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5" r:id="rId4"/>
    <p:sldId id="266" r:id="rId5"/>
    <p:sldId id="267" r:id="rId6"/>
    <p:sldId id="259" r:id="rId7"/>
    <p:sldId id="260" r:id="rId8"/>
    <p:sldId id="269" r:id="rId9"/>
    <p:sldId id="270" r:id="rId10"/>
    <p:sldId id="271" r:id="rId11"/>
    <p:sldId id="261" r:id="rId12"/>
    <p:sldId id="263" r:id="rId13"/>
    <p:sldId id="273" r:id="rId14"/>
    <p:sldId id="274" r:id="rId15"/>
    <p:sldId id="277" r:id="rId16"/>
    <p:sldId id="275" r:id="rId17"/>
    <p:sldId id="276" r:id="rId18"/>
    <p:sldId id="268" r:id="rId19"/>
    <p:sldId id="278" r:id="rId20"/>
    <p:sldId id="262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BE9F-DAE6-48F5-9E72-C32827DA6BA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66774-C4F8-4CB9-8AF6-5B9C8DAC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7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data processing has become increasingly important in various industries, from finance to healthcare to retail.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 up a reliable and efficient Spark cluster can be a daunting task, especially for small or medium-sized enterprises that do not have dedicated IT infrastructure.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Deploying a Spark cluster on different environments, such as local machines or cloud providers, can be challenging due to dependencies and configuration issues.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we wanted to provide a solution that simplifies the process of creating and deploying a Spark cluster, while also ensuring high performance and scalability.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66774-C4F8-4CB9-8AF6-5B9C8DAC28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0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438B-6292-82E3-0B6C-46A9EC746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65D91-5903-0AE7-9890-F89BD33A4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7CF78-1346-2F42-30F9-D74C585D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B8CB5-F006-3AEC-6E2A-98CF24A3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69BB4-FE0C-4FDB-1E85-B1CB3DCE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D0-68B8-96F0-D464-A337AE9B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88FCB-3D56-6D3F-68E5-00690D94A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370E-1EBF-4C81-F9A9-B5C54655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284F-4D02-AF45-78CD-7C54FAE8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88AF-B391-0B88-0105-9D6AE206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6AE4D-7AB8-9BC9-69A7-38D30F11B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AF2C4-D595-9E30-78A5-85D1E8816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AD53E-5358-B0B0-56BC-EE0F1FFF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AC8A-AE03-BA39-8E42-2978C6D6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502B-86E6-8C29-FBE9-DD10D6C8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8421-60A9-AA99-1315-AA3A2F17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B260-2796-F869-DBE2-A09C9AA8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EBA3-A9B6-F7C3-9262-D7501257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AA4C-D77D-4FCE-C5CA-6E713504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6062-9709-94D7-09BE-12A9E92C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3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C6B3-EC44-9AD1-F0EA-BC133ED5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98915-D18F-3377-7985-5AE78480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1A10-FD7C-F47A-EB40-CDAD0F9A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A961C-236B-E6F5-93F0-446DB856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D7D9-DE52-597D-00DB-8E8ADB84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9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F0E-DFCB-3255-A4B2-92077E4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33BD-0290-2045-B3FC-D207A67C2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C3BED-4C90-3DE9-16C0-DC26C1F23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3A6CD-A978-6478-5685-94EC4B1E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50DEA-99EF-C7C8-1F69-371D3C99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51618-B5B5-AAD5-724C-95C22864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5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C0DC-DE3A-9721-6104-1E4F3D5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F166-A123-3D7A-7B89-387DE1B5B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A67A5-646F-4D77-CD1E-E06B9895E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82347-B115-A000-06EB-DDBA62FCA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8B879-6360-0F67-7583-4AD8847B4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6BCD1-3382-39D7-0FAC-71ABE4A7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01BBD-E56A-34A8-68CB-F52CBE95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FF051-E193-5E24-32DC-81FD5AE3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9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2F8C-310F-4C5A-04A1-140BC0BF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BC724-8CE0-9D58-C14B-E73FDD42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5FE1-9AA0-2BA2-1D15-59AC1840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B69A4-DC99-57D4-67AA-7F0A524D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4F7C4-1B02-86EB-40ED-7C8F3D3F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1CF94-60EA-9B49-F0C4-AF7146EC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12020-5531-286C-B9F4-C2D738FA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1235-ECC9-C220-A2AC-0E378D2B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C662-7D85-1D95-7295-37C78D54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7A2FD-A179-CC35-AFE4-F391127F0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D8340-0A9A-D3EF-50BF-AC5A3789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623B6-B8A9-0640-D990-693FEB9A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2609A-6998-E971-DE9F-0935C8F0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B687-F4E3-AB4C-5B13-B1CAAAD3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F2997-565B-5E45-141E-04C692CBF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3AAEC-FFA0-A63C-CACE-6700D017D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2D136-283C-F569-A749-F7C07A15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CAED1-F820-C67C-A227-4528B643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2FF13-F577-D79C-3B8C-2A72586A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12B9F-8CAB-8BDD-6E84-035603D9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1E309-943D-DFE6-F505-D4421050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E87A1-6F45-3DAF-FB18-BE3C2628E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C9A9-B6E5-4E50-9F75-EF86E7D5F96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4FF2-C67E-16A8-2F2A-281A69296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4F47A-68CE-12D3-ABFF-9B1145EE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Youngstown_State_Univers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prasad09/Apache-Spark-Cluster-Projec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9DCF-A0CB-2AB3-21F2-539C06229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4044"/>
          </a:xfrm>
        </p:spPr>
        <p:txBody>
          <a:bodyPr>
            <a:noAutofit/>
          </a:bodyPr>
          <a:lstStyle/>
          <a:p>
            <a:r>
              <a:rPr lang="en-US" sz="4000" dirty="0"/>
              <a:t>Exploratory Big Data visualization</a:t>
            </a:r>
            <a:endParaRPr lang="en-US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964098-01A4-4EFF-2F30-DC1315541ECE}"/>
              </a:ext>
            </a:extLst>
          </p:cNvPr>
          <p:cNvSpPr txBox="1">
            <a:spLocks/>
          </p:cNvSpPr>
          <p:nvPr/>
        </p:nvSpPr>
        <p:spPr>
          <a:xfrm>
            <a:off x="1524000" y="292211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Author: Girraj Prasad</a:t>
            </a:r>
          </a:p>
          <a:p>
            <a:r>
              <a:rPr lang="en-US" sz="2800" dirty="0"/>
              <a:t>Advisor: Dr. Feng Yu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7CFE584-B2DA-2111-54FA-2B785C67B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707" y="6114836"/>
            <a:ext cx="1341293" cy="3820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72D3D61-F472-84B7-2F6D-13FEE34991BF}"/>
              </a:ext>
            </a:extLst>
          </p:cNvPr>
          <p:cNvSpPr txBox="1">
            <a:spLocks/>
          </p:cNvSpPr>
          <p:nvPr/>
        </p:nvSpPr>
        <p:spPr>
          <a:xfrm>
            <a:off x="1524000" y="2937350"/>
            <a:ext cx="9144000" cy="49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Using an automated containerized Spark cluster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072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Executed in 3 iterations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Iteration 1: Manual execution</a:t>
            </a:r>
          </a:p>
          <a:p>
            <a:pPr lvl="1"/>
            <a:r>
              <a:rPr lang="en-US" dirty="0"/>
              <a:t>Manually created containers in all host machines</a:t>
            </a:r>
          </a:p>
          <a:p>
            <a:pPr lvl="1"/>
            <a:r>
              <a:rPr lang="en-US" dirty="0"/>
              <a:t>Manually performed configuration on containers</a:t>
            </a:r>
          </a:p>
          <a:p>
            <a:pPr lvl="1"/>
            <a:r>
              <a:rPr lang="en-US" dirty="0"/>
              <a:t>Built fully functional Spark cluster</a:t>
            </a:r>
          </a:p>
          <a:p>
            <a:pPr lvl="1"/>
            <a:r>
              <a:rPr lang="en-US" dirty="0"/>
              <a:t>Observed manual activities 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Iteration 2: Partially automated</a:t>
            </a:r>
          </a:p>
          <a:p>
            <a:pPr lvl="1"/>
            <a:r>
              <a:rPr lang="en-US" dirty="0"/>
              <a:t>	Automated container creation with docker compose</a:t>
            </a:r>
          </a:p>
          <a:p>
            <a:pPr lvl="1"/>
            <a:r>
              <a:rPr lang="en-US" dirty="0"/>
              <a:t>	However, need to execute docker compose on each host machines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Iteration 3: Fully automated</a:t>
            </a:r>
          </a:p>
          <a:p>
            <a:pPr lvl="1"/>
            <a:r>
              <a:rPr lang="en-US" sz="2500" dirty="0"/>
              <a:t>Automated configuration by including them at docker image level</a:t>
            </a:r>
          </a:p>
          <a:p>
            <a:pPr lvl="1"/>
            <a:r>
              <a:rPr lang="en-US" sz="2500" dirty="0"/>
              <a:t>Automated containers creation across the host machines with docker stack services</a:t>
            </a:r>
          </a:p>
          <a:p>
            <a:pPr lvl="1"/>
            <a:r>
              <a:rPr lang="en-US" sz="2500" dirty="0"/>
              <a:t>Goal: One command to build all the pre-configured containers and start the Spark cluster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0610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0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0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( Typical Apache Spark)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( Implemented in the project)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0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A6819-69C8-23D0-4A77-4A196209B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887115"/>
            <a:ext cx="9492977" cy="3481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22542-32BB-8425-DA80-383D8F697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4609025"/>
            <a:ext cx="7632700" cy="92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8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UI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98981-2E53-AB0F-F7F9-1186689E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0006"/>
            <a:ext cx="9211569" cy="45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7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FFB84-4D9D-7219-DD53-0FF1CA8EB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297" y="365125"/>
            <a:ext cx="6284719" cy="3058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F8C378-9748-FEB8-5C5B-86C0EDCC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14" y="3717964"/>
            <a:ext cx="5994702" cy="259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5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0515600" cy="1325563"/>
          </a:xfrm>
        </p:spPr>
        <p:txBody>
          <a:bodyPr/>
          <a:lstStyle/>
          <a:p>
            <a:r>
              <a:rPr lang="en-US" dirty="0"/>
              <a:t>Big data generation: TPC-H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475895-E346-AFF7-B063-94DFEB46B0C4}"/>
              </a:ext>
            </a:extLst>
          </p:cNvPr>
          <p:cNvSpPr txBox="1">
            <a:spLocks/>
          </p:cNvSpPr>
          <p:nvPr/>
        </p:nvSpPr>
        <p:spPr>
          <a:xfrm>
            <a:off x="304800" y="22606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What is TPC-H</a:t>
            </a:r>
          </a:p>
          <a:p>
            <a:r>
              <a:rPr lang="en-US" sz="2400" dirty="0"/>
              <a:t>How to generate data with TPC-H ( Uniform and skewed)</a:t>
            </a:r>
          </a:p>
        </p:txBody>
      </p:sp>
    </p:spTree>
    <p:extLst>
      <p:ext uri="{BB962C8B-B14F-4D97-AF65-F5344CB8AC3E}">
        <p14:creationId xmlns:p14="http://schemas.microsoft.com/office/powerpoint/2010/main" val="344173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0515600" cy="1325563"/>
          </a:xfrm>
        </p:spPr>
        <p:txBody>
          <a:bodyPr/>
          <a:lstStyle/>
          <a:p>
            <a:r>
              <a:rPr lang="en-US" dirty="0"/>
              <a:t>Big data visualization: TPC-H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0AF80-8B66-4552-61F4-72C8E8E4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1506537"/>
            <a:ext cx="3219450" cy="420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A7A77-BEAC-9E1E-93F4-3D3124AC6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1516062"/>
            <a:ext cx="3276600" cy="419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FD344E-46D4-5475-4621-0469737BA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387" y="1516062"/>
            <a:ext cx="3095625" cy="4152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5E360D-2CC5-CFED-A0B8-5B66B9E31FF3}"/>
              </a:ext>
            </a:extLst>
          </p:cNvPr>
          <p:cNvSpPr txBox="1"/>
          <p:nvPr/>
        </p:nvSpPr>
        <p:spPr>
          <a:xfrm>
            <a:off x="396875" y="1046718"/>
            <a:ext cx="345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Uniform distributed: </a:t>
            </a:r>
            <a:r>
              <a:rPr lang="en-US" dirty="0" err="1"/>
              <a:t>lineitem</a:t>
            </a:r>
            <a:r>
              <a:rPr 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85473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0515600" cy="1325563"/>
          </a:xfrm>
        </p:spPr>
        <p:txBody>
          <a:bodyPr/>
          <a:lstStyle/>
          <a:p>
            <a:r>
              <a:rPr lang="en-US" dirty="0"/>
              <a:t>Big data visualization: TPC-H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E360D-2CC5-CFED-A0B8-5B66B9E31FF3}"/>
              </a:ext>
            </a:extLst>
          </p:cNvPr>
          <p:cNvSpPr txBox="1"/>
          <p:nvPr/>
        </p:nvSpPr>
        <p:spPr>
          <a:xfrm>
            <a:off x="396875" y="1046718"/>
            <a:ext cx="345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Skewed distribution: </a:t>
            </a:r>
            <a:r>
              <a:rPr lang="en-US" dirty="0" err="1"/>
              <a:t>lineitem</a:t>
            </a:r>
            <a:r>
              <a:rPr lang="en-US" dirty="0"/>
              <a:t>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FF7ED-C075-BB14-E62A-DD502E22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2" y="1601232"/>
            <a:ext cx="3057525" cy="421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2A798-F635-8F61-46B4-B977E6F4D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1601232"/>
            <a:ext cx="3086100" cy="4248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1E53CC-1BB9-7C5E-997F-44E57E167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013" y="1591707"/>
            <a:ext cx="31527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35133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https://github.com/gprasad09/Apache-Spark-Cluster-Project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15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3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  <a:p>
            <a:r>
              <a:rPr lang="en-US" dirty="0"/>
              <a:t>About Spark</a:t>
            </a:r>
          </a:p>
          <a:p>
            <a:r>
              <a:rPr lang="en-US" dirty="0"/>
              <a:t>About Docker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Implementation steps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1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dirty="0"/>
              <a:t>We have successfully created an Apache Spark cluster using Docker containers, which can be easily deployed and scaled on different environments. </a:t>
            </a:r>
          </a:p>
          <a:p>
            <a:endParaRPr lang="en-US" dirty="0"/>
          </a:p>
          <a:p>
            <a:r>
              <a:rPr lang="en-US" dirty="0"/>
              <a:t>We have also automated the creation of the Spark cluster by fine-tuning docker files, images, services and shell scripts. </a:t>
            </a:r>
          </a:p>
          <a:p>
            <a:endParaRPr lang="en-US" dirty="0"/>
          </a:p>
          <a:p>
            <a:r>
              <a:rPr lang="en-US" dirty="0"/>
              <a:t>We successfully configured the resource utilization such as CPU usages by managers and workers of the cluster.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Finally, we have provided a comprehensive documentation and examples that demonstrate how to use the Spark cluster for different use cases, such as data processing, machine learning, and data visualization. </a:t>
            </a:r>
          </a:p>
          <a:p>
            <a:endParaRPr lang="en-US" dirty="0"/>
          </a:p>
          <a:p>
            <a:r>
              <a:rPr lang="en-US" dirty="0"/>
              <a:t>We believe that this project can be useful for anyone who needs to process big data using Spark, without the need for dedicated infrastructure or complex setups.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4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9DCF-A0CB-2AB3-21F2-539C06229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Thank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808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To create an Apache Spark cluster using Docker containers and visualize big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Apache Spark is a distributed computing framework that enables processing of large datasets in parallel across multiple machines.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Docker is a popular platform for building, shipping, and running applications in containers.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combining these technologies, we aimed to create a scalable and portable Spark cluster that can be easily deployed on different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9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Apache Spark</a:t>
            </a:r>
          </a:p>
          <a:p>
            <a:r>
              <a:rPr lang="en-US" dirty="0"/>
              <a:t>Why we use it?</a:t>
            </a:r>
          </a:p>
          <a:p>
            <a:r>
              <a:rPr lang="en-US" dirty="0"/>
              <a:t>Advantages over traditional big data processing framework such as Hadoop</a:t>
            </a:r>
          </a:p>
        </p:txBody>
      </p:sp>
    </p:spTree>
    <p:extLst>
      <p:ext uri="{BB962C8B-B14F-4D97-AF65-F5344CB8AC3E}">
        <p14:creationId xmlns:p14="http://schemas.microsoft.com/office/powerpoint/2010/main" val="28529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268612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Big data processing has become increasingly important in various industries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Setting up a reliable and efficient Spark cluster can be a daunting task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Deploying a Spark cluster on different environments can be challenging due to dependencies and configuration issues.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Scalability challenges</a:t>
            </a:r>
          </a:p>
        </p:txBody>
      </p:sp>
    </p:spTree>
    <p:extLst>
      <p:ext uri="{BB962C8B-B14F-4D97-AF65-F5344CB8AC3E}">
        <p14:creationId xmlns:p14="http://schemas.microsoft.com/office/powerpoint/2010/main" val="251471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To create a Spark cluster using Docker containers, with a focus on modularity, scalability, and ease of use.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automate the creation of the Spark cluster by docker files ,images ,containers and services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provide a comprehensive documentation and examples that demonstrate how to use the Spark cluster for different use cases, such as data processing, machine learning, and data visualization.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7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docker images</a:t>
            </a:r>
          </a:p>
          <a:p>
            <a:pPr lvl="1"/>
            <a:r>
              <a:rPr lang="en-US" dirty="0"/>
              <a:t>Docker files</a:t>
            </a:r>
          </a:p>
          <a:p>
            <a:pPr lvl="1"/>
            <a:r>
              <a:rPr lang="en-US" dirty="0"/>
              <a:t>Build docker images ( Base images, manager image, worker images)</a:t>
            </a:r>
          </a:p>
          <a:p>
            <a:pPr lvl="1"/>
            <a:r>
              <a:rPr lang="en-US" dirty="0"/>
              <a:t>Config preparation</a:t>
            </a:r>
          </a:p>
          <a:p>
            <a:pPr lvl="1"/>
            <a:r>
              <a:rPr lang="en-US" dirty="0"/>
              <a:t>Push build images to docker hub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/>
              <a:t>Create docker compose file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Manager and Worker container configuration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Hostname configuration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Resource utilization (No of CPUs)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Port configuration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Data volume mapping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4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steps: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Build manager and worker containers</a:t>
            </a:r>
          </a:p>
          <a:p>
            <a:pPr lvl="1"/>
            <a:r>
              <a:rPr lang="en-US" dirty="0"/>
              <a:t>Docker swarm network</a:t>
            </a:r>
          </a:p>
          <a:p>
            <a:pPr lvl="1"/>
            <a:r>
              <a:rPr lang="en-US" dirty="0"/>
              <a:t>Create manager and worker containers on Swarm network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Configuration post containers creation</a:t>
            </a:r>
          </a:p>
          <a:p>
            <a:pPr lvl="1"/>
            <a:r>
              <a:rPr lang="en-US" dirty="0"/>
              <a:t>Master container configuration ( Slaves list, Spark path)</a:t>
            </a:r>
          </a:p>
          <a:p>
            <a:pPr lvl="1"/>
            <a:r>
              <a:rPr lang="en-US" dirty="0"/>
              <a:t>Library and tools installation such as </a:t>
            </a:r>
            <a:r>
              <a:rPr lang="en-US" dirty="0" err="1"/>
              <a:t>Jupyter</a:t>
            </a:r>
            <a:r>
              <a:rPr lang="en-US" dirty="0"/>
              <a:t>, matplotlib etc.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Start Spark cluster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Automate cluster creation tasks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Manager and workers as docker services with docker stack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Automate configuration with shell scripts, docker images/compose</a:t>
            </a:r>
          </a:p>
        </p:txBody>
      </p:sp>
    </p:spTree>
    <p:extLst>
      <p:ext uri="{BB962C8B-B14F-4D97-AF65-F5344CB8AC3E}">
        <p14:creationId xmlns:p14="http://schemas.microsoft.com/office/powerpoint/2010/main" val="181514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777</Words>
  <Application>Microsoft Office PowerPoint</Application>
  <PresentationFormat>Widescreen</PresentationFormat>
  <Paragraphs>124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Exploratory Big Data visualization</vt:lpstr>
      <vt:lpstr>Agenda</vt:lpstr>
      <vt:lpstr>Project summary</vt:lpstr>
      <vt:lpstr>About Apache Spark</vt:lpstr>
      <vt:lpstr>About Docker</vt:lpstr>
      <vt:lpstr>Problem Statement</vt:lpstr>
      <vt:lpstr>Goals</vt:lpstr>
      <vt:lpstr>Implementation steps</vt:lpstr>
      <vt:lpstr>Implementation steps: Continue</vt:lpstr>
      <vt:lpstr>Development Strategy</vt:lpstr>
      <vt:lpstr>Architecture diagram</vt:lpstr>
      <vt:lpstr>Results</vt:lpstr>
      <vt:lpstr>Spark UI</vt:lpstr>
      <vt:lpstr>Jupyter</vt:lpstr>
      <vt:lpstr>Big data generation: TPC-H </vt:lpstr>
      <vt:lpstr>Big data visualization: TPC-H </vt:lpstr>
      <vt:lpstr>Big data visualization: TPC-H </vt:lpstr>
      <vt:lpstr>Git repository</vt:lpstr>
      <vt:lpstr>Challenges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Big Data visualization Using an automated containerized Spark cluster</dc:title>
  <dc:creator>GIRRAJ PRASAD</dc:creator>
  <cp:lastModifiedBy>GIRRAJ PRASAD</cp:lastModifiedBy>
  <cp:revision>68</cp:revision>
  <dcterms:created xsi:type="dcterms:W3CDTF">2023-03-29T01:59:14Z</dcterms:created>
  <dcterms:modified xsi:type="dcterms:W3CDTF">2023-03-29T14:59:09Z</dcterms:modified>
</cp:coreProperties>
</file>