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8" r:id="rId5"/>
    <p:sldId id="261" r:id="rId6"/>
    <p:sldId id="262" r:id="rId7"/>
    <p:sldId id="263" r:id="rId8"/>
    <p:sldId id="264" r:id="rId9"/>
    <p:sldId id="265" r:id="rId10"/>
    <p:sldId id="267" r:id="rId11"/>
    <p:sldId id="266" r:id="rId12"/>
    <p:sldId id="268" r:id="rId13"/>
    <p:sldId id="259"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F97F92-273A-4A04-8A49-2B70C3429E77}" v="391" dt="2023-09-25T16:39:03.215"/>
    <p1510:client id="{F586C2F3-072E-9B8C-7C31-9B3736BE7DAF}" v="105" dt="2023-09-25T16:51:08.0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6D448C-B093-4695-9621-AB3FA4DA9106}"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1BE3E386-169B-499F-A767-D5E5D39F8F9B}">
      <dgm:prSet/>
      <dgm:spPr/>
      <dgm:t>
        <a:bodyPr/>
        <a:lstStyle/>
        <a:p>
          <a:r>
            <a:rPr lang="en-US"/>
            <a:t>GANDLA PRAVALIKA-20BCE1277</a:t>
          </a:r>
        </a:p>
      </dgm:t>
    </dgm:pt>
    <dgm:pt modelId="{CFB52136-0B1C-4C97-B28B-C0D005DCA699}" type="parTrans" cxnId="{B6FB2E3E-7000-4FC5-AF7A-75051DAC8A06}">
      <dgm:prSet/>
      <dgm:spPr/>
      <dgm:t>
        <a:bodyPr/>
        <a:lstStyle/>
        <a:p>
          <a:endParaRPr lang="en-US"/>
        </a:p>
      </dgm:t>
    </dgm:pt>
    <dgm:pt modelId="{CD82C8D3-A527-4A16-87A5-33EEACC3D92A}" type="sibTrans" cxnId="{B6FB2E3E-7000-4FC5-AF7A-75051DAC8A06}">
      <dgm:prSet phldrT="01" phldr="0"/>
      <dgm:spPr/>
      <dgm:t>
        <a:bodyPr/>
        <a:lstStyle/>
        <a:p>
          <a:r>
            <a:rPr lang="en-US"/>
            <a:t>01</a:t>
          </a:r>
        </a:p>
      </dgm:t>
    </dgm:pt>
    <dgm:pt modelId="{E400D93C-DC2F-4CB1-BDB1-5F939F354965}">
      <dgm:prSet/>
      <dgm:spPr/>
      <dgm:t>
        <a:bodyPr/>
        <a:lstStyle/>
        <a:p>
          <a:r>
            <a:rPr lang="en-US"/>
            <a:t>KATASANI DURGA PRAVALIKA-20BCE1427</a:t>
          </a:r>
        </a:p>
      </dgm:t>
    </dgm:pt>
    <dgm:pt modelId="{1893AC0D-D4EE-4F44-BF13-FAFB1148930F}" type="parTrans" cxnId="{B3C08271-D143-4D6E-B525-DE01F740019B}">
      <dgm:prSet/>
      <dgm:spPr/>
      <dgm:t>
        <a:bodyPr/>
        <a:lstStyle/>
        <a:p>
          <a:endParaRPr lang="en-US"/>
        </a:p>
      </dgm:t>
    </dgm:pt>
    <dgm:pt modelId="{CDEF700F-8958-4413-9697-369A7703AC94}" type="sibTrans" cxnId="{B3C08271-D143-4D6E-B525-DE01F740019B}">
      <dgm:prSet phldrT="02" phldr="0"/>
      <dgm:spPr/>
      <dgm:t>
        <a:bodyPr/>
        <a:lstStyle/>
        <a:p>
          <a:r>
            <a:rPr lang="en-US"/>
            <a:t>02</a:t>
          </a:r>
        </a:p>
      </dgm:t>
    </dgm:pt>
    <dgm:pt modelId="{99BE9486-FE2B-4705-A26B-8150434BFC1C}">
      <dgm:prSet/>
      <dgm:spPr/>
      <dgm:t>
        <a:bodyPr/>
        <a:lstStyle/>
        <a:p>
          <a:r>
            <a:rPr lang="en-US"/>
            <a:t>RAPARLA PUJASRI PAVANI-20BCE1587</a:t>
          </a:r>
        </a:p>
      </dgm:t>
    </dgm:pt>
    <dgm:pt modelId="{E78C5E6F-70CF-4EE0-8A0F-0A2B04CA1E3C}" type="parTrans" cxnId="{9AC6F9E0-E9FA-4390-9BC5-4B42F770440D}">
      <dgm:prSet/>
      <dgm:spPr/>
      <dgm:t>
        <a:bodyPr/>
        <a:lstStyle/>
        <a:p>
          <a:endParaRPr lang="en-US"/>
        </a:p>
      </dgm:t>
    </dgm:pt>
    <dgm:pt modelId="{503D4649-B715-43DE-B71A-78939138BDA1}" type="sibTrans" cxnId="{9AC6F9E0-E9FA-4390-9BC5-4B42F770440D}">
      <dgm:prSet phldrT="03" phldr="0"/>
      <dgm:spPr/>
      <dgm:t>
        <a:bodyPr/>
        <a:lstStyle/>
        <a:p>
          <a:r>
            <a:rPr lang="en-US"/>
            <a:t>03</a:t>
          </a:r>
        </a:p>
      </dgm:t>
    </dgm:pt>
    <dgm:pt modelId="{C51141F4-26DD-4B2C-9F44-A88ADDC72350}" type="pres">
      <dgm:prSet presAssocID="{2E6D448C-B093-4695-9621-AB3FA4DA9106}" presName="Name0" presStyleCnt="0">
        <dgm:presLayoutVars>
          <dgm:animLvl val="lvl"/>
          <dgm:resizeHandles val="exact"/>
        </dgm:presLayoutVars>
      </dgm:prSet>
      <dgm:spPr/>
    </dgm:pt>
    <dgm:pt modelId="{ABB4E949-823E-4745-B6EF-98143A79E2C3}" type="pres">
      <dgm:prSet presAssocID="{1BE3E386-169B-499F-A767-D5E5D39F8F9B}" presName="compositeNode" presStyleCnt="0">
        <dgm:presLayoutVars>
          <dgm:bulletEnabled val="1"/>
        </dgm:presLayoutVars>
      </dgm:prSet>
      <dgm:spPr/>
    </dgm:pt>
    <dgm:pt modelId="{BE5FE668-A68B-4C10-8A27-97C59049918A}" type="pres">
      <dgm:prSet presAssocID="{1BE3E386-169B-499F-A767-D5E5D39F8F9B}" presName="bgRect" presStyleLbl="alignNode1" presStyleIdx="0" presStyleCnt="3"/>
      <dgm:spPr/>
    </dgm:pt>
    <dgm:pt modelId="{0EAE2529-B021-4477-8A70-A9A8282913A0}" type="pres">
      <dgm:prSet presAssocID="{CD82C8D3-A527-4A16-87A5-33EEACC3D92A}" presName="sibTransNodeRect" presStyleLbl="alignNode1" presStyleIdx="0" presStyleCnt="3">
        <dgm:presLayoutVars>
          <dgm:chMax val="0"/>
          <dgm:bulletEnabled val="1"/>
        </dgm:presLayoutVars>
      </dgm:prSet>
      <dgm:spPr/>
    </dgm:pt>
    <dgm:pt modelId="{A97711E0-9C1B-4591-BB26-6F37E9A91C2B}" type="pres">
      <dgm:prSet presAssocID="{1BE3E386-169B-499F-A767-D5E5D39F8F9B}" presName="nodeRect" presStyleLbl="alignNode1" presStyleIdx="0" presStyleCnt="3">
        <dgm:presLayoutVars>
          <dgm:bulletEnabled val="1"/>
        </dgm:presLayoutVars>
      </dgm:prSet>
      <dgm:spPr/>
    </dgm:pt>
    <dgm:pt modelId="{E0265A3E-E891-4CA1-A36F-2E21CD244F9D}" type="pres">
      <dgm:prSet presAssocID="{CD82C8D3-A527-4A16-87A5-33EEACC3D92A}" presName="sibTrans" presStyleCnt="0"/>
      <dgm:spPr/>
    </dgm:pt>
    <dgm:pt modelId="{926CBFA4-9ACD-46B6-93F0-9415AB9FDDDA}" type="pres">
      <dgm:prSet presAssocID="{E400D93C-DC2F-4CB1-BDB1-5F939F354965}" presName="compositeNode" presStyleCnt="0">
        <dgm:presLayoutVars>
          <dgm:bulletEnabled val="1"/>
        </dgm:presLayoutVars>
      </dgm:prSet>
      <dgm:spPr/>
    </dgm:pt>
    <dgm:pt modelId="{960F2F29-A393-4232-8613-E093783D6354}" type="pres">
      <dgm:prSet presAssocID="{E400D93C-DC2F-4CB1-BDB1-5F939F354965}" presName="bgRect" presStyleLbl="alignNode1" presStyleIdx="1" presStyleCnt="3"/>
      <dgm:spPr/>
    </dgm:pt>
    <dgm:pt modelId="{D24C4559-A841-4E56-BFE8-B704A3365681}" type="pres">
      <dgm:prSet presAssocID="{CDEF700F-8958-4413-9697-369A7703AC94}" presName="sibTransNodeRect" presStyleLbl="alignNode1" presStyleIdx="1" presStyleCnt="3">
        <dgm:presLayoutVars>
          <dgm:chMax val="0"/>
          <dgm:bulletEnabled val="1"/>
        </dgm:presLayoutVars>
      </dgm:prSet>
      <dgm:spPr/>
    </dgm:pt>
    <dgm:pt modelId="{3C283ECA-40E9-40E0-BE55-03164E7E2770}" type="pres">
      <dgm:prSet presAssocID="{E400D93C-DC2F-4CB1-BDB1-5F939F354965}" presName="nodeRect" presStyleLbl="alignNode1" presStyleIdx="1" presStyleCnt="3">
        <dgm:presLayoutVars>
          <dgm:bulletEnabled val="1"/>
        </dgm:presLayoutVars>
      </dgm:prSet>
      <dgm:spPr/>
    </dgm:pt>
    <dgm:pt modelId="{1FFF7FDD-B837-4FBB-BE40-E87AFEBCEE9C}" type="pres">
      <dgm:prSet presAssocID="{CDEF700F-8958-4413-9697-369A7703AC94}" presName="sibTrans" presStyleCnt="0"/>
      <dgm:spPr/>
    </dgm:pt>
    <dgm:pt modelId="{DFD1102A-6554-489C-A135-CED0B8B3C15D}" type="pres">
      <dgm:prSet presAssocID="{99BE9486-FE2B-4705-A26B-8150434BFC1C}" presName="compositeNode" presStyleCnt="0">
        <dgm:presLayoutVars>
          <dgm:bulletEnabled val="1"/>
        </dgm:presLayoutVars>
      </dgm:prSet>
      <dgm:spPr/>
    </dgm:pt>
    <dgm:pt modelId="{70BB6988-775E-493A-8FEA-7B616A2464D8}" type="pres">
      <dgm:prSet presAssocID="{99BE9486-FE2B-4705-A26B-8150434BFC1C}" presName="bgRect" presStyleLbl="alignNode1" presStyleIdx="2" presStyleCnt="3"/>
      <dgm:spPr/>
    </dgm:pt>
    <dgm:pt modelId="{8391E32F-B324-47D0-94B4-771814D9EAAF}" type="pres">
      <dgm:prSet presAssocID="{503D4649-B715-43DE-B71A-78939138BDA1}" presName="sibTransNodeRect" presStyleLbl="alignNode1" presStyleIdx="2" presStyleCnt="3">
        <dgm:presLayoutVars>
          <dgm:chMax val="0"/>
          <dgm:bulletEnabled val="1"/>
        </dgm:presLayoutVars>
      </dgm:prSet>
      <dgm:spPr/>
    </dgm:pt>
    <dgm:pt modelId="{A1DF3916-0169-49CF-82B9-D6C3AAC5CD61}" type="pres">
      <dgm:prSet presAssocID="{99BE9486-FE2B-4705-A26B-8150434BFC1C}" presName="nodeRect" presStyleLbl="alignNode1" presStyleIdx="2" presStyleCnt="3">
        <dgm:presLayoutVars>
          <dgm:bulletEnabled val="1"/>
        </dgm:presLayoutVars>
      </dgm:prSet>
      <dgm:spPr/>
    </dgm:pt>
  </dgm:ptLst>
  <dgm:cxnLst>
    <dgm:cxn modelId="{08D2641B-5B5F-40B9-88D0-264E9761D0BD}" type="presOf" srcId="{1BE3E386-169B-499F-A767-D5E5D39F8F9B}" destId="{A97711E0-9C1B-4591-BB26-6F37E9A91C2B}" srcOrd="1" destOrd="0" presId="urn:microsoft.com/office/officeart/2016/7/layout/LinearBlockProcessNumbered"/>
    <dgm:cxn modelId="{0DE75C30-C5D4-4C55-BA99-55FF49FD254F}" type="presOf" srcId="{99BE9486-FE2B-4705-A26B-8150434BFC1C}" destId="{70BB6988-775E-493A-8FEA-7B616A2464D8}" srcOrd="0" destOrd="0" presId="urn:microsoft.com/office/officeart/2016/7/layout/LinearBlockProcessNumbered"/>
    <dgm:cxn modelId="{B6FB2E3E-7000-4FC5-AF7A-75051DAC8A06}" srcId="{2E6D448C-B093-4695-9621-AB3FA4DA9106}" destId="{1BE3E386-169B-499F-A767-D5E5D39F8F9B}" srcOrd="0" destOrd="0" parTransId="{CFB52136-0B1C-4C97-B28B-C0D005DCA699}" sibTransId="{CD82C8D3-A527-4A16-87A5-33EEACC3D92A}"/>
    <dgm:cxn modelId="{08095F5E-BD0D-467A-9C6E-196D09976D22}" type="presOf" srcId="{CD82C8D3-A527-4A16-87A5-33EEACC3D92A}" destId="{0EAE2529-B021-4477-8A70-A9A8282913A0}" srcOrd="0" destOrd="0" presId="urn:microsoft.com/office/officeart/2016/7/layout/LinearBlockProcessNumbered"/>
    <dgm:cxn modelId="{B3C08271-D143-4D6E-B525-DE01F740019B}" srcId="{2E6D448C-B093-4695-9621-AB3FA4DA9106}" destId="{E400D93C-DC2F-4CB1-BDB1-5F939F354965}" srcOrd="1" destOrd="0" parTransId="{1893AC0D-D4EE-4F44-BF13-FAFB1148930F}" sibTransId="{CDEF700F-8958-4413-9697-369A7703AC94}"/>
    <dgm:cxn modelId="{2AA6907D-773D-424B-B6B4-B351BCABD429}" type="presOf" srcId="{E400D93C-DC2F-4CB1-BDB1-5F939F354965}" destId="{960F2F29-A393-4232-8613-E093783D6354}" srcOrd="0" destOrd="0" presId="urn:microsoft.com/office/officeart/2016/7/layout/LinearBlockProcessNumbered"/>
    <dgm:cxn modelId="{EFFDEA8F-98F5-44E8-B372-F1AE0168DE52}" type="presOf" srcId="{1BE3E386-169B-499F-A767-D5E5D39F8F9B}" destId="{BE5FE668-A68B-4C10-8A27-97C59049918A}" srcOrd="0" destOrd="0" presId="urn:microsoft.com/office/officeart/2016/7/layout/LinearBlockProcessNumbered"/>
    <dgm:cxn modelId="{B310F9BB-A214-4167-AAFD-6714B7AF6247}" type="presOf" srcId="{99BE9486-FE2B-4705-A26B-8150434BFC1C}" destId="{A1DF3916-0169-49CF-82B9-D6C3AAC5CD61}" srcOrd="1" destOrd="0" presId="urn:microsoft.com/office/officeart/2016/7/layout/LinearBlockProcessNumbered"/>
    <dgm:cxn modelId="{BE9ED3CA-622D-4225-AD60-8C32BF9DE6BB}" type="presOf" srcId="{2E6D448C-B093-4695-9621-AB3FA4DA9106}" destId="{C51141F4-26DD-4B2C-9F44-A88ADDC72350}" srcOrd="0" destOrd="0" presId="urn:microsoft.com/office/officeart/2016/7/layout/LinearBlockProcessNumbered"/>
    <dgm:cxn modelId="{94BE29DB-A6A9-4453-A7AA-2C2FB76CE84A}" type="presOf" srcId="{503D4649-B715-43DE-B71A-78939138BDA1}" destId="{8391E32F-B324-47D0-94B4-771814D9EAAF}" srcOrd="0" destOrd="0" presId="urn:microsoft.com/office/officeart/2016/7/layout/LinearBlockProcessNumbered"/>
    <dgm:cxn modelId="{9AC6F9E0-E9FA-4390-9BC5-4B42F770440D}" srcId="{2E6D448C-B093-4695-9621-AB3FA4DA9106}" destId="{99BE9486-FE2B-4705-A26B-8150434BFC1C}" srcOrd="2" destOrd="0" parTransId="{E78C5E6F-70CF-4EE0-8A0F-0A2B04CA1E3C}" sibTransId="{503D4649-B715-43DE-B71A-78939138BDA1}"/>
    <dgm:cxn modelId="{28C4F2F8-0248-4F82-BF2E-EF7B04077C58}" type="presOf" srcId="{CDEF700F-8958-4413-9697-369A7703AC94}" destId="{D24C4559-A841-4E56-BFE8-B704A3365681}" srcOrd="0" destOrd="0" presId="urn:microsoft.com/office/officeart/2016/7/layout/LinearBlockProcessNumbered"/>
    <dgm:cxn modelId="{9E7A45FA-6990-46B5-BF36-E63267CADCC2}" type="presOf" srcId="{E400D93C-DC2F-4CB1-BDB1-5F939F354965}" destId="{3C283ECA-40E9-40E0-BE55-03164E7E2770}" srcOrd="1" destOrd="0" presId="urn:microsoft.com/office/officeart/2016/7/layout/LinearBlockProcessNumbered"/>
    <dgm:cxn modelId="{32F41DBE-FA60-45BC-B48A-E2A8C7845F3A}" type="presParOf" srcId="{C51141F4-26DD-4B2C-9F44-A88ADDC72350}" destId="{ABB4E949-823E-4745-B6EF-98143A79E2C3}" srcOrd="0" destOrd="0" presId="urn:microsoft.com/office/officeart/2016/7/layout/LinearBlockProcessNumbered"/>
    <dgm:cxn modelId="{1E14267E-65E6-4E65-9B3D-E31556F12E2A}" type="presParOf" srcId="{ABB4E949-823E-4745-B6EF-98143A79E2C3}" destId="{BE5FE668-A68B-4C10-8A27-97C59049918A}" srcOrd="0" destOrd="0" presId="urn:microsoft.com/office/officeart/2016/7/layout/LinearBlockProcessNumbered"/>
    <dgm:cxn modelId="{0E683905-8BFF-44C7-9548-FCE97A3D31E9}" type="presParOf" srcId="{ABB4E949-823E-4745-B6EF-98143A79E2C3}" destId="{0EAE2529-B021-4477-8A70-A9A8282913A0}" srcOrd="1" destOrd="0" presId="urn:microsoft.com/office/officeart/2016/7/layout/LinearBlockProcessNumbered"/>
    <dgm:cxn modelId="{A9B520BB-CE3B-4994-BDA2-2C8FD771F121}" type="presParOf" srcId="{ABB4E949-823E-4745-B6EF-98143A79E2C3}" destId="{A97711E0-9C1B-4591-BB26-6F37E9A91C2B}" srcOrd="2" destOrd="0" presId="urn:microsoft.com/office/officeart/2016/7/layout/LinearBlockProcessNumbered"/>
    <dgm:cxn modelId="{A57C82F4-35F2-40FB-89EC-540B5CEC1ECF}" type="presParOf" srcId="{C51141F4-26DD-4B2C-9F44-A88ADDC72350}" destId="{E0265A3E-E891-4CA1-A36F-2E21CD244F9D}" srcOrd="1" destOrd="0" presId="urn:microsoft.com/office/officeart/2016/7/layout/LinearBlockProcessNumbered"/>
    <dgm:cxn modelId="{CC830FB8-1548-4295-9B84-06F78FA86F50}" type="presParOf" srcId="{C51141F4-26DD-4B2C-9F44-A88ADDC72350}" destId="{926CBFA4-9ACD-46B6-93F0-9415AB9FDDDA}" srcOrd="2" destOrd="0" presId="urn:microsoft.com/office/officeart/2016/7/layout/LinearBlockProcessNumbered"/>
    <dgm:cxn modelId="{C9375E46-F943-45A6-B783-70F4C7048F60}" type="presParOf" srcId="{926CBFA4-9ACD-46B6-93F0-9415AB9FDDDA}" destId="{960F2F29-A393-4232-8613-E093783D6354}" srcOrd="0" destOrd="0" presId="urn:microsoft.com/office/officeart/2016/7/layout/LinearBlockProcessNumbered"/>
    <dgm:cxn modelId="{2AC10A8F-D467-41E0-843B-ADFF366E30AD}" type="presParOf" srcId="{926CBFA4-9ACD-46B6-93F0-9415AB9FDDDA}" destId="{D24C4559-A841-4E56-BFE8-B704A3365681}" srcOrd="1" destOrd="0" presId="urn:microsoft.com/office/officeart/2016/7/layout/LinearBlockProcessNumbered"/>
    <dgm:cxn modelId="{1BC14BDE-B502-4C6D-9ED6-0412A2429C70}" type="presParOf" srcId="{926CBFA4-9ACD-46B6-93F0-9415AB9FDDDA}" destId="{3C283ECA-40E9-40E0-BE55-03164E7E2770}" srcOrd="2" destOrd="0" presId="urn:microsoft.com/office/officeart/2016/7/layout/LinearBlockProcessNumbered"/>
    <dgm:cxn modelId="{154D50EE-F697-4546-B20F-A661DAE98D3E}" type="presParOf" srcId="{C51141F4-26DD-4B2C-9F44-A88ADDC72350}" destId="{1FFF7FDD-B837-4FBB-BE40-E87AFEBCEE9C}" srcOrd="3" destOrd="0" presId="urn:microsoft.com/office/officeart/2016/7/layout/LinearBlockProcessNumbered"/>
    <dgm:cxn modelId="{73B8E60F-7521-4EC4-8FA3-5E10A58D1BDB}" type="presParOf" srcId="{C51141F4-26DD-4B2C-9F44-A88ADDC72350}" destId="{DFD1102A-6554-489C-A135-CED0B8B3C15D}" srcOrd="4" destOrd="0" presId="urn:microsoft.com/office/officeart/2016/7/layout/LinearBlockProcessNumbered"/>
    <dgm:cxn modelId="{14001E4A-CC15-4620-A609-B71C8FE06806}" type="presParOf" srcId="{DFD1102A-6554-489C-A135-CED0B8B3C15D}" destId="{70BB6988-775E-493A-8FEA-7B616A2464D8}" srcOrd="0" destOrd="0" presId="urn:microsoft.com/office/officeart/2016/7/layout/LinearBlockProcessNumbered"/>
    <dgm:cxn modelId="{9F48C043-BC0E-471B-8F00-EB68C523F5AF}" type="presParOf" srcId="{DFD1102A-6554-489C-A135-CED0B8B3C15D}" destId="{8391E32F-B324-47D0-94B4-771814D9EAAF}" srcOrd="1" destOrd="0" presId="urn:microsoft.com/office/officeart/2016/7/layout/LinearBlockProcessNumbered"/>
    <dgm:cxn modelId="{CBE8AB96-23CF-4FDC-A183-4C12022DD886}" type="presParOf" srcId="{DFD1102A-6554-489C-A135-CED0B8B3C15D}" destId="{A1DF3916-0169-49CF-82B9-D6C3AAC5CD61}"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EFE08-009E-44CD-BAA5-0870C4156470}" type="doc">
      <dgm:prSet loTypeId="urn:microsoft.com/office/officeart/2018/2/layout/IconLabelList" loCatId="icon" qsTypeId="urn:microsoft.com/office/officeart/2005/8/quickstyle/simple1" qsCatId="simple" csTypeId="urn:microsoft.com/office/officeart/2005/8/colors/colorful2" csCatId="colorful" phldr="1"/>
      <dgm:spPr/>
      <dgm:t>
        <a:bodyPr/>
        <a:lstStyle/>
        <a:p>
          <a:endParaRPr lang="en-US"/>
        </a:p>
      </dgm:t>
    </dgm:pt>
    <dgm:pt modelId="{4F79AD6C-8272-4B84-B31C-1ADDBA6371AE}">
      <dgm:prSet/>
      <dgm:spPr/>
      <dgm:t>
        <a:bodyPr/>
        <a:lstStyle/>
        <a:p>
          <a:pPr>
            <a:lnSpc>
              <a:spcPct val="100000"/>
            </a:lnSpc>
          </a:pPr>
          <a:r>
            <a:rPr lang="en-US"/>
            <a:t>We are using python programming language to code the plagiarism checker.</a:t>
          </a:r>
        </a:p>
      </dgm:t>
    </dgm:pt>
    <dgm:pt modelId="{E1E93526-1324-40D4-BF26-716A55416B2E}" type="parTrans" cxnId="{C59A5F89-7E18-46C1-9FDA-0ED566FDFE0E}">
      <dgm:prSet/>
      <dgm:spPr/>
      <dgm:t>
        <a:bodyPr/>
        <a:lstStyle/>
        <a:p>
          <a:endParaRPr lang="en-US"/>
        </a:p>
      </dgm:t>
    </dgm:pt>
    <dgm:pt modelId="{9191BD3E-C988-40C9-BD00-498409DA9400}" type="sibTrans" cxnId="{C59A5F89-7E18-46C1-9FDA-0ED566FDFE0E}">
      <dgm:prSet/>
      <dgm:spPr/>
      <dgm:t>
        <a:bodyPr/>
        <a:lstStyle/>
        <a:p>
          <a:endParaRPr lang="en-US"/>
        </a:p>
      </dgm:t>
    </dgm:pt>
    <dgm:pt modelId="{40767A98-C3CA-47AD-BF38-99F22AEFDAE6}">
      <dgm:prSet/>
      <dgm:spPr/>
      <dgm:t>
        <a:bodyPr/>
        <a:lstStyle/>
        <a:p>
          <a:pPr>
            <a:lnSpc>
              <a:spcPct val="100000"/>
            </a:lnSpc>
          </a:pPr>
          <a:r>
            <a:rPr lang="en-US">
              <a:latin typeface="Bahnschrift"/>
            </a:rPr>
            <a:t> </a:t>
          </a:r>
          <a:r>
            <a:rPr lang="en-US"/>
            <a:t>We are using various python libraries in our program, some of them are </a:t>
          </a:r>
          <a:r>
            <a:rPr lang="en-US" err="1"/>
            <a:t>os</a:t>
          </a:r>
          <a:r>
            <a:rPr lang="en-US"/>
            <a:t> and </a:t>
          </a:r>
          <a:r>
            <a:rPr lang="en-US" err="1"/>
            <a:t>sklearn</a:t>
          </a:r>
          <a:r>
            <a:rPr lang="en-US"/>
            <a:t>.</a:t>
          </a:r>
        </a:p>
      </dgm:t>
    </dgm:pt>
    <dgm:pt modelId="{53D11BEB-55FB-453E-9BBA-DEC854F92EC6}" type="parTrans" cxnId="{B31BEB3B-3B8C-4EA0-AA64-BEC7ADF4E160}">
      <dgm:prSet/>
      <dgm:spPr/>
      <dgm:t>
        <a:bodyPr/>
        <a:lstStyle/>
        <a:p>
          <a:endParaRPr lang="en-US"/>
        </a:p>
      </dgm:t>
    </dgm:pt>
    <dgm:pt modelId="{748548B3-DEF9-4B9C-9204-371387FD8CA3}" type="sibTrans" cxnId="{B31BEB3B-3B8C-4EA0-AA64-BEC7ADF4E160}">
      <dgm:prSet/>
      <dgm:spPr/>
      <dgm:t>
        <a:bodyPr/>
        <a:lstStyle/>
        <a:p>
          <a:endParaRPr lang="en-US"/>
        </a:p>
      </dgm:t>
    </dgm:pt>
    <dgm:pt modelId="{3DA45A0A-ADB2-4400-9568-FCAFB9283B18}">
      <dgm:prSet/>
      <dgm:spPr/>
      <dgm:t>
        <a:bodyPr/>
        <a:lstStyle/>
        <a:p>
          <a:pPr>
            <a:lnSpc>
              <a:spcPct val="100000"/>
            </a:lnSpc>
          </a:pPr>
          <a:r>
            <a:rPr lang="en-US"/>
            <a:t>Our group will perform the coding on google </a:t>
          </a:r>
          <a:r>
            <a:rPr lang="en-US" err="1"/>
            <a:t>colab</a:t>
          </a:r>
          <a:endParaRPr lang="en-US"/>
        </a:p>
      </dgm:t>
    </dgm:pt>
    <dgm:pt modelId="{18CD510E-3F50-43AE-B810-DC3FA811F83A}" type="parTrans" cxnId="{A55BED14-F6C7-4383-9D70-DE60BBA4FDE1}">
      <dgm:prSet/>
      <dgm:spPr/>
      <dgm:t>
        <a:bodyPr/>
        <a:lstStyle/>
        <a:p>
          <a:endParaRPr lang="en-US"/>
        </a:p>
      </dgm:t>
    </dgm:pt>
    <dgm:pt modelId="{5696DF89-6A00-4EB3-B6FE-BA6C4785098E}" type="sibTrans" cxnId="{A55BED14-F6C7-4383-9D70-DE60BBA4FDE1}">
      <dgm:prSet/>
      <dgm:spPr/>
      <dgm:t>
        <a:bodyPr/>
        <a:lstStyle/>
        <a:p>
          <a:endParaRPr lang="en-US"/>
        </a:p>
      </dgm:t>
    </dgm:pt>
    <dgm:pt modelId="{F34B0483-D0E0-46EA-8609-414497614A18}" type="pres">
      <dgm:prSet presAssocID="{00CEFE08-009E-44CD-BAA5-0870C4156470}" presName="root" presStyleCnt="0">
        <dgm:presLayoutVars>
          <dgm:dir/>
          <dgm:resizeHandles val="exact"/>
        </dgm:presLayoutVars>
      </dgm:prSet>
      <dgm:spPr/>
    </dgm:pt>
    <dgm:pt modelId="{54E3578D-B910-4DDC-8CAC-936098266A3B}" type="pres">
      <dgm:prSet presAssocID="{4F79AD6C-8272-4B84-B31C-1ADDBA6371AE}" presName="compNode" presStyleCnt="0"/>
      <dgm:spPr/>
    </dgm:pt>
    <dgm:pt modelId="{ACF17094-13B5-4BEA-9F7C-A9F1553876FD}" type="pres">
      <dgm:prSet presAssocID="{4F79AD6C-8272-4B84-B31C-1ADDBA6371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AA0ECCBF-1F59-484B-8406-1E622823B928}" type="pres">
      <dgm:prSet presAssocID="{4F79AD6C-8272-4B84-B31C-1ADDBA6371AE}" presName="spaceRect" presStyleCnt="0"/>
      <dgm:spPr/>
    </dgm:pt>
    <dgm:pt modelId="{4677AF70-B0C9-449F-B3A9-1C069CC4BBDB}" type="pres">
      <dgm:prSet presAssocID="{4F79AD6C-8272-4B84-B31C-1ADDBA6371AE}" presName="textRect" presStyleLbl="revTx" presStyleIdx="0" presStyleCnt="3">
        <dgm:presLayoutVars>
          <dgm:chMax val="1"/>
          <dgm:chPref val="1"/>
        </dgm:presLayoutVars>
      </dgm:prSet>
      <dgm:spPr/>
    </dgm:pt>
    <dgm:pt modelId="{4C932BFD-CEF7-43BD-8E42-D1AECC36555D}" type="pres">
      <dgm:prSet presAssocID="{9191BD3E-C988-40C9-BD00-498409DA9400}" presName="sibTrans" presStyleCnt="0"/>
      <dgm:spPr/>
    </dgm:pt>
    <dgm:pt modelId="{494C949B-9203-42C9-9B3B-DE2FEB84B535}" type="pres">
      <dgm:prSet presAssocID="{40767A98-C3CA-47AD-BF38-99F22AEFDAE6}" presName="compNode" presStyleCnt="0"/>
      <dgm:spPr/>
    </dgm:pt>
    <dgm:pt modelId="{A42CDAA9-D575-4EE1-BD86-BE7AA458181D}" type="pres">
      <dgm:prSet presAssocID="{40767A98-C3CA-47AD-BF38-99F22AEFDAE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B135AF28-151D-4A76-8217-946AD1F7E53F}" type="pres">
      <dgm:prSet presAssocID="{40767A98-C3CA-47AD-BF38-99F22AEFDAE6}" presName="spaceRect" presStyleCnt="0"/>
      <dgm:spPr/>
    </dgm:pt>
    <dgm:pt modelId="{8A015367-BF3E-468B-9D75-CE4F6FDC0EB0}" type="pres">
      <dgm:prSet presAssocID="{40767A98-C3CA-47AD-BF38-99F22AEFDAE6}" presName="textRect" presStyleLbl="revTx" presStyleIdx="1" presStyleCnt="3">
        <dgm:presLayoutVars>
          <dgm:chMax val="1"/>
          <dgm:chPref val="1"/>
        </dgm:presLayoutVars>
      </dgm:prSet>
      <dgm:spPr/>
    </dgm:pt>
    <dgm:pt modelId="{1F9986A6-8923-430B-AF38-3E648706B823}" type="pres">
      <dgm:prSet presAssocID="{748548B3-DEF9-4B9C-9204-371387FD8CA3}" presName="sibTrans" presStyleCnt="0"/>
      <dgm:spPr/>
    </dgm:pt>
    <dgm:pt modelId="{22B4AC19-C164-44EE-B294-32EFA4A163EC}" type="pres">
      <dgm:prSet presAssocID="{3DA45A0A-ADB2-4400-9568-FCAFB9283B18}" presName="compNode" presStyleCnt="0"/>
      <dgm:spPr/>
    </dgm:pt>
    <dgm:pt modelId="{F17185A0-A197-4036-8C3D-D6C152F6CE21}" type="pres">
      <dgm:prSet presAssocID="{3DA45A0A-ADB2-4400-9568-FCAFB9283B1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D4FAD41A-47B0-4DDC-867F-FD8291B456C8}" type="pres">
      <dgm:prSet presAssocID="{3DA45A0A-ADB2-4400-9568-FCAFB9283B18}" presName="spaceRect" presStyleCnt="0"/>
      <dgm:spPr/>
    </dgm:pt>
    <dgm:pt modelId="{37AE23E1-D25F-4E43-A967-A8EAF6ABF49B}" type="pres">
      <dgm:prSet presAssocID="{3DA45A0A-ADB2-4400-9568-FCAFB9283B18}" presName="textRect" presStyleLbl="revTx" presStyleIdx="2" presStyleCnt="3">
        <dgm:presLayoutVars>
          <dgm:chMax val="1"/>
          <dgm:chPref val="1"/>
        </dgm:presLayoutVars>
      </dgm:prSet>
      <dgm:spPr/>
    </dgm:pt>
  </dgm:ptLst>
  <dgm:cxnLst>
    <dgm:cxn modelId="{A55BED14-F6C7-4383-9D70-DE60BBA4FDE1}" srcId="{00CEFE08-009E-44CD-BAA5-0870C4156470}" destId="{3DA45A0A-ADB2-4400-9568-FCAFB9283B18}" srcOrd="2" destOrd="0" parTransId="{18CD510E-3F50-43AE-B810-DC3FA811F83A}" sibTransId="{5696DF89-6A00-4EB3-B6FE-BA6C4785098E}"/>
    <dgm:cxn modelId="{1B285215-4306-44D1-AE92-DC953F6AF0C5}" type="presOf" srcId="{4F79AD6C-8272-4B84-B31C-1ADDBA6371AE}" destId="{4677AF70-B0C9-449F-B3A9-1C069CC4BBDB}" srcOrd="0" destOrd="0" presId="urn:microsoft.com/office/officeart/2018/2/layout/IconLabelList"/>
    <dgm:cxn modelId="{B31BEB3B-3B8C-4EA0-AA64-BEC7ADF4E160}" srcId="{00CEFE08-009E-44CD-BAA5-0870C4156470}" destId="{40767A98-C3CA-47AD-BF38-99F22AEFDAE6}" srcOrd="1" destOrd="0" parTransId="{53D11BEB-55FB-453E-9BBA-DEC854F92EC6}" sibTransId="{748548B3-DEF9-4B9C-9204-371387FD8CA3}"/>
    <dgm:cxn modelId="{CBB5F13F-0064-4E86-A103-FEC7C843E411}" type="presOf" srcId="{40767A98-C3CA-47AD-BF38-99F22AEFDAE6}" destId="{8A015367-BF3E-468B-9D75-CE4F6FDC0EB0}" srcOrd="0" destOrd="0" presId="urn:microsoft.com/office/officeart/2018/2/layout/IconLabelList"/>
    <dgm:cxn modelId="{C59A5F89-7E18-46C1-9FDA-0ED566FDFE0E}" srcId="{00CEFE08-009E-44CD-BAA5-0870C4156470}" destId="{4F79AD6C-8272-4B84-B31C-1ADDBA6371AE}" srcOrd="0" destOrd="0" parTransId="{E1E93526-1324-40D4-BF26-716A55416B2E}" sibTransId="{9191BD3E-C988-40C9-BD00-498409DA9400}"/>
    <dgm:cxn modelId="{7C65CD9E-F29B-44E9-AD0C-70EBFF3EDF80}" type="presOf" srcId="{00CEFE08-009E-44CD-BAA5-0870C4156470}" destId="{F34B0483-D0E0-46EA-8609-414497614A18}" srcOrd="0" destOrd="0" presId="urn:microsoft.com/office/officeart/2018/2/layout/IconLabelList"/>
    <dgm:cxn modelId="{EE0A51C1-F7BA-4663-A9DB-005E73FF259D}" type="presOf" srcId="{3DA45A0A-ADB2-4400-9568-FCAFB9283B18}" destId="{37AE23E1-D25F-4E43-A967-A8EAF6ABF49B}" srcOrd="0" destOrd="0" presId="urn:microsoft.com/office/officeart/2018/2/layout/IconLabelList"/>
    <dgm:cxn modelId="{DCF0FEA0-7106-4E46-A628-E1EA7C2DC0DB}" type="presParOf" srcId="{F34B0483-D0E0-46EA-8609-414497614A18}" destId="{54E3578D-B910-4DDC-8CAC-936098266A3B}" srcOrd="0" destOrd="0" presId="urn:microsoft.com/office/officeart/2018/2/layout/IconLabelList"/>
    <dgm:cxn modelId="{1454EF4B-8F54-4DAC-B136-91F8C62A5DB5}" type="presParOf" srcId="{54E3578D-B910-4DDC-8CAC-936098266A3B}" destId="{ACF17094-13B5-4BEA-9F7C-A9F1553876FD}" srcOrd="0" destOrd="0" presId="urn:microsoft.com/office/officeart/2018/2/layout/IconLabelList"/>
    <dgm:cxn modelId="{5C4652EE-9426-40CD-A33E-2AC248F9CC9E}" type="presParOf" srcId="{54E3578D-B910-4DDC-8CAC-936098266A3B}" destId="{AA0ECCBF-1F59-484B-8406-1E622823B928}" srcOrd="1" destOrd="0" presId="urn:microsoft.com/office/officeart/2018/2/layout/IconLabelList"/>
    <dgm:cxn modelId="{212413B1-DC7C-484A-B2AF-62C6A5E18BF4}" type="presParOf" srcId="{54E3578D-B910-4DDC-8CAC-936098266A3B}" destId="{4677AF70-B0C9-449F-B3A9-1C069CC4BBDB}" srcOrd="2" destOrd="0" presId="urn:microsoft.com/office/officeart/2018/2/layout/IconLabelList"/>
    <dgm:cxn modelId="{663E81DB-96AB-4851-A40C-328117A9B756}" type="presParOf" srcId="{F34B0483-D0E0-46EA-8609-414497614A18}" destId="{4C932BFD-CEF7-43BD-8E42-D1AECC36555D}" srcOrd="1" destOrd="0" presId="urn:microsoft.com/office/officeart/2018/2/layout/IconLabelList"/>
    <dgm:cxn modelId="{D0E89841-26EF-45C1-9185-875E9AA64018}" type="presParOf" srcId="{F34B0483-D0E0-46EA-8609-414497614A18}" destId="{494C949B-9203-42C9-9B3B-DE2FEB84B535}" srcOrd="2" destOrd="0" presId="urn:microsoft.com/office/officeart/2018/2/layout/IconLabelList"/>
    <dgm:cxn modelId="{FC817657-42E9-45DE-A571-7DB96BD30570}" type="presParOf" srcId="{494C949B-9203-42C9-9B3B-DE2FEB84B535}" destId="{A42CDAA9-D575-4EE1-BD86-BE7AA458181D}" srcOrd="0" destOrd="0" presId="urn:microsoft.com/office/officeart/2018/2/layout/IconLabelList"/>
    <dgm:cxn modelId="{0AFB8CE2-4D77-4283-97CA-541193E203F2}" type="presParOf" srcId="{494C949B-9203-42C9-9B3B-DE2FEB84B535}" destId="{B135AF28-151D-4A76-8217-946AD1F7E53F}" srcOrd="1" destOrd="0" presId="urn:microsoft.com/office/officeart/2018/2/layout/IconLabelList"/>
    <dgm:cxn modelId="{59CC2253-84C7-4D32-937F-E2D3C385F799}" type="presParOf" srcId="{494C949B-9203-42C9-9B3B-DE2FEB84B535}" destId="{8A015367-BF3E-468B-9D75-CE4F6FDC0EB0}" srcOrd="2" destOrd="0" presId="urn:microsoft.com/office/officeart/2018/2/layout/IconLabelList"/>
    <dgm:cxn modelId="{0B9B657F-2F59-4212-BFB3-7AD0358E5FF3}" type="presParOf" srcId="{F34B0483-D0E0-46EA-8609-414497614A18}" destId="{1F9986A6-8923-430B-AF38-3E648706B823}" srcOrd="3" destOrd="0" presId="urn:microsoft.com/office/officeart/2018/2/layout/IconLabelList"/>
    <dgm:cxn modelId="{E2044B7E-AE5E-48EB-A8CA-422C955A2BAF}" type="presParOf" srcId="{F34B0483-D0E0-46EA-8609-414497614A18}" destId="{22B4AC19-C164-44EE-B294-32EFA4A163EC}" srcOrd="4" destOrd="0" presId="urn:microsoft.com/office/officeart/2018/2/layout/IconLabelList"/>
    <dgm:cxn modelId="{C097F6B3-0F7D-41E9-B7A7-CE3ADC6BB830}" type="presParOf" srcId="{22B4AC19-C164-44EE-B294-32EFA4A163EC}" destId="{F17185A0-A197-4036-8C3D-D6C152F6CE21}" srcOrd="0" destOrd="0" presId="urn:microsoft.com/office/officeart/2018/2/layout/IconLabelList"/>
    <dgm:cxn modelId="{239F41A0-1EC9-45DF-990C-22AE1EEB7F28}" type="presParOf" srcId="{22B4AC19-C164-44EE-B294-32EFA4A163EC}" destId="{D4FAD41A-47B0-4DDC-867F-FD8291B456C8}" srcOrd="1" destOrd="0" presId="urn:microsoft.com/office/officeart/2018/2/layout/IconLabelList"/>
    <dgm:cxn modelId="{1D289F38-B34C-40FF-A43C-B9D574AF3A68}" type="presParOf" srcId="{22B4AC19-C164-44EE-B294-32EFA4A163EC}" destId="{37AE23E1-D25F-4E43-A967-A8EAF6ABF49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FE668-A68B-4C10-8A27-97C59049918A}">
      <dsp:nvSpPr>
        <dsp:cNvPr id="0" name=""/>
        <dsp:cNvSpPr/>
      </dsp:nvSpPr>
      <dsp:spPr>
        <a:xfrm>
          <a:off x="889" y="0"/>
          <a:ext cx="3600799" cy="341409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79" tIns="0" rIns="355679" bIns="330200" numCol="1" spcCol="1270" anchor="t" anchorCtr="0">
          <a:noAutofit/>
        </a:bodyPr>
        <a:lstStyle/>
        <a:p>
          <a:pPr marL="0" lvl="0" indent="0" algn="l" defTabSz="1155700">
            <a:lnSpc>
              <a:spcPct val="90000"/>
            </a:lnSpc>
            <a:spcBef>
              <a:spcPct val="0"/>
            </a:spcBef>
            <a:spcAft>
              <a:spcPct val="35000"/>
            </a:spcAft>
            <a:buNone/>
          </a:pPr>
          <a:r>
            <a:rPr lang="en-US" sz="2600" kern="1200"/>
            <a:t>GANDLA PRAVALIKA-20BCE1277</a:t>
          </a:r>
        </a:p>
      </dsp:txBody>
      <dsp:txXfrm>
        <a:off x="889" y="1365636"/>
        <a:ext cx="3600799" cy="2048454"/>
      </dsp:txXfrm>
    </dsp:sp>
    <dsp:sp modelId="{0EAE2529-B021-4477-8A70-A9A8282913A0}">
      <dsp:nvSpPr>
        <dsp:cNvPr id="0" name=""/>
        <dsp:cNvSpPr/>
      </dsp:nvSpPr>
      <dsp:spPr>
        <a:xfrm>
          <a:off x="889" y="0"/>
          <a:ext cx="3600799" cy="1365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55679" tIns="165100" rIns="355679"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89" y="0"/>
        <a:ext cx="3600799" cy="1365636"/>
      </dsp:txXfrm>
    </dsp:sp>
    <dsp:sp modelId="{960F2F29-A393-4232-8613-E093783D6354}">
      <dsp:nvSpPr>
        <dsp:cNvPr id="0" name=""/>
        <dsp:cNvSpPr/>
      </dsp:nvSpPr>
      <dsp:spPr>
        <a:xfrm>
          <a:off x="3889752" y="0"/>
          <a:ext cx="3600799" cy="3414091"/>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79" tIns="0" rIns="355679" bIns="330200" numCol="1" spcCol="1270" anchor="t" anchorCtr="0">
          <a:noAutofit/>
        </a:bodyPr>
        <a:lstStyle/>
        <a:p>
          <a:pPr marL="0" lvl="0" indent="0" algn="l" defTabSz="1155700">
            <a:lnSpc>
              <a:spcPct val="90000"/>
            </a:lnSpc>
            <a:spcBef>
              <a:spcPct val="0"/>
            </a:spcBef>
            <a:spcAft>
              <a:spcPct val="35000"/>
            </a:spcAft>
            <a:buNone/>
          </a:pPr>
          <a:r>
            <a:rPr lang="en-US" sz="2600" kern="1200"/>
            <a:t>KATASANI DURGA PRAVALIKA-20BCE1427</a:t>
          </a:r>
        </a:p>
      </dsp:txBody>
      <dsp:txXfrm>
        <a:off x="3889752" y="1365636"/>
        <a:ext cx="3600799" cy="2048454"/>
      </dsp:txXfrm>
    </dsp:sp>
    <dsp:sp modelId="{D24C4559-A841-4E56-BFE8-B704A3365681}">
      <dsp:nvSpPr>
        <dsp:cNvPr id="0" name=""/>
        <dsp:cNvSpPr/>
      </dsp:nvSpPr>
      <dsp:spPr>
        <a:xfrm>
          <a:off x="3889752" y="0"/>
          <a:ext cx="3600799" cy="1365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55679" tIns="165100" rIns="355679"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889752" y="0"/>
        <a:ext cx="3600799" cy="1365636"/>
      </dsp:txXfrm>
    </dsp:sp>
    <dsp:sp modelId="{70BB6988-775E-493A-8FEA-7B616A2464D8}">
      <dsp:nvSpPr>
        <dsp:cNvPr id="0" name=""/>
        <dsp:cNvSpPr/>
      </dsp:nvSpPr>
      <dsp:spPr>
        <a:xfrm>
          <a:off x="7778615" y="0"/>
          <a:ext cx="3600799" cy="3414091"/>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79" tIns="0" rIns="355679" bIns="330200" numCol="1" spcCol="1270" anchor="t" anchorCtr="0">
          <a:noAutofit/>
        </a:bodyPr>
        <a:lstStyle/>
        <a:p>
          <a:pPr marL="0" lvl="0" indent="0" algn="l" defTabSz="1155700">
            <a:lnSpc>
              <a:spcPct val="90000"/>
            </a:lnSpc>
            <a:spcBef>
              <a:spcPct val="0"/>
            </a:spcBef>
            <a:spcAft>
              <a:spcPct val="35000"/>
            </a:spcAft>
            <a:buNone/>
          </a:pPr>
          <a:r>
            <a:rPr lang="en-US" sz="2600" kern="1200"/>
            <a:t>RAPARLA PUJASRI PAVANI-20BCE1587</a:t>
          </a:r>
        </a:p>
      </dsp:txBody>
      <dsp:txXfrm>
        <a:off x="7778615" y="1365636"/>
        <a:ext cx="3600799" cy="2048454"/>
      </dsp:txXfrm>
    </dsp:sp>
    <dsp:sp modelId="{8391E32F-B324-47D0-94B4-771814D9EAAF}">
      <dsp:nvSpPr>
        <dsp:cNvPr id="0" name=""/>
        <dsp:cNvSpPr/>
      </dsp:nvSpPr>
      <dsp:spPr>
        <a:xfrm>
          <a:off x="7778615" y="0"/>
          <a:ext cx="3600799" cy="1365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55679" tIns="165100" rIns="355679"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778615" y="0"/>
        <a:ext cx="3600799" cy="1365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F17094-13B5-4BEA-9F7C-A9F1553876FD}">
      <dsp:nvSpPr>
        <dsp:cNvPr id="0" name=""/>
        <dsp:cNvSpPr/>
      </dsp:nvSpPr>
      <dsp:spPr>
        <a:xfrm>
          <a:off x="438466" y="874352"/>
          <a:ext cx="715869" cy="7158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77AF70-B0C9-449F-B3A9-1C069CC4BBDB}">
      <dsp:nvSpPr>
        <dsp:cNvPr id="0" name=""/>
        <dsp:cNvSpPr/>
      </dsp:nvSpPr>
      <dsp:spPr>
        <a:xfrm>
          <a:off x="990" y="1828953"/>
          <a:ext cx="1590820" cy="636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We are using python programming language to code the plagiarism checker.</a:t>
          </a:r>
        </a:p>
      </dsp:txBody>
      <dsp:txXfrm>
        <a:off x="990" y="1828953"/>
        <a:ext cx="1590820" cy="636328"/>
      </dsp:txXfrm>
    </dsp:sp>
    <dsp:sp modelId="{A42CDAA9-D575-4EE1-BD86-BE7AA458181D}">
      <dsp:nvSpPr>
        <dsp:cNvPr id="0" name=""/>
        <dsp:cNvSpPr/>
      </dsp:nvSpPr>
      <dsp:spPr>
        <a:xfrm>
          <a:off x="2307679" y="874352"/>
          <a:ext cx="715869" cy="7158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015367-BF3E-468B-9D75-CE4F6FDC0EB0}">
      <dsp:nvSpPr>
        <dsp:cNvPr id="0" name=""/>
        <dsp:cNvSpPr/>
      </dsp:nvSpPr>
      <dsp:spPr>
        <a:xfrm>
          <a:off x="1870204" y="1828953"/>
          <a:ext cx="1590820" cy="636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latin typeface="Bahnschrift"/>
            </a:rPr>
            <a:t> </a:t>
          </a:r>
          <a:r>
            <a:rPr lang="en-US" sz="1100" kern="1200"/>
            <a:t>We are using various python libraries in our program, some of them are </a:t>
          </a:r>
          <a:r>
            <a:rPr lang="en-US" sz="1100" kern="1200" err="1"/>
            <a:t>os</a:t>
          </a:r>
          <a:r>
            <a:rPr lang="en-US" sz="1100" kern="1200"/>
            <a:t> and </a:t>
          </a:r>
          <a:r>
            <a:rPr lang="en-US" sz="1100" kern="1200" err="1"/>
            <a:t>sklearn</a:t>
          </a:r>
          <a:r>
            <a:rPr lang="en-US" sz="1100" kern="1200"/>
            <a:t>.</a:t>
          </a:r>
        </a:p>
      </dsp:txBody>
      <dsp:txXfrm>
        <a:off x="1870204" y="1828953"/>
        <a:ext cx="1590820" cy="636328"/>
      </dsp:txXfrm>
    </dsp:sp>
    <dsp:sp modelId="{F17185A0-A197-4036-8C3D-D6C152F6CE21}">
      <dsp:nvSpPr>
        <dsp:cNvPr id="0" name=""/>
        <dsp:cNvSpPr/>
      </dsp:nvSpPr>
      <dsp:spPr>
        <a:xfrm>
          <a:off x="4176893" y="874352"/>
          <a:ext cx="715869" cy="7158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AE23E1-D25F-4E43-A967-A8EAF6ABF49B}">
      <dsp:nvSpPr>
        <dsp:cNvPr id="0" name=""/>
        <dsp:cNvSpPr/>
      </dsp:nvSpPr>
      <dsp:spPr>
        <a:xfrm>
          <a:off x="3739418" y="1828953"/>
          <a:ext cx="1590820" cy="636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Our group will perform the coding on google </a:t>
          </a:r>
          <a:r>
            <a:rPr lang="en-US" sz="1100" kern="1200" err="1"/>
            <a:t>colab</a:t>
          </a:r>
          <a:endParaRPr lang="en-US" sz="1100" kern="1200"/>
        </a:p>
      </dsp:txBody>
      <dsp:txXfrm>
        <a:off x="3739418" y="1828953"/>
        <a:ext cx="1590820" cy="63632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9/25/2023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94634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9/25/2023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32410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9/25/2023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8119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9/25/2023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74639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9/25/2023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50460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9/25/2023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25908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9/25/2023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06105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9/25/2023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6166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9/25/2023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8522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9/25/2023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58161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9/25/2023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1394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9/25/2023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249837675"/>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552" y="365125"/>
            <a:ext cx="5022630" cy="2430030"/>
          </a:xfrm>
        </p:spPr>
        <p:txBody>
          <a:bodyPr>
            <a:normAutofit/>
          </a:bodyPr>
          <a:lstStyle/>
          <a:p>
            <a:r>
              <a:rPr lang="en-US" dirty="0">
                <a:ea typeface="Calibri Light"/>
                <a:cs typeface="Calibri Light"/>
              </a:rPr>
              <a:t>PLAGIARISM CHECKER</a:t>
            </a:r>
          </a:p>
        </p:txBody>
      </p:sp>
      <p:sp>
        <p:nvSpPr>
          <p:cNvPr id="3" name="Subtitle 2"/>
          <p:cNvSpPr>
            <a:spLocks noGrp="1"/>
          </p:cNvSpPr>
          <p:nvPr>
            <p:ph idx="1"/>
          </p:nvPr>
        </p:nvSpPr>
        <p:spPr>
          <a:xfrm>
            <a:off x="484552" y="3054927"/>
            <a:ext cx="5022630" cy="3122036"/>
          </a:xfrm>
        </p:spPr>
        <p:txBody>
          <a:bodyPr vert="horz" lIns="91440" tIns="45720" rIns="91440" bIns="45720" rtlCol="0" anchor="t">
            <a:normAutofit/>
          </a:bodyPr>
          <a:lstStyle/>
          <a:p>
            <a:r>
              <a:rPr lang="en-US" dirty="0">
                <a:solidFill>
                  <a:schemeClr val="bg1"/>
                </a:solidFill>
                <a:ea typeface="Calibri"/>
                <a:cs typeface="Calibri"/>
              </a:rPr>
              <a:t>ARITIFICIAL INTELLIGENCE</a:t>
            </a:r>
          </a:p>
          <a:p>
            <a:r>
              <a:rPr lang="en-US" dirty="0">
                <a:solidFill>
                  <a:schemeClr val="bg1"/>
                </a:solidFill>
                <a:ea typeface="Calibri"/>
                <a:cs typeface="Calibri"/>
              </a:rPr>
              <a:t>CSE3013</a:t>
            </a:r>
          </a:p>
          <a:p>
            <a:r>
              <a:rPr lang="en-US" dirty="0">
                <a:solidFill>
                  <a:schemeClr val="bg1"/>
                </a:solidFill>
                <a:ea typeface="Calibri"/>
                <a:cs typeface="Calibri"/>
              </a:rPr>
              <a:t>REVIEW-01</a:t>
            </a:r>
          </a:p>
          <a:p>
            <a:r>
              <a:rPr lang="en-US" dirty="0">
                <a:solidFill>
                  <a:schemeClr val="bg1"/>
                </a:solidFill>
                <a:ea typeface="Calibri"/>
                <a:cs typeface="Calibri"/>
              </a:rPr>
              <a:t>                                          Submitted to</a:t>
            </a:r>
          </a:p>
          <a:p>
            <a:r>
              <a:rPr lang="en-US" dirty="0">
                <a:solidFill>
                  <a:schemeClr val="bg1"/>
                </a:solidFill>
                <a:ea typeface="Calibri"/>
                <a:cs typeface="Calibri"/>
              </a:rPr>
              <a:t>                                                 -Dr. T Benil </a:t>
            </a:r>
            <a:endParaRPr lang="en-US" dirty="0">
              <a:solidFill>
                <a:schemeClr val="bg1"/>
              </a:solidFill>
            </a:endParaRPr>
          </a:p>
        </p:txBody>
      </p:sp>
      <p:pic>
        <p:nvPicPr>
          <p:cNvPr id="4" name="Picture 3" descr="Black pen against a sheet with shaded numbers">
            <a:extLst>
              <a:ext uri="{FF2B5EF4-FFF2-40B4-BE49-F238E27FC236}">
                <a16:creationId xmlns:a16="http://schemas.microsoft.com/office/drawing/2014/main" id="{AA0FD7E0-8104-A5AB-6601-A0C7B9861C6F}"/>
              </a:ext>
            </a:extLst>
          </p:cNvPr>
          <p:cNvPicPr>
            <a:picLocks noChangeAspect="1"/>
          </p:cNvPicPr>
          <p:nvPr/>
        </p:nvPicPr>
        <p:blipFill rotWithShape="1">
          <a:blip r:embed="rId2"/>
          <a:srcRect l="21450" r="19096" b="-1"/>
          <a:stretch/>
        </p:blipFill>
        <p:spPr>
          <a:xfrm>
            <a:off x="6083645" y="10"/>
            <a:ext cx="6108356" cy="6857990"/>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4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000"/>
                                  </p:stCondLst>
                                  <p:iterate type="lt">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400"/>
                                        <p:tgtEl>
                                          <p:spTgt spid="3">
                                            <p:txEl>
                                              <p:pRg st="4" end="4"/>
                                            </p:txEl>
                                          </p:spTgt>
                                        </p:tgtEl>
                                      </p:cBhvr>
                                    </p:animEffect>
                                  </p:childTnLst>
                                </p:cTn>
                              </p:par>
                              <p:par>
                                <p:cTn id="28" presetID="10" presetClass="entr" presetSubtype="0" fill="hold" grpId="0" nodeType="withEffect">
                                  <p:stCondLst>
                                    <p:cond delay="1000"/>
                                  </p:stCondLst>
                                  <p:iterate type="lt">
                                    <p:tmPct val="10000"/>
                                  </p:iterate>
                                  <p:childTnLst>
                                    <p:set>
                                      <p:cBhvr>
                                        <p:cTn id="29" dur="1" fill="hold">
                                          <p:stCondLst>
                                            <p:cond delay="0"/>
                                          </p:stCondLst>
                                        </p:cTn>
                                        <p:tgtEl>
                                          <p:spTgt spid="2"/>
                                        </p:tgtEl>
                                        <p:attrNameLst>
                                          <p:attrName>style.visibility</p:attrName>
                                        </p:attrNameLst>
                                      </p:cBhvr>
                                      <p:to>
                                        <p:strVal val="visible"/>
                                      </p:to>
                                    </p:set>
                                    <p:animEffect transition="in" filter="fade">
                                      <p:cBhvr>
                                        <p:cTn id="3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77D73E63-A884-4994-BA80-B7AC098B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FC33220-06A6-4A1F-B678-AE0080B08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6082"/>
            <a:ext cx="6096000" cy="343191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A35B1-45E5-0283-EAF9-9FFD7601FC47}"/>
              </a:ext>
            </a:extLst>
          </p:cNvPr>
          <p:cNvSpPr>
            <a:spLocks noGrp="1"/>
          </p:cNvSpPr>
          <p:nvPr>
            <p:ph type="title"/>
          </p:nvPr>
        </p:nvSpPr>
        <p:spPr>
          <a:xfrm>
            <a:off x="484553" y="3870614"/>
            <a:ext cx="5113608" cy="2306349"/>
          </a:xfrm>
        </p:spPr>
        <p:txBody>
          <a:bodyPr>
            <a:normAutofit/>
          </a:bodyPr>
          <a:lstStyle/>
          <a:p>
            <a:r>
              <a:rPr lang="en-US"/>
              <a:t>PROPOSED SYSTEM</a:t>
            </a:r>
          </a:p>
        </p:txBody>
      </p:sp>
      <p:pic>
        <p:nvPicPr>
          <p:cNvPr id="16" name="Picture 15" descr="Light bulb on yellow background with sketched light beams and cord">
            <a:extLst>
              <a:ext uri="{FF2B5EF4-FFF2-40B4-BE49-F238E27FC236}">
                <a16:creationId xmlns:a16="http://schemas.microsoft.com/office/drawing/2014/main" id="{C78373E9-A382-3DA2-D7D5-DFC607D00127}"/>
              </a:ext>
            </a:extLst>
          </p:cNvPr>
          <p:cNvPicPr>
            <a:picLocks noChangeAspect="1"/>
          </p:cNvPicPr>
          <p:nvPr/>
        </p:nvPicPr>
        <p:blipFill rotWithShape="1">
          <a:blip r:embed="rId2"/>
          <a:srcRect t="8615"/>
          <a:stretch/>
        </p:blipFill>
        <p:spPr>
          <a:xfrm>
            <a:off x="-1" y="10"/>
            <a:ext cx="6095999" cy="3426071"/>
          </a:xfrm>
          <a:prstGeom prst="rect">
            <a:avLst/>
          </a:prstGeom>
        </p:spPr>
      </p:pic>
      <p:sp>
        <p:nvSpPr>
          <p:cNvPr id="3" name="Content Placeholder 2">
            <a:extLst>
              <a:ext uri="{FF2B5EF4-FFF2-40B4-BE49-F238E27FC236}">
                <a16:creationId xmlns:a16="http://schemas.microsoft.com/office/drawing/2014/main" id="{E40FA650-6437-F275-997A-E16545DC316E}"/>
              </a:ext>
            </a:extLst>
          </p:cNvPr>
          <p:cNvSpPr>
            <a:spLocks noGrp="1"/>
          </p:cNvSpPr>
          <p:nvPr>
            <p:ph idx="1"/>
          </p:nvPr>
        </p:nvSpPr>
        <p:spPr>
          <a:xfrm>
            <a:off x="6466840" y="498764"/>
            <a:ext cx="5578939" cy="5678199"/>
          </a:xfrm>
        </p:spPr>
        <p:txBody>
          <a:bodyPr vert="horz" lIns="91440" tIns="45720" rIns="91440" bIns="45720" rtlCol="0" anchor="ctr">
            <a:normAutofit/>
          </a:bodyPr>
          <a:lstStyle/>
          <a:p>
            <a:pPr algn="just">
              <a:lnSpc>
                <a:spcPct val="110000"/>
              </a:lnSpc>
            </a:pPr>
            <a:r>
              <a:rPr lang="en-US" sz="1600">
                <a:latin typeface="Calibri"/>
                <a:ea typeface="Calibri"/>
                <a:cs typeface="Calibri"/>
              </a:rPr>
              <a:t>The proposed Plagiarism Detection System represents a comprehensive solution designed to combat plagiarism effectively while accommodating the unique needs of various user groups. At its core, the system will utilize cutting-edge algorithms, including natural language processing and machine learning, to meticulously scan and identify instances of plagiarism, ranging from straightforward text copying to intricate paraphrasing and mosaic plagiarism. What sets this system apart is its commitment to supporting multiple languages, ensuring accurate checks in diverse linguistic contexts, thereby catering to a global user base.Moreover, customization and scalability are fundamental principles of this system's design. Users will have the flexibility to tailor plagiarism detection settings to their specific requirements, adapting the system to various academic disciplines, industry niches, or content types. Simultaneously, the system will be engineered to scale efficiently, accommodating a growing database of academic and web content for more accurate comparisons and broader coverage.</a:t>
            </a:r>
            <a:endParaRPr lang="en-US"/>
          </a:p>
          <a:p>
            <a:pPr algn="just">
              <a:lnSpc>
                <a:spcPct val="110000"/>
              </a:lnSpc>
            </a:pPr>
            <a:endParaRPr lang="en-US" sz="1600">
              <a:latin typeface="Avenir Next LT Pro"/>
              <a:ea typeface="Calibri"/>
              <a:cs typeface="Calibri"/>
            </a:endParaRPr>
          </a:p>
        </p:txBody>
      </p:sp>
    </p:spTree>
    <p:extLst>
      <p:ext uri="{BB962C8B-B14F-4D97-AF65-F5344CB8AC3E}">
        <p14:creationId xmlns:p14="http://schemas.microsoft.com/office/powerpoint/2010/main" val="374311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C28AA5B0-EA1F-42BB-AE4B-1A06337DD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8111"/>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A35B1-45E5-0283-EAF9-9FFD7601FC47}"/>
              </a:ext>
            </a:extLst>
          </p:cNvPr>
          <p:cNvSpPr>
            <a:spLocks noGrp="1"/>
          </p:cNvSpPr>
          <p:nvPr>
            <p:ph type="title"/>
          </p:nvPr>
        </p:nvSpPr>
        <p:spPr>
          <a:xfrm>
            <a:off x="484552" y="4799988"/>
            <a:ext cx="10869248" cy="1506684"/>
          </a:xfrm>
        </p:spPr>
        <p:txBody>
          <a:bodyPr anchor="ctr">
            <a:normAutofit/>
          </a:bodyPr>
          <a:lstStyle/>
          <a:p>
            <a:r>
              <a:rPr lang="en-US"/>
              <a:t>PROPOSED SYSTEM</a:t>
            </a:r>
          </a:p>
        </p:txBody>
      </p:sp>
      <p:sp>
        <p:nvSpPr>
          <p:cNvPr id="30" name="Content Placeholder 2">
            <a:extLst>
              <a:ext uri="{FF2B5EF4-FFF2-40B4-BE49-F238E27FC236}">
                <a16:creationId xmlns:a16="http://schemas.microsoft.com/office/drawing/2014/main" id="{E40FA650-6437-F275-997A-E16545DC316E}"/>
              </a:ext>
            </a:extLst>
          </p:cNvPr>
          <p:cNvSpPr>
            <a:spLocks noGrp="1"/>
          </p:cNvSpPr>
          <p:nvPr>
            <p:ph idx="1"/>
          </p:nvPr>
        </p:nvSpPr>
        <p:spPr>
          <a:xfrm>
            <a:off x="484552" y="221876"/>
            <a:ext cx="6768964" cy="4155142"/>
          </a:xfrm>
        </p:spPr>
        <p:txBody>
          <a:bodyPr vert="horz" lIns="91440" tIns="45720" rIns="91440" bIns="45720" rtlCol="0" anchor="t">
            <a:normAutofit fontScale="92500" lnSpcReduction="10000"/>
          </a:bodyPr>
          <a:lstStyle/>
          <a:p>
            <a:pPr algn="just">
              <a:lnSpc>
                <a:spcPct val="110000"/>
              </a:lnSpc>
            </a:pPr>
            <a:r>
              <a:rPr lang="en-US" sz="1600" dirty="0">
                <a:latin typeface="Calibri"/>
                <a:ea typeface="+mn-lt"/>
                <a:cs typeface="+mn-lt"/>
              </a:rPr>
              <a:t>Ethical considerations are paramount in the system's framework. In addition to identifying instances of plagiarism, it will incorporate educational features aimed at fostering an understanding of ethical writing practices, helping users avoid unintentional plagiarism and fostering a culture of responsible scholarship and content creation. Robust privacy measures will be in place to safeguard user data and content, ensuring confidentiality and data protection.</a:t>
            </a:r>
            <a:endParaRPr lang="en-US" sz="1600" dirty="0">
              <a:latin typeface="Calibri"/>
              <a:ea typeface="Calibri"/>
              <a:cs typeface="Calibri"/>
            </a:endParaRPr>
          </a:p>
          <a:p>
            <a:pPr algn="just">
              <a:lnSpc>
                <a:spcPct val="110000"/>
              </a:lnSpc>
            </a:pPr>
            <a:r>
              <a:rPr lang="en-US" sz="1600" dirty="0">
                <a:latin typeface="Calibri"/>
                <a:ea typeface="+mn-lt"/>
                <a:cs typeface="+mn-lt"/>
              </a:rPr>
              <a:t>The system's reporting capabilities will be robust, generating comprehensive plagiarism reports that not only pinpoint plagiarized sections but also provide clear references to the original sources, facilitating a streamlined and informed process for addressing issues identified. By offering these features and benefits, the proposed Plagiarism Detection System aspires to become an indispensable tool for educators, students, journalists, writers, and content creators alike, championing integrity, originality, and ethical writing practices across domains and industries.</a:t>
            </a:r>
            <a:endParaRPr lang="en-US" sz="1600" dirty="0">
              <a:latin typeface="Calibri"/>
              <a:ea typeface="Calibri"/>
              <a:cs typeface="Calibri"/>
            </a:endParaRPr>
          </a:p>
          <a:p>
            <a:pPr>
              <a:lnSpc>
                <a:spcPct val="110000"/>
              </a:lnSpc>
            </a:pPr>
            <a:endParaRPr lang="en-US" sz="1600" dirty="0"/>
          </a:p>
          <a:p>
            <a:pPr>
              <a:lnSpc>
                <a:spcPct val="110000"/>
              </a:lnSpc>
            </a:pPr>
            <a:br>
              <a:rPr lang="en-US" sz="1100" dirty="0"/>
            </a:br>
            <a:endParaRPr lang="en-US" sz="1600" dirty="0"/>
          </a:p>
          <a:p>
            <a:pPr>
              <a:lnSpc>
                <a:spcPct val="110000"/>
              </a:lnSpc>
            </a:pPr>
            <a:endParaRPr lang="en-US" sz="1600" dirty="0">
              <a:latin typeface="Avenir Next LT Pro"/>
              <a:ea typeface="Calibri"/>
              <a:cs typeface="Calibri"/>
            </a:endParaRPr>
          </a:p>
        </p:txBody>
      </p:sp>
      <p:pic>
        <p:nvPicPr>
          <p:cNvPr id="31" name="Picture 30" descr="Light bulb on yellow background with sketched light beams and cord">
            <a:extLst>
              <a:ext uri="{FF2B5EF4-FFF2-40B4-BE49-F238E27FC236}">
                <a16:creationId xmlns:a16="http://schemas.microsoft.com/office/drawing/2014/main" id="{4535AEB7-6665-AAE9-C769-418CE0805D02}"/>
              </a:ext>
            </a:extLst>
          </p:cNvPr>
          <p:cNvPicPr>
            <a:picLocks noChangeAspect="1"/>
          </p:cNvPicPr>
          <p:nvPr/>
        </p:nvPicPr>
        <p:blipFill rotWithShape="1">
          <a:blip r:embed="rId2"/>
          <a:srcRect l="18109" r="-1" b="-1"/>
          <a:stretch/>
        </p:blipFill>
        <p:spPr>
          <a:xfrm>
            <a:off x="7375582" y="10"/>
            <a:ext cx="4816418" cy="4578101"/>
          </a:xfrm>
          <a:prstGeom prst="rect">
            <a:avLst/>
          </a:prstGeom>
        </p:spPr>
      </p:pic>
    </p:spTree>
    <p:extLst>
      <p:ext uri="{BB962C8B-B14F-4D97-AF65-F5344CB8AC3E}">
        <p14:creationId xmlns:p14="http://schemas.microsoft.com/office/powerpoint/2010/main" val="2344859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6FF8DE50-7A65-4407-ADF1-2CD17A919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94ECB1-C231-02AD-73F6-CB34DB8F24C9}"/>
              </a:ext>
            </a:extLst>
          </p:cNvPr>
          <p:cNvSpPr>
            <a:spLocks noGrp="1"/>
          </p:cNvSpPr>
          <p:nvPr>
            <p:ph type="title"/>
          </p:nvPr>
        </p:nvSpPr>
        <p:spPr>
          <a:xfrm>
            <a:off x="484552" y="365125"/>
            <a:ext cx="10869248" cy="1530910"/>
          </a:xfrm>
        </p:spPr>
        <p:txBody>
          <a:bodyPr>
            <a:normAutofit/>
          </a:bodyPr>
          <a:lstStyle/>
          <a:p>
            <a:r>
              <a:rPr lang="en-US"/>
              <a:t>REQUIREMENTS</a:t>
            </a:r>
          </a:p>
        </p:txBody>
      </p:sp>
      <p:pic>
        <p:nvPicPr>
          <p:cNvPr id="5" name="Picture 4" descr="Blue digital binary data on a screen">
            <a:extLst>
              <a:ext uri="{FF2B5EF4-FFF2-40B4-BE49-F238E27FC236}">
                <a16:creationId xmlns:a16="http://schemas.microsoft.com/office/drawing/2014/main" id="{B5922278-649A-00B8-B847-384C4604EB77}"/>
              </a:ext>
            </a:extLst>
          </p:cNvPr>
          <p:cNvPicPr>
            <a:picLocks noChangeAspect="1"/>
          </p:cNvPicPr>
          <p:nvPr/>
        </p:nvPicPr>
        <p:blipFill rotWithShape="1">
          <a:blip r:embed="rId2"/>
          <a:srcRect l="12543" r="12557" b="-1"/>
          <a:stretch/>
        </p:blipFill>
        <p:spPr>
          <a:xfrm>
            <a:off x="6095998" y="2279889"/>
            <a:ext cx="6095998" cy="4578111"/>
          </a:xfrm>
          <a:prstGeom prst="rect">
            <a:avLst/>
          </a:prstGeom>
        </p:spPr>
      </p:pic>
      <p:graphicFrame>
        <p:nvGraphicFramePr>
          <p:cNvPr id="21" name="Content Placeholder 2">
            <a:extLst>
              <a:ext uri="{FF2B5EF4-FFF2-40B4-BE49-F238E27FC236}">
                <a16:creationId xmlns:a16="http://schemas.microsoft.com/office/drawing/2014/main" id="{EA949DAE-7FCC-BB71-8B7E-5539B44AFADF}"/>
              </a:ext>
            </a:extLst>
          </p:cNvPr>
          <p:cNvGraphicFramePr>
            <a:graphicFrameLocks noGrp="1"/>
          </p:cNvGraphicFramePr>
          <p:nvPr>
            <p:ph idx="1"/>
            <p:extLst>
              <p:ext uri="{D42A27DB-BD31-4B8C-83A1-F6EECF244321}">
                <p14:modId xmlns:p14="http://schemas.microsoft.com/office/powerpoint/2010/main" val="3613370373"/>
              </p:ext>
            </p:extLst>
          </p:nvPr>
        </p:nvGraphicFramePr>
        <p:xfrm>
          <a:off x="484552" y="2837329"/>
          <a:ext cx="5331229" cy="3339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2093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F597B8-B2F4-0F12-7E41-7BF09E9478A4}"/>
              </a:ext>
            </a:extLst>
          </p:cNvPr>
          <p:cNvSpPr>
            <a:spLocks noGrp="1"/>
          </p:cNvSpPr>
          <p:nvPr>
            <p:ph type="title"/>
          </p:nvPr>
        </p:nvSpPr>
        <p:spPr>
          <a:xfrm>
            <a:off x="146222" y="365125"/>
            <a:ext cx="2644746" cy="2842099"/>
          </a:xfrm>
        </p:spPr>
        <p:txBody>
          <a:bodyPr>
            <a:normAutofit/>
          </a:bodyPr>
          <a:lstStyle/>
          <a:p>
            <a:r>
              <a:rPr lang="en-US" sz="3100"/>
              <a:t>REFERENCES</a:t>
            </a:r>
          </a:p>
        </p:txBody>
      </p:sp>
      <p:grpSp>
        <p:nvGrpSpPr>
          <p:cNvPr id="12" name="Group 11">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38071"/>
            <a:chOff x="0" y="3438071"/>
            <a:chExt cx="3047997" cy="3429000"/>
          </a:xfrm>
        </p:grpSpPr>
        <p:sp>
          <p:nvSpPr>
            <p:cNvPr id="22" name="Rectangle 21">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14ABADD-7685-DC50-9861-1AD67DF214BA}"/>
              </a:ext>
            </a:extLst>
          </p:cNvPr>
          <p:cNvSpPr>
            <a:spLocks noGrp="1"/>
          </p:cNvSpPr>
          <p:nvPr>
            <p:ph idx="1"/>
          </p:nvPr>
        </p:nvSpPr>
        <p:spPr>
          <a:xfrm>
            <a:off x="3343700" y="365125"/>
            <a:ext cx="8010099" cy="5811838"/>
          </a:xfrm>
        </p:spPr>
        <p:txBody>
          <a:bodyPr vert="horz" lIns="91440" tIns="45720" rIns="91440" bIns="45720" rtlCol="0" anchor="ctr">
            <a:noAutofit/>
          </a:bodyPr>
          <a:lstStyle/>
          <a:p>
            <a:pPr algn="just">
              <a:lnSpc>
                <a:spcPct val="110000"/>
              </a:lnSpc>
              <a:buChar char="•"/>
            </a:pPr>
            <a:r>
              <a:rPr lang="en-US" sz="1900" dirty="0">
                <a:latin typeface="Calibri"/>
                <a:ea typeface="+mn-lt"/>
                <a:cs typeface="+mn-lt"/>
              </a:rPr>
              <a:t>Joshi, M., Shah, M., &amp; Dave, M. (2020). A Comprehensive Survey on Plagiarism Detection. </a:t>
            </a:r>
            <a:r>
              <a:rPr lang="en-US" sz="1900" i="1" dirty="0">
                <a:latin typeface="Calibri"/>
                <a:ea typeface="+mn-lt"/>
                <a:cs typeface="+mn-lt"/>
              </a:rPr>
              <a:t>International Journal of Computer Applications, 167</a:t>
            </a:r>
            <a:r>
              <a:rPr lang="en-US" sz="1900" dirty="0">
                <a:latin typeface="Calibri"/>
                <a:ea typeface="+mn-lt"/>
                <a:cs typeface="+mn-lt"/>
              </a:rPr>
              <a:t>(2), 25-32.</a:t>
            </a:r>
            <a:endParaRPr lang="en-US" sz="1900">
              <a:latin typeface="Calibri"/>
              <a:ea typeface="Calibri"/>
              <a:cs typeface="Calibri"/>
            </a:endParaRPr>
          </a:p>
          <a:p>
            <a:pPr algn="just">
              <a:lnSpc>
                <a:spcPct val="110000"/>
              </a:lnSpc>
              <a:buChar char="•"/>
            </a:pPr>
            <a:r>
              <a:rPr lang="en-US" sz="1900" dirty="0">
                <a:latin typeface="Calibri"/>
                <a:ea typeface="+mn-lt"/>
                <a:cs typeface="+mn-lt"/>
              </a:rPr>
              <a:t>Hassan, S., Al-Zaidi, A., &amp; Al-Zaidi, I. (2019). A Comparative Review of Multilingual Plagiarism Detection. </a:t>
            </a:r>
            <a:r>
              <a:rPr lang="en-US" sz="1900" i="1" dirty="0">
                <a:latin typeface="Calibri"/>
                <a:ea typeface="+mn-lt"/>
                <a:cs typeface="+mn-lt"/>
              </a:rPr>
              <a:t>International Journal of Advanced Computer Science and Applications, 10</a:t>
            </a:r>
            <a:r>
              <a:rPr lang="en-US" sz="1900" dirty="0">
                <a:latin typeface="Calibri"/>
                <a:ea typeface="+mn-lt"/>
                <a:cs typeface="+mn-lt"/>
              </a:rPr>
              <a:t>(7), 358-363.</a:t>
            </a:r>
            <a:endParaRPr lang="en-US" sz="1900">
              <a:latin typeface="Calibri"/>
              <a:ea typeface="Calibri"/>
              <a:cs typeface="Calibri"/>
            </a:endParaRPr>
          </a:p>
          <a:p>
            <a:pPr algn="just">
              <a:lnSpc>
                <a:spcPct val="110000"/>
              </a:lnSpc>
              <a:buChar char="•"/>
            </a:pPr>
            <a:r>
              <a:rPr lang="en-US" sz="1900" dirty="0">
                <a:latin typeface="Calibri"/>
                <a:ea typeface="+mn-lt"/>
                <a:cs typeface="+mn-lt"/>
              </a:rPr>
              <a:t>Duan, R., Luo, Y., &amp; Zhou, H. (2018). An Empirical Study of Plagiarism Detection across Programming Languages. </a:t>
            </a:r>
            <a:r>
              <a:rPr lang="en-US" sz="1900" i="1" dirty="0">
                <a:latin typeface="Calibri"/>
                <a:ea typeface="+mn-lt"/>
                <a:cs typeface="+mn-lt"/>
              </a:rPr>
              <a:t>Information and Software Technology, 101</a:t>
            </a:r>
            <a:r>
              <a:rPr lang="en-US" sz="1900" dirty="0">
                <a:latin typeface="Calibri"/>
                <a:ea typeface="+mn-lt"/>
                <a:cs typeface="+mn-lt"/>
              </a:rPr>
              <a:t>, 37-51.</a:t>
            </a:r>
            <a:endParaRPr lang="en-US" sz="1900">
              <a:latin typeface="Calibri"/>
              <a:ea typeface="Calibri"/>
              <a:cs typeface="Calibri"/>
            </a:endParaRPr>
          </a:p>
          <a:p>
            <a:pPr algn="just">
              <a:lnSpc>
                <a:spcPct val="110000"/>
              </a:lnSpc>
              <a:buChar char="•"/>
            </a:pPr>
            <a:r>
              <a:rPr lang="en-US" sz="1900" dirty="0">
                <a:latin typeface="Calibri"/>
                <a:ea typeface="+mn-lt"/>
                <a:cs typeface="+mn-lt"/>
              </a:rPr>
              <a:t>Zhang, Z., Sun, Y., &amp; Liao, Q. (2017). An Investigation into Plagiarism Detection Services: Accuracy, Similarity Indexing, and Implications. </a:t>
            </a:r>
            <a:r>
              <a:rPr lang="en-US" sz="1900" i="1" dirty="0">
                <a:latin typeface="Calibri"/>
                <a:ea typeface="+mn-lt"/>
                <a:cs typeface="+mn-lt"/>
              </a:rPr>
              <a:t>Journal of Information Science, 43</a:t>
            </a:r>
            <a:r>
              <a:rPr lang="en-US" sz="1900" dirty="0">
                <a:latin typeface="Calibri"/>
                <a:ea typeface="+mn-lt"/>
                <a:cs typeface="+mn-lt"/>
              </a:rPr>
              <a:t>(1), 54-65.</a:t>
            </a:r>
            <a:endParaRPr lang="en-US" sz="1900">
              <a:latin typeface="Calibri"/>
              <a:ea typeface="Calibri"/>
              <a:cs typeface="Calibri"/>
            </a:endParaRPr>
          </a:p>
          <a:p>
            <a:pPr algn="just">
              <a:lnSpc>
                <a:spcPct val="110000"/>
              </a:lnSpc>
              <a:buChar char="•"/>
            </a:pPr>
            <a:r>
              <a:rPr lang="en-US" sz="1900" dirty="0">
                <a:latin typeface="Calibri"/>
                <a:ea typeface="+mn-lt"/>
                <a:cs typeface="+mn-lt"/>
              </a:rPr>
              <a:t>Kumar, S., Saini, A., &amp; Bhaskar, P. (2020). Comparative Analysis of Open Source and Commercial Plagiarism Detection Tools. </a:t>
            </a:r>
            <a:r>
              <a:rPr lang="en-US" sz="1900" i="1" dirty="0">
                <a:latin typeface="Calibri"/>
                <a:ea typeface="+mn-lt"/>
                <a:cs typeface="+mn-lt"/>
              </a:rPr>
              <a:t>International Journal of Innovative Technology and Exploring Engineering, 9</a:t>
            </a:r>
            <a:r>
              <a:rPr lang="en-US" sz="1900" dirty="0">
                <a:latin typeface="Calibri"/>
                <a:ea typeface="+mn-lt"/>
                <a:cs typeface="+mn-lt"/>
              </a:rPr>
              <a:t>(4), 2382-2385.</a:t>
            </a:r>
            <a:endParaRPr lang="en-US" sz="1900" dirty="0">
              <a:latin typeface="Calibri"/>
              <a:ea typeface="Calibri"/>
              <a:cs typeface="Calibri"/>
            </a:endParaRPr>
          </a:p>
          <a:p>
            <a:pPr marL="342900" indent="-342900">
              <a:lnSpc>
                <a:spcPct val="110000"/>
              </a:lnSpc>
              <a:buChar char="•"/>
            </a:pPr>
            <a:endParaRPr lang="en-US" sz="1900"/>
          </a:p>
        </p:txBody>
      </p:sp>
    </p:spTree>
    <p:extLst>
      <p:ext uri="{BB962C8B-B14F-4D97-AF65-F5344CB8AC3E}">
        <p14:creationId xmlns:p14="http://schemas.microsoft.com/office/powerpoint/2010/main" val="1695858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5C8041AD-0A28-47FA-8BFF-56BAAA246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FCCD4E-A0E2-23F1-A55C-51270A179956}"/>
              </a:ext>
            </a:extLst>
          </p:cNvPr>
          <p:cNvSpPr>
            <a:spLocks noGrp="1"/>
          </p:cNvSpPr>
          <p:nvPr>
            <p:ph type="title"/>
          </p:nvPr>
        </p:nvSpPr>
        <p:spPr>
          <a:xfrm>
            <a:off x="484553" y="397275"/>
            <a:ext cx="5216531" cy="3761257"/>
          </a:xfrm>
        </p:spPr>
        <p:txBody>
          <a:bodyPr vert="horz" lIns="91440" tIns="45720" rIns="91440" bIns="45720" rtlCol="0" anchor="ctr">
            <a:normAutofit/>
          </a:bodyPr>
          <a:lstStyle/>
          <a:p>
            <a:r>
              <a:rPr lang="en-US"/>
              <a:t>THANK YOU</a:t>
            </a:r>
          </a:p>
        </p:txBody>
      </p:sp>
      <p:grpSp>
        <p:nvGrpSpPr>
          <p:cNvPr id="29" name="Group 28">
            <a:extLst>
              <a:ext uri="{FF2B5EF4-FFF2-40B4-BE49-F238E27FC236}">
                <a16:creationId xmlns:a16="http://schemas.microsoft.com/office/drawing/2014/main" id="{3409BBD1-8A75-44DA-88E2-3A70470322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73946"/>
            <a:ext cx="6095998" cy="2284054"/>
            <a:chOff x="6096002" y="-9073"/>
            <a:chExt cx="6095998" cy="6867073"/>
          </a:xfrm>
        </p:grpSpPr>
        <p:sp>
          <p:nvSpPr>
            <p:cNvPr id="30" name="Rectangle 29">
              <a:extLst>
                <a:ext uri="{FF2B5EF4-FFF2-40B4-BE49-F238E27FC236}">
                  <a16:creationId xmlns:a16="http://schemas.microsoft.com/office/drawing/2014/main" id="{957EEA50-86F1-415A-8F6B-829E2272B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707547F-6B3D-4540-808D-410C9EE34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Smiling Face with No Fill">
            <a:extLst>
              <a:ext uri="{FF2B5EF4-FFF2-40B4-BE49-F238E27FC236}">
                <a16:creationId xmlns:a16="http://schemas.microsoft.com/office/drawing/2014/main" id="{6F645982-6A14-2981-C0AE-5D66C65ACD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01257" y="703788"/>
            <a:ext cx="5206190" cy="5206190"/>
          </a:xfrm>
          <a:prstGeom prst="rect">
            <a:avLst/>
          </a:prstGeom>
        </p:spPr>
      </p:pic>
    </p:spTree>
    <p:extLst>
      <p:ext uri="{BB962C8B-B14F-4D97-AF65-F5344CB8AC3E}">
        <p14:creationId xmlns:p14="http://schemas.microsoft.com/office/powerpoint/2010/main" val="1063246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F15C8E-093E-4823-A12A-001BAA62B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DC60494-71A0-4561-A012-BA2338D0D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295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34FB73-2C70-DAA4-BF0B-46AC6A14D1DF}"/>
              </a:ext>
            </a:extLst>
          </p:cNvPr>
          <p:cNvSpPr>
            <a:spLocks noGrp="1"/>
          </p:cNvSpPr>
          <p:nvPr>
            <p:ph type="title"/>
          </p:nvPr>
        </p:nvSpPr>
        <p:spPr>
          <a:xfrm>
            <a:off x="484552" y="365125"/>
            <a:ext cx="10869248" cy="1570831"/>
          </a:xfrm>
        </p:spPr>
        <p:txBody>
          <a:bodyPr>
            <a:normAutofit/>
          </a:bodyPr>
          <a:lstStyle/>
          <a:p>
            <a:r>
              <a:rPr lang="en-US" dirty="0"/>
              <a:t>TEAM MEMBERS</a:t>
            </a:r>
          </a:p>
        </p:txBody>
      </p:sp>
      <p:graphicFrame>
        <p:nvGraphicFramePr>
          <p:cNvPr id="15" name="Content Placeholder 2">
            <a:extLst>
              <a:ext uri="{FF2B5EF4-FFF2-40B4-BE49-F238E27FC236}">
                <a16:creationId xmlns:a16="http://schemas.microsoft.com/office/drawing/2014/main" id="{7BAF7066-A7CE-1876-23EA-7FC395F435D1}"/>
              </a:ext>
            </a:extLst>
          </p:cNvPr>
          <p:cNvGraphicFramePr>
            <a:graphicFrameLocks noGrp="1"/>
          </p:cNvGraphicFramePr>
          <p:nvPr>
            <p:ph idx="1"/>
            <p:extLst>
              <p:ext uri="{D42A27DB-BD31-4B8C-83A1-F6EECF244321}">
                <p14:modId xmlns:p14="http://schemas.microsoft.com/office/powerpoint/2010/main" val="608959264"/>
              </p:ext>
            </p:extLst>
          </p:nvPr>
        </p:nvGraphicFramePr>
        <p:xfrm>
          <a:off x="427383" y="2713383"/>
          <a:ext cx="11380304" cy="3414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0663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B76DB03-AFEC-47B4-9A89-56EE4C920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358" y="0"/>
            <a:ext cx="9145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117C44-E097-45B4-7DAE-A6DD516826D2}"/>
              </a:ext>
            </a:extLst>
          </p:cNvPr>
          <p:cNvSpPr>
            <a:spLocks noGrp="1"/>
          </p:cNvSpPr>
          <p:nvPr>
            <p:ph type="ctrTitle"/>
          </p:nvPr>
        </p:nvSpPr>
        <p:spPr>
          <a:xfrm>
            <a:off x="3309729" y="750094"/>
            <a:ext cx="8340659" cy="5136356"/>
          </a:xfrm>
        </p:spPr>
        <p:txBody>
          <a:bodyPr anchor="ctr">
            <a:normAutofit/>
          </a:bodyPr>
          <a:lstStyle/>
          <a:p>
            <a:r>
              <a:rPr lang="en-US" dirty="0"/>
              <a:t>LITERATURE SURVEY</a:t>
            </a:r>
          </a:p>
        </p:txBody>
      </p:sp>
      <p:sp>
        <p:nvSpPr>
          <p:cNvPr id="3" name="Subtitle 2">
            <a:extLst>
              <a:ext uri="{FF2B5EF4-FFF2-40B4-BE49-F238E27FC236}">
                <a16:creationId xmlns:a16="http://schemas.microsoft.com/office/drawing/2014/main" id="{7F551AA0-2F5C-1BBE-8807-434C8D1BF2EA}"/>
              </a:ext>
            </a:extLst>
          </p:cNvPr>
          <p:cNvSpPr>
            <a:spLocks noGrp="1"/>
          </p:cNvSpPr>
          <p:nvPr>
            <p:ph type="subTitle" idx="1"/>
          </p:nvPr>
        </p:nvSpPr>
        <p:spPr>
          <a:xfrm>
            <a:off x="146221" y="750095"/>
            <a:ext cx="2654129" cy="5136356"/>
          </a:xfrm>
        </p:spPr>
        <p:txBody>
          <a:bodyPr anchor="ctr">
            <a:normAutofit/>
          </a:bodyPr>
          <a:lstStyle/>
          <a:p>
            <a:endParaRPr lang="en-US"/>
          </a:p>
        </p:txBody>
      </p:sp>
    </p:spTree>
    <p:extLst>
      <p:ext uri="{BB962C8B-B14F-4D97-AF65-F5344CB8AC3E}">
        <p14:creationId xmlns:p14="http://schemas.microsoft.com/office/powerpoint/2010/main" val="14854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40C26F-1784-94CF-3330-6E59B6D7DE47}"/>
              </a:ext>
            </a:extLst>
          </p:cNvPr>
          <p:cNvSpPr>
            <a:spLocks noGrp="1"/>
          </p:cNvSpPr>
          <p:nvPr>
            <p:ph type="title"/>
          </p:nvPr>
        </p:nvSpPr>
        <p:spPr>
          <a:xfrm>
            <a:off x="484552" y="365125"/>
            <a:ext cx="5022630" cy="2430030"/>
          </a:xfrm>
        </p:spPr>
        <p:txBody>
          <a:bodyPr>
            <a:normAutofit/>
          </a:bodyPr>
          <a:lstStyle/>
          <a:p>
            <a:r>
              <a:rPr lang="en-US" dirty="0"/>
              <a:t>ARTICLE-01</a:t>
            </a:r>
          </a:p>
        </p:txBody>
      </p:sp>
      <p:sp>
        <p:nvSpPr>
          <p:cNvPr id="3" name="Content Placeholder 2">
            <a:extLst>
              <a:ext uri="{FF2B5EF4-FFF2-40B4-BE49-F238E27FC236}">
                <a16:creationId xmlns:a16="http://schemas.microsoft.com/office/drawing/2014/main" id="{17C079BC-AF0F-67EB-6EE1-9867EE5D983E}"/>
              </a:ext>
            </a:extLst>
          </p:cNvPr>
          <p:cNvSpPr>
            <a:spLocks noGrp="1"/>
          </p:cNvSpPr>
          <p:nvPr>
            <p:ph idx="1"/>
          </p:nvPr>
        </p:nvSpPr>
        <p:spPr>
          <a:xfrm>
            <a:off x="484552" y="3054927"/>
            <a:ext cx="5022630" cy="3122036"/>
          </a:xfrm>
        </p:spPr>
        <p:txBody>
          <a:bodyPr vert="horz" lIns="91440" tIns="45720" rIns="91440" bIns="45720" rtlCol="0" anchor="t">
            <a:normAutofit/>
          </a:bodyPr>
          <a:lstStyle/>
          <a:p>
            <a:pPr>
              <a:lnSpc>
                <a:spcPct val="110000"/>
              </a:lnSpc>
            </a:pPr>
            <a:r>
              <a:rPr lang="en-US" sz="1600" b="1" dirty="0">
                <a:solidFill>
                  <a:schemeClr val="bg1"/>
                </a:solidFill>
                <a:latin typeface="Calibri"/>
                <a:ea typeface="+mn-lt"/>
                <a:cs typeface="+mn-lt"/>
              </a:rPr>
              <a:t>Advancements in Algorithmic Detection:</a:t>
            </a:r>
            <a:endParaRPr lang="en-US" sz="1600" dirty="0">
              <a:solidFill>
                <a:schemeClr val="bg1"/>
              </a:solidFill>
              <a:latin typeface="Calibri"/>
            </a:endParaRPr>
          </a:p>
          <a:p>
            <a:pPr algn="just">
              <a:lnSpc>
                <a:spcPct val="110000"/>
              </a:lnSpc>
            </a:pPr>
            <a:r>
              <a:rPr lang="en-US" sz="1600">
                <a:solidFill>
                  <a:schemeClr val="bg1"/>
                </a:solidFill>
                <a:latin typeface="Calibri"/>
                <a:ea typeface="+mn-lt"/>
                <a:cs typeface="+mn-lt"/>
              </a:rPr>
              <a:t>Recent studies have focused on enhancing the core algorithms used by plagiarism checkers. For example, Joshi, Shah, and Dave (2020) conducted a comprehensive survey on plagiarism detection methods, highlighting the utilization of natural language processing (NLP) techniques, machine learning, and artificial intelligence (AI) to improve detection accuracy. Such advancements have made it possible to identify various forms of plagiarism, including paraphrasing and mosaic plagiarism.</a:t>
            </a:r>
            <a:endParaRPr lang="en-US" sz="1600">
              <a:solidFill>
                <a:schemeClr val="bg1"/>
              </a:solidFill>
              <a:latin typeface="Calibri"/>
              <a:ea typeface="Calibri"/>
              <a:cs typeface="Calibri"/>
            </a:endParaRPr>
          </a:p>
          <a:p>
            <a:pPr>
              <a:lnSpc>
                <a:spcPct val="110000"/>
              </a:lnSpc>
            </a:pPr>
            <a:endParaRPr lang="en-US" sz="1600">
              <a:solidFill>
                <a:schemeClr val="bg1"/>
              </a:solidFill>
            </a:endParaRPr>
          </a:p>
        </p:txBody>
      </p:sp>
      <p:pic>
        <p:nvPicPr>
          <p:cNvPr id="5" name="Picture 4" descr="Computer script on a screen">
            <a:extLst>
              <a:ext uri="{FF2B5EF4-FFF2-40B4-BE49-F238E27FC236}">
                <a16:creationId xmlns:a16="http://schemas.microsoft.com/office/drawing/2014/main" id="{195D830D-6418-78CE-B2D3-7030A325193E}"/>
              </a:ext>
            </a:extLst>
          </p:cNvPr>
          <p:cNvPicPr>
            <a:picLocks noChangeAspect="1"/>
          </p:cNvPicPr>
          <p:nvPr/>
        </p:nvPicPr>
        <p:blipFill rotWithShape="1">
          <a:blip r:embed="rId2"/>
          <a:srcRect l="1826" r="38807" b="-3"/>
          <a:stretch/>
        </p:blipFill>
        <p:spPr>
          <a:xfrm>
            <a:off x="6083644" y="10"/>
            <a:ext cx="6108356" cy="6857990"/>
          </a:xfrm>
          <a:prstGeom prst="rect">
            <a:avLst/>
          </a:prstGeom>
        </p:spPr>
      </p:pic>
    </p:spTree>
    <p:extLst>
      <p:ext uri="{BB962C8B-B14F-4D97-AF65-F5344CB8AC3E}">
        <p14:creationId xmlns:p14="http://schemas.microsoft.com/office/powerpoint/2010/main" val="1727727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40C26F-1784-94CF-3330-6E59B6D7DE47}"/>
              </a:ext>
            </a:extLst>
          </p:cNvPr>
          <p:cNvSpPr>
            <a:spLocks noGrp="1"/>
          </p:cNvSpPr>
          <p:nvPr>
            <p:ph type="title"/>
          </p:nvPr>
        </p:nvSpPr>
        <p:spPr>
          <a:xfrm>
            <a:off x="484552" y="365125"/>
            <a:ext cx="5022630" cy="2430030"/>
          </a:xfrm>
        </p:spPr>
        <p:txBody>
          <a:bodyPr>
            <a:normAutofit/>
          </a:bodyPr>
          <a:lstStyle/>
          <a:p>
            <a:r>
              <a:rPr lang="en-US" dirty="0"/>
              <a:t>ARTICLE-02</a:t>
            </a:r>
          </a:p>
        </p:txBody>
      </p:sp>
      <p:sp>
        <p:nvSpPr>
          <p:cNvPr id="3" name="Content Placeholder 2">
            <a:extLst>
              <a:ext uri="{FF2B5EF4-FFF2-40B4-BE49-F238E27FC236}">
                <a16:creationId xmlns:a16="http://schemas.microsoft.com/office/drawing/2014/main" id="{17C079BC-AF0F-67EB-6EE1-9867EE5D983E}"/>
              </a:ext>
            </a:extLst>
          </p:cNvPr>
          <p:cNvSpPr>
            <a:spLocks noGrp="1"/>
          </p:cNvSpPr>
          <p:nvPr>
            <p:ph idx="1"/>
          </p:nvPr>
        </p:nvSpPr>
        <p:spPr>
          <a:xfrm>
            <a:off x="484552" y="3054927"/>
            <a:ext cx="5022630" cy="3122036"/>
          </a:xfrm>
        </p:spPr>
        <p:txBody>
          <a:bodyPr vert="horz" lIns="91440" tIns="45720" rIns="91440" bIns="45720" rtlCol="0" anchor="t">
            <a:normAutofit/>
          </a:bodyPr>
          <a:lstStyle/>
          <a:p>
            <a:pPr>
              <a:lnSpc>
                <a:spcPct val="110000"/>
              </a:lnSpc>
            </a:pPr>
            <a:r>
              <a:rPr lang="en-US" sz="1700" b="1" dirty="0">
                <a:solidFill>
                  <a:schemeClr val="bg1"/>
                </a:solidFill>
                <a:latin typeface="Calibri"/>
                <a:ea typeface="+mn-lt"/>
                <a:cs typeface="+mn-lt"/>
              </a:rPr>
              <a:t>Addressing Multilingual Plagiarism:</a:t>
            </a:r>
            <a:endParaRPr lang="en-US" sz="1700" dirty="0">
              <a:solidFill>
                <a:schemeClr val="bg1"/>
              </a:solidFill>
              <a:latin typeface="Calibri"/>
            </a:endParaRPr>
          </a:p>
          <a:p>
            <a:pPr algn="just">
              <a:lnSpc>
                <a:spcPct val="110000"/>
              </a:lnSpc>
            </a:pPr>
            <a:r>
              <a:rPr lang="en-US" sz="1700">
                <a:solidFill>
                  <a:schemeClr val="bg1"/>
                </a:solidFill>
                <a:latin typeface="Calibri"/>
                <a:ea typeface="+mn-lt"/>
                <a:cs typeface="+mn-lt"/>
              </a:rPr>
              <a:t>In our increasingly interconnected world, addressing plagiarism across multiple languages has become crucial. Hassan, Al-Zaidi, and Al-Zaidi (2019) conducted a comparative review of multilingual plagiarism detection systems. Their research delved into the development of tools capable of detecting plagiarism in various languages, taking into account language-specific nuances, thereby contributing to global academic integrity.</a:t>
            </a:r>
            <a:endParaRPr lang="en-US" sz="1700">
              <a:solidFill>
                <a:schemeClr val="bg1"/>
              </a:solidFill>
              <a:latin typeface="Calibri"/>
              <a:ea typeface="Calibri"/>
              <a:cs typeface="Calibri"/>
            </a:endParaRPr>
          </a:p>
          <a:p>
            <a:pPr>
              <a:lnSpc>
                <a:spcPct val="110000"/>
              </a:lnSpc>
            </a:pPr>
            <a:endParaRPr lang="en-US" sz="1700">
              <a:solidFill>
                <a:schemeClr val="bg1"/>
              </a:solidFill>
            </a:endParaRPr>
          </a:p>
        </p:txBody>
      </p:sp>
      <p:pic>
        <p:nvPicPr>
          <p:cNvPr id="5" name="Picture 4" descr="White bulbs with a yellow one standing out">
            <a:extLst>
              <a:ext uri="{FF2B5EF4-FFF2-40B4-BE49-F238E27FC236}">
                <a16:creationId xmlns:a16="http://schemas.microsoft.com/office/drawing/2014/main" id="{EA94D518-3078-20C5-281E-26D6E09A6B32}"/>
              </a:ext>
            </a:extLst>
          </p:cNvPr>
          <p:cNvPicPr>
            <a:picLocks noChangeAspect="1"/>
          </p:cNvPicPr>
          <p:nvPr/>
        </p:nvPicPr>
        <p:blipFill rotWithShape="1">
          <a:blip r:embed="rId2"/>
          <a:srcRect l="13243" r="27303" b="-1"/>
          <a:stretch/>
        </p:blipFill>
        <p:spPr>
          <a:xfrm>
            <a:off x="6083644" y="10"/>
            <a:ext cx="6108356" cy="6857990"/>
          </a:xfrm>
          <a:prstGeom prst="rect">
            <a:avLst/>
          </a:prstGeom>
        </p:spPr>
      </p:pic>
    </p:spTree>
    <p:extLst>
      <p:ext uri="{BB962C8B-B14F-4D97-AF65-F5344CB8AC3E}">
        <p14:creationId xmlns:p14="http://schemas.microsoft.com/office/powerpoint/2010/main" val="2281934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40C26F-1784-94CF-3330-6E59B6D7DE47}"/>
              </a:ext>
            </a:extLst>
          </p:cNvPr>
          <p:cNvSpPr>
            <a:spLocks noGrp="1"/>
          </p:cNvSpPr>
          <p:nvPr>
            <p:ph type="title"/>
          </p:nvPr>
        </p:nvSpPr>
        <p:spPr>
          <a:xfrm>
            <a:off x="484552" y="365125"/>
            <a:ext cx="5022630" cy="2430030"/>
          </a:xfrm>
        </p:spPr>
        <p:txBody>
          <a:bodyPr>
            <a:normAutofit/>
          </a:bodyPr>
          <a:lstStyle/>
          <a:p>
            <a:r>
              <a:rPr lang="en-US" dirty="0"/>
              <a:t>ARTICLE-03</a:t>
            </a:r>
          </a:p>
        </p:txBody>
      </p:sp>
      <p:sp>
        <p:nvSpPr>
          <p:cNvPr id="3" name="Content Placeholder 2">
            <a:extLst>
              <a:ext uri="{FF2B5EF4-FFF2-40B4-BE49-F238E27FC236}">
                <a16:creationId xmlns:a16="http://schemas.microsoft.com/office/drawing/2014/main" id="{17C079BC-AF0F-67EB-6EE1-9867EE5D983E}"/>
              </a:ext>
            </a:extLst>
          </p:cNvPr>
          <p:cNvSpPr>
            <a:spLocks noGrp="1"/>
          </p:cNvSpPr>
          <p:nvPr>
            <p:ph idx="1"/>
          </p:nvPr>
        </p:nvSpPr>
        <p:spPr>
          <a:xfrm>
            <a:off x="484552" y="3054927"/>
            <a:ext cx="5022630" cy="3122036"/>
          </a:xfrm>
        </p:spPr>
        <p:txBody>
          <a:bodyPr vert="horz" lIns="91440" tIns="45720" rIns="91440" bIns="45720" rtlCol="0" anchor="t">
            <a:normAutofit/>
          </a:bodyPr>
          <a:lstStyle/>
          <a:p>
            <a:pPr>
              <a:lnSpc>
                <a:spcPct val="110000"/>
              </a:lnSpc>
            </a:pPr>
            <a:r>
              <a:rPr lang="en-US" sz="1700" b="1" dirty="0">
                <a:solidFill>
                  <a:schemeClr val="bg1"/>
                </a:solidFill>
                <a:latin typeface="Calibri"/>
                <a:ea typeface="+mn-lt"/>
                <a:cs typeface="+mn-lt"/>
              </a:rPr>
              <a:t>Ethical Implications and False Positives:</a:t>
            </a:r>
            <a:endParaRPr lang="en-US" sz="1700" dirty="0">
              <a:solidFill>
                <a:schemeClr val="bg1"/>
              </a:solidFill>
              <a:latin typeface="Calibri"/>
            </a:endParaRPr>
          </a:p>
          <a:p>
            <a:pPr algn="just">
              <a:lnSpc>
                <a:spcPct val="110000"/>
              </a:lnSpc>
            </a:pPr>
            <a:r>
              <a:rPr lang="en-US" sz="1700">
                <a:solidFill>
                  <a:schemeClr val="bg1"/>
                </a:solidFill>
                <a:latin typeface="Calibri"/>
                <a:ea typeface="+mn-lt"/>
                <a:cs typeface="+mn-lt"/>
              </a:rPr>
              <a:t>While plagiarism checkers are essential for maintaining academic integrity, ethical concerns have arisen, and the issue of false positives remains significant. Zhang, Sun, and Liao (2017) conducted an investigation into plagiarism detection services, considering accuracy, similarity indexing, and the implications of false accusations. This research provides insights into the ethical dimensions of plagiarism detection.</a:t>
            </a:r>
            <a:endParaRPr lang="en-US" sz="1700">
              <a:solidFill>
                <a:schemeClr val="bg1"/>
              </a:solidFill>
              <a:latin typeface="Calibri"/>
              <a:ea typeface="Calibri"/>
              <a:cs typeface="Calibri"/>
            </a:endParaRPr>
          </a:p>
          <a:p>
            <a:pPr>
              <a:lnSpc>
                <a:spcPct val="110000"/>
              </a:lnSpc>
            </a:pPr>
            <a:endParaRPr lang="en-US" sz="1700">
              <a:solidFill>
                <a:schemeClr val="bg1"/>
              </a:solidFill>
            </a:endParaRPr>
          </a:p>
        </p:txBody>
      </p:sp>
      <p:pic>
        <p:nvPicPr>
          <p:cNvPr id="5" name="Picture 4" descr="Many question marks on black background">
            <a:extLst>
              <a:ext uri="{FF2B5EF4-FFF2-40B4-BE49-F238E27FC236}">
                <a16:creationId xmlns:a16="http://schemas.microsoft.com/office/drawing/2014/main" id="{6AD9E0C4-7FF4-896A-BF22-61F248D11775}"/>
              </a:ext>
            </a:extLst>
          </p:cNvPr>
          <p:cNvPicPr>
            <a:picLocks noChangeAspect="1"/>
          </p:cNvPicPr>
          <p:nvPr/>
        </p:nvPicPr>
        <p:blipFill rotWithShape="1">
          <a:blip r:embed="rId2"/>
          <a:srcRect l="45764" r="7" b="7"/>
          <a:stretch/>
        </p:blipFill>
        <p:spPr>
          <a:xfrm>
            <a:off x="6083644" y="10"/>
            <a:ext cx="6108356" cy="6857990"/>
          </a:xfrm>
          <a:prstGeom prst="rect">
            <a:avLst/>
          </a:prstGeom>
        </p:spPr>
      </p:pic>
    </p:spTree>
    <p:extLst>
      <p:ext uri="{BB962C8B-B14F-4D97-AF65-F5344CB8AC3E}">
        <p14:creationId xmlns:p14="http://schemas.microsoft.com/office/powerpoint/2010/main" val="224153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40C26F-1784-94CF-3330-6E59B6D7DE47}"/>
              </a:ext>
            </a:extLst>
          </p:cNvPr>
          <p:cNvSpPr>
            <a:spLocks noGrp="1"/>
          </p:cNvSpPr>
          <p:nvPr>
            <p:ph type="title"/>
          </p:nvPr>
        </p:nvSpPr>
        <p:spPr>
          <a:xfrm>
            <a:off x="484552" y="365125"/>
            <a:ext cx="5022630" cy="2430030"/>
          </a:xfrm>
        </p:spPr>
        <p:txBody>
          <a:bodyPr>
            <a:normAutofit/>
          </a:bodyPr>
          <a:lstStyle/>
          <a:p>
            <a:r>
              <a:rPr lang="en-US" dirty="0"/>
              <a:t>ARTICLE-04</a:t>
            </a:r>
          </a:p>
        </p:txBody>
      </p:sp>
      <p:sp>
        <p:nvSpPr>
          <p:cNvPr id="3" name="Content Placeholder 2">
            <a:extLst>
              <a:ext uri="{FF2B5EF4-FFF2-40B4-BE49-F238E27FC236}">
                <a16:creationId xmlns:a16="http://schemas.microsoft.com/office/drawing/2014/main" id="{17C079BC-AF0F-67EB-6EE1-9867EE5D983E}"/>
              </a:ext>
            </a:extLst>
          </p:cNvPr>
          <p:cNvSpPr>
            <a:spLocks noGrp="1"/>
          </p:cNvSpPr>
          <p:nvPr>
            <p:ph idx="1"/>
          </p:nvPr>
        </p:nvSpPr>
        <p:spPr>
          <a:xfrm>
            <a:off x="484552" y="3054927"/>
            <a:ext cx="5022630" cy="3122036"/>
          </a:xfrm>
        </p:spPr>
        <p:txBody>
          <a:bodyPr vert="horz" lIns="91440" tIns="45720" rIns="91440" bIns="45720" rtlCol="0" anchor="t">
            <a:normAutofit/>
          </a:bodyPr>
          <a:lstStyle/>
          <a:p>
            <a:pPr>
              <a:lnSpc>
                <a:spcPct val="110000"/>
              </a:lnSpc>
            </a:pPr>
            <a:r>
              <a:rPr lang="en-US" sz="1700" b="1" dirty="0">
                <a:solidFill>
                  <a:schemeClr val="bg1"/>
                </a:solidFill>
                <a:latin typeface="Calibri"/>
                <a:ea typeface="+mn-lt"/>
                <a:cs typeface="+mn-lt"/>
              </a:rPr>
              <a:t>Integration into Educational Platforms:</a:t>
            </a:r>
            <a:endParaRPr lang="en-US" sz="1700" dirty="0">
              <a:solidFill>
                <a:schemeClr val="bg1"/>
              </a:solidFill>
              <a:latin typeface="Calibri"/>
              <a:ea typeface="Calibri"/>
              <a:cs typeface="Calibri"/>
            </a:endParaRPr>
          </a:p>
          <a:p>
            <a:pPr algn="just">
              <a:lnSpc>
                <a:spcPct val="110000"/>
              </a:lnSpc>
            </a:pPr>
            <a:r>
              <a:rPr lang="en-US" sz="1700">
                <a:solidFill>
                  <a:schemeClr val="bg1"/>
                </a:solidFill>
                <a:latin typeface="Calibri"/>
                <a:ea typeface="+mn-lt"/>
                <a:cs typeface="+mn-lt"/>
              </a:rPr>
              <a:t>Plagiarism checkers have become integrated into educational platforms and content management systems to facilitate real-time checks. Duan, Luo, and Zhou (2018) conducted an empirical study focusing on the user experience and effectiveness of such integrations. Their research contributes to improving the usability and impact of plagiarism detection tools in educational settings.</a:t>
            </a:r>
            <a:endParaRPr lang="en-US" sz="1700">
              <a:solidFill>
                <a:schemeClr val="bg1"/>
              </a:solidFill>
              <a:latin typeface="Calibri"/>
              <a:ea typeface="Calibri"/>
              <a:cs typeface="Calibri"/>
            </a:endParaRPr>
          </a:p>
          <a:p>
            <a:pPr>
              <a:lnSpc>
                <a:spcPct val="110000"/>
              </a:lnSpc>
            </a:pPr>
            <a:endParaRPr lang="en-US" sz="1700" b="1">
              <a:solidFill>
                <a:schemeClr val="bg1"/>
              </a:solidFill>
              <a:latin typeface="Avenir Next LT Pro"/>
              <a:ea typeface="Calibri"/>
              <a:cs typeface="Calibri"/>
            </a:endParaRPr>
          </a:p>
          <a:p>
            <a:pPr>
              <a:lnSpc>
                <a:spcPct val="110000"/>
              </a:lnSpc>
            </a:pPr>
            <a:endParaRPr lang="en-US" sz="1700">
              <a:solidFill>
                <a:schemeClr val="bg1"/>
              </a:solidFill>
            </a:endParaRPr>
          </a:p>
        </p:txBody>
      </p:sp>
      <p:pic>
        <p:nvPicPr>
          <p:cNvPr id="5" name="Picture 4" descr="Abstract blurred public library with bookshelves">
            <a:extLst>
              <a:ext uri="{FF2B5EF4-FFF2-40B4-BE49-F238E27FC236}">
                <a16:creationId xmlns:a16="http://schemas.microsoft.com/office/drawing/2014/main" id="{6F8D67DF-6309-27A3-F1BD-52E3DEE82D32}"/>
              </a:ext>
            </a:extLst>
          </p:cNvPr>
          <p:cNvPicPr>
            <a:picLocks noChangeAspect="1"/>
          </p:cNvPicPr>
          <p:nvPr/>
        </p:nvPicPr>
        <p:blipFill rotWithShape="1">
          <a:blip r:embed="rId2"/>
          <a:srcRect l="9313" r="31237" b="4"/>
          <a:stretch/>
        </p:blipFill>
        <p:spPr>
          <a:xfrm>
            <a:off x="6083644" y="10"/>
            <a:ext cx="6108356" cy="6857990"/>
          </a:xfrm>
          <a:prstGeom prst="rect">
            <a:avLst/>
          </a:prstGeom>
        </p:spPr>
      </p:pic>
    </p:spTree>
    <p:extLst>
      <p:ext uri="{BB962C8B-B14F-4D97-AF65-F5344CB8AC3E}">
        <p14:creationId xmlns:p14="http://schemas.microsoft.com/office/powerpoint/2010/main" val="1383463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40C26F-1784-94CF-3330-6E59B6D7DE47}"/>
              </a:ext>
            </a:extLst>
          </p:cNvPr>
          <p:cNvSpPr>
            <a:spLocks noGrp="1"/>
          </p:cNvSpPr>
          <p:nvPr>
            <p:ph type="title"/>
          </p:nvPr>
        </p:nvSpPr>
        <p:spPr>
          <a:xfrm>
            <a:off x="484552" y="365125"/>
            <a:ext cx="5022630" cy="2430030"/>
          </a:xfrm>
        </p:spPr>
        <p:txBody>
          <a:bodyPr>
            <a:normAutofit/>
          </a:bodyPr>
          <a:lstStyle/>
          <a:p>
            <a:r>
              <a:rPr lang="en-US" dirty="0"/>
              <a:t>ARTICLE-05</a:t>
            </a:r>
          </a:p>
        </p:txBody>
      </p:sp>
      <p:sp>
        <p:nvSpPr>
          <p:cNvPr id="3" name="Content Placeholder 2">
            <a:extLst>
              <a:ext uri="{FF2B5EF4-FFF2-40B4-BE49-F238E27FC236}">
                <a16:creationId xmlns:a16="http://schemas.microsoft.com/office/drawing/2014/main" id="{17C079BC-AF0F-67EB-6EE1-9867EE5D983E}"/>
              </a:ext>
            </a:extLst>
          </p:cNvPr>
          <p:cNvSpPr>
            <a:spLocks noGrp="1"/>
          </p:cNvSpPr>
          <p:nvPr>
            <p:ph idx="1"/>
          </p:nvPr>
        </p:nvSpPr>
        <p:spPr>
          <a:xfrm>
            <a:off x="484552" y="3054927"/>
            <a:ext cx="5022630" cy="3122036"/>
          </a:xfrm>
        </p:spPr>
        <p:txBody>
          <a:bodyPr vert="horz" lIns="91440" tIns="45720" rIns="91440" bIns="45720" rtlCol="0" anchor="t">
            <a:normAutofit/>
          </a:bodyPr>
          <a:lstStyle/>
          <a:p>
            <a:pPr>
              <a:lnSpc>
                <a:spcPct val="110000"/>
              </a:lnSpc>
            </a:pPr>
            <a:r>
              <a:rPr lang="en-US" sz="1900" b="1" dirty="0">
                <a:solidFill>
                  <a:schemeClr val="bg1"/>
                </a:solidFill>
                <a:latin typeface="Calibri"/>
                <a:ea typeface="+mn-lt"/>
                <a:cs typeface="+mn-lt"/>
              </a:rPr>
              <a:t>Open Source vs. Commercial Solutions:</a:t>
            </a:r>
            <a:endParaRPr lang="en-US" sz="1900" dirty="0">
              <a:solidFill>
                <a:schemeClr val="bg1"/>
              </a:solidFill>
              <a:latin typeface="Calibri"/>
              <a:ea typeface="Calibri"/>
              <a:cs typeface="Calibri"/>
            </a:endParaRPr>
          </a:p>
          <a:p>
            <a:pPr algn="just">
              <a:lnSpc>
                <a:spcPct val="110000"/>
              </a:lnSpc>
            </a:pPr>
            <a:r>
              <a:rPr lang="en-US" sz="1900">
                <a:solidFill>
                  <a:schemeClr val="bg1"/>
                </a:solidFill>
                <a:latin typeface="Calibri"/>
                <a:ea typeface="+mn-lt"/>
                <a:cs typeface="+mn-lt"/>
              </a:rPr>
              <a:t>The debate over open-source versus commercial plagiarism checkers continues to be relevant. Kumar, Saini, and Bhaskar (2020) conducted a comparative analysis of these solutions, evaluating factors such as effectiveness, cost, and user satisfaction. Their research sheds light on the advantages and disadvantages of each type of plagiarism detection tool.</a:t>
            </a:r>
            <a:endParaRPr lang="en-US" sz="1900">
              <a:solidFill>
                <a:schemeClr val="bg1"/>
              </a:solidFill>
              <a:latin typeface="Calibri"/>
              <a:ea typeface="Calibri"/>
              <a:cs typeface="Calibri"/>
            </a:endParaRPr>
          </a:p>
          <a:p>
            <a:pPr>
              <a:lnSpc>
                <a:spcPct val="110000"/>
              </a:lnSpc>
            </a:pPr>
            <a:endParaRPr lang="en-US" sz="1900" b="1">
              <a:solidFill>
                <a:schemeClr val="bg1"/>
              </a:solidFill>
              <a:latin typeface="Avenir Next LT Pro"/>
              <a:ea typeface="Calibri"/>
              <a:cs typeface="Calibri"/>
            </a:endParaRPr>
          </a:p>
          <a:p>
            <a:pPr>
              <a:lnSpc>
                <a:spcPct val="110000"/>
              </a:lnSpc>
            </a:pPr>
            <a:endParaRPr lang="en-US" sz="1900">
              <a:solidFill>
                <a:schemeClr val="bg1"/>
              </a:solidFill>
            </a:endParaRPr>
          </a:p>
        </p:txBody>
      </p:sp>
      <p:pic>
        <p:nvPicPr>
          <p:cNvPr id="5" name="Picture 4" descr="3D Hologram from iPad">
            <a:extLst>
              <a:ext uri="{FF2B5EF4-FFF2-40B4-BE49-F238E27FC236}">
                <a16:creationId xmlns:a16="http://schemas.microsoft.com/office/drawing/2014/main" id="{3BF7CD83-138A-0CCB-D8A5-BD9D6C56C94B}"/>
              </a:ext>
            </a:extLst>
          </p:cNvPr>
          <p:cNvPicPr>
            <a:picLocks noChangeAspect="1"/>
          </p:cNvPicPr>
          <p:nvPr/>
        </p:nvPicPr>
        <p:blipFill rotWithShape="1">
          <a:blip r:embed="rId2"/>
          <a:srcRect l="15033" r="25601" b="-3"/>
          <a:stretch/>
        </p:blipFill>
        <p:spPr>
          <a:xfrm>
            <a:off x="6083644" y="10"/>
            <a:ext cx="6108356" cy="6857990"/>
          </a:xfrm>
          <a:prstGeom prst="rect">
            <a:avLst/>
          </a:prstGeom>
        </p:spPr>
      </p:pic>
    </p:spTree>
    <p:extLst>
      <p:ext uri="{BB962C8B-B14F-4D97-AF65-F5344CB8AC3E}">
        <p14:creationId xmlns:p14="http://schemas.microsoft.com/office/powerpoint/2010/main" val="1436351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D73E63-A884-4994-BA80-B7AC098B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FC33220-06A6-4A1F-B678-AE0080B08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6082"/>
            <a:ext cx="6096000" cy="343191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68AA7F-3FD8-0855-062C-676CC3C6948B}"/>
              </a:ext>
            </a:extLst>
          </p:cNvPr>
          <p:cNvSpPr>
            <a:spLocks noGrp="1"/>
          </p:cNvSpPr>
          <p:nvPr>
            <p:ph type="title"/>
          </p:nvPr>
        </p:nvSpPr>
        <p:spPr>
          <a:xfrm>
            <a:off x="484553" y="3870614"/>
            <a:ext cx="5113608" cy="2306349"/>
          </a:xfrm>
        </p:spPr>
        <p:txBody>
          <a:bodyPr>
            <a:normAutofit/>
          </a:bodyPr>
          <a:lstStyle/>
          <a:p>
            <a:r>
              <a:rPr lang="en-US" dirty="0"/>
              <a:t>EXISTING SYSTEM</a:t>
            </a:r>
          </a:p>
        </p:txBody>
      </p:sp>
      <p:pic>
        <p:nvPicPr>
          <p:cNvPr id="5" name="Picture 4" descr="Chemical formulae are written on paper">
            <a:extLst>
              <a:ext uri="{FF2B5EF4-FFF2-40B4-BE49-F238E27FC236}">
                <a16:creationId xmlns:a16="http://schemas.microsoft.com/office/drawing/2014/main" id="{3DCB67AF-4D1B-97DB-5A7F-B1FE236EB2A7}"/>
              </a:ext>
            </a:extLst>
          </p:cNvPr>
          <p:cNvPicPr>
            <a:picLocks noChangeAspect="1"/>
          </p:cNvPicPr>
          <p:nvPr/>
        </p:nvPicPr>
        <p:blipFill rotWithShape="1">
          <a:blip r:embed="rId2"/>
          <a:srcRect r="15" b="100"/>
          <a:stretch/>
        </p:blipFill>
        <p:spPr>
          <a:xfrm>
            <a:off x="-1" y="10"/>
            <a:ext cx="6095999" cy="3426071"/>
          </a:xfrm>
          <a:prstGeom prst="rect">
            <a:avLst/>
          </a:prstGeom>
        </p:spPr>
      </p:pic>
      <p:sp>
        <p:nvSpPr>
          <p:cNvPr id="3" name="Content Placeholder 2">
            <a:extLst>
              <a:ext uri="{FF2B5EF4-FFF2-40B4-BE49-F238E27FC236}">
                <a16:creationId xmlns:a16="http://schemas.microsoft.com/office/drawing/2014/main" id="{87E93E5D-6E13-5F79-90D6-1841B57924DE}"/>
              </a:ext>
            </a:extLst>
          </p:cNvPr>
          <p:cNvSpPr>
            <a:spLocks noGrp="1"/>
          </p:cNvSpPr>
          <p:nvPr>
            <p:ph idx="1"/>
          </p:nvPr>
        </p:nvSpPr>
        <p:spPr>
          <a:xfrm>
            <a:off x="6466840" y="498764"/>
            <a:ext cx="5578939" cy="5678199"/>
          </a:xfrm>
        </p:spPr>
        <p:txBody>
          <a:bodyPr vert="horz" lIns="91440" tIns="45720" rIns="91440" bIns="45720" rtlCol="0" anchor="ctr">
            <a:noAutofit/>
          </a:bodyPr>
          <a:lstStyle/>
          <a:p>
            <a:pPr algn="just">
              <a:lnSpc>
                <a:spcPct val="110000"/>
              </a:lnSpc>
            </a:pPr>
            <a:r>
              <a:rPr lang="en-US" sz="1800" dirty="0">
                <a:latin typeface="Calibri"/>
                <a:ea typeface="+mn-lt"/>
                <a:cs typeface="+mn-lt"/>
              </a:rPr>
              <a:t>Several widely used plagiarism detection systems and tools were available to address the issue of plagiarism across different domains. Notably, Turnitin, a prominent system in academia, employed a vast database to identify potential plagiarism in academic papers. Grammarly offered a plagiarism checker as part of its suite, aiding writers in detecting and rectifying plagiarism by comparing content to web sources and academic papers. </a:t>
            </a:r>
            <a:r>
              <a:rPr lang="en-US" sz="1800" err="1">
                <a:latin typeface="Calibri"/>
                <a:ea typeface="+mn-lt"/>
                <a:cs typeface="+mn-lt"/>
              </a:rPr>
              <a:t>Copyscape</a:t>
            </a:r>
            <a:r>
              <a:rPr lang="en-US" sz="1800" dirty="0">
                <a:latin typeface="Calibri"/>
                <a:ea typeface="+mn-lt"/>
                <a:cs typeface="+mn-lt"/>
              </a:rPr>
              <a:t> was predominantly utilized for web content plagiarism checks, while </a:t>
            </a:r>
            <a:r>
              <a:rPr lang="en-US" sz="1800" err="1">
                <a:latin typeface="Calibri"/>
                <a:ea typeface="+mn-lt"/>
                <a:cs typeface="+mn-lt"/>
              </a:rPr>
              <a:t>Plagscan</a:t>
            </a:r>
            <a:r>
              <a:rPr lang="en-US" sz="1800" dirty="0">
                <a:latin typeface="Calibri"/>
                <a:ea typeface="+mn-lt"/>
                <a:cs typeface="+mn-lt"/>
              </a:rPr>
              <a:t> catered to educational institutions and publishers with detailed reports on plagiarized content. Other tools such as </a:t>
            </a:r>
            <a:r>
              <a:rPr lang="en-US" sz="1800" err="1">
                <a:latin typeface="Calibri"/>
                <a:ea typeface="+mn-lt"/>
                <a:cs typeface="+mn-lt"/>
              </a:rPr>
              <a:t>DupliChecker</a:t>
            </a:r>
            <a:r>
              <a:rPr lang="en-US" sz="1800" dirty="0">
                <a:latin typeface="Calibri"/>
                <a:ea typeface="+mn-lt"/>
                <a:cs typeface="+mn-lt"/>
              </a:rPr>
              <a:t>, Viper, and SafeAssign served students, educators, and institutions in identifying instances of plagiarism. Additionally, plagiarism detection tools designed for specific contexts, such as Moss for programming assignments and </a:t>
            </a:r>
            <a:r>
              <a:rPr lang="en-US" sz="1800" err="1">
                <a:latin typeface="Calibri"/>
                <a:ea typeface="+mn-lt"/>
                <a:cs typeface="+mn-lt"/>
              </a:rPr>
              <a:t>Citeulike</a:t>
            </a:r>
            <a:r>
              <a:rPr lang="en-US" sz="1800" dirty="0">
                <a:latin typeface="Calibri"/>
                <a:ea typeface="+mn-lt"/>
                <a:cs typeface="+mn-lt"/>
              </a:rPr>
              <a:t> for research papers, provided valuable assistance to users. It's important to note that the landscape of such tools may have evolved since 2021, with new offerings and updates potentially impacting their effectiveness and popularity.</a:t>
            </a:r>
            <a:endParaRPr lang="en-US" sz="1800" dirty="0">
              <a:latin typeface="Calibri"/>
              <a:ea typeface="Calibri"/>
              <a:cs typeface="Calibri"/>
            </a:endParaRPr>
          </a:p>
        </p:txBody>
      </p:sp>
    </p:spTree>
    <p:extLst>
      <p:ext uri="{BB962C8B-B14F-4D97-AF65-F5344CB8AC3E}">
        <p14:creationId xmlns:p14="http://schemas.microsoft.com/office/powerpoint/2010/main" val="508864853"/>
      </p:ext>
    </p:extLst>
  </p:cSld>
  <p:clrMapOvr>
    <a:masterClrMapping/>
  </p:clrMapOvr>
</p:sld>
</file>

<file path=ppt/theme/theme1.xml><?xml version="1.0" encoding="utf-8"?>
<a:theme xmlns:a="http://schemas.openxmlformats.org/drawingml/2006/main" name="MatrixVTI">
  <a:themeElements>
    <a:clrScheme name="AnalogousFromLightSeedRightStep">
      <a:dk1>
        <a:srgbClr val="000000"/>
      </a:dk1>
      <a:lt1>
        <a:srgbClr val="FFFFFF"/>
      </a:lt1>
      <a:dk2>
        <a:srgbClr val="3B2441"/>
      </a:dk2>
      <a:lt2>
        <a:srgbClr val="E2E8E3"/>
      </a:lt2>
      <a:accent1>
        <a:srgbClr val="C493BB"/>
      </a:accent1>
      <a:accent2>
        <a:srgbClr val="BA7F96"/>
      </a:accent2>
      <a:accent3>
        <a:srgbClr val="C69896"/>
      </a:accent3>
      <a:accent4>
        <a:srgbClr val="BA997F"/>
      </a:accent4>
      <a:accent5>
        <a:srgbClr val="AAA480"/>
      </a:accent5>
      <a:accent6>
        <a:srgbClr val="9BAA74"/>
      </a:accent6>
      <a:hlink>
        <a:srgbClr val="568E61"/>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MatrixVTI</vt:lpstr>
      <vt:lpstr>PLAGIARISM CHECKER</vt:lpstr>
      <vt:lpstr>TEAM MEMBERS</vt:lpstr>
      <vt:lpstr>LITERATURE SURVEY</vt:lpstr>
      <vt:lpstr>ARTICLE-01</vt:lpstr>
      <vt:lpstr>ARTICLE-02</vt:lpstr>
      <vt:lpstr>ARTICLE-03</vt:lpstr>
      <vt:lpstr>ARTICLE-04</vt:lpstr>
      <vt:lpstr>ARTICLE-05</vt:lpstr>
      <vt:lpstr>EXISTING SYSTEM</vt:lpstr>
      <vt:lpstr>PROPOSED SYSTEM</vt:lpstr>
      <vt:lpstr>PROPOSED SYSTEM</vt:lpstr>
      <vt:lpstr>REQUIREMENTS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
  <cp:lastModifiedBy/>
  <cp:revision>263</cp:revision>
  <dcterms:created xsi:type="dcterms:W3CDTF">2023-09-25T14:30:04Z</dcterms:created>
  <dcterms:modified xsi:type="dcterms:W3CDTF">2023-09-25T16:53:10Z</dcterms:modified>
</cp:coreProperties>
</file>