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8" r:id="rId12"/>
    <p:sldId id="274" r:id="rId13"/>
    <p:sldId id="269" r:id="rId14"/>
    <p:sldId id="270" r:id="rId15"/>
    <p:sldId id="267"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 id="295" r:id="rId39"/>
    <p:sldId id="293" r:id="rId40"/>
    <p:sldId id="296" r:id="rId41"/>
    <p:sldId id="297" r:id="rId42"/>
    <p:sldId id="298" r:id="rId43"/>
    <p:sldId id="299" r:id="rId44"/>
    <p:sldId id="300" r:id="rId45"/>
    <p:sldId id="30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86" d="100"/>
          <a:sy n="86" d="100"/>
        </p:scale>
        <p:origin x="58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75275C3-3354-4729-A8F2-CB86A80698AE}" type="datetimeFigureOut">
              <a:rPr lang="it-IT" smtClean="0"/>
              <a:t>25/01/2021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D8280AC-1C26-439F-8D66-C7370CDF03B6}"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75275C3-3354-4729-A8F2-CB86A80698AE}" type="datetimeFigureOut">
              <a:rPr lang="it-IT" smtClean="0"/>
              <a:t>25/01/2021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D8280AC-1C26-439F-8D66-C7370CDF03B6}" type="slidenum">
              <a:rPr lang="it-IT" smtClean="0"/>
              <a:t>‹N›</a:t>
            </a:fld>
            <a:endParaRPr lang="it-IT"/>
          </a:p>
        </p:txBody>
      </p:sp>
    </p:spTree>
    <p:extLst>
      <p:ext uri="{BB962C8B-B14F-4D97-AF65-F5344CB8AC3E}">
        <p14:creationId xmlns:p14="http://schemas.microsoft.com/office/powerpoint/2010/main" val="11109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75275C3-3354-4729-A8F2-CB86A80698AE}" type="datetimeFigureOut">
              <a:rPr lang="it-IT" smtClean="0"/>
              <a:t>25/01/2021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D8280AC-1C26-439F-8D66-C7370CDF03B6}" type="slidenum">
              <a:rPr lang="it-IT" smtClean="0"/>
              <a:t>‹N›</a:t>
            </a:fld>
            <a:endParaRPr lang="it-IT"/>
          </a:p>
        </p:txBody>
      </p:sp>
    </p:spTree>
    <p:extLst>
      <p:ext uri="{BB962C8B-B14F-4D97-AF65-F5344CB8AC3E}">
        <p14:creationId xmlns:p14="http://schemas.microsoft.com/office/powerpoint/2010/main" val="88950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75275C3-3354-4729-A8F2-CB86A80698AE}" type="datetimeFigureOut">
              <a:rPr lang="it-IT" smtClean="0"/>
              <a:t>25/01/2021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D8280AC-1C26-439F-8D66-C7370CDF03B6}" type="slidenum">
              <a:rPr lang="it-IT" smtClean="0"/>
              <a:t>‹N›</a:t>
            </a:fld>
            <a:endParaRPr lang="it-IT"/>
          </a:p>
        </p:txBody>
      </p:sp>
    </p:spTree>
    <p:extLst>
      <p:ext uri="{BB962C8B-B14F-4D97-AF65-F5344CB8AC3E}">
        <p14:creationId xmlns:p14="http://schemas.microsoft.com/office/powerpoint/2010/main" val="158167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75275C3-3354-4729-A8F2-CB86A80698AE}" type="datetimeFigureOut">
              <a:rPr lang="it-IT" smtClean="0"/>
              <a:t>25/01/2021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D8280AC-1C26-439F-8D66-C7370CDF03B6}"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6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75275C3-3354-4729-A8F2-CB86A80698AE}" type="datetimeFigureOut">
              <a:rPr lang="it-IT" smtClean="0"/>
              <a:t>25/01/2021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D8280AC-1C26-439F-8D66-C7370CDF03B6}" type="slidenum">
              <a:rPr lang="it-IT" smtClean="0"/>
              <a:t>‹N›</a:t>
            </a:fld>
            <a:endParaRPr lang="it-IT"/>
          </a:p>
        </p:txBody>
      </p:sp>
    </p:spTree>
    <p:extLst>
      <p:ext uri="{BB962C8B-B14F-4D97-AF65-F5344CB8AC3E}">
        <p14:creationId xmlns:p14="http://schemas.microsoft.com/office/powerpoint/2010/main" val="18546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75275C3-3354-4729-A8F2-CB86A80698AE}" type="datetimeFigureOut">
              <a:rPr lang="it-IT" smtClean="0"/>
              <a:t>25/01/2021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D8280AC-1C26-439F-8D66-C7370CDF03B6}" type="slidenum">
              <a:rPr lang="it-IT" smtClean="0"/>
              <a:t>‹N›</a:t>
            </a:fld>
            <a:endParaRPr lang="it-IT"/>
          </a:p>
        </p:txBody>
      </p:sp>
    </p:spTree>
    <p:extLst>
      <p:ext uri="{BB962C8B-B14F-4D97-AF65-F5344CB8AC3E}">
        <p14:creationId xmlns:p14="http://schemas.microsoft.com/office/powerpoint/2010/main" val="334474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75275C3-3354-4729-A8F2-CB86A80698AE}" type="datetimeFigureOut">
              <a:rPr lang="it-IT" smtClean="0"/>
              <a:t>25/01/2021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D8280AC-1C26-439F-8D66-C7370CDF03B6}" type="slidenum">
              <a:rPr lang="it-IT" smtClean="0"/>
              <a:t>‹N›</a:t>
            </a:fld>
            <a:endParaRPr lang="it-IT"/>
          </a:p>
        </p:txBody>
      </p:sp>
    </p:spTree>
    <p:extLst>
      <p:ext uri="{BB962C8B-B14F-4D97-AF65-F5344CB8AC3E}">
        <p14:creationId xmlns:p14="http://schemas.microsoft.com/office/powerpoint/2010/main" val="399245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5275C3-3354-4729-A8F2-CB86A80698AE}" type="datetimeFigureOut">
              <a:rPr lang="it-IT" smtClean="0"/>
              <a:t>25/01/2021</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6D8280AC-1C26-439F-8D66-C7370CDF03B6}" type="slidenum">
              <a:rPr lang="it-IT" smtClean="0"/>
              <a:t>‹N›</a:t>
            </a:fld>
            <a:endParaRPr lang="it-IT"/>
          </a:p>
        </p:txBody>
      </p:sp>
    </p:spTree>
    <p:extLst>
      <p:ext uri="{BB962C8B-B14F-4D97-AF65-F5344CB8AC3E}">
        <p14:creationId xmlns:p14="http://schemas.microsoft.com/office/powerpoint/2010/main" val="1354031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5275C3-3354-4729-A8F2-CB86A80698AE}" type="datetimeFigureOut">
              <a:rPr lang="it-IT" smtClean="0"/>
              <a:t>25/01/2021</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8280AC-1C26-439F-8D66-C7370CDF03B6}" type="slidenum">
              <a:rPr lang="it-IT" smtClean="0"/>
              <a:t>‹N›</a:t>
            </a:fld>
            <a:endParaRPr lang="it-IT"/>
          </a:p>
        </p:txBody>
      </p:sp>
    </p:spTree>
    <p:extLst>
      <p:ext uri="{BB962C8B-B14F-4D97-AF65-F5344CB8AC3E}">
        <p14:creationId xmlns:p14="http://schemas.microsoft.com/office/powerpoint/2010/main" val="248800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75275C3-3354-4729-A8F2-CB86A80698AE}" type="datetimeFigureOut">
              <a:rPr lang="it-IT" smtClean="0"/>
              <a:t>25/01/2021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D8280AC-1C26-439F-8D66-C7370CDF03B6}" type="slidenum">
              <a:rPr lang="it-IT" smtClean="0"/>
              <a:t>‹N›</a:t>
            </a:fld>
            <a:endParaRPr lang="it-IT"/>
          </a:p>
        </p:txBody>
      </p:sp>
    </p:spTree>
    <p:extLst>
      <p:ext uri="{BB962C8B-B14F-4D97-AF65-F5344CB8AC3E}">
        <p14:creationId xmlns:p14="http://schemas.microsoft.com/office/powerpoint/2010/main" val="2913186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5275C3-3354-4729-A8F2-CB86A80698AE}" type="datetimeFigureOut">
              <a:rPr lang="it-IT" smtClean="0"/>
              <a:t>25/01/2021</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8280AC-1C26-439F-8D66-C7370CDF03B6}"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114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82F02E-1450-428C-94F3-80A00387BCBE}"/>
              </a:ext>
            </a:extLst>
          </p:cNvPr>
          <p:cNvSpPr>
            <a:spLocks noGrp="1"/>
          </p:cNvSpPr>
          <p:nvPr>
            <p:ph type="ctrTitle"/>
          </p:nvPr>
        </p:nvSpPr>
        <p:spPr>
          <a:xfrm>
            <a:off x="1044172" y="769641"/>
            <a:ext cx="9144000" cy="2387600"/>
          </a:xfrm>
        </p:spPr>
        <p:txBody>
          <a:bodyPr>
            <a:normAutofit/>
          </a:bodyPr>
          <a:lstStyle/>
          <a:p>
            <a:r>
              <a:rPr lang="it-IT" sz="6000" dirty="0">
                <a:latin typeface="Times New Roman" panose="02020603050405020304" pitchFamily="18" charset="0"/>
                <a:cs typeface="Times New Roman" panose="02020603050405020304" pitchFamily="18" charset="0"/>
              </a:rPr>
              <a:t>SHIP MANAGEMENT</a:t>
            </a:r>
          </a:p>
        </p:txBody>
      </p:sp>
      <p:sp>
        <p:nvSpPr>
          <p:cNvPr id="3" name="Sottotitolo 2">
            <a:extLst>
              <a:ext uri="{FF2B5EF4-FFF2-40B4-BE49-F238E27FC236}">
                <a16:creationId xmlns:a16="http://schemas.microsoft.com/office/drawing/2014/main" id="{3A47907E-3371-4124-9DAA-FE2C6FCE040B}"/>
              </a:ext>
            </a:extLst>
          </p:cNvPr>
          <p:cNvSpPr>
            <a:spLocks noGrp="1"/>
          </p:cNvSpPr>
          <p:nvPr>
            <p:ph type="subTitle" idx="1"/>
          </p:nvPr>
        </p:nvSpPr>
        <p:spPr>
          <a:xfrm>
            <a:off x="3660391" y="4801177"/>
            <a:ext cx="5424238" cy="906870"/>
          </a:xfrm>
        </p:spPr>
        <p:txBody>
          <a:bodyPr>
            <a:normAutofit fontScale="55000" lnSpcReduction="20000"/>
          </a:bodyPr>
          <a:lstStyle/>
          <a:p>
            <a:r>
              <a:rPr lang="it-IT" dirty="0">
                <a:latin typeface="Times New Roman" panose="02020603050405020304" pitchFamily="18" charset="0"/>
                <a:cs typeface="Times New Roman" panose="02020603050405020304" pitchFamily="18" charset="0"/>
              </a:rPr>
              <a:t>Gennaro Pio Rimoli    </a:t>
            </a:r>
            <a:r>
              <a:rPr lang="it-IT" sz="2400" kern="50" dirty="0">
                <a:effectLst/>
                <a:latin typeface="Times New Roman" panose="02020603050405020304" pitchFamily="18" charset="0"/>
                <a:ea typeface="Lucida Sans Unicode" panose="020B0602030504020204" pitchFamily="34" charset="0"/>
                <a:cs typeface="Times New Roman" panose="02020603050405020304" pitchFamily="18" charset="0"/>
              </a:rPr>
              <a:t>0512105894</a:t>
            </a:r>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Andrea Selice             </a:t>
            </a:r>
            <a:r>
              <a:rPr lang="it-IT" sz="2400" kern="50" dirty="0">
                <a:effectLst/>
                <a:latin typeface="Times New Roman" panose="02020603050405020304" pitchFamily="18" charset="0"/>
                <a:ea typeface="Lucida Sans Unicode" panose="020B0602030504020204" pitchFamily="34" charset="0"/>
                <a:cs typeface="Times New Roman" panose="02020603050405020304" pitchFamily="18" charset="0"/>
              </a:rPr>
              <a:t>0512105702</a:t>
            </a:r>
            <a:endParaRPr lang="it-IT" dirty="0">
              <a:latin typeface="Times New Roman" panose="02020603050405020304" pitchFamily="18" charset="0"/>
              <a:cs typeface="Times New Roman" panose="02020603050405020304" pitchFamily="18" charset="0"/>
            </a:endParaRPr>
          </a:p>
          <a:p>
            <a:r>
              <a:rPr lang="it-IT" dirty="0">
                <a:latin typeface="Times New Roman" panose="02020603050405020304" pitchFamily="18" charset="0"/>
                <a:cs typeface="Times New Roman" panose="02020603050405020304" pitchFamily="18" charset="0"/>
              </a:rPr>
              <a:t>Chiara Santoro          </a:t>
            </a:r>
            <a:r>
              <a:rPr lang="it-IT" sz="2400" kern="50" dirty="0">
                <a:effectLst/>
                <a:latin typeface="Times New Roman" panose="02020603050405020304" pitchFamily="18" charset="0"/>
                <a:ea typeface="Lucida Sans Unicode" panose="020B0602030504020204" pitchFamily="34" charset="0"/>
                <a:cs typeface="Times New Roman" panose="02020603050405020304" pitchFamily="18" charset="0"/>
              </a:rPr>
              <a:t>0512105786</a:t>
            </a:r>
            <a:endParaRPr lang="it-IT" dirty="0">
              <a:latin typeface="Times New Roman" panose="02020603050405020304" pitchFamily="18" charset="0"/>
              <a:cs typeface="Times New Roman" panose="02020603050405020304" pitchFamily="18" charset="0"/>
            </a:endParaRPr>
          </a:p>
          <a:p>
            <a:endParaRPr lang="it-IT" dirty="0"/>
          </a:p>
        </p:txBody>
      </p:sp>
      <p:sp>
        <p:nvSpPr>
          <p:cNvPr id="4" name="Rectangle 2">
            <a:extLst>
              <a:ext uri="{FF2B5EF4-FFF2-40B4-BE49-F238E27FC236}">
                <a16:creationId xmlns:a16="http://schemas.microsoft.com/office/drawing/2014/main" id="{0366A97F-6BEA-4FB0-A30D-A6521CABDC8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5" name="Rectangle 3">
            <a:extLst>
              <a:ext uri="{FF2B5EF4-FFF2-40B4-BE49-F238E27FC236}">
                <a16:creationId xmlns:a16="http://schemas.microsoft.com/office/drawing/2014/main" id="{90ED780F-F465-40A2-94DB-F708593B94CB}"/>
              </a:ext>
            </a:extLst>
          </p:cNvPr>
          <p:cNvSpPr>
            <a:spLocks noChangeArrowheads="1"/>
          </p:cNvSpPr>
          <p:nvPr/>
        </p:nvSpPr>
        <p:spPr bwMode="auto">
          <a:xfrm>
            <a:off x="2815379" y="334088"/>
            <a:ext cx="60324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it-IT" altLang="it-IT" sz="1800" b="1" i="0" u="none" strike="noStrike" cap="none" normalizeH="0" baseline="0" dirty="0">
                <a:ln>
                  <a:noFill/>
                </a:ln>
                <a:solidFill>
                  <a:schemeClr val="tx1"/>
                </a:solidFill>
                <a:effectLst/>
                <a:latin typeface="Arial" panose="020B0604020202020204" pitchFamily="34" charset="0"/>
                <a:ea typeface="Lucida Sans Unicode" panose="020B0602030504020204" pitchFamily="34" charset="0"/>
                <a:cs typeface="Arial" panose="020B0604020202020204" pitchFamily="34" charset="0"/>
              </a:rPr>
              <a:t>            </a:t>
            </a:r>
            <a:r>
              <a:rPr kumimoji="0" lang="it-IT" altLang="it-IT" sz="2800" b="1" i="0" u="none" strike="noStrike" cap="none" normalizeH="0" baseline="0" dirty="0">
                <a:ln>
                  <a:noFill/>
                </a:ln>
                <a:solidFill>
                  <a:schemeClr val="tx1"/>
                </a:solidFill>
                <a:effectLst/>
                <a:latin typeface="Times New Roman" panose="02020603050405020304" pitchFamily="18" charset="0"/>
                <a:ea typeface="Lucida Sans Unicode" panose="020B0602030504020204" pitchFamily="34" charset="0"/>
                <a:cs typeface="Times New Roman" panose="02020603050405020304" pitchFamily="18" charset="0"/>
              </a:rPr>
              <a:t>Università degli Studi di Salerno </a:t>
            </a:r>
          </a:p>
        </p:txBody>
      </p:sp>
      <p:pic>
        <p:nvPicPr>
          <p:cNvPr id="7" name="Immagine 6">
            <a:extLst>
              <a:ext uri="{FF2B5EF4-FFF2-40B4-BE49-F238E27FC236}">
                <a16:creationId xmlns:a16="http://schemas.microsoft.com/office/drawing/2014/main" id="{F3FA4410-4A1F-43E9-AC13-51FBA3F53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5" y="97195"/>
            <a:ext cx="760113" cy="760113"/>
          </a:xfrm>
          <a:prstGeom prst="rect">
            <a:avLst/>
          </a:prstGeom>
        </p:spPr>
      </p:pic>
      <p:pic>
        <p:nvPicPr>
          <p:cNvPr id="1029" name="Picture 5">
            <a:extLst>
              <a:ext uri="{FF2B5EF4-FFF2-40B4-BE49-F238E27FC236}">
                <a16:creationId xmlns:a16="http://schemas.microsoft.com/office/drawing/2014/main" id="{F7C48D2D-1CC1-43EF-BA60-9D5D2CA12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4966" y="1025983"/>
            <a:ext cx="3206411" cy="3206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225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Casi d’uso – </a:t>
            </a:r>
            <a:r>
              <a:rPr lang="it-IT" sz="3200" dirty="0" err="1">
                <a:latin typeface="Times New Roman" panose="02020603050405020304" pitchFamily="18" charset="0"/>
                <a:cs typeface="Times New Roman" panose="02020603050405020304" pitchFamily="18" charset="0"/>
              </a:rPr>
              <a:t>Sequence</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Diagram</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Segnaposto contenuto 8">
            <a:extLst>
              <a:ext uri="{FF2B5EF4-FFF2-40B4-BE49-F238E27FC236}">
                <a16:creationId xmlns:a16="http://schemas.microsoft.com/office/drawing/2014/main" id="{4DEBA7BB-A9D3-47EE-B5AB-D7F228CD93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63" y="1978707"/>
            <a:ext cx="10058400" cy="3757836"/>
          </a:xfrm>
        </p:spPr>
      </p:pic>
    </p:spTree>
    <p:extLst>
      <p:ext uri="{BB962C8B-B14F-4D97-AF65-F5344CB8AC3E}">
        <p14:creationId xmlns:p14="http://schemas.microsoft.com/office/powerpoint/2010/main" val="2235315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Casi d’uso – </a:t>
            </a:r>
            <a:r>
              <a:rPr lang="it-IT" sz="3200" dirty="0" err="1">
                <a:latin typeface="Times New Roman" panose="02020603050405020304" pitchFamily="18" charset="0"/>
                <a:cs typeface="Times New Roman" panose="02020603050405020304" pitchFamily="18" charset="0"/>
              </a:rPr>
              <a:t>Sequence</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Diagram</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egnaposto contenuto 5" descr="Immagine che contiene tavolo&#10;&#10;Descrizione generata automaticamente">
            <a:extLst>
              <a:ext uri="{FF2B5EF4-FFF2-40B4-BE49-F238E27FC236}">
                <a16:creationId xmlns:a16="http://schemas.microsoft.com/office/drawing/2014/main" id="{5756104D-853A-440B-B145-CB61A5D63A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2453" y="1798335"/>
            <a:ext cx="4020896" cy="4444150"/>
          </a:xfrm>
        </p:spPr>
      </p:pic>
      <p:pic>
        <p:nvPicPr>
          <p:cNvPr id="8" name="Immagine 7" descr="Immagine che contiene tavolo&#10;&#10;Descrizione generata automaticamente">
            <a:extLst>
              <a:ext uri="{FF2B5EF4-FFF2-40B4-BE49-F238E27FC236}">
                <a16:creationId xmlns:a16="http://schemas.microsoft.com/office/drawing/2014/main" id="{9078451E-7D9B-4D88-B9BC-4E52A1C37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808" y="3429000"/>
            <a:ext cx="5971914" cy="1151365"/>
          </a:xfrm>
          <a:prstGeom prst="rect">
            <a:avLst/>
          </a:prstGeom>
        </p:spPr>
      </p:pic>
    </p:spTree>
    <p:extLst>
      <p:ext uri="{BB962C8B-B14F-4D97-AF65-F5344CB8AC3E}">
        <p14:creationId xmlns:p14="http://schemas.microsoft.com/office/powerpoint/2010/main" val="1244698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Casi d’uso – </a:t>
            </a:r>
            <a:r>
              <a:rPr lang="it-IT" sz="3200" dirty="0" err="1">
                <a:latin typeface="Times New Roman" panose="02020603050405020304" pitchFamily="18" charset="0"/>
                <a:cs typeface="Times New Roman" panose="02020603050405020304" pitchFamily="18" charset="0"/>
              </a:rPr>
              <a:t>Sequence</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Diagram</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egnaposto contenuto 5">
            <a:extLst>
              <a:ext uri="{FF2B5EF4-FFF2-40B4-BE49-F238E27FC236}">
                <a16:creationId xmlns:a16="http://schemas.microsoft.com/office/drawing/2014/main" id="{E9647D89-1A7B-40A6-8662-5AC23AA96B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1906" y="2121764"/>
            <a:ext cx="10368187" cy="3681328"/>
          </a:xfrm>
        </p:spPr>
      </p:pic>
    </p:spTree>
    <p:extLst>
      <p:ext uri="{BB962C8B-B14F-4D97-AF65-F5344CB8AC3E}">
        <p14:creationId xmlns:p14="http://schemas.microsoft.com/office/powerpoint/2010/main" val="3136345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Casi d’uso – </a:t>
            </a:r>
            <a:r>
              <a:rPr lang="it-IT" sz="3200" dirty="0" err="1">
                <a:latin typeface="Times New Roman" panose="02020603050405020304" pitchFamily="18" charset="0"/>
                <a:cs typeface="Times New Roman" panose="02020603050405020304" pitchFamily="18" charset="0"/>
              </a:rPr>
              <a:t>Sequence</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Diagram</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egnaposto contenuto 5" descr="Immagine che contiene tavolo&#10;&#10;Descrizione generata automaticamente">
            <a:extLst>
              <a:ext uri="{FF2B5EF4-FFF2-40B4-BE49-F238E27FC236}">
                <a16:creationId xmlns:a16="http://schemas.microsoft.com/office/drawing/2014/main" id="{7B13F8CC-C181-453B-8A5E-97DB5F024E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2200" y="1798335"/>
            <a:ext cx="5563630" cy="4457859"/>
          </a:xfrm>
        </p:spPr>
      </p:pic>
    </p:spTree>
    <p:extLst>
      <p:ext uri="{BB962C8B-B14F-4D97-AF65-F5344CB8AC3E}">
        <p14:creationId xmlns:p14="http://schemas.microsoft.com/office/powerpoint/2010/main" val="1499781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Casi d’uso – </a:t>
            </a:r>
            <a:r>
              <a:rPr lang="it-IT" sz="3200" dirty="0" err="1">
                <a:latin typeface="Times New Roman" panose="02020603050405020304" pitchFamily="18" charset="0"/>
                <a:cs typeface="Times New Roman" panose="02020603050405020304" pitchFamily="18" charset="0"/>
              </a:rPr>
              <a:t>Sequence</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Diagram</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egnaposto contenuto 7">
            <a:extLst>
              <a:ext uri="{FF2B5EF4-FFF2-40B4-BE49-F238E27FC236}">
                <a16:creationId xmlns:a16="http://schemas.microsoft.com/office/drawing/2014/main" id="{7C150D85-EBBA-4E09-A199-E096C353156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63" y="1938589"/>
            <a:ext cx="10058400" cy="3838073"/>
          </a:xfrm>
        </p:spPr>
      </p:pic>
    </p:spTree>
    <p:extLst>
      <p:ext uri="{BB962C8B-B14F-4D97-AF65-F5344CB8AC3E}">
        <p14:creationId xmlns:p14="http://schemas.microsoft.com/office/powerpoint/2010/main" val="2775010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Casi d’uso – </a:t>
            </a:r>
            <a:r>
              <a:rPr lang="it-IT" sz="3200" dirty="0" err="1">
                <a:latin typeface="Times New Roman" panose="02020603050405020304" pitchFamily="18" charset="0"/>
                <a:cs typeface="Times New Roman" panose="02020603050405020304" pitchFamily="18" charset="0"/>
              </a:rPr>
              <a:t>Sequence</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Diagram</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egnaposto contenuto 5" descr="Immagine che contiene tavolo&#10;&#10;Descrizione generata automaticamente">
            <a:extLst>
              <a:ext uri="{FF2B5EF4-FFF2-40B4-BE49-F238E27FC236}">
                <a16:creationId xmlns:a16="http://schemas.microsoft.com/office/drawing/2014/main" id="{98152DD1-C7F4-4492-A540-E46603D23F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72034" y="1798335"/>
            <a:ext cx="4542157" cy="4519447"/>
          </a:xfrm>
        </p:spPr>
      </p:pic>
    </p:spTree>
    <p:extLst>
      <p:ext uri="{BB962C8B-B14F-4D97-AF65-F5344CB8AC3E}">
        <p14:creationId xmlns:p14="http://schemas.microsoft.com/office/powerpoint/2010/main" val="710838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Casi d’uso – </a:t>
            </a:r>
            <a:r>
              <a:rPr lang="it-IT" sz="3200" dirty="0" err="1">
                <a:latin typeface="Times New Roman" panose="02020603050405020304" pitchFamily="18" charset="0"/>
                <a:cs typeface="Times New Roman" panose="02020603050405020304" pitchFamily="18" charset="0"/>
              </a:rPr>
              <a:t>Sequence</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Diagram</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egnaposto contenuto 7">
            <a:extLst>
              <a:ext uri="{FF2B5EF4-FFF2-40B4-BE49-F238E27FC236}">
                <a16:creationId xmlns:a16="http://schemas.microsoft.com/office/drawing/2014/main" id="{AD1EA4A7-58EB-4E41-9774-45F11474F6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2737" y="2024109"/>
            <a:ext cx="10867486" cy="4156567"/>
          </a:xfrm>
        </p:spPr>
      </p:pic>
    </p:spTree>
    <p:extLst>
      <p:ext uri="{BB962C8B-B14F-4D97-AF65-F5344CB8AC3E}">
        <p14:creationId xmlns:p14="http://schemas.microsoft.com/office/powerpoint/2010/main" val="2635010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Casi d’uso – </a:t>
            </a:r>
            <a:r>
              <a:rPr lang="it-IT" sz="3200" dirty="0" err="1">
                <a:latin typeface="Times New Roman" panose="02020603050405020304" pitchFamily="18" charset="0"/>
                <a:cs typeface="Times New Roman" panose="02020603050405020304" pitchFamily="18" charset="0"/>
              </a:rPr>
              <a:t>Sequence</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Diagram</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egnaposto contenuto 7" descr="Immagine che contiene tavolo&#10;&#10;Descrizione generata automaticamente">
            <a:extLst>
              <a:ext uri="{FF2B5EF4-FFF2-40B4-BE49-F238E27FC236}">
                <a16:creationId xmlns:a16="http://schemas.microsoft.com/office/drawing/2014/main" id="{0E82E604-162E-4DAD-AEF5-F881D4184A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95767" y="1798335"/>
            <a:ext cx="4282913" cy="4532183"/>
          </a:xfrm>
        </p:spPr>
      </p:pic>
    </p:spTree>
    <p:extLst>
      <p:ext uri="{BB962C8B-B14F-4D97-AF65-F5344CB8AC3E}">
        <p14:creationId xmlns:p14="http://schemas.microsoft.com/office/powerpoint/2010/main" val="377563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Casi d’uso – </a:t>
            </a:r>
            <a:r>
              <a:rPr lang="it-IT" sz="3200" dirty="0" err="1">
                <a:latin typeface="Times New Roman" panose="02020603050405020304" pitchFamily="18" charset="0"/>
                <a:cs typeface="Times New Roman" panose="02020603050405020304" pitchFamily="18" charset="0"/>
              </a:rPr>
              <a:t>Sequence</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Diagram</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Segnaposto contenuto 6">
            <a:extLst>
              <a:ext uri="{FF2B5EF4-FFF2-40B4-BE49-F238E27FC236}">
                <a16:creationId xmlns:a16="http://schemas.microsoft.com/office/drawing/2014/main" id="{53BA53CF-5F2E-40C5-A6CE-1309B48239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0290" y="2343705"/>
            <a:ext cx="11051419" cy="3380991"/>
          </a:xfrm>
        </p:spPr>
      </p:pic>
    </p:spTree>
    <p:extLst>
      <p:ext uri="{BB962C8B-B14F-4D97-AF65-F5344CB8AC3E}">
        <p14:creationId xmlns:p14="http://schemas.microsoft.com/office/powerpoint/2010/main" val="34660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p:txBody>
          <a:bodyPr>
            <a:normAutofit fontScale="90000"/>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Activity </a:t>
            </a:r>
            <a:r>
              <a:rPr lang="it-IT" sz="3200" dirty="0" err="1">
                <a:latin typeface="Times New Roman" panose="02020603050405020304" pitchFamily="18" charset="0"/>
                <a:cs typeface="Times New Roman" panose="02020603050405020304" pitchFamily="18" charset="0"/>
              </a:rPr>
              <a:t>Diagram</a:t>
            </a:r>
            <a:r>
              <a:rPr lang="it-IT" sz="3200" dirty="0">
                <a:latin typeface="Times New Roman" panose="02020603050405020304" pitchFamily="18" charset="0"/>
                <a:cs typeface="Times New Roman" panose="02020603050405020304" pitchFamily="18" charset="0"/>
              </a:rPr>
              <a:t> – Aggiungi Imbarcazione / Finalizza Mediazione</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Segnaposto contenuto 11">
            <a:extLst>
              <a:ext uri="{FF2B5EF4-FFF2-40B4-BE49-F238E27FC236}">
                <a16:creationId xmlns:a16="http://schemas.microsoft.com/office/drawing/2014/main" id="{FEBD8CEC-F30B-40B4-B91E-61516765A6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445" y="1798335"/>
            <a:ext cx="4830279" cy="4527854"/>
          </a:xfrm>
        </p:spPr>
      </p:pic>
      <p:pic>
        <p:nvPicPr>
          <p:cNvPr id="16" name="Immagine 15" descr="Immagine che contiene testo&#10;&#10;Descrizione generata automaticamente">
            <a:extLst>
              <a:ext uri="{FF2B5EF4-FFF2-40B4-BE49-F238E27FC236}">
                <a16:creationId xmlns:a16="http://schemas.microsoft.com/office/drawing/2014/main" id="{689EC6C7-C5D0-4D44-9B6E-319DC49BC5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7140" y="2050263"/>
            <a:ext cx="6257910" cy="4023998"/>
          </a:xfrm>
          <a:prstGeom prst="rect">
            <a:avLst/>
          </a:prstGeom>
        </p:spPr>
      </p:pic>
    </p:spTree>
    <p:extLst>
      <p:ext uri="{BB962C8B-B14F-4D97-AF65-F5344CB8AC3E}">
        <p14:creationId xmlns:p14="http://schemas.microsoft.com/office/powerpoint/2010/main" val="358078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916B1D-1B32-4FEF-BBA3-6093CF4288F0}"/>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PROBLEM STATEMENT</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Dominio del problema</a:t>
            </a:r>
          </a:p>
        </p:txBody>
      </p:sp>
      <p:sp>
        <p:nvSpPr>
          <p:cNvPr id="3" name="Segnaposto contenuto 2">
            <a:extLst>
              <a:ext uri="{FF2B5EF4-FFF2-40B4-BE49-F238E27FC236}">
                <a16:creationId xmlns:a16="http://schemas.microsoft.com/office/drawing/2014/main" id="{C7151BAF-5DAC-47C2-94FB-8CA49CAC4DD3}"/>
              </a:ext>
            </a:extLst>
          </p:cNvPr>
          <p:cNvSpPr>
            <a:spLocks noGrp="1"/>
          </p:cNvSpPr>
          <p:nvPr>
            <p:ph idx="1"/>
          </p:nvPr>
        </p:nvSpPr>
        <p:spPr/>
        <p:txBody>
          <a:bodyPr>
            <a:normAutofit fontScale="85000" lnSpcReduction="10000"/>
          </a:bodyPr>
          <a:lstStyle/>
          <a:p>
            <a:r>
              <a:rPr lang="it-IT" sz="1900" dirty="0">
                <a:effectLst/>
                <a:latin typeface="Times New Roman" panose="02020603050405020304" pitchFamily="18" charset="0"/>
                <a:ea typeface="Calibri" panose="020F0502020204030204" pitchFamily="34" charset="0"/>
                <a:cs typeface="Times New Roman" panose="02020603050405020304" pitchFamily="18" charset="0"/>
              </a:rPr>
              <a:t>Il problema che è stato affrontato, durante questo progetto, riguarda un aspetto circoscritto di un problema più ampio, ovvero, riunire sotto un unico portale le diverse figure che compaiono durante il commercio marittimo, in modo da ridurre lo sforzo, di tempo e conseguenzialmente quello economico, necessario a eseguire le varie fasi che portano alla registrazione di un contratto di viaggio. Durante il nostro progetto abbiamo deciso di porre la nostra attenzione sulle seguenti figure:</a:t>
            </a:r>
            <a:endParaRPr lang="it-IT" sz="1900" dirty="0">
              <a:effectLst/>
              <a:latin typeface="Calibri" panose="020F0502020204030204" pitchFamily="34" charset="0"/>
              <a:ea typeface="Calibri" panose="020F0502020204030204" pitchFamily="34" charset="0"/>
              <a:cs typeface="Times New Roman" panose="02020603050405020304" pitchFamily="18" charset="0"/>
            </a:endParaRPr>
          </a:p>
          <a:p>
            <a:r>
              <a:rPr lang="it-IT" sz="1900" dirty="0">
                <a:effectLst/>
                <a:latin typeface="Times New Roman" panose="02020603050405020304" pitchFamily="18" charset="0"/>
                <a:ea typeface="Calibri" panose="020F0502020204030204" pitchFamily="34" charset="0"/>
                <a:cs typeface="Times New Roman" panose="02020603050405020304" pitchFamily="18" charset="0"/>
              </a:rPr>
              <a:t>- Il Cliente: colui che ha la necessità di spostare merci da un porto di sorgente ad un porto di destinazione con determinati vincoli </a:t>
            </a:r>
            <a:endParaRPr lang="it-IT" sz="1900" dirty="0">
              <a:effectLst/>
              <a:latin typeface="Calibri" panose="020F0502020204030204" pitchFamily="34" charset="0"/>
              <a:ea typeface="Calibri" panose="020F0502020204030204" pitchFamily="34" charset="0"/>
              <a:cs typeface="Times New Roman" panose="02020603050405020304" pitchFamily="18" charset="0"/>
            </a:endParaRPr>
          </a:p>
          <a:p>
            <a:r>
              <a:rPr lang="it-IT" sz="1900" dirty="0">
                <a:effectLst/>
                <a:latin typeface="Times New Roman" panose="02020603050405020304" pitchFamily="18" charset="0"/>
                <a:ea typeface="Calibri" panose="020F0502020204030204" pitchFamily="34" charset="0"/>
                <a:cs typeface="Times New Roman" panose="02020603050405020304" pitchFamily="18" charset="0"/>
              </a:rPr>
              <a:t>- Il Broker: colui che esercita l'attività di mediazione tra Clienti e Armatori allo scopo di definire contratti di trasporto.</a:t>
            </a:r>
            <a:endParaRPr lang="it-IT" sz="1900" dirty="0">
              <a:effectLst/>
              <a:latin typeface="Calibri" panose="020F0502020204030204" pitchFamily="34" charset="0"/>
              <a:ea typeface="Calibri" panose="020F0502020204030204" pitchFamily="34" charset="0"/>
              <a:cs typeface="Times New Roman" panose="02020603050405020304" pitchFamily="18" charset="0"/>
            </a:endParaRPr>
          </a:p>
          <a:p>
            <a:r>
              <a:rPr lang="it-IT" sz="1900" dirty="0">
                <a:effectLst/>
                <a:latin typeface="Times New Roman" panose="02020603050405020304" pitchFamily="18" charset="0"/>
                <a:ea typeface="Calibri" panose="020F0502020204030204" pitchFamily="34" charset="0"/>
                <a:cs typeface="Times New Roman" panose="02020603050405020304" pitchFamily="18" charset="0"/>
              </a:rPr>
              <a:t>- L' Armatore: colui che mette a disposizione, dietro giusto compenso, le proprie imbarcazioni per il trasporto di merci.</a:t>
            </a:r>
            <a:endParaRPr lang="it-IT" sz="1900" dirty="0">
              <a:effectLst/>
              <a:latin typeface="Calibri" panose="020F0502020204030204" pitchFamily="34" charset="0"/>
              <a:ea typeface="Calibri" panose="020F0502020204030204" pitchFamily="34" charset="0"/>
              <a:cs typeface="Times New Roman" panose="02020603050405020304" pitchFamily="18" charset="0"/>
            </a:endParaRPr>
          </a:p>
          <a:p>
            <a:r>
              <a:rPr lang="it-IT" sz="1900" dirty="0">
                <a:effectLst/>
                <a:latin typeface="Times New Roman" panose="02020603050405020304" pitchFamily="18" charset="0"/>
                <a:ea typeface="Calibri" panose="020F0502020204030204" pitchFamily="34" charset="0"/>
                <a:cs typeface="Times New Roman" panose="02020603050405020304" pitchFamily="18" charset="0"/>
              </a:rPr>
              <a:t>Le figure amministrative del software vengono gestite da un altro software, trattato durante il progetto di Basi di Dati, realizzato negli anni precedenti.</a:t>
            </a:r>
            <a:endParaRPr lang="it-IT" sz="1900" dirty="0">
              <a:effectLst/>
              <a:latin typeface="Calibri" panose="020F0502020204030204" pitchFamily="34" charset="0"/>
              <a:ea typeface="Calibri" panose="020F0502020204030204" pitchFamily="34" charset="0"/>
              <a:cs typeface="Times New Roman" panose="02020603050405020304" pitchFamily="18" charset="0"/>
            </a:endParaRPr>
          </a:p>
          <a:p>
            <a:r>
              <a:rPr lang="it-IT" sz="1900" dirty="0">
                <a:effectLst/>
                <a:latin typeface="Times New Roman" panose="02020603050405020304" pitchFamily="18" charset="0"/>
                <a:ea typeface="Calibri" panose="020F0502020204030204" pitchFamily="34" charset="0"/>
                <a:cs typeface="Times New Roman" panose="02020603050405020304" pitchFamily="18" charset="0"/>
              </a:rPr>
              <a:t>Lo sviluppo del software Ship Management deve adempiere all'esigenza di creare un aggregatore di clienti e armatori che può essere utilizzato per le compagnie di broker per rendere veloce e immediata la ricerca dei clienti e/o degli armatori necessari alla stipula di un contratto di viaggio.</a:t>
            </a:r>
            <a:endParaRPr lang="it-IT"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pic>
        <p:nvPicPr>
          <p:cNvPr id="2050" name="Picture 2">
            <a:extLst>
              <a:ext uri="{FF2B5EF4-FFF2-40B4-BE49-F238E27FC236}">
                <a16:creationId xmlns:a16="http://schemas.microsoft.com/office/drawing/2014/main" id="{8770B292-1279-4DC1-AF10-C062F164A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4307" y="178229"/>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680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Activity </a:t>
            </a:r>
            <a:r>
              <a:rPr lang="it-IT" sz="3200" dirty="0" err="1">
                <a:latin typeface="Times New Roman" panose="02020603050405020304" pitchFamily="18" charset="0"/>
                <a:cs typeface="Times New Roman" panose="02020603050405020304" pitchFamily="18" charset="0"/>
              </a:rPr>
              <a:t>Diagram</a:t>
            </a:r>
            <a:r>
              <a:rPr lang="it-IT" sz="3200" dirty="0">
                <a:latin typeface="Times New Roman" panose="02020603050405020304" pitchFamily="18" charset="0"/>
                <a:cs typeface="Times New Roman" panose="02020603050405020304" pitchFamily="18" charset="0"/>
              </a:rPr>
              <a:t> – Firma/Rifiuta Contratto</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Segnaposto contenuto 6">
            <a:extLst>
              <a:ext uri="{FF2B5EF4-FFF2-40B4-BE49-F238E27FC236}">
                <a16:creationId xmlns:a16="http://schemas.microsoft.com/office/drawing/2014/main" id="{2C648910-566F-4A22-B361-77A6F71F52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40957" y="1798335"/>
            <a:ext cx="4310086" cy="4502423"/>
          </a:xfrm>
        </p:spPr>
      </p:pic>
    </p:spTree>
    <p:extLst>
      <p:ext uri="{BB962C8B-B14F-4D97-AF65-F5344CB8AC3E}">
        <p14:creationId xmlns:p14="http://schemas.microsoft.com/office/powerpoint/2010/main" val="2415548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err="1">
                <a:latin typeface="Times New Roman" panose="02020603050405020304" pitchFamily="18" charset="0"/>
                <a:cs typeface="Times New Roman" panose="02020603050405020304" pitchFamily="18" charset="0"/>
              </a:rPr>
              <a:t>Statechart</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Diagram</a:t>
            </a:r>
            <a:r>
              <a:rPr lang="it-IT" sz="3200" dirty="0">
                <a:latin typeface="Times New Roman" panose="02020603050405020304" pitchFamily="18" charset="0"/>
                <a:cs typeface="Times New Roman" panose="02020603050405020304" pitchFamily="18" charset="0"/>
              </a:rPr>
              <a:t> - Mediazione</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egnaposto contenuto 7">
            <a:extLst>
              <a:ext uri="{FF2B5EF4-FFF2-40B4-BE49-F238E27FC236}">
                <a16:creationId xmlns:a16="http://schemas.microsoft.com/office/drawing/2014/main" id="{C9759058-9AA8-471B-8BA4-CD2E3BCBEE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35219" y="1881531"/>
            <a:ext cx="5921561" cy="4271543"/>
          </a:xfrm>
        </p:spPr>
      </p:pic>
    </p:spTree>
    <p:extLst>
      <p:ext uri="{BB962C8B-B14F-4D97-AF65-F5344CB8AC3E}">
        <p14:creationId xmlns:p14="http://schemas.microsoft.com/office/powerpoint/2010/main" val="1193127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err="1">
                <a:latin typeface="Times New Roman" panose="02020603050405020304" pitchFamily="18" charset="0"/>
                <a:cs typeface="Times New Roman" panose="02020603050405020304" pitchFamily="18" charset="0"/>
              </a:rPr>
              <a:t>Navigational</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Path</a:t>
            </a:r>
            <a:r>
              <a:rPr lang="it-IT" sz="3200" dirty="0">
                <a:latin typeface="Times New Roman" panose="02020603050405020304" pitchFamily="18" charset="0"/>
                <a:cs typeface="Times New Roman" panose="02020603050405020304" pitchFamily="18" charset="0"/>
              </a:rPr>
              <a:t> – Utente Non Registrato</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Segnaposto contenuto 11">
            <a:extLst>
              <a:ext uri="{FF2B5EF4-FFF2-40B4-BE49-F238E27FC236}">
                <a16:creationId xmlns:a16="http://schemas.microsoft.com/office/drawing/2014/main" id="{8801DBBC-DDE8-4C41-87E1-A6E81E775EF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4977" y="2529680"/>
            <a:ext cx="10762045" cy="2704777"/>
          </a:xfrm>
        </p:spPr>
      </p:pic>
    </p:spTree>
    <p:extLst>
      <p:ext uri="{BB962C8B-B14F-4D97-AF65-F5344CB8AC3E}">
        <p14:creationId xmlns:p14="http://schemas.microsoft.com/office/powerpoint/2010/main" val="2074417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066800" y="193804"/>
            <a:ext cx="10058400" cy="1450757"/>
          </a:xfrm>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err="1">
                <a:latin typeface="Times New Roman" panose="02020603050405020304" pitchFamily="18" charset="0"/>
                <a:cs typeface="Times New Roman" panose="02020603050405020304" pitchFamily="18" charset="0"/>
              </a:rPr>
              <a:t>Navigational</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Path</a:t>
            </a:r>
            <a:r>
              <a:rPr lang="it-IT" sz="3200" dirty="0">
                <a:latin typeface="Times New Roman" panose="02020603050405020304" pitchFamily="18" charset="0"/>
                <a:cs typeface="Times New Roman" panose="02020603050405020304" pitchFamily="18" charset="0"/>
              </a:rPr>
              <a:t> - Broker</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Segnaposto contenuto 6">
            <a:extLst>
              <a:ext uri="{FF2B5EF4-FFF2-40B4-BE49-F238E27FC236}">
                <a16:creationId xmlns:a16="http://schemas.microsoft.com/office/drawing/2014/main" id="{AC081C3D-8C12-424A-AF22-5FC19BC252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7017" y="1879402"/>
            <a:ext cx="8177965" cy="4371325"/>
          </a:xfrm>
        </p:spPr>
      </p:pic>
    </p:spTree>
    <p:extLst>
      <p:ext uri="{BB962C8B-B14F-4D97-AF65-F5344CB8AC3E}">
        <p14:creationId xmlns:p14="http://schemas.microsoft.com/office/powerpoint/2010/main" val="724486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097280" y="-112217"/>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SYSTEM DESIGN</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Architettura del Sistema Corrente e Proposto</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gnaposto contenuto 4">
            <a:extLst>
              <a:ext uri="{FF2B5EF4-FFF2-40B4-BE49-F238E27FC236}">
                <a16:creationId xmlns:a16="http://schemas.microsoft.com/office/drawing/2014/main" id="{006427E4-04B1-4A14-931C-AFF48F1BE4DC}"/>
              </a:ext>
            </a:extLst>
          </p:cNvPr>
          <p:cNvSpPr>
            <a:spLocks noGrp="1"/>
          </p:cNvSpPr>
          <p:nvPr>
            <p:ph idx="1"/>
          </p:nvPr>
        </p:nvSpPr>
        <p:spPr>
          <a:xfrm>
            <a:off x="1097280" y="2463800"/>
            <a:ext cx="5286587" cy="4023360"/>
          </a:xfrm>
        </p:spPr>
        <p:txBody>
          <a:bodyPr/>
          <a:lstStyle/>
          <a:p>
            <a:r>
              <a:rPr lang="it-IT" sz="1800" kern="50" dirty="0">
                <a:effectLst/>
                <a:latin typeface="Times New Roman" panose="02020603050405020304" pitchFamily="18" charset="0"/>
                <a:ea typeface="Lucida Sans Unicode" panose="020B0602030504020204" pitchFamily="34" charset="0"/>
              </a:rPr>
              <a:t>Non essendoci un software già in uso, lo sviluppo del sistema Ship Management rientra nel campo del </a:t>
            </a:r>
            <a:r>
              <a:rPr lang="it-IT" sz="1800" kern="50" dirty="0" err="1">
                <a:effectLst/>
                <a:latin typeface="Times New Roman" panose="02020603050405020304" pitchFamily="18" charset="0"/>
                <a:ea typeface="Lucida Sans Unicode" panose="020B0602030504020204" pitchFamily="34" charset="0"/>
              </a:rPr>
              <a:t>Greenfield</a:t>
            </a:r>
            <a:r>
              <a:rPr lang="it-IT" sz="1800" kern="50" dirty="0">
                <a:effectLst/>
                <a:latin typeface="Times New Roman" panose="02020603050405020304" pitchFamily="18" charset="0"/>
                <a:ea typeface="Lucida Sans Unicode" panose="020B0602030504020204" pitchFamily="34" charset="0"/>
              </a:rPr>
              <a:t> Engineering. </a:t>
            </a:r>
          </a:p>
          <a:p>
            <a:r>
              <a:rPr lang="it-IT" sz="1800" kern="50" dirty="0">
                <a:effectLst/>
                <a:latin typeface="Times New Roman" panose="02020603050405020304" pitchFamily="18" charset="0"/>
                <a:ea typeface="Lucida Sans Unicode" panose="020B0602030504020204" pitchFamily="34" charset="0"/>
              </a:rPr>
              <a:t>Il Sistema Ship Management sarà realizzato utilizzando l’architettura </a:t>
            </a:r>
            <a:r>
              <a:rPr lang="it-IT" sz="1800" kern="50" dirty="0" err="1">
                <a:effectLst/>
                <a:latin typeface="Times New Roman" panose="02020603050405020304" pitchFamily="18" charset="0"/>
                <a:ea typeface="Lucida Sans Unicode" panose="020B0602030504020204" pitchFamily="34" charset="0"/>
              </a:rPr>
              <a:t>three-tier</a:t>
            </a:r>
            <a:r>
              <a:rPr lang="it-IT" sz="1800" kern="50" dirty="0">
                <a:effectLst/>
                <a:latin typeface="Times New Roman" panose="02020603050405020304" pitchFamily="18" charset="0"/>
                <a:ea typeface="Lucida Sans Unicode" panose="020B0602030504020204" pitchFamily="34" charset="0"/>
              </a:rPr>
              <a:t> suddivisa in Presentation Layer, Application </a:t>
            </a:r>
            <a:r>
              <a:rPr lang="it-IT" sz="1800" kern="50" dirty="0" err="1">
                <a:effectLst/>
                <a:latin typeface="Times New Roman" panose="02020603050405020304" pitchFamily="18" charset="0"/>
                <a:ea typeface="Lucida Sans Unicode" panose="020B0602030504020204" pitchFamily="34" charset="0"/>
              </a:rPr>
              <a:t>Logic</a:t>
            </a:r>
            <a:r>
              <a:rPr lang="it-IT" sz="1800" kern="50" dirty="0">
                <a:effectLst/>
                <a:latin typeface="Times New Roman" panose="02020603050405020304" pitchFamily="18" charset="0"/>
                <a:ea typeface="Lucida Sans Unicode" panose="020B0602030504020204" pitchFamily="34" charset="0"/>
              </a:rPr>
              <a:t> Layer e Storage Layer </a:t>
            </a:r>
            <a:endParaRPr lang="it-IT" dirty="0"/>
          </a:p>
        </p:txBody>
      </p:sp>
      <p:pic>
        <p:nvPicPr>
          <p:cNvPr id="8" name="Immagine 7">
            <a:extLst>
              <a:ext uri="{FF2B5EF4-FFF2-40B4-BE49-F238E27FC236}">
                <a16:creationId xmlns:a16="http://schemas.microsoft.com/office/drawing/2014/main" id="{C3520E35-3C8E-40E3-BE9E-5F6B41DCA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011" y="1338540"/>
            <a:ext cx="3372455" cy="4974838"/>
          </a:xfrm>
          <a:prstGeom prst="rect">
            <a:avLst/>
          </a:prstGeom>
        </p:spPr>
      </p:pic>
    </p:spTree>
    <p:extLst>
      <p:ext uri="{BB962C8B-B14F-4D97-AF65-F5344CB8AC3E}">
        <p14:creationId xmlns:p14="http://schemas.microsoft.com/office/powerpoint/2010/main" val="375106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SYSTEM DESIGN</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Mapping Hardware/Software</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gnaposto contenuto 4">
            <a:extLst>
              <a:ext uri="{FF2B5EF4-FFF2-40B4-BE49-F238E27FC236}">
                <a16:creationId xmlns:a16="http://schemas.microsoft.com/office/drawing/2014/main" id="{006427E4-04B1-4A14-931C-AFF48F1BE4DC}"/>
              </a:ext>
            </a:extLst>
          </p:cNvPr>
          <p:cNvSpPr>
            <a:spLocks noGrp="1"/>
          </p:cNvSpPr>
          <p:nvPr>
            <p:ph idx="1"/>
          </p:nvPr>
        </p:nvSpPr>
        <p:spPr>
          <a:xfrm>
            <a:off x="479215" y="1944530"/>
            <a:ext cx="4363720" cy="4023360"/>
          </a:xfrm>
        </p:spPr>
        <p:txBody>
          <a:bodyPr>
            <a:normAutofit lnSpcReduction="10000"/>
          </a:bodyPr>
          <a:lstStyle/>
          <a:p>
            <a:r>
              <a:rPr lang="it-IT" sz="1800" kern="50" dirty="0">
                <a:effectLst/>
                <a:latin typeface="Times New Roman" panose="02020603050405020304" pitchFamily="18" charset="0"/>
                <a:ea typeface="Lucida Sans Unicode" panose="020B0602030504020204" pitchFamily="34" charset="0"/>
              </a:rPr>
              <a:t>Il sistema che si intende sviluppare inizialmente prevederà due server:</a:t>
            </a:r>
          </a:p>
          <a:p>
            <a:r>
              <a:rPr lang="it-IT" sz="1800" kern="50" dirty="0">
                <a:effectLst/>
                <a:latin typeface="Times New Roman" panose="02020603050405020304" pitchFamily="18" charset="0"/>
                <a:ea typeface="Lucida Sans Unicode" panose="020B0602030504020204" pitchFamily="34" charset="0"/>
              </a:rPr>
              <a:t>- Sul primo sarà installato un database DBMS </a:t>
            </a:r>
            <a:r>
              <a:rPr lang="it-IT" sz="1800" kern="50" dirty="0" err="1">
                <a:effectLst/>
                <a:latin typeface="Times New Roman" panose="02020603050405020304" pitchFamily="18" charset="0"/>
                <a:ea typeface="Lucida Sans Unicode" panose="020B0602030504020204" pitchFamily="34" charset="0"/>
              </a:rPr>
              <a:t>Mysql</a:t>
            </a:r>
            <a:r>
              <a:rPr lang="it-IT" sz="1800" kern="50" dirty="0">
                <a:effectLst/>
                <a:latin typeface="Times New Roman" panose="02020603050405020304" pitchFamily="18" charset="0"/>
                <a:ea typeface="Lucida Sans Unicode" panose="020B0602030504020204" pitchFamily="34" charset="0"/>
              </a:rPr>
              <a:t> per la gestione dei dati persistenti;</a:t>
            </a:r>
          </a:p>
          <a:p>
            <a:r>
              <a:rPr lang="it-IT" sz="1800" kern="50" dirty="0">
                <a:effectLst/>
                <a:latin typeface="Times New Roman" panose="02020603050405020304" pitchFamily="18" charset="0"/>
                <a:ea typeface="Lucida Sans Unicode" panose="020B0602030504020204" pitchFamily="34" charset="0"/>
              </a:rPr>
              <a:t>- Sul secondo un web server Apache Tomcat che servirà per la gestione delle Java </a:t>
            </a:r>
            <a:r>
              <a:rPr lang="it-IT" sz="1800" kern="50" dirty="0" err="1">
                <a:effectLst/>
                <a:latin typeface="Times New Roman" panose="02020603050405020304" pitchFamily="18" charset="0"/>
                <a:ea typeface="Lucida Sans Unicode" panose="020B0602030504020204" pitchFamily="34" charset="0"/>
              </a:rPr>
              <a:t>Servlet</a:t>
            </a:r>
            <a:r>
              <a:rPr lang="it-IT" sz="1800" kern="50" dirty="0">
                <a:effectLst/>
                <a:latin typeface="Times New Roman" panose="02020603050405020304" pitchFamily="18" charset="0"/>
                <a:ea typeface="Lucida Sans Unicode" panose="020B0602030504020204" pitchFamily="34" charset="0"/>
              </a:rPr>
              <a:t>, </a:t>
            </a:r>
            <a:r>
              <a:rPr lang="it-IT" sz="1800" kern="50" dirty="0" err="1">
                <a:effectLst/>
                <a:latin typeface="Times New Roman" panose="02020603050405020304" pitchFamily="18" charset="0"/>
                <a:ea typeface="Lucida Sans Unicode" panose="020B0602030504020204" pitchFamily="34" charset="0"/>
              </a:rPr>
              <a:t>JavaServer</a:t>
            </a:r>
            <a:r>
              <a:rPr lang="it-IT" sz="1800" kern="50" dirty="0">
                <a:effectLst/>
                <a:latin typeface="Times New Roman" panose="02020603050405020304" pitchFamily="18" charset="0"/>
                <a:ea typeface="Lucida Sans Unicode" panose="020B0602030504020204" pitchFamily="34" charset="0"/>
              </a:rPr>
              <a:t> Pages, Java </a:t>
            </a:r>
            <a:r>
              <a:rPr lang="it-IT" sz="1800" kern="50" dirty="0" err="1">
                <a:effectLst/>
                <a:latin typeface="Times New Roman" panose="02020603050405020304" pitchFamily="18" charset="0"/>
                <a:ea typeface="Lucida Sans Unicode" panose="020B0602030504020204" pitchFamily="34" charset="0"/>
              </a:rPr>
              <a:t>Expression</a:t>
            </a:r>
            <a:r>
              <a:rPr lang="it-IT" sz="1800" kern="50" dirty="0">
                <a:effectLst/>
                <a:latin typeface="Times New Roman" panose="02020603050405020304" pitchFamily="18" charset="0"/>
                <a:ea typeface="Lucida Sans Unicode" panose="020B0602030504020204" pitchFamily="34" charset="0"/>
              </a:rPr>
              <a:t> Language e Java </a:t>
            </a:r>
            <a:r>
              <a:rPr lang="it-IT" sz="1800" kern="50" dirty="0" err="1">
                <a:effectLst/>
                <a:latin typeface="Times New Roman" panose="02020603050405020304" pitchFamily="18" charset="0"/>
                <a:ea typeface="Lucida Sans Unicode" panose="020B0602030504020204" pitchFamily="34" charset="0"/>
              </a:rPr>
              <a:t>WebSocket</a:t>
            </a:r>
            <a:r>
              <a:rPr lang="it-IT" sz="1800" kern="50" dirty="0">
                <a:effectLst/>
                <a:latin typeface="Times New Roman" panose="02020603050405020304" pitchFamily="18" charset="0"/>
                <a:ea typeface="Lucida Sans Unicode" panose="020B0602030504020204" pitchFamily="34" charset="0"/>
              </a:rPr>
              <a:t>.</a:t>
            </a:r>
          </a:p>
          <a:p>
            <a:r>
              <a:rPr lang="it-IT" sz="1800" kern="50" dirty="0">
                <a:effectLst/>
                <a:latin typeface="Times New Roman" panose="02020603050405020304" pitchFamily="18" charset="0"/>
                <a:ea typeface="Lucida Sans Unicode" panose="020B0602030504020204" pitchFamily="34" charset="0"/>
              </a:rPr>
              <a:t>Il Client può essere qualunque dispositivo che abbia un client web installato. Il protocollo usato per trasferire i dati tra client e server sarà HTTP, mentre per le comunicazioni tra il server Database e quello Web si utilizzano le API JDBC</a:t>
            </a:r>
          </a:p>
        </p:txBody>
      </p:sp>
      <p:pic>
        <p:nvPicPr>
          <p:cNvPr id="6" name="Immagine 5">
            <a:extLst>
              <a:ext uri="{FF2B5EF4-FFF2-40B4-BE49-F238E27FC236}">
                <a16:creationId xmlns:a16="http://schemas.microsoft.com/office/drawing/2014/main" id="{09DDAA3E-B25F-4DD8-8294-BE8C94A04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937" y="2791780"/>
            <a:ext cx="6845440" cy="2328861"/>
          </a:xfrm>
          <a:prstGeom prst="rect">
            <a:avLst/>
          </a:prstGeom>
        </p:spPr>
      </p:pic>
    </p:spTree>
    <p:extLst>
      <p:ext uri="{BB962C8B-B14F-4D97-AF65-F5344CB8AC3E}">
        <p14:creationId xmlns:p14="http://schemas.microsoft.com/office/powerpoint/2010/main" val="934093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SYSTEM DESIGN</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Gestione dei dati persistenti</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Segnaposto contenuto 10">
            <a:extLst>
              <a:ext uri="{FF2B5EF4-FFF2-40B4-BE49-F238E27FC236}">
                <a16:creationId xmlns:a16="http://schemas.microsoft.com/office/drawing/2014/main" id="{A5AE8008-C1FD-4259-AF8A-AC5D2FB867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6766" y="1908698"/>
            <a:ext cx="7736937" cy="4404173"/>
          </a:xfrm>
        </p:spPr>
      </p:pic>
    </p:spTree>
    <p:extLst>
      <p:ext uri="{BB962C8B-B14F-4D97-AF65-F5344CB8AC3E}">
        <p14:creationId xmlns:p14="http://schemas.microsoft.com/office/powerpoint/2010/main" val="1373371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SYSTEM DESIGN</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Controllo degli accessi e sicurezza</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Segnaposto contenuto 5">
            <a:extLst>
              <a:ext uri="{FF2B5EF4-FFF2-40B4-BE49-F238E27FC236}">
                <a16:creationId xmlns:a16="http://schemas.microsoft.com/office/drawing/2014/main" id="{52843012-E64F-4D55-AB1D-1BA8C66BD06E}"/>
              </a:ext>
            </a:extLst>
          </p:cNvPr>
          <p:cNvGraphicFramePr>
            <a:graphicFrameLocks noGrp="1"/>
          </p:cNvGraphicFramePr>
          <p:nvPr>
            <p:ph idx="1"/>
            <p:extLst>
              <p:ext uri="{D42A27DB-BD31-4B8C-83A1-F6EECF244321}">
                <p14:modId xmlns:p14="http://schemas.microsoft.com/office/powerpoint/2010/main" val="1193835322"/>
              </p:ext>
            </p:extLst>
          </p:nvPr>
        </p:nvGraphicFramePr>
        <p:xfrm>
          <a:off x="2809345" y="1862667"/>
          <a:ext cx="6573309" cy="4412721"/>
        </p:xfrm>
        <a:graphic>
          <a:graphicData uri="http://schemas.openxmlformats.org/drawingml/2006/table">
            <a:tbl>
              <a:tblPr firstRow="1" firstCol="1" bandRow="1">
                <a:tableStyleId>{5C22544A-7EE6-4342-B048-85BDC9FD1C3A}</a:tableStyleId>
              </a:tblPr>
              <a:tblGrid>
                <a:gridCol w="819490">
                  <a:extLst>
                    <a:ext uri="{9D8B030D-6E8A-4147-A177-3AD203B41FA5}">
                      <a16:colId xmlns:a16="http://schemas.microsoft.com/office/drawing/2014/main" val="1682147665"/>
                    </a:ext>
                  </a:extLst>
                </a:gridCol>
                <a:gridCol w="911639">
                  <a:extLst>
                    <a:ext uri="{9D8B030D-6E8A-4147-A177-3AD203B41FA5}">
                      <a16:colId xmlns:a16="http://schemas.microsoft.com/office/drawing/2014/main" val="1987044196"/>
                    </a:ext>
                  </a:extLst>
                </a:gridCol>
                <a:gridCol w="1576389">
                  <a:extLst>
                    <a:ext uri="{9D8B030D-6E8A-4147-A177-3AD203B41FA5}">
                      <a16:colId xmlns:a16="http://schemas.microsoft.com/office/drawing/2014/main" val="257325698"/>
                    </a:ext>
                  </a:extLst>
                </a:gridCol>
                <a:gridCol w="1576389">
                  <a:extLst>
                    <a:ext uri="{9D8B030D-6E8A-4147-A177-3AD203B41FA5}">
                      <a16:colId xmlns:a16="http://schemas.microsoft.com/office/drawing/2014/main" val="901806483"/>
                    </a:ext>
                  </a:extLst>
                </a:gridCol>
                <a:gridCol w="1689402">
                  <a:extLst>
                    <a:ext uri="{9D8B030D-6E8A-4147-A177-3AD203B41FA5}">
                      <a16:colId xmlns:a16="http://schemas.microsoft.com/office/drawing/2014/main" val="195237436"/>
                    </a:ext>
                  </a:extLst>
                </a:gridCol>
              </a:tblGrid>
              <a:tr h="304325">
                <a:tc>
                  <a:txBody>
                    <a:bodyPr/>
                    <a:lstStyle/>
                    <a:p>
                      <a:pPr algn="l"/>
                      <a:r>
                        <a:rPr lang="it-IT" sz="900" kern="50">
                          <a:effectLst/>
                        </a:rPr>
                        <a:t>            Attori</a:t>
                      </a:r>
                      <a:endParaRPr lang="it-IT" sz="1000" kern="50">
                        <a:effectLst/>
                      </a:endParaRPr>
                    </a:p>
                    <a:p>
                      <a:pPr algn="l"/>
                      <a:r>
                        <a:rPr lang="it-IT" sz="900" kern="50">
                          <a:effectLst/>
                        </a:rPr>
                        <a:t>Oggetti</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Utente non Loggato</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                 Cliente</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             Armatore</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dirty="0">
                          <a:effectLst/>
                        </a:rPr>
                        <a:t>                   Broker</a:t>
                      </a:r>
                      <a:endParaRPr lang="it-IT" sz="1000" kern="50" dirty="0">
                        <a:effectLst/>
                        <a:latin typeface="Times New Roman" panose="02020603050405020304" pitchFamily="18" charset="0"/>
                        <a:ea typeface="Lucida Sans Unicode" panose="020B0602030504020204" pitchFamily="34" charset="0"/>
                      </a:endParaRPr>
                    </a:p>
                  </a:txBody>
                  <a:tcPr marL="56747" marR="56747" marT="0" marB="0"/>
                </a:tc>
                <a:extLst>
                  <a:ext uri="{0D108BD9-81ED-4DB2-BD59-A6C34878D82A}">
                    <a16:rowId xmlns:a16="http://schemas.microsoft.com/office/drawing/2014/main" val="4086229899"/>
                  </a:ext>
                </a:extLst>
              </a:tr>
              <a:tr h="608652">
                <a:tc>
                  <a:txBody>
                    <a:bodyPr/>
                    <a:lstStyle/>
                    <a:p>
                      <a:pPr algn="l"/>
                      <a:r>
                        <a:rPr lang="it-IT" sz="900" kern="50" dirty="0">
                          <a:effectLst/>
                        </a:rPr>
                        <a:t>Utente</a:t>
                      </a:r>
                      <a:endParaRPr lang="it-IT" sz="1000" kern="50" dirty="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Registrazione()</a:t>
                      </a:r>
                      <a:endParaRPr lang="it-IT" sz="1000" kern="50">
                        <a:effectLst/>
                      </a:endParaRPr>
                    </a:p>
                    <a:p>
                      <a:pPr algn="l"/>
                      <a:r>
                        <a:rPr lang="it-IT" sz="900" kern="50">
                          <a:effectLst/>
                        </a:rPr>
                        <a:t>Login()</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Logout()</a:t>
                      </a:r>
                      <a:endParaRPr lang="it-IT" sz="1000" kern="50">
                        <a:effectLst/>
                      </a:endParaRPr>
                    </a:p>
                    <a:p>
                      <a:pPr algn="l"/>
                      <a:r>
                        <a:rPr lang="it-IT" sz="900" kern="50">
                          <a:effectLst/>
                        </a:rPr>
                        <a:t>VisualizzaProfilo()</a:t>
                      </a:r>
                      <a:endParaRPr lang="it-IT" sz="1000" kern="50">
                        <a:effectLst/>
                      </a:endParaRPr>
                    </a:p>
                    <a:p>
                      <a:pPr algn="l"/>
                      <a:r>
                        <a:rPr lang="it-IT" sz="900" kern="50">
                          <a:effectLst/>
                        </a:rPr>
                        <a:t>ModificaProfilo()</a:t>
                      </a:r>
                      <a:endParaRPr lang="it-IT" sz="1000" kern="50">
                        <a:effectLst/>
                      </a:endParaRPr>
                    </a:p>
                    <a:p>
                      <a:pPr algn="l"/>
                      <a:r>
                        <a:rPr lang="it-IT" sz="900" kern="50">
                          <a:effectLst/>
                        </a:rPr>
                        <a:t>EliminaProfilo()</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Logout()</a:t>
                      </a:r>
                      <a:endParaRPr lang="it-IT" sz="1000" kern="50">
                        <a:effectLst/>
                      </a:endParaRPr>
                    </a:p>
                    <a:p>
                      <a:pPr algn="l"/>
                      <a:r>
                        <a:rPr lang="it-IT" sz="900" kern="50">
                          <a:effectLst/>
                        </a:rPr>
                        <a:t>VisualizzaProfilo()</a:t>
                      </a:r>
                      <a:endParaRPr lang="it-IT" sz="1000" kern="50">
                        <a:effectLst/>
                      </a:endParaRPr>
                    </a:p>
                    <a:p>
                      <a:pPr algn="l"/>
                      <a:r>
                        <a:rPr lang="it-IT" sz="900" kern="50">
                          <a:effectLst/>
                        </a:rPr>
                        <a:t>ModificaProfilo()</a:t>
                      </a:r>
                      <a:endParaRPr lang="it-IT" sz="1000" kern="50">
                        <a:effectLst/>
                      </a:endParaRPr>
                    </a:p>
                    <a:p>
                      <a:pPr algn="l"/>
                      <a:r>
                        <a:rPr lang="it-IT" sz="900" kern="50">
                          <a:effectLst/>
                        </a:rPr>
                        <a:t>EliminaProfilo()</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Logout()</a:t>
                      </a:r>
                      <a:endParaRPr lang="it-IT" sz="1000" kern="50">
                        <a:effectLst/>
                      </a:endParaRPr>
                    </a:p>
                    <a:p>
                      <a:pPr algn="l"/>
                      <a:r>
                        <a:rPr lang="it-IT" sz="900" kern="50">
                          <a:effectLst/>
                        </a:rPr>
                        <a:t>VisualizzaProfilo()</a:t>
                      </a:r>
                      <a:endParaRPr lang="it-IT" sz="1000" kern="50">
                        <a:effectLst/>
                      </a:endParaRPr>
                    </a:p>
                    <a:p>
                      <a:pPr algn="l"/>
                      <a:r>
                        <a:rPr lang="it-IT" sz="900" kern="50">
                          <a:effectLst/>
                        </a:rPr>
                        <a:t>ModificaProfilo()</a:t>
                      </a:r>
                      <a:endParaRPr lang="it-IT" sz="1000" kern="50">
                        <a:effectLst/>
                      </a:endParaRPr>
                    </a:p>
                    <a:p>
                      <a:pPr algn="l"/>
                      <a:r>
                        <a:rPr lang="it-IT" sz="900" kern="50">
                          <a:effectLst/>
                        </a:rPr>
                        <a:t>EliminaProfilo()</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extLst>
                  <a:ext uri="{0D108BD9-81ED-4DB2-BD59-A6C34878D82A}">
                    <a16:rowId xmlns:a16="http://schemas.microsoft.com/office/drawing/2014/main" val="3515040520"/>
                  </a:ext>
                </a:extLst>
              </a:tr>
              <a:tr h="456488">
                <a:tc>
                  <a:txBody>
                    <a:bodyPr/>
                    <a:lstStyle/>
                    <a:p>
                      <a:pPr algn="l"/>
                      <a:r>
                        <a:rPr lang="it-IT" sz="900" kern="50" dirty="0">
                          <a:effectLst/>
                        </a:rPr>
                        <a:t>Notifica</a:t>
                      </a:r>
                      <a:endParaRPr lang="it-IT" sz="1000" kern="50" dirty="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 </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VisualizzaListaNotifiche()</a:t>
                      </a:r>
                      <a:endParaRPr lang="it-IT" sz="1000" kern="50">
                        <a:effectLst/>
                      </a:endParaRPr>
                    </a:p>
                    <a:p>
                      <a:pPr algn="l"/>
                      <a:r>
                        <a:rPr lang="it-IT" sz="900" kern="50">
                          <a:effectLst/>
                        </a:rPr>
                        <a:t>VisualizzaNotifica()</a:t>
                      </a:r>
                      <a:endParaRPr lang="it-IT" sz="1000" kern="50">
                        <a:effectLst/>
                      </a:endParaRPr>
                    </a:p>
                    <a:p>
                      <a:pPr algn="l"/>
                      <a:r>
                        <a:rPr lang="it-IT" sz="900" kern="50">
                          <a:effectLst/>
                        </a:rPr>
                        <a:t>EliminaNotifica()</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VisualizzaListaNotifiche()</a:t>
                      </a:r>
                      <a:endParaRPr lang="it-IT" sz="1000" kern="50">
                        <a:effectLst/>
                      </a:endParaRPr>
                    </a:p>
                    <a:p>
                      <a:pPr algn="l"/>
                      <a:r>
                        <a:rPr lang="it-IT" sz="900" kern="50">
                          <a:effectLst/>
                        </a:rPr>
                        <a:t>VisualizzaNotifica()</a:t>
                      </a:r>
                      <a:endParaRPr lang="it-IT" sz="1000" kern="50">
                        <a:effectLst/>
                      </a:endParaRPr>
                    </a:p>
                    <a:p>
                      <a:pPr algn="l"/>
                      <a:r>
                        <a:rPr lang="it-IT" sz="900" kern="50">
                          <a:effectLst/>
                        </a:rPr>
                        <a:t>EliminaNotifica()</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VisualizzaListaNotifiche()</a:t>
                      </a:r>
                      <a:endParaRPr lang="it-IT" sz="1000" kern="50">
                        <a:effectLst/>
                      </a:endParaRPr>
                    </a:p>
                    <a:p>
                      <a:pPr algn="l"/>
                      <a:r>
                        <a:rPr lang="it-IT" sz="900" kern="50">
                          <a:effectLst/>
                        </a:rPr>
                        <a:t>VisualizzaNotifica()</a:t>
                      </a:r>
                      <a:endParaRPr lang="it-IT" sz="1000" kern="50">
                        <a:effectLst/>
                      </a:endParaRPr>
                    </a:p>
                    <a:p>
                      <a:pPr algn="l"/>
                      <a:r>
                        <a:rPr lang="it-IT" sz="900" kern="50">
                          <a:effectLst/>
                        </a:rPr>
                        <a:t>EliminaNotifica()</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extLst>
                  <a:ext uri="{0D108BD9-81ED-4DB2-BD59-A6C34878D82A}">
                    <a16:rowId xmlns:a16="http://schemas.microsoft.com/office/drawing/2014/main" val="2166603300"/>
                  </a:ext>
                </a:extLst>
              </a:tr>
              <a:tr h="1369465">
                <a:tc>
                  <a:txBody>
                    <a:bodyPr/>
                    <a:lstStyle/>
                    <a:p>
                      <a:pPr algn="l"/>
                      <a:r>
                        <a:rPr lang="it-IT" sz="900" kern="50">
                          <a:effectLst/>
                        </a:rPr>
                        <a:t>Mediazione</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 </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ctr"/>
                      <a:r>
                        <a:rPr lang="it-IT" sz="900" kern="50">
                          <a:effectLst/>
                        </a:rPr>
                        <a:t>VisualizzaListaMediazioni()</a:t>
                      </a:r>
                      <a:endParaRPr lang="it-IT" sz="1000" kern="50">
                        <a:effectLst/>
                      </a:endParaRPr>
                    </a:p>
                    <a:p>
                      <a:pPr algn="l"/>
                      <a:r>
                        <a:rPr lang="it-IT" sz="900" kern="50">
                          <a:effectLst/>
                        </a:rPr>
                        <a:t>VisualizzaMediazione()</a:t>
                      </a:r>
                      <a:endParaRPr lang="it-IT" sz="1000" kern="50">
                        <a:effectLst/>
                      </a:endParaRPr>
                    </a:p>
                    <a:p>
                      <a:pPr algn="l"/>
                      <a:r>
                        <a:rPr lang="it-IT" sz="900" kern="50">
                          <a:effectLst/>
                        </a:rPr>
                        <a:t>FirmaMediazione()</a:t>
                      </a:r>
                      <a:endParaRPr lang="it-IT" sz="1000" kern="50">
                        <a:effectLst/>
                      </a:endParaRPr>
                    </a:p>
                    <a:p>
                      <a:pPr algn="l"/>
                      <a:r>
                        <a:rPr lang="it-IT" sz="900" kern="50">
                          <a:effectLst/>
                        </a:rPr>
                        <a:t>AccettaTerminazione()</a:t>
                      </a:r>
                      <a:endParaRPr lang="it-IT" sz="1000" kern="50">
                        <a:effectLst/>
                      </a:endParaRPr>
                    </a:p>
                    <a:p>
                      <a:pPr algn="l"/>
                      <a:r>
                        <a:rPr lang="it-IT" sz="900" kern="50">
                          <a:effectLst/>
                        </a:rPr>
                        <a:t>RifiutaMediazione()</a:t>
                      </a:r>
                      <a:endParaRPr lang="it-IT" sz="1000" kern="50">
                        <a:effectLst/>
                      </a:endParaRPr>
                    </a:p>
                    <a:p>
                      <a:pPr algn="l"/>
                      <a:r>
                        <a:rPr lang="it-IT" sz="900" kern="50">
                          <a:effectLst/>
                        </a:rPr>
                        <a:t>RifiutaTerminazione()</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ctr"/>
                      <a:r>
                        <a:rPr lang="it-IT" sz="900" kern="50" dirty="0" err="1">
                          <a:effectLst/>
                        </a:rPr>
                        <a:t>VisualizzaListaMediazioni</a:t>
                      </a:r>
                      <a:r>
                        <a:rPr lang="it-IT" sz="900" kern="50" dirty="0">
                          <a:effectLst/>
                        </a:rPr>
                        <a:t>()</a:t>
                      </a:r>
                      <a:endParaRPr lang="it-IT" sz="1000" kern="50" dirty="0">
                        <a:effectLst/>
                      </a:endParaRPr>
                    </a:p>
                    <a:p>
                      <a:pPr algn="l"/>
                      <a:r>
                        <a:rPr lang="it-IT" sz="900" kern="50" dirty="0" err="1">
                          <a:effectLst/>
                        </a:rPr>
                        <a:t>VisualizzaMediazione</a:t>
                      </a:r>
                      <a:r>
                        <a:rPr lang="it-IT" sz="900" kern="50" dirty="0">
                          <a:effectLst/>
                        </a:rPr>
                        <a:t>()</a:t>
                      </a:r>
                      <a:endParaRPr lang="it-IT" sz="1000" kern="50" dirty="0">
                        <a:effectLst/>
                      </a:endParaRPr>
                    </a:p>
                    <a:p>
                      <a:pPr algn="l"/>
                      <a:r>
                        <a:rPr lang="it-IT" sz="900" kern="50" dirty="0" err="1">
                          <a:effectLst/>
                        </a:rPr>
                        <a:t>FirmaMediazione</a:t>
                      </a:r>
                      <a:r>
                        <a:rPr lang="it-IT" sz="900" kern="50" dirty="0">
                          <a:effectLst/>
                        </a:rPr>
                        <a:t>()</a:t>
                      </a:r>
                      <a:endParaRPr lang="it-IT" sz="1000" kern="50" dirty="0">
                        <a:effectLst/>
                      </a:endParaRPr>
                    </a:p>
                    <a:p>
                      <a:pPr algn="l"/>
                      <a:r>
                        <a:rPr lang="it-IT" sz="900" kern="50" dirty="0" err="1">
                          <a:effectLst/>
                        </a:rPr>
                        <a:t>AccettaTerminazione</a:t>
                      </a:r>
                      <a:r>
                        <a:rPr lang="it-IT" sz="900" kern="50" dirty="0">
                          <a:effectLst/>
                        </a:rPr>
                        <a:t>()</a:t>
                      </a:r>
                      <a:endParaRPr lang="it-IT" sz="1000" kern="50" dirty="0">
                        <a:effectLst/>
                      </a:endParaRPr>
                    </a:p>
                    <a:p>
                      <a:pPr algn="l"/>
                      <a:r>
                        <a:rPr lang="it-IT" sz="900" kern="50" dirty="0" err="1">
                          <a:effectLst/>
                        </a:rPr>
                        <a:t>RifiutaMediazione</a:t>
                      </a:r>
                      <a:r>
                        <a:rPr lang="it-IT" sz="900" kern="50" dirty="0">
                          <a:effectLst/>
                        </a:rPr>
                        <a:t>()</a:t>
                      </a:r>
                      <a:endParaRPr lang="it-IT" sz="1000" kern="50" dirty="0">
                        <a:effectLst/>
                      </a:endParaRPr>
                    </a:p>
                    <a:p>
                      <a:pPr algn="l"/>
                      <a:r>
                        <a:rPr lang="it-IT" sz="900" kern="50" dirty="0" err="1">
                          <a:effectLst/>
                        </a:rPr>
                        <a:t>RifiutaTerminazione</a:t>
                      </a:r>
                      <a:r>
                        <a:rPr lang="it-IT" sz="900" kern="50" dirty="0">
                          <a:effectLst/>
                        </a:rPr>
                        <a:t>()</a:t>
                      </a:r>
                      <a:endParaRPr lang="it-IT" sz="1000" kern="50" dirty="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VisualizzaListaMediazioni()</a:t>
                      </a:r>
                      <a:endParaRPr lang="it-IT" sz="1000" kern="50">
                        <a:effectLst/>
                      </a:endParaRPr>
                    </a:p>
                    <a:p>
                      <a:pPr algn="l"/>
                      <a:r>
                        <a:rPr lang="it-IT" sz="900" kern="50">
                          <a:effectLst/>
                        </a:rPr>
                        <a:t>VisualizzaMediazione()</a:t>
                      </a:r>
                      <a:endParaRPr lang="it-IT" sz="1000" kern="50">
                        <a:effectLst/>
                      </a:endParaRPr>
                    </a:p>
                    <a:p>
                      <a:pPr algn="l"/>
                      <a:r>
                        <a:rPr lang="it-IT" sz="900" kern="50">
                          <a:effectLst/>
                        </a:rPr>
                        <a:t>CreaMediazione()</a:t>
                      </a:r>
                      <a:endParaRPr lang="it-IT" sz="1000" kern="50">
                        <a:effectLst/>
                      </a:endParaRPr>
                    </a:p>
                    <a:p>
                      <a:pPr algn="l"/>
                      <a:r>
                        <a:rPr lang="it-IT" sz="900" kern="50">
                          <a:effectLst/>
                        </a:rPr>
                        <a:t>ModificaMediazione()</a:t>
                      </a:r>
                      <a:endParaRPr lang="it-IT" sz="1000" kern="50">
                        <a:effectLst/>
                      </a:endParaRPr>
                    </a:p>
                    <a:p>
                      <a:pPr algn="l"/>
                      <a:r>
                        <a:rPr lang="it-IT" sz="900" kern="50">
                          <a:effectLst/>
                        </a:rPr>
                        <a:t>EliminaMediazione()</a:t>
                      </a:r>
                      <a:endParaRPr lang="it-IT" sz="1000" kern="50">
                        <a:effectLst/>
                      </a:endParaRPr>
                    </a:p>
                    <a:p>
                      <a:pPr algn="l"/>
                      <a:r>
                        <a:rPr lang="it-IT" sz="900" kern="50">
                          <a:effectLst/>
                        </a:rPr>
                        <a:t>CaricaContratto()</a:t>
                      </a:r>
                      <a:endParaRPr lang="it-IT" sz="1000" kern="50">
                        <a:effectLst/>
                      </a:endParaRPr>
                    </a:p>
                    <a:p>
                      <a:pPr algn="l"/>
                      <a:r>
                        <a:rPr lang="it-IT" sz="900" kern="50">
                          <a:effectLst/>
                        </a:rPr>
                        <a:t>EliminaContratto()</a:t>
                      </a:r>
                      <a:endParaRPr lang="it-IT" sz="1000" kern="50">
                        <a:effectLst/>
                      </a:endParaRPr>
                    </a:p>
                    <a:p>
                      <a:pPr algn="l"/>
                      <a:r>
                        <a:rPr lang="it-IT" sz="900" kern="50">
                          <a:effectLst/>
                        </a:rPr>
                        <a:t>FinalizzaMediazione()</a:t>
                      </a:r>
                      <a:endParaRPr lang="it-IT" sz="1000" kern="50">
                        <a:effectLst/>
                      </a:endParaRPr>
                    </a:p>
                    <a:p>
                      <a:pPr algn="l"/>
                      <a:r>
                        <a:rPr lang="it-IT" sz="900" kern="50">
                          <a:effectLst/>
                        </a:rPr>
                        <a:t>TerminaMediazione()</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extLst>
                  <a:ext uri="{0D108BD9-81ED-4DB2-BD59-A6C34878D82A}">
                    <a16:rowId xmlns:a16="http://schemas.microsoft.com/office/drawing/2014/main" val="1383842927"/>
                  </a:ext>
                </a:extLst>
              </a:tr>
              <a:tr h="1065139">
                <a:tc>
                  <a:txBody>
                    <a:bodyPr/>
                    <a:lstStyle/>
                    <a:p>
                      <a:pPr algn="l"/>
                      <a:r>
                        <a:rPr lang="it-IT" sz="900" kern="50">
                          <a:effectLst/>
                        </a:rPr>
                        <a:t>Imbarcazione</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 </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 </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VisualizzaImbarcazione()</a:t>
                      </a:r>
                      <a:endParaRPr lang="it-IT" sz="1000" kern="50">
                        <a:effectLst/>
                      </a:endParaRPr>
                    </a:p>
                    <a:p>
                      <a:pPr algn="l"/>
                      <a:r>
                        <a:rPr lang="it-IT" sz="900" kern="50">
                          <a:effectLst/>
                        </a:rPr>
                        <a:t>CreaImbarcazione()</a:t>
                      </a:r>
                      <a:endParaRPr lang="it-IT" sz="1000" kern="50">
                        <a:effectLst/>
                      </a:endParaRPr>
                    </a:p>
                    <a:p>
                      <a:pPr algn="l"/>
                      <a:r>
                        <a:rPr lang="it-IT" sz="900" kern="50">
                          <a:effectLst/>
                        </a:rPr>
                        <a:t>ModificaImbarcazione()</a:t>
                      </a:r>
                      <a:endParaRPr lang="it-IT" sz="1000" kern="50">
                        <a:effectLst/>
                      </a:endParaRPr>
                    </a:p>
                    <a:p>
                      <a:pPr algn="l"/>
                      <a:r>
                        <a:rPr lang="it-IT" sz="900" kern="50">
                          <a:effectLst/>
                        </a:rPr>
                        <a:t>TrasferisciImbarcazione()</a:t>
                      </a:r>
                      <a:endParaRPr lang="it-IT" sz="1000" kern="50">
                        <a:effectLst/>
                      </a:endParaRPr>
                    </a:p>
                    <a:p>
                      <a:pPr algn="l"/>
                      <a:r>
                        <a:rPr lang="it-IT" sz="900" kern="50">
                          <a:effectLst/>
                        </a:rPr>
                        <a:t>EliminaImbarcazione()</a:t>
                      </a:r>
                      <a:endParaRPr lang="it-IT" sz="1000" kern="50">
                        <a:effectLst/>
                      </a:endParaRPr>
                    </a:p>
                    <a:p>
                      <a:pPr algn="l"/>
                      <a:r>
                        <a:rPr lang="it-IT" sz="900" kern="50">
                          <a:effectLst/>
                        </a:rPr>
                        <a:t>RendiIndisponibile()</a:t>
                      </a:r>
                      <a:endParaRPr lang="it-IT" sz="1000" kern="50">
                        <a:effectLst/>
                      </a:endParaRPr>
                    </a:p>
                    <a:p>
                      <a:pPr algn="l"/>
                      <a:r>
                        <a:rPr lang="it-IT" sz="900" kern="50">
                          <a:effectLst/>
                        </a:rPr>
                        <a:t>RendiDisponibile()</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VisualizzaListaImbarcazione()</a:t>
                      </a:r>
                      <a:endParaRPr lang="it-IT" sz="1000" kern="50">
                        <a:effectLst/>
                      </a:endParaRPr>
                    </a:p>
                    <a:p>
                      <a:pPr algn="l"/>
                      <a:r>
                        <a:rPr lang="it-IT" sz="900" kern="50">
                          <a:effectLst/>
                        </a:rPr>
                        <a:t>VisualizzaImbarcazione()</a:t>
                      </a:r>
                      <a:endParaRPr lang="it-IT" sz="1000" kern="50">
                        <a:effectLst/>
                      </a:endParaRPr>
                    </a:p>
                    <a:p>
                      <a:pPr algn="l"/>
                      <a:r>
                        <a:rPr lang="it-IT" sz="900" kern="50">
                          <a:effectLst/>
                        </a:rPr>
                        <a:t>AggiungiAllaMediazione()</a:t>
                      </a:r>
                      <a:endParaRPr lang="it-IT" sz="1000" kern="50">
                        <a:effectLst/>
                      </a:endParaRPr>
                    </a:p>
                    <a:p>
                      <a:pPr algn="l"/>
                      <a:r>
                        <a:rPr lang="it-IT" sz="900" kern="50">
                          <a:effectLst/>
                        </a:rPr>
                        <a:t>RimuoviDallaMediazione()</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extLst>
                  <a:ext uri="{0D108BD9-81ED-4DB2-BD59-A6C34878D82A}">
                    <a16:rowId xmlns:a16="http://schemas.microsoft.com/office/drawing/2014/main" val="271141145"/>
                  </a:ext>
                </a:extLst>
              </a:tr>
              <a:tr h="608652">
                <a:tc>
                  <a:txBody>
                    <a:bodyPr/>
                    <a:lstStyle/>
                    <a:p>
                      <a:pPr algn="l"/>
                      <a:r>
                        <a:rPr lang="it-IT" sz="900" kern="50">
                          <a:effectLst/>
                        </a:rPr>
                        <a:t>Richiesta</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 </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VisualizzaRichiesta()</a:t>
                      </a:r>
                      <a:endParaRPr lang="it-IT" sz="1000" kern="50">
                        <a:effectLst/>
                      </a:endParaRPr>
                    </a:p>
                    <a:p>
                      <a:pPr algn="l"/>
                      <a:r>
                        <a:rPr lang="it-IT" sz="900" kern="50">
                          <a:effectLst/>
                        </a:rPr>
                        <a:t>CreaRichiesta()</a:t>
                      </a:r>
                      <a:endParaRPr lang="it-IT" sz="1000" kern="50">
                        <a:effectLst/>
                      </a:endParaRPr>
                    </a:p>
                    <a:p>
                      <a:pPr algn="l"/>
                      <a:r>
                        <a:rPr lang="it-IT" sz="900" kern="50">
                          <a:effectLst/>
                        </a:rPr>
                        <a:t>ModificaRichiesta()</a:t>
                      </a:r>
                      <a:endParaRPr lang="it-IT" sz="1000" kern="50">
                        <a:effectLst/>
                      </a:endParaRPr>
                    </a:p>
                    <a:p>
                      <a:pPr algn="l"/>
                      <a:r>
                        <a:rPr lang="it-IT" sz="900" kern="50">
                          <a:effectLst/>
                        </a:rPr>
                        <a:t>EliminaRichiesta()</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a:effectLst/>
                        </a:rPr>
                        <a:t> </a:t>
                      </a:r>
                      <a:endParaRPr lang="it-IT" sz="1000" kern="50">
                        <a:effectLst/>
                        <a:latin typeface="Times New Roman" panose="02020603050405020304" pitchFamily="18" charset="0"/>
                        <a:ea typeface="Lucida Sans Unicode" panose="020B0602030504020204" pitchFamily="34" charset="0"/>
                      </a:endParaRPr>
                    </a:p>
                  </a:txBody>
                  <a:tcPr marL="56747" marR="56747" marT="0" marB="0"/>
                </a:tc>
                <a:tc>
                  <a:txBody>
                    <a:bodyPr/>
                    <a:lstStyle/>
                    <a:p>
                      <a:pPr algn="l"/>
                      <a:r>
                        <a:rPr lang="it-IT" sz="900" kern="50" dirty="0" err="1">
                          <a:effectLst/>
                        </a:rPr>
                        <a:t>VisualizzaListaRichieste</a:t>
                      </a:r>
                      <a:r>
                        <a:rPr lang="it-IT" sz="900" kern="50" dirty="0">
                          <a:effectLst/>
                        </a:rPr>
                        <a:t>()</a:t>
                      </a:r>
                      <a:endParaRPr lang="it-IT" sz="1000" kern="50" dirty="0">
                        <a:effectLst/>
                      </a:endParaRPr>
                    </a:p>
                    <a:p>
                      <a:pPr algn="l"/>
                      <a:r>
                        <a:rPr lang="it-IT" sz="900" kern="50" dirty="0" err="1">
                          <a:effectLst/>
                        </a:rPr>
                        <a:t>VisualizzaRichiesta</a:t>
                      </a:r>
                      <a:r>
                        <a:rPr lang="it-IT" sz="900" kern="50" dirty="0">
                          <a:effectLst/>
                        </a:rPr>
                        <a:t>()</a:t>
                      </a:r>
                      <a:endParaRPr lang="it-IT" sz="1000" kern="50" dirty="0">
                        <a:effectLst/>
                      </a:endParaRPr>
                    </a:p>
                    <a:p>
                      <a:pPr algn="l"/>
                      <a:r>
                        <a:rPr lang="it-IT" sz="900" kern="50" dirty="0" err="1">
                          <a:effectLst/>
                        </a:rPr>
                        <a:t>AggiungiAllaMediazione</a:t>
                      </a:r>
                      <a:r>
                        <a:rPr lang="it-IT" sz="900" kern="50" dirty="0">
                          <a:effectLst/>
                        </a:rPr>
                        <a:t>()</a:t>
                      </a:r>
                      <a:endParaRPr lang="it-IT" sz="1000" kern="50" dirty="0">
                        <a:effectLst/>
                      </a:endParaRPr>
                    </a:p>
                    <a:p>
                      <a:pPr algn="l"/>
                      <a:r>
                        <a:rPr lang="it-IT" sz="900" kern="50" dirty="0" err="1">
                          <a:effectLst/>
                        </a:rPr>
                        <a:t>RimuoviDallaMediazione</a:t>
                      </a:r>
                      <a:r>
                        <a:rPr lang="it-IT" sz="900" kern="50" dirty="0">
                          <a:effectLst/>
                        </a:rPr>
                        <a:t>()</a:t>
                      </a:r>
                      <a:endParaRPr lang="it-IT" sz="1000" kern="50" dirty="0">
                        <a:effectLst/>
                        <a:latin typeface="Times New Roman" panose="02020603050405020304" pitchFamily="18" charset="0"/>
                        <a:ea typeface="Lucida Sans Unicode" panose="020B0602030504020204" pitchFamily="34" charset="0"/>
                      </a:endParaRPr>
                    </a:p>
                  </a:txBody>
                  <a:tcPr marL="56747" marR="56747" marT="0" marB="0"/>
                </a:tc>
                <a:extLst>
                  <a:ext uri="{0D108BD9-81ED-4DB2-BD59-A6C34878D82A}">
                    <a16:rowId xmlns:a16="http://schemas.microsoft.com/office/drawing/2014/main" val="3478466104"/>
                  </a:ext>
                </a:extLst>
              </a:tr>
            </a:tbl>
          </a:graphicData>
        </a:graphic>
      </p:graphicFrame>
    </p:spTree>
    <p:extLst>
      <p:ext uri="{BB962C8B-B14F-4D97-AF65-F5344CB8AC3E}">
        <p14:creationId xmlns:p14="http://schemas.microsoft.com/office/powerpoint/2010/main" val="2528559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OBJECT DESIGN</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Trade - off</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gnaposto contenuto 4">
            <a:extLst>
              <a:ext uri="{FF2B5EF4-FFF2-40B4-BE49-F238E27FC236}">
                <a16:creationId xmlns:a16="http://schemas.microsoft.com/office/drawing/2014/main" id="{A72DB8A1-0788-483A-BD89-F385B8461675}"/>
              </a:ext>
            </a:extLst>
          </p:cNvPr>
          <p:cNvSpPr>
            <a:spLocks noGrp="1"/>
          </p:cNvSpPr>
          <p:nvPr>
            <p:ph idx="1"/>
          </p:nvPr>
        </p:nvSpPr>
        <p:spPr>
          <a:xfrm>
            <a:off x="1066800" y="1960034"/>
            <a:ext cx="10058400" cy="4023360"/>
          </a:xfrm>
        </p:spPr>
        <p:txBody>
          <a:bodyPr>
            <a:normAutofit/>
          </a:bodyPr>
          <a:lstStyle/>
          <a:p>
            <a:r>
              <a:rPr lang="it-IT" sz="1800" b="1" dirty="0">
                <a:latin typeface="Times New Roman" panose="02020603050405020304" pitchFamily="18" charset="0"/>
                <a:cs typeface="Times New Roman" panose="02020603050405020304" pitchFamily="18" charset="0"/>
              </a:rPr>
              <a:t>-Prestazioni, Costi e Robustezza</a:t>
            </a:r>
            <a:br>
              <a:rPr lang="it-IT" dirty="0"/>
            </a:br>
            <a:r>
              <a:rPr lang="it-IT" sz="1800" kern="50" dirty="0">
                <a:effectLst/>
                <a:latin typeface="Times New Roman" panose="02020603050405020304" pitchFamily="18" charset="0"/>
                <a:ea typeface="Lucida Sans Unicode" panose="020B0602030504020204" pitchFamily="34" charset="0"/>
              </a:rPr>
              <a:t>Per assicurare un costo modico, il sistema utilizza dei componenti off-the-</a:t>
            </a:r>
            <a:r>
              <a:rPr lang="it-IT" sz="1800" kern="50" dirty="0" err="1">
                <a:effectLst/>
                <a:latin typeface="Times New Roman" panose="02020603050405020304" pitchFamily="18" charset="0"/>
                <a:ea typeface="Lucida Sans Unicode" panose="020B0602030504020204" pitchFamily="34" charset="0"/>
              </a:rPr>
              <a:t>shelf</a:t>
            </a:r>
            <a:r>
              <a:rPr lang="it-IT" sz="1800" kern="50" dirty="0">
                <a:effectLst/>
                <a:latin typeface="Times New Roman" panose="02020603050405020304" pitchFamily="18" charset="0"/>
                <a:ea typeface="Lucida Sans Unicode" panose="020B0602030504020204" pitchFamily="34" charset="0"/>
              </a:rPr>
              <a:t>, come ad esempio </a:t>
            </a:r>
            <a:r>
              <a:rPr lang="it-IT" sz="1800" kern="50" dirty="0" err="1">
                <a:effectLst/>
                <a:latin typeface="Times New Roman" panose="02020603050405020304" pitchFamily="18" charset="0"/>
                <a:ea typeface="Lucida Sans Unicode" panose="020B0602030504020204" pitchFamily="34" charset="0"/>
              </a:rPr>
              <a:t>Lombok</a:t>
            </a:r>
            <a:r>
              <a:rPr lang="it-IT" sz="1800" kern="50" dirty="0">
                <a:effectLst/>
                <a:latin typeface="Times New Roman" panose="02020603050405020304" pitchFamily="18" charset="0"/>
                <a:ea typeface="Lucida Sans Unicode" panose="020B0602030504020204" pitchFamily="34" charset="0"/>
              </a:rPr>
              <a:t> per gestire la corretta chiusura dei componenti, </a:t>
            </a:r>
            <a:r>
              <a:rPr lang="it-IT" sz="1800" kern="50" dirty="0" err="1">
                <a:effectLst/>
                <a:latin typeface="Times New Roman" panose="02020603050405020304" pitchFamily="18" charset="0"/>
                <a:ea typeface="Lucida Sans Unicode" panose="020B0602030504020204" pitchFamily="34" charset="0"/>
              </a:rPr>
              <a:t>Maven</a:t>
            </a:r>
            <a:r>
              <a:rPr lang="it-IT" sz="1800" kern="50" dirty="0">
                <a:effectLst/>
                <a:latin typeface="Times New Roman" panose="02020603050405020304" pitchFamily="18" charset="0"/>
                <a:ea typeface="Lucida Sans Unicode" panose="020B0602030504020204" pitchFamily="34" charset="0"/>
              </a:rPr>
              <a:t> per poter aggiornare e gestire le librerie in maniera facile e veloce, </a:t>
            </a:r>
            <a:r>
              <a:rPr lang="it-IT" sz="1800" kern="50" dirty="0" err="1">
                <a:effectLst/>
                <a:latin typeface="Times New Roman" panose="02020603050405020304" pitchFamily="18" charset="0"/>
                <a:ea typeface="Lucida Sans Unicode" panose="020B0602030504020204" pitchFamily="34" charset="0"/>
              </a:rPr>
              <a:t>MailTrap</a:t>
            </a:r>
            <a:r>
              <a:rPr lang="it-IT" sz="1800" kern="50" dirty="0">
                <a:effectLst/>
                <a:latin typeface="Times New Roman" panose="02020603050405020304" pitchFamily="18" charset="0"/>
                <a:ea typeface="Lucida Sans Unicode" panose="020B0602030504020204" pitchFamily="34" charset="0"/>
              </a:rPr>
              <a:t> per gestire l’invio di e-mail in fase di attivazione del profilo e recupero password. Questo permette di concentrarci di più su altri fattori, come le prestazioni della piattaforma, al fine di offrire un prodotto migliore</a:t>
            </a:r>
            <a:endParaRPr lang="it-IT" sz="1800" kern="50" dirty="0">
              <a:latin typeface="Times New Roman" panose="02020603050405020304" pitchFamily="18" charset="0"/>
            </a:endParaRPr>
          </a:p>
          <a:p>
            <a:r>
              <a:rPr lang="it-IT" sz="1800" b="1" kern="50" dirty="0">
                <a:latin typeface="Times New Roman" panose="02020603050405020304" pitchFamily="18" charset="0"/>
              </a:rPr>
              <a:t>- Sicurezza ed Efficienza</a:t>
            </a:r>
            <a:br>
              <a:rPr lang="it-IT" sz="1800" kern="50" dirty="0">
                <a:latin typeface="Times New Roman" panose="02020603050405020304" pitchFamily="18" charset="0"/>
              </a:rPr>
            </a:br>
            <a:r>
              <a:rPr lang="it-IT" sz="1800" kern="50" dirty="0">
                <a:effectLst/>
                <a:latin typeface="Times New Roman" panose="02020603050405020304" pitchFamily="18" charset="0"/>
                <a:ea typeface="Lucida Sans Unicode" panose="020B0602030504020204" pitchFamily="34" charset="0"/>
                <a:cs typeface="Tahoma" panose="020B0604030504040204" pitchFamily="34" charset="0"/>
              </a:rPr>
              <a:t>Il sistema garantisce la completa protezione dei dati, implementando meccanismi di crittografia dei dati sensibili (credenziali di accesso), principalmente nella fase di autenticazione utilizzando SHA1 in modo tale da rendere più complicato il recupero delle informazioni in caso di compromissione del database. Il sistema offre controlli e supervisione in qualsiasi area del sistema, in modo tale da guadagnarsi la fiducia del cliente. Qualsiasi tipo di input proveniente dall’utente viene filtrato in modo tale da evitare attacchi di tipo XSS o SQL Injection. Il sistema effettua back up giornalieri ed elimina i dati superflui per conservare una copia dei dati in caso di manomissioni al sistema. Nonostante tutte queste misure preventive impattino sulle prestazioni del sistema, sono necessarie per rispettare le norme minime del GDPR. </a:t>
            </a:r>
            <a:endParaRPr lang="it-IT" sz="1800" kern="50" dirty="0">
              <a:latin typeface="Times New Roman" panose="02020603050405020304" pitchFamily="18" charset="0"/>
              <a:ea typeface="Lucida Sans Unicode" panose="020B0602030504020204" pitchFamily="34" charset="0"/>
              <a:cs typeface="Tahoma" panose="020B0604030504040204" pitchFamily="34" charset="0"/>
            </a:endParaRPr>
          </a:p>
          <a:p>
            <a:endParaRPr lang="it-IT" sz="1800" kern="50" dirty="0">
              <a:effectLst/>
              <a:latin typeface="Times New Roman" panose="02020603050405020304" pitchFamily="18" charset="0"/>
              <a:ea typeface="Lucida Sans Unicode" panose="020B0602030504020204" pitchFamily="34" charset="0"/>
              <a:cs typeface="Tahoma" panose="020B0604030504040204" pitchFamily="34" charset="0"/>
            </a:endParaRPr>
          </a:p>
          <a:p>
            <a:endParaRPr lang="it-IT" dirty="0"/>
          </a:p>
        </p:txBody>
      </p:sp>
    </p:spTree>
    <p:extLst>
      <p:ext uri="{BB962C8B-B14F-4D97-AF65-F5344CB8AC3E}">
        <p14:creationId xmlns:p14="http://schemas.microsoft.com/office/powerpoint/2010/main" val="2618435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OBJECT DESIGN</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Packages</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gnaposto contenuto 4">
            <a:extLst>
              <a:ext uri="{FF2B5EF4-FFF2-40B4-BE49-F238E27FC236}">
                <a16:creationId xmlns:a16="http://schemas.microsoft.com/office/drawing/2014/main" id="{A72DB8A1-0788-483A-BD89-F385B8461675}"/>
              </a:ext>
            </a:extLst>
          </p:cNvPr>
          <p:cNvSpPr>
            <a:spLocks noGrp="1"/>
          </p:cNvSpPr>
          <p:nvPr>
            <p:ph idx="1"/>
          </p:nvPr>
        </p:nvSpPr>
        <p:spPr>
          <a:xfrm>
            <a:off x="1066800" y="1960034"/>
            <a:ext cx="10058400" cy="4023360"/>
          </a:xfrm>
        </p:spPr>
        <p:txBody>
          <a:bodyPr>
            <a:normAutofit/>
          </a:bodyPr>
          <a:lstStyle/>
          <a:p>
            <a:endParaRPr lang="it-IT" sz="1800" kern="50" dirty="0">
              <a:effectLst/>
              <a:latin typeface="Times New Roman" panose="02020603050405020304" pitchFamily="18" charset="0"/>
              <a:ea typeface="Lucida Sans Unicode" panose="020B0602030504020204" pitchFamily="34" charset="0"/>
              <a:cs typeface="Tahoma" panose="020B0604030504040204" pitchFamily="34" charset="0"/>
            </a:endParaRPr>
          </a:p>
          <a:p>
            <a:endParaRPr lang="it-IT" dirty="0"/>
          </a:p>
        </p:txBody>
      </p:sp>
      <p:pic>
        <p:nvPicPr>
          <p:cNvPr id="6" name="Immagine 5">
            <a:extLst>
              <a:ext uri="{FF2B5EF4-FFF2-40B4-BE49-F238E27FC236}">
                <a16:creationId xmlns:a16="http://schemas.microsoft.com/office/drawing/2014/main" id="{F0941669-2B60-47B6-B0EA-542FD67E8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5297" y="2171700"/>
            <a:ext cx="7488137" cy="3560710"/>
          </a:xfrm>
          <a:prstGeom prst="rect">
            <a:avLst/>
          </a:prstGeom>
        </p:spPr>
      </p:pic>
    </p:spTree>
    <p:extLst>
      <p:ext uri="{BB962C8B-B14F-4D97-AF65-F5344CB8AC3E}">
        <p14:creationId xmlns:p14="http://schemas.microsoft.com/office/powerpoint/2010/main" val="2896029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08932F-8E7E-48D1-B2D1-D28A3834BC29}"/>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PROBLEM STATEMENT</a:t>
            </a:r>
            <a:br>
              <a:rPr lang="it-IT" dirty="0"/>
            </a:br>
            <a:r>
              <a:rPr lang="it-IT" sz="3200" dirty="0">
                <a:latin typeface="Times New Roman" panose="02020603050405020304" pitchFamily="18" charset="0"/>
                <a:cs typeface="Times New Roman" panose="02020603050405020304" pitchFamily="18" charset="0"/>
              </a:rPr>
              <a:t>Requisiti Funzionali</a:t>
            </a:r>
          </a:p>
        </p:txBody>
      </p:sp>
      <p:sp>
        <p:nvSpPr>
          <p:cNvPr id="3" name="Segnaposto contenuto 2">
            <a:extLst>
              <a:ext uri="{FF2B5EF4-FFF2-40B4-BE49-F238E27FC236}">
                <a16:creationId xmlns:a16="http://schemas.microsoft.com/office/drawing/2014/main" id="{69FF279C-B76D-46D3-B127-8EB406918535}"/>
              </a:ext>
            </a:extLst>
          </p:cNvPr>
          <p:cNvSpPr>
            <a:spLocks noGrp="1"/>
          </p:cNvSpPr>
          <p:nvPr>
            <p:ph idx="1"/>
          </p:nvPr>
        </p:nvSpPr>
        <p:spPr>
          <a:xfrm>
            <a:off x="1097280" y="1934511"/>
            <a:ext cx="10058400" cy="4023360"/>
          </a:xfrm>
        </p:spPr>
        <p:txBody>
          <a:bodyPr>
            <a:normAutofit/>
          </a:bodyPr>
          <a:lstStyle/>
          <a:p>
            <a:r>
              <a:rPr lang="it-IT" sz="1800" kern="50" dirty="0">
                <a:effectLst/>
                <a:latin typeface="Times New Roman" panose="02020603050405020304" pitchFamily="18" charset="0"/>
                <a:ea typeface="Lucida Sans Unicode" panose="020B0602030504020204" pitchFamily="34" charset="0"/>
              </a:rPr>
              <a:t>[RF2] Il sistema dovrà consentire all’utente registrato di autenticarsi, con le proprie credenziali, e deve permettere di accedere e visualizzare la propria area personale.</a:t>
            </a:r>
          </a:p>
          <a:p>
            <a:r>
              <a:rPr lang="it-IT" sz="1800" kern="50" dirty="0">
                <a:effectLst/>
                <a:latin typeface="Times New Roman" panose="02020603050405020304" pitchFamily="18" charset="0"/>
                <a:ea typeface="Lucida Sans Unicode" panose="020B0602030504020204" pitchFamily="34" charset="0"/>
              </a:rPr>
              <a:t>[RF3] Il sistema deve permettere all’utente registrato di poter disattivare il proprio account dalla piattaforma.</a:t>
            </a:r>
          </a:p>
          <a:p>
            <a:r>
              <a:rPr lang="it-IT" sz="1800" kern="50" dirty="0">
                <a:effectLst/>
                <a:latin typeface="Times New Roman" panose="02020603050405020304" pitchFamily="18" charset="0"/>
                <a:ea typeface="Lucida Sans Unicode" panose="020B0602030504020204" pitchFamily="34" charset="0"/>
              </a:rPr>
              <a:t>[RF11] Il sistema deve permettere al Cliente di poter creare/modificare/eliminare una richiesta di mediazione.</a:t>
            </a:r>
          </a:p>
          <a:p>
            <a:r>
              <a:rPr lang="it-IT" sz="1800" kern="50" dirty="0">
                <a:effectLst/>
                <a:latin typeface="Times New Roman" panose="02020603050405020304" pitchFamily="18" charset="0"/>
                <a:ea typeface="Lucida Sans Unicode" panose="020B0602030504020204" pitchFamily="34" charset="0"/>
              </a:rPr>
              <a:t>[RF14] Il sistema deve permettere all’Armatore di poter creare/modificare/eliminare/visualizzare/trasferire imbarcazioni alla propria flotta. La latitudine e la longitudine dell’imbarcazione viene acquisita dal Sistema attraverso l’API di </a:t>
            </a:r>
            <a:r>
              <a:rPr lang="it-IT" sz="1800" kern="50" dirty="0" err="1">
                <a:effectLst/>
                <a:latin typeface="Times New Roman" panose="02020603050405020304" pitchFamily="18" charset="0"/>
                <a:ea typeface="Lucida Sans Unicode" panose="020B0602030504020204" pitchFamily="34" charset="0"/>
              </a:rPr>
              <a:t>MarineTraffic</a:t>
            </a:r>
            <a:r>
              <a:rPr lang="it-IT" sz="1800" kern="50" dirty="0">
                <a:effectLst/>
                <a:latin typeface="Times New Roman" panose="02020603050405020304" pitchFamily="18" charset="0"/>
                <a:ea typeface="Lucida Sans Unicode" panose="020B0602030504020204" pitchFamily="34" charset="0"/>
              </a:rPr>
              <a:t>.</a:t>
            </a:r>
          </a:p>
          <a:p>
            <a:r>
              <a:rPr lang="it-IT" sz="1800" kern="50" dirty="0">
                <a:effectLst/>
                <a:latin typeface="Times New Roman" panose="02020603050405020304" pitchFamily="18" charset="0"/>
                <a:ea typeface="Lucida Sans Unicode" panose="020B0602030504020204" pitchFamily="34" charset="0"/>
              </a:rPr>
              <a:t>[RF17] Il sistema deve permettere al Broker di creare/finalizzare/terminare mediazioni, modificarne il loro avanzamento e aggiungere/rimuovere file relativi al contratto ed eliminare mediazioni qualora quest’ultime non siano state firmate da tutti i partecipanti.</a:t>
            </a:r>
          </a:p>
          <a:p>
            <a:endParaRPr lang="it-IT" dirty="0"/>
          </a:p>
        </p:txBody>
      </p:sp>
      <p:pic>
        <p:nvPicPr>
          <p:cNvPr id="4" name="Picture 2">
            <a:extLst>
              <a:ext uri="{FF2B5EF4-FFF2-40B4-BE49-F238E27FC236}">
                <a16:creationId xmlns:a16="http://schemas.microsoft.com/office/drawing/2014/main" id="{38DAFDAD-46EC-4C37-9F01-079231B6F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0941" y="207799"/>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7612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OBJECT DESIGN</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Packages</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gnaposto contenuto 4">
            <a:extLst>
              <a:ext uri="{FF2B5EF4-FFF2-40B4-BE49-F238E27FC236}">
                <a16:creationId xmlns:a16="http://schemas.microsoft.com/office/drawing/2014/main" id="{A72DB8A1-0788-483A-BD89-F385B8461675}"/>
              </a:ext>
            </a:extLst>
          </p:cNvPr>
          <p:cNvSpPr>
            <a:spLocks noGrp="1"/>
          </p:cNvSpPr>
          <p:nvPr>
            <p:ph idx="1"/>
          </p:nvPr>
        </p:nvSpPr>
        <p:spPr>
          <a:xfrm>
            <a:off x="1066800" y="1960034"/>
            <a:ext cx="10058400" cy="4023360"/>
          </a:xfrm>
        </p:spPr>
        <p:txBody>
          <a:bodyPr>
            <a:normAutofit/>
          </a:bodyPr>
          <a:lstStyle/>
          <a:p>
            <a:endParaRPr lang="it-IT" sz="1800" kern="50" dirty="0">
              <a:effectLst/>
              <a:latin typeface="Times New Roman" panose="02020603050405020304" pitchFamily="18" charset="0"/>
              <a:ea typeface="Lucida Sans Unicode" panose="020B0602030504020204" pitchFamily="34" charset="0"/>
              <a:cs typeface="Tahoma" panose="020B0604030504040204" pitchFamily="34" charset="0"/>
            </a:endParaRPr>
          </a:p>
          <a:p>
            <a:endParaRPr lang="it-IT" dirty="0"/>
          </a:p>
        </p:txBody>
      </p:sp>
      <p:pic>
        <p:nvPicPr>
          <p:cNvPr id="7" name="Immagine 6" descr="Immagine che contiene testo&#10;&#10;Descrizione generata automaticamente">
            <a:extLst>
              <a:ext uri="{FF2B5EF4-FFF2-40B4-BE49-F238E27FC236}">
                <a16:creationId xmlns:a16="http://schemas.microsoft.com/office/drawing/2014/main" id="{609F1CA9-7197-41E3-95EA-38618AAEC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7537" y="1880141"/>
            <a:ext cx="3052763" cy="4256361"/>
          </a:xfrm>
          <a:prstGeom prst="rect">
            <a:avLst/>
          </a:prstGeom>
        </p:spPr>
      </p:pic>
      <p:pic>
        <p:nvPicPr>
          <p:cNvPr id="9" name="Immagine 8">
            <a:extLst>
              <a:ext uri="{FF2B5EF4-FFF2-40B4-BE49-F238E27FC236}">
                <a16:creationId xmlns:a16="http://schemas.microsoft.com/office/drawing/2014/main" id="{086D19B2-8DB4-44E0-9D4D-1587A71BCD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1638" y="2425688"/>
            <a:ext cx="3552826" cy="2905704"/>
          </a:xfrm>
          <a:prstGeom prst="rect">
            <a:avLst/>
          </a:prstGeom>
        </p:spPr>
      </p:pic>
    </p:spTree>
    <p:extLst>
      <p:ext uri="{BB962C8B-B14F-4D97-AF65-F5344CB8AC3E}">
        <p14:creationId xmlns:p14="http://schemas.microsoft.com/office/powerpoint/2010/main" val="4169985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OBJECT DESIGN</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Packages</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gnaposto contenuto 4">
            <a:extLst>
              <a:ext uri="{FF2B5EF4-FFF2-40B4-BE49-F238E27FC236}">
                <a16:creationId xmlns:a16="http://schemas.microsoft.com/office/drawing/2014/main" id="{A72DB8A1-0788-483A-BD89-F385B8461675}"/>
              </a:ext>
            </a:extLst>
          </p:cNvPr>
          <p:cNvSpPr>
            <a:spLocks noGrp="1"/>
          </p:cNvSpPr>
          <p:nvPr>
            <p:ph idx="1"/>
          </p:nvPr>
        </p:nvSpPr>
        <p:spPr>
          <a:xfrm>
            <a:off x="1066800" y="1960034"/>
            <a:ext cx="10058400" cy="4023360"/>
          </a:xfrm>
        </p:spPr>
        <p:txBody>
          <a:bodyPr>
            <a:normAutofit/>
          </a:bodyPr>
          <a:lstStyle/>
          <a:p>
            <a:endParaRPr lang="it-IT" sz="1800" kern="50" dirty="0">
              <a:effectLst/>
              <a:latin typeface="Times New Roman" panose="02020603050405020304" pitchFamily="18" charset="0"/>
              <a:ea typeface="Lucida Sans Unicode" panose="020B0602030504020204" pitchFamily="34" charset="0"/>
              <a:cs typeface="Tahoma" panose="020B0604030504040204" pitchFamily="34" charset="0"/>
            </a:endParaRPr>
          </a:p>
          <a:p>
            <a:endParaRPr lang="it-IT" dirty="0"/>
          </a:p>
        </p:txBody>
      </p:sp>
      <p:pic>
        <p:nvPicPr>
          <p:cNvPr id="6" name="Immagine 5" descr="Immagine che contiene tavolo&#10;&#10;Descrizione generata automaticamente">
            <a:extLst>
              <a:ext uri="{FF2B5EF4-FFF2-40B4-BE49-F238E27FC236}">
                <a16:creationId xmlns:a16="http://schemas.microsoft.com/office/drawing/2014/main" id="{60023CE9-3D8E-4530-89E1-FC8AFDBA45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427" y="2044981"/>
            <a:ext cx="2238375" cy="3720116"/>
          </a:xfrm>
          <a:prstGeom prst="rect">
            <a:avLst/>
          </a:prstGeom>
        </p:spPr>
      </p:pic>
      <p:pic>
        <p:nvPicPr>
          <p:cNvPr id="10" name="Immagine 9">
            <a:extLst>
              <a:ext uri="{FF2B5EF4-FFF2-40B4-BE49-F238E27FC236}">
                <a16:creationId xmlns:a16="http://schemas.microsoft.com/office/drawing/2014/main" id="{04C8B9E3-178F-4322-B5F6-B878415289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2896" y="629539"/>
            <a:ext cx="3390896" cy="5598921"/>
          </a:xfrm>
          <a:prstGeom prst="rect">
            <a:avLst/>
          </a:prstGeom>
        </p:spPr>
      </p:pic>
    </p:spTree>
    <p:extLst>
      <p:ext uri="{BB962C8B-B14F-4D97-AF65-F5344CB8AC3E}">
        <p14:creationId xmlns:p14="http://schemas.microsoft.com/office/powerpoint/2010/main" val="486315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OBJECT DESIGN</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Class Interface </a:t>
            </a:r>
            <a:r>
              <a:rPr lang="it-IT" sz="3200" dirty="0" err="1">
                <a:latin typeface="Times New Roman" panose="02020603050405020304" pitchFamily="18" charset="0"/>
                <a:cs typeface="Times New Roman" panose="02020603050405020304" pitchFamily="18" charset="0"/>
              </a:rPr>
              <a:t>Glossary</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gnaposto contenuto 4">
            <a:extLst>
              <a:ext uri="{FF2B5EF4-FFF2-40B4-BE49-F238E27FC236}">
                <a16:creationId xmlns:a16="http://schemas.microsoft.com/office/drawing/2014/main" id="{A72DB8A1-0788-483A-BD89-F385B8461675}"/>
              </a:ext>
            </a:extLst>
          </p:cNvPr>
          <p:cNvSpPr>
            <a:spLocks noGrp="1"/>
          </p:cNvSpPr>
          <p:nvPr>
            <p:ph idx="1"/>
          </p:nvPr>
        </p:nvSpPr>
        <p:spPr>
          <a:xfrm>
            <a:off x="1066800" y="2020768"/>
            <a:ext cx="10058400" cy="4023360"/>
          </a:xfrm>
        </p:spPr>
        <p:txBody>
          <a:bodyPr>
            <a:normAutofit/>
          </a:bodyPr>
          <a:lstStyle/>
          <a:p>
            <a:endParaRPr lang="it-IT" sz="1800" kern="50" dirty="0">
              <a:effectLst/>
              <a:latin typeface="Times New Roman" panose="02020603050405020304" pitchFamily="18" charset="0"/>
              <a:ea typeface="Lucida Sans Unicode" panose="020B0602030504020204" pitchFamily="34" charset="0"/>
              <a:cs typeface="Tahoma" panose="020B0604030504040204" pitchFamily="34" charset="0"/>
            </a:endParaRPr>
          </a:p>
          <a:p>
            <a:endParaRPr lang="it-IT" dirty="0"/>
          </a:p>
        </p:txBody>
      </p:sp>
      <p:pic>
        <p:nvPicPr>
          <p:cNvPr id="7" name="Immagine 6" descr="Immagine che contiene testo&#10;&#10;Descrizione generata automaticamente">
            <a:extLst>
              <a:ext uri="{FF2B5EF4-FFF2-40B4-BE49-F238E27FC236}">
                <a16:creationId xmlns:a16="http://schemas.microsoft.com/office/drawing/2014/main" id="{002C5B4B-6921-4E19-8AFA-BE40E1072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081743"/>
            <a:ext cx="9296400" cy="4124325"/>
          </a:xfrm>
          <a:prstGeom prst="rect">
            <a:avLst/>
          </a:prstGeom>
        </p:spPr>
      </p:pic>
    </p:spTree>
    <p:extLst>
      <p:ext uri="{BB962C8B-B14F-4D97-AF65-F5344CB8AC3E}">
        <p14:creationId xmlns:p14="http://schemas.microsoft.com/office/powerpoint/2010/main" val="3375681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OBJECT DESIGN</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Class Interface </a:t>
            </a:r>
            <a:r>
              <a:rPr lang="it-IT" sz="3200" dirty="0" err="1">
                <a:latin typeface="Times New Roman" panose="02020603050405020304" pitchFamily="18" charset="0"/>
                <a:cs typeface="Times New Roman" panose="02020603050405020304" pitchFamily="18" charset="0"/>
              </a:rPr>
              <a:t>Glossary</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gnaposto contenuto 4">
            <a:extLst>
              <a:ext uri="{FF2B5EF4-FFF2-40B4-BE49-F238E27FC236}">
                <a16:creationId xmlns:a16="http://schemas.microsoft.com/office/drawing/2014/main" id="{A72DB8A1-0788-483A-BD89-F385B8461675}"/>
              </a:ext>
            </a:extLst>
          </p:cNvPr>
          <p:cNvSpPr>
            <a:spLocks noGrp="1"/>
          </p:cNvSpPr>
          <p:nvPr>
            <p:ph idx="1"/>
          </p:nvPr>
        </p:nvSpPr>
        <p:spPr>
          <a:xfrm>
            <a:off x="1066800" y="2020768"/>
            <a:ext cx="10058400" cy="4023360"/>
          </a:xfrm>
        </p:spPr>
        <p:txBody>
          <a:bodyPr>
            <a:normAutofit/>
          </a:bodyPr>
          <a:lstStyle/>
          <a:p>
            <a:endParaRPr lang="it-IT" sz="1800" kern="50" dirty="0">
              <a:effectLst/>
              <a:latin typeface="Times New Roman" panose="02020603050405020304" pitchFamily="18" charset="0"/>
              <a:ea typeface="Lucida Sans Unicode" panose="020B0602030504020204" pitchFamily="34" charset="0"/>
              <a:cs typeface="Tahoma" panose="020B0604030504040204" pitchFamily="34" charset="0"/>
            </a:endParaRPr>
          </a:p>
          <a:p>
            <a:endParaRPr lang="it-IT" dirty="0"/>
          </a:p>
        </p:txBody>
      </p:sp>
      <p:graphicFrame>
        <p:nvGraphicFramePr>
          <p:cNvPr id="6" name="Tabella 5">
            <a:extLst>
              <a:ext uri="{FF2B5EF4-FFF2-40B4-BE49-F238E27FC236}">
                <a16:creationId xmlns:a16="http://schemas.microsoft.com/office/drawing/2014/main" id="{56048787-076C-46DF-9A02-34CB3A0039C3}"/>
              </a:ext>
            </a:extLst>
          </p:cNvPr>
          <p:cNvGraphicFramePr>
            <a:graphicFrameLocks noGrp="1"/>
          </p:cNvGraphicFramePr>
          <p:nvPr>
            <p:extLst>
              <p:ext uri="{D42A27DB-BD31-4B8C-83A1-F6EECF244321}">
                <p14:modId xmlns:p14="http://schemas.microsoft.com/office/powerpoint/2010/main" val="664064605"/>
              </p:ext>
            </p:extLst>
          </p:nvPr>
        </p:nvGraphicFramePr>
        <p:xfrm>
          <a:off x="2459990" y="2020768"/>
          <a:ext cx="7807960" cy="3534213"/>
        </p:xfrm>
        <a:graphic>
          <a:graphicData uri="http://schemas.openxmlformats.org/drawingml/2006/table">
            <a:tbl>
              <a:tblPr firstRow="1" firstCol="1" bandRow="1">
                <a:tableStyleId>{5C22544A-7EE6-4342-B048-85BDC9FD1C3A}</a:tableStyleId>
              </a:tblPr>
              <a:tblGrid>
                <a:gridCol w="2802664">
                  <a:extLst>
                    <a:ext uri="{9D8B030D-6E8A-4147-A177-3AD203B41FA5}">
                      <a16:colId xmlns:a16="http://schemas.microsoft.com/office/drawing/2014/main" val="601339038"/>
                    </a:ext>
                  </a:extLst>
                </a:gridCol>
                <a:gridCol w="3854713">
                  <a:extLst>
                    <a:ext uri="{9D8B030D-6E8A-4147-A177-3AD203B41FA5}">
                      <a16:colId xmlns:a16="http://schemas.microsoft.com/office/drawing/2014/main" val="3786030874"/>
                    </a:ext>
                  </a:extLst>
                </a:gridCol>
                <a:gridCol w="1150583">
                  <a:extLst>
                    <a:ext uri="{9D8B030D-6E8A-4147-A177-3AD203B41FA5}">
                      <a16:colId xmlns:a16="http://schemas.microsoft.com/office/drawing/2014/main" val="3137814639"/>
                    </a:ext>
                  </a:extLst>
                </a:gridCol>
              </a:tblGrid>
              <a:tr h="196345">
                <a:tc gridSpan="3">
                  <a:txBody>
                    <a:bodyPr/>
                    <a:lstStyle/>
                    <a:p>
                      <a:r>
                        <a:rPr lang="it-IT" sz="1200" kern="50">
                          <a:effectLst/>
                        </a:rPr>
                        <a:t>                                                                            Mediazione</a:t>
                      </a:r>
                      <a:endParaRPr lang="it-IT" sz="1200" kern="50">
                        <a:effectLst/>
                        <a:latin typeface="Times New Roman" panose="02020603050405020304" pitchFamily="18" charset="0"/>
                        <a:ea typeface="Lucida Sans Unicode" panose="020B0602030504020204" pitchFamily="34" charset="0"/>
                      </a:endParaRPr>
                    </a:p>
                  </a:txBody>
                  <a:tcPr marL="68580" marR="68580" marT="0" marB="0"/>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033569380"/>
                  </a:ext>
                </a:extLst>
              </a:tr>
              <a:tr h="196345">
                <a:tc>
                  <a:txBody>
                    <a:bodyPr/>
                    <a:lstStyle/>
                    <a:p>
                      <a:r>
                        <a:rPr lang="it-IT" sz="1200" kern="50">
                          <a:effectLst/>
                        </a:rPr>
                        <a:t>Metodo</a:t>
                      </a:r>
                      <a:endParaRPr lang="it-IT" sz="1200" kern="50">
                        <a:effectLst/>
                        <a:latin typeface="Times New Roman" panose="02020603050405020304" pitchFamily="18" charset="0"/>
                        <a:ea typeface="Lucida Sans Unicode" panose="020B0602030504020204" pitchFamily="34" charset="0"/>
                      </a:endParaRPr>
                    </a:p>
                  </a:txBody>
                  <a:tcPr marL="68580" marR="68580" marT="0" marB="0"/>
                </a:tc>
                <a:tc>
                  <a:txBody>
                    <a:bodyPr/>
                    <a:lstStyle/>
                    <a:p>
                      <a:r>
                        <a:rPr lang="it-IT" sz="1200" kern="50">
                          <a:effectLst/>
                        </a:rPr>
                        <a:t>Precondizione </a:t>
                      </a:r>
                      <a:endParaRPr lang="it-IT" sz="1200" kern="50">
                        <a:effectLst/>
                        <a:latin typeface="Times New Roman" panose="02020603050405020304" pitchFamily="18" charset="0"/>
                        <a:ea typeface="Lucida Sans Unicode" panose="020B0602030504020204" pitchFamily="34" charset="0"/>
                      </a:endParaRPr>
                    </a:p>
                  </a:txBody>
                  <a:tcPr marL="68580" marR="68580" marT="0" marB="0"/>
                </a:tc>
                <a:tc>
                  <a:txBody>
                    <a:bodyPr/>
                    <a:lstStyle/>
                    <a:p>
                      <a:r>
                        <a:rPr lang="it-IT" sz="1200" kern="50">
                          <a:effectLst/>
                        </a:rPr>
                        <a:t>Post Condizione</a:t>
                      </a:r>
                      <a:endParaRPr lang="it-IT" sz="1200" kern="5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1083952327"/>
                  </a:ext>
                </a:extLst>
              </a:tr>
              <a:tr h="3141523">
                <a:tc>
                  <a:txBody>
                    <a:bodyPr/>
                    <a:lstStyle/>
                    <a:p>
                      <a:r>
                        <a:rPr lang="it-IT" sz="1200" kern="50" dirty="0" err="1">
                          <a:effectLst/>
                        </a:rPr>
                        <a:t>Mediazione.builder</a:t>
                      </a:r>
                      <a:r>
                        <a:rPr lang="it-IT" sz="1200" kern="50" dirty="0">
                          <a:effectLst/>
                        </a:rPr>
                        <a:t>().nome(nome). Stato(stato).contratto(contratto).</a:t>
                      </a:r>
                    </a:p>
                    <a:p>
                      <a:r>
                        <a:rPr lang="it-IT" sz="1200" kern="50" dirty="0" err="1">
                          <a:effectLst/>
                        </a:rPr>
                        <a:t>codiceFiscaleUtente</a:t>
                      </a:r>
                      <a:r>
                        <a:rPr lang="it-IT" sz="1200" kern="50" dirty="0">
                          <a:effectLst/>
                        </a:rPr>
                        <a:t>(codice fiscale utente).caricato(caricato).build()</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r>
                        <a:rPr lang="it-IT" sz="1200" kern="50" dirty="0" err="1">
                          <a:effectLst/>
                        </a:rPr>
                        <a:t>nome.matches</a:t>
                      </a:r>
                      <a:r>
                        <a:rPr lang="it-IT" sz="1200" kern="50" dirty="0">
                          <a:effectLst/>
                        </a:rPr>
                        <a:t>(^[A-Za-z0-9 _]*[A-Za-z0-9][A-Za-z0-9 _]{2,50}$)</a:t>
                      </a:r>
                    </a:p>
                    <a:p>
                      <a:r>
                        <a:rPr lang="it-IT" sz="1200" kern="50" dirty="0">
                          <a:effectLst/>
                        </a:rPr>
                        <a:t> </a:t>
                      </a:r>
                    </a:p>
                    <a:p>
                      <a:r>
                        <a:rPr lang="it-IT" sz="1200" dirty="0" err="1">
                          <a:effectLst/>
                        </a:rPr>
                        <a:t>stato.equals</a:t>
                      </a:r>
                      <a:r>
                        <a:rPr lang="it-IT" sz="1200" dirty="0">
                          <a:effectLst/>
                        </a:rPr>
                        <a:t>(Default) ||</a:t>
                      </a:r>
                      <a:r>
                        <a:rPr lang="it-IT" sz="1200" dirty="0" err="1">
                          <a:effectLst/>
                        </a:rPr>
                        <a:t>stato.equals</a:t>
                      </a:r>
                      <a:r>
                        <a:rPr lang="it-IT" sz="1200" dirty="0">
                          <a:effectLst/>
                        </a:rPr>
                        <a:t>(In corso) ||</a:t>
                      </a:r>
                      <a:r>
                        <a:rPr lang="it-IT" sz="1200" dirty="0" err="1">
                          <a:effectLst/>
                        </a:rPr>
                        <a:t>stato.equals</a:t>
                      </a:r>
                      <a:r>
                        <a:rPr lang="it-IT" sz="1200" dirty="0">
                          <a:effectLst/>
                        </a:rPr>
                        <a:t>(Richiesta Modifica) ||</a:t>
                      </a:r>
                      <a:r>
                        <a:rPr lang="it-IT" sz="1200" dirty="0" err="1">
                          <a:effectLst/>
                        </a:rPr>
                        <a:t>stato.equals</a:t>
                      </a:r>
                      <a:r>
                        <a:rPr lang="it-IT" sz="1200" dirty="0">
                          <a:effectLst/>
                        </a:rPr>
                        <a:t>(Richiesta Terminazione) ||</a:t>
                      </a:r>
                      <a:r>
                        <a:rPr lang="it-IT" sz="1200" dirty="0" err="1">
                          <a:effectLst/>
                        </a:rPr>
                        <a:t>stato.equals</a:t>
                      </a:r>
                      <a:r>
                        <a:rPr lang="it-IT" sz="1200" dirty="0">
                          <a:effectLst/>
                        </a:rPr>
                        <a:t>(In Attesa di Firma) ||</a:t>
                      </a:r>
                      <a:r>
                        <a:rPr lang="it-IT" sz="1000" dirty="0">
                          <a:effectLst/>
                        </a:rPr>
                        <a:t> </a:t>
                      </a:r>
                      <a:r>
                        <a:rPr lang="it-IT" sz="1200" kern="50" dirty="0" err="1">
                          <a:effectLst/>
                        </a:rPr>
                        <a:t>stato.equals</a:t>
                      </a:r>
                      <a:r>
                        <a:rPr lang="it-IT" sz="1200" kern="50" dirty="0">
                          <a:effectLst/>
                        </a:rPr>
                        <a:t>(Terminata)</a:t>
                      </a:r>
                    </a:p>
                    <a:p>
                      <a:r>
                        <a:rPr lang="it-IT" sz="1200" kern="50" dirty="0">
                          <a:effectLst/>
                        </a:rPr>
                        <a:t> </a:t>
                      </a:r>
                    </a:p>
                    <a:p>
                      <a:r>
                        <a:rPr lang="it-IT" sz="1200" kern="50" dirty="0" err="1">
                          <a:effectLst/>
                        </a:rPr>
                        <a:t>contratto.matches</a:t>
                      </a:r>
                      <a:r>
                        <a:rPr lang="it-IT" sz="1200" kern="50" dirty="0">
                          <a:effectLst/>
                        </a:rPr>
                        <a:t>(^[A-Za-z]+\.(pdf)$) &amp;&amp; </a:t>
                      </a:r>
                    </a:p>
                    <a:p>
                      <a:r>
                        <a:rPr lang="it-IT" sz="1200" kern="50" dirty="0">
                          <a:effectLst/>
                        </a:rPr>
                        <a:t>0&lt;</a:t>
                      </a:r>
                      <a:r>
                        <a:rPr lang="it-IT" sz="1200" kern="50" dirty="0" err="1">
                          <a:effectLst/>
                        </a:rPr>
                        <a:t>contratto.lenght</a:t>
                      </a:r>
                      <a:r>
                        <a:rPr lang="it-IT" sz="1200" kern="50" dirty="0">
                          <a:effectLst/>
                        </a:rPr>
                        <a:t>&lt;4294967295</a:t>
                      </a:r>
                    </a:p>
                    <a:p>
                      <a:r>
                        <a:rPr lang="it-IT" sz="1200" kern="50" dirty="0">
                          <a:effectLst/>
                        </a:rPr>
                        <a:t> </a:t>
                      </a:r>
                    </a:p>
                    <a:p>
                      <a:r>
                        <a:rPr lang="it-IT" sz="1200" kern="50" dirty="0" err="1">
                          <a:effectLst/>
                        </a:rPr>
                        <a:t>codicefiscaleUtente.matches</a:t>
                      </a:r>
                      <a:r>
                        <a:rPr lang="it-IT" sz="1200" kern="50" dirty="0">
                          <a:effectLst/>
                        </a:rPr>
                        <a:t>(^[A-Z]{6}[A-Z0-9]{2}[A-Z][A-Z0-9]{2}[A-Z][A-Z0-9]{3}[A-Z]$)</a:t>
                      </a:r>
                    </a:p>
                    <a:p>
                      <a:endParaRPr lang="it-IT" sz="1200" kern="50" dirty="0">
                        <a:effectLst/>
                      </a:endParaRPr>
                    </a:p>
                    <a:p>
                      <a:r>
                        <a:rPr lang="it-IT" sz="1200" kern="50" dirty="0">
                          <a:effectLst/>
                        </a:rPr>
                        <a:t>caricato = = </a:t>
                      </a:r>
                      <a:r>
                        <a:rPr lang="it-IT" sz="1200" kern="50" dirty="0" err="1">
                          <a:effectLst/>
                        </a:rPr>
                        <a:t>true</a:t>
                      </a:r>
                      <a:r>
                        <a:rPr lang="it-IT" sz="1200" kern="50" dirty="0">
                          <a:effectLst/>
                        </a:rPr>
                        <a:t>  | | caricato = = false</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tc>
                  <a:txBody>
                    <a:bodyPr/>
                    <a:lstStyle/>
                    <a:p>
                      <a:r>
                        <a:rPr lang="it-IT" sz="1200" kern="50" dirty="0">
                          <a:effectLst/>
                        </a:rPr>
                        <a:t>La Mediazione è stata creata</a:t>
                      </a:r>
                      <a:endParaRPr lang="it-IT" sz="1200" kern="50" dirty="0">
                        <a:effectLst/>
                        <a:latin typeface="Times New Roman" panose="02020603050405020304" pitchFamily="18" charset="0"/>
                        <a:ea typeface="Lucida Sans Unicode" panose="020B0602030504020204" pitchFamily="34" charset="0"/>
                      </a:endParaRPr>
                    </a:p>
                  </a:txBody>
                  <a:tcPr marL="68580" marR="68580" marT="0" marB="0"/>
                </a:tc>
                <a:extLst>
                  <a:ext uri="{0D108BD9-81ED-4DB2-BD59-A6C34878D82A}">
                    <a16:rowId xmlns:a16="http://schemas.microsoft.com/office/drawing/2014/main" val="2620359044"/>
                  </a:ext>
                </a:extLst>
              </a:tr>
            </a:tbl>
          </a:graphicData>
        </a:graphic>
      </p:graphicFrame>
    </p:spTree>
    <p:extLst>
      <p:ext uri="{BB962C8B-B14F-4D97-AF65-F5344CB8AC3E}">
        <p14:creationId xmlns:p14="http://schemas.microsoft.com/office/powerpoint/2010/main" val="484109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OBJECT DESIGN</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Class Interface </a:t>
            </a:r>
            <a:r>
              <a:rPr lang="it-IT" sz="3200" dirty="0" err="1">
                <a:latin typeface="Times New Roman" panose="02020603050405020304" pitchFamily="18" charset="0"/>
                <a:cs typeface="Times New Roman" panose="02020603050405020304" pitchFamily="18" charset="0"/>
              </a:rPr>
              <a:t>Glossary</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gnaposto contenuto 4">
            <a:extLst>
              <a:ext uri="{FF2B5EF4-FFF2-40B4-BE49-F238E27FC236}">
                <a16:creationId xmlns:a16="http://schemas.microsoft.com/office/drawing/2014/main" id="{A72DB8A1-0788-483A-BD89-F385B8461675}"/>
              </a:ext>
            </a:extLst>
          </p:cNvPr>
          <p:cNvSpPr>
            <a:spLocks noGrp="1"/>
          </p:cNvSpPr>
          <p:nvPr>
            <p:ph idx="1"/>
          </p:nvPr>
        </p:nvSpPr>
        <p:spPr>
          <a:xfrm>
            <a:off x="5471505" y="5576472"/>
            <a:ext cx="3947792" cy="993004"/>
          </a:xfrm>
        </p:spPr>
        <p:txBody>
          <a:bodyPr>
            <a:normAutofit/>
          </a:bodyPr>
          <a:lstStyle/>
          <a:p>
            <a:endParaRPr lang="it-IT" sz="1800" kern="50" dirty="0">
              <a:effectLst/>
              <a:latin typeface="Times New Roman" panose="02020603050405020304" pitchFamily="18" charset="0"/>
              <a:ea typeface="Lucida Sans Unicode" panose="020B0602030504020204" pitchFamily="34" charset="0"/>
              <a:cs typeface="Tahoma" panose="020B0604030504040204" pitchFamily="34" charset="0"/>
            </a:endParaRPr>
          </a:p>
          <a:p>
            <a:r>
              <a:rPr lang="it-IT" dirty="0"/>
              <a:t>…</a:t>
            </a:r>
          </a:p>
        </p:txBody>
      </p:sp>
      <p:graphicFrame>
        <p:nvGraphicFramePr>
          <p:cNvPr id="9" name="Tabella 8">
            <a:extLst>
              <a:ext uri="{FF2B5EF4-FFF2-40B4-BE49-F238E27FC236}">
                <a16:creationId xmlns:a16="http://schemas.microsoft.com/office/drawing/2014/main" id="{B0E67938-FEA7-4F38-83AA-DCD9CC4FA21F}"/>
              </a:ext>
            </a:extLst>
          </p:cNvPr>
          <p:cNvGraphicFramePr>
            <a:graphicFrameLocks noGrp="1"/>
          </p:cNvGraphicFramePr>
          <p:nvPr>
            <p:extLst>
              <p:ext uri="{D42A27DB-BD31-4B8C-83A1-F6EECF244321}">
                <p14:modId xmlns:p14="http://schemas.microsoft.com/office/powerpoint/2010/main" val="477795220"/>
              </p:ext>
            </p:extLst>
          </p:nvPr>
        </p:nvGraphicFramePr>
        <p:xfrm>
          <a:off x="3098466" y="1821217"/>
          <a:ext cx="5995068" cy="4340619"/>
        </p:xfrm>
        <a:graphic>
          <a:graphicData uri="http://schemas.openxmlformats.org/drawingml/2006/table">
            <a:tbl>
              <a:tblPr firstRow="1" firstCol="1" bandRow="1">
                <a:tableStyleId>{5C22544A-7EE6-4342-B048-85BDC9FD1C3A}</a:tableStyleId>
              </a:tblPr>
              <a:tblGrid>
                <a:gridCol w="2581049">
                  <a:extLst>
                    <a:ext uri="{9D8B030D-6E8A-4147-A177-3AD203B41FA5}">
                      <a16:colId xmlns:a16="http://schemas.microsoft.com/office/drawing/2014/main" val="1225195377"/>
                    </a:ext>
                  </a:extLst>
                </a:gridCol>
                <a:gridCol w="2172170">
                  <a:extLst>
                    <a:ext uri="{9D8B030D-6E8A-4147-A177-3AD203B41FA5}">
                      <a16:colId xmlns:a16="http://schemas.microsoft.com/office/drawing/2014/main" val="3696589525"/>
                    </a:ext>
                  </a:extLst>
                </a:gridCol>
                <a:gridCol w="1241849">
                  <a:extLst>
                    <a:ext uri="{9D8B030D-6E8A-4147-A177-3AD203B41FA5}">
                      <a16:colId xmlns:a16="http://schemas.microsoft.com/office/drawing/2014/main" val="822330588"/>
                    </a:ext>
                  </a:extLst>
                </a:gridCol>
              </a:tblGrid>
              <a:tr h="160763">
                <a:tc gridSpan="3">
                  <a:txBody>
                    <a:bodyPr/>
                    <a:lstStyle/>
                    <a:p>
                      <a:r>
                        <a:rPr lang="it-IT" sz="1000" kern="50" dirty="0">
                          <a:effectLst/>
                        </a:rPr>
                        <a:t>                                                                        </a:t>
                      </a:r>
                      <a:r>
                        <a:rPr lang="it-IT" sz="1000" kern="50" dirty="0" err="1">
                          <a:effectLst/>
                        </a:rPr>
                        <a:t>MediazioneDao</a:t>
                      </a:r>
                      <a:endParaRPr lang="it-IT" sz="1000" kern="50" dirty="0">
                        <a:effectLst/>
                        <a:latin typeface="Times New Roman" panose="02020603050405020304" pitchFamily="18" charset="0"/>
                        <a:ea typeface="Lucida Sans Unicode" panose="020B0602030504020204" pitchFamily="34" charset="0"/>
                      </a:endParaRPr>
                    </a:p>
                  </a:txBody>
                  <a:tcPr marL="55871" marR="55871" marT="0" marB="0"/>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3913142079"/>
                  </a:ext>
                </a:extLst>
              </a:tr>
              <a:tr h="160763">
                <a:tc>
                  <a:txBody>
                    <a:bodyPr/>
                    <a:lstStyle/>
                    <a:p>
                      <a:r>
                        <a:rPr lang="it-IT" sz="1000" kern="50">
                          <a:effectLst/>
                        </a:rPr>
                        <a:t>Metodo</a:t>
                      </a:r>
                      <a:endParaRPr lang="it-IT" sz="1000" kern="50">
                        <a:effectLst/>
                        <a:latin typeface="Times New Roman" panose="02020603050405020304" pitchFamily="18" charset="0"/>
                        <a:ea typeface="Lucida Sans Unicode" panose="020B0602030504020204" pitchFamily="34" charset="0"/>
                      </a:endParaRPr>
                    </a:p>
                  </a:txBody>
                  <a:tcPr marL="55871" marR="55871" marT="0" marB="0"/>
                </a:tc>
                <a:tc>
                  <a:txBody>
                    <a:bodyPr/>
                    <a:lstStyle/>
                    <a:p>
                      <a:r>
                        <a:rPr lang="it-IT" sz="1000" kern="50">
                          <a:effectLst/>
                        </a:rPr>
                        <a:t>Precondizione </a:t>
                      </a:r>
                      <a:endParaRPr lang="it-IT" sz="1000" kern="50">
                        <a:effectLst/>
                        <a:latin typeface="Times New Roman" panose="02020603050405020304" pitchFamily="18" charset="0"/>
                        <a:ea typeface="Lucida Sans Unicode" panose="020B0602030504020204" pitchFamily="34" charset="0"/>
                      </a:endParaRPr>
                    </a:p>
                  </a:txBody>
                  <a:tcPr marL="55871" marR="55871" marT="0" marB="0"/>
                </a:tc>
                <a:tc>
                  <a:txBody>
                    <a:bodyPr/>
                    <a:lstStyle/>
                    <a:p>
                      <a:r>
                        <a:rPr lang="it-IT" sz="1000" kern="50">
                          <a:effectLst/>
                        </a:rPr>
                        <a:t>Post Condizione</a:t>
                      </a:r>
                      <a:endParaRPr lang="it-IT" sz="1000" kern="50">
                        <a:effectLst/>
                        <a:latin typeface="Times New Roman" panose="02020603050405020304" pitchFamily="18" charset="0"/>
                        <a:ea typeface="Lucida Sans Unicode" panose="020B0602030504020204" pitchFamily="34" charset="0"/>
                      </a:endParaRPr>
                    </a:p>
                  </a:txBody>
                  <a:tcPr marL="55871" marR="55871" marT="0" marB="0"/>
                </a:tc>
                <a:extLst>
                  <a:ext uri="{0D108BD9-81ED-4DB2-BD59-A6C34878D82A}">
                    <a16:rowId xmlns:a16="http://schemas.microsoft.com/office/drawing/2014/main" val="1103174871"/>
                  </a:ext>
                </a:extLst>
              </a:tr>
              <a:tr h="482291">
                <a:tc>
                  <a:txBody>
                    <a:bodyPr/>
                    <a:lstStyle/>
                    <a:p>
                      <a:r>
                        <a:rPr lang="it-IT" sz="1000" kern="50">
                          <a:effectLst/>
                        </a:rPr>
                        <a:t>doSave(Mediazione)</a:t>
                      </a:r>
                      <a:endParaRPr lang="it-IT" sz="1000" kern="50">
                        <a:effectLst/>
                        <a:latin typeface="Times New Roman" panose="02020603050405020304" pitchFamily="18" charset="0"/>
                        <a:ea typeface="Lucida Sans Unicode" panose="020B0602030504020204" pitchFamily="34" charset="0"/>
                      </a:endParaRPr>
                    </a:p>
                  </a:txBody>
                  <a:tcPr marL="55871" marR="55871" marT="0" marB="0"/>
                </a:tc>
                <a:tc>
                  <a:txBody>
                    <a:bodyPr/>
                    <a:lstStyle/>
                    <a:p>
                      <a:r>
                        <a:rPr lang="it-IT" sz="1000" kern="50">
                          <a:effectLst/>
                        </a:rPr>
                        <a:t>Si rimanda a: Precondizioni Mediazione</a:t>
                      </a:r>
                      <a:endParaRPr lang="it-IT" sz="1000" kern="50">
                        <a:effectLst/>
                        <a:latin typeface="Times New Roman" panose="02020603050405020304" pitchFamily="18" charset="0"/>
                        <a:ea typeface="Lucida Sans Unicode" panose="020B0602030504020204" pitchFamily="34" charset="0"/>
                      </a:endParaRPr>
                    </a:p>
                  </a:txBody>
                  <a:tcPr marL="55871" marR="55871" marT="0" marB="0"/>
                </a:tc>
                <a:tc>
                  <a:txBody>
                    <a:bodyPr/>
                    <a:lstStyle/>
                    <a:p>
                      <a:r>
                        <a:rPr lang="it-IT" sz="1000" kern="50">
                          <a:effectLst/>
                        </a:rPr>
                        <a:t>La Mediazione è stata salvata nel database</a:t>
                      </a:r>
                      <a:endParaRPr lang="it-IT" sz="1000" kern="50">
                        <a:effectLst/>
                        <a:latin typeface="Times New Roman" panose="02020603050405020304" pitchFamily="18" charset="0"/>
                        <a:ea typeface="Lucida Sans Unicode" panose="020B0602030504020204" pitchFamily="34" charset="0"/>
                      </a:endParaRPr>
                    </a:p>
                  </a:txBody>
                  <a:tcPr marL="55871" marR="55871" marT="0" marB="0"/>
                </a:tc>
                <a:extLst>
                  <a:ext uri="{0D108BD9-81ED-4DB2-BD59-A6C34878D82A}">
                    <a16:rowId xmlns:a16="http://schemas.microsoft.com/office/drawing/2014/main" val="1907573839"/>
                  </a:ext>
                </a:extLst>
              </a:tr>
              <a:tr h="482291">
                <a:tc>
                  <a:txBody>
                    <a:bodyPr/>
                    <a:lstStyle/>
                    <a:p>
                      <a:r>
                        <a:rPr lang="it-IT" sz="1000" kern="50" dirty="0" err="1">
                          <a:effectLst/>
                        </a:rPr>
                        <a:t>doUpdate</a:t>
                      </a:r>
                      <a:r>
                        <a:rPr lang="it-IT" sz="1000" kern="50" dirty="0">
                          <a:effectLst/>
                        </a:rPr>
                        <a:t>(Mediazione)</a:t>
                      </a:r>
                      <a:endParaRPr lang="it-IT" sz="1000" kern="50" dirty="0">
                        <a:effectLst/>
                        <a:latin typeface="Times New Roman" panose="02020603050405020304" pitchFamily="18" charset="0"/>
                        <a:ea typeface="Lucida Sans Unicode" panose="020B0602030504020204" pitchFamily="34" charset="0"/>
                      </a:endParaRPr>
                    </a:p>
                  </a:txBody>
                  <a:tcPr marL="55871" marR="55871" marT="0" marB="0"/>
                </a:tc>
                <a:tc>
                  <a:txBody>
                    <a:bodyPr/>
                    <a:lstStyle/>
                    <a:p>
                      <a:r>
                        <a:rPr lang="it-IT" sz="1000" kern="50" dirty="0">
                          <a:effectLst/>
                        </a:rPr>
                        <a:t>Si rimanda a: Precondizioni Mediazione</a:t>
                      </a:r>
                      <a:endParaRPr lang="it-IT" sz="1000" kern="50" dirty="0">
                        <a:effectLst/>
                        <a:latin typeface="Times New Roman" panose="02020603050405020304" pitchFamily="18" charset="0"/>
                        <a:ea typeface="Lucida Sans Unicode" panose="020B0602030504020204" pitchFamily="34" charset="0"/>
                      </a:endParaRPr>
                    </a:p>
                  </a:txBody>
                  <a:tcPr marL="55871" marR="55871" marT="0" marB="0"/>
                </a:tc>
                <a:tc>
                  <a:txBody>
                    <a:bodyPr/>
                    <a:lstStyle/>
                    <a:p>
                      <a:r>
                        <a:rPr lang="it-IT" sz="1000" kern="50">
                          <a:effectLst/>
                        </a:rPr>
                        <a:t>La Mediazione è stata aggiornata nel database</a:t>
                      </a:r>
                      <a:endParaRPr lang="it-IT" sz="1000" kern="50">
                        <a:effectLst/>
                        <a:latin typeface="Times New Roman" panose="02020603050405020304" pitchFamily="18" charset="0"/>
                        <a:ea typeface="Lucida Sans Unicode" panose="020B0602030504020204" pitchFamily="34" charset="0"/>
                      </a:endParaRPr>
                    </a:p>
                  </a:txBody>
                  <a:tcPr marL="55871" marR="55871" marT="0" marB="0"/>
                </a:tc>
                <a:extLst>
                  <a:ext uri="{0D108BD9-81ED-4DB2-BD59-A6C34878D82A}">
                    <a16:rowId xmlns:a16="http://schemas.microsoft.com/office/drawing/2014/main" val="3408504751"/>
                  </a:ext>
                </a:extLst>
              </a:tr>
              <a:tr h="482291">
                <a:tc>
                  <a:txBody>
                    <a:bodyPr/>
                    <a:lstStyle/>
                    <a:p>
                      <a:r>
                        <a:rPr lang="it-IT" sz="1000" kern="50">
                          <a:effectLst/>
                        </a:rPr>
                        <a:t>doDelete(Mediazione)</a:t>
                      </a:r>
                      <a:endParaRPr lang="it-IT" sz="1000" kern="50">
                        <a:effectLst/>
                        <a:latin typeface="Times New Roman" panose="02020603050405020304" pitchFamily="18" charset="0"/>
                        <a:ea typeface="Lucida Sans Unicode" panose="020B0602030504020204" pitchFamily="34" charset="0"/>
                      </a:endParaRPr>
                    </a:p>
                  </a:txBody>
                  <a:tcPr marL="55871" marR="55871" marT="0" marB="0"/>
                </a:tc>
                <a:tc>
                  <a:txBody>
                    <a:bodyPr/>
                    <a:lstStyle/>
                    <a:p>
                      <a:r>
                        <a:rPr lang="it-IT" sz="1000" kern="50">
                          <a:effectLst/>
                        </a:rPr>
                        <a:t>Si rimanda a: Precondizioni Mediazione</a:t>
                      </a:r>
                      <a:endParaRPr lang="it-IT" sz="1000" kern="50">
                        <a:effectLst/>
                        <a:latin typeface="Times New Roman" panose="02020603050405020304" pitchFamily="18" charset="0"/>
                        <a:ea typeface="Lucida Sans Unicode" panose="020B0602030504020204" pitchFamily="34" charset="0"/>
                      </a:endParaRPr>
                    </a:p>
                  </a:txBody>
                  <a:tcPr marL="55871" marR="55871" marT="0" marB="0"/>
                </a:tc>
                <a:tc>
                  <a:txBody>
                    <a:bodyPr/>
                    <a:lstStyle/>
                    <a:p>
                      <a:r>
                        <a:rPr lang="it-IT" sz="1000" kern="50">
                          <a:effectLst/>
                        </a:rPr>
                        <a:t>La Mediazione è stata eliminata dal database</a:t>
                      </a:r>
                      <a:endParaRPr lang="it-IT" sz="1000" kern="50">
                        <a:effectLst/>
                        <a:latin typeface="Times New Roman" panose="02020603050405020304" pitchFamily="18" charset="0"/>
                        <a:ea typeface="Lucida Sans Unicode" panose="020B0602030504020204" pitchFamily="34" charset="0"/>
                      </a:endParaRPr>
                    </a:p>
                  </a:txBody>
                  <a:tcPr marL="55871" marR="55871" marT="0" marB="0"/>
                </a:tc>
                <a:extLst>
                  <a:ext uri="{0D108BD9-81ED-4DB2-BD59-A6C34878D82A}">
                    <a16:rowId xmlns:a16="http://schemas.microsoft.com/office/drawing/2014/main" val="4065485979"/>
                  </a:ext>
                </a:extLst>
              </a:tr>
              <a:tr h="643054">
                <a:tc>
                  <a:txBody>
                    <a:bodyPr/>
                    <a:lstStyle/>
                    <a:p>
                      <a:r>
                        <a:rPr lang="it-IT" sz="1000" kern="50" dirty="0" err="1">
                          <a:effectLst/>
                        </a:rPr>
                        <a:t>doRetriveById</a:t>
                      </a:r>
                      <a:r>
                        <a:rPr lang="it-IT" sz="1000" kern="50" dirty="0">
                          <a:effectLst/>
                        </a:rPr>
                        <a:t>(id)</a:t>
                      </a:r>
                      <a:endParaRPr lang="it-IT" sz="1000" kern="50" dirty="0">
                        <a:effectLst/>
                        <a:latin typeface="Times New Roman" panose="02020603050405020304" pitchFamily="18" charset="0"/>
                        <a:ea typeface="Lucida Sans Unicode" panose="020B0602030504020204" pitchFamily="34" charset="0"/>
                      </a:endParaRPr>
                    </a:p>
                  </a:txBody>
                  <a:tcPr marL="55871" marR="55871" marT="0" marB="0"/>
                </a:tc>
                <a:tc>
                  <a:txBody>
                    <a:bodyPr/>
                    <a:lstStyle/>
                    <a:p>
                      <a:r>
                        <a:rPr lang="it-IT" sz="1000" kern="50" dirty="0" err="1">
                          <a:effectLst/>
                        </a:rPr>
                        <a:t>id.matches</a:t>
                      </a:r>
                      <a:r>
                        <a:rPr lang="it-IT" sz="1000" kern="50" dirty="0">
                          <a:effectLst/>
                        </a:rPr>
                        <a:t>(^[0-9]+$)</a:t>
                      </a:r>
                      <a:endParaRPr lang="it-IT" sz="1000" kern="50" dirty="0">
                        <a:effectLst/>
                        <a:latin typeface="Times New Roman" panose="02020603050405020304" pitchFamily="18" charset="0"/>
                        <a:ea typeface="Lucida Sans Unicode" panose="020B0602030504020204" pitchFamily="34" charset="0"/>
                      </a:endParaRPr>
                    </a:p>
                  </a:txBody>
                  <a:tcPr marL="55871" marR="55871" marT="0" marB="0"/>
                </a:tc>
                <a:tc>
                  <a:txBody>
                    <a:bodyPr/>
                    <a:lstStyle/>
                    <a:p>
                      <a:r>
                        <a:rPr lang="it-IT" sz="1000" kern="50">
                          <a:effectLst/>
                        </a:rPr>
                        <a:t>Viene restituita la Mediazione alla quale è associato l’id inserito</a:t>
                      </a:r>
                      <a:endParaRPr lang="it-IT" sz="1000" kern="50">
                        <a:effectLst/>
                        <a:latin typeface="Times New Roman" panose="02020603050405020304" pitchFamily="18" charset="0"/>
                        <a:ea typeface="Lucida Sans Unicode" panose="020B0602030504020204" pitchFamily="34" charset="0"/>
                      </a:endParaRPr>
                    </a:p>
                  </a:txBody>
                  <a:tcPr marL="55871" marR="55871" marT="0" marB="0"/>
                </a:tc>
                <a:extLst>
                  <a:ext uri="{0D108BD9-81ED-4DB2-BD59-A6C34878D82A}">
                    <a16:rowId xmlns:a16="http://schemas.microsoft.com/office/drawing/2014/main" val="133106538"/>
                  </a:ext>
                </a:extLst>
              </a:tr>
              <a:tr h="803819">
                <a:tc>
                  <a:txBody>
                    <a:bodyPr/>
                    <a:lstStyle/>
                    <a:p>
                      <a:r>
                        <a:rPr lang="it-IT" sz="1000" kern="50">
                          <a:effectLst/>
                        </a:rPr>
                        <a:t>doRetriveAll()</a:t>
                      </a:r>
                      <a:endParaRPr lang="it-IT" sz="1000" kern="50">
                        <a:effectLst/>
                        <a:latin typeface="Times New Roman" panose="02020603050405020304" pitchFamily="18" charset="0"/>
                        <a:ea typeface="Lucida Sans Unicode" panose="020B0602030504020204" pitchFamily="34" charset="0"/>
                      </a:endParaRPr>
                    </a:p>
                  </a:txBody>
                  <a:tcPr marL="55871" marR="55871" marT="0" marB="0"/>
                </a:tc>
                <a:tc>
                  <a:txBody>
                    <a:bodyPr/>
                    <a:lstStyle/>
                    <a:p>
                      <a:r>
                        <a:rPr lang="it-IT" sz="1000" kern="50">
                          <a:effectLst/>
                        </a:rPr>
                        <a:t> </a:t>
                      </a:r>
                      <a:endParaRPr lang="it-IT" sz="1000" kern="50">
                        <a:effectLst/>
                        <a:latin typeface="Times New Roman" panose="02020603050405020304" pitchFamily="18" charset="0"/>
                        <a:ea typeface="Lucida Sans Unicode" panose="020B0602030504020204" pitchFamily="34" charset="0"/>
                      </a:endParaRPr>
                    </a:p>
                  </a:txBody>
                  <a:tcPr marL="55871" marR="55871" marT="0" marB="0"/>
                </a:tc>
                <a:tc>
                  <a:txBody>
                    <a:bodyPr/>
                    <a:lstStyle/>
                    <a:p>
                      <a:r>
                        <a:rPr lang="it-IT" sz="1000" kern="50">
                          <a:effectLst/>
                        </a:rPr>
                        <a:t>Viene restituita la lista delle mediazioni presenti nel database</a:t>
                      </a:r>
                      <a:endParaRPr lang="it-IT" sz="1000" kern="50">
                        <a:effectLst/>
                        <a:latin typeface="Times New Roman" panose="02020603050405020304" pitchFamily="18" charset="0"/>
                        <a:ea typeface="Lucida Sans Unicode" panose="020B0602030504020204" pitchFamily="34" charset="0"/>
                      </a:endParaRPr>
                    </a:p>
                  </a:txBody>
                  <a:tcPr marL="55871" marR="55871" marT="0" marB="0"/>
                </a:tc>
                <a:extLst>
                  <a:ext uri="{0D108BD9-81ED-4DB2-BD59-A6C34878D82A}">
                    <a16:rowId xmlns:a16="http://schemas.microsoft.com/office/drawing/2014/main" val="2003300638"/>
                  </a:ext>
                </a:extLst>
              </a:tr>
              <a:tr h="321528">
                <a:tc>
                  <a:txBody>
                    <a:bodyPr/>
                    <a:lstStyle/>
                    <a:p>
                      <a:r>
                        <a:rPr lang="it-IT" sz="1000" kern="50" dirty="0" err="1">
                          <a:effectLst/>
                        </a:rPr>
                        <a:t>doRetriveDocumento</a:t>
                      </a:r>
                      <a:r>
                        <a:rPr lang="it-IT" sz="1000" kern="50" dirty="0">
                          <a:effectLst/>
                        </a:rPr>
                        <a:t>(id)</a:t>
                      </a:r>
                      <a:endParaRPr lang="it-IT" sz="1000" kern="50" dirty="0">
                        <a:effectLst/>
                        <a:latin typeface="Times New Roman" panose="02020603050405020304" pitchFamily="18" charset="0"/>
                        <a:ea typeface="Lucida Sans Unicode" panose="020B0602030504020204" pitchFamily="34" charset="0"/>
                      </a:endParaRPr>
                    </a:p>
                  </a:txBody>
                  <a:tcPr marL="55871" marR="55871" marT="0" marB="0"/>
                </a:tc>
                <a:tc>
                  <a:txBody>
                    <a:bodyPr/>
                    <a:lstStyle/>
                    <a:p>
                      <a:r>
                        <a:rPr lang="it-IT" sz="1000" kern="50">
                          <a:effectLst/>
                        </a:rPr>
                        <a:t>id.matches(^[0-9]+$)</a:t>
                      </a:r>
                      <a:endParaRPr lang="it-IT" sz="1000" kern="50">
                        <a:effectLst/>
                        <a:latin typeface="Times New Roman" panose="02020603050405020304" pitchFamily="18" charset="0"/>
                        <a:ea typeface="Lucida Sans Unicode" panose="020B0602030504020204" pitchFamily="34" charset="0"/>
                      </a:endParaRPr>
                    </a:p>
                  </a:txBody>
                  <a:tcPr marL="55871" marR="55871" marT="0" marB="0"/>
                </a:tc>
                <a:tc>
                  <a:txBody>
                    <a:bodyPr/>
                    <a:lstStyle/>
                    <a:p>
                      <a:r>
                        <a:rPr lang="it-IT" sz="1000" kern="50">
                          <a:effectLst/>
                        </a:rPr>
                        <a:t>Viene restituito il documento </a:t>
                      </a:r>
                      <a:endParaRPr lang="it-IT" sz="1000" kern="50">
                        <a:effectLst/>
                        <a:latin typeface="Times New Roman" panose="02020603050405020304" pitchFamily="18" charset="0"/>
                        <a:ea typeface="Lucida Sans Unicode" panose="020B0602030504020204" pitchFamily="34" charset="0"/>
                      </a:endParaRPr>
                    </a:p>
                  </a:txBody>
                  <a:tcPr marL="55871" marR="55871" marT="0" marB="0"/>
                </a:tc>
                <a:extLst>
                  <a:ext uri="{0D108BD9-81ED-4DB2-BD59-A6C34878D82A}">
                    <a16:rowId xmlns:a16="http://schemas.microsoft.com/office/drawing/2014/main" val="2767642589"/>
                  </a:ext>
                </a:extLst>
              </a:tr>
              <a:tr h="803819">
                <a:tc>
                  <a:txBody>
                    <a:bodyPr/>
                    <a:lstStyle/>
                    <a:p>
                      <a:r>
                        <a:rPr lang="it-IT" sz="1000" kern="50" dirty="0" err="1">
                          <a:effectLst/>
                        </a:rPr>
                        <a:t>doRetriveBy</a:t>
                      </a:r>
                      <a:r>
                        <a:rPr lang="it-IT" sz="1000" kern="50" dirty="0">
                          <a:effectLst/>
                        </a:rPr>
                        <a:t>(Utente)</a:t>
                      </a:r>
                      <a:endParaRPr lang="it-IT" sz="1000" kern="50" dirty="0">
                        <a:effectLst/>
                        <a:latin typeface="Times New Roman" panose="02020603050405020304" pitchFamily="18" charset="0"/>
                        <a:ea typeface="Lucida Sans Unicode" panose="020B0602030504020204" pitchFamily="34" charset="0"/>
                      </a:endParaRPr>
                    </a:p>
                  </a:txBody>
                  <a:tcPr marL="55871" marR="55871" marT="0" marB="0"/>
                </a:tc>
                <a:tc>
                  <a:txBody>
                    <a:bodyPr/>
                    <a:lstStyle/>
                    <a:p>
                      <a:r>
                        <a:rPr lang="it-IT" sz="1000" kern="50" dirty="0">
                          <a:effectLst/>
                        </a:rPr>
                        <a:t>Si rimanda a: Precondizioni Utente</a:t>
                      </a:r>
                      <a:endParaRPr lang="it-IT" sz="1000" kern="50" dirty="0">
                        <a:effectLst/>
                        <a:latin typeface="Times New Roman" panose="02020603050405020304" pitchFamily="18" charset="0"/>
                        <a:ea typeface="Lucida Sans Unicode" panose="020B0602030504020204" pitchFamily="34" charset="0"/>
                      </a:endParaRPr>
                    </a:p>
                  </a:txBody>
                  <a:tcPr marL="55871" marR="55871" marT="0" marB="0"/>
                </a:tc>
                <a:tc>
                  <a:txBody>
                    <a:bodyPr/>
                    <a:lstStyle/>
                    <a:p>
                      <a:r>
                        <a:rPr lang="it-IT" sz="1000" kern="50" dirty="0">
                          <a:effectLst/>
                        </a:rPr>
                        <a:t>Viene restituita la lista delle mediazioni associata all’utente inserito</a:t>
                      </a:r>
                      <a:endParaRPr lang="it-IT" sz="1000" kern="50" dirty="0">
                        <a:effectLst/>
                        <a:latin typeface="Times New Roman" panose="02020603050405020304" pitchFamily="18" charset="0"/>
                        <a:ea typeface="Lucida Sans Unicode" panose="020B0602030504020204" pitchFamily="34" charset="0"/>
                      </a:endParaRPr>
                    </a:p>
                  </a:txBody>
                  <a:tcPr marL="55871" marR="55871" marT="0" marB="0"/>
                </a:tc>
                <a:extLst>
                  <a:ext uri="{0D108BD9-81ED-4DB2-BD59-A6C34878D82A}">
                    <a16:rowId xmlns:a16="http://schemas.microsoft.com/office/drawing/2014/main" val="2334113075"/>
                  </a:ext>
                </a:extLst>
              </a:tr>
            </a:tbl>
          </a:graphicData>
        </a:graphic>
      </p:graphicFrame>
    </p:spTree>
    <p:extLst>
      <p:ext uri="{BB962C8B-B14F-4D97-AF65-F5344CB8AC3E}">
        <p14:creationId xmlns:p14="http://schemas.microsoft.com/office/powerpoint/2010/main" val="3617490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OBJECT DESIGN</a:t>
            </a:r>
            <a:br>
              <a:rPr lang="it-IT" dirty="0">
                <a:latin typeface="Times New Roman" panose="02020603050405020304" pitchFamily="18" charset="0"/>
                <a:cs typeface="Times New Roman" panose="02020603050405020304" pitchFamily="18" charset="0"/>
              </a:rPr>
            </a:br>
            <a:r>
              <a:rPr lang="it-IT" sz="3200" dirty="0" err="1">
                <a:latin typeface="Times New Roman" panose="02020603050405020304" pitchFamily="18" charset="0"/>
                <a:cs typeface="Times New Roman" panose="02020603050405020304" pitchFamily="18" charset="0"/>
              </a:rPr>
              <a:t>Design</a:t>
            </a:r>
            <a:r>
              <a:rPr lang="it-IT" sz="3200" dirty="0">
                <a:latin typeface="Times New Roman" panose="02020603050405020304" pitchFamily="18" charset="0"/>
                <a:cs typeface="Times New Roman" panose="02020603050405020304" pitchFamily="18" charset="0"/>
              </a:rPr>
              <a:t> Pattern – Proxy Pattern</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gnaposto contenuto 4">
            <a:extLst>
              <a:ext uri="{FF2B5EF4-FFF2-40B4-BE49-F238E27FC236}">
                <a16:creationId xmlns:a16="http://schemas.microsoft.com/office/drawing/2014/main" id="{A72DB8A1-0788-483A-BD89-F385B8461675}"/>
              </a:ext>
            </a:extLst>
          </p:cNvPr>
          <p:cNvSpPr>
            <a:spLocks noGrp="1"/>
          </p:cNvSpPr>
          <p:nvPr>
            <p:ph idx="1"/>
          </p:nvPr>
        </p:nvSpPr>
        <p:spPr>
          <a:xfrm>
            <a:off x="1066800" y="1816581"/>
            <a:ext cx="10058400" cy="4023360"/>
          </a:xfrm>
        </p:spPr>
        <p:txBody>
          <a:bodyPr>
            <a:normAutofit/>
          </a:bodyPr>
          <a:lstStyle/>
          <a:p>
            <a:r>
              <a:rPr lang="it-IT" sz="1800" dirty="0">
                <a:effectLst/>
                <a:latin typeface="Times New Roman" panose="02020603050405020304" pitchFamily="18" charset="0"/>
                <a:ea typeface="Calibri" panose="020F0502020204030204" pitchFamily="34" charset="0"/>
                <a:cs typeface="Times New Roman" panose="02020603050405020304" pitchFamily="18" charset="0"/>
              </a:rPr>
              <a:t>All’interno del sistema vengono salvate delle informazioni come, ad esempio, i “Documento” le cui informazioni non sempre sono immediatamente necessarie. Risulta quindi controproducente recuperare immediatamente i file di “grandi” dimensioni, producendo overhead e “rubando” risorse utili ad altre operazioni, se quest’ultimi il più delle volte non vengono consultati. Per risolvere questo problema si è pensato di implementare un Proxy Pattern in particolare il </a:t>
            </a:r>
            <a:r>
              <a:rPr lang="it-IT" sz="1800" dirty="0" err="1">
                <a:effectLst/>
                <a:latin typeface="Times New Roman" panose="02020603050405020304" pitchFamily="18" charset="0"/>
                <a:ea typeface="Calibri" panose="020F0502020204030204" pitchFamily="34" charset="0"/>
                <a:cs typeface="Times New Roman" panose="02020603050405020304" pitchFamily="18" charset="0"/>
              </a:rPr>
              <a:t>Lazy</a:t>
            </a: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 Loading.</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sz="1800" kern="50" dirty="0">
              <a:effectLst/>
              <a:latin typeface="Times New Roman" panose="02020603050405020304" pitchFamily="18" charset="0"/>
              <a:ea typeface="Lucida Sans Unicode" panose="020B0602030504020204" pitchFamily="34" charset="0"/>
              <a:cs typeface="Tahoma" panose="020B0604030504040204" pitchFamily="34" charset="0"/>
            </a:endParaRPr>
          </a:p>
        </p:txBody>
      </p:sp>
      <p:pic>
        <p:nvPicPr>
          <p:cNvPr id="6" name="Immagine 5">
            <a:extLst>
              <a:ext uri="{FF2B5EF4-FFF2-40B4-BE49-F238E27FC236}">
                <a16:creationId xmlns:a16="http://schemas.microsoft.com/office/drawing/2014/main" id="{9AD99D28-1E43-4C7D-BE09-4C29F5ABC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243" y="3917038"/>
            <a:ext cx="6072095" cy="1513465"/>
          </a:xfrm>
          <a:prstGeom prst="rect">
            <a:avLst/>
          </a:prstGeom>
        </p:spPr>
      </p:pic>
      <p:pic>
        <p:nvPicPr>
          <p:cNvPr id="8" name="Immagine 7" descr="Immagine che contiene testo&#10;&#10;Descrizione generata automaticamente">
            <a:extLst>
              <a:ext uri="{FF2B5EF4-FFF2-40B4-BE49-F238E27FC236}">
                <a16:creationId xmlns:a16="http://schemas.microsoft.com/office/drawing/2014/main" id="{0D85ECFE-BFED-4969-BAF5-C0ED40085A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5633" y="3169328"/>
            <a:ext cx="4199617" cy="3121697"/>
          </a:xfrm>
          <a:prstGeom prst="rect">
            <a:avLst/>
          </a:prstGeom>
        </p:spPr>
      </p:pic>
    </p:spTree>
    <p:extLst>
      <p:ext uri="{BB962C8B-B14F-4D97-AF65-F5344CB8AC3E}">
        <p14:creationId xmlns:p14="http://schemas.microsoft.com/office/powerpoint/2010/main" val="4257826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OBJECT DESIGN</a:t>
            </a:r>
            <a:br>
              <a:rPr lang="it-IT" dirty="0">
                <a:latin typeface="Times New Roman" panose="02020603050405020304" pitchFamily="18" charset="0"/>
                <a:cs typeface="Times New Roman" panose="02020603050405020304" pitchFamily="18" charset="0"/>
              </a:rPr>
            </a:br>
            <a:r>
              <a:rPr lang="it-IT" sz="3200" dirty="0" err="1">
                <a:latin typeface="Times New Roman" panose="02020603050405020304" pitchFamily="18" charset="0"/>
                <a:cs typeface="Times New Roman" panose="02020603050405020304" pitchFamily="18" charset="0"/>
              </a:rPr>
              <a:t>Design</a:t>
            </a:r>
            <a:r>
              <a:rPr lang="it-IT" sz="3200" dirty="0">
                <a:latin typeface="Times New Roman" panose="02020603050405020304" pitchFamily="18" charset="0"/>
                <a:cs typeface="Times New Roman" panose="02020603050405020304" pitchFamily="18" charset="0"/>
              </a:rPr>
              <a:t> Pattern – Builder Pattern</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gnaposto contenuto 4">
            <a:extLst>
              <a:ext uri="{FF2B5EF4-FFF2-40B4-BE49-F238E27FC236}">
                <a16:creationId xmlns:a16="http://schemas.microsoft.com/office/drawing/2014/main" id="{A72DB8A1-0788-483A-BD89-F385B8461675}"/>
              </a:ext>
            </a:extLst>
          </p:cNvPr>
          <p:cNvSpPr>
            <a:spLocks noGrp="1"/>
          </p:cNvSpPr>
          <p:nvPr>
            <p:ph idx="1"/>
          </p:nvPr>
        </p:nvSpPr>
        <p:spPr>
          <a:xfrm>
            <a:off x="1066800" y="1825460"/>
            <a:ext cx="10058400" cy="4023360"/>
          </a:xfrm>
        </p:spPr>
        <p:txBody>
          <a:bodyPr>
            <a:normAutofit/>
          </a:bodyPr>
          <a:lstStyle/>
          <a:p>
            <a:r>
              <a:rPr lang="it-IT" sz="1800" dirty="0">
                <a:effectLst/>
                <a:latin typeface="Times New Roman" panose="02020603050405020304" pitchFamily="18" charset="0"/>
                <a:ea typeface="Calibri" panose="020F0502020204030204" pitchFamily="34" charset="0"/>
                <a:cs typeface="Times New Roman" panose="02020603050405020304" pitchFamily="18" charset="0"/>
              </a:rPr>
              <a:t>Quando un Model comincia ad avere molte variabili, la creazione di un oggetto tramite il builder inizia a diventare complessa ed è facile dimenticare l’ordine dei parametri con cui costruire l’oggetto. Il design pattern Builder separa la costruzione di un oggetto complesso dalla sua rappresentazione permettendo inoltre di facilitare la validazione della classe centralizzando in un unico metodo i controlli migliorando la manutenzione futura.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sz="1800" kern="50" dirty="0">
              <a:effectLst/>
              <a:latin typeface="Times New Roman" panose="02020603050405020304" pitchFamily="18" charset="0"/>
              <a:ea typeface="Lucida Sans Unicode" panose="020B0602030504020204" pitchFamily="34" charset="0"/>
              <a:cs typeface="Tahoma" panose="020B0604030504040204" pitchFamily="34" charset="0"/>
            </a:endParaRPr>
          </a:p>
        </p:txBody>
      </p:sp>
      <p:pic>
        <p:nvPicPr>
          <p:cNvPr id="8" name="Immagine 7">
            <a:extLst>
              <a:ext uri="{FF2B5EF4-FFF2-40B4-BE49-F238E27FC236}">
                <a16:creationId xmlns:a16="http://schemas.microsoft.com/office/drawing/2014/main" id="{C7006598-D1C5-48E5-BF86-6D2AE666A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8560" y="3017433"/>
            <a:ext cx="1185539" cy="3300648"/>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157E22B9-7B52-4B4B-9477-73C0F61B8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1746" y="3259647"/>
            <a:ext cx="7137961" cy="2783805"/>
          </a:xfrm>
          <a:prstGeom prst="rect">
            <a:avLst/>
          </a:prstGeom>
        </p:spPr>
      </p:pic>
    </p:spTree>
    <p:extLst>
      <p:ext uri="{BB962C8B-B14F-4D97-AF65-F5344CB8AC3E}">
        <p14:creationId xmlns:p14="http://schemas.microsoft.com/office/powerpoint/2010/main" val="651031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TEST PLAN</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Documenti Correlati</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gnaposto contenuto 4">
            <a:extLst>
              <a:ext uri="{FF2B5EF4-FFF2-40B4-BE49-F238E27FC236}">
                <a16:creationId xmlns:a16="http://schemas.microsoft.com/office/drawing/2014/main" id="{A72DB8A1-0788-483A-BD89-F385B8461675}"/>
              </a:ext>
            </a:extLst>
          </p:cNvPr>
          <p:cNvSpPr>
            <a:spLocks noGrp="1"/>
          </p:cNvSpPr>
          <p:nvPr>
            <p:ph idx="1"/>
          </p:nvPr>
        </p:nvSpPr>
        <p:spPr>
          <a:xfrm>
            <a:off x="1066800" y="2020768"/>
            <a:ext cx="10058400" cy="4023360"/>
          </a:xfrm>
        </p:spPr>
        <p:txBody>
          <a:bodyPr>
            <a:normAutofit/>
          </a:bodyPr>
          <a:lstStyle/>
          <a:p>
            <a:pPr marL="342900" lvl="0" indent="-342900">
              <a:buFont typeface="Times New Roman" panose="02020603050405020304" pitchFamily="18" charset="0"/>
              <a:buChar char="-"/>
            </a:pPr>
            <a:r>
              <a:rPr lang="it-IT" sz="1800" b="1" kern="50" dirty="0" err="1">
                <a:effectLst/>
                <a:latin typeface="Times New Roman" panose="02020603050405020304" pitchFamily="18" charset="0"/>
                <a:ea typeface="Lucida Sans Unicode" panose="020B0602030504020204" pitchFamily="34" charset="0"/>
              </a:rPr>
              <a:t>Requirement</a:t>
            </a:r>
            <a:r>
              <a:rPr lang="it-IT" sz="1800" b="1" kern="50" dirty="0">
                <a:effectLst/>
                <a:latin typeface="Times New Roman" panose="02020603050405020304" pitchFamily="18" charset="0"/>
                <a:ea typeface="Lucida Sans Unicode" panose="020B0602030504020204" pitchFamily="34" charset="0"/>
              </a:rPr>
              <a:t> Analysis </a:t>
            </a:r>
            <a:r>
              <a:rPr lang="it-IT" sz="1800" b="1" kern="50" dirty="0" err="1">
                <a:effectLst/>
                <a:latin typeface="Times New Roman" panose="02020603050405020304" pitchFamily="18" charset="0"/>
                <a:ea typeface="Lucida Sans Unicode" panose="020B0602030504020204" pitchFamily="34" charset="0"/>
              </a:rPr>
              <a:t>Document</a:t>
            </a:r>
            <a:r>
              <a:rPr lang="it-IT" sz="1800" b="1" kern="50" dirty="0">
                <a:effectLst/>
                <a:latin typeface="Times New Roman" panose="02020603050405020304" pitchFamily="18" charset="0"/>
                <a:ea typeface="Lucida Sans Unicode" panose="020B0602030504020204" pitchFamily="34" charset="0"/>
              </a:rPr>
              <a:t> (RAD)</a:t>
            </a:r>
            <a:endParaRPr lang="it-IT" sz="1800" kern="50" dirty="0">
              <a:effectLst/>
              <a:latin typeface="Times New Roman" panose="02020603050405020304" pitchFamily="18" charset="0"/>
              <a:ea typeface="Lucida Sans Unicode" panose="020B0602030504020204" pitchFamily="34" charset="0"/>
            </a:endParaRPr>
          </a:p>
          <a:p>
            <a:pPr marL="457200"/>
            <a:r>
              <a:rPr lang="it-IT" sz="1800" kern="50" dirty="0">
                <a:effectLst/>
                <a:latin typeface="Times New Roman" panose="02020603050405020304" pitchFamily="18" charset="0"/>
                <a:ea typeface="Lucida Sans Unicode" panose="020B0602030504020204" pitchFamily="34" charset="0"/>
              </a:rPr>
              <a:t>Le specifiche espresse nel RAD, in particolar modo requisiti funzionali e non funzionali, saranno fondamentali per la corretta esecuzione dei test</a:t>
            </a:r>
          </a:p>
          <a:p>
            <a:r>
              <a:rPr lang="it-IT" sz="1800" kern="50" dirty="0">
                <a:effectLst/>
                <a:latin typeface="Times New Roman" panose="02020603050405020304" pitchFamily="18" charset="0"/>
                <a:ea typeface="Lucida Sans Unicode" panose="020B0602030504020204" pitchFamily="34" charset="0"/>
              </a:rPr>
              <a:t> </a:t>
            </a:r>
          </a:p>
          <a:p>
            <a:pPr marL="342900" lvl="0" indent="-342900">
              <a:buFont typeface="Times New Roman" panose="02020603050405020304" pitchFamily="18" charset="0"/>
              <a:buChar char="-"/>
            </a:pPr>
            <a:r>
              <a:rPr lang="it-IT" sz="1800" b="1" kern="50" dirty="0">
                <a:effectLst/>
                <a:latin typeface="Times New Roman" panose="02020603050405020304" pitchFamily="18" charset="0"/>
                <a:ea typeface="Lucida Sans Unicode" panose="020B0602030504020204" pitchFamily="34" charset="0"/>
              </a:rPr>
              <a:t>System Design </a:t>
            </a:r>
            <a:r>
              <a:rPr lang="it-IT" sz="1800" b="1" kern="50" dirty="0" err="1">
                <a:effectLst/>
                <a:latin typeface="Times New Roman" panose="02020603050405020304" pitchFamily="18" charset="0"/>
                <a:ea typeface="Lucida Sans Unicode" panose="020B0602030504020204" pitchFamily="34" charset="0"/>
              </a:rPr>
              <a:t>Document</a:t>
            </a:r>
            <a:r>
              <a:rPr lang="it-IT" sz="1800" b="1" kern="50" dirty="0">
                <a:effectLst/>
                <a:latin typeface="Times New Roman" panose="02020603050405020304" pitchFamily="18" charset="0"/>
                <a:ea typeface="Lucida Sans Unicode" panose="020B0602030504020204" pitchFamily="34" charset="0"/>
              </a:rPr>
              <a:t> (SDD)</a:t>
            </a:r>
            <a:endParaRPr lang="it-IT" sz="1800" kern="50" dirty="0">
              <a:effectLst/>
              <a:latin typeface="Times New Roman" panose="02020603050405020304" pitchFamily="18" charset="0"/>
              <a:ea typeface="Lucida Sans Unicode" panose="020B0602030504020204" pitchFamily="34" charset="0"/>
            </a:endParaRPr>
          </a:p>
          <a:p>
            <a:pPr marL="457200"/>
            <a:r>
              <a:rPr lang="it-IT" sz="1800" kern="50" dirty="0">
                <a:effectLst/>
                <a:latin typeface="Times New Roman" panose="02020603050405020304" pitchFamily="18" charset="0"/>
                <a:ea typeface="Lucida Sans Unicode" panose="020B0602030504020204" pitchFamily="34" charset="0"/>
              </a:rPr>
              <a:t>All’interno del SDD il sistema è stato suddiviso in sottosistemi ovvero: Presentation Layer, Application Layer e Storage Layer. Il testing sarà fedele ai sottosistemi precedentemente espressi</a:t>
            </a:r>
          </a:p>
          <a:p>
            <a:r>
              <a:rPr lang="it-IT" sz="1800" kern="50" dirty="0">
                <a:effectLst/>
                <a:latin typeface="Times New Roman" panose="02020603050405020304" pitchFamily="18" charset="0"/>
                <a:ea typeface="Lucida Sans Unicode" panose="020B0602030504020204" pitchFamily="34" charset="0"/>
              </a:rPr>
              <a:t> </a:t>
            </a:r>
          </a:p>
          <a:p>
            <a:pPr marL="342900" lvl="0" indent="-342900">
              <a:buFont typeface="Times New Roman" panose="02020603050405020304" pitchFamily="18" charset="0"/>
              <a:buChar char="-"/>
            </a:pPr>
            <a:r>
              <a:rPr lang="it-IT" sz="1800" b="1" kern="50" dirty="0">
                <a:effectLst/>
                <a:latin typeface="Times New Roman" panose="02020603050405020304" pitchFamily="18" charset="0"/>
                <a:ea typeface="Lucida Sans Unicode" panose="020B0602030504020204" pitchFamily="34" charset="0"/>
              </a:rPr>
              <a:t>Object Design </a:t>
            </a:r>
            <a:r>
              <a:rPr lang="it-IT" sz="1800" b="1" kern="50" dirty="0" err="1">
                <a:effectLst/>
                <a:latin typeface="Times New Roman" panose="02020603050405020304" pitchFamily="18" charset="0"/>
                <a:ea typeface="Lucida Sans Unicode" panose="020B0602030504020204" pitchFamily="34" charset="0"/>
              </a:rPr>
              <a:t>Document</a:t>
            </a:r>
            <a:r>
              <a:rPr lang="it-IT" sz="1800" b="1" kern="50" dirty="0">
                <a:effectLst/>
                <a:latin typeface="Times New Roman" panose="02020603050405020304" pitchFamily="18" charset="0"/>
                <a:ea typeface="Lucida Sans Unicode" panose="020B0602030504020204" pitchFamily="34" charset="0"/>
              </a:rPr>
              <a:t> (ODD)</a:t>
            </a:r>
            <a:endParaRPr lang="it-IT" sz="1800" kern="50" dirty="0">
              <a:effectLst/>
              <a:latin typeface="Times New Roman" panose="02020603050405020304" pitchFamily="18" charset="0"/>
              <a:ea typeface="Lucida Sans Unicode" panose="020B0602030504020204" pitchFamily="34" charset="0"/>
            </a:endParaRPr>
          </a:p>
          <a:p>
            <a:pPr marL="457200"/>
            <a:r>
              <a:rPr lang="it-IT" sz="1800" kern="50" dirty="0">
                <a:effectLst/>
                <a:latin typeface="Times New Roman" panose="02020603050405020304" pitchFamily="18" charset="0"/>
                <a:ea typeface="Lucida Sans Unicode" panose="020B0602030504020204" pitchFamily="34" charset="0"/>
              </a:rPr>
              <a:t>Il test di integrazione farà riferimento alle interfacce delle classi che sono state definite nell’ODD</a:t>
            </a:r>
          </a:p>
          <a:p>
            <a:endParaRPr lang="it-IT" sz="1800" kern="50" dirty="0">
              <a:effectLst/>
              <a:latin typeface="Times New Roman" panose="02020603050405020304" pitchFamily="18" charset="0"/>
              <a:ea typeface="Lucida Sans Unicode" panose="020B0602030504020204" pitchFamily="34" charset="0"/>
              <a:cs typeface="Tahoma" panose="020B0604030504040204" pitchFamily="34" charset="0"/>
            </a:endParaRPr>
          </a:p>
        </p:txBody>
      </p:sp>
    </p:spTree>
    <p:extLst>
      <p:ext uri="{BB962C8B-B14F-4D97-AF65-F5344CB8AC3E}">
        <p14:creationId xmlns:p14="http://schemas.microsoft.com/office/powerpoint/2010/main" val="1645284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TEST PLAN</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Funzionalità testate</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gnaposto contenuto 4">
            <a:extLst>
              <a:ext uri="{FF2B5EF4-FFF2-40B4-BE49-F238E27FC236}">
                <a16:creationId xmlns:a16="http://schemas.microsoft.com/office/drawing/2014/main" id="{A72DB8A1-0788-483A-BD89-F385B8461675}"/>
              </a:ext>
            </a:extLst>
          </p:cNvPr>
          <p:cNvSpPr>
            <a:spLocks noGrp="1"/>
          </p:cNvSpPr>
          <p:nvPr>
            <p:ph idx="1"/>
          </p:nvPr>
        </p:nvSpPr>
        <p:spPr>
          <a:xfrm>
            <a:off x="1685925" y="1954093"/>
            <a:ext cx="2971800" cy="4023360"/>
          </a:xfrm>
        </p:spPr>
        <p:txBody>
          <a:bodyPr>
            <a:normAutofit/>
          </a:bodyPr>
          <a:lstStyle/>
          <a:p>
            <a:pPr marL="342900" lvl="0" indent="-342900">
              <a:buFont typeface="Symbol" panose="05050102010706020507" pitchFamily="18" charset="2"/>
              <a:buChar char=""/>
            </a:pPr>
            <a:r>
              <a:rPr lang="it-IT" sz="1800" kern="50" dirty="0">
                <a:effectLst/>
                <a:latin typeface="Times New Roman" panose="02020603050405020304" pitchFamily="18" charset="0"/>
                <a:ea typeface="Lucida Sans Unicode" panose="020B0602030504020204" pitchFamily="34" charset="0"/>
              </a:rPr>
              <a:t>Utente</a:t>
            </a:r>
          </a:p>
          <a:p>
            <a:pPr marL="457200"/>
            <a:r>
              <a:rPr lang="it-IT" sz="1800" kern="50" dirty="0">
                <a:effectLst/>
                <a:latin typeface="Times New Roman" panose="02020603050405020304" pitchFamily="18" charset="0"/>
                <a:ea typeface="Lucida Sans Unicode" panose="020B0602030504020204" pitchFamily="34" charset="0"/>
              </a:rPr>
              <a:t>Registrazione</a:t>
            </a:r>
          </a:p>
          <a:p>
            <a:pPr marL="457200"/>
            <a:r>
              <a:rPr lang="it-IT" sz="1800" kern="50" dirty="0">
                <a:effectLst/>
                <a:latin typeface="Times New Roman" panose="02020603050405020304" pitchFamily="18" charset="0"/>
                <a:ea typeface="Lucida Sans Unicode" panose="020B0602030504020204" pitchFamily="34" charset="0"/>
              </a:rPr>
              <a:t>Login</a:t>
            </a:r>
          </a:p>
          <a:p>
            <a:pPr indent="450215"/>
            <a:r>
              <a:rPr lang="it-IT" sz="1800" kern="50" dirty="0">
                <a:effectLst/>
                <a:latin typeface="Times New Roman" panose="02020603050405020304" pitchFamily="18" charset="0"/>
                <a:ea typeface="Lucida Sans Unicode" panose="020B0602030504020204" pitchFamily="34" charset="0"/>
              </a:rPr>
              <a:t>Modifica Profilo</a:t>
            </a:r>
          </a:p>
          <a:p>
            <a:pPr marL="457200"/>
            <a:r>
              <a:rPr lang="it-IT" sz="1800" kern="50" dirty="0">
                <a:effectLst/>
                <a:latin typeface="Times New Roman" panose="02020603050405020304" pitchFamily="18" charset="0"/>
                <a:ea typeface="Lucida Sans Unicode" panose="020B0602030504020204" pitchFamily="34" charset="0"/>
              </a:rPr>
              <a:t> </a:t>
            </a:r>
          </a:p>
          <a:p>
            <a:pPr marL="342900" lvl="0" indent="-342900">
              <a:buFont typeface="Symbol" panose="05050102010706020507" pitchFamily="18" charset="2"/>
              <a:buChar char=""/>
            </a:pPr>
            <a:r>
              <a:rPr lang="it-IT" sz="1800" kern="50" dirty="0">
                <a:effectLst/>
                <a:latin typeface="Times New Roman" panose="02020603050405020304" pitchFamily="18" charset="0"/>
                <a:ea typeface="Lucida Sans Unicode" panose="020B0602030504020204" pitchFamily="34" charset="0"/>
              </a:rPr>
              <a:t>Imbarcazione</a:t>
            </a:r>
          </a:p>
          <a:p>
            <a:pPr marL="457200"/>
            <a:r>
              <a:rPr lang="it-IT" sz="1800" kern="50" dirty="0">
                <a:effectLst/>
                <a:latin typeface="Times New Roman" panose="02020603050405020304" pitchFamily="18" charset="0"/>
                <a:ea typeface="Lucida Sans Unicode" panose="020B0602030504020204" pitchFamily="34" charset="0"/>
              </a:rPr>
              <a:t>Inserimento Imbarcazione</a:t>
            </a:r>
          </a:p>
          <a:p>
            <a:pPr marL="457200"/>
            <a:r>
              <a:rPr lang="it-IT" sz="1800" kern="50" dirty="0">
                <a:effectLst/>
                <a:latin typeface="Times New Roman" panose="02020603050405020304" pitchFamily="18" charset="0"/>
                <a:ea typeface="Lucida Sans Unicode" panose="020B0602030504020204" pitchFamily="34" charset="0"/>
              </a:rPr>
              <a:t>Modifica Imbarcazione</a:t>
            </a:r>
          </a:p>
          <a:p>
            <a:endParaRPr lang="it-IT" sz="1800" kern="50" dirty="0">
              <a:effectLst/>
              <a:latin typeface="Times New Roman" panose="02020603050405020304" pitchFamily="18" charset="0"/>
              <a:ea typeface="Lucida Sans Unicode" panose="020B0602030504020204" pitchFamily="34" charset="0"/>
              <a:cs typeface="Tahoma" panose="020B0604030504040204" pitchFamily="34" charset="0"/>
            </a:endParaRPr>
          </a:p>
        </p:txBody>
      </p:sp>
      <p:sp>
        <p:nvSpPr>
          <p:cNvPr id="7" name="Segnaposto contenuto 4">
            <a:extLst>
              <a:ext uri="{FF2B5EF4-FFF2-40B4-BE49-F238E27FC236}">
                <a16:creationId xmlns:a16="http://schemas.microsoft.com/office/drawing/2014/main" id="{C26D1A8D-1F97-42FF-ADEA-6275D6EF8739}"/>
              </a:ext>
            </a:extLst>
          </p:cNvPr>
          <p:cNvSpPr txBox="1">
            <a:spLocks/>
          </p:cNvSpPr>
          <p:nvPr/>
        </p:nvSpPr>
        <p:spPr>
          <a:xfrm>
            <a:off x="7258050" y="2020768"/>
            <a:ext cx="29718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buFont typeface="Symbol" panose="05050102010706020507" pitchFamily="18" charset="2"/>
              <a:buChar char=""/>
            </a:pPr>
            <a:r>
              <a:rPr lang="it-IT" sz="1800" kern="50" dirty="0">
                <a:latin typeface="Times New Roman" panose="02020603050405020304" pitchFamily="18" charset="0"/>
                <a:ea typeface="Lucida Sans Unicode" panose="020B0602030504020204" pitchFamily="34" charset="0"/>
              </a:rPr>
              <a:t>Richiesta</a:t>
            </a:r>
          </a:p>
          <a:p>
            <a:pPr marL="457200"/>
            <a:r>
              <a:rPr lang="it-IT" sz="1800" kern="50" dirty="0">
                <a:latin typeface="Times New Roman" panose="02020603050405020304" pitchFamily="18" charset="0"/>
                <a:ea typeface="Lucida Sans Unicode" panose="020B0602030504020204" pitchFamily="34" charset="0"/>
              </a:rPr>
              <a:t>Inserimento Richiesta</a:t>
            </a:r>
          </a:p>
          <a:p>
            <a:pPr marL="457200"/>
            <a:r>
              <a:rPr lang="it-IT" sz="1800" kern="50" dirty="0">
                <a:latin typeface="Times New Roman" panose="02020603050405020304" pitchFamily="18" charset="0"/>
                <a:ea typeface="Lucida Sans Unicode" panose="020B0602030504020204" pitchFamily="34" charset="0"/>
              </a:rPr>
              <a:t>Modifica Richiesta</a:t>
            </a:r>
          </a:p>
          <a:p>
            <a:pPr indent="0">
              <a:buNone/>
            </a:pPr>
            <a:endParaRPr lang="it-IT" sz="1800" kern="50" dirty="0">
              <a:latin typeface="Times New Roman" panose="02020603050405020304" pitchFamily="18" charset="0"/>
              <a:ea typeface="Lucida Sans Unicode" panose="020B0602030504020204" pitchFamily="34" charset="0"/>
            </a:endParaRPr>
          </a:p>
          <a:p>
            <a:pPr marL="457200"/>
            <a:r>
              <a:rPr lang="it-IT" sz="1800" kern="50" dirty="0">
                <a:latin typeface="Times New Roman" panose="02020603050405020304" pitchFamily="18" charset="0"/>
                <a:ea typeface="Lucida Sans Unicode" panose="020B0602030504020204" pitchFamily="34" charset="0"/>
              </a:rPr>
              <a:t> </a:t>
            </a:r>
          </a:p>
          <a:p>
            <a:pPr marL="342900" indent="-342900">
              <a:buFont typeface="Symbol" panose="05050102010706020507" pitchFamily="18" charset="2"/>
              <a:buChar char=""/>
            </a:pPr>
            <a:r>
              <a:rPr lang="it-IT" sz="1800" kern="50" dirty="0">
                <a:latin typeface="Times New Roman" panose="02020603050405020304" pitchFamily="18" charset="0"/>
                <a:ea typeface="Lucida Sans Unicode" panose="020B0602030504020204" pitchFamily="34" charset="0"/>
              </a:rPr>
              <a:t>Mediazione</a:t>
            </a:r>
          </a:p>
          <a:p>
            <a:pPr marL="457200"/>
            <a:r>
              <a:rPr lang="it-IT" sz="1800" kern="50" dirty="0">
                <a:latin typeface="Times New Roman" panose="02020603050405020304" pitchFamily="18" charset="0"/>
                <a:ea typeface="Lucida Sans Unicode" panose="020B0602030504020204" pitchFamily="34" charset="0"/>
              </a:rPr>
              <a:t>Crea Mediazione</a:t>
            </a:r>
          </a:p>
          <a:p>
            <a:pPr marL="457200"/>
            <a:r>
              <a:rPr lang="it-IT" sz="1800" kern="50" dirty="0">
                <a:latin typeface="Times New Roman" panose="02020603050405020304" pitchFamily="18" charset="0"/>
                <a:ea typeface="Lucida Sans Unicode" panose="020B0602030504020204" pitchFamily="34" charset="0"/>
              </a:rPr>
              <a:t>Modifica Mediazione</a:t>
            </a:r>
          </a:p>
          <a:p>
            <a:endParaRPr lang="it-IT" sz="1800" kern="50" dirty="0">
              <a:latin typeface="Times New Roman" panose="02020603050405020304" pitchFamily="18" charset="0"/>
              <a:ea typeface="Lucida Sans Unicode" panose="020B0602030504020204" pitchFamily="34" charset="0"/>
              <a:cs typeface="Tahoma" panose="020B0604030504040204" pitchFamily="34" charset="0"/>
            </a:endParaRPr>
          </a:p>
        </p:txBody>
      </p:sp>
    </p:spTree>
    <p:extLst>
      <p:ext uri="{BB962C8B-B14F-4D97-AF65-F5344CB8AC3E}">
        <p14:creationId xmlns:p14="http://schemas.microsoft.com/office/powerpoint/2010/main" val="412515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TEST PLAN</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Approccio</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gnaposto contenuto 4">
            <a:extLst>
              <a:ext uri="{FF2B5EF4-FFF2-40B4-BE49-F238E27FC236}">
                <a16:creationId xmlns:a16="http://schemas.microsoft.com/office/drawing/2014/main" id="{A72DB8A1-0788-483A-BD89-F385B8461675}"/>
              </a:ext>
            </a:extLst>
          </p:cNvPr>
          <p:cNvSpPr>
            <a:spLocks noGrp="1"/>
          </p:cNvSpPr>
          <p:nvPr>
            <p:ph idx="1"/>
          </p:nvPr>
        </p:nvSpPr>
        <p:spPr>
          <a:xfrm>
            <a:off x="1148080" y="2430343"/>
            <a:ext cx="10058400" cy="4023360"/>
          </a:xfrm>
        </p:spPr>
        <p:txBody>
          <a:bodyPr>
            <a:normAutofit/>
          </a:bodyPr>
          <a:lstStyle/>
          <a:p>
            <a:pPr marL="0" lvl="0" indent="0">
              <a:buNone/>
            </a:pPr>
            <a:r>
              <a:rPr lang="it-IT" sz="1800" b="1" kern="50" dirty="0">
                <a:effectLst/>
                <a:latin typeface="Times New Roman" panose="02020603050405020304" pitchFamily="18" charset="0"/>
                <a:ea typeface="Lucida Sans Unicode" panose="020B0602030504020204" pitchFamily="34" charset="0"/>
              </a:rPr>
              <a:t>1 - Testing di unità – </a:t>
            </a:r>
            <a:r>
              <a:rPr lang="it-IT" sz="1800" kern="50" dirty="0">
                <a:effectLst/>
                <a:latin typeface="Times New Roman" panose="02020603050405020304" pitchFamily="18" charset="0"/>
                <a:ea typeface="Lucida Sans Unicode" panose="020B0602030504020204" pitchFamily="34" charset="0"/>
              </a:rPr>
              <a:t>si andrà a verificare che i sottosistemi siano codificati correttamente e che eseguano le funzionalità previste</a:t>
            </a:r>
          </a:p>
          <a:p>
            <a:pPr marL="228600"/>
            <a:r>
              <a:rPr lang="it-IT" sz="1800" b="1" kern="50" dirty="0">
                <a:effectLst/>
                <a:latin typeface="Times New Roman" panose="02020603050405020304" pitchFamily="18" charset="0"/>
                <a:ea typeface="Lucida Sans Unicode" panose="020B0602030504020204" pitchFamily="34" charset="0"/>
              </a:rPr>
              <a:t> </a:t>
            </a:r>
            <a:endParaRPr lang="it-IT" sz="1800" kern="50" dirty="0">
              <a:effectLst/>
              <a:latin typeface="Times New Roman" panose="02020603050405020304" pitchFamily="18" charset="0"/>
              <a:ea typeface="Lucida Sans Unicode" panose="020B0602030504020204" pitchFamily="34" charset="0"/>
            </a:endParaRPr>
          </a:p>
          <a:p>
            <a:pPr marL="0" lvl="0" indent="0">
              <a:buNone/>
            </a:pPr>
            <a:r>
              <a:rPr lang="it-IT" sz="1800" b="1" kern="50" dirty="0">
                <a:latin typeface="Times New Roman" panose="02020603050405020304" pitchFamily="18" charset="0"/>
                <a:ea typeface="Lucida Sans Unicode" panose="020B0602030504020204" pitchFamily="34" charset="0"/>
              </a:rPr>
              <a:t>2 - </a:t>
            </a:r>
            <a:r>
              <a:rPr lang="it-IT" sz="1800" b="1" kern="50" dirty="0">
                <a:effectLst/>
                <a:latin typeface="Times New Roman" panose="02020603050405020304" pitchFamily="18" charset="0"/>
                <a:ea typeface="Lucida Sans Unicode" panose="020B0602030504020204" pitchFamily="34" charset="0"/>
              </a:rPr>
              <a:t>Testing di integrazione –</a:t>
            </a:r>
            <a:r>
              <a:rPr lang="it-IT" sz="1800" kern="50" dirty="0">
                <a:effectLst/>
                <a:latin typeface="Times New Roman" panose="02020603050405020304" pitchFamily="18" charset="0"/>
                <a:ea typeface="Lucida Sans Unicode" panose="020B0602030504020204" pitchFamily="34" charset="0"/>
              </a:rPr>
              <a:t> saranno testate le interfacce dei sottosistemi</a:t>
            </a:r>
          </a:p>
          <a:p>
            <a:endParaRPr lang="it-IT" sz="1800" kern="50" dirty="0">
              <a:effectLst/>
              <a:latin typeface="Times New Roman" panose="02020603050405020304" pitchFamily="18" charset="0"/>
              <a:ea typeface="Lucida Sans Unicode" panose="020B0602030504020204" pitchFamily="34" charset="0"/>
              <a:cs typeface="Tahoma" panose="020B0604030504040204" pitchFamily="34" charset="0"/>
            </a:endParaRPr>
          </a:p>
        </p:txBody>
      </p:sp>
    </p:spTree>
    <p:extLst>
      <p:ext uri="{BB962C8B-B14F-4D97-AF65-F5344CB8AC3E}">
        <p14:creationId xmlns:p14="http://schemas.microsoft.com/office/powerpoint/2010/main" val="228978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A41D33-81BC-4C05-9305-A28F0166FA36}"/>
              </a:ext>
            </a:extLst>
          </p:cNvPr>
          <p:cNvSpPr>
            <a:spLocks noGrp="1"/>
          </p:cNvSpPr>
          <p:nvPr>
            <p:ph type="title"/>
          </p:nvPr>
        </p:nvSpPr>
        <p:spPr>
          <a:xfrm>
            <a:off x="1066800" y="145538"/>
            <a:ext cx="10058400" cy="1450757"/>
          </a:xfrm>
        </p:spPr>
        <p:txBody>
          <a:bodyPr/>
          <a:lstStyle/>
          <a:p>
            <a:r>
              <a:rPr lang="it-IT" dirty="0">
                <a:solidFill>
                  <a:schemeClr val="tx1"/>
                </a:solidFill>
                <a:latin typeface="Times New Roman" panose="02020603050405020304" pitchFamily="18" charset="0"/>
                <a:cs typeface="Times New Roman" panose="02020603050405020304" pitchFamily="18" charset="0"/>
              </a:rPr>
              <a:t>PROBLEM STATEMENT</a:t>
            </a:r>
            <a:br>
              <a:rPr lang="it-IT" dirty="0"/>
            </a:br>
            <a:r>
              <a:rPr lang="it-IT" sz="3200" dirty="0">
                <a:latin typeface="Times New Roman" panose="02020603050405020304" pitchFamily="18" charset="0"/>
                <a:cs typeface="Times New Roman" panose="02020603050405020304" pitchFamily="18" charset="0"/>
              </a:rPr>
              <a:t>Requisiti Non Funzionali</a:t>
            </a:r>
          </a:p>
        </p:txBody>
      </p:sp>
      <p:sp>
        <p:nvSpPr>
          <p:cNvPr id="3" name="Segnaposto contenuto 2">
            <a:extLst>
              <a:ext uri="{FF2B5EF4-FFF2-40B4-BE49-F238E27FC236}">
                <a16:creationId xmlns:a16="http://schemas.microsoft.com/office/drawing/2014/main" id="{CC029281-2E9A-4D61-A2EB-32D0C0655FF9}"/>
              </a:ext>
            </a:extLst>
          </p:cNvPr>
          <p:cNvSpPr>
            <a:spLocks noGrp="1"/>
          </p:cNvSpPr>
          <p:nvPr>
            <p:ph idx="1"/>
          </p:nvPr>
        </p:nvSpPr>
        <p:spPr>
          <a:xfrm>
            <a:off x="1066800" y="1947951"/>
            <a:ext cx="10058400" cy="4510678"/>
          </a:xfrm>
        </p:spPr>
        <p:txBody>
          <a:bodyPr>
            <a:normAutofit fontScale="77500" lnSpcReduction="20000"/>
          </a:bodyPr>
          <a:lstStyle/>
          <a:p>
            <a:r>
              <a:rPr lang="it-IT" sz="2300" b="1" dirty="0"/>
              <a:t>- Usabilità</a:t>
            </a:r>
            <a:br>
              <a:rPr lang="it-IT" sz="2300" b="1" dirty="0"/>
            </a:br>
            <a:r>
              <a:rPr lang="it-IT" sz="2300" kern="50" dirty="0">
                <a:effectLst/>
                <a:latin typeface="Times New Roman" panose="02020603050405020304" pitchFamily="18" charset="0"/>
                <a:ea typeface="Lucida Sans Unicode" panose="020B0602030504020204" pitchFamily="34" charset="0"/>
              </a:rPr>
              <a:t>[RNF4] La piattaforma deve mostrare i contenuti delle ricerche effettuate dall’utente in tabelle per permettere di trovare le informazioni ricercate in modo più semplice.</a:t>
            </a:r>
          </a:p>
          <a:p>
            <a:endParaRPr lang="it-IT" sz="2300" dirty="0"/>
          </a:p>
          <a:p>
            <a:r>
              <a:rPr lang="it-IT" sz="2300" b="1" dirty="0"/>
              <a:t>-Affidabilità</a:t>
            </a:r>
            <a:br>
              <a:rPr lang="it-IT" sz="2300" b="1" dirty="0"/>
            </a:br>
            <a:r>
              <a:rPr lang="it-IT" sz="2300" kern="50" dirty="0">
                <a:effectLst/>
                <a:latin typeface="Times New Roman" panose="02020603050405020304" pitchFamily="18" charset="0"/>
                <a:ea typeface="Lucida Sans Unicode" panose="020B0602030504020204" pitchFamily="34" charset="0"/>
              </a:rPr>
              <a:t>[RNF5] Il sistema deve prevedere contromisure per evitare attacchi XSS, SQL injection e i dati sensibili quali le credenziali di accesso devono essere codificate in SHA1 in caso di accessi non desiderati ai database di gestione. </a:t>
            </a:r>
          </a:p>
          <a:p>
            <a:endParaRPr lang="it-IT" sz="2300" dirty="0"/>
          </a:p>
          <a:p>
            <a:r>
              <a:rPr lang="it-IT" sz="2300" b="1" dirty="0"/>
              <a:t>- Prestazione</a:t>
            </a:r>
            <a:br>
              <a:rPr lang="it-IT" sz="2300" b="1" dirty="0"/>
            </a:br>
            <a:r>
              <a:rPr lang="it-IT" sz="2300" kern="50" dirty="0">
                <a:effectLst/>
                <a:latin typeface="Times New Roman" panose="02020603050405020304" pitchFamily="18" charset="0"/>
                <a:ea typeface="Lucida Sans Unicode" panose="020B0602030504020204" pitchFamily="34" charset="0"/>
              </a:rPr>
              <a:t>[RNF12] Ship Management deve garantire un’alta scalabilità per far sì che 50.000 utenti possano essere connessi al sito contemporaneamente. </a:t>
            </a:r>
          </a:p>
          <a:p>
            <a:endParaRPr lang="it-IT" sz="2300" dirty="0"/>
          </a:p>
          <a:p>
            <a:r>
              <a:rPr lang="it-IT" sz="2300" b="1" dirty="0"/>
              <a:t>- Supporto</a:t>
            </a:r>
            <a:br>
              <a:rPr lang="it-IT" sz="2300" b="1" dirty="0"/>
            </a:br>
            <a:r>
              <a:rPr lang="it-IT" sz="2300" kern="50" dirty="0">
                <a:effectLst/>
                <a:latin typeface="Times New Roman" panose="02020603050405020304" pitchFamily="18" charset="0"/>
                <a:ea typeface="Lucida Sans Unicode" panose="020B0602030504020204" pitchFamily="34" charset="0"/>
              </a:rPr>
              <a:t>[RNF14] Ship Management sarà facilmente modificabile a seguito della distribuzione e vi sarà la possibilità di estenderlo a nuovi scenari.</a:t>
            </a:r>
          </a:p>
          <a:p>
            <a:endParaRPr lang="it-IT" dirty="0"/>
          </a:p>
        </p:txBody>
      </p:sp>
      <p:pic>
        <p:nvPicPr>
          <p:cNvPr id="4" name="Picture 2">
            <a:extLst>
              <a:ext uri="{FF2B5EF4-FFF2-40B4-BE49-F238E27FC236}">
                <a16:creationId xmlns:a16="http://schemas.microsoft.com/office/drawing/2014/main" id="{19EC0474-8B5A-4542-BC8C-7BE6FDB56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8743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TEST PLAN</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Test Case – Crea Mediazione</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egnaposto contenuto 5" descr="Immagine che contiene tavolo&#10;&#10;Descrizione generata automaticamente">
            <a:extLst>
              <a:ext uri="{FF2B5EF4-FFF2-40B4-BE49-F238E27FC236}">
                <a16:creationId xmlns:a16="http://schemas.microsoft.com/office/drawing/2014/main" id="{A1F65312-E8D5-402B-B160-98EFD345B9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5862" y="2310569"/>
            <a:ext cx="9064491" cy="1170046"/>
          </a:xfrm>
        </p:spPr>
      </p:pic>
      <p:pic>
        <p:nvPicPr>
          <p:cNvPr id="8" name="Immagine 7">
            <a:extLst>
              <a:ext uri="{FF2B5EF4-FFF2-40B4-BE49-F238E27FC236}">
                <a16:creationId xmlns:a16="http://schemas.microsoft.com/office/drawing/2014/main" id="{652D701D-3D3C-4319-97E7-813D127EF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3754" y="4114800"/>
            <a:ext cx="9046599" cy="1033513"/>
          </a:xfrm>
          <a:prstGeom prst="rect">
            <a:avLst/>
          </a:prstGeom>
        </p:spPr>
      </p:pic>
    </p:spTree>
    <p:extLst>
      <p:ext uri="{BB962C8B-B14F-4D97-AF65-F5344CB8AC3E}">
        <p14:creationId xmlns:p14="http://schemas.microsoft.com/office/powerpoint/2010/main" val="3035108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225628"/>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TEST PLAN</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Test Case – Modifica Mediazione</a:t>
            </a: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Segnaposto contenuto 5" descr="Immagine che contiene tavolo&#10;&#10;Descrizione generata automaticamente">
            <a:extLst>
              <a:ext uri="{FF2B5EF4-FFF2-40B4-BE49-F238E27FC236}">
                <a16:creationId xmlns:a16="http://schemas.microsoft.com/office/drawing/2014/main" id="{A1F65312-E8D5-402B-B160-98EFD345B9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20879" y="1843030"/>
            <a:ext cx="9064491" cy="1170046"/>
          </a:xfrm>
        </p:spPr>
      </p:pic>
      <p:pic>
        <p:nvPicPr>
          <p:cNvPr id="5" name="Immagine 4" descr="Immagine che contiene tavolo&#10;&#10;Descrizione generata automaticamente">
            <a:extLst>
              <a:ext uri="{FF2B5EF4-FFF2-40B4-BE49-F238E27FC236}">
                <a16:creationId xmlns:a16="http://schemas.microsoft.com/office/drawing/2014/main" id="{E470D818-C5E2-4F4B-B1E5-1A9683CC70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7893" y="3179721"/>
            <a:ext cx="7725676" cy="1686022"/>
          </a:xfrm>
          <a:prstGeom prst="rect">
            <a:avLst/>
          </a:prstGeom>
        </p:spPr>
      </p:pic>
      <p:pic>
        <p:nvPicPr>
          <p:cNvPr id="9" name="Immagine 8" descr="Immagine che contiene tavolo&#10;&#10;Descrizione generata automaticamente">
            <a:extLst>
              <a:ext uri="{FF2B5EF4-FFF2-40B4-BE49-F238E27FC236}">
                <a16:creationId xmlns:a16="http://schemas.microsoft.com/office/drawing/2014/main" id="{F61B4354-E6A8-49DB-BAD7-3EB349BE7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6497" y="5035565"/>
            <a:ext cx="7128469" cy="1182751"/>
          </a:xfrm>
          <a:prstGeom prst="rect">
            <a:avLst/>
          </a:prstGeom>
        </p:spPr>
      </p:pic>
    </p:spTree>
    <p:extLst>
      <p:ext uri="{BB962C8B-B14F-4D97-AF65-F5344CB8AC3E}">
        <p14:creationId xmlns:p14="http://schemas.microsoft.com/office/powerpoint/2010/main" val="3611344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148080" y="528982"/>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TEST CASE SPECIFICATION</a:t>
            </a:r>
            <a:br>
              <a:rPr lang="it-IT" dirty="0">
                <a:latin typeface="Times New Roman" panose="02020603050405020304" pitchFamily="18" charset="0"/>
                <a:cs typeface="Times New Roman" panose="02020603050405020304" pitchFamily="18" charset="0"/>
              </a:rPr>
            </a:b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egnaposto contenuto 4" descr="Immagine che contiene testo&#10;&#10;Descrizione generata automaticamente">
            <a:extLst>
              <a:ext uri="{FF2B5EF4-FFF2-40B4-BE49-F238E27FC236}">
                <a16:creationId xmlns:a16="http://schemas.microsoft.com/office/drawing/2014/main" id="{FC5575D4-467D-47E6-AD9B-0D03D1B5A3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1979" y="1979739"/>
            <a:ext cx="4602681" cy="2352007"/>
          </a:xfrm>
        </p:spPr>
      </p:pic>
      <p:pic>
        <p:nvPicPr>
          <p:cNvPr id="7" name="Immagine 6" descr="Immagine che contiene tavolo&#10;&#10;Descrizione generata automaticamente">
            <a:extLst>
              <a:ext uri="{FF2B5EF4-FFF2-40B4-BE49-F238E27FC236}">
                <a16:creationId xmlns:a16="http://schemas.microsoft.com/office/drawing/2014/main" id="{ABF26503-802B-4D9A-8417-180B33E36F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0288" y="2187690"/>
            <a:ext cx="5426909" cy="1781106"/>
          </a:xfrm>
          <a:prstGeom prst="rect">
            <a:avLst/>
          </a:prstGeom>
        </p:spPr>
      </p:pic>
      <p:pic>
        <p:nvPicPr>
          <p:cNvPr id="11" name="Immagine 10" descr="Immagine che contiene tavolo&#10;&#10;Descrizione generata automaticamente">
            <a:extLst>
              <a:ext uri="{FF2B5EF4-FFF2-40B4-BE49-F238E27FC236}">
                <a16:creationId xmlns:a16="http://schemas.microsoft.com/office/drawing/2014/main" id="{E76BFAA9-9190-42DC-9DBB-EA131CA014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9954" y="4372440"/>
            <a:ext cx="5688818" cy="1956578"/>
          </a:xfrm>
          <a:prstGeom prst="rect">
            <a:avLst/>
          </a:prstGeom>
        </p:spPr>
      </p:pic>
    </p:spTree>
    <p:extLst>
      <p:ext uri="{BB962C8B-B14F-4D97-AF65-F5344CB8AC3E}">
        <p14:creationId xmlns:p14="http://schemas.microsoft.com/office/powerpoint/2010/main" val="2185639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066800" y="363135"/>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TEST EXECUTION REPORT</a:t>
            </a:r>
            <a:br>
              <a:rPr lang="it-IT" dirty="0">
                <a:latin typeface="Times New Roman" panose="02020603050405020304" pitchFamily="18" charset="0"/>
                <a:cs typeface="Times New Roman" panose="02020603050405020304" pitchFamily="18" charset="0"/>
              </a:rPr>
            </a:b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egnaposto contenuto 6">
            <a:extLst>
              <a:ext uri="{FF2B5EF4-FFF2-40B4-BE49-F238E27FC236}">
                <a16:creationId xmlns:a16="http://schemas.microsoft.com/office/drawing/2014/main" id="{A44574B2-C8F5-4E5F-BE8E-885DFC6EAC7B}"/>
              </a:ext>
            </a:extLst>
          </p:cNvPr>
          <p:cNvSpPr>
            <a:spLocks noGrp="1"/>
          </p:cNvSpPr>
          <p:nvPr>
            <p:ph idx="1"/>
          </p:nvPr>
        </p:nvSpPr>
        <p:spPr>
          <a:xfrm>
            <a:off x="1042987" y="1885661"/>
            <a:ext cx="10058400" cy="4023360"/>
          </a:xfrm>
        </p:spPr>
        <p:txBody>
          <a:bodyPr/>
          <a:lstStyle/>
          <a:p>
            <a:endParaRPr lang="it-IT" dirty="0"/>
          </a:p>
        </p:txBody>
      </p:sp>
      <p:pic>
        <p:nvPicPr>
          <p:cNvPr id="14338" name="Picture 2">
            <a:extLst>
              <a:ext uri="{FF2B5EF4-FFF2-40B4-BE49-F238E27FC236}">
                <a16:creationId xmlns:a16="http://schemas.microsoft.com/office/drawing/2014/main" id="{49919F05-6B2E-44D0-933B-26F038A2A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1776977"/>
            <a:ext cx="611505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magine 5" descr="erroremodimbarcazione">
            <a:extLst>
              <a:ext uri="{FF2B5EF4-FFF2-40B4-BE49-F238E27FC236}">
                <a16:creationId xmlns:a16="http://schemas.microsoft.com/office/drawing/2014/main" id="{CA99A97B-6F9C-40DC-A555-DF3F2F90D8D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155031" y="2944121"/>
            <a:ext cx="7262812" cy="3304279"/>
          </a:xfrm>
          <a:prstGeom prst="rect">
            <a:avLst/>
          </a:prstGeom>
          <a:noFill/>
          <a:ln>
            <a:noFill/>
          </a:ln>
        </p:spPr>
      </p:pic>
    </p:spTree>
    <p:extLst>
      <p:ext uri="{BB962C8B-B14F-4D97-AF65-F5344CB8AC3E}">
        <p14:creationId xmlns:p14="http://schemas.microsoft.com/office/powerpoint/2010/main" val="2533409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066800" y="363135"/>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TEST EXECUTION REPORT</a:t>
            </a:r>
            <a:br>
              <a:rPr lang="it-IT" dirty="0">
                <a:latin typeface="Times New Roman" panose="02020603050405020304" pitchFamily="18" charset="0"/>
                <a:cs typeface="Times New Roman" panose="02020603050405020304" pitchFamily="18" charset="0"/>
              </a:rPr>
            </a:b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egnaposto contenuto 6">
            <a:extLst>
              <a:ext uri="{FF2B5EF4-FFF2-40B4-BE49-F238E27FC236}">
                <a16:creationId xmlns:a16="http://schemas.microsoft.com/office/drawing/2014/main" id="{A44574B2-C8F5-4E5F-BE8E-885DFC6EAC7B}"/>
              </a:ext>
            </a:extLst>
          </p:cNvPr>
          <p:cNvSpPr>
            <a:spLocks noGrp="1"/>
          </p:cNvSpPr>
          <p:nvPr>
            <p:ph idx="1"/>
          </p:nvPr>
        </p:nvSpPr>
        <p:spPr>
          <a:xfrm>
            <a:off x="1042987" y="1885661"/>
            <a:ext cx="10058400" cy="4023360"/>
          </a:xfrm>
        </p:spPr>
        <p:txBody>
          <a:bodyPr/>
          <a:lstStyle/>
          <a:p>
            <a:endParaRPr lang="it-IT" dirty="0"/>
          </a:p>
        </p:txBody>
      </p:sp>
      <p:pic>
        <p:nvPicPr>
          <p:cNvPr id="8" name="Immagine 7" descr="ERRORE">
            <a:extLst>
              <a:ext uri="{FF2B5EF4-FFF2-40B4-BE49-F238E27FC236}">
                <a16:creationId xmlns:a16="http://schemas.microsoft.com/office/drawing/2014/main" id="{E88AA3C3-54F6-4BC7-99D4-5EC5A9D3114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28824" y="1885661"/>
            <a:ext cx="7696201" cy="4281777"/>
          </a:xfrm>
          <a:prstGeom prst="rect">
            <a:avLst/>
          </a:prstGeom>
          <a:noFill/>
          <a:ln>
            <a:noFill/>
          </a:ln>
        </p:spPr>
      </p:pic>
    </p:spTree>
    <p:extLst>
      <p:ext uri="{BB962C8B-B14F-4D97-AF65-F5344CB8AC3E}">
        <p14:creationId xmlns:p14="http://schemas.microsoft.com/office/powerpoint/2010/main" val="1661645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1066800" y="363135"/>
            <a:ext cx="10058400" cy="1450757"/>
          </a:xfrm>
        </p:spPr>
        <p:txBody>
          <a:bodyPr>
            <a:normAutofit/>
          </a:bodyPr>
          <a:lstStyle/>
          <a:p>
            <a:r>
              <a:rPr lang="it-IT" dirty="0">
                <a:solidFill>
                  <a:schemeClr val="tx1"/>
                </a:solidFill>
                <a:latin typeface="Times New Roman" panose="02020603050405020304" pitchFamily="18" charset="0"/>
                <a:cs typeface="Times New Roman" panose="02020603050405020304" pitchFamily="18" charset="0"/>
              </a:rPr>
              <a:t>TEST EXECUTION REPORT</a:t>
            </a:r>
            <a:br>
              <a:rPr lang="it-IT" dirty="0">
                <a:latin typeface="Times New Roman" panose="02020603050405020304" pitchFamily="18" charset="0"/>
                <a:cs typeface="Times New Roman" panose="02020603050405020304" pitchFamily="18" charset="0"/>
              </a:rPr>
            </a:br>
            <a:endParaRPr lang="it-IT" sz="3200" dirty="0"/>
          </a:p>
        </p:txBody>
      </p:sp>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egnaposto contenuto 4" descr="Immagine che contiene tavolo&#10;&#10;Descrizione generata automaticamente">
            <a:extLst>
              <a:ext uri="{FF2B5EF4-FFF2-40B4-BE49-F238E27FC236}">
                <a16:creationId xmlns:a16="http://schemas.microsoft.com/office/drawing/2014/main" id="{F195963E-ACE3-49C6-8449-758C463A9C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8048" y="1813892"/>
            <a:ext cx="6115904" cy="1152686"/>
          </a:xfrm>
        </p:spPr>
      </p:pic>
      <p:pic>
        <p:nvPicPr>
          <p:cNvPr id="9" name="Immagine 8" descr="2">
            <a:extLst>
              <a:ext uri="{FF2B5EF4-FFF2-40B4-BE49-F238E27FC236}">
                <a16:creationId xmlns:a16="http://schemas.microsoft.com/office/drawing/2014/main" id="{10679767-0A77-4059-B8EA-08D18B0F2A0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638425" y="2995036"/>
            <a:ext cx="6915150" cy="3233737"/>
          </a:xfrm>
          <a:prstGeom prst="rect">
            <a:avLst/>
          </a:prstGeom>
          <a:noFill/>
          <a:ln>
            <a:noFill/>
          </a:ln>
        </p:spPr>
      </p:pic>
    </p:spTree>
    <p:extLst>
      <p:ext uri="{BB962C8B-B14F-4D97-AF65-F5344CB8AC3E}">
        <p14:creationId xmlns:p14="http://schemas.microsoft.com/office/powerpoint/2010/main" val="3090897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a:xfrm>
            <a:off x="462760" y="1417320"/>
            <a:ext cx="3659246" cy="2926080"/>
          </a:xfrm>
        </p:spPr>
        <p:txBody>
          <a:bodyPr vert="horz" lIns="91440" tIns="45720" rIns="91440" bIns="45720" rtlCol="0" anchor="b">
            <a:normAutofit/>
          </a:bodyPr>
          <a:lstStyle/>
          <a:p>
            <a:r>
              <a:rPr lang="en-US" sz="4100" dirty="0">
                <a:solidFill>
                  <a:srgbClr val="FFFFFF"/>
                </a:solidFill>
              </a:rPr>
              <a:t>FINE PRESENTAZIONE</a:t>
            </a:r>
            <a:br>
              <a:rPr lang="en-US" sz="4100" dirty="0">
                <a:solidFill>
                  <a:srgbClr val="FFFFFF"/>
                </a:solidFill>
              </a:rPr>
            </a:br>
            <a:endParaRPr lang="en-US" sz="4100" dirty="0">
              <a:solidFill>
                <a:srgbClr val="FFFFFF"/>
              </a:solidFill>
            </a:endParaRPr>
          </a:p>
        </p:txBody>
      </p:sp>
      <p:pic>
        <p:nvPicPr>
          <p:cNvPr id="4" name="Picture 2">
            <a:extLst>
              <a:ext uri="{FF2B5EF4-FFF2-40B4-BE49-F238E27FC236}">
                <a16:creationId xmlns:a16="http://schemas.microsoft.com/office/drawing/2014/main" id="{15A29AF5-DF6D-4C3F-981D-D1AB2F94C82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208" r="2" b="3987"/>
          <a:stretch/>
        </p:blipFill>
        <p:spPr bwMode="auto">
          <a:xfrm>
            <a:off x="4639733" y="10"/>
            <a:ext cx="7552266"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253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CEBB10-8254-40A5-A607-B0B695CD7636}"/>
              </a:ext>
            </a:extLst>
          </p:cNvPr>
          <p:cNvSpPr>
            <a:spLocks noGrp="1"/>
          </p:cNvSpPr>
          <p:nvPr>
            <p:ph type="title"/>
          </p:nvPr>
        </p:nvSpPr>
        <p:spPr>
          <a:xfrm>
            <a:off x="1066800" y="117927"/>
            <a:ext cx="10058400" cy="1450757"/>
          </a:xfrm>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br>
            <a:r>
              <a:rPr lang="it-IT" sz="3200" dirty="0"/>
              <a:t>Casi d’uso – </a:t>
            </a:r>
            <a:r>
              <a:rPr lang="it-IT" sz="3200" dirty="0" err="1"/>
              <a:t>Sequence</a:t>
            </a:r>
            <a:r>
              <a:rPr lang="it-IT" sz="3200" dirty="0"/>
              <a:t> </a:t>
            </a:r>
            <a:r>
              <a:rPr lang="it-IT" sz="3200" dirty="0" err="1"/>
              <a:t>Diagram</a:t>
            </a:r>
            <a:endParaRPr lang="it-IT" dirty="0"/>
          </a:p>
        </p:txBody>
      </p:sp>
      <p:pic>
        <p:nvPicPr>
          <p:cNvPr id="4" name="Picture 2">
            <a:extLst>
              <a:ext uri="{FF2B5EF4-FFF2-40B4-BE49-F238E27FC236}">
                <a16:creationId xmlns:a16="http://schemas.microsoft.com/office/drawing/2014/main" id="{29628550-937D-4EBB-8801-4946B5EE7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Immagine 19" descr="Immagine che contiene tavolo&#10;&#10;Descrizione generata automaticamente">
            <a:extLst>
              <a:ext uri="{FF2B5EF4-FFF2-40B4-BE49-F238E27FC236}">
                <a16:creationId xmlns:a16="http://schemas.microsoft.com/office/drawing/2014/main" id="{1DCD17D5-8757-404F-B583-F442FEAF9D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234" y="2443136"/>
            <a:ext cx="6060024" cy="3459118"/>
          </a:xfrm>
          <a:prstGeom prst="rect">
            <a:avLst/>
          </a:prstGeom>
        </p:spPr>
      </p:pic>
      <p:pic>
        <p:nvPicPr>
          <p:cNvPr id="28" name="Segnaposto contenuto 27" descr="Immagine che contiene tavolo&#10;&#10;Descrizione generata automaticamente">
            <a:extLst>
              <a:ext uri="{FF2B5EF4-FFF2-40B4-BE49-F238E27FC236}">
                <a16:creationId xmlns:a16="http://schemas.microsoft.com/office/drawing/2014/main" id="{F526DFE7-BA5A-4CF0-96D4-20A33F9BC48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58125" y="1779368"/>
            <a:ext cx="4475009" cy="4424727"/>
          </a:xfrm>
        </p:spPr>
      </p:pic>
    </p:spTree>
    <p:extLst>
      <p:ext uri="{BB962C8B-B14F-4D97-AF65-F5344CB8AC3E}">
        <p14:creationId xmlns:p14="http://schemas.microsoft.com/office/powerpoint/2010/main" val="268173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1CF158-F70A-4853-8D1D-779CBD27680C}"/>
              </a:ext>
            </a:extLst>
          </p:cNvPr>
          <p:cNvSpPr>
            <a:spLocks noGrp="1"/>
          </p:cNvSpPr>
          <p:nvPr>
            <p:ph type="title"/>
          </p:nvPr>
        </p:nvSpPr>
        <p:spPr>
          <a:xfrm>
            <a:off x="1097280" y="225628"/>
            <a:ext cx="10058400" cy="1450757"/>
          </a:xfrm>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Casi d’uso – </a:t>
            </a:r>
            <a:r>
              <a:rPr lang="it-IT" sz="3200" dirty="0" err="1">
                <a:latin typeface="Times New Roman" panose="02020603050405020304" pitchFamily="18" charset="0"/>
                <a:cs typeface="Times New Roman" panose="02020603050405020304" pitchFamily="18" charset="0"/>
              </a:rPr>
              <a:t>Sequence</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Diagram</a:t>
            </a:r>
            <a:endParaRPr lang="it-IT" sz="3200" dirty="0">
              <a:latin typeface="Times New Roman" panose="02020603050405020304" pitchFamily="18" charset="0"/>
              <a:cs typeface="Times New Roman" panose="02020603050405020304" pitchFamily="18" charset="0"/>
            </a:endParaRPr>
          </a:p>
        </p:txBody>
      </p:sp>
      <p:pic>
        <p:nvPicPr>
          <p:cNvPr id="6" name="Segnaposto contenuto 5">
            <a:extLst>
              <a:ext uri="{FF2B5EF4-FFF2-40B4-BE49-F238E27FC236}">
                <a16:creationId xmlns:a16="http://schemas.microsoft.com/office/drawing/2014/main" id="{9434D1B7-4449-4C68-AA58-EAD80C1170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1931549"/>
            <a:ext cx="10058400" cy="3852153"/>
          </a:xfrm>
        </p:spPr>
      </p:pic>
      <p:pic>
        <p:nvPicPr>
          <p:cNvPr id="4" name="Picture 2">
            <a:extLst>
              <a:ext uri="{FF2B5EF4-FFF2-40B4-BE49-F238E27FC236}">
                <a16:creationId xmlns:a16="http://schemas.microsoft.com/office/drawing/2014/main" id="{93987A05-51B6-4D35-B368-F1D64B428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851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C6BBA0-E389-4737-AC2E-594FD5255FDD}"/>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Casi d’uso – </a:t>
            </a:r>
            <a:r>
              <a:rPr lang="it-IT" sz="3200" dirty="0" err="1">
                <a:latin typeface="Times New Roman" panose="02020603050405020304" pitchFamily="18" charset="0"/>
                <a:cs typeface="Times New Roman" panose="02020603050405020304" pitchFamily="18" charset="0"/>
              </a:rPr>
              <a:t>Sequence</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Diagram</a:t>
            </a:r>
            <a:endParaRPr lang="it-IT" sz="3200" dirty="0">
              <a:latin typeface="Times New Roman" panose="02020603050405020304" pitchFamily="18" charset="0"/>
              <a:cs typeface="Times New Roman" panose="02020603050405020304" pitchFamily="18" charset="0"/>
            </a:endParaRPr>
          </a:p>
        </p:txBody>
      </p:sp>
      <p:pic>
        <p:nvPicPr>
          <p:cNvPr id="6" name="Segnaposto contenuto 5" descr="Immagine che contiene tavolo&#10;&#10;Descrizione generata automaticamente">
            <a:extLst>
              <a:ext uri="{FF2B5EF4-FFF2-40B4-BE49-F238E27FC236}">
                <a16:creationId xmlns:a16="http://schemas.microsoft.com/office/drawing/2014/main" id="{EEFE4E06-F91F-4B60-9D25-71785B3B3E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999" y="1798335"/>
            <a:ext cx="4453070" cy="4430805"/>
          </a:xfrm>
        </p:spPr>
      </p:pic>
      <p:pic>
        <p:nvPicPr>
          <p:cNvPr id="4" name="Picture 2">
            <a:extLst>
              <a:ext uri="{FF2B5EF4-FFF2-40B4-BE49-F238E27FC236}">
                <a16:creationId xmlns:a16="http://schemas.microsoft.com/office/drawing/2014/main" id="{183DA99E-4E8A-404B-B220-021674845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magine 7" descr="Immagine che contiene tavolo&#10;&#10;Descrizione generata automaticamente">
            <a:extLst>
              <a:ext uri="{FF2B5EF4-FFF2-40B4-BE49-F238E27FC236}">
                <a16:creationId xmlns:a16="http://schemas.microsoft.com/office/drawing/2014/main" id="{E44100FD-2BB4-4424-A478-5DF7E5A7F9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468" y="2805831"/>
            <a:ext cx="5733275" cy="2314810"/>
          </a:xfrm>
          <a:prstGeom prst="rect">
            <a:avLst/>
          </a:prstGeom>
        </p:spPr>
      </p:pic>
    </p:spTree>
    <p:extLst>
      <p:ext uri="{BB962C8B-B14F-4D97-AF65-F5344CB8AC3E}">
        <p14:creationId xmlns:p14="http://schemas.microsoft.com/office/powerpoint/2010/main" val="3496704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D78474-247A-4DAD-8FE0-01FEFF37E83F}"/>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Casi d’uso – </a:t>
            </a:r>
            <a:r>
              <a:rPr lang="it-IT" sz="3200" dirty="0" err="1">
                <a:latin typeface="Times New Roman" panose="02020603050405020304" pitchFamily="18" charset="0"/>
                <a:cs typeface="Times New Roman" panose="02020603050405020304" pitchFamily="18" charset="0"/>
              </a:rPr>
              <a:t>Sequence</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Diagram</a:t>
            </a:r>
            <a:endParaRPr lang="it-IT" sz="3200" dirty="0"/>
          </a:p>
        </p:txBody>
      </p:sp>
      <p:pic>
        <p:nvPicPr>
          <p:cNvPr id="6" name="Segnaposto contenuto 5">
            <a:extLst>
              <a:ext uri="{FF2B5EF4-FFF2-40B4-BE49-F238E27FC236}">
                <a16:creationId xmlns:a16="http://schemas.microsoft.com/office/drawing/2014/main" id="{D04F137E-90DB-49D1-870A-E674E12FEB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0683" y="1890651"/>
            <a:ext cx="8530633" cy="4022725"/>
          </a:xfrm>
        </p:spPr>
      </p:pic>
      <p:pic>
        <p:nvPicPr>
          <p:cNvPr id="4" name="Picture 2">
            <a:extLst>
              <a:ext uri="{FF2B5EF4-FFF2-40B4-BE49-F238E27FC236}">
                <a16:creationId xmlns:a16="http://schemas.microsoft.com/office/drawing/2014/main" id="{E1ED2A5D-3256-4060-8C1A-9D600EE18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262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2A176-B532-405E-B13D-3EEA26272D6B}"/>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REQUIREMENTS ANALYSIS</a:t>
            </a:r>
            <a:br>
              <a:rPr lang="it-IT" dirty="0">
                <a:latin typeface="Times New Roman" panose="02020603050405020304" pitchFamily="18" charset="0"/>
                <a:cs typeface="Times New Roman" panose="02020603050405020304" pitchFamily="18" charset="0"/>
              </a:rPr>
            </a:br>
            <a:r>
              <a:rPr lang="it-IT" sz="3200" dirty="0">
                <a:latin typeface="Times New Roman" panose="02020603050405020304" pitchFamily="18" charset="0"/>
                <a:cs typeface="Times New Roman" panose="02020603050405020304" pitchFamily="18" charset="0"/>
              </a:rPr>
              <a:t>Casi d’uso – </a:t>
            </a:r>
            <a:r>
              <a:rPr lang="it-IT" sz="3200" dirty="0" err="1">
                <a:latin typeface="Times New Roman" panose="02020603050405020304" pitchFamily="18" charset="0"/>
                <a:cs typeface="Times New Roman" panose="02020603050405020304" pitchFamily="18" charset="0"/>
              </a:rPr>
              <a:t>Sequence</a:t>
            </a:r>
            <a:r>
              <a:rPr lang="it-IT" sz="3200" dirty="0">
                <a:latin typeface="Times New Roman" panose="02020603050405020304" pitchFamily="18" charset="0"/>
                <a:cs typeface="Times New Roman" panose="02020603050405020304" pitchFamily="18" charset="0"/>
              </a:rPr>
              <a:t> </a:t>
            </a:r>
            <a:r>
              <a:rPr lang="it-IT" sz="3200" dirty="0" err="1">
                <a:latin typeface="Times New Roman" panose="02020603050405020304" pitchFamily="18" charset="0"/>
                <a:cs typeface="Times New Roman" panose="02020603050405020304" pitchFamily="18" charset="0"/>
              </a:rPr>
              <a:t>Diagram</a:t>
            </a:r>
            <a:endParaRPr lang="it-IT" sz="3200" dirty="0"/>
          </a:p>
        </p:txBody>
      </p:sp>
      <p:pic>
        <p:nvPicPr>
          <p:cNvPr id="6" name="Segnaposto contenuto 5" descr="Immagine che contiene tavolo&#10;&#10;Descrizione generata automaticamente">
            <a:extLst>
              <a:ext uri="{FF2B5EF4-FFF2-40B4-BE49-F238E27FC236}">
                <a16:creationId xmlns:a16="http://schemas.microsoft.com/office/drawing/2014/main" id="{D6670BCC-74E7-4F10-818A-6EB01A94B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8818" y="1869357"/>
            <a:ext cx="4928943" cy="4363617"/>
          </a:xfrm>
        </p:spPr>
      </p:pic>
      <p:pic>
        <p:nvPicPr>
          <p:cNvPr id="4" name="Picture 2">
            <a:extLst>
              <a:ext uri="{FF2B5EF4-FFF2-40B4-BE49-F238E27FC236}">
                <a16:creationId xmlns:a16="http://schemas.microsoft.com/office/drawing/2014/main" id="{15A29AF5-DF6D-4C3F-981D-D1AB2F94C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0268" y="225628"/>
            <a:ext cx="1511732" cy="15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6133248"/>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181</TotalTime>
  <Words>1902</Words>
  <Application>Microsoft Office PowerPoint</Application>
  <PresentationFormat>Widescreen</PresentationFormat>
  <Paragraphs>229</Paragraphs>
  <Slides>46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46</vt:i4>
      </vt:variant>
    </vt:vector>
  </HeadingPairs>
  <TitlesOfParts>
    <vt:vector size="52" baseType="lpstr">
      <vt:lpstr>Arial</vt:lpstr>
      <vt:lpstr>Calibri</vt:lpstr>
      <vt:lpstr>Calibri Light</vt:lpstr>
      <vt:lpstr>Symbol</vt:lpstr>
      <vt:lpstr>Times New Roman</vt:lpstr>
      <vt:lpstr>Retrospettivo</vt:lpstr>
      <vt:lpstr>SHIP MANAGEMENT</vt:lpstr>
      <vt:lpstr>PROBLEM STATEMENT Dominio del problema</vt:lpstr>
      <vt:lpstr>PROBLEM STATEMENT Requisiti Funzionali</vt:lpstr>
      <vt:lpstr>PROBLEM STATEMENT Requisiti Non Funzionali</vt:lpstr>
      <vt:lpstr>REQUIREMENTS ANALYSIS Casi d’uso – Sequence Diagram</vt:lpstr>
      <vt:lpstr>REQUIREMENTS ANALYSIS Casi d’uso – Sequence Diagram</vt:lpstr>
      <vt:lpstr>REQUIREMENTS ANALYSIS Casi d’uso – Sequence Diagram</vt:lpstr>
      <vt:lpstr>REQUIREMENTS ANALYSIS Casi d’uso – Sequence Diagram</vt:lpstr>
      <vt:lpstr>REQUIREMENTS ANALYSIS Casi d’uso – Sequence Diagram</vt:lpstr>
      <vt:lpstr>REQUIREMENTS ANALYSIS Casi d’uso – Sequence Diagram</vt:lpstr>
      <vt:lpstr>REQUIREMENTS ANALYSIS Casi d’uso – Sequence Diagram</vt:lpstr>
      <vt:lpstr>REQUIREMENTS ANALYSIS Casi d’uso – Sequence Diagram</vt:lpstr>
      <vt:lpstr>REQUIREMENTS ANALYSIS Casi d’uso – Sequence Diagram</vt:lpstr>
      <vt:lpstr>REQUIREMENTS ANALYSIS Casi d’uso – Sequence Diagram</vt:lpstr>
      <vt:lpstr>REQUIREMENTS ANALYSIS Casi d’uso – Sequence Diagram</vt:lpstr>
      <vt:lpstr>REQUIREMENTS ANALYSIS Casi d’uso – Sequence Diagram</vt:lpstr>
      <vt:lpstr>REQUIREMENTS ANALYSIS Casi d’uso – Sequence Diagram</vt:lpstr>
      <vt:lpstr>REQUIREMENTS ANALYSIS Casi d’uso – Sequence Diagram</vt:lpstr>
      <vt:lpstr>REQUIREMENTS ANALYSIS Activity Diagram – Aggiungi Imbarcazione / Finalizza Mediazione</vt:lpstr>
      <vt:lpstr>REQUIREMENTS ANALYSIS Activity Diagram – Firma/Rifiuta Contratto</vt:lpstr>
      <vt:lpstr>REQUIREMENTS ANALYSIS Statechart Diagram - Mediazione</vt:lpstr>
      <vt:lpstr>REQUIREMENTS ANALYSIS Navigational Path – Utente Non Registrato</vt:lpstr>
      <vt:lpstr>REQUIREMENTS ANALYSIS Navigational Path - Broker</vt:lpstr>
      <vt:lpstr>SYSTEM DESIGN Architettura del Sistema Corrente e Proposto</vt:lpstr>
      <vt:lpstr>SYSTEM DESIGN Mapping Hardware/Software</vt:lpstr>
      <vt:lpstr>SYSTEM DESIGN Gestione dei dati persistenti</vt:lpstr>
      <vt:lpstr>SYSTEM DESIGN Controllo degli accessi e sicurezza</vt:lpstr>
      <vt:lpstr>OBJECT DESIGN Trade - off</vt:lpstr>
      <vt:lpstr>OBJECT DESIGN Packages</vt:lpstr>
      <vt:lpstr>OBJECT DESIGN Packages</vt:lpstr>
      <vt:lpstr>OBJECT DESIGN Packages</vt:lpstr>
      <vt:lpstr>OBJECT DESIGN Class Interface Glossary</vt:lpstr>
      <vt:lpstr>OBJECT DESIGN Class Interface Glossary</vt:lpstr>
      <vt:lpstr>OBJECT DESIGN Class Interface Glossary</vt:lpstr>
      <vt:lpstr>OBJECT DESIGN Design Pattern – Proxy Pattern</vt:lpstr>
      <vt:lpstr>OBJECT DESIGN Design Pattern – Builder Pattern</vt:lpstr>
      <vt:lpstr>TEST PLAN Documenti Correlati</vt:lpstr>
      <vt:lpstr>TEST PLAN Funzionalità testate</vt:lpstr>
      <vt:lpstr>TEST PLAN Approccio</vt:lpstr>
      <vt:lpstr>TEST PLAN Test Case – Crea Mediazione</vt:lpstr>
      <vt:lpstr>TEST PLAN Test Case – Modifica Mediazione</vt:lpstr>
      <vt:lpstr>TEST CASE SPECIFICATION </vt:lpstr>
      <vt:lpstr>TEST EXECUTION REPORT </vt:lpstr>
      <vt:lpstr>TEST EXECUTION REPORT </vt:lpstr>
      <vt:lpstr>TEST EXECUTION REPORT </vt:lpstr>
      <vt:lpstr>FINE PRESENTAZIONE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 MANAGEMENT</dc:title>
  <dc:creator>Andrea Selice</dc:creator>
  <cp:lastModifiedBy>Andrea Selice</cp:lastModifiedBy>
  <cp:revision>8</cp:revision>
  <dcterms:created xsi:type="dcterms:W3CDTF">2021-01-24T17:09:22Z</dcterms:created>
  <dcterms:modified xsi:type="dcterms:W3CDTF">2021-01-25T14:42:12Z</dcterms:modified>
</cp:coreProperties>
</file>