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2" r:id="rId4"/>
    <p:sldId id="274" r:id="rId5"/>
    <p:sldId id="264" r:id="rId6"/>
    <p:sldId id="265" r:id="rId7"/>
    <p:sldId id="266" r:id="rId8"/>
    <p:sldId id="267" r:id="rId9"/>
    <p:sldId id="268" r:id="rId10"/>
    <p:sldId id="269" r:id="rId11"/>
    <p:sldId id="263" r:id="rId12"/>
    <p:sldId id="271" r:id="rId13"/>
    <p:sldId id="272" r:id="rId14"/>
    <p:sldId id="273" r:id="rId15"/>
    <p:sldId id="275" r:id="rId16"/>
    <p:sldId id="276" r:id="rId17"/>
    <p:sldId id="279" r:id="rId18"/>
    <p:sldId id="277" r:id="rId19"/>
    <p:sldId id="278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QQ</a:t>
            </a:r>
            <a:r>
              <a:rPr lang="zh-CN" altLang="en-US" dirty="0" smtClean="0"/>
              <a:t>飞车渲染 特效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天气系统的实现原理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天气系统的粒子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更多属性的逐粒子控制：</a:t>
            </a: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500306"/>
            <a:ext cx="7157814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区分室内室外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142984"/>
            <a:ext cx="6929486" cy="5370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区分室内室外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329246" cy="4525963"/>
          </a:xfrm>
        </p:spPr>
        <p:txBody>
          <a:bodyPr/>
          <a:lstStyle/>
          <a:p>
            <a:r>
              <a:rPr lang="zh-CN" altLang="en-US" dirty="0" smtClean="0"/>
              <a:t>如何区分：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用顶摄像机为地图生成室内区域纹理；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Shader</a:t>
            </a:r>
            <a:r>
              <a:rPr lang="zh-CN" altLang="en-US" dirty="0" smtClean="0"/>
              <a:t>中使用同样位置的顶摄像机计算粒子所在位置的深度；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将深度进行比较判断该粒子是否在室内；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74" y="4071942"/>
            <a:ext cx="24765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1357298"/>
            <a:ext cx="2500330" cy="2609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区分室内室外</a:t>
            </a:r>
            <a:endParaRPr lang="zh-CN" altLang="en-US" dirty="0"/>
          </a:p>
        </p:txBody>
      </p:sp>
      <p:pic>
        <p:nvPicPr>
          <p:cNvPr id="4" name="图片 3" descr="te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72330" y="1285860"/>
            <a:ext cx="571504" cy="571504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cxnSp>
        <p:nvCxnSpPr>
          <p:cNvPr id="6" name="直接连接符 5"/>
          <p:cNvCxnSpPr/>
          <p:nvPr/>
        </p:nvCxnSpPr>
        <p:spPr>
          <a:xfrm rot="10800000">
            <a:off x="6715140" y="3643314"/>
            <a:ext cx="714380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10800000">
            <a:off x="6572264" y="5000636"/>
            <a:ext cx="185738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5400000">
            <a:off x="5464975" y="3464719"/>
            <a:ext cx="3357586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200000" flipH="1">
            <a:off x="5929322" y="3429000"/>
            <a:ext cx="3429024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7072330" y="3571876"/>
            <a:ext cx="142876" cy="14287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715272" y="4929198"/>
            <a:ext cx="142876" cy="14287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215074" y="314324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距离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929586" y="4500570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距离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715140" y="564357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生成室内遮挡图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57256" y="56435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实时渲染</a:t>
            </a:r>
            <a:endParaRPr lang="zh-CN" altLang="en-US" dirty="0"/>
          </a:p>
        </p:txBody>
      </p:sp>
      <p:pic>
        <p:nvPicPr>
          <p:cNvPr id="25" name="图片 24" descr="te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0396" y="1357298"/>
            <a:ext cx="571504" cy="571504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cxnSp>
        <p:nvCxnSpPr>
          <p:cNvPr id="26" name="直接连接符 25"/>
          <p:cNvCxnSpPr/>
          <p:nvPr/>
        </p:nvCxnSpPr>
        <p:spPr>
          <a:xfrm rot="10800000">
            <a:off x="2643206" y="3714752"/>
            <a:ext cx="714380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10800000">
            <a:off x="2500330" y="5072074"/>
            <a:ext cx="185738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5400000">
            <a:off x="1393041" y="3536157"/>
            <a:ext cx="3357586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16200000" flipH="1">
            <a:off x="1857388" y="3500438"/>
            <a:ext cx="3429024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28958" y="4071942"/>
            <a:ext cx="142876" cy="1428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3643338" y="4572008"/>
            <a:ext cx="142876" cy="1428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071702" y="428625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距离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43372" y="457200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距离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pic>
        <p:nvPicPr>
          <p:cNvPr id="34" name="图片 33" descr="te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195309">
            <a:off x="214314" y="3143248"/>
            <a:ext cx="571504" cy="571504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cxnSp>
        <p:nvCxnSpPr>
          <p:cNvPr id="35" name="直接连接符 34"/>
          <p:cNvCxnSpPr/>
          <p:nvPr/>
        </p:nvCxnSpPr>
        <p:spPr>
          <a:xfrm>
            <a:off x="1000132" y="3571876"/>
            <a:ext cx="2214578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000132" y="3571876"/>
            <a:ext cx="3000396" cy="114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0" y="37861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渲染摄像机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500562" y="135729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俯视摄像机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29058" y="2071678"/>
            <a:ext cx="284244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距离</a:t>
            </a:r>
            <a:r>
              <a:rPr lang="en-US" altLang="zh-CN" dirty="0" smtClean="0"/>
              <a:t>7&gt;</a:t>
            </a:r>
            <a:r>
              <a:rPr lang="zh-CN" altLang="en-US" dirty="0" smtClean="0"/>
              <a:t>距离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，不应该显示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428992" y="5643578"/>
            <a:ext cx="27286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距离</a:t>
            </a:r>
            <a:r>
              <a:rPr lang="en-US" altLang="zh-CN" dirty="0" smtClean="0"/>
              <a:t>8&lt;</a:t>
            </a:r>
            <a:r>
              <a:rPr lang="zh-CN" altLang="en-US" dirty="0" smtClean="0"/>
              <a:t>距离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，应该显示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stCxn id="31" idx="5"/>
            <a:endCxn id="44" idx="0"/>
          </p:cNvCxnSpPr>
          <p:nvPr/>
        </p:nvCxnSpPr>
        <p:spPr>
          <a:xfrm rot="16200000" flipH="1">
            <a:off x="3804490" y="4654760"/>
            <a:ext cx="949618" cy="10280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0" idx="2"/>
            <a:endCxn id="44" idx="0"/>
          </p:cNvCxnSpPr>
          <p:nvPr/>
        </p:nvCxnSpPr>
        <p:spPr>
          <a:xfrm rot="10800000" flipV="1">
            <a:off x="4793308" y="5000636"/>
            <a:ext cx="2921964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0" idx="6"/>
            <a:endCxn id="43" idx="2"/>
          </p:cNvCxnSpPr>
          <p:nvPr/>
        </p:nvCxnSpPr>
        <p:spPr>
          <a:xfrm flipV="1">
            <a:off x="3071834" y="2441010"/>
            <a:ext cx="2278447" cy="17023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9" idx="0"/>
            <a:endCxn id="43" idx="2"/>
          </p:cNvCxnSpPr>
          <p:nvPr/>
        </p:nvCxnSpPr>
        <p:spPr>
          <a:xfrm rot="16200000" flipV="1">
            <a:off x="5681592" y="2109699"/>
            <a:ext cx="1130866" cy="17934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性能优化：点精灵（</a:t>
            </a:r>
            <a:r>
              <a:rPr lang="en-US" altLang="zh-CN" dirty="0" err="1" smtClean="0"/>
              <a:t>PointSprite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节省顶点缓冲，占用更少的带宽；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顶点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中不必展开顶点，自动的</a:t>
            </a:r>
            <a:r>
              <a:rPr lang="en-US" altLang="zh-CN" dirty="0" smtClean="0"/>
              <a:t>billboard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没有法线信息，无法计算光照；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纹理坐标自动生成，无法主动调整纹理坐标；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DX10</a:t>
            </a:r>
            <a:r>
              <a:rPr lang="zh-CN" altLang="en-US" dirty="0" smtClean="0"/>
              <a:t>开始不再支持这个功能；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中间状态：纹理数据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GPU</a:t>
            </a:r>
            <a:r>
              <a:rPr lang="zh-CN" altLang="en-US" dirty="0" smtClean="0"/>
              <a:t>粒子只能无状态么？</a:t>
            </a:r>
            <a:endParaRPr lang="en-US" altLang="zh-CN" dirty="0" smtClean="0"/>
          </a:p>
          <a:p>
            <a:r>
              <a:rPr lang="en-US" altLang="zh-CN" dirty="0" smtClean="0"/>
              <a:t>GPU</a:t>
            </a:r>
            <a:r>
              <a:rPr lang="zh-CN" altLang="en-US" dirty="0" smtClean="0"/>
              <a:t>粒子的逐粒子状态只能在</a:t>
            </a:r>
            <a:r>
              <a:rPr lang="en-US" altLang="zh-CN" dirty="0" smtClean="0"/>
              <a:t>VB</a:t>
            </a:r>
            <a:r>
              <a:rPr lang="zh-CN" altLang="en-US" dirty="0" smtClean="0"/>
              <a:t>中保存初始数据么？</a:t>
            </a:r>
            <a:endParaRPr lang="en-US" altLang="zh-CN" dirty="0" smtClean="0"/>
          </a:p>
          <a:p>
            <a:r>
              <a:rPr lang="zh-CN" altLang="en-US" dirty="0" smtClean="0"/>
              <a:t>用纹理数据来解决一切吧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57158" y="3571876"/>
            <a:ext cx="8429684" cy="17145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PASS2</a:t>
            </a:r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57158" y="1500174"/>
            <a:ext cx="8429684" cy="17145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PASS1</a:t>
            </a:r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中间状态：</a:t>
            </a:r>
            <a:r>
              <a:rPr lang="zh-CN" altLang="en-US" dirty="0" smtClean="0"/>
              <a:t>纹理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5786" y="2071678"/>
            <a:ext cx="2214578" cy="8572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数据纹理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571868" y="2071678"/>
            <a:ext cx="2143140" cy="8572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运算着色器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15074" y="2071678"/>
            <a:ext cx="2214578" cy="8572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数据纹理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8" name="肘形连接符 7"/>
          <p:cNvCxnSpPr>
            <a:stCxn id="4" idx="3"/>
            <a:endCxn id="5" idx="1"/>
          </p:cNvCxnSpPr>
          <p:nvPr/>
        </p:nvCxnSpPr>
        <p:spPr>
          <a:xfrm>
            <a:off x="3000364" y="2500306"/>
            <a:ext cx="57150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5" idx="3"/>
            <a:endCxn id="6" idx="1"/>
          </p:cNvCxnSpPr>
          <p:nvPr/>
        </p:nvCxnSpPr>
        <p:spPr>
          <a:xfrm>
            <a:off x="5715008" y="2500306"/>
            <a:ext cx="50006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3643306" y="4071942"/>
            <a:ext cx="2143140" cy="8572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渲染着色器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57224" y="4071942"/>
            <a:ext cx="2214578" cy="8572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数据纹理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4" name="肘形连接符 13"/>
          <p:cNvCxnSpPr>
            <a:stCxn id="13" idx="3"/>
            <a:endCxn id="12" idx="1"/>
          </p:cNvCxnSpPr>
          <p:nvPr/>
        </p:nvCxnSpPr>
        <p:spPr>
          <a:xfrm>
            <a:off x="3071802" y="4500570"/>
            <a:ext cx="57150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286512" y="4071942"/>
            <a:ext cx="2214578" cy="8572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游戏屏幕</a:t>
            </a:r>
            <a:endParaRPr lang="zh-CN" altLang="en-US" dirty="0"/>
          </a:p>
        </p:txBody>
      </p:sp>
      <p:cxnSp>
        <p:nvCxnSpPr>
          <p:cNvPr id="20" name="肘形连接符 19"/>
          <p:cNvCxnSpPr>
            <a:stCxn id="12" idx="3"/>
            <a:endCxn id="19" idx="1"/>
          </p:cNvCxnSpPr>
          <p:nvPr/>
        </p:nvCxnSpPr>
        <p:spPr>
          <a:xfrm>
            <a:off x="5786446" y="4500570"/>
            <a:ext cx="50006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2"/>
            <a:endCxn id="12" idx="0"/>
          </p:cNvCxnSpPr>
          <p:nvPr/>
        </p:nvCxnSpPr>
        <p:spPr>
          <a:xfrm rot="5400000">
            <a:off x="5447116" y="2196695"/>
            <a:ext cx="1143008" cy="26074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中间状态：纹理数据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28932"/>
          </a:xfrm>
        </p:spPr>
        <p:txBody>
          <a:bodyPr/>
          <a:lstStyle/>
          <a:p>
            <a:r>
              <a:rPr lang="zh-CN" altLang="en-US" dirty="0" smtClean="0"/>
              <a:t>渲染着色器：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静态的顶点缓冲：只所谓索引数据的来源；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真实数据由数据纹理提供；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静态顶点数据可以考虑用“</a:t>
            </a:r>
            <a:r>
              <a:rPr lang="en-US" dirty="0" smtClean="0"/>
              <a:t>Vertex stream frequency</a:t>
            </a:r>
            <a:r>
              <a:rPr lang="zh-CN" altLang="en-US" dirty="0" smtClean="0"/>
              <a:t>”进行优化；</a:t>
            </a:r>
            <a:endParaRPr lang="zh-CN" altLang="en-US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4357694"/>
            <a:ext cx="66865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中间状态：</a:t>
            </a:r>
            <a:r>
              <a:rPr lang="zh-CN" altLang="en-US" dirty="0" smtClean="0"/>
              <a:t>纹理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2400288" cy="4525963"/>
          </a:xfrm>
        </p:spPr>
        <p:txBody>
          <a:bodyPr/>
          <a:lstStyle/>
          <a:p>
            <a:r>
              <a:rPr lang="zh-CN" altLang="en-US" dirty="0" smtClean="0"/>
              <a:t>利用渲染目标保存结果；</a:t>
            </a:r>
            <a:endParaRPr lang="en-US" altLang="zh-CN" dirty="0" smtClean="0"/>
          </a:p>
          <a:p>
            <a:r>
              <a:rPr lang="zh-CN" altLang="en-US" dirty="0" smtClean="0"/>
              <a:t>利用双</a:t>
            </a:r>
            <a:r>
              <a:rPr lang="zh-CN" altLang="en-US" dirty="0" smtClean="0"/>
              <a:t>缓冲记录粒子数据；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 descr="http://p.blog.csdn.net/images/p_blog_csdn_net/fannyfish/figure2.4.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571612"/>
            <a:ext cx="5972175" cy="3086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半透明排序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只启用</a:t>
            </a:r>
            <a:r>
              <a:rPr lang="en-US" altLang="zh-CN" dirty="0" err="1" smtClean="0"/>
              <a:t>AlphaTest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效率高，准确；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毛边，显示效果不好；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ADD</a:t>
            </a:r>
            <a:r>
              <a:rPr lang="zh-CN" altLang="en-US" dirty="0" smtClean="0"/>
              <a:t>的叠加方式</a:t>
            </a:r>
            <a:r>
              <a:rPr lang="en-US" altLang="zh-CN" dirty="0" smtClean="0"/>
              <a:t>+</a:t>
            </a:r>
            <a:r>
              <a:rPr lang="zh-CN" altLang="en-US" dirty="0" smtClean="0"/>
              <a:t>关闭</a:t>
            </a:r>
            <a:r>
              <a:rPr lang="en-US" altLang="zh-CN" dirty="0" err="1" smtClean="0"/>
              <a:t>ZWrite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效率比较高，准确；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只能做加亮纹理，应用场景有限；</a:t>
            </a:r>
            <a:endParaRPr lang="en-US" altLang="zh-CN" dirty="0" smtClean="0"/>
          </a:p>
          <a:p>
            <a:r>
              <a:rPr lang="zh-CN" altLang="en-US" dirty="0" smtClean="0"/>
              <a:t>标准</a:t>
            </a:r>
            <a:r>
              <a:rPr lang="en-US" altLang="zh-CN" dirty="0" smtClean="0"/>
              <a:t>Alpha</a:t>
            </a:r>
            <a:r>
              <a:rPr lang="zh-CN" altLang="en-US" dirty="0" smtClean="0"/>
              <a:t>混合</a:t>
            </a:r>
            <a:r>
              <a:rPr lang="en-US" altLang="zh-CN" dirty="0" smtClean="0"/>
              <a:t>+</a:t>
            </a:r>
            <a:r>
              <a:rPr lang="zh-CN" altLang="en-US" dirty="0" smtClean="0"/>
              <a:t>最后渲染</a:t>
            </a:r>
            <a:r>
              <a:rPr lang="en-US" altLang="zh-CN" dirty="0" smtClean="0"/>
              <a:t>+</a:t>
            </a:r>
            <a:r>
              <a:rPr lang="zh-CN" altLang="en-US" dirty="0" smtClean="0"/>
              <a:t>关闭</a:t>
            </a:r>
            <a:r>
              <a:rPr lang="en-US" altLang="zh-CN" dirty="0" err="1" smtClean="0"/>
              <a:t>Zwrite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不会产生遮挡问题，但颜色不准确；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天气系统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357298"/>
            <a:ext cx="6500858" cy="503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天气系统的粒子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效率与灵活性的权衡：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粒子：美术直接</a:t>
            </a:r>
            <a:r>
              <a:rPr lang="zh-CN" altLang="en-US" dirty="0" smtClean="0"/>
              <a:t>制作；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GPU</a:t>
            </a:r>
            <a:r>
              <a:rPr lang="zh-CN" altLang="en-US" dirty="0" smtClean="0"/>
              <a:t>粒子：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运算；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3857629"/>
            <a:ext cx="8229600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GPU</a:t>
            </a: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粒子：状态无关的粒子系统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GPU</a:t>
            </a:r>
            <a:r>
              <a:rPr lang="zh-CN" altLang="en-US" dirty="0" smtClean="0"/>
              <a:t>粒子与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粒子的比较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357158" y="2786058"/>
          <a:ext cx="847251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259"/>
                <a:gridCol w="4236259"/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粒子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GPU</a:t>
                      </a:r>
                      <a:r>
                        <a:rPr lang="zh-CN" altLang="en-US" dirty="0" smtClean="0"/>
                        <a:t>粒子</a:t>
                      </a:r>
                      <a:endParaRPr lang="zh-CN" altLang="en-US" dirty="0"/>
                    </a:p>
                  </a:txBody>
                  <a:tcPr/>
                </a:tc>
              </a:tr>
              <a:tr h="12858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美术直接编辑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由程序调整粒子</a:t>
                      </a:r>
                    </a:p>
                  </a:txBody>
                  <a:tcPr/>
                </a:tc>
              </a:tr>
              <a:tr h="12858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能为每个粒子保存状态变量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粒子的运动必须是确定的函数</a:t>
                      </a:r>
                    </a:p>
                  </a:txBody>
                  <a:tcPr/>
                </a:tc>
              </a:tr>
              <a:tr h="12858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粒子发射数目能动态调整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粒子发射数目基本是固定的</a:t>
                      </a:r>
                    </a:p>
                  </a:txBody>
                  <a:tcPr/>
                </a:tc>
              </a:tr>
              <a:tr h="12858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每帧都必须更新顶点缓冲的数据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填充初始状态后不再</a:t>
                      </a:r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更新</a:t>
                      </a:r>
                    </a:p>
                  </a:txBody>
                  <a:tcPr/>
                </a:tc>
              </a:tr>
              <a:tr h="12858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粒子运动方程在</a:t>
                      </a:r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端计算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粒子运动方程在</a:t>
                      </a:r>
                      <a:r>
                        <a:rPr lang="en-US" altLang="zh-CN" dirty="0" smtClean="0"/>
                        <a:t>GPU</a:t>
                      </a:r>
                      <a:r>
                        <a:rPr lang="zh-CN" altLang="en-US" dirty="0" smtClean="0"/>
                        <a:t>端计算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天气系统的粒子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4291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一个简单的</a:t>
            </a:r>
            <a:r>
              <a:rPr lang="en-US" altLang="zh-CN" dirty="0" smtClean="0"/>
              <a:t>GPU</a:t>
            </a:r>
            <a:r>
              <a:rPr lang="zh-CN" altLang="en-US" dirty="0" smtClean="0"/>
              <a:t>粒子：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500034" y="2214554"/>
            <a:ext cx="3071834" cy="4143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71472" y="2285992"/>
            <a:ext cx="2857520" cy="12858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14348" y="2357430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P(0,0,0)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643042" y="2357430"/>
            <a:ext cx="785818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T(0,0)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4348" y="2643182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P(0,0,0)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643042" y="2643182"/>
            <a:ext cx="785818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T(1,0)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14348" y="2928934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P(0,0,0)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643042" y="2928934"/>
            <a:ext cx="785818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T(0,1)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14348" y="3214686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P(0,0,0)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643042" y="3214686"/>
            <a:ext cx="785818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T(1,1)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428860" y="2357430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V(1,2,3)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2428860" y="2643182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V(1,2,3)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2428860" y="2928934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V(1,2,3)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428860" y="3214686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V(1,2,3)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71472" y="3643314"/>
            <a:ext cx="2857520" cy="12858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14348" y="3714752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P(0,0,0)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643042" y="3714752"/>
            <a:ext cx="785818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T(0,0)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714348" y="4000504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P(0,0,0)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643042" y="4000504"/>
            <a:ext cx="785818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T(1,0)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714348" y="4286256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P(0,0,0)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643042" y="4286256"/>
            <a:ext cx="785818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T(0,1)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714348" y="4572008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P(0,0,0)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643042" y="4572008"/>
            <a:ext cx="785818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T(1,1)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2428860" y="3714752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V(3,2,1)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2428860" y="4000504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V(3,2,1)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2428860" y="4286256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V(3,2,1)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2428860" y="4572008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V(3,2,1)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71472" y="5000636"/>
            <a:ext cx="2857520" cy="12858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14348" y="5072074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P(0,0,0)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1643042" y="5072074"/>
            <a:ext cx="785818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T(0,0)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714348" y="5357826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P(0,0,0)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643042" y="5357826"/>
            <a:ext cx="785818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T(1,0)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714348" y="5643578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P(0,0,0)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1643042" y="5643578"/>
            <a:ext cx="785818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T(0,1)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714348" y="5929330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P(0,0,0)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1643042" y="5929330"/>
            <a:ext cx="785818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T(1,1)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2428860" y="5072074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V(1,3,2)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2428860" y="5357826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V(1,3,2)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2428860" y="5643578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V(1,3,2)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2428860" y="5929330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V(1,3,2)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2214554"/>
            <a:ext cx="5267406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天气系统的粒子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3071802" y="5143512"/>
            <a:ext cx="142876" cy="1428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285852" y="5715016"/>
            <a:ext cx="457203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1428728" y="3571876"/>
            <a:ext cx="3205186" cy="22955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16200000" flipV="1">
            <a:off x="-147670" y="4219580"/>
            <a:ext cx="3590948" cy="9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3428992" y="4786322"/>
            <a:ext cx="142876" cy="1428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285984" y="5286388"/>
            <a:ext cx="882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bottom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43306" y="4500570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top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11" idx="7"/>
            <a:endCxn id="19" idx="3"/>
          </p:cNvCxnSpPr>
          <p:nvPr/>
        </p:nvCxnSpPr>
        <p:spPr>
          <a:xfrm rot="5400000" flipH="1" flipV="1">
            <a:off x="3193754" y="4908274"/>
            <a:ext cx="256162" cy="25616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5786" y="60722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世界坐标系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 rot="10800000" flipV="1">
            <a:off x="5429256" y="2143116"/>
            <a:ext cx="1000132" cy="4286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5400000">
            <a:off x="5750727" y="2464587"/>
            <a:ext cx="928694" cy="1428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10800000">
            <a:off x="5526977" y="2116834"/>
            <a:ext cx="1000132" cy="1428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643702" y="20716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投影空间</a:t>
            </a:r>
            <a:endParaRPr lang="zh-CN" altLang="en-US" dirty="0"/>
          </a:p>
        </p:txBody>
      </p:sp>
      <p:sp>
        <p:nvSpPr>
          <p:cNvPr id="48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4291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在世界空间中构造粒子</a:t>
            </a:r>
            <a:r>
              <a:rPr lang="en-US" altLang="zh-CN" dirty="0" smtClean="0"/>
              <a:t>Billboard</a:t>
            </a:r>
            <a:r>
              <a:rPr lang="zh-CN" altLang="en-US" dirty="0" smtClean="0"/>
              <a:t>的两个确定点：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500562" y="4000504"/>
            <a:ext cx="437190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bottomWorld</a:t>
            </a:r>
            <a:r>
              <a:rPr lang="en-US" altLang="zh-CN" dirty="0" smtClean="0"/>
              <a:t> = position + </a:t>
            </a:r>
            <a:r>
              <a:rPr lang="en-US" altLang="zh-CN" dirty="0" err="1" smtClean="0"/>
              <a:t>g_time</a:t>
            </a:r>
            <a:r>
              <a:rPr lang="en-US" altLang="zh-CN" dirty="0" smtClean="0"/>
              <a:t> * velocity;</a:t>
            </a:r>
          </a:p>
          <a:p>
            <a:r>
              <a:rPr lang="en-US" altLang="zh-CN" dirty="0" err="1" smtClean="0"/>
              <a:t>topWorld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bottomWorld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g_size</a:t>
            </a:r>
            <a:r>
              <a:rPr lang="en-US" altLang="zh-CN" dirty="0" smtClean="0"/>
              <a:t>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071934" y="4572008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天气系统的粒子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000496" y="4857760"/>
            <a:ext cx="142876" cy="1428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214546" y="5429264"/>
            <a:ext cx="457203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rot="16200000" flipV="1">
            <a:off x="781024" y="3933828"/>
            <a:ext cx="3590948" cy="9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357686" y="4500570"/>
            <a:ext cx="142876" cy="1428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28992" y="2643182"/>
            <a:ext cx="328064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pos.x</a:t>
            </a:r>
            <a:r>
              <a:rPr lang="en-US" altLang="zh-CN" dirty="0" smtClean="0"/>
              <a:t>=lerp(</a:t>
            </a:r>
            <a:r>
              <a:rPr lang="en-US" altLang="zh-CN" dirty="0" err="1" smtClean="0"/>
              <a:t>bottom.x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top.x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uv.x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 smtClean="0"/>
              <a:t>pos.y</a:t>
            </a:r>
            <a:r>
              <a:rPr lang="en-US" altLang="zh-CN" dirty="0" smtClean="0"/>
              <a:t>=lerp(</a:t>
            </a:r>
            <a:r>
              <a:rPr lang="en-US" altLang="zh-CN" dirty="0" err="1" smtClean="0"/>
              <a:t>bottom.y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top.y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uv.y</a:t>
            </a:r>
            <a:r>
              <a:rPr lang="en-US" altLang="zh-CN" dirty="0" smtClean="0"/>
              <a:t>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14480" y="57864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屏幕空间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4000496" y="4500570"/>
            <a:ext cx="142876" cy="1428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357686" y="4857760"/>
            <a:ext cx="142876" cy="1428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928926" y="5072074"/>
            <a:ext cx="13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bottom: </a:t>
            </a:r>
            <a:r>
              <a:rPr lang="en-US" altLang="zh-CN" sz="1400" dirty="0" err="1" smtClean="0"/>
              <a:t>uv</a:t>
            </a:r>
            <a:r>
              <a:rPr lang="en-US" altLang="zh-CN" sz="1400" dirty="0" smtClean="0"/>
              <a:t>=0,0</a:t>
            </a:r>
            <a:endParaRPr lang="zh-CN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0" y="4143380"/>
            <a:ext cx="1014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top: </a:t>
            </a:r>
            <a:r>
              <a:rPr lang="en-US" altLang="zh-CN" sz="1400" dirty="0" err="1" smtClean="0"/>
              <a:t>uv</a:t>
            </a:r>
            <a:r>
              <a:rPr lang="en-US" altLang="zh-CN" sz="1400" dirty="0" smtClean="0"/>
              <a:t>=1,1</a:t>
            </a:r>
            <a:endParaRPr lang="zh-CN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286116" y="4143380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uv</a:t>
            </a:r>
            <a:r>
              <a:rPr lang="en-US" altLang="zh-CN" sz="1400" dirty="0" smtClean="0"/>
              <a:t>=0,1</a:t>
            </a:r>
            <a:endParaRPr lang="zh-CN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572000" y="4929198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uv</a:t>
            </a:r>
            <a:r>
              <a:rPr lang="en-US" altLang="zh-CN" sz="1400" dirty="0" smtClean="0"/>
              <a:t>=1,0</a:t>
            </a:r>
            <a:endParaRPr lang="zh-CN" altLang="en-US" sz="1400" dirty="0"/>
          </a:p>
        </p:txBody>
      </p:sp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4291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在屏幕上展开成矩形：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天气系统的粒子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如何表示旋转？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3786190"/>
            <a:ext cx="21431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2714612" y="4643446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643174" y="4929198"/>
            <a:ext cx="142876" cy="1428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357290" y="5572140"/>
            <a:ext cx="457203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16200000" flipV="1">
            <a:off x="-76232" y="4076704"/>
            <a:ext cx="3590948" cy="9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000364" y="4572008"/>
            <a:ext cx="142876" cy="1428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71736" y="2786058"/>
            <a:ext cx="32578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pos.xy</a:t>
            </a:r>
            <a:r>
              <a:rPr lang="en-US" altLang="zh-CN" dirty="0" smtClean="0"/>
              <a:t>,=</a:t>
            </a:r>
            <a:r>
              <a:rPr lang="en-US" altLang="zh-CN" dirty="0" err="1" smtClean="0"/>
              <a:t>mul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pos.xy</a:t>
            </a:r>
            <a:r>
              <a:rPr lang="en-US" altLang="zh-CN" dirty="0" smtClean="0"/>
              <a:t>, rotateMat2);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7224" y="59293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屏幕空间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2643174" y="4572008"/>
            <a:ext cx="142876" cy="1428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000364" y="4929198"/>
            <a:ext cx="142876" cy="1428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2650585">
            <a:off x="4503075" y="4645957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2650585">
            <a:off x="4363904" y="4762376"/>
            <a:ext cx="142876" cy="1428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rot="2650585">
            <a:off x="4889845" y="4746974"/>
            <a:ext cx="142876" cy="1428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2650585">
            <a:off x="4622791" y="4513964"/>
            <a:ext cx="142876" cy="1428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rot="2650585">
            <a:off x="4615384" y="4987570"/>
            <a:ext cx="142876" cy="1428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3428992" y="4643446"/>
            <a:ext cx="785818" cy="28575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天气系统的粒子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更多属性的逐粒子控制：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4282" y="2214554"/>
            <a:ext cx="8643998" cy="4143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5720" y="2285992"/>
            <a:ext cx="8501122" cy="12858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8596" y="2357430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P(0,0,0)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57290" y="2357430"/>
            <a:ext cx="785818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T(0,0)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8596" y="2643182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P(0,0,0)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357290" y="2643182"/>
            <a:ext cx="785818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T(1,0)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28596" y="2928934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P(0,0,0)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357290" y="2928934"/>
            <a:ext cx="785818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T(0,1)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28596" y="3214686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P(0,0,0)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357290" y="3214686"/>
            <a:ext cx="785818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T(1,1)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143108" y="2357430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V(1,2,3)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143108" y="2643182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V(1,2,3)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143108" y="2928934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V(1,2,3)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143108" y="3214686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V(1,2,3)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3071802" y="2357430"/>
            <a:ext cx="500066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R(0)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571868" y="2357430"/>
            <a:ext cx="642942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RV(1)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6215074" y="2357430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C(1,1,1)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7143768" y="2357430"/>
            <a:ext cx="1571636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CF(0,0.1,0.1)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3071802" y="2643182"/>
            <a:ext cx="500066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R(0)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571868" y="2643182"/>
            <a:ext cx="642942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RV(1)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3071802" y="2928934"/>
            <a:ext cx="500066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R(0)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3571868" y="2928934"/>
            <a:ext cx="642942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RV(1)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3071802" y="3214686"/>
            <a:ext cx="500066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R(0)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3571868" y="3214686"/>
            <a:ext cx="642942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RV(1)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4214810" y="2357430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S(1,2,3)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5143504" y="2357430"/>
            <a:ext cx="1071570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SV(0,0,1)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6215074" y="2643182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C(1,1,1)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7143768" y="2643182"/>
            <a:ext cx="1571636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CF(0,0.1,0.1)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4214810" y="2643182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S(1,2,3)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5143504" y="2643182"/>
            <a:ext cx="1071570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SV(0,0,1)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6215074" y="2928934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C(1,1,1)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7143768" y="2928934"/>
            <a:ext cx="1571636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CF(0,0.1,0.1)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4214810" y="2928934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S(1,2,3)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5143504" y="2928934"/>
            <a:ext cx="1071570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SV(0,0,1)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6215074" y="3214686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C(1,1,1)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7143768" y="3214686"/>
            <a:ext cx="1571636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CF(0,0.1,0.1)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4214810" y="3214686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S(1,2,3)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5143504" y="3214686"/>
            <a:ext cx="1071570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SV(0,0,1)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285720" y="3643314"/>
            <a:ext cx="8501122" cy="12858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28596" y="3714752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P(0,0,0)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357290" y="3714752"/>
            <a:ext cx="785818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T(0,0)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428596" y="4000504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P(0,0,0)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1357290" y="4000504"/>
            <a:ext cx="785818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T(1,0)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428596" y="4286256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P(0,0,0)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1357290" y="4286256"/>
            <a:ext cx="785818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T(0,1)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428596" y="4572008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P(0,0,0)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1357290" y="4572008"/>
            <a:ext cx="785818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T(1,1)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2143108" y="3714752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V(3,2,1)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2143108" y="4000504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V(3,2,1)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2143108" y="4286256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V(3,2,1)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2143108" y="4572008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V(3,2,1)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3071802" y="3714752"/>
            <a:ext cx="500066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R(0)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3571868" y="3714752"/>
            <a:ext cx="642942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RV(2)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6215074" y="3714752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C(1,1,0)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7143768" y="3714752"/>
            <a:ext cx="1571636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CF(0.1,0,0)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3071802" y="4000504"/>
            <a:ext cx="500066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R(0)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3571868" y="4000504"/>
            <a:ext cx="642942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RV(2)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3071802" y="4286256"/>
            <a:ext cx="500066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R(0)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3571868" y="4286256"/>
            <a:ext cx="642942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RV(2)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3071802" y="4572008"/>
            <a:ext cx="500066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R(0)</a:t>
            </a:r>
            <a:endParaRPr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3571868" y="4572008"/>
            <a:ext cx="642942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RV(2)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4214810" y="3714752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S(2,2,3)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5143504" y="3714752"/>
            <a:ext cx="1071570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SV(0,0,0)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6215074" y="4000504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C(1,1,0)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7143768" y="4000504"/>
            <a:ext cx="1571636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CF(0.1,0,0)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4214810" y="4000504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S(2,2,3)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5143504" y="4000504"/>
            <a:ext cx="1071570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SV(0,0,0)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6215074" y="4286256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C(1,1,0)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7143768" y="4286256"/>
            <a:ext cx="1571636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CF(0.1,0,0)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4214810" y="4286256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S(2,2,3)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5143504" y="4286256"/>
            <a:ext cx="1071570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SV(0,0,0)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6215074" y="4572008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C(1,1,0)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7143768" y="4572008"/>
            <a:ext cx="1571636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CF(0.1,0,0)</a:t>
            </a:r>
            <a:endParaRPr lang="zh-CN" altLang="en-US" dirty="0"/>
          </a:p>
        </p:txBody>
      </p:sp>
      <p:sp>
        <p:nvSpPr>
          <p:cNvPr id="109" name="矩形 108"/>
          <p:cNvSpPr/>
          <p:nvPr/>
        </p:nvSpPr>
        <p:spPr>
          <a:xfrm>
            <a:off x="4214810" y="4572008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S(2,2,3)</a:t>
            </a:r>
            <a:endParaRPr lang="zh-CN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5143504" y="4572008"/>
            <a:ext cx="1071570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SV(0,0,0)</a:t>
            </a:r>
            <a:endParaRPr lang="zh-CN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285720" y="5000636"/>
            <a:ext cx="8501122" cy="12858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428596" y="5072074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P(0,0,0)</a:t>
            </a:r>
            <a:endParaRPr lang="zh-CN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1357290" y="5072074"/>
            <a:ext cx="785818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T(0,0)</a:t>
            </a:r>
            <a:endParaRPr lang="zh-CN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428596" y="5357826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P(0,0,0)</a:t>
            </a:r>
            <a:endParaRPr lang="zh-CN" altLang="en-US" dirty="0"/>
          </a:p>
        </p:txBody>
      </p:sp>
      <p:sp>
        <p:nvSpPr>
          <p:cNvPr id="115" name="矩形 114"/>
          <p:cNvSpPr/>
          <p:nvPr/>
        </p:nvSpPr>
        <p:spPr>
          <a:xfrm>
            <a:off x="1357290" y="5357826"/>
            <a:ext cx="785818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T(1,0)</a:t>
            </a:r>
            <a:endParaRPr lang="zh-CN" altLang="en-US" dirty="0"/>
          </a:p>
        </p:txBody>
      </p:sp>
      <p:sp>
        <p:nvSpPr>
          <p:cNvPr id="116" name="矩形 115"/>
          <p:cNvSpPr/>
          <p:nvPr/>
        </p:nvSpPr>
        <p:spPr>
          <a:xfrm>
            <a:off x="428596" y="5643578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P(0,0,0)</a:t>
            </a:r>
            <a:endParaRPr lang="zh-CN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1357290" y="5643578"/>
            <a:ext cx="785818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T(0,1)</a:t>
            </a:r>
            <a:endParaRPr lang="zh-CN" altLang="en-US" dirty="0"/>
          </a:p>
        </p:txBody>
      </p:sp>
      <p:sp>
        <p:nvSpPr>
          <p:cNvPr id="118" name="矩形 117"/>
          <p:cNvSpPr/>
          <p:nvPr/>
        </p:nvSpPr>
        <p:spPr>
          <a:xfrm>
            <a:off x="428596" y="5929330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P(0,0,0)</a:t>
            </a:r>
            <a:endParaRPr lang="zh-CN" altLang="en-US" dirty="0"/>
          </a:p>
        </p:txBody>
      </p:sp>
      <p:sp>
        <p:nvSpPr>
          <p:cNvPr id="119" name="矩形 118"/>
          <p:cNvSpPr/>
          <p:nvPr/>
        </p:nvSpPr>
        <p:spPr>
          <a:xfrm>
            <a:off x="1357290" y="5929330"/>
            <a:ext cx="785818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T(1,1)</a:t>
            </a:r>
            <a:endParaRPr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2143108" y="5072074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V(3,1,2)</a:t>
            </a:r>
            <a:endParaRPr lang="zh-CN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2143108" y="5357826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V(3,1,2)</a:t>
            </a:r>
            <a:endParaRPr lang="zh-CN" altLang="en-US" dirty="0"/>
          </a:p>
        </p:txBody>
      </p:sp>
      <p:sp>
        <p:nvSpPr>
          <p:cNvPr id="122" name="矩形 121"/>
          <p:cNvSpPr/>
          <p:nvPr/>
        </p:nvSpPr>
        <p:spPr>
          <a:xfrm>
            <a:off x="2143108" y="5643578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V(3,1,2)</a:t>
            </a:r>
            <a:endParaRPr lang="zh-CN" altLang="en-US" dirty="0"/>
          </a:p>
        </p:txBody>
      </p:sp>
      <p:sp>
        <p:nvSpPr>
          <p:cNvPr id="123" name="矩形 122"/>
          <p:cNvSpPr/>
          <p:nvPr/>
        </p:nvSpPr>
        <p:spPr>
          <a:xfrm>
            <a:off x="2143108" y="5929330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V(3,1,2)</a:t>
            </a:r>
            <a:endParaRPr lang="zh-CN" altLang="en-US" dirty="0"/>
          </a:p>
        </p:txBody>
      </p:sp>
      <p:sp>
        <p:nvSpPr>
          <p:cNvPr id="124" name="矩形 123"/>
          <p:cNvSpPr/>
          <p:nvPr/>
        </p:nvSpPr>
        <p:spPr>
          <a:xfrm>
            <a:off x="3071802" y="5072074"/>
            <a:ext cx="500066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R(1)</a:t>
            </a:r>
            <a:endParaRPr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3571868" y="5072074"/>
            <a:ext cx="642942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RV(3)</a:t>
            </a:r>
            <a:endParaRPr lang="zh-CN" altLang="en-US" dirty="0"/>
          </a:p>
        </p:txBody>
      </p:sp>
      <p:sp>
        <p:nvSpPr>
          <p:cNvPr id="126" name="矩形 125"/>
          <p:cNvSpPr/>
          <p:nvPr/>
        </p:nvSpPr>
        <p:spPr>
          <a:xfrm>
            <a:off x="6215074" y="5072074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C(0,1,1)</a:t>
            </a:r>
            <a:endParaRPr lang="zh-CN" altLang="en-US" dirty="0"/>
          </a:p>
        </p:txBody>
      </p:sp>
      <p:sp>
        <p:nvSpPr>
          <p:cNvPr id="127" name="矩形 126"/>
          <p:cNvSpPr/>
          <p:nvPr/>
        </p:nvSpPr>
        <p:spPr>
          <a:xfrm>
            <a:off x="7143768" y="5072074"/>
            <a:ext cx="1571636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CF(0,0,0)</a:t>
            </a:r>
            <a:endParaRPr lang="zh-CN" altLang="en-US" dirty="0"/>
          </a:p>
        </p:txBody>
      </p:sp>
      <p:sp>
        <p:nvSpPr>
          <p:cNvPr id="128" name="矩形 127"/>
          <p:cNvSpPr/>
          <p:nvPr/>
        </p:nvSpPr>
        <p:spPr>
          <a:xfrm>
            <a:off x="3071802" y="5357826"/>
            <a:ext cx="500066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R(1)</a:t>
            </a:r>
            <a:endParaRPr lang="zh-CN" altLang="en-US" dirty="0"/>
          </a:p>
        </p:txBody>
      </p:sp>
      <p:sp>
        <p:nvSpPr>
          <p:cNvPr id="129" name="矩形 128"/>
          <p:cNvSpPr/>
          <p:nvPr/>
        </p:nvSpPr>
        <p:spPr>
          <a:xfrm>
            <a:off x="3571868" y="5357826"/>
            <a:ext cx="642942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RV(3)</a:t>
            </a:r>
            <a:endParaRPr lang="zh-CN" altLang="en-US" dirty="0"/>
          </a:p>
        </p:txBody>
      </p:sp>
      <p:sp>
        <p:nvSpPr>
          <p:cNvPr id="130" name="矩形 129"/>
          <p:cNvSpPr/>
          <p:nvPr/>
        </p:nvSpPr>
        <p:spPr>
          <a:xfrm>
            <a:off x="3071802" y="5643578"/>
            <a:ext cx="500066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R(1)</a:t>
            </a:r>
            <a:endParaRPr lang="zh-CN" altLang="en-US" dirty="0"/>
          </a:p>
        </p:txBody>
      </p:sp>
      <p:sp>
        <p:nvSpPr>
          <p:cNvPr id="131" name="矩形 130"/>
          <p:cNvSpPr/>
          <p:nvPr/>
        </p:nvSpPr>
        <p:spPr>
          <a:xfrm>
            <a:off x="3571868" y="5643578"/>
            <a:ext cx="642942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RV(3)</a:t>
            </a:r>
            <a:endParaRPr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3071802" y="5929330"/>
            <a:ext cx="500066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R(1)</a:t>
            </a:r>
            <a:endParaRPr lang="zh-CN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3571868" y="5929330"/>
            <a:ext cx="642942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RV(3)</a:t>
            </a:r>
            <a:endParaRPr lang="zh-CN" altLang="en-US" dirty="0"/>
          </a:p>
        </p:txBody>
      </p:sp>
      <p:sp>
        <p:nvSpPr>
          <p:cNvPr id="134" name="矩形 133"/>
          <p:cNvSpPr/>
          <p:nvPr/>
        </p:nvSpPr>
        <p:spPr>
          <a:xfrm>
            <a:off x="4214810" y="5072074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S(3,2,1)</a:t>
            </a:r>
            <a:endParaRPr lang="zh-CN" altLang="en-US" dirty="0"/>
          </a:p>
        </p:txBody>
      </p:sp>
      <p:sp>
        <p:nvSpPr>
          <p:cNvPr id="135" name="矩形 134"/>
          <p:cNvSpPr/>
          <p:nvPr/>
        </p:nvSpPr>
        <p:spPr>
          <a:xfrm>
            <a:off x="5143504" y="5072074"/>
            <a:ext cx="1071570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SV(2,1,0)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>
            <a:off x="6215074" y="5357826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C(0,1,1)</a:t>
            </a:r>
            <a:endParaRPr lang="zh-CN" altLang="en-US" dirty="0"/>
          </a:p>
        </p:txBody>
      </p:sp>
      <p:sp>
        <p:nvSpPr>
          <p:cNvPr id="137" name="矩形 136"/>
          <p:cNvSpPr/>
          <p:nvPr/>
        </p:nvSpPr>
        <p:spPr>
          <a:xfrm>
            <a:off x="7143768" y="5357826"/>
            <a:ext cx="1571636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CF(0,0,0)</a:t>
            </a:r>
            <a:endParaRPr lang="zh-CN" altLang="en-US" dirty="0"/>
          </a:p>
        </p:txBody>
      </p:sp>
      <p:sp>
        <p:nvSpPr>
          <p:cNvPr id="138" name="矩形 137"/>
          <p:cNvSpPr/>
          <p:nvPr/>
        </p:nvSpPr>
        <p:spPr>
          <a:xfrm>
            <a:off x="4214810" y="5357826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S(3,2,1)</a:t>
            </a:r>
            <a:endParaRPr lang="zh-CN" altLang="en-US" dirty="0"/>
          </a:p>
        </p:txBody>
      </p:sp>
      <p:sp>
        <p:nvSpPr>
          <p:cNvPr id="139" name="矩形 138"/>
          <p:cNvSpPr/>
          <p:nvPr/>
        </p:nvSpPr>
        <p:spPr>
          <a:xfrm>
            <a:off x="5143504" y="5357826"/>
            <a:ext cx="1071570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SV(2,1,0)</a:t>
            </a:r>
            <a:endParaRPr lang="zh-CN" altLang="en-US" dirty="0"/>
          </a:p>
        </p:txBody>
      </p:sp>
      <p:sp>
        <p:nvSpPr>
          <p:cNvPr id="140" name="矩形 139"/>
          <p:cNvSpPr/>
          <p:nvPr/>
        </p:nvSpPr>
        <p:spPr>
          <a:xfrm>
            <a:off x="6215074" y="5643578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C(0,1,1)</a:t>
            </a:r>
            <a:endParaRPr lang="zh-CN" altLang="en-US" dirty="0"/>
          </a:p>
        </p:txBody>
      </p:sp>
      <p:sp>
        <p:nvSpPr>
          <p:cNvPr id="141" name="矩形 140"/>
          <p:cNvSpPr/>
          <p:nvPr/>
        </p:nvSpPr>
        <p:spPr>
          <a:xfrm>
            <a:off x="7143768" y="5643578"/>
            <a:ext cx="1571636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CF(0,0,0)</a:t>
            </a:r>
            <a:endParaRPr lang="zh-CN" altLang="en-US" dirty="0"/>
          </a:p>
        </p:txBody>
      </p:sp>
      <p:sp>
        <p:nvSpPr>
          <p:cNvPr id="142" name="矩形 141"/>
          <p:cNvSpPr/>
          <p:nvPr/>
        </p:nvSpPr>
        <p:spPr>
          <a:xfrm>
            <a:off x="4214810" y="5643578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S(3,2,1)</a:t>
            </a:r>
            <a:endParaRPr lang="zh-CN" altLang="en-US" dirty="0"/>
          </a:p>
        </p:txBody>
      </p:sp>
      <p:sp>
        <p:nvSpPr>
          <p:cNvPr id="143" name="矩形 142"/>
          <p:cNvSpPr/>
          <p:nvPr/>
        </p:nvSpPr>
        <p:spPr>
          <a:xfrm>
            <a:off x="5143504" y="5643578"/>
            <a:ext cx="1071570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SV(2,1,0)</a:t>
            </a:r>
            <a:endParaRPr lang="zh-CN" altLang="en-US" dirty="0"/>
          </a:p>
        </p:txBody>
      </p:sp>
      <p:sp>
        <p:nvSpPr>
          <p:cNvPr id="144" name="矩形 143"/>
          <p:cNvSpPr/>
          <p:nvPr/>
        </p:nvSpPr>
        <p:spPr>
          <a:xfrm>
            <a:off x="6215074" y="5929330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C(0,1,1)</a:t>
            </a:r>
            <a:endParaRPr lang="zh-CN" altLang="en-US" dirty="0"/>
          </a:p>
        </p:txBody>
      </p:sp>
      <p:sp>
        <p:nvSpPr>
          <p:cNvPr id="145" name="矩形 144"/>
          <p:cNvSpPr/>
          <p:nvPr/>
        </p:nvSpPr>
        <p:spPr>
          <a:xfrm>
            <a:off x="7143768" y="5929330"/>
            <a:ext cx="1571636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CF(0,0,0)</a:t>
            </a:r>
            <a:endParaRPr lang="zh-CN" altLang="en-US" dirty="0"/>
          </a:p>
        </p:txBody>
      </p:sp>
      <p:sp>
        <p:nvSpPr>
          <p:cNvPr id="146" name="矩形 145"/>
          <p:cNvSpPr/>
          <p:nvPr/>
        </p:nvSpPr>
        <p:spPr>
          <a:xfrm>
            <a:off x="4214810" y="5929330"/>
            <a:ext cx="928694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S(3,2,1)</a:t>
            </a:r>
            <a:endParaRPr lang="zh-CN" altLang="en-US" dirty="0"/>
          </a:p>
        </p:txBody>
      </p:sp>
      <p:sp>
        <p:nvSpPr>
          <p:cNvPr id="147" name="矩形 146"/>
          <p:cNvSpPr/>
          <p:nvPr/>
        </p:nvSpPr>
        <p:spPr>
          <a:xfrm>
            <a:off x="5143504" y="5929330"/>
            <a:ext cx="1071570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SV(2,1,0)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832</Words>
  <PresentationFormat>全屏显示(4:3)</PresentationFormat>
  <Paragraphs>251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QQ飞车渲染 特效</vt:lpstr>
      <vt:lpstr>天气系统</vt:lpstr>
      <vt:lpstr>天气系统的粒子</vt:lpstr>
      <vt:lpstr>GPU粒子与CPU粒子的比较</vt:lpstr>
      <vt:lpstr>天气系统的粒子</vt:lpstr>
      <vt:lpstr>天气系统的粒子</vt:lpstr>
      <vt:lpstr>天气系统的粒子</vt:lpstr>
      <vt:lpstr>天气系统的粒子</vt:lpstr>
      <vt:lpstr>天气系统的粒子</vt:lpstr>
      <vt:lpstr>天气系统的粒子</vt:lpstr>
      <vt:lpstr>区分室内室外</vt:lpstr>
      <vt:lpstr>区分室内室外</vt:lpstr>
      <vt:lpstr>区分室内室外</vt:lpstr>
      <vt:lpstr>性能优化：点精灵（PointSprite）</vt:lpstr>
      <vt:lpstr>中间状态：纹理数据</vt:lpstr>
      <vt:lpstr>中间状态：纹理数据</vt:lpstr>
      <vt:lpstr>中间状态：纹理数据</vt:lpstr>
      <vt:lpstr>中间状态：纹理数据</vt:lpstr>
      <vt:lpstr>半透明排序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QQ飞车渲染 特效</dc:title>
  <dc:creator>watsonsong(宋飞宇)</dc:creator>
  <cp:lastModifiedBy>watsonsong</cp:lastModifiedBy>
  <cp:revision>107</cp:revision>
  <dcterms:created xsi:type="dcterms:W3CDTF">2013-03-31T02:39:26Z</dcterms:created>
  <dcterms:modified xsi:type="dcterms:W3CDTF">2013-04-12T01:20:10Z</dcterms:modified>
</cp:coreProperties>
</file>