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C286AB1-A0ED-4038-AF59-FE8E5FE69901}">
  <a:tblStyle styleId="{4C286AB1-A0ED-4038-AF59-FE8E5FE699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Shape 17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0" name="Shape 35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7" name="Shape 35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9" name="Shape 19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Shape 5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8" name="Shape 58"/>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59" name="Shape 5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Shape 6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4" name="Shape 6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Shape 69"/>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0" name="Shape 70"/>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Shape 7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Shape 76"/>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Shape 83"/>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2" name="Shape 9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Shape 100"/>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Shape 101"/>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Shape 107"/>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8" name="Shape 108"/>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5" name="Shape 115"/>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1" name="Shape 121"/>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9" name="Shape 129"/>
        <p:cNvGrpSpPr/>
        <p:nvPr/>
      </p:nvGrpSpPr>
      <p:grpSpPr>
        <a:xfrm>
          <a:off x="0" y="0"/>
          <a:ext cx="0" cy="0"/>
          <a:chOff x="0" y="0"/>
          <a:chExt cx="0" cy="0"/>
        </a:xfrm>
      </p:grpSpPr>
      <p:sp>
        <p:nvSpPr>
          <p:cNvPr id="130" name="Shape 1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31" name="Shape 1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32" name="Shape 1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5" name="Shape 1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6" name="Shape 1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7" name="Shape 137"/>
        <p:cNvGrpSpPr/>
        <p:nvPr/>
      </p:nvGrpSpPr>
      <p:grpSpPr>
        <a:xfrm>
          <a:off x="0" y="0"/>
          <a:ext cx="0" cy="0"/>
          <a:chOff x="0" y="0"/>
          <a:chExt cx="0" cy="0"/>
        </a:xfrm>
      </p:grpSpPr>
      <p:sp>
        <p:nvSpPr>
          <p:cNvPr id="138" name="Shape 13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39" name="Shape 1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0" name="Shape 140"/>
        <p:cNvGrpSpPr/>
        <p:nvPr/>
      </p:nvGrpSpPr>
      <p:grpSpPr>
        <a:xfrm>
          <a:off x="0" y="0"/>
          <a:ext cx="0" cy="0"/>
          <a:chOff x="0" y="0"/>
          <a:chExt cx="0" cy="0"/>
        </a:xfrm>
      </p:grpSpPr>
      <p:sp>
        <p:nvSpPr>
          <p:cNvPr id="141" name="Shape 1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42" name="Shape 1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45" name="Shape 14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46" name="Shape 14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47" name="Shape 1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0" name="Shape 1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51" name="Shape 151"/>
        <p:cNvGrpSpPr/>
        <p:nvPr/>
      </p:nvGrpSpPr>
      <p:grpSpPr>
        <a:xfrm>
          <a:off x="0" y="0"/>
          <a:ext cx="0" cy="0"/>
          <a:chOff x="0" y="0"/>
          <a:chExt cx="0" cy="0"/>
        </a:xfrm>
      </p:grpSpPr>
      <p:sp>
        <p:nvSpPr>
          <p:cNvPr id="152" name="Shape 15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153" name="Shape 15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54" name="Shape 1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55" name="Shape 155"/>
        <p:cNvGrpSpPr/>
        <p:nvPr/>
      </p:nvGrpSpPr>
      <p:grpSpPr>
        <a:xfrm>
          <a:off x="0" y="0"/>
          <a:ext cx="0" cy="0"/>
          <a:chOff x="0" y="0"/>
          <a:chExt cx="0" cy="0"/>
        </a:xfrm>
      </p:grpSpPr>
      <p:sp>
        <p:nvSpPr>
          <p:cNvPr id="156" name="Shape 15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157" name="Shape 1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58" name="Shape 158"/>
        <p:cNvGrpSpPr/>
        <p:nvPr/>
      </p:nvGrpSpPr>
      <p:grpSpPr>
        <a:xfrm>
          <a:off x="0" y="0"/>
          <a:ext cx="0" cy="0"/>
          <a:chOff x="0" y="0"/>
          <a:chExt cx="0" cy="0"/>
        </a:xfrm>
      </p:grpSpPr>
      <p:sp>
        <p:nvSpPr>
          <p:cNvPr id="159" name="Shape 15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161" name="Shape 16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162" name="Shape 16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3" name="Shape 1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64" name="Shape 164"/>
        <p:cNvGrpSpPr/>
        <p:nvPr/>
      </p:nvGrpSpPr>
      <p:grpSpPr>
        <a:xfrm>
          <a:off x="0" y="0"/>
          <a:ext cx="0" cy="0"/>
          <a:chOff x="0" y="0"/>
          <a:chExt cx="0" cy="0"/>
        </a:xfrm>
      </p:grpSpPr>
      <p:sp>
        <p:nvSpPr>
          <p:cNvPr id="165" name="Shape 165"/>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p:txBody>
      </p:sp>
      <p:sp>
        <p:nvSpPr>
          <p:cNvPr id="166" name="Shape 16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7" name="Shape 1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8" name="Shape 168"/>
        <p:cNvGrpSpPr/>
        <p:nvPr/>
      </p:nvGrpSpPr>
      <p:grpSpPr>
        <a:xfrm>
          <a:off x="0" y="0"/>
          <a:ext cx="0" cy="0"/>
          <a:chOff x="0" y="0"/>
          <a:chExt cx="0" cy="0"/>
        </a:xfrm>
      </p:grpSpPr>
      <p:sp>
        <p:nvSpPr>
          <p:cNvPr id="169" name="Shape 1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Shape 5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7" name="Shape 1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8" name="Shape 1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0" i="0" lang="en" sz="2800" u="none" cap="none" strike="noStrike">
                <a:solidFill>
                  <a:schemeClr val="dk1"/>
                </a:solidFill>
                <a:latin typeface="Arial"/>
                <a:ea typeface="Arial"/>
                <a:cs typeface="Arial"/>
                <a:sym typeface="Arial"/>
              </a:rPr>
              <a:t>Knowledge graph augmented neural networks</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200"/>
              <a:buFont typeface="Arial"/>
              <a:buNone/>
            </a:pPr>
            <a:r>
              <a:t/>
            </a:r>
            <a:endParaRPr b="0" i="0" sz="2800" u="none" cap="none" strike="noStrike">
              <a:solidFill>
                <a:schemeClr val="dk1"/>
              </a:solidFill>
              <a:latin typeface="Arial"/>
              <a:ea typeface="Arial"/>
              <a:cs typeface="Arial"/>
              <a:sym typeface="Arial"/>
            </a:endParaRPr>
          </a:p>
        </p:txBody>
      </p:sp>
      <p:sp>
        <p:nvSpPr>
          <p:cNvPr id="175" name="Shape 175"/>
          <p:cNvSpPr txBox="1"/>
          <p:nvPr>
            <p:ph idx="1" type="subTitle"/>
          </p:nvPr>
        </p:nvSpPr>
        <p:spPr>
          <a:xfrm>
            <a:off x="311700" y="2834125"/>
            <a:ext cx="8520600" cy="178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b="0" i="0" lang="en" sz="2800" u="none" cap="none" strike="noStrike">
                <a:solidFill>
                  <a:schemeClr val="dk2"/>
                </a:solidFill>
                <a:latin typeface="Arial"/>
                <a:ea typeface="Arial"/>
                <a:cs typeface="Arial"/>
                <a:sym typeface="Arial"/>
              </a:rPr>
              <a:t>Arpan Mangal(c) </a:t>
            </a:r>
            <a:r>
              <a:rPr b="0" i="0" lang="en" sz="2800" cap="none" strike="noStrike">
                <a:latin typeface="Arial"/>
                <a:ea typeface="Arial"/>
                <a:cs typeface="Arial"/>
                <a:sym typeface="Arial"/>
              </a:rPr>
              <a:t>arpanmangal@iisc.ac.in</a:t>
            </a:r>
            <a:r>
              <a:rPr b="0" i="0" lang="en" sz="2800" u="none" cap="none" strike="noStrike">
                <a:solidFill>
                  <a:schemeClr val="dk2"/>
                </a:solidFill>
                <a:latin typeface="Arial"/>
                <a:ea typeface="Arial"/>
                <a:cs typeface="Arial"/>
                <a:sym typeface="Arial"/>
              </a:rPr>
              <a:t> </a:t>
            </a:r>
            <a:endParaRPr b="0" i="0" sz="28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2800"/>
              <a:buFont typeface="Arial"/>
              <a:buNone/>
            </a:pPr>
            <a:r>
              <a:rPr b="0" i="0" lang="en" sz="2800" u="none" cap="none" strike="noStrike">
                <a:solidFill>
                  <a:schemeClr val="dk2"/>
                </a:solidFill>
                <a:latin typeface="Arial"/>
                <a:ea typeface="Arial"/>
                <a:cs typeface="Arial"/>
                <a:sym typeface="Arial"/>
              </a:rPr>
              <a:t>G P Shrivatsa Bhargav(c) </a:t>
            </a:r>
            <a:r>
              <a:rPr lang="en" u="none">
                <a:solidFill>
                  <a:schemeClr val="dk2"/>
                </a:solidFill>
              </a:rPr>
              <a:t>bhargavs@iisc.ac.in</a:t>
            </a:r>
            <a:endParaRPr b="0" i="0" sz="2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Entity shortlist + relation clusters</a:t>
            </a:r>
            <a:endParaRPr/>
          </a:p>
        </p:txBody>
      </p:sp>
      <p:sp>
        <p:nvSpPr>
          <p:cNvPr id="267" name="Shape 267"/>
          <p:cNvSpPr/>
          <p:nvPr/>
        </p:nvSpPr>
        <p:spPr>
          <a:xfrm>
            <a:off x="452550" y="1305450"/>
            <a:ext cx="14622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Input sequence</a:t>
            </a:r>
            <a:endParaRPr/>
          </a:p>
        </p:txBody>
      </p:sp>
      <p:sp>
        <p:nvSpPr>
          <p:cNvPr id="268" name="Shape 268"/>
          <p:cNvSpPr/>
          <p:nvPr/>
        </p:nvSpPr>
        <p:spPr>
          <a:xfrm>
            <a:off x="2265088" y="1779913"/>
            <a:ext cx="1022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LSTM 3</a:t>
            </a:r>
            <a:endParaRPr/>
          </a:p>
        </p:txBody>
      </p:sp>
      <p:sp>
        <p:nvSpPr>
          <p:cNvPr id="269" name="Shape 269"/>
          <p:cNvSpPr/>
          <p:nvPr/>
        </p:nvSpPr>
        <p:spPr>
          <a:xfrm>
            <a:off x="452550" y="1923775"/>
            <a:ext cx="1022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LSTM 2</a:t>
            </a:r>
            <a:endParaRPr/>
          </a:p>
        </p:txBody>
      </p:sp>
      <p:sp>
        <p:nvSpPr>
          <p:cNvPr id="270" name="Shape 270"/>
          <p:cNvSpPr/>
          <p:nvPr/>
        </p:nvSpPr>
        <p:spPr>
          <a:xfrm>
            <a:off x="2276125" y="1305450"/>
            <a:ext cx="1022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LSTM 1</a:t>
            </a:r>
            <a:endParaRPr/>
          </a:p>
        </p:txBody>
      </p:sp>
      <p:sp>
        <p:nvSpPr>
          <p:cNvPr id="271" name="Shape 271"/>
          <p:cNvSpPr/>
          <p:nvPr/>
        </p:nvSpPr>
        <p:spPr>
          <a:xfrm>
            <a:off x="452550" y="3820625"/>
            <a:ext cx="1462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Entity shortlist</a:t>
            </a:r>
            <a:endParaRPr/>
          </a:p>
        </p:txBody>
      </p:sp>
      <p:sp>
        <p:nvSpPr>
          <p:cNvPr id="272" name="Shape 272"/>
          <p:cNvSpPr/>
          <p:nvPr/>
        </p:nvSpPr>
        <p:spPr>
          <a:xfrm>
            <a:off x="2117125" y="3820625"/>
            <a:ext cx="1462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Relation representatives</a:t>
            </a:r>
            <a:endParaRPr/>
          </a:p>
        </p:txBody>
      </p:sp>
      <p:sp>
        <p:nvSpPr>
          <p:cNvPr id="273" name="Shape 273"/>
          <p:cNvSpPr/>
          <p:nvPr/>
        </p:nvSpPr>
        <p:spPr>
          <a:xfrm>
            <a:off x="452550" y="2542100"/>
            <a:ext cx="14622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Soft attention</a:t>
            </a:r>
            <a:endParaRPr/>
          </a:p>
        </p:txBody>
      </p:sp>
      <p:sp>
        <p:nvSpPr>
          <p:cNvPr id="274" name="Shape 274"/>
          <p:cNvSpPr/>
          <p:nvPr/>
        </p:nvSpPr>
        <p:spPr>
          <a:xfrm>
            <a:off x="2117125" y="3277600"/>
            <a:ext cx="14622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Soft attention</a:t>
            </a:r>
            <a:endParaRPr/>
          </a:p>
        </p:txBody>
      </p:sp>
      <p:sp>
        <p:nvSpPr>
          <p:cNvPr id="275" name="Shape 275"/>
          <p:cNvSpPr/>
          <p:nvPr/>
        </p:nvSpPr>
        <p:spPr>
          <a:xfrm>
            <a:off x="4368925" y="1348975"/>
            <a:ext cx="1775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Sentence encoding</a:t>
            </a:r>
            <a:endParaRPr/>
          </a:p>
        </p:txBody>
      </p:sp>
      <p:sp>
        <p:nvSpPr>
          <p:cNvPr id="276" name="Shape 276"/>
          <p:cNvSpPr/>
          <p:nvPr/>
        </p:nvSpPr>
        <p:spPr>
          <a:xfrm>
            <a:off x="4368925" y="1679575"/>
            <a:ext cx="1775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Entity 1</a:t>
            </a:r>
            <a:endParaRPr/>
          </a:p>
        </p:txBody>
      </p:sp>
      <p:sp>
        <p:nvSpPr>
          <p:cNvPr id="277" name="Shape 277"/>
          <p:cNvSpPr/>
          <p:nvPr/>
        </p:nvSpPr>
        <p:spPr>
          <a:xfrm>
            <a:off x="4368925" y="2010825"/>
            <a:ext cx="1775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Relation</a:t>
            </a:r>
            <a:endParaRPr/>
          </a:p>
        </p:txBody>
      </p:sp>
      <p:sp>
        <p:nvSpPr>
          <p:cNvPr id="278" name="Shape 278"/>
          <p:cNvSpPr/>
          <p:nvPr/>
        </p:nvSpPr>
        <p:spPr>
          <a:xfrm>
            <a:off x="4368925" y="2342075"/>
            <a:ext cx="1775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Entity 2</a:t>
            </a:r>
            <a:endParaRPr/>
          </a:p>
        </p:txBody>
      </p:sp>
      <p:sp>
        <p:nvSpPr>
          <p:cNvPr id="279" name="Shape 279"/>
          <p:cNvSpPr/>
          <p:nvPr/>
        </p:nvSpPr>
        <p:spPr>
          <a:xfrm>
            <a:off x="6596900" y="1731900"/>
            <a:ext cx="757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Dense layer</a:t>
            </a:r>
            <a:endParaRPr/>
          </a:p>
        </p:txBody>
      </p:sp>
      <p:cxnSp>
        <p:nvCxnSpPr>
          <p:cNvPr id="280" name="Shape 280"/>
          <p:cNvCxnSpPr>
            <a:stCxn id="267" idx="3"/>
            <a:endCxn id="270" idx="1"/>
          </p:cNvCxnSpPr>
          <p:nvPr/>
        </p:nvCxnSpPr>
        <p:spPr>
          <a:xfrm>
            <a:off x="1914750" y="1470750"/>
            <a:ext cx="361500" cy="0"/>
          </a:xfrm>
          <a:prstGeom prst="straightConnector1">
            <a:avLst/>
          </a:prstGeom>
          <a:noFill/>
          <a:ln cap="flat" cmpd="sng" w="9525">
            <a:solidFill>
              <a:schemeClr val="dk2"/>
            </a:solidFill>
            <a:prstDash val="solid"/>
            <a:round/>
            <a:headEnd len="med" w="med" type="none"/>
            <a:tailEnd len="med" w="med" type="triangle"/>
          </a:ln>
        </p:spPr>
      </p:cxnSp>
      <p:cxnSp>
        <p:nvCxnSpPr>
          <p:cNvPr id="281" name="Shape 281"/>
          <p:cNvCxnSpPr>
            <a:stCxn id="267" idx="2"/>
            <a:endCxn id="269" idx="0"/>
          </p:cNvCxnSpPr>
          <p:nvPr/>
        </p:nvCxnSpPr>
        <p:spPr>
          <a:xfrm flipH="1">
            <a:off x="963750" y="1636050"/>
            <a:ext cx="219900" cy="287700"/>
          </a:xfrm>
          <a:prstGeom prst="straightConnector1">
            <a:avLst/>
          </a:prstGeom>
          <a:noFill/>
          <a:ln cap="flat" cmpd="sng" w="9525">
            <a:solidFill>
              <a:schemeClr val="dk2"/>
            </a:solidFill>
            <a:prstDash val="solid"/>
            <a:round/>
            <a:headEnd len="med" w="med" type="none"/>
            <a:tailEnd len="med" w="med" type="triangle"/>
          </a:ln>
        </p:spPr>
      </p:cxnSp>
      <p:cxnSp>
        <p:nvCxnSpPr>
          <p:cNvPr id="282" name="Shape 282"/>
          <p:cNvCxnSpPr>
            <a:stCxn id="267" idx="2"/>
            <a:endCxn id="268" idx="1"/>
          </p:cNvCxnSpPr>
          <p:nvPr/>
        </p:nvCxnSpPr>
        <p:spPr>
          <a:xfrm>
            <a:off x="1183650" y="1636050"/>
            <a:ext cx="1081500" cy="309300"/>
          </a:xfrm>
          <a:prstGeom prst="straightConnector1">
            <a:avLst/>
          </a:prstGeom>
          <a:noFill/>
          <a:ln cap="flat" cmpd="sng" w="9525">
            <a:solidFill>
              <a:schemeClr val="dk2"/>
            </a:solidFill>
            <a:prstDash val="solid"/>
            <a:round/>
            <a:headEnd len="med" w="med" type="none"/>
            <a:tailEnd len="med" w="med" type="triangle"/>
          </a:ln>
        </p:spPr>
      </p:cxnSp>
      <p:cxnSp>
        <p:nvCxnSpPr>
          <p:cNvPr id="283" name="Shape 283"/>
          <p:cNvCxnSpPr>
            <a:stCxn id="269" idx="2"/>
            <a:endCxn id="273" idx="0"/>
          </p:cNvCxnSpPr>
          <p:nvPr/>
        </p:nvCxnSpPr>
        <p:spPr>
          <a:xfrm>
            <a:off x="963750" y="2254375"/>
            <a:ext cx="219900" cy="287700"/>
          </a:xfrm>
          <a:prstGeom prst="straightConnector1">
            <a:avLst/>
          </a:prstGeom>
          <a:noFill/>
          <a:ln cap="flat" cmpd="sng" w="9525">
            <a:solidFill>
              <a:schemeClr val="dk2"/>
            </a:solidFill>
            <a:prstDash val="solid"/>
            <a:round/>
            <a:headEnd len="med" w="med" type="none"/>
            <a:tailEnd len="med" w="med" type="triangle"/>
          </a:ln>
        </p:spPr>
      </p:cxnSp>
      <p:cxnSp>
        <p:nvCxnSpPr>
          <p:cNvPr id="284" name="Shape 284"/>
          <p:cNvCxnSpPr>
            <a:stCxn id="271" idx="0"/>
            <a:endCxn id="273" idx="2"/>
          </p:cNvCxnSpPr>
          <p:nvPr/>
        </p:nvCxnSpPr>
        <p:spPr>
          <a:xfrm rot="10800000">
            <a:off x="1183650" y="2872625"/>
            <a:ext cx="0" cy="948000"/>
          </a:xfrm>
          <a:prstGeom prst="straightConnector1">
            <a:avLst/>
          </a:prstGeom>
          <a:noFill/>
          <a:ln cap="flat" cmpd="sng" w="9525">
            <a:solidFill>
              <a:schemeClr val="dk2"/>
            </a:solidFill>
            <a:prstDash val="solid"/>
            <a:round/>
            <a:headEnd len="med" w="med" type="none"/>
            <a:tailEnd len="med" w="med" type="triangle"/>
          </a:ln>
        </p:spPr>
      </p:cxnSp>
      <p:cxnSp>
        <p:nvCxnSpPr>
          <p:cNvPr id="285" name="Shape 285"/>
          <p:cNvCxnSpPr>
            <a:stCxn id="268" idx="2"/>
            <a:endCxn id="274" idx="0"/>
          </p:cNvCxnSpPr>
          <p:nvPr/>
        </p:nvCxnSpPr>
        <p:spPr>
          <a:xfrm>
            <a:off x="2776288" y="2110513"/>
            <a:ext cx="72000" cy="1167000"/>
          </a:xfrm>
          <a:prstGeom prst="straightConnector1">
            <a:avLst/>
          </a:prstGeom>
          <a:noFill/>
          <a:ln cap="flat" cmpd="sng" w="9525">
            <a:solidFill>
              <a:schemeClr val="dk2"/>
            </a:solidFill>
            <a:prstDash val="solid"/>
            <a:round/>
            <a:headEnd len="med" w="med" type="none"/>
            <a:tailEnd len="med" w="med" type="triangle"/>
          </a:ln>
        </p:spPr>
      </p:cxnSp>
      <p:cxnSp>
        <p:nvCxnSpPr>
          <p:cNvPr id="286" name="Shape 286"/>
          <p:cNvCxnSpPr>
            <a:stCxn id="272" idx="0"/>
            <a:endCxn id="274" idx="2"/>
          </p:cNvCxnSpPr>
          <p:nvPr/>
        </p:nvCxnSpPr>
        <p:spPr>
          <a:xfrm rot="10800000">
            <a:off x="2848225" y="3608225"/>
            <a:ext cx="0" cy="212400"/>
          </a:xfrm>
          <a:prstGeom prst="straightConnector1">
            <a:avLst/>
          </a:prstGeom>
          <a:noFill/>
          <a:ln cap="flat" cmpd="sng" w="9525">
            <a:solidFill>
              <a:schemeClr val="dk2"/>
            </a:solidFill>
            <a:prstDash val="solid"/>
            <a:round/>
            <a:headEnd len="med" w="med" type="none"/>
            <a:tailEnd len="med" w="med" type="triangle"/>
          </a:ln>
        </p:spPr>
      </p:cxnSp>
      <p:cxnSp>
        <p:nvCxnSpPr>
          <p:cNvPr id="287" name="Shape 287"/>
          <p:cNvCxnSpPr>
            <a:stCxn id="270" idx="3"/>
            <a:endCxn id="275" idx="1"/>
          </p:cNvCxnSpPr>
          <p:nvPr/>
        </p:nvCxnSpPr>
        <p:spPr>
          <a:xfrm>
            <a:off x="3298525" y="1470750"/>
            <a:ext cx="1070400" cy="43500"/>
          </a:xfrm>
          <a:prstGeom prst="straightConnector1">
            <a:avLst/>
          </a:prstGeom>
          <a:noFill/>
          <a:ln cap="flat" cmpd="sng" w="9525">
            <a:solidFill>
              <a:schemeClr val="dk2"/>
            </a:solidFill>
            <a:prstDash val="solid"/>
            <a:round/>
            <a:headEnd len="med" w="med" type="none"/>
            <a:tailEnd len="med" w="med" type="triangle"/>
          </a:ln>
        </p:spPr>
      </p:cxnSp>
      <p:cxnSp>
        <p:nvCxnSpPr>
          <p:cNvPr id="288" name="Shape 288"/>
          <p:cNvCxnSpPr>
            <a:stCxn id="273" idx="3"/>
            <a:endCxn id="276" idx="1"/>
          </p:cNvCxnSpPr>
          <p:nvPr/>
        </p:nvCxnSpPr>
        <p:spPr>
          <a:xfrm flipH="1" rot="10800000">
            <a:off x="1914750" y="1844900"/>
            <a:ext cx="2454300" cy="862500"/>
          </a:xfrm>
          <a:prstGeom prst="straightConnector1">
            <a:avLst/>
          </a:prstGeom>
          <a:noFill/>
          <a:ln cap="flat" cmpd="sng" w="9525">
            <a:solidFill>
              <a:schemeClr val="dk2"/>
            </a:solidFill>
            <a:prstDash val="solid"/>
            <a:round/>
            <a:headEnd len="med" w="med" type="none"/>
            <a:tailEnd len="med" w="med" type="triangle"/>
          </a:ln>
        </p:spPr>
      </p:cxnSp>
      <p:cxnSp>
        <p:nvCxnSpPr>
          <p:cNvPr id="289" name="Shape 289"/>
          <p:cNvCxnSpPr>
            <a:stCxn id="274" idx="3"/>
            <a:endCxn id="277" idx="1"/>
          </p:cNvCxnSpPr>
          <p:nvPr/>
        </p:nvCxnSpPr>
        <p:spPr>
          <a:xfrm flipH="1" rot="10800000">
            <a:off x="3579325" y="2176000"/>
            <a:ext cx="789600" cy="1266900"/>
          </a:xfrm>
          <a:prstGeom prst="straightConnector1">
            <a:avLst/>
          </a:prstGeom>
          <a:noFill/>
          <a:ln cap="flat" cmpd="sng" w="9525">
            <a:solidFill>
              <a:schemeClr val="dk2"/>
            </a:solidFill>
            <a:prstDash val="solid"/>
            <a:round/>
            <a:headEnd len="med" w="med" type="none"/>
            <a:tailEnd len="med" w="med" type="triangle"/>
          </a:ln>
        </p:spPr>
      </p:cxnSp>
      <p:cxnSp>
        <p:nvCxnSpPr>
          <p:cNvPr id="290" name="Shape 290"/>
          <p:cNvCxnSpPr/>
          <p:nvPr/>
        </p:nvCxnSpPr>
        <p:spPr>
          <a:xfrm>
            <a:off x="1914750" y="2690025"/>
            <a:ext cx="2671800" cy="4779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91" name="Shape 291"/>
          <p:cNvSpPr/>
          <p:nvPr/>
        </p:nvSpPr>
        <p:spPr>
          <a:xfrm>
            <a:off x="4512800" y="2967750"/>
            <a:ext cx="496200" cy="405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92" name="Shape 292"/>
          <p:cNvCxnSpPr>
            <a:stCxn id="274" idx="3"/>
            <a:endCxn id="291" idx="1"/>
          </p:cNvCxnSpPr>
          <p:nvPr/>
        </p:nvCxnSpPr>
        <p:spPr>
          <a:xfrm flipH="1" rot="10800000">
            <a:off x="3579325" y="3319600"/>
            <a:ext cx="1181700" cy="123300"/>
          </a:xfrm>
          <a:prstGeom prst="bentConnector2">
            <a:avLst/>
          </a:prstGeom>
          <a:noFill/>
          <a:ln cap="flat" cmpd="sng" w="9525">
            <a:solidFill>
              <a:schemeClr val="dk2"/>
            </a:solidFill>
            <a:prstDash val="solid"/>
            <a:round/>
            <a:headEnd len="med" w="med" type="none"/>
            <a:tailEnd len="med" w="med" type="none"/>
          </a:ln>
        </p:spPr>
      </p:cxnSp>
      <p:cxnSp>
        <p:nvCxnSpPr>
          <p:cNvPr id="293" name="Shape 293"/>
          <p:cNvCxnSpPr>
            <a:stCxn id="291" idx="3"/>
          </p:cNvCxnSpPr>
          <p:nvPr/>
        </p:nvCxnSpPr>
        <p:spPr>
          <a:xfrm rot="10800000">
            <a:off x="4760600" y="2689112"/>
            <a:ext cx="300" cy="332400"/>
          </a:xfrm>
          <a:prstGeom prst="straightConnector1">
            <a:avLst/>
          </a:prstGeom>
          <a:noFill/>
          <a:ln cap="flat" cmpd="sng" w="9525">
            <a:solidFill>
              <a:schemeClr val="dk2"/>
            </a:solidFill>
            <a:prstDash val="solid"/>
            <a:round/>
            <a:headEnd len="med" w="med" type="none"/>
            <a:tailEnd len="med" w="med" type="triangle"/>
          </a:ln>
        </p:spPr>
      </p:cxnSp>
      <p:cxnSp>
        <p:nvCxnSpPr>
          <p:cNvPr id="294" name="Shape 294"/>
          <p:cNvCxnSpPr/>
          <p:nvPr/>
        </p:nvCxnSpPr>
        <p:spPr>
          <a:xfrm flipH="1" rot="10800000">
            <a:off x="6135800" y="2001750"/>
            <a:ext cx="461100" cy="16500"/>
          </a:xfrm>
          <a:prstGeom prst="straightConnector1">
            <a:avLst/>
          </a:prstGeom>
          <a:noFill/>
          <a:ln cap="flat" cmpd="sng" w="9525">
            <a:solidFill>
              <a:schemeClr val="dk2"/>
            </a:solidFill>
            <a:prstDash val="solid"/>
            <a:round/>
            <a:headEnd len="med" w="med" type="none"/>
            <a:tailEnd len="med" w="med" type="triangle"/>
          </a:ln>
        </p:spPr>
      </p:cxnSp>
      <p:cxnSp>
        <p:nvCxnSpPr>
          <p:cNvPr id="295" name="Shape 295"/>
          <p:cNvCxnSpPr>
            <a:stCxn id="279" idx="3"/>
          </p:cNvCxnSpPr>
          <p:nvPr/>
        </p:nvCxnSpPr>
        <p:spPr>
          <a:xfrm flipH="1" rot="10800000">
            <a:off x="7354100" y="2010450"/>
            <a:ext cx="295800" cy="7800"/>
          </a:xfrm>
          <a:prstGeom prst="straightConnector1">
            <a:avLst/>
          </a:prstGeom>
          <a:noFill/>
          <a:ln cap="flat" cmpd="sng" w="9525">
            <a:solidFill>
              <a:schemeClr val="dk2"/>
            </a:solidFill>
            <a:prstDash val="solid"/>
            <a:round/>
            <a:headEnd len="med" w="med" type="none"/>
            <a:tailEnd len="med" w="med" type="triangle"/>
          </a:ln>
        </p:spPr>
      </p:cxnSp>
      <p:sp>
        <p:nvSpPr>
          <p:cNvPr id="296" name="Shape 296"/>
          <p:cNvSpPr txBox="1"/>
          <p:nvPr/>
        </p:nvSpPr>
        <p:spPr>
          <a:xfrm>
            <a:off x="7597750" y="1790575"/>
            <a:ext cx="1081500" cy="38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Prediction</a:t>
            </a:r>
            <a:endParaRPr/>
          </a:p>
        </p:txBody>
      </p:sp>
      <p:sp>
        <p:nvSpPr>
          <p:cNvPr id="297" name="Shape 2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Entity and relation shortlists</a:t>
            </a:r>
            <a:endParaRPr/>
          </a:p>
        </p:txBody>
      </p:sp>
      <p:sp>
        <p:nvSpPr>
          <p:cNvPr id="303" name="Shape 303"/>
          <p:cNvSpPr/>
          <p:nvPr/>
        </p:nvSpPr>
        <p:spPr>
          <a:xfrm>
            <a:off x="452550" y="1305450"/>
            <a:ext cx="14622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Input sequence</a:t>
            </a:r>
            <a:endParaRPr/>
          </a:p>
        </p:txBody>
      </p:sp>
      <p:sp>
        <p:nvSpPr>
          <p:cNvPr id="304" name="Shape 304"/>
          <p:cNvSpPr/>
          <p:nvPr/>
        </p:nvSpPr>
        <p:spPr>
          <a:xfrm>
            <a:off x="2265088" y="1779913"/>
            <a:ext cx="1022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LSTM 3</a:t>
            </a:r>
            <a:endParaRPr/>
          </a:p>
        </p:txBody>
      </p:sp>
      <p:sp>
        <p:nvSpPr>
          <p:cNvPr id="305" name="Shape 305"/>
          <p:cNvSpPr/>
          <p:nvPr/>
        </p:nvSpPr>
        <p:spPr>
          <a:xfrm>
            <a:off x="452550" y="1923775"/>
            <a:ext cx="1022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LSTM 2</a:t>
            </a:r>
            <a:endParaRPr/>
          </a:p>
        </p:txBody>
      </p:sp>
      <p:sp>
        <p:nvSpPr>
          <p:cNvPr id="306" name="Shape 306"/>
          <p:cNvSpPr/>
          <p:nvPr/>
        </p:nvSpPr>
        <p:spPr>
          <a:xfrm>
            <a:off x="2276125" y="1305450"/>
            <a:ext cx="1022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LSTM 1</a:t>
            </a:r>
            <a:endParaRPr/>
          </a:p>
        </p:txBody>
      </p:sp>
      <p:sp>
        <p:nvSpPr>
          <p:cNvPr id="307" name="Shape 307"/>
          <p:cNvSpPr/>
          <p:nvPr/>
        </p:nvSpPr>
        <p:spPr>
          <a:xfrm>
            <a:off x="452550" y="3820625"/>
            <a:ext cx="1462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Entity shortlist</a:t>
            </a:r>
            <a:endParaRPr/>
          </a:p>
        </p:txBody>
      </p:sp>
      <p:sp>
        <p:nvSpPr>
          <p:cNvPr id="308" name="Shape 308"/>
          <p:cNvSpPr/>
          <p:nvPr/>
        </p:nvSpPr>
        <p:spPr>
          <a:xfrm>
            <a:off x="2117125" y="3820625"/>
            <a:ext cx="15729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Relation shortlist</a:t>
            </a:r>
            <a:endParaRPr/>
          </a:p>
        </p:txBody>
      </p:sp>
      <p:sp>
        <p:nvSpPr>
          <p:cNvPr id="309" name="Shape 309"/>
          <p:cNvSpPr/>
          <p:nvPr/>
        </p:nvSpPr>
        <p:spPr>
          <a:xfrm>
            <a:off x="452550" y="2542100"/>
            <a:ext cx="14622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Soft attention</a:t>
            </a:r>
            <a:endParaRPr/>
          </a:p>
        </p:txBody>
      </p:sp>
      <p:sp>
        <p:nvSpPr>
          <p:cNvPr id="310" name="Shape 310"/>
          <p:cNvSpPr/>
          <p:nvPr/>
        </p:nvSpPr>
        <p:spPr>
          <a:xfrm>
            <a:off x="2117125" y="3277600"/>
            <a:ext cx="14622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Soft attention</a:t>
            </a:r>
            <a:endParaRPr/>
          </a:p>
        </p:txBody>
      </p:sp>
      <p:sp>
        <p:nvSpPr>
          <p:cNvPr id="311" name="Shape 311"/>
          <p:cNvSpPr/>
          <p:nvPr/>
        </p:nvSpPr>
        <p:spPr>
          <a:xfrm>
            <a:off x="4368925" y="1348975"/>
            <a:ext cx="1775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Sentence encoding</a:t>
            </a:r>
            <a:endParaRPr/>
          </a:p>
        </p:txBody>
      </p:sp>
      <p:sp>
        <p:nvSpPr>
          <p:cNvPr id="312" name="Shape 312"/>
          <p:cNvSpPr/>
          <p:nvPr/>
        </p:nvSpPr>
        <p:spPr>
          <a:xfrm>
            <a:off x="4368925" y="1679575"/>
            <a:ext cx="1775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Entity 1</a:t>
            </a:r>
            <a:endParaRPr/>
          </a:p>
        </p:txBody>
      </p:sp>
      <p:sp>
        <p:nvSpPr>
          <p:cNvPr id="313" name="Shape 313"/>
          <p:cNvSpPr/>
          <p:nvPr/>
        </p:nvSpPr>
        <p:spPr>
          <a:xfrm>
            <a:off x="4368925" y="2010825"/>
            <a:ext cx="1775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Relation</a:t>
            </a:r>
            <a:endParaRPr/>
          </a:p>
        </p:txBody>
      </p:sp>
      <p:sp>
        <p:nvSpPr>
          <p:cNvPr id="314" name="Shape 314"/>
          <p:cNvSpPr/>
          <p:nvPr/>
        </p:nvSpPr>
        <p:spPr>
          <a:xfrm>
            <a:off x="4368925" y="2342075"/>
            <a:ext cx="1775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Entity 2</a:t>
            </a:r>
            <a:endParaRPr/>
          </a:p>
        </p:txBody>
      </p:sp>
      <p:sp>
        <p:nvSpPr>
          <p:cNvPr id="315" name="Shape 315"/>
          <p:cNvSpPr/>
          <p:nvPr/>
        </p:nvSpPr>
        <p:spPr>
          <a:xfrm>
            <a:off x="6596900" y="1731900"/>
            <a:ext cx="757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Dense layer</a:t>
            </a:r>
            <a:endParaRPr/>
          </a:p>
        </p:txBody>
      </p:sp>
      <p:cxnSp>
        <p:nvCxnSpPr>
          <p:cNvPr id="316" name="Shape 316"/>
          <p:cNvCxnSpPr>
            <a:stCxn id="303" idx="3"/>
            <a:endCxn id="306" idx="1"/>
          </p:cNvCxnSpPr>
          <p:nvPr/>
        </p:nvCxnSpPr>
        <p:spPr>
          <a:xfrm>
            <a:off x="1914750" y="1470750"/>
            <a:ext cx="361500" cy="0"/>
          </a:xfrm>
          <a:prstGeom prst="straightConnector1">
            <a:avLst/>
          </a:prstGeom>
          <a:noFill/>
          <a:ln cap="flat" cmpd="sng" w="9525">
            <a:solidFill>
              <a:schemeClr val="dk2"/>
            </a:solidFill>
            <a:prstDash val="solid"/>
            <a:round/>
            <a:headEnd len="med" w="med" type="none"/>
            <a:tailEnd len="med" w="med" type="triangle"/>
          </a:ln>
        </p:spPr>
      </p:cxnSp>
      <p:cxnSp>
        <p:nvCxnSpPr>
          <p:cNvPr id="317" name="Shape 317"/>
          <p:cNvCxnSpPr>
            <a:stCxn id="303" idx="2"/>
            <a:endCxn id="305" idx="0"/>
          </p:cNvCxnSpPr>
          <p:nvPr/>
        </p:nvCxnSpPr>
        <p:spPr>
          <a:xfrm flipH="1">
            <a:off x="963750" y="1636050"/>
            <a:ext cx="219900" cy="287700"/>
          </a:xfrm>
          <a:prstGeom prst="straightConnector1">
            <a:avLst/>
          </a:prstGeom>
          <a:noFill/>
          <a:ln cap="flat" cmpd="sng" w="9525">
            <a:solidFill>
              <a:schemeClr val="dk2"/>
            </a:solidFill>
            <a:prstDash val="solid"/>
            <a:round/>
            <a:headEnd len="med" w="med" type="none"/>
            <a:tailEnd len="med" w="med" type="triangle"/>
          </a:ln>
        </p:spPr>
      </p:cxnSp>
      <p:cxnSp>
        <p:nvCxnSpPr>
          <p:cNvPr id="318" name="Shape 318"/>
          <p:cNvCxnSpPr>
            <a:stCxn id="303" idx="2"/>
            <a:endCxn id="304" idx="1"/>
          </p:cNvCxnSpPr>
          <p:nvPr/>
        </p:nvCxnSpPr>
        <p:spPr>
          <a:xfrm>
            <a:off x="1183650" y="1636050"/>
            <a:ext cx="1081500" cy="309300"/>
          </a:xfrm>
          <a:prstGeom prst="straightConnector1">
            <a:avLst/>
          </a:prstGeom>
          <a:noFill/>
          <a:ln cap="flat" cmpd="sng" w="9525">
            <a:solidFill>
              <a:schemeClr val="dk2"/>
            </a:solidFill>
            <a:prstDash val="solid"/>
            <a:round/>
            <a:headEnd len="med" w="med" type="none"/>
            <a:tailEnd len="med" w="med" type="triangle"/>
          </a:ln>
        </p:spPr>
      </p:cxnSp>
      <p:cxnSp>
        <p:nvCxnSpPr>
          <p:cNvPr id="319" name="Shape 319"/>
          <p:cNvCxnSpPr>
            <a:stCxn id="305" idx="2"/>
            <a:endCxn id="309" idx="0"/>
          </p:cNvCxnSpPr>
          <p:nvPr/>
        </p:nvCxnSpPr>
        <p:spPr>
          <a:xfrm>
            <a:off x="963750" y="2254375"/>
            <a:ext cx="219900" cy="287700"/>
          </a:xfrm>
          <a:prstGeom prst="straightConnector1">
            <a:avLst/>
          </a:prstGeom>
          <a:noFill/>
          <a:ln cap="flat" cmpd="sng" w="9525">
            <a:solidFill>
              <a:schemeClr val="dk2"/>
            </a:solidFill>
            <a:prstDash val="solid"/>
            <a:round/>
            <a:headEnd len="med" w="med" type="none"/>
            <a:tailEnd len="med" w="med" type="triangle"/>
          </a:ln>
        </p:spPr>
      </p:cxnSp>
      <p:cxnSp>
        <p:nvCxnSpPr>
          <p:cNvPr id="320" name="Shape 320"/>
          <p:cNvCxnSpPr>
            <a:stCxn id="307" idx="0"/>
            <a:endCxn id="309" idx="2"/>
          </p:cNvCxnSpPr>
          <p:nvPr/>
        </p:nvCxnSpPr>
        <p:spPr>
          <a:xfrm rot="10800000">
            <a:off x="1183650" y="2872625"/>
            <a:ext cx="0" cy="948000"/>
          </a:xfrm>
          <a:prstGeom prst="straightConnector1">
            <a:avLst/>
          </a:prstGeom>
          <a:noFill/>
          <a:ln cap="flat" cmpd="sng" w="9525">
            <a:solidFill>
              <a:schemeClr val="dk2"/>
            </a:solidFill>
            <a:prstDash val="solid"/>
            <a:round/>
            <a:headEnd len="med" w="med" type="none"/>
            <a:tailEnd len="med" w="med" type="triangle"/>
          </a:ln>
        </p:spPr>
      </p:cxnSp>
      <p:cxnSp>
        <p:nvCxnSpPr>
          <p:cNvPr id="321" name="Shape 321"/>
          <p:cNvCxnSpPr>
            <a:stCxn id="304" idx="2"/>
            <a:endCxn id="310" idx="0"/>
          </p:cNvCxnSpPr>
          <p:nvPr/>
        </p:nvCxnSpPr>
        <p:spPr>
          <a:xfrm>
            <a:off x="2776288" y="2110513"/>
            <a:ext cx="72000" cy="1167000"/>
          </a:xfrm>
          <a:prstGeom prst="straightConnector1">
            <a:avLst/>
          </a:prstGeom>
          <a:noFill/>
          <a:ln cap="flat" cmpd="sng" w="9525">
            <a:solidFill>
              <a:schemeClr val="dk2"/>
            </a:solidFill>
            <a:prstDash val="solid"/>
            <a:round/>
            <a:headEnd len="med" w="med" type="none"/>
            <a:tailEnd len="med" w="med" type="triangle"/>
          </a:ln>
        </p:spPr>
      </p:cxnSp>
      <p:cxnSp>
        <p:nvCxnSpPr>
          <p:cNvPr id="322" name="Shape 322"/>
          <p:cNvCxnSpPr>
            <a:stCxn id="308" idx="0"/>
            <a:endCxn id="310" idx="2"/>
          </p:cNvCxnSpPr>
          <p:nvPr/>
        </p:nvCxnSpPr>
        <p:spPr>
          <a:xfrm rot="10800000">
            <a:off x="2848375" y="3608225"/>
            <a:ext cx="55200" cy="212400"/>
          </a:xfrm>
          <a:prstGeom prst="straightConnector1">
            <a:avLst/>
          </a:prstGeom>
          <a:noFill/>
          <a:ln cap="flat" cmpd="sng" w="9525">
            <a:solidFill>
              <a:schemeClr val="dk2"/>
            </a:solidFill>
            <a:prstDash val="solid"/>
            <a:round/>
            <a:headEnd len="med" w="med" type="none"/>
            <a:tailEnd len="med" w="med" type="triangle"/>
          </a:ln>
        </p:spPr>
      </p:cxnSp>
      <p:cxnSp>
        <p:nvCxnSpPr>
          <p:cNvPr id="323" name="Shape 323"/>
          <p:cNvCxnSpPr>
            <a:stCxn id="306" idx="3"/>
            <a:endCxn id="311" idx="1"/>
          </p:cNvCxnSpPr>
          <p:nvPr/>
        </p:nvCxnSpPr>
        <p:spPr>
          <a:xfrm>
            <a:off x="3298525" y="1470750"/>
            <a:ext cx="1070400" cy="43500"/>
          </a:xfrm>
          <a:prstGeom prst="straightConnector1">
            <a:avLst/>
          </a:prstGeom>
          <a:noFill/>
          <a:ln cap="flat" cmpd="sng" w="9525">
            <a:solidFill>
              <a:schemeClr val="dk2"/>
            </a:solidFill>
            <a:prstDash val="solid"/>
            <a:round/>
            <a:headEnd len="med" w="med" type="none"/>
            <a:tailEnd len="med" w="med" type="triangle"/>
          </a:ln>
        </p:spPr>
      </p:cxnSp>
      <p:cxnSp>
        <p:nvCxnSpPr>
          <p:cNvPr id="324" name="Shape 324"/>
          <p:cNvCxnSpPr>
            <a:stCxn id="309" idx="3"/>
            <a:endCxn id="312" idx="1"/>
          </p:cNvCxnSpPr>
          <p:nvPr/>
        </p:nvCxnSpPr>
        <p:spPr>
          <a:xfrm flipH="1" rot="10800000">
            <a:off x="1914750" y="1844900"/>
            <a:ext cx="2454300" cy="862500"/>
          </a:xfrm>
          <a:prstGeom prst="straightConnector1">
            <a:avLst/>
          </a:prstGeom>
          <a:noFill/>
          <a:ln cap="flat" cmpd="sng" w="9525">
            <a:solidFill>
              <a:schemeClr val="dk2"/>
            </a:solidFill>
            <a:prstDash val="solid"/>
            <a:round/>
            <a:headEnd len="med" w="med" type="none"/>
            <a:tailEnd len="med" w="med" type="triangle"/>
          </a:ln>
        </p:spPr>
      </p:cxnSp>
      <p:cxnSp>
        <p:nvCxnSpPr>
          <p:cNvPr id="325" name="Shape 325"/>
          <p:cNvCxnSpPr>
            <a:stCxn id="310" idx="3"/>
            <a:endCxn id="313" idx="1"/>
          </p:cNvCxnSpPr>
          <p:nvPr/>
        </p:nvCxnSpPr>
        <p:spPr>
          <a:xfrm flipH="1" rot="10800000">
            <a:off x="3579325" y="2176000"/>
            <a:ext cx="789600" cy="1266900"/>
          </a:xfrm>
          <a:prstGeom prst="straightConnector1">
            <a:avLst/>
          </a:prstGeom>
          <a:noFill/>
          <a:ln cap="flat" cmpd="sng" w="9525">
            <a:solidFill>
              <a:schemeClr val="dk2"/>
            </a:solidFill>
            <a:prstDash val="solid"/>
            <a:round/>
            <a:headEnd len="med" w="med" type="none"/>
            <a:tailEnd len="med" w="med" type="triangle"/>
          </a:ln>
        </p:spPr>
      </p:cxnSp>
      <p:cxnSp>
        <p:nvCxnSpPr>
          <p:cNvPr id="326" name="Shape 326"/>
          <p:cNvCxnSpPr/>
          <p:nvPr/>
        </p:nvCxnSpPr>
        <p:spPr>
          <a:xfrm>
            <a:off x="1914750" y="2690025"/>
            <a:ext cx="2671800" cy="4779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327" name="Shape 327"/>
          <p:cNvSpPr/>
          <p:nvPr/>
        </p:nvSpPr>
        <p:spPr>
          <a:xfrm>
            <a:off x="4512800" y="2967750"/>
            <a:ext cx="496200" cy="405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28" name="Shape 328"/>
          <p:cNvCxnSpPr>
            <a:stCxn id="310" idx="3"/>
            <a:endCxn id="327" idx="1"/>
          </p:cNvCxnSpPr>
          <p:nvPr/>
        </p:nvCxnSpPr>
        <p:spPr>
          <a:xfrm flipH="1" rot="10800000">
            <a:off x="3579325" y="3319600"/>
            <a:ext cx="1181700" cy="123300"/>
          </a:xfrm>
          <a:prstGeom prst="bentConnector2">
            <a:avLst/>
          </a:prstGeom>
          <a:noFill/>
          <a:ln cap="flat" cmpd="sng" w="9525">
            <a:solidFill>
              <a:schemeClr val="dk2"/>
            </a:solidFill>
            <a:prstDash val="solid"/>
            <a:round/>
            <a:headEnd len="med" w="med" type="none"/>
            <a:tailEnd len="med" w="med" type="none"/>
          </a:ln>
        </p:spPr>
      </p:cxnSp>
      <p:cxnSp>
        <p:nvCxnSpPr>
          <p:cNvPr id="329" name="Shape 329"/>
          <p:cNvCxnSpPr>
            <a:stCxn id="327" idx="3"/>
          </p:cNvCxnSpPr>
          <p:nvPr/>
        </p:nvCxnSpPr>
        <p:spPr>
          <a:xfrm rot="10800000">
            <a:off x="4760600" y="2689112"/>
            <a:ext cx="300" cy="332400"/>
          </a:xfrm>
          <a:prstGeom prst="straightConnector1">
            <a:avLst/>
          </a:prstGeom>
          <a:noFill/>
          <a:ln cap="flat" cmpd="sng" w="9525">
            <a:solidFill>
              <a:schemeClr val="dk2"/>
            </a:solidFill>
            <a:prstDash val="solid"/>
            <a:round/>
            <a:headEnd len="med" w="med" type="none"/>
            <a:tailEnd len="med" w="med" type="triangle"/>
          </a:ln>
        </p:spPr>
      </p:cxnSp>
      <p:cxnSp>
        <p:nvCxnSpPr>
          <p:cNvPr id="330" name="Shape 330"/>
          <p:cNvCxnSpPr/>
          <p:nvPr/>
        </p:nvCxnSpPr>
        <p:spPr>
          <a:xfrm flipH="1" rot="10800000">
            <a:off x="6135800" y="2001750"/>
            <a:ext cx="461100" cy="16500"/>
          </a:xfrm>
          <a:prstGeom prst="straightConnector1">
            <a:avLst/>
          </a:prstGeom>
          <a:noFill/>
          <a:ln cap="flat" cmpd="sng" w="9525">
            <a:solidFill>
              <a:schemeClr val="dk2"/>
            </a:solidFill>
            <a:prstDash val="solid"/>
            <a:round/>
            <a:headEnd len="med" w="med" type="none"/>
            <a:tailEnd len="med" w="med" type="triangle"/>
          </a:ln>
        </p:spPr>
      </p:cxnSp>
      <p:cxnSp>
        <p:nvCxnSpPr>
          <p:cNvPr id="331" name="Shape 331"/>
          <p:cNvCxnSpPr>
            <a:stCxn id="315" idx="3"/>
          </p:cNvCxnSpPr>
          <p:nvPr/>
        </p:nvCxnSpPr>
        <p:spPr>
          <a:xfrm flipH="1" rot="10800000">
            <a:off x="7354100" y="2010450"/>
            <a:ext cx="295800" cy="7800"/>
          </a:xfrm>
          <a:prstGeom prst="straightConnector1">
            <a:avLst/>
          </a:prstGeom>
          <a:noFill/>
          <a:ln cap="flat" cmpd="sng" w="9525">
            <a:solidFill>
              <a:schemeClr val="dk2"/>
            </a:solidFill>
            <a:prstDash val="solid"/>
            <a:round/>
            <a:headEnd len="med" w="med" type="none"/>
            <a:tailEnd len="med" w="med" type="triangle"/>
          </a:ln>
        </p:spPr>
      </p:cxnSp>
      <p:sp>
        <p:nvSpPr>
          <p:cNvPr id="332" name="Shape 332"/>
          <p:cNvSpPr txBox="1"/>
          <p:nvPr/>
        </p:nvSpPr>
        <p:spPr>
          <a:xfrm>
            <a:off x="7597750" y="1790575"/>
            <a:ext cx="1081500" cy="38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Prediction</a:t>
            </a:r>
            <a:endParaRPr/>
          </a:p>
        </p:txBody>
      </p:sp>
      <p:sp>
        <p:nvSpPr>
          <p:cNvPr id="333" name="Shape 3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Shortlisting schemes</a:t>
            </a:r>
            <a:endParaRPr/>
          </a:p>
        </p:txBody>
      </p:sp>
      <p:sp>
        <p:nvSpPr>
          <p:cNvPr id="339" name="Shape 339"/>
          <p:cNvSpPr txBox="1"/>
          <p:nvPr>
            <p:ph idx="1" type="body"/>
          </p:nvPr>
        </p:nvSpPr>
        <p:spPr>
          <a:xfrm>
            <a:off x="311700" y="1949475"/>
            <a:ext cx="8520600" cy="2619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AutoNum type="arabicPeriod"/>
            </a:pPr>
            <a:r>
              <a:rPr lang="en">
                <a:solidFill>
                  <a:srgbClr val="000000"/>
                </a:solidFill>
              </a:rPr>
              <a:t>N-gram based entity shortlists + most frequent “common” relations</a:t>
            </a:r>
            <a:endParaRPr>
              <a:solidFill>
                <a:srgbClr val="000000"/>
              </a:solidFill>
            </a:endParaRPr>
          </a:p>
          <a:p>
            <a:pPr indent="0" lvl="0" marL="0" rtl="0">
              <a:spcBef>
                <a:spcPts val="1600"/>
              </a:spcBef>
              <a:spcAft>
                <a:spcPts val="0"/>
              </a:spcAft>
              <a:buNone/>
            </a:pPr>
            <a:r>
              <a:t/>
            </a:r>
            <a:endParaRPr>
              <a:solidFill>
                <a:srgbClr val="000000"/>
              </a:solidFill>
            </a:endParaRPr>
          </a:p>
          <a:p>
            <a:pPr indent="-342900" lvl="0" marL="457200">
              <a:spcBef>
                <a:spcPts val="1600"/>
              </a:spcBef>
              <a:spcAft>
                <a:spcPts val="0"/>
              </a:spcAft>
              <a:buClr>
                <a:srgbClr val="000000"/>
              </a:buClr>
              <a:buSzPts val="1800"/>
              <a:buAutoNum type="arabicPeriod"/>
            </a:pPr>
            <a:r>
              <a:rPr lang="en">
                <a:solidFill>
                  <a:srgbClr val="000000"/>
                </a:solidFill>
              </a:rPr>
              <a:t>N-gram based entity shortlists + Relation shortlisting using cosine similarity</a:t>
            </a:r>
            <a:endParaRPr>
              <a:solidFill>
                <a:srgbClr val="000000"/>
              </a:solidFill>
            </a:endParaRPr>
          </a:p>
        </p:txBody>
      </p:sp>
      <p:sp>
        <p:nvSpPr>
          <p:cNvPr id="340" name="Shape 3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Entity shortlisting</a:t>
            </a:r>
            <a:endParaRPr/>
          </a:p>
        </p:txBody>
      </p:sp>
      <p:sp>
        <p:nvSpPr>
          <p:cNvPr id="346" name="Shape 346"/>
          <p:cNvSpPr txBox="1"/>
          <p:nvPr>
            <p:ph idx="1" type="body"/>
          </p:nvPr>
        </p:nvSpPr>
        <p:spPr>
          <a:xfrm>
            <a:off x="311700" y="1152475"/>
            <a:ext cx="8520600" cy="3773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2000"/>
              <a:buFont typeface="Arial"/>
              <a:buNone/>
            </a:pPr>
            <a:r>
              <a:rPr b="1" lang="en" sz="1600">
                <a:solidFill>
                  <a:srgbClr val="000000"/>
                </a:solidFill>
              </a:rPr>
              <a:t>Intuition</a:t>
            </a:r>
            <a:r>
              <a:rPr lang="en" sz="1600">
                <a:solidFill>
                  <a:srgbClr val="000000"/>
                </a:solidFill>
              </a:rPr>
              <a:t>: If use our document to shortlist entities, it will give us more relevant entities than clustering.</a:t>
            </a:r>
            <a:endParaRPr sz="1600">
              <a:solidFill>
                <a:srgbClr val="000000"/>
              </a:solidFill>
            </a:endParaRPr>
          </a:p>
          <a:p>
            <a:pPr indent="-317500" lvl="0" marL="342900" rtl="0">
              <a:lnSpc>
                <a:spcPct val="100000"/>
              </a:lnSpc>
              <a:spcBef>
                <a:spcPts val="400"/>
              </a:spcBef>
              <a:spcAft>
                <a:spcPts val="0"/>
              </a:spcAft>
              <a:buClr>
                <a:srgbClr val="000000"/>
              </a:buClr>
              <a:buSzPts val="1600"/>
              <a:buChar char="•"/>
            </a:pPr>
            <a:r>
              <a:rPr lang="en" sz="1600">
                <a:solidFill>
                  <a:srgbClr val="000000"/>
                </a:solidFill>
              </a:rPr>
              <a:t>We have used n-gram match to input document and entity names.(n=1,2,3)</a:t>
            </a:r>
            <a:endParaRPr sz="1600">
              <a:solidFill>
                <a:srgbClr val="000000"/>
              </a:solidFill>
            </a:endParaRPr>
          </a:p>
          <a:p>
            <a:pPr indent="-317500" lvl="0" marL="342900" rtl="0">
              <a:lnSpc>
                <a:spcPct val="100000"/>
              </a:lnSpc>
              <a:spcBef>
                <a:spcPts val="400"/>
              </a:spcBef>
              <a:spcAft>
                <a:spcPts val="0"/>
              </a:spcAft>
              <a:buClr>
                <a:srgbClr val="000000"/>
              </a:buClr>
              <a:buSzPts val="1600"/>
              <a:buChar char="•"/>
            </a:pPr>
            <a:r>
              <a:rPr lang="en" sz="1600">
                <a:solidFill>
                  <a:srgbClr val="000000"/>
                </a:solidFill>
              </a:rPr>
              <a:t>Entities are ranked according to the number of relationships, they participated in KG. We shortlist first K entities. </a:t>
            </a:r>
            <a:endParaRPr sz="1600">
              <a:solidFill>
                <a:srgbClr val="000000"/>
              </a:solidFill>
            </a:endParaRPr>
          </a:p>
          <a:p>
            <a:pPr indent="-317500" lvl="0" marL="342900" rtl="0">
              <a:lnSpc>
                <a:spcPct val="100000"/>
              </a:lnSpc>
              <a:spcBef>
                <a:spcPts val="400"/>
              </a:spcBef>
              <a:spcAft>
                <a:spcPts val="0"/>
              </a:spcAft>
              <a:buClr>
                <a:srgbClr val="000000"/>
              </a:buClr>
              <a:buSzPts val="1600"/>
              <a:buChar char="•"/>
            </a:pPr>
            <a:r>
              <a:rPr lang="en" sz="1600">
                <a:solidFill>
                  <a:srgbClr val="000000"/>
                </a:solidFill>
              </a:rPr>
              <a:t>If we are not able to shortlist K, we go for n-gram match with edit distance of 1. </a:t>
            </a:r>
            <a:endParaRPr sz="1600">
              <a:solidFill>
                <a:srgbClr val="000000"/>
              </a:solidFill>
            </a:endParaRPr>
          </a:p>
          <a:p>
            <a:pPr indent="-317500" lvl="0" marL="342900" rtl="0">
              <a:lnSpc>
                <a:spcPct val="100000"/>
              </a:lnSpc>
              <a:spcBef>
                <a:spcPts val="400"/>
              </a:spcBef>
              <a:spcAft>
                <a:spcPts val="0"/>
              </a:spcAft>
              <a:buClr>
                <a:srgbClr val="000000"/>
              </a:buClr>
              <a:buSzPts val="1600"/>
              <a:buChar char="•"/>
            </a:pPr>
            <a:r>
              <a:rPr lang="en" sz="1600">
                <a:solidFill>
                  <a:srgbClr val="000000"/>
                </a:solidFill>
              </a:rPr>
              <a:t>Otherwise, randomly repeat the shortlisted entities to make the number K (because model expects fixed size shortlists).</a:t>
            </a:r>
            <a:endParaRPr sz="1600">
              <a:solidFill>
                <a:srgbClr val="000000"/>
              </a:solidFill>
            </a:endParaRPr>
          </a:p>
          <a:p>
            <a:pPr indent="0" lvl="0" marL="0" rtl="0">
              <a:lnSpc>
                <a:spcPct val="100000"/>
              </a:lnSpc>
              <a:spcBef>
                <a:spcPts val="400"/>
              </a:spcBef>
              <a:spcAft>
                <a:spcPts val="0"/>
              </a:spcAft>
              <a:buNone/>
            </a:pPr>
            <a:r>
              <a:t/>
            </a:r>
            <a:endParaRPr sz="1600">
              <a:solidFill>
                <a:srgbClr val="000000"/>
              </a:solidFill>
            </a:endParaRPr>
          </a:p>
          <a:p>
            <a:pPr indent="0" lvl="0" marL="0">
              <a:spcBef>
                <a:spcPts val="0"/>
              </a:spcBef>
              <a:spcAft>
                <a:spcPts val="1600"/>
              </a:spcAft>
              <a:buNone/>
            </a:pPr>
            <a:r>
              <a:rPr lang="en" sz="1600">
                <a:solidFill>
                  <a:srgbClr val="000000"/>
                </a:solidFill>
              </a:rPr>
              <a:t>This implementation is based on: </a:t>
            </a:r>
            <a:r>
              <a:rPr lang="en" sz="1600">
                <a:solidFill>
                  <a:srgbClr val="000000"/>
                </a:solidFill>
                <a:highlight>
                  <a:srgbClr val="FFFFFF"/>
                </a:highlight>
              </a:rPr>
              <a:t>Denis Lukovnikov, Asja Fischer, Jens Lehmann, and Sören Auer. 2017. Neural Network-based Question Answering over Knowledge Graphs on Word and Character Level. </a:t>
            </a:r>
            <a:r>
              <a:rPr lang="en" sz="1600">
                <a:solidFill>
                  <a:srgbClr val="000000"/>
                </a:solidFill>
              </a:rPr>
              <a:t>World Wide Web</a:t>
            </a:r>
            <a:r>
              <a:rPr lang="en" sz="1600">
                <a:solidFill>
                  <a:srgbClr val="000000"/>
                </a:solidFill>
                <a:highlight>
                  <a:srgbClr val="FFFFFF"/>
                </a:highlight>
              </a:rPr>
              <a:t> (WWW '17). </a:t>
            </a:r>
            <a:r>
              <a:rPr lang="en" sz="1600">
                <a:solidFill>
                  <a:srgbClr val="000000"/>
                </a:solidFill>
                <a:highlight>
                  <a:srgbClr val="FFFFFF"/>
                </a:highlight>
              </a:rPr>
              <a:t>DOI: </a:t>
            </a:r>
            <a:r>
              <a:rPr lang="en" sz="1600">
                <a:solidFill>
                  <a:srgbClr val="000000"/>
                </a:solidFill>
                <a:highlight>
                  <a:srgbClr val="FFFFFF"/>
                </a:highlight>
              </a:rPr>
              <a:t>https://doi.org/10.1145/3038912.3052675</a:t>
            </a:r>
            <a:endParaRPr sz="1600">
              <a:solidFill>
                <a:srgbClr val="000000"/>
              </a:solidFill>
            </a:endParaRPr>
          </a:p>
        </p:txBody>
      </p:sp>
      <p:sp>
        <p:nvSpPr>
          <p:cNvPr id="347" name="Shape 3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Clr>
                <a:schemeClr val="dk1"/>
              </a:buClr>
              <a:buSzPts val="3959"/>
              <a:buFont typeface="Calibri"/>
              <a:buNone/>
            </a:pPr>
            <a:r>
              <a:rPr lang="en" sz="2800">
                <a:latin typeface="Arial"/>
                <a:ea typeface="Arial"/>
                <a:cs typeface="Arial"/>
                <a:sym typeface="Arial"/>
              </a:rPr>
              <a:t>Scheme 1</a:t>
            </a:r>
            <a:r>
              <a:rPr i="0" lang="en" sz="2800" u="none" cap="none" strike="noStrike">
                <a:solidFill>
                  <a:schemeClr val="dk1"/>
                </a:solidFill>
                <a:latin typeface="Arial"/>
                <a:ea typeface="Arial"/>
                <a:cs typeface="Arial"/>
                <a:sym typeface="Arial"/>
              </a:rPr>
              <a:t>: Entity shortlisting + Relation Shortlisting (Most common)</a:t>
            </a:r>
            <a:endParaRPr i="0" sz="2800" u="none" cap="none" strike="noStrike">
              <a:solidFill>
                <a:schemeClr val="dk1"/>
              </a:solidFill>
              <a:latin typeface="Arial"/>
              <a:ea typeface="Arial"/>
              <a:cs typeface="Arial"/>
              <a:sym typeface="Arial"/>
            </a:endParaRPr>
          </a:p>
        </p:txBody>
      </p:sp>
      <p:sp>
        <p:nvSpPr>
          <p:cNvPr id="353" name="Shape 35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1" i="0" lang="en" sz="1800" u="none" cap="none" strike="noStrike">
                <a:solidFill>
                  <a:schemeClr val="dk1"/>
                </a:solidFill>
                <a:latin typeface="Arial"/>
                <a:ea typeface="Arial"/>
                <a:cs typeface="Arial"/>
                <a:sym typeface="Arial"/>
              </a:rPr>
              <a:t>Intuition</a:t>
            </a:r>
            <a:r>
              <a:rPr i="0" lang="en" sz="1800" u="none" cap="none" strike="noStrike">
                <a:solidFill>
                  <a:schemeClr val="dk1"/>
                </a:solidFill>
                <a:latin typeface="Arial"/>
                <a:ea typeface="Arial"/>
                <a:cs typeface="Arial"/>
                <a:sym typeface="Arial"/>
              </a:rPr>
              <a:t>: We are interested in relationships among entities which are relevant to input document. Therefore, relevant relationships should be the one which are present between these entities.</a:t>
            </a:r>
            <a:endParaRPr sz="1800">
              <a:latin typeface="Arial"/>
              <a:ea typeface="Arial"/>
              <a:cs typeface="Arial"/>
              <a:sym typeface="Arial"/>
            </a:endParaRPr>
          </a:p>
          <a:p>
            <a:pPr indent="0" lvl="0" marL="0" marR="0" rtl="0" algn="l">
              <a:spcBef>
                <a:spcPts val="400"/>
              </a:spcBef>
              <a:spcAft>
                <a:spcPts val="0"/>
              </a:spcAft>
              <a:buClr>
                <a:schemeClr val="dk1"/>
              </a:buClr>
              <a:buSzPts val="2000"/>
              <a:buFont typeface="Arial"/>
              <a:buNone/>
            </a:pPr>
            <a:r>
              <a:t/>
            </a:r>
            <a:endParaRPr i="0" sz="18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1"/>
              </a:buClr>
              <a:buSzPts val="2000"/>
              <a:buFont typeface="Arial"/>
              <a:buNone/>
            </a:pPr>
            <a:r>
              <a:rPr i="0" lang="en" sz="1800" u="none" cap="none" strike="noStrike">
                <a:solidFill>
                  <a:schemeClr val="dk1"/>
                </a:solidFill>
                <a:latin typeface="Arial"/>
                <a:ea typeface="Arial"/>
                <a:cs typeface="Arial"/>
                <a:sym typeface="Arial"/>
              </a:rPr>
              <a:t>After shortlisting of 20 entities as discussed. We look for the relationships which exists between these entities. We ranked each relationships with the number of shortlisted entities taking part in it. And We extracted the 20 most common one. In case we are short of 20, we sample from already shortlisted relationships.</a:t>
            </a:r>
            <a:endParaRPr sz="1800">
              <a:latin typeface="Arial"/>
              <a:ea typeface="Arial"/>
              <a:cs typeface="Arial"/>
              <a:sym typeface="Arial"/>
            </a:endParaRPr>
          </a:p>
          <a:p>
            <a:pPr indent="0" lvl="0" marL="0" marR="0" rtl="0" algn="l">
              <a:spcBef>
                <a:spcPts val="400"/>
              </a:spcBef>
              <a:spcAft>
                <a:spcPts val="0"/>
              </a:spcAft>
              <a:buClr>
                <a:schemeClr val="dk1"/>
              </a:buClr>
              <a:buSzPts val="2000"/>
              <a:buFont typeface="Arial"/>
              <a:buNone/>
            </a:pPr>
            <a:r>
              <a:t/>
            </a:r>
            <a:endParaRPr i="0" sz="18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1"/>
              </a:buClr>
              <a:buSzPts val="2000"/>
              <a:buFont typeface="Arial"/>
              <a:buNone/>
            </a:pPr>
            <a:r>
              <a:t/>
            </a:r>
            <a:endParaRPr i="0" sz="1800" u="none" cap="none" strike="noStrike">
              <a:solidFill>
                <a:schemeClr val="dk1"/>
              </a:solidFill>
              <a:latin typeface="Arial"/>
              <a:ea typeface="Arial"/>
              <a:cs typeface="Arial"/>
              <a:sym typeface="Arial"/>
            </a:endParaRPr>
          </a:p>
        </p:txBody>
      </p:sp>
      <p:sp>
        <p:nvSpPr>
          <p:cNvPr id="354" name="Shape 354"/>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Clr>
                <a:schemeClr val="dk1"/>
              </a:buClr>
              <a:buSzPts val="3959"/>
              <a:buFont typeface="Calibri"/>
              <a:buNone/>
            </a:pPr>
            <a:r>
              <a:rPr i="0" lang="en" sz="2800" u="none" cap="none" strike="noStrike">
                <a:solidFill>
                  <a:schemeClr val="dk1"/>
                </a:solidFill>
                <a:latin typeface="Arial"/>
                <a:ea typeface="Arial"/>
                <a:cs typeface="Arial"/>
                <a:sym typeface="Arial"/>
              </a:rPr>
              <a:t> </a:t>
            </a:r>
            <a:r>
              <a:rPr lang="en" sz="2800">
                <a:latin typeface="Arial"/>
                <a:ea typeface="Arial"/>
                <a:cs typeface="Arial"/>
                <a:sym typeface="Arial"/>
              </a:rPr>
              <a:t>Scheme 2</a:t>
            </a:r>
            <a:r>
              <a:rPr i="0" lang="en" sz="2800" u="none" cap="none" strike="noStrike">
                <a:solidFill>
                  <a:schemeClr val="dk1"/>
                </a:solidFill>
                <a:latin typeface="Arial"/>
                <a:ea typeface="Arial"/>
                <a:cs typeface="Arial"/>
                <a:sym typeface="Arial"/>
              </a:rPr>
              <a:t>: Entity shortlisting + Relation shortlisting(through cosine similarity)</a:t>
            </a:r>
            <a:endParaRPr i="0" sz="2800" u="none" cap="none" strike="noStrike">
              <a:solidFill>
                <a:schemeClr val="dk1"/>
              </a:solidFill>
              <a:latin typeface="Arial"/>
              <a:ea typeface="Arial"/>
              <a:cs typeface="Arial"/>
              <a:sym typeface="Arial"/>
            </a:endParaRPr>
          </a:p>
        </p:txBody>
      </p:sp>
      <p:sp>
        <p:nvSpPr>
          <p:cNvPr id="360" name="Shape 360"/>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1" i="0" lang="en" sz="2000" u="none" cap="none" strike="noStrike">
                <a:solidFill>
                  <a:schemeClr val="dk1"/>
                </a:solidFill>
                <a:latin typeface="Arial"/>
                <a:ea typeface="Arial"/>
                <a:cs typeface="Arial"/>
                <a:sym typeface="Arial"/>
              </a:rPr>
              <a:t>Intuition: </a:t>
            </a:r>
            <a:r>
              <a:rPr i="0" lang="en" sz="2000" u="none" cap="none" strike="noStrike">
                <a:solidFill>
                  <a:schemeClr val="dk1"/>
                </a:solidFill>
                <a:latin typeface="Arial"/>
                <a:ea typeface="Arial"/>
                <a:cs typeface="Arial"/>
                <a:sym typeface="Arial"/>
              </a:rPr>
              <a:t>Relationship names of Freebase KG, comprises of many words. Only the last part of it gives the most important information.</a:t>
            </a:r>
            <a:endParaRPr>
              <a:latin typeface="Arial"/>
              <a:ea typeface="Arial"/>
              <a:cs typeface="Arial"/>
              <a:sym typeface="Arial"/>
            </a:endParaRPr>
          </a:p>
          <a:p>
            <a:pPr indent="0" lvl="0" marL="0" marR="0" rtl="0" algn="l">
              <a:spcBef>
                <a:spcPts val="400"/>
              </a:spcBef>
              <a:spcAft>
                <a:spcPts val="0"/>
              </a:spcAft>
              <a:buClr>
                <a:schemeClr val="dk1"/>
              </a:buClr>
              <a:buSzPts val="2000"/>
              <a:buFont typeface="Arial"/>
              <a:buNone/>
            </a:pPr>
            <a:r>
              <a:t/>
            </a:r>
            <a:endParaRPr i="0" sz="2000" u="none" cap="none" strike="noStrike">
              <a:solidFill>
                <a:schemeClr val="dk1"/>
              </a:solidFill>
              <a:latin typeface="Arial"/>
              <a:ea typeface="Arial"/>
              <a:cs typeface="Arial"/>
              <a:sym typeface="Arial"/>
            </a:endParaRPr>
          </a:p>
          <a:p>
            <a:pPr indent="0" lvl="0" marL="0" marR="0" rtl="0" algn="l">
              <a:spcBef>
                <a:spcPts val="400"/>
              </a:spcBef>
              <a:spcAft>
                <a:spcPts val="0"/>
              </a:spcAft>
              <a:buClr>
                <a:schemeClr val="dk1"/>
              </a:buClr>
              <a:buSzPts val="2000"/>
              <a:buFont typeface="Arial"/>
              <a:buNone/>
            </a:pPr>
            <a:r>
              <a:rPr i="0" lang="en" sz="2000" u="none" cap="none" strike="noStrike">
                <a:solidFill>
                  <a:schemeClr val="dk1"/>
                </a:solidFill>
                <a:latin typeface="Arial"/>
                <a:ea typeface="Arial"/>
                <a:cs typeface="Arial"/>
                <a:sym typeface="Arial"/>
              </a:rPr>
              <a:t>We take the cosine similarity between document and each relationship. Extract the best 20.</a:t>
            </a:r>
            <a:endParaRPr>
              <a:latin typeface="Arial"/>
              <a:ea typeface="Arial"/>
              <a:cs typeface="Arial"/>
              <a:sym typeface="Arial"/>
            </a:endParaRPr>
          </a:p>
          <a:p>
            <a:pPr indent="0" lvl="0" marL="0" marR="0" rtl="0" algn="l">
              <a:spcBef>
                <a:spcPts val="400"/>
              </a:spcBef>
              <a:spcAft>
                <a:spcPts val="0"/>
              </a:spcAft>
              <a:buClr>
                <a:schemeClr val="dk1"/>
              </a:buClr>
              <a:buSzPts val="2000"/>
              <a:buFont typeface="Arial"/>
              <a:buNone/>
            </a:pPr>
            <a:r>
              <a:t/>
            </a:r>
            <a:endParaRPr i="0" sz="2000" u="none" cap="none" strike="noStrike">
              <a:solidFill>
                <a:schemeClr val="dk1"/>
              </a:solidFill>
              <a:latin typeface="Arial"/>
              <a:ea typeface="Arial"/>
              <a:cs typeface="Arial"/>
              <a:sym typeface="Arial"/>
            </a:endParaRPr>
          </a:p>
        </p:txBody>
      </p:sp>
      <p:sp>
        <p:nvSpPr>
          <p:cNvPr id="361" name="Shape 361"/>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latin typeface="Arial"/>
                <a:ea typeface="Arial"/>
                <a:cs typeface="Arial"/>
                <a:sym typeface="Arial"/>
              </a:rPr>
              <a:t>Experiments</a:t>
            </a:r>
            <a:endParaRPr sz="2400">
              <a:latin typeface="Arial"/>
              <a:ea typeface="Arial"/>
              <a:cs typeface="Arial"/>
              <a:sym typeface="Arial"/>
            </a:endParaRPr>
          </a:p>
        </p:txBody>
      </p:sp>
      <p:sp>
        <p:nvSpPr>
          <p:cNvPr id="367" name="Shape 367"/>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sz="1800">
                <a:latin typeface="Arial"/>
                <a:ea typeface="Arial"/>
                <a:cs typeface="Arial"/>
                <a:sym typeface="Arial"/>
              </a:rPr>
              <a:t>We have implemented the following models:</a:t>
            </a:r>
            <a:endParaRPr sz="1800">
              <a:latin typeface="Arial"/>
              <a:ea typeface="Arial"/>
              <a:cs typeface="Arial"/>
              <a:sym typeface="Arial"/>
            </a:endParaRPr>
          </a:p>
          <a:p>
            <a:pPr indent="-342900" lvl="0" marL="457200" rtl="0">
              <a:spcBef>
                <a:spcPts val="640"/>
              </a:spcBef>
              <a:spcAft>
                <a:spcPts val="0"/>
              </a:spcAft>
              <a:buSzPts val="1800"/>
              <a:buFont typeface="Arial"/>
              <a:buChar char="•"/>
            </a:pPr>
            <a:r>
              <a:rPr lang="en" sz="1800">
                <a:latin typeface="Arial"/>
                <a:ea typeface="Arial"/>
                <a:cs typeface="Arial"/>
                <a:sym typeface="Arial"/>
              </a:rPr>
              <a:t>Plain LSTM</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LSTM + KG clusters (prior work)</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LSTM + entity shortlist + relation clusters</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LSTM + entity and relation shortlists</a:t>
            </a:r>
            <a:endParaRPr sz="1800">
              <a:latin typeface="Arial"/>
              <a:ea typeface="Arial"/>
              <a:cs typeface="Arial"/>
              <a:sym typeface="Arial"/>
            </a:endParaRPr>
          </a:p>
          <a:p>
            <a:pPr indent="0" lvl="0" marL="0" rtl="0">
              <a:spcBef>
                <a:spcPts val="640"/>
              </a:spcBef>
              <a:spcAft>
                <a:spcPts val="0"/>
              </a:spcAft>
              <a:buNone/>
            </a:pPr>
            <a:r>
              <a:t/>
            </a:r>
            <a:endParaRPr sz="1800">
              <a:latin typeface="Arial"/>
              <a:ea typeface="Arial"/>
              <a:cs typeface="Arial"/>
              <a:sym typeface="Arial"/>
            </a:endParaRPr>
          </a:p>
          <a:p>
            <a:pPr indent="0" lvl="0" marL="0">
              <a:spcBef>
                <a:spcPts val="640"/>
              </a:spcBef>
              <a:spcAft>
                <a:spcPts val="0"/>
              </a:spcAft>
              <a:buNone/>
            </a:pPr>
            <a:r>
              <a:rPr lang="en" sz="1800">
                <a:latin typeface="Arial"/>
                <a:ea typeface="Arial"/>
                <a:cs typeface="Arial"/>
                <a:sym typeface="Arial"/>
              </a:rPr>
              <a:t>The models are compared in training speed and accuracy in various settings</a:t>
            </a:r>
            <a:endParaRPr sz="1800">
              <a:latin typeface="Arial"/>
              <a:ea typeface="Arial"/>
              <a:cs typeface="Arial"/>
              <a:sym typeface="Arial"/>
            </a:endParaRPr>
          </a:p>
        </p:txBody>
      </p:sp>
      <p:sp>
        <p:nvSpPr>
          <p:cNvPr id="368" name="Shape 368"/>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Dataset</a:t>
            </a:r>
            <a:endParaRPr/>
          </a:p>
        </p:txBody>
      </p:sp>
      <p:sp>
        <p:nvSpPr>
          <p:cNvPr id="374" name="Shape 3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News20</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Number of classes = 20(sports,religion,</a:t>
            </a:r>
            <a:r>
              <a:rPr lang="en">
                <a:solidFill>
                  <a:srgbClr val="000000"/>
                </a:solidFill>
              </a:rPr>
              <a:t>medicine</a:t>
            </a:r>
            <a:r>
              <a:rPr lang="en">
                <a:solidFill>
                  <a:srgbClr val="000000"/>
                </a:solidFill>
              </a:rPr>
              <a:t>,etc...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Around 18k documents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Balanced class distribution</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Domain overlap with freebase</a:t>
            </a:r>
            <a:endParaRPr>
              <a:solidFill>
                <a:srgbClr val="000000"/>
              </a:solidFill>
            </a:endParaRPr>
          </a:p>
          <a:p>
            <a:pPr indent="0" lvl="0" marL="0" rtl="0">
              <a:spcBef>
                <a:spcPts val="1600"/>
              </a:spcBef>
              <a:spcAft>
                <a:spcPts val="0"/>
              </a:spcAft>
              <a:buNone/>
            </a:pPr>
            <a:r>
              <a:rPr lang="en">
                <a:solidFill>
                  <a:srgbClr val="000000"/>
                </a:solidFill>
              </a:rPr>
              <a:t>Preprocessing:</a:t>
            </a:r>
            <a:endParaRPr>
              <a:solidFill>
                <a:srgbClr val="000000"/>
              </a:solidFill>
            </a:endParaRPr>
          </a:p>
          <a:p>
            <a:pPr indent="0" lvl="0" marL="0" rtl="0">
              <a:spcBef>
                <a:spcPts val="1600"/>
              </a:spcBef>
              <a:spcAft>
                <a:spcPts val="1600"/>
              </a:spcAft>
              <a:buNone/>
            </a:pPr>
            <a:r>
              <a:rPr lang="en">
                <a:solidFill>
                  <a:srgbClr val="000000"/>
                </a:solidFill>
              </a:rPr>
              <a:t>The documents contain headers(like “category:religion”) and footers which easily give away the category. We have removed them so that we can assess our models in a real world scenario.</a:t>
            </a:r>
            <a:endParaRPr>
              <a:solidFill>
                <a:srgbClr val="000000"/>
              </a:solidFill>
            </a:endParaRPr>
          </a:p>
        </p:txBody>
      </p:sp>
      <p:sp>
        <p:nvSpPr>
          <p:cNvPr id="375" name="Shape 3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Knowledge graph</a:t>
            </a:r>
            <a:endParaRPr/>
          </a:p>
        </p:txBody>
      </p:sp>
      <p:sp>
        <p:nvSpPr>
          <p:cNvPr id="381" name="Shape 3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We have used freebase 15k</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Subset of freebase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Contains information people, places and things</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Contains 14904 entities, 1345 relations and 4.9M fact triplets</a:t>
            </a:r>
            <a:endParaRPr>
              <a:solidFill>
                <a:srgbClr val="000000"/>
              </a:solidFill>
            </a:endParaRPr>
          </a:p>
        </p:txBody>
      </p:sp>
      <p:sp>
        <p:nvSpPr>
          <p:cNvPr id="382" name="Shape 3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Arial"/>
                <a:ea typeface="Arial"/>
                <a:cs typeface="Arial"/>
                <a:sym typeface="Arial"/>
              </a:rPr>
              <a:t>Experimental settings</a:t>
            </a:r>
            <a:endParaRPr sz="2400">
              <a:latin typeface="Arial"/>
              <a:ea typeface="Arial"/>
              <a:cs typeface="Arial"/>
              <a:sym typeface="Arial"/>
            </a:endParaRPr>
          </a:p>
        </p:txBody>
      </p:sp>
      <p:sp>
        <p:nvSpPr>
          <p:cNvPr id="388" name="Shape 388"/>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rPr lang="en" sz="1800">
                <a:latin typeface="Arial"/>
                <a:ea typeface="Arial"/>
                <a:cs typeface="Arial"/>
                <a:sym typeface="Arial"/>
              </a:rPr>
              <a:t>We keep most of the settings fixed across the models so that the difference made by the shortlisting schemes can be studied.</a:t>
            </a:r>
            <a:endParaRPr sz="1800">
              <a:latin typeface="Arial"/>
              <a:ea typeface="Arial"/>
              <a:cs typeface="Arial"/>
              <a:sym typeface="Arial"/>
            </a:endParaRPr>
          </a:p>
          <a:p>
            <a:pPr indent="-342900" lvl="0" marL="457200" rtl="0">
              <a:spcBef>
                <a:spcPts val="640"/>
              </a:spcBef>
              <a:spcAft>
                <a:spcPts val="0"/>
              </a:spcAft>
              <a:buSzPts val="1800"/>
              <a:buFont typeface="Arial"/>
              <a:buChar char="•"/>
            </a:pPr>
            <a:r>
              <a:rPr lang="en" sz="1800">
                <a:latin typeface="Arial"/>
                <a:ea typeface="Arial"/>
                <a:cs typeface="Arial"/>
                <a:sym typeface="Arial"/>
              </a:rPr>
              <a:t>Train,validate,test split = 13.5k, 1.8k, 3.3k samples respectively</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KG embedding size = 50</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GloVe embedding size = 300</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Sequence length = 300</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LSTM hidden state dimension = 200</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Number of epochs = 50</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Batch size = 32</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Number of clusters/shortlists = 20 each for entities and relations</a:t>
            </a:r>
            <a:endParaRPr sz="1800">
              <a:latin typeface="Arial"/>
              <a:ea typeface="Arial"/>
              <a:cs typeface="Arial"/>
              <a:sym typeface="Arial"/>
            </a:endParaRPr>
          </a:p>
        </p:txBody>
      </p:sp>
      <p:sp>
        <p:nvSpPr>
          <p:cNvPr id="389" name="Shape 389"/>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Contents</a:t>
            </a:r>
            <a:endParaRPr/>
          </a:p>
        </p:txBody>
      </p:sp>
      <p:sp>
        <p:nvSpPr>
          <p:cNvPr id="181" name="Shape 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sz="2400">
                <a:solidFill>
                  <a:srgbClr val="000000"/>
                </a:solidFill>
              </a:rPr>
              <a:t>Problem statement</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Prior work </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Proposed method</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Experiments</a:t>
            </a:r>
            <a:endParaRPr sz="2400">
              <a:solidFill>
                <a:srgbClr val="000000"/>
              </a:solidFill>
            </a:endParaRPr>
          </a:p>
          <a:p>
            <a:pPr indent="-381000" lvl="0" marL="457200" rtl="0">
              <a:spcBef>
                <a:spcPts val="0"/>
              </a:spcBef>
              <a:spcAft>
                <a:spcPts val="0"/>
              </a:spcAft>
              <a:buClr>
                <a:srgbClr val="000000"/>
              </a:buClr>
              <a:buSzPts val="2400"/>
              <a:buChar char="●"/>
            </a:pPr>
            <a:r>
              <a:rPr lang="en" sz="2400">
                <a:solidFill>
                  <a:srgbClr val="000000"/>
                </a:solidFill>
              </a:rPr>
              <a:t>Results</a:t>
            </a:r>
            <a:endParaRPr sz="2400">
              <a:solidFill>
                <a:srgbClr val="000000"/>
              </a:solidFill>
            </a:endParaRPr>
          </a:p>
          <a:p>
            <a:pPr indent="0" lvl="0" marL="0">
              <a:spcBef>
                <a:spcPts val="1600"/>
              </a:spcBef>
              <a:spcAft>
                <a:spcPts val="1600"/>
              </a:spcAft>
              <a:buNone/>
            </a:pPr>
            <a:r>
              <a:t/>
            </a:r>
            <a:endParaRPr sz="2400">
              <a:solidFill>
                <a:srgbClr val="000000"/>
              </a:solidFill>
            </a:endParaRPr>
          </a:p>
        </p:txBody>
      </p:sp>
      <p:sp>
        <p:nvSpPr>
          <p:cNvPr id="182" name="Shape 1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Arial"/>
                <a:ea typeface="Arial"/>
                <a:cs typeface="Arial"/>
                <a:sym typeface="Arial"/>
              </a:rPr>
              <a:t>Accuracies</a:t>
            </a:r>
            <a:endParaRPr sz="2400">
              <a:latin typeface="Arial"/>
              <a:ea typeface="Arial"/>
              <a:cs typeface="Arial"/>
              <a:sym typeface="Arial"/>
            </a:endParaRPr>
          </a:p>
        </p:txBody>
      </p:sp>
      <p:sp>
        <p:nvSpPr>
          <p:cNvPr id="395" name="Shape 395"/>
          <p:cNvSpPr txBox="1"/>
          <p:nvPr>
            <p:ph idx="1" type="body"/>
          </p:nvPr>
        </p:nvSpPr>
        <p:spPr>
          <a:xfrm>
            <a:off x="457200" y="4412450"/>
            <a:ext cx="8229600" cy="5736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 sz="1800">
                <a:latin typeface="Arial"/>
                <a:ea typeface="Arial"/>
                <a:cs typeface="Arial"/>
                <a:sym typeface="Arial"/>
              </a:rPr>
              <a:t>The same test and validation sets were used in both cases</a:t>
            </a:r>
            <a:endParaRPr sz="1800">
              <a:latin typeface="Arial"/>
              <a:ea typeface="Arial"/>
              <a:cs typeface="Arial"/>
              <a:sym typeface="Arial"/>
            </a:endParaRPr>
          </a:p>
        </p:txBody>
      </p:sp>
      <p:graphicFrame>
        <p:nvGraphicFramePr>
          <p:cNvPr id="396" name="Shape 396"/>
          <p:cNvGraphicFramePr/>
          <p:nvPr/>
        </p:nvGraphicFramePr>
        <p:xfrm>
          <a:off x="457200" y="967475"/>
          <a:ext cx="3000000" cy="3000000"/>
        </p:xfrm>
        <a:graphic>
          <a:graphicData uri="http://schemas.openxmlformats.org/drawingml/2006/table">
            <a:tbl>
              <a:tblPr>
                <a:noFill/>
                <a:tableStyleId>{4C286AB1-A0ED-4038-AF59-FE8E5FE69901}</a:tableStyleId>
              </a:tblPr>
              <a:tblGrid>
                <a:gridCol w="2743200"/>
                <a:gridCol w="2743200"/>
                <a:gridCol w="2743200"/>
              </a:tblGrid>
              <a:tr h="381000">
                <a:tc>
                  <a:txBody>
                    <a:bodyPr>
                      <a:noAutofit/>
                    </a:bodyPr>
                    <a:lstStyle/>
                    <a:p>
                      <a:pPr indent="0" lvl="0" marL="0" algn="ctr">
                        <a:spcBef>
                          <a:spcPts val="0"/>
                        </a:spcBef>
                        <a:spcAft>
                          <a:spcPts val="0"/>
                        </a:spcAft>
                        <a:buNone/>
                      </a:pPr>
                      <a:r>
                        <a:rPr b="1" lang="en" sz="2000"/>
                        <a:t>Model</a:t>
                      </a:r>
                      <a:endParaRPr b="1" sz="2000"/>
                    </a:p>
                  </a:txBody>
                  <a:tcPr marT="91425" marB="91425" marR="91425" marL="91425">
                    <a:lnB cap="flat" cmpd="sng" w="38100">
                      <a:solidFill>
                        <a:srgbClr val="9E9E9E"/>
                      </a:solidFill>
                      <a:prstDash val="solid"/>
                      <a:round/>
                      <a:headEnd len="sm" w="sm" type="none"/>
                      <a:tailEnd len="sm" w="sm" type="none"/>
                    </a:lnB>
                  </a:tcPr>
                </a:tc>
                <a:tc>
                  <a:txBody>
                    <a:bodyPr>
                      <a:noAutofit/>
                    </a:bodyPr>
                    <a:lstStyle/>
                    <a:p>
                      <a:pPr indent="0" lvl="0" marL="0" algn="ctr">
                        <a:spcBef>
                          <a:spcPts val="0"/>
                        </a:spcBef>
                        <a:spcAft>
                          <a:spcPts val="0"/>
                        </a:spcAft>
                        <a:buNone/>
                      </a:pPr>
                      <a:r>
                        <a:rPr b="1" lang="en" sz="2000"/>
                        <a:t>Accuracy</a:t>
                      </a:r>
                      <a:r>
                        <a:rPr lang="en" sz="2000"/>
                        <a:t>(full data)</a:t>
                      </a:r>
                      <a:endParaRPr sz="2000"/>
                    </a:p>
                  </a:txBody>
                  <a:tcPr marT="91425" marB="91425" marR="91425" marL="91425">
                    <a:lnB cap="flat" cmpd="sng" w="3810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b="1" lang="en" sz="2000">
                          <a:solidFill>
                            <a:schemeClr val="dk1"/>
                          </a:solidFill>
                        </a:rPr>
                        <a:t>Accuracy</a:t>
                      </a:r>
                      <a:r>
                        <a:rPr lang="en" sz="2000">
                          <a:solidFill>
                            <a:schemeClr val="dk1"/>
                          </a:solidFill>
                        </a:rPr>
                        <a:t>(50% data)</a:t>
                      </a:r>
                      <a:endParaRPr b="1" sz="2000"/>
                    </a:p>
                  </a:txBody>
                  <a:tcPr marT="91425" marB="91425" marR="91425" marL="91425">
                    <a:lnB cap="flat" cmpd="sng" w="38100">
                      <a:solidFill>
                        <a:srgbClr val="9E9E9E"/>
                      </a:solidFill>
                      <a:prstDash val="solid"/>
                      <a:round/>
                      <a:headEnd len="sm" w="sm" type="none"/>
                      <a:tailEnd len="sm" w="sm" type="none"/>
                    </a:lnB>
                  </a:tcPr>
                </a:tc>
              </a:tr>
              <a:tr h="396200">
                <a:tc>
                  <a:txBody>
                    <a:bodyPr>
                      <a:noAutofit/>
                    </a:bodyPr>
                    <a:lstStyle/>
                    <a:p>
                      <a:pPr indent="0" lvl="0" marL="0">
                        <a:spcBef>
                          <a:spcPts val="0"/>
                        </a:spcBef>
                        <a:spcAft>
                          <a:spcPts val="0"/>
                        </a:spcAft>
                        <a:buNone/>
                      </a:pPr>
                      <a:r>
                        <a:rPr lang="en"/>
                        <a:t>Plain LSTM</a:t>
                      </a:r>
                      <a:endParaRPr/>
                    </a:p>
                  </a:txBody>
                  <a:tcPr marT="91425" marB="91425" marR="91425" marL="91425">
                    <a:lnT cap="flat" cmpd="sng" w="38100">
                      <a:solidFill>
                        <a:srgbClr val="9E9E9E"/>
                      </a:solidFill>
                      <a:prstDash val="solid"/>
                      <a:round/>
                      <a:headEnd len="sm" w="sm" type="none"/>
                      <a:tailEnd len="sm" w="sm" type="none"/>
                    </a:lnT>
                  </a:tcPr>
                </a:tc>
                <a:tc>
                  <a:txBody>
                    <a:bodyPr>
                      <a:noAutofit/>
                    </a:bodyPr>
                    <a:lstStyle/>
                    <a:p>
                      <a:pPr indent="0" lvl="0" marL="0">
                        <a:spcBef>
                          <a:spcPts val="0"/>
                        </a:spcBef>
                        <a:spcAft>
                          <a:spcPts val="0"/>
                        </a:spcAft>
                        <a:buNone/>
                      </a:pPr>
                      <a:r>
                        <a:rPr lang="en"/>
                        <a:t>62.30%</a:t>
                      </a:r>
                      <a:endParaRPr/>
                    </a:p>
                  </a:txBody>
                  <a:tcPr marT="91425" marB="91425" marR="91425" marL="91425">
                    <a:lnT cap="flat" cmpd="sng" w="38100">
                      <a:solidFill>
                        <a:srgbClr val="9E9E9E"/>
                      </a:solidFill>
                      <a:prstDash val="solid"/>
                      <a:round/>
                      <a:headEnd len="sm" w="sm" type="none"/>
                      <a:tailEnd len="sm" w="sm" type="none"/>
                    </a:lnT>
                  </a:tcPr>
                </a:tc>
                <a:tc>
                  <a:txBody>
                    <a:bodyPr>
                      <a:noAutofit/>
                    </a:bodyPr>
                    <a:lstStyle/>
                    <a:p>
                      <a:pPr indent="0" lvl="0" marL="0" rtl="0">
                        <a:spcBef>
                          <a:spcPts val="0"/>
                        </a:spcBef>
                        <a:spcAft>
                          <a:spcPts val="0"/>
                        </a:spcAft>
                        <a:buNone/>
                      </a:pPr>
                      <a:r>
                        <a:rPr lang="en"/>
                        <a:t>56.31</a:t>
                      </a:r>
                      <a:endParaRPr/>
                    </a:p>
                  </a:txBody>
                  <a:tcPr marT="91425" marB="91425" marR="91425" marL="91425">
                    <a:lnT cap="flat" cmpd="sng" w="38100">
                      <a:solidFill>
                        <a:srgbClr val="9E9E9E"/>
                      </a:solidFill>
                      <a:prstDash val="solid"/>
                      <a:round/>
                      <a:headEnd len="sm" w="sm" type="none"/>
                      <a:tailEnd len="sm" w="sm" type="none"/>
                    </a:lnT>
                  </a:tcPr>
                </a:tc>
              </a:tr>
              <a:tr h="381000">
                <a:tc>
                  <a:txBody>
                    <a:bodyPr>
                      <a:noAutofit/>
                    </a:bodyPr>
                    <a:lstStyle/>
                    <a:p>
                      <a:pPr indent="0" lvl="0" marL="0">
                        <a:spcBef>
                          <a:spcPts val="0"/>
                        </a:spcBef>
                        <a:spcAft>
                          <a:spcPts val="0"/>
                        </a:spcAft>
                        <a:buNone/>
                      </a:pPr>
                      <a:r>
                        <a:rPr lang="en"/>
                        <a:t>LSTM + KG clusters (prior work)</a:t>
                      </a:r>
                      <a:endParaRPr/>
                    </a:p>
                  </a:txBody>
                  <a:tcPr marT="91425" marB="91425" marR="91425" marL="91425">
                    <a:lnB cap="flat" cmpd="sng" w="38100">
                      <a:solidFill>
                        <a:srgbClr val="9E9E9E"/>
                      </a:solidFill>
                      <a:prstDash val="solid"/>
                      <a:round/>
                      <a:headEnd len="sm" w="sm" type="none"/>
                      <a:tailEnd len="sm" w="sm" type="none"/>
                    </a:lnB>
                  </a:tcPr>
                </a:tc>
                <a:tc>
                  <a:txBody>
                    <a:bodyPr>
                      <a:noAutofit/>
                    </a:bodyPr>
                    <a:lstStyle/>
                    <a:p>
                      <a:pPr indent="0" lvl="0" marL="0">
                        <a:spcBef>
                          <a:spcPts val="0"/>
                        </a:spcBef>
                        <a:spcAft>
                          <a:spcPts val="0"/>
                        </a:spcAft>
                        <a:buNone/>
                      </a:pPr>
                      <a:r>
                        <a:rPr lang="en"/>
                        <a:t>65.10%</a:t>
                      </a:r>
                      <a:endParaRPr/>
                    </a:p>
                  </a:txBody>
                  <a:tcPr marT="91425" marB="91425" marR="91425" marL="91425">
                    <a:lnB cap="flat" cmpd="sng" w="38100">
                      <a:solidFill>
                        <a:srgbClr val="9E9E9E"/>
                      </a:solidFill>
                      <a:prstDash val="solid"/>
                      <a:round/>
                      <a:headEnd len="sm" w="sm" type="none"/>
                      <a:tailEnd len="sm" w="sm" type="none"/>
                    </a:lnB>
                  </a:tcPr>
                </a:tc>
                <a:tc>
                  <a:txBody>
                    <a:bodyPr>
                      <a:noAutofit/>
                    </a:bodyPr>
                    <a:lstStyle/>
                    <a:p>
                      <a:pPr indent="0" lvl="0" marL="0" rtl="0">
                        <a:spcBef>
                          <a:spcPts val="0"/>
                        </a:spcBef>
                        <a:spcAft>
                          <a:spcPts val="0"/>
                        </a:spcAft>
                        <a:buNone/>
                      </a:pPr>
                      <a:r>
                        <a:rPr lang="en"/>
                        <a:t>61.05</a:t>
                      </a:r>
                      <a:endParaRPr/>
                    </a:p>
                  </a:txBody>
                  <a:tcPr marT="91425" marB="91425" marR="91425" marL="91425">
                    <a:lnB cap="flat" cmpd="sng" w="38100">
                      <a:solidFill>
                        <a:srgbClr val="9E9E9E"/>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a:t>LSTM + entity shortlist, relation clusters</a:t>
                      </a:r>
                      <a:endParaRPr/>
                    </a:p>
                  </a:txBody>
                  <a:tcPr marT="91425" marB="91425" marR="91425" marL="91425">
                    <a:lnT cap="flat" cmpd="sng" w="38100">
                      <a:solidFill>
                        <a:srgbClr val="9E9E9E"/>
                      </a:solidFill>
                      <a:prstDash val="solid"/>
                      <a:round/>
                      <a:headEnd len="sm" w="sm" type="none"/>
                      <a:tailEnd len="sm" w="sm" type="none"/>
                    </a:lnT>
                  </a:tcPr>
                </a:tc>
                <a:tc>
                  <a:txBody>
                    <a:bodyPr>
                      <a:noAutofit/>
                    </a:bodyPr>
                    <a:lstStyle/>
                    <a:p>
                      <a:pPr indent="0" lvl="0" marL="0">
                        <a:spcBef>
                          <a:spcPts val="0"/>
                        </a:spcBef>
                        <a:spcAft>
                          <a:spcPts val="0"/>
                        </a:spcAft>
                        <a:buNone/>
                      </a:pPr>
                      <a:r>
                        <a:rPr lang="en"/>
                        <a:t>67.04%</a:t>
                      </a:r>
                      <a:endParaRPr/>
                    </a:p>
                  </a:txBody>
                  <a:tcPr marT="91425" marB="91425" marR="91425" marL="91425">
                    <a:lnT cap="flat" cmpd="sng" w="38100">
                      <a:solidFill>
                        <a:srgbClr val="9E9E9E"/>
                      </a:solidFill>
                      <a:prstDash val="solid"/>
                      <a:round/>
                      <a:headEnd len="sm" w="sm" type="none"/>
                      <a:tailEnd len="sm" w="sm" type="none"/>
                    </a:lnT>
                  </a:tcPr>
                </a:tc>
                <a:tc>
                  <a:txBody>
                    <a:bodyPr>
                      <a:noAutofit/>
                    </a:bodyPr>
                    <a:lstStyle/>
                    <a:p>
                      <a:pPr indent="0" lvl="0" marL="0" rtl="0">
                        <a:spcBef>
                          <a:spcPts val="0"/>
                        </a:spcBef>
                        <a:spcAft>
                          <a:spcPts val="0"/>
                        </a:spcAft>
                        <a:buNone/>
                      </a:pPr>
                      <a:r>
                        <a:rPr lang="en"/>
                        <a:t>63.97</a:t>
                      </a:r>
                      <a:endParaRPr/>
                    </a:p>
                  </a:txBody>
                  <a:tcPr marT="91425" marB="91425" marR="91425" marL="91425">
                    <a:lnT cap="flat" cmpd="sng" w="38100">
                      <a:solidFill>
                        <a:srgbClr val="9E9E9E"/>
                      </a:solidFill>
                      <a:prstDash val="solid"/>
                      <a:round/>
                      <a:headEnd len="sm" w="sm" type="none"/>
                      <a:tailEnd len="sm" w="sm" type="none"/>
                    </a:lnT>
                  </a:tcPr>
                </a:tc>
              </a:tr>
              <a:tr h="381000">
                <a:tc>
                  <a:txBody>
                    <a:bodyPr>
                      <a:noAutofit/>
                    </a:bodyPr>
                    <a:lstStyle/>
                    <a:p>
                      <a:pPr indent="0" lvl="0" marL="0">
                        <a:spcBef>
                          <a:spcPts val="0"/>
                        </a:spcBef>
                        <a:spcAft>
                          <a:spcPts val="0"/>
                        </a:spcAft>
                        <a:buNone/>
                      </a:pPr>
                      <a:r>
                        <a:rPr lang="en"/>
                        <a:t>LSTM + entity shortlist, relation shortlist(most common)</a:t>
                      </a:r>
                      <a:endParaRPr/>
                    </a:p>
                  </a:txBody>
                  <a:tcPr marT="91425" marB="91425" marR="91425" marL="91425"/>
                </a:tc>
                <a:tc>
                  <a:txBody>
                    <a:bodyPr>
                      <a:noAutofit/>
                    </a:bodyPr>
                    <a:lstStyle/>
                    <a:p>
                      <a:pPr indent="0" lvl="0" marL="0">
                        <a:spcBef>
                          <a:spcPts val="0"/>
                        </a:spcBef>
                        <a:spcAft>
                          <a:spcPts val="0"/>
                        </a:spcAft>
                        <a:buNone/>
                      </a:pPr>
                      <a:r>
                        <a:rPr lang="en"/>
                        <a:t>66.80%</a:t>
                      </a:r>
                      <a:endParaRPr/>
                    </a:p>
                  </a:txBody>
                  <a:tcPr marT="91425" marB="91425" marR="91425" marL="91425"/>
                </a:tc>
                <a:tc>
                  <a:txBody>
                    <a:bodyPr>
                      <a:noAutofit/>
                    </a:bodyPr>
                    <a:lstStyle/>
                    <a:p>
                      <a:pPr indent="0" lvl="0" marL="0" rtl="0">
                        <a:spcBef>
                          <a:spcPts val="0"/>
                        </a:spcBef>
                        <a:spcAft>
                          <a:spcPts val="0"/>
                        </a:spcAft>
                        <a:buNone/>
                      </a:pPr>
                      <a:r>
                        <a:rPr lang="en"/>
                        <a:t>64.27</a:t>
                      </a:r>
                      <a:endParaRPr/>
                    </a:p>
                  </a:txBody>
                  <a:tcPr marT="91425" marB="91425" marR="91425" marL="91425"/>
                </a:tc>
              </a:tr>
              <a:tr h="381000">
                <a:tc>
                  <a:txBody>
                    <a:bodyPr>
                      <a:noAutofit/>
                    </a:bodyPr>
                    <a:lstStyle/>
                    <a:p>
                      <a:pPr indent="0" lvl="0" marL="0">
                        <a:spcBef>
                          <a:spcPts val="0"/>
                        </a:spcBef>
                        <a:spcAft>
                          <a:spcPts val="0"/>
                        </a:spcAft>
                        <a:buNone/>
                      </a:pPr>
                      <a:r>
                        <a:rPr lang="en"/>
                        <a:t>LSTM + entity shortlist, relation clusters(cosine similarity)</a:t>
                      </a:r>
                      <a:endParaRPr/>
                    </a:p>
                  </a:txBody>
                  <a:tcPr marT="91425" marB="91425" marR="91425" marL="91425"/>
                </a:tc>
                <a:tc>
                  <a:txBody>
                    <a:bodyPr>
                      <a:noAutofit/>
                    </a:bodyPr>
                    <a:lstStyle/>
                    <a:p>
                      <a:pPr indent="0" lvl="0" marL="0">
                        <a:spcBef>
                          <a:spcPts val="0"/>
                        </a:spcBef>
                        <a:spcAft>
                          <a:spcPts val="0"/>
                        </a:spcAft>
                        <a:buNone/>
                      </a:pPr>
                      <a:r>
                        <a:rPr lang="en"/>
                        <a:t>66.57%</a:t>
                      </a:r>
                      <a:endParaRPr/>
                    </a:p>
                  </a:txBody>
                  <a:tcPr marT="91425" marB="91425" marR="91425" marL="91425"/>
                </a:tc>
                <a:tc>
                  <a:txBody>
                    <a:bodyPr>
                      <a:noAutofit/>
                    </a:bodyPr>
                    <a:lstStyle/>
                    <a:p>
                      <a:pPr indent="0" lvl="0" marL="0" rtl="0">
                        <a:spcBef>
                          <a:spcPts val="0"/>
                        </a:spcBef>
                        <a:spcAft>
                          <a:spcPts val="0"/>
                        </a:spcAft>
                        <a:buNone/>
                      </a:pPr>
                      <a:r>
                        <a:rPr lang="en"/>
                        <a:t>64.15</a:t>
                      </a:r>
                      <a:endParaRPr/>
                    </a:p>
                  </a:txBody>
                  <a:tcPr marT="91425" marB="91425" marR="91425" marL="91425"/>
                </a:tc>
              </a:tr>
            </a:tbl>
          </a:graphicData>
        </a:graphic>
      </p:graphicFrame>
      <p:sp>
        <p:nvSpPr>
          <p:cNvPr id="397" name="Shape 397"/>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latin typeface="Arial"/>
                <a:ea typeface="Arial"/>
                <a:cs typeface="Arial"/>
                <a:sym typeface="Arial"/>
              </a:rPr>
              <a:t>Training rate</a:t>
            </a:r>
            <a:endParaRPr sz="2400">
              <a:latin typeface="Arial"/>
              <a:ea typeface="Arial"/>
              <a:cs typeface="Arial"/>
              <a:sym typeface="Arial"/>
            </a:endParaRPr>
          </a:p>
        </p:txBody>
      </p:sp>
      <p:sp>
        <p:nvSpPr>
          <p:cNvPr id="403" name="Shape 403"/>
          <p:cNvSpPr txBox="1"/>
          <p:nvPr>
            <p:ph idx="1" type="body"/>
          </p:nvPr>
        </p:nvSpPr>
        <p:spPr>
          <a:xfrm>
            <a:off x="457200" y="4412450"/>
            <a:ext cx="8229600" cy="573600"/>
          </a:xfrm>
          <a:prstGeom prst="rect">
            <a:avLst/>
          </a:prstGeom>
        </p:spPr>
        <p:txBody>
          <a:bodyPr anchorCtr="0" anchor="t" bIns="91425" lIns="91425" spcFirstLastPara="1" rIns="91425" wrap="square" tIns="91425">
            <a:noAutofit/>
          </a:bodyPr>
          <a:lstStyle/>
          <a:p>
            <a:pPr indent="0" lvl="0" marL="0" rtl="0">
              <a:spcBef>
                <a:spcPts val="640"/>
              </a:spcBef>
              <a:spcAft>
                <a:spcPts val="0"/>
              </a:spcAft>
              <a:buNone/>
            </a:pPr>
            <a:r>
              <a:t/>
            </a:r>
            <a:endParaRPr sz="1800">
              <a:latin typeface="Arial"/>
              <a:ea typeface="Arial"/>
              <a:cs typeface="Arial"/>
              <a:sym typeface="Arial"/>
            </a:endParaRPr>
          </a:p>
        </p:txBody>
      </p:sp>
      <p:sp>
        <p:nvSpPr>
          <p:cNvPr id="404" name="Shape 404"/>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
              <a:t>‹#›</a:t>
            </a:fld>
            <a:endParaRPr/>
          </a:p>
        </p:txBody>
      </p:sp>
      <p:pic>
        <p:nvPicPr>
          <p:cNvPr id="405" name="Shape 405"/>
          <p:cNvPicPr preferRelativeResize="0"/>
          <p:nvPr/>
        </p:nvPicPr>
        <p:blipFill>
          <a:blip r:embed="rId3">
            <a:alphaModFix/>
          </a:blip>
          <a:stretch>
            <a:fillRect/>
          </a:stretch>
        </p:blipFill>
        <p:spPr>
          <a:xfrm>
            <a:off x="1251788" y="1063375"/>
            <a:ext cx="6640425" cy="39364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latin typeface="Arial"/>
                <a:ea typeface="Arial"/>
                <a:cs typeface="Arial"/>
                <a:sym typeface="Arial"/>
              </a:rPr>
              <a:t>Conclusions</a:t>
            </a:r>
            <a:endParaRPr sz="2400">
              <a:latin typeface="Arial"/>
              <a:ea typeface="Arial"/>
              <a:cs typeface="Arial"/>
              <a:sym typeface="Arial"/>
            </a:endParaRPr>
          </a:p>
        </p:txBody>
      </p:sp>
      <p:sp>
        <p:nvSpPr>
          <p:cNvPr id="411" name="Shape 411"/>
          <p:cNvSpPr txBox="1"/>
          <p:nvPr>
            <p:ph idx="1" type="body"/>
          </p:nvPr>
        </p:nvSpPr>
        <p:spPr>
          <a:xfrm>
            <a:off x="457200" y="1200150"/>
            <a:ext cx="8229600" cy="3394500"/>
          </a:xfrm>
          <a:prstGeom prst="rect">
            <a:avLst/>
          </a:prstGeom>
        </p:spPr>
        <p:txBody>
          <a:bodyPr anchorCtr="0" anchor="t" bIns="91425" lIns="91425" spcFirstLastPara="1" rIns="91425" wrap="square" tIns="91425">
            <a:noAutofit/>
          </a:bodyPr>
          <a:lstStyle/>
          <a:p>
            <a:pPr indent="-342900" lvl="0" marL="457200" rtl="0">
              <a:spcBef>
                <a:spcPts val="640"/>
              </a:spcBef>
              <a:spcAft>
                <a:spcPts val="0"/>
              </a:spcAft>
              <a:buSzPts val="1800"/>
              <a:buFont typeface="Arial"/>
              <a:buChar char="•"/>
            </a:pPr>
            <a:r>
              <a:rPr lang="en" sz="1800">
                <a:latin typeface="Arial"/>
                <a:ea typeface="Arial"/>
                <a:cs typeface="Arial"/>
                <a:sym typeface="Arial"/>
              </a:rPr>
              <a:t>Augmenting neural networks with world knowledge indeed gives better performance.</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The knowledge augmented models work better when there isn’t enough data to train large models.</a:t>
            </a:r>
            <a:endParaRPr sz="1800">
              <a:latin typeface="Arial"/>
              <a:ea typeface="Arial"/>
              <a:cs typeface="Arial"/>
              <a:sym typeface="Arial"/>
            </a:endParaRPr>
          </a:p>
          <a:p>
            <a:pPr indent="-342900" lvl="0" marL="457200" rtl="0">
              <a:spcBef>
                <a:spcPts val="0"/>
              </a:spcBef>
              <a:spcAft>
                <a:spcPts val="0"/>
              </a:spcAft>
              <a:buSzPts val="1800"/>
              <a:buFont typeface="Arial"/>
              <a:buChar char="•"/>
            </a:pPr>
            <a:r>
              <a:rPr lang="en" sz="1800">
                <a:latin typeface="Arial"/>
                <a:ea typeface="Arial"/>
                <a:cs typeface="Arial"/>
                <a:sym typeface="Arial"/>
              </a:rPr>
              <a:t>Our enhancements made the model train faster and achieve the baseline performance in less than a fourth of the number of epochs. Mainly because there is no CNN to train.</a:t>
            </a:r>
            <a:endParaRPr sz="1800">
              <a:latin typeface="Arial"/>
              <a:ea typeface="Arial"/>
              <a:cs typeface="Arial"/>
              <a:sym typeface="Arial"/>
            </a:endParaRPr>
          </a:p>
          <a:p>
            <a:pPr indent="-342900" lvl="0" marL="457200">
              <a:spcBef>
                <a:spcPts val="0"/>
              </a:spcBef>
              <a:spcAft>
                <a:spcPts val="0"/>
              </a:spcAft>
              <a:buSzPts val="1800"/>
              <a:buFont typeface="Arial"/>
              <a:buChar char="•"/>
            </a:pPr>
            <a:r>
              <a:rPr lang="en" sz="1800">
                <a:latin typeface="Arial"/>
                <a:ea typeface="Arial"/>
                <a:cs typeface="Arial"/>
                <a:sym typeface="Arial"/>
              </a:rPr>
              <a:t>Our model’s performance degrades very less compared to the baselines when the amount of training data is reduced.</a:t>
            </a:r>
            <a:endParaRPr sz="1800">
              <a:latin typeface="Arial"/>
              <a:ea typeface="Arial"/>
              <a:cs typeface="Arial"/>
              <a:sym typeface="Arial"/>
            </a:endParaRPr>
          </a:p>
        </p:txBody>
      </p:sp>
      <p:sp>
        <p:nvSpPr>
          <p:cNvPr id="412" name="Shape 412"/>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10779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Problem : Incorporating world knowledge into existing neural models</a:t>
            </a:r>
            <a:endParaRPr/>
          </a:p>
          <a:p>
            <a:pPr indent="0" lvl="0" marL="0" algn="ctr">
              <a:spcBef>
                <a:spcPts val="0"/>
              </a:spcBef>
              <a:spcAft>
                <a:spcPts val="0"/>
              </a:spcAft>
              <a:buNone/>
            </a:pPr>
            <a:r>
              <a:t/>
            </a:r>
            <a:endParaRPr/>
          </a:p>
        </p:txBody>
      </p:sp>
      <p:sp>
        <p:nvSpPr>
          <p:cNvPr id="188" name="Shape 188"/>
          <p:cNvSpPr txBox="1"/>
          <p:nvPr>
            <p:ph idx="1" type="body"/>
          </p:nvPr>
        </p:nvSpPr>
        <p:spPr>
          <a:xfrm>
            <a:off x="311700" y="1589550"/>
            <a:ext cx="8520600" cy="297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Why this is important:</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Can't</a:t>
            </a:r>
            <a:r>
              <a:rPr lang="en">
                <a:solidFill>
                  <a:srgbClr val="000000"/>
                </a:solidFill>
              </a:rPr>
              <a:t> learn everything about a task just from training data (ex: common sense information like bench is furniture)</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Some domains </a:t>
            </a:r>
            <a:r>
              <a:rPr lang="en">
                <a:solidFill>
                  <a:srgbClr val="000000"/>
                </a:solidFill>
              </a:rPr>
              <a:t>don't</a:t>
            </a:r>
            <a:r>
              <a:rPr lang="en">
                <a:solidFill>
                  <a:srgbClr val="000000"/>
                </a:solidFill>
              </a:rPr>
              <a:t> have sufficient training data. So some prior general knowledge will help</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Neural models perform well on natural language tasks(classification, question answering) by themselves. Their performance is likely to increase if they are augmented with knowledge bases.</a:t>
            </a:r>
            <a:endParaRPr>
              <a:solidFill>
                <a:srgbClr val="000000"/>
              </a:solidFill>
            </a:endParaRPr>
          </a:p>
        </p:txBody>
      </p:sp>
      <p:sp>
        <p:nvSpPr>
          <p:cNvPr id="189" name="Shape 1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Prior work</a:t>
            </a:r>
            <a:endParaRPr/>
          </a:p>
        </p:txBody>
      </p:sp>
      <p:sp>
        <p:nvSpPr>
          <p:cNvPr id="195" name="Shape 195"/>
          <p:cNvSpPr txBox="1"/>
          <p:nvPr>
            <p:ph idx="1" type="body"/>
          </p:nvPr>
        </p:nvSpPr>
        <p:spPr>
          <a:xfrm>
            <a:off x="311700" y="1152475"/>
            <a:ext cx="8520600" cy="3764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“Learning beyond datasets” by </a:t>
            </a:r>
            <a:r>
              <a:rPr lang="en">
                <a:solidFill>
                  <a:srgbClr val="000000"/>
                </a:solidFill>
              </a:rPr>
              <a:t>Annervaz K M et al.</a:t>
            </a:r>
            <a:r>
              <a:rPr baseline="30000" lang="en">
                <a:solidFill>
                  <a:srgbClr val="000000"/>
                </a:solidFill>
              </a:rPr>
              <a:t>[1]</a:t>
            </a:r>
            <a:r>
              <a:rPr lang="en">
                <a:solidFill>
                  <a:srgbClr val="000000"/>
                </a:solidFill>
              </a:rPr>
              <a:t>  The gist is :</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Uses KG + input sentence encoding for classification</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Embeddings for every entity and relation type is computed (DKRL)</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Entities and relationships in the KG are clustered separately. Each cluster is encoded to a vector using CNNs during training. </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The appropriate clusters are picked using soft attention.</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The attention weighted information is combined with the encoding of input sentence to make predictions.</a:t>
            </a:r>
            <a:endParaRPr>
              <a:solidFill>
                <a:srgbClr val="000000"/>
              </a:solidFill>
            </a:endParaRPr>
          </a:p>
          <a:p>
            <a:pPr indent="0" lvl="0" marL="0" rtl="0">
              <a:lnSpc>
                <a:spcPct val="100000"/>
              </a:lnSpc>
              <a:spcBef>
                <a:spcPts val="1600"/>
              </a:spcBef>
              <a:spcAft>
                <a:spcPts val="0"/>
              </a:spcAft>
              <a:buClr>
                <a:schemeClr val="dk1"/>
              </a:buClr>
              <a:buSzPts val="1100"/>
              <a:buFont typeface="Arial"/>
              <a:buNone/>
            </a:pPr>
            <a:r>
              <a:rPr lang="en">
                <a:solidFill>
                  <a:srgbClr val="000000"/>
                </a:solidFill>
              </a:rPr>
              <a:t>[1] “Learning beyond datasets” by Annervaz K M et al. https://arxiv.org/pdf/1802.05930.pdf</a:t>
            </a:r>
            <a:endParaRPr>
              <a:solidFill>
                <a:srgbClr val="000000"/>
              </a:solidFill>
            </a:endParaRPr>
          </a:p>
          <a:p>
            <a:pPr indent="0" lvl="0" marL="0" rtl="0">
              <a:spcBef>
                <a:spcPts val="0"/>
              </a:spcBef>
              <a:spcAft>
                <a:spcPts val="1600"/>
              </a:spcAft>
              <a:buNone/>
            </a:pPr>
            <a:r>
              <a:t/>
            </a:r>
            <a:endParaRPr>
              <a:solidFill>
                <a:srgbClr val="000000"/>
              </a:solidFill>
            </a:endParaRPr>
          </a:p>
        </p:txBody>
      </p:sp>
      <p:sp>
        <p:nvSpPr>
          <p:cNvPr id="196" name="Shape 1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ctrTitle"/>
          </p:nvPr>
        </p:nvSpPr>
        <p:spPr>
          <a:xfrm>
            <a:off x="457200" y="228600"/>
            <a:ext cx="7772400" cy="928800"/>
          </a:xfrm>
          <a:prstGeom prst="rect">
            <a:avLst/>
          </a:prstGeom>
          <a:noFill/>
          <a:ln>
            <a:noFill/>
          </a:ln>
        </p:spPr>
        <p:txBody>
          <a:bodyPr anchorCtr="0" anchor="ctr" bIns="45700" lIns="91425" spcFirstLastPara="1" rIns="91425" wrap="square" tIns="45700">
            <a:noAutofit/>
          </a:bodyPr>
          <a:lstStyle/>
          <a:p>
            <a:pPr indent="0" lvl="0" marL="0" marR="0" rtl="0">
              <a:spcBef>
                <a:spcPts val="0"/>
              </a:spcBef>
              <a:spcAft>
                <a:spcPts val="0"/>
              </a:spcAft>
              <a:buClr>
                <a:schemeClr val="dk1"/>
              </a:buClr>
              <a:buSzPts val="4400"/>
              <a:buFont typeface="Calibri"/>
              <a:buNone/>
            </a:pPr>
            <a:r>
              <a:rPr lang="en" sz="2800">
                <a:latin typeface="Arial"/>
                <a:ea typeface="Arial"/>
                <a:cs typeface="Arial"/>
                <a:sym typeface="Arial"/>
              </a:rPr>
              <a:t>Knowledge representation</a:t>
            </a:r>
            <a:endParaRPr i="0" sz="2800" u="none" cap="none" strike="noStrike">
              <a:solidFill>
                <a:schemeClr val="dk1"/>
              </a:solidFill>
              <a:latin typeface="Arial"/>
              <a:ea typeface="Arial"/>
              <a:cs typeface="Arial"/>
              <a:sym typeface="Arial"/>
            </a:endParaRPr>
          </a:p>
        </p:txBody>
      </p:sp>
      <p:sp>
        <p:nvSpPr>
          <p:cNvPr id="202" name="Shape 202"/>
          <p:cNvSpPr txBox="1"/>
          <p:nvPr>
            <p:ph idx="1" type="subTitle"/>
          </p:nvPr>
        </p:nvSpPr>
        <p:spPr>
          <a:xfrm>
            <a:off x="685800" y="1200150"/>
            <a:ext cx="7086600" cy="35433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80000"/>
              </a:lnSpc>
              <a:spcBef>
                <a:spcPts val="0"/>
              </a:spcBef>
              <a:spcAft>
                <a:spcPts val="0"/>
              </a:spcAft>
              <a:buClr>
                <a:schemeClr val="dk1"/>
              </a:buClr>
              <a:buSzPts val="1800"/>
              <a:buFont typeface="Arial"/>
              <a:buChar char="●"/>
            </a:pPr>
            <a:r>
              <a:rPr i="0" lang="en" sz="1800" u="none" cap="none" strike="noStrike">
                <a:solidFill>
                  <a:schemeClr val="dk1"/>
                </a:solidFill>
                <a:latin typeface="Arial"/>
                <a:ea typeface="Arial"/>
                <a:cs typeface="Arial"/>
                <a:sym typeface="Arial"/>
              </a:rPr>
              <a:t>The Knowledge Graph entities/relations have to be encoded to a numerical representation for processing. </a:t>
            </a:r>
            <a:endParaRPr i="0" sz="1800" u="none" cap="none" strike="noStrike">
              <a:solidFill>
                <a:schemeClr val="dk1"/>
              </a:solidFill>
              <a:latin typeface="Arial"/>
              <a:ea typeface="Arial"/>
              <a:cs typeface="Arial"/>
              <a:sym typeface="Arial"/>
            </a:endParaRPr>
          </a:p>
          <a:p>
            <a:pPr indent="-342900" lvl="0" marL="457200" marR="0" rtl="0" algn="l">
              <a:lnSpc>
                <a:spcPct val="80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Embedding technique used: </a:t>
            </a:r>
            <a:r>
              <a:rPr i="0" lang="en" sz="1800" u="none" cap="none" strike="noStrike">
                <a:solidFill>
                  <a:schemeClr val="dk1"/>
                </a:solidFill>
                <a:latin typeface="Arial"/>
                <a:ea typeface="Arial"/>
                <a:cs typeface="Arial"/>
                <a:sym typeface="Arial"/>
              </a:rPr>
              <a:t>DKRL</a:t>
            </a:r>
            <a:r>
              <a:rPr baseline="30000" i="0" lang="en" sz="1800" u="none" cap="none" strike="noStrike">
                <a:solidFill>
                  <a:schemeClr val="dk1"/>
                </a:solidFill>
                <a:latin typeface="Arial"/>
                <a:ea typeface="Arial"/>
                <a:cs typeface="Arial"/>
                <a:sym typeface="Arial"/>
              </a:rPr>
              <a:t>[2]</a:t>
            </a:r>
            <a:r>
              <a:rPr i="0" lang="en" sz="1800" u="none" cap="none" strike="noStrike">
                <a:solidFill>
                  <a:schemeClr val="dk1"/>
                </a:solidFill>
                <a:latin typeface="Arial"/>
                <a:ea typeface="Arial"/>
                <a:cs typeface="Arial"/>
                <a:sym typeface="Arial"/>
              </a:rPr>
              <a:t>. </a:t>
            </a:r>
            <a:endParaRPr i="0" sz="1800" u="none" cap="none" strike="noStrike">
              <a:solidFill>
                <a:schemeClr val="dk1"/>
              </a:solidFill>
              <a:latin typeface="Arial"/>
              <a:ea typeface="Arial"/>
              <a:cs typeface="Arial"/>
              <a:sym typeface="Arial"/>
            </a:endParaRPr>
          </a:p>
          <a:p>
            <a:pPr indent="-342900" lvl="0" marL="457200" marR="0" rtl="0" algn="l">
              <a:lnSpc>
                <a:spcPct val="80000"/>
              </a:lnSpc>
              <a:spcBef>
                <a:spcPts val="0"/>
              </a:spcBef>
              <a:spcAft>
                <a:spcPts val="0"/>
              </a:spcAft>
              <a:buClr>
                <a:schemeClr val="dk1"/>
              </a:buClr>
              <a:buSzPts val="1800"/>
              <a:buFont typeface="Arial"/>
              <a:buChar char="●"/>
            </a:pPr>
            <a:r>
              <a:rPr i="0" lang="en" sz="1800" u="none" cap="none" strike="noStrike">
                <a:solidFill>
                  <a:schemeClr val="dk1"/>
                </a:solidFill>
                <a:latin typeface="Arial"/>
                <a:ea typeface="Arial"/>
                <a:cs typeface="Arial"/>
                <a:sym typeface="Arial"/>
              </a:rPr>
              <a:t>It is a KG representation technique which also takes into descriptive nature of text keeping the simple structure of TransE model. Therefore, we can retrieve relevant entities &amp; relation and obtain the complete the fact using </a:t>
            </a:r>
            <a:r>
              <a:rPr lang="en" sz="1800">
                <a:solidFill>
                  <a:schemeClr val="dk1"/>
                </a:solidFill>
                <a:latin typeface="Arial"/>
                <a:ea typeface="Arial"/>
                <a:cs typeface="Arial"/>
                <a:sym typeface="Arial"/>
              </a:rPr>
              <a:t>entity2</a:t>
            </a:r>
            <a:r>
              <a:rPr i="0" lang="en" sz="1800" u="none" cap="none" strike="noStrike">
                <a:solidFill>
                  <a:schemeClr val="dk1"/>
                </a:solidFill>
                <a:latin typeface="Arial"/>
                <a:ea typeface="Arial"/>
                <a:cs typeface="Arial"/>
                <a:sym typeface="Arial"/>
              </a:rPr>
              <a:t> = </a:t>
            </a:r>
            <a:r>
              <a:rPr lang="en" sz="1800">
                <a:solidFill>
                  <a:schemeClr val="dk1"/>
                </a:solidFill>
                <a:latin typeface="Arial"/>
                <a:ea typeface="Arial"/>
                <a:cs typeface="Arial"/>
                <a:sym typeface="Arial"/>
              </a:rPr>
              <a:t>entity1</a:t>
            </a:r>
            <a:r>
              <a:rPr i="0" lang="en" sz="1800" u="none" cap="none" strike="noStrike">
                <a:solidFill>
                  <a:schemeClr val="dk1"/>
                </a:solidFill>
                <a:latin typeface="Arial"/>
                <a:ea typeface="Arial"/>
                <a:cs typeface="Arial"/>
                <a:sym typeface="Arial"/>
              </a:rPr>
              <a:t> + relation.</a:t>
            </a:r>
            <a:endParaRPr i="0" sz="1800" u="none" cap="none" strike="noStrike">
              <a:solidFill>
                <a:schemeClr val="dk1"/>
              </a:solidFill>
              <a:latin typeface="Arial"/>
              <a:ea typeface="Arial"/>
              <a:cs typeface="Arial"/>
              <a:sym typeface="Arial"/>
            </a:endParaRPr>
          </a:p>
          <a:p>
            <a:pPr indent="-342900" lvl="0" marL="457200" marR="0" rtl="0" algn="l">
              <a:lnSpc>
                <a:spcPct val="80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There are millions of facts in the KG. Attention mechanism over all facts wont scale. So use entity and relation clusters instead.</a:t>
            </a:r>
            <a:endParaRPr sz="1800">
              <a:solidFill>
                <a:schemeClr val="dk1"/>
              </a:solidFill>
              <a:latin typeface="Arial"/>
              <a:ea typeface="Arial"/>
              <a:cs typeface="Arial"/>
              <a:sym typeface="Arial"/>
            </a:endParaRPr>
          </a:p>
          <a:p>
            <a:pPr indent="0" lvl="0" marL="0" marR="0" rtl="0" algn="l">
              <a:lnSpc>
                <a:spcPct val="8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80000"/>
              </a:lnSpc>
              <a:spcBef>
                <a:spcPts val="0"/>
              </a:spcBef>
              <a:spcAft>
                <a:spcPts val="0"/>
              </a:spcAft>
              <a:buNone/>
            </a:pPr>
            <a:r>
              <a:rPr lang="en" sz="1400">
                <a:solidFill>
                  <a:schemeClr val="dk1"/>
                </a:solidFill>
                <a:latin typeface="Arial"/>
                <a:ea typeface="Arial"/>
                <a:cs typeface="Arial"/>
                <a:sym typeface="Arial"/>
              </a:rPr>
              <a:t>[2]</a:t>
            </a:r>
            <a:r>
              <a:rPr lang="en" sz="1800">
                <a:solidFill>
                  <a:schemeClr val="dk1"/>
                </a:solidFill>
                <a:latin typeface="Arial"/>
                <a:ea typeface="Arial"/>
                <a:cs typeface="Arial"/>
                <a:sym typeface="Arial"/>
              </a:rPr>
              <a:t> </a:t>
            </a:r>
            <a:r>
              <a:rPr lang="en" sz="1400">
                <a:solidFill>
                  <a:srgbClr val="24292E"/>
                </a:solidFill>
                <a:highlight>
                  <a:srgbClr val="FFFFFF"/>
                </a:highlight>
                <a:latin typeface="Arial"/>
                <a:ea typeface="Arial"/>
                <a:cs typeface="Arial"/>
                <a:sym typeface="Arial"/>
              </a:rPr>
              <a:t>Ruobing Xie, Zhiyuan Liu, Jia Jia, Huanbo Luan, Maosong Sun. Representation Learning of Knowledge Graphs with Entity Descriptions. The 30th AAAI Conference on Artificial Intelligence (AAAI'16).</a:t>
            </a:r>
            <a:endParaRPr sz="1400">
              <a:solidFill>
                <a:schemeClr val="dk1"/>
              </a:solidFill>
              <a:latin typeface="Arial"/>
              <a:ea typeface="Arial"/>
              <a:cs typeface="Arial"/>
              <a:sym typeface="Arial"/>
            </a:endParaRPr>
          </a:p>
        </p:txBody>
      </p:sp>
      <p:sp>
        <p:nvSpPr>
          <p:cNvPr id="203" name="Shape 203"/>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Convolution model for getting cluster representation</a:t>
            </a:r>
            <a:endParaRPr/>
          </a:p>
          <a:p>
            <a:pPr indent="0" lvl="0" marL="0" algn="ctr">
              <a:spcBef>
                <a:spcPts val="0"/>
              </a:spcBef>
              <a:spcAft>
                <a:spcPts val="0"/>
              </a:spcAft>
              <a:buNone/>
            </a:pPr>
            <a:r>
              <a:t/>
            </a:r>
            <a:endParaRPr/>
          </a:p>
        </p:txBody>
      </p:sp>
      <p:pic>
        <p:nvPicPr>
          <p:cNvPr id="209" name="Shape 209"/>
          <p:cNvPicPr preferRelativeResize="0"/>
          <p:nvPr/>
        </p:nvPicPr>
        <p:blipFill>
          <a:blip r:embed="rId3">
            <a:alphaModFix/>
          </a:blip>
          <a:stretch>
            <a:fillRect/>
          </a:stretch>
        </p:blipFill>
        <p:spPr>
          <a:xfrm>
            <a:off x="1605800" y="1161400"/>
            <a:ext cx="5416264" cy="3820975"/>
          </a:xfrm>
          <a:prstGeom prst="rect">
            <a:avLst/>
          </a:prstGeom>
          <a:noFill/>
          <a:ln>
            <a:noFill/>
          </a:ln>
        </p:spPr>
      </p:pic>
      <p:sp>
        <p:nvSpPr>
          <p:cNvPr id="210" name="Shape 210"/>
          <p:cNvSpPr txBox="1"/>
          <p:nvPr/>
        </p:nvSpPr>
        <p:spPr>
          <a:xfrm>
            <a:off x="7223525" y="4395050"/>
            <a:ext cx="1758000" cy="57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(Image from the paper)</a:t>
            </a:r>
            <a:endParaRPr/>
          </a:p>
          <a:p>
            <a:pPr indent="0" lvl="0" marL="0">
              <a:spcBef>
                <a:spcPts val="0"/>
              </a:spcBef>
              <a:spcAft>
                <a:spcPts val="0"/>
              </a:spcAft>
              <a:buNone/>
            </a:pPr>
            <a:r>
              <a:t/>
            </a:r>
            <a:endParaRPr/>
          </a:p>
        </p:txBody>
      </p:sp>
      <p:sp>
        <p:nvSpPr>
          <p:cNvPr id="211" name="Shape 2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KG augmented classifier</a:t>
            </a:r>
            <a:endParaRPr/>
          </a:p>
        </p:txBody>
      </p:sp>
      <p:sp>
        <p:nvSpPr>
          <p:cNvPr id="217" name="Shape 217"/>
          <p:cNvSpPr/>
          <p:nvPr/>
        </p:nvSpPr>
        <p:spPr>
          <a:xfrm>
            <a:off x="452550" y="1305450"/>
            <a:ext cx="14622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Input sequence</a:t>
            </a:r>
            <a:endParaRPr/>
          </a:p>
        </p:txBody>
      </p:sp>
      <p:sp>
        <p:nvSpPr>
          <p:cNvPr id="218" name="Shape 218"/>
          <p:cNvSpPr/>
          <p:nvPr/>
        </p:nvSpPr>
        <p:spPr>
          <a:xfrm>
            <a:off x="2265088" y="1779913"/>
            <a:ext cx="1022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LSTM 3</a:t>
            </a:r>
            <a:endParaRPr/>
          </a:p>
        </p:txBody>
      </p:sp>
      <p:sp>
        <p:nvSpPr>
          <p:cNvPr id="219" name="Shape 219"/>
          <p:cNvSpPr/>
          <p:nvPr/>
        </p:nvSpPr>
        <p:spPr>
          <a:xfrm>
            <a:off x="452550" y="1923775"/>
            <a:ext cx="1022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LSTM 2</a:t>
            </a:r>
            <a:endParaRPr/>
          </a:p>
        </p:txBody>
      </p:sp>
      <p:sp>
        <p:nvSpPr>
          <p:cNvPr id="220" name="Shape 220"/>
          <p:cNvSpPr/>
          <p:nvPr/>
        </p:nvSpPr>
        <p:spPr>
          <a:xfrm>
            <a:off x="2276125" y="1305450"/>
            <a:ext cx="1022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LSTM 1</a:t>
            </a:r>
            <a:endParaRPr/>
          </a:p>
        </p:txBody>
      </p:sp>
      <p:sp>
        <p:nvSpPr>
          <p:cNvPr id="221" name="Shape 221"/>
          <p:cNvSpPr/>
          <p:nvPr/>
        </p:nvSpPr>
        <p:spPr>
          <a:xfrm>
            <a:off x="452550" y="3820625"/>
            <a:ext cx="1462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Entity representatives</a:t>
            </a:r>
            <a:endParaRPr/>
          </a:p>
        </p:txBody>
      </p:sp>
      <p:sp>
        <p:nvSpPr>
          <p:cNvPr id="222" name="Shape 222"/>
          <p:cNvSpPr/>
          <p:nvPr/>
        </p:nvSpPr>
        <p:spPr>
          <a:xfrm>
            <a:off x="2117125" y="3820625"/>
            <a:ext cx="1462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Relation</a:t>
            </a:r>
            <a:r>
              <a:rPr lang="en"/>
              <a:t> representatives</a:t>
            </a:r>
            <a:endParaRPr/>
          </a:p>
        </p:txBody>
      </p:sp>
      <p:sp>
        <p:nvSpPr>
          <p:cNvPr id="223" name="Shape 223"/>
          <p:cNvSpPr/>
          <p:nvPr/>
        </p:nvSpPr>
        <p:spPr>
          <a:xfrm>
            <a:off x="452550" y="2542100"/>
            <a:ext cx="14622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Soft attention</a:t>
            </a:r>
            <a:endParaRPr/>
          </a:p>
        </p:txBody>
      </p:sp>
      <p:sp>
        <p:nvSpPr>
          <p:cNvPr id="224" name="Shape 224"/>
          <p:cNvSpPr/>
          <p:nvPr/>
        </p:nvSpPr>
        <p:spPr>
          <a:xfrm>
            <a:off x="2117125" y="3277600"/>
            <a:ext cx="14622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Soft attention</a:t>
            </a:r>
            <a:endParaRPr/>
          </a:p>
        </p:txBody>
      </p:sp>
      <p:sp>
        <p:nvSpPr>
          <p:cNvPr id="225" name="Shape 225"/>
          <p:cNvSpPr/>
          <p:nvPr/>
        </p:nvSpPr>
        <p:spPr>
          <a:xfrm>
            <a:off x="4368925" y="1348975"/>
            <a:ext cx="1775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Sentence encoding</a:t>
            </a:r>
            <a:endParaRPr/>
          </a:p>
        </p:txBody>
      </p:sp>
      <p:sp>
        <p:nvSpPr>
          <p:cNvPr id="226" name="Shape 226"/>
          <p:cNvSpPr/>
          <p:nvPr/>
        </p:nvSpPr>
        <p:spPr>
          <a:xfrm>
            <a:off x="4368925" y="1679575"/>
            <a:ext cx="1775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Entity 1</a:t>
            </a:r>
            <a:endParaRPr/>
          </a:p>
        </p:txBody>
      </p:sp>
      <p:sp>
        <p:nvSpPr>
          <p:cNvPr id="227" name="Shape 227"/>
          <p:cNvSpPr/>
          <p:nvPr/>
        </p:nvSpPr>
        <p:spPr>
          <a:xfrm>
            <a:off x="4368925" y="2010825"/>
            <a:ext cx="1775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Relation</a:t>
            </a:r>
            <a:endParaRPr/>
          </a:p>
        </p:txBody>
      </p:sp>
      <p:sp>
        <p:nvSpPr>
          <p:cNvPr id="228" name="Shape 228"/>
          <p:cNvSpPr/>
          <p:nvPr/>
        </p:nvSpPr>
        <p:spPr>
          <a:xfrm>
            <a:off x="4368925" y="2342075"/>
            <a:ext cx="17754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Entity 2</a:t>
            </a:r>
            <a:endParaRPr/>
          </a:p>
        </p:txBody>
      </p:sp>
      <p:sp>
        <p:nvSpPr>
          <p:cNvPr id="229" name="Shape 229"/>
          <p:cNvSpPr/>
          <p:nvPr/>
        </p:nvSpPr>
        <p:spPr>
          <a:xfrm>
            <a:off x="6596900" y="1731900"/>
            <a:ext cx="757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Dense layer</a:t>
            </a:r>
            <a:endParaRPr/>
          </a:p>
        </p:txBody>
      </p:sp>
      <p:cxnSp>
        <p:nvCxnSpPr>
          <p:cNvPr id="230" name="Shape 230"/>
          <p:cNvCxnSpPr>
            <a:stCxn id="217" idx="3"/>
            <a:endCxn id="220" idx="1"/>
          </p:cNvCxnSpPr>
          <p:nvPr/>
        </p:nvCxnSpPr>
        <p:spPr>
          <a:xfrm>
            <a:off x="1914750" y="1470750"/>
            <a:ext cx="361500" cy="0"/>
          </a:xfrm>
          <a:prstGeom prst="straightConnector1">
            <a:avLst/>
          </a:prstGeom>
          <a:noFill/>
          <a:ln cap="flat" cmpd="sng" w="9525">
            <a:solidFill>
              <a:schemeClr val="dk2"/>
            </a:solidFill>
            <a:prstDash val="solid"/>
            <a:round/>
            <a:headEnd len="med" w="med" type="none"/>
            <a:tailEnd len="med" w="med" type="triangle"/>
          </a:ln>
        </p:spPr>
      </p:cxnSp>
      <p:cxnSp>
        <p:nvCxnSpPr>
          <p:cNvPr id="231" name="Shape 231"/>
          <p:cNvCxnSpPr>
            <a:stCxn id="217" idx="2"/>
            <a:endCxn id="219" idx="0"/>
          </p:cNvCxnSpPr>
          <p:nvPr/>
        </p:nvCxnSpPr>
        <p:spPr>
          <a:xfrm flipH="1">
            <a:off x="963750" y="1636050"/>
            <a:ext cx="219900" cy="287700"/>
          </a:xfrm>
          <a:prstGeom prst="straightConnector1">
            <a:avLst/>
          </a:prstGeom>
          <a:noFill/>
          <a:ln cap="flat" cmpd="sng" w="9525">
            <a:solidFill>
              <a:schemeClr val="dk2"/>
            </a:solidFill>
            <a:prstDash val="solid"/>
            <a:round/>
            <a:headEnd len="med" w="med" type="none"/>
            <a:tailEnd len="med" w="med" type="triangle"/>
          </a:ln>
        </p:spPr>
      </p:cxnSp>
      <p:cxnSp>
        <p:nvCxnSpPr>
          <p:cNvPr id="232" name="Shape 232"/>
          <p:cNvCxnSpPr>
            <a:stCxn id="217" idx="2"/>
            <a:endCxn id="218" idx="1"/>
          </p:cNvCxnSpPr>
          <p:nvPr/>
        </p:nvCxnSpPr>
        <p:spPr>
          <a:xfrm>
            <a:off x="1183650" y="1636050"/>
            <a:ext cx="1081500" cy="309300"/>
          </a:xfrm>
          <a:prstGeom prst="straightConnector1">
            <a:avLst/>
          </a:prstGeom>
          <a:noFill/>
          <a:ln cap="flat" cmpd="sng" w="9525">
            <a:solidFill>
              <a:schemeClr val="dk2"/>
            </a:solidFill>
            <a:prstDash val="solid"/>
            <a:round/>
            <a:headEnd len="med" w="med" type="none"/>
            <a:tailEnd len="med" w="med" type="triangle"/>
          </a:ln>
        </p:spPr>
      </p:cxnSp>
      <p:cxnSp>
        <p:nvCxnSpPr>
          <p:cNvPr id="233" name="Shape 233"/>
          <p:cNvCxnSpPr>
            <a:stCxn id="219" idx="2"/>
            <a:endCxn id="223" idx="0"/>
          </p:cNvCxnSpPr>
          <p:nvPr/>
        </p:nvCxnSpPr>
        <p:spPr>
          <a:xfrm>
            <a:off x="963750" y="2254375"/>
            <a:ext cx="219900" cy="287700"/>
          </a:xfrm>
          <a:prstGeom prst="straightConnector1">
            <a:avLst/>
          </a:prstGeom>
          <a:noFill/>
          <a:ln cap="flat" cmpd="sng" w="9525">
            <a:solidFill>
              <a:schemeClr val="dk2"/>
            </a:solidFill>
            <a:prstDash val="solid"/>
            <a:round/>
            <a:headEnd len="med" w="med" type="none"/>
            <a:tailEnd len="med" w="med" type="triangle"/>
          </a:ln>
        </p:spPr>
      </p:cxnSp>
      <p:cxnSp>
        <p:nvCxnSpPr>
          <p:cNvPr id="234" name="Shape 234"/>
          <p:cNvCxnSpPr>
            <a:stCxn id="221" idx="0"/>
            <a:endCxn id="223" idx="2"/>
          </p:cNvCxnSpPr>
          <p:nvPr/>
        </p:nvCxnSpPr>
        <p:spPr>
          <a:xfrm rot="10800000">
            <a:off x="1183650" y="2872625"/>
            <a:ext cx="0" cy="948000"/>
          </a:xfrm>
          <a:prstGeom prst="straightConnector1">
            <a:avLst/>
          </a:prstGeom>
          <a:noFill/>
          <a:ln cap="flat" cmpd="sng" w="9525">
            <a:solidFill>
              <a:schemeClr val="dk2"/>
            </a:solidFill>
            <a:prstDash val="solid"/>
            <a:round/>
            <a:headEnd len="med" w="med" type="none"/>
            <a:tailEnd len="med" w="med" type="triangle"/>
          </a:ln>
        </p:spPr>
      </p:cxnSp>
      <p:cxnSp>
        <p:nvCxnSpPr>
          <p:cNvPr id="235" name="Shape 235"/>
          <p:cNvCxnSpPr>
            <a:stCxn id="218" idx="2"/>
            <a:endCxn id="224" idx="0"/>
          </p:cNvCxnSpPr>
          <p:nvPr/>
        </p:nvCxnSpPr>
        <p:spPr>
          <a:xfrm>
            <a:off x="2776288" y="2110513"/>
            <a:ext cx="72000" cy="1167000"/>
          </a:xfrm>
          <a:prstGeom prst="straightConnector1">
            <a:avLst/>
          </a:prstGeom>
          <a:noFill/>
          <a:ln cap="flat" cmpd="sng" w="9525">
            <a:solidFill>
              <a:schemeClr val="dk2"/>
            </a:solidFill>
            <a:prstDash val="solid"/>
            <a:round/>
            <a:headEnd len="med" w="med" type="none"/>
            <a:tailEnd len="med" w="med" type="triangle"/>
          </a:ln>
        </p:spPr>
      </p:cxnSp>
      <p:cxnSp>
        <p:nvCxnSpPr>
          <p:cNvPr id="236" name="Shape 236"/>
          <p:cNvCxnSpPr>
            <a:stCxn id="222" idx="0"/>
            <a:endCxn id="224" idx="2"/>
          </p:cNvCxnSpPr>
          <p:nvPr/>
        </p:nvCxnSpPr>
        <p:spPr>
          <a:xfrm rot="10800000">
            <a:off x="2848225" y="3608225"/>
            <a:ext cx="0" cy="212400"/>
          </a:xfrm>
          <a:prstGeom prst="straightConnector1">
            <a:avLst/>
          </a:prstGeom>
          <a:noFill/>
          <a:ln cap="flat" cmpd="sng" w="9525">
            <a:solidFill>
              <a:schemeClr val="dk2"/>
            </a:solidFill>
            <a:prstDash val="solid"/>
            <a:round/>
            <a:headEnd len="med" w="med" type="none"/>
            <a:tailEnd len="med" w="med" type="triangle"/>
          </a:ln>
        </p:spPr>
      </p:cxnSp>
      <p:cxnSp>
        <p:nvCxnSpPr>
          <p:cNvPr id="237" name="Shape 237"/>
          <p:cNvCxnSpPr>
            <a:stCxn id="220" idx="3"/>
            <a:endCxn id="225" idx="1"/>
          </p:cNvCxnSpPr>
          <p:nvPr/>
        </p:nvCxnSpPr>
        <p:spPr>
          <a:xfrm>
            <a:off x="3298525" y="1470750"/>
            <a:ext cx="1070400" cy="43500"/>
          </a:xfrm>
          <a:prstGeom prst="straightConnector1">
            <a:avLst/>
          </a:prstGeom>
          <a:noFill/>
          <a:ln cap="flat" cmpd="sng" w="9525">
            <a:solidFill>
              <a:schemeClr val="dk2"/>
            </a:solidFill>
            <a:prstDash val="solid"/>
            <a:round/>
            <a:headEnd len="med" w="med" type="none"/>
            <a:tailEnd len="med" w="med" type="triangle"/>
          </a:ln>
        </p:spPr>
      </p:cxnSp>
      <p:cxnSp>
        <p:nvCxnSpPr>
          <p:cNvPr id="238" name="Shape 238"/>
          <p:cNvCxnSpPr>
            <a:stCxn id="223" idx="3"/>
            <a:endCxn id="226" idx="1"/>
          </p:cNvCxnSpPr>
          <p:nvPr/>
        </p:nvCxnSpPr>
        <p:spPr>
          <a:xfrm flipH="1" rot="10800000">
            <a:off x="1914750" y="1844900"/>
            <a:ext cx="2454300" cy="862500"/>
          </a:xfrm>
          <a:prstGeom prst="straightConnector1">
            <a:avLst/>
          </a:prstGeom>
          <a:noFill/>
          <a:ln cap="flat" cmpd="sng" w="9525">
            <a:solidFill>
              <a:schemeClr val="dk2"/>
            </a:solidFill>
            <a:prstDash val="solid"/>
            <a:round/>
            <a:headEnd len="med" w="med" type="none"/>
            <a:tailEnd len="med" w="med" type="triangle"/>
          </a:ln>
        </p:spPr>
      </p:cxnSp>
      <p:cxnSp>
        <p:nvCxnSpPr>
          <p:cNvPr id="239" name="Shape 239"/>
          <p:cNvCxnSpPr>
            <a:stCxn id="224" idx="3"/>
            <a:endCxn id="227" idx="1"/>
          </p:cNvCxnSpPr>
          <p:nvPr/>
        </p:nvCxnSpPr>
        <p:spPr>
          <a:xfrm flipH="1" rot="10800000">
            <a:off x="3579325" y="2176000"/>
            <a:ext cx="789600" cy="1266900"/>
          </a:xfrm>
          <a:prstGeom prst="straightConnector1">
            <a:avLst/>
          </a:prstGeom>
          <a:noFill/>
          <a:ln cap="flat" cmpd="sng" w="9525">
            <a:solidFill>
              <a:schemeClr val="dk2"/>
            </a:solidFill>
            <a:prstDash val="solid"/>
            <a:round/>
            <a:headEnd len="med" w="med" type="none"/>
            <a:tailEnd len="med" w="med" type="triangle"/>
          </a:ln>
        </p:spPr>
      </p:cxnSp>
      <p:cxnSp>
        <p:nvCxnSpPr>
          <p:cNvPr id="240" name="Shape 240"/>
          <p:cNvCxnSpPr/>
          <p:nvPr/>
        </p:nvCxnSpPr>
        <p:spPr>
          <a:xfrm>
            <a:off x="1914750" y="2690025"/>
            <a:ext cx="2671800" cy="4779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241" name="Shape 241"/>
          <p:cNvSpPr/>
          <p:nvPr/>
        </p:nvSpPr>
        <p:spPr>
          <a:xfrm>
            <a:off x="4512800" y="2967750"/>
            <a:ext cx="496200" cy="405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42" name="Shape 242"/>
          <p:cNvCxnSpPr>
            <a:stCxn id="224" idx="3"/>
            <a:endCxn id="241" idx="1"/>
          </p:cNvCxnSpPr>
          <p:nvPr/>
        </p:nvCxnSpPr>
        <p:spPr>
          <a:xfrm flipH="1" rot="10800000">
            <a:off x="3579325" y="3319600"/>
            <a:ext cx="1181700" cy="123300"/>
          </a:xfrm>
          <a:prstGeom prst="bentConnector2">
            <a:avLst/>
          </a:prstGeom>
          <a:noFill/>
          <a:ln cap="flat" cmpd="sng" w="9525">
            <a:solidFill>
              <a:schemeClr val="dk2"/>
            </a:solidFill>
            <a:prstDash val="solid"/>
            <a:round/>
            <a:headEnd len="med" w="med" type="none"/>
            <a:tailEnd len="med" w="med" type="none"/>
          </a:ln>
        </p:spPr>
      </p:cxnSp>
      <p:cxnSp>
        <p:nvCxnSpPr>
          <p:cNvPr id="243" name="Shape 243"/>
          <p:cNvCxnSpPr>
            <a:stCxn id="241" idx="3"/>
          </p:cNvCxnSpPr>
          <p:nvPr/>
        </p:nvCxnSpPr>
        <p:spPr>
          <a:xfrm rot="10800000">
            <a:off x="4760600" y="2689112"/>
            <a:ext cx="300" cy="332400"/>
          </a:xfrm>
          <a:prstGeom prst="straightConnector1">
            <a:avLst/>
          </a:prstGeom>
          <a:noFill/>
          <a:ln cap="flat" cmpd="sng" w="9525">
            <a:solidFill>
              <a:schemeClr val="dk2"/>
            </a:solidFill>
            <a:prstDash val="solid"/>
            <a:round/>
            <a:headEnd len="med" w="med" type="none"/>
            <a:tailEnd len="med" w="med" type="triangle"/>
          </a:ln>
        </p:spPr>
      </p:cxnSp>
      <p:cxnSp>
        <p:nvCxnSpPr>
          <p:cNvPr id="244" name="Shape 244"/>
          <p:cNvCxnSpPr/>
          <p:nvPr/>
        </p:nvCxnSpPr>
        <p:spPr>
          <a:xfrm flipH="1" rot="10800000">
            <a:off x="6135800" y="2001750"/>
            <a:ext cx="461100" cy="16500"/>
          </a:xfrm>
          <a:prstGeom prst="straightConnector1">
            <a:avLst/>
          </a:prstGeom>
          <a:noFill/>
          <a:ln cap="flat" cmpd="sng" w="9525">
            <a:solidFill>
              <a:schemeClr val="dk2"/>
            </a:solidFill>
            <a:prstDash val="solid"/>
            <a:round/>
            <a:headEnd len="med" w="med" type="none"/>
            <a:tailEnd len="med" w="med" type="triangle"/>
          </a:ln>
        </p:spPr>
      </p:cxnSp>
      <p:cxnSp>
        <p:nvCxnSpPr>
          <p:cNvPr id="245" name="Shape 245"/>
          <p:cNvCxnSpPr>
            <a:stCxn id="229" idx="3"/>
          </p:cNvCxnSpPr>
          <p:nvPr/>
        </p:nvCxnSpPr>
        <p:spPr>
          <a:xfrm flipH="1" rot="10800000">
            <a:off x="7354100" y="2010450"/>
            <a:ext cx="295800" cy="7800"/>
          </a:xfrm>
          <a:prstGeom prst="straightConnector1">
            <a:avLst/>
          </a:prstGeom>
          <a:noFill/>
          <a:ln cap="flat" cmpd="sng" w="9525">
            <a:solidFill>
              <a:schemeClr val="dk2"/>
            </a:solidFill>
            <a:prstDash val="solid"/>
            <a:round/>
            <a:headEnd len="med" w="med" type="none"/>
            <a:tailEnd len="med" w="med" type="triangle"/>
          </a:ln>
        </p:spPr>
      </p:cxnSp>
      <p:sp>
        <p:nvSpPr>
          <p:cNvPr id="246" name="Shape 246"/>
          <p:cNvSpPr txBox="1"/>
          <p:nvPr/>
        </p:nvSpPr>
        <p:spPr>
          <a:xfrm>
            <a:off x="7597750" y="1790575"/>
            <a:ext cx="1081500" cy="38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Prediction</a:t>
            </a:r>
            <a:endParaRPr/>
          </a:p>
        </p:txBody>
      </p:sp>
      <p:sp>
        <p:nvSpPr>
          <p:cNvPr id="247" name="Shape 2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Enhancements</a:t>
            </a:r>
            <a:endParaRPr/>
          </a:p>
        </p:txBody>
      </p:sp>
      <p:sp>
        <p:nvSpPr>
          <p:cNvPr id="253" name="Shape 2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Clustering loses a lot of information. This makes the model unsuitable for tasks that need precise information like question answering.</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The previous work uses clusters with equal sizes. No specific advantage/requirement is mentioned. The basic K-means clustering makes more sense.</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Instead of clustering, shortlist entities and relations that are relevant to the task. It will keep the model scalable while making it suitable for tasks that need precision.</a:t>
            </a:r>
            <a:endParaRPr>
              <a:solidFill>
                <a:srgbClr val="000000"/>
              </a:solidFill>
            </a:endParaRPr>
          </a:p>
        </p:txBody>
      </p:sp>
      <p:sp>
        <p:nvSpPr>
          <p:cNvPr id="254" name="Shape 2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Enhancements</a:t>
            </a:r>
            <a:endParaRPr/>
          </a:p>
        </p:txBody>
      </p:sp>
      <p:sp>
        <p:nvSpPr>
          <p:cNvPr id="260" name="Shape 260"/>
          <p:cNvSpPr txBox="1"/>
          <p:nvPr>
            <p:ph idx="1" type="body"/>
          </p:nvPr>
        </p:nvSpPr>
        <p:spPr>
          <a:xfrm>
            <a:off x="311700" y="1314150"/>
            <a:ext cx="8520600" cy="325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We propose two models:</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Entity shortlists + relation clusters</a:t>
            </a:r>
            <a:endParaRPr>
              <a:solidFill>
                <a:srgbClr val="000000"/>
              </a:solidFill>
            </a:endParaRPr>
          </a:p>
          <a:p>
            <a:pPr indent="0" lvl="0" marL="0" rtl="0">
              <a:spcBef>
                <a:spcPts val="1600"/>
              </a:spcBef>
              <a:spcAft>
                <a:spcPts val="0"/>
              </a:spcAft>
              <a:buNone/>
            </a:pPr>
            <a:r>
              <a:t/>
            </a:r>
            <a:endParaRPr>
              <a:solidFill>
                <a:srgbClr val="000000"/>
              </a:solidFill>
            </a:endParaRPr>
          </a:p>
          <a:p>
            <a:pPr indent="-342900" lvl="0" marL="457200">
              <a:spcBef>
                <a:spcPts val="1600"/>
              </a:spcBef>
              <a:spcAft>
                <a:spcPts val="0"/>
              </a:spcAft>
              <a:buClr>
                <a:srgbClr val="000000"/>
              </a:buClr>
              <a:buSzPts val="1800"/>
              <a:buChar char="●"/>
            </a:pPr>
            <a:r>
              <a:rPr lang="en">
                <a:solidFill>
                  <a:srgbClr val="000000"/>
                </a:solidFill>
              </a:rPr>
              <a:t>Entity and relation shortlists</a:t>
            </a:r>
            <a:endParaRPr>
              <a:solidFill>
                <a:srgbClr val="000000"/>
              </a:solidFill>
            </a:endParaRPr>
          </a:p>
        </p:txBody>
      </p:sp>
      <p:sp>
        <p:nvSpPr>
          <p:cNvPr id="261" name="Shape 2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