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2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ADE2291-B58D-4C94-9EEA-8028122D5F53}" type="datetimeFigureOut">
              <a:rPr lang="en-US" smtClean="0"/>
              <a:pPr/>
              <a:t>7/23/2009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5EF20A-CEDD-42ED-B11C-B1726DBF5DA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2291-B58D-4C94-9EEA-8028122D5F53}" type="datetimeFigureOut">
              <a:rPr lang="en-US" smtClean="0"/>
              <a:pPr/>
              <a:t>7/23/2009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F20A-CEDD-42ED-B11C-B1726DBF5DA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2291-B58D-4C94-9EEA-8028122D5F53}" type="datetimeFigureOut">
              <a:rPr lang="en-US" smtClean="0"/>
              <a:pPr/>
              <a:t>7/23/2009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F20A-CEDD-42ED-B11C-B1726DBF5DA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2291-B58D-4C94-9EEA-8028122D5F53}" type="datetimeFigureOut">
              <a:rPr lang="en-US" smtClean="0"/>
              <a:pPr/>
              <a:t>7/23/2009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F20A-CEDD-42ED-B11C-B1726DBF5DA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ADE2291-B58D-4C94-9EEA-8028122D5F53}" type="datetimeFigureOut">
              <a:rPr lang="en-US" smtClean="0"/>
              <a:pPr/>
              <a:t>7/23/2009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5EF20A-CEDD-42ED-B11C-B1726DBF5DA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2291-B58D-4C94-9EEA-8028122D5F53}" type="datetimeFigureOut">
              <a:rPr lang="en-US" smtClean="0"/>
              <a:pPr/>
              <a:t>7/23/2009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F20A-CEDD-42ED-B11C-B1726DBF5DA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2291-B58D-4C94-9EEA-8028122D5F53}" type="datetimeFigureOut">
              <a:rPr lang="en-US" smtClean="0"/>
              <a:pPr/>
              <a:t>7/23/2009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F20A-CEDD-42ED-B11C-B1726DBF5DA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2291-B58D-4C94-9EEA-8028122D5F53}" type="datetimeFigureOut">
              <a:rPr lang="en-US" smtClean="0"/>
              <a:pPr/>
              <a:t>7/23/2009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F20A-CEDD-42ED-B11C-B1726DBF5DA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2291-B58D-4C94-9EEA-8028122D5F53}" type="datetimeFigureOut">
              <a:rPr lang="en-US" smtClean="0"/>
              <a:pPr/>
              <a:t>7/23/2009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F20A-CEDD-42ED-B11C-B1726DBF5DA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2291-B58D-4C94-9EEA-8028122D5F53}" type="datetimeFigureOut">
              <a:rPr lang="en-US" smtClean="0"/>
              <a:pPr/>
              <a:t>7/23/2009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F20A-CEDD-42ED-B11C-B1726DBF5DA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2291-B58D-4C94-9EEA-8028122D5F53}" type="datetimeFigureOut">
              <a:rPr lang="en-US" smtClean="0"/>
              <a:pPr/>
              <a:t>7/23/2009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F20A-CEDD-42ED-B11C-B1726DBF5DA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ADE2291-B58D-4C94-9EEA-8028122D5F53}" type="datetimeFigureOut">
              <a:rPr lang="en-US" smtClean="0"/>
              <a:pPr/>
              <a:t>7/23/2009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5EF20A-CEDD-42ED-B11C-B1726DBF5DA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tonyohagan.co.uk/pub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Gaussian process emulation </a:t>
            </a:r>
            <a:br>
              <a:rPr lang="en-GB" dirty="0" smtClean="0"/>
            </a:br>
            <a:r>
              <a:rPr lang="en-GB" dirty="0" smtClean="0"/>
              <a:t>of multiple outputs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Tony O’Hagan, MUCM, Sheffield</a:t>
            </a:r>
            <a:endParaRPr lang="en-GB" dirty="0"/>
          </a:p>
        </p:txBody>
      </p:sp>
      <p:pic>
        <p:nvPicPr>
          <p:cNvPr id="1026" name="Picture 2" descr="C:\Users\Tony\Documents\Work\Research\Basic Tech\Admin\graphics\MUCM_Logo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8731" y="357166"/>
            <a:ext cx="3411165" cy="1714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Instead of transforming outputs for each x separately, consider</a:t>
            </a:r>
          </a:p>
          <a:p>
            <a:r>
              <a:rPr lang="en-GB" dirty="0" smtClean="0"/>
              <a:t>    y(x) = </a:t>
            </a:r>
            <a:r>
              <a:rPr lang="en-GB" dirty="0" smtClean="0">
                <a:latin typeface="Times New Roman"/>
                <a:cs typeface="Times New Roman"/>
              </a:rPr>
              <a:t>∫ </a:t>
            </a:r>
            <a:r>
              <a:rPr lang="en-GB" dirty="0" smtClean="0">
                <a:cs typeface="Times New Roman"/>
              </a:rPr>
              <a:t>k(</a:t>
            </a:r>
            <a:r>
              <a:rPr lang="en-GB" dirty="0" err="1" smtClean="0">
                <a:cs typeface="Times New Roman"/>
              </a:rPr>
              <a:t>x,x</a:t>
            </a:r>
            <a:r>
              <a:rPr lang="en-GB" dirty="0" smtClean="0">
                <a:cs typeface="Times New Roman"/>
              </a:rPr>
              <a:t>*) z(x*) </a:t>
            </a:r>
            <a:r>
              <a:rPr lang="en-GB" dirty="0" err="1" smtClean="0">
                <a:cs typeface="Times New Roman"/>
              </a:rPr>
              <a:t>dx</a:t>
            </a:r>
            <a:r>
              <a:rPr lang="en-GB" dirty="0" smtClean="0">
                <a:cs typeface="Times New Roman"/>
              </a:rPr>
              <a:t>*</a:t>
            </a:r>
          </a:p>
          <a:p>
            <a:r>
              <a:rPr lang="en-GB" dirty="0" smtClean="0">
                <a:cs typeface="Times New Roman"/>
              </a:rPr>
              <a:t>Kernel k </a:t>
            </a:r>
          </a:p>
          <a:p>
            <a:pPr lvl="1"/>
            <a:r>
              <a:rPr lang="en-GB" dirty="0" smtClean="0">
                <a:cs typeface="Times New Roman"/>
              </a:rPr>
              <a:t>Homogeneous case k(x-x*)</a:t>
            </a:r>
          </a:p>
          <a:p>
            <a:pPr lvl="1"/>
            <a:r>
              <a:rPr lang="en-GB" dirty="0" smtClean="0">
                <a:cs typeface="Times New Roman"/>
              </a:rPr>
              <a:t>General case can model non-stationary y</a:t>
            </a:r>
          </a:p>
          <a:p>
            <a:pPr lvl="2"/>
            <a:r>
              <a:rPr lang="en-GB" dirty="0" smtClean="0">
                <a:cs typeface="Times New Roman"/>
              </a:rPr>
              <a:t>But much more complex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Outputs as extra dimension(s)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Outputs often correspond to points in some space</a:t>
            </a:r>
          </a:p>
          <a:p>
            <a:pPr lvl="1"/>
            <a:r>
              <a:rPr lang="en-GB" dirty="0" smtClean="0"/>
              <a:t>Time series outputs</a:t>
            </a:r>
          </a:p>
          <a:p>
            <a:pPr lvl="1"/>
            <a:r>
              <a:rPr lang="en-GB" dirty="0" smtClean="0"/>
              <a:t>Outputs on a spatial or </a:t>
            </a:r>
            <a:r>
              <a:rPr lang="en-GB" dirty="0" err="1" smtClean="0"/>
              <a:t>spatio</a:t>
            </a:r>
            <a:r>
              <a:rPr lang="en-GB" dirty="0" smtClean="0"/>
              <a:t>-temporal grid</a:t>
            </a:r>
          </a:p>
          <a:p>
            <a:r>
              <a:rPr lang="en-GB" dirty="0" smtClean="0"/>
              <a:t>Add coordinates of the output space as inputs</a:t>
            </a:r>
          </a:p>
          <a:p>
            <a:pPr lvl="1"/>
            <a:r>
              <a:rPr lang="en-GB" dirty="0" smtClean="0"/>
              <a:t>If output </a:t>
            </a:r>
            <a:r>
              <a:rPr lang="en-GB" dirty="0" err="1" smtClean="0"/>
              <a:t>i</a:t>
            </a:r>
            <a:r>
              <a:rPr lang="en-GB" dirty="0" smtClean="0"/>
              <a:t> has coordinates t then write </a:t>
            </a:r>
            <a:r>
              <a:rPr lang="en-GB" dirty="0" err="1" smtClean="0"/>
              <a:t>f</a:t>
            </a:r>
            <a:r>
              <a:rPr lang="en-GB" baseline="-25000" dirty="0" err="1" smtClean="0"/>
              <a:t>i</a:t>
            </a:r>
            <a:r>
              <a:rPr lang="en-GB" dirty="0" smtClean="0"/>
              <a:t>(x) = f*(</a:t>
            </a:r>
            <a:r>
              <a:rPr lang="en-GB" dirty="0" err="1" smtClean="0"/>
              <a:t>x,t</a:t>
            </a:r>
            <a:r>
              <a:rPr lang="en-GB" dirty="0" smtClean="0"/>
              <a:t>)</a:t>
            </a:r>
          </a:p>
          <a:p>
            <a:r>
              <a:rPr lang="en-GB" dirty="0" smtClean="0"/>
              <a:t>Emulate f* as single output simulator</a:t>
            </a:r>
          </a:p>
          <a:p>
            <a:r>
              <a:rPr lang="en-GB" dirty="0" smtClean="0"/>
              <a:t>In principle, places no restriction on covariance function</a:t>
            </a:r>
          </a:p>
          <a:p>
            <a:r>
              <a:rPr lang="en-GB" dirty="0" smtClean="0"/>
              <a:t>In practice, for single emulator we use restrictive covariance functions</a:t>
            </a:r>
          </a:p>
          <a:p>
            <a:pPr lvl="1"/>
            <a:r>
              <a:rPr lang="en-GB" dirty="0" smtClean="0"/>
              <a:t>Almost always assume separability -&gt; separable y</a:t>
            </a:r>
          </a:p>
          <a:p>
            <a:pPr lvl="1"/>
            <a:r>
              <a:rPr lang="en-GB" dirty="0" smtClean="0"/>
              <a:t>Standard functions like Gaussian correlation may not be sensible in t space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multi-output emulator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Assume separability</a:t>
            </a:r>
          </a:p>
          <a:p>
            <a:r>
              <a:rPr lang="en-GB" dirty="0" smtClean="0"/>
              <a:t>Allow general </a:t>
            </a:r>
            <a:r>
              <a:rPr lang="el-GR" dirty="0" smtClean="0">
                <a:latin typeface="Times New Roman"/>
                <a:cs typeface="Times New Roman"/>
              </a:rPr>
              <a:t>Σ</a:t>
            </a:r>
            <a:endParaRPr lang="en-GB" dirty="0" smtClean="0">
              <a:latin typeface="Times New Roman"/>
              <a:cs typeface="Times New Roman"/>
            </a:endParaRPr>
          </a:p>
          <a:p>
            <a:r>
              <a:rPr lang="en-GB" dirty="0" smtClean="0">
                <a:cs typeface="Times New Roman"/>
              </a:rPr>
              <a:t>Use same regression basis h(x) for all outputs</a:t>
            </a:r>
          </a:p>
          <a:p>
            <a:r>
              <a:rPr lang="en-GB" dirty="0" smtClean="0">
                <a:cs typeface="Times New Roman"/>
              </a:rPr>
              <a:t>Computationally simple</a:t>
            </a:r>
          </a:p>
          <a:p>
            <a:pPr lvl="1"/>
            <a:r>
              <a:rPr lang="en-GB" dirty="0" smtClean="0">
                <a:cs typeface="Times New Roman"/>
              </a:rPr>
              <a:t>Joint distribution of points on multivariate GP have matrix normal form</a:t>
            </a:r>
          </a:p>
          <a:p>
            <a:pPr lvl="1"/>
            <a:r>
              <a:rPr lang="en-GB" dirty="0" smtClean="0">
                <a:cs typeface="Times New Roman"/>
              </a:rPr>
              <a:t>Can integrate out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GB" dirty="0" smtClean="0">
                <a:cs typeface="Times New Roman"/>
              </a:rPr>
              <a:t> and </a:t>
            </a:r>
            <a:r>
              <a:rPr lang="el-GR" dirty="0" smtClean="0">
                <a:latin typeface="Times New Roman"/>
                <a:cs typeface="Times New Roman"/>
              </a:rPr>
              <a:t>Σ</a:t>
            </a:r>
            <a:r>
              <a:rPr lang="en-GB" dirty="0" smtClean="0">
                <a:cs typeface="Times New Roman"/>
              </a:rPr>
              <a:t> analytically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dynamic emulator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Many simulators produce time series output by iterating</a:t>
            </a:r>
          </a:p>
          <a:p>
            <a:pPr lvl="1"/>
            <a:r>
              <a:rPr lang="en-GB" dirty="0" smtClean="0"/>
              <a:t>Output </a:t>
            </a:r>
            <a:r>
              <a:rPr lang="en-GB" dirty="0" err="1" smtClean="0"/>
              <a:t>y</a:t>
            </a:r>
            <a:r>
              <a:rPr lang="en-GB" baseline="-25000" dirty="0" err="1" smtClean="0"/>
              <a:t>t</a:t>
            </a:r>
            <a:r>
              <a:rPr lang="en-GB" dirty="0" smtClean="0"/>
              <a:t> is function of state vector </a:t>
            </a:r>
            <a:r>
              <a:rPr lang="en-GB" dirty="0" err="1" smtClean="0"/>
              <a:t>s</a:t>
            </a:r>
            <a:r>
              <a:rPr lang="en-GB" baseline="-25000" dirty="0" err="1" smtClean="0"/>
              <a:t>t</a:t>
            </a:r>
            <a:r>
              <a:rPr lang="en-GB" dirty="0" smtClean="0"/>
              <a:t> at time t</a:t>
            </a:r>
          </a:p>
          <a:p>
            <a:pPr lvl="1"/>
            <a:r>
              <a:rPr lang="en-GB" dirty="0" smtClean="0"/>
              <a:t>Exogenous forcing inputs </a:t>
            </a:r>
            <a:r>
              <a:rPr lang="en-GB" dirty="0" err="1" smtClean="0"/>
              <a:t>u</a:t>
            </a:r>
            <a:r>
              <a:rPr lang="en-GB" baseline="-25000" dirty="0" err="1" smtClean="0"/>
              <a:t>t</a:t>
            </a:r>
            <a:r>
              <a:rPr lang="en-GB" dirty="0" smtClean="0"/>
              <a:t>, fixed inputs (parameters) p</a:t>
            </a:r>
          </a:p>
          <a:p>
            <a:pPr lvl="1"/>
            <a:r>
              <a:rPr lang="en-GB" dirty="0" smtClean="0"/>
              <a:t>Single time-step simulator f*</a:t>
            </a:r>
          </a:p>
          <a:p>
            <a:pPr lvl="1"/>
            <a:r>
              <a:rPr lang="en-GB" dirty="0" smtClean="0"/>
              <a:t> </a:t>
            </a:r>
            <a:r>
              <a:rPr lang="en-GB" dirty="0" smtClean="0"/>
              <a:t>  s</a:t>
            </a:r>
            <a:r>
              <a:rPr lang="en-GB" baseline="-25000" dirty="0" smtClean="0"/>
              <a:t>t+1</a:t>
            </a:r>
            <a:r>
              <a:rPr lang="en-GB" dirty="0" smtClean="0"/>
              <a:t> = f*(</a:t>
            </a:r>
            <a:r>
              <a:rPr lang="en-GB" dirty="0" err="1" smtClean="0"/>
              <a:t>s</a:t>
            </a:r>
            <a:r>
              <a:rPr lang="en-GB" baseline="-25000" dirty="0" err="1" smtClean="0"/>
              <a:t>t</a:t>
            </a:r>
            <a:r>
              <a:rPr lang="en-GB" baseline="-25000" dirty="0" smtClean="0"/>
              <a:t> </a:t>
            </a:r>
            <a:r>
              <a:rPr lang="en-GB" dirty="0" smtClean="0"/>
              <a:t>, u</a:t>
            </a:r>
            <a:r>
              <a:rPr lang="en-GB" baseline="-25000" dirty="0" smtClean="0"/>
              <a:t>t+1 </a:t>
            </a:r>
            <a:r>
              <a:rPr lang="en-GB" dirty="0" smtClean="0"/>
              <a:t>, p)</a:t>
            </a:r>
          </a:p>
          <a:p>
            <a:r>
              <a:rPr lang="en-GB" dirty="0" smtClean="0"/>
              <a:t>Emulate f*</a:t>
            </a:r>
          </a:p>
          <a:p>
            <a:pPr lvl="1"/>
            <a:r>
              <a:rPr lang="en-GB" dirty="0" smtClean="0"/>
              <a:t>Correlation structure in time faithfully modelled</a:t>
            </a:r>
          </a:p>
          <a:p>
            <a:pPr lvl="1"/>
            <a:r>
              <a:rPr lang="en-GB" dirty="0" smtClean="0"/>
              <a:t>Need to emulate accurately</a:t>
            </a:r>
          </a:p>
          <a:p>
            <a:pPr lvl="2"/>
            <a:r>
              <a:rPr lang="en-GB" dirty="0" smtClean="0"/>
              <a:t>Not much happening in single time step but need to capture fine detail</a:t>
            </a:r>
          </a:p>
          <a:p>
            <a:pPr lvl="1"/>
            <a:r>
              <a:rPr lang="en-GB" dirty="0" smtClean="0"/>
              <a:t>Iteration of emulator not straightforward!</a:t>
            </a:r>
          </a:p>
          <a:p>
            <a:pPr lvl="1"/>
            <a:r>
              <a:rPr lang="en-GB" dirty="0" smtClean="0"/>
              <a:t>State vector may be very high-dimensional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Which to use?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Big open question!</a:t>
            </a:r>
          </a:p>
          <a:p>
            <a:pPr lvl="1"/>
            <a:r>
              <a:rPr lang="en-GB" dirty="0" smtClean="0"/>
              <a:t>This workshop will hopefully give us lots of food for thought</a:t>
            </a:r>
          </a:p>
          <a:p>
            <a:pPr lvl="1"/>
            <a:r>
              <a:rPr lang="en-GB" dirty="0" smtClean="0"/>
              <a:t>MUCM toolkit v3 scheduled to cover these issues</a:t>
            </a:r>
          </a:p>
          <a:p>
            <a:r>
              <a:rPr lang="en-GB" dirty="0" smtClean="0"/>
              <a:t>All methods impose restrictions on covariance function</a:t>
            </a:r>
          </a:p>
          <a:p>
            <a:pPr lvl="1"/>
            <a:r>
              <a:rPr lang="en-GB" dirty="0" smtClean="0"/>
              <a:t>In practice if not in theory</a:t>
            </a:r>
          </a:p>
          <a:p>
            <a:pPr lvl="1"/>
            <a:r>
              <a:rPr lang="en-GB" dirty="0" smtClean="0"/>
              <a:t>Which restrictions can we get away with in practice?</a:t>
            </a:r>
          </a:p>
          <a:p>
            <a:r>
              <a:rPr lang="en-GB" dirty="0" smtClean="0"/>
              <a:t>Dimension reduction is often important</a:t>
            </a:r>
          </a:p>
          <a:p>
            <a:pPr lvl="1"/>
            <a:r>
              <a:rPr lang="en-GB" dirty="0" smtClean="0"/>
              <a:t>Outputs on grids can be very high dimensional</a:t>
            </a:r>
          </a:p>
          <a:p>
            <a:pPr lvl="1"/>
            <a:r>
              <a:rPr lang="en-GB" dirty="0" smtClean="0"/>
              <a:t>Principal components-type transformations</a:t>
            </a:r>
          </a:p>
          <a:p>
            <a:pPr lvl="1"/>
            <a:r>
              <a:rPr lang="en-GB" dirty="0" smtClean="0"/>
              <a:t>Outputs as extra input(s)</a:t>
            </a:r>
          </a:p>
          <a:p>
            <a:pPr lvl="1"/>
            <a:r>
              <a:rPr lang="en-GB" dirty="0" smtClean="0"/>
              <a:t>Dynamic emulation</a:t>
            </a:r>
          </a:p>
          <a:p>
            <a:pPr lvl="1"/>
            <a:r>
              <a:rPr lang="en-GB" dirty="0" smtClean="0"/>
              <a:t>Dynamics often driven by forcing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Conti and O’Hagan paper</a:t>
            </a:r>
          </a:p>
          <a:p>
            <a:pPr lvl="1"/>
            <a:r>
              <a:rPr lang="en-GB" dirty="0" smtClean="0"/>
              <a:t>On my website: </a:t>
            </a:r>
            <a:r>
              <a:rPr lang="en-GB" dirty="0" smtClean="0">
                <a:hlinkClick r:id="rId2"/>
              </a:rPr>
              <a:t>http://tonyohagan.co.uk/pub.html</a:t>
            </a:r>
            <a:endParaRPr lang="en-GB" dirty="0" smtClean="0"/>
          </a:p>
          <a:p>
            <a:r>
              <a:rPr lang="en-GB" dirty="0" smtClean="0"/>
              <a:t>Time series output from Sheffield Global Dynamic Vegetation Model (SDGVM)</a:t>
            </a:r>
          </a:p>
          <a:p>
            <a:pPr lvl="1"/>
            <a:r>
              <a:rPr lang="en-GB" dirty="0" smtClean="0"/>
              <a:t>Dynamic model on monthly </a:t>
            </a:r>
            <a:r>
              <a:rPr lang="en-GB" dirty="0" err="1" smtClean="0"/>
              <a:t>timestep</a:t>
            </a:r>
            <a:endParaRPr lang="en-GB" dirty="0" smtClean="0"/>
          </a:p>
          <a:p>
            <a:pPr lvl="1"/>
            <a:r>
              <a:rPr lang="en-GB" dirty="0" smtClean="0"/>
              <a:t>Large state vector, forced by rainfall, temperature, sunlight</a:t>
            </a:r>
          </a:p>
          <a:p>
            <a:r>
              <a:rPr lang="en-GB" dirty="0" smtClean="0"/>
              <a:t>10 inputs</a:t>
            </a:r>
          </a:p>
          <a:p>
            <a:pPr lvl="1"/>
            <a:r>
              <a:rPr lang="en-GB" dirty="0" smtClean="0"/>
              <a:t>All others, including forcing, fixed</a:t>
            </a:r>
          </a:p>
          <a:p>
            <a:r>
              <a:rPr lang="en-GB" dirty="0" smtClean="0"/>
              <a:t>120 outputs</a:t>
            </a:r>
          </a:p>
          <a:p>
            <a:pPr lvl="1"/>
            <a:r>
              <a:rPr lang="en-GB" dirty="0" smtClean="0"/>
              <a:t>Monthly values of NBP for ten years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C:\Users\Tony\Documents\Work\Research\Current papers\MultiEm\prd_400.eps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2376670" y="-519338"/>
            <a:ext cx="4614036" cy="665279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71538" y="5286388"/>
            <a:ext cx="7715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Multi-output emulator on left, outputs as input on right</a:t>
            </a:r>
          </a:p>
          <a:p>
            <a:r>
              <a:rPr lang="en-GB" dirty="0" smtClean="0"/>
              <a:t>For fixed forcing, both seem to capture dynamics well</a:t>
            </a:r>
          </a:p>
          <a:p>
            <a:r>
              <a:rPr lang="en-GB" dirty="0" smtClean="0"/>
              <a:t>Outputs as input performs less well, due to more restrictive/unrealistic time series structure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mtClean="0"/>
              <a:t>Draw your own!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Gaussian process emulators</a:t>
            </a:r>
          </a:p>
          <a:p>
            <a:pPr lvl="1"/>
            <a:r>
              <a:rPr lang="en-GB" dirty="0" smtClean="0"/>
              <a:t>Simulators and emulators</a:t>
            </a:r>
          </a:p>
          <a:p>
            <a:pPr lvl="1"/>
            <a:r>
              <a:rPr lang="en-GB" dirty="0" smtClean="0"/>
              <a:t>GP modelling</a:t>
            </a:r>
          </a:p>
          <a:p>
            <a:r>
              <a:rPr lang="en-GB" dirty="0" smtClean="0"/>
              <a:t>Multiple outputs</a:t>
            </a:r>
          </a:p>
          <a:p>
            <a:pPr lvl="1"/>
            <a:r>
              <a:rPr lang="en-GB" dirty="0" smtClean="0"/>
              <a:t>Covariance functions</a:t>
            </a:r>
          </a:p>
          <a:p>
            <a:pPr lvl="1"/>
            <a:r>
              <a:rPr lang="en-GB" dirty="0" smtClean="0"/>
              <a:t>Independent emulators</a:t>
            </a:r>
          </a:p>
          <a:p>
            <a:pPr lvl="1"/>
            <a:r>
              <a:rPr lang="en-GB" dirty="0" smtClean="0"/>
              <a:t>Transformations to </a:t>
            </a:r>
            <a:r>
              <a:rPr lang="en-GB" dirty="0" smtClean="0"/>
              <a:t>independence</a:t>
            </a:r>
          </a:p>
          <a:p>
            <a:pPr lvl="1"/>
            <a:r>
              <a:rPr lang="en-GB" dirty="0" smtClean="0"/>
              <a:t>Convolution</a:t>
            </a:r>
            <a:endParaRPr lang="en-GB" dirty="0" smtClean="0"/>
          </a:p>
          <a:p>
            <a:pPr lvl="1"/>
            <a:r>
              <a:rPr lang="en-GB" dirty="0" smtClean="0"/>
              <a:t>Outputs as extra dimension(s)</a:t>
            </a:r>
          </a:p>
          <a:p>
            <a:pPr lvl="1"/>
            <a:r>
              <a:rPr lang="en-GB" dirty="0" smtClean="0"/>
              <a:t>The multi-output (separable) emulator</a:t>
            </a:r>
          </a:p>
          <a:p>
            <a:pPr lvl="1"/>
            <a:r>
              <a:rPr lang="en-GB" dirty="0" smtClean="0"/>
              <a:t>The dynamic emulator</a:t>
            </a:r>
          </a:p>
          <a:p>
            <a:r>
              <a:rPr lang="en-GB" dirty="0" smtClean="0"/>
              <a:t>Which works best?</a:t>
            </a:r>
          </a:p>
          <a:p>
            <a:pPr lvl="1"/>
            <a:r>
              <a:rPr lang="en-GB" dirty="0" smtClean="0"/>
              <a:t>An example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Simulators and emulators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 simulator is a model of a real process</a:t>
            </a:r>
          </a:p>
          <a:p>
            <a:pPr lvl="1"/>
            <a:r>
              <a:rPr lang="en-GB" dirty="0" smtClean="0"/>
              <a:t>Typically implemented as a computer code</a:t>
            </a:r>
          </a:p>
          <a:p>
            <a:pPr lvl="1"/>
            <a:r>
              <a:rPr lang="en-GB" dirty="0" smtClean="0"/>
              <a:t>Think of it as a function taking inputs x and giving outputs y</a:t>
            </a:r>
          </a:p>
          <a:p>
            <a:pPr lvl="1"/>
            <a:r>
              <a:rPr lang="en-GB" dirty="0" smtClean="0"/>
              <a:t>           y = f(x)</a:t>
            </a:r>
          </a:p>
          <a:p>
            <a:r>
              <a:rPr lang="en-GB" dirty="0" smtClean="0"/>
              <a:t>An emulator is a statistical representation of the function</a:t>
            </a:r>
          </a:p>
          <a:p>
            <a:pPr lvl="1"/>
            <a:r>
              <a:rPr lang="en-GB" dirty="0" smtClean="0"/>
              <a:t>Expressing knowledge/beliefs about what the output will be at any given input(s)</a:t>
            </a:r>
          </a:p>
          <a:p>
            <a:pPr lvl="1"/>
            <a:r>
              <a:rPr lang="en-GB" dirty="0" smtClean="0"/>
              <a:t>Built using prior information and a training set of model runs</a:t>
            </a:r>
          </a:p>
          <a:p>
            <a:r>
              <a:rPr lang="en-GB" dirty="0" smtClean="0"/>
              <a:t>The GP emulator expresses f as a GP </a:t>
            </a:r>
          </a:p>
          <a:p>
            <a:pPr lvl="1"/>
            <a:r>
              <a:rPr lang="en-GB" dirty="0" smtClean="0"/>
              <a:t>Conditional on </a:t>
            </a:r>
            <a:r>
              <a:rPr lang="en-GB" dirty="0" err="1" smtClean="0"/>
              <a:t>hyperparameters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GP modelling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Mean function</a:t>
            </a:r>
          </a:p>
          <a:p>
            <a:pPr lvl="1"/>
            <a:r>
              <a:rPr lang="en-GB" dirty="0" smtClean="0"/>
              <a:t>Regression form h(x)</a:t>
            </a:r>
            <a:r>
              <a:rPr lang="en-GB" baseline="30000" dirty="0" smtClean="0"/>
              <a:t>T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endParaRPr lang="en-GB" dirty="0" smtClean="0">
              <a:latin typeface="Times New Roman"/>
              <a:cs typeface="Times New Roman"/>
            </a:endParaRPr>
          </a:p>
          <a:p>
            <a:pPr lvl="1"/>
            <a:r>
              <a:rPr lang="en-GB" dirty="0" smtClean="0">
                <a:cs typeface="Times New Roman"/>
              </a:rPr>
              <a:t>Used to model broad shape of response</a:t>
            </a:r>
          </a:p>
          <a:p>
            <a:pPr lvl="1"/>
            <a:r>
              <a:rPr lang="en-GB" dirty="0" smtClean="0">
                <a:cs typeface="Times New Roman"/>
              </a:rPr>
              <a:t>Analogous to universal kriging</a:t>
            </a:r>
          </a:p>
          <a:p>
            <a:r>
              <a:rPr lang="en-GB" dirty="0" smtClean="0">
                <a:cs typeface="Times New Roman"/>
              </a:rPr>
              <a:t>Covariance function</a:t>
            </a:r>
          </a:p>
          <a:p>
            <a:pPr lvl="1"/>
            <a:r>
              <a:rPr lang="en-GB" dirty="0" smtClean="0">
                <a:cs typeface="Times New Roman"/>
              </a:rPr>
              <a:t>Stationary</a:t>
            </a:r>
          </a:p>
          <a:p>
            <a:pPr lvl="1"/>
            <a:r>
              <a:rPr lang="en-GB" dirty="0" smtClean="0">
                <a:cs typeface="Times New Roman"/>
              </a:rPr>
              <a:t>Often use the Gaussian form</a:t>
            </a:r>
            <a:r>
              <a:rPr lang="en-GB" dirty="0" smtClean="0">
                <a:latin typeface="Times New Roman"/>
                <a:cs typeface="Times New Roman"/>
              </a:rPr>
              <a:t> </a:t>
            </a:r>
            <a:r>
              <a:rPr lang="el-GR" dirty="0" smtClean="0">
                <a:latin typeface="Times New Roman"/>
                <a:cs typeface="Times New Roman"/>
              </a:rPr>
              <a:t>σ</a:t>
            </a:r>
            <a:r>
              <a:rPr lang="en-GB" baseline="30000" dirty="0" smtClean="0">
                <a:cs typeface="Times New Roman"/>
              </a:rPr>
              <a:t>2</a:t>
            </a:r>
            <a:r>
              <a:rPr lang="en-GB" dirty="0" smtClean="0">
                <a:cs typeface="Times New Roman"/>
              </a:rPr>
              <a:t>exp{-(x-x′)</a:t>
            </a:r>
            <a:r>
              <a:rPr lang="en-GB" baseline="30000" dirty="0" smtClean="0"/>
              <a:t> T</a:t>
            </a:r>
            <a:r>
              <a:rPr lang="en-GB" dirty="0" smtClean="0">
                <a:cs typeface="Times New Roman"/>
              </a:rPr>
              <a:t>D</a:t>
            </a:r>
            <a:r>
              <a:rPr lang="en-GB" baseline="30000" dirty="0" smtClean="0">
                <a:cs typeface="Times New Roman"/>
              </a:rPr>
              <a:t>-2</a:t>
            </a:r>
            <a:r>
              <a:rPr lang="en-GB" dirty="0" smtClean="0">
                <a:cs typeface="Times New Roman"/>
              </a:rPr>
              <a:t>(x-x′)}</a:t>
            </a:r>
          </a:p>
          <a:p>
            <a:pPr lvl="1"/>
            <a:r>
              <a:rPr lang="en-GB" dirty="0" smtClean="0">
                <a:cs typeface="Times New Roman"/>
              </a:rPr>
              <a:t>D is diagonal with correlation lengths on diagonal</a:t>
            </a:r>
          </a:p>
          <a:p>
            <a:r>
              <a:rPr lang="en-GB" dirty="0" smtClean="0">
                <a:cs typeface="Times New Roman"/>
              </a:rPr>
              <a:t>Hyperparameters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GB" dirty="0" smtClean="0">
                <a:latin typeface="Times New Roman"/>
                <a:cs typeface="Times New Roman"/>
              </a:rPr>
              <a:t>, </a:t>
            </a:r>
            <a:r>
              <a:rPr lang="el-GR" dirty="0" smtClean="0">
                <a:latin typeface="Times New Roman"/>
                <a:cs typeface="Times New Roman"/>
              </a:rPr>
              <a:t>σ</a:t>
            </a:r>
            <a:r>
              <a:rPr lang="en-GB" baseline="30000" dirty="0" smtClean="0">
                <a:latin typeface="Times New Roman"/>
                <a:cs typeface="Times New Roman"/>
              </a:rPr>
              <a:t>2</a:t>
            </a:r>
            <a:r>
              <a:rPr lang="en-GB" dirty="0" smtClean="0">
                <a:latin typeface="Times New Roman"/>
                <a:cs typeface="Times New Roman"/>
              </a:rPr>
              <a:t> and D</a:t>
            </a:r>
          </a:p>
          <a:p>
            <a:pPr lvl="1"/>
            <a:r>
              <a:rPr lang="en-GB" dirty="0" smtClean="0">
                <a:cs typeface="Times New Roman"/>
              </a:rPr>
              <a:t>Uninformative priors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emulator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Then the emulator is the posterior distribution of f</a:t>
            </a:r>
          </a:p>
          <a:p>
            <a:pPr lvl="1"/>
            <a:r>
              <a:rPr lang="en-GB" dirty="0" smtClean="0"/>
              <a:t>After integrating out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GB" dirty="0" smtClean="0">
                <a:latin typeface="Times New Roman"/>
                <a:cs typeface="Times New Roman"/>
              </a:rPr>
              <a:t> and </a:t>
            </a:r>
            <a:r>
              <a:rPr lang="el-GR" dirty="0" smtClean="0">
                <a:latin typeface="Times New Roman"/>
                <a:cs typeface="Times New Roman"/>
              </a:rPr>
              <a:t>σ</a:t>
            </a:r>
            <a:r>
              <a:rPr lang="en-GB" baseline="30000" dirty="0" smtClean="0">
                <a:latin typeface="Times New Roman"/>
                <a:cs typeface="Times New Roman"/>
              </a:rPr>
              <a:t>2</a:t>
            </a:r>
            <a:r>
              <a:rPr lang="en-GB" dirty="0" smtClean="0">
                <a:latin typeface="Times New Roman"/>
                <a:cs typeface="Times New Roman"/>
              </a:rPr>
              <a:t>, </a:t>
            </a:r>
            <a:r>
              <a:rPr lang="en-GB" dirty="0" smtClean="0">
                <a:cs typeface="Times New Roman"/>
              </a:rPr>
              <a:t>we have a t process conditional on D</a:t>
            </a:r>
          </a:p>
          <a:p>
            <a:pPr lvl="1"/>
            <a:r>
              <a:rPr lang="en-GB" dirty="0" smtClean="0">
                <a:cs typeface="Times New Roman"/>
              </a:rPr>
              <a:t>Mean function made up of fitted regression </a:t>
            </a:r>
            <a:r>
              <a:rPr lang="en-GB" dirty="0" err="1" smtClean="0">
                <a:latin typeface="Times New Roman"/>
                <a:cs typeface="Times New Roman"/>
              </a:rPr>
              <a:t>h</a:t>
            </a:r>
            <a:r>
              <a:rPr lang="en-GB" baseline="30000" dirty="0" err="1" smtClean="0">
                <a:latin typeface="Times New Roman"/>
                <a:cs typeface="Times New Roman"/>
              </a:rPr>
              <a:t>T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GB" dirty="0" smtClean="0">
                <a:latin typeface="Times New Roman"/>
                <a:cs typeface="Times New Roman"/>
              </a:rPr>
              <a:t>* </a:t>
            </a:r>
            <a:r>
              <a:rPr lang="en-GB" dirty="0" smtClean="0">
                <a:cs typeface="Times New Roman"/>
              </a:rPr>
              <a:t>plus smooth interpolator of residuals</a:t>
            </a:r>
          </a:p>
          <a:p>
            <a:pPr lvl="1"/>
            <a:r>
              <a:rPr lang="en-GB" dirty="0" smtClean="0">
                <a:cs typeface="Times New Roman"/>
              </a:rPr>
              <a:t>Covariance function conditioned on training data</a:t>
            </a:r>
          </a:p>
          <a:p>
            <a:pPr lvl="1"/>
            <a:r>
              <a:rPr lang="en-GB" dirty="0" smtClean="0">
                <a:cs typeface="Times New Roman"/>
              </a:rPr>
              <a:t>Reproduces training data exactly</a:t>
            </a:r>
          </a:p>
          <a:p>
            <a:r>
              <a:rPr lang="en-GB" dirty="0" smtClean="0">
                <a:cs typeface="Times New Roman"/>
              </a:rPr>
              <a:t>Important to validate</a:t>
            </a:r>
          </a:p>
          <a:p>
            <a:pPr lvl="1"/>
            <a:r>
              <a:rPr lang="en-GB" dirty="0" smtClean="0">
                <a:cs typeface="Times New Roman"/>
              </a:rPr>
              <a:t>Using a validation sample of additional runs</a:t>
            </a:r>
          </a:p>
          <a:p>
            <a:pPr lvl="1"/>
            <a:r>
              <a:rPr lang="en-GB" dirty="0" smtClean="0">
                <a:cs typeface="Times New Roman"/>
              </a:rPr>
              <a:t>Check that emulator predicts these runs to within stated accuracy</a:t>
            </a:r>
          </a:p>
          <a:p>
            <a:pPr lvl="2"/>
            <a:r>
              <a:rPr lang="en-GB" dirty="0" smtClean="0">
                <a:cs typeface="Times New Roman"/>
              </a:rPr>
              <a:t>No more and no less</a:t>
            </a:r>
          </a:p>
          <a:p>
            <a:pPr lvl="1"/>
            <a:r>
              <a:rPr lang="en-GB" dirty="0" err="1" smtClean="0">
                <a:cs typeface="Times New Roman"/>
              </a:rPr>
              <a:t>Bastos</a:t>
            </a:r>
            <a:r>
              <a:rPr lang="en-GB" dirty="0" smtClean="0">
                <a:cs typeface="Times New Roman"/>
              </a:rPr>
              <a:t> and O’Hagan paper on MUCM website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outputs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Now y is a vector,  f is a vector function</a:t>
            </a:r>
          </a:p>
          <a:p>
            <a:r>
              <a:rPr lang="en-GB" dirty="0" smtClean="0"/>
              <a:t>Training sample</a:t>
            </a:r>
          </a:p>
          <a:p>
            <a:pPr lvl="1"/>
            <a:r>
              <a:rPr lang="en-GB" dirty="0" smtClean="0"/>
              <a:t>Single training sample for all outputs</a:t>
            </a:r>
          </a:p>
          <a:p>
            <a:pPr lvl="1"/>
            <a:r>
              <a:rPr lang="en-GB" dirty="0" smtClean="0"/>
              <a:t>Probably design for one output works for many</a:t>
            </a:r>
          </a:p>
          <a:p>
            <a:r>
              <a:rPr lang="en-GB" dirty="0" smtClean="0"/>
              <a:t>Mean function </a:t>
            </a:r>
          </a:p>
          <a:p>
            <a:pPr lvl="1"/>
            <a:r>
              <a:rPr lang="en-GB" dirty="0" smtClean="0"/>
              <a:t>Modelling essentially as before, h</a:t>
            </a:r>
            <a:r>
              <a:rPr lang="en-GB" baseline="-25000" dirty="0" smtClean="0">
                <a:latin typeface="Times New Roman"/>
                <a:cs typeface="Times New Roman"/>
              </a:rPr>
              <a:t> </a:t>
            </a:r>
            <a:r>
              <a:rPr lang="en-GB" baseline="-25000" dirty="0" err="1" smtClean="0">
                <a:latin typeface="Times New Roman"/>
                <a:cs typeface="Times New Roman"/>
              </a:rPr>
              <a:t>i</a:t>
            </a:r>
            <a:r>
              <a:rPr lang="en-GB" dirty="0" smtClean="0"/>
              <a:t>(x)</a:t>
            </a:r>
            <a:r>
              <a:rPr lang="en-GB" baseline="30000" dirty="0" smtClean="0"/>
              <a:t>T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GB" baseline="-25000" dirty="0" err="1" smtClean="0">
                <a:latin typeface="Times New Roman"/>
                <a:cs typeface="Times New Roman"/>
              </a:rPr>
              <a:t>i</a:t>
            </a:r>
            <a:r>
              <a:rPr lang="en-GB" dirty="0" smtClean="0">
                <a:latin typeface="Times New Roman"/>
                <a:cs typeface="Times New Roman"/>
              </a:rPr>
              <a:t> </a:t>
            </a:r>
            <a:r>
              <a:rPr lang="en-GB" dirty="0" smtClean="0">
                <a:cs typeface="Times New Roman"/>
              </a:rPr>
              <a:t>for output </a:t>
            </a:r>
            <a:r>
              <a:rPr lang="en-GB" dirty="0" err="1" smtClean="0">
                <a:cs typeface="Times New Roman"/>
              </a:rPr>
              <a:t>i</a:t>
            </a:r>
            <a:endParaRPr lang="en-GB" dirty="0" smtClean="0">
              <a:cs typeface="Times New Roman"/>
            </a:endParaRPr>
          </a:p>
          <a:p>
            <a:pPr lvl="1"/>
            <a:r>
              <a:rPr lang="en-GB" dirty="0" smtClean="0">
                <a:cs typeface="Times New Roman"/>
              </a:rPr>
              <a:t>Probably more important now</a:t>
            </a:r>
          </a:p>
          <a:p>
            <a:r>
              <a:rPr lang="en-GB" dirty="0" smtClean="0">
                <a:cs typeface="Times New Roman"/>
              </a:rPr>
              <a:t>Covariance function</a:t>
            </a:r>
          </a:p>
          <a:p>
            <a:pPr lvl="1"/>
            <a:r>
              <a:rPr lang="en-GB" dirty="0" smtClean="0">
                <a:cs typeface="Times New Roman"/>
              </a:rPr>
              <a:t>Much more complex because of correlations between outputs</a:t>
            </a:r>
          </a:p>
          <a:p>
            <a:pPr lvl="1"/>
            <a:r>
              <a:rPr lang="en-GB" dirty="0" smtClean="0">
                <a:cs typeface="Times New Roman"/>
              </a:rPr>
              <a:t>Ignoring these can lead to poor emulation of derived outputs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Covariance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Let </a:t>
            </a:r>
            <a:r>
              <a:rPr lang="en-GB" dirty="0" err="1" smtClean="0"/>
              <a:t>f</a:t>
            </a:r>
            <a:r>
              <a:rPr lang="en-GB" baseline="-25000" dirty="0" err="1" smtClean="0"/>
              <a:t>i</a:t>
            </a:r>
            <a:r>
              <a:rPr lang="en-GB" dirty="0" smtClean="0"/>
              <a:t>(x) be </a:t>
            </a:r>
            <a:r>
              <a:rPr lang="en-GB" dirty="0" err="1" smtClean="0"/>
              <a:t>i-th</a:t>
            </a:r>
            <a:r>
              <a:rPr lang="en-GB" dirty="0" smtClean="0"/>
              <a:t> output</a:t>
            </a:r>
          </a:p>
          <a:p>
            <a:r>
              <a:rPr lang="en-GB" dirty="0" smtClean="0"/>
              <a:t>Covariance function </a:t>
            </a:r>
          </a:p>
          <a:p>
            <a:r>
              <a:rPr lang="en-GB" dirty="0" smtClean="0"/>
              <a:t> </a:t>
            </a:r>
            <a:r>
              <a:rPr lang="en-GB" dirty="0" smtClean="0"/>
              <a:t>   c((</a:t>
            </a:r>
            <a:r>
              <a:rPr lang="en-GB" dirty="0" err="1" smtClean="0"/>
              <a:t>i,x</a:t>
            </a:r>
            <a:r>
              <a:rPr lang="en-GB" dirty="0" smtClean="0"/>
              <a:t>), </a:t>
            </a:r>
            <a:r>
              <a:rPr lang="en-GB" dirty="0" smtClean="0"/>
              <a:t>(</a:t>
            </a:r>
            <a:r>
              <a:rPr lang="en-GB" dirty="0" err="1" smtClean="0"/>
              <a:t>j,x</a:t>
            </a:r>
            <a:r>
              <a:rPr lang="en-GB" dirty="0" smtClean="0">
                <a:latin typeface="Times New Roman"/>
                <a:cs typeface="Times New Roman"/>
              </a:rPr>
              <a:t>′)</a:t>
            </a:r>
            <a:r>
              <a:rPr lang="en-GB" dirty="0" smtClean="0"/>
              <a:t>) = </a:t>
            </a:r>
            <a:r>
              <a:rPr lang="en-GB" dirty="0" err="1" smtClean="0"/>
              <a:t>cov</a:t>
            </a:r>
            <a:r>
              <a:rPr lang="en-GB" dirty="0" smtClean="0"/>
              <a:t>[</a:t>
            </a:r>
            <a:r>
              <a:rPr lang="en-GB" dirty="0" err="1" smtClean="0"/>
              <a:t>f</a:t>
            </a:r>
            <a:r>
              <a:rPr lang="en-GB" baseline="-25000" dirty="0" err="1" smtClean="0"/>
              <a:t>i</a:t>
            </a:r>
            <a:r>
              <a:rPr lang="en-GB" baseline="-25000" dirty="0" smtClean="0"/>
              <a:t> </a:t>
            </a:r>
            <a:r>
              <a:rPr lang="en-GB" dirty="0" smtClean="0"/>
              <a:t>(x), </a:t>
            </a:r>
            <a:r>
              <a:rPr lang="en-GB" dirty="0" err="1" smtClean="0"/>
              <a:t>f</a:t>
            </a:r>
            <a:r>
              <a:rPr lang="en-GB" baseline="-25000" dirty="0" err="1" smtClean="0">
                <a:latin typeface="+mj-lt"/>
              </a:rPr>
              <a:t>j</a:t>
            </a:r>
            <a:r>
              <a:rPr lang="en-GB" dirty="0" smtClean="0"/>
              <a:t>(x</a:t>
            </a:r>
            <a:r>
              <a:rPr lang="en-GB" dirty="0" smtClean="0">
                <a:latin typeface="Times New Roman"/>
                <a:cs typeface="Times New Roman"/>
              </a:rPr>
              <a:t>′</a:t>
            </a:r>
            <a:r>
              <a:rPr lang="en-GB" dirty="0" smtClean="0"/>
              <a:t>)]</a:t>
            </a:r>
          </a:p>
          <a:p>
            <a:r>
              <a:rPr lang="en-GB" dirty="0" smtClean="0"/>
              <a:t>Must be positive definite</a:t>
            </a:r>
          </a:p>
          <a:p>
            <a:pPr lvl="1"/>
            <a:r>
              <a:rPr lang="en-GB" dirty="0" smtClean="0"/>
              <a:t>Space of possible functions does not seem to be well explored</a:t>
            </a:r>
          </a:p>
          <a:p>
            <a:r>
              <a:rPr lang="en-GB" dirty="0" smtClean="0"/>
              <a:t>Two special cases</a:t>
            </a:r>
          </a:p>
          <a:p>
            <a:pPr lvl="1"/>
            <a:r>
              <a:rPr lang="en-GB" dirty="0" smtClean="0"/>
              <a:t>Independence:  c((</a:t>
            </a:r>
            <a:r>
              <a:rPr lang="en-GB" dirty="0" err="1" smtClean="0"/>
              <a:t>i,x</a:t>
            </a:r>
            <a:r>
              <a:rPr lang="en-GB" dirty="0" smtClean="0"/>
              <a:t>), (</a:t>
            </a:r>
            <a:r>
              <a:rPr lang="en-GB" dirty="0" err="1" smtClean="0"/>
              <a:t>j,x</a:t>
            </a:r>
            <a:r>
              <a:rPr lang="en-GB" dirty="0" smtClean="0">
                <a:latin typeface="Times New Roman"/>
                <a:cs typeface="Times New Roman"/>
              </a:rPr>
              <a:t>′)</a:t>
            </a:r>
            <a:r>
              <a:rPr lang="en-GB" dirty="0" smtClean="0"/>
              <a:t>) = 0 if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smtClean="0">
                <a:latin typeface="Times New Roman"/>
                <a:cs typeface="Times New Roman"/>
              </a:rPr>
              <a:t>≠ </a:t>
            </a:r>
            <a:r>
              <a:rPr lang="en-GB" dirty="0" smtClean="0"/>
              <a:t>j</a:t>
            </a:r>
          </a:p>
          <a:p>
            <a:pPr lvl="2"/>
            <a:r>
              <a:rPr lang="en-GB" dirty="0" smtClean="0"/>
              <a:t>No correlation between outputs</a:t>
            </a:r>
          </a:p>
          <a:p>
            <a:pPr lvl="1"/>
            <a:r>
              <a:rPr lang="en-GB" dirty="0" smtClean="0"/>
              <a:t>Separability: c((</a:t>
            </a:r>
            <a:r>
              <a:rPr lang="en-GB" dirty="0" err="1" smtClean="0"/>
              <a:t>i,x</a:t>
            </a:r>
            <a:r>
              <a:rPr lang="en-GB" dirty="0" smtClean="0"/>
              <a:t>), (</a:t>
            </a:r>
            <a:r>
              <a:rPr lang="en-GB" dirty="0" err="1" smtClean="0"/>
              <a:t>j,x</a:t>
            </a:r>
            <a:r>
              <a:rPr lang="en-GB" dirty="0" smtClean="0">
                <a:latin typeface="Times New Roman"/>
                <a:cs typeface="Times New Roman"/>
              </a:rPr>
              <a:t>′</a:t>
            </a:r>
            <a:r>
              <a:rPr lang="en-GB" dirty="0" smtClean="0">
                <a:latin typeface="Times New Roman"/>
                <a:cs typeface="Times New Roman"/>
              </a:rPr>
              <a:t>)</a:t>
            </a:r>
            <a:r>
              <a:rPr lang="en-GB" dirty="0" smtClean="0"/>
              <a:t>) = </a:t>
            </a:r>
            <a:r>
              <a:rPr lang="el-GR" dirty="0" smtClean="0">
                <a:latin typeface="Times New Roman"/>
                <a:cs typeface="Times New Roman"/>
              </a:rPr>
              <a:t>σ</a:t>
            </a:r>
            <a:r>
              <a:rPr lang="en-GB" baseline="-25000" dirty="0" err="1" smtClean="0"/>
              <a:t>ij</a:t>
            </a:r>
            <a:r>
              <a:rPr lang="en-GB" dirty="0" smtClean="0">
                <a:latin typeface="Times New Roman"/>
                <a:cs typeface="Times New Roman"/>
              </a:rPr>
              <a:t> </a:t>
            </a:r>
            <a:r>
              <a:rPr lang="en-GB" dirty="0" err="1" smtClean="0"/>
              <a:t>c</a:t>
            </a:r>
            <a:r>
              <a:rPr lang="en-GB" baseline="-25000" dirty="0" err="1" smtClean="0"/>
              <a:t>x</a:t>
            </a:r>
            <a:r>
              <a:rPr lang="en-GB" dirty="0" smtClean="0"/>
              <a:t>(x, x</a:t>
            </a:r>
            <a:r>
              <a:rPr lang="en-GB" dirty="0" smtClean="0">
                <a:latin typeface="Times New Roman"/>
                <a:cs typeface="Times New Roman"/>
              </a:rPr>
              <a:t>′</a:t>
            </a:r>
            <a:r>
              <a:rPr lang="en-GB" dirty="0" smtClean="0"/>
              <a:t>)</a:t>
            </a:r>
          </a:p>
          <a:p>
            <a:pPr lvl="2"/>
            <a:r>
              <a:rPr lang="en-GB" dirty="0" smtClean="0"/>
              <a:t>Covariance matrix </a:t>
            </a:r>
            <a:r>
              <a:rPr lang="el-GR" dirty="0" smtClean="0">
                <a:latin typeface="Times New Roman"/>
                <a:cs typeface="Times New Roman"/>
              </a:rPr>
              <a:t>Σ</a:t>
            </a:r>
            <a:r>
              <a:rPr lang="en-GB" dirty="0" smtClean="0"/>
              <a:t> between outputs,  correlation </a:t>
            </a:r>
            <a:r>
              <a:rPr lang="en-GB" dirty="0" err="1" smtClean="0"/>
              <a:t>c</a:t>
            </a:r>
            <a:r>
              <a:rPr lang="en-GB" baseline="-25000" dirty="0" err="1" smtClean="0"/>
              <a:t>x</a:t>
            </a:r>
            <a:r>
              <a:rPr lang="en-GB" dirty="0" smtClean="0"/>
              <a:t> between inputs</a:t>
            </a:r>
          </a:p>
          <a:p>
            <a:pPr lvl="2"/>
            <a:r>
              <a:rPr lang="en-GB" dirty="0" smtClean="0"/>
              <a:t>Same correlation function </a:t>
            </a:r>
            <a:r>
              <a:rPr lang="en-GB" dirty="0" err="1" smtClean="0"/>
              <a:t>c</a:t>
            </a:r>
            <a:r>
              <a:rPr lang="en-GB" baseline="-25000" dirty="0" err="1" smtClean="0"/>
              <a:t>x</a:t>
            </a:r>
            <a:r>
              <a:rPr lang="en-GB" dirty="0" smtClean="0"/>
              <a:t> for all outputs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Independence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Strong assumption, but ...</a:t>
            </a:r>
          </a:p>
          <a:p>
            <a:r>
              <a:rPr lang="en-GB" dirty="0" smtClean="0"/>
              <a:t>If posterior variances are all small, correlations may not matter</a:t>
            </a:r>
          </a:p>
          <a:p>
            <a:r>
              <a:rPr lang="en-GB" dirty="0" smtClean="0"/>
              <a:t>How to achieve this?</a:t>
            </a:r>
          </a:p>
          <a:p>
            <a:pPr lvl="1"/>
            <a:r>
              <a:rPr lang="en-GB" dirty="0" smtClean="0"/>
              <a:t>Good mean functions and/or</a:t>
            </a:r>
          </a:p>
          <a:p>
            <a:pPr lvl="1"/>
            <a:r>
              <a:rPr lang="en-GB" dirty="0" smtClean="0"/>
              <a:t>Large training sample</a:t>
            </a:r>
          </a:p>
          <a:p>
            <a:r>
              <a:rPr lang="en-GB" dirty="0" smtClean="0"/>
              <a:t>May not be possible in practice, but ...</a:t>
            </a:r>
          </a:p>
          <a:p>
            <a:r>
              <a:rPr lang="en-GB" dirty="0" smtClean="0"/>
              <a:t>Consider transformation to achieve independence</a:t>
            </a:r>
          </a:p>
          <a:p>
            <a:pPr lvl="1"/>
            <a:r>
              <a:rPr lang="en-GB" dirty="0" smtClean="0"/>
              <a:t>Only linear transformations considered as far as I’m aware</a:t>
            </a:r>
          </a:p>
          <a:p>
            <a:pPr lvl="1"/>
            <a:r>
              <a:rPr lang="en-GB" dirty="0" smtClean="0"/>
              <a:t> </a:t>
            </a:r>
            <a:r>
              <a:rPr lang="en-GB" dirty="0" smtClean="0"/>
              <a:t>    z(x) = A y(x)</a:t>
            </a:r>
          </a:p>
          <a:p>
            <a:pPr lvl="1"/>
            <a:r>
              <a:rPr lang="en-GB" dirty="0" smtClean="0"/>
              <a:t> </a:t>
            </a:r>
            <a:r>
              <a:rPr lang="en-GB" dirty="0" smtClean="0"/>
              <a:t>    y(x) = B z(x)</a:t>
            </a:r>
          </a:p>
          <a:p>
            <a:pPr lvl="1"/>
            <a:r>
              <a:rPr lang="en-GB" dirty="0" smtClean="0"/>
              <a:t>c((</a:t>
            </a:r>
            <a:r>
              <a:rPr lang="en-GB" dirty="0" err="1" smtClean="0"/>
              <a:t>i,x</a:t>
            </a:r>
            <a:r>
              <a:rPr lang="en-GB" dirty="0" smtClean="0"/>
              <a:t>), (</a:t>
            </a:r>
            <a:r>
              <a:rPr lang="en-GB" dirty="0" err="1" smtClean="0"/>
              <a:t>j,x</a:t>
            </a:r>
            <a:r>
              <a:rPr lang="en-GB" dirty="0" smtClean="0">
                <a:latin typeface="Times New Roman"/>
                <a:cs typeface="Times New Roman"/>
              </a:rPr>
              <a:t>′)</a:t>
            </a:r>
            <a:r>
              <a:rPr lang="en-GB" dirty="0" smtClean="0"/>
              <a:t>) is linear mixture of functions for each z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Transformations to independence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Principal components</a:t>
            </a:r>
          </a:p>
          <a:p>
            <a:pPr lvl="1"/>
            <a:r>
              <a:rPr lang="en-GB" dirty="0" smtClean="0"/>
              <a:t>Fit and subtract mean functions (using same h) for each y</a:t>
            </a:r>
          </a:p>
          <a:p>
            <a:pPr lvl="1"/>
            <a:r>
              <a:rPr lang="en-GB" dirty="0" smtClean="0"/>
              <a:t>Construct sample covariance matrix of residuals</a:t>
            </a:r>
          </a:p>
          <a:p>
            <a:pPr lvl="1"/>
            <a:r>
              <a:rPr lang="en-GB" dirty="0" smtClean="0"/>
              <a:t>Find principal components A (or other </a:t>
            </a:r>
            <a:r>
              <a:rPr lang="en-GB" dirty="0" err="1" smtClean="0"/>
              <a:t>diagonalising</a:t>
            </a:r>
            <a:r>
              <a:rPr lang="en-GB" dirty="0" smtClean="0"/>
              <a:t> transform)</a:t>
            </a:r>
          </a:p>
          <a:p>
            <a:pPr lvl="1"/>
            <a:r>
              <a:rPr lang="en-GB" dirty="0" smtClean="0"/>
              <a:t>Transform and fit separate emulators to each z</a:t>
            </a:r>
          </a:p>
          <a:p>
            <a:r>
              <a:rPr lang="en-GB" dirty="0" smtClean="0"/>
              <a:t>Dimension reduction</a:t>
            </a:r>
          </a:p>
          <a:p>
            <a:pPr lvl="1"/>
            <a:r>
              <a:rPr lang="en-GB" dirty="0" smtClean="0"/>
              <a:t>Don’t emulate all z</a:t>
            </a:r>
          </a:p>
          <a:p>
            <a:pPr lvl="1"/>
            <a:r>
              <a:rPr lang="en-GB" dirty="0" smtClean="0"/>
              <a:t>Treat </a:t>
            </a:r>
            <a:r>
              <a:rPr lang="en-GB" dirty="0" err="1" smtClean="0"/>
              <a:t>unemulated</a:t>
            </a:r>
            <a:r>
              <a:rPr lang="en-GB" dirty="0" smtClean="0"/>
              <a:t> components as noise</a:t>
            </a:r>
          </a:p>
          <a:p>
            <a:r>
              <a:rPr lang="en-GB" dirty="0" smtClean="0"/>
              <a:t>Linear model of </a:t>
            </a:r>
            <a:r>
              <a:rPr lang="en-GB" dirty="0" err="1" smtClean="0"/>
              <a:t>coregionalisation</a:t>
            </a:r>
            <a:r>
              <a:rPr lang="en-GB" dirty="0" smtClean="0"/>
              <a:t> (LMC)</a:t>
            </a:r>
          </a:p>
          <a:p>
            <a:pPr lvl="1"/>
            <a:r>
              <a:rPr lang="en-GB" dirty="0" smtClean="0"/>
              <a:t>Fit B (which need not be square) and </a:t>
            </a:r>
            <a:r>
              <a:rPr lang="en-GB" dirty="0" err="1" smtClean="0"/>
              <a:t>hyperparameters</a:t>
            </a:r>
            <a:r>
              <a:rPr lang="en-GB" dirty="0" smtClean="0"/>
              <a:t> of each z simultaneously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6">
      <a:dk1>
        <a:sysClr val="windowText" lastClr="000000"/>
      </a:dk1>
      <a:lt1>
        <a:sysClr val="window" lastClr="FFFFFF"/>
      </a:lt1>
      <a:dk2>
        <a:srgbClr val="3E5D77"/>
      </a:dk2>
      <a:lt2>
        <a:srgbClr val="DDE9EC"/>
      </a:lt2>
      <a:accent1>
        <a:srgbClr val="C00000"/>
      </a:accent1>
      <a:accent2>
        <a:srgbClr val="B292CA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321</TotalTime>
  <Words>1010</Words>
  <Application>Microsoft Office PowerPoint</Application>
  <PresentationFormat>On-screen Show (4:3)</PresentationFormat>
  <Paragraphs>159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Origin</vt:lpstr>
      <vt:lpstr>Gaussian process emulation  of multiple outputs</vt:lpstr>
      <vt:lpstr>Outline</vt:lpstr>
      <vt:lpstr>Simulators and emulators</vt:lpstr>
      <vt:lpstr>GP modelling</vt:lpstr>
      <vt:lpstr>The emulator</vt:lpstr>
      <vt:lpstr>Multiple outputs</vt:lpstr>
      <vt:lpstr>Covariance function</vt:lpstr>
      <vt:lpstr>Independence</vt:lpstr>
      <vt:lpstr>Transformations to independence</vt:lpstr>
      <vt:lpstr>Convolution</vt:lpstr>
      <vt:lpstr>Outputs as extra dimension(s)</vt:lpstr>
      <vt:lpstr>The multi-output emulator</vt:lpstr>
      <vt:lpstr>The dynamic emulator</vt:lpstr>
      <vt:lpstr>Which to use?</vt:lpstr>
      <vt:lpstr>Example </vt:lpstr>
      <vt:lpstr>Slide 16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MUCM going forward</dc:title>
  <dc:creator>Tony O'Hagan</dc:creator>
  <cp:lastModifiedBy>Tony O'Hagan</cp:lastModifiedBy>
  <cp:revision>40</cp:revision>
  <dcterms:created xsi:type="dcterms:W3CDTF">2009-07-07T21:38:18Z</dcterms:created>
  <dcterms:modified xsi:type="dcterms:W3CDTF">2009-07-23T08:24:58Z</dcterms:modified>
</cp:coreProperties>
</file>