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19"/>
  </p:notesMasterIdLst>
  <p:handoutMasterIdLst>
    <p:handoutMasterId r:id="rId20"/>
  </p:handoutMasterIdLst>
  <p:sldIdLst>
    <p:sldId id="258" r:id="rId5"/>
    <p:sldId id="259" r:id="rId6"/>
    <p:sldId id="260" r:id="rId7"/>
    <p:sldId id="261" r:id="rId8"/>
    <p:sldId id="256"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EDE"/>
    <a:srgbClr val="FF54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43"/>
  </p:normalViewPr>
  <p:slideViewPr>
    <p:cSldViewPr snapToGrid="0" snapToObjects="1">
      <p:cViewPr varScale="1">
        <p:scale>
          <a:sx n="72" d="100"/>
          <a:sy n="72" d="100"/>
        </p:scale>
        <p:origin x="660" y="78"/>
      </p:cViewPr>
      <p:guideLst/>
    </p:cSldViewPr>
  </p:slideViewPr>
  <p:notesTextViewPr>
    <p:cViewPr>
      <p:scale>
        <a:sx n="1" d="1"/>
        <a:sy n="1" d="1"/>
      </p:scale>
      <p:origin x="0" y="0"/>
    </p:cViewPr>
  </p:notesTextViewPr>
  <p:notesViewPr>
    <p:cSldViewPr snapToGrid="0" snapToObject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33B7AF7-3F20-440A-9DB8-CE5457A3DB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D08001D-9E80-428B-BF1A-C6DF9072EE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39F207-C97A-4EA1-A08F-66CD1E453A17}" type="datetimeFigureOut">
              <a:rPr lang="en-US" smtClean="0"/>
              <a:t>6/24/2019</a:t>
            </a:fld>
            <a:endParaRPr lang="en-US" dirty="0"/>
          </a:p>
        </p:txBody>
      </p:sp>
      <p:sp>
        <p:nvSpPr>
          <p:cNvPr id="4" name="Footer Placeholder 3">
            <a:extLst>
              <a:ext uri="{FF2B5EF4-FFF2-40B4-BE49-F238E27FC236}">
                <a16:creationId xmlns:a16="http://schemas.microsoft.com/office/drawing/2014/main" id="{99A128FC-CA1A-4273-A3B9-0009719A01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54A8DAB-893B-4368-95EB-2B96062B2D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762142-A34E-4CCB-A594-04245D3FD088}" type="slidenum">
              <a:rPr lang="en-US" smtClean="0"/>
              <a:t>‹#›</a:t>
            </a:fld>
            <a:endParaRPr lang="en-US" dirty="0"/>
          </a:p>
        </p:txBody>
      </p:sp>
    </p:spTree>
    <p:extLst>
      <p:ext uri="{BB962C8B-B14F-4D97-AF65-F5344CB8AC3E}">
        <p14:creationId xmlns:p14="http://schemas.microsoft.com/office/powerpoint/2010/main" val="2473980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4AE7B-B26D-48DA-8124-00F7561B408E}" type="datetimeFigureOut">
              <a:rPr lang="en-US" smtClean="0"/>
              <a:t>6/24/2019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9A1E1-F3D9-4C6B-B613-CBAB7C47E26C}" type="slidenum">
              <a:rPr lang="en-US" smtClean="0"/>
              <a:t>‹#›</a:t>
            </a:fld>
            <a:endParaRPr lang="en-US" dirty="0"/>
          </a:p>
        </p:txBody>
      </p:sp>
    </p:spTree>
    <p:extLst>
      <p:ext uri="{BB962C8B-B14F-4D97-AF65-F5344CB8AC3E}">
        <p14:creationId xmlns:p14="http://schemas.microsoft.com/office/powerpoint/2010/main" val="7806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accent3">
                <a:lumMod val="0"/>
                <a:lumOff val="100000"/>
              </a:schemeClr>
            </a:gs>
            <a:gs pos="77020">
              <a:schemeClr val="bg2">
                <a:lumMod val="85000"/>
              </a:schemeClr>
            </a:gs>
            <a:gs pos="40000">
              <a:schemeClr val="accent3">
                <a:lumMod val="0"/>
                <a:lumOff val="100000"/>
              </a:schemeClr>
            </a:gs>
            <a:gs pos="100000">
              <a:schemeClr val="bg1">
                <a:lumMod val="6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CE574DD-0302-9049-A8CE-513925A780EA}"/>
              </a:ext>
            </a:extLst>
          </p:cNvPr>
          <p:cNvSpPr/>
          <p:nvPr userDrawn="1"/>
        </p:nvSpPr>
        <p:spPr>
          <a:xfrm>
            <a:off x="0" y="3614737"/>
            <a:ext cx="12192000" cy="54292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7E0C165-E9F9-4840-A55E-85E035F9C762}"/>
              </a:ext>
            </a:extLst>
          </p:cNvPr>
          <p:cNvSpPr/>
          <p:nvPr userDrawn="1"/>
        </p:nvSpPr>
        <p:spPr>
          <a:xfrm>
            <a:off x="2714965" y="3614737"/>
            <a:ext cx="2252663"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BC98F2-5505-8849-B1A1-BCC58F271B28}"/>
              </a:ext>
            </a:extLst>
          </p:cNvPr>
          <p:cNvSpPr/>
          <p:nvPr userDrawn="1"/>
        </p:nvSpPr>
        <p:spPr>
          <a:xfrm>
            <a:off x="7220291" y="3614737"/>
            <a:ext cx="2252663" cy="542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E0D0970-A906-6743-BCD1-1CA96CCA2FD1}"/>
              </a:ext>
            </a:extLst>
          </p:cNvPr>
          <p:cNvSpPr/>
          <p:nvPr userDrawn="1"/>
        </p:nvSpPr>
        <p:spPr>
          <a:xfrm>
            <a:off x="4967628" y="3614737"/>
            <a:ext cx="2252663"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7D9DE41-942B-1443-9CE2-5500F7E5C976}"/>
              </a:ext>
            </a:extLst>
          </p:cNvPr>
          <p:cNvSpPr/>
          <p:nvPr userDrawn="1"/>
        </p:nvSpPr>
        <p:spPr>
          <a:xfrm>
            <a:off x="9472954" y="3614737"/>
            <a:ext cx="2252663" cy="54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D3A7595-EB2B-C648-A493-178FB31AA325}"/>
              </a:ext>
            </a:extLst>
          </p:cNvPr>
          <p:cNvSpPr/>
          <p:nvPr userDrawn="1"/>
        </p:nvSpPr>
        <p:spPr>
          <a:xfrm>
            <a:off x="462302" y="3614737"/>
            <a:ext cx="2252663" cy="5429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DDEA580-11AC-B148-BB37-7B865F0A8E8F}"/>
              </a:ext>
            </a:extLst>
          </p:cNvPr>
          <p:cNvSpPr/>
          <p:nvPr userDrawn="1"/>
        </p:nvSpPr>
        <p:spPr>
          <a:xfrm rot="5400000">
            <a:off x="995700" y="4709092"/>
            <a:ext cx="1185865" cy="830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8135F20-1BA2-CC48-9AD1-575655FBD297}"/>
              </a:ext>
            </a:extLst>
          </p:cNvPr>
          <p:cNvSpPr/>
          <p:nvPr userDrawn="1"/>
        </p:nvSpPr>
        <p:spPr>
          <a:xfrm rot="5400000">
            <a:off x="3248363" y="2980302"/>
            <a:ext cx="1185865" cy="83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59050B7-FE72-3B43-B17F-0FA8F3FC1B15}"/>
              </a:ext>
            </a:extLst>
          </p:cNvPr>
          <p:cNvSpPr/>
          <p:nvPr userDrawn="1"/>
        </p:nvSpPr>
        <p:spPr>
          <a:xfrm rot="5400000">
            <a:off x="7753690" y="2980302"/>
            <a:ext cx="1185865" cy="83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7AB8015-61A4-5143-B7A2-757306490700}"/>
              </a:ext>
            </a:extLst>
          </p:cNvPr>
          <p:cNvSpPr/>
          <p:nvPr userDrawn="1"/>
        </p:nvSpPr>
        <p:spPr>
          <a:xfrm rot="5400000">
            <a:off x="10047855" y="4709090"/>
            <a:ext cx="1185865" cy="83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FFD0D0C-12F6-E144-911F-7DC1A344FEBE}"/>
              </a:ext>
            </a:extLst>
          </p:cNvPr>
          <p:cNvSpPr/>
          <p:nvPr userDrawn="1"/>
        </p:nvSpPr>
        <p:spPr>
          <a:xfrm rot="5400000">
            <a:off x="5501027" y="4709091"/>
            <a:ext cx="1185865" cy="83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44ED3F84-1836-C345-90F4-9A4EEC338720}"/>
              </a:ext>
            </a:extLst>
          </p:cNvPr>
          <p:cNvSpPr/>
          <p:nvPr userDrawn="1"/>
        </p:nvSpPr>
        <p:spPr>
          <a:xfrm>
            <a:off x="1503926" y="3807161"/>
            <a:ext cx="169411" cy="1694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EA7896B5-2AFD-9449-AC5A-B85ECF76702D}"/>
              </a:ext>
            </a:extLst>
          </p:cNvPr>
          <p:cNvSpPr/>
          <p:nvPr userDrawn="1"/>
        </p:nvSpPr>
        <p:spPr>
          <a:xfrm>
            <a:off x="3756589" y="3801493"/>
            <a:ext cx="169411" cy="1694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EB429153-142D-3947-AA3B-F53EBD95C3CB}"/>
              </a:ext>
            </a:extLst>
          </p:cNvPr>
          <p:cNvSpPr/>
          <p:nvPr userDrawn="1"/>
        </p:nvSpPr>
        <p:spPr>
          <a:xfrm>
            <a:off x="6012355" y="3801493"/>
            <a:ext cx="169411" cy="1694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FA892962-A7DA-2549-8D21-5543F1249EC3}"/>
              </a:ext>
            </a:extLst>
          </p:cNvPr>
          <p:cNvSpPr/>
          <p:nvPr userDrawn="1"/>
        </p:nvSpPr>
        <p:spPr>
          <a:xfrm>
            <a:off x="8261916" y="3801493"/>
            <a:ext cx="169411" cy="1694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48E11537-4AC0-694D-A631-91A03A138DAF}"/>
              </a:ext>
            </a:extLst>
          </p:cNvPr>
          <p:cNvSpPr/>
          <p:nvPr userDrawn="1"/>
        </p:nvSpPr>
        <p:spPr>
          <a:xfrm>
            <a:off x="10556083" y="3801493"/>
            <a:ext cx="169411" cy="1694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8CBAFE3-2F54-3C41-B9C8-6580B1E2261A}"/>
              </a:ext>
            </a:extLst>
          </p:cNvPr>
          <p:cNvSpPr/>
          <p:nvPr userDrawn="1"/>
        </p:nvSpPr>
        <p:spPr>
          <a:xfrm>
            <a:off x="9819256" y="4929188"/>
            <a:ext cx="1643062" cy="16430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BA34F62-9EE1-634F-BD96-1A0F99E0235B}"/>
              </a:ext>
            </a:extLst>
          </p:cNvPr>
          <p:cNvSpPr/>
          <p:nvPr userDrawn="1"/>
        </p:nvSpPr>
        <p:spPr>
          <a:xfrm>
            <a:off x="7483589" y="1257300"/>
            <a:ext cx="1643062" cy="16430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567584B8-9A35-DC42-BBF1-3A455D9C4F3B}"/>
              </a:ext>
            </a:extLst>
          </p:cNvPr>
          <p:cNvSpPr/>
          <p:nvPr userDrawn="1"/>
        </p:nvSpPr>
        <p:spPr>
          <a:xfrm>
            <a:off x="5272427" y="4929188"/>
            <a:ext cx="1643062" cy="16430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C52B9B47-1C71-3444-907E-AE695F961FAF}"/>
              </a:ext>
            </a:extLst>
          </p:cNvPr>
          <p:cNvSpPr/>
          <p:nvPr userDrawn="1"/>
        </p:nvSpPr>
        <p:spPr>
          <a:xfrm>
            <a:off x="767101" y="4929188"/>
            <a:ext cx="1643062" cy="164306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8F2621F7-B63B-054D-9A8B-51C0450F0F07}"/>
              </a:ext>
            </a:extLst>
          </p:cNvPr>
          <p:cNvSpPr/>
          <p:nvPr userDrawn="1"/>
        </p:nvSpPr>
        <p:spPr>
          <a:xfrm>
            <a:off x="3019765" y="1257300"/>
            <a:ext cx="1643062" cy="16430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6" title="Icon of man">
            <a:extLst>
              <a:ext uri="{FF2B5EF4-FFF2-40B4-BE49-F238E27FC236}">
                <a16:creationId xmlns:a16="http://schemas.microsoft.com/office/drawing/2014/main" id="{650C41D3-AAED-B84A-9ADB-2B1EFFE7C808}"/>
              </a:ext>
            </a:extLst>
          </p:cNvPr>
          <p:cNvGrpSpPr>
            <a:grpSpLocks/>
          </p:cNvGrpSpPr>
          <p:nvPr userDrawn="1"/>
        </p:nvGrpSpPr>
        <p:grpSpPr bwMode="auto">
          <a:xfrm>
            <a:off x="10213082" y="5331598"/>
            <a:ext cx="851961" cy="851961"/>
            <a:chOff x="3630613" y="2214563"/>
            <a:chExt cx="457200" cy="457200"/>
          </a:xfrm>
          <a:solidFill>
            <a:schemeClr val="bg1"/>
          </a:solidFill>
        </p:grpSpPr>
        <p:sp>
          <p:nvSpPr>
            <p:cNvPr id="47" name="Freeform 10">
              <a:extLst>
                <a:ext uri="{FF2B5EF4-FFF2-40B4-BE49-F238E27FC236}">
                  <a16:creationId xmlns:a16="http://schemas.microsoft.com/office/drawing/2014/main" id="{6F4D2618-85B6-E64F-A70D-6A1FBF998F38}"/>
                </a:ext>
              </a:extLst>
            </p:cNvPr>
            <p:cNvSpPr>
              <a:spLocks noChangeArrowheads="1"/>
            </p:cNvSpPr>
            <p:nvPr/>
          </p:nvSpPr>
          <p:spPr bwMode="auto">
            <a:xfrm>
              <a:off x="3630613" y="2214563"/>
              <a:ext cx="457200" cy="457200"/>
            </a:xfrm>
            <a:custGeom>
              <a:avLst/>
              <a:gdLst>
                <a:gd name="T0" fmla="*/ 456840 w 1271"/>
                <a:gd name="T1" fmla="*/ 456840 h 1271"/>
                <a:gd name="T2" fmla="*/ 0 w 1271"/>
                <a:gd name="T3" fmla="*/ 456840 h 1271"/>
                <a:gd name="T4" fmla="*/ 0 w 1271"/>
                <a:gd name="T5" fmla="*/ 0 h 1271"/>
                <a:gd name="T6" fmla="*/ 456840 w 1271"/>
                <a:gd name="T7" fmla="*/ 0 h 1271"/>
                <a:gd name="T8" fmla="*/ 456840 w 1271"/>
                <a:gd name="T9" fmla="*/ 456840 h 1271"/>
                <a:gd name="T10" fmla="*/ 44245 w 1271"/>
                <a:gd name="T11" fmla="*/ 414034 h 1271"/>
                <a:gd name="T12" fmla="*/ 411876 w 1271"/>
                <a:gd name="T13" fmla="*/ 414034 h 1271"/>
                <a:gd name="T14" fmla="*/ 411876 w 1271"/>
                <a:gd name="T15" fmla="*/ 42806 h 1271"/>
                <a:gd name="T16" fmla="*/ 44245 w 1271"/>
                <a:gd name="T17" fmla="*/ 42806 h 1271"/>
                <a:gd name="T18" fmla="*/ 44245 w 1271"/>
                <a:gd name="T19" fmla="*/ 414034 h 12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1" h="1271">
                  <a:moveTo>
                    <a:pt x="1270" y="1270"/>
                  </a:moveTo>
                  <a:lnTo>
                    <a:pt x="0" y="1270"/>
                  </a:lnTo>
                  <a:lnTo>
                    <a:pt x="0" y="0"/>
                  </a:lnTo>
                  <a:lnTo>
                    <a:pt x="1270" y="0"/>
                  </a:lnTo>
                  <a:lnTo>
                    <a:pt x="1270" y="1270"/>
                  </a:lnTo>
                  <a:close/>
                  <a:moveTo>
                    <a:pt x="123" y="1151"/>
                  </a:moveTo>
                  <a:lnTo>
                    <a:pt x="1145" y="1151"/>
                  </a:lnTo>
                  <a:lnTo>
                    <a:pt x="1145" y="119"/>
                  </a:lnTo>
                  <a:lnTo>
                    <a:pt x="123" y="119"/>
                  </a:lnTo>
                  <a:lnTo>
                    <a:pt x="123" y="115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48" name="Freeform 11">
              <a:extLst>
                <a:ext uri="{FF2B5EF4-FFF2-40B4-BE49-F238E27FC236}">
                  <a16:creationId xmlns:a16="http://schemas.microsoft.com/office/drawing/2014/main" id="{098204B0-E8AC-A542-B81B-D5DCFDD89550}"/>
                </a:ext>
              </a:extLst>
            </p:cNvPr>
            <p:cNvSpPr>
              <a:spLocks noChangeArrowheads="1"/>
            </p:cNvSpPr>
            <p:nvPr/>
          </p:nvSpPr>
          <p:spPr bwMode="auto">
            <a:xfrm>
              <a:off x="3756025" y="2295525"/>
              <a:ext cx="207963" cy="293688"/>
            </a:xfrm>
            <a:custGeom>
              <a:avLst/>
              <a:gdLst>
                <a:gd name="T0" fmla="*/ 90826 w 577"/>
                <a:gd name="T1" fmla="*/ 718 h 818"/>
                <a:gd name="T2" fmla="*/ 79653 w 577"/>
                <a:gd name="T3" fmla="*/ 2154 h 818"/>
                <a:gd name="T4" fmla="*/ 68840 w 577"/>
                <a:gd name="T5" fmla="*/ 4308 h 818"/>
                <a:gd name="T6" fmla="*/ 33159 w 577"/>
                <a:gd name="T7" fmla="*/ 21183 h 818"/>
                <a:gd name="T8" fmla="*/ 7569 w 577"/>
                <a:gd name="T9" fmla="*/ 58881 h 818"/>
                <a:gd name="T10" fmla="*/ 2883 w 577"/>
                <a:gd name="T11" fmla="*/ 77192 h 818"/>
                <a:gd name="T12" fmla="*/ 1442 w 577"/>
                <a:gd name="T13" fmla="*/ 88322 h 818"/>
                <a:gd name="T14" fmla="*/ 2163 w 577"/>
                <a:gd name="T15" fmla="*/ 111659 h 818"/>
                <a:gd name="T16" fmla="*/ 8290 w 577"/>
                <a:gd name="T17" fmla="*/ 140381 h 818"/>
                <a:gd name="T18" fmla="*/ 11173 w 577"/>
                <a:gd name="T19" fmla="*/ 150075 h 818"/>
                <a:gd name="T20" fmla="*/ 721 w 577"/>
                <a:gd name="T21" fmla="*/ 174130 h 818"/>
                <a:gd name="T22" fmla="*/ 39286 w 577"/>
                <a:gd name="T23" fmla="*/ 244860 h 818"/>
                <a:gd name="T24" fmla="*/ 79653 w 577"/>
                <a:gd name="T25" fmla="*/ 281481 h 818"/>
                <a:gd name="T26" fmla="*/ 128310 w 577"/>
                <a:gd name="T27" fmla="*/ 281481 h 818"/>
                <a:gd name="T28" fmla="*/ 168317 w 577"/>
                <a:gd name="T29" fmla="*/ 244860 h 818"/>
                <a:gd name="T30" fmla="*/ 206882 w 577"/>
                <a:gd name="T31" fmla="*/ 174130 h 818"/>
                <a:gd name="T32" fmla="*/ 196430 w 577"/>
                <a:gd name="T33" fmla="*/ 150075 h 818"/>
                <a:gd name="T34" fmla="*/ 200034 w 577"/>
                <a:gd name="T35" fmla="*/ 138227 h 818"/>
                <a:gd name="T36" fmla="*/ 203638 w 577"/>
                <a:gd name="T37" fmla="*/ 123507 h 818"/>
                <a:gd name="T38" fmla="*/ 206882 w 577"/>
                <a:gd name="T39" fmla="*/ 104478 h 818"/>
                <a:gd name="T40" fmla="*/ 207603 w 577"/>
                <a:gd name="T41" fmla="*/ 89758 h 818"/>
                <a:gd name="T42" fmla="*/ 207603 w 577"/>
                <a:gd name="T43" fmla="*/ 82936 h 818"/>
                <a:gd name="T44" fmla="*/ 206161 w 577"/>
                <a:gd name="T45" fmla="*/ 75038 h 818"/>
                <a:gd name="T46" fmla="*/ 204359 w 577"/>
                <a:gd name="T47" fmla="*/ 70011 h 818"/>
                <a:gd name="T48" fmla="*/ 202917 w 577"/>
                <a:gd name="T49" fmla="*/ 64626 h 818"/>
                <a:gd name="T50" fmla="*/ 201475 w 577"/>
                <a:gd name="T51" fmla="*/ 59599 h 818"/>
                <a:gd name="T52" fmla="*/ 197871 w 577"/>
                <a:gd name="T53" fmla="*/ 51342 h 818"/>
                <a:gd name="T54" fmla="*/ 195709 w 577"/>
                <a:gd name="T55" fmla="*/ 46315 h 818"/>
                <a:gd name="T56" fmla="*/ 192825 w 577"/>
                <a:gd name="T57" fmla="*/ 42007 h 818"/>
                <a:gd name="T58" fmla="*/ 188861 w 577"/>
                <a:gd name="T59" fmla="*/ 38416 h 818"/>
                <a:gd name="T60" fmla="*/ 182373 w 577"/>
                <a:gd name="T61" fmla="*/ 33031 h 818"/>
                <a:gd name="T62" fmla="*/ 151377 w 577"/>
                <a:gd name="T63" fmla="*/ 16156 h 818"/>
                <a:gd name="T64" fmla="*/ 145610 w 577"/>
                <a:gd name="T65" fmla="*/ 11848 h 818"/>
                <a:gd name="T66" fmla="*/ 138762 w 577"/>
                <a:gd name="T67" fmla="*/ 7181 h 818"/>
                <a:gd name="T68" fmla="*/ 112812 w 577"/>
                <a:gd name="T69" fmla="*/ 0 h 818"/>
                <a:gd name="T70" fmla="*/ 102720 w 577"/>
                <a:gd name="T71" fmla="*/ 0 h 818"/>
                <a:gd name="T72" fmla="*/ 168317 w 577"/>
                <a:gd name="T73" fmla="*/ 127097 h 818"/>
                <a:gd name="T74" fmla="*/ 191384 w 577"/>
                <a:gd name="T75" fmla="*/ 161923 h 818"/>
                <a:gd name="T76" fmla="*/ 176606 w 577"/>
                <a:gd name="T77" fmla="*/ 197108 h 818"/>
                <a:gd name="T78" fmla="*/ 157144 w 577"/>
                <a:gd name="T79" fmla="*/ 236961 h 818"/>
                <a:gd name="T80" fmla="*/ 119660 w 577"/>
                <a:gd name="T81" fmla="*/ 271428 h 818"/>
                <a:gd name="T82" fmla="*/ 87222 w 577"/>
                <a:gd name="T83" fmla="*/ 271428 h 818"/>
                <a:gd name="T84" fmla="*/ 49378 w 577"/>
                <a:gd name="T85" fmla="*/ 236961 h 818"/>
                <a:gd name="T86" fmla="*/ 29555 w 577"/>
                <a:gd name="T87" fmla="*/ 197108 h 818"/>
                <a:gd name="T88" fmla="*/ 14777 w 577"/>
                <a:gd name="T89" fmla="*/ 161205 h 818"/>
                <a:gd name="T90" fmla="*/ 18381 w 577"/>
                <a:gd name="T91" fmla="*/ 157974 h 818"/>
                <a:gd name="T92" fmla="*/ 95151 w 577"/>
                <a:gd name="T93" fmla="*/ 100888 h 818"/>
                <a:gd name="T94" fmla="*/ 68840 w 577"/>
                <a:gd name="T95" fmla="*/ 159410 h 818"/>
                <a:gd name="T96" fmla="*/ 68840 w 577"/>
                <a:gd name="T97" fmla="*/ 178798 h 818"/>
                <a:gd name="T98" fmla="*/ 68840 w 577"/>
                <a:gd name="T99" fmla="*/ 159410 h 818"/>
                <a:gd name="T100" fmla="*/ 130112 w 577"/>
                <a:gd name="T101" fmla="*/ 169104 h 818"/>
                <a:gd name="T102" fmla="*/ 149214 w 577"/>
                <a:gd name="T103" fmla="*/ 169104 h 8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77" h="818">
                  <a:moveTo>
                    <a:pt x="285" y="0"/>
                  </a:moveTo>
                  <a:cubicBezTo>
                    <a:pt x="275" y="0"/>
                    <a:pt x="262" y="0"/>
                    <a:pt x="252" y="2"/>
                  </a:cubicBezTo>
                  <a:cubicBezTo>
                    <a:pt x="250" y="2"/>
                    <a:pt x="250" y="2"/>
                    <a:pt x="248" y="2"/>
                  </a:cubicBezTo>
                  <a:cubicBezTo>
                    <a:pt x="238" y="2"/>
                    <a:pt x="229" y="4"/>
                    <a:pt x="221" y="6"/>
                  </a:cubicBezTo>
                  <a:cubicBezTo>
                    <a:pt x="211" y="8"/>
                    <a:pt x="203" y="10"/>
                    <a:pt x="193" y="12"/>
                  </a:cubicBezTo>
                  <a:cubicBezTo>
                    <a:pt x="193" y="12"/>
                    <a:pt x="193" y="12"/>
                    <a:pt x="191" y="12"/>
                  </a:cubicBezTo>
                  <a:cubicBezTo>
                    <a:pt x="172" y="16"/>
                    <a:pt x="153" y="23"/>
                    <a:pt x="137" y="31"/>
                  </a:cubicBezTo>
                  <a:cubicBezTo>
                    <a:pt x="120" y="39"/>
                    <a:pt x="107" y="49"/>
                    <a:pt x="92" y="59"/>
                  </a:cubicBezTo>
                  <a:cubicBezTo>
                    <a:pt x="86" y="66"/>
                    <a:pt x="80" y="70"/>
                    <a:pt x="74" y="76"/>
                  </a:cubicBezTo>
                  <a:cubicBezTo>
                    <a:pt x="49" y="100"/>
                    <a:pt x="33" y="129"/>
                    <a:pt x="21" y="164"/>
                  </a:cubicBezTo>
                  <a:cubicBezTo>
                    <a:pt x="18" y="172"/>
                    <a:pt x="14" y="180"/>
                    <a:pt x="12" y="190"/>
                  </a:cubicBezTo>
                  <a:cubicBezTo>
                    <a:pt x="10" y="199"/>
                    <a:pt x="8" y="207"/>
                    <a:pt x="8" y="215"/>
                  </a:cubicBezTo>
                  <a:cubicBezTo>
                    <a:pt x="8" y="221"/>
                    <a:pt x="6" y="225"/>
                    <a:pt x="6" y="231"/>
                  </a:cubicBezTo>
                  <a:cubicBezTo>
                    <a:pt x="6" y="236"/>
                    <a:pt x="4" y="240"/>
                    <a:pt x="4" y="246"/>
                  </a:cubicBezTo>
                  <a:cubicBezTo>
                    <a:pt x="4" y="256"/>
                    <a:pt x="2" y="266"/>
                    <a:pt x="2" y="279"/>
                  </a:cubicBezTo>
                  <a:cubicBezTo>
                    <a:pt x="2" y="287"/>
                    <a:pt x="4" y="299"/>
                    <a:pt x="6" y="311"/>
                  </a:cubicBezTo>
                  <a:cubicBezTo>
                    <a:pt x="8" y="324"/>
                    <a:pt x="10" y="340"/>
                    <a:pt x="14" y="354"/>
                  </a:cubicBezTo>
                  <a:cubicBezTo>
                    <a:pt x="16" y="367"/>
                    <a:pt x="21" y="381"/>
                    <a:pt x="23" y="391"/>
                  </a:cubicBezTo>
                  <a:cubicBezTo>
                    <a:pt x="23" y="393"/>
                    <a:pt x="23" y="393"/>
                    <a:pt x="25" y="395"/>
                  </a:cubicBezTo>
                  <a:cubicBezTo>
                    <a:pt x="27" y="403"/>
                    <a:pt x="29" y="412"/>
                    <a:pt x="31" y="418"/>
                  </a:cubicBezTo>
                  <a:cubicBezTo>
                    <a:pt x="25" y="422"/>
                    <a:pt x="21" y="426"/>
                    <a:pt x="14" y="432"/>
                  </a:cubicBezTo>
                  <a:cubicBezTo>
                    <a:pt x="6" y="444"/>
                    <a:pt x="0" y="463"/>
                    <a:pt x="2" y="485"/>
                  </a:cubicBezTo>
                  <a:cubicBezTo>
                    <a:pt x="10" y="549"/>
                    <a:pt x="49" y="571"/>
                    <a:pt x="64" y="578"/>
                  </a:cubicBezTo>
                  <a:cubicBezTo>
                    <a:pt x="68" y="608"/>
                    <a:pt x="84" y="643"/>
                    <a:pt x="109" y="682"/>
                  </a:cubicBezTo>
                  <a:cubicBezTo>
                    <a:pt x="135" y="723"/>
                    <a:pt x="172" y="762"/>
                    <a:pt x="219" y="782"/>
                  </a:cubicBezTo>
                  <a:lnTo>
                    <a:pt x="221" y="784"/>
                  </a:lnTo>
                  <a:cubicBezTo>
                    <a:pt x="238" y="805"/>
                    <a:pt x="260" y="817"/>
                    <a:pt x="289" y="817"/>
                  </a:cubicBezTo>
                  <a:cubicBezTo>
                    <a:pt x="315" y="817"/>
                    <a:pt x="340" y="803"/>
                    <a:pt x="356" y="784"/>
                  </a:cubicBezTo>
                  <a:lnTo>
                    <a:pt x="358" y="782"/>
                  </a:lnTo>
                  <a:cubicBezTo>
                    <a:pt x="404" y="760"/>
                    <a:pt x="440" y="721"/>
                    <a:pt x="467" y="682"/>
                  </a:cubicBezTo>
                  <a:cubicBezTo>
                    <a:pt x="492" y="645"/>
                    <a:pt x="508" y="608"/>
                    <a:pt x="512" y="578"/>
                  </a:cubicBezTo>
                  <a:cubicBezTo>
                    <a:pt x="524" y="571"/>
                    <a:pt x="565" y="549"/>
                    <a:pt x="574" y="485"/>
                  </a:cubicBezTo>
                  <a:cubicBezTo>
                    <a:pt x="576" y="463"/>
                    <a:pt x="569" y="444"/>
                    <a:pt x="561" y="432"/>
                  </a:cubicBezTo>
                  <a:cubicBezTo>
                    <a:pt x="555" y="424"/>
                    <a:pt x="551" y="422"/>
                    <a:pt x="545" y="418"/>
                  </a:cubicBezTo>
                  <a:cubicBezTo>
                    <a:pt x="547" y="408"/>
                    <a:pt x="551" y="397"/>
                    <a:pt x="555" y="387"/>
                  </a:cubicBezTo>
                  <a:lnTo>
                    <a:pt x="555" y="385"/>
                  </a:lnTo>
                  <a:cubicBezTo>
                    <a:pt x="555" y="383"/>
                    <a:pt x="555" y="383"/>
                    <a:pt x="557" y="381"/>
                  </a:cubicBezTo>
                  <a:cubicBezTo>
                    <a:pt x="561" y="369"/>
                    <a:pt x="563" y="356"/>
                    <a:pt x="565" y="344"/>
                  </a:cubicBezTo>
                  <a:cubicBezTo>
                    <a:pt x="567" y="330"/>
                    <a:pt x="572" y="315"/>
                    <a:pt x="572" y="303"/>
                  </a:cubicBezTo>
                  <a:cubicBezTo>
                    <a:pt x="572" y="299"/>
                    <a:pt x="572" y="295"/>
                    <a:pt x="574" y="291"/>
                  </a:cubicBezTo>
                  <a:cubicBezTo>
                    <a:pt x="574" y="285"/>
                    <a:pt x="576" y="276"/>
                    <a:pt x="576" y="270"/>
                  </a:cubicBezTo>
                  <a:cubicBezTo>
                    <a:pt x="576" y="263"/>
                    <a:pt x="576" y="256"/>
                    <a:pt x="576" y="250"/>
                  </a:cubicBezTo>
                  <a:cubicBezTo>
                    <a:pt x="576" y="246"/>
                    <a:pt x="576" y="240"/>
                    <a:pt x="576" y="234"/>
                  </a:cubicBezTo>
                  <a:lnTo>
                    <a:pt x="576" y="231"/>
                  </a:lnTo>
                  <a:cubicBezTo>
                    <a:pt x="576" y="227"/>
                    <a:pt x="574" y="223"/>
                    <a:pt x="574" y="217"/>
                  </a:cubicBezTo>
                  <a:cubicBezTo>
                    <a:pt x="574" y="215"/>
                    <a:pt x="574" y="211"/>
                    <a:pt x="572" y="209"/>
                  </a:cubicBezTo>
                  <a:cubicBezTo>
                    <a:pt x="572" y="207"/>
                    <a:pt x="572" y="203"/>
                    <a:pt x="569" y="201"/>
                  </a:cubicBezTo>
                  <a:cubicBezTo>
                    <a:pt x="569" y="199"/>
                    <a:pt x="569" y="197"/>
                    <a:pt x="567" y="195"/>
                  </a:cubicBezTo>
                  <a:cubicBezTo>
                    <a:pt x="567" y="193"/>
                    <a:pt x="565" y="188"/>
                    <a:pt x="565" y="186"/>
                  </a:cubicBezTo>
                  <a:cubicBezTo>
                    <a:pt x="565" y="184"/>
                    <a:pt x="563" y="182"/>
                    <a:pt x="563" y="180"/>
                  </a:cubicBezTo>
                  <a:cubicBezTo>
                    <a:pt x="563" y="176"/>
                    <a:pt x="561" y="174"/>
                    <a:pt x="561" y="170"/>
                  </a:cubicBezTo>
                  <a:cubicBezTo>
                    <a:pt x="561" y="168"/>
                    <a:pt x="561" y="166"/>
                    <a:pt x="559" y="166"/>
                  </a:cubicBezTo>
                  <a:cubicBezTo>
                    <a:pt x="557" y="164"/>
                    <a:pt x="557" y="160"/>
                    <a:pt x="555" y="158"/>
                  </a:cubicBezTo>
                  <a:cubicBezTo>
                    <a:pt x="553" y="154"/>
                    <a:pt x="551" y="147"/>
                    <a:pt x="549" y="143"/>
                  </a:cubicBezTo>
                  <a:cubicBezTo>
                    <a:pt x="549" y="141"/>
                    <a:pt x="547" y="139"/>
                    <a:pt x="547" y="137"/>
                  </a:cubicBezTo>
                  <a:cubicBezTo>
                    <a:pt x="545" y="135"/>
                    <a:pt x="543" y="133"/>
                    <a:pt x="543" y="129"/>
                  </a:cubicBezTo>
                  <a:cubicBezTo>
                    <a:pt x="541" y="127"/>
                    <a:pt x="541" y="125"/>
                    <a:pt x="539" y="123"/>
                  </a:cubicBezTo>
                  <a:cubicBezTo>
                    <a:pt x="537" y="121"/>
                    <a:pt x="535" y="119"/>
                    <a:pt x="535" y="117"/>
                  </a:cubicBezTo>
                  <a:cubicBezTo>
                    <a:pt x="533" y="115"/>
                    <a:pt x="533" y="113"/>
                    <a:pt x="531" y="113"/>
                  </a:cubicBezTo>
                  <a:cubicBezTo>
                    <a:pt x="528" y="111"/>
                    <a:pt x="526" y="109"/>
                    <a:pt x="524" y="107"/>
                  </a:cubicBezTo>
                  <a:cubicBezTo>
                    <a:pt x="522" y="104"/>
                    <a:pt x="520" y="102"/>
                    <a:pt x="518" y="102"/>
                  </a:cubicBezTo>
                  <a:cubicBezTo>
                    <a:pt x="514" y="98"/>
                    <a:pt x="510" y="96"/>
                    <a:pt x="506" y="92"/>
                  </a:cubicBezTo>
                  <a:cubicBezTo>
                    <a:pt x="488" y="80"/>
                    <a:pt x="467" y="72"/>
                    <a:pt x="442" y="70"/>
                  </a:cubicBezTo>
                  <a:cubicBezTo>
                    <a:pt x="438" y="64"/>
                    <a:pt x="430" y="53"/>
                    <a:pt x="420" y="45"/>
                  </a:cubicBezTo>
                  <a:cubicBezTo>
                    <a:pt x="416" y="41"/>
                    <a:pt x="412" y="37"/>
                    <a:pt x="406" y="35"/>
                  </a:cubicBezTo>
                  <a:cubicBezTo>
                    <a:pt x="406" y="35"/>
                    <a:pt x="404" y="35"/>
                    <a:pt x="404" y="33"/>
                  </a:cubicBezTo>
                  <a:cubicBezTo>
                    <a:pt x="404" y="33"/>
                    <a:pt x="402" y="33"/>
                    <a:pt x="402" y="31"/>
                  </a:cubicBezTo>
                  <a:cubicBezTo>
                    <a:pt x="397" y="27"/>
                    <a:pt x="391" y="25"/>
                    <a:pt x="385" y="20"/>
                  </a:cubicBezTo>
                  <a:cubicBezTo>
                    <a:pt x="367" y="10"/>
                    <a:pt x="346" y="2"/>
                    <a:pt x="318" y="0"/>
                  </a:cubicBezTo>
                  <a:cubicBezTo>
                    <a:pt x="315" y="0"/>
                    <a:pt x="315" y="0"/>
                    <a:pt x="313" y="0"/>
                  </a:cubicBezTo>
                  <a:cubicBezTo>
                    <a:pt x="311" y="0"/>
                    <a:pt x="311" y="0"/>
                    <a:pt x="309" y="0"/>
                  </a:cubicBezTo>
                  <a:cubicBezTo>
                    <a:pt x="301" y="0"/>
                    <a:pt x="293" y="0"/>
                    <a:pt x="285" y="0"/>
                  </a:cubicBezTo>
                  <a:close/>
                  <a:moveTo>
                    <a:pt x="422" y="219"/>
                  </a:moveTo>
                  <a:cubicBezTo>
                    <a:pt x="438" y="246"/>
                    <a:pt x="467" y="299"/>
                    <a:pt x="467" y="354"/>
                  </a:cubicBezTo>
                  <a:cubicBezTo>
                    <a:pt x="467" y="385"/>
                    <a:pt x="479" y="434"/>
                    <a:pt x="518" y="438"/>
                  </a:cubicBezTo>
                  <a:cubicBezTo>
                    <a:pt x="522" y="440"/>
                    <a:pt x="526" y="444"/>
                    <a:pt x="531" y="451"/>
                  </a:cubicBezTo>
                  <a:cubicBezTo>
                    <a:pt x="535" y="459"/>
                    <a:pt x="539" y="467"/>
                    <a:pt x="537" y="481"/>
                  </a:cubicBezTo>
                  <a:cubicBezTo>
                    <a:pt x="531" y="539"/>
                    <a:pt x="490" y="549"/>
                    <a:pt x="490" y="549"/>
                  </a:cubicBezTo>
                  <a:cubicBezTo>
                    <a:pt x="483" y="551"/>
                    <a:pt x="477" y="557"/>
                    <a:pt x="477" y="563"/>
                  </a:cubicBezTo>
                  <a:cubicBezTo>
                    <a:pt x="475" y="584"/>
                    <a:pt x="460" y="623"/>
                    <a:pt x="436" y="660"/>
                  </a:cubicBezTo>
                  <a:cubicBezTo>
                    <a:pt x="411" y="696"/>
                    <a:pt x="377" y="733"/>
                    <a:pt x="340" y="750"/>
                  </a:cubicBezTo>
                  <a:cubicBezTo>
                    <a:pt x="338" y="752"/>
                    <a:pt x="334" y="754"/>
                    <a:pt x="332" y="756"/>
                  </a:cubicBezTo>
                  <a:cubicBezTo>
                    <a:pt x="322" y="770"/>
                    <a:pt x="305" y="780"/>
                    <a:pt x="287" y="780"/>
                  </a:cubicBezTo>
                  <a:cubicBezTo>
                    <a:pt x="268" y="780"/>
                    <a:pt x="252" y="770"/>
                    <a:pt x="242" y="756"/>
                  </a:cubicBezTo>
                  <a:cubicBezTo>
                    <a:pt x="240" y="754"/>
                    <a:pt x="238" y="752"/>
                    <a:pt x="234" y="750"/>
                  </a:cubicBezTo>
                  <a:cubicBezTo>
                    <a:pt x="197" y="731"/>
                    <a:pt x="162" y="696"/>
                    <a:pt x="137" y="660"/>
                  </a:cubicBezTo>
                  <a:cubicBezTo>
                    <a:pt x="113" y="623"/>
                    <a:pt x="96" y="582"/>
                    <a:pt x="94" y="563"/>
                  </a:cubicBezTo>
                  <a:cubicBezTo>
                    <a:pt x="94" y="557"/>
                    <a:pt x="88" y="551"/>
                    <a:pt x="82" y="549"/>
                  </a:cubicBezTo>
                  <a:cubicBezTo>
                    <a:pt x="82" y="549"/>
                    <a:pt x="41" y="537"/>
                    <a:pt x="35" y="479"/>
                  </a:cubicBezTo>
                  <a:cubicBezTo>
                    <a:pt x="33" y="465"/>
                    <a:pt x="37" y="457"/>
                    <a:pt x="41" y="449"/>
                  </a:cubicBezTo>
                  <a:cubicBezTo>
                    <a:pt x="43" y="444"/>
                    <a:pt x="45" y="442"/>
                    <a:pt x="47" y="440"/>
                  </a:cubicBezTo>
                  <a:cubicBezTo>
                    <a:pt x="49" y="440"/>
                    <a:pt x="49" y="440"/>
                    <a:pt x="51" y="440"/>
                  </a:cubicBezTo>
                  <a:cubicBezTo>
                    <a:pt x="86" y="440"/>
                    <a:pt x="98" y="381"/>
                    <a:pt x="105" y="352"/>
                  </a:cubicBezTo>
                  <a:cubicBezTo>
                    <a:pt x="115" y="297"/>
                    <a:pt x="176" y="281"/>
                    <a:pt x="264" y="281"/>
                  </a:cubicBezTo>
                  <a:cubicBezTo>
                    <a:pt x="354" y="285"/>
                    <a:pt x="399" y="246"/>
                    <a:pt x="422" y="219"/>
                  </a:cubicBezTo>
                  <a:close/>
                  <a:moveTo>
                    <a:pt x="191" y="444"/>
                  </a:moveTo>
                  <a:cubicBezTo>
                    <a:pt x="176" y="444"/>
                    <a:pt x="164" y="457"/>
                    <a:pt x="164" y="471"/>
                  </a:cubicBezTo>
                  <a:cubicBezTo>
                    <a:pt x="164" y="485"/>
                    <a:pt x="176" y="498"/>
                    <a:pt x="191" y="498"/>
                  </a:cubicBezTo>
                  <a:cubicBezTo>
                    <a:pt x="205" y="498"/>
                    <a:pt x="217" y="485"/>
                    <a:pt x="217" y="471"/>
                  </a:cubicBezTo>
                  <a:cubicBezTo>
                    <a:pt x="217" y="457"/>
                    <a:pt x="205" y="444"/>
                    <a:pt x="191" y="444"/>
                  </a:cubicBezTo>
                  <a:close/>
                  <a:moveTo>
                    <a:pt x="387" y="444"/>
                  </a:moveTo>
                  <a:cubicBezTo>
                    <a:pt x="373" y="444"/>
                    <a:pt x="361" y="457"/>
                    <a:pt x="361" y="471"/>
                  </a:cubicBezTo>
                  <a:cubicBezTo>
                    <a:pt x="361" y="485"/>
                    <a:pt x="372" y="498"/>
                    <a:pt x="387" y="498"/>
                  </a:cubicBezTo>
                  <a:cubicBezTo>
                    <a:pt x="401" y="498"/>
                    <a:pt x="414" y="485"/>
                    <a:pt x="414" y="471"/>
                  </a:cubicBezTo>
                  <a:cubicBezTo>
                    <a:pt x="414" y="457"/>
                    <a:pt x="402" y="444"/>
                    <a:pt x="387" y="44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sp>
        <p:nvSpPr>
          <p:cNvPr id="60" name="Content Placeholder 55">
            <a:extLst>
              <a:ext uri="{FF2B5EF4-FFF2-40B4-BE49-F238E27FC236}">
                <a16:creationId xmlns:a16="http://schemas.microsoft.com/office/drawing/2014/main" id="{4C783824-9D41-1543-9CFD-09A2936703DF}"/>
              </a:ext>
            </a:extLst>
          </p:cNvPr>
          <p:cNvSpPr>
            <a:spLocks noGrp="1"/>
          </p:cNvSpPr>
          <p:nvPr>
            <p:ph sz="quarter" idx="19"/>
          </p:nvPr>
        </p:nvSpPr>
        <p:spPr>
          <a:xfrm>
            <a:off x="9475694" y="1220312"/>
            <a:ext cx="2225675" cy="1831975"/>
          </a:xfrm>
          <a:prstGeom prst="rect">
            <a:avLst/>
          </a:prstGeo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4" name="Content Placeholder 49">
            <a:extLst>
              <a:ext uri="{FF2B5EF4-FFF2-40B4-BE49-F238E27FC236}">
                <a16:creationId xmlns:a16="http://schemas.microsoft.com/office/drawing/2014/main" id="{34CEC6EB-38AC-9546-8ADE-94D0C25419E8}"/>
              </a:ext>
            </a:extLst>
          </p:cNvPr>
          <p:cNvSpPr>
            <a:spLocks noGrp="1"/>
          </p:cNvSpPr>
          <p:nvPr>
            <p:ph sz="quarter" idx="14"/>
          </p:nvPr>
        </p:nvSpPr>
        <p:spPr>
          <a:xfrm>
            <a:off x="9504379" y="3079942"/>
            <a:ext cx="2193474" cy="500062"/>
          </a:xfrm>
          <a:prstGeom prst="rect">
            <a:avLst/>
          </a:prstGeom>
        </p:spPr>
        <p:txBody>
          <a:bodyPr>
            <a:noAutofit/>
          </a:bodyPr>
          <a:lstStyle>
            <a:lvl1pPr marL="0" indent="0" algn="ctr">
              <a:buNone/>
              <a:defRPr sz="2400" b="1">
                <a:solidFill>
                  <a:schemeClr val="tx1"/>
                </a:solidFill>
                <a:latin typeface="+mj-lt"/>
              </a:defRPr>
            </a:lvl1pPr>
            <a:lvl2pPr marL="457200" indent="0" algn="ctr">
              <a:buNone/>
              <a:defRPr>
                <a:solidFill>
                  <a:schemeClr val="accent6"/>
                </a:solidFill>
              </a:defRPr>
            </a:lvl2pPr>
            <a:lvl3pPr marL="914400" indent="0" algn="ctr">
              <a:buNone/>
              <a:defRPr>
                <a:solidFill>
                  <a:schemeClr val="accent6"/>
                </a:solidFill>
              </a:defRPr>
            </a:lvl3pPr>
            <a:lvl4pPr marL="1371600" indent="0" algn="ctr">
              <a:buNone/>
              <a:defRPr>
                <a:solidFill>
                  <a:schemeClr val="accent6"/>
                </a:solidFill>
              </a:defRPr>
            </a:lvl4pPr>
            <a:lvl5pPr marL="1828800" indent="0" algn="ctr">
              <a:buNone/>
              <a:defRPr>
                <a:solidFill>
                  <a:schemeClr val="accent6"/>
                </a:solidFill>
              </a:defRPr>
            </a:lvl5pPr>
          </a:lstStyle>
          <a:p>
            <a:pPr lvl="0"/>
            <a:r>
              <a:rPr lang="en-US"/>
              <a:t>Click to edit Master text styles</a:t>
            </a:r>
          </a:p>
        </p:txBody>
      </p:sp>
      <p:grpSp>
        <p:nvGrpSpPr>
          <p:cNvPr id="37" name="Group 2" title="Icon of phone">
            <a:extLst>
              <a:ext uri="{FF2B5EF4-FFF2-40B4-BE49-F238E27FC236}">
                <a16:creationId xmlns:a16="http://schemas.microsoft.com/office/drawing/2014/main" id="{7B8675A9-D74F-D747-BF45-829AE1CECB9D}"/>
              </a:ext>
            </a:extLst>
          </p:cNvPr>
          <p:cNvGrpSpPr>
            <a:grpSpLocks/>
          </p:cNvGrpSpPr>
          <p:nvPr userDrawn="1"/>
        </p:nvGrpSpPr>
        <p:grpSpPr bwMode="auto">
          <a:xfrm>
            <a:off x="8054750" y="1627428"/>
            <a:ext cx="546325" cy="915745"/>
            <a:chOff x="7002463" y="2176463"/>
            <a:chExt cx="333375" cy="558800"/>
          </a:xfrm>
          <a:solidFill>
            <a:schemeClr val="bg1"/>
          </a:solidFill>
        </p:grpSpPr>
        <p:sp>
          <p:nvSpPr>
            <p:cNvPr id="38" name="Freeform 47">
              <a:extLst>
                <a:ext uri="{FF2B5EF4-FFF2-40B4-BE49-F238E27FC236}">
                  <a16:creationId xmlns:a16="http://schemas.microsoft.com/office/drawing/2014/main" id="{AA2E3758-4935-674C-9E9D-17D7433D673F}"/>
                </a:ext>
              </a:extLst>
            </p:cNvPr>
            <p:cNvSpPr>
              <a:spLocks noChangeArrowheads="1"/>
            </p:cNvSpPr>
            <p:nvPr/>
          </p:nvSpPr>
          <p:spPr bwMode="auto">
            <a:xfrm>
              <a:off x="7002463" y="2176463"/>
              <a:ext cx="333375" cy="558800"/>
            </a:xfrm>
            <a:custGeom>
              <a:avLst/>
              <a:gdLst>
                <a:gd name="T0" fmla="*/ 0 w 925"/>
                <a:gd name="T1" fmla="*/ 0 h 1554"/>
                <a:gd name="T2" fmla="*/ 0 w 925"/>
                <a:gd name="T3" fmla="*/ 558440 h 1554"/>
                <a:gd name="T4" fmla="*/ 333015 w 925"/>
                <a:gd name="T5" fmla="*/ 558440 h 1554"/>
                <a:gd name="T6" fmla="*/ 333015 w 925"/>
                <a:gd name="T7" fmla="*/ 0 h 1554"/>
                <a:gd name="T8" fmla="*/ 0 w 925"/>
                <a:gd name="T9" fmla="*/ 0 h 1554"/>
                <a:gd name="T10" fmla="*/ 303461 w 925"/>
                <a:gd name="T11" fmla="*/ 29486 h 1554"/>
                <a:gd name="T12" fmla="*/ 303461 w 925"/>
                <a:gd name="T13" fmla="*/ 73716 h 1554"/>
                <a:gd name="T14" fmla="*/ 29553 w 925"/>
                <a:gd name="T15" fmla="*/ 73716 h 1554"/>
                <a:gd name="T16" fmla="*/ 29553 w 925"/>
                <a:gd name="T17" fmla="*/ 29486 h 1554"/>
                <a:gd name="T18" fmla="*/ 303461 w 925"/>
                <a:gd name="T19" fmla="*/ 29486 h 1554"/>
                <a:gd name="T20" fmla="*/ 303461 w 925"/>
                <a:gd name="T21" fmla="*/ 103202 h 1554"/>
                <a:gd name="T22" fmla="*/ 303461 w 925"/>
                <a:gd name="T23" fmla="*/ 413886 h 1554"/>
                <a:gd name="T24" fmla="*/ 29553 w 925"/>
                <a:gd name="T25" fmla="*/ 413886 h 1554"/>
                <a:gd name="T26" fmla="*/ 29553 w 925"/>
                <a:gd name="T27" fmla="*/ 103202 h 1554"/>
                <a:gd name="T28" fmla="*/ 303461 w 925"/>
                <a:gd name="T29" fmla="*/ 103202 h 1554"/>
                <a:gd name="T30" fmla="*/ 29553 w 925"/>
                <a:gd name="T31" fmla="*/ 528954 h 1554"/>
                <a:gd name="T32" fmla="*/ 29553 w 925"/>
                <a:gd name="T33" fmla="*/ 443372 h 1554"/>
                <a:gd name="T34" fmla="*/ 303461 w 925"/>
                <a:gd name="T35" fmla="*/ 443372 h 1554"/>
                <a:gd name="T36" fmla="*/ 303461 w 925"/>
                <a:gd name="T37" fmla="*/ 528954 h 1554"/>
                <a:gd name="T38" fmla="*/ 29553 w 925"/>
                <a:gd name="T39" fmla="*/ 528954 h 155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25" h="1554">
                  <a:moveTo>
                    <a:pt x="0" y="0"/>
                  </a:moveTo>
                  <a:lnTo>
                    <a:pt x="0" y="1553"/>
                  </a:lnTo>
                  <a:lnTo>
                    <a:pt x="924" y="1553"/>
                  </a:lnTo>
                  <a:lnTo>
                    <a:pt x="924" y="0"/>
                  </a:lnTo>
                  <a:lnTo>
                    <a:pt x="0" y="0"/>
                  </a:lnTo>
                  <a:close/>
                  <a:moveTo>
                    <a:pt x="842" y="82"/>
                  </a:moveTo>
                  <a:lnTo>
                    <a:pt x="842" y="205"/>
                  </a:lnTo>
                  <a:lnTo>
                    <a:pt x="82" y="205"/>
                  </a:lnTo>
                  <a:lnTo>
                    <a:pt x="82" y="82"/>
                  </a:lnTo>
                  <a:lnTo>
                    <a:pt x="842" y="82"/>
                  </a:lnTo>
                  <a:close/>
                  <a:moveTo>
                    <a:pt x="842" y="287"/>
                  </a:moveTo>
                  <a:lnTo>
                    <a:pt x="842" y="1151"/>
                  </a:lnTo>
                  <a:lnTo>
                    <a:pt x="82" y="1151"/>
                  </a:lnTo>
                  <a:lnTo>
                    <a:pt x="82" y="287"/>
                  </a:lnTo>
                  <a:lnTo>
                    <a:pt x="842" y="287"/>
                  </a:lnTo>
                  <a:close/>
                  <a:moveTo>
                    <a:pt x="82" y="1471"/>
                  </a:moveTo>
                  <a:lnTo>
                    <a:pt x="82" y="1233"/>
                  </a:lnTo>
                  <a:lnTo>
                    <a:pt x="842" y="1233"/>
                  </a:lnTo>
                  <a:lnTo>
                    <a:pt x="842" y="1471"/>
                  </a:lnTo>
                  <a:lnTo>
                    <a:pt x="82" y="147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39" name="Freeform 48">
              <a:extLst>
                <a:ext uri="{FF2B5EF4-FFF2-40B4-BE49-F238E27FC236}">
                  <a16:creationId xmlns:a16="http://schemas.microsoft.com/office/drawing/2014/main" id="{641AEAFA-5A8A-1D42-B4EC-25BD0468FC80}"/>
                </a:ext>
              </a:extLst>
            </p:cNvPr>
            <p:cNvSpPr>
              <a:spLocks noChangeArrowheads="1"/>
            </p:cNvSpPr>
            <p:nvPr/>
          </p:nvSpPr>
          <p:spPr bwMode="auto">
            <a:xfrm>
              <a:off x="7151688" y="2636838"/>
              <a:ext cx="36512" cy="38100"/>
            </a:xfrm>
            <a:custGeom>
              <a:avLst/>
              <a:gdLst>
                <a:gd name="T0" fmla="*/ 5061 w 101"/>
                <a:gd name="T1" fmla="*/ 6703 h 108"/>
                <a:gd name="T2" fmla="*/ 0 w 101"/>
                <a:gd name="T3" fmla="*/ 19756 h 108"/>
                <a:gd name="T4" fmla="*/ 723 w 101"/>
                <a:gd name="T5" fmla="*/ 23283 h 108"/>
                <a:gd name="T6" fmla="*/ 1446 w 101"/>
                <a:gd name="T7" fmla="*/ 26811 h 108"/>
                <a:gd name="T8" fmla="*/ 2892 w 101"/>
                <a:gd name="T9" fmla="*/ 29633 h 108"/>
                <a:gd name="T10" fmla="*/ 5061 w 101"/>
                <a:gd name="T11" fmla="*/ 32456 h 108"/>
                <a:gd name="T12" fmla="*/ 18437 w 101"/>
                <a:gd name="T13" fmla="*/ 37747 h 108"/>
                <a:gd name="T14" fmla="*/ 31812 w 101"/>
                <a:gd name="T15" fmla="*/ 32456 h 108"/>
                <a:gd name="T16" fmla="*/ 33981 w 101"/>
                <a:gd name="T17" fmla="*/ 29633 h 108"/>
                <a:gd name="T18" fmla="*/ 35427 w 101"/>
                <a:gd name="T19" fmla="*/ 26811 h 108"/>
                <a:gd name="T20" fmla="*/ 36150 w 101"/>
                <a:gd name="T21" fmla="*/ 23283 h 108"/>
                <a:gd name="T22" fmla="*/ 36150 w 101"/>
                <a:gd name="T23" fmla="*/ 19756 h 108"/>
                <a:gd name="T24" fmla="*/ 31089 w 101"/>
                <a:gd name="T25" fmla="*/ 6703 h 108"/>
                <a:gd name="T26" fmla="*/ 5061 w 101"/>
                <a:gd name="T27" fmla="*/ 6703 h 10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108">
                  <a:moveTo>
                    <a:pt x="14" y="19"/>
                  </a:moveTo>
                  <a:cubicBezTo>
                    <a:pt x="4" y="29"/>
                    <a:pt x="0" y="41"/>
                    <a:pt x="0" y="56"/>
                  </a:cubicBezTo>
                  <a:cubicBezTo>
                    <a:pt x="0" y="60"/>
                    <a:pt x="0" y="62"/>
                    <a:pt x="2" y="66"/>
                  </a:cubicBezTo>
                  <a:cubicBezTo>
                    <a:pt x="2" y="70"/>
                    <a:pt x="4" y="72"/>
                    <a:pt x="4" y="76"/>
                  </a:cubicBezTo>
                  <a:cubicBezTo>
                    <a:pt x="6" y="80"/>
                    <a:pt x="6" y="82"/>
                    <a:pt x="8" y="84"/>
                  </a:cubicBezTo>
                  <a:cubicBezTo>
                    <a:pt x="10" y="86"/>
                    <a:pt x="12" y="90"/>
                    <a:pt x="14" y="92"/>
                  </a:cubicBezTo>
                  <a:cubicBezTo>
                    <a:pt x="25" y="103"/>
                    <a:pt x="37" y="107"/>
                    <a:pt x="51" y="107"/>
                  </a:cubicBezTo>
                  <a:cubicBezTo>
                    <a:pt x="66" y="107"/>
                    <a:pt x="78" y="101"/>
                    <a:pt x="88" y="92"/>
                  </a:cubicBezTo>
                  <a:cubicBezTo>
                    <a:pt x="90" y="90"/>
                    <a:pt x="92" y="88"/>
                    <a:pt x="94" y="84"/>
                  </a:cubicBezTo>
                  <a:cubicBezTo>
                    <a:pt x="96" y="82"/>
                    <a:pt x="98" y="78"/>
                    <a:pt x="98" y="76"/>
                  </a:cubicBezTo>
                  <a:cubicBezTo>
                    <a:pt x="100" y="74"/>
                    <a:pt x="100" y="70"/>
                    <a:pt x="100" y="66"/>
                  </a:cubicBezTo>
                  <a:cubicBezTo>
                    <a:pt x="100" y="62"/>
                    <a:pt x="100" y="60"/>
                    <a:pt x="100" y="56"/>
                  </a:cubicBezTo>
                  <a:cubicBezTo>
                    <a:pt x="100" y="41"/>
                    <a:pt x="94" y="29"/>
                    <a:pt x="86" y="19"/>
                  </a:cubicBezTo>
                  <a:cubicBezTo>
                    <a:pt x="68" y="0"/>
                    <a:pt x="33" y="0"/>
                    <a:pt x="14" y="1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sp>
        <p:nvSpPr>
          <p:cNvPr id="59" name="Content Placeholder 55">
            <a:extLst>
              <a:ext uri="{FF2B5EF4-FFF2-40B4-BE49-F238E27FC236}">
                <a16:creationId xmlns:a16="http://schemas.microsoft.com/office/drawing/2014/main" id="{352A8938-CED9-4C42-A5C7-9F332BE701DC}"/>
              </a:ext>
            </a:extLst>
          </p:cNvPr>
          <p:cNvSpPr>
            <a:spLocks noGrp="1"/>
          </p:cNvSpPr>
          <p:nvPr>
            <p:ph sz="quarter" idx="18"/>
          </p:nvPr>
        </p:nvSpPr>
        <p:spPr>
          <a:xfrm>
            <a:off x="7221876" y="4700585"/>
            <a:ext cx="2225675" cy="1831975"/>
          </a:xfrm>
          <a:prstGeom prst="rect">
            <a:avLst/>
          </a:prstGeo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3" name="Content Placeholder 49">
            <a:extLst>
              <a:ext uri="{FF2B5EF4-FFF2-40B4-BE49-F238E27FC236}">
                <a16:creationId xmlns:a16="http://schemas.microsoft.com/office/drawing/2014/main" id="{99F6596D-2AD7-D544-9525-DDDA908A6E84}"/>
              </a:ext>
            </a:extLst>
          </p:cNvPr>
          <p:cNvSpPr>
            <a:spLocks noGrp="1"/>
          </p:cNvSpPr>
          <p:nvPr>
            <p:ph sz="quarter" idx="13"/>
          </p:nvPr>
        </p:nvSpPr>
        <p:spPr>
          <a:xfrm>
            <a:off x="7237977" y="4157660"/>
            <a:ext cx="2193474" cy="500062"/>
          </a:xfrm>
          <a:prstGeom prst="rect">
            <a:avLst/>
          </a:prstGeom>
        </p:spPr>
        <p:txBody>
          <a:bodyPr>
            <a:noAutofit/>
          </a:bodyPr>
          <a:lstStyle>
            <a:lvl1pPr marL="0" indent="0" algn="ctr">
              <a:buNone/>
              <a:defRPr sz="2400" b="1">
                <a:solidFill>
                  <a:schemeClr val="tx1"/>
                </a:solidFill>
                <a:latin typeface="+mj-lt"/>
              </a:defRPr>
            </a:lvl1pPr>
            <a:lvl2pPr marL="457200" indent="0" algn="ctr">
              <a:buNone/>
              <a:defRPr>
                <a:solidFill>
                  <a:schemeClr val="accent6"/>
                </a:solidFill>
              </a:defRPr>
            </a:lvl2pPr>
            <a:lvl3pPr marL="914400" indent="0" algn="ctr">
              <a:buNone/>
              <a:defRPr>
                <a:solidFill>
                  <a:schemeClr val="accent6"/>
                </a:solidFill>
              </a:defRPr>
            </a:lvl3pPr>
            <a:lvl4pPr marL="1371600" indent="0" algn="ctr">
              <a:buNone/>
              <a:defRPr>
                <a:solidFill>
                  <a:schemeClr val="accent6"/>
                </a:solidFill>
              </a:defRPr>
            </a:lvl4pPr>
            <a:lvl5pPr marL="1828800" indent="0" algn="ctr">
              <a:buNone/>
              <a:defRPr>
                <a:solidFill>
                  <a:schemeClr val="accent6"/>
                </a:solidFill>
              </a:defRPr>
            </a:lvl5pPr>
          </a:lstStyle>
          <a:p>
            <a:pPr lvl="0"/>
            <a:r>
              <a:rPr lang="en-US"/>
              <a:t>Click to edit Master text styles</a:t>
            </a:r>
          </a:p>
        </p:txBody>
      </p:sp>
      <p:grpSp>
        <p:nvGrpSpPr>
          <p:cNvPr id="42" name="Group 1" title="Icon of money">
            <a:extLst>
              <a:ext uri="{FF2B5EF4-FFF2-40B4-BE49-F238E27FC236}">
                <a16:creationId xmlns:a16="http://schemas.microsoft.com/office/drawing/2014/main" id="{5E0CDEDA-9706-8C44-AEDB-EB87E3107078}"/>
              </a:ext>
            </a:extLst>
          </p:cNvPr>
          <p:cNvGrpSpPr>
            <a:grpSpLocks/>
          </p:cNvGrpSpPr>
          <p:nvPr userDrawn="1"/>
        </p:nvGrpSpPr>
        <p:grpSpPr bwMode="auto">
          <a:xfrm>
            <a:off x="5545194" y="5388535"/>
            <a:ext cx="1097528" cy="724368"/>
            <a:chOff x="7800975" y="2262188"/>
            <a:chExt cx="635000" cy="419100"/>
          </a:xfrm>
          <a:solidFill>
            <a:schemeClr val="bg1"/>
          </a:solidFill>
        </p:grpSpPr>
        <p:sp>
          <p:nvSpPr>
            <p:cNvPr id="43" name="Freeform 44">
              <a:extLst>
                <a:ext uri="{FF2B5EF4-FFF2-40B4-BE49-F238E27FC236}">
                  <a16:creationId xmlns:a16="http://schemas.microsoft.com/office/drawing/2014/main" id="{6936A040-0C8E-C44E-935A-FA399C75C1E6}"/>
                </a:ext>
              </a:extLst>
            </p:cNvPr>
            <p:cNvSpPr>
              <a:spLocks noChangeArrowheads="1"/>
            </p:cNvSpPr>
            <p:nvPr/>
          </p:nvSpPr>
          <p:spPr bwMode="auto">
            <a:xfrm>
              <a:off x="7800975" y="2322513"/>
              <a:ext cx="573088" cy="358775"/>
            </a:xfrm>
            <a:custGeom>
              <a:avLst/>
              <a:gdLst>
                <a:gd name="T0" fmla="*/ 572728 w 1590"/>
                <a:gd name="T1" fmla="*/ 358416 h 998"/>
                <a:gd name="T2" fmla="*/ 0 w 1590"/>
                <a:gd name="T3" fmla="*/ 358416 h 998"/>
                <a:gd name="T4" fmla="*/ 0 w 1590"/>
                <a:gd name="T5" fmla="*/ 0 h 998"/>
                <a:gd name="T6" fmla="*/ 572728 w 1590"/>
                <a:gd name="T7" fmla="*/ 0 h 998"/>
                <a:gd name="T8" fmla="*/ 572728 w 1590"/>
                <a:gd name="T9" fmla="*/ 358416 h 998"/>
                <a:gd name="T10" fmla="*/ 36764 w 1590"/>
                <a:gd name="T11" fmla="*/ 321747 h 998"/>
                <a:gd name="T12" fmla="*/ 535963 w 1590"/>
                <a:gd name="T13" fmla="*/ 321747 h 998"/>
                <a:gd name="T14" fmla="*/ 535963 w 1590"/>
                <a:gd name="T15" fmla="*/ 36668 h 998"/>
                <a:gd name="T16" fmla="*/ 36764 w 1590"/>
                <a:gd name="T17" fmla="*/ 36668 h 998"/>
                <a:gd name="T18" fmla="*/ 36764 w 1590"/>
                <a:gd name="T19" fmla="*/ 321747 h 9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90" h="998">
                  <a:moveTo>
                    <a:pt x="1589" y="997"/>
                  </a:moveTo>
                  <a:lnTo>
                    <a:pt x="0" y="997"/>
                  </a:lnTo>
                  <a:lnTo>
                    <a:pt x="0" y="0"/>
                  </a:lnTo>
                  <a:lnTo>
                    <a:pt x="1589" y="0"/>
                  </a:lnTo>
                  <a:lnTo>
                    <a:pt x="1589" y="997"/>
                  </a:lnTo>
                  <a:close/>
                  <a:moveTo>
                    <a:pt x="102" y="895"/>
                  </a:moveTo>
                  <a:lnTo>
                    <a:pt x="1487" y="895"/>
                  </a:lnTo>
                  <a:lnTo>
                    <a:pt x="1487" y="102"/>
                  </a:lnTo>
                  <a:lnTo>
                    <a:pt x="102" y="102"/>
                  </a:lnTo>
                  <a:lnTo>
                    <a:pt x="102" y="8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44" name="Freeform 45">
              <a:extLst>
                <a:ext uri="{FF2B5EF4-FFF2-40B4-BE49-F238E27FC236}">
                  <a16:creationId xmlns:a16="http://schemas.microsoft.com/office/drawing/2014/main" id="{7D4A7C30-95FE-CF42-8F8F-0DBF02F5E353}"/>
                </a:ext>
              </a:extLst>
            </p:cNvPr>
            <p:cNvSpPr>
              <a:spLocks noChangeArrowheads="1"/>
            </p:cNvSpPr>
            <p:nvPr/>
          </p:nvSpPr>
          <p:spPr bwMode="auto">
            <a:xfrm>
              <a:off x="7881938" y="2262188"/>
              <a:ext cx="554037" cy="341312"/>
            </a:xfrm>
            <a:custGeom>
              <a:avLst/>
              <a:gdLst>
                <a:gd name="T0" fmla="*/ 553677 w 1539"/>
                <a:gd name="T1" fmla="*/ 340952 h 947"/>
                <a:gd name="T2" fmla="*/ 516957 w 1539"/>
                <a:gd name="T3" fmla="*/ 340952 h 947"/>
                <a:gd name="T4" fmla="*/ 516957 w 1539"/>
                <a:gd name="T5" fmla="*/ 36762 h 947"/>
                <a:gd name="T6" fmla="*/ 0 w 1539"/>
                <a:gd name="T7" fmla="*/ 36762 h 947"/>
                <a:gd name="T8" fmla="*/ 0 w 1539"/>
                <a:gd name="T9" fmla="*/ 0 h 947"/>
                <a:gd name="T10" fmla="*/ 553677 w 1539"/>
                <a:gd name="T11" fmla="*/ 0 h 947"/>
                <a:gd name="T12" fmla="*/ 553677 w 1539"/>
                <a:gd name="T13" fmla="*/ 340952 h 9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39" h="947">
                  <a:moveTo>
                    <a:pt x="1538" y="946"/>
                  </a:moveTo>
                  <a:lnTo>
                    <a:pt x="1436" y="946"/>
                  </a:lnTo>
                  <a:lnTo>
                    <a:pt x="1436" y="102"/>
                  </a:lnTo>
                  <a:lnTo>
                    <a:pt x="0" y="102"/>
                  </a:lnTo>
                  <a:lnTo>
                    <a:pt x="0" y="0"/>
                  </a:lnTo>
                  <a:lnTo>
                    <a:pt x="1538" y="0"/>
                  </a:lnTo>
                  <a:lnTo>
                    <a:pt x="1538" y="94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45" name="Freeform 46">
              <a:extLst>
                <a:ext uri="{FF2B5EF4-FFF2-40B4-BE49-F238E27FC236}">
                  <a16:creationId xmlns:a16="http://schemas.microsoft.com/office/drawing/2014/main" id="{C6A99C22-480F-EA48-B0B8-660CD2C06DE7}"/>
                </a:ext>
              </a:extLst>
            </p:cNvPr>
            <p:cNvSpPr>
              <a:spLocks noChangeArrowheads="1"/>
            </p:cNvSpPr>
            <p:nvPr/>
          </p:nvSpPr>
          <p:spPr bwMode="auto">
            <a:xfrm>
              <a:off x="8021638" y="2398713"/>
              <a:ext cx="128587" cy="207962"/>
            </a:xfrm>
            <a:custGeom>
              <a:avLst/>
              <a:gdLst>
                <a:gd name="T0" fmla="*/ 115260 w 357"/>
                <a:gd name="T1" fmla="*/ 166585 h 578"/>
                <a:gd name="T2" fmla="*/ 76720 w 357"/>
                <a:gd name="T3" fmla="*/ 182776 h 578"/>
                <a:gd name="T4" fmla="*/ 76720 w 357"/>
                <a:gd name="T5" fmla="*/ 207602 h 578"/>
                <a:gd name="T6" fmla="*/ 54749 w 357"/>
                <a:gd name="T7" fmla="*/ 207602 h 578"/>
                <a:gd name="T8" fmla="*/ 54749 w 357"/>
                <a:gd name="T9" fmla="*/ 183496 h 578"/>
                <a:gd name="T10" fmla="*/ 23772 w 357"/>
                <a:gd name="T11" fmla="*/ 177379 h 578"/>
                <a:gd name="T12" fmla="*/ 0 w 357"/>
                <a:gd name="T13" fmla="*/ 165866 h 578"/>
                <a:gd name="T14" fmla="*/ 12607 w 357"/>
                <a:gd name="T15" fmla="*/ 138521 h 578"/>
                <a:gd name="T16" fmla="*/ 32417 w 357"/>
                <a:gd name="T17" fmla="*/ 148596 h 578"/>
                <a:gd name="T18" fmla="*/ 55469 w 357"/>
                <a:gd name="T19" fmla="*/ 153993 h 578"/>
                <a:gd name="T20" fmla="*/ 55469 w 357"/>
                <a:gd name="T21" fmla="*/ 116934 h 578"/>
                <a:gd name="T22" fmla="*/ 28815 w 357"/>
                <a:gd name="T23" fmla="*/ 109018 h 578"/>
                <a:gd name="T24" fmla="*/ 10445 w 357"/>
                <a:gd name="T25" fmla="*/ 95706 h 578"/>
                <a:gd name="T26" fmla="*/ 2882 w 357"/>
                <a:gd name="T27" fmla="*/ 71959 h 578"/>
                <a:gd name="T28" fmla="*/ 16208 w 357"/>
                <a:gd name="T29" fmla="*/ 40297 h 578"/>
                <a:gd name="T30" fmla="*/ 54749 w 357"/>
                <a:gd name="T31" fmla="*/ 24106 h 578"/>
                <a:gd name="T32" fmla="*/ 54749 w 357"/>
                <a:gd name="T33" fmla="*/ 0 h 578"/>
                <a:gd name="T34" fmla="*/ 76720 w 357"/>
                <a:gd name="T35" fmla="*/ 0 h 578"/>
                <a:gd name="T36" fmla="*/ 76720 w 357"/>
                <a:gd name="T37" fmla="*/ 24106 h 578"/>
                <a:gd name="T38" fmla="*/ 121743 w 357"/>
                <a:gd name="T39" fmla="*/ 37419 h 578"/>
                <a:gd name="T40" fmla="*/ 110578 w 357"/>
                <a:gd name="T41" fmla="*/ 64763 h 578"/>
                <a:gd name="T42" fmla="*/ 76720 w 357"/>
                <a:gd name="T43" fmla="*/ 52890 h 578"/>
                <a:gd name="T44" fmla="*/ 76720 w 357"/>
                <a:gd name="T45" fmla="*/ 90669 h 578"/>
                <a:gd name="T46" fmla="*/ 103374 w 357"/>
                <a:gd name="T47" fmla="*/ 98584 h 578"/>
                <a:gd name="T48" fmla="*/ 121023 w 357"/>
                <a:gd name="T49" fmla="*/ 111897 h 578"/>
                <a:gd name="T50" fmla="*/ 128227 w 357"/>
                <a:gd name="T51" fmla="*/ 135643 h 578"/>
                <a:gd name="T52" fmla="*/ 115260 w 357"/>
                <a:gd name="T53" fmla="*/ 166585 h 578"/>
                <a:gd name="T54" fmla="*/ 42862 w 357"/>
                <a:gd name="T55" fmla="*/ 78795 h 578"/>
                <a:gd name="T56" fmla="*/ 54749 w 357"/>
                <a:gd name="T57" fmla="*/ 84552 h 578"/>
                <a:gd name="T58" fmla="*/ 54749 w 357"/>
                <a:gd name="T59" fmla="*/ 52890 h 578"/>
                <a:gd name="T60" fmla="*/ 42142 w 357"/>
                <a:gd name="T61" fmla="*/ 59726 h 578"/>
                <a:gd name="T62" fmla="*/ 38540 w 357"/>
                <a:gd name="T63" fmla="*/ 69800 h 578"/>
                <a:gd name="T64" fmla="*/ 42862 w 357"/>
                <a:gd name="T65" fmla="*/ 78795 h 578"/>
                <a:gd name="T66" fmla="*/ 88606 w 357"/>
                <a:gd name="T67" fmla="*/ 147157 h 578"/>
                <a:gd name="T68" fmla="*/ 92208 w 357"/>
                <a:gd name="T69" fmla="*/ 137802 h 578"/>
                <a:gd name="T70" fmla="*/ 87886 w 357"/>
                <a:gd name="T71" fmla="*/ 128807 h 578"/>
                <a:gd name="T72" fmla="*/ 76000 w 357"/>
                <a:gd name="T73" fmla="*/ 123050 h 578"/>
                <a:gd name="T74" fmla="*/ 76000 w 357"/>
                <a:gd name="T75" fmla="*/ 153273 h 578"/>
                <a:gd name="T76" fmla="*/ 88606 w 357"/>
                <a:gd name="T77" fmla="*/ 147157 h 57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57" h="578">
                  <a:moveTo>
                    <a:pt x="320" y="463"/>
                  </a:moveTo>
                  <a:cubicBezTo>
                    <a:pt x="295" y="487"/>
                    <a:pt x="260" y="502"/>
                    <a:pt x="213" y="508"/>
                  </a:cubicBezTo>
                  <a:lnTo>
                    <a:pt x="213" y="577"/>
                  </a:lnTo>
                  <a:lnTo>
                    <a:pt x="152" y="577"/>
                  </a:lnTo>
                  <a:lnTo>
                    <a:pt x="152" y="510"/>
                  </a:lnTo>
                  <a:cubicBezTo>
                    <a:pt x="121" y="508"/>
                    <a:pt x="92" y="504"/>
                    <a:pt x="66" y="493"/>
                  </a:cubicBezTo>
                  <a:cubicBezTo>
                    <a:pt x="39" y="485"/>
                    <a:pt x="16" y="473"/>
                    <a:pt x="0" y="461"/>
                  </a:cubicBezTo>
                  <a:lnTo>
                    <a:pt x="35" y="385"/>
                  </a:lnTo>
                  <a:cubicBezTo>
                    <a:pt x="51" y="397"/>
                    <a:pt x="68" y="404"/>
                    <a:pt x="90" y="413"/>
                  </a:cubicBezTo>
                  <a:cubicBezTo>
                    <a:pt x="113" y="421"/>
                    <a:pt x="133" y="426"/>
                    <a:pt x="154" y="428"/>
                  </a:cubicBezTo>
                  <a:lnTo>
                    <a:pt x="154" y="325"/>
                  </a:lnTo>
                  <a:cubicBezTo>
                    <a:pt x="125" y="319"/>
                    <a:pt x="101" y="311"/>
                    <a:pt x="80" y="303"/>
                  </a:cubicBezTo>
                  <a:cubicBezTo>
                    <a:pt x="60" y="295"/>
                    <a:pt x="44" y="282"/>
                    <a:pt x="29" y="266"/>
                  </a:cubicBezTo>
                  <a:cubicBezTo>
                    <a:pt x="15" y="250"/>
                    <a:pt x="8" y="227"/>
                    <a:pt x="8" y="200"/>
                  </a:cubicBezTo>
                  <a:cubicBezTo>
                    <a:pt x="8" y="166"/>
                    <a:pt x="21" y="137"/>
                    <a:pt x="45" y="112"/>
                  </a:cubicBezTo>
                  <a:cubicBezTo>
                    <a:pt x="70" y="88"/>
                    <a:pt x="107" y="73"/>
                    <a:pt x="152" y="67"/>
                  </a:cubicBezTo>
                  <a:lnTo>
                    <a:pt x="152" y="0"/>
                  </a:lnTo>
                  <a:lnTo>
                    <a:pt x="213" y="0"/>
                  </a:lnTo>
                  <a:lnTo>
                    <a:pt x="213" y="67"/>
                  </a:lnTo>
                  <a:cubicBezTo>
                    <a:pt x="264" y="71"/>
                    <a:pt x="305" y="84"/>
                    <a:pt x="338" y="104"/>
                  </a:cubicBezTo>
                  <a:lnTo>
                    <a:pt x="307" y="180"/>
                  </a:lnTo>
                  <a:cubicBezTo>
                    <a:pt x="277" y="162"/>
                    <a:pt x="246" y="151"/>
                    <a:pt x="213" y="147"/>
                  </a:cubicBezTo>
                  <a:lnTo>
                    <a:pt x="213" y="252"/>
                  </a:lnTo>
                  <a:cubicBezTo>
                    <a:pt x="242" y="258"/>
                    <a:pt x="267" y="266"/>
                    <a:pt x="287" y="274"/>
                  </a:cubicBezTo>
                  <a:cubicBezTo>
                    <a:pt x="308" y="282"/>
                    <a:pt x="324" y="295"/>
                    <a:pt x="336" y="311"/>
                  </a:cubicBezTo>
                  <a:cubicBezTo>
                    <a:pt x="350" y="327"/>
                    <a:pt x="356" y="350"/>
                    <a:pt x="356" y="377"/>
                  </a:cubicBezTo>
                  <a:cubicBezTo>
                    <a:pt x="356" y="409"/>
                    <a:pt x="344" y="438"/>
                    <a:pt x="320" y="463"/>
                  </a:cubicBezTo>
                  <a:close/>
                  <a:moveTo>
                    <a:pt x="119" y="219"/>
                  </a:moveTo>
                  <a:cubicBezTo>
                    <a:pt x="127" y="225"/>
                    <a:pt x="137" y="231"/>
                    <a:pt x="152" y="235"/>
                  </a:cubicBezTo>
                  <a:lnTo>
                    <a:pt x="152" y="147"/>
                  </a:lnTo>
                  <a:cubicBezTo>
                    <a:pt x="135" y="151"/>
                    <a:pt x="125" y="157"/>
                    <a:pt x="117" y="166"/>
                  </a:cubicBezTo>
                  <a:cubicBezTo>
                    <a:pt x="109" y="174"/>
                    <a:pt x="107" y="182"/>
                    <a:pt x="107" y="194"/>
                  </a:cubicBezTo>
                  <a:cubicBezTo>
                    <a:pt x="107" y="203"/>
                    <a:pt x="111" y="213"/>
                    <a:pt x="119" y="219"/>
                  </a:cubicBezTo>
                  <a:close/>
                  <a:moveTo>
                    <a:pt x="246" y="409"/>
                  </a:moveTo>
                  <a:cubicBezTo>
                    <a:pt x="254" y="401"/>
                    <a:pt x="256" y="393"/>
                    <a:pt x="256" y="383"/>
                  </a:cubicBezTo>
                  <a:cubicBezTo>
                    <a:pt x="256" y="373"/>
                    <a:pt x="252" y="364"/>
                    <a:pt x="244" y="358"/>
                  </a:cubicBezTo>
                  <a:cubicBezTo>
                    <a:pt x="236" y="352"/>
                    <a:pt x="225" y="346"/>
                    <a:pt x="211" y="342"/>
                  </a:cubicBezTo>
                  <a:lnTo>
                    <a:pt x="211" y="426"/>
                  </a:lnTo>
                  <a:cubicBezTo>
                    <a:pt x="227" y="422"/>
                    <a:pt x="240" y="418"/>
                    <a:pt x="246" y="40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sp>
        <p:nvSpPr>
          <p:cNvPr id="58" name="Content Placeholder 55">
            <a:extLst>
              <a:ext uri="{FF2B5EF4-FFF2-40B4-BE49-F238E27FC236}">
                <a16:creationId xmlns:a16="http://schemas.microsoft.com/office/drawing/2014/main" id="{CB7A9028-68FF-1E43-B9AD-AF8843FD2981}"/>
              </a:ext>
            </a:extLst>
          </p:cNvPr>
          <p:cNvSpPr>
            <a:spLocks noGrp="1"/>
          </p:cNvSpPr>
          <p:nvPr>
            <p:ph sz="quarter" idx="17"/>
          </p:nvPr>
        </p:nvSpPr>
        <p:spPr>
          <a:xfrm>
            <a:off x="5011481" y="1213745"/>
            <a:ext cx="2225675" cy="1831975"/>
          </a:xfrm>
          <a:prstGeom prst="rect">
            <a:avLst/>
          </a:prstGeo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2" name="Content Placeholder 49">
            <a:extLst>
              <a:ext uri="{FF2B5EF4-FFF2-40B4-BE49-F238E27FC236}">
                <a16:creationId xmlns:a16="http://schemas.microsoft.com/office/drawing/2014/main" id="{F3F2E1D1-95C0-2E46-A849-AE5D1FBE3A5D}"/>
              </a:ext>
            </a:extLst>
          </p:cNvPr>
          <p:cNvSpPr>
            <a:spLocks noGrp="1"/>
          </p:cNvSpPr>
          <p:nvPr>
            <p:ph sz="quarter" idx="12"/>
          </p:nvPr>
        </p:nvSpPr>
        <p:spPr>
          <a:xfrm>
            <a:off x="4995392" y="3088953"/>
            <a:ext cx="2193474" cy="500062"/>
          </a:xfrm>
          <a:prstGeom prst="rect">
            <a:avLst/>
          </a:prstGeom>
        </p:spPr>
        <p:txBody>
          <a:bodyPr>
            <a:noAutofit/>
          </a:bodyPr>
          <a:lstStyle>
            <a:lvl1pPr marL="0" indent="0" algn="ctr">
              <a:buNone/>
              <a:defRPr sz="2400" b="1">
                <a:solidFill>
                  <a:schemeClr val="tx1"/>
                </a:solidFill>
                <a:latin typeface="+mj-lt"/>
              </a:defRPr>
            </a:lvl1pPr>
            <a:lvl2pPr marL="457200" indent="0" algn="ctr">
              <a:buNone/>
              <a:defRPr>
                <a:solidFill>
                  <a:schemeClr val="accent6"/>
                </a:solidFill>
              </a:defRPr>
            </a:lvl2pPr>
            <a:lvl3pPr marL="914400" indent="0" algn="ctr">
              <a:buNone/>
              <a:defRPr>
                <a:solidFill>
                  <a:schemeClr val="accent6"/>
                </a:solidFill>
              </a:defRPr>
            </a:lvl3pPr>
            <a:lvl4pPr marL="1371600" indent="0" algn="ctr">
              <a:buNone/>
              <a:defRPr>
                <a:solidFill>
                  <a:schemeClr val="accent6"/>
                </a:solidFill>
              </a:defRPr>
            </a:lvl4pPr>
            <a:lvl5pPr marL="1828800" indent="0" algn="ctr">
              <a:buNone/>
              <a:defRPr>
                <a:solidFill>
                  <a:schemeClr val="accent6"/>
                </a:solidFill>
              </a:defRPr>
            </a:lvl5pPr>
          </a:lstStyle>
          <a:p>
            <a:pPr lvl="0"/>
            <a:r>
              <a:rPr lang="en-US"/>
              <a:t>Click to edit Master text styles</a:t>
            </a:r>
          </a:p>
        </p:txBody>
      </p:sp>
      <p:sp>
        <p:nvSpPr>
          <p:cNvPr id="36" name="Freeform 19" title="Icon of star">
            <a:extLst>
              <a:ext uri="{FF2B5EF4-FFF2-40B4-BE49-F238E27FC236}">
                <a16:creationId xmlns:a16="http://schemas.microsoft.com/office/drawing/2014/main" id="{B339879B-003E-E845-B57F-D2DC0BDB10F2}"/>
              </a:ext>
            </a:extLst>
          </p:cNvPr>
          <p:cNvSpPr>
            <a:spLocks noChangeArrowheads="1"/>
          </p:cNvSpPr>
          <p:nvPr userDrawn="1"/>
        </p:nvSpPr>
        <p:spPr bwMode="auto">
          <a:xfrm>
            <a:off x="3368419" y="1622617"/>
            <a:ext cx="948476" cy="906268"/>
          </a:xfrm>
          <a:custGeom>
            <a:avLst/>
            <a:gdLst>
              <a:gd name="T0" fmla="*/ 607652 w 1691"/>
              <a:gd name="T1" fmla="*/ 220978 h 1610"/>
              <a:gd name="T2" fmla="*/ 375378 w 1691"/>
              <a:gd name="T3" fmla="*/ 220978 h 1610"/>
              <a:gd name="T4" fmla="*/ 304905 w 1691"/>
              <a:gd name="T5" fmla="*/ 0 h 1610"/>
              <a:gd name="T6" fmla="*/ 231915 w 1691"/>
              <a:gd name="T7" fmla="*/ 219898 h 1610"/>
              <a:gd name="T8" fmla="*/ 0 w 1691"/>
              <a:gd name="T9" fmla="*/ 219178 h 1610"/>
              <a:gd name="T10" fmla="*/ 2157 w 1691"/>
              <a:gd name="T11" fmla="*/ 220978 h 1610"/>
              <a:gd name="T12" fmla="*/ 0 w 1691"/>
              <a:gd name="T13" fmla="*/ 220978 h 1610"/>
              <a:gd name="T14" fmla="*/ 187689 w 1691"/>
              <a:gd name="T15" fmla="*/ 357020 h 1610"/>
              <a:gd name="T16" fmla="*/ 116497 w 1691"/>
              <a:gd name="T17" fmla="*/ 578357 h 1610"/>
              <a:gd name="T18" fmla="*/ 304186 w 1691"/>
              <a:gd name="T19" fmla="*/ 441956 h 1610"/>
              <a:gd name="T20" fmla="*/ 490437 w 1691"/>
              <a:gd name="T21" fmla="*/ 579077 h 1610"/>
              <a:gd name="T22" fmla="*/ 419604 w 1691"/>
              <a:gd name="T23" fmla="*/ 357739 h 1610"/>
              <a:gd name="T24" fmla="*/ 607652 w 1691"/>
              <a:gd name="T25" fmla="*/ 220978 h 1610"/>
              <a:gd name="T26" fmla="*/ 427154 w 1691"/>
              <a:gd name="T27" fmla="*/ 491982 h 1610"/>
              <a:gd name="T28" fmla="*/ 303467 w 1691"/>
              <a:gd name="T29" fmla="*/ 401287 h 1610"/>
              <a:gd name="T30" fmla="*/ 179060 w 1691"/>
              <a:gd name="T31" fmla="*/ 491982 h 1610"/>
              <a:gd name="T32" fmla="*/ 226881 w 1691"/>
              <a:gd name="T33" fmla="*/ 345503 h 1610"/>
              <a:gd name="T34" fmla="*/ 102474 w 1691"/>
              <a:gd name="T35" fmla="*/ 254808 h 1610"/>
              <a:gd name="T36" fmla="*/ 103912 w 1691"/>
              <a:gd name="T37" fmla="*/ 254808 h 1610"/>
              <a:gd name="T38" fmla="*/ 101755 w 1691"/>
              <a:gd name="T39" fmla="*/ 253369 h 1610"/>
              <a:gd name="T40" fmla="*/ 255645 w 1691"/>
              <a:gd name="T41" fmla="*/ 254089 h 1610"/>
              <a:gd name="T42" fmla="*/ 304186 w 1691"/>
              <a:gd name="T43" fmla="*/ 107610 h 1610"/>
              <a:gd name="T44" fmla="*/ 351288 w 1691"/>
              <a:gd name="T45" fmla="*/ 254808 h 1610"/>
              <a:gd name="T46" fmla="*/ 505898 w 1691"/>
              <a:gd name="T47" fmla="*/ 254808 h 1610"/>
              <a:gd name="T48" fmla="*/ 380772 w 1691"/>
              <a:gd name="T49" fmla="*/ 346223 h 1610"/>
              <a:gd name="T50" fmla="*/ 427154 w 1691"/>
              <a:gd name="T51" fmla="*/ 491982 h 16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91" h="1610">
                <a:moveTo>
                  <a:pt x="1690" y="614"/>
                </a:moveTo>
                <a:lnTo>
                  <a:pt x="1044" y="614"/>
                </a:lnTo>
                <a:lnTo>
                  <a:pt x="848" y="0"/>
                </a:lnTo>
                <a:lnTo>
                  <a:pt x="645" y="611"/>
                </a:lnTo>
                <a:lnTo>
                  <a:pt x="0" y="609"/>
                </a:lnTo>
                <a:lnTo>
                  <a:pt x="6" y="614"/>
                </a:lnTo>
                <a:lnTo>
                  <a:pt x="0" y="614"/>
                </a:lnTo>
                <a:lnTo>
                  <a:pt x="522" y="992"/>
                </a:lnTo>
                <a:lnTo>
                  <a:pt x="324" y="1607"/>
                </a:lnTo>
                <a:lnTo>
                  <a:pt x="846" y="1228"/>
                </a:lnTo>
                <a:lnTo>
                  <a:pt x="1364" y="1609"/>
                </a:lnTo>
                <a:lnTo>
                  <a:pt x="1167" y="994"/>
                </a:lnTo>
                <a:lnTo>
                  <a:pt x="1690" y="614"/>
                </a:lnTo>
                <a:close/>
                <a:moveTo>
                  <a:pt x="1188" y="1367"/>
                </a:moveTo>
                <a:lnTo>
                  <a:pt x="844" y="1115"/>
                </a:lnTo>
                <a:lnTo>
                  <a:pt x="498" y="1367"/>
                </a:lnTo>
                <a:lnTo>
                  <a:pt x="631" y="960"/>
                </a:lnTo>
                <a:lnTo>
                  <a:pt x="285" y="708"/>
                </a:lnTo>
                <a:lnTo>
                  <a:pt x="289" y="708"/>
                </a:lnTo>
                <a:lnTo>
                  <a:pt x="283" y="704"/>
                </a:lnTo>
                <a:lnTo>
                  <a:pt x="711" y="706"/>
                </a:lnTo>
                <a:lnTo>
                  <a:pt x="846" y="299"/>
                </a:lnTo>
                <a:lnTo>
                  <a:pt x="977" y="708"/>
                </a:lnTo>
                <a:lnTo>
                  <a:pt x="1407" y="708"/>
                </a:lnTo>
                <a:lnTo>
                  <a:pt x="1059" y="962"/>
                </a:lnTo>
                <a:lnTo>
                  <a:pt x="1188" y="1367"/>
                </a:lnTo>
                <a:close/>
              </a:path>
            </a:pathLst>
          </a:custGeom>
          <a:solidFill>
            <a:schemeClr val="bg1"/>
          </a:solidFill>
          <a:ln>
            <a:noFill/>
          </a:ln>
          <a:effectLst/>
        </p:spPr>
        <p:txBody>
          <a:bodyPr wrap="none" anchor="ctr"/>
          <a:lstStyle/>
          <a:p>
            <a:endParaRPr lang="en-US" dirty="0"/>
          </a:p>
        </p:txBody>
      </p:sp>
      <p:sp>
        <p:nvSpPr>
          <p:cNvPr id="57" name="Content Placeholder 55">
            <a:extLst>
              <a:ext uri="{FF2B5EF4-FFF2-40B4-BE49-F238E27FC236}">
                <a16:creationId xmlns:a16="http://schemas.microsoft.com/office/drawing/2014/main" id="{64C1CF39-BA5C-7048-B20C-D043C94F1917}"/>
              </a:ext>
            </a:extLst>
          </p:cNvPr>
          <p:cNvSpPr>
            <a:spLocks noGrp="1"/>
          </p:cNvSpPr>
          <p:nvPr>
            <p:ph sz="quarter" idx="16"/>
          </p:nvPr>
        </p:nvSpPr>
        <p:spPr>
          <a:xfrm>
            <a:off x="2714288" y="4708515"/>
            <a:ext cx="2225675" cy="1831975"/>
          </a:xfrm>
          <a:prstGeom prst="rect">
            <a:avLst/>
          </a:prstGeo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1" name="Content Placeholder 49">
            <a:extLst>
              <a:ext uri="{FF2B5EF4-FFF2-40B4-BE49-F238E27FC236}">
                <a16:creationId xmlns:a16="http://schemas.microsoft.com/office/drawing/2014/main" id="{793DF339-0284-D243-A968-953CD06F740A}"/>
              </a:ext>
            </a:extLst>
          </p:cNvPr>
          <p:cNvSpPr>
            <a:spLocks noGrp="1"/>
          </p:cNvSpPr>
          <p:nvPr>
            <p:ph sz="quarter" idx="11"/>
          </p:nvPr>
        </p:nvSpPr>
        <p:spPr>
          <a:xfrm>
            <a:off x="2723809" y="4170961"/>
            <a:ext cx="2193474" cy="500062"/>
          </a:xfrm>
          <a:prstGeom prst="rect">
            <a:avLst/>
          </a:prstGeom>
        </p:spPr>
        <p:txBody>
          <a:bodyPr>
            <a:noAutofit/>
          </a:bodyPr>
          <a:lstStyle>
            <a:lvl1pPr marL="0" indent="0" algn="ctr">
              <a:buNone/>
              <a:defRPr sz="2400" b="1">
                <a:solidFill>
                  <a:schemeClr val="tx1"/>
                </a:solidFill>
                <a:latin typeface="+mj-lt"/>
              </a:defRPr>
            </a:lvl1pPr>
            <a:lvl2pPr marL="457200" indent="0" algn="ctr">
              <a:buNone/>
              <a:defRPr>
                <a:solidFill>
                  <a:schemeClr val="accent6"/>
                </a:solidFill>
              </a:defRPr>
            </a:lvl2pPr>
            <a:lvl3pPr marL="914400" indent="0" algn="ctr">
              <a:buNone/>
              <a:defRPr>
                <a:solidFill>
                  <a:schemeClr val="accent6"/>
                </a:solidFill>
              </a:defRPr>
            </a:lvl3pPr>
            <a:lvl4pPr marL="1371600" indent="0" algn="ctr">
              <a:buNone/>
              <a:defRPr>
                <a:solidFill>
                  <a:schemeClr val="accent6"/>
                </a:solidFill>
              </a:defRPr>
            </a:lvl4pPr>
            <a:lvl5pPr marL="1828800" indent="0" algn="ctr">
              <a:buNone/>
              <a:defRPr>
                <a:solidFill>
                  <a:schemeClr val="accent6"/>
                </a:solidFill>
              </a:defRPr>
            </a:lvl5pPr>
          </a:lstStyle>
          <a:p>
            <a:pPr lvl="0"/>
            <a:r>
              <a:rPr lang="en-US"/>
              <a:t>Click to edit Master text styles</a:t>
            </a:r>
          </a:p>
        </p:txBody>
      </p:sp>
      <p:sp>
        <p:nvSpPr>
          <p:cNvPr id="41" name="Freeform 18">
            <a:extLst>
              <a:ext uri="{FF2B5EF4-FFF2-40B4-BE49-F238E27FC236}">
                <a16:creationId xmlns:a16="http://schemas.microsoft.com/office/drawing/2014/main" id="{0647A463-04A5-3F43-B372-B75AAA73B05D}"/>
              </a:ext>
            </a:extLst>
          </p:cNvPr>
          <p:cNvSpPr>
            <a:spLocks noChangeArrowheads="1"/>
          </p:cNvSpPr>
          <p:nvPr userDrawn="1"/>
        </p:nvSpPr>
        <p:spPr bwMode="auto">
          <a:xfrm>
            <a:off x="1349148" y="5503064"/>
            <a:ext cx="526261" cy="526261"/>
          </a:xfrm>
          <a:custGeom>
            <a:avLst/>
            <a:gdLst>
              <a:gd name="T0" fmla="*/ 147458 w 821"/>
              <a:gd name="T1" fmla="*/ 0 h 819"/>
              <a:gd name="T2" fmla="*/ 0 w 821"/>
              <a:gd name="T3" fmla="*/ 147097 h 819"/>
              <a:gd name="T4" fmla="*/ 147458 w 821"/>
              <a:gd name="T5" fmla="*/ 294914 h 819"/>
              <a:gd name="T6" fmla="*/ 294915 w 821"/>
              <a:gd name="T7" fmla="*/ 147097 h 819"/>
              <a:gd name="T8" fmla="*/ 147458 w 821"/>
              <a:gd name="T9" fmla="*/ 0 h 819"/>
              <a:gd name="T10" fmla="*/ 147458 w 821"/>
              <a:gd name="T11" fmla="*/ 249848 h 819"/>
              <a:gd name="T12" fmla="*/ 44957 w 821"/>
              <a:gd name="T13" fmla="*/ 147097 h 819"/>
              <a:gd name="T14" fmla="*/ 147458 w 821"/>
              <a:gd name="T15" fmla="*/ 45066 h 819"/>
              <a:gd name="T16" fmla="*/ 249959 w 821"/>
              <a:gd name="T17" fmla="*/ 147097 h 819"/>
              <a:gd name="T18" fmla="*/ 147458 w 821"/>
              <a:gd name="T19" fmla="*/ 249848 h 8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21" h="819">
                <a:moveTo>
                  <a:pt x="410" y="0"/>
                </a:moveTo>
                <a:cubicBezTo>
                  <a:pt x="185" y="0"/>
                  <a:pt x="0" y="183"/>
                  <a:pt x="0" y="408"/>
                </a:cubicBezTo>
                <a:cubicBezTo>
                  <a:pt x="0" y="634"/>
                  <a:pt x="185" y="818"/>
                  <a:pt x="410" y="818"/>
                </a:cubicBezTo>
                <a:cubicBezTo>
                  <a:pt x="635" y="818"/>
                  <a:pt x="820" y="634"/>
                  <a:pt x="820" y="408"/>
                </a:cubicBezTo>
                <a:cubicBezTo>
                  <a:pt x="820" y="183"/>
                  <a:pt x="635" y="0"/>
                  <a:pt x="410" y="0"/>
                </a:cubicBezTo>
                <a:close/>
                <a:moveTo>
                  <a:pt x="410" y="693"/>
                </a:moveTo>
                <a:cubicBezTo>
                  <a:pt x="252" y="693"/>
                  <a:pt x="125" y="566"/>
                  <a:pt x="125" y="408"/>
                </a:cubicBezTo>
                <a:cubicBezTo>
                  <a:pt x="125" y="251"/>
                  <a:pt x="252" y="125"/>
                  <a:pt x="410" y="125"/>
                </a:cubicBezTo>
                <a:cubicBezTo>
                  <a:pt x="568" y="125"/>
                  <a:pt x="695" y="251"/>
                  <a:pt x="695" y="408"/>
                </a:cubicBezTo>
                <a:cubicBezTo>
                  <a:pt x="695" y="564"/>
                  <a:pt x="566" y="693"/>
                  <a:pt x="410" y="693"/>
                </a:cubicBezTo>
                <a:close/>
              </a:path>
            </a:pathLst>
          </a:custGeom>
          <a:solidFill>
            <a:schemeClr val="bg1"/>
          </a:solidFill>
          <a:ln>
            <a:noFill/>
          </a:ln>
          <a:effectLst/>
        </p:spPr>
        <p:txBody>
          <a:bodyPr wrap="none" anchor="ctr"/>
          <a:lstStyle/>
          <a:p>
            <a:endParaRPr lang="en-US" dirty="0"/>
          </a:p>
        </p:txBody>
      </p:sp>
      <p:sp>
        <p:nvSpPr>
          <p:cNvPr id="40" name="Freeform 17" title="Icon of gears">
            <a:extLst>
              <a:ext uri="{FF2B5EF4-FFF2-40B4-BE49-F238E27FC236}">
                <a16:creationId xmlns:a16="http://schemas.microsoft.com/office/drawing/2014/main" id="{1BAD2BB4-D665-CD4C-A276-822C111AFFE7}"/>
              </a:ext>
            </a:extLst>
          </p:cNvPr>
          <p:cNvSpPr>
            <a:spLocks noChangeArrowheads="1"/>
          </p:cNvSpPr>
          <p:nvPr userDrawn="1"/>
        </p:nvSpPr>
        <p:spPr bwMode="auto">
          <a:xfrm>
            <a:off x="1103537" y="5266812"/>
            <a:ext cx="998765" cy="998763"/>
          </a:xfrm>
          <a:custGeom>
            <a:avLst/>
            <a:gdLst>
              <a:gd name="T0" fmla="*/ 560028 w 1557"/>
              <a:gd name="T1" fmla="*/ 254100 h 1557"/>
              <a:gd name="T2" fmla="*/ 507121 w 1557"/>
              <a:gd name="T3" fmla="*/ 214149 h 1557"/>
              <a:gd name="T4" fmla="*/ 529075 w 1557"/>
              <a:gd name="T5" fmla="*/ 149005 h 1557"/>
              <a:gd name="T6" fmla="*/ 464291 w 1557"/>
              <a:gd name="T7" fmla="*/ 132089 h 1557"/>
              <a:gd name="T8" fmla="*/ 459972 w 1557"/>
              <a:gd name="T9" fmla="*/ 64065 h 1557"/>
              <a:gd name="T10" fmla="*/ 394107 w 1557"/>
              <a:gd name="T11" fmla="*/ 73063 h 1557"/>
              <a:gd name="T12" fmla="*/ 363154 w 1557"/>
              <a:gd name="T13" fmla="*/ 11157 h 1557"/>
              <a:gd name="T14" fmla="*/ 305928 w 1557"/>
              <a:gd name="T15" fmla="*/ 44989 h 1557"/>
              <a:gd name="T16" fmla="*/ 254100 w 1557"/>
              <a:gd name="T17" fmla="*/ 0 h 1557"/>
              <a:gd name="T18" fmla="*/ 214509 w 1557"/>
              <a:gd name="T19" fmla="*/ 52907 h 1557"/>
              <a:gd name="T20" fmla="*/ 148645 w 1557"/>
              <a:gd name="T21" fmla="*/ 30953 h 1557"/>
              <a:gd name="T22" fmla="*/ 131729 w 1557"/>
              <a:gd name="T23" fmla="*/ 95737 h 1557"/>
              <a:gd name="T24" fmla="*/ 64065 w 1557"/>
              <a:gd name="T25" fmla="*/ 100416 h 1557"/>
              <a:gd name="T26" fmla="*/ 72703 w 1557"/>
              <a:gd name="T27" fmla="*/ 165921 h 1557"/>
              <a:gd name="T28" fmla="*/ 10797 w 1557"/>
              <a:gd name="T29" fmla="*/ 196873 h 1557"/>
              <a:gd name="T30" fmla="*/ 44989 w 1557"/>
              <a:gd name="T31" fmla="*/ 254100 h 1557"/>
              <a:gd name="T32" fmla="*/ 0 w 1557"/>
              <a:gd name="T33" fmla="*/ 305567 h 1557"/>
              <a:gd name="T34" fmla="*/ 52908 w 1557"/>
              <a:gd name="T35" fmla="*/ 345518 h 1557"/>
              <a:gd name="T36" fmla="*/ 30953 w 1557"/>
              <a:gd name="T37" fmla="*/ 411022 h 1557"/>
              <a:gd name="T38" fmla="*/ 95737 w 1557"/>
              <a:gd name="T39" fmla="*/ 427938 h 1557"/>
              <a:gd name="T40" fmla="*/ 100056 w 1557"/>
              <a:gd name="T41" fmla="*/ 495602 h 1557"/>
              <a:gd name="T42" fmla="*/ 165561 w 1557"/>
              <a:gd name="T43" fmla="*/ 486964 h 1557"/>
              <a:gd name="T44" fmla="*/ 196514 w 1557"/>
              <a:gd name="T45" fmla="*/ 548870 h 1557"/>
              <a:gd name="T46" fmla="*/ 254100 w 1557"/>
              <a:gd name="T47" fmla="*/ 515038 h 1557"/>
              <a:gd name="T48" fmla="*/ 305928 w 1557"/>
              <a:gd name="T49" fmla="*/ 560027 h 1557"/>
              <a:gd name="T50" fmla="*/ 345519 w 1557"/>
              <a:gd name="T51" fmla="*/ 506760 h 1557"/>
              <a:gd name="T52" fmla="*/ 411023 w 1557"/>
              <a:gd name="T53" fmla="*/ 529074 h 1557"/>
              <a:gd name="T54" fmla="*/ 428299 w 1557"/>
              <a:gd name="T55" fmla="*/ 463930 h 1557"/>
              <a:gd name="T56" fmla="*/ 495963 w 1557"/>
              <a:gd name="T57" fmla="*/ 459611 h 1557"/>
              <a:gd name="T58" fmla="*/ 486965 w 1557"/>
              <a:gd name="T59" fmla="*/ 394106 h 1557"/>
              <a:gd name="T60" fmla="*/ 549231 w 1557"/>
              <a:gd name="T61" fmla="*/ 363154 h 1557"/>
              <a:gd name="T62" fmla="*/ 515039 w 1557"/>
              <a:gd name="T63" fmla="*/ 305567 h 1557"/>
              <a:gd name="T64" fmla="*/ 280734 w 1557"/>
              <a:gd name="T65" fmla="*/ 473648 h 1557"/>
              <a:gd name="T66" fmla="*/ 280734 w 1557"/>
              <a:gd name="T67" fmla="*/ 86379 h 1557"/>
              <a:gd name="T68" fmla="*/ 280734 w 1557"/>
              <a:gd name="T69" fmla="*/ 473648 h 15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57" h="1557">
                <a:moveTo>
                  <a:pt x="1556" y="849"/>
                </a:moveTo>
                <a:lnTo>
                  <a:pt x="1556" y="706"/>
                </a:lnTo>
                <a:lnTo>
                  <a:pt x="1431" y="706"/>
                </a:lnTo>
                <a:cubicBezTo>
                  <a:pt x="1427" y="667"/>
                  <a:pt x="1419" y="630"/>
                  <a:pt x="1409" y="595"/>
                </a:cubicBezTo>
                <a:lnTo>
                  <a:pt x="1526" y="547"/>
                </a:lnTo>
                <a:lnTo>
                  <a:pt x="1470" y="414"/>
                </a:lnTo>
                <a:lnTo>
                  <a:pt x="1353" y="461"/>
                </a:lnTo>
                <a:cubicBezTo>
                  <a:pt x="1335" y="428"/>
                  <a:pt x="1315" y="395"/>
                  <a:pt x="1290" y="367"/>
                </a:cubicBezTo>
                <a:lnTo>
                  <a:pt x="1378" y="279"/>
                </a:lnTo>
                <a:lnTo>
                  <a:pt x="1278" y="178"/>
                </a:lnTo>
                <a:lnTo>
                  <a:pt x="1190" y="266"/>
                </a:lnTo>
                <a:cubicBezTo>
                  <a:pt x="1161" y="242"/>
                  <a:pt x="1128" y="221"/>
                  <a:pt x="1095" y="203"/>
                </a:cubicBezTo>
                <a:lnTo>
                  <a:pt x="1142" y="86"/>
                </a:lnTo>
                <a:lnTo>
                  <a:pt x="1009" y="31"/>
                </a:lnTo>
                <a:lnTo>
                  <a:pt x="960" y="147"/>
                </a:lnTo>
                <a:cubicBezTo>
                  <a:pt x="923" y="137"/>
                  <a:pt x="886" y="129"/>
                  <a:pt x="850" y="125"/>
                </a:cubicBezTo>
                <a:lnTo>
                  <a:pt x="850" y="0"/>
                </a:lnTo>
                <a:lnTo>
                  <a:pt x="706" y="0"/>
                </a:lnTo>
                <a:lnTo>
                  <a:pt x="706" y="125"/>
                </a:lnTo>
                <a:cubicBezTo>
                  <a:pt x="667" y="129"/>
                  <a:pt x="630" y="137"/>
                  <a:pt x="596" y="147"/>
                </a:cubicBezTo>
                <a:lnTo>
                  <a:pt x="546" y="31"/>
                </a:lnTo>
                <a:lnTo>
                  <a:pt x="413" y="86"/>
                </a:lnTo>
                <a:lnTo>
                  <a:pt x="460" y="203"/>
                </a:lnTo>
                <a:cubicBezTo>
                  <a:pt x="428" y="221"/>
                  <a:pt x="395" y="242"/>
                  <a:pt x="366" y="266"/>
                </a:cubicBezTo>
                <a:lnTo>
                  <a:pt x="278" y="178"/>
                </a:lnTo>
                <a:lnTo>
                  <a:pt x="178" y="279"/>
                </a:lnTo>
                <a:lnTo>
                  <a:pt x="266" y="367"/>
                </a:lnTo>
                <a:cubicBezTo>
                  <a:pt x="241" y="395"/>
                  <a:pt x="221" y="428"/>
                  <a:pt x="202" y="461"/>
                </a:cubicBezTo>
                <a:lnTo>
                  <a:pt x="86" y="414"/>
                </a:lnTo>
                <a:lnTo>
                  <a:pt x="30" y="547"/>
                </a:lnTo>
                <a:lnTo>
                  <a:pt x="147" y="595"/>
                </a:lnTo>
                <a:cubicBezTo>
                  <a:pt x="137" y="632"/>
                  <a:pt x="129" y="669"/>
                  <a:pt x="125" y="706"/>
                </a:cubicBezTo>
                <a:lnTo>
                  <a:pt x="0" y="706"/>
                </a:lnTo>
                <a:lnTo>
                  <a:pt x="0" y="849"/>
                </a:lnTo>
                <a:lnTo>
                  <a:pt x="125" y="849"/>
                </a:lnTo>
                <a:cubicBezTo>
                  <a:pt x="129" y="888"/>
                  <a:pt x="137" y="925"/>
                  <a:pt x="147" y="960"/>
                </a:cubicBezTo>
                <a:lnTo>
                  <a:pt x="30" y="1009"/>
                </a:lnTo>
                <a:lnTo>
                  <a:pt x="86" y="1142"/>
                </a:lnTo>
                <a:lnTo>
                  <a:pt x="202" y="1095"/>
                </a:lnTo>
                <a:cubicBezTo>
                  <a:pt x="221" y="1127"/>
                  <a:pt x="241" y="1160"/>
                  <a:pt x="266" y="1189"/>
                </a:cubicBezTo>
                <a:lnTo>
                  <a:pt x="178" y="1277"/>
                </a:lnTo>
                <a:lnTo>
                  <a:pt x="278" y="1377"/>
                </a:lnTo>
                <a:lnTo>
                  <a:pt x="366" y="1289"/>
                </a:lnTo>
                <a:cubicBezTo>
                  <a:pt x="395" y="1314"/>
                  <a:pt x="428" y="1334"/>
                  <a:pt x="460" y="1353"/>
                </a:cubicBezTo>
                <a:lnTo>
                  <a:pt x="413" y="1470"/>
                </a:lnTo>
                <a:lnTo>
                  <a:pt x="546" y="1525"/>
                </a:lnTo>
                <a:lnTo>
                  <a:pt x="596" y="1408"/>
                </a:lnTo>
                <a:cubicBezTo>
                  <a:pt x="632" y="1418"/>
                  <a:pt x="669" y="1426"/>
                  <a:pt x="706" y="1431"/>
                </a:cubicBezTo>
                <a:lnTo>
                  <a:pt x="706" y="1556"/>
                </a:lnTo>
                <a:lnTo>
                  <a:pt x="850" y="1556"/>
                </a:lnTo>
                <a:lnTo>
                  <a:pt x="850" y="1431"/>
                </a:lnTo>
                <a:cubicBezTo>
                  <a:pt x="889" y="1426"/>
                  <a:pt x="925" y="1418"/>
                  <a:pt x="960" y="1408"/>
                </a:cubicBezTo>
                <a:lnTo>
                  <a:pt x="1009" y="1525"/>
                </a:lnTo>
                <a:lnTo>
                  <a:pt x="1142" y="1470"/>
                </a:lnTo>
                <a:lnTo>
                  <a:pt x="1095" y="1353"/>
                </a:lnTo>
                <a:cubicBezTo>
                  <a:pt x="1128" y="1334"/>
                  <a:pt x="1161" y="1314"/>
                  <a:pt x="1190" y="1289"/>
                </a:cubicBezTo>
                <a:lnTo>
                  <a:pt x="1278" y="1377"/>
                </a:lnTo>
                <a:lnTo>
                  <a:pt x="1378" y="1277"/>
                </a:lnTo>
                <a:lnTo>
                  <a:pt x="1290" y="1189"/>
                </a:lnTo>
                <a:cubicBezTo>
                  <a:pt x="1315" y="1160"/>
                  <a:pt x="1335" y="1127"/>
                  <a:pt x="1353" y="1095"/>
                </a:cubicBezTo>
                <a:lnTo>
                  <a:pt x="1470" y="1142"/>
                </a:lnTo>
                <a:lnTo>
                  <a:pt x="1526" y="1009"/>
                </a:lnTo>
                <a:lnTo>
                  <a:pt x="1409" y="960"/>
                </a:lnTo>
                <a:cubicBezTo>
                  <a:pt x="1419" y="923"/>
                  <a:pt x="1427" y="886"/>
                  <a:pt x="1431" y="849"/>
                </a:cubicBezTo>
                <a:lnTo>
                  <a:pt x="1556" y="849"/>
                </a:lnTo>
                <a:close/>
                <a:moveTo>
                  <a:pt x="780" y="1316"/>
                </a:moveTo>
                <a:cubicBezTo>
                  <a:pt x="483" y="1316"/>
                  <a:pt x="241" y="1074"/>
                  <a:pt x="241" y="777"/>
                </a:cubicBezTo>
                <a:cubicBezTo>
                  <a:pt x="241" y="481"/>
                  <a:pt x="483" y="240"/>
                  <a:pt x="780" y="240"/>
                </a:cubicBezTo>
                <a:cubicBezTo>
                  <a:pt x="1077" y="240"/>
                  <a:pt x="1319" y="481"/>
                  <a:pt x="1319" y="777"/>
                </a:cubicBezTo>
                <a:cubicBezTo>
                  <a:pt x="1319" y="1074"/>
                  <a:pt x="1077" y="1316"/>
                  <a:pt x="780" y="1316"/>
                </a:cubicBezTo>
                <a:close/>
              </a:path>
            </a:pathLst>
          </a:custGeom>
          <a:solidFill>
            <a:schemeClr val="bg1"/>
          </a:solidFill>
          <a:ln>
            <a:noFill/>
          </a:ln>
          <a:effectLst/>
        </p:spPr>
        <p:txBody>
          <a:bodyPr wrap="none" anchor="ctr"/>
          <a:lstStyle/>
          <a:p>
            <a:endParaRPr lang="en-US" dirty="0"/>
          </a:p>
        </p:txBody>
      </p:sp>
      <p:sp>
        <p:nvSpPr>
          <p:cNvPr id="56" name="Content Placeholder 55">
            <a:extLst>
              <a:ext uri="{FF2B5EF4-FFF2-40B4-BE49-F238E27FC236}">
                <a16:creationId xmlns:a16="http://schemas.microsoft.com/office/drawing/2014/main" id="{10739762-808E-A643-9980-6640E194CC02}"/>
              </a:ext>
            </a:extLst>
          </p:cNvPr>
          <p:cNvSpPr>
            <a:spLocks noGrp="1"/>
          </p:cNvSpPr>
          <p:nvPr>
            <p:ph sz="quarter" idx="15"/>
          </p:nvPr>
        </p:nvSpPr>
        <p:spPr>
          <a:xfrm>
            <a:off x="461805" y="1213745"/>
            <a:ext cx="2225675" cy="1831975"/>
          </a:xfrm>
          <a:prstGeom prst="rect">
            <a:avLst/>
          </a:prstGeo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0" name="Content Placeholder 49">
            <a:extLst>
              <a:ext uri="{FF2B5EF4-FFF2-40B4-BE49-F238E27FC236}">
                <a16:creationId xmlns:a16="http://schemas.microsoft.com/office/drawing/2014/main" id="{7518B673-06A7-5442-8C84-0C4137AEF254}"/>
              </a:ext>
            </a:extLst>
          </p:cNvPr>
          <p:cNvSpPr>
            <a:spLocks noGrp="1"/>
          </p:cNvSpPr>
          <p:nvPr>
            <p:ph sz="quarter" idx="10"/>
          </p:nvPr>
        </p:nvSpPr>
        <p:spPr>
          <a:xfrm>
            <a:off x="493726" y="3079942"/>
            <a:ext cx="2193474" cy="500062"/>
          </a:xfrm>
          <a:prstGeom prst="rect">
            <a:avLst/>
          </a:prstGeom>
        </p:spPr>
        <p:txBody>
          <a:bodyPr>
            <a:noAutofit/>
          </a:bodyPr>
          <a:lstStyle>
            <a:lvl1pPr marL="0" indent="0" algn="ctr">
              <a:buNone/>
              <a:defRPr sz="2400" b="1">
                <a:solidFill>
                  <a:schemeClr val="tx1"/>
                </a:solidFill>
                <a:latin typeface="+mj-lt"/>
              </a:defRPr>
            </a:lvl1pPr>
            <a:lvl2pPr marL="457200" indent="0" algn="ctr">
              <a:buNone/>
              <a:defRPr>
                <a:solidFill>
                  <a:schemeClr val="accent6"/>
                </a:solidFill>
              </a:defRPr>
            </a:lvl2pPr>
            <a:lvl3pPr marL="914400" indent="0" algn="ctr">
              <a:buNone/>
              <a:defRPr>
                <a:solidFill>
                  <a:schemeClr val="accent6"/>
                </a:solidFill>
              </a:defRPr>
            </a:lvl3pPr>
            <a:lvl4pPr marL="1371600" indent="0" algn="ctr">
              <a:buNone/>
              <a:defRPr>
                <a:solidFill>
                  <a:schemeClr val="accent6"/>
                </a:solidFill>
              </a:defRPr>
            </a:lvl4pPr>
            <a:lvl5pPr marL="1828800" indent="0" algn="ctr">
              <a:buNone/>
              <a:defRPr>
                <a:solidFill>
                  <a:schemeClr val="accent6"/>
                </a:solidFill>
              </a:defRPr>
            </a:lvl5pPr>
          </a:lstStyle>
          <a:p>
            <a:pPr lvl="0"/>
            <a:r>
              <a:rPr lang="en-US"/>
              <a:t>Click to edit Master text styles</a:t>
            </a:r>
          </a:p>
        </p:txBody>
      </p:sp>
      <p:sp>
        <p:nvSpPr>
          <p:cNvPr id="9" name="Title 8">
            <a:extLst>
              <a:ext uri="{FF2B5EF4-FFF2-40B4-BE49-F238E27FC236}">
                <a16:creationId xmlns:a16="http://schemas.microsoft.com/office/drawing/2014/main" id="{DAC52417-594B-7D46-8593-5D84D1F08848}"/>
              </a:ext>
            </a:extLst>
          </p:cNvPr>
          <p:cNvSpPr>
            <a:spLocks noGrp="1"/>
          </p:cNvSpPr>
          <p:nvPr>
            <p:ph type="title"/>
          </p:nvPr>
        </p:nvSpPr>
        <p:spPr>
          <a:xfrm>
            <a:off x="838200" y="236537"/>
            <a:ext cx="10515600" cy="735013"/>
          </a:xfrm>
          <a:prstGeom prst="rect">
            <a:avLst/>
          </a:prstGeom>
          <a:solidFill>
            <a:srgbClr val="DEDEDE"/>
          </a:solidFill>
        </p:spPr>
        <p:txBody>
          <a:bodyPr>
            <a:normAutofit/>
          </a:bodyPr>
          <a:lstStyle>
            <a:lvl1pPr algn="ctr">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7174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DBD5F-C6EC-485E-8ECE-A5152736C43A}"/>
              </a:ext>
            </a:extLst>
          </p:cNvPr>
          <p:cNvSpPr>
            <a:spLocks noGrp="1"/>
          </p:cNvSpPr>
          <p:nvPr>
            <p:ph type="dt" sz="half" idx="10"/>
          </p:nvPr>
        </p:nvSpPr>
        <p:spPr>
          <a:xfrm>
            <a:off x="838200" y="6356352"/>
            <a:ext cx="2743200" cy="365125"/>
          </a:xfrm>
          <a:prstGeom prst="rect">
            <a:avLst/>
          </a:prstGeom>
        </p:spPr>
        <p:txBody>
          <a:bodyPr/>
          <a:lstStyle/>
          <a:p>
            <a:fld id="{6EBB0E32-0304-4451-ADB8-C044457D5B85}" type="datetimeFigureOut">
              <a:rPr lang="en-US" smtClean="0"/>
              <a:t>6/24/2019</a:t>
            </a:fld>
            <a:endParaRPr lang="en-US" dirty="0"/>
          </a:p>
        </p:txBody>
      </p:sp>
      <p:sp>
        <p:nvSpPr>
          <p:cNvPr id="3" name="Footer Placeholder 2">
            <a:extLst>
              <a:ext uri="{FF2B5EF4-FFF2-40B4-BE49-F238E27FC236}">
                <a16:creationId xmlns:a16="http://schemas.microsoft.com/office/drawing/2014/main" id="{FB6C0BE6-E24A-4679-B786-AAB41ADCCD5D}"/>
              </a:ext>
            </a:extLst>
          </p:cNvPr>
          <p:cNvSpPr>
            <a:spLocks noGrp="1"/>
          </p:cNvSpPr>
          <p:nvPr>
            <p:ph type="ftr" sz="quarter" idx="11"/>
          </p:nvPr>
        </p:nvSpPr>
        <p:spPr>
          <a:xfrm>
            <a:off x="4038601" y="6356352"/>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3FB9417-93D4-4C41-8E0E-1553E0B5D0CE}"/>
              </a:ext>
            </a:extLst>
          </p:cNvPr>
          <p:cNvSpPr>
            <a:spLocks noGrp="1"/>
          </p:cNvSpPr>
          <p:nvPr>
            <p:ph type="sldNum" sz="quarter" idx="12"/>
          </p:nvPr>
        </p:nvSpPr>
        <p:spPr>
          <a:xfrm>
            <a:off x="8610600" y="6356352"/>
            <a:ext cx="2743200" cy="365125"/>
          </a:xfrm>
          <a:prstGeom prst="rect">
            <a:avLst/>
          </a:prstGeom>
        </p:spPr>
        <p:txBody>
          <a:bodyPr/>
          <a:lstStyle/>
          <a:p>
            <a:fld id="{DA64F31B-23FA-4075-AF7D-6228CFD12F03}" type="slidenum">
              <a:rPr lang="en-US" smtClean="0"/>
              <a:t>‹#›</a:t>
            </a:fld>
            <a:endParaRPr lang="en-US" dirty="0"/>
          </a:p>
        </p:txBody>
      </p:sp>
      <p:sp>
        <p:nvSpPr>
          <p:cNvPr id="5" name="Title 8">
            <a:extLst>
              <a:ext uri="{FF2B5EF4-FFF2-40B4-BE49-F238E27FC236}">
                <a16:creationId xmlns:a16="http://schemas.microsoft.com/office/drawing/2014/main" id="{ABE7C1F3-D533-4062-AB1A-DDBC4062FB43}"/>
              </a:ext>
            </a:extLst>
          </p:cNvPr>
          <p:cNvSpPr>
            <a:spLocks noGrp="1"/>
          </p:cNvSpPr>
          <p:nvPr>
            <p:ph type="title"/>
          </p:nvPr>
        </p:nvSpPr>
        <p:spPr>
          <a:xfrm>
            <a:off x="838200" y="236537"/>
            <a:ext cx="10515600" cy="735013"/>
          </a:xfrm>
          <a:prstGeom prst="rect">
            <a:avLst/>
          </a:prstGeom>
          <a:noFill/>
        </p:spPr>
        <p:txBody>
          <a:bodyPr anchor="t">
            <a:normAutofit/>
          </a:bodyPr>
          <a:lstStyle>
            <a:lvl1pPr algn="ctr">
              <a:defRPr sz="3200">
                <a:solidFill>
                  <a:schemeClr val="tx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B8C24234-094E-4681-B381-747AB294C066}"/>
              </a:ext>
            </a:extLst>
          </p:cNvPr>
          <p:cNvSpPr>
            <a:spLocks noGrp="1"/>
          </p:cNvSpPr>
          <p:nvPr>
            <p:ph type="body" sz="quarter" idx="13"/>
          </p:nvPr>
        </p:nvSpPr>
        <p:spPr>
          <a:xfrm>
            <a:off x="1694657" y="2366003"/>
            <a:ext cx="8802687" cy="2125995"/>
          </a:xfrm>
          <a:prstGeom prst="rect">
            <a:avLst/>
          </a:prstGeom>
        </p:spPr>
        <p:txBody>
          <a:bodyPr anchor="ctr">
            <a:normAutofit/>
          </a:bodyPr>
          <a:lstStyle>
            <a:lvl1pPr marL="0" indent="0" algn="ctr">
              <a:buNone/>
              <a:defRPr sz="3200"/>
            </a:lvl1pPr>
          </a:lstStyle>
          <a:p>
            <a:pPr lvl="0"/>
            <a:r>
              <a:rPr lang="en-US"/>
              <a:t>Click to edit Master text styles</a:t>
            </a:r>
          </a:p>
        </p:txBody>
      </p:sp>
    </p:spTree>
    <p:extLst>
      <p:ext uri="{BB962C8B-B14F-4D97-AF65-F5344CB8AC3E}">
        <p14:creationId xmlns:p14="http://schemas.microsoft.com/office/powerpoint/2010/main" val="18397691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34750"/>
      </p:ext>
    </p:extLst>
  </p:cSld>
  <p:clrMap bg1="lt1" tx1="dk1" bg2="lt2" tx2="dk2" accent1="accent1" accent2="accent2" accent3="accent3" accent4="accent4" accent5="accent5" accent6="accent6" hlink="hlink" folHlink="folHlink"/>
  <p:sldLayoutIdLst>
    <p:sldLayoutId id="2147483673" r:id="rId1"/>
    <p:sldLayoutId id="214748367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psingh07331@yahoo.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dev.virtualearth.net/REST/v1/Routes?wayPoint.1=%7BwayPpoint1%7D&amp;viaWaypoint.2=%7BviaWaypoint2%7D&amp;waypoint.3=%7Bwaypoint3%7D&amp;wayPoint.n=%7BwaypointN%7D&amp;heading=%7Bheading%7D&amp;optimize=%7Boptimize%7D&amp;avoid=%7Bavoid%7D&amp;distanceBeforeFirstTurn=%7BdistanceBeforeFirstTurn%7D&amp;routeAttributes=%7BrouteAttributes%7D&amp;timeType=%7BtimeType%7D&amp;dateTime=%7BdateTime%7D&amp;maxSolutions=%7BmaxSolutions%7D&amp;tolerances=%7Btolerances%7D&amp;distanceUnit=%7BdistanceUnit%7D&amp;key=%7BBingMapsKey%7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Project-OSRM/osrm-backend/blob/master/docs/http.md#responses" TargetMode="External"/><Relationship Id="rId3" Type="http://schemas.openxmlformats.org/officeDocument/2006/relationships/hyperlink" Target="https://developer.foursquare.com/docs/resources/categories" TargetMode="External"/><Relationship Id="rId7" Type="http://schemas.openxmlformats.org/officeDocument/2006/relationships/hyperlink" Target="https://docs.microsoft.com/en-us/bingmaps/rest-services/routes/calculate-a-route" TargetMode="External"/><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 Id="rId6" Type="http://schemas.openxmlformats.org/officeDocument/2006/relationships/hyperlink" Target="https://data.cityofnewyork.us/City-Government/Borough-Boundaries/tqmj-j8zm" TargetMode="External"/><Relationship Id="rId5" Type="http://schemas.openxmlformats.org/officeDocument/2006/relationships/hyperlink" Target="https://developer.foursquare.com/docs/api/venues/details" TargetMode="External"/><Relationship Id="rId4" Type="http://schemas.openxmlformats.org/officeDocument/2006/relationships/hyperlink" Target="https://developer.foursquare.com/docs/api/venues/search"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E30D44-C92A-4435-9E5B-120464D131D8}"/>
              </a:ext>
            </a:extLst>
          </p:cNvPr>
          <p:cNvSpPr txBox="1"/>
          <p:nvPr/>
        </p:nvSpPr>
        <p:spPr>
          <a:xfrm>
            <a:off x="1258956" y="1634624"/>
            <a:ext cx="9899374" cy="2585323"/>
          </a:xfrm>
          <a:prstGeom prst="rect">
            <a:avLst/>
          </a:prstGeom>
          <a:noFill/>
        </p:spPr>
        <p:txBody>
          <a:bodyPr wrap="square" rtlCol="0">
            <a:spAutoFit/>
          </a:bodyPr>
          <a:lstStyle/>
          <a:p>
            <a:r>
              <a:rPr lang="en-US" sz="2400" b="1" dirty="0">
                <a:solidFill>
                  <a:srgbClr val="FF0000"/>
                </a:solidFill>
              </a:rPr>
              <a:t>Machine Learning helps me in my Venue hopping Tour Venture</a:t>
            </a:r>
          </a:p>
          <a:p>
            <a:endParaRPr lang="en-US" sz="2400" b="1" dirty="0"/>
          </a:p>
          <a:p>
            <a:endParaRPr lang="en-US" sz="2400" dirty="0"/>
          </a:p>
          <a:p>
            <a:pPr algn="ctr"/>
            <a:r>
              <a:rPr lang="en-US" sz="2400" b="1" dirty="0" err="1"/>
              <a:t>Gurpratap</a:t>
            </a:r>
            <a:r>
              <a:rPr lang="en-US" sz="2400" b="1" dirty="0"/>
              <a:t> Singh (</a:t>
            </a:r>
            <a:r>
              <a:rPr lang="en-US" sz="2400" b="1" u="sng" dirty="0">
                <a:hlinkClick r:id="rId2"/>
              </a:rPr>
              <a:t>gpsingh07331@yahoo.com</a:t>
            </a:r>
            <a:r>
              <a:rPr lang="en-US" sz="2400" b="1" dirty="0"/>
              <a:t>)</a:t>
            </a:r>
            <a:endParaRPr lang="en-US" sz="2400" dirty="0"/>
          </a:p>
          <a:p>
            <a:pPr algn="ctr"/>
            <a:r>
              <a:rPr lang="en-US" sz="2400" b="1" dirty="0"/>
              <a:t>Date Published: 25</a:t>
            </a:r>
            <a:r>
              <a:rPr lang="en-US" sz="2400" b="1" baseline="30000" dirty="0"/>
              <a:t>th</a:t>
            </a:r>
            <a:r>
              <a:rPr lang="en-US" sz="2400" b="1" dirty="0"/>
              <a:t> June 2019</a:t>
            </a:r>
            <a:endParaRPr lang="en-US" sz="2400" dirty="0"/>
          </a:p>
          <a:p>
            <a:endParaRPr lang="en-US" sz="2800" b="1" dirty="0"/>
          </a:p>
          <a:p>
            <a:endParaRPr lang="en-US" sz="1400" b="1" dirty="0"/>
          </a:p>
        </p:txBody>
      </p:sp>
    </p:spTree>
    <p:extLst>
      <p:ext uri="{BB962C8B-B14F-4D97-AF65-F5344CB8AC3E}">
        <p14:creationId xmlns:p14="http://schemas.microsoft.com/office/powerpoint/2010/main" val="34224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E30D44-C92A-4435-9E5B-120464D131D8}"/>
              </a:ext>
            </a:extLst>
          </p:cNvPr>
          <p:cNvSpPr txBox="1"/>
          <p:nvPr/>
        </p:nvSpPr>
        <p:spPr>
          <a:xfrm>
            <a:off x="955244" y="1039859"/>
            <a:ext cx="9899374" cy="2862322"/>
          </a:xfrm>
          <a:prstGeom prst="rect">
            <a:avLst/>
          </a:prstGeom>
          <a:noFill/>
        </p:spPr>
        <p:txBody>
          <a:bodyPr wrap="square" rtlCol="0">
            <a:spAutoFit/>
          </a:bodyPr>
          <a:lstStyle/>
          <a:p>
            <a:pPr algn="ctr"/>
            <a:r>
              <a:rPr lang="en-US" b="1" u="sng" dirty="0">
                <a:solidFill>
                  <a:schemeClr val="accent5">
                    <a:lumMod val="75000"/>
                  </a:schemeClr>
                </a:solidFill>
              </a:rPr>
              <a:t>EDA</a:t>
            </a:r>
          </a:p>
          <a:p>
            <a:endParaRPr lang="en-US" b="1" u="sng" dirty="0">
              <a:solidFill>
                <a:schemeClr val="accent4">
                  <a:lumMod val="50000"/>
                </a:schemeClr>
              </a:solidFill>
            </a:endParaRPr>
          </a:p>
          <a:p>
            <a:pPr lvl="1"/>
            <a:r>
              <a:rPr lang="en-US" sz="1200" dirty="0"/>
              <a:t>Let’s see how are the interested venues spread out in NYC. Data is obtained using Foursquare explore API.</a:t>
            </a:r>
          </a:p>
          <a:p>
            <a:pPr lvl="1"/>
            <a:endParaRPr lang="en-US" sz="1200" dirty="0"/>
          </a:p>
          <a:p>
            <a:pPr lvl="1"/>
            <a:r>
              <a:rPr lang="en-US" sz="1200" dirty="0"/>
              <a:t>So, we have unbalanced distribution but good enough to create our section of NYC to create clusters.</a:t>
            </a:r>
          </a:p>
          <a:p>
            <a:pPr lvl="1"/>
            <a:r>
              <a:rPr lang="en-US" sz="1200" dirty="0"/>
              <a:t>We are only interested in venues with ratings &gt; 5 and likes &gt; 50. Right side fig displays that data.</a:t>
            </a:r>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endParaRPr lang="en-US" sz="1200" b="1" u="sng" dirty="0">
              <a:solidFill>
                <a:schemeClr val="accent4">
                  <a:lumMod val="50000"/>
                </a:schemeClr>
              </a:solidFill>
            </a:endParaRPr>
          </a:p>
        </p:txBody>
      </p:sp>
      <p:pic>
        <p:nvPicPr>
          <p:cNvPr id="5" name="Picture 4">
            <a:extLst>
              <a:ext uri="{FF2B5EF4-FFF2-40B4-BE49-F238E27FC236}">
                <a16:creationId xmlns:a16="http://schemas.microsoft.com/office/drawing/2014/main" id="{49908F9F-E733-48BC-96AD-F238995B0F79}"/>
              </a:ext>
            </a:extLst>
          </p:cNvPr>
          <p:cNvPicPr>
            <a:picLocks noChangeAspect="1"/>
          </p:cNvPicPr>
          <p:nvPr/>
        </p:nvPicPr>
        <p:blipFill>
          <a:blip r:embed="rId2"/>
          <a:stretch>
            <a:fillRect/>
          </a:stretch>
        </p:blipFill>
        <p:spPr>
          <a:xfrm>
            <a:off x="1047750" y="2900156"/>
            <a:ext cx="5048250" cy="3257550"/>
          </a:xfrm>
          <a:prstGeom prst="rect">
            <a:avLst/>
          </a:prstGeom>
        </p:spPr>
      </p:pic>
      <p:pic>
        <p:nvPicPr>
          <p:cNvPr id="2" name="Picture 1">
            <a:extLst>
              <a:ext uri="{FF2B5EF4-FFF2-40B4-BE49-F238E27FC236}">
                <a16:creationId xmlns:a16="http://schemas.microsoft.com/office/drawing/2014/main" id="{1B7C027E-487A-42BC-9AB7-47E480501C31}"/>
              </a:ext>
            </a:extLst>
          </p:cNvPr>
          <p:cNvPicPr>
            <a:picLocks noChangeAspect="1"/>
          </p:cNvPicPr>
          <p:nvPr/>
        </p:nvPicPr>
        <p:blipFill>
          <a:blip r:embed="rId3"/>
          <a:stretch>
            <a:fillRect/>
          </a:stretch>
        </p:blipFill>
        <p:spPr>
          <a:xfrm>
            <a:off x="5197337" y="3551583"/>
            <a:ext cx="3864844" cy="2482298"/>
          </a:xfrm>
          <a:prstGeom prst="rect">
            <a:avLst/>
          </a:prstGeom>
        </p:spPr>
      </p:pic>
    </p:spTree>
    <p:extLst>
      <p:ext uri="{BB962C8B-B14F-4D97-AF65-F5344CB8AC3E}">
        <p14:creationId xmlns:p14="http://schemas.microsoft.com/office/powerpoint/2010/main" val="219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E30D44-C92A-4435-9E5B-120464D131D8}"/>
              </a:ext>
            </a:extLst>
          </p:cNvPr>
          <p:cNvSpPr txBox="1"/>
          <p:nvPr/>
        </p:nvSpPr>
        <p:spPr>
          <a:xfrm>
            <a:off x="955244" y="1039859"/>
            <a:ext cx="9899374" cy="2339102"/>
          </a:xfrm>
          <a:prstGeom prst="rect">
            <a:avLst/>
          </a:prstGeom>
          <a:noFill/>
        </p:spPr>
        <p:txBody>
          <a:bodyPr wrap="square" rtlCol="0">
            <a:spAutoFit/>
          </a:bodyPr>
          <a:lstStyle/>
          <a:p>
            <a:pPr algn="ctr"/>
            <a:r>
              <a:rPr lang="en-US" b="1" u="sng" dirty="0">
                <a:solidFill>
                  <a:schemeClr val="accent4">
                    <a:lumMod val="50000"/>
                  </a:schemeClr>
                </a:solidFill>
              </a:rPr>
              <a:t>Modeling</a:t>
            </a:r>
          </a:p>
          <a:p>
            <a:endParaRPr lang="en-US" b="1" u="sng" dirty="0">
              <a:solidFill>
                <a:schemeClr val="accent4">
                  <a:lumMod val="50000"/>
                </a:schemeClr>
              </a:solidFill>
            </a:endParaRPr>
          </a:p>
          <a:p>
            <a:pPr lvl="1"/>
            <a:r>
              <a:rPr lang="en-US" sz="1400" dirty="0"/>
              <a:t>We will use unsupervised clustering, </a:t>
            </a:r>
            <a:r>
              <a:rPr lang="en-US" sz="1400" dirty="0" err="1"/>
              <a:t>KMeans</a:t>
            </a:r>
            <a:r>
              <a:rPr lang="en-US" sz="1400" dirty="0"/>
              <a:t>. We will use Elbow method to figure out the optimal k.</a:t>
            </a:r>
          </a:p>
          <a:p>
            <a:pPr lvl="1"/>
            <a:r>
              <a:rPr lang="en-US" sz="1400" dirty="0"/>
              <a:t>We use Folium to visualize the cluster distribution. We observe that cluster 0 has the biggest spread.</a:t>
            </a:r>
          </a:p>
          <a:p>
            <a:pPr lvl="1"/>
            <a:endParaRPr lang="en-US" sz="1400" dirty="0"/>
          </a:p>
          <a:p>
            <a:pPr lvl="1"/>
            <a:endParaRPr lang="en-US" sz="1400" dirty="0"/>
          </a:p>
          <a:p>
            <a:pPr lvl="1"/>
            <a:endParaRPr lang="en-US" sz="1400" dirty="0"/>
          </a:p>
          <a:p>
            <a:pPr lvl="1"/>
            <a:endParaRPr lang="en-US" sz="1400" dirty="0"/>
          </a:p>
          <a:p>
            <a:pPr lvl="1"/>
            <a:endParaRPr lang="en-US" sz="1400" dirty="0"/>
          </a:p>
          <a:p>
            <a:endParaRPr lang="en-US" sz="1200" b="1" u="sng" dirty="0">
              <a:solidFill>
                <a:schemeClr val="accent4">
                  <a:lumMod val="50000"/>
                </a:schemeClr>
              </a:solidFill>
            </a:endParaRPr>
          </a:p>
        </p:txBody>
      </p:sp>
      <p:pic>
        <p:nvPicPr>
          <p:cNvPr id="6" name="Picture 5" descr="C:\Users\gpsingh07331\AppData\Local\Microsoft\Windows\INetCache\Content.MSO\884AC3A7.tmp">
            <a:extLst>
              <a:ext uri="{FF2B5EF4-FFF2-40B4-BE49-F238E27FC236}">
                <a16:creationId xmlns:a16="http://schemas.microsoft.com/office/drawing/2014/main" id="{DB992C58-D300-4047-8C23-B2C6CA72D7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9307" y="4221172"/>
            <a:ext cx="3898624" cy="2677656"/>
          </a:xfrm>
          <a:prstGeom prst="rect">
            <a:avLst/>
          </a:prstGeom>
          <a:noFill/>
          <a:ln>
            <a:noFill/>
          </a:ln>
        </p:spPr>
      </p:pic>
      <p:pic>
        <p:nvPicPr>
          <p:cNvPr id="2" name="Picture 1">
            <a:extLst>
              <a:ext uri="{FF2B5EF4-FFF2-40B4-BE49-F238E27FC236}">
                <a16:creationId xmlns:a16="http://schemas.microsoft.com/office/drawing/2014/main" id="{63640312-B55C-4CD9-9090-027017497589}"/>
              </a:ext>
            </a:extLst>
          </p:cNvPr>
          <p:cNvPicPr>
            <a:picLocks noChangeAspect="1"/>
          </p:cNvPicPr>
          <p:nvPr/>
        </p:nvPicPr>
        <p:blipFill>
          <a:blip r:embed="rId3"/>
          <a:stretch>
            <a:fillRect/>
          </a:stretch>
        </p:blipFill>
        <p:spPr>
          <a:xfrm>
            <a:off x="4147931" y="4323236"/>
            <a:ext cx="4151037" cy="2473527"/>
          </a:xfrm>
          <a:prstGeom prst="rect">
            <a:avLst/>
          </a:prstGeom>
        </p:spPr>
      </p:pic>
      <p:pic>
        <p:nvPicPr>
          <p:cNvPr id="3" name="Picture 2">
            <a:extLst>
              <a:ext uri="{FF2B5EF4-FFF2-40B4-BE49-F238E27FC236}">
                <a16:creationId xmlns:a16="http://schemas.microsoft.com/office/drawing/2014/main" id="{38E08120-1E5B-4DC8-89A1-EDC0BD6A7E1F}"/>
              </a:ext>
            </a:extLst>
          </p:cNvPr>
          <p:cNvPicPr>
            <a:picLocks noChangeAspect="1"/>
          </p:cNvPicPr>
          <p:nvPr/>
        </p:nvPicPr>
        <p:blipFill>
          <a:blip r:embed="rId4"/>
          <a:stretch>
            <a:fillRect/>
          </a:stretch>
        </p:blipFill>
        <p:spPr>
          <a:xfrm>
            <a:off x="8277493" y="4384473"/>
            <a:ext cx="3665200" cy="2473527"/>
          </a:xfrm>
          <a:prstGeom prst="rect">
            <a:avLst/>
          </a:prstGeom>
        </p:spPr>
      </p:pic>
    </p:spTree>
    <p:extLst>
      <p:ext uri="{BB962C8B-B14F-4D97-AF65-F5344CB8AC3E}">
        <p14:creationId xmlns:p14="http://schemas.microsoft.com/office/powerpoint/2010/main" val="15562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E30D44-C92A-4435-9E5B-120464D131D8}"/>
              </a:ext>
            </a:extLst>
          </p:cNvPr>
          <p:cNvSpPr txBox="1"/>
          <p:nvPr/>
        </p:nvSpPr>
        <p:spPr>
          <a:xfrm>
            <a:off x="955244" y="1039859"/>
            <a:ext cx="9899374" cy="2339102"/>
          </a:xfrm>
          <a:prstGeom prst="rect">
            <a:avLst/>
          </a:prstGeom>
          <a:noFill/>
        </p:spPr>
        <p:txBody>
          <a:bodyPr wrap="square" rtlCol="0">
            <a:spAutoFit/>
          </a:bodyPr>
          <a:lstStyle/>
          <a:p>
            <a:pPr algn="ctr"/>
            <a:r>
              <a:rPr lang="en-US" b="1" u="sng" dirty="0">
                <a:solidFill>
                  <a:schemeClr val="accent4">
                    <a:lumMod val="50000"/>
                  </a:schemeClr>
                </a:solidFill>
              </a:rPr>
              <a:t>Modeling</a:t>
            </a:r>
          </a:p>
          <a:p>
            <a:endParaRPr lang="en-US" b="1" u="sng" dirty="0">
              <a:solidFill>
                <a:schemeClr val="accent4">
                  <a:lumMod val="50000"/>
                </a:schemeClr>
              </a:solidFill>
            </a:endParaRPr>
          </a:p>
          <a:p>
            <a:pPr lvl="1"/>
            <a:r>
              <a:rPr lang="en-US" sz="1400" dirty="0"/>
              <a:t>Clusters having at least one of each venue category. We have good enough cluster spread to validate our concept of offering tourist venue hops spread across NYC.</a:t>
            </a:r>
          </a:p>
          <a:p>
            <a:pPr lvl="1"/>
            <a:endParaRPr lang="en-US" sz="1400" dirty="0"/>
          </a:p>
          <a:p>
            <a:pPr lvl="1"/>
            <a:endParaRPr lang="en-US" sz="1400" dirty="0"/>
          </a:p>
          <a:p>
            <a:pPr lvl="1"/>
            <a:endParaRPr lang="en-US" sz="1400" dirty="0"/>
          </a:p>
          <a:p>
            <a:pPr lvl="1"/>
            <a:endParaRPr lang="en-US" sz="1400" dirty="0"/>
          </a:p>
          <a:p>
            <a:pPr lvl="1"/>
            <a:endParaRPr lang="en-US" sz="1400" dirty="0"/>
          </a:p>
          <a:p>
            <a:endParaRPr lang="en-US" sz="1200" b="1" u="sng" dirty="0">
              <a:solidFill>
                <a:schemeClr val="accent4">
                  <a:lumMod val="50000"/>
                </a:schemeClr>
              </a:solidFill>
            </a:endParaRPr>
          </a:p>
        </p:txBody>
      </p:sp>
      <p:pic>
        <p:nvPicPr>
          <p:cNvPr id="5" name="Picture 4">
            <a:extLst>
              <a:ext uri="{FF2B5EF4-FFF2-40B4-BE49-F238E27FC236}">
                <a16:creationId xmlns:a16="http://schemas.microsoft.com/office/drawing/2014/main" id="{64C8E33A-08C1-4BB0-AAA1-F3CEB8F05315}"/>
              </a:ext>
            </a:extLst>
          </p:cNvPr>
          <p:cNvPicPr>
            <a:picLocks noChangeAspect="1"/>
          </p:cNvPicPr>
          <p:nvPr/>
        </p:nvPicPr>
        <p:blipFill>
          <a:blip r:embed="rId2"/>
          <a:stretch>
            <a:fillRect/>
          </a:stretch>
        </p:blipFill>
        <p:spPr>
          <a:xfrm>
            <a:off x="634240" y="2924978"/>
            <a:ext cx="5172075" cy="3724275"/>
          </a:xfrm>
          <a:prstGeom prst="rect">
            <a:avLst/>
          </a:prstGeom>
        </p:spPr>
      </p:pic>
      <p:pic>
        <p:nvPicPr>
          <p:cNvPr id="7" name="Picture 6">
            <a:extLst>
              <a:ext uri="{FF2B5EF4-FFF2-40B4-BE49-F238E27FC236}">
                <a16:creationId xmlns:a16="http://schemas.microsoft.com/office/drawing/2014/main" id="{4E89EAE2-2AF5-48F9-8757-3B23DCD5F845}"/>
              </a:ext>
            </a:extLst>
          </p:cNvPr>
          <p:cNvPicPr>
            <a:picLocks noChangeAspect="1"/>
          </p:cNvPicPr>
          <p:nvPr/>
        </p:nvPicPr>
        <p:blipFill>
          <a:blip r:embed="rId3"/>
          <a:stretch>
            <a:fillRect/>
          </a:stretch>
        </p:blipFill>
        <p:spPr>
          <a:xfrm>
            <a:off x="6120666" y="3287576"/>
            <a:ext cx="4419600" cy="3390900"/>
          </a:xfrm>
          <a:prstGeom prst="rect">
            <a:avLst/>
          </a:prstGeom>
        </p:spPr>
      </p:pic>
    </p:spTree>
    <p:extLst>
      <p:ext uri="{BB962C8B-B14F-4D97-AF65-F5344CB8AC3E}">
        <p14:creationId xmlns:p14="http://schemas.microsoft.com/office/powerpoint/2010/main" val="299270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E30D44-C92A-4435-9E5B-120464D131D8}"/>
              </a:ext>
            </a:extLst>
          </p:cNvPr>
          <p:cNvSpPr txBox="1"/>
          <p:nvPr/>
        </p:nvSpPr>
        <p:spPr>
          <a:xfrm>
            <a:off x="955244" y="1039859"/>
            <a:ext cx="9899374" cy="2769989"/>
          </a:xfrm>
          <a:prstGeom prst="rect">
            <a:avLst/>
          </a:prstGeom>
          <a:noFill/>
        </p:spPr>
        <p:txBody>
          <a:bodyPr wrap="square" rtlCol="0">
            <a:spAutoFit/>
          </a:bodyPr>
          <a:lstStyle/>
          <a:p>
            <a:pPr algn="ctr"/>
            <a:r>
              <a:rPr lang="en-US" b="1" u="sng" dirty="0">
                <a:solidFill>
                  <a:schemeClr val="accent4">
                    <a:lumMod val="50000"/>
                  </a:schemeClr>
                </a:solidFill>
              </a:rPr>
              <a:t>Modeling</a:t>
            </a:r>
          </a:p>
          <a:p>
            <a:endParaRPr lang="en-US" b="1" u="sng" dirty="0">
              <a:solidFill>
                <a:schemeClr val="accent4">
                  <a:lumMod val="50000"/>
                </a:schemeClr>
              </a:solidFill>
            </a:endParaRPr>
          </a:p>
          <a:p>
            <a:r>
              <a:rPr lang="en-US" sz="1200" b="1" dirty="0"/>
              <a:t>Now we will use Bing API to get the best time </a:t>
            </a:r>
            <a:r>
              <a:rPr lang="en-US" sz="1200" b="1" dirty="0" err="1"/>
              <a:t>trave</a:t>
            </a:r>
            <a:r>
              <a:rPr lang="en-US" sz="1200" b="1" dirty="0"/>
              <a:t> option for each cluster.</a:t>
            </a:r>
          </a:p>
          <a:p>
            <a:r>
              <a:rPr lang="en-US" sz="1200" dirty="0">
                <a:hlinkClick r:id="rId2"/>
              </a:rPr>
              <a:t>http://dev.virtualearth.net/REST/v1/Routes?wayPoint.1={wayPpoint1}&amp;viaWaypoint.2={viaWaypoint2}&amp;waypoint.3={waypoint3}&amp;wayPoint.n={waypointN}&amp;heading={heading}&amp;optimize={optimize}&amp;avoid={avoid}&amp;distanceBeforeFirstTurn={distanceBeforeFirstTurn}&amp;routeAttributes={routeAttributes}&amp;timeType={timeType}&amp;dateTime={dateTime}&amp;maxSolutions={maxSolutions}&amp;tolerances={tolerances}&amp;distanceUnit={distanceUnit}&amp;key={BingMapsKey}</a:t>
            </a:r>
            <a:endParaRPr lang="en-US" sz="1200" dirty="0"/>
          </a:p>
          <a:p>
            <a:pPr lvl="1"/>
            <a:endParaRPr lang="en-US" sz="1200" dirty="0"/>
          </a:p>
          <a:p>
            <a:pPr lvl="1"/>
            <a:r>
              <a:rPr lang="en-US" sz="1200" dirty="0"/>
              <a:t>Sample output</a:t>
            </a:r>
          </a:p>
          <a:p>
            <a:pPr lvl="1"/>
            <a:endParaRPr lang="en-US" sz="1400" dirty="0"/>
          </a:p>
          <a:p>
            <a:pPr lvl="1"/>
            <a:endParaRPr lang="en-US" sz="1400" dirty="0"/>
          </a:p>
          <a:p>
            <a:pPr lvl="1"/>
            <a:endParaRPr lang="en-US" sz="1400" dirty="0"/>
          </a:p>
          <a:p>
            <a:endParaRPr lang="en-US" sz="1200" b="1" u="sng" dirty="0">
              <a:solidFill>
                <a:schemeClr val="accent4">
                  <a:lumMod val="50000"/>
                </a:schemeClr>
              </a:solidFill>
            </a:endParaRPr>
          </a:p>
        </p:txBody>
      </p:sp>
      <p:pic>
        <p:nvPicPr>
          <p:cNvPr id="2" name="Picture 1">
            <a:extLst>
              <a:ext uri="{FF2B5EF4-FFF2-40B4-BE49-F238E27FC236}">
                <a16:creationId xmlns:a16="http://schemas.microsoft.com/office/drawing/2014/main" id="{259218BC-3981-419A-B367-BC32FAF36AD1}"/>
              </a:ext>
            </a:extLst>
          </p:cNvPr>
          <p:cNvPicPr>
            <a:picLocks noChangeAspect="1"/>
          </p:cNvPicPr>
          <p:nvPr/>
        </p:nvPicPr>
        <p:blipFill>
          <a:blip r:embed="rId3"/>
          <a:stretch>
            <a:fillRect/>
          </a:stretch>
        </p:blipFill>
        <p:spPr>
          <a:xfrm>
            <a:off x="1492319" y="3078852"/>
            <a:ext cx="6238875" cy="3324225"/>
          </a:xfrm>
          <a:prstGeom prst="rect">
            <a:avLst/>
          </a:prstGeom>
        </p:spPr>
      </p:pic>
    </p:spTree>
    <p:extLst>
      <p:ext uri="{BB962C8B-B14F-4D97-AF65-F5344CB8AC3E}">
        <p14:creationId xmlns:p14="http://schemas.microsoft.com/office/powerpoint/2010/main" val="1028342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E30D44-C92A-4435-9E5B-120464D131D8}"/>
              </a:ext>
            </a:extLst>
          </p:cNvPr>
          <p:cNvSpPr txBox="1"/>
          <p:nvPr/>
        </p:nvSpPr>
        <p:spPr>
          <a:xfrm>
            <a:off x="955244" y="1039859"/>
            <a:ext cx="9899374" cy="1754326"/>
          </a:xfrm>
          <a:prstGeom prst="rect">
            <a:avLst/>
          </a:prstGeom>
          <a:noFill/>
        </p:spPr>
        <p:txBody>
          <a:bodyPr wrap="square" rtlCol="0">
            <a:spAutoFit/>
          </a:bodyPr>
          <a:lstStyle/>
          <a:p>
            <a:pPr algn="ctr"/>
            <a:r>
              <a:rPr lang="en-US" b="1" u="sng" dirty="0">
                <a:solidFill>
                  <a:schemeClr val="accent5">
                    <a:lumMod val="75000"/>
                  </a:schemeClr>
                </a:solidFill>
              </a:rPr>
              <a:t>Outcome</a:t>
            </a:r>
          </a:p>
          <a:p>
            <a:endParaRPr lang="en-US" b="1" u="sng" dirty="0">
              <a:solidFill>
                <a:schemeClr val="accent4">
                  <a:lumMod val="50000"/>
                </a:schemeClr>
              </a:solidFill>
            </a:endParaRPr>
          </a:p>
          <a:p>
            <a:endParaRPr lang="en-US" sz="1200" b="1" u="sng" dirty="0">
              <a:solidFill>
                <a:schemeClr val="accent4">
                  <a:lumMod val="50000"/>
                </a:schemeClr>
              </a:solidFill>
            </a:endParaRPr>
          </a:p>
          <a:p>
            <a:r>
              <a:rPr lang="en-US" sz="1200" dirty="0"/>
              <a:t>My hypothesis that I can use NYC data, Foursquare API and Bing API for a Virtual tour is correct. NYC itself has a potential for multiple tour locations. I can use similar method </a:t>
            </a:r>
            <a:r>
              <a:rPr lang="en-US" sz="1200" dirty="0" err="1"/>
              <a:t>ofr</a:t>
            </a:r>
            <a:r>
              <a:rPr lang="en-US" sz="1200" dirty="0"/>
              <a:t> other cities. This will value add to my Travel website. But I need to add more Venue categories. I also need to add Hotel location. I can also use the above clustering and distance optimization technique to make it interactive with the user.</a:t>
            </a:r>
          </a:p>
          <a:p>
            <a:endParaRPr lang="en-US" sz="1200" b="1" u="sng" dirty="0">
              <a:solidFill>
                <a:schemeClr val="accent4">
                  <a:lumMod val="50000"/>
                </a:schemeClr>
              </a:solidFill>
            </a:endParaRPr>
          </a:p>
          <a:p>
            <a:r>
              <a:rPr lang="en-US" sz="1200" b="1" dirty="0">
                <a:solidFill>
                  <a:schemeClr val="accent4">
                    <a:lumMod val="50000"/>
                  </a:schemeClr>
                </a:solidFill>
              </a:rPr>
              <a:t>II may also try DBSCAN algorithm to form non circular clusters.</a:t>
            </a:r>
            <a:endParaRPr lang="en-US" sz="1200" b="1" dirty="0"/>
          </a:p>
        </p:txBody>
      </p:sp>
    </p:spTree>
    <p:extLst>
      <p:ext uri="{BB962C8B-B14F-4D97-AF65-F5344CB8AC3E}">
        <p14:creationId xmlns:p14="http://schemas.microsoft.com/office/powerpoint/2010/main" val="251029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E30D44-C92A-4435-9E5B-120464D131D8}"/>
              </a:ext>
            </a:extLst>
          </p:cNvPr>
          <p:cNvSpPr txBox="1"/>
          <p:nvPr/>
        </p:nvSpPr>
        <p:spPr>
          <a:xfrm>
            <a:off x="755373" y="746729"/>
            <a:ext cx="9899374" cy="5139869"/>
          </a:xfrm>
          <a:prstGeom prst="rect">
            <a:avLst/>
          </a:prstGeom>
          <a:noFill/>
        </p:spPr>
        <p:txBody>
          <a:bodyPr wrap="square" rtlCol="0">
            <a:spAutoFit/>
          </a:bodyPr>
          <a:lstStyle/>
          <a:p>
            <a:r>
              <a:rPr lang="en-US" sz="2400" b="1" dirty="0">
                <a:solidFill>
                  <a:srgbClr val="FF0000"/>
                </a:solidFill>
              </a:rPr>
              <a:t>Problem Statement &amp; Concept</a:t>
            </a:r>
          </a:p>
          <a:p>
            <a:endParaRPr lang="en-US" sz="2400" b="1" dirty="0">
              <a:solidFill>
                <a:srgbClr val="FF0000"/>
              </a:solidFill>
            </a:endParaRPr>
          </a:p>
          <a:p>
            <a:endParaRPr lang="en-US" sz="2400" b="1" dirty="0">
              <a:solidFill>
                <a:srgbClr val="FF0000"/>
              </a:solidFill>
            </a:endParaRPr>
          </a:p>
          <a:p>
            <a:r>
              <a:rPr lang="en-US" b="1" dirty="0">
                <a:solidFill>
                  <a:schemeClr val="tx2">
                    <a:lumMod val="50000"/>
                    <a:lumOff val="50000"/>
                  </a:schemeClr>
                </a:solidFill>
              </a:rPr>
              <a:t>Now imagine you are one of those tourists and you want to spend your time in NYC wisely. With size of NYC and so many choices available and gems of them hidden around and you want to cover the best of everything, how would you do it. How can you optimize your day so that you can experience the best of everything?</a:t>
            </a:r>
          </a:p>
          <a:p>
            <a:endParaRPr lang="en-US" b="1" dirty="0">
              <a:solidFill>
                <a:schemeClr val="tx2">
                  <a:lumMod val="50000"/>
                  <a:lumOff val="50000"/>
                </a:schemeClr>
              </a:solidFill>
            </a:endParaRPr>
          </a:p>
          <a:p>
            <a:r>
              <a:rPr lang="en-US" b="1" dirty="0">
                <a:solidFill>
                  <a:schemeClr val="tx2">
                    <a:lumMod val="50000"/>
                    <a:lumOff val="50000"/>
                  </a:schemeClr>
                </a:solidFill>
              </a:rPr>
              <a:t>Here I offer you an optimized tour so you can spend your time wisely and get the best experience of whole of NYC in least amount of time.</a:t>
            </a:r>
          </a:p>
          <a:p>
            <a:endParaRPr lang="en-US" b="1" dirty="0">
              <a:solidFill>
                <a:schemeClr val="tx2">
                  <a:lumMod val="50000"/>
                  <a:lumOff val="50000"/>
                </a:schemeClr>
              </a:solidFill>
            </a:endParaRPr>
          </a:p>
          <a:p>
            <a:r>
              <a:rPr lang="en-US" b="1" dirty="0">
                <a:solidFill>
                  <a:schemeClr val="tx2">
                    <a:lumMod val="50000"/>
                    <a:lumOff val="50000"/>
                  </a:schemeClr>
                </a:solidFill>
              </a:rPr>
              <a:t>Well at least let me start small and give you best of Eating, departmental shop and electronics experience across NYC in smallest possible time and allow you to select the section of NYC as a choice.</a:t>
            </a:r>
          </a:p>
          <a:p>
            <a:endParaRPr lang="en-US" sz="1600" dirty="0">
              <a:solidFill>
                <a:schemeClr val="tx2">
                  <a:lumMod val="75000"/>
                  <a:lumOff val="25000"/>
                </a:schemeClr>
              </a:solidFill>
            </a:endParaRPr>
          </a:p>
          <a:p>
            <a:endParaRPr lang="en-US" sz="2800" b="1" dirty="0"/>
          </a:p>
          <a:p>
            <a:endParaRPr lang="en-US" sz="1400" b="1" dirty="0"/>
          </a:p>
        </p:txBody>
      </p:sp>
    </p:spTree>
    <p:extLst>
      <p:ext uri="{BB962C8B-B14F-4D97-AF65-F5344CB8AC3E}">
        <p14:creationId xmlns:p14="http://schemas.microsoft.com/office/powerpoint/2010/main" val="2067921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E30D44-C92A-4435-9E5B-120464D131D8}"/>
              </a:ext>
            </a:extLst>
          </p:cNvPr>
          <p:cNvSpPr txBox="1"/>
          <p:nvPr/>
        </p:nvSpPr>
        <p:spPr>
          <a:xfrm>
            <a:off x="755373" y="746729"/>
            <a:ext cx="9899374" cy="2277547"/>
          </a:xfrm>
          <a:prstGeom prst="rect">
            <a:avLst/>
          </a:prstGeom>
          <a:noFill/>
        </p:spPr>
        <p:txBody>
          <a:bodyPr wrap="square" rtlCol="0">
            <a:spAutoFit/>
          </a:bodyPr>
          <a:lstStyle/>
          <a:p>
            <a:r>
              <a:rPr lang="en-US" sz="2400" b="1" dirty="0">
                <a:solidFill>
                  <a:srgbClr val="FF0000"/>
                </a:solidFill>
              </a:rPr>
              <a:t>Stakeholders &amp; Supporting data</a:t>
            </a:r>
          </a:p>
          <a:p>
            <a:endParaRPr lang="en-US" sz="2400" b="1" dirty="0">
              <a:solidFill>
                <a:srgbClr val="FF0000"/>
              </a:solidFill>
            </a:endParaRPr>
          </a:p>
          <a:p>
            <a:pPr lvl="0"/>
            <a:r>
              <a:rPr lang="en-US" b="1" dirty="0">
                <a:solidFill>
                  <a:schemeClr val="tx2">
                    <a:lumMod val="50000"/>
                    <a:lumOff val="50000"/>
                  </a:schemeClr>
                </a:solidFill>
              </a:rPr>
              <a:t>I, as the owner of Travel related online business.</a:t>
            </a:r>
            <a:endParaRPr lang="en-US" dirty="0">
              <a:solidFill>
                <a:schemeClr val="tx2">
                  <a:lumMod val="50000"/>
                  <a:lumOff val="50000"/>
                </a:schemeClr>
              </a:solidFill>
            </a:endParaRPr>
          </a:p>
          <a:p>
            <a:pPr lvl="0"/>
            <a:r>
              <a:rPr lang="en-US" b="1" dirty="0">
                <a:solidFill>
                  <a:schemeClr val="tx2">
                    <a:lumMod val="50000"/>
                    <a:lumOff val="50000"/>
                  </a:schemeClr>
                </a:solidFill>
              </a:rPr>
              <a:t>Tourists who have come to get relief from daily stress</a:t>
            </a:r>
            <a:r>
              <a:rPr lang="en-US" b="1" dirty="0"/>
              <a:t>.</a:t>
            </a:r>
            <a:endParaRPr lang="en-US" dirty="0"/>
          </a:p>
          <a:p>
            <a:endParaRPr lang="en-US" sz="1600" dirty="0">
              <a:solidFill>
                <a:schemeClr val="tx2">
                  <a:lumMod val="75000"/>
                  <a:lumOff val="25000"/>
                </a:schemeClr>
              </a:solidFill>
            </a:endParaRPr>
          </a:p>
          <a:p>
            <a:endParaRPr lang="en-US" sz="2800" b="1" dirty="0"/>
          </a:p>
          <a:p>
            <a:endParaRPr lang="en-US" sz="1400" b="1" dirty="0"/>
          </a:p>
        </p:txBody>
      </p:sp>
      <p:pic>
        <p:nvPicPr>
          <p:cNvPr id="3" name="Picture 2" descr="https://nycfuture.org/images/covers-full-url/Total_Visitors_.png">
            <a:extLst>
              <a:ext uri="{FF2B5EF4-FFF2-40B4-BE49-F238E27FC236}">
                <a16:creationId xmlns:a16="http://schemas.microsoft.com/office/drawing/2014/main" id="{204B1579-35AC-45EC-8F3A-13D880DAC72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5373" y="2743200"/>
            <a:ext cx="4562061" cy="2468880"/>
          </a:xfrm>
          <a:prstGeom prst="rect">
            <a:avLst/>
          </a:prstGeom>
          <a:noFill/>
          <a:ln>
            <a:noFill/>
          </a:ln>
        </p:spPr>
      </p:pic>
      <p:pic>
        <p:nvPicPr>
          <p:cNvPr id="5" name="Picture 4" descr="https://nycfuture.org/images/covers-full-url/Share_of_all_visa_spending_in_NYC_by_domestic_and_intt_travelers_.png">
            <a:extLst>
              <a:ext uri="{FF2B5EF4-FFF2-40B4-BE49-F238E27FC236}">
                <a16:creationId xmlns:a16="http://schemas.microsoft.com/office/drawing/2014/main" id="{E2156518-FA41-46B3-8F17-72FE394924A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46915" y="2790617"/>
            <a:ext cx="4893364" cy="2277548"/>
          </a:xfrm>
          <a:prstGeom prst="rect">
            <a:avLst/>
          </a:prstGeom>
          <a:noFill/>
          <a:ln>
            <a:noFill/>
          </a:ln>
        </p:spPr>
      </p:pic>
    </p:spTree>
    <p:extLst>
      <p:ext uri="{BB962C8B-B14F-4D97-AF65-F5344CB8AC3E}">
        <p14:creationId xmlns:p14="http://schemas.microsoft.com/office/powerpoint/2010/main" val="384097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E30D44-C92A-4435-9E5B-120464D131D8}"/>
              </a:ext>
            </a:extLst>
          </p:cNvPr>
          <p:cNvSpPr txBox="1"/>
          <p:nvPr/>
        </p:nvSpPr>
        <p:spPr>
          <a:xfrm>
            <a:off x="1146313" y="1899668"/>
            <a:ext cx="9899374" cy="3631763"/>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tx2">
                    <a:lumMod val="50000"/>
                    <a:lumOff val="50000"/>
                  </a:schemeClr>
                </a:solidFill>
              </a:rPr>
              <a:t>Questions I need answer for so as to provide the above experience.</a:t>
            </a:r>
          </a:p>
          <a:p>
            <a:endParaRPr lang="en-US" b="1" dirty="0">
              <a:solidFill>
                <a:schemeClr val="tx2">
                  <a:lumMod val="50000"/>
                  <a:lumOff val="50000"/>
                </a:schemeClr>
              </a:solidFill>
            </a:endParaRPr>
          </a:p>
          <a:p>
            <a:pPr marL="285750" lvl="0" indent="-285750">
              <a:buFont typeface="Arial" panose="020B0604020202020204" pitchFamily="34" charset="0"/>
              <a:buChar char="•"/>
            </a:pPr>
            <a:r>
              <a:rPr lang="en-US" b="1" dirty="0">
                <a:solidFill>
                  <a:schemeClr val="tx2">
                    <a:lumMod val="50000"/>
                    <a:lumOff val="50000"/>
                  </a:schemeClr>
                </a:solidFill>
              </a:rPr>
              <a:t>How can divide the NYC into sections so as to get the location data for each of these sections?</a:t>
            </a:r>
          </a:p>
          <a:p>
            <a:pPr lvl="0"/>
            <a:endParaRPr lang="en-US" b="1" dirty="0">
              <a:solidFill>
                <a:schemeClr val="tx2">
                  <a:lumMod val="50000"/>
                  <a:lumOff val="50000"/>
                </a:schemeClr>
              </a:solidFill>
            </a:endParaRPr>
          </a:p>
          <a:p>
            <a:pPr marL="285750" lvl="0" indent="-285750">
              <a:buFont typeface="Arial" panose="020B0604020202020204" pitchFamily="34" charset="0"/>
              <a:buChar char="•"/>
            </a:pPr>
            <a:r>
              <a:rPr lang="en-US" b="1" dirty="0">
                <a:solidFill>
                  <a:schemeClr val="tx2">
                    <a:lumMod val="50000"/>
                    <a:lumOff val="50000"/>
                  </a:schemeClr>
                </a:solidFill>
              </a:rPr>
              <a:t>Where can I find the trusted data source for the best rated and liked Eating, Departmental and electronics shop location in NYC.</a:t>
            </a:r>
          </a:p>
          <a:p>
            <a:pPr lvl="0"/>
            <a:endParaRPr lang="en-US" b="1" dirty="0">
              <a:solidFill>
                <a:schemeClr val="tx2">
                  <a:lumMod val="50000"/>
                  <a:lumOff val="50000"/>
                </a:schemeClr>
              </a:solidFill>
            </a:endParaRPr>
          </a:p>
          <a:p>
            <a:pPr marL="285750" lvl="0" indent="-285750">
              <a:buFont typeface="Arial" panose="020B0604020202020204" pitchFamily="34" charset="0"/>
              <a:buChar char="•"/>
            </a:pPr>
            <a:r>
              <a:rPr lang="en-US" b="1" dirty="0">
                <a:solidFill>
                  <a:schemeClr val="tx2">
                    <a:lumMod val="50000"/>
                    <a:lumOff val="50000"/>
                  </a:schemeClr>
                </a:solidFill>
              </a:rPr>
              <a:t>How can I optimize the time taken to visit each of the top venue categories in each section of NYC?</a:t>
            </a:r>
          </a:p>
          <a:p>
            <a:pPr lvl="0"/>
            <a:endParaRPr lang="en-US" b="1" dirty="0">
              <a:solidFill>
                <a:schemeClr val="tx2">
                  <a:lumMod val="50000"/>
                  <a:lumOff val="50000"/>
                </a:schemeClr>
              </a:solidFill>
            </a:endParaRPr>
          </a:p>
          <a:p>
            <a:pPr marL="285750" lvl="0" indent="-285750">
              <a:buFont typeface="Arial" panose="020B0604020202020204" pitchFamily="34" charset="0"/>
              <a:buChar char="•"/>
            </a:pPr>
            <a:r>
              <a:rPr lang="en-US" b="1" dirty="0">
                <a:solidFill>
                  <a:schemeClr val="tx2">
                    <a:lumMod val="50000"/>
                    <a:lumOff val="50000"/>
                  </a:schemeClr>
                </a:solidFill>
              </a:rPr>
              <a:t>Which section should I visit first or should be the only section to visit?</a:t>
            </a:r>
          </a:p>
          <a:p>
            <a:endParaRPr lang="en-US" sz="1400" b="1" dirty="0"/>
          </a:p>
        </p:txBody>
      </p:sp>
    </p:spTree>
    <p:extLst>
      <p:ext uri="{BB962C8B-B14F-4D97-AF65-F5344CB8AC3E}">
        <p14:creationId xmlns:p14="http://schemas.microsoft.com/office/powerpoint/2010/main" val="109961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872178-D827-A04B-A8A6-19B597861090}"/>
              </a:ext>
            </a:extLst>
          </p:cNvPr>
          <p:cNvSpPr>
            <a:spLocks noGrp="1"/>
          </p:cNvSpPr>
          <p:nvPr>
            <p:ph type="title"/>
          </p:nvPr>
        </p:nvSpPr>
        <p:spPr/>
        <p:txBody>
          <a:bodyPr>
            <a:normAutofit/>
          </a:bodyPr>
          <a:lstStyle/>
          <a:p>
            <a:r>
              <a:rPr lang="en-US" sz="2800" b="1" dirty="0">
                <a:solidFill>
                  <a:srgbClr val="FF0000"/>
                </a:solidFill>
              </a:rPr>
              <a:t>Problem to Outcome flow</a:t>
            </a:r>
          </a:p>
        </p:txBody>
      </p:sp>
      <p:sp>
        <p:nvSpPr>
          <p:cNvPr id="2" name="Content Placeholder 1">
            <a:extLst>
              <a:ext uri="{FF2B5EF4-FFF2-40B4-BE49-F238E27FC236}">
                <a16:creationId xmlns:a16="http://schemas.microsoft.com/office/drawing/2014/main" id="{5F166CF5-4E2E-0346-9D88-347A912C7F6F}"/>
              </a:ext>
            </a:extLst>
          </p:cNvPr>
          <p:cNvSpPr>
            <a:spLocks noGrp="1"/>
          </p:cNvSpPr>
          <p:nvPr>
            <p:ph sz="quarter" idx="10"/>
          </p:nvPr>
        </p:nvSpPr>
        <p:spPr>
          <a:xfrm>
            <a:off x="493726" y="2844991"/>
            <a:ext cx="2193474" cy="735013"/>
          </a:xfrm>
        </p:spPr>
        <p:txBody>
          <a:bodyPr/>
          <a:lstStyle/>
          <a:p>
            <a:r>
              <a:rPr lang="en-US" dirty="0">
                <a:solidFill>
                  <a:srgbClr val="FF0000"/>
                </a:solidFill>
              </a:rPr>
              <a:t>Data Gathering</a:t>
            </a:r>
          </a:p>
        </p:txBody>
      </p:sp>
      <p:sp>
        <p:nvSpPr>
          <p:cNvPr id="3" name="Content Placeholder 2">
            <a:extLst>
              <a:ext uri="{FF2B5EF4-FFF2-40B4-BE49-F238E27FC236}">
                <a16:creationId xmlns:a16="http://schemas.microsoft.com/office/drawing/2014/main" id="{19F694C4-36EF-8A42-8E8A-CBBA4D6B4C38}"/>
              </a:ext>
            </a:extLst>
          </p:cNvPr>
          <p:cNvSpPr>
            <a:spLocks noGrp="1"/>
          </p:cNvSpPr>
          <p:nvPr>
            <p:ph sz="quarter" idx="11"/>
          </p:nvPr>
        </p:nvSpPr>
        <p:spPr>
          <a:xfrm>
            <a:off x="2723809" y="4407691"/>
            <a:ext cx="2193474" cy="500062"/>
          </a:xfrm>
        </p:spPr>
        <p:txBody>
          <a:bodyPr/>
          <a:lstStyle/>
          <a:p>
            <a:r>
              <a:rPr lang="en-US" dirty="0">
                <a:solidFill>
                  <a:schemeClr val="accent4">
                    <a:lumMod val="50000"/>
                  </a:schemeClr>
                </a:solidFill>
              </a:rPr>
              <a:t>Approach</a:t>
            </a:r>
          </a:p>
        </p:txBody>
      </p:sp>
      <p:sp>
        <p:nvSpPr>
          <p:cNvPr id="15" name="Content Placeholder 14">
            <a:extLst>
              <a:ext uri="{FF2B5EF4-FFF2-40B4-BE49-F238E27FC236}">
                <a16:creationId xmlns:a16="http://schemas.microsoft.com/office/drawing/2014/main" id="{2FC9B3C5-CBC2-D84E-9244-6C008558F588}"/>
              </a:ext>
            </a:extLst>
          </p:cNvPr>
          <p:cNvSpPr>
            <a:spLocks noGrp="1"/>
          </p:cNvSpPr>
          <p:nvPr>
            <p:ph sz="quarter" idx="12"/>
          </p:nvPr>
        </p:nvSpPr>
        <p:spPr>
          <a:xfrm>
            <a:off x="4970368" y="2684780"/>
            <a:ext cx="2193474" cy="735013"/>
          </a:xfrm>
        </p:spPr>
        <p:txBody>
          <a:bodyPr/>
          <a:lstStyle/>
          <a:p>
            <a:r>
              <a:rPr lang="en-US" dirty="0">
                <a:solidFill>
                  <a:schemeClr val="accent5">
                    <a:lumMod val="75000"/>
                  </a:schemeClr>
                </a:solidFill>
              </a:rPr>
              <a:t>Getting Value from data</a:t>
            </a:r>
          </a:p>
        </p:txBody>
      </p:sp>
      <p:sp>
        <p:nvSpPr>
          <p:cNvPr id="16" name="Content Placeholder 15">
            <a:extLst>
              <a:ext uri="{FF2B5EF4-FFF2-40B4-BE49-F238E27FC236}">
                <a16:creationId xmlns:a16="http://schemas.microsoft.com/office/drawing/2014/main" id="{6B546BF5-83A0-A44C-B9BD-4B2CDE5B49E7}"/>
              </a:ext>
            </a:extLst>
          </p:cNvPr>
          <p:cNvSpPr>
            <a:spLocks noGrp="1"/>
          </p:cNvSpPr>
          <p:nvPr>
            <p:ph sz="quarter" idx="13"/>
          </p:nvPr>
        </p:nvSpPr>
        <p:spPr>
          <a:xfrm>
            <a:off x="7282220" y="4290182"/>
            <a:ext cx="2193474" cy="878166"/>
          </a:xfrm>
        </p:spPr>
        <p:txBody>
          <a:bodyPr/>
          <a:lstStyle/>
          <a:p>
            <a:r>
              <a:rPr lang="en-US" dirty="0">
                <a:solidFill>
                  <a:schemeClr val="accent4">
                    <a:lumMod val="75000"/>
                  </a:schemeClr>
                </a:solidFill>
              </a:rPr>
              <a:t>Modeling</a:t>
            </a:r>
          </a:p>
        </p:txBody>
      </p:sp>
      <p:sp>
        <p:nvSpPr>
          <p:cNvPr id="17" name="Content Placeholder 16">
            <a:extLst>
              <a:ext uri="{FF2B5EF4-FFF2-40B4-BE49-F238E27FC236}">
                <a16:creationId xmlns:a16="http://schemas.microsoft.com/office/drawing/2014/main" id="{F9A891EE-BC4D-6C46-B451-1A2D01CE1AB4}"/>
              </a:ext>
            </a:extLst>
          </p:cNvPr>
          <p:cNvSpPr>
            <a:spLocks noGrp="1"/>
          </p:cNvSpPr>
          <p:nvPr>
            <p:ph sz="quarter" idx="14"/>
          </p:nvPr>
        </p:nvSpPr>
        <p:spPr>
          <a:xfrm>
            <a:off x="9504379" y="2684780"/>
            <a:ext cx="2193474" cy="692215"/>
          </a:xfrm>
        </p:spPr>
        <p:txBody>
          <a:bodyPr/>
          <a:lstStyle/>
          <a:p>
            <a:r>
              <a:rPr lang="en-US" dirty="0">
                <a:solidFill>
                  <a:schemeClr val="accent2">
                    <a:lumMod val="75000"/>
                  </a:schemeClr>
                </a:solidFill>
              </a:rPr>
              <a:t>Outcome</a:t>
            </a:r>
          </a:p>
        </p:txBody>
      </p:sp>
    </p:spTree>
    <p:extLst>
      <p:ext uri="{BB962C8B-B14F-4D97-AF65-F5344CB8AC3E}">
        <p14:creationId xmlns:p14="http://schemas.microsoft.com/office/powerpoint/2010/main" val="12190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E30D44-C92A-4435-9E5B-120464D131D8}"/>
              </a:ext>
            </a:extLst>
          </p:cNvPr>
          <p:cNvSpPr txBox="1"/>
          <p:nvPr/>
        </p:nvSpPr>
        <p:spPr>
          <a:xfrm>
            <a:off x="955244" y="1039859"/>
            <a:ext cx="9899374" cy="5693866"/>
          </a:xfrm>
          <a:prstGeom prst="rect">
            <a:avLst/>
          </a:prstGeom>
          <a:noFill/>
        </p:spPr>
        <p:txBody>
          <a:bodyPr wrap="square" rtlCol="0">
            <a:spAutoFit/>
          </a:bodyPr>
          <a:lstStyle/>
          <a:p>
            <a:pPr lvl="0"/>
            <a:endParaRPr lang="en-US" sz="1200" b="1" dirty="0"/>
          </a:p>
          <a:p>
            <a:pPr lvl="0" algn="ctr"/>
            <a:r>
              <a:rPr lang="en-US" b="1" u="sng" dirty="0">
                <a:solidFill>
                  <a:srgbClr val="FF0000"/>
                </a:solidFill>
              </a:rPr>
              <a:t>Data Gathering</a:t>
            </a:r>
          </a:p>
          <a:p>
            <a:pPr lvl="0"/>
            <a:endParaRPr lang="en-US" sz="1200" b="1" dirty="0"/>
          </a:p>
          <a:p>
            <a:pPr lvl="0"/>
            <a:r>
              <a:rPr lang="en-US" sz="1200" b="1" dirty="0"/>
              <a:t>New York City data that contains list Boroughs, Neighborhoods along with their latitude and longitude.</a:t>
            </a:r>
            <a:endParaRPr lang="en-US" sz="1200" dirty="0"/>
          </a:p>
          <a:p>
            <a:pPr lvl="1"/>
            <a:r>
              <a:rPr lang="en-US" sz="1200" dirty="0"/>
              <a:t>Data source: </a:t>
            </a:r>
            <a:r>
              <a:rPr lang="en-US" sz="1200" u="sng" dirty="0">
                <a:hlinkClick r:id="rId2"/>
              </a:rPr>
              <a:t>https://geo.nyu.edu/catalog/nyu_2451_34572</a:t>
            </a:r>
            <a:endParaRPr lang="en-US" sz="1200" dirty="0"/>
          </a:p>
          <a:p>
            <a:pPr lvl="1"/>
            <a:r>
              <a:rPr lang="en-US" sz="1200" dirty="0"/>
              <a:t>Description: This data set contains the required information. And we will use this data set to explore various neighborhoods of New York city.</a:t>
            </a:r>
          </a:p>
          <a:p>
            <a:endParaRPr lang="en-US" sz="1200" dirty="0"/>
          </a:p>
          <a:p>
            <a:endParaRPr lang="en-US" sz="1200" dirty="0"/>
          </a:p>
          <a:p>
            <a:pPr lvl="0"/>
            <a:r>
              <a:rPr lang="en-US" sz="1200" b="1" dirty="0"/>
              <a:t>Venues in each neighborhood of New York city with category, ratings and likes.</a:t>
            </a:r>
            <a:endParaRPr lang="en-US" sz="1200" dirty="0"/>
          </a:p>
          <a:p>
            <a:pPr lvl="1"/>
            <a:r>
              <a:rPr lang="en-US" sz="1200" dirty="0"/>
              <a:t>Data source: </a:t>
            </a:r>
            <a:r>
              <a:rPr lang="en-US" sz="1200" b="1" i="1" dirty="0" err="1"/>
              <a:t>Fousquare</a:t>
            </a:r>
            <a:r>
              <a:rPr lang="en-US" sz="1200" b="1" i="1" dirty="0"/>
              <a:t> API</a:t>
            </a:r>
          </a:p>
          <a:p>
            <a:pPr lvl="1"/>
            <a:r>
              <a:rPr lang="en-US" sz="1200" dirty="0"/>
              <a:t>From the categories available,</a:t>
            </a:r>
          </a:p>
          <a:p>
            <a:pPr lvl="1"/>
            <a:r>
              <a:rPr lang="en-US" sz="1200" u="sng" dirty="0">
                <a:hlinkClick r:id="rId3"/>
              </a:rPr>
              <a:t>https://developer.foursquare.com/docs/resources/categories</a:t>
            </a:r>
            <a:endParaRPr lang="en-US" sz="1200" dirty="0"/>
          </a:p>
          <a:p>
            <a:pPr lvl="1"/>
            <a:r>
              <a:rPr lang="en-US" sz="1200" dirty="0"/>
              <a:t>I will be looking for Food, Electronics Store and Department Store only.</a:t>
            </a:r>
          </a:p>
          <a:p>
            <a:pPr lvl="1"/>
            <a:r>
              <a:rPr lang="en-US" sz="1200" dirty="0"/>
              <a:t>To get Listing of venues in NYC</a:t>
            </a:r>
          </a:p>
          <a:p>
            <a:pPr lvl="1"/>
            <a:r>
              <a:rPr lang="en-US" sz="1200" u="sng" dirty="0">
                <a:hlinkClick r:id="rId4"/>
              </a:rPr>
              <a:t>https://developer.foursquare.com/docs/api/venues/search</a:t>
            </a:r>
            <a:endParaRPr lang="en-US" sz="1200" dirty="0"/>
          </a:p>
          <a:p>
            <a:pPr lvl="1"/>
            <a:r>
              <a:rPr lang="en-US" sz="1200" dirty="0"/>
              <a:t> </a:t>
            </a:r>
          </a:p>
          <a:p>
            <a:pPr lvl="1"/>
            <a:r>
              <a:rPr lang="en-US" sz="1200" dirty="0"/>
              <a:t>To get ratings and likes for the venues.</a:t>
            </a:r>
          </a:p>
          <a:p>
            <a:pPr lvl="1"/>
            <a:r>
              <a:rPr lang="en-US" sz="1200" u="sng" dirty="0">
                <a:hlinkClick r:id="rId5"/>
              </a:rPr>
              <a:t>https://developer.foursquare.com/docs/api/venues/details</a:t>
            </a:r>
            <a:endParaRPr lang="en-US" sz="1200" dirty="0"/>
          </a:p>
          <a:p>
            <a:endParaRPr lang="en-US" dirty="0"/>
          </a:p>
          <a:p>
            <a:pPr lvl="0"/>
            <a:r>
              <a:rPr lang="en-US" sz="1200" b="1" dirty="0" err="1"/>
              <a:t>GeoSpace</a:t>
            </a:r>
            <a:r>
              <a:rPr lang="en-US" sz="1200" b="1" dirty="0"/>
              <a:t> data</a:t>
            </a:r>
            <a:endParaRPr lang="en-US" sz="1200" dirty="0"/>
          </a:p>
          <a:p>
            <a:pPr lvl="1"/>
            <a:r>
              <a:rPr lang="en-US" sz="1200" dirty="0"/>
              <a:t>Data source: </a:t>
            </a:r>
            <a:r>
              <a:rPr lang="en-US" sz="1200" u="sng" dirty="0">
                <a:hlinkClick r:id="rId6"/>
              </a:rPr>
              <a:t>https://data.cityofnewyork.us/City-Government/Borough-Boundaries/tqmj-j8zm</a:t>
            </a:r>
            <a:endParaRPr lang="en-US" sz="1200" dirty="0"/>
          </a:p>
          <a:p>
            <a:pPr lvl="1"/>
            <a:r>
              <a:rPr lang="en-US" sz="1200" b="1" i="1" dirty="0"/>
              <a:t>Or Use </a:t>
            </a:r>
            <a:r>
              <a:rPr lang="en-US" sz="1200" b="1" i="1" dirty="0" err="1"/>
              <a:t>geopy</a:t>
            </a:r>
            <a:r>
              <a:rPr lang="en-US" sz="1200" b="1" i="1" dirty="0"/>
              <a:t> library to get the latitude and longitude values of New York City</a:t>
            </a:r>
          </a:p>
          <a:p>
            <a:endParaRPr lang="en-US" sz="1400" b="1" dirty="0"/>
          </a:p>
          <a:p>
            <a:pPr lvl="0"/>
            <a:r>
              <a:rPr lang="en-US" sz="1200" b="1" dirty="0"/>
              <a:t>Route Time Travel Data</a:t>
            </a:r>
            <a:endParaRPr lang="en-US" sz="1200" dirty="0"/>
          </a:p>
          <a:p>
            <a:r>
              <a:rPr lang="en-US" sz="1200" dirty="0"/>
              <a:t> </a:t>
            </a:r>
          </a:p>
          <a:p>
            <a:pPr lvl="1"/>
            <a:r>
              <a:rPr lang="en-US" sz="1200" dirty="0"/>
              <a:t>Data source: </a:t>
            </a:r>
            <a:r>
              <a:rPr lang="en-US" sz="1200" u="sng" dirty="0">
                <a:hlinkClick r:id="rId7"/>
              </a:rPr>
              <a:t>https://docs.microsoft.com/en-us/bingmaps/rest-services/routes/calculate-a-route</a:t>
            </a:r>
            <a:endParaRPr lang="en-US" sz="1200" dirty="0"/>
          </a:p>
          <a:p>
            <a:pPr lvl="1"/>
            <a:r>
              <a:rPr lang="en-US" sz="1200" i="1" dirty="0"/>
              <a:t>Or </a:t>
            </a:r>
            <a:r>
              <a:rPr lang="en-US" sz="1200" i="1" u="sng" dirty="0">
                <a:hlinkClick r:id="rId8"/>
              </a:rPr>
              <a:t>https://github.com/Project-OSRM/osrm-backend/blob/master/docs/http.md#responses</a:t>
            </a:r>
            <a:endParaRPr lang="en-US" sz="1200" dirty="0"/>
          </a:p>
          <a:p>
            <a:endParaRPr lang="en-US" sz="1400" b="1" dirty="0"/>
          </a:p>
        </p:txBody>
      </p:sp>
    </p:spTree>
    <p:extLst>
      <p:ext uri="{BB962C8B-B14F-4D97-AF65-F5344CB8AC3E}">
        <p14:creationId xmlns:p14="http://schemas.microsoft.com/office/powerpoint/2010/main" val="230146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E30D44-C92A-4435-9E5B-120464D131D8}"/>
              </a:ext>
            </a:extLst>
          </p:cNvPr>
          <p:cNvSpPr txBox="1"/>
          <p:nvPr/>
        </p:nvSpPr>
        <p:spPr>
          <a:xfrm>
            <a:off x="955244" y="1039859"/>
            <a:ext cx="9899374" cy="4493538"/>
          </a:xfrm>
          <a:prstGeom prst="rect">
            <a:avLst/>
          </a:prstGeom>
          <a:noFill/>
        </p:spPr>
        <p:txBody>
          <a:bodyPr wrap="square" rtlCol="0">
            <a:spAutoFit/>
          </a:bodyPr>
          <a:lstStyle/>
          <a:p>
            <a:pPr algn="ctr"/>
            <a:r>
              <a:rPr lang="en-US" b="1" u="sng" dirty="0">
                <a:solidFill>
                  <a:schemeClr val="accent4">
                    <a:lumMod val="50000"/>
                  </a:schemeClr>
                </a:solidFill>
              </a:rPr>
              <a:t>Approach</a:t>
            </a:r>
          </a:p>
          <a:p>
            <a:endParaRPr lang="en-US" b="1" u="sng" dirty="0">
              <a:solidFill>
                <a:schemeClr val="accent4">
                  <a:lumMod val="50000"/>
                </a:schemeClr>
              </a:solidFill>
            </a:endParaRPr>
          </a:p>
          <a:p>
            <a:pPr marL="285750" indent="-285750">
              <a:buFont typeface="Arial" panose="020B0604020202020204" pitchFamily="34" charset="0"/>
              <a:buChar char="•"/>
            </a:pPr>
            <a:r>
              <a:rPr lang="en-US" sz="1400" b="1" dirty="0">
                <a:solidFill>
                  <a:schemeClr val="accent4">
                    <a:lumMod val="50000"/>
                  </a:schemeClr>
                </a:solidFill>
              </a:rPr>
              <a:t>Question/Hypothesis </a:t>
            </a:r>
          </a:p>
          <a:p>
            <a:pPr marL="285750" indent="-285750">
              <a:buFont typeface="Arial" panose="020B0604020202020204" pitchFamily="34" charset="0"/>
              <a:buChar char="•"/>
            </a:pPr>
            <a:endParaRPr lang="en-US" sz="1400" b="1" dirty="0">
              <a:solidFill>
                <a:schemeClr val="accent4">
                  <a:lumMod val="50000"/>
                </a:schemeClr>
              </a:solidFill>
            </a:endParaRPr>
          </a:p>
          <a:p>
            <a:pPr lvl="1"/>
            <a:r>
              <a:rPr lang="en-US" sz="1400" b="1" dirty="0"/>
              <a:t>Divide NYC into sections with each of the desired category, viz., Department Store, Electronics Store and an Indian Restaurant. </a:t>
            </a:r>
          </a:p>
          <a:p>
            <a:pPr lvl="2"/>
            <a:r>
              <a:rPr lang="en-US" sz="1400" dirty="0"/>
              <a:t>If we get at least 3 sections within NYC then I can offer choices to the tourists to include the hopping tour in their </a:t>
            </a:r>
            <a:r>
              <a:rPr lang="en-US" sz="1400" dirty="0" err="1"/>
              <a:t>iternary</a:t>
            </a:r>
            <a:r>
              <a:rPr lang="en-US" sz="1400" dirty="0"/>
              <a:t>. In future I can expand to give them to choose the venue choices.</a:t>
            </a:r>
          </a:p>
          <a:p>
            <a:pPr lvl="1"/>
            <a:endParaRPr lang="en-US" sz="1400" dirty="0"/>
          </a:p>
          <a:p>
            <a:pPr lvl="1"/>
            <a:r>
              <a:rPr lang="en-US" sz="1400" b="1" dirty="0"/>
              <a:t>EDA – Collect Information, revise expectation or collect more data.</a:t>
            </a:r>
          </a:p>
          <a:p>
            <a:pPr lvl="1"/>
            <a:r>
              <a:rPr lang="en-US" sz="1400" b="1" dirty="0"/>
              <a:t>Formal Modeling – Primal model answers question.</a:t>
            </a:r>
          </a:p>
          <a:p>
            <a:pPr lvl="1"/>
            <a:r>
              <a:rPr lang="en-US" sz="1400" b="1" dirty="0"/>
              <a:t>Interpretation of analysis provides a specific &amp; meaningful answer to the hypothesis.</a:t>
            </a:r>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endParaRPr lang="en-US" sz="1200" b="1" u="sng" dirty="0">
              <a:solidFill>
                <a:schemeClr val="accent4">
                  <a:lumMod val="50000"/>
                </a:schemeClr>
              </a:solidFill>
            </a:endParaRPr>
          </a:p>
        </p:txBody>
      </p:sp>
    </p:spTree>
    <p:extLst>
      <p:ext uri="{BB962C8B-B14F-4D97-AF65-F5344CB8AC3E}">
        <p14:creationId xmlns:p14="http://schemas.microsoft.com/office/powerpoint/2010/main" val="258138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E30D44-C92A-4435-9E5B-120464D131D8}"/>
              </a:ext>
            </a:extLst>
          </p:cNvPr>
          <p:cNvSpPr txBox="1"/>
          <p:nvPr/>
        </p:nvSpPr>
        <p:spPr>
          <a:xfrm>
            <a:off x="955244" y="1039859"/>
            <a:ext cx="9899374" cy="2123658"/>
          </a:xfrm>
          <a:prstGeom prst="rect">
            <a:avLst/>
          </a:prstGeom>
          <a:noFill/>
        </p:spPr>
        <p:txBody>
          <a:bodyPr wrap="square" rtlCol="0">
            <a:spAutoFit/>
          </a:bodyPr>
          <a:lstStyle/>
          <a:p>
            <a:pPr algn="ctr"/>
            <a:r>
              <a:rPr lang="en-US" b="1" u="sng" dirty="0">
                <a:solidFill>
                  <a:schemeClr val="accent5">
                    <a:lumMod val="75000"/>
                  </a:schemeClr>
                </a:solidFill>
              </a:rPr>
              <a:t>EDA</a:t>
            </a:r>
          </a:p>
          <a:p>
            <a:endParaRPr lang="en-US" b="1" u="sng" dirty="0">
              <a:solidFill>
                <a:schemeClr val="accent4">
                  <a:lumMod val="50000"/>
                </a:schemeClr>
              </a:solidFill>
            </a:endParaRPr>
          </a:p>
          <a:p>
            <a:pPr lvl="1"/>
            <a:r>
              <a:rPr lang="en-US" sz="1400" dirty="0"/>
              <a:t>Let’s see how are the neighborhoods spread out in NYC</a:t>
            </a:r>
          </a:p>
          <a:p>
            <a:pPr lvl="1"/>
            <a:endParaRPr lang="en-US" sz="1400" dirty="0"/>
          </a:p>
          <a:p>
            <a:pPr lvl="1"/>
            <a:endParaRPr lang="en-US" sz="1400" dirty="0"/>
          </a:p>
          <a:p>
            <a:pPr lvl="1"/>
            <a:endParaRPr lang="en-US" sz="1400" dirty="0"/>
          </a:p>
          <a:p>
            <a:pPr lvl="1"/>
            <a:endParaRPr lang="en-US" sz="1400" dirty="0"/>
          </a:p>
          <a:p>
            <a:pPr lvl="1"/>
            <a:endParaRPr lang="en-US" sz="1400" dirty="0"/>
          </a:p>
          <a:p>
            <a:endParaRPr lang="en-US" sz="1200" b="1" u="sng" dirty="0">
              <a:solidFill>
                <a:schemeClr val="accent4">
                  <a:lumMod val="50000"/>
                </a:schemeClr>
              </a:solidFill>
            </a:endParaRPr>
          </a:p>
        </p:txBody>
      </p:sp>
      <p:pic>
        <p:nvPicPr>
          <p:cNvPr id="2" name="Picture 1">
            <a:extLst>
              <a:ext uri="{FF2B5EF4-FFF2-40B4-BE49-F238E27FC236}">
                <a16:creationId xmlns:a16="http://schemas.microsoft.com/office/drawing/2014/main" id="{0D45A534-53C7-4979-885E-4C160D1E90A4}"/>
              </a:ext>
            </a:extLst>
          </p:cNvPr>
          <p:cNvPicPr>
            <a:picLocks noChangeAspect="1"/>
          </p:cNvPicPr>
          <p:nvPr/>
        </p:nvPicPr>
        <p:blipFill>
          <a:blip r:embed="rId2"/>
          <a:stretch>
            <a:fillRect/>
          </a:stretch>
        </p:blipFill>
        <p:spPr>
          <a:xfrm>
            <a:off x="1200150" y="3314486"/>
            <a:ext cx="4895850" cy="3286125"/>
          </a:xfrm>
          <a:prstGeom prst="rect">
            <a:avLst/>
          </a:prstGeom>
        </p:spPr>
      </p:pic>
      <p:pic>
        <p:nvPicPr>
          <p:cNvPr id="3" name="Picture 2">
            <a:extLst>
              <a:ext uri="{FF2B5EF4-FFF2-40B4-BE49-F238E27FC236}">
                <a16:creationId xmlns:a16="http://schemas.microsoft.com/office/drawing/2014/main" id="{7100E457-25B8-4347-8675-A543C599245B}"/>
              </a:ext>
            </a:extLst>
          </p:cNvPr>
          <p:cNvPicPr>
            <a:picLocks noChangeAspect="1"/>
          </p:cNvPicPr>
          <p:nvPr/>
        </p:nvPicPr>
        <p:blipFill>
          <a:blip r:embed="rId3"/>
          <a:stretch>
            <a:fillRect/>
          </a:stretch>
        </p:blipFill>
        <p:spPr>
          <a:xfrm>
            <a:off x="5861642" y="3314486"/>
            <a:ext cx="3678143" cy="2824995"/>
          </a:xfrm>
          <a:prstGeom prst="rect">
            <a:avLst/>
          </a:prstGeom>
        </p:spPr>
      </p:pic>
    </p:spTree>
    <p:extLst>
      <p:ext uri="{BB962C8B-B14F-4D97-AF65-F5344CB8AC3E}">
        <p14:creationId xmlns:p14="http://schemas.microsoft.com/office/powerpoint/2010/main" val="238707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E30D44-C92A-4435-9E5B-120464D131D8}"/>
              </a:ext>
            </a:extLst>
          </p:cNvPr>
          <p:cNvSpPr txBox="1"/>
          <p:nvPr/>
        </p:nvSpPr>
        <p:spPr>
          <a:xfrm>
            <a:off x="955244" y="1039859"/>
            <a:ext cx="9899374" cy="2677656"/>
          </a:xfrm>
          <a:prstGeom prst="rect">
            <a:avLst/>
          </a:prstGeom>
          <a:noFill/>
        </p:spPr>
        <p:txBody>
          <a:bodyPr wrap="square" rtlCol="0">
            <a:spAutoFit/>
          </a:bodyPr>
          <a:lstStyle/>
          <a:p>
            <a:pPr algn="ctr"/>
            <a:r>
              <a:rPr lang="en-US" b="1" u="sng" dirty="0">
                <a:solidFill>
                  <a:schemeClr val="accent5">
                    <a:lumMod val="75000"/>
                  </a:schemeClr>
                </a:solidFill>
              </a:rPr>
              <a:t>EDA</a:t>
            </a:r>
          </a:p>
          <a:p>
            <a:endParaRPr lang="en-US" b="1" u="sng" dirty="0">
              <a:solidFill>
                <a:schemeClr val="accent4">
                  <a:lumMod val="50000"/>
                </a:schemeClr>
              </a:solidFill>
            </a:endParaRPr>
          </a:p>
          <a:p>
            <a:pPr lvl="1"/>
            <a:r>
              <a:rPr lang="en-US" sz="1200" dirty="0"/>
              <a:t>Let’s see how are the interested venues spread out in NYC.</a:t>
            </a:r>
          </a:p>
          <a:p>
            <a:pPr lvl="1"/>
            <a:endParaRPr lang="en-US" sz="1200" dirty="0"/>
          </a:p>
          <a:p>
            <a:pPr lvl="1"/>
            <a:r>
              <a:rPr lang="en-US" sz="1200" dirty="0"/>
              <a:t>So, we have unbalanced distribution but good enough to create our section of NYC to create clusters.</a:t>
            </a:r>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endParaRPr lang="en-US" sz="1200" b="1" u="sng" dirty="0">
              <a:solidFill>
                <a:schemeClr val="accent4">
                  <a:lumMod val="50000"/>
                </a:schemeClr>
              </a:solidFill>
            </a:endParaRPr>
          </a:p>
        </p:txBody>
      </p:sp>
      <p:pic>
        <p:nvPicPr>
          <p:cNvPr id="5" name="Picture 4">
            <a:extLst>
              <a:ext uri="{FF2B5EF4-FFF2-40B4-BE49-F238E27FC236}">
                <a16:creationId xmlns:a16="http://schemas.microsoft.com/office/drawing/2014/main" id="{49908F9F-E733-48BC-96AD-F238995B0F79}"/>
              </a:ext>
            </a:extLst>
          </p:cNvPr>
          <p:cNvPicPr>
            <a:picLocks noChangeAspect="1"/>
          </p:cNvPicPr>
          <p:nvPr/>
        </p:nvPicPr>
        <p:blipFill>
          <a:blip r:embed="rId2"/>
          <a:stretch>
            <a:fillRect/>
          </a:stretch>
        </p:blipFill>
        <p:spPr>
          <a:xfrm>
            <a:off x="2312919" y="3019425"/>
            <a:ext cx="5048250" cy="3257550"/>
          </a:xfrm>
          <a:prstGeom prst="rect">
            <a:avLst/>
          </a:prstGeom>
        </p:spPr>
      </p:pic>
    </p:spTree>
    <p:extLst>
      <p:ext uri="{BB962C8B-B14F-4D97-AF65-F5344CB8AC3E}">
        <p14:creationId xmlns:p14="http://schemas.microsoft.com/office/powerpoint/2010/main" val="1086191548"/>
      </p:ext>
    </p:extLst>
  </p:cSld>
  <p:clrMapOvr>
    <a:masterClrMapping/>
  </p:clrMapOvr>
</p:sld>
</file>

<file path=ppt/theme/theme1.xml><?xml version="1.0" encoding="utf-8"?>
<a:theme xmlns:a="http://schemas.openxmlformats.org/drawingml/2006/main" name="Office Theme">
  <a:themeElements>
    <a:clrScheme name="Custom 7">
      <a:dk1>
        <a:srgbClr val="000000"/>
      </a:dk1>
      <a:lt1>
        <a:srgbClr val="FFFFFF"/>
      </a:lt1>
      <a:dk2>
        <a:srgbClr val="172230"/>
      </a:dk2>
      <a:lt2>
        <a:srgbClr val="FFFFFF"/>
      </a:lt2>
      <a:accent1>
        <a:srgbClr val="FF7334"/>
      </a:accent1>
      <a:accent2>
        <a:srgbClr val="FEB040"/>
      </a:accent2>
      <a:accent3>
        <a:srgbClr val="274D57"/>
      </a:accent3>
      <a:accent4>
        <a:srgbClr val="72A994"/>
      </a:accent4>
      <a:accent5>
        <a:srgbClr val="FDCB68"/>
      </a:accent5>
      <a:accent6>
        <a:srgbClr val="FF545F"/>
      </a:accent6>
      <a:hlink>
        <a:srgbClr val="36A7F7"/>
      </a:hlink>
      <a:folHlink>
        <a:srgbClr val="36A7F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A692C91-6719-4692-ACFE-1A1BF371430B}" vid="{C32BF684-AF19-4421-A9AB-F7170A673A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CFEA9AB-7907-49DA-9570-208DF996DB10}">
  <ds:schemaRefs>
    <ds:schemaRef ds:uri="http://schemas.microsoft.com/sharepoint/v3/contenttype/forms"/>
  </ds:schemaRefs>
</ds:datastoreItem>
</file>

<file path=customXml/itemProps2.xml><?xml version="1.0" encoding="utf-8"?>
<ds:datastoreItem xmlns:ds="http://schemas.openxmlformats.org/officeDocument/2006/customXml" ds:itemID="{16207A43-EBB7-4D82-980A-E532B45591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933181-1230-4A94-8C55-431037DD9064}">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Infographic timeline</Template>
  <TotalTime>0</TotalTime>
  <Words>904</Words>
  <Application>Microsoft Office PowerPoint</Application>
  <PresentationFormat>Widescreen</PresentationFormat>
  <Paragraphs>134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PowerPoint Presentation</vt:lpstr>
      <vt:lpstr>PowerPoint Presentation</vt:lpstr>
      <vt:lpstr>PowerPoint Presentation</vt:lpstr>
      <vt:lpstr>Problem to Outcome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2019-06-25T00:23:19Z</dcterms:created>
  <dcterms:modified xsi:type="dcterms:W3CDTF">2019-06-26T02:42:33Z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