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2.xml" ContentType="application/vnd.ms-office.chartex+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8" r:id="rId2"/>
    <p:sldId id="259" r:id="rId3"/>
    <p:sldId id="286" r:id="rId4"/>
    <p:sldId id="284" r:id="rId5"/>
    <p:sldId id="287" r:id="rId6"/>
    <p:sldId id="288" r:id="rId7"/>
    <p:sldId id="289"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6A6A"/>
    <a:srgbClr val="145014"/>
    <a:srgbClr val="255779"/>
    <a:srgbClr val="3274A1"/>
    <a:srgbClr val="A29E00"/>
    <a:srgbClr val="8E502E"/>
    <a:srgbClr val="7E3A3C"/>
    <a:srgbClr val="3C5070"/>
    <a:srgbClr val="5E9C6D"/>
    <a:srgbClr val="CC89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pskc\BUAN%206390\Customer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gpskc\BUAN%206390\Products.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pskc\BUAN%206390\Custome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pskc\BUAN%206390\Custome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pskc\BUAN%206390\Customers.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pskc\BUAN%206390\Customers.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pskc\BUAN%206390\Products.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pskc\BUAN%206390\Products.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pskc\BUAN%206390\Products.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gpskc\BUAN%206390\Product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gpskc\BUAN%206390\Customer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gpskc\BUAN%206390\Produc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a:t>Final Purchase</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064829396325458"/>
          <c:y val="0.10130548357088276"/>
          <c:w val="0.75101837270341221"/>
          <c:h val="0.78902315351841656"/>
        </c:manualLayout>
      </c:layout>
      <c:barChart>
        <c:barDir val="col"/>
        <c:grouping val="stacked"/>
        <c:varyColors val="0"/>
        <c:ser>
          <c:idx val="0"/>
          <c:order val="0"/>
          <c:tx>
            <c:strRef>
              <c:f>Customers_RFM!$O$3</c:f>
              <c:strCache>
                <c:ptCount val="1"/>
                <c:pt idx="0">
                  <c:v>Q1</c:v>
                </c:pt>
              </c:strCache>
            </c:strRef>
          </c:tx>
          <c:spPr>
            <a:solidFill>
              <a:schemeClr val="accent2"/>
            </a:solidFill>
            <a:ln>
              <a:noFill/>
            </a:ln>
            <a:effectLst/>
          </c:spPr>
          <c:invertIfNegative val="0"/>
          <c:dLbls>
            <c:dLbl>
              <c:idx val="0"/>
              <c:layout>
                <c:manualLayout>
                  <c:x val="0"/>
                  <c:y val="-3.164556962025326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1FA-4CD3-84D2-96B1787CC084}"/>
                </c:ext>
              </c:extLst>
            </c:dLbl>
            <c:dLbl>
              <c:idx val="1"/>
              <c:layout>
                <c:manualLayout>
                  <c:x val="0"/>
                  <c:y val="-2.373417721518987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1FA-4CD3-84D2-96B1787CC084}"/>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Customers_RFM!$P$2:$Q$2</c:f>
              <c:strCache>
                <c:ptCount val="2"/>
                <c:pt idx="0">
                  <c:v>2017 (37%)</c:v>
                </c:pt>
                <c:pt idx="1">
                  <c:v>2018 (63%)</c:v>
                </c:pt>
              </c:strCache>
            </c:strRef>
          </c:cat>
          <c:val>
            <c:numRef>
              <c:f>Customers_RFM!$P$3:$Q$3</c:f>
              <c:numCache>
                <c:formatCode>0.0%</c:formatCode>
                <c:ptCount val="2"/>
                <c:pt idx="0">
                  <c:v>1.8446601941747572E-2</c:v>
                </c:pt>
                <c:pt idx="1">
                  <c:v>2.6699029126213592E-3</c:v>
                </c:pt>
              </c:numCache>
            </c:numRef>
          </c:val>
          <c:extLst>
            <c:ext xmlns:c16="http://schemas.microsoft.com/office/drawing/2014/chart" uri="{C3380CC4-5D6E-409C-BE32-E72D297353CC}">
              <c16:uniqueId val="{00000002-31FA-4CD3-84D2-96B1787CC084}"/>
            </c:ext>
          </c:extLst>
        </c:ser>
        <c:ser>
          <c:idx val="1"/>
          <c:order val="1"/>
          <c:tx>
            <c:strRef>
              <c:f>Customers_RFM!$O$4</c:f>
              <c:strCache>
                <c:ptCount val="1"/>
                <c:pt idx="0">
                  <c:v>Q2</c:v>
                </c:pt>
              </c:strCache>
            </c:strRef>
          </c:tx>
          <c:spPr>
            <a:solidFill>
              <a:schemeClr val="accent3"/>
            </a:solidFill>
            <a:ln>
              <a:noFill/>
            </a:ln>
            <a:effectLst/>
          </c:spPr>
          <c:invertIfNegative val="0"/>
          <c:dLbls>
            <c:dLbl>
              <c:idx val="0"/>
              <c:layout>
                <c:manualLayout>
                  <c:x val="0"/>
                  <c:y val="-3.164556962025316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1FA-4CD3-84D2-96B1787CC084}"/>
                </c:ext>
              </c:extLst>
            </c:dLbl>
            <c:dLbl>
              <c:idx val="1"/>
              <c:layout>
                <c:manualLayout>
                  <c:x val="-1.0185067526415994E-16"/>
                  <c:y val="-3.428270042194102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1FA-4CD3-84D2-96B1787CC084}"/>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Customers_RFM!$P$2:$Q$2</c:f>
              <c:strCache>
                <c:ptCount val="2"/>
                <c:pt idx="0">
                  <c:v>2017 (37%)</c:v>
                </c:pt>
                <c:pt idx="1">
                  <c:v>2018 (63%)</c:v>
                </c:pt>
              </c:strCache>
            </c:strRef>
          </c:cat>
          <c:val>
            <c:numRef>
              <c:f>Customers_RFM!$P$4:$Q$4</c:f>
              <c:numCache>
                <c:formatCode>0.0%</c:formatCode>
                <c:ptCount val="2"/>
                <c:pt idx="0">
                  <c:v>1.5291262135922331E-2</c:v>
                </c:pt>
                <c:pt idx="1">
                  <c:v>2.3058252427184466E-2</c:v>
                </c:pt>
              </c:numCache>
            </c:numRef>
          </c:val>
          <c:extLst>
            <c:ext xmlns:c16="http://schemas.microsoft.com/office/drawing/2014/chart" uri="{C3380CC4-5D6E-409C-BE32-E72D297353CC}">
              <c16:uniqueId val="{00000005-31FA-4CD3-84D2-96B1787CC084}"/>
            </c:ext>
          </c:extLst>
        </c:ser>
        <c:ser>
          <c:idx val="2"/>
          <c:order val="2"/>
          <c:tx>
            <c:strRef>
              <c:f>Customers_RFM!$O$5</c:f>
              <c:strCache>
                <c:ptCount val="1"/>
                <c:pt idx="0">
                  <c:v>Q3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Customers_RFM!$P$2:$Q$2</c:f>
              <c:strCache>
                <c:ptCount val="2"/>
                <c:pt idx="0">
                  <c:v>2017 (37%)</c:v>
                </c:pt>
                <c:pt idx="1">
                  <c:v>2018 (63%)</c:v>
                </c:pt>
              </c:strCache>
            </c:strRef>
          </c:cat>
          <c:val>
            <c:numRef>
              <c:f>Customers_RFM!$P$5:$Q$5</c:f>
              <c:numCache>
                <c:formatCode>0%</c:formatCode>
                <c:ptCount val="2"/>
                <c:pt idx="0">
                  <c:v>9.7330097087378636E-2</c:v>
                </c:pt>
                <c:pt idx="1">
                  <c:v>0.16699029126213591</c:v>
                </c:pt>
              </c:numCache>
            </c:numRef>
          </c:val>
          <c:extLst>
            <c:ext xmlns:c16="http://schemas.microsoft.com/office/drawing/2014/chart" uri="{C3380CC4-5D6E-409C-BE32-E72D297353CC}">
              <c16:uniqueId val="{00000006-31FA-4CD3-84D2-96B1787CC084}"/>
            </c:ext>
          </c:extLst>
        </c:ser>
        <c:ser>
          <c:idx val="3"/>
          <c:order val="3"/>
          <c:tx>
            <c:strRef>
              <c:f>Customers_RFM!$O$6</c:f>
              <c:strCache>
                <c:ptCount val="1"/>
                <c:pt idx="0">
                  <c:v>Q4</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Customers_RFM!$P$2:$Q$2</c:f>
              <c:strCache>
                <c:ptCount val="2"/>
                <c:pt idx="0">
                  <c:v>2017 (37%)</c:v>
                </c:pt>
                <c:pt idx="1">
                  <c:v>2018 (63%)</c:v>
                </c:pt>
              </c:strCache>
            </c:strRef>
          </c:cat>
          <c:val>
            <c:numRef>
              <c:f>Customers_RFM!$P$6:$Q$6</c:f>
              <c:numCache>
                <c:formatCode>0%</c:formatCode>
                <c:ptCount val="2"/>
                <c:pt idx="0">
                  <c:v>0.23980582524271846</c:v>
                </c:pt>
                <c:pt idx="1">
                  <c:v>0.43640776699029127</c:v>
                </c:pt>
              </c:numCache>
            </c:numRef>
          </c:val>
          <c:extLst>
            <c:ext xmlns:c16="http://schemas.microsoft.com/office/drawing/2014/chart" uri="{C3380CC4-5D6E-409C-BE32-E72D297353CC}">
              <c16:uniqueId val="{00000007-31FA-4CD3-84D2-96B1787CC084}"/>
            </c:ext>
          </c:extLst>
        </c:ser>
        <c:dLbls>
          <c:dLblPos val="ctr"/>
          <c:showLegendKey val="0"/>
          <c:showVal val="1"/>
          <c:showCatName val="0"/>
          <c:showSerName val="0"/>
          <c:showPercent val="0"/>
          <c:showBubbleSize val="0"/>
        </c:dLbls>
        <c:gapWidth val="10"/>
        <c:axId val="1097314680"/>
        <c:axId val="1097315336"/>
      </c:barChart>
      <c:catAx>
        <c:axId val="1097314680"/>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097315336"/>
        <c:crosses val="autoZero"/>
        <c:auto val="1"/>
        <c:lblAlgn val="ctr"/>
        <c:lblOffset val="100"/>
        <c:noMultiLvlLbl val="0"/>
      </c:catAx>
      <c:valAx>
        <c:axId val="1097315336"/>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i="0" baseline="0"/>
                  <a:t>% of Customers</a:t>
                </a:r>
              </a:p>
            </c:rich>
          </c:tx>
          <c:layout>
            <c:manualLayout>
              <c:xMode val="edge"/>
              <c:yMode val="edge"/>
              <c:x val="3.0555555555555555E-2"/>
              <c:y val="0.35117964882554231"/>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097314680"/>
        <c:crosses val="autoZero"/>
        <c:crossBetween val="between"/>
      </c:valAx>
      <c:spPr>
        <a:noFill/>
        <a:ln>
          <a:noFill/>
        </a:ln>
        <a:effectLst/>
      </c:spPr>
    </c:plotArea>
    <c:legend>
      <c:legendPos val="b"/>
      <c:layout>
        <c:manualLayout>
          <c:xMode val="edge"/>
          <c:yMode val="edge"/>
          <c:x val="0.31387052157771494"/>
          <c:y val="0.18027240856012081"/>
          <c:w val="0.41104483814523185"/>
          <c:h val="8.2163478862543757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dirty="0"/>
              <a:t>Warehouse Location Performance</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6683633092501183E-2"/>
          <c:y val="0.15003492286956854"/>
          <c:w val="0.88258607045052129"/>
          <c:h val="0.65845324428001595"/>
        </c:manualLayout>
      </c:layout>
      <c:barChart>
        <c:barDir val="col"/>
        <c:grouping val="clustered"/>
        <c:varyColors val="0"/>
        <c:ser>
          <c:idx val="0"/>
          <c:order val="0"/>
          <c:tx>
            <c:strRef>
              <c:f>Product_Insights!$R$2</c:f>
              <c:strCache>
                <c:ptCount val="1"/>
                <c:pt idx="0">
                  <c:v>Top</c:v>
                </c:pt>
              </c:strCache>
            </c:strRef>
          </c:tx>
          <c:spPr>
            <a:solidFill>
              <a:schemeClr val="accent6"/>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Product_Insights!$Q$3:$Q$4</c:f>
              <c:strCache>
                <c:ptCount val="2"/>
                <c:pt idx="0">
                  <c:v>WSE 1</c:v>
                </c:pt>
                <c:pt idx="1">
                  <c:v>WSE 2</c:v>
                </c:pt>
              </c:strCache>
            </c:strRef>
          </c:cat>
          <c:val>
            <c:numRef>
              <c:f>Product_Insights!$R$3:$R$4</c:f>
              <c:numCache>
                <c:formatCode>General</c:formatCode>
                <c:ptCount val="2"/>
                <c:pt idx="0">
                  <c:v>64</c:v>
                </c:pt>
                <c:pt idx="1">
                  <c:v>50</c:v>
                </c:pt>
              </c:numCache>
            </c:numRef>
          </c:val>
          <c:extLst>
            <c:ext xmlns:c16="http://schemas.microsoft.com/office/drawing/2014/chart" uri="{C3380CC4-5D6E-409C-BE32-E72D297353CC}">
              <c16:uniqueId val="{00000000-CF87-4D3C-A1D8-452715812D79}"/>
            </c:ext>
          </c:extLst>
        </c:ser>
        <c:ser>
          <c:idx val="1"/>
          <c:order val="1"/>
          <c:tx>
            <c:strRef>
              <c:f>Product_Insights!$S$2</c:f>
              <c:strCache>
                <c:ptCount val="1"/>
                <c:pt idx="0">
                  <c:v>Promising</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Product_Insights!$Q$3:$Q$4</c:f>
              <c:strCache>
                <c:ptCount val="2"/>
                <c:pt idx="0">
                  <c:v>WSE 1</c:v>
                </c:pt>
                <c:pt idx="1">
                  <c:v>WSE 2</c:v>
                </c:pt>
              </c:strCache>
            </c:strRef>
          </c:cat>
          <c:val>
            <c:numRef>
              <c:f>Product_Insights!$S$3:$S$4</c:f>
              <c:numCache>
                <c:formatCode>General</c:formatCode>
                <c:ptCount val="2"/>
                <c:pt idx="0">
                  <c:v>886</c:v>
                </c:pt>
                <c:pt idx="1">
                  <c:v>610</c:v>
                </c:pt>
              </c:numCache>
            </c:numRef>
          </c:val>
          <c:extLst>
            <c:ext xmlns:c16="http://schemas.microsoft.com/office/drawing/2014/chart" uri="{C3380CC4-5D6E-409C-BE32-E72D297353CC}">
              <c16:uniqueId val="{00000001-CF87-4D3C-A1D8-452715812D79}"/>
            </c:ext>
          </c:extLst>
        </c:ser>
        <c:ser>
          <c:idx val="2"/>
          <c:order val="2"/>
          <c:tx>
            <c:strRef>
              <c:f>Product_Insights!$T$2</c:f>
              <c:strCache>
                <c:ptCount val="1"/>
                <c:pt idx="0">
                  <c:v>Standard</c:v>
                </c:pt>
              </c:strCache>
            </c:strRef>
          </c:tx>
          <c:spPr>
            <a:solidFill>
              <a:schemeClr val="accent3"/>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Product_Insights!$Q$3:$Q$4</c:f>
              <c:strCache>
                <c:ptCount val="2"/>
                <c:pt idx="0">
                  <c:v>WSE 1</c:v>
                </c:pt>
                <c:pt idx="1">
                  <c:v>WSE 2</c:v>
                </c:pt>
              </c:strCache>
            </c:strRef>
          </c:cat>
          <c:val>
            <c:numRef>
              <c:f>Product_Insights!$T$3:$T$4</c:f>
              <c:numCache>
                <c:formatCode>General</c:formatCode>
                <c:ptCount val="2"/>
                <c:pt idx="0">
                  <c:v>726</c:v>
                </c:pt>
                <c:pt idx="1">
                  <c:v>749</c:v>
                </c:pt>
              </c:numCache>
            </c:numRef>
          </c:val>
          <c:extLst>
            <c:ext xmlns:c16="http://schemas.microsoft.com/office/drawing/2014/chart" uri="{C3380CC4-5D6E-409C-BE32-E72D297353CC}">
              <c16:uniqueId val="{00000002-CF87-4D3C-A1D8-452715812D79}"/>
            </c:ext>
          </c:extLst>
        </c:ser>
        <c:ser>
          <c:idx val="3"/>
          <c:order val="3"/>
          <c:tx>
            <c:strRef>
              <c:f>Product_Insights!$U$2</c:f>
              <c:strCache>
                <c:ptCount val="1"/>
                <c:pt idx="0">
                  <c:v>Drain</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Product_Insights!$Q$3:$Q$4</c:f>
              <c:strCache>
                <c:ptCount val="2"/>
                <c:pt idx="0">
                  <c:v>WSE 1</c:v>
                </c:pt>
                <c:pt idx="1">
                  <c:v>WSE 2</c:v>
                </c:pt>
              </c:strCache>
            </c:strRef>
          </c:cat>
          <c:val>
            <c:numRef>
              <c:f>Product_Insights!$U$3:$U$4</c:f>
              <c:numCache>
                <c:formatCode>General</c:formatCode>
                <c:ptCount val="2"/>
                <c:pt idx="0">
                  <c:v>135</c:v>
                </c:pt>
                <c:pt idx="1">
                  <c:v>428</c:v>
                </c:pt>
              </c:numCache>
            </c:numRef>
          </c:val>
          <c:extLst>
            <c:ext xmlns:c16="http://schemas.microsoft.com/office/drawing/2014/chart" uri="{C3380CC4-5D6E-409C-BE32-E72D297353CC}">
              <c16:uniqueId val="{00000003-CF87-4D3C-A1D8-452715812D79}"/>
            </c:ext>
          </c:extLst>
        </c:ser>
        <c:dLbls>
          <c:dLblPos val="outEnd"/>
          <c:showLegendKey val="0"/>
          <c:showVal val="1"/>
          <c:showCatName val="0"/>
          <c:showSerName val="0"/>
          <c:showPercent val="0"/>
          <c:showBubbleSize val="0"/>
        </c:dLbls>
        <c:gapWidth val="100"/>
        <c:axId val="928616512"/>
        <c:axId val="958170792"/>
      </c:barChart>
      <c:catAx>
        <c:axId val="928616512"/>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58170792"/>
        <c:crosses val="autoZero"/>
        <c:auto val="1"/>
        <c:lblAlgn val="ctr"/>
        <c:lblOffset val="100"/>
        <c:noMultiLvlLbl val="0"/>
      </c:catAx>
      <c:valAx>
        <c:axId val="958170792"/>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dirty="0"/>
                  <a:t>No. of Products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28616512"/>
        <c:crosses val="autoZero"/>
        <c:crossBetween val="between"/>
        <c:majorUnit val="2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a:t>Transactions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w="25400">
            <a:solidFill>
              <a:schemeClr val="lt1"/>
            </a:solidFill>
          </a:ln>
          <a:effectLst/>
          <a:sp3d contourW="25400">
            <a:contourClr>
              <a:schemeClr val="lt1"/>
            </a:contourClr>
          </a:sp3d>
        </c:spPr>
        <c:dLbl>
          <c:idx val="0"/>
          <c:layout>
            <c:manualLayout>
              <c:x val="-0.19503466754155729"/>
              <c:y val="-0.1530715952172645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dLbl>
          <c:idx val="0"/>
          <c:layout>
            <c:manualLayout>
              <c:x val="0.12328116797900265"/>
              <c:y val="5.8607101195683874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4"/>
          </a:solidFill>
          <a:ln w="25400">
            <a:solidFill>
              <a:schemeClr val="lt1"/>
            </a:solidFill>
          </a:ln>
          <a:effectLst/>
          <a:sp3d contourW="25400">
            <a:contourClr>
              <a:schemeClr val="lt1"/>
            </a:contourClr>
          </a:sp3d>
        </c:spPr>
        <c:dLbl>
          <c:idx val="0"/>
          <c:layout>
            <c:manualLayout>
              <c:x val="-0.19503466754155729"/>
              <c:y val="-0.1530715952172645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dLbl>
          <c:idx val="0"/>
          <c:layout>
            <c:manualLayout>
              <c:x val="0.12328116797900265"/>
              <c:y val="5.8607101195683874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4"/>
          </a:solidFill>
          <a:ln w="25400">
            <a:solidFill>
              <a:schemeClr val="lt1"/>
            </a:solidFill>
          </a:ln>
          <a:effectLst/>
          <a:sp3d contourW="25400">
            <a:contourClr>
              <a:schemeClr val="lt1"/>
            </a:contourClr>
          </a:sp3d>
        </c:spPr>
        <c:dLbl>
          <c:idx val="0"/>
          <c:layout>
            <c:manualLayout>
              <c:x val="-0.19503465387139118"/>
              <c:y val="-0.19010863225430155"/>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dLbl>
          <c:idx val="0"/>
          <c:layout>
            <c:manualLayout>
              <c:x val="0.12328116797900265"/>
              <c:y val="5.8607101195683874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5400">
            <a:solidFill>
              <a:schemeClr val="lt1"/>
            </a:solidFill>
          </a:ln>
          <a:effectLst/>
          <a:sp3d contourW="25400">
            <a:contourClr>
              <a:schemeClr val="lt1"/>
            </a:contourClr>
          </a:sp3d>
        </c:spPr>
      </c:pivotFmt>
    </c:pivotFmts>
    <c:view3D>
      <c:rotX val="30"/>
      <c:rotY val="4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8915067257217831E-2"/>
          <c:y val="0.28047241386786709"/>
          <c:w val="0.72137528707349086"/>
          <c:h val="0.63100318112442089"/>
        </c:manualLayout>
      </c:layout>
      <c:pie3DChart>
        <c:varyColors val="1"/>
        <c:ser>
          <c:idx val="0"/>
          <c:order val="0"/>
          <c:tx>
            <c:strRef>
              <c:f>Customers_RFM!$P$9</c:f>
              <c:strCache>
                <c:ptCount val="1"/>
                <c:pt idx="0">
                  <c:v>% of Customers</c:v>
                </c:pt>
              </c:strCache>
            </c:strRef>
          </c:tx>
          <c:dPt>
            <c:idx val="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1-CE5C-499F-8D14-D308362E0AB2}"/>
              </c:ext>
            </c:extLst>
          </c:dPt>
          <c:dPt>
            <c:idx val="1"/>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3-CE5C-499F-8D14-D308362E0AB2}"/>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5-CE5C-499F-8D14-D308362E0AB2}"/>
              </c:ext>
            </c:extLst>
          </c:dPt>
          <c:dLbls>
            <c:dLbl>
              <c:idx val="0"/>
              <c:layout>
                <c:manualLayout>
                  <c:x val="-0.20284725639763784"/>
                  <c:y val="-0.26054815780676371"/>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fld id="{A5F08CEA-A583-4B05-9CCE-FFB50DE2F291}" type="VALUE">
                      <a:rPr lang="en-US" sz="1400" baseline="0" smtClean="0"/>
                      <a:pPr>
                        <a:defRPr sz="1400" b="1"/>
                      </a:pPr>
                      <a:t>[VALUE]</a:t>
                    </a:fld>
                    <a:r>
                      <a:rPr lang="en-US" sz="1400" baseline="0" dirty="0"/>
                      <a:t> customers</a:t>
                    </a:r>
                    <a:br>
                      <a:rPr lang="en-US" sz="1400" baseline="0" dirty="0"/>
                    </a:br>
                    <a:r>
                      <a:rPr lang="en-US" sz="1400" baseline="0" dirty="0"/>
                      <a:t>19% transactions</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32528645833333331"/>
                      <c:h val="0.29232410661027469"/>
                    </c:manualLayout>
                  </c15:layout>
                  <c15:dlblFieldTable/>
                  <c15:showDataLabelsRange val="0"/>
                </c:ext>
                <c:ext xmlns:c16="http://schemas.microsoft.com/office/drawing/2014/chart" uri="{C3380CC4-5D6E-409C-BE32-E72D297353CC}">
                  <c16:uniqueId val="{00000001-CE5C-499F-8D14-D308362E0AB2}"/>
                </c:ext>
              </c:extLst>
            </c:dLbl>
            <c:dLbl>
              <c:idx val="1"/>
              <c:layout>
                <c:manualLayout>
                  <c:x val="-4.9479064140419957E-2"/>
                  <c:y val="8.644827887000249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sz="1400" baseline="0" dirty="0"/>
                      <a:t>23% customers</a:t>
                    </a:r>
                    <a:br>
                      <a:rPr lang="en-US" sz="1400" baseline="0" dirty="0"/>
                    </a:br>
                    <a:r>
                      <a:rPr lang="en-US" sz="1400" baseline="0" dirty="0"/>
                      <a:t>36% transactions</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31259124835958002"/>
                      <c:h val="0.29840752175331431"/>
                    </c:manualLayout>
                  </c15:layout>
                </c:ext>
                <c:ext xmlns:c16="http://schemas.microsoft.com/office/drawing/2014/chart" uri="{C3380CC4-5D6E-409C-BE32-E72D297353CC}">
                  <c16:uniqueId val="{00000003-CE5C-499F-8D14-D308362E0AB2}"/>
                </c:ext>
              </c:extLst>
            </c:dLbl>
            <c:dLbl>
              <c:idx val="2"/>
              <c:layout>
                <c:manualLayout>
                  <c:x val="4.0376886482939633E-2"/>
                  <c:y val="7.738895687456164E-2"/>
                </c:manualLayout>
              </c:layout>
              <c:tx>
                <c:rich>
                  <a:bodyPr/>
                  <a:lstStyle/>
                  <a:p>
                    <a:fld id="{411D084F-6798-4EFA-94B5-03D6CDBFB8FE}" type="VALUE">
                      <a:rPr lang="en-US" smtClean="0"/>
                      <a:pPr/>
                      <a:t>[VALUE]</a:t>
                    </a:fld>
                    <a:r>
                      <a:rPr lang="en-US" dirty="0"/>
                      <a:t> customers</a:t>
                    </a:r>
                    <a:br>
                      <a:rPr lang="en-US" dirty="0"/>
                    </a:br>
                    <a:r>
                      <a:rPr lang="en-US" dirty="0"/>
                      <a:t>45%</a:t>
                    </a:r>
                    <a:r>
                      <a:rPr lang="en-US" baseline="0" dirty="0"/>
                      <a:t> transactions</a:t>
                    </a:r>
                  </a:p>
                </c:rich>
              </c:tx>
              <c:dLblPos val="bestFit"/>
              <c:showLegendKey val="0"/>
              <c:showVal val="1"/>
              <c:showCatName val="0"/>
              <c:showSerName val="0"/>
              <c:showPercent val="0"/>
              <c:showBubbleSize val="0"/>
              <c:extLst>
                <c:ext xmlns:c15="http://schemas.microsoft.com/office/drawing/2012/chart" uri="{CE6537A1-D6FC-4f65-9D91-7224C49458BB}">
                  <c15:layout>
                    <c:manualLayout>
                      <c:w val="0.29649749835958006"/>
                      <c:h val="0.30064877996390788"/>
                    </c:manualLayout>
                  </c15:layout>
                  <c15:dlblFieldTable/>
                  <c15:showDataLabelsRange val="0"/>
                </c:ext>
                <c:ext xmlns:c16="http://schemas.microsoft.com/office/drawing/2014/chart" uri="{C3380CC4-5D6E-409C-BE32-E72D297353CC}">
                  <c16:uniqueId val="{00000005-CE5C-499F-8D14-D308362E0AB2}"/>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Customers_RFM!$O$10:$O$12</c:f>
              <c:strCache>
                <c:ptCount val="3"/>
                <c:pt idx="0">
                  <c:v>&lt; 100</c:v>
                </c:pt>
                <c:pt idx="1">
                  <c:v>100 to 500</c:v>
                </c:pt>
                <c:pt idx="2">
                  <c:v>500 +</c:v>
                </c:pt>
              </c:strCache>
            </c:strRef>
          </c:cat>
          <c:val>
            <c:numRef>
              <c:f>Customers_RFM!$P$10:$P$12</c:f>
              <c:numCache>
                <c:formatCode>0%</c:formatCode>
                <c:ptCount val="3"/>
                <c:pt idx="0">
                  <c:v>0.72160194174757286</c:v>
                </c:pt>
                <c:pt idx="1">
                  <c:v>0.23398058252427184</c:v>
                </c:pt>
                <c:pt idx="2">
                  <c:v>4.441747572815534E-2</c:v>
                </c:pt>
              </c:numCache>
            </c:numRef>
          </c:val>
          <c:extLst>
            <c:ext xmlns:c16="http://schemas.microsoft.com/office/drawing/2014/chart" uri="{C3380CC4-5D6E-409C-BE32-E72D297353CC}">
              <c16:uniqueId val="{00000006-CE5C-499F-8D14-D308362E0AB2}"/>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70446501804461947"/>
          <c:y val="0.51274088483563185"/>
          <c:w val="0.23459748195538058"/>
          <c:h val="0.3660239373435972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a:t>Gross Margin</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849860564304468"/>
          <c:y val="0.14544365686097971"/>
          <c:w val="0.70562910104986887"/>
          <c:h val="0.6068297520199446"/>
        </c:manualLayout>
      </c:layout>
      <c:barChart>
        <c:barDir val="bar"/>
        <c:grouping val="clustered"/>
        <c:varyColors val="0"/>
        <c:ser>
          <c:idx val="0"/>
          <c:order val="0"/>
          <c:tx>
            <c:strRef>
              <c:f>Customers_RFM!$P$15</c:f>
              <c:strCache>
                <c:ptCount val="1"/>
                <c:pt idx="0">
                  <c:v>% of Customers</c:v>
                </c:pt>
              </c:strCache>
            </c:strRef>
          </c:tx>
          <c:spPr>
            <a:solidFill>
              <a:schemeClr val="accent1"/>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F7E6-449C-852A-883B9D778E22}"/>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F7E6-449C-852A-883B9D778E22}"/>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F7E6-449C-852A-883B9D778E22}"/>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F7E6-449C-852A-883B9D778E22}"/>
              </c:ext>
            </c:extLst>
          </c:dPt>
          <c:dPt>
            <c:idx val="4"/>
            <c:invertIfNegative val="0"/>
            <c:bubble3D val="0"/>
            <c:spPr>
              <a:solidFill>
                <a:schemeClr val="accent6"/>
              </a:solidFill>
              <a:ln>
                <a:noFill/>
              </a:ln>
              <a:effectLst/>
            </c:spPr>
            <c:extLst>
              <c:ext xmlns:c16="http://schemas.microsoft.com/office/drawing/2014/chart" uri="{C3380CC4-5D6E-409C-BE32-E72D297353CC}">
                <c16:uniqueId val="{00000009-F7E6-449C-852A-883B9D778E22}"/>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Customers_RFM!$O$16:$O$20</c:f>
              <c:strCache>
                <c:ptCount val="5"/>
                <c:pt idx="0">
                  <c:v>&lt; 0%</c:v>
                </c:pt>
                <c:pt idx="1">
                  <c:v>0% to 10%</c:v>
                </c:pt>
                <c:pt idx="2">
                  <c:v>10% to 20%</c:v>
                </c:pt>
                <c:pt idx="3">
                  <c:v>20% to 30%</c:v>
                </c:pt>
                <c:pt idx="4">
                  <c:v>30% +</c:v>
                </c:pt>
              </c:strCache>
            </c:strRef>
          </c:cat>
          <c:val>
            <c:numRef>
              <c:f>Customers_RFM!$P$16:$P$20</c:f>
              <c:numCache>
                <c:formatCode>0%</c:formatCode>
                <c:ptCount val="5"/>
                <c:pt idx="0">
                  <c:v>0.14174757281553399</c:v>
                </c:pt>
                <c:pt idx="1">
                  <c:v>0.39878640776699031</c:v>
                </c:pt>
                <c:pt idx="2">
                  <c:v>0.31334951456310678</c:v>
                </c:pt>
                <c:pt idx="3">
                  <c:v>0.10218446601941747</c:v>
                </c:pt>
                <c:pt idx="4">
                  <c:v>4.3932038834951455E-2</c:v>
                </c:pt>
              </c:numCache>
            </c:numRef>
          </c:val>
          <c:extLst>
            <c:ext xmlns:c16="http://schemas.microsoft.com/office/drawing/2014/chart" uri="{C3380CC4-5D6E-409C-BE32-E72D297353CC}">
              <c16:uniqueId val="{0000000A-F7E6-449C-852A-883B9D778E22}"/>
            </c:ext>
          </c:extLst>
        </c:ser>
        <c:dLbls>
          <c:dLblPos val="outEnd"/>
          <c:showLegendKey val="0"/>
          <c:showVal val="1"/>
          <c:showCatName val="0"/>
          <c:showSerName val="0"/>
          <c:showPercent val="0"/>
          <c:showBubbleSize val="0"/>
        </c:dLbls>
        <c:gapWidth val="25"/>
        <c:axId val="2058954392"/>
        <c:axId val="826048840"/>
      </c:barChart>
      <c:catAx>
        <c:axId val="2058954392"/>
        <c:scaling>
          <c:orientation val="minMax"/>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826048840"/>
        <c:crosses val="autoZero"/>
        <c:auto val="1"/>
        <c:lblAlgn val="ctr"/>
        <c:lblOffset val="100"/>
        <c:noMultiLvlLbl val="0"/>
      </c:catAx>
      <c:valAx>
        <c:axId val="826048840"/>
        <c:scaling>
          <c:orientation val="minMax"/>
          <c:max val="0.5"/>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a:t>% of Customers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58954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a:t>Investment Portfolio</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060060110219839"/>
          <c:y val="0.13494619422572179"/>
          <c:w val="0.58105568529168938"/>
          <c:h val="0.71521981627296582"/>
        </c:manualLayout>
      </c:layout>
      <c:doughnutChart>
        <c:varyColors val="1"/>
        <c:ser>
          <c:idx val="0"/>
          <c:order val="0"/>
          <c:tx>
            <c:strRef>
              <c:f>Customer_Segments!$P$17</c:f>
              <c:strCache>
                <c:ptCount val="1"/>
                <c:pt idx="0">
                  <c:v>Avg Score</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B845-4FE0-AB0E-99604770D97B}"/>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845-4FE0-AB0E-99604770D9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845-4FE0-AB0E-99604770D97B}"/>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Customer_Segments!$O$18:$O$20</c:f>
              <c:strCache>
                <c:ptCount val="3"/>
                <c:pt idx="0">
                  <c:v>Core</c:v>
                </c:pt>
                <c:pt idx="1">
                  <c:v>VIP</c:v>
                </c:pt>
                <c:pt idx="2">
                  <c:v>Standard</c:v>
                </c:pt>
              </c:strCache>
            </c:strRef>
          </c:cat>
          <c:val>
            <c:numRef>
              <c:f>Customer_Segments!$P$18:$P$20</c:f>
              <c:numCache>
                <c:formatCode>0</c:formatCode>
                <c:ptCount val="3"/>
                <c:pt idx="0">
                  <c:v>832.69354838709683</c:v>
                </c:pt>
                <c:pt idx="1">
                  <c:v>740.51789264413515</c:v>
                </c:pt>
                <c:pt idx="2">
                  <c:v>631.65463552724702</c:v>
                </c:pt>
              </c:numCache>
            </c:numRef>
          </c:val>
          <c:extLst>
            <c:ext xmlns:c16="http://schemas.microsoft.com/office/drawing/2014/chart" uri="{C3380CC4-5D6E-409C-BE32-E72D297353CC}">
              <c16:uniqueId val="{00000006-B845-4FE0-AB0E-99604770D97B}"/>
            </c:ext>
          </c:extLst>
        </c:ser>
        <c:ser>
          <c:idx val="1"/>
          <c:order val="1"/>
          <c:tx>
            <c:strRef>
              <c:f>Customer_Segments!$Q$17</c:f>
              <c:strCache>
                <c:ptCount val="1"/>
                <c:pt idx="0">
                  <c:v>Investment</c:v>
                </c:pt>
              </c:strCache>
            </c:strRef>
          </c:tx>
          <c:explosion val="25"/>
          <c:dPt>
            <c:idx val="0"/>
            <c:bubble3D val="0"/>
            <c:spPr>
              <a:solidFill>
                <a:schemeClr val="accent6"/>
              </a:solidFill>
              <a:ln w="19050">
                <a:solidFill>
                  <a:schemeClr val="lt1"/>
                </a:solidFill>
              </a:ln>
              <a:effectLst/>
            </c:spPr>
            <c:extLst>
              <c:ext xmlns:c16="http://schemas.microsoft.com/office/drawing/2014/chart" uri="{C3380CC4-5D6E-409C-BE32-E72D297353CC}">
                <c16:uniqueId val="{00000008-B845-4FE0-AB0E-99604770D97B}"/>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A-B845-4FE0-AB0E-99604770D9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B845-4FE0-AB0E-99604770D97B}"/>
              </c:ext>
            </c:extLst>
          </c:dPt>
          <c:dLbls>
            <c:dLbl>
              <c:idx val="0"/>
              <c:layout>
                <c:manualLayout>
                  <c:x val="0.11805555555555539"/>
                  <c:y val="-4.7885574484152822E-2"/>
                </c:manualLayout>
              </c:layout>
              <c:tx>
                <c:rich>
                  <a:bodyPr/>
                  <a:lstStyle/>
                  <a:p>
                    <a:r>
                      <a:rPr lang="en-US" dirty="0"/>
                      <a:t>$1,500,000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845-4FE0-AB0E-99604770D97B}"/>
                </c:ext>
              </c:extLst>
            </c:dLbl>
            <c:dLbl>
              <c:idx val="1"/>
              <c:layout>
                <c:manualLayout>
                  <c:x val="-0.23053516380301137"/>
                  <c:y val="-3.7418146718236157E-2"/>
                </c:manualLayout>
              </c:layout>
              <c:tx>
                <c:rich>
                  <a:bodyPr/>
                  <a:lstStyle/>
                  <a:p>
                    <a:r>
                      <a:rPr lang="en-US" dirty="0"/>
                      <a:t>$1,300,000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845-4FE0-AB0E-99604770D97B}"/>
                </c:ext>
              </c:extLst>
            </c:dLbl>
            <c:dLbl>
              <c:idx val="2"/>
              <c:layout>
                <c:manualLayout>
                  <c:x val="-0.13333333333333333"/>
                  <c:y val="-2.9643482064741909E-2"/>
                </c:manualLayout>
              </c:layout>
              <c:tx>
                <c:rich>
                  <a:bodyPr/>
                  <a:lstStyle/>
                  <a:p>
                    <a:r>
                      <a:rPr lang="en-US" dirty="0"/>
                      <a:t>$1,200,000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845-4FE0-AB0E-99604770D97B}"/>
                </c:ext>
              </c:extLst>
            </c:dLbl>
            <c:numFmt formatCode="_(&quot;$&quot;* #,##0_);_(&quot;$&quot;* \(#,##0\);_(&quot;$&quot;* &quot;-&quot;_);_(@_)"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Customer_Segments!$O$18:$O$20</c:f>
              <c:strCache>
                <c:ptCount val="3"/>
                <c:pt idx="0">
                  <c:v>Core</c:v>
                </c:pt>
                <c:pt idx="1">
                  <c:v>VIP</c:v>
                </c:pt>
                <c:pt idx="2">
                  <c:v>Standard</c:v>
                </c:pt>
              </c:strCache>
            </c:strRef>
          </c:cat>
          <c:val>
            <c:numRef>
              <c:f>Customer_Segments!$Q$18:$Q$20</c:f>
              <c:numCache>
                <c:formatCode>0</c:formatCode>
                <c:ptCount val="3"/>
                <c:pt idx="0">
                  <c:v>1900000</c:v>
                </c:pt>
                <c:pt idx="1">
                  <c:v>1700000</c:v>
                </c:pt>
                <c:pt idx="2">
                  <c:v>1400000</c:v>
                </c:pt>
              </c:numCache>
            </c:numRef>
          </c:val>
          <c:extLst>
            <c:ext xmlns:c16="http://schemas.microsoft.com/office/drawing/2014/chart" uri="{C3380CC4-5D6E-409C-BE32-E72D297353CC}">
              <c16:uniqueId val="{0000000D-B845-4FE0-AB0E-99604770D97B}"/>
            </c:ext>
          </c:extLst>
        </c:ser>
        <c:dLbls>
          <c:showLegendKey val="0"/>
          <c:showVal val="1"/>
          <c:showCatName val="0"/>
          <c:showSerName val="0"/>
          <c:showPercent val="0"/>
          <c:showBubbleSize val="0"/>
          <c:showLeaderLines val="1"/>
        </c:dLbls>
        <c:firstSliceAng val="0"/>
        <c:holeSize val="25"/>
      </c:doughnutChart>
      <c:spPr>
        <a:noFill/>
        <a:ln>
          <a:noFill/>
        </a:ln>
        <a:effectLst/>
      </c:spPr>
    </c:plotArea>
    <c:legend>
      <c:legendPos val="b"/>
      <c:layout>
        <c:manualLayout>
          <c:xMode val="edge"/>
          <c:yMode val="edge"/>
          <c:x val="0.21669641294838146"/>
          <c:y val="0.89304571303587066"/>
          <c:w val="0.58605139982502186"/>
          <c:h val="8.750984251968502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a:t>Region / Sales Person Performance</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374361099599377E-2"/>
          <c:y val="0.15003492286956854"/>
          <c:w val="0.88429230556706739"/>
          <c:h val="0.6076906706827967"/>
        </c:manualLayout>
      </c:layout>
      <c:barChart>
        <c:barDir val="col"/>
        <c:grouping val="clustered"/>
        <c:varyColors val="0"/>
        <c:ser>
          <c:idx val="0"/>
          <c:order val="0"/>
          <c:tx>
            <c:strRef>
              <c:f>Customer_Insights!$N$2</c:f>
              <c:strCache>
                <c:ptCount val="1"/>
                <c:pt idx="0">
                  <c:v>Core</c:v>
                </c:pt>
              </c:strCache>
            </c:strRef>
          </c:tx>
          <c:spPr>
            <a:solidFill>
              <a:schemeClr val="accent6"/>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Customer_Insights!$M$3:$M$8</c:f>
              <c:strCache>
                <c:ptCount val="6"/>
                <c:pt idx="0">
                  <c:v>GAIL H (CENTRAL)</c:v>
                </c:pt>
                <c:pt idx="1">
                  <c:v>PETER T (CENTRAL)</c:v>
                </c:pt>
                <c:pt idx="2">
                  <c:v>GRACE J (SOUTH)</c:v>
                </c:pt>
                <c:pt idx="3">
                  <c:v>JEFF Y (WEST)</c:v>
                </c:pt>
                <c:pt idx="4">
                  <c:v>JOHN A (NORTH)</c:v>
                </c:pt>
                <c:pt idx="5">
                  <c:v>STEPHAN B (NORTH)</c:v>
                </c:pt>
              </c:strCache>
            </c:strRef>
          </c:cat>
          <c:val>
            <c:numRef>
              <c:f>Customer_Insights!$N$3:$N$8</c:f>
              <c:numCache>
                <c:formatCode>General</c:formatCode>
                <c:ptCount val="6"/>
                <c:pt idx="0">
                  <c:v>1</c:v>
                </c:pt>
                <c:pt idx="1">
                  <c:v>1</c:v>
                </c:pt>
                <c:pt idx="2">
                  <c:v>8</c:v>
                </c:pt>
                <c:pt idx="3">
                  <c:v>10</c:v>
                </c:pt>
                <c:pt idx="4">
                  <c:v>90</c:v>
                </c:pt>
                <c:pt idx="5">
                  <c:v>14</c:v>
                </c:pt>
              </c:numCache>
            </c:numRef>
          </c:val>
          <c:extLst>
            <c:ext xmlns:c16="http://schemas.microsoft.com/office/drawing/2014/chart" uri="{C3380CC4-5D6E-409C-BE32-E72D297353CC}">
              <c16:uniqueId val="{00000000-2D78-4139-8397-C09515F71777}"/>
            </c:ext>
          </c:extLst>
        </c:ser>
        <c:ser>
          <c:idx val="1"/>
          <c:order val="1"/>
          <c:tx>
            <c:strRef>
              <c:f>Customer_Insights!$O$2</c:f>
              <c:strCache>
                <c:ptCount val="1"/>
                <c:pt idx="0">
                  <c:v>VIP</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Customer_Insights!$M$3:$M$8</c:f>
              <c:strCache>
                <c:ptCount val="6"/>
                <c:pt idx="0">
                  <c:v>GAIL H (CENTRAL)</c:v>
                </c:pt>
                <c:pt idx="1">
                  <c:v>PETER T (CENTRAL)</c:v>
                </c:pt>
                <c:pt idx="2">
                  <c:v>GRACE J (SOUTH)</c:v>
                </c:pt>
                <c:pt idx="3">
                  <c:v>JEFF Y (WEST)</c:v>
                </c:pt>
                <c:pt idx="4">
                  <c:v>JOHN A (NORTH)</c:v>
                </c:pt>
                <c:pt idx="5">
                  <c:v>STEPHAN B (NORTH)</c:v>
                </c:pt>
              </c:strCache>
            </c:strRef>
          </c:cat>
          <c:val>
            <c:numRef>
              <c:f>Customer_Insights!$O$3:$O$8</c:f>
              <c:numCache>
                <c:formatCode>General</c:formatCode>
                <c:ptCount val="6"/>
                <c:pt idx="0">
                  <c:v>201</c:v>
                </c:pt>
                <c:pt idx="1">
                  <c:v>79</c:v>
                </c:pt>
                <c:pt idx="2">
                  <c:v>104</c:v>
                </c:pt>
                <c:pt idx="3">
                  <c:v>113</c:v>
                </c:pt>
                <c:pt idx="4">
                  <c:v>248</c:v>
                </c:pt>
                <c:pt idx="5">
                  <c:v>261</c:v>
                </c:pt>
              </c:numCache>
            </c:numRef>
          </c:val>
          <c:extLst>
            <c:ext xmlns:c16="http://schemas.microsoft.com/office/drawing/2014/chart" uri="{C3380CC4-5D6E-409C-BE32-E72D297353CC}">
              <c16:uniqueId val="{00000001-2D78-4139-8397-C09515F71777}"/>
            </c:ext>
          </c:extLst>
        </c:ser>
        <c:ser>
          <c:idx val="2"/>
          <c:order val="2"/>
          <c:tx>
            <c:strRef>
              <c:f>Customer_Insights!$P$2</c:f>
              <c:strCache>
                <c:ptCount val="1"/>
                <c:pt idx="0">
                  <c:v>Standard</c:v>
                </c:pt>
              </c:strCache>
            </c:strRef>
          </c:tx>
          <c:spPr>
            <a:solidFill>
              <a:schemeClr val="accent3"/>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Customer_Insights!$M$3:$M$8</c:f>
              <c:strCache>
                <c:ptCount val="6"/>
                <c:pt idx="0">
                  <c:v>GAIL H (CENTRAL)</c:v>
                </c:pt>
                <c:pt idx="1">
                  <c:v>PETER T (CENTRAL)</c:v>
                </c:pt>
                <c:pt idx="2">
                  <c:v>GRACE J (SOUTH)</c:v>
                </c:pt>
                <c:pt idx="3">
                  <c:v>JEFF Y (WEST)</c:v>
                </c:pt>
                <c:pt idx="4">
                  <c:v>JOHN A (NORTH)</c:v>
                </c:pt>
                <c:pt idx="5">
                  <c:v>STEPHAN B (NORTH)</c:v>
                </c:pt>
              </c:strCache>
            </c:strRef>
          </c:cat>
          <c:val>
            <c:numRef>
              <c:f>Customer_Insights!$P$3:$P$8</c:f>
              <c:numCache>
                <c:formatCode>General</c:formatCode>
                <c:ptCount val="6"/>
                <c:pt idx="0">
                  <c:v>568</c:v>
                </c:pt>
                <c:pt idx="1">
                  <c:v>265</c:v>
                </c:pt>
                <c:pt idx="2">
                  <c:v>84</c:v>
                </c:pt>
                <c:pt idx="3">
                  <c:v>269</c:v>
                </c:pt>
                <c:pt idx="4">
                  <c:v>125</c:v>
                </c:pt>
                <c:pt idx="5">
                  <c:v>102</c:v>
                </c:pt>
              </c:numCache>
            </c:numRef>
          </c:val>
          <c:extLst>
            <c:ext xmlns:c16="http://schemas.microsoft.com/office/drawing/2014/chart" uri="{C3380CC4-5D6E-409C-BE32-E72D297353CC}">
              <c16:uniqueId val="{00000002-2D78-4139-8397-C09515F71777}"/>
            </c:ext>
          </c:extLst>
        </c:ser>
        <c:ser>
          <c:idx val="3"/>
          <c:order val="3"/>
          <c:tx>
            <c:strRef>
              <c:f>Customer_Insights!$Q$2</c:f>
              <c:strCache>
                <c:ptCount val="1"/>
                <c:pt idx="0">
                  <c:v>Drain</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Customer_Insights!$M$3:$M$8</c:f>
              <c:strCache>
                <c:ptCount val="6"/>
                <c:pt idx="0">
                  <c:v>GAIL H (CENTRAL)</c:v>
                </c:pt>
                <c:pt idx="1">
                  <c:v>PETER T (CENTRAL)</c:v>
                </c:pt>
                <c:pt idx="2">
                  <c:v>GRACE J (SOUTH)</c:v>
                </c:pt>
                <c:pt idx="3">
                  <c:v>JEFF Y (WEST)</c:v>
                </c:pt>
                <c:pt idx="4">
                  <c:v>JOHN A (NORTH)</c:v>
                </c:pt>
                <c:pt idx="5">
                  <c:v>STEPHAN B (NORTH)</c:v>
                </c:pt>
              </c:strCache>
            </c:strRef>
          </c:cat>
          <c:val>
            <c:numRef>
              <c:f>Customer_Insights!$Q$3:$Q$8</c:f>
              <c:numCache>
                <c:formatCode>General</c:formatCode>
                <c:ptCount val="6"/>
                <c:pt idx="0">
                  <c:v>186</c:v>
                </c:pt>
                <c:pt idx="1">
                  <c:v>11</c:v>
                </c:pt>
                <c:pt idx="2">
                  <c:v>865</c:v>
                </c:pt>
                <c:pt idx="3">
                  <c:v>467</c:v>
                </c:pt>
                <c:pt idx="4">
                  <c:v>38</c:v>
                </c:pt>
                <c:pt idx="5">
                  <c:v>1</c:v>
                </c:pt>
              </c:numCache>
            </c:numRef>
          </c:val>
          <c:extLst>
            <c:ext xmlns:c16="http://schemas.microsoft.com/office/drawing/2014/chart" uri="{C3380CC4-5D6E-409C-BE32-E72D297353CC}">
              <c16:uniqueId val="{00000003-2D78-4139-8397-C09515F71777}"/>
            </c:ext>
          </c:extLst>
        </c:ser>
        <c:dLbls>
          <c:dLblPos val="outEnd"/>
          <c:showLegendKey val="0"/>
          <c:showVal val="1"/>
          <c:showCatName val="0"/>
          <c:showSerName val="0"/>
          <c:showPercent val="0"/>
          <c:showBubbleSize val="0"/>
        </c:dLbls>
        <c:gapWidth val="100"/>
        <c:axId val="928616512"/>
        <c:axId val="958170792"/>
      </c:barChart>
      <c:catAx>
        <c:axId val="928616512"/>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58170792"/>
        <c:crosses val="autoZero"/>
        <c:auto val="1"/>
        <c:lblAlgn val="ctr"/>
        <c:lblOffset val="100"/>
        <c:noMultiLvlLbl val="0"/>
      </c:catAx>
      <c:valAx>
        <c:axId val="958170792"/>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dirty="0"/>
                  <a:t>No. of Customers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28616512"/>
        <c:crosses val="autoZero"/>
        <c:crossBetween val="between"/>
        <c:majorUnit val="2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a:t>Final Purchase</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064829396325458"/>
          <c:y val="0.10130548357088276"/>
          <c:w val="0.75101837270341221"/>
          <c:h val="0.77483200677414532"/>
        </c:manualLayout>
      </c:layout>
      <c:barChart>
        <c:barDir val="col"/>
        <c:grouping val="stacked"/>
        <c:varyColors val="0"/>
        <c:ser>
          <c:idx val="0"/>
          <c:order val="0"/>
          <c:tx>
            <c:strRef>
              <c:f>Products_RFM!$O$3</c:f>
              <c:strCache>
                <c:ptCount val="1"/>
                <c:pt idx="0">
                  <c:v>Q1</c:v>
                </c:pt>
              </c:strCache>
            </c:strRef>
          </c:tx>
          <c:spPr>
            <a:solidFill>
              <a:schemeClr val="accent4"/>
            </a:solidFill>
            <a:ln>
              <a:noFill/>
            </a:ln>
            <a:effectLst/>
          </c:spPr>
          <c:invertIfNegative val="0"/>
          <c:dLbls>
            <c:dLbl>
              <c:idx val="0"/>
              <c:layout>
                <c:manualLayout>
                  <c:x val="0"/>
                  <c:y val="-3.164556962025326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BCA-438B-8275-7B7C78FBEB7E}"/>
                </c:ext>
              </c:extLst>
            </c:dLbl>
            <c:dLbl>
              <c:idx val="1"/>
              <c:layout>
                <c:manualLayout>
                  <c:x val="0"/>
                  <c:y val="-2.373417721518987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BCA-438B-8275-7B7C78FBEB7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Products_RFM!$P$2:$Q$2</c:f>
              <c:strCache>
                <c:ptCount val="2"/>
                <c:pt idx="0">
                  <c:v>2017 (11%)</c:v>
                </c:pt>
                <c:pt idx="1">
                  <c:v>2018 (89%)</c:v>
                </c:pt>
              </c:strCache>
            </c:strRef>
          </c:cat>
          <c:val>
            <c:numRef>
              <c:f>Products_RFM!$P$3:$Q$3</c:f>
              <c:numCache>
                <c:formatCode>0.0%</c:formatCode>
                <c:ptCount val="2"/>
                <c:pt idx="0">
                  <c:v>5.2938062466913712E-3</c:v>
                </c:pt>
                <c:pt idx="1">
                  <c:v>4.2350449973530971E-3</c:v>
                </c:pt>
              </c:numCache>
            </c:numRef>
          </c:val>
          <c:extLst>
            <c:ext xmlns:c16="http://schemas.microsoft.com/office/drawing/2014/chart" uri="{C3380CC4-5D6E-409C-BE32-E72D297353CC}">
              <c16:uniqueId val="{00000002-CBCA-438B-8275-7B7C78FBEB7E}"/>
            </c:ext>
          </c:extLst>
        </c:ser>
        <c:ser>
          <c:idx val="1"/>
          <c:order val="1"/>
          <c:tx>
            <c:strRef>
              <c:f>Products_RFM!$O$4</c:f>
              <c:strCache>
                <c:ptCount val="1"/>
                <c:pt idx="0">
                  <c:v>Q2</c:v>
                </c:pt>
              </c:strCache>
            </c:strRef>
          </c:tx>
          <c:spPr>
            <a:solidFill>
              <a:schemeClr val="accent3"/>
            </a:solidFill>
            <a:ln>
              <a:noFill/>
            </a:ln>
            <a:effectLst/>
          </c:spPr>
          <c:invertIfNegative val="0"/>
          <c:dLbls>
            <c:dLbl>
              <c:idx val="0"/>
              <c:layout>
                <c:manualLayout>
                  <c:x val="0"/>
                  <c:y val="-3.164556962025316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BCA-438B-8275-7B7C78FBEB7E}"/>
                </c:ext>
              </c:extLst>
            </c:dLbl>
            <c:dLbl>
              <c:idx val="1"/>
              <c:layout>
                <c:manualLayout>
                  <c:x val="0"/>
                  <c:y val="-2.950025794838772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CA-438B-8275-7B7C78FBEB7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Products_RFM!$P$2:$Q$2</c:f>
              <c:strCache>
                <c:ptCount val="2"/>
                <c:pt idx="0">
                  <c:v>2017 (11%)</c:v>
                </c:pt>
                <c:pt idx="1">
                  <c:v>2018 (89%)</c:v>
                </c:pt>
              </c:strCache>
            </c:strRef>
          </c:cat>
          <c:val>
            <c:numRef>
              <c:f>Products_RFM!$P$4:$Q$4</c:f>
              <c:numCache>
                <c:formatCode>0.0%</c:formatCode>
                <c:ptCount val="2"/>
                <c:pt idx="0">
                  <c:v>1.5881418740074113E-3</c:v>
                </c:pt>
                <c:pt idx="1">
                  <c:v>2.4616199047114876E-2</c:v>
                </c:pt>
              </c:numCache>
            </c:numRef>
          </c:val>
          <c:extLst>
            <c:ext xmlns:c16="http://schemas.microsoft.com/office/drawing/2014/chart" uri="{C3380CC4-5D6E-409C-BE32-E72D297353CC}">
              <c16:uniqueId val="{00000005-CBCA-438B-8275-7B7C78FBEB7E}"/>
            </c:ext>
          </c:extLst>
        </c:ser>
        <c:ser>
          <c:idx val="2"/>
          <c:order val="2"/>
          <c:tx>
            <c:strRef>
              <c:f>Products_RFM!$O$5</c:f>
              <c:strCache>
                <c:ptCount val="1"/>
                <c:pt idx="0">
                  <c:v>Q3</c:v>
                </c:pt>
              </c:strCache>
            </c:strRef>
          </c:tx>
          <c:spPr>
            <a:solidFill>
              <a:schemeClr val="accent1"/>
            </a:solidFill>
            <a:ln>
              <a:noFill/>
            </a:ln>
            <a:effectLst/>
          </c:spPr>
          <c:invertIfNegative val="0"/>
          <c:dLbls>
            <c:dLbl>
              <c:idx val="0"/>
              <c:layout>
                <c:manualLayout>
                  <c:x val="0"/>
                  <c:y val="-2.63032042085128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BCA-438B-8275-7B7C78FBEB7E}"/>
                </c:ext>
              </c:extLst>
            </c:dLbl>
            <c:dLbl>
              <c:idx val="1"/>
              <c:layout>
                <c:manualLayout>
                  <c:x val="0"/>
                  <c:y val="-5.056718866339373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BCA-438B-8275-7B7C78FBEB7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Products_RFM!$P$2:$Q$2</c:f>
              <c:strCache>
                <c:ptCount val="2"/>
                <c:pt idx="0">
                  <c:v>2017 (11%)</c:v>
                </c:pt>
                <c:pt idx="1">
                  <c:v>2018 (89%)</c:v>
                </c:pt>
              </c:strCache>
            </c:strRef>
          </c:cat>
          <c:val>
            <c:numRef>
              <c:f>Products_RFM!$P$5:$Q$5</c:f>
              <c:numCache>
                <c:formatCode>0.0%</c:formatCode>
                <c:ptCount val="2"/>
                <c:pt idx="0">
                  <c:v>9.5288512440444683E-3</c:v>
                </c:pt>
                <c:pt idx="1">
                  <c:v>6.4849126521969294E-2</c:v>
                </c:pt>
              </c:numCache>
            </c:numRef>
          </c:val>
          <c:extLst>
            <c:ext xmlns:c16="http://schemas.microsoft.com/office/drawing/2014/chart" uri="{C3380CC4-5D6E-409C-BE32-E72D297353CC}">
              <c16:uniqueId val="{00000007-CBCA-438B-8275-7B7C78FBEB7E}"/>
            </c:ext>
          </c:extLst>
        </c:ser>
        <c:ser>
          <c:idx val="3"/>
          <c:order val="3"/>
          <c:tx>
            <c:strRef>
              <c:f>Products_RFM!$O$6</c:f>
              <c:strCache>
                <c:ptCount val="1"/>
                <c:pt idx="0">
                  <c:v>Q4</c:v>
                </c:pt>
              </c:strCache>
            </c:strRef>
          </c:tx>
          <c:spPr>
            <a:solidFill>
              <a:schemeClr val="accent6"/>
            </a:solidFill>
            <a:ln>
              <a:noFill/>
            </a:ln>
            <a:effectLst/>
          </c:spPr>
          <c:invertIfNegative val="0"/>
          <c:dLbls>
            <c:dLbl>
              <c:idx val="0"/>
              <c:layout>
                <c:manualLayout>
                  <c:x val="0"/>
                  <c:y val="-6.180434169970345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CBCA-438B-8275-7B7C78FBEB7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Products_RFM!$P$2:$Q$2</c:f>
              <c:strCache>
                <c:ptCount val="2"/>
                <c:pt idx="0">
                  <c:v>2017 (11%)</c:v>
                </c:pt>
                <c:pt idx="1">
                  <c:v>2018 (89%)</c:v>
                </c:pt>
              </c:strCache>
            </c:strRef>
          </c:cat>
          <c:val>
            <c:numRef>
              <c:f>Products_RFM!$P$6:$Q$6</c:f>
              <c:numCache>
                <c:formatCode>0%</c:formatCode>
                <c:ptCount val="2"/>
                <c:pt idx="0">
                  <c:v>9.8464796188459505E-2</c:v>
                </c:pt>
                <c:pt idx="1">
                  <c:v>0.79142403388035998</c:v>
                </c:pt>
              </c:numCache>
            </c:numRef>
          </c:val>
          <c:extLst>
            <c:ext xmlns:c16="http://schemas.microsoft.com/office/drawing/2014/chart" uri="{C3380CC4-5D6E-409C-BE32-E72D297353CC}">
              <c16:uniqueId val="{00000008-CBCA-438B-8275-7B7C78FBEB7E}"/>
            </c:ext>
          </c:extLst>
        </c:ser>
        <c:dLbls>
          <c:dLblPos val="ctr"/>
          <c:showLegendKey val="0"/>
          <c:showVal val="1"/>
          <c:showCatName val="0"/>
          <c:showSerName val="0"/>
          <c:showPercent val="0"/>
          <c:showBubbleSize val="0"/>
        </c:dLbls>
        <c:gapWidth val="10"/>
        <c:axId val="1097314680"/>
        <c:axId val="1097315336"/>
      </c:barChart>
      <c:catAx>
        <c:axId val="1097314680"/>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097315336"/>
        <c:crosses val="autoZero"/>
        <c:auto val="1"/>
        <c:lblAlgn val="ctr"/>
        <c:lblOffset val="100"/>
        <c:noMultiLvlLbl val="0"/>
      </c:catAx>
      <c:valAx>
        <c:axId val="1097315336"/>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i="0" baseline="0"/>
                  <a:t>% of Customers</a:t>
                </a:r>
              </a:p>
            </c:rich>
          </c:tx>
          <c:layout>
            <c:manualLayout>
              <c:xMode val="edge"/>
              <c:yMode val="edge"/>
              <c:x val="3.0555555555555555E-2"/>
              <c:y val="0.35117964882554231"/>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097314680"/>
        <c:crosses val="autoZero"/>
        <c:crossBetween val="between"/>
      </c:valAx>
      <c:spPr>
        <a:noFill/>
        <a:ln>
          <a:noFill/>
        </a:ln>
        <a:effectLst/>
      </c:spPr>
    </c:plotArea>
    <c:legend>
      <c:legendPos val="b"/>
      <c:layout>
        <c:manualLayout>
          <c:xMode val="edge"/>
          <c:yMode val="edge"/>
          <c:x val="0.28714942362084356"/>
          <c:y val="0.21679321736060511"/>
          <c:w val="0.41104483814523185"/>
          <c:h val="5.407052559885710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6A6A6A"/>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a:t>Gross Margin</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45693897637796"/>
          <c:y val="0.14544365686097971"/>
          <c:w val="0.73167076771653539"/>
          <c:h val="0.63444740147320722"/>
        </c:manualLayout>
      </c:layout>
      <c:barChart>
        <c:barDir val="bar"/>
        <c:grouping val="clustered"/>
        <c:varyColors val="0"/>
        <c:ser>
          <c:idx val="0"/>
          <c:order val="0"/>
          <c:tx>
            <c:strRef>
              <c:f>Products_RFM!$P$15</c:f>
              <c:strCache>
                <c:ptCount val="1"/>
                <c:pt idx="0">
                  <c:v>% of Products</c:v>
                </c:pt>
              </c:strCache>
            </c:strRef>
          </c:tx>
          <c:spPr>
            <a:solidFill>
              <a:schemeClr val="accent1"/>
            </a:solidFill>
            <a:ln>
              <a:noFill/>
            </a:ln>
            <a:effectLst/>
          </c:spPr>
          <c:invertIfNegative val="0"/>
          <c:dPt>
            <c:idx val="0"/>
            <c:invertIfNegative val="0"/>
            <c:bubble3D val="0"/>
            <c:spPr>
              <a:solidFill>
                <a:srgbClr val="996633"/>
              </a:solidFill>
              <a:ln>
                <a:noFill/>
              </a:ln>
              <a:effectLst/>
            </c:spPr>
            <c:extLst>
              <c:ext xmlns:c16="http://schemas.microsoft.com/office/drawing/2014/chart" uri="{C3380CC4-5D6E-409C-BE32-E72D297353CC}">
                <c16:uniqueId val="{00000001-B95C-4A7A-965B-EB5D5BB432BE}"/>
              </c:ext>
            </c:extLst>
          </c:dPt>
          <c:dPt>
            <c:idx val="1"/>
            <c:invertIfNegative val="0"/>
            <c:bubble3D val="0"/>
            <c:spPr>
              <a:solidFill>
                <a:srgbClr val="C00000"/>
              </a:solidFill>
              <a:ln>
                <a:noFill/>
              </a:ln>
              <a:effectLst/>
            </c:spPr>
            <c:extLst>
              <c:ext xmlns:c16="http://schemas.microsoft.com/office/drawing/2014/chart" uri="{C3380CC4-5D6E-409C-BE32-E72D297353CC}">
                <c16:uniqueId val="{00000003-B95C-4A7A-965B-EB5D5BB432BE}"/>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B95C-4A7A-965B-EB5D5BB432BE}"/>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7-B95C-4A7A-965B-EB5D5BB432BE}"/>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9-B95C-4A7A-965B-EB5D5BB432BE}"/>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B95C-4A7A-965B-EB5D5BB432B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Products_RFM!$O$16:$O$21</c:f>
              <c:strCache>
                <c:ptCount val="6"/>
                <c:pt idx="0">
                  <c:v>&lt; 0%</c:v>
                </c:pt>
                <c:pt idx="1">
                  <c:v>0% to 10%</c:v>
                </c:pt>
                <c:pt idx="2">
                  <c:v>10% to 20%</c:v>
                </c:pt>
                <c:pt idx="3">
                  <c:v>20% to 30%</c:v>
                </c:pt>
                <c:pt idx="4">
                  <c:v>30% to 40%</c:v>
                </c:pt>
                <c:pt idx="5">
                  <c:v>40% +</c:v>
                </c:pt>
              </c:strCache>
            </c:strRef>
          </c:cat>
          <c:val>
            <c:numRef>
              <c:f>Products_RFM!$P$16:$P$21</c:f>
              <c:numCache>
                <c:formatCode>0%</c:formatCode>
                <c:ptCount val="6"/>
                <c:pt idx="0">
                  <c:v>0.3173636844891477</c:v>
                </c:pt>
                <c:pt idx="1">
                  <c:v>0.25119110640550557</c:v>
                </c:pt>
                <c:pt idx="2">
                  <c:v>0.10746426680783483</c:v>
                </c:pt>
                <c:pt idx="3">
                  <c:v>0.12175754367390154</c:v>
                </c:pt>
                <c:pt idx="4">
                  <c:v>0.11725780836421387</c:v>
                </c:pt>
                <c:pt idx="5">
                  <c:v>8.4965590259396512E-2</c:v>
                </c:pt>
              </c:numCache>
            </c:numRef>
          </c:val>
          <c:extLst>
            <c:ext xmlns:c16="http://schemas.microsoft.com/office/drawing/2014/chart" uri="{C3380CC4-5D6E-409C-BE32-E72D297353CC}">
              <c16:uniqueId val="{0000000C-B95C-4A7A-965B-EB5D5BB432BE}"/>
            </c:ext>
          </c:extLst>
        </c:ser>
        <c:dLbls>
          <c:dLblPos val="outEnd"/>
          <c:showLegendKey val="0"/>
          <c:showVal val="1"/>
          <c:showCatName val="0"/>
          <c:showSerName val="0"/>
          <c:showPercent val="0"/>
          <c:showBubbleSize val="0"/>
        </c:dLbls>
        <c:gapWidth val="25"/>
        <c:axId val="2058954392"/>
        <c:axId val="826048840"/>
      </c:barChart>
      <c:catAx>
        <c:axId val="2058954392"/>
        <c:scaling>
          <c:orientation val="minMax"/>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6048840"/>
        <c:crosses val="autoZero"/>
        <c:auto val="1"/>
        <c:lblAlgn val="ctr"/>
        <c:lblOffset val="100"/>
        <c:noMultiLvlLbl val="0"/>
      </c:catAx>
      <c:valAx>
        <c:axId val="826048840"/>
        <c:scaling>
          <c:orientation val="minMax"/>
          <c:max val="0.4"/>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a:t>% of Customers</a:t>
                </a:r>
              </a:p>
            </c:rich>
          </c:tx>
          <c:layout>
            <c:manualLayout>
              <c:xMode val="edge"/>
              <c:yMode val="edge"/>
              <c:x val="0.39089648950131234"/>
              <c:y val="0.899449330569936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058954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a:t>Transactions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w="25400">
            <a:solidFill>
              <a:schemeClr val="lt1"/>
            </a:solidFill>
          </a:ln>
          <a:effectLst/>
          <a:sp3d contourW="25400">
            <a:contourClr>
              <a:schemeClr val="lt1"/>
            </a:contourClr>
          </a:sp3d>
        </c:spPr>
        <c:dLbl>
          <c:idx val="0"/>
          <c:layout>
            <c:manualLayout>
              <c:x val="-0.19503466754155729"/>
              <c:y val="-0.1530715952172645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dLbl>
          <c:idx val="0"/>
          <c:layout>
            <c:manualLayout>
              <c:x val="0.12328116797900265"/>
              <c:y val="5.8607101195683874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4"/>
          </a:solidFill>
          <a:ln w="25400">
            <a:solidFill>
              <a:schemeClr val="lt1"/>
            </a:solidFill>
          </a:ln>
          <a:effectLst/>
          <a:sp3d contourW="25400">
            <a:contourClr>
              <a:schemeClr val="lt1"/>
            </a:contourClr>
          </a:sp3d>
        </c:spPr>
        <c:dLbl>
          <c:idx val="0"/>
          <c:layout>
            <c:manualLayout>
              <c:x val="-0.19503466754155729"/>
              <c:y val="-0.1530715952172645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dLbl>
          <c:idx val="0"/>
          <c:layout>
            <c:manualLayout>
              <c:x val="0.12328116797900265"/>
              <c:y val="5.8607101195683874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4"/>
          </a:solidFill>
          <a:ln w="25400">
            <a:solidFill>
              <a:schemeClr val="lt1"/>
            </a:solidFill>
          </a:ln>
          <a:effectLst/>
          <a:sp3d contourW="25400">
            <a:contourClr>
              <a:schemeClr val="lt1"/>
            </a:contourClr>
          </a:sp3d>
        </c:spPr>
        <c:dLbl>
          <c:idx val="0"/>
          <c:layout>
            <c:manualLayout>
              <c:x val="-0.19503465387139118"/>
              <c:y val="-0.19010863225430155"/>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dLbl>
          <c:idx val="0"/>
          <c:layout>
            <c:manualLayout>
              <c:x val="0.12328116797900265"/>
              <c:y val="5.8607101195683874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5400">
            <a:solidFill>
              <a:schemeClr val="lt1"/>
            </a:solidFill>
          </a:ln>
          <a:effectLst/>
          <a:sp3d contourW="25400">
            <a:contourClr>
              <a:schemeClr val="lt1"/>
            </a:contourClr>
          </a:sp3d>
        </c:spPr>
      </c:pivotFmt>
    </c:pivotFmts>
    <c:view3D>
      <c:rotX val="30"/>
      <c:rotY val="5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0833333333333332E-2"/>
          <c:y val="0.30608694775269002"/>
          <c:w val="0.70943056922572167"/>
          <c:h val="0.64381019130119099"/>
        </c:manualLayout>
      </c:layout>
      <c:pie3DChart>
        <c:varyColors val="1"/>
        <c:ser>
          <c:idx val="0"/>
          <c:order val="0"/>
          <c:tx>
            <c:strRef>
              <c:f>Products_RFM!$P$9</c:f>
              <c:strCache>
                <c:ptCount val="1"/>
                <c:pt idx="0">
                  <c:v>% of Products</c:v>
                </c:pt>
              </c:strCache>
            </c:strRef>
          </c:tx>
          <c:dPt>
            <c:idx val="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1-24C0-4540-8045-9A0858C69938}"/>
              </c:ext>
            </c:extLst>
          </c:dPt>
          <c:dPt>
            <c:idx val="1"/>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3-24C0-4540-8045-9A0858C69938}"/>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5-24C0-4540-8045-9A0858C69938}"/>
              </c:ext>
            </c:extLst>
          </c:dPt>
          <c:dLbls>
            <c:dLbl>
              <c:idx val="0"/>
              <c:layout>
                <c:manualLayout>
                  <c:x val="-0.26795132053805776"/>
                  <c:y val="-0.11966913062331723"/>
                </c:manualLayout>
              </c:layout>
              <c:tx>
                <c:rich>
                  <a:bodyPr/>
                  <a:lstStyle/>
                  <a:p>
                    <a:fld id="{359D502E-5E99-4A71-9A19-D37807EDF067}" type="VALUE">
                      <a:rPr lang="en-US" smtClean="0"/>
                      <a:pPr/>
                      <a:t>[VALUE]</a:t>
                    </a:fld>
                    <a:r>
                      <a:rPr lang="en-US" dirty="0"/>
                      <a:t> products</a:t>
                    </a:r>
                    <a:br>
                      <a:rPr lang="en-US" dirty="0"/>
                    </a:br>
                    <a:r>
                      <a:rPr lang="en-US" dirty="0"/>
                      <a:t>14%</a:t>
                    </a:r>
                    <a:r>
                      <a:rPr lang="en-US" baseline="0" dirty="0"/>
                      <a:t> transactions</a:t>
                    </a:r>
                  </a:p>
                </c:rich>
              </c:tx>
              <c:dLblPos val="bestFit"/>
              <c:showLegendKey val="0"/>
              <c:showVal val="1"/>
              <c:showCatName val="0"/>
              <c:showSerName val="0"/>
              <c:showPercent val="0"/>
              <c:showBubbleSize val="0"/>
              <c:extLst>
                <c:ext xmlns:c15="http://schemas.microsoft.com/office/drawing/2012/chart" uri="{CE6537A1-D6FC-4f65-9D91-7224C49458BB}">
                  <c15:layout>
                    <c:manualLayout>
                      <c:w val="0.33756520669291346"/>
                      <c:h val="0.45696076157437754"/>
                    </c:manualLayout>
                  </c15:layout>
                  <c15:dlblFieldTable/>
                  <c15:showDataLabelsRange val="0"/>
                </c:ext>
                <c:ext xmlns:c16="http://schemas.microsoft.com/office/drawing/2014/chart" uri="{C3380CC4-5D6E-409C-BE32-E72D297353CC}">
                  <c16:uniqueId val="{00000001-24C0-4540-8045-9A0858C69938}"/>
                </c:ext>
              </c:extLst>
            </c:dLbl>
            <c:dLbl>
              <c:idx val="1"/>
              <c:layout>
                <c:manualLayout>
                  <c:x val="1.0252624671916011E-7"/>
                  <c:y val="-2.7841533636537821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fld id="{D2BDEC90-7FD8-432F-8346-88F20D521085}" type="VALUE">
                      <a:rPr lang="en-US" smtClean="0"/>
                      <a:pPr>
                        <a:defRPr sz="1400" b="1"/>
                      </a:pPr>
                      <a:t>[VALUE]</a:t>
                    </a:fld>
                    <a:r>
                      <a:rPr lang="en-US" dirty="0"/>
                      <a:t> products</a:t>
                    </a:r>
                    <a:br>
                      <a:rPr lang="en-US" dirty="0"/>
                    </a:br>
                    <a:r>
                      <a:rPr lang="en-US" dirty="0"/>
                      <a:t>56% transactions</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38183604002624666"/>
                      <c:h val="0.30967800490102154"/>
                    </c:manualLayout>
                  </c15:layout>
                  <c15:dlblFieldTable/>
                  <c15:showDataLabelsRange val="0"/>
                </c:ext>
                <c:ext xmlns:c16="http://schemas.microsoft.com/office/drawing/2014/chart" uri="{C3380CC4-5D6E-409C-BE32-E72D297353CC}">
                  <c16:uniqueId val="{00000003-24C0-4540-8045-9A0858C69938}"/>
                </c:ext>
              </c:extLst>
            </c:dLbl>
            <c:dLbl>
              <c:idx val="2"/>
              <c:layout>
                <c:manualLayout>
                  <c:x val="-7.8125E-3"/>
                  <c:y val="3.34242610651150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fld id="{DC9F34ED-AFC6-4954-8F2F-36C1A0D9A784}" type="VALUE">
                      <a:rPr lang="en-US" smtClean="0"/>
                      <a:pPr>
                        <a:defRPr sz="1400" b="1"/>
                      </a:pPr>
                      <a:t>[VALUE]</a:t>
                    </a:fld>
                    <a:r>
                      <a:rPr lang="en-US"/>
                      <a:t> products</a:t>
                    </a:r>
                    <a:br>
                      <a:rPr lang="en-US"/>
                    </a:br>
                    <a:r>
                      <a:rPr lang="en-US"/>
                      <a:t>30% transactions</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33854166666666669"/>
                      <c:h val="0.33458800157316743"/>
                    </c:manualLayout>
                  </c15:layout>
                  <c15:dlblFieldTable/>
                  <c15:showDataLabelsRange val="0"/>
                </c:ext>
                <c:ext xmlns:c16="http://schemas.microsoft.com/office/drawing/2014/chart" uri="{C3380CC4-5D6E-409C-BE32-E72D297353CC}">
                  <c16:uniqueId val="{00000005-24C0-4540-8045-9A0858C6993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Products_RFM!$O$10:$O$12</c:f>
              <c:strCache>
                <c:ptCount val="3"/>
                <c:pt idx="0">
                  <c:v>&lt; 100</c:v>
                </c:pt>
                <c:pt idx="1">
                  <c:v>100 to 500</c:v>
                </c:pt>
                <c:pt idx="2">
                  <c:v>500 +</c:v>
                </c:pt>
              </c:strCache>
            </c:strRef>
          </c:cat>
          <c:val>
            <c:numRef>
              <c:f>Products_RFM!$P$10:$P$12</c:f>
              <c:numCache>
                <c:formatCode>0%</c:formatCode>
                <c:ptCount val="3"/>
                <c:pt idx="0">
                  <c:v>0.59264160931709897</c:v>
                </c:pt>
                <c:pt idx="1">
                  <c:v>0.35494970884065641</c:v>
                </c:pt>
                <c:pt idx="2">
                  <c:v>5.2408681842244571E-2</c:v>
                </c:pt>
              </c:numCache>
            </c:numRef>
          </c:val>
          <c:extLst>
            <c:ext xmlns:c16="http://schemas.microsoft.com/office/drawing/2014/chart" uri="{C3380CC4-5D6E-409C-BE32-E72D297353CC}">
              <c16:uniqueId val="{00000006-24C0-4540-8045-9A0858C69938}"/>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66540251804461947"/>
          <c:y val="0.48072264856851848"/>
          <c:w val="0.27626414862204723"/>
          <c:h val="0.36602412190030564"/>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i="0" baseline="0"/>
              <a:t>Investment Portfolio</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481914601588756"/>
          <c:y val="0.1396694295280404"/>
          <c:w val="0.57990630701859369"/>
          <c:h val="0.7149423838933413"/>
        </c:manualLayout>
      </c:layout>
      <c:doughnutChart>
        <c:varyColors val="1"/>
        <c:ser>
          <c:idx val="0"/>
          <c:order val="0"/>
          <c:tx>
            <c:strRef>
              <c:f>Products_Segments!$P$17</c:f>
              <c:strCache>
                <c:ptCount val="1"/>
                <c:pt idx="0">
                  <c:v>Avg Score</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9BE8-4BCE-B895-ED34BEF6EE29}"/>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9BE8-4BCE-B895-ED34BEF6EE2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BE8-4BCE-B895-ED34BEF6EE29}"/>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Products_Segments!$O$18:$O$20</c:f>
              <c:strCache>
                <c:ptCount val="3"/>
                <c:pt idx="0">
                  <c:v>Top</c:v>
                </c:pt>
                <c:pt idx="1">
                  <c:v>Promising</c:v>
                </c:pt>
                <c:pt idx="2">
                  <c:v>Standard</c:v>
                </c:pt>
              </c:strCache>
            </c:strRef>
          </c:cat>
          <c:val>
            <c:numRef>
              <c:f>Products_Segments!$P$18:$P$20</c:f>
              <c:numCache>
                <c:formatCode>0</c:formatCode>
                <c:ptCount val="3"/>
                <c:pt idx="0">
                  <c:v>871.42399999999998</c:v>
                </c:pt>
                <c:pt idx="1">
                  <c:v>788.5464052287582</c:v>
                </c:pt>
                <c:pt idx="2">
                  <c:v>689.19354838709683</c:v>
                </c:pt>
              </c:numCache>
            </c:numRef>
          </c:val>
          <c:extLst>
            <c:ext xmlns:c16="http://schemas.microsoft.com/office/drawing/2014/chart" uri="{C3380CC4-5D6E-409C-BE32-E72D297353CC}">
              <c16:uniqueId val="{00000006-9BE8-4BCE-B895-ED34BEF6EE29}"/>
            </c:ext>
          </c:extLst>
        </c:ser>
        <c:ser>
          <c:idx val="1"/>
          <c:order val="1"/>
          <c:tx>
            <c:strRef>
              <c:f>Products_Segments!$Q$17</c:f>
              <c:strCache>
                <c:ptCount val="1"/>
                <c:pt idx="0">
                  <c:v>Investment</c:v>
                </c:pt>
              </c:strCache>
            </c:strRef>
          </c:tx>
          <c:explosion val="25"/>
          <c:dPt>
            <c:idx val="0"/>
            <c:bubble3D val="0"/>
            <c:spPr>
              <a:solidFill>
                <a:schemeClr val="accent6"/>
              </a:solidFill>
              <a:ln w="19050">
                <a:solidFill>
                  <a:schemeClr val="lt1"/>
                </a:solidFill>
              </a:ln>
              <a:effectLst/>
            </c:spPr>
            <c:extLst>
              <c:ext xmlns:c16="http://schemas.microsoft.com/office/drawing/2014/chart" uri="{C3380CC4-5D6E-409C-BE32-E72D297353CC}">
                <c16:uniqueId val="{00000008-9BE8-4BCE-B895-ED34BEF6EE29}"/>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A-9BE8-4BCE-B895-ED34BEF6EE2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9BE8-4BCE-B895-ED34BEF6EE29}"/>
              </c:ext>
            </c:extLst>
          </c:dPt>
          <c:dLbls>
            <c:dLbl>
              <c:idx val="0"/>
              <c:layout>
                <c:manualLayout>
                  <c:x val="0.11805555555555539"/>
                  <c:y val="-4.7885574484152822E-2"/>
                </c:manualLayout>
              </c:layout>
              <c:tx>
                <c:rich>
                  <a:bodyPr/>
                  <a:lstStyle/>
                  <a:p>
                    <a:r>
                      <a:rPr lang="en-US" dirty="0"/>
                      <a:t>$2,300,000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BE8-4BCE-B895-ED34BEF6EE29}"/>
                </c:ext>
              </c:extLst>
            </c:dLbl>
            <c:dLbl>
              <c:idx val="1"/>
              <c:layout>
                <c:manualLayout>
                  <c:x val="-0.23609068073683501"/>
                  <c:y val="-5.2221183955050493E-3"/>
                </c:manualLayout>
              </c:layout>
              <c:tx>
                <c:rich>
                  <a:bodyPr/>
                  <a:lstStyle/>
                  <a:p>
                    <a:r>
                      <a:rPr lang="en-US" dirty="0"/>
                      <a:t>$ 1,000,000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BE8-4BCE-B895-ED34BEF6EE29}"/>
                </c:ext>
              </c:extLst>
            </c:dLbl>
            <c:dLbl>
              <c:idx val="2"/>
              <c:layout>
                <c:manualLayout>
                  <c:x val="-0.13333333333333333"/>
                  <c:y val="-2.9643482064741909E-2"/>
                </c:manualLayout>
              </c:layout>
              <c:tx>
                <c:rich>
                  <a:bodyPr/>
                  <a:lstStyle/>
                  <a:p>
                    <a:r>
                      <a:rPr lang="en-US" dirty="0"/>
                      <a:t>$700,000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9BE8-4BCE-B895-ED34BEF6EE29}"/>
                </c:ext>
              </c:extLst>
            </c:dLbl>
            <c:numFmt formatCode="_(&quot;$&quot;* #,##0_);_(&quot;$&quot;* \(#,##0\);_(&quot;$&quot;* &quot;-&quot;_);_(@_)"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Products_Segments!$O$18:$O$20</c:f>
              <c:strCache>
                <c:ptCount val="3"/>
                <c:pt idx="0">
                  <c:v>Top</c:v>
                </c:pt>
                <c:pt idx="1">
                  <c:v>Promising</c:v>
                </c:pt>
                <c:pt idx="2">
                  <c:v>Standard</c:v>
                </c:pt>
              </c:strCache>
            </c:strRef>
          </c:cat>
          <c:val>
            <c:numRef>
              <c:f>Products_Segments!$Q$18:$Q$20</c:f>
              <c:numCache>
                <c:formatCode>General</c:formatCode>
                <c:ptCount val="3"/>
                <c:pt idx="0">
                  <c:v>1800000</c:v>
                </c:pt>
                <c:pt idx="1">
                  <c:v>1700000</c:v>
                </c:pt>
                <c:pt idx="2">
                  <c:v>1500000</c:v>
                </c:pt>
              </c:numCache>
            </c:numRef>
          </c:val>
          <c:extLst>
            <c:ext xmlns:c16="http://schemas.microsoft.com/office/drawing/2014/chart" uri="{C3380CC4-5D6E-409C-BE32-E72D297353CC}">
              <c16:uniqueId val="{0000000D-9BE8-4BCE-B895-ED34BEF6EE29}"/>
            </c:ext>
          </c:extLst>
        </c:ser>
        <c:dLbls>
          <c:showLegendKey val="0"/>
          <c:showVal val="1"/>
          <c:showCatName val="0"/>
          <c:showSerName val="0"/>
          <c:showPercent val="0"/>
          <c:showBubbleSize val="0"/>
          <c:showLeaderLines val="1"/>
        </c:dLbls>
        <c:firstSliceAng val="0"/>
        <c:holeSize val="25"/>
      </c:doughnutChart>
      <c:spPr>
        <a:noFill/>
        <a:ln>
          <a:noFill/>
        </a:ln>
        <a:effectLst/>
      </c:spPr>
    </c:plotArea>
    <c:legend>
      <c:legendPos val="b"/>
      <c:layout>
        <c:manualLayout>
          <c:xMode val="edge"/>
          <c:yMode val="edge"/>
          <c:x val="0.21669641294838146"/>
          <c:y val="0.89304571303587066"/>
          <c:w val="0.58605139982502186"/>
          <c:h val="8.750984251968502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Customer_Segments!$L$18:$L$21</cx:f>
        <cx:lvl ptCount="4">
          <cx:pt idx="0">Core (800 +)</cx:pt>
          <cx:pt idx="1">VIP (700 to 800)</cx:pt>
          <cx:pt idx="2">Standard (500 to 700)</cx:pt>
          <cx:pt idx="3">Drain (&lt; 500)</cx:pt>
        </cx:lvl>
      </cx:strDim>
      <cx:numDim type="val">
        <cx:f>Customer_Segments!$M$18:$M$21</cx:f>
        <cx:lvl ptCount="4" formatCode="0%">
          <cx:pt idx="0">0.030162977377766968</cx:pt>
          <cx:pt idx="1">0.24470931646801264</cx:pt>
          <cx:pt idx="2">0.34371199221600585</cx:pt>
          <cx:pt idx="3">0.38141571393821455</cx:pt>
        </cx:lvl>
      </cx:numDim>
    </cx:data>
  </cx:chartData>
  <cx:chart>
    <cx:title pos="t" align="ctr" overlay="0">
      <cx:tx>
        <cx:txData>
          <cx:v>Customer Segments</cx:v>
        </cx:txData>
      </cx:tx>
      <cx:txPr>
        <a:bodyPr spcFirstLastPara="1" vertOverflow="ellipsis" horzOverflow="overflow" wrap="square" lIns="0" tIns="0" rIns="0" bIns="0" anchor="ctr" anchorCtr="1"/>
        <a:lstStyle/>
        <a:p>
          <a:pPr algn="ctr" rtl="0">
            <a:defRPr sz="1800" b="1" i="0" baseline="0"/>
          </a:pPr>
          <a:r>
            <a:rPr lang="en-US" sz="1800" b="1" i="0" u="none" strike="noStrike" baseline="0">
              <a:solidFill>
                <a:sysClr val="windowText" lastClr="000000">
                  <a:lumMod val="65000"/>
                  <a:lumOff val="35000"/>
                </a:sysClr>
              </a:solidFill>
              <a:latin typeface="Calibri"/>
            </a:rPr>
            <a:t>Customer Segments</a:t>
          </a:r>
        </a:p>
      </cx:txPr>
    </cx:title>
    <cx:plotArea>
      <cx:plotAreaRegion>
        <cx:series layoutId="funnel" uniqueId="{1E8AD20C-65A5-4E30-89DF-1749ABFA22A8}" formatIdx="0">
          <cx:tx>
            <cx:txData>
              <cx:f>Customer_Segments!$M$17</cx:f>
              <cx:v>Average Score</cx:v>
            </cx:txData>
          </cx:tx>
          <cx:dataPt idx="0">
            <cx:spPr>
              <a:solidFill>
                <a:srgbClr val="70AD47"/>
              </a:solidFill>
              <a:ln>
                <a:noFill/>
              </a:ln>
            </cx:spPr>
          </cx:dataPt>
          <cx:dataPt idx="1">
            <cx:spPr>
              <a:solidFill>
                <a:srgbClr val="5B9BD5"/>
              </a:solidFill>
            </cx:spPr>
          </cx:dataPt>
          <cx:dataPt idx="2">
            <cx:spPr>
              <a:solidFill>
                <a:srgbClr val="A5A5A5"/>
              </a:solidFill>
            </cx:spPr>
          </cx:dataPt>
          <cx:dataPt idx="3">
            <cx:spPr>
              <a:solidFill>
                <a:srgbClr val="ED7D31"/>
              </a:solidFill>
              <a:ln>
                <a:noFill/>
              </a:ln>
            </cx:spPr>
          </cx:dataPt>
          <cx:dataLabels>
            <cx:txPr>
              <a:bodyPr spcFirstLastPara="1" vertOverflow="ellipsis" horzOverflow="overflow" wrap="square" lIns="0" tIns="0" rIns="0" bIns="0" anchor="ctr" anchorCtr="1"/>
              <a:lstStyle/>
              <a:p>
                <a:pPr algn="ctr" rtl="0">
                  <a:defRPr sz="1400" b="1" i="0" baseline="0"/>
                </a:pPr>
                <a:endParaRPr lang="en-US" sz="1400" b="1" i="0" u="none" strike="noStrike" baseline="0">
                  <a:solidFill>
                    <a:sysClr val="windowText" lastClr="000000">
                      <a:lumMod val="65000"/>
                      <a:lumOff val="35000"/>
                    </a:sysClr>
                  </a:solidFill>
                  <a:latin typeface="Calibri"/>
                </a:endParaRPr>
              </a:p>
            </cx:txPr>
            <cx:visibility seriesName="0" categoryName="0" value="1"/>
          </cx:dataLabels>
          <cx:dataId val="0"/>
        </cx:series>
      </cx:plotAreaRegion>
      <cx:axis id="0">
        <cx:catScaling gapWidth="0.0599999987"/>
        <cx:tickLabels/>
        <cx:spPr>
          <a:ln>
            <a:noFill/>
          </a:ln>
        </cx:spPr>
        <cx:txPr>
          <a:bodyPr spcFirstLastPara="1" vertOverflow="ellipsis" horzOverflow="overflow" wrap="square" lIns="0" tIns="0" rIns="0" bIns="0" anchor="ctr" anchorCtr="1"/>
          <a:lstStyle/>
          <a:p>
            <a:pPr algn="ctr" rtl="0">
              <a:defRPr sz="1400" b="1" i="0" baseline="0"/>
            </a:pPr>
            <a:endParaRPr lang="en-US" sz="1400" b="1" i="0" u="none" strike="noStrike" baseline="0">
              <a:solidFill>
                <a:sysClr val="windowText" lastClr="000000">
                  <a:lumMod val="65000"/>
                  <a:lumOff val="35000"/>
                </a:sysClr>
              </a:solidFill>
              <a:latin typeface="Calibri"/>
            </a:endParaRPr>
          </a:p>
        </cx:txPr>
      </cx:axis>
    </cx:plotArea>
  </cx:chart>
  <cx:spPr>
    <a:ln>
      <a:solidFill>
        <a:schemeClr val="bg1">
          <a:lumMod val="50000"/>
        </a:schemeClr>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Products_Segments!$L$18:$L$21</cx:f>
        <cx:lvl ptCount="4">
          <cx:pt idx="0">Top (850 +)</cx:pt>
          <cx:pt idx="1">Promising (750 to 850)</cx:pt>
          <cx:pt idx="2">Standard (550 to 750</cx:pt>
          <cx:pt idx="3">Drain (&lt; 550)</cx:pt>
        </cx:lvl>
      </cx:strDim>
      <cx:numDim type="val">
        <cx:f>Products_Segments!$M$18:$M$21</cx:f>
        <cx:lvl ptCount="4" formatCode="0%">
          <cx:pt idx="0">0.03320935175345377</cx:pt>
          <cx:pt idx="1">0.40648246546227418</cx:pt>
          <cx:pt idx="2">0.40356004250797023</cx:pt>
          <cx:pt idx="3">0.1567481402763018</cx:pt>
        </cx:lvl>
      </cx:numDim>
    </cx:data>
  </cx:chartData>
  <cx:chart>
    <cx:title pos="t" align="ctr" overlay="0">
      <cx:tx>
        <cx:txData>
          <cx:v>Product Segments</cx:v>
        </cx:txData>
      </cx:tx>
      <cx:txPr>
        <a:bodyPr spcFirstLastPara="1" vertOverflow="ellipsis" horzOverflow="overflow" wrap="square" lIns="0" tIns="0" rIns="0" bIns="0" anchor="ctr" anchorCtr="1"/>
        <a:lstStyle/>
        <a:p>
          <a:pPr algn="ctr" rtl="0">
            <a:defRPr sz="1800" b="1" i="0" baseline="0"/>
          </a:pPr>
          <a:r>
            <a:rPr lang="en-US" sz="1800" b="1" i="0" u="none" strike="noStrike" baseline="0">
              <a:solidFill>
                <a:sysClr val="windowText" lastClr="000000">
                  <a:lumMod val="65000"/>
                  <a:lumOff val="35000"/>
                </a:sysClr>
              </a:solidFill>
              <a:latin typeface="Calibri"/>
            </a:rPr>
            <a:t>Product Segments</a:t>
          </a:r>
        </a:p>
      </cx:txPr>
    </cx:title>
    <cx:plotArea>
      <cx:plotAreaRegion>
        <cx:series layoutId="funnel" uniqueId="{D0721A7D-BF4C-4344-AE83-1C4DD89871D1}">
          <cx:tx>
            <cx:txData>
              <cx:f>Products_Segments!$M$17</cx:f>
              <cx:v>Average Score</cx:v>
            </cx:txData>
          </cx:tx>
          <cx:dataPt idx="0">
            <cx:spPr>
              <a:solidFill>
                <a:srgbClr val="70AD47"/>
              </a:solidFill>
            </cx:spPr>
          </cx:dataPt>
          <cx:dataPt idx="1">
            <cx:spPr>
              <a:solidFill>
                <a:srgbClr val="5B9BD5"/>
              </a:solidFill>
            </cx:spPr>
          </cx:dataPt>
          <cx:dataPt idx="2">
            <cx:spPr>
              <a:solidFill>
                <a:srgbClr val="A5A5A5"/>
              </a:solidFill>
            </cx:spPr>
          </cx:dataPt>
          <cx:dataPt idx="3">
            <cx:spPr>
              <a:solidFill>
                <a:srgbClr val="ED7D31"/>
              </a:solidFill>
            </cx:spPr>
          </cx:dataPt>
          <cx:dataLabels>
            <cx:txPr>
              <a:bodyPr spcFirstLastPara="1" vertOverflow="ellipsis" horzOverflow="overflow" wrap="square" lIns="0" tIns="0" rIns="0" bIns="0" anchor="ctr" anchorCtr="1"/>
              <a:lstStyle/>
              <a:p>
                <a:pPr algn="ctr" rtl="0">
                  <a:defRPr sz="1400" b="1" i="0" baseline="0"/>
                </a:pPr>
                <a:endParaRPr lang="en-US" sz="1400" b="1" i="0" u="none" strike="noStrike" baseline="0">
                  <a:solidFill>
                    <a:sysClr val="windowText" lastClr="000000">
                      <a:lumMod val="65000"/>
                      <a:lumOff val="35000"/>
                    </a:sysClr>
                  </a:solidFill>
                  <a:latin typeface="Calibri"/>
                </a:endParaRPr>
              </a:p>
            </cx:txPr>
            <cx:visibility seriesName="0" categoryName="0" value="1"/>
          </cx:dataLabels>
          <cx:dataId val="0"/>
        </cx:series>
      </cx:plotAreaRegion>
      <cx:axis id="0">
        <cx:catScaling gapWidth="0.0599999987"/>
        <cx:tickLabels/>
        <cx:spPr>
          <a:ln>
            <a:noFill/>
          </a:ln>
        </cx:spPr>
        <cx:txPr>
          <a:bodyPr spcFirstLastPara="1" vertOverflow="ellipsis" horzOverflow="overflow" wrap="square" lIns="0" tIns="0" rIns="0" bIns="0" anchor="ctr" anchorCtr="1"/>
          <a:lstStyle/>
          <a:p>
            <a:pPr algn="ctr" rtl="0">
              <a:defRPr sz="1400" b="1" i="0" baseline="0"/>
            </a:pPr>
            <a:endParaRPr lang="en-US" sz="1400" b="1" i="0" u="none" strike="noStrike" baseline="0">
              <a:solidFill>
                <a:sysClr val="windowText" lastClr="000000">
                  <a:lumMod val="65000"/>
                  <a:lumOff val="35000"/>
                </a:sysClr>
              </a:solidFill>
              <a:latin typeface="Calibri"/>
            </a:endParaRPr>
          </a:p>
        </cx:txPr>
      </cx:axis>
    </cx:plotArea>
  </cx:chart>
  <cx:spPr>
    <a:ln>
      <a:solidFill>
        <a:schemeClr val="bg1">
          <a:lumMod val="50000"/>
        </a:schemeClr>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3E4B3B-B96D-44F0-9916-30C03A170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67C932-A2BD-4C9E-99CA-E7D78337B1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6ED199-CBFE-46BA-8C92-4F8938A868A1}" type="datetimeFigureOut">
              <a:rPr lang="en-US" smtClean="0"/>
              <a:t>4/29/2020</a:t>
            </a:fld>
            <a:endParaRPr lang="en-US"/>
          </a:p>
        </p:txBody>
      </p:sp>
      <p:sp>
        <p:nvSpPr>
          <p:cNvPr id="4" name="Footer Placeholder 3">
            <a:extLst>
              <a:ext uri="{FF2B5EF4-FFF2-40B4-BE49-F238E27FC236}">
                <a16:creationId xmlns:a16="http://schemas.microsoft.com/office/drawing/2014/main" id="{AE1F7522-C1B8-4644-BA27-474036D39F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blah</a:t>
            </a:r>
          </a:p>
        </p:txBody>
      </p:sp>
      <p:sp>
        <p:nvSpPr>
          <p:cNvPr id="5" name="Slide Number Placeholder 4">
            <a:extLst>
              <a:ext uri="{FF2B5EF4-FFF2-40B4-BE49-F238E27FC236}">
                <a16:creationId xmlns:a16="http://schemas.microsoft.com/office/drawing/2014/main" id="{1A46C525-C287-494E-B63E-02EAA6E8B7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F59B6-036C-493C-A5CF-CA9ACD7CF1A2}" type="slidenum">
              <a:rPr lang="en-US" smtClean="0"/>
              <a:t>‹#›</a:t>
            </a:fld>
            <a:endParaRPr lang="en-US"/>
          </a:p>
        </p:txBody>
      </p:sp>
    </p:spTree>
    <p:extLst>
      <p:ext uri="{BB962C8B-B14F-4D97-AF65-F5344CB8AC3E}">
        <p14:creationId xmlns:p14="http://schemas.microsoft.com/office/powerpoint/2010/main" val="2846838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2BE9B-B24D-4971-9825-A2BF9846834E}"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blah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9CECF-DE7F-4B02-9033-0C0EF0D96CBD}" type="slidenum">
              <a:rPr lang="en-US" smtClean="0"/>
              <a:t>‹#›</a:t>
            </a:fld>
            <a:endParaRPr lang="en-US"/>
          </a:p>
        </p:txBody>
      </p:sp>
    </p:spTree>
    <p:extLst>
      <p:ext uri="{BB962C8B-B14F-4D97-AF65-F5344CB8AC3E}">
        <p14:creationId xmlns:p14="http://schemas.microsoft.com/office/powerpoint/2010/main" val="24290706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545B-ADD3-4699-A024-8815A18467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356587-7679-441F-9F68-007EF3CE8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FDF3B3-398C-4B46-BB19-DBDCDC91A674}"/>
              </a:ext>
            </a:extLst>
          </p:cNvPr>
          <p:cNvSpPr>
            <a:spLocks noGrp="1"/>
          </p:cNvSpPr>
          <p:nvPr>
            <p:ph type="dt" sz="half" idx="10"/>
          </p:nvPr>
        </p:nvSpPr>
        <p:spPr/>
        <p:txBody>
          <a:bodyPr/>
          <a:lstStyle/>
          <a:p>
            <a:fld id="{B876CC9A-7DCE-4913-B4A7-246F6F5579C7}" type="datetime1">
              <a:rPr lang="en-US" smtClean="0"/>
              <a:t>4/29/2020</a:t>
            </a:fld>
            <a:endParaRPr lang="en-US"/>
          </a:p>
        </p:txBody>
      </p:sp>
      <p:sp>
        <p:nvSpPr>
          <p:cNvPr id="5" name="Footer Placeholder 4">
            <a:extLst>
              <a:ext uri="{FF2B5EF4-FFF2-40B4-BE49-F238E27FC236}">
                <a16:creationId xmlns:a16="http://schemas.microsoft.com/office/drawing/2014/main" id="{5E088B21-277A-400A-B359-273A4D1D6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EAC97-C9DF-45C6-B16D-D120495B099E}"/>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82914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C01D-2AFF-4E59-A519-E993E1D153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5B5C1-AF48-4A45-860E-7C8FBC4CBF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55CFF-60F2-4B97-9128-5D729C44812E}"/>
              </a:ext>
            </a:extLst>
          </p:cNvPr>
          <p:cNvSpPr>
            <a:spLocks noGrp="1"/>
          </p:cNvSpPr>
          <p:nvPr>
            <p:ph type="dt" sz="half" idx="10"/>
          </p:nvPr>
        </p:nvSpPr>
        <p:spPr/>
        <p:txBody>
          <a:bodyPr/>
          <a:lstStyle/>
          <a:p>
            <a:fld id="{85435287-5856-4530-807B-7C077E216906}" type="datetime1">
              <a:rPr lang="en-US" smtClean="0"/>
              <a:t>4/29/2020</a:t>
            </a:fld>
            <a:endParaRPr lang="en-US"/>
          </a:p>
        </p:txBody>
      </p:sp>
      <p:sp>
        <p:nvSpPr>
          <p:cNvPr id="5" name="Footer Placeholder 4">
            <a:extLst>
              <a:ext uri="{FF2B5EF4-FFF2-40B4-BE49-F238E27FC236}">
                <a16:creationId xmlns:a16="http://schemas.microsoft.com/office/drawing/2014/main" id="{1E37D332-A12D-4A0C-8F75-0144967EB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E680A-6144-4BED-966C-01E253F17900}"/>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3025039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43386-232F-47EB-8940-7E4FD71EC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EB9EE6-A485-4AAD-8A48-6C2070CE6B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8F9A1-D008-482F-BAEE-42239B24CD8E}"/>
              </a:ext>
            </a:extLst>
          </p:cNvPr>
          <p:cNvSpPr>
            <a:spLocks noGrp="1"/>
          </p:cNvSpPr>
          <p:nvPr>
            <p:ph type="dt" sz="half" idx="10"/>
          </p:nvPr>
        </p:nvSpPr>
        <p:spPr/>
        <p:txBody>
          <a:bodyPr/>
          <a:lstStyle/>
          <a:p>
            <a:fld id="{D715FEC6-2FB1-4BEA-AB3B-D991C80C538E}" type="datetime1">
              <a:rPr lang="en-US" smtClean="0"/>
              <a:t>4/29/2020</a:t>
            </a:fld>
            <a:endParaRPr lang="en-US"/>
          </a:p>
        </p:txBody>
      </p:sp>
      <p:sp>
        <p:nvSpPr>
          <p:cNvPr id="5" name="Footer Placeholder 4">
            <a:extLst>
              <a:ext uri="{FF2B5EF4-FFF2-40B4-BE49-F238E27FC236}">
                <a16:creationId xmlns:a16="http://schemas.microsoft.com/office/drawing/2014/main" id="{258373D3-4346-4941-8FF1-06452B92C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E793C-4551-4153-83F2-AA5728A5E2AE}"/>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327201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E5B6-FDEC-4BEE-BE81-9AEDD0667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C2433-0CBB-4E8C-97F8-A747B9E75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EC5A2-D94E-4FAA-983E-E56120293C85}"/>
              </a:ext>
            </a:extLst>
          </p:cNvPr>
          <p:cNvSpPr>
            <a:spLocks noGrp="1"/>
          </p:cNvSpPr>
          <p:nvPr>
            <p:ph type="dt" sz="half" idx="10"/>
          </p:nvPr>
        </p:nvSpPr>
        <p:spPr/>
        <p:txBody>
          <a:bodyPr/>
          <a:lstStyle/>
          <a:p>
            <a:fld id="{A27BE184-93F0-48AF-80C2-71C398158AD6}" type="datetime1">
              <a:rPr lang="en-US" smtClean="0"/>
              <a:t>4/29/2020</a:t>
            </a:fld>
            <a:endParaRPr lang="en-US"/>
          </a:p>
        </p:txBody>
      </p:sp>
      <p:sp>
        <p:nvSpPr>
          <p:cNvPr id="5" name="Footer Placeholder 4">
            <a:extLst>
              <a:ext uri="{FF2B5EF4-FFF2-40B4-BE49-F238E27FC236}">
                <a16:creationId xmlns:a16="http://schemas.microsoft.com/office/drawing/2014/main" id="{ABD677DB-A66D-46AC-8CC5-71238E882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CB83F-B0E8-44C9-9437-06EB6CB645CF}"/>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356201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8AA0-BE0C-46AB-9916-4AB4A84E3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C1297A-B1B3-48BD-BA76-F58694F4A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7F5EAA-7BDC-4F3B-AC80-C347F1549DBD}"/>
              </a:ext>
            </a:extLst>
          </p:cNvPr>
          <p:cNvSpPr>
            <a:spLocks noGrp="1"/>
          </p:cNvSpPr>
          <p:nvPr>
            <p:ph type="dt" sz="half" idx="10"/>
          </p:nvPr>
        </p:nvSpPr>
        <p:spPr/>
        <p:txBody>
          <a:bodyPr/>
          <a:lstStyle/>
          <a:p>
            <a:fld id="{B3F7C752-FC5A-4C10-B834-05EE543959BC}" type="datetime1">
              <a:rPr lang="en-US" smtClean="0"/>
              <a:t>4/29/2020</a:t>
            </a:fld>
            <a:endParaRPr lang="en-US"/>
          </a:p>
        </p:txBody>
      </p:sp>
      <p:sp>
        <p:nvSpPr>
          <p:cNvPr id="5" name="Footer Placeholder 4">
            <a:extLst>
              <a:ext uri="{FF2B5EF4-FFF2-40B4-BE49-F238E27FC236}">
                <a16:creationId xmlns:a16="http://schemas.microsoft.com/office/drawing/2014/main" id="{15010E71-AA31-417B-A8E1-3EF0FD6BB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4CF57-6ED9-43D5-902E-A816F22EFB35}"/>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410995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9AF8-12E0-4C0E-BD28-30B2079DF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DE861-9B03-4697-AEB3-0940F80E0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7C25D-E9E5-4989-8641-605F8A1A1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ECFB9E-F2D0-444E-98A2-341E27732972}"/>
              </a:ext>
            </a:extLst>
          </p:cNvPr>
          <p:cNvSpPr>
            <a:spLocks noGrp="1"/>
          </p:cNvSpPr>
          <p:nvPr>
            <p:ph type="dt" sz="half" idx="10"/>
          </p:nvPr>
        </p:nvSpPr>
        <p:spPr/>
        <p:txBody>
          <a:bodyPr/>
          <a:lstStyle/>
          <a:p>
            <a:fld id="{0B5D4DA7-AEC5-4184-A383-A63E1B9BC0AF}" type="datetime1">
              <a:rPr lang="en-US" smtClean="0"/>
              <a:t>4/29/2020</a:t>
            </a:fld>
            <a:endParaRPr lang="en-US"/>
          </a:p>
        </p:txBody>
      </p:sp>
      <p:sp>
        <p:nvSpPr>
          <p:cNvPr id="6" name="Footer Placeholder 5">
            <a:extLst>
              <a:ext uri="{FF2B5EF4-FFF2-40B4-BE49-F238E27FC236}">
                <a16:creationId xmlns:a16="http://schemas.microsoft.com/office/drawing/2014/main" id="{25E08F30-93C0-417E-8792-C9F7A2A47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76CE26-356B-4E4C-8764-DD323E64B1EC}"/>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141364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2833-244E-4239-B3EF-D39F5D694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F036FE-825C-4303-87BC-E0938083D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6A8EC-7472-4D1C-B0CF-CD992E2B6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E63CA2-78E9-455D-86EB-7D44DAC15F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B839D-D7B9-4F9B-9210-00F2ED61D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DAB63-A1DB-457E-B1A5-5D4620A1FDD2}"/>
              </a:ext>
            </a:extLst>
          </p:cNvPr>
          <p:cNvSpPr>
            <a:spLocks noGrp="1"/>
          </p:cNvSpPr>
          <p:nvPr>
            <p:ph type="dt" sz="half" idx="10"/>
          </p:nvPr>
        </p:nvSpPr>
        <p:spPr/>
        <p:txBody>
          <a:bodyPr/>
          <a:lstStyle/>
          <a:p>
            <a:fld id="{E12BC4F5-B0BC-4520-8AF0-D839F1D03DBD}" type="datetime1">
              <a:rPr lang="en-US" smtClean="0"/>
              <a:t>4/29/2020</a:t>
            </a:fld>
            <a:endParaRPr lang="en-US"/>
          </a:p>
        </p:txBody>
      </p:sp>
      <p:sp>
        <p:nvSpPr>
          <p:cNvPr id="8" name="Footer Placeholder 7">
            <a:extLst>
              <a:ext uri="{FF2B5EF4-FFF2-40B4-BE49-F238E27FC236}">
                <a16:creationId xmlns:a16="http://schemas.microsoft.com/office/drawing/2014/main" id="{9918A1D1-3D3B-4806-A911-B0DB1BDAD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B9D046-973A-4DAB-AD5C-338A57C502F0}"/>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218796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31E67-3FEE-42C2-88FE-A75AD87A8B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7710C8-D11B-41AA-860C-035B27F9AAFF}"/>
              </a:ext>
            </a:extLst>
          </p:cNvPr>
          <p:cNvSpPr>
            <a:spLocks noGrp="1"/>
          </p:cNvSpPr>
          <p:nvPr>
            <p:ph type="dt" sz="half" idx="10"/>
          </p:nvPr>
        </p:nvSpPr>
        <p:spPr/>
        <p:txBody>
          <a:bodyPr/>
          <a:lstStyle/>
          <a:p>
            <a:fld id="{E7A230DE-E76D-4FA5-87AD-809E03A04837}" type="datetime1">
              <a:rPr lang="en-US" smtClean="0"/>
              <a:t>4/29/2020</a:t>
            </a:fld>
            <a:endParaRPr lang="en-US"/>
          </a:p>
        </p:txBody>
      </p:sp>
      <p:sp>
        <p:nvSpPr>
          <p:cNvPr id="4" name="Footer Placeholder 3">
            <a:extLst>
              <a:ext uri="{FF2B5EF4-FFF2-40B4-BE49-F238E27FC236}">
                <a16:creationId xmlns:a16="http://schemas.microsoft.com/office/drawing/2014/main" id="{6D3E055C-4152-48B8-B029-D4F4D6F89F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81F63-593F-49D6-8FF7-A0357A22DDB0}"/>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62914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98825-0E59-41A1-A1EB-F79F4D1BDC71}"/>
              </a:ext>
            </a:extLst>
          </p:cNvPr>
          <p:cNvSpPr>
            <a:spLocks noGrp="1"/>
          </p:cNvSpPr>
          <p:nvPr>
            <p:ph type="dt" sz="half" idx="10"/>
          </p:nvPr>
        </p:nvSpPr>
        <p:spPr/>
        <p:txBody>
          <a:bodyPr/>
          <a:lstStyle/>
          <a:p>
            <a:fld id="{E2188614-5E6F-4F67-8B2D-7336B760B9EC}" type="datetime1">
              <a:rPr lang="en-US" smtClean="0"/>
              <a:t>4/29/2020</a:t>
            </a:fld>
            <a:endParaRPr lang="en-US"/>
          </a:p>
        </p:txBody>
      </p:sp>
      <p:sp>
        <p:nvSpPr>
          <p:cNvPr id="3" name="Footer Placeholder 2">
            <a:extLst>
              <a:ext uri="{FF2B5EF4-FFF2-40B4-BE49-F238E27FC236}">
                <a16:creationId xmlns:a16="http://schemas.microsoft.com/office/drawing/2014/main" id="{ED991D42-EF90-4ACD-BCC1-24DCAE7B1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79A762-B47B-4EFF-9573-12D2098B8BCE}"/>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1747176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DD11-81A9-4959-A6A7-4EC2486AA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42F939-6869-4F38-9AAC-039DCC183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9CDABB-75CD-4CD7-9192-7829D42FE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2EDDD-F392-474B-89E6-CE1C3701C10C}"/>
              </a:ext>
            </a:extLst>
          </p:cNvPr>
          <p:cNvSpPr>
            <a:spLocks noGrp="1"/>
          </p:cNvSpPr>
          <p:nvPr>
            <p:ph type="dt" sz="half" idx="10"/>
          </p:nvPr>
        </p:nvSpPr>
        <p:spPr/>
        <p:txBody>
          <a:bodyPr/>
          <a:lstStyle/>
          <a:p>
            <a:fld id="{1AEE092A-9401-41A0-BC58-8F6A394EF5B0}" type="datetime1">
              <a:rPr lang="en-US" smtClean="0"/>
              <a:t>4/29/2020</a:t>
            </a:fld>
            <a:endParaRPr lang="en-US"/>
          </a:p>
        </p:txBody>
      </p:sp>
      <p:sp>
        <p:nvSpPr>
          <p:cNvPr id="6" name="Footer Placeholder 5">
            <a:extLst>
              <a:ext uri="{FF2B5EF4-FFF2-40B4-BE49-F238E27FC236}">
                <a16:creationId xmlns:a16="http://schemas.microsoft.com/office/drawing/2014/main" id="{62991567-83A6-4B22-831F-FB7C3651C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FE1A3-3148-4970-8933-12B2C21E7258}"/>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164682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D57B-A943-4BE3-A305-37DA7F454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AFE58-1D90-4A8C-A205-B0AA837CC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34C9D-D765-4014-86B7-B514705D3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A9B9E-E22B-44A4-91AA-A8F59E7D6BF9}"/>
              </a:ext>
            </a:extLst>
          </p:cNvPr>
          <p:cNvSpPr>
            <a:spLocks noGrp="1"/>
          </p:cNvSpPr>
          <p:nvPr>
            <p:ph type="dt" sz="half" idx="10"/>
          </p:nvPr>
        </p:nvSpPr>
        <p:spPr/>
        <p:txBody>
          <a:bodyPr/>
          <a:lstStyle/>
          <a:p>
            <a:fld id="{0D25D319-9589-49FB-93B8-0DA6B2720D4F}" type="datetime1">
              <a:rPr lang="en-US" smtClean="0"/>
              <a:t>4/29/2020</a:t>
            </a:fld>
            <a:endParaRPr lang="en-US"/>
          </a:p>
        </p:txBody>
      </p:sp>
      <p:sp>
        <p:nvSpPr>
          <p:cNvPr id="6" name="Footer Placeholder 5">
            <a:extLst>
              <a:ext uri="{FF2B5EF4-FFF2-40B4-BE49-F238E27FC236}">
                <a16:creationId xmlns:a16="http://schemas.microsoft.com/office/drawing/2014/main" id="{0E60D565-50C2-4899-97CC-B15D0CFE37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6C493-5FAD-4370-B748-8D1BC52C0B83}"/>
              </a:ext>
            </a:extLst>
          </p:cNvPr>
          <p:cNvSpPr>
            <a:spLocks noGrp="1"/>
          </p:cNvSpPr>
          <p:nvPr>
            <p:ph type="sldNum" sz="quarter" idx="12"/>
          </p:nvPr>
        </p:nvSpPr>
        <p:spPr/>
        <p:txBody>
          <a:bodyPr/>
          <a:lstStyle/>
          <a:p>
            <a:fld id="{F306EE56-C396-467F-9883-74002B0CE9AF}" type="slidenum">
              <a:rPr lang="en-US" smtClean="0"/>
              <a:t>‹#›</a:t>
            </a:fld>
            <a:endParaRPr lang="en-US"/>
          </a:p>
        </p:txBody>
      </p:sp>
    </p:spTree>
    <p:extLst>
      <p:ext uri="{BB962C8B-B14F-4D97-AF65-F5344CB8AC3E}">
        <p14:creationId xmlns:p14="http://schemas.microsoft.com/office/powerpoint/2010/main" val="8398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528BF-D8C5-4B03-ACB0-136C64150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A2973A-4C76-4FCB-8B1F-9400AA637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7DB36-0158-4168-87B7-95F1C370D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25C78-3761-44E4-95D0-34B8270D749F}" type="datetime1">
              <a:rPr lang="en-US" smtClean="0"/>
              <a:t>4/29/2020</a:t>
            </a:fld>
            <a:endParaRPr lang="en-US"/>
          </a:p>
        </p:txBody>
      </p:sp>
      <p:sp>
        <p:nvSpPr>
          <p:cNvPr id="5" name="Footer Placeholder 4">
            <a:extLst>
              <a:ext uri="{FF2B5EF4-FFF2-40B4-BE49-F238E27FC236}">
                <a16:creationId xmlns:a16="http://schemas.microsoft.com/office/drawing/2014/main" id="{5FBEA91D-15AD-4CD2-80AA-EC2AF7FC8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1F5C41-168C-4B23-8DEF-1BD1837A0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6EE56-C396-467F-9883-74002B0CE9AF}" type="slidenum">
              <a:rPr lang="en-US" smtClean="0"/>
              <a:t>‹#›</a:t>
            </a:fld>
            <a:endParaRPr lang="en-US"/>
          </a:p>
        </p:txBody>
      </p:sp>
    </p:spTree>
    <p:extLst>
      <p:ext uri="{BB962C8B-B14F-4D97-AF65-F5344CB8AC3E}">
        <p14:creationId xmlns:p14="http://schemas.microsoft.com/office/powerpoint/2010/main" val="1596265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chart" Target="../charts/chart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ware&#10;&#10;Description automatically generated">
            <a:extLst>
              <a:ext uri="{FF2B5EF4-FFF2-40B4-BE49-F238E27FC236}">
                <a16:creationId xmlns:a16="http://schemas.microsoft.com/office/drawing/2014/main" id="{DF76E5E4-EA73-4A9D-8E62-FC148A7BD558}"/>
              </a:ext>
            </a:extLst>
          </p:cNvPr>
          <p:cNvPicPr>
            <a:picLocks noChangeAspect="1"/>
          </p:cNvPicPr>
          <p:nvPr/>
        </p:nvPicPr>
        <p:blipFill>
          <a:blip r:embed="rId2">
            <a:alphaModFix amt="93000"/>
            <a:extLst>
              <a:ext uri="{28A0092B-C50C-407E-A947-70E740481C1C}">
                <a14:useLocalDpi xmlns:a14="http://schemas.microsoft.com/office/drawing/2010/main" val="0"/>
              </a:ext>
            </a:extLst>
          </a:blip>
          <a:stretch>
            <a:fillRect/>
          </a:stretch>
        </p:blipFill>
        <p:spPr>
          <a:xfrm>
            <a:off x="-2165" y="1216"/>
            <a:ext cx="12194165" cy="6856784"/>
          </a:xfrm>
          <a:prstGeom prst="rect">
            <a:avLst/>
          </a:prstGeom>
        </p:spPr>
      </p:pic>
      <p:sp>
        <p:nvSpPr>
          <p:cNvPr id="12" name="TextBox 11">
            <a:extLst>
              <a:ext uri="{FF2B5EF4-FFF2-40B4-BE49-F238E27FC236}">
                <a16:creationId xmlns:a16="http://schemas.microsoft.com/office/drawing/2014/main" id="{093D543F-5069-4229-BB44-C343BF3E3500}"/>
              </a:ext>
            </a:extLst>
          </p:cNvPr>
          <p:cNvSpPr txBox="1"/>
          <p:nvPr/>
        </p:nvSpPr>
        <p:spPr>
          <a:xfrm>
            <a:off x="3254931" y="2488985"/>
            <a:ext cx="8574943" cy="1015663"/>
          </a:xfrm>
          <a:prstGeom prst="rect">
            <a:avLst/>
          </a:prstGeom>
          <a:noFill/>
        </p:spPr>
        <p:txBody>
          <a:bodyPr wrap="square" rtlCol="0">
            <a:spAutoFit/>
          </a:bodyPr>
          <a:lstStyle/>
          <a:p>
            <a:pPr algn="r"/>
            <a:r>
              <a:rPr lang="en-US" sz="3600" b="1" dirty="0">
                <a:latin typeface="Times New Roman" panose="02020603050405020304" pitchFamily="18" charset="0"/>
                <a:cs typeface="Times New Roman" panose="02020603050405020304" pitchFamily="18" charset="0"/>
              </a:rPr>
              <a:t>Optimal Investment Strategy</a:t>
            </a:r>
          </a:p>
          <a:p>
            <a:pPr algn="r"/>
            <a:r>
              <a:rPr lang="en-US" sz="2400" b="1" dirty="0">
                <a:latin typeface="Times New Roman" panose="02020603050405020304" pitchFamily="18" charset="0"/>
                <a:cs typeface="Times New Roman" panose="02020603050405020304" pitchFamily="18" charset="0"/>
              </a:rPr>
              <a:t>Using Segmentation and Scoring Mechanism</a:t>
            </a:r>
          </a:p>
        </p:txBody>
      </p:sp>
      <p:sp>
        <p:nvSpPr>
          <p:cNvPr id="13" name="TextBox 12">
            <a:extLst>
              <a:ext uri="{FF2B5EF4-FFF2-40B4-BE49-F238E27FC236}">
                <a16:creationId xmlns:a16="http://schemas.microsoft.com/office/drawing/2014/main" id="{6B89F5CA-2B0E-4A60-AC30-75DA14A1F450}"/>
              </a:ext>
            </a:extLst>
          </p:cNvPr>
          <p:cNvSpPr txBox="1"/>
          <p:nvPr/>
        </p:nvSpPr>
        <p:spPr>
          <a:xfrm>
            <a:off x="8909108" y="4596492"/>
            <a:ext cx="2920766" cy="1877437"/>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Prepared By</a:t>
            </a:r>
            <a:endParaRPr lang="en-US" sz="2000" dirty="0">
              <a:latin typeface="Times New Roman" panose="02020603050405020304" pitchFamily="18" charset="0"/>
              <a:cs typeface="Times New Roman" panose="02020603050405020304" pitchFamily="18" charset="0"/>
            </a:endParaRPr>
          </a:p>
          <a:p>
            <a:pPr algn="r"/>
            <a:r>
              <a:rPr lang="en-US" sz="1400" dirty="0">
                <a:latin typeface="Times New Roman" panose="02020603050405020304" pitchFamily="18" charset="0"/>
                <a:cs typeface="Times New Roman" panose="02020603050405020304" pitchFamily="18" charset="0"/>
              </a:rPr>
              <a:t>Pavan Gorantla</a:t>
            </a:r>
          </a:p>
          <a:p>
            <a:pPr algn="r"/>
            <a:r>
              <a:rPr lang="en-US" sz="1400" dirty="0">
                <a:latin typeface="Times New Roman" panose="02020603050405020304" pitchFamily="18" charset="0"/>
                <a:cs typeface="Times New Roman" panose="02020603050405020304" pitchFamily="18" charset="0"/>
              </a:rPr>
              <a:t>Himaja Barla</a:t>
            </a:r>
          </a:p>
          <a:p>
            <a:pPr algn="r"/>
            <a:r>
              <a:rPr lang="en-US" sz="1400" dirty="0">
                <a:latin typeface="Times New Roman" panose="02020603050405020304" pitchFamily="18" charset="0"/>
                <a:cs typeface="Times New Roman" panose="02020603050405020304" pitchFamily="18" charset="0"/>
              </a:rPr>
              <a:t>Mudit Agrawal</a:t>
            </a:r>
          </a:p>
          <a:p>
            <a:pPr algn="r"/>
            <a:r>
              <a:rPr lang="en-US" sz="1400" dirty="0">
                <a:latin typeface="Times New Roman" panose="02020603050405020304" pitchFamily="18" charset="0"/>
                <a:cs typeface="Times New Roman" panose="02020603050405020304" pitchFamily="18" charset="0"/>
              </a:rPr>
              <a:t>Anusha Karasala</a:t>
            </a:r>
          </a:p>
          <a:p>
            <a:pPr algn="r"/>
            <a:r>
              <a:rPr lang="en-US" sz="1400" dirty="0">
                <a:latin typeface="Times New Roman" panose="02020603050405020304" pitchFamily="18" charset="0"/>
                <a:cs typeface="Times New Roman" panose="02020603050405020304" pitchFamily="18" charset="0"/>
              </a:rPr>
              <a:t>Rohit Doddapaneni</a:t>
            </a:r>
          </a:p>
          <a:p>
            <a:pPr algn="r"/>
            <a:r>
              <a:rPr lang="en-US" sz="1400" dirty="0">
                <a:latin typeface="Times New Roman" panose="02020603050405020304" pitchFamily="18" charset="0"/>
                <a:cs typeface="Times New Roman" panose="02020603050405020304" pitchFamily="18" charset="0"/>
              </a:rPr>
              <a:t>Jen-Hsin Huang</a:t>
            </a:r>
          </a:p>
          <a:p>
            <a:pPr algn="r"/>
            <a:r>
              <a:rPr lang="en-US" sz="1400" dirty="0">
                <a:latin typeface="Times New Roman" panose="02020603050405020304" pitchFamily="18" charset="0"/>
                <a:cs typeface="Times New Roman" panose="02020603050405020304" pitchFamily="18" charset="0"/>
              </a:rPr>
              <a:t>Yun-Han Liu</a:t>
            </a:r>
          </a:p>
        </p:txBody>
      </p:sp>
      <p:pic>
        <p:nvPicPr>
          <p:cNvPr id="15" name="Picture 14" descr="A picture containing bird&#10;&#10;Description automatically generated">
            <a:extLst>
              <a:ext uri="{FF2B5EF4-FFF2-40B4-BE49-F238E27FC236}">
                <a16:creationId xmlns:a16="http://schemas.microsoft.com/office/drawing/2014/main" id="{E79E5C91-843D-4D91-B2F3-18BEC80D7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838" y="5972907"/>
            <a:ext cx="2415642" cy="501022"/>
          </a:xfrm>
          <a:prstGeom prst="rect">
            <a:avLst/>
          </a:prstGeom>
        </p:spPr>
      </p:pic>
      <p:sp>
        <p:nvSpPr>
          <p:cNvPr id="16" name="TextBox 15">
            <a:extLst>
              <a:ext uri="{FF2B5EF4-FFF2-40B4-BE49-F238E27FC236}">
                <a16:creationId xmlns:a16="http://schemas.microsoft.com/office/drawing/2014/main" id="{A334A652-070F-4523-B1D9-E636F9FA7FD0}"/>
              </a:ext>
            </a:extLst>
          </p:cNvPr>
          <p:cNvSpPr txBox="1"/>
          <p:nvPr/>
        </p:nvSpPr>
        <p:spPr>
          <a:xfrm>
            <a:off x="2817302" y="5543545"/>
            <a:ext cx="6557394" cy="43088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In Association With</a:t>
            </a:r>
          </a:p>
        </p:txBody>
      </p:sp>
      <p:grpSp>
        <p:nvGrpSpPr>
          <p:cNvPr id="25" name="Group 24">
            <a:extLst>
              <a:ext uri="{FF2B5EF4-FFF2-40B4-BE49-F238E27FC236}">
                <a16:creationId xmlns:a16="http://schemas.microsoft.com/office/drawing/2014/main" id="{B6AEAE0F-BD25-4EC5-BE7C-507BD2E2357A}"/>
              </a:ext>
            </a:extLst>
          </p:cNvPr>
          <p:cNvGrpSpPr/>
          <p:nvPr/>
        </p:nvGrpSpPr>
        <p:grpSpPr>
          <a:xfrm>
            <a:off x="8060873" y="71195"/>
            <a:ext cx="4061217" cy="931654"/>
            <a:chOff x="8014752" y="-8064"/>
            <a:chExt cx="4061217" cy="931654"/>
          </a:xfrm>
        </p:grpSpPr>
        <p:pic>
          <p:nvPicPr>
            <p:cNvPr id="9" name="Picture 8" descr="A close up of a logo&#10;&#10;Description automatically generated">
              <a:extLst>
                <a:ext uri="{FF2B5EF4-FFF2-40B4-BE49-F238E27FC236}">
                  <a16:creationId xmlns:a16="http://schemas.microsoft.com/office/drawing/2014/main" id="{8B6BD37C-605B-4089-B000-FA8F5294A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4752" y="-8064"/>
              <a:ext cx="2387598" cy="931654"/>
            </a:xfrm>
            <a:prstGeom prst="rect">
              <a:avLst/>
            </a:prstGeom>
          </p:spPr>
        </p:pic>
        <p:sp>
          <p:nvSpPr>
            <p:cNvPr id="19" name="TextBox 18">
              <a:extLst>
                <a:ext uri="{FF2B5EF4-FFF2-40B4-BE49-F238E27FC236}">
                  <a16:creationId xmlns:a16="http://schemas.microsoft.com/office/drawing/2014/main" id="{E76B3F96-2097-49A4-88F1-3321E0A91D78}"/>
                </a:ext>
              </a:extLst>
            </p:cNvPr>
            <p:cNvSpPr txBox="1"/>
            <p:nvPr/>
          </p:nvSpPr>
          <p:spPr>
            <a:xfrm>
              <a:off x="10468929" y="274960"/>
              <a:ext cx="1607040" cy="400110"/>
            </a:xfrm>
            <a:prstGeom prst="rect">
              <a:avLst/>
            </a:prstGeom>
            <a:noFill/>
          </p:spPr>
          <p:txBody>
            <a:bodyPr wrap="square" rtlCol="0">
              <a:spAutoFit/>
            </a:bodyPr>
            <a:lstStyle/>
            <a:p>
              <a:r>
                <a:rPr lang="en-US" sz="1000" b="1" dirty="0">
                  <a:solidFill>
                    <a:srgbClr val="E47125"/>
                  </a:solidFill>
                  <a:latin typeface="Arial" panose="020B0604020202020204" pitchFamily="34" charset="0"/>
                  <a:cs typeface="Arial" panose="020B0604020202020204" pitchFamily="34" charset="0"/>
                </a:rPr>
                <a:t>Naveen Jindal</a:t>
              </a:r>
            </a:p>
            <a:p>
              <a:r>
                <a:rPr lang="en-US" sz="1000" b="1" dirty="0">
                  <a:solidFill>
                    <a:srgbClr val="E47125"/>
                  </a:solidFill>
                  <a:latin typeface="Arial" panose="020B0604020202020204" pitchFamily="34" charset="0"/>
                  <a:cs typeface="Arial" panose="020B0604020202020204" pitchFamily="34" charset="0"/>
                </a:rPr>
                <a:t>School of Management</a:t>
              </a:r>
            </a:p>
          </p:txBody>
        </p:sp>
        <p:cxnSp>
          <p:nvCxnSpPr>
            <p:cNvPr id="21" name="Straight Connector 20">
              <a:extLst>
                <a:ext uri="{FF2B5EF4-FFF2-40B4-BE49-F238E27FC236}">
                  <a16:creationId xmlns:a16="http://schemas.microsoft.com/office/drawing/2014/main" id="{B6F43584-0F43-4D1A-B6F2-337F6D5E7F66}"/>
                </a:ext>
              </a:extLst>
            </p:cNvPr>
            <p:cNvCxnSpPr>
              <a:cxnSpLocks/>
            </p:cNvCxnSpPr>
            <p:nvPr/>
          </p:nvCxnSpPr>
          <p:spPr>
            <a:xfrm>
              <a:off x="10443064" y="350441"/>
              <a:ext cx="0" cy="246888"/>
            </a:xfrm>
            <a:prstGeom prst="line">
              <a:avLst/>
            </a:prstGeom>
            <a:ln w="22225">
              <a:solidFill>
                <a:srgbClr val="E47125"/>
              </a:solidFill>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67924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BA16E2-8381-4DF1-B133-BC31E1762235}"/>
              </a:ext>
            </a:extLst>
          </p:cNvPr>
          <p:cNvSpPr>
            <a:spLocks noGrp="1"/>
          </p:cNvSpPr>
          <p:nvPr>
            <p:ph type="sldNum" sz="quarter" idx="12"/>
          </p:nvPr>
        </p:nvSpPr>
        <p:spPr/>
        <p:txBody>
          <a:bodyPr/>
          <a:lstStyle/>
          <a:p>
            <a:fld id="{F306EE56-C396-467F-9883-74002B0CE9AF}" type="slidenum">
              <a:rPr lang="en-US" smtClean="0"/>
              <a:t>2</a:t>
            </a:fld>
            <a:endParaRPr lang="en-US"/>
          </a:p>
        </p:txBody>
      </p:sp>
      <p:sp>
        <p:nvSpPr>
          <p:cNvPr id="75" name="Title 1">
            <a:extLst>
              <a:ext uri="{FF2B5EF4-FFF2-40B4-BE49-F238E27FC236}">
                <a16:creationId xmlns:a16="http://schemas.microsoft.com/office/drawing/2014/main" id="{829B7471-9792-474A-A5E4-E75D2E5E7BF4}"/>
              </a:ext>
            </a:extLst>
          </p:cNvPr>
          <p:cNvSpPr txBox="1">
            <a:spLocks/>
          </p:cNvSpPr>
          <p:nvPr/>
        </p:nvSpPr>
        <p:spPr>
          <a:xfrm>
            <a:off x="456989" y="317127"/>
            <a:ext cx="10515600" cy="615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Customer Analysis</a:t>
            </a:r>
          </a:p>
        </p:txBody>
      </p:sp>
      <p:sp>
        <p:nvSpPr>
          <p:cNvPr id="2" name="TextBox 1">
            <a:extLst>
              <a:ext uri="{FF2B5EF4-FFF2-40B4-BE49-F238E27FC236}">
                <a16:creationId xmlns:a16="http://schemas.microsoft.com/office/drawing/2014/main" id="{E7F8AA73-656A-44EF-9469-2C57A2E22A99}"/>
              </a:ext>
            </a:extLst>
          </p:cNvPr>
          <p:cNvSpPr txBox="1"/>
          <p:nvPr/>
        </p:nvSpPr>
        <p:spPr>
          <a:xfrm>
            <a:off x="1174739" y="5900136"/>
            <a:ext cx="4898028" cy="369332"/>
          </a:xfrm>
          <a:prstGeom prst="rect">
            <a:avLst/>
          </a:prstGeom>
          <a:noFill/>
        </p:spPr>
        <p:txBody>
          <a:bodyPr wrap="square" rtlCol="0">
            <a:spAutoFit/>
          </a:bodyPr>
          <a:lstStyle/>
          <a:p>
            <a:pPr algn="ctr"/>
            <a:r>
              <a:rPr lang="en-US" dirty="0"/>
              <a:t>37% of customers did not return to buy after 2017</a:t>
            </a:r>
          </a:p>
        </p:txBody>
      </p:sp>
      <p:graphicFrame>
        <p:nvGraphicFramePr>
          <p:cNvPr id="55" name="Chart 54">
            <a:extLst>
              <a:ext uri="{FF2B5EF4-FFF2-40B4-BE49-F238E27FC236}">
                <a16:creationId xmlns:a16="http://schemas.microsoft.com/office/drawing/2014/main" id="{CC22BDFC-5129-4667-AF50-22839A545BB7}"/>
              </a:ext>
            </a:extLst>
          </p:cNvPr>
          <p:cNvGraphicFramePr>
            <a:graphicFrameLocks/>
          </p:cNvGraphicFramePr>
          <p:nvPr>
            <p:extLst>
              <p:ext uri="{D42A27DB-BD31-4B8C-83A1-F6EECF244321}">
                <p14:modId xmlns:p14="http://schemas.microsoft.com/office/powerpoint/2010/main" val="204935673"/>
              </p:ext>
            </p:extLst>
          </p:nvPr>
        </p:nvGraphicFramePr>
        <p:xfrm>
          <a:off x="945255" y="1379417"/>
          <a:ext cx="5326380" cy="45207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6" name="Chart 55">
            <a:extLst>
              <a:ext uri="{FF2B5EF4-FFF2-40B4-BE49-F238E27FC236}">
                <a16:creationId xmlns:a16="http://schemas.microsoft.com/office/drawing/2014/main" id="{E216C493-6B55-40AA-B33E-58357BF200DC}"/>
              </a:ext>
            </a:extLst>
          </p:cNvPr>
          <p:cNvGraphicFramePr>
            <a:graphicFrameLocks/>
          </p:cNvGraphicFramePr>
          <p:nvPr>
            <p:extLst>
              <p:ext uri="{D42A27DB-BD31-4B8C-83A1-F6EECF244321}">
                <p14:modId xmlns:p14="http://schemas.microsoft.com/office/powerpoint/2010/main" val="1532720830"/>
              </p:ext>
            </p:extLst>
          </p:nvPr>
        </p:nvGraphicFramePr>
        <p:xfrm>
          <a:off x="6271635" y="1379418"/>
          <a:ext cx="4876800" cy="19832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7" name="Chart 56">
            <a:extLst>
              <a:ext uri="{FF2B5EF4-FFF2-40B4-BE49-F238E27FC236}">
                <a16:creationId xmlns:a16="http://schemas.microsoft.com/office/drawing/2014/main" id="{865A5EE6-4D43-4A96-A22D-15D27AD89C35}"/>
              </a:ext>
            </a:extLst>
          </p:cNvPr>
          <p:cNvGraphicFramePr>
            <a:graphicFrameLocks/>
          </p:cNvGraphicFramePr>
          <p:nvPr>
            <p:extLst>
              <p:ext uri="{D42A27DB-BD31-4B8C-83A1-F6EECF244321}">
                <p14:modId xmlns:p14="http://schemas.microsoft.com/office/powerpoint/2010/main" val="1685155392"/>
              </p:ext>
            </p:extLst>
          </p:nvPr>
        </p:nvGraphicFramePr>
        <p:xfrm>
          <a:off x="6271635" y="3362679"/>
          <a:ext cx="4876800" cy="2537458"/>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a:extLst>
              <a:ext uri="{FF2B5EF4-FFF2-40B4-BE49-F238E27FC236}">
                <a16:creationId xmlns:a16="http://schemas.microsoft.com/office/drawing/2014/main" id="{601CE594-CA72-4B4C-8742-1FCBBFD359EA}"/>
              </a:ext>
            </a:extLst>
          </p:cNvPr>
          <p:cNvSpPr/>
          <p:nvPr/>
        </p:nvSpPr>
        <p:spPr>
          <a:xfrm>
            <a:off x="6569108" y="1019377"/>
            <a:ext cx="4281854" cy="369332"/>
          </a:xfrm>
          <a:prstGeom prst="rect">
            <a:avLst/>
          </a:prstGeom>
        </p:spPr>
        <p:txBody>
          <a:bodyPr wrap="square">
            <a:spAutoFit/>
          </a:bodyPr>
          <a:lstStyle/>
          <a:p>
            <a:pPr algn="ctr"/>
            <a:r>
              <a:rPr lang="en-US" dirty="0"/>
              <a:t>27% of customers did 80% of transactions</a:t>
            </a:r>
          </a:p>
        </p:txBody>
      </p:sp>
      <p:sp>
        <p:nvSpPr>
          <p:cNvPr id="8" name="Rectangle 7">
            <a:extLst>
              <a:ext uri="{FF2B5EF4-FFF2-40B4-BE49-F238E27FC236}">
                <a16:creationId xmlns:a16="http://schemas.microsoft.com/office/drawing/2014/main" id="{61546B40-1668-41ED-91D7-B037915EDC58}"/>
              </a:ext>
            </a:extLst>
          </p:cNvPr>
          <p:cNvSpPr/>
          <p:nvPr/>
        </p:nvSpPr>
        <p:spPr>
          <a:xfrm>
            <a:off x="6375550" y="5900136"/>
            <a:ext cx="4668970" cy="369332"/>
          </a:xfrm>
          <a:prstGeom prst="rect">
            <a:avLst/>
          </a:prstGeom>
        </p:spPr>
        <p:txBody>
          <a:bodyPr wrap="none">
            <a:spAutoFit/>
          </a:bodyPr>
          <a:lstStyle/>
          <a:p>
            <a:r>
              <a:rPr lang="en-US" dirty="0"/>
              <a:t>14% of customers contribute above 20% margin</a:t>
            </a:r>
          </a:p>
        </p:txBody>
      </p:sp>
    </p:spTree>
    <p:extLst>
      <p:ext uri="{BB962C8B-B14F-4D97-AF65-F5344CB8AC3E}">
        <p14:creationId xmlns:p14="http://schemas.microsoft.com/office/powerpoint/2010/main" val="174352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BA16E2-8381-4DF1-B133-BC31E1762235}"/>
              </a:ext>
            </a:extLst>
          </p:cNvPr>
          <p:cNvSpPr>
            <a:spLocks noGrp="1"/>
          </p:cNvSpPr>
          <p:nvPr>
            <p:ph type="sldNum" sz="quarter" idx="12"/>
          </p:nvPr>
        </p:nvSpPr>
        <p:spPr>
          <a:xfrm>
            <a:off x="8543488" y="6356350"/>
            <a:ext cx="2743200" cy="365125"/>
          </a:xfrm>
        </p:spPr>
        <p:txBody>
          <a:bodyPr/>
          <a:lstStyle/>
          <a:p>
            <a:fld id="{F306EE56-C396-467F-9883-74002B0CE9AF}" type="slidenum">
              <a:rPr lang="en-US" smtClean="0"/>
              <a:t>3</a:t>
            </a:fld>
            <a:endParaRPr lang="en-US"/>
          </a:p>
        </p:txBody>
      </p:sp>
      <p:sp>
        <p:nvSpPr>
          <p:cNvPr id="14" name="Title 1">
            <a:extLst>
              <a:ext uri="{FF2B5EF4-FFF2-40B4-BE49-F238E27FC236}">
                <a16:creationId xmlns:a16="http://schemas.microsoft.com/office/drawing/2014/main" id="{1F55CD5B-929D-45A9-B4C7-841DF1BA1277}"/>
              </a:ext>
            </a:extLst>
          </p:cNvPr>
          <p:cNvSpPr txBox="1">
            <a:spLocks/>
          </p:cNvSpPr>
          <p:nvPr/>
        </p:nvSpPr>
        <p:spPr>
          <a:xfrm>
            <a:off x="456989" y="317127"/>
            <a:ext cx="10515600" cy="615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Customer Segmentation</a:t>
            </a:r>
          </a:p>
        </p:txBody>
      </p:sp>
      <mc:AlternateContent xmlns:mc="http://schemas.openxmlformats.org/markup-compatibility/2006" xmlns:cx2="http://schemas.microsoft.com/office/drawing/2015/10/21/chartex">
        <mc:Choice Requires="cx2">
          <p:graphicFrame>
            <p:nvGraphicFramePr>
              <p:cNvPr id="22" name="Chart 21">
                <a:extLst>
                  <a:ext uri="{FF2B5EF4-FFF2-40B4-BE49-F238E27FC236}">
                    <a16:creationId xmlns:a16="http://schemas.microsoft.com/office/drawing/2014/main" id="{E24722DC-4564-4CF0-B2F9-F10B9180AE38}"/>
                  </a:ext>
                </a:extLst>
              </p:cNvPr>
              <p:cNvGraphicFramePr/>
              <p:nvPr>
                <p:extLst>
                  <p:ext uri="{D42A27DB-BD31-4B8C-83A1-F6EECF244321}">
                    <p14:modId xmlns:p14="http://schemas.microsoft.com/office/powerpoint/2010/main" val="3975755195"/>
                  </p:ext>
                </p:extLst>
              </p:nvPr>
            </p:nvGraphicFramePr>
            <p:xfrm>
              <a:off x="773723" y="1143000"/>
              <a:ext cx="5322276" cy="431702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2" name="Chart 21">
                <a:extLst>
                  <a:ext uri="{FF2B5EF4-FFF2-40B4-BE49-F238E27FC236}">
                    <a16:creationId xmlns:a16="http://schemas.microsoft.com/office/drawing/2014/main" id="{E24722DC-4564-4CF0-B2F9-F10B9180AE38}"/>
                  </a:ext>
                </a:extLst>
              </p:cNvPr>
              <p:cNvPicPr>
                <a:picLocks noGrp="1" noRot="1" noChangeAspect="1" noMove="1" noResize="1" noEditPoints="1" noAdjustHandles="1" noChangeArrowheads="1" noChangeShapeType="1"/>
              </p:cNvPicPr>
              <p:nvPr/>
            </p:nvPicPr>
            <p:blipFill>
              <a:blip r:embed="rId3"/>
              <a:stretch>
                <a:fillRect/>
              </a:stretch>
            </p:blipFill>
            <p:spPr>
              <a:xfrm>
                <a:off x="773723" y="1143000"/>
                <a:ext cx="5322276" cy="4317023"/>
              </a:xfrm>
              <a:prstGeom prst="rect">
                <a:avLst/>
              </a:prstGeom>
            </p:spPr>
          </p:pic>
        </mc:Fallback>
      </mc:AlternateContent>
      <p:graphicFrame>
        <p:nvGraphicFramePr>
          <p:cNvPr id="28" name="Chart 27">
            <a:extLst>
              <a:ext uri="{FF2B5EF4-FFF2-40B4-BE49-F238E27FC236}">
                <a16:creationId xmlns:a16="http://schemas.microsoft.com/office/drawing/2014/main" id="{E41C0CA8-0991-4CA2-ABB8-044CB498C8F5}"/>
              </a:ext>
            </a:extLst>
          </p:cNvPr>
          <p:cNvGraphicFramePr>
            <a:graphicFrameLocks/>
          </p:cNvGraphicFramePr>
          <p:nvPr>
            <p:extLst>
              <p:ext uri="{D42A27DB-BD31-4B8C-83A1-F6EECF244321}">
                <p14:modId xmlns:p14="http://schemas.microsoft.com/office/powerpoint/2010/main" val="2853556682"/>
              </p:ext>
            </p:extLst>
          </p:nvPr>
        </p:nvGraphicFramePr>
        <p:xfrm>
          <a:off x="6095999" y="1143000"/>
          <a:ext cx="5322277" cy="4317023"/>
        </p:xfrm>
        <a:graphic>
          <a:graphicData uri="http://schemas.openxmlformats.org/drawingml/2006/chart">
            <c:chart xmlns:c="http://schemas.openxmlformats.org/drawingml/2006/chart" xmlns:r="http://schemas.openxmlformats.org/officeDocument/2006/relationships" r:id="rId4"/>
          </a:graphicData>
        </a:graphic>
      </p:graphicFrame>
      <p:sp>
        <p:nvSpPr>
          <p:cNvPr id="29" name="TextBox 28">
            <a:extLst>
              <a:ext uri="{FF2B5EF4-FFF2-40B4-BE49-F238E27FC236}">
                <a16:creationId xmlns:a16="http://schemas.microsoft.com/office/drawing/2014/main" id="{AB95A16C-5C17-4C0F-92E0-B0DAE3D8F244}"/>
              </a:ext>
            </a:extLst>
          </p:cNvPr>
          <p:cNvSpPr txBox="1"/>
          <p:nvPr/>
        </p:nvSpPr>
        <p:spPr>
          <a:xfrm>
            <a:off x="8210299" y="3022317"/>
            <a:ext cx="1093676" cy="523220"/>
          </a:xfrm>
          <a:prstGeom prst="rect">
            <a:avLst/>
          </a:prstGeom>
          <a:noFill/>
        </p:spPr>
        <p:txBody>
          <a:bodyPr wrap="square" rtlCol="0">
            <a:spAutoFit/>
          </a:bodyPr>
          <a:lstStyle/>
          <a:p>
            <a:pPr algn="ctr"/>
            <a:r>
              <a:rPr lang="en-US" sz="1400" b="1" dirty="0"/>
              <a:t>Mean</a:t>
            </a:r>
            <a:br>
              <a:rPr lang="en-US" sz="1400" b="1" dirty="0"/>
            </a:br>
            <a:r>
              <a:rPr lang="en-US" sz="1400" b="1" dirty="0"/>
              <a:t>Score</a:t>
            </a:r>
          </a:p>
        </p:txBody>
      </p:sp>
      <p:sp>
        <p:nvSpPr>
          <p:cNvPr id="30" name="TextBox 29">
            <a:extLst>
              <a:ext uri="{FF2B5EF4-FFF2-40B4-BE49-F238E27FC236}">
                <a16:creationId xmlns:a16="http://schemas.microsoft.com/office/drawing/2014/main" id="{FD128A69-380D-41C0-89A4-AD3B0EFB9C87}"/>
              </a:ext>
            </a:extLst>
          </p:cNvPr>
          <p:cNvSpPr txBox="1"/>
          <p:nvPr/>
        </p:nvSpPr>
        <p:spPr>
          <a:xfrm>
            <a:off x="985847" y="5460023"/>
            <a:ext cx="4898028" cy="954107"/>
          </a:xfrm>
          <a:prstGeom prst="rect">
            <a:avLst/>
          </a:prstGeom>
          <a:noFill/>
        </p:spPr>
        <p:txBody>
          <a:bodyPr wrap="square" rtlCol="0">
            <a:spAutoFit/>
          </a:bodyPr>
          <a:lstStyle/>
          <a:p>
            <a:pPr algn="ctr"/>
            <a:r>
              <a:rPr lang="en-US" sz="1400" b="1" dirty="0"/>
              <a:t>Core: Highly valuable, drives most business</a:t>
            </a:r>
            <a:br>
              <a:rPr lang="en-US" sz="1400" b="1" dirty="0"/>
            </a:br>
            <a:r>
              <a:rPr lang="en-US" sz="1400" b="1" dirty="0"/>
              <a:t>VIP: Potential ones that can reach Core status</a:t>
            </a:r>
            <a:br>
              <a:rPr lang="en-US" sz="1400" b="1" dirty="0"/>
            </a:br>
            <a:r>
              <a:rPr lang="en-US" sz="1400" b="1" dirty="0"/>
              <a:t>Standard: Occasional shoppers, mild business</a:t>
            </a:r>
            <a:br>
              <a:rPr lang="en-US" sz="1400" b="1" dirty="0"/>
            </a:br>
            <a:r>
              <a:rPr lang="en-US" sz="1400" b="1" dirty="0"/>
              <a:t>Drain: No recent purchases, negative margins</a:t>
            </a:r>
          </a:p>
        </p:txBody>
      </p:sp>
      <p:sp>
        <p:nvSpPr>
          <p:cNvPr id="31" name="TextBox 30">
            <a:extLst>
              <a:ext uri="{FF2B5EF4-FFF2-40B4-BE49-F238E27FC236}">
                <a16:creationId xmlns:a16="http://schemas.microsoft.com/office/drawing/2014/main" id="{F799FB4E-2E87-4F22-8A03-4476C96CFBF0}"/>
              </a:ext>
            </a:extLst>
          </p:cNvPr>
          <p:cNvSpPr txBox="1"/>
          <p:nvPr/>
        </p:nvSpPr>
        <p:spPr>
          <a:xfrm>
            <a:off x="6308123" y="5715000"/>
            <a:ext cx="4898028" cy="584775"/>
          </a:xfrm>
          <a:prstGeom prst="rect">
            <a:avLst/>
          </a:prstGeom>
          <a:noFill/>
        </p:spPr>
        <p:txBody>
          <a:bodyPr wrap="square" rtlCol="0">
            <a:spAutoFit/>
          </a:bodyPr>
          <a:lstStyle/>
          <a:p>
            <a:pPr algn="ctr"/>
            <a:r>
              <a:rPr lang="en-US" sz="1600" b="1" dirty="0"/>
              <a:t>A $4 million portfolio is divided based on ROI &amp; Score calculated using weighted Recency, Frequency, Margin</a:t>
            </a:r>
          </a:p>
        </p:txBody>
      </p:sp>
      <p:sp>
        <p:nvSpPr>
          <p:cNvPr id="32" name="TextBox 31">
            <a:extLst>
              <a:ext uri="{FF2B5EF4-FFF2-40B4-BE49-F238E27FC236}">
                <a16:creationId xmlns:a16="http://schemas.microsoft.com/office/drawing/2014/main" id="{0DDC6F3E-797D-43EF-943E-9CC2D162E6A8}"/>
              </a:ext>
            </a:extLst>
          </p:cNvPr>
          <p:cNvSpPr txBox="1"/>
          <p:nvPr/>
        </p:nvSpPr>
        <p:spPr>
          <a:xfrm>
            <a:off x="722989" y="2104007"/>
            <a:ext cx="2004646" cy="307777"/>
          </a:xfrm>
          <a:prstGeom prst="rect">
            <a:avLst/>
          </a:prstGeom>
          <a:noFill/>
        </p:spPr>
        <p:txBody>
          <a:bodyPr wrap="square" rtlCol="0">
            <a:spAutoFit/>
          </a:bodyPr>
          <a:lstStyle/>
          <a:p>
            <a:pPr algn="ctr"/>
            <a:r>
              <a:rPr lang="en-US" sz="1400" b="1" dirty="0">
                <a:solidFill>
                  <a:srgbClr val="6A6A6A"/>
                </a:solidFill>
              </a:rPr>
              <a:t>Gross Margin ~ 20%</a:t>
            </a:r>
          </a:p>
        </p:txBody>
      </p:sp>
      <p:sp>
        <p:nvSpPr>
          <p:cNvPr id="33" name="TextBox 32">
            <a:extLst>
              <a:ext uri="{FF2B5EF4-FFF2-40B4-BE49-F238E27FC236}">
                <a16:creationId xmlns:a16="http://schemas.microsoft.com/office/drawing/2014/main" id="{F81035A7-C6C2-4EA9-9C79-692DFF16D368}"/>
              </a:ext>
            </a:extLst>
          </p:cNvPr>
          <p:cNvSpPr txBox="1"/>
          <p:nvPr/>
        </p:nvSpPr>
        <p:spPr>
          <a:xfrm>
            <a:off x="617481" y="3082973"/>
            <a:ext cx="2205763" cy="307777"/>
          </a:xfrm>
          <a:prstGeom prst="rect">
            <a:avLst/>
          </a:prstGeom>
          <a:noFill/>
        </p:spPr>
        <p:txBody>
          <a:bodyPr wrap="square" rtlCol="0">
            <a:spAutoFit/>
          </a:bodyPr>
          <a:lstStyle/>
          <a:p>
            <a:pPr algn="ctr"/>
            <a:r>
              <a:rPr lang="en-US" sz="1400" b="1" dirty="0">
                <a:solidFill>
                  <a:srgbClr val="6A6A6A"/>
                </a:solidFill>
              </a:rPr>
              <a:t>Gross Margin ~ 15%</a:t>
            </a:r>
          </a:p>
        </p:txBody>
      </p:sp>
      <p:sp>
        <p:nvSpPr>
          <p:cNvPr id="34" name="TextBox 33">
            <a:extLst>
              <a:ext uri="{FF2B5EF4-FFF2-40B4-BE49-F238E27FC236}">
                <a16:creationId xmlns:a16="http://schemas.microsoft.com/office/drawing/2014/main" id="{31058FE8-0EC7-44A2-8C88-A3901ED71374}"/>
              </a:ext>
            </a:extLst>
          </p:cNvPr>
          <p:cNvSpPr txBox="1"/>
          <p:nvPr/>
        </p:nvSpPr>
        <p:spPr>
          <a:xfrm>
            <a:off x="713091" y="4037080"/>
            <a:ext cx="2014544" cy="307777"/>
          </a:xfrm>
          <a:prstGeom prst="rect">
            <a:avLst/>
          </a:prstGeom>
          <a:noFill/>
        </p:spPr>
        <p:txBody>
          <a:bodyPr wrap="square" rtlCol="0">
            <a:spAutoFit/>
          </a:bodyPr>
          <a:lstStyle/>
          <a:p>
            <a:pPr algn="ctr"/>
            <a:r>
              <a:rPr lang="en-US" sz="1400" b="1" dirty="0">
                <a:solidFill>
                  <a:srgbClr val="6A6A6A"/>
                </a:solidFill>
              </a:rPr>
              <a:t>Gross Margin ~10%</a:t>
            </a:r>
          </a:p>
        </p:txBody>
      </p:sp>
      <p:sp>
        <p:nvSpPr>
          <p:cNvPr id="13" name="TextBox 12">
            <a:extLst>
              <a:ext uri="{FF2B5EF4-FFF2-40B4-BE49-F238E27FC236}">
                <a16:creationId xmlns:a16="http://schemas.microsoft.com/office/drawing/2014/main" id="{7501BC36-B796-42E8-9EF9-7C1B54DF97D4}"/>
              </a:ext>
            </a:extLst>
          </p:cNvPr>
          <p:cNvSpPr txBox="1"/>
          <p:nvPr/>
        </p:nvSpPr>
        <p:spPr>
          <a:xfrm>
            <a:off x="9835661" y="2670580"/>
            <a:ext cx="2004646" cy="307777"/>
          </a:xfrm>
          <a:prstGeom prst="rect">
            <a:avLst/>
          </a:prstGeom>
          <a:noFill/>
        </p:spPr>
        <p:txBody>
          <a:bodyPr wrap="square" rtlCol="0">
            <a:spAutoFit/>
          </a:bodyPr>
          <a:lstStyle/>
          <a:p>
            <a:pPr algn="ctr"/>
            <a:r>
              <a:rPr lang="en-US" sz="1400" b="1" dirty="0">
                <a:solidFill>
                  <a:srgbClr val="6A6A6A"/>
                </a:solidFill>
              </a:rPr>
              <a:t>Avg ROI ~ 25%</a:t>
            </a:r>
          </a:p>
        </p:txBody>
      </p:sp>
      <p:sp>
        <p:nvSpPr>
          <p:cNvPr id="15" name="TextBox 14">
            <a:extLst>
              <a:ext uri="{FF2B5EF4-FFF2-40B4-BE49-F238E27FC236}">
                <a16:creationId xmlns:a16="http://schemas.microsoft.com/office/drawing/2014/main" id="{3534E5F0-A9D2-494C-8F83-E1BA8E8B8C1C}"/>
              </a:ext>
            </a:extLst>
          </p:cNvPr>
          <p:cNvSpPr txBox="1"/>
          <p:nvPr/>
        </p:nvSpPr>
        <p:spPr>
          <a:xfrm>
            <a:off x="6205653" y="4432995"/>
            <a:ext cx="2004646" cy="307777"/>
          </a:xfrm>
          <a:prstGeom prst="rect">
            <a:avLst/>
          </a:prstGeom>
          <a:noFill/>
        </p:spPr>
        <p:txBody>
          <a:bodyPr wrap="square" rtlCol="0">
            <a:spAutoFit/>
          </a:bodyPr>
          <a:lstStyle/>
          <a:p>
            <a:pPr algn="ctr"/>
            <a:r>
              <a:rPr lang="en-US" sz="1400" b="1" dirty="0">
                <a:solidFill>
                  <a:srgbClr val="6A6A6A"/>
                </a:solidFill>
              </a:rPr>
              <a:t>Avg ROI ~ 15%</a:t>
            </a:r>
          </a:p>
        </p:txBody>
      </p:sp>
      <p:sp>
        <p:nvSpPr>
          <p:cNvPr id="16" name="TextBox 15">
            <a:extLst>
              <a:ext uri="{FF2B5EF4-FFF2-40B4-BE49-F238E27FC236}">
                <a16:creationId xmlns:a16="http://schemas.microsoft.com/office/drawing/2014/main" id="{ABD95948-DE1E-4A99-B40F-F53B91D73BA8}"/>
              </a:ext>
            </a:extLst>
          </p:cNvPr>
          <p:cNvSpPr txBox="1"/>
          <p:nvPr/>
        </p:nvSpPr>
        <p:spPr>
          <a:xfrm>
            <a:off x="5749957" y="2417374"/>
            <a:ext cx="2004646" cy="307777"/>
          </a:xfrm>
          <a:prstGeom prst="rect">
            <a:avLst/>
          </a:prstGeom>
          <a:noFill/>
        </p:spPr>
        <p:txBody>
          <a:bodyPr wrap="square" rtlCol="0">
            <a:spAutoFit/>
          </a:bodyPr>
          <a:lstStyle/>
          <a:p>
            <a:pPr algn="ctr"/>
            <a:r>
              <a:rPr lang="en-US" sz="1400" b="1" dirty="0">
                <a:solidFill>
                  <a:srgbClr val="6A6A6A"/>
                </a:solidFill>
              </a:rPr>
              <a:t>Avg ROI ~ 20%</a:t>
            </a:r>
          </a:p>
        </p:txBody>
      </p:sp>
      <p:sp>
        <p:nvSpPr>
          <p:cNvPr id="17" name="TextBox 16">
            <a:extLst>
              <a:ext uri="{FF2B5EF4-FFF2-40B4-BE49-F238E27FC236}">
                <a16:creationId xmlns:a16="http://schemas.microsoft.com/office/drawing/2014/main" id="{806220D1-23AB-420C-900B-16C35EEA47D8}"/>
              </a:ext>
            </a:extLst>
          </p:cNvPr>
          <p:cNvSpPr txBox="1"/>
          <p:nvPr/>
        </p:nvSpPr>
        <p:spPr>
          <a:xfrm>
            <a:off x="722989" y="4977857"/>
            <a:ext cx="2014544" cy="307777"/>
          </a:xfrm>
          <a:prstGeom prst="rect">
            <a:avLst/>
          </a:prstGeom>
          <a:noFill/>
        </p:spPr>
        <p:txBody>
          <a:bodyPr wrap="square" rtlCol="0">
            <a:spAutoFit/>
          </a:bodyPr>
          <a:lstStyle/>
          <a:p>
            <a:pPr algn="ctr"/>
            <a:r>
              <a:rPr lang="en-US" sz="1400" b="1" dirty="0">
                <a:solidFill>
                  <a:srgbClr val="6A6A6A"/>
                </a:solidFill>
              </a:rPr>
              <a:t>Gross Margin &lt;10%</a:t>
            </a:r>
          </a:p>
        </p:txBody>
      </p:sp>
    </p:spTree>
    <p:extLst>
      <p:ext uri="{BB962C8B-B14F-4D97-AF65-F5344CB8AC3E}">
        <p14:creationId xmlns:p14="http://schemas.microsoft.com/office/powerpoint/2010/main" val="229625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BA16E2-8381-4DF1-B133-BC31E1762235}"/>
              </a:ext>
            </a:extLst>
          </p:cNvPr>
          <p:cNvSpPr>
            <a:spLocks noGrp="1"/>
          </p:cNvSpPr>
          <p:nvPr>
            <p:ph type="sldNum" sz="quarter" idx="12"/>
          </p:nvPr>
        </p:nvSpPr>
        <p:spPr>
          <a:xfrm>
            <a:off x="8350541" y="6356350"/>
            <a:ext cx="2743200" cy="365125"/>
          </a:xfrm>
        </p:spPr>
        <p:txBody>
          <a:bodyPr/>
          <a:lstStyle/>
          <a:p>
            <a:fld id="{F306EE56-C396-467F-9883-74002B0CE9AF}" type="slidenum">
              <a:rPr lang="en-US" smtClean="0"/>
              <a:t>4</a:t>
            </a:fld>
            <a:endParaRPr lang="en-US"/>
          </a:p>
        </p:txBody>
      </p:sp>
      <p:sp>
        <p:nvSpPr>
          <p:cNvPr id="15" name="Title 1">
            <a:extLst>
              <a:ext uri="{FF2B5EF4-FFF2-40B4-BE49-F238E27FC236}">
                <a16:creationId xmlns:a16="http://schemas.microsoft.com/office/drawing/2014/main" id="{41B1F1CA-538A-40C9-AAB7-13CCD451E691}"/>
              </a:ext>
            </a:extLst>
          </p:cNvPr>
          <p:cNvSpPr txBox="1">
            <a:spLocks/>
          </p:cNvSpPr>
          <p:nvPr/>
        </p:nvSpPr>
        <p:spPr>
          <a:xfrm>
            <a:off x="456989" y="317127"/>
            <a:ext cx="10515600" cy="615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Employee Insights</a:t>
            </a:r>
          </a:p>
        </p:txBody>
      </p:sp>
      <p:graphicFrame>
        <p:nvGraphicFramePr>
          <p:cNvPr id="11" name="Chart 10">
            <a:extLst>
              <a:ext uri="{FF2B5EF4-FFF2-40B4-BE49-F238E27FC236}">
                <a16:creationId xmlns:a16="http://schemas.microsoft.com/office/drawing/2014/main" id="{833FF45C-E027-41E3-94BA-BD564A99F21A}"/>
              </a:ext>
            </a:extLst>
          </p:cNvPr>
          <p:cNvGraphicFramePr>
            <a:graphicFrameLocks/>
          </p:cNvGraphicFramePr>
          <p:nvPr>
            <p:extLst>
              <p:ext uri="{D42A27DB-BD31-4B8C-83A1-F6EECF244321}">
                <p14:modId xmlns:p14="http://schemas.microsoft.com/office/powerpoint/2010/main" val="973676927"/>
              </p:ext>
            </p:extLst>
          </p:nvPr>
        </p:nvGraphicFramePr>
        <p:xfrm>
          <a:off x="800095" y="1324016"/>
          <a:ext cx="10515600" cy="3665220"/>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69AE1EC0-4C76-471B-AA9F-A5BCC002F7D8}"/>
              </a:ext>
            </a:extLst>
          </p:cNvPr>
          <p:cNvSpPr txBox="1"/>
          <p:nvPr/>
        </p:nvSpPr>
        <p:spPr>
          <a:xfrm>
            <a:off x="800095" y="5241596"/>
            <a:ext cx="10515600" cy="646331"/>
          </a:xfrm>
          <a:prstGeom prst="rect">
            <a:avLst/>
          </a:prstGeom>
          <a:noFill/>
        </p:spPr>
        <p:txBody>
          <a:bodyPr wrap="square" rtlCol="0">
            <a:spAutoFit/>
          </a:bodyPr>
          <a:lstStyle/>
          <a:p>
            <a:pPr algn="ctr"/>
            <a:r>
              <a:rPr lang="en-US" b="1" dirty="0"/>
              <a:t>Majority of Grace’s and Jeff’s are Draining customers, need to find new customers in South and West regions. Need to invest in reach marketing, reconnect with old customers, can replace Grace with new a Sales Person.  </a:t>
            </a:r>
          </a:p>
        </p:txBody>
      </p:sp>
    </p:spTree>
    <p:extLst>
      <p:ext uri="{BB962C8B-B14F-4D97-AF65-F5344CB8AC3E}">
        <p14:creationId xmlns:p14="http://schemas.microsoft.com/office/powerpoint/2010/main" val="73304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BA16E2-8381-4DF1-B133-BC31E1762235}"/>
              </a:ext>
            </a:extLst>
          </p:cNvPr>
          <p:cNvSpPr>
            <a:spLocks noGrp="1"/>
          </p:cNvSpPr>
          <p:nvPr>
            <p:ph type="sldNum" sz="quarter" idx="12"/>
          </p:nvPr>
        </p:nvSpPr>
        <p:spPr/>
        <p:txBody>
          <a:bodyPr/>
          <a:lstStyle/>
          <a:p>
            <a:fld id="{F306EE56-C396-467F-9883-74002B0CE9AF}" type="slidenum">
              <a:rPr lang="en-US" smtClean="0"/>
              <a:t>5</a:t>
            </a:fld>
            <a:endParaRPr lang="en-US"/>
          </a:p>
        </p:txBody>
      </p:sp>
      <p:sp>
        <p:nvSpPr>
          <p:cNvPr id="75" name="Title 1">
            <a:extLst>
              <a:ext uri="{FF2B5EF4-FFF2-40B4-BE49-F238E27FC236}">
                <a16:creationId xmlns:a16="http://schemas.microsoft.com/office/drawing/2014/main" id="{829B7471-9792-474A-A5E4-E75D2E5E7BF4}"/>
              </a:ext>
            </a:extLst>
          </p:cNvPr>
          <p:cNvSpPr txBox="1">
            <a:spLocks/>
          </p:cNvSpPr>
          <p:nvPr/>
        </p:nvSpPr>
        <p:spPr>
          <a:xfrm>
            <a:off x="456989" y="317127"/>
            <a:ext cx="10515600" cy="615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Product Analysis</a:t>
            </a:r>
          </a:p>
        </p:txBody>
      </p:sp>
      <p:sp>
        <p:nvSpPr>
          <p:cNvPr id="2" name="TextBox 1">
            <a:extLst>
              <a:ext uri="{FF2B5EF4-FFF2-40B4-BE49-F238E27FC236}">
                <a16:creationId xmlns:a16="http://schemas.microsoft.com/office/drawing/2014/main" id="{E7F8AA73-656A-44EF-9469-2C57A2E22A99}"/>
              </a:ext>
            </a:extLst>
          </p:cNvPr>
          <p:cNvSpPr txBox="1"/>
          <p:nvPr/>
        </p:nvSpPr>
        <p:spPr>
          <a:xfrm>
            <a:off x="1174739" y="5900136"/>
            <a:ext cx="4898028" cy="369332"/>
          </a:xfrm>
          <a:prstGeom prst="rect">
            <a:avLst/>
          </a:prstGeom>
          <a:noFill/>
        </p:spPr>
        <p:txBody>
          <a:bodyPr wrap="square" rtlCol="0">
            <a:spAutoFit/>
          </a:bodyPr>
          <a:lstStyle/>
          <a:p>
            <a:pPr algn="ctr"/>
            <a:r>
              <a:rPr lang="en-US" dirty="0"/>
              <a:t>80% of inventory is in demand at the end of 2018</a:t>
            </a:r>
          </a:p>
        </p:txBody>
      </p:sp>
      <p:sp>
        <p:nvSpPr>
          <p:cNvPr id="7" name="Rectangle 6">
            <a:extLst>
              <a:ext uri="{FF2B5EF4-FFF2-40B4-BE49-F238E27FC236}">
                <a16:creationId xmlns:a16="http://schemas.microsoft.com/office/drawing/2014/main" id="{601CE594-CA72-4B4C-8742-1FCBBFD359EA}"/>
              </a:ext>
            </a:extLst>
          </p:cNvPr>
          <p:cNvSpPr/>
          <p:nvPr/>
        </p:nvSpPr>
        <p:spPr>
          <a:xfrm>
            <a:off x="6508293" y="1019377"/>
            <a:ext cx="4403481" cy="369332"/>
          </a:xfrm>
          <a:prstGeom prst="rect">
            <a:avLst/>
          </a:prstGeom>
        </p:spPr>
        <p:txBody>
          <a:bodyPr wrap="square">
            <a:spAutoFit/>
          </a:bodyPr>
          <a:lstStyle/>
          <a:p>
            <a:pPr algn="ctr"/>
            <a:r>
              <a:rPr lang="en-US" dirty="0"/>
              <a:t>5% products are involved in 30% transactions</a:t>
            </a:r>
          </a:p>
        </p:txBody>
      </p:sp>
      <p:sp>
        <p:nvSpPr>
          <p:cNvPr id="8" name="Rectangle 7">
            <a:extLst>
              <a:ext uri="{FF2B5EF4-FFF2-40B4-BE49-F238E27FC236}">
                <a16:creationId xmlns:a16="http://schemas.microsoft.com/office/drawing/2014/main" id="{61546B40-1668-41ED-91D7-B037915EDC58}"/>
              </a:ext>
            </a:extLst>
          </p:cNvPr>
          <p:cNvSpPr/>
          <p:nvPr/>
        </p:nvSpPr>
        <p:spPr>
          <a:xfrm>
            <a:off x="6700060" y="5900136"/>
            <a:ext cx="4019947" cy="369332"/>
          </a:xfrm>
          <a:prstGeom prst="rect">
            <a:avLst/>
          </a:prstGeom>
        </p:spPr>
        <p:txBody>
          <a:bodyPr wrap="none">
            <a:spAutoFit/>
          </a:bodyPr>
          <a:lstStyle/>
          <a:p>
            <a:r>
              <a:rPr lang="en-US" dirty="0"/>
              <a:t>20% of products fetch above 30% margin</a:t>
            </a:r>
          </a:p>
        </p:txBody>
      </p:sp>
      <p:graphicFrame>
        <p:nvGraphicFramePr>
          <p:cNvPr id="10" name="Chart 9">
            <a:extLst>
              <a:ext uri="{FF2B5EF4-FFF2-40B4-BE49-F238E27FC236}">
                <a16:creationId xmlns:a16="http://schemas.microsoft.com/office/drawing/2014/main" id="{CC22BDFC-5129-4667-AF50-22839A545BB7}"/>
              </a:ext>
            </a:extLst>
          </p:cNvPr>
          <p:cNvGraphicFramePr>
            <a:graphicFrameLocks/>
          </p:cNvGraphicFramePr>
          <p:nvPr>
            <p:extLst>
              <p:ext uri="{D42A27DB-BD31-4B8C-83A1-F6EECF244321}">
                <p14:modId xmlns:p14="http://schemas.microsoft.com/office/powerpoint/2010/main" val="3357652626"/>
              </p:ext>
            </p:extLst>
          </p:nvPr>
        </p:nvGraphicFramePr>
        <p:xfrm>
          <a:off x="1043565" y="1379418"/>
          <a:ext cx="5228069" cy="45207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65A5EE6-4D43-4A96-A22D-15D27AD89C35}"/>
              </a:ext>
            </a:extLst>
          </p:cNvPr>
          <p:cNvGraphicFramePr>
            <a:graphicFrameLocks/>
          </p:cNvGraphicFramePr>
          <p:nvPr>
            <p:extLst>
              <p:ext uri="{D42A27DB-BD31-4B8C-83A1-F6EECF244321}">
                <p14:modId xmlns:p14="http://schemas.microsoft.com/office/powerpoint/2010/main" val="3211519052"/>
              </p:ext>
            </p:extLst>
          </p:nvPr>
        </p:nvGraphicFramePr>
        <p:xfrm>
          <a:off x="6271635" y="3362679"/>
          <a:ext cx="4876800" cy="25374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E216C493-6B55-40AA-B33E-58357BF200DC}"/>
              </a:ext>
            </a:extLst>
          </p:cNvPr>
          <p:cNvGraphicFramePr>
            <a:graphicFrameLocks/>
          </p:cNvGraphicFramePr>
          <p:nvPr>
            <p:extLst>
              <p:ext uri="{D42A27DB-BD31-4B8C-83A1-F6EECF244321}">
                <p14:modId xmlns:p14="http://schemas.microsoft.com/office/powerpoint/2010/main" val="3781659870"/>
              </p:ext>
            </p:extLst>
          </p:nvPr>
        </p:nvGraphicFramePr>
        <p:xfrm>
          <a:off x="6271634" y="1379418"/>
          <a:ext cx="4876800" cy="19832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0329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5C22610E-19FB-412A-9288-C6536E14C874}"/>
              </a:ext>
            </a:extLst>
          </p:cNvPr>
          <p:cNvGraphicFramePr>
            <a:graphicFrameLocks/>
          </p:cNvGraphicFramePr>
          <p:nvPr>
            <p:extLst>
              <p:ext uri="{D42A27DB-BD31-4B8C-83A1-F6EECF244321}">
                <p14:modId xmlns:p14="http://schemas.microsoft.com/office/powerpoint/2010/main" val="4015054351"/>
              </p:ext>
            </p:extLst>
          </p:nvPr>
        </p:nvGraphicFramePr>
        <p:xfrm>
          <a:off x="6095996" y="1143000"/>
          <a:ext cx="5322277" cy="431702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2="http://schemas.microsoft.com/office/drawing/2015/10/21/chartex">
        <mc:Choice Requires="cx2">
          <p:graphicFrame>
            <p:nvGraphicFramePr>
              <p:cNvPr id="12" name="Chart 11">
                <a:extLst>
                  <a:ext uri="{FF2B5EF4-FFF2-40B4-BE49-F238E27FC236}">
                    <a16:creationId xmlns:a16="http://schemas.microsoft.com/office/drawing/2014/main" id="{0E2723E8-2332-4CA9-8A26-74EA25EEC671}"/>
                  </a:ext>
                </a:extLst>
              </p:cNvPr>
              <p:cNvGraphicFramePr/>
              <p:nvPr>
                <p:extLst>
                  <p:ext uri="{D42A27DB-BD31-4B8C-83A1-F6EECF244321}">
                    <p14:modId xmlns:p14="http://schemas.microsoft.com/office/powerpoint/2010/main" val="532431538"/>
                  </p:ext>
                </p:extLst>
              </p:nvPr>
            </p:nvGraphicFramePr>
            <p:xfrm>
              <a:off x="773720" y="1142999"/>
              <a:ext cx="5322277" cy="431702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2" name="Chart 11">
                <a:extLst>
                  <a:ext uri="{FF2B5EF4-FFF2-40B4-BE49-F238E27FC236}">
                    <a16:creationId xmlns:a16="http://schemas.microsoft.com/office/drawing/2014/main" id="{0E2723E8-2332-4CA9-8A26-74EA25EEC671}"/>
                  </a:ext>
                </a:extLst>
              </p:cNvPr>
              <p:cNvPicPr>
                <a:picLocks noGrp="1" noRot="1" noChangeAspect="1" noMove="1" noResize="1" noEditPoints="1" noAdjustHandles="1" noChangeArrowheads="1" noChangeShapeType="1"/>
              </p:cNvPicPr>
              <p:nvPr/>
            </p:nvPicPr>
            <p:blipFill>
              <a:blip r:embed="rId4"/>
              <a:stretch>
                <a:fillRect/>
              </a:stretch>
            </p:blipFill>
            <p:spPr>
              <a:xfrm>
                <a:off x="773720" y="1142999"/>
                <a:ext cx="5322277" cy="4317023"/>
              </a:xfrm>
              <a:prstGeom prst="rect">
                <a:avLst/>
              </a:prstGeom>
            </p:spPr>
          </p:pic>
        </mc:Fallback>
      </mc:AlternateContent>
      <p:sp>
        <p:nvSpPr>
          <p:cNvPr id="4" name="Slide Number Placeholder 3">
            <a:extLst>
              <a:ext uri="{FF2B5EF4-FFF2-40B4-BE49-F238E27FC236}">
                <a16:creationId xmlns:a16="http://schemas.microsoft.com/office/drawing/2014/main" id="{07BA16E2-8381-4DF1-B133-BC31E1762235}"/>
              </a:ext>
            </a:extLst>
          </p:cNvPr>
          <p:cNvSpPr>
            <a:spLocks noGrp="1"/>
          </p:cNvSpPr>
          <p:nvPr>
            <p:ph type="sldNum" sz="quarter" idx="12"/>
          </p:nvPr>
        </p:nvSpPr>
        <p:spPr>
          <a:xfrm>
            <a:off x="8543488" y="6356350"/>
            <a:ext cx="2743200" cy="365125"/>
          </a:xfrm>
        </p:spPr>
        <p:txBody>
          <a:bodyPr/>
          <a:lstStyle/>
          <a:p>
            <a:fld id="{F306EE56-C396-467F-9883-74002B0CE9AF}" type="slidenum">
              <a:rPr lang="en-US" smtClean="0"/>
              <a:t>6</a:t>
            </a:fld>
            <a:endParaRPr lang="en-US"/>
          </a:p>
        </p:txBody>
      </p:sp>
      <p:sp>
        <p:nvSpPr>
          <p:cNvPr id="14" name="Title 1">
            <a:extLst>
              <a:ext uri="{FF2B5EF4-FFF2-40B4-BE49-F238E27FC236}">
                <a16:creationId xmlns:a16="http://schemas.microsoft.com/office/drawing/2014/main" id="{1F55CD5B-929D-45A9-B4C7-841DF1BA1277}"/>
              </a:ext>
            </a:extLst>
          </p:cNvPr>
          <p:cNvSpPr txBox="1">
            <a:spLocks/>
          </p:cNvSpPr>
          <p:nvPr/>
        </p:nvSpPr>
        <p:spPr>
          <a:xfrm>
            <a:off x="456989" y="317127"/>
            <a:ext cx="10515600" cy="615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Product Segmentation</a:t>
            </a:r>
          </a:p>
        </p:txBody>
      </p:sp>
      <p:sp>
        <p:nvSpPr>
          <p:cNvPr id="29" name="TextBox 28">
            <a:extLst>
              <a:ext uri="{FF2B5EF4-FFF2-40B4-BE49-F238E27FC236}">
                <a16:creationId xmlns:a16="http://schemas.microsoft.com/office/drawing/2014/main" id="{AB95A16C-5C17-4C0F-92E0-B0DAE3D8F244}"/>
              </a:ext>
            </a:extLst>
          </p:cNvPr>
          <p:cNvSpPr txBox="1"/>
          <p:nvPr/>
        </p:nvSpPr>
        <p:spPr>
          <a:xfrm>
            <a:off x="8227883" y="3022317"/>
            <a:ext cx="1093676" cy="523220"/>
          </a:xfrm>
          <a:prstGeom prst="rect">
            <a:avLst/>
          </a:prstGeom>
          <a:noFill/>
        </p:spPr>
        <p:txBody>
          <a:bodyPr wrap="square" rtlCol="0">
            <a:spAutoFit/>
          </a:bodyPr>
          <a:lstStyle/>
          <a:p>
            <a:pPr algn="ctr"/>
            <a:r>
              <a:rPr lang="en-US" sz="1400" b="1" dirty="0"/>
              <a:t>Mean</a:t>
            </a:r>
            <a:br>
              <a:rPr lang="en-US" sz="1400" b="1" dirty="0"/>
            </a:br>
            <a:r>
              <a:rPr lang="en-US" sz="1400" b="1" dirty="0"/>
              <a:t>Score</a:t>
            </a:r>
          </a:p>
        </p:txBody>
      </p:sp>
      <p:sp>
        <p:nvSpPr>
          <p:cNvPr id="30" name="TextBox 29">
            <a:extLst>
              <a:ext uri="{FF2B5EF4-FFF2-40B4-BE49-F238E27FC236}">
                <a16:creationId xmlns:a16="http://schemas.microsoft.com/office/drawing/2014/main" id="{FD128A69-380D-41C0-89A4-AD3B0EFB9C87}"/>
              </a:ext>
            </a:extLst>
          </p:cNvPr>
          <p:cNvSpPr txBox="1"/>
          <p:nvPr/>
        </p:nvSpPr>
        <p:spPr>
          <a:xfrm>
            <a:off x="985847" y="5460023"/>
            <a:ext cx="4898028" cy="954107"/>
          </a:xfrm>
          <a:prstGeom prst="rect">
            <a:avLst/>
          </a:prstGeom>
          <a:noFill/>
        </p:spPr>
        <p:txBody>
          <a:bodyPr wrap="square" rtlCol="0">
            <a:spAutoFit/>
          </a:bodyPr>
          <a:lstStyle/>
          <a:p>
            <a:pPr algn="ctr"/>
            <a:r>
              <a:rPr lang="en-US" sz="1400" b="1" dirty="0"/>
              <a:t>Top: Fast moving, high in demand, high margins</a:t>
            </a:r>
            <a:br>
              <a:rPr lang="en-US" sz="1400" b="1" dirty="0"/>
            </a:br>
            <a:r>
              <a:rPr lang="en-US" sz="1400" b="1" dirty="0"/>
              <a:t>Promising: Decent margins, better to stock up</a:t>
            </a:r>
            <a:br>
              <a:rPr lang="en-US" sz="1400" b="1" dirty="0"/>
            </a:br>
            <a:r>
              <a:rPr lang="en-US" sz="1400" b="1" dirty="0"/>
              <a:t>Standard: Seasonal demand, average margins</a:t>
            </a:r>
            <a:br>
              <a:rPr lang="en-US" sz="1400" b="1" dirty="0"/>
            </a:br>
            <a:r>
              <a:rPr lang="en-US" sz="1400" b="1" dirty="0"/>
              <a:t>Drain: Less in demand, low and negative margins</a:t>
            </a:r>
          </a:p>
        </p:txBody>
      </p:sp>
      <p:sp>
        <p:nvSpPr>
          <p:cNvPr id="31" name="TextBox 30">
            <a:extLst>
              <a:ext uri="{FF2B5EF4-FFF2-40B4-BE49-F238E27FC236}">
                <a16:creationId xmlns:a16="http://schemas.microsoft.com/office/drawing/2014/main" id="{F799FB4E-2E87-4F22-8A03-4476C96CFBF0}"/>
              </a:ext>
            </a:extLst>
          </p:cNvPr>
          <p:cNvSpPr txBox="1"/>
          <p:nvPr/>
        </p:nvSpPr>
        <p:spPr>
          <a:xfrm>
            <a:off x="6308123" y="5715000"/>
            <a:ext cx="4898028" cy="584775"/>
          </a:xfrm>
          <a:prstGeom prst="rect">
            <a:avLst/>
          </a:prstGeom>
          <a:noFill/>
        </p:spPr>
        <p:txBody>
          <a:bodyPr wrap="square" rtlCol="0">
            <a:spAutoFit/>
          </a:bodyPr>
          <a:lstStyle/>
          <a:p>
            <a:pPr algn="ctr"/>
            <a:r>
              <a:rPr lang="en-US" sz="1600" b="1" dirty="0"/>
              <a:t>A $4 million portfolio is divided based on ROI &amp; Score calculated using weighted Recency, Frequency, Margin</a:t>
            </a:r>
          </a:p>
        </p:txBody>
      </p:sp>
      <p:sp>
        <p:nvSpPr>
          <p:cNvPr id="32" name="TextBox 31">
            <a:extLst>
              <a:ext uri="{FF2B5EF4-FFF2-40B4-BE49-F238E27FC236}">
                <a16:creationId xmlns:a16="http://schemas.microsoft.com/office/drawing/2014/main" id="{0DDC6F3E-797D-43EF-943E-9CC2D162E6A8}"/>
              </a:ext>
            </a:extLst>
          </p:cNvPr>
          <p:cNvSpPr txBox="1"/>
          <p:nvPr/>
        </p:nvSpPr>
        <p:spPr>
          <a:xfrm>
            <a:off x="773718" y="2104434"/>
            <a:ext cx="2004646" cy="307777"/>
          </a:xfrm>
          <a:prstGeom prst="rect">
            <a:avLst/>
          </a:prstGeom>
          <a:noFill/>
        </p:spPr>
        <p:txBody>
          <a:bodyPr wrap="square" rtlCol="0">
            <a:spAutoFit/>
          </a:bodyPr>
          <a:lstStyle/>
          <a:p>
            <a:pPr algn="ctr"/>
            <a:r>
              <a:rPr lang="en-US" sz="1400" b="1" dirty="0">
                <a:solidFill>
                  <a:srgbClr val="6A6A6A"/>
                </a:solidFill>
              </a:rPr>
              <a:t>Gross Margin &gt;30%</a:t>
            </a:r>
          </a:p>
        </p:txBody>
      </p:sp>
      <p:sp>
        <p:nvSpPr>
          <p:cNvPr id="33" name="TextBox 32">
            <a:extLst>
              <a:ext uri="{FF2B5EF4-FFF2-40B4-BE49-F238E27FC236}">
                <a16:creationId xmlns:a16="http://schemas.microsoft.com/office/drawing/2014/main" id="{F81035A7-C6C2-4EA9-9C79-692DFF16D368}"/>
              </a:ext>
            </a:extLst>
          </p:cNvPr>
          <p:cNvSpPr txBox="1"/>
          <p:nvPr/>
        </p:nvSpPr>
        <p:spPr>
          <a:xfrm>
            <a:off x="720964" y="3080853"/>
            <a:ext cx="2110154" cy="307777"/>
          </a:xfrm>
          <a:prstGeom prst="rect">
            <a:avLst/>
          </a:prstGeom>
          <a:noFill/>
        </p:spPr>
        <p:txBody>
          <a:bodyPr wrap="square" rtlCol="0">
            <a:spAutoFit/>
          </a:bodyPr>
          <a:lstStyle/>
          <a:p>
            <a:pPr algn="ctr"/>
            <a:r>
              <a:rPr lang="en-US" sz="1400" b="1" dirty="0">
                <a:solidFill>
                  <a:srgbClr val="6A6A6A"/>
                </a:solidFill>
              </a:rPr>
              <a:t>Gross Margin ~ 15%</a:t>
            </a:r>
          </a:p>
        </p:txBody>
      </p:sp>
      <p:sp>
        <p:nvSpPr>
          <p:cNvPr id="34" name="TextBox 33">
            <a:extLst>
              <a:ext uri="{FF2B5EF4-FFF2-40B4-BE49-F238E27FC236}">
                <a16:creationId xmlns:a16="http://schemas.microsoft.com/office/drawing/2014/main" id="{31058FE8-0EC7-44A2-8C88-A3901ED71374}"/>
              </a:ext>
            </a:extLst>
          </p:cNvPr>
          <p:cNvSpPr txBox="1"/>
          <p:nvPr/>
        </p:nvSpPr>
        <p:spPr>
          <a:xfrm>
            <a:off x="773718" y="4042288"/>
            <a:ext cx="2014544" cy="307777"/>
          </a:xfrm>
          <a:prstGeom prst="rect">
            <a:avLst/>
          </a:prstGeom>
          <a:noFill/>
        </p:spPr>
        <p:txBody>
          <a:bodyPr wrap="square" rtlCol="0">
            <a:spAutoFit/>
          </a:bodyPr>
          <a:lstStyle/>
          <a:p>
            <a:pPr algn="ctr"/>
            <a:r>
              <a:rPr lang="en-US" sz="1400" b="1" dirty="0">
                <a:solidFill>
                  <a:srgbClr val="6A6A6A"/>
                </a:solidFill>
              </a:rPr>
              <a:t>Gross Margin ~ 10%</a:t>
            </a:r>
          </a:p>
        </p:txBody>
      </p:sp>
      <p:sp>
        <p:nvSpPr>
          <p:cNvPr id="15" name="TextBox 14">
            <a:extLst>
              <a:ext uri="{FF2B5EF4-FFF2-40B4-BE49-F238E27FC236}">
                <a16:creationId xmlns:a16="http://schemas.microsoft.com/office/drawing/2014/main" id="{57A74A4A-6897-45D7-BBE6-21B7EBF3E99C}"/>
              </a:ext>
            </a:extLst>
          </p:cNvPr>
          <p:cNvSpPr txBox="1"/>
          <p:nvPr/>
        </p:nvSpPr>
        <p:spPr>
          <a:xfrm>
            <a:off x="5723581" y="2482548"/>
            <a:ext cx="2004646" cy="307777"/>
          </a:xfrm>
          <a:prstGeom prst="rect">
            <a:avLst/>
          </a:prstGeom>
          <a:noFill/>
        </p:spPr>
        <p:txBody>
          <a:bodyPr wrap="square" rtlCol="0">
            <a:spAutoFit/>
          </a:bodyPr>
          <a:lstStyle/>
          <a:p>
            <a:pPr algn="ctr"/>
            <a:r>
              <a:rPr lang="en-US" sz="1400" b="1" dirty="0">
                <a:solidFill>
                  <a:srgbClr val="6A6A6A"/>
                </a:solidFill>
              </a:rPr>
              <a:t>Avg ROI ~ 15%</a:t>
            </a:r>
          </a:p>
        </p:txBody>
      </p:sp>
      <p:sp>
        <p:nvSpPr>
          <p:cNvPr id="16" name="TextBox 15">
            <a:extLst>
              <a:ext uri="{FF2B5EF4-FFF2-40B4-BE49-F238E27FC236}">
                <a16:creationId xmlns:a16="http://schemas.microsoft.com/office/drawing/2014/main" id="{5DCC2AB7-E204-41A5-B63F-195434E37D42}"/>
              </a:ext>
            </a:extLst>
          </p:cNvPr>
          <p:cNvSpPr txBox="1"/>
          <p:nvPr/>
        </p:nvSpPr>
        <p:spPr>
          <a:xfrm>
            <a:off x="6433123" y="4669642"/>
            <a:ext cx="2004646" cy="307777"/>
          </a:xfrm>
          <a:prstGeom prst="rect">
            <a:avLst/>
          </a:prstGeom>
          <a:noFill/>
        </p:spPr>
        <p:txBody>
          <a:bodyPr wrap="square" rtlCol="0">
            <a:spAutoFit/>
          </a:bodyPr>
          <a:lstStyle/>
          <a:p>
            <a:pPr algn="ctr"/>
            <a:r>
              <a:rPr lang="en-US" sz="1400" b="1" dirty="0">
                <a:solidFill>
                  <a:srgbClr val="6A6A6A"/>
                </a:solidFill>
              </a:rPr>
              <a:t>Avg ROI ~ 20%</a:t>
            </a:r>
          </a:p>
        </p:txBody>
      </p:sp>
      <p:sp>
        <p:nvSpPr>
          <p:cNvPr id="17" name="TextBox 16">
            <a:extLst>
              <a:ext uri="{FF2B5EF4-FFF2-40B4-BE49-F238E27FC236}">
                <a16:creationId xmlns:a16="http://schemas.microsoft.com/office/drawing/2014/main" id="{9CA477A8-EC14-404E-929A-EDDA897C1D6E}"/>
              </a:ext>
            </a:extLst>
          </p:cNvPr>
          <p:cNvSpPr txBox="1"/>
          <p:nvPr/>
        </p:nvSpPr>
        <p:spPr>
          <a:xfrm>
            <a:off x="9826657" y="2626388"/>
            <a:ext cx="2004646" cy="307777"/>
          </a:xfrm>
          <a:prstGeom prst="rect">
            <a:avLst/>
          </a:prstGeom>
          <a:noFill/>
        </p:spPr>
        <p:txBody>
          <a:bodyPr wrap="square" rtlCol="0">
            <a:spAutoFit/>
          </a:bodyPr>
          <a:lstStyle/>
          <a:p>
            <a:pPr algn="ctr"/>
            <a:r>
              <a:rPr lang="en-US" sz="1400" b="1" dirty="0">
                <a:solidFill>
                  <a:srgbClr val="6A6A6A"/>
                </a:solidFill>
              </a:rPr>
              <a:t>Avg ROI ~ 50%</a:t>
            </a:r>
          </a:p>
        </p:txBody>
      </p:sp>
    </p:spTree>
    <p:extLst>
      <p:ext uri="{BB962C8B-B14F-4D97-AF65-F5344CB8AC3E}">
        <p14:creationId xmlns:p14="http://schemas.microsoft.com/office/powerpoint/2010/main" val="337517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BA16E2-8381-4DF1-B133-BC31E1762235}"/>
              </a:ext>
            </a:extLst>
          </p:cNvPr>
          <p:cNvSpPr>
            <a:spLocks noGrp="1"/>
          </p:cNvSpPr>
          <p:nvPr>
            <p:ph type="sldNum" sz="quarter" idx="12"/>
          </p:nvPr>
        </p:nvSpPr>
        <p:spPr>
          <a:xfrm>
            <a:off x="8350541" y="6356350"/>
            <a:ext cx="2743200" cy="365125"/>
          </a:xfrm>
        </p:spPr>
        <p:txBody>
          <a:bodyPr/>
          <a:lstStyle/>
          <a:p>
            <a:fld id="{F306EE56-C396-467F-9883-74002B0CE9AF}" type="slidenum">
              <a:rPr lang="en-US" smtClean="0"/>
              <a:t>7</a:t>
            </a:fld>
            <a:endParaRPr lang="en-US"/>
          </a:p>
        </p:txBody>
      </p:sp>
      <p:sp>
        <p:nvSpPr>
          <p:cNvPr id="15" name="Title 1">
            <a:extLst>
              <a:ext uri="{FF2B5EF4-FFF2-40B4-BE49-F238E27FC236}">
                <a16:creationId xmlns:a16="http://schemas.microsoft.com/office/drawing/2014/main" id="{41B1F1CA-538A-40C9-AAB7-13CCD451E691}"/>
              </a:ext>
            </a:extLst>
          </p:cNvPr>
          <p:cNvSpPr txBox="1">
            <a:spLocks/>
          </p:cNvSpPr>
          <p:nvPr/>
        </p:nvSpPr>
        <p:spPr>
          <a:xfrm>
            <a:off x="456989" y="317127"/>
            <a:ext cx="10515600" cy="615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Warehouse Insights</a:t>
            </a:r>
          </a:p>
        </p:txBody>
      </p:sp>
      <p:sp>
        <p:nvSpPr>
          <p:cNvPr id="13" name="TextBox 12">
            <a:extLst>
              <a:ext uri="{FF2B5EF4-FFF2-40B4-BE49-F238E27FC236}">
                <a16:creationId xmlns:a16="http://schemas.microsoft.com/office/drawing/2014/main" id="{69AE1EC0-4C76-471B-AA9F-A5BCC002F7D8}"/>
              </a:ext>
            </a:extLst>
          </p:cNvPr>
          <p:cNvSpPr txBox="1"/>
          <p:nvPr/>
        </p:nvSpPr>
        <p:spPr>
          <a:xfrm>
            <a:off x="800095" y="5241596"/>
            <a:ext cx="10515600" cy="646331"/>
          </a:xfrm>
          <a:prstGeom prst="rect">
            <a:avLst/>
          </a:prstGeom>
          <a:noFill/>
        </p:spPr>
        <p:txBody>
          <a:bodyPr wrap="square" rtlCol="0">
            <a:spAutoFit/>
          </a:bodyPr>
          <a:lstStyle/>
          <a:p>
            <a:pPr algn="ctr"/>
            <a:r>
              <a:rPr lang="en-US" b="1" dirty="0"/>
              <a:t>Significant portion of inventory in Warehouse 2 is stocked with slow moving and low margin products, can distribute them to Warehouse 1 freeing up space and restock Warehouse 2 with Top and Promising products. </a:t>
            </a:r>
          </a:p>
        </p:txBody>
      </p:sp>
      <p:graphicFrame>
        <p:nvGraphicFramePr>
          <p:cNvPr id="6" name="Chart 5">
            <a:extLst>
              <a:ext uri="{FF2B5EF4-FFF2-40B4-BE49-F238E27FC236}">
                <a16:creationId xmlns:a16="http://schemas.microsoft.com/office/drawing/2014/main" id="{342723A4-DA71-46A3-A05C-8A5F640627FD}"/>
              </a:ext>
            </a:extLst>
          </p:cNvPr>
          <p:cNvGraphicFramePr>
            <a:graphicFrameLocks/>
          </p:cNvGraphicFramePr>
          <p:nvPr>
            <p:extLst>
              <p:ext uri="{D42A27DB-BD31-4B8C-83A1-F6EECF244321}">
                <p14:modId xmlns:p14="http://schemas.microsoft.com/office/powerpoint/2010/main" val="3675592362"/>
              </p:ext>
            </p:extLst>
          </p:nvPr>
        </p:nvGraphicFramePr>
        <p:xfrm>
          <a:off x="876304" y="1254434"/>
          <a:ext cx="10439391" cy="38451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373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ware&#10;&#10;Description automatically generated">
            <a:extLst>
              <a:ext uri="{FF2B5EF4-FFF2-40B4-BE49-F238E27FC236}">
                <a16:creationId xmlns:a16="http://schemas.microsoft.com/office/drawing/2014/main" id="{DF76E5E4-EA73-4A9D-8E62-FC148A7BD558}"/>
              </a:ext>
            </a:extLst>
          </p:cNvPr>
          <p:cNvPicPr>
            <a:picLocks noChangeAspect="1"/>
          </p:cNvPicPr>
          <p:nvPr/>
        </p:nvPicPr>
        <p:blipFill>
          <a:blip r:embed="rId2">
            <a:alphaModFix amt="93000"/>
            <a:extLst>
              <a:ext uri="{28A0092B-C50C-407E-A947-70E740481C1C}">
                <a14:useLocalDpi xmlns:a14="http://schemas.microsoft.com/office/drawing/2010/main" val="0"/>
              </a:ext>
            </a:extLst>
          </a:blip>
          <a:stretch>
            <a:fillRect/>
          </a:stretch>
        </p:blipFill>
        <p:spPr>
          <a:xfrm>
            <a:off x="-2165" y="1216"/>
            <a:ext cx="12194165" cy="6856784"/>
          </a:xfrm>
          <a:prstGeom prst="rect">
            <a:avLst/>
          </a:prstGeom>
        </p:spPr>
      </p:pic>
      <p:sp>
        <p:nvSpPr>
          <p:cNvPr id="12" name="TextBox 11">
            <a:extLst>
              <a:ext uri="{FF2B5EF4-FFF2-40B4-BE49-F238E27FC236}">
                <a16:creationId xmlns:a16="http://schemas.microsoft.com/office/drawing/2014/main" id="{093D543F-5069-4229-BB44-C343BF3E3500}"/>
              </a:ext>
            </a:extLst>
          </p:cNvPr>
          <p:cNvSpPr txBox="1"/>
          <p:nvPr/>
        </p:nvSpPr>
        <p:spPr>
          <a:xfrm>
            <a:off x="2815962" y="2782669"/>
            <a:ext cx="6557394"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Any Questions?</a:t>
            </a:r>
          </a:p>
        </p:txBody>
      </p:sp>
      <p:sp>
        <p:nvSpPr>
          <p:cNvPr id="3" name="Rectangle 2">
            <a:extLst>
              <a:ext uri="{FF2B5EF4-FFF2-40B4-BE49-F238E27FC236}">
                <a16:creationId xmlns:a16="http://schemas.microsoft.com/office/drawing/2014/main" id="{F63C646B-DBC8-4D6F-AAAD-8CE42CADE067}"/>
              </a:ext>
            </a:extLst>
          </p:cNvPr>
          <p:cNvSpPr/>
          <p:nvPr/>
        </p:nvSpPr>
        <p:spPr>
          <a:xfrm>
            <a:off x="2183428" y="5665281"/>
            <a:ext cx="9832732" cy="1015663"/>
          </a:xfrm>
          <a:prstGeom prst="rect">
            <a:avLst/>
          </a:prstGeom>
        </p:spPr>
        <p:txBody>
          <a:bodyPr wrap="square">
            <a:spAutoFit/>
          </a:bodyPr>
          <a:lstStyle/>
          <a:p>
            <a:r>
              <a:rPr lang="en-US" sz="1600" b="1" u="sng" dirty="0">
                <a:latin typeface="Times New Roman" panose="02020603050405020304" pitchFamily="18" charset="0"/>
                <a:cs typeface="Times New Roman" panose="02020603050405020304" pitchFamily="18" charset="0"/>
              </a:rPr>
              <a:t>References</a:t>
            </a:r>
            <a:br>
              <a:rPr lang="en-US" sz="1600" b="1" u="sng" dirty="0">
                <a:latin typeface="Times New Roman" panose="02020603050405020304" pitchFamily="18" charset="0"/>
                <a:cs typeface="Times New Roman" panose="02020603050405020304" pitchFamily="18" charset="0"/>
              </a:rPr>
            </a:br>
            <a:endParaRPr lang="en-US" sz="1600" b="1" u="sng"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Shih, Y., Liu, C. A method for customer lifetime value ranking — Combining the analytic hierarchy process and clustering analysis. </a:t>
            </a:r>
            <a:br>
              <a:rPr lang="en-US" sz="1400"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Journal of Database Marketing &amp; Customer Strategy Management</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11, </a:t>
            </a:r>
            <a:r>
              <a:rPr lang="en-US" sz="1400" dirty="0">
                <a:latin typeface="Times New Roman" panose="02020603050405020304" pitchFamily="18" charset="0"/>
                <a:cs typeface="Times New Roman" panose="02020603050405020304" pitchFamily="18" charset="0"/>
              </a:rPr>
              <a:t>159–172 (2003). https://doi.org/10.1057/palgrave.dbm.3240216</a:t>
            </a:r>
          </a:p>
        </p:txBody>
      </p:sp>
    </p:spTree>
    <p:extLst>
      <p:ext uri="{BB962C8B-B14F-4D97-AF65-F5344CB8AC3E}">
        <p14:creationId xmlns:p14="http://schemas.microsoft.com/office/powerpoint/2010/main" val="2806361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2406</TotalTime>
  <Words>403</Words>
  <Application>Microsoft Office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Gpsk Choudary</dc:creator>
  <cp:lastModifiedBy>Gpsk Choudary</cp:lastModifiedBy>
  <cp:revision>154</cp:revision>
  <dcterms:created xsi:type="dcterms:W3CDTF">2020-03-10T17:47:53Z</dcterms:created>
  <dcterms:modified xsi:type="dcterms:W3CDTF">2020-04-29T23:51:25Z</dcterms:modified>
</cp:coreProperties>
</file>