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 Bold" pitchFamily="2" charset="77"/>
      <p:regular r:id="rId13"/>
      <p:bold r:id="rId14"/>
    </p:embeddedFont>
    <p:embeddedFont>
      <p:font typeface="Proxima Nova" panose="02000506030000020004" pitchFamily="2" charset="0"/>
      <p:regular r:id="rId15"/>
      <p:bold r:id="rId16"/>
      <p:italic r:id="rId17"/>
      <p:boldItalic r:id="rId18"/>
    </p:embeddedFont>
    <p:embeddedFont>
      <p:font typeface="Proxima Nova Bold" panose="02000506030000020004" pitchFamily="2" charset="0"/>
      <p:regular r:id="rId19"/>
      <p:bold r:id="rId20"/>
      <p:italic r:id="rId21"/>
      <p:boldItalic r:id="rId22"/>
    </p:embeddedFont>
    <p:embeddedFont>
      <p:font typeface="Trebuchet MS" panose="020B0703020202090204" pitchFamily="34" charset="0"/>
      <p:regular r:id="rId23"/>
      <p:bold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6" autoAdjust="0"/>
    <p:restoredTop sz="81155" autoAdjust="0"/>
  </p:normalViewPr>
  <p:slideViewPr>
    <p:cSldViewPr>
      <p:cViewPr varScale="1">
        <p:scale>
          <a:sx n="58" d="100"/>
          <a:sy n="58" d="100"/>
        </p:scale>
        <p:origin x="1048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92631-34D1-2843-B39F-6BF53878421F}" type="datetimeFigureOut">
              <a:rPr lang="en-US" smtClean="0"/>
              <a:t>11/1/25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5DF45-86BC-CC4F-AD06-DE8ADE9E23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89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introductions, course (DATA 5300), and purpose: to explore what factors contributed to United Airlines delays in 2013.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60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why evening delays likely cascade from earlier ones and note that next steps include analyzing multi-year or multi-airline data.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75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why delays matter, efficiency, cost, and customer frustration, and that this motivates data-driven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398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datasets (flights + weather), 57 k UA flights, and how the “late” and “very late” labels and categories were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9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exploratory plots and </a:t>
            </a:r>
            <a:r>
              <a:rPr lang="en-US" b="0" dirty="0"/>
              <a:t>permutation tests </a:t>
            </a:r>
            <a:r>
              <a:rPr lang="en-US" dirty="0"/>
              <a:t>only. There were no parametric tests ran. Explain permutation briefly: shuffle labels to test if patterns are due to chance.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62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pattern: delays lowest early morning, peak evening/night, highest in summer. Mention permutation test p = 0.0001 (statistically significant).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88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flights with precipitation have much higher late-flight rates; explain that the difference is highly significant (p = 0.0001).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57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clear gradient: 58 % late under poor visibility vs 46 % under good. Visibility strongly affects delay likelihood (p = 0.0001).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204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that while statistically detectable, temperature/wind effects are small in practice (aircraft handle wide ranges).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0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Summarize: time of day + season = strongest; precipitation + visibility = weather factors that matter; temp/wind = 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5DF45-86BC-CC4F-AD06-DE8ADE9E23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1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-12700"/>
            <a:ext cx="9144000" cy="10299700"/>
            <a:chOff x="0" y="0"/>
            <a:chExt cx="786406" cy="8857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6406" cy="885799"/>
            </a:xfrm>
            <a:custGeom>
              <a:avLst/>
              <a:gdLst/>
              <a:ahLst/>
              <a:cxnLst/>
              <a:rect l="l" t="t" r="r" b="b"/>
              <a:pathLst>
                <a:path w="786406" h="885799">
                  <a:moveTo>
                    <a:pt x="0" y="0"/>
                  </a:moveTo>
                  <a:lnTo>
                    <a:pt x="786406" y="0"/>
                  </a:lnTo>
                  <a:lnTo>
                    <a:pt x="786406" y="885799"/>
                  </a:lnTo>
                  <a:lnTo>
                    <a:pt x="0" y="885799"/>
                  </a:lnTo>
                  <a:close/>
                </a:path>
              </a:pathLst>
            </a:custGeom>
            <a:blipFill>
              <a:blip r:embed="rId4"/>
              <a:stretch>
                <a:fillRect t="-157" b="-15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81785" y="666750"/>
            <a:ext cx="6886575" cy="6002177"/>
            <a:chOff x="0" y="0"/>
            <a:chExt cx="9182100" cy="8002902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9182100" cy="60885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800"/>
                </a:lnSpc>
              </a:pPr>
              <a:r>
                <a:rPr lang="en-US" sz="8000" b="1">
                  <a:solidFill>
                    <a:srgbClr val="0B234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 5300: United Airlines Delays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615427"/>
              <a:ext cx="9182100" cy="13874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7B8C99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An Analysis of Departure Patterns in 2013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81785" y="8831580"/>
            <a:ext cx="6871540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Presented by Dan Nguyen, Jennifer Poling, Paul Skentzos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4759735" y="666750"/>
            <a:ext cx="2861515" cy="1430758"/>
            <a:chOff x="0" y="0"/>
            <a:chExt cx="3815353" cy="1907677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0"/>
              <a:ext cx="1907677" cy="190767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9525"/>
                <a:ext cx="812800" cy="8032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87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907677" y="0"/>
              <a:ext cx="1907677" cy="190767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76200" y="85725"/>
                <a:ext cx="660400" cy="6508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879"/>
                  </a:lnSpc>
                </a:pPr>
                <a:endParaRPr/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F879AC3-D4CE-493C-ADC7-06205677F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975256" cy="10287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4070332" y="965202"/>
            <a:ext cx="12744199" cy="8356599"/>
            <a:chOff x="-725538" y="-66675"/>
            <a:chExt cx="15660738" cy="10269025"/>
          </a:xfrm>
        </p:grpSpPr>
        <p:sp>
          <p:nvSpPr>
            <p:cNvPr id="3" name="TextBox 3"/>
            <p:cNvSpPr txBox="1"/>
            <p:nvPr/>
          </p:nvSpPr>
          <p:spPr>
            <a:xfrm>
              <a:off x="-725538" y="1124687"/>
              <a:ext cx="14935200" cy="90776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976762">
                <a:lnSpc>
                  <a:spcPts val="4066"/>
                </a:lnSpc>
                <a:spcAft>
                  <a:spcPts val="654"/>
                </a:spcAft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Understanding the </a:t>
              </a: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 Bold"/>
                </a:rPr>
                <a:t>implications of evening delays</a:t>
              </a: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 is crucial for improving overall airline efficiency.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Investigate potential cascading effects on subsequent flights.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Analyze how delays impact customer satisfaction and operational costs.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Explore seasonal trends to enhance resource allocation during peak times.</a:t>
              </a:r>
            </a:p>
            <a:p>
              <a:pPr defTabSz="976762">
                <a:lnSpc>
                  <a:spcPts val="4066"/>
                </a:lnSpc>
                <a:spcAft>
                  <a:spcPts val="654"/>
                </a:spcAft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Future work should also focus on network-wide effects, examining how delays at one airport affect the entire system. This could involve: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Utilizing multi-year data to identify patterns and make predictive models.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Collaborating with other airlines to enhance operational strategies.</a:t>
              </a:r>
            </a:p>
            <a:p>
              <a:pPr marL="627012" lvl="1" indent="-313506" defTabSz="976762">
                <a:lnSpc>
                  <a:spcPts val="4066"/>
                </a:lnSpc>
                <a:spcAft>
                  <a:spcPts val="654"/>
                </a:spcAft>
                <a:buFont typeface="Arial"/>
                <a:buChar char="•"/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Implementing advanced analytics to optimize scheduling and minimize delays during adverse weather conditions.</a:t>
              </a:r>
            </a:p>
            <a:p>
              <a:pPr defTabSz="976762">
                <a:lnSpc>
                  <a:spcPts val="4066"/>
                </a:lnSpc>
                <a:spcAft>
                  <a:spcPts val="654"/>
                </a:spcAft>
              </a:pPr>
              <a:r>
                <a:rPr lang="en-US" sz="2616" kern="1200">
                  <a:solidFill>
                    <a:srgbClr val="0B2340"/>
                  </a:solidFill>
                  <a:latin typeface="Trebuchet MS" panose="020B0703020202090204" pitchFamily="34" charset="0"/>
                  <a:ea typeface="+mn-ea"/>
                  <a:cs typeface="+mn-cs"/>
                  <a:sym typeface="Proxima Nova"/>
                </a:rPr>
                <a:t>By addressing these areas, airlines can improve their service reliability and ultimately enhance traveler experiences.</a:t>
              </a:r>
              <a:endParaRPr lang="en-US" sz="2400">
                <a:solidFill>
                  <a:srgbClr val="0B2340"/>
                </a:solidFill>
                <a:latin typeface="Trebuchet MS" panose="020B0703020202090204" pitchFamily="34" charset="0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14935200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976762">
                <a:lnSpc>
                  <a:spcPts val="4486"/>
                </a:lnSpc>
                <a:spcBef>
                  <a:spcPct val="0"/>
                </a:spcBef>
                <a:spcAft>
                  <a:spcPts val="654"/>
                </a:spcAft>
              </a:pPr>
              <a:r>
                <a:rPr lang="en-US" sz="3205" b="1" kern="1200">
                  <a:solidFill>
                    <a:srgbClr val="445765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Future Research Directions</a:t>
              </a:r>
              <a:endParaRPr lang="en-US" sz="3000" b="1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19937" y="1714500"/>
            <a:ext cx="0" cy="6858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/>
          <p:cNvGrpSpPr/>
          <p:nvPr/>
        </p:nvGrpSpPr>
        <p:grpSpPr>
          <a:xfrm>
            <a:off x="9637717" y="965200"/>
            <a:ext cx="7428088" cy="8356599"/>
            <a:chOff x="0" y="0"/>
            <a:chExt cx="1457995" cy="16402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57995" cy="1640244"/>
            </a:xfrm>
            <a:custGeom>
              <a:avLst/>
              <a:gdLst/>
              <a:ahLst/>
              <a:cxnLst/>
              <a:rect l="l" t="t" r="r" b="b"/>
              <a:pathLst>
                <a:path w="1457995" h="1640244">
                  <a:moveTo>
                    <a:pt x="0" y="0"/>
                  </a:moveTo>
                  <a:lnTo>
                    <a:pt x="1457995" y="0"/>
                  </a:lnTo>
                  <a:lnTo>
                    <a:pt x="1457995" y="1640244"/>
                  </a:lnTo>
                  <a:lnTo>
                    <a:pt x="0" y="1640244"/>
                  </a:lnTo>
                  <a:close/>
                </a:path>
              </a:pathLst>
            </a:custGeom>
            <a:blipFill>
              <a:blip r:embed="rId3"/>
              <a:stretch>
                <a:fillRect t="-219" b="-21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86272" y="957005"/>
            <a:ext cx="7899929" cy="8364791"/>
            <a:chOff x="0" y="-9525"/>
            <a:chExt cx="9182100" cy="9722413"/>
          </a:xfrm>
        </p:grpSpPr>
        <p:sp>
          <p:nvSpPr>
            <p:cNvPr id="5" name="TextBox 5"/>
            <p:cNvSpPr txBox="1"/>
            <p:nvPr/>
          </p:nvSpPr>
          <p:spPr>
            <a:xfrm>
              <a:off x="0" y="3543300"/>
              <a:ext cx="9167398" cy="196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42416">
                <a:lnSpc>
                  <a:spcPts val="4446"/>
                </a:lnSpc>
                <a:spcAft>
                  <a:spcPts val="600"/>
                </a:spcAft>
              </a:pPr>
              <a:r>
                <a:rPr lang="en-US" sz="3420" b="1" kern="1200">
                  <a:solidFill>
                    <a:srgbClr val="445765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Understanding the impact of flight delays on efficiency and traveler satisfaction</a:t>
              </a:r>
              <a:endParaRPr lang="en-US" sz="3000" b="1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6610278"/>
              <a:ext cx="9182100" cy="31026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0702" lvl="1" indent="-295351" defTabSz="1042416">
                <a:lnSpc>
                  <a:spcPts val="3557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36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Delays affect efficiency and customer satisfaction</a:t>
              </a:r>
            </a:p>
            <a:p>
              <a:pPr marL="590702" lvl="1" indent="-295351" defTabSz="1042416">
                <a:lnSpc>
                  <a:spcPts val="3557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36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Understanding causes improves operational reliability</a:t>
              </a:r>
            </a:p>
            <a:p>
              <a:pPr marL="590702" lvl="1" indent="-295351" defTabSz="1042416">
                <a:lnSpc>
                  <a:spcPts val="3557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36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Data-driven insights reduce costs and traveler frustration</a:t>
              </a:r>
              <a:endParaRPr lang="en-US" sz="2400" u="none" strike="noStrike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9175044" cy="31167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42416">
                <a:lnSpc>
                  <a:spcPts val="10032"/>
                </a:lnSpc>
                <a:spcAft>
                  <a:spcPts val="600"/>
                </a:spcAft>
              </a:pPr>
              <a:r>
                <a:rPr lang="en-US" sz="912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Why Study Delays?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" y="0"/>
            <a:ext cx="18283424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6" y="0"/>
            <a:ext cx="18283424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BEE71A-353E-49B4-9F8D-D2E784E50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9096352" cy="10287000"/>
            <a:chOff x="651279" y="598259"/>
            <a:chExt cx="10889442" cy="5680742"/>
          </a:xfrm>
        </p:grpSpPr>
        <p:sp>
          <p:nvSpPr>
            <p:cNvPr id="36" name="Color">
              <a:extLst>
                <a:ext uri="{FF2B5EF4-FFF2-40B4-BE49-F238E27FC236}">
                  <a16:creationId xmlns:a16="http://schemas.microsoft.com/office/drawing/2014/main" id="{0C9DD877-6006-4DF4-90EE-97EB9CA6B6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380AA621-5EB1-4034-A9BE-9FD3CEC58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01746B-D294-7E98-D3F5-3D5F64C5B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318" y="868500"/>
            <a:ext cx="5927695" cy="2845294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7AD047-6079-CC8C-EC79-4A27B31510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14" y="3747232"/>
            <a:ext cx="6358204" cy="2845295"/>
          </a:xfrm>
          <a:prstGeom prst="rect">
            <a:avLst/>
          </a:prstGeom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109EDA5-2766-2E8A-5F7C-0EC591E633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314" y="6661316"/>
            <a:ext cx="7498911" cy="277459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18283431" cy="10287003"/>
            <a:chOff x="0" y="0"/>
            <a:chExt cx="12188952" cy="6858000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79577" y="1261873"/>
            <a:ext cx="7241904" cy="38816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>
                <a:solidFill>
                  <a:schemeClr val="bg1"/>
                </a:solidFill>
                <a:latin typeface="+mj-lt"/>
                <a:ea typeface="+mj-ea"/>
                <a:cs typeface="+mj-cs"/>
                <a:sym typeface="Poppins Bold"/>
              </a:rPr>
              <a:t>Data and Methodology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63E685-BD65-70BB-E938-7792238A65AC}"/>
              </a:ext>
            </a:extLst>
          </p:cNvPr>
          <p:cNvSpPr txBox="1"/>
          <p:nvPr/>
        </p:nvSpPr>
        <p:spPr>
          <a:xfrm>
            <a:off x="1179574" y="5206764"/>
            <a:ext cx="7241904" cy="40652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sym typeface="Proxima Nova Bold"/>
              </a:rPr>
              <a:t>Dataset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sym typeface="Proxima Nova"/>
              </a:rPr>
              <a:t>Utilized nycflights13 data for United Airlines flights.</a:t>
            </a:r>
            <a:endParaRPr lang="en-US" sz="2700" b="1" dirty="0">
              <a:solidFill>
                <a:schemeClr val="bg1"/>
              </a:solidFill>
              <a:sym typeface="Proxima Nova Bold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sym typeface="Proxima Nova Bold"/>
              </a:rPr>
              <a:t>Weather Integration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sym typeface="Proxima Nova"/>
              </a:rPr>
              <a:t>Combined flight data with hourly weather observations.</a:t>
            </a:r>
            <a:endParaRPr lang="en-US" sz="2700" b="1" dirty="0">
              <a:solidFill>
                <a:schemeClr val="bg1"/>
              </a:solidFill>
              <a:sym typeface="Proxima Nova Bold"/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b="1" dirty="0">
                <a:solidFill>
                  <a:schemeClr val="bg1"/>
                </a:solidFill>
                <a:sym typeface="Proxima Nova Bold"/>
              </a:rPr>
              <a:t>Delay Labels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 dirty="0">
                <a:solidFill>
                  <a:schemeClr val="bg1"/>
                </a:solidFill>
                <a:sym typeface="Proxima Nova"/>
              </a:rPr>
              <a:t>Created labels for 'late' and 'very late' flights.</a:t>
            </a:r>
          </a:p>
          <a:p>
            <a:pPr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 b="1" dirty="0">
              <a:solidFill>
                <a:schemeClr val="bg1"/>
              </a:solidFill>
              <a:sym typeface="Proxima Nova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3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3" cy="10287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096352" cy="10287000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6" y="0"/>
            <a:ext cx="18283431" cy="10287003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79577" y="1261872"/>
            <a:ext cx="7694400" cy="8010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b="1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Poppins Bold"/>
              </a:rPr>
              <a:t>Statistical Approach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681935-18DF-4E40-8543-5B54257FA1B3}"/>
              </a:ext>
            </a:extLst>
          </p:cNvPr>
          <p:cNvSpPr txBox="1"/>
          <p:nvPr/>
        </p:nvSpPr>
        <p:spPr>
          <a:xfrm>
            <a:off x="9696615" y="1261870"/>
            <a:ext cx="6726804" cy="80101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2"/>
                </a:solidFill>
              </a:rPr>
              <a:t>EDA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2"/>
                </a:solidFill>
                <a:sym typeface="Proxima Nova"/>
              </a:rPr>
              <a:t>Exploratory Data Analysis reveals trends and patterns effectively.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2"/>
                </a:solidFill>
              </a:rPr>
              <a:t>Permutation Tests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700">
                <a:solidFill>
                  <a:schemeClr val="tx2"/>
                </a:solidFill>
                <a:sym typeface="Proxima Nova"/>
              </a:rPr>
              <a:t>Non-parametric tests assess the significance of observed differences.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different seasons&#10;&#10;AI-generated content may be incorrect.">
            <a:extLst>
              <a:ext uri="{FF2B5EF4-FFF2-40B4-BE49-F238E27FC236}">
                <a16:creationId xmlns:a16="http://schemas.microsoft.com/office/drawing/2014/main" id="{D3DDEBA5-310F-ECF6-9B8B-C939D86D60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91384"/>
            <a:ext cx="7942074" cy="490422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19937" y="1714500"/>
            <a:ext cx="0" cy="6858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/>
          <p:cNvGrpSpPr/>
          <p:nvPr/>
        </p:nvGrpSpPr>
        <p:grpSpPr>
          <a:xfrm>
            <a:off x="9380725" y="2479107"/>
            <a:ext cx="7942073" cy="5461710"/>
            <a:chOff x="0" y="66675"/>
            <a:chExt cx="9182100" cy="6314471"/>
          </a:xfrm>
        </p:grpSpPr>
        <p:sp>
          <p:nvSpPr>
            <p:cNvPr id="3" name="TextBox 3"/>
            <p:cNvSpPr txBox="1"/>
            <p:nvPr/>
          </p:nvSpPr>
          <p:spPr>
            <a:xfrm>
              <a:off x="0" y="2378057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1051560">
                <a:lnSpc>
                  <a:spcPts val="414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450" b="1" kern="1200">
                  <a:solidFill>
                    <a:srgbClr val="445765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Late Flights</a:t>
              </a:r>
              <a:endParaRPr lang="en-US" sz="3000" b="1" u="none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43318"/>
              <a:ext cx="9182100" cy="2837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3863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760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Delays are predominantly influenced by the time of day, with 58% of late flights occurring during evening hours. This pattern highlights the need for better scheduling during peak times to enhance efficiency.</a:t>
              </a:r>
              <a:endParaRPr lang="en-US" sz="2400" dirty="0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9182100" cy="1550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9200"/>
                </a:lnSpc>
                <a:spcAft>
                  <a:spcPts val="600"/>
                </a:spcAft>
              </a:pPr>
              <a:r>
                <a:rPr lang="en-US" sz="920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58%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comparison of a normal and a normal condition&#10;&#10;AI-generated content may be incorrect.">
            <a:extLst>
              <a:ext uri="{FF2B5EF4-FFF2-40B4-BE49-F238E27FC236}">
                <a16:creationId xmlns:a16="http://schemas.microsoft.com/office/drawing/2014/main" id="{30C90529-6B74-FDE8-D963-621B9DAFD1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8" y="482601"/>
            <a:ext cx="7057096" cy="4357755"/>
          </a:xfrm>
          <a:prstGeom prst="rect">
            <a:avLst/>
          </a:prstGeom>
        </p:spPr>
      </p:pic>
      <p:pic>
        <p:nvPicPr>
          <p:cNvPr id="7" name="Picture 6" descr="A graph showing a number of times&#10;&#10;AI-generated content may be incorrect.">
            <a:extLst>
              <a:ext uri="{FF2B5EF4-FFF2-40B4-BE49-F238E27FC236}">
                <a16:creationId xmlns:a16="http://schemas.microsoft.com/office/drawing/2014/main" id="{9E1C3EB8-0845-05DC-8E64-B827B9B64B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67" y="5446644"/>
            <a:ext cx="6705813" cy="41408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5420" y="0"/>
            <a:ext cx="13716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4920"/>
            <a:ext cx="9189720" cy="13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9462051" y="1978724"/>
            <a:ext cx="8140146" cy="6112636"/>
            <a:chOff x="0" y="66675"/>
            <a:chExt cx="9182100" cy="6895062"/>
          </a:xfrm>
        </p:grpSpPr>
        <p:sp>
          <p:nvSpPr>
            <p:cNvPr id="3" name="TextBox 3"/>
            <p:cNvSpPr txBox="1"/>
            <p:nvPr/>
          </p:nvSpPr>
          <p:spPr>
            <a:xfrm>
              <a:off x="0" y="2378057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1078992">
                <a:lnSpc>
                  <a:spcPts val="4248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540" b="1" kern="1200">
                  <a:solidFill>
                    <a:srgbClr val="7B8C99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Delay Rate</a:t>
              </a:r>
              <a:endParaRPr lang="en-US" sz="3000" b="1" u="none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43318"/>
              <a:ext cx="9182100" cy="3418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78992">
                <a:lnSpc>
                  <a:spcPts val="3964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832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Flights experiencing precipitation have a significantly higher delay rate of 75%, highlighting the adverse impact of weather conditions on timely departures. This statistic underscores the need for enhanced weather responsiveness in airline operations.</a:t>
              </a:r>
              <a:endParaRPr lang="en-US" sz="2400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9182100" cy="1550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78992">
                <a:lnSpc>
                  <a:spcPts val="9440"/>
                </a:lnSpc>
                <a:spcAft>
                  <a:spcPts val="600"/>
                </a:spcAft>
              </a:pPr>
              <a:r>
                <a:rPr lang="en-US" sz="944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75%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showing different colored squares&#10;&#10;AI-generated content may be incorrect.">
            <a:extLst>
              <a:ext uri="{FF2B5EF4-FFF2-40B4-BE49-F238E27FC236}">
                <a16:creationId xmlns:a16="http://schemas.microsoft.com/office/drawing/2014/main" id="{8038B15E-3C65-592B-8CE2-DE19F6C6E9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200" y="2691384"/>
            <a:ext cx="7942074" cy="490422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119937" y="1714500"/>
            <a:ext cx="0" cy="6858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/>
          <p:cNvGrpSpPr/>
          <p:nvPr/>
        </p:nvGrpSpPr>
        <p:grpSpPr>
          <a:xfrm>
            <a:off x="9380725" y="2479107"/>
            <a:ext cx="7942073" cy="5461710"/>
            <a:chOff x="0" y="66675"/>
            <a:chExt cx="9182100" cy="6314469"/>
          </a:xfrm>
        </p:grpSpPr>
        <p:sp>
          <p:nvSpPr>
            <p:cNvPr id="3" name="TextBox 3"/>
            <p:cNvSpPr txBox="1"/>
            <p:nvPr/>
          </p:nvSpPr>
          <p:spPr>
            <a:xfrm>
              <a:off x="0" y="2378057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1051560">
                <a:lnSpc>
                  <a:spcPts val="414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450" b="1" kern="1200">
                  <a:solidFill>
                    <a:srgbClr val="445765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Late Flights</a:t>
              </a:r>
              <a:endParaRPr lang="en-US" sz="3000" b="1" u="none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43317"/>
              <a:ext cx="9182100" cy="28378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3863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760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Flights operating in poor visibility conditions, defined as less than 3 miles, experienced a significantly higher late arrival rate of 58%, highlighting the challenges posed by weather on flight schedules.</a:t>
              </a:r>
              <a:endParaRPr lang="en-US" sz="2400" dirty="0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9182100" cy="1550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9200"/>
                </a:lnSpc>
                <a:spcAft>
                  <a:spcPts val="600"/>
                </a:spcAft>
              </a:pPr>
              <a:r>
                <a:rPr lang="en-US" sz="920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58%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wind speed&#10;&#10;AI-generated content may be incorrect.">
            <a:extLst>
              <a:ext uri="{FF2B5EF4-FFF2-40B4-BE49-F238E27FC236}">
                <a16:creationId xmlns:a16="http://schemas.microsoft.com/office/drawing/2014/main" id="{C6947BE1-B79E-2BA2-A5DC-8B5910901A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328" y="482601"/>
            <a:ext cx="7057096" cy="4357755"/>
          </a:xfrm>
          <a:prstGeom prst="rect">
            <a:avLst/>
          </a:prstGeom>
        </p:spPr>
      </p:pic>
      <p:pic>
        <p:nvPicPr>
          <p:cNvPr id="8" name="Picture 7" descr="A graph of a temperature&#10;&#10;AI-generated content may be incorrect.">
            <a:extLst>
              <a:ext uri="{FF2B5EF4-FFF2-40B4-BE49-F238E27FC236}">
                <a16:creationId xmlns:a16="http://schemas.microsoft.com/office/drawing/2014/main" id="{B6AAAAA4-93B2-8103-BF0B-84D066DC8E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65" y="5446644"/>
            <a:ext cx="6705817" cy="414084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5420" y="0"/>
            <a:ext cx="137160" cy="10287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074920"/>
            <a:ext cx="9189720" cy="1371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2"/>
          <p:cNvGrpSpPr/>
          <p:nvPr/>
        </p:nvGrpSpPr>
        <p:grpSpPr>
          <a:xfrm>
            <a:off x="9462051" y="2551895"/>
            <a:ext cx="8140146" cy="5086714"/>
            <a:chOff x="0" y="66675"/>
            <a:chExt cx="9182100" cy="5737821"/>
          </a:xfrm>
        </p:grpSpPr>
        <p:sp>
          <p:nvSpPr>
            <p:cNvPr id="3" name="TextBox 3"/>
            <p:cNvSpPr txBox="1"/>
            <p:nvPr/>
          </p:nvSpPr>
          <p:spPr>
            <a:xfrm>
              <a:off x="0" y="2378057"/>
              <a:ext cx="9182100" cy="6191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 defTabSz="1078992">
                <a:lnSpc>
                  <a:spcPts val="4248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3540" b="1" kern="1200">
                  <a:solidFill>
                    <a:srgbClr val="7B8C99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Minor Effects</a:t>
              </a:r>
              <a:endParaRPr lang="en-US" sz="3000" b="1" u="none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543318"/>
              <a:ext cx="9182100" cy="22611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78992">
                <a:lnSpc>
                  <a:spcPts val="3964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2832" kern="1200" dirty="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The analysis revealed that temperature and wind speed have detectable effects on flight delays, but these relationships are modest compared to the influence of time of day and weather conditions.</a:t>
              </a:r>
              <a:endParaRPr lang="en-US" sz="2400" dirty="0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9182100" cy="15504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78992">
                <a:lnSpc>
                  <a:spcPts val="9440"/>
                </a:lnSpc>
                <a:spcAft>
                  <a:spcPts val="600"/>
                </a:spcAft>
              </a:pPr>
              <a:r>
                <a:rPr lang="en-US" sz="944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15%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flight status&#10;&#10;AI-generated content may be incorrect.">
            <a:extLst>
              <a:ext uri="{FF2B5EF4-FFF2-40B4-BE49-F238E27FC236}">
                <a16:creationId xmlns:a16="http://schemas.microsoft.com/office/drawing/2014/main" id="{E7B6B10A-4532-E573-6695-B577E986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297" y="2702719"/>
            <a:ext cx="7937501" cy="4881561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965200" y="2093960"/>
            <a:ext cx="7937499" cy="6099078"/>
            <a:chOff x="0" y="-9525"/>
            <a:chExt cx="9182100" cy="7055413"/>
          </a:xfrm>
        </p:grpSpPr>
        <p:sp>
          <p:nvSpPr>
            <p:cNvPr id="5" name="TextBox 5"/>
            <p:cNvSpPr txBox="1"/>
            <p:nvPr/>
          </p:nvSpPr>
          <p:spPr>
            <a:xfrm>
              <a:off x="0" y="2057400"/>
              <a:ext cx="9167398" cy="1308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4485"/>
                </a:lnSpc>
                <a:spcAft>
                  <a:spcPts val="600"/>
                </a:spcAft>
              </a:pPr>
              <a:r>
                <a:rPr lang="en-US" sz="3450" b="1" kern="1200">
                  <a:solidFill>
                    <a:srgbClr val="7B8C99"/>
                  </a:solidFill>
                  <a:latin typeface="Proxima Nova Bold"/>
                  <a:ea typeface="+mn-ea"/>
                  <a:cs typeface="+mn-cs"/>
                  <a:sym typeface="Proxima Nova Bold"/>
                </a:rPr>
                <a:t>Summary of Findings on United Airlines Departure Delay Patterns</a:t>
              </a:r>
              <a:endParaRPr lang="en-US" sz="3000" b="1">
                <a:solidFill>
                  <a:srgbClr val="7B8C99"/>
                </a:solidFill>
                <a:latin typeface="Proxima Nova Bold"/>
                <a:ea typeface="Proxima Nova Bold"/>
                <a:cs typeface="Proxima Nova Bold"/>
                <a:sym typeface="Proxima Nova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4463978"/>
              <a:ext cx="9182100" cy="25819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95884" lvl="1" indent="-297942" defTabSz="1051560">
                <a:lnSpc>
                  <a:spcPts val="3588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60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Time of day is the strongest predictor of delays</a:t>
              </a:r>
            </a:p>
            <a:p>
              <a:pPr marL="595884" lvl="1" indent="-297942" defTabSz="1051560">
                <a:lnSpc>
                  <a:spcPts val="3588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60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Weather factors significantly influence flight performance</a:t>
              </a:r>
            </a:p>
            <a:p>
              <a:pPr marL="595884" lvl="1" indent="-297942" defTabSz="1051560">
                <a:lnSpc>
                  <a:spcPts val="3588"/>
                </a:lnSpc>
                <a:spcAft>
                  <a:spcPts val="600"/>
                </a:spcAft>
                <a:buFont typeface="Arial"/>
                <a:buChar char="•"/>
              </a:pPr>
              <a:r>
                <a:rPr lang="en-US" sz="2760" kern="1200">
                  <a:solidFill>
                    <a:srgbClr val="0B2340"/>
                  </a:solidFill>
                  <a:latin typeface="Proxima Nova"/>
                  <a:ea typeface="+mn-ea"/>
                  <a:cs typeface="+mn-cs"/>
                  <a:sym typeface="Proxima Nova"/>
                </a:rPr>
                <a:t>Temperature and wind effects are minimal in comparison</a:t>
              </a:r>
              <a:endParaRPr lang="en-US" sz="2400" u="none" strike="noStrike">
                <a:solidFill>
                  <a:srgbClr val="0B234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9175044" cy="163089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1051560">
                <a:lnSpc>
                  <a:spcPts val="10120"/>
                </a:lnSpc>
                <a:spcAft>
                  <a:spcPts val="600"/>
                </a:spcAft>
              </a:pPr>
              <a:r>
                <a:rPr lang="en-US" sz="9200" b="1" kern="1200">
                  <a:solidFill>
                    <a:srgbClr val="0B2340"/>
                  </a:solidFill>
                  <a:latin typeface="Poppins Bold"/>
                  <a:ea typeface="+mn-ea"/>
                  <a:cs typeface="Poppins Bold"/>
                  <a:sym typeface="Poppins Bold"/>
                </a:rPr>
                <a:t>Key Insights</a:t>
              </a:r>
              <a:endParaRPr lang="en-US" sz="8000" b="1">
                <a:solidFill>
                  <a:srgbClr val="0B234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678</Words>
  <Application>Microsoft Macintosh PowerPoint</Application>
  <PresentationFormat>Custom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Proxima Nova</vt:lpstr>
      <vt:lpstr>Trebuchet MS</vt:lpstr>
      <vt:lpstr>Calibri</vt:lpstr>
      <vt:lpstr>Poppins Bold</vt:lpstr>
      <vt:lpstr>Proxima Nova Bold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DATA 5300: United Airlines Delays</dc:title>
  <dc:description>Presentation - DATA 5300: United Airlines Delays</dc:description>
  <cp:lastModifiedBy>Paul Skentzos</cp:lastModifiedBy>
  <cp:revision>6</cp:revision>
  <dcterms:created xsi:type="dcterms:W3CDTF">2006-08-16T00:00:00Z</dcterms:created>
  <dcterms:modified xsi:type="dcterms:W3CDTF">2025-11-01T17:11:30Z</dcterms:modified>
  <dc:identifier>DAG3aH4ygtM</dc:identifier>
</cp:coreProperties>
</file>