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D393E23-D0E0-4474-BCD7-9EC26E194CBB}" type="datetimeFigureOut">
              <a:rPr lang="en-IN" smtClean="0"/>
              <a:t>31-05-2022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3D9723FA-6CB6-42D7-8F4A-35404E261EEE}" type="slidenum">
              <a:rPr lang="en-IN" smtClean="0"/>
              <a:t>‹#›</a:t>
            </a:fld>
            <a:endParaRPr lang="en-IN"/>
          </a:p>
        </p:txBody>
      </p:sp>
    </p:spTree>
    <p:extLst>
      <p:ext uri="{BB962C8B-B14F-4D97-AF65-F5344CB8AC3E}">
        <p14:creationId xmlns:p14="http://schemas.microsoft.com/office/powerpoint/2010/main" val="39620584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393E23-D0E0-4474-BCD7-9EC26E194CBB}"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9723FA-6CB6-42D7-8F4A-35404E261EEE}" type="slidenum">
              <a:rPr lang="en-IN" smtClean="0"/>
              <a:t>‹#›</a:t>
            </a:fld>
            <a:endParaRPr lang="en-IN"/>
          </a:p>
        </p:txBody>
      </p:sp>
    </p:spTree>
    <p:extLst>
      <p:ext uri="{BB962C8B-B14F-4D97-AF65-F5344CB8AC3E}">
        <p14:creationId xmlns:p14="http://schemas.microsoft.com/office/powerpoint/2010/main" val="3629478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393E23-D0E0-4474-BCD7-9EC26E194CBB}"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9723FA-6CB6-42D7-8F4A-35404E261EEE}" type="slidenum">
              <a:rPr lang="en-IN" smtClean="0"/>
              <a:t>‹#›</a:t>
            </a:fld>
            <a:endParaRPr lang="en-IN"/>
          </a:p>
        </p:txBody>
      </p:sp>
    </p:spTree>
    <p:extLst>
      <p:ext uri="{BB962C8B-B14F-4D97-AF65-F5344CB8AC3E}">
        <p14:creationId xmlns:p14="http://schemas.microsoft.com/office/powerpoint/2010/main" val="149598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393E23-D0E0-4474-BCD7-9EC26E194CBB}"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9723FA-6CB6-42D7-8F4A-35404E261EEE}" type="slidenum">
              <a:rPr lang="en-IN" smtClean="0"/>
              <a:t>‹#›</a:t>
            </a:fld>
            <a:endParaRPr lang="en-IN"/>
          </a:p>
        </p:txBody>
      </p:sp>
    </p:spTree>
    <p:extLst>
      <p:ext uri="{BB962C8B-B14F-4D97-AF65-F5344CB8AC3E}">
        <p14:creationId xmlns:p14="http://schemas.microsoft.com/office/powerpoint/2010/main" val="2260153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393E23-D0E0-4474-BCD7-9EC26E194CBB}"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9723FA-6CB6-42D7-8F4A-35404E261EEE}" type="slidenum">
              <a:rPr lang="en-IN" smtClean="0"/>
              <a:t>‹#›</a:t>
            </a:fld>
            <a:endParaRPr lang="en-IN"/>
          </a:p>
        </p:txBody>
      </p:sp>
    </p:spTree>
    <p:extLst>
      <p:ext uri="{BB962C8B-B14F-4D97-AF65-F5344CB8AC3E}">
        <p14:creationId xmlns:p14="http://schemas.microsoft.com/office/powerpoint/2010/main" val="1375084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393E23-D0E0-4474-BCD7-9EC26E194CBB}"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9723FA-6CB6-42D7-8F4A-35404E261EEE}" type="slidenum">
              <a:rPr lang="en-IN" smtClean="0"/>
              <a:t>‹#›</a:t>
            </a:fld>
            <a:endParaRPr lang="en-IN"/>
          </a:p>
        </p:txBody>
      </p:sp>
    </p:spTree>
    <p:extLst>
      <p:ext uri="{BB962C8B-B14F-4D97-AF65-F5344CB8AC3E}">
        <p14:creationId xmlns:p14="http://schemas.microsoft.com/office/powerpoint/2010/main" val="2851081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393E23-D0E0-4474-BCD7-9EC26E194CBB}"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9723FA-6CB6-42D7-8F4A-35404E261EEE}" type="slidenum">
              <a:rPr lang="en-IN" smtClean="0"/>
              <a:t>‹#›</a:t>
            </a:fld>
            <a:endParaRPr lang="en-IN"/>
          </a:p>
        </p:txBody>
      </p:sp>
    </p:spTree>
    <p:extLst>
      <p:ext uri="{BB962C8B-B14F-4D97-AF65-F5344CB8AC3E}">
        <p14:creationId xmlns:p14="http://schemas.microsoft.com/office/powerpoint/2010/main" val="4271459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393E23-D0E0-4474-BCD7-9EC26E194CBB}"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9723FA-6CB6-42D7-8F4A-35404E261EEE}"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290999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393E23-D0E0-4474-BCD7-9EC26E194CBB}"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9723FA-6CB6-42D7-8F4A-35404E261EEE}" type="slidenum">
              <a:rPr lang="en-IN" smtClean="0"/>
              <a:t>‹#›</a:t>
            </a:fld>
            <a:endParaRPr lang="en-IN"/>
          </a:p>
        </p:txBody>
      </p:sp>
    </p:spTree>
    <p:extLst>
      <p:ext uri="{BB962C8B-B14F-4D97-AF65-F5344CB8AC3E}">
        <p14:creationId xmlns:p14="http://schemas.microsoft.com/office/powerpoint/2010/main" val="50106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393E23-D0E0-4474-BCD7-9EC26E194CBB}"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9723FA-6CB6-42D7-8F4A-35404E261EEE}" type="slidenum">
              <a:rPr lang="en-IN" smtClean="0"/>
              <a:t>‹#›</a:t>
            </a:fld>
            <a:endParaRPr lang="en-IN"/>
          </a:p>
        </p:txBody>
      </p:sp>
    </p:spTree>
    <p:extLst>
      <p:ext uri="{BB962C8B-B14F-4D97-AF65-F5344CB8AC3E}">
        <p14:creationId xmlns:p14="http://schemas.microsoft.com/office/powerpoint/2010/main" val="1804320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393E23-D0E0-4474-BCD7-9EC26E194CBB}"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9723FA-6CB6-42D7-8F4A-35404E261EEE}" type="slidenum">
              <a:rPr lang="en-IN" smtClean="0"/>
              <a:t>‹#›</a:t>
            </a:fld>
            <a:endParaRPr lang="en-IN"/>
          </a:p>
        </p:txBody>
      </p:sp>
    </p:spTree>
    <p:extLst>
      <p:ext uri="{BB962C8B-B14F-4D97-AF65-F5344CB8AC3E}">
        <p14:creationId xmlns:p14="http://schemas.microsoft.com/office/powerpoint/2010/main" val="395844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393E23-D0E0-4474-BCD7-9EC26E194CBB}"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9723FA-6CB6-42D7-8F4A-35404E261EEE}" type="slidenum">
              <a:rPr lang="en-IN" smtClean="0"/>
              <a:t>‹#›</a:t>
            </a:fld>
            <a:endParaRPr lang="en-IN"/>
          </a:p>
        </p:txBody>
      </p:sp>
    </p:spTree>
    <p:extLst>
      <p:ext uri="{BB962C8B-B14F-4D97-AF65-F5344CB8AC3E}">
        <p14:creationId xmlns:p14="http://schemas.microsoft.com/office/powerpoint/2010/main" val="417256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393E23-D0E0-4474-BCD7-9EC26E194CBB}" type="datetimeFigureOut">
              <a:rPr lang="en-IN" smtClean="0"/>
              <a:t>31-05-2022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9723FA-6CB6-42D7-8F4A-35404E261EEE}" type="slidenum">
              <a:rPr lang="en-IN" smtClean="0"/>
              <a:t>‹#›</a:t>
            </a:fld>
            <a:endParaRPr lang="en-IN"/>
          </a:p>
        </p:txBody>
      </p:sp>
    </p:spTree>
    <p:extLst>
      <p:ext uri="{BB962C8B-B14F-4D97-AF65-F5344CB8AC3E}">
        <p14:creationId xmlns:p14="http://schemas.microsoft.com/office/powerpoint/2010/main" val="418860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393E23-D0E0-4474-BCD7-9EC26E194CBB}" type="datetimeFigureOut">
              <a:rPr lang="en-IN" smtClean="0"/>
              <a:t>31-05-2022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9723FA-6CB6-42D7-8F4A-35404E261EEE}" type="slidenum">
              <a:rPr lang="en-IN" smtClean="0"/>
              <a:t>‹#›</a:t>
            </a:fld>
            <a:endParaRPr lang="en-IN"/>
          </a:p>
        </p:txBody>
      </p:sp>
    </p:spTree>
    <p:extLst>
      <p:ext uri="{BB962C8B-B14F-4D97-AF65-F5344CB8AC3E}">
        <p14:creationId xmlns:p14="http://schemas.microsoft.com/office/powerpoint/2010/main" val="4001228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D393E23-D0E0-4474-BCD7-9EC26E194CBB}" type="datetimeFigureOut">
              <a:rPr lang="en-IN" smtClean="0"/>
              <a:t>31-05-2022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9723FA-6CB6-42D7-8F4A-35404E261EEE}" type="slidenum">
              <a:rPr lang="en-IN" smtClean="0"/>
              <a:t>‹#›</a:t>
            </a:fld>
            <a:endParaRPr lang="en-IN"/>
          </a:p>
        </p:txBody>
      </p:sp>
    </p:spTree>
    <p:extLst>
      <p:ext uri="{BB962C8B-B14F-4D97-AF65-F5344CB8AC3E}">
        <p14:creationId xmlns:p14="http://schemas.microsoft.com/office/powerpoint/2010/main" val="397196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393E23-D0E0-4474-BCD7-9EC26E194CBB}"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9723FA-6CB6-42D7-8F4A-35404E261EEE}" type="slidenum">
              <a:rPr lang="en-IN" smtClean="0"/>
              <a:t>‹#›</a:t>
            </a:fld>
            <a:endParaRPr lang="en-IN"/>
          </a:p>
        </p:txBody>
      </p:sp>
    </p:spTree>
    <p:extLst>
      <p:ext uri="{BB962C8B-B14F-4D97-AF65-F5344CB8AC3E}">
        <p14:creationId xmlns:p14="http://schemas.microsoft.com/office/powerpoint/2010/main" val="1973036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393E23-D0E0-4474-BCD7-9EC26E194CBB}"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9723FA-6CB6-42D7-8F4A-35404E261EEE}" type="slidenum">
              <a:rPr lang="en-IN" smtClean="0"/>
              <a:t>‹#›</a:t>
            </a:fld>
            <a:endParaRPr lang="en-IN"/>
          </a:p>
        </p:txBody>
      </p:sp>
    </p:spTree>
    <p:extLst>
      <p:ext uri="{BB962C8B-B14F-4D97-AF65-F5344CB8AC3E}">
        <p14:creationId xmlns:p14="http://schemas.microsoft.com/office/powerpoint/2010/main" val="4080146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393E23-D0E0-4474-BCD7-9EC26E194CBB}" type="datetimeFigureOut">
              <a:rPr lang="en-IN" smtClean="0"/>
              <a:t>31-05-2022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D9723FA-6CB6-42D7-8F4A-35404E261EEE}" type="slidenum">
              <a:rPr lang="en-IN" smtClean="0"/>
              <a:t>‹#›</a:t>
            </a:fld>
            <a:endParaRPr lang="en-IN"/>
          </a:p>
        </p:txBody>
      </p:sp>
    </p:spTree>
    <p:extLst>
      <p:ext uri="{BB962C8B-B14F-4D97-AF65-F5344CB8AC3E}">
        <p14:creationId xmlns:p14="http://schemas.microsoft.com/office/powerpoint/2010/main" val="29198497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jp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8834-43E5-4D39-B07C-0462FC88E310}"/>
              </a:ext>
            </a:extLst>
          </p:cNvPr>
          <p:cNvSpPr>
            <a:spLocks noGrp="1"/>
          </p:cNvSpPr>
          <p:nvPr>
            <p:ph type="ctrTitle"/>
          </p:nvPr>
        </p:nvSpPr>
        <p:spPr>
          <a:xfrm>
            <a:off x="2497137" y="1287434"/>
            <a:ext cx="7197726" cy="2421464"/>
          </a:xfrm>
        </p:spPr>
        <p:txBody>
          <a:bodyPr>
            <a:normAutofit/>
          </a:bodyPr>
          <a:lstStyle/>
          <a:p>
            <a:pPr algn="ctr"/>
            <a:r>
              <a:rPr lang="en-IN" sz="6600" b="1" dirty="0">
                <a:solidFill>
                  <a:srgbClr val="92D050"/>
                </a:solidFill>
              </a:rPr>
              <a:t>Design Project Presentation</a:t>
            </a:r>
          </a:p>
        </p:txBody>
      </p:sp>
      <p:sp>
        <p:nvSpPr>
          <p:cNvPr id="3" name="Subtitle 2">
            <a:extLst>
              <a:ext uri="{FF2B5EF4-FFF2-40B4-BE49-F238E27FC236}">
                <a16:creationId xmlns:a16="http://schemas.microsoft.com/office/drawing/2014/main" id="{6FD8D072-EF66-4F86-93B1-7AD6812BF9ED}"/>
              </a:ext>
            </a:extLst>
          </p:cNvPr>
          <p:cNvSpPr>
            <a:spLocks noGrp="1"/>
          </p:cNvSpPr>
          <p:nvPr>
            <p:ph type="subTitle" idx="1"/>
          </p:nvPr>
        </p:nvSpPr>
        <p:spPr>
          <a:xfrm>
            <a:off x="2497137" y="3833158"/>
            <a:ext cx="7197726" cy="1405467"/>
          </a:xfrm>
        </p:spPr>
        <p:txBody>
          <a:bodyPr>
            <a:normAutofit/>
          </a:bodyPr>
          <a:lstStyle/>
          <a:p>
            <a:pPr algn="ctr"/>
            <a:r>
              <a:rPr lang="en-IN" sz="2400" dirty="0"/>
              <a:t>Autonomous Floor segmentation car using Raspberry pi </a:t>
            </a:r>
          </a:p>
        </p:txBody>
      </p:sp>
      <p:sp>
        <p:nvSpPr>
          <p:cNvPr id="4" name="Subtitle 2">
            <a:extLst>
              <a:ext uri="{FF2B5EF4-FFF2-40B4-BE49-F238E27FC236}">
                <a16:creationId xmlns:a16="http://schemas.microsoft.com/office/drawing/2014/main" id="{B66B9CD9-7DB7-4BED-A713-5AC6FBDEC34E}"/>
              </a:ext>
            </a:extLst>
          </p:cNvPr>
          <p:cNvSpPr txBox="1">
            <a:spLocks/>
          </p:cNvSpPr>
          <p:nvPr/>
        </p:nvSpPr>
        <p:spPr>
          <a:xfrm>
            <a:off x="2497137" y="4968439"/>
            <a:ext cx="7197726" cy="1405467"/>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ctr"/>
            <a:r>
              <a:rPr lang="en-IN" sz="2000" dirty="0" err="1"/>
              <a:t>Giri</a:t>
            </a:r>
            <a:r>
              <a:rPr lang="en-IN" sz="2000" dirty="0"/>
              <a:t> </a:t>
            </a:r>
            <a:r>
              <a:rPr lang="en-IN" sz="2000" dirty="0" err="1"/>
              <a:t>Prasad.S</a:t>
            </a:r>
            <a:r>
              <a:rPr lang="en-IN" sz="2000" dirty="0"/>
              <a:t>, 2019A7PS0097U</a:t>
            </a:r>
          </a:p>
        </p:txBody>
      </p:sp>
    </p:spTree>
    <p:extLst>
      <p:ext uri="{BB962C8B-B14F-4D97-AF65-F5344CB8AC3E}">
        <p14:creationId xmlns:p14="http://schemas.microsoft.com/office/powerpoint/2010/main" val="1458889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100+ Thank You Pictures | Download Free Images on Unsplash">
            <a:extLst>
              <a:ext uri="{FF2B5EF4-FFF2-40B4-BE49-F238E27FC236}">
                <a16:creationId xmlns:a16="http://schemas.microsoft.com/office/drawing/2014/main" id="{49F4AB68-B118-4E1B-A53E-B1F15F6388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5652" y="1552296"/>
            <a:ext cx="7125877" cy="475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76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9F4F4-C484-4694-A556-C7522A033A94}"/>
              </a:ext>
            </a:extLst>
          </p:cNvPr>
          <p:cNvSpPr>
            <a:spLocks noGrp="1"/>
          </p:cNvSpPr>
          <p:nvPr>
            <p:ph type="title"/>
          </p:nvPr>
        </p:nvSpPr>
        <p:spPr/>
        <p:txBody>
          <a:bodyPr/>
          <a:lstStyle/>
          <a:p>
            <a:r>
              <a:rPr lang="en-IN" dirty="0"/>
              <a:t>Project aim</a:t>
            </a:r>
          </a:p>
        </p:txBody>
      </p:sp>
      <p:sp>
        <p:nvSpPr>
          <p:cNvPr id="3" name="Content Placeholder 2">
            <a:extLst>
              <a:ext uri="{FF2B5EF4-FFF2-40B4-BE49-F238E27FC236}">
                <a16:creationId xmlns:a16="http://schemas.microsoft.com/office/drawing/2014/main" id="{7C39CB07-C516-4114-AF9A-458581253E48}"/>
              </a:ext>
            </a:extLst>
          </p:cNvPr>
          <p:cNvSpPr>
            <a:spLocks noGrp="1"/>
          </p:cNvSpPr>
          <p:nvPr>
            <p:ph idx="1"/>
          </p:nvPr>
        </p:nvSpPr>
        <p:spPr>
          <a:xfrm>
            <a:off x="685801" y="2142067"/>
            <a:ext cx="7597587" cy="3147109"/>
          </a:xfrm>
        </p:spPr>
        <p:txBody>
          <a:bodyPr>
            <a:normAutofit/>
          </a:bodyPr>
          <a:lstStyle/>
          <a:p>
            <a:r>
              <a:rPr lang="en-IN" sz="2400" dirty="0"/>
              <a:t>To create an autonomous robot car that can navigate itself through Indoor areas, with the help of camera images and deep learning.</a:t>
            </a:r>
          </a:p>
        </p:txBody>
      </p:sp>
    </p:spTree>
    <p:extLst>
      <p:ext uri="{BB962C8B-B14F-4D97-AF65-F5344CB8AC3E}">
        <p14:creationId xmlns:p14="http://schemas.microsoft.com/office/powerpoint/2010/main" val="199538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5EDAD-146F-41FF-8C1C-9F2AEED9DF8E}"/>
              </a:ext>
            </a:extLst>
          </p:cNvPr>
          <p:cNvSpPr>
            <a:spLocks noGrp="1"/>
          </p:cNvSpPr>
          <p:nvPr>
            <p:ph type="title"/>
          </p:nvPr>
        </p:nvSpPr>
        <p:spPr>
          <a:xfrm>
            <a:off x="412097" y="-92811"/>
            <a:ext cx="10131425" cy="1456267"/>
          </a:xfrm>
        </p:spPr>
        <p:txBody>
          <a:bodyPr/>
          <a:lstStyle/>
          <a:p>
            <a:r>
              <a:rPr lang="en-IN" dirty="0"/>
              <a:t>Components</a:t>
            </a:r>
            <a:br>
              <a:rPr lang="en-IN" dirty="0"/>
            </a:br>
            <a:endParaRPr lang="en-IN" dirty="0"/>
          </a:p>
        </p:txBody>
      </p:sp>
      <p:pic>
        <p:nvPicPr>
          <p:cNvPr id="2056" name="Picture 8" descr="Raspberry Pi Camera V2 White buy and offers on Techinn">
            <a:extLst>
              <a:ext uri="{FF2B5EF4-FFF2-40B4-BE49-F238E27FC236}">
                <a16:creationId xmlns:a16="http://schemas.microsoft.com/office/drawing/2014/main" id="{D196CFCC-8CD1-4588-947C-896713D07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610" y="887006"/>
            <a:ext cx="2323025" cy="23230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Dagu Toy for Car 4WD Aluminum Robot Chassis for Arduino - China Educational  Toy and Arduino price | Made-in-China.com">
            <a:extLst>
              <a:ext uri="{FF2B5EF4-FFF2-40B4-BE49-F238E27FC236}">
                <a16:creationId xmlns:a16="http://schemas.microsoft.com/office/drawing/2014/main" id="{2FC6BFC1-1595-467E-ADDE-B35C0B585D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484" y="3851741"/>
            <a:ext cx="2435599" cy="24355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AF273E1-53C5-4489-9300-2FDB4671259B}"/>
              </a:ext>
            </a:extLst>
          </p:cNvPr>
          <p:cNvSpPr txBox="1"/>
          <p:nvPr/>
        </p:nvSpPr>
        <p:spPr>
          <a:xfrm>
            <a:off x="313484" y="3285541"/>
            <a:ext cx="2115951" cy="369332"/>
          </a:xfrm>
          <a:prstGeom prst="rect">
            <a:avLst/>
          </a:prstGeom>
          <a:noFill/>
        </p:spPr>
        <p:txBody>
          <a:bodyPr wrap="square" rtlCol="0">
            <a:spAutoFit/>
          </a:bodyPr>
          <a:lstStyle/>
          <a:p>
            <a:r>
              <a:rPr lang="en-IN" dirty="0"/>
              <a:t>Raspberry Pi3b+</a:t>
            </a:r>
          </a:p>
        </p:txBody>
      </p:sp>
      <p:sp>
        <p:nvSpPr>
          <p:cNvPr id="17" name="TextBox 16">
            <a:extLst>
              <a:ext uri="{FF2B5EF4-FFF2-40B4-BE49-F238E27FC236}">
                <a16:creationId xmlns:a16="http://schemas.microsoft.com/office/drawing/2014/main" id="{6E013790-7341-4914-ABA4-8BC0135573C7}"/>
              </a:ext>
            </a:extLst>
          </p:cNvPr>
          <p:cNvSpPr txBox="1"/>
          <p:nvPr/>
        </p:nvSpPr>
        <p:spPr>
          <a:xfrm>
            <a:off x="4287372" y="3385370"/>
            <a:ext cx="2115951" cy="369332"/>
          </a:xfrm>
          <a:prstGeom prst="rect">
            <a:avLst/>
          </a:prstGeom>
          <a:noFill/>
        </p:spPr>
        <p:txBody>
          <a:bodyPr wrap="square" rtlCol="0">
            <a:spAutoFit/>
          </a:bodyPr>
          <a:lstStyle/>
          <a:p>
            <a:r>
              <a:rPr lang="en-IN" dirty="0"/>
              <a:t>L298n Motor driver</a:t>
            </a:r>
          </a:p>
        </p:txBody>
      </p:sp>
      <p:sp>
        <p:nvSpPr>
          <p:cNvPr id="18" name="TextBox 17">
            <a:extLst>
              <a:ext uri="{FF2B5EF4-FFF2-40B4-BE49-F238E27FC236}">
                <a16:creationId xmlns:a16="http://schemas.microsoft.com/office/drawing/2014/main" id="{9A2928E2-E74B-4E03-BCA6-0389023D6A5B}"/>
              </a:ext>
            </a:extLst>
          </p:cNvPr>
          <p:cNvSpPr txBox="1"/>
          <p:nvPr/>
        </p:nvSpPr>
        <p:spPr>
          <a:xfrm>
            <a:off x="7203284" y="3346784"/>
            <a:ext cx="2115951" cy="369332"/>
          </a:xfrm>
          <a:prstGeom prst="rect">
            <a:avLst/>
          </a:prstGeom>
          <a:noFill/>
        </p:spPr>
        <p:txBody>
          <a:bodyPr wrap="square" rtlCol="0">
            <a:spAutoFit/>
          </a:bodyPr>
          <a:lstStyle/>
          <a:p>
            <a:r>
              <a:rPr lang="en-IN" dirty="0"/>
              <a:t>Raspberry Pi cam V2</a:t>
            </a:r>
          </a:p>
        </p:txBody>
      </p:sp>
      <p:sp>
        <p:nvSpPr>
          <p:cNvPr id="19" name="TextBox 18">
            <a:extLst>
              <a:ext uri="{FF2B5EF4-FFF2-40B4-BE49-F238E27FC236}">
                <a16:creationId xmlns:a16="http://schemas.microsoft.com/office/drawing/2014/main" id="{1459A63E-7736-40BE-91EF-F544798924D3}"/>
              </a:ext>
            </a:extLst>
          </p:cNvPr>
          <p:cNvSpPr txBox="1"/>
          <p:nvPr/>
        </p:nvSpPr>
        <p:spPr>
          <a:xfrm>
            <a:off x="237692" y="6330615"/>
            <a:ext cx="2587182" cy="369332"/>
          </a:xfrm>
          <a:prstGeom prst="rect">
            <a:avLst/>
          </a:prstGeom>
          <a:noFill/>
        </p:spPr>
        <p:txBody>
          <a:bodyPr wrap="square" rtlCol="0">
            <a:spAutoFit/>
          </a:bodyPr>
          <a:lstStyle/>
          <a:p>
            <a:r>
              <a:rPr lang="en-IN" dirty="0" err="1"/>
              <a:t>Dagu</a:t>
            </a:r>
            <a:r>
              <a:rPr lang="en-IN" dirty="0"/>
              <a:t> Robot Car Chassis</a:t>
            </a:r>
          </a:p>
        </p:txBody>
      </p:sp>
      <p:sp>
        <p:nvSpPr>
          <p:cNvPr id="20" name="TextBox 19">
            <a:extLst>
              <a:ext uri="{FF2B5EF4-FFF2-40B4-BE49-F238E27FC236}">
                <a16:creationId xmlns:a16="http://schemas.microsoft.com/office/drawing/2014/main" id="{A0ACB753-734B-490C-AB5B-EF29ACEFD295}"/>
              </a:ext>
            </a:extLst>
          </p:cNvPr>
          <p:cNvSpPr txBox="1"/>
          <p:nvPr/>
        </p:nvSpPr>
        <p:spPr>
          <a:xfrm>
            <a:off x="9575718" y="2424121"/>
            <a:ext cx="2339754" cy="646331"/>
          </a:xfrm>
          <a:prstGeom prst="rect">
            <a:avLst/>
          </a:prstGeom>
          <a:noFill/>
        </p:spPr>
        <p:txBody>
          <a:bodyPr wrap="square" rtlCol="0">
            <a:spAutoFit/>
          </a:bodyPr>
          <a:lstStyle/>
          <a:p>
            <a:pPr marL="285750" indent="-285750">
              <a:buFont typeface="Arial" panose="020B0604020202020204" pitchFamily="34" charset="0"/>
              <a:buChar char="•"/>
            </a:pPr>
            <a:r>
              <a:rPr lang="en-IN" dirty="0"/>
              <a:t>Jumper wires</a:t>
            </a:r>
          </a:p>
          <a:p>
            <a:pPr marL="285750" indent="-285750">
              <a:buFont typeface="Arial" panose="020B0604020202020204" pitchFamily="34" charset="0"/>
              <a:buChar char="•"/>
            </a:pPr>
            <a:r>
              <a:rPr lang="en-IN" dirty="0"/>
              <a:t>USB cable</a:t>
            </a:r>
          </a:p>
        </p:txBody>
      </p:sp>
      <p:sp>
        <p:nvSpPr>
          <p:cNvPr id="21" name="TextBox 20">
            <a:extLst>
              <a:ext uri="{FF2B5EF4-FFF2-40B4-BE49-F238E27FC236}">
                <a16:creationId xmlns:a16="http://schemas.microsoft.com/office/drawing/2014/main" id="{BED0ED39-65A0-4621-8D39-00A2B5F378C1}"/>
              </a:ext>
            </a:extLst>
          </p:cNvPr>
          <p:cNvSpPr txBox="1"/>
          <p:nvPr/>
        </p:nvSpPr>
        <p:spPr>
          <a:xfrm>
            <a:off x="6660241" y="6145949"/>
            <a:ext cx="2115951" cy="646331"/>
          </a:xfrm>
          <a:prstGeom prst="rect">
            <a:avLst/>
          </a:prstGeom>
          <a:noFill/>
        </p:spPr>
        <p:txBody>
          <a:bodyPr wrap="square" rtlCol="0">
            <a:spAutoFit/>
          </a:bodyPr>
          <a:lstStyle/>
          <a:p>
            <a:r>
              <a:rPr lang="en-IN" dirty="0"/>
              <a:t>7.2V battery(For raspberry Pi)</a:t>
            </a:r>
          </a:p>
        </p:txBody>
      </p:sp>
      <p:sp>
        <p:nvSpPr>
          <p:cNvPr id="22" name="TextBox 21">
            <a:extLst>
              <a:ext uri="{FF2B5EF4-FFF2-40B4-BE49-F238E27FC236}">
                <a16:creationId xmlns:a16="http://schemas.microsoft.com/office/drawing/2014/main" id="{74A9A432-398C-4031-9EC5-A2CDF7D25F36}"/>
              </a:ext>
            </a:extLst>
          </p:cNvPr>
          <p:cNvSpPr txBox="1"/>
          <p:nvPr/>
        </p:nvSpPr>
        <p:spPr>
          <a:xfrm>
            <a:off x="3262895" y="6235147"/>
            <a:ext cx="2339754" cy="369332"/>
          </a:xfrm>
          <a:prstGeom prst="rect">
            <a:avLst/>
          </a:prstGeom>
          <a:noFill/>
        </p:spPr>
        <p:txBody>
          <a:bodyPr wrap="square" rtlCol="0">
            <a:spAutoFit/>
          </a:bodyPr>
          <a:lstStyle/>
          <a:p>
            <a:r>
              <a:rPr lang="en-IN" dirty="0"/>
              <a:t>12v battery (for motor)</a:t>
            </a:r>
          </a:p>
        </p:txBody>
      </p:sp>
      <p:pic>
        <p:nvPicPr>
          <p:cNvPr id="1026" name="Picture 2" descr="RASPBERRY PI 3 MODEL B+ BULK | Raspberry Pi 3 - Model B+ 1GB RAM |  Distrelec Germany">
            <a:extLst>
              <a:ext uri="{FF2B5EF4-FFF2-40B4-BE49-F238E27FC236}">
                <a16:creationId xmlns:a16="http://schemas.microsoft.com/office/drawing/2014/main" id="{F756B171-4817-FBCA-7723-DA57B5670A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58" y="1243899"/>
            <a:ext cx="3576025" cy="19983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ual H Bridge DC Stepper Motor Drive Controller Board Module L298N MOTOR  DRIVER: Buy Online at Best Price in UAE - Amazon.ae">
            <a:extLst>
              <a:ext uri="{FF2B5EF4-FFF2-40B4-BE49-F238E27FC236}">
                <a16:creationId xmlns:a16="http://schemas.microsoft.com/office/drawing/2014/main" id="{729E1412-2F55-991C-8988-3E60E440C8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1641" y="1214382"/>
            <a:ext cx="2219325"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w to choose battery capacity for longer flight time - Oscar Liang">
            <a:extLst>
              <a:ext uri="{FF2B5EF4-FFF2-40B4-BE49-F238E27FC236}">
                <a16:creationId xmlns:a16="http://schemas.microsoft.com/office/drawing/2014/main" id="{0D5AAB48-2F27-98FD-3EB4-2801F65EF4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4972" y="4131118"/>
            <a:ext cx="2435599" cy="187684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4172F55-459C-7AD6-A6D3-0E078B4825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8163" y="3851741"/>
            <a:ext cx="1392331" cy="235323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M2596 DC to DC High Efficiency Voltage Regulator 3.0-40V to 1.5-35V Buck  Converter DIY Power Supply Step Down Module: Buy Online at Best Price in  UAE - Amazon.ae">
            <a:extLst>
              <a:ext uri="{FF2B5EF4-FFF2-40B4-BE49-F238E27FC236}">
                <a16:creationId xmlns:a16="http://schemas.microsoft.com/office/drawing/2014/main" id="{0043255A-56AF-8447-48B2-9332CB7A0B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89957" y="3892011"/>
            <a:ext cx="2115951" cy="211595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9A17FD35-EB61-15F5-4FE3-7D3DD12A7D13}"/>
              </a:ext>
            </a:extLst>
          </p:cNvPr>
          <p:cNvSpPr txBox="1"/>
          <p:nvPr/>
        </p:nvSpPr>
        <p:spPr>
          <a:xfrm>
            <a:off x="9306521" y="6145948"/>
            <a:ext cx="2115951" cy="646331"/>
          </a:xfrm>
          <a:prstGeom prst="rect">
            <a:avLst/>
          </a:prstGeom>
          <a:noFill/>
        </p:spPr>
        <p:txBody>
          <a:bodyPr wrap="square" rtlCol="0">
            <a:spAutoFit/>
          </a:bodyPr>
          <a:lstStyle/>
          <a:p>
            <a:r>
              <a:rPr lang="en-IN" dirty="0"/>
              <a:t>LM2596 step down voltage regulator</a:t>
            </a:r>
          </a:p>
        </p:txBody>
      </p:sp>
    </p:spTree>
    <p:extLst>
      <p:ext uri="{BB962C8B-B14F-4D97-AF65-F5344CB8AC3E}">
        <p14:creationId xmlns:p14="http://schemas.microsoft.com/office/powerpoint/2010/main" val="178419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056"/>
                                        </p:tgtEl>
                                        <p:attrNameLst>
                                          <p:attrName>style.visibility</p:attrName>
                                        </p:attrNameLst>
                                      </p:cBhvr>
                                      <p:to>
                                        <p:strVal val="visible"/>
                                      </p:to>
                                    </p:set>
                                    <p:animEffect transition="in" filter="fade">
                                      <p:cBhvr>
                                        <p:cTn id="16" dur="500"/>
                                        <p:tgtEl>
                                          <p:spTgt spid="205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058"/>
                                        </p:tgtEl>
                                        <p:attrNameLst>
                                          <p:attrName>style.visibility</p:attrName>
                                        </p:attrNameLst>
                                      </p:cBhvr>
                                      <p:to>
                                        <p:strVal val="visible"/>
                                      </p:to>
                                    </p:set>
                                    <p:animEffect transition="in" filter="fade">
                                      <p:cBhvr>
                                        <p:cTn id="26" dur="500"/>
                                        <p:tgtEl>
                                          <p:spTgt spid="205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P spid="18" grpId="0"/>
      <p:bldP spid="19" grpId="0"/>
      <p:bldP spid="20" grpId="0"/>
      <p:bldP spid="21" grpId="0"/>
      <p:bldP spid="22"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7DA2148-CA97-44BB-83ED-167D64AC239D}"/>
              </a:ext>
            </a:extLst>
          </p:cNvPr>
          <p:cNvSpPr txBox="1"/>
          <p:nvPr/>
        </p:nvSpPr>
        <p:spPr>
          <a:xfrm>
            <a:off x="1057835" y="170329"/>
            <a:ext cx="5038165" cy="646331"/>
          </a:xfrm>
          <a:prstGeom prst="rect">
            <a:avLst/>
          </a:prstGeom>
          <a:noFill/>
        </p:spPr>
        <p:txBody>
          <a:bodyPr wrap="square" rtlCol="0">
            <a:spAutoFit/>
          </a:bodyPr>
          <a:lstStyle/>
          <a:p>
            <a:r>
              <a:rPr lang="en-IN" sz="3600" dirty="0"/>
              <a:t>Car Front View</a:t>
            </a:r>
          </a:p>
        </p:txBody>
      </p:sp>
      <p:pic>
        <p:nvPicPr>
          <p:cNvPr id="16" name="Picture 15">
            <a:extLst>
              <a:ext uri="{FF2B5EF4-FFF2-40B4-BE49-F238E27FC236}">
                <a16:creationId xmlns:a16="http://schemas.microsoft.com/office/drawing/2014/main" id="{7320BD79-9D81-F068-E8A0-C20749BD6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7306" y="1030941"/>
            <a:ext cx="5558118" cy="5558118"/>
          </a:xfrm>
          <a:prstGeom prst="rect">
            <a:avLst/>
          </a:prstGeom>
        </p:spPr>
      </p:pic>
    </p:spTree>
    <p:extLst>
      <p:ext uri="{BB962C8B-B14F-4D97-AF65-F5344CB8AC3E}">
        <p14:creationId xmlns:p14="http://schemas.microsoft.com/office/powerpoint/2010/main" val="3894070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5F45A7-33B5-4C5A-B7DD-2AA83D0EB7DD}"/>
              </a:ext>
            </a:extLst>
          </p:cNvPr>
          <p:cNvSpPr>
            <a:spLocks noGrp="1"/>
          </p:cNvSpPr>
          <p:nvPr>
            <p:ph idx="1"/>
          </p:nvPr>
        </p:nvSpPr>
        <p:spPr>
          <a:xfrm>
            <a:off x="515472" y="-206436"/>
            <a:ext cx="6871446" cy="1076262"/>
          </a:xfrm>
        </p:spPr>
        <p:txBody>
          <a:bodyPr>
            <a:normAutofit/>
          </a:bodyPr>
          <a:lstStyle/>
          <a:p>
            <a:pPr marL="0" indent="0">
              <a:buNone/>
            </a:pPr>
            <a:r>
              <a:rPr lang="en-IN" sz="2800" dirty="0"/>
              <a:t>Car Top View</a:t>
            </a:r>
          </a:p>
        </p:txBody>
      </p:sp>
      <p:pic>
        <p:nvPicPr>
          <p:cNvPr id="5" name="Picture 4">
            <a:extLst>
              <a:ext uri="{FF2B5EF4-FFF2-40B4-BE49-F238E27FC236}">
                <a16:creationId xmlns:a16="http://schemas.microsoft.com/office/drawing/2014/main" id="{74D6587D-8B4C-7EBC-7B1A-AC9A153F9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565" y="1631576"/>
            <a:ext cx="4558554" cy="4558554"/>
          </a:xfrm>
          <a:prstGeom prst="rect">
            <a:avLst/>
          </a:prstGeom>
        </p:spPr>
      </p:pic>
      <p:pic>
        <p:nvPicPr>
          <p:cNvPr id="4" name="Picture 3">
            <a:extLst>
              <a:ext uri="{FF2B5EF4-FFF2-40B4-BE49-F238E27FC236}">
                <a16:creationId xmlns:a16="http://schemas.microsoft.com/office/drawing/2014/main" id="{75C0DAD6-3F34-4560-B7AF-FA7DC78B5F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5282" y="1474693"/>
            <a:ext cx="4733364" cy="4733364"/>
          </a:xfrm>
          <a:prstGeom prst="rect">
            <a:avLst/>
          </a:prstGeom>
        </p:spPr>
      </p:pic>
    </p:spTree>
    <p:extLst>
      <p:ext uri="{BB962C8B-B14F-4D97-AF65-F5344CB8AC3E}">
        <p14:creationId xmlns:p14="http://schemas.microsoft.com/office/powerpoint/2010/main" val="2820922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AADCB6-68AE-4B86-9715-4687A036E361}"/>
              </a:ext>
            </a:extLst>
          </p:cNvPr>
          <p:cNvSpPr>
            <a:spLocks noGrp="1"/>
          </p:cNvSpPr>
          <p:nvPr>
            <p:ph idx="1"/>
          </p:nvPr>
        </p:nvSpPr>
        <p:spPr>
          <a:xfrm>
            <a:off x="685803" y="2142068"/>
            <a:ext cx="6414244" cy="2456826"/>
          </a:xfrm>
        </p:spPr>
        <p:txBody>
          <a:bodyPr>
            <a:normAutofit fontScale="92500" lnSpcReduction="10000"/>
          </a:bodyPr>
          <a:lstStyle/>
          <a:p>
            <a:pPr marL="0" indent="0">
              <a:buNone/>
            </a:pPr>
            <a:r>
              <a:rPr lang="en-US" sz="2000" dirty="0"/>
              <a:t>The algorithm used: Resnet-18 based Encoder-Decoder network for Segmentation.</a:t>
            </a:r>
          </a:p>
          <a:p>
            <a:pPr marL="0" indent="0">
              <a:buNone/>
            </a:pPr>
            <a:r>
              <a:rPr lang="en-IN" sz="2000" dirty="0"/>
              <a:t>Unique contribution: Joining the middle points of the resultant output segmentation mask to obtain a path for the robot to follow.</a:t>
            </a:r>
          </a:p>
          <a:p>
            <a:pPr marL="0" indent="0">
              <a:buNone/>
            </a:pPr>
            <a:r>
              <a:rPr lang="en-IN" sz="2000" dirty="0"/>
              <a:t>Drawback: They have to </a:t>
            </a:r>
            <a:r>
              <a:rPr lang="en-US" sz="2000" dirty="0"/>
              <a:t>use a laptop to run the neural network on the Robot car, which is cumbersome</a:t>
            </a:r>
            <a:r>
              <a:rPr lang="en-IN" sz="2000" dirty="0"/>
              <a:t> and not practical.</a:t>
            </a:r>
          </a:p>
          <a:p>
            <a:pPr marL="0" indent="0">
              <a:buNone/>
            </a:pPr>
            <a:endParaRPr lang="en-IN" sz="2000" dirty="0"/>
          </a:p>
        </p:txBody>
      </p:sp>
      <p:pic>
        <p:nvPicPr>
          <p:cNvPr id="5" name="Picture 4">
            <a:extLst>
              <a:ext uri="{FF2B5EF4-FFF2-40B4-BE49-F238E27FC236}">
                <a16:creationId xmlns:a16="http://schemas.microsoft.com/office/drawing/2014/main" id="{CC560533-0534-4332-B68D-A64B95229E28}"/>
              </a:ext>
            </a:extLst>
          </p:cNvPr>
          <p:cNvPicPr>
            <a:picLocks noChangeAspect="1"/>
          </p:cNvPicPr>
          <p:nvPr/>
        </p:nvPicPr>
        <p:blipFill>
          <a:blip r:embed="rId2"/>
          <a:stretch>
            <a:fillRect/>
          </a:stretch>
        </p:blipFill>
        <p:spPr>
          <a:xfrm>
            <a:off x="744604" y="4984376"/>
            <a:ext cx="5606138" cy="1676399"/>
          </a:xfrm>
          <a:prstGeom prst="rect">
            <a:avLst/>
          </a:prstGeom>
        </p:spPr>
      </p:pic>
      <p:pic>
        <p:nvPicPr>
          <p:cNvPr id="7" name="Picture 6">
            <a:extLst>
              <a:ext uri="{FF2B5EF4-FFF2-40B4-BE49-F238E27FC236}">
                <a16:creationId xmlns:a16="http://schemas.microsoft.com/office/drawing/2014/main" id="{D9CB737F-B1B2-4FFE-8098-BC3D07D98167}"/>
              </a:ext>
            </a:extLst>
          </p:cNvPr>
          <p:cNvPicPr>
            <a:picLocks noChangeAspect="1"/>
          </p:cNvPicPr>
          <p:nvPr/>
        </p:nvPicPr>
        <p:blipFill>
          <a:blip r:embed="rId3"/>
          <a:stretch>
            <a:fillRect/>
          </a:stretch>
        </p:blipFill>
        <p:spPr>
          <a:xfrm>
            <a:off x="6482706" y="4984376"/>
            <a:ext cx="2604861" cy="1498549"/>
          </a:xfrm>
          <a:prstGeom prst="rect">
            <a:avLst/>
          </a:prstGeom>
        </p:spPr>
      </p:pic>
      <p:pic>
        <p:nvPicPr>
          <p:cNvPr id="9" name="Picture 8">
            <a:extLst>
              <a:ext uri="{FF2B5EF4-FFF2-40B4-BE49-F238E27FC236}">
                <a16:creationId xmlns:a16="http://schemas.microsoft.com/office/drawing/2014/main" id="{A5312481-C240-4ED3-B521-1F0BCF83619B}"/>
              </a:ext>
            </a:extLst>
          </p:cNvPr>
          <p:cNvPicPr>
            <a:picLocks noChangeAspect="1"/>
          </p:cNvPicPr>
          <p:nvPr/>
        </p:nvPicPr>
        <p:blipFill>
          <a:blip r:embed="rId4"/>
          <a:stretch>
            <a:fillRect/>
          </a:stretch>
        </p:blipFill>
        <p:spPr>
          <a:xfrm>
            <a:off x="9318143" y="4891758"/>
            <a:ext cx="2665770" cy="1861633"/>
          </a:xfrm>
          <a:prstGeom prst="rect">
            <a:avLst/>
          </a:prstGeom>
        </p:spPr>
      </p:pic>
      <p:pic>
        <p:nvPicPr>
          <p:cNvPr id="13" name="Picture 12">
            <a:extLst>
              <a:ext uri="{FF2B5EF4-FFF2-40B4-BE49-F238E27FC236}">
                <a16:creationId xmlns:a16="http://schemas.microsoft.com/office/drawing/2014/main" id="{2FF81674-D151-4935-B9CB-AC98689BFBD5}"/>
              </a:ext>
            </a:extLst>
          </p:cNvPr>
          <p:cNvPicPr>
            <a:picLocks noChangeAspect="1"/>
          </p:cNvPicPr>
          <p:nvPr/>
        </p:nvPicPr>
        <p:blipFill>
          <a:blip r:embed="rId5"/>
          <a:stretch>
            <a:fillRect/>
          </a:stretch>
        </p:blipFill>
        <p:spPr>
          <a:xfrm>
            <a:off x="7289586" y="2389957"/>
            <a:ext cx="4694327" cy="2309060"/>
          </a:xfrm>
          <a:prstGeom prst="rect">
            <a:avLst/>
          </a:prstGeom>
        </p:spPr>
      </p:pic>
      <p:sp>
        <p:nvSpPr>
          <p:cNvPr id="14" name="TextBox 13">
            <a:extLst>
              <a:ext uri="{FF2B5EF4-FFF2-40B4-BE49-F238E27FC236}">
                <a16:creationId xmlns:a16="http://schemas.microsoft.com/office/drawing/2014/main" id="{965D36D5-8E38-4DAB-BFA1-95FBF2DDF1D0}"/>
              </a:ext>
            </a:extLst>
          </p:cNvPr>
          <p:cNvSpPr txBox="1"/>
          <p:nvPr/>
        </p:nvSpPr>
        <p:spPr>
          <a:xfrm>
            <a:off x="744604" y="702832"/>
            <a:ext cx="9295867" cy="1384995"/>
          </a:xfrm>
          <a:prstGeom prst="rect">
            <a:avLst/>
          </a:prstGeom>
          <a:noFill/>
        </p:spPr>
        <p:txBody>
          <a:bodyPr wrap="square" rtlCol="0">
            <a:spAutoFit/>
          </a:bodyPr>
          <a:lstStyle/>
          <a:p>
            <a:r>
              <a:rPr lang="en-US" sz="2800" dirty="0"/>
              <a:t>“Semantic Segmentation to Develop an Indoor Navigation System for an Autonomous Mobile Robot” by Daniel </a:t>
            </a:r>
            <a:r>
              <a:rPr lang="en-US" sz="2800" dirty="0" err="1"/>
              <a:t>Betono</a:t>
            </a:r>
            <a:r>
              <a:rPr lang="en-US" sz="2800" dirty="0"/>
              <a:t>, E. </a:t>
            </a:r>
            <a:r>
              <a:rPr lang="en-US" sz="2800" dirty="0" err="1"/>
              <a:t>Zulueta</a:t>
            </a:r>
            <a:r>
              <a:rPr lang="en-US" sz="2800" dirty="0"/>
              <a:t>, et. al.</a:t>
            </a:r>
            <a:endParaRPr lang="en-IN" sz="2800" dirty="0"/>
          </a:p>
        </p:txBody>
      </p:sp>
    </p:spTree>
    <p:extLst>
      <p:ext uri="{BB962C8B-B14F-4D97-AF65-F5344CB8AC3E}">
        <p14:creationId xmlns:p14="http://schemas.microsoft.com/office/powerpoint/2010/main" val="152979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DACDCE-8A80-4707-B30F-13A2243679E7}"/>
              </a:ext>
            </a:extLst>
          </p:cNvPr>
          <p:cNvSpPr>
            <a:spLocks noGrp="1"/>
          </p:cNvSpPr>
          <p:nvPr>
            <p:ph idx="1"/>
          </p:nvPr>
        </p:nvSpPr>
        <p:spPr>
          <a:xfrm>
            <a:off x="576370" y="1619442"/>
            <a:ext cx="7642411" cy="3245721"/>
          </a:xfrm>
        </p:spPr>
        <p:txBody>
          <a:bodyPr/>
          <a:lstStyle/>
          <a:p>
            <a:pPr marL="0" indent="0">
              <a:buNone/>
            </a:pPr>
            <a:r>
              <a:rPr lang="en-US" dirty="0"/>
              <a:t>The algorithm used: Resnet Architecture to predict turning Left, Right, or Turn-Around.</a:t>
            </a:r>
          </a:p>
          <a:p>
            <a:pPr marL="0" indent="0">
              <a:buNone/>
            </a:pPr>
            <a:r>
              <a:rPr lang="en-US" dirty="0"/>
              <a:t>This project uses Jetson Nano for processing along with Arduino UNO and Pi cam.</a:t>
            </a:r>
          </a:p>
          <a:p>
            <a:pPr marL="0" indent="0">
              <a:buNone/>
            </a:pPr>
            <a:r>
              <a:rPr lang="en-US" dirty="0"/>
              <a:t>Drawback: The model they trained was not accurate at handling turns in corridors, so they had to put up signs to help the model.</a:t>
            </a:r>
          </a:p>
          <a:p>
            <a:pPr marL="0" indent="0">
              <a:buNone/>
            </a:pPr>
            <a:r>
              <a:rPr lang="en-US" dirty="0"/>
              <a:t>Hence, the middle point method for path planning would perform better as discussed in the previous slide.</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203E2819-23DC-4A73-8881-8AC3644C491F}"/>
              </a:ext>
            </a:extLst>
          </p:cNvPr>
          <p:cNvPicPr>
            <a:picLocks noChangeAspect="1"/>
          </p:cNvPicPr>
          <p:nvPr/>
        </p:nvPicPr>
        <p:blipFill>
          <a:blip r:embed="rId2"/>
          <a:stretch>
            <a:fillRect/>
          </a:stretch>
        </p:blipFill>
        <p:spPr>
          <a:xfrm>
            <a:off x="8991600" y="1748731"/>
            <a:ext cx="2877669" cy="2987145"/>
          </a:xfrm>
          <a:prstGeom prst="rect">
            <a:avLst/>
          </a:prstGeom>
        </p:spPr>
      </p:pic>
      <p:sp>
        <p:nvSpPr>
          <p:cNvPr id="6" name="TextBox 5">
            <a:extLst>
              <a:ext uri="{FF2B5EF4-FFF2-40B4-BE49-F238E27FC236}">
                <a16:creationId xmlns:a16="http://schemas.microsoft.com/office/drawing/2014/main" id="{0A50E669-997D-4414-8222-AA20FBFB4AEA}"/>
              </a:ext>
            </a:extLst>
          </p:cNvPr>
          <p:cNvSpPr txBox="1"/>
          <p:nvPr/>
        </p:nvSpPr>
        <p:spPr>
          <a:xfrm>
            <a:off x="576370" y="188260"/>
            <a:ext cx="7108236" cy="1384995"/>
          </a:xfrm>
          <a:prstGeom prst="rect">
            <a:avLst/>
          </a:prstGeom>
          <a:noFill/>
        </p:spPr>
        <p:txBody>
          <a:bodyPr wrap="square" rtlCol="0">
            <a:spAutoFit/>
          </a:bodyPr>
          <a:lstStyle/>
          <a:p>
            <a:r>
              <a:rPr lang="en-US" sz="2800" dirty="0"/>
              <a:t>“Autonomous Vehicle Control Using a Deep Neural Network and Jetson Nano ” by Rocco </a:t>
            </a:r>
            <a:r>
              <a:rPr lang="en-US" sz="2800" dirty="0" err="1"/>
              <a:t>Febbo</a:t>
            </a:r>
            <a:r>
              <a:rPr lang="en-US" sz="2800" dirty="0"/>
              <a:t>, Brendan Flood, et. Al.</a:t>
            </a:r>
            <a:endParaRPr lang="en-IN" sz="2800" dirty="0"/>
          </a:p>
        </p:txBody>
      </p:sp>
      <p:pic>
        <p:nvPicPr>
          <p:cNvPr id="8" name="Picture 7">
            <a:extLst>
              <a:ext uri="{FF2B5EF4-FFF2-40B4-BE49-F238E27FC236}">
                <a16:creationId xmlns:a16="http://schemas.microsoft.com/office/drawing/2014/main" id="{53DFD28D-5384-4103-A8DA-6664694B2770}"/>
              </a:ext>
            </a:extLst>
          </p:cNvPr>
          <p:cNvPicPr>
            <a:picLocks noChangeAspect="1"/>
          </p:cNvPicPr>
          <p:nvPr/>
        </p:nvPicPr>
        <p:blipFill>
          <a:blip r:embed="rId3"/>
          <a:stretch>
            <a:fillRect/>
          </a:stretch>
        </p:blipFill>
        <p:spPr>
          <a:xfrm>
            <a:off x="664164" y="4345761"/>
            <a:ext cx="3185436" cy="2415749"/>
          </a:xfrm>
          <a:prstGeom prst="rect">
            <a:avLst/>
          </a:prstGeom>
        </p:spPr>
      </p:pic>
      <p:pic>
        <p:nvPicPr>
          <p:cNvPr id="10" name="Picture 9">
            <a:extLst>
              <a:ext uri="{FF2B5EF4-FFF2-40B4-BE49-F238E27FC236}">
                <a16:creationId xmlns:a16="http://schemas.microsoft.com/office/drawing/2014/main" id="{2905CFD1-AF7D-4FFA-AC60-9EDCD16ADC8E}"/>
              </a:ext>
            </a:extLst>
          </p:cNvPr>
          <p:cNvPicPr>
            <a:picLocks noChangeAspect="1"/>
          </p:cNvPicPr>
          <p:nvPr/>
        </p:nvPicPr>
        <p:blipFill>
          <a:blip r:embed="rId4"/>
          <a:stretch>
            <a:fillRect/>
          </a:stretch>
        </p:blipFill>
        <p:spPr>
          <a:xfrm>
            <a:off x="3974190" y="4297515"/>
            <a:ext cx="4541353" cy="2512239"/>
          </a:xfrm>
          <a:prstGeom prst="rect">
            <a:avLst/>
          </a:prstGeom>
        </p:spPr>
      </p:pic>
    </p:spTree>
    <p:extLst>
      <p:ext uri="{BB962C8B-B14F-4D97-AF65-F5344CB8AC3E}">
        <p14:creationId xmlns:p14="http://schemas.microsoft.com/office/powerpoint/2010/main" val="334209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831CC-988A-4FEC-ABF1-BDDC4875C3BE}"/>
              </a:ext>
            </a:extLst>
          </p:cNvPr>
          <p:cNvSpPr>
            <a:spLocks noGrp="1"/>
          </p:cNvSpPr>
          <p:nvPr>
            <p:ph idx="1"/>
          </p:nvPr>
        </p:nvSpPr>
        <p:spPr>
          <a:xfrm>
            <a:off x="685802" y="2142067"/>
            <a:ext cx="4334434" cy="4581462"/>
          </a:xfrm>
        </p:spPr>
        <p:txBody>
          <a:bodyPr>
            <a:normAutofit lnSpcReduction="10000"/>
          </a:bodyPr>
          <a:lstStyle/>
          <a:p>
            <a:pPr algn="l"/>
            <a:r>
              <a:rPr lang="en-US" b="0" i="0" dirty="0">
                <a:effectLst/>
                <a:latin typeface="charter"/>
              </a:rPr>
              <a:t>Architecture </a:t>
            </a:r>
            <a:r>
              <a:rPr lang="en-US" b="0" i="0" dirty="0" err="1">
                <a:effectLst/>
                <a:latin typeface="charter"/>
              </a:rPr>
              <a:t>Xception</a:t>
            </a:r>
            <a:r>
              <a:rPr lang="en-US" b="0" i="0" dirty="0">
                <a:effectLst/>
                <a:latin typeface="charter"/>
              </a:rPr>
              <a:t>, which stands for “Extreme Inception”. The </a:t>
            </a:r>
            <a:r>
              <a:rPr lang="en-US" b="0" i="0" dirty="0" err="1">
                <a:effectLst/>
                <a:latin typeface="charter"/>
              </a:rPr>
              <a:t>Xception</a:t>
            </a:r>
            <a:r>
              <a:rPr lang="en-US" b="0" i="0" dirty="0">
                <a:effectLst/>
                <a:latin typeface="charter"/>
              </a:rPr>
              <a:t> architecture has 36 convolutional layers forming the feature extraction base of the network.</a:t>
            </a:r>
          </a:p>
          <a:p>
            <a:pPr algn="l"/>
            <a:r>
              <a:rPr lang="en-US" b="0" i="0" dirty="0">
                <a:effectLst/>
                <a:latin typeface="charter"/>
              </a:rPr>
              <a:t>The data first goes through the entry flow, then through the middle flow which is repeated eight times, and finally through the exit flow. Note that all Convolution and Separable Convolution layers are followed by batch normalization (not included in the diagram). All Separable Convolution layers use a depth multiplier of 1 (no depth expansion).</a:t>
            </a:r>
          </a:p>
          <a:p>
            <a:pPr marL="0" indent="0">
              <a:buNone/>
            </a:pPr>
            <a:r>
              <a:rPr lang="en-US" dirty="0"/>
              <a:t>It runs on Raspberry Pi 4 (8GB RAM) with around 7-10 FPS.</a:t>
            </a:r>
            <a:endParaRPr lang="en-IN" dirty="0"/>
          </a:p>
        </p:txBody>
      </p:sp>
      <p:pic>
        <p:nvPicPr>
          <p:cNvPr id="3074" name="Picture 2" descr="Xception CNN architecture for the detection and classification of... |  Download Scientific Diagram">
            <a:extLst>
              <a:ext uri="{FF2B5EF4-FFF2-40B4-BE49-F238E27FC236}">
                <a16:creationId xmlns:a16="http://schemas.microsoft.com/office/drawing/2014/main" id="{70A36800-29F9-685A-AF3D-4B2890F02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688" y="3069852"/>
            <a:ext cx="5957607" cy="3090947"/>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28793B3E-56FF-7CA4-B13F-F5528183844E}"/>
              </a:ext>
            </a:extLst>
          </p:cNvPr>
          <p:cNvSpPr txBox="1">
            <a:spLocks/>
          </p:cNvSpPr>
          <p:nvPr/>
        </p:nvSpPr>
        <p:spPr>
          <a:xfrm>
            <a:off x="759481" y="735105"/>
            <a:ext cx="4628307" cy="1021977"/>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IN" sz="3600" dirty="0" err="1"/>
              <a:t>Xception</a:t>
            </a:r>
            <a:r>
              <a:rPr lang="en-IN" sz="3600" dirty="0"/>
              <a:t> Architecture</a:t>
            </a:r>
          </a:p>
        </p:txBody>
      </p:sp>
    </p:spTree>
    <p:extLst>
      <p:ext uri="{BB962C8B-B14F-4D97-AF65-F5344CB8AC3E}">
        <p14:creationId xmlns:p14="http://schemas.microsoft.com/office/powerpoint/2010/main" val="368490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5441FC4-39D0-368C-1E92-F39154E8BF02}"/>
              </a:ext>
            </a:extLst>
          </p:cNvPr>
          <p:cNvPicPr>
            <a:picLocks noChangeAspect="1"/>
          </p:cNvPicPr>
          <p:nvPr/>
        </p:nvPicPr>
        <p:blipFill>
          <a:blip r:embed="rId2"/>
          <a:stretch>
            <a:fillRect/>
          </a:stretch>
        </p:blipFill>
        <p:spPr>
          <a:xfrm>
            <a:off x="4093553" y="1306242"/>
            <a:ext cx="2682472" cy="2408129"/>
          </a:xfrm>
          <a:prstGeom prst="rect">
            <a:avLst/>
          </a:prstGeom>
        </p:spPr>
      </p:pic>
      <p:pic>
        <p:nvPicPr>
          <p:cNvPr id="11" name="Picture 10">
            <a:extLst>
              <a:ext uri="{FF2B5EF4-FFF2-40B4-BE49-F238E27FC236}">
                <a16:creationId xmlns:a16="http://schemas.microsoft.com/office/drawing/2014/main" id="{E12E27DF-E4D1-1912-7D64-CE98AA505F61}"/>
              </a:ext>
            </a:extLst>
          </p:cNvPr>
          <p:cNvPicPr>
            <a:picLocks noChangeAspect="1"/>
          </p:cNvPicPr>
          <p:nvPr/>
        </p:nvPicPr>
        <p:blipFill>
          <a:blip r:embed="rId3"/>
          <a:stretch>
            <a:fillRect/>
          </a:stretch>
        </p:blipFill>
        <p:spPr>
          <a:xfrm>
            <a:off x="856003" y="4020565"/>
            <a:ext cx="2834886" cy="2423370"/>
          </a:xfrm>
          <a:prstGeom prst="rect">
            <a:avLst/>
          </a:prstGeom>
        </p:spPr>
      </p:pic>
      <p:pic>
        <p:nvPicPr>
          <p:cNvPr id="13" name="Picture 12">
            <a:extLst>
              <a:ext uri="{FF2B5EF4-FFF2-40B4-BE49-F238E27FC236}">
                <a16:creationId xmlns:a16="http://schemas.microsoft.com/office/drawing/2014/main" id="{CD6531BF-3C24-14BA-B0B4-D59489CE3A2A}"/>
              </a:ext>
            </a:extLst>
          </p:cNvPr>
          <p:cNvPicPr>
            <a:picLocks noChangeAspect="1"/>
          </p:cNvPicPr>
          <p:nvPr/>
        </p:nvPicPr>
        <p:blipFill>
          <a:blip r:embed="rId4"/>
          <a:stretch>
            <a:fillRect/>
          </a:stretch>
        </p:blipFill>
        <p:spPr>
          <a:xfrm>
            <a:off x="4059939" y="4028186"/>
            <a:ext cx="2827265" cy="2415749"/>
          </a:xfrm>
          <a:prstGeom prst="rect">
            <a:avLst/>
          </a:prstGeom>
        </p:spPr>
      </p:pic>
      <p:pic>
        <p:nvPicPr>
          <p:cNvPr id="15" name="Picture 14">
            <a:extLst>
              <a:ext uri="{FF2B5EF4-FFF2-40B4-BE49-F238E27FC236}">
                <a16:creationId xmlns:a16="http://schemas.microsoft.com/office/drawing/2014/main" id="{DD51CE18-508C-E741-C3CA-B71FAE4F2A6B}"/>
              </a:ext>
            </a:extLst>
          </p:cNvPr>
          <p:cNvPicPr>
            <a:picLocks noChangeAspect="1"/>
          </p:cNvPicPr>
          <p:nvPr/>
        </p:nvPicPr>
        <p:blipFill>
          <a:blip r:embed="rId5"/>
          <a:stretch>
            <a:fillRect/>
          </a:stretch>
        </p:blipFill>
        <p:spPr>
          <a:xfrm>
            <a:off x="7102497" y="1306242"/>
            <a:ext cx="2712955" cy="2438611"/>
          </a:xfrm>
          <a:prstGeom prst="rect">
            <a:avLst/>
          </a:prstGeom>
        </p:spPr>
      </p:pic>
      <p:pic>
        <p:nvPicPr>
          <p:cNvPr id="17" name="Picture 16">
            <a:extLst>
              <a:ext uri="{FF2B5EF4-FFF2-40B4-BE49-F238E27FC236}">
                <a16:creationId xmlns:a16="http://schemas.microsoft.com/office/drawing/2014/main" id="{85E09174-5CFC-08D3-2B7C-C6071FF775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2210" y="1307742"/>
            <a:ext cx="2682472" cy="2406629"/>
          </a:xfrm>
          <a:prstGeom prst="rect">
            <a:avLst/>
          </a:prstGeom>
        </p:spPr>
      </p:pic>
      <p:sp>
        <p:nvSpPr>
          <p:cNvPr id="18" name="Content Placeholder 2">
            <a:extLst>
              <a:ext uri="{FF2B5EF4-FFF2-40B4-BE49-F238E27FC236}">
                <a16:creationId xmlns:a16="http://schemas.microsoft.com/office/drawing/2014/main" id="{85274C0C-34BA-CC0C-F8BF-C895D337FEF8}"/>
              </a:ext>
            </a:extLst>
          </p:cNvPr>
          <p:cNvSpPr txBox="1">
            <a:spLocks/>
          </p:cNvSpPr>
          <p:nvPr/>
        </p:nvSpPr>
        <p:spPr>
          <a:xfrm>
            <a:off x="806482" y="349623"/>
            <a:ext cx="8678177" cy="1021977"/>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IN" sz="3600" dirty="0"/>
              <a:t>Path Planning and Floor Segmentation results </a:t>
            </a:r>
          </a:p>
        </p:txBody>
      </p:sp>
    </p:spTree>
    <p:extLst>
      <p:ext uri="{BB962C8B-B14F-4D97-AF65-F5344CB8AC3E}">
        <p14:creationId xmlns:p14="http://schemas.microsoft.com/office/powerpoint/2010/main" val="22809470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1082</TotalTime>
  <Words>384</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charter</vt:lpstr>
      <vt:lpstr>Celestial</vt:lpstr>
      <vt:lpstr>Design Project Presentation</vt:lpstr>
      <vt:lpstr>Project aim</vt:lpstr>
      <vt:lpstr>Components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Project Presentation</dc:title>
  <dc:creator>GIRI PRASAD</dc:creator>
  <cp:lastModifiedBy>GIRI PRASAD</cp:lastModifiedBy>
  <cp:revision>2</cp:revision>
  <dcterms:created xsi:type="dcterms:W3CDTF">2022-04-07T18:53:02Z</dcterms:created>
  <dcterms:modified xsi:type="dcterms:W3CDTF">2022-05-31T06:51:42Z</dcterms:modified>
</cp:coreProperties>
</file>