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0"/>
    <p:sldId id="257" r:id="rId31"/>
    <p:sldId id="258" r:id="rId32"/>
    <p:sldId id="259" r:id="rId33"/>
    <p:sldId id="260" r:id="rId34"/>
    <p:sldId id="261" r:id="rId35"/>
    <p:sldId id="262" r:id="rId36"/>
    <p:sldId id="263" r:id="rId37"/>
    <p:sldId id="264" r:id="rId38"/>
    <p:sldId id="265" r:id="rId39"/>
    <p:sldId id="266" r:id="rId40"/>
    <p:sldId id="267" r:id="rId41"/>
    <p:sldId id="268" r:id="rId42"/>
    <p:sldId id="269" r:id="rId43"/>
    <p:sldId id="270" r:id="rId44"/>
    <p:sldId id="271" r:id="rId45"/>
    <p:sldId id="272" r:id="rId46"/>
    <p:sldId id="273" r:id="rId4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Extra Bold" charset="1" panose="020B0906030804020204"/>
      <p:regular r:id="rId10"/>
    </p:embeddedFont>
    <p:embeddedFont>
      <p:font typeface="Open Sans Extra Bold Italics" charset="1" panose="020B0906030804020204"/>
      <p:regular r:id="rId11"/>
    </p:embeddedFont>
    <p:embeddedFont>
      <p:font typeface="Montserrat" charset="1" panose="00000500000000000000"/>
      <p:regular r:id="rId12"/>
    </p:embeddedFont>
    <p:embeddedFont>
      <p:font typeface="Montserrat Bold" charset="1" panose="00000800000000000000"/>
      <p:regular r:id="rId13"/>
    </p:embeddedFont>
    <p:embeddedFont>
      <p:font typeface="Montserrat Italics" charset="1" panose="00000500000000000000"/>
      <p:regular r:id="rId14"/>
    </p:embeddedFont>
    <p:embeddedFont>
      <p:font typeface="Montserrat Bold Italics" charset="1" panose="00000800000000000000"/>
      <p:regular r:id="rId15"/>
    </p:embeddedFont>
    <p:embeddedFont>
      <p:font typeface="Montserrat Thin" charset="1" panose="00000300000000000000"/>
      <p:regular r:id="rId16"/>
    </p:embeddedFont>
    <p:embeddedFont>
      <p:font typeface="Montserrat Thin Italics" charset="1" panose="00000300000000000000"/>
      <p:regular r:id="rId17"/>
    </p:embeddedFont>
    <p:embeddedFont>
      <p:font typeface="Montserrat Extra-Light" charset="1" panose="00000300000000000000"/>
      <p:regular r:id="rId18"/>
    </p:embeddedFont>
    <p:embeddedFont>
      <p:font typeface="Montserrat Extra-Light Italics" charset="1" panose="00000300000000000000"/>
      <p:regular r:id="rId19"/>
    </p:embeddedFont>
    <p:embeddedFont>
      <p:font typeface="Montserrat Light" charset="1" panose="00000400000000000000"/>
      <p:regular r:id="rId20"/>
    </p:embeddedFont>
    <p:embeddedFont>
      <p:font typeface="Montserrat Light Italics" charset="1" panose="00000400000000000000"/>
      <p:regular r:id="rId21"/>
    </p:embeddedFont>
    <p:embeddedFont>
      <p:font typeface="Montserrat Medium" charset="1" panose="00000600000000000000"/>
      <p:regular r:id="rId22"/>
    </p:embeddedFont>
    <p:embeddedFont>
      <p:font typeface="Montserrat Medium Italics" charset="1" panose="00000600000000000000"/>
      <p:regular r:id="rId23"/>
    </p:embeddedFont>
    <p:embeddedFont>
      <p:font typeface="Montserrat Semi-Bold" charset="1" panose="00000700000000000000"/>
      <p:regular r:id="rId24"/>
    </p:embeddedFont>
    <p:embeddedFont>
      <p:font typeface="Montserrat Semi-Bold Italics" charset="1" panose="00000700000000000000"/>
      <p:regular r:id="rId25"/>
    </p:embeddedFont>
    <p:embeddedFont>
      <p:font typeface="Montserrat Ultra-Bold" charset="1" panose="00000900000000000000"/>
      <p:regular r:id="rId26"/>
    </p:embeddedFont>
    <p:embeddedFont>
      <p:font typeface="Montserrat Ultra-Bold Italics" charset="1" panose="00000900000000000000"/>
      <p:regular r:id="rId27"/>
    </p:embeddedFont>
    <p:embeddedFont>
      <p:font typeface="Montserrat Heavy" charset="1" panose="00000A00000000000000"/>
      <p:regular r:id="rId28"/>
    </p:embeddedFont>
    <p:embeddedFont>
      <p:font typeface="Montserrat Heavy Italics" charset="1" panose="00000A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slides/slide1.xml" Type="http://schemas.openxmlformats.org/officeDocument/2006/relationships/slide"/><Relationship Id="rId31" Target="slides/slide2.xml" Type="http://schemas.openxmlformats.org/officeDocument/2006/relationships/slide"/><Relationship Id="rId32" Target="slides/slide3.xml" Type="http://schemas.openxmlformats.org/officeDocument/2006/relationships/slide"/><Relationship Id="rId33" Target="slides/slide4.xml" Type="http://schemas.openxmlformats.org/officeDocument/2006/relationships/slide"/><Relationship Id="rId34" Target="slides/slide5.xml" Type="http://schemas.openxmlformats.org/officeDocument/2006/relationships/slide"/><Relationship Id="rId35" Target="slides/slide6.xml" Type="http://schemas.openxmlformats.org/officeDocument/2006/relationships/slide"/><Relationship Id="rId36" Target="slides/slide7.xml" Type="http://schemas.openxmlformats.org/officeDocument/2006/relationships/slide"/><Relationship Id="rId37" Target="slides/slide8.xml" Type="http://schemas.openxmlformats.org/officeDocument/2006/relationships/slide"/><Relationship Id="rId38" Target="slides/slide9.xml" Type="http://schemas.openxmlformats.org/officeDocument/2006/relationships/slide"/><Relationship Id="rId39" Target="slides/slide10.xml" Type="http://schemas.openxmlformats.org/officeDocument/2006/relationships/slide"/><Relationship Id="rId4" Target="theme/theme1.xml" Type="http://schemas.openxmlformats.org/officeDocument/2006/relationships/theme"/><Relationship Id="rId40" Target="slides/slide11.xml" Type="http://schemas.openxmlformats.org/officeDocument/2006/relationships/slide"/><Relationship Id="rId41" Target="slides/slide12.xml" Type="http://schemas.openxmlformats.org/officeDocument/2006/relationships/slide"/><Relationship Id="rId42" Target="slides/slide13.xml" Type="http://schemas.openxmlformats.org/officeDocument/2006/relationships/slide"/><Relationship Id="rId43" Target="slides/slide14.xml" Type="http://schemas.openxmlformats.org/officeDocument/2006/relationships/slide"/><Relationship Id="rId44" Target="slides/slide15.xml" Type="http://schemas.openxmlformats.org/officeDocument/2006/relationships/slide"/><Relationship Id="rId45" Target="slides/slide16.xml" Type="http://schemas.openxmlformats.org/officeDocument/2006/relationships/slide"/><Relationship Id="rId46" Target="slides/slide17.xml" Type="http://schemas.openxmlformats.org/officeDocument/2006/relationships/slide"/><Relationship Id="rId47" Target="slides/slide18.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5.png" Type="http://schemas.openxmlformats.org/officeDocument/2006/relationships/image"/><Relationship Id="rId7" Target="../media/image16.png" Type="http://schemas.openxmlformats.org/officeDocument/2006/relationships/image"/><Relationship Id="rId8" Target="../media/image17.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8.png" Type="http://schemas.openxmlformats.org/officeDocument/2006/relationships/image"/><Relationship Id="rId7" Target="../media/image19.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0.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1.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2.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3.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4.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4.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2F2"/>
        </a:solidFill>
      </p:bgPr>
    </p:bg>
    <p:spTree>
      <p:nvGrpSpPr>
        <p:cNvPr id="1" name=""/>
        <p:cNvGrpSpPr/>
        <p:nvPr/>
      </p:nvGrpSpPr>
      <p:grpSpPr>
        <a:xfrm>
          <a:off x="0" y="0"/>
          <a:ext cx="0" cy="0"/>
          <a:chOff x="0" y="0"/>
          <a:chExt cx="0" cy="0"/>
        </a:xfrm>
      </p:grpSpPr>
      <p:sp>
        <p:nvSpPr>
          <p:cNvPr name="Freeform 2" id="2"/>
          <p:cNvSpPr/>
          <p:nvPr/>
        </p:nvSpPr>
        <p:spPr>
          <a:xfrm flipH="false" flipV="false" rot="0">
            <a:off x="-1616142" y="-1782900"/>
            <a:ext cx="8703174" cy="8703174"/>
          </a:xfrm>
          <a:custGeom>
            <a:avLst/>
            <a:gdLst/>
            <a:ahLst/>
            <a:cxnLst/>
            <a:rect r="r" b="b" t="t" l="l"/>
            <a:pathLst>
              <a:path h="8703174" w="8703174">
                <a:moveTo>
                  <a:pt x="0" y="0"/>
                </a:moveTo>
                <a:lnTo>
                  <a:pt x="8703175" y="0"/>
                </a:lnTo>
                <a:lnTo>
                  <a:pt x="8703175" y="8703175"/>
                </a:lnTo>
                <a:lnTo>
                  <a:pt x="0" y="870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40826" y="555126"/>
            <a:ext cx="8703174" cy="8703174"/>
          </a:xfrm>
          <a:custGeom>
            <a:avLst/>
            <a:gdLst/>
            <a:ahLst/>
            <a:cxnLst/>
            <a:rect r="r" b="b" t="t" l="l"/>
            <a:pathLst>
              <a:path h="8703174" w="8703174">
                <a:moveTo>
                  <a:pt x="0" y="0"/>
                </a:moveTo>
                <a:lnTo>
                  <a:pt x="8703174" y="0"/>
                </a:lnTo>
                <a:lnTo>
                  <a:pt x="8703174" y="8703174"/>
                </a:lnTo>
                <a:lnTo>
                  <a:pt x="0" y="87031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259935" y="424523"/>
            <a:ext cx="9768130" cy="9768130"/>
          </a:xfrm>
          <a:custGeom>
            <a:avLst/>
            <a:gdLst/>
            <a:ahLst/>
            <a:cxnLst/>
            <a:rect r="r" b="b" t="t" l="l"/>
            <a:pathLst>
              <a:path h="9768130" w="9768130">
                <a:moveTo>
                  <a:pt x="0" y="0"/>
                </a:moveTo>
                <a:lnTo>
                  <a:pt x="9768130" y="0"/>
                </a:lnTo>
                <a:lnTo>
                  <a:pt x="9768130" y="9768130"/>
                </a:lnTo>
                <a:lnTo>
                  <a:pt x="0" y="97681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10181150" y="8277866"/>
            <a:ext cx="7078150" cy="980434"/>
            <a:chOff x="0" y="0"/>
            <a:chExt cx="1864204" cy="258221"/>
          </a:xfrm>
        </p:grpSpPr>
        <p:sp>
          <p:nvSpPr>
            <p:cNvPr name="Freeform 6" id="6"/>
            <p:cNvSpPr/>
            <p:nvPr/>
          </p:nvSpPr>
          <p:spPr>
            <a:xfrm flipH="false" flipV="false" rot="0">
              <a:off x="0" y="0"/>
              <a:ext cx="1864204" cy="258221"/>
            </a:xfrm>
            <a:custGeom>
              <a:avLst/>
              <a:gdLst/>
              <a:ahLst/>
              <a:cxnLst/>
              <a:rect r="r" b="b" t="t" l="l"/>
              <a:pathLst>
                <a:path h="258221" w="1864204">
                  <a:moveTo>
                    <a:pt x="55783" y="0"/>
                  </a:moveTo>
                  <a:lnTo>
                    <a:pt x="1808421" y="0"/>
                  </a:lnTo>
                  <a:cubicBezTo>
                    <a:pt x="1823216" y="0"/>
                    <a:pt x="1837404" y="5877"/>
                    <a:pt x="1847866" y="16338"/>
                  </a:cubicBezTo>
                  <a:cubicBezTo>
                    <a:pt x="1858327" y="26800"/>
                    <a:pt x="1864204" y="40988"/>
                    <a:pt x="1864204" y="55783"/>
                  </a:cubicBezTo>
                  <a:lnTo>
                    <a:pt x="1864204" y="202439"/>
                  </a:lnTo>
                  <a:cubicBezTo>
                    <a:pt x="1864204" y="233247"/>
                    <a:pt x="1839229" y="258221"/>
                    <a:pt x="1808421" y="258221"/>
                  </a:cubicBezTo>
                  <a:lnTo>
                    <a:pt x="55783" y="258221"/>
                  </a:lnTo>
                  <a:cubicBezTo>
                    <a:pt x="24975" y="258221"/>
                    <a:pt x="0" y="233247"/>
                    <a:pt x="0" y="202439"/>
                  </a:cubicBezTo>
                  <a:lnTo>
                    <a:pt x="0" y="55783"/>
                  </a:lnTo>
                  <a:cubicBezTo>
                    <a:pt x="0" y="24975"/>
                    <a:pt x="24975" y="0"/>
                    <a:pt x="55783" y="0"/>
                  </a:cubicBezTo>
                  <a:close/>
                </a:path>
              </a:pathLst>
            </a:custGeom>
            <a:solidFill>
              <a:srgbClr val="000000">
                <a:alpha val="0"/>
              </a:srgbClr>
            </a:solidFill>
            <a:ln w="38100" cap="rnd">
              <a:solidFill>
                <a:srgbClr val="50E8D1"/>
              </a:solidFill>
              <a:prstDash val="solid"/>
              <a:round/>
            </a:ln>
          </p:spPr>
        </p:sp>
        <p:sp>
          <p:nvSpPr>
            <p:cNvPr name="TextBox 7" id="7"/>
            <p:cNvSpPr txBox="true"/>
            <p:nvPr/>
          </p:nvSpPr>
          <p:spPr>
            <a:xfrm>
              <a:off x="0" y="-38100"/>
              <a:ext cx="1864204" cy="296321"/>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028700" y="1028700"/>
            <a:ext cx="10018260" cy="6190334"/>
            <a:chOff x="0" y="0"/>
            <a:chExt cx="2638554" cy="1630376"/>
          </a:xfrm>
        </p:grpSpPr>
        <p:sp>
          <p:nvSpPr>
            <p:cNvPr name="Freeform 9" id="9"/>
            <p:cNvSpPr/>
            <p:nvPr/>
          </p:nvSpPr>
          <p:spPr>
            <a:xfrm flipH="false" flipV="false" rot="0">
              <a:off x="0" y="0"/>
              <a:ext cx="2638554" cy="1630376"/>
            </a:xfrm>
            <a:custGeom>
              <a:avLst/>
              <a:gdLst/>
              <a:ahLst/>
              <a:cxnLst/>
              <a:rect r="r" b="b" t="t" l="l"/>
              <a:pathLst>
                <a:path h="1630376" w="2638554">
                  <a:moveTo>
                    <a:pt x="48685" y="0"/>
                  </a:moveTo>
                  <a:lnTo>
                    <a:pt x="2589869" y="0"/>
                  </a:lnTo>
                  <a:cubicBezTo>
                    <a:pt x="2616757" y="0"/>
                    <a:pt x="2638554" y="21797"/>
                    <a:pt x="2638554" y="48685"/>
                  </a:cubicBezTo>
                  <a:lnTo>
                    <a:pt x="2638554" y="1581691"/>
                  </a:lnTo>
                  <a:cubicBezTo>
                    <a:pt x="2638554" y="1608579"/>
                    <a:pt x="2616757" y="1630376"/>
                    <a:pt x="2589869" y="1630376"/>
                  </a:cubicBezTo>
                  <a:lnTo>
                    <a:pt x="48685" y="1630376"/>
                  </a:lnTo>
                  <a:cubicBezTo>
                    <a:pt x="21797" y="1630376"/>
                    <a:pt x="0" y="1608579"/>
                    <a:pt x="0" y="1581691"/>
                  </a:cubicBezTo>
                  <a:lnTo>
                    <a:pt x="0" y="48685"/>
                  </a:lnTo>
                  <a:cubicBezTo>
                    <a:pt x="0" y="21797"/>
                    <a:pt x="21797" y="0"/>
                    <a:pt x="48685" y="0"/>
                  </a:cubicBezTo>
                  <a:close/>
                </a:path>
              </a:pathLst>
            </a:custGeom>
            <a:solidFill>
              <a:srgbClr val="FFFFFF"/>
            </a:solidFill>
          </p:spPr>
        </p:sp>
        <p:sp>
          <p:nvSpPr>
            <p:cNvPr name="TextBox 10" id="10"/>
            <p:cNvSpPr txBox="true"/>
            <p:nvPr/>
          </p:nvSpPr>
          <p:spPr>
            <a:xfrm>
              <a:off x="0" y="-38100"/>
              <a:ext cx="2638554" cy="1668476"/>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2934694" y="2283184"/>
            <a:ext cx="3501321" cy="4114800"/>
          </a:xfrm>
          <a:custGeom>
            <a:avLst/>
            <a:gdLst/>
            <a:ahLst/>
            <a:cxnLst/>
            <a:rect r="r" b="b" t="t" l="l"/>
            <a:pathLst>
              <a:path h="4114800" w="3501321">
                <a:moveTo>
                  <a:pt x="0" y="0"/>
                </a:moveTo>
                <a:lnTo>
                  <a:pt x="3501320" y="0"/>
                </a:lnTo>
                <a:lnTo>
                  <a:pt x="350132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2" id="12"/>
          <p:cNvGrpSpPr/>
          <p:nvPr/>
        </p:nvGrpSpPr>
        <p:grpSpPr>
          <a:xfrm rot="0">
            <a:off x="8960899" y="8277866"/>
            <a:ext cx="980434" cy="980434"/>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50E8D1"/>
              </a:solidFill>
              <a:prstDash val="solid"/>
              <a:miter/>
            </a:ln>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10671299" y="8508469"/>
            <a:ext cx="6102619" cy="471603"/>
          </a:xfrm>
          <a:prstGeom prst="rect">
            <a:avLst/>
          </a:prstGeom>
        </p:spPr>
        <p:txBody>
          <a:bodyPr anchor="t" rtlCol="false" tIns="0" lIns="0" bIns="0" rIns="0">
            <a:spAutoFit/>
          </a:bodyPr>
          <a:lstStyle/>
          <a:p>
            <a:pPr algn="ctr">
              <a:lnSpc>
                <a:spcPts val="3931"/>
              </a:lnSpc>
            </a:pPr>
            <a:r>
              <a:rPr lang="en-US" sz="2807">
                <a:solidFill>
                  <a:srgbClr val="000000"/>
                </a:solidFill>
                <a:latin typeface="Montserrat"/>
              </a:rPr>
              <a:t>Group Presentation</a:t>
            </a:r>
          </a:p>
        </p:txBody>
      </p:sp>
      <p:sp>
        <p:nvSpPr>
          <p:cNvPr name="TextBox 16" id="16"/>
          <p:cNvSpPr txBox="true"/>
          <p:nvPr/>
        </p:nvSpPr>
        <p:spPr>
          <a:xfrm rot="0">
            <a:off x="2134326" y="2192332"/>
            <a:ext cx="7807007" cy="4034520"/>
          </a:xfrm>
          <a:prstGeom prst="rect">
            <a:avLst/>
          </a:prstGeom>
        </p:spPr>
        <p:txBody>
          <a:bodyPr anchor="t" rtlCol="false" tIns="0" lIns="0" bIns="0" rIns="0">
            <a:spAutoFit/>
          </a:bodyPr>
          <a:lstStyle/>
          <a:p>
            <a:pPr>
              <a:lnSpc>
                <a:spcPts val="10467"/>
              </a:lnSpc>
            </a:pPr>
            <a:r>
              <a:rPr lang="en-US" sz="10162">
                <a:solidFill>
                  <a:srgbClr val="000000"/>
                </a:solidFill>
                <a:latin typeface="Montserrat"/>
              </a:rPr>
              <a:t>Maximal Flow Algorithm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4F2F2"/>
        </a:solidFill>
      </p:bgPr>
    </p:bg>
    <p:spTree>
      <p:nvGrpSpPr>
        <p:cNvPr id="1" name=""/>
        <p:cNvGrpSpPr/>
        <p:nvPr/>
      </p:nvGrpSpPr>
      <p:grpSpPr>
        <a:xfrm>
          <a:off x="0" y="0"/>
          <a:ext cx="0" cy="0"/>
          <a:chOff x="0" y="0"/>
          <a:chExt cx="0" cy="0"/>
        </a:xfrm>
      </p:grpSpPr>
      <p:sp>
        <p:nvSpPr>
          <p:cNvPr name="Freeform 2" id="2"/>
          <p:cNvSpPr/>
          <p:nvPr/>
        </p:nvSpPr>
        <p:spPr>
          <a:xfrm flipH="false" flipV="false" rot="0">
            <a:off x="10013990" y="-7825478"/>
            <a:ext cx="15228862" cy="15228862"/>
          </a:xfrm>
          <a:custGeom>
            <a:avLst/>
            <a:gdLst/>
            <a:ahLst/>
            <a:cxnLst/>
            <a:rect r="r" b="b" t="t" l="l"/>
            <a:pathLst>
              <a:path h="15228862" w="15228862">
                <a:moveTo>
                  <a:pt x="0" y="0"/>
                </a:moveTo>
                <a:lnTo>
                  <a:pt x="15228862" y="0"/>
                </a:lnTo>
                <a:lnTo>
                  <a:pt x="15228862" y="15228863"/>
                </a:lnTo>
                <a:lnTo>
                  <a:pt x="0" y="152288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101481" y="3828159"/>
            <a:ext cx="15228862" cy="15228862"/>
          </a:xfrm>
          <a:custGeom>
            <a:avLst/>
            <a:gdLst/>
            <a:ahLst/>
            <a:cxnLst/>
            <a:rect r="r" b="b" t="t" l="l"/>
            <a:pathLst>
              <a:path h="15228862" w="15228862">
                <a:moveTo>
                  <a:pt x="0" y="0"/>
                </a:moveTo>
                <a:lnTo>
                  <a:pt x="15228862" y="0"/>
                </a:lnTo>
                <a:lnTo>
                  <a:pt x="15228862" y="15228863"/>
                </a:lnTo>
                <a:lnTo>
                  <a:pt x="0" y="152288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4207804" y="2883615"/>
            <a:ext cx="9872392" cy="6374685"/>
            <a:chOff x="0" y="0"/>
            <a:chExt cx="2600136" cy="1678929"/>
          </a:xfrm>
        </p:grpSpPr>
        <p:sp>
          <p:nvSpPr>
            <p:cNvPr name="Freeform 5" id="5"/>
            <p:cNvSpPr/>
            <p:nvPr/>
          </p:nvSpPr>
          <p:spPr>
            <a:xfrm flipH="false" flipV="false" rot="0">
              <a:off x="0" y="0"/>
              <a:ext cx="2600136" cy="1678929"/>
            </a:xfrm>
            <a:custGeom>
              <a:avLst/>
              <a:gdLst/>
              <a:ahLst/>
              <a:cxnLst/>
              <a:rect r="r" b="b" t="t" l="l"/>
              <a:pathLst>
                <a:path h="1678929" w="2600136">
                  <a:moveTo>
                    <a:pt x="39994" y="0"/>
                  </a:moveTo>
                  <a:lnTo>
                    <a:pt x="2560142" y="0"/>
                  </a:lnTo>
                  <a:cubicBezTo>
                    <a:pt x="2570749" y="0"/>
                    <a:pt x="2580922" y="4214"/>
                    <a:pt x="2588422" y="11714"/>
                  </a:cubicBezTo>
                  <a:cubicBezTo>
                    <a:pt x="2595923" y="19214"/>
                    <a:pt x="2600136" y="29387"/>
                    <a:pt x="2600136" y="39994"/>
                  </a:cubicBezTo>
                  <a:lnTo>
                    <a:pt x="2600136" y="1638935"/>
                  </a:lnTo>
                  <a:cubicBezTo>
                    <a:pt x="2600136" y="1661023"/>
                    <a:pt x="2582230" y="1678929"/>
                    <a:pt x="2560142" y="1678929"/>
                  </a:cubicBezTo>
                  <a:lnTo>
                    <a:pt x="39994" y="1678929"/>
                  </a:lnTo>
                  <a:cubicBezTo>
                    <a:pt x="29387" y="1678929"/>
                    <a:pt x="19214" y="1674716"/>
                    <a:pt x="11714" y="1667215"/>
                  </a:cubicBezTo>
                  <a:cubicBezTo>
                    <a:pt x="4214" y="1659715"/>
                    <a:pt x="0" y="1649542"/>
                    <a:pt x="0" y="1638935"/>
                  </a:cubicBezTo>
                  <a:lnTo>
                    <a:pt x="0" y="39994"/>
                  </a:lnTo>
                  <a:cubicBezTo>
                    <a:pt x="0" y="29387"/>
                    <a:pt x="4214" y="19214"/>
                    <a:pt x="11714" y="11714"/>
                  </a:cubicBezTo>
                  <a:cubicBezTo>
                    <a:pt x="19214" y="4214"/>
                    <a:pt x="29387" y="0"/>
                    <a:pt x="39994" y="0"/>
                  </a:cubicBezTo>
                  <a:close/>
                </a:path>
              </a:pathLst>
            </a:custGeom>
            <a:solidFill>
              <a:srgbClr val="FFFFFF"/>
            </a:solidFill>
          </p:spPr>
        </p:sp>
        <p:sp>
          <p:nvSpPr>
            <p:cNvPr name="TextBox 6" id="6"/>
            <p:cNvSpPr txBox="true"/>
            <p:nvPr/>
          </p:nvSpPr>
          <p:spPr>
            <a:xfrm>
              <a:off x="0" y="-38100"/>
              <a:ext cx="2600136" cy="1717029"/>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4527739" y="3771009"/>
            <a:ext cx="9281742" cy="4546554"/>
          </a:xfrm>
          <a:prstGeom prst="rect">
            <a:avLst/>
          </a:prstGeom>
        </p:spPr>
        <p:txBody>
          <a:bodyPr anchor="t" rtlCol="false" tIns="0" lIns="0" bIns="0" rIns="0">
            <a:spAutoFit/>
          </a:bodyPr>
          <a:lstStyle/>
          <a:p>
            <a:pPr algn="just" marL="702065" indent="-351032" lvl="1">
              <a:lnSpc>
                <a:spcPts val="4552"/>
              </a:lnSpc>
              <a:buFont typeface="Arial"/>
              <a:buChar char="•"/>
            </a:pPr>
            <a:r>
              <a:rPr lang="en-US" sz="3251">
                <a:solidFill>
                  <a:srgbClr val="000000"/>
                </a:solidFill>
                <a:latin typeface="Montserrat"/>
              </a:rPr>
              <a:t> First create the list of jobs and works</a:t>
            </a:r>
          </a:p>
          <a:p>
            <a:pPr algn="just" marL="702065" indent="-351032" lvl="1">
              <a:lnSpc>
                <a:spcPts val="4552"/>
              </a:lnSpc>
              <a:buFont typeface="Arial"/>
              <a:buChar char="•"/>
            </a:pPr>
            <a:r>
              <a:rPr lang="en-US" sz="3251">
                <a:solidFill>
                  <a:srgbClr val="000000"/>
                </a:solidFill>
                <a:latin typeface="Montserrat"/>
              </a:rPr>
              <a:t> Then define the sink and source node</a:t>
            </a:r>
          </a:p>
          <a:p>
            <a:pPr algn="just" marL="702065" indent="-351032" lvl="1">
              <a:lnSpc>
                <a:spcPts val="4552"/>
              </a:lnSpc>
              <a:buFont typeface="Arial"/>
              <a:buChar char="•"/>
            </a:pPr>
            <a:r>
              <a:rPr lang="en-US" sz="3251">
                <a:solidFill>
                  <a:srgbClr val="000000"/>
                </a:solidFill>
                <a:latin typeface="Montserrat"/>
              </a:rPr>
              <a:t> Add job-worker edge to the graph</a:t>
            </a:r>
          </a:p>
          <a:p>
            <a:pPr algn="just" marL="702065" indent="-351032" lvl="1">
              <a:lnSpc>
                <a:spcPts val="4552"/>
              </a:lnSpc>
              <a:buFont typeface="Arial"/>
              <a:buChar char="•"/>
            </a:pPr>
            <a:r>
              <a:rPr lang="en-US" sz="3251">
                <a:solidFill>
                  <a:srgbClr val="000000"/>
                </a:solidFill>
                <a:latin typeface="Montserrat"/>
              </a:rPr>
              <a:t> Run the maximal flow algorithm</a:t>
            </a:r>
          </a:p>
          <a:p>
            <a:pPr algn="just" marL="702065" indent="-351032" lvl="1">
              <a:lnSpc>
                <a:spcPts val="4552"/>
              </a:lnSpc>
              <a:buFont typeface="Arial"/>
              <a:buChar char="•"/>
            </a:pPr>
            <a:r>
              <a:rPr lang="en-US" sz="3251">
                <a:solidFill>
                  <a:srgbClr val="000000"/>
                </a:solidFill>
                <a:latin typeface="Montserrat"/>
              </a:rPr>
              <a:t> After that, iterate over the flow dictionary returned by the algorithm to match the jobs</a:t>
            </a:r>
          </a:p>
          <a:p>
            <a:pPr algn="just" marL="702065" indent="-351032" lvl="1">
              <a:lnSpc>
                <a:spcPts val="4552"/>
              </a:lnSpc>
              <a:buFont typeface="Arial"/>
              <a:buChar char="•"/>
            </a:pPr>
            <a:r>
              <a:rPr lang="en-US" sz="3251">
                <a:solidFill>
                  <a:srgbClr val="000000"/>
                </a:solidFill>
                <a:latin typeface="Montserrat"/>
              </a:rPr>
              <a:t>At last display the final output</a:t>
            </a:r>
          </a:p>
        </p:txBody>
      </p:sp>
      <p:grpSp>
        <p:nvGrpSpPr>
          <p:cNvPr name="Group 8" id="8"/>
          <p:cNvGrpSpPr/>
          <p:nvPr/>
        </p:nvGrpSpPr>
        <p:grpSpPr>
          <a:xfrm rot="0">
            <a:off x="855132" y="768770"/>
            <a:ext cx="16577736" cy="1413906"/>
            <a:chOff x="0" y="0"/>
            <a:chExt cx="22103648" cy="1885208"/>
          </a:xfrm>
        </p:grpSpPr>
        <p:grpSp>
          <p:nvGrpSpPr>
            <p:cNvPr name="Group 9" id="9"/>
            <p:cNvGrpSpPr/>
            <p:nvPr/>
          </p:nvGrpSpPr>
          <p:grpSpPr>
            <a:xfrm rot="0">
              <a:off x="0" y="0"/>
              <a:ext cx="22103648" cy="1885208"/>
              <a:chOff x="0" y="0"/>
              <a:chExt cx="3553380" cy="303066"/>
            </a:xfrm>
          </p:grpSpPr>
          <p:sp>
            <p:nvSpPr>
              <p:cNvPr name="Freeform 10" id="10"/>
              <p:cNvSpPr/>
              <p:nvPr/>
            </p:nvSpPr>
            <p:spPr>
              <a:xfrm flipH="false" flipV="false" rot="0">
                <a:off x="0" y="0"/>
                <a:ext cx="3553380" cy="303066"/>
              </a:xfrm>
              <a:custGeom>
                <a:avLst/>
                <a:gdLst/>
                <a:ahLst/>
                <a:cxnLst/>
                <a:rect r="r" b="b" t="t" l="l"/>
                <a:pathLst>
                  <a:path h="303066" w="3553380">
                    <a:moveTo>
                      <a:pt x="46701" y="0"/>
                    </a:moveTo>
                    <a:lnTo>
                      <a:pt x="3506680" y="0"/>
                    </a:lnTo>
                    <a:cubicBezTo>
                      <a:pt x="3532472" y="0"/>
                      <a:pt x="3553380" y="20909"/>
                      <a:pt x="3553380" y="46701"/>
                    </a:cubicBezTo>
                    <a:lnTo>
                      <a:pt x="3553380" y="256365"/>
                    </a:lnTo>
                    <a:cubicBezTo>
                      <a:pt x="3553380" y="282157"/>
                      <a:pt x="3532472" y="303066"/>
                      <a:pt x="3506680" y="303066"/>
                    </a:cubicBezTo>
                    <a:lnTo>
                      <a:pt x="46701" y="303066"/>
                    </a:lnTo>
                    <a:cubicBezTo>
                      <a:pt x="20909" y="303066"/>
                      <a:pt x="0" y="282157"/>
                      <a:pt x="0" y="256365"/>
                    </a:cubicBezTo>
                    <a:lnTo>
                      <a:pt x="0" y="46701"/>
                    </a:lnTo>
                    <a:cubicBezTo>
                      <a:pt x="0" y="20909"/>
                      <a:pt x="20909" y="0"/>
                      <a:pt x="46701" y="0"/>
                    </a:cubicBezTo>
                    <a:close/>
                  </a:path>
                </a:pathLst>
              </a:custGeom>
              <a:solidFill>
                <a:srgbClr val="FF9405"/>
              </a:solidFill>
            </p:spPr>
          </p:sp>
          <p:sp>
            <p:nvSpPr>
              <p:cNvPr name="TextBox 11" id="11"/>
              <p:cNvSpPr txBox="true"/>
              <p:nvPr/>
            </p:nvSpPr>
            <p:spPr>
              <a:xfrm>
                <a:off x="0" y="-38100"/>
                <a:ext cx="3553380" cy="341166"/>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536636" y="529759"/>
              <a:ext cx="19358552" cy="763084"/>
            </a:xfrm>
            <a:prstGeom prst="rect">
              <a:avLst/>
            </a:prstGeom>
          </p:spPr>
          <p:txBody>
            <a:bodyPr anchor="t" rtlCol="false" tIns="0" lIns="0" bIns="0" rIns="0">
              <a:spAutoFit/>
            </a:bodyPr>
            <a:lstStyle/>
            <a:p>
              <a:pPr algn="ctr">
                <a:lnSpc>
                  <a:spcPts val="4811"/>
                </a:lnSpc>
              </a:pPr>
              <a:r>
                <a:rPr lang="en-US" sz="3436">
                  <a:solidFill>
                    <a:srgbClr val="FFFFFF"/>
                  </a:solidFill>
                  <a:latin typeface="Montserrat Bold"/>
                </a:rPr>
                <a:t>General outline of the code</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4F2F2"/>
        </a:solidFill>
      </p:bgPr>
    </p:bg>
    <p:spTree>
      <p:nvGrpSpPr>
        <p:cNvPr id="1" name=""/>
        <p:cNvGrpSpPr/>
        <p:nvPr/>
      </p:nvGrpSpPr>
      <p:grpSpPr>
        <a:xfrm>
          <a:off x="0" y="0"/>
          <a:ext cx="0" cy="0"/>
          <a:chOff x="0" y="0"/>
          <a:chExt cx="0" cy="0"/>
        </a:xfrm>
      </p:grpSpPr>
      <p:sp>
        <p:nvSpPr>
          <p:cNvPr name="Freeform 2" id="2"/>
          <p:cNvSpPr/>
          <p:nvPr/>
        </p:nvSpPr>
        <p:spPr>
          <a:xfrm flipH="false" flipV="false" rot="0">
            <a:off x="8353326" y="2672569"/>
            <a:ext cx="15228862" cy="15228862"/>
          </a:xfrm>
          <a:custGeom>
            <a:avLst/>
            <a:gdLst/>
            <a:ahLst/>
            <a:cxnLst/>
            <a:rect r="r" b="b" t="t" l="l"/>
            <a:pathLst>
              <a:path h="15228862" w="15228862">
                <a:moveTo>
                  <a:pt x="0" y="0"/>
                </a:moveTo>
                <a:lnTo>
                  <a:pt x="15228863" y="0"/>
                </a:lnTo>
                <a:lnTo>
                  <a:pt x="15228863" y="15228862"/>
                </a:lnTo>
                <a:lnTo>
                  <a:pt x="0" y="152288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212615" y="-6585731"/>
            <a:ext cx="15228862" cy="15228862"/>
          </a:xfrm>
          <a:custGeom>
            <a:avLst/>
            <a:gdLst/>
            <a:ahLst/>
            <a:cxnLst/>
            <a:rect r="r" b="b" t="t" l="l"/>
            <a:pathLst>
              <a:path h="15228862" w="15228862">
                <a:moveTo>
                  <a:pt x="0" y="0"/>
                </a:moveTo>
                <a:lnTo>
                  <a:pt x="15228862" y="0"/>
                </a:lnTo>
                <a:lnTo>
                  <a:pt x="15228862" y="15228862"/>
                </a:lnTo>
                <a:lnTo>
                  <a:pt x="0" y="152288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108691" y="1915126"/>
            <a:ext cx="11179309" cy="8371874"/>
          </a:xfrm>
          <a:custGeom>
            <a:avLst/>
            <a:gdLst/>
            <a:ahLst/>
            <a:cxnLst/>
            <a:rect r="r" b="b" t="t" l="l"/>
            <a:pathLst>
              <a:path h="8371874" w="11179309">
                <a:moveTo>
                  <a:pt x="0" y="0"/>
                </a:moveTo>
                <a:lnTo>
                  <a:pt x="11179309" y="0"/>
                </a:lnTo>
                <a:lnTo>
                  <a:pt x="11179309" y="8371874"/>
                </a:lnTo>
                <a:lnTo>
                  <a:pt x="0" y="8371874"/>
                </a:lnTo>
                <a:lnTo>
                  <a:pt x="0" y="0"/>
                </a:lnTo>
                <a:close/>
              </a:path>
            </a:pathLst>
          </a:custGeom>
          <a:blipFill>
            <a:blip r:embed="rId6"/>
            <a:stretch>
              <a:fillRect l="0" t="0" r="0" b="0"/>
            </a:stretch>
          </a:blipFill>
        </p:spPr>
      </p:sp>
      <p:sp>
        <p:nvSpPr>
          <p:cNvPr name="Freeform 5" id="5"/>
          <p:cNvSpPr/>
          <p:nvPr/>
        </p:nvSpPr>
        <p:spPr>
          <a:xfrm flipH="false" flipV="false" rot="0">
            <a:off x="7676346" y="596439"/>
            <a:ext cx="10043999" cy="1318687"/>
          </a:xfrm>
          <a:custGeom>
            <a:avLst/>
            <a:gdLst/>
            <a:ahLst/>
            <a:cxnLst/>
            <a:rect r="r" b="b" t="t" l="l"/>
            <a:pathLst>
              <a:path h="1318687" w="10043999">
                <a:moveTo>
                  <a:pt x="0" y="0"/>
                </a:moveTo>
                <a:lnTo>
                  <a:pt x="10043999" y="0"/>
                </a:lnTo>
                <a:lnTo>
                  <a:pt x="10043999" y="1318687"/>
                </a:lnTo>
                <a:lnTo>
                  <a:pt x="0" y="1318687"/>
                </a:lnTo>
                <a:lnTo>
                  <a:pt x="0" y="0"/>
                </a:lnTo>
                <a:close/>
              </a:path>
            </a:pathLst>
          </a:custGeom>
          <a:blipFill>
            <a:blip r:embed="rId7"/>
            <a:stretch>
              <a:fillRect l="0" t="0" r="0" b="0"/>
            </a:stretch>
          </a:blipFill>
        </p:spPr>
      </p:sp>
      <p:sp>
        <p:nvSpPr>
          <p:cNvPr name="Freeform 6" id="6"/>
          <p:cNvSpPr/>
          <p:nvPr/>
        </p:nvSpPr>
        <p:spPr>
          <a:xfrm flipH="false" flipV="false" rot="0">
            <a:off x="0" y="3114246"/>
            <a:ext cx="7108691" cy="4058508"/>
          </a:xfrm>
          <a:custGeom>
            <a:avLst/>
            <a:gdLst/>
            <a:ahLst/>
            <a:cxnLst/>
            <a:rect r="r" b="b" t="t" l="l"/>
            <a:pathLst>
              <a:path h="4058508" w="7108691">
                <a:moveTo>
                  <a:pt x="0" y="0"/>
                </a:moveTo>
                <a:lnTo>
                  <a:pt x="7108691" y="0"/>
                </a:lnTo>
                <a:lnTo>
                  <a:pt x="7108691" y="4058508"/>
                </a:lnTo>
                <a:lnTo>
                  <a:pt x="0" y="4058508"/>
                </a:lnTo>
                <a:lnTo>
                  <a:pt x="0" y="0"/>
                </a:lnTo>
                <a:close/>
              </a:path>
            </a:pathLst>
          </a:custGeom>
          <a:blipFill>
            <a:blip r:embed="rId8"/>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4F2F2"/>
        </a:solidFill>
      </p:bgPr>
    </p:bg>
    <p:spTree>
      <p:nvGrpSpPr>
        <p:cNvPr id="1" name=""/>
        <p:cNvGrpSpPr/>
        <p:nvPr/>
      </p:nvGrpSpPr>
      <p:grpSpPr>
        <a:xfrm>
          <a:off x="0" y="0"/>
          <a:ext cx="0" cy="0"/>
          <a:chOff x="0" y="0"/>
          <a:chExt cx="0" cy="0"/>
        </a:xfrm>
      </p:grpSpPr>
      <p:sp>
        <p:nvSpPr>
          <p:cNvPr name="Freeform 2" id="2"/>
          <p:cNvSpPr/>
          <p:nvPr/>
        </p:nvSpPr>
        <p:spPr>
          <a:xfrm flipH="false" flipV="false" rot="0">
            <a:off x="8353326" y="2672569"/>
            <a:ext cx="15228862" cy="15228862"/>
          </a:xfrm>
          <a:custGeom>
            <a:avLst/>
            <a:gdLst/>
            <a:ahLst/>
            <a:cxnLst/>
            <a:rect r="r" b="b" t="t" l="l"/>
            <a:pathLst>
              <a:path h="15228862" w="15228862">
                <a:moveTo>
                  <a:pt x="0" y="0"/>
                </a:moveTo>
                <a:lnTo>
                  <a:pt x="15228863" y="0"/>
                </a:lnTo>
                <a:lnTo>
                  <a:pt x="15228863" y="15228862"/>
                </a:lnTo>
                <a:lnTo>
                  <a:pt x="0" y="152288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212615" y="-6585731"/>
            <a:ext cx="15228862" cy="15228862"/>
          </a:xfrm>
          <a:custGeom>
            <a:avLst/>
            <a:gdLst/>
            <a:ahLst/>
            <a:cxnLst/>
            <a:rect r="r" b="b" t="t" l="l"/>
            <a:pathLst>
              <a:path h="15228862" w="15228862">
                <a:moveTo>
                  <a:pt x="0" y="0"/>
                </a:moveTo>
                <a:lnTo>
                  <a:pt x="15228862" y="0"/>
                </a:lnTo>
                <a:lnTo>
                  <a:pt x="15228862" y="15228862"/>
                </a:lnTo>
                <a:lnTo>
                  <a:pt x="0" y="152288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7574692" y="147662"/>
            <a:ext cx="3138616" cy="881038"/>
            <a:chOff x="0" y="0"/>
            <a:chExt cx="4184822" cy="1174717"/>
          </a:xfrm>
        </p:grpSpPr>
        <p:grpSp>
          <p:nvGrpSpPr>
            <p:cNvPr name="Group 5" id="5"/>
            <p:cNvGrpSpPr/>
            <p:nvPr/>
          </p:nvGrpSpPr>
          <p:grpSpPr>
            <a:xfrm rot="0">
              <a:off x="0" y="0"/>
              <a:ext cx="4184822" cy="1174717"/>
              <a:chOff x="0" y="0"/>
              <a:chExt cx="2045139" cy="574089"/>
            </a:xfrm>
          </p:grpSpPr>
          <p:sp>
            <p:nvSpPr>
              <p:cNvPr name="Freeform 6" id="6"/>
              <p:cNvSpPr/>
              <p:nvPr/>
            </p:nvSpPr>
            <p:spPr>
              <a:xfrm flipH="false" flipV="false" rot="0">
                <a:off x="0" y="0"/>
                <a:ext cx="2045139" cy="574089"/>
              </a:xfrm>
              <a:custGeom>
                <a:avLst/>
                <a:gdLst/>
                <a:ahLst/>
                <a:cxnLst/>
                <a:rect r="r" b="b" t="t" l="l"/>
                <a:pathLst>
                  <a:path h="574089" w="2045139">
                    <a:moveTo>
                      <a:pt x="50848" y="0"/>
                    </a:moveTo>
                    <a:lnTo>
                      <a:pt x="1994292" y="0"/>
                    </a:lnTo>
                    <a:cubicBezTo>
                      <a:pt x="2022374" y="0"/>
                      <a:pt x="2045139" y="22765"/>
                      <a:pt x="2045139" y="50848"/>
                    </a:cubicBezTo>
                    <a:lnTo>
                      <a:pt x="2045139" y="523241"/>
                    </a:lnTo>
                    <a:cubicBezTo>
                      <a:pt x="2045139" y="551324"/>
                      <a:pt x="2022374" y="574089"/>
                      <a:pt x="1994292" y="574089"/>
                    </a:cubicBezTo>
                    <a:lnTo>
                      <a:pt x="50848" y="574089"/>
                    </a:lnTo>
                    <a:cubicBezTo>
                      <a:pt x="37362" y="574089"/>
                      <a:pt x="24429" y="568732"/>
                      <a:pt x="14893" y="559196"/>
                    </a:cubicBezTo>
                    <a:cubicBezTo>
                      <a:pt x="5357" y="549660"/>
                      <a:pt x="0" y="536727"/>
                      <a:pt x="0" y="523241"/>
                    </a:cubicBezTo>
                    <a:lnTo>
                      <a:pt x="0" y="50848"/>
                    </a:lnTo>
                    <a:cubicBezTo>
                      <a:pt x="0" y="22765"/>
                      <a:pt x="22765" y="0"/>
                      <a:pt x="50848" y="0"/>
                    </a:cubicBezTo>
                    <a:close/>
                  </a:path>
                </a:pathLst>
              </a:custGeom>
              <a:solidFill>
                <a:srgbClr val="FFFFFF"/>
              </a:solidFill>
            </p:spPr>
          </p:sp>
          <p:sp>
            <p:nvSpPr>
              <p:cNvPr name="TextBox 7" id="7"/>
              <p:cNvSpPr txBox="true"/>
              <p:nvPr/>
            </p:nvSpPr>
            <p:spPr>
              <a:xfrm>
                <a:off x="0" y="-38100"/>
                <a:ext cx="2045139" cy="612189"/>
              </a:xfrm>
              <a:prstGeom prst="rect">
                <a:avLst/>
              </a:prstGeom>
            </p:spPr>
            <p:txBody>
              <a:bodyPr anchor="ctr" rtlCol="false" tIns="50800" lIns="50800" bIns="50800" rIns="50800"/>
              <a:lstStyle/>
              <a:p>
                <a:pPr algn="ctr">
                  <a:lnSpc>
                    <a:spcPts val="2660"/>
                  </a:lnSpc>
                </a:pPr>
              </a:p>
            </p:txBody>
          </p:sp>
        </p:grpSp>
        <p:sp>
          <p:nvSpPr>
            <p:cNvPr name="TextBox 8" id="8"/>
            <p:cNvSpPr txBox="true"/>
            <p:nvPr/>
          </p:nvSpPr>
          <p:spPr>
            <a:xfrm rot="0">
              <a:off x="227476" y="254805"/>
              <a:ext cx="3729869" cy="693682"/>
            </a:xfrm>
            <a:prstGeom prst="rect">
              <a:avLst/>
            </a:prstGeom>
          </p:spPr>
          <p:txBody>
            <a:bodyPr anchor="t" rtlCol="false" tIns="0" lIns="0" bIns="0" rIns="0">
              <a:spAutoFit/>
            </a:bodyPr>
            <a:lstStyle/>
            <a:p>
              <a:pPr algn="ctr">
                <a:lnSpc>
                  <a:spcPts val="3950"/>
                </a:lnSpc>
              </a:pPr>
              <a:r>
                <a:rPr lang="en-US" sz="3559">
                  <a:solidFill>
                    <a:srgbClr val="000000"/>
                  </a:solidFill>
                  <a:latin typeface="Montserrat"/>
                </a:rPr>
                <a:t>Code</a:t>
              </a:r>
            </a:p>
          </p:txBody>
        </p:sp>
      </p:grpSp>
      <p:sp>
        <p:nvSpPr>
          <p:cNvPr name="Freeform 9" id="9"/>
          <p:cNvSpPr/>
          <p:nvPr/>
        </p:nvSpPr>
        <p:spPr>
          <a:xfrm flipH="false" flipV="false" rot="0">
            <a:off x="10542059" y="1028700"/>
            <a:ext cx="7345878" cy="9087802"/>
          </a:xfrm>
          <a:custGeom>
            <a:avLst/>
            <a:gdLst/>
            <a:ahLst/>
            <a:cxnLst/>
            <a:rect r="r" b="b" t="t" l="l"/>
            <a:pathLst>
              <a:path h="9087802" w="7345878">
                <a:moveTo>
                  <a:pt x="0" y="0"/>
                </a:moveTo>
                <a:lnTo>
                  <a:pt x="7345878" y="0"/>
                </a:lnTo>
                <a:lnTo>
                  <a:pt x="7345878" y="9087802"/>
                </a:lnTo>
                <a:lnTo>
                  <a:pt x="0" y="9087802"/>
                </a:lnTo>
                <a:lnTo>
                  <a:pt x="0" y="0"/>
                </a:lnTo>
                <a:close/>
              </a:path>
            </a:pathLst>
          </a:custGeom>
          <a:blipFill>
            <a:blip r:embed="rId6"/>
            <a:stretch>
              <a:fillRect l="0" t="0" r="0" b="0"/>
            </a:stretch>
          </a:blipFill>
        </p:spPr>
      </p:sp>
      <p:sp>
        <p:nvSpPr>
          <p:cNvPr name="Freeform 10" id="10"/>
          <p:cNvSpPr/>
          <p:nvPr/>
        </p:nvSpPr>
        <p:spPr>
          <a:xfrm flipH="false" flipV="false" rot="0">
            <a:off x="538145" y="1028700"/>
            <a:ext cx="9770912" cy="9087802"/>
          </a:xfrm>
          <a:custGeom>
            <a:avLst/>
            <a:gdLst/>
            <a:ahLst/>
            <a:cxnLst/>
            <a:rect r="r" b="b" t="t" l="l"/>
            <a:pathLst>
              <a:path h="9087802" w="9770912">
                <a:moveTo>
                  <a:pt x="0" y="0"/>
                </a:moveTo>
                <a:lnTo>
                  <a:pt x="9770912" y="0"/>
                </a:lnTo>
                <a:lnTo>
                  <a:pt x="9770912" y="9087802"/>
                </a:lnTo>
                <a:lnTo>
                  <a:pt x="0" y="9087802"/>
                </a:lnTo>
                <a:lnTo>
                  <a:pt x="0" y="0"/>
                </a:lnTo>
                <a:close/>
              </a:path>
            </a:pathLst>
          </a:custGeom>
          <a:blipFill>
            <a:blip r:embed="rId7"/>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4F2F2"/>
        </a:solidFill>
      </p:bgPr>
    </p:bg>
    <p:spTree>
      <p:nvGrpSpPr>
        <p:cNvPr id="1" name=""/>
        <p:cNvGrpSpPr/>
        <p:nvPr/>
      </p:nvGrpSpPr>
      <p:grpSpPr>
        <a:xfrm>
          <a:off x="0" y="0"/>
          <a:ext cx="0" cy="0"/>
          <a:chOff x="0" y="0"/>
          <a:chExt cx="0" cy="0"/>
        </a:xfrm>
      </p:grpSpPr>
      <p:sp>
        <p:nvSpPr>
          <p:cNvPr name="Freeform 2" id="2"/>
          <p:cNvSpPr/>
          <p:nvPr/>
        </p:nvSpPr>
        <p:spPr>
          <a:xfrm flipH="false" flipV="false" rot="0">
            <a:off x="8353326" y="2672569"/>
            <a:ext cx="15228862" cy="15228862"/>
          </a:xfrm>
          <a:custGeom>
            <a:avLst/>
            <a:gdLst/>
            <a:ahLst/>
            <a:cxnLst/>
            <a:rect r="r" b="b" t="t" l="l"/>
            <a:pathLst>
              <a:path h="15228862" w="15228862">
                <a:moveTo>
                  <a:pt x="0" y="0"/>
                </a:moveTo>
                <a:lnTo>
                  <a:pt x="15228863" y="0"/>
                </a:lnTo>
                <a:lnTo>
                  <a:pt x="15228863" y="15228862"/>
                </a:lnTo>
                <a:lnTo>
                  <a:pt x="0" y="152288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212615" y="-6585731"/>
            <a:ext cx="15228862" cy="15228862"/>
          </a:xfrm>
          <a:custGeom>
            <a:avLst/>
            <a:gdLst/>
            <a:ahLst/>
            <a:cxnLst/>
            <a:rect r="r" b="b" t="t" l="l"/>
            <a:pathLst>
              <a:path h="15228862" w="15228862">
                <a:moveTo>
                  <a:pt x="0" y="0"/>
                </a:moveTo>
                <a:lnTo>
                  <a:pt x="15228862" y="0"/>
                </a:lnTo>
                <a:lnTo>
                  <a:pt x="15228862" y="15228862"/>
                </a:lnTo>
                <a:lnTo>
                  <a:pt x="0" y="152288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7574692" y="147662"/>
            <a:ext cx="3138616" cy="881038"/>
            <a:chOff x="0" y="0"/>
            <a:chExt cx="4184822" cy="1174717"/>
          </a:xfrm>
        </p:grpSpPr>
        <p:grpSp>
          <p:nvGrpSpPr>
            <p:cNvPr name="Group 5" id="5"/>
            <p:cNvGrpSpPr/>
            <p:nvPr/>
          </p:nvGrpSpPr>
          <p:grpSpPr>
            <a:xfrm rot="0">
              <a:off x="0" y="0"/>
              <a:ext cx="4184822" cy="1174717"/>
              <a:chOff x="0" y="0"/>
              <a:chExt cx="2045139" cy="574089"/>
            </a:xfrm>
          </p:grpSpPr>
          <p:sp>
            <p:nvSpPr>
              <p:cNvPr name="Freeform 6" id="6"/>
              <p:cNvSpPr/>
              <p:nvPr/>
            </p:nvSpPr>
            <p:spPr>
              <a:xfrm flipH="false" flipV="false" rot="0">
                <a:off x="0" y="0"/>
                <a:ext cx="2045139" cy="574089"/>
              </a:xfrm>
              <a:custGeom>
                <a:avLst/>
                <a:gdLst/>
                <a:ahLst/>
                <a:cxnLst/>
                <a:rect r="r" b="b" t="t" l="l"/>
                <a:pathLst>
                  <a:path h="574089" w="2045139">
                    <a:moveTo>
                      <a:pt x="50848" y="0"/>
                    </a:moveTo>
                    <a:lnTo>
                      <a:pt x="1994292" y="0"/>
                    </a:lnTo>
                    <a:cubicBezTo>
                      <a:pt x="2022374" y="0"/>
                      <a:pt x="2045139" y="22765"/>
                      <a:pt x="2045139" y="50848"/>
                    </a:cubicBezTo>
                    <a:lnTo>
                      <a:pt x="2045139" y="523241"/>
                    </a:lnTo>
                    <a:cubicBezTo>
                      <a:pt x="2045139" y="551324"/>
                      <a:pt x="2022374" y="574089"/>
                      <a:pt x="1994292" y="574089"/>
                    </a:cubicBezTo>
                    <a:lnTo>
                      <a:pt x="50848" y="574089"/>
                    </a:lnTo>
                    <a:cubicBezTo>
                      <a:pt x="37362" y="574089"/>
                      <a:pt x="24429" y="568732"/>
                      <a:pt x="14893" y="559196"/>
                    </a:cubicBezTo>
                    <a:cubicBezTo>
                      <a:pt x="5357" y="549660"/>
                      <a:pt x="0" y="536727"/>
                      <a:pt x="0" y="523241"/>
                    </a:cubicBezTo>
                    <a:lnTo>
                      <a:pt x="0" y="50848"/>
                    </a:lnTo>
                    <a:cubicBezTo>
                      <a:pt x="0" y="22765"/>
                      <a:pt x="22765" y="0"/>
                      <a:pt x="50848" y="0"/>
                    </a:cubicBezTo>
                    <a:close/>
                  </a:path>
                </a:pathLst>
              </a:custGeom>
              <a:solidFill>
                <a:srgbClr val="FFFFFF"/>
              </a:solidFill>
            </p:spPr>
          </p:sp>
          <p:sp>
            <p:nvSpPr>
              <p:cNvPr name="TextBox 7" id="7"/>
              <p:cNvSpPr txBox="true"/>
              <p:nvPr/>
            </p:nvSpPr>
            <p:spPr>
              <a:xfrm>
                <a:off x="0" y="-38100"/>
                <a:ext cx="2045139" cy="612189"/>
              </a:xfrm>
              <a:prstGeom prst="rect">
                <a:avLst/>
              </a:prstGeom>
            </p:spPr>
            <p:txBody>
              <a:bodyPr anchor="ctr" rtlCol="false" tIns="50800" lIns="50800" bIns="50800" rIns="50800"/>
              <a:lstStyle/>
              <a:p>
                <a:pPr algn="ctr">
                  <a:lnSpc>
                    <a:spcPts val="2660"/>
                  </a:lnSpc>
                </a:pPr>
              </a:p>
            </p:txBody>
          </p:sp>
        </p:grpSp>
        <p:sp>
          <p:nvSpPr>
            <p:cNvPr name="TextBox 8" id="8"/>
            <p:cNvSpPr txBox="true"/>
            <p:nvPr/>
          </p:nvSpPr>
          <p:spPr>
            <a:xfrm rot="0">
              <a:off x="227476" y="254805"/>
              <a:ext cx="3729869" cy="693682"/>
            </a:xfrm>
            <a:prstGeom prst="rect">
              <a:avLst/>
            </a:prstGeom>
          </p:spPr>
          <p:txBody>
            <a:bodyPr anchor="t" rtlCol="false" tIns="0" lIns="0" bIns="0" rIns="0">
              <a:spAutoFit/>
            </a:bodyPr>
            <a:lstStyle/>
            <a:p>
              <a:pPr algn="ctr">
                <a:lnSpc>
                  <a:spcPts val="3950"/>
                </a:lnSpc>
              </a:pPr>
              <a:r>
                <a:rPr lang="en-US" sz="3559">
                  <a:solidFill>
                    <a:srgbClr val="000000"/>
                  </a:solidFill>
                  <a:latin typeface="Montserrat"/>
                </a:rPr>
                <a:t>Output</a:t>
              </a:r>
            </a:p>
          </p:txBody>
        </p:sp>
      </p:grpSp>
      <p:sp>
        <p:nvSpPr>
          <p:cNvPr name="Freeform 9" id="9"/>
          <p:cNvSpPr/>
          <p:nvPr/>
        </p:nvSpPr>
        <p:spPr>
          <a:xfrm flipH="false" flipV="false" rot="0">
            <a:off x="3424652" y="1028700"/>
            <a:ext cx="11438697" cy="9258300"/>
          </a:xfrm>
          <a:custGeom>
            <a:avLst/>
            <a:gdLst/>
            <a:ahLst/>
            <a:cxnLst/>
            <a:rect r="r" b="b" t="t" l="l"/>
            <a:pathLst>
              <a:path h="9258300" w="11438697">
                <a:moveTo>
                  <a:pt x="0" y="0"/>
                </a:moveTo>
                <a:lnTo>
                  <a:pt x="11438696" y="0"/>
                </a:lnTo>
                <a:lnTo>
                  <a:pt x="11438696" y="9258300"/>
                </a:lnTo>
                <a:lnTo>
                  <a:pt x="0" y="9258300"/>
                </a:lnTo>
                <a:lnTo>
                  <a:pt x="0" y="0"/>
                </a:lnTo>
                <a:close/>
              </a:path>
            </a:pathLst>
          </a:custGeom>
          <a:blipFill>
            <a:blip r:embed="rId6"/>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4F2F2"/>
        </a:solidFill>
      </p:bgPr>
    </p:bg>
    <p:spTree>
      <p:nvGrpSpPr>
        <p:cNvPr id="1" name=""/>
        <p:cNvGrpSpPr/>
        <p:nvPr/>
      </p:nvGrpSpPr>
      <p:grpSpPr>
        <a:xfrm>
          <a:off x="0" y="0"/>
          <a:ext cx="0" cy="0"/>
          <a:chOff x="0" y="0"/>
          <a:chExt cx="0" cy="0"/>
        </a:xfrm>
      </p:grpSpPr>
      <p:sp>
        <p:nvSpPr>
          <p:cNvPr name="Freeform 2" id="2"/>
          <p:cNvSpPr/>
          <p:nvPr/>
        </p:nvSpPr>
        <p:spPr>
          <a:xfrm flipH="false" flipV="false" rot="0">
            <a:off x="8353326" y="2672569"/>
            <a:ext cx="15228862" cy="15228862"/>
          </a:xfrm>
          <a:custGeom>
            <a:avLst/>
            <a:gdLst/>
            <a:ahLst/>
            <a:cxnLst/>
            <a:rect r="r" b="b" t="t" l="l"/>
            <a:pathLst>
              <a:path h="15228862" w="15228862">
                <a:moveTo>
                  <a:pt x="0" y="0"/>
                </a:moveTo>
                <a:lnTo>
                  <a:pt x="15228863" y="0"/>
                </a:lnTo>
                <a:lnTo>
                  <a:pt x="15228863" y="15228862"/>
                </a:lnTo>
                <a:lnTo>
                  <a:pt x="0" y="152288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212615" y="-6585731"/>
            <a:ext cx="15228862" cy="15228862"/>
          </a:xfrm>
          <a:custGeom>
            <a:avLst/>
            <a:gdLst/>
            <a:ahLst/>
            <a:cxnLst/>
            <a:rect r="r" b="b" t="t" l="l"/>
            <a:pathLst>
              <a:path h="15228862" w="15228862">
                <a:moveTo>
                  <a:pt x="0" y="0"/>
                </a:moveTo>
                <a:lnTo>
                  <a:pt x="15228862" y="0"/>
                </a:lnTo>
                <a:lnTo>
                  <a:pt x="15228862" y="15228862"/>
                </a:lnTo>
                <a:lnTo>
                  <a:pt x="0" y="152288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7574692" y="147662"/>
            <a:ext cx="3138616" cy="881038"/>
            <a:chOff x="0" y="0"/>
            <a:chExt cx="4184822" cy="1174717"/>
          </a:xfrm>
        </p:grpSpPr>
        <p:grpSp>
          <p:nvGrpSpPr>
            <p:cNvPr name="Group 5" id="5"/>
            <p:cNvGrpSpPr/>
            <p:nvPr/>
          </p:nvGrpSpPr>
          <p:grpSpPr>
            <a:xfrm rot="0">
              <a:off x="0" y="0"/>
              <a:ext cx="4184822" cy="1174717"/>
              <a:chOff x="0" y="0"/>
              <a:chExt cx="2045139" cy="574089"/>
            </a:xfrm>
          </p:grpSpPr>
          <p:sp>
            <p:nvSpPr>
              <p:cNvPr name="Freeform 6" id="6"/>
              <p:cNvSpPr/>
              <p:nvPr/>
            </p:nvSpPr>
            <p:spPr>
              <a:xfrm flipH="false" flipV="false" rot="0">
                <a:off x="0" y="0"/>
                <a:ext cx="2045139" cy="574089"/>
              </a:xfrm>
              <a:custGeom>
                <a:avLst/>
                <a:gdLst/>
                <a:ahLst/>
                <a:cxnLst/>
                <a:rect r="r" b="b" t="t" l="l"/>
                <a:pathLst>
                  <a:path h="574089" w="2045139">
                    <a:moveTo>
                      <a:pt x="50848" y="0"/>
                    </a:moveTo>
                    <a:lnTo>
                      <a:pt x="1994292" y="0"/>
                    </a:lnTo>
                    <a:cubicBezTo>
                      <a:pt x="2022374" y="0"/>
                      <a:pt x="2045139" y="22765"/>
                      <a:pt x="2045139" y="50848"/>
                    </a:cubicBezTo>
                    <a:lnTo>
                      <a:pt x="2045139" y="523241"/>
                    </a:lnTo>
                    <a:cubicBezTo>
                      <a:pt x="2045139" y="551324"/>
                      <a:pt x="2022374" y="574089"/>
                      <a:pt x="1994292" y="574089"/>
                    </a:cubicBezTo>
                    <a:lnTo>
                      <a:pt x="50848" y="574089"/>
                    </a:lnTo>
                    <a:cubicBezTo>
                      <a:pt x="37362" y="574089"/>
                      <a:pt x="24429" y="568732"/>
                      <a:pt x="14893" y="559196"/>
                    </a:cubicBezTo>
                    <a:cubicBezTo>
                      <a:pt x="5357" y="549660"/>
                      <a:pt x="0" y="536727"/>
                      <a:pt x="0" y="523241"/>
                    </a:cubicBezTo>
                    <a:lnTo>
                      <a:pt x="0" y="50848"/>
                    </a:lnTo>
                    <a:cubicBezTo>
                      <a:pt x="0" y="22765"/>
                      <a:pt x="22765" y="0"/>
                      <a:pt x="50848" y="0"/>
                    </a:cubicBezTo>
                    <a:close/>
                  </a:path>
                </a:pathLst>
              </a:custGeom>
              <a:solidFill>
                <a:srgbClr val="FFFFFF"/>
              </a:solidFill>
            </p:spPr>
          </p:sp>
          <p:sp>
            <p:nvSpPr>
              <p:cNvPr name="TextBox 7" id="7"/>
              <p:cNvSpPr txBox="true"/>
              <p:nvPr/>
            </p:nvSpPr>
            <p:spPr>
              <a:xfrm>
                <a:off x="0" y="-38100"/>
                <a:ext cx="2045139" cy="612189"/>
              </a:xfrm>
              <a:prstGeom prst="rect">
                <a:avLst/>
              </a:prstGeom>
            </p:spPr>
            <p:txBody>
              <a:bodyPr anchor="ctr" rtlCol="false" tIns="50800" lIns="50800" bIns="50800" rIns="50800"/>
              <a:lstStyle/>
              <a:p>
                <a:pPr algn="ctr">
                  <a:lnSpc>
                    <a:spcPts val="2660"/>
                  </a:lnSpc>
                </a:pPr>
              </a:p>
            </p:txBody>
          </p:sp>
        </p:grpSp>
        <p:sp>
          <p:nvSpPr>
            <p:cNvPr name="TextBox 8" id="8"/>
            <p:cNvSpPr txBox="true"/>
            <p:nvPr/>
          </p:nvSpPr>
          <p:spPr>
            <a:xfrm rot="0">
              <a:off x="227476" y="254805"/>
              <a:ext cx="3729869" cy="693682"/>
            </a:xfrm>
            <a:prstGeom prst="rect">
              <a:avLst/>
            </a:prstGeom>
          </p:spPr>
          <p:txBody>
            <a:bodyPr anchor="t" rtlCol="false" tIns="0" lIns="0" bIns="0" rIns="0">
              <a:spAutoFit/>
            </a:bodyPr>
            <a:lstStyle/>
            <a:p>
              <a:pPr algn="ctr">
                <a:lnSpc>
                  <a:spcPts val="3950"/>
                </a:lnSpc>
              </a:pPr>
              <a:r>
                <a:rPr lang="en-US" sz="3559">
                  <a:solidFill>
                    <a:srgbClr val="000000"/>
                  </a:solidFill>
                  <a:latin typeface="Montserrat"/>
                </a:rPr>
                <a:t>Code</a:t>
              </a:r>
            </a:p>
          </p:txBody>
        </p:sp>
      </p:grpSp>
      <p:sp>
        <p:nvSpPr>
          <p:cNvPr name="Freeform 9" id="9"/>
          <p:cNvSpPr/>
          <p:nvPr/>
        </p:nvSpPr>
        <p:spPr>
          <a:xfrm flipH="false" flipV="false" rot="0">
            <a:off x="3410843" y="1340112"/>
            <a:ext cx="12036977" cy="8946888"/>
          </a:xfrm>
          <a:custGeom>
            <a:avLst/>
            <a:gdLst/>
            <a:ahLst/>
            <a:cxnLst/>
            <a:rect r="r" b="b" t="t" l="l"/>
            <a:pathLst>
              <a:path h="8946888" w="12036977">
                <a:moveTo>
                  <a:pt x="0" y="0"/>
                </a:moveTo>
                <a:lnTo>
                  <a:pt x="12036977" y="0"/>
                </a:lnTo>
                <a:lnTo>
                  <a:pt x="12036977" y="8946888"/>
                </a:lnTo>
                <a:lnTo>
                  <a:pt x="0" y="8946888"/>
                </a:lnTo>
                <a:lnTo>
                  <a:pt x="0" y="0"/>
                </a:lnTo>
                <a:close/>
              </a:path>
            </a:pathLst>
          </a:custGeom>
          <a:blipFill>
            <a:blip r:embed="rId6"/>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4F2F2"/>
        </a:solidFill>
      </p:bgPr>
    </p:bg>
    <p:spTree>
      <p:nvGrpSpPr>
        <p:cNvPr id="1" name=""/>
        <p:cNvGrpSpPr/>
        <p:nvPr/>
      </p:nvGrpSpPr>
      <p:grpSpPr>
        <a:xfrm>
          <a:off x="0" y="0"/>
          <a:ext cx="0" cy="0"/>
          <a:chOff x="0" y="0"/>
          <a:chExt cx="0" cy="0"/>
        </a:xfrm>
      </p:grpSpPr>
      <p:sp>
        <p:nvSpPr>
          <p:cNvPr name="Freeform 2" id="2"/>
          <p:cNvSpPr/>
          <p:nvPr/>
        </p:nvSpPr>
        <p:spPr>
          <a:xfrm flipH="false" flipV="false" rot="0">
            <a:off x="8353326" y="2672569"/>
            <a:ext cx="15228862" cy="15228862"/>
          </a:xfrm>
          <a:custGeom>
            <a:avLst/>
            <a:gdLst/>
            <a:ahLst/>
            <a:cxnLst/>
            <a:rect r="r" b="b" t="t" l="l"/>
            <a:pathLst>
              <a:path h="15228862" w="15228862">
                <a:moveTo>
                  <a:pt x="0" y="0"/>
                </a:moveTo>
                <a:lnTo>
                  <a:pt x="15228863" y="0"/>
                </a:lnTo>
                <a:lnTo>
                  <a:pt x="15228863" y="15228862"/>
                </a:lnTo>
                <a:lnTo>
                  <a:pt x="0" y="152288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212615" y="-6585731"/>
            <a:ext cx="15228862" cy="15228862"/>
          </a:xfrm>
          <a:custGeom>
            <a:avLst/>
            <a:gdLst/>
            <a:ahLst/>
            <a:cxnLst/>
            <a:rect r="r" b="b" t="t" l="l"/>
            <a:pathLst>
              <a:path h="15228862" w="15228862">
                <a:moveTo>
                  <a:pt x="0" y="0"/>
                </a:moveTo>
                <a:lnTo>
                  <a:pt x="15228862" y="0"/>
                </a:lnTo>
                <a:lnTo>
                  <a:pt x="15228862" y="15228862"/>
                </a:lnTo>
                <a:lnTo>
                  <a:pt x="0" y="152288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7574692" y="147662"/>
            <a:ext cx="3138616" cy="881038"/>
            <a:chOff x="0" y="0"/>
            <a:chExt cx="4184822" cy="1174717"/>
          </a:xfrm>
        </p:grpSpPr>
        <p:grpSp>
          <p:nvGrpSpPr>
            <p:cNvPr name="Group 5" id="5"/>
            <p:cNvGrpSpPr/>
            <p:nvPr/>
          </p:nvGrpSpPr>
          <p:grpSpPr>
            <a:xfrm rot="0">
              <a:off x="0" y="0"/>
              <a:ext cx="4184822" cy="1174717"/>
              <a:chOff x="0" y="0"/>
              <a:chExt cx="2045139" cy="574089"/>
            </a:xfrm>
          </p:grpSpPr>
          <p:sp>
            <p:nvSpPr>
              <p:cNvPr name="Freeform 6" id="6"/>
              <p:cNvSpPr/>
              <p:nvPr/>
            </p:nvSpPr>
            <p:spPr>
              <a:xfrm flipH="false" flipV="false" rot="0">
                <a:off x="0" y="0"/>
                <a:ext cx="2045139" cy="574089"/>
              </a:xfrm>
              <a:custGeom>
                <a:avLst/>
                <a:gdLst/>
                <a:ahLst/>
                <a:cxnLst/>
                <a:rect r="r" b="b" t="t" l="l"/>
                <a:pathLst>
                  <a:path h="574089" w="2045139">
                    <a:moveTo>
                      <a:pt x="50848" y="0"/>
                    </a:moveTo>
                    <a:lnTo>
                      <a:pt x="1994292" y="0"/>
                    </a:lnTo>
                    <a:cubicBezTo>
                      <a:pt x="2022374" y="0"/>
                      <a:pt x="2045139" y="22765"/>
                      <a:pt x="2045139" y="50848"/>
                    </a:cubicBezTo>
                    <a:lnTo>
                      <a:pt x="2045139" y="523241"/>
                    </a:lnTo>
                    <a:cubicBezTo>
                      <a:pt x="2045139" y="551324"/>
                      <a:pt x="2022374" y="574089"/>
                      <a:pt x="1994292" y="574089"/>
                    </a:cubicBezTo>
                    <a:lnTo>
                      <a:pt x="50848" y="574089"/>
                    </a:lnTo>
                    <a:cubicBezTo>
                      <a:pt x="37362" y="574089"/>
                      <a:pt x="24429" y="568732"/>
                      <a:pt x="14893" y="559196"/>
                    </a:cubicBezTo>
                    <a:cubicBezTo>
                      <a:pt x="5357" y="549660"/>
                      <a:pt x="0" y="536727"/>
                      <a:pt x="0" y="523241"/>
                    </a:cubicBezTo>
                    <a:lnTo>
                      <a:pt x="0" y="50848"/>
                    </a:lnTo>
                    <a:cubicBezTo>
                      <a:pt x="0" y="22765"/>
                      <a:pt x="22765" y="0"/>
                      <a:pt x="50848" y="0"/>
                    </a:cubicBezTo>
                    <a:close/>
                  </a:path>
                </a:pathLst>
              </a:custGeom>
              <a:solidFill>
                <a:srgbClr val="FFFFFF"/>
              </a:solidFill>
            </p:spPr>
          </p:sp>
          <p:sp>
            <p:nvSpPr>
              <p:cNvPr name="TextBox 7" id="7"/>
              <p:cNvSpPr txBox="true"/>
              <p:nvPr/>
            </p:nvSpPr>
            <p:spPr>
              <a:xfrm>
                <a:off x="0" y="-38100"/>
                <a:ext cx="2045139" cy="612189"/>
              </a:xfrm>
              <a:prstGeom prst="rect">
                <a:avLst/>
              </a:prstGeom>
            </p:spPr>
            <p:txBody>
              <a:bodyPr anchor="ctr" rtlCol="false" tIns="50800" lIns="50800" bIns="50800" rIns="50800"/>
              <a:lstStyle/>
              <a:p>
                <a:pPr algn="ctr">
                  <a:lnSpc>
                    <a:spcPts val="2660"/>
                  </a:lnSpc>
                </a:pPr>
              </a:p>
            </p:txBody>
          </p:sp>
        </p:grpSp>
        <p:sp>
          <p:nvSpPr>
            <p:cNvPr name="TextBox 8" id="8"/>
            <p:cNvSpPr txBox="true"/>
            <p:nvPr/>
          </p:nvSpPr>
          <p:spPr>
            <a:xfrm rot="0">
              <a:off x="227476" y="254805"/>
              <a:ext cx="3729869" cy="693682"/>
            </a:xfrm>
            <a:prstGeom prst="rect">
              <a:avLst/>
            </a:prstGeom>
          </p:spPr>
          <p:txBody>
            <a:bodyPr anchor="t" rtlCol="false" tIns="0" lIns="0" bIns="0" rIns="0">
              <a:spAutoFit/>
            </a:bodyPr>
            <a:lstStyle/>
            <a:p>
              <a:pPr algn="ctr">
                <a:lnSpc>
                  <a:spcPts val="3950"/>
                </a:lnSpc>
              </a:pPr>
              <a:r>
                <a:rPr lang="en-US" sz="3559">
                  <a:solidFill>
                    <a:srgbClr val="000000"/>
                  </a:solidFill>
                  <a:latin typeface="Montserrat"/>
                </a:rPr>
                <a:t>Code</a:t>
              </a:r>
            </a:p>
          </p:txBody>
        </p:sp>
      </p:grpSp>
      <p:sp>
        <p:nvSpPr>
          <p:cNvPr name="Freeform 9" id="9"/>
          <p:cNvSpPr/>
          <p:nvPr/>
        </p:nvSpPr>
        <p:spPr>
          <a:xfrm flipH="false" flipV="false" rot="0">
            <a:off x="3242078" y="1295791"/>
            <a:ext cx="11803844" cy="8991209"/>
          </a:xfrm>
          <a:custGeom>
            <a:avLst/>
            <a:gdLst/>
            <a:ahLst/>
            <a:cxnLst/>
            <a:rect r="r" b="b" t="t" l="l"/>
            <a:pathLst>
              <a:path h="8991209" w="11803844">
                <a:moveTo>
                  <a:pt x="0" y="0"/>
                </a:moveTo>
                <a:lnTo>
                  <a:pt x="11803844" y="0"/>
                </a:lnTo>
                <a:lnTo>
                  <a:pt x="11803844" y="8991209"/>
                </a:lnTo>
                <a:lnTo>
                  <a:pt x="0" y="8991209"/>
                </a:lnTo>
                <a:lnTo>
                  <a:pt x="0" y="0"/>
                </a:lnTo>
                <a:close/>
              </a:path>
            </a:pathLst>
          </a:custGeom>
          <a:blipFill>
            <a:blip r:embed="rId6"/>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4F2F2"/>
        </a:solidFill>
      </p:bgPr>
    </p:bg>
    <p:spTree>
      <p:nvGrpSpPr>
        <p:cNvPr id="1" name=""/>
        <p:cNvGrpSpPr/>
        <p:nvPr/>
      </p:nvGrpSpPr>
      <p:grpSpPr>
        <a:xfrm>
          <a:off x="0" y="0"/>
          <a:ext cx="0" cy="0"/>
          <a:chOff x="0" y="0"/>
          <a:chExt cx="0" cy="0"/>
        </a:xfrm>
      </p:grpSpPr>
      <p:sp>
        <p:nvSpPr>
          <p:cNvPr name="Freeform 2" id="2"/>
          <p:cNvSpPr/>
          <p:nvPr/>
        </p:nvSpPr>
        <p:spPr>
          <a:xfrm flipH="false" flipV="false" rot="0">
            <a:off x="8353326" y="2672569"/>
            <a:ext cx="15228862" cy="15228862"/>
          </a:xfrm>
          <a:custGeom>
            <a:avLst/>
            <a:gdLst/>
            <a:ahLst/>
            <a:cxnLst/>
            <a:rect r="r" b="b" t="t" l="l"/>
            <a:pathLst>
              <a:path h="15228862" w="15228862">
                <a:moveTo>
                  <a:pt x="0" y="0"/>
                </a:moveTo>
                <a:lnTo>
                  <a:pt x="15228863" y="0"/>
                </a:lnTo>
                <a:lnTo>
                  <a:pt x="15228863" y="15228862"/>
                </a:lnTo>
                <a:lnTo>
                  <a:pt x="0" y="152288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212615" y="-6585731"/>
            <a:ext cx="15228862" cy="15228862"/>
          </a:xfrm>
          <a:custGeom>
            <a:avLst/>
            <a:gdLst/>
            <a:ahLst/>
            <a:cxnLst/>
            <a:rect r="r" b="b" t="t" l="l"/>
            <a:pathLst>
              <a:path h="15228862" w="15228862">
                <a:moveTo>
                  <a:pt x="0" y="0"/>
                </a:moveTo>
                <a:lnTo>
                  <a:pt x="15228862" y="0"/>
                </a:lnTo>
                <a:lnTo>
                  <a:pt x="15228862" y="15228862"/>
                </a:lnTo>
                <a:lnTo>
                  <a:pt x="0" y="152288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7574692" y="147662"/>
            <a:ext cx="3138616" cy="881038"/>
            <a:chOff x="0" y="0"/>
            <a:chExt cx="4184822" cy="1174717"/>
          </a:xfrm>
        </p:grpSpPr>
        <p:grpSp>
          <p:nvGrpSpPr>
            <p:cNvPr name="Group 5" id="5"/>
            <p:cNvGrpSpPr/>
            <p:nvPr/>
          </p:nvGrpSpPr>
          <p:grpSpPr>
            <a:xfrm rot="0">
              <a:off x="0" y="0"/>
              <a:ext cx="4184822" cy="1174717"/>
              <a:chOff x="0" y="0"/>
              <a:chExt cx="2045139" cy="574089"/>
            </a:xfrm>
          </p:grpSpPr>
          <p:sp>
            <p:nvSpPr>
              <p:cNvPr name="Freeform 6" id="6"/>
              <p:cNvSpPr/>
              <p:nvPr/>
            </p:nvSpPr>
            <p:spPr>
              <a:xfrm flipH="false" flipV="false" rot="0">
                <a:off x="0" y="0"/>
                <a:ext cx="2045139" cy="574089"/>
              </a:xfrm>
              <a:custGeom>
                <a:avLst/>
                <a:gdLst/>
                <a:ahLst/>
                <a:cxnLst/>
                <a:rect r="r" b="b" t="t" l="l"/>
                <a:pathLst>
                  <a:path h="574089" w="2045139">
                    <a:moveTo>
                      <a:pt x="50848" y="0"/>
                    </a:moveTo>
                    <a:lnTo>
                      <a:pt x="1994292" y="0"/>
                    </a:lnTo>
                    <a:cubicBezTo>
                      <a:pt x="2022374" y="0"/>
                      <a:pt x="2045139" y="22765"/>
                      <a:pt x="2045139" y="50848"/>
                    </a:cubicBezTo>
                    <a:lnTo>
                      <a:pt x="2045139" y="523241"/>
                    </a:lnTo>
                    <a:cubicBezTo>
                      <a:pt x="2045139" y="551324"/>
                      <a:pt x="2022374" y="574089"/>
                      <a:pt x="1994292" y="574089"/>
                    </a:cubicBezTo>
                    <a:lnTo>
                      <a:pt x="50848" y="574089"/>
                    </a:lnTo>
                    <a:cubicBezTo>
                      <a:pt x="37362" y="574089"/>
                      <a:pt x="24429" y="568732"/>
                      <a:pt x="14893" y="559196"/>
                    </a:cubicBezTo>
                    <a:cubicBezTo>
                      <a:pt x="5357" y="549660"/>
                      <a:pt x="0" y="536727"/>
                      <a:pt x="0" y="523241"/>
                    </a:cubicBezTo>
                    <a:lnTo>
                      <a:pt x="0" y="50848"/>
                    </a:lnTo>
                    <a:cubicBezTo>
                      <a:pt x="0" y="22765"/>
                      <a:pt x="22765" y="0"/>
                      <a:pt x="50848" y="0"/>
                    </a:cubicBezTo>
                    <a:close/>
                  </a:path>
                </a:pathLst>
              </a:custGeom>
              <a:solidFill>
                <a:srgbClr val="FFFFFF"/>
              </a:solidFill>
            </p:spPr>
          </p:sp>
          <p:sp>
            <p:nvSpPr>
              <p:cNvPr name="TextBox 7" id="7"/>
              <p:cNvSpPr txBox="true"/>
              <p:nvPr/>
            </p:nvSpPr>
            <p:spPr>
              <a:xfrm>
                <a:off x="0" y="-38100"/>
                <a:ext cx="2045139" cy="612189"/>
              </a:xfrm>
              <a:prstGeom prst="rect">
                <a:avLst/>
              </a:prstGeom>
            </p:spPr>
            <p:txBody>
              <a:bodyPr anchor="ctr" rtlCol="false" tIns="50800" lIns="50800" bIns="50800" rIns="50800"/>
              <a:lstStyle/>
              <a:p>
                <a:pPr algn="ctr">
                  <a:lnSpc>
                    <a:spcPts val="2660"/>
                  </a:lnSpc>
                </a:pPr>
              </a:p>
            </p:txBody>
          </p:sp>
        </p:grpSp>
        <p:sp>
          <p:nvSpPr>
            <p:cNvPr name="TextBox 8" id="8"/>
            <p:cNvSpPr txBox="true"/>
            <p:nvPr/>
          </p:nvSpPr>
          <p:spPr>
            <a:xfrm rot="0">
              <a:off x="227476" y="254805"/>
              <a:ext cx="3729869" cy="693682"/>
            </a:xfrm>
            <a:prstGeom prst="rect">
              <a:avLst/>
            </a:prstGeom>
          </p:spPr>
          <p:txBody>
            <a:bodyPr anchor="t" rtlCol="false" tIns="0" lIns="0" bIns="0" rIns="0">
              <a:spAutoFit/>
            </a:bodyPr>
            <a:lstStyle/>
            <a:p>
              <a:pPr algn="ctr">
                <a:lnSpc>
                  <a:spcPts val="3950"/>
                </a:lnSpc>
              </a:pPr>
              <a:r>
                <a:rPr lang="en-US" sz="3559">
                  <a:solidFill>
                    <a:srgbClr val="000000"/>
                  </a:solidFill>
                  <a:latin typeface="Montserrat"/>
                </a:rPr>
                <a:t>Output</a:t>
              </a:r>
            </a:p>
          </p:txBody>
        </p:sp>
      </p:grpSp>
      <p:sp>
        <p:nvSpPr>
          <p:cNvPr name="Freeform 9" id="9"/>
          <p:cNvSpPr/>
          <p:nvPr/>
        </p:nvSpPr>
        <p:spPr>
          <a:xfrm flipH="false" flipV="false" rot="0">
            <a:off x="4476486" y="1227206"/>
            <a:ext cx="9335029" cy="9059794"/>
          </a:xfrm>
          <a:custGeom>
            <a:avLst/>
            <a:gdLst/>
            <a:ahLst/>
            <a:cxnLst/>
            <a:rect r="r" b="b" t="t" l="l"/>
            <a:pathLst>
              <a:path h="9059794" w="9335029">
                <a:moveTo>
                  <a:pt x="0" y="0"/>
                </a:moveTo>
                <a:lnTo>
                  <a:pt x="9335028" y="0"/>
                </a:lnTo>
                <a:lnTo>
                  <a:pt x="9335028" y="9059794"/>
                </a:lnTo>
                <a:lnTo>
                  <a:pt x="0" y="9059794"/>
                </a:lnTo>
                <a:lnTo>
                  <a:pt x="0" y="0"/>
                </a:lnTo>
                <a:close/>
              </a:path>
            </a:pathLst>
          </a:custGeom>
          <a:blipFill>
            <a:blip r:embed="rId6"/>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4F2F2"/>
        </a:solidFill>
      </p:bgPr>
    </p:bg>
    <p:spTree>
      <p:nvGrpSpPr>
        <p:cNvPr id="1" name=""/>
        <p:cNvGrpSpPr/>
        <p:nvPr/>
      </p:nvGrpSpPr>
      <p:grpSpPr>
        <a:xfrm>
          <a:off x="0" y="0"/>
          <a:ext cx="0" cy="0"/>
          <a:chOff x="0" y="0"/>
          <a:chExt cx="0" cy="0"/>
        </a:xfrm>
      </p:grpSpPr>
      <p:sp>
        <p:nvSpPr>
          <p:cNvPr name="Freeform 2" id="2"/>
          <p:cNvSpPr/>
          <p:nvPr/>
        </p:nvSpPr>
        <p:spPr>
          <a:xfrm flipH="false" flipV="false" rot="0">
            <a:off x="8353326" y="2672569"/>
            <a:ext cx="15228862" cy="15228862"/>
          </a:xfrm>
          <a:custGeom>
            <a:avLst/>
            <a:gdLst/>
            <a:ahLst/>
            <a:cxnLst/>
            <a:rect r="r" b="b" t="t" l="l"/>
            <a:pathLst>
              <a:path h="15228862" w="15228862">
                <a:moveTo>
                  <a:pt x="0" y="0"/>
                </a:moveTo>
                <a:lnTo>
                  <a:pt x="15228863" y="0"/>
                </a:lnTo>
                <a:lnTo>
                  <a:pt x="15228863" y="15228862"/>
                </a:lnTo>
                <a:lnTo>
                  <a:pt x="0" y="152288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212615" y="-6585731"/>
            <a:ext cx="15228862" cy="15228862"/>
          </a:xfrm>
          <a:custGeom>
            <a:avLst/>
            <a:gdLst/>
            <a:ahLst/>
            <a:cxnLst/>
            <a:rect r="r" b="b" t="t" l="l"/>
            <a:pathLst>
              <a:path h="15228862" w="15228862">
                <a:moveTo>
                  <a:pt x="0" y="0"/>
                </a:moveTo>
                <a:lnTo>
                  <a:pt x="15228862" y="0"/>
                </a:lnTo>
                <a:lnTo>
                  <a:pt x="15228862" y="15228862"/>
                </a:lnTo>
                <a:lnTo>
                  <a:pt x="0" y="152288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7574692" y="147662"/>
            <a:ext cx="3138616" cy="881038"/>
            <a:chOff x="0" y="0"/>
            <a:chExt cx="4184822" cy="1174717"/>
          </a:xfrm>
        </p:grpSpPr>
        <p:grpSp>
          <p:nvGrpSpPr>
            <p:cNvPr name="Group 5" id="5"/>
            <p:cNvGrpSpPr/>
            <p:nvPr/>
          </p:nvGrpSpPr>
          <p:grpSpPr>
            <a:xfrm rot="0">
              <a:off x="0" y="0"/>
              <a:ext cx="4184822" cy="1174717"/>
              <a:chOff x="0" y="0"/>
              <a:chExt cx="2045139" cy="574089"/>
            </a:xfrm>
          </p:grpSpPr>
          <p:sp>
            <p:nvSpPr>
              <p:cNvPr name="Freeform 6" id="6"/>
              <p:cNvSpPr/>
              <p:nvPr/>
            </p:nvSpPr>
            <p:spPr>
              <a:xfrm flipH="false" flipV="false" rot="0">
                <a:off x="0" y="0"/>
                <a:ext cx="2045139" cy="574089"/>
              </a:xfrm>
              <a:custGeom>
                <a:avLst/>
                <a:gdLst/>
                <a:ahLst/>
                <a:cxnLst/>
                <a:rect r="r" b="b" t="t" l="l"/>
                <a:pathLst>
                  <a:path h="574089" w="2045139">
                    <a:moveTo>
                      <a:pt x="50848" y="0"/>
                    </a:moveTo>
                    <a:lnTo>
                      <a:pt x="1994292" y="0"/>
                    </a:lnTo>
                    <a:cubicBezTo>
                      <a:pt x="2022374" y="0"/>
                      <a:pt x="2045139" y="22765"/>
                      <a:pt x="2045139" y="50848"/>
                    </a:cubicBezTo>
                    <a:lnTo>
                      <a:pt x="2045139" y="523241"/>
                    </a:lnTo>
                    <a:cubicBezTo>
                      <a:pt x="2045139" y="551324"/>
                      <a:pt x="2022374" y="574089"/>
                      <a:pt x="1994292" y="574089"/>
                    </a:cubicBezTo>
                    <a:lnTo>
                      <a:pt x="50848" y="574089"/>
                    </a:lnTo>
                    <a:cubicBezTo>
                      <a:pt x="37362" y="574089"/>
                      <a:pt x="24429" y="568732"/>
                      <a:pt x="14893" y="559196"/>
                    </a:cubicBezTo>
                    <a:cubicBezTo>
                      <a:pt x="5357" y="549660"/>
                      <a:pt x="0" y="536727"/>
                      <a:pt x="0" y="523241"/>
                    </a:cubicBezTo>
                    <a:lnTo>
                      <a:pt x="0" y="50848"/>
                    </a:lnTo>
                    <a:cubicBezTo>
                      <a:pt x="0" y="22765"/>
                      <a:pt x="22765" y="0"/>
                      <a:pt x="50848" y="0"/>
                    </a:cubicBezTo>
                    <a:close/>
                  </a:path>
                </a:pathLst>
              </a:custGeom>
              <a:solidFill>
                <a:srgbClr val="FFFFFF"/>
              </a:solidFill>
            </p:spPr>
          </p:sp>
          <p:sp>
            <p:nvSpPr>
              <p:cNvPr name="TextBox 7" id="7"/>
              <p:cNvSpPr txBox="true"/>
              <p:nvPr/>
            </p:nvSpPr>
            <p:spPr>
              <a:xfrm>
                <a:off x="0" y="-38100"/>
                <a:ext cx="2045139" cy="612189"/>
              </a:xfrm>
              <a:prstGeom prst="rect">
                <a:avLst/>
              </a:prstGeom>
            </p:spPr>
            <p:txBody>
              <a:bodyPr anchor="ctr" rtlCol="false" tIns="50800" lIns="50800" bIns="50800" rIns="50800"/>
              <a:lstStyle/>
              <a:p>
                <a:pPr algn="ctr">
                  <a:lnSpc>
                    <a:spcPts val="2660"/>
                  </a:lnSpc>
                </a:pPr>
              </a:p>
            </p:txBody>
          </p:sp>
        </p:grpSp>
        <p:sp>
          <p:nvSpPr>
            <p:cNvPr name="TextBox 8" id="8"/>
            <p:cNvSpPr txBox="true"/>
            <p:nvPr/>
          </p:nvSpPr>
          <p:spPr>
            <a:xfrm rot="0">
              <a:off x="227476" y="254805"/>
              <a:ext cx="3729869" cy="693682"/>
            </a:xfrm>
            <a:prstGeom prst="rect">
              <a:avLst/>
            </a:prstGeom>
          </p:spPr>
          <p:txBody>
            <a:bodyPr anchor="t" rtlCol="false" tIns="0" lIns="0" bIns="0" rIns="0">
              <a:spAutoFit/>
            </a:bodyPr>
            <a:lstStyle/>
            <a:p>
              <a:pPr algn="ctr">
                <a:lnSpc>
                  <a:spcPts val="3950"/>
                </a:lnSpc>
              </a:pPr>
              <a:r>
                <a:rPr lang="en-US" sz="3559">
                  <a:solidFill>
                    <a:srgbClr val="000000"/>
                  </a:solidFill>
                  <a:latin typeface="Montserrat"/>
                </a:rPr>
                <a:t>Output</a:t>
              </a:r>
            </a:p>
          </p:txBody>
        </p:sp>
      </p:grpSp>
      <p:sp>
        <p:nvSpPr>
          <p:cNvPr name="Freeform 9" id="9"/>
          <p:cNvSpPr/>
          <p:nvPr/>
        </p:nvSpPr>
        <p:spPr>
          <a:xfrm flipH="false" flipV="false" rot="0">
            <a:off x="3041141" y="1028700"/>
            <a:ext cx="12205719" cy="9204916"/>
          </a:xfrm>
          <a:custGeom>
            <a:avLst/>
            <a:gdLst/>
            <a:ahLst/>
            <a:cxnLst/>
            <a:rect r="r" b="b" t="t" l="l"/>
            <a:pathLst>
              <a:path h="9204916" w="12205719">
                <a:moveTo>
                  <a:pt x="0" y="0"/>
                </a:moveTo>
                <a:lnTo>
                  <a:pt x="12205718" y="0"/>
                </a:lnTo>
                <a:lnTo>
                  <a:pt x="12205718" y="9204916"/>
                </a:lnTo>
                <a:lnTo>
                  <a:pt x="0" y="9204916"/>
                </a:lnTo>
                <a:lnTo>
                  <a:pt x="0" y="0"/>
                </a:lnTo>
                <a:close/>
              </a:path>
            </a:pathLst>
          </a:custGeom>
          <a:blipFill>
            <a:blip r:embed="rId6"/>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4F2F2"/>
        </a:solidFill>
      </p:bgPr>
    </p:bg>
    <p:spTree>
      <p:nvGrpSpPr>
        <p:cNvPr id="1" name=""/>
        <p:cNvGrpSpPr/>
        <p:nvPr/>
      </p:nvGrpSpPr>
      <p:grpSpPr>
        <a:xfrm>
          <a:off x="0" y="0"/>
          <a:ext cx="0" cy="0"/>
          <a:chOff x="0" y="0"/>
          <a:chExt cx="0" cy="0"/>
        </a:xfrm>
      </p:grpSpPr>
      <p:sp>
        <p:nvSpPr>
          <p:cNvPr name="Freeform 2" id="2"/>
          <p:cNvSpPr/>
          <p:nvPr/>
        </p:nvSpPr>
        <p:spPr>
          <a:xfrm flipH="false" flipV="false" rot="0">
            <a:off x="8353326" y="2672569"/>
            <a:ext cx="15228862" cy="15228862"/>
          </a:xfrm>
          <a:custGeom>
            <a:avLst/>
            <a:gdLst/>
            <a:ahLst/>
            <a:cxnLst/>
            <a:rect r="r" b="b" t="t" l="l"/>
            <a:pathLst>
              <a:path h="15228862" w="15228862">
                <a:moveTo>
                  <a:pt x="0" y="0"/>
                </a:moveTo>
                <a:lnTo>
                  <a:pt x="15228863" y="0"/>
                </a:lnTo>
                <a:lnTo>
                  <a:pt x="15228863" y="15228862"/>
                </a:lnTo>
                <a:lnTo>
                  <a:pt x="0" y="152288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212615" y="-6585731"/>
            <a:ext cx="15228862" cy="15228862"/>
          </a:xfrm>
          <a:custGeom>
            <a:avLst/>
            <a:gdLst/>
            <a:ahLst/>
            <a:cxnLst/>
            <a:rect r="r" b="b" t="t" l="l"/>
            <a:pathLst>
              <a:path h="15228862" w="15228862">
                <a:moveTo>
                  <a:pt x="0" y="0"/>
                </a:moveTo>
                <a:lnTo>
                  <a:pt x="15228862" y="0"/>
                </a:lnTo>
                <a:lnTo>
                  <a:pt x="15228862" y="15228862"/>
                </a:lnTo>
                <a:lnTo>
                  <a:pt x="0" y="152288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5261431" y="4053628"/>
            <a:ext cx="7765139" cy="2179743"/>
            <a:chOff x="0" y="0"/>
            <a:chExt cx="2045139" cy="574089"/>
          </a:xfrm>
        </p:grpSpPr>
        <p:sp>
          <p:nvSpPr>
            <p:cNvPr name="Freeform 5" id="5"/>
            <p:cNvSpPr/>
            <p:nvPr/>
          </p:nvSpPr>
          <p:spPr>
            <a:xfrm flipH="false" flipV="false" rot="0">
              <a:off x="0" y="0"/>
              <a:ext cx="2045139" cy="574089"/>
            </a:xfrm>
            <a:custGeom>
              <a:avLst/>
              <a:gdLst/>
              <a:ahLst/>
              <a:cxnLst/>
              <a:rect r="r" b="b" t="t" l="l"/>
              <a:pathLst>
                <a:path h="574089" w="2045139">
                  <a:moveTo>
                    <a:pt x="50848" y="0"/>
                  </a:moveTo>
                  <a:lnTo>
                    <a:pt x="1994292" y="0"/>
                  </a:lnTo>
                  <a:cubicBezTo>
                    <a:pt x="2022374" y="0"/>
                    <a:pt x="2045139" y="22765"/>
                    <a:pt x="2045139" y="50848"/>
                  </a:cubicBezTo>
                  <a:lnTo>
                    <a:pt x="2045139" y="523241"/>
                  </a:lnTo>
                  <a:cubicBezTo>
                    <a:pt x="2045139" y="551324"/>
                    <a:pt x="2022374" y="574089"/>
                    <a:pt x="1994292" y="574089"/>
                  </a:cubicBezTo>
                  <a:lnTo>
                    <a:pt x="50848" y="574089"/>
                  </a:lnTo>
                  <a:cubicBezTo>
                    <a:pt x="37362" y="574089"/>
                    <a:pt x="24429" y="568732"/>
                    <a:pt x="14893" y="559196"/>
                  </a:cubicBezTo>
                  <a:cubicBezTo>
                    <a:pt x="5357" y="549660"/>
                    <a:pt x="0" y="536727"/>
                    <a:pt x="0" y="523241"/>
                  </a:cubicBezTo>
                  <a:lnTo>
                    <a:pt x="0" y="50848"/>
                  </a:lnTo>
                  <a:cubicBezTo>
                    <a:pt x="0" y="22765"/>
                    <a:pt x="22765" y="0"/>
                    <a:pt x="50848" y="0"/>
                  </a:cubicBezTo>
                  <a:close/>
                </a:path>
              </a:pathLst>
            </a:custGeom>
            <a:solidFill>
              <a:srgbClr val="FFFFFF"/>
            </a:solidFill>
          </p:spPr>
        </p:sp>
        <p:sp>
          <p:nvSpPr>
            <p:cNvPr name="TextBox 6" id="6"/>
            <p:cNvSpPr txBox="true"/>
            <p:nvPr/>
          </p:nvSpPr>
          <p:spPr>
            <a:xfrm>
              <a:off x="0" y="-38100"/>
              <a:ext cx="2045139" cy="612189"/>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5683524" y="4559133"/>
            <a:ext cx="6920952" cy="1254458"/>
          </a:xfrm>
          <a:prstGeom prst="rect">
            <a:avLst/>
          </a:prstGeom>
        </p:spPr>
        <p:txBody>
          <a:bodyPr anchor="t" rtlCol="false" tIns="0" lIns="0" bIns="0" rIns="0">
            <a:spAutoFit/>
          </a:bodyPr>
          <a:lstStyle/>
          <a:p>
            <a:pPr algn="ctr">
              <a:lnSpc>
                <a:spcPts val="9774"/>
              </a:lnSpc>
            </a:pPr>
            <a:r>
              <a:rPr lang="en-US" sz="8805">
                <a:solidFill>
                  <a:srgbClr val="000000"/>
                </a:solidFill>
                <a:latin typeface="Montserrat"/>
              </a:rPr>
              <a:t>Thanks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4F2F2"/>
        </a:solidFill>
      </p:bgPr>
    </p:bg>
    <p:spTree>
      <p:nvGrpSpPr>
        <p:cNvPr id="1" name=""/>
        <p:cNvGrpSpPr/>
        <p:nvPr/>
      </p:nvGrpSpPr>
      <p:grpSpPr>
        <a:xfrm>
          <a:off x="0" y="0"/>
          <a:ext cx="0" cy="0"/>
          <a:chOff x="0" y="0"/>
          <a:chExt cx="0" cy="0"/>
        </a:xfrm>
      </p:grpSpPr>
      <p:sp>
        <p:nvSpPr>
          <p:cNvPr name="Freeform 2" id="2"/>
          <p:cNvSpPr/>
          <p:nvPr/>
        </p:nvSpPr>
        <p:spPr>
          <a:xfrm flipH="false" flipV="false" rot="0">
            <a:off x="3218775" y="-1477342"/>
            <a:ext cx="8703174" cy="8703174"/>
          </a:xfrm>
          <a:custGeom>
            <a:avLst/>
            <a:gdLst/>
            <a:ahLst/>
            <a:cxnLst/>
            <a:rect r="r" b="b" t="t" l="l"/>
            <a:pathLst>
              <a:path h="8703174" w="8703174">
                <a:moveTo>
                  <a:pt x="0" y="0"/>
                </a:moveTo>
                <a:lnTo>
                  <a:pt x="8703174" y="0"/>
                </a:lnTo>
                <a:lnTo>
                  <a:pt x="8703174" y="8703174"/>
                </a:lnTo>
                <a:lnTo>
                  <a:pt x="0" y="87031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673569" y="2132641"/>
            <a:ext cx="15228862" cy="15228862"/>
          </a:xfrm>
          <a:custGeom>
            <a:avLst/>
            <a:gdLst/>
            <a:ahLst/>
            <a:cxnLst/>
            <a:rect r="r" b="b" t="t" l="l"/>
            <a:pathLst>
              <a:path h="15228862" w="15228862">
                <a:moveTo>
                  <a:pt x="0" y="0"/>
                </a:moveTo>
                <a:lnTo>
                  <a:pt x="15228862" y="0"/>
                </a:lnTo>
                <a:lnTo>
                  <a:pt x="15228862" y="15228862"/>
                </a:lnTo>
                <a:lnTo>
                  <a:pt x="0" y="152288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8261576" y="4202904"/>
            <a:ext cx="8525418" cy="3380662"/>
            <a:chOff x="0" y="0"/>
            <a:chExt cx="2245378" cy="890380"/>
          </a:xfrm>
        </p:grpSpPr>
        <p:sp>
          <p:nvSpPr>
            <p:cNvPr name="Freeform 5" id="5"/>
            <p:cNvSpPr/>
            <p:nvPr/>
          </p:nvSpPr>
          <p:spPr>
            <a:xfrm flipH="false" flipV="false" rot="0">
              <a:off x="0" y="0"/>
              <a:ext cx="2245378" cy="890380"/>
            </a:xfrm>
            <a:custGeom>
              <a:avLst/>
              <a:gdLst/>
              <a:ahLst/>
              <a:cxnLst/>
              <a:rect r="r" b="b" t="t" l="l"/>
              <a:pathLst>
                <a:path h="890380" w="2245378">
                  <a:moveTo>
                    <a:pt x="46313" y="0"/>
                  </a:moveTo>
                  <a:lnTo>
                    <a:pt x="2199065" y="0"/>
                  </a:lnTo>
                  <a:cubicBezTo>
                    <a:pt x="2211348" y="0"/>
                    <a:pt x="2223127" y="4879"/>
                    <a:pt x="2231813" y="13565"/>
                  </a:cubicBezTo>
                  <a:cubicBezTo>
                    <a:pt x="2240498" y="22250"/>
                    <a:pt x="2245378" y="34030"/>
                    <a:pt x="2245378" y="46313"/>
                  </a:cubicBezTo>
                  <a:lnTo>
                    <a:pt x="2245378" y="844067"/>
                  </a:lnTo>
                  <a:cubicBezTo>
                    <a:pt x="2245378" y="856350"/>
                    <a:pt x="2240498" y="868130"/>
                    <a:pt x="2231813" y="876815"/>
                  </a:cubicBezTo>
                  <a:cubicBezTo>
                    <a:pt x="2223127" y="885501"/>
                    <a:pt x="2211348" y="890380"/>
                    <a:pt x="2199065" y="890380"/>
                  </a:cubicBezTo>
                  <a:lnTo>
                    <a:pt x="46313" y="890380"/>
                  </a:lnTo>
                  <a:cubicBezTo>
                    <a:pt x="34030" y="890380"/>
                    <a:pt x="22250" y="885501"/>
                    <a:pt x="13565" y="876815"/>
                  </a:cubicBezTo>
                  <a:cubicBezTo>
                    <a:pt x="4879" y="868130"/>
                    <a:pt x="0" y="856350"/>
                    <a:pt x="0" y="844067"/>
                  </a:cubicBezTo>
                  <a:lnTo>
                    <a:pt x="0" y="46313"/>
                  </a:lnTo>
                  <a:cubicBezTo>
                    <a:pt x="0" y="34030"/>
                    <a:pt x="4879" y="22250"/>
                    <a:pt x="13565" y="13565"/>
                  </a:cubicBezTo>
                  <a:cubicBezTo>
                    <a:pt x="22250" y="4879"/>
                    <a:pt x="34030" y="0"/>
                    <a:pt x="46313" y="0"/>
                  </a:cubicBezTo>
                  <a:close/>
                </a:path>
              </a:pathLst>
            </a:custGeom>
            <a:solidFill>
              <a:srgbClr val="FFAA00"/>
            </a:solidFill>
          </p:spPr>
        </p:sp>
        <p:sp>
          <p:nvSpPr>
            <p:cNvPr name="TextBox 6" id="6"/>
            <p:cNvSpPr txBox="true"/>
            <p:nvPr/>
          </p:nvSpPr>
          <p:spPr>
            <a:xfrm>
              <a:off x="0" y="-38100"/>
              <a:ext cx="2245378" cy="928480"/>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0173786" y="5313177"/>
            <a:ext cx="4700999" cy="1160116"/>
            <a:chOff x="0" y="0"/>
            <a:chExt cx="1238123" cy="305545"/>
          </a:xfrm>
        </p:grpSpPr>
        <p:sp>
          <p:nvSpPr>
            <p:cNvPr name="Freeform 8" id="8"/>
            <p:cNvSpPr/>
            <p:nvPr/>
          </p:nvSpPr>
          <p:spPr>
            <a:xfrm flipH="false" flipV="false" rot="0">
              <a:off x="0" y="0"/>
              <a:ext cx="1238123" cy="305545"/>
            </a:xfrm>
            <a:custGeom>
              <a:avLst/>
              <a:gdLst/>
              <a:ahLst/>
              <a:cxnLst/>
              <a:rect r="r" b="b" t="t" l="l"/>
              <a:pathLst>
                <a:path h="305545" w="1238123">
                  <a:moveTo>
                    <a:pt x="152772" y="0"/>
                  </a:moveTo>
                  <a:lnTo>
                    <a:pt x="1085351" y="0"/>
                  </a:lnTo>
                  <a:cubicBezTo>
                    <a:pt x="1169725" y="0"/>
                    <a:pt x="1238123" y="68399"/>
                    <a:pt x="1238123" y="152772"/>
                  </a:cubicBezTo>
                  <a:lnTo>
                    <a:pt x="1238123" y="152772"/>
                  </a:lnTo>
                  <a:cubicBezTo>
                    <a:pt x="1238123" y="237146"/>
                    <a:pt x="1169725" y="305545"/>
                    <a:pt x="1085351" y="305545"/>
                  </a:cubicBezTo>
                  <a:lnTo>
                    <a:pt x="152772" y="305545"/>
                  </a:lnTo>
                  <a:cubicBezTo>
                    <a:pt x="68399" y="305545"/>
                    <a:pt x="0" y="237146"/>
                    <a:pt x="0" y="152772"/>
                  </a:cubicBezTo>
                  <a:lnTo>
                    <a:pt x="0" y="152772"/>
                  </a:lnTo>
                  <a:cubicBezTo>
                    <a:pt x="0" y="68399"/>
                    <a:pt x="68399" y="0"/>
                    <a:pt x="152772" y="0"/>
                  </a:cubicBezTo>
                  <a:close/>
                </a:path>
              </a:pathLst>
            </a:custGeom>
            <a:solidFill>
              <a:srgbClr val="FFFFFF"/>
            </a:solidFill>
          </p:spPr>
        </p:sp>
        <p:sp>
          <p:nvSpPr>
            <p:cNvPr name="TextBox 9" id="9"/>
            <p:cNvSpPr txBox="true"/>
            <p:nvPr/>
          </p:nvSpPr>
          <p:spPr>
            <a:xfrm>
              <a:off x="0" y="-76200"/>
              <a:ext cx="1238123" cy="381745"/>
            </a:xfrm>
            <a:prstGeom prst="rect">
              <a:avLst/>
            </a:prstGeom>
          </p:spPr>
          <p:txBody>
            <a:bodyPr anchor="ctr" rtlCol="false" tIns="50800" lIns="50800" bIns="50800" rIns="50800"/>
            <a:lstStyle/>
            <a:p>
              <a:pPr algn="ctr">
                <a:lnSpc>
                  <a:spcPts val="5319"/>
                </a:lnSpc>
              </a:pPr>
              <a:r>
                <a:rPr lang="en-US" sz="3799">
                  <a:solidFill>
                    <a:srgbClr val="FFAA00"/>
                  </a:solidFill>
                  <a:latin typeface="Montserrat Bold"/>
                </a:rPr>
                <a:t>Group Members</a:t>
              </a:r>
            </a:p>
          </p:txBody>
        </p:sp>
      </p:grpSp>
      <p:grpSp>
        <p:nvGrpSpPr>
          <p:cNvPr name="Group 10" id="10"/>
          <p:cNvGrpSpPr/>
          <p:nvPr/>
        </p:nvGrpSpPr>
        <p:grpSpPr>
          <a:xfrm rot="0">
            <a:off x="1028700" y="1028700"/>
            <a:ext cx="6191578" cy="5329305"/>
            <a:chOff x="0" y="0"/>
            <a:chExt cx="1630704" cy="1403603"/>
          </a:xfrm>
        </p:grpSpPr>
        <p:sp>
          <p:nvSpPr>
            <p:cNvPr name="Freeform 11" id="11"/>
            <p:cNvSpPr/>
            <p:nvPr/>
          </p:nvSpPr>
          <p:spPr>
            <a:xfrm flipH="false" flipV="false" rot="0">
              <a:off x="0" y="0"/>
              <a:ext cx="1630704" cy="1403603"/>
            </a:xfrm>
            <a:custGeom>
              <a:avLst/>
              <a:gdLst/>
              <a:ahLst/>
              <a:cxnLst/>
              <a:rect r="r" b="b" t="t" l="l"/>
              <a:pathLst>
                <a:path h="1403603" w="1630704">
                  <a:moveTo>
                    <a:pt x="63770" y="0"/>
                  </a:moveTo>
                  <a:lnTo>
                    <a:pt x="1566934" y="0"/>
                  </a:lnTo>
                  <a:cubicBezTo>
                    <a:pt x="1583847" y="0"/>
                    <a:pt x="1600067" y="6719"/>
                    <a:pt x="1612026" y="18678"/>
                  </a:cubicBezTo>
                  <a:cubicBezTo>
                    <a:pt x="1623985" y="30637"/>
                    <a:pt x="1630704" y="46857"/>
                    <a:pt x="1630704" y="63770"/>
                  </a:cubicBezTo>
                  <a:lnTo>
                    <a:pt x="1630704" y="1339833"/>
                  </a:lnTo>
                  <a:cubicBezTo>
                    <a:pt x="1630704" y="1375052"/>
                    <a:pt x="1602153" y="1403603"/>
                    <a:pt x="1566934" y="1403603"/>
                  </a:cubicBezTo>
                  <a:lnTo>
                    <a:pt x="63770" y="1403603"/>
                  </a:lnTo>
                  <a:cubicBezTo>
                    <a:pt x="46857" y="1403603"/>
                    <a:pt x="30637" y="1396884"/>
                    <a:pt x="18678" y="1384925"/>
                  </a:cubicBezTo>
                  <a:cubicBezTo>
                    <a:pt x="6719" y="1372966"/>
                    <a:pt x="0" y="1356746"/>
                    <a:pt x="0" y="1339833"/>
                  </a:cubicBezTo>
                  <a:lnTo>
                    <a:pt x="0" y="63770"/>
                  </a:lnTo>
                  <a:cubicBezTo>
                    <a:pt x="0" y="46857"/>
                    <a:pt x="6719" y="30637"/>
                    <a:pt x="18678" y="18678"/>
                  </a:cubicBezTo>
                  <a:cubicBezTo>
                    <a:pt x="30637" y="6719"/>
                    <a:pt x="46857" y="0"/>
                    <a:pt x="63770" y="0"/>
                  </a:cubicBezTo>
                  <a:close/>
                </a:path>
              </a:pathLst>
            </a:custGeom>
            <a:solidFill>
              <a:srgbClr val="FFFFFF"/>
            </a:solidFill>
          </p:spPr>
        </p:sp>
        <p:sp>
          <p:nvSpPr>
            <p:cNvPr name="TextBox 12" id="12"/>
            <p:cNvSpPr txBox="true"/>
            <p:nvPr/>
          </p:nvSpPr>
          <p:spPr>
            <a:xfrm>
              <a:off x="0" y="-38100"/>
              <a:ext cx="1630704" cy="1441703"/>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2038210" y="1720346"/>
            <a:ext cx="4172558" cy="3869814"/>
          </a:xfrm>
          <a:prstGeom prst="rect">
            <a:avLst/>
          </a:prstGeom>
        </p:spPr>
        <p:txBody>
          <a:bodyPr anchor="t" rtlCol="false" tIns="0" lIns="0" bIns="0" rIns="0">
            <a:spAutoFit/>
          </a:bodyPr>
          <a:lstStyle/>
          <a:p>
            <a:pPr algn="just">
              <a:lnSpc>
                <a:spcPts val="6153"/>
              </a:lnSpc>
            </a:pPr>
            <a:r>
              <a:rPr lang="en-US" sz="4395">
                <a:solidFill>
                  <a:srgbClr val="000000"/>
                </a:solidFill>
                <a:latin typeface="Montserrat Bold"/>
              </a:rPr>
              <a:t>Siddeshwar</a:t>
            </a:r>
          </a:p>
          <a:p>
            <a:pPr algn="just">
              <a:lnSpc>
                <a:spcPts val="6153"/>
              </a:lnSpc>
            </a:pPr>
            <a:r>
              <a:rPr lang="en-US" sz="4395">
                <a:solidFill>
                  <a:srgbClr val="000000"/>
                </a:solidFill>
                <a:latin typeface="Montserrat Bold"/>
              </a:rPr>
              <a:t>Gauri</a:t>
            </a:r>
          </a:p>
          <a:p>
            <a:pPr algn="just">
              <a:lnSpc>
                <a:spcPts val="6153"/>
              </a:lnSpc>
            </a:pPr>
            <a:r>
              <a:rPr lang="en-US" sz="4395">
                <a:solidFill>
                  <a:srgbClr val="000000"/>
                </a:solidFill>
                <a:latin typeface="Montserrat Bold"/>
              </a:rPr>
              <a:t>Vinayak</a:t>
            </a:r>
          </a:p>
          <a:p>
            <a:pPr algn="just">
              <a:lnSpc>
                <a:spcPts val="6153"/>
              </a:lnSpc>
            </a:pPr>
            <a:r>
              <a:rPr lang="en-US" sz="4395">
                <a:solidFill>
                  <a:srgbClr val="000000"/>
                </a:solidFill>
                <a:latin typeface="Montserrat Bold"/>
              </a:rPr>
              <a:t>Devraj</a:t>
            </a:r>
          </a:p>
          <a:p>
            <a:pPr algn="just">
              <a:lnSpc>
                <a:spcPts val="6153"/>
              </a:lnSpc>
            </a:pPr>
            <a:r>
              <a:rPr lang="en-US" sz="4395">
                <a:solidFill>
                  <a:srgbClr val="000000"/>
                </a:solidFill>
                <a:latin typeface="Montserrat Bold"/>
              </a:rPr>
              <a:t>Rajkumar</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4F2F2"/>
        </a:solidFill>
      </p:bgPr>
    </p:bg>
    <p:spTree>
      <p:nvGrpSpPr>
        <p:cNvPr id="1" name=""/>
        <p:cNvGrpSpPr/>
        <p:nvPr/>
      </p:nvGrpSpPr>
      <p:grpSpPr>
        <a:xfrm>
          <a:off x="0" y="0"/>
          <a:ext cx="0" cy="0"/>
          <a:chOff x="0" y="0"/>
          <a:chExt cx="0" cy="0"/>
        </a:xfrm>
      </p:grpSpPr>
      <p:sp>
        <p:nvSpPr>
          <p:cNvPr name="Freeform 2" id="2"/>
          <p:cNvSpPr/>
          <p:nvPr/>
        </p:nvSpPr>
        <p:spPr>
          <a:xfrm flipH="false" flipV="false" rot="0">
            <a:off x="4792413" y="4011511"/>
            <a:ext cx="8703174" cy="8703174"/>
          </a:xfrm>
          <a:custGeom>
            <a:avLst/>
            <a:gdLst/>
            <a:ahLst/>
            <a:cxnLst/>
            <a:rect r="r" b="b" t="t" l="l"/>
            <a:pathLst>
              <a:path h="8703174" w="8703174">
                <a:moveTo>
                  <a:pt x="0" y="0"/>
                </a:moveTo>
                <a:lnTo>
                  <a:pt x="8703174" y="0"/>
                </a:lnTo>
                <a:lnTo>
                  <a:pt x="8703174" y="8703174"/>
                </a:lnTo>
                <a:lnTo>
                  <a:pt x="0" y="87031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890912" y="5143500"/>
            <a:ext cx="4609246" cy="4114800"/>
          </a:xfrm>
          <a:custGeom>
            <a:avLst/>
            <a:gdLst/>
            <a:ahLst/>
            <a:cxnLst/>
            <a:rect r="r" b="b" t="t" l="l"/>
            <a:pathLst>
              <a:path h="4114800" w="4609246">
                <a:moveTo>
                  <a:pt x="0" y="0"/>
                </a:moveTo>
                <a:lnTo>
                  <a:pt x="4609247" y="0"/>
                </a:lnTo>
                <a:lnTo>
                  <a:pt x="460924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198697" y="2167929"/>
            <a:ext cx="5452344" cy="2093665"/>
            <a:chOff x="0" y="0"/>
            <a:chExt cx="1168691" cy="448770"/>
          </a:xfrm>
        </p:grpSpPr>
        <p:sp>
          <p:nvSpPr>
            <p:cNvPr name="Freeform 5" id="5"/>
            <p:cNvSpPr/>
            <p:nvPr/>
          </p:nvSpPr>
          <p:spPr>
            <a:xfrm flipH="false" flipV="false" rot="0">
              <a:off x="0" y="0"/>
              <a:ext cx="1168691" cy="448770"/>
            </a:xfrm>
            <a:custGeom>
              <a:avLst/>
              <a:gdLst/>
              <a:ahLst/>
              <a:cxnLst/>
              <a:rect r="r" b="b" t="t" l="l"/>
              <a:pathLst>
                <a:path h="448770" w="1168691">
                  <a:moveTo>
                    <a:pt x="141993" y="0"/>
                  </a:moveTo>
                  <a:lnTo>
                    <a:pt x="1026699" y="0"/>
                  </a:lnTo>
                  <a:cubicBezTo>
                    <a:pt x="1105119" y="0"/>
                    <a:pt x="1168691" y="63572"/>
                    <a:pt x="1168691" y="141993"/>
                  </a:cubicBezTo>
                  <a:lnTo>
                    <a:pt x="1168691" y="306777"/>
                  </a:lnTo>
                  <a:cubicBezTo>
                    <a:pt x="1168691" y="385198"/>
                    <a:pt x="1105119" y="448770"/>
                    <a:pt x="1026699" y="448770"/>
                  </a:cubicBezTo>
                  <a:lnTo>
                    <a:pt x="141993" y="448770"/>
                  </a:lnTo>
                  <a:cubicBezTo>
                    <a:pt x="63572" y="448770"/>
                    <a:pt x="0" y="385198"/>
                    <a:pt x="0" y="306777"/>
                  </a:cubicBezTo>
                  <a:lnTo>
                    <a:pt x="0" y="141993"/>
                  </a:lnTo>
                  <a:cubicBezTo>
                    <a:pt x="0" y="63572"/>
                    <a:pt x="63572" y="0"/>
                    <a:pt x="141993" y="0"/>
                  </a:cubicBezTo>
                  <a:close/>
                </a:path>
              </a:pathLst>
            </a:custGeom>
            <a:solidFill>
              <a:srgbClr val="50E8D1"/>
            </a:solidFill>
          </p:spPr>
        </p:sp>
        <p:sp>
          <p:nvSpPr>
            <p:cNvPr name="TextBox 6" id="6"/>
            <p:cNvSpPr txBox="true"/>
            <p:nvPr/>
          </p:nvSpPr>
          <p:spPr>
            <a:xfrm>
              <a:off x="0" y="-38100"/>
              <a:ext cx="1168691" cy="486870"/>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11443861" y="-2105612"/>
            <a:ext cx="8703174" cy="8703174"/>
          </a:xfrm>
          <a:custGeom>
            <a:avLst/>
            <a:gdLst/>
            <a:ahLst/>
            <a:cxnLst/>
            <a:rect r="r" b="b" t="t" l="l"/>
            <a:pathLst>
              <a:path h="8703174" w="8703174">
                <a:moveTo>
                  <a:pt x="0" y="0"/>
                </a:moveTo>
                <a:lnTo>
                  <a:pt x="8703174" y="0"/>
                </a:lnTo>
                <a:lnTo>
                  <a:pt x="8703174" y="8703174"/>
                </a:lnTo>
                <a:lnTo>
                  <a:pt x="0" y="87031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9935924" y="2167929"/>
            <a:ext cx="8703174" cy="8703174"/>
          </a:xfrm>
          <a:custGeom>
            <a:avLst/>
            <a:gdLst/>
            <a:ahLst/>
            <a:cxnLst/>
            <a:rect r="r" b="b" t="t" l="l"/>
            <a:pathLst>
              <a:path h="8703174" w="8703174">
                <a:moveTo>
                  <a:pt x="0" y="0"/>
                </a:moveTo>
                <a:lnTo>
                  <a:pt x="8703174" y="0"/>
                </a:lnTo>
                <a:lnTo>
                  <a:pt x="8703174" y="8703175"/>
                </a:lnTo>
                <a:lnTo>
                  <a:pt x="0" y="870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7532974" y="2167929"/>
            <a:ext cx="9726326" cy="5962101"/>
            <a:chOff x="0" y="0"/>
            <a:chExt cx="2561666" cy="1570265"/>
          </a:xfrm>
        </p:grpSpPr>
        <p:sp>
          <p:nvSpPr>
            <p:cNvPr name="Freeform 10" id="10"/>
            <p:cNvSpPr/>
            <p:nvPr/>
          </p:nvSpPr>
          <p:spPr>
            <a:xfrm flipH="false" flipV="false" rot="0">
              <a:off x="0" y="0"/>
              <a:ext cx="2561666" cy="1570265"/>
            </a:xfrm>
            <a:custGeom>
              <a:avLst/>
              <a:gdLst/>
              <a:ahLst/>
              <a:cxnLst/>
              <a:rect r="r" b="b" t="t" l="l"/>
              <a:pathLst>
                <a:path h="1570265" w="2561666">
                  <a:moveTo>
                    <a:pt x="40595" y="0"/>
                  </a:moveTo>
                  <a:lnTo>
                    <a:pt x="2521071" y="0"/>
                  </a:lnTo>
                  <a:cubicBezTo>
                    <a:pt x="2543491" y="0"/>
                    <a:pt x="2561666" y="18175"/>
                    <a:pt x="2561666" y="40595"/>
                  </a:cubicBezTo>
                  <a:lnTo>
                    <a:pt x="2561666" y="1529670"/>
                  </a:lnTo>
                  <a:cubicBezTo>
                    <a:pt x="2561666" y="1540437"/>
                    <a:pt x="2557389" y="1550762"/>
                    <a:pt x="2549776" y="1558375"/>
                  </a:cubicBezTo>
                  <a:cubicBezTo>
                    <a:pt x="2542163" y="1565988"/>
                    <a:pt x="2531838" y="1570265"/>
                    <a:pt x="2521071" y="1570265"/>
                  </a:cubicBezTo>
                  <a:lnTo>
                    <a:pt x="40595" y="1570265"/>
                  </a:lnTo>
                  <a:cubicBezTo>
                    <a:pt x="18175" y="1570265"/>
                    <a:pt x="0" y="1552090"/>
                    <a:pt x="0" y="1529670"/>
                  </a:cubicBezTo>
                  <a:lnTo>
                    <a:pt x="0" y="40595"/>
                  </a:lnTo>
                  <a:cubicBezTo>
                    <a:pt x="0" y="29828"/>
                    <a:pt x="4277" y="19503"/>
                    <a:pt x="11890" y="11890"/>
                  </a:cubicBezTo>
                  <a:cubicBezTo>
                    <a:pt x="19503" y="4277"/>
                    <a:pt x="29828" y="0"/>
                    <a:pt x="40595" y="0"/>
                  </a:cubicBezTo>
                  <a:close/>
                </a:path>
              </a:pathLst>
            </a:custGeom>
            <a:solidFill>
              <a:srgbClr val="FFFFFF"/>
            </a:solidFill>
          </p:spPr>
        </p:sp>
        <p:sp>
          <p:nvSpPr>
            <p:cNvPr name="TextBox 11" id="11"/>
            <p:cNvSpPr txBox="true"/>
            <p:nvPr/>
          </p:nvSpPr>
          <p:spPr>
            <a:xfrm>
              <a:off x="0" y="-38100"/>
              <a:ext cx="2561666" cy="160836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8500159" y="2856405"/>
            <a:ext cx="7791957" cy="4507514"/>
          </a:xfrm>
          <a:prstGeom prst="rect">
            <a:avLst/>
          </a:prstGeom>
        </p:spPr>
        <p:txBody>
          <a:bodyPr anchor="t" rtlCol="false" tIns="0" lIns="0" bIns="0" rIns="0">
            <a:spAutoFit/>
          </a:bodyPr>
          <a:lstStyle/>
          <a:p>
            <a:pPr algn="just">
              <a:lnSpc>
                <a:spcPts val="5129"/>
              </a:lnSpc>
            </a:pPr>
            <a:r>
              <a:rPr lang="en-US" sz="3663">
                <a:solidFill>
                  <a:srgbClr val="000000"/>
                </a:solidFill>
                <a:latin typeface="Montserrat"/>
              </a:rPr>
              <a:t>The primary objective of this presentation is to demonstrate how maximal flow algorithm, implemented in Python, can be utilized to automate the assignment of jobs to workers based on their skill sets.</a:t>
            </a:r>
          </a:p>
        </p:txBody>
      </p:sp>
      <p:sp>
        <p:nvSpPr>
          <p:cNvPr name="TextBox 13" id="13"/>
          <p:cNvSpPr txBox="true"/>
          <p:nvPr/>
        </p:nvSpPr>
        <p:spPr>
          <a:xfrm rot="0">
            <a:off x="1915944" y="2934674"/>
            <a:ext cx="4017851" cy="607801"/>
          </a:xfrm>
          <a:prstGeom prst="rect">
            <a:avLst/>
          </a:prstGeom>
        </p:spPr>
        <p:txBody>
          <a:bodyPr anchor="t" rtlCol="false" tIns="0" lIns="0" bIns="0" rIns="0">
            <a:spAutoFit/>
          </a:bodyPr>
          <a:lstStyle/>
          <a:p>
            <a:pPr algn="ctr">
              <a:lnSpc>
                <a:spcPts val="4794"/>
              </a:lnSpc>
            </a:pPr>
            <a:r>
              <a:rPr lang="en-US" sz="4358">
                <a:solidFill>
                  <a:srgbClr val="004AAD"/>
                </a:solidFill>
                <a:latin typeface="Montserrat Bold"/>
              </a:rPr>
              <a:t>Introduction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4F2F2"/>
        </a:solidFill>
      </p:bgPr>
    </p:bg>
    <p:spTree>
      <p:nvGrpSpPr>
        <p:cNvPr id="1" name=""/>
        <p:cNvGrpSpPr/>
        <p:nvPr/>
      </p:nvGrpSpPr>
      <p:grpSpPr>
        <a:xfrm>
          <a:off x="0" y="0"/>
          <a:ext cx="0" cy="0"/>
          <a:chOff x="0" y="0"/>
          <a:chExt cx="0" cy="0"/>
        </a:xfrm>
      </p:grpSpPr>
      <p:sp>
        <p:nvSpPr>
          <p:cNvPr name="Freeform 2" id="2"/>
          <p:cNvSpPr/>
          <p:nvPr/>
        </p:nvSpPr>
        <p:spPr>
          <a:xfrm flipH="false" flipV="false" rot="0">
            <a:off x="-8615057" y="-8428575"/>
            <a:ext cx="15228862" cy="15228862"/>
          </a:xfrm>
          <a:custGeom>
            <a:avLst/>
            <a:gdLst/>
            <a:ahLst/>
            <a:cxnLst/>
            <a:rect r="r" b="b" t="t" l="l"/>
            <a:pathLst>
              <a:path h="15228862" w="15228862">
                <a:moveTo>
                  <a:pt x="0" y="0"/>
                </a:moveTo>
                <a:lnTo>
                  <a:pt x="15228862" y="0"/>
                </a:lnTo>
                <a:lnTo>
                  <a:pt x="15228862" y="15228862"/>
                </a:lnTo>
                <a:lnTo>
                  <a:pt x="0" y="152288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614431" y="4964451"/>
            <a:ext cx="15228862" cy="15228862"/>
          </a:xfrm>
          <a:custGeom>
            <a:avLst/>
            <a:gdLst/>
            <a:ahLst/>
            <a:cxnLst/>
            <a:rect r="r" b="b" t="t" l="l"/>
            <a:pathLst>
              <a:path h="15228862" w="15228862">
                <a:moveTo>
                  <a:pt x="0" y="0"/>
                </a:moveTo>
                <a:lnTo>
                  <a:pt x="15228862" y="0"/>
                </a:lnTo>
                <a:lnTo>
                  <a:pt x="15228862" y="15228862"/>
                </a:lnTo>
                <a:lnTo>
                  <a:pt x="0" y="152288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9087919" y="1028700"/>
            <a:ext cx="8171381" cy="1413906"/>
            <a:chOff x="0" y="0"/>
            <a:chExt cx="1751507" cy="303066"/>
          </a:xfrm>
        </p:grpSpPr>
        <p:sp>
          <p:nvSpPr>
            <p:cNvPr name="Freeform 5" id="5"/>
            <p:cNvSpPr/>
            <p:nvPr/>
          </p:nvSpPr>
          <p:spPr>
            <a:xfrm flipH="false" flipV="false" rot="0">
              <a:off x="0" y="0"/>
              <a:ext cx="1751507" cy="303066"/>
            </a:xfrm>
            <a:custGeom>
              <a:avLst/>
              <a:gdLst/>
              <a:ahLst/>
              <a:cxnLst/>
              <a:rect r="r" b="b" t="t" l="l"/>
              <a:pathLst>
                <a:path h="303066" w="1751507">
                  <a:moveTo>
                    <a:pt x="94744" y="0"/>
                  </a:moveTo>
                  <a:lnTo>
                    <a:pt x="1656763" y="0"/>
                  </a:lnTo>
                  <a:cubicBezTo>
                    <a:pt x="1681891" y="0"/>
                    <a:pt x="1705989" y="9982"/>
                    <a:pt x="1723757" y="27750"/>
                  </a:cubicBezTo>
                  <a:cubicBezTo>
                    <a:pt x="1741525" y="45518"/>
                    <a:pt x="1751507" y="69617"/>
                    <a:pt x="1751507" y="94744"/>
                  </a:cubicBezTo>
                  <a:lnTo>
                    <a:pt x="1751507" y="208321"/>
                  </a:lnTo>
                  <a:cubicBezTo>
                    <a:pt x="1751507" y="260647"/>
                    <a:pt x="1709089" y="303066"/>
                    <a:pt x="1656763" y="303066"/>
                  </a:cubicBezTo>
                  <a:lnTo>
                    <a:pt x="94744" y="303066"/>
                  </a:lnTo>
                  <a:cubicBezTo>
                    <a:pt x="69617" y="303066"/>
                    <a:pt x="45518" y="293084"/>
                    <a:pt x="27750" y="275316"/>
                  </a:cubicBezTo>
                  <a:cubicBezTo>
                    <a:pt x="9982" y="257548"/>
                    <a:pt x="0" y="233449"/>
                    <a:pt x="0" y="208321"/>
                  </a:cubicBezTo>
                  <a:lnTo>
                    <a:pt x="0" y="94744"/>
                  </a:lnTo>
                  <a:cubicBezTo>
                    <a:pt x="0" y="69617"/>
                    <a:pt x="9982" y="45518"/>
                    <a:pt x="27750" y="27750"/>
                  </a:cubicBezTo>
                  <a:cubicBezTo>
                    <a:pt x="45518" y="9982"/>
                    <a:pt x="69617" y="0"/>
                    <a:pt x="94744" y="0"/>
                  </a:cubicBezTo>
                  <a:close/>
                </a:path>
              </a:pathLst>
            </a:custGeom>
            <a:solidFill>
              <a:srgbClr val="50E8D1"/>
            </a:solidFill>
          </p:spPr>
        </p:sp>
        <p:sp>
          <p:nvSpPr>
            <p:cNvPr name="TextBox 6" id="6"/>
            <p:cNvSpPr txBox="true"/>
            <p:nvPr/>
          </p:nvSpPr>
          <p:spPr>
            <a:xfrm>
              <a:off x="0" y="-38100"/>
              <a:ext cx="1751507" cy="341166"/>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12200911" y="4139020"/>
            <a:ext cx="4107319" cy="4114800"/>
          </a:xfrm>
          <a:custGeom>
            <a:avLst/>
            <a:gdLst/>
            <a:ahLst/>
            <a:cxnLst/>
            <a:rect r="r" b="b" t="t" l="l"/>
            <a:pathLst>
              <a:path h="4114800" w="4107319">
                <a:moveTo>
                  <a:pt x="0" y="0"/>
                </a:moveTo>
                <a:lnTo>
                  <a:pt x="4107319" y="0"/>
                </a:lnTo>
                <a:lnTo>
                  <a:pt x="410731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1028700" y="2966772"/>
            <a:ext cx="13225871" cy="6291528"/>
            <a:chOff x="0" y="0"/>
            <a:chExt cx="3483357" cy="1657028"/>
          </a:xfrm>
        </p:grpSpPr>
        <p:sp>
          <p:nvSpPr>
            <p:cNvPr name="Freeform 9" id="9"/>
            <p:cNvSpPr/>
            <p:nvPr/>
          </p:nvSpPr>
          <p:spPr>
            <a:xfrm flipH="false" flipV="false" rot="0">
              <a:off x="0" y="0"/>
              <a:ext cx="3483357" cy="1657028"/>
            </a:xfrm>
            <a:custGeom>
              <a:avLst/>
              <a:gdLst/>
              <a:ahLst/>
              <a:cxnLst/>
              <a:rect r="r" b="b" t="t" l="l"/>
              <a:pathLst>
                <a:path h="1657028" w="3483357">
                  <a:moveTo>
                    <a:pt x="29853" y="0"/>
                  </a:moveTo>
                  <a:lnTo>
                    <a:pt x="3453503" y="0"/>
                  </a:lnTo>
                  <a:cubicBezTo>
                    <a:pt x="3469991" y="0"/>
                    <a:pt x="3483357" y="13366"/>
                    <a:pt x="3483357" y="29853"/>
                  </a:cubicBezTo>
                  <a:lnTo>
                    <a:pt x="3483357" y="1627175"/>
                  </a:lnTo>
                  <a:cubicBezTo>
                    <a:pt x="3483357" y="1635092"/>
                    <a:pt x="3480212" y="1642686"/>
                    <a:pt x="3474613" y="1648284"/>
                  </a:cubicBezTo>
                  <a:cubicBezTo>
                    <a:pt x="3469014" y="1653883"/>
                    <a:pt x="3461421" y="1657028"/>
                    <a:pt x="3453503" y="1657028"/>
                  </a:cubicBezTo>
                  <a:lnTo>
                    <a:pt x="29853" y="1657028"/>
                  </a:lnTo>
                  <a:cubicBezTo>
                    <a:pt x="21936" y="1657028"/>
                    <a:pt x="14342" y="1653883"/>
                    <a:pt x="8744" y="1648284"/>
                  </a:cubicBezTo>
                  <a:cubicBezTo>
                    <a:pt x="3145" y="1642686"/>
                    <a:pt x="0" y="1635092"/>
                    <a:pt x="0" y="1627175"/>
                  </a:cubicBezTo>
                  <a:lnTo>
                    <a:pt x="0" y="29853"/>
                  </a:lnTo>
                  <a:cubicBezTo>
                    <a:pt x="0" y="21936"/>
                    <a:pt x="3145" y="14342"/>
                    <a:pt x="8744" y="8744"/>
                  </a:cubicBezTo>
                  <a:cubicBezTo>
                    <a:pt x="14342" y="3145"/>
                    <a:pt x="21936" y="0"/>
                    <a:pt x="29853" y="0"/>
                  </a:cubicBezTo>
                  <a:close/>
                </a:path>
              </a:pathLst>
            </a:custGeom>
            <a:solidFill>
              <a:srgbClr val="FFFFFF"/>
            </a:solidFill>
          </p:spPr>
        </p:sp>
        <p:sp>
          <p:nvSpPr>
            <p:cNvPr name="TextBox 10" id="10"/>
            <p:cNvSpPr txBox="true"/>
            <p:nvPr/>
          </p:nvSpPr>
          <p:spPr>
            <a:xfrm>
              <a:off x="0" y="-38100"/>
              <a:ext cx="3483357" cy="1695128"/>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9539489" y="1408296"/>
            <a:ext cx="7488262" cy="588039"/>
          </a:xfrm>
          <a:prstGeom prst="rect">
            <a:avLst/>
          </a:prstGeom>
        </p:spPr>
        <p:txBody>
          <a:bodyPr anchor="t" rtlCol="false" tIns="0" lIns="0" bIns="0" rIns="0">
            <a:spAutoFit/>
          </a:bodyPr>
          <a:lstStyle/>
          <a:p>
            <a:pPr algn="ctr">
              <a:lnSpc>
                <a:spcPts val="4863"/>
              </a:lnSpc>
            </a:pPr>
            <a:r>
              <a:rPr lang="en-US" sz="3473">
                <a:solidFill>
                  <a:srgbClr val="004AAD"/>
                </a:solidFill>
                <a:latin typeface="Montserrat Bold"/>
              </a:rPr>
              <a:t>What is the purpose?</a:t>
            </a:r>
          </a:p>
        </p:txBody>
      </p:sp>
      <p:sp>
        <p:nvSpPr>
          <p:cNvPr name="TextBox 12" id="12"/>
          <p:cNvSpPr txBox="true"/>
          <p:nvPr/>
        </p:nvSpPr>
        <p:spPr>
          <a:xfrm rot="0">
            <a:off x="1999650" y="3735503"/>
            <a:ext cx="11283970" cy="4864683"/>
          </a:xfrm>
          <a:prstGeom prst="rect">
            <a:avLst/>
          </a:prstGeom>
        </p:spPr>
        <p:txBody>
          <a:bodyPr anchor="t" rtlCol="false" tIns="0" lIns="0" bIns="0" rIns="0">
            <a:spAutoFit/>
          </a:bodyPr>
          <a:lstStyle/>
          <a:p>
            <a:pPr>
              <a:lnSpc>
                <a:spcPts val="4342"/>
              </a:lnSpc>
            </a:pPr>
            <a:r>
              <a:rPr lang="en-US" sz="3102">
                <a:solidFill>
                  <a:srgbClr val="000000"/>
                </a:solidFill>
                <a:latin typeface="Montserrat"/>
              </a:rPr>
              <a:t>In today's dynamic work environments, efficiently matching job requirements with the right set of skills possessed by workers is crucial for organizational success. Manual assignment of jobs to workers in large-scale scenarios becomes impractical and time-consuming. However, leveraging computational algorithms, specifically maximal flow algorithms, can streamline this process and optimize job assignments effectively.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F2F2"/>
        </a:solidFill>
      </p:bgPr>
    </p:bg>
    <p:spTree>
      <p:nvGrpSpPr>
        <p:cNvPr id="1" name=""/>
        <p:cNvGrpSpPr/>
        <p:nvPr/>
      </p:nvGrpSpPr>
      <p:grpSpPr>
        <a:xfrm>
          <a:off x="0" y="0"/>
          <a:ext cx="0" cy="0"/>
          <a:chOff x="0" y="0"/>
          <a:chExt cx="0" cy="0"/>
        </a:xfrm>
      </p:grpSpPr>
      <p:sp>
        <p:nvSpPr>
          <p:cNvPr name="Freeform 2" id="2"/>
          <p:cNvSpPr/>
          <p:nvPr/>
        </p:nvSpPr>
        <p:spPr>
          <a:xfrm flipH="false" flipV="false" rot="0">
            <a:off x="4792413" y="4011511"/>
            <a:ext cx="8703174" cy="8703174"/>
          </a:xfrm>
          <a:custGeom>
            <a:avLst/>
            <a:gdLst/>
            <a:ahLst/>
            <a:cxnLst/>
            <a:rect r="r" b="b" t="t" l="l"/>
            <a:pathLst>
              <a:path h="8703174" w="8703174">
                <a:moveTo>
                  <a:pt x="0" y="0"/>
                </a:moveTo>
                <a:lnTo>
                  <a:pt x="8703174" y="0"/>
                </a:lnTo>
                <a:lnTo>
                  <a:pt x="8703174" y="8703174"/>
                </a:lnTo>
                <a:lnTo>
                  <a:pt x="0" y="87031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890912" y="5143500"/>
            <a:ext cx="4609246" cy="4114800"/>
          </a:xfrm>
          <a:custGeom>
            <a:avLst/>
            <a:gdLst/>
            <a:ahLst/>
            <a:cxnLst/>
            <a:rect r="r" b="b" t="t" l="l"/>
            <a:pathLst>
              <a:path h="4114800" w="4609246">
                <a:moveTo>
                  <a:pt x="0" y="0"/>
                </a:moveTo>
                <a:lnTo>
                  <a:pt x="4609247" y="0"/>
                </a:lnTo>
                <a:lnTo>
                  <a:pt x="460924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198697" y="2167929"/>
            <a:ext cx="5452344" cy="2093665"/>
            <a:chOff x="0" y="0"/>
            <a:chExt cx="1168691" cy="448770"/>
          </a:xfrm>
        </p:grpSpPr>
        <p:sp>
          <p:nvSpPr>
            <p:cNvPr name="Freeform 5" id="5"/>
            <p:cNvSpPr/>
            <p:nvPr/>
          </p:nvSpPr>
          <p:spPr>
            <a:xfrm flipH="false" flipV="false" rot="0">
              <a:off x="0" y="0"/>
              <a:ext cx="1168691" cy="448770"/>
            </a:xfrm>
            <a:custGeom>
              <a:avLst/>
              <a:gdLst/>
              <a:ahLst/>
              <a:cxnLst/>
              <a:rect r="r" b="b" t="t" l="l"/>
              <a:pathLst>
                <a:path h="448770" w="1168691">
                  <a:moveTo>
                    <a:pt x="141993" y="0"/>
                  </a:moveTo>
                  <a:lnTo>
                    <a:pt x="1026699" y="0"/>
                  </a:lnTo>
                  <a:cubicBezTo>
                    <a:pt x="1105119" y="0"/>
                    <a:pt x="1168691" y="63572"/>
                    <a:pt x="1168691" y="141993"/>
                  </a:cubicBezTo>
                  <a:lnTo>
                    <a:pt x="1168691" y="306777"/>
                  </a:lnTo>
                  <a:cubicBezTo>
                    <a:pt x="1168691" y="385198"/>
                    <a:pt x="1105119" y="448770"/>
                    <a:pt x="1026699" y="448770"/>
                  </a:cubicBezTo>
                  <a:lnTo>
                    <a:pt x="141993" y="448770"/>
                  </a:lnTo>
                  <a:cubicBezTo>
                    <a:pt x="63572" y="448770"/>
                    <a:pt x="0" y="385198"/>
                    <a:pt x="0" y="306777"/>
                  </a:cubicBezTo>
                  <a:lnTo>
                    <a:pt x="0" y="141993"/>
                  </a:lnTo>
                  <a:cubicBezTo>
                    <a:pt x="0" y="63572"/>
                    <a:pt x="63572" y="0"/>
                    <a:pt x="141993" y="0"/>
                  </a:cubicBezTo>
                  <a:close/>
                </a:path>
              </a:pathLst>
            </a:custGeom>
            <a:solidFill>
              <a:srgbClr val="50E8D1"/>
            </a:solidFill>
          </p:spPr>
        </p:sp>
        <p:sp>
          <p:nvSpPr>
            <p:cNvPr name="TextBox 6" id="6"/>
            <p:cNvSpPr txBox="true"/>
            <p:nvPr/>
          </p:nvSpPr>
          <p:spPr>
            <a:xfrm>
              <a:off x="0" y="-38100"/>
              <a:ext cx="1168691" cy="486870"/>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11443861" y="-2105612"/>
            <a:ext cx="8703174" cy="8703174"/>
          </a:xfrm>
          <a:custGeom>
            <a:avLst/>
            <a:gdLst/>
            <a:ahLst/>
            <a:cxnLst/>
            <a:rect r="r" b="b" t="t" l="l"/>
            <a:pathLst>
              <a:path h="8703174" w="8703174">
                <a:moveTo>
                  <a:pt x="0" y="0"/>
                </a:moveTo>
                <a:lnTo>
                  <a:pt x="8703174" y="0"/>
                </a:lnTo>
                <a:lnTo>
                  <a:pt x="8703174" y="8703174"/>
                </a:lnTo>
                <a:lnTo>
                  <a:pt x="0" y="87031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9935924" y="2167929"/>
            <a:ext cx="8703174" cy="8703174"/>
          </a:xfrm>
          <a:custGeom>
            <a:avLst/>
            <a:gdLst/>
            <a:ahLst/>
            <a:cxnLst/>
            <a:rect r="r" b="b" t="t" l="l"/>
            <a:pathLst>
              <a:path h="8703174" w="8703174">
                <a:moveTo>
                  <a:pt x="0" y="0"/>
                </a:moveTo>
                <a:lnTo>
                  <a:pt x="8703174" y="0"/>
                </a:lnTo>
                <a:lnTo>
                  <a:pt x="8703174" y="8703175"/>
                </a:lnTo>
                <a:lnTo>
                  <a:pt x="0" y="870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7532974" y="1028700"/>
            <a:ext cx="9726326" cy="8036526"/>
            <a:chOff x="0" y="0"/>
            <a:chExt cx="2561666" cy="2116616"/>
          </a:xfrm>
        </p:grpSpPr>
        <p:sp>
          <p:nvSpPr>
            <p:cNvPr name="Freeform 10" id="10"/>
            <p:cNvSpPr/>
            <p:nvPr/>
          </p:nvSpPr>
          <p:spPr>
            <a:xfrm flipH="false" flipV="false" rot="0">
              <a:off x="0" y="0"/>
              <a:ext cx="2561666" cy="2116616"/>
            </a:xfrm>
            <a:custGeom>
              <a:avLst/>
              <a:gdLst/>
              <a:ahLst/>
              <a:cxnLst/>
              <a:rect r="r" b="b" t="t" l="l"/>
              <a:pathLst>
                <a:path h="2116616" w="2561666">
                  <a:moveTo>
                    <a:pt x="40595" y="0"/>
                  </a:moveTo>
                  <a:lnTo>
                    <a:pt x="2521071" y="0"/>
                  </a:lnTo>
                  <a:cubicBezTo>
                    <a:pt x="2543491" y="0"/>
                    <a:pt x="2561666" y="18175"/>
                    <a:pt x="2561666" y="40595"/>
                  </a:cubicBezTo>
                  <a:lnTo>
                    <a:pt x="2561666" y="2076021"/>
                  </a:lnTo>
                  <a:cubicBezTo>
                    <a:pt x="2561666" y="2086787"/>
                    <a:pt x="2557389" y="2097113"/>
                    <a:pt x="2549776" y="2104726"/>
                  </a:cubicBezTo>
                  <a:cubicBezTo>
                    <a:pt x="2542163" y="2112339"/>
                    <a:pt x="2531838" y="2116616"/>
                    <a:pt x="2521071" y="2116616"/>
                  </a:cubicBezTo>
                  <a:lnTo>
                    <a:pt x="40595" y="2116616"/>
                  </a:lnTo>
                  <a:cubicBezTo>
                    <a:pt x="29828" y="2116616"/>
                    <a:pt x="19503" y="2112339"/>
                    <a:pt x="11890" y="2104726"/>
                  </a:cubicBezTo>
                  <a:cubicBezTo>
                    <a:pt x="4277" y="2097113"/>
                    <a:pt x="0" y="2086787"/>
                    <a:pt x="0" y="2076021"/>
                  </a:cubicBezTo>
                  <a:lnTo>
                    <a:pt x="0" y="40595"/>
                  </a:lnTo>
                  <a:cubicBezTo>
                    <a:pt x="0" y="29828"/>
                    <a:pt x="4277" y="19503"/>
                    <a:pt x="11890" y="11890"/>
                  </a:cubicBezTo>
                  <a:cubicBezTo>
                    <a:pt x="19503" y="4277"/>
                    <a:pt x="29828" y="0"/>
                    <a:pt x="40595" y="0"/>
                  </a:cubicBezTo>
                  <a:close/>
                </a:path>
              </a:pathLst>
            </a:custGeom>
            <a:solidFill>
              <a:srgbClr val="FFFFFF"/>
            </a:solidFill>
          </p:spPr>
        </p:sp>
        <p:sp>
          <p:nvSpPr>
            <p:cNvPr name="TextBox 11" id="11"/>
            <p:cNvSpPr txBox="true"/>
            <p:nvPr/>
          </p:nvSpPr>
          <p:spPr>
            <a:xfrm>
              <a:off x="0" y="-38100"/>
              <a:ext cx="2561666" cy="2154716"/>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8500159" y="1585467"/>
            <a:ext cx="7791957" cy="7058917"/>
          </a:xfrm>
          <a:prstGeom prst="rect">
            <a:avLst/>
          </a:prstGeom>
        </p:spPr>
        <p:txBody>
          <a:bodyPr anchor="t" rtlCol="false" tIns="0" lIns="0" bIns="0" rIns="0">
            <a:spAutoFit/>
          </a:bodyPr>
          <a:lstStyle/>
          <a:p>
            <a:pPr algn="just">
              <a:lnSpc>
                <a:spcPts val="4675"/>
              </a:lnSpc>
            </a:pPr>
            <a:r>
              <a:rPr lang="en-US" sz="3339">
                <a:solidFill>
                  <a:srgbClr val="000000"/>
                </a:solidFill>
                <a:latin typeface="Montserrat"/>
              </a:rPr>
              <a:t>The max flow problem is a classic optimization problem in graph theory that involves finding the maximum amount of flow that can be sent through a network of pipes, channels, or other pathways, subject to capacity constraints. The problem can be used to model a wide variety of real-world situations, such as transportation systems, communication networks, and resource allocation.</a:t>
            </a:r>
          </a:p>
        </p:txBody>
      </p:sp>
      <p:sp>
        <p:nvSpPr>
          <p:cNvPr name="TextBox 13" id="13"/>
          <p:cNvSpPr txBox="true"/>
          <p:nvPr/>
        </p:nvSpPr>
        <p:spPr>
          <a:xfrm rot="0">
            <a:off x="2361890" y="2443184"/>
            <a:ext cx="3058045" cy="1581256"/>
          </a:xfrm>
          <a:prstGeom prst="rect">
            <a:avLst/>
          </a:prstGeom>
        </p:spPr>
        <p:txBody>
          <a:bodyPr anchor="t" rtlCol="false" tIns="0" lIns="0" bIns="0" rIns="0">
            <a:spAutoFit/>
          </a:bodyPr>
          <a:lstStyle/>
          <a:p>
            <a:pPr algn="ctr">
              <a:lnSpc>
                <a:spcPts val="4134"/>
              </a:lnSpc>
            </a:pPr>
            <a:r>
              <a:rPr lang="en-US" sz="3758">
                <a:solidFill>
                  <a:srgbClr val="004AAD"/>
                </a:solidFill>
                <a:latin typeface="Montserrat Bold"/>
              </a:rPr>
              <a:t>Maximal Flow Algorithm</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4F2F2"/>
        </a:solidFill>
      </p:bgPr>
    </p:bg>
    <p:spTree>
      <p:nvGrpSpPr>
        <p:cNvPr id="1" name=""/>
        <p:cNvGrpSpPr/>
        <p:nvPr/>
      </p:nvGrpSpPr>
      <p:grpSpPr>
        <a:xfrm>
          <a:off x="0" y="0"/>
          <a:ext cx="0" cy="0"/>
          <a:chOff x="0" y="0"/>
          <a:chExt cx="0" cy="0"/>
        </a:xfrm>
      </p:grpSpPr>
      <p:sp>
        <p:nvSpPr>
          <p:cNvPr name="Freeform 2" id="2"/>
          <p:cNvSpPr/>
          <p:nvPr/>
        </p:nvSpPr>
        <p:spPr>
          <a:xfrm flipH="false" flipV="false" rot="0">
            <a:off x="-4638177" y="-4882948"/>
            <a:ext cx="11333754" cy="11333754"/>
          </a:xfrm>
          <a:custGeom>
            <a:avLst/>
            <a:gdLst/>
            <a:ahLst/>
            <a:cxnLst/>
            <a:rect r="r" b="b" t="t" l="l"/>
            <a:pathLst>
              <a:path h="11333754" w="11333754">
                <a:moveTo>
                  <a:pt x="0" y="0"/>
                </a:moveTo>
                <a:lnTo>
                  <a:pt x="11333754" y="0"/>
                </a:lnTo>
                <a:lnTo>
                  <a:pt x="11333754" y="11333755"/>
                </a:lnTo>
                <a:lnTo>
                  <a:pt x="0" y="113337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1028700"/>
            <a:ext cx="8762119" cy="8229600"/>
            <a:chOff x="0" y="0"/>
            <a:chExt cx="2307718" cy="2167467"/>
          </a:xfrm>
        </p:grpSpPr>
        <p:sp>
          <p:nvSpPr>
            <p:cNvPr name="Freeform 4" id="4"/>
            <p:cNvSpPr/>
            <p:nvPr/>
          </p:nvSpPr>
          <p:spPr>
            <a:xfrm flipH="false" flipV="false" rot="0">
              <a:off x="0" y="0"/>
              <a:ext cx="2307718" cy="2167467"/>
            </a:xfrm>
            <a:custGeom>
              <a:avLst/>
              <a:gdLst/>
              <a:ahLst/>
              <a:cxnLst/>
              <a:rect r="r" b="b" t="t" l="l"/>
              <a:pathLst>
                <a:path h="2167467" w="2307718">
                  <a:moveTo>
                    <a:pt x="45062" y="0"/>
                  </a:moveTo>
                  <a:lnTo>
                    <a:pt x="2262656" y="0"/>
                  </a:lnTo>
                  <a:cubicBezTo>
                    <a:pt x="2274608" y="0"/>
                    <a:pt x="2286069" y="4748"/>
                    <a:pt x="2294520" y="13198"/>
                  </a:cubicBezTo>
                  <a:cubicBezTo>
                    <a:pt x="2302971" y="21649"/>
                    <a:pt x="2307718" y="33111"/>
                    <a:pt x="2307718" y="45062"/>
                  </a:cubicBezTo>
                  <a:lnTo>
                    <a:pt x="2307718" y="2122405"/>
                  </a:lnTo>
                  <a:cubicBezTo>
                    <a:pt x="2307718" y="2134356"/>
                    <a:pt x="2302971" y="2145818"/>
                    <a:pt x="2294520" y="2154269"/>
                  </a:cubicBezTo>
                  <a:cubicBezTo>
                    <a:pt x="2286069" y="2162719"/>
                    <a:pt x="2274608" y="2167467"/>
                    <a:pt x="2262656" y="2167467"/>
                  </a:cubicBezTo>
                  <a:lnTo>
                    <a:pt x="45062" y="2167467"/>
                  </a:lnTo>
                  <a:cubicBezTo>
                    <a:pt x="33111" y="2167467"/>
                    <a:pt x="21649" y="2162719"/>
                    <a:pt x="13198" y="2154269"/>
                  </a:cubicBezTo>
                  <a:cubicBezTo>
                    <a:pt x="4748" y="2145818"/>
                    <a:pt x="0" y="2134356"/>
                    <a:pt x="0" y="2122405"/>
                  </a:cubicBezTo>
                  <a:lnTo>
                    <a:pt x="0" y="45062"/>
                  </a:lnTo>
                  <a:cubicBezTo>
                    <a:pt x="0" y="33111"/>
                    <a:pt x="4748" y="21649"/>
                    <a:pt x="13198" y="13198"/>
                  </a:cubicBezTo>
                  <a:cubicBezTo>
                    <a:pt x="21649" y="4748"/>
                    <a:pt x="33111" y="0"/>
                    <a:pt x="45062" y="0"/>
                  </a:cubicBezTo>
                  <a:close/>
                </a:path>
              </a:pathLst>
            </a:custGeom>
            <a:solidFill>
              <a:srgbClr val="FFFFFF"/>
            </a:solidFill>
          </p:spPr>
        </p:sp>
        <p:sp>
          <p:nvSpPr>
            <p:cNvPr name="TextBox 5" id="5"/>
            <p:cNvSpPr txBox="true"/>
            <p:nvPr/>
          </p:nvSpPr>
          <p:spPr>
            <a:xfrm>
              <a:off x="0" y="-38100"/>
              <a:ext cx="2307718" cy="2205567"/>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0005028" y="3772658"/>
            <a:ext cx="15228862" cy="15228862"/>
          </a:xfrm>
          <a:custGeom>
            <a:avLst/>
            <a:gdLst/>
            <a:ahLst/>
            <a:cxnLst/>
            <a:rect r="r" b="b" t="t" l="l"/>
            <a:pathLst>
              <a:path h="15228862" w="15228862">
                <a:moveTo>
                  <a:pt x="0" y="0"/>
                </a:moveTo>
                <a:lnTo>
                  <a:pt x="15228863" y="0"/>
                </a:lnTo>
                <a:lnTo>
                  <a:pt x="15228863" y="15228862"/>
                </a:lnTo>
                <a:lnTo>
                  <a:pt x="0" y="152288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0173272" y="3498834"/>
            <a:ext cx="7703962" cy="3289332"/>
          </a:xfrm>
          <a:custGeom>
            <a:avLst/>
            <a:gdLst/>
            <a:ahLst/>
            <a:cxnLst/>
            <a:rect r="r" b="b" t="t" l="l"/>
            <a:pathLst>
              <a:path h="3289332" w="7703962">
                <a:moveTo>
                  <a:pt x="0" y="0"/>
                </a:moveTo>
                <a:lnTo>
                  <a:pt x="7703963" y="0"/>
                </a:lnTo>
                <a:lnTo>
                  <a:pt x="7703963" y="3289332"/>
                </a:lnTo>
                <a:lnTo>
                  <a:pt x="0" y="3289332"/>
                </a:lnTo>
                <a:lnTo>
                  <a:pt x="0" y="0"/>
                </a:lnTo>
                <a:close/>
              </a:path>
            </a:pathLst>
          </a:custGeom>
          <a:blipFill>
            <a:blip r:embed="rId6"/>
            <a:stretch>
              <a:fillRect l="0" t="0" r="0" b="0"/>
            </a:stretch>
          </a:blipFill>
        </p:spPr>
      </p:sp>
      <p:sp>
        <p:nvSpPr>
          <p:cNvPr name="TextBox 8" id="8"/>
          <p:cNvSpPr txBox="true"/>
          <p:nvPr/>
        </p:nvSpPr>
        <p:spPr>
          <a:xfrm rot="0">
            <a:off x="1838436" y="3111357"/>
            <a:ext cx="7142647" cy="5847034"/>
          </a:xfrm>
          <a:prstGeom prst="rect">
            <a:avLst/>
          </a:prstGeom>
        </p:spPr>
        <p:txBody>
          <a:bodyPr anchor="t" rtlCol="false" tIns="0" lIns="0" bIns="0" rIns="0">
            <a:spAutoFit/>
          </a:bodyPr>
          <a:lstStyle/>
          <a:p>
            <a:pPr>
              <a:lnSpc>
                <a:spcPts val="4272"/>
              </a:lnSpc>
            </a:pPr>
            <a:r>
              <a:rPr lang="en-US" sz="3051">
                <a:solidFill>
                  <a:srgbClr val="000000"/>
                </a:solidFill>
                <a:latin typeface="Montserrat"/>
              </a:rPr>
              <a:t>The assignment problem deals with assigning machines to tasks, workers to jobs, soccer players to positions, and so on. The goal is to determine the optimum assignment that, for example, minimizes the total cost or maximizes the team effectiveness. The assignment problem is a fundamental problem in the area of combinatorial optimization.</a:t>
            </a:r>
          </a:p>
        </p:txBody>
      </p:sp>
      <p:sp>
        <p:nvSpPr>
          <p:cNvPr name="TextBox 9" id="9"/>
          <p:cNvSpPr txBox="true"/>
          <p:nvPr/>
        </p:nvSpPr>
        <p:spPr>
          <a:xfrm rot="0">
            <a:off x="1838436" y="1946878"/>
            <a:ext cx="4614155" cy="1024798"/>
          </a:xfrm>
          <a:prstGeom prst="rect">
            <a:avLst/>
          </a:prstGeom>
        </p:spPr>
        <p:txBody>
          <a:bodyPr anchor="t" rtlCol="false" tIns="0" lIns="0" bIns="0" rIns="0">
            <a:spAutoFit/>
          </a:bodyPr>
          <a:lstStyle/>
          <a:p>
            <a:pPr>
              <a:lnSpc>
                <a:spcPts val="3984"/>
              </a:lnSpc>
            </a:pPr>
            <a:r>
              <a:rPr lang="en-US" sz="3795">
                <a:solidFill>
                  <a:srgbClr val="FF9405"/>
                </a:solidFill>
                <a:latin typeface="Montserrat"/>
              </a:rPr>
              <a:t>Work Assignment Problem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F2F2"/>
        </a:solidFill>
      </p:bgPr>
    </p:bg>
    <p:spTree>
      <p:nvGrpSpPr>
        <p:cNvPr id="1" name=""/>
        <p:cNvGrpSpPr/>
        <p:nvPr/>
      </p:nvGrpSpPr>
      <p:grpSpPr>
        <a:xfrm>
          <a:off x="0" y="0"/>
          <a:ext cx="0" cy="0"/>
          <a:chOff x="0" y="0"/>
          <a:chExt cx="0" cy="0"/>
        </a:xfrm>
      </p:grpSpPr>
      <p:sp>
        <p:nvSpPr>
          <p:cNvPr name="Freeform 2" id="2"/>
          <p:cNvSpPr/>
          <p:nvPr/>
        </p:nvSpPr>
        <p:spPr>
          <a:xfrm flipH="false" flipV="false" rot="0">
            <a:off x="8353326" y="2672569"/>
            <a:ext cx="15228862" cy="15228862"/>
          </a:xfrm>
          <a:custGeom>
            <a:avLst/>
            <a:gdLst/>
            <a:ahLst/>
            <a:cxnLst/>
            <a:rect r="r" b="b" t="t" l="l"/>
            <a:pathLst>
              <a:path h="15228862" w="15228862">
                <a:moveTo>
                  <a:pt x="0" y="0"/>
                </a:moveTo>
                <a:lnTo>
                  <a:pt x="15228863" y="0"/>
                </a:lnTo>
                <a:lnTo>
                  <a:pt x="15228863" y="15228862"/>
                </a:lnTo>
                <a:lnTo>
                  <a:pt x="0" y="152288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212615" y="-6585731"/>
            <a:ext cx="15228862" cy="15228862"/>
          </a:xfrm>
          <a:custGeom>
            <a:avLst/>
            <a:gdLst/>
            <a:ahLst/>
            <a:cxnLst/>
            <a:rect r="r" b="b" t="t" l="l"/>
            <a:pathLst>
              <a:path h="15228862" w="15228862">
                <a:moveTo>
                  <a:pt x="0" y="0"/>
                </a:moveTo>
                <a:lnTo>
                  <a:pt x="15228862" y="0"/>
                </a:lnTo>
                <a:lnTo>
                  <a:pt x="15228862" y="15228862"/>
                </a:lnTo>
                <a:lnTo>
                  <a:pt x="0" y="152288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28700" y="420008"/>
            <a:ext cx="16230600" cy="9446983"/>
          </a:xfrm>
          <a:custGeom>
            <a:avLst/>
            <a:gdLst/>
            <a:ahLst/>
            <a:cxnLst/>
            <a:rect r="r" b="b" t="t" l="l"/>
            <a:pathLst>
              <a:path h="9446983" w="16230600">
                <a:moveTo>
                  <a:pt x="0" y="0"/>
                </a:moveTo>
                <a:lnTo>
                  <a:pt x="16230600" y="0"/>
                </a:lnTo>
                <a:lnTo>
                  <a:pt x="16230600" y="9446984"/>
                </a:lnTo>
                <a:lnTo>
                  <a:pt x="0" y="9446984"/>
                </a:lnTo>
                <a:lnTo>
                  <a:pt x="0" y="0"/>
                </a:lnTo>
                <a:close/>
              </a:path>
            </a:pathLst>
          </a:custGeom>
          <a:blipFill>
            <a:blip r:embed="rId6"/>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F2F2"/>
        </a:solidFill>
      </p:bgPr>
    </p:bg>
    <p:spTree>
      <p:nvGrpSpPr>
        <p:cNvPr id="1" name=""/>
        <p:cNvGrpSpPr/>
        <p:nvPr/>
      </p:nvGrpSpPr>
      <p:grpSpPr>
        <a:xfrm>
          <a:off x="0" y="0"/>
          <a:ext cx="0" cy="0"/>
          <a:chOff x="0" y="0"/>
          <a:chExt cx="0" cy="0"/>
        </a:xfrm>
      </p:grpSpPr>
      <p:sp>
        <p:nvSpPr>
          <p:cNvPr name="Freeform 2" id="2"/>
          <p:cNvSpPr/>
          <p:nvPr/>
        </p:nvSpPr>
        <p:spPr>
          <a:xfrm flipH="false" flipV="false" rot="0">
            <a:off x="10013990" y="-7825478"/>
            <a:ext cx="15228862" cy="15228862"/>
          </a:xfrm>
          <a:custGeom>
            <a:avLst/>
            <a:gdLst/>
            <a:ahLst/>
            <a:cxnLst/>
            <a:rect r="r" b="b" t="t" l="l"/>
            <a:pathLst>
              <a:path h="15228862" w="15228862">
                <a:moveTo>
                  <a:pt x="0" y="0"/>
                </a:moveTo>
                <a:lnTo>
                  <a:pt x="15228862" y="0"/>
                </a:lnTo>
                <a:lnTo>
                  <a:pt x="15228862" y="15228863"/>
                </a:lnTo>
                <a:lnTo>
                  <a:pt x="0" y="152288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101481" y="3828159"/>
            <a:ext cx="15228862" cy="15228862"/>
          </a:xfrm>
          <a:custGeom>
            <a:avLst/>
            <a:gdLst/>
            <a:ahLst/>
            <a:cxnLst/>
            <a:rect r="r" b="b" t="t" l="l"/>
            <a:pathLst>
              <a:path h="15228862" w="15228862">
                <a:moveTo>
                  <a:pt x="0" y="0"/>
                </a:moveTo>
                <a:lnTo>
                  <a:pt x="15228862" y="0"/>
                </a:lnTo>
                <a:lnTo>
                  <a:pt x="15228862" y="15228863"/>
                </a:lnTo>
                <a:lnTo>
                  <a:pt x="0" y="152288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4207804" y="1028700"/>
            <a:ext cx="9872392" cy="6374685"/>
            <a:chOff x="0" y="0"/>
            <a:chExt cx="2600136" cy="1678929"/>
          </a:xfrm>
        </p:grpSpPr>
        <p:sp>
          <p:nvSpPr>
            <p:cNvPr name="Freeform 5" id="5"/>
            <p:cNvSpPr/>
            <p:nvPr/>
          </p:nvSpPr>
          <p:spPr>
            <a:xfrm flipH="false" flipV="false" rot="0">
              <a:off x="0" y="0"/>
              <a:ext cx="2600136" cy="1678929"/>
            </a:xfrm>
            <a:custGeom>
              <a:avLst/>
              <a:gdLst/>
              <a:ahLst/>
              <a:cxnLst/>
              <a:rect r="r" b="b" t="t" l="l"/>
              <a:pathLst>
                <a:path h="1678929" w="2600136">
                  <a:moveTo>
                    <a:pt x="39994" y="0"/>
                  </a:moveTo>
                  <a:lnTo>
                    <a:pt x="2560142" y="0"/>
                  </a:lnTo>
                  <a:cubicBezTo>
                    <a:pt x="2570749" y="0"/>
                    <a:pt x="2580922" y="4214"/>
                    <a:pt x="2588422" y="11714"/>
                  </a:cubicBezTo>
                  <a:cubicBezTo>
                    <a:pt x="2595923" y="19214"/>
                    <a:pt x="2600136" y="29387"/>
                    <a:pt x="2600136" y="39994"/>
                  </a:cubicBezTo>
                  <a:lnTo>
                    <a:pt x="2600136" y="1638935"/>
                  </a:lnTo>
                  <a:cubicBezTo>
                    <a:pt x="2600136" y="1661023"/>
                    <a:pt x="2582230" y="1678929"/>
                    <a:pt x="2560142" y="1678929"/>
                  </a:cubicBezTo>
                  <a:lnTo>
                    <a:pt x="39994" y="1678929"/>
                  </a:lnTo>
                  <a:cubicBezTo>
                    <a:pt x="29387" y="1678929"/>
                    <a:pt x="19214" y="1674716"/>
                    <a:pt x="11714" y="1667215"/>
                  </a:cubicBezTo>
                  <a:cubicBezTo>
                    <a:pt x="4214" y="1659715"/>
                    <a:pt x="0" y="1649542"/>
                    <a:pt x="0" y="1638935"/>
                  </a:cubicBezTo>
                  <a:lnTo>
                    <a:pt x="0" y="39994"/>
                  </a:lnTo>
                  <a:cubicBezTo>
                    <a:pt x="0" y="29387"/>
                    <a:pt x="4214" y="19214"/>
                    <a:pt x="11714" y="11714"/>
                  </a:cubicBezTo>
                  <a:cubicBezTo>
                    <a:pt x="19214" y="4214"/>
                    <a:pt x="29387" y="0"/>
                    <a:pt x="39994" y="0"/>
                  </a:cubicBezTo>
                  <a:close/>
                </a:path>
              </a:pathLst>
            </a:custGeom>
            <a:solidFill>
              <a:srgbClr val="FFFFFF"/>
            </a:solidFill>
          </p:spPr>
        </p:sp>
        <p:sp>
          <p:nvSpPr>
            <p:cNvPr name="TextBox 6" id="6"/>
            <p:cNvSpPr txBox="true"/>
            <p:nvPr/>
          </p:nvSpPr>
          <p:spPr>
            <a:xfrm>
              <a:off x="0" y="-38100"/>
              <a:ext cx="2600136" cy="1717029"/>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681564" y="8200758"/>
            <a:ext cx="16577736" cy="1413906"/>
            <a:chOff x="0" y="0"/>
            <a:chExt cx="3553380" cy="303066"/>
          </a:xfrm>
        </p:grpSpPr>
        <p:sp>
          <p:nvSpPr>
            <p:cNvPr name="Freeform 8" id="8"/>
            <p:cNvSpPr/>
            <p:nvPr/>
          </p:nvSpPr>
          <p:spPr>
            <a:xfrm flipH="false" flipV="false" rot="0">
              <a:off x="0" y="0"/>
              <a:ext cx="3553380" cy="303066"/>
            </a:xfrm>
            <a:custGeom>
              <a:avLst/>
              <a:gdLst/>
              <a:ahLst/>
              <a:cxnLst/>
              <a:rect r="r" b="b" t="t" l="l"/>
              <a:pathLst>
                <a:path h="303066" w="3553380">
                  <a:moveTo>
                    <a:pt x="46701" y="0"/>
                  </a:moveTo>
                  <a:lnTo>
                    <a:pt x="3506680" y="0"/>
                  </a:lnTo>
                  <a:cubicBezTo>
                    <a:pt x="3532472" y="0"/>
                    <a:pt x="3553380" y="20909"/>
                    <a:pt x="3553380" y="46701"/>
                  </a:cubicBezTo>
                  <a:lnTo>
                    <a:pt x="3553380" y="256365"/>
                  </a:lnTo>
                  <a:cubicBezTo>
                    <a:pt x="3553380" y="282157"/>
                    <a:pt x="3532472" y="303066"/>
                    <a:pt x="3506680" y="303066"/>
                  </a:cubicBezTo>
                  <a:lnTo>
                    <a:pt x="46701" y="303066"/>
                  </a:lnTo>
                  <a:cubicBezTo>
                    <a:pt x="20909" y="303066"/>
                    <a:pt x="0" y="282157"/>
                    <a:pt x="0" y="256365"/>
                  </a:cubicBezTo>
                  <a:lnTo>
                    <a:pt x="0" y="46701"/>
                  </a:lnTo>
                  <a:cubicBezTo>
                    <a:pt x="0" y="20909"/>
                    <a:pt x="20909" y="0"/>
                    <a:pt x="46701" y="0"/>
                  </a:cubicBezTo>
                  <a:close/>
                </a:path>
              </a:pathLst>
            </a:custGeom>
            <a:solidFill>
              <a:srgbClr val="FF9405"/>
            </a:solidFill>
          </p:spPr>
        </p:sp>
        <p:sp>
          <p:nvSpPr>
            <p:cNvPr name="TextBox 9" id="9"/>
            <p:cNvSpPr txBox="true"/>
            <p:nvPr/>
          </p:nvSpPr>
          <p:spPr>
            <a:xfrm>
              <a:off x="0" y="-38100"/>
              <a:ext cx="3553380" cy="341166"/>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5216745" y="1428098"/>
            <a:ext cx="7854509" cy="5528264"/>
          </a:xfrm>
          <a:prstGeom prst="rect">
            <a:avLst/>
          </a:prstGeom>
        </p:spPr>
        <p:txBody>
          <a:bodyPr anchor="t" rtlCol="false" tIns="0" lIns="0" bIns="0" rIns="0">
            <a:spAutoFit/>
          </a:bodyPr>
          <a:lstStyle/>
          <a:p>
            <a:pPr algn="just">
              <a:lnSpc>
                <a:spcPts val="3992"/>
              </a:lnSpc>
            </a:pPr>
            <a:r>
              <a:rPr lang="en-US" sz="2851">
                <a:solidFill>
                  <a:srgbClr val="000000"/>
                </a:solidFill>
                <a:latin typeface="Montserrat"/>
              </a:rPr>
              <a:t>Modelling the problem as a flow network. Each job will be a source node, each worker will be a sink node, and the edges between them represent the skills required for the job. The capacity of each edge will represent the number of workers that can perform the job.</a:t>
            </a:r>
          </a:p>
          <a:p>
            <a:pPr algn="just">
              <a:lnSpc>
                <a:spcPts val="3992"/>
              </a:lnSpc>
            </a:pPr>
            <a:r>
              <a:rPr lang="en-US" sz="2851">
                <a:solidFill>
                  <a:srgbClr val="000000"/>
                </a:solidFill>
                <a:latin typeface="Montserrat"/>
              </a:rPr>
              <a:t>Using the Ford-Fulkerson algorithm to find the maximal flow in the network.</a:t>
            </a:r>
          </a:p>
          <a:p>
            <a:pPr algn="just">
              <a:lnSpc>
                <a:spcPts val="3992"/>
              </a:lnSpc>
            </a:pPr>
            <a:r>
              <a:rPr lang="en-US" sz="2851">
                <a:solidFill>
                  <a:srgbClr val="000000"/>
                </a:solidFill>
                <a:latin typeface="Montserrat"/>
              </a:rPr>
              <a:t>Based on the maximal flow obtained, assign jobs to workers.</a:t>
            </a:r>
          </a:p>
        </p:txBody>
      </p:sp>
      <p:sp>
        <p:nvSpPr>
          <p:cNvPr name="TextBox 11" id="11"/>
          <p:cNvSpPr txBox="true"/>
          <p:nvPr/>
        </p:nvSpPr>
        <p:spPr>
          <a:xfrm rot="0">
            <a:off x="1834041" y="8581409"/>
            <a:ext cx="14518914" cy="588982"/>
          </a:xfrm>
          <a:prstGeom prst="rect">
            <a:avLst/>
          </a:prstGeom>
        </p:spPr>
        <p:txBody>
          <a:bodyPr anchor="t" rtlCol="false" tIns="0" lIns="0" bIns="0" rIns="0">
            <a:spAutoFit/>
          </a:bodyPr>
          <a:lstStyle/>
          <a:p>
            <a:pPr algn="ctr">
              <a:lnSpc>
                <a:spcPts val="4811"/>
              </a:lnSpc>
            </a:pPr>
            <a:r>
              <a:rPr lang="en-US" sz="3436">
                <a:solidFill>
                  <a:srgbClr val="FFFFFF"/>
                </a:solidFill>
                <a:latin typeface="Montserrat Bold"/>
              </a:rPr>
              <a:t>Using Maximal Flow Algorithm in Work Assignment Problem</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4F2F2"/>
        </a:solidFill>
      </p:bgPr>
    </p:bg>
    <p:spTree>
      <p:nvGrpSpPr>
        <p:cNvPr id="1" name=""/>
        <p:cNvGrpSpPr/>
        <p:nvPr/>
      </p:nvGrpSpPr>
      <p:grpSpPr>
        <a:xfrm>
          <a:off x="0" y="0"/>
          <a:ext cx="0" cy="0"/>
          <a:chOff x="0" y="0"/>
          <a:chExt cx="0" cy="0"/>
        </a:xfrm>
      </p:grpSpPr>
      <p:sp>
        <p:nvSpPr>
          <p:cNvPr name="Freeform 2" id="2"/>
          <p:cNvSpPr/>
          <p:nvPr/>
        </p:nvSpPr>
        <p:spPr>
          <a:xfrm flipH="false" flipV="false" rot="0">
            <a:off x="10013990" y="-7825478"/>
            <a:ext cx="15228862" cy="15228862"/>
          </a:xfrm>
          <a:custGeom>
            <a:avLst/>
            <a:gdLst/>
            <a:ahLst/>
            <a:cxnLst/>
            <a:rect r="r" b="b" t="t" l="l"/>
            <a:pathLst>
              <a:path h="15228862" w="15228862">
                <a:moveTo>
                  <a:pt x="0" y="0"/>
                </a:moveTo>
                <a:lnTo>
                  <a:pt x="15228862" y="0"/>
                </a:lnTo>
                <a:lnTo>
                  <a:pt x="15228862" y="15228863"/>
                </a:lnTo>
                <a:lnTo>
                  <a:pt x="0" y="152288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101481" y="3828159"/>
            <a:ext cx="15228862" cy="15228862"/>
          </a:xfrm>
          <a:custGeom>
            <a:avLst/>
            <a:gdLst/>
            <a:ahLst/>
            <a:cxnLst/>
            <a:rect r="r" b="b" t="t" l="l"/>
            <a:pathLst>
              <a:path h="15228862" w="15228862">
                <a:moveTo>
                  <a:pt x="0" y="0"/>
                </a:moveTo>
                <a:lnTo>
                  <a:pt x="15228862" y="0"/>
                </a:lnTo>
                <a:lnTo>
                  <a:pt x="15228862" y="15228863"/>
                </a:lnTo>
                <a:lnTo>
                  <a:pt x="0" y="152288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4207804" y="2883615"/>
            <a:ext cx="9872392" cy="6374685"/>
            <a:chOff x="0" y="0"/>
            <a:chExt cx="2600136" cy="1678929"/>
          </a:xfrm>
        </p:grpSpPr>
        <p:sp>
          <p:nvSpPr>
            <p:cNvPr name="Freeform 5" id="5"/>
            <p:cNvSpPr/>
            <p:nvPr/>
          </p:nvSpPr>
          <p:spPr>
            <a:xfrm flipH="false" flipV="false" rot="0">
              <a:off x="0" y="0"/>
              <a:ext cx="2600136" cy="1678929"/>
            </a:xfrm>
            <a:custGeom>
              <a:avLst/>
              <a:gdLst/>
              <a:ahLst/>
              <a:cxnLst/>
              <a:rect r="r" b="b" t="t" l="l"/>
              <a:pathLst>
                <a:path h="1678929" w="2600136">
                  <a:moveTo>
                    <a:pt x="39994" y="0"/>
                  </a:moveTo>
                  <a:lnTo>
                    <a:pt x="2560142" y="0"/>
                  </a:lnTo>
                  <a:cubicBezTo>
                    <a:pt x="2570749" y="0"/>
                    <a:pt x="2580922" y="4214"/>
                    <a:pt x="2588422" y="11714"/>
                  </a:cubicBezTo>
                  <a:cubicBezTo>
                    <a:pt x="2595923" y="19214"/>
                    <a:pt x="2600136" y="29387"/>
                    <a:pt x="2600136" y="39994"/>
                  </a:cubicBezTo>
                  <a:lnTo>
                    <a:pt x="2600136" y="1638935"/>
                  </a:lnTo>
                  <a:cubicBezTo>
                    <a:pt x="2600136" y="1661023"/>
                    <a:pt x="2582230" y="1678929"/>
                    <a:pt x="2560142" y="1678929"/>
                  </a:cubicBezTo>
                  <a:lnTo>
                    <a:pt x="39994" y="1678929"/>
                  </a:lnTo>
                  <a:cubicBezTo>
                    <a:pt x="29387" y="1678929"/>
                    <a:pt x="19214" y="1674716"/>
                    <a:pt x="11714" y="1667215"/>
                  </a:cubicBezTo>
                  <a:cubicBezTo>
                    <a:pt x="4214" y="1659715"/>
                    <a:pt x="0" y="1649542"/>
                    <a:pt x="0" y="1638935"/>
                  </a:cubicBezTo>
                  <a:lnTo>
                    <a:pt x="0" y="39994"/>
                  </a:lnTo>
                  <a:cubicBezTo>
                    <a:pt x="0" y="29387"/>
                    <a:pt x="4214" y="19214"/>
                    <a:pt x="11714" y="11714"/>
                  </a:cubicBezTo>
                  <a:cubicBezTo>
                    <a:pt x="19214" y="4214"/>
                    <a:pt x="29387" y="0"/>
                    <a:pt x="39994" y="0"/>
                  </a:cubicBezTo>
                  <a:close/>
                </a:path>
              </a:pathLst>
            </a:custGeom>
            <a:solidFill>
              <a:srgbClr val="FFFFFF"/>
            </a:solidFill>
          </p:spPr>
        </p:sp>
        <p:sp>
          <p:nvSpPr>
            <p:cNvPr name="TextBox 6" id="6"/>
            <p:cNvSpPr txBox="true"/>
            <p:nvPr/>
          </p:nvSpPr>
          <p:spPr>
            <a:xfrm>
              <a:off x="0" y="-38100"/>
              <a:ext cx="2600136" cy="1717029"/>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5216745" y="3741166"/>
            <a:ext cx="7854509" cy="4602434"/>
          </a:xfrm>
          <a:prstGeom prst="rect">
            <a:avLst/>
          </a:prstGeom>
        </p:spPr>
        <p:txBody>
          <a:bodyPr anchor="t" rtlCol="false" tIns="0" lIns="0" bIns="0" rIns="0">
            <a:spAutoFit/>
          </a:bodyPr>
          <a:lstStyle/>
          <a:p>
            <a:pPr algn="just">
              <a:lnSpc>
                <a:spcPts val="4552"/>
              </a:lnSpc>
            </a:pPr>
            <a:r>
              <a:rPr lang="en-US" sz="3251">
                <a:solidFill>
                  <a:srgbClr val="000000"/>
                </a:solidFill>
                <a:latin typeface="Montserrat"/>
              </a:rPr>
              <a:t>We used Python networkx module for all the graph related things like creating the Digraph, adding edges, and mainly for the maximum flow algorithm.</a:t>
            </a:r>
          </a:p>
          <a:p>
            <a:pPr algn="just">
              <a:lnSpc>
                <a:spcPts val="4692"/>
              </a:lnSpc>
            </a:pPr>
            <a:r>
              <a:rPr lang="en-US" sz="3351">
                <a:solidFill>
                  <a:srgbClr val="000000"/>
                </a:solidFill>
                <a:latin typeface="Montserrat"/>
              </a:rPr>
              <a:t>After that we needed matplotlib to display the graph generated by the networkx module and save the file </a:t>
            </a:r>
          </a:p>
        </p:txBody>
      </p:sp>
      <p:grpSp>
        <p:nvGrpSpPr>
          <p:cNvPr name="Group 8" id="8"/>
          <p:cNvGrpSpPr/>
          <p:nvPr/>
        </p:nvGrpSpPr>
        <p:grpSpPr>
          <a:xfrm rot="0">
            <a:off x="855132" y="768770"/>
            <a:ext cx="16577736" cy="1413906"/>
            <a:chOff x="0" y="0"/>
            <a:chExt cx="22103648" cy="1885208"/>
          </a:xfrm>
        </p:grpSpPr>
        <p:grpSp>
          <p:nvGrpSpPr>
            <p:cNvPr name="Group 9" id="9"/>
            <p:cNvGrpSpPr/>
            <p:nvPr/>
          </p:nvGrpSpPr>
          <p:grpSpPr>
            <a:xfrm rot="0">
              <a:off x="0" y="0"/>
              <a:ext cx="22103648" cy="1885208"/>
              <a:chOff x="0" y="0"/>
              <a:chExt cx="3553380" cy="303066"/>
            </a:xfrm>
          </p:grpSpPr>
          <p:sp>
            <p:nvSpPr>
              <p:cNvPr name="Freeform 10" id="10"/>
              <p:cNvSpPr/>
              <p:nvPr/>
            </p:nvSpPr>
            <p:spPr>
              <a:xfrm flipH="false" flipV="false" rot="0">
                <a:off x="0" y="0"/>
                <a:ext cx="3553380" cy="303066"/>
              </a:xfrm>
              <a:custGeom>
                <a:avLst/>
                <a:gdLst/>
                <a:ahLst/>
                <a:cxnLst/>
                <a:rect r="r" b="b" t="t" l="l"/>
                <a:pathLst>
                  <a:path h="303066" w="3553380">
                    <a:moveTo>
                      <a:pt x="46701" y="0"/>
                    </a:moveTo>
                    <a:lnTo>
                      <a:pt x="3506680" y="0"/>
                    </a:lnTo>
                    <a:cubicBezTo>
                      <a:pt x="3532472" y="0"/>
                      <a:pt x="3553380" y="20909"/>
                      <a:pt x="3553380" y="46701"/>
                    </a:cubicBezTo>
                    <a:lnTo>
                      <a:pt x="3553380" y="256365"/>
                    </a:lnTo>
                    <a:cubicBezTo>
                      <a:pt x="3553380" y="282157"/>
                      <a:pt x="3532472" y="303066"/>
                      <a:pt x="3506680" y="303066"/>
                    </a:cubicBezTo>
                    <a:lnTo>
                      <a:pt x="46701" y="303066"/>
                    </a:lnTo>
                    <a:cubicBezTo>
                      <a:pt x="20909" y="303066"/>
                      <a:pt x="0" y="282157"/>
                      <a:pt x="0" y="256365"/>
                    </a:cubicBezTo>
                    <a:lnTo>
                      <a:pt x="0" y="46701"/>
                    </a:lnTo>
                    <a:cubicBezTo>
                      <a:pt x="0" y="20909"/>
                      <a:pt x="20909" y="0"/>
                      <a:pt x="46701" y="0"/>
                    </a:cubicBezTo>
                    <a:close/>
                  </a:path>
                </a:pathLst>
              </a:custGeom>
              <a:solidFill>
                <a:srgbClr val="FF9405"/>
              </a:solidFill>
            </p:spPr>
          </p:sp>
          <p:sp>
            <p:nvSpPr>
              <p:cNvPr name="TextBox 11" id="11"/>
              <p:cNvSpPr txBox="true"/>
              <p:nvPr/>
            </p:nvSpPr>
            <p:spPr>
              <a:xfrm>
                <a:off x="0" y="-38100"/>
                <a:ext cx="3553380" cy="341166"/>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536636" y="529759"/>
              <a:ext cx="19358552" cy="763084"/>
            </a:xfrm>
            <a:prstGeom prst="rect">
              <a:avLst/>
            </a:prstGeom>
          </p:spPr>
          <p:txBody>
            <a:bodyPr anchor="t" rtlCol="false" tIns="0" lIns="0" bIns="0" rIns="0">
              <a:spAutoFit/>
            </a:bodyPr>
            <a:lstStyle/>
            <a:p>
              <a:pPr algn="ctr">
                <a:lnSpc>
                  <a:spcPts val="4811"/>
                </a:lnSpc>
              </a:pPr>
              <a:r>
                <a:rPr lang="en-US" sz="3436">
                  <a:solidFill>
                    <a:srgbClr val="FFFFFF"/>
                  </a:solidFill>
                  <a:latin typeface="Montserrat Bold"/>
                </a:rPr>
                <a:t>Implementation in Python</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DAF8xm7TfjI</dc:identifier>
  <dcterms:modified xsi:type="dcterms:W3CDTF">2011-08-01T06:04:30Z</dcterms:modified>
  <cp:revision>1</cp:revision>
  <dc:title>FOA_PPT</dc:title>
</cp:coreProperties>
</file>