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1"/>
  </p:notesMasterIdLst>
  <p:sldIdLst>
    <p:sldId id="299" r:id="rId2"/>
    <p:sldId id="444" r:id="rId3"/>
    <p:sldId id="502" r:id="rId4"/>
    <p:sldId id="503" r:id="rId5"/>
    <p:sldId id="504" r:id="rId6"/>
    <p:sldId id="479" r:id="rId7"/>
    <p:sldId id="480" r:id="rId8"/>
    <p:sldId id="481" r:id="rId9"/>
    <p:sldId id="506" r:id="rId10"/>
    <p:sldId id="482" r:id="rId11"/>
    <p:sldId id="507" r:id="rId12"/>
    <p:sldId id="483" r:id="rId13"/>
    <p:sldId id="484" r:id="rId14"/>
    <p:sldId id="485" r:id="rId15"/>
    <p:sldId id="486" r:id="rId16"/>
    <p:sldId id="487" r:id="rId17"/>
    <p:sldId id="488" r:id="rId18"/>
    <p:sldId id="508" r:id="rId19"/>
    <p:sldId id="489" r:id="rId20"/>
    <p:sldId id="509" r:id="rId21"/>
    <p:sldId id="510" r:id="rId22"/>
    <p:sldId id="511" r:id="rId23"/>
    <p:sldId id="490" r:id="rId24"/>
    <p:sldId id="512" r:id="rId25"/>
    <p:sldId id="514" r:id="rId26"/>
    <p:sldId id="513" r:id="rId27"/>
    <p:sldId id="515" r:id="rId28"/>
    <p:sldId id="516" r:id="rId29"/>
    <p:sldId id="491" r:id="rId30"/>
    <p:sldId id="517" r:id="rId31"/>
    <p:sldId id="492" r:id="rId32"/>
    <p:sldId id="493" r:id="rId33"/>
    <p:sldId id="518" r:id="rId34"/>
    <p:sldId id="519" r:id="rId35"/>
    <p:sldId id="520" r:id="rId36"/>
    <p:sldId id="521" r:id="rId37"/>
    <p:sldId id="522" r:id="rId38"/>
    <p:sldId id="523" r:id="rId39"/>
    <p:sldId id="494" r:id="rId40"/>
    <p:sldId id="495" r:id="rId41"/>
    <p:sldId id="524" r:id="rId42"/>
    <p:sldId id="525" r:id="rId43"/>
    <p:sldId id="496" r:id="rId44"/>
    <p:sldId id="526" r:id="rId45"/>
    <p:sldId id="527" r:id="rId46"/>
    <p:sldId id="528" r:id="rId47"/>
    <p:sldId id="529" r:id="rId48"/>
    <p:sldId id="497" r:id="rId49"/>
    <p:sldId id="530" r:id="rId50"/>
    <p:sldId id="498" r:id="rId51"/>
    <p:sldId id="499" r:id="rId52"/>
    <p:sldId id="531" r:id="rId53"/>
    <p:sldId id="505" r:id="rId54"/>
    <p:sldId id="500" r:id="rId55"/>
    <p:sldId id="532" r:id="rId56"/>
    <p:sldId id="501" r:id="rId57"/>
    <p:sldId id="533" r:id="rId58"/>
    <p:sldId id="325" r:id="rId59"/>
    <p:sldId id="326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670" autoAdjust="0"/>
    <p:restoredTop sz="94444"/>
  </p:normalViewPr>
  <p:slideViewPr>
    <p:cSldViewPr snapToGrid="0" snapToObjects="1">
      <p:cViewPr>
        <p:scale>
          <a:sx n="77" d="100"/>
          <a:sy n="77" d="100"/>
        </p:scale>
        <p:origin x="-5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8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9085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C7DFD-F0F1-45A8-AD62-9E4BAB89E1BF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1049086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908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08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908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BFE4A-1A98-4B35-9264-0AC2A037C1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9929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AF75B-123D-49FD-B39B-7222573A29E2}" type="datetime1">
              <a:rPr lang="en-US" smtClean="0"/>
              <a:pPr/>
              <a:t>10/23/2024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30F-A8AC-DE45-BD6B-AE8EC1B64A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07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07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11E7-69BF-4CC6-9C7B-8F835B31BF56}" type="datetime1">
              <a:rPr lang="en-US" smtClean="0"/>
              <a:pPr/>
              <a:t>10/23/2024</a:t>
            </a:fld>
            <a:endParaRPr lang="en-US"/>
          </a:p>
        </p:txBody>
      </p:sp>
      <p:sp>
        <p:nvSpPr>
          <p:cNvPr id="104907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0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30F-A8AC-DE45-BD6B-AE8EC1B64A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7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05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0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10115-1FB9-41E1-A577-77C813FCC4EC}" type="datetime1">
              <a:rPr lang="en-US" smtClean="0"/>
              <a:pPr/>
              <a:t>10/23/2024</a:t>
            </a:fld>
            <a:endParaRPr lang="en-US"/>
          </a:p>
        </p:txBody>
      </p:sp>
      <p:sp>
        <p:nvSpPr>
          <p:cNvPr id="10490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0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30F-A8AC-DE45-BD6B-AE8EC1B64A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868A-91F4-431D-A35F-9CE2E358AA77}" type="datetime1">
              <a:rPr lang="en-US" smtClean="0"/>
              <a:pPr/>
              <a:t>10/23/2024</a:t>
            </a:fld>
            <a:endParaRPr lang="en-US"/>
          </a:p>
        </p:txBody>
      </p:sp>
      <p:sp>
        <p:nvSpPr>
          <p:cNvPr id="10485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30F-A8AC-DE45-BD6B-AE8EC1B64A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8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9069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07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F30-AA76-463F-91FC-89C7EAA51CF2}" type="datetime1">
              <a:rPr lang="en-US" smtClean="0"/>
              <a:pPr/>
              <a:t>10/23/2024</a:t>
            </a:fld>
            <a:endParaRPr lang="en-US"/>
          </a:p>
        </p:txBody>
      </p:sp>
      <p:sp>
        <p:nvSpPr>
          <p:cNvPr id="10490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0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30F-A8AC-DE45-BD6B-AE8EC1B64A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04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04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04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DE92-E56B-48B9-88D5-5F9E18DA67C0}" type="datetime1">
              <a:rPr lang="en-US" smtClean="0"/>
              <a:pPr/>
              <a:t>10/23/2024</a:t>
            </a:fld>
            <a:endParaRPr lang="en-US"/>
          </a:p>
        </p:txBody>
      </p:sp>
      <p:sp>
        <p:nvSpPr>
          <p:cNvPr id="104904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04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30F-A8AC-DE45-BD6B-AE8EC1B64A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04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04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04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049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05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D51F3-39A4-40E7-BB0C-DBB078C975BA}" type="datetime1">
              <a:rPr lang="en-US" smtClean="0"/>
              <a:pPr/>
              <a:t>10/23/2024</a:t>
            </a:fld>
            <a:endParaRPr lang="en-US"/>
          </a:p>
        </p:txBody>
      </p:sp>
      <p:sp>
        <p:nvSpPr>
          <p:cNvPr id="104905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05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30F-A8AC-DE45-BD6B-AE8EC1B64A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05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FEE5-9071-42AF-AA08-F2A40CF3232C}" type="datetime1">
              <a:rPr lang="en-US" smtClean="0"/>
              <a:pPr/>
              <a:t>10/23/2024</a:t>
            </a:fld>
            <a:endParaRPr lang="en-US"/>
          </a:p>
        </p:txBody>
      </p:sp>
      <p:sp>
        <p:nvSpPr>
          <p:cNvPr id="104905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05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30F-A8AC-DE45-BD6B-AE8EC1B64A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DE656-4DFE-4769-8545-F567FAA83127}" type="datetime1">
              <a:rPr lang="en-US" smtClean="0"/>
              <a:pPr/>
              <a:t>10/23/2024</a:t>
            </a:fld>
            <a:endParaRPr lang="en-US"/>
          </a:p>
        </p:txBody>
      </p:sp>
      <p:sp>
        <p:nvSpPr>
          <p:cNvPr id="104867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30F-A8AC-DE45-BD6B-AE8EC1B64A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8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9079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08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08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5032-3F3D-42D8-AB27-5209B51889B4}" type="datetime1">
              <a:rPr lang="en-US" smtClean="0"/>
              <a:pPr/>
              <a:t>10/23/2024</a:t>
            </a:fld>
            <a:endParaRPr lang="en-US"/>
          </a:p>
        </p:txBody>
      </p:sp>
      <p:sp>
        <p:nvSpPr>
          <p:cNvPr id="104908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08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30F-A8AC-DE45-BD6B-AE8EC1B64A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906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906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06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5C7DD-080B-4486-B52E-43E8BC340C80}" type="datetime1">
              <a:rPr lang="en-US" smtClean="0"/>
              <a:pPr/>
              <a:t>10/23/2024</a:t>
            </a:fld>
            <a:endParaRPr lang="en-US"/>
          </a:p>
        </p:txBody>
      </p:sp>
      <p:sp>
        <p:nvSpPr>
          <p:cNvPr id="104906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06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30F-A8AC-DE45-BD6B-AE8EC1B64A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136E6-E316-4585-BA5E-73EBE5D60A2E}" type="datetime1">
              <a:rPr lang="en-US" smtClean="0"/>
              <a:pPr/>
              <a:t>10/23/2024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F330F-A8AC-DE45-BD6B-AE8EC1B64A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hbase/hbase_quick_guide.htm" TargetMode="External"/><Relationship Id="rId2" Type="http://schemas.openxmlformats.org/officeDocument/2006/relationships/hyperlink" Target="https://www.cloudera.com/documentation/enterprise/5-9-x/PDF/cloudera-hbase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loudera.com/documentation/enterprise/5-7-x/topics/cm_mc_hbase_service.html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1" name="Title 1"/>
          <p:cNvSpPr>
            <a:spLocks noGrp="1"/>
          </p:cNvSpPr>
          <p:nvPr>
            <p:ph type="ctrTitle"/>
          </p:nvPr>
        </p:nvSpPr>
        <p:spPr>
          <a:xfrm>
            <a:off x="84083" y="370703"/>
            <a:ext cx="8976790" cy="1075038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Advanced HBase</a:t>
            </a:r>
            <a:endParaRPr lang="en-US" dirty="0"/>
          </a:p>
        </p:txBody>
      </p:sp>
      <p:sp>
        <p:nvSpPr>
          <p:cNvPr id="1048802" name="Subtitle 2"/>
          <p:cNvSpPr>
            <a:spLocks noGrp="1"/>
          </p:cNvSpPr>
          <p:nvPr>
            <p:ph type="subTitle" idx="1"/>
          </p:nvPr>
        </p:nvSpPr>
        <p:spPr>
          <a:xfrm>
            <a:off x="1371600" y="2716530"/>
            <a:ext cx="6400800" cy="866929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Big Data Analytics Series:</a:t>
            </a:r>
            <a:r>
              <a:rPr lang="en-US" dirty="0" smtClean="0">
                <a:solidFill>
                  <a:srgbClr val="FF0000"/>
                </a:solidFill>
              </a:rPr>
              <a:t> Lecture 15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1048803" name="Title 3"/>
          <p:cNvSpPr txBox="1"/>
          <p:nvPr/>
        </p:nvSpPr>
        <p:spPr>
          <a:xfrm>
            <a:off x="914400" y="4270664"/>
            <a:ext cx="7772400" cy="16684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1" i="1" u="none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Dr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Mansaf Alam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Associate 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Professor</a:t>
            </a:r>
            <a:b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Department of Computer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Science,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Jamia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Millia</a:t>
            </a:r>
            <a:r>
              <a:rPr kumimoji="0" lang="en-US" sz="2400" b="1" i="1" u="none" strike="noStrike" kern="1200" cap="none" spc="0" normalizeH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Islamia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New Delhi </a:t>
            </a:r>
            <a:b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2400" b="1" i="1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4880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30F-A8AC-DE45-BD6B-AE8EC1B64A0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64524"/>
            <a:ext cx="8575589" cy="59918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If </a:t>
            </a:r>
            <a:r>
              <a:rPr lang="en-US" b="1" dirty="0" smtClean="0"/>
              <a:t>you have  inserted  </a:t>
            </a:r>
            <a:r>
              <a:rPr lang="en-US" b="1" dirty="0"/>
              <a:t>the whole </a:t>
            </a:r>
            <a:r>
              <a:rPr lang="en-US" b="1" dirty="0" smtClean="0"/>
              <a:t>table in HBase table, </a:t>
            </a:r>
            <a:r>
              <a:rPr lang="en-US" b="1" dirty="0"/>
              <a:t>you </a:t>
            </a:r>
            <a:r>
              <a:rPr lang="en-US" b="1" dirty="0" smtClean="0"/>
              <a:t>can see the following </a:t>
            </a:r>
            <a:r>
              <a:rPr lang="en-US" b="1" dirty="0"/>
              <a:t>output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hbase</a:t>
            </a:r>
            <a:r>
              <a:rPr lang="en-US" dirty="0">
                <a:solidFill>
                  <a:srgbClr val="00B050"/>
                </a:solidFill>
              </a:rPr>
              <a:t>(main):022:0&gt; </a:t>
            </a:r>
            <a:r>
              <a:rPr lang="en-US" dirty="0"/>
              <a:t>scan </a:t>
            </a:r>
            <a:r>
              <a:rPr lang="en-US" dirty="0" smtClean="0"/>
              <a:t>‘</a:t>
            </a:r>
            <a:r>
              <a:rPr lang="en-US" dirty="0" err="1" smtClean="0"/>
              <a:t>Emp</a:t>
            </a:r>
            <a:r>
              <a:rPr lang="en-US" dirty="0"/>
              <a:t>' ROW COLUMN+CELL</a:t>
            </a:r>
          </a:p>
          <a:p>
            <a:pPr marL="0" indent="0">
              <a:buNone/>
            </a:pPr>
            <a:r>
              <a:rPr lang="en-US" sz="1800" dirty="0"/>
              <a:t>1 </a:t>
            </a:r>
            <a:r>
              <a:rPr lang="en-US" sz="2800" dirty="0" smtClean="0"/>
              <a:t>column=Personal </a:t>
            </a:r>
            <a:r>
              <a:rPr lang="en-US" sz="2800" dirty="0" err="1" smtClean="0"/>
              <a:t>Data:EName</a:t>
            </a:r>
            <a:r>
              <a:rPr lang="en-US" sz="2800" dirty="0" smtClean="0"/>
              <a:t>, timestamp=1417524185058</a:t>
            </a:r>
            <a:r>
              <a:rPr lang="en-US" sz="2800" dirty="0"/>
              <a:t>, </a:t>
            </a:r>
            <a:r>
              <a:rPr lang="en-US" sz="2800" dirty="0" smtClean="0"/>
              <a:t>value=Arshad 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1 column=Personal </a:t>
            </a:r>
            <a:r>
              <a:rPr lang="en-US" sz="2800" dirty="0" err="1" smtClean="0"/>
              <a:t>Data:EState</a:t>
            </a:r>
            <a:r>
              <a:rPr lang="en-US" sz="2800" dirty="0" smtClean="0"/>
              <a:t>, </a:t>
            </a:r>
            <a:r>
              <a:rPr lang="en-US" sz="2800" dirty="0"/>
              <a:t>timestamp=1417524216501, </a:t>
            </a:r>
            <a:r>
              <a:rPr lang="en-US" sz="2800" dirty="0" smtClean="0"/>
              <a:t>value=UP 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1 column=Professional </a:t>
            </a:r>
            <a:r>
              <a:rPr lang="en-US" sz="2800" dirty="0" err="1" smtClean="0"/>
              <a:t>Data:Position</a:t>
            </a:r>
            <a:r>
              <a:rPr lang="en-US" sz="2800" dirty="0" smtClean="0"/>
              <a:t>, </a:t>
            </a:r>
            <a:r>
              <a:rPr lang="en-US" sz="2800" dirty="0"/>
              <a:t>timestamp=1417524232601, </a:t>
            </a:r>
            <a:r>
              <a:rPr lang="en-US" sz="2800" dirty="0" smtClean="0"/>
              <a:t>value=Associate: Professor</a:t>
            </a:r>
          </a:p>
          <a:p>
            <a:pPr marL="0" indent="0">
              <a:buNone/>
            </a:pPr>
            <a:r>
              <a:rPr lang="en-US" sz="2800" dirty="0" smtClean="0"/>
              <a:t>1 column=Professional </a:t>
            </a:r>
            <a:r>
              <a:rPr lang="en-US" sz="2800" dirty="0" err="1" smtClean="0"/>
              <a:t>Data:Salary</a:t>
            </a:r>
            <a:r>
              <a:rPr lang="en-US" sz="2800" dirty="0"/>
              <a:t>, timestamp=1417524244109, </a:t>
            </a:r>
            <a:r>
              <a:rPr lang="en-US" sz="2800" dirty="0" smtClean="0"/>
              <a:t>value=170000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30F-A8AC-DE45-BD6B-AE8EC1B64A0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6922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2232"/>
            <a:ext cx="8229600" cy="565321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500" dirty="0"/>
              <a:t>2 </a:t>
            </a:r>
            <a:r>
              <a:rPr lang="en-US" sz="4500" dirty="0" smtClean="0"/>
              <a:t>column=Personal </a:t>
            </a:r>
            <a:r>
              <a:rPr lang="en-US" sz="4500" dirty="0" err="1" smtClean="0"/>
              <a:t>Data:EName</a:t>
            </a:r>
            <a:r>
              <a:rPr lang="en-US" sz="4500" dirty="0"/>
              <a:t>, timestamp=1417524556125, value=Kashish </a:t>
            </a:r>
          </a:p>
          <a:p>
            <a:pPr marL="0" indent="0">
              <a:buNone/>
            </a:pPr>
            <a:r>
              <a:rPr lang="en-US" sz="4500" dirty="0" smtClean="0"/>
              <a:t>2 column=Personal </a:t>
            </a:r>
            <a:r>
              <a:rPr lang="en-US" sz="4500" dirty="0" err="1" smtClean="0"/>
              <a:t>Data:EState</a:t>
            </a:r>
            <a:r>
              <a:rPr lang="en-US" sz="4500" dirty="0"/>
              <a:t>, timestamp=1417524574905, value=Delhi </a:t>
            </a:r>
          </a:p>
          <a:p>
            <a:pPr marL="0" indent="0">
              <a:buNone/>
            </a:pPr>
            <a:r>
              <a:rPr lang="en-US" sz="4500" dirty="0"/>
              <a:t>2 </a:t>
            </a:r>
            <a:r>
              <a:rPr lang="en-US" sz="4500" dirty="0" smtClean="0"/>
              <a:t>column=Professional </a:t>
            </a:r>
            <a:r>
              <a:rPr lang="en-US" sz="4500" dirty="0" err="1" smtClean="0"/>
              <a:t>Data:Position</a:t>
            </a:r>
            <a:r>
              <a:rPr lang="en-US" sz="4500" dirty="0"/>
              <a:t>, timestamp=1417524592204, value=</a:t>
            </a:r>
            <a:r>
              <a:rPr lang="en-US" sz="4500" dirty="0" err="1"/>
              <a:t>Asstt:Professor</a:t>
            </a:r>
            <a:r>
              <a:rPr lang="en-US" sz="4500" dirty="0"/>
              <a:t> </a:t>
            </a:r>
          </a:p>
          <a:p>
            <a:pPr marL="0" indent="0">
              <a:buNone/>
            </a:pPr>
            <a:r>
              <a:rPr lang="en-US" sz="4500" dirty="0"/>
              <a:t>2 </a:t>
            </a:r>
            <a:r>
              <a:rPr lang="en-US" sz="4500" dirty="0" smtClean="0"/>
              <a:t>column=Professional </a:t>
            </a:r>
            <a:r>
              <a:rPr lang="en-US" sz="4500" dirty="0" err="1" smtClean="0"/>
              <a:t>Data:Salary</a:t>
            </a:r>
            <a:r>
              <a:rPr lang="en-US" sz="4500" dirty="0"/>
              <a:t>, timestamp=1417524604221, value=150000 </a:t>
            </a:r>
          </a:p>
          <a:p>
            <a:pPr marL="0" indent="0">
              <a:buNone/>
            </a:pPr>
            <a:r>
              <a:rPr lang="en-US" sz="4500" dirty="0" smtClean="0"/>
              <a:t>3 column=Personal </a:t>
            </a:r>
            <a:r>
              <a:rPr lang="en-US" sz="4500" dirty="0" err="1" smtClean="0"/>
              <a:t>Data:EName</a:t>
            </a:r>
            <a:r>
              <a:rPr lang="en-US" sz="4500" dirty="0"/>
              <a:t>, timestamp=1417524672067, </a:t>
            </a:r>
            <a:r>
              <a:rPr lang="en-US" sz="4500" dirty="0" smtClean="0"/>
              <a:t>value=Monica </a:t>
            </a:r>
          </a:p>
          <a:p>
            <a:pPr marL="0" indent="0">
              <a:buNone/>
            </a:pPr>
            <a:r>
              <a:rPr lang="en-US" sz="4500" dirty="0" smtClean="0"/>
              <a:t>column=Personal </a:t>
            </a:r>
            <a:r>
              <a:rPr lang="en-US" sz="4500" dirty="0" err="1" smtClean="0"/>
              <a:t>Data:EState</a:t>
            </a:r>
            <a:r>
              <a:rPr lang="en-US" sz="4500" dirty="0" smtClean="0"/>
              <a:t>, </a:t>
            </a:r>
            <a:r>
              <a:rPr lang="en-US" sz="4500" dirty="0"/>
              <a:t>timestamp=1417524681780, </a:t>
            </a:r>
            <a:r>
              <a:rPr lang="en-US" sz="4500" dirty="0" smtClean="0"/>
              <a:t>value=Punjab </a:t>
            </a:r>
            <a:endParaRPr lang="en-US" sz="4500" dirty="0"/>
          </a:p>
          <a:p>
            <a:pPr marL="0" indent="0">
              <a:buNone/>
            </a:pPr>
            <a:r>
              <a:rPr lang="en-US" sz="4500" dirty="0" smtClean="0"/>
              <a:t>3 column=Professional </a:t>
            </a:r>
            <a:r>
              <a:rPr lang="en-US" sz="4500" dirty="0" err="1" smtClean="0"/>
              <a:t>Data:Position</a:t>
            </a:r>
            <a:r>
              <a:rPr lang="en-US" sz="4500" dirty="0" smtClean="0"/>
              <a:t>, </a:t>
            </a:r>
            <a:r>
              <a:rPr lang="en-US" sz="4500" dirty="0"/>
              <a:t>timestamp=1417524693187, </a:t>
            </a:r>
            <a:r>
              <a:rPr lang="en-US" sz="4500" dirty="0" smtClean="0"/>
              <a:t>value=Professor </a:t>
            </a:r>
            <a:endParaRPr lang="en-US" sz="4500" dirty="0"/>
          </a:p>
          <a:p>
            <a:pPr marL="0" indent="0">
              <a:buNone/>
            </a:pPr>
            <a:r>
              <a:rPr lang="en-US" sz="4500" dirty="0"/>
              <a:t>3 </a:t>
            </a:r>
            <a:r>
              <a:rPr lang="en-US" sz="4500" dirty="0" smtClean="0"/>
              <a:t>column=Professional </a:t>
            </a:r>
            <a:r>
              <a:rPr lang="en-US" sz="4500" dirty="0" err="1" smtClean="0"/>
              <a:t>Data:Salary</a:t>
            </a:r>
            <a:r>
              <a:rPr lang="en-US" sz="4500" dirty="0"/>
              <a:t>, timestamp=1417524702514, </a:t>
            </a:r>
            <a:r>
              <a:rPr lang="en-US" sz="4500" dirty="0" smtClean="0"/>
              <a:t>value=200000 </a:t>
            </a:r>
            <a:endParaRPr lang="en-US" sz="4500" dirty="0"/>
          </a:p>
          <a:p>
            <a:endParaRPr lang="en-US" sz="45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30F-A8AC-DE45-BD6B-AE8EC1B64A0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1979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3903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>Data inserting  </a:t>
            </a:r>
            <a:r>
              <a:rPr lang="en-US" b="1" dirty="0"/>
              <a:t>Using Java API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4653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3600" dirty="0" smtClean="0"/>
              <a:t>We </a:t>
            </a:r>
            <a:r>
              <a:rPr lang="en-US" sz="3600" dirty="0"/>
              <a:t>can insert data into </a:t>
            </a:r>
            <a:r>
              <a:rPr lang="en-US" sz="3600" dirty="0" smtClean="0"/>
              <a:t>HBase Table  </a:t>
            </a:r>
            <a:r>
              <a:rPr lang="en-US" sz="3600" dirty="0"/>
              <a:t>using the </a:t>
            </a:r>
            <a:r>
              <a:rPr lang="en-US" sz="3600" b="1" dirty="0" smtClean="0"/>
              <a:t>Put</a:t>
            </a:r>
            <a:r>
              <a:rPr lang="en-US" sz="3600" dirty="0" smtClean="0"/>
              <a:t> class method </a:t>
            </a:r>
            <a:r>
              <a:rPr lang="en-US" sz="3600" b="1" dirty="0" smtClean="0"/>
              <a:t>add()</a:t>
            </a:r>
            <a:r>
              <a:rPr lang="en-US" sz="3600" dirty="0" smtClean="0"/>
              <a:t>. </a:t>
            </a:r>
          </a:p>
          <a:p>
            <a:pPr algn="just"/>
            <a:r>
              <a:rPr lang="en-US" sz="3600" dirty="0" smtClean="0"/>
              <a:t>We  </a:t>
            </a:r>
            <a:r>
              <a:rPr lang="en-US" sz="3600" dirty="0"/>
              <a:t>can save it using the </a:t>
            </a:r>
            <a:r>
              <a:rPr lang="en-US" sz="3600" b="1" dirty="0"/>
              <a:t>put()</a:t>
            </a:r>
            <a:r>
              <a:rPr lang="en-US" sz="3600" dirty="0"/>
              <a:t> method of the </a:t>
            </a:r>
            <a:r>
              <a:rPr lang="en-US" sz="3600" b="1" dirty="0" err="1"/>
              <a:t>HTable</a:t>
            </a:r>
            <a:r>
              <a:rPr lang="en-US" sz="3600" dirty="0"/>
              <a:t> class. </a:t>
            </a:r>
            <a:endParaRPr lang="en-US" sz="3600" dirty="0" smtClean="0"/>
          </a:p>
          <a:p>
            <a:pPr algn="just"/>
            <a:r>
              <a:rPr lang="en-US" sz="3600" dirty="0" smtClean="0"/>
              <a:t>All these </a:t>
            </a:r>
            <a:r>
              <a:rPr lang="en-US" sz="3600" dirty="0"/>
              <a:t>classes belong to the </a:t>
            </a:r>
            <a:r>
              <a:rPr lang="en-US" sz="3600" b="1" dirty="0" err="1"/>
              <a:t>org.apache.hadoop.hbase.client</a:t>
            </a:r>
            <a:r>
              <a:rPr lang="en-US" sz="3600" dirty="0"/>
              <a:t> package.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30F-A8AC-DE45-BD6B-AE8EC1B64A0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41451" y="5336653"/>
            <a:ext cx="74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Ref[2]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1393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9875"/>
            <a:ext cx="8229600" cy="5806475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9600" b="1" dirty="0" smtClean="0"/>
              <a:t>The following are the steps to insert data in a  HBase Table:</a:t>
            </a:r>
          </a:p>
          <a:p>
            <a:pPr marL="0" indent="0">
              <a:buNone/>
            </a:pPr>
            <a:endParaRPr lang="en-US" sz="9000" b="1" dirty="0" smtClean="0"/>
          </a:p>
          <a:p>
            <a:pPr marL="0" indent="0">
              <a:buNone/>
            </a:pPr>
            <a:r>
              <a:rPr lang="en-US" sz="9000" b="1" dirty="0" smtClean="0"/>
              <a:t>Step </a:t>
            </a:r>
            <a:r>
              <a:rPr lang="en-US" sz="9000" b="1" dirty="0"/>
              <a:t>1:Instantiate the Configuration Class</a:t>
            </a:r>
          </a:p>
          <a:p>
            <a:pPr marL="0" indent="0" algn="just">
              <a:buNone/>
            </a:pPr>
            <a:endParaRPr lang="en-US" sz="9000" dirty="0" smtClean="0"/>
          </a:p>
          <a:p>
            <a:pPr marL="0" indent="0" algn="just"/>
            <a:r>
              <a:rPr lang="en-US" sz="9000" dirty="0" smtClean="0"/>
              <a:t>The </a:t>
            </a:r>
            <a:r>
              <a:rPr lang="en-US" sz="9000" b="1" dirty="0"/>
              <a:t>Configuration</a:t>
            </a:r>
            <a:r>
              <a:rPr lang="en-US" sz="9000" dirty="0"/>
              <a:t> class </a:t>
            </a:r>
            <a:r>
              <a:rPr lang="en-US" sz="9000" dirty="0" smtClean="0"/>
              <a:t>is used to adds </a:t>
            </a:r>
            <a:r>
              <a:rPr lang="en-US" sz="9000" dirty="0"/>
              <a:t>HBase configuration files to its object. </a:t>
            </a:r>
            <a:endParaRPr lang="en-US" sz="9000" dirty="0" smtClean="0"/>
          </a:p>
          <a:p>
            <a:pPr marL="0" indent="0" algn="just"/>
            <a:r>
              <a:rPr lang="en-US" sz="9000" dirty="0" smtClean="0"/>
              <a:t>We </a:t>
            </a:r>
            <a:r>
              <a:rPr lang="en-US" sz="9000" dirty="0"/>
              <a:t>can create a configuration object using the </a:t>
            </a:r>
            <a:r>
              <a:rPr lang="en-US" sz="9000" dirty="0" smtClean="0"/>
              <a:t> </a:t>
            </a:r>
            <a:r>
              <a:rPr lang="en-US" sz="9000" b="1" dirty="0" err="1"/>
              <a:t>HbaseConfiguration</a:t>
            </a:r>
            <a:r>
              <a:rPr lang="en-US" sz="9000" dirty="0"/>
              <a:t> </a:t>
            </a:r>
            <a:r>
              <a:rPr lang="en-US" sz="9000" dirty="0" smtClean="0"/>
              <a:t>class, </a:t>
            </a:r>
            <a:r>
              <a:rPr lang="en-US" sz="9000" b="1" dirty="0"/>
              <a:t>create()</a:t>
            </a:r>
            <a:r>
              <a:rPr lang="en-US" sz="9000" dirty="0"/>
              <a:t> method </a:t>
            </a:r>
            <a:r>
              <a:rPr lang="en-US" sz="9000" dirty="0" smtClean="0"/>
              <a:t>that is given </a:t>
            </a:r>
            <a:r>
              <a:rPr lang="en-US" sz="9000" dirty="0"/>
              <a:t>below.</a:t>
            </a:r>
          </a:p>
          <a:p>
            <a:pPr marL="0" indent="0">
              <a:buNone/>
            </a:pPr>
            <a:r>
              <a:rPr lang="en-US" sz="9800" dirty="0" err="1">
                <a:solidFill>
                  <a:srgbClr val="00B050"/>
                </a:solidFill>
              </a:rPr>
              <a:t>hbase</a:t>
            </a:r>
            <a:r>
              <a:rPr lang="en-US" sz="9800" dirty="0">
                <a:solidFill>
                  <a:srgbClr val="00B050"/>
                </a:solidFill>
              </a:rPr>
              <a:t>(main):008:0</a:t>
            </a:r>
            <a:r>
              <a:rPr lang="en-US" sz="2800" dirty="0">
                <a:solidFill>
                  <a:srgbClr val="00B050"/>
                </a:solidFill>
              </a:rPr>
              <a:t>&gt;</a:t>
            </a:r>
            <a:r>
              <a:rPr lang="en-US" sz="2800" dirty="0"/>
              <a:t> </a:t>
            </a:r>
            <a:r>
              <a:rPr lang="en-US" sz="8000" dirty="0" err="1" smtClean="0"/>
              <a:t>Configurationconf</a:t>
            </a:r>
            <a:r>
              <a:rPr lang="en-US" sz="8000" dirty="0" smtClean="0"/>
              <a:t> =</a:t>
            </a:r>
            <a:r>
              <a:rPr lang="en-US" sz="8000" dirty="0" err="1" smtClean="0"/>
              <a:t>HbaseConfiguration.create</a:t>
            </a:r>
            <a:r>
              <a:rPr lang="en-US" sz="8000" dirty="0"/>
              <a:t>(); </a:t>
            </a:r>
            <a:endParaRPr lang="en-US" sz="8000" dirty="0" smtClean="0"/>
          </a:p>
          <a:p>
            <a:pPr marL="0" indent="0" algn="just">
              <a:buNone/>
            </a:pPr>
            <a:endParaRPr lang="en-US" sz="9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30F-A8AC-DE45-BD6B-AE8EC1B64A0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5160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27308" cy="45259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We </a:t>
            </a:r>
            <a:r>
              <a:rPr lang="en-US" dirty="0"/>
              <a:t>have a class called </a:t>
            </a:r>
            <a:r>
              <a:rPr lang="en-US" b="1" dirty="0" err="1"/>
              <a:t>HTable</a:t>
            </a:r>
            <a:r>
              <a:rPr lang="en-US" dirty="0"/>
              <a:t>, an </a:t>
            </a:r>
            <a:r>
              <a:rPr lang="en-US" dirty="0" smtClean="0"/>
              <a:t>execution </a:t>
            </a:r>
            <a:r>
              <a:rPr lang="en-US" dirty="0"/>
              <a:t>of Table in HBase.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class is used to communicate with a single HBase table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If we instantiate </a:t>
            </a:r>
            <a:r>
              <a:rPr lang="en-US" dirty="0"/>
              <a:t>this class, it </a:t>
            </a:r>
            <a:r>
              <a:rPr lang="en-US" dirty="0" smtClean="0"/>
              <a:t>accepts </a:t>
            </a:r>
            <a:r>
              <a:rPr lang="en-US" dirty="0"/>
              <a:t>configuration object and table name as parameters. </a:t>
            </a:r>
            <a:r>
              <a:rPr lang="en-US" dirty="0" smtClean="0"/>
              <a:t>We </a:t>
            </a:r>
            <a:r>
              <a:rPr lang="en-US" dirty="0"/>
              <a:t>can instantiate </a:t>
            </a:r>
            <a:r>
              <a:rPr lang="en-US" b="1" dirty="0" err="1"/>
              <a:t>HTable</a:t>
            </a:r>
            <a:r>
              <a:rPr lang="en-US" b="1" dirty="0"/>
              <a:t> </a:t>
            </a:r>
            <a:r>
              <a:rPr lang="en-US" dirty="0"/>
              <a:t>class as </a:t>
            </a:r>
            <a:r>
              <a:rPr lang="en-US" dirty="0" smtClean="0"/>
              <a:t>given below: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hbase</a:t>
            </a:r>
            <a:r>
              <a:rPr lang="en-US" dirty="0">
                <a:solidFill>
                  <a:srgbClr val="00B050"/>
                </a:solidFill>
              </a:rPr>
              <a:t>(main):008:0&gt;</a:t>
            </a:r>
            <a:r>
              <a:rPr lang="en-US" dirty="0"/>
              <a:t> </a:t>
            </a:r>
            <a:r>
              <a:rPr lang="en-US" dirty="0" err="1"/>
              <a:t>HTable</a:t>
            </a:r>
            <a:r>
              <a:rPr lang="en-US" dirty="0"/>
              <a:t> </a:t>
            </a:r>
            <a:r>
              <a:rPr lang="en-US" dirty="0" err="1"/>
              <a:t>hTable</a:t>
            </a:r>
            <a:r>
              <a:rPr lang="en-US" dirty="0"/>
              <a:t> = new </a:t>
            </a:r>
            <a:r>
              <a:rPr lang="en-US" dirty="0" err="1"/>
              <a:t>HTable</a:t>
            </a:r>
            <a:r>
              <a:rPr lang="en-US" dirty="0"/>
              <a:t>(</a:t>
            </a:r>
            <a:r>
              <a:rPr lang="en-US" dirty="0" err="1"/>
              <a:t>conf</a:t>
            </a:r>
            <a:r>
              <a:rPr lang="en-US" dirty="0"/>
              <a:t>, </a:t>
            </a:r>
            <a:r>
              <a:rPr lang="en-US" dirty="0" err="1"/>
              <a:t>tableName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30F-A8AC-DE45-BD6B-AE8EC1B64A0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45579" y="734022"/>
            <a:ext cx="67822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Step 2:Instantiate the </a:t>
            </a:r>
            <a:r>
              <a:rPr lang="en-US" sz="3600" b="1" dirty="0" err="1"/>
              <a:t>HTable</a:t>
            </a:r>
            <a:r>
              <a:rPr lang="en-US" sz="3600" b="1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xmlns="" val="2072560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689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Step </a:t>
            </a:r>
            <a:r>
              <a:rPr lang="en-US" b="1" dirty="0"/>
              <a:t>3: Instantiate the </a:t>
            </a:r>
            <a:r>
              <a:rPr lang="en-US" b="1" dirty="0" err="1"/>
              <a:t>PutClass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7713"/>
            <a:ext cx="8229600" cy="503537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3600" dirty="0" smtClean="0"/>
              <a:t>To </a:t>
            </a:r>
            <a:r>
              <a:rPr lang="en-US" sz="3600" dirty="0"/>
              <a:t>insert data into </a:t>
            </a:r>
            <a:r>
              <a:rPr lang="en-US" sz="3600" dirty="0" smtClean="0"/>
              <a:t>a table of HBase, </a:t>
            </a:r>
            <a:r>
              <a:rPr lang="en-US" sz="3600" dirty="0"/>
              <a:t>the </a:t>
            </a:r>
            <a:r>
              <a:rPr lang="en-US" sz="3600" b="1" dirty="0"/>
              <a:t>add() </a:t>
            </a:r>
            <a:r>
              <a:rPr lang="en-US" sz="3600" dirty="0"/>
              <a:t>method and its variants are used</a:t>
            </a:r>
            <a:r>
              <a:rPr lang="en-US" sz="3600" dirty="0" smtClean="0"/>
              <a:t>.</a:t>
            </a:r>
          </a:p>
          <a:p>
            <a:pPr algn="just"/>
            <a:r>
              <a:rPr lang="en-US" sz="3600" dirty="0" smtClean="0"/>
              <a:t> </a:t>
            </a:r>
            <a:r>
              <a:rPr lang="en-US" sz="3600" dirty="0"/>
              <a:t>This method belongs to Put, </a:t>
            </a:r>
            <a:r>
              <a:rPr lang="en-US" sz="3600" dirty="0" smtClean="0"/>
              <a:t>so </a:t>
            </a:r>
            <a:r>
              <a:rPr lang="en-US" sz="3600" dirty="0"/>
              <a:t>instantiate the put class. </a:t>
            </a:r>
            <a:endParaRPr lang="en-US" sz="3600" dirty="0" smtClean="0"/>
          </a:p>
          <a:p>
            <a:pPr algn="just"/>
            <a:r>
              <a:rPr lang="en-US" sz="3600" dirty="0" smtClean="0"/>
              <a:t>This </a:t>
            </a:r>
            <a:r>
              <a:rPr lang="en-US" sz="3600" dirty="0"/>
              <a:t>class </a:t>
            </a:r>
            <a:r>
              <a:rPr lang="en-US" sz="3600" dirty="0" smtClean="0"/>
              <a:t>needs </a:t>
            </a:r>
            <a:r>
              <a:rPr lang="en-US" sz="3600" dirty="0"/>
              <a:t>the row name </a:t>
            </a:r>
            <a:r>
              <a:rPr lang="en-US" sz="3600" dirty="0" smtClean="0"/>
              <a:t>we </a:t>
            </a:r>
            <a:r>
              <a:rPr lang="en-US" sz="3600" dirty="0"/>
              <a:t>want to insert the data into, in string format</a:t>
            </a:r>
            <a:r>
              <a:rPr lang="en-US" sz="3600" dirty="0" smtClean="0"/>
              <a:t>.</a:t>
            </a:r>
          </a:p>
          <a:p>
            <a:pPr algn="just"/>
            <a:r>
              <a:rPr lang="en-US" sz="3600" dirty="0" smtClean="0"/>
              <a:t> We </a:t>
            </a:r>
            <a:r>
              <a:rPr lang="en-US" sz="3600" dirty="0"/>
              <a:t>can instantiate the Put class as </a:t>
            </a:r>
            <a:r>
              <a:rPr lang="en-US" sz="3600" dirty="0" smtClean="0"/>
              <a:t>given below:</a:t>
            </a:r>
            <a:endParaRPr lang="en-US" sz="3600" dirty="0"/>
          </a:p>
          <a:p>
            <a:pPr marL="0" indent="0">
              <a:buNone/>
            </a:pPr>
            <a:r>
              <a:rPr lang="en-US" sz="3600" dirty="0" err="1">
                <a:solidFill>
                  <a:srgbClr val="00B050"/>
                </a:solidFill>
              </a:rPr>
              <a:t>hbase</a:t>
            </a:r>
            <a:r>
              <a:rPr lang="en-US" sz="3600" dirty="0">
                <a:solidFill>
                  <a:srgbClr val="00B050"/>
                </a:solidFill>
              </a:rPr>
              <a:t>(main):008:0&gt;</a:t>
            </a:r>
            <a:r>
              <a:rPr lang="en-US" sz="3600" dirty="0"/>
              <a:t> Put p = new Put(</a:t>
            </a:r>
            <a:r>
              <a:rPr lang="en-US" sz="3600" dirty="0" err="1"/>
              <a:t>Bytes.toBytes</a:t>
            </a:r>
            <a:r>
              <a:rPr lang="en-US" sz="3600" dirty="0"/>
              <a:t>("row1"));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30F-A8AC-DE45-BD6B-AE8EC1B64A0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8897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747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Step </a:t>
            </a:r>
            <a:r>
              <a:rPr lang="en-US" b="1" dirty="0"/>
              <a:t>4: Insert Data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8286"/>
            <a:ext cx="8229600" cy="507244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3600" dirty="0" smtClean="0"/>
              <a:t>Put </a:t>
            </a:r>
            <a:r>
              <a:rPr lang="en-US" sz="3600" dirty="0"/>
              <a:t>class, add() method is used to insert data. It </a:t>
            </a:r>
            <a:r>
              <a:rPr lang="en-US" sz="3600" dirty="0" smtClean="0"/>
              <a:t>needs </a:t>
            </a:r>
            <a:r>
              <a:rPr lang="en-US" sz="3600" dirty="0"/>
              <a:t>3 byte arrays representing column family, column qualifier (column name), and the value to be inserted, respectively</a:t>
            </a:r>
            <a:r>
              <a:rPr lang="en-US" sz="3600" dirty="0" smtClean="0"/>
              <a:t>.</a:t>
            </a:r>
          </a:p>
          <a:p>
            <a:pPr algn="just"/>
            <a:r>
              <a:rPr lang="en-US" sz="3600" dirty="0" smtClean="0"/>
              <a:t>Insert </a:t>
            </a:r>
            <a:r>
              <a:rPr lang="en-US" sz="3600" dirty="0"/>
              <a:t>data into the </a:t>
            </a:r>
            <a:r>
              <a:rPr lang="en-US" sz="3600" dirty="0" smtClean="0"/>
              <a:t>table of </a:t>
            </a:r>
            <a:r>
              <a:rPr lang="en-US" sz="3600" b="1" dirty="0" err="1" smtClean="0"/>
              <a:t>Hbase</a:t>
            </a:r>
            <a:r>
              <a:rPr lang="en-US" sz="3600" dirty="0" smtClean="0"/>
              <a:t> using </a:t>
            </a:r>
            <a:r>
              <a:rPr lang="en-US" sz="3600" dirty="0"/>
              <a:t>the </a:t>
            </a:r>
            <a:r>
              <a:rPr lang="en-US" sz="3600" b="1" dirty="0"/>
              <a:t>add() </a:t>
            </a:r>
            <a:r>
              <a:rPr lang="en-US" sz="3600" dirty="0"/>
              <a:t>method as </a:t>
            </a:r>
            <a:r>
              <a:rPr lang="en-US" sz="3600" dirty="0" smtClean="0"/>
              <a:t>follows:</a:t>
            </a:r>
            <a:endParaRPr lang="en-US" sz="3600" dirty="0"/>
          </a:p>
          <a:p>
            <a:pPr marL="0" indent="0" algn="just">
              <a:buNone/>
            </a:pPr>
            <a:r>
              <a:rPr lang="en-US" sz="3600" dirty="0" err="1">
                <a:solidFill>
                  <a:srgbClr val="00B050"/>
                </a:solidFill>
              </a:rPr>
              <a:t>hbase</a:t>
            </a:r>
            <a:r>
              <a:rPr lang="en-US" sz="3600" dirty="0">
                <a:solidFill>
                  <a:srgbClr val="00B050"/>
                </a:solidFill>
              </a:rPr>
              <a:t>(main):008:0&gt;</a:t>
            </a:r>
            <a:r>
              <a:rPr lang="en-US" sz="3600" dirty="0"/>
              <a:t> </a:t>
            </a:r>
            <a:r>
              <a:rPr lang="en-US" sz="3600" dirty="0" err="1"/>
              <a:t>p.add</a:t>
            </a:r>
            <a:r>
              <a:rPr lang="en-US" sz="3600" dirty="0"/>
              <a:t>(</a:t>
            </a:r>
            <a:r>
              <a:rPr lang="en-US" sz="3600" dirty="0" err="1"/>
              <a:t>Bytes.toBytes</a:t>
            </a:r>
            <a:r>
              <a:rPr lang="en-US" sz="3600" dirty="0"/>
              <a:t>("</a:t>
            </a:r>
            <a:r>
              <a:rPr lang="en-US" sz="3600" dirty="0" err="1"/>
              <a:t>coloumn</a:t>
            </a:r>
            <a:r>
              <a:rPr lang="en-US" sz="3600" dirty="0"/>
              <a:t> family "), </a:t>
            </a:r>
            <a:r>
              <a:rPr lang="en-US" sz="3600" dirty="0" err="1"/>
              <a:t>Bytes.toBytes</a:t>
            </a:r>
            <a:r>
              <a:rPr lang="en-US" sz="3600" dirty="0"/>
              <a:t>("column name"),</a:t>
            </a:r>
            <a:r>
              <a:rPr lang="en-US" sz="3600" dirty="0" err="1"/>
              <a:t>Bytes.toBytes</a:t>
            </a:r>
            <a:r>
              <a:rPr lang="en-US" sz="3600" dirty="0"/>
              <a:t>("value")); </a:t>
            </a:r>
            <a:endParaRPr lang="en-US" sz="36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30F-A8AC-DE45-BD6B-AE8EC1B64A0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101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568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Step </a:t>
            </a:r>
            <a:r>
              <a:rPr lang="en-US" b="1" dirty="0"/>
              <a:t>5: Save the Data in Table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697" y="1081216"/>
            <a:ext cx="8229600" cy="507742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After </a:t>
            </a:r>
            <a:r>
              <a:rPr lang="en-US" sz="3600" dirty="0"/>
              <a:t>inserting the </a:t>
            </a:r>
            <a:r>
              <a:rPr lang="en-US" sz="3600" dirty="0" smtClean="0"/>
              <a:t>essential </a:t>
            </a:r>
            <a:r>
              <a:rPr lang="en-US" sz="3600" dirty="0"/>
              <a:t>rows, save the changes by adding the put instance to the </a:t>
            </a:r>
            <a:r>
              <a:rPr lang="en-US" sz="3600" b="1" dirty="0"/>
              <a:t>put() method </a:t>
            </a:r>
            <a:r>
              <a:rPr lang="en-US" sz="3600" dirty="0"/>
              <a:t>of </a:t>
            </a:r>
            <a:r>
              <a:rPr lang="en-US" sz="3600" dirty="0" err="1"/>
              <a:t>HTable</a:t>
            </a:r>
            <a:r>
              <a:rPr lang="en-US" sz="3600" dirty="0"/>
              <a:t> class </a:t>
            </a:r>
            <a:r>
              <a:rPr lang="en-US" sz="3600" dirty="0" smtClean="0"/>
              <a:t>as follows:</a:t>
            </a:r>
            <a:endParaRPr lang="en-US" sz="3600" dirty="0"/>
          </a:p>
          <a:p>
            <a:pPr marL="0" indent="0">
              <a:buNone/>
            </a:pPr>
            <a:r>
              <a:rPr lang="en-US" sz="3600" dirty="0" err="1">
                <a:solidFill>
                  <a:srgbClr val="00B050"/>
                </a:solidFill>
              </a:rPr>
              <a:t>hbase</a:t>
            </a:r>
            <a:r>
              <a:rPr lang="en-US" sz="3600" dirty="0">
                <a:solidFill>
                  <a:srgbClr val="00B050"/>
                </a:solidFill>
              </a:rPr>
              <a:t>(main):008:0&gt;</a:t>
            </a:r>
            <a:r>
              <a:rPr lang="en-US" sz="3600" dirty="0"/>
              <a:t> </a:t>
            </a:r>
            <a:r>
              <a:rPr lang="en-US" sz="3600" dirty="0" err="1"/>
              <a:t>hTable.put</a:t>
            </a:r>
            <a:r>
              <a:rPr lang="en-US" sz="3600" dirty="0"/>
              <a:t>(p); </a:t>
            </a:r>
            <a:endParaRPr lang="en-US" sz="36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30F-A8AC-DE45-BD6B-AE8EC1B64A0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3248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4982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Step </a:t>
            </a:r>
            <a:r>
              <a:rPr lang="en-US" b="1" dirty="0"/>
              <a:t>6: Close the </a:t>
            </a:r>
            <a:r>
              <a:rPr lang="en-US" b="1" dirty="0" err="1"/>
              <a:t>HTable</a:t>
            </a:r>
            <a:r>
              <a:rPr lang="en-US" b="1" dirty="0"/>
              <a:t> Instance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600" dirty="0" smtClean="0"/>
              <a:t>We have to close the </a:t>
            </a:r>
            <a:r>
              <a:rPr lang="en-US" sz="3600" dirty="0" err="1" smtClean="0"/>
              <a:t>HTable</a:t>
            </a:r>
            <a:r>
              <a:rPr lang="en-US" sz="3600" dirty="0" smtClean="0"/>
              <a:t> after inserting data into </a:t>
            </a:r>
            <a:r>
              <a:rPr lang="en-US" sz="3600" dirty="0"/>
              <a:t>the HBase Table, close the </a:t>
            </a:r>
            <a:r>
              <a:rPr lang="en-US" sz="3600" dirty="0" err="1"/>
              <a:t>HTable</a:t>
            </a:r>
            <a:r>
              <a:rPr lang="en-US" sz="3600" dirty="0"/>
              <a:t> instance using the close() method </a:t>
            </a:r>
            <a:r>
              <a:rPr lang="en-US" sz="3600" dirty="0" smtClean="0"/>
              <a:t>as given below:</a:t>
            </a:r>
            <a:endParaRPr lang="en-US" sz="3600" dirty="0"/>
          </a:p>
          <a:p>
            <a:pPr marL="0" indent="0">
              <a:buNone/>
            </a:pPr>
            <a:r>
              <a:rPr lang="en-US" sz="3600" dirty="0" err="1">
                <a:solidFill>
                  <a:srgbClr val="00B050"/>
                </a:solidFill>
              </a:rPr>
              <a:t>hbase</a:t>
            </a:r>
            <a:r>
              <a:rPr lang="en-US" sz="3600" dirty="0">
                <a:solidFill>
                  <a:srgbClr val="00B050"/>
                </a:solidFill>
              </a:rPr>
              <a:t>(main):008:0&gt;</a:t>
            </a:r>
            <a:r>
              <a:rPr lang="en-US" sz="3600" dirty="0"/>
              <a:t> </a:t>
            </a:r>
            <a:r>
              <a:rPr lang="en-US" sz="3600" dirty="0" err="1"/>
              <a:t>hTable.close</a:t>
            </a:r>
            <a:r>
              <a:rPr lang="en-US" sz="3600" dirty="0"/>
              <a:t>();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30F-A8AC-DE45-BD6B-AE8EC1B64A0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8726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6897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Data Updating </a:t>
            </a:r>
            <a:r>
              <a:rPr lang="en-US" b="1" dirty="0"/>
              <a:t>using HBase Shell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We </a:t>
            </a:r>
            <a:r>
              <a:rPr lang="en-US" dirty="0"/>
              <a:t>can update an existing cell value using the </a:t>
            </a:r>
            <a:r>
              <a:rPr lang="en-US" b="1" dirty="0"/>
              <a:t>put</a:t>
            </a:r>
            <a:r>
              <a:rPr lang="en-US" dirty="0"/>
              <a:t> </a:t>
            </a:r>
            <a:r>
              <a:rPr lang="en-US" dirty="0" smtClean="0"/>
              <a:t>command of HBase. </a:t>
            </a:r>
          </a:p>
          <a:p>
            <a:r>
              <a:rPr lang="en-US" dirty="0" smtClean="0"/>
              <a:t>To update </a:t>
            </a:r>
            <a:r>
              <a:rPr lang="en-US" dirty="0"/>
              <a:t>so, </a:t>
            </a:r>
            <a:r>
              <a:rPr lang="en-US" dirty="0" smtClean="0"/>
              <a:t>we have to  </a:t>
            </a:r>
            <a:r>
              <a:rPr lang="en-US" dirty="0"/>
              <a:t>follow the same syntax and mention your new value as </a:t>
            </a:r>
            <a:r>
              <a:rPr lang="en-US" dirty="0" smtClean="0"/>
              <a:t>follows: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hbase</a:t>
            </a:r>
            <a:r>
              <a:rPr lang="en-US" dirty="0">
                <a:solidFill>
                  <a:srgbClr val="00B050"/>
                </a:solidFill>
              </a:rPr>
              <a:t>(main):006:0&gt; </a:t>
            </a:r>
            <a:r>
              <a:rPr lang="en-US" dirty="0" smtClean="0"/>
              <a:t>put </a:t>
            </a:r>
            <a:r>
              <a:rPr lang="en-US" dirty="0"/>
              <a:t>‘table </a:t>
            </a:r>
            <a:r>
              <a:rPr lang="en-US" dirty="0" err="1"/>
              <a:t>name’,’row</a:t>
            </a:r>
            <a:r>
              <a:rPr lang="en-US" dirty="0"/>
              <a:t> ’,'Column </a:t>
            </a:r>
            <a:r>
              <a:rPr lang="en-US" dirty="0" err="1"/>
              <a:t>family:column</a:t>
            </a:r>
            <a:r>
              <a:rPr lang="en-US" dirty="0"/>
              <a:t> </a:t>
            </a:r>
            <a:r>
              <a:rPr lang="en-US" dirty="0" err="1"/>
              <a:t>name',’new</a:t>
            </a:r>
            <a:r>
              <a:rPr lang="en-US" dirty="0"/>
              <a:t> value’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afresh </a:t>
            </a:r>
            <a:r>
              <a:rPr lang="en-US" dirty="0"/>
              <a:t>given value </a:t>
            </a:r>
            <a:r>
              <a:rPr lang="en-US" dirty="0" smtClean="0"/>
              <a:t>changes </a:t>
            </a:r>
            <a:r>
              <a:rPr lang="en-US" dirty="0"/>
              <a:t>the existing value, updating the row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30F-A8AC-DE45-BD6B-AE8EC1B64A08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51107" y="5632450"/>
            <a:ext cx="85883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99753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73394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Managing HBase 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1919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3600" dirty="0" err="1" smtClean="0"/>
              <a:t>Cloudera</a:t>
            </a:r>
            <a:r>
              <a:rPr lang="en-US" sz="3600" dirty="0" smtClean="0"/>
              <a:t> Manager, can manage and configure several aspects of HBase.</a:t>
            </a:r>
          </a:p>
          <a:p>
            <a:pPr algn="just"/>
            <a:r>
              <a:rPr lang="en-US" sz="3600" dirty="0"/>
              <a:t>Cloudera Manager </a:t>
            </a:r>
            <a:r>
              <a:rPr lang="en-US" sz="3600" dirty="0" smtClean="0"/>
              <a:t>needs </a:t>
            </a:r>
            <a:r>
              <a:rPr lang="en-US" sz="3600" dirty="0"/>
              <a:t>certain </a:t>
            </a:r>
            <a:r>
              <a:rPr lang="en-US" sz="3600" dirty="0" smtClean="0"/>
              <a:t>extra </a:t>
            </a:r>
            <a:r>
              <a:rPr lang="en-US" sz="3600" dirty="0"/>
              <a:t>steps to set up and </a:t>
            </a:r>
            <a:r>
              <a:rPr lang="en-US" sz="3600" dirty="0" smtClean="0"/>
              <a:t>configure </a:t>
            </a:r>
            <a:r>
              <a:rPr lang="en-US" sz="3600" dirty="0"/>
              <a:t>HBase service.</a:t>
            </a:r>
          </a:p>
          <a:p>
            <a:pPr marL="0" indent="0" algn="just">
              <a:buNone/>
            </a:pPr>
            <a:endParaRPr lang="en-US" sz="3600" dirty="0" smtClean="0"/>
          </a:p>
          <a:p>
            <a:pPr algn="just"/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30F-A8AC-DE45-BD6B-AE8EC1B64A0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94316" y="5475414"/>
            <a:ext cx="107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Ref[1 &amp;3]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1070"/>
            <a:ext cx="8229600" cy="81275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Example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827903"/>
            <a:ext cx="8402595" cy="57576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Let us consider </a:t>
            </a:r>
            <a:r>
              <a:rPr lang="en-US" dirty="0"/>
              <a:t>a table in HBase called </a:t>
            </a:r>
            <a:r>
              <a:rPr lang="en-US" dirty="0" err="1" smtClean="0"/>
              <a:t>E</a:t>
            </a:r>
            <a:r>
              <a:rPr lang="en-US" b="1" dirty="0" err="1" smtClean="0"/>
              <a:t>mp</a:t>
            </a:r>
            <a:r>
              <a:rPr lang="en-US" dirty="0" smtClean="0"/>
              <a:t> </a:t>
            </a:r>
            <a:r>
              <a:rPr lang="en-US" dirty="0"/>
              <a:t>with the following data.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hbase</a:t>
            </a:r>
            <a:r>
              <a:rPr lang="en-US" dirty="0">
                <a:solidFill>
                  <a:srgbClr val="00B050"/>
                </a:solidFill>
              </a:rPr>
              <a:t>(main):006:0&gt; </a:t>
            </a:r>
            <a:r>
              <a:rPr lang="en-US" dirty="0" smtClean="0"/>
              <a:t>scan ‘</a:t>
            </a:r>
            <a:r>
              <a:rPr lang="en-US" dirty="0" err="1" smtClean="0"/>
              <a:t>Emp</a:t>
            </a:r>
            <a:r>
              <a:rPr lang="en-US" dirty="0"/>
              <a:t>' ROW COLUMN + CELL row1 column = </a:t>
            </a:r>
            <a:r>
              <a:rPr lang="en-US" dirty="0" err="1" smtClean="0"/>
              <a:t>Personal:EName</a:t>
            </a:r>
            <a:r>
              <a:rPr lang="en-US" dirty="0"/>
              <a:t>, timestamp = 1418051555, value = </a:t>
            </a:r>
            <a:r>
              <a:rPr lang="en-US" dirty="0" smtClean="0"/>
              <a:t>Arshad </a:t>
            </a:r>
            <a:r>
              <a:rPr lang="en-US" dirty="0"/>
              <a:t>row1 column = </a:t>
            </a:r>
            <a:r>
              <a:rPr lang="en-US" dirty="0" err="1" smtClean="0"/>
              <a:t>Personal:EState</a:t>
            </a:r>
            <a:r>
              <a:rPr lang="en-US" dirty="0" smtClean="0"/>
              <a:t>, </a:t>
            </a:r>
            <a:r>
              <a:rPr lang="en-US" dirty="0"/>
              <a:t>timestamp = 1418275907, value = </a:t>
            </a:r>
            <a:r>
              <a:rPr lang="en-US" dirty="0" smtClean="0"/>
              <a:t>UP </a:t>
            </a:r>
            <a:r>
              <a:rPr lang="en-US" dirty="0"/>
              <a:t>row1 column = </a:t>
            </a:r>
            <a:r>
              <a:rPr lang="en-US" dirty="0" err="1" smtClean="0"/>
              <a:t>Professional:Position</a:t>
            </a:r>
            <a:r>
              <a:rPr lang="en-US" dirty="0" smtClean="0"/>
              <a:t>, </a:t>
            </a:r>
            <a:r>
              <a:rPr lang="en-US" dirty="0"/>
              <a:t>timestamp = 14180555,value = </a:t>
            </a:r>
            <a:r>
              <a:rPr lang="en-US" dirty="0" smtClean="0"/>
              <a:t>Associate Professor </a:t>
            </a:r>
            <a:r>
              <a:rPr lang="en-US" dirty="0"/>
              <a:t>row1 </a:t>
            </a:r>
            <a:r>
              <a:rPr lang="en-US" sz="2800" dirty="0"/>
              <a:t>column = </a:t>
            </a:r>
            <a:r>
              <a:rPr lang="en-US" sz="2800" dirty="0" err="1" smtClean="0"/>
              <a:t>Professional:Salary</a:t>
            </a:r>
            <a:r>
              <a:rPr lang="en-US" sz="2800" dirty="0"/>
              <a:t>, timestamp = 1418035791555,value = </a:t>
            </a:r>
            <a:r>
              <a:rPr lang="en-US" sz="2800" dirty="0" smtClean="0"/>
              <a:t>170000</a:t>
            </a:r>
          </a:p>
          <a:p>
            <a:pPr marL="0" indent="0">
              <a:buNone/>
            </a:pPr>
            <a:r>
              <a:rPr lang="en-US" sz="2800" dirty="0" smtClean="0"/>
              <a:t>1 </a:t>
            </a:r>
            <a:r>
              <a:rPr lang="en-US" sz="2800" dirty="0"/>
              <a:t>row(s) in 0.0100 seconds 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30F-A8AC-DE45-BD6B-AE8EC1B64A0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8091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2806"/>
            <a:ext cx="8464378" cy="540608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600" dirty="0"/>
              <a:t>The following </a:t>
            </a:r>
            <a:r>
              <a:rPr lang="en-US" sz="3600" dirty="0" smtClean="0"/>
              <a:t>HBase command </a:t>
            </a:r>
            <a:r>
              <a:rPr lang="en-US" sz="3600" dirty="0"/>
              <a:t>will update </a:t>
            </a:r>
            <a:r>
              <a:rPr lang="en-US" sz="3600" dirty="0" smtClean="0"/>
              <a:t>the State </a:t>
            </a:r>
            <a:r>
              <a:rPr lang="en-US" sz="3600" dirty="0"/>
              <a:t>value of the employee named </a:t>
            </a:r>
            <a:r>
              <a:rPr lang="en-US" sz="3600" dirty="0" smtClean="0"/>
              <a:t>‘Kashish’ </a:t>
            </a:r>
            <a:r>
              <a:rPr lang="en-US" sz="3600" dirty="0"/>
              <a:t>to </a:t>
            </a:r>
            <a:r>
              <a:rPr lang="en-US" sz="3600" dirty="0" smtClean="0"/>
              <a:t>UP.</a:t>
            </a:r>
            <a:endParaRPr lang="en-US" sz="3600" dirty="0"/>
          </a:p>
          <a:p>
            <a:pPr marL="0" indent="0" algn="just">
              <a:buNone/>
            </a:pPr>
            <a:r>
              <a:rPr lang="en-US" sz="3600" dirty="0" err="1">
                <a:solidFill>
                  <a:srgbClr val="00B050"/>
                </a:solidFill>
              </a:rPr>
              <a:t>hbase</a:t>
            </a:r>
            <a:r>
              <a:rPr lang="en-US" sz="3600" dirty="0">
                <a:solidFill>
                  <a:srgbClr val="00B050"/>
                </a:solidFill>
              </a:rPr>
              <a:t>(main):</a:t>
            </a:r>
            <a:r>
              <a:rPr lang="en-US" sz="3600" dirty="0" smtClean="0">
                <a:solidFill>
                  <a:srgbClr val="00B050"/>
                </a:solidFill>
              </a:rPr>
              <a:t>006:0&gt;</a:t>
            </a:r>
            <a:r>
              <a:rPr lang="en-US" sz="3600" dirty="0" smtClean="0"/>
              <a:t>put ‘Emp</a:t>
            </a:r>
            <a:r>
              <a:rPr lang="en-US" sz="3600" dirty="0"/>
              <a:t>','row1</a:t>
            </a:r>
            <a:r>
              <a:rPr lang="en-US" sz="3600" dirty="0" smtClean="0"/>
              <a:t>',‘Personal:EState',‘UP</a:t>
            </a:r>
            <a:r>
              <a:rPr lang="en-US" sz="2400" dirty="0" smtClean="0"/>
              <a:t>‘</a:t>
            </a:r>
          </a:p>
          <a:p>
            <a:pPr marL="0" indent="0" algn="just">
              <a:buNone/>
            </a:pPr>
            <a:r>
              <a:rPr lang="en-US" sz="3600" dirty="0" smtClean="0"/>
              <a:t> </a:t>
            </a:r>
            <a:r>
              <a:rPr lang="en-US" sz="3600" dirty="0"/>
              <a:t>0 row(s) in 0.0400 seconds </a:t>
            </a:r>
            <a:endParaRPr lang="en-US" sz="3600" dirty="0" smtClean="0"/>
          </a:p>
          <a:p>
            <a:pPr marL="0" indent="0" algn="just">
              <a:buNone/>
            </a:pPr>
            <a:r>
              <a:rPr lang="en-US" sz="3600" dirty="0" smtClean="0"/>
              <a:t>The </a:t>
            </a:r>
            <a:r>
              <a:rPr lang="en-US" sz="3600" dirty="0"/>
              <a:t>updated table looks as follows where you can observe the </a:t>
            </a:r>
            <a:r>
              <a:rPr lang="en-US" sz="3600" dirty="0" smtClean="0"/>
              <a:t>state </a:t>
            </a:r>
            <a:r>
              <a:rPr lang="en-US" sz="3600" dirty="0"/>
              <a:t>of </a:t>
            </a:r>
            <a:r>
              <a:rPr lang="en-US" sz="3600" dirty="0" smtClean="0"/>
              <a:t>Kashish has </a:t>
            </a:r>
            <a:r>
              <a:rPr lang="en-US" sz="3600" dirty="0"/>
              <a:t>been changed to </a:t>
            </a:r>
            <a:r>
              <a:rPr lang="en-US" sz="3600" dirty="0" smtClean="0"/>
              <a:t>‘UP’.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30F-A8AC-DE45-BD6B-AE8EC1B64A0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6272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73443"/>
            <a:ext cx="8229600" cy="55914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500" dirty="0" err="1">
                <a:solidFill>
                  <a:srgbClr val="00B050"/>
                </a:solidFill>
              </a:rPr>
              <a:t>hbase</a:t>
            </a:r>
            <a:r>
              <a:rPr lang="en-US" sz="3500" dirty="0">
                <a:solidFill>
                  <a:srgbClr val="00B050"/>
                </a:solidFill>
              </a:rPr>
              <a:t>(main):006:0&gt;</a:t>
            </a:r>
            <a:r>
              <a:rPr lang="en-US" sz="3500" dirty="0" smtClean="0"/>
              <a:t>scan ‘</a:t>
            </a:r>
            <a:r>
              <a:rPr lang="en-US" sz="3500" dirty="0" err="1" smtClean="0"/>
              <a:t>Emp</a:t>
            </a:r>
            <a:r>
              <a:rPr lang="en-US" sz="3500" dirty="0"/>
              <a:t>' ROW COLUMN + CELL row1 column = </a:t>
            </a:r>
            <a:r>
              <a:rPr lang="en-US" sz="3500" dirty="0" err="1" smtClean="0"/>
              <a:t>Personal:EName</a:t>
            </a:r>
            <a:r>
              <a:rPr lang="en-US" sz="3500" dirty="0"/>
              <a:t>, timestamp = 1418035791555, value = </a:t>
            </a:r>
            <a:r>
              <a:rPr lang="en-US" sz="3500" dirty="0" smtClean="0"/>
              <a:t>Kashish </a:t>
            </a:r>
            <a:r>
              <a:rPr lang="en-US" sz="3500" dirty="0"/>
              <a:t>row1 column = </a:t>
            </a:r>
            <a:r>
              <a:rPr lang="en-US" sz="3500" dirty="0" err="1" smtClean="0"/>
              <a:t>Personal:EState</a:t>
            </a:r>
            <a:r>
              <a:rPr lang="en-US" sz="3500" dirty="0" smtClean="0"/>
              <a:t>, </a:t>
            </a:r>
            <a:r>
              <a:rPr lang="en-US" sz="3500" dirty="0"/>
              <a:t>timestamp = 1418274645907, value = </a:t>
            </a:r>
            <a:r>
              <a:rPr lang="en-US" sz="3500" dirty="0" smtClean="0"/>
              <a:t>UP </a:t>
            </a:r>
            <a:r>
              <a:rPr lang="en-US" sz="3500" dirty="0"/>
              <a:t>row1 column = </a:t>
            </a:r>
            <a:r>
              <a:rPr lang="en-US" sz="3500" dirty="0" err="1" smtClean="0"/>
              <a:t>Professional:Position</a:t>
            </a:r>
            <a:r>
              <a:rPr lang="en-US" sz="3500" dirty="0" smtClean="0"/>
              <a:t>, </a:t>
            </a:r>
            <a:r>
              <a:rPr lang="en-US" sz="3500" dirty="0"/>
              <a:t>timestamp = 141857555,value = </a:t>
            </a:r>
            <a:r>
              <a:rPr lang="en-US" sz="3500" dirty="0" smtClean="0"/>
              <a:t>Asstt. Professor </a:t>
            </a:r>
            <a:r>
              <a:rPr lang="en-US" sz="3500" dirty="0"/>
              <a:t>row1 column = </a:t>
            </a:r>
            <a:r>
              <a:rPr lang="en-US" sz="3500" dirty="0" err="1" smtClean="0"/>
              <a:t>Professional:Salary</a:t>
            </a:r>
            <a:r>
              <a:rPr lang="en-US" sz="3500" dirty="0"/>
              <a:t>, timestamp = 1418039555, value = </a:t>
            </a:r>
            <a:r>
              <a:rPr lang="en-US" sz="3500" dirty="0" smtClean="0"/>
              <a:t>150000 </a:t>
            </a:r>
          </a:p>
          <a:p>
            <a:pPr marL="0" indent="0">
              <a:buNone/>
            </a:pPr>
            <a:r>
              <a:rPr lang="en-US" sz="3500" dirty="0" smtClean="0"/>
              <a:t>1 </a:t>
            </a:r>
            <a:r>
              <a:rPr lang="en-US" sz="3500" dirty="0"/>
              <a:t>row(s) in 0.0100 seconds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30F-A8AC-DE45-BD6B-AE8EC1B64A0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8309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Data Updating </a:t>
            </a:r>
            <a:r>
              <a:rPr lang="en-US" b="1" dirty="0"/>
              <a:t>Using Java API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768" y="1417638"/>
            <a:ext cx="8229600" cy="4525963"/>
          </a:xfrm>
        </p:spPr>
        <p:txBody>
          <a:bodyPr>
            <a:noAutofit/>
          </a:bodyPr>
          <a:lstStyle/>
          <a:p>
            <a:pPr marL="0" indent="0" algn="just"/>
            <a:r>
              <a:rPr lang="en-US" b="1" dirty="0"/>
              <a:t>put()</a:t>
            </a:r>
            <a:r>
              <a:rPr lang="en-US" dirty="0"/>
              <a:t> </a:t>
            </a:r>
            <a:r>
              <a:rPr lang="en-US" sz="3600" dirty="0"/>
              <a:t>method </a:t>
            </a:r>
            <a:r>
              <a:rPr lang="en-US" sz="3600" dirty="0" smtClean="0"/>
              <a:t>can be used to  </a:t>
            </a:r>
            <a:r>
              <a:rPr lang="en-US" sz="3600" dirty="0"/>
              <a:t>update the data in a particular </a:t>
            </a:r>
            <a:r>
              <a:rPr lang="en-US" sz="3600" dirty="0" smtClean="0"/>
              <a:t>cell. </a:t>
            </a:r>
          </a:p>
          <a:p>
            <a:pPr marL="0" indent="0" algn="just"/>
            <a:r>
              <a:rPr lang="en-US" sz="3600" dirty="0" smtClean="0"/>
              <a:t>There are  various  steps  to </a:t>
            </a:r>
            <a:r>
              <a:rPr lang="en-US" sz="3600" dirty="0"/>
              <a:t>update an existing cell value of a table</a:t>
            </a:r>
            <a:r>
              <a:rPr lang="en-US" sz="3600" dirty="0" smtClean="0"/>
              <a:t>.</a:t>
            </a:r>
          </a:p>
          <a:p>
            <a:pPr marL="0" indent="0" algn="just"/>
            <a:r>
              <a:rPr lang="en-US" sz="3600" dirty="0" smtClean="0"/>
              <a:t> The steps are given on next slide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30F-A8AC-DE45-BD6B-AE8EC1B64A0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41451" y="5337386"/>
            <a:ext cx="74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Ref[2]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3500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918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000" b="1" dirty="0" smtClean="0"/>
              <a:t>Step </a:t>
            </a:r>
            <a:r>
              <a:rPr lang="en-US" sz="4000" b="1" dirty="0"/>
              <a:t>1: Instantiate the Configuration Class</a:t>
            </a:r>
            <a:br>
              <a:rPr lang="en-US" sz="4000" b="1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427"/>
            <a:ext cx="8229600" cy="4525963"/>
          </a:xfrm>
        </p:spPr>
        <p:txBody>
          <a:bodyPr>
            <a:noAutofit/>
          </a:bodyPr>
          <a:lstStyle/>
          <a:p>
            <a:pPr marL="0" indent="0" algn="just"/>
            <a:r>
              <a:rPr lang="en-US" b="1" dirty="0" smtClean="0"/>
              <a:t>Configuration</a:t>
            </a:r>
            <a:r>
              <a:rPr lang="en-US" dirty="0" smtClean="0"/>
              <a:t> </a:t>
            </a:r>
            <a:r>
              <a:rPr lang="en-US" dirty="0"/>
              <a:t>class </a:t>
            </a:r>
            <a:r>
              <a:rPr lang="en-US" dirty="0" smtClean="0"/>
              <a:t>is used to adds </a:t>
            </a:r>
            <a:r>
              <a:rPr lang="en-US" dirty="0"/>
              <a:t>HBase configuration files to its object. </a:t>
            </a:r>
            <a:endParaRPr lang="en-US" dirty="0" smtClean="0"/>
          </a:p>
          <a:p>
            <a:pPr marL="0" indent="0" algn="just"/>
            <a:r>
              <a:rPr lang="en-US" b="1" dirty="0" smtClean="0"/>
              <a:t>create</a:t>
            </a:r>
            <a:r>
              <a:rPr lang="en-US" b="1" dirty="0"/>
              <a:t>()</a:t>
            </a:r>
            <a:r>
              <a:rPr lang="en-US" dirty="0"/>
              <a:t> method of the </a:t>
            </a:r>
            <a:r>
              <a:rPr lang="en-US" b="1" dirty="0" err="1"/>
              <a:t>HbaseConfiguration</a:t>
            </a:r>
            <a:r>
              <a:rPr lang="en-US" dirty="0"/>
              <a:t> class </a:t>
            </a:r>
            <a:r>
              <a:rPr lang="en-US" dirty="0" smtClean="0"/>
              <a:t>can be used  </a:t>
            </a:r>
            <a:r>
              <a:rPr lang="en-US" dirty="0"/>
              <a:t>create a configuration </a:t>
            </a:r>
            <a:r>
              <a:rPr lang="en-US" dirty="0" smtClean="0"/>
              <a:t>object, which is given below: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hbase</a:t>
            </a:r>
            <a:r>
              <a:rPr lang="en-US" dirty="0">
                <a:solidFill>
                  <a:srgbClr val="00B050"/>
                </a:solidFill>
              </a:rPr>
              <a:t>(main):006:0&gt;</a:t>
            </a:r>
            <a:r>
              <a:rPr lang="en-US" dirty="0" smtClean="0"/>
              <a:t>Configuration </a:t>
            </a:r>
            <a:r>
              <a:rPr lang="en-US" dirty="0" err="1"/>
              <a:t>conf</a:t>
            </a:r>
            <a:r>
              <a:rPr lang="en-US" dirty="0"/>
              <a:t> = </a:t>
            </a:r>
            <a:r>
              <a:rPr lang="en-US" dirty="0" err="1"/>
              <a:t>HbaseConfiguration.create</a:t>
            </a:r>
            <a:r>
              <a:rPr lang="en-US" dirty="0"/>
              <a:t>();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30F-A8AC-DE45-BD6B-AE8EC1B64A0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8857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75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Step </a:t>
            </a:r>
            <a:r>
              <a:rPr lang="en-US" b="1" dirty="0"/>
              <a:t>2: Instantiate the </a:t>
            </a:r>
            <a:r>
              <a:rPr lang="en-US" b="1" dirty="0" err="1"/>
              <a:t>HTable</a:t>
            </a:r>
            <a:r>
              <a:rPr lang="en-US" b="1" dirty="0"/>
              <a:t> Class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7779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 algn="just"/>
            <a:r>
              <a:rPr lang="en-US" b="1" dirty="0" err="1" smtClean="0"/>
              <a:t>HTable</a:t>
            </a:r>
            <a:r>
              <a:rPr lang="en-US" b="1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class, </a:t>
            </a:r>
            <a:r>
              <a:rPr lang="en-US" dirty="0"/>
              <a:t>which is  an implementation of Table in </a:t>
            </a:r>
            <a:r>
              <a:rPr lang="en-US" b="1" dirty="0"/>
              <a:t>HBase</a:t>
            </a:r>
            <a:r>
              <a:rPr lang="en-US" dirty="0"/>
              <a:t>. </a:t>
            </a:r>
            <a:endParaRPr lang="en-US" dirty="0" smtClean="0"/>
          </a:p>
          <a:p>
            <a:pPr marL="0" indent="0" algn="just"/>
            <a:r>
              <a:rPr lang="en-US" dirty="0" smtClean="0"/>
              <a:t>This </a:t>
            </a:r>
            <a:r>
              <a:rPr lang="en-US" dirty="0"/>
              <a:t>class is used to communicate with a single HBase table. </a:t>
            </a:r>
            <a:endParaRPr lang="en-US" dirty="0" smtClean="0"/>
          </a:p>
          <a:p>
            <a:pPr marL="0" indent="0" algn="just"/>
            <a:r>
              <a:rPr lang="en-US" dirty="0" smtClean="0"/>
              <a:t>When </a:t>
            </a:r>
            <a:r>
              <a:rPr lang="en-US" dirty="0"/>
              <a:t>instantiating this class, it </a:t>
            </a:r>
            <a:r>
              <a:rPr lang="en-US" dirty="0" smtClean="0"/>
              <a:t>takes </a:t>
            </a:r>
            <a:r>
              <a:rPr lang="en-US" dirty="0"/>
              <a:t>the configuration object and the table name as parameters</a:t>
            </a:r>
            <a:r>
              <a:rPr lang="en-US" dirty="0" smtClean="0"/>
              <a:t>.</a:t>
            </a:r>
          </a:p>
          <a:p>
            <a:pPr marL="0" indent="0" algn="just"/>
            <a:r>
              <a:rPr lang="en-US" dirty="0" smtClean="0"/>
              <a:t> We </a:t>
            </a:r>
            <a:r>
              <a:rPr lang="en-US" dirty="0"/>
              <a:t>can instantiate the </a:t>
            </a:r>
            <a:r>
              <a:rPr lang="en-US" dirty="0" err="1"/>
              <a:t>HTable</a:t>
            </a:r>
            <a:r>
              <a:rPr lang="en-US" dirty="0"/>
              <a:t> class as </a:t>
            </a:r>
            <a:r>
              <a:rPr lang="en-US" dirty="0" smtClean="0"/>
              <a:t>given below:</a:t>
            </a:r>
            <a:endParaRPr lang="en-US" dirty="0"/>
          </a:p>
          <a:p>
            <a:pPr marL="0" indent="0" algn="just">
              <a:buNone/>
            </a:pPr>
            <a:r>
              <a:rPr lang="en-US" dirty="0" err="1">
                <a:solidFill>
                  <a:srgbClr val="00B050"/>
                </a:solidFill>
              </a:rPr>
              <a:t>hbase</a:t>
            </a:r>
            <a:r>
              <a:rPr lang="en-US" dirty="0">
                <a:solidFill>
                  <a:srgbClr val="00B050"/>
                </a:solidFill>
              </a:rPr>
              <a:t>(main):006:0</a:t>
            </a:r>
            <a:r>
              <a:rPr lang="en-US" dirty="0" smtClean="0">
                <a:solidFill>
                  <a:srgbClr val="00B050"/>
                </a:solidFill>
              </a:rPr>
              <a:t>&gt; </a:t>
            </a:r>
            <a:r>
              <a:rPr lang="en-US" dirty="0" err="1" smtClean="0">
                <a:solidFill>
                  <a:srgbClr val="FF0000"/>
                </a:solidFill>
              </a:rPr>
              <a:t>HTable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hTable</a:t>
            </a:r>
            <a:r>
              <a:rPr lang="en-US" dirty="0">
                <a:solidFill>
                  <a:srgbClr val="FF0000"/>
                </a:solidFill>
              </a:rPr>
              <a:t> = new </a:t>
            </a:r>
            <a:r>
              <a:rPr lang="en-US" dirty="0" err="1">
                <a:solidFill>
                  <a:srgbClr val="FF0000"/>
                </a:solidFill>
              </a:rPr>
              <a:t>HTable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conf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tableName</a:t>
            </a:r>
            <a:r>
              <a:rPr lang="en-US" dirty="0">
                <a:solidFill>
                  <a:srgbClr val="FF0000"/>
                </a:solidFill>
              </a:rPr>
              <a:t>); </a:t>
            </a:r>
          </a:p>
          <a:p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30F-A8AC-DE45-BD6B-AE8EC1B64A0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2963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390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Step </a:t>
            </a:r>
            <a:r>
              <a:rPr lang="en-US" b="1" dirty="0"/>
              <a:t>3: Instantiate the Put Class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8286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To </a:t>
            </a:r>
            <a:r>
              <a:rPr lang="en-US" dirty="0"/>
              <a:t>insert data into HBase Table, the </a:t>
            </a:r>
            <a:r>
              <a:rPr lang="en-US" b="1" dirty="0"/>
              <a:t>add()</a:t>
            </a:r>
            <a:r>
              <a:rPr lang="en-US" dirty="0"/>
              <a:t> method and its variants are used.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method belongs to </a:t>
            </a:r>
            <a:r>
              <a:rPr lang="en-US" b="1" dirty="0"/>
              <a:t>Put</a:t>
            </a:r>
            <a:r>
              <a:rPr lang="en-US" dirty="0"/>
              <a:t>, therefore instantiate the </a:t>
            </a:r>
            <a:r>
              <a:rPr lang="en-US" b="1" dirty="0"/>
              <a:t>put</a:t>
            </a:r>
            <a:r>
              <a:rPr lang="en-US" dirty="0"/>
              <a:t> class.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class requires the row name you want to insert the data into, in string format.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instantiate the </a:t>
            </a:r>
            <a:r>
              <a:rPr lang="en-US" b="1" dirty="0"/>
              <a:t>Put</a:t>
            </a:r>
            <a:r>
              <a:rPr lang="en-US" dirty="0"/>
              <a:t> class as shown below.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hbase</a:t>
            </a:r>
            <a:r>
              <a:rPr lang="en-US" dirty="0">
                <a:solidFill>
                  <a:srgbClr val="00B050"/>
                </a:solidFill>
              </a:rPr>
              <a:t>(main):006:0&gt;</a:t>
            </a:r>
            <a:r>
              <a:rPr lang="en-US" dirty="0" smtClean="0"/>
              <a:t>Put </a:t>
            </a:r>
            <a:r>
              <a:rPr lang="en-US" dirty="0"/>
              <a:t>p = new Put(</a:t>
            </a:r>
            <a:r>
              <a:rPr lang="en-US" dirty="0" err="1"/>
              <a:t>Bytes.toBytes</a:t>
            </a:r>
            <a:r>
              <a:rPr lang="en-US" dirty="0"/>
              <a:t>("row1"));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30F-A8AC-DE45-BD6B-AE8EC1B64A0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302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5784"/>
            <a:ext cx="8229600" cy="78804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Step </a:t>
            </a:r>
            <a:r>
              <a:rPr lang="en-US" b="1" dirty="0"/>
              <a:t>4: Update an Existing Cell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3827"/>
            <a:ext cx="8229600" cy="5392523"/>
          </a:xfrm>
        </p:spPr>
        <p:txBody>
          <a:bodyPr>
            <a:normAutofit fontScale="70000" lnSpcReduction="20000"/>
          </a:bodyPr>
          <a:lstStyle/>
          <a:p>
            <a:pPr marL="0" indent="0" algn="just"/>
            <a:r>
              <a:rPr lang="en-US" sz="4100" b="1" dirty="0" smtClean="0"/>
              <a:t>Put</a:t>
            </a:r>
            <a:r>
              <a:rPr lang="en-US" sz="4100" dirty="0" smtClean="0"/>
              <a:t> class, </a:t>
            </a:r>
            <a:r>
              <a:rPr lang="en-US" sz="4100" b="1" dirty="0"/>
              <a:t>add()</a:t>
            </a:r>
            <a:r>
              <a:rPr lang="en-US" sz="4100" dirty="0"/>
              <a:t> method</a:t>
            </a:r>
            <a:r>
              <a:rPr lang="en-US" sz="4100" dirty="0" smtClean="0"/>
              <a:t> </a:t>
            </a:r>
            <a:r>
              <a:rPr lang="en-US" sz="4100" dirty="0"/>
              <a:t>is used to insert data. </a:t>
            </a:r>
            <a:endParaRPr lang="en-US" sz="4100" dirty="0" smtClean="0"/>
          </a:p>
          <a:p>
            <a:pPr marL="0" indent="0" algn="just"/>
            <a:r>
              <a:rPr lang="en-US" sz="4100" dirty="0" smtClean="0"/>
              <a:t>It needs </a:t>
            </a:r>
            <a:r>
              <a:rPr lang="en-US" sz="4100" dirty="0"/>
              <a:t>3 byte arrays </a:t>
            </a:r>
            <a:r>
              <a:rPr lang="en-US" sz="4100" dirty="0" smtClean="0"/>
              <a:t>that representing </a:t>
            </a:r>
            <a:r>
              <a:rPr lang="en-US" sz="4100" dirty="0"/>
              <a:t>column family, column qualifier (column name), and the value to be inserted, respectively. Insert data into HBase </a:t>
            </a:r>
            <a:r>
              <a:rPr lang="en-US" sz="4100" dirty="0" smtClean="0"/>
              <a:t>table, we can use </a:t>
            </a:r>
            <a:r>
              <a:rPr lang="en-US" sz="4100" b="1" dirty="0"/>
              <a:t>add()</a:t>
            </a:r>
            <a:r>
              <a:rPr lang="en-US" sz="4100" dirty="0"/>
              <a:t> method as </a:t>
            </a:r>
            <a:r>
              <a:rPr lang="en-US" sz="4100" dirty="0" smtClean="0"/>
              <a:t>given below:</a:t>
            </a:r>
          </a:p>
          <a:p>
            <a:pPr marL="0" indent="0" algn="just">
              <a:buNone/>
            </a:pPr>
            <a:r>
              <a:rPr lang="en-US" sz="4100" dirty="0" smtClean="0">
                <a:solidFill>
                  <a:srgbClr val="00B0F0"/>
                </a:solidFill>
              </a:rPr>
              <a:t>Syntax</a:t>
            </a:r>
            <a:endParaRPr lang="en-US" sz="41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4400" dirty="0" err="1">
                <a:solidFill>
                  <a:srgbClr val="00B050"/>
                </a:solidFill>
              </a:rPr>
              <a:t>hbase</a:t>
            </a:r>
            <a:r>
              <a:rPr lang="en-US" sz="4400" dirty="0">
                <a:solidFill>
                  <a:srgbClr val="00B050"/>
                </a:solidFill>
              </a:rPr>
              <a:t>(main):006:0&gt;</a:t>
            </a:r>
            <a:r>
              <a:rPr lang="en-US" sz="4100" dirty="0" err="1" smtClean="0">
                <a:solidFill>
                  <a:srgbClr val="FF0000"/>
                </a:solidFill>
              </a:rPr>
              <a:t>p.add</a:t>
            </a:r>
            <a:r>
              <a:rPr lang="en-US" sz="4100" dirty="0" smtClean="0">
                <a:solidFill>
                  <a:srgbClr val="FF0000"/>
                </a:solidFill>
              </a:rPr>
              <a:t>(</a:t>
            </a:r>
            <a:r>
              <a:rPr lang="en-US" sz="4100" dirty="0" err="1" smtClean="0">
                <a:solidFill>
                  <a:srgbClr val="FF0000"/>
                </a:solidFill>
              </a:rPr>
              <a:t>Bytes.toBytes</a:t>
            </a:r>
            <a:r>
              <a:rPr lang="en-US" sz="4100" dirty="0">
                <a:solidFill>
                  <a:srgbClr val="FF0000"/>
                </a:solidFill>
              </a:rPr>
              <a:t>("</a:t>
            </a:r>
            <a:r>
              <a:rPr lang="en-US" sz="4100" dirty="0" err="1">
                <a:solidFill>
                  <a:srgbClr val="FF0000"/>
                </a:solidFill>
              </a:rPr>
              <a:t>coloumn</a:t>
            </a:r>
            <a:r>
              <a:rPr lang="en-US" sz="4100" dirty="0">
                <a:solidFill>
                  <a:srgbClr val="FF0000"/>
                </a:solidFill>
              </a:rPr>
              <a:t> family "), </a:t>
            </a:r>
            <a:r>
              <a:rPr lang="en-US" sz="4100" dirty="0" err="1">
                <a:solidFill>
                  <a:srgbClr val="FF0000"/>
                </a:solidFill>
              </a:rPr>
              <a:t>Bytes.toBytes</a:t>
            </a:r>
            <a:r>
              <a:rPr lang="en-US" sz="4100" dirty="0">
                <a:solidFill>
                  <a:srgbClr val="FF0000"/>
                </a:solidFill>
              </a:rPr>
              <a:t>("column name"),</a:t>
            </a:r>
            <a:r>
              <a:rPr lang="en-US" sz="4100" dirty="0" err="1">
                <a:solidFill>
                  <a:srgbClr val="FF0000"/>
                </a:solidFill>
              </a:rPr>
              <a:t>Bytes.toBytes</a:t>
            </a:r>
            <a:r>
              <a:rPr lang="en-US" sz="4100" dirty="0">
                <a:solidFill>
                  <a:srgbClr val="FF0000"/>
                </a:solidFill>
              </a:rPr>
              <a:t>("value")); </a:t>
            </a:r>
            <a:endParaRPr lang="en-US" sz="4100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sz="4100" dirty="0" smtClean="0">
                <a:solidFill>
                  <a:srgbClr val="00B0F0"/>
                </a:solidFill>
              </a:rPr>
              <a:t>Example</a:t>
            </a:r>
          </a:p>
          <a:p>
            <a:pPr marL="0" indent="0" algn="just">
              <a:buNone/>
            </a:pPr>
            <a:r>
              <a:rPr lang="en-US" sz="4400" dirty="0" err="1">
                <a:solidFill>
                  <a:srgbClr val="00B050"/>
                </a:solidFill>
              </a:rPr>
              <a:t>hbase</a:t>
            </a:r>
            <a:r>
              <a:rPr lang="en-US" sz="4400" dirty="0">
                <a:solidFill>
                  <a:srgbClr val="00B050"/>
                </a:solidFill>
              </a:rPr>
              <a:t>(main):006:0&gt;</a:t>
            </a:r>
            <a:r>
              <a:rPr lang="en-US" sz="4100" dirty="0" err="1" smtClean="0">
                <a:solidFill>
                  <a:srgbClr val="00B050"/>
                </a:solidFill>
              </a:rPr>
              <a:t>p.add</a:t>
            </a:r>
            <a:r>
              <a:rPr lang="en-US" sz="4100" dirty="0" smtClean="0">
                <a:solidFill>
                  <a:srgbClr val="00B050"/>
                </a:solidFill>
              </a:rPr>
              <a:t>(</a:t>
            </a:r>
            <a:r>
              <a:rPr lang="en-US" sz="4100" dirty="0" err="1" smtClean="0">
                <a:solidFill>
                  <a:srgbClr val="00B050"/>
                </a:solidFill>
              </a:rPr>
              <a:t>Bytes.toBytes</a:t>
            </a:r>
            <a:r>
              <a:rPr lang="en-US" sz="4100" dirty="0" smtClean="0">
                <a:solidFill>
                  <a:srgbClr val="00B050"/>
                </a:solidFill>
              </a:rPr>
              <a:t>(“Personal</a:t>
            </a:r>
            <a:r>
              <a:rPr lang="en-US" sz="4100" dirty="0">
                <a:solidFill>
                  <a:srgbClr val="00B050"/>
                </a:solidFill>
              </a:rPr>
              <a:t>"), </a:t>
            </a:r>
            <a:r>
              <a:rPr lang="en-US" sz="4100" dirty="0" err="1">
                <a:solidFill>
                  <a:srgbClr val="00B050"/>
                </a:solidFill>
              </a:rPr>
              <a:t>Bytes.toBytes</a:t>
            </a:r>
            <a:r>
              <a:rPr lang="en-US" sz="4100" dirty="0" smtClean="0">
                <a:solidFill>
                  <a:srgbClr val="00B050"/>
                </a:solidFill>
              </a:rPr>
              <a:t>(“</a:t>
            </a:r>
            <a:r>
              <a:rPr lang="en-US" sz="4100" dirty="0" err="1" smtClean="0">
                <a:solidFill>
                  <a:srgbClr val="00B050"/>
                </a:solidFill>
              </a:rPr>
              <a:t>EState</a:t>
            </a:r>
            <a:r>
              <a:rPr lang="en-US" sz="4100" dirty="0" smtClean="0">
                <a:solidFill>
                  <a:srgbClr val="00B050"/>
                </a:solidFill>
              </a:rPr>
              <a:t>"),</a:t>
            </a:r>
            <a:r>
              <a:rPr lang="en-US" sz="4100" dirty="0" err="1">
                <a:solidFill>
                  <a:srgbClr val="00B050"/>
                </a:solidFill>
              </a:rPr>
              <a:t>Bytes.toBytes</a:t>
            </a:r>
            <a:r>
              <a:rPr lang="en-US" sz="4100" dirty="0">
                <a:solidFill>
                  <a:srgbClr val="00B050"/>
                </a:solidFill>
              </a:rPr>
              <a:t>("</a:t>
            </a:r>
            <a:r>
              <a:rPr lang="en-US" sz="4100" dirty="0" smtClean="0">
                <a:solidFill>
                  <a:srgbClr val="00B050"/>
                </a:solidFill>
              </a:rPr>
              <a:t>Delhi"));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30F-A8AC-DE45-BD6B-AE8EC1B64A0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2969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0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Step </a:t>
            </a:r>
            <a:r>
              <a:rPr lang="en-US" b="1" dirty="0"/>
              <a:t>5: Save the Data in Table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7713"/>
            <a:ext cx="8229600" cy="5047736"/>
          </a:xfrm>
        </p:spPr>
        <p:txBody>
          <a:bodyPr>
            <a:normAutofit fontScale="77500" lnSpcReduction="20000"/>
          </a:bodyPr>
          <a:lstStyle/>
          <a:p>
            <a:pPr marL="0" indent="0" algn="just"/>
            <a:r>
              <a:rPr lang="en-US" sz="4200" dirty="0" smtClean="0"/>
              <a:t>After insertion of essential </a:t>
            </a:r>
            <a:r>
              <a:rPr lang="en-US" sz="4200" dirty="0"/>
              <a:t>rows, </a:t>
            </a:r>
            <a:r>
              <a:rPr lang="en-US" sz="4200" dirty="0" smtClean="0"/>
              <a:t>we can save </a:t>
            </a:r>
            <a:r>
              <a:rPr lang="en-US" sz="4200" dirty="0"/>
              <a:t>the changes by adding the put instance to the </a:t>
            </a:r>
            <a:r>
              <a:rPr lang="en-US" sz="4200" b="1" dirty="0"/>
              <a:t>put()</a:t>
            </a:r>
            <a:r>
              <a:rPr lang="en-US" sz="4200" dirty="0"/>
              <a:t> method of the </a:t>
            </a:r>
            <a:r>
              <a:rPr lang="en-US" sz="4200" dirty="0" err="1"/>
              <a:t>HTable</a:t>
            </a:r>
            <a:r>
              <a:rPr lang="en-US" sz="4200" dirty="0"/>
              <a:t> class as </a:t>
            </a:r>
            <a:r>
              <a:rPr lang="en-US" sz="4200" dirty="0" smtClean="0"/>
              <a:t>follows:</a:t>
            </a:r>
            <a:endParaRPr lang="en-US" sz="4200" dirty="0"/>
          </a:p>
          <a:p>
            <a:pPr marL="0" indent="0">
              <a:buNone/>
            </a:pPr>
            <a:r>
              <a:rPr lang="en-US" sz="4200" dirty="0" err="1">
                <a:solidFill>
                  <a:srgbClr val="00B050"/>
                </a:solidFill>
              </a:rPr>
              <a:t>hbase</a:t>
            </a:r>
            <a:r>
              <a:rPr lang="en-US" sz="4200" dirty="0">
                <a:solidFill>
                  <a:srgbClr val="00B050"/>
                </a:solidFill>
              </a:rPr>
              <a:t>(main):006:0&gt;</a:t>
            </a:r>
            <a:r>
              <a:rPr lang="en-US" sz="4200" dirty="0" err="1" smtClean="0"/>
              <a:t>hTable.put</a:t>
            </a:r>
            <a:r>
              <a:rPr lang="en-US" sz="4200" dirty="0" smtClean="0"/>
              <a:t>(p</a:t>
            </a:r>
            <a:r>
              <a:rPr lang="en-US" sz="4200" dirty="0"/>
              <a:t>); </a:t>
            </a:r>
            <a:endParaRPr lang="en-US" sz="4200" dirty="0" smtClean="0"/>
          </a:p>
          <a:p>
            <a:pPr marL="0" indent="0">
              <a:buNone/>
            </a:pPr>
            <a:endParaRPr lang="en-US" sz="4200" dirty="0"/>
          </a:p>
          <a:p>
            <a:pPr marL="0" indent="0">
              <a:buNone/>
            </a:pPr>
            <a:r>
              <a:rPr lang="en-US" sz="4200" b="1" dirty="0"/>
              <a:t>Step 6: Close </a:t>
            </a:r>
            <a:r>
              <a:rPr lang="en-US" sz="4200" b="1" dirty="0" err="1"/>
              <a:t>HTable</a:t>
            </a:r>
            <a:r>
              <a:rPr lang="en-US" sz="4200" b="1" dirty="0"/>
              <a:t> Instance</a:t>
            </a:r>
          </a:p>
          <a:p>
            <a:pPr marL="0" indent="0" algn="just">
              <a:buNone/>
            </a:pPr>
            <a:r>
              <a:rPr lang="en-US" sz="4200" dirty="0"/>
              <a:t>After </a:t>
            </a:r>
            <a:r>
              <a:rPr lang="en-US" sz="4200" dirty="0" smtClean="0"/>
              <a:t>insertion data </a:t>
            </a:r>
            <a:r>
              <a:rPr lang="en-US" sz="4200" dirty="0"/>
              <a:t>in HBase Table, </a:t>
            </a:r>
            <a:r>
              <a:rPr lang="en-US" sz="4200" dirty="0" smtClean="0"/>
              <a:t>we can close </a:t>
            </a:r>
            <a:r>
              <a:rPr lang="en-US" sz="4200" dirty="0"/>
              <a:t>the </a:t>
            </a:r>
            <a:r>
              <a:rPr lang="en-US" sz="4200" b="1" dirty="0" err="1"/>
              <a:t>HTable</a:t>
            </a:r>
            <a:r>
              <a:rPr lang="en-US" sz="4200" dirty="0"/>
              <a:t> instance using the close() method </a:t>
            </a:r>
            <a:r>
              <a:rPr lang="en-US" sz="4200" dirty="0" smtClean="0"/>
              <a:t> which is given below:</a:t>
            </a:r>
            <a:endParaRPr lang="en-US" sz="4200" dirty="0"/>
          </a:p>
          <a:p>
            <a:pPr marL="0" indent="0">
              <a:buNone/>
            </a:pPr>
            <a:r>
              <a:rPr lang="en-US" sz="4200" dirty="0" err="1">
                <a:solidFill>
                  <a:srgbClr val="00B050"/>
                </a:solidFill>
              </a:rPr>
              <a:t>hbase</a:t>
            </a:r>
            <a:r>
              <a:rPr lang="en-US" sz="4200" dirty="0">
                <a:solidFill>
                  <a:srgbClr val="00B050"/>
                </a:solidFill>
              </a:rPr>
              <a:t>(main):006:0&gt;</a:t>
            </a:r>
            <a:r>
              <a:rPr lang="en-US" sz="4200" dirty="0" err="1" smtClean="0"/>
              <a:t>hTable.close</a:t>
            </a:r>
            <a:r>
              <a:rPr lang="en-US" sz="4200" dirty="0"/>
              <a:t>();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30F-A8AC-DE45-BD6B-AE8EC1B64A0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7909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9254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Reading </a:t>
            </a:r>
            <a:r>
              <a:rPr lang="en-US" b="1" dirty="0"/>
              <a:t>Data using HBase Shell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7141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600" dirty="0" smtClean="0"/>
              <a:t>We can use  </a:t>
            </a:r>
            <a:r>
              <a:rPr lang="en-US" sz="3600" b="1" dirty="0"/>
              <a:t>get</a:t>
            </a:r>
            <a:r>
              <a:rPr lang="en-US" sz="3600" dirty="0"/>
              <a:t> command and </a:t>
            </a:r>
            <a:r>
              <a:rPr lang="en-US" sz="3600" dirty="0" smtClean="0"/>
              <a:t> </a:t>
            </a:r>
            <a:r>
              <a:rPr lang="en-US" sz="3600" b="1" dirty="0"/>
              <a:t>get()</a:t>
            </a:r>
            <a:r>
              <a:rPr lang="en-US" sz="3600" dirty="0"/>
              <a:t> method of </a:t>
            </a:r>
            <a:r>
              <a:rPr lang="en-US" sz="3600" b="1" dirty="0" err="1"/>
              <a:t>HTable</a:t>
            </a:r>
            <a:r>
              <a:rPr lang="en-US" sz="3600" dirty="0"/>
              <a:t> class </a:t>
            </a:r>
            <a:r>
              <a:rPr lang="en-US" sz="3600" dirty="0" smtClean="0"/>
              <a:t>to </a:t>
            </a:r>
            <a:r>
              <a:rPr lang="en-US" sz="3600" dirty="0"/>
              <a:t>read data from a table in HBase. Using </a:t>
            </a:r>
            <a:r>
              <a:rPr lang="en-US" sz="3600" b="1" dirty="0"/>
              <a:t>get</a:t>
            </a:r>
            <a:r>
              <a:rPr lang="en-US" sz="3600" dirty="0"/>
              <a:t> command, </a:t>
            </a:r>
            <a:r>
              <a:rPr lang="en-US" sz="3600" dirty="0" smtClean="0"/>
              <a:t>we </a:t>
            </a:r>
            <a:r>
              <a:rPr lang="en-US" sz="3600" dirty="0"/>
              <a:t>can get a single row of data at a </a:t>
            </a:r>
            <a:r>
              <a:rPr lang="en-US" sz="3600" dirty="0" smtClean="0"/>
              <a:t>time.</a:t>
            </a:r>
          </a:p>
          <a:p>
            <a:pPr marL="0" indent="0">
              <a:buNone/>
            </a:pPr>
            <a:r>
              <a:rPr lang="en-US" sz="3600" dirty="0" smtClean="0"/>
              <a:t>syntax:</a:t>
            </a:r>
            <a:endParaRPr lang="en-US" sz="3600" dirty="0"/>
          </a:p>
          <a:p>
            <a:pPr marL="0" indent="0">
              <a:buNone/>
            </a:pPr>
            <a:r>
              <a:rPr lang="en-US" sz="3600" dirty="0" err="1">
                <a:solidFill>
                  <a:srgbClr val="00B050"/>
                </a:solidFill>
              </a:rPr>
              <a:t>hbase</a:t>
            </a:r>
            <a:r>
              <a:rPr lang="en-US" sz="3600" dirty="0">
                <a:solidFill>
                  <a:srgbClr val="00B050"/>
                </a:solidFill>
              </a:rPr>
              <a:t>(main):006:0&gt;</a:t>
            </a:r>
            <a:r>
              <a:rPr lang="en-US" sz="3600" dirty="0" smtClean="0"/>
              <a:t>get </a:t>
            </a:r>
            <a:r>
              <a:rPr lang="en-US" sz="3600" dirty="0"/>
              <a:t>’&lt;table name&gt;’,’row1’ </a:t>
            </a:r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30F-A8AC-DE45-BD6B-AE8EC1B64A0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41451" y="5337386"/>
            <a:ext cx="74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Ref[2]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7609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757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Creating </a:t>
            </a:r>
            <a:r>
              <a:rPr lang="en-US" b="1" dirty="0"/>
              <a:t>the HBase Root Directory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5421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Minimum </a:t>
            </a:r>
            <a:r>
              <a:rPr lang="en-US" b="1" dirty="0"/>
              <a:t>Required Role:</a:t>
            </a:r>
            <a:r>
              <a:rPr lang="en-US" dirty="0"/>
              <a:t> Cluster Administrators </a:t>
            </a:r>
            <a:r>
              <a:rPr lang="en-US" dirty="0" smtClean="0"/>
              <a:t>(it is also providing </a:t>
            </a:r>
            <a:r>
              <a:rPr lang="en-US" dirty="0"/>
              <a:t>by Full Administrator)</a:t>
            </a:r>
          </a:p>
          <a:p>
            <a:pPr algn="just"/>
            <a:r>
              <a:rPr lang="en-US" dirty="0"/>
              <a:t>When </a:t>
            </a:r>
            <a:r>
              <a:rPr lang="en-US" dirty="0" smtClean="0"/>
              <a:t>you are going to add </a:t>
            </a:r>
            <a:r>
              <a:rPr lang="en-US" dirty="0"/>
              <a:t>the HBase service, </a:t>
            </a:r>
            <a:r>
              <a:rPr lang="en-US" dirty="0" smtClean="0"/>
              <a:t>a </a:t>
            </a:r>
            <a:r>
              <a:rPr lang="en-US" dirty="0"/>
              <a:t>root directory for HBase in </a:t>
            </a:r>
            <a:r>
              <a:rPr lang="en-US" dirty="0" smtClean="0"/>
              <a:t>HDFS is created automatically by</a:t>
            </a:r>
            <a:r>
              <a:rPr lang="en-US" b="1" dirty="0"/>
              <a:t> Add Service</a:t>
            </a:r>
            <a:r>
              <a:rPr lang="en-US" dirty="0"/>
              <a:t> wizard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When you leave </a:t>
            </a:r>
            <a:r>
              <a:rPr lang="en-US" dirty="0"/>
              <a:t>the </a:t>
            </a:r>
            <a:r>
              <a:rPr lang="en-US" b="1" dirty="0"/>
              <a:t>Add Service</a:t>
            </a:r>
            <a:r>
              <a:rPr lang="en-US" dirty="0"/>
              <a:t> wizard or it does not finish, you can create the root directory outside the wizard by </a:t>
            </a:r>
            <a:r>
              <a:rPr lang="en-US" dirty="0" smtClean="0"/>
              <a:t> following  </a:t>
            </a:r>
            <a:r>
              <a:rPr lang="en-US" dirty="0"/>
              <a:t>these steps:</a:t>
            </a:r>
          </a:p>
          <a:p>
            <a:pPr lvl="1"/>
            <a:r>
              <a:rPr lang="en-US" dirty="0" smtClean="0"/>
              <a:t>Select </a:t>
            </a:r>
            <a:r>
              <a:rPr lang="en-US" b="1" dirty="0"/>
              <a:t>Create Root Directory</a:t>
            </a:r>
            <a:r>
              <a:rPr lang="en-US" dirty="0"/>
              <a:t> from the </a:t>
            </a:r>
            <a:r>
              <a:rPr lang="en-US" b="1" dirty="0"/>
              <a:t>Actions</a:t>
            </a:r>
            <a:r>
              <a:rPr lang="en-US" dirty="0"/>
              <a:t> menu in the </a:t>
            </a:r>
            <a:r>
              <a:rPr lang="en-US" b="1" dirty="0"/>
              <a:t>HBase &gt; Status</a:t>
            </a:r>
            <a:r>
              <a:rPr lang="en-US" dirty="0"/>
              <a:t> tab.</a:t>
            </a:r>
          </a:p>
          <a:p>
            <a:pPr lvl="1"/>
            <a:r>
              <a:rPr lang="en-US" dirty="0" smtClean="0"/>
              <a:t>Click on  </a:t>
            </a:r>
            <a:r>
              <a:rPr lang="en-US" b="1" dirty="0"/>
              <a:t>Create Root Directory</a:t>
            </a:r>
            <a:r>
              <a:rPr lang="en-US" dirty="0"/>
              <a:t> </a:t>
            </a:r>
            <a:r>
              <a:rPr lang="en-US" dirty="0" smtClean="0"/>
              <a:t> and again </a:t>
            </a:r>
            <a:r>
              <a:rPr lang="en-US" dirty="0"/>
              <a:t>to </a:t>
            </a:r>
            <a:r>
              <a:rPr lang="en-US" dirty="0" smtClean="0"/>
              <a:t>confirm it.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30F-A8AC-DE45-BD6B-AE8EC1B64A0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41451" y="5706718"/>
            <a:ext cx="74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Ref[3]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25452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333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Example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8860"/>
            <a:ext cx="8229600" cy="52874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500" dirty="0" smtClean="0"/>
              <a:t>The given below </a:t>
            </a:r>
            <a:r>
              <a:rPr lang="en-US" sz="3500" dirty="0"/>
              <a:t>example shows how to use the get command. Let us scan the first row of the </a:t>
            </a:r>
            <a:r>
              <a:rPr lang="en-US" sz="3500" b="1" dirty="0" err="1" smtClean="0"/>
              <a:t>Emp</a:t>
            </a:r>
            <a:r>
              <a:rPr lang="en-US" sz="3500" dirty="0" smtClean="0"/>
              <a:t> </a:t>
            </a:r>
            <a:r>
              <a:rPr lang="en-US" sz="3500" dirty="0"/>
              <a:t>table.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B050"/>
                </a:solidFill>
              </a:rPr>
              <a:t>hbase</a:t>
            </a:r>
            <a:r>
              <a:rPr lang="en-US" sz="3600" dirty="0">
                <a:solidFill>
                  <a:srgbClr val="00B050"/>
                </a:solidFill>
              </a:rPr>
              <a:t>(main):006:0&gt; </a:t>
            </a:r>
            <a:r>
              <a:rPr lang="en-US" sz="3500" dirty="0" smtClean="0"/>
              <a:t>get ‘</a:t>
            </a:r>
            <a:r>
              <a:rPr lang="en-US" sz="3500" dirty="0" err="1" smtClean="0"/>
              <a:t>Emp</a:t>
            </a:r>
            <a:r>
              <a:rPr lang="en-US" sz="3500" dirty="0"/>
              <a:t>', '1' COLUMN CELL </a:t>
            </a:r>
            <a:r>
              <a:rPr lang="en-US" sz="3500" dirty="0" smtClean="0"/>
              <a:t>Personal </a:t>
            </a:r>
            <a:r>
              <a:rPr lang="en-US" sz="3500" dirty="0"/>
              <a:t>: </a:t>
            </a:r>
            <a:r>
              <a:rPr lang="en-US" sz="3500" dirty="0" err="1" smtClean="0"/>
              <a:t>EState</a:t>
            </a:r>
            <a:r>
              <a:rPr lang="en-US" sz="3500" dirty="0" smtClean="0"/>
              <a:t> </a:t>
            </a:r>
            <a:r>
              <a:rPr lang="en-US" sz="3500" dirty="0"/>
              <a:t>timestamp = 1417521848375, value = </a:t>
            </a:r>
            <a:r>
              <a:rPr lang="en-US" sz="3500" dirty="0" smtClean="0"/>
              <a:t>UP Personal </a:t>
            </a:r>
            <a:r>
              <a:rPr lang="en-US" sz="3500" dirty="0"/>
              <a:t>: </a:t>
            </a:r>
            <a:r>
              <a:rPr lang="en-US" sz="3500" dirty="0" err="1" smtClean="0"/>
              <a:t>EName</a:t>
            </a:r>
            <a:r>
              <a:rPr lang="en-US" sz="3500" dirty="0" smtClean="0"/>
              <a:t> </a:t>
            </a:r>
            <a:r>
              <a:rPr lang="en-US" sz="3500" dirty="0"/>
              <a:t>timestamp = 1417521785385, value = </a:t>
            </a:r>
            <a:r>
              <a:rPr lang="en-US" sz="3500" dirty="0" smtClean="0"/>
              <a:t>Arshad  Professional</a:t>
            </a:r>
            <a:r>
              <a:rPr lang="en-US" sz="3500" dirty="0"/>
              <a:t>: </a:t>
            </a:r>
            <a:r>
              <a:rPr lang="en-US" sz="3500" dirty="0" smtClean="0"/>
              <a:t>Position </a:t>
            </a:r>
            <a:r>
              <a:rPr lang="en-US" sz="3500" dirty="0"/>
              <a:t>timestamp </a:t>
            </a:r>
            <a:r>
              <a:rPr lang="en-US" sz="3500" dirty="0" smtClean="0"/>
              <a:t>= 1417521885277</a:t>
            </a:r>
            <a:r>
              <a:rPr lang="en-US" sz="3500" dirty="0"/>
              <a:t>, value = </a:t>
            </a:r>
            <a:r>
              <a:rPr lang="en-US" sz="3500" dirty="0" smtClean="0"/>
              <a:t>Associate Professor Professional</a:t>
            </a:r>
            <a:r>
              <a:rPr lang="en-US" sz="3500" dirty="0"/>
              <a:t>: </a:t>
            </a:r>
            <a:r>
              <a:rPr lang="en-US" sz="3500" dirty="0" smtClean="0"/>
              <a:t>Salary </a:t>
            </a:r>
            <a:r>
              <a:rPr lang="en-US" sz="3500" dirty="0"/>
              <a:t>timestamp = 1417521903862, value = </a:t>
            </a:r>
            <a:r>
              <a:rPr lang="en-US" sz="3500" dirty="0" smtClean="0"/>
              <a:t>170000 </a:t>
            </a:r>
          </a:p>
          <a:p>
            <a:pPr marL="0" indent="0">
              <a:buNone/>
            </a:pPr>
            <a:r>
              <a:rPr lang="en-US" sz="3500" dirty="0" smtClean="0"/>
              <a:t>4 </a:t>
            </a:r>
            <a:r>
              <a:rPr lang="en-US" sz="3500" dirty="0"/>
              <a:t>row(s) in 0.0270 seconds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30F-A8AC-DE45-BD6B-AE8EC1B64A0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9921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333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Reading </a:t>
            </a:r>
            <a:r>
              <a:rPr lang="en-US" b="1" dirty="0"/>
              <a:t>a Specific Column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7968"/>
            <a:ext cx="8229600" cy="53183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The following is the syntax </a:t>
            </a:r>
            <a:r>
              <a:rPr lang="en-US" dirty="0"/>
              <a:t>to read a specific column </a:t>
            </a:r>
            <a:r>
              <a:rPr lang="en-US" dirty="0" smtClean="0"/>
              <a:t>with the help </a:t>
            </a:r>
            <a:r>
              <a:rPr lang="en-US" b="1" dirty="0"/>
              <a:t>get</a:t>
            </a:r>
            <a:r>
              <a:rPr lang="en-US" dirty="0"/>
              <a:t> method.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hbase</a:t>
            </a:r>
            <a:r>
              <a:rPr lang="en-US" dirty="0">
                <a:solidFill>
                  <a:srgbClr val="00B050"/>
                </a:solidFill>
              </a:rPr>
              <a:t>(main):006:0&gt; </a:t>
            </a:r>
            <a:r>
              <a:rPr lang="en-US" dirty="0" smtClean="0"/>
              <a:t>get </a:t>
            </a:r>
            <a:r>
              <a:rPr lang="en-US" dirty="0"/>
              <a:t>'table name', ‘</a:t>
            </a:r>
            <a:r>
              <a:rPr lang="en-US" dirty="0" err="1"/>
              <a:t>rowid</a:t>
            </a:r>
            <a:r>
              <a:rPr lang="en-US" dirty="0"/>
              <a:t>’, {COLUMN ⇒ ‘column </a:t>
            </a:r>
            <a:r>
              <a:rPr lang="en-US" dirty="0" err="1"/>
              <a:t>family:column</a:t>
            </a:r>
            <a:r>
              <a:rPr lang="en-US" dirty="0"/>
              <a:t> name ’} </a:t>
            </a:r>
            <a:r>
              <a:rPr lang="en-US" b="1" dirty="0"/>
              <a:t>Example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hbase</a:t>
            </a:r>
            <a:r>
              <a:rPr lang="en-US" dirty="0">
                <a:solidFill>
                  <a:srgbClr val="00B050"/>
                </a:solidFill>
              </a:rPr>
              <a:t>(main):006:0&gt; </a:t>
            </a:r>
            <a:r>
              <a:rPr lang="en-US" dirty="0" smtClean="0"/>
              <a:t>get ‘</a:t>
            </a:r>
            <a:r>
              <a:rPr lang="en-US" dirty="0" err="1" smtClean="0"/>
              <a:t>Emp</a:t>
            </a:r>
            <a:r>
              <a:rPr lang="en-US" dirty="0"/>
              <a:t>', 'row1', {COLUMN ⇒ </a:t>
            </a:r>
            <a:r>
              <a:rPr lang="en-US" dirty="0" smtClean="0"/>
              <a:t>‘</a:t>
            </a:r>
            <a:r>
              <a:rPr lang="en-US" dirty="0" err="1" smtClean="0"/>
              <a:t>Personal:EName</a:t>
            </a:r>
            <a:r>
              <a:rPr lang="en-US" dirty="0"/>
              <a:t>'} COLUMN CELL </a:t>
            </a:r>
            <a:r>
              <a:rPr lang="en-US" dirty="0" err="1" smtClean="0"/>
              <a:t>Personal:EName</a:t>
            </a:r>
            <a:r>
              <a:rPr lang="en-US" dirty="0" smtClean="0"/>
              <a:t> </a:t>
            </a:r>
            <a:r>
              <a:rPr lang="en-US" dirty="0"/>
              <a:t>timestamp = 1418035791555, value = </a:t>
            </a:r>
            <a:r>
              <a:rPr lang="en-US" dirty="0" smtClean="0"/>
              <a:t>Arshad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1 row(s) in 0.0080 seconds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30F-A8AC-DE45-BD6B-AE8EC1B64A0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41451" y="5337386"/>
            <a:ext cx="74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Ref[2]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84917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6259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Data Reading </a:t>
            </a:r>
            <a:r>
              <a:rPr lang="en-US" b="1" dirty="0"/>
              <a:t>Using Java API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9497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600" b="1" dirty="0"/>
              <a:t>get()</a:t>
            </a:r>
            <a:r>
              <a:rPr lang="en-US" sz="3600" dirty="0"/>
              <a:t> method of the </a:t>
            </a:r>
            <a:r>
              <a:rPr lang="en-US" sz="3600" dirty="0" err="1"/>
              <a:t>HTable</a:t>
            </a:r>
            <a:r>
              <a:rPr lang="en-US" sz="3600" dirty="0"/>
              <a:t> class </a:t>
            </a:r>
            <a:r>
              <a:rPr lang="en-US" sz="3600" dirty="0" smtClean="0"/>
              <a:t> is used to </a:t>
            </a:r>
            <a:r>
              <a:rPr lang="en-US" sz="3600" dirty="0"/>
              <a:t>read data from an HBase </a:t>
            </a:r>
            <a:r>
              <a:rPr lang="en-US" sz="3600" dirty="0" smtClean="0"/>
              <a:t>table. </a:t>
            </a:r>
            <a:r>
              <a:rPr lang="en-US" sz="3600" dirty="0"/>
              <a:t>This method </a:t>
            </a:r>
            <a:r>
              <a:rPr lang="en-US" sz="3600" dirty="0" smtClean="0"/>
              <a:t>needs </a:t>
            </a:r>
            <a:r>
              <a:rPr lang="en-US" sz="3600" dirty="0"/>
              <a:t>an instance of the </a:t>
            </a:r>
            <a:r>
              <a:rPr lang="en-US" sz="3600" b="1" dirty="0"/>
              <a:t>Get</a:t>
            </a:r>
            <a:r>
              <a:rPr lang="en-US" sz="3600" dirty="0"/>
              <a:t> class. </a:t>
            </a:r>
            <a:r>
              <a:rPr lang="en-US" sz="3600" dirty="0" smtClean="0"/>
              <a:t>There are various steps are used  </a:t>
            </a:r>
            <a:r>
              <a:rPr lang="en-US" sz="3600" dirty="0"/>
              <a:t>to retrieve data from the HBase </a:t>
            </a:r>
            <a:r>
              <a:rPr lang="en-US" sz="3600" dirty="0" smtClean="0"/>
              <a:t>table, which is given on next slide.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30F-A8AC-DE45-BD6B-AE8EC1B64A0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41450" y="4968054"/>
            <a:ext cx="74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Ref[2]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129267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Step </a:t>
            </a:r>
            <a:r>
              <a:rPr lang="en-US" b="1" dirty="0"/>
              <a:t>1: Instantiate the Configuration Class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 smtClean="0"/>
              <a:t>Configuration</a:t>
            </a:r>
            <a:r>
              <a:rPr lang="en-US" dirty="0" smtClean="0"/>
              <a:t> </a:t>
            </a:r>
            <a:r>
              <a:rPr lang="en-US" dirty="0"/>
              <a:t>class adds HBase configuration files to its object. </a:t>
            </a:r>
            <a:r>
              <a:rPr lang="en-US" b="1" dirty="0"/>
              <a:t>create()</a:t>
            </a:r>
            <a:r>
              <a:rPr lang="en-US" dirty="0"/>
              <a:t> method of the </a:t>
            </a:r>
            <a:r>
              <a:rPr lang="en-US" b="1" dirty="0" err="1"/>
              <a:t>HbaseConfiguration</a:t>
            </a:r>
            <a:r>
              <a:rPr lang="en-US" dirty="0"/>
              <a:t> class </a:t>
            </a:r>
            <a:r>
              <a:rPr lang="en-US" dirty="0" smtClean="0"/>
              <a:t>is used to </a:t>
            </a:r>
            <a:r>
              <a:rPr lang="en-US" dirty="0"/>
              <a:t>create a configuration object </a:t>
            </a:r>
            <a:r>
              <a:rPr lang="en-US" dirty="0" smtClean="0"/>
              <a:t>which is given below:</a:t>
            </a:r>
            <a:endParaRPr lang="en-US" dirty="0"/>
          </a:p>
          <a:p>
            <a:pPr marL="0" indent="0" algn="just">
              <a:buNone/>
            </a:pPr>
            <a:r>
              <a:rPr lang="en-US" dirty="0" err="1">
                <a:solidFill>
                  <a:srgbClr val="00B050"/>
                </a:solidFill>
              </a:rPr>
              <a:t>hbase</a:t>
            </a:r>
            <a:r>
              <a:rPr lang="en-US" dirty="0">
                <a:solidFill>
                  <a:srgbClr val="00B050"/>
                </a:solidFill>
              </a:rPr>
              <a:t>(main):006:0&gt; </a:t>
            </a:r>
            <a:r>
              <a:rPr lang="en-US" dirty="0" smtClean="0"/>
              <a:t>Configuration </a:t>
            </a:r>
            <a:r>
              <a:rPr lang="en-US" dirty="0" err="1"/>
              <a:t>conf</a:t>
            </a:r>
            <a:r>
              <a:rPr lang="en-US" dirty="0"/>
              <a:t> = </a:t>
            </a:r>
            <a:r>
              <a:rPr lang="en-US" dirty="0" err="1"/>
              <a:t>HbaseConfiguration.create</a:t>
            </a:r>
            <a:r>
              <a:rPr lang="en-US" dirty="0"/>
              <a:t>();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30F-A8AC-DE45-BD6B-AE8EC1B64A0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03022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Step 2: Instantiate the </a:t>
            </a:r>
            <a:r>
              <a:rPr lang="en-US" b="1" dirty="0" err="1"/>
              <a:t>HTable</a:t>
            </a:r>
            <a:r>
              <a:rPr lang="en-US" b="1" dirty="0"/>
              <a:t> Class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9432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dirty="0" smtClean="0"/>
              <a:t>We have </a:t>
            </a:r>
            <a:r>
              <a:rPr lang="en-US" dirty="0"/>
              <a:t>a </a:t>
            </a:r>
            <a:r>
              <a:rPr lang="en-US" b="1" dirty="0" err="1" smtClean="0"/>
              <a:t>HTable</a:t>
            </a:r>
            <a:r>
              <a:rPr lang="en-US" b="1" dirty="0" smtClean="0"/>
              <a:t> </a:t>
            </a:r>
            <a:r>
              <a:rPr lang="en-US" dirty="0" smtClean="0"/>
              <a:t>class and that is  </a:t>
            </a:r>
            <a:r>
              <a:rPr lang="en-US" dirty="0"/>
              <a:t>an implementation of Table in HBase. This class </a:t>
            </a:r>
            <a:r>
              <a:rPr lang="en-US" dirty="0" smtClean="0"/>
              <a:t> </a:t>
            </a:r>
            <a:r>
              <a:rPr lang="en-US" dirty="0"/>
              <a:t>communicate with a </a:t>
            </a:r>
            <a:r>
              <a:rPr lang="en-US" dirty="0" smtClean="0"/>
              <a:t>single </a:t>
            </a:r>
            <a:r>
              <a:rPr lang="en-US" dirty="0"/>
              <a:t>HBase table. While instantiating this class, it accepts the configuration object and the table name as parameters. </a:t>
            </a:r>
            <a:r>
              <a:rPr lang="en-US" dirty="0" smtClean="0"/>
              <a:t>We  </a:t>
            </a:r>
            <a:r>
              <a:rPr lang="en-US" dirty="0"/>
              <a:t>can instantiate the </a:t>
            </a:r>
            <a:r>
              <a:rPr lang="en-US" dirty="0" err="1"/>
              <a:t>HTable</a:t>
            </a:r>
            <a:r>
              <a:rPr lang="en-US" dirty="0"/>
              <a:t> class as </a:t>
            </a:r>
            <a:r>
              <a:rPr lang="en-US" dirty="0" smtClean="0"/>
              <a:t>below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hbase</a:t>
            </a:r>
            <a:r>
              <a:rPr lang="en-US" dirty="0">
                <a:solidFill>
                  <a:srgbClr val="00B050"/>
                </a:solidFill>
              </a:rPr>
              <a:t>(main):006:0&gt; </a:t>
            </a:r>
            <a:r>
              <a:rPr lang="en-US" dirty="0" err="1" smtClean="0"/>
              <a:t>HTable</a:t>
            </a:r>
            <a:r>
              <a:rPr lang="en-US" dirty="0" smtClean="0"/>
              <a:t> </a:t>
            </a:r>
            <a:r>
              <a:rPr lang="en-US" dirty="0" err="1"/>
              <a:t>hTable</a:t>
            </a:r>
            <a:r>
              <a:rPr lang="en-US" dirty="0"/>
              <a:t> = new </a:t>
            </a:r>
            <a:r>
              <a:rPr lang="en-US" dirty="0" err="1"/>
              <a:t>HTable</a:t>
            </a:r>
            <a:r>
              <a:rPr lang="en-US" dirty="0"/>
              <a:t>(</a:t>
            </a:r>
            <a:r>
              <a:rPr lang="en-US" dirty="0" err="1"/>
              <a:t>conf</a:t>
            </a:r>
            <a:r>
              <a:rPr lang="en-US" dirty="0"/>
              <a:t>, </a:t>
            </a:r>
            <a:r>
              <a:rPr lang="en-US" dirty="0" err="1"/>
              <a:t>tableName</a:t>
            </a:r>
            <a:r>
              <a:rPr lang="en-US" dirty="0"/>
              <a:t>);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30F-A8AC-DE45-BD6B-AE8EC1B64A0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86047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Step 3: Instantiate the Get Class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US" sz="6700" dirty="0" smtClean="0"/>
              <a:t> We </a:t>
            </a:r>
            <a:r>
              <a:rPr lang="en-US" sz="6700" dirty="0"/>
              <a:t>can retrieve data from the </a:t>
            </a:r>
            <a:r>
              <a:rPr lang="en-US" sz="6700" dirty="0" smtClean="0"/>
              <a:t>table of HBase using the method </a:t>
            </a:r>
            <a:r>
              <a:rPr lang="en-US" sz="6700" b="1" dirty="0"/>
              <a:t>get()</a:t>
            </a:r>
            <a:r>
              <a:rPr lang="en-US" sz="6700" dirty="0"/>
              <a:t> </a:t>
            </a:r>
            <a:r>
              <a:rPr lang="en-US" sz="6700" dirty="0" smtClean="0"/>
              <a:t>which class of </a:t>
            </a:r>
            <a:r>
              <a:rPr lang="en-US" sz="6700" b="1" dirty="0" err="1" smtClean="0"/>
              <a:t>HTable</a:t>
            </a:r>
            <a:r>
              <a:rPr lang="en-US" sz="6700" dirty="0" smtClean="0"/>
              <a:t>. </a:t>
            </a:r>
            <a:r>
              <a:rPr lang="en-US" sz="6700" dirty="0"/>
              <a:t>This method extracts a cell from a given row. It </a:t>
            </a:r>
            <a:r>
              <a:rPr lang="en-US" sz="6700" dirty="0" smtClean="0"/>
              <a:t>needs </a:t>
            </a:r>
            <a:r>
              <a:rPr lang="en-US" sz="6700" dirty="0"/>
              <a:t>a </a:t>
            </a:r>
            <a:r>
              <a:rPr lang="en-US" sz="6700" b="1" dirty="0"/>
              <a:t>Get</a:t>
            </a:r>
            <a:r>
              <a:rPr lang="en-US" sz="6700" dirty="0"/>
              <a:t> class object as parameter. </a:t>
            </a:r>
            <a:r>
              <a:rPr lang="en-US" sz="6700" dirty="0" smtClean="0"/>
              <a:t>We can Create </a:t>
            </a:r>
            <a:r>
              <a:rPr lang="en-US" sz="6700" dirty="0"/>
              <a:t>it as </a:t>
            </a:r>
            <a:r>
              <a:rPr lang="en-US" sz="6700" dirty="0" smtClean="0"/>
              <a:t>follows:</a:t>
            </a:r>
            <a:endParaRPr lang="en-US" sz="6700" dirty="0"/>
          </a:p>
          <a:p>
            <a:pPr marL="0" indent="0">
              <a:buNone/>
            </a:pPr>
            <a:r>
              <a:rPr lang="en-US" sz="5400" dirty="0" err="1">
                <a:solidFill>
                  <a:srgbClr val="00B050"/>
                </a:solidFill>
              </a:rPr>
              <a:t>hbase</a:t>
            </a:r>
            <a:r>
              <a:rPr lang="en-US" sz="5400" dirty="0">
                <a:solidFill>
                  <a:srgbClr val="00B050"/>
                </a:solidFill>
              </a:rPr>
              <a:t>(main):006:0&gt; </a:t>
            </a:r>
            <a:r>
              <a:rPr lang="en-US" sz="6700" dirty="0" smtClean="0"/>
              <a:t>Get get </a:t>
            </a:r>
            <a:r>
              <a:rPr lang="en-US" sz="6700" dirty="0"/>
              <a:t>= new Get(</a:t>
            </a:r>
            <a:r>
              <a:rPr lang="en-US" sz="6700" dirty="0" err="1"/>
              <a:t>toBytes</a:t>
            </a:r>
            <a:r>
              <a:rPr lang="en-US" sz="6700" dirty="0"/>
              <a:t>("</a:t>
            </a:r>
            <a:r>
              <a:rPr lang="en-US" sz="6700" dirty="0" smtClean="0"/>
              <a:t>row1"));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30F-A8AC-DE45-BD6B-AE8EC1B64A08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48554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2395"/>
            <a:ext cx="8229600" cy="70493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Step </a:t>
            </a:r>
            <a:r>
              <a:rPr lang="en-US" b="1" dirty="0"/>
              <a:t>4: Read the Data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8794"/>
            <a:ext cx="8229600" cy="5356655"/>
          </a:xfrm>
        </p:spPr>
        <p:txBody>
          <a:bodyPr>
            <a:noAutofit/>
          </a:bodyPr>
          <a:lstStyle/>
          <a:p>
            <a:r>
              <a:rPr lang="en-US" dirty="0" smtClean="0"/>
              <a:t>When we  </a:t>
            </a:r>
            <a:r>
              <a:rPr lang="en-US" dirty="0"/>
              <a:t>retrieving data, </a:t>
            </a:r>
            <a:r>
              <a:rPr lang="en-US" dirty="0" smtClean="0"/>
              <a:t>we </a:t>
            </a:r>
            <a:r>
              <a:rPr lang="en-US" dirty="0"/>
              <a:t>can get a single row by id, or get a set of rows by a set of row ids, or scan an </a:t>
            </a:r>
            <a:r>
              <a:rPr lang="en-US" dirty="0" smtClean="0"/>
              <a:t>whole </a:t>
            </a:r>
            <a:r>
              <a:rPr lang="en-US" dirty="0"/>
              <a:t>table or a </a:t>
            </a:r>
            <a:r>
              <a:rPr lang="en-US" dirty="0" smtClean="0"/>
              <a:t>rows subset.</a:t>
            </a:r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can retrieve an HBase table data using the add method variants in </a:t>
            </a:r>
            <a:r>
              <a:rPr lang="en-US" b="1" dirty="0"/>
              <a:t>Get</a:t>
            </a:r>
            <a:r>
              <a:rPr lang="en-US" dirty="0"/>
              <a:t> class.</a:t>
            </a:r>
          </a:p>
          <a:p>
            <a:r>
              <a:rPr lang="en-US" dirty="0"/>
              <a:t>To get a specific column from a specific column family, use the </a:t>
            </a:r>
            <a:r>
              <a:rPr lang="en-US" dirty="0" smtClean="0"/>
              <a:t>given below method: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get.addFamily</a:t>
            </a:r>
            <a:r>
              <a:rPr lang="en-US" dirty="0">
                <a:solidFill>
                  <a:srgbClr val="FF0000"/>
                </a:solidFill>
              </a:rPr>
              <a:t>(personal)</a:t>
            </a:r>
            <a:r>
              <a:rPr lang="en-US" dirty="0"/>
              <a:t> To get all the columns from a specific column family, use the </a:t>
            </a:r>
            <a:r>
              <a:rPr lang="en-US" dirty="0" smtClean="0"/>
              <a:t>method: </a:t>
            </a:r>
            <a:r>
              <a:rPr lang="en-US" dirty="0" err="1" smtClean="0">
                <a:solidFill>
                  <a:srgbClr val="FF0000"/>
                </a:solidFill>
              </a:rPr>
              <a:t>get.addColumn</a:t>
            </a:r>
            <a:r>
              <a:rPr lang="en-US" dirty="0" smtClean="0">
                <a:solidFill>
                  <a:srgbClr val="FF0000"/>
                </a:solidFill>
              </a:rPr>
              <a:t>(personal</a:t>
            </a:r>
            <a:r>
              <a:rPr lang="en-US" dirty="0">
                <a:solidFill>
                  <a:srgbClr val="FF0000"/>
                </a:solidFill>
              </a:rPr>
              <a:t>, name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30F-A8AC-DE45-BD6B-AE8EC1B64A0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27497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Step 5: Get the Result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6173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We can get </a:t>
            </a:r>
            <a:r>
              <a:rPr lang="en-US" dirty="0"/>
              <a:t>the result by passing </a:t>
            </a:r>
            <a:r>
              <a:rPr lang="en-US" dirty="0" smtClean="0"/>
              <a:t>our </a:t>
            </a:r>
            <a:r>
              <a:rPr lang="en-US" b="1" dirty="0"/>
              <a:t>Get</a:t>
            </a:r>
            <a:r>
              <a:rPr lang="en-US" dirty="0"/>
              <a:t> class instance to the </a:t>
            </a:r>
            <a:r>
              <a:rPr lang="en-US" b="1" dirty="0" err="1" smtClean="0"/>
              <a:t>HTable</a:t>
            </a:r>
            <a:r>
              <a:rPr lang="en-US" dirty="0" smtClean="0"/>
              <a:t> class, </a:t>
            </a:r>
            <a:r>
              <a:rPr lang="en-US" b="1" dirty="0"/>
              <a:t>get</a:t>
            </a:r>
            <a:r>
              <a:rPr lang="en-US" dirty="0"/>
              <a:t> method . This method returns the </a:t>
            </a:r>
            <a:r>
              <a:rPr lang="en-US" b="1" dirty="0"/>
              <a:t>Result</a:t>
            </a:r>
            <a:r>
              <a:rPr lang="en-US" dirty="0"/>
              <a:t> class object, which holds the requested result. </a:t>
            </a:r>
            <a:r>
              <a:rPr lang="en-US" dirty="0" smtClean="0"/>
              <a:t>We can use </a:t>
            </a:r>
            <a:r>
              <a:rPr lang="en-US" b="1" dirty="0"/>
              <a:t>get()</a:t>
            </a:r>
            <a:r>
              <a:rPr lang="en-US" dirty="0"/>
              <a:t> </a:t>
            </a:r>
            <a:r>
              <a:rPr lang="en-US" dirty="0" smtClean="0"/>
              <a:t>method as follows: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hbase</a:t>
            </a:r>
            <a:r>
              <a:rPr lang="en-US" dirty="0">
                <a:solidFill>
                  <a:srgbClr val="00B050"/>
                </a:solidFill>
              </a:rPr>
              <a:t>(main):006:0&gt; </a:t>
            </a:r>
            <a:r>
              <a:rPr lang="en-US" dirty="0" smtClean="0"/>
              <a:t>Result </a:t>
            </a:r>
            <a:r>
              <a:rPr lang="en-US" dirty="0" err="1"/>
              <a:t>result</a:t>
            </a:r>
            <a:r>
              <a:rPr lang="en-US" dirty="0"/>
              <a:t> = </a:t>
            </a:r>
            <a:r>
              <a:rPr lang="en-US" dirty="0" err="1"/>
              <a:t>table.get</a:t>
            </a:r>
            <a:r>
              <a:rPr lang="en-US" dirty="0"/>
              <a:t>(g);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30F-A8AC-DE45-BD6B-AE8EC1B64A08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38703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Step </a:t>
            </a:r>
            <a:r>
              <a:rPr lang="en-US" b="1" dirty="0"/>
              <a:t>6: Values Reading from the Result Instance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/>
              <a:t>Result</a:t>
            </a:r>
            <a:r>
              <a:rPr lang="en-US" dirty="0"/>
              <a:t> class </a:t>
            </a:r>
            <a:r>
              <a:rPr lang="en-US" dirty="0" smtClean="0"/>
              <a:t>offers </a:t>
            </a:r>
            <a:r>
              <a:rPr lang="en-US" dirty="0"/>
              <a:t>the </a:t>
            </a:r>
            <a:r>
              <a:rPr lang="en-US" b="1" dirty="0" err="1"/>
              <a:t>getValue</a:t>
            </a:r>
            <a:r>
              <a:rPr lang="en-US" b="1" dirty="0"/>
              <a:t>()</a:t>
            </a:r>
            <a:r>
              <a:rPr lang="en-US" dirty="0"/>
              <a:t> method to read </a:t>
            </a:r>
            <a:r>
              <a:rPr lang="en-US" dirty="0" smtClean="0"/>
              <a:t> </a:t>
            </a:r>
            <a:r>
              <a:rPr lang="en-US" dirty="0"/>
              <a:t>values from its instance. </a:t>
            </a:r>
            <a:r>
              <a:rPr lang="en-US" dirty="0" smtClean="0"/>
              <a:t> We can use this as given below: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hbase</a:t>
            </a:r>
            <a:r>
              <a:rPr lang="en-US" dirty="0">
                <a:solidFill>
                  <a:srgbClr val="00B050"/>
                </a:solidFill>
              </a:rPr>
              <a:t>(main):006:0&gt; </a:t>
            </a:r>
            <a:r>
              <a:rPr lang="en-US" dirty="0" smtClean="0"/>
              <a:t>byte </a:t>
            </a:r>
            <a:r>
              <a:rPr lang="en-US" dirty="0"/>
              <a:t>[] value = </a:t>
            </a:r>
            <a:r>
              <a:rPr lang="en-US" dirty="0" err="1"/>
              <a:t>result.getValue</a:t>
            </a:r>
            <a:r>
              <a:rPr lang="en-US" dirty="0"/>
              <a:t>(</a:t>
            </a:r>
            <a:r>
              <a:rPr lang="en-US" dirty="0" err="1"/>
              <a:t>Bytes.toBytes</a:t>
            </a:r>
            <a:r>
              <a:rPr lang="en-US" dirty="0" smtClean="0"/>
              <a:t>(“Personal</a:t>
            </a:r>
            <a:r>
              <a:rPr lang="en-US" dirty="0"/>
              <a:t>"),</a:t>
            </a:r>
            <a:r>
              <a:rPr lang="en-US" dirty="0" err="1"/>
              <a:t>Bytes.toBytes</a:t>
            </a:r>
            <a:r>
              <a:rPr lang="en-US" dirty="0" smtClean="0"/>
              <a:t>(“</a:t>
            </a:r>
            <a:r>
              <a:rPr lang="en-US" dirty="0" err="1" smtClean="0"/>
              <a:t>EName</a:t>
            </a:r>
            <a:r>
              <a:rPr lang="en-US" dirty="0"/>
              <a:t>")); byte [] value1 = </a:t>
            </a:r>
            <a:r>
              <a:rPr lang="en-US" dirty="0" err="1"/>
              <a:t>result.getValue</a:t>
            </a:r>
            <a:r>
              <a:rPr lang="en-US" dirty="0"/>
              <a:t>(</a:t>
            </a:r>
            <a:r>
              <a:rPr lang="en-US" dirty="0" err="1"/>
              <a:t>Bytes.toBytes</a:t>
            </a:r>
            <a:r>
              <a:rPr lang="en-US" dirty="0" smtClean="0"/>
              <a:t>(“Personal</a:t>
            </a:r>
            <a:r>
              <a:rPr lang="en-US" dirty="0"/>
              <a:t>"),</a:t>
            </a:r>
            <a:r>
              <a:rPr lang="en-US" dirty="0" err="1"/>
              <a:t>Bytes.toBytes</a:t>
            </a:r>
            <a:r>
              <a:rPr lang="en-US" dirty="0" smtClean="0"/>
              <a:t>(“</a:t>
            </a:r>
            <a:r>
              <a:rPr lang="en-US" dirty="0" err="1" smtClean="0"/>
              <a:t>EState</a:t>
            </a:r>
            <a:r>
              <a:rPr lang="en-US" dirty="0" smtClean="0"/>
              <a:t>"));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30F-A8AC-DE45-BD6B-AE8EC1B64A0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28237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040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Deleting </a:t>
            </a:r>
            <a:r>
              <a:rPr lang="en-US" b="1" dirty="0"/>
              <a:t>a Specific Cell in a Table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7714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 smtClean="0"/>
              <a:t>To delete </a:t>
            </a:r>
            <a:r>
              <a:rPr lang="en-US" sz="3000" dirty="0"/>
              <a:t>a specific cell in a </a:t>
            </a:r>
            <a:r>
              <a:rPr lang="en-US" sz="3000" dirty="0" smtClean="0"/>
              <a:t>table, we can use the </a:t>
            </a:r>
            <a:r>
              <a:rPr lang="en-US" sz="3000" b="1" dirty="0" smtClean="0"/>
              <a:t>delete</a:t>
            </a:r>
            <a:r>
              <a:rPr lang="en-US" sz="3000" dirty="0" smtClean="0"/>
              <a:t> command. </a:t>
            </a:r>
          </a:p>
          <a:p>
            <a:pPr marL="0" indent="0">
              <a:buNone/>
            </a:pPr>
            <a:r>
              <a:rPr lang="en-US" sz="3000" b="1" dirty="0" smtClean="0"/>
              <a:t>Syntax</a:t>
            </a:r>
            <a:endParaRPr lang="en-US" sz="3000" b="1" dirty="0"/>
          </a:p>
          <a:p>
            <a:pPr marL="0" indent="0">
              <a:buNone/>
            </a:pPr>
            <a:r>
              <a:rPr lang="en-US" sz="3000" b="1" dirty="0" err="1">
                <a:solidFill>
                  <a:srgbClr val="00B050"/>
                </a:solidFill>
              </a:rPr>
              <a:t>hbase</a:t>
            </a:r>
            <a:r>
              <a:rPr lang="en-US" sz="3000" b="1" dirty="0">
                <a:solidFill>
                  <a:srgbClr val="00B050"/>
                </a:solidFill>
              </a:rPr>
              <a:t>(main):006:0&gt; </a:t>
            </a:r>
            <a:r>
              <a:rPr lang="en-US" sz="3000" dirty="0" smtClean="0"/>
              <a:t>delete </a:t>
            </a:r>
            <a:r>
              <a:rPr lang="en-US" sz="3000" dirty="0"/>
              <a:t>‘&lt;table name&gt;’, ‘&lt;row&gt;’, ‘&lt;column name &gt;’, ‘&lt;time stamp&gt;’ 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b="1" dirty="0" smtClean="0"/>
              <a:t>Example</a:t>
            </a:r>
            <a:endParaRPr lang="en-US" sz="3000" b="1" dirty="0"/>
          </a:p>
          <a:p>
            <a:pPr marL="0" indent="0">
              <a:buNone/>
            </a:pPr>
            <a:r>
              <a:rPr lang="en-US" sz="3000" dirty="0" smtClean="0"/>
              <a:t>Here </a:t>
            </a:r>
            <a:r>
              <a:rPr lang="en-US" sz="3000" dirty="0"/>
              <a:t>we are </a:t>
            </a:r>
            <a:r>
              <a:rPr lang="en-US" sz="3000" dirty="0" smtClean="0"/>
              <a:t>going to deleting </a:t>
            </a:r>
            <a:r>
              <a:rPr lang="en-US" sz="3000" dirty="0"/>
              <a:t>the </a:t>
            </a:r>
            <a:r>
              <a:rPr lang="en-US" sz="3000" dirty="0" smtClean="0"/>
              <a:t>state .</a:t>
            </a:r>
            <a:endParaRPr lang="en-US" sz="3000" dirty="0"/>
          </a:p>
          <a:p>
            <a:pPr marL="0" indent="0">
              <a:buNone/>
            </a:pPr>
            <a:r>
              <a:rPr lang="en-US" sz="3000" b="1" dirty="0" err="1">
                <a:solidFill>
                  <a:srgbClr val="00B050"/>
                </a:solidFill>
              </a:rPr>
              <a:t>hbase</a:t>
            </a:r>
            <a:r>
              <a:rPr lang="en-US" sz="3000" b="1" dirty="0">
                <a:solidFill>
                  <a:srgbClr val="00B050"/>
                </a:solidFill>
              </a:rPr>
              <a:t>(main):006:0&gt; </a:t>
            </a:r>
            <a:r>
              <a:rPr lang="en-US" sz="3000" dirty="0" smtClean="0"/>
              <a:t>delete ‘</a:t>
            </a:r>
            <a:r>
              <a:rPr lang="en-US" sz="3000" dirty="0" err="1" smtClean="0"/>
              <a:t>Emp</a:t>
            </a:r>
            <a:r>
              <a:rPr lang="en-US" sz="3000" dirty="0"/>
              <a:t>', '1', </a:t>
            </a:r>
            <a:r>
              <a:rPr lang="en-US" sz="3000" dirty="0" smtClean="0"/>
              <a:t>‘Personal </a:t>
            </a:r>
            <a:r>
              <a:rPr lang="en-US" sz="3000" dirty="0" err="1" smtClean="0"/>
              <a:t>Data:EState</a:t>
            </a:r>
            <a:r>
              <a:rPr lang="en-US" sz="3000" dirty="0" smtClean="0"/>
              <a:t>', </a:t>
            </a:r>
            <a:r>
              <a:rPr lang="en-US" sz="3000" dirty="0"/>
              <a:t>1417521848375 </a:t>
            </a:r>
            <a:endParaRPr lang="en-US" sz="3000" dirty="0" smtClean="0"/>
          </a:p>
          <a:p>
            <a:r>
              <a:rPr lang="en-US" sz="3000" dirty="0" smtClean="0"/>
              <a:t>0 </a:t>
            </a:r>
            <a:r>
              <a:rPr lang="en-US" sz="3000" dirty="0"/>
              <a:t>row(s) in 0.0060 seconds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30F-A8AC-DE45-BD6B-AE8EC1B64A08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41451" y="5337386"/>
            <a:ext cx="74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Ref[2]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47721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7405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Graceful </a:t>
            </a:r>
            <a:r>
              <a:rPr lang="en-US" b="1" dirty="0"/>
              <a:t>Shutdown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30F-A8AC-DE45-BD6B-AE8EC1B64A0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41451" y="5706718"/>
            <a:ext cx="74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Ref[3]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6096" y="1183099"/>
            <a:ext cx="799070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3600" b="1" dirty="0"/>
              <a:t>Minimum Required Role:</a:t>
            </a:r>
            <a:r>
              <a:rPr lang="en-US" sz="3600" dirty="0"/>
              <a:t> </a:t>
            </a:r>
            <a:r>
              <a:rPr lang="en-US" sz="3600" dirty="0" smtClean="0"/>
              <a:t>Operator, it is also </a:t>
            </a:r>
            <a:r>
              <a:rPr lang="en-US" sz="3600" dirty="0"/>
              <a:t>provided by Configurator, Cluster Administrator, Full </a:t>
            </a:r>
            <a:r>
              <a:rPr lang="en-US" sz="3600" dirty="0" smtClean="0"/>
              <a:t>Administrator.</a:t>
            </a:r>
          </a:p>
          <a:p>
            <a:pPr algn="just">
              <a:buFont typeface="Arial" pitchFamily="34" charset="0"/>
              <a:buChar char="•"/>
            </a:pPr>
            <a:r>
              <a:rPr lang="en-US" sz="3600" dirty="0" smtClean="0"/>
              <a:t>The graceful </a:t>
            </a:r>
            <a:r>
              <a:rPr lang="en-US" sz="3600" dirty="0"/>
              <a:t>shutdown of an HBase </a:t>
            </a:r>
            <a:r>
              <a:rPr lang="en-US" sz="3600" dirty="0" err="1"/>
              <a:t>RegionServer</a:t>
            </a:r>
            <a:r>
              <a:rPr lang="en-US" sz="3600" dirty="0"/>
              <a:t> </a:t>
            </a:r>
            <a:r>
              <a:rPr lang="en-US" sz="3600" dirty="0" smtClean="0"/>
              <a:t>permits </a:t>
            </a:r>
            <a:r>
              <a:rPr lang="en-US" sz="3600" dirty="0"/>
              <a:t>the regions hosted by that </a:t>
            </a:r>
            <a:r>
              <a:rPr lang="en-US" sz="3600" dirty="0" err="1"/>
              <a:t>RegionServer</a:t>
            </a:r>
            <a:r>
              <a:rPr lang="en-US" sz="3600" dirty="0"/>
              <a:t> to be moved to other </a:t>
            </a:r>
            <a:r>
              <a:rPr lang="en-US" sz="3600" dirty="0" err="1"/>
              <a:t>RegionServers</a:t>
            </a:r>
            <a:r>
              <a:rPr lang="en-US" sz="3600" dirty="0"/>
              <a:t> before </a:t>
            </a:r>
            <a:r>
              <a:rPr lang="en-US" sz="3600" dirty="0" smtClean="0"/>
              <a:t>ending </a:t>
            </a:r>
            <a:r>
              <a:rPr lang="en-US" sz="3600" dirty="0" err="1" smtClean="0"/>
              <a:t>RegionServer</a:t>
            </a:r>
            <a:r>
              <a:rPr lang="en-US" sz="3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18503276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8043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Deleting </a:t>
            </a:r>
            <a:r>
              <a:rPr lang="en-US" dirty="0"/>
              <a:t>All Cells in a Table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427"/>
            <a:ext cx="8229600" cy="5023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/>
              <a:t>the “</a:t>
            </a:r>
            <a:r>
              <a:rPr lang="en-US" dirty="0" err="1"/>
              <a:t>deleteall</a:t>
            </a:r>
            <a:r>
              <a:rPr lang="en-US" dirty="0"/>
              <a:t>” </a:t>
            </a:r>
            <a:r>
              <a:rPr lang="en-US" dirty="0" err="1" smtClean="0"/>
              <a:t>command,we</a:t>
            </a:r>
            <a:r>
              <a:rPr lang="en-US" dirty="0" smtClean="0"/>
              <a:t> </a:t>
            </a:r>
            <a:r>
              <a:rPr lang="en-US" dirty="0"/>
              <a:t>can delete all the cells in a row.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yntax</a:t>
            </a:r>
            <a:endParaRPr lang="en-US" dirty="0"/>
          </a:p>
          <a:p>
            <a:pPr marL="0" indent="0">
              <a:buNone/>
            </a:pPr>
            <a:r>
              <a:rPr lang="en-US" b="1" dirty="0" err="1">
                <a:solidFill>
                  <a:srgbClr val="00B050"/>
                </a:solidFill>
              </a:rPr>
              <a:t>hbase</a:t>
            </a:r>
            <a:r>
              <a:rPr lang="en-US" b="1" dirty="0">
                <a:solidFill>
                  <a:srgbClr val="00B050"/>
                </a:solidFill>
              </a:rPr>
              <a:t>(main):006:0&gt; </a:t>
            </a:r>
            <a:r>
              <a:rPr lang="en-US" dirty="0" err="1" smtClean="0"/>
              <a:t>deleteall</a:t>
            </a:r>
            <a:r>
              <a:rPr lang="en-US" dirty="0" smtClean="0"/>
              <a:t> </a:t>
            </a:r>
            <a:r>
              <a:rPr lang="en-US" dirty="0"/>
              <a:t>‘&lt;table name&gt;’, ‘&lt;row&gt;’,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Example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Here is an example of “</a:t>
            </a:r>
            <a:r>
              <a:rPr lang="en-US" dirty="0" err="1"/>
              <a:t>deleteall</a:t>
            </a:r>
            <a:r>
              <a:rPr lang="en-US" dirty="0"/>
              <a:t>” command, where we are deleting all the cells of row1 of </a:t>
            </a:r>
            <a:r>
              <a:rPr lang="en-US" dirty="0" err="1"/>
              <a:t>E</a:t>
            </a:r>
            <a:r>
              <a:rPr lang="en-US" dirty="0" err="1" smtClean="0"/>
              <a:t>mp</a:t>
            </a:r>
            <a:r>
              <a:rPr lang="en-US" dirty="0" smtClean="0"/>
              <a:t> </a:t>
            </a:r>
            <a:r>
              <a:rPr lang="en-US" dirty="0"/>
              <a:t>table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30F-A8AC-DE45-BD6B-AE8EC1B64A08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75328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2806"/>
            <a:ext cx="8229600" cy="56902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00B050"/>
                </a:solidFill>
              </a:rPr>
              <a:t>hbase</a:t>
            </a:r>
            <a:r>
              <a:rPr lang="en-US" b="1" dirty="0">
                <a:solidFill>
                  <a:srgbClr val="00B050"/>
                </a:solidFill>
              </a:rPr>
              <a:t>(main):006:0&gt; </a:t>
            </a:r>
            <a:r>
              <a:rPr lang="en-US" dirty="0" err="1" smtClean="0"/>
              <a:t>deleteall</a:t>
            </a:r>
            <a:r>
              <a:rPr lang="en-US" dirty="0" smtClean="0"/>
              <a:t> ‘Emp</a:t>
            </a:r>
            <a:r>
              <a:rPr lang="en-US" dirty="0"/>
              <a:t>','1'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0 </a:t>
            </a:r>
            <a:r>
              <a:rPr lang="en-US" dirty="0"/>
              <a:t>row(s) in 0.0240 </a:t>
            </a:r>
            <a:r>
              <a:rPr lang="en-US" dirty="0" smtClean="0"/>
              <a:t>seconds</a:t>
            </a:r>
          </a:p>
          <a:p>
            <a:pPr marL="0" indent="0">
              <a:buNone/>
            </a:pPr>
            <a:r>
              <a:rPr lang="en-US" dirty="0" smtClean="0"/>
              <a:t> We can verify </a:t>
            </a:r>
            <a:r>
              <a:rPr lang="en-US" dirty="0"/>
              <a:t>the table </a:t>
            </a:r>
            <a:r>
              <a:rPr lang="en-US" dirty="0" smtClean="0"/>
              <a:t>by using the command </a:t>
            </a:r>
            <a:r>
              <a:rPr lang="en-US" b="1" dirty="0" smtClean="0"/>
              <a:t>scan.</a:t>
            </a:r>
            <a:r>
              <a:rPr lang="en-US" dirty="0" smtClean="0"/>
              <a:t> </a:t>
            </a:r>
            <a:r>
              <a:rPr lang="en-US" dirty="0"/>
              <a:t>A snapshot of the table after deleting the table </a:t>
            </a:r>
            <a:r>
              <a:rPr lang="en-US" dirty="0" smtClean="0"/>
              <a:t>is as follows:</a:t>
            </a:r>
            <a:endParaRPr lang="en-US" dirty="0"/>
          </a:p>
          <a:p>
            <a:pPr marL="0" indent="0">
              <a:buNone/>
            </a:pPr>
            <a:r>
              <a:rPr lang="en-US" b="1" dirty="0" err="1">
                <a:solidFill>
                  <a:srgbClr val="00B050"/>
                </a:solidFill>
              </a:rPr>
              <a:t>hbase</a:t>
            </a:r>
            <a:r>
              <a:rPr lang="en-US" b="1" dirty="0">
                <a:solidFill>
                  <a:srgbClr val="00B050"/>
                </a:solidFill>
              </a:rPr>
              <a:t>(main):006:0&gt; </a:t>
            </a:r>
            <a:r>
              <a:rPr lang="en-US" dirty="0" smtClean="0"/>
              <a:t>scan ‘</a:t>
            </a:r>
            <a:r>
              <a:rPr lang="en-US" dirty="0" err="1" smtClean="0"/>
              <a:t>Emp</a:t>
            </a:r>
            <a:r>
              <a:rPr lang="en-US" dirty="0"/>
              <a:t>' ROW COLUMN + CELL 2 column = </a:t>
            </a:r>
            <a:r>
              <a:rPr lang="en-US" dirty="0" smtClean="0"/>
              <a:t>Personal </a:t>
            </a:r>
            <a:r>
              <a:rPr lang="en-US" dirty="0" err="1" smtClean="0"/>
              <a:t>Data:Ename</a:t>
            </a:r>
            <a:r>
              <a:rPr lang="en-US" dirty="0" smtClean="0"/>
              <a:t>, </a:t>
            </a:r>
            <a:r>
              <a:rPr lang="en-US" dirty="0"/>
              <a:t>timestamp = 1417524574905, value = </a:t>
            </a:r>
            <a:r>
              <a:rPr lang="en-US" dirty="0" smtClean="0"/>
              <a:t>Arshad</a:t>
            </a:r>
          </a:p>
          <a:p>
            <a:pPr marL="0" indent="0">
              <a:buNone/>
            </a:pPr>
            <a:r>
              <a:rPr lang="en-US" dirty="0" smtClean="0"/>
              <a:t>2 </a:t>
            </a:r>
            <a:r>
              <a:rPr lang="en-US" dirty="0"/>
              <a:t>column = personal </a:t>
            </a:r>
            <a:r>
              <a:rPr lang="en-US" dirty="0" err="1" smtClean="0"/>
              <a:t>data:EState</a:t>
            </a:r>
            <a:r>
              <a:rPr lang="en-US" dirty="0" smtClean="0"/>
              <a:t>, </a:t>
            </a:r>
            <a:r>
              <a:rPr lang="en-US" dirty="0"/>
              <a:t>timestamp = 1417524556125, value = </a:t>
            </a:r>
            <a:r>
              <a:rPr lang="en-US" dirty="0" smtClean="0"/>
              <a:t>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30F-A8AC-DE45-BD6B-AE8EC1B64A08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54904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37518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800" dirty="0"/>
              <a:t>2 column = Professional </a:t>
            </a:r>
            <a:r>
              <a:rPr lang="en-US" sz="3800" dirty="0" err="1"/>
              <a:t>Data:Position</a:t>
            </a:r>
            <a:r>
              <a:rPr lang="en-US" sz="3800" dirty="0"/>
              <a:t>, timestamp = 1417524204, value = </a:t>
            </a:r>
            <a:r>
              <a:rPr lang="en-US" sz="3800" dirty="0" smtClean="0"/>
              <a:t>Associate Professor</a:t>
            </a:r>
          </a:p>
          <a:p>
            <a:pPr marL="0" indent="0">
              <a:buNone/>
            </a:pPr>
            <a:r>
              <a:rPr lang="en-US" sz="3800" dirty="0" smtClean="0"/>
              <a:t> </a:t>
            </a:r>
            <a:r>
              <a:rPr lang="en-US" sz="3800" dirty="0"/>
              <a:t>column = </a:t>
            </a:r>
            <a:r>
              <a:rPr lang="en-US" sz="3800" dirty="0" smtClean="0"/>
              <a:t>Professional </a:t>
            </a:r>
            <a:r>
              <a:rPr lang="en-US" sz="3800" dirty="0" err="1" smtClean="0"/>
              <a:t>Data:Salary</a:t>
            </a:r>
            <a:r>
              <a:rPr lang="en-US" sz="3800" dirty="0"/>
              <a:t>, timestamp = 1417524604221, value = </a:t>
            </a:r>
            <a:r>
              <a:rPr lang="en-US" sz="3800" dirty="0" smtClean="0"/>
              <a:t>170000</a:t>
            </a:r>
          </a:p>
          <a:p>
            <a:pPr marL="0" indent="0">
              <a:buNone/>
            </a:pPr>
            <a:r>
              <a:rPr lang="en-US" sz="3800" dirty="0" smtClean="0"/>
              <a:t>3 </a:t>
            </a:r>
            <a:r>
              <a:rPr lang="en-US" sz="3800" dirty="0"/>
              <a:t>column = </a:t>
            </a:r>
            <a:r>
              <a:rPr lang="en-US" sz="3800" dirty="0" smtClean="0"/>
              <a:t>Personal </a:t>
            </a:r>
            <a:r>
              <a:rPr lang="en-US" sz="3800" dirty="0" err="1" smtClean="0"/>
              <a:t>Data:Name</a:t>
            </a:r>
            <a:r>
              <a:rPr lang="en-US" sz="3800" dirty="0" smtClean="0"/>
              <a:t>, </a:t>
            </a:r>
            <a:r>
              <a:rPr lang="en-US" sz="3800" dirty="0"/>
              <a:t>timestamp = 1417524681780, value = </a:t>
            </a:r>
            <a:r>
              <a:rPr lang="en-US" sz="3800" dirty="0" smtClean="0"/>
              <a:t>Kashish</a:t>
            </a:r>
          </a:p>
          <a:p>
            <a:pPr marL="0" indent="0">
              <a:buNone/>
            </a:pPr>
            <a:r>
              <a:rPr lang="en-US" sz="3800" dirty="0" smtClean="0"/>
              <a:t>3 </a:t>
            </a:r>
            <a:r>
              <a:rPr lang="en-US" sz="3800" dirty="0"/>
              <a:t>column = </a:t>
            </a:r>
            <a:r>
              <a:rPr lang="en-US" sz="3800" dirty="0" smtClean="0"/>
              <a:t>Personal </a:t>
            </a:r>
            <a:r>
              <a:rPr lang="en-US" sz="3800" dirty="0" err="1" smtClean="0"/>
              <a:t>Data:EState</a:t>
            </a:r>
            <a:r>
              <a:rPr lang="en-US" sz="3800" dirty="0" smtClean="0"/>
              <a:t>, </a:t>
            </a:r>
            <a:r>
              <a:rPr lang="en-US" sz="3800" dirty="0"/>
              <a:t>timestamp = 1417524672067, value = </a:t>
            </a:r>
            <a:r>
              <a:rPr lang="en-US" sz="3800" dirty="0" smtClean="0"/>
              <a:t>Delhi</a:t>
            </a:r>
          </a:p>
          <a:p>
            <a:pPr marL="0" indent="0">
              <a:buNone/>
            </a:pPr>
            <a:r>
              <a:rPr lang="en-US" sz="3800" dirty="0" smtClean="0"/>
              <a:t>3 </a:t>
            </a:r>
            <a:r>
              <a:rPr lang="en-US" sz="3800" dirty="0"/>
              <a:t>column = </a:t>
            </a:r>
            <a:r>
              <a:rPr lang="en-US" sz="3800" dirty="0" smtClean="0"/>
              <a:t>Professional </a:t>
            </a:r>
            <a:r>
              <a:rPr lang="en-US" sz="3800" dirty="0" err="1" smtClean="0"/>
              <a:t>Data:Position</a:t>
            </a:r>
            <a:r>
              <a:rPr lang="en-US" sz="3800" dirty="0" smtClean="0"/>
              <a:t>, </a:t>
            </a:r>
            <a:r>
              <a:rPr lang="en-US" sz="3800" dirty="0"/>
              <a:t>timestamp = 1417523187, value = </a:t>
            </a:r>
            <a:r>
              <a:rPr lang="en-US" sz="3800" dirty="0" smtClean="0"/>
              <a:t>Asstt. Professor</a:t>
            </a:r>
          </a:p>
          <a:p>
            <a:pPr marL="0" indent="0">
              <a:buNone/>
            </a:pPr>
            <a:r>
              <a:rPr lang="en-US" sz="3800" dirty="0" smtClean="0"/>
              <a:t>3 </a:t>
            </a:r>
            <a:r>
              <a:rPr lang="en-US" sz="3800" dirty="0"/>
              <a:t>column = </a:t>
            </a:r>
            <a:r>
              <a:rPr lang="en-US" sz="3800" dirty="0" smtClean="0"/>
              <a:t>Professional </a:t>
            </a:r>
            <a:r>
              <a:rPr lang="en-US" sz="3800" dirty="0" err="1" smtClean="0"/>
              <a:t>Data:Salary</a:t>
            </a:r>
            <a:r>
              <a:rPr lang="en-US" sz="3800" dirty="0"/>
              <a:t>, timestamp = 1417524702514, value = </a:t>
            </a:r>
            <a:r>
              <a:rPr lang="en-US" sz="3800" dirty="0" smtClean="0"/>
              <a:t>150000 </a:t>
            </a:r>
            <a:endParaRPr lang="en-US" sz="3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30F-A8AC-DE45-BD6B-AE8EC1B64A08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7327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5113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Data Deleting  </a:t>
            </a:r>
            <a:r>
              <a:rPr lang="en-US" b="1" dirty="0"/>
              <a:t>Using Java API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9497"/>
            <a:ext cx="8328454" cy="48870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 smtClean="0"/>
              <a:t>We </a:t>
            </a:r>
            <a:r>
              <a:rPr lang="en-US" dirty="0"/>
              <a:t>can </a:t>
            </a:r>
            <a:r>
              <a:rPr lang="en-US" dirty="0" smtClean="0"/>
              <a:t>use </a:t>
            </a:r>
            <a:r>
              <a:rPr lang="en-US" b="1" dirty="0"/>
              <a:t>delete()</a:t>
            </a:r>
            <a:r>
              <a:rPr lang="en-US" dirty="0"/>
              <a:t> method of the </a:t>
            </a:r>
            <a:r>
              <a:rPr lang="en-US" b="1" dirty="0" err="1"/>
              <a:t>HTable</a:t>
            </a:r>
            <a:r>
              <a:rPr lang="en-US" dirty="0"/>
              <a:t> class </a:t>
            </a:r>
            <a:r>
              <a:rPr lang="en-US" dirty="0" smtClean="0"/>
              <a:t>to delete </a:t>
            </a:r>
            <a:r>
              <a:rPr lang="en-US" dirty="0"/>
              <a:t>data from </a:t>
            </a:r>
            <a:r>
              <a:rPr lang="en-US" dirty="0" smtClean="0"/>
              <a:t>table of an </a:t>
            </a:r>
            <a:r>
              <a:rPr lang="en-US" dirty="0" err="1" smtClean="0"/>
              <a:t>Hbase</a:t>
            </a:r>
            <a:r>
              <a:rPr lang="en-US" dirty="0" smtClean="0"/>
              <a:t>. The steps for deleting data </a:t>
            </a:r>
            <a:r>
              <a:rPr lang="en-US" dirty="0"/>
              <a:t>from a </a:t>
            </a:r>
            <a:r>
              <a:rPr lang="en-US" dirty="0" smtClean="0"/>
              <a:t>table are given below:</a:t>
            </a:r>
            <a:endParaRPr lang="en-US" dirty="0"/>
          </a:p>
          <a:p>
            <a:pPr marL="0" indent="0" algn="just">
              <a:buNone/>
            </a:pPr>
            <a:r>
              <a:rPr lang="en-US" b="1" dirty="0"/>
              <a:t>Step 1: Instantiate the Configuration </a:t>
            </a:r>
            <a:r>
              <a:rPr lang="en-US" b="1" dirty="0" smtClean="0"/>
              <a:t>Class</a:t>
            </a:r>
          </a:p>
          <a:p>
            <a:pPr marL="0" indent="0" algn="just">
              <a:buNone/>
            </a:pPr>
            <a:r>
              <a:rPr lang="en-US" dirty="0" smtClean="0"/>
              <a:t>The </a:t>
            </a:r>
            <a:r>
              <a:rPr lang="en-US" b="1" dirty="0" smtClean="0"/>
              <a:t>Configuration</a:t>
            </a:r>
            <a:r>
              <a:rPr lang="en-US" dirty="0" smtClean="0"/>
              <a:t> class is used to adds HBase configuration files to its object. We  can used </a:t>
            </a:r>
            <a:r>
              <a:rPr lang="en-US" b="1" dirty="0"/>
              <a:t>create()</a:t>
            </a:r>
            <a:r>
              <a:rPr lang="en-US" dirty="0"/>
              <a:t> </a:t>
            </a:r>
            <a:r>
              <a:rPr lang="en-US" dirty="0" smtClean="0"/>
              <a:t>method</a:t>
            </a:r>
            <a:r>
              <a:rPr lang="en-US" dirty="0"/>
              <a:t> of </a:t>
            </a:r>
            <a:r>
              <a:rPr lang="en-US" b="1" dirty="0" err="1"/>
              <a:t>HbaseConfiguration</a:t>
            </a:r>
            <a:r>
              <a:rPr lang="en-US" dirty="0"/>
              <a:t> class</a:t>
            </a:r>
            <a:r>
              <a:rPr lang="en-US" dirty="0" smtClean="0"/>
              <a:t> to create a configuration object.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rgbClr val="FF0000"/>
                </a:solidFill>
              </a:rPr>
              <a:t>Configuration </a:t>
            </a:r>
            <a:r>
              <a:rPr lang="en-US" sz="3000" dirty="0" err="1">
                <a:solidFill>
                  <a:srgbClr val="FF0000"/>
                </a:solidFill>
              </a:rPr>
              <a:t>conf</a:t>
            </a:r>
            <a:r>
              <a:rPr lang="en-US" sz="3000" dirty="0">
                <a:solidFill>
                  <a:srgbClr val="FF0000"/>
                </a:solidFill>
              </a:rPr>
              <a:t> = </a:t>
            </a:r>
            <a:r>
              <a:rPr lang="en-US" sz="3000" dirty="0" err="1" smtClean="0">
                <a:solidFill>
                  <a:srgbClr val="FF0000"/>
                </a:solidFill>
              </a:rPr>
              <a:t>HbaseConfiguration.create</a:t>
            </a:r>
            <a:r>
              <a:rPr lang="en-US" sz="3000" dirty="0">
                <a:solidFill>
                  <a:srgbClr val="FF0000"/>
                </a:solidFill>
              </a:rPr>
              <a:t> ();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30F-A8AC-DE45-BD6B-AE8EC1B64A08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38013" y="4968054"/>
            <a:ext cx="74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Ref[2]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49343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333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Step </a:t>
            </a:r>
            <a:r>
              <a:rPr lang="en-US" b="1" dirty="0"/>
              <a:t>2: Instantiate the </a:t>
            </a:r>
            <a:r>
              <a:rPr lang="en-US" b="1" dirty="0" err="1"/>
              <a:t>HTable</a:t>
            </a:r>
            <a:r>
              <a:rPr lang="en-US" b="1" dirty="0"/>
              <a:t> Class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411" y="1081217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en-US" sz="12800" b="1" dirty="0" err="1" smtClean="0"/>
              <a:t>HTable</a:t>
            </a:r>
            <a:r>
              <a:rPr lang="en-US" sz="12800" dirty="0"/>
              <a:t>, an implementation </a:t>
            </a:r>
            <a:r>
              <a:rPr lang="en-US" sz="12800" dirty="0" smtClean="0"/>
              <a:t>in </a:t>
            </a:r>
            <a:r>
              <a:rPr lang="en-US" sz="12800" dirty="0" err="1" smtClean="0"/>
              <a:t>Hbase</a:t>
            </a:r>
            <a:r>
              <a:rPr lang="en-US" sz="12800" dirty="0" smtClean="0"/>
              <a:t> Table. </a:t>
            </a:r>
            <a:r>
              <a:rPr lang="en-US" sz="12800" dirty="0"/>
              <a:t>This class is used to communicate with a single table </a:t>
            </a:r>
            <a:r>
              <a:rPr lang="en-US" sz="12800" dirty="0" smtClean="0"/>
              <a:t>of HBase. When </a:t>
            </a:r>
            <a:r>
              <a:rPr lang="en-US" sz="12800" dirty="0"/>
              <a:t>instantiating this class, it accepts the configuration object and the table name as parameters. </a:t>
            </a:r>
            <a:r>
              <a:rPr lang="en-US" sz="12800" dirty="0" smtClean="0"/>
              <a:t>We </a:t>
            </a:r>
            <a:r>
              <a:rPr lang="en-US" sz="12800" dirty="0"/>
              <a:t>can instantiate the </a:t>
            </a:r>
            <a:r>
              <a:rPr lang="en-US" sz="12800" dirty="0" err="1"/>
              <a:t>HTable</a:t>
            </a:r>
            <a:r>
              <a:rPr lang="en-US" sz="12800" dirty="0"/>
              <a:t> class as </a:t>
            </a:r>
            <a:r>
              <a:rPr lang="en-US" sz="12800" dirty="0" smtClean="0"/>
              <a:t>follows:</a:t>
            </a:r>
          </a:p>
          <a:p>
            <a:pPr algn="just"/>
            <a:endParaRPr lang="en-US" sz="12800" dirty="0"/>
          </a:p>
          <a:p>
            <a:pPr marL="0" indent="0">
              <a:buNone/>
            </a:pPr>
            <a:r>
              <a:rPr lang="en-US" sz="12800" b="1" dirty="0" err="1">
                <a:solidFill>
                  <a:srgbClr val="00B050"/>
                </a:solidFill>
              </a:rPr>
              <a:t>hbase</a:t>
            </a:r>
            <a:r>
              <a:rPr lang="en-US" sz="12800" b="1" dirty="0">
                <a:solidFill>
                  <a:srgbClr val="00B050"/>
                </a:solidFill>
              </a:rPr>
              <a:t>(main):</a:t>
            </a:r>
            <a:r>
              <a:rPr lang="en-US" sz="12800" b="1" dirty="0" smtClean="0">
                <a:solidFill>
                  <a:srgbClr val="00B050"/>
                </a:solidFill>
              </a:rPr>
              <a:t>006:0&gt;</a:t>
            </a:r>
            <a:r>
              <a:rPr lang="en-US" sz="12800" dirty="0" err="1" smtClean="0"/>
              <a:t>HTable</a:t>
            </a:r>
            <a:r>
              <a:rPr lang="en-US" sz="12800" dirty="0" smtClean="0"/>
              <a:t> </a:t>
            </a:r>
            <a:r>
              <a:rPr lang="en-US" sz="12800" dirty="0" err="1"/>
              <a:t>hTable</a:t>
            </a:r>
            <a:r>
              <a:rPr lang="en-US" sz="12800" dirty="0"/>
              <a:t> = new </a:t>
            </a:r>
            <a:r>
              <a:rPr lang="en-US" sz="12800" dirty="0" err="1"/>
              <a:t>HTable</a:t>
            </a:r>
            <a:r>
              <a:rPr lang="en-US" sz="12800" dirty="0"/>
              <a:t>(</a:t>
            </a:r>
            <a:r>
              <a:rPr lang="en-US" sz="12800" dirty="0" err="1"/>
              <a:t>conf</a:t>
            </a:r>
            <a:r>
              <a:rPr lang="en-US" sz="12800" dirty="0"/>
              <a:t>, </a:t>
            </a:r>
            <a:r>
              <a:rPr lang="en-US" sz="12800" dirty="0" err="1"/>
              <a:t>tableName</a:t>
            </a:r>
            <a:r>
              <a:rPr lang="en-US" sz="12800" dirty="0"/>
              <a:t>);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30F-A8AC-DE45-BD6B-AE8EC1B64A08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72835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161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Step </a:t>
            </a:r>
            <a:r>
              <a:rPr lang="en-US" b="1" dirty="0"/>
              <a:t>3: Instantiate the Delete Class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6249"/>
            <a:ext cx="8229600" cy="4525963"/>
          </a:xfrm>
        </p:spPr>
        <p:txBody>
          <a:bodyPr>
            <a:normAutofit fontScale="32500" lnSpcReduction="20000"/>
          </a:bodyPr>
          <a:lstStyle/>
          <a:p>
            <a:pPr algn="just"/>
            <a:r>
              <a:rPr lang="en-US" sz="12800" dirty="0" smtClean="0"/>
              <a:t>Instantiate </a:t>
            </a:r>
            <a:r>
              <a:rPr lang="en-US" sz="12800" dirty="0"/>
              <a:t>the </a:t>
            </a:r>
            <a:r>
              <a:rPr lang="en-US" sz="12800" b="1" dirty="0"/>
              <a:t>Delete</a:t>
            </a:r>
            <a:r>
              <a:rPr lang="en-US" sz="12800" dirty="0"/>
              <a:t> class by passing the </a:t>
            </a:r>
            <a:r>
              <a:rPr lang="en-US" sz="12800" dirty="0" err="1"/>
              <a:t>rowid</a:t>
            </a:r>
            <a:r>
              <a:rPr lang="en-US" sz="12800" dirty="0"/>
              <a:t> of the </a:t>
            </a:r>
            <a:r>
              <a:rPr lang="en-US" sz="12800" dirty="0" smtClean="0"/>
              <a:t>row of  table which  </a:t>
            </a:r>
            <a:r>
              <a:rPr lang="en-US" sz="12800" dirty="0"/>
              <a:t>is to be deleted, in </a:t>
            </a:r>
            <a:r>
              <a:rPr lang="en-US" sz="12800" dirty="0" smtClean="0"/>
              <a:t>format of</a:t>
            </a:r>
            <a:r>
              <a:rPr lang="en-US" sz="12800" dirty="0"/>
              <a:t> byte </a:t>
            </a:r>
            <a:r>
              <a:rPr lang="en-US" sz="12800" dirty="0" smtClean="0"/>
              <a:t>array. We  </a:t>
            </a:r>
            <a:r>
              <a:rPr lang="en-US" sz="12800" dirty="0"/>
              <a:t>can also pass timestamp and Rowlock to this constructor.</a:t>
            </a:r>
          </a:p>
          <a:p>
            <a:pPr marL="0" indent="0">
              <a:buNone/>
            </a:pPr>
            <a:r>
              <a:rPr lang="en-US" sz="12800" b="1" dirty="0" err="1">
                <a:solidFill>
                  <a:srgbClr val="00B050"/>
                </a:solidFill>
              </a:rPr>
              <a:t>hbase</a:t>
            </a:r>
            <a:r>
              <a:rPr lang="en-US" sz="12800" b="1" dirty="0">
                <a:solidFill>
                  <a:srgbClr val="00B050"/>
                </a:solidFill>
              </a:rPr>
              <a:t>(main):006:0&gt;</a:t>
            </a:r>
            <a:r>
              <a:rPr lang="en-US" sz="12800" dirty="0" smtClean="0"/>
              <a:t>Delete </a:t>
            </a:r>
            <a:r>
              <a:rPr lang="en-US" sz="12800" dirty="0" err="1"/>
              <a:t>delete</a:t>
            </a:r>
            <a:r>
              <a:rPr lang="en-US" sz="12800" dirty="0"/>
              <a:t> = new Delete(</a:t>
            </a:r>
            <a:r>
              <a:rPr lang="en-US" sz="12800" dirty="0" err="1"/>
              <a:t>toBytes</a:t>
            </a:r>
            <a:r>
              <a:rPr lang="en-US" sz="12800" dirty="0"/>
              <a:t>("row1")); </a:t>
            </a:r>
            <a:endParaRPr lang="en-US" sz="1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30F-A8AC-DE45-BD6B-AE8EC1B64A08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44956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0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Step </a:t>
            </a:r>
            <a:r>
              <a:rPr lang="en-US" b="1" dirty="0"/>
              <a:t>4: Select the Data to be Deleted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5038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en-US" sz="12800" dirty="0" smtClean="0"/>
              <a:t>We  </a:t>
            </a:r>
            <a:r>
              <a:rPr lang="en-US" sz="12800" dirty="0"/>
              <a:t>can delete </a:t>
            </a:r>
            <a:r>
              <a:rPr lang="en-US" sz="12800" dirty="0" smtClean="0"/>
              <a:t>data </a:t>
            </a:r>
            <a:r>
              <a:rPr lang="en-US" sz="12800" dirty="0"/>
              <a:t>using the delete methods of the </a:t>
            </a:r>
            <a:r>
              <a:rPr lang="en-US" sz="12800" b="1" dirty="0"/>
              <a:t>Delete</a:t>
            </a:r>
            <a:r>
              <a:rPr lang="en-US" sz="12800" dirty="0"/>
              <a:t> class. </a:t>
            </a:r>
            <a:r>
              <a:rPr lang="en-US" sz="12800" dirty="0" smtClean="0"/>
              <a:t>There are various delete methods of this class. Select  </a:t>
            </a:r>
            <a:r>
              <a:rPr lang="en-US" sz="12800" dirty="0"/>
              <a:t>columns or column families to be deleted using those methods. </a:t>
            </a:r>
            <a:r>
              <a:rPr lang="en-US" sz="12800" dirty="0" smtClean="0"/>
              <a:t>Let us see this examples </a:t>
            </a:r>
            <a:r>
              <a:rPr lang="en-US" sz="12800" dirty="0"/>
              <a:t>that show the usage of Delete class methods</a:t>
            </a:r>
            <a:r>
              <a:rPr lang="en-US" sz="12800" dirty="0" smtClean="0"/>
              <a:t>.</a:t>
            </a:r>
          </a:p>
          <a:p>
            <a:pPr marL="0" indent="0" algn="just">
              <a:buNone/>
            </a:pPr>
            <a:endParaRPr lang="en-US" sz="12800" dirty="0"/>
          </a:p>
          <a:p>
            <a:pPr marL="0" indent="0">
              <a:buNone/>
            </a:pPr>
            <a:r>
              <a:rPr lang="en-US" sz="12800" b="1" dirty="0" err="1">
                <a:solidFill>
                  <a:srgbClr val="00B050"/>
                </a:solidFill>
              </a:rPr>
              <a:t>hbase</a:t>
            </a:r>
            <a:r>
              <a:rPr lang="en-US" sz="12800" b="1" dirty="0">
                <a:solidFill>
                  <a:srgbClr val="00B050"/>
                </a:solidFill>
              </a:rPr>
              <a:t>(main):006:0&gt;</a:t>
            </a:r>
            <a:r>
              <a:rPr lang="en-US" sz="12800" dirty="0" err="1" smtClean="0"/>
              <a:t>delete.deleteColumn</a:t>
            </a:r>
            <a:r>
              <a:rPr lang="en-US" sz="12800" dirty="0" smtClean="0"/>
              <a:t>(</a:t>
            </a:r>
            <a:r>
              <a:rPr lang="en-US" sz="12800" dirty="0" err="1" smtClean="0"/>
              <a:t>Bytes.toBytes</a:t>
            </a:r>
            <a:r>
              <a:rPr lang="en-US" sz="12800" dirty="0" smtClean="0"/>
              <a:t>(“Personal</a:t>
            </a:r>
            <a:r>
              <a:rPr lang="en-US" sz="12800" dirty="0"/>
              <a:t>"), </a:t>
            </a:r>
            <a:r>
              <a:rPr lang="en-US" sz="12800" dirty="0" err="1"/>
              <a:t>Bytes.toBytes</a:t>
            </a:r>
            <a:r>
              <a:rPr lang="en-US" sz="12800" dirty="0" smtClean="0"/>
              <a:t>(“</a:t>
            </a:r>
            <a:r>
              <a:rPr lang="en-US" sz="12800" dirty="0" err="1" smtClean="0"/>
              <a:t>EName</a:t>
            </a:r>
            <a:r>
              <a:rPr lang="en-US" sz="12800" dirty="0"/>
              <a:t>")); </a:t>
            </a:r>
            <a:r>
              <a:rPr lang="en-US" sz="12800" dirty="0" err="1"/>
              <a:t>delete.deleteFamily</a:t>
            </a:r>
            <a:r>
              <a:rPr lang="en-US" sz="12800" dirty="0"/>
              <a:t>(</a:t>
            </a:r>
            <a:r>
              <a:rPr lang="en-US" sz="12800" dirty="0" err="1"/>
              <a:t>Bytes.toBytes</a:t>
            </a:r>
            <a:r>
              <a:rPr lang="en-US" sz="12800" dirty="0" smtClean="0"/>
              <a:t>(“Professional</a:t>
            </a:r>
            <a:r>
              <a:rPr lang="en-US" sz="12800" dirty="0"/>
              <a:t>"));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30F-A8AC-DE45-BD6B-AE8EC1B64A08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12217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4982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Step </a:t>
            </a:r>
            <a:r>
              <a:rPr lang="en-US" b="1" dirty="0"/>
              <a:t>5: Delete the Data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2492"/>
            <a:ext cx="8229600" cy="4525963"/>
          </a:xfrm>
        </p:spPr>
        <p:txBody>
          <a:bodyPr>
            <a:normAutofit fontScale="32500" lnSpcReduction="20000"/>
          </a:bodyPr>
          <a:lstStyle/>
          <a:p>
            <a:pPr marL="0" indent="0" algn="just">
              <a:buNone/>
            </a:pPr>
            <a:r>
              <a:rPr lang="en-US" sz="9800" dirty="0" smtClean="0"/>
              <a:t>Now we can delete </a:t>
            </a:r>
            <a:r>
              <a:rPr lang="en-US" sz="9800" dirty="0"/>
              <a:t>the selected data by passing the </a:t>
            </a:r>
            <a:r>
              <a:rPr lang="en-US" sz="9800" b="1" dirty="0"/>
              <a:t>delete</a:t>
            </a:r>
            <a:r>
              <a:rPr lang="en-US" sz="9800" dirty="0"/>
              <a:t> instance to the </a:t>
            </a:r>
            <a:r>
              <a:rPr lang="en-US" sz="9800" b="1" dirty="0"/>
              <a:t>delete()</a:t>
            </a:r>
            <a:r>
              <a:rPr lang="en-US" sz="9800" dirty="0"/>
              <a:t> method </a:t>
            </a:r>
            <a:r>
              <a:rPr lang="en-US" sz="9800" dirty="0" smtClean="0"/>
              <a:t>of </a:t>
            </a:r>
            <a:r>
              <a:rPr lang="en-US" sz="9800" b="1" dirty="0" err="1"/>
              <a:t>HTable</a:t>
            </a:r>
            <a:r>
              <a:rPr lang="en-US" sz="9800" dirty="0"/>
              <a:t> class </a:t>
            </a:r>
            <a:r>
              <a:rPr lang="en-US" sz="9800" dirty="0" smtClean="0"/>
              <a:t>as follows:</a:t>
            </a:r>
            <a:endParaRPr lang="en-US" sz="9800" dirty="0"/>
          </a:p>
          <a:p>
            <a:pPr marL="0" indent="0">
              <a:buNone/>
            </a:pPr>
            <a:r>
              <a:rPr lang="en-US" sz="9800" b="1" dirty="0" err="1">
                <a:solidFill>
                  <a:srgbClr val="00B050"/>
                </a:solidFill>
              </a:rPr>
              <a:t>hbase</a:t>
            </a:r>
            <a:r>
              <a:rPr lang="en-US" sz="9800" b="1" dirty="0">
                <a:solidFill>
                  <a:srgbClr val="00B050"/>
                </a:solidFill>
              </a:rPr>
              <a:t>(main):006:0&gt;</a:t>
            </a:r>
            <a:r>
              <a:rPr lang="en-US" sz="9800" dirty="0" err="1" smtClean="0"/>
              <a:t>table.delete</a:t>
            </a:r>
            <a:r>
              <a:rPr lang="en-US" sz="9800" dirty="0" smtClean="0"/>
              <a:t>(delete</a:t>
            </a:r>
            <a:r>
              <a:rPr lang="en-US" sz="9800" dirty="0"/>
              <a:t>); </a:t>
            </a:r>
            <a:endParaRPr lang="en-US" sz="9800" dirty="0" smtClean="0"/>
          </a:p>
          <a:p>
            <a:pPr marL="0" indent="0">
              <a:buNone/>
            </a:pPr>
            <a:r>
              <a:rPr lang="en-US" sz="9800" b="1" dirty="0" smtClean="0"/>
              <a:t>Step </a:t>
            </a:r>
            <a:r>
              <a:rPr lang="en-US" sz="9800" b="1" dirty="0"/>
              <a:t>6: Close the </a:t>
            </a:r>
            <a:r>
              <a:rPr lang="en-US" sz="9800" b="1" dirty="0" err="1"/>
              <a:t>HTableInstance</a:t>
            </a:r>
            <a:endParaRPr lang="en-US" sz="9800" b="1" dirty="0"/>
          </a:p>
          <a:p>
            <a:pPr marL="0" indent="0">
              <a:buNone/>
            </a:pPr>
            <a:r>
              <a:rPr lang="en-US" sz="9800" dirty="0" smtClean="0"/>
              <a:t>We have to closed </a:t>
            </a:r>
            <a:r>
              <a:rPr lang="en-US" sz="9800" dirty="0" err="1" smtClean="0"/>
              <a:t>Htable</a:t>
            </a:r>
            <a:r>
              <a:rPr lang="en-US" sz="9800" dirty="0" smtClean="0"/>
              <a:t> Instance after </a:t>
            </a:r>
            <a:r>
              <a:rPr lang="en-US" sz="9800" dirty="0"/>
              <a:t>deleting the </a:t>
            </a:r>
            <a:r>
              <a:rPr lang="en-US" sz="9800" dirty="0" smtClean="0"/>
              <a:t>data.</a:t>
            </a:r>
            <a:endParaRPr lang="en-US" sz="9800" dirty="0"/>
          </a:p>
          <a:p>
            <a:pPr marL="0" indent="0">
              <a:buNone/>
            </a:pPr>
            <a:r>
              <a:rPr lang="en-US" sz="9800" b="1" dirty="0" err="1">
                <a:solidFill>
                  <a:srgbClr val="00B050"/>
                </a:solidFill>
              </a:rPr>
              <a:t>hbase</a:t>
            </a:r>
            <a:r>
              <a:rPr lang="en-US" sz="9800" b="1" dirty="0">
                <a:solidFill>
                  <a:srgbClr val="00B050"/>
                </a:solidFill>
              </a:rPr>
              <a:t>(main):006:0&gt;</a:t>
            </a:r>
            <a:r>
              <a:rPr lang="en-US" sz="9800" dirty="0" err="1" smtClean="0"/>
              <a:t>table.close</a:t>
            </a:r>
            <a:r>
              <a:rPr lang="en-US" sz="9800" dirty="0"/>
              <a:t>();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30F-A8AC-DE45-BD6B-AE8EC1B64A08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04778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2184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Scaning</a:t>
            </a:r>
            <a:r>
              <a:rPr lang="en-US" b="1" dirty="0" smtClean="0"/>
              <a:t> </a:t>
            </a:r>
            <a:r>
              <a:rPr lang="en-US" b="1" dirty="0"/>
              <a:t>using HBase Shell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6567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We can </a:t>
            </a:r>
            <a:r>
              <a:rPr lang="en-US" dirty="0"/>
              <a:t>view the data in </a:t>
            </a:r>
            <a:r>
              <a:rPr lang="en-US" dirty="0" err="1" smtClean="0"/>
              <a:t>HTable</a:t>
            </a:r>
            <a:r>
              <a:rPr lang="en-US" dirty="0" smtClean="0"/>
              <a:t> using </a:t>
            </a:r>
            <a:r>
              <a:rPr lang="en-US" b="1" dirty="0"/>
              <a:t>scan</a:t>
            </a:r>
            <a:r>
              <a:rPr lang="en-US" dirty="0"/>
              <a:t> </a:t>
            </a:r>
            <a:r>
              <a:rPr lang="en-US" dirty="0" smtClean="0"/>
              <a:t>command.</a:t>
            </a:r>
          </a:p>
          <a:p>
            <a:pPr marL="0" indent="0">
              <a:buNone/>
            </a:pPr>
            <a:r>
              <a:rPr lang="en-US" b="1" dirty="0" smtClean="0"/>
              <a:t>Syntax:</a:t>
            </a:r>
            <a:endParaRPr lang="en-US" b="1" dirty="0"/>
          </a:p>
          <a:p>
            <a:pPr marL="0" indent="0">
              <a:buNone/>
            </a:pPr>
            <a:r>
              <a:rPr lang="en-US" b="1" dirty="0" err="1">
                <a:solidFill>
                  <a:srgbClr val="00B050"/>
                </a:solidFill>
              </a:rPr>
              <a:t>hbase</a:t>
            </a:r>
            <a:r>
              <a:rPr lang="en-US" b="1" dirty="0">
                <a:solidFill>
                  <a:srgbClr val="00B050"/>
                </a:solidFill>
              </a:rPr>
              <a:t>(main):006:0&gt;</a:t>
            </a:r>
            <a:r>
              <a:rPr lang="en-US" dirty="0" smtClean="0"/>
              <a:t>scan </a:t>
            </a:r>
            <a:r>
              <a:rPr lang="en-US" dirty="0"/>
              <a:t>‘&lt;table name&gt;’ </a:t>
            </a:r>
            <a:r>
              <a:rPr lang="en-US" b="1" dirty="0"/>
              <a:t>Example</a:t>
            </a:r>
          </a:p>
          <a:p>
            <a:pPr marL="0" indent="0">
              <a:buNone/>
            </a:pPr>
            <a:r>
              <a:rPr lang="en-US" dirty="0" smtClean="0"/>
              <a:t>Here </a:t>
            </a:r>
            <a:r>
              <a:rPr lang="en-US" dirty="0"/>
              <a:t>we are reading the </a:t>
            </a:r>
            <a:r>
              <a:rPr lang="en-US" b="1" dirty="0" err="1"/>
              <a:t>emp</a:t>
            </a:r>
            <a:r>
              <a:rPr lang="en-US" dirty="0"/>
              <a:t> table.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B050"/>
                </a:solidFill>
              </a:rPr>
              <a:t>hbase</a:t>
            </a:r>
            <a:r>
              <a:rPr lang="en-US" b="1" dirty="0">
                <a:solidFill>
                  <a:srgbClr val="00B050"/>
                </a:solidFill>
              </a:rPr>
              <a:t>(main):006:0&gt;</a:t>
            </a:r>
            <a:r>
              <a:rPr lang="en-US" dirty="0" smtClean="0"/>
              <a:t>scan ‘</a:t>
            </a:r>
            <a:r>
              <a:rPr lang="en-US" dirty="0" err="1" smtClean="0"/>
              <a:t>Emp</a:t>
            </a:r>
            <a:r>
              <a:rPr lang="en-US" dirty="0"/>
              <a:t>' ROW COLUMN + CELL 1 column = </a:t>
            </a:r>
            <a:r>
              <a:rPr lang="en-US" dirty="0" smtClean="0"/>
              <a:t>Personal </a:t>
            </a:r>
            <a:r>
              <a:rPr lang="en-US" dirty="0" err="1" smtClean="0"/>
              <a:t>Data:EName</a:t>
            </a:r>
            <a:r>
              <a:rPr lang="en-US" dirty="0" smtClean="0"/>
              <a:t>, </a:t>
            </a:r>
            <a:r>
              <a:rPr lang="en-US" dirty="0"/>
              <a:t>timestamp = 1417521848375, value = </a:t>
            </a:r>
            <a:r>
              <a:rPr lang="en-US" dirty="0" smtClean="0"/>
              <a:t>Arshad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30F-A8AC-DE45-BD6B-AE8EC1B64A08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115271" y="3978143"/>
            <a:ext cx="74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Ref[2]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87176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414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 column = Personal </a:t>
            </a:r>
            <a:r>
              <a:rPr lang="en-US" dirty="0" err="1"/>
              <a:t>Data:EState</a:t>
            </a:r>
            <a:r>
              <a:rPr lang="en-US" dirty="0"/>
              <a:t>, timestamp = 1417521785385, value =UP</a:t>
            </a:r>
          </a:p>
          <a:p>
            <a:pPr marL="0" indent="0">
              <a:buNone/>
            </a:pPr>
            <a:r>
              <a:rPr lang="en-US" dirty="0"/>
              <a:t>1 column = Professional </a:t>
            </a:r>
            <a:r>
              <a:rPr lang="en-US" dirty="0" err="1"/>
              <a:t>Data:Position</a:t>
            </a:r>
            <a:r>
              <a:rPr lang="en-US" dirty="0"/>
              <a:t>, timestamp = 1417585277,value = Associate Professor</a:t>
            </a:r>
          </a:p>
          <a:p>
            <a:pPr marL="0" indent="0">
              <a:buNone/>
            </a:pPr>
            <a:r>
              <a:rPr lang="en-US" dirty="0"/>
              <a:t>1 column = Professional </a:t>
            </a:r>
            <a:r>
              <a:rPr lang="en-US" dirty="0" err="1"/>
              <a:t>Data:Salary</a:t>
            </a:r>
            <a:r>
              <a:rPr lang="en-US" dirty="0"/>
              <a:t>, timestamp = 1417521903862, value = 170000</a:t>
            </a:r>
          </a:p>
          <a:p>
            <a:pPr marL="0" indent="0">
              <a:buNone/>
            </a:pPr>
            <a:r>
              <a:rPr lang="en-US" dirty="0"/>
              <a:t> 1 row(s) in 0.0370 seconds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30F-A8AC-DE45-BD6B-AE8EC1B64A08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8163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4844"/>
            <a:ext cx="8229600" cy="6079524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sz="3900" b="1" dirty="0" smtClean="0"/>
              <a:t>Cloudera Manager offers </a:t>
            </a:r>
            <a:r>
              <a:rPr lang="en-US" sz="3900" b="1" dirty="0"/>
              <a:t>the </a:t>
            </a:r>
            <a:r>
              <a:rPr lang="en-US" sz="3900" b="1" dirty="0" smtClean="0"/>
              <a:t>following:</a:t>
            </a:r>
          </a:p>
          <a:p>
            <a:pPr marL="0" indent="0" algn="just">
              <a:buNone/>
            </a:pPr>
            <a:endParaRPr lang="en-US" sz="3900" dirty="0" smtClean="0"/>
          </a:p>
          <a:p>
            <a:pPr algn="just"/>
            <a:r>
              <a:rPr lang="en-US" sz="3900" dirty="0" smtClean="0"/>
              <a:t>Configuration choices </a:t>
            </a:r>
            <a:r>
              <a:rPr lang="en-US" sz="3900" dirty="0"/>
              <a:t>to </a:t>
            </a:r>
            <a:r>
              <a:rPr lang="en-US" sz="3900" dirty="0" smtClean="0"/>
              <a:t>do </a:t>
            </a:r>
            <a:r>
              <a:rPr lang="en-US" sz="3900" dirty="0"/>
              <a:t>a graceful shutdown of either an HBase </a:t>
            </a:r>
            <a:r>
              <a:rPr lang="en-US" sz="3900" dirty="0" err="1"/>
              <a:t>RegionServer</a:t>
            </a:r>
            <a:r>
              <a:rPr lang="en-US" sz="3900" dirty="0"/>
              <a:t> or the entire service</a:t>
            </a:r>
            <a:r>
              <a:rPr lang="en-US" sz="3900" dirty="0" smtClean="0"/>
              <a:t>.</a:t>
            </a:r>
          </a:p>
          <a:p>
            <a:pPr algn="just"/>
            <a:r>
              <a:rPr lang="en-US" sz="3900" dirty="0" smtClean="0"/>
              <a:t>To </a:t>
            </a:r>
            <a:r>
              <a:rPr lang="en-US" sz="3900" dirty="0"/>
              <a:t>increase the speed of a rolling </a:t>
            </a:r>
            <a:r>
              <a:rPr lang="en-US" sz="3900" dirty="0" smtClean="0"/>
              <a:t>restart, </a:t>
            </a:r>
            <a:r>
              <a:rPr lang="en-US" sz="3900" dirty="0"/>
              <a:t>HBase service, set the Region Mover Threads property to a </a:t>
            </a:r>
            <a:r>
              <a:rPr lang="en-US" sz="3900" dirty="0" smtClean="0"/>
              <a:t>advanced </a:t>
            </a:r>
            <a:r>
              <a:rPr lang="en-US" sz="3900" dirty="0"/>
              <a:t>value. </a:t>
            </a:r>
            <a:endParaRPr lang="en-US" sz="3900" dirty="0" smtClean="0"/>
          </a:p>
          <a:p>
            <a:pPr algn="just"/>
            <a:r>
              <a:rPr lang="en-US" sz="3900" dirty="0" smtClean="0"/>
              <a:t>This enhances </a:t>
            </a:r>
            <a:r>
              <a:rPr lang="en-US" sz="3900" dirty="0"/>
              <a:t>the number of regions that can be moved in parallel, but places </a:t>
            </a:r>
            <a:r>
              <a:rPr lang="en-US" sz="3900" dirty="0" smtClean="0"/>
              <a:t>extra </a:t>
            </a:r>
            <a:r>
              <a:rPr lang="en-US" sz="3900" dirty="0"/>
              <a:t>strain on the </a:t>
            </a:r>
            <a:r>
              <a:rPr lang="en-US" sz="3900" dirty="0" err="1"/>
              <a:t>HMaster</a:t>
            </a:r>
            <a:r>
              <a:rPr lang="en-US" sz="3900" dirty="0"/>
              <a:t>. In most cases, Region Mover Threads should be set to 5 or lower</a:t>
            </a:r>
            <a:r>
              <a:rPr lang="en-US" sz="3900" dirty="0" smtClean="0"/>
              <a:t>.</a:t>
            </a:r>
          </a:p>
          <a:p>
            <a:pPr marL="0" indent="0" algn="just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30F-A8AC-DE45-BD6B-AE8EC1B64A0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41451" y="5544662"/>
            <a:ext cx="74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Ref[3]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19275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511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count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835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can use count command to </a:t>
            </a:r>
            <a:r>
              <a:rPr lang="en-US" dirty="0"/>
              <a:t>count the number of rows of a </a:t>
            </a:r>
            <a:r>
              <a:rPr lang="en-US" dirty="0" smtClean="0"/>
              <a:t>table.</a:t>
            </a:r>
          </a:p>
          <a:p>
            <a:pPr marL="0" indent="0">
              <a:buNone/>
            </a:pPr>
            <a:r>
              <a:rPr lang="en-US" b="1" dirty="0"/>
              <a:t>S</a:t>
            </a:r>
            <a:r>
              <a:rPr lang="en-US" b="1" dirty="0" smtClean="0"/>
              <a:t>yntax:</a:t>
            </a:r>
            <a:endParaRPr lang="en-US" b="1" dirty="0"/>
          </a:p>
          <a:p>
            <a:pPr marL="0" indent="0">
              <a:buNone/>
            </a:pPr>
            <a:r>
              <a:rPr lang="en-US" b="1" dirty="0" err="1">
                <a:solidFill>
                  <a:srgbClr val="00B050"/>
                </a:solidFill>
              </a:rPr>
              <a:t>hbase</a:t>
            </a:r>
            <a:r>
              <a:rPr lang="en-US" b="1" dirty="0">
                <a:solidFill>
                  <a:srgbClr val="00B050"/>
                </a:solidFill>
              </a:rPr>
              <a:t>(main):006:0&gt;</a:t>
            </a:r>
            <a:r>
              <a:rPr lang="en-US" dirty="0" smtClean="0"/>
              <a:t>count </a:t>
            </a:r>
            <a:r>
              <a:rPr lang="en-US" dirty="0"/>
              <a:t>‘&lt;table name&gt;’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After </a:t>
            </a:r>
            <a:r>
              <a:rPr lang="en-US" dirty="0"/>
              <a:t>deleting the first row, </a:t>
            </a:r>
            <a:r>
              <a:rPr lang="en-US" dirty="0" err="1"/>
              <a:t>E</a:t>
            </a:r>
            <a:r>
              <a:rPr lang="en-US" dirty="0" err="1" smtClean="0"/>
              <a:t>mp</a:t>
            </a:r>
            <a:r>
              <a:rPr lang="en-US" dirty="0" smtClean="0"/>
              <a:t> </a:t>
            </a:r>
            <a:r>
              <a:rPr lang="en-US" dirty="0"/>
              <a:t>table will have two rows. </a:t>
            </a:r>
            <a:r>
              <a:rPr lang="en-US" dirty="0" smtClean="0"/>
              <a:t>We can verify  it as follows:</a:t>
            </a:r>
            <a:endParaRPr lang="en-US" dirty="0"/>
          </a:p>
          <a:p>
            <a:pPr marL="0" indent="0">
              <a:buNone/>
            </a:pPr>
            <a:r>
              <a:rPr lang="en-US" b="1" dirty="0" err="1">
                <a:solidFill>
                  <a:srgbClr val="00B050"/>
                </a:solidFill>
              </a:rPr>
              <a:t>hbase</a:t>
            </a:r>
            <a:r>
              <a:rPr lang="en-US" b="1" dirty="0">
                <a:solidFill>
                  <a:srgbClr val="00B050"/>
                </a:solidFill>
              </a:rPr>
              <a:t>(main):006:0&gt;</a:t>
            </a:r>
            <a:r>
              <a:rPr lang="en-US" dirty="0" smtClean="0"/>
              <a:t>count ‘</a:t>
            </a:r>
            <a:r>
              <a:rPr lang="en-US" dirty="0" err="1" smtClean="0"/>
              <a:t>Emp</a:t>
            </a:r>
            <a:r>
              <a:rPr lang="en-US" dirty="0"/>
              <a:t>'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 </a:t>
            </a:r>
            <a:r>
              <a:rPr lang="en-US" dirty="0"/>
              <a:t>row(s) in 0.090 seconds ⇒ 2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30F-A8AC-DE45-BD6B-AE8EC1B64A08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12670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truncate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2362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/>
              <a:t>This </a:t>
            </a:r>
            <a:r>
              <a:rPr lang="en-US" sz="3600" dirty="0"/>
              <a:t>command disables drops and recreates a table</a:t>
            </a:r>
            <a:r>
              <a:rPr lang="en-US" sz="3600" dirty="0" smtClean="0"/>
              <a:t>.</a:t>
            </a:r>
          </a:p>
          <a:p>
            <a:pPr marL="0" indent="0">
              <a:buNone/>
            </a:pPr>
            <a:r>
              <a:rPr lang="en-US" sz="3600" b="1" dirty="0" smtClean="0"/>
              <a:t>Syntax </a:t>
            </a:r>
            <a:endParaRPr lang="en-US" sz="3600" b="1" dirty="0"/>
          </a:p>
          <a:p>
            <a:pPr marL="0" indent="0">
              <a:buNone/>
            </a:pPr>
            <a:r>
              <a:rPr lang="en-US" sz="3600" b="1" dirty="0" err="1">
                <a:solidFill>
                  <a:srgbClr val="00B050"/>
                </a:solidFill>
              </a:rPr>
              <a:t>hbase</a:t>
            </a:r>
            <a:r>
              <a:rPr lang="en-US" sz="3600" b="1" dirty="0">
                <a:solidFill>
                  <a:srgbClr val="00B050"/>
                </a:solidFill>
              </a:rPr>
              <a:t>(main):006:0&gt;</a:t>
            </a:r>
            <a:r>
              <a:rPr lang="en-US" sz="3600" dirty="0" smtClean="0"/>
              <a:t>truncate </a:t>
            </a:r>
            <a:r>
              <a:rPr lang="en-US" sz="3600" dirty="0"/>
              <a:t>'table name' </a:t>
            </a:r>
            <a:r>
              <a:rPr lang="en-US" sz="3600" b="1" dirty="0"/>
              <a:t>Example</a:t>
            </a:r>
          </a:p>
          <a:p>
            <a:pPr marL="0" indent="0">
              <a:buNone/>
            </a:pPr>
            <a:r>
              <a:rPr lang="en-US" sz="3600" dirty="0" smtClean="0"/>
              <a:t>Here </a:t>
            </a:r>
            <a:r>
              <a:rPr lang="en-US" sz="3600" dirty="0"/>
              <a:t>we have </a:t>
            </a:r>
            <a:r>
              <a:rPr lang="en-US" sz="3600" dirty="0" smtClean="0"/>
              <a:t>to truncate  </a:t>
            </a:r>
            <a:r>
              <a:rPr lang="en-US" sz="3600" dirty="0" err="1" smtClean="0"/>
              <a:t>E</a:t>
            </a:r>
            <a:r>
              <a:rPr lang="en-US" sz="3600" b="1" dirty="0" err="1" smtClean="0"/>
              <a:t>mp</a:t>
            </a:r>
            <a:r>
              <a:rPr lang="en-US" sz="3600" dirty="0" smtClean="0"/>
              <a:t> </a:t>
            </a:r>
            <a:r>
              <a:rPr lang="en-US" sz="3600" dirty="0"/>
              <a:t>table.</a:t>
            </a:r>
          </a:p>
          <a:p>
            <a:pPr marL="0" indent="0">
              <a:buNone/>
            </a:pPr>
            <a:r>
              <a:rPr lang="en-US" sz="3600" b="1" dirty="0" err="1">
                <a:solidFill>
                  <a:srgbClr val="00B050"/>
                </a:solidFill>
              </a:rPr>
              <a:t>hbase</a:t>
            </a:r>
            <a:r>
              <a:rPr lang="en-US" sz="3600" b="1" dirty="0">
                <a:solidFill>
                  <a:srgbClr val="00B050"/>
                </a:solidFill>
              </a:rPr>
              <a:t>(main):006:0&gt;</a:t>
            </a:r>
            <a:r>
              <a:rPr lang="en-US" sz="3600" dirty="0" smtClean="0"/>
              <a:t>truncate </a:t>
            </a:r>
            <a:r>
              <a:rPr lang="en-US" sz="3600" dirty="0"/>
              <a:t>'</a:t>
            </a:r>
            <a:r>
              <a:rPr lang="en-US" sz="3600" dirty="0" err="1"/>
              <a:t>emp</a:t>
            </a:r>
            <a:r>
              <a:rPr lang="en-US" sz="3600" dirty="0"/>
              <a:t>' </a:t>
            </a:r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30F-A8AC-DE45-BD6B-AE8EC1B64A08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8690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Truncating 'one' table: - Disabling table... - Truncating table... </a:t>
            </a:r>
          </a:p>
          <a:p>
            <a:pPr marL="0" indent="0" algn="just">
              <a:buNone/>
            </a:pPr>
            <a:r>
              <a:rPr lang="en-US" dirty="0"/>
              <a:t>0 row(s) in 1.5950 seconds </a:t>
            </a:r>
          </a:p>
          <a:p>
            <a:pPr marL="0" indent="0" algn="just">
              <a:buNone/>
            </a:pPr>
            <a:r>
              <a:rPr lang="en-US" dirty="0"/>
              <a:t>We use scan command to verify and we will get a table with zero rows.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B050"/>
                </a:solidFill>
              </a:rPr>
              <a:t>hbase</a:t>
            </a:r>
            <a:r>
              <a:rPr lang="en-US" b="1" dirty="0">
                <a:solidFill>
                  <a:srgbClr val="00B050"/>
                </a:solidFill>
              </a:rPr>
              <a:t>(main):006:0&gt;</a:t>
            </a:r>
            <a:r>
              <a:rPr lang="en-US" dirty="0" smtClean="0"/>
              <a:t>scan ‘</a:t>
            </a:r>
            <a:r>
              <a:rPr lang="en-US" dirty="0" err="1" smtClean="0"/>
              <a:t>Emp</a:t>
            </a:r>
            <a:r>
              <a:rPr lang="en-US" dirty="0"/>
              <a:t>’ ROW COLUMN + </a:t>
            </a:r>
            <a:r>
              <a:rPr lang="en-US" dirty="0" smtClean="0"/>
              <a:t>CELL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0 row(s) in 0.3110 seconds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30F-A8AC-DE45-BD6B-AE8EC1B64A08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14614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914" y="1285102"/>
            <a:ext cx="8229600" cy="491061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Securing an HBase cluster is a one-way operation, and moving from a secure to an unsecure</a:t>
            </a:r>
            <a:r>
              <a:rPr lang="en-US" dirty="0"/>
              <a:t> </a:t>
            </a:r>
            <a:r>
              <a:rPr lang="en-US" dirty="0" smtClean="0"/>
              <a:t>Configuration should not be attempted without contacting Cloudera support for guidance.</a:t>
            </a:r>
          </a:p>
          <a:p>
            <a:pPr algn="just"/>
            <a:r>
              <a:rPr lang="en-US" dirty="0"/>
              <a:t>We can grant and revoke permissions to users in HBase. There are three commands for security purpose: </a:t>
            </a:r>
            <a:r>
              <a:rPr lang="en-US" b="1" dirty="0"/>
              <a:t>grant, revoke, </a:t>
            </a:r>
            <a:r>
              <a:rPr lang="en-US" dirty="0"/>
              <a:t>and </a:t>
            </a:r>
            <a:r>
              <a:rPr lang="en-US" b="1" dirty="0" err="1"/>
              <a:t>user_permission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30F-A8AC-DE45-BD6B-AE8EC1B64A08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58347" y="421499"/>
            <a:ext cx="8476734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4000" dirty="0" smtClean="0"/>
              <a:t>HBase  Security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827949" y="5546033"/>
            <a:ext cx="74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Ref[2]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4589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511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grant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4211"/>
            <a:ext cx="8229600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The </a:t>
            </a:r>
            <a:r>
              <a:rPr lang="en-US" b="1" dirty="0"/>
              <a:t>grant</a:t>
            </a:r>
            <a:r>
              <a:rPr lang="en-US" dirty="0"/>
              <a:t> command grants specific rights such as read, write, execute, and admin on a table to a certain user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Syntax</a:t>
            </a:r>
            <a:endParaRPr lang="en-US" b="1" dirty="0"/>
          </a:p>
          <a:p>
            <a:pPr marL="0" indent="0">
              <a:buNone/>
            </a:pPr>
            <a:r>
              <a:rPr lang="en-US" b="1" dirty="0" err="1">
                <a:solidFill>
                  <a:srgbClr val="00B050"/>
                </a:solidFill>
              </a:rPr>
              <a:t>hbase</a:t>
            </a:r>
            <a:r>
              <a:rPr lang="en-US" b="1" dirty="0">
                <a:solidFill>
                  <a:srgbClr val="00B050"/>
                </a:solidFill>
              </a:rPr>
              <a:t>(main):006:0&gt;</a:t>
            </a:r>
            <a:r>
              <a:rPr lang="en-US" dirty="0" smtClean="0"/>
              <a:t>grant </a:t>
            </a:r>
            <a:r>
              <a:rPr lang="en-US" dirty="0"/>
              <a:t>&lt;user&gt; &lt;permissions&gt; [&lt;table&gt; [&lt;column family&gt; [&lt;column; qualifier</a:t>
            </a:r>
            <a:r>
              <a:rPr lang="en-US" dirty="0" smtClean="0"/>
              <a:t>&gt;]]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30F-A8AC-DE45-BD6B-AE8EC1B64A08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78052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838" y="648730"/>
            <a:ext cx="8229600" cy="57076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800" dirty="0"/>
              <a:t>We can grant </a:t>
            </a:r>
            <a:r>
              <a:rPr lang="en-US" sz="3800" dirty="0" smtClean="0"/>
              <a:t>0 </a:t>
            </a:r>
            <a:r>
              <a:rPr lang="en-US" sz="3800" dirty="0"/>
              <a:t>or </a:t>
            </a:r>
            <a:r>
              <a:rPr lang="en-US" sz="3800" dirty="0" smtClean="0"/>
              <a:t>additional </a:t>
            </a:r>
            <a:r>
              <a:rPr lang="en-US" sz="3800" dirty="0"/>
              <a:t>privileges to a user from the set of RWXCA, where</a:t>
            </a:r>
          </a:p>
          <a:p>
            <a:r>
              <a:rPr lang="en-US" sz="3800" dirty="0"/>
              <a:t>R - </a:t>
            </a:r>
            <a:r>
              <a:rPr lang="en-US" sz="3800" dirty="0" smtClean="0"/>
              <a:t>read </a:t>
            </a:r>
            <a:r>
              <a:rPr lang="en-US" sz="3800" dirty="0"/>
              <a:t>privilege.</a:t>
            </a:r>
          </a:p>
          <a:p>
            <a:r>
              <a:rPr lang="en-US" sz="3800" dirty="0"/>
              <a:t>W - </a:t>
            </a:r>
            <a:r>
              <a:rPr lang="en-US" sz="3800" dirty="0" smtClean="0"/>
              <a:t>write </a:t>
            </a:r>
            <a:r>
              <a:rPr lang="en-US" sz="3800" dirty="0"/>
              <a:t>privilege.</a:t>
            </a:r>
          </a:p>
          <a:p>
            <a:r>
              <a:rPr lang="en-US" sz="3800" dirty="0"/>
              <a:t>X - </a:t>
            </a:r>
            <a:r>
              <a:rPr lang="en-US" sz="3800" dirty="0" smtClean="0"/>
              <a:t> </a:t>
            </a:r>
            <a:r>
              <a:rPr lang="en-US" sz="3800" dirty="0"/>
              <a:t>execute privilege.</a:t>
            </a:r>
          </a:p>
          <a:p>
            <a:r>
              <a:rPr lang="en-US" sz="3800" dirty="0"/>
              <a:t>C - </a:t>
            </a:r>
            <a:r>
              <a:rPr lang="en-US" sz="3800" dirty="0" smtClean="0"/>
              <a:t>create </a:t>
            </a:r>
            <a:r>
              <a:rPr lang="en-US" sz="3800" dirty="0"/>
              <a:t>privilege.</a:t>
            </a:r>
          </a:p>
          <a:p>
            <a:r>
              <a:rPr lang="en-US" sz="3800" dirty="0"/>
              <a:t>A - </a:t>
            </a:r>
            <a:r>
              <a:rPr lang="en-US" sz="3800" dirty="0" smtClean="0"/>
              <a:t>admin </a:t>
            </a:r>
            <a:r>
              <a:rPr lang="en-US" sz="3800" dirty="0"/>
              <a:t>privilege.</a:t>
            </a:r>
          </a:p>
          <a:p>
            <a:pPr marL="0" indent="0">
              <a:buNone/>
            </a:pPr>
            <a:r>
              <a:rPr lang="en-US" sz="3800" dirty="0" smtClean="0"/>
              <a:t>Example</a:t>
            </a:r>
          </a:p>
          <a:p>
            <a:pPr marL="0" indent="0">
              <a:buNone/>
            </a:pPr>
            <a:r>
              <a:rPr lang="en-US" sz="3800" dirty="0" smtClean="0"/>
              <a:t>We grants all privileges to a user named ‘</a:t>
            </a:r>
            <a:r>
              <a:rPr lang="en-US" sz="3800" dirty="0" err="1" smtClean="0"/>
              <a:t>Samiya</a:t>
            </a:r>
            <a:r>
              <a:rPr lang="en-US" sz="3800" dirty="0" smtClean="0"/>
              <a:t>’.</a:t>
            </a:r>
            <a:endParaRPr lang="en-US" sz="3800" dirty="0"/>
          </a:p>
          <a:p>
            <a:pPr marL="0" indent="0">
              <a:buNone/>
            </a:pPr>
            <a:r>
              <a:rPr lang="en-US" sz="3600" b="1" dirty="0" err="1">
                <a:solidFill>
                  <a:srgbClr val="00B050"/>
                </a:solidFill>
              </a:rPr>
              <a:t>hbase</a:t>
            </a:r>
            <a:r>
              <a:rPr lang="en-US" sz="3600" b="1" dirty="0">
                <a:solidFill>
                  <a:srgbClr val="00B050"/>
                </a:solidFill>
              </a:rPr>
              <a:t>(main):006:0&gt;</a:t>
            </a:r>
            <a:r>
              <a:rPr lang="en-US" sz="3800" dirty="0" smtClean="0"/>
              <a:t>grant ‘</a:t>
            </a:r>
            <a:r>
              <a:rPr lang="en-US" sz="3800" dirty="0" err="1" smtClean="0"/>
              <a:t>Samiya</a:t>
            </a:r>
            <a:r>
              <a:rPr lang="en-US" sz="3800" dirty="0" smtClean="0"/>
              <a:t>', </a:t>
            </a:r>
            <a:r>
              <a:rPr lang="en-US" sz="3800" dirty="0"/>
              <a:t>'RWXCA'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30F-A8AC-DE45-BD6B-AE8EC1B64A08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34237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625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revoke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897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To revoke </a:t>
            </a:r>
            <a:r>
              <a:rPr lang="en-US" dirty="0"/>
              <a:t>a user's access rights of a </a:t>
            </a:r>
            <a:r>
              <a:rPr lang="en-US" dirty="0" smtClean="0"/>
              <a:t>table using   </a:t>
            </a:r>
            <a:r>
              <a:rPr lang="en-US" b="1" dirty="0"/>
              <a:t>revoke</a:t>
            </a:r>
            <a:r>
              <a:rPr lang="en-US" dirty="0"/>
              <a:t> </a:t>
            </a:r>
            <a:r>
              <a:rPr lang="en-US" dirty="0" smtClean="0"/>
              <a:t>command.</a:t>
            </a:r>
          </a:p>
          <a:p>
            <a:pPr marL="0" indent="0">
              <a:buNone/>
            </a:pPr>
            <a:r>
              <a:rPr lang="en-US" b="1" dirty="0" smtClean="0"/>
              <a:t>Syntax</a:t>
            </a:r>
            <a:endParaRPr lang="en-US" b="1" dirty="0"/>
          </a:p>
          <a:p>
            <a:pPr marL="0" indent="0">
              <a:buNone/>
            </a:pPr>
            <a:r>
              <a:rPr lang="en-US" b="1" dirty="0" err="1">
                <a:solidFill>
                  <a:srgbClr val="00B050"/>
                </a:solidFill>
              </a:rPr>
              <a:t>hbase</a:t>
            </a:r>
            <a:r>
              <a:rPr lang="en-US" b="1" dirty="0">
                <a:solidFill>
                  <a:srgbClr val="00B050"/>
                </a:solidFill>
              </a:rPr>
              <a:t>(main):006:0&gt;</a:t>
            </a:r>
            <a:r>
              <a:rPr lang="en-US" dirty="0" smtClean="0"/>
              <a:t>revoke </a:t>
            </a:r>
            <a:r>
              <a:rPr lang="en-US" dirty="0"/>
              <a:t>&lt;user&gt;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following command revokes </a:t>
            </a:r>
            <a:r>
              <a:rPr lang="en-US" dirty="0"/>
              <a:t>all the permissions from the user </a:t>
            </a:r>
            <a:r>
              <a:rPr lang="en-US" dirty="0" smtClean="0"/>
              <a:t>‘</a:t>
            </a:r>
            <a:r>
              <a:rPr lang="en-US" dirty="0" err="1" smtClean="0"/>
              <a:t>Samiay</a:t>
            </a:r>
            <a:r>
              <a:rPr lang="en-US" dirty="0" smtClean="0"/>
              <a:t>’.</a:t>
            </a:r>
            <a:endParaRPr lang="en-US" dirty="0"/>
          </a:p>
          <a:p>
            <a:r>
              <a:rPr lang="en-US" b="1" dirty="0" err="1">
                <a:solidFill>
                  <a:srgbClr val="00B050"/>
                </a:solidFill>
              </a:rPr>
              <a:t>hbase</a:t>
            </a:r>
            <a:r>
              <a:rPr lang="en-US" b="1" dirty="0">
                <a:solidFill>
                  <a:srgbClr val="00B050"/>
                </a:solidFill>
              </a:rPr>
              <a:t>(main):006:0&gt;</a:t>
            </a:r>
            <a:r>
              <a:rPr lang="en-US" dirty="0" smtClean="0"/>
              <a:t>revoke ‘</a:t>
            </a:r>
            <a:r>
              <a:rPr lang="en-US" dirty="0" err="1" smtClean="0"/>
              <a:t>Samiya</a:t>
            </a:r>
            <a:r>
              <a:rPr lang="en-US" dirty="0" smtClean="0"/>
              <a:t>'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30F-A8AC-DE45-BD6B-AE8EC1B64A08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26696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097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user_permission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3064"/>
            <a:ext cx="8229600" cy="4525963"/>
          </a:xfrm>
        </p:spPr>
        <p:txBody>
          <a:bodyPr/>
          <a:lstStyle/>
          <a:p>
            <a:r>
              <a:rPr lang="en-US" b="1" dirty="0" err="1" smtClean="0"/>
              <a:t>user_permission</a:t>
            </a:r>
            <a:r>
              <a:rPr lang="en-US" dirty="0" smtClean="0"/>
              <a:t> </a:t>
            </a:r>
            <a:r>
              <a:rPr lang="en-US" dirty="0"/>
              <a:t>command is used to list all the permissions for a </a:t>
            </a:r>
            <a:r>
              <a:rPr lang="en-US" dirty="0" smtClean="0"/>
              <a:t>specific </a:t>
            </a:r>
            <a:r>
              <a:rPr lang="en-US" dirty="0"/>
              <a:t>table.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Syntax</a:t>
            </a:r>
            <a:endParaRPr lang="en-US" b="1" dirty="0"/>
          </a:p>
          <a:p>
            <a:pPr marL="0" indent="0">
              <a:buNone/>
            </a:pPr>
            <a:r>
              <a:rPr lang="en-US" b="1" dirty="0" err="1">
                <a:solidFill>
                  <a:srgbClr val="00B050"/>
                </a:solidFill>
              </a:rPr>
              <a:t>hbase</a:t>
            </a:r>
            <a:r>
              <a:rPr lang="en-US" b="1" dirty="0">
                <a:solidFill>
                  <a:srgbClr val="00B050"/>
                </a:solidFill>
              </a:rPr>
              <a:t>(main):006:0&gt;</a:t>
            </a:r>
            <a:r>
              <a:rPr lang="en-US" dirty="0" err="1" smtClean="0"/>
              <a:t>user_permission</a:t>
            </a:r>
            <a:r>
              <a:rPr lang="en-US" dirty="0" smtClean="0"/>
              <a:t> </a:t>
            </a:r>
            <a:r>
              <a:rPr lang="en-US" dirty="0"/>
              <a:t>‘</a:t>
            </a:r>
            <a:r>
              <a:rPr lang="en-US" dirty="0" err="1"/>
              <a:t>tablename</a:t>
            </a:r>
            <a:r>
              <a:rPr lang="en-US" dirty="0"/>
              <a:t>’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following </a:t>
            </a:r>
            <a:r>
              <a:rPr lang="en-US" dirty="0" smtClean="0"/>
              <a:t>command </a:t>
            </a:r>
            <a:r>
              <a:rPr lang="en-US" dirty="0"/>
              <a:t>lists all the user permissions of </a:t>
            </a:r>
            <a:r>
              <a:rPr lang="en-US" dirty="0" smtClean="0"/>
              <a:t>‘</a:t>
            </a:r>
            <a:r>
              <a:rPr lang="en-US" dirty="0" err="1" smtClean="0"/>
              <a:t>Emp</a:t>
            </a:r>
            <a:r>
              <a:rPr lang="en-US" dirty="0"/>
              <a:t>’ table.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B050"/>
                </a:solidFill>
              </a:rPr>
              <a:t>hbase</a:t>
            </a:r>
            <a:r>
              <a:rPr lang="en-US" b="1" dirty="0">
                <a:solidFill>
                  <a:srgbClr val="00B050"/>
                </a:solidFill>
              </a:rPr>
              <a:t>(main):006:0&gt;</a:t>
            </a:r>
            <a:r>
              <a:rPr lang="en-US" dirty="0" err="1" smtClean="0"/>
              <a:t>user_permission</a:t>
            </a:r>
            <a:r>
              <a:rPr lang="en-US" dirty="0" smtClean="0"/>
              <a:t> ‘</a:t>
            </a:r>
            <a:r>
              <a:rPr lang="en-US" dirty="0" err="1" smtClean="0"/>
              <a:t>Emp</a:t>
            </a:r>
            <a:r>
              <a:rPr lang="en-US" dirty="0"/>
              <a:t>'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30F-A8AC-DE45-BD6B-AE8EC1B64A08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55680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4" name="Title 1"/>
          <p:cNvSpPr>
            <a:spLocks noGrp="1"/>
          </p:cNvSpPr>
          <p:nvPr>
            <p:ph type="title"/>
          </p:nvPr>
        </p:nvSpPr>
        <p:spPr>
          <a:xfrm>
            <a:off x="457200" y="130627"/>
            <a:ext cx="8229600" cy="936687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049035" name="Content Placeholder 2"/>
          <p:cNvSpPr>
            <a:spLocks noGrp="1"/>
          </p:cNvSpPr>
          <p:nvPr>
            <p:ph idx="1"/>
          </p:nvPr>
        </p:nvSpPr>
        <p:spPr>
          <a:xfrm>
            <a:off x="457200" y="1220189"/>
            <a:ext cx="8229600" cy="52518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700" dirty="0">
                <a:hlinkClick r:id="rId2"/>
              </a:rPr>
              <a:t>https://</a:t>
            </a:r>
            <a:r>
              <a:rPr lang="en-US" sz="3700" dirty="0" smtClean="0">
                <a:hlinkClick r:id="rId2"/>
              </a:rPr>
              <a:t>www.cloudera.com/documentation/enterprise/5-9-x/PDF/cloudera-hbase.pdf</a:t>
            </a:r>
            <a:endParaRPr lang="en-US" sz="37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700" dirty="0">
                <a:hlinkClick r:id="rId3"/>
              </a:rPr>
              <a:t>https://</a:t>
            </a:r>
            <a:r>
              <a:rPr lang="en-US" sz="3700" dirty="0" smtClean="0">
                <a:hlinkClick r:id="rId3"/>
              </a:rPr>
              <a:t>www.tutorialspoint.com/hbase/hbase_quick_guide.htm</a:t>
            </a:r>
            <a:endParaRPr lang="en-US" sz="37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700" dirty="0">
                <a:hlinkClick r:id="rId4"/>
              </a:rPr>
              <a:t>https://</a:t>
            </a:r>
            <a:r>
              <a:rPr lang="en-US" sz="3700" dirty="0" smtClean="0">
                <a:hlinkClick r:id="rId4"/>
              </a:rPr>
              <a:t>www.cloudera.com/documentation/enterprise/5-7-x/topics/cm_mc_hbase_service.html</a:t>
            </a:r>
            <a:endParaRPr lang="en-US" sz="3700" dirty="0" smtClean="0"/>
          </a:p>
          <a:p>
            <a:pPr marL="514350" indent="-514350">
              <a:buFont typeface="+mj-lt"/>
              <a:buAutoNum type="arabicPeriod"/>
            </a:pPr>
            <a:endParaRPr lang="en-US" sz="3700" dirty="0" smtClean="0"/>
          </a:p>
          <a:p>
            <a:pPr marL="514350" indent="-514350">
              <a:buFont typeface="+mj-lt"/>
              <a:buAutoNum type="arabicPeriod"/>
            </a:pPr>
            <a:endParaRPr lang="en-US" sz="3700" dirty="0" smtClean="0"/>
          </a:p>
          <a:p>
            <a:pPr marL="514350" indent="-514350">
              <a:buFont typeface="+mj-lt"/>
              <a:buAutoNum type="arabicPeriod"/>
            </a:pPr>
            <a:endParaRPr lang="en-US" sz="3700" dirty="0" smtClean="0"/>
          </a:p>
          <a:p>
            <a:pPr marL="514350" indent="-514350">
              <a:buFont typeface="+mj-lt"/>
              <a:buAutoNum type="arabicPeriod"/>
            </a:pPr>
            <a:endParaRPr lang="en-US" sz="3700" dirty="0" smtClean="0"/>
          </a:p>
          <a:p>
            <a:pPr marL="514350" indent="-514350">
              <a:buFont typeface="+mj-lt"/>
              <a:buAutoNum type="arabicPeriod"/>
            </a:pPr>
            <a:endParaRPr lang="en-US" sz="3700" dirty="0" smtClean="0"/>
          </a:p>
          <a:p>
            <a:pPr marL="514350" indent="-514350">
              <a:buFont typeface="+mj-lt"/>
              <a:buAutoNum type="arabicPeriod"/>
            </a:pPr>
            <a:endParaRPr lang="en-US" sz="3700" dirty="0" smtClean="0"/>
          </a:p>
          <a:p>
            <a:pPr marL="514350" indent="-514350">
              <a:buFont typeface="+mj-lt"/>
              <a:buAutoNum type="arabicPeriod"/>
            </a:pPr>
            <a:endParaRPr lang="en-US" sz="3700" dirty="0" smtClean="0"/>
          </a:p>
          <a:p>
            <a:pPr marL="514350" indent="-514350">
              <a:buFont typeface="+mj-lt"/>
              <a:buAutoNum type="arabicPeriod"/>
            </a:pPr>
            <a:endParaRPr lang="en-US" sz="3700" dirty="0" smtClean="0"/>
          </a:p>
          <a:p>
            <a:pPr marL="514350" indent="-514350">
              <a:buFont typeface="+mj-lt"/>
              <a:buAutoNum type="arabicPeriod"/>
            </a:pPr>
            <a:endParaRPr lang="en-US" sz="3700" dirty="0" smtClean="0"/>
          </a:p>
          <a:p>
            <a:pPr marL="514350" indent="-514350">
              <a:buFont typeface="+mj-lt"/>
              <a:buAutoNum type="arabicPeriod"/>
            </a:pPr>
            <a:endParaRPr lang="en-US" sz="3700" dirty="0" smtClean="0"/>
          </a:p>
          <a:p>
            <a:pPr marL="514350" indent="-514350">
              <a:buFont typeface="+mj-lt"/>
              <a:buAutoNum type="arabicPeriod"/>
            </a:pPr>
            <a:endParaRPr lang="en-US" sz="3700" dirty="0" smtClean="0"/>
          </a:p>
          <a:p>
            <a:pPr marL="514350" indent="-514350">
              <a:buFont typeface="+mj-lt"/>
              <a:buAutoNum type="arabicPeriod"/>
            </a:pPr>
            <a:endParaRPr lang="en-US" sz="3700" dirty="0" smtClean="0"/>
          </a:p>
          <a:p>
            <a:pPr marL="514350" indent="-514350">
              <a:buFont typeface="+mj-lt"/>
              <a:buAutoNum type="arabicPeriod"/>
            </a:pPr>
            <a:endParaRPr lang="en-US" sz="3700" dirty="0" smtClean="0"/>
          </a:p>
          <a:p>
            <a:pPr marL="514350" indent="-514350">
              <a:buFont typeface="+mj-lt"/>
              <a:buAutoNum type="arabicPeriod"/>
            </a:pPr>
            <a:endParaRPr lang="en-US" sz="3700" dirty="0" smtClean="0"/>
          </a:p>
          <a:p>
            <a:pPr marL="514350" indent="-514350">
              <a:buFont typeface="+mj-lt"/>
              <a:buAutoNum type="arabicPeriod"/>
            </a:pPr>
            <a:endParaRPr lang="en-US" sz="3700" dirty="0" smtClean="0"/>
          </a:p>
          <a:p>
            <a:pPr marL="514350" indent="-514350">
              <a:buFont typeface="+mj-lt"/>
              <a:buAutoNum type="arabicPeriod"/>
            </a:pPr>
            <a:endParaRPr lang="en-US" sz="3700" dirty="0" smtClean="0"/>
          </a:p>
          <a:p>
            <a:pPr marL="514350" indent="-514350">
              <a:buFont typeface="+mj-lt"/>
              <a:buAutoNum type="arabicPeriod"/>
            </a:pPr>
            <a:endParaRPr lang="en-US" sz="3700" dirty="0" smtClean="0"/>
          </a:p>
          <a:p>
            <a:pPr marL="514350" indent="-514350">
              <a:buFont typeface="+mj-lt"/>
              <a:buAutoNum type="arabicPeriod"/>
            </a:pPr>
            <a:endParaRPr lang="en-US" sz="3700" dirty="0" smtClean="0"/>
          </a:p>
          <a:p>
            <a:pPr marL="514350" indent="-514350">
              <a:buFont typeface="+mj-lt"/>
              <a:buAutoNum type="arabicPeriod"/>
            </a:pPr>
            <a:endParaRPr lang="en-US" sz="3700" dirty="0" smtClean="0"/>
          </a:p>
          <a:p>
            <a:pPr marL="514350" indent="-514350">
              <a:buFont typeface="+mj-lt"/>
              <a:buAutoNum type="arabicPeriod"/>
            </a:pPr>
            <a:endParaRPr lang="en-US" sz="3700" dirty="0" smtClean="0"/>
          </a:p>
          <a:p>
            <a:pPr marL="514350" indent="-514350">
              <a:buFont typeface="+mj-lt"/>
              <a:buAutoNum type="arabicPeriod"/>
            </a:pPr>
            <a:endParaRPr lang="en-US" sz="3700" dirty="0" smtClean="0"/>
          </a:p>
          <a:p>
            <a:pPr marL="514350" indent="-514350">
              <a:buFont typeface="+mj-lt"/>
              <a:buAutoNum type="arabicPeriod"/>
            </a:pPr>
            <a:endParaRPr lang="en-US" sz="3700" dirty="0" smtClean="0"/>
          </a:p>
          <a:p>
            <a:pPr marL="514350" indent="-514350">
              <a:buFont typeface="+mj-lt"/>
              <a:buAutoNum type="arabicPeriod"/>
            </a:pPr>
            <a:endParaRPr lang="en-US" sz="3700" dirty="0" smtClean="0"/>
          </a:p>
          <a:p>
            <a:pPr marL="514350" indent="-514350">
              <a:buFont typeface="+mj-lt"/>
              <a:buAutoNum type="arabicPeriod"/>
            </a:pPr>
            <a:endParaRPr lang="en-US" sz="3700" dirty="0" smtClean="0"/>
          </a:p>
          <a:p>
            <a:pPr marL="514350" indent="-514350">
              <a:buFont typeface="+mj-lt"/>
              <a:buAutoNum type="arabicPeriod"/>
            </a:pPr>
            <a:endParaRPr lang="en-US" sz="3700" dirty="0" smtClean="0"/>
          </a:p>
          <a:p>
            <a:pPr marL="514350" indent="-514350">
              <a:buFont typeface="+mj-lt"/>
              <a:buAutoNum type="arabicPeriod"/>
            </a:pPr>
            <a:endParaRPr lang="en-US" sz="3700" dirty="0" smtClean="0"/>
          </a:p>
          <a:p>
            <a:pPr marL="514350" indent="-514350">
              <a:buFont typeface="+mj-lt"/>
              <a:buAutoNum type="arabicPeriod"/>
            </a:pPr>
            <a:endParaRPr lang="en-US" sz="3700" dirty="0" smtClean="0"/>
          </a:p>
          <a:p>
            <a:pPr marL="514350" indent="-514350">
              <a:buFont typeface="+mj-lt"/>
              <a:buAutoNum type="arabicPeriod"/>
            </a:pPr>
            <a:endParaRPr lang="en-US" sz="3700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104903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30F-A8AC-DE45-BD6B-AE8EC1B64A08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Thank you</a:t>
            </a:r>
          </a:p>
        </p:txBody>
      </p:sp>
      <p:sp>
        <p:nvSpPr>
          <p:cNvPr id="104903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30F-A8AC-DE45-BD6B-AE8EC1B64A08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6897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Data Inserting using HBase Shell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8351"/>
            <a:ext cx="8229600" cy="482531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To  insert  </a:t>
            </a:r>
            <a:r>
              <a:rPr lang="en-US" sz="3600" dirty="0"/>
              <a:t>data in an HBase table, the following commands and methods </a:t>
            </a:r>
            <a:r>
              <a:rPr lang="en-US" sz="3600" dirty="0" smtClean="0"/>
              <a:t>can be used :</a:t>
            </a:r>
            <a:endParaRPr lang="en-US" sz="3600" dirty="0"/>
          </a:p>
          <a:p>
            <a:pPr marL="0" indent="0">
              <a:buNone/>
            </a:pPr>
            <a:r>
              <a:rPr lang="en-US" sz="3600" b="1" dirty="0" smtClean="0"/>
              <a:t>(</a:t>
            </a:r>
            <a:r>
              <a:rPr lang="en-US" sz="3600" b="1" dirty="0" err="1" smtClean="0"/>
              <a:t>i</a:t>
            </a:r>
            <a:r>
              <a:rPr lang="en-US" sz="3600" b="1" dirty="0" smtClean="0"/>
              <a:t>) </a:t>
            </a:r>
            <a:r>
              <a:rPr lang="en-US" sz="3600" b="1" dirty="0" smtClean="0">
                <a:solidFill>
                  <a:srgbClr val="7030A0"/>
                </a:solidFill>
              </a:rPr>
              <a:t>put</a:t>
            </a:r>
            <a:r>
              <a:rPr lang="en-US" sz="3600" dirty="0" smtClean="0">
                <a:solidFill>
                  <a:srgbClr val="7030A0"/>
                </a:solidFill>
              </a:rPr>
              <a:t> </a:t>
            </a:r>
            <a:r>
              <a:rPr lang="en-US" sz="3600" dirty="0"/>
              <a:t>command,</a:t>
            </a:r>
          </a:p>
          <a:p>
            <a:pPr marL="0" indent="0">
              <a:buNone/>
            </a:pPr>
            <a:r>
              <a:rPr lang="en-US" sz="3600" b="1" dirty="0" smtClean="0"/>
              <a:t>(ii) </a:t>
            </a:r>
            <a:r>
              <a:rPr lang="en-US" sz="3600" b="1" dirty="0" smtClean="0">
                <a:solidFill>
                  <a:srgbClr val="7030A0"/>
                </a:solidFill>
              </a:rPr>
              <a:t>add</a:t>
            </a:r>
            <a:r>
              <a:rPr lang="en-US" sz="3600" b="1" dirty="0">
                <a:solidFill>
                  <a:srgbClr val="7030A0"/>
                </a:solidFill>
              </a:rPr>
              <a:t>()</a:t>
            </a:r>
            <a:r>
              <a:rPr lang="en-US" sz="3600" dirty="0">
                <a:solidFill>
                  <a:srgbClr val="7030A0"/>
                </a:solidFill>
              </a:rPr>
              <a:t> </a:t>
            </a:r>
            <a:r>
              <a:rPr lang="en-US" sz="3600" dirty="0"/>
              <a:t>method of </a:t>
            </a:r>
            <a:r>
              <a:rPr lang="en-US" sz="3600" b="1" dirty="0"/>
              <a:t>Put</a:t>
            </a:r>
            <a:r>
              <a:rPr lang="en-US" sz="3600" dirty="0"/>
              <a:t> class, and</a:t>
            </a:r>
          </a:p>
          <a:p>
            <a:pPr marL="0" indent="0">
              <a:buNone/>
            </a:pPr>
            <a:r>
              <a:rPr lang="en-US" sz="3600" b="1" dirty="0" smtClean="0"/>
              <a:t>(iii) </a:t>
            </a:r>
            <a:r>
              <a:rPr lang="en-US" sz="3600" b="1" dirty="0" smtClean="0">
                <a:solidFill>
                  <a:srgbClr val="7030A0"/>
                </a:solidFill>
              </a:rPr>
              <a:t>put</a:t>
            </a:r>
            <a:r>
              <a:rPr lang="en-US" sz="3600" b="1" dirty="0">
                <a:solidFill>
                  <a:srgbClr val="7030A0"/>
                </a:solidFill>
              </a:rPr>
              <a:t>()</a:t>
            </a:r>
            <a:r>
              <a:rPr lang="en-US" sz="3600" dirty="0">
                <a:solidFill>
                  <a:srgbClr val="7030A0"/>
                </a:solidFill>
              </a:rPr>
              <a:t> </a:t>
            </a:r>
            <a:r>
              <a:rPr lang="en-US" sz="3600" dirty="0"/>
              <a:t>method of </a:t>
            </a:r>
            <a:r>
              <a:rPr lang="en-US" sz="3600" b="1" dirty="0" err="1"/>
              <a:t>HTable</a:t>
            </a:r>
            <a:r>
              <a:rPr lang="en-US" sz="3600" dirty="0"/>
              <a:t> class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30F-A8AC-DE45-BD6B-AE8EC1B64A0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41451" y="5337386"/>
            <a:ext cx="74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Ref[2]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3675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4589"/>
            <a:ext cx="8229600" cy="4525963"/>
          </a:xfrm>
        </p:spPr>
        <p:txBody>
          <a:bodyPr/>
          <a:lstStyle/>
          <a:p>
            <a:r>
              <a:rPr lang="en-US" dirty="0" smtClean="0"/>
              <a:t>Let us consider an </a:t>
            </a:r>
            <a:r>
              <a:rPr lang="en-US" dirty="0"/>
              <a:t>example, we are going to </a:t>
            </a:r>
            <a:r>
              <a:rPr lang="en-US" dirty="0" smtClean="0"/>
              <a:t>insert the following </a:t>
            </a:r>
            <a:r>
              <a:rPr lang="en-US" dirty="0"/>
              <a:t>table in HBase.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30F-A8AC-DE45-BD6B-AE8EC1B64A08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84710702"/>
              </p:ext>
            </p:extLst>
          </p:nvPr>
        </p:nvGraphicFramePr>
        <p:xfrm>
          <a:off x="629686" y="2581878"/>
          <a:ext cx="7908833" cy="3505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17929"/>
                <a:gridCol w="1668162"/>
                <a:gridCol w="1367312"/>
                <a:gridCol w="1672450"/>
                <a:gridCol w="14829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Row Key</a:t>
                      </a:r>
                      <a:endParaRPr lang="en-US" sz="3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Personal data</a:t>
                      </a:r>
                      <a:endParaRPr lang="en-US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3200" dirty="0" smtClean="0"/>
                        <a:t>Professional Data</a:t>
                      </a:r>
                      <a:endParaRPr lang="en-US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EmpId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E</a:t>
                      </a:r>
                      <a:r>
                        <a:rPr lang="en-US" sz="2800" baseline="0" dirty="0" err="1" smtClean="0"/>
                        <a:t>Name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EState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Position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Salary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Arshad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UP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Associate Professor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170000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Kashish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Delhi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Asstt. Professor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150000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Monica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Punjab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Professor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200000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25113" y="1697050"/>
            <a:ext cx="3237471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Column Families</a:t>
            </a:r>
            <a:endParaRPr lang="en-US" sz="32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892378" y="2281825"/>
            <a:ext cx="580768" cy="4417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</p:cNvCxnSpPr>
          <p:nvPr/>
        </p:nvCxnSpPr>
        <p:spPr>
          <a:xfrm>
            <a:off x="4843849" y="2281825"/>
            <a:ext cx="1470454" cy="4417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8281" y="1872655"/>
            <a:ext cx="3076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Table Name: </a:t>
            </a:r>
            <a:r>
              <a:rPr lang="en-US" sz="3200" dirty="0" err="1" smtClean="0"/>
              <a:t>Emp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741677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27454"/>
            <a:ext cx="8402595" cy="55790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put</a:t>
            </a:r>
            <a:r>
              <a:rPr lang="en-US" dirty="0" smtClean="0"/>
              <a:t> command is used to </a:t>
            </a:r>
            <a:r>
              <a:rPr lang="en-US" dirty="0"/>
              <a:t>insert rows into a table.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Syntax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hbase</a:t>
            </a:r>
            <a:r>
              <a:rPr lang="en-US" dirty="0">
                <a:solidFill>
                  <a:srgbClr val="00B050"/>
                </a:solidFill>
              </a:rPr>
              <a:t>(main):</a:t>
            </a:r>
            <a:r>
              <a:rPr lang="en-US" dirty="0" smtClean="0">
                <a:solidFill>
                  <a:srgbClr val="00B050"/>
                </a:solidFill>
              </a:rPr>
              <a:t>006:0</a:t>
            </a:r>
            <a:r>
              <a:rPr lang="en-US" dirty="0">
                <a:solidFill>
                  <a:srgbClr val="00B050"/>
                </a:solidFill>
              </a:rPr>
              <a:t>&gt; </a:t>
            </a:r>
            <a:r>
              <a:rPr lang="en-US" dirty="0" smtClean="0"/>
              <a:t>put </a:t>
            </a:r>
            <a:r>
              <a:rPr lang="en-US" dirty="0"/>
              <a:t>’&lt;</a:t>
            </a:r>
            <a:r>
              <a:rPr lang="en-US" dirty="0" err="1" smtClean="0"/>
              <a:t>tablename</a:t>
            </a:r>
            <a:r>
              <a:rPr lang="en-US" dirty="0" smtClean="0"/>
              <a:t>&gt;’,’row1’, ’&lt;</a:t>
            </a:r>
            <a:r>
              <a:rPr lang="en-US" dirty="0" err="1"/>
              <a:t>colfamily:colname</a:t>
            </a:r>
            <a:r>
              <a:rPr lang="en-US" dirty="0"/>
              <a:t>&gt;’,’&lt;value&gt;’ </a:t>
            </a: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Exampe</a:t>
            </a:r>
            <a:r>
              <a:rPr lang="en-US" b="1" dirty="0" smtClean="0"/>
              <a:t>: First Row insertion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Let us insert the first row values into the </a:t>
            </a:r>
            <a:r>
              <a:rPr lang="en-US" dirty="0" err="1" smtClean="0"/>
              <a:t>Emp</a:t>
            </a:r>
            <a:r>
              <a:rPr lang="en-US" dirty="0" smtClean="0"/>
              <a:t> </a:t>
            </a:r>
            <a:r>
              <a:rPr lang="en-US" dirty="0"/>
              <a:t>table </a:t>
            </a:r>
            <a:r>
              <a:rPr lang="en-US" dirty="0" smtClean="0"/>
              <a:t>as given below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hbase</a:t>
            </a:r>
            <a:r>
              <a:rPr lang="en-US" dirty="0">
                <a:solidFill>
                  <a:srgbClr val="00B050"/>
                </a:solidFill>
              </a:rPr>
              <a:t>(main):</a:t>
            </a:r>
            <a:r>
              <a:rPr lang="en-US" dirty="0" smtClean="0">
                <a:solidFill>
                  <a:srgbClr val="00B050"/>
                </a:solidFill>
              </a:rPr>
              <a:t>006:0</a:t>
            </a:r>
            <a:r>
              <a:rPr lang="en-US" dirty="0">
                <a:solidFill>
                  <a:srgbClr val="00B050"/>
                </a:solidFill>
              </a:rPr>
              <a:t>&gt; </a:t>
            </a:r>
            <a:r>
              <a:rPr lang="en-US" dirty="0" smtClean="0"/>
              <a:t>put ‘Emp</a:t>
            </a:r>
            <a:r>
              <a:rPr lang="en-US" dirty="0"/>
              <a:t>','1</a:t>
            </a:r>
            <a:r>
              <a:rPr lang="en-US" dirty="0" smtClean="0"/>
              <a:t>',‘Personal </a:t>
            </a:r>
            <a:r>
              <a:rPr lang="en-US" dirty="0" err="1" smtClean="0"/>
              <a:t>Data:EName</a:t>
            </a:r>
            <a:r>
              <a:rPr lang="en-US" dirty="0" smtClean="0"/>
              <a:t>',‘Arshad' </a:t>
            </a:r>
          </a:p>
          <a:p>
            <a:pPr marL="0" indent="0">
              <a:buNone/>
            </a:pPr>
            <a:r>
              <a:rPr lang="en-US" dirty="0" smtClean="0"/>
              <a:t>0 </a:t>
            </a:r>
            <a:r>
              <a:rPr lang="en-US" dirty="0"/>
              <a:t>row(s) in 0.6600 </a:t>
            </a:r>
            <a:r>
              <a:rPr lang="en-US" dirty="0" smtClean="0"/>
              <a:t>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30F-A8AC-DE45-BD6B-AE8EC1B64A0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3027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347"/>
            <a:ext cx="8229600" cy="57829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hbase</a:t>
            </a:r>
            <a:r>
              <a:rPr lang="en-US" dirty="0">
                <a:solidFill>
                  <a:srgbClr val="00B050"/>
                </a:solidFill>
              </a:rPr>
              <a:t>(main):</a:t>
            </a:r>
            <a:r>
              <a:rPr lang="en-US" dirty="0" smtClean="0">
                <a:solidFill>
                  <a:srgbClr val="00B050"/>
                </a:solidFill>
              </a:rPr>
              <a:t>006:0</a:t>
            </a:r>
            <a:r>
              <a:rPr lang="en-US" dirty="0">
                <a:solidFill>
                  <a:srgbClr val="00B050"/>
                </a:solidFill>
              </a:rPr>
              <a:t>&gt; </a:t>
            </a:r>
            <a:r>
              <a:rPr lang="en-US" dirty="0"/>
              <a:t>put </a:t>
            </a:r>
            <a:r>
              <a:rPr lang="en-US" dirty="0" smtClean="0"/>
              <a:t>‘Emp</a:t>
            </a:r>
            <a:r>
              <a:rPr lang="en-US" dirty="0"/>
              <a:t>','1</a:t>
            </a:r>
            <a:r>
              <a:rPr lang="en-US" dirty="0" smtClean="0"/>
              <a:t>',‘Personal </a:t>
            </a:r>
            <a:r>
              <a:rPr lang="en-US" dirty="0" err="1" smtClean="0"/>
              <a:t>Data:EState</a:t>
            </a:r>
            <a:r>
              <a:rPr lang="en-US" dirty="0" smtClean="0"/>
              <a:t>',‘UP‘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0 row(s) in 0.0410 </a:t>
            </a:r>
            <a:r>
              <a:rPr lang="en-US" dirty="0" smtClean="0"/>
              <a:t>seconds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hbase</a:t>
            </a:r>
            <a:r>
              <a:rPr lang="en-US" dirty="0">
                <a:solidFill>
                  <a:srgbClr val="00B050"/>
                </a:solidFill>
              </a:rPr>
              <a:t>(main):</a:t>
            </a:r>
            <a:r>
              <a:rPr lang="en-US" dirty="0" smtClean="0">
                <a:solidFill>
                  <a:srgbClr val="00B050"/>
                </a:solidFill>
              </a:rPr>
              <a:t>007:0</a:t>
            </a:r>
            <a:r>
              <a:rPr lang="en-US" dirty="0">
                <a:solidFill>
                  <a:srgbClr val="00B050"/>
                </a:solidFill>
              </a:rPr>
              <a:t>&gt; </a:t>
            </a:r>
            <a:r>
              <a:rPr lang="en-US" dirty="0" smtClean="0"/>
              <a:t>put 'emp','1',‘Professional </a:t>
            </a:r>
            <a:r>
              <a:rPr lang="en-US" dirty="0" err="1" smtClean="0"/>
              <a:t>Data:Position</a:t>
            </a:r>
            <a:r>
              <a:rPr lang="en-US" dirty="0" smtClean="0"/>
              <a:t>',‘Associate Professor‘</a:t>
            </a:r>
          </a:p>
          <a:p>
            <a:pPr marL="0" indent="0">
              <a:buNone/>
            </a:pPr>
            <a:r>
              <a:rPr lang="en-US" dirty="0" smtClean="0"/>
              <a:t> 0 row(s) in 0.0240 seconds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hbase</a:t>
            </a:r>
            <a:r>
              <a:rPr lang="en-US" dirty="0">
                <a:solidFill>
                  <a:srgbClr val="00B050"/>
                </a:solidFill>
              </a:rPr>
              <a:t>(main):</a:t>
            </a:r>
            <a:r>
              <a:rPr lang="en-US" dirty="0" smtClean="0">
                <a:solidFill>
                  <a:srgbClr val="00B050"/>
                </a:solidFill>
              </a:rPr>
              <a:t>008:0&gt;</a:t>
            </a:r>
            <a:r>
              <a:rPr lang="en-US" dirty="0" smtClean="0"/>
              <a:t> put 'emp','1',‘Professional Data:Salary',‘170000‘</a:t>
            </a:r>
          </a:p>
          <a:p>
            <a:pPr marL="0" indent="0">
              <a:buNone/>
            </a:pPr>
            <a:r>
              <a:rPr lang="en-US" dirty="0" smtClean="0"/>
              <a:t> 0 row(s) in 0.0240 seconds </a:t>
            </a:r>
          </a:p>
          <a:p>
            <a:pPr marL="0" indent="0">
              <a:buNone/>
            </a:pPr>
            <a:r>
              <a:rPr lang="en-US" dirty="0" smtClean="0"/>
              <a:t>You can Insert the remaining rows using the put command in the same way.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30F-A8AC-DE45-BD6B-AE8EC1B64A0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3903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4017</TotalTime>
  <Words>3384</Words>
  <Application>Microsoft Office PowerPoint</Application>
  <PresentationFormat>On-screen Show (4:3)</PresentationFormat>
  <Paragraphs>425</Paragraphs>
  <Slides>59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Advanced HBase</vt:lpstr>
      <vt:lpstr> Managing HBase  </vt:lpstr>
      <vt:lpstr> Creating the HBase Root Directory </vt:lpstr>
      <vt:lpstr>     Graceful Shutdown     </vt:lpstr>
      <vt:lpstr>Slide 5</vt:lpstr>
      <vt:lpstr> Data Inserting using HBase Shell </vt:lpstr>
      <vt:lpstr>Slide 7</vt:lpstr>
      <vt:lpstr>Slide 8</vt:lpstr>
      <vt:lpstr>Slide 9</vt:lpstr>
      <vt:lpstr>Slide 10</vt:lpstr>
      <vt:lpstr>Slide 11</vt:lpstr>
      <vt:lpstr>  Data inserting  Using Java API </vt:lpstr>
      <vt:lpstr>Slide 13</vt:lpstr>
      <vt:lpstr>Slide 14</vt:lpstr>
      <vt:lpstr> Step 3: Instantiate the PutClass </vt:lpstr>
      <vt:lpstr> Step 4: Insert Data </vt:lpstr>
      <vt:lpstr> Step 5: Save the Data in Table </vt:lpstr>
      <vt:lpstr> Step 6: Close the HTable Instance </vt:lpstr>
      <vt:lpstr> Data Updating using HBase Shell </vt:lpstr>
      <vt:lpstr> Example </vt:lpstr>
      <vt:lpstr>Slide 21</vt:lpstr>
      <vt:lpstr>Slide 22</vt:lpstr>
      <vt:lpstr>Data Updating Using Java API </vt:lpstr>
      <vt:lpstr> Step 1: Instantiate the Configuration Class </vt:lpstr>
      <vt:lpstr> Step 2: Instantiate the HTable Class </vt:lpstr>
      <vt:lpstr> Step 3: Instantiate the Put Class </vt:lpstr>
      <vt:lpstr> Step 4: Update an Existing Cell </vt:lpstr>
      <vt:lpstr> Step 5: Save the Data in Table </vt:lpstr>
      <vt:lpstr> Reading Data using HBase Shell </vt:lpstr>
      <vt:lpstr> Example </vt:lpstr>
      <vt:lpstr> Reading a Specific Column </vt:lpstr>
      <vt:lpstr> Data Reading Using Java API </vt:lpstr>
      <vt:lpstr> Step 1: Instantiate the Configuration Class </vt:lpstr>
      <vt:lpstr>Step 2: Instantiate the HTable Class </vt:lpstr>
      <vt:lpstr>Step 3: Instantiate the Get Class </vt:lpstr>
      <vt:lpstr> Step 4: Read the Data </vt:lpstr>
      <vt:lpstr>Step 5: Get the Result </vt:lpstr>
      <vt:lpstr> Step 6: Values Reading from the Result Instance </vt:lpstr>
      <vt:lpstr> Deleting a Specific Cell in a Table </vt:lpstr>
      <vt:lpstr> Deleting All Cells in a Table </vt:lpstr>
      <vt:lpstr>Slide 41</vt:lpstr>
      <vt:lpstr>Slide 42</vt:lpstr>
      <vt:lpstr> Data Deleting  Using Java API </vt:lpstr>
      <vt:lpstr> Step 2: Instantiate the HTable Class </vt:lpstr>
      <vt:lpstr> Step 3: Instantiate the Delete Class </vt:lpstr>
      <vt:lpstr> Step 4: Select the Data to be Deleted </vt:lpstr>
      <vt:lpstr> Step 5: Delete the Data </vt:lpstr>
      <vt:lpstr> Scaning using HBase Shell </vt:lpstr>
      <vt:lpstr>Slide 49</vt:lpstr>
      <vt:lpstr> count </vt:lpstr>
      <vt:lpstr>truncate </vt:lpstr>
      <vt:lpstr>Slide 52</vt:lpstr>
      <vt:lpstr>Slide 53</vt:lpstr>
      <vt:lpstr> grant </vt:lpstr>
      <vt:lpstr>Slide 55</vt:lpstr>
      <vt:lpstr> revoke </vt:lpstr>
      <vt:lpstr> user_permission </vt:lpstr>
      <vt:lpstr>References</vt:lpstr>
      <vt:lpstr>Slide 59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Virtualization and Cloud Computing</dc:title>
  <dc:creator>John</dc:creator>
  <cp:lastModifiedBy>student</cp:lastModifiedBy>
  <cp:revision>452</cp:revision>
  <dcterms:created xsi:type="dcterms:W3CDTF">2013-07-05T07:38:13Z</dcterms:created>
  <dcterms:modified xsi:type="dcterms:W3CDTF">2024-10-23T04:39:52Z</dcterms:modified>
</cp:coreProperties>
</file>