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008062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6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3" d="100"/>
          <a:sy n="93" d="100"/>
        </p:scale>
        <p:origin x="150" y="78"/>
      </p:cViewPr>
      <p:guideLst>
        <p:guide orient="horz" pos="242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8C8EE15-2E6F-4865-BB54-ECBC129977C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B1F51C2-FE18-4293-BB83-A3FA1F54646F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3579C3-8970-4D09-8298-142A03B3B7DB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517440-C40B-4C37-B8FA-E257F959EC91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1BACB76-FAAD-4676-AD94-56E2023F0B71}" type="slidenum">
              <a:t>‹Nº›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93381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0B2B2E1-1425-4051-B1BC-7B38762B2D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8863CBB-0A93-47D9-B875-5AF1A15AFC4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Marcador de encabezado 3">
            <a:extLst>
              <a:ext uri="{FF2B5EF4-FFF2-40B4-BE49-F238E27FC236}">
                <a16:creationId xmlns:a16="http://schemas.microsoft.com/office/drawing/2014/main" id="{59F4163E-2AF7-4508-9BB7-CC4C0F20AD2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832C9E-781F-4F4A-9311-9A9FC718FB0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C3B567-CEAB-43F0-B78B-C59A2A4B3EB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FF08A7-16F3-44E1-BB4B-EAF427124B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96AAFA4C-8A04-40BA-B14C-286E3EDBC98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6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127402-576D-49E2-8408-0DAB734B29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8DC6B6F-260A-4341-B17B-72B4C4BFB9F4}" type="slidenum">
              <a:t>1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0916A57-49EE-4367-B149-EFAFDE9DC71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3CC9432-05E5-40E7-AF3C-04D5C398E79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25A34-6BE2-4A78-93C0-AE211135B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B3AF02-3D50-4A76-9040-D7626C3AB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F17C11-7ECE-4DF8-8299-65B07FF1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E7330A-99AA-4D20-B776-754DACB7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0B64D5-6A77-4AAD-AACD-8EB0FE77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03B5A0-52C4-4749-ACA7-A27594D37D7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2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6A934-91A8-4086-82AE-7D37381E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179270-3D10-4252-A476-6BC2C9170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97633D-76E2-4D22-A80D-E44BC9CB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B9CE2F-0618-4AC4-8BDC-525503CD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61243D-FE92-4BF9-B07F-041C2027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544716-5663-46C9-84E6-F472D6A2A7A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0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8E322B-D338-473F-A310-CEC9A60C9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4C7490-1A5F-4521-ADDA-6CC18F9B7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A8FE0C-6B6F-4A54-9165-586323BE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6F3D4C-D28D-40D5-B266-06344B9E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BCF8EE-E3E0-42A5-BE73-66FB9969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1CB4F6-19A9-478F-BA9E-A4FEC187472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57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ACC30-5C64-4B5E-BF78-00EF03E9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E7F9B5-9CA6-4364-B6C6-41C6073C9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480930-3FDA-4EA8-ACEC-A54EB22F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733D9E-7B94-4903-9C12-E3B1625C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7CBC4B-E55D-425B-95A4-C35B6C18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403759-DF30-43EA-8E63-EAAC48C1481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16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6E2F0-0181-45B5-B169-214FE611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2B3BDE-F86F-4315-A716-BA99A47D4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2F7D82-452A-4D08-8A9A-12CD19B38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91D1F1-4EC7-4DFC-8B19-2873B52F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9E82FB-3806-4B52-993C-CB823F37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1EEA5C-FEBF-4D76-A3DE-F2D475BC698D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2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17266-2A58-4484-B7B9-55243ABC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88E563-5252-45ED-9EC7-3A64F6B08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ACD0F8-E1F7-41EE-BAA8-5827977CB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172FBC-D356-4F1C-8B09-4BEB5BAE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9E9E61-B4BB-47A7-BE18-7802C2776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10BED8-A465-4ACA-8537-4C169395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B64415-5D64-4E1F-8EDA-4BD650473CC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4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1A25F-6D50-4115-8B86-4E646BEC3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DE7EF8-7F3E-459C-B85F-9BCA9737F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0C58D6-D6C0-4179-B7D9-C5BE77C05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DB85C3-03BF-4AF3-91ED-CE16B6BF3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233E65-9D76-44B6-B35E-6E6B957C3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8E0013C-8088-4F5D-8726-243E6185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E139B5F-8922-4FB9-9783-2579E3494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3A19A85-4C21-485B-9734-B722D421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209842-B27F-4CD0-91C7-1F177A0D9A7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8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87233-FFCC-4811-A0DF-11CE48E8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B263C02-7B1B-4EFA-A239-727D9A6AD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C8D89A0-CE38-46A7-8061-8A317238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D18775-25B4-4900-9B92-A15E4D39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6E37CB-3883-4FBD-8D54-0E93D23DAAD2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8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BBD4933-7770-4D53-95A2-477FAC961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27C424A-6D66-4256-90AC-6DDA7D23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E775B73-E713-4B09-8A28-FCB4DED9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35A85E-C5DE-44CE-B8EA-CCC1B1956D5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919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8C338-1E9B-4A07-871D-DBE3565C0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85D205-1124-46CF-B8B6-B188F818A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C62C4C-5300-427B-A573-D4FB89A17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DA63C2-50A9-442D-A452-00049B109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3B87E1-16ED-4497-92B8-10122BBC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18B53A-8B2A-4AA6-9234-E2B33952A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4D29B8-A411-45B5-BF14-4ECB25759F9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5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47CFD-1220-4E85-994F-1750B9C3B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8D7277F-335B-4384-9BAA-39C8A18EC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1EF762-E968-4AA1-BBAB-B99BBC6FB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0D156D-D9B3-466F-A43F-F4F979F81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7DDF9B-A308-4EEB-BF51-A8E66B16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85D155-9E5E-400C-90DC-D04B8E3B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845FF8-5DB1-42F4-9FAE-33CB72415A0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3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60B78C9-AC4D-44C0-AB8B-CE56926ABB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01382F-DB89-445C-82DD-A0F6D6D854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5E4125-1F18-4043-94F0-ED618BC4275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128127-A1B5-4EB7-BAAC-F927F4925C9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588F30-5968-4B7A-BD21-3B8EEF15689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C30C195-76C8-4F15-A422-6671D9BAD39A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: forma 1">
            <a:extLst>
              <a:ext uri="{FF2B5EF4-FFF2-40B4-BE49-F238E27FC236}">
                <a16:creationId xmlns:a16="http://schemas.microsoft.com/office/drawing/2014/main" id="{5C4E47BC-F6E5-4D77-8F7D-03AE31322D74}"/>
              </a:ext>
            </a:extLst>
          </p:cNvPr>
          <p:cNvSpPr/>
          <p:nvPr/>
        </p:nvSpPr>
        <p:spPr>
          <a:xfrm>
            <a:off x="3219367" y="1288115"/>
            <a:ext cx="1545839" cy="325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RAW DATA</a:t>
            </a:r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FA721FFF-680B-4A46-8334-D64BC84777B7}"/>
              </a:ext>
            </a:extLst>
          </p:cNvPr>
          <p:cNvSpPr/>
          <p:nvPr/>
        </p:nvSpPr>
        <p:spPr>
          <a:xfrm>
            <a:off x="3215524" y="4660217"/>
            <a:ext cx="1545839" cy="325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dirty="0">
                <a:latin typeface="Liberation Sans" pitchFamily="18"/>
                <a:ea typeface="Noto Sans CJK SC Regular" pitchFamily="2"/>
                <a:cs typeface="FreeSans" pitchFamily="2"/>
              </a:rPr>
              <a:t>WES</a:t>
            </a: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_6.0</a:t>
            </a: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BCC67312-7D4E-4C35-8646-CD043F9247A0}"/>
              </a:ext>
            </a:extLst>
          </p:cNvPr>
          <p:cNvSpPr/>
          <p:nvPr/>
        </p:nvSpPr>
        <p:spPr>
          <a:xfrm>
            <a:off x="3215524" y="2974568"/>
            <a:ext cx="1545839" cy="325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WES_3.0</a:t>
            </a:r>
          </a:p>
        </p:txBody>
      </p:sp>
      <p:sp>
        <p:nvSpPr>
          <p:cNvPr id="18" name="Conector recto 17">
            <a:extLst>
              <a:ext uri="{FF2B5EF4-FFF2-40B4-BE49-F238E27FC236}">
                <a16:creationId xmlns:a16="http://schemas.microsoft.com/office/drawing/2014/main" id="{C6C3ACD1-9069-494A-99ED-7F98FAA9EEB6}"/>
              </a:ext>
            </a:extLst>
          </p:cNvPr>
          <p:cNvSpPr/>
          <p:nvPr/>
        </p:nvSpPr>
        <p:spPr>
          <a:xfrm flipH="1">
            <a:off x="3988441" y="1613554"/>
            <a:ext cx="3" cy="136019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5" name="Conector recto 24">
            <a:extLst>
              <a:ext uri="{FF2B5EF4-FFF2-40B4-BE49-F238E27FC236}">
                <a16:creationId xmlns:a16="http://schemas.microsoft.com/office/drawing/2014/main" id="{93119E80-9B92-4093-AE83-0DE0CE6DBD0B}"/>
              </a:ext>
            </a:extLst>
          </p:cNvPr>
          <p:cNvSpPr/>
          <p:nvPr/>
        </p:nvSpPr>
        <p:spPr>
          <a:xfrm>
            <a:off x="4049477" y="2431342"/>
            <a:ext cx="1139040" cy="0"/>
          </a:xfrm>
          <a:prstGeom prst="line">
            <a:avLst/>
          </a:prstGeom>
          <a:noFill/>
          <a:ln w="18360">
            <a:solidFill>
              <a:schemeClr val="accent6"/>
            </a:solidFill>
            <a:prstDash val="solid"/>
          </a:ln>
        </p:spPr>
        <p:txBody>
          <a:bodyPr vert="horz" wrap="none" lIns="99360" tIns="54360" rIns="99360" bIns="543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6" name="Forma libre: forma 25">
            <a:extLst>
              <a:ext uri="{FF2B5EF4-FFF2-40B4-BE49-F238E27FC236}">
                <a16:creationId xmlns:a16="http://schemas.microsoft.com/office/drawing/2014/main" id="{AC305EB8-6A01-471C-A1EC-78DD16EC6415}"/>
              </a:ext>
            </a:extLst>
          </p:cNvPr>
          <p:cNvSpPr/>
          <p:nvPr/>
        </p:nvSpPr>
        <p:spPr>
          <a:xfrm>
            <a:off x="5475879" y="4220292"/>
            <a:ext cx="3892195" cy="76536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8360">
            <a:solidFill>
              <a:srgbClr val="9933FF"/>
            </a:solidFill>
            <a:prstDash val="solid"/>
          </a:ln>
        </p:spPr>
        <p:txBody>
          <a:bodyPr vert="horz" wrap="none" lIns="99360" tIns="54360" rIns="99360" bIns="54360" numCol="1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i="0" u="sng" strike="noStrike" kern="1200" cap="none" dirty="0">
                <a:ln>
                  <a:noFill/>
                </a:ln>
                <a:solidFill>
                  <a:srgbClr val="9933FF"/>
                </a:solidFill>
                <a:uFillTx/>
                <a:latin typeface="Liberation Sans" pitchFamily="18"/>
                <a:ea typeface="Noto Sans CJK SC Regular" pitchFamily="2"/>
                <a:cs typeface="FreeSans" pitchFamily="2"/>
              </a:rPr>
              <a:t>PATH. PREDICTION TOOLS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 cap="none" dirty="0">
                <a:ln>
                  <a:noFill/>
                </a:ln>
                <a:solidFill>
                  <a:srgbClr val="9933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</a:p>
          <a:p>
            <a:pPr hangingPunct="0"/>
            <a:r>
              <a:rPr lang="en-US" sz="1000" b="1" i="0" u="none" strike="noStrike" kern="1200" cap="none" dirty="0">
                <a:ln>
                  <a:noFill/>
                </a:ln>
                <a:solidFill>
                  <a:srgbClr val="9933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CADD</a:t>
            </a:r>
            <a:r>
              <a:rPr lang="en-US" sz="1000" b="0" i="0" u="none" strike="noStrike" kern="1200" cap="none" dirty="0">
                <a:ln>
                  <a:noFill/>
                </a:ln>
                <a:solidFill>
                  <a:srgbClr val="9933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&gt; 15		</a:t>
            </a:r>
            <a:r>
              <a:rPr lang="en-US" sz="1000" b="1" dirty="0">
                <a:solidFill>
                  <a:srgbClr val="9933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PhyloP</a:t>
            </a:r>
            <a:r>
              <a:rPr lang="en-US" sz="1000" dirty="0">
                <a:solidFill>
                  <a:srgbClr val="9933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_</a:t>
            </a:r>
            <a:r>
              <a:rPr lang="en-US" sz="1000" b="1" dirty="0">
                <a:solidFill>
                  <a:srgbClr val="9933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46way_Placental</a:t>
            </a:r>
            <a:r>
              <a:rPr lang="en-US" sz="1000" dirty="0">
                <a:solidFill>
                  <a:srgbClr val="9933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&gt; 1.6</a:t>
            </a:r>
            <a:endParaRPr lang="en-US" sz="1000" b="0" i="0" u="none" strike="noStrike" kern="1200" cap="none" dirty="0">
              <a:ln>
                <a:noFill/>
              </a:ln>
              <a:solidFill>
                <a:srgbClr val="9933FF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hangingPunct="0"/>
            <a:r>
              <a:rPr lang="en-US" sz="1000" b="1" i="0" u="none" strike="noStrike" kern="1200" cap="none" dirty="0">
                <a:ln>
                  <a:noFill/>
                </a:ln>
                <a:solidFill>
                  <a:srgbClr val="9933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LRT  </a:t>
            </a:r>
            <a:r>
              <a:rPr lang="en-US" sz="1000" b="0" i="0" u="none" strike="noStrike" kern="1200" cap="none" dirty="0">
                <a:ln>
                  <a:noFill/>
                </a:ln>
                <a:solidFill>
                  <a:srgbClr val="9933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“D”		</a:t>
            </a:r>
            <a:r>
              <a:rPr lang="en-US" sz="1000" b="1" dirty="0">
                <a:solidFill>
                  <a:srgbClr val="9933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PolyPhen2_HVAR  </a:t>
            </a:r>
            <a:r>
              <a:rPr lang="en-US" sz="1000" dirty="0">
                <a:solidFill>
                  <a:srgbClr val="9933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“D” or “P”</a:t>
            </a:r>
            <a:endParaRPr lang="en-US" sz="1000" b="0" i="0" u="none" strike="noStrike" kern="1200" cap="none" dirty="0">
              <a:ln>
                <a:noFill/>
              </a:ln>
              <a:solidFill>
                <a:srgbClr val="9933FF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hangingPunct="0"/>
            <a:r>
              <a:rPr lang="en-US" sz="1000" b="1" i="0" u="none" strike="noStrike" kern="1200" cap="none" dirty="0">
                <a:ln>
                  <a:noFill/>
                </a:ln>
                <a:solidFill>
                  <a:srgbClr val="9933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MutationTaster</a:t>
            </a:r>
            <a:r>
              <a:rPr lang="en-US" sz="1000" b="0" i="0" u="none" strike="noStrike" kern="1200" cap="none" dirty="0">
                <a:ln>
                  <a:noFill/>
                </a:ln>
                <a:solidFill>
                  <a:srgbClr val="9933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“D” or “A”</a:t>
            </a:r>
            <a:r>
              <a:rPr lang="en-US" sz="1000" dirty="0">
                <a:solidFill>
                  <a:srgbClr val="9933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	</a:t>
            </a:r>
            <a:r>
              <a:rPr lang="en-US" sz="1000" b="1" dirty="0">
                <a:solidFill>
                  <a:srgbClr val="9933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SIFT</a:t>
            </a:r>
            <a:r>
              <a:rPr lang="en-US" sz="1000" dirty="0">
                <a:solidFill>
                  <a:srgbClr val="9933F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“D”</a:t>
            </a:r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57CF4556-3524-4256-A972-A0A341E1D18E}"/>
              </a:ext>
            </a:extLst>
          </p:cNvPr>
          <p:cNvSpPr/>
          <p:nvPr/>
        </p:nvSpPr>
        <p:spPr>
          <a:xfrm>
            <a:off x="5188517" y="1869022"/>
            <a:ext cx="2798640" cy="89815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8360">
            <a:solidFill>
              <a:schemeClr val="accent6"/>
            </a:solidFill>
            <a:prstDash val="solid"/>
          </a:ln>
        </p:spPr>
        <p:txBody>
          <a:bodyPr vert="horz" wrap="none" lIns="99360" tIns="54360" rIns="99360" bIns="54360" anchor="ctr" anchorCtr="0" compatLnSpc="0">
            <a:noAutofit/>
          </a:bodyPr>
          <a:lstStyle/>
          <a:p>
            <a:pPr marL="88900" marR="0" lvl="0" indent="-889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75000"/>
              <a:buFont typeface="Wingdings" panose="05000000000000000000" pitchFamily="2" charset="2"/>
              <a:buChar char="§"/>
              <a:tabLst/>
            </a:pPr>
            <a:r>
              <a:rPr lang="en-US" sz="1000" b="1" i="0" u="none" strike="noStrike" kern="1200" cap="none" dirty="0">
                <a:ln>
                  <a:noFill/>
                </a:ln>
                <a:solidFill>
                  <a:schemeClr val="accent6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Allelic </a:t>
            </a:r>
            <a:r>
              <a:rPr lang="en-US" sz="1000" b="1" i="0" u="none" strike="noStrike" kern="1200" cap="none" dirty="0" err="1">
                <a:ln>
                  <a:noFill/>
                </a:ln>
                <a:solidFill>
                  <a:schemeClr val="accent6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fq</a:t>
            </a:r>
            <a:r>
              <a:rPr lang="en-US" sz="1000" b="1" i="0" u="none" strike="noStrike" kern="1200" cap="none" dirty="0">
                <a:ln>
                  <a:noFill/>
                </a:ln>
                <a:solidFill>
                  <a:schemeClr val="accent6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</a:t>
            </a:r>
            <a:r>
              <a:rPr lang="en-US" sz="1000" b="0" i="0" u="none" strike="noStrike" kern="1200" cap="none" dirty="0">
                <a:ln>
                  <a:noFill/>
                </a:ln>
                <a:solidFill>
                  <a:schemeClr val="accent6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ExAC / </a:t>
            </a:r>
            <a:r>
              <a:rPr lang="en-US" sz="1000" b="0" i="0" u="none" strike="noStrike" kern="1200" cap="none" dirty="0" err="1">
                <a:ln>
                  <a:noFill/>
                </a:ln>
                <a:solidFill>
                  <a:schemeClr val="accent6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gnomAD_exomes</a:t>
            </a:r>
            <a:r>
              <a:rPr lang="en-US" sz="1000" b="0" i="0" u="none" strike="noStrike" kern="1200" cap="none" dirty="0">
                <a:ln>
                  <a:noFill/>
                </a:ln>
                <a:solidFill>
                  <a:schemeClr val="accent6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</a:p>
          <a:p>
            <a:pPr marL="88900" marR="0" lvl="0" indent="-889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75000"/>
              <a:buFont typeface="Wingdings" panose="05000000000000000000" pitchFamily="2" charset="2"/>
              <a:buChar char="§"/>
              <a:tabLst/>
            </a:pPr>
            <a:r>
              <a:rPr lang="en-US" sz="1000" b="1" i="0" u="none" strike="noStrike" kern="1200" cap="none" dirty="0">
                <a:ln>
                  <a:noFill/>
                </a:ln>
                <a:solidFill>
                  <a:schemeClr val="accent6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Coverage</a:t>
            </a:r>
            <a:r>
              <a:rPr lang="en-US" sz="1000" b="0" i="0" u="none" strike="noStrike" kern="1200" cap="none" dirty="0">
                <a:ln>
                  <a:noFill/>
                </a:ln>
                <a:solidFill>
                  <a:schemeClr val="accent6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</a:t>
            </a:r>
          </a:p>
          <a:p>
            <a:pPr marL="88900" marR="0" lvl="0" indent="-889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75000"/>
              <a:buFont typeface="Wingdings" panose="05000000000000000000" pitchFamily="2" charset="2"/>
              <a:buChar char="§"/>
              <a:tabLst/>
            </a:pPr>
            <a:r>
              <a:rPr lang="en-US" sz="1000" b="1" i="0" u="none" strike="noStrike" kern="1200" cap="none" dirty="0">
                <a:ln>
                  <a:noFill/>
                </a:ln>
                <a:solidFill>
                  <a:schemeClr val="accent6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Genotype Quality</a:t>
            </a:r>
            <a:endParaRPr lang="en-US" sz="1000" b="0" i="0" u="none" strike="noStrike" kern="1200" cap="none" dirty="0">
              <a:ln>
                <a:noFill/>
              </a:ln>
              <a:solidFill>
                <a:schemeClr val="accent6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88900" lvl="0" indent="-88900" hangingPunct="0">
              <a:buClr>
                <a:srgbClr val="00B05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000" b="1" i="0" u="none" strike="noStrike" kern="1200" cap="none" dirty="0">
                <a:ln>
                  <a:noFill/>
                </a:ln>
                <a:solidFill>
                  <a:schemeClr val="accent6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Truncating </a:t>
            </a:r>
            <a:r>
              <a:rPr lang="en-US" sz="1000" dirty="0">
                <a:solidFill>
                  <a:schemeClr val="accent6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(nonsense, frameshift, splicing)</a:t>
            </a:r>
          </a:p>
          <a:p>
            <a:pPr lvl="0" hangingPunct="0">
              <a:buClr>
                <a:srgbClr val="00B050"/>
              </a:buClr>
              <a:buSzPct val="75000"/>
            </a:pPr>
            <a:r>
              <a:rPr lang="en-US" sz="1000" b="1" i="0" u="none" strike="noStrike" kern="1200" cap="none" dirty="0">
                <a:ln>
                  <a:noFill/>
                </a:ln>
                <a:solidFill>
                  <a:schemeClr val="accent6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&amp; missense </a:t>
            </a:r>
            <a:r>
              <a:rPr lang="en-US" sz="1000" b="0" i="0" u="none" strike="noStrike" kern="1200" cap="none" dirty="0">
                <a:ln>
                  <a:noFill/>
                </a:ln>
                <a:solidFill>
                  <a:schemeClr val="accent6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selection</a:t>
            </a:r>
          </a:p>
          <a:p>
            <a:pPr marL="88900" indent="-88900" hangingPunct="0">
              <a:buClr>
                <a:srgbClr val="00B05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chemeClr val="accent6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Path. prediction tools (missense)</a:t>
            </a:r>
            <a:endParaRPr lang="en-US" sz="1000" dirty="0">
              <a:solidFill>
                <a:schemeClr val="accent6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2" name="Forma libre: forma 31">
            <a:extLst>
              <a:ext uri="{FF2B5EF4-FFF2-40B4-BE49-F238E27FC236}">
                <a16:creationId xmlns:a16="http://schemas.microsoft.com/office/drawing/2014/main" id="{001F2AF0-4769-4598-96F3-D635F0151A61}"/>
              </a:ext>
            </a:extLst>
          </p:cNvPr>
          <p:cNvSpPr/>
          <p:nvPr/>
        </p:nvSpPr>
        <p:spPr>
          <a:xfrm>
            <a:off x="677649" y="1286482"/>
            <a:ext cx="2178625" cy="231958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8360">
            <a:solidFill>
              <a:srgbClr val="CC0000"/>
            </a:solidFill>
            <a:prstDash val="solid"/>
          </a:ln>
        </p:spPr>
        <p:txBody>
          <a:bodyPr vert="horz" wrap="none" lIns="99360" tIns="54360" rIns="99360" bIns="5436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i="0" u="sng" strike="noStrike" kern="1200" cap="none" dirty="0">
                <a:ln>
                  <a:noFill/>
                </a:ln>
                <a:solidFill>
                  <a:srgbClr val="CC0000"/>
                </a:solidFill>
                <a:uFillTx/>
                <a:latin typeface="Liberation Sans" pitchFamily="18"/>
                <a:ea typeface="Noto Sans CJK SC Regular" pitchFamily="2"/>
                <a:cs typeface="FreeSans" pitchFamily="2"/>
              </a:rPr>
              <a:t>ANNOTATIONS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500" b="0" i="0" u="none" strike="noStrike" kern="1200" cap="none" dirty="0">
                <a:ln>
                  <a:noFill/>
                </a:ln>
                <a:solidFill>
                  <a:srgbClr val="CC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i="0" u="none" strike="noStrike" kern="1200" cap="none" dirty="0">
                <a:ln>
                  <a:noFill/>
                </a:ln>
                <a:solidFill>
                  <a:srgbClr val="CC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NCBI / </a:t>
            </a:r>
            <a:r>
              <a:rPr lang="en-US" sz="1000" b="1" i="0" u="none" strike="noStrike" kern="1200" cap="none" dirty="0" err="1">
                <a:ln>
                  <a:noFill/>
                </a:ln>
                <a:solidFill>
                  <a:srgbClr val="CC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RefSeq</a:t>
            </a:r>
            <a:endParaRPr lang="en-US" sz="1000" b="1" i="0" u="none" strike="noStrike" kern="1200" cap="none" dirty="0">
              <a:ln>
                <a:noFill/>
              </a:ln>
              <a:solidFill>
                <a:srgbClr val="CC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i="0" u="none" strike="noStrike" kern="1200" cap="none" dirty="0">
                <a:ln>
                  <a:noFill/>
                </a:ln>
                <a:solidFill>
                  <a:srgbClr val="CC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Gene Ontology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i="0" u="none" strike="noStrike" kern="1200" cap="none" dirty="0" err="1">
                <a:ln>
                  <a:noFill/>
                </a:ln>
                <a:solidFill>
                  <a:srgbClr val="CC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GeneRIF</a:t>
            </a:r>
            <a:endParaRPr lang="en-US" sz="1000" b="1" i="0" u="none" strike="noStrike" kern="1200" cap="none" dirty="0">
              <a:ln>
                <a:noFill/>
              </a:ln>
              <a:solidFill>
                <a:srgbClr val="CC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i="0" u="none" strike="noStrike" kern="1200" cap="none" dirty="0">
                <a:ln>
                  <a:noFill/>
                </a:ln>
                <a:solidFill>
                  <a:srgbClr val="CC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KEGG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i="0" u="none" strike="noStrike" kern="1200" cap="none" dirty="0" err="1">
                <a:ln>
                  <a:noFill/>
                </a:ln>
                <a:solidFill>
                  <a:srgbClr val="CC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Reactome</a:t>
            </a:r>
            <a:endParaRPr lang="en-US" sz="1000" b="1" i="0" u="none" strike="noStrike" kern="1200" cap="none" dirty="0">
              <a:ln>
                <a:noFill/>
              </a:ln>
              <a:solidFill>
                <a:srgbClr val="CC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1" i="0" u="none" strike="noStrike" kern="1200" cap="none" dirty="0">
                <a:ln>
                  <a:noFill/>
                </a:ln>
                <a:solidFill>
                  <a:srgbClr val="CC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i="0" u="none" strike="noStrike" kern="1200" cap="none" dirty="0">
                <a:ln>
                  <a:noFill/>
                </a:ln>
                <a:solidFill>
                  <a:srgbClr val="CC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Interactions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i="0" u="none" strike="noStrike" kern="1200" cap="none" dirty="0">
                <a:ln>
                  <a:noFill/>
                </a:ln>
                <a:solidFill>
                  <a:srgbClr val="CC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OMIM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i="0" u="none" strike="noStrike" kern="1200" cap="none" dirty="0" err="1">
                <a:ln>
                  <a:noFill/>
                </a:ln>
                <a:solidFill>
                  <a:srgbClr val="CC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ProteinAtlas</a:t>
            </a:r>
            <a:endParaRPr lang="en-US" sz="1000" b="1" i="0" u="none" strike="noStrike" kern="1200" cap="none" dirty="0">
              <a:ln>
                <a:noFill/>
              </a:ln>
              <a:solidFill>
                <a:srgbClr val="CC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solidFill>
                  <a:srgbClr val="CC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(expr. Normal / expr. cancer /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solidFill>
                  <a:srgbClr val="CC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subcellular location)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i="0" u="none" strike="noStrike" kern="1200" cap="none" dirty="0">
                <a:ln>
                  <a:noFill/>
                </a:ln>
                <a:solidFill>
                  <a:srgbClr val="CC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Gene Families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i="0" u="none" strike="noStrike" kern="1200" cap="none" dirty="0">
                <a:ln>
                  <a:noFill/>
                </a:ln>
                <a:solidFill>
                  <a:srgbClr val="CC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Pathways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i="0" u="none" strike="noStrike" kern="1200" cap="none" dirty="0" err="1">
                <a:ln>
                  <a:noFill/>
                </a:ln>
                <a:solidFill>
                  <a:srgbClr val="CC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pLI</a:t>
            </a:r>
            <a:r>
              <a:rPr lang="en-US" sz="1000" b="1" i="0" u="none" strike="noStrike" kern="1200" cap="none" dirty="0">
                <a:ln>
                  <a:noFill/>
                </a:ln>
                <a:solidFill>
                  <a:srgbClr val="CC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US" sz="1000" b="0" i="0" u="none" strike="noStrike" kern="1200" cap="none" dirty="0">
                <a:ln>
                  <a:noFill/>
                </a:ln>
                <a:solidFill>
                  <a:srgbClr val="CC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(from ExAC)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F6CA3E3-3E65-4648-940B-BE1EF5365BDB}"/>
              </a:ext>
            </a:extLst>
          </p:cNvPr>
          <p:cNvSpPr txBox="1"/>
          <p:nvPr/>
        </p:nvSpPr>
        <p:spPr>
          <a:xfrm>
            <a:off x="3050960" y="577433"/>
            <a:ext cx="3817112" cy="38583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sng" strike="noStrike" kern="1200" cap="none" dirty="0">
                <a:ln>
                  <a:noFill/>
                </a:ln>
                <a:uFillTx/>
                <a:latin typeface="Liberation Sans" pitchFamily="18"/>
                <a:ea typeface="Noto Sans CJK SC Regular" pitchFamily="2"/>
                <a:cs typeface="FreeSans" pitchFamily="2"/>
              </a:rPr>
              <a:t>SNV Germline Analysis Pipeline</a:t>
            </a:r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948C9CA4-5881-4039-9AA1-9A13CFC93304}"/>
              </a:ext>
            </a:extLst>
          </p:cNvPr>
          <p:cNvSpPr/>
          <p:nvPr/>
        </p:nvSpPr>
        <p:spPr>
          <a:xfrm>
            <a:off x="5188517" y="3239729"/>
            <a:ext cx="2798623" cy="6821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8360">
            <a:solidFill>
              <a:schemeClr val="accent6"/>
            </a:solidFill>
            <a:prstDash val="solid"/>
          </a:ln>
        </p:spPr>
        <p:txBody>
          <a:bodyPr vert="horz" wrap="none" lIns="99360" tIns="54360" rIns="99360" bIns="54360" anchor="ctr" anchorCtr="0" compatLnSpc="0">
            <a:noAutofit/>
          </a:bodyPr>
          <a:lstStyle/>
          <a:p>
            <a:pPr marL="88900" indent="-88900" hangingPunct="0">
              <a:buClr>
                <a:srgbClr val="00B05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chemeClr val="accent6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Filtration functional bibliographic terms</a:t>
            </a:r>
            <a:endParaRPr lang="en-US" sz="1000" b="1" i="0" u="none" strike="noStrike" kern="1200" cap="none" dirty="0">
              <a:ln>
                <a:noFill/>
              </a:ln>
              <a:solidFill>
                <a:schemeClr val="accent6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88900" lvl="0" indent="-88900" hangingPunct="0">
              <a:buClr>
                <a:srgbClr val="00B05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000" b="1" i="0" u="none" strike="noStrike" kern="1200" cap="none" dirty="0">
                <a:ln>
                  <a:noFill/>
                </a:ln>
                <a:solidFill>
                  <a:schemeClr val="accent6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Allelic </a:t>
            </a:r>
            <a:r>
              <a:rPr lang="en-US" sz="1000" b="1" i="0" u="none" strike="noStrike" kern="1200" cap="none" dirty="0" err="1">
                <a:ln>
                  <a:noFill/>
                </a:ln>
                <a:solidFill>
                  <a:schemeClr val="accent6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fq</a:t>
            </a:r>
            <a:r>
              <a:rPr lang="en-US" sz="1000" b="1" i="0" u="none" strike="noStrike" kern="1200" cap="none" dirty="0">
                <a:ln>
                  <a:noFill/>
                </a:ln>
                <a:solidFill>
                  <a:schemeClr val="accent6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US" sz="1000" dirty="0">
                <a:solidFill>
                  <a:schemeClr val="accent6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ExAC / </a:t>
            </a:r>
            <a:r>
              <a:rPr lang="en-US" sz="1000" dirty="0" err="1">
                <a:solidFill>
                  <a:schemeClr val="accent6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gnomAD_exomes</a:t>
            </a:r>
            <a:r>
              <a:rPr lang="en-US" sz="1000" dirty="0">
                <a:solidFill>
                  <a:schemeClr val="accent6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endParaRPr lang="en-US" sz="1000" b="0" i="0" u="none" strike="noStrike" kern="1200" cap="none" dirty="0">
              <a:ln>
                <a:noFill/>
              </a:ln>
              <a:solidFill>
                <a:schemeClr val="accent6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88900" marR="0" lvl="0" indent="-889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75000"/>
              <a:buFont typeface="Wingdings" panose="05000000000000000000" pitchFamily="2" charset="2"/>
              <a:buChar char="§"/>
              <a:tabLst/>
            </a:pPr>
            <a:r>
              <a:rPr lang="en-US" sz="1000" b="1" i="0" u="none" strike="noStrike" kern="1200" cap="none" dirty="0">
                <a:ln>
                  <a:noFill/>
                </a:ln>
                <a:solidFill>
                  <a:schemeClr val="accent6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Path. prediction tools (missense)</a:t>
            </a:r>
            <a:endParaRPr lang="en-US" sz="1000" b="0" i="0" u="none" strike="noStrike" kern="1200" cap="none" dirty="0">
              <a:ln>
                <a:noFill/>
              </a:ln>
              <a:solidFill>
                <a:schemeClr val="accent6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5" name="Conector recto 34">
            <a:extLst>
              <a:ext uri="{FF2B5EF4-FFF2-40B4-BE49-F238E27FC236}">
                <a16:creationId xmlns:a16="http://schemas.microsoft.com/office/drawing/2014/main" id="{20AC3F0D-DA8C-4372-9C75-A997A22D8A8B}"/>
              </a:ext>
            </a:extLst>
          </p:cNvPr>
          <p:cNvSpPr/>
          <p:nvPr/>
        </p:nvSpPr>
        <p:spPr>
          <a:xfrm>
            <a:off x="4049477" y="3561543"/>
            <a:ext cx="1145210" cy="0"/>
          </a:xfrm>
          <a:prstGeom prst="line">
            <a:avLst/>
          </a:prstGeom>
          <a:noFill/>
          <a:ln w="18360">
            <a:solidFill>
              <a:schemeClr val="accent6"/>
            </a:solidFill>
            <a:prstDash val="solid"/>
          </a:ln>
        </p:spPr>
        <p:txBody>
          <a:bodyPr vert="horz" wrap="none" lIns="99360" tIns="54360" rIns="99360" bIns="543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B6910B1D-1CA0-4466-B2A2-F7A5375EEFC4}"/>
              </a:ext>
            </a:extLst>
          </p:cNvPr>
          <p:cNvSpPr/>
          <p:nvPr/>
        </p:nvSpPr>
        <p:spPr>
          <a:xfrm>
            <a:off x="677651" y="3851275"/>
            <a:ext cx="2178630" cy="113438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8360">
            <a:solidFill>
              <a:srgbClr val="666666"/>
            </a:solidFill>
            <a:prstDash val="solid"/>
          </a:ln>
        </p:spPr>
        <p:txBody>
          <a:bodyPr vert="horz" wrap="none" lIns="99360" tIns="54360" rIns="99360" bIns="5436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i="0" u="sng" strike="noStrike" kern="1200" cap="none" dirty="0">
                <a:ln>
                  <a:noFill/>
                </a:ln>
                <a:solidFill>
                  <a:srgbClr val="666666"/>
                </a:solidFill>
                <a:uFillTx/>
                <a:latin typeface="Liberation Sans" pitchFamily="18"/>
                <a:ea typeface="Noto Sans CJK SC Regular" pitchFamily="2"/>
                <a:cs typeface="FreeSans" pitchFamily="2"/>
              </a:rPr>
              <a:t>MANUAL FILTERS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1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</a:t>
            </a:r>
          </a:p>
          <a:p>
            <a:pPr marL="88900" marR="0" lvl="0" indent="-889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Wingdings" panose="05000000000000000000" pitchFamily="2" charset="2"/>
              <a:buChar char="§"/>
              <a:tabLst/>
            </a:pPr>
            <a:r>
              <a:rPr lang="en-US" sz="1000" b="1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AD column</a:t>
            </a:r>
            <a:r>
              <a:rPr lang="en-US" sz="10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avoid false positives</a:t>
            </a:r>
          </a:p>
          <a:p>
            <a:pPr marR="0" lvl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Indels</a:t>
            </a:r>
            <a:r>
              <a:rPr lang="en-US" sz="1000" dirty="0">
                <a:solidFill>
                  <a:srgbClr val="666666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US" sz="10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(DP and sum of AD values</a:t>
            </a:r>
          </a:p>
          <a:p>
            <a:pPr marR="0" lvl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tabLst/>
            </a:pPr>
            <a:r>
              <a:rPr lang="en-US" sz="1000" dirty="0">
                <a:solidFill>
                  <a:srgbClr val="666666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  </a:t>
            </a:r>
            <a:r>
              <a:rPr lang="en-US" sz="10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should be similar)</a:t>
            </a:r>
          </a:p>
          <a:p>
            <a:pPr marL="88900" marR="0" lvl="0" indent="-889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Wingdings" panose="05000000000000000000" pitchFamily="2" charset="2"/>
              <a:buChar char="§"/>
              <a:tabLst/>
            </a:pPr>
            <a:r>
              <a:rPr lang="en-US" sz="1000" b="1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Strand bias</a:t>
            </a:r>
            <a:r>
              <a:rPr lang="en-US" sz="10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IGV</a:t>
            </a:r>
          </a:p>
          <a:p>
            <a:pPr marL="88900" marR="0" lvl="0" indent="-889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Wingdings" panose="05000000000000000000" pitchFamily="2" charset="2"/>
              <a:buChar char="§"/>
              <a:tabLst/>
            </a:pPr>
            <a:r>
              <a:rPr lang="en-US" sz="1000" b="1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Repetitive regions</a:t>
            </a:r>
            <a:r>
              <a:rPr lang="en-US" sz="10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IGV</a:t>
            </a:r>
          </a:p>
          <a:p>
            <a:pPr marL="88900" marR="0" lvl="0" indent="-889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Wingdings" panose="05000000000000000000" pitchFamily="2" charset="2"/>
              <a:buChar char="§"/>
              <a:tabLst/>
            </a:pPr>
            <a:r>
              <a:rPr lang="en-US" sz="1000" b="1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Function / Domain </a:t>
            </a:r>
            <a:r>
              <a:rPr lang="en-US" sz="10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annotations</a:t>
            </a:r>
          </a:p>
        </p:txBody>
      </p:sp>
      <p:sp>
        <p:nvSpPr>
          <p:cNvPr id="39" name="Forma libre: forma 38">
            <a:extLst>
              <a:ext uri="{FF2B5EF4-FFF2-40B4-BE49-F238E27FC236}">
                <a16:creationId xmlns:a16="http://schemas.microsoft.com/office/drawing/2014/main" id="{6C1399E3-FC0B-4A73-8B3D-26A5D01926AF}"/>
              </a:ext>
            </a:extLst>
          </p:cNvPr>
          <p:cNvSpPr/>
          <p:nvPr/>
        </p:nvSpPr>
        <p:spPr>
          <a:xfrm>
            <a:off x="5188517" y="1544662"/>
            <a:ext cx="2798640" cy="244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8360">
            <a:solidFill>
              <a:schemeClr val="accent6"/>
            </a:solidFill>
            <a:prstDash val="solid"/>
          </a:ln>
        </p:spPr>
        <p:txBody>
          <a:bodyPr vert="horz" wrap="none" lIns="99360" tIns="54360" rIns="99360" bIns="5436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i="0" u="sng" strike="noStrike" kern="1200" cap="none" dirty="0">
                <a:ln>
                  <a:noFill/>
                </a:ln>
                <a:solidFill>
                  <a:schemeClr val="accent6"/>
                </a:solidFill>
                <a:uFillTx/>
                <a:latin typeface="Liberation Sans" pitchFamily="18"/>
                <a:ea typeface="Noto Sans CJK SC Regular" pitchFamily="2"/>
                <a:cs typeface="FreeSans" pitchFamily="2"/>
              </a:rPr>
              <a:t>AUTOMATIC FILTERS</a:t>
            </a:r>
          </a:p>
        </p:txBody>
      </p:sp>
      <p:sp>
        <p:nvSpPr>
          <p:cNvPr id="49" name="Conector recto 48">
            <a:extLst>
              <a:ext uri="{FF2B5EF4-FFF2-40B4-BE49-F238E27FC236}">
                <a16:creationId xmlns:a16="http://schemas.microsoft.com/office/drawing/2014/main" id="{D9AFA0B6-0A07-4BB0-9D1B-29029AF4757A}"/>
              </a:ext>
            </a:extLst>
          </p:cNvPr>
          <p:cNvSpPr/>
          <p:nvPr/>
        </p:nvSpPr>
        <p:spPr>
          <a:xfrm flipH="1">
            <a:off x="3987376" y="3300018"/>
            <a:ext cx="3" cy="136019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0" name="Forma libre: forma 49">
            <a:extLst>
              <a:ext uri="{FF2B5EF4-FFF2-40B4-BE49-F238E27FC236}">
                <a16:creationId xmlns:a16="http://schemas.microsoft.com/office/drawing/2014/main" id="{A4BC3345-C8D9-4D63-A804-49F34E845EDE}"/>
              </a:ext>
            </a:extLst>
          </p:cNvPr>
          <p:cNvSpPr/>
          <p:nvPr/>
        </p:nvSpPr>
        <p:spPr>
          <a:xfrm>
            <a:off x="8164940" y="1544662"/>
            <a:ext cx="512686" cy="244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8360">
            <a:solidFill>
              <a:srgbClr val="00B050"/>
            </a:solidFill>
            <a:prstDash val="solid"/>
          </a:ln>
        </p:spPr>
        <p:txBody>
          <a:bodyPr vert="horz" wrap="none" lIns="99360" tIns="54360" rIns="99360" bIns="5436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i="0" u="sng" strike="noStrike" kern="1200" cap="none" dirty="0">
                <a:ln>
                  <a:noFill/>
                </a:ln>
                <a:solidFill>
                  <a:srgbClr val="00B050"/>
                </a:solidFill>
                <a:uFillTx/>
                <a:latin typeface="Liberation Sans" pitchFamily="18"/>
                <a:ea typeface="Noto Sans CJK SC Regular" pitchFamily="2"/>
                <a:cs typeface="FreeSans" pitchFamily="2"/>
              </a:rPr>
              <a:t>AD</a:t>
            </a:r>
          </a:p>
        </p:txBody>
      </p:sp>
      <p:sp>
        <p:nvSpPr>
          <p:cNvPr id="52" name="Forma libre: forma 51">
            <a:extLst>
              <a:ext uri="{FF2B5EF4-FFF2-40B4-BE49-F238E27FC236}">
                <a16:creationId xmlns:a16="http://schemas.microsoft.com/office/drawing/2014/main" id="{669D2FF6-97BB-4CF7-9F8E-301619526495}"/>
              </a:ext>
            </a:extLst>
          </p:cNvPr>
          <p:cNvSpPr/>
          <p:nvPr/>
        </p:nvSpPr>
        <p:spPr>
          <a:xfrm>
            <a:off x="8164940" y="1869022"/>
            <a:ext cx="512686" cy="89815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8360">
            <a:solidFill>
              <a:srgbClr val="00B050"/>
            </a:solidFill>
            <a:prstDash val="solid"/>
          </a:ln>
        </p:spPr>
        <p:txBody>
          <a:bodyPr vert="horz" wrap="none" lIns="99360" tIns="54360" rIns="99360" bIns="54360" anchor="ctr" anchorCtr="0" compatLnSpc="0">
            <a:noAutofit/>
          </a:bodyPr>
          <a:lstStyle/>
          <a:p>
            <a:pPr lvl="0" algn="ctr" hangingPunct="0"/>
            <a:r>
              <a:rPr lang="en-US" sz="1000" dirty="0">
                <a:solidFill>
                  <a:srgbClr val="00B05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≤ 1%</a:t>
            </a:r>
          </a:p>
          <a:p>
            <a:pPr lvl="0" algn="ctr" hangingPunct="0"/>
            <a:r>
              <a:rPr lang="en-US" sz="1000" dirty="0">
                <a:solidFill>
                  <a:srgbClr val="00B05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≥ 10x</a:t>
            </a:r>
          </a:p>
          <a:p>
            <a:pPr lvl="0" algn="ctr" hangingPunct="0"/>
            <a:r>
              <a:rPr lang="en-US" sz="1000" dirty="0">
                <a:solidFill>
                  <a:srgbClr val="00B05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≥ 50</a:t>
            </a:r>
          </a:p>
          <a:p>
            <a:pPr lvl="0" algn="ctr" hangingPunct="0"/>
            <a:endParaRPr lang="en-US" sz="1000" dirty="0">
              <a:solidFill>
                <a:srgbClr val="00B05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lvl="0" algn="ctr" hangingPunct="0"/>
            <a:r>
              <a:rPr lang="en-US" sz="1000" dirty="0">
                <a:solidFill>
                  <a:srgbClr val="00B05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≥ 2</a:t>
            </a:r>
            <a:endParaRPr lang="en-US" sz="1000" i="0" strike="noStrike" kern="1200" cap="none" dirty="0">
              <a:ln>
                <a:noFill/>
              </a:ln>
              <a:solidFill>
                <a:srgbClr val="00B05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E1A6413E-3C20-4E14-A2DA-A2FB27BE21A8}"/>
              </a:ext>
            </a:extLst>
          </p:cNvPr>
          <p:cNvSpPr/>
          <p:nvPr/>
        </p:nvSpPr>
        <p:spPr>
          <a:xfrm>
            <a:off x="8855409" y="1869022"/>
            <a:ext cx="512686" cy="89815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8360">
            <a:solidFill>
              <a:schemeClr val="accent6">
                <a:lumMod val="50000"/>
              </a:schemeClr>
            </a:solidFill>
            <a:prstDash val="solid"/>
          </a:ln>
        </p:spPr>
        <p:txBody>
          <a:bodyPr vert="horz" wrap="none" lIns="99360" tIns="54360" rIns="99360" bIns="54360" anchor="ctr" anchorCtr="0" compatLnSpc="0">
            <a:noAutofit/>
          </a:bodyPr>
          <a:lstStyle/>
          <a:p>
            <a:pPr lvl="0" algn="ctr" hangingPunct="0"/>
            <a:r>
              <a:rPr lang="en-US" sz="1000" dirty="0">
                <a:solidFill>
                  <a:schemeClr val="accent6">
                    <a:lumMod val="50000"/>
                  </a:schemeClr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≤ 5%</a:t>
            </a:r>
          </a:p>
          <a:p>
            <a:pPr lvl="0" algn="ctr" hangingPunct="0"/>
            <a:r>
              <a:rPr lang="en-US" sz="1000" dirty="0">
                <a:solidFill>
                  <a:schemeClr val="accent6">
                    <a:lumMod val="50000"/>
                  </a:schemeClr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≥ 10x</a:t>
            </a:r>
          </a:p>
          <a:p>
            <a:pPr lvl="0" algn="ctr" hangingPunct="0"/>
            <a:r>
              <a:rPr lang="en-US" sz="1000" dirty="0">
                <a:solidFill>
                  <a:schemeClr val="accent6">
                    <a:lumMod val="50000"/>
                  </a:schemeClr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≥ 50</a:t>
            </a:r>
          </a:p>
          <a:p>
            <a:pPr lvl="0" algn="ctr" hangingPunct="0"/>
            <a:endParaRPr lang="en-US" sz="1000" dirty="0">
              <a:solidFill>
                <a:schemeClr val="accent6">
                  <a:lumMod val="50000"/>
                </a:schemeClr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lvl="0" algn="ctr" hangingPunct="0"/>
            <a:r>
              <a:rPr lang="en-US" sz="1000" dirty="0">
                <a:solidFill>
                  <a:schemeClr val="accent6">
                    <a:lumMod val="50000"/>
                  </a:schemeClr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≥ 2</a:t>
            </a:r>
            <a:endParaRPr lang="en-US" sz="1000" i="0" strike="noStrike" kern="1200" cap="none" dirty="0">
              <a:ln>
                <a:noFill/>
              </a:ln>
              <a:solidFill>
                <a:schemeClr val="accent6">
                  <a:lumMod val="50000"/>
                </a:schemeClr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5" name="Forma libre: forma 54">
            <a:extLst>
              <a:ext uri="{FF2B5EF4-FFF2-40B4-BE49-F238E27FC236}">
                <a16:creationId xmlns:a16="http://schemas.microsoft.com/office/drawing/2014/main" id="{2D27569F-38E5-4C42-ABDF-797628E3BA09}"/>
              </a:ext>
            </a:extLst>
          </p:cNvPr>
          <p:cNvSpPr/>
          <p:nvPr/>
        </p:nvSpPr>
        <p:spPr>
          <a:xfrm>
            <a:off x="8855409" y="1544662"/>
            <a:ext cx="512686" cy="244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8360">
            <a:solidFill>
              <a:schemeClr val="accent6">
                <a:lumMod val="50000"/>
              </a:schemeClr>
            </a:solidFill>
            <a:prstDash val="solid"/>
          </a:ln>
        </p:spPr>
        <p:txBody>
          <a:bodyPr vert="horz" wrap="none" lIns="99360" tIns="54360" rIns="99360" bIns="5436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i="0" u="sng" strike="noStrike" kern="1200" cap="none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uFillTx/>
                <a:latin typeface="Liberation Sans" pitchFamily="18"/>
                <a:ea typeface="Noto Sans CJK SC Regular" pitchFamily="2"/>
                <a:cs typeface="FreeSans" pitchFamily="2"/>
              </a:rPr>
              <a:t>AR</a:t>
            </a:r>
          </a:p>
        </p:txBody>
      </p:sp>
      <p:sp>
        <p:nvSpPr>
          <p:cNvPr id="56" name="Forma libre: forma 55">
            <a:extLst>
              <a:ext uri="{FF2B5EF4-FFF2-40B4-BE49-F238E27FC236}">
                <a16:creationId xmlns:a16="http://schemas.microsoft.com/office/drawing/2014/main" id="{64E247C8-CC10-4579-944E-B307EF9A3F60}"/>
              </a:ext>
            </a:extLst>
          </p:cNvPr>
          <p:cNvSpPr/>
          <p:nvPr/>
        </p:nvSpPr>
        <p:spPr>
          <a:xfrm>
            <a:off x="8181451" y="3239728"/>
            <a:ext cx="512686" cy="682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8360">
            <a:solidFill>
              <a:srgbClr val="00B050"/>
            </a:solidFill>
            <a:prstDash val="solid"/>
          </a:ln>
        </p:spPr>
        <p:txBody>
          <a:bodyPr vert="horz" wrap="none" lIns="99360" tIns="54360" rIns="99360" bIns="54360" anchor="ctr" anchorCtr="0" compatLnSpc="0">
            <a:noAutofit/>
          </a:bodyPr>
          <a:lstStyle/>
          <a:p>
            <a:pPr lvl="0" algn="ctr" hangingPunct="0"/>
            <a:endParaRPr lang="en-US" sz="1000" dirty="0">
              <a:solidFill>
                <a:srgbClr val="00B05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lvl="0" algn="ctr" hangingPunct="0"/>
            <a:r>
              <a:rPr lang="en-US" sz="1000" dirty="0">
                <a:solidFill>
                  <a:srgbClr val="00B05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≤ 0.1%</a:t>
            </a:r>
          </a:p>
          <a:p>
            <a:pPr lvl="0" algn="ctr" hangingPunct="0"/>
            <a:r>
              <a:rPr lang="en-US" sz="1000" dirty="0">
                <a:solidFill>
                  <a:srgbClr val="00B05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≥ 3</a:t>
            </a:r>
          </a:p>
        </p:txBody>
      </p:sp>
      <p:sp>
        <p:nvSpPr>
          <p:cNvPr id="57" name="Forma libre: forma 56">
            <a:extLst>
              <a:ext uri="{FF2B5EF4-FFF2-40B4-BE49-F238E27FC236}">
                <a16:creationId xmlns:a16="http://schemas.microsoft.com/office/drawing/2014/main" id="{C5447E27-1D37-4407-BEEB-457FA0EB9122}"/>
              </a:ext>
            </a:extLst>
          </p:cNvPr>
          <p:cNvSpPr/>
          <p:nvPr/>
        </p:nvSpPr>
        <p:spPr>
          <a:xfrm>
            <a:off x="8855409" y="3239728"/>
            <a:ext cx="512686" cy="682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8360">
            <a:solidFill>
              <a:schemeClr val="accent6">
                <a:lumMod val="50000"/>
              </a:schemeClr>
            </a:solidFill>
            <a:prstDash val="solid"/>
          </a:ln>
        </p:spPr>
        <p:txBody>
          <a:bodyPr vert="horz" wrap="none" lIns="99360" tIns="54360" rIns="99360" bIns="54360" anchor="ctr" anchorCtr="0" compatLnSpc="0">
            <a:noAutofit/>
          </a:bodyPr>
          <a:lstStyle/>
          <a:p>
            <a:pPr lvl="0" algn="ctr" hangingPunct="0"/>
            <a:endParaRPr lang="en-US" sz="1000" dirty="0">
              <a:solidFill>
                <a:schemeClr val="accent6">
                  <a:lumMod val="50000"/>
                </a:schemeClr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lvl="0" algn="ctr" hangingPunct="0"/>
            <a:r>
              <a:rPr lang="en-US" sz="1000" dirty="0">
                <a:solidFill>
                  <a:schemeClr val="accent6">
                    <a:lumMod val="50000"/>
                  </a:schemeClr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≤ 1%</a:t>
            </a:r>
          </a:p>
          <a:p>
            <a:pPr lvl="0" algn="ctr" hangingPunct="0"/>
            <a:r>
              <a:rPr lang="en-US" sz="1000" dirty="0">
                <a:solidFill>
                  <a:schemeClr val="accent6">
                    <a:lumMod val="50000"/>
                  </a:schemeClr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≥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166</Words>
  <Application>Microsoft Office PowerPoint</Application>
  <PresentationFormat>Panorámica</PresentationFormat>
  <Paragraphs>62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10" baseType="lpstr">
      <vt:lpstr>Arial</vt:lpstr>
      <vt:lpstr>Calibri</vt:lpstr>
      <vt:lpstr>DejaVu Sans</vt:lpstr>
      <vt:lpstr>FreeSans</vt:lpstr>
      <vt:lpstr>Liberation Sans</vt:lpstr>
      <vt:lpstr>Liberation Serif</vt:lpstr>
      <vt:lpstr>Noto Sans CJK SC Regular</vt:lpstr>
      <vt:lpstr>Wingdings</vt:lpstr>
      <vt:lpstr>Default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DÍAZ-GAY, MARCOS (IDIBAPS)</dc:creator>
  <cp:lastModifiedBy>DÍAZ-GAY, MARCOS (IDIBAPS)</cp:lastModifiedBy>
  <cp:revision>14</cp:revision>
  <cp:lastPrinted>2017-03-01T19:12:28Z</cp:lastPrinted>
  <dcterms:created xsi:type="dcterms:W3CDTF">2017-03-01T10:27:13Z</dcterms:created>
  <dcterms:modified xsi:type="dcterms:W3CDTF">2018-01-23T14:41:18Z</dcterms:modified>
</cp:coreProperties>
</file>