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5552D7-B925-4E8A-8FC3-BCA80CE50BEB}">
          <p14:sldIdLst>
            <p14:sldId id="256"/>
            <p14:sldId id="257"/>
            <p14:sldId id="258"/>
            <p14:sldId id="259"/>
            <p14:sldId id="260"/>
            <p14:sldId id="261"/>
            <p14:sldId id="264"/>
            <p14:sldId id="262"/>
            <p14:sldId id="263"/>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9810"/>
    <a:srgbClr val="1999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9/11/2021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9/11/2021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9/11/2021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9/11/2021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9/11/2021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9/11/2021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987972"/>
            <a:ext cx="8561747" cy="1608083"/>
          </a:xfrm>
        </p:spPr>
        <p:txBody>
          <a:bodyPr>
            <a:normAutofit/>
          </a:bodyPr>
          <a:lstStyle/>
          <a:p>
            <a:pPr algn="just"/>
            <a:r>
              <a:rPr lang="en-US" sz="3200" dirty="0" smtClean="0">
                <a:solidFill>
                  <a:srgbClr val="479810"/>
                </a:solidFill>
                <a:latin typeface="Times New Roman" panose="02020603050405020304" pitchFamily="18" charset="0"/>
                <a:cs typeface="Times New Roman" panose="02020603050405020304" pitchFamily="18" charset="0"/>
              </a:rPr>
              <a:t>Designing of Non-Invasive Blood Pressure Measuring Devices</a:t>
            </a:r>
            <a:endParaRPr lang="en-US" sz="3200" dirty="0">
              <a:solidFill>
                <a:srgbClr val="47981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93106" y="3531204"/>
            <a:ext cx="8561746" cy="1766010"/>
          </a:xfrm>
        </p:spPr>
        <p:txBody>
          <a:bodyPr>
            <a:normAutofit/>
          </a:bodyPr>
          <a:lstStyle/>
          <a:p>
            <a:r>
              <a:rPr lang="en-US" dirty="0" smtClean="0">
                <a:latin typeface="Times New Roman" panose="02020603050405020304" pitchFamily="18" charset="0"/>
                <a:cs typeface="Times New Roman" panose="02020603050405020304" pitchFamily="18" charset="0"/>
              </a:rPr>
              <a:t>By : </a:t>
            </a:r>
            <a:r>
              <a:rPr lang="en-US" dirty="0" err="1" smtClean="0">
                <a:latin typeface="Times New Roman" panose="02020603050405020304" pitchFamily="18" charset="0"/>
                <a:cs typeface="Times New Roman" panose="02020603050405020304" pitchFamily="18" charset="0"/>
              </a:rPr>
              <a:t>yogeshwar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prasad</a:t>
            </a:r>
            <a:r>
              <a:rPr lang="en-US" dirty="0" smtClean="0">
                <a:latin typeface="Times New Roman" panose="02020603050405020304" pitchFamily="18" charset="0"/>
                <a:cs typeface="Times New Roman" panose="02020603050405020304" pitchFamily="18" charset="0"/>
              </a:rPr>
              <a:t> lohiya (180107074)</a:t>
            </a:r>
          </a:p>
          <a:p>
            <a:r>
              <a:rPr lang="en-US" dirty="0" smtClean="0">
                <a:latin typeface="Times New Roman" panose="02020603050405020304" pitchFamily="18" charset="0"/>
                <a:cs typeface="Times New Roman" panose="02020603050405020304" pitchFamily="18" charset="0"/>
              </a:rPr>
              <a:t>Guide : Prof. </a:t>
            </a:r>
            <a:r>
              <a:rPr lang="en-US" dirty="0" err="1" smtClean="0">
                <a:latin typeface="Times New Roman" panose="02020603050405020304" pitchFamily="18" charset="0"/>
                <a:cs typeface="Times New Roman" panose="02020603050405020304" pitchFamily="18" charset="0"/>
              </a:rPr>
              <a:t>dipankar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bandyopadhyay</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prof. </a:t>
            </a:r>
            <a:r>
              <a:rPr lang="en-US" dirty="0" err="1" smtClean="0">
                <a:latin typeface="Times New Roman" panose="02020603050405020304" pitchFamily="18" charset="0"/>
                <a:cs typeface="Times New Roman" panose="02020603050405020304" pitchFamily="18" charset="0"/>
              </a:rPr>
              <a:t>resmi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suresh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9396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20"/>
            <a:ext cx="9520158" cy="824584"/>
          </a:xfrm>
        </p:spPr>
        <p:txBody>
          <a:bodyPr/>
          <a:lstStyle/>
          <a:p>
            <a:r>
              <a:rPr lang="en-US" dirty="0" smtClean="0">
                <a:solidFill>
                  <a:srgbClr val="479810"/>
                </a:solidFill>
                <a:latin typeface="Times New Roman" panose="02020603050405020304" pitchFamily="18" charset="0"/>
                <a:cs typeface="Times New Roman" panose="02020603050405020304" pitchFamily="18" charset="0"/>
              </a:rPr>
              <a:t>PTT</a:t>
            </a:r>
            <a:endParaRPr lang="en-US" dirty="0">
              <a:solidFill>
                <a:srgbClr val="47981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ime </a:t>
            </a:r>
            <a:r>
              <a:rPr lang="en-US" sz="1600" dirty="0">
                <a:latin typeface="Times New Roman" panose="02020603050405020304" pitchFamily="18" charset="0"/>
                <a:cs typeface="Times New Roman" panose="02020603050405020304" pitchFamily="18" charset="0"/>
              </a:rPr>
              <a:t>required for the arterial pulse pressure wave to propagate from the aortic valve to a peripheral </a:t>
            </a:r>
            <a:r>
              <a:rPr lang="en-US" sz="1600" dirty="0" smtClean="0">
                <a:latin typeface="Times New Roman" panose="02020603050405020304" pitchFamily="18" charset="0"/>
                <a:cs typeface="Times New Roman" panose="02020603050405020304" pitchFamily="18" charset="0"/>
              </a:rPr>
              <a:t>site.</a:t>
            </a:r>
          </a:p>
          <a:p>
            <a:r>
              <a:rPr lang="en-US" sz="1600" dirty="0">
                <a:latin typeface="Times New Roman" panose="02020603050405020304" pitchFamily="18" charset="0"/>
                <a:cs typeface="Times New Roman" panose="02020603050405020304" pitchFamily="18" charset="0"/>
              </a:rPr>
              <a:t>PTT is the time period from R wave peak of ECG to a characteristic point of </a:t>
            </a:r>
            <a:r>
              <a:rPr lang="en-US" sz="1600" dirty="0" smtClean="0">
                <a:latin typeface="Times New Roman" panose="02020603050405020304" pitchFamily="18" charset="0"/>
                <a:cs typeface="Times New Roman" panose="02020603050405020304" pitchFamily="18" charset="0"/>
              </a:rPr>
              <a:t>PPG</a:t>
            </a:r>
          </a:p>
          <a:p>
            <a:r>
              <a:rPr lang="en-US" sz="1600" dirty="0" smtClean="0">
                <a:latin typeface="Times New Roman" panose="02020603050405020304" pitchFamily="18" charset="0"/>
                <a:cs typeface="Times New Roman" panose="02020603050405020304" pitchFamily="18" charset="0"/>
              </a:rPr>
              <a:t>Higher the blood pressure </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Stiffer the arterial wall  Higher the pulse wave velocity  lower the PTT</a:t>
            </a:r>
          </a:p>
          <a:p>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Use pulse wave parameters (Heart rate, volume change during systolic and diastolic cycle etc.) along with PTT to get better estimate</a:t>
            </a: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16619" y="3741038"/>
            <a:ext cx="3086100" cy="1990725"/>
          </a:xfrm>
          <a:prstGeom prst="rect">
            <a:avLst/>
          </a:prstGeom>
        </p:spPr>
      </p:pic>
    </p:spTree>
    <p:extLst>
      <p:ext uri="{BB962C8B-B14F-4D97-AF65-F5344CB8AC3E}">
        <p14:creationId xmlns:p14="http://schemas.microsoft.com/office/powerpoint/2010/main" val="380429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837129"/>
          </a:xfrm>
        </p:spPr>
        <p:txBody>
          <a:bodyPr/>
          <a:lstStyle/>
          <a:p>
            <a:r>
              <a:rPr lang="en-US" dirty="0">
                <a:solidFill>
                  <a:srgbClr val="479810"/>
                </a:solidFill>
                <a:latin typeface="Times New Roman" panose="02020603050405020304" pitchFamily="18" charset="0"/>
                <a:cs typeface="Times New Roman" panose="02020603050405020304" pitchFamily="18" charset="0"/>
              </a:rPr>
              <a:t>Maxim Integrated MAX86150 Bio-Sensor Module</a:t>
            </a:r>
            <a:endParaRPr lang="en-US" dirty="0">
              <a:solidFill>
                <a:srgbClr val="47981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B</a:t>
            </a:r>
            <a:r>
              <a:rPr lang="en-US" sz="1600" dirty="0" smtClean="0">
                <a:latin typeface="Times New Roman" panose="02020603050405020304" pitchFamily="18" charset="0"/>
                <a:cs typeface="Times New Roman" panose="02020603050405020304" pitchFamily="18" charset="0"/>
              </a:rPr>
              <a:t>oth </a:t>
            </a:r>
            <a:r>
              <a:rPr lang="en-US" sz="1600" dirty="0" err="1">
                <a:latin typeface="Times New Roman" panose="02020603050405020304" pitchFamily="18" charset="0"/>
                <a:cs typeface="Times New Roman" panose="02020603050405020304" pitchFamily="18" charset="0"/>
              </a:rPr>
              <a:t>Photoplethysmogram</a:t>
            </a:r>
            <a:r>
              <a:rPr lang="en-US" sz="1600" dirty="0">
                <a:latin typeface="Times New Roman" panose="02020603050405020304" pitchFamily="18" charset="0"/>
                <a:cs typeface="Times New Roman" panose="02020603050405020304" pitchFamily="18" charset="0"/>
              </a:rPr>
              <a:t> (PPG) and Electrocardiogram (ECG) measurements in a single integrated </a:t>
            </a:r>
            <a:r>
              <a:rPr lang="en-US" sz="1600" dirty="0" smtClean="0">
                <a:latin typeface="Times New Roman" panose="02020603050405020304" pitchFamily="18" charset="0"/>
                <a:cs typeface="Times New Roman" panose="02020603050405020304" pitchFamily="18" charset="0"/>
              </a:rPr>
              <a:t>package.</a:t>
            </a:r>
            <a:endParaRPr lang="en-US" sz="16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1970125" y="2864069"/>
            <a:ext cx="3364625" cy="2228192"/>
          </a:xfrm>
          <a:prstGeom prst="rect">
            <a:avLst/>
          </a:prstGeom>
        </p:spPr>
      </p:pic>
      <p:pic>
        <p:nvPicPr>
          <p:cNvPr id="5" name="Picture 4"/>
          <p:cNvPicPr>
            <a:picLocks noChangeAspect="1"/>
          </p:cNvPicPr>
          <p:nvPr/>
        </p:nvPicPr>
        <p:blipFill>
          <a:blip r:embed="rId3"/>
          <a:stretch>
            <a:fillRect/>
          </a:stretch>
        </p:blipFill>
        <p:spPr>
          <a:xfrm>
            <a:off x="5770179" y="2827283"/>
            <a:ext cx="5284674" cy="2301765"/>
          </a:xfrm>
          <a:prstGeom prst="rect">
            <a:avLst/>
          </a:prstGeom>
        </p:spPr>
      </p:pic>
    </p:spTree>
    <p:extLst>
      <p:ext uri="{BB962C8B-B14F-4D97-AF65-F5344CB8AC3E}">
        <p14:creationId xmlns:p14="http://schemas.microsoft.com/office/powerpoint/2010/main" val="914285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9145" y="2963918"/>
            <a:ext cx="2091022" cy="523220"/>
          </a:xfrm>
          <a:prstGeom prst="rect">
            <a:avLst/>
          </a:prstGeom>
          <a:noFill/>
        </p:spPr>
        <p:txBody>
          <a:bodyPr wrap="none" rtlCol="0">
            <a:spAutoFit/>
          </a:bodyPr>
          <a:lstStyle/>
          <a:p>
            <a:r>
              <a:rPr lang="en-US" sz="2800" dirty="0" smtClean="0">
                <a:solidFill>
                  <a:srgbClr val="479810"/>
                </a:solidFill>
                <a:latin typeface="Times New Roman" panose="02020603050405020304" pitchFamily="18" charset="0"/>
                <a:cs typeface="Times New Roman" panose="02020603050405020304" pitchFamily="18" charset="0"/>
              </a:rPr>
              <a:t>Thank You !!</a:t>
            </a:r>
            <a:endParaRPr lang="en-US" sz="2800" dirty="0">
              <a:solidFill>
                <a:srgbClr val="47981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833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20"/>
            <a:ext cx="9520158" cy="803564"/>
          </a:xfrm>
        </p:spPr>
        <p:txBody>
          <a:bodyPr/>
          <a:lstStyle/>
          <a:p>
            <a:r>
              <a:rPr lang="en-US" dirty="0" smtClean="0">
                <a:solidFill>
                  <a:srgbClr val="479810"/>
                </a:solidFill>
                <a:latin typeface="Times New Roman" panose="02020603050405020304" pitchFamily="18" charset="0"/>
                <a:cs typeface="Times New Roman" panose="02020603050405020304" pitchFamily="18" charset="0"/>
              </a:rPr>
              <a:t>Content</a:t>
            </a:r>
            <a:endParaRPr lang="en-US" dirty="0">
              <a:solidFill>
                <a:srgbClr val="47981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Recap of previous </a:t>
            </a:r>
            <a:r>
              <a:rPr lang="en-US" dirty="0" smtClean="0">
                <a:latin typeface="Times New Roman" panose="02020603050405020304" pitchFamily="18" charset="0"/>
                <a:cs typeface="Times New Roman" panose="02020603050405020304" pitchFamily="18" charset="0"/>
              </a:rPr>
              <a:t>meeting</a:t>
            </a:r>
          </a:p>
          <a:p>
            <a:r>
              <a:rPr lang="en-US" dirty="0" smtClean="0">
                <a:latin typeface="Times New Roman" panose="02020603050405020304" pitchFamily="18" charset="0"/>
                <a:cs typeface="Times New Roman" panose="02020603050405020304" pitchFamily="18" charset="0"/>
              </a:rPr>
              <a:t>Analysis of non-invasive </a:t>
            </a:r>
            <a:r>
              <a:rPr lang="en-US" dirty="0" err="1" smtClean="0">
                <a:latin typeface="Times New Roman" panose="02020603050405020304" pitchFamily="18" charset="0"/>
                <a:cs typeface="Times New Roman" panose="02020603050405020304" pitchFamily="18" charset="0"/>
              </a:rPr>
              <a:t>bp</a:t>
            </a:r>
            <a:r>
              <a:rPr lang="en-US" dirty="0" smtClean="0">
                <a:latin typeface="Times New Roman" panose="02020603050405020304" pitchFamily="18" charset="0"/>
                <a:cs typeface="Times New Roman" panose="02020603050405020304" pitchFamily="18" charset="0"/>
              </a:rPr>
              <a:t> measurement techniques</a:t>
            </a:r>
          </a:p>
          <a:p>
            <a:r>
              <a:rPr lang="en-US" dirty="0" smtClean="0">
                <a:latin typeface="Times New Roman" panose="02020603050405020304" pitchFamily="18" charset="0"/>
                <a:cs typeface="Times New Roman" panose="02020603050405020304" pitchFamily="18" charset="0"/>
              </a:rPr>
              <a:t>Pulse wave analysis</a:t>
            </a:r>
          </a:p>
          <a:p>
            <a:r>
              <a:rPr lang="en-US" dirty="0" err="1" smtClean="0">
                <a:latin typeface="Times New Roman" panose="02020603050405020304" pitchFamily="18" charset="0"/>
                <a:cs typeface="Times New Roman" panose="02020603050405020304" pitchFamily="18" charset="0"/>
              </a:rPr>
              <a:t>Photoplethysmography</a:t>
            </a:r>
            <a:r>
              <a:rPr lang="en-US" dirty="0" smtClean="0">
                <a:latin typeface="Times New Roman" panose="02020603050405020304" pitchFamily="18" charset="0"/>
                <a:cs typeface="Times New Roman" panose="02020603050405020304" pitchFamily="18" charset="0"/>
              </a:rPr>
              <a:t> (PPG)</a:t>
            </a:r>
          </a:p>
          <a:p>
            <a:r>
              <a:rPr lang="en-US" dirty="0" smtClean="0">
                <a:latin typeface="Times New Roman" panose="02020603050405020304" pitchFamily="18" charset="0"/>
                <a:cs typeface="Times New Roman" panose="02020603050405020304" pitchFamily="18" charset="0"/>
              </a:rPr>
              <a:t>Electrocardiogram (ECG)</a:t>
            </a:r>
          </a:p>
          <a:p>
            <a:r>
              <a:rPr lang="en-US" dirty="0" smtClean="0">
                <a:latin typeface="Times New Roman" panose="02020603050405020304" pitchFamily="18" charset="0"/>
                <a:cs typeface="Times New Roman" panose="02020603050405020304" pitchFamily="18" charset="0"/>
              </a:rPr>
              <a:t>Pulse transition time (PTT)</a:t>
            </a:r>
          </a:p>
          <a:p>
            <a:r>
              <a:rPr lang="en-US" dirty="0" smtClean="0">
                <a:latin typeface="Times New Roman" panose="02020603050405020304" pitchFamily="18" charset="0"/>
                <a:cs typeface="Times New Roman" panose="02020603050405020304" pitchFamily="18" charset="0"/>
              </a:rPr>
              <a:t>Biosensor module</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57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20"/>
            <a:ext cx="9520158" cy="793052"/>
          </a:xfrm>
        </p:spPr>
        <p:txBody>
          <a:bodyPr/>
          <a:lstStyle/>
          <a:p>
            <a:r>
              <a:rPr lang="en-US" dirty="0" smtClean="0">
                <a:solidFill>
                  <a:srgbClr val="479810"/>
                </a:solidFill>
                <a:latin typeface="Times New Roman" panose="02020603050405020304" pitchFamily="18" charset="0"/>
                <a:cs typeface="Times New Roman" panose="02020603050405020304" pitchFamily="18" charset="0"/>
              </a:rPr>
              <a:t>Recap</a:t>
            </a:r>
            <a:endParaRPr lang="en-US" dirty="0">
              <a:solidFill>
                <a:srgbClr val="47981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34696" y="2015732"/>
            <a:ext cx="9616780" cy="4269454"/>
          </a:xfrm>
        </p:spPr>
        <p:txBody>
          <a:bodyPr>
            <a:normAutofit/>
          </a:bodyPr>
          <a:lstStyle/>
          <a:p>
            <a:r>
              <a:rPr lang="en-US" sz="1600" dirty="0" smtClean="0">
                <a:latin typeface="Times New Roman" panose="02020603050405020304" pitchFamily="18" charset="0"/>
                <a:cs typeface="Times New Roman" panose="02020603050405020304" pitchFamily="18" charset="0"/>
              </a:rPr>
              <a:t>Blood pressure : Pressure exerted by the blood against the walls of blood vessels.  Arterial and Venous BP. </a:t>
            </a:r>
          </a:p>
          <a:p>
            <a:r>
              <a:rPr lang="en-US" sz="1600" dirty="0" smtClean="0">
                <a:latin typeface="Times New Roman" panose="02020603050405020304" pitchFamily="18" charset="0"/>
                <a:cs typeface="Times New Roman" panose="02020603050405020304" pitchFamily="18" charset="0"/>
              </a:rPr>
              <a:t>Types of BP : Systolic (when heart beats) and Diastolic (when heart is in rest b/w two beats) BP.</a:t>
            </a:r>
          </a:p>
          <a:p>
            <a:pPr algn="just"/>
            <a:r>
              <a:rPr lang="en-US" sz="1600" dirty="0" smtClean="0">
                <a:latin typeface="Times New Roman" panose="02020603050405020304" pitchFamily="18" charset="0"/>
                <a:cs typeface="Times New Roman" panose="02020603050405020304" pitchFamily="18" charset="0"/>
              </a:rPr>
              <a:t>Importance of measuring BP. Stages of BP (Normal, Elevated, Stage-1 hypertension, Stage-2 hypertension, Hypertensive crisis, Hypotension).</a:t>
            </a:r>
          </a:p>
          <a:p>
            <a:pPr algn="just"/>
            <a:r>
              <a:rPr lang="en-US" sz="1600" dirty="0" smtClean="0">
                <a:latin typeface="Times New Roman" panose="02020603050405020304" pitchFamily="18" charset="0"/>
                <a:cs typeface="Times New Roman" panose="02020603050405020304" pitchFamily="18" charset="0"/>
              </a:rPr>
              <a:t>Hypertension V/s Hypotension : Definition, Symptoms, Causes, Risk factors, Prevention.</a:t>
            </a:r>
          </a:p>
          <a:p>
            <a:pPr algn="just"/>
            <a:r>
              <a:rPr lang="en-US" sz="1600" dirty="0" smtClean="0">
                <a:latin typeface="Times New Roman" panose="02020603050405020304" pitchFamily="18" charset="0"/>
                <a:cs typeface="Times New Roman" panose="02020603050405020304" pitchFamily="18" charset="0"/>
              </a:rPr>
              <a:t>Ways of measuring BP : Invasive (directly by inserting cannula needle in suitable artery).  </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Non-Invasive (by applying counter pressure to keep blood volume constant).</a:t>
            </a:r>
          </a:p>
          <a:p>
            <a:pPr algn="just"/>
            <a:r>
              <a:rPr lang="en-US" sz="1600" dirty="0" smtClean="0">
                <a:latin typeface="Times New Roman" panose="02020603050405020304" pitchFamily="18" charset="0"/>
                <a:cs typeface="Times New Roman" panose="02020603050405020304" pitchFamily="18" charset="0"/>
              </a:rPr>
              <a:t>Invasive V/s Non-Invasive BP measurement : Equipment, Process of measurement, Advantages, Disadvantages.</a:t>
            </a:r>
          </a:p>
          <a:p>
            <a:pPr algn="just"/>
            <a:r>
              <a:rPr lang="en-US" sz="1600" dirty="0" smtClean="0">
                <a:latin typeface="Times New Roman" panose="02020603050405020304" pitchFamily="18" charset="0"/>
                <a:cs typeface="Times New Roman" panose="02020603050405020304" pitchFamily="18" charset="0"/>
              </a:rPr>
              <a:t>Positional variations in BP measurement : when measured while laying down, it’s lower than when measured while sitting. When standing it’s lowest because of gravity, amount of blood returning back to heart becomes lower. Thus decrease in stroke volume and BP.</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82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824583"/>
          </a:xfrm>
        </p:spPr>
        <p:txBody>
          <a:bodyPr/>
          <a:lstStyle/>
          <a:p>
            <a:r>
              <a:rPr lang="en-US" dirty="0" smtClean="0">
                <a:solidFill>
                  <a:srgbClr val="479810"/>
                </a:solidFill>
                <a:latin typeface="Times New Roman" panose="02020603050405020304" pitchFamily="18" charset="0"/>
                <a:cs typeface="Times New Roman" panose="02020603050405020304" pitchFamily="18" charset="0"/>
              </a:rPr>
              <a:t>Recap</a:t>
            </a:r>
            <a:endParaRPr lang="en-US" dirty="0">
              <a:solidFill>
                <a:srgbClr val="47981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34696" y="2015732"/>
            <a:ext cx="9520158" cy="4090778"/>
          </a:xfrm>
        </p:spPr>
        <p:txBody>
          <a:bodyPr>
            <a:normAutofit lnSpcReduction="10000"/>
          </a:bodyPr>
          <a:lstStyle/>
          <a:p>
            <a:pPr algn="just"/>
            <a:r>
              <a:rPr lang="en-US" sz="1600" dirty="0" smtClean="0">
                <a:latin typeface="Times New Roman" panose="02020603050405020304" pitchFamily="18" charset="0"/>
                <a:cs typeface="Times New Roman" panose="02020603050405020304" pitchFamily="18" charset="0"/>
              </a:rPr>
              <a:t>Arm V/s Wrist V/s Finger BP </a:t>
            </a:r>
          </a:p>
          <a:p>
            <a:pPr algn="just"/>
            <a:r>
              <a:rPr lang="en-US" sz="1600" dirty="0" smtClean="0">
                <a:latin typeface="Times New Roman" panose="02020603050405020304" pitchFamily="18" charset="0"/>
                <a:cs typeface="Times New Roman" panose="02020603050405020304" pitchFamily="18" charset="0"/>
              </a:rPr>
              <a:t>Indirect BP measurement techniques :</a:t>
            </a:r>
          </a:p>
          <a:p>
            <a:pPr marL="0" indent="0" algn="just">
              <a:buNone/>
            </a:pPr>
            <a:r>
              <a:rPr lang="en-US" sz="1600" i="1" dirty="0" smtClean="0">
                <a:latin typeface="Times New Roman" panose="02020603050405020304" pitchFamily="18" charset="0"/>
                <a:cs typeface="Times New Roman" panose="02020603050405020304" pitchFamily="18" charset="0"/>
              </a:rPr>
              <a:t>     </a:t>
            </a:r>
            <a:r>
              <a:rPr lang="en-US" sz="1600" i="1" dirty="0" err="1" smtClean="0">
                <a:latin typeface="Times New Roman" panose="02020603050405020304" pitchFamily="18" charset="0"/>
                <a:cs typeface="Times New Roman" panose="02020603050405020304" pitchFamily="18" charset="0"/>
              </a:rPr>
              <a:t>Palpatery</a:t>
            </a:r>
            <a:r>
              <a:rPr lang="en-US" sz="1600" i="1" dirty="0" smtClean="0">
                <a:latin typeface="Times New Roman" panose="02020603050405020304" pitchFamily="18" charset="0"/>
                <a:cs typeface="Times New Roman" panose="02020603050405020304" pitchFamily="18" charset="0"/>
              </a:rPr>
              <a:t> method </a:t>
            </a:r>
            <a:r>
              <a:rPr lang="en-US" sz="1600" i="1" dirty="0">
                <a:latin typeface="Times New Roman" panose="02020603050405020304" pitchFamily="18" charset="0"/>
                <a:cs typeface="Times New Roman" panose="02020603050405020304" pitchFamily="18" charset="0"/>
              </a:rPr>
              <a:t>			 Flush method</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Ultra-Sound method		 </a:t>
            </a:r>
            <a:r>
              <a:rPr lang="en-US" sz="1600" i="1" dirty="0" err="1">
                <a:latin typeface="Times New Roman" panose="02020603050405020304" pitchFamily="18" charset="0"/>
                <a:cs typeface="Times New Roman" panose="02020603050405020304" pitchFamily="18" charset="0"/>
              </a:rPr>
              <a:t>Oscillometric</a:t>
            </a:r>
            <a:r>
              <a:rPr lang="en-US" sz="1600" i="1" dirty="0">
                <a:latin typeface="Times New Roman" panose="02020603050405020304" pitchFamily="18" charset="0"/>
                <a:cs typeface="Times New Roman" panose="02020603050405020304" pitchFamily="18" charset="0"/>
              </a:rPr>
              <a:t> method</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smtClean="0">
                <a:latin typeface="Times New Roman" panose="02020603050405020304" pitchFamily="18" charset="0"/>
                <a:cs typeface="Times New Roman" panose="02020603050405020304" pitchFamily="18" charset="0"/>
              </a:rPr>
              <a:t>     </a:t>
            </a:r>
            <a:r>
              <a:rPr lang="en-US" sz="1600" i="1" dirty="0" err="1" smtClean="0">
                <a:latin typeface="Times New Roman" panose="02020603050405020304" pitchFamily="18" charset="0"/>
                <a:cs typeface="Times New Roman" panose="02020603050405020304" pitchFamily="18" charset="0"/>
              </a:rPr>
              <a:t>Auscultatory</a:t>
            </a:r>
            <a:r>
              <a:rPr lang="en-US" sz="1600" i="1" dirty="0" smtClean="0">
                <a:latin typeface="Times New Roman" panose="02020603050405020304" pitchFamily="18" charset="0"/>
                <a:cs typeface="Times New Roman" panose="02020603050405020304" pitchFamily="18" charset="0"/>
              </a:rPr>
              <a:t> method		 </a:t>
            </a:r>
            <a:r>
              <a:rPr lang="en-US" sz="1600" i="1" dirty="0" err="1">
                <a:latin typeface="Times New Roman" panose="02020603050405020304" pitchFamily="18" charset="0"/>
                <a:cs typeface="Times New Roman" panose="02020603050405020304" pitchFamily="18" charset="0"/>
              </a:rPr>
              <a:t>Vasculor</a:t>
            </a:r>
            <a:r>
              <a:rPr lang="en-US" sz="1600" i="1" dirty="0">
                <a:latin typeface="Times New Roman" panose="02020603050405020304" pitchFamily="18" charset="0"/>
                <a:cs typeface="Times New Roman" panose="02020603050405020304" pitchFamily="18" charset="0"/>
              </a:rPr>
              <a:t> unloading technique</a:t>
            </a:r>
            <a:endParaRPr lang="en-US" sz="1600" i="1" dirty="0" smtClean="0">
              <a:latin typeface="Times New Roman" panose="02020603050405020304" pitchFamily="18" charset="0"/>
              <a:cs typeface="Times New Roman" panose="02020603050405020304" pitchFamily="18" charset="0"/>
            </a:endParaRPr>
          </a:p>
          <a:p>
            <a:pPr marL="0" indent="0" algn="just">
              <a:buNone/>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Tonometry			 </a:t>
            </a:r>
            <a:r>
              <a:rPr lang="en-US" sz="1600" i="1" dirty="0">
                <a:latin typeface="Times New Roman" panose="02020603050405020304" pitchFamily="18" charset="0"/>
                <a:cs typeface="Times New Roman" panose="02020603050405020304" pitchFamily="18" charset="0"/>
              </a:rPr>
              <a:t>Pulse </a:t>
            </a:r>
            <a:r>
              <a:rPr lang="en-US" sz="1600" i="1" dirty="0" err="1" smtClean="0">
                <a:latin typeface="Times New Roman" panose="02020603050405020304" pitchFamily="18" charset="0"/>
                <a:cs typeface="Times New Roman" panose="02020603050405020304" pitchFamily="18" charset="0"/>
              </a:rPr>
              <a:t>transist</a:t>
            </a:r>
            <a:r>
              <a:rPr lang="en-US" sz="1600" i="1" dirty="0" smtClean="0">
                <a:latin typeface="Times New Roman" panose="02020603050405020304" pitchFamily="18" charset="0"/>
                <a:cs typeface="Times New Roman" panose="02020603050405020304" pitchFamily="18" charset="0"/>
              </a:rPr>
              <a:t> time</a:t>
            </a:r>
            <a:endParaRPr lang="en-US" sz="1600" dirty="0">
              <a:latin typeface="Times New Roman" panose="02020603050405020304" pitchFamily="18" charset="0"/>
              <a:cs typeface="Times New Roman" panose="02020603050405020304" pitchFamily="18" charset="0"/>
            </a:endParaRPr>
          </a:p>
          <a:p>
            <a:pPr algn="just"/>
            <a:r>
              <a:rPr lang="en-US" sz="1600" i="1" dirty="0" smtClean="0">
                <a:latin typeface="Times New Roman" panose="02020603050405020304" pitchFamily="18" charset="0"/>
                <a:cs typeface="Times New Roman" panose="02020603050405020304" pitchFamily="18" charset="0"/>
              </a:rPr>
              <a:t>Available portable BP measuring devices</a:t>
            </a:r>
            <a:endParaRPr lang="en-US" sz="1600" i="1" dirty="0">
              <a:latin typeface="Times New Roman" panose="02020603050405020304" pitchFamily="18" charset="0"/>
              <a:cs typeface="Times New Roman" panose="02020603050405020304" pitchFamily="18" charset="0"/>
            </a:endParaRPr>
          </a:p>
          <a:p>
            <a:pPr marL="0" indent="0" algn="just">
              <a:buNone/>
            </a:pPr>
            <a:r>
              <a:rPr lang="en-US" sz="1600" i="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Omron Heart Guide : Uses </a:t>
            </a:r>
            <a:r>
              <a:rPr lang="en-US" sz="1600" dirty="0" err="1" smtClean="0">
                <a:latin typeface="Times New Roman" panose="02020603050405020304" pitchFamily="18" charset="0"/>
                <a:cs typeface="Times New Roman" panose="02020603050405020304" pitchFamily="18" charset="0"/>
              </a:rPr>
              <a:t>oscillometric</a:t>
            </a:r>
            <a:r>
              <a:rPr lang="en-US" sz="1600" dirty="0" smtClean="0">
                <a:latin typeface="Times New Roman" panose="02020603050405020304" pitchFamily="18" charset="0"/>
                <a:cs typeface="Times New Roman" panose="02020603050405020304" pitchFamily="18" charset="0"/>
              </a:rPr>
              <a:t> method to obtain BP estimate</a:t>
            </a:r>
          </a:p>
          <a:p>
            <a:pPr marL="0" indent="0" algn="just">
              <a:buNone/>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Asus </a:t>
            </a:r>
            <a:r>
              <a:rPr lang="en-US" sz="1600" dirty="0" err="1" smtClean="0">
                <a:latin typeface="Times New Roman" panose="02020603050405020304" pitchFamily="18" charset="0"/>
                <a:cs typeface="Times New Roman" panose="02020603050405020304" pitchFamily="18" charset="0"/>
              </a:rPr>
              <a:t>VivoWatch</a:t>
            </a:r>
            <a:r>
              <a:rPr lang="en-US" sz="1600" dirty="0" smtClean="0">
                <a:latin typeface="Times New Roman" panose="02020603050405020304" pitchFamily="18" charset="0"/>
                <a:cs typeface="Times New Roman" panose="02020603050405020304" pitchFamily="18" charset="0"/>
              </a:rPr>
              <a:t> BP (HC-A04) : Uses ECG and PPG sensors to obtain PTT and then BP estimate.</a:t>
            </a:r>
          </a:p>
          <a:p>
            <a:pPr marL="0" indent="0" algn="just">
              <a:buNone/>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a:t>
            </a:r>
          </a:p>
          <a:p>
            <a:pPr marL="0" indent="0" algn="just">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43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793053"/>
          </a:xfrm>
        </p:spPr>
        <p:txBody>
          <a:bodyPr/>
          <a:lstStyle/>
          <a:p>
            <a:r>
              <a:rPr lang="en-US" dirty="0">
                <a:solidFill>
                  <a:srgbClr val="479810"/>
                </a:solidFill>
                <a:latin typeface="Times New Roman" panose="02020603050405020304" pitchFamily="18" charset="0"/>
                <a:cs typeface="Times New Roman" panose="02020603050405020304" pitchFamily="18" charset="0"/>
              </a:rPr>
              <a:t>Analysis of non-invasive techniques for BP measurement</a:t>
            </a:r>
          </a:p>
        </p:txBody>
      </p:sp>
      <p:sp>
        <p:nvSpPr>
          <p:cNvPr id="3" name="Content Placeholder 2"/>
          <p:cNvSpPr>
            <a:spLocks noGrp="1"/>
          </p:cNvSpPr>
          <p:nvPr>
            <p:ph idx="1"/>
          </p:nvPr>
        </p:nvSpPr>
        <p:spPr>
          <a:xfrm>
            <a:off x="1534695" y="1818290"/>
            <a:ext cx="10299953" cy="3648055"/>
          </a:xfrm>
        </p:spPr>
        <p:txBody>
          <a:bodyPr>
            <a:normAutofit/>
          </a:bodyPr>
          <a:lstStyle/>
          <a:p>
            <a:pPr algn="just"/>
            <a:r>
              <a:rPr lang="en-US" sz="1600" dirty="0" smtClean="0">
                <a:latin typeface="Times New Roman" panose="02020603050405020304" pitchFamily="18" charset="0"/>
                <a:cs typeface="Times New Roman" panose="02020603050405020304" pitchFamily="18" charset="0"/>
              </a:rPr>
              <a:t>The analysis can be done based on : Ambulatory compliance criteria ; Clinical compliance criteria</a:t>
            </a:r>
          </a:p>
          <a:p>
            <a:r>
              <a:rPr lang="en-US" sz="1600" i="1" dirty="0">
                <a:latin typeface="Times New Roman" panose="02020603050405020304" pitchFamily="18" charset="0"/>
                <a:cs typeface="Times New Roman" panose="02020603050405020304" pitchFamily="18" charset="0"/>
              </a:rPr>
              <a:t>Ambulatory compliance </a:t>
            </a:r>
            <a:r>
              <a:rPr lang="en-US" sz="1600" i="1" dirty="0" smtClean="0">
                <a:latin typeface="Times New Roman" panose="02020603050405020304" pitchFamily="18" charset="0"/>
                <a:cs typeface="Times New Roman" panose="02020603050405020304" pitchFamily="18" charset="0"/>
              </a:rPr>
              <a:t>criteria </a:t>
            </a:r>
            <a:r>
              <a:rPr lang="en-US" sz="1600" dirty="0" smtClean="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smtClean="0">
                <a:solidFill>
                  <a:srgbClr val="479810"/>
                </a:solidFill>
                <a:latin typeface="Times New Roman" panose="02020603050405020304" pitchFamily="18" charset="0"/>
                <a:cs typeface="Times New Roman" panose="02020603050405020304" pitchFamily="18" charset="0"/>
              </a:rPr>
              <a:t>1. </a:t>
            </a:r>
            <a:r>
              <a:rPr lang="en-US" sz="1600" dirty="0" smtClean="0">
                <a:latin typeface="Times New Roman" panose="02020603050405020304" pitchFamily="18" charset="0"/>
                <a:cs typeface="Times New Roman" panose="02020603050405020304" pitchFamily="18" charset="0"/>
              </a:rPr>
              <a:t>Does </a:t>
            </a:r>
            <a:r>
              <a:rPr lang="en-US" sz="1600" dirty="0">
                <a:latin typeface="Times New Roman" panose="02020603050405020304" pitchFamily="18" charset="0"/>
                <a:cs typeface="Times New Roman" panose="02020603050405020304" pitchFamily="18" charset="0"/>
              </a:rPr>
              <a:t>a </a:t>
            </a:r>
            <a:r>
              <a:rPr lang="en-US" sz="1600" dirty="0" smtClean="0">
                <a:latin typeface="Times New Roman" panose="02020603050405020304" pitchFamily="18" charset="0"/>
                <a:cs typeface="Times New Roman" panose="02020603050405020304" pitchFamily="18" charset="0"/>
              </a:rPr>
              <a:t>measurement require </a:t>
            </a:r>
            <a:r>
              <a:rPr lang="en-US" sz="1600" dirty="0">
                <a:latin typeface="Times New Roman" panose="02020603050405020304" pitchFamily="18" charset="0"/>
                <a:cs typeface="Times New Roman" panose="02020603050405020304" pitchFamily="18" charset="0"/>
              </a:rPr>
              <a:t>the full occlusion of the arterial flow of </a:t>
            </a:r>
            <a:r>
              <a:rPr lang="en-US" sz="1600" dirty="0" smtClean="0">
                <a:latin typeface="Times New Roman" panose="02020603050405020304" pitchFamily="18" charset="0"/>
                <a:cs typeface="Times New Roman" panose="02020603050405020304" pitchFamily="18" charset="0"/>
              </a:rPr>
              <a:t>blood ?</a:t>
            </a:r>
          </a:p>
          <a:p>
            <a:pPr marL="0" indent="0">
              <a:buNone/>
            </a:pPr>
            <a:r>
              <a:rPr lang="en-US" sz="1600" i="1" dirty="0" smtClean="0">
                <a:latin typeface="Times New Roman" panose="02020603050405020304" pitchFamily="18" charset="0"/>
                <a:cs typeface="Times New Roman" panose="02020603050405020304" pitchFamily="18" charset="0"/>
              </a:rPr>
              <a:t>          </a:t>
            </a:r>
            <a:r>
              <a:rPr lang="en-US" sz="1600" dirty="0" smtClean="0">
                <a:solidFill>
                  <a:srgbClr val="479810"/>
                </a:solidFill>
                <a:latin typeface="Times New Roman" panose="02020603050405020304" pitchFamily="18" charset="0"/>
                <a:cs typeface="Times New Roman" panose="02020603050405020304" pitchFamily="18" charset="0"/>
              </a:rPr>
              <a:t>2. </a:t>
            </a:r>
            <a:r>
              <a:rPr lang="en-US" sz="1600" dirty="0" smtClean="0">
                <a:latin typeface="Times New Roman" panose="02020603050405020304" pitchFamily="18" charset="0"/>
                <a:cs typeface="Times New Roman" panose="02020603050405020304" pitchFamily="18" charset="0"/>
              </a:rPr>
              <a:t>Is human supervision required ?         </a:t>
            </a:r>
            <a:r>
              <a:rPr lang="en-US" sz="1600" dirty="0" smtClean="0">
                <a:solidFill>
                  <a:srgbClr val="479810"/>
                </a:solidFill>
                <a:latin typeface="Times New Roman" panose="02020603050405020304" pitchFamily="18" charset="0"/>
                <a:cs typeface="Times New Roman" panose="02020603050405020304" pitchFamily="18" charset="0"/>
              </a:rPr>
              <a:t>3. </a:t>
            </a:r>
            <a:r>
              <a:rPr lang="en-US" sz="1600" dirty="0" smtClean="0">
                <a:latin typeface="Times New Roman" panose="02020603050405020304" pitchFamily="18" charset="0"/>
                <a:cs typeface="Times New Roman" panose="02020603050405020304" pitchFamily="18" charset="0"/>
              </a:rPr>
              <a:t>24 hour monitoring possible ?</a:t>
            </a:r>
          </a:p>
          <a:p>
            <a:r>
              <a:rPr lang="en-US" sz="1600" i="1" dirty="0" smtClean="0">
                <a:latin typeface="Times New Roman" panose="02020603050405020304" pitchFamily="18" charset="0"/>
                <a:cs typeface="Times New Roman" panose="02020603050405020304" pitchFamily="18" charset="0"/>
              </a:rPr>
              <a:t>Clinical compliance criteria </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a:t>
            </a:r>
            <a:r>
              <a:rPr lang="en-US" sz="1600" dirty="0" smtClean="0">
                <a:solidFill>
                  <a:srgbClr val="479810"/>
                </a:solidFill>
                <a:latin typeface="Times New Roman" panose="02020603050405020304" pitchFamily="18" charset="0"/>
                <a:cs typeface="Times New Roman" panose="02020603050405020304" pitchFamily="18" charset="0"/>
              </a:rPr>
              <a:t>1. </a:t>
            </a:r>
            <a:r>
              <a:rPr lang="en-US" sz="1600" dirty="0" smtClean="0">
                <a:latin typeface="Times New Roman" panose="02020603050405020304" pitchFamily="18" charset="0"/>
                <a:cs typeface="Times New Roman" panose="02020603050405020304" pitchFamily="18" charset="0"/>
              </a:rPr>
              <a:t>Continuous / Intermittent / Beat by Beat ?       </a:t>
            </a:r>
            <a:r>
              <a:rPr lang="en-US" sz="1600" dirty="0" smtClean="0">
                <a:solidFill>
                  <a:srgbClr val="479810"/>
                </a:solidFill>
                <a:latin typeface="Times New Roman" panose="02020603050405020304" pitchFamily="18" charset="0"/>
                <a:cs typeface="Times New Roman" panose="02020603050405020304" pitchFamily="18" charset="0"/>
              </a:rPr>
              <a:t>2. </a:t>
            </a:r>
            <a:r>
              <a:rPr lang="en-US" sz="1600" dirty="0" smtClean="0">
                <a:latin typeface="Times New Roman" panose="02020603050405020304" pitchFamily="18" charset="0"/>
                <a:cs typeface="Times New Roman" panose="02020603050405020304" pitchFamily="18" charset="0"/>
              </a:rPr>
              <a:t>Accuracy ? when compared against arterial catheter measurement</a:t>
            </a:r>
            <a:endParaRPr lang="en-US" sz="1600"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255376" y="4268021"/>
            <a:ext cx="6139355" cy="1775427"/>
          </a:xfrm>
          <a:prstGeom prst="rect">
            <a:avLst/>
          </a:prstGeom>
        </p:spPr>
      </p:pic>
      <p:pic>
        <p:nvPicPr>
          <p:cNvPr id="7" name="Picture 6"/>
          <p:cNvPicPr>
            <a:picLocks noChangeAspect="1"/>
          </p:cNvPicPr>
          <p:nvPr/>
        </p:nvPicPr>
        <p:blipFill>
          <a:blip r:embed="rId3"/>
          <a:stretch>
            <a:fillRect/>
          </a:stretch>
        </p:blipFill>
        <p:spPr>
          <a:xfrm>
            <a:off x="2331326" y="4507319"/>
            <a:ext cx="1924050" cy="1543050"/>
          </a:xfrm>
          <a:prstGeom prst="rect">
            <a:avLst/>
          </a:prstGeom>
        </p:spPr>
      </p:pic>
      <p:sp>
        <p:nvSpPr>
          <p:cNvPr id="4" name="TextBox 3"/>
          <p:cNvSpPr txBox="1"/>
          <p:nvPr/>
        </p:nvSpPr>
        <p:spPr>
          <a:xfrm>
            <a:off x="4777372" y="6134452"/>
            <a:ext cx="3034805" cy="261610"/>
          </a:xfrm>
          <a:prstGeom prst="rect">
            <a:avLst/>
          </a:prstGeom>
          <a:noFill/>
        </p:spPr>
        <p:txBody>
          <a:bodyPr wrap="none" rtlCol="0">
            <a:spAutoFit/>
          </a:bodyPr>
          <a:lstStyle/>
          <a:p>
            <a:r>
              <a:rPr lang="en-US" sz="1100" dirty="0" smtClean="0">
                <a:latin typeface="Times New Roman" panose="02020603050405020304" pitchFamily="18" charset="0"/>
                <a:cs typeface="Times New Roman" panose="02020603050405020304" pitchFamily="18" charset="0"/>
              </a:rPr>
              <a:t>Source : </a:t>
            </a:r>
            <a:r>
              <a:rPr lang="en-US" sz="1100" dirty="0">
                <a:latin typeface="Times New Roman" panose="02020603050405020304" pitchFamily="18" charset="0"/>
                <a:cs typeface="Times New Roman" panose="02020603050405020304" pitchFamily="18" charset="0"/>
              </a:rPr>
              <a:t>https://doi.org/10.3929/ethz-a-007273889</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05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824584"/>
          </a:xfrm>
        </p:spPr>
        <p:txBody>
          <a:bodyPr/>
          <a:lstStyle/>
          <a:p>
            <a:r>
              <a:rPr lang="en-US" dirty="0" smtClean="0">
                <a:solidFill>
                  <a:srgbClr val="479810"/>
                </a:solidFill>
                <a:latin typeface="Times New Roman" panose="02020603050405020304" pitchFamily="18" charset="0"/>
                <a:cs typeface="Times New Roman" panose="02020603050405020304" pitchFamily="18" charset="0"/>
              </a:rPr>
              <a:t>Pulse Wave Analysis</a:t>
            </a:r>
            <a:endParaRPr lang="en-US" dirty="0">
              <a:solidFill>
                <a:srgbClr val="47981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34696" y="1818290"/>
            <a:ext cx="9520158" cy="4277710"/>
          </a:xfrm>
        </p:spPr>
        <p:txBody>
          <a:bodyPr>
            <a:normAutofit/>
          </a:bodyPr>
          <a:lstStyle/>
          <a:p>
            <a:r>
              <a:rPr lang="en-US" sz="1600" dirty="0" smtClean="0">
                <a:latin typeface="Times New Roman" panose="02020603050405020304" pitchFamily="18" charset="0"/>
                <a:cs typeface="Times New Roman" panose="02020603050405020304" pitchFamily="18" charset="0"/>
              </a:rPr>
              <a:t>Pulse wave : Pressure wave that travels along the arterial tree.</a:t>
            </a:r>
          </a:p>
          <a:p>
            <a:r>
              <a:rPr lang="en-US" sz="1600" dirty="0" smtClean="0">
                <a:latin typeface="Times New Roman" panose="02020603050405020304" pitchFamily="18" charset="0"/>
                <a:cs typeface="Times New Roman" panose="02020603050405020304" pitchFamily="18" charset="0"/>
              </a:rPr>
              <a:t>Formed from the combination of incident wave and reflected wave from periphery.</a:t>
            </a:r>
          </a:p>
          <a:p>
            <a:r>
              <a:rPr lang="en-US" sz="1600" i="1" dirty="0" smtClean="0">
                <a:latin typeface="Times New Roman" panose="02020603050405020304" pitchFamily="18" charset="0"/>
                <a:cs typeface="Times New Roman" panose="02020603050405020304" pitchFamily="18" charset="0"/>
              </a:rPr>
              <a:t>Pulse wave </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 : Minimum volume during diastolic cycle;  B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Maximum </a:t>
            </a:r>
            <a:r>
              <a:rPr lang="en-US" sz="1600" dirty="0">
                <a:latin typeface="Times New Roman" panose="02020603050405020304" pitchFamily="18" charset="0"/>
                <a:cs typeface="Times New Roman" panose="02020603050405020304" pitchFamily="18" charset="0"/>
              </a:rPr>
              <a:t>volume during </a:t>
            </a:r>
            <a:r>
              <a:rPr lang="en-US" sz="1600" dirty="0" smtClean="0">
                <a:latin typeface="Times New Roman" panose="02020603050405020304" pitchFamily="18" charset="0"/>
                <a:cs typeface="Times New Roman" panose="02020603050405020304" pitchFamily="18" charset="0"/>
              </a:rPr>
              <a:t>systolic cycle</a:t>
            </a:r>
          </a:p>
          <a:p>
            <a:pPr marL="0" indent="0">
              <a:buNone/>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 : </a:t>
            </a:r>
            <a:r>
              <a:rPr lang="en-US" sz="1600" dirty="0" err="1" smtClean="0">
                <a:latin typeface="Times New Roman" panose="02020603050405020304" pitchFamily="18" charset="0"/>
                <a:cs typeface="Times New Roman" panose="02020603050405020304" pitchFamily="18" charset="0"/>
              </a:rPr>
              <a:t>Dicrotic</a:t>
            </a:r>
            <a:r>
              <a:rPr lang="en-US" sz="1600" dirty="0" smtClean="0">
                <a:latin typeface="Times New Roman" panose="02020603050405020304" pitchFamily="18" charset="0"/>
                <a:cs typeface="Times New Roman" panose="02020603050405020304" pitchFamily="18" charset="0"/>
              </a:rPr>
              <a:t> notch;   D :  </a:t>
            </a:r>
            <a:r>
              <a:rPr lang="en-US" sz="1600" dirty="0" err="1" smtClean="0">
                <a:latin typeface="Times New Roman" panose="02020603050405020304" pitchFamily="18" charset="0"/>
                <a:cs typeface="Times New Roman" panose="02020603050405020304" pitchFamily="18" charset="0"/>
              </a:rPr>
              <a:t>Dicrotic</a:t>
            </a:r>
            <a:r>
              <a:rPr lang="en-US" sz="1600" dirty="0" smtClean="0">
                <a:latin typeface="Times New Roman" panose="02020603050405020304" pitchFamily="18" charset="0"/>
                <a:cs typeface="Times New Roman" panose="02020603050405020304" pitchFamily="18" charset="0"/>
              </a:rPr>
              <a:t> valve amplitude; T1 : Crest time; T2 : </a:t>
            </a:r>
            <a:r>
              <a:rPr lang="en-US" sz="1600" dirty="0" err="1" smtClean="0">
                <a:latin typeface="Times New Roman" panose="02020603050405020304" pitchFamily="18" charset="0"/>
                <a:cs typeface="Times New Roman" panose="02020603050405020304" pitchFamily="18" charset="0"/>
              </a:rPr>
              <a:t>Dicrotic</a:t>
            </a:r>
            <a:r>
              <a:rPr lang="en-US" sz="1600" dirty="0" smtClean="0">
                <a:latin typeface="Times New Roman" panose="02020603050405020304" pitchFamily="18" charset="0"/>
                <a:cs typeface="Times New Roman" panose="02020603050405020304" pitchFamily="18" charset="0"/>
              </a:rPr>
              <a:t> wave time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T3 : Total pulsation time</a:t>
            </a:r>
          </a:p>
          <a:p>
            <a:r>
              <a:rPr lang="en-US" sz="1600" i="1" dirty="0" smtClean="0">
                <a:latin typeface="Times New Roman" panose="02020603050405020304" pitchFamily="18" charset="0"/>
                <a:cs typeface="Times New Roman" panose="02020603050405020304" pitchFamily="18" charset="0"/>
              </a:rPr>
              <a:t>Differential pulse wave </a:t>
            </a:r>
            <a:r>
              <a:rPr lang="en-US" sz="1600" dirty="0" smtClean="0">
                <a:latin typeface="Times New Roman" panose="02020603050405020304" pitchFamily="18" charset="0"/>
                <a:cs typeface="Times New Roman" panose="02020603050405020304" pitchFamily="18" charset="0"/>
              </a:rPr>
              <a:t>: </a:t>
            </a:r>
          </a:p>
          <a:p>
            <a:pPr marL="0" indent="0">
              <a:buNone/>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X : Volume change at the beginning of systolic cycle</a:t>
            </a:r>
          </a:p>
          <a:p>
            <a:pPr marL="0" indent="0">
              <a:buNone/>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Y : Maximum volume change during systolic cycle</a:t>
            </a:r>
          </a:p>
          <a:p>
            <a:pPr marL="0" indent="0">
              <a:buNone/>
            </a:pPr>
            <a:r>
              <a:rPr lang="en-US" sz="1600" i="1"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Z : Minimum volume change during diastolic cycle</a:t>
            </a:r>
            <a:endParaRPr lang="en-US" sz="1600" i="1"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583956" y="1818290"/>
            <a:ext cx="1903852" cy="1156138"/>
          </a:xfrm>
          <a:prstGeom prst="rect">
            <a:avLst/>
          </a:prstGeom>
        </p:spPr>
      </p:pic>
      <p:pic>
        <p:nvPicPr>
          <p:cNvPr id="7" name="Picture 6"/>
          <p:cNvPicPr>
            <a:picLocks noChangeAspect="1"/>
          </p:cNvPicPr>
          <p:nvPr/>
        </p:nvPicPr>
        <p:blipFill>
          <a:blip r:embed="rId3"/>
          <a:stretch>
            <a:fillRect/>
          </a:stretch>
        </p:blipFill>
        <p:spPr>
          <a:xfrm>
            <a:off x="9583956" y="3163614"/>
            <a:ext cx="1903852" cy="1156137"/>
          </a:xfrm>
          <a:prstGeom prst="rect">
            <a:avLst/>
          </a:prstGeom>
        </p:spPr>
      </p:pic>
      <p:pic>
        <p:nvPicPr>
          <p:cNvPr id="9" name="Picture 8"/>
          <p:cNvPicPr>
            <a:picLocks noChangeAspect="1"/>
          </p:cNvPicPr>
          <p:nvPr/>
        </p:nvPicPr>
        <p:blipFill>
          <a:blip r:embed="rId4"/>
          <a:stretch>
            <a:fillRect/>
          </a:stretch>
        </p:blipFill>
        <p:spPr>
          <a:xfrm>
            <a:off x="9583956" y="4508937"/>
            <a:ext cx="1903852" cy="1156137"/>
          </a:xfrm>
          <a:prstGeom prst="rect">
            <a:avLst/>
          </a:prstGeom>
        </p:spPr>
      </p:pic>
      <p:sp>
        <p:nvSpPr>
          <p:cNvPr id="5" name="TextBox 4"/>
          <p:cNvSpPr txBox="1"/>
          <p:nvPr/>
        </p:nvSpPr>
        <p:spPr>
          <a:xfrm>
            <a:off x="8695530" y="5665074"/>
            <a:ext cx="3496470"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Source : https://www.mdpi.com/2076-3417/9/14/2922/htm</a:t>
            </a:r>
          </a:p>
        </p:txBody>
      </p:sp>
    </p:spTree>
    <p:extLst>
      <p:ext uri="{BB962C8B-B14F-4D97-AF65-F5344CB8AC3E}">
        <p14:creationId xmlns:p14="http://schemas.microsoft.com/office/powerpoint/2010/main" val="292672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20"/>
            <a:ext cx="9520158" cy="782542"/>
          </a:xfrm>
        </p:spPr>
        <p:txBody>
          <a:bodyPr/>
          <a:lstStyle/>
          <a:p>
            <a:r>
              <a:rPr lang="en-US" dirty="0" smtClean="0">
                <a:solidFill>
                  <a:srgbClr val="479810"/>
                </a:solidFill>
                <a:latin typeface="Times New Roman" panose="02020603050405020304" pitchFamily="18" charset="0"/>
                <a:cs typeface="Times New Roman" panose="02020603050405020304" pitchFamily="18" charset="0"/>
              </a:rPr>
              <a:t>PPG</a:t>
            </a:r>
            <a:endParaRPr lang="en-US" dirty="0">
              <a:solidFill>
                <a:srgbClr val="47981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34696" y="2015732"/>
                <a:ext cx="9520158" cy="3984386"/>
              </a:xfrm>
            </p:spPr>
            <p:txBody>
              <a:bodyPr>
                <a:normAutofit/>
              </a:bodyPr>
              <a:lstStyle/>
              <a:p>
                <a:r>
                  <a:rPr lang="en-US" sz="1600" dirty="0" smtClean="0">
                    <a:latin typeface="Times New Roman" panose="02020603050405020304" pitchFamily="18" charset="0"/>
                    <a:cs typeface="Times New Roman" panose="02020603050405020304" pitchFamily="18" charset="0"/>
                  </a:rPr>
                  <a:t>Non-invasive </a:t>
                </a:r>
                <a:r>
                  <a:rPr lang="en-US" sz="1600" dirty="0">
                    <a:latin typeface="Times New Roman" panose="02020603050405020304" pitchFamily="18" charset="0"/>
                    <a:cs typeface="Times New Roman" panose="02020603050405020304" pitchFamily="18" charset="0"/>
                  </a:rPr>
                  <a:t>technique for measuring blood </a:t>
                </a:r>
                <a:r>
                  <a:rPr lang="en-US" sz="1600" dirty="0" smtClean="0">
                    <a:latin typeface="Times New Roman" panose="02020603050405020304" pitchFamily="18" charset="0"/>
                    <a:cs typeface="Times New Roman" panose="02020603050405020304" pitchFamily="18" charset="0"/>
                  </a:rPr>
                  <a:t>flow </a:t>
                </a:r>
                <a:r>
                  <a:rPr lang="en-US" sz="1600" dirty="0">
                    <a:latin typeface="Times New Roman" panose="02020603050405020304" pitchFamily="18" charset="0"/>
                    <a:cs typeface="Times New Roman" panose="02020603050405020304" pitchFamily="18" charset="0"/>
                  </a:rPr>
                  <a:t>through tissues by the emission of light </a:t>
                </a:r>
                <a:r>
                  <a:rPr lang="en-US" sz="1600" dirty="0" smtClean="0">
                    <a:latin typeface="Times New Roman" panose="02020603050405020304" pitchFamily="18" charset="0"/>
                    <a:cs typeface="Times New Roman" panose="02020603050405020304" pitchFamily="18" charset="0"/>
                  </a:rPr>
                  <a:t>rays</a:t>
                </a:r>
              </a:p>
              <a:p>
                <a:r>
                  <a:rPr lang="en-US" sz="1600" dirty="0" smtClean="0">
                    <a:latin typeface="Times New Roman" panose="02020603050405020304" pitchFamily="18" charset="0"/>
                    <a:cs typeface="Times New Roman" panose="02020603050405020304" pitchFamily="18" charset="0"/>
                  </a:rPr>
                  <a:t>Works on the Beer-Lambert model.</a:t>
                </a:r>
              </a:p>
              <a:p>
                <a:r>
                  <a:rPr lang="en-US" sz="1600" dirty="0" smtClean="0">
                    <a:latin typeface="Times New Roman" panose="02020603050405020304" pitchFamily="18" charset="0"/>
                    <a:cs typeface="Times New Roman" panose="02020603050405020304" pitchFamily="18" charset="0"/>
                  </a:rPr>
                  <a:t>Intensity of light received by the photo-diode (I):</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 </a:t>
                </a:r>
                <a14:m>
                  <m:oMath xmlns:m="http://schemas.openxmlformats.org/officeDocument/2006/math">
                    <m:r>
                      <a:rPr lang="pt-BR" sz="1600" i="1" smtClean="0">
                        <a:latin typeface="Cambria Math" panose="02040503050406030204" pitchFamily="18" charset="0"/>
                        <a:cs typeface="Times New Roman" panose="02020603050405020304" pitchFamily="18" charset="0"/>
                      </a:rPr>
                      <m:t>=</m:t>
                    </m:r>
                    <m:sSub>
                      <m:sSubPr>
                        <m:ctrlPr>
                          <a:rPr lang="pt-BR"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𝐼</m:t>
                        </m:r>
                      </m:e>
                      <m:sub>
                        <m:r>
                          <a:rPr lang="pt-BR" sz="1600" i="1" smtClean="0">
                            <a:latin typeface="Cambria Math" panose="02040503050406030204" pitchFamily="18" charset="0"/>
                            <a:cs typeface="Times New Roman" panose="02020603050405020304" pitchFamily="18" charset="0"/>
                          </a:rPr>
                          <m:t>0</m:t>
                        </m:r>
                      </m:sub>
                    </m:sSub>
                  </m:oMath>
                </a14:m>
                <a:r>
                  <a:rPr lang="en-US" sz="1600" dirty="0" smtClean="0">
                    <a:latin typeface="Times New Roman" panose="02020603050405020304" pitchFamily="18" charset="0"/>
                    <a:cs typeface="Times New Roman" panose="02020603050405020304" pitchFamily="18" charset="0"/>
                  </a:rPr>
                  <a:t>exp(-</a:t>
                </a:r>
                <a:r>
                  <a:rPr lang="el-GR" sz="1600" dirty="0" smtClean="0">
                    <a:latin typeface="Times New Roman" panose="02020603050405020304" pitchFamily="18" charset="0"/>
                    <a:cs typeface="Times New Roman" panose="02020603050405020304" pitchFamily="18" charset="0"/>
                  </a:rPr>
                  <a:t>Σ</a:t>
                </a:r>
                <a:r>
                  <a:rPr lang="en-US" sz="800" dirty="0" smtClean="0">
                    <a:latin typeface="Times New Roman" panose="02020603050405020304" pitchFamily="18" charset="0"/>
                    <a:cs typeface="Times New Roman" panose="02020603050405020304" pitchFamily="18" charset="0"/>
                  </a:rPr>
                  <a:t>N </a:t>
                </a:r>
                <a:r>
                  <a:rPr lang="el-GR" sz="1600" dirty="0" smtClean="0">
                    <a:latin typeface="Times New Roman" panose="02020603050405020304" pitchFamily="18" charset="0"/>
                    <a:cs typeface="Times New Roman" panose="02020603050405020304" pitchFamily="18" charset="0"/>
                  </a:rPr>
                  <a:t>α</a:t>
                </a:r>
                <a:r>
                  <a:rPr lang="en-US" sz="800" dirty="0" smtClean="0">
                    <a:latin typeface="Times New Roman" panose="02020603050405020304" pitchFamily="18" charset="0"/>
                    <a:cs typeface="Times New Roman" panose="02020603050405020304" pitchFamily="18" charset="0"/>
                  </a:rPr>
                  <a:t>n </a:t>
                </a:r>
                <a:r>
                  <a:rPr lang="en-US" sz="1600" dirty="0" smtClean="0">
                    <a:latin typeface="Times New Roman" panose="02020603050405020304" pitchFamily="18" charset="0"/>
                    <a:cs typeface="Times New Roman" panose="02020603050405020304" pitchFamily="18" charset="0"/>
                  </a:rPr>
                  <a:t>l</a:t>
                </a:r>
                <a:r>
                  <a:rPr lang="en-US" sz="800" dirty="0" smtClean="0">
                    <a:latin typeface="Times New Roman" panose="02020603050405020304" pitchFamily="18" charset="0"/>
                    <a:cs typeface="Times New Roman" panose="02020603050405020304" pitchFamily="18" charset="0"/>
                  </a:rPr>
                  <a:t>n</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pt-BR" sz="1600" i="1">
                        <a:latin typeface="Cambria Math" panose="02040503050406030204" pitchFamily="18" charset="0"/>
                        <a:cs typeface="Times New Roman" panose="02020603050405020304" pitchFamily="18" charset="0"/>
                      </a:rPr>
                      <m:t>=</m:t>
                    </m:r>
                    <m:sSub>
                      <m:sSubPr>
                        <m:ctrlPr>
                          <a:rPr lang="pt-BR"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𝐼</m:t>
                        </m:r>
                      </m:e>
                      <m:sub>
                        <m:r>
                          <a:rPr lang="pt-BR" sz="1600" i="1">
                            <a:latin typeface="Cambria Math" panose="02040503050406030204" pitchFamily="18" charset="0"/>
                            <a:cs typeface="Times New Roman" panose="02020603050405020304" pitchFamily="18" charset="0"/>
                          </a:rPr>
                          <m:t>0</m:t>
                        </m:r>
                      </m:sub>
                    </m:sSub>
                  </m:oMath>
                </a14:m>
                <a:r>
                  <a:rPr lang="en-US" sz="1600" dirty="0">
                    <a:latin typeface="Times New Roman" panose="02020603050405020304" pitchFamily="18" charset="0"/>
                    <a:cs typeface="Times New Roman" panose="02020603050405020304" pitchFamily="18" charset="0"/>
                  </a:rPr>
                  <a:t>exp(-</a:t>
                </a:r>
                <a:r>
                  <a:rPr lang="el-GR" sz="1600" dirty="0">
                    <a:latin typeface="Times New Roman" panose="02020603050405020304" pitchFamily="18" charset="0"/>
                    <a:cs typeface="Times New Roman" panose="02020603050405020304" pitchFamily="18" charset="0"/>
                  </a:rPr>
                  <a:t>Σ</a:t>
                </a:r>
                <a:r>
                  <a:rPr lang="en-US" sz="800" dirty="0" smtClean="0">
                    <a:latin typeface="Times New Roman" panose="02020603050405020304" pitchFamily="18" charset="0"/>
                    <a:cs typeface="Times New Roman" panose="02020603050405020304" pitchFamily="18" charset="0"/>
                  </a:rPr>
                  <a:t>N-1 </a:t>
                </a:r>
                <a:r>
                  <a:rPr lang="el-GR" sz="1600" dirty="0">
                    <a:latin typeface="Times New Roman" panose="02020603050405020304" pitchFamily="18" charset="0"/>
                    <a:cs typeface="Times New Roman" panose="02020603050405020304" pitchFamily="18" charset="0"/>
                  </a:rPr>
                  <a:t>α</a:t>
                </a:r>
                <a:r>
                  <a:rPr lang="en-US" sz="800" dirty="0">
                    <a:latin typeface="Times New Roman" panose="02020603050405020304" pitchFamily="18" charset="0"/>
                    <a:cs typeface="Times New Roman" panose="02020603050405020304" pitchFamily="18" charset="0"/>
                  </a:rPr>
                  <a:t>n </a:t>
                </a:r>
                <a:r>
                  <a:rPr lang="en-US" sz="1600" dirty="0" smtClean="0">
                    <a:latin typeface="Times New Roman" panose="02020603050405020304" pitchFamily="18" charset="0"/>
                    <a:cs typeface="Times New Roman" panose="02020603050405020304" pitchFamily="18" charset="0"/>
                  </a:rPr>
                  <a:t>l</a:t>
                </a:r>
                <a:r>
                  <a:rPr lang="en-US" sz="800" dirty="0" smtClean="0">
                    <a:latin typeface="Times New Roman" panose="02020603050405020304" pitchFamily="18" charset="0"/>
                    <a:cs typeface="Times New Roman" panose="02020603050405020304" pitchFamily="18" charset="0"/>
                  </a:rPr>
                  <a:t>n</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exp</a:t>
                </a:r>
                <a:r>
                  <a:rPr lang="en-US" sz="1600" dirty="0" smtClean="0">
                    <a:latin typeface="Times New Roman" panose="02020603050405020304" pitchFamily="18" charset="0"/>
                    <a:cs typeface="Times New Roman" panose="02020603050405020304" pitchFamily="18" charset="0"/>
                  </a:rPr>
                  <a:t>(-</a:t>
                </a:r>
                <a:r>
                  <a:rPr lang="el-GR" sz="1600" dirty="0" smtClean="0">
                    <a:latin typeface="Times New Roman" panose="02020603050405020304" pitchFamily="18" charset="0"/>
                    <a:cs typeface="Times New Roman" panose="02020603050405020304" pitchFamily="18" charset="0"/>
                  </a:rPr>
                  <a:t>α</a:t>
                </a:r>
                <a:r>
                  <a:rPr lang="en-US" sz="800" dirty="0" smtClean="0">
                    <a:latin typeface="Times New Roman" panose="02020603050405020304" pitchFamily="18" charset="0"/>
                    <a:cs typeface="Times New Roman" panose="02020603050405020304" pitchFamily="18" charset="0"/>
                  </a:rPr>
                  <a:t>a</a:t>
                </a:r>
                <a:r>
                  <a:rPr lang="en-US" sz="1600" dirty="0" smtClean="0">
                    <a:latin typeface="Times New Roman" panose="02020603050405020304" pitchFamily="18" charset="0"/>
                    <a:cs typeface="Times New Roman" panose="02020603050405020304" pitchFamily="18" charset="0"/>
                  </a:rPr>
                  <a:t> l</a:t>
                </a:r>
                <a:r>
                  <a:rPr lang="en-US" sz="800" dirty="0" smtClean="0">
                    <a:latin typeface="Times New Roman" panose="02020603050405020304" pitchFamily="18" charset="0"/>
                    <a:cs typeface="Times New Roman" panose="02020603050405020304" pitchFamily="18" charset="0"/>
                  </a:rPr>
                  <a:t>a</a:t>
                </a:r>
                <a:r>
                  <a:rPr lang="en-US" sz="1600" dirty="0" smtClean="0">
                    <a:latin typeface="Times New Roman" panose="02020603050405020304" pitchFamily="18" charset="0"/>
                    <a:cs typeface="Times New Roman" panose="02020603050405020304" pitchFamily="18" charset="0"/>
                  </a:rPr>
                  <a:t>)  { when pulse arrives }</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err="1" smtClean="0">
                    <a:latin typeface="Times New Roman" panose="02020603050405020304" pitchFamily="18" charset="0"/>
                    <a:cs typeface="Times New Roman" panose="02020603050405020304" pitchFamily="18" charset="0"/>
                  </a:rPr>
                  <a:t>I</a:t>
                </a:r>
                <a:r>
                  <a:rPr lang="en-US" sz="800" dirty="0" err="1" smtClean="0">
                    <a:latin typeface="Times New Roman" panose="02020603050405020304" pitchFamily="18" charset="0"/>
                    <a:cs typeface="Times New Roman" panose="02020603050405020304" pitchFamily="18" charset="0"/>
                  </a:rPr>
                  <a:t>sys</a:t>
                </a:r>
                <a:r>
                  <a:rPr lang="en-US" sz="1600" dirty="0" smtClean="0">
                    <a:latin typeface="Times New Roman" panose="02020603050405020304" pitchFamily="18" charset="0"/>
                    <a:cs typeface="Times New Roman" panose="02020603050405020304" pitchFamily="18" charset="0"/>
                  </a:rPr>
                  <a:t> = </a:t>
                </a:r>
                <a:r>
                  <a:rPr lang="en-US" sz="1600" i="1" dirty="0" err="1" smtClean="0">
                    <a:latin typeface="Times New Roman" panose="02020603050405020304" pitchFamily="18" charset="0"/>
                    <a:cs typeface="Times New Roman" panose="02020603050405020304" pitchFamily="18" charset="0"/>
                  </a:rPr>
                  <a:t>I</a:t>
                </a:r>
                <a:r>
                  <a:rPr lang="en-US" sz="800" dirty="0" err="1" smtClean="0">
                    <a:latin typeface="Times New Roman" panose="02020603050405020304" pitchFamily="18" charset="0"/>
                    <a:cs typeface="Times New Roman" panose="02020603050405020304" pitchFamily="18" charset="0"/>
                  </a:rPr>
                  <a:t>dia</a:t>
                </a:r>
                <a:r>
                  <a:rPr lang="en-US" sz="8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exp</a:t>
                </a:r>
                <a:r>
                  <a:rPr lang="en-US" sz="1600" dirty="0" smtClean="0">
                    <a:latin typeface="Times New Roman" panose="02020603050405020304" pitchFamily="18" charset="0"/>
                    <a:cs typeface="Times New Roman" panose="02020603050405020304" pitchFamily="18" charset="0"/>
                  </a:rPr>
                  <a:t>(-</a:t>
                </a:r>
                <a:r>
                  <a:rPr lang="el-GR" sz="1600" dirty="0" smtClean="0">
                    <a:latin typeface="Times New Roman" panose="02020603050405020304" pitchFamily="18" charset="0"/>
                    <a:cs typeface="Times New Roman" panose="02020603050405020304" pitchFamily="18" charset="0"/>
                  </a:rPr>
                  <a:t>α</a:t>
                </a:r>
                <a:r>
                  <a:rPr lang="en-US" sz="800" dirty="0" smtClean="0">
                    <a:latin typeface="Times New Roman" panose="02020603050405020304" pitchFamily="18" charset="0"/>
                    <a:cs typeface="Times New Roman" panose="02020603050405020304" pitchFamily="18" charset="0"/>
                  </a:rPr>
                  <a:t>a</a:t>
                </a:r>
                <a:r>
                  <a:rPr lang="en-US" sz="1600" dirty="0" smtClean="0">
                    <a:latin typeface="Times New Roman" panose="02020603050405020304" pitchFamily="18" charset="0"/>
                    <a:cs typeface="Times New Roman" panose="02020603050405020304" pitchFamily="18" charset="0"/>
                  </a:rPr>
                  <a:t> </a:t>
                </a:r>
                <a:r>
                  <a:rPr lang="el-GR" sz="1600" dirty="0" smtClean="0">
                    <a:latin typeface="Times New Roman" panose="02020603050405020304" pitchFamily="18" charset="0"/>
                    <a:cs typeface="Times New Roman" panose="02020603050405020304" pitchFamily="18" charset="0"/>
                  </a:rPr>
                  <a:t>Δ</a:t>
                </a:r>
                <a:r>
                  <a:rPr lang="en-US" sz="800" dirty="0">
                    <a:latin typeface="Times New Roman" panose="02020603050405020304" pitchFamily="18" charset="0"/>
                    <a:cs typeface="Times New Roman" panose="02020603050405020304" pitchFamily="18" charset="0"/>
                  </a:rPr>
                  <a:t> </a:t>
                </a:r>
                <a:r>
                  <a:rPr lang="en-US" sz="800" dirty="0" smtClean="0">
                    <a:latin typeface="Times New Roman" panose="02020603050405020304" pitchFamily="18" charset="0"/>
                    <a:cs typeface="Times New Roman" panose="02020603050405020304" pitchFamily="18" charset="0"/>
                  </a:rPr>
                  <a:t>sys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Typical wavelength are between 660-910 nm</a:t>
                </a:r>
              </a:p>
              <a:p>
                <a:r>
                  <a:rPr lang="en-US" sz="1600" dirty="0" smtClean="0">
                    <a:latin typeface="Times New Roman" panose="02020603050405020304" pitchFamily="18" charset="0"/>
                    <a:cs typeface="Times New Roman" panose="02020603050405020304" pitchFamily="18" charset="0"/>
                  </a:rPr>
                  <a:t>Change in intensity </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Pulse is generated alternation can be </a:t>
                </a:r>
              </a:p>
              <a:p>
                <a:pPr marL="0" indent="0">
                  <a:buNone/>
                </a:pP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seen in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oscillometer</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sz="16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34696" y="2015732"/>
                <a:ext cx="9520158" cy="3984386"/>
              </a:xfrm>
              <a:blipFill>
                <a:blip r:embed="rId2"/>
                <a:stretch>
                  <a:fillRect l="-25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9743090" y="2015732"/>
            <a:ext cx="2354481" cy="1988072"/>
          </a:xfrm>
          <a:prstGeom prst="rect">
            <a:avLst/>
          </a:prstGeom>
        </p:spPr>
      </p:pic>
      <p:pic>
        <p:nvPicPr>
          <p:cNvPr id="5" name="Picture 4"/>
          <p:cNvPicPr>
            <a:picLocks noChangeAspect="1"/>
          </p:cNvPicPr>
          <p:nvPr/>
        </p:nvPicPr>
        <p:blipFill>
          <a:blip r:embed="rId4"/>
          <a:stretch>
            <a:fillRect/>
          </a:stretch>
        </p:blipFill>
        <p:spPr>
          <a:xfrm>
            <a:off x="7609490" y="4108907"/>
            <a:ext cx="4488081" cy="1891211"/>
          </a:xfrm>
          <a:prstGeom prst="rect">
            <a:avLst/>
          </a:prstGeom>
        </p:spPr>
      </p:pic>
      <p:sp>
        <p:nvSpPr>
          <p:cNvPr id="6" name="TextBox 5"/>
          <p:cNvSpPr txBox="1"/>
          <p:nvPr/>
        </p:nvSpPr>
        <p:spPr>
          <a:xfrm>
            <a:off x="8225687" y="6159483"/>
            <a:ext cx="3034805" cy="538609"/>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Source : https://doi.org/10.3929/ethz-a-007273889</a:t>
            </a:r>
          </a:p>
          <a:p>
            <a:endParaRPr lang="en-US" dirty="0"/>
          </a:p>
        </p:txBody>
      </p:sp>
    </p:spTree>
    <p:extLst>
      <p:ext uri="{BB962C8B-B14F-4D97-AF65-F5344CB8AC3E}">
        <p14:creationId xmlns:p14="http://schemas.microsoft.com/office/powerpoint/2010/main" val="849443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814073"/>
          </a:xfrm>
        </p:spPr>
        <p:txBody>
          <a:bodyPr/>
          <a:lstStyle/>
          <a:p>
            <a:r>
              <a:rPr lang="en-US" dirty="0" smtClean="0">
                <a:solidFill>
                  <a:srgbClr val="479810"/>
                </a:solidFill>
                <a:latin typeface="Times New Roman" panose="02020603050405020304" pitchFamily="18" charset="0"/>
                <a:cs typeface="Times New Roman" panose="02020603050405020304" pitchFamily="18" charset="0"/>
              </a:rPr>
              <a:t>ECG (Electrocardiogram)</a:t>
            </a:r>
            <a:endParaRPr lang="en-US" dirty="0">
              <a:solidFill>
                <a:srgbClr val="47981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34696" y="1807779"/>
            <a:ext cx="9520158" cy="4267199"/>
          </a:xfrm>
        </p:spPr>
        <p:txBody>
          <a:bodyPr>
            <a:normAutofit/>
          </a:bodyPr>
          <a:lstStyle/>
          <a:p>
            <a:r>
              <a:rPr lang="en-US" sz="1600" dirty="0" smtClean="0">
                <a:latin typeface="Times New Roman" panose="02020603050405020304" pitchFamily="18" charset="0"/>
                <a:cs typeface="Times New Roman" panose="02020603050405020304" pitchFamily="18" charset="0"/>
              </a:rPr>
              <a:t>ECG records electrical signals that are generated in the heart during the cardiac cycle.</a:t>
            </a: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25844" y="2904750"/>
            <a:ext cx="2846005" cy="1002590"/>
          </a:xfrm>
          <a:prstGeom prst="rect">
            <a:avLst/>
          </a:prstGeom>
        </p:spPr>
      </p:pic>
      <p:pic>
        <p:nvPicPr>
          <p:cNvPr id="5" name="Picture 4"/>
          <p:cNvPicPr>
            <a:picLocks noChangeAspect="1"/>
          </p:cNvPicPr>
          <p:nvPr/>
        </p:nvPicPr>
        <p:blipFill>
          <a:blip r:embed="rId3"/>
          <a:stretch>
            <a:fillRect/>
          </a:stretch>
        </p:blipFill>
        <p:spPr>
          <a:xfrm>
            <a:off x="5131163" y="2904751"/>
            <a:ext cx="2846004" cy="1002589"/>
          </a:xfrm>
          <a:prstGeom prst="rect">
            <a:avLst/>
          </a:prstGeom>
        </p:spPr>
      </p:pic>
      <p:pic>
        <p:nvPicPr>
          <p:cNvPr id="6" name="Picture 5"/>
          <p:cNvPicPr>
            <a:picLocks noChangeAspect="1"/>
          </p:cNvPicPr>
          <p:nvPr/>
        </p:nvPicPr>
        <p:blipFill>
          <a:blip r:embed="rId4"/>
          <a:stretch>
            <a:fillRect/>
          </a:stretch>
        </p:blipFill>
        <p:spPr>
          <a:xfrm>
            <a:off x="1825844" y="4225158"/>
            <a:ext cx="2846004" cy="1002590"/>
          </a:xfrm>
          <a:prstGeom prst="rect">
            <a:avLst/>
          </a:prstGeom>
        </p:spPr>
      </p:pic>
      <p:pic>
        <p:nvPicPr>
          <p:cNvPr id="7" name="Picture 6"/>
          <p:cNvPicPr>
            <a:picLocks noChangeAspect="1"/>
          </p:cNvPicPr>
          <p:nvPr/>
        </p:nvPicPr>
        <p:blipFill>
          <a:blip r:embed="rId5"/>
          <a:stretch>
            <a:fillRect/>
          </a:stretch>
        </p:blipFill>
        <p:spPr>
          <a:xfrm>
            <a:off x="5131163" y="4225158"/>
            <a:ext cx="2846004" cy="1002590"/>
          </a:xfrm>
          <a:prstGeom prst="rect">
            <a:avLst/>
          </a:prstGeom>
        </p:spPr>
      </p:pic>
      <p:pic>
        <p:nvPicPr>
          <p:cNvPr id="8" name="Picture 7"/>
          <p:cNvPicPr>
            <a:picLocks noChangeAspect="1"/>
          </p:cNvPicPr>
          <p:nvPr/>
        </p:nvPicPr>
        <p:blipFill>
          <a:blip r:embed="rId6"/>
          <a:stretch>
            <a:fillRect/>
          </a:stretch>
        </p:blipFill>
        <p:spPr>
          <a:xfrm>
            <a:off x="8436481" y="2904750"/>
            <a:ext cx="2372709" cy="2322998"/>
          </a:xfrm>
          <a:prstGeom prst="rect">
            <a:avLst/>
          </a:prstGeom>
        </p:spPr>
      </p:pic>
      <p:sp>
        <p:nvSpPr>
          <p:cNvPr id="9" name="TextBox 8"/>
          <p:cNvSpPr txBox="1"/>
          <p:nvPr/>
        </p:nvSpPr>
        <p:spPr>
          <a:xfrm>
            <a:off x="5036762" y="5453609"/>
            <a:ext cx="3034805" cy="538609"/>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Source : https://doi.org/10.3929/ethz-a-007273889</a:t>
            </a:r>
          </a:p>
          <a:p>
            <a:endParaRPr lang="en-US" dirty="0"/>
          </a:p>
        </p:txBody>
      </p:sp>
    </p:spTree>
    <p:extLst>
      <p:ext uri="{BB962C8B-B14F-4D97-AF65-F5344CB8AC3E}">
        <p14:creationId xmlns:p14="http://schemas.microsoft.com/office/powerpoint/2010/main" val="2407595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20"/>
            <a:ext cx="9520158" cy="814074"/>
          </a:xfrm>
        </p:spPr>
        <p:txBody>
          <a:bodyPr/>
          <a:lstStyle/>
          <a:p>
            <a:r>
              <a:rPr lang="en-US" dirty="0" smtClean="0">
                <a:solidFill>
                  <a:srgbClr val="479810"/>
                </a:solidFill>
                <a:latin typeface="Times New Roman" panose="02020603050405020304" pitchFamily="18" charset="0"/>
                <a:cs typeface="Times New Roman" panose="02020603050405020304" pitchFamily="18" charset="0"/>
              </a:rPr>
              <a:t>ECG signal</a:t>
            </a:r>
            <a:endParaRPr lang="en-US" dirty="0">
              <a:solidFill>
                <a:srgbClr val="47981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6919092" y="2015732"/>
            <a:ext cx="4533900" cy="3450613"/>
          </a:xfrm>
          <a:prstGeom prst="rect">
            <a:avLst/>
          </a:prstGeom>
        </p:spPr>
      </p:pic>
      <p:sp>
        <p:nvSpPr>
          <p:cNvPr id="6" name="TextBox 5"/>
          <p:cNvSpPr txBox="1"/>
          <p:nvPr/>
        </p:nvSpPr>
        <p:spPr>
          <a:xfrm>
            <a:off x="7668639" y="5594178"/>
            <a:ext cx="3034805" cy="538609"/>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Source : https://doi.org/10.3929/ethz-a-007273889</a:t>
            </a:r>
          </a:p>
          <a:p>
            <a:endParaRPr lang="en-US" dirty="0"/>
          </a:p>
        </p:txBody>
      </p:sp>
      <p:pic>
        <p:nvPicPr>
          <p:cNvPr id="7" name="Picture 6"/>
          <p:cNvPicPr>
            <a:picLocks noChangeAspect="1"/>
          </p:cNvPicPr>
          <p:nvPr/>
        </p:nvPicPr>
        <p:blipFill>
          <a:blip r:embed="rId3"/>
          <a:stretch>
            <a:fillRect/>
          </a:stretch>
        </p:blipFill>
        <p:spPr>
          <a:xfrm>
            <a:off x="1534696" y="2015732"/>
            <a:ext cx="4560049" cy="3450613"/>
          </a:xfrm>
          <a:prstGeom prst="rect">
            <a:avLst/>
          </a:prstGeom>
        </p:spPr>
      </p:pic>
      <p:sp>
        <p:nvSpPr>
          <p:cNvPr id="8" name="TextBox 7"/>
          <p:cNvSpPr txBox="1"/>
          <p:nvPr/>
        </p:nvSpPr>
        <p:spPr>
          <a:xfrm>
            <a:off x="2178097" y="5594178"/>
            <a:ext cx="2855269"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https://www.mdpi.com/2079-9292/9/6/951/htm</a:t>
            </a:r>
          </a:p>
        </p:txBody>
      </p:sp>
    </p:spTree>
    <p:extLst>
      <p:ext uri="{BB962C8B-B14F-4D97-AF65-F5344CB8AC3E}">
        <p14:creationId xmlns:p14="http://schemas.microsoft.com/office/powerpoint/2010/main" val="1329160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5232</TotalTime>
  <Words>542</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Cambria Math</vt:lpstr>
      <vt:lpstr>Palatino Linotype</vt:lpstr>
      <vt:lpstr>Times New Roman</vt:lpstr>
      <vt:lpstr>Wingdings</vt:lpstr>
      <vt:lpstr>Gallery</vt:lpstr>
      <vt:lpstr>Designing of Non-Invasive Blood Pressure Measuring Devices</vt:lpstr>
      <vt:lpstr>Content</vt:lpstr>
      <vt:lpstr>Recap</vt:lpstr>
      <vt:lpstr>Recap</vt:lpstr>
      <vt:lpstr>Analysis of non-invasive techniques for BP measurement</vt:lpstr>
      <vt:lpstr>Pulse Wave Analysis</vt:lpstr>
      <vt:lpstr>PPG</vt:lpstr>
      <vt:lpstr>ECG (Electrocardiogram)</vt:lpstr>
      <vt:lpstr>ECG signal</vt:lpstr>
      <vt:lpstr>PTT</vt:lpstr>
      <vt:lpstr>Maxim Integrated MAX86150 Bio-Sensor Module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of Non-Invasive Blood Pressure Measuring</dc:title>
  <dc:creator>YOGESHWAR PRASAD LOHIYA</dc:creator>
  <cp:lastModifiedBy>YOGESHWAR PRASAD LOHIYA</cp:lastModifiedBy>
  <cp:revision>45</cp:revision>
  <dcterms:created xsi:type="dcterms:W3CDTF">2021-09-01T12:50:46Z</dcterms:created>
  <dcterms:modified xsi:type="dcterms:W3CDTF">2021-09-11T07:40:48Z</dcterms:modified>
</cp:coreProperties>
</file>