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87" r:id="rId5"/>
    <p:sldId id="288" r:id="rId6"/>
    <p:sldId id="289" r:id="rId7"/>
    <p:sldId id="291" r:id="rId8"/>
    <p:sldId id="293" r:id="rId9"/>
    <p:sldId id="292" r:id="rId10"/>
    <p:sldId id="27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5ED-C00C-41F2-906F-90D87939E52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B42-D6D2-4430-AFC5-2F0FB19F7B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5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5ED-C00C-41F2-906F-90D87939E52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B42-D6D2-4430-AFC5-2F0FB19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5ED-C00C-41F2-906F-90D87939E52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B42-D6D2-4430-AFC5-2F0FB19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8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5ED-C00C-41F2-906F-90D87939E52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B42-D6D2-4430-AFC5-2F0FB19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5ED-C00C-41F2-906F-90D87939E52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B42-D6D2-4430-AFC5-2F0FB19F7B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4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5ED-C00C-41F2-906F-90D87939E52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B42-D6D2-4430-AFC5-2F0FB19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0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5ED-C00C-41F2-906F-90D87939E52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B42-D6D2-4430-AFC5-2F0FB19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5ED-C00C-41F2-906F-90D87939E52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B42-D6D2-4430-AFC5-2F0FB19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5ED-C00C-41F2-906F-90D87939E52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B42-D6D2-4430-AFC5-2F0FB19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AA55ED-C00C-41F2-906F-90D87939E52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9FEB42-D6D2-4430-AFC5-2F0FB19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5ED-C00C-41F2-906F-90D87939E52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EB42-D6D2-4430-AFC5-2F0FB19F7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AA55ED-C00C-41F2-906F-90D87939E52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9FEB42-D6D2-4430-AFC5-2F0FB19F7BE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8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vmnis/anaemia/prevalence/summary/" TargetMode="External"/><Relationship Id="rId2" Type="http://schemas.openxmlformats.org/officeDocument/2006/relationships/hyperlink" Target="https://www.khanacademy.org/science/biology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1A097E7-7F50-4981-A1DE-68837C4A4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1655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487A987-E6BA-4908-BBC9-FF151BCB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50" y="1878248"/>
            <a:ext cx="9444251" cy="2251880"/>
          </a:xfrm>
        </p:spPr>
        <p:txBody>
          <a:bodyPr/>
          <a:lstStyle/>
          <a:p>
            <a:r>
              <a:rPr lang="en-US" sz="5400" dirty="0"/>
              <a:t>Design and Development </a:t>
            </a:r>
            <a:br>
              <a:rPr lang="en-US" sz="5400" dirty="0"/>
            </a:br>
            <a:r>
              <a:rPr lang="en-US" sz="5400" dirty="0"/>
              <a:t>of  Non-Invasive Device for Diagnosis of Hemoglobinopathies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CCE29-2028-490E-9411-311E64849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8254" y="5076178"/>
            <a:ext cx="10272290" cy="1649895"/>
          </a:xfrm>
        </p:spPr>
        <p:txBody>
          <a:bodyPr>
            <a:noAutofit/>
          </a:bodyPr>
          <a:lstStyle/>
          <a:p>
            <a:r>
              <a:rPr lang="en-US" sz="2700" dirty="0"/>
              <a:t>Ahemad Khan Pathan (180107004)</a:t>
            </a:r>
          </a:p>
          <a:p>
            <a:r>
              <a:rPr lang="en-US" sz="2700" dirty="0"/>
              <a:t>Guide :  Prof. Dipankar Bandyopadhyay</a:t>
            </a:r>
          </a:p>
          <a:p>
            <a:r>
              <a:rPr lang="en-US" sz="2700" dirty="0"/>
              <a:t>	   Prof. Resmi Suresh</a:t>
            </a:r>
          </a:p>
          <a:p>
            <a:r>
              <a:rPr lang="en-US" sz="2700" dirty="0"/>
              <a:t>Department of Chemical Engineering, IIT Guwahati</a:t>
            </a:r>
          </a:p>
        </p:txBody>
      </p:sp>
      <p:pic>
        <p:nvPicPr>
          <p:cNvPr id="1026" name="Picture 2" descr="ICANN2019">
            <a:extLst>
              <a:ext uri="{FF2B5EF4-FFF2-40B4-BE49-F238E27FC236}">
                <a16:creationId xmlns:a16="http://schemas.microsoft.com/office/drawing/2014/main" id="{7FB1EFF5-8F6A-4107-87E4-28DFB6021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270" y="5076178"/>
            <a:ext cx="1644548" cy="164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66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C03B-7AC3-4738-9A41-7E83FA9EEA5F}"/>
              </a:ext>
            </a:extLst>
          </p:cNvPr>
          <p:cNvSpPr txBox="1">
            <a:spLocks/>
          </p:cNvSpPr>
          <p:nvPr/>
        </p:nvSpPr>
        <p:spPr>
          <a:xfrm>
            <a:off x="191067" y="187945"/>
            <a:ext cx="2776113" cy="7011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References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D295C-D95C-4A9D-8B19-C3E643CCCFEC}"/>
              </a:ext>
            </a:extLst>
          </p:cNvPr>
          <p:cNvSpPr txBox="1"/>
          <p:nvPr/>
        </p:nvSpPr>
        <p:spPr>
          <a:xfrm>
            <a:off x="614149" y="1324229"/>
            <a:ext cx="101913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Biochemistry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b="0" i="0" dirty="0">
                <a:solidFill>
                  <a:srgbClr val="7075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 Satyanarayana, 2013 Edition</a:t>
            </a:r>
            <a:endParaRPr lang="en-US" sz="2800" b="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Ganong's Review of Medical Physiology, 26</a:t>
            </a:r>
            <a:r>
              <a:rPr lang="en-US" sz="28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Edition</a:t>
            </a:r>
          </a:p>
          <a:p>
            <a:pPr marL="342900" indent="-342900">
              <a:buFont typeface="+mj-lt"/>
              <a:buAutoNum type="arabicPeriod"/>
            </a:pPr>
            <a:endParaRPr lang="en-US" sz="2800" b="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Guyton and Hall Textbook of Medical Physiology, 13</a:t>
            </a:r>
            <a:r>
              <a:rPr lang="en-US" sz="28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Edition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https://www.khanacademy.org/science/biology/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https://www.who.int/vmnis/anaemia/prevalence/summary/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25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1A097E7-7F50-4981-A1DE-68837C4A4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487A987-E6BA-4908-BBC9-FF151BCB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863" y="3017520"/>
            <a:ext cx="3469973" cy="822960"/>
          </a:xfrm>
        </p:spPr>
        <p:txBody>
          <a:bodyPr/>
          <a:lstStyle/>
          <a:p>
            <a:r>
              <a:rPr lang="en-US" sz="66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06732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944B41-A5FF-4843-AD1C-6B4A52476091}"/>
              </a:ext>
            </a:extLst>
          </p:cNvPr>
          <p:cNvSpPr txBox="1"/>
          <p:nvPr/>
        </p:nvSpPr>
        <p:spPr>
          <a:xfrm>
            <a:off x="265043" y="145773"/>
            <a:ext cx="1842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Content 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DEB60-5C01-4F9E-B5B9-118DAD45BA8F}"/>
              </a:ext>
            </a:extLst>
          </p:cNvPr>
          <p:cNvSpPr txBox="1"/>
          <p:nvPr/>
        </p:nvSpPr>
        <p:spPr>
          <a:xfrm>
            <a:off x="798536" y="1378444"/>
            <a:ext cx="105949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Hemoglobinopathies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Diagnosis Methods 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800" dirty="0"/>
              <a:t>Complete Blood Count (CBC)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800" dirty="0"/>
              <a:t>Electrophoresis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800" dirty="0"/>
              <a:t>Isoelectric Focusing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800" dirty="0" err="1"/>
              <a:t>Susruta</a:t>
            </a:r>
            <a:r>
              <a:rPr lang="en-US" sz="2800" dirty="0"/>
              <a:t> : Smartphone App for Diagnosis of Different Anemias </a:t>
            </a:r>
            <a:endParaRPr lang="en-US" sz="3200" dirty="0"/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Objective and Hypothesis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9845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42B19FD-1319-46FB-AD9D-D3C3A27D77FE}"/>
              </a:ext>
            </a:extLst>
          </p:cNvPr>
          <p:cNvSpPr txBox="1"/>
          <p:nvPr/>
        </p:nvSpPr>
        <p:spPr>
          <a:xfrm>
            <a:off x="354430" y="1103475"/>
            <a:ext cx="384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0" u="none" strike="noStrike" baseline="0" dirty="0">
                <a:solidFill>
                  <a:srgbClr val="231F20"/>
                </a:solidFill>
                <a:latin typeface="Optima"/>
              </a:rPr>
              <a:t>Abnormal Hemoglobins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acumin-pro"/>
              </a:rPr>
              <a:t>:</a:t>
            </a:r>
            <a:endParaRPr lang="en-US" sz="2400" b="1" i="0" dirty="0">
              <a:solidFill>
                <a:srgbClr val="212529"/>
              </a:solidFill>
              <a:effectLst/>
              <a:latin typeface="acumin-pro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C66B929-F960-430D-AA00-4A8F54FAB4FE}"/>
              </a:ext>
            </a:extLst>
          </p:cNvPr>
          <p:cNvSpPr txBox="1">
            <a:spLocks/>
          </p:cNvSpPr>
          <p:nvPr/>
        </p:nvSpPr>
        <p:spPr>
          <a:xfrm>
            <a:off x="964758" y="269832"/>
            <a:ext cx="5846859" cy="7011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Hemoglobinopathies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329B6D-3833-46C0-A5AB-07C96FAF8F1D}"/>
              </a:ext>
            </a:extLst>
          </p:cNvPr>
          <p:cNvSpPr txBox="1"/>
          <p:nvPr/>
        </p:nvSpPr>
        <p:spPr>
          <a:xfrm>
            <a:off x="544898" y="1759217"/>
            <a:ext cx="466814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231F20"/>
                </a:solidFill>
                <a:latin typeface="Optima"/>
              </a:rPr>
              <a:t>HbS</a:t>
            </a:r>
            <a:r>
              <a:rPr lang="en-US" sz="2000" b="1" dirty="0">
                <a:solidFill>
                  <a:srgbClr val="231F20"/>
                </a:solidFill>
                <a:latin typeface="Optima"/>
              </a:rPr>
              <a:t> (</a:t>
            </a:r>
            <a:r>
              <a:rPr lang="en-US" sz="2000" b="1" dirty="0" err="1">
                <a:solidFill>
                  <a:srgbClr val="231F20"/>
                </a:solidFill>
                <a:latin typeface="Optima"/>
              </a:rPr>
              <a:t>Sicke</a:t>
            </a:r>
            <a:r>
              <a:rPr lang="en-US" sz="2000" b="1" dirty="0">
                <a:solidFill>
                  <a:srgbClr val="231F20"/>
                </a:solidFill>
                <a:latin typeface="Optima"/>
              </a:rPr>
              <a:t>-Cell Anemia)</a:t>
            </a:r>
          </a:p>
          <a:p>
            <a:pPr algn="just">
              <a:spcBef>
                <a:spcPts val="1200"/>
              </a:spcBef>
            </a:pPr>
            <a:r>
              <a:rPr lang="en-US" sz="2000" i="0" u="none" strike="noStrike" baseline="0" dirty="0">
                <a:solidFill>
                  <a:srgbClr val="231F20"/>
                </a:solidFill>
                <a:latin typeface="Optima"/>
              </a:rPr>
              <a:t>In </a:t>
            </a:r>
            <a:r>
              <a:rPr lang="en-US" sz="2000" i="0" u="none" strike="noStrike" baseline="0" dirty="0" err="1">
                <a:solidFill>
                  <a:srgbClr val="231F20"/>
                </a:solidFill>
                <a:latin typeface="Optima"/>
              </a:rPr>
              <a:t>HbS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"/>
              </a:rPr>
              <a:t>, 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-Bold"/>
              </a:rPr>
              <a:t>glutamate at sixth position of </a:t>
            </a:r>
            <a:r>
              <a:rPr lang="el-GR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-Bold"/>
              </a:rPr>
              <a:t>-chain is replaced by valine </a:t>
            </a:r>
            <a:r>
              <a:rPr lang="en-US" sz="2000" dirty="0">
                <a:solidFill>
                  <a:srgbClr val="231F20"/>
                </a:solidFill>
                <a:latin typeface="Optima-Bold"/>
              </a:rPr>
              <a:t>represented as  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"/>
              </a:rPr>
              <a:t>(Glu </a:t>
            </a:r>
            <a:r>
              <a:rPr lang="el-GR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"/>
              </a:rPr>
              <a:t>6 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"/>
                <a:sym typeface="Wingdings" panose="05000000000000000000" pitchFamily="2" charset="2"/>
              </a:rPr>
              <a:t>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"/>
              </a:rPr>
              <a:t>Val). In this RBCs turns into crescent like shape. At low oxygen concentration. 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DE78E-8B3A-4CA2-A6FD-14892002793B}"/>
              </a:ext>
            </a:extLst>
          </p:cNvPr>
          <p:cNvSpPr txBox="1"/>
          <p:nvPr/>
        </p:nvSpPr>
        <p:spPr>
          <a:xfrm>
            <a:off x="544898" y="3897960"/>
            <a:ext cx="466814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231F20"/>
                </a:solidFill>
                <a:latin typeface="Optima"/>
              </a:rPr>
              <a:t>HbC</a:t>
            </a:r>
            <a:r>
              <a:rPr lang="en-US" sz="2000" b="1" dirty="0">
                <a:solidFill>
                  <a:srgbClr val="231F20"/>
                </a:solidFill>
                <a:latin typeface="Optima"/>
              </a:rPr>
              <a:t> Disease (Cooley’s Hemoglobin) </a:t>
            </a:r>
          </a:p>
          <a:p>
            <a:pPr algn="just">
              <a:spcBef>
                <a:spcPts val="1200"/>
              </a:spcBef>
            </a:pPr>
            <a:r>
              <a:rPr lang="en-US" sz="2000" dirty="0">
                <a:solidFill>
                  <a:srgbClr val="231F20"/>
                </a:solidFill>
                <a:latin typeface="Optima"/>
              </a:rPr>
              <a:t>It is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Optima"/>
              </a:rPr>
              <a:t>characterized by substitution of glutamate by lysine in the sixth position of </a:t>
            </a:r>
            <a:r>
              <a:rPr lang="el-GR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Optima"/>
              </a:rPr>
              <a:t>-chain. </a:t>
            </a:r>
            <a:r>
              <a:rPr lang="en-US" sz="2000" b="0" i="0" u="none" strike="noStrike" baseline="0" dirty="0" err="1">
                <a:solidFill>
                  <a:srgbClr val="231F20"/>
                </a:solidFill>
                <a:latin typeface="Optima"/>
              </a:rPr>
              <a:t>HbC</a:t>
            </a:r>
            <a:r>
              <a:rPr lang="en-US" sz="2000" dirty="0">
                <a:solidFill>
                  <a:srgbClr val="231F20"/>
                </a:solidFill>
                <a:latin typeface="Optima"/>
              </a:rPr>
              <a:t>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Optima"/>
              </a:rPr>
              <a:t>disease occurs only in blacks. Both homozygous and heterozygous individuals of </a:t>
            </a:r>
            <a:r>
              <a:rPr lang="en-US" sz="2000" b="0" i="0" u="none" strike="noStrike" baseline="0" dirty="0" err="1">
                <a:solidFill>
                  <a:srgbClr val="231F20"/>
                </a:solidFill>
                <a:latin typeface="Optima"/>
              </a:rPr>
              <a:t>HbC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Optima"/>
              </a:rPr>
              <a:t> disease are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231F20"/>
                </a:solidFill>
                <a:latin typeface="Optima"/>
              </a:rPr>
              <a:t>known.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C0D60-0B34-42D5-B467-3E71DE6E614B}"/>
              </a:ext>
            </a:extLst>
          </p:cNvPr>
          <p:cNvSpPr txBox="1"/>
          <p:nvPr/>
        </p:nvSpPr>
        <p:spPr>
          <a:xfrm>
            <a:off x="6314659" y="1676382"/>
            <a:ext cx="542676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231F20"/>
                </a:solidFill>
                <a:latin typeface="Optima"/>
              </a:rPr>
              <a:t>HbD</a:t>
            </a:r>
            <a:r>
              <a:rPr lang="en-US" sz="2000" b="1" dirty="0">
                <a:solidFill>
                  <a:srgbClr val="231F20"/>
                </a:solidFill>
                <a:latin typeface="Optima"/>
              </a:rPr>
              <a:t> Hemoglobin</a:t>
            </a:r>
          </a:p>
          <a:p>
            <a:pPr algn="just">
              <a:spcBef>
                <a:spcPts val="1200"/>
              </a:spcBef>
            </a:pPr>
            <a:r>
              <a:rPr lang="en-US" sz="2000" b="0" i="0" u="none" strike="noStrike" baseline="0" dirty="0">
                <a:solidFill>
                  <a:srgbClr val="231F20"/>
                </a:solidFill>
                <a:latin typeface="Optima"/>
              </a:rPr>
              <a:t>In this substitution of glutamine in place of glutamate in the 121st position of  </a:t>
            </a:r>
            <a:r>
              <a:rPr lang="el-GR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Optima"/>
              </a:rPr>
              <a:t>-chain. </a:t>
            </a:r>
            <a:r>
              <a:rPr lang="en-US" sz="2000" b="0" i="0" u="none" strike="noStrike" baseline="0" dirty="0" err="1">
                <a:solidFill>
                  <a:srgbClr val="231F20"/>
                </a:solidFill>
                <a:latin typeface="Optima"/>
              </a:rPr>
              <a:t>HbD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Optima"/>
              </a:rPr>
              <a:t> variants are further identified by different places.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231F20"/>
                </a:solidFill>
                <a:latin typeface="Optima"/>
              </a:rPr>
              <a:t>E.g. </a:t>
            </a:r>
            <a:r>
              <a:rPr lang="en-US" sz="2000" b="0" i="0" u="none" strike="noStrike" baseline="0" dirty="0" err="1">
                <a:solidFill>
                  <a:srgbClr val="231F20"/>
                </a:solidFill>
                <a:latin typeface="Optima"/>
              </a:rPr>
              <a:t>HbD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Optima"/>
              </a:rPr>
              <a:t> (Punjab), </a:t>
            </a:r>
            <a:r>
              <a:rPr lang="en-US" sz="2000" b="0" i="0" u="none" strike="noStrike" baseline="0" dirty="0" err="1">
                <a:solidFill>
                  <a:srgbClr val="231F20"/>
                </a:solidFill>
                <a:latin typeface="Optima"/>
              </a:rPr>
              <a:t>HbD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Optima"/>
              </a:rPr>
              <a:t> (Los Angeles).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A9A4E-F0D2-412D-B8BE-BCE1030B76ED}"/>
              </a:ext>
            </a:extLst>
          </p:cNvPr>
          <p:cNvSpPr txBox="1"/>
          <p:nvPr/>
        </p:nvSpPr>
        <p:spPr>
          <a:xfrm>
            <a:off x="6314660" y="3897960"/>
            <a:ext cx="542676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231F20"/>
                </a:solidFill>
                <a:latin typeface="Optima"/>
              </a:rPr>
              <a:t>HbE</a:t>
            </a:r>
            <a:r>
              <a:rPr lang="en-US" sz="2000" b="1" dirty="0">
                <a:solidFill>
                  <a:srgbClr val="231F20"/>
                </a:solidFill>
                <a:latin typeface="Optima"/>
              </a:rPr>
              <a:t> Hemoglobin</a:t>
            </a:r>
          </a:p>
          <a:p>
            <a:pPr algn="just">
              <a:spcBef>
                <a:spcPts val="1200"/>
              </a:spcBef>
            </a:pPr>
            <a:r>
              <a:rPr lang="en-US" sz="1800" b="0" i="0" u="none" strike="noStrike" baseline="0" dirty="0" err="1">
                <a:solidFill>
                  <a:srgbClr val="231F20"/>
                </a:solidFill>
                <a:latin typeface="Optima"/>
              </a:rPr>
              <a:t>HbE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Optima"/>
              </a:rPr>
              <a:t> is characterized by replacement of glutamate by lysine at 26</a:t>
            </a:r>
            <a:r>
              <a:rPr lang="en-US" sz="1800" b="0" i="0" u="none" strike="noStrike" baseline="30000" dirty="0">
                <a:solidFill>
                  <a:srgbClr val="231F20"/>
                </a:solidFill>
                <a:latin typeface="Optima"/>
              </a:rPr>
              <a:t>th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Optima"/>
              </a:rPr>
              <a:t> position of </a:t>
            </a:r>
            <a:r>
              <a:rPr lang="el-GR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Optima"/>
              </a:rPr>
              <a:t>-chain. This is the most common abnormal hemoglobin after </a:t>
            </a:r>
            <a:r>
              <a:rPr lang="en-US" sz="1800" b="0" i="0" u="none" strike="noStrike" baseline="0" dirty="0" err="1">
                <a:solidFill>
                  <a:srgbClr val="231F20"/>
                </a:solidFill>
                <a:latin typeface="Optima"/>
              </a:rPr>
              <a:t>HbS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Optima"/>
              </a:rPr>
              <a:t>. About 10% of the population in South-East Asia (Bangladesh, Thailand, Myanmar) suffer from </a:t>
            </a:r>
            <a:r>
              <a:rPr lang="en-US" sz="1800" b="0" i="0" u="none" strike="noStrike" baseline="0" dirty="0" err="1">
                <a:solidFill>
                  <a:srgbClr val="231F20"/>
                </a:solidFill>
                <a:latin typeface="Optima"/>
              </a:rPr>
              <a:t>HbE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Optima"/>
              </a:rPr>
              <a:t> disease and </a:t>
            </a:r>
            <a:r>
              <a:rPr lang="en-US" dirty="0">
                <a:solidFill>
                  <a:srgbClr val="231F20"/>
                </a:solidFill>
                <a:latin typeface="Optima"/>
              </a:rPr>
              <a:t>i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Optima"/>
              </a:rPr>
              <a:t>n India, it is prevalent in West Bengal.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993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42B19FD-1319-46FB-AD9D-D3C3A27D77FE}"/>
              </a:ext>
            </a:extLst>
          </p:cNvPr>
          <p:cNvSpPr txBox="1"/>
          <p:nvPr/>
        </p:nvSpPr>
        <p:spPr>
          <a:xfrm>
            <a:off x="436669" y="945531"/>
            <a:ext cx="11106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231F20"/>
                </a:solidFill>
                <a:latin typeface="Optima"/>
              </a:rPr>
              <a:t>Thalassemia </a:t>
            </a:r>
            <a:r>
              <a:rPr lang="en-US" sz="3200" b="1" i="0" dirty="0">
                <a:solidFill>
                  <a:srgbClr val="212529"/>
                </a:solidFill>
                <a:effectLst/>
                <a:latin typeface="acumin-pro"/>
              </a:rPr>
              <a:t>: </a:t>
            </a:r>
            <a:r>
              <a:rPr lang="en-US" sz="2800" dirty="0">
                <a:solidFill>
                  <a:srgbClr val="231F20"/>
                </a:solidFill>
                <a:latin typeface="Optima"/>
              </a:rPr>
              <a:t>Defect in Globin Chain Production</a:t>
            </a:r>
          </a:p>
          <a:p>
            <a:pPr algn="just"/>
            <a:endParaRPr lang="en-US" sz="3200" i="0" dirty="0">
              <a:solidFill>
                <a:srgbClr val="212529"/>
              </a:solidFill>
              <a:effectLst/>
              <a:latin typeface="acumin-pro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C66B929-F960-430D-AA00-4A8F54FAB4FE}"/>
              </a:ext>
            </a:extLst>
          </p:cNvPr>
          <p:cNvSpPr txBox="1">
            <a:spLocks/>
          </p:cNvSpPr>
          <p:nvPr/>
        </p:nvSpPr>
        <p:spPr>
          <a:xfrm>
            <a:off x="964758" y="269832"/>
            <a:ext cx="5846859" cy="7011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Hemoglobinopathies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FF0A1-32D7-4683-A0D3-5C8D7DC1804A}"/>
              </a:ext>
            </a:extLst>
          </p:cNvPr>
          <p:cNvSpPr txBox="1"/>
          <p:nvPr/>
        </p:nvSpPr>
        <p:spPr>
          <a:xfrm>
            <a:off x="436669" y="1473294"/>
            <a:ext cx="52030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l-GR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en-US" sz="2000" b="1" i="0" u="none" strike="noStrike" baseline="0" dirty="0">
                <a:solidFill>
                  <a:srgbClr val="231F20"/>
                </a:solidFill>
                <a:latin typeface="Optima"/>
              </a:rPr>
              <a:t>-</a:t>
            </a:r>
            <a:r>
              <a:rPr lang="en-US" sz="2000" b="1" dirty="0">
                <a:solidFill>
                  <a:srgbClr val="231F20"/>
                </a:solidFill>
                <a:latin typeface="Optima"/>
              </a:rPr>
              <a:t>Thalassemia 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acumin-pro"/>
              </a:rPr>
              <a:t>:</a:t>
            </a:r>
            <a:endParaRPr lang="en-US" sz="2000" b="1" dirty="0">
              <a:solidFill>
                <a:srgbClr val="231F20"/>
              </a:solidFill>
              <a:effectLst/>
              <a:latin typeface="Optima"/>
            </a:endParaRPr>
          </a:p>
          <a:p>
            <a:pPr algn="just">
              <a:spcBef>
                <a:spcPts val="600"/>
              </a:spcBef>
            </a:pPr>
            <a:r>
              <a:rPr lang="el-GR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"/>
              </a:rPr>
              <a:t>-Thalassemias are caused by a 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-Bold"/>
              </a:rPr>
              <a:t>decreased 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"/>
              </a:rPr>
              <a:t>synthesis 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-Bold"/>
              </a:rPr>
              <a:t>or 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"/>
              </a:rPr>
              <a:t>total 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-Bold"/>
              </a:rPr>
              <a:t>absence of </a:t>
            </a:r>
            <a:r>
              <a:rPr lang="el-GR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-Bold"/>
              </a:rPr>
              <a:t>-globin chain of Hb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"/>
              </a:rPr>
              <a:t>. There are four copies of </a:t>
            </a:r>
            <a:r>
              <a:rPr lang="el-GR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"/>
              </a:rPr>
              <a:t>-globin gene, two on each one of the chromosome 16.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BF1F5-181E-4409-9EB7-AD9624BBCF2F}"/>
              </a:ext>
            </a:extLst>
          </p:cNvPr>
          <p:cNvSpPr txBox="1"/>
          <p:nvPr/>
        </p:nvSpPr>
        <p:spPr>
          <a:xfrm>
            <a:off x="6096000" y="1566058"/>
            <a:ext cx="5447296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l-GR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en-US" sz="2000" b="1" i="0" u="none" strike="noStrike" baseline="0" dirty="0">
                <a:solidFill>
                  <a:srgbClr val="231F20"/>
                </a:solidFill>
                <a:latin typeface="Optima"/>
              </a:rPr>
              <a:t>-</a:t>
            </a:r>
            <a:r>
              <a:rPr lang="en-US" sz="2000" b="1" dirty="0">
                <a:solidFill>
                  <a:srgbClr val="231F20"/>
                </a:solidFill>
                <a:latin typeface="Optima"/>
              </a:rPr>
              <a:t>Thalassemia 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acumin-pro"/>
              </a:rPr>
              <a:t>:</a:t>
            </a:r>
            <a:endParaRPr lang="en-US" sz="2000" b="1" dirty="0">
              <a:solidFill>
                <a:srgbClr val="231F20"/>
              </a:solidFill>
              <a:effectLst/>
              <a:latin typeface="Optima"/>
            </a:endParaRPr>
          </a:p>
          <a:p>
            <a:pPr algn="just">
              <a:spcBef>
                <a:spcPts val="600"/>
              </a:spcBef>
            </a:pPr>
            <a:r>
              <a:rPr lang="en-US" sz="2000" i="0" u="none" strike="noStrike" baseline="0" dirty="0">
                <a:solidFill>
                  <a:srgbClr val="231F20"/>
                </a:solidFill>
                <a:latin typeface="Optima-Bold"/>
              </a:rPr>
              <a:t>Decreased synthesis or 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"/>
              </a:rPr>
              <a:t>total 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-Bold"/>
              </a:rPr>
              <a:t>lack 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"/>
              </a:rPr>
              <a:t>of the formation of </a:t>
            </a:r>
            <a:r>
              <a:rPr lang="el-GR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-Bold"/>
              </a:rPr>
              <a:t>-globin chain .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"/>
              </a:rPr>
              <a:t>The production of </a:t>
            </a:r>
            <a:r>
              <a:rPr lang="el-GR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"/>
              </a:rPr>
              <a:t>-globin chain continues to be normal, leading to the formation of a globin tetramer (</a:t>
            </a:r>
            <a:r>
              <a:rPr lang="el-GR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en-US" sz="2000" i="0" u="none" strike="noStrike" baseline="0" dirty="0">
                <a:solidFill>
                  <a:srgbClr val="231F20"/>
                </a:solidFill>
                <a:latin typeface="Optima"/>
              </a:rPr>
              <a:t>4) that precipitate causing premature death of erythrocytes.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231F20"/>
              </a:solidFill>
              <a:latin typeface="Opti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784DA-2DEF-41B7-B749-D575A6EB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47" y="3213363"/>
            <a:ext cx="4792663" cy="3000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D6914F-6B04-4E0D-BC12-B4C7B52BB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697" y="3536402"/>
            <a:ext cx="5049079" cy="24386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150409-1273-422A-86D3-C91AE658C7FB}"/>
              </a:ext>
            </a:extLst>
          </p:cNvPr>
          <p:cNvSpPr txBox="1"/>
          <p:nvPr/>
        </p:nvSpPr>
        <p:spPr>
          <a:xfrm>
            <a:off x="7117596" y="5900429"/>
            <a:ext cx="3851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Source : 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Biochemistry 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1600" b="0" i="0" dirty="0">
                <a:solidFill>
                  <a:srgbClr val="70757A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U Satyanarayana</a:t>
            </a:r>
          </a:p>
        </p:txBody>
      </p:sp>
    </p:spTree>
    <p:extLst>
      <p:ext uri="{BB962C8B-B14F-4D97-AF65-F5344CB8AC3E}">
        <p14:creationId xmlns:p14="http://schemas.microsoft.com/office/powerpoint/2010/main" val="72060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42B19FD-1319-46FB-AD9D-D3C3A27D77FE}"/>
              </a:ext>
            </a:extLst>
          </p:cNvPr>
          <p:cNvSpPr txBox="1"/>
          <p:nvPr/>
        </p:nvSpPr>
        <p:spPr>
          <a:xfrm>
            <a:off x="198129" y="1078053"/>
            <a:ext cx="4890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231F20"/>
                </a:solidFill>
                <a:latin typeface="Optima"/>
              </a:rPr>
              <a:t>Complete Blood Count :</a:t>
            </a:r>
            <a:endParaRPr lang="en-US" sz="2800" dirty="0">
              <a:solidFill>
                <a:srgbClr val="231F20"/>
              </a:solidFill>
              <a:latin typeface="Optima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C66B929-F960-430D-AA00-4A8F54FAB4FE}"/>
              </a:ext>
            </a:extLst>
          </p:cNvPr>
          <p:cNvSpPr txBox="1">
            <a:spLocks/>
          </p:cNvSpPr>
          <p:nvPr/>
        </p:nvSpPr>
        <p:spPr>
          <a:xfrm>
            <a:off x="964758" y="269832"/>
            <a:ext cx="5846859" cy="7011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Diagnosis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B3872-FCCE-4576-B538-2A0DF3CD8545}"/>
              </a:ext>
            </a:extLst>
          </p:cNvPr>
          <p:cNvSpPr txBox="1"/>
          <p:nvPr/>
        </p:nvSpPr>
        <p:spPr>
          <a:xfrm>
            <a:off x="198129" y="1769928"/>
            <a:ext cx="55135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Sabon-Roman"/>
              </a:rPr>
              <a:t>The </a:t>
            </a:r>
            <a:r>
              <a:rPr lang="en-US" dirty="0">
                <a:latin typeface="Sabon-Roman"/>
              </a:rPr>
              <a:t>Complete</a:t>
            </a:r>
            <a:r>
              <a:rPr lang="en-US" sz="1800" b="0" i="0" u="none" strike="noStrike" baseline="0" dirty="0">
                <a:latin typeface="Sabon-Roman"/>
              </a:rPr>
              <a:t> blood count (CBC) and blood film are important primary screening tests in haemoglo</a:t>
            </a:r>
            <a:r>
              <a:rPr lang="en-US" dirty="0">
                <a:latin typeface="Sabon-Roman"/>
              </a:rPr>
              <a:t>binopathy diagnosis.  </a:t>
            </a:r>
            <a:r>
              <a:rPr lang="en-US" sz="1800" b="0" i="0" u="none" strike="noStrike" baseline="0" dirty="0">
                <a:latin typeface="Sabon-Roman"/>
              </a:rPr>
              <a:t>Of particular interest are the red cell indices: red count (RBC), hemoglobin (Hb), mean cell volume (MCV) and mean cell hemoglobin</a:t>
            </a:r>
            <a:r>
              <a:rPr lang="en-US" dirty="0">
                <a:latin typeface="Sabon-Roman"/>
              </a:rPr>
              <a:t> </a:t>
            </a:r>
            <a:r>
              <a:rPr lang="en-US" sz="1800" b="0" i="0" u="none" strike="noStrike" baseline="0" dirty="0">
                <a:latin typeface="Sabon-Roman"/>
              </a:rPr>
              <a:t>(MCH). These are essential in thalassemia diagnosis.</a:t>
            </a:r>
          </a:p>
          <a:p>
            <a:pPr algn="just"/>
            <a:endParaRPr lang="en-US" sz="1800" b="0" i="0" u="none" strike="noStrike" baseline="0" dirty="0">
              <a:latin typeface="Sabon-Roman"/>
            </a:endParaRPr>
          </a:p>
          <a:p>
            <a:pPr algn="just"/>
            <a:r>
              <a:rPr lang="en-US" sz="1800" b="0" i="0" u="none" strike="noStrike" baseline="0" dirty="0">
                <a:latin typeface="Sabon-Roman"/>
              </a:rPr>
              <a:t>Classically the picture in thalassemia trait is described as one with a mildly raised RBC, normal Hb and reduced MCV and MCH; these are referred to as thalassemic red cell indices. Co-inheritance of alpha and beta thalassemia may cause the red cell indices to normalize, as excess alpha chains are partly responsible for the pathology in beta thalassemia.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BA700D-57A9-46D6-B0F2-A0E1FF697833}"/>
              </a:ext>
            </a:extLst>
          </p:cNvPr>
          <p:cNvGrpSpPr/>
          <p:nvPr/>
        </p:nvGrpSpPr>
        <p:grpSpPr>
          <a:xfrm>
            <a:off x="6029779" y="1099164"/>
            <a:ext cx="5846575" cy="3370853"/>
            <a:chOff x="5234125" y="2869637"/>
            <a:chExt cx="5846575" cy="33708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DDD5AEC-3868-454C-92D5-CC526F43C8A0}"/>
                </a:ext>
              </a:extLst>
            </p:cNvPr>
            <p:cNvGrpSpPr/>
            <p:nvPr/>
          </p:nvGrpSpPr>
          <p:grpSpPr>
            <a:xfrm>
              <a:off x="5234125" y="3150243"/>
              <a:ext cx="5846575" cy="3090247"/>
              <a:chOff x="5234125" y="3150243"/>
              <a:chExt cx="5846575" cy="309024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497FFBF-EBC6-49AC-8FD6-DC4C482C0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88717" y="3193964"/>
                <a:ext cx="5791983" cy="3046526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E7E850-BCA5-4912-A692-47674B37125B}"/>
                  </a:ext>
                </a:extLst>
              </p:cNvPr>
              <p:cNvSpPr txBox="1"/>
              <p:nvPr/>
            </p:nvSpPr>
            <p:spPr>
              <a:xfrm>
                <a:off x="5234125" y="3150243"/>
                <a:ext cx="386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Ganong's Review of Medical Physiology</a:t>
                </a:r>
                <a:endParaRPr 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E03FC8-32CF-48AE-8212-8CCB25232188}"/>
                </a:ext>
              </a:extLst>
            </p:cNvPr>
            <p:cNvSpPr txBox="1"/>
            <p:nvPr/>
          </p:nvSpPr>
          <p:spPr>
            <a:xfrm>
              <a:off x="5234125" y="2869637"/>
              <a:ext cx="1259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0" dirty="0">
                  <a:solidFill>
                    <a:srgbClr val="202124"/>
                  </a:solidFill>
                  <a:effectLst/>
                  <a:latin typeface="Google Sans"/>
                </a:rPr>
                <a:t>Table 31 - 2</a:t>
              </a:r>
              <a:endParaRPr lang="en-US" b="1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A1A4106-B0EC-4F6A-9EEE-142DFCBC69ED}"/>
              </a:ext>
            </a:extLst>
          </p:cNvPr>
          <p:cNvSpPr txBox="1"/>
          <p:nvPr/>
        </p:nvSpPr>
        <p:spPr>
          <a:xfrm>
            <a:off x="6029779" y="4697895"/>
            <a:ext cx="55135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Sabon-Roman"/>
              </a:rPr>
              <a:t>Mentzer </a:t>
            </a:r>
            <a:r>
              <a:rPr lang="en-US" dirty="0">
                <a:latin typeface="Sabon-Roman"/>
              </a:rPr>
              <a:t>Index (MI) = MCV / RBC</a:t>
            </a:r>
          </a:p>
          <a:p>
            <a:pPr algn="just"/>
            <a:r>
              <a:rPr lang="en-US" dirty="0"/>
              <a:t>If MI &lt; 13 likely to be thalassemic carrier</a:t>
            </a:r>
          </a:p>
          <a:p>
            <a:pPr algn="just"/>
            <a:r>
              <a:rPr lang="en-US" dirty="0"/>
              <a:t>If MI &gt; 13 likely to be iron-deficiency anemia</a:t>
            </a:r>
          </a:p>
          <a:p>
            <a:pPr algn="just"/>
            <a:r>
              <a:rPr lang="en-US" dirty="0"/>
              <a:t>It was proposed by William C. Mentzer in 1973 for the differentiation of above mentioned anemias.</a:t>
            </a:r>
          </a:p>
        </p:txBody>
      </p:sp>
    </p:spTree>
    <p:extLst>
      <p:ext uri="{BB962C8B-B14F-4D97-AF65-F5344CB8AC3E}">
        <p14:creationId xmlns:p14="http://schemas.microsoft.com/office/powerpoint/2010/main" val="305012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42B19FD-1319-46FB-AD9D-D3C3A27D77FE}"/>
              </a:ext>
            </a:extLst>
          </p:cNvPr>
          <p:cNvSpPr txBox="1"/>
          <p:nvPr/>
        </p:nvSpPr>
        <p:spPr>
          <a:xfrm>
            <a:off x="198129" y="1078053"/>
            <a:ext cx="4890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231F20"/>
                </a:solidFill>
                <a:latin typeface="Optima"/>
              </a:rPr>
              <a:t>Electrophoresis :</a:t>
            </a:r>
            <a:endParaRPr lang="en-US" sz="2800" dirty="0">
              <a:solidFill>
                <a:srgbClr val="231F20"/>
              </a:solidFill>
              <a:latin typeface="Optima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C66B929-F960-430D-AA00-4A8F54FAB4FE}"/>
              </a:ext>
            </a:extLst>
          </p:cNvPr>
          <p:cNvSpPr txBox="1">
            <a:spLocks/>
          </p:cNvSpPr>
          <p:nvPr/>
        </p:nvSpPr>
        <p:spPr>
          <a:xfrm>
            <a:off x="964758" y="269832"/>
            <a:ext cx="5846859" cy="7011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Diagnosis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B3872-FCCE-4576-B538-2A0DF3CD8545}"/>
              </a:ext>
            </a:extLst>
          </p:cNvPr>
          <p:cNvSpPr txBox="1"/>
          <p:nvPr/>
        </p:nvSpPr>
        <p:spPr>
          <a:xfrm>
            <a:off x="198129" y="1662828"/>
            <a:ext cx="55135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Electrophoresis is the motion of charged particles relative to a fluid under the influence of a uniform Electric Field. </a:t>
            </a:r>
          </a:p>
          <a:p>
            <a:pPr algn="just"/>
            <a:endParaRPr lang="en-US" sz="1800" b="0" i="0" u="none" strike="noStrike" baseline="0" dirty="0">
              <a:latin typeface="Sabon-Roman"/>
            </a:endParaRPr>
          </a:p>
          <a:p>
            <a:pPr algn="just"/>
            <a:r>
              <a:rPr lang="en-US" sz="1800" b="0" i="0" u="none" strike="noStrike" baseline="0" dirty="0">
                <a:latin typeface="Sabon-Roman"/>
              </a:rPr>
              <a:t>Electrophoresis enables the separation of different </a:t>
            </a:r>
            <a:r>
              <a:rPr lang="en-US" sz="1800" b="0" i="0" u="none" strike="noStrike" baseline="0" dirty="0" err="1">
                <a:latin typeface="Sabon-Roman"/>
              </a:rPr>
              <a:t>hemoglobins</a:t>
            </a:r>
            <a:r>
              <a:rPr lang="en-US" sz="1800" b="0" i="0" u="none" strike="noStrike" baseline="0" dirty="0">
                <a:latin typeface="Sabon-Roman"/>
              </a:rPr>
              <a:t> on the basis of charge. Electrophoretic separation at two pH values, alkaline and acid, enables identification of common hemoglobin structural variants </a:t>
            </a:r>
            <a:r>
              <a:rPr lang="pt-BR" sz="1800" b="0" i="0" u="none" strike="noStrike" baseline="0" dirty="0">
                <a:latin typeface="Sabon-Roman"/>
              </a:rPr>
              <a:t>A/F/S/D/C/E/O-Arab, H etc. </a:t>
            </a:r>
            <a:endParaRPr lang="en-US" sz="1800" b="0" i="0" u="none" strike="noStrike" baseline="0" dirty="0">
              <a:latin typeface="Sabon-Roman"/>
            </a:endParaRPr>
          </a:p>
          <a:p>
            <a:pPr algn="just"/>
            <a:endParaRPr lang="en-US" sz="1800" b="0" i="0" u="none" strike="noStrike" baseline="0" dirty="0">
              <a:latin typeface="Sabon-Roman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231F20"/>
                </a:solidFill>
                <a:latin typeface="Optima"/>
              </a:rPr>
              <a:t>When subjected in alkaline medium (pH 8.6), sickle-cell hemoglobin (</a:t>
            </a:r>
            <a:r>
              <a:rPr lang="en-US" sz="1800" b="0" i="0" u="none" strike="noStrike" baseline="0" dirty="0" err="1">
                <a:solidFill>
                  <a:srgbClr val="231F20"/>
                </a:solidFill>
                <a:latin typeface="Optima"/>
              </a:rPr>
              <a:t>HbS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Optima"/>
              </a:rPr>
              <a:t>) moves slowly towards anode (positive electrode) than does adult hemoglobin (</a:t>
            </a:r>
            <a:r>
              <a:rPr lang="en-US" sz="1800" b="0" i="0" u="none" strike="noStrike" baseline="0" dirty="0" err="1">
                <a:solidFill>
                  <a:srgbClr val="231F20"/>
                </a:solidFill>
                <a:latin typeface="Optima"/>
              </a:rPr>
              <a:t>HbA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Optima"/>
              </a:rPr>
              <a:t>). The slow mobility of </a:t>
            </a:r>
            <a:r>
              <a:rPr lang="en-US" sz="1800" b="0" i="0" u="none" strike="noStrike" baseline="0" dirty="0" err="1">
                <a:solidFill>
                  <a:srgbClr val="231F20"/>
                </a:solidFill>
                <a:latin typeface="Optima"/>
              </a:rPr>
              <a:t>HbS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Optima"/>
              </a:rPr>
              <a:t> is due to less negative charge, caused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231F20"/>
                </a:solidFill>
                <a:latin typeface="Optima"/>
              </a:rPr>
              <a:t>by the absence of glutamate residues that carry negative charge.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C4A52-F5D7-4153-87E2-5EFE4B48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155" y="21575"/>
            <a:ext cx="4890705" cy="33561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2247711-311F-4145-8207-9FADCAFE36BE}"/>
              </a:ext>
            </a:extLst>
          </p:cNvPr>
          <p:cNvGrpSpPr/>
          <p:nvPr/>
        </p:nvGrpSpPr>
        <p:grpSpPr>
          <a:xfrm>
            <a:off x="5711687" y="3271710"/>
            <a:ext cx="6530393" cy="3020116"/>
            <a:chOff x="5540991" y="2007688"/>
            <a:chExt cx="6530393" cy="302011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7BF6E57-D8DC-410B-8B2F-934642E28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991" y="2007688"/>
              <a:ext cx="6530393" cy="268156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C57E7E-53D0-4876-882F-787C5C9EBA4D}"/>
                </a:ext>
              </a:extLst>
            </p:cNvPr>
            <p:cNvSpPr txBox="1"/>
            <p:nvPr/>
          </p:nvSpPr>
          <p:spPr>
            <a:xfrm>
              <a:off x="6815247" y="4689250"/>
              <a:ext cx="3981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Source :  </a:t>
              </a:r>
              <a:r>
                <a:rPr lang="en-US" sz="16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rPr>
                <a:t>Biochemistry : </a:t>
              </a:r>
              <a:r>
                <a:rPr lang="en-US" sz="1600" b="0" i="0" dirty="0">
                  <a:effectLst/>
                  <a:latin typeface="arial" panose="020B0604020202020204" pitchFamily="34" charset="0"/>
                </a:rPr>
                <a:t>U Satyanarayana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19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42B19FD-1319-46FB-AD9D-D3C3A27D77FE}"/>
              </a:ext>
            </a:extLst>
          </p:cNvPr>
          <p:cNvSpPr txBox="1"/>
          <p:nvPr/>
        </p:nvSpPr>
        <p:spPr>
          <a:xfrm>
            <a:off x="198129" y="1078053"/>
            <a:ext cx="7753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231F20"/>
                </a:solidFill>
                <a:latin typeface="Optima"/>
              </a:rPr>
              <a:t>Isoelectric Focusing :</a:t>
            </a:r>
            <a:endParaRPr lang="en-US" sz="2800" dirty="0">
              <a:solidFill>
                <a:srgbClr val="231F20"/>
              </a:solidFill>
              <a:latin typeface="Optima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C66B929-F960-430D-AA00-4A8F54FAB4FE}"/>
              </a:ext>
            </a:extLst>
          </p:cNvPr>
          <p:cNvSpPr txBox="1">
            <a:spLocks/>
          </p:cNvSpPr>
          <p:nvPr/>
        </p:nvSpPr>
        <p:spPr>
          <a:xfrm>
            <a:off x="964758" y="269832"/>
            <a:ext cx="5846859" cy="7011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Diagnosis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E50EC5-EB98-49F4-B96D-5BC179D51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23" y="1025045"/>
            <a:ext cx="7334262" cy="50833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2D0A3A-BF58-418A-A526-8698A3014A3F}"/>
              </a:ext>
            </a:extLst>
          </p:cNvPr>
          <p:cNvSpPr txBox="1"/>
          <p:nvPr/>
        </p:nvSpPr>
        <p:spPr>
          <a:xfrm>
            <a:off x="259625" y="1769928"/>
            <a:ext cx="45859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IEF separates proteins in a gel medium that has a pH gradient consisting of ampholytes (zwitterions). When a high voltage is applied, narrow buffered zones are created with stable, but slightly different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Franklin Gothic Book" panose="020B0503020102020204" pitchFamily="34" charset="0"/>
              </a:rPr>
              <a:t>pHs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. </a:t>
            </a:r>
          </a:p>
          <a:p>
            <a:pPr algn="just"/>
            <a:endParaRPr lang="en-US" sz="1800" b="0" i="0" u="none" strike="noStrike" baseline="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Slower moving proteins migrate through these zones and stop at their individual isoelectric points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Franklin Gothic Book" panose="020B0503020102020204" pitchFamily="34" charset="0"/>
              </a:rPr>
              <a:t>pI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). </a:t>
            </a:r>
          </a:p>
          <a:p>
            <a:pPr algn="just"/>
            <a:endParaRPr lang="en-US" sz="1800" b="0" i="0" u="none" strike="noStrike" baseline="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At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Franklin Gothic Book" panose="020B0503020102020204" pitchFamily="34" charset="0"/>
              </a:rPr>
              <a:t>pI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Franklin Gothic Book" panose="020B0503020102020204" pitchFamily="34" charset="0"/>
              </a:rPr>
              <a:t>, the charge of the hemoglobin becomes zero and ceases to migrate. The hemoglobin migration order of IEF is similar to alkaline electrophoresis.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7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42B19FD-1319-46FB-AD9D-D3C3A27D77FE}"/>
              </a:ext>
            </a:extLst>
          </p:cNvPr>
          <p:cNvSpPr txBox="1"/>
          <p:nvPr/>
        </p:nvSpPr>
        <p:spPr>
          <a:xfrm>
            <a:off x="198129" y="826265"/>
            <a:ext cx="5690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Susruta</a:t>
            </a:r>
            <a:r>
              <a:rPr lang="en-US" sz="3200" dirty="0"/>
              <a:t> : Smartphone App for </a:t>
            </a:r>
          </a:p>
          <a:p>
            <a:pPr algn="just"/>
            <a:r>
              <a:rPr lang="en-US" sz="3200" dirty="0"/>
              <a:t>Diagnosis of Different Anemias :</a:t>
            </a:r>
            <a:endParaRPr lang="en-US" sz="2800" dirty="0">
              <a:solidFill>
                <a:srgbClr val="231F20"/>
              </a:solidFill>
              <a:latin typeface="Optima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C66B929-F960-430D-AA00-4A8F54FAB4FE}"/>
              </a:ext>
            </a:extLst>
          </p:cNvPr>
          <p:cNvSpPr txBox="1">
            <a:spLocks/>
          </p:cNvSpPr>
          <p:nvPr/>
        </p:nvSpPr>
        <p:spPr>
          <a:xfrm>
            <a:off x="964758" y="269832"/>
            <a:ext cx="5846859" cy="7011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Diagnosis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2D0A3A-BF58-418A-A526-8698A3014A3F}"/>
              </a:ext>
            </a:extLst>
          </p:cNvPr>
          <p:cNvSpPr txBox="1"/>
          <p:nvPr/>
        </p:nvSpPr>
        <p:spPr>
          <a:xfrm>
            <a:off x="259624" y="1889196"/>
            <a:ext cx="56906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CMSS10"/>
              </a:rPr>
              <a:t>Artificial Neural Network (ANN) with Machine Learning and Deep Learning (ML/DL) on 60,283 labelled common blood counts (CBC) and High Performance Liquid Chromatography (HPLC) data collected over 8 years by a teaching hospital in Kolkata for Beta-TT screening;</a:t>
            </a:r>
          </a:p>
          <a:p>
            <a:pPr algn="just"/>
            <a:endParaRPr lang="en-US" sz="1800" b="0" i="0" u="none" strike="noStrike" baseline="0" dirty="0">
              <a:latin typeface="CMSS10"/>
            </a:endParaRPr>
          </a:p>
          <a:p>
            <a:pPr algn="just"/>
            <a:r>
              <a:rPr lang="en-US" sz="1800" b="0" i="0" u="none" strike="noStrike" baseline="0" dirty="0">
                <a:latin typeface="CMSS10"/>
              </a:rPr>
              <a:t>Image processing and computer vision techniques to interpret hemoglobin content in blood through non-invasive analysis of conjunctiva and nailbed smartphone images.</a:t>
            </a:r>
          </a:p>
          <a:p>
            <a:pPr algn="just"/>
            <a:endParaRPr lang="en-US" dirty="0">
              <a:solidFill>
                <a:srgbClr val="000000"/>
              </a:solidFill>
              <a:latin typeface="CMSS1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The app does two main functions, namely: • Diagnosis of Beta-Thalassemia carriers and patients using the automated CBC. Diagnosis of the iron deficiency anemia (IDA) through non-invasive techniques.</a:t>
            </a:r>
          </a:p>
          <a:p>
            <a:pPr algn="just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CDFE0-95BA-4C1A-A006-326575A1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000" y="1901369"/>
            <a:ext cx="4028439" cy="4337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9861FF-1E18-4B51-B37C-933156D5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419" y="180378"/>
            <a:ext cx="2590800" cy="1581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DA6297-5231-4CD4-B3CC-4EBE7AA3F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219" y="127370"/>
            <a:ext cx="25812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4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2C66B929-F960-430D-AA00-4A8F54FAB4FE}"/>
              </a:ext>
            </a:extLst>
          </p:cNvPr>
          <p:cNvSpPr txBox="1">
            <a:spLocks/>
          </p:cNvSpPr>
          <p:nvPr/>
        </p:nvSpPr>
        <p:spPr>
          <a:xfrm>
            <a:off x="964758" y="269832"/>
            <a:ext cx="6217920" cy="7011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Objective and Hypothesis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3241B-DF09-4829-840C-DB8A0C7FD1B2}"/>
              </a:ext>
            </a:extLst>
          </p:cNvPr>
          <p:cNvSpPr txBox="1"/>
          <p:nvPr/>
        </p:nvSpPr>
        <p:spPr>
          <a:xfrm>
            <a:off x="405399" y="1478379"/>
            <a:ext cx="5690601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none" strike="noStrike" baseline="0" dirty="0">
                <a:latin typeface="CMSS10"/>
              </a:rPr>
              <a:t>Hypothesis :</a:t>
            </a:r>
            <a:endParaRPr lang="en-US" sz="1800" b="1" i="0" u="none" strike="noStrike" baseline="0" dirty="0">
              <a:latin typeface="CMSS10"/>
            </a:endParaRPr>
          </a:p>
          <a:p>
            <a:pPr algn="just"/>
            <a:r>
              <a:rPr lang="en-US" sz="1800" b="0" i="0" u="none" strike="noStrike" baseline="0" dirty="0">
                <a:latin typeface="CMSS10"/>
              </a:rPr>
              <a:t>Since the oxygen affinity is different for different variants, hence the oxygen saturation level as well will be different. Hence when the pulse co-oximeter is used the patients with different hemoglobin variants will fall under different brackets of the saturation values. </a:t>
            </a:r>
          </a:p>
          <a:p>
            <a:pPr algn="just"/>
            <a:endParaRPr lang="en-US" sz="1800" b="0" i="0" u="none" strike="noStrike" baseline="0" dirty="0">
              <a:latin typeface="CMSS10"/>
            </a:endParaRPr>
          </a:p>
          <a:p>
            <a:pPr algn="just"/>
            <a:r>
              <a:rPr lang="en-US" dirty="0"/>
              <a:t>Also other parameters such as temperature can be considered for the classification as there will be different values of saturation under different body temperatures regulating the oxygenation and de-oxygenation </a:t>
            </a:r>
            <a:r>
              <a:rPr lang="en-US"/>
              <a:t>of hemoglobin.</a:t>
            </a:r>
            <a:endParaRPr lang="en-US" dirty="0"/>
          </a:p>
        </p:txBody>
      </p:sp>
      <p:pic>
        <p:nvPicPr>
          <p:cNvPr id="2054" name="Picture 6" descr="Simple chronic transfusion therapy, a crucial therapeutic option for sickle  cell disease, improves but does not normalize blood rheology: What should  be our goals for transfusion therapy? - Abstract - Europe PMC">
            <a:extLst>
              <a:ext uri="{FF2B5EF4-FFF2-40B4-BE49-F238E27FC236}">
                <a16:creationId xmlns:a16="http://schemas.microsoft.com/office/drawing/2014/main" id="{C1E5644B-BE74-469B-B746-662A8788F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802" y="1432892"/>
            <a:ext cx="5302436" cy="399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0069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5845</TotalTime>
  <Words>1003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acumin-pro</vt:lpstr>
      <vt:lpstr>Arial</vt:lpstr>
      <vt:lpstr>Arial</vt:lpstr>
      <vt:lpstr>Calibri</vt:lpstr>
      <vt:lpstr>Calibri Light</vt:lpstr>
      <vt:lpstr>CMSS10</vt:lpstr>
      <vt:lpstr>Franklin Gothic Book</vt:lpstr>
      <vt:lpstr>Google Sans</vt:lpstr>
      <vt:lpstr>Optima</vt:lpstr>
      <vt:lpstr>Optima-Bold</vt:lpstr>
      <vt:lpstr>Sabon-Roman</vt:lpstr>
      <vt:lpstr>Wingdings</vt:lpstr>
      <vt:lpstr>Retrospect</vt:lpstr>
      <vt:lpstr>Design and Development  of  Non-Invasive Device for Diagnosis of Hemoglobinopathies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AHEMAD KHAN PATHAN</dc:creator>
  <cp:lastModifiedBy>AHEMAD KHAN PATHAN</cp:lastModifiedBy>
  <cp:revision>50</cp:revision>
  <dcterms:created xsi:type="dcterms:W3CDTF">2021-08-17T04:42:17Z</dcterms:created>
  <dcterms:modified xsi:type="dcterms:W3CDTF">2021-09-11T09:22:10Z</dcterms:modified>
</cp:coreProperties>
</file>