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7" r:id="rId3"/>
    <p:sldId id="261" r:id="rId4"/>
    <p:sldId id="288" r:id="rId5"/>
    <p:sldId id="262" r:id="rId6"/>
    <p:sldId id="263" r:id="rId7"/>
    <p:sldId id="276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>
        <p:scale>
          <a:sx n="72" d="100"/>
          <a:sy n="72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829D-F59F-4BB7-81C7-34CE85D656A5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850C6-A7FC-4080-B11A-E042D4F81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1850" y="1271857"/>
            <a:ext cx="10515600" cy="1175130"/>
          </a:xfrm>
          <a:prstGeom prst="roundRect">
            <a:avLst/>
          </a:prstGeom>
          <a:effectLst>
            <a:outerShdw blurRad="101600" dist="76200" dir="7200000" sx="101000" sy="101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endParaRPr lang="en-IN" sz="10900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498788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1821409"/>
            <a:ext cx="10488085" cy="4244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 hasCustomPrompt="1"/>
          </p:nvPr>
        </p:nvSpPr>
        <p:spPr>
          <a:xfrm>
            <a:off x="845608" y="1339141"/>
            <a:ext cx="10515600" cy="1325563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05" y="4259162"/>
            <a:ext cx="1802789" cy="18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3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1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Title</a:t>
            </a:r>
            <a:endParaRPr lang="en-IN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9783654" y="6498788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www.unitecoaching.com</a:t>
            </a:r>
          </a:p>
        </p:txBody>
      </p:sp>
    </p:spTree>
    <p:extLst>
      <p:ext uri="{BB962C8B-B14F-4D97-AF65-F5344CB8AC3E}">
        <p14:creationId xmlns:p14="http://schemas.microsoft.com/office/powerpoint/2010/main" val="341224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LDE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Title</a:t>
            </a:r>
            <a:endParaRPr lang="en-IN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9783654" y="6498788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www.unitecoaching.com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ore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498788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848668" y="252833"/>
            <a:ext cx="10426890" cy="1547950"/>
            <a:chOff x="848668" y="1263489"/>
            <a:chExt cx="10426890" cy="1547950"/>
          </a:xfrm>
        </p:grpSpPr>
        <p:sp>
          <p:nvSpPr>
            <p:cNvPr id="5" name="Rectangle 4"/>
            <p:cNvSpPr/>
            <p:nvPr/>
          </p:nvSpPr>
          <p:spPr>
            <a:xfrm>
              <a:off x="848668" y="1263489"/>
              <a:ext cx="10426890" cy="1547950"/>
            </a:xfrm>
            <a:prstGeom prst="roundRect">
              <a:avLst/>
            </a:prstGeom>
            <a:effectLst>
              <a:outerShdw blurRad="114300" dist="76200" dir="72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848668" y="1263489"/>
              <a:ext cx="1839941" cy="434113"/>
            </a:xfrm>
            <a:prstGeom prst="roundRect">
              <a:avLst/>
            </a:prstGeom>
            <a:effectLst>
              <a:outerShdw blurRad="101600" dist="76200" dir="7200000" sx="101000" sy="101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none"/>
          </p:style>
          <p:txBody>
            <a:bodyPr vert="horz" lIns="91440" tIns="45720" rIns="91440" bIns="45720" rtlCol="0" anchor="b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ctr"/>
              <a:endParaRPr lang="en-IN" sz="5400" dirty="0"/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21346" y="230667"/>
            <a:ext cx="1694584" cy="47844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Definition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05652" y="361573"/>
            <a:ext cx="9782175" cy="1328738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		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94715"/>
            <a:ext cx="10515600" cy="3179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736979"/>
          </a:xfrm>
          <a:prstGeom prst="rect">
            <a:avLst/>
          </a:prstGeom>
          <a:effectLst>
            <a:outerShdw blurRad="101600" dist="76200" dir="7200000" sx="101000" sy="101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l"/>
            <a:endParaRPr lang="en-IN" sz="44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-2942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7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94715"/>
            <a:ext cx="10515600" cy="3179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736979"/>
          </a:xfrm>
          <a:prstGeom prst="rect">
            <a:avLst/>
          </a:prstGeom>
          <a:effectLst>
            <a:outerShdw blurRad="101600" dist="76200" dir="7200000" sx="101000" sy="101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l"/>
            <a:endParaRPr lang="en-IN" sz="44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-2942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82555" y="950251"/>
            <a:ext cx="10426890" cy="1547950"/>
            <a:chOff x="848668" y="1263489"/>
            <a:chExt cx="10426890" cy="1547950"/>
          </a:xfrm>
        </p:grpSpPr>
        <p:sp>
          <p:nvSpPr>
            <p:cNvPr id="9" name="Rectangle 4"/>
            <p:cNvSpPr/>
            <p:nvPr/>
          </p:nvSpPr>
          <p:spPr>
            <a:xfrm>
              <a:off x="848668" y="1263489"/>
              <a:ext cx="10426890" cy="1547950"/>
            </a:xfrm>
            <a:prstGeom prst="roundRect">
              <a:avLst/>
            </a:prstGeom>
            <a:effectLst>
              <a:outerShdw blurRad="114300" dist="76200" dir="72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848668" y="1263489"/>
              <a:ext cx="1839941" cy="434113"/>
            </a:xfrm>
            <a:prstGeom prst="roundRect">
              <a:avLst/>
            </a:prstGeom>
            <a:effectLst>
              <a:outerShdw blurRad="101600" dist="76200" dir="7200000" sx="101000" sy="101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none"/>
          </p:style>
          <p:txBody>
            <a:bodyPr vert="horz" lIns="91440" tIns="45720" rIns="91440" bIns="45720" rtlCol="0" anchor="b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ctr"/>
              <a:endParaRPr lang="en-IN" sz="5400" dirty="0"/>
            </a:p>
          </p:txBody>
        </p:sp>
      </p:grpSp>
      <p:sp>
        <p:nvSpPr>
          <p:cNvPr id="1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55233" y="925815"/>
            <a:ext cx="1694584" cy="47844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Definition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562" y="1073257"/>
            <a:ext cx="9782175" cy="1328738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		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9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492875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3654" y="6492875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492875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6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3654" y="6501109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Healthcare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347" y="6498788"/>
            <a:ext cx="7375307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7302" y="6500387"/>
            <a:ext cx="240834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91737749-0CB0-4B56-8A7D-BBC27FF6BA1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291" y="5419526"/>
            <a:ext cx="1055262" cy="10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emad@iitg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-invasive_procedure" TargetMode="External"/><Relationship Id="rId2" Type="http://schemas.openxmlformats.org/officeDocument/2006/relationships/hyperlink" Target="https://en.wikipedia.org/wiki/Invasive_tes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hemad@iitg.ac.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Healthcare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800" dirty="0"/>
              <a:t>Invasive &amp; Non-Invasive Haemoglobin Detection</a:t>
            </a:r>
            <a:endParaRPr lang="en-IN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 sz="1800" dirty="0"/>
              <a:t>Ahemad Khan Pathan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524759"/>
            <a:ext cx="10515600" cy="546074"/>
          </a:xfrm>
        </p:spPr>
        <p:txBody>
          <a:bodyPr>
            <a:noAutofit/>
          </a:bodyPr>
          <a:lstStyle/>
          <a:p>
            <a:r>
              <a:rPr lang="en-IN" sz="4000" dirty="0"/>
              <a:t>Invasive &amp; Non-Invasive Haemoglobin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1816" y="2613392"/>
            <a:ext cx="4282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Guide : Prof. Dipankar Bandyopadhyay</a:t>
            </a:r>
          </a:p>
          <a:p>
            <a:pPr algn="ctr"/>
            <a:r>
              <a:rPr lang="en-IN" sz="2000" b="1" dirty="0"/>
              <a:t>   By : Ahemad Khan Pathan             </a:t>
            </a:r>
            <a:br>
              <a:rPr lang="en-IN" sz="2000" b="1" dirty="0"/>
            </a:br>
            <a:r>
              <a:rPr lang="en-IN" sz="2000" b="1" dirty="0"/>
              <a:t>180107004</a:t>
            </a:r>
          </a:p>
          <a:p>
            <a:pPr algn="ctr"/>
            <a:r>
              <a:rPr lang="en-IN" sz="2000" b="1" dirty="0">
                <a:hlinkClick r:id="rId2"/>
              </a:rPr>
              <a:t>ahemad@iitg.ac.in</a:t>
            </a:r>
            <a:endParaRPr lang="en-IN" sz="2000" b="1" dirty="0"/>
          </a:p>
          <a:p>
            <a:pPr algn="ctr"/>
            <a:r>
              <a:rPr lang="en-IN" sz="2000" b="1" dirty="0"/>
              <a:t>Dept. of Chemical Engineering </a:t>
            </a:r>
          </a:p>
        </p:txBody>
      </p:sp>
    </p:spTree>
    <p:extLst>
      <p:ext uri="{BB962C8B-B14F-4D97-AF65-F5344CB8AC3E}">
        <p14:creationId xmlns:p14="http://schemas.microsoft.com/office/powerpoint/2010/main" val="8574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/>
              <a:t>Healthcare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sz="1800" dirty="0"/>
              <a:t>Ahemad Khan Pathan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8B8AC-EC94-4D03-BF5B-84740B7D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3C869-C502-4D49-9142-5A1D869752A9}"/>
              </a:ext>
            </a:extLst>
          </p:cNvPr>
          <p:cNvSpPr txBox="1"/>
          <p:nvPr/>
        </p:nvSpPr>
        <p:spPr>
          <a:xfrm>
            <a:off x="236882" y="1443841"/>
            <a:ext cx="117182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Literature Survey &amp; Comparative Study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Collection of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Study of Bio-Sensors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Development of Primitive Algorithm / Model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Experimenting with different Models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Incorporating Detection of Sodium, Potassium and Hemoglobin in one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Development of Quality Control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Algorithm Review and Efficiency Comparison with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650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19F24-CB29-4AD3-BFE4-D79E25C5F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04FA-B599-4A03-85D8-992CEAFA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081F9-F292-417A-9138-BA609A40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dirty="0"/>
              <a:t>Ahemad Khan Pathan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88869B-BA7C-4C15-A47A-24CE09D0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Hemoglobin &amp; Anemia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62FCE-9470-4749-9226-9B33D6045491}"/>
              </a:ext>
            </a:extLst>
          </p:cNvPr>
          <p:cNvSpPr txBox="1"/>
          <p:nvPr/>
        </p:nvSpPr>
        <p:spPr>
          <a:xfrm>
            <a:off x="198783" y="1185475"/>
            <a:ext cx="5426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Hemoglobin : </a:t>
            </a:r>
            <a:r>
              <a:rPr lang="en-US" sz="2400" dirty="0"/>
              <a:t>A protein in RBCs. It carries 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	        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oxygen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to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organs and tissues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	          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human body and transports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	          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back CO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lungs.</a:t>
            </a:r>
            <a:r>
              <a:rPr lang="en-US" sz="2000" dirty="0"/>
              <a:t> </a:t>
            </a:r>
            <a:r>
              <a:rPr lang="en-US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2267E-002C-4984-8131-D31AC8FD44CA}"/>
              </a:ext>
            </a:extLst>
          </p:cNvPr>
          <p:cNvSpPr txBox="1"/>
          <p:nvPr/>
        </p:nvSpPr>
        <p:spPr>
          <a:xfrm>
            <a:off x="198783" y="3311679"/>
            <a:ext cx="5326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Anemia :  </a:t>
            </a:r>
            <a:r>
              <a:rPr lang="en-US" sz="2400" dirty="0"/>
              <a:t>A biological condition in which </a:t>
            </a:r>
          </a:p>
          <a:p>
            <a:r>
              <a:rPr lang="en-US" sz="2400" dirty="0"/>
              <a:t>	     body lacks enough red blood-</a:t>
            </a:r>
          </a:p>
          <a:p>
            <a:r>
              <a:rPr lang="en-US" sz="2400" dirty="0"/>
              <a:t>	     cells of the to carry adequate </a:t>
            </a:r>
          </a:p>
          <a:p>
            <a:r>
              <a:rPr lang="en-US" sz="2400" dirty="0"/>
              <a:t>	     oxygen to tissues.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DFA858-A9F4-40AE-A1C7-5D568D35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26" y="1624810"/>
            <a:ext cx="5709963" cy="3608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F82F08-9341-4525-AB50-C587291250C6}"/>
              </a:ext>
            </a:extLst>
          </p:cNvPr>
          <p:cNvSpPr txBox="1"/>
          <p:nvPr/>
        </p:nvSpPr>
        <p:spPr>
          <a:xfrm>
            <a:off x="183512" y="4860140"/>
            <a:ext cx="538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According WHO, at least 2 Billion of world</a:t>
            </a:r>
          </a:p>
          <a:p>
            <a:r>
              <a:rPr lang="en-US" sz="2400" dirty="0"/>
              <a:t>population is anaemic. And needs time to</a:t>
            </a:r>
          </a:p>
          <a:p>
            <a:r>
              <a:rPr lang="en-US" sz="2400" dirty="0"/>
              <a:t>time testing for monitoring the same.</a:t>
            </a:r>
          </a:p>
        </p:txBody>
      </p:sp>
    </p:spTree>
    <p:extLst>
      <p:ext uri="{BB962C8B-B14F-4D97-AF65-F5344CB8AC3E}">
        <p14:creationId xmlns:p14="http://schemas.microsoft.com/office/powerpoint/2010/main" val="27126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19F24-CB29-4AD3-BFE4-D79E25C5F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04FA-B599-4A03-85D8-992CEAFA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081F9-F292-417A-9138-BA609A40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dirty="0"/>
              <a:t>Ahemad Khan Pathan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88869B-BA7C-4C15-A47A-24CE09D0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Invasive &amp; Non-Invasive Procedure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62FCE-9470-4749-9226-9B33D6045491}"/>
              </a:ext>
            </a:extLst>
          </p:cNvPr>
          <p:cNvSpPr txBox="1"/>
          <p:nvPr/>
        </p:nvSpPr>
        <p:spPr>
          <a:xfrm>
            <a:off x="103244" y="1093472"/>
            <a:ext cx="7146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Invasive Procedure : </a:t>
            </a:r>
          </a:p>
          <a:p>
            <a:pPr algn="just"/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 is a type of medical procedure that trained medical practitioners use to cut skin (or other connective tissue) with the help of medical instruments. </a:t>
            </a:r>
          </a:p>
          <a:p>
            <a:pPr algn="just"/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e.g. </a:t>
            </a:r>
            <a:r>
              <a:rPr 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Using Injection, Surgery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A6BE2-B21E-4367-B72E-0C5E28F2C202}"/>
              </a:ext>
            </a:extLst>
          </p:cNvPr>
          <p:cNvSpPr txBox="1"/>
          <p:nvPr/>
        </p:nvSpPr>
        <p:spPr>
          <a:xfrm>
            <a:off x="112947" y="3659018"/>
            <a:ext cx="7232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Non-Invasive Procedure : </a:t>
            </a:r>
          </a:p>
          <a:p>
            <a:r>
              <a:rPr lang="en-US" sz="2400" dirty="0"/>
              <a:t>Unlike Invasive test, there is no need for cutting the skin </a:t>
            </a:r>
          </a:p>
          <a:p>
            <a:r>
              <a:rPr lang="en-US" sz="2400" dirty="0"/>
              <a:t>or entering into the human body.</a:t>
            </a:r>
          </a:p>
          <a:p>
            <a:r>
              <a:rPr 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e.g.  Checking Bloop Pressure, X Rays 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Male Doctor Using Syringe To Make Injection To Young Female Patient.. Stock  Photo, Picture And Royalty Free Image. Image 85455486.">
            <a:extLst>
              <a:ext uri="{FF2B5EF4-FFF2-40B4-BE49-F238E27FC236}">
                <a16:creationId xmlns:a16="http://schemas.microsoft.com/office/drawing/2014/main" id="{799903E8-DBA6-4CF4-BF6D-F9747C75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32" y="1031270"/>
            <a:ext cx="3113069" cy="21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gh Blood Pressure Screening">
            <a:extLst>
              <a:ext uri="{FF2B5EF4-FFF2-40B4-BE49-F238E27FC236}">
                <a16:creationId xmlns:a16="http://schemas.microsoft.com/office/drawing/2014/main" id="{8A5B72A0-FDA8-4A5A-81D4-9F2BFF46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32" y="3763869"/>
            <a:ext cx="3139388" cy="21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19F24-CB29-4AD3-BFE4-D79E25C5F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04FA-B599-4A03-85D8-992CEAFA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081F9-F292-417A-9138-BA609A40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dirty="0"/>
              <a:t>Ahemad Khan Pathan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88869B-BA7C-4C15-A47A-24CE09D0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POCT Devices for Hemoglobin Measurement</a:t>
            </a:r>
          </a:p>
        </p:txBody>
      </p:sp>
      <p:pic>
        <p:nvPicPr>
          <p:cNvPr id="3074" name="Picture 2" descr="HemoCue Hb 201+ - Instructions film - YouTube">
            <a:extLst>
              <a:ext uri="{FF2B5EF4-FFF2-40B4-BE49-F238E27FC236}">
                <a16:creationId xmlns:a16="http://schemas.microsoft.com/office/drawing/2014/main" id="{C250A081-A748-4D85-8C48-7030A3E8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3" y="1054960"/>
            <a:ext cx="3213309" cy="18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E8806-027C-4D2D-8545-3B46E32574AF}"/>
              </a:ext>
            </a:extLst>
          </p:cNvPr>
          <p:cNvSpPr txBox="1"/>
          <p:nvPr/>
        </p:nvSpPr>
        <p:spPr>
          <a:xfrm>
            <a:off x="723882" y="3012157"/>
            <a:ext cx="35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HemoCue System </a:t>
            </a:r>
            <a:r>
              <a:rPr lang="en-US" sz="1800" dirty="0"/>
              <a:t>–</a:t>
            </a:r>
            <a:r>
              <a:rPr lang="en-US" dirty="0"/>
              <a:t> Invasive Testing</a:t>
            </a:r>
          </a:p>
        </p:txBody>
      </p:sp>
      <p:pic>
        <p:nvPicPr>
          <p:cNvPr id="3076" name="Picture 4" descr="Masimo Receives FDA Approval for Continuous RRp Monitoring | Medgadget">
            <a:extLst>
              <a:ext uri="{FF2B5EF4-FFF2-40B4-BE49-F238E27FC236}">
                <a16:creationId xmlns:a16="http://schemas.microsoft.com/office/drawing/2014/main" id="{F389DFEB-A9C9-49DF-B772-A450CA73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96" y="1450049"/>
            <a:ext cx="4689937" cy="35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543D0-CF9B-4E56-BB8B-9CF4B6009161}"/>
              </a:ext>
            </a:extLst>
          </p:cNvPr>
          <p:cNvSpPr txBox="1"/>
          <p:nvPr/>
        </p:nvSpPr>
        <p:spPr>
          <a:xfrm>
            <a:off x="5738251" y="5077262"/>
            <a:ext cx="404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Masimo Rad 7 – Non-Invasive Testing</a:t>
            </a:r>
          </a:p>
        </p:txBody>
      </p:sp>
      <p:pic>
        <p:nvPicPr>
          <p:cNvPr id="3078" name="Picture 6" descr="NBM 200 - Orsense">
            <a:extLst>
              <a:ext uri="{FF2B5EF4-FFF2-40B4-BE49-F238E27FC236}">
                <a16:creationId xmlns:a16="http://schemas.microsoft.com/office/drawing/2014/main" id="{20D9B556-6F70-4196-8421-43098768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3" y="3547550"/>
            <a:ext cx="3661067" cy="21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908086-0FA9-4769-A969-AAD423390F88}"/>
              </a:ext>
            </a:extLst>
          </p:cNvPr>
          <p:cNvSpPr txBox="1"/>
          <p:nvPr/>
        </p:nvSpPr>
        <p:spPr>
          <a:xfrm>
            <a:off x="624303" y="5782112"/>
            <a:ext cx="353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NBM 200 – Non-Invasive Testing</a:t>
            </a:r>
          </a:p>
        </p:txBody>
      </p:sp>
    </p:spTree>
    <p:extLst>
      <p:ext uri="{BB962C8B-B14F-4D97-AF65-F5344CB8AC3E}">
        <p14:creationId xmlns:p14="http://schemas.microsoft.com/office/powerpoint/2010/main" val="231845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19F24-CB29-4AD3-BFE4-D79E25C5F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04FA-B599-4A03-85D8-992CEAFA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081F9-F292-417A-9138-BA609A40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dirty="0"/>
              <a:t>Ahemad Khan Pathan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88869B-BA7C-4C15-A47A-24CE09D0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764AD-E7B4-4093-B5E6-372502F1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65559"/>
            <a:ext cx="4905375" cy="451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43A10-BD75-4D9C-9648-83FE5E4910DF}"/>
              </a:ext>
            </a:extLst>
          </p:cNvPr>
          <p:cNvSpPr txBox="1"/>
          <p:nvPr/>
        </p:nvSpPr>
        <p:spPr>
          <a:xfrm>
            <a:off x="555361" y="5493918"/>
            <a:ext cx="4499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dvOTea1a7398"/>
              </a:rPr>
              <a:t>Smartphone app for non-invasive detection of</a:t>
            </a:r>
          </a:p>
          <a:p>
            <a:pPr algn="l"/>
            <a:r>
              <a:rPr lang="en-US" sz="1800" b="0" i="0" u="none" strike="noStrike" baseline="0" dirty="0">
                <a:latin typeface="AdvOTea1a7398"/>
              </a:rPr>
              <a:t>anemia using only patient-sourced photos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8AE96-AFC5-4EEE-B262-63E2E6A2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40" y="3836631"/>
            <a:ext cx="2930589" cy="2202967"/>
          </a:xfrm>
          <a:prstGeom prst="rect">
            <a:avLst/>
          </a:prstGeom>
        </p:spPr>
      </p:pic>
      <p:pic>
        <p:nvPicPr>
          <p:cNvPr id="4102" name="Picture 6" descr="10 things your fingernails can tell you about your health | Qoctor your  quick online doctor">
            <a:extLst>
              <a:ext uri="{FF2B5EF4-FFF2-40B4-BE49-F238E27FC236}">
                <a16:creationId xmlns:a16="http://schemas.microsoft.com/office/drawing/2014/main" id="{DF1FAF13-0F53-49A2-9384-C19D5F37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50" y="1031270"/>
            <a:ext cx="3292553" cy="21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BE7394-3325-4914-9BD8-1FDE204F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468" y="1079130"/>
            <a:ext cx="2354522" cy="21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-1" y="6498788"/>
            <a:ext cx="2408349" cy="365125"/>
          </a:xfrm>
        </p:spPr>
        <p:txBody>
          <a:bodyPr/>
          <a:lstStyle/>
          <a:p>
            <a:pPr algn="ctr"/>
            <a:r>
              <a:rPr lang="en-US" dirty="0"/>
              <a:t>Healthcare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sz="1800" dirty="0"/>
              <a:t>Ahemad Khan Pathan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BC477-7170-435A-B4F0-8B6F3B51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64340"/>
            <a:ext cx="10077450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DC038-D8F9-43D6-8D54-36C16BB4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847677"/>
            <a:ext cx="3090241" cy="3453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C898B-BD64-4BFF-B725-A6B77CFD3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64" y="3801891"/>
            <a:ext cx="7038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/>
              <a:t>Healthcare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Invasive &amp; Non-Invasive Haemoglobin Detection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IN" sz="1800" dirty="0"/>
              <a:t>Ahemad Khan Pathan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8B8AC-EC94-4D03-BF5B-84740B7D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45CD0-B530-48B6-AFFE-ED848219DC84}"/>
              </a:ext>
            </a:extLst>
          </p:cNvPr>
          <p:cNvSpPr txBox="1"/>
          <p:nvPr/>
        </p:nvSpPr>
        <p:spPr>
          <a:xfrm>
            <a:off x="463824" y="1096155"/>
            <a:ext cx="112113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AdvOTea1a7398"/>
              </a:rPr>
              <a:t>Smartphone app for non-invasive detection of anemia using only patient-sourced photos | Robert G. Mannino, David R. Myers, Erika A. Tyburski, Christina Caruso,  Jeanne Boudreaux, Traci Leong,  G. D. Clifford &amp; Wilbur A. Lam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dirty="0">
              <a:latin typeface="AdvOTea1a739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Non-invasive hemoglobin measurement using embedded platform | Caje Pinto , </a:t>
            </a:r>
          </a:p>
          <a:p>
            <a:pPr algn="l"/>
            <a:r>
              <a:rPr lang="en-US" sz="2400" dirty="0"/>
              <a:t>     Jivan Parab, Gourish Naik</a:t>
            </a:r>
          </a:p>
          <a:p>
            <a:pPr algn="l"/>
            <a:endParaRPr lang="en-US" sz="2400" b="0" i="0" u="none" strike="noStrike" baseline="0" dirty="0">
              <a:latin typeface="AdvOTea1a7398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400" dirty="0"/>
              <a:t>How Noninvasive Hemoglobin Measurement with Pulse CO-Oximetry Can Change Your Practice: An Expert Review | Gregor Lindner and Aristomenis K. Exadaktylos</a:t>
            </a:r>
            <a:endParaRPr lang="en-US" sz="2400" dirty="0">
              <a:latin typeface="AdvOTea1a7398"/>
            </a:endParaRPr>
          </a:p>
          <a:p>
            <a:pPr algn="l"/>
            <a:endParaRPr lang="en-US" sz="2400" dirty="0">
              <a:latin typeface="AdvOTea1a7398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>
                <a:hlinkClick r:id="rId2"/>
              </a:rPr>
              <a:t>https://en.wikipedia.org/wiki/Invasive_test</a:t>
            </a:r>
            <a:endParaRPr lang="en-US" sz="2400" dirty="0">
              <a:latin typeface="AdvOTea1a7398"/>
            </a:endParaRPr>
          </a:p>
          <a:p>
            <a:pPr marL="457200" indent="-457200" algn="l">
              <a:buFont typeface="+mj-lt"/>
              <a:buAutoNum type="arabicPeriod" startAt="4"/>
            </a:pPr>
            <a:endParaRPr lang="en-US" sz="2400" dirty="0">
              <a:latin typeface="AdvOTea1a7398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>
                <a:hlinkClick r:id="rId3"/>
              </a:rPr>
              <a:t>https://en.wikipedia.org/wiki/Non-invasive_procedure</a:t>
            </a:r>
            <a:endParaRPr lang="en-US" sz="2400" dirty="0">
              <a:latin typeface="AdvOTea1a7398"/>
            </a:endParaRPr>
          </a:p>
          <a:p>
            <a:pPr marL="342900" indent="-342900" algn="l">
              <a:buFont typeface="+mj-lt"/>
              <a:buAutoNum type="arabicPeriod" startAt="4"/>
            </a:pPr>
            <a:endParaRPr lang="en-US" sz="2400" dirty="0">
              <a:latin typeface="AdvOTea1a7398"/>
            </a:endParaRPr>
          </a:p>
          <a:p>
            <a:pPr marL="342900" indent="-342900" algn="l">
              <a:buFont typeface="+mj-lt"/>
              <a:buAutoNum type="arabicPeriod" startAt="4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9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800"/>
              <a:t>Invasive &amp; Non-Invasive Haemoglobin Detection</a:t>
            </a:r>
            <a:endParaRPr lang="en-IN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 sz="1800" dirty="0"/>
              <a:t>Ahemad Khan Pathan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589237"/>
            <a:ext cx="10515600" cy="546074"/>
          </a:xfrm>
        </p:spPr>
        <p:txBody>
          <a:bodyPr>
            <a:normAutofit fontScale="90000"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1817" y="2613392"/>
            <a:ext cx="4282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Guide : Prof. Dipankar Bandyopadhyay</a:t>
            </a:r>
          </a:p>
          <a:p>
            <a:pPr algn="ctr"/>
            <a:r>
              <a:rPr lang="en-IN" sz="2000" b="1" dirty="0"/>
              <a:t>By Ahemad Khan Pathan</a:t>
            </a:r>
            <a:br>
              <a:rPr lang="en-IN" sz="2000" b="1" dirty="0"/>
            </a:br>
            <a:r>
              <a:rPr lang="en-IN" sz="2000" b="1" dirty="0"/>
              <a:t>180107004</a:t>
            </a:r>
          </a:p>
          <a:p>
            <a:pPr algn="ctr"/>
            <a:r>
              <a:rPr lang="en-IN" sz="2000" b="1" dirty="0">
                <a:hlinkClick r:id="rId2"/>
              </a:rPr>
              <a:t>ahemad@iitg.ac.in</a:t>
            </a:r>
            <a:endParaRPr lang="en-IN" sz="2000" b="1" dirty="0"/>
          </a:p>
          <a:p>
            <a:pPr algn="ctr"/>
            <a:r>
              <a:rPr lang="en-IN" sz="2000" b="1" dirty="0"/>
              <a:t>Dept. of Chemical Engineering </a:t>
            </a:r>
          </a:p>
        </p:txBody>
      </p:sp>
    </p:spTree>
    <p:extLst>
      <p:ext uri="{BB962C8B-B14F-4D97-AF65-F5344CB8AC3E}">
        <p14:creationId xmlns:p14="http://schemas.microsoft.com/office/powerpoint/2010/main" val="2554364071"/>
      </p:ext>
    </p:extLst>
  </p:cSld>
  <p:clrMapOvr>
    <a:masterClrMapping/>
  </p:clrMapOvr>
</p:sld>
</file>

<file path=ppt/theme/theme1.xml><?xml version="1.0" encoding="utf-8"?>
<a:theme xmlns:a="http://schemas.openxmlformats.org/drawingml/2006/main" name="Unite_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e_Theme" id="{3546D20B-05B3-468B-8E85-9B1EA8C98D18}" vid="{E1460FEE-89F0-4BFF-90F8-80681D960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Unite_Theme</Template>
  <TotalTime>3881</TotalTime>
  <Words>492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AdvOTea1a7398</vt:lpstr>
      <vt:lpstr>Arial</vt:lpstr>
      <vt:lpstr>Arial</vt:lpstr>
      <vt:lpstr>Calibri</vt:lpstr>
      <vt:lpstr>Calibri Light</vt:lpstr>
      <vt:lpstr>Unite_Theme</vt:lpstr>
      <vt:lpstr>Invasive &amp; Non-Invasive Haemoglobin Detection</vt:lpstr>
      <vt:lpstr>Timeline</vt:lpstr>
      <vt:lpstr>Hemoglobin &amp; Anemia</vt:lpstr>
      <vt:lpstr>Invasive &amp; Non-Invasive Procedure</vt:lpstr>
      <vt:lpstr>POCT Devices for Hemoglobin Measurement</vt:lpstr>
      <vt:lpstr>Literature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</dc:title>
  <dc:creator>Ahemad Khan Pathan</dc:creator>
  <cp:lastModifiedBy>AHEMAD KHAN PATHAN</cp:lastModifiedBy>
  <cp:revision>82</cp:revision>
  <dcterms:created xsi:type="dcterms:W3CDTF">2020-09-30T04:13:23Z</dcterms:created>
  <dcterms:modified xsi:type="dcterms:W3CDTF">2021-08-02T12:59:57Z</dcterms:modified>
</cp:coreProperties>
</file>