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4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3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4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6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2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E4E5-0516-4950-B2BE-7D5AA40E4F3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49F8F-066C-4470-B771-847CE22B9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Determination of onset of </a:t>
            </a:r>
            <a:r>
              <a:rPr lang="en-US" sz="3600" b="1" dirty="0" err="1" smtClean="0"/>
              <a:t>mucor</a:t>
            </a:r>
            <a:r>
              <a:rPr lang="en-US" sz="3600" b="1" dirty="0"/>
              <a:t>-</a:t>
            </a:r>
            <a:r>
              <a:rPr lang="en-US" sz="3600" b="1" dirty="0" smtClean="0"/>
              <a:t>mycosis using image analysis along with design of non invasive continuous blood pressure measurement  device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</a:p>
          <a:p>
            <a:r>
              <a:rPr lang="en-US" dirty="0" smtClean="0"/>
              <a:t>Invasive and Non Invasive BP measurement</a:t>
            </a:r>
          </a:p>
          <a:p>
            <a:r>
              <a:rPr lang="en-US" dirty="0"/>
              <a:t>Current noninvasive blood pressure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Available devices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1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9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669"/>
            <a:ext cx="10515600" cy="4989294"/>
          </a:xfrm>
        </p:spPr>
        <p:txBody>
          <a:bodyPr/>
          <a:lstStyle/>
          <a:p>
            <a:r>
              <a:rPr lang="en-US" dirty="0" smtClean="0"/>
              <a:t>Literature survey</a:t>
            </a:r>
          </a:p>
          <a:p>
            <a:r>
              <a:rPr lang="en-US" dirty="0" smtClean="0"/>
              <a:t>Searching and collection of existing datasets</a:t>
            </a:r>
          </a:p>
          <a:p>
            <a:r>
              <a:rPr lang="en-US" dirty="0" smtClean="0"/>
              <a:t>Study about sensors </a:t>
            </a:r>
          </a:p>
          <a:p>
            <a:r>
              <a:rPr lang="en-US" dirty="0" smtClean="0"/>
              <a:t>Data analysis</a:t>
            </a:r>
          </a:p>
          <a:p>
            <a:r>
              <a:rPr lang="en-US" dirty="0" smtClean="0"/>
              <a:t>Algorithm/model designing and development</a:t>
            </a:r>
          </a:p>
          <a:p>
            <a:r>
              <a:rPr lang="en-US" dirty="0" smtClean="0"/>
              <a:t>Initial comparison with available devices</a:t>
            </a:r>
          </a:p>
          <a:p>
            <a:r>
              <a:rPr lang="en-US" dirty="0" smtClean="0"/>
              <a:t>Improving efficiency</a:t>
            </a:r>
          </a:p>
          <a:p>
            <a:r>
              <a:rPr lang="en-US" dirty="0" smtClean="0"/>
              <a:t>Hardware integration</a:t>
            </a:r>
          </a:p>
          <a:p>
            <a:r>
              <a:rPr lang="en-US" dirty="0" smtClean="0"/>
              <a:t>Algorithmic review and database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8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Invasive and Non Invasive BP Measurement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Invasive BP measurement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Invasive </a:t>
            </a:r>
            <a:r>
              <a:rPr lang="en-US" dirty="0"/>
              <a:t>(intra-arterial) blood pressure (IBP) monitoring is a commonly used technique in the </a:t>
            </a:r>
            <a:r>
              <a:rPr lang="en-US" dirty="0" smtClean="0"/>
              <a:t>ICU </a:t>
            </a:r>
            <a:r>
              <a:rPr lang="en-US" dirty="0"/>
              <a:t>and is also often used in the operating theatre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technique involves direct measurement of arterial pressure by inserting a cannula needle in a suitable artery.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 - Invasive BP measurement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just"/>
            <a:r>
              <a:rPr lang="en-US" dirty="0"/>
              <a:t>Non-invasive BP measurement provides either intermittent or continuous readings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Most commonly, </a:t>
            </a:r>
            <a:r>
              <a:rPr lang="en-US" dirty="0" smtClean="0"/>
              <a:t>an </a:t>
            </a:r>
            <a:r>
              <a:rPr lang="en-US" dirty="0"/>
              <a:t>upper arm cuff is used for intermittent non-invasive monitoring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BP values are then obtained either manually or </a:t>
            </a:r>
            <a:r>
              <a:rPr lang="en-US" dirty="0" smtClean="0"/>
              <a:t>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2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4616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noninvasive blood pressure technologies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755"/>
            <a:ext cx="10515600" cy="5615699"/>
          </a:xfrm>
        </p:spPr>
        <p:txBody>
          <a:bodyPr/>
          <a:lstStyle/>
          <a:p>
            <a:r>
              <a:rPr lang="en-US" b="1" dirty="0"/>
              <a:t>Vascular </a:t>
            </a:r>
            <a:r>
              <a:rPr lang="en-US" b="1" dirty="0" smtClean="0"/>
              <a:t>unloading technique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dirty="0"/>
              <a:t>Pulse </a:t>
            </a:r>
            <a:r>
              <a:rPr lang="en-US" dirty="0" smtClean="0"/>
              <a:t>oximeters</a:t>
            </a:r>
            <a:r>
              <a:rPr lang="en-US" dirty="0"/>
              <a:t> can measure finger blood volume changes using light. </a:t>
            </a:r>
          </a:p>
          <a:p>
            <a:pPr marL="0" indent="0">
              <a:buNone/>
            </a:pPr>
            <a:r>
              <a:rPr lang="en-US" dirty="0" smtClean="0"/>
              <a:t>   These volume changes must be transformed into pressure because</a:t>
            </a:r>
          </a:p>
          <a:p>
            <a:pPr marL="0" indent="0">
              <a:buNone/>
            </a:pPr>
            <a:r>
              <a:rPr lang="en-US" dirty="0" smtClean="0"/>
              <a:t>   of the non-linearity of the elastic components of the arterial wall as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well as the non-elastic parts of the smooth muscles of the finger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artery. </a:t>
            </a:r>
            <a:r>
              <a:rPr lang="en-US" dirty="0"/>
              <a:t>The method is to unload the arterial wall in order to </a:t>
            </a:r>
            <a:r>
              <a:rPr lang="en-US" dirty="0" smtClean="0"/>
              <a:t>linearize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this phenomenon with a counter pressure as high as the pressure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inside the artery. </a:t>
            </a:r>
            <a:r>
              <a:rPr lang="en-US" dirty="0"/>
              <a:t>Blood volume is kept constant by applying </a:t>
            </a:r>
            <a:r>
              <a:rPr lang="en-US" dirty="0" smtClean="0"/>
              <a:t>this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corresponding pressure from the outside. The continuously changing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outside pressure that is needed to keep the arterial blood volume</a:t>
            </a:r>
          </a:p>
          <a:p>
            <a:pPr marL="0" indent="0">
              <a:buNone/>
            </a:pPr>
            <a:r>
              <a:rPr lang="en-US" dirty="0" smtClean="0"/>
              <a:t>   constant directly corresponds to the arterial pressure.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82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676"/>
            <a:ext cx="10515600" cy="599828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49" y="365126"/>
            <a:ext cx="5000625" cy="1958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24" y="2502775"/>
            <a:ext cx="5162550" cy="2048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0979"/>
            <a:ext cx="5019675" cy="2307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3523" y="710498"/>
            <a:ext cx="6223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blood flow in the finger is detected by infrared light sensors</a:t>
            </a:r>
            <a:r>
              <a:rPr lang="en-US" dirty="0" smtClean="0"/>
              <a:t>.</a:t>
            </a:r>
          </a:p>
          <a:p>
            <a:r>
              <a:rPr lang="en-US" dirty="0"/>
              <a:t>Pressure is exerted on the artery by inflating or deflating the </a:t>
            </a:r>
            <a:endParaRPr lang="en-US" dirty="0" smtClean="0"/>
          </a:p>
          <a:p>
            <a:r>
              <a:rPr lang="en-US" dirty="0" smtClean="0"/>
              <a:t>integrated </a:t>
            </a:r>
            <a:r>
              <a:rPr lang="en-US" dirty="0"/>
              <a:t>pressure chambers in order to “neutralize” blood </a:t>
            </a:r>
            <a:endParaRPr lang="en-US" dirty="0" smtClean="0"/>
          </a:p>
          <a:p>
            <a:r>
              <a:rPr lang="en-US" dirty="0" smtClean="0"/>
              <a:t>pulsation </a:t>
            </a:r>
            <a:r>
              <a:rPr lang="en-US" dirty="0"/>
              <a:t>and keep the blood flow constant.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00750" y="2703282"/>
            <a:ext cx="593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“counter pressure” which is necessary to keep the blood </a:t>
            </a:r>
            <a:endParaRPr lang="en-US" dirty="0" smtClean="0"/>
          </a:p>
          <a:p>
            <a:r>
              <a:rPr lang="en-US" dirty="0" smtClean="0"/>
              <a:t>flow </a:t>
            </a:r>
            <a:r>
              <a:rPr lang="en-US" dirty="0"/>
              <a:t>constant corresponds to the real arterial pressure.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00750" y="4781159"/>
            <a:ext cx="59959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pressure system is controlled by multiple digital feedback </a:t>
            </a:r>
            <a:endParaRPr lang="en-US" dirty="0" smtClean="0"/>
          </a:p>
          <a:p>
            <a:r>
              <a:rPr lang="en-US" dirty="0" smtClean="0"/>
              <a:t>loops </a:t>
            </a:r>
            <a:r>
              <a:rPr lang="en-US" dirty="0"/>
              <a:t>and the patented “VERIFI-algorithm” for high fidelity </a:t>
            </a:r>
            <a:endParaRPr lang="en-US" dirty="0" smtClean="0"/>
          </a:p>
          <a:p>
            <a:r>
              <a:rPr lang="en-US" dirty="0" smtClean="0"/>
              <a:t>signal </a:t>
            </a:r>
            <a:r>
              <a:rPr lang="en-US" dirty="0"/>
              <a:t>processing, artifact and vasomotor activity rejection.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203841"/>
          </a:xfrm>
        </p:spPr>
        <p:txBody>
          <a:bodyPr/>
          <a:lstStyle/>
          <a:p>
            <a:pPr algn="just"/>
            <a:r>
              <a:rPr lang="en-US" b="1" dirty="0" smtClean="0"/>
              <a:t>Arterial tonometry </a:t>
            </a:r>
            <a:r>
              <a:rPr lang="en-US" dirty="0" smtClean="0"/>
              <a:t>: </a:t>
            </a:r>
            <a:r>
              <a:rPr lang="en-US" dirty="0"/>
              <a:t>technique that involves measuring the speed at which pulses travel within the arterial system and the pressure changes they create</a:t>
            </a:r>
            <a:r>
              <a:rPr lang="en-US" dirty="0" smtClean="0"/>
              <a:t>. </a:t>
            </a:r>
            <a:r>
              <a:rPr lang="en-US" dirty="0"/>
              <a:t>It </a:t>
            </a:r>
            <a:r>
              <a:rPr lang="en-US" dirty="0" smtClean="0"/>
              <a:t>allows </a:t>
            </a:r>
            <a:r>
              <a:rPr lang="en-US" dirty="0"/>
              <a:t>to acquire and analyze important hemodynamic information not possibly obtained with brachial </a:t>
            </a:r>
            <a:r>
              <a:rPr lang="en-US" dirty="0" err="1"/>
              <a:t>sphygmomanometry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Pulse Transit Time (PTT</a:t>
            </a:r>
            <a:r>
              <a:rPr lang="en-US" b="1" dirty="0" smtClean="0"/>
              <a:t>) : </a:t>
            </a:r>
            <a:r>
              <a:rPr lang="en-US" dirty="0"/>
              <a:t>is the time it takes the Pulse Pressure (PP) waveform to propagate through a length of the arterial tree. The pulse pressure waveform results from the ejection of blood from the left ventricle and moves with a velocity much greater than the forward movement of the blood itself</a:t>
            </a:r>
            <a:r>
              <a:rPr lang="en-US" dirty="0" smtClean="0"/>
              <a:t>. </a:t>
            </a:r>
            <a:r>
              <a:rPr lang="en-US" dirty="0"/>
              <a:t>This pulse transit time (PTT) indirectly depends on blood pressure – the higher the pressure, the faster PTT.</a:t>
            </a:r>
            <a:endParaRPr lang="en-US" dirty="0" smtClean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3155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08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Available devices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30" y="1088314"/>
            <a:ext cx="3590925" cy="4200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423338"/>
            <a:ext cx="34730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OnePlus Smart Band: 13 Exercise Modes</a:t>
            </a:r>
            <a:r>
              <a:rPr lang="en-US" sz="1400" dirty="0" smtClean="0"/>
              <a:t>,</a:t>
            </a:r>
          </a:p>
          <a:p>
            <a:r>
              <a:rPr lang="en-US" sz="1400" dirty="0" smtClean="0"/>
              <a:t> </a:t>
            </a:r>
            <a:r>
              <a:rPr lang="en-US" sz="1400" dirty="0"/>
              <a:t>Blood Oxygen Saturation (SpO2), Heart Rate </a:t>
            </a:r>
            <a:endParaRPr lang="en-US" sz="1400" dirty="0" smtClean="0"/>
          </a:p>
          <a:p>
            <a:r>
              <a:rPr lang="en-US" sz="1400" dirty="0" smtClean="0"/>
              <a:t>&amp; </a:t>
            </a:r>
            <a:r>
              <a:rPr lang="en-US" sz="1400" dirty="0"/>
              <a:t>Sleep Tracking, 5ATM+Water &amp; Dust </a:t>
            </a:r>
            <a:endParaRPr lang="en-US" sz="1400" dirty="0" smtClean="0"/>
          </a:p>
          <a:p>
            <a:r>
              <a:rPr lang="en-US" sz="1400" dirty="0" smtClean="0"/>
              <a:t>Resistant</a:t>
            </a:r>
            <a:r>
              <a:rPr lang="en-US" sz="1400" dirty="0"/>
              <a:t>( Android &amp; iOS Compatible)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267" y="1212713"/>
            <a:ext cx="3928843" cy="4143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90514" y="5392560"/>
            <a:ext cx="318984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Omron HEM 6161 Fully Automatic Wrist </a:t>
            </a:r>
            <a:endParaRPr lang="en-US" sz="1400" dirty="0" smtClean="0"/>
          </a:p>
          <a:p>
            <a:r>
              <a:rPr lang="en-US" sz="1400" dirty="0" smtClean="0"/>
              <a:t>Blood </a:t>
            </a:r>
            <a:r>
              <a:rPr lang="en-US" sz="1400" dirty="0"/>
              <a:t>Pressure Monitor with </a:t>
            </a:r>
            <a:r>
              <a:rPr lang="en-US" sz="1400" dirty="0" err="1"/>
              <a:t>Intellisense</a:t>
            </a:r>
            <a:r>
              <a:rPr lang="en-US" sz="1400" dirty="0"/>
              <a:t> </a:t>
            </a:r>
            <a:endParaRPr lang="en-US" sz="1400" dirty="0" smtClean="0"/>
          </a:p>
          <a:p>
            <a:r>
              <a:rPr lang="en-US" sz="1400" dirty="0" smtClean="0"/>
              <a:t>Technology</a:t>
            </a:r>
            <a:r>
              <a:rPr lang="en-US" sz="1400" dirty="0"/>
              <a:t>, Cuff Wrapping Guide and </a:t>
            </a:r>
            <a:endParaRPr lang="en-US" sz="1400" dirty="0" smtClean="0"/>
          </a:p>
          <a:p>
            <a:r>
              <a:rPr lang="en-US" sz="1400" dirty="0" smtClean="0"/>
              <a:t>Irregular </a:t>
            </a:r>
            <a:r>
              <a:rPr lang="en-US" sz="1400" dirty="0"/>
              <a:t>Heartbeat Detection 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255" y="1655051"/>
            <a:ext cx="3657600" cy="3067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58279" y="5288839"/>
            <a:ext cx="27155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Dr. </a:t>
            </a:r>
            <a:r>
              <a:rPr lang="en-US" sz="1400" dirty="0" err="1"/>
              <a:t>Morepen</a:t>
            </a:r>
            <a:r>
              <a:rPr lang="en-US" sz="1400" dirty="0"/>
              <a:t> BP One BP09 Fully </a:t>
            </a:r>
            <a:endParaRPr lang="en-US" sz="1400" dirty="0" smtClean="0"/>
          </a:p>
          <a:p>
            <a:r>
              <a:rPr lang="en-US" sz="1400" dirty="0" smtClean="0"/>
              <a:t>Automatic </a:t>
            </a:r>
            <a:r>
              <a:rPr lang="en-US" sz="1400" dirty="0"/>
              <a:t>Blood Pressure Monitor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1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296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Determination of onset of mucor-mycosis using image analysis along with design of non invasive continuous blood pressure measurement  device</vt:lpstr>
      <vt:lpstr>Content</vt:lpstr>
      <vt:lpstr>Timeline</vt:lpstr>
      <vt:lpstr>Invasive and Non Invasive BP Measurement</vt:lpstr>
      <vt:lpstr>Current noninvasive blood pressure technologies </vt:lpstr>
      <vt:lpstr>  </vt:lpstr>
      <vt:lpstr>    </vt:lpstr>
      <vt:lpstr>Available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YOGESHWAR PRASAD LOHIYA</dc:creator>
  <cp:lastModifiedBy>YOGESHWAR PRASAD LOHIYA</cp:lastModifiedBy>
  <cp:revision>13</cp:revision>
  <dcterms:created xsi:type="dcterms:W3CDTF">2021-08-01T16:15:29Z</dcterms:created>
  <dcterms:modified xsi:type="dcterms:W3CDTF">2021-08-02T13:18:11Z</dcterms:modified>
</cp:coreProperties>
</file>