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9" r:id="rId4"/>
    <p:sldId id="351" r:id="rId5"/>
    <p:sldId id="372" r:id="rId6"/>
    <p:sldId id="373" r:id="rId7"/>
    <p:sldId id="360" r:id="rId8"/>
    <p:sldId id="379" r:id="rId9"/>
    <p:sldId id="363" r:id="rId10"/>
    <p:sldId id="364" r:id="rId11"/>
    <p:sldId id="374" r:id="rId12"/>
    <p:sldId id="365" r:id="rId13"/>
    <p:sldId id="367" r:id="rId14"/>
    <p:sldId id="366" r:id="rId15"/>
    <p:sldId id="375" r:id="rId16"/>
    <p:sldId id="354" r:id="rId17"/>
    <p:sldId id="270" r:id="rId18"/>
    <p:sldId id="380" r:id="rId19"/>
    <p:sldId id="267" r:id="rId20"/>
    <p:sldId id="377" r:id="rId21"/>
    <p:sldId id="371" r:id="rId22"/>
    <p:sldId id="357" r:id="rId23"/>
    <p:sldId id="381" r:id="rId24"/>
    <p:sldId id="369" r:id="rId25"/>
    <p:sldId id="376" r:id="rId26"/>
    <p:sldId id="378" r:id="rId27"/>
    <p:sldId id="3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8DE8"/>
    <a:srgbClr val="5932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39064" autoAdjust="0"/>
  </p:normalViewPr>
  <p:slideViewPr>
    <p:cSldViewPr snapToGrid="0">
      <p:cViewPr varScale="1">
        <p:scale>
          <a:sx n="44" d="100"/>
          <a:sy n="44" d="100"/>
        </p:scale>
        <p:origin x="3300" y="60"/>
      </p:cViewPr>
      <p:guideLst/>
    </p:cSldViewPr>
  </p:slideViewPr>
  <p:notesTextViewPr>
    <p:cViewPr>
      <p:scale>
        <a:sx n="130" d="100"/>
        <a:sy n="13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mpaolo Ing. Tucci" userId="0d73768f-0554-4747-b89f-3f150740f9bc" providerId="ADAL" clId="{77FE5C25-AF0F-41C3-A7DD-A61358DDE9F7}"/>
    <pc:docChg chg="custSel addSld delSld modSld sldOrd">
      <pc:chgData name="Giampaolo Ing. Tucci" userId="0d73768f-0554-4747-b89f-3f150740f9bc" providerId="ADAL" clId="{77FE5C25-AF0F-41C3-A7DD-A61358DDE9F7}" dt="2022-05-16T20:49:50.421" v="306" actId="20577"/>
      <pc:docMkLst>
        <pc:docMk/>
      </pc:docMkLst>
      <pc:sldChg chg="modSp">
        <pc:chgData name="Giampaolo Ing. Tucci" userId="0d73768f-0554-4747-b89f-3f150740f9bc" providerId="ADAL" clId="{77FE5C25-AF0F-41C3-A7DD-A61358DDE9F7}" dt="2022-05-16T19:58:37.928" v="84" actId="1076"/>
        <pc:sldMkLst>
          <pc:docMk/>
          <pc:sldMk cId="1157369579" sldId="256"/>
        </pc:sldMkLst>
        <pc:spChg chg="mod">
          <ac:chgData name="Giampaolo Ing. Tucci" userId="0d73768f-0554-4747-b89f-3f150740f9bc" providerId="ADAL" clId="{77FE5C25-AF0F-41C3-A7DD-A61358DDE9F7}" dt="2022-05-16T19:56:03.269" v="25" actId="14100"/>
          <ac:spMkLst>
            <pc:docMk/>
            <pc:sldMk cId="1157369579" sldId="256"/>
            <ac:spMk id="2" creationId="{AEA82E7F-245F-5472-0B1A-870A964B4354}"/>
          </ac:spMkLst>
        </pc:spChg>
        <pc:spChg chg="mod">
          <ac:chgData name="Giampaolo Ing. Tucci" userId="0d73768f-0554-4747-b89f-3f150740f9bc" providerId="ADAL" clId="{77FE5C25-AF0F-41C3-A7DD-A61358DDE9F7}" dt="2022-05-16T19:58:37.928" v="84" actId="1076"/>
          <ac:spMkLst>
            <pc:docMk/>
            <pc:sldMk cId="1157369579" sldId="256"/>
            <ac:spMk id="4" creationId="{FE5056EB-05E5-345A-716D-88C331D8C8CD}"/>
          </ac:spMkLst>
        </pc:spChg>
      </pc:sldChg>
      <pc:sldChg chg="modSp add modNotesTx">
        <pc:chgData name="Giampaolo Ing. Tucci" userId="0d73768f-0554-4747-b89f-3f150740f9bc" providerId="ADAL" clId="{77FE5C25-AF0F-41C3-A7DD-A61358DDE9F7}" dt="2022-05-16T20:19:01.522" v="133" actId="6549"/>
        <pc:sldMkLst>
          <pc:docMk/>
          <pc:sldMk cId="2913242178" sldId="267"/>
        </pc:sldMkLst>
        <pc:spChg chg="mod">
          <ac:chgData name="Giampaolo Ing. Tucci" userId="0d73768f-0554-4747-b89f-3f150740f9bc" providerId="ADAL" clId="{77FE5C25-AF0F-41C3-A7DD-A61358DDE9F7}" dt="2022-05-16T20:13:33.126" v="109" actId="14100"/>
          <ac:spMkLst>
            <pc:docMk/>
            <pc:sldMk cId="2913242178" sldId="267"/>
            <ac:spMk id="3" creationId="{93D7DA9A-E6C1-2241-859E-5C982EB4986E}"/>
          </ac:spMkLst>
        </pc:spChg>
        <pc:spChg chg="mod">
          <ac:chgData name="Giampaolo Ing. Tucci" userId="0d73768f-0554-4747-b89f-3f150740f9bc" providerId="ADAL" clId="{77FE5C25-AF0F-41C3-A7DD-A61358DDE9F7}" dt="2022-05-16T20:13:41.305" v="110" actId="1076"/>
          <ac:spMkLst>
            <pc:docMk/>
            <pc:sldMk cId="2913242178" sldId="267"/>
            <ac:spMk id="7" creationId="{2D8D8D71-01E5-0641-9DD0-022AAE43FF16}"/>
          </ac:spMkLst>
        </pc:spChg>
        <pc:cxnChg chg="mod">
          <ac:chgData name="Giampaolo Ing. Tucci" userId="0d73768f-0554-4747-b89f-3f150740f9bc" providerId="ADAL" clId="{77FE5C25-AF0F-41C3-A7DD-A61358DDE9F7}" dt="2022-05-16T20:13:41.305" v="110" actId="1076"/>
          <ac:cxnSpMkLst>
            <pc:docMk/>
            <pc:sldMk cId="2913242178" sldId="267"/>
            <ac:cxnSpMk id="13" creationId="{DFE93E74-D180-B64B-A753-FD9383172CC7}"/>
          </ac:cxnSpMkLst>
        </pc:cxnChg>
      </pc:sldChg>
      <pc:sldChg chg="modSp add">
        <pc:chgData name="Giampaolo Ing. Tucci" userId="0d73768f-0554-4747-b89f-3f150740f9bc" providerId="ADAL" clId="{77FE5C25-AF0F-41C3-A7DD-A61358DDE9F7}" dt="2022-05-16T20:17:55.357" v="117" actId="1076"/>
        <pc:sldMkLst>
          <pc:docMk/>
          <pc:sldMk cId="2245766918" sldId="270"/>
        </pc:sldMkLst>
        <pc:spChg chg="mod">
          <ac:chgData name="Giampaolo Ing. Tucci" userId="0d73768f-0554-4747-b89f-3f150740f9bc" providerId="ADAL" clId="{77FE5C25-AF0F-41C3-A7DD-A61358DDE9F7}" dt="2022-05-16T20:17:55.357" v="117" actId="1076"/>
          <ac:spMkLst>
            <pc:docMk/>
            <pc:sldMk cId="2245766918" sldId="270"/>
            <ac:spMk id="7" creationId="{2D8D8D71-01E5-0641-9DD0-022AAE43FF16}"/>
          </ac:spMkLst>
        </pc:spChg>
        <pc:cxnChg chg="mod">
          <ac:chgData name="Giampaolo Ing. Tucci" userId="0d73768f-0554-4747-b89f-3f150740f9bc" providerId="ADAL" clId="{77FE5C25-AF0F-41C3-A7DD-A61358DDE9F7}" dt="2022-05-16T20:17:55.357" v="117" actId="1076"/>
          <ac:cxnSpMkLst>
            <pc:docMk/>
            <pc:sldMk cId="2245766918" sldId="270"/>
            <ac:cxnSpMk id="13" creationId="{DFE93E74-D180-B64B-A753-FD9383172CC7}"/>
          </ac:cxnSpMkLst>
        </pc:cxnChg>
      </pc:sldChg>
      <pc:sldChg chg="add ord modNotesTx">
        <pc:chgData name="Giampaolo Ing. Tucci" userId="0d73768f-0554-4747-b89f-3f150740f9bc" providerId="ADAL" clId="{77FE5C25-AF0F-41C3-A7DD-A61358DDE9F7}" dt="2022-05-16T20:00:34.695" v="93" actId="20577"/>
        <pc:sldMkLst>
          <pc:docMk/>
          <pc:sldMk cId="95055689" sldId="351"/>
        </pc:sldMkLst>
      </pc:sldChg>
      <pc:sldChg chg="add">
        <pc:chgData name="Giampaolo Ing. Tucci" userId="0d73768f-0554-4747-b89f-3f150740f9bc" providerId="ADAL" clId="{77FE5C25-AF0F-41C3-A7DD-A61358DDE9F7}" dt="2022-05-16T19:59:25.899" v="87"/>
        <pc:sldMkLst>
          <pc:docMk/>
          <pc:sldMk cId="4235960764" sldId="354"/>
        </pc:sldMkLst>
      </pc:sldChg>
      <pc:sldChg chg="modSp add">
        <pc:chgData name="Giampaolo Ing. Tucci" userId="0d73768f-0554-4747-b89f-3f150740f9bc" providerId="ADAL" clId="{77FE5C25-AF0F-41C3-A7DD-A61358DDE9F7}" dt="2022-05-16T20:15:45.183" v="115" actId="20577"/>
        <pc:sldMkLst>
          <pc:docMk/>
          <pc:sldMk cId="2663482539" sldId="357"/>
        </pc:sldMkLst>
        <pc:spChg chg="mod">
          <ac:chgData name="Giampaolo Ing. Tucci" userId="0d73768f-0554-4747-b89f-3f150740f9bc" providerId="ADAL" clId="{77FE5C25-AF0F-41C3-A7DD-A61358DDE9F7}" dt="2022-05-16T20:15:45.183" v="115" actId="20577"/>
          <ac:spMkLst>
            <pc:docMk/>
            <pc:sldMk cId="2663482539" sldId="357"/>
            <ac:spMk id="2" creationId="{A99AA167-C995-4581-B3D1-33B77C9A0E26}"/>
          </ac:spMkLst>
        </pc:spChg>
        <pc:picChg chg="mod">
          <ac:chgData name="Giampaolo Ing. Tucci" userId="0d73768f-0554-4747-b89f-3f150740f9bc" providerId="ADAL" clId="{77FE5C25-AF0F-41C3-A7DD-A61358DDE9F7}" dt="2022-05-16T20:15:37.200" v="111" actId="14100"/>
          <ac:picMkLst>
            <pc:docMk/>
            <pc:sldMk cId="2663482539" sldId="357"/>
            <ac:picMk id="7" creationId="{150DD855-4DE7-4E49-9765-4D68D8F26CBC}"/>
          </ac:picMkLst>
        </pc:picChg>
      </pc:sldChg>
      <pc:sldChg chg="modSp add">
        <pc:chgData name="Giampaolo Ing. Tucci" userId="0d73768f-0554-4747-b89f-3f150740f9bc" providerId="ADAL" clId="{77FE5C25-AF0F-41C3-A7DD-A61358DDE9F7}" dt="2022-05-16T20:03:32.021" v="96" actId="1076"/>
        <pc:sldMkLst>
          <pc:docMk/>
          <pc:sldMk cId="2061641749" sldId="360"/>
        </pc:sldMkLst>
        <pc:picChg chg="mod">
          <ac:chgData name="Giampaolo Ing. Tucci" userId="0d73768f-0554-4747-b89f-3f150740f9bc" providerId="ADAL" clId="{77FE5C25-AF0F-41C3-A7DD-A61358DDE9F7}" dt="2022-05-16T20:03:32.021" v="96" actId="1076"/>
          <ac:picMkLst>
            <pc:docMk/>
            <pc:sldMk cId="2061641749" sldId="360"/>
            <ac:picMk id="8" creationId="{32B27A61-5D72-4160-BEF3-7C851C72165E}"/>
          </ac:picMkLst>
        </pc:picChg>
      </pc:sldChg>
      <pc:sldChg chg="add">
        <pc:chgData name="Giampaolo Ing. Tucci" userId="0d73768f-0554-4747-b89f-3f150740f9bc" providerId="ADAL" clId="{77FE5C25-AF0F-41C3-A7DD-A61358DDE9F7}" dt="2022-05-16T19:59:25.899" v="87"/>
        <pc:sldMkLst>
          <pc:docMk/>
          <pc:sldMk cId="3601252527" sldId="363"/>
        </pc:sldMkLst>
      </pc:sldChg>
      <pc:sldChg chg="modSp add">
        <pc:chgData name="Giampaolo Ing. Tucci" userId="0d73768f-0554-4747-b89f-3f150740f9bc" providerId="ADAL" clId="{77FE5C25-AF0F-41C3-A7DD-A61358DDE9F7}" dt="2022-05-16T20:09:07.702" v="104" actId="6549"/>
        <pc:sldMkLst>
          <pc:docMk/>
          <pc:sldMk cId="2072178898" sldId="364"/>
        </pc:sldMkLst>
        <pc:spChg chg="mod">
          <ac:chgData name="Giampaolo Ing. Tucci" userId="0d73768f-0554-4747-b89f-3f150740f9bc" providerId="ADAL" clId="{77FE5C25-AF0F-41C3-A7DD-A61358DDE9F7}" dt="2022-05-16T20:09:07.702" v="104" actId="6549"/>
          <ac:spMkLst>
            <pc:docMk/>
            <pc:sldMk cId="2072178898" sldId="364"/>
            <ac:spMk id="2" creationId="{63FF6064-E935-45D9-8533-7F2855855E4F}"/>
          </ac:spMkLst>
        </pc:spChg>
      </pc:sldChg>
      <pc:sldChg chg="modSp add">
        <pc:chgData name="Giampaolo Ing. Tucci" userId="0d73768f-0554-4747-b89f-3f150740f9bc" providerId="ADAL" clId="{77FE5C25-AF0F-41C3-A7DD-A61358DDE9F7}" dt="2022-05-16T20:11:23.710" v="105" actId="20577"/>
        <pc:sldMkLst>
          <pc:docMk/>
          <pc:sldMk cId="2295111505" sldId="365"/>
        </pc:sldMkLst>
        <pc:spChg chg="mod">
          <ac:chgData name="Giampaolo Ing. Tucci" userId="0d73768f-0554-4747-b89f-3f150740f9bc" providerId="ADAL" clId="{77FE5C25-AF0F-41C3-A7DD-A61358DDE9F7}" dt="2022-05-16T20:11:23.710" v="105" actId="20577"/>
          <ac:spMkLst>
            <pc:docMk/>
            <pc:sldMk cId="2295111505" sldId="365"/>
            <ac:spMk id="2" creationId="{63FF6064-E935-45D9-8533-7F2855855E4F}"/>
          </ac:spMkLst>
        </pc:spChg>
      </pc:sldChg>
      <pc:sldChg chg="add">
        <pc:chgData name="Giampaolo Ing. Tucci" userId="0d73768f-0554-4747-b89f-3f150740f9bc" providerId="ADAL" clId="{77FE5C25-AF0F-41C3-A7DD-A61358DDE9F7}" dt="2022-05-16T19:59:25.899" v="87"/>
        <pc:sldMkLst>
          <pc:docMk/>
          <pc:sldMk cId="1686026055" sldId="366"/>
        </pc:sldMkLst>
      </pc:sldChg>
      <pc:sldChg chg="add">
        <pc:chgData name="Giampaolo Ing. Tucci" userId="0d73768f-0554-4747-b89f-3f150740f9bc" providerId="ADAL" clId="{77FE5C25-AF0F-41C3-A7DD-A61358DDE9F7}" dt="2022-05-16T19:59:25.899" v="87"/>
        <pc:sldMkLst>
          <pc:docMk/>
          <pc:sldMk cId="3829182470" sldId="367"/>
        </pc:sldMkLst>
      </pc:sldChg>
      <pc:sldChg chg="add">
        <pc:chgData name="Giampaolo Ing. Tucci" userId="0d73768f-0554-4747-b89f-3f150740f9bc" providerId="ADAL" clId="{77FE5C25-AF0F-41C3-A7DD-A61358DDE9F7}" dt="2022-05-16T19:59:25.899" v="87"/>
        <pc:sldMkLst>
          <pc:docMk/>
          <pc:sldMk cId="2989217074" sldId="369"/>
        </pc:sldMkLst>
      </pc:sldChg>
      <pc:sldChg chg="add">
        <pc:chgData name="Giampaolo Ing. Tucci" userId="0d73768f-0554-4747-b89f-3f150740f9bc" providerId="ADAL" clId="{77FE5C25-AF0F-41C3-A7DD-A61358DDE9F7}" dt="2022-05-16T19:59:25.899" v="87"/>
        <pc:sldMkLst>
          <pc:docMk/>
          <pc:sldMk cId="4209928983" sldId="370"/>
        </pc:sldMkLst>
      </pc:sldChg>
      <pc:sldChg chg="add modNotesTx">
        <pc:chgData name="Giampaolo Ing. Tucci" userId="0d73768f-0554-4747-b89f-3f150740f9bc" providerId="ADAL" clId="{77FE5C25-AF0F-41C3-A7DD-A61358DDE9F7}" dt="2022-05-16T20:49:50.421" v="306" actId="20577"/>
        <pc:sldMkLst>
          <pc:docMk/>
          <pc:sldMk cId="2031578413" sldId="371"/>
        </pc:sldMkLst>
      </pc:sldChg>
      <pc:sldChg chg="add">
        <pc:chgData name="Giampaolo Ing. Tucci" userId="0d73768f-0554-4747-b89f-3f150740f9bc" providerId="ADAL" clId="{77FE5C25-AF0F-41C3-A7DD-A61358DDE9F7}" dt="2022-05-16T19:59:25.899" v="87"/>
        <pc:sldMkLst>
          <pc:docMk/>
          <pc:sldMk cId="1560566156" sldId="372"/>
        </pc:sldMkLst>
      </pc:sldChg>
      <pc:sldChg chg="modSp add">
        <pc:chgData name="Giampaolo Ing. Tucci" userId="0d73768f-0554-4747-b89f-3f150740f9bc" providerId="ADAL" clId="{77FE5C25-AF0F-41C3-A7DD-A61358DDE9F7}" dt="2022-05-16T20:02:29.999" v="95" actId="14100"/>
        <pc:sldMkLst>
          <pc:docMk/>
          <pc:sldMk cId="1361003820" sldId="373"/>
        </pc:sldMkLst>
        <pc:picChg chg="mod">
          <ac:chgData name="Giampaolo Ing. Tucci" userId="0d73768f-0554-4747-b89f-3f150740f9bc" providerId="ADAL" clId="{77FE5C25-AF0F-41C3-A7DD-A61358DDE9F7}" dt="2022-05-16T20:02:29.999" v="95" actId="14100"/>
          <ac:picMkLst>
            <pc:docMk/>
            <pc:sldMk cId="1361003820" sldId="373"/>
            <ac:picMk id="5" creationId="{EC5A5ED2-241D-4F22-9737-493A0A441DAB}"/>
          </ac:picMkLst>
        </pc:picChg>
        <pc:picChg chg="mod">
          <ac:chgData name="Giampaolo Ing. Tucci" userId="0d73768f-0554-4747-b89f-3f150740f9bc" providerId="ADAL" clId="{77FE5C25-AF0F-41C3-A7DD-A61358DDE9F7}" dt="2022-05-16T20:02:26.467" v="94" actId="14100"/>
          <ac:picMkLst>
            <pc:docMk/>
            <pc:sldMk cId="1361003820" sldId="373"/>
            <ac:picMk id="9" creationId="{98D1FEBA-F4D4-4C31-9FCD-B9B79550E452}"/>
          </ac:picMkLst>
        </pc:picChg>
      </pc:sldChg>
      <pc:sldChg chg="add">
        <pc:chgData name="Giampaolo Ing. Tucci" userId="0d73768f-0554-4747-b89f-3f150740f9bc" providerId="ADAL" clId="{77FE5C25-AF0F-41C3-A7DD-A61358DDE9F7}" dt="2022-05-16T19:59:25.899" v="87"/>
        <pc:sldMkLst>
          <pc:docMk/>
          <pc:sldMk cId="1511312790" sldId="374"/>
        </pc:sldMkLst>
      </pc:sldChg>
      <pc:sldChg chg="modSp add modNotesTx">
        <pc:chgData name="Giampaolo Ing. Tucci" userId="0d73768f-0554-4747-b89f-3f150740f9bc" providerId="ADAL" clId="{77FE5C25-AF0F-41C3-A7DD-A61358DDE9F7}" dt="2022-05-16T20:12:09.624" v="108" actId="20577"/>
        <pc:sldMkLst>
          <pc:docMk/>
          <pc:sldMk cId="659582048" sldId="375"/>
        </pc:sldMkLst>
        <pc:spChg chg="mod">
          <ac:chgData name="Giampaolo Ing. Tucci" userId="0d73768f-0554-4747-b89f-3f150740f9bc" providerId="ADAL" clId="{77FE5C25-AF0F-41C3-A7DD-A61358DDE9F7}" dt="2022-05-16T19:59:26.013" v="88" actId="27636"/>
          <ac:spMkLst>
            <pc:docMk/>
            <pc:sldMk cId="659582048" sldId="375"/>
            <ac:spMk id="5" creationId="{738D63AF-620F-4ECD-870E-8BF905906BCA}"/>
          </ac:spMkLst>
        </pc:spChg>
      </pc:sldChg>
      <pc:sldChg chg="modSp add">
        <pc:chgData name="Giampaolo Ing. Tucci" userId="0d73768f-0554-4747-b89f-3f150740f9bc" providerId="ADAL" clId="{77FE5C25-AF0F-41C3-A7DD-A61358DDE9F7}" dt="2022-05-16T19:59:26.041" v="89" actId="27636"/>
        <pc:sldMkLst>
          <pc:docMk/>
          <pc:sldMk cId="4038645638" sldId="376"/>
        </pc:sldMkLst>
        <pc:spChg chg="mod">
          <ac:chgData name="Giampaolo Ing. Tucci" userId="0d73768f-0554-4747-b89f-3f150740f9bc" providerId="ADAL" clId="{77FE5C25-AF0F-41C3-A7DD-A61358DDE9F7}" dt="2022-05-16T19:59:26.041" v="89" actId="27636"/>
          <ac:spMkLst>
            <pc:docMk/>
            <pc:sldMk cId="4038645638" sldId="376"/>
            <ac:spMk id="3" creationId="{F71548A7-7C15-4198-83FD-08E1228F09FF}"/>
          </ac:spMkLst>
        </pc:spChg>
      </pc:sldChg>
    </pc:docChg>
  </pc:docChgLst>
  <pc:docChgLst>
    <pc:chgData name="Giampaolo Ing. Tucci" userId="0d73768f-0554-4747-b89f-3f150740f9bc" providerId="ADAL" clId="{5A242097-D501-43CB-A7E0-8A3D0280A52E}"/>
    <pc:docChg chg="undo custSel addSld modSld sldOrd">
      <pc:chgData name="Giampaolo Ing. Tucci" userId="0d73768f-0554-4747-b89f-3f150740f9bc" providerId="ADAL" clId="{5A242097-D501-43CB-A7E0-8A3D0280A52E}" dt="2022-05-27T09:41:31.626" v="2588" actId="20577"/>
      <pc:docMkLst>
        <pc:docMk/>
      </pc:docMkLst>
      <pc:sldChg chg="modSp modNotesTx">
        <pc:chgData name="Giampaolo Ing. Tucci" userId="0d73768f-0554-4747-b89f-3f150740f9bc" providerId="ADAL" clId="{5A242097-D501-43CB-A7E0-8A3D0280A52E}" dt="2022-05-27T09:09:25.868" v="2180" actId="20577"/>
        <pc:sldMkLst>
          <pc:docMk/>
          <pc:sldMk cId="2913242178" sldId="267"/>
        </pc:sldMkLst>
        <pc:spChg chg="mod">
          <ac:chgData name="Giampaolo Ing. Tucci" userId="0d73768f-0554-4747-b89f-3f150740f9bc" providerId="ADAL" clId="{5A242097-D501-43CB-A7E0-8A3D0280A52E}" dt="2022-05-26T23:04:11.261" v="150" actId="14100"/>
          <ac:spMkLst>
            <pc:docMk/>
            <pc:sldMk cId="2913242178" sldId="267"/>
            <ac:spMk id="3" creationId="{93D7DA9A-E6C1-2241-859E-5C982EB4986E}"/>
          </ac:spMkLst>
        </pc:spChg>
      </pc:sldChg>
      <pc:sldChg chg="ord modNotesTx">
        <pc:chgData name="Giampaolo Ing. Tucci" userId="0d73768f-0554-4747-b89f-3f150740f9bc" providerId="ADAL" clId="{5A242097-D501-43CB-A7E0-8A3D0280A52E}" dt="2022-05-27T09:08:32.289" v="2177" actId="20577"/>
        <pc:sldMkLst>
          <pc:docMk/>
          <pc:sldMk cId="2245766918" sldId="270"/>
        </pc:sldMkLst>
      </pc:sldChg>
      <pc:sldChg chg="modNotesTx">
        <pc:chgData name="Giampaolo Ing. Tucci" userId="0d73768f-0554-4747-b89f-3f150740f9bc" providerId="ADAL" clId="{5A242097-D501-43CB-A7E0-8A3D0280A52E}" dt="2022-05-27T08:09:57.139" v="1005" actId="20577"/>
        <pc:sldMkLst>
          <pc:docMk/>
          <pc:sldMk cId="95055689" sldId="351"/>
        </pc:sldMkLst>
      </pc:sldChg>
      <pc:sldChg chg="modNotesTx">
        <pc:chgData name="Giampaolo Ing. Tucci" userId="0d73768f-0554-4747-b89f-3f150740f9bc" providerId="ADAL" clId="{5A242097-D501-43CB-A7E0-8A3D0280A52E}" dt="2022-05-27T09:07:48.834" v="2147" actId="6549"/>
        <pc:sldMkLst>
          <pc:docMk/>
          <pc:sldMk cId="4235960764" sldId="354"/>
        </pc:sldMkLst>
      </pc:sldChg>
      <pc:sldChg chg="modNotesTx">
        <pc:chgData name="Giampaolo Ing. Tucci" userId="0d73768f-0554-4747-b89f-3f150740f9bc" providerId="ADAL" clId="{5A242097-D501-43CB-A7E0-8A3D0280A52E}" dt="2022-05-27T09:11:54.632" v="2199" actId="20577"/>
        <pc:sldMkLst>
          <pc:docMk/>
          <pc:sldMk cId="2663482539" sldId="357"/>
        </pc:sldMkLst>
      </pc:sldChg>
      <pc:sldChg chg="modNotesTx">
        <pc:chgData name="Giampaolo Ing. Tucci" userId="0d73768f-0554-4747-b89f-3f150740f9bc" providerId="ADAL" clId="{5A242097-D501-43CB-A7E0-8A3D0280A52E}" dt="2022-05-26T22:38:36.678" v="2" actId="20577"/>
        <pc:sldMkLst>
          <pc:docMk/>
          <pc:sldMk cId="2061641749" sldId="360"/>
        </pc:sldMkLst>
      </pc:sldChg>
      <pc:sldChg chg="modNotesTx">
        <pc:chgData name="Giampaolo Ing. Tucci" userId="0d73768f-0554-4747-b89f-3f150740f9bc" providerId="ADAL" clId="{5A242097-D501-43CB-A7E0-8A3D0280A52E}" dt="2022-05-26T22:40:24.034" v="59" actId="6549"/>
        <pc:sldMkLst>
          <pc:docMk/>
          <pc:sldMk cId="3601252527" sldId="363"/>
        </pc:sldMkLst>
      </pc:sldChg>
      <pc:sldChg chg="modNotesTx">
        <pc:chgData name="Giampaolo Ing. Tucci" userId="0d73768f-0554-4747-b89f-3f150740f9bc" providerId="ADAL" clId="{5A242097-D501-43CB-A7E0-8A3D0280A52E}" dt="2022-05-26T22:52:21.749" v="126" actId="20577"/>
        <pc:sldMkLst>
          <pc:docMk/>
          <pc:sldMk cId="2295111505" sldId="365"/>
        </pc:sldMkLst>
      </pc:sldChg>
      <pc:sldChg chg="modNotesTx">
        <pc:chgData name="Giampaolo Ing. Tucci" userId="0d73768f-0554-4747-b89f-3f150740f9bc" providerId="ADAL" clId="{5A242097-D501-43CB-A7E0-8A3D0280A52E}" dt="2022-05-26T22:53:46.518" v="136" actId="20577"/>
        <pc:sldMkLst>
          <pc:docMk/>
          <pc:sldMk cId="1686026055" sldId="366"/>
        </pc:sldMkLst>
      </pc:sldChg>
      <pc:sldChg chg="modNotesTx">
        <pc:chgData name="Giampaolo Ing. Tucci" userId="0d73768f-0554-4747-b89f-3f150740f9bc" providerId="ADAL" clId="{5A242097-D501-43CB-A7E0-8A3D0280A52E}" dt="2022-05-26T22:53:16.476" v="135" actId="113"/>
        <pc:sldMkLst>
          <pc:docMk/>
          <pc:sldMk cId="3829182470" sldId="367"/>
        </pc:sldMkLst>
      </pc:sldChg>
      <pc:sldChg chg="modSp modNotesTx">
        <pc:chgData name="Giampaolo Ing. Tucci" userId="0d73768f-0554-4747-b89f-3f150740f9bc" providerId="ADAL" clId="{5A242097-D501-43CB-A7E0-8A3D0280A52E}" dt="2022-05-27T09:13:09.502" v="2207" actId="6549"/>
        <pc:sldMkLst>
          <pc:docMk/>
          <pc:sldMk cId="2989217074" sldId="369"/>
        </pc:sldMkLst>
        <pc:spChg chg="mod">
          <ac:chgData name="Giampaolo Ing. Tucci" userId="0d73768f-0554-4747-b89f-3f150740f9bc" providerId="ADAL" clId="{5A242097-D501-43CB-A7E0-8A3D0280A52E}" dt="2022-05-26T23:21:00.879" v="446" actId="6549"/>
          <ac:spMkLst>
            <pc:docMk/>
            <pc:sldMk cId="2989217074" sldId="369"/>
            <ac:spMk id="2" creationId="{A99AA167-C995-4581-B3D1-33B77C9A0E26}"/>
          </ac:spMkLst>
        </pc:spChg>
      </pc:sldChg>
      <pc:sldChg chg="modSp modNotesTx">
        <pc:chgData name="Giampaolo Ing. Tucci" userId="0d73768f-0554-4747-b89f-3f150740f9bc" providerId="ADAL" clId="{5A242097-D501-43CB-A7E0-8A3D0280A52E}" dt="2022-05-27T09:11:05.320" v="2195" actId="20577"/>
        <pc:sldMkLst>
          <pc:docMk/>
          <pc:sldMk cId="2031578413" sldId="371"/>
        </pc:sldMkLst>
        <pc:spChg chg="mod">
          <ac:chgData name="Giampaolo Ing. Tucci" userId="0d73768f-0554-4747-b89f-3f150740f9bc" providerId="ADAL" clId="{5A242097-D501-43CB-A7E0-8A3D0280A52E}" dt="2022-05-27T09:11:05.320" v="2195" actId="20577"/>
          <ac:spMkLst>
            <pc:docMk/>
            <pc:sldMk cId="2031578413" sldId="371"/>
            <ac:spMk id="4" creationId="{81201240-173F-44C6-84B8-99F9877A271B}"/>
          </ac:spMkLst>
        </pc:spChg>
      </pc:sldChg>
      <pc:sldChg chg="modNotesTx">
        <pc:chgData name="Giampaolo Ing. Tucci" userId="0d73768f-0554-4747-b89f-3f150740f9bc" providerId="ADAL" clId="{5A242097-D501-43CB-A7E0-8A3D0280A52E}" dt="2022-05-27T09:41:31.626" v="2588" actId="20577"/>
        <pc:sldMkLst>
          <pc:docMk/>
          <pc:sldMk cId="1511312790" sldId="374"/>
        </pc:sldMkLst>
      </pc:sldChg>
      <pc:sldChg chg="modSp modNotesTx">
        <pc:chgData name="Giampaolo Ing. Tucci" userId="0d73768f-0554-4747-b89f-3f150740f9bc" providerId="ADAL" clId="{5A242097-D501-43CB-A7E0-8A3D0280A52E}" dt="2022-05-27T08:20:53.999" v="1585" actId="20577"/>
        <pc:sldMkLst>
          <pc:docMk/>
          <pc:sldMk cId="659582048" sldId="375"/>
        </pc:sldMkLst>
        <pc:spChg chg="mod">
          <ac:chgData name="Giampaolo Ing. Tucci" userId="0d73768f-0554-4747-b89f-3f150740f9bc" providerId="ADAL" clId="{5A242097-D501-43CB-A7E0-8A3D0280A52E}" dt="2022-05-27T08:16:56.495" v="1409" actId="20577"/>
          <ac:spMkLst>
            <pc:docMk/>
            <pc:sldMk cId="659582048" sldId="375"/>
            <ac:spMk id="2" creationId="{63FF6064-E935-45D9-8533-7F2855855E4F}"/>
          </ac:spMkLst>
        </pc:spChg>
        <pc:spChg chg="mod">
          <ac:chgData name="Giampaolo Ing. Tucci" userId="0d73768f-0554-4747-b89f-3f150740f9bc" providerId="ADAL" clId="{5A242097-D501-43CB-A7E0-8A3D0280A52E}" dt="2022-05-27T08:19:35.413" v="1450" actId="20577"/>
          <ac:spMkLst>
            <pc:docMk/>
            <pc:sldMk cId="659582048" sldId="375"/>
            <ac:spMk id="5" creationId="{738D63AF-620F-4ECD-870E-8BF905906BCA}"/>
          </ac:spMkLst>
        </pc:spChg>
      </pc:sldChg>
      <pc:sldChg chg="modNotesTx">
        <pc:chgData name="Giampaolo Ing. Tucci" userId="0d73768f-0554-4747-b89f-3f150740f9bc" providerId="ADAL" clId="{5A242097-D501-43CB-A7E0-8A3D0280A52E}" dt="2022-05-27T09:19:55.126" v="2318" actId="20577"/>
        <pc:sldMkLst>
          <pc:docMk/>
          <pc:sldMk cId="4038645638" sldId="376"/>
        </pc:sldMkLst>
      </pc:sldChg>
      <pc:sldChg chg="modNotesTx">
        <pc:chgData name="Giampaolo Ing. Tucci" userId="0d73768f-0554-4747-b89f-3f150740f9bc" providerId="ADAL" clId="{5A242097-D501-43CB-A7E0-8A3D0280A52E}" dt="2022-05-27T08:35:12.716" v="1587" actId="20577"/>
        <pc:sldMkLst>
          <pc:docMk/>
          <pc:sldMk cId="1140604727" sldId="377"/>
        </pc:sldMkLst>
      </pc:sldChg>
      <pc:sldChg chg="modNotesTx">
        <pc:chgData name="Giampaolo Ing. Tucci" userId="0d73768f-0554-4747-b89f-3f150740f9bc" providerId="ADAL" clId="{5A242097-D501-43CB-A7E0-8A3D0280A52E}" dt="2022-05-26T23:49:39.889" v="930" actId="20577"/>
        <pc:sldMkLst>
          <pc:docMk/>
          <pc:sldMk cId="1459936989" sldId="378"/>
        </pc:sldMkLst>
      </pc:sldChg>
      <pc:sldChg chg="modNotesTx">
        <pc:chgData name="Giampaolo Ing. Tucci" userId="0d73768f-0554-4747-b89f-3f150740f9bc" providerId="ADAL" clId="{5A242097-D501-43CB-A7E0-8A3D0280A52E}" dt="2022-05-26T22:40:03.528" v="50" actId="20577"/>
        <pc:sldMkLst>
          <pc:docMk/>
          <pc:sldMk cId="3607835063" sldId="379"/>
        </pc:sldMkLst>
      </pc:sldChg>
      <pc:sldChg chg="addSp delSp modSp add ord modNotesTx">
        <pc:chgData name="Giampaolo Ing. Tucci" userId="0d73768f-0554-4747-b89f-3f150740f9bc" providerId="ADAL" clId="{5A242097-D501-43CB-A7E0-8A3D0280A52E}" dt="2022-05-27T08:54:30.032" v="1767" actId="20577"/>
        <pc:sldMkLst>
          <pc:docMk/>
          <pc:sldMk cId="1669909527" sldId="380"/>
        </pc:sldMkLst>
        <pc:spChg chg="mod">
          <ac:chgData name="Giampaolo Ing. Tucci" userId="0d73768f-0554-4747-b89f-3f150740f9bc" providerId="ADAL" clId="{5A242097-D501-43CB-A7E0-8A3D0280A52E}" dt="2022-05-27T08:49:33.615" v="1738" actId="20577"/>
          <ac:spMkLst>
            <pc:docMk/>
            <pc:sldMk cId="1669909527" sldId="380"/>
            <ac:spMk id="2" creationId="{A99AA167-C995-4581-B3D1-33B77C9A0E26}"/>
          </ac:spMkLst>
        </pc:spChg>
        <pc:spChg chg="add mod">
          <ac:chgData name="Giampaolo Ing. Tucci" userId="0d73768f-0554-4747-b89f-3f150740f9bc" providerId="ADAL" clId="{5A242097-D501-43CB-A7E0-8A3D0280A52E}" dt="2022-05-27T08:47:32.875" v="1710" actId="1076"/>
          <ac:spMkLst>
            <pc:docMk/>
            <pc:sldMk cId="1669909527" sldId="380"/>
            <ac:spMk id="7" creationId="{64C8A13C-8406-4F9E-AFB3-639780364B8B}"/>
          </ac:spMkLst>
        </pc:spChg>
        <pc:spChg chg="add mod">
          <ac:chgData name="Giampaolo Ing. Tucci" userId="0d73768f-0554-4747-b89f-3f150740f9bc" providerId="ADAL" clId="{5A242097-D501-43CB-A7E0-8A3D0280A52E}" dt="2022-05-27T08:47:39.163" v="1711" actId="1076"/>
          <ac:spMkLst>
            <pc:docMk/>
            <pc:sldMk cId="1669909527" sldId="380"/>
            <ac:spMk id="8" creationId="{DFB9B954-2FF8-4E31-B364-F0BCE778F71F}"/>
          </ac:spMkLst>
        </pc:spChg>
        <pc:spChg chg="add mod">
          <ac:chgData name="Giampaolo Ing. Tucci" userId="0d73768f-0554-4747-b89f-3f150740f9bc" providerId="ADAL" clId="{5A242097-D501-43CB-A7E0-8A3D0280A52E}" dt="2022-05-27T08:48:39.178" v="1715" actId="1076"/>
          <ac:spMkLst>
            <pc:docMk/>
            <pc:sldMk cId="1669909527" sldId="380"/>
            <ac:spMk id="9" creationId="{09254E81-FA4D-4512-8BD1-A78B87DF0F6D}"/>
          </ac:spMkLst>
        </pc:spChg>
        <pc:spChg chg="add mod">
          <ac:chgData name="Giampaolo Ing. Tucci" userId="0d73768f-0554-4747-b89f-3f150740f9bc" providerId="ADAL" clId="{5A242097-D501-43CB-A7E0-8A3D0280A52E}" dt="2022-05-27T08:48:53.682" v="1716" actId="1076"/>
          <ac:spMkLst>
            <pc:docMk/>
            <pc:sldMk cId="1669909527" sldId="380"/>
            <ac:spMk id="10" creationId="{B092E3FB-3893-425D-8343-382D3D57DD34}"/>
          </ac:spMkLst>
        </pc:spChg>
        <pc:spChg chg="add mod">
          <ac:chgData name="Giampaolo Ing. Tucci" userId="0d73768f-0554-4747-b89f-3f150740f9bc" providerId="ADAL" clId="{5A242097-D501-43CB-A7E0-8A3D0280A52E}" dt="2022-05-27T08:48:28.474" v="1712" actId="14100"/>
          <ac:spMkLst>
            <pc:docMk/>
            <pc:sldMk cId="1669909527" sldId="380"/>
            <ac:spMk id="11" creationId="{92BA49F9-208D-4A2C-9DAF-9F6FD080B058}"/>
          </ac:spMkLst>
        </pc:spChg>
        <pc:spChg chg="add mod">
          <ac:chgData name="Giampaolo Ing. Tucci" userId="0d73768f-0554-4747-b89f-3f150740f9bc" providerId="ADAL" clId="{5A242097-D501-43CB-A7E0-8A3D0280A52E}" dt="2022-05-27T08:47:29.387" v="1709" actId="1076"/>
          <ac:spMkLst>
            <pc:docMk/>
            <pc:sldMk cId="1669909527" sldId="380"/>
            <ac:spMk id="12" creationId="{BF89CB61-D06D-4717-BB3F-F1897B849B81}"/>
          </ac:spMkLst>
        </pc:spChg>
        <pc:picChg chg="add mod">
          <ac:chgData name="Giampaolo Ing. Tucci" userId="0d73768f-0554-4747-b89f-3f150740f9bc" providerId="ADAL" clId="{5A242097-D501-43CB-A7E0-8A3D0280A52E}" dt="2022-05-27T08:45:07.612" v="1673" actId="1076"/>
          <ac:picMkLst>
            <pc:docMk/>
            <pc:sldMk cId="1669909527" sldId="380"/>
            <ac:picMk id="4" creationId="{00A1D9CF-89D4-4AED-9A9F-A632518602FB}"/>
          </ac:picMkLst>
        </pc:picChg>
        <pc:picChg chg="del">
          <ac:chgData name="Giampaolo Ing. Tucci" userId="0d73768f-0554-4747-b89f-3f150740f9bc" providerId="ADAL" clId="{5A242097-D501-43CB-A7E0-8A3D0280A52E}" dt="2022-05-27T08:42:11.490" v="1668" actId="478"/>
          <ac:picMkLst>
            <pc:docMk/>
            <pc:sldMk cId="1669909527" sldId="380"/>
            <ac:picMk id="5" creationId="{805AA184-73D6-41D0-903D-79904328F636}"/>
          </ac:picMkLst>
        </pc:picChg>
        <pc:picChg chg="del">
          <ac:chgData name="Giampaolo Ing. Tucci" userId="0d73768f-0554-4747-b89f-3f150740f9bc" providerId="ADAL" clId="{5A242097-D501-43CB-A7E0-8A3D0280A52E}" dt="2022-05-27T08:42:10.899" v="1667" actId="478"/>
          <ac:picMkLst>
            <pc:docMk/>
            <pc:sldMk cId="1669909527" sldId="380"/>
            <ac:picMk id="6" creationId="{0F4022E3-DAE9-4528-A0A2-74DF032EE682}"/>
          </ac:picMkLst>
        </pc:picChg>
      </pc:sldChg>
      <pc:sldChg chg="addSp delSp modSp add modNotesTx">
        <pc:chgData name="Giampaolo Ing. Tucci" userId="0d73768f-0554-4747-b89f-3f150740f9bc" providerId="ADAL" clId="{5A242097-D501-43CB-A7E0-8A3D0280A52E}" dt="2022-05-27T09:13:00.822" v="2205" actId="20577"/>
        <pc:sldMkLst>
          <pc:docMk/>
          <pc:sldMk cId="1147083103" sldId="381"/>
        </pc:sldMkLst>
        <pc:spChg chg="del">
          <ac:chgData name="Giampaolo Ing. Tucci" userId="0d73768f-0554-4747-b89f-3f150740f9bc" providerId="ADAL" clId="{5A242097-D501-43CB-A7E0-8A3D0280A52E}" dt="2022-05-27T08:57:09.464" v="1772" actId="478"/>
          <ac:spMkLst>
            <pc:docMk/>
            <pc:sldMk cId="1147083103" sldId="381"/>
            <ac:spMk id="2" creationId="{A99AA167-C995-4581-B3D1-33B77C9A0E26}"/>
          </ac:spMkLst>
        </pc:spChg>
        <pc:spChg chg="add mod">
          <ac:chgData name="Giampaolo Ing. Tucci" userId="0d73768f-0554-4747-b89f-3f150740f9bc" providerId="ADAL" clId="{5A242097-D501-43CB-A7E0-8A3D0280A52E}" dt="2022-05-27T09:06:56.020" v="2140" actId="1076"/>
          <ac:spMkLst>
            <pc:docMk/>
            <pc:sldMk cId="1147083103" sldId="381"/>
            <ac:spMk id="4" creationId="{CBEB23DE-9ACF-4346-99C1-21E186F50F23}"/>
          </ac:spMkLst>
        </pc:spChg>
        <pc:spChg chg="add mod">
          <ac:chgData name="Giampaolo Ing. Tucci" userId="0d73768f-0554-4747-b89f-3f150740f9bc" providerId="ADAL" clId="{5A242097-D501-43CB-A7E0-8A3D0280A52E}" dt="2022-05-27T09:07:01.764" v="2141" actId="1076"/>
          <ac:spMkLst>
            <pc:docMk/>
            <pc:sldMk cId="1147083103" sldId="381"/>
            <ac:spMk id="5" creationId="{AD56887E-A628-4FE1-AA86-046859DA6448}"/>
          </ac:spMkLst>
        </pc:spChg>
        <pc:picChg chg="del">
          <ac:chgData name="Giampaolo Ing. Tucci" userId="0d73768f-0554-4747-b89f-3f150740f9bc" providerId="ADAL" clId="{5A242097-D501-43CB-A7E0-8A3D0280A52E}" dt="2022-05-27T08:57:06.625" v="1771" actId="478"/>
          <ac:picMkLst>
            <pc:docMk/>
            <pc:sldMk cId="1147083103" sldId="381"/>
            <ac:picMk id="7" creationId="{150DD855-4DE7-4E49-9765-4D68D8F26CBC}"/>
          </ac:picMkLst>
        </pc:picChg>
      </pc:sldChg>
    </pc:docChg>
  </pc:docChgLst>
  <pc:docChgLst>
    <pc:chgData name="Giampaolo Ing. Tucci" userId="0d73768f-0554-4747-b89f-3f150740f9bc" providerId="ADAL" clId="{C0670552-3144-442A-B3F4-6F2347FB82CE}"/>
    <pc:docChg chg="custSel addSld modSld">
      <pc:chgData name="Giampaolo Ing. Tucci" userId="0d73768f-0554-4747-b89f-3f150740f9bc" providerId="ADAL" clId="{C0670552-3144-442A-B3F4-6F2347FB82CE}" dt="2022-05-26T09:45:21.322" v="1201" actId="20577"/>
      <pc:docMkLst>
        <pc:docMk/>
      </pc:docMkLst>
      <pc:sldChg chg="modNotesTx">
        <pc:chgData name="Giampaolo Ing. Tucci" userId="0d73768f-0554-4747-b89f-3f150740f9bc" providerId="ADAL" clId="{C0670552-3144-442A-B3F4-6F2347FB82CE}" dt="2022-05-26T09:45:21.322" v="1201" actId="20577"/>
        <pc:sldMkLst>
          <pc:docMk/>
          <pc:sldMk cId="2061641749" sldId="360"/>
        </pc:sldMkLst>
      </pc:sldChg>
      <pc:sldChg chg="modSp modNotesTx">
        <pc:chgData name="Giampaolo Ing. Tucci" userId="0d73768f-0554-4747-b89f-3f150740f9bc" providerId="ADAL" clId="{C0670552-3144-442A-B3F4-6F2347FB82CE}" dt="2022-05-26T09:09:27.378" v="433" actId="6549"/>
        <pc:sldMkLst>
          <pc:docMk/>
          <pc:sldMk cId="2031578413" sldId="371"/>
        </pc:sldMkLst>
        <pc:spChg chg="mod">
          <ac:chgData name="Giampaolo Ing. Tucci" userId="0d73768f-0554-4747-b89f-3f150740f9bc" providerId="ADAL" clId="{C0670552-3144-442A-B3F4-6F2347FB82CE}" dt="2022-05-26T09:07:06.043" v="166" actId="20577"/>
          <ac:spMkLst>
            <pc:docMk/>
            <pc:sldMk cId="2031578413" sldId="371"/>
            <ac:spMk id="4" creationId="{81201240-173F-44C6-84B8-99F9877A271B}"/>
          </ac:spMkLst>
        </pc:spChg>
      </pc:sldChg>
      <pc:sldChg chg="addSp delSp modSp add modNotesTx">
        <pc:chgData name="Giampaolo Ing. Tucci" userId="0d73768f-0554-4747-b89f-3f150740f9bc" providerId="ADAL" clId="{C0670552-3144-442A-B3F4-6F2347FB82CE}" dt="2022-05-26T09:02:03.858" v="42" actId="6549"/>
        <pc:sldMkLst>
          <pc:docMk/>
          <pc:sldMk cId="3607835063" sldId="379"/>
        </pc:sldMkLst>
        <pc:spChg chg="mod">
          <ac:chgData name="Giampaolo Ing. Tucci" userId="0d73768f-0554-4747-b89f-3f150740f9bc" providerId="ADAL" clId="{C0670552-3144-442A-B3F4-6F2347FB82CE}" dt="2022-05-26T09:01:47.790" v="41" actId="27636"/>
          <ac:spMkLst>
            <pc:docMk/>
            <pc:sldMk cId="3607835063" sldId="379"/>
            <ac:spMk id="2" creationId="{63FF6064-E935-45D9-8533-7F2855855E4F}"/>
          </ac:spMkLst>
        </pc:spChg>
        <pc:picChg chg="add del mod">
          <ac:chgData name="Giampaolo Ing. Tucci" userId="0d73768f-0554-4747-b89f-3f150740f9bc" providerId="ADAL" clId="{C0670552-3144-442A-B3F4-6F2347FB82CE}" dt="2022-05-26T09:00:55.639" v="5" actId="478"/>
          <ac:picMkLst>
            <pc:docMk/>
            <pc:sldMk cId="3607835063" sldId="379"/>
            <ac:picMk id="4" creationId="{24DA5FCA-3C08-406E-A4F5-256BB664C218}"/>
          </ac:picMkLst>
        </pc:picChg>
        <pc:picChg chg="add mod">
          <ac:chgData name="Giampaolo Ing. Tucci" userId="0d73768f-0554-4747-b89f-3f150740f9bc" providerId="ADAL" clId="{C0670552-3144-442A-B3F4-6F2347FB82CE}" dt="2022-05-26T09:01:09.741" v="8" actId="1076"/>
          <ac:picMkLst>
            <pc:docMk/>
            <pc:sldMk cId="3607835063" sldId="379"/>
            <ac:picMk id="6" creationId="{A902F011-2D4E-4206-94B0-49078D10C271}"/>
          </ac:picMkLst>
        </pc:picChg>
        <pc:picChg chg="del">
          <ac:chgData name="Giampaolo Ing. Tucci" userId="0d73768f-0554-4747-b89f-3f150740f9bc" providerId="ADAL" clId="{C0670552-3144-442A-B3F4-6F2347FB82CE}" dt="2022-05-26T08:59:18.642" v="1" actId="478"/>
          <ac:picMkLst>
            <pc:docMk/>
            <pc:sldMk cId="3607835063" sldId="379"/>
            <ac:picMk id="8" creationId="{32B27A61-5D72-4160-BEF3-7C851C7216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C871B-B5FA-4F08-970B-E195D05B0A5B}" type="datetimeFigureOut">
              <a:rPr lang="it-IT" smtClean="0"/>
              <a:t>27/05/2022</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FF74F-9974-4100-8BF0-B0A8A3AEB402}" type="slidenum">
              <a:rPr lang="it-IT" smtClean="0"/>
              <a:t>‹#›</a:t>
            </a:fld>
            <a:endParaRPr lang="it-IT"/>
          </a:p>
        </p:txBody>
      </p:sp>
    </p:spTree>
    <p:extLst>
      <p:ext uri="{BB962C8B-B14F-4D97-AF65-F5344CB8AC3E}">
        <p14:creationId xmlns:p14="http://schemas.microsoft.com/office/powerpoint/2010/main" val="3940186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t>
            </a:r>
            <a:r>
              <a:rPr lang="en-GB" dirty="0" err="1"/>
              <a:t>questa</a:t>
            </a:r>
            <a:r>
              <a:rPr lang="en-GB" dirty="0"/>
              <a:t> </a:t>
            </a:r>
            <a:r>
              <a:rPr lang="en-GB" dirty="0" err="1"/>
              <a:t>sessione</a:t>
            </a:r>
            <a:r>
              <a:rPr lang="en-GB" dirty="0"/>
              <a:t> Vi </a:t>
            </a:r>
            <a:r>
              <a:rPr lang="en-GB" dirty="0" err="1"/>
              <a:t>parlerò</a:t>
            </a:r>
            <a:r>
              <a:rPr lang="en-GB" dirty="0"/>
              <a:t> </a:t>
            </a:r>
            <a:r>
              <a:rPr lang="en-GB" dirty="0" err="1"/>
              <a:t>della</a:t>
            </a:r>
            <a:r>
              <a:rPr lang="en-GB" dirty="0"/>
              <a:t> </a:t>
            </a:r>
            <a:r>
              <a:rPr lang="en-GB" dirty="0" err="1"/>
              <a:t>mia</a:t>
            </a:r>
            <a:r>
              <a:rPr lang="en-GB" dirty="0"/>
              <a:t> </a:t>
            </a:r>
            <a:r>
              <a:rPr lang="en-GB" dirty="0" err="1"/>
              <a:t>esperienza</a:t>
            </a:r>
            <a:r>
              <a:rPr lang="en-GB" dirty="0"/>
              <a:t> con </a:t>
            </a:r>
            <a:r>
              <a:rPr lang="en-GB" dirty="0" err="1"/>
              <a:t>Blazor</a:t>
            </a:r>
            <a:r>
              <a:rPr lang="en-GB" dirty="0"/>
              <a:t> Server</a:t>
            </a:r>
          </a:p>
          <a:p>
            <a:endParaRPr lang="en-GB" dirty="0"/>
          </a:p>
          <a:p>
            <a:r>
              <a:rPr lang="en-GB" dirty="0" err="1"/>
              <a:t>Spiegherò</a:t>
            </a:r>
            <a:r>
              <a:rPr lang="en-GB" dirty="0"/>
              <a:t> le </a:t>
            </a:r>
            <a:r>
              <a:rPr lang="en-GB" dirty="0" err="1"/>
              <a:t>motivazioni</a:t>
            </a:r>
            <a:r>
              <a:rPr lang="en-GB" dirty="0"/>
              <a:t> </a:t>
            </a:r>
            <a:r>
              <a:rPr lang="en-GB" dirty="0" err="1"/>
              <a:t>che</a:t>
            </a:r>
            <a:r>
              <a:rPr lang="en-GB" dirty="0"/>
              <a:t> mi </a:t>
            </a:r>
            <a:r>
              <a:rPr lang="en-GB" dirty="0" err="1"/>
              <a:t>hanno</a:t>
            </a:r>
            <a:r>
              <a:rPr lang="en-GB" dirty="0"/>
              <a:t> </a:t>
            </a:r>
            <a:r>
              <a:rPr lang="en-GB" dirty="0" err="1"/>
              <a:t>portato</a:t>
            </a:r>
            <a:r>
              <a:rPr lang="en-GB" dirty="0"/>
              <a:t> a </a:t>
            </a:r>
            <a:r>
              <a:rPr lang="en-GB" dirty="0" err="1"/>
              <a:t>scegliere</a:t>
            </a:r>
            <a:r>
              <a:rPr lang="en-GB" dirty="0"/>
              <a:t> </a:t>
            </a:r>
            <a:r>
              <a:rPr lang="en-GB" dirty="0" err="1"/>
              <a:t>Blazor</a:t>
            </a:r>
            <a:r>
              <a:rPr lang="en-GB" dirty="0"/>
              <a:t> Server, e </a:t>
            </a:r>
            <a:r>
              <a:rPr lang="en-GB" dirty="0" err="1"/>
              <a:t>perchè</a:t>
            </a:r>
            <a:r>
              <a:rPr lang="en-GB" dirty="0"/>
              <a:t> ho </a:t>
            </a:r>
            <a:r>
              <a:rPr lang="en-GB" dirty="0" err="1"/>
              <a:t>scelto</a:t>
            </a:r>
            <a:r>
              <a:rPr lang="en-GB" dirty="0"/>
              <a:t> di </a:t>
            </a:r>
            <a:r>
              <a:rPr lang="en-GB" dirty="0" err="1"/>
              <a:t>eseguire</a:t>
            </a:r>
            <a:r>
              <a:rPr lang="en-GB" dirty="0"/>
              <a:t> </a:t>
            </a:r>
            <a:r>
              <a:rPr lang="en-GB" dirty="0" err="1"/>
              <a:t>il</a:t>
            </a:r>
            <a:r>
              <a:rPr lang="en-GB" dirty="0"/>
              <a:t> deploy in azure, e </a:t>
            </a:r>
            <a:r>
              <a:rPr lang="en-GB" dirty="0" err="1"/>
              <a:t>quindi</a:t>
            </a:r>
            <a:r>
              <a:rPr lang="en-GB" dirty="0"/>
              <a:t> mi </a:t>
            </a:r>
            <a:r>
              <a:rPr lang="en-GB" dirty="0" err="1"/>
              <a:t>dilungherò</a:t>
            </a:r>
            <a:r>
              <a:rPr lang="en-GB" dirty="0"/>
              <a:t> un </a:t>
            </a:r>
            <a:r>
              <a:rPr lang="en-GB" dirty="0" err="1"/>
              <a:t>pò</a:t>
            </a:r>
            <a:r>
              <a:rPr lang="en-GB" dirty="0"/>
              <a:t> </a:t>
            </a:r>
            <a:r>
              <a:rPr lang="en-GB" dirty="0" err="1"/>
              <a:t>su</a:t>
            </a:r>
            <a:r>
              <a:rPr lang="en-GB" dirty="0"/>
              <a:t> </a:t>
            </a:r>
            <a:r>
              <a:rPr lang="en-GB" dirty="0" err="1"/>
              <a:t>varia</a:t>
            </a:r>
            <a:r>
              <a:rPr lang="en-GB" dirty="0"/>
              <a:t> </a:t>
            </a:r>
            <a:r>
              <a:rPr lang="en-GB" dirty="0" err="1"/>
              <a:t>aspetti</a:t>
            </a:r>
            <a:r>
              <a:rPr lang="en-GB" dirty="0"/>
              <a:t> </a:t>
            </a:r>
            <a:r>
              <a:rPr lang="en-GB" dirty="0" err="1"/>
              <a:t>che</a:t>
            </a:r>
            <a:r>
              <a:rPr lang="en-GB" dirty="0"/>
              <a:t> </a:t>
            </a:r>
            <a:r>
              <a:rPr lang="en-GB" dirty="0" err="1"/>
              <a:t>permettano</a:t>
            </a:r>
            <a:r>
              <a:rPr lang="en-GB" dirty="0"/>
              <a:t> di </a:t>
            </a:r>
            <a:r>
              <a:rPr lang="en-GB" dirty="0" err="1"/>
              <a:t>ottenere</a:t>
            </a:r>
            <a:r>
              <a:rPr lang="en-GB" dirty="0"/>
              <a:t> </a:t>
            </a:r>
            <a:r>
              <a:rPr lang="en-GB" dirty="0" err="1"/>
              <a:t>il</a:t>
            </a:r>
            <a:r>
              <a:rPr lang="en-GB" dirty="0"/>
              <a:t> </a:t>
            </a:r>
            <a:r>
              <a:rPr lang="en-GB" dirty="0" err="1"/>
              <a:t>massimo</a:t>
            </a:r>
            <a:r>
              <a:rPr lang="en-GB" dirty="0"/>
              <a:t> da </a:t>
            </a:r>
            <a:r>
              <a:rPr lang="en-GB" dirty="0" err="1"/>
              <a:t>questa</a:t>
            </a:r>
            <a:r>
              <a:rPr lang="en-GB" dirty="0"/>
              <a:t> </a:t>
            </a:r>
            <a:r>
              <a:rPr lang="en-GB" dirty="0" err="1"/>
              <a:t>soluzione</a:t>
            </a:r>
            <a:r>
              <a:rPr lang="en-GB" dirty="0"/>
              <a:t>.</a:t>
            </a:r>
          </a:p>
          <a:p>
            <a:endParaRPr lang="it-IT" dirty="0"/>
          </a:p>
        </p:txBody>
      </p:sp>
      <p:sp>
        <p:nvSpPr>
          <p:cNvPr id="4" name="Slide Number Placeholder 3"/>
          <p:cNvSpPr>
            <a:spLocks noGrp="1"/>
          </p:cNvSpPr>
          <p:nvPr>
            <p:ph type="sldNum" sz="quarter" idx="5"/>
          </p:nvPr>
        </p:nvSpPr>
        <p:spPr/>
        <p:txBody>
          <a:bodyPr/>
          <a:lstStyle/>
          <a:p>
            <a:fld id="{6AEFF74F-9974-4100-8BF0-B0A8A3AEB402}" type="slidenum">
              <a:rPr lang="it-IT" smtClean="0"/>
              <a:t>1</a:t>
            </a:fld>
            <a:endParaRPr lang="it-IT"/>
          </a:p>
        </p:txBody>
      </p:sp>
    </p:spTree>
    <p:extLst>
      <p:ext uri="{BB962C8B-B14F-4D97-AF65-F5344CB8AC3E}">
        <p14:creationId xmlns:p14="http://schemas.microsoft.com/office/powerpoint/2010/main" val="234350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a:t>
            </a:r>
            <a:r>
              <a:rPr lang="en-US" dirty="0" err="1"/>
              <a:t>SignalR</a:t>
            </a:r>
            <a:r>
              <a:rPr lang="en-US" dirty="0"/>
              <a:t> è una </a:t>
            </a:r>
            <a:r>
              <a:rPr lang="en-US" dirty="0" err="1"/>
              <a:t>libreria</a:t>
            </a:r>
            <a:r>
              <a:rPr lang="en-US" dirty="0"/>
              <a:t> per ASP.NET </a:t>
            </a:r>
            <a:r>
              <a:rPr lang="en-US" dirty="0" err="1"/>
              <a:t>che</a:t>
            </a:r>
            <a:r>
              <a:rPr lang="en-US" dirty="0"/>
              <a:t> </a:t>
            </a:r>
            <a:r>
              <a:rPr lang="en-US" dirty="0" err="1"/>
              <a:t>permette</a:t>
            </a:r>
            <a:r>
              <a:rPr lang="en-US" dirty="0"/>
              <a:t> la </a:t>
            </a:r>
            <a:r>
              <a:rPr lang="en-US" dirty="0" err="1"/>
              <a:t>comunicazione</a:t>
            </a:r>
            <a:r>
              <a:rPr lang="en-US" dirty="0"/>
              <a:t> </a:t>
            </a:r>
            <a:r>
              <a:rPr lang="en-US" dirty="0" err="1"/>
              <a:t>bidirezionale</a:t>
            </a:r>
            <a:r>
              <a:rPr lang="en-US" dirty="0"/>
              <a:t> client server: </a:t>
            </a:r>
            <a:r>
              <a:rPr lang="en-US" dirty="0" err="1"/>
              <a:t>cioè</a:t>
            </a:r>
            <a:r>
              <a:rPr lang="en-US" dirty="0"/>
              <a:t> </a:t>
            </a:r>
            <a:r>
              <a:rPr lang="en-US" dirty="0" err="1"/>
              <a:t>il</a:t>
            </a:r>
            <a:r>
              <a:rPr lang="en-US" dirty="0"/>
              <a:t> client </a:t>
            </a:r>
            <a:r>
              <a:rPr lang="en-US" dirty="0" err="1"/>
              <a:t>può</a:t>
            </a:r>
            <a:r>
              <a:rPr lang="en-US" dirty="0"/>
              <a:t> </a:t>
            </a:r>
            <a:r>
              <a:rPr lang="en-US" dirty="0" err="1"/>
              <a:t>invocare</a:t>
            </a:r>
            <a:r>
              <a:rPr lang="en-US" dirty="0"/>
              <a:t> </a:t>
            </a:r>
            <a:r>
              <a:rPr lang="en-US" dirty="0" err="1"/>
              <a:t>metodi</a:t>
            </a:r>
            <a:r>
              <a:rPr lang="en-US" dirty="0"/>
              <a:t> </a:t>
            </a:r>
            <a:r>
              <a:rPr lang="en-US" dirty="0" err="1"/>
              <a:t>sul</a:t>
            </a:r>
            <a:r>
              <a:rPr lang="en-US" dirty="0"/>
              <a:t> server, e </a:t>
            </a:r>
            <a:r>
              <a:rPr lang="en-US" dirty="0" err="1"/>
              <a:t>questo</a:t>
            </a:r>
            <a:r>
              <a:rPr lang="en-US" dirty="0"/>
              <a:t> non è una </a:t>
            </a:r>
            <a:r>
              <a:rPr lang="en-US" dirty="0" err="1"/>
              <a:t>cosa</a:t>
            </a:r>
            <a:r>
              <a:rPr lang="en-US" dirty="0"/>
              <a:t> </a:t>
            </a:r>
            <a:r>
              <a:rPr lang="en-US" dirty="0" err="1"/>
              <a:t>speciale</a:t>
            </a:r>
            <a:r>
              <a:rPr lang="en-US" dirty="0"/>
              <a:t>, è </a:t>
            </a:r>
            <a:r>
              <a:rPr lang="en-US" dirty="0" err="1"/>
              <a:t>così</a:t>
            </a:r>
            <a:r>
              <a:rPr lang="en-US" dirty="0"/>
              <a:t>  </a:t>
            </a:r>
            <a:r>
              <a:rPr lang="en-US" dirty="0" err="1"/>
              <a:t>che</a:t>
            </a:r>
            <a:r>
              <a:rPr lang="en-US" dirty="0"/>
              <a:t> </a:t>
            </a:r>
            <a:r>
              <a:rPr lang="en-US" dirty="0" err="1"/>
              <a:t>funziona</a:t>
            </a:r>
            <a:r>
              <a:rPr lang="en-US" dirty="0"/>
              <a:t> Http, ma con </a:t>
            </a:r>
            <a:r>
              <a:rPr lang="en-US" dirty="0" err="1"/>
              <a:t>questa</a:t>
            </a:r>
            <a:r>
              <a:rPr lang="en-US" dirty="0"/>
              <a:t> </a:t>
            </a:r>
            <a:r>
              <a:rPr lang="en-US" dirty="0" err="1"/>
              <a:t>libreria</a:t>
            </a:r>
            <a:r>
              <a:rPr lang="en-US" dirty="0"/>
              <a:t> </a:t>
            </a:r>
            <a:r>
              <a:rPr lang="en-US" dirty="0" err="1"/>
              <a:t>può</a:t>
            </a:r>
            <a:r>
              <a:rPr lang="en-US" dirty="0"/>
              <a:t> </a:t>
            </a:r>
            <a:r>
              <a:rPr lang="en-US" dirty="0" err="1"/>
              <a:t>avvenire</a:t>
            </a:r>
            <a:r>
              <a:rPr lang="en-US" dirty="0"/>
              <a:t> </a:t>
            </a:r>
            <a:r>
              <a:rPr lang="en-US" dirty="0" err="1"/>
              <a:t>anche</a:t>
            </a:r>
            <a:r>
              <a:rPr lang="en-US" dirty="0"/>
              <a:t> </a:t>
            </a:r>
            <a:r>
              <a:rPr lang="en-US" dirty="0" err="1"/>
              <a:t>il</a:t>
            </a:r>
            <a:r>
              <a:rPr lang="en-US" dirty="0"/>
              <a:t> </a:t>
            </a:r>
            <a:r>
              <a:rPr lang="en-US" dirty="0" err="1"/>
              <a:t>contrario</a:t>
            </a:r>
            <a:r>
              <a:rPr lang="en-US" dirty="0"/>
              <a:t>.</a:t>
            </a:r>
          </a:p>
          <a:p>
            <a:endParaRPr lang="en-US" dirty="0"/>
          </a:p>
          <a:p>
            <a:r>
              <a:rPr lang="en-US" dirty="0" err="1"/>
              <a:t>SignalR</a:t>
            </a:r>
            <a:r>
              <a:rPr lang="en-US" dirty="0"/>
              <a:t> è una </a:t>
            </a:r>
            <a:r>
              <a:rPr lang="en-US" dirty="0" err="1"/>
              <a:t>libreria</a:t>
            </a:r>
            <a:r>
              <a:rPr lang="en-US" dirty="0"/>
              <a:t> </a:t>
            </a:r>
            <a:r>
              <a:rPr lang="en-US" dirty="0" err="1"/>
              <a:t>che</a:t>
            </a:r>
            <a:r>
              <a:rPr lang="en-US" dirty="0"/>
              <a:t> </a:t>
            </a:r>
            <a:r>
              <a:rPr lang="en-US" dirty="0" err="1"/>
              <a:t>usa</a:t>
            </a:r>
            <a:r>
              <a:rPr lang="en-US" dirty="0"/>
              <a:t> al </a:t>
            </a:r>
            <a:r>
              <a:rPr lang="en-US" dirty="0" err="1"/>
              <a:t>suo</a:t>
            </a:r>
            <a:r>
              <a:rPr lang="en-US" dirty="0"/>
              <a:t> </a:t>
            </a:r>
            <a:r>
              <a:rPr lang="en-US" dirty="0" err="1"/>
              <a:t>interno</a:t>
            </a:r>
            <a:r>
              <a:rPr lang="en-US" dirty="0"/>
              <a:t> </a:t>
            </a:r>
            <a:r>
              <a:rPr lang="en-US" dirty="0" err="1"/>
              <a:t>diversi</a:t>
            </a:r>
            <a:r>
              <a:rPr lang="en-US" dirty="0"/>
              <a:t> </a:t>
            </a:r>
            <a:r>
              <a:rPr lang="en-US" dirty="0" err="1"/>
              <a:t>metodi</a:t>
            </a:r>
            <a:r>
              <a:rPr lang="en-US" dirty="0"/>
              <a:t> di </a:t>
            </a:r>
            <a:r>
              <a:rPr lang="en-US" dirty="0" err="1"/>
              <a:t>comunicazione</a:t>
            </a:r>
            <a:r>
              <a:rPr lang="en-US" dirty="0"/>
              <a:t>: </a:t>
            </a:r>
            <a:r>
              <a:rPr lang="en-US" dirty="0" err="1"/>
              <a:t>quelli</a:t>
            </a:r>
            <a:r>
              <a:rPr lang="en-US" dirty="0"/>
              <a:t> </a:t>
            </a:r>
            <a:r>
              <a:rPr lang="en-US" dirty="0" err="1"/>
              <a:t>che</a:t>
            </a:r>
            <a:r>
              <a:rPr lang="en-US" dirty="0"/>
              <a:t> </a:t>
            </a:r>
            <a:r>
              <a:rPr lang="en-US" dirty="0" err="1"/>
              <a:t>interessano</a:t>
            </a:r>
            <a:r>
              <a:rPr lang="en-US" dirty="0"/>
              <a:t> a </a:t>
            </a:r>
            <a:r>
              <a:rPr lang="en-US" dirty="0" err="1"/>
              <a:t>noi</a:t>
            </a:r>
            <a:r>
              <a:rPr lang="en-US" dirty="0"/>
              <a:t> </a:t>
            </a:r>
            <a:r>
              <a:rPr lang="en-US" dirty="0" err="1"/>
              <a:t>sono</a:t>
            </a:r>
            <a:r>
              <a:rPr lang="en-US" dirty="0"/>
              <a:t> I </a:t>
            </a:r>
            <a:r>
              <a:rPr lang="en-US" dirty="0" err="1"/>
              <a:t>seguenti</a:t>
            </a:r>
            <a:r>
              <a:rPr lang="en-US" dirty="0"/>
              <a:t>.</a:t>
            </a:r>
          </a:p>
          <a:p>
            <a:pPr marL="181225" indent="-181225">
              <a:buFont typeface="Arial" panose="020B0604020202020204" pitchFamily="34" charset="0"/>
              <a:buChar char="•"/>
            </a:pPr>
            <a:r>
              <a:rPr lang="en-US" b="1" dirty="0"/>
              <a:t>Long-polling</a:t>
            </a:r>
            <a:r>
              <a:rPr lang="en-US" dirty="0"/>
              <a:t>, </a:t>
            </a:r>
            <a:r>
              <a:rPr lang="en-US" dirty="0" err="1"/>
              <a:t>che</a:t>
            </a:r>
            <a:r>
              <a:rPr lang="en-US" dirty="0"/>
              <a:t> non </a:t>
            </a:r>
            <a:r>
              <a:rPr lang="en-US" dirty="0" err="1"/>
              <a:t>vuole</a:t>
            </a:r>
            <a:r>
              <a:rPr lang="en-US" dirty="0"/>
              <a:t> dire come </a:t>
            </a:r>
            <a:r>
              <a:rPr lang="en-US" dirty="0" err="1"/>
              <a:t>si</a:t>
            </a:r>
            <a:r>
              <a:rPr lang="en-US" dirty="0"/>
              <a:t> </a:t>
            </a:r>
            <a:r>
              <a:rPr lang="en-US" dirty="0" err="1"/>
              <a:t>legge</a:t>
            </a:r>
            <a:r>
              <a:rPr lang="en-US" dirty="0"/>
              <a:t> in </a:t>
            </a:r>
            <a:r>
              <a:rPr lang="en-US" dirty="0" err="1"/>
              <a:t>giro</a:t>
            </a:r>
            <a:r>
              <a:rPr lang="en-US" dirty="0"/>
              <a:t> </a:t>
            </a:r>
            <a:r>
              <a:rPr lang="en-US" dirty="0" err="1"/>
              <a:t>che</a:t>
            </a:r>
            <a:r>
              <a:rPr lang="en-US" dirty="0"/>
              <a:t> </a:t>
            </a:r>
            <a:r>
              <a:rPr lang="en-US" dirty="0" err="1"/>
              <a:t>il</a:t>
            </a:r>
            <a:r>
              <a:rPr lang="en-US" dirty="0"/>
              <a:t> client </a:t>
            </a:r>
            <a:r>
              <a:rPr lang="en-US" dirty="0" err="1"/>
              <a:t>periodicamente</a:t>
            </a:r>
            <a:r>
              <a:rPr lang="en-US" dirty="0"/>
              <a:t> </a:t>
            </a:r>
            <a:r>
              <a:rPr lang="en-US" dirty="0" err="1"/>
              <a:t>interroga</a:t>
            </a:r>
            <a:r>
              <a:rPr lang="en-US" dirty="0"/>
              <a:t> </a:t>
            </a:r>
            <a:r>
              <a:rPr lang="en-US" dirty="0" err="1"/>
              <a:t>il</a:t>
            </a:r>
            <a:r>
              <a:rPr lang="en-US" dirty="0"/>
              <a:t> server per </a:t>
            </a:r>
            <a:r>
              <a:rPr lang="en-US" dirty="0" err="1"/>
              <a:t>verificare</a:t>
            </a:r>
            <a:r>
              <a:rPr lang="en-US" dirty="0"/>
              <a:t> se ci </a:t>
            </a:r>
            <a:r>
              <a:rPr lang="en-US" dirty="0" err="1"/>
              <a:t>sono</a:t>
            </a:r>
            <a:r>
              <a:rPr lang="en-US" dirty="0"/>
              <a:t> </a:t>
            </a:r>
            <a:r>
              <a:rPr lang="en-US" dirty="0" err="1"/>
              <a:t>novità</a:t>
            </a:r>
            <a:r>
              <a:rPr lang="en-US" dirty="0"/>
              <a:t> – lo </a:t>
            </a:r>
            <a:r>
              <a:rPr lang="en-US" dirty="0" err="1"/>
              <a:t>vedremo</a:t>
            </a:r>
            <a:r>
              <a:rPr lang="en-US" dirty="0"/>
              <a:t> a breve</a:t>
            </a:r>
          </a:p>
          <a:p>
            <a:pPr marL="181225" indent="-181225">
              <a:buFont typeface="Arial" panose="020B0604020202020204" pitchFamily="34" charset="0"/>
              <a:buChar char="•"/>
            </a:pPr>
            <a:r>
              <a:rPr lang="en-US" b="1" dirty="0"/>
              <a:t>WebSocket</a:t>
            </a:r>
            <a:r>
              <a:rPr lang="en-US" dirty="0"/>
              <a:t>, </a:t>
            </a:r>
            <a:r>
              <a:rPr lang="en-US" dirty="0" err="1"/>
              <a:t>che</a:t>
            </a:r>
            <a:r>
              <a:rPr lang="en-US" dirty="0"/>
              <a:t> è una </a:t>
            </a:r>
            <a:r>
              <a:rPr lang="en-US" dirty="0" err="1"/>
              <a:t>comunicazione</a:t>
            </a:r>
            <a:r>
              <a:rPr lang="en-US" dirty="0"/>
              <a:t> </a:t>
            </a:r>
            <a:r>
              <a:rPr lang="en-US" dirty="0" err="1"/>
              <a:t>bidirezionale</a:t>
            </a:r>
            <a:r>
              <a:rPr lang="en-US" dirty="0"/>
              <a:t> full-duplex.</a:t>
            </a:r>
          </a:p>
          <a:p>
            <a:pPr marL="181225" indent="-181225">
              <a:buFont typeface="Arial" panose="020B0604020202020204" pitchFamily="34" charset="0"/>
              <a:buChar char="•"/>
            </a:pPr>
            <a:r>
              <a:rPr lang="en-US" dirty="0" err="1"/>
              <a:t>Esiste</a:t>
            </a:r>
            <a:r>
              <a:rPr lang="en-US" dirty="0"/>
              <a:t> </a:t>
            </a:r>
            <a:r>
              <a:rPr lang="en-US" dirty="0" err="1"/>
              <a:t>anche</a:t>
            </a:r>
            <a:r>
              <a:rPr lang="en-US" dirty="0"/>
              <a:t> </a:t>
            </a:r>
            <a:r>
              <a:rPr lang="en-US" b="1" dirty="0"/>
              <a:t>Server-only</a:t>
            </a:r>
            <a:r>
              <a:rPr lang="en-US" dirty="0"/>
              <a:t>, </a:t>
            </a:r>
            <a:r>
              <a:rPr lang="en-US" dirty="0" err="1"/>
              <a:t>che</a:t>
            </a:r>
            <a:r>
              <a:rPr lang="en-US" dirty="0"/>
              <a:t> </a:t>
            </a:r>
            <a:r>
              <a:rPr lang="en-US" dirty="0" err="1"/>
              <a:t>permette</a:t>
            </a:r>
            <a:r>
              <a:rPr lang="en-US" dirty="0"/>
              <a:t> la </a:t>
            </a:r>
            <a:r>
              <a:rPr lang="en-US" dirty="0" err="1"/>
              <a:t>comunicazione</a:t>
            </a:r>
            <a:r>
              <a:rPr lang="en-US" dirty="0"/>
              <a:t> solo dal server al client, ma non è </a:t>
            </a:r>
            <a:r>
              <a:rPr lang="en-US" dirty="0" err="1"/>
              <a:t>usata</a:t>
            </a:r>
            <a:r>
              <a:rPr lang="en-US" dirty="0"/>
              <a:t> in </a:t>
            </a:r>
            <a:r>
              <a:rPr lang="en-US" dirty="0" err="1"/>
              <a:t>Blazor</a:t>
            </a:r>
            <a:endParaRPr lang="en-US" dirty="0"/>
          </a:p>
          <a:p>
            <a:endParaRPr lang="en-US" dirty="0"/>
          </a:p>
          <a:p>
            <a:pPr defTabSz="948507">
              <a:defRPr/>
            </a:pPr>
            <a:r>
              <a:rPr lang="en-US" dirty="0" err="1"/>
              <a:t>Quindi</a:t>
            </a:r>
            <a:r>
              <a:rPr lang="en-US" dirty="0"/>
              <a:t> </a:t>
            </a:r>
            <a:r>
              <a:rPr lang="en-US" dirty="0" err="1"/>
              <a:t>SignalR</a:t>
            </a:r>
            <a:r>
              <a:rPr lang="en-US" dirty="0"/>
              <a:t> è la </a:t>
            </a:r>
            <a:r>
              <a:rPr lang="en-US" dirty="0" err="1"/>
              <a:t>libreria</a:t>
            </a:r>
            <a:r>
              <a:rPr lang="en-US" dirty="0"/>
              <a:t> </a:t>
            </a:r>
            <a:r>
              <a:rPr lang="en-US" dirty="0" err="1"/>
              <a:t>usata</a:t>
            </a:r>
            <a:r>
              <a:rPr lang="en-US" dirty="0"/>
              <a:t> da </a:t>
            </a:r>
            <a:r>
              <a:rPr lang="en-US" dirty="0" err="1"/>
              <a:t>Blazor</a:t>
            </a:r>
            <a:r>
              <a:rPr lang="en-US" dirty="0"/>
              <a:t> per </a:t>
            </a:r>
            <a:r>
              <a:rPr lang="en-US" dirty="0" err="1"/>
              <a:t>comunicare</a:t>
            </a:r>
            <a:r>
              <a:rPr lang="en-US" dirty="0"/>
              <a:t> ai client le </a:t>
            </a:r>
            <a:r>
              <a:rPr lang="en-US" dirty="0" err="1"/>
              <a:t>variazioni</a:t>
            </a:r>
            <a:r>
              <a:rPr lang="en-US" dirty="0"/>
              <a:t> </a:t>
            </a:r>
            <a:r>
              <a:rPr lang="en-US" dirty="0" err="1"/>
              <a:t>della</a:t>
            </a:r>
            <a:r>
              <a:rPr lang="en-US" dirty="0"/>
              <a:t> user interface</a:t>
            </a:r>
          </a:p>
          <a:p>
            <a:endParaRPr lang="en-US" dirty="0"/>
          </a:p>
        </p:txBody>
      </p:sp>
      <p:sp>
        <p:nvSpPr>
          <p:cNvPr id="4" name="Slide Number Placeholder 3"/>
          <p:cNvSpPr>
            <a:spLocks noGrp="1"/>
          </p:cNvSpPr>
          <p:nvPr>
            <p:ph type="sldNum" sz="quarter" idx="5"/>
          </p:nvPr>
        </p:nvSpPr>
        <p:spPr/>
        <p:txBody>
          <a:bodyPr/>
          <a:lstStyle/>
          <a:p>
            <a:fld id="{DC21A304-ABDC-4C75-B3FE-2B17B6C2F685}" type="slidenum">
              <a:rPr lang="en-US" smtClean="0"/>
              <a:t>10</a:t>
            </a:fld>
            <a:endParaRPr lang="en-US"/>
          </a:p>
        </p:txBody>
      </p:sp>
    </p:spTree>
    <p:extLst>
      <p:ext uri="{BB962C8B-B14F-4D97-AF65-F5344CB8AC3E}">
        <p14:creationId xmlns:p14="http://schemas.microsoft.com/office/powerpoint/2010/main" val="78421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&lt;&lt;</a:t>
            </a:r>
            <a:r>
              <a:rPr lang="en-US" dirty="0" err="1"/>
              <a:t>Spiegare</a:t>
            </a:r>
            <a:r>
              <a:rPr lang="en-US" dirty="0"/>
              <a:t> per </a:t>
            </a:r>
            <a:r>
              <a:rPr lang="en-US" dirty="0" err="1"/>
              <a:t>sommi</a:t>
            </a:r>
            <a:r>
              <a:rPr lang="en-US" dirty="0"/>
              <a:t> </a:t>
            </a:r>
            <a:r>
              <a:rPr lang="en-US" dirty="0" err="1"/>
              <a:t>capi</a:t>
            </a:r>
            <a:r>
              <a:rPr lang="en-US" dirty="0"/>
              <a:t> come </a:t>
            </a:r>
            <a:r>
              <a:rPr lang="en-US" dirty="0" err="1"/>
              <a:t>funziona</a:t>
            </a:r>
            <a:r>
              <a:rPr lang="en-US" dirty="0"/>
              <a:t>&gt;&gt;</a:t>
            </a:r>
          </a:p>
          <a:p>
            <a:endParaRPr lang="en-US" dirty="0"/>
          </a:p>
          <a:p>
            <a:r>
              <a:rPr lang="en-US" dirty="0"/>
              <a:t>Ora </a:t>
            </a:r>
            <a:r>
              <a:rPr lang="en-US" dirty="0" err="1"/>
              <a:t>il</a:t>
            </a:r>
            <a:r>
              <a:rPr lang="en-US" dirty="0"/>
              <a:t> </a:t>
            </a:r>
            <a:r>
              <a:rPr lang="en-US" dirty="0" err="1"/>
              <a:t>metodo</a:t>
            </a:r>
            <a:r>
              <a:rPr lang="en-US" dirty="0"/>
              <a:t> </a:t>
            </a:r>
            <a:r>
              <a:rPr lang="en-US" dirty="0" err="1"/>
              <a:t>preferenziale</a:t>
            </a:r>
            <a:r>
              <a:rPr lang="en-US" dirty="0"/>
              <a:t> è </a:t>
            </a:r>
            <a:r>
              <a:rPr lang="en-US" dirty="0" err="1"/>
              <a:t>websocket</a:t>
            </a:r>
            <a:r>
              <a:rPr lang="en-US" dirty="0"/>
              <a:t>, </a:t>
            </a:r>
            <a:r>
              <a:rPr lang="en-US" dirty="0" err="1"/>
              <a:t>però</a:t>
            </a:r>
            <a:r>
              <a:rPr lang="en-US" dirty="0"/>
              <a:t> per diverse </a:t>
            </a:r>
            <a:r>
              <a:rPr lang="en-US" dirty="0" err="1"/>
              <a:t>ragioni</a:t>
            </a:r>
            <a:r>
              <a:rPr lang="en-US" dirty="0"/>
              <a:t> </a:t>
            </a:r>
            <a:r>
              <a:rPr lang="en-US" dirty="0" err="1"/>
              <a:t>questo</a:t>
            </a:r>
            <a:r>
              <a:rPr lang="en-US" dirty="0"/>
              <a:t> </a:t>
            </a:r>
            <a:r>
              <a:rPr lang="en-US" dirty="0" err="1"/>
              <a:t>può</a:t>
            </a:r>
            <a:r>
              <a:rPr lang="en-US" dirty="0"/>
              <a:t> non </a:t>
            </a:r>
            <a:r>
              <a:rPr lang="en-US" dirty="0" err="1"/>
              <a:t>essere</a:t>
            </a:r>
            <a:r>
              <a:rPr lang="en-US" dirty="0"/>
              <a:t> </a:t>
            </a:r>
            <a:r>
              <a:rPr lang="en-US" dirty="0" err="1"/>
              <a:t>disponibile</a:t>
            </a:r>
            <a:r>
              <a:rPr lang="en-US" dirty="0"/>
              <a:t>. </a:t>
            </a:r>
          </a:p>
          <a:p>
            <a:endParaRPr lang="en-US" dirty="0"/>
          </a:p>
          <a:p>
            <a:r>
              <a:rPr lang="en-US" dirty="0" err="1"/>
              <a:t>Websocket</a:t>
            </a:r>
            <a:r>
              <a:rPr lang="en-US" dirty="0"/>
              <a:t> è </a:t>
            </a:r>
            <a:r>
              <a:rPr lang="en-US" dirty="0" err="1"/>
              <a:t>quello</a:t>
            </a:r>
            <a:r>
              <a:rPr lang="en-US" dirty="0"/>
              <a:t> </a:t>
            </a:r>
            <a:r>
              <a:rPr lang="en-US" dirty="0" err="1"/>
              <a:t>più</a:t>
            </a:r>
            <a:r>
              <a:rPr lang="en-US" dirty="0"/>
              <a:t> </a:t>
            </a:r>
            <a:r>
              <a:rPr lang="en-US" dirty="0" err="1"/>
              <a:t>veloce</a:t>
            </a:r>
            <a:r>
              <a:rPr lang="en-US" dirty="0"/>
              <a:t> </a:t>
            </a:r>
            <a:r>
              <a:rPr lang="en-US" dirty="0" err="1"/>
              <a:t>perchè</a:t>
            </a:r>
            <a:r>
              <a:rPr lang="en-US" dirty="0"/>
              <a:t> </a:t>
            </a:r>
            <a:r>
              <a:rPr lang="en-US" dirty="0" err="1"/>
              <a:t>realmente</a:t>
            </a:r>
            <a:r>
              <a:rPr lang="en-US" dirty="0"/>
              <a:t> </a:t>
            </a:r>
            <a:r>
              <a:rPr lang="en-US" dirty="0" err="1"/>
              <a:t>crea</a:t>
            </a:r>
            <a:r>
              <a:rPr lang="en-US" dirty="0"/>
              <a:t> una </a:t>
            </a:r>
            <a:r>
              <a:rPr lang="en-US" dirty="0" err="1"/>
              <a:t>comunicazione</a:t>
            </a:r>
            <a:r>
              <a:rPr lang="en-US" dirty="0"/>
              <a:t> </a:t>
            </a:r>
            <a:r>
              <a:rPr lang="en-US" dirty="0" err="1"/>
              <a:t>bidirezionale</a:t>
            </a:r>
            <a:r>
              <a:rPr lang="en-US" dirty="0"/>
              <a:t>: </a:t>
            </a:r>
            <a:r>
              <a:rPr lang="en-US" dirty="0" err="1"/>
              <a:t>l’altro</a:t>
            </a:r>
            <a:r>
              <a:rPr lang="en-US" dirty="0"/>
              <a:t> non è </a:t>
            </a:r>
            <a:r>
              <a:rPr lang="en-US" dirty="0" err="1"/>
              <a:t>realmente</a:t>
            </a:r>
            <a:r>
              <a:rPr lang="en-US" dirty="0"/>
              <a:t> </a:t>
            </a:r>
            <a:r>
              <a:rPr lang="en-US" dirty="0" err="1"/>
              <a:t>bidirezionale</a:t>
            </a:r>
            <a:r>
              <a:rPr lang="en-US" dirty="0"/>
              <a:t> ma </a:t>
            </a:r>
            <a:r>
              <a:rPr lang="en-US" dirty="0" err="1"/>
              <a:t>si</a:t>
            </a:r>
            <a:r>
              <a:rPr lang="en-US" dirty="0"/>
              <a:t> </a:t>
            </a:r>
            <a:r>
              <a:rPr lang="en-US" dirty="0" err="1"/>
              <a:t>basa</a:t>
            </a:r>
            <a:r>
              <a:rPr lang="en-US" dirty="0"/>
              <a:t> </a:t>
            </a:r>
            <a:r>
              <a:rPr lang="en-US" dirty="0" err="1"/>
              <a:t>sempre</a:t>
            </a:r>
            <a:r>
              <a:rPr lang="en-US" dirty="0"/>
              <a:t> </a:t>
            </a:r>
            <a:r>
              <a:rPr lang="en-US" dirty="0" err="1"/>
              <a:t>sul</a:t>
            </a:r>
            <a:r>
              <a:rPr lang="en-US" dirty="0"/>
              <a:t> </a:t>
            </a:r>
            <a:r>
              <a:rPr lang="en-US" dirty="0" err="1"/>
              <a:t>modello</a:t>
            </a:r>
            <a:r>
              <a:rPr lang="en-US" dirty="0"/>
              <a:t> </a:t>
            </a:r>
            <a:r>
              <a:rPr lang="en-US" dirty="0" err="1"/>
              <a:t>domanda</a:t>
            </a:r>
            <a:r>
              <a:rPr lang="en-US" dirty="0"/>
              <a:t>/</a:t>
            </a:r>
            <a:r>
              <a:rPr lang="en-US" dirty="0" err="1"/>
              <a:t>risposta</a:t>
            </a:r>
            <a:r>
              <a:rPr lang="en-US" dirty="0"/>
              <a:t>. </a:t>
            </a:r>
          </a:p>
          <a:p>
            <a:endParaRPr lang="en-US" dirty="0"/>
          </a:p>
          <a:p>
            <a:r>
              <a:rPr lang="en-US" dirty="0"/>
              <a:t>Con </a:t>
            </a:r>
            <a:r>
              <a:rPr lang="en-US" dirty="0" err="1"/>
              <a:t>Websocket</a:t>
            </a:r>
            <a:r>
              <a:rPr lang="en-US" dirty="0"/>
              <a:t> in </a:t>
            </a:r>
            <a:r>
              <a:rPr lang="en-US" dirty="0" err="1"/>
              <a:t>pratica</a:t>
            </a:r>
            <a:r>
              <a:rPr lang="en-US" dirty="0"/>
              <a:t> </a:t>
            </a:r>
            <a:r>
              <a:rPr lang="en-US" dirty="0" err="1"/>
              <a:t>si</a:t>
            </a:r>
            <a:r>
              <a:rPr lang="en-US" dirty="0"/>
              <a:t> </a:t>
            </a:r>
            <a:r>
              <a:rPr lang="en-US" dirty="0" err="1"/>
              <a:t>mantiene</a:t>
            </a:r>
            <a:r>
              <a:rPr lang="en-US" dirty="0"/>
              <a:t> un </a:t>
            </a:r>
            <a:r>
              <a:rPr lang="en-US" dirty="0" err="1"/>
              <a:t>canale</a:t>
            </a:r>
            <a:r>
              <a:rPr lang="en-US" dirty="0"/>
              <a:t> </a:t>
            </a:r>
            <a:r>
              <a:rPr lang="en-US" dirty="0" err="1"/>
              <a:t>aperto</a:t>
            </a:r>
            <a:r>
              <a:rPr lang="en-US" dirty="0"/>
              <a:t> e </a:t>
            </a:r>
            <a:r>
              <a:rPr lang="en-US" dirty="0" err="1"/>
              <a:t>quindi</a:t>
            </a:r>
            <a:r>
              <a:rPr lang="en-US" dirty="0"/>
              <a:t> </a:t>
            </a:r>
            <a:r>
              <a:rPr lang="en-US" dirty="0" err="1"/>
              <a:t>si</a:t>
            </a:r>
            <a:r>
              <a:rPr lang="en-US" dirty="0"/>
              <a:t> </a:t>
            </a:r>
            <a:r>
              <a:rPr lang="en-US" dirty="0" err="1"/>
              <a:t>possono</a:t>
            </a:r>
            <a:r>
              <a:rPr lang="en-US" dirty="0"/>
              <a:t> </a:t>
            </a:r>
            <a:r>
              <a:rPr lang="en-US" dirty="0" err="1"/>
              <a:t>scambiare</a:t>
            </a:r>
            <a:r>
              <a:rPr lang="en-US" dirty="0"/>
              <a:t> i </a:t>
            </a:r>
            <a:r>
              <a:rPr lang="en-US" dirty="0" err="1"/>
              <a:t>dati</a:t>
            </a:r>
            <a:r>
              <a:rPr lang="en-US" dirty="0"/>
              <a:t> in </a:t>
            </a:r>
            <a:r>
              <a:rPr lang="en-US" dirty="0" err="1"/>
              <a:t>entrambi</a:t>
            </a:r>
            <a:r>
              <a:rPr lang="en-US" dirty="0"/>
              <a:t> I </a:t>
            </a:r>
            <a:r>
              <a:rPr lang="en-US" dirty="0" err="1"/>
              <a:t>versi</a:t>
            </a:r>
            <a:r>
              <a:rPr lang="en-US" dirty="0"/>
              <a:t>. </a:t>
            </a:r>
          </a:p>
          <a:p>
            <a:endParaRPr lang="en-US" dirty="0"/>
          </a:p>
          <a:p>
            <a:r>
              <a:rPr lang="en-US" dirty="0"/>
              <a:t>Con Long Polling ad </a:t>
            </a:r>
            <a:r>
              <a:rPr lang="en-US" dirty="0" err="1"/>
              <a:t>ogni</a:t>
            </a:r>
            <a:r>
              <a:rPr lang="en-US" dirty="0"/>
              <a:t> </a:t>
            </a:r>
            <a:r>
              <a:rPr lang="en-US" dirty="0" err="1"/>
              <a:t>evento</a:t>
            </a:r>
            <a:r>
              <a:rPr lang="en-US" dirty="0"/>
              <a:t> </a:t>
            </a:r>
            <a:r>
              <a:rPr lang="en-US" dirty="0" err="1"/>
              <a:t>si</a:t>
            </a:r>
            <a:r>
              <a:rPr lang="en-US" dirty="0"/>
              <a:t> ha la </a:t>
            </a:r>
            <a:r>
              <a:rPr lang="en-US" dirty="0" err="1"/>
              <a:t>chiusura</a:t>
            </a:r>
            <a:r>
              <a:rPr lang="en-US" dirty="0"/>
              <a:t> </a:t>
            </a:r>
            <a:r>
              <a:rPr lang="en-US" dirty="0" err="1"/>
              <a:t>della</a:t>
            </a:r>
            <a:r>
              <a:rPr lang="en-US" dirty="0"/>
              <a:t> </a:t>
            </a:r>
            <a:r>
              <a:rPr lang="en-US" dirty="0" err="1"/>
              <a:t>connessione</a:t>
            </a:r>
            <a:r>
              <a:rPr lang="en-US" dirty="0"/>
              <a:t> e la </a:t>
            </a:r>
            <a:r>
              <a:rPr lang="en-US" dirty="0" err="1"/>
              <a:t>riapertura</a:t>
            </a:r>
            <a:r>
              <a:rPr lang="en-US" dirty="0"/>
              <a:t>, e </a:t>
            </a:r>
            <a:r>
              <a:rPr lang="en-US" dirty="0" err="1"/>
              <a:t>messa</a:t>
            </a:r>
            <a:r>
              <a:rPr lang="en-US" dirty="0"/>
              <a:t> in </a:t>
            </a:r>
            <a:r>
              <a:rPr lang="en-US" dirty="0" err="1"/>
              <a:t>attesa</a:t>
            </a:r>
            <a:r>
              <a:rPr lang="en-US" dirty="0"/>
              <a:t>: </a:t>
            </a:r>
            <a:r>
              <a:rPr lang="en-US" dirty="0" err="1"/>
              <a:t>questo</a:t>
            </a:r>
            <a:r>
              <a:rPr lang="en-US" dirty="0"/>
              <a:t> porta a overhead inutile per i </a:t>
            </a:r>
            <a:r>
              <a:rPr lang="en-US" dirty="0" err="1"/>
              <a:t>molti</a:t>
            </a:r>
            <a:r>
              <a:rPr lang="en-US" dirty="0"/>
              <a:t> </a:t>
            </a:r>
            <a:r>
              <a:rPr lang="en-US" dirty="0" err="1"/>
              <a:t>messaggi</a:t>
            </a:r>
            <a:r>
              <a:rPr lang="en-US" dirty="0"/>
              <a:t> in </a:t>
            </a:r>
            <a:r>
              <a:rPr lang="en-US" dirty="0" err="1"/>
              <a:t>più</a:t>
            </a:r>
            <a:r>
              <a:rPr lang="en-US" dirty="0"/>
              <a:t> </a:t>
            </a:r>
            <a:r>
              <a:rPr lang="en-US" dirty="0" err="1"/>
              <a:t>scambiati</a:t>
            </a:r>
            <a:r>
              <a:rPr lang="en-US" dirty="0"/>
              <a:t>. NON è </a:t>
            </a:r>
            <a:r>
              <a:rPr lang="en-US" dirty="0" err="1"/>
              <a:t>efficace</a:t>
            </a:r>
            <a:r>
              <a:rPr lang="en-US" dirty="0"/>
              <a:t> ! </a:t>
            </a:r>
          </a:p>
          <a:p>
            <a:endParaRPr lang="en-US" dirty="0"/>
          </a:p>
          <a:p>
            <a:r>
              <a:rPr lang="en-US" dirty="0" err="1"/>
              <a:t>Inoltre</a:t>
            </a:r>
            <a:r>
              <a:rPr lang="en-US" dirty="0"/>
              <a:t> I </a:t>
            </a:r>
            <a:r>
              <a:rPr lang="en-US" dirty="0" err="1"/>
              <a:t>dati</a:t>
            </a:r>
            <a:r>
              <a:rPr lang="en-US" dirty="0"/>
              <a:t> </a:t>
            </a:r>
            <a:r>
              <a:rPr lang="en-US" dirty="0" err="1"/>
              <a:t>scambiati</a:t>
            </a:r>
            <a:r>
              <a:rPr lang="en-US" dirty="0"/>
              <a:t> </a:t>
            </a:r>
            <a:r>
              <a:rPr lang="en-US" dirty="0" err="1"/>
              <a:t>hanno</a:t>
            </a:r>
            <a:r>
              <a:rPr lang="en-US" dirty="0"/>
              <a:t> </a:t>
            </a:r>
            <a:r>
              <a:rPr lang="en-US" dirty="0" err="1"/>
              <a:t>dimensione</a:t>
            </a:r>
            <a:r>
              <a:rPr lang="en-US" dirty="0"/>
              <a:t> </a:t>
            </a:r>
            <a:r>
              <a:rPr lang="en-US" dirty="0" err="1"/>
              <a:t>maggiore</a:t>
            </a:r>
            <a:r>
              <a:rPr lang="en-US" dirty="0"/>
              <a:t>. Per </a:t>
            </a:r>
            <a:r>
              <a:rPr lang="en-US" dirty="0" err="1"/>
              <a:t>terminare</a:t>
            </a:r>
            <a:r>
              <a:rPr lang="en-US" dirty="0"/>
              <a:t> </a:t>
            </a:r>
            <a:r>
              <a:rPr lang="en-US" dirty="0" err="1"/>
              <a:t>questa</a:t>
            </a:r>
            <a:r>
              <a:rPr lang="en-US" dirty="0"/>
              <a:t> </a:t>
            </a:r>
            <a:r>
              <a:rPr lang="en-US" dirty="0" err="1"/>
              <a:t>modalità</a:t>
            </a:r>
            <a:r>
              <a:rPr lang="en-US" dirty="0"/>
              <a:t> non è ben </a:t>
            </a:r>
            <a:r>
              <a:rPr lang="en-US" dirty="0" err="1"/>
              <a:t>gradita</a:t>
            </a:r>
            <a:r>
              <a:rPr lang="en-US" dirty="0"/>
              <a:t> ad </a:t>
            </a:r>
            <a:r>
              <a:rPr lang="en-US" dirty="0" err="1"/>
              <a:t>alcuni</a:t>
            </a:r>
            <a:r>
              <a:rPr lang="en-US" dirty="0"/>
              <a:t> </a:t>
            </a:r>
            <a:r>
              <a:rPr lang="en-US" dirty="0" err="1"/>
              <a:t>apparati</a:t>
            </a:r>
            <a:r>
              <a:rPr lang="en-US" dirty="0"/>
              <a:t> </a:t>
            </a:r>
            <a:r>
              <a:rPr lang="en-US" dirty="0" err="1"/>
              <a:t>che</a:t>
            </a:r>
            <a:r>
              <a:rPr lang="en-US" dirty="0"/>
              <a:t> </a:t>
            </a:r>
            <a:r>
              <a:rPr lang="en-US" dirty="0" err="1"/>
              <a:t>possojno</a:t>
            </a:r>
            <a:r>
              <a:rPr lang="en-US" dirty="0"/>
              <a:t> </a:t>
            </a:r>
            <a:r>
              <a:rPr lang="en-US" dirty="0" err="1"/>
              <a:t>essere</a:t>
            </a:r>
            <a:r>
              <a:rPr lang="en-US" dirty="0"/>
              <a:t> </a:t>
            </a:r>
            <a:r>
              <a:rPr lang="en-US" dirty="0" err="1"/>
              <a:t>nel</a:t>
            </a:r>
            <a:r>
              <a:rPr lang="en-US" dirty="0"/>
              <a:t> mezzo: </a:t>
            </a:r>
            <a:r>
              <a:rPr lang="en-US" dirty="0" err="1"/>
              <a:t>vedono</a:t>
            </a:r>
            <a:r>
              <a:rPr lang="en-US" dirty="0"/>
              <a:t> una </a:t>
            </a:r>
            <a:r>
              <a:rPr lang="en-US" dirty="0" err="1"/>
              <a:t>connessione</a:t>
            </a:r>
            <a:r>
              <a:rPr lang="en-US" dirty="0"/>
              <a:t> http </a:t>
            </a:r>
            <a:r>
              <a:rPr lang="en-US" dirty="0" err="1"/>
              <a:t>aperta</a:t>
            </a:r>
            <a:r>
              <a:rPr lang="en-US" dirty="0"/>
              <a:t> con </a:t>
            </a:r>
            <a:r>
              <a:rPr lang="en-US" dirty="0" err="1"/>
              <a:t>il</a:t>
            </a:r>
            <a:r>
              <a:rPr lang="en-US" dirty="0"/>
              <a:t> client in </a:t>
            </a:r>
            <a:r>
              <a:rPr lang="en-US" dirty="0" err="1"/>
              <a:t>attesa</a:t>
            </a:r>
            <a:r>
              <a:rPr lang="en-US" dirty="0"/>
              <a:t> di </a:t>
            </a:r>
            <a:r>
              <a:rPr lang="en-US" dirty="0" err="1"/>
              <a:t>risposta</a:t>
            </a:r>
            <a:r>
              <a:rPr lang="en-US" dirty="0"/>
              <a:t> e </a:t>
            </a:r>
            <a:r>
              <a:rPr lang="en-US" dirty="0" err="1"/>
              <a:t>quindi</a:t>
            </a:r>
            <a:r>
              <a:rPr lang="en-US" dirty="0"/>
              <a:t> mi è </a:t>
            </a:r>
            <a:r>
              <a:rPr lang="en-US" dirty="0" err="1"/>
              <a:t>capitato</a:t>
            </a:r>
            <a:r>
              <a:rPr lang="en-US" dirty="0"/>
              <a:t> di </a:t>
            </a:r>
            <a:r>
              <a:rPr lang="en-US" dirty="0" err="1"/>
              <a:t>vedere</a:t>
            </a:r>
            <a:r>
              <a:rPr lang="en-US" dirty="0"/>
              <a:t> </a:t>
            </a:r>
            <a:r>
              <a:rPr lang="en-US" dirty="0" err="1"/>
              <a:t>che</a:t>
            </a:r>
            <a:r>
              <a:rPr lang="en-US" dirty="0"/>
              <a:t> </a:t>
            </a:r>
            <a:r>
              <a:rPr lang="en-US" dirty="0" err="1"/>
              <a:t>chiudano</a:t>
            </a:r>
            <a:r>
              <a:rPr lang="en-US" dirty="0"/>
              <a:t> in modo </a:t>
            </a:r>
            <a:r>
              <a:rPr lang="en-US" dirty="0" err="1"/>
              <a:t>improvvido</a:t>
            </a:r>
            <a:r>
              <a:rPr lang="en-US" dirty="0"/>
              <a:t> la </a:t>
            </a:r>
            <a:r>
              <a:rPr lang="en-US" dirty="0" err="1"/>
              <a:t>connessione</a:t>
            </a:r>
            <a:r>
              <a:rPr lang="en-US"/>
              <a:t>.</a:t>
            </a:r>
            <a:endParaRPr lang="en-US" dirty="0"/>
          </a:p>
          <a:p>
            <a:endParaRPr lang="en-US" dirty="0"/>
          </a:p>
          <a:p>
            <a:r>
              <a:rPr lang="en-US" dirty="0" err="1"/>
              <a:t>Quindi</a:t>
            </a:r>
            <a:r>
              <a:rPr lang="en-US" dirty="0"/>
              <a:t> </a:t>
            </a:r>
            <a:r>
              <a:rPr lang="en-US" dirty="0" err="1"/>
              <a:t>il</a:t>
            </a:r>
            <a:r>
              <a:rPr lang="en-US" dirty="0"/>
              <a:t> </a:t>
            </a:r>
            <a:r>
              <a:rPr lang="en-US" dirty="0" err="1"/>
              <a:t>metodo</a:t>
            </a:r>
            <a:r>
              <a:rPr lang="en-US" dirty="0"/>
              <a:t> </a:t>
            </a:r>
            <a:r>
              <a:rPr lang="en-US" dirty="0" err="1"/>
              <a:t>più</a:t>
            </a:r>
            <a:r>
              <a:rPr lang="en-US" dirty="0"/>
              <a:t> </a:t>
            </a:r>
            <a:r>
              <a:rPr lang="en-US" dirty="0" err="1"/>
              <a:t>efficace</a:t>
            </a:r>
            <a:r>
              <a:rPr lang="en-US" dirty="0"/>
              <a:t> è WebSocket; ma </a:t>
            </a:r>
            <a:r>
              <a:rPr lang="en-US" dirty="0" err="1"/>
              <a:t>questo</a:t>
            </a:r>
            <a:r>
              <a:rPr lang="en-US" dirty="0"/>
              <a:t> </a:t>
            </a:r>
            <a:r>
              <a:rPr lang="en-US" dirty="0" err="1"/>
              <a:t>può</a:t>
            </a:r>
            <a:r>
              <a:rPr lang="en-US" dirty="0"/>
              <a:t> non </a:t>
            </a:r>
            <a:r>
              <a:rPr lang="en-US" dirty="0" err="1"/>
              <a:t>sempre</a:t>
            </a:r>
            <a:r>
              <a:rPr lang="en-US" dirty="0"/>
              <a:t> </a:t>
            </a:r>
            <a:r>
              <a:rPr lang="en-US" dirty="0" err="1"/>
              <a:t>essere</a:t>
            </a:r>
            <a:r>
              <a:rPr lang="en-US" dirty="0"/>
              <a:t> </a:t>
            </a:r>
            <a:r>
              <a:rPr lang="en-US" dirty="0" err="1"/>
              <a:t>disponibile</a:t>
            </a:r>
            <a:r>
              <a:rPr lang="en-US" dirty="0"/>
              <a:t>.</a:t>
            </a:r>
          </a:p>
          <a:p>
            <a:endParaRPr lang="en-US" dirty="0"/>
          </a:p>
          <a:p>
            <a:r>
              <a:rPr lang="en-US" dirty="0"/>
              <a:t>Per </a:t>
            </a:r>
            <a:r>
              <a:rPr lang="en-US" dirty="0" err="1"/>
              <a:t>esempio</a:t>
            </a:r>
            <a:r>
              <a:rPr lang="en-US" dirty="0"/>
              <a:t> </a:t>
            </a:r>
            <a:r>
              <a:rPr lang="en-US" dirty="0" err="1"/>
              <a:t>il</a:t>
            </a:r>
            <a:r>
              <a:rPr lang="en-US" dirty="0"/>
              <a:t> browser non lo </a:t>
            </a:r>
            <a:r>
              <a:rPr lang="en-US" dirty="0" err="1"/>
              <a:t>supporta</a:t>
            </a:r>
            <a:r>
              <a:rPr lang="en-US" dirty="0"/>
              <a:t> </a:t>
            </a:r>
            <a:r>
              <a:rPr lang="en-US" dirty="0" err="1"/>
              <a:t>perchè</a:t>
            </a:r>
            <a:r>
              <a:rPr lang="en-US" dirty="0"/>
              <a:t> </a:t>
            </a:r>
            <a:r>
              <a:rPr lang="en-US" dirty="0" err="1"/>
              <a:t>magari</a:t>
            </a:r>
            <a:r>
              <a:rPr lang="en-US" dirty="0"/>
              <a:t> </a:t>
            </a:r>
            <a:r>
              <a:rPr lang="en-US" dirty="0" err="1"/>
              <a:t>vecchio</a:t>
            </a:r>
            <a:r>
              <a:rPr lang="en-US" dirty="0"/>
              <a:t>, </a:t>
            </a:r>
            <a:r>
              <a:rPr lang="en-US" dirty="0" err="1"/>
              <a:t>anche</a:t>
            </a:r>
            <a:r>
              <a:rPr lang="en-US" dirty="0"/>
              <a:t> se </a:t>
            </a:r>
            <a:r>
              <a:rPr lang="en-US" dirty="0" err="1"/>
              <a:t>ora</a:t>
            </a:r>
            <a:r>
              <a:rPr lang="en-US" dirty="0"/>
              <a:t> è difficile </a:t>
            </a:r>
            <a:r>
              <a:rPr lang="en-US" dirty="0" err="1"/>
              <a:t>trovarsi</a:t>
            </a:r>
            <a:r>
              <a:rPr lang="en-US" dirty="0"/>
              <a:t> in </a:t>
            </a:r>
            <a:r>
              <a:rPr lang="en-US" dirty="0" err="1"/>
              <a:t>questa</a:t>
            </a:r>
            <a:r>
              <a:rPr lang="en-US" dirty="0"/>
              <a:t> </a:t>
            </a:r>
            <a:r>
              <a:rPr lang="en-US" dirty="0" err="1"/>
              <a:t>situazione</a:t>
            </a:r>
            <a:r>
              <a:rPr lang="en-US" dirty="0"/>
              <a:t>: </a:t>
            </a:r>
            <a:r>
              <a:rPr lang="en-US" dirty="0" err="1"/>
              <a:t>più</a:t>
            </a:r>
            <a:r>
              <a:rPr lang="en-US" dirty="0"/>
              <a:t> facile </a:t>
            </a:r>
            <a:r>
              <a:rPr lang="en-US" dirty="0" err="1"/>
              <a:t>che</a:t>
            </a:r>
            <a:r>
              <a:rPr lang="en-US" dirty="0"/>
              <a:t> </a:t>
            </a:r>
            <a:r>
              <a:rPr lang="en-US" dirty="0" err="1"/>
              <a:t>qualche</a:t>
            </a:r>
            <a:r>
              <a:rPr lang="en-US" dirty="0"/>
              <a:t> </a:t>
            </a:r>
            <a:r>
              <a:rPr lang="en-US" dirty="0" err="1"/>
              <a:t>apparato</a:t>
            </a:r>
            <a:r>
              <a:rPr lang="en-US" dirty="0"/>
              <a:t> di </a:t>
            </a:r>
            <a:r>
              <a:rPr lang="en-US" dirty="0" err="1"/>
              <a:t>frontiera</a:t>
            </a:r>
            <a:r>
              <a:rPr lang="en-US" dirty="0"/>
              <a:t> </a:t>
            </a:r>
            <a:r>
              <a:rPr lang="en-US" dirty="0" err="1"/>
              <a:t>disabiliti</a:t>
            </a:r>
            <a:r>
              <a:rPr lang="en-US" dirty="0"/>
              <a:t> </a:t>
            </a:r>
            <a:r>
              <a:rPr lang="en-US" dirty="0" err="1"/>
              <a:t>questa</a:t>
            </a:r>
            <a:r>
              <a:rPr lang="en-US" dirty="0"/>
              <a:t> </a:t>
            </a:r>
            <a:r>
              <a:rPr lang="en-US" dirty="0" err="1"/>
              <a:t>possibilità</a:t>
            </a:r>
            <a:r>
              <a:rPr lang="en-US" dirty="0"/>
              <a:t>.</a:t>
            </a:r>
          </a:p>
          <a:p>
            <a:endParaRPr lang="en-US" dirty="0"/>
          </a:p>
          <a:p>
            <a:r>
              <a:rPr lang="en-US" dirty="0"/>
              <a:t>In </a:t>
            </a:r>
            <a:r>
              <a:rPr lang="en-US" dirty="0" err="1"/>
              <a:t>ogni</a:t>
            </a:r>
            <a:r>
              <a:rPr lang="en-US" dirty="0"/>
              <a:t> </a:t>
            </a:r>
            <a:r>
              <a:rPr lang="en-US" dirty="0" err="1"/>
              <a:t>caso</a:t>
            </a:r>
            <a:r>
              <a:rPr lang="en-US" dirty="0"/>
              <a:t> </a:t>
            </a:r>
            <a:r>
              <a:rPr lang="en-US" dirty="0" err="1"/>
              <a:t>quando</a:t>
            </a:r>
            <a:r>
              <a:rPr lang="en-US" dirty="0"/>
              <a:t> </a:t>
            </a:r>
            <a:r>
              <a:rPr lang="en-US" dirty="0" err="1"/>
              <a:t>websocket</a:t>
            </a:r>
            <a:r>
              <a:rPr lang="en-US" dirty="0"/>
              <a:t> non è </a:t>
            </a:r>
            <a:r>
              <a:rPr lang="en-US" dirty="0" err="1"/>
              <a:t>disponibile</a:t>
            </a:r>
            <a:r>
              <a:rPr lang="en-US" dirty="0"/>
              <a:t> </a:t>
            </a:r>
            <a:r>
              <a:rPr lang="en-US" dirty="0" err="1"/>
              <a:t>ecco</a:t>
            </a:r>
            <a:r>
              <a:rPr lang="en-US" dirty="0"/>
              <a:t> </a:t>
            </a:r>
            <a:r>
              <a:rPr lang="en-US" dirty="0" err="1"/>
              <a:t>che</a:t>
            </a:r>
            <a:r>
              <a:rPr lang="en-US" dirty="0"/>
              <a:t> </a:t>
            </a:r>
            <a:r>
              <a:rPr lang="en-US" dirty="0" err="1"/>
              <a:t>allora</a:t>
            </a:r>
            <a:r>
              <a:rPr lang="en-US" dirty="0"/>
              <a:t> </a:t>
            </a:r>
            <a:r>
              <a:rPr lang="en-US" dirty="0" err="1"/>
              <a:t>si</a:t>
            </a:r>
            <a:r>
              <a:rPr lang="en-US" dirty="0"/>
              <a:t> ha un </a:t>
            </a:r>
            <a:r>
              <a:rPr lang="en-US" dirty="0" err="1"/>
              <a:t>fall-back</a:t>
            </a:r>
            <a:r>
              <a:rPr lang="en-US" dirty="0"/>
              <a:t> </a:t>
            </a:r>
            <a:r>
              <a:rPr lang="en-US" dirty="0" err="1"/>
              <a:t>su</a:t>
            </a:r>
            <a:r>
              <a:rPr lang="en-US" dirty="0"/>
              <a:t> long-polling.</a:t>
            </a:r>
          </a:p>
          <a:p>
            <a:endParaRPr lang="en-US" dirty="0"/>
          </a:p>
          <a:p>
            <a:r>
              <a:rPr lang="en-US" dirty="0"/>
              <a:t>Il flag di cui </a:t>
            </a:r>
            <a:r>
              <a:rPr lang="en-US" dirty="0" err="1"/>
              <a:t>abbiamo</a:t>
            </a:r>
            <a:r>
              <a:rPr lang="en-US" dirty="0"/>
              <a:t> </a:t>
            </a:r>
            <a:r>
              <a:rPr lang="en-US" dirty="0" err="1"/>
              <a:t>parlato</a:t>
            </a:r>
            <a:r>
              <a:rPr lang="en-US" dirty="0"/>
              <a:t> prima </a:t>
            </a:r>
            <a:r>
              <a:rPr lang="en-US" dirty="0" err="1"/>
              <a:t>abilita</a:t>
            </a:r>
            <a:r>
              <a:rPr lang="en-US" dirty="0"/>
              <a:t> la </a:t>
            </a:r>
            <a:r>
              <a:rPr lang="en-US" dirty="0" err="1"/>
              <a:t>possibilità</a:t>
            </a:r>
            <a:r>
              <a:rPr lang="en-US" dirty="0"/>
              <a:t> per </a:t>
            </a:r>
            <a:r>
              <a:rPr lang="en-US" dirty="0" err="1"/>
              <a:t>il</a:t>
            </a:r>
            <a:r>
              <a:rPr lang="en-US" dirty="0"/>
              <a:t> web server di </a:t>
            </a:r>
            <a:r>
              <a:rPr lang="en-US" dirty="0" err="1"/>
              <a:t>parlare</a:t>
            </a:r>
            <a:r>
              <a:rPr lang="en-US" dirty="0"/>
              <a:t> con WebSocket.</a:t>
            </a:r>
          </a:p>
          <a:p>
            <a:endParaRPr lang="en-US" dirty="0"/>
          </a:p>
          <a:p>
            <a:r>
              <a:rPr lang="it-IT" dirty="0"/>
              <a:t>Ho verificato che funziona solo se l’hosting è in </a:t>
            </a:r>
            <a:r>
              <a:rPr lang="it-IT" dirty="0" err="1"/>
              <a:t>windows</a:t>
            </a:r>
            <a:r>
              <a:rPr lang="it-IT" dirty="0"/>
              <a:t>: in </a:t>
            </a:r>
            <a:r>
              <a:rPr lang="it-IT" dirty="0" err="1"/>
              <a:t>linux</a:t>
            </a:r>
            <a:r>
              <a:rPr lang="it-IT" dirty="0"/>
              <a:t> NON sortisce alcun effetto (funziona sempre).</a:t>
            </a:r>
          </a:p>
          <a:p>
            <a:endParaRPr lang="it-IT" dirty="0"/>
          </a:p>
          <a:p>
            <a:pPr defTabSz="966529">
              <a:defRPr/>
            </a:pPr>
            <a:r>
              <a:rPr lang="it-IT" dirty="0"/>
              <a:t>Per </a:t>
            </a:r>
            <a:r>
              <a:rPr lang="it-IT" dirty="0" err="1"/>
              <a:t>Blazor</a:t>
            </a:r>
            <a:r>
              <a:rPr lang="it-IT" dirty="0"/>
              <a:t> passare in long-polling è la morte e dovrebbe sempre essere evitato. Meglio piuttosto che l’applicativo sia indisponibile.</a:t>
            </a:r>
          </a:p>
          <a:p>
            <a:endParaRPr lang="it-IT" dirty="0"/>
          </a:p>
          <a:p>
            <a:r>
              <a:rPr lang="it-IT" dirty="0"/>
              <a:t>&lt;&lt;</a:t>
            </a:r>
          </a:p>
          <a:p>
            <a:r>
              <a:rPr lang="it-IT" dirty="0"/>
              <a:t>https://blazorserver6win.azurewebsites.net</a:t>
            </a:r>
          </a:p>
          <a:p>
            <a:pPr marL="171450" indent="-171450">
              <a:buFontTx/>
              <a:buChar char="-"/>
            </a:pPr>
            <a:r>
              <a:rPr lang="it-IT" dirty="0"/>
              <a:t>Log Firefox</a:t>
            </a:r>
          </a:p>
          <a:p>
            <a:pPr marL="171450" indent="-171450">
              <a:buFontTx/>
              <a:buChar char="-"/>
            </a:pPr>
            <a:r>
              <a:rPr lang="it-IT" dirty="0"/>
              <a:t>Disabilitare </a:t>
            </a:r>
            <a:r>
              <a:rPr lang="it-IT" dirty="0" err="1"/>
              <a:t>websocket</a:t>
            </a:r>
            <a:r>
              <a:rPr lang="it-IT" dirty="0"/>
              <a:t> da </a:t>
            </a:r>
            <a:r>
              <a:rPr lang="it-IT" dirty="0" err="1"/>
              <a:t>azure</a:t>
            </a:r>
            <a:endParaRPr lang="it-IT" dirty="0"/>
          </a:p>
          <a:p>
            <a:pPr marL="171450" indent="-171450">
              <a:buFontTx/>
              <a:buChar char="-"/>
            </a:pPr>
            <a:r>
              <a:rPr lang="it-IT" dirty="0"/>
              <a:t>Far vedere messaggio in log </a:t>
            </a:r>
            <a:r>
              <a:rPr lang="it-IT" dirty="0" err="1"/>
              <a:t>dev</a:t>
            </a:r>
            <a:r>
              <a:rPr lang="it-IT" dirty="0"/>
              <a:t> di </a:t>
            </a:r>
            <a:r>
              <a:rPr lang="it-IT" dirty="0" err="1"/>
              <a:t>fallback</a:t>
            </a:r>
            <a:r>
              <a:rPr lang="it-IT" dirty="0"/>
              <a:t> ed apprezzare che è più lento</a:t>
            </a:r>
          </a:p>
          <a:p>
            <a:pPr marL="171450" indent="-171450">
              <a:buFontTx/>
              <a:buChar char="-"/>
            </a:pPr>
            <a:r>
              <a:rPr lang="it-IT" dirty="0"/>
              <a:t>Far vedere log messaggi in network </a:t>
            </a:r>
            <a:r>
              <a:rPr lang="it-IT" dirty="0" err="1"/>
              <a:t>tab</a:t>
            </a:r>
            <a:r>
              <a:rPr lang="it-IT" dirty="0"/>
              <a:t>: in Long Polling tanti messaggi e maggiore dimensione scaricato – in </a:t>
            </a:r>
            <a:r>
              <a:rPr lang="it-IT" dirty="0" err="1"/>
              <a:t>websocket</a:t>
            </a:r>
            <a:r>
              <a:rPr lang="it-IT" dirty="0"/>
              <a:t> no</a:t>
            </a:r>
          </a:p>
          <a:p>
            <a:pPr marL="0" indent="0">
              <a:buFontTx/>
              <a:buNone/>
            </a:pPr>
            <a:endParaRPr lang="it-IT" dirty="0"/>
          </a:p>
          <a:p>
            <a:r>
              <a:rPr lang="it-IT" dirty="0"/>
              <a:t>Era stato proposto in .NET 6 disabilitare del tutto il </a:t>
            </a:r>
            <a:r>
              <a:rPr lang="it-IT" dirty="0" err="1"/>
              <a:t>fallback</a:t>
            </a:r>
            <a:r>
              <a:rPr lang="it-IT" dirty="0"/>
              <a:t> a long-polling ma poi si è tornati indietro per altri problemi che non conosco – per cui questo </a:t>
            </a:r>
            <a:r>
              <a:rPr lang="it-IT" dirty="0" err="1"/>
              <a:t>fallback</a:t>
            </a:r>
            <a:r>
              <a:rPr lang="it-IT" dirty="0"/>
              <a:t> esiste sempre</a:t>
            </a:r>
          </a:p>
          <a:p>
            <a:r>
              <a:rPr lang="it-IT" dirty="0"/>
              <a:t>Quindi se leggete in giro che il </a:t>
            </a:r>
            <a:r>
              <a:rPr lang="it-IT" dirty="0" err="1"/>
              <a:t>fallback</a:t>
            </a:r>
            <a:r>
              <a:rPr lang="it-IT" dirty="0"/>
              <a:t> su long-polling non esiste più in .NET 6 ebbene è una inesattezza</a:t>
            </a:r>
          </a:p>
          <a:p>
            <a:endParaRPr lang="it-IT" dirty="0"/>
          </a:p>
          <a:p>
            <a:r>
              <a:rPr lang="it-IT" dirty="0"/>
              <a:t>Noi abbiamo preferito disabilitare il </a:t>
            </a:r>
            <a:r>
              <a:rPr lang="it-IT" dirty="0" err="1"/>
              <a:t>fallback</a:t>
            </a:r>
            <a:r>
              <a:rPr lang="it-IT" dirty="0"/>
              <a:t> – </a:t>
            </a:r>
            <a:r>
              <a:rPr lang="it-IT" dirty="0" err="1"/>
              <a:t>perchè</a:t>
            </a:r>
            <a:r>
              <a:rPr lang="it-IT" dirty="0"/>
              <a:t> per noi è meglio che si abbia errore piuttosto che si abbia un long-polling </a:t>
            </a:r>
          </a:p>
          <a:p>
            <a:r>
              <a:rPr lang="it-IT" dirty="0"/>
              <a:t>I sistemisti, con I quali si ha a che fare quando non funge </a:t>
            </a:r>
            <a:r>
              <a:rPr lang="it-IT" dirty="0" err="1"/>
              <a:t>websocket</a:t>
            </a:r>
            <a:r>
              <a:rPr lang="it-IT" dirty="0"/>
              <a:t>, sono persone semplici: non capiscono questa finezza. Meglio quindi disabilitare del tutto e non fare funzionare nulla.</a:t>
            </a:r>
          </a:p>
          <a:p>
            <a:endParaRPr lang="it-IT" dirty="0"/>
          </a:p>
          <a:p>
            <a:r>
              <a:rPr lang="it-IT" dirty="0"/>
              <a:t>Far vedere il pezzo di codice in </a:t>
            </a:r>
            <a:r>
              <a:rPr lang="it-IT" dirty="0" err="1"/>
              <a:t>program.cs</a:t>
            </a:r>
            <a:r>
              <a:rPr lang="it-IT" dirty="0"/>
              <a:t> di </a:t>
            </a:r>
            <a:r>
              <a:rPr lang="it-IT" dirty="0" err="1"/>
              <a:t>BlazorAppServer</a:t>
            </a:r>
            <a:endParaRPr lang="it-IT" dirty="0"/>
          </a:p>
          <a:p>
            <a:r>
              <a:rPr lang="it-IT" dirty="0"/>
              <a:t>&gt;&gt;</a:t>
            </a:r>
          </a:p>
          <a:p>
            <a:endParaRPr lang="it-IT" dirty="0"/>
          </a:p>
          <a:p>
            <a:r>
              <a:rPr lang="it-IT" dirty="0" err="1"/>
              <a:t>Oss</a:t>
            </a:r>
            <a:r>
              <a:rPr lang="it-IT" dirty="0"/>
              <a:t>.: Parleremo a breve di come usare il servizio di </a:t>
            </a:r>
            <a:r>
              <a:rPr lang="it-IT" dirty="0" err="1"/>
              <a:t>SignalR</a:t>
            </a:r>
            <a:r>
              <a:rPr lang="it-IT" dirty="0"/>
              <a:t> di </a:t>
            </a:r>
            <a:r>
              <a:rPr lang="it-IT" dirty="0" err="1"/>
              <a:t>Azure</a:t>
            </a:r>
            <a:r>
              <a:rPr lang="it-IT" dirty="0"/>
              <a:t>.</a:t>
            </a:r>
          </a:p>
          <a:p>
            <a:endParaRPr lang="en-US" dirty="0"/>
          </a:p>
          <a:p>
            <a:r>
              <a:rPr lang="en-US" dirty="0"/>
              <a:t>&lt;&lt;</a:t>
            </a:r>
            <a:r>
              <a:rPr lang="en-US" dirty="0" err="1"/>
              <a:t>Ritornare</a:t>
            </a:r>
            <a:r>
              <a:rPr lang="en-US" dirty="0"/>
              <a:t> slide </a:t>
            </a:r>
            <a:r>
              <a:rPr lang="en-US" dirty="0" err="1"/>
              <a:t>precedente</a:t>
            </a:r>
            <a:r>
              <a:rPr lang="en-US" dirty="0"/>
              <a:t> </a:t>
            </a:r>
            <a:r>
              <a:rPr lang="en-US" dirty="0" err="1"/>
              <a:t>configurazioni</a:t>
            </a:r>
            <a:r>
              <a:rPr lang="en-US" dirty="0"/>
              <a:t> </a:t>
            </a:r>
            <a:r>
              <a:rPr lang="en-US" dirty="0" err="1"/>
              <a:t>notevoli</a:t>
            </a:r>
            <a:r>
              <a:rPr lang="en-US" dirty="0"/>
              <a:t>&gt;&gt;</a:t>
            </a:r>
          </a:p>
        </p:txBody>
      </p:sp>
      <p:sp>
        <p:nvSpPr>
          <p:cNvPr id="4" name="Slide Number Placeholder 3"/>
          <p:cNvSpPr>
            <a:spLocks noGrp="1"/>
          </p:cNvSpPr>
          <p:nvPr>
            <p:ph type="sldNum" sz="quarter" idx="5"/>
          </p:nvPr>
        </p:nvSpPr>
        <p:spPr/>
        <p:txBody>
          <a:bodyPr/>
          <a:lstStyle/>
          <a:p>
            <a:fld id="{DC21A304-ABDC-4C75-B3FE-2B17B6C2F685}" type="slidenum">
              <a:rPr lang="en-US" smtClean="0"/>
              <a:t>11</a:t>
            </a:fld>
            <a:endParaRPr lang="en-US"/>
          </a:p>
        </p:txBody>
      </p:sp>
    </p:spTree>
    <p:extLst>
      <p:ext uri="{BB962C8B-B14F-4D97-AF65-F5344CB8AC3E}">
        <p14:creationId xmlns:p14="http://schemas.microsoft.com/office/powerpoint/2010/main" val="9190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La potenza di una soluzione cloud come </a:t>
            </a:r>
            <a:r>
              <a:rPr lang="it-IT" dirty="0" err="1"/>
              <a:t>Azure</a:t>
            </a:r>
            <a:r>
              <a:rPr lang="it-IT" dirty="0"/>
              <a:t> è quello di poter assegnare le risorse che necessitano a secondo del carico di lavoro.</a:t>
            </a:r>
          </a:p>
          <a:p>
            <a:endParaRPr lang="it-IT" dirty="0"/>
          </a:p>
          <a:p>
            <a:r>
              <a:rPr lang="it-IT" dirty="0"/>
              <a:t>L’effetto collaterale (e indesiderato) di assegnare più o meno risorse per far fronte alle richieste è quello di pagare di più o meno.</a:t>
            </a:r>
          </a:p>
          <a:p>
            <a:endParaRPr lang="it-IT" dirty="0"/>
          </a:p>
          <a:p>
            <a:r>
              <a:rPr lang="en-US" dirty="0"/>
              <a:t>Qui </a:t>
            </a:r>
            <a:r>
              <a:rPr lang="en-US" dirty="0" err="1"/>
              <a:t>il</a:t>
            </a:r>
            <a:r>
              <a:rPr lang="en-US" dirty="0"/>
              <a:t> </a:t>
            </a:r>
            <a:r>
              <a:rPr lang="en-US" dirty="0" err="1"/>
              <a:t>problema</a:t>
            </a:r>
            <a:r>
              <a:rPr lang="en-US" dirty="0"/>
              <a:t> è: come dare </a:t>
            </a:r>
            <a:r>
              <a:rPr lang="en-US" dirty="0" err="1"/>
              <a:t>maggiori</a:t>
            </a:r>
            <a:r>
              <a:rPr lang="en-US" dirty="0"/>
              <a:t> </a:t>
            </a:r>
            <a:r>
              <a:rPr lang="en-US" dirty="0" err="1"/>
              <a:t>risorse</a:t>
            </a:r>
            <a:r>
              <a:rPr lang="en-US" dirty="0"/>
              <a:t> </a:t>
            </a:r>
            <a:r>
              <a:rPr lang="en-US" dirty="0" err="1"/>
              <a:t>computazionali</a:t>
            </a:r>
            <a:r>
              <a:rPr lang="en-US" dirty="0"/>
              <a:t> al </a:t>
            </a:r>
            <a:r>
              <a:rPr lang="en-US" dirty="0" err="1"/>
              <a:t>nostro</a:t>
            </a:r>
            <a:r>
              <a:rPr lang="en-US" dirty="0"/>
              <a:t> server </a:t>
            </a:r>
            <a:r>
              <a:rPr lang="en-US" dirty="0" err="1"/>
              <a:t>su</a:t>
            </a:r>
            <a:r>
              <a:rPr lang="en-US" dirty="0"/>
              <a:t> cui </a:t>
            </a:r>
            <a:r>
              <a:rPr lang="en-US" dirty="0" err="1"/>
              <a:t>gira</a:t>
            </a:r>
            <a:r>
              <a:rPr lang="en-US" dirty="0"/>
              <a:t> </a:t>
            </a:r>
            <a:r>
              <a:rPr lang="en-US" dirty="0" err="1"/>
              <a:t>Blazor</a:t>
            </a:r>
            <a:r>
              <a:rPr lang="en-US" dirty="0"/>
              <a:t> server in </a:t>
            </a:r>
            <a:r>
              <a:rPr lang="en-US" dirty="0" err="1"/>
              <a:t>caso</a:t>
            </a:r>
            <a:r>
              <a:rPr lang="en-US" dirty="0"/>
              <a:t> di </a:t>
            </a:r>
            <a:r>
              <a:rPr lang="en-US" dirty="0" err="1"/>
              <a:t>necessità</a:t>
            </a:r>
            <a:r>
              <a:rPr lang="en-US" dirty="0"/>
              <a:t> ?</a:t>
            </a:r>
          </a:p>
          <a:p>
            <a:endParaRPr lang="en-US" dirty="0"/>
          </a:p>
          <a:p>
            <a:r>
              <a:rPr lang="en-US" dirty="0"/>
              <a:t>I </a:t>
            </a:r>
            <a:r>
              <a:rPr lang="en-US" dirty="0" err="1"/>
              <a:t>metodi</a:t>
            </a:r>
            <a:r>
              <a:rPr lang="en-US" dirty="0"/>
              <a:t> </a:t>
            </a:r>
            <a:r>
              <a:rPr lang="en-US" dirty="0" err="1"/>
              <a:t>sono</a:t>
            </a:r>
            <a:r>
              <a:rPr lang="en-US" dirty="0"/>
              <a:t> due.</a:t>
            </a:r>
          </a:p>
          <a:p>
            <a:pPr marL="177845" indent="-177845">
              <a:buFont typeface="Arial" panose="020B0604020202020204" pitchFamily="34" charset="0"/>
              <a:buChar char="•"/>
            </a:pPr>
            <a:r>
              <a:rPr lang="en-US" dirty="0"/>
              <a:t>Un server </a:t>
            </a:r>
            <a:r>
              <a:rPr lang="en-US" dirty="0" err="1"/>
              <a:t>più</a:t>
            </a:r>
            <a:r>
              <a:rPr lang="en-US" dirty="0"/>
              <a:t> </a:t>
            </a:r>
            <a:r>
              <a:rPr lang="en-US" dirty="0" err="1"/>
              <a:t>grosso</a:t>
            </a:r>
            <a:r>
              <a:rPr lang="en-US" dirty="0"/>
              <a:t> (scale-up)</a:t>
            </a:r>
          </a:p>
          <a:p>
            <a:pPr marL="177845" indent="-177845">
              <a:buFont typeface="Arial" panose="020B0604020202020204" pitchFamily="34" charset="0"/>
              <a:buChar char="•"/>
            </a:pPr>
            <a:r>
              <a:rPr lang="en-US" dirty="0" err="1"/>
              <a:t>Più</a:t>
            </a:r>
            <a:r>
              <a:rPr lang="en-US" dirty="0"/>
              <a:t> server </a:t>
            </a:r>
            <a:r>
              <a:rPr lang="en-US" dirty="0" err="1"/>
              <a:t>che</a:t>
            </a:r>
            <a:r>
              <a:rPr lang="en-US" dirty="0"/>
              <a:t> </a:t>
            </a:r>
            <a:r>
              <a:rPr lang="en-US" dirty="0" err="1"/>
              <a:t>si</a:t>
            </a:r>
            <a:r>
              <a:rPr lang="en-US" dirty="0"/>
              <a:t> </a:t>
            </a:r>
            <a:r>
              <a:rPr lang="en-US" dirty="0" err="1"/>
              <a:t>suddividono</a:t>
            </a:r>
            <a:r>
              <a:rPr lang="en-US" dirty="0"/>
              <a:t> </a:t>
            </a:r>
            <a:r>
              <a:rPr lang="en-US" dirty="0" err="1"/>
              <a:t>il</a:t>
            </a:r>
            <a:r>
              <a:rPr lang="en-US" dirty="0"/>
              <a:t> </a:t>
            </a:r>
            <a:r>
              <a:rPr lang="en-US" dirty="0" err="1"/>
              <a:t>carico</a:t>
            </a:r>
            <a:r>
              <a:rPr lang="en-US" dirty="0"/>
              <a:t> – </a:t>
            </a:r>
            <a:r>
              <a:rPr lang="en-US" dirty="0" err="1"/>
              <a:t>quindi</a:t>
            </a:r>
            <a:r>
              <a:rPr lang="en-US" dirty="0"/>
              <a:t> un set di server </a:t>
            </a:r>
            <a:r>
              <a:rPr lang="en-US" dirty="0" err="1"/>
              <a:t>tutti</a:t>
            </a:r>
            <a:r>
              <a:rPr lang="en-US" dirty="0"/>
              <a:t> </a:t>
            </a:r>
            <a:r>
              <a:rPr lang="en-US" dirty="0" err="1"/>
              <a:t>uguali</a:t>
            </a:r>
            <a:r>
              <a:rPr lang="en-US" dirty="0"/>
              <a:t> e </a:t>
            </a:r>
            <a:r>
              <a:rPr lang="en-US" dirty="0" err="1"/>
              <a:t>su</a:t>
            </a:r>
            <a:r>
              <a:rPr lang="en-US" dirty="0"/>
              <a:t> cui </a:t>
            </a:r>
            <a:r>
              <a:rPr lang="en-US" dirty="0" err="1"/>
              <a:t>il</a:t>
            </a:r>
            <a:r>
              <a:rPr lang="en-US" dirty="0"/>
              <a:t> </a:t>
            </a:r>
            <a:r>
              <a:rPr lang="en-US" dirty="0" err="1"/>
              <a:t>traffico</a:t>
            </a:r>
            <a:r>
              <a:rPr lang="en-US" dirty="0"/>
              <a:t> </a:t>
            </a:r>
            <a:r>
              <a:rPr lang="en-US" dirty="0" err="1"/>
              <a:t>viene</a:t>
            </a:r>
            <a:r>
              <a:rPr lang="en-US" dirty="0"/>
              <a:t> </a:t>
            </a:r>
            <a:r>
              <a:rPr lang="en-US" dirty="0" err="1"/>
              <a:t>automaticamente</a:t>
            </a:r>
            <a:r>
              <a:rPr lang="en-US" dirty="0"/>
              <a:t> </a:t>
            </a:r>
            <a:r>
              <a:rPr lang="en-US" dirty="0" err="1"/>
              <a:t>suddiviso</a:t>
            </a:r>
            <a:r>
              <a:rPr lang="en-US" dirty="0"/>
              <a:t> (scale-out) da un load balancer – </a:t>
            </a:r>
            <a:r>
              <a:rPr lang="en-US" dirty="0" err="1"/>
              <a:t>tutto</a:t>
            </a:r>
            <a:r>
              <a:rPr lang="en-US" dirty="0"/>
              <a:t> in modo </a:t>
            </a:r>
            <a:r>
              <a:rPr lang="en-US" dirty="0" err="1"/>
              <a:t>automatico</a:t>
            </a:r>
            <a:r>
              <a:rPr lang="en-US" dirty="0"/>
              <a:t>.</a:t>
            </a:r>
          </a:p>
          <a:p>
            <a:pPr marL="177845" indent="-177845">
              <a:buFont typeface="Wingdings" panose="05000000000000000000" pitchFamily="2" charset="2"/>
              <a:buChar char="Ø"/>
            </a:pPr>
            <a:endParaRPr lang="en-US" dirty="0"/>
          </a:p>
          <a:p>
            <a:r>
              <a:rPr lang="en-US" dirty="0"/>
              <a:t>Azure </a:t>
            </a:r>
            <a:r>
              <a:rPr lang="en-US" dirty="0" err="1"/>
              <a:t>permette</a:t>
            </a:r>
            <a:r>
              <a:rPr lang="en-US" dirty="0"/>
              <a:t> di </a:t>
            </a:r>
            <a:r>
              <a:rPr lang="en-US" dirty="0" err="1"/>
              <a:t>avere</a:t>
            </a:r>
            <a:r>
              <a:rPr lang="en-US" dirty="0"/>
              <a:t> </a:t>
            </a:r>
            <a:r>
              <a:rPr lang="en-US" dirty="0" err="1"/>
              <a:t>entrambe</a:t>
            </a:r>
            <a:r>
              <a:rPr lang="en-US" dirty="0"/>
              <a:t> le </a:t>
            </a:r>
            <a:r>
              <a:rPr lang="en-US" dirty="0" err="1"/>
              <a:t>possibilità</a:t>
            </a:r>
            <a:r>
              <a:rPr lang="en-US" dirty="0"/>
              <a:t>: in </a:t>
            </a:r>
            <a:r>
              <a:rPr lang="en-US" dirty="0" err="1"/>
              <a:t>caso</a:t>
            </a:r>
            <a:r>
              <a:rPr lang="en-US" dirty="0"/>
              <a:t> di scale out </a:t>
            </a:r>
            <a:r>
              <a:rPr lang="en-US" dirty="0" err="1"/>
              <a:t>avviene</a:t>
            </a:r>
            <a:r>
              <a:rPr lang="en-US" dirty="0"/>
              <a:t> </a:t>
            </a:r>
            <a:r>
              <a:rPr lang="en-US" dirty="0" err="1"/>
              <a:t>tutto</a:t>
            </a:r>
            <a:r>
              <a:rPr lang="en-US" dirty="0"/>
              <a:t> in modo </a:t>
            </a:r>
            <a:r>
              <a:rPr lang="en-US" dirty="0" err="1"/>
              <a:t>trasparente</a:t>
            </a:r>
            <a:r>
              <a:rPr lang="en-US" dirty="0"/>
              <a:t> senza </a:t>
            </a:r>
            <a:r>
              <a:rPr lang="en-US" dirty="0" err="1"/>
              <a:t>che</a:t>
            </a:r>
            <a:r>
              <a:rPr lang="en-US" dirty="0"/>
              <a:t> </a:t>
            </a:r>
            <a:r>
              <a:rPr lang="en-US" dirty="0" err="1"/>
              <a:t>noi</a:t>
            </a:r>
            <a:r>
              <a:rPr lang="en-US" dirty="0"/>
              <a:t> </a:t>
            </a:r>
            <a:r>
              <a:rPr lang="en-US" dirty="0" err="1"/>
              <a:t>si</a:t>
            </a:r>
            <a:r>
              <a:rPr lang="en-US" dirty="0"/>
              <a:t> </a:t>
            </a:r>
            <a:r>
              <a:rPr lang="en-US" dirty="0" err="1"/>
              <a:t>debba</a:t>
            </a:r>
            <a:r>
              <a:rPr lang="en-US" dirty="0"/>
              <a:t> fare </a:t>
            </a:r>
            <a:r>
              <a:rPr lang="en-US" dirty="0" err="1"/>
              <a:t>nulla</a:t>
            </a:r>
            <a:r>
              <a:rPr lang="en-US" dirty="0"/>
              <a:t>.</a:t>
            </a:r>
          </a:p>
          <a:p>
            <a:endParaRPr lang="en-US" dirty="0"/>
          </a:p>
          <a:p>
            <a:r>
              <a:rPr lang="en-US" dirty="0"/>
              <a:t>Oss.: Questa non è una </a:t>
            </a:r>
            <a:r>
              <a:rPr lang="en-US" dirty="0" err="1"/>
              <a:t>cosa</a:t>
            </a:r>
            <a:r>
              <a:rPr lang="en-US" dirty="0"/>
              <a:t> </a:t>
            </a:r>
            <a:r>
              <a:rPr lang="en-US" dirty="0" err="1"/>
              <a:t>che</a:t>
            </a:r>
            <a:r>
              <a:rPr lang="en-US" dirty="0"/>
              <a:t> </a:t>
            </a:r>
            <a:r>
              <a:rPr lang="en-US" dirty="0" err="1"/>
              <a:t>afferisce</a:t>
            </a:r>
            <a:r>
              <a:rPr lang="en-US" dirty="0"/>
              <a:t> </a:t>
            </a:r>
            <a:r>
              <a:rPr lang="en-US" dirty="0" err="1"/>
              <a:t>direttamente</a:t>
            </a:r>
            <a:r>
              <a:rPr lang="en-US" dirty="0"/>
              <a:t> </a:t>
            </a:r>
            <a:r>
              <a:rPr lang="en-US" dirty="0" err="1"/>
              <a:t>Blazor</a:t>
            </a:r>
            <a:r>
              <a:rPr lang="en-US" dirty="0"/>
              <a:t>, </a:t>
            </a:r>
            <a:r>
              <a:rPr lang="en-US" dirty="0" err="1"/>
              <a:t>bensì</a:t>
            </a:r>
            <a:r>
              <a:rPr lang="en-US" dirty="0"/>
              <a:t> a </a:t>
            </a:r>
            <a:r>
              <a:rPr lang="en-US" dirty="0" err="1"/>
              <a:t>tutte</a:t>
            </a:r>
            <a:r>
              <a:rPr lang="en-US" dirty="0"/>
              <a:t> le </a:t>
            </a:r>
            <a:r>
              <a:rPr lang="en-US" dirty="0" err="1"/>
              <a:t>risorse</a:t>
            </a:r>
            <a:r>
              <a:rPr lang="en-US" dirty="0"/>
              <a:t> Azure</a:t>
            </a:r>
          </a:p>
          <a:p>
            <a:endParaRPr lang="en-US" dirty="0"/>
          </a:p>
          <a:p>
            <a:r>
              <a:rPr lang="en-US" dirty="0"/>
              <a:t>Lo scale-out </a:t>
            </a:r>
            <a:r>
              <a:rPr lang="en-US" dirty="0" err="1"/>
              <a:t>può</a:t>
            </a:r>
            <a:r>
              <a:rPr lang="en-US" dirty="0"/>
              <a:t> </a:t>
            </a:r>
            <a:r>
              <a:rPr lang="en-US" dirty="0" err="1"/>
              <a:t>essere</a:t>
            </a:r>
            <a:r>
              <a:rPr lang="en-US" dirty="0"/>
              <a:t> </a:t>
            </a:r>
            <a:r>
              <a:rPr lang="en-US" dirty="0" err="1"/>
              <a:t>fisso</a:t>
            </a:r>
            <a:r>
              <a:rPr lang="en-US" dirty="0"/>
              <a:t> o </a:t>
            </a:r>
            <a:r>
              <a:rPr lang="en-US" dirty="0" err="1"/>
              <a:t>anche</a:t>
            </a:r>
            <a:r>
              <a:rPr lang="en-US" dirty="0"/>
              <a:t> </a:t>
            </a:r>
            <a:r>
              <a:rPr lang="en-US" dirty="0" err="1"/>
              <a:t>dinamico</a:t>
            </a:r>
            <a:r>
              <a:rPr lang="en-US" dirty="0"/>
              <a:t> rispetto </a:t>
            </a:r>
            <a:r>
              <a:rPr lang="en-US" dirty="0" err="1"/>
              <a:t>alle</a:t>
            </a:r>
            <a:r>
              <a:rPr lang="en-US" dirty="0"/>
              <a:t> </a:t>
            </a:r>
            <a:r>
              <a:rPr lang="en-US" dirty="0" err="1"/>
              <a:t>condizioni</a:t>
            </a:r>
            <a:r>
              <a:rPr lang="en-US" dirty="0"/>
              <a:t> di </a:t>
            </a:r>
            <a:r>
              <a:rPr lang="en-US" dirty="0" err="1"/>
              <a:t>lavoro</a:t>
            </a:r>
            <a:r>
              <a:rPr lang="en-US" dirty="0"/>
              <a:t> o </a:t>
            </a:r>
            <a:r>
              <a:rPr lang="en-US" dirty="0" err="1"/>
              <a:t>anche</a:t>
            </a:r>
            <a:r>
              <a:rPr lang="en-US" dirty="0"/>
              <a:t> </a:t>
            </a:r>
            <a:r>
              <a:rPr lang="en-US" dirty="0" err="1"/>
              <a:t>alla</a:t>
            </a:r>
            <a:r>
              <a:rPr lang="en-US" dirty="0"/>
              <a:t> data/</a:t>
            </a:r>
            <a:r>
              <a:rPr lang="en-US" dirty="0" err="1"/>
              <a:t>ora</a:t>
            </a:r>
            <a:endParaRPr lang="en-US" dirty="0"/>
          </a:p>
          <a:p>
            <a:r>
              <a:rPr lang="en-US" dirty="0"/>
              <a:t>&lt;&lt;</a:t>
            </a:r>
          </a:p>
          <a:p>
            <a:pPr marL="171450" indent="-171450">
              <a:buFont typeface="Arial" panose="020B0604020202020204" pitchFamily="34" charset="0"/>
              <a:buChar char="•"/>
            </a:pPr>
            <a:r>
              <a:rPr lang="en-US" dirty="0"/>
              <a:t>Fare </a:t>
            </a:r>
            <a:r>
              <a:rPr lang="en-US" dirty="0" err="1"/>
              <a:t>Vedere</a:t>
            </a:r>
            <a:r>
              <a:rPr lang="en-US" dirty="0"/>
              <a:t> </a:t>
            </a:r>
            <a:r>
              <a:rPr lang="en-US" dirty="0" err="1"/>
              <a:t>opzioni</a:t>
            </a:r>
            <a:r>
              <a:rPr lang="en-US" dirty="0"/>
              <a:t> scale-up </a:t>
            </a:r>
          </a:p>
          <a:p>
            <a:pPr marL="171450" indent="-171450">
              <a:buFont typeface="Arial" panose="020B0604020202020204" pitchFamily="34" charset="0"/>
              <a:buChar char="•"/>
            </a:pPr>
            <a:r>
              <a:rPr lang="en-US" dirty="0"/>
              <a:t>Per Applicazioni </a:t>
            </a:r>
            <a:r>
              <a:rPr lang="en-US" dirty="0" err="1"/>
              <a:t>corpose</a:t>
            </a:r>
            <a:r>
              <a:rPr lang="en-US" dirty="0"/>
              <a:t> e molto </a:t>
            </a:r>
            <a:r>
              <a:rPr lang="en-US" dirty="0" err="1"/>
              <a:t>utilizzate</a:t>
            </a:r>
            <a:r>
              <a:rPr lang="en-US" dirty="0"/>
              <a:t> </a:t>
            </a:r>
            <a:r>
              <a:rPr lang="en-US" dirty="0" err="1"/>
              <a:t>l’opzione</a:t>
            </a:r>
            <a:r>
              <a:rPr lang="en-US" dirty="0"/>
              <a:t> minima </a:t>
            </a:r>
            <a:r>
              <a:rPr lang="en-US" dirty="0" err="1"/>
              <a:t>suggerita</a:t>
            </a:r>
            <a:r>
              <a:rPr lang="en-US" dirty="0"/>
              <a:t> è P1V3 – </a:t>
            </a:r>
            <a:r>
              <a:rPr lang="en-US" dirty="0" err="1"/>
              <a:t>questo</a:t>
            </a:r>
            <a:r>
              <a:rPr lang="en-US" dirty="0"/>
              <a:t> </a:t>
            </a:r>
            <a:r>
              <a:rPr lang="en-US" dirty="0" err="1"/>
              <a:t>taglio</a:t>
            </a:r>
            <a:r>
              <a:rPr lang="en-US" dirty="0"/>
              <a:t> è </a:t>
            </a:r>
            <a:r>
              <a:rPr lang="en-US" dirty="0" err="1"/>
              <a:t>uscita</a:t>
            </a:r>
            <a:r>
              <a:rPr lang="en-US" dirty="0"/>
              <a:t> fine anno </a:t>
            </a:r>
            <a:r>
              <a:rPr lang="en-US" dirty="0" err="1"/>
              <a:t>scorso</a:t>
            </a:r>
            <a:r>
              <a:rPr lang="en-US" dirty="0"/>
              <a:t> e come </a:t>
            </a:r>
            <a:r>
              <a:rPr lang="en-US" dirty="0" err="1"/>
              <a:t>vedete</a:t>
            </a:r>
            <a:r>
              <a:rPr lang="en-US" dirty="0"/>
              <a:t> a un bel </a:t>
            </a:r>
            <a:r>
              <a:rPr lang="en-US" dirty="0" err="1"/>
              <a:t>pò</a:t>
            </a:r>
            <a:r>
              <a:rPr lang="en-US" dirty="0"/>
              <a:t> di RAM rispetto </a:t>
            </a:r>
            <a:r>
              <a:rPr lang="en-US" dirty="0" err="1"/>
              <a:t>alle</a:t>
            </a:r>
            <a:r>
              <a:rPr lang="en-US" dirty="0"/>
              <a:t> </a:t>
            </a:r>
            <a:r>
              <a:rPr lang="en-US" dirty="0" err="1"/>
              <a:t>altre</a:t>
            </a:r>
            <a:r>
              <a:rPr lang="en-US" dirty="0"/>
              <a:t> </a:t>
            </a:r>
            <a:r>
              <a:rPr lang="en-US" dirty="0" err="1"/>
              <a:t>opzioni</a:t>
            </a:r>
            <a:r>
              <a:rPr lang="en-US" dirty="0"/>
              <a:t> – per </a:t>
            </a:r>
            <a:r>
              <a:rPr lang="en-US" dirty="0" err="1"/>
              <a:t>vederla</a:t>
            </a:r>
            <a:r>
              <a:rPr lang="en-US" dirty="0"/>
              <a:t> </a:t>
            </a:r>
            <a:r>
              <a:rPr lang="en-US" dirty="0" err="1"/>
              <a:t>occorre</a:t>
            </a:r>
            <a:r>
              <a:rPr lang="en-US" dirty="0"/>
              <a:t> </a:t>
            </a:r>
            <a:r>
              <a:rPr lang="en-US" dirty="0" err="1"/>
              <a:t>rifare</a:t>
            </a:r>
            <a:r>
              <a:rPr lang="en-US" dirty="0"/>
              <a:t> deploy </a:t>
            </a:r>
            <a:r>
              <a:rPr lang="en-US" dirty="0" err="1"/>
              <a:t>della</a:t>
            </a:r>
            <a:r>
              <a:rPr lang="en-US" dirty="0"/>
              <a:t> </a:t>
            </a:r>
            <a:r>
              <a:rPr lang="en-US" dirty="0" err="1"/>
              <a:t>webapp</a:t>
            </a:r>
            <a:r>
              <a:rPr lang="en-US" dirty="0"/>
              <a:t> – se è </a:t>
            </a:r>
            <a:r>
              <a:rPr lang="en-US" dirty="0" err="1"/>
              <a:t>stata</a:t>
            </a:r>
            <a:r>
              <a:rPr lang="en-US" dirty="0"/>
              <a:t> create in </a:t>
            </a:r>
            <a:r>
              <a:rPr lang="en-US" dirty="0" err="1"/>
              <a:t>precedenza</a:t>
            </a:r>
            <a:r>
              <a:rPr lang="en-US" dirty="0"/>
              <a:t> non la </a:t>
            </a:r>
            <a:r>
              <a:rPr lang="en-US" dirty="0" err="1"/>
              <a:t>si</a:t>
            </a:r>
            <a:r>
              <a:rPr lang="en-US" dirty="0"/>
              <a:t> </a:t>
            </a:r>
            <a:r>
              <a:rPr lang="en-US" dirty="0" err="1"/>
              <a:t>vede</a:t>
            </a:r>
            <a:endParaRPr lang="en-US" dirty="0"/>
          </a:p>
          <a:p>
            <a:pPr marL="171450" indent="-171450">
              <a:buFont typeface="Arial" panose="020B0604020202020204" pitchFamily="34" charset="0"/>
              <a:buChar char="•"/>
            </a:pPr>
            <a:r>
              <a:rPr lang="en-US" dirty="0"/>
              <a:t>Fare </a:t>
            </a:r>
            <a:r>
              <a:rPr lang="en-US" dirty="0" err="1"/>
              <a:t>vedere</a:t>
            </a:r>
            <a:r>
              <a:rPr lang="en-US" dirty="0"/>
              <a:t> scale out </a:t>
            </a:r>
            <a:r>
              <a:rPr lang="en-US" dirty="0" err="1"/>
              <a:t>su</a:t>
            </a:r>
            <a:r>
              <a:rPr lang="en-US" dirty="0"/>
              <a:t> Azure – lo scale-out </a:t>
            </a:r>
            <a:r>
              <a:rPr lang="en-US" dirty="0" err="1"/>
              <a:t>può</a:t>
            </a:r>
            <a:r>
              <a:rPr lang="en-US" dirty="0"/>
              <a:t> </a:t>
            </a:r>
            <a:r>
              <a:rPr lang="en-US" dirty="0" err="1"/>
              <a:t>avere</a:t>
            </a:r>
            <a:r>
              <a:rPr lang="en-US" dirty="0"/>
              <a:t> </a:t>
            </a:r>
            <a:r>
              <a:rPr lang="en-US" dirty="0" err="1"/>
              <a:t>regole</a:t>
            </a:r>
            <a:r>
              <a:rPr lang="en-US" dirty="0"/>
              <a:t> per scale-out automatic</a:t>
            </a:r>
          </a:p>
          <a:p>
            <a:pPr marL="171450" indent="-171450">
              <a:buFont typeface="Arial" panose="020B0604020202020204" pitchFamily="34" charset="0"/>
              <a:buChar char="•"/>
            </a:pPr>
            <a:r>
              <a:rPr lang="en-US" dirty="0" err="1"/>
              <a:t>Attenzione</a:t>
            </a:r>
            <a:r>
              <a:rPr lang="en-US" dirty="0"/>
              <a:t>: se </a:t>
            </a:r>
            <a:r>
              <a:rPr lang="en-US" dirty="0" err="1"/>
              <a:t>si</a:t>
            </a:r>
            <a:r>
              <a:rPr lang="en-US" dirty="0"/>
              <a:t> </a:t>
            </a:r>
            <a:r>
              <a:rPr lang="en-US" dirty="0" err="1"/>
              <a:t>sceglie</a:t>
            </a:r>
            <a:r>
              <a:rPr lang="en-US" dirty="0"/>
              <a:t> lo scale-out </a:t>
            </a:r>
            <a:r>
              <a:rPr lang="en-US" dirty="0" err="1"/>
              <a:t>allora</a:t>
            </a:r>
            <a:r>
              <a:rPr lang="en-US" dirty="0"/>
              <a:t> </a:t>
            </a:r>
            <a:r>
              <a:rPr lang="en-US" dirty="0" err="1"/>
              <a:t>il</a:t>
            </a:r>
            <a:r>
              <a:rPr lang="en-US" dirty="0"/>
              <a:t> </a:t>
            </a:r>
            <a:r>
              <a:rPr lang="en-US" dirty="0" err="1"/>
              <a:t>costo</a:t>
            </a:r>
            <a:r>
              <a:rPr lang="en-US" dirty="0"/>
              <a:t> </a:t>
            </a:r>
            <a:r>
              <a:rPr lang="en-US" dirty="0" err="1"/>
              <a:t>selezionato</a:t>
            </a:r>
            <a:r>
              <a:rPr lang="en-US" dirty="0"/>
              <a:t> </a:t>
            </a:r>
            <a:r>
              <a:rPr lang="en-US" dirty="0" err="1"/>
              <a:t>nello</a:t>
            </a:r>
            <a:r>
              <a:rPr lang="en-US" dirty="0"/>
              <a:t> scale-up </a:t>
            </a:r>
            <a:r>
              <a:rPr lang="en-US" dirty="0" err="1"/>
              <a:t>viene</a:t>
            </a:r>
            <a:r>
              <a:rPr lang="en-US" dirty="0"/>
              <a:t> </a:t>
            </a:r>
            <a:r>
              <a:rPr lang="en-US" dirty="0" err="1"/>
              <a:t>moltiplicato</a:t>
            </a:r>
            <a:r>
              <a:rPr lang="en-US" dirty="0"/>
              <a:t> per </a:t>
            </a:r>
            <a:r>
              <a:rPr lang="en-US" dirty="0" err="1"/>
              <a:t>il</a:t>
            </a:r>
            <a:r>
              <a:rPr lang="en-US" dirty="0"/>
              <a:t> </a:t>
            </a:r>
            <a:r>
              <a:rPr lang="en-US" dirty="0" err="1"/>
              <a:t>numero</a:t>
            </a:r>
            <a:r>
              <a:rPr lang="en-US" dirty="0"/>
              <a:t> di </a:t>
            </a:r>
            <a:r>
              <a:rPr lang="en-US" dirty="0" err="1"/>
              <a:t>istanze</a:t>
            </a:r>
            <a:r>
              <a:rPr lang="en-US" dirty="0"/>
              <a:t> in </a:t>
            </a:r>
            <a:r>
              <a:rPr lang="en-US" dirty="0" err="1"/>
              <a:t>esecuzione</a:t>
            </a:r>
            <a:endParaRPr lang="en-US" dirty="0"/>
          </a:p>
          <a:p>
            <a:pPr marL="171450" indent="-171450">
              <a:buFont typeface="Arial" panose="020B0604020202020204" pitchFamily="34" charset="0"/>
              <a:buChar char="•"/>
            </a:pPr>
            <a:r>
              <a:rPr lang="en-US" dirty="0"/>
              <a:t>La </a:t>
            </a:r>
            <a:r>
              <a:rPr lang="en-US" dirty="0" err="1"/>
              <a:t>metrica</a:t>
            </a:r>
            <a:r>
              <a:rPr lang="en-US" dirty="0"/>
              <a:t> </a:t>
            </a:r>
            <a:r>
              <a:rPr lang="en-US" dirty="0" err="1"/>
              <a:t>normale</a:t>
            </a:r>
            <a:r>
              <a:rPr lang="en-US" dirty="0"/>
              <a:t> per lo scale out è </a:t>
            </a:r>
            <a:r>
              <a:rPr lang="en-US" dirty="0" err="1"/>
              <a:t>l’utilizzo</a:t>
            </a:r>
            <a:r>
              <a:rPr lang="en-US" dirty="0"/>
              <a:t> di </a:t>
            </a:r>
            <a:r>
              <a:rPr lang="en-US" dirty="0" err="1"/>
              <a:t>memoria</a:t>
            </a:r>
            <a:r>
              <a:rPr lang="en-US" dirty="0"/>
              <a:t> e </a:t>
            </a:r>
            <a:r>
              <a:rPr lang="en-US" dirty="0" err="1"/>
              <a:t>il</a:t>
            </a:r>
            <a:r>
              <a:rPr lang="en-US" dirty="0"/>
              <a:t> </a:t>
            </a:r>
            <a:r>
              <a:rPr lang="en-US" dirty="0" err="1"/>
              <a:t>numero</a:t>
            </a:r>
            <a:r>
              <a:rPr lang="en-US" dirty="0"/>
              <a:t> di socket </a:t>
            </a:r>
            <a:r>
              <a:rPr lang="en-US" dirty="0" err="1"/>
              <a:t>aperti</a:t>
            </a:r>
            <a:r>
              <a:rPr lang="en-US" dirty="0"/>
              <a:t> – </a:t>
            </a:r>
            <a:r>
              <a:rPr lang="en-US" dirty="0" err="1"/>
              <a:t>normalmente</a:t>
            </a:r>
            <a:r>
              <a:rPr lang="en-US" dirty="0"/>
              <a:t> </a:t>
            </a:r>
            <a:r>
              <a:rPr lang="en-US" dirty="0" err="1"/>
              <a:t>il</a:t>
            </a:r>
            <a:r>
              <a:rPr lang="en-US" dirty="0"/>
              <a:t> </a:t>
            </a:r>
            <a:r>
              <a:rPr lang="en-US" dirty="0" err="1"/>
              <a:t>problema</a:t>
            </a:r>
            <a:r>
              <a:rPr lang="en-US" dirty="0"/>
              <a:t> non </a:t>
            </a:r>
            <a:r>
              <a:rPr lang="en-US" dirty="0" err="1"/>
              <a:t>riguarda</a:t>
            </a:r>
            <a:r>
              <a:rPr lang="en-US" dirty="0"/>
              <a:t> quasi </a:t>
            </a:r>
            <a:r>
              <a:rPr lang="en-US" dirty="0" err="1"/>
              <a:t>mai</a:t>
            </a:r>
            <a:r>
              <a:rPr lang="en-US" dirty="0"/>
              <a:t> la </a:t>
            </a:r>
            <a:r>
              <a:rPr lang="en-US" dirty="0" err="1"/>
              <a:t>cpu</a:t>
            </a:r>
            <a:r>
              <a:rPr lang="en-US" dirty="0"/>
              <a:t>, ma la ram e/o </a:t>
            </a:r>
            <a:r>
              <a:rPr lang="en-US" dirty="0" err="1"/>
              <a:t>il</a:t>
            </a:r>
            <a:r>
              <a:rPr lang="en-US" dirty="0"/>
              <a:t> </a:t>
            </a:r>
            <a:r>
              <a:rPr lang="en-US" dirty="0" err="1"/>
              <a:t>numero</a:t>
            </a:r>
            <a:r>
              <a:rPr lang="en-US" dirty="0"/>
              <a:t> di </a:t>
            </a:r>
            <a:r>
              <a:rPr lang="en-US" dirty="0" err="1"/>
              <a:t>circuiti</a:t>
            </a:r>
            <a:r>
              <a:rPr lang="en-US" dirty="0"/>
              <a:t> </a:t>
            </a:r>
            <a:r>
              <a:rPr lang="en-US" dirty="0" err="1"/>
              <a:t>aperti</a:t>
            </a:r>
            <a:endParaRPr lang="en-US" dirty="0"/>
          </a:p>
          <a:p>
            <a:r>
              <a:rPr lang="en-US" dirty="0"/>
              <a:t>&gt;&gt;</a:t>
            </a:r>
          </a:p>
          <a:p>
            <a:endParaRPr lang="en-US" dirty="0"/>
          </a:p>
          <a:p>
            <a:r>
              <a:rPr lang="en-US" dirty="0"/>
              <a:t>Lo scale-out è molto </a:t>
            </a:r>
            <a:r>
              <a:rPr lang="en-US" dirty="0" err="1"/>
              <a:t>promettente</a:t>
            </a:r>
            <a:r>
              <a:rPr lang="en-US" dirty="0"/>
              <a:t>: </a:t>
            </a:r>
            <a:r>
              <a:rPr lang="en-US" dirty="0" err="1"/>
              <a:t>però</a:t>
            </a:r>
            <a:r>
              <a:rPr lang="en-US" dirty="0"/>
              <a:t> </a:t>
            </a:r>
            <a:r>
              <a:rPr lang="en-US" dirty="0" err="1"/>
              <a:t>nasconde</a:t>
            </a:r>
            <a:r>
              <a:rPr lang="en-US" dirty="0"/>
              <a:t> </a:t>
            </a:r>
            <a:r>
              <a:rPr lang="en-US" dirty="0" err="1"/>
              <a:t>alcune</a:t>
            </a:r>
            <a:r>
              <a:rPr lang="en-US" dirty="0"/>
              <a:t> </a:t>
            </a:r>
            <a:r>
              <a:rPr lang="en-US" dirty="0" err="1"/>
              <a:t>insidie</a:t>
            </a:r>
            <a:r>
              <a:rPr lang="en-US" dirty="0"/>
              <a:t>.</a:t>
            </a:r>
          </a:p>
        </p:txBody>
      </p:sp>
      <p:sp>
        <p:nvSpPr>
          <p:cNvPr id="4" name="Slide Number Placeholder 3"/>
          <p:cNvSpPr>
            <a:spLocks noGrp="1"/>
          </p:cNvSpPr>
          <p:nvPr>
            <p:ph type="sldNum" sz="quarter" idx="5"/>
          </p:nvPr>
        </p:nvSpPr>
        <p:spPr/>
        <p:txBody>
          <a:bodyPr/>
          <a:lstStyle/>
          <a:p>
            <a:fld id="{DC21A304-ABDC-4C75-B3FE-2B17B6C2F685}" type="slidenum">
              <a:rPr lang="en-US" smtClean="0"/>
              <a:t>12</a:t>
            </a:fld>
            <a:endParaRPr lang="en-US"/>
          </a:p>
        </p:txBody>
      </p:sp>
    </p:spTree>
    <p:extLst>
      <p:ext uri="{BB962C8B-B14F-4D97-AF65-F5344CB8AC3E}">
        <p14:creationId xmlns:p14="http://schemas.microsoft.com/office/powerpoint/2010/main" val="3875087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Occorre</a:t>
            </a:r>
            <a:r>
              <a:rPr lang="en-US" dirty="0"/>
              <a:t> dire </a:t>
            </a:r>
            <a:r>
              <a:rPr lang="en-US" dirty="0" err="1"/>
              <a:t>che</a:t>
            </a:r>
            <a:r>
              <a:rPr lang="en-US" dirty="0"/>
              <a:t> </a:t>
            </a:r>
            <a:r>
              <a:rPr lang="en-US" dirty="0" err="1"/>
              <a:t>Blazor</a:t>
            </a:r>
            <a:r>
              <a:rPr lang="en-US" dirty="0"/>
              <a:t> </a:t>
            </a:r>
            <a:r>
              <a:rPr lang="en-US" dirty="0" err="1"/>
              <a:t>funziona</a:t>
            </a:r>
            <a:r>
              <a:rPr lang="en-US" dirty="0"/>
              <a:t> </a:t>
            </a:r>
            <a:r>
              <a:rPr lang="en-US" dirty="0" err="1"/>
              <a:t>perchè</a:t>
            </a:r>
            <a:r>
              <a:rPr lang="en-US" dirty="0"/>
              <a:t> lo </a:t>
            </a:r>
            <a:r>
              <a:rPr lang="en-US" dirty="0" err="1"/>
              <a:t>stato</a:t>
            </a:r>
            <a:r>
              <a:rPr lang="en-US" dirty="0"/>
              <a:t> </a:t>
            </a:r>
            <a:r>
              <a:rPr lang="en-US" dirty="0" err="1"/>
              <a:t>della</a:t>
            </a:r>
            <a:r>
              <a:rPr lang="en-US" dirty="0"/>
              <a:t> DOM di </a:t>
            </a:r>
            <a:r>
              <a:rPr lang="en-US" dirty="0" err="1"/>
              <a:t>ogni</a:t>
            </a:r>
            <a:r>
              <a:rPr lang="en-US" dirty="0"/>
              <a:t> </a:t>
            </a:r>
            <a:r>
              <a:rPr lang="en-US" dirty="0" err="1"/>
              <a:t>singolo</a:t>
            </a:r>
            <a:r>
              <a:rPr lang="en-US" dirty="0"/>
              <a:t> </a:t>
            </a:r>
            <a:r>
              <a:rPr lang="en-US" dirty="0" err="1"/>
              <a:t>utilizzatore</a:t>
            </a:r>
            <a:r>
              <a:rPr lang="en-US" dirty="0"/>
              <a:t>, </a:t>
            </a:r>
            <a:r>
              <a:rPr lang="en-US" dirty="0" err="1"/>
              <a:t>cioè</a:t>
            </a:r>
            <a:r>
              <a:rPr lang="en-US" dirty="0"/>
              <a:t> la </a:t>
            </a:r>
            <a:r>
              <a:rPr lang="en-US" dirty="0" err="1"/>
              <a:t>rappresentazione</a:t>
            </a:r>
            <a:r>
              <a:rPr lang="en-US" dirty="0"/>
              <a:t> </a:t>
            </a:r>
            <a:r>
              <a:rPr lang="en-US" dirty="0" err="1"/>
              <a:t>grafica</a:t>
            </a:r>
            <a:r>
              <a:rPr lang="en-US" dirty="0"/>
              <a:t> di </a:t>
            </a:r>
            <a:r>
              <a:rPr lang="en-US" dirty="0" err="1"/>
              <a:t>quanto</a:t>
            </a:r>
            <a:r>
              <a:rPr lang="en-US" dirty="0"/>
              <a:t> </a:t>
            </a:r>
            <a:r>
              <a:rPr lang="en-US" dirty="0" err="1"/>
              <a:t>visualizzato</a:t>
            </a:r>
            <a:r>
              <a:rPr lang="en-US" dirty="0"/>
              <a:t> sui client è, </a:t>
            </a:r>
            <a:r>
              <a:rPr lang="en-US" dirty="0" err="1"/>
              <a:t>mantenuto</a:t>
            </a:r>
            <a:r>
              <a:rPr lang="en-US" dirty="0"/>
              <a:t> </a:t>
            </a:r>
            <a:r>
              <a:rPr lang="en-US" dirty="0" err="1"/>
              <a:t>sul</a:t>
            </a:r>
            <a:r>
              <a:rPr lang="en-US" dirty="0"/>
              <a:t> server.</a:t>
            </a:r>
          </a:p>
          <a:p>
            <a:endParaRPr lang="en-US" dirty="0"/>
          </a:p>
          <a:p>
            <a:r>
              <a:rPr lang="en-US" dirty="0"/>
              <a:t>Poi in </a:t>
            </a:r>
            <a:r>
              <a:rPr lang="en-US" dirty="0" err="1"/>
              <a:t>Blazor</a:t>
            </a:r>
            <a:r>
              <a:rPr lang="en-US" dirty="0"/>
              <a:t> Server via </a:t>
            </a:r>
            <a:r>
              <a:rPr lang="en-US" dirty="0" err="1"/>
              <a:t>SignalR</a:t>
            </a:r>
            <a:r>
              <a:rPr lang="en-US" dirty="0"/>
              <a:t> le </a:t>
            </a:r>
            <a:r>
              <a:rPr lang="en-US" dirty="0" err="1"/>
              <a:t>variazioni</a:t>
            </a:r>
            <a:r>
              <a:rPr lang="en-US" dirty="0"/>
              <a:t> a </a:t>
            </a:r>
            <a:r>
              <a:rPr lang="en-US" dirty="0" err="1"/>
              <a:t>seguito</a:t>
            </a:r>
            <a:r>
              <a:rPr lang="en-US" dirty="0"/>
              <a:t> di </a:t>
            </a:r>
            <a:r>
              <a:rPr lang="en-US" dirty="0" err="1"/>
              <a:t>eventi</a:t>
            </a:r>
            <a:r>
              <a:rPr lang="en-US" dirty="0"/>
              <a:t> </a:t>
            </a:r>
            <a:r>
              <a:rPr lang="en-US" dirty="0" err="1"/>
              <a:t>sono</a:t>
            </a:r>
            <a:r>
              <a:rPr lang="en-US" dirty="0"/>
              <a:t> </a:t>
            </a:r>
            <a:r>
              <a:rPr lang="en-US" dirty="0" err="1"/>
              <a:t>inviati</a:t>
            </a:r>
            <a:r>
              <a:rPr lang="en-US" dirty="0"/>
              <a:t> al client </a:t>
            </a:r>
            <a:r>
              <a:rPr lang="en-US" dirty="0" err="1"/>
              <a:t>che</a:t>
            </a:r>
            <a:r>
              <a:rPr lang="en-US" dirty="0"/>
              <a:t> li </a:t>
            </a:r>
            <a:r>
              <a:rPr lang="en-US" dirty="0" err="1"/>
              <a:t>renderizza</a:t>
            </a:r>
            <a:r>
              <a:rPr lang="en-US" dirty="0"/>
              <a:t>.</a:t>
            </a:r>
          </a:p>
          <a:p>
            <a:endParaRPr lang="en-US" dirty="0"/>
          </a:p>
          <a:p>
            <a:r>
              <a:rPr lang="en-US" dirty="0" err="1"/>
              <a:t>Quindi</a:t>
            </a:r>
            <a:r>
              <a:rPr lang="en-US" dirty="0"/>
              <a:t> se </a:t>
            </a:r>
            <a:r>
              <a:rPr lang="en-US" dirty="0" err="1"/>
              <a:t>configuriamo</a:t>
            </a:r>
            <a:r>
              <a:rPr lang="en-US" dirty="0"/>
              <a:t> azure in modo tale da </a:t>
            </a:r>
            <a:r>
              <a:rPr lang="en-US" dirty="0" err="1"/>
              <a:t>avere</a:t>
            </a:r>
            <a:r>
              <a:rPr lang="en-US" dirty="0"/>
              <a:t> </a:t>
            </a:r>
            <a:r>
              <a:rPr lang="en-US" dirty="0" err="1"/>
              <a:t>più</a:t>
            </a:r>
            <a:r>
              <a:rPr lang="en-US" dirty="0"/>
              <a:t> </a:t>
            </a:r>
            <a:r>
              <a:rPr lang="en-US" dirty="0" err="1"/>
              <a:t>istanze</a:t>
            </a:r>
            <a:r>
              <a:rPr lang="en-US" dirty="0"/>
              <a:t>, </a:t>
            </a:r>
            <a:r>
              <a:rPr lang="en-US" dirty="0" err="1"/>
              <a:t>siccome</a:t>
            </a:r>
            <a:r>
              <a:rPr lang="en-US" dirty="0"/>
              <a:t> </a:t>
            </a:r>
            <a:r>
              <a:rPr lang="en-US" dirty="0" err="1"/>
              <a:t>ogni</a:t>
            </a:r>
            <a:r>
              <a:rPr lang="en-US" dirty="0"/>
              <a:t> </a:t>
            </a:r>
            <a:r>
              <a:rPr lang="en-US" dirty="0" err="1"/>
              <a:t>istanza</a:t>
            </a:r>
            <a:r>
              <a:rPr lang="en-US" dirty="0"/>
              <a:t> ha la </a:t>
            </a:r>
            <a:r>
              <a:rPr lang="en-US" dirty="0" err="1"/>
              <a:t>rappresentazione</a:t>
            </a:r>
            <a:r>
              <a:rPr lang="en-US" dirty="0"/>
              <a:t> di </a:t>
            </a:r>
            <a:r>
              <a:rPr lang="en-US" dirty="0" err="1"/>
              <a:t>quanto</a:t>
            </a:r>
            <a:r>
              <a:rPr lang="en-US" dirty="0"/>
              <a:t> </a:t>
            </a:r>
            <a:r>
              <a:rPr lang="en-US" dirty="0" err="1"/>
              <a:t>rappresentato</a:t>
            </a:r>
            <a:r>
              <a:rPr lang="en-US" dirty="0"/>
              <a:t> dal </a:t>
            </a:r>
            <a:r>
              <a:rPr lang="en-US" dirty="0" err="1"/>
              <a:t>singolo</a:t>
            </a:r>
            <a:r>
              <a:rPr lang="en-US" dirty="0"/>
              <a:t> client, </a:t>
            </a:r>
            <a:r>
              <a:rPr lang="en-US" dirty="0" err="1"/>
              <a:t>occorre</a:t>
            </a:r>
            <a:r>
              <a:rPr lang="en-US" dirty="0"/>
              <a:t> </a:t>
            </a:r>
            <a:r>
              <a:rPr lang="en-US" dirty="0" err="1"/>
              <a:t>un’associazione</a:t>
            </a:r>
            <a:r>
              <a:rPr lang="en-US" dirty="0"/>
              <a:t> </a:t>
            </a:r>
            <a:r>
              <a:rPr lang="en-US" dirty="0" err="1"/>
              <a:t>persistente</a:t>
            </a:r>
            <a:r>
              <a:rPr lang="en-US" dirty="0"/>
              <a:t> client-</a:t>
            </a:r>
            <a:r>
              <a:rPr lang="en-US" dirty="0" err="1"/>
              <a:t>connessione</a:t>
            </a:r>
            <a:r>
              <a:rPr lang="en-US" dirty="0"/>
              <a:t> al server.</a:t>
            </a:r>
          </a:p>
          <a:p>
            <a:endParaRPr lang="en-US" dirty="0"/>
          </a:p>
          <a:p>
            <a:r>
              <a:rPr lang="en-US" dirty="0" err="1"/>
              <a:t>Detto</a:t>
            </a:r>
            <a:r>
              <a:rPr lang="en-US" dirty="0"/>
              <a:t> in modo </a:t>
            </a:r>
            <a:r>
              <a:rPr lang="en-US" dirty="0" err="1"/>
              <a:t>più</a:t>
            </a:r>
            <a:r>
              <a:rPr lang="en-US" dirty="0"/>
              <a:t> </a:t>
            </a:r>
            <a:r>
              <a:rPr lang="en-US" dirty="0" err="1"/>
              <a:t>tecnico</a:t>
            </a:r>
            <a:r>
              <a:rPr lang="en-US" dirty="0"/>
              <a:t> </a:t>
            </a:r>
            <a:r>
              <a:rPr lang="en-US" dirty="0" err="1"/>
              <a:t>ogni</a:t>
            </a:r>
            <a:r>
              <a:rPr lang="en-US" dirty="0"/>
              <a:t> </a:t>
            </a:r>
            <a:r>
              <a:rPr lang="en-US" dirty="0" err="1"/>
              <a:t>connessione</a:t>
            </a:r>
            <a:r>
              <a:rPr lang="en-US" dirty="0"/>
              <a:t> al nostra </a:t>
            </a:r>
            <a:r>
              <a:rPr lang="en-US" dirty="0" err="1"/>
              <a:t>Blazor</a:t>
            </a:r>
            <a:r>
              <a:rPr lang="en-US" dirty="0"/>
              <a:t> Server </a:t>
            </a:r>
            <a:r>
              <a:rPr lang="en-US" dirty="0" err="1"/>
              <a:t>prende</a:t>
            </a:r>
            <a:r>
              <a:rPr lang="en-US" dirty="0"/>
              <a:t> </a:t>
            </a:r>
            <a:r>
              <a:rPr lang="en-US" dirty="0" err="1"/>
              <a:t>il</a:t>
            </a:r>
            <a:r>
              <a:rPr lang="en-US" dirty="0"/>
              <a:t> </a:t>
            </a:r>
            <a:r>
              <a:rPr lang="en-US" dirty="0" err="1"/>
              <a:t>nome</a:t>
            </a:r>
            <a:r>
              <a:rPr lang="en-US" dirty="0"/>
              <a:t> di </a:t>
            </a:r>
            <a:r>
              <a:rPr lang="en-US" dirty="0" err="1"/>
              <a:t>circuito</a:t>
            </a:r>
            <a:r>
              <a:rPr lang="en-US" dirty="0"/>
              <a:t>. </a:t>
            </a:r>
          </a:p>
          <a:p>
            <a:endParaRPr lang="en-US" dirty="0"/>
          </a:p>
          <a:p>
            <a:r>
              <a:rPr lang="en-US" dirty="0"/>
              <a:t>Se </a:t>
            </a:r>
            <a:r>
              <a:rPr lang="en-US" dirty="0" err="1"/>
              <a:t>io</a:t>
            </a:r>
            <a:r>
              <a:rPr lang="en-US" dirty="0"/>
              <a:t> </a:t>
            </a:r>
            <a:r>
              <a:rPr lang="en-US" dirty="0" err="1"/>
              <a:t>apro</a:t>
            </a:r>
            <a:r>
              <a:rPr lang="en-US" dirty="0"/>
              <a:t> </a:t>
            </a:r>
            <a:r>
              <a:rPr lang="en-US" dirty="0" err="1"/>
              <a:t>dici</a:t>
            </a:r>
            <a:r>
              <a:rPr lang="en-US" dirty="0"/>
              <a:t> tab </a:t>
            </a:r>
            <a:r>
              <a:rPr lang="en-US" dirty="0" err="1"/>
              <a:t>nel</a:t>
            </a:r>
            <a:r>
              <a:rPr lang="en-US" dirty="0"/>
              <a:t> </a:t>
            </a:r>
            <a:r>
              <a:rPr lang="en-US" dirty="0" err="1"/>
              <a:t>mio</a:t>
            </a:r>
            <a:r>
              <a:rPr lang="en-US" dirty="0"/>
              <a:t> browser </a:t>
            </a:r>
            <a:r>
              <a:rPr lang="en-US" dirty="0" err="1"/>
              <a:t>che</a:t>
            </a:r>
            <a:r>
              <a:rPr lang="en-US" dirty="0"/>
              <a:t> </a:t>
            </a:r>
            <a:r>
              <a:rPr lang="en-US" dirty="0" err="1"/>
              <a:t>sia</a:t>
            </a:r>
            <a:r>
              <a:rPr lang="en-US" dirty="0"/>
              <a:t> </a:t>
            </a:r>
            <a:r>
              <a:rPr lang="en-US" dirty="0" err="1"/>
              <a:t>chiaro</a:t>
            </a:r>
            <a:r>
              <a:rPr lang="en-US" dirty="0"/>
              <a:t> ho 10 </a:t>
            </a:r>
            <a:r>
              <a:rPr lang="en-US" dirty="0" err="1"/>
              <a:t>circuiti</a:t>
            </a:r>
            <a:r>
              <a:rPr lang="en-US" dirty="0"/>
              <a:t> </a:t>
            </a:r>
            <a:r>
              <a:rPr lang="en-US" dirty="0" err="1"/>
              <a:t>differenti</a:t>
            </a:r>
            <a:r>
              <a:rPr lang="en-US" dirty="0"/>
              <a:t>. </a:t>
            </a:r>
          </a:p>
          <a:p>
            <a:endParaRPr lang="en-US" dirty="0"/>
          </a:p>
          <a:p>
            <a:r>
              <a:rPr lang="en-US" dirty="0"/>
              <a:t>Bene: </a:t>
            </a:r>
            <a:r>
              <a:rPr lang="en-US" dirty="0" err="1"/>
              <a:t>ogni</a:t>
            </a:r>
            <a:r>
              <a:rPr lang="en-US" dirty="0"/>
              <a:t> </a:t>
            </a:r>
            <a:r>
              <a:rPr lang="en-US" dirty="0" err="1"/>
              <a:t>circuito</a:t>
            </a:r>
            <a:r>
              <a:rPr lang="en-US" dirty="0"/>
              <a:t> è stateful, per cui </a:t>
            </a:r>
            <a:r>
              <a:rPr lang="en-US" dirty="0" err="1"/>
              <a:t>ogni</a:t>
            </a:r>
            <a:r>
              <a:rPr lang="en-US" dirty="0"/>
              <a:t> </a:t>
            </a:r>
            <a:r>
              <a:rPr lang="en-US" dirty="0" err="1"/>
              <a:t>richiesta</a:t>
            </a:r>
            <a:r>
              <a:rPr lang="en-US" dirty="0"/>
              <a:t> del </a:t>
            </a:r>
            <a:r>
              <a:rPr lang="en-US" dirty="0" err="1"/>
              <a:t>circuito</a:t>
            </a:r>
            <a:r>
              <a:rPr lang="en-US" dirty="0"/>
              <a:t> </a:t>
            </a:r>
            <a:r>
              <a:rPr lang="en-US" dirty="0" err="1"/>
              <a:t>deve</a:t>
            </a:r>
            <a:r>
              <a:rPr lang="en-US" dirty="0"/>
              <a:t> </a:t>
            </a:r>
            <a:r>
              <a:rPr lang="en-US" dirty="0" err="1"/>
              <a:t>sempre</a:t>
            </a:r>
            <a:r>
              <a:rPr lang="en-US" dirty="0"/>
              <a:t> </a:t>
            </a:r>
            <a:r>
              <a:rPr lang="en-US" dirty="0" err="1"/>
              <a:t>andare</a:t>
            </a:r>
            <a:r>
              <a:rPr lang="en-US" dirty="0"/>
              <a:t> </a:t>
            </a:r>
            <a:r>
              <a:rPr lang="en-US" dirty="0" err="1"/>
              <a:t>sempre</a:t>
            </a:r>
            <a:r>
              <a:rPr lang="en-US" dirty="0"/>
              <a:t> </a:t>
            </a:r>
            <a:r>
              <a:rPr lang="en-US" dirty="0" err="1"/>
              <a:t>allo</a:t>
            </a:r>
            <a:r>
              <a:rPr lang="en-US" dirty="0"/>
              <a:t> </a:t>
            </a:r>
            <a:r>
              <a:rPr lang="en-US" dirty="0" err="1"/>
              <a:t>stesso</a:t>
            </a:r>
            <a:r>
              <a:rPr lang="en-US" dirty="0"/>
              <a:t> server. </a:t>
            </a:r>
          </a:p>
          <a:p>
            <a:endParaRPr lang="en-US" dirty="0"/>
          </a:p>
          <a:p>
            <a:r>
              <a:rPr lang="en-US" dirty="0"/>
              <a:t>Se per </a:t>
            </a:r>
            <a:r>
              <a:rPr lang="en-US" dirty="0" err="1"/>
              <a:t>esempio</a:t>
            </a:r>
            <a:r>
              <a:rPr lang="en-US" dirty="0"/>
              <a:t> la </a:t>
            </a:r>
            <a:r>
              <a:rPr lang="en-US" dirty="0" err="1"/>
              <a:t>connessione</a:t>
            </a:r>
            <a:r>
              <a:rPr lang="en-US" dirty="0"/>
              <a:t> </a:t>
            </a:r>
            <a:r>
              <a:rPr lang="en-US" dirty="0" err="1"/>
              <a:t>SignlaR</a:t>
            </a:r>
            <a:r>
              <a:rPr lang="en-US" dirty="0"/>
              <a:t> </a:t>
            </a:r>
            <a:r>
              <a:rPr lang="en-US" dirty="0" err="1"/>
              <a:t>si</a:t>
            </a:r>
            <a:r>
              <a:rPr lang="en-US" dirty="0"/>
              <a:t> </a:t>
            </a:r>
            <a:r>
              <a:rPr lang="en-US" dirty="0" err="1"/>
              <a:t>interrompe</a:t>
            </a:r>
            <a:r>
              <a:rPr lang="en-US" dirty="0"/>
              <a:t> per </a:t>
            </a:r>
            <a:r>
              <a:rPr lang="en-US" dirty="0" err="1"/>
              <a:t>qualche</a:t>
            </a:r>
            <a:r>
              <a:rPr lang="en-US" dirty="0"/>
              <a:t> </a:t>
            </a:r>
            <a:r>
              <a:rPr lang="en-US" dirty="0" err="1"/>
              <a:t>istante</a:t>
            </a:r>
            <a:r>
              <a:rPr lang="en-US" dirty="0"/>
              <a:t>, </a:t>
            </a:r>
            <a:r>
              <a:rPr lang="en-US" dirty="0" err="1"/>
              <a:t>quando</a:t>
            </a:r>
            <a:r>
              <a:rPr lang="en-US" dirty="0"/>
              <a:t> </a:t>
            </a:r>
            <a:r>
              <a:rPr lang="en-US" dirty="0" err="1"/>
              <a:t>questa</a:t>
            </a:r>
            <a:r>
              <a:rPr lang="en-US" dirty="0"/>
              <a:t> </a:t>
            </a:r>
            <a:r>
              <a:rPr lang="en-US" dirty="0" err="1"/>
              <a:t>tenta</a:t>
            </a:r>
            <a:r>
              <a:rPr lang="en-US" dirty="0"/>
              <a:t> di </a:t>
            </a:r>
            <a:r>
              <a:rPr lang="en-US" dirty="0" err="1"/>
              <a:t>riconnettersi</a:t>
            </a:r>
            <a:r>
              <a:rPr lang="en-US" dirty="0"/>
              <a:t> </a:t>
            </a:r>
            <a:r>
              <a:rPr lang="en-US" dirty="0" err="1"/>
              <a:t>deve</a:t>
            </a:r>
            <a:r>
              <a:rPr lang="en-US" dirty="0"/>
              <a:t> </a:t>
            </a:r>
            <a:r>
              <a:rPr lang="en-US" dirty="0" err="1"/>
              <a:t>farlo</a:t>
            </a:r>
            <a:r>
              <a:rPr lang="en-US" dirty="0"/>
              <a:t> </a:t>
            </a:r>
            <a:r>
              <a:rPr lang="en-US" dirty="0" err="1"/>
              <a:t>usando</a:t>
            </a:r>
            <a:r>
              <a:rPr lang="en-US" dirty="0"/>
              <a:t> lo </a:t>
            </a:r>
            <a:r>
              <a:rPr lang="en-US" dirty="0" err="1"/>
              <a:t>stesso</a:t>
            </a:r>
            <a:r>
              <a:rPr lang="en-US" dirty="0"/>
              <a:t> server.</a:t>
            </a:r>
          </a:p>
          <a:p>
            <a:endParaRPr lang="en-US" dirty="0"/>
          </a:p>
          <a:p>
            <a:r>
              <a:rPr lang="en-US" dirty="0"/>
              <a:t>Se </a:t>
            </a:r>
            <a:r>
              <a:rPr lang="en-US" dirty="0" err="1"/>
              <a:t>invece</a:t>
            </a:r>
            <a:r>
              <a:rPr lang="en-US" dirty="0"/>
              <a:t> </a:t>
            </a:r>
            <a:r>
              <a:rPr lang="en-US" dirty="0" err="1"/>
              <a:t>si</a:t>
            </a:r>
            <a:r>
              <a:rPr lang="en-US" dirty="0"/>
              <a:t> </a:t>
            </a:r>
            <a:r>
              <a:rPr lang="en-US" dirty="0" err="1"/>
              <a:t>contatta</a:t>
            </a:r>
            <a:r>
              <a:rPr lang="en-US" dirty="0"/>
              <a:t> </a:t>
            </a:r>
            <a:r>
              <a:rPr lang="en-US" dirty="0" err="1"/>
              <a:t>un’altro</a:t>
            </a:r>
            <a:r>
              <a:rPr lang="en-US" dirty="0"/>
              <a:t> server </a:t>
            </a:r>
            <a:r>
              <a:rPr lang="en-US" dirty="0" err="1"/>
              <a:t>questo</a:t>
            </a:r>
            <a:r>
              <a:rPr lang="en-US" dirty="0"/>
              <a:t> non ha </a:t>
            </a:r>
            <a:r>
              <a:rPr lang="en-US" dirty="0" err="1"/>
              <a:t>nulla</a:t>
            </a:r>
            <a:r>
              <a:rPr lang="en-US" dirty="0"/>
              <a:t> per cui la </a:t>
            </a:r>
            <a:r>
              <a:rPr lang="en-US" dirty="0" err="1"/>
              <a:t>visualizzazione</a:t>
            </a:r>
            <a:r>
              <a:rPr lang="en-US" dirty="0"/>
              <a:t> </a:t>
            </a:r>
            <a:r>
              <a:rPr lang="en-US" dirty="0" err="1"/>
              <a:t>si</a:t>
            </a:r>
            <a:r>
              <a:rPr lang="en-US" dirty="0"/>
              <a:t> </a:t>
            </a:r>
            <a:r>
              <a:rPr lang="en-US" dirty="0" err="1"/>
              <a:t>resetta</a:t>
            </a:r>
            <a:r>
              <a:rPr lang="en-US" dirty="0"/>
              <a:t>.</a:t>
            </a:r>
          </a:p>
          <a:p>
            <a:endParaRPr lang="en-US" dirty="0"/>
          </a:p>
          <a:p>
            <a:r>
              <a:rPr lang="en-US" dirty="0" err="1"/>
              <a:t>Questo</a:t>
            </a:r>
            <a:r>
              <a:rPr lang="en-US" dirty="0"/>
              <a:t> ci porta un cookie </a:t>
            </a:r>
            <a:r>
              <a:rPr lang="en-US" dirty="0" err="1"/>
              <a:t>che</a:t>
            </a:r>
            <a:r>
              <a:rPr lang="en-US" dirty="0"/>
              <a:t> </a:t>
            </a:r>
            <a:r>
              <a:rPr lang="en-US" dirty="0" err="1"/>
              <a:t>viene</a:t>
            </a:r>
            <a:r>
              <a:rPr lang="en-US" dirty="0"/>
              <a:t> </a:t>
            </a:r>
            <a:r>
              <a:rPr lang="en-US" dirty="0" err="1"/>
              <a:t>attivato</a:t>
            </a:r>
            <a:r>
              <a:rPr lang="en-US" dirty="0"/>
              <a:t> con </a:t>
            </a:r>
            <a:r>
              <a:rPr lang="en-US" dirty="0" err="1"/>
              <a:t>l’opzione</a:t>
            </a:r>
            <a:r>
              <a:rPr lang="en-US" dirty="0"/>
              <a:t> </a:t>
            </a:r>
            <a:r>
              <a:rPr lang="en-US" b="1" dirty="0" err="1"/>
              <a:t>ARRAffinity</a:t>
            </a:r>
            <a:r>
              <a:rPr lang="en-US" dirty="0"/>
              <a:t>.</a:t>
            </a:r>
          </a:p>
          <a:p>
            <a:endParaRPr lang="en-US" dirty="0"/>
          </a:p>
          <a:p>
            <a:r>
              <a:rPr lang="en-US" dirty="0"/>
              <a:t>Il flag ARR affinity serve </a:t>
            </a:r>
            <a:r>
              <a:rPr lang="en-US" dirty="0" err="1"/>
              <a:t>nel</a:t>
            </a:r>
            <a:r>
              <a:rPr lang="en-US" dirty="0"/>
              <a:t> </a:t>
            </a:r>
            <a:r>
              <a:rPr lang="en-US" dirty="0" err="1"/>
              <a:t>caso</a:t>
            </a:r>
            <a:r>
              <a:rPr lang="en-US" dirty="0"/>
              <a:t> in cui </a:t>
            </a:r>
            <a:r>
              <a:rPr lang="en-US" dirty="0" err="1"/>
              <a:t>si</a:t>
            </a:r>
            <a:r>
              <a:rPr lang="en-US" dirty="0"/>
              <a:t> </a:t>
            </a:r>
            <a:r>
              <a:rPr lang="en-US" dirty="0" err="1"/>
              <a:t>scelga</a:t>
            </a:r>
            <a:r>
              <a:rPr lang="en-US" dirty="0"/>
              <a:t> </a:t>
            </a:r>
            <a:r>
              <a:rPr lang="en-US" dirty="0" err="1"/>
              <a:t>l’opzione</a:t>
            </a:r>
            <a:r>
              <a:rPr lang="en-US" dirty="0"/>
              <a:t> di Scale-Out.</a:t>
            </a:r>
          </a:p>
          <a:p>
            <a:endParaRPr lang="en-US" dirty="0"/>
          </a:p>
          <a:p>
            <a:endParaRPr lang="en-US" dirty="0"/>
          </a:p>
        </p:txBody>
      </p:sp>
      <p:sp>
        <p:nvSpPr>
          <p:cNvPr id="4" name="Slide Number Placeholder 3"/>
          <p:cNvSpPr>
            <a:spLocks noGrp="1"/>
          </p:cNvSpPr>
          <p:nvPr>
            <p:ph type="sldNum" sz="quarter" idx="5"/>
          </p:nvPr>
        </p:nvSpPr>
        <p:spPr/>
        <p:txBody>
          <a:bodyPr/>
          <a:lstStyle/>
          <a:p>
            <a:fld id="{DC21A304-ABDC-4C75-B3FE-2B17B6C2F685}" type="slidenum">
              <a:rPr lang="en-US" smtClean="0"/>
              <a:t>13</a:t>
            </a:fld>
            <a:endParaRPr lang="en-US"/>
          </a:p>
        </p:txBody>
      </p:sp>
    </p:spTree>
    <p:extLst>
      <p:ext uri="{BB962C8B-B14F-4D97-AF65-F5344CB8AC3E}">
        <p14:creationId xmlns:p14="http://schemas.microsoft.com/office/powerpoint/2010/main" val="2369260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Grazie</a:t>
            </a:r>
            <a:r>
              <a:rPr lang="en-US" dirty="0"/>
              <a:t> a </a:t>
            </a:r>
            <a:r>
              <a:rPr lang="en-US" dirty="0" err="1"/>
              <a:t>questo</a:t>
            </a:r>
            <a:r>
              <a:rPr lang="en-US" dirty="0"/>
              <a:t> flag </a:t>
            </a:r>
            <a:r>
              <a:rPr lang="en-US" dirty="0" err="1"/>
              <a:t>il</a:t>
            </a:r>
            <a:r>
              <a:rPr lang="en-US" dirty="0"/>
              <a:t> </a:t>
            </a:r>
            <a:r>
              <a:rPr lang="en-US" dirty="0" err="1"/>
              <a:t>sistema</a:t>
            </a:r>
            <a:r>
              <a:rPr lang="en-US" dirty="0"/>
              <a:t> ci fa </a:t>
            </a:r>
            <a:r>
              <a:rPr lang="en-US" dirty="0" err="1"/>
              <a:t>interloquire</a:t>
            </a:r>
            <a:r>
              <a:rPr lang="en-US" dirty="0"/>
              <a:t> </a:t>
            </a:r>
            <a:r>
              <a:rPr lang="en-US" dirty="0" err="1"/>
              <a:t>sempre</a:t>
            </a:r>
            <a:r>
              <a:rPr lang="en-US" dirty="0"/>
              <a:t> e solo con lo </a:t>
            </a:r>
            <a:r>
              <a:rPr lang="en-US" dirty="0" err="1"/>
              <a:t>stesso</a:t>
            </a:r>
            <a:r>
              <a:rPr lang="en-US" dirty="0"/>
              <a:t> server.</a:t>
            </a:r>
          </a:p>
          <a:p>
            <a:endParaRPr lang="en-US" dirty="0"/>
          </a:p>
          <a:p>
            <a:r>
              <a:rPr lang="en-US" dirty="0" err="1"/>
              <a:t>Quindi</a:t>
            </a:r>
            <a:r>
              <a:rPr lang="en-US" dirty="0"/>
              <a:t> se per </a:t>
            </a:r>
            <a:r>
              <a:rPr lang="en-US" dirty="0" err="1"/>
              <a:t>caso</a:t>
            </a:r>
            <a:r>
              <a:rPr lang="en-US" dirty="0"/>
              <a:t> </a:t>
            </a:r>
            <a:r>
              <a:rPr lang="en-US" dirty="0" err="1"/>
              <a:t>si</a:t>
            </a:r>
            <a:r>
              <a:rPr lang="en-US" dirty="0"/>
              <a:t> </a:t>
            </a:r>
            <a:r>
              <a:rPr lang="en-US" dirty="0" err="1"/>
              <a:t>usano</a:t>
            </a:r>
            <a:r>
              <a:rPr lang="en-US" dirty="0"/>
              <a:t> scale-out, </a:t>
            </a:r>
            <a:r>
              <a:rPr lang="en-US" dirty="0" err="1"/>
              <a:t>occorre</a:t>
            </a:r>
            <a:r>
              <a:rPr lang="en-US" dirty="0"/>
              <a:t> </a:t>
            </a:r>
            <a:r>
              <a:rPr lang="en-US" dirty="0" err="1"/>
              <a:t>abilitare</a:t>
            </a:r>
            <a:r>
              <a:rPr lang="en-US" dirty="0"/>
              <a:t> </a:t>
            </a:r>
            <a:r>
              <a:rPr lang="en-US" dirty="0" err="1"/>
              <a:t>questo</a:t>
            </a:r>
            <a:r>
              <a:rPr lang="en-US" dirty="0"/>
              <a:t> flag </a:t>
            </a:r>
            <a:r>
              <a:rPr lang="en-US" dirty="0" err="1"/>
              <a:t>perchè</a:t>
            </a:r>
            <a:r>
              <a:rPr lang="en-US" dirty="0"/>
              <a:t> in </a:t>
            </a:r>
            <a:r>
              <a:rPr lang="en-US" dirty="0" err="1"/>
              <a:t>caso</a:t>
            </a:r>
            <a:r>
              <a:rPr lang="en-US" dirty="0"/>
              <a:t> di </a:t>
            </a:r>
            <a:r>
              <a:rPr lang="en-US" dirty="0" err="1"/>
              <a:t>disconnessione</a:t>
            </a:r>
            <a:r>
              <a:rPr lang="en-US" dirty="0"/>
              <a:t> </a:t>
            </a:r>
            <a:r>
              <a:rPr lang="en-US" dirty="0" err="1"/>
              <a:t>temporanea</a:t>
            </a:r>
            <a:r>
              <a:rPr lang="en-US" dirty="0"/>
              <a:t>, o </a:t>
            </a:r>
            <a:r>
              <a:rPr lang="en-US" dirty="0" err="1"/>
              <a:t>anche</a:t>
            </a:r>
            <a:r>
              <a:rPr lang="en-US" dirty="0"/>
              <a:t> a </a:t>
            </a:r>
            <a:r>
              <a:rPr lang="en-US" dirty="0" err="1"/>
              <a:t>caso</a:t>
            </a:r>
            <a:r>
              <a:rPr lang="en-US" dirty="0"/>
              <a:t>, a volte </a:t>
            </a:r>
            <a:r>
              <a:rPr lang="en-US" dirty="0" err="1"/>
              <a:t>si</a:t>
            </a:r>
            <a:r>
              <a:rPr lang="en-US" dirty="0"/>
              <a:t> </a:t>
            </a:r>
            <a:r>
              <a:rPr lang="en-US" dirty="0" err="1"/>
              <a:t>va</a:t>
            </a:r>
            <a:r>
              <a:rPr lang="en-US" dirty="0"/>
              <a:t> a </a:t>
            </a:r>
            <a:r>
              <a:rPr lang="en-US" dirty="0" err="1"/>
              <a:t>finire</a:t>
            </a:r>
            <a:r>
              <a:rPr lang="en-US" dirty="0"/>
              <a:t> </a:t>
            </a:r>
            <a:r>
              <a:rPr lang="en-US" dirty="0" err="1"/>
              <a:t>su</a:t>
            </a:r>
            <a:r>
              <a:rPr lang="en-US" dirty="0"/>
              <a:t> </a:t>
            </a:r>
            <a:r>
              <a:rPr lang="en-US" dirty="0" err="1"/>
              <a:t>un’altro</a:t>
            </a:r>
            <a:r>
              <a:rPr lang="en-US" dirty="0"/>
              <a:t> server, e </a:t>
            </a:r>
            <a:r>
              <a:rPr lang="en-US" dirty="0" err="1"/>
              <a:t>questo</a:t>
            </a:r>
            <a:r>
              <a:rPr lang="en-US" dirty="0"/>
              <a:t> </a:t>
            </a:r>
            <a:r>
              <a:rPr lang="en-US" dirty="0" err="1"/>
              <a:t>resetta</a:t>
            </a:r>
            <a:r>
              <a:rPr lang="en-US" dirty="0"/>
              <a:t> la </a:t>
            </a:r>
            <a:r>
              <a:rPr lang="en-US" dirty="0" err="1"/>
              <a:t>connessione</a:t>
            </a:r>
            <a:r>
              <a:rPr lang="en-US" dirty="0"/>
              <a:t> e </a:t>
            </a:r>
            <a:r>
              <a:rPr lang="en-US" dirty="0" err="1"/>
              <a:t>Blazor</a:t>
            </a:r>
            <a:r>
              <a:rPr lang="en-US" dirty="0"/>
              <a:t> Server </a:t>
            </a:r>
            <a:r>
              <a:rPr lang="en-US" dirty="0" err="1"/>
              <a:t>dà</a:t>
            </a:r>
            <a:r>
              <a:rPr lang="en-US" dirty="0"/>
              <a:t> </a:t>
            </a:r>
            <a:r>
              <a:rPr lang="en-US" dirty="0" err="1"/>
              <a:t>errori</a:t>
            </a:r>
            <a:r>
              <a:rPr lang="en-US" dirty="0"/>
              <a:t> </a:t>
            </a:r>
            <a:r>
              <a:rPr lang="en-US" dirty="0" err="1"/>
              <a:t>casuali</a:t>
            </a:r>
            <a:r>
              <a:rPr lang="en-US" dirty="0"/>
              <a:t>.</a:t>
            </a:r>
          </a:p>
          <a:p>
            <a:endParaRPr lang="en-US" dirty="0"/>
          </a:p>
          <a:p>
            <a:r>
              <a:rPr lang="en-US" dirty="0"/>
              <a:t>Se non </a:t>
            </a:r>
            <a:r>
              <a:rPr lang="en-US" dirty="0" err="1"/>
              <a:t>si</a:t>
            </a:r>
            <a:r>
              <a:rPr lang="en-US" dirty="0"/>
              <a:t> </a:t>
            </a:r>
            <a:r>
              <a:rPr lang="en-US" dirty="0" err="1"/>
              <a:t>usa</a:t>
            </a:r>
            <a:r>
              <a:rPr lang="en-US" dirty="0"/>
              <a:t> lo scale-out è inutile </a:t>
            </a:r>
            <a:r>
              <a:rPr lang="en-US" dirty="0" err="1"/>
              <a:t>abilitarlo</a:t>
            </a:r>
            <a:r>
              <a:rPr lang="en-US" dirty="0"/>
              <a:t>: fa solo </a:t>
            </a:r>
            <a:r>
              <a:rPr lang="en-US" dirty="0" err="1"/>
              <a:t>confusione</a:t>
            </a:r>
            <a:r>
              <a:rPr lang="en-US" dirty="0"/>
              <a:t> e </a:t>
            </a:r>
            <a:r>
              <a:rPr lang="en-US" dirty="0" err="1"/>
              <a:t>occupa</a:t>
            </a:r>
            <a:r>
              <a:rPr lang="en-US" dirty="0"/>
              <a:t> </a:t>
            </a:r>
            <a:r>
              <a:rPr lang="en-US" dirty="0" err="1"/>
              <a:t>risorse</a:t>
            </a:r>
            <a:r>
              <a:rPr lang="en-US" dirty="0"/>
              <a:t> </a:t>
            </a:r>
            <a:r>
              <a:rPr lang="en-US" dirty="0" err="1"/>
              <a:t>inutilmente</a:t>
            </a:r>
            <a:r>
              <a:rPr lang="en-US" dirty="0"/>
              <a:t>.</a:t>
            </a:r>
          </a:p>
          <a:p>
            <a:endParaRPr lang="en-US" dirty="0"/>
          </a:p>
          <a:p>
            <a:r>
              <a:rPr lang="en-US" dirty="0"/>
              <a:t>Nel </a:t>
            </a:r>
            <a:r>
              <a:rPr lang="en-US" dirty="0" err="1"/>
              <a:t>caso</a:t>
            </a:r>
            <a:r>
              <a:rPr lang="en-US" dirty="0"/>
              <a:t> </a:t>
            </a:r>
            <a:r>
              <a:rPr lang="en-US" dirty="0" err="1"/>
              <a:t>si</a:t>
            </a:r>
            <a:r>
              <a:rPr lang="en-US" dirty="0"/>
              <a:t> </a:t>
            </a:r>
            <a:r>
              <a:rPr lang="en-US" dirty="0" err="1"/>
              <a:t>usi</a:t>
            </a:r>
            <a:r>
              <a:rPr lang="en-US" dirty="0"/>
              <a:t> lo scale-out </a:t>
            </a:r>
            <a:r>
              <a:rPr lang="en-US" dirty="0" err="1"/>
              <a:t>automatico</a:t>
            </a:r>
            <a:r>
              <a:rPr lang="en-US" dirty="0"/>
              <a:t> </a:t>
            </a:r>
            <a:r>
              <a:rPr lang="en-US" dirty="0" err="1"/>
              <a:t>basato</a:t>
            </a:r>
            <a:r>
              <a:rPr lang="en-US" dirty="0"/>
              <a:t> </a:t>
            </a:r>
            <a:r>
              <a:rPr lang="en-US" dirty="0" err="1"/>
              <a:t>sull’utilizzo</a:t>
            </a:r>
            <a:r>
              <a:rPr lang="en-US" dirty="0"/>
              <a:t> </a:t>
            </a:r>
            <a:r>
              <a:rPr lang="en-US" dirty="0" err="1"/>
              <a:t>delle</a:t>
            </a:r>
            <a:r>
              <a:rPr lang="en-US" dirty="0"/>
              <a:t> </a:t>
            </a:r>
            <a:r>
              <a:rPr lang="en-US" dirty="0" err="1"/>
              <a:t>risorse</a:t>
            </a:r>
            <a:r>
              <a:rPr lang="en-US" dirty="0"/>
              <a:t> la </a:t>
            </a:r>
            <a:r>
              <a:rPr lang="en-US" dirty="0" err="1"/>
              <a:t>presenza</a:t>
            </a:r>
            <a:r>
              <a:rPr lang="en-US" dirty="0"/>
              <a:t> di </a:t>
            </a:r>
            <a:r>
              <a:rPr lang="en-US" dirty="0" err="1"/>
              <a:t>questo</a:t>
            </a:r>
            <a:r>
              <a:rPr lang="en-US" dirty="0"/>
              <a:t> flag ci porta a </a:t>
            </a:r>
            <a:r>
              <a:rPr lang="en-US" dirty="0" err="1"/>
              <a:t>un’altro</a:t>
            </a:r>
            <a:r>
              <a:rPr lang="en-US" dirty="0"/>
              <a:t> </a:t>
            </a:r>
            <a:r>
              <a:rPr lang="en-US" dirty="0" err="1"/>
              <a:t>aspetto</a:t>
            </a:r>
            <a:r>
              <a:rPr lang="en-US" dirty="0"/>
              <a:t> da </a:t>
            </a:r>
            <a:r>
              <a:rPr lang="en-US" dirty="0" err="1"/>
              <a:t>attenzionare</a:t>
            </a:r>
            <a:r>
              <a:rPr lang="en-US" dirty="0"/>
              <a:t>.</a:t>
            </a:r>
          </a:p>
          <a:p>
            <a:endParaRPr lang="en-US" dirty="0"/>
          </a:p>
          <a:p>
            <a:r>
              <a:rPr lang="en-US" dirty="0" err="1"/>
              <a:t>Infatti</a:t>
            </a:r>
            <a:r>
              <a:rPr lang="en-US" dirty="0"/>
              <a:t> la </a:t>
            </a:r>
            <a:r>
              <a:rPr lang="en-US" dirty="0" err="1"/>
              <a:t>gestione</a:t>
            </a:r>
            <a:r>
              <a:rPr lang="en-US" dirty="0"/>
              <a:t> </a:t>
            </a:r>
            <a:r>
              <a:rPr lang="en-US" dirty="0" err="1"/>
              <a:t>automatica</a:t>
            </a:r>
            <a:r>
              <a:rPr lang="en-US" dirty="0"/>
              <a:t> </a:t>
            </a:r>
            <a:r>
              <a:rPr lang="en-US" dirty="0" err="1"/>
              <a:t>dello</a:t>
            </a:r>
            <a:r>
              <a:rPr lang="en-US" dirty="0"/>
              <a:t> scale-out automatic </a:t>
            </a:r>
            <a:r>
              <a:rPr lang="en-US" dirty="0" err="1"/>
              <a:t>deve</a:t>
            </a:r>
            <a:r>
              <a:rPr lang="en-US" dirty="0"/>
              <a:t> </a:t>
            </a:r>
            <a:r>
              <a:rPr lang="en-US" dirty="0" err="1"/>
              <a:t>essere</a:t>
            </a:r>
            <a:r>
              <a:rPr lang="en-US" dirty="0"/>
              <a:t> </a:t>
            </a:r>
            <a:r>
              <a:rPr lang="en-US" dirty="0" err="1"/>
              <a:t>configurato</a:t>
            </a:r>
            <a:r>
              <a:rPr lang="en-US" dirty="0"/>
              <a:t> in modo tale da </a:t>
            </a:r>
            <a:r>
              <a:rPr lang="en-US" dirty="0" err="1"/>
              <a:t>intervenire</a:t>
            </a:r>
            <a:r>
              <a:rPr lang="en-US" dirty="0"/>
              <a:t> molto prima </a:t>
            </a:r>
            <a:r>
              <a:rPr lang="en-US" dirty="0" err="1"/>
              <a:t>che</a:t>
            </a:r>
            <a:r>
              <a:rPr lang="en-US" dirty="0"/>
              <a:t> un server </a:t>
            </a:r>
            <a:r>
              <a:rPr lang="en-US" dirty="0" err="1"/>
              <a:t>sia</a:t>
            </a:r>
            <a:r>
              <a:rPr lang="en-US" dirty="0"/>
              <a:t> a </a:t>
            </a:r>
            <a:r>
              <a:rPr lang="en-US" dirty="0" err="1"/>
              <a:t>tappo</a:t>
            </a:r>
            <a:r>
              <a:rPr lang="en-US" dirty="0"/>
              <a:t> di </a:t>
            </a:r>
            <a:r>
              <a:rPr lang="en-US" dirty="0" err="1"/>
              <a:t>risorse</a:t>
            </a:r>
            <a:r>
              <a:rPr lang="en-US" dirty="0"/>
              <a:t>.</a:t>
            </a:r>
          </a:p>
          <a:p>
            <a:endParaRPr lang="en-US" dirty="0"/>
          </a:p>
          <a:p>
            <a:r>
              <a:rPr lang="en-US" dirty="0" err="1"/>
              <a:t>Infatti</a:t>
            </a:r>
            <a:r>
              <a:rPr lang="en-US" dirty="0"/>
              <a:t> se per </a:t>
            </a:r>
            <a:r>
              <a:rPr lang="en-US" dirty="0" err="1"/>
              <a:t>esempio</a:t>
            </a:r>
            <a:r>
              <a:rPr lang="en-US" dirty="0"/>
              <a:t> </a:t>
            </a:r>
            <a:r>
              <a:rPr lang="en-US" dirty="0" err="1"/>
              <a:t>si</a:t>
            </a:r>
            <a:r>
              <a:rPr lang="en-US" dirty="0"/>
              <a:t> </a:t>
            </a:r>
            <a:r>
              <a:rPr lang="en-US" dirty="0" err="1"/>
              <a:t>parte</a:t>
            </a:r>
            <a:r>
              <a:rPr lang="en-US" dirty="0"/>
              <a:t> da una </a:t>
            </a:r>
            <a:r>
              <a:rPr lang="en-US" dirty="0" err="1"/>
              <a:t>singola</a:t>
            </a:r>
            <a:r>
              <a:rPr lang="en-US" dirty="0"/>
              <a:t> </a:t>
            </a:r>
            <a:r>
              <a:rPr lang="en-US" dirty="0" err="1"/>
              <a:t>istanza</a:t>
            </a:r>
            <a:r>
              <a:rPr lang="en-US" dirty="0"/>
              <a:t>, e </a:t>
            </a:r>
            <a:r>
              <a:rPr lang="en-US" dirty="0" err="1"/>
              <a:t>si</a:t>
            </a:r>
            <a:r>
              <a:rPr lang="en-US" dirty="0"/>
              <a:t> </a:t>
            </a:r>
            <a:r>
              <a:rPr lang="en-US" dirty="0" err="1"/>
              <a:t>configura</a:t>
            </a:r>
            <a:r>
              <a:rPr lang="en-US" dirty="0"/>
              <a:t> lo scale-out </a:t>
            </a:r>
            <a:r>
              <a:rPr lang="en-US" dirty="0" err="1"/>
              <a:t>quando</a:t>
            </a:r>
            <a:r>
              <a:rPr lang="en-US" dirty="0"/>
              <a:t> </a:t>
            </a:r>
            <a:r>
              <a:rPr lang="en-US" dirty="0" err="1"/>
              <a:t>questa</a:t>
            </a:r>
            <a:r>
              <a:rPr lang="en-US" dirty="0"/>
              <a:t> è in </a:t>
            </a:r>
            <a:r>
              <a:rPr lang="en-US" dirty="0" err="1"/>
              <a:t>sofferenza</a:t>
            </a:r>
            <a:r>
              <a:rPr lang="en-US" dirty="0"/>
              <a:t> (</a:t>
            </a:r>
            <a:r>
              <a:rPr lang="en-US" dirty="0" err="1"/>
              <a:t>eccessivo</a:t>
            </a:r>
            <a:r>
              <a:rPr lang="en-US" dirty="0"/>
              <a:t> </a:t>
            </a:r>
            <a:r>
              <a:rPr lang="en-US" dirty="0" err="1"/>
              <a:t>uso</a:t>
            </a:r>
            <a:r>
              <a:rPr lang="en-US" dirty="0"/>
              <a:t> di ram), </a:t>
            </a:r>
            <a:r>
              <a:rPr lang="en-US" dirty="0" err="1"/>
              <a:t>ecco</a:t>
            </a:r>
            <a:r>
              <a:rPr lang="en-US" dirty="0"/>
              <a:t> </a:t>
            </a:r>
            <a:r>
              <a:rPr lang="en-US" dirty="0" err="1"/>
              <a:t>che</a:t>
            </a:r>
            <a:r>
              <a:rPr lang="en-US" dirty="0"/>
              <a:t> per via di </a:t>
            </a:r>
            <a:r>
              <a:rPr lang="en-US" dirty="0" err="1"/>
              <a:t>questa</a:t>
            </a:r>
            <a:r>
              <a:rPr lang="en-US" dirty="0"/>
              <a:t> </a:t>
            </a:r>
            <a:r>
              <a:rPr lang="en-US" dirty="0" err="1"/>
              <a:t>impostazione</a:t>
            </a:r>
            <a:r>
              <a:rPr lang="en-US" dirty="0"/>
              <a:t> </a:t>
            </a:r>
            <a:r>
              <a:rPr lang="en-US" dirty="0" err="1"/>
              <a:t>l’istanza</a:t>
            </a:r>
            <a:r>
              <a:rPr lang="en-US" dirty="0"/>
              <a:t> in </a:t>
            </a:r>
            <a:r>
              <a:rPr lang="en-US" dirty="0" err="1"/>
              <a:t>sofferenza</a:t>
            </a:r>
            <a:r>
              <a:rPr lang="en-US" dirty="0"/>
              <a:t> </a:t>
            </a:r>
            <a:r>
              <a:rPr lang="en-US" dirty="0" err="1"/>
              <a:t>rimmarrà</a:t>
            </a:r>
            <a:r>
              <a:rPr lang="en-US" dirty="0"/>
              <a:t> tale, </a:t>
            </a:r>
            <a:r>
              <a:rPr lang="en-US" dirty="0" err="1"/>
              <a:t>perchè</a:t>
            </a:r>
            <a:r>
              <a:rPr lang="en-US" dirty="0"/>
              <a:t> </a:t>
            </a:r>
            <a:r>
              <a:rPr lang="en-US" dirty="0" err="1"/>
              <a:t>si</a:t>
            </a:r>
            <a:r>
              <a:rPr lang="en-US" dirty="0"/>
              <a:t> è </a:t>
            </a:r>
            <a:r>
              <a:rPr lang="en-US" dirty="0" err="1"/>
              <a:t>aggiunta</a:t>
            </a:r>
            <a:r>
              <a:rPr lang="en-US" dirty="0"/>
              <a:t> </a:t>
            </a:r>
            <a:r>
              <a:rPr lang="en-US" dirty="0" err="1"/>
              <a:t>un’istanza</a:t>
            </a:r>
            <a:r>
              <a:rPr lang="en-US" dirty="0"/>
              <a:t> ma </a:t>
            </a:r>
            <a:r>
              <a:rPr lang="en-US" dirty="0" err="1"/>
              <a:t>tutto</a:t>
            </a:r>
            <a:r>
              <a:rPr lang="en-US" dirty="0"/>
              <a:t> </a:t>
            </a:r>
            <a:r>
              <a:rPr lang="en-US" dirty="0" err="1"/>
              <a:t>il</a:t>
            </a:r>
            <a:r>
              <a:rPr lang="en-US" dirty="0"/>
              <a:t> </a:t>
            </a:r>
            <a:r>
              <a:rPr lang="en-US" dirty="0" err="1"/>
              <a:t>traffico</a:t>
            </a:r>
            <a:r>
              <a:rPr lang="en-US" dirty="0"/>
              <a:t> </a:t>
            </a:r>
            <a:r>
              <a:rPr lang="en-US" dirty="0" err="1"/>
              <a:t>che</a:t>
            </a:r>
            <a:r>
              <a:rPr lang="en-US" dirty="0"/>
              <a:t> ha </a:t>
            </a:r>
            <a:r>
              <a:rPr lang="en-US" dirty="0" err="1"/>
              <a:t>causato</a:t>
            </a:r>
            <a:r>
              <a:rPr lang="en-US" dirty="0"/>
              <a:t> la </a:t>
            </a:r>
            <a:r>
              <a:rPr lang="en-US" dirty="0" err="1"/>
              <a:t>criticità</a:t>
            </a:r>
            <a:r>
              <a:rPr lang="en-US" dirty="0"/>
              <a:t> </a:t>
            </a:r>
            <a:r>
              <a:rPr lang="en-US" dirty="0" err="1"/>
              <a:t>sull’istanza</a:t>
            </a:r>
            <a:r>
              <a:rPr lang="en-US" dirty="0"/>
              <a:t> è </a:t>
            </a:r>
            <a:r>
              <a:rPr lang="en-US" dirty="0" err="1"/>
              <a:t>tutt’ora</a:t>
            </a:r>
            <a:r>
              <a:rPr lang="en-US" dirty="0"/>
              <a:t> </a:t>
            </a:r>
            <a:r>
              <a:rPr lang="en-US" dirty="0" err="1"/>
              <a:t>lì</a:t>
            </a:r>
            <a:r>
              <a:rPr lang="en-US" dirty="0"/>
              <a:t>.</a:t>
            </a:r>
          </a:p>
          <a:p>
            <a:endParaRPr lang="en-US" dirty="0"/>
          </a:p>
          <a:p>
            <a:r>
              <a:rPr lang="en-US" dirty="0" err="1"/>
              <a:t>Quindi</a:t>
            </a:r>
            <a:r>
              <a:rPr lang="en-US" dirty="0"/>
              <a:t> </a:t>
            </a:r>
            <a:r>
              <a:rPr lang="en-US" dirty="0" err="1"/>
              <a:t>occorre</a:t>
            </a:r>
            <a:r>
              <a:rPr lang="en-US" dirty="0"/>
              <a:t> </a:t>
            </a:r>
            <a:r>
              <a:rPr lang="en-US" dirty="0" err="1"/>
              <a:t>configurare</a:t>
            </a:r>
            <a:r>
              <a:rPr lang="en-US" dirty="0"/>
              <a:t> lo scale-out automatic in modo molto </a:t>
            </a:r>
            <a:r>
              <a:rPr lang="en-US" dirty="0" err="1"/>
              <a:t>aggressivo</a:t>
            </a:r>
            <a:r>
              <a:rPr lang="en-US" dirty="0"/>
              <a:t>.</a:t>
            </a:r>
          </a:p>
          <a:p>
            <a:endParaRPr lang="en-US" dirty="0"/>
          </a:p>
          <a:p>
            <a:r>
              <a:rPr lang="en-US" dirty="0"/>
              <a:t>Per cui </a:t>
            </a:r>
            <a:r>
              <a:rPr lang="en-US" dirty="0" err="1"/>
              <a:t>il</a:t>
            </a:r>
            <a:r>
              <a:rPr lang="en-US" dirty="0"/>
              <a:t> </a:t>
            </a:r>
            <a:r>
              <a:rPr lang="en-US" dirty="0" err="1"/>
              <a:t>consiglio</a:t>
            </a:r>
            <a:r>
              <a:rPr lang="en-US" dirty="0"/>
              <a:t> è di </a:t>
            </a:r>
            <a:r>
              <a:rPr lang="en-US" dirty="0" err="1"/>
              <a:t>usare</a:t>
            </a:r>
            <a:r>
              <a:rPr lang="en-US" dirty="0"/>
              <a:t> scale-out </a:t>
            </a:r>
            <a:r>
              <a:rPr lang="en-US" dirty="0" err="1"/>
              <a:t>fisso</a:t>
            </a:r>
            <a:r>
              <a:rPr lang="en-US" dirty="0"/>
              <a:t> </a:t>
            </a:r>
            <a:r>
              <a:rPr lang="en-US" dirty="0" err="1"/>
              <a:t>oppure</a:t>
            </a:r>
            <a:r>
              <a:rPr lang="en-US" dirty="0"/>
              <a:t> </a:t>
            </a:r>
            <a:r>
              <a:rPr lang="en-US" dirty="0" err="1"/>
              <a:t>dinamico</a:t>
            </a:r>
            <a:r>
              <a:rPr lang="en-US" dirty="0"/>
              <a:t>, ma </a:t>
            </a:r>
            <a:r>
              <a:rPr lang="en-US" dirty="0" err="1"/>
              <a:t>configurato</a:t>
            </a:r>
            <a:r>
              <a:rPr lang="en-US" dirty="0"/>
              <a:t> in modo tale da </a:t>
            </a:r>
            <a:r>
              <a:rPr lang="en-US" dirty="0" err="1"/>
              <a:t>evitare</a:t>
            </a:r>
            <a:r>
              <a:rPr lang="en-US" dirty="0"/>
              <a:t> </a:t>
            </a:r>
            <a:r>
              <a:rPr lang="en-US" dirty="0" err="1"/>
              <a:t>quanto</a:t>
            </a:r>
            <a:r>
              <a:rPr lang="en-US" dirty="0"/>
              <a:t> sopra.</a:t>
            </a:r>
          </a:p>
          <a:p>
            <a:endParaRPr lang="en-US" dirty="0"/>
          </a:p>
          <a:p>
            <a:r>
              <a:rPr lang="en-US" dirty="0" err="1"/>
              <a:t>Noi</a:t>
            </a:r>
            <a:r>
              <a:rPr lang="en-US" dirty="0"/>
              <a:t> </a:t>
            </a:r>
            <a:r>
              <a:rPr lang="en-US" dirty="0" err="1"/>
              <a:t>alla</a:t>
            </a:r>
            <a:r>
              <a:rPr lang="en-US" dirty="0"/>
              <a:t> fine </a:t>
            </a:r>
            <a:r>
              <a:rPr lang="en-US" dirty="0" err="1"/>
              <a:t>abbiamo</a:t>
            </a:r>
            <a:r>
              <a:rPr lang="en-US" dirty="0"/>
              <a:t> </a:t>
            </a:r>
            <a:r>
              <a:rPr lang="en-US" dirty="0" err="1"/>
              <a:t>preferito</a:t>
            </a:r>
            <a:r>
              <a:rPr lang="en-US" dirty="0"/>
              <a:t> la </a:t>
            </a:r>
            <a:r>
              <a:rPr lang="en-US" dirty="0" err="1"/>
              <a:t>semplicità</a:t>
            </a:r>
            <a:r>
              <a:rPr lang="en-US" dirty="0"/>
              <a:t>: </a:t>
            </a:r>
            <a:r>
              <a:rPr lang="en-US" dirty="0" err="1"/>
              <a:t>numero</a:t>
            </a:r>
            <a:r>
              <a:rPr lang="en-US" dirty="0"/>
              <a:t> </a:t>
            </a:r>
            <a:r>
              <a:rPr lang="en-US" dirty="0" err="1"/>
              <a:t>fisso</a:t>
            </a:r>
            <a:r>
              <a:rPr lang="en-US" dirty="0"/>
              <a:t> di </a:t>
            </a:r>
            <a:r>
              <a:rPr lang="en-US" dirty="0" err="1"/>
              <a:t>istanze</a:t>
            </a:r>
            <a:r>
              <a:rPr lang="en-US" dirty="0"/>
              <a:t> per cui la </a:t>
            </a:r>
            <a:r>
              <a:rPr lang="en-US" dirty="0" err="1"/>
              <a:t>suddivisone</a:t>
            </a:r>
            <a:r>
              <a:rPr lang="en-US" dirty="0"/>
              <a:t> del </a:t>
            </a:r>
            <a:r>
              <a:rPr lang="en-US" dirty="0" err="1"/>
              <a:t>carico</a:t>
            </a:r>
            <a:r>
              <a:rPr lang="en-US" dirty="0"/>
              <a:t> </a:t>
            </a:r>
            <a:r>
              <a:rPr lang="en-US" dirty="0" err="1"/>
              <a:t>tra</a:t>
            </a:r>
            <a:r>
              <a:rPr lang="en-US" dirty="0"/>
              <a:t> le </a:t>
            </a:r>
            <a:r>
              <a:rPr lang="en-US" dirty="0" err="1"/>
              <a:t>istanze</a:t>
            </a:r>
            <a:r>
              <a:rPr lang="en-US" dirty="0"/>
              <a:t> </a:t>
            </a:r>
            <a:r>
              <a:rPr lang="en-US" dirty="0" err="1"/>
              <a:t>avviene</a:t>
            </a:r>
            <a:r>
              <a:rPr lang="en-US" dirty="0"/>
              <a:t> in </a:t>
            </a:r>
            <a:r>
              <a:rPr lang="en-US" dirty="0" err="1"/>
              <a:t>fase</a:t>
            </a:r>
            <a:r>
              <a:rPr lang="en-US" dirty="0"/>
              <a:t> di </a:t>
            </a:r>
            <a:r>
              <a:rPr lang="en-US" dirty="0" err="1"/>
              <a:t>connessione</a:t>
            </a:r>
            <a:r>
              <a:rPr lang="en-US" dirty="0"/>
              <a:t>.</a:t>
            </a:r>
          </a:p>
          <a:p>
            <a:endParaRPr lang="en-US" dirty="0"/>
          </a:p>
          <a:p>
            <a:r>
              <a:rPr lang="en-US" dirty="0" err="1"/>
              <a:t>L’alternativa</a:t>
            </a:r>
            <a:r>
              <a:rPr lang="en-US" dirty="0"/>
              <a:t> (</a:t>
            </a:r>
            <a:r>
              <a:rPr lang="en-US" dirty="0" err="1"/>
              <a:t>migrare</a:t>
            </a:r>
            <a:r>
              <a:rPr lang="en-US" dirty="0"/>
              <a:t> </a:t>
            </a:r>
            <a:r>
              <a:rPr lang="en-US" dirty="0" err="1"/>
              <a:t>alcune</a:t>
            </a:r>
            <a:r>
              <a:rPr lang="en-US" dirty="0"/>
              <a:t> </a:t>
            </a:r>
            <a:r>
              <a:rPr lang="en-US" dirty="0" err="1"/>
              <a:t>connessioni</a:t>
            </a:r>
            <a:r>
              <a:rPr lang="en-US" dirty="0"/>
              <a:t> ad </a:t>
            </a:r>
            <a:r>
              <a:rPr lang="en-US" dirty="0" err="1"/>
              <a:t>un’altro</a:t>
            </a:r>
            <a:r>
              <a:rPr lang="en-US" dirty="0"/>
              <a:t> server in </a:t>
            </a:r>
            <a:r>
              <a:rPr lang="en-US" dirty="0" err="1"/>
              <a:t>caso</a:t>
            </a:r>
            <a:r>
              <a:rPr lang="en-US" dirty="0"/>
              <a:t> di </a:t>
            </a:r>
            <a:r>
              <a:rPr lang="en-US" dirty="0" err="1"/>
              <a:t>sofferenza</a:t>
            </a:r>
            <a:r>
              <a:rPr lang="en-US" dirty="0"/>
              <a:t>) </a:t>
            </a:r>
            <a:r>
              <a:rPr lang="en-US" dirty="0" err="1"/>
              <a:t>porterebbe</a:t>
            </a:r>
            <a:r>
              <a:rPr lang="en-US" dirty="0"/>
              <a:t> a </a:t>
            </a:r>
            <a:r>
              <a:rPr lang="en-US" dirty="0" err="1"/>
              <a:t>resettare</a:t>
            </a:r>
            <a:r>
              <a:rPr lang="en-US" dirty="0"/>
              <a:t> </a:t>
            </a:r>
            <a:r>
              <a:rPr lang="en-US" dirty="0" err="1"/>
              <a:t>queste</a:t>
            </a:r>
            <a:r>
              <a:rPr lang="en-US" dirty="0"/>
              <a:t> </a:t>
            </a:r>
            <a:r>
              <a:rPr lang="en-US" dirty="0" err="1"/>
              <a:t>connessioni</a:t>
            </a:r>
            <a:r>
              <a:rPr lang="en-US" dirty="0"/>
              <a:t> se non </a:t>
            </a:r>
            <a:r>
              <a:rPr lang="en-US" dirty="0" err="1"/>
              <a:t>si</a:t>
            </a:r>
            <a:r>
              <a:rPr lang="en-US" dirty="0"/>
              <a:t> </a:t>
            </a:r>
            <a:r>
              <a:rPr lang="en-US" dirty="0" err="1"/>
              <a:t>condividesse</a:t>
            </a:r>
            <a:r>
              <a:rPr lang="en-US" dirty="0"/>
              <a:t> lo </a:t>
            </a:r>
            <a:r>
              <a:rPr lang="en-US" dirty="0" err="1"/>
              <a:t>stato</a:t>
            </a:r>
            <a:r>
              <a:rPr lang="en-US" dirty="0"/>
              <a:t> di </a:t>
            </a:r>
            <a:r>
              <a:rPr lang="en-US" dirty="0" err="1"/>
              <a:t>questa</a:t>
            </a:r>
            <a:r>
              <a:rPr lang="en-US" dirty="0"/>
              <a:t> </a:t>
            </a:r>
            <a:r>
              <a:rPr lang="en-US" dirty="0" err="1"/>
              <a:t>istanza</a:t>
            </a:r>
            <a:r>
              <a:rPr lang="en-US" dirty="0"/>
              <a:t> in </a:t>
            </a:r>
            <a:r>
              <a:rPr lang="en-US" dirty="0" err="1"/>
              <a:t>qualche</a:t>
            </a:r>
            <a:r>
              <a:rPr lang="en-US" dirty="0"/>
              <a:t> modo.</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C21A304-ABDC-4C75-B3FE-2B17B6C2F685}" type="slidenum">
              <a:rPr lang="en-US" smtClean="0"/>
              <a:t>14</a:t>
            </a:fld>
            <a:endParaRPr lang="en-US"/>
          </a:p>
        </p:txBody>
      </p:sp>
    </p:spTree>
    <p:extLst>
      <p:ext uri="{BB962C8B-B14F-4D97-AF65-F5344CB8AC3E}">
        <p14:creationId xmlns:p14="http://schemas.microsoft.com/office/powerpoint/2010/main" val="3308113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 </a:t>
            </a:r>
            <a:r>
              <a:rPr lang="en-GB" dirty="0" err="1"/>
              <a:t>ragionamento</a:t>
            </a:r>
            <a:r>
              <a:rPr lang="en-GB" dirty="0"/>
              <a:t> </a:t>
            </a:r>
            <a:r>
              <a:rPr lang="en-GB" dirty="0" err="1"/>
              <a:t>sul</a:t>
            </a:r>
            <a:r>
              <a:rPr lang="en-GB" dirty="0"/>
              <a:t> </a:t>
            </a:r>
            <a:r>
              <a:rPr lang="en-GB" dirty="0" err="1"/>
              <a:t>mantenimento</a:t>
            </a:r>
            <a:r>
              <a:rPr lang="en-GB" dirty="0"/>
              <a:t> </a:t>
            </a:r>
            <a:r>
              <a:rPr lang="en-GB" dirty="0" err="1"/>
              <a:t>dello</a:t>
            </a:r>
            <a:r>
              <a:rPr lang="en-GB" dirty="0"/>
              <a:t> </a:t>
            </a:r>
            <a:r>
              <a:rPr lang="en-GB" dirty="0" err="1"/>
              <a:t>stato</a:t>
            </a:r>
            <a:r>
              <a:rPr lang="en-GB" dirty="0"/>
              <a:t> </a:t>
            </a:r>
            <a:r>
              <a:rPr lang="en-GB" dirty="0" err="1"/>
              <a:t>penso</a:t>
            </a:r>
            <a:r>
              <a:rPr lang="en-GB" dirty="0"/>
              <a:t> </a:t>
            </a:r>
            <a:r>
              <a:rPr lang="en-GB" dirty="0" err="1"/>
              <a:t>debba</a:t>
            </a:r>
            <a:r>
              <a:rPr lang="en-GB" dirty="0"/>
              <a:t> </a:t>
            </a:r>
            <a:r>
              <a:rPr lang="en-GB" dirty="0" err="1"/>
              <a:t>essere</a:t>
            </a:r>
            <a:r>
              <a:rPr lang="en-GB" dirty="0"/>
              <a:t> </a:t>
            </a:r>
            <a:r>
              <a:rPr lang="en-GB" dirty="0" err="1"/>
              <a:t>ulteriormente</a:t>
            </a:r>
            <a:r>
              <a:rPr lang="en-GB" dirty="0"/>
              <a:t> </a:t>
            </a:r>
            <a:r>
              <a:rPr lang="en-GB" dirty="0" err="1"/>
              <a:t>elaborato</a:t>
            </a:r>
            <a:r>
              <a:rPr lang="en-GB" dirty="0"/>
              <a:t>.</a:t>
            </a:r>
            <a:endParaRPr lang="it-IT" dirty="0"/>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Server-side </a:t>
            </a:r>
            <a:r>
              <a:rPr lang="en-GB" dirty="0" err="1"/>
              <a:t>Blazor</a:t>
            </a:r>
            <a:r>
              <a:rPr lang="en-GB" dirty="0"/>
              <a:t> è un framework stateful, e lo </a:t>
            </a:r>
            <a:r>
              <a:rPr lang="en-GB" dirty="0" err="1"/>
              <a:t>stato</a:t>
            </a:r>
            <a:r>
              <a:rPr lang="en-GB" dirty="0"/>
              <a:t> è tenuto </a:t>
            </a:r>
            <a:r>
              <a:rPr lang="en-GB" dirty="0" err="1"/>
              <a:t>lontano</a:t>
            </a:r>
            <a:r>
              <a:rPr lang="en-GB" dirty="0"/>
              <a:t> dal client, e </a:t>
            </a:r>
            <a:r>
              <a:rPr lang="en-GB" dirty="0" err="1"/>
              <a:t>risiede</a:t>
            </a:r>
            <a:r>
              <a:rPr lang="en-GB" dirty="0"/>
              <a:t> </a:t>
            </a:r>
            <a:r>
              <a:rPr lang="en-GB" dirty="0" err="1"/>
              <a:t>nella</a:t>
            </a:r>
            <a:r>
              <a:rPr lang="en-GB" dirty="0"/>
              <a:t> </a:t>
            </a:r>
            <a:r>
              <a:rPr lang="en-GB" dirty="0" err="1"/>
              <a:t>memoria</a:t>
            </a:r>
            <a:r>
              <a:rPr lang="en-GB" dirty="0"/>
              <a:t> del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err="1"/>
              <a:t>Normalmente</a:t>
            </a:r>
            <a:r>
              <a:rPr lang="en-GB" dirty="0"/>
              <a:t> non ci </a:t>
            </a:r>
            <a:r>
              <a:rPr lang="en-GB" dirty="0" err="1"/>
              <a:t>si</a:t>
            </a:r>
            <a:r>
              <a:rPr lang="en-GB" dirty="0"/>
              <a:t> </a:t>
            </a:r>
            <a:r>
              <a:rPr lang="en-GB" dirty="0" err="1"/>
              <a:t>pensa</a:t>
            </a:r>
            <a:r>
              <a:rPr lang="en-GB" dirty="0"/>
              <a:t>, ma </a:t>
            </a:r>
            <a:r>
              <a:rPr lang="en-GB" dirty="0" err="1"/>
              <a:t>sono</a:t>
            </a:r>
            <a:r>
              <a:rPr lang="en-GB" dirty="0"/>
              <a:t> due </a:t>
            </a:r>
            <a:r>
              <a:rPr lang="en-GB" dirty="0" err="1"/>
              <a:t>gli</a:t>
            </a:r>
            <a:r>
              <a:rPr lang="en-GB" dirty="0"/>
              <a:t> </a:t>
            </a:r>
            <a:r>
              <a:rPr lang="en-GB" dirty="0" err="1"/>
              <a:t>stati</a:t>
            </a:r>
            <a:r>
              <a:rPr lang="en-GB" dirty="0"/>
              <a:t> di </a:t>
            </a:r>
            <a:r>
              <a:rPr lang="en-GB" dirty="0" err="1"/>
              <a:t>un’applicativo</a:t>
            </a:r>
            <a:r>
              <a:rPr lang="en-GB" dirty="0"/>
              <a:t>: Application State e UI State.</a:t>
            </a:r>
          </a:p>
          <a:p>
            <a:endParaRPr lang="en-GB" dirty="0"/>
          </a:p>
          <a:p>
            <a:pPr marL="171450" indent="-171450">
              <a:buFont typeface="Arial" panose="020B0604020202020204" pitchFamily="34" charset="0"/>
              <a:buChar char="•"/>
            </a:pPr>
            <a:r>
              <a:rPr lang="en-GB" dirty="0"/>
              <a:t>UI State, </a:t>
            </a:r>
            <a:r>
              <a:rPr lang="en-GB" dirty="0" err="1"/>
              <a:t>cioè</a:t>
            </a:r>
            <a:r>
              <a:rPr lang="en-GB" dirty="0"/>
              <a:t> lo </a:t>
            </a:r>
            <a:r>
              <a:rPr lang="en-GB" dirty="0" err="1"/>
              <a:t>stato</a:t>
            </a:r>
            <a:r>
              <a:rPr lang="en-GB" dirty="0"/>
              <a:t> </a:t>
            </a:r>
            <a:r>
              <a:rPr lang="en-GB" dirty="0" err="1"/>
              <a:t>degli</a:t>
            </a:r>
            <a:r>
              <a:rPr lang="en-GB" dirty="0"/>
              <a:t> </a:t>
            </a:r>
            <a:r>
              <a:rPr lang="en-GB" dirty="0" err="1"/>
              <a:t>elementi</a:t>
            </a:r>
            <a:r>
              <a:rPr lang="en-GB" dirty="0"/>
              <a:t> </a:t>
            </a:r>
            <a:r>
              <a:rPr lang="en-GB" dirty="0" err="1"/>
              <a:t>che</a:t>
            </a:r>
            <a:r>
              <a:rPr lang="en-GB" dirty="0"/>
              <a:t> </a:t>
            </a:r>
            <a:r>
              <a:rPr lang="en-GB" dirty="0" err="1"/>
              <a:t>compongono</a:t>
            </a:r>
            <a:r>
              <a:rPr lang="en-GB" dirty="0"/>
              <a:t> la UI</a:t>
            </a:r>
          </a:p>
          <a:p>
            <a:pPr marL="171450" indent="-171450">
              <a:buFont typeface="Arial" panose="020B0604020202020204" pitchFamily="34" charset="0"/>
              <a:buChar char="•"/>
            </a:pPr>
            <a:r>
              <a:rPr lang="en-GB" dirty="0"/>
              <a:t>Application state, </a:t>
            </a:r>
            <a:r>
              <a:rPr lang="en-GB" dirty="0" err="1"/>
              <a:t>cioè</a:t>
            </a:r>
            <a:r>
              <a:rPr lang="en-GB" dirty="0"/>
              <a:t> </a:t>
            </a:r>
            <a:r>
              <a:rPr lang="en-GB" dirty="0" err="1"/>
              <a:t>l’insieme</a:t>
            </a:r>
            <a:r>
              <a:rPr lang="en-GB" dirty="0"/>
              <a:t> </a:t>
            </a:r>
            <a:r>
              <a:rPr lang="en-GB" dirty="0" err="1"/>
              <a:t>delle</a:t>
            </a:r>
            <a:r>
              <a:rPr lang="en-GB" dirty="0"/>
              <a:t> </a:t>
            </a:r>
            <a:r>
              <a:rPr lang="en-GB" dirty="0" err="1"/>
              <a:t>variabili</a:t>
            </a:r>
            <a:r>
              <a:rPr lang="en-GB" dirty="0"/>
              <a:t> </a:t>
            </a:r>
            <a:r>
              <a:rPr lang="en-GB" dirty="0" err="1"/>
              <a:t>assunte</a:t>
            </a:r>
            <a:r>
              <a:rPr lang="en-GB" dirty="0"/>
              <a:t> in un </a:t>
            </a:r>
            <a:r>
              <a:rPr lang="en-GB" dirty="0" err="1"/>
              <a:t>dato</a:t>
            </a:r>
            <a:r>
              <a:rPr lang="en-GB" dirty="0"/>
              <a:t> </a:t>
            </a:r>
            <a:r>
              <a:rPr lang="en-GB" dirty="0" err="1"/>
              <a:t>momento</a:t>
            </a:r>
            <a:r>
              <a:rPr lang="en-GB" dirty="0"/>
              <a:t> </a:t>
            </a:r>
            <a:r>
              <a:rPr lang="en-GB" dirty="0" err="1"/>
              <a:t>dall’applicativo</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Nel mezzo </a:t>
            </a:r>
            <a:r>
              <a:rPr lang="en-GB" dirty="0" err="1"/>
              <a:t>c’è</a:t>
            </a:r>
            <a:r>
              <a:rPr lang="en-GB" dirty="0"/>
              <a:t> </a:t>
            </a:r>
            <a:r>
              <a:rPr lang="en-GB" dirty="0" err="1"/>
              <a:t>l’elemento</a:t>
            </a:r>
            <a:r>
              <a:rPr lang="en-GB" dirty="0"/>
              <a:t> </a:t>
            </a:r>
            <a:r>
              <a:rPr lang="en-GB" dirty="0" err="1"/>
              <a:t>debole</a:t>
            </a:r>
            <a:r>
              <a:rPr lang="en-GB" dirty="0"/>
              <a:t>: la </a:t>
            </a:r>
            <a:r>
              <a:rPr lang="en-GB" dirty="0" err="1"/>
              <a:t>connessione</a:t>
            </a:r>
            <a:r>
              <a:rPr lang="en-GB" dirty="0"/>
              <a:t>, </a:t>
            </a:r>
            <a:r>
              <a:rPr lang="en-GB" dirty="0" err="1"/>
              <a:t>che</a:t>
            </a:r>
            <a:r>
              <a:rPr lang="en-GB" dirty="0"/>
              <a:t> </a:t>
            </a:r>
            <a:r>
              <a:rPr lang="en-GB" dirty="0" err="1"/>
              <a:t>nel</a:t>
            </a:r>
            <a:r>
              <a:rPr lang="en-GB" dirty="0"/>
              <a:t> </a:t>
            </a:r>
            <a:r>
              <a:rPr lang="en-GB" dirty="0" err="1"/>
              <a:t>nostro</a:t>
            </a:r>
            <a:r>
              <a:rPr lang="en-GB" dirty="0"/>
              <a:t> </a:t>
            </a:r>
            <a:r>
              <a:rPr lang="en-GB" dirty="0" err="1"/>
              <a:t>caso</a:t>
            </a:r>
            <a:r>
              <a:rPr lang="en-GB" dirty="0"/>
              <a:t> </a:t>
            </a:r>
            <a:r>
              <a:rPr lang="en-GB" dirty="0" err="1"/>
              <a:t>prende</a:t>
            </a:r>
            <a:r>
              <a:rPr lang="en-GB" dirty="0"/>
              <a:t> </a:t>
            </a:r>
            <a:r>
              <a:rPr lang="en-GB" dirty="0" err="1"/>
              <a:t>il</a:t>
            </a:r>
            <a:r>
              <a:rPr lang="en-GB" dirty="0"/>
              <a:t> </a:t>
            </a:r>
            <a:r>
              <a:rPr lang="en-GB" dirty="0" err="1"/>
              <a:t>nome</a:t>
            </a:r>
            <a:r>
              <a:rPr lang="en-GB" dirty="0"/>
              <a:t> di </a:t>
            </a:r>
            <a:r>
              <a:rPr lang="en-GB" dirty="0" err="1"/>
              <a:t>circuito</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Per esempio </a:t>
            </a:r>
            <a:r>
              <a:rPr lang="it-IT" dirty="0" err="1"/>
              <a:t>Blazor</a:t>
            </a:r>
            <a:r>
              <a:rPr lang="it-IT" dirty="0"/>
              <a:t> WASM ha entrambi questi stati lato client e quindi è meno sensibile a problemi di connettività.</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r>
              <a:rPr lang="en-GB" dirty="0" err="1"/>
              <a:t>Spesso</a:t>
            </a:r>
            <a:r>
              <a:rPr lang="en-GB" dirty="0"/>
              <a:t> </a:t>
            </a:r>
            <a:r>
              <a:rPr lang="en-GB" dirty="0" err="1"/>
              <a:t>però</a:t>
            </a:r>
            <a:r>
              <a:rPr lang="en-GB" dirty="0"/>
              <a:t> </a:t>
            </a:r>
            <a:r>
              <a:rPr lang="en-GB" dirty="0" err="1"/>
              <a:t>il</a:t>
            </a:r>
            <a:r>
              <a:rPr lang="en-GB" dirty="0"/>
              <a:t> </a:t>
            </a:r>
            <a:r>
              <a:rPr lang="en-GB" dirty="0" err="1"/>
              <a:t>circuito</a:t>
            </a:r>
            <a:r>
              <a:rPr lang="en-GB" dirty="0"/>
              <a:t> non </a:t>
            </a:r>
            <a:r>
              <a:rPr lang="en-GB" dirty="0" err="1"/>
              <a:t>può</a:t>
            </a:r>
            <a:r>
              <a:rPr lang="en-GB" dirty="0"/>
              <a:t> </a:t>
            </a:r>
            <a:r>
              <a:rPr lang="en-GB" dirty="0" err="1"/>
              <a:t>essere</a:t>
            </a:r>
            <a:r>
              <a:rPr lang="en-GB" dirty="0"/>
              <a:t> </a:t>
            </a:r>
            <a:r>
              <a:rPr lang="en-GB" dirty="0" err="1"/>
              <a:t>mantenuto</a:t>
            </a:r>
            <a:r>
              <a:rPr lang="en-GB" dirty="0"/>
              <a:t> (cade la </a:t>
            </a:r>
            <a:r>
              <a:rPr lang="en-GB" dirty="0" err="1"/>
              <a:t>connessione</a:t>
            </a:r>
            <a:r>
              <a:rPr lang="en-GB" dirty="0"/>
              <a:t> per </a:t>
            </a:r>
            <a:r>
              <a:rPr lang="en-GB" dirty="0" err="1"/>
              <a:t>qualche</a:t>
            </a:r>
            <a:r>
              <a:rPr lang="en-GB" dirty="0"/>
              <a:t> </a:t>
            </a:r>
            <a:r>
              <a:rPr lang="en-GB" dirty="0" err="1"/>
              <a:t>motivo</a:t>
            </a:r>
            <a:r>
              <a:rPr lang="en-GB" dirty="0"/>
              <a:t>).</a:t>
            </a:r>
          </a:p>
          <a:p>
            <a:endParaRPr lang="en-GB" dirty="0"/>
          </a:p>
          <a:p>
            <a:r>
              <a:rPr lang="en-GB" dirty="0"/>
              <a:t>O </a:t>
            </a:r>
            <a:r>
              <a:rPr lang="en-GB" dirty="0" err="1"/>
              <a:t>anche</a:t>
            </a:r>
            <a:r>
              <a:rPr lang="en-GB" dirty="0"/>
              <a:t> </a:t>
            </a:r>
            <a:r>
              <a:rPr lang="en-GB" dirty="0" err="1"/>
              <a:t>l’utilizzatore</a:t>
            </a:r>
            <a:r>
              <a:rPr lang="en-GB" dirty="0"/>
              <a:t> </a:t>
            </a:r>
            <a:r>
              <a:rPr lang="en-GB" dirty="0" err="1"/>
              <a:t>può</a:t>
            </a:r>
            <a:r>
              <a:rPr lang="en-GB" dirty="0"/>
              <a:t> </a:t>
            </a:r>
            <a:r>
              <a:rPr lang="en-GB" dirty="0" err="1"/>
              <a:t>anche</a:t>
            </a:r>
            <a:r>
              <a:rPr lang="en-GB" dirty="0"/>
              <a:t> </a:t>
            </a:r>
            <a:r>
              <a:rPr lang="en-GB" dirty="0" err="1"/>
              <a:t>chiudere</a:t>
            </a:r>
            <a:r>
              <a:rPr lang="en-GB" dirty="0"/>
              <a:t> </a:t>
            </a:r>
            <a:r>
              <a:rPr lang="en-GB" dirty="0" err="1"/>
              <a:t>il</a:t>
            </a:r>
            <a:r>
              <a:rPr lang="en-GB" dirty="0"/>
              <a:t> browser e </a:t>
            </a:r>
            <a:r>
              <a:rPr lang="en-GB" dirty="0" err="1"/>
              <a:t>alla</a:t>
            </a:r>
            <a:r>
              <a:rPr lang="en-GB" dirty="0"/>
              <a:t> </a:t>
            </a:r>
            <a:r>
              <a:rPr lang="en-GB" dirty="0" err="1"/>
              <a:t>riapertura</a:t>
            </a:r>
            <a:r>
              <a:rPr lang="en-GB" dirty="0"/>
              <a:t> </a:t>
            </a:r>
            <a:r>
              <a:rPr lang="en-GB" dirty="0" err="1"/>
              <a:t>vuole</a:t>
            </a:r>
            <a:r>
              <a:rPr lang="en-GB" dirty="0"/>
              <a:t> </a:t>
            </a:r>
            <a:r>
              <a:rPr lang="en-GB" dirty="0" err="1"/>
              <a:t>ritrovarsi</a:t>
            </a:r>
            <a:r>
              <a:rPr lang="en-GB" dirty="0"/>
              <a:t> I </a:t>
            </a:r>
            <a:r>
              <a:rPr lang="en-GB" dirty="0" err="1"/>
              <a:t>dati</a:t>
            </a:r>
            <a:r>
              <a:rPr lang="en-GB" dirty="0"/>
              <a:t> (un </a:t>
            </a:r>
            <a:r>
              <a:rPr lang="en-GB" dirty="0" err="1"/>
              <a:t>carrello</a:t>
            </a:r>
            <a:r>
              <a:rPr lang="en-GB" dirty="0"/>
              <a:t> di item </a:t>
            </a:r>
            <a:r>
              <a:rPr lang="en-GB" dirty="0" err="1"/>
              <a:t>che</a:t>
            </a:r>
            <a:r>
              <a:rPr lang="en-GB" dirty="0"/>
              <a:t> </a:t>
            </a:r>
            <a:r>
              <a:rPr lang="en-GB" dirty="0" err="1"/>
              <a:t>si</a:t>
            </a:r>
            <a:r>
              <a:rPr lang="en-GB" dirty="0"/>
              <a:t> </a:t>
            </a:r>
            <a:r>
              <a:rPr lang="en-GB" dirty="0" err="1"/>
              <a:t>stano</a:t>
            </a:r>
            <a:r>
              <a:rPr lang="en-GB" dirty="0"/>
              <a:t> </a:t>
            </a:r>
            <a:r>
              <a:rPr lang="en-GB" dirty="0" err="1"/>
              <a:t>comprando</a:t>
            </a:r>
            <a:r>
              <a:rPr lang="en-GB" dirty="0"/>
              <a:t> ad </a:t>
            </a:r>
            <a:r>
              <a:rPr lang="en-GB" dirty="0" err="1"/>
              <a:t>esempio</a:t>
            </a:r>
            <a:r>
              <a:rPr lang="en-GB" dirty="0"/>
              <a:t>).</a:t>
            </a:r>
          </a:p>
          <a:p>
            <a:endParaRPr lang="en-GB" dirty="0"/>
          </a:p>
          <a:p>
            <a:r>
              <a:rPr lang="en-GB" dirty="0" err="1"/>
              <a:t>Occorre</a:t>
            </a:r>
            <a:r>
              <a:rPr lang="en-GB" dirty="0"/>
              <a:t> </a:t>
            </a:r>
            <a:r>
              <a:rPr lang="en-GB" dirty="0" err="1"/>
              <a:t>quindi</a:t>
            </a:r>
            <a:r>
              <a:rPr lang="en-GB" dirty="0"/>
              <a:t> a volte </a:t>
            </a:r>
            <a:r>
              <a:rPr lang="en-GB" dirty="0" err="1"/>
              <a:t>preservare</a:t>
            </a:r>
            <a:r>
              <a:rPr lang="en-GB" dirty="0"/>
              <a:t> lo </a:t>
            </a:r>
            <a:r>
              <a:rPr lang="en-GB" dirty="0" err="1"/>
              <a:t>stato</a:t>
            </a:r>
            <a:r>
              <a:rPr lang="en-GB" dirty="0"/>
              <a:t> </a:t>
            </a:r>
            <a:r>
              <a:rPr lang="en-GB" dirty="0" err="1"/>
              <a:t>anche</a:t>
            </a:r>
            <a:r>
              <a:rPr lang="en-GB" dirty="0"/>
              <a:t> </a:t>
            </a:r>
            <a:r>
              <a:rPr lang="en-GB" dirty="0" err="1"/>
              <a:t>oltre</a:t>
            </a:r>
            <a:r>
              <a:rPr lang="en-GB" dirty="0"/>
              <a:t> </a:t>
            </a:r>
            <a:r>
              <a:rPr lang="en-GB" dirty="0" err="1"/>
              <a:t>il</a:t>
            </a:r>
            <a:r>
              <a:rPr lang="en-GB" dirty="0"/>
              <a:t> </a:t>
            </a:r>
            <a:r>
              <a:rPr lang="en-GB" dirty="0" err="1"/>
              <a:t>normale</a:t>
            </a:r>
            <a:r>
              <a:rPr lang="en-GB" dirty="0"/>
              <a:t> </a:t>
            </a:r>
            <a:r>
              <a:rPr lang="en-GB" dirty="0" err="1"/>
              <a:t>ciclo</a:t>
            </a:r>
            <a:r>
              <a:rPr lang="en-GB" dirty="0"/>
              <a:t> di vita del </a:t>
            </a:r>
            <a:r>
              <a:rPr lang="en-GB" dirty="0" err="1"/>
              <a:t>circuito</a:t>
            </a:r>
            <a:r>
              <a:rPr lang="en-GB" dirty="0"/>
              <a:t>.</a:t>
            </a:r>
          </a:p>
          <a:p>
            <a:endParaRPr lang="it-IT" dirty="0"/>
          </a:p>
          <a:p>
            <a:r>
              <a:rPr lang="it-IT" dirty="0" err="1"/>
              <a:t>Oss</a:t>
            </a:r>
            <a:r>
              <a:rPr lang="it-IT" dirty="0"/>
              <a:t>.: Quando cade un circuito per 3 minuti viene mantenuto lo stato per eventualmente permettere alla riconnessione del client di ritrovarsi nella stessa situazione.</a:t>
            </a:r>
            <a:endParaRPr lang="en-GB" dirty="0"/>
          </a:p>
          <a:p>
            <a:endParaRPr lang="en-GB" dirty="0"/>
          </a:p>
          <a:p>
            <a:r>
              <a:rPr lang="en-GB" dirty="0"/>
              <a:t>&lt;&lt;</a:t>
            </a:r>
          </a:p>
          <a:p>
            <a:r>
              <a:rPr lang="en-GB" dirty="0"/>
              <a:t>Preserving State in Server-Side </a:t>
            </a:r>
            <a:r>
              <a:rPr lang="en-GB" dirty="0" err="1"/>
              <a:t>Blazor</a:t>
            </a:r>
            <a:r>
              <a:rPr lang="en-GB" dirty="0"/>
              <a:t> applications</a:t>
            </a:r>
          </a:p>
          <a:p>
            <a:r>
              <a:rPr lang="en-GB" dirty="0"/>
              <a:t>https://gist.github.com/SteveSandersonMS/ba16f6bb6934842d78c89ab5314f4b56</a:t>
            </a:r>
          </a:p>
          <a:p>
            <a:r>
              <a:rPr lang="en-GB" dirty="0"/>
              <a:t>&gt;&gt;</a:t>
            </a:r>
          </a:p>
          <a:p>
            <a:endParaRPr lang="en-GB" dirty="0"/>
          </a:p>
          <a:p>
            <a:r>
              <a:rPr lang="en-GB" dirty="0"/>
              <a:t>Per </a:t>
            </a:r>
            <a:r>
              <a:rPr lang="en-GB" dirty="0" err="1"/>
              <a:t>preservare</a:t>
            </a:r>
            <a:r>
              <a:rPr lang="en-GB" dirty="0"/>
              <a:t> lo </a:t>
            </a:r>
            <a:r>
              <a:rPr lang="en-GB" dirty="0" err="1"/>
              <a:t>stato</a:t>
            </a:r>
            <a:r>
              <a:rPr lang="en-GB" dirty="0"/>
              <a:t> </a:t>
            </a:r>
            <a:r>
              <a:rPr lang="en-GB" dirty="0" err="1"/>
              <a:t>tra</a:t>
            </a:r>
            <a:r>
              <a:rPr lang="en-GB" dirty="0"/>
              <a:t> </a:t>
            </a:r>
            <a:r>
              <a:rPr lang="en-GB" dirty="0" err="1"/>
              <a:t>diversi</a:t>
            </a:r>
            <a:r>
              <a:rPr lang="en-GB" dirty="0"/>
              <a:t> </a:t>
            </a:r>
            <a:r>
              <a:rPr lang="en-GB" dirty="0" err="1"/>
              <a:t>circuiti</a:t>
            </a:r>
            <a:r>
              <a:rPr lang="en-GB" dirty="0"/>
              <a:t> NON è </a:t>
            </a:r>
            <a:r>
              <a:rPr lang="en-GB" dirty="0" err="1"/>
              <a:t>sufficiente</a:t>
            </a:r>
            <a:r>
              <a:rPr lang="en-GB" dirty="0"/>
              <a:t> </a:t>
            </a:r>
            <a:r>
              <a:rPr lang="en-GB" dirty="0" err="1"/>
              <a:t>usare</a:t>
            </a:r>
            <a:r>
              <a:rPr lang="en-GB" dirty="0"/>
              <a:t> la </a:t>
            </a:r>
            <a:r>
              <a:rPr lang="en-GB" dirty="0" err="1"/>
              <a:t>memoria</a:t>
            </a:r>
            <a:r>
              <a:rPr lang="en-GB" dirty="0"/>
              <a:t> del server, </a:t>
            </a:r>
            <a:r>
              <a:rPr lang="en-GB" dirty="0" err="1"/>
              <a:t>cioè</a:t>
            </a:r>
            <a:r>
              <a:rPr lang="en-GB" dirty="0"/>
              <a:t> </a:t>
            </a:r>
            <a:r>
              <a:rPr lang="en-GB" dirty="0" err="1"/>
              <a:t>occorre</a:t>
            </a:r>
            <a:r>
              <a:rPr lang="en-GB" dirty="0"/>
              <a:t> </a:t>
            </a:r>
            <a:r>
              <a:rPr lang="en-GB" dirty="0" err="1"/>
              <a:t>usare</a:t>
            </a:r>
            <a:r>
              <a:rPr lang="en-GB" dirty="0"/>
              <a:t> </a:t>
            </a:r>
            <a:r>
              <a:rPr lang="en-GB" dirty="0" err="1"/>
              <a:t>degli</a:t>
            </a:r>
            <a:r>
              <a:rPr lang="en-GB" dirty="0"/>
              <a:t> </a:t>
            </a:r>
            <a:r>
              <a:rPr lang="en-GB" dirty="0" err="1"/>
              <a:t>altri</a:t>
            </a:r>
            <a:r>
              <a:rPr lang="en-GB" dirty="0"/>
              <a:t> Sistemi di </a:t>
            </a:r>
            <a:r>
              <a:rPr lang="en-GB" dirty="0" err="1"/>
              <a:t>persistenza</a:t>
            </a:r>
            <a:r>
              <a:rPr lang="en-GB" dirty="0"/>
              <a:t> </a:t>
            </a:r>
            <a:r>
              <a:rPr lang="en-GB" dirty="0" err="1"/>
              <a:t>che</a:t>
            </a:r>
            <a:r>
              <a:rPr lang="en-GB" dirty="0"/>
              <a:t> </a:t>
            </a:r>
            <a:r>
              <a:rPr lang="en-GB" dirty="0" err="1"/>
              <a:t>occorre</a:t>
            </a:r>
            <a:r>
              <a:rPr lang="en-GB" dirty="0"/>
              <a:t> </a:t>
            </a:r>
            <a:r>
              <a:rPr lang="en-GB" dirty="0" err="1"/>
              <a:t>implementare</a:t>
            </a:r>
            <a:r>
              <a:rPr lang="en-GB" dirty="0"/>
              <a:t> </a:t>
            </a:r>
            <a:r>
              <a:rPr lang="en-GB" dirty="0" err="1"/>
              <a:t>manualmente</a:t>
            </a:r>
            <a:r>
              <a:rPr lang="en-GB" dirty="0"/>
              <a:t>.</a:t>
            </a:r>
          </a:p>
          <a:p>
            <a:endParaRPr lang="en-GB" dirty="0"/>
          </a:p>
          <a:p>
            <a:r>
              <a:rPr lang="en-GB" dirty="0"/>
              <a:t>Lo </a:t>
            </a:r>
            <a:r>
              <a:rPr lang="en-GB" dirty="0" err="1"/>
              <a:t>dico</a:t>
            </a:r>
            <a:r>
              <a:rPr lang="en-GB" dirty="0"/>
              <a:t> </a:t>
            </a:r>
            <a:r>
              <a:rPr lang="en-GB" dirty="0" err="1"/>
              <a:t>subito</a:t>
            </a:r>
            <a:r>
              <a:rPr lang="en-GB" dirty="0"/>
              <a:t>: </a:t>
            </a:r>
            <a:r>
              <a:rPr lang="en-GB" dirty="0" err="1"/>
              <a:t>alla</a:t>
            </a:r>
            <a:r>
              <a:rPr lang="en-GB" dirty="0"/>
              <a:t> data </a:t>
            </a:r>
            <a:r>
              <a:rPr lang="en-GB" dirty="0" err="1"/>
              <a:t>attuale</a:t>
            </a:r>
            <a:r>
              <a:rPr lang="en-GB" dirty="0"/>
              <a:t> non </a:t>
            </a:r>
            <a:r>
              <a:rPr lang="en-GB" dirty="0" err="1"/>
              <a:t>esiste</a:t>
            </a:r>
            <a:r>
              <a:rPr lang="en-GB" dirty="0"/>
              <a:t> </a:t>
            </a:r>
            <a:r>
              <a:rPr lang="en-GB" dirty="0" err="1"/>
              <a:t>alcun</a:t>
            </a:r>
            <a:r>
              <a:rPr lang="en-GB" dirty="0"/>
              <a:t> modo facile per </a:t>
            </a:r>
            <a:r>
              <a:rPr lang="en-GB" dirty="0" err="1"/>
              <a:t>mantenere</a:t>
            </a:r>
            <a:r>
              <a:rPr lang="en-GB" dirty="0"/>
              <a:t> la UI State, </a:t>
            </a:r>
            <a:r>
              <a:rPr lang="en-GB" dirty="0" err="1"/>
              <a:t>siccome</a:t>
            </a:r>
            <a:r>
              <a:rPr lang="en-GB" dirty="0"/>
              <a:t> </a:t>
            </a:r>
            <a:r>
              <a:rPr lang="en-GB" dirty="0" err="1"/>
              <a:t>questa</a:t>
            </a:r>
            <a:r>
              <a:rPr lang="en-GB" dirty="0"/>
              <a:t> non è </a:t>
            </a:r>
            <a:r>
              <a:rPr lang="en-GB" dirty="0" err="1"/>
              <a:t>serializzabile</a:t>
            </a:r>
            <a:r>
              <a:rPr lang="en-GB" dirty="0"/>
              <a:t>. </a:t>
            </a:r>
          </a:p>
          <a:p>
            <a:endParaRPr lang="en-GB" dirty="0"/>
          </a:p>
          <a:p>
            <a:r>
              <a:rPr lang="en-GB" dirty="0" err="1"/>
              <a:t>Alcuni</a:t>
            </a:r>
            <a:r>
              <a:rPr lang="en-GB" dirty="0"/>
              <a:t> </a:t>
            </a:r>
            <a:r>
              <a:rPr lang="en-GB" dirty="0" err="1"/>
              <a:t>articoli</a:t>
            </a:r>
            <a:r>
              <a:rPr lang="en-GB" dirty="0"/>
              <a:t> </a:t>
            </a:r>
            <a:r>
              <a:rPr lang="en-GB" dirty="0" err="1"/>
              <a:t>mostrano</a:t>
            </a:r>
            <a:r>
              <a:rPr lang="en-GB" dirty="0"/>
              <a:t> come è possible </a:t>
            </a:r>
            <a:r>
              <a:rPr lang="en-GB" dirty="0" err="1"/>
              <a:t>usare</a:t>
            </a:r>
            <a:r>
              <a:rPr lang="en-GB" dirty="0"/>
              <a:t> REDIS, ma in </a:t>
            </a:r>
            <a:r>
              <a:rPr lang="en-GB" dirty="0" err="1"/>
              <a:t>pratica</a:t>
            </a:r>
            <a:r>
              <a:rPr lang="en-GB" dirty="0"/>
              <a:t> </a:t>
            </a:r>
            <a:r>
              <a:rPr lang="en-GB" dirty="0" err="1"/>
              <a:t>permette</a:t>
            </a:r>
            <a:r>
              <a:rPr lang="en-GB" dirty="0"/>
              <a:t> di </a:t>
            </a:r>
            <a:r>
              <a:rPr lang="en-GB" dirty="0" err="1"/>
              <a:t>condividere</a:t>
            </a:r>
            <a:r>
              <a:rPr lang="en-GB" dirty="0"/>
              <a:t> SOLO Application State.</a:t>
            </a:r>
          </a:p>
          <a:p>
            <a:endParaRPr lang="en-GB" dirty="0"/>
          </a:p>
          <a:p>
            <a:r>
              <a:rPr lang="en-GB" dirty="0"/>
              <a:t>In </a:t>
            </a:r>
            <a:r>
              <a:rPr lang="en-GB" dirty="0" err="1"/>
              <a:t>altri</a:t>
            </a:r>
            <a:r>
              <a:rPr lang="en-GB" dirty="0"/>
              <a:t> termini è’ </a:t>
            </a:r>
            <a:r>
              <a:rPr lang="en-GB" dirty="0" err="1"/>
              <a:t>possibile</a:t>
            </a:r>
            <a:r>
              <a:rPr lang="en-GB" dirty="0"/>
              <a:t> solo </a:t>
            </a:r>
            <a:r>
              <a:rPr lang="en-GB" dirty="0" err="1"/>
              <a:t>condividere</a:t>
            </a:r>
            <a:r>
              <a:rPr lang="en-GB" dirty="0"/>
              <a:t> </a:t>
            </a:r>
            <a:r>
              <a:rPr lang="en-GB" dirty="0" err="1"/>
              <a:t>eventualmente</a:t>
            </a:r>
            <a:r>
              <a:rPr lang="en-GB" dirty="0"/>
              <a:t> </a:t>
            </a:r>
            <a:r>
              <a:rPr lang="en-GB" dirty="0" err="1"/>
              <a:t>parte</a:t>
            </a:r>
            <a:r>
              <a:rPr lang="en-GB" dirty="0"/>
              <a:t> </a:t>
            </a:r>
            <a:r>
              <a:rPr lang="en-GB" dirty="0" err="1"/>
              <a:t>dell’application</a:t>
            </a:r>
            <a:r>
              <a:rPr lang="en-GB" dirty="0"/>
              <a:t> State, ma non la UI state.</a:t>
            </a:r>
          </a:p>
          <a:p>
            <a:endParaRPr lang="en-GB" dirty="0"/>
          </a:p>
          <a:p>
            <a:r>
              <a:rPr lang="it-IT" dirty="0"/>
              <a:t>Q</a:t>
            </a:r>
            <a:r>
              <a:rPr lang="en-GB" dirty="0" err="1"/>
              <a:t>uesto</a:t>
            </a:r>
            <a:r>
              <a:rPr lang="en-GB" dirty="0"/>
              <a:t> </a:t>
            </a:r>
            <a:r>
              <a:rPr lang="en-GB" dirty="0" err="1"/>
              <a:t>significa</a:t>
            </a:r>
            <a:r>
              <a:rPr lang="en-GB" dirty="0"/>
              <a:t> </a:t>
            </a:r>
            <a:r>
              <a:rPr lang="en-GB" dirty="0" err="1"/>
              <a:t>che</a:t>
            </a:r>
            <a:r>
              <a:rPr lang="en-GB" dirty="0"/>
              <a:t> ad </a:t>
            </a:r>
            <a:r>
              <a:rPr lang="en-GB" dirty="0" err="1"/>
              <a:t>oggi</a:t>
            </a:r>
            <a:r>
              <a:rPr lang="en-GB" dirty="0"/>
              <a:t> non è possible </a:t>
            </a:r>
            <a:r>
              <a:rPr lang="en-GB" dirty="0" err="1"/>
              <a:t>permettere</a:t>
            </a:r>
            <a:r>
              <a:rPr lang="en-GB" dirty="0"/>
              <a:t> a un client di </a:t>
            </a:r>
            <a:r>
              <a:rPr lang="en-GB" dirty="0" err="1"/>
              <a:t>riconnettersi</a:t>
            </a:r>
            <a:r>
              <a:rPr lang="en-GB" dirty="0"/>
              <a:t> ad un server </a:t>
            </a:r>
            <a:r>
              <a:rPr lang="en-GB" dirty="0" err="1"/>
              <a:t>differente</a:t>
            </a:r>
            <a:r>
              <a:rPr lang="en-GB" dirty="0"/>
              <a:t>, </a:t>
            </a:r>
            <a:r>
              <a:rPr lang="en-GB" dirty="0" err="1"/>
              <a:t>magari</a:t>
            </a:r>
            <a:r>
              <a:rPr lang="en-GB" dirty="0"/>
              <a:t> </a:t>
            </a:r>
            <a:r>
              <a:rPr lang="en-GB" dirty="0" err="1"/>
              <a:t>dipo</a:t>
            </a:r>
            <a:r>
              <a:rPr lang="en-GB" dirty="0"/>
              <a:t> </a:t>
            </a:r>
            <a:r>
              <a:rPr lang="en-GB" dirty="0" err="1"/>
              <a:t>uno</a:t>
            </a:r>
            <a:r>
              <a:rPr lang="en-GB" dirty="0"/>
              <a:t> scale-out: </a:t>
            </a:r>
            <a:r>
              <a:rPr lang="en-GB" dirty="0" err="1"/>
              <a:t>questo</a:t>
            </a:r>
            <a:r>
              <a:rPr lang="en-GB" dirty="0"/>
              <a:t> </a:t>
            </a:r>
            <a:r>
              <a:rPr lang="en-GB" dirty="0" err="1"/>
              <a:t>perchè</a:t>
            </a:r>
            <a:r>
              <a:rPr lang="en-GB" dirty="0"/>
              <a:t> non è possible.</a:t>
            </a:r>
          </a:p>
          <a:p>
            <a:endParaRPr lang="en-GB" dirty="0"/>
          </a:p>
          <a:p>
            <a:r>
              <a:rPr lang="en-GB" dirty="0"/>
              <a:t>O </a:t>
            </a:r>
            <a:r>
              <a:rPr lang="en-GB" dirty="0" err="1"/>
              <a:t>anche</a:t>
            </a:r>
            <a:r>
              <a:rPr lang="en-GB" dirty="0"/>
              <a:t> </a:t>
            </a:r>
            <a:r>
              <a:rPr lang="en-GB" dirty="0" err="1"/>
              <a:t>che</a:t>
            </a:r>
            <a:r>
              <a:rPr lang="en-GB" dirty="0"/>
              <a:t> se </a:t>
            </a:r>
            <a:r>
              <a:rPr lang="en-GB" dirty="0" err="1"/>
              <a:t>che</a:t>
            </a:r>
            <a:r>
              <a:rPr lang="en-GB" dirty="0"/>
              <a:t> se cade </a:t>
            </a:r>
            <a:r>
              <a:rPr lang="en-GB" dirty="0" err="1"/>
              <a:t>il</a:t>
            </a:r>
            <a:r>
              <a:rPr lang="en-GB" dirty="0"/>
              <a:t> </a:t>
            </a:r>
            <a:r>
              <a:rPr lang="en-GB" dirty="0" err="1"/>
              <a:t>circuito</a:t>
            </a:r>
            <a:r>
              <a:rPr lang="en-GB" dirty="0"/>
              <a:t> </a:t>
            </a:r>
            <a:r>
              <a:rPr lang="en-GB" dirty="0" err="1"/>
              <a:t>dopo</a:t>
            </a:r>
            <a:r>
              <a:rPr lang="en-GB" dirty="0"/>
              <a:t> un timeout </a:t>
            </a:r>
            <a:r>
              <a:rPr lang="en-GB" dirty="0" err="1"/>
              <a:t>poco</a:t>
            </a:r>
            <a:r>
              <a:rPr lang="en-GB" dirty="0"/>
              <a:t> I </a:t>
            </a:r>
            <a:r>
              <a:rPr lang="en-GB" dirty="0" err="1"/>
              <a:t>dati</a:t>
            </a:r>
            <a:r>
              <a:rPr lang="en-GB" dirty="0"/>
              <a:t> di </a:t>
            </a:r>
            <a:r>
              <a:rPr lang="en-GB" dirty="0" err="1"/>
              <a:t>questo</a:t>
            </a:r>
            <a:r>
              <a:rPr lang="en-GB" dirty="0"/>
              <a:t> </a:t>
            </a:r>
            <a:r>
              <a:rPr lang="en-GB" dirty="0" err="1"/>
              <a:t>circuito</a:t>
            </a:r>
            <a:r>
              <a:rPr lang="en-GB" dirty="0"/>
              <a:t> </a:t>
            </a:r>
            <a:r>
              <a:rPr lang="en-GB" dirty="0" err="1"/>
              <a:t>vengono</a:t>
            </a:r>
            <a:r>
              <a:rPr lang="en-GB" dirty="0"/>
              <a:t> liberate </a:t>
            </a:r>
            <a:r>
              <a:rPr lang="en-GB" dirty="0" err="1"/>
              <a:t>dalla</a:t>
            </a:r>
            <a:r>
              <a:rPr lang="en-GB" dirty="0"/>
              <a:t> </a:t>
            </a:r>
            <a:r>
              <a:rPr lang="en-GB" dirty="0" err="1"/>
              <a:t>memoria</a:t>
            </a:r>
            <a:r>
              <a:rPr lang="en-GB" dirty="0"/>
              <a:t> del server e </a:t>
            </a:r>
            <a:r>
              <a:rPr lang="en-GB" dirty="0" err="1"/>
              <a:t>quindi</a:t>
            </a:r>
            <a:r>
              <a:rPr lang="en-GB" dirty="0"/>
              <a:t> </a:t>
            </a:r>
            <a:r>
              <a:rPr lang="en-GB" dirty="0" err="1"/>
              <a:t>irrecuperabili</a:t>
            </a:r>
            <a:r>
              <a:rPr lang="en-GB" dirty="0"/>
              <a:t> e </a:t>
            </a:r>
            <a:r>
              <a:rPr lang="en-GB" dirty="0" err="1"/>
              <a:t>quindi</a:t>
            </a:r>
            <a:r>
              <a:rPr lang="en-GB" dirty="0"/>
              <a:t> lo </a:t>
            </a:r>
            <a:r>
              <a:rPr lang="en-GB" dirty="0" err="1"/>
              <a:t>stato</a:t>
            </a:r>
            <a:r>
              <a:rPr lang="en-GB" dirty="0"/>
              <a:t> </a:t>
            </a:r>
            <a:r>
              <a:rPr lang="en-GB" dirty="0" err="1"/>
              <a:t>della</a:t>
            </a:r>
            <a:r>
              <a:rPr lang="en-GB" dirty="0"/>
              <a:t> UI </a:t>
            </a:r>
            <a:r>
              <a:rPr lang="en-GB" dirty="0" err="1"/>
              <a:t>viene</a:t>
            </a:r>
            <a:r>
              <a:rPr lang="en-GB" dirty="0"/>
              <a:t> </a:t>
            </a:r>
            <a:r>
              <a:rPr lang="en-GB" dirty="0" err="1"/>
              <a:t>irrimediabilmete</a:t>
            </a:r>
            <a:r>
              <a:rPr lang="en-GB" dirty="0"/>
              <a:t> </a:t>
            </a:r>
            <a:r>
              <a:rPr lang="en-GB" dirty="0" err="1"/>
              <a:t>perso</a:t>
            </a:r>
            <a:r>
              <a:rPr lang="en-GB" dirty="0"/>
              <a:t>.</a:t>
            </a:r>
          </a:p>
          <a:p>
            <a:endParaRPr lang="en-GB" dirty="0"/>
          </a:p>
          <a:p>
            <a:r>
              <a:rPr lang="en-GB" dirty="0" err="1"/>
              <a:t>L’unica</a:t>
            </a:r>
            <a:r>
              <a:rPr lang="en-GB" dirty="0"/>
              <a:t> </a:t>
            </a:r>
            <a:r>
              <a:rPr lang="en-GB" dirty="0" err="1"/>
              <a:t>cosa</a:t>
            </a:r>
            <a:r>
              <a:rPr lang="en-GB" dirty="0"/>
              <a:t> </a:t>
            </a:r>
            <a:r>
              <a:rPr lang="en-GB" dirty="0" err="1"/>
              <a:t>che</a:t>
            </a:r>
            <a:r>
              <a:rPr lang="en-GB" dirty="0"/>
              <a:t> </a:t>
            </a:r>
            <a:r>
              <a:rPr lang="en-GB" dirty="0" err="1"/>
              <a:t>possiamo</a:t>
            </a:r>
            <a:r>
              <a:rPr lang="en-GB" dirty="0"/>
              <a:t> fare è </a:t>
            </a:r>
            <a:r>
              <a:rPr lang="en-GB" dirty="0" err="1"/>
              <a:t>entrare</a:t>
            </a:r>
            <a:r>
              <a:rPr lang="en-GB" dirty="0"/>
              <a:t> </a:t>
            </a:r>
            <a:r>
              <a:rPr lang="en-GB" dirty="0" err="1"/>
              <a:t>nella</a:t>
            </a:r>
            <a:r>
              <a:rPr lang="en-GB" dirty="0"/>
              <a:t> </a:t>
            </a:r>
            <a:r>
              <a:rPr lang="en-GB" dirty="0" err="1"/>
              <a:t>semantica</a:t>
            </a:r>
            <a:r>
              <a:rPr lang="en-GB" dirty="0"/>
              <a:t> </a:t>
            </a:r>
            <a:r>
              <a:rPr lang="en-GB" dirty="0" err="1"/>
              <a:t>della</a:t>
            </a:r>
            <a:r>
              <a:rPr lang="en-GB" dirty="0"/>
              <a:t> </a:t>
            </a:r>
            <a:r>
              <a:rPr lang="en-GB" dirty="0" err="1"/>
              <a:t>maschera</a:t>
            </a:r>
            <a:r>
              <a:rPr lang="en-GB" dirty="0"/>
              <a:t> </a:t>
            </a:r>
            <a:r>
              <a:rPr lang="en-GB" dirty="0" err="1"/>
              <a:t>che</a:t>
            </a:r>
            <a:r>
              <a:rPr lang="en-GB" dirty="0"/>
              <a:t> </a:t>
            </a:r>
            <a:r>
              <a:rPr lang="en-GB" dirty="0" err="1"/>
              <a:t>visualizziamo</a:t>
            </a:r>
            <a:r>
              <a:rPr lang="en-GB" dirty="0"/>
              <a:t> e </a:t>
            </a:r>
            <a:r>
              <a:rPr lang="en-GB" dirty="0" err="1"/>
              <a:t>modelizzarla</a:t>
            </a:r>
            <a:r>
              <a:rPr lang="en-GB" dirty="0"/>
              <a:t> e </a:t>
            </a:r>
            <a:r>
              <a:rPr lang="en-GB" dirty="0" err="1"/>
              <a:t>quindi</a:t>
            </a:r>
            <a:r>
              <a:rPr lang="en-GB" dirty="0"/>
              <a:t> </a:t>
            </a:r>
            <a:r>
              <a:rPr lang="en-GB" dirty="0" err="1"/>
              <a:t>trasformarla</a:t>
            </a:r>
            <a:r>
              <a:rPr lang="en-GB" dirty="0"/>
              <a:t>, </a:t>
            </a:r>
            <a:r>
              <a:rPr lang="en-GB" dirty="0" err="1"/>
              <a:t>descriverla</a:t>
            </a:r>
            <a:r>
              <a:rPr lang="en-GB" dirty="0"/>
              <a:t> con una </a:t>
            </a:r>
            <a:r>
              <a:rPr lang="en-GB" dirty="0" err="1"/>
              <a:t>serie</a:t>
            </a:r>
            <a:r>
              <a:rPr lang="en-GB" dirty="0"/>
              <a:t> di </a:t>
            </a:r>
            <a:r>
              <a:rPr lang="en-GB" dirty="0" err="1"/>
              <a:t>dati</a:t>
            </a:r>
            <a:r>
              <a:rPr lang="en-GB" dirty="0"/>
              <a:t> </a:t>
            </a:r>
            <a:r>
              <a:rPr lang="en-GB" dirty="0" err="1"/>
              <a:t>serializzabili</a:t>
            </a:r>
            <a:r>
              <a:rPr lang="en-GB" dirty="0"/>
              <a:t> e </a:t>
            </a:r>
            <a:r>
              <a:rPr lang="en-GB" dirty="0" err="1"/>
              <a:t>salvabili</a:t>
            </a:r>
            <a:r>
              <a:rPr lang="en-GB" dirty="0"/>
              <a:t> come fosse un </a:t>
            </a:r>
            <a:r>
              <a:rPr lang="en-GB" dirty="0" err="1"/>
              <a:t>normale</a:t>
            </a:r>
            <a:r>
              <a:rPr lang="en-GB" dirty="0"/>
              <a:t> application state.</a:t>
            </a:r>
          </a:p>
          <a:p>
            <a:endParaRPr lang="en-GB" dirty="0"/>
          </a:p>
          <a:p>
            <a:r>
              <a:rPr lang="en-GB" dirty="0"/>
              <a:t>E’ </a:t>
            </a:r>
            <a:r>
              <a:rPr lang="en-GB" dirty="0" err="1"/>
              <a:t>quello</a:t>
            </a:r>
            <a:r>
              <a:rPr lang="en-GB" dirty="0"/>
              <a:t> </a:t>
            </a:r>
            <a:r>
              <a:rPr lang="en-GB" dirty="0" err="1"/>
              <a:t>che</a:t>
            </a:r>
            <a:r>
              <a:rPr lang="en-GB" dirty="0"/>
              <a:t> </a:t>
            </a:r>
            <a:r>
              <a:rPr lang="en-GB" dirty="0" err="1"/>
              <a:t>abbiamo</a:t>
            </a:r>
            <a:r>
              <a:rPr lang="en-GB" dirty="0"/>
              <a:t> </a:t>
            </a:r>
            <a:r>
              <a:rPr lang="en-GB" dirty="0" err="1"/>
              <a:t>fatto</a:t>
            </a:r>
            <a:r>
              <a:rPr lang="en-GB" dirty="0"/>
              <a:t> per </a:t>
            </a:r>
            <a:r>
              <a:rPr lang="en-GB" dirty="0" err="1"/>
              <a:t>maschere</a:t>
            </a:r>
            <a:r>
              <a:rPr lang="en-GB" dirty="0"/>
              <a:t> </a:t>
            </a:r>
            <a:r>
              <a:rPr lang="en-GB" dirty="0" err="1"/>
              <a:t>particolarmente</a:t>
            </a:r>
            <a:r>
              <a:rPr lang="en-GB" dirty="0"/>
              <a:t> </a:t>
            </a:r>
            <a:r>
              <a:rPr lang="en-GB" dirty="0" err="1"/>
              <a:t>sensibili</a:t>
            </a:r>
            <a:r>
              <a:rPr lang="en-GB" dirty="0"/>
              <a:t> e </a:t>
            </a:r>
            <a:r>
              <a:rPr lang="en-GB" dirty="0" err="1"/>
              <a:t>complesse</a:t>
            </a:r>
            <a:r>
              <a:rPr lang="en-GB" dirty="0"/>
              <a:t>.</a:t>
            </a:r>
          </a:p>
          <a:p>
            <a:endParaRPr lang="en-GB" dirty="0"/>
          </a:p>
          <a:p>
            <a:r>
              <a:rPr lang="en-GB" dirty="0" err="1"/>
              <a:t>Altro</a:t>
            </a:r>
            <a:r>
              <a:rPr lang="en-GB" dirty="0"/>
              <a:t> </a:t>
            </a:r>
            <a:r>
              <a:rPr lang="en-GB" dirty="0" err="1"/>
              <a:t>metodo</a:t>
            </a:r>
            <a:r>
              <a:rPr lang="en-GB" dirty="0"/>
              <a:t>: </a:t>
            </a:r>
            <a:r>
              <a:rPr lang="en-GB" dirty="0" err="1"/>
              <a:t>allungare</a:t>
            </a:r>
            <a:r>
              <a:rPr lang="en-GB" dirty="0"/>
              <a:t> </a:t>
            </a:r>
            <a:r>
              <a:rPr lang="en-GB" dirty="0" err="1"/>
              <a:t>il</a:t>
            </a:r>
            <a:r>
              <a:rPr lang="en-GB" dirty="0"/>
              <a:t> timeout di 3 </a:t>
            </a:r>
            <a:r>
              <a:rPr lang="en-GB" dirty="0" err="1"/>
              <a:t>minuti</a:t>
            </a:r>
            <a:r>
              <a:rPr lang="en-GB" dirty="0"/>
              <a:t>, </a:t>
            </a:r>
            <a:r>
              <a:rPr lang="en-GB" dirty="0" err="1"/>
              <a:t>anche</a:t>
            </a:r>
            <a:r>
              <a:rPr lang="en-GB" dirty="0"/>
              <a:t> se </a:t>
            </a:r>
            <a:r>
              <a:rPr lang="en-GB" dirty="0" err="1"/>
              <a:t>questo</a:t>
            </a:r>
            <a:r>
              <a:rPr lang="en-GB" dirty="0"/>
              <a:t> ha </a:t>
            </a:r>
            <a:r>
              <a:rPr lang="en-GB" dirty="0" err="1"/>
              <a:t>il</a:t>
            </a:r>
            <a:r>
              <a:rPr lang="en-GB" dirty="0"/>
              <a:t> </a:t>
            </a:r>
            <a:r>
              <a:rPr lang="en-GB" dirty="0" err="1"/>
              <a:t>problema</a:t>
            </a:r>
            <a:r>
              <a:rPr lang="en-GB" dirty="0"/>
              <a:t> di </a:t>
            </a:r>
            <a:r>
              <a:rPr lang="en-GB" dirty="0" err="1"/>
              <a:t>occupare</a:t>
            </a:r>
            <a:r>
              <a:rPr lang="en-GB" dirty="0"/>
              <a:t> </a:t>
            </a:r>
            <a:r>
              <a:rPr lang="en-GB" dirty="0" err="1"/>
              <a:t>memoria</a:t>
            </a:r>
            <a:r>
              <a:rPr lang="en-GB" dirty="0"/>
              <a:t> in modo </a:t>
            </a:r>
            <a:r>
              <a:rPr lang="en-GB" dirty="0" err="1"/>
              <a:t>improvvido</a:t>
            </a:r>
            <a:r>
              <a:rPr lang="en-GB" dirty="0"/>
              <a:t>.</a:t>
            </a:r>
          </a:p>
          <a:p>
            <a:endParaRPr lang="it-IT" dirty="0"/>
          </a:p>
          <a:p>
            <a:r>
              <a:rPr lang="it-IT" dirty="0"/>
              <a:t>P</a:t>
            </a:r>
            <a:r>
              <a:rPr lang="en-GB" dirty="0" err="1"/>
              <a:t>erò</a:t>
            </a:r>
            <a:r>
              <a:rPr lang="en-GB" dirty="0"/>
              <a:t> per fare </a:t>
            </a:r>
            <a:r>
              <a:rPr lang="en-GB" dirty="0" err="1"/>
              <a:t>questo</a:t>
            </a:r>
            <a:r>
              <a:rPr lang="en-GB" dirty="0"/>
              <a:t> non </a:t>
            </a:r>
            <a:r>
              <a:rPr lang="en-GB" dirty="0" err="1"/>
              <a:t>esiste</a:t>
            </a:r>
            <a:r>
              <a:rPr lang="en-GB" dirty="0"/>
              <a:t> </a:t>
            </a:r>
            <a:r>
              <a:rPr lang="en-GB" dirty="0" err="1"/>
              <a:t>nulla</a:t>
            </a:r>
            <a:r>
              <a:rPr lang="en-GB" dirty="0"/>
              <a:t> di pronto: </a:t>
            </a:r>
            <a:r>
              <a:rPr lang="en-GB" dirty="0" err="1"/>
              <a:t>occorre</a:t>
            </a:r>
            <a:r>
              <a:rPr lang="en-GB" dirty="0"/>
              <a:t> fare da </a:t>
            </a:r>
            <a:r>
              <a:rPr lang="en-GB" dirty="0" err="1"/>
              <a:t>sè</a:t>
            </a:r>
            <a:r>
              <a:rPr lang="en-GB" dirty="0"/>
              <a:t>.</a:t>
            </a:r>
          </a:p>
          <a:p>
            <a:endParaRPr lang="it-IT" dirty="0"/>
          </a:p>
          <a:p>
            <a:r>
              <a:rPr lang="it-IT" dirty="0"/>
              <a:t>E</a:t>
            </a:r>
            <a:r>
              <a:rPr lang="en-GB" dirty="0"/>
              <a:t>’ possible </a:t>
            </a:r>
            <a:r>
              <a:rPr lang="en-GB" dirty="0" err="1"/>
              <a:t>usare</a:t>
            </a:r>
            <a:r>
              <a:rPr lang="en-GB" dirty="0"/>
              <a:t> </a:t>
            </a:r>
            <a:r>
              <a:rPr lang="en-GB" dirty="0" err="1"/>
              <a:t>uno</a:t>
            </a:r>
            <a:r>
              <a:rPr lang="en-GB" dirty="0"/>
              <a:t> dei </a:t>
            </a:r>
            <a:r>
              <a:rPr lang="en-GB" dirty="0" err="1"/>
              <a:t>sistemi</a:t>
            </a:r>
            <a:r>
              <a:rPr lang="en-GB" dirty="0"/>
              <a:t> sotto per </a:t>
            </a:r>
            <a:r>
              <a:rPr lang="en-GB" dirty="0" err="1"/>
              <a:t>preservare</a:t>
            </a:r>
            <a:r>
              <a:rPr lang="en-GB" dirty="0"/>
              <a:t> application state.</a:t>
            </a:r>
          </a:p>
          <a:p>
            <a:endParaRPr lang="it-IT" dirty="0"/>
          </a:p>
          <a:p>
            <a:r>
              <a:rPr lang="it-IT" dirty="0"/>
              <a:t>D</a:t>
            </a:r>
            <a:r>
              <a:rPr lang="en-GB" dirty="0" err="1"/>
              <a:t>atabase</a:t>
            </a:r>
            <a:r>
              <a:rPr lang="en-GB" dirty="0"/>
              <a:t> server-side: </a:t>
            </a:r>
            <a:r>
              <a:rPr lang="en-GB" dirty="0" err="1"/>
              <a:t>esempio</a:t>
            </a:r>
            <a:r>
              <a:rPr lang="en-GB" dirty="0"/>
              <a:t> </a:t>
            </a:r>
            <a:r>
              <a:rPr lang="en-GB" dirty="0" err="1"/>
              <a:t>carrello</a:t>
            </a:r>
            <a:r>
              <a:rPr lang="en-GB" dirty="0"/>
              <a:t> </a:t>
            </a:r>
            <a:r>
              <a:rPr lang="en-GB" dirty="0" err="1"/>
              <a:t>ordine</a:t>
            </a:r>
            <a:endParaRPr lang="en-GB" dirty="0"/>
          </a:p>
          <a:p>
            <a:r>
              <a:rPr lang="it-IT" dirty="0"/>
              <a:t>U</a:t>
            </a:r>
            <a:r>
              <a:rPr lang="en-GB" dirty="0"/>
              <a:t>RL: </a:t>
            </a:r>
            <a:r>
              <a:rPr lang="en-GB" dirty="0" err="1"/>
              <a:t>esempio</a:t>
            </a:r>
            <a:r>
              <a:rPr lang="en-GB" dirty="0"/>
              <a:t> </a:t>
            </a:r>
            <a:r>
              <a:rPr lang="en-GB" dirty="0" err="1"/>
              <a:t>numero</a:t>
            </a:r>
            <a:r>
              <a:rPr lang="en-GB" dirty="0"/>
              <a:t> di </a:t>
            </a:r>
            <a:r>
              <a:rPr lang="en-GB" dirty="0" err="1"/>
              <a:t>ordine</a:t>
            </a:r>
            <a:r>
              <a:rPr lang="en-GB" dirty="0"/>
              <a:t> </a:t>
            </a:r>
            <a:r>
              <a:rPr lang="en-GB" dirty="0" err="1"/>
              <a:t>che</a:t>
            </a:r>
            <a:r>
              <a:rPr lang="en-GB" dirty="0"/>
              <a:t> </a:t>
            </a:r>
            <a:r>
              <a:rPr lang="en-GB" dirty="0" err="1"/>
              <a:t>si</a:t>
            </a:r>
            <a:r>
              <a:rPr lang="en-GB" dirty="0"/>
              <a:t> </a:t>
            </a:r>
            <a:r>
              <a:rPr lang="en-GB" dirty="0" err="1"/>
              <a:t>sta</a:t>
            </a:r>
            <a:r>
              <a:rPr lang="en-GB" dirty="0"/>
              <a:t> </a:t>
            </a:r>
            <a:r>
              <a:rPr lang="en-GB" dirty="0" err="1"/>
              <a:t>consultando</a:t>
            </a:r>
            <a:endParaRPr lang="en-GB" dirty="0"/>
          </a:p>
          <a:p>
            <a:r>
              <a:rPr lang="it-IT" dirty="0"/>
              <a:t>B</a:t>
            </a:r>
            <a:r>
              <a:rPr lang="en-GB" dirty="0" err="1"/>
              <a:t>rowser</a:t>
            </a:r>
            <a:r>
              <a:rPr lang="en-GB" dirty="0"/>
              <a:t> Storage: database </a:t>
            </a:r>
            <a:r>
              <a:rPr lang="en-GB" dirty="0" err="1"/>
              <a:t>nel</a:t>
            </a:r>
            <a:r>
              <a:rPr lang="en-GB" dirty="0"/>
              <a:t> browser – </a:t>
            </a:r>
            <a:r>
              <a:rPr lang="en-GB" dirty="0" err="1"/>
              <a:t>indicato</a:t>
            </a:r>
            <a:r>
              <a:rPr lang="en-GB" dirty="0"/>
              <a:t> per piccolo </a:t>
            </a:r>
            <a:r>
              <a:rPr lang="en-GB" dirty="0" err="1"/>
              <a:t>quantità</a:t>
            </a:r>
            <a:r>
              <a:rPr lang="en-GB" dirty="0"/>
              <a:t> di </a:t>
            </a:r>
            <a:r>
              <a:rPr lang="en-GB" dirty="0" err="1"/>
              <a:t>dati</a:t>
            </a:r>
            <a:r>
              <a:rPr lang="en-GB" dirty="0"/>
              <a:t> </a:t>
            </a:r>
            <a:r>
              <a:rPr lang="en-GB" dirty="0" err="1"/>
              <a:t>comunque</a:t>
            </a:r>
            <a:r>
              <a:rPr lang="en-GB" dirty="0"/>
              <a:t> e con </a:t>
            </a:r>
            <a:r>
              <a:rPr lang="en-GB" dirty="0" err="1"/>
              <a:t>problemi</a:t>
            </a:r>
            <a:r>
              <a:rPr lang="en-GB" dirty="0"/>
              <a:t> di </a:t>
            </a:r>
            <a:r>
              <a:rPr lang="en-GB" dirty="0" err="1"/>
              <a:t>sicurezza</a:t>
            </a:r>
            <a:r>
              <a:rPr lang="en-GB" dirty="0"/>
              <a:t> </a:t>
            </a:r>
            <a:r>
              <a:rPr lang="en-GB" dirty="0" err="1"/>
              <a:t>anche</a:t>
            </a:r>
            <a:r>
              <a:rPr lang="en-GB" dirty="0"/>
              <a:t> se </a:t>
            </a:r>
            <a:r>
              <a:rPr lang="en-GB" dirty="0" err="1"/>
              <a:t>si</a:t>
            </a:r>
            <a:r>
              <a:rPr lang="en-GB" dirty="0"/>
              <a:t> </a:t>
            </a:r>
            <a:r>
              <a:rPr lang="en-GB" dirty="0" err="1"/>
              <a:t>possono</a:t>
            </a:r>
            <a:r>
              <a:rPr lang="en-GB" dirty="0"/>
              <a:t> </a:t>
            </a:r>
            <a:r>
              <a:rPr lang="en-GB" dirty="0" err="1"/>
              <a:t>criptare</a:t>
            </a:r>
            <a:endParaRPr lang="en-GB" dirty="0"/>
          </a:p>
          <a:p>
            <a:r>
              <a:rPr lang="it-IT" dirty="0"/>
              <a:t>L</a:t>
            </a:r>
            <a:r>
              <a:rPr lang="en-GB" dirty="0" err="1"/>
              <a:t>ocalstorage</a:t>
            </a:r>
            <a:r>
              <a:rPr lang="en-GB" dirty="0"/>
              <a:t>: </a:t>
            </a:r>
            <a:r>
              <a:rPr lang="en-GB" dirty="0" err="1"/>
              <a:t>condiviso</a:t>
            </a:r>
            <a:r>
              <a:rPr lang="en-GB" dirty="0"/>
              <a:t> </a:t>
            </a:r>
            <a:r>
              <a:rPr lang="en-GB" dirty="0" err="1"/>
              <a:t>tra</a:t>
            </a:r>
            <a:r>
              <a:rPr lang="en-GB" dirty="0"/>
              <a:t> I </a:t>
            </a:r>
            <a:r>
              <a:rPr lang="en-GB" dirty="0" err="1"/>
              <a:t>vari</a:t>
            </a:r>
            <a:r>
              <a:rPr lang="en-GB" dirty="0"/>
              <a:t> tab</a:t>
            </a:r>
          </a:p>
          <a:p>
            <a:r>
              <a:rPr lang="it-IT" dirty="0"/>
              <a:t>S</a:t>
            </a:r>
            <a:r>
              <a:rPr lang="en-GB" dirty="0" err="1"/>
              <a:t>ession</a:t>
            </a:r>
            <a:r>
              <a:rPr lang="en-GB" dirty="0"/>
              <a:t> storage: scoped al </a:t>
            </a:r>
            <a:r>
              <a:rPr lang="en-GB" dirty="0" err="1"/>
              <a:t>singolo</a:t>
            </a:r>
            <a:r>
              <a:rPr lang="en-GB" dirty="0"/>
              <a:t> tab </a:t>
            </a:r>
            <a:r>
              <a:rPr lang="en-GB" dirty="0" err="1"/>
              <a:t>aperto</a:t>
            </a:r>
            <a:endParaRPr lang="en-GB" dirty="0"/>
          </a:p>
          <a:p>
            <a:endParaRPr lang="en-GB" dirty="0"/>
          </a:p>
        </p:txBody>
      </p:sp>
      <p:sp>
        <p:nvSpPr>
          <p:cNvPr id="4" name="Slide Number Placeholder 3"/>
          <p:cNvSpPr>
            <a:spLocks noGrp="1"/>
          </p:cNvSpPr>
          <p:nvPr>
            <p:ph type="sldNum" sz="quarter" idx="5"/>
          </p:nvPr>
        </p:nvSpPr>
        <p:spPr/>
        <p:txBody>
          <a:bodyPr/>
          <a:lstStyle/>
          <a:p>
            <a:fld id="{DC21A304-ABDC-4C75-B3FE-2B17B6C2F685}" type="slidenum">
              <a:rPr lang="en-US" smtClean="0"/>
              <a:t>15</a:t>
            </a:fld>
            <a:endParaRPr lang="en-US"/>
          </a:p>
        </p:txBody>
      </p:sp>
    </p:spTree>
    <p:extLst>
      <p:ext uri="{BB962C8B-B14F-4D97-AF65-F5344CB8AC3E}">
        <p14:creationId xmlns:p14="http://schemas.microsoft.com/office/powerpoint/2010/main" val="1594998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Quando si deve trattare con la scalabilità di una </a:t>
            </a:r>
            <a:r>
              <a:rPr lang="it-IT" dirty="0" err="1"/>
              <a:t>webapp</a:t>
            </a:r>
            <a:r>
              <a:rPr lang="it-IT" dirty="0"/>
              <a:t> di </a:t>
            </a:r>
            <a:r>
              <a:rPr lang="it-IT" dirty="0" err="1"/>
              <a:t>azure</a:t>
            </a:r>
            <a:r>
              <a:rPr lang="it-IT" dirty="0"/>
              <a:t> ci si scontra anche con il problema di </a:t>
            </a:r>
            <a:r>
              <a:rPr lang="it-IT" dirty="0" err="1"/>
              <a:t>SignalR</a:t>
            </a:r>
            <a:r>
              <a:rPr lang="it-IT" dirty="0"/>
              <a:t>.</a:t>
            </a:r>
          </a:p>
          <a:p>
            <a:endParaRPr lang="it-IT" dirty="0"/>
          </a:p>
          <a:p>
            <a:r>
              <a:rPr lang="it-IT" dirty="0"/>
              <a:t>&lt;&lt;</a:t>
            </a:r>
          </a:p>
          <a:p>
            <a:r>
              <a:rPr lang="it-IT" dirty="0"/>
              <a:t>Differenza tra connessione </a:t>
            </a:r>
            <a:r>
              <a:rPr lang="it-IT" dirty="0" err="1"/>
              <a:t>websocket</a:t>
            </a:r>
            <a:r>
              <a:rPr lang="it-IT" dirty="0"/>
              <a:t> e utilizzatori - Ogni connessione </a:t>
            </a:r>
            <a:r>
              <a:rPr lang="it-IT" dirty="0" err="1"/>
              <a:t>SignalR</a:t>
            </a:r>
            <a:r>
              <a:rPr lang="it-IT" dirty="0"/>
              <a:t> si chiama circuito, ma un utilizzatore può usare più circuiti perché può aprire più </a:t>
            </a:r>
            <a:r>
              <a:rPr lang="it-IT" dirty="0" err="1"/>
              <a:t>tab</a:t>
            </a:r>
            <a:r>
              <a:rPr lang="it-IT" dirty="0"/>
              <a:t>, anzi nel ns ambito gestionale è abbastanza comunque che ciò avvenga</a:t>
            </a:r>
          </a:p>
          <a:p>
            <a:r>
              <a:rPr lang="it-IT" dirty="0"/>
              <a:t>&gt;&gt;</a:t>
            </a:r>
          </a:p>
          <a:p>
            <a:endParaRPr lang="it-IT" dirty="0"/>
          </a:p>
          <a:p>
            <a:endParaRPr lang="it-IT" dirty="0"/>
          </a:p>
          <a:p>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16</a:t>
            </a:fld>
            <a:endParaRPr lang="en-US"/>
          </a:p>
        </p:txBody>
      </p:sp>
    </p:spTree>
    <p:extLst>
      <p:ext uri="{BB962C8B-B14F-4D97-AF65-F5344CB8AC3E}">
        <p14:creationId xmlns:p14="http://schemas.microsoft.com/office/powerpoint/2010/main" val="293074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Infatti a seconda della dimensione della macchina esistono dei limiti al numero di connessioni web-</a:t>
            </a:r>
            <a:r>
              <a:rPr lang="it-IT" dirty="0" err="1"/>
              <a:t>socket</a:t>
            </a:r>
            <a:r>
              <a:rPr lang="it-IT" dirty="0"/>
              <a:t>.</a:t>
            </a:r>
          </a:p>
          <a:p>
            <a:endParaRPr lang="it-IT" dirty="0"/>
          </a:p>
          <a:p>
            <a:r>
              <a:rPr lang="it-IT" dirty="0"/>
              <a:t>Con questa configurazione la connessione </a:t>
            </a:r>
            <a:r>
              <a:rPr lang="it-IT" dirty="0" err="1"/>
              <a:t>websocket</a:t>
            </a:r>
            <a:r>
              <a:rPr lang="it-IT" dirty="0"/>
              <a:t> arriva direttamente al ns server, che quindi deve gestire tutto (keep-</a:t>
            </a:r>
            <a:r>
              <a:rPr lang="it-IT" dirty="0" err="1"/>
              <a:t>alive</a:t>
            </a:r>
            <a:r>
              <a:rPr lang="it-IT" dirty="0"/>
              <a:t>, disconnessioni, </a:t>
            </a:r>
            <a:r>
              <a:rPr lang="it-IT" dirty="0" err="1"/>
              <a:t>retry</a:t>
            </a:r>
            <a:r>
              <a:rPr lang="it-IT" dirty="0"/>
              <a:t>, </a:t>
            </a:r>
            <a:r>
              <a:rPr lang="it-IT" dirty="0" err="1"/>
              <a:t>etc</a:t>
            </a:r>
            <a:r>
              <a:rPr lang="it-IT" dirty="0"/>
              <a:t> </a:t>
            </a:r>
            <a:r>
              <a:rPr lang="it-IT" dirty="0" err="1"/>
              <a:t>etc</a:t>
            </a:r>
            <a:r>
              <a:rPr lang="it-IT" dirty="0"/>
              <a:t>):</a:t>
            </a:r>
          </a:p>
          <a:p>
            <a:endParaRPr lang="it-IT" dirty="0"/>
          </a:p>
        </p:txBody>
      </p:sp>
      <p:sp>
        <p:nvSpPr>
          <p:cNvPr id="4" name="Slide Number Placeholder 3"/>
          <p:cNvSpPr>
            <a:spLocks noGrp="1"/>
          </p:cNvSpPr>
          <p:nvPr>
            <p:ph type="sldNum" sz="quarter" idx="5"/>
          </p:nvPr>
        </p:nvSpPr>
        <p:spPr/>
        <p:txBody>
          <a:bodyPr/>
          <a:lstStyle/>
          <a:p>
            <a:fld id="{6AEFF74F-9974-4100-8BF0-B0A8A3AEB402}" type="slidenum">
              <a:rPr lang="it-IT" smtClean="0"/>
              <a:t>17</a:t>
            </a:fld>
            <a:endParaRPr lang="it-IT"/>
          </a:p>
        </p:txBody>
      </p:sp>
    </p:spTree>
    <p:extLst>
      <p:ext uri="{BB962C8B-B14F-4D97-AF65-F5344CB8AC3E}">
        <p14:creationId xmlns:p14="http://schemas.microsoft.com/office/powerpoint/2010/main" val="2462750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Tutto questo è per istanza di macchina: se si usa scale-out ecco che quindi il limite è per istanza.</a:t>
            </a:r>
          </a:p>
          <a:p>
            <a:endParaRPr lang="it-IT" dirty="0"/>
          </a:p>
          <a:p>
            <a:r>
              <a:rPr lang="it-IT" dirty="0"/>
              <a:t>&lt;&lt;</a:t>
            </a:r>
          </a:p>
          <a:p>
            <a:r>
              <a:rPr lang="it-IT" dirty="0"/>
              <a:t>Ecco il link da dove si vedono i limiti</a:t>
            </a:r>
          </a:p>
          <a:p>
            <a:r>
              <a:rPr lang="it-IT" dirty="0"/>
              <a:t>https://docs.microsoft.com/en-us/azure/azure-resource-manager/management/azure-subscription-service-limits#app-service-limits</a:t>
            </a:r>
          </a:p>
          <a:p>
            <a:r>
              <a:rPr lang="it-IT" dirty="0"/>
              <a:t>&gt;&gt;</a:t>
            </a:r>
          </a:p>
          <a:p>
            <a:endParaRPr lang="it-IT" dirty="0"/>
          </a:p>
          <a:p>
            <a:r>
              <a:rPr lang="en-US" dirty="0"/>
              <a:t>&lt;&lt;</a:t>
            </a:r>
          </a:p>
          <a:p>
            <a:r>
              <a:rPr lang="en-US" dirty="0"/>
              <a:t>Paper </a:t>
            </a:r>
            <a:r>
              <a:rPr lang="en-US" dirty="0" err="1"/>
              <a:t>che</a:t>
            </a:r>
            <a:r>
              <a:rPr lang="en-US" dirty="0"/>
              <a:t> </a:t>
            </a:r>
            <a:r>
              <a:rPr lang="en-US" dirty="0" err="1"/>
              <a:t>indica</a:t>
            </a:r>
            <a:r>
              <a:rPr lang="en-US" dirty="0"/>
              <a:t> </a:t>
            </a:r>
            <a:r>
              <a:rPr lang="en-US" dirty="0" err="1"/>
              <a:t>limiti</a:t>
            </a:r>
            <a:r>
              <a:rPr lang="en-US" dirty="0"/>
              <a:t> </a:t>
            </a:r>
            <a:r>
              <a:rPr lang="en-US" dirty="0" err="1"/>
              <a:t>però</a:t>
            </a:r>
            <a:r>
              <a:rPr lang="en-US" dirty="0"/>
              <a:t> con machine </a:t>
            </a:r>
            <a:r>
              <a:rPr lang="en-US" dirty="0" err="1"/>
              <a:t>virtuali</a:t>
            </a:r>
            <a:endParaRPr lang="en-US" dirty="0"/>
          </a:p>
          <a:p>
            <a:r>
              <a:rPr lang="it-IT" dirty="0"/>
              <a:t>https://devblogs.microsoft.com/dotnet/blazor-server-in-net-core-3-0-scenarios-and-performance/</a:t>
            </a:r>
          </a:p>
          <a:p>
            <a:r>
              <a:rPr lang="it-IT" dirty="0"/>
              <a:t>&gt;&gt;</a:t>
            </a:r>
          </a:p>
          <a:p>
            <a:endParaRPr lang="it-IT" dirty="0"/>
          </a:p>
          <a:p>
            <a:endParaRPr lang="it-IT" dirty="0"/>
          </a:p>
          <a:p>
            <a:r>
              <a:rPr lang="it-IT" dirty="0"/>
              <a:t>Occorre dire che ogni circuito </a:t>
            </a:r>
            <a:r>
              <a:rPr lang="it-IT" dirty="0" err="1"/>
              <a:t>SignalR</a:t>
            </a:r>
            <a:r>
              <a:rPr lang="it-IT" dirty="0"/>
              <a:t> impegna circa 200Kb di RAM. Però nei casi reali la RAM usata è molto di più perché oltre alla connessione occorre valutare anche la RAM usata per tenere lo stato dell’applicazione + per esempio EF e altri oggetti che occupano quindi più RAM. </a:t>
            </a:r>
          </a:p>
          <a:p>
            <a:endParaRPr lang="it-IT" dirty="0"/>
          </a:p>
          <a:p>
            <a:r>
              <a:rPr lang="it-IT" dirty="0"/>
              <a:t>Inoltre si immagini che il ns sistema si spenga per qualche secondo: ecco che al riavvio tutte le macchine si riconnettono, e l’operazione di riconnessione in </a:t>
            </a:r>
            <a:r>
              <a:rPr lang="it-IT" dirty="0" err="1"/>
              <a:t>SignalR</a:t>
            </a:r>
            <a:r>
              <a:rPr lang="it-IT" dirty="0"/>
              <a:t> è molto intensiva, pertanto nelle valutazioni occorre stare larghi.</a:t>
            </a:r>
          </a:p>
          <a:p>
            <a:endParaRPr lang="it-IT" dirty="0"/>
          </a:p>
          <a:p>
            <a:r>
              <a:rPr lang="it-IT" dirty="0"/>
              <a:t>Ecco che quindi questi numeri sono teorici.</a:t>
            </a:r>
          </a:p>
          <a:p>
            <a:endParaRPr lang="it-IT" dirty="0"/>
          </a:p>
          <a:p>
            <a:r>
              <a:rPr lang="it-IT" dirty="0"/>
              <a:t>Se comunque questi numeri non sono sufficienti, ecco che è possibile usare il servizio </a:t>
            </a:r>
            <a:r>
              <a:rPr lang="it-IT" dirty="0" err="1"/>
              <a:t>Azure</a:t>
            </a:r>
            <a:r>
              <a:rPr lang="it-IT" dirty="0"/>
              <a:t> </a:t>
            </a:r>
            <a:r>
              <a:rPr lang="it-IT" dirty="0" err="1"/>
              <a:t>SignalR</a:t>
            </a:r>
            <a:r>
              <a:rPr lang="it-IT" dirty="0"/>
              <a:t>, che è l’opzione consigliata da M$, che casualmente ci guadagna.</a:t>
            </a:r>
          </a:p>
          <a:p>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18</a:t>
            </a:fld>
            <a:endParaRPr lang="en-US"/>
          </a:p>
        </p:txBody>
      </p:sp>
    </p:spTree>
    <p:extLst>
      <p:ext uri="{BB962C8B-B14F-4D97-AF65-F5344CB8AC3E}">
        <p14:creationId xmlns:p14="http://schemas.microsoft.com/office/powerpoint/2010/main" val="318740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 5 </a:t>
            </a:r>
            <a:r>
              <a:rPr lang="en-GB" dirty="0" err="1"/>
              <a:t>connessioni</a:t>
            </a:r>
            <a:r>
              <a:rPr lang="en-GB" dirty="0"/>
              <a:t> </a:t>
            </a:r>
            <a:r>
              <a:rPr lang="en-GB" dirty="0" err="1"/>
              <a:t>fanno</a:t>
            </a:r>
            <a:r>
              <a:rPr lang="en-GB" dirty="0"/>
              <a:t> da multiplex per </a:t>
            </a:r>
            <a:r>
              <a:rPr lang="en-GB" dirty="0" err="1"/>
              <a:t>tutte</a:t>
            </a:r>
            <a:r>
              <a:rPr lang="en-GB" dirty="0"/>
              <a:t> le </a:t>
            </a:r>
            <a:r>
              <a:rPr lang="en-GB" dirty="0" err="1"/>
              <a:t>connessioni</a:t>
            </a:r>
            <a:r>
              <a:rPr lang="en-GB" dirty="0"/>
              <a:t> dei </a:t>
            </a:r>
            <a:r>
              <a:rPr lang="en-GB" dirty="0" err="1"/>
              <a:t>vari</a:t>
            </a:r>
            <a:r>
              <a:rPr lang="en-GB" dirty="0"/>
              <a:t> client – è un default </a:t>
            </a:r>
            <a:r>
              <a:rPr lang="en-GB" dirty="0" err="1"/>
              <a:t>che</a:t>
            </a:r>
            <a:r>
              <a:rPr lang="en-GB" dirty="0"/>
              <a:t> è </a:t>
            </a:r>
            <a:r>
              <a:rPr lang="en-GB" dirty="0" err="1"/>
              <a:t>possibile</a:t>
            </a:r>
            <a:r>
              <a:rPr lang="en-GB" dirty="0"/>
              <a:t> </a:t>
            </a:r>
            <a:r>
              <a:rPr lang="en-GB" dirty="0" err="1"/>
              <a:t>aumentare</a:t>
            </a:r>
            <a:r>
              <a:rPr lang="en-GB" dirty="0"/>
              <a:t> </a:t>
            </a:r>
            <a:r>
              <a:rPr lang="en-GB" dirty="0" err="1"/>
              <a:t>nella</a:t>
            </a:r>
            <a:r>
              <a:rPr lang="en-GB" dirty="0"/>
              <a:t> </a:t>
            </a:r>
            <a:r>
              <a:rPr lang="en-GB" dirty="0" err="1"/>
              <a:t>configurazione</a:t>
            </a:r>
            <a:r>
              <a:rPr lang="en-GB" dirty="0"/>
              <a:t>.</a:t>
            </a:r>
          </a:p>
          <a:p>
            <a:endParaRPr lang="en-GB" dirty="0"/>
          </a:p>
          <a:p>
            <a:r>
              <a:rPr lang="en-GB" dirty="0"/>
              <a:t>Azure </a:t>
            </a:r>
            <a:r>
              <a:rPr lang="en-GB" dirty="0" err="1"/>
              <a:t>SignalR</a:t>
            </a:r>
            <a:r>
              <a:rPr lang="en-GB" dirty="0"/>
              <a:t> non solo </a:t>
            </a:r>
            <a:r>
              <a:rPr lang="en-GB" dirty="0" err="1"/>
              <a:t>manleva</a:t>
            </a:r>
            <a:r>
              <a:rPr lang="en-GB" dirty="0"/>
              <a:t> </a:t>
            </a:r>
            <a:r>
              <a:rPr lang="en-GB" dirty="0" err="1"/>
              <a:t>il</a:t>
            </a:r>
            <a:r>
              <a:rPr lang="en-GB" dirty="0"/>
              <a:t> </a:t>
            </a:r>
            <a:r>
              <a:rPr lang="en-GB" dirty="0" err="1"/>
              <a:t>nostro</a:t>
            </a:r>
            <a:r>
              <a:rPr lang="en-GB" dirty="0"/>
              <a:t> </a:t>
            </a:r>
            <a:r>
              <a:rPr lang="en-GB" dirty="0" err="1"/>
              <a:t>applicativo</a:t>
            </a:r>
            <a:r>
              <a:rPr lang="en-GB" dirty="0"/>
              <a:t> da </a:t>
            </a:r>
            <a:r>
              <a:rPr lang="en-GB" dirty="0" err="1"/>
              <a:t>qualsiasi</a:t>
            </a:r>
            <a:r>
              <a:rPr lang="en-GB" dirty="0"/>
              <a:t> </a:t>
            </a:r>
            <a:r>
              <a:rPr lang="en-GB" dirty="0" err="1"/>
              <a:t>carico</a:t>
            </a:r>
            <a:r>
              <a:rPr lang="en-GB" dirty="0"/>
              <a:t> </a:t>
            </a:r>
            <a:r>
              <a:rPr lang="en-GB" dirty="0" err="1"/>
              <a:t>computazionale</a:t>
            </a:r>
            <a:r>
              <a:rPr lang="en-GB" dirty="0"/>
              <a:t> per </a:t>
            </a:r>
            <a:r>
              <a:rPr lang="en-GB" dirty="0" err="1"/>
              <a:t>gestire</a:t>
            </a:r>
            <a:r>
              <a:rPr lang="en-GB" dirty="0"/>
              <a:t> </a:t>
            </a:r>
            <a:r>
              <a:rPr lang="en-GB" dirty="0" err="1"/>
              <a:t>connessioni</a:t>
            </a:r>
            <a:r>
              <a:rPr lang="en-GB" dirty="0"/>
              <a:t>/</a:t>
            </a:r>
            <a:r>
              <a:rPr lang="en-GB" dirty="0" err="1"/>
              <a:t>riconnessioni</a:t>
            </a:r>
            <a:r>
              <a:rPr lang="en-GB" dirty="0"/>
              <a:t> e </a:t>
            </a:r>
            <a:r>
              <a:rPr lang="en-GB" dirty="0" err="1"/>
              <a:t>tutte</a:t>
            </a:r>
            <a:r>
              <a:rPr lang="en-GB" dirty="0"/>
              <a:t> I </a:t>
            </a:r>
            <a:r>
              <a:rPr lang="en-GB" dirty="0" err="1"/>
              <a:t>dettagli</a:t>
            </a:r>
            <a:r>
              <a:rPr lang="en-GB" dirty="0"/>
              <a:t> del </a:t>
            </a:r>
            <a:r>
              <a:rPr lang="en-GB" dirty="0" err="1"/>
              <a:t>protocollo</a:t>
            </a:r>
            <a:r>
              <a:rPr lang="en-GB" dirty="0"/>
              <a:t>, ma </a:t>
            </a:r>
            <a:r>
              <a:rPr lang="en-GB" dirty="0" err="1"/>
              <a:t>si</a:t>
            </a:r>
            <a:r>
              <a:rPr lang="en-GB" dirty="0"/>
              <a:t> </a:t>
            </a:r>
            <a:r>
              <a:rPr lang="en-GB" dirty="0" err="1"/>
              <a:t>occupa</a:t>
            </a:r>
            <a:r>
              <a:rPr lang="en-GB" dirty="0"/>
              <a:t> </a:t>
            </a:r>
            <a:r>
              <a:rPr lang="en-GB" dirty="0" err="1"/>
              <a:t>anche</a:t>
            </a:r>
            <a:r>
              <a:rPr lang="en-GB" dirty="0"/>
              <a:t> di fare load-balancing, scaling.</a:t>
            </a:r>
          </a:p>
          <a:p>
            <a:endParaRPr lang="en-GB" dirty="0"/>
          </a:p>
          <a:p>
            <a:r>
              <a:rPr lang="en-GB" dirty="0"/>
              <a:t>C</a:t>
            </a:r>
            <a:r>
              <a:rPr lang="it-IT" dirty="0"/>
              <a:t>on </a:t>
            </a:r>
            <a:r>
              <a:rPr lang="it-IT" dirty="0" err="1"/>
              <a:t>Azure</a:t>
            </a:r>
            <a:r>
              <a:rPr lang="it-IT" dirty="0"/>
              <a:t> </a:t>
            </a:r>
            <a:r>
              <a:rPr lang="it-IT" dirty="0" err="1"/>
              <a:t>SignalR</a:t>
            </a:r>
            <a:r>
              <a:rPr lang="it-IT" dirty="0"/>
              <a:t> ecco che quindi </a:t>
            </a:r>
            <a:r>
              <a:rPr lang="it-IT" dirty="0" err="1"/>
              <a:t>websocket</a:t>
            </a:r>
            <a:r>
              <a:rPr lang="it-IT" dirty="0"/>
              <a:t> è gestito da </a:t>
            </a:r>
            <a:r>
              <a:rPr lang="it-IT" dirty="0" err="1"/>
              <a:t>azure</a:t>
            </a:r>
            <a:r>
              <a:rPr lang="it-IT" dirty="0"/>
              <a:t> e quindi ribaltato sulla ns </a:t>
            </a:r>
            <a:r>
              <a:rPr lang="it-IT" dirty="0" err="1"/>
              <a:t>webapp</a:t>
            </a:r>
            <a:r>
              <a:rPr lang="it-IT" dirty="0"/>
              <a:t>.</a:t>
            </a:r>
          </a:p>
          <a:p>
            <a:endParaRPr lang="it-IT" dirty="0"/>
          </a:p>
          <a:p>
            <a:r>
              <a:rPr lang="it-IT" dirty="0"/>
              <a:t>A parte ogni cosa in effetti la latenza con </a:t>
            </a:r>
            <a:r>
              <a:rPr lang="it-IT" dirty="0" err="1"/>
              <a:t>Blazor</a:t>
            </a:r>
            <a:r>
              <a:rPr lang="it-IT" dirty="0"/>
              <a:t> + </a:t>
            </a:r>
            <a:r>
              <a:rPr lang="it-IT" dirty="0" err="1"/>
              <a:t>Azure</a:t>
            </a:r>
            <a:r>
              <a:rPr lang="it-IT" dirty="0"/>
              <a:t> </a:t>
            </a:r>
            <a:r>
              <a:rPr lang="it-IT" dirty="0" err="1"/>
              <a:t>SignalR</a:t>
            </a:r>
            <a:r>
              <a:rPr lang="it-IT" dirty="0"/>
              <a:t> è in effetti migliore, ma d’altra parte questo ha un suo costo.</a:t>
            </a:r>
            <a:endParaRPr lang="en-GB" dirty="0"/>
          </a:p>
        </p:txBody>
      </p:sp>
      <p:sp>
        <p:nvSpPr>
          <p:cNvPr id="4" name="Slide Number Placeholder 3"/>
          <p:cNvSpPr>
            <a:spLocks noGrp="1"/>
          </p:cNvSpPr>
          <p:nvPr>
            <p:ph type="sldNum" sz="quarter" idx="5"/>
          </p:nvPr>
        </p:nvSpPr>
        <p:spPr/>
        <p:txBody>
          <a:bodyPr/>
          <a:lstStyle/>
          <a:p>
            <a:fld id="{DC21A304-ABDC-4C75-B3FE-2B17B6C2F685}" type="slidenum">
              <a:rPr lang="en-US" smtClean="0"/>
              <a:t>19</a:t>
            </a:fld>
            <a:endParaRPr lang="en-US"/>
          </a:p>
        </p:txBody>
      </p:sp>
    </p:spTree>
    <p:extLst>
      <p:ext uri="{BB962C8B-B14F-4D97-AF65-F5344CB8AC3E}">
        <p14:creationId xmlns:p14="http://schemas.microsoft.com/office/powerpoint/2010/main" val="1315188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6AEFF74F-9974-4100-8BF0-B0A8A3AEB402}" type="slidenum">
              <a:rPr lang="it-IT" smtClean="0"/>
              <a:t>2</a:t>
            </a:fld>
            <a:endParaRPr lang="it-IT"/>
          </a:p>
        </p:txBody>
      </p:sp>
    </p:spTree>
    <p:extLst>
      <p:ext uri="{BB962C8B-B14F-4D97-AF65-F5344CB8AC3E}">
        <p14:creationId xmlns:p14="http://schemas.microsoft.com/office/powerpoint/2010/main" val="3109365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&lt;&lt;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https://blazorserver6signalr.azurewebsites.net</a:t>
            </a:r>
          </a:p>
          <a:p>
            <a:endParaRPr lang="en-GB" dirty="0"/>
          </a:p>
          <a:p>
            <a:pPr marL="171450" indent="-171450">
              <a:buFont typeface="Arial" panose="020B0604020202020204" pitchFamily="34" charset="0"/>
              <a:buChar char="•"/>
            </a:pPr>
            <a:r>
              <a:rPr lang="en-GB" dirty="0"/>
              <a:t>Fa </a:t>
            </a:r>
            <a:r>
              <a:rPr lang="en-GB" dirty="0" err="1"/>
              <a:t>vedere</a:t>
            </a:r>
            <a:r>
              <a:rPr lang="en-GB" dirty="0"/>
              <a:t> </a:t>
            </a:r>
            <a:r>
              <a:rPr lang="en-GB" dirty="0" err="1"/>
              <a:t>nel</a:t>
            </a:r>
            <a:r>
              <a:rPr lang="en-GB" dirty="0"/>
              <a:t> browser network tab – far </a:t>
            </a:r>
            <a:r>
              <a:rPr lang="en-GB" dirty="0" err="1"/>
              <a:t>vedere</a:t>
            </a:r>
            <a:r>
              <a:rPr lang="en-GB" dirty="0"/>
              <a:t> </a:t>
            </a:r>
            <a:r>
              <a:rPr lang="en-GB" dirty="0" err="1"/>
              <a:t>che</a:t>
            </a:r>
            <a:r>
              <a:rPr lang="en-GB" dirty="0"/>
              <a:t> </a:t>
            </a:r>
            <a:r>
              <a:rPr lang="en-GB" dirty="0" err="1"/>
              <a:t>si</a:t>
            </a:r>
            <a:r>
              <a:rPr lang="en-GB" dirty="0"/>
              <a:t> </a:t>
            </a:r>
            <a:r>
              <a:rPr lang="en-GB" dirty="0" err="1"/>
              <a:t>connette</a:t>
            </a:r>
            <a:r>
              <a:rPr lang="en-GB" dirty="0"/>
              <a:t> con </a:t>
            </a:r>
            <a:r>
              <a:rPr lang="en-GB" dirty="0" err="1"/>
              <a:t>altro</a:t>
            </a:r>
            <a:r>
              <a:rPr lang="en-GB" dirty="0"/>
              <a:t> </a:t>
            </a:r>
            <a:r>
              <a:rPr lang="en-GB" dirty="0" err="1"/>
              <a:t>servizio</a:t>
            </a:r>
            <a:r>
              <a:rPr lang="en-GB" dirty="0"/>
              <a:t> - in </a:t>
            </a:r>
            <a:r>
              <a:rPr lang="en-GB" dirty="0" err="1"/>
              <a:t>pratica</a:t>
            </a:r>
            <a:r>
              <a:rPr lang="en-GB" dirty="0"/>
              <a:t> </a:t>
            </a:r>
            <a:r>
              <a:rPr lang="en-GB" dirty="0" err="1"/>
              <a:t>avviene</a:t>
            </a:r>
            <a:r>
              <a:rPr lang="en-GB" dirty="0"/>
              <a:t> </a:t>
            </a:r>
            <a:r>
              <a:rPr lang="en-GB" dirty="0" err="1"/>
              <a:t>tutto</a:t>
            </a:r>
            <a:r>
              <a:rPr lang="en-GB" dirty="0"/>
              <a:t> con </a:t>
            </a:r>
            <a:r>
              <a:rPr lang="en-GB" dirty="0" err="1"/>
              <a:t>signalr</a:t>
            </a:r>
            <a:r>
              <a:rPr lang="en-GB" dirty="0"/>
              <a:t> – prima mi </a:t>
            </a:r>
            <a:r>
              <a:rPr lang="en-GB" dirty="0" err="1"/>
              <a:t>connetto</a:t>
            </a:r>
            <a:r>
              <a:rPr lang="en-GB" dirty="0"/>
              <a:t> al server </a:t>
            </a:r>
            <a:r>
              <a:rPr lang="en-GB" dirty="0" err="1"/>
              <a:t>quindi</a:t>
            </a:r>
            <a:r>
              <a:rPr lang="en-GB" dirty="0"/>
              <a:t> ho un redirect al </a:t>
            </a:r>
            <a:r>
              <a:rPr lang="en-GB" dirty="0" err="1"/>
              <a:t>servizio</a:t>
            </a:r>
            <a:r>
              <a:rPr lang="en-GB" dirty="0"/>
              <a:t> </a:t>
            </a:r>
            <a:r>
              <a:rPr lang="en-GB" dirty="0" err="1"/>
              <a:t>signalr</a:t>
            </a:r>
            <a:endParaRPr lang="en-GB" dirty="0"/>
          </a:p>
          <a:p>
            <a:pPr marL="171450" indent="-171450">
              <a:buFont typeface="Arial" panose="020B0604020202020204" pitchFamily="34" charset="0"/>
              <a:buChar char="•"/>
            </a:pPr>
            <a:r>
              <a:rPr lang="en-GB" dirty="0"/>
              <a:t>Far </a:t>
            </a:r>
            <a:r>
              <a:rPr lang="en-GB" dirty="0" err="1"/>
              <a:t>vedere</a:t>
            </a:r>
            <a:r>
              <a:rPr lang="en-GB" dirty="0"/>
              <a:t> </a:t>
            </a:r>
            <a:r>
              <a:rPr lang="en-GB" dirty="0" err="1"/>
              <a:t>servizio</a:t>
            </a:r>
            <a:r>
              <a:rPr lang="en-GB" dirty="0"/>
              <a:t> Azure </a:t>
            </a:r>
            <a:r>
              <a:rPr lang="en-GB" dirty="0" err="1"/>
              <a:t>SignalR</a:t>
            </a:r>
            <a:r>
              <a:rPr lang="en-GB" dirty="0"/>
              <a:t> e le 5 </a:t>
            </a:r>
            <a:r>
              <a:rPr lang="en-GB" dirty="0" err="1"/>
              <a:t>connessioni</a:t>
            </a:r>
            <a:r>
              <a:rPr lang="en-GB" dirty="0"/>
              <a:t> </a:t>
            </a:r>
            <a:r>
              <a:rPr lang="en-GB" dirty="0" err="1"/>
              <a:t>permanenti</a:t>
            </a:r>
            <a:r>
              <a:rPr lang="en-GB" dirty="0"/>
              <a:t> </a:t>
            </a:r>
            <a:r>
              <a:rPr lang="en-GB" dirty="0" err="1"/>
              <a:t>che</a:t>
            </a:r>
            <a:r>
              <a:rPr lang="en-GB" dirty="0"/>
              <a:t> </a:t>
            </a:r>
            <a:r>
              <a:rPr lang="en-GB" dirty="0" err="1"/>
              <a:t>si</a:t>
            </a:r>
            <a:r>
              <a:rPr lang="en-GB" dirty="0"/>
              <a:t> </a:t>
            </a:r>
            <a:r>
              <a:rPr lang="en-GB" dirty="0" err="1"/>
              <a:t>hanno</a:t>
            </a:r>
            <a:r>
              <a:rPr lang="en-GB" dirty="0"/>
              <a:t> </a:t>
            </a:r>
            <a:r>
              <a:rPr lang="en-GB" dirty="0" err="1"/>
              <a:t>anche</a:t>
            </a:r>
            <a:r>
              <a:rPr lang="en-GB" dirty="0"/>
              <a:t> senza fare </a:t>
            </a:r>
            <a:r>
              <a:rPr lang="en-GB" dirty="0" err="1"/>
              <a:t>nulla</a:t>
            </a:r>
            <a:endParaRPr lang="en-GB" dirty="0"/>
          </a:p>
          <a:p>
            <a:r>
              <a:rPr lang="en-GB" dirty="0"/>
              <a:t>&gt;&gt;</a:t>
            </a:r>
          </a:p>
        </p:txBody>
      </p:sp>
      <p:sp>
        <p:nvSpPr>
          <p:cNvPr id="4" name="Slide Number Placeholder 3"/>
          <p:cNvSpPr>
            <a:spLocks noGrp="1"/>
          </p:cNvSpPr>
          <p:nvPr>
            <p:ph type="sldNum" sz="quarter" idx="5"/>
          </p:nvPr>
        </p:nvSpPr>
        <p:spPr/>
        <p:txBody>
          <a:bodyPr/>
          <a:lstStyle/>
          <a:p>
            <a:fld id="{DC21A304-ABDC-4C75-B3FE-2B17B6C2F685}" type="slidenum">
              <a:rPr lang="en-US" smtClean="0"/>
              <a:t>20</a:t>
            </a:fld>
            <a:endParaRPr lang="en-US"/>
          </a:p>
        </p:txBody>
      </p:sp>
    </p:spTree>
    <p:extLst>
      <p:ext uri="{BB962C8B-B14F-4D97-AF65-F5344CB8AC3E}">
        <p14:creationId xmlns:p14="http://schemas.microsoft.com/office/powerpoint/2010/main" val="3325309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Esiste per </a:t>
            </a:r>
            <a:r>
              <a:rPr lang="it-IT" dirty="0" err="1"/>
              <a:t>Azure</a:t>
            </a:r>
            <a:r>
              <a:rPr lang="it-IT" dirty="0"/>
              <a:t> </a:t>
            </a:r>
            <a:r>
              <a:rPr lang="it-IT" dirty="0" err="1"/>
              <a:t>SignalR</a:t>
            </a:r>
            <a:r>
              <a:rPr lang="it-IT" dirty="0"/>
              <a:t> l’opzione gratuita, che ha un tot di messaggi e massimo 20 connessioni.</a:t>
            </a:r>
          </a:p>
          <a:p>
            <a:endParaRPr lang="it-IT" dirty="0"/>
          </a:p>
          <a:p>
            <a:r>
              <a:rPr lang="it-IT" dirty="0"/>
              <a:t>Nelle 20 connessioni sono da conteggiare anche le 5 che connettono </a:t>
            </a:r>
            <a:r>
              <a:rPr lang="it-IT" dirty="0" err="1"/>
              <a:t>SignalR</a:t>
            </a:r>
            <a:r>
              <a:rPr lang="it-IT" dirty="0"/>
              <a:t> a </a:t>
            </a:r>
            <a:r>
              <a:rPr lang="it-IT" dirty="0" err="1"/>
              <a:t>Blazor</a:t>
            </a:r>
            <a:r>
              <a:rPr lang="it-IT" dirty="0"/>
              <a:t> Server, per cui sono in realtà 15.</a:t>
            </a:r>
          </a:p>
          <a:p>
            <a:endParaRPr lang="it-IT" dirty="0"/>
          </a:p>
          <a:p>
            <a:r>
              <a:rPr lang="it-IT" dirty="0"/>
              <a:t>Per dare dei dati pratici di utilizzo due o tre connessioni con </a:t>
            </a:r>
            <a:r>
              <a:rPr lang="it-IT" dirty="0" err="1"/>
              <a:t>Blazor</a:t>
            </a:r>
            <a:r>
              <a:rPr lang="it-IT" dirty="0"/>
              <a:t> Server abbastanza normali la versione free si blocca in poche ore di utilizzo per raggiunto numero di messaggi.</a:t>
            </a:r>
          </a:p>
          <a:p>
            <a:endParaRPr lang="it-IT" dirty="0"/>
          </a:p>
          <a:p>
            <a:r>
              <a:rPr lang="it-IT" dirty="0"/>
              <a:t>Ecco che quindi occorre basarsi sulla standard o premium.</a:t>
            </a:r>
          </a:p>
          <a:p>
            <a:endParaRPr lang="it-IT" dirty="0"/>
          </a:p>
          <a:p>
            <a:r>
              <a:rPr lang="it-IT" dirty="0"/>
              <a:t>In tal caso il primo milione di messaggi al giorno è gratuito, dopo di che viene addebitata la fee giornaliera (circa 2 dollari a unità – l’unità è una specie di scale-out).</a:t>
            </a:r>
          </a:p>
          <a:p>
            <a:endParaRPr lang="it-IT" dirty="0"/>
          </a:p>
          <a:p>
            <a:r>
              <a:rPr lang="it-IT" dirty="0"/>
              <a:t>Quindi dipende dagli utilizzi.</a:t>
            </a:r>
          </a:p>
          <a:p>
            <a:endParaRPr lang="it-IT" dirty="0"/>
          </a:p>
          <a:p>
            <a:r>
              <a:rPr lang="it-IT" dirty="0"/>
              <a:t>Per usare </a:t>
            </a:r>
            <a:r>
              <a:rPr lang="it-IT" dirty="0" err="1"/>
              <a:t>Azure</a:t>
            </a:r>
            <a:r>
              <a:rPr lang="it-IT" dirty="0"/>
              <a:t> </a:t>
            </a:r>
            <a:r>
              <a:rPr lang="it-IT" dirty="0" err="1"/>
              <a:t>SignalR</a:t>
            </a:r>
            <a:r>
              <a:rPr lang="it-IT" dirty="0"/>
              <a:t>  quindi l’opzione ARR </a:t>
            </a:r>
            <a:r>
              <a:rPr lang="it-IT" dirty="0" err="1"/>
              <a:t>Affinity</a:t>
            </a:r>
            <a:r>
              <a:rPr lang="it-IT" dirty="0"/>
              <a:t> non ha più senso, perché si usano tutt’altri server, ma occorre implementare una cosa equivalente, una </a:t>
            </a:r>
            <a:r>
              <a:rPr lang="it-IT" dirty="0" err="1"/>
              <a:t>affinity</a:t>
            </a:r>
            <a:r>
              <a:rPr lang="it-IT" dirty="0"/>
              <a:t> come visto prima e per le stesse ragioni viste prime: </a:t>
            </a:r>
            <a:r>
              <a:rPr lang="en-GB" b="1" dirty="0" err="1"/>
              <a:t>ServerStickyMode</a:t>
            </a:r>
            <a:r>
              <a:rPr lang="it-IT" dirty="0"/>
              <a:t>.</a:t>
            </a:r>
          </a:p>
          <a:p>
            <a:endParaRPr lang="it-IT" dirty="0"/>
          </a:p>
          <a:p>
            <a:r>
              <a:rPr lang="it-IT" dirty="0"/>
              <a:t>Se non si imposta si hanno disconnessioni estemporanee di cui non si capisce il senso.</a:t>
            </a:r>
          </a:p>
          <a:p>
            <a:endParaRPr lang="it-IT" dirty="0"/>
          </a:p>
          <a:p>
            <a:r>
              <a:rPr lang="it-IT" dirty="0"/>
              <a:t>Si fa semplicemente con una configurazione</a:t>
            </a:r>
          </a:p>
          <a:p>
            <a:endParaRPr lang="it-IT" dirty="0"/>
          </a:p>
          <a:p>
            <a:r>
              <a:rPr lang="it-IT" dirty="0"/>
              <a:t>&lt;&lt;</a:t>
            </a:r>
          </a:p>
          <a:p>
            <a:r>
              <a:rPr lang="it-IT" dirty="0"/>
              <a:t>Ecco la documentazione</a:t>
            </a:r>
          </a:p>
          <a:p>
            <a:r>
              <a:rPr lang="it-IT" dirty="0"/>
              <a:t>https://docs.microsoft.com/en-us/aspnet/core/blazor/host-and-deploy/server?view=aspnetcore-3.1#configuration</a:t>
            </a:r>
          </a:p>
          <a:p>
            <a:r>
              <a:rPr lang="it-IT" dirty="0"/>
              <a:t>&gt;&gt;</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Per abilitare ad </a:t>
            </a:r>
            <a:r>
              <a:rPr lang="it-IT" dirty="0" err="1"/>
              <a:t>SignalR</a:t>
            </a:r>
            <a:r>
              <a:rPr lang="it-IT" dirty="0"/>
              <a:t> occorre aggiungere il pacchetto </a:t>
            </a:r>
            <a:r>
              <a:rPr lang="it-IT" sz="1200" b="1" kern="1200" dirty="0" err="1">
                <a:solidFill>
                  <a:schemeClr val="tx1"/>
                </a:solidFill>
                <a:effectLst/>
                <a:latin typeface="+mn-lt"/>
                <a:ea typeface="+mn-ea"/>
                <a:cs typeface="+mn-cs"/>
              </a:rPr>
              <a:t>Microsoft.Azure.SignalR</a:t>
            </a:r>
            <a:r>
              <a:rPr lang="it-IT" sz="1200" b="0" kern="1200" dirty="0">
                <a:solidFill>
                  <a:schemeClr val="tx1"/>
                </a:solidFill>
                <a:effectLst/>
                <a:latin typeface="+mn-lt"/>
                <a:ea typeface="+mn-ea"/>
                <a:cs typeface="+mn-cs"/>
              </a:rPr>
              <a:t> e configurare stringa di connessione</a:t>
            </a:r>
          </a:p>
          <a:p>
            <a:endParaRPr lang="it-IT" dirty="0"/>
          </a:p>
          <a:p>
            <a:r>
              <a:rPr lang="it-IT" dirty="0"/>
              <a:t>&lt;&lt;</a:t>
            </a:r>
          </a:p>
          <a:p>
            <a:r>
              <a:rPr lang="it-IT" dirty="0"/>
              <a:t>Codice </a:t>
            </a:r>
          </a:p>
          <a:p>
            <a:r>
              <a:rPr lang="en-GB" dirty="0" err="1"/>
              <a:t>Vedere</a:t>
            </a:r>
            <a:r>
              <a:rPr lang="en-GB" dirty="0"/>
              <a:t> </a:t>
            </a:r>
            <a:r>
              <a:rPr lang="en-GB" dirty="0" err="1"/>
              <a:t>PrivateGpt.DotNetCore</a:t>
            </a:r>
            <a:r>
              <a:rPr lang="en-GB" dirty="0"/>
              <a:t>\BlazorConfITA2022\Ex01\BlazorAppServer6SignalR\</a:t>
            </a:r>
            <a:r>
              <a:rPr lang="en-GB" dirty="0" err="1"/>
              <a:t>BlazorAppServer</a:t>
            </a:r>
            <a:r>
              <a:rPr lang="en-GB" dirty="0"/>
              <a:t>\</a:t>
            </a:r>
            <a:r>
              <a:rPr lang="en-GB" dirty="0" err="1"/>
              <a:t>Program.cs</a:t>
            </a:r>
            <a:endParaRPr lang="en-GB" dirty="0"/>
          </a:p>
          <a:p>
            <a:pPr marL="171450" indent="-171450">
              <a:buFont typeface="Arial" panose="020B0604020202020204" pitchFamily="34" charset="0"/>
              <a:buChar char="•"/>
            </a:pPr>
            <a:r>
              <a:rPr lang="it-IT" dirty="0"/>
              <a:t>Vedere configurazione di </a:t>
            </a:r>
            <a:r>
              <a:rPr lang="it-IT" dirty="0" err="1"/>
              <a:t>Azure</a:t>
            </a:r>
            <a:r>
              <a:rPr lang="it-IT" dirty="0"/>
              <a:t> e </a:t>
            </a:r>
            <a:r>
              <a:rPr lang="it-IT" dirty="0" err="1"/>
              <a:t>ServerStickyMode</a:t>
            </a:r>
            <a:endParaRPr lang="it-IT" dirty="0"/>
          </a:p>
          <a:p>
            <a:pPr marL="171450" indent="-171450">
              <a:buFont typeface="Arial" panose="020B0604020202020204" pitchFamily="34" charset="0"/>
              <a:buChar char="•"/>
            </a:pPr>
            <a:r>
              <a:rPr lang="it-IT" dirty="0"/>
              <a:t>Vedere in </a:t>
            </a:r>
            <a:r>
              <a:rPr lang="it-IT" dirty="0" err="1"/>
              <a:t>Program.cs</a:t>
            </a:r>
            <a:r>
              <a:rPr lang="it-IT" dirty="0"/>
              <a:t>: s</a:t>
            </a:r>
            <a:r>
              <a:rPr lang="en-GB" dirty="0"/>
              <a:t>e </a:t>
            </a:r>
            <a:r>
              <a:rPr lang="en-GB" dirty="0" err="1"/>
              <a:t>si</a:t>
            </a:r>
            <a:r>
              <a:rPr lang="en-GB" dirty="0"/>
              <a:t> </a:t>
            </a:r>
            <a:r>
              <a:rPr lang="en-GB" dirty="0" err="1"/>
              <a:t>usano</a:t>
            </a:r>
            <a:r>
              <a:rPr lang="en-GB" dirty="0"/>
              <a:t> la free max 5 </a:t>
            </a:r>
            <a:r>
              <a:rPr lang="en-GB" dirty="0" err="1"/>
              <a:t>connessioni</a:t>
            </a:r>
            <a:r>
              <a:rPr lang="en-GB" dirty="0"/>
              <a:t> per cui se qui </a:t>
            </a:r>
            <a:r>
              <a:rPr lang="en-GB" dirty="0" err="1"/>
              <a:t>si</a:t>
            </a:r>
            <a:r>
              <a:rPr lang="en-GB" dirty="0"/>
              <a:t> </a:t>
            </a:r>
            <a:r>
              <a:rPr lang="en-GB" dirty="0" err="1"/>
              <a:t>configurano</a:t>
            </a:r>
            <a:r>
              <a:rPr lang="en-GB" dirty="0"/>
              <a:t> </a:t>
            </a:r>
            <a:r>
              <a:rPr lang="en-GB" dirty="0" err="1"/>
              <a:t>più</a:t>
            </a:r>
            <a:r>
              <a:rPr lang="en-GB" dirty="0"/>
              <a:t> </a:t>
            </a:r>
            <a:r>
              <a:rPr lang="en-GB" dirty="0" err="1"/>
              <a:t>connessioni</a:t>
            </a:r>
            <a:r>
              <a:rPr lang="en-GB" dirty="0"/>
              <a:t> </a:t>
            </a:r>
            <a:r>
              <a:rPr lang="en-GB" dirty="0" err="1"/>
              <a:t>si</a:t>
            </a:r>
            <a:r>
              <a:rPr lang="en-GB" dirty="0"/>
              <a:t> ha </a:t>
            </a:r>
            <a:r>
              <a:rPr lang="en-GB" dirty="0" err="1"/>
              <a:t>errore</a:t>
            </a:r>
            <a:r>
              <a:rPr lang="en-GB" dirty="0"/>
              <a:t> !</a:t>
            </a:r>
          </a:p>
          <a:p>
            <a:pPr marL="171450" indent="-171450">
              <a:buFont typeface="Arial" panose="020B0604020202020204" pitchFamily="34" charset="0"/>
              <a:buChar char="•"/>
            </a:pPr>
            <a:r>
              <a:rPr lang="it-IT" dirty="0"/>
              <a:t>S</a:t>
            </a:r>
            <a:r>
              <a:rPr lang="en-GB" dirty="0"/>
              <a:t>e </a:t>
            </a:r>
            <a:r>
              <a:rPr lang="en-GB" dirty="0" err="1"/>
              <a:t>si</a:t>
            </a:r>
            <a:r>
              <a:rPr lang="en-GB" dirty="0"/>
              <a:t> </a:t>
            </a:r>
            <a:r>
              <a:rPr lang="en-GB" dirty="0" err="1"/>
              <a:t>pensa</a:t>
            </a:r>
            <a:r>
              <a:rPr lang="en-GB" dirty="0"/>
              <a:t> di </a:t>
            </a:r>
            <a:r>
              <a:rPr lang="en-GB" dirty="0" err="1"/>
              <a:t>usare</a:t>
            </a:r>
            <a:r>
              <a:rPr lang="en-GB" dirty="0"/>
              <a:t> Azure Service Plan Free (max 5 </a:t>
            </a:r>
            <a:r>
              <a:rPr lang="en-GB" dirty="0" err="1"/>
              <a:t>connessioni</a:t>
            </a:r>
            <a:r>
              <a:rPr lang="en-GB" dirty="0"/>
              <a:t>) con Azure </a:t>
            </a:r>
            <a:r>
              <a:rPr lang="en-GB" dirty="0" err="1"/>
              <a:t>SignalR</a:t>
            </a:r>
            <a:r>
              <a:rPr lang="en-GB" dirty="0"/>
              <a:t>, </a:t>
            </a:r>
            <a:r>
              <a:rPr lang="en-GB" dirty="0" err="1"/>
              <a:t>sino</a:t>
            </a:r>
            <a:r>
              <a:rPr lang="en-GB" dirty="0"/>
              <a:t> a 20 </a:t>
            </a:r>
            <a:r>
              <a:rPr lang="en-GB" dirty="0" err="1"/>
              <a:t>connessioni</a:t>
            </a:r>
            <a:r>
              <a:rPr lang="en-GB" dirty="0"/>
              <a:t>, </a:t>
            </a:r>
            <a:r>
              <a:rPr lang="en-GB" dirty="0" err="1"/>
              <a:t>si</a:t>
            </a:r>
            <a:r>
              <a:rPr lang="en-GB" dirty="0"/>
              <a:t> fa </a:t>
            </a:r>
            <a:r>
              <a:rPr lang="en-GB" dirty="0" err="1"/>
              <a:t>poca</a:t>
            </a:r>
            <a:r>
              <a:rPr lang="en-GB" dirty="0"/>
              <a:t> </a:t>
            </a:r>
            <a:r>
              <a:rPr lang="en-GB" dirty="0" err="1"/>
              <a:t>strada</a:t>
            </a:r>
            <a:r>
              <a:rPr lang="en-GB" dirty="0"/>
              <a:t> – </a:t>
            </a:r>
            <a:r>
              <a:rPr lang="en-GB" dirty="0" err="1"/>
              <a:t>infatti</a:t>
            </a:r>
            <a:r>
              <a:rPr lang="en-GB" dirty="0"/>
              <a:t> </a:t>
            </a:r>
            <a:r>
              <a:rPr lang="en-GB" dirty="0" err="1"/>
              <a:t>il</a:t>
            </a:r>
            <a:r>
              <a:rPr lang="en-GB" dirty="0"/>
              <a:t> </a:t>
            </a:r>
            <a:r>
              <a:rPr lang="en-GB" dirty="0" err="1"/>
              <a:t>numero</a:t>
            </a:r>
            <a:r>
              <a:rPr lang="en-GB" dirty="0"/>
              <a:t> di </a:t>
            </a:r>
            <a:r>
              <a:rPr lang="en-GB" dirty="0" err="1"/>
              <a:t>messaggi</a:t>
            </a:r>
            <a:r>
              <a:rPr lang="en-GB" dirty="0"/>
              <a:t> è tale per cui </a:t>
            </a:r>
            <a:r>
              <a:rPr lang="en-GB" dirty="0" err="1"/>
              <a:t>dopo</a:t>
            </a:r>
            <a:r>
              <a:rPr lang="en-GB" dirty="0"/>
              <a:t> poche ore </a:t>
            </a:r>
            <a:r>
              <a:rPr lang="en-GB" dirty="0" err="1"/>
              <a:t>si</a:t>
            </a:r>
            <a:r>
              <a:rPr lang="en-GB" dirty="0"/>
              <a:t> </a:t>
            </a:r>
            <a:r>
              <a:rPr lang="en-GB" dirty="0" err="1"/>
              <a:t>ferma</a:t>
            </a:r>
            <a:r>
              <a:rPr lang="en-GB" dirty="0"/>
              <a:t> </a:t>
            </a:r>
            <a:r>
              <a:rPr lang="en-GB" dirty="0" err="1"/>
              <a:t>tutto</a:t>
            </a:r>
            <a:endParaRPr lang="en-GB" dirty="0"/>
          </a:p>
          <a:p>
            <a:r>
              <a:rPr lang="en-GB" dirty="0"/>
              <a:t>&gt;&gt;</a:t>
            </a:r>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21</a:t>
            </a:fld>
            <a:endParaRPr lang="en-US"/>
          </a:p>
        </p:txBody>
      </p:sp>
    </p:spTree>
    <p:extLst>
      <p:ext uri="{BB962C8B-B14F-4D97-AF65-F5344CB8AC3E}">
        <p14:creationId xmlns:p14="http://schemas.microsoft.com/office/powerpoint/2010/main" val="3921972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Inutile dire che noi a Genova abbiamo trovato l’opzione SENZA </a:t>
            </a:r>
            <a:r>
              <a:rPr lang="it-IT" dirty="0" err="1"/>
              <a:t>Azure</a:t>
            </a:r>
            <a:r>
              <a:rPr lang="it-IT" dirty="0"/>
              <a:t> </a:t>
            </a:r>
            <a:r>
              <a:rPr lang="it-IT" dirty="0" err="1"/>
              <a:t>SignalR</a:t>
            </a:r>
            <a:r>
              <a:rPr lang="it-IT" dirty="0"/>
              <a:t>, quindi la più economica, come la più efficace e aderente alle ns pretese.</a:t>
            </a:r>
          </a:p>
          <a:p>
            <a:endParaRPr lang="it-IT" dirty="0"/>
          </a:p>
          <a:p>
            <a:r>
              <a:rPr lang="it-IT" dirty="0"/>
              <a:t>E’ possibile ottimizzare la connessione </a:t>
            </a:r>
            <a:r>
              <a:rPr lang="it-IT" dirty="0" err="1"/>
              <a:t>SignalR</a:t>
            </a:r>
            <a:r>
              <a:rPr lang="it-IT" dirty="0"/>
              <a:t> diretta all’istanza con alcune impostazioni, che Vi mostro perché Le ho trovate particolarmente efficaci.</a:t>
            </a:r>
          </a:p>
          <a:p>
            <a:endParaRPr lang="it-IT" dirty="0"/>
          </a:p>
          <a:p>
            <a:r>
              <a:rPr lang="it-IT" dirty="0"/>
              <a:t>Io vi faccio vedere nel seguito i parametri che in realtà ci sono serviti di più e per i quali abbiamo trovato un senso pratico.</a:t>
            </a:r>
          </a:p>
          <a:p>
            <a:endParaRPr lang="it-IT" dirty="0"/>
          </a:p>
          <a:p>
            <a:endParaRPr lang="it-IT" dirty="0"/>
          </a:p>
          <a:p>
            <a:pPr defTabSz="966529">
              <a:defRPr/>
            </a:pPr>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22</a:t>
            </a:fld>
            <a:endParaRPr lang="en-US"/>
          </a:p>
        </p:txBody>
      </p:sp>
    </p:spTree>
    <p:extLst>
      <p:ext uri="{BB962C8B-B14F-4D97-AF65-F5344CB8AC3E}">
        <p14:creationId xmlns:p14="http://schemas.microsoft.com/office/powerpoint/2010/main" val="513109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 particolare di default se una connessione cade lo stato del circuito viene mantenuto per 3 minuti: questo vuole dire che per 3 minuti la memoria relativa a quell’utenza rimane lì frizzata in attesa che ritorni. Decisamente troppo.</a:t>
            </a:r>
          </a:p>
          <a:p>
            <a:endParaRPr lang="it-IT" dirty="0"/>
          </a:p>
          <a:p>
            <a:r>
              <a:rPr lang="it-IT" dirty="0"/>
              <a:t>&lt;&lt;</a:t>
            </a:r>
          </a:p>
          <a:p>
            <a:r>
              <a:rPr lang="it-IT" dirty="0"/>
              <a:t>Codice</a:t>
            </a:r>
          </a:p>
          <a:p>
            <a:r>
              <a:rPr lang="it-IT" dirty="0" err="1"/>
              <a:t>PrivateGpt.TestDotNetCore</a:t>
            </a:r>
            <a:r>
              <a:rPr lang="it-IT" dirty="0"/>
              <a:t>\BlazorConfITA2022\Ex01\BlazorAppServer6\</a:t>
            </a:r>
            <a:r>
              <a:rPr lang="it-IT" dirty="0" err="1"/>
              <a:t>BlazorAppServer</a:t>
            </a:r>
            <a:r>
              <a:rPr lang="it-IT" dirty="0"/>
              <a:t>\</a:t>
            </a:r>
            <a:r>
              <a:rPr lang="it-IT" dirty="0" err="1"/>
              <a:t>Program.cs</a:t>
            </a:r>
            <a:endParaRPr lang="it-IT" dirty="0"/>
          </a:p>
          <a:p>
            <a:r>
              <a:rPr lang="it-IT" dirty="0"/>
              <a:t>&gt;&gt;</a:t>
            </a:r>
          </a:p>
          <a:p>
            <a:endParaRPr lang="it-IT" dirty="0"/>
          </a:p>
          <a:p>
            <a:r>
              <a:rPr lang="it-IT" dirty="0"/>
              <a:t>Un’opzione radicale può essere quella di usare solo long-polling: in determinate condizioni le </a:t>
            </a:r>
            <a:r>
              <a:rPr lang="it-IT" dirty="0" err="1"/>
              <a:t>perfomance</a:t>
            </a:r>
            <a:r>
              <a:rPr lang="it-IT" dirty="0"/>
              <a:t> possono essere accettabili ed ecco che allora tutto questo discorso fatto decade totalmente.</a:t>
            </a:r>
          </a:p>
          <a:p>
            <a:endParaRPr lang="it-IT" dirty="0"/>
          </a:p>
          <a:p>
            <a:r>
              <a:rPr lang="it-IT" dirty="0"/>
              <a:t>Un’opzione radicale può essere quella di usare solo long-polling: in determinate condizioni le </a:t>
            </a:r>
            <a:r>
              <a:rPr lang="it-IT" dirty="0" err="1"/>
              <a:t>perfomance</a:t>
            </a:r>
            <a:r>
              <a:rPr lang="it-IT" dirty="0"/>
              <a:t> possono essere accettabili ed ecco che allora tutto questo discorso fatto decade totalmente.</a:t>
            </a:r>
          </a:p>
          <a:p>
            <a:endParaRPr lang="it-IT" dirty="0"/>
          </a:p>
          <a:p>
            <a:pPr defTabSz="966529">
              <a:defRPr/>
            </a:pPr>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23</a:t>
            </a:fld>
            <a:endParaRPr lang="en-US"/>
          </a:p>
        </p:txBody>
      </p:sp>
    </p:spTree>
    <p:extLst>
      <p:ext uri="{BB962C8B-B14F-4D97-AF65-F5344CB8AC3E}">
        <p14:creationId xmlns:p14="http://schemas.microsoft.com/office/powerpoint/2010/main" val="3328339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La nostra scelta è caduta su </a:t>
            </a:r>
            <a:r>
              <a:rPr lang="it-IT" dirty="0" err="1"/>
              <a:t>Azure</a:t>
            </a:r>
            <a:r>
              <a:rPr lang="it-IT" dirty="0"/>
              <a:t> Insight, che uno dei sistemi più utilizzati in </a:t>
            </a:r>
            <a:r>
              <a:rPr lang="it-IT" dirty="0" err="1"/>
              <a:t>Azure</a:t>
            </a:r>
            <a:r>
              <a:rPr lang="it-IT" dirty="0"/>
              <a:t> per raccogliere le informazioni e i log sui servizi.</a:t>
            </a:r>
          </a:p>
          <a:p>
            <a:endParaRPr lang="it-IT" dirty="0"/>
          </a:p>
          <a:p>
            <a:r>
              <a:rPr lang="it-IT" dirty="0"/>
              <a:t>Questo servizio è focalizzato a mostrare i dati di connessioni Http: con poche modifiche è possibile vedere dati interessanti per </a:t>
            </a:r>
            <a:r>
              <a:rPr lang="it-IT" dirty="0" err="1"/>
              <a:t>Blazor</a:t>
            </a:r>
            <a:r>
              <a:rPr lang="it-IT" dirty="0"/>
              <a:t> Server.</a:t>
            </a:r>
          </a:p>
          <a:p>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24</a:t>
            </a:fld>
            <a:endParaRPr lang="en-US"/>
          </a:p>
        </p:txBody>
      </p:sp>
    </p:spTree>
    <p:extLst>
      <p:ext uri="{BB962C8B-B14F-4D97-AF65-F5344CB8AC3E}">
        <p14:creationId xmlns:p14="http://schemas.microsoft.com/office/powerpoint/2010/main" val="197665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Per abilitare il ns applicativo </a:t>
            </a:r>
            <a:r>
              <a:rPr lang="it-IT" dirty="0" err="1"/>
              <a:t>Blazor</a:t>
            </a:r>
            <a:r>
              <a:rPr lang="it-IT" dirty="0"/>
              <a:t> server a trasmettere i dati ad Application Insight è possibile agire in due modi.</a:t>
            </a:r>
          </a:p>
          <a:p>
            <a:endParaRPr lang="it-IT" dirty="0"/>
          </a:p>
          <a:p>
            <a:r>
              <a:rPr lang="it-IT" dirty="0"/>
              <a:t>Auto-</a:t>
            </a:r>
            <a:r>
              <a:rPr lang="it-IT" dirty="0" err="1"/>
              <a:t>instrumentation</a:t>
            </a:r>
            <a:r>
              <a:rPr lang="it-IT" dirty="0"/>
              <a:t> chiamato anche </a:t>
            </a:r>
            <a:r>
              <a:rPr lang="en-GB" dirty="0"/>
              <a:t>runtime monitoring</a:t>
            </a:r>
            <a:endParaRPr lang="it-IT" dirty="0"/>
          </a:p>
          <a:p>
            <a:r>
              <a:rPr lang="it-IT" dirty="0"/>
              <a:t>&lt;&lt;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Far vedere su </a:t>
            </a:r>
            <a:r>
              <a:rPr lang="it-IT" dirty="0" err="1"/>
              <a:t>Azure</a:t>
            </a:r>
            <a:r>
              <a:rPr lang="it-IT" dirty="0"/>
              <a:t> come abilitare il tutto in </a:t>
            </a:r>
            <a:r>
              <a:rPr lang="it-IT" sz="1200" b="0" i="0" kern="1200" dirty="0">
                <a:solidFill>
                  <a:schemeClr val="tx1"/>
                </a:solidFill>
                <a:effectLst/>
                <a:latin typeface="+mn-lt"/>
                <a:ea typeface="+mn-ea"/>
                <a:cs typeface="+mn-cs"/>
              </a:rPr>
              <a:t>Application Insights</a:t>
            </a:r>
            <a:endParaRPr lang="it-IT" dirty="0"/>
          </a:p>
          <a:p>
            <a:r>
              <a:rPr lang="it-IT" dirty="0"/>
              <a:t>&gt;&gt;</a:t>
            </a:r>
          </a:p>
          <a:p>
            <a:endParaRPr lang="it-IT" dirty="0"/>
          </a:p>
          <a:p>
            <a:r>
              <a:rPr lang="it-IT" dirty="0"/>
              <a:t>https://docs.microsoft.com/en-us/azure/azure-monitor/app/azure-web-apps</a:t>
            </a:r>
          </a:p>
          <a:p>
            <a:endParaRPr lang="it-IT" dirty="0"/>
          </a:p>
          <a:p>
            <a:r>
              <a:rPr lang="it-IT" dirty="0"/>
              <a:t>I dati forniti sono standard: però a noi interessano i seguenti dati.</a:t>
            </a:r>
          </a:p>
          <a:p>
            <a:pPr marL="171450" indent="-171450">
              <a:buFont typeface="Arial" panose="020B0604020202020204" pitchFamily="34" charset="0"/>
              <a:buChar char="•"/>
            </a:pPr>
            <a:r>
              <a:rPr lang="it-IT" dirty="0"/>
              <a:t>Le pagine aperte</a:t>
            </a:r>
          </a:p>
          <a:p>
            <a:pPr marL="171450" indent="-171450">
              <a:buFont typeface="Arial" panose="020B0604020202020204" pitchFamily="34" charset="0"/>
              <a:buChar char="•"/>
            </a:pPr>
            <a:r>
              <a:rPr lang="it-IT" dirty="0"/>
              <a:t>Latenza degli utenti che si connettono (entra in gioco la connettività)</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t>Numero di circuiti aperti (se non si usa il servizio </a:t>
            </a:r>
            <a:r>
              <a:rPr lang="it-IT" dirty="0" err="1"/>
              <a:t>Azure</a:t>
            </a:r>
            <a:r>
              <a:rPr lang="it-IT" dirty="0"/>
              <a:t> </a:t>
            </a:r>
            <a:r>
              <a:rPr lang="it-IT" dirty="0" err="1"/>
              <a:t>SignalR</a:t>
            </a:r>
            <a:r>
              <a:rPr lang="it-IT" dirty="0"/>
              <a:t>) gli utenti connessi e quanto circuiti aprono ognuno</a:t>
            </a:r>
          </a:p>
          <a:p>
            <a:pPr marL="171450" indent="-171450">
              <a:buFont typeface="Arial" panose="020B0604020202020204" pitchFamily="34" charset="0"/>
              <a:buChar char="•"/>
            </a:pPr>
            <a:endParaRPr lang="it-IT" dirty="0"/>
          </a:p>
          <a:p>
            <a:endParaRPr lang="it-IT" dirty="0"/>
          </a:p>
          <a:p>
            <a:r>
              <a:rPr lang="it-IT" dirty="0"/>
              <a:t>Ecco che quindi è meglio mettere mano al codice e fare l’</a:t>
            </a:r>
            <a:r>
              <a:rPr lang="it-IT" dirty="0" err="1"/>
              <a:t>instrumentazione</a:t>
            </a:r>
            <a:r>
              <a:rPr lang="it-IT" dirty="0"/>
              <a:t> manuale.</a:t>
            </a:r>
          </a:p>
          <a:p>
            <a:r>
              <a:rPr lang="it-IT" dirty="0"/>
              <a:t>Il ns intento è quello di capire le pagine che sono visitate, i circuiti aperti e gli utenti connessi</a:t>
            </a:r>
          </a:p>
          <a:p>
            <a:endParaRPr lang="it-IT" dirty="0"/>
          </a:p>
          <a:p>
            <a:r>
              <a:rPr lang="it-IT" dirty="0"/>
              <a:t>&lt;&lt;</a:t>
            </a:r>
          </a:p>
          <a:p>
            <a:r>
              <a:rPr lang="it-IT" dirty="0" err="1"/>
              <a:t>Trilogik.CRM</a:t>
            </a:r>
            <a:endParaRPr lang="it-IT" dirty="0"/>
          </a:p>
          <a:p>
            <a:pPr marL="171450" indent="-171450">
              <a:buFont typeface="Arial" panose="020B0604020202020204" pitchFamily="34" charset="0"/>
              <a:buChar char="•"/>
            </a:pPr>
            <a:r>
              <a:rPr lang="it-IT" dirty="0" err="1"/>
              <a:t>NuGet</a:t>
            </a:r>
            <a:r>
              <a:rPr lang="it-IT" dirty="0"/>
              <a:t> </a:t>
            </a:r>
            <a:r>
              <a:rPr lang="it-IT" sz="1200" b="1" kern="1200" dirty="0" err="1">
                <a:solidFill>
                  <a:schemeClr val="tx1"/>
                </a:solidFill>
                <a:effectLst/>
                <a:latin typeface="+mn-lt"/>
                <a:ea typeface="+mn-ea"/>
                <a:cs typeface="+mn-cs"/>
              </a:rPr>
              <a:t>Microsoft.ApplicationInsights.AspNetCore</a:t>
            </a:r>
            <a:endParaRPr lang="it-IT" sz="1200" b="1" kern="1200" dirty="0">
              <a:solidFill>
                <a:schemeClr val="tx1"/>
              </a:solidFill>
              <a:effectLst/>
              <a:latin typeface="+mn-lt"/>
              <a:ea typeface="+mn-ea"/>
              <a:cs typeface="+mn-cs"/>
            </a:endParaRPr>
          </a:p>
          <a:p>
            <a:pPr marL="171450" indent="-171450">
              <a:buFont typeface="Arial" panose="020B0604020202020204" pitchFamily="34" charset="0"/>
              <a:buChar char="•"/>
            </a:pPr>
            <a:r>
              <a:rPr lang="it-IT" sz="1200" kern="1200" dirty="0">
                <a:solidFill>
                  <a:schemeClr val="tx1"/>
                </a:solidFill>
                <a:effectLst/>
                <a:latin typeface="+mn-lt"/>
                <a:ea typeface="+mn-ea"/>
                <a:cs typeface="+mn-cs"/>
              </a:rPr>
              <a:t>In </a:t>
            </a:r>
            <a:r>
              <a:rPr lang="it-IT" sz="1200" kern="1200" dirty="0" err="1">
                <a:solidFill>
                  <a:schemeClr val="tx1"/>
                </a:solidFill>
                <a:effectLst/>
                <a:latin typeface="+mn-lt"/>
                <a:ea typeface="+mn-ea"/>
                <a:cs typeface="+mn-cs"/>
              </a:rPr>
              <a:t>program.cs</a:t>
            </a:r>
            <a:r>
              <a:rPr lang="it-IT" sz="1200" kern="1200" dirty="0">
                <a:solidFill>
                  <a:schemeClr val="tx1"/>
                </a:solidFill>
                <a:effectLst/>
                <a:latin typeface="+mn-lt"/>
                <a:ea typeface="+mn-ea"/>
                <a:cs typeface="+mn-cs"/>
              </a:rPr>
              <a:t> aggiunta della </a:t>
            </a:r>
            <a:r>
              <a:rPr lang="it-IT" sz="1200" kern="1200" dirty="0" err="1">
                <a:solidFill>
                  <a:schemeClr val="tx1"/>
                </a:solidFill>
                <a:effectLst/>
                <a:latin typeface="+mn-lt"/>
                <a:ea typeface="+mn-ea"/>
                <a:cs typeface="+mn-cs"/>
              </a:rPr>
              <a:t>dep</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inj</a:t>
            </a:r>
            <a:r>
              <a:rPr lang="it-IT" sz="1200" kern="1200" dirty="0">
                <a:solidFill>
                  <a:schemeClr val="tx1"/>
                </a:solidFill>
                <a:effectLst/>
                <a:latin typeface="+mn-lt"/>
                <a:ea typeface="+mn-ea"/>
                <a:cs typeface="+mn-cs"/>
              </a:rPr>
              <a:t> (</a:t>
            </a:r>
            <a:r>
              <a:rPr lang="en-GB" sz="1200" b="1" kern="1200" dirty="0" err="1">
                <a:solidFill>
                  <a:schemeClr val="tx1"/>
                </a:solidFill>
                <a:latin typeface="Courier New" panose="02070309020205020404" pitchFamily="49" charset="0"/>
                <a:ea typeface="+mn-ea"/>
                <a:cs typeface="Courier New" panose="02070309020205020404" pitchFamily="49" charset="0"/>
              </a:rPr>
              <a:t>builder.Services.AddApplicationInsightsTelemetry</a:t>
            </a:r>
            <a:r>
              <a:rPr lang="en-GB" sz="1200" b="1" kern="1200" dirty="0">
                <a:solidFill>
                  <a:schemeClr val="tx1"/>
                </a:solidFill>
                <a:latin typeface="Courier New" panose="02070309020205020404" pitchFamily="49" charset="0"/>
                <a:ea typeface="+mn-ea"/>
                <a:cs typeface="Courier New" panose="02070309020205020404" pitchFamily="49" charset="0"/>
              </a:rPr>
              <a:t>();</a:t>
            </a:r>
            <a:r>
              <a:rPr lang="en-GB" sz="1200" kern="1200" dirty="0">
                <a:solidFill>
                  <a:schemeClr val="tx1"/>
                </a:solidFill>
                <a:latin typeface="+mn-lt"/>
                <a:ea typeface="+mn-ea"/>
                <a:cs typeface="+mn-cs"/>
              </a:rPr>
              <a:t>)</a:t>
            </a:r>
            <a:endParaRPr lang="it-IT" sz="1200" kern="1200" dirty="0">
              <a:solidFill>
                <a:schemeClr val="tx1"/>
              </a:solidFill>
              <a:effectLst/>
              <a:latin typeface="+mn-lt"/>
              <a:ea typeface="+mn-ea"/>
              <a:cs typeface="+mn-cs"/>
            </a:endParaRPr>
          </a:p>
          <a:p>
            <a:pPr marL="171450" indent="-171450">
              <a:buFont typeface="Arial" panose="020B0604020202020204" pitchFamily="34" charset="0"/>
              <a:buChar char="•"/>
            </a:pPr>
            <a:r>
              <a:rPr lang="it-IT" sz="1200" kern="1200" dirty="0">
                <a:solidFill>
                  <a:schemeClr val="tx1"/>
                </a:solidFill>
                <a:effectLst/>
                <a:latin typeface="+mn-lt"/>
                <a:ea typeface="+mn-ea"/>
                <a:cs typeface="+mn-cs"/>
              </a:rPr>
              <a:t>Partiamo dalle pagine visitate – Componente </a:t>
            </a:r>
            <a:r>
              <a:rPr lang="it-IT" sz="1200" kern="1200" dirty="0" err="1">
                <a:solidFill>
                  <a:schemeClr val="tx1"/>
                </a:solidFill>
                <a:effectLst/>
                <a:latin typeface="+mn-lt"/>
                <a:ea typeface="+mn-ea"/>
                <a:cs typeface="+mn-cs"/>
              </a:rPr>
              <a:t>Trilogik.CRM</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Src</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WebApp</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Trilogik.CRM</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Shared</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ApplicationInsightsComponent.cs</a:t>
            </a:r>
            <a:endParaRPr lang="it-IT" sz="1200" kern="1200" dirty="0">
              <a:solidFill>
                <a:schemeClr val="tx1"/>
              </a:solidFill>
              <a:effectLst/>
              <a:latin typeface="+mn-lt"/>
              <a:ea typeface="+mn-ea"/>
              <a:cs typeface="+mn-cs"/>
            </a:endParaRPr>
          </a:p>
          <a:p>
            <a:pPr marL="171450" indent="-171450">
              <a:buFont typeface="Arial" panose="020B0604020202020204" pitchFamily="34" charset="0"/>
              <a:buChar char="•"/>
            </a:pPr>
            <a:r>
              <a:rPr lang="it-IT" sz="1200" kern="1200" dirty="0">
                <a:solidFill>
                  <a:schemeClr val="tx1"/>
                </a:solidFill>
                <a:effectLst/>
                <a:latin typeface="+mn-lt"/>
                <a:ea typeface="+mn-ea"/>
                <a:cs typeface="+mn-cs"/>
              </a:rPr>
              <a:t>Questo componente semplicemente una volta visualizzato segna nel log di Insight la pagina richiesta – questo componente dovrebbe essere messo in ogni pagina, e pertanto lo mettiamo in </a:t>
            </a:r>
            <a:r>
              <a:rPr lang="it-IT" sz="1200" kern="1200" dirty="0" err="1">
                <a:solidFill>
                  <a:schemeClr val="tx1"/>
                </a:solidFill>
                <a:effectLst/>
                <a:latin typeface="+mn-lt"/>
                <a:ea typeface="+mn-ea"/>
                <a:cs typeface="+mn-cs"/>
              </a:rPr>
              <a:t>App.razor</a:t>
            </a:r>
            <a:endParaRPr lang="it-IT" sz="1200" kern="1200" dirty="0">
              <a:solidFill>
                <a:schemeClr val="tx1"/>
              </a:solidFill>
              <a:effectLst/>
              <a:latin typeface="+mn-lt"/>
              <a:ea typeface="+mn-ea"/>
              <a:cs typeface="+mn-cs"/>
            </a:endParaRPr>
          </a:p>
          <a:p>
            <a:pPr marL="171450" indent="-171450">
              <a:buFont typeface="Arial" panose="020B0604020202020204" pitchFamily="34" charset="0"/>
              <a:buChar char="•"/>
            </a:pPr>
            <a:r>
              <a:rPr lang="it-IT" sz="1200" kern="1200" dirty="0">
                <a:solidFill>
                  <a:schemeClr val="tx1"/>
                </a:solidFill>
                <a:effectLst/>
                <a:latin typeface="+mn-lt"/>
                <a:ea typeface="+mn-ea"/>
                <a:cs typeface="+mn-cs"/>
              </a:rPr>
              <a:t>In questo modo si visualizzano le pagine visitate – far vedere log in insight delle pagine visitate</a:t>
            </a:r>
          </a:p>
          <a:p>
            <a:pPr marL="171450" indent="-171450">
              <a:buFont typeface="Arial" panose="020B0604020202020204" pitchFamily="34" charset="0"/>
              <a:buChar char="•"/>
            </a:pPr>
            <a:r>
              <a:rPr lang="it-IT" sz="1200" kern="1200" dirty="0">
                <a:solidFill>
                  <a:schemeClr val="tx1"/>
                </a:solidFill>
                <a:effectLst/>
                <a:latin typeface="+mn-lt"/>
                <a:ea typeface="+mn-ea"/>
                <a:cs typeface="+mn-cs"/>
              </a:rPr>
              <a:t>Far vedere anche log per utente che si logga con latenza – ha senso solo perché deve essere relativo a un utente loggato – con i dati di browser e </a:t>
            </a:r>
            <a:r>
              <a:rPr lang="it-IT" sz="1200" kern="1200" dirty="0" err="1">
                <a:solidFill>
                  <a:schemeClr val="tx1"/>
                </a:solidFill>
                <a:effectLst/>
                <a:latin typeface="+mn-lt"/>
                <a:ea typeface="+mn-ea"/>
                <a:cs typeface="+mn-cs"/>
              </a:rPr>
              <a:t>ip</a:t>
            </a:r>
            <a:r>
              <a:rPr lang="it-IT" sz="1200" kern="1200" dirty="0">
                <a:solidFill>
                  <a:schemeClr val="tx1"/>
                </a:solidFill>
                <a:effectLst/>
                <a:latin typeface="+mn-lt"/>
                <a:ea typeface="+mn-ea"/>
                <a:cs typeface="+mn-cs"/>
              </a:rPr>
              <a:t> - </a:t>
            </a:r>
            <a:r>
              <a:rPr lang="it-IT" dirty="0"/>
              <a:t>qui entra in gioco la connettività dell’utente – </a:t>
            </a:r>
            <a:r>
              <a:rPr lang="it-IT" dirty="0" err="1"/>
              <a:t>lag</a:t>
            </a:r>
            <a:r>
              <a:rPr lang="it-IT" dirty="0"/>
              <a:t>/</a:t>
            </a:r>
            <a:r>
              <a:rPr lang="it-IT" dirty="0" err="1"/>
              <a:t>jitter</a:t>
            </a:r>
            <a:r>
              <a:rPr lang="it-IT" dirty="0"/>
              <a:t> etc.</a:t>
            </a:r>
            <a:endParaRPr lang="it-IT" sz="1200" kern="1200" dirty="0">
              <a:solidFill>
                <a:schemeClr val="tx1"/>
              </a:solidFill>
              <a:effectLst/>
              <a:latin typeface="+mn-lt"/>
              <a:ea typeface="+mn-ea"/>
              <a:cs typeface="+mn-cs"/>
            </a:endParaRPr>
          </a:p>
          <a:p>
            <a:pPr marL="171450" indent="-171450">
              <a:buFont typeface="Arial" panose="020B0604020202020204" pitchFamily="34" charset="0"/>
              <a:buChar char="•"/>
            </a:pPr>
            <a:r>
              <a:rPr lang="it-IT" sz="1200" kern="1200" dirty="0">
                <a:solidFill>
                  <a:schemeClr val="tx1"/>
                </a:solidFill>
                <a:effectLst/>
                <a:latin typeface="+mn-lt"/>
                <a:ea typeface="+mn-ea"/>
                <a:cs typeface="+mn-cs"/>
              </a:rPr>
              <a:t>Far vedere come si presenta in </a:t>
            </a:r>
            <a:r>
              <a:rPr lang="it-IT" sz="1200" kern="1200" dirty="0" err="1">
                <a:solidFill>
                  <a:schemeClr val="tx1"/>
                </a:solidFill>
                <a:effectLst/>
                <a:latin typeface="+mn-lt"/>
                <a:ea typeface="+mn-ea"/>
                <a:cs typeface="+mn-cs"/>
              </a:rPr>
              <a:t>azure</a:t>
            </a:r>
            <a:r>
              <a:rPr lang="it-IT" sz="1200" kern="1200" dirty="0">
                <a:solidFill>
                  <a:schemeClr val="tx1"/>
                </a:solidFill>
                <a:effectLst/>
                <a:latin typeface="+mn-lt"/>
                <a:ea typeface="+mn-ea"/>
                <a:cs typeface="+mn-cs"/>
              </a:rPr>
              <a:t> log </a:t>
            </a:r>
          </a:p>
          <a:p>
            <a:pPr marL="171450" indent="-171450">
              <a:buFont typeface="Arial" panose="020B0604020202020204" pitchFamily="34" charset="0"/>
              <a:buChar char="•"/>
            </a:pPr>
            <a:r>
              <a:rPr lang="it-IT" sz="1200" kern="1200" dirty="0">
                <a:solidFill>
                  <a:schemeClr val="tx1"/>
                </a:solidFill>
                <a:effectLst/>
                <a:latin typeface="+mn-lt"/>
                <a:ea typeface="+mn-ea"/>
                <a:cs typeface="+mn-cs"/>
              </a:rPr>
              <a:t>Query</a:t>
            </a:r>
          </a:p>
          <a:p>
            <a:pPr marL="0" indent="0">
              <a:buFont typeface="Arial" panose="020B0604020202020204" pitchFamily="34" charset="0"/>
              <a:buNone/>
            </a:pPr>
            <a:r>
              <a:rPr lang="it-IT" sz="1200" kern="1200" dirty="0" err="1">
                <a:solidFill>
                  <a:schemeClr val="tx1"/>
                </a:solidFill>
                <a:effectLst/>
                <a:latin typeface="+mn-lt"/>
                <a:ea typeface="+mn-ea"/>
                <a:cs typeface="+mn-cs"/>
              </a:rPr>
              <a:t>customEvents</a:t>
            </a:r>
            <a:r>
              <a:rPr lang="it-IT" sz="1200" kern="1200" dirty="0">
                <a:solidFill>
                  <a:schemeClr val="tx1"/>
                </a:solidFill>
                <a:effectLst/>
                <a:latin typeface="+mn-lt"/>
                <a:ea typeface="+mn-ea"/>
                <a:cs typeface="+mn-cs"/>
              </a:rPr>
              <a:t> </a:t>
            </a:r>
          </a:p>
          <a:p>
            <a:pPr marL="0" indent="0">
              <a:buFont typeface="Arial" panose="020B0604020202020204" pitchFamily="34" charset="0"/>
              <a:buNone/>
            </a:pP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extend</a:t>
            </a:r>
            <a:r>
              <a:rPr lang="it-IT" sz="1200" kern="1200" dirty="0">
                <a:solidFill>
                  <a:schemeClr val="tx1"/>
                </a:solidFill>
                <a:effectLst/>
                <a:latin typeface="+mn-lt"/>
                <a:ea typeface="+mn-ea"/>
                <a:cs typeface="+mn-cs"/>
              </a:rPr>
              <a:t> User=</a:t>
            </a:r>
            <a:r>
              <a:rPr lang="it-IT" sz="1200" kern="1200" dirty="0" err="1">
                <a:solidFill>
                  <a:schemeClr val="tx1"/>
                </a:solidFill>
                <a:effectLst/>
                <a:latin typeface="+mn-lt"/>
                <a:ea typeface="+mn-ea"/>
                <a:cs typeface="+mn-cs"/>
              </a:rPr>
              <a:t>tostring</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customDimensions</a:t>
            </a:r>
            <a:r>
              <a:rPr lang="it-IT" sz="1200" kern="1200" dirty="0">
                <a:solidFill>
                  <a:schemeClr val="tx1"/>
                </a:solidFill>
                <a:effectLst/>
                <a:latin typeface="+mn-lt"/>
                <a:ea typeface="+mn-ea"/>
                <a:cs typeface="+mn-cs"/>
              </a:rPr>
              <a:t>["User"]),Browser=</a:t>
            </a:r>
            <a:r>
              <a:rPr lang="it-IT" sz="1200" kern="1200" dirty="0" err="1">
                <a:solidFill>
                  <a:schemeClr val="tx1"/>
                </a:solidFill>
                <a:effectLst/>
                <a:latin typeface="+mn-lt"/>
                <a:ea typeface="+mn-ea"/>
                <a:cs typeface="+mn-cs"/>
              </a:rPr>
              <a:t>tostring</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customDimensions</a:t>
            </a:r>
            <a:r>
              <a:rPr lang="it-IT" sz="1200" kern="1200" dirty="0">
                <a:solidFill>
                  <a:schemeClr val="tx1"/>
                </a:solidFill>
                <a:effectLst/>
                <a:latin typeface="+mn-lt"/>
                <a:ea typeface="+mn-ea"/>
                <a:cs typeface="+mn-cs"/>
              </a:rPr>
              <a:t>["Browser"]),</a:t>
            </a:r>
            <a:r>
              <a:rPr lang="it-IT" sz="1200" kern="1200" dirty="0" err="1">
                <a:solidFill>
                  <a:schemeClr val="tx1"/>
                </a:solidFill>
                <a:effectLst/>
                <a:latin typeface="+mn-lt"/>
                <a:ea typeface="+mn-ea"/>
                <a:cs typeface="+mn-cs"/>
              </a:rPr>
              <a:t>RemoteIp</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tostring</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customDimensions</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RemoteIpAddress</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Latency</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tostring</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customMeasurements</a:t>
            </a:r>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LatencyTime</a:t>
            </a:r>
            <a:r>
              <a:rPr lang="it-IT" sz="1200" kern="1200" dirty="0">
                <a:solidFill>
                  <a:schemeClr val="tx1"/>
                </a:solidFill>
                <a:effectLst/>
                <a:latin typeface="+mn-lt"/>
                <a:ea typeface="+mn-ea"/>
                <a:cs typeface="+mn-cs"/>
              </a:rPr>
              <a:t>"])</a:t>
            </a:r>
          </a:p>
          <a:p>
            <a:pPr marL="171450" indent="-171450">
              <a:buFont typeface="Arial" panose="020B0604020202020204" pitchFamily="34" charset="0"/>
              <a:buChar char="•"/>
            </a:pPr>
            <a:r>
              <a:rPr lang="it-IT" dirty="0"/>
              <a:t>Deve stare sotto i 200 </a:t>
            </a:r>
            <a:r>
              <a:rPr lang="it-IT" dirty="0" err="1"/>
              <a:t>ms</a:t>
            </a:r>
            <a:r>
              <a:rPr lang="it-IT" dirty="0"/>
              <a:t> (che è un valore alto)</a:t>
            </a:r>
            <a:endParaRPr lang="it-IT"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it-IT" sz="1200" kern="1200" dirty="0">
              <a:solidFill>
                <a:schemeClr val="tx1"/>
              </a:solidFill>
              <a:effectLst/>
              <a:latin typeface="+mn-lt"/>
              <a:ea typeface="+mn-ea"/>
              <a:cs typeface="+mn-cs"/>
            </a:endParaRPr>
          </a:p>
          <a:p>
            <a:pPr marL="171450" indent="-171450">
              <a:buFont typeface="Arial" panose="020B0604020202020204" pitchFamily="34" charset="0"/>
              <a:buChar char="•"/>
            </a:pPr>
            <a:r>
              <a:rPr lang="it-IT" sz="1200" kern="1200" dirty="0">
                <a:solidFill>
                  <a:schemeClr val="tx1"/>
                </a:solidFill>
                <a:effectLst/>
                <a:latin typeface="+mn-lt"/>
                <a:ea typeface="+mn-ea"/>
                <a:cs typeface="+mn-cs"/>
              </a:rPr>
              <a:t>Ora il problema sono i circuiti aperti</a:t>
            </a:r>
            <a:endParaRPr lang="it-IT" dirty="0"/>
          </a:p>
          <a:p>
            <a:r>
              <a:rPr lang="it-IT" dirty="0"/>
              <a:t>&gt;&gt;</a:t>
            </a:r>
          </a:p>
          <a:p>
            <a:br>
              <a:rPr lang="it-IT" dirty="0"/>
            </a:br>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25</a:t>
            </a:fld>
            <a:endParaRPr lang="en-US"/>
          </a:p>
        </p:txBody>
      </p:sp>
    </p:spTree>
    <p:extLst>
      <p:ext uri="{BB962C8B-B14F-4D97-AF65-F5344CB8AC3E}">
        <p14:creationId xmlns:p14="http://schemas.microsoft.com/office/powerpoint/2010/main" val="806767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Questi sono gli eventi che è possibile intercettare e che occorrono quando un utilizzatore si connette a </a:t>
            </a:r>
            <a:r>
              <a:rPr lang="it-IT" dirty="0" err="1"/>
              <a:t>Blazor</a:t>
            </a:r>
            <a:r>
              <a:rPr lang="it-IT" dirty="0"/>
              <a:t> Server.</a:t>
            </a:r>
          </a:p>
          <a:p>
            <a:endParaRPr lang="it-IT" dirty="0"/>
          </a:p>
          <a:p>
            <a:r>
              <a:rPr lang="it-IT" dirty="0"/>
              <a:t>E’ possibile intercettare il tutto e quindi inviare ad insight questo numero</a:t>
            </a:r>
          </a:p>
          <a:p>
            <a:endParaRPr lang="it-IT" dirty="0"/>
          </a:p>
          <a:p>
            <a:r>
              <a:rPr lang="it-IT" dirty="0"/>
              <a:t>In questo caso NON inviamo una voce di log, bensì una metrica. La metrica è una misura rilevata in un determinato momento che misura una grandezza relativa al funzionamento: su queste misure è sensato fare media, e altre analisi statistiche.</a:t>
            </a:r>
          </a:p>
          <a:p>
            <a:endParaRPr lang="it-IT" dirty="0"/>
          </a:p>
          <a:p>
            <a:r>
              <a:rPr lang="it-IT" dirty="0"/>
              <a:t>&lt;&lt;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Trilogik.CRM</a:t>
            </a:r>
            <a:endParaRPr lang="it-IT" dirty="0"/>
          </a:p>
          <a:p>
            <a:r>
              <a:rPr lang="it-IT" dirty="0" err="1"/>
              <a:t>Program.cs</a:t>
            </a:r>
            <a:endParaRPr lang="it-IT" dirty="0"/>
          </a:p>
          <a:p>
            <a:r>
              <a:rPr lang="it-IT" dirty="0" err="1"/>
              <a:t>Trilogik.CRM</a:t>
            </a:r>
            <a:r>
              <a:rPr lang="it-IT" dirty="0"/>
              <a:t>\</a:t>
            </a:r>
            <a:r>
              <a:rPr lang="it-IT" dirty="0" err="1"/>
              <a:t>Src</a:t>
            </a:r>
            <a:r>
              <a:rPr lang="it-IT" dirty="0"/>
              <a:t>\</a:t>
            </a:r>
            <a:r>
              <a:rPr lang="it-IT" dirty="0" err="1"/>
              <a:t>WebApp</a:t>
            </a:r>
            <a:r>
              <a:rPr lang="it-IT" dirty="0"/>
              <a:t>\</a:t>
            </a:r>
            <a:r>
              <a:rPr lang="it-IT" dirty="0" err="1"/>
              <a:t>Trilogik.CRM</a:t>
            </a:r>
            <a:r>
              <a:rPr lang="it-IT" dirty="0"/>
              <a:t>\Service\</a:t>
            </a:r>
            <a:r>
              <a:rPr lang="it-IT" dirty="0" err="1"/>
              <a:t>CountCircuitHandler.cs</a:t>
            </a:r>
            <a:endParaRPr lang="it-IT" dirty="0"/>
          </a:p>
          <a:p>
            <a:endParaRPr lang="it-IT" dirty="0"/>
          </a:p>
          <a:p>
            <a:r>
              <a:rPr lang="it-IT" dirty="0"/>
              <a:t>Con la stessa tecnica è possibile mettere nel log anche i comandi dati dagli utenti per capire cosa fanno e cosa usano di più – questo è molto importante per capire come ottimizzare la nostra app</a:t>
            </a:r>
          </a:p>
          <a:p>
            <a:r>
              <a:rPr lang="it-IT" dirty="0"/>
              <a:t>Qui ovviamente è molto utile usare il buon vecchio CQRS e Mediator pattern</a:t>
            </a:r>
          </a:p>
          <a:p>
            <a:r>
              <a:rPr lang="it-IT" dirty="0"/>
              <a:t>&gt;&gt;</a:t>
            </a:r>
          </a:p>
          <a:p>
            <a:endParaRPr lang="it-IT" dirty="0"/>
          </a:p>
          <a:p>
            <a:r>
              <a:rPr lang="it-IT" dirty="0"/>
              <a:t>E per fare vedere utenti/circuiti ??</a:t>
            </a:r>
          </a:p>
          <a:p>
            <a:endParaRPr lang="it-IT" dirty="0"/>
          </a:p>
          <a:p>
            <a:r>
              <a:rPr lang="it-IT" dirty="0"/>
              <a:t>E’ banale: si usa </a:t>
            </a:r>
            <a:r>
              <a:rPr lang="it-IT" dirty="0" err="1"/>
              <a:t>httpcontext</a:t>
            </a:r>
            <a:r>
              <a:rPr lang="it-IT" dirty="0"/>
              <a:t> – qui in questo caso non siamo dentro la connessione </a:t>
            </a:r>
            <a:r>
              <a:rPr lang="it-IT" dirty="0" err="1"/>
              <a:t>SignalR</a:t>
            </a:r>
            <a:r>
              <a:rPr lang="it-IT" dirty="0"/>
              <a:t>/</a:t>
            </a:r>
            <a:r>
              <a:rPr lang="it-IT" dirty="0" err="1"/>
              <a:t>Blazor</a:t>
            </a:r>
            <a:r>
              <a:rPr lang="it-IT" dirty="0"/>
              <a:t>, per cui è sensato usarlo – la cosa non deve mai essere fatta da dentro </a:t>
            </a:r>
            <a:r>
              <a:rPr lang="it-IT" dirty="0" err="1"/>
              <a:t>Blazor</a:t>
            </a:r>
            <a:endParaRPr lang="it-IT" dirty="0"/>
          </a:p>
          <a:p>
            <a:endParaRPr lang="it-IT" dirty="0"/>
          </a:p>
          <a:p>
            <a:r>
              <a:rPr lang="it-IT" dirty="0"/>
              <a:t>In controllo circuiti faccio uso di Http context </a:t>
            </a:r>
          </a:p>
          <a:p>
            <a:r>
              <a:rPr lang="it-IT" dirty="0"/>
              <a:t>in </a:t>
            </a:r>
            <a:r>
              <a:rPr lang="it-IT" dirty="0" err="1"/>
              <a:t>circuit</a:t>
            </a:r>
            <a:r>
              <a:rPr lang="it-IT" dirty="0"/>
              <a:t> li va bene anche se in blazer server non e sicuro consultarlo</a:t>
            </a:r>
          </a:p>
          <a:p>
            <a:endParaRPr lang="it-IT" dirty="0"/>
          </a:p>
          <a:p>
            <a:r>
              <a:rPr lang="it-IT" dirty="0"/>
              <a:t>Esiste anche un pacchetto </a:t>
            </a:r>
            <a:r>
              <a:rPr lang="it-IT" dirty="0" err="1"/>
              <a:t>nuget</a:t>
            </a:r>
            <a:r>
              <a:rPr lang="it-IT" dirty="0"/>
              <a:t> che fa tutto da sé ma in sostanza fa le stesse cose.</a:t>
            </a:r>
          </a:p>
        </p:txBody>
      </p:sp>
      <p:sp>
        <p:nvSpPr>
          <p:cNvPr id="4" name="Slide Number Placeholder 3"/>
          <p:cNvSpPr>
            <a:spLocks noGrp="1"/>
          </p:cNvSpPr>
          <p:nvPr>
            <p:ph type="sldNum" sz="quarter" idx="5"/>
          </p:nvPr>
        </p:nvSpPr>
        <p:spPr/>
        <p:txBody>
          <a:bodyPr/>
          <a:lstStyle/>
          <a:p>
            <a:fld id="{DC21A304-ABDC-4C75-B3FE-2B17B6C2F685}" type="slidenum">
              <a:rPr lang="en-US" smtClean="0"/>
              <a:t>26</a:t>
            </a:fld>
            <a:endParaRPr lang="en-US"/>
          </a:p>
        </p:txBody>
      </p:sp>
    </p:spTree>
    <p:extLst>
      <p:ext uri="{BB962C8B-B14F-4D97-AF65-F5344CB8AC3E}">
        <p14:creationId xmlns:p14="http://schemas.microsoft.com/office/powerpoint/2010/main" val="3272458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Grazie mille</a:t>
            </a:r>
          </a:p>
          <a:p>
            <a:r>
              <a:rPr lang="it-IT" dirty="0"/>
              <a:t>Se avete domande sono qui in giro oppure potete contattarmi ai miei social</a:t>
            </a:r>
          </a:p>
          <a:p>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27</a:t>
            </a:fld>
            <a:endParaRPr lang="en-US"/>
          </a:p>
        </p:txBody>
      </p:sp>
    </p:spTree>
    <p:extLst>
      <p:ext uri="{BB962C8B-B14F-4D97-AF65-F5344CB8AC3E}">
        <p14:creationId xmlns:p14="http://schemas.microsoft.com/office/powerpoint/2010/main" val="3399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6AEFF74F-9974-4100-8BF0-B0A8A3AEB402}" type="slidenum">
              <a:rPr lang="it-IT" smtClean="0"/>
              <a:t>3</a:t>
            </a:fld>
            <a:endParaRPr lang="it-IT"/>
          </a:p>
        </p:txBody>
      </p:sp>
    </p:spTree>
    <p:extLst>
      <p:ext uri="{BB962C8B-B14F-4D97-AF65-F5344CB8AC3E}">
        <p14:creationId xmlns:p14="http://schemas.microsoft.com/office/powerpoint/2010/main" val="946122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 primi prototipi dei nostri primi progetti erano con </a:t>
            </a:r>
            <a:r>
              <a:rPr lang="it-IT" dirty="0" err="1"/>
              <a:t>Blazor</a:t>
            </a:r>
            <a:r>
              <a:rPr lang="it-IT" dirty="0"/>
              <a:t> WASM ma l’abbiamo abbandonato in favore di </a:t>
            </a:r>
            <a:r>
              <a:rPr lang="it-IT" dirty="0" err="1"/>
              <a:t>Blazor</a:t>
            </a:r>
            <a:r>
              <a:rPr lang="it-IT" dirty="0"/>
              <a:t> Server, solo per una questione di </a:t>
            </a:r>
            <a:r>
              <a:rPr lang="it-IT" dirty="0" err="1"/>
              <a:t>perfomance</a:t>
            </a:r>
            <a:r>
              <a:rPr lang="it-IT" dirty="0"/>
              <a:t>.</a:t>
            </a:r>
          </a:p>
          <a:p>
            <a:endParaRPr lang="it-IT" dirty="0"/>
          </a:p>
          <a:p>
            <a:r>
              <a:rPr lang="it-IT" dirty="0"/>
              <a:t>&lt;&lt;Far vedere il codice per sommi capi&gt;&gt;</a:t>
            </a:r>
          </a:p>
          <a:p>
            <a:endParaRPr lang="it-IT" dirty="0"/>
          </a:p>
          <a:p>
            <a:r>
              <a:rPr lang="it-IT" dirty="0"/>
              <a:t>&lt;&lt;</a:t>
            </a:r>
          </a:p>
          <a:p>
            <a:pPr marL="171450" indent="-171450">
              <a:buFont typeface="Arial" panose="020B0604020202020204" pitchFamily="34" charset="0"/>
              <a:buChar char="•"/>
            </a:pPr>
            <a:r>
              <a:rPr lang="it-IT" dirty="0"/>
              <a:t>Fare vedere video comparativo </a:t>
            </a:r>
            <a:r>
              <a:rPr lang="it-IT" dirty="0" err="1"/>
              <a:t>Blazor</a:t>
            </a:r>
            <a:r>
              <a:rPr lang="it-IT" dirty="0"/>
              <a:t> Server vs </a:t>
            </a:r>
            <a:r>
              <a:rPr lang="it-IT" dirty="0" err="1"/>
              <a:t>Blazor</a:t>
            </a:r>
            <a:r>
              <a:rPr lang="it-IT" dirty="0"/>
              <a:t> WASM su dispositivo mobile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t>Nel ns ambito è normale magari usare dispositivi industriali resilienti ma dall’alto costo e quindi vecchi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t>Il fatto che </a:t>
            </a:r>
            <a:r>
              <a:rPr lang="it-IT" dirty="0" err="1"/>
              <a:t>Blazor</a:t>
            </a:r>
            <a:r>
              <a:rPr lang="it-IT" dirty="0"/>
              <a:t> WASM sia tassativamente mono-</a:t>
            </a:r>
            <a:r>
              <a:rPr lang="it-IT" dirty="0" err="1"/>
              <a:t>thread</a:t>
            </a:r>
            <a:r>
              <a:rPr lang="it-IT" dirty="0"/>
              <a:t> ad oggi non aiuta.</a:t>
            </a:r>
          </a:p>
          <a:p>
            <a:r>
              <a:rPr lang="it-IT" dirty="0"/>
              <a:t>&gt;&gt;</a:t>
            </a:r>
          </a:p>
          <a:p>
            <a:endParaRPr lang="it-IT" dirty="0"/>
          </a:p>
          <a:p>
            <a:pPr defTabSz="948507">
              <a:defRPr/>
            </a:pPr>
            <a:r>
              <a:rPr lang="it-IT" dirty="0"/>
              <a:t>Come diceva quel famoso mago: non bisogno credere all'oroscopo ma sperimentarlo. </a:t>
            </a:r>
          </a:p>
          <a:p>
            <a:pPr defTabSz="948507">
              <a:defRPr/>
            </a:pPr>
            <a:endParaRPr lang="it-IT" dirty="0"/>
          </a:p>
          <a:p>
            <a:pPr defTabSz="948507">
              <a:defRPr/>
            </a:pPr>
            <a:r>
              <a:rPr lang="it-IT" dirty="0"/>
              <a:t>E io Vi invito a fare la stessa cosa….. Qui siamo nel modo mobile e nell’ambito desktop in effetti non si potevano apprezzare grandi differenze</a:t>
            </a:r>
          </a:p>
          <a:p>
            <a:endParaRPr lang="it-IT" dirty="0"/>
          </a:p>
          <a:p>
            <a:r>
              <a:rPr lang="it-IT" dirty="0"/>
              <a:t>La migrazione tra WASM e Server è stata poco onerosa perché abbiamo usato i normali pattern apposta (Repository + Unit of Work) per cui nel giro di molto poco abbiamo fatto lo switch.</a:t>
            </a:r>
          </a:p>
          <a:p>
            <a:endParaRPr lang="it-IT" dirty="0"/>
          </a:p>
          <a:p>
            <a:r>
              <a:rPr lang="it-IT" dirty="0"/>
              <a:t>Anche ora potremmo fare lo switch inverso penso con sforzo limitato ma per ora siamo rimasti su </a:t>
            </a:r>
            <a:r>
              <a:rPr lang="it-IT" dirty="0" err="1"/>
              <a:t>Blazor</a:t>
            </a:r>
            <a:r>
              <a:rPr lang="it-IT" dirty="0"/>
              <a:t> Server (forse ora con </a:t>
            </a:r>
            <a:r>
              <a:rPr lang="it-IT" dirty="0" err="1"/>
              <a:t>Blazor</a:t>
            </a:r>
            <a:r>
              <a:rPr lang="it-IT" dirty="0"/>
              <a:t> WASM AOT e le </a:t>
            </a:r>
            <a:r>
              <a:rPr lang="it-IT" dirty="0" err="1"/>
              <a:t>perfomance</a:t>
            </a:r>
            <a:r>
              <a:rPr lang="it-IT" dirty="0"/>
              <a:t> migliorate la differenze di </a:t>
            </a:r>
            <a:r>
              <a:rPr lang="it-IT" dirty="0" err="1"/>
              <a:t>perfomance</a:t>
            </a:r>
            <a:r>
              <a:rPr lang="it-IT" dirty="0"/>
              <a:t> non sarebbero così evidenti ma non abbiamo fatto dei test precisi – il mio suggerimento è: provate bene prima sia su desktop che su mobile).</a:t>
            </a:r>
          </a:p>
          <a:p>
            <a:endParaRPr lang="it-IT" dirty="0"/>
          </a:p>
          <a:p>
            <a:r>
              <a:rPr lang="it-IT" dirty="0"/>
              <a:t>In ogni caso diversi documenti e interviste di Daniel Roth project manager del team di </a:t>
            </a:r>
            <a:r>
              <a:rPr lang="it-IT" dirty="0" err="1"/>
              <a:t>asp</a:t>
            </a:r>
            <a:r>
              <a:rPr lang="it-IT" dirty="0"/>
              <a:t> net recitano che </a:t>
            </a:r>
            <a:r>
              <a:rPr lang="it-IT" dirty="0" err="1"/>
              <a:t>Blazor</a:t>
            </a:r>
            <a:r>
              <a:rPr lang="it-IT" dirty="0"/>
              <a:t> Server è </a:t>
            </a:r>
            <a:r>
              <a:rPr lang="it-IT" dirty="0" err="1"/>
              <a:t>skillato</a:t>
            </a:r>
            <a:r>
              <a:rPr lang="it-IT" dirty="0"/>
              <a:t> per applicazioni B2B</a:t>
            </a:r>
          </a:p>
          <a:p>
            <a:endParaRPr lang="it-IT" dirty="0"/>
          </a:p>
          <a:p>
            <a:r>
              <a:rPr lang="it-IT" dirty="0"/>
              <a:t>E noi abbiamo seguito questa traccia</a:t>
            </a:r>
          </a:p>
        </p:txBody>
      </p:sp>
      <p:sp>
        <p:nvSpPr>
          <p:cNvPr id="4" name="Slide Number Placeholder 3"/>
          <p:cNvSpPr>
            <a:spLocks noGrp="1"/>
          </p:cNvSpPr>
          <p:nvPr>
            <p:ph type="sldNum" sz="quarter" idx="5"/>
          </p:nvPr>
        </p:nvSpPr>
        <p:spPr/>
        <p:txBody>
          <a:bodyPr/>
          <a:lstStyle/>
          <a:p>
            <a:fld id="{DC21A304-ABDC-4C75-B3FE-2B17B6C2F685}" type="slidenum">
              <a:rPr lang="en-US" smtClean="0"/>
              <a:t>4</a:t>
            </a:fld>
            <a:endParaRPr lang="en-US"/>
          </a:p>
        </p:txBody>
      </p:sp>
    </p:spTree>
    <p:extLst>
      <p:ext uri="{BB962C8B-B14F-4D97-AF65-F5344CB8AC3E}">
        <p14:creationId xmlns:p14="http://schemas.microsoft.com/office/powerpoint/2010/main" val="200387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29">
              <a:defRPr/>
            </a:pPr>
            <a:r>
              <a:rPr lang="it-IT" dirty="0"/>
              <a:t>Ci siamo affidati ad </a:t>
            </a:r>
            <a:r>
              <a:rPr lang="it-IT" dirty="0" err="1"/>
              <a:t>Azure</a:t>
            </a:r>
            <a:r>
              <a:rPr lang="it-IT" dirty="0"/>
              <a:t> per via dei costi di gestione.</a:t>
            </a:r>
          </a:p>
          <a:p>
            <a:pPr defTabSz="966529">
              <a:defRPr/>
            </a:pPr>
            <a:endParaRPr lang="it-IT" dirty="0"/>
          </a:p>
          <a:p>
            <a:pPr defTabSz="966529">
              <a:defRPr/>
            </a:pPr>
            <a:r>
              <a:rPr lang="it-IT" dirty="0"/>
              <a:t>Mi spiego meglio.</a:t>
            </a:r>
          </a:p>
          <a:p>
            <a:pPr defTabSz="966529">
              <a:defRPr/>
            </a:pPr>
            <a:endParaRPr lang="it-IT" dirty="0"/>
          </a:p>
          <a:p>
            <a:pPr defTabSz="966529">
              <a:defRPr/>
            </a:pPr>
            <a:r>
              <a:rPr lang="it-IT" dirty="0"/>
              <a:t>Una piccola/media azienda non ha in generale un’infrastruttura IT, e quindi secondo noi i costi reali sono a favore di </a:t>
            </a:r>
            <a:r>
              <a:rPr lang="it-IT" dirty="0" err="1"/>
              <a:t>Azure</a:t>
            </a:r>
            <a:r>
              <a:rPr lang="it-IT" dirty="0"/>
              <a:t>. E noi a Genova ..</a:t>
            </a:r>
          </a:p>
          <a:p>
            <a:pPr defTabSz="966529">
              <a:defRPr/>
            </a:pPr>
            <a:endParaRPr lang="it-IT" dirty="0"/>
          </a:p>
          <a:p>
            <a:pPr defTabSz="966529">
              <a:defRPr/>
            </a:pPr>
            <a:r>
              <a:rPr lang="it-IT" dirty="0"/>
              <a:t>Questo perché mettere macchinari on premise certamente possono proporre in determinate circostanze costi inferiori o paragonabili all’infrastruttura </a:t>
            </a:r>
            <a:r>
              <a:rPr lang="it-IT" dirty="0" err="1"/>
              <a:t>Azure</a:t>
            </a:r>
            <a:r>
              <a:rPr lang="it-IT" dirty="0"/>
              <a:t>, ma nel ns caso avevo la necessità di fornire un sistema con alta disponibilità e pertanto on premise vuole dire dotarsi di una o più di una connessione internet, server di una certa resilienza, UPS, doppia connettività WAN, contratti che prevedono tempi di intervento ceti, ma anche di persone in grado di mettere mano e fare aggiornamenti </a:t>
            </a:r>
            <a:r>
              <a:rPr lang="it-IT" dirty="0" err="1"/>
              <a:t>etc</a:t>
            </a:r>
            <a:r>
              <a:rPr lang="it-IT" dirty="0"/>
              <a:t> </a:t>
            </a:r>
            <a:r>
              <a:rPr lang="it-IT" dirty="0" err="1"/>
              <a:t>etc</a:t>
            </a:r>
            <a:r>
              <a:rPr lang="it-IT" dirty="0"/>
              <a:t> su queste macchine.</a:t>
            </a:r>
          </a:p>
          <a:p>
            <a:pPr defTabSz="966529">
              <a:defRPr/>
            </a:pPr>
            <a:endParaRPr lang="it-IT" dirty="0"/>
          </a:p>
          <a:p>
            <a:pPr defTabSz="966529">
              <a:defRPr/>
            </a:pPr>
            <a:r>
              <a:rPr lang="it-IT" dirty="0"/>
              <a:t>Con </a:t>
            </a:r>
            <a:r>
              <a:rPr lang="it-IT" dirty="0" err="1"/>
              <a:t>Azure</a:t>
            </a:r>
            <a:r>
              <a:rPr lang="it-IT" dirty="0"/>
              <a:t> con una paio di centinaia di euro al mese ci si dimentica di tutto questo. Magari mi sbaglio, anzi di certo, però abbiamo scelto questa strada che per ora non ci ha deluso.</a:t>
            </a:r>
          </a:p>
          <a:p>
            <a:pPr defTabSz="966529">
              <a:defRPr/>
            </a:pPr>
            <a:endParaRPr lang="it-IT" dirty="0"/>
          </a:p>
          <a:p>
            <a:pPr defTabSz="966529">
              <a:defRPr/>
            </a:pPr>
            <a:r>
              <a:rPr lang="it-IT" dirty="0"/>
              <a:t>Occorre anche valutare che i ns progetti dedicati </a:t>
            </a:r>
            <a:r>
              <a:rPr lang="it-IT" dirty="0" err="1"/>
              <a:t>dedicati</a:t>
            </a:r>
            <a:r>
              <a:rPr lang="it-IT" dirty="0"/>
              <a:t> a PMI i ns software contano decine di accessi concorrenti, non centinaia o addirittura migliaia. </a:t>
            </a:r>
          </a:p>
          <a:p>
            <a:pPr defTabSz="966529">
              <a:defRPr/>
            </a:pPr>
            <a:endParaRPr lang="it-IT" dirty="0"/>
          </a:p>
          <a:p>
            <a:pPr defTabSz="966529">
              <a:defRPr/>
            </a:pPr>
            <a:r>
              <a:rPr lang="it-IT" dirty="0"/>
              <a:t>Non sono un fan di </a:t>
            </a:r>
            <a:r>
              <a:rPr lang="it-IT" dirty="0" err="1"/>
              <a:t>Azure</a:t>
            </a:r>
            <a:r>
              <a:rPr lang="it-IT" dirty="0"/>
              <a:t>, semplicemente è quello che conosco, so che con AWS le cose sono identiche, ma semplicemente conosco solo </a:t>
            </a:r>
            <a:r>
              <a:rPr lang="it-IT" dirty="0" err="1"/>
              <a:t>Azure</a:t>
            </a:r>
            <a:r>
              <a:rPr lang="it-IT" dirty="0"/>
              <a:t> e ci troviamo discretamente.</a:t>
            </a:r>
          </a:p>
          <a:p>
            <a:pPr defTabSz="966529">
              <a:defRPr/>
            </a:pPr>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5</a:t>
            </a:fld>
            <a:endParaRPr lang="en-US"/>
          </a:p>
        </p:txBody>
      </p:sp>
    </p:spTree>
    <p:extLst>
      <p:ext uri="{BB962C8B-B14F-4D97-AF65-F5344CB8AC3E}">
        <p14:creationId xmlns:p14="http://schemas.microsoft.com/office/powerpoint/2010/main" val="3955997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Noi</a:t>
            </a:r>
            <a:r>
              <a:rPr lang="en-GB" dirty="0"/>
              <a:t> </a:t>
            </a:r>
            <a:r>
              <a:rPr lang="en-GB" dirty="0" err="1"/>
              <a:t>abbiamo</a:t>
            </a:r>
            <a:r>
              <a:rPr lang="en-GB" dirty="0"/>
              <a:t> </a:t>
            </a:r>
            <a:r>
              <a:rPr lang="en-GB" dirty="0" err="1"/>
              <a:t>preferito</a:t>
            </a:r>
            <a:r>
              <a:rPr lang="en-GB" dirty="0"/>
              <a:t> fare </a:t>
            </a:r>
            <a:r>
              <a:rPr lang="en-GB" dirty="0" err="1"/>
              <a:t>il</a:t>
            </a:r>
            <a:r>
              <a:rPr lang="en-GB" dirty="0"/>
              <a:t> deploy </a:t>
            </a:r>
            <a:r>
              <a:rPr lang="en-GB" dirty="0" err="1"/>
              <a:t>usando</a:t>
            </a:r>
            <a:r>
              <a:rPr lang="en-GB" dirty="0"/>
              <a:t> la </a:t>
            </a:r>
            <a:r>
              <a:rPr lang="en-GB" dirty="0" err="1"/>
              <a:t>soluzione</a:t>
            </a:r>
            <a:r>
              <a:rPr lang="en-GB" dirty="0"/>
              <a:t> </a:t>
            </a:r>
            <a:r>
              <a:rPr lang="en-GB" dirty="0" err="1"/>
              <a:t>Paas</a:t>
            </a:r>
            <a:endParaRPr lang="en-GB" dirty="0"/>
          </a:p>
          <a:p>
            <a:endParaRPr lang="en-GB" dirty="0"/>
          </a:p>
          <a:p>
            <a:r>
              <a:rPr lang="en-GB" dirty="0"/>
              <a:t>Platform as a service</a:t>
            </a:r>
          </a:p>
          <a:p>
            <a:r>
              <a:rPr lang="en-GB" dirty="0" err="1"/>
              <a:t>Vuol</a:t>
            </a:r>
            <a:r>
              <a:rPr lang="en-GB" dirty="0"/>
              <a:t> dire </a:t>
            </a:r>
            <a:r>
              <a:rPr lang="en-GB" dirty="0" err="1"/>
              <a:t>che</a:t>
            </a:r>
            <a:r>
              <a:rPr lang="en-GB" dirty="0"/>
              <a:t> </a:t>
            </a:r>
            <a:r>
              <a:rPr lang="en-GB" dirty="0" err="1"/>
              <a:t>scelgo</a:t>
            </a:r>
            <a:r>
              <a:rPr lang="en-GB" dirty="0"/>
              <a:t> OS + Runtime e poi </a:t>
            </a:r>
            <a:r>
              <a:rPr lang="en-GB" dirty="0" err="1"/>
              <a:t>dobbiamo</a:t>
            </a:r>
            <a:r>
              <a:rPr lang="en-GB" dirty="0"/>
              <a:t> </a:t>
            </a:r>
            <a:r>
              <a:rPr lang="en-GB" dirty="0" err="1"/>
              <a:t>copiare</a:t>
            </a:r>
            <a:r>
              <a:rPr lang="en-GB" dirty="0"/>
              <a:t> </a:t>
            </a:r>
            <a:r>
              <a:rPr lang="en-GB" dirty="0" err="1"/>
              <a:t>gli</a:t>
            </a:r>
            <a:r>
              <a:rPr lang="en-GB" dirty="0"/>
              <a:t> assembly</a:t>
            </a:r>
          </a:p>
          <a:p>
            <a:endParaRPr lang="it-IT" dirty="0"/>
          </a:p>
          <a:p>
            <a:r>
              <a:rPr lang="it-IT" dirty="0"/>
              <a:t>Q</a:t>
            </a:r>
            <a:r>
              <a:rPr lang="en-GB" dirty="0" err="1"/>
              <a:t>ui</a:t>
            </a:r>
            <a:r>
              <a:rPr lang="en-GB" dirty="0"/>
              <a:t> ho </a:t>
            </a:r>
            <a:r>
              <a:rPr lang="en-GB" dirty="0" err="1"/>
              <a:t>esemplificato</a:t>
            </a:r>
            <a:r>
              <a:rPr lang="en-GB" dirty="0"/>
              <a:t> – </a:t>
            </a:r>
            <a:r>
              <a:rPr lang="en-GB" dirty="0" err="1"/>
              <a:t>rialdi</a:t>
            </a:r>
            <a:r>
              <a:rPr lang="en-GB" dirty="0"/>
              <a:t> mi </a:t>
            </a:r>
            <a:r>
              <a:rPr lang="en-GB" dirty="0" err="1"/>
              <a:t>brontolerebbe</a:t>
            </a:r>
            <a:r>
              <a:rPr lang="en-GB" dirty="0"/>
              <a:t> </a:t>
            </a:r>
            <a:r>
              <a:rPr lang="en-GB" dirty="0" err="1"/>
              <a:t>perchè</a:t>
            </a:r>
            <a:r>
              <a:rPr lang="en-GB" dirty="0"/>
              <a:t> </a:t>
            </a:r>
            <a:r>
              <a:rPr lang="en-GB" dirty="0" err="1"/>
              <a:t>il</a:t>
            </a:r>
            <a:r>
              <a:rPr lang="en-GB" dirty="0"/>
              <a:t> deploy qui </a:t>
            </a:r>
            <a:r>
              <a:rPr lang="en-GB" dirty="0" err="1"/>
              <a:t>dovrebbe</a:t>
            </a:r>
            <a:r>
              <a:rPr lang="en-GB" dirty="0"/>
              <a:t> </a:t>
            </a:r>
            <a:r>
              <a:rPr lang="en-GB" dirty="0" err="1"/>
              <a:t>essere</a:t>
            </a:r>
            <a:r>
              <a:rPr lang="en-GB" dirty="0"/>
              <a:t> </a:t>
            </a:r>
            <a:r>
              <a:rPr lang="en-GB" dirty="0" err="1"/>
              <a:t>più</a:t>
            </a:r>
            <a:r>
              <a:rPr lang="en-GB" dirty="0"/>
              <a:t> docker-focused, ma qui ho </a:t>
            </a:r>
            <a:r>
              <a:rPr lang="en-GB"/>
              <a:t>esemplificato </a:t>
            </a:r>
            <a:endParaRPr lang="it-IT" dirty="0"/>
          </a:p>
        </p:txBody>
      </p:sp>
      <p:sp>
        <p:nvSpPr>
          <p:cNvPr id="4" name="Slide Number Placeholder 3"/>
          <p:cNvSpPr>
            <a:spLocks noGrp="1"/>
          </p:cNvSpPr>
          <p:nvPr>
            <p:ph type="sldNum" sz="quarter" idx="5"/>
          </p:nvPr>
        </p:nvSpPr>
        <p:spPr/>
        <p:txBody>
          <a:bodyPr/>
          <a:lstStyle/>
          <a:p>
            <a:fld id="{DC21A304-ABDC-4C75-B3FE-2B17B6C2F685}" type="slidenum">
              <a:rPr lang="en-US" smtClean="0"/>
              <a:t>6</a:t>
            </a:fld>
            <a:endParaRPr lang="en-US"/>
          </a:p>
        </p:txBody>
      </p:sp>
    </p:spTree>
    <p:extLst>
      <p:ext uri="{BB962C8B-B14F-4D97-AF65-F5344CB8AC3E}">
        <p14:creationId xmlns:p14="http://schemas.microsoft.com/office/powerpoint/2010/main" val="3170196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 questo punto posso scegliere se continuare a usare </a:t>
            </a:r>
            <a:r>
              <a:rPr lang="it-IT" dirty="0" err="1"/>
              <a:t>Paas</a:t>
            </a:r>
            <a:r>
              <a:rPr lang="it-IT" dirty="0"/>
              <a:t>, oppure l’opzione </a:t>
            </a:r>
            <a:r>
              <a:rPr lang="it-IT" dirty="0" err="1"/>
              <a:t>docker</a:t>
            </a:r>
            <a:r>
              <a:rPr lang="it-IT" dirty="0"/>
              <a:t> che in pratica mi permette di fare il </a:t>
            </a:r>
            <a:r>
              <a:rPr lang="it-IT" dirty="0" err="1"/>
              <a:t>deploy</a:t>
            </a:r>
            <a:r>
              <a:rPr lang="it-IT" dirty="0"/>
              <a:t> di una </a:t>
            </a:r>
            <a:r>
              <a:rPr lang="it-IT" dirty="0" err="1"/>
              <a:t>docker</a:t>
            </a:r>
            <a:r>
              <a:rPr lang="it-IT" dirty="0"/>
              <a:t> image</a:t>
            </a:r>
          </a:p>
          <a:p>
            <a:endParaRPr lang="it-IT" dirty="0"/>
          </a:p>
          <a:p>
            <a:r>
              <a:rPr lang="it-IT" dirty="0"/>
              <a:t>Ogni opzioni ha i suoi pregi e difetti: proseguendo con </a:t>
            </a:r>
            <a:r>
              <a:rPr lang="it-IT" dirty="0" err="1"/>
              <a:t>Paas</a:t>
            </a:r>
            <a:r>
              <a:rPr lang="it-IT" dirty="0"/>
              <a:t> si ha, soprattutto nel tempo, una forte dipendenza dall’infrastruttura </a:t>
            </a:r>
            <a:r>
              <a:rPr lang="it-IT" dirty="0" err="1"/>
              <a:t>Azure</a:t>
            </a:r>
            <a:r>
              <a:rPr lang="it-IT" dirty="0"/>
              <a:t>, e se un domani si vuole cambiare provider occorre mettere mano al codice.</a:t>
            </a:r>
          </a:p>
          <a:p>
            <a:endParaRPr lang="it-IT" dirty="0"/>
          </a:p>
          <a:p>
            <a:r>
              <a:rPr lang="it-IT" dirty="0"/>
              <a:t>Se si sceglie di mettere tutto in una </a:t>
            </a:r>
            <a:r>
              <a:rPr lang="it-IT" dirty="0" err="1"/>
              <a:t>docker</a:t>
            </a:r>
            <a:r>
              <a:rPr lang="it-IT" dirty="0"/>
              <a:t> image un domani quando ci si stufa si può usare un altro cloud provider. In pratica in questo modo si è più cloud-</a:t>
            </a:r>
            <a:r>
              <a:rPr lang="it-IT" dirty="0" err="1"/>
              <a:t>agnostic</a:t>
            </a:r>
            <a:r>
              <a:rPr lang="it-IT" dirty="0"/>
              <a:t>.</a:t>
            </a:r>
          </a:p>
          <a:p>
            <a:endParaRPr lang="it-IT" dirty="0"/>
          </a:p>
          <a:p>
            <a:r>
              <a:rPr lang="it-IT" dirty="0"/>
              <a:t>Dopo le ns opportune valutazioni abbiamo scelto l’opzione </a:t>
            </a:r>
            <a:r>
              <a:rPr lang="it-IT" dirty="0" err="1"/>
              <a:t>Paas</a:t>
            </a:r>
            <a:r>
              <a:rPr lang="it-IT" dirty="0"/>
              <a:t> pure, che ci è parsa la più efficace nel ns ambito.</a:t>
            </a:r>
          </a:p>
          <a:p>
            <a:endParaRPr lang="it-IT" dirty="0"/>
          </a:p>
          <a:p>
            <a:r>
              <a:rPr lang="it-IT" dirty="0"/>
              <a:t>Hosting Linux – Costa meno dell’hosting </a:t>
            </a:r>
            <a:r>
              <a:rPr lang="it-IT" dirty="0" err="1"/>
              <a:t>windows</a:t>
            </a:r>
            <a:r>
              <a:rPr lang="it-IT" dirty="0"/>
              <a:t> - Va bene ma a un certo punto abbiamo dovuto generare dei report in pdf e questo può portare difficoltà per via del set di caratteri. Infatti non dimentichiamoci in </a:t>
            </a:r>
            <a:r>
              <a:rPr lang="it-IT" dirty="0" err="1"/>
              <a:t>blazor</a:t>
            </a:r>
            <a:r>
              <a:rPr lang="it-IT" dirty="0"/>
              <a:t> con hosting model server che gira tutto lato server.</a:t>
            </a:r>
          </a:p>
          <a:p>
            <a:endParaRPr lang="it-IT" dirty="0"/>
          </a:p>
          <a:p>
            <a:r>
              <a:rPr lang="it-IT" dirty="0"/>
              <a:t>Nulla di irrisolvibile ma ci ha dato un po’ di filo da torcere.</a:t>
            </a:r>
          </a:p>
          <a:p>
            <a:endParaRPr lang="it-IT" dirty="0"/>
          </a:p>
          <a:p>
            <a:r>
              <a:rPr lang="it-IT" dirty="0"/>
              <a:t>Altra cosa da tenere presente è la zona, e normalmente si usa quella geograficamente più vicino – ora c’è la possibilità di usare la svizzera.</a:t>
            </a:r>
          </a:p>
          <a:p>
            <a:endParaRPr lang="it-IT" dirty="0"/>
          </a:p>
          <a:p>
            <a:r>
              <a:rPr lang="it-IT" dirty="0"/>
              <a:t>Occorre tenere presente che a seconda della zona scelta possono esserci differenze di prezzo, e che può non essere presente la combinazione di risorse richieste.</a:t>
            </a:r>
          </a:p>
          <a:p>
            <a:endParaRPr lang="it-IT" dirty="0"/>
          </a:p>
          <a:p>
            <a:r>
              <a:rPr lang="it-IT" dirty="0"/>
              <a:t>SKU and Size: ACU </a:t>
            </a:r>
            <a:r>
              <a:rPr lang="it-IT" dirty="0" err="1"/>
              <a:t>Azure</a:t>
            </a:r>
            <a:r>
              <a:rPr lang="it-IT" dirty="0"/>
              <a:t> Compute Unit – Fascia che indica la potenza computazionale della macchina.</a:t>
            </a:r>
          </a:p>
          <a:p>
            <a:endParaRPr lang="it-IT" dirty="0"/>
          </a:p>
          <a:p>
            <a:r>
              <a:rPr lang="it-IT" dirty="0"/>
              <a:t>Per dare delle indicazioni con poco più di 10 euro al mese (Basic B1) si può avere uno spazio con 1 CPU, 32 Bit e poco meno di 2 GB</a:t>
            </a:r>
          </a:p>
          <a:p>
            <a:endParaRPr lang="it-IT" dirty="0"/>
          </a:p>
          <a:p>
            <a:r>
              <a:rPr lang="it-IT" dirty="0"/>
              <a:t>Già così se si hanno massimo 5 accessi concorrenti con poca elaborazione può andare bene.</a:t>
            </a:r>
          </a:p>
          <a:p>
            <a:endParaRPr lang="it-IT" dirty="0"/>
          </a:p>
          <a:p>
            <a:r>
              <a:rPr lang="it-IT" dirty="0"/>
              <a:t>Per </a:t>
            </a:r>
            <a:r>
              <a:rPr lang="it-IT" dirty="0" err="1"/>
              <a:t>qc</a:t>
            </a:r>
            <a:r>
              <a:rPr lang="it-IT" dirty="0"/>
              <a:t> di più la fascia superiore prevedere poco più di 60 euro al mese, si hanno i 64 bi ma lì la cosa inizia a supportare realmente già qualche decina di accessi senza grossi problemi.</a:t>
            </a:r>
          </a:p>
        </p:txBody>
      </p:sp>
      <p:sp>
        <p:nvSpPr>
          <p:cNvPr id="4" name="Slide Number Placeholder 3"/>
          <p:cNvSpPr>
            <a:spLocks noGrp="1"/>
          </p:cNvSpPr>
          <p:nvPr>
            <p:ph type="sldNum" sz="quarter" idx="5"/>
          </p:nvPr>
        </p:nvSpPr>
        <p:spPr/>
        <p:txBody>
          <a:bodyPr/>
          <a:lstStyle/>
          <a:p>
            <a:fld id="{DC21A304-ABDC-4C75-B3FE-2B17B6C2F685}" type="slidenum">
              <a:rPr lang="en-US" smtClean="0"/>
              <a:t>7</a:t>
            </a:fld>
            <a:endParaRPr lang="en-US"/>
          </a:p>
        </p:txBody>
      </p:sp>
    </p:spTree>
    <p:extLst>
      <p:ext uri="{BB962C8B-B14F-4D97-AF65-F5344CB8AC3E}">
        <p14:creationId xmlns:p14="http://schemas.microsoft.com/office/powerpoint/2010/main" val="2463144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Quello che paghiamo è App Service Plan</a:t>
            </a:r>
          </a:p>
        </p:txBody>
      </p:sp>
      <p:sp>
        <p:nvSpPr>
          <p:cNvPr id="4" name="Slide Number Placeholder 3"/>
          <p:cNvSpPr>
            <a:spLocks noGrp="1"/>
          </p:cNvSpPr>
          <p:nvPr>
            <p:ph type="sldNum" sz="quarter" idx="5"/>
          </p:nvPr>
        </p:nvSpPr>
        <p:spPr/>
        <p:txBody>
          <a:bodyPr/>
          <a:lstStyle/>
          <a:p>
            <a:fld id="{DC21A304-ABDC-4C75-B3FE-2B17B6C2F685}" type="slidenum">
              <a:rPr lang="en-US" smtClean="0"/>
              <a:t>8</a:t>
            </a:fld>
            <a:endParaRPr lang="en-US"/>
          </a:p>
        </p:txBody>
      </p:sp>
    </p:spTree>
    <p:extLst>
      <p:ext uri="{BB962C8B-B14F-4D97-AF65-F5344CB8AC3E}">
        <p14:creationId xmlns:p14="http://schemas.microsoft.com/office/powerpoint/2010/main" val="303387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Configurazione di </a:t>
            </a:r>
            <a:r>
              <a:rPr lang="it-IT" dirty="0" err="1"/>
              <a:t>Azure</a:t>
            </a:r>
            <a:r>
              <a:rPr lang="it-IT" dirty="0"/>
              <a:t>: qui occorre dire alcune cose.</a:t>
            </a:r>
          </a:p>
          <a:p>
            <a:endParaRPr lang="it-IT" dirty="0"/>
          </a:p>
          <a:p>
            <a:r>
              <a:rPr lang="it-IT" dirty="0"/>
              <a:t>Flag Web </a:t>
            </a:r>
            <a:r>
              <a:rPr lang="it-IT" dirty="0" err="1"/>
              <a:t>Socket</a:t>
            </a:r>
            <a:endParaRPr lang="it-IT" dirty="0"/>
          </a:p>
          <a:p>
            <a:pPr defTabSz="966529">
              <a:defRPr/>
            </a:pPr>
            <a:r>
              <a:rPr lang="it-IT" dirty="0" err="1"/>
              <a:t>Blazor</a:t>
            </a:r>
            <a:r>
              <a:rPr lang="it-IT" dirty="0"/>
              <a:t> Server si basa su </a:t>
            </a:r>
            <a:r>
              <a:rPr lang="it-IT" dirty="0" err="1"/>
              <a:t>SignalR</a:t>
            </a:r>
            <a:r>
              <a:rPr lang="it-IT" dirty="0"/>
              <a:t>, che a sua volta usa Web </a:t>
            </a:r>
            <a:r>
              <a:rPr lang="it-IT" dirty="0" err="1"/>
              <a:t>Socket</a:t>
            </a:r>
            <a:r>
              <a:rPr lang="it-IT" dirty="0"/>
              <a:t>. </a:t>
            </a:r>
          </a:p>
          <a:p>
            <a:pPr defTabSz="966529">
              <a:defRPr/>
            </a:pPr>
            <a:endParaRPr lang="it-IT" dirty="0"/>
          </a:p>
          <a:p>
            <a:pPr defTabSz="966529">
              <a:defRPr/>
            </a:pPr>
            <a:r>
              <a:rPr lang="en-US" dirty="0"/>
              <a:t>Il flag </a:t>
            </a:r>
            <a:r>
              <a:rPr lang="en-US" dirty="0" err="1"/>
              <a:t>sulla</a:t>
            </a:r>
            <a:r>
              <a:rPr lang="en-US" dirty="0"/>
              <a:t> config </a:t>
            </a:r>
            <a:r>
              <a:rPr lang="en-US" dirty="0" err="1"/>
              <a:t>permette</a:t>
            </a:r>
            <a:r>
              <a:rPr lang="en-US" dirty="0"/>
              <a:t> di </a:t>
            </a:r>
            <a:r>
              <a:rPr lang="en-US" dirty="0" err="1"/>
              <a:t>abilitare</a:t>
            </a:r>
            <a:r>
              <a:rPr lang="en-US" dirty="0"/>
              <a:t>/</a:t>
            </a:r>
            <a:r>
              <a:rPr lang="en-US" dirty="0" err="1"/>
              <a:t>disabilitare</a:t>
            </a:r>
            <a:r>
              <a:rPr lang="en-US" dirty="0"/>
              <a:t> </a:t>
            </a:r>
            <a:r>
              <a:rPr lang="en-US" dirty="0" err="1"/>
              <a:t>il</a:t>
            </a:r>
            <a:r>
              <a:rPr lang="en-US" dirty="0"/>
              <a:t> web socket.</a:t>
            </a:r>
          </a:p>
          <a:p>
            <a:pPr defTabSz="966529">
              <a:defRPr/>
            </a:pPr>
            <a:endParaRPr lang="it-IT" dirty="0"/>
          </a:p>
          <a:p>
            <a:pPr defTabSz="966529">
              <a:defRPr/>
            </a:pPr>
            <a:r>
              <a:rPr lang="it-IT" b="0" dirty="0">
                <a:solidFill>
                  <a:srgbClr val="C00000"/>
                </a:solidFill>
              </a:rPr>
              <a:t>&lt;&lt;Vedere slide apposita&gt;&gt;</a:t>
            </a:r>
            <a:endParaRPr lang="it-IT" dirty="0"/>
          </a:p>
          <a:p>
            <a:endParaRPr lang="it-IT" dirty="0"/>
          </a:p>
          <a:p>
            <a:r>
              <a:rPr lang="it-IT" dirty="0"/>
              <a:t>Always ON indica se è sempre su o meno – è disponibile solo se si sceglie hosting plan non minimali – se si mette off si paga qualcosina di più ma almeno è sempre disponibile altrimenti ci mette un </a:t>
            </a:r>
            <a:r>
              <a:rPr lang="it-IT" dirty="0" err="1"/>
              <a:t>pò</a:t>
            </a:r>
            <a:endParaRPr lang="it-IT" dirty="0"/>
          </a:p>
          <a:p>
            <a:endParaRPr lang="it-IT" dirty="0"/>
          </a:p>
          <a:p>
            <a:r>
              <a:rPr lang="it-IT" dirty="0"/>
              <a:t>ARR </a:t>
            </a:r>
            <a:r>
              <a:rPr lang="it-IT" dirty="0" err="1"/>
              <a:t>Affinity</a:t>
            </a:r>
            <a:endParaRPr lang="it-IT" dirty="0"/>
          </a:p>
          <a:p>
            <a:r>
              <a:rPr lang="it-IT" dirty="0"/>
              <a:t>Questo flag è di vitale importanza quando si dota la ns </a:t>
            </a:r>
            <a:r>
              <a:rPr lang="it-IT" dirty="0" err="1"/>
              <a:t>webapp</a:t>
            </a:r>
            <a:r>
              <a:rPr lang="it-IT" dirty="0"/>
              <a:t> di scale out.</a:t>
            </a:r>
          </a:p>
          <a:p>
            <a:endParaRPr lang="it-IT" dirty="0"/>
          </a:p>
          <a:p>
            <a:r>
              <a:rPr lang="it-IT" dirty="0"/>
              <a:t>&lt;&lt;Vedere slide su scale-up e scale-out&gt;&gt;</a:t>
            </a:r>
          </a:p>
        </p:txBody>
      </p:sp>
      <p:sp>
        <p:nvSpPr>
          <p:cNvPr id="4" name="Slide Number Placeholder 3"/>
          <p:cNvSpPr>
            <a:spLocks noGrp="1"/>
          </p:cNvSpPr>
          <p:nvPr>
            <p:ph type="sldNum" sz="quarter" idx="5"/>
          </p:nvPr>
        </p:nvSpPr>
        <p:spPr/>
        <p:txBody>
          <a:bodyPr/>
          <a:lstStyle/>
          <a:p>
            <a:fld id="{DC21A304-ABDC-4C75-B3FE-2B17B6C2F685}" type="slidenum">
              <a:rPr lang="en-US" smtClean="0"/>
              <a:t>9</a:t>
            </a:fld>
            <a:endParaRPr lang="en-US"/>
          </a:p>
        </p:txBody>
      </p:sp>
    </p:spTree>
    <p:extLst>
      <p:ext uri="{BB962C8B-B14F-4D97-AF65-F5344CB8AC3E}">
        <p14:creationId xmlns:p14="http://schemas.microsoft.com/office/powerpoint/2010/main" val="3458028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bubble chart&#10;&#10;Description automatically generated">
            <a:extLst>
              <a:ext uri="{FF2B5EF4-FFF2-40B4-BE49-F238E27FC236}">
                <a16:creationId xmlns:a16="http://schemas.microsoft.com/office/drawing/2014/main" id="{424DA671-617A-67FA-8BAF-368F5B2F6929}"/>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2A0E1EF-90B8-338E-3B43-C198412A55A0}"/>
              </a:ext>
            </a:extLst>
          </p:cNvPr>
          <p:cNvSpPr>
            <a:spLocks noGrp="1"/>
          </p:cNvSpPr>
          <p:nvPr>
            <p:ph type="ctrTitle"/>
          </p:nvPr>
        </p:nvSpPr>
        <p:spPr>
          <a:xfrm>
            <a:off x="1524000" y="2199569"/>
            <a:ext cx="9144000" cy="1715384"/>
          </a:xfrm>
        </p:spPr>
        <p:txBody>
          <a:bodyPr anchor="b">
            <a:normAutofit/>
          </a:bodyPr>
          <a:lstStyle>
            <a:lvl1pPr algn="ctr">
              <a:defRPr sz="5400">
                <a:solidFill>
                  <a:srgbClr val="59328A"/>
                </a:solidFill>
              </a:defRPr>
            </a:lvl1pPr>
          </a:lstStyle>
          <a:p>
            <a:endParaRPr lang="en-GB" dirty="0"/>
          </a:p>
        </p:txBody>
      </p:sp>
      <p:pic>
        <p:nvPicPr>
          <p:cNvPr id="12" name="Graphic 11">
            <a:extLst>
              <a:ext uri="{FF2B5EF4-FFF2-40B4-BE49-F238E27FC236}">
                <a16:creationId xmlns:a16="http://schemas.microsoft.com/office/drawing/2014/main" id="{D536194D-0F20-3769-CF9C-929CD1989C5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9876" y="327083"/>
            <a:ext cx="5101294" cy="1498485"/>
          </a:xfrm>
          <a:prstGeom prst="rect">
            <a:avLst/>
          </a:prstGeom>
        </p:spPr>
      </p:pic>
      <p:sp>
        <p:nvSpPr>
          <p:cNvPr id="6" name="Text Placeholder 2">
            <a:extLst>
              <a:ext uri="{FF2B5EF4-FFF2-40B4-BE49-F238E27FC236}">
                <a16:creationId xmlns:a16="http://schemas.microsoft.com/office/drawing/2014/main" id="{09B59FCF-1B78-4C7B-5E4A-D58805AC42F1}"/>
              </a:ext>
            </a:extLst>
          </p:cNvPr>
          <p:cNvSpPr>
            <a:spLocks noGrp="1"/>
          </p:cNvSpPr>
          <p:nvPr>
            <p:ph type="body" idx="1"/>
          </p:nvPr>
        </p:nvSpPr>
        <p:spPr>
          <a:xfrm>
            <a:off x="1524000" y="3914953"/>
            <a:ext cx="9144000" cy="876503"/>
          </a:xfrm>
        </p:spPr>
        <p:txBody>
          <a:bodyPr/>
          <a:lstStyle>
            <a:lvl1pPr marL="0" indent="0" algn="ctr">
              <a:buNone/>
              <a:defRPr sz="2400">
                <a:solidFill>
                  <a:srgbClr val="B78D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6491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2D04-BD2B-E9B9-678F-A96F20212A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DB2180-E98B-3EE6-7904-453DFDD234B2}"/>
              </a:ext>
            </a:extLst>
          </p:cNvPr>
          <p:cNvSpPr>
            <a:spLocks noGrp="1"/>
          </p:cNvSpPr>
          <p:nvPr>
            <p:ph idx="1"/>
          </p:nvPr>
        </p:nvSpPr>
        <p:spPr>
          <a:xfrm>
            <a:off x="432560" y="1448409"/>
            <a:ext cx="11210982" cy="47997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9601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59D8-70DC-EFB5-ABA0-C98AE93915C8}"/>
              </a:ext>
            </a:extLst>
          </p:cNvPr>
          <p:cNvSpPr>
            <a:spLocks noGrp="1"/>
          </p:cNvSpPr>
          <p:nvPr>
            <p:ph type="title"/>
          </p:nvPr>
        </p:nvSpPr>
        <p:spPr>
          <a:xfrm>
            <a:off x="831850" y="1709738"/>
            <a:ext cx="10515600" cy="2174633"/>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A3931F9F-6FE5-8422-23CA-A3899D946D44}"/>
              </a:ext>
            </a:extLst>
          </p:cNvPr>
          <p:cNvSpPr>
            <a:spLocks noGrp="1"/>
          </p:cNvSpPr>
          <p:nvPr>
            <p:ph type="body" idx="1"/>
          </p:nvPr>
        </p:nvSpPr>
        <p:spPr>
          <a:xfrm>
            <a:off x="831850" y="3915017"/>
            <a:ext cx="10515600" cy="2174633"/>
          </a:xfrm>
        </p:spPr>
        <p:txBody>
          <a:bodyPr/>
          <a:lstStyle>
            <a:lvl1pPr marL="0" indent="0">
              <a:buNone/>
              <a:defRPr sz="2400">
                <a:solidFill>
                  <a:srgbClr val="B78D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8" name="Graphic 7">
            <a:extLst>
              <a:ext uri="{FF2B5EF4-FFF2-40B4-BE49-F238E27FC236}">
                <a16:creationId xmlns:a16="http://schemas.microsoft.com/office/drawing/2014/main" id="{683E2175-A7EC-898D-2427-D39A2531B64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850" y="297823"/>
            <a:ext cx="3776482" cy="1109327"/>
          </a:xfrm>
          <a:prstGeom prst="rect">
            <a:avLst/>
          </a:prstGeom>
        </p:spPr>
      </p:pic>
    </p:spTree>
    <p:extLst>
      <p:ext uri="{BB962C8B-B14F-4D97-AF65-F5344CB8AC3E}">
        <p14:creationId xmlns:p14="http://schemas.microsoft.com/office/powerpoint/2010/main" val="230702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A1DE-B8A9-CD21-F2A2-E4E441449831}"/>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123639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7678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F412A76C-3659-AC67-C537-496E5F4FCAEA}"/>
              </a:ext>
            </a:extLst>
          </p:cNvPr>
          <p:cNvPicPr>
            <a:picLocks noGrp="1" noRot="1" noChangeAspect="1" noMove="1" noResize="1" noEditPoints="1" noAdjustHandles="1" noChangeArrowheads="1" noChangeShapeType="1" noCrop="1"/>
          </p:cNvPicPr>
          <p:nvPr userDrawn="1"/>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F54A31D0-1A2D-C18A-21FD-F32A91FE644A}"/>
              </a:ext>
            </a:extLst>
          </p:cNvPr>
          <p:cNvSpPr>
            <a:spLocks noGrp="1"/>
          </p:cNvSpPr>
          <p:nvPr>
            <p:ph type="title"/>
          </p:nvPr>
        </p:nvSpPr>
        <p:spPr>
          <a:xfrm>
            <a:off x="432560" y="287566"/>
            <a:ext cx="11210982" cy="985279"/>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A00DCE32-ACBB-0EF4-B952-078080DBE030}"/>
              </a:ext>
            </a:extLst>
          </p:cNvPr>
          <p:cNvSpPr>
            <a:spLocks noGrp="1"/>
          </p:cNvSpPr>
          <p:nvPr>
            <p:ph type="body" idx="1"/>
          </p:nvPr>
        </p:nvSpPr>
        <p:spPr>
          <a:xfrm>
            <a:off x="432560" y="1272845"/>
            <a:ext cx="11210982" cy="4975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328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xStyles>
    <p:titleStyle>
      <a:lvl1pPr algn="l" defTabSz="914400" rtl="0" eaLnBrk="1" latinLnBrk="0" hangingPunct="1">
        <a:lnSpc>
          <a:spcPct val="90000"/>
        </a:lnSpc>
        <a:spcBef>
          <a:spcPct val="0"/>
        </a:spcBef>
        <a:buNone/>
        <a:defRPr sz="4400" kern="1200">
          <a:solidFill>
            <a:srgbClr val="59328A"/>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g"/><Relationship Id="rId7" Type="http://schemas.openxmlformats.org/officeDocument/2006/relationships/hyperlink" Target="https://www.linkedin.com/in/giampaolo-tucci-6a733b2a"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youtube.com/dotnetliguria" TargetMode="External"/><Relationship Id="rId5" Type="http://schemas.openxmlformats.org/officeDocument/2006/relationships/hyperlink" Target="https://github.com/gptucci" TargetMode="External"/><Relationship Id="rId4" Type="http://schemas.openxmlformats.org/officeDocument/2006/relationships/hyperlink" Target="https://github.com/DotNetLiguria/dotnetliguriawebsite"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2E7F-245F-5472-0B1A-870A964B4354}"/>
              </a:ext>
            </a:extLst>
          </p:cNvPr>
          <p:cNvSpPr>
            <a:spLocks noGrp="1"/>
          </p:cNvSpPr>
          <p:nvPr>
            <p:ph type="ctrTitle"/>
          </p:nvPr>
        </p:nvSpPr>
        <p:spPr>
          <a:xfrm>
            <a:off x="1115737" y="2199569"/>
            <a:ext cx="9949342" cy="1715384"/>
          </a:xfrm>
        </p:spPr>
        <p:txBody>
          <a:bodyPr/>
          <a:lstStyle/>
          <a:p>
            <a:r>
              <a:rPr lang="en-US" dirty="0" err="1"/>
              <a:t>Pratical</a:t>
            </a:r>
            <a:r>
              <a:rPr lang="en-US" dirty="0"/>
              <a:t> </a:t>
            </a:r>
            <a:r>
              <a:rPr lang="en-US" dirty="0" err="1"/>
              <a:t>Blazor</a:t>
            </a:r>
            <a:r>
              <a:rPr lang="en-US" dirty="0"/>
              <a:t> Server on Azure</a:t>
            </a:r>
            <a:endParaRPr lang="en-GB" dirty="0"/>
          </a:p>
        </p:txBody>
      </p:sp>
      <p:sp>
        <p:nvSpPr>
          <p:cNvPr id="4" name="Text Placeholder 3">
            <a:extLst>
              <a:ext uri="{FF2B5EF4-FFF2-40B4-BE49-F238E27FC236}">
                <a16:creationId xmlns:a16="http://schemas.microsoft.com/office/drawing/2014/main" id="{FE5056EB-05E5-345A-716D-88C331D8C8CD}"/>
              </a:ext>
            </a:extLst>
          </p:cNvPr>
          <p:cNvSpPr>
            <a:spLocks noGrp="1"/>
          </p:cNvSpPr>
          <p:nvPr>
            <p:ph type="body" idx="1"/>
          </p:nvPr>
        </p:nvSpPr>
        <p:spPr>
          <a:xfrm>
            <a:off x="1319868" y="4124503"/>
            <a:ext cx="9541079" cy="876503"/>
          </a:xfrm>
        </p:spPr>
        <p:txBody>
          <a:bodyPr>
            <a:normAutofit/>
          </a:bodyPr>
          <a:lstStyle/>
          <a:p>
            <a:pPr algn="l"/>
            <a:r>
              <a:rPr lang="en-US" dirty="0"/>
              <a:t>Giampaolo TUCCI</a:t>
            </a:r>
          </a:p>
          <a:p>
            <a:endParaRPr lang="en-GB" dirty="0"/>
          </a:p>
        </p:txBody>
      </p:sp>
    </p:spTree>
    <p:extLst>
      <p:ext uri="{BB962C8B-B14F-4D97-AF65-F5344CB8AC3E}">
        <p14:creationId xmlns:p14="http://schemas.microsoft.com/office/powerpoint/2010/main" val="115736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normAutofit/>
          </a:bodyPr>
          <a:lstStyle/>
          <a:p>
            <a:r>
              <a:rPr lang="it-IT" dirty="0" err="1"/>
              <a:t>Blazor</a:t>
            </a:r>
            <a:r>
              <a:rPr lang="it-IT" dirty="0"/>
              <a:t> Server &amp; </a:t>
            </a:r>
            <a:r>
              <a:rPr lang="it-IT" dirty="0" err="1"/>
              <a:t>SignalR</a:t>
            </a:r>
            <a:endParaRPr lang="it-IT" dirty="0"/>
          </a:p>
        </p:txBody>
      </p:sp>
      <p:pic>
        <p:nvPicPr>
          <p:cNvPr id="4" name="Picture 3">
            <a:extLst>
              <a:ext uri="{FF2B5EF4-FFF2-40B4-BE49-F238E27FC236}">
                <a16:creationId xmlns:a16="http://schemas.microsoft.com/office/drawing/2014/main" id="{B4BF6866-9C6F-4E0D-A1A2-B6D41DE3A892}"/>
              </a:ext>
            </a:extLst>
          </p:cNvPr>
          <p:cNvPicPr>
            <a:picLocks noChangeAspect="1"/>
          </p:cNvPicPr>
          <p:nvPr/>
        </p:nvPicPr>
        <p:blipFill>
          <a:blip r:embed="rId3"/>
          <a:stretch>
            <a:fillRect/>
          </a:stretch>
        </p:blipFill>
        <p:spPr>
          <a:xfrm>
            <a:off x="3054705" y="1721109"/>
            <a:ext cx="5676190" cy="4152381"/>
          </a:xfrm>
          <a:prstGeom prst="rect">
            <a:avLst/>
          </a:prstGeom>
        </p:spPr>
      </p:pic>
    </p:spTree>
    <p:extLst>
      <p:ext uri="{BB962C8B-B14F-4D97-AF65-F5344CB8AC3E}">
        <p14:creationId xmlns:p14="http://schemas.microsoft.com/office/powerpoint/2010/main" val="207217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normAutofit/>
          </a:bodyPr>
          <a:lstStyle/>
          <a:p>
            <a:r>
              <a:rPr lang="it-IT" dirty="0" err="1"/>
              <a:t>SignalR</a:t>
            </a:r>
            <a:r>
              <a:rPr lang="it-IT" dirty="0"/>
              <a:t>: Long Polling vs Web Sockets </a:t>
            </a:r>
          </a:p>
        </p:txBody>
      </p:sp>
      <p:pic>
        <p:nvPicPr>
          <p:cNvPr id="5" name="Picture 4">
            <a:extLst>
              <a:ext uri="{FF2B5EF4-FFF2-40B4-BE49-F238E27FC236}">
                <a16:creationId xmlns:a16="http://schemas.microsoft.com/office/drawing/2014/main" id="{C09E38CB-0974-4F43-B0AC-DADED8E0CDBF}"/>
              </a:ext>
            </a:extLst>
          </p:cNvPr>
          <p:cNvPicPr>
            <a:picLocks noChangeAspect="1"/>
          </p:cNvPicPr>
          <p:nvPr/>
        </p:nvPicPr>
        <p:blipFill>
          <a:blip r:embed="rId3"/>
          <a:stretch>
            <a:fillRect/>
          </a:stretch>
        </p:blipFill>
        <p:spPr>
          <a:xfrm>
            <a:off x="161608" y="1562944"/>
            <a:ext cx="5903912" cy="3068920"/>
          </a:xfrm>
          <a:prstGeom prst="rect">
            <a:avLst/>
          </a:prstGeom>
        </p:spPr>
      </p:pic>
      <p:pic>
        <p:nvPicPr>
          <p:cNvPr id="7" name="Picture 6">
            <a:extLst>
              <a:ext uri="{FF2B5EF4-FFF2-40B4-BE49-F238E27FC236}">
                <a16:creationId xmlns:a16="http://schemas.microsoft.com/office/drawing/2014/main" id="{80A0F6CC-195C-4ACF-B014-B60352930257}"/>
              </a:ext>
            </a:extLst>
          </p:cNvPr>
          <p:cNvPicPr>
            <a:picLocks noChangeAspect="1"/>
          </p:cNvPicPr>
          <p:nvPr/>
        </p:nvPicPr>
        <p:blipFill>
          <a:blip r:embed="rId4"/>
          <a:stretch>
            <a:fillRect/>
          </a:stretch>
        </p:blipFill>
        <p:spPr>
          <a:xfrm>
            <a:off x="6126480" y="3325724"/>
            <a:ext cx="5903912" cy="2743288"/>
          </a:xfrm>
          <a:prstGeom prst="rect">
            <a:avLst/>
          </a:prstGeom>
        </p:spPr>
      </p:pic>
    </p:spTree>
    <p:extLst>
      <p:ext uri="{BB962C8B-B14F-4D97-AF65-F5344CB8AC3E}">
        <p14:creationId xmlns:p14="http://schemas.microsoft.com/office/powerpoint/2010/main" val="151131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normAutofit fontScale="90000"/>
          </a:bodyPr>
          <a:lstStyle/>
          <a:p>
            <a:r>
              <a:rPr lang="it-IT" dirty="0"/>
              <a:t>Scale-Up &amp; Scale-Out: </a:t>
            </a:r>
            <a:r>
              <a:rPr lang="it-IT" dirty="0" err="1"/>
              <a:t>All</a:t>
            </a:r>
            <a:r>
              <a:rPr lang="it-IT" dirty="0"/>
              <a:t> </a:t>
            </a:r>
            <a:r>
              <a:rPr lang="it-IT" dirty="0" err="1"/>
              <a:t>about</a:t>
            </a:r>
            <a:r>
              <a:rPr lang="it-IT" dirty="0"/>
              <a:t> </a:t>
            </a:r>
            <a:r>
              <a:rPr lang="it-IT" dirty="0" err="1"/>
              <a:t>dimensions</a:t>
            </a:r>
            <a:r>
              <a:rPr lang="it-IT" dirty="0"/>
              <a:t>...</a:t>
            </a:r>
          </a:p>
        </p:txBody>
      </p:sp>
      <p:pic>
        <p:nvPicPr>
          <p:cNvPr id="11" name="Picture 10">
            <a:extLst>
              <a:ext uri="{FF2B5EF4-FFF2-40B4-BE49-F238E27FC236}">
                <a16:creationId xmlns:a16="http://schemas.microsoft.com/office/drawing/2014/main" id="{DEE2B017-4E07-478C-9B5B-3A522E9E6CBD}"/>
              </a:ext>
            </a:extLst>
          </p:cNvPr>
          <p:cNvPicPr>
            <a:picLocks noChangeAspect="1"/>
          </p:cNvPicPr>
          <p:nvPr/>
        </p:nvPicPr>
        <p:blipFill>
          <a:blip r:embed="rId3"/>
          <a:stretch>
            <a:fillRect/>
          </a:stretch>
        </p:blipFill>
        <p:spPr>
          <a:xfrm>
            <a:off x="518862" y="1869182"/>
            <a:ext cx="7181659" cy="3499648"/>
          </a:xfrm>
          <a:prstGeom prst="rect">
            <a:avLst/>
          </a:prstGeom>
        </p:spPr>
      </p:pic>
      <p:pic>
        <p:nvPicPr>
          <p:cNvPr id="4" name="Picture 3">
            <a:extLst>
              <a:ext uri="{FF2B5EF4-FFF2-40B4-BE49-F238E27FC236}">
                <a16:creationId xmlns:a16="http://schemas.microsoft.com/office/drawing/2014/main" id="{45BBCE69-1C21-4D1F-85BA-5411E690E92C}"/>
              </a:ext>
            </a:extLst>
          </p:cNvPr>
          <p:cNvPicPr>
            <a:picLocks noChangeAspect="1"/>
          </p:cNvPicPr>
          <p:nvPr/>
        </p:nvPicPr>
        <p:blipFill>
          <a:blip r:embed="rId4"/>
          <a:stretch>
            <a:fillRect/>
          </a:stretch>
        </p:blipFill>
        <p:spPr>
          <a:xfrm>
            <a:off x="8082309" y="1846069"/>
            <a:ext cx="3271914" cy="3522761"/>
          </a:xfrm>
          <a:prstGeom prst="rect">
            <a:avLst/>
          </a:prstGeom>
        </p:spPr>
      </p:pic>
    </p:spTree>
    <p:extLst>
      <p:ext uri="{BB962C8B-B14F-4D97-AF65-F5344CB8AC3E}">
        <p14:creationId xmlns:p14="http://schemas.microsoft.com/office/powerpoint/2010/main" val="229511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normAutofit/>
          </a:bodyPr>
          <a:lstStyle/>
          <a:p>
            <a:r>
              <a:rPr lang="it-IT" dirty="0" err="1"/>
              <a:t>Blazor</a:t>
            </a:r>
            <a:r>
              <a:rPr lang="it-IT" dirty="0"/>
              <a:t> Server e lo Scale-Out</a:t>
            </a:r>
          </a:p>
        </p:txBody>
      </p:sp>
      <p:pic>
        <p:nvPicPr>
          <p:cNvPr id="9" name="Picture 8">
            <a:extLst>
              <a:ext uri="{FF2B5EF4-FFF2-40B4-BE49-F238E27FC236}">
                <a16:creationId xmlns:a16="http://schemas.microsoft.com/office/drawing/2014/main" id="{F3E83702-B5CB-4737-8F97-546BBE7FBAC7}"/>
              </a:ext>
            </a:extLst>
          </p:cNvPr>
          <p:cNvPicPr>
            <a:picLocks noChangeAspect="1"/>
          </p:cNvPicPr>
          <p:nvPr/>
        </p:nvPicPr>
        <p:blipFill>
          <a:blip r:embed="rId3"/>
          <a:stretch>
            <a:fillRect/>
          </a:stretch>
        </p:blipFill>
        <p:spPr>
          <a:xfrm>
            <a:off x="3624272" y="1457669"/>
            <a:ext cx="4943456" cy="4708053"/>
          </a:xfrm>
          <a:prstGeom prst="rect">
            <a:avLst/>
          </a:prstGeom>
        </p:spPr>
      </p:pic>
    </p:spTree>
    <p:extLst>
      <p:ext uri="{BB962C8B-B14F-4D97-AF65-F5344CB8AC3E}">
        <p14:creationId xmlns:p14="http://schemas.microsoft.com/office/powerpoint/2010/main" val="382918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normAutofit/>
          </a:bodyPr>
          <a:lstStyle/>
          <a:p>
            <a:r>
              <a:rPr lang="it-IT" dirty="0" err="1"/>
              <a:t>Blazor</a:t>
            </a:r>
            <a:r>
              <a:rPr lang="it-IT" dirty="0"/>
              <a:t> Server e lo Scale-Out</a:t>
            </a:r>
          </a:p>
        </p:txBody>
      </p:sp>
      <p:pic>
        <p:nvPicPr>
          <p:cNvPr id="4" name="Picture 3">
            <a:extLst>
              <a:ext uri="{FF2B5EF4-FFF2-40B4-BE49-F238E27FC236}">
                <a16:creationId xmlns:a16="http://schemas.microsoft.com/office/drawing/2014/main" id="{C2214BB5-190D-4EA9-B2E8-5C368029D9DF}"/>
              </a:ext>
            </a:extLst>
          </p:cNvPr>
          <p:cNvPicPr>
            <a:picLocks noChangeAspect="1"/>
          </p:cNvPicPr>
          <p:nvPr/>
        </p:nvPicPr>
        <p:blipFill>
          <a:blip r:embed="rId3"/>
          <a:stretch>
            <a:fillRect/>
          </a:stretch>
        </p:blipFill>
        <p:spPr>
          <a:xfrm>
            <a:off x="749808" y="2186140"/>
            <a:ext cx="10692384" cy="2848671"/>
          </a:xfrm>
          <a:prstGeom prst="rect">
            <a:avLst/>
          </a:prstGeom>
        </p:spPr>
      </p:pic>
    </p:spTree>
    <p:extLst>
      <p:ext uri="{BB962C8B-B14F-4D97-AF65-F5344CB8AC3E}">
        <p14:creationId xmlns:p14="http://schemas.microsoft.com/office/powerpoint/2010/main" val="168602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normAutofit/>
          </a:bodyPr>
          <a:lstStyle/>
          <a:p>
            <a:r>
              <a:rPr lang="it-IT" dirty="0"/>
              <a:t>Application State/UI State</a:t>
            </a:r>
          </a:p>
        </p:txBody>
      </p:sp>
      <p:sp>
        <p:nvSpPr>
          <p:cNvPr id="5" name="Content Placeholder 2">
            <a:extLst>
              <a:ext uri="{FF2B5EF4-FFF2-40B4-BE49-F238E27FC236}">
                <a16:creationId xmlns:a16="http://schemas.microsoft.com/office/drawing/2014/main" id="{738D63AF-620F-4ECD-870E-8BF905906BCA}"/>
              </a:ext>
            </a:extLst>
          </p:cNvPr>
          <p:cNvSpPr>
            <a:spLocks noGrp="1"/>
          </p:cNvSpPr>
          <p:nvPr>
            <p:ph idx="1"/>
          </p:nvPr>
        </p:nvSpPr>
        <p:spPr>
          <a:xfrm>
            <a:off x="1097280" y="1419479"/>
            <a:ext cx="10058400" cy="3589249"/>
          </a:xfrm>
        </p:spPr>
        <p:txBody>
          <a:bodyPr>
            <a:normAutofit fontScale="55000" lnSpcReduction="20000"/>
          </a:bodyPr>
          <a:lstStyle/>
          <a:p>
            <a:r>
              <a:rPr lang="it-IT" dirty="0" err="1"/>
              <a:t>Blazor</a:t>
            </a:r>
            <a:r>
              <a:rPr lang="it-IT" dirty="0"/>
              <a:t> Server è un framework </a:t>
            </a:r>
            <a:r>
              <a:rPr lang="it-IT" dirty="0" err="1"/>
              <a:t>stateful</a:t>
            </a:r>
            <a:r>
              <a:rPr lang="it-IT" dirty="0"/>
              <a:t>: UI State e Application State</a:t>
            </a:r>
          </a:p>
          <a:p>
            <a:r>
              <a:rPr lang="it-IT" dirty="0"/>
              <a:t>Lo stato è mantenuto lato server</a:t>
            </a:r>
          </a:p>
          <a:p>
            <a:pPr lvl="1"/>
            <a:r>
              <a:rPr lang="it-IT" dirty="0"/>
              <a:t>UI State</a:t>
            </a:r>
          </a:p>
          <a:p>
            <a:pPr lvl="2"/>
            <a:r>
              <a:rPr lang="it-IT" dirty="0"/>
              <a:t>In generale: stato dei controlli visualizzati (Es: controlli abilitati/disabilitati)</a:t>
            </a:r>
          </a:p>
          <a:p>
            <a:pPr lvl="2"/>
            <a:r>
              <a:rPr lang="it-IT" dirty="0"/>
              <a:t>In </a:t>
            </a:r>
            <a:r>
              <a:rPr lang="it-IT" dirty="0" err="1"/>
              <a:t>Blazor</a:t>
            </a:r>
            <a:r>
              <a:rPr lang="it-IT" dirty="0"/>
              <a:t>: DOM della pagina visualizzata</a:t>
            </a:r>
          </a:p>
          <a:p>
            <a:pPr lvl="1"/>
            <a:r>
              <a:rPr lang="it-IT" dirty="0"/>
              <a:t>Application State</a:t>
            </a:r>
          </a:p>
          <a:p>
            <a:pPr lvl="2"/>
            <a:r>
              <a:rPr lang="it-IT" dirty="0"/>
              <a:t>Contenuto del </a:t>
            </a:r>
            <a:r>
              <a:rPr lang="it-IT" dirty="0" err="1"/>
              <a:t>Dependecy</a:t>
            </a:r>
            <a:r>
              <a:rPr lang="it-IT" dirty="0"/>
              <a:t> Injection</a:t>
            </a:r>
          </a:p>
          <a:p>
            <a:pPr lvl="2"/>
            <a:r>
              <a:rPr lang="it-IT" dirty="0"/>
              <a:t>Stato di ogni oggetto (Es.: valore assunto dalle proprietà)</a:t>
            </a:r>
          </a:p>
          <a:p>
            <a:r>
              <a:rPr lang="it-IT" dirty="0"/>
              <a:t>Preservare lo stato tra circuiti</a:t>
            </a:r>
          </a:p>
          <a:p>
            <a:pPr lvl="1"/>
            <a:r>
              <a:rPr lang="it-IT" dirty="0"/>
              <a:t>Database Server-Side</a:t>
            </a:r>
          </a:p>
          <a:p>
            <a:pPr lvl="1"/>
            <a:r>
              <a:rPr lang="it-IT" dirty="0"/>
              <a:t>URL</a:t>
            </a:r>
          </a:p>
          <a:p>
            <a:pPr lvl="1"/>
            <a:r>
              <a:rPr lang="it-IT" dirty="0"/>
              <a:t>Browser storage (</a:t>
            </a:r>
            <a:r>
              <a:rPr lang="it-IT" dirty="0" err="1"/>
              <a:t>localStorage</a:t>
            </a:r>
            <a:r>
              <a:rPr lang="it-IT" dirty="0"/>
              <a:t>/</a:t>
            </a:r>
            <a:r>
              <a:rPr lang="it-IT" dirty="0" err="1"/>
              <a:t>sessionStorage</a:t>
            </a:r>
            <a:r>
              <a:rPr lang="it-IT" dirty="0"/>
              <a:t>)</a:t>
            </a:r>
          </a:p>
          <a:p>
            <a:r>
              <a:rPr lang="it-IT" dirty="0"/>
              <a:t>UI State</a:t>
            </a:r>
          </a:p>
          <a:p>
            <a:pPr lvl="1"/>
            <a:r>
              <a:rPr lang="it-IT" dirty="0"/>
              <a:t>E’ il vero punto debole di </a:t>
            </a:r>
            <a:r>
              <a:rPr lang="it-IT" dirty="0" err="1"/>
              <a:t>Blazor</a:t>
            </a:r>
            <a:r>
              <a:rPr lang="it-IT" dirty="0"/>
              <a:t> Server !!!</a:t>
            </a:r>
          </a:p>
          <a:p>
            <a:pPr lvl="1"/>
            <a:r>
              <a:rPr lang="it-IT" dirty="0"/>
              <a:t>Ad oggi non esiste alcun «metodo semplice per preservarla».</a:t>
            </a:r>
          </a:p>
          <a:p>
            <a:pPr lvl="1"/>
            <a:r>
              <a:rPr lang="it-IT" dirty="0"/>
              <a:t>In </a:t>
            </a:r>
            <a:r>
              <a:rPr lang="it-IT" dirty="0" err="1"/>
              <a:t>.Net</a:t>
            </a:r>
            <a:r>
              <a:rPr lang="it-IT" dirty="0"/>
              <a:t> 7 dovrebbero essere inclusi notevoli miglioramenti su questo aspetto.</a:t>
            </a:r>
          </a:p>
          <a:p>
            <a:pPr lvl="1"/>
            <a:endParaRPr lang="it-IT" dirty="0"/>
          </a:p>
          <a:p>
            <a:pPr lvl="1"/>
            <a:endParaRPr lang="it-IT" dirty="0"/>
          </a:p>
          <a:p>
            <a:endParaRPr lang="it-IT" dirty="0"/>
          </a:p>
          <a:p>
            <a:endParaRPr lang="it-IT" dirty="0"/>
          </a:p>
        </p:txBody>
      </p:sp>
    </p:spTree>
    <p:extLst>
      <p:ext uri="{BB962C8B-B14F-4D97-AF65-F5344CB8AC3E}">
        <p14:creationId xmlns:p14="http://schemas.microsoft.com/office/powerpoint/2010/main" val="65958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A167-C995-4581-B3D1-33B77C9A0E26}"/>
              </a:ext>
            </a:extLst>
          </p:cNvPr>
          <p:cNvSpPr>
            <a:spLocks noGrp="1"/>
          </p:cNvSpPr>
          <p:nvPr>
            <p:ph type="title"/>
          </p:nvPr>
        </p:nvSpPr>
        <p:spPr/>
        <p:txBody>
          <a:bodyPr>
            <a:normAutofit/>
          </a:bodyPr>
          <a:lstStyle/>
          <a:p>
            <a:r>
              <a:rPr lang="it-IT" dirty="0" err="1"/>
              <a:t>Azure</a:t>
            </a:r>
            <a:r>
              <a:rPr lang="it-IT" dirty="0"/>
              <a:t> </a:t>
            </a:r>
            <a:r>
              <a:rPr lang="it-IT" dirty="0" err="1"/>
              <a:t>SignalR</a:t>
            </a:r>
            <a:r>
              <a:rPr lang="it-IT" dirty="0"/>
              <a:t>: yes or </a:t>
            </a:r>
            <a:r>
              <a:rPr lang="it-IT" dirty="0" err="1"/>
              <a:t>not</a:t>
            </a:r>
            <a:r>
              <a:rPr lang="it-IT" dirty="0"/>
              <a:t> ?</a:t>
            </a:r>
          </a:p>
        </p:txBody>
      </p:sp>
      <p:pic>
        <p:nvPicPr>
          <p:cNvPr id="5" name="Picture 4">
            <a:extLst>
              <a:ext uri="{FF2B5EF4-FFF2-40B4-BE49-F238E27FC236}">
                <a16:creationId xmlns:a16="http://schemas.microsoft.com/office/drawing/2014/main" id="{805AA184-73D6-41D0-903D-79904328F636}"/>
              </a:ext>
            </a:extLst>
          </p:cNvPr>
          <p:cNvPicPr>
            <a:picLocks noChangeAspect="1"/>
          </p:cNvPicPr>
          <p:nvPr/>
        </p:nvPicPr>
        <p:blipFill>
          <a:blip r:embed="rId3"/>
          <a:stretch>
            <a:fillRect/>
          </a:stretch>
        </p:blipFill>
        <p:spPr>
          <a:xfrm>
            <a:off x="640080" y="3611815"/>
            <a:ext cx="3322513" cy="2279613"/>
          </a:xfrm>
          <a:prstGeom prst="rect">
            <a:avLst/>
          </a:prstGeom>
        </p:spPr>
      </p:pic>
      <p:pic>
        <p:nvPicPr>
          <p:cNvPr id="6" name="Picture 5">
            <a:extLst>
              <a:ext uri="{FF2B5EF4-FFF2-40B4-BE49-F238E27FC236}">
                <a16:creationId xmlns:a16="http://schemas.microsoft.com/office/drawing/2014/main" id="{0F4022E3-DAE9-4528-A0A2-74DF032EE682}"/>
              </a:ext>
            </a:extLst>
          </p:cNvPr>
          <p:cNvPicPr>
            <a:picLocks noChangeAspect="1"/>
          </p:cNvPicPr>
          <p:nvPr/>
        </p:nvPicPr>
        <p:blipFill>
          <a:blip r:embed="rId4"/>
          <a:stretch>
            <a:fillRect/>
          </a:stretch>
        </p:blipFill>
        <p:spPr>
          <a:xfrm>
            <a:off x="4906366" y="1520645"/>
            <a:ext cx="6249314" cy="2448933"/>
          </a:xfrm>
          <a:prstGeom prst="rect">
            <a:avLst/>
          </a:prstGeom>
        </p:spPr>
      </p:pic>
    </p:spTree>
    <p:extLst>
      <p:ext uri="{BB962C8B-B14F-4D97-AF65-F5344CB8AC3E}">
        <p14:creationId xmlns:p14="http://schemas.microsoft.com/office/powerpoint/2010/main" val="4235960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3D7DA9A-E6C1-2241-859E-5C982EB4986E}"/>
              </a:ext>
            </a:extLst>
          </p:cNvPr>
          <p:cNvSpPr/>
          <p:nvPr/>
        </p:nvSpPr>
        <p:spPr bwMode="auto">
          <a:xfrm>
            <a:off x="208230" y="878185"/>
            <a:ext cx="11568088" cy="3893115"/>
          </a:xfrm>
          <a:prstGeom prst="cloud">
            <a:avLst/>
          </a:prstGeom>
          <a:solidFill>
            <a:schemeClr val="accent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BA91D78D-01A9-954E-B725-59DE1BB75512}"/>
              </a:ext>
            </a:extLst>
          </p:cNvPr>
          <p:cNvSpPr/>
          <p:nvPr/>
        </p:nvSpPr>
        <p:spPr bwMode="auto">
          <a:xfrm>
            <a:off x="3748136" y="1538848"/>
            <a:ext cx="4054022" cy="218212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ASP.NET</a:t>
            </a:r>
          </a:p>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Core app</a:t>
            </a:r>
          </a:p>
        </p:txBody>
      </p:sp>
      <p:sp>
        <p:nvSpPr>
          <p:cNvPr id="6" name="Rectangle: Rounded Corners 5">
            <a:extLst>
              <a:ext uri="{FF2B5EF4-FFF2-40B4-BE49-F238E27FC236}">
                <a16:creationId xmlns:a16="http://schemas.microsoft.com/office/drawing/2014/main" id="{18DF0FD9-310E-CF48-A573-29071B6B3487}"/>
              </a:ext>
            </a:extLst>
          </p:cNvPr>
          <p:cNvSpPr/>
          <p:nvPr/>
        </p:nvSpPr>
        <p:spPr bwMode="auto">
          <a:xfrm>
            <a:off x="5920072" y="1964261"/>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000" dirty="0" err="1">
                <a:ln w="0"/>
                <a:solidFill>
                  <a:schemeClr val="accent6">
                    <a:lumMod val="50000"/>
                  </a:schemeClr>
                </a:solidFill>
                <a:latin typeface="Segoe UI"/>
                <a:ea typeface="Segoe UI" pitchFamily="34" charset="0"/>
                <a:cs typeface="Segoe UI" pitchFamily="34" charset="0"/>
              </a:rPr>
              <a:t>Blazor</a:t>
            </a:r>
            <a:r>
              <a:rPr lang="en-US" sz="2000" dirty="0">
                <a:ln w="0"/>
                <a:solidFill>
                  <a:schemeClr val="accent6">
                    <a:lumMod val="50000"/>
                  </a:schemeClr>
                </a:solidFill>
                <a:latin typeface="Segoe UI"/>
                <a:ea typeface="Segoe UI" pitchFamily="34" charset="0"/>
                <a:cs typeface="Segoe UI" pitchFamily="34" charset="0"/>
              </a:rPr>
              <a:t> Server</a:t>
            </a:r>
          </a:p>
        </p:txBody>
      </p:sp>
      <p:sp>
        <p:nvSpPr>
          <p:cNvPr id="7" name="Rectangle: Rounded Corners 8">
            <a:extLst>
              <a:ext uri="{FF2B5EF4-FFF2-40B4-BE49-F238E27FC236}">
                <a16:creationId xmlns:a16="http://schemas.microsoft.com/office/drawing/2014/main" id="{2D8D8D71-01E5-0641-9DD0-022AAE43FF16}"/>
              </a:ext>
            </a:extLst>
          </p:cNvPr>
          <p:cNvSpPr/>
          <p:nvPr/>
        </p:nvSpPr>
        <p:spPr bwMode="auto">
          <a:xfrm>
            <a:off x="8959440" y="4771300"/>
            <a:ext cx="1598711" cy="104559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3200" dirty="0">
                <a:solidFill>
                  <a:schemeClr val="bg1"/>
                </a:solidFill>
                <a:latin typeface="Segoe UI"/>
                <a:ea typeface="Segoe UI" pitchFamily="34" charset="0"/>
                <a:cs typeface="Segoe UI" pitchFamily="34" charset="0"/>
              </a:rPr>
              <a:t>Client</a:t>
            </a:r>
          </a:p>
        </p:txBody>
      </p:sp>
      <p:cxnSp>
        <p:nvCxnSpPr>
          <p:cNvPr id="13" name="Connector: Curved 22">
            <a:extLst>
              <a:ext uri="{FF2B5EF4-FFF2-40B4-BE49-F238E27FC236}">
                <a16:creationId xmlns:a16="http://schemas.microsoft.com/office/drawing/2014/main" id="{DFE93E74-D180-B64B-A753-FD9383172CC7}"/>
              </a:ext>
            </a:extLst>
          </p:cNvPr>
          <p:cNvCxnSpPr>
            <a:cxnSpLocks/>
            <a:stCxn id="7" idx="1"/>
            <a:endCxn id="6" idx="2"/>
          </p:cNvCxnSpPr>
          <p:nvPr/>
        </p:nvCxnSpPr>
        <p:spPr>
          <a:xfrm rot="10800000">
            <a:off x="6779634" y="3137036"/>
            <a:ext cx="2179806" cy="2157064"/>
          </a:xfrm>
          <a:prstGeom prst="curvedConnector2">
            <a:avLst/>
          </a:prstGeom>
          <a:ln w="127000">
            <a:solidFill>
              <a:schemeClr val="accent1">
                <a:lumMod val="40000"/>
                <a:lumOff val="6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63D0B5-643E-D04D-B334-776E66D920D7}"/>
              </a:ext>
            </a:extLst>
          </p:cNvPr>
          <p:cNvSpPr txBox="1"/>
          <p:nvPr/>
        </p:nvSpPr>
        <p:spPr>
          <a:xfrm>
            <a:off x="6030344" y="4427448"/>
            <a:ext cx="1704457" cy="307777"/>
          </a:xfrm>
          <a:prstGeom prst="rect">
            <a:avLst/>
          </a:prstGeom>
          <a:noFill/>
        </p:spPr>
        <p:txBody>
          <a:bodyPr wrap="square" lIns="0" tIns="0" rIns="0" bIns="0" rtlCol="0">
            <a:spAutoFit/>
          </a:bodyPr>
          <a:lstStyle/>
          <a:p>
            <a:pPr defTabSz="914344">
              <a:defRPr/>
            </a:pPr>
            <a:r>
              <a:rPr lang="en-US" sz="2000" dirty="0">
                <a:latin typeface="Segoe UI"/>
              </a:rPr>
              <a:t>SignalR traffic</a:t>
            </a:r>
          </a:p>
        </p:txBody>
      </p:sp>
      <p:sp>
        <p:nvSpPr>
          <p:cNvPr id="15" name="Title 1">
            <a:extLst>
              <a:ext uri="{FF2B5EF4-FFF2-40B4-BE49-F238E27FC236}">
                <a16:creationId xmlns:a16="http://schemas.microsoft.com/office/drawing/2014/main" id="{59DD64BB-77C9-4D5F-9442-A95CC0A67341}"/>
              </a:ext>
            </a:extLst>
          </p:cNvPr>
          <p:cNvSpPr txBox="1">
            <a:spLocks/>
          </p:cNvSpPr>
          <p:nvPr/>
        </p:nvSpPr>
        <p:spPr>
          <a:xfrm>
            <a:off x="499751" y="277230"/>
            <a:ext cx="10058400" cy="99694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Senza </a:t>
            </a:r>
            <a:r>
              <a:rPr lang="it-IT" dirty="0" err="1"/>
              <a:t>Azure</a:t>
            </a:r>
            <a:r>
              <a:rPr lang="it-IT" dirty="0"/>
              <a:t> </a:t>
            </a:r>
            <a:r>
              <a:rPr lang="it-IT" dirty="0" err="1"/>
              <a:t>SignalR</a:t>
            </a:r>
            <a:endParaRPr lang="it-IT" dirty="0"/>
          </a:p>
        </p:txBody>
      </p:sp>
    </p:spTree>
    <p:extLst>
      <p:ext uri="{BB962C8B-B14F-4D97-AF65-F5344CB8AC3E}">
        <p14:creationId xmlns:p14="http://schemas.microsoft.com/office/powerpoint/2010/main" val="22457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A167-C995-4581-B3D1-33B77C9A0E26}"/>
              </a:ext>
            </a:extLst>
          </p:cNvPr>
          <p:cNvSpPr>
            <a:spLocks noGrp="1"/>
          </p:cNvSpPr>
          <p:nvPr>
            <p:ph type="title"/>
          </p:nvPr>
        </p:nvSpPr>
        <p:spPr/>
        <p:txBody>
          <a:bodyPr>
            <a:normAutofit/>
          </a:bodyPr>
          <a:lstStyle/>
          <a:p>
            <a:r>
              <a:rPr lang="it-IT" dirty="0"/>
              <a:t>Connessione diretta: limiti teorici</a:t>
            </a:r>
          </a:p>
        </p:txBody>
      </p:sp>
      <p:pic>
        <p:nvPicPr>
          <p:cNvPr id="4" name="Picture 3">
            <a:extLst>
              <a:ext uri="{FF2B5EF4-FFF2-40B4-BE49-F238E27FC236}">
                <a16:creationId xmlns:a16="http://schemas.microsoft.com/office/drawing/2014/main" id="{00A1D9CF-89D4-4AED-9A9F-A63251860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540" y="1473200"/>
            <a:ext cx="9980920" cy="3491210"/>
          </a:xfrm>
          <a:prstGeom prst="rect">
            <a:avLst/>
          </a:prstGeom>
        </p:spPr>
      </p:pic>
      <p:sp>
        <p:nvSpPr>
          <p:cNvPr id="7" name="TextBox 6">
            <a:extLst>
              <a:ext uri="{FF2B5EF4-FFF2-40B4-BE49-F238E27FC236}">
                <a16:creationId xmlns:a16="http://schemas.microsoft.com/office/drawing/2014/main" id="{64C8A13C-8406-4F9E-AFB3-639780364B8B}"/>
              </a:ext>
            </a:extLst>
          </p:cNvPr>
          <p:cNvSpPr txBox="1"/>
          <p:nvPr/>
        </p:nvSpPr>
        <p:spPr>
          <a:xfrm>
            <a:off x="2501900" y="3465287"/>
            <a:ext cx="1638300" cy="369332"/>
          </a:xfrm>
          <a:prstGeom prst="rect">
            <a:avLst/>
          </a:prstGeom>
          <a:noFill/>
        </p:spPr>
        <p:txBody>
          <a:bodyPr wrap="square" rtlCol="0">
            <a:spAutoFit/>
          </a:bodyPr>
          <a:lstStyle/>
          <a:p>
            <a:r>
              <a:rPr lang="it-IT" dirty="0"/>
              <a:t>5 connessioni</a:t>
            </a:r>
          </a:p>
        </p:txBody>
      </p:sp>
      <p:sp>
        <p:nvSpPr>
          <p:cNvPr id="8" name="TextBox 7">
            <a:extLst>
              <a:ext uri="{FF2B5EF4-FFF2-40B4-BE49-F238E27FC236}">
                <a16:creationId xmlns:a16="http://schemas.microsoft.com/office/drawing/2014/main" id="{DFB9B954-2FF8-4E31-B364-F0BCE778F71F}"/>
              </a:ext>
            </a:extLst>
          </p:cNvPr>
          <p:cNvSpPr txBox="1"/>
          <p:nvPr/>
        </p:nvSpPr>
        <p:spPr>
          <a:xfrm>
            <a:off x="4502150" y="3465287"/>
            <a:ext cx="1638300" cy="369332"/>
          </a:xfrm>
          <a:prstGeom prst="rect">
            <a:avLst/>
          </a:prstGeom>
          <a:noFill/>
        </p:spPr>
        <p:txBody>
          <a:bodyPr wrap="square" rtlCol="0">
            <a:spAutoFit/>
          </a:bodyPr>
          <a:lstStyle/>
          <a:p>
            <a:r>
              <a:rPr lang="it-IT" dirty="0"/>
              <a:t>35 connessioni</a:t>
            </a:r>
          </a:p>
        </p:txBody>
      </p:sp>
      <p:sp>
        <p:nvSpPr>
          <p:cNvPr id="9" name="TextBox 8">
            <a:extLst>
              <a:ext uri="{FF2B5EF4-FFF2-40B4-BE49-F238E27FC236}">
                <a16:creationId xmlns:a16="http://schemas.microsoft.com/office/drawing/2014/main" id="{09254E81-FA4D-4512-8BD1-A78B87DF0F6D}"/>
              </a:ext>
            </a:extLst>
          </p:cNvPr>
          <p:cNvSpPr txBox="1"/>
          <p:nvPr/>
        </p:nvSpPr>
        <p:spPr>
          <a:xfrm>
            <a:off x="9213530" y="2613283"/>
            <a:ext cx="1790700" cy="369332"/>
          </a:xfrm>
          <a:prstGeom prst="rect">
            <a:avLst/>
          </a:prstGeom>
          <a:noFill/>
        </p:spPr>
        <p:txBody>
          <a:bodyPr wrap="square" rtlCol="0">
            <a:spAutoFit/>
          </a:bodyPr>
          <a:lstStyle/>
          <a:p>
            <a:r>
              <a:rPr lang="it-IT" dirty="0"/>
              <a:t>350 connessioni</a:t>
            </a:r>
          </a:p>
        </p:txBody>
      </p:sp>
      <p:sp>
        <p:nvSpPr>
          <p:cNvPr id="10" name="Arrow: Left 9">
            <a:extLst>
              <a:ext uri="{FF2B5EF4-FFF2-40B4-BE49-F238E27FC236}">
                <a16:creationId xmlns:a16="http://schemas.microsoft.com/office/drawing/2014/main" id="{B092E3FB-3893-425D-8343-382D3D57DD34}"/>
              </a:ext>
            </a:extLst>
          </p:cNvPr>
          <p:cNvSpPr/>
          <p:nvPr/>
        </p:nvSpPr>
        <p:spPr>
          <a:xfrm>
            <a:off x="8718230" y="2648466"/>
            <a:ext cx="495300" cy="2989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Arrow: Up 10">
            <a:extLst>
              <a:ext uri="{FF2B5EF4-FFF2-40B4-BE49-F238E27FC236}">
                <a16:creationId xmlns:a16="http://schemas.microsoft.com/office/drawing/2014/main" id="{92BA49F9-208D-4A2C-9DAF-9F6FD080B058}"/>
              </a:ext>
            </a:extLst>
          </p:cNvPr>
          <p:cNvSpPr/>
          <p:nvPr/>
        </p:nvSpPr>
        <p:spPr>
          <a:xfrm>
            <a:off x="5143500" y="3057855"/>
            <a:ext cx="355600" cy="369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Arrow: Up 11">
            <a:extLst>
              <a:ext uri="{FF2B5EF4-FFF2-40B4-BE49-F238E27FC236}">
                <a16:creationId xmlns:a16="http://schemas.microsoft.com/office/drawing/2014/main" id="{BF89CB61-D06D-4717-BB3F-F1897B849B81}"/>
              </a:ext>
            </a:extLst>
          </p:cNvPr>
          <p:cNvSpPr/>
          <p:nvPr/>
        </p:nvSpPr>
        <p:spPr>
          <a:xfrm>
            <a:off x="3143250" y="3057855"/>
            <a:ext cx="355600" cy="369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6990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3D7DA9A-E6C1-2241-859E-5C982EB4986E}"/>
              </a:ext>
            </a:extLst>
          </p:cNvPr>
          <p:cNvSpPr/>
          <p:nvPr/>
        </p:nvSpPr>
        <p:spPr bwMode="auto">
          <a:xfrm>
            <a:off x="147812" y="545567"/>
            <a:ext cx="12044188" cy="4162542"/>
          </a:xfrm>
          <a:prstGeom prst="cloud">
            <a:avLst/>
          </a:prstGeom>
          <a:solidFill>
            <a:schemeClr val="accent2">
              <a:lumMod val="20000"/>
              <a:lumOff val="8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pPr>
            <a:endParaRPr lang="en-US" sz="2000" dirty="0" err="1">
              <a:gradFill>
                <a:gsLst>
                  <a:gs pos="0">
                    <a:srgbClr val="FFFFFF"/>
                  </a:gs>
                  <a:gs pos="100000">
                    <a:srgbClr val="FFFFFF"/>
                  </a:gs>
                </a:gsLst>
                <a:lin ang="5400000" scaled="0"/>
              </a:gradFill>
              <a:latin typeface="Segoe UI"/>
            </a:endParaRPr>
          </a:p>
        </p:txBody>
      </p:sp>
      <p:sp>
        <p:nvSpPr>
          <p:cNvPr id="5" name="Rectangle: Rounded Corners 4">
            <a:extLst>
              <a:ext uri="{FF2B5EF4-FFF2-40B4-BE49-F238E27FC236}">
                <a16:creationId xmlns:a16="http://schemas.microsoft.com/office/drawing/2014/main" id="{BA91D78D-01A9-954E-B725-59DE1BB75512}"/>
              </a:ext>
            </a:extLst>
          </p:cNvPr>
          <p:cNvSpPr/>
          <p:nvPr/>
        </p:nvSpPr>
        <p:spPr bwMode="auto">
          <a:xfrm>
            <a:off x="1309466" y="1522683"/>
            <a:ext cx="3596199" cy="2023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ASP.NET</a:t>
            </a:r>
          </a:p>
          <a:p>
            <a:pP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Core app</a:t>
            </a:r>
          </a:p>
        </p:txBody>
      </p:sp>
      <p:sp>
        <p:nvSpPr>
          <p:cNvPr id="6" name="Rectangle: Rounded Corners 5">
            <a:extLst>
              <a:ext uri="{FF2B5EF4-FFF2-40B4-BE49-F238E27FC236}">
                <a16:creationId xmlns:a16="http://schemas.microsoft.com/office/drawing/2014/main" id="{18DF0FD9-310E-CF48-A573-29071B6B3487}"/>
              </a:ext>
            </a:extLst>
          </p:cNvPr>
          <p:cNvSpPr/>
          <p:nvPr/>
        </p:nvSpPr>
        <p:spPr bwMode="auto">
          <a:xfrm>
            <a:off x="3702360" y="1895911"/>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000" dirty="0" err="1">
                <a:ln w="0"/>
                <a:solidFill>
                  <a:schemeClr val="accent6">
                    <a:lumMod val="50000"/>
                  </a:schemeClr>
                </a:solidFill>
                <a:latin typeface="Segoe UI"/>
                <a:ea typeface="Segoe UI" pitchFamily="34" charset="0"/>
                <a:cs typeface="Segoe UI" pitchFamily="34" charset="0"/>
              </a:rPr>
              <a:t>Blazor</a:t>
            </a:r>
            <a:r>
              <a:rPr lang="en-US" sz="2000" dirty="0">
                <a:ln w="0"/>
                <a:solidFill>
                  <a:schemeClr val="accent6">
                    <a:lumMod val="50000"/>
                  </a:schemeClr>
                </a:solidFill>
                <a:latin typeface="Segoe UI"/>
                <a:ea typeface="Segoe UI" pitchFamily="34" charset="0"/>
                <a:cs typeface="Segoe UI" pitchFamily="34" charset="0"/>
              </a:rPr>
              <a:t> Server</a:t>
            </a:r>
          </a:p>
        </p:txBody>
      </p:sp>
      <p:sp>
        <p:nvSpPr>
          <p:cNvPr id="7" name="Rectangle: Rounded Corners 8">
            <a:extLst>
              <a:ext uri="{FF2B5EF4-FFF2-40B4-BE49-F238E27FC236}">
                <a16:creationId xmlns:a16="http://schemas.microsoft.com/office/drawing/2014/main" id="{2D8D8D71-01E5-0641-9DD0-022AAE43FF16}"/>
              </a:ext>
            </a:extLst>
          </p:cNvPr>
          <p:cNvSpPr/>
          <p:nvPr/>
        </p:nvSpPr>
        <p:spPr bwMode="auto">
          <a:xfrm>
            <a:off x="4608383" y="5015464"/>
            <a:ext cx="1598711" cy="104559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3200" dirty="0">
                <a:gradFill>
                  <a:gsLst>
                    <a:gs pos="0">
                      <a:srgbClr val="FFFFFF"/>
                    </a:gs>
                    <a:gs pos="100000">
                      <a:srgbClr val="FFFFFF"/>
                    </a:gs>
                  </a:gsLst>
                  <a:lin ang="5400000" scaled="0"/>
                </a:gradFill>
                <a:latin typeface="Segoe UI"/>
                <a:ea typeface="Segoe UI" pitchFamily="34" charset="0"/>
                <a:cs typeface="Segoe UI" pitchFamily="34" charset="0"/>
              </a:rPr>
              <a:t>Client</a:t>
            </a:r>
          </a:p>
        </p:txBody>
      </p:sp>
      <p:sp>
        <p:nvSpPr>
          <p:cNvPr id="9" name="Rectangle: Rounded Corners 14">
            <a:extLst>
              <a:ext uri="{FF2B5EF4-FFF2-40B4-BE49-F238E27FC236}">
                <a16:creationId xmlns:a16="http://schemas.microsoft.com/office/drawing/2014/main" id="{5C02BB58-3EC6-4347-84B7-CE4B9C34C3C4}"/>
              </a:ext>
            </a:extLst>
          </p:cNvPr>
          <p:cNvSpPr/>
          <p:nvPr/>
        </p:nvSpPr>
        <p:spPr bwMode="auto">
          <a:xfrm>
            <a:off x="7021671" y="1522683"/>
            <a:ext cx="3596199" cy="2023600"/>
          </a:xfrm>
          <a:prstGeom prst="roundRect">
            <a:avLst/>
          </a:prstGeom>
          <a:solidFill>
            <a:srgbClr val="0721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49" fontAlgn="base">
              <a:spcBef>
                <a:spcPct val="0"/>
              </a:spcBef>
              <a:spcAft>
                <a:spcPct val="0"/>
              </a:spcAft>
              <a:defRPr/>
            </a:pPr>
            <a:endParaRPr lang="en-US" sz="3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Rounded Corners 15">
            <a:extLst>
              <a:ext uri="{FF2B5EF4-FFF2-40B4-BE49-F238E27FC236}">
                <a16:creationId xmlns:a16="http://schemas.microsoft.com/office/drawing/2014/main" id="{663AAFAD-298A-5C40-9C0E-716FDAC72954}"/>
              </a:ext>
            </a:extLst>
          </p:cNvPr>
          <p:cNvSpPr/>
          <p:nvPr/>
        </p:nvSpPr>
        <p:spPr bwMode="auto">
          <a:xfrm>
            <a:off x="8561861" y="2884993"/>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400" dirty="0">
                <a:ln w="0"/>
                <a:solidFill>
                  <a:schemeClr val="accent6">
                    <a:lumMod val="50000"/>
                  </a:schemeClr>
                </a:solidFill>
                <a:latin typeface="Segoe UI"/>
                <a:ea typeface="Segoe UI" pitchFamily="34" charset="0"/>
                <a:cs typeface="Segoe UI" pitchFamily="34" charset="0"/>
              </a:rPr>
              <a:t>Client Endpoint</a:t>
            </a:r>
          </a:p>
        </p:txBody>
      </p:sp>
      <p:sp>
        <p:nvSpPr>
          <p:cNvPr id="11" name="Rectangle: Rounded Corners 16">
            <a:extLst>
              <a:ext uri="{FF2B5EF4-FFF2-40B4-BE49-F238E27FC236}">
                <a16:creationId xmlns:a16="http://schemas.microsoft.com/office/drawing/2014/main" id="{EF2703A1-2318-DA46-B657-46D3C9627D83}"/>
              </a:ext>
            </a:extLst>
          </p:cNvPr>
          <p:cNvSpPr/>
          <p:nvPr/>
        </p:nvSpPr>
        <p:spPr bwMode="auto">
          <a:xfrm>
            <a:off x="6505852" y="1895911"/>
            <a:ext cx="1719123" cy="117277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400" dirty="0">
                <a:ln w="0"/>
                <a:solidFill>
                  <a:schemeClr val="accent6">
                    <a:lumMod val="50000"/>
                  </a:schemeClr>
                </a:solidFill>
                <a:latin typeface="Segoe UI"/>
                <a:ea typeface="Segoe UI" pitchFamily="34" charset="0"/>
                <a:cs typeface="Segoe UI" pitchFamily="34" charset="0"/>
              </a:rPr>
              <a:t>Server Endpoint</a:t>
            </a:r>
          </a:p>
        </p:txBody>
      </p:sp>
      <p:cxnSp>
        <p:nvCxnSpPr>
          <p:cNvPr id="13" name="Connector: Curved 22">
            <a:extLst>
              <a:ext uri="{FF2B5EF4-FFF2-40B4-BE49-F238E27FC236}">
                <a16:creationId xmlns:a16="http://schemas.microsoft.com/office/drawing/2014/main" id="{DFE93E74-D180-B64B-A753-FD9383172CC7}"/>
              </a:ext>
            </a:extLst>
          </p:cNvPr>
          <p:cNvCxnSpPr>
            <a:cxnSpLocks/>
            <a:stCxn id="7" idx="3"/>
            <a:endCxn id="10" idx="2"/>
          </p:cNvCxnSpPr>
          <p:nvPr/>
        </p:nvCxnSpPr>
        <p:spPr>
          <a:xfrm flipV="1">
            <a:off x="6207094" y="4057768"/>
            <a:ext cx="3214329" cy="1480496"/>
          </a:xfrm>
          <a:prstGeom prst="curvedConnector2">
            <a:avLst/>
          </a:prstGeom>
          <a:ln w="127000">
            <a:solidFill>
              <a:schemeClr val="accent1">
                <a:lumMod val="40000"/>
                <a:lumOff val="6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715632-97A8-E541-8A14-B9160DE32560}"/>
              </a:ext>
            </a:extLst>
          </p:cNvPr>
          <p:cNvCxnSpPr>
            <a:stCxn id="6" idx="3"/>
            <a:endCxn id="11" idx="1"/>
          </p:cNvCxnSpPr>
          <p:nvPr/>
        </p:nvCxnSpPr>
        <p:spPr>
          <a:xfrm>
            <a:off x="5421484" y="2482299"/>
            <a:ext cx="1084369"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9B0F6A5-ACBF-7C43-839D-057B867FB101}"/>
              </a:ext>
            </a:extLst>
          </p:cNvPr>
          <p:cNvSpPr txBox="1"/>
          <p:nvPr/>
        </p:nvSpPr>
        <p:spPr>
          <a:xfrm>
            <a:off x="7893189" y="5322874"/>
            <a:ext cx="1704457" cy="307777"/>
          </a:xfrm>
          <a:prstGeom prst="rect">
            <a:avLst/>
          </a:prstGeom>
          <a:noFill/>
        </p:spPr>
        <p:txBody>
          <a:bodyPr wrap="square" lIns="0" tIns="0" rIns="0" bIns="0" rtlCol="0">
            <a:spAutoFit/>
          </a:bodyPr>
          <a:lstStyle/>
          <a:p>
            <a:pPr defTabSz="914344">
              <a:defRPr/>
            </a:pPr>
            <a:r>
              <a:rPr lang="en-US" sz="2000" dirty="0">
                <a:latin typeface="Segoe UI"/>
              </a:rPr>
              <a:t>SignalR traffic</a:t>
            </a:r>
          </a:p>
        </p:txBody>
      </p:sp>
      <p:pic>
        <p:nvPicPr>
          <p:cNvPr id="17" name="Picture 16">
            <a:extLst>
              <a:ext uri="{FF2B5EF4-FFF2-40B4-BE49-F238E27FC236}">
                <a16:creationId xmlns:a16="http://schemas.microsoft.com/office/drawing/2014/main" id="{689A6F05-A170-F34B-93FC-638C1947EED0}"/>
              </a:ext>
            </a:extLst>
          </p:cNvPr>
          <p:cNvPicPr>
            <a:picLocks noChangeAspect="1"/>
          </p:cNvPicPr>
          <p:nvPr/>
        </p:nvPicPr>
        <p:blipFill>
          <a:blip r:embed="rId3"/>
          <a:stretch>
            <a:fillRect/>
          </a:stretch>
        </p:blipFill>
        <p:spPr>
          <a:xfrm>
            <a:off x="8856883" y="1600576"/>
            <a:ext cx="1129079" cy="1139485"/>
          </a:xfrm>
          <a:prstGeom prst="rect">
            <a:avLst/>
          </a:prstGeom>
        </p:spPr>
      </p:pic>
      <p:sp>
        <p:nvSpPr>
          <p:cNvPr id="18" name="TextBox 17">
            <a:extLst>
              <a:ext uri="{FF2B5EF4-FFF2-40B4-BE49-F238E27FC236}">
                <a16:creationId xmlns:a16="http://schemas.microsoft.com/office/drawing/2014/main" id="{8A22D1AF-7107-EC4E-8A8D-21F3E3E25F6A}"/>
              </a:ext>
            </a:extLst>
          </p:cNvPr>
          <p:cNvSpPr txBox="1"/>
          <p:nvPr/>
        </p:nvSpPr>
        <p:spPr>
          <a:xfrm>
            <a:off x="7306726" y="1013211"/>
            <a:ext cx="329667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SignalR Service</a:t>
            </a:r>
          </a:p>
        </p:txBody>
      </p:sp>
      <p:sp>
        <p:nvSpPr>
          <p:cNvPr id="19" name="TextBox 18">
            <a:extLst>
              <a:ext uri="{FF2B5EF4-FFF2-40B4-BE49-F238E27FC236}">
                <a16:creationId xmlns:a16="http://schemas.microsoft.com/office/drawing/2014/main" id="{51B056AF-8A36-40C8-8F23-7F54486C4C3A}"/>
              </a:ext>
            </a:extLst>
          </p:cNvPr>
          <p:cNvSpPr txBox="1"/>
          <p:nvPr/>
        </p:nvSpPr>
        <p:spPr>
          <a:xfrm>
            <a:off x="5500515" y="2158554"/>
            <a:ext cx="1084370" cy="184666"/>
          </a:xfrm>
          <a:prstGeom prst="rect">
            <a:avLst/>
          </a:prstGeom>
          <a:noFill/>
        </p:spPr>
        <p:txBody>
          <a:bodyPr wrap="square" lIns="0" tIns="0" rIns="0" bIns="0" rtlCol="0">
            <a:spAutoFit/>
          </a:bodyPr>
          <a:lstStyle/>
          <a:p>
            <a:pPr defTabSz="914344">
              <a:defRPr/>
            </a:pPr>
            <a:r>
              <a:rPr lang="en-US" sz="1200" dirty="0">
                <a:latin typeface="Segoe UI"/>
              </a:rPr>
              <a:t>5 </a:t>
            </a:r>
            <a:r>
              <a:rPr lang="en-US" sz="1200" dirty="0" err="1">
                <a:latin typeface="Segoe UI"/>
              </a:rPr>
              <a:t>connessioni</a:t>
            </a:r>
            <a:endParaRPr lang="en-US" sz="1200" dirty="0">
              <a:latin typeface="Segoe UI"/>
            </a:endParaRPr>
          </a:p>
        </p:txBody>
      </p:sp>
    </p:spTree>
    <p:extLst>
      <p:ext uri="{BB962C8B-B14F-4D97-AF65-F5344CB8AC3E}">
        <p14:creationId xmlns:p14="http://schemas.microsoft.com/office/powerpoint/2010/main" val="291324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AAC0-8C80-58D5-10B7-0FCDAEF8AE87}"/>
              </a:ext>
            </a:extLst>
          </p:cNvPr>
          <p:cNvSpPr>
            <a:spLocks noGrp="1"/>
          </p:cNvSpPr>
          <p:nvPr>
            <p:ph type="title"/>
          </p:nvPr>
        </p:nvSpPr>
        <p:spPr/>
        <p:txBody>
          <a:bodyPr/>
          <a:lstStyle/>
          <a:p>
            <a:r>
              <a:rPr lang="en-GB" dirty="0"/>
              <a:t>Un </a:t>
            </a:r>
            <a:r>
              <a:rPr lang="en-GB" dirty="0" err="1"/>
              <a:t>grazie</a:t>
            </a:r>
            <a:r>
              <a:rPr lang="en-GB" dirty="0"/>
              <a:t> </a:t>
            </a:r>
            <a:r>
              <a:rPr lang="en-GB" dirty="0" err="1"/>
              <a:t>agli</a:t>
            </a:r>
            <a:r>
              <a:rPr lang="en-GB" dirty="0"/>
              <a:t> sponsor</a:t>
            </a:r>
          </a:p>
        </p:txBody>
      </p:sp>
      <p:pic>
        <p:nvPicPr>
          <p:cNvPr id="1028" name="Picture 4" descr="Logo Sponsor Ellycode">
            <a:extLst>
              <a:ext uri="{FF2B5EF4-FFF2-40B4-BE49-F238E27FC236}">
                <a16:creationId xmlns:a16="http://schemas.microsoft.com/office/drawing/2014/main" id="{55F86AA0-DB44-44F0-5835-62E54FA0D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726" y="1368689"/>
            <a:ext cx="3517391" cy="10878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Sponsor Unikey">
            <a:extLst>
              <a:ext uri="{FF2B5EF4-FFF2-40B4-BE49-F238E27FC236}">
                <a16:creationId xmlns:a16="http://schemas.microsoft.com/office/drawing/2014/main" id="{E6EE20BE-CD9A-5128-A88E-217725CE8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051" y="2657502"/>
            <a:ext cx="2987898" cy="9277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Sponsor Ynnova">
            <a:extLst>
              <a:ext uri="{FF2B5EF4-FFF2-40B4-BE49-F238E27FC236}">
                <a16:creationId xmlns:a16="http://schemas.microsoft.com/office/drawing/2014/main" id="{D22509B7-7424-067B-B352-6EF9874F1E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0527" y="4038142"/>
            <a:ext cx="2138240" cy="6191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 Sponsor Digital Thinks">
            <a:extLst>
              <a:ext uri="{FF2B5EF4-FFF2-40B4-BE49-F238E27FC236}">
                <a16:creationId xmlns:a16="http://schemas.microsoft.com/office/drawing/2014/main" id="{2D68DABC-36A3-E064-82D8-2F01BF63E3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1259" y="3995029"/>
            <a:ext cx="2709481" cy="68267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Interdata">
            <a:extLst>
              <a:ext uri="{FF2B5EF4-FFF2-40B4-BE49-F238E27FC236}">
                <a16:creationId xmlns:a16="http://schemas.microsoft.com/office/drawing/2014/main" id="{962214BF-4065-0314-BABA-A986A49A5A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7895" y="3995029"/>
            <a:ext cx="2679062" cy="6826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ogo Innovidia">
            <a:extLst>
              <a:ext uri="{FF2B5EF4-FFF2-40B4-BE49-F238E27FC236}">
                <a16:creationId xmlns:a16="http://schemas.microsoft.com/office/drawing/2014/main" id="{00A60AE4-D214-8A04-FEEC-5013391888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3907" y="4905324"/>
            <a:ext cx="2142093" cy="61919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ogo Sponsor QT2000">
            <a:extLst>
              <a:ext uri="{FF2B5EF4-FFF2-40B4-BE49-F238E27FC236}">
                <a16:creationId xmlns:a16="http://schemas.microsoft.com/office/drawing/2014/main" id="{C7EC7A68-329F-F689-E7F7-BF20D980A9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9368" y="4838234"/>
            <a:ext cx="1465819" cy="8949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3B5E56-5CC1-C29E-3DB8-F1213C48E3E8}"/>
              </a:ext>
            </a:extLst>
          </p:cNvPr>
          <p:cNvPicPr>
            <a:picLocks noChangeAspect="1"/>
          </p:cNvPicPr>
          <p:nvPr/>
        </p:nvPicPr>
        <p:blipFill>
          <a:blip r:embed="rId10"/>
          <a:stretch>
            <a:fillRect/>
          </a:stretch>
        </p:blipFill>
        <p:spPr>
          <a:xfrm>
            <a:off x="1903409" y="1333477"/>
            <a:ext cx="3818466" cy="1188159"/>
          </a:xfrm>
          <a:prstGeom prst="rect">
            <a:avLst/>
          </a:prstGeom>
        </p:spPr>
      </p:pic>
    </p:spTree>
    <p:extLst>
      <p:ext uri="{BB962C8B-B14F-4D97-AF65-F5344CB8AC3E}">
        <p14:creationId xmlns:p14="http://schemas.microsoft.com/office/powerpoint/2010/main" val="176821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D5405EC-E759-4B82-995D-BB13BCF55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35" y="1131570"/>
            <a:ext cx="11186975" cy="3889004"/>
          </a:xfrm>
          <a:prstGeom prst="rect">
            <a:avLst/>
          </a:prstGeom>
        </p:spPr>
      </p:pic>
    </p:spTree>
    <p:extLst>
      <p:ext uri="{BB962C8B-B14F-4D97-AF65-F5344CB8AC3E}">
        <p14:creationId xmlns:p14="http://schemas.microsoft.com/office/powerpoint/2010/main" val="114060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A167-C995-4581-B3D1-33B77C9A0E26}"/>
              </a:ext>
            </a:extLst>
          </p:cNvPr>
          <p:cNvSpPr>
            <a:spLocks noGrp="1"/>
          </p:cNvSpPr>
          <p:nvPr>
            <p:ph type="title"/>
          </p:nvPr>
        </p:nvSpPr>
        <p:spPr/>
        <p:txBody>
          <a:bodyPr>
            <a:normAutofit/>
          </a:bodyPr>
          <a:lstStyle/>
          <a:p>
            <a:r>
              <a:rPr lang="it-IT" dirty="0" err="1"/>
              <a:t>Azure</a:t>
            </a:r>
            <a:r>
              <a:rPr lang="it-IT" dirty="0"/>
              <a:t> </a:t>
            </a:r>
            <a:r>
              <a:rPr lang="it-IT" dirty="0" err="1"/>
              <a:t>SignalR</a:t>
            </a:r>
            <a:r>
              <a:rPr lang="it-IT" dirty="0"/>
              <a:t>: yes or </a:t>
            </a:r>
            <a:r>
              <a:rPr lang="it-IT" dirty="0" err="1"/>
              <a:t>not</a:t>
            </a:r>
            <a:r>
              <a:rPr lang="it-IT" dirty="0"/>
              <a:t> ?</a:t>
            </a:r>
          </a:p>
        </p:txBody>
      </p:sp>
      <p:pic>
        <p:nvPicPr>
          <p:cNvPr id="6" name="Picture 5">
            <a:extLst>
              <a:ext uri="{FF2B5EF4-FFF2-40B4-BE49-F238E27FC236}">
                <a16:creationId xmlns:a16="http://schemas.microsoft.com/office/drawing/2014/main" id="{81FBDBEB-BCE8-442F-BE4A-756541F4861A}"/>
              </a:ext>
            </a:extLst>
          </p:cNvPr>
          <p:cNvPicPr>
            <a:picLocks noChangeAspect="1"/>
          </p:cNvPicPr>
          <p:nvPr/>
        </p:nvPicPr>
        <p:blipFill>
          <a:blip r:embed="rId3"/>
          <a:stretch>
            <a:fillRect/>
          </a:stretch>
        </p:blipFill>
        <p:spPr>
          <a:xfrm>
            <a:off x="6231948" y="1556281"/>
            <a:ext cx="5048250" cy="4057650"/>
          </a:xfrm>
          <a:prstGeom prst="rect">
            <a:avLst/>
          </a:prstGeom>
        </p:spPr>
      </p:pic>
      <p:sp>
        <p:nvSpPr>
          <p:cNvPr id="4" name="Content Placeholder 3">
            <a:extLst>
              <a:ext uri="{FF2B5EF4-FFF2-40B4-BE49-F238E27FC236}">
                <a16:creationId xmlns:a16="http://schemas.microsoft.com/office/drawing/2014/main" id="{81201240-173F-44C6-84B8-99F9877A271B}"/>
              </a:ext>
            </a:extLst>
          </p:cNvPr>
          <p:cNvSpPr txBox="1">
            <a:spLocks/>
          </p:cNvSpPr>
          <p:nvPr/>
        </p:nvSpPr>
        <p:spPr>
          <a:xfrm>
            <a:off x="558139" y="1556281"/>
            <a:ext cx="5328063" cy="4380705"/>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dirty="0"/>
              <a:t>Offload ASP.NET Core </a:t>
            </a:r>
            <a:r>
              <a:rPr lang="en-US" dirty="0" err="1"/>
              <a:t>SignalR</a:t>
            </a:r>
            <a:r>
              <a:rPr lang="en-US" dirty="0"/>
              <a:t> verso un </a:t>
            </a:r>
            <a:r>
              <a:rPr lang="en-US" dirty="0" err="1"/>
              <a:t>servizio</a:t>
            </a:r>
            <a:r>
              <a:rPr lang="en-US" dirty="0"/>
              <a:t> </a:t>
            </a:r>
            <a:r>
              <a:rPr lang="en-US" dirty="0" err="1"/>
              <a:t>esterno</a:t>
            </a:r>
            <a:endParaRPr lang="en-US" dirty="0"/>
          </a:p>
          <a:p>
            <a:pPr marL="0" indent="0">
              <a:buNone/>
            </a:pPr>
            <a:r>
              <a:rPr lang="en-US" dirty="0"/>
              <a:t>Free tier – Sino a 20 </a:t>
            </a:r>
            <a:r>
              <a:rPr lang="en-US" dirty="0" err="1"/>
              <a:t>connessioni</a:t>
            </a:r>
            <a:r>
              <a:rPr lang="en-US" dirty="0"/>
              <a:t> (in </a:t>
            </a:r>
            <a:r>
              <a:rPr lang="en-US" dirty="0" err="1"/>
              <a:t>realtà</a:t>
            </a:r>
            <a:r>
              <a:rPr lang="en-US" dirty="0"/>
              <a:t> 15)</a:t>
            </a:r>
          </a:p>
          <a:p>
            <a:pPr marL="0" indent="0" algn="just">
              <a:buNone/>
            </a:pPr>
            <a:r>
              <a:rPr lang="en-US" dirty="0"/>
              <a:t>Per </a:t>
            </a:r>
            <a:r>
              <a:rPr lang="en-US" dirty="0" err="1"/>
              <a:t>l’utilizzo</a:t>
            </a:r>
            <a:r>
              <a:rPr lang="en-US" dirty="0"/>
              <a:t> </a:t>
            </a:r>
            <a:r>
              <a:rPr lang="en-US" dirty="0" err="1"/>
              <a:t>basta</a:t>
            </a:r>
            <a:r>
              <a:rPr lang="en-US" dirty="0"/>
              <a:t> </a:t>
            </a:r>
            <a:r>
              <a:rPr lang="en-US" dirty="0" err="1"/>
              <a:t>aggiungere</a:t>
            </a:r>
            <a:r>
              <a:rPr lang="en-US" dirty="0"/>
              <a:t> un </a:t>
            </a:r>
            <a:r>
              <a:rPr lang="en-US" dirty="0" err="1"/>
              <a:t>pacchetto</a:t>
            </a:r>
            <a:r>
              <a:rPr lang="en-US" dirty="0"/>
              <a:t> NuGet e </a:t>
            </a:r>
            <a:r>
              <a:rPr lang="en-US" dirty="0" err="1"/>
              <a:t>aggiungere</a:t>
            </a:r>
            <a:r>
              <a:rPr lang="en-US" dirty="0"/>
              <a:t> la </a:t>
            </a:r>
            <a:r>
              <a:rPr lang="en-US" dirty="0" err="1"/>
              <a:t>stringa</a:t>
            </a:r>
            <a:r>
              <a:rPr lang="en-US" dirty="0"/>
              <a:t> di </a:t>
            </a:r>
            <a:r>
              <a:rPr lang="en-US" dirty="0" err="1"/>
              <a:t>connessione</a:t>
            </a:r>
            <a:r>
              <a:rPr lang="en-US" dirty="0"/>
              <a:t>: </a:t>
            </a:r>
            <a:r>
              <a:rPr lang="en-US" dirty="0" err="1"/>
              <a:t>il</a:t>
            </a:r>
            <a:r>
              <a:rPr lang="en-US" dirty="0"/>
              <a:t> </a:t>
            </a:r>
            <a:r>
              <a:rPr lang="en-US" dirty="0" err="1"/>
              <a:t>tutto</a:t>
            </a:r>
            <a:r>
              <a:rPr lang="en-US" dirty="0"/>
              <a:t> con 0 </a:t>
            </a:r>
            <a:r>
              <a:rPr lang="en-US" dirty="0" err="1"/>
              <a:t>linee</a:t>
            </a:r>
            <a:r>
              <a:rPr lang="en-US" dirty="0"/>
              <a:t> di </a:t>
            </a:r>
            <a:r>
              <a:rPr lang="en-US" dirty="0" err="1"/>
              <a:t>codice</a:t>
            </a:r>
            <a:endParaRPr lang="en-US" dirty="0"/>
          </a:p>
        </p:txBody>
      </p:sp>
    </p:spTree>
    <p:extLst>
      <p:ext uri="{BB962C8B-B14F-4D97-AF65-F5344CB8AC3E}">
        <p14:creationId xmlns:p14="http://schemas.microsoft.com/office/powerpoint/2010/main" val="2031578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A167-C995-4581-B3D1-33B77C9A0E26}"/>
              </a:ext>
            </a:extLst>
          </p:cNvPr>
          <p:cNvSpPr>
            <a:spLocks noGrp="1"/>
          </p:cNvSpPr>
          <p:nvPr>
            <p:ph type="title"/>
          </p:nvPr>
        </p:nvSpPr>
        <p:spPr/>
        <p:txBody>
          <a:bodyPr>
            <a:normAutofit/>
          </a:bodyPr>
          <a:lstStyle/>
          <a:p>
            <a:r>
              <a:rPr lang="it-IT" dirty="0" err="1"/>
              <a:t>Azure</a:t>
            </a:r>
            <a:r>
              <a:rPr lang="it-IT" dirty="0"/>
              <a:t> </a:t>
            </a:r>
            <a:r>
              <a:rPr lang="it-IT" dirty="0" err="1"/>
              <a:t>SignalR</a:t>
            </a:r>
            <a:r>
              <a:rPr lang="it-IT" dirty="0"/>
              <a:t>: è possibile farne senza ! (?)</a:t>
            </a:r>
          </a:p>
        </p:txBody>
      </p:sp>
      <p:pic>
        <p:nvPicPr>
          <p:cNvPr id="7" name="Picture 6">
            <a:extLst>
              <a:ext uri="{FF2B5EF4-FFF2-40B4-BE49-F238E27FC236}">
                <a16:creationId xmlns:a16="http://schemas.microsoft.com/office/drawing/2014/main" id="{150DD855-4DE7-4E49-9765-4D68D8F26CBC}"/>
              </a:ext>
            </a:extLst>
          </p:cNvPr>
          <p:cNvPicPr>
            <a:picLocks noChangeAspect="1"/>
          </p:cNvPicPr>
          <p:nvPr/>
        </p:nvPicPr>
        <p:blipFill>
          <a:blip r:embed="rId3"/>
          <a:stretch>
            <a:fillRect/>
          </a:stretch>
        </p:blipFill>
        <p:spPr>
          <a:xfrm>
            <a:off x="4071938" y="1498536"/>
            <a:ext cx="3373891" cy="4262349"/>
          </a:xfrm>
          <a:prstGeom prst="rect">
            <a:avLst/>
          </a:prstGeom>
        </p:spPr>
      </p:pic>
    </p:spTree>
    <p:extLst>
      <p:ext uri="{BB962C8B-B14F-4D97-AF65-F5344CB8AC3E}">
        <p14:creationId xmlns:p14="http://schemas.microsoft.com/office/powerpoint/2010/main" val="2663482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EB23DE-9ACF-4346-99C1-21E186F50F23}"/>
              </a:ext>
            </a:extLst>
          </p:cNvPr>
          <p:cNvSpPr>
            <a:spLocks noGrp="1"/>
          </p:cNvSpPr>
          <p:nvPr>
            <p:ph type="title"/>
          </p:nvPr>
        </p:nvSpPr>
        <p:spPr>
          <a:xfrm>
            <a:off x="490509" y="174956"/>
            <a:ext cx="11210982" cy="985279"/>
          </a:xfrm>
        </p:spPr>
        <p:txBody>
          <a:bodyPr/>
          <a:lstStyle/>
          <a:p>
            <a:r>
              <a:rPr lang="it-IT" dirty="0"/>
              <a:t>Connessione diretta: opzioni possibili</a:t>
            </a:r>
          </a:p>
        </p:txBody>
      </p:sp>
      <p:sp>
        <p:nvSpPr>
          <p:cNvPr id="5" name="TextBox 4">
            <a:extLst>
              <a:ext uri="{FF2B5EF4-FFF2-40B4-BE49-F238E27FC236}">
                <a16:creationId xmlns:a16="http://schemas.microsoft.com/office/drawing/2014/main" id="{AD56887E-A628-4FE1-AA86-046859DA6448}"/>
              </a:ext>
            </a:extLst>
          </p:cNvPr>
          <p:cNvSpPr txBox="1"/>
          <p:nvPr/>
        </p:nvSpPr>
        <p:spPr>
          <a:xfrm>
            <a:off x="886692" y="1160235"/>
            <a:ext cx="9393381" cy="5078313"/>
          </a:xfrm>
          <a:prstGeom prst="rect">
            <a:avLst/>
          </a:prstGeom>
          <a:noFill/>
        </p:spPr>
        <p:txBody>
          <a:bodyPr wrap="square" rtlCol="0">
            <a:spAutoFit/>
          </a:bodyPr>
          <a:lstStyle/>
          <a:p>
            <a:r>
              <a:rPr lang="it-IT" sz="3600" dirty="0"/>
              <a:t>Configurazioni notevoli</a:t>
            </a:r>
          </a:p>
          <a:p>
            <a:pPr marL="571500" indent="-571500">
              <a:buFont typeface="Arial" panose="020B0604020202020204" pitchFamily="34" charset="0"/>
              <a:buChar char="•"/>
            </a:pPr>
            <a:r>
              <a:rPr lang="it-IT" sz="3600" dirty="0"/>
              <a:t>Numero di circuiti disconnessi mantenuti in memoria (</a:t>
            </a:r>
            <a:r>
              <a:rPr lang="it-IT" sz="3600" i="1" dirty="0" err="1"/>
              <a:t>DisconnectedCircuitRetentionPeriod</a:t>
            </a:r>
            <a:r>
              <a:rPr lang="it-IT" sz="3600" dirty="0"/>
              <a:t>)</a:t>
            </a:r>
          </a:p>
          <a:p>
            <a:pPr marL="571500" indent="-571500">
              <a:buFont typeface="Arial" panose="020B0604020202020204" pitchFamily="34" charset="0"/>
              <a:buChar char="•"/>
            </a:pPr>
            <a:r>
              <a:rPr lang="it-IT" sz="3600" dirty="0" err="1"/>
              <a:t>Timeout</a:t>
            </a:r>
            <a:r>
              <a:rPr lang="it-IT" sz="3600" dirty="0"/>
              <a:t> per circuiti disconnessi (</a:t>
            </a:r>
            <a:r>
              <a:rPr lang="it-IT" sz="3600" i="1" dirty="0" err="1"/>
              <a:t>DisconnectedCircuitMaxRetained</a:t>
            </a:r>
            <a:r>
              <a:rPr lang="it-IT" sz="3600" dirty="0"/>
              <a:t>)</a:t>
            </a:r>
          </a:p>
          <a:p>
            <a:r>
              <a:rPr lang="it-IT" sz="3600" dirty="0"/>
              <a:t>Due approcci</a:t>
            </a:r>
          </a:p>
          <a:p>
            <a:pPr marL="571500" indent="-571500">
              <a:buFont typeface="Arial" panose="020B0604020202020204" pitchFamily="34" charset="0"/>
              <a:buChar char="•"/>
            </a:pPr>
            <a:r>
              <a:rPr lang="it-IT" sz="3600" dirty="0"/>
              <a:t>Preservare RAM</a:t>
            </a:r>
          </a:p>
          <a:p>
            <a:pPr marL="571500" indent="-571500">
              <a:buFont typeface="Arial" panose="020B0604020202020204" pitchFamily="34" charset="0"/>
              <a:buChar char="•"/>
            </a:pPr>
            <a:r>
              <a:rPr lang="it-IT" sz="3600" dirty="0"/>
              <a:t>Preservare UI State</a:t>
            </a:r>
          </a:p>
        </p:txBody>
      </p:sp>
    </p:spTree>
    <p:extLst>
      <p:ext uri="{BB962C8B-B14F-4D97-AF65-F5344CB8AC3E}">
        <p14:creationId xmlns:p14="http://schemas.microsoft.com/office/powerpoint/2010/main" val="114708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A167-C995-4581-B3D1-33B77C9A0E26}"/>
              </a:ext>
            </a:extLst>
          </p:cNvPr>
          <p:cNvSpPr>
            <a:spLocks noGrp="1"/>
          </p:cNvSpPr>
          <p:nvPr>
            <p:ph type="title"/>
          </p:nvPr>
        </p:nvSpPr>
        <p:spPr/>
        <p:txBody>
          <a:bodyPr>
            <a:normAutofit/>
          </a:bodyPr>
          <a:lstStyle/>
          <a:p>
            <a:pPr algn="ctr"/>
            <a:r>
              <a:rPr lang="it-IT" dirty="0"/>
              <a:t>Telemetria per </a:t>
            </a:r>
            <a:r>
              <a:rPr lang="it-IT" dirty="0" err="1"/>
              <a:t>Blazor</a:t>
            </a:r>
            <a:r>
              <a:rPr lang="it-IT" dirty="0"/>
              <a:t> Server</a:t>
            </a:r>
          </a:p>
        </p:txBody>
      </p:sp>
      <p:pic>
        <p:nvPicPr>
          <p:cNvPr id="6" name="Picture 5">
            <a:extLst>
              <a:ext uri="{FF2B5EF4-FFF2-40B4-BE49-F238E27FC236}">
                <a16:creationId xmlns:a16="http://schemas.microsoft.com/office/drawing/2014/main" id="{68C23D82-C9A3-4ADE-A3DF-A4049FCF8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843" y="1272845"/>
            <a:ext cx="4694208" cy="4694208"/>
          </a:xfrm>
          <a:prstGeom prst="rect">
            <a:avLst/>
          </a:prstGeom>
        </p:spPr>
      </p:pic>
      <p:pic>
        <p:nvPicPr>
          <p:cNvPr id="4" name="Picture 3">
            <a:extLst>
              <a:ext uri="{FF2B5EF4-FFF2-40B4-BE49-F238E27FC236}">
                <a16:creationId xmlns:a16="http://schemas.microsoft.com/office/drawing/2014/main" id="{468932D9-0F6C-4E90-BA50-CF80B942A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1861" y="2658333"/>
            <a:ext cx="2857899" cy="2238687"/>
          </a:xfrm>
          <a:prstGeom prst="rect">
            <a:avLst/>
          </a:prstGeom>
        </p:spPr>
      </p:pic>
      <p:sp>
        <p:nvSpPr>
          <p:cNvPr id="5" name="Arrow: Right 4">
            <a:extLst>
              <a:ext uri="{FF2B5EF4-FFF2-40B4-BE49-F238E27FC236}">
                <a16:creationId xmlns:a16="http://schemas.microsoft.com/office/drawing/2014/main" id="{523D6213-28F5-46BB-B5CE-605FED625536}"/>
              </a:ext>
            </a:extLst>
          </p:cNvPr>
          <p:cNvSpPr/>
          <p:nvPr/>
        </p:nvSpPr>
        <p:spPr>
          <a:xfrm>
            <a:off x="6351373" y="3285038"/>
            <a:ext cx="1589458" cy="985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89217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A167-C995-4581-B3D1-33B77C9A0E26}"/>
              </a:ext>
            </a:extLst>
          </p:cNvPr>
          <p:cNvSpPr>
            <a:spLocks noGrp="1"/>
          </p:cNvSpPr>
          <p:nvPr>
            <p:ph type="title"/>
          </p:nvPr>
        </p:nvSpPr>
        <p:spPr/>
        <p:txBody>
          <a:bodyPr>
            <a:normAutofit fontScale="90000"/>
          </a:bodyPr>
          <a:lstStyle/>
          <a:p>
            <a:r>
              <a:rPr lang="it-IT" dirty="0" err="1"/>
              <a:t>Azure</a:t>
            </a:r>
            <a:r>
              <a:rPr lang="it-IT" dirty="0"/>
              <a:t> Application Insight: modalità di abilitazione</a:t>
            </a:r>
          </a:p>
        </p:txBody>
      </p:sp>
      <p:sp>
        <p:nvSpPr>
          <p:cNvPr id="3" name="Content Placeholder 2">
            <a:extLst>
              <a:ext uri="{FF2B5EF4-FFF2-40B4-BE49-F238E27FC236}">
                <a16:creationId xmlns:a16="http://schemas.microsoft.com/office/drawing/2014/main" id="{F71548A7-7C15-4198-83FD-08E1228F09FF}"/>
              </a:ext>
            </a:extLst>
          </p:cNvPr>
          <p:cNvSpPr>
            <a:spLocks noGrp="1"/>
          </p:cNvSpPr>
          <p:nvPr>
            <p:ph idx="1"/>
          </p:nvPr>
        </p:nvSpPr>
        <p:spPr>
          <a:xfrm>
            <a:off x="1097280" y="1419479"/>
            <a:ext cx="10058400" cy="3589249"/>
          </a:xfrm>
        </p:spPr>
        <p:txBody>
          <a:bodyPr>
            <a:normAutofit lnSpcReduction="10000"/>
          </a:bodyPr>
          <a:lstStyle/>
          <a:p>
            <a:r>
              <a:rPr lang="it-IT" b="1" dirty="0"/>
              <a:t>Auto-</a:t>
            </a:r>
            <a:r>
              <a:rPr lang="it-IT" b="1" dirty="0" err="1"/>
              <a:t>Instrumentation</a:t>
            </a:r>
            <a:endParaRPr lang="it-IT" b="1" dirty="0"/>
          </a:p>
          <a:p>
            <a:pPr lvl="1"/>
            <a:r>
              <a:rPr lang="it-IT" dirty="0"/>
              <a:t>Non occorre fare alcuna modifica al codice: basta abilitarla nella configurazione in </a:t>
            </a:r>
            <a:r>
              <a:rPr lang="it-IT" dirty="0" err="1"/>
              <a:t>Azure</a:t>
            </a:r>
            <a:endParaRPr lang="it-IT" dirty="0"/>
          </a:p>
          <a:p>
            <a:pPr lvl="1"/>
            <a:r>
              <a:rPr lang="it-IT" dirty="0"/>
              <a:t>Esegue monitoring standard delle risorse utilizzate</a:t>
            </a:r>
          </a:p>
          <a:p>
            <a:pPr marL="457200" lvl="1" indent="0">
              <a:buNone/>
            </a:pPr>
            <a:endParaRPr lang="en-GB" dirty="0"/>
          </a:p>
          <a:p>
            <a:r>
              <a:rPr lang="en-GB" b="1" dirty="0"/>
              <a:t>Manually instrumenting the application through code</a:t>
            </a:r>
          </a:p>
          <a:p>
            <a:pPr lvl="1"/>
            <a:r>
              <a:rPr lang="en-GB" dirty="0" err="1"/>
              <a:t>Occorre</a:t>
            </a:r>
            <a:r>
              <a:rPr lang="en-GB" dirty="0"/>
              <a:t> </a:t>
            </a:r>
            <a:r>
              <a:rPr lang="en-GB" dirty="0" err="1"/>
              <a:t>mettere</a:t>
            </a:r>
            <a:r>
              <a:rPr lang="en-GB" dirty="0"/>
              <a:t> mano al </a:t>
            </a:r>
            <a:r>
              <a:rPr lang="en-GB" dirty="0" err="1"/>
              <a:t>codice</a:t>
            </a:r>
            <a:endParaRPr lang="en-GB" dirty="0"/>
          </a:p>
          <a:p>
            <a:pPr lvl="1"/>
            <a:r>
              <a:rPr lang="en-GB" dirty="0" err="1"/>
              <a:t>Oltre</a:t>
            </a:r>
            <a:r>
              <a:rPr lang="en-GB" dirty="0"/>
              <a:t> al monitoring standard è possible </a:t>
            </a:r>
            <a:r>
              <a:rPr lang="en-GB" dirty="0" err="1"/>
              <a:t>aggiungere</a:t>
            </a:r>
            <a:r>
              <a:rPr lang="en-GB" dirty="0"/>
              <a:t> </a:t>
            </a:r>
            <a:r>
              <a:rPr lang="en-GB" dirty="0" err="1"/>
              <a:t>altri</a:t>
            </a:r>
            <a:r>
              <a:rPr lang="en-GB" dirty="0"/>
              <a:t> </a:t>
            </a:r>
            <a:r>
              <a:rPr lang="en-GB" dirty="0" err="1"/>
              <a:t>valori</a:t>
            </a:r>
            <a:r>
              <a:rPr lang="en-GB" dirty="0"/>
              <a:t> da </a:t>
            </a:r>
            <a:r>
              <a:rPr lang="en-GB" dirty="0" err="1"/>
              <a:t>monitorare</a:t>
            </a:r>
            <a:r>
              <a:rPr lang="en-GB" dirty="0"/>
              <a:t> (</a:t>
            </a:r>
            <a:r>
              <a:rPr lang="en-GB" dirty="0" err="1"/>
              <a:t>pagine</a:t>
            </a:r>
            <a:r>
              <a:rPr lang="en-GB" dirty="0"/>
              <a:t> </a:t>
            </a:r>
            <a:r>
              <a:rPr lang="en-GB" dirty="0" err="1"/>
              <a:t>visitate</a:t>
            </a:r>
            <a:r>
              <a:rPr lang="en-GB" dirty="0"/>
              <a:t>, </a:t>
            </a:r>
            <a:r>
              <a:rPr lang="en-GB" dirty="0" err="1"/>
              <a:t>circuiti</a:t>
            </a:r>
            <a:r>
              <a:rPr lang="en-GB" dirty="0"/>
              <a:t> </a:t>
            </a:r>
            <a:r>
              <a:rPr lang="en-GB" dirty="0" err="1"/>
              <a:t>aperti,latenza</a:t>
            </a:r>
            <a:r>
              <a:rPr lang="en-GB" dirty="0"/>
              <a:t>)</a:t>
            </a:r>
            <a:endParaRPr lang="it-IT" dirty="0"/>
          </a:p>
          <a:p>
            <a:endParaRPr lang="it-IT" dirty="0"/>
          </a:p>
          <a:p>
            <a:endParaRPr lang="it-IT" dirty="0"/>
          </a:p>
        </p:txBody>
      </p:sp>
    </p:spTree>
    <p:extLst>
      <p:ext uri="{BB962C8B-B14F-4D97-AF65-F5344CB8AC3E}">
        <p14:creationId xmlns:p14="http://schemas.microsoft.com/office/powerpoint/2010/main" val="4038645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A167-C995-4581-B3D1-33B77C9A0E26}"/>
              </a:ext>
            </a:extLst>
          </p:cNvPr>
          <p:cNvSpPr>
            <a:spLocks noGrp="1"/>
          </p:cNvSpPr>
          <p:nvPr>
            <p:ph type="title"/>
          </p:nvPr>
        </p:nvSpPr>
        <p:spPr/>
        <p:txBody>
          <a:bodyPr>
            <a:normAutofit/>
          </a:bodyPr>
          <a:lstStyle/>
          <a:p>
            <a:r>
              <a:rPr lang="it-IT" dirty="0"/>
              <a:t>Conteggio </a:t>
            </a:r>
            <a:r>
              <a:rPr lang="it-IT"/>
              <a:t>numero circuiti</a:t>
            </a:r>
            <a:endParaRPr lang="it-IT" dirty="0"/>
          </a:p>
        </p:txBody>
      </p:sp>
      <p:pic>
        <p:nvPicPr>
          <p:cNvPr id="7" name="Content Placeholder 6">
            <a:extLst>
              <a:ext uri="{FF2B5EF4-FFF2-40B4-BE49-F238E27FC236}">
                <a16:creationId xmlns:a16="http://schemas.microsoft.com/office/drawing/2014/main" id="{36228D36-2AA0-48F6-9311-55FA7510F924}"/>
              </a:ext>
            </a:extLst>
          </p:cNvPr>
          <p:cNvPicPr>
            <a:picLocks noGrp="1" noChangeAspect="1"/>
          </p:cNvPicPr>
          <p:nvPr>
            <p:ph idx="1"/>
          </p:nvPr>
        </p:nvPicPr>
        <p:blipFill>
          <a:blip r:embed="rId3"/>
          <a:stretch>
            <a:fillRect/>
          </a:stretch>
        </p:blipFill>
        <p:spPr>
          <a:xfrm>
            <a:off x="1816100" y="785073"/>
            <a:ext cx="7696200" cy="5441481"/>
          </a:xfrm>
        </p:spPr>
      </p:pic>
    </p:spTree>
    <p:extLst>
      <p:ext uri="{BB962C8B-B14F-4D97-AF65-F5344CB8AC3E}">
        <p14:creationId xmlns:p14="http://schemas.microsoft.com/office/powerpoint/2010/main" val="1459936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D9B6699-858A-4B46-AAA8-C88FBBEAF558}"/>
              </a:ext>
            </a:extLst>
          </p:cNvPr>
          <p:cNvSpPr>
            <a:spLocks noGrp="1"/>
          </p:cNvSpPr>
          <p:nvPr>
            <p:ph type="title"/>
          </p:nvPr>
        </p:nvSpPr>
        <p:spPr/>
        <p:txBody>
          <a:bodyPr/>
          <a:lstStyle/>
          <a:p>
            <a:r>
              <a:rPr lang="it-IT" dirty="0"/>
              <a:t>Grazie !!! ….e ….W </a:t>
            </a:r>
            <a:r>
              <a:rPr lang="it-IT" dirty="0" err="1"/>
              <a:t>Blazor</a:t>
            </a:r>
            <a:r>
              <a:rPr lang="it-IT" dirty="0"/>
              <a:t> !!!!!</a:t>
            </a:r>
          </a:p>
        </p:txBody>
      </p:sp>
      <p:pic>
        <p:nvPicPr>
          <p:cNvPr id="13" name="Picture 12">
            <a:extLst>
              <a:ext uri="{FF2B5EF4-FFF2-40B4-BE49-F238E27FC236}">
                <a16:creationId xmlns:a16="http://schemas.microsoft.com/office/drawing/2014/main" id="{A54CBC06-DB10-475F-A50F-F2394DB94338}"/>
              </a:ext>
            </a:extLst>
          </p:cNvPr>
          <p:cNvPicPr>
            <a:picLocks noChangeAspect="1"/>
          </p:cNvPicPr>
          <p:nvPr/>
        </p:nvPicPr>
        <p:blipFill>
          <a:blip r:embed="rId3"/>
          <a:stretch>
            <a:fillRect/>
          </a:stretch>
        </p:blipFill>
        <p:spPr>
          <a:xfrm>
            <a:off x="4175760" y="1154417"/>
            <a:ext cx="4332535" cy="3249401"/>
          </a:xfrm>
          <a:prstGeom prst="rect">
            <a:avLst/>
          </a:prstGeom>
        </p:spPr>
      </p:pic>
      <p:sp>
        <p:nvSpPr>
          <p:cNvPr id="14" name="TextBox 13">
            <a:extLst>
              <a:ext uri="{FF2B5EF4-FFF2-40B4-BE49-F238E27FC236}">
                <a16:creationId xmlns:a16="http://schemas.microsoft.com/office/drawing/2014/main" id="{04533277-9204-4000-B4AD-8BF241ACD11E}"/>
              </a:ext>
            </a:extLst>
          </p:cNvPr>
          <p:cNvSpPr txBox="1"/>
          <p:nvPr/>
        </p:nvSpPr>
        <p:spPr>
          <a:xfrm>
            <a:off x="1478626" y="4706914"/>
            <a:ext cx="9403307" cy="1200329"/>
          </a:xfrm>
          <a:prstGeom prst="rect">
            <a:avLst/>
          </a:prstGeom>
          <a:noFill/>
        </p:spPr>
        <p:txBody>
          <a:bodyPr wrap="square" rtlCol="0">
            <a:spAutoFit/>
          </a:bodyPr>
          <a:lstStyle/>
          <a:p>
            <a:r>
              <a:rPr lang="it-IT" b="1" dirty="0"/>
              <a:t>GitHub </a:t>
            </a:r>
            <a:r>
              <a:rPr lang="it-IT" b="1" dirty="0" err="1"/>
              <a:t>DotNetLiguria</a:t>
            </a:r>
            <a:r>
              <a:rPr lang="it-IT" dirty="0"/>
              <a:t>: </a:t>
            </a:r>
            <a:r>
              <a:rPr lang="it-IT" dirty="0">
                <a:hlinkClick r:id="rId4"/>
              </a:rPr>
              <a:t>https://github.com/DotNetLiguria/dotnetliguriawebsite</a:t>
            </a:r>
            <a:endParaRPr lang="it-IT" dirty="0"/>
          </a:p>
          <a:p>
            <a:r>
              <a:rPr lang="it-IT" b="1" dirty="0"/>
              <a:t>GitHub Personale</a:t>
            </a:r>
            <a:r>
              <a:rPr lang="it-IT" dirty="0"/>
              <a:t>: </a:t>
            </a:r>
            <a:r>
              <a:rPr lang="it-IT" dirty="0">
                <a:hlinkClick r:id="rId5"/>
              </a:rPr>
              <a:t>https://github.com/gptucci</a:t>
            </a:r>
            <a:endParaRPr lang="it-IT" dirty="0"/>
          </a:p>
          <a:p>
            <a:r>
              <a:rPr lang="it-IT" b="1" dirty="0" err="1"/>
              <a:t>Youtube</a:t>
            </a:r>
            <a:r>
              <a:rPr lang="it-IT" dirty="0"/>
              <a:t>: </a:t>
            </a:r>
            <a:r>
              <a:rPr lang="it-IT" dirty="0">
                <a:hlinkClick r:id="rId6"/>
              </a:rPr>
              <a:t>https://www.youtube.com/dotnetliguria</a:t>
            </a:r>
            <a:endParaRPr lang="it-IT" dirty="0"/>
          </a:p>
          <a:p>
            <a:r>
              <a:rPr lang="it-IT" b="1" dirty="0" err="1"/>
              <a:t>Linkedin</a:t>
            </a:r>
            <a:r>
              <a:rPr lang="it-IT" dirty="0"/>
              <a:t>: </a:t>
            </a:r>
            <a:r>
              <a:rPr lang="it-IT" dirty="0">
                <a:hlinkClick r:id="rId7"/>
              </a:rPr>
              <a:t>https://www.linkedin.com/in/giampaolo-tucci-6a733b2a</a:t>
            </a:r>
            <a:endParaRPr lang="it-IT" dirty="0"/>
          </a:p>
        </p:txBody>
      </p:sp>
    </p:spTree>
    <p:extLst>
      <p:ext uri="{BB962C8B-B14F-4D97-AF65-F5344CB8AC3E}">
        <p14:creationId xmlns:p14="http://schemas.microsoft.com/office/powerpoint/2010/main" val="420992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AAC0-8C80-58D5-10B7-0FCDAEF8AE87}"/>
              </a:ext>
            </a:extLst>
          </p:cNvPr>
          <p:cNvSpPr>
            <a:spLocks noGrp="1"/>
          </p:cNvSpPr>
          <p:nvPr>
            <p:ph type="title"/>
          </p:nvPr>
        </p:nvSpPr>
        <p:spPr/>
        <p:txBody>
          <a:bodyPr/>
          <a:lstStyle/>
          <a:p>
            <a:r>
              <a:rPr lang="en-GB" dirty="0"/>
              <a:t>E alle community </a:t>
            </a:r>
            <a:r>
              <a:rPr lang="en-GB" dirty="0" err="1"/>
              <a:t>che</a:t>
            </a:r>
            <a:r>
              <a:rPr lang="en-GB" dirty="0"/>
              <a:t> ci </a:t>
            </a:r>
            <a:r>
              <a:rPr lang="en-GB" dirty="0" err="1"/>
              <a:t>hanno</a:t>
            </a:r>
            <a:r>
              <a:rPr lang="en-GB" dirty="0"/>
              <a:t> </a:t>
            </a:r>
            <a:r>
              <a:rPr lang="en-GB" dirty="0" err="1"/>
              <a:t>supportato</a:t>
            </a:r>
            <a:endParaRPr lang="en-GB" dirty="0"/>
          </a:p>
        </p:txBody>
      </p:sp>
      <p:pic>
        <p:nvPicPr>
          <p:cNvPr id="2050" name="Picture 2" descr="Logo Community DotNetCode">
            <a:extLst>
              <a:ext uri="{FF2B5EF4-FFF2-40B4-BE49-F238E27FC236}">
                <a16:creationId xmlns:a16="http://schemas.microsoft.com/office/drawing/2014/main" id="{0E12FB1A-1530-61E8-B324-513B7ADAD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268" y="1951188"/>
            <a:ext cx="1097821" cy="10978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 Community UgiDotNet">
            <a:extLst>
              <a:ext uri="{FF2B5EF4-FFF2-40B4-BE49-F238E27FC236}">
                <a16:creationId xmlns:a16="http://schemas.microsoft.com/office/drawing/2014/main" id="{71FBEE89-F1C7-DD4D-91C8-248DC918C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156" y="1866158"/>
            <a:ext cx="1584853" cy="126788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Community DotNetSide">
            <a:extLst>
              <a:ext uri="{FF2B5EF4-FFF2-40B4-BE49-F238E27FC236}">
                <a16:creationId xmlns:a16="http://schemas.microsoft.com/office/drawing/2014/main" id="{069CD0B1-5433-13C6-7621-411F480C61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8166" y="1889757"/>
            <a:ext cx="2909885" cy="134354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go Community XeDotNet">
            <a:extLst>
              <a:ext uri="{FF2B5EF4-FFF2-40B4-BE49-F238E27FC236}">
                <a16:creationId xmlns:a16="http://schemas.microsoft.com/office/drawing/2014/main" id="{305DB3AF-4953-D6AB-0692-191AF9958D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78365" y="1989018"/>
            <a:ext cx="1740593" cy="1145022"/>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Logo Community DotNetLiguria">
            <a:extLst>
              <a:ext uri="{FF2B5EF4-FFF2-40B4-BE49-F238E27FC236}">
                <a16:creationId xmlns:a16="http://schemas.microsoft.com/office/drawing/2014/main" id="{1D0BDE7D-D6C5-A277-D153-A9528D00EA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9673" y="4101842"/>
            <a:ext cx="229552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Logo Community DotNetPodcast">
            <a:extLst>
              <a:ext uri="{FF2B5EF4-FFF2-40B4-BE49-F238E27FC236}">
                <a16:creationId xmlns:a16="http://schemas.microsoft.com/office/drawing/2014/main" id="{E36DD678-8DAA-4A77-D41A-00ABF99FB8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7447" y="4101842"/>
            <a:ext cx="978321" cy="107615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Logo Community DotNetToscana">
            <a:extLst>
              <a:ext uri="{FF2B5EF4-FFF2-40B4-BE49-F238E27FC236}">
                <a16:creationId xmlns:a16="http://schemas.microsoft.com/office/drawing/2014/main" id="{9C32B1E4-AAE8-66C4-95E6-8D224B5E93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0098" y="4101843"/>
            <a:ext cx="2776472" cy="107615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Logo Community DotNetLombardia">
            <a:extLst>
              <a:ext uri="{FF2B5EF4-FFF2-40B4-BE49-F238E27FC236}">
                <a16:creationId xmlns:a16="http://schemas.microsoft.com/office/drawing/2014/main" id="{DBAF4316-E9D5-4880-616D-692FE48275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00900" y="4291759"/>
            <a:ext cx="2295525" cy="799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A167-C995-4581-B3D1-33B77C9A0E26}"/>
              </a:ext>
            </a:extLst>
          </p:cNvPr>
          <p:cNvSpPr>
            <a:spLocks noGrp="1"/>
          </p:cNvSpPr>
          <p:nvPr>
            <p:ph type="title"/>
          </p:nvPr>
        </p:nvSpPr>
        <p:spPr/>
        <p:txBody>
          <a:bodyPr/>
          <a:lstStyle/>
          <a:p>
            <a:r>
              <a:rPr lang="it-IT" dirty="0" err="1"/>
              <a:t>Blazor</a:t>
            </a:r>
            <a:r>
              <a:rPr lang="it-IT" dirty="0"/>
              <a:t> Server vs </a:t>
            </a:r>
            <a:r>
              <a:rPr lang="it-IT" dirty="0" err="1"/>
              <a:t>Blazor</a:t>
            </a:r>
            <a:r>
              <a:rPr lang="it-IT" dirty="0"/>
              <a:t> WASM</a:t>
            </a:r>
          </a:p>
        </p:txBody>
      </p:sp>
      <p:sp>
        <p:nvSpPr>
          <p:cNvPr id="3" name="Content Placeholder 2">
            <a:extLst>
              <a:ext uri="{FF2B5EF4-FFF2-40B4-BE49-F238E27FC236}">
                <a16:creationId xmlns:a16="http://schemas.microsoft.com/office/drawing/2014/main" id="{F71548A7-7C15-4198-83FD-08E1228F09FF}"/>
              </a:ext>
            </a:extLst>
          </p:cNvPr>
          <p:cNvSpPr>
            <a:spLocks noGrp="1"/>
          </p:cNvSpPr>
          <p:nvPr>
            <p:ph idx="1"/>
          </p:nvPr>
        </p:nvSpPr>
        <p:spPr>
          <a:xfrm>
            <a:off x="4237464" y="1590261"/>
            <a:ext cx="6918216" cy="4051587"/>
          </a:xfrm>
        </p:spPr>
        <p:txBody>
          <a:bodyPr>
            <a:normAutofit fontScale="92500" lnSpcReduction="20000"/>
          </a:bodyPr>
          <a:lstStyle/>
          <a:p>
            <a:r>
              <a:rPr lang="en-GB" dirty="0" err="1"/>
              <a:t>Perchè</a:t>
            </a:r>
            <a:r>
              <a:rPr lang="en-GB" dirty="0"/>
              <a:t> </a:t>
            </a:r>
            <a:r>
              <a:rPr lang="en-GB" dirty="0" err="1"/>
              <a:t>abbiamo</a:t>
            </a:r>
            <a:r>
              <a:rPr lang="en-GB" dirty="0"/>
              <a:t> </a:t>
            </a:r>
            <a:r>
              <a:rPr lang="en-GB" dirty="0" err="1"/>
              <a:t>scelto</a:t>
            </a:r>
            <a:r>
              <a:rPr lang="en-GB" dirty="0"/>
              <a:t> </a:t>
            </a:r>
            <a:r>
              <a:rPr lang="en-GB" dirty="0" err="1"/>
              <a:t>Blazor</a:t>
            </a:r>
            <a:r>
              <a:rPr lang="en-GB" dirty="0"/>
              <a:t> Server ? </a:t>
            </a:r>
            <a:r>
              <a:rPr lang="en-GB" dirty="0" err="1"/>
              <a:t>Perfomance</a:t>
            </a:r>
            <a:r>
              <a:rPr lang="en-GB" dirty="0"/>
              <a:t> !</a:t>
            </a:r>
          </a:p>
          <a:p>
            <a:r>
              <a:rPr lang="en-GB" dirty="0"/>
              <a:t>Lo switch </a:t>
            </a:r>
            <a:r>
              <a:rPr lang="en-GB" dirty="0" err="1"/>
              <a:t>nel</a:t>
            </a:r>
            <a:r>
              <a:rPr lang="en-GB" dirty="0"/>
              <a:t> </a:t>
            </a:r>
            <a:r>
              <a:rPr lang="en-GB" dirty="0" err="1"/>
              <a:t>nostro</a:t>
            </a:r>
            <a:r>
              <a:rPr lang="en-GB" dirty="0"/>
              <a:t> </a:t>
            </a:r>
            <a:r>
              <a:rPr lang="en-GB" dirty="0" err="1"/>
              <a:t>caso</a:t>
            </a:r>
            <a:r>
              <a:rPr lang="en-GB" dirty="0"/>
              <a:t> è </a:t>
            </a:r>
            <a:r>
              <a:rPr lang="en-GB" dirty="0" err="1"/>
              <a:t>avvenuto</a:t>
            </a:r>
            <a:r>
              <a:rPr lang="en-GB" dirty="0"/>
              <a:t> “in </a:t>
            </a:r>
            <a:r>
              <a:rPr lang="en-GB" dirty="0" err="1"/>
              <a:t>corsa</a:t>
            </a:r>
            <a:r>
              <a:rPr lang="en-GB" dirty="0"/>
              <a:t>”</a:t>
            </a:r>
          </a:p>
          <a:p>
            <a:r>
              <a:rPr lang="en-GB" dirty="0" err="1"/>
              <a:t>Strutturando</a:t>
            </a:r>
            <a:r>
              <a:rPr lang="en-GB" dirty="0"/>
              <a:t> </a:t>
            </a:r>
            <a:r>
              <a:rPr lang="en-GB" dirty="0" err="1"/>
              <a:t>il</a:t>
            </a:r>
            <a:r>
              <a:rPr lang="en-GB" dirty="0"/>
              <a:t> </a:t>
            </a:r>
            <a:r>
              <a:rPr lang="en-GB" dirty="0" err="1"/>
              <a:t>progetto</a:t>
            </a:r>
            <a:r>
              <a:rPr lang="en-GB" dirty="0"/>
              <a:t> in modo </a:t>
            </a:r>
            <a:r>
              <a:rPr lang="en-GB" dirty="0" err="1"/>
              <a:t>efficace</a:t>
            </a:r>
            <a:r>
              <a:rPr lang="en-GB" dirty="0"/>
              <a:t> è </a:t>
            </a:r>
            <a:r>
              <a:rPr lang="en-GB" dirty="0" err="1"/>
              <a:t>possibile</a:t>
            </a:r>
            <a:r>
              <a:rPr lang="en-GB" dirty="0"/>
              <a:t> fare </a:t>
            </a:r>
            <a:r>
              <a:rPr lang="en-GB" dirty="0" err="1"/>
              <a:t>il</a:t>
            </a:r>
            <a:r>
              <a:rPr lang="en-GB" dirty="0"/>
              <a:t> </a:t>
            </a:r>
            <a:r>
              <a:rPr lang="en-GB" dirty="0" err="1"/>
              <a:t>cambio</a:t>
            </a:r>
            <a:r>
              <a:rPr lang="en-GB" dirty="0"/>
              <a:t> di </a:t>
            </a:r>
            <a:r>
              <a:rPr lang="en-GB" dirty="0" err="1"/>
              <a:t>Blazor</a:t>
            </a:r>
            <a:r>
              <a:rPr lang="en-GB" dirty="0"/>
              <a:t> hosting model con un </a:t>
            </a:r>
            <a:r>
              <a:rPr lang="en-GB" dirty="0" err="1"/>
              <a:t>modesto</a:t>
            </a:r>
            <a:r>
              <a:rPr lang="en-GB" dirty="0"/>
              <a:t> refactoring</a:t>
            </a:r>
          </a:p>
          <a:p>
            <a:r>
              <a:rPr lang="en-GB" dirty="0" err="1"/>
              <a:t>Aree</a:t>
            </a:r>
            <a:r>
              <a:rPr lang="en-GB" dirty="0"/>
              <a:t> </a:t>
            </a:r>
            <a:r>
              <a:rPr lang="en-GB" dirty="0" err="1"/>
              <a:t>oggetto</a:t>
            </a:r>
            <a:r>
              <a:rPr lang="en-GB" dirty="0"/>
              <a:t> </a:t>
            </a:r>
            <a:r>
              <a:rPr lang="en-GB" dirty="0" err="1"/>
              <a:t>dello</a:t>
            </a:r>
            <a:r>
              <a:rPr lang="en-GB" dirty="0"/>
              <a:t> switch hosting model.</a:t>
            </a:r>
          </a:p>
          <a:p>
            <a:pPr lvl="2"/>
            <a:r>
              <a:rPr lang="en-GB" sz="2800" dirty="0" err="1"/>
              <a:t>Autenticazione</a:t>
            </a:r>
            <a:r>
              <a:rPr lang="en-GB" sz="2800" dirty="0"/>
              <a:t> </a:t>
            </a:r>
            <a:r>
              <a:rPr lang="en-GB" sz="2800" dirty="0" err="1"/>
              <a:t>differente</a:t>
            </a:r>
            <a:endParaRPr lang="en-GB" sz="2800" dirty="0"/>
          </a:p>
          <a:p>
            <a:pPr lvl="2"/>
            <a:r>
              <a:rPr lang="en-GB" sz="2800" dirty="0"/>
              <a:t>Accesso ai </a:t>
            </a:r>
            <a:r>
              <a:rPr lang="en-GB" sz="2800" dirty="0" err="1"/>
              <a:t>dati</a:t>
            </a:r>
            <a:r>
              <a:rPr lang="en-GB" sz="2800" dirty="0"/>
              <a:t>: controller vs accesso </a:t>
            </a:r>
            <a:r>
              <a:rPr lang="en-GB" sz="2800" dirty="0" err="1"/>
              <a:t>diretto</a:t>
            </a:r>
            <a:r>
              <a:rPr lang="en-GB" sz="2800" dirty="0"/>
              <a:t> al </a:t>
            </a:r>
            <a:r>
              <a:rPr lang="en-GB" sz="2800" dirty="0" err="1"/>
              <a:t>db</a:t>
            </a:r>
            <a:endParaRPr lang="en-GB" sz="2800" dirty="0"/>
          </a:p>
          <a:p>
            <a:pPr lvl="2"/>
            <a:endParaRPr lang="it-IT" dirty="0"/>
          </a:p>
        </p:txBody>
      </p:sp>
      <p:pic>
        <p:nvPicPr>
          <p:cNvPr id="7" name="Picture 6">
            <a:extLst>
              <a:ext uri="{FF2B5EF4-FFF2-40B4-BE49-F238E27FC236}">
                <a16:creationId xmlns:a16="http://schemas.microsoft.com/office/drawing/2014/main" id="{DB2D8BDE-6B47-4405-AB75-86F136C7A8E0}"/>
              </a:ext>
            </a:extLst>
          </p:cNvPr>
          <p:cNvPicPr>
            <a:picLocks noChangeAspect="1"/>
          </p:cNvPicPr>
          <p:nvPr/>
        </p:nvPicPr>
        <p:blipFill>
          <a:blip r:embed="rId3"/>
          <a:stretch>
            <a:fillRect/>
          </a:stretch>
        </p:blipFill>
        <p:spPr>
          <a:xfrm>
            <a:off x="835599" y="2424319"/>
            <a:ext cx="3114510" cy="2009361"/>
          </a:xfrm>
          <a:prstGeom prst="rect">
            <a:avLst/>
          </a:prstGeom>
        </p:spPr>
      </p:pic>
    </p:spTree>
    <p:extLst>
      <p:ext uri="{BB962C8B-B14F-4D97-AF65-F5344CB8AC3E}">
        <p14:creationId xmlns:p14="http://schemas.microsoft.com/office/powerpoint/2010/main" val="9505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A167-C995-4581-B3D1-33B77C9A0E26}"/>
              </a:ext>
            </a:extLst>
          </p:cNvPr>
          <p:cNvSpPr>
            <a:spLocks noGrp="1"/>
          </p:cNvSpPr>
          <p:nvPr>
            <p:ph type="title"/>
          </p:nvPr>
        </p:nvSpPr>
        <p:spPr/>
        <p:txBody>
          <a:bodyPr/>
          <a:lstStyle/>
          <a:p>
            <a:r>
              <a:rPr lang="it-IT" dirty="0"/>
              <a:t>Perché proprio </a:t>
            </a:r>
            <a:r>
              <a:rPr lang="it-IT" dirty="0" err="1"/>
              <a:t>Azure</a:t>
            </a:r>
            <a:r>
              <a:rPr lang="it-IT" dirty="0"/>
              <a:t> ???</a:t>
            </a:r>
          </a:p>
        </p:txBody>
      </p:sp>
      <p:pic>
        <p:nvPicPr>
          <p:cNvPr id="6" name="Picture 5">
            <a:extLst>
              <a:ext uri="{FF2B5EF4-FFF2-40B4-BE49-F238E27FC236}">
                <a16:creationId xmlns:a16="http://schemas.microsoft.com/office/drawing/2014/main" id="{15C14AAD-985B-406F-8AB8-E0B2BB88915F}"/>
              </a:ext>
            </a:extLst>
          </p:cNvPr>
          <p:cNvPicPr>
            <a:picLocks noChangeAspect="1"/>
          </p:cNvPicPr>
          <p:nvPr/>
        </p:nvPicPr>
        <p:blipFill>
          <a:blip r:embed="rId3"/>
          <a:stretch>
            <a:fillRect/>
          </a:stretch>
        </p:blipFill>
        <p:spPr>
          <a:xfrm>
            <a:off x="2596851" y="1707924"/>
            <a:ext cx="7338121" cy="4172176"/>
          </a:xfrm>
          <a:prstGeom prst="rect">
            <a:avLst/>
          </a:prstGeom>
        </p:spPr>
      </p:pic>
    </p:spTree>
    <p:extLst>
      <p:ext uri="{BB962C8B-B14F-4D97-AF65-F5344CB8AC3E}">
        <p14:creationId xmlns:p14="http://schemas.microsoft.com/office/powerpoint/2010/main" val="156056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lstStyle/>
          <a:p>
            <a:r>
              <a:rPr lang="it-IT" dirty="0" err="1"/>
              <a:t>Deploy</a:t>
            </a:r>
            <a:r>
              <a:rPr lang="it-IT" dirty="0"/>
              <a:t> </a:t>
            </a:r>
            <a:r>
              <a:rPr lang="it-IT" dirty="0" err="1"/>
              <a:t>Blazor</a:t>
            </a:r>
            <a:r>
              <a:rPr lang="it-IT" dirty="0"/>
              <a:t> Server on </a:t>
            </a:r>
            <a:r>
              <a:rPr lang="it-IT" dirty="0" err="1"/>
              <a:t>Azure</a:t>
            </a:r>
            <a:r>
              <a:rPr lang="it-IT" dirty="0"/>
              <a:t> – Step 0</a:t>
            </a:r>
          </a:p>
        </p:txBody>
      </p:sp>
      <p:pic>
        <p:nvPicPr>
          <p:cNvPr id="9" name="Picture 8">
            <a:extLst>
              <a:ext uri="{FF2B5EF4-FFF2-40B4-BE49-F238E27FC236}">
                <a16:creationId xmlns:a16="http://schemas.microsoft.com/office/drawing/2014/main" id="{98D1FEBA-F4D4-4C31-9FCD-B9B79550E452}"/>
              </a:ext>
            </a:extLst>
          </p:cNvPr>
          <p:cNvPicPr>
            <a:picLocks noChangeAspect="1"/>
          </p:cNvPicPr>
          <p:nvPr/>
        </p:nvPicPr>
        <p:blipFill>
          <a:blip r:embed="rId3"/>
          <a:stretch>
            <a:fillRect/>
          </a:stretch>
        </p:blipFill>
        <p:spPr>
          <a:xfrm>
            <a:off x="869957" y="1806688"/>
            <a:ext cx="5714013" cy="3774962"/>
          </a:xfrm>
          <a:prstGeom prst="rect">
            <a:avLst/>
          </a:prstGeom>
        </p:spPr>
      </p:pic>
      <p:pic>
        <p:nvPicPr>
          <p:cNvPr id="5" name="Picture 4">
            <a:extLst>
              <a:ext uri="{FF2B5EF4-FFF2-40B4-BE49-F238E27FC236}">
                <a16:creationId xmlns:a16="http://schemas.microsoft.com/office/drawing/2014/main" id="{EC5A5ED2-241D-4F22-9737-493A0A441DAB}"/>
              </a:ext>
            </a:extLst>
          </p:cNvPr>
          <p:cNvPicPr>
            <a:picLocks noChangeAspect="1"/>
          </p:cNvPicPr>
          <p:nvPr/>
        </p:nvPicPr>
        <p:blipFill>
          <a:blip r:embed="rId4"/>
          <a:stretch>
            <a:fillRect/>
          </a:stretch>
        </p:blipFill>
        <p:spPr>
          <a:xfrm>
            <a:off x="5913048" y="1806688"/>
            <a:ext cx="5644807" cy="3603512"/>
          </a:xfrm>
          <a:prstGeom prst="rect">
            <a:avLst/>
          </a:prstGeom>
        </p:spPr>
      </p:pic>
    </p:spTree>
    <p:extLst>
      <p:ext uri="{BB962C8B-B14F-4D97-AF65-F5344CB8AC3E}">
        <p14:creationId xmlns:p14="http://schemas.microsoft.com/office/powerpoint/2010/main" val="136100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lstStyle/>
          <a:p>
            <a:r>
              <a:rPr lang="it-IT" dirty="0" err="1"/>
              <a:t>Deploy</a:t>
            </a:r>
            <a:r>
              <a:rPr lang="it-IT" dirty="0"/>
              <a:t> </a:t>
            </a:r>
            <a:r>
              <a:rPr lang="it-IT" dirty="0" err="1"/>
              <a:t>Blazor</a:t>
            </a:r>
            <a:r>
              <a:rPr lang="it-IT" dirty="0"/>
              <a:t> Server on </a:t>
            </a:r>
            <a:r>
              <a:rPr lang="it-IT" dirty="0" err="1"/>
              <a:t>Azure</a:t>
            </a:r>
            <a:r>
              <a:rPr lang="it-IT" dirty="0"/>
              <a:t> – Step 1</a:t>
            </a:r>
          </a:p>
        </p:txBody>
      </p:sp>
      <p:pic>
        <p:nvPicPr>
          <p:cNvPr id="8" name="Picture 7">
            <a:extLst>
              <a:ext uri="{FF2B5EF4-FFF2-40B4-BE49-F238E27FC236}">
                <a16:creationId xmlns:a16="http://schemas.microsoft.com/office/drawing/2014/main" id="{32B27A61-5D72-4160-BEF3-7C851C72165E}"/>
              </a:ext>
            </a:extLst>
          </p:cNvPr>
          <p:cNvPicPr>
            <a:picLocks noChangeAspect="1"/>
          </p:cNvPicPr>
          <p:nvPr/>
        </p:nvPicPr>
        <p:blipFill>
          <a:blip r:embed="rId3"/>
          <a:stretch>
            <a:fillRect/>
          </a:stretch>
        </p:blipFill>
        <p:spPr>
          <a:xfrm>
            <a:off x="3864864" y="1272845"/>
            <a:ext cx="4462271" cy="4892674"/>
          </a:xfrm>
          <a:prstGeom prst="rect">
            <a:avLst/>
          </a:prstGeom>
        </p:spPr>
      </p:pic>
    </p:spTree>
    <p:extLst>
      <p:ext uri="{BB962C8B-B14F-4D97-AF65-F5344CB8AC3E}">
        <p14:creationId xmlns:p14="http://schemas.microsoft.com/office/powerpoint/2010/main" val="206164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normAutofit/>
          </a:bodyPr>
          <a:lstStyle/>
          <a:p>
            <a:r>
              <a:rPr lang="it-IT" dirty="0"/>
              <a:t>App Server vs App Service Plan</a:t>
            </a:r>
          </a:p>
        </p:txBody>
      </p:sp>
      <p:pic>
        <p:nvPicPr>
          <p:cNvPr id="6" name="Picture 5">
            <a:extLst>
              <a:ext uri="{FF2B5EF4-FFF2-40B4-BE49-F238E27FC236}">
                <a16:creationId xmlns:a16="http://schemas.microsoft.com/office/drawing/2014/main" id="{A902F011-2D4E-4206-94B0-49078D10C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160" y="1416878"/>
            <a:ext cx="5569299" cy="4560866"/>
          </a:xfrm>
          <a:prstGeom prst="rect">
            <a:avLst/>
          </a:prstGeom>
        </p:spPr>
      </p:pic>
    </p:spTree>
    <p:extLst>
      <p:ext uri="{BB962C8B-B14F-4D97-AF65-F5344CB8AC3E}">
        <p14:creationId xmlns:p14="http://schemas.microsoft.com/office/powerpoint/2010/main" val="360783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6064-E935-45D9-8533-7F2855855E4F}"/>
              </a:ext>
            </a:extLst>
          </p:cNvPr>
          <p:cNvSpPr>
            <a:spLocks noGrp="1"/>
          </p:cNvSpPr>
          <p:nvPr>
            <p:ph type="title"/>
          </p:nvPr>
        </p:nvSpPr>
        <p:spPr/>
        <p:txBody>
          <a:bodyPr>
            <a:normAutofit/>
          </a:bodyPr>
          <a:lstStyle/>
          <a:p>
            <a:r>
              <a:rPr lang="it-IT" dirty="0"/>
              <a:t>Configurazioni notevoli per </a:t>
            </a:r>
            <a:r>
              <a:rPr lang="it-IT" dirty="0" err="1"/>
              <a:t>Blazor</a:t>
            </a:r>
            <a:r>
              <a:rPr lang="it-IT" dirty="0"/>
              <a:t> Server</a:t>
            </a:r>
          </a:p>
        </p:txBody>
      </p:sp>
      <p:pic>
        <p:nvPicPr>
          <p:cNvPr id="5" name="Picture 4">
            <a:extLst>
              <a:ext uri="{FF2B5EF4-FFF2-40B4-BE49-F238E27FC236}">
                <a16:creationId xmlns:a16="http://schemas.microsoft.com/office/drawing/2014/main" id="{A693CFB8-9418-47AA-82E3-41DF6EA3FCF3}"/>
              </a:ext>
            </a:extLst>
          </p:cNvPr>
          <p:cNvPicPr>
            <a:picLocks noChangeAspect="1"/>
          </p:cNvPicPr>
          <p:nvPr/>
        </p:nvPicPr>
        <p:blipFill>
          <a:blip r:embed="rId3"/>
          <a:stretch>
            <a:fillRect/>
          </a:stretch>
        </p:blipFill>
        <p:spPr>
          <a:xfrm>
            <a:off x="2725265" y="1460975"/>
            <a:ext cx="6741470" cy="4869122"/>
          </a:xfrm>
          <a:prstGeom prst="rect">
            <a:avLst/>
          </a:prstGeom>
        </p:spPr>
      </p:pic>
    </p:spTree>
    <p:extLst>
      <p:ext uri="{BB962C8B-B14F-4D97-AF65-F5344CB8AC3E}">
        <p14:creationId xmlns:p14="http://schemas.microsoft.com/office/powerpoint/2010/main" val="3601252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5228</Words>
  <Application>Microsoft Office PowerPoint</Application>
  <PresentationFormat>Widescreen</PresentationFormat>
  <Paragraphs>517</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Courier New</vt:lpstr>
      <vt:lpstr>Segoe UI</vt:lpstr>
      <vt:lpstr>Wingdings</vt:lpstr>
      <vt:lpstr>Office Theme</vt:lpstr>
      <vt:lpstr>Pratical Blazor Server on Azure</vt:lpstr>
      <vt:lpstr>Un grazie agli sponsor</vt:lpstr>
      <vt:lpstr>E alle community che ci hanno supportato</vt:lpstr>
      <vt:lpstr>Blazor Server vs Blazor WASM</vt:lpstr>
      <vt:lpstr>Perché proprio Azure ???</vt:lpstr>
      <vt:lpstr>Deploy Blazor Server on Azure – Step 0</vt:lpstr>
      <vt:lpstr>Deploy Blazor Server on Azure – Step 1</vt:lpstr>
      <vt:lpstr>App Server vs App Service Plan</vt:lpstr>
      <vt:lpstr>Configurazioni notevoli per Blazor Server</vt:lpstr>
      <vt:lpstr>Blazor Server &amp; SignalR</vt:lpstr>
      <vt:lpstr>SignalR: Long Polling vs Web Sockets </vt:lpstr>
      <vt:lpstr>Scale-Up &amp; Scale-Out: All about dimensions...</vt:lpstr>
      <vt:lpstr>Blazor Server e lo Scale-Out</vt:lpstr>
      <vt:lpstr>Blazor Server e lo Scale-Out</vt:lpstr>
      <vt:lpstr>Application State/UI State</vt:lpstr>
      <vt:lpstr>Azure SignalR: yes or not ?</vt:lpstr>
      <vt:lpstr>PowerPoint Presentation</vt:lpstr>
      <vt:lpstr>Connessione diretta: limiti teorici</vt:lpstr>
      <vt:lpstr>PowerPoint Presentation</vt:lpstr>
      <vt:lpstr>PowerPoint Presentation</vt:lpstr>
      <vt:lpstr>Azure SignalR: yes or not ?</vt:lpstr>
      <vt:lpstr>Azure SignalR: è possibile farne senza ! (?)</vt:lpstr>
      <vt:lpstr>Connessione diretta: opzioni possibili</vt:lpstr>
      <vt:lpstr>Telemetria per Blazor Server</vt:lpstr>
      <vt:lpstr>Azure Application Insight: modalità di abilitazione</vt:lpstr>
      <vt:lpstr>Conteggio numero circuiti</vt:lpstr>
      <vt:lpstr>Grazie !!! ….e ….W Blazor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Michele Aponte</dc:creator>
  <cp:lastModifiedBy>Giampaolo Ing. Tucci</cp:lastModifiedBy>
  <cp:revision>78</cp:revision>
  <cp:lastPrinted>2022-05-27T09:41:56Z</cp:lastPrinted>
  <dcterms:created xsi:type="dcterms:W3CDTF">2022-05-07T17:10:36Z</dcterms:created>
  <dcterms:modified xsi:type="dcterms:W3CDTF">2022-05-27T09:41:57Z</dcterms:modified>
</cp:coreProperties>
</file>