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91"/>
  </p:notesMasterIdLst>
  <p:handoutMasterIdLst>
    <p:handoutMasterId r:id="rId92"/>
  </p:handoutMasterIdLst>
  <p:sldIdLst>
    <p:sldId id="275" r:id="rId5"/>
    <p:sldId id="330" r:id="rId6"/>
    <p:sldId id="317" r:id="rId7"/>
    <p:sldId id="281" r:id="rId8"/>
    <p:sldId id="347" r:id="rId9"/>
    <p:sldId id="461" r:id="rId10"/>
    <p:sldId id="427" r:id="rId11"/>
    <p:sldId id="326" r:id="rId12"/>
    <p:sldId id="409" r:id="rId13"/>
    <p:sldId id="429" r:id="rId14"/>
    <p:sldId id="410" r:id="rId15"/>
    <p:sldId id="286" r:id="rId16"/>
    <p:sldId id="287" r:id="rId17"/>
    <p:sldId id="426" r:id="rId18"/>
    <p:sldId id="368" r:id="rId19"/>
    <p:sldId id="291" r:id="rId20"/>
    <p:sldId id="296" r:id="rId21"/>
    <p:sldId id="290" r:id="rId22"/>
    <p:sldId id="332" r:id="rId23"/>
    <p:sldId id="297" r:id="rId24"/>
    <p:sldId id="298" r:id="rId25"/>
    <p:sldId id="375" r:id="rId26"/>
    <p:sldId id="447" r:id="rId27"/>
    <p:sldId id="407" r:id="rId28"/>
    <p:sldId id="285" r:id="rId29"/>
    <p:sldId id="303" r:id="rId30"/>
    <p:sldId id="385" r:id="rId31"/>
    <p:sldId id="402" r:id="rId32"/>
    <p:sldId id="403" r:id="rId33"/>
    <p:sldId id="456" r:id="rId34"/>
    <p:sldId id="315" r:id="rId35"/>
    <p:sldId id="394" r:id="rId36"/>
    <p:sldId id="377" r:id="rId37"/>
    <p:sldId id="329" r:id="rId38"/>
    <p:sldId id="316" r:id="rId39"/>
    <p:sldId id="457" r:id="rId40"/>
    <p:sldId id="364" r:id="rId41"/>
    <p:sldId id="358" r:id="rId42"/>
    <p:sldId id="356" r:id="rId43"/>
    <p:sldId id="438" r:id="rId44"/>
    <p:sldId id="440" r:id="rId45"/>
    <p:sldId id="445" r:id="rId46"/>
    <p:sldId id="414" r:id="rId47"/>
    <p:sldId id="335" r:id="rId48"/>
    <p:sldId id="416" r:id="rId49"/>
    <p:sldId id="419" r:id="rId50"/>
    <p:sldId id="348" r:id="rId51"/>
    <p:sldId id="386" r:id="rId52"/>
    <p:sldId id="387" r:id="rId53"/>
    <p:sldId id="443" r:id="rId54"/>
    <p:sldId id="389" r:id="rId55"/>
    <p:sldId id="390" r:id="rId56"/>
    <p:sldId id="391" r:id="rId57"/>
    <p:sldId id="392" r:id="rId58"/>
    <p:sldId id="393" r:id="rId59"/>
    <p:sldId id="361" r:id="rId60"/>
    <p:sldId id="444" r:id="rId61"/>
    <p:sldId id="360" r:id="rId62"/>
    <p:sldId id="366" r:id="rId63"/>
    <p:sldId id="349" r:id="rId64"/>
    <p:sldId id="422" r:id="rId65"/>
    <p:sldId id="423" r:id="rId66"/>
    <p:sldId id="381" r:id="rId67"/>
    <p:sldId id="350" r:id="rId68"/>
    <p:sldId id="460" r:id="rId69"/>
    <p:sldId id="459" r:id="rId70"/>
    <p:sldId id="374" r:id="rId71"/>
    <p:sldId id="431" r:id="rId72"/>
    <p:sldId id="331" r:id="rId73"/>
    <p:sldId id="448" r:id="rId74"/>
    <p:sldId id="449" r:id="rId75"/>
    <p:sldId id="452" r:id="rId76"/>
    <p:sldId id="383" r:id="rId77"/>
    <p:sldId id="454" r:id="rId78"/>
    <p:sldId id="455" r:id="rId79"/>
    <p:sldId id="373" r:id="rId80"/>
    <p:sldId id="306" r:id="rId81"/>
    <p:sldId id="425" r:id="rId82"/>
    <p:sldId id="304" r:id="rId83"/>
    <p:sldId id="311" r:id="rId84"/>
    <p:sldId id="397" r:id="rId85"/>
    <p:sldId id="398" r:id="rId86"/>
    <p:sldId id="376" r:id="rId87"/>
    <p:sldId id="420" r:id="rId88"/>
    <p:sldId id="441" r:id="rId89"/>
    <p:sldId id="442"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A031B19-F3CE-D08C-7D92-8A721003FE5D}" name="Daniel Meister" initials="DM" userId="S::dmeister@amd.com::ebb0c032-f3c2-447d-bd50-3be91d5b939e" providerId="AD"/>
  <p188:author id="{06D46F1C-AEC5-7529-6E88-CA2D81A19D76}" name="Yoshimura, Atsushi" initials="AY" userId="S::ayoshimu@amd.com::e79f76cc-3a7c-4d8d-b34f-b2af44f0947d" providerId="AD"/>
  <p188:author id="{79B244DA-DCF2-6848-8DFB-18E2966E1844}" name="ChihChen Kao" initials="CK" userId="S::chihckao@amd.com::83d880bc-ff7b-4aa1-b4b2-db18897cf9ed"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a:srgbClr val="FF66CC"/>
    <a:srgbClr val="569CD6"/>
    <a:srgbClr val="FFFF00"/>
    <a:srgbClr val="FFCCCC"/>
    <a:srgbClr val="262626"/>
    <a:srgbClr val="FFC000"/>
    <a:srgbClr val="C586C0"/>
    <a:srgbClr val="9DC3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AC1FCF-9B8A-4BAD-82E7-3C2E02FF7B61}" v="192" dt="2023-12-13T02:58:49.189"/>
    <p1510:client id="{91F61CFF-3275-43E0-9E6D-0167ED9B9B9C}" v="164" dt="2023-12-13T03:18:47.519"/>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869" autoAdjust="0"/>
  </p:normalViewPr>
  <p:slideViewPr>
    <p:cSldViewPr snapToGrid="0">
      <p:cViewPr varScale="1">
        <p:scale>
          <a:sx n="63" d="100"/>
          <a:sy n="63" d="100"/>
        </p:scale>
        <p:origin x="869" y="6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theme" Target="theme/theme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handoutMaster" Target="handoutMasters/handoutMaster1.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presProps" Target="presProps.xml"/><Relationship Id="rId98"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rgbClr val="FFFFFF"/>
                </a:solidFill>
                <a:latin typeface="+mn-lt"/>
                <a:ea typeface="+mn-ea"/>
                <a:cs typeface="+mn-cs"/>
              </a:defRPr>
            </a:pPr>
            <a:r>
              <a:rPr lang="en-US"/>
              <a:t>Insertion time [</a:t>
            </a:r>
            <a:r>
              <a:rPr lang="en-US" err="1"/>
              <a:t>ms</a:t>
            </a:r>
            <a:r>
              <a:rPr lang="en-US"/>
              <a:t>]</a:t>
            </a:r>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rgbClr val="FFFFFF"/>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Linear Probing</c:v>
                </c:pt>
              </c:strCache>
            </c:strRef>
          </c:tx>
          <c:spPr>
            <a:ln w="22225" cap="rnd" cmpd="sng" algn="ctr">
              <a:solidFill>
                <a:schemeClr val="accent1"/>
              </a:solidFill>
              <a:round/>
            </a:ln>
            <a:effectLst/>
          </c:spPr>
          <c:marker>
            <c:symbol val="none"/>
          </c:marker>
          <c:cat>
            <c:numRef>
              <c:f>Sheet1!$A$2:$A$10</c:f>
              <c:numCache>
                <c:formatCode>0%</c:formatCode>
                <c:ptCount val="9"/>
                <c:pt idx="0">
                  <c:v>0.1</c:v>
                </c:pt>
                <c:pt idx="1">
                  <c:v>0.2</c:v>
                </c:pt>
                <c:pt idx="2">
                  <c:v>0.3</c:v>
                </c:pt>
                <c:pt idx="3">
                  <c:v>0.4</c:v>
                </c:pt>
                <c:pt idx="4">
                  <c:v>0.5</c:v>
                </c:pt>
                <c:pt idx="5">
                  <c:v>0.6</c:v>
                </c:pt>
                <c:pt idx="6">
                  <c:v>0.7</c:v>
                </c:pt>
                <c:pt idx="7">
                  <c:v>0.8</c:v>
                </c:pt>
                <c:pt idx="8">
                  <c:v>0.9</c:v>
                </c:pt>
              </c:numCache>
            </c:numRef>
          </c:cat>
          <c:val>
            <c:numRef>
              <c:f>Sheet1!$B$2:$B$10</c:f>
              <c:numCache>
                <c:formatCode>General</c:formatCode>
                <c:ptCount val="9"/>
                <c:pt idx="0">
                  <c:v>3.0382500000000001</c:v>
                </c:pt>
                <c:pt idx="1">
                  <c:v>5.9638749999999998</c:v>
                </c:pt>
                <c:pt idx="2">
                  <c:v>9.1245499999999993</c:v>
                </c:pt>
                <c:pt idx="3">
                  <c:v>11.999549999999999</c:v>
                </c:pt>
                <c:pt idx="4">
                  <c:v>16.258400000000002</c:v>
                </c:pt>
                <c:pt idx="5">
                  <c:v>19.129799999999999</c:v>
                </c:pt>
                <c:pt idx="6">
                  <c:v>23.21105</c:v>
                </c:pt>
                <c:pt idx="7">
                  <c:v>28.2424</c:v>
                </c:pt>
                <c:pt idx="8">
                  <c:v>40.353574000000002</c:v>
                </c:pt>
              </c:numCache>
            </c:numRef>
          </c:val>
          <c:smooth val="0"/>
          <c:extLst>
            <c:ext xmlns:c16="http://schemas.microsoft.com/office/drawing/2014/chart" uri="{C3380CC4-5D6E-409C-BE32-E72D297353CC}">
              <c16:uniqueId val="{00000000-FD37-4D04-84BE-CC1109095D55}"/>
            </c:ext>
          </c:extLst>
        </c:ser>
        <c:ser>
          <c:idx val="1"/>
          <c:order val="1"/>
          <c:tx>
            <c:strRef>
              <c:f>Sheet1!$C$1</c:f>
              <c:strCache>
                <c:ptCount val="1"/>
                <c:pt idx="0">
                  <c:v>Bidirectional Linear Probing</c:v>
                </c:pt>
              </c:strCache>
            </c:strRef>
          </c:tx>
          <c:spPr>
            <a:ln w="22225" cap="rnd" cmpd="sng" algn="ctr">
              <a:solidFill>
                <a:schemeClr val="accent2"/>
              </a:solidFill>
              <a:round/>
            </a:ln>
            <a:effectLst/>
          </c:spPr>
          <c:marker>
            <c:symbol val="none"/>
          </c:marker>
          <c:cat>
            <c:numRef>
              <c:f>Sheet1!$A$2:$A$10</c:f>
              <c:numCache>
                <c:formatCode>0%</c:formatCode>
                <c:ptCount val="9"/>
                <c:pt idx="0">
                  <c:v>0.1</c:v>
                </c:pt>
                <c:pt idx="1">
                  <c:v>0.2</c:v>
                </c:pt>
                <c:pt idx="2">
                  <c:v>0.3</c:v>
                </c:pt>
                <c:pt idx="3">
                  <c:v>0.4</c:v>
                </c:pt>
                <c:pt idx="4">
                  <c:v>0.5</c:v>
                </c:pt>
                <c:pt idx="5">
                  <c:v>0.6</c:v>
                </c:pt>
                <c:pt idx="6">
                  <c:v>0.7</c:v>
                </c:pt>
                <c:pt idx="7">
                  <c:v>0.8</c:v>
                </c:pt>
                <c:pt idx="8">
                  <c:v>0.9</c:v>
                </c:pt>
              </c:numCache>
            </c:numRef>
          </c:cat>
          <c:val>
            <c:numRef>
              <c:f>Sheet1!$C$2:$C$10</c:f>
              <c:numCache>
                <c:formatCode>General</c:formatCode>
                <c:ptCount val="9"/>
                <c:pt idx="0">
                  <c:v>3.3463250000000002</c:v>
                </c:pt>
                <c:pt idx="1">
                  <c:v>6.4019000000000004</c:v>
                </c:pt>
                <c:pt idx="2">
                  <c:v>9.7601999999999993</c:v>
                </c:pt>
                <c:pt idx="3">
                  <c:v>13.468825000000001</c:v>
                </c:pt>
                <c:pt idx="4">
                  <c:v>20.146350000000002</c:v>
                </c:pt>
                <c:pt idx="5">
                  <c:v>25.028224999999999</c:v>
                </c:pt>
                <c:pt idx="6">
                  <c:v>31.26745</c:v>
                </c:pt>
                <c:pt idx="7">
                  <c:v>42.279775000000001</c:v>
                </c:pt>
                <c:pt idx="8">
                  <c:v>72.580573999999999</c:v>
                </c:pt>
              </c:numCache>
            </c:numRef>
          </c:val>
          <c:smooth val="0"/>
          <c:extLst>
            <c:ext xmlns:c16="http://schemas.microsoft.com/office/drawing/2014/chart" uri="{C3380CC4-5D6E-409C-BE32-E72D297353CC}">
              <c16:uniqueId val="{00000001-FD37-4D04-84BE-CC1109095D55}"/>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563387551"/>
        <c:axId val="563386591"/>
      </c:lineChart>
      <c:catAx>
        <c:axId val="563387551"/>
        <c:scaling>
          <c:orientation val="minMax"/>
        </c:scaling>
        <c:delete val="0"/>
        <c:axPos val="b"/>
        <c:numFmt formatCode="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rgbClr val="FFFFFF"/>
                </a:solidFill>
                <a:latin typeface="+mn-lt"/>
                <a:ea typeface="+mn-ea"/>
                <a:cs typeface="+mn-cs"/>
              </a:defRPr>
            </a:pPr>
            <a:endParaRPr lang="en-US"/>
          </a:p>
        </c:txPr>
        <c:crossAx val="563386591"/>
        <c:crosses val="autoZero"/>
        <c:auto val="1"/>
        <c:lblAlgn val="ctr"/>
        <c:lblOffset val="100"/>
        <c:noMultiLvlLbl val="0"/>
      </c:catAx>
      <c:valAx>
        <c:axId val="563386591"/>
        <c:scaling>
          <c:orientation val="minMax"/>
        </c:scaling>
        <c:delete val="0"/>
        <c:axPos val="l"/>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rgbClr val="FFFFFF"/>
                </a:solidFill>
                <a:latin typeface="+mn-lt"/>
                <a:ea typeface="+mn-ea"/>
                <a:cs typeface="+mn-cs"/>
              </a:defRPr>
            </a:pPr>
            <a:endParaRPr lang="en-US"/>
          </a:p>
        </c:txPr>
        <c:crossAx val="563387551"/>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rgbClr val="FFFFFF"/>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solidFill>
            <a:srgbClr val="FFFFFF"/>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rgbClr val="FFFFFF"/>
                </a:solidFill>
                <a:latin typeface="+mn-lt"/>
                <a:ea typeface="+mn-ea"/>
                <a:cs typeface="+mn-cs"/>
              </a:defRPr>
            </a:pPr>
            <a:r>
              <a:rPr lang="en-US"/>
              <a:t>Search time [</a:t>
            </a:r>
            <a:r>
              <a:rPr lang="en-US" err="1"/>
              <a:t>ms</a:t>
            </a:r>
            <a:r>
              <a:rPr lang="en-US"/>
              <a:t>]</a:t>
            </a:r>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rgbClr val="FFFFFF"/>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Linear Probing</c:v>
                </c:pt>
              </c:strCache>
            </c:strRef>
          </c:tx>
          <c:spPr>
            <a:ln w="22225" cap="rnd" cmpd="sng" algn="ctr">
              <a:solidFill>
                <a:schemeClr val="accent1"/>
              </a:solidFill>
              <a:round/>
            </a:ln>
            <a:effectLst/>
          </c:spPr>
          <c:marker>
            <c:symbol val="none"/>
          </c:marker>
          <c:cat>
            <c:numRef>
              <c:f>Sheet1!$A$2:$A$10</c:f>
              <c:numCache>
                <c:formatCode>0%</c:formatCode>
                <c:ptCount val="9"/>
                <c:pt idx="0">
                  <c:v>0.1</c:v>
                </c:pt>
                <c:pt idx="1">
                  <c:v>0.2</c:v>
                </c:pt>
                <c:pt idx="2">
                  <c:v>0.3</c:v>
                </c:pt>
                <c:pt idx="3">
                  <c:v>0.4</c:v>
                </c:pt>
                <c:pt idx="4">
                  <c:v>0.5</c:v>
                </c:pt>
                <c:pt idx="5">
                  <c:v>0.6</c:v>
                </c:pt>
                <c:pt idx="6">
                  <c:v>0.7</c:v>
                </c:pt>
                <c:pt idx="7">
                  <c:v>0.8</c:v>
                </c:pt>
                <c:pt idx="8">
                  <c:v>0.9</c:v>
                </c:pt>
              </c:numCache>
            </c:numRef>
          </c:cat>
          <c:val>
            <c:numRef>
              <c:f>Sheet1!$B$2:$B$10</c:f>
              <c:numCache>
                <c:formatCode>General</c:formatCode>
                <c:ptCount val="9"/>
                <c:pt idx="0">
                  <c:v>3.1380750000000002</c:v>
                </c:pt>
                <c:pt idx="1">
                  <c:v>5.7268499999999998</c:v>
                </c:pt>
                <c:pt idx="2">
                  <c:v>11.914524999999999</c:v>
                </c:pt>
                <c:pt idx="3">
                  <c:v>16.371575</c:v>
                </c:pt>
                <c:pt idx="4">
                  <c:v>14.550125</c:v>
                </c:pt>
                <c:pt idx="5">
                  <c:v>16.931550000000001</c:v>
                </c:pt>
                <c:pt idx="6">
                  <c:v>21.932749999999999</c:v>
                </c:pt>
                <c:pt idx="7">
                  <c:v>30.691875</c:v>
                </c:pt>
                <c:pt idx="8">
                  <c:v>73.366230000000002</c:v>
                </c:pt>
              </c:numCache>
            </c:numRef>
          </c:val>
          <c:smooth val="0"/>
          <c:extLst>
            <c:ext xmlns:c16="http://schemas.microsoft.com/office/drawing/2014/chart" uri="{C3380CC4-5D6E-409C-BE32-E72D297353CC}">
              <c16:uniqueId val="{00000000-1AA9-4E84-AE5C-62FB4A17D36B}"/>
            </c:ext>
          </c:extLst>
        </c:ser>
        <c:ser>
          <c:idx val="1"/>
          <c:order val="1"/>
          <c:tx>
            <c:strRef>
              <c:f>Sheet1!$C$1</c:f>
              <c:strCache>
                <c:ptCount val="1"/>
                <c:pt idx="0">
                  <c:v>Bidirectional Linear Probing</c:v>
                </c:pt>
              </c:strCache>
            </c:strRef>
          </c:tx>
          <c:spPr>
            <a:ln w="22225" cap="rnd" cmpd="sng" algn="ctr">
              <a:solidFill>
                <a:schemeClr val="accent2"/>
              </a:solidFill>
              <a:round/>
            </a:ln>
            <a:effectLst/>
          </c:spPr>
          <c:marker>
            <c:symbol val="none"/>
          </c:marker>
          <c:cat>
            <c:numRef>
              <c:f>Sheet1!$A$2:$A$10</c:f>
              <c:numCache>
                <c:formatCode>0%</c:formatCode>
                <c:ptCount val="9"/>
                <c:pt idx="0">
                  <c:v>0.1</c:v>
                </c:pt>
                <c:pt idx="1">
                  <c:v>0.2</c:v>
                </c:pt>
                <c:pt idx="2">
                  <c:v>0.3</c:v>
                </c:pt>
                <c:pt idx="3">
                  <c:v>0.4</c:v>
                </c:pt>
                <c:pt idx="4">
                  <c:v>0.5</c:v>
                </c:pt>
                <c:pt idx="5">
                  <c:v>0.6</c:v>
                </c:pt>
                <c:pt idx="6">
                  <c:v>0.7</c:v>
                </c:pt>
                <c:pt idx="7">
                  <c:v>0.8</c:v>
                </c:pt>
                <c:pt idx="8">
                  <c:v>0.9</c:v>
                </c:pt>
              </c:numCache>
            </c:numRef>
          </c:cat>
          <c:val>
            <c:numRef>
              <c:f>Sheet1!$C$2:$C$10</c:f>
              <c:numCache>
                <c:formatCode>General</c:formatCode>
                <c:ptCount val="9"/>
                <c:pt idx="0">
                  <c:v>3.0851500000000001</c:v>
                </c:pt>
                <c:pt idx="1">
                  <c:v>5.575075</c:v>
                </c:pt>
                <c:pt idx="2">
                  <c:v>8.4026250000000005</c:v>
                </c:pt>
                <c:pt idx="3">
                  <c:v>12.0351</c:v>
                </c:pt>
                <c:pt idx="4">
                  <c:v>16.13205</c:v>
                </c:pt>
                <c:pt idx="5">
                  <c:v>18.473976</c:v>
                </c:pt>
                <c:pt idx="6">
                  <c:v>21.449300000000001</c:v>
                </c:pt>
                <c:pt idx="7">
                  <c:v>23.928550000000001</c:v>
                </c:pt>
                <c:pt idx="8">
                  <c:v>26.243375</c:v>
                </c:pt>
              </c:numCache>
            </c:numRef>
          </c:val>
          <c:smooth val="0"/>
          <c:extLst>
            <c:ext xmlns:c16="http://schemas.microsoft.com/office/drawing/2014/chart" uri="{C3380CC4-5D6E-409C-BE32-E72D297353CC}">
              <c16:uniqueId val="{00000001-1AA9-4E84-AE5C-62FB4A17D36B}"/>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563387551"/>
        <c:axId val="563386591"/>
      </c:lineChart>
      <c:catAx>
        <c:axId val="563387551"/>
        <c:scaling>
          <c:orientation val="minMax"/>
        </c:scaling>
        <c:delete val="0"/>
        <c:axPos val="b"/>
        <c:numFmt formatCode="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rgbClr val="FFFFFF"/>
                </a:solidFill>
                <a:latin typeface="+mn-lt"/>
                <a:ea typeface="+mn-ea"/>
                <a:cs typeface="+mn-cs"/>
              </a:defRPr>
            </a:pPr>
            <a:endParaRPr lang="en-US"/>
          </a:p>
        </c:txPr>
        <c:crossAx val="563386591"/>
        <c:crosses val="autoZero"/>
        <c:auto val="1"/>
        <c:lblAlgn val="ctr"/>
        <c:lblOffset val="100"/>
        <c:noMultiLvlLbl val="0"/>
      </c:catAx>
      <c:valAx>
        <c:axId val="563386591"/>
        <c:scaling>
          <c:orientation val="minMax"/>
        </c:scaling>
        <c:delete val="0"/>
        <c:axPos val="l"/>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rgbClr val="FFFFFF"/>
                </a:solidFill>
                <a:latin typeface="+mn-lt"/>
                <a:ea typeface="+mn-ea"/>
                <a:cs typeface="+mn-cs"/>
              </a:defRPr>
            </a:pPr>
            <a:endParaRPr lang="en-US"/>
          </a:p>
        </c:txPr>
        <c:crossAx val="563387551"/>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rgbClr val="FFFFFF"/>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solidFill>
            <a:srgbClr val="FFFFFF"/>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908A1-40C4-1EB2-B44E-CC7E92FDA8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E5F6510-9E04-C1A4-1FE0-E816567402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CF9367-F26A-4D28-BBAC-795DBB98EC32}" type="datetimeFigureOut">
              <a:rPr lang="en-US" smtClean="0"/>
              <a:t>12/12/2023</a:t>
            </a:fld>
            <a:endParaRPr lang="en-US"/>
          </a:p>
        </p:txBody>
      </p:sp>
      <p:sp>
        <p:nvSpPr>
          <p:cNvPr id="4" name="Footer Placeholder 3">
            <a:extLst>
              <a:ext uri="{FF2B5EF4-FFF2-40B4-BE49-F238E27FC236}">
                <a16:creationId xmlns:a16="http://schemas.microsoft.com/office/drawing/2014/main" id="{CFF89839-9322-6D2D-0735-0E1F34D4003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C807D19-3B48-6643-F8CA-06DB0C8828B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7D7053-7B94-457E-BAF5-B378D3C55C1E}" type="slidenum">
              <a:rPr lang="en-US" smtClean="0"/>
              <a:t>‹#›</a:t>
            </a:fld>
            <a:endParaRPr lang="en-US"/>
          </a:p>
        </p:txBody>
      </p:sp>
    </p:spTree>
    <p:extLst>
      <p:ext uri="{BB962C8B-B14F-4D97-AF65-F5344CB8AC3E}">
        <p14:creationId xmlns:p14="http://schemas.microsoft.com/office/powerpoint/2010/main" val="7838778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A45808-2CD8-234C-83B5-6F4E83000C01}" type="datetimeFigureOut">
              <a:rPr lang="en-US" smtClean="0"/>
              <a:t>12/12/2023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CE5ECF-D5F8-0D4A-BA63-A1BEFF9A5C13}" type="slidenum">
              <a:rPr lang="en-US" smtClean="0"/>
              <a:t>‹#›</a:t>
            </a:fld>
            <a:endParaRPr lang="en-US"/>
          </a:p>
        </p:txBody>
      </p:sp>
    </p:spTree>
    <p:extLst>
      <p:ext uri="{BB962C8B-B14F-4D97-AF65-F5344CB8AC3E}">
        <p14:creationId xmlns:p14="http://schemas.microsoft.com/office/powerpoint/2010/main" val="3901607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are the notes for our course ‘GPU Programming Primitives for Computer Graphics’.</a:t>
            </a:r>
          </a:p>
        </p:txBody>
      </p:sp>
      <p:sp>
        <p:nvSpPr>
          <p:cNvPr id="4" name="Slide Number Placeholder 3"/>
          <p:cNvSpPr>
            <a:spLocks noGrp="1"/>
          </p:cNvSpPr>
          <p:nvPr>
            <p:ph type="sldNum" sz="quarter" idx="5"/>
          </p:nvPr>
        </p:nvSpPr>
        <p:spPr/>
        <p:txBody>
          <a:bodyPr/>
          <a:lstStyle/>
          <a:p>
            <a:fld id="{BCCE5ECF-D5F8-0D4A-BA63-A1BEFF9A5C13}" type="slidenum">
              <a:rPr lang="en-US" smtClean="0"/>
              <a:t>1</a:t>
            </a:fld>
            <a:endParaRPr lang="en-US"/>
          </a:p>
        </p:txBody>
      </p:sp>
    </p:spTree>
    <p:extLst>
      <p:ext uri="{BB962C8B-B14F-4D97-AF65-F5344CB8AC3E}">
        <p14:creationId xmlns:p14="http://schemas.microsoft.com/office/powerpoint/2010/main" val="3447542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HIP code can be compiled for both Nvidia and AMD; however, it needs to be compiled for each platform separately. To switch the platforms, we need to recompile the code.</a:t>
            </a:r>
          </a:p>
          <a:p>
            <a:endParaRPr lang="en-US"/>
          </a:p>
          <a:p>
            <a:r>
              <a:rPr lang="en-US"/>
              <a:t>Orochi is a library loading HIP and CUDA APIs dynamically, allowing the user to switch platforms at runtime via a single (host) binary. </a:t>
            </a:r>
          </a:p>
          <a:p>
            <a:endParaRPr lang="en-US"/>
          </a:p>
          <a:p>
            <a:r>
              <a:rPr lang="en-US"/>
              <a:t>We decided to provide code samples written in Orochi for your convenience and simplicity of the sample code structure.</a:t>
            </a:r>
          </a:p>
        </p:txBody>
      </p:sp>
      <p:sp>
        <p:nvSpPr>
          <p:cNvPr id="4" name="Slide Number Placeholder 3"/>
          <p:cNvSpPr>
            <a:spLocks noGrp="1"/>
          </p:cNvSpPr>
          <p:nvPr>
            <p:ph type="sldNum" sz="quarter" idx="5"/>
          </p:nvPr>
        </p:nvSpPr>
        <p:spPr/>
        <p:txBody>
          <a:bodyPr/>
          <a:lstStyle/>
          <a:p>
            <a:fld id="{BCCE5ECF-D5F8-0D4A-BA63-A1BEFF9A5C13}" type="slidenum">
              <a:rPr lang="en-US" smtClean="0"/>
              <a:t>10</a:t>
            </a:fld>
            <a:endParaRPr lang="en-US"/>
          </a:p>
        </p:txBody>
      </p:sp>
    </p:spTree>
    <p:extLst>
      <p:ext uri="{BB962C8B-B14F-4D97-AF65-F5344CB8AC3E}">
        <p14:creationId xmlns:p14="http://schemas.microsoft.com/office/powerpoint/2010/main" val="2972106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Orochi is practically the same as the HIP driver API; the host calls are prefixed with ‘</a:t>
            </a:r>
            <a:r>
              <a:rPr lang="en-US" i="1" err="1"/>
              <a:t>oro</a:t>
            </a:r>
            <a:r>
              <a:rPr lang="en-US" i="1"/>
              <a:t>*’</a:t>
            </a:r>
            <a:r>
              <a:rPr lang="en-US"/>
              <a:t> instead of ‘</a:t>
            </a:r>
            <a:r>
              <a:rPr lang="en-US" i="1"/>
              <a:t>hip*’ </a:t>
            </a:r>
            <a:r>
              <a:rPr lang="en-US" i="0"/>
              <a:t>/ </a:t>
            </a:r>
            <a:r>
              <a:rPr lang="en-US" i="1"/>
              <a:t>‘cu*’</a:t>
            </a:r>
            <a:r>
              <a:rPr lang="en-US"/>
              <a:t>. </a:t>
            </a:r>
          </a:p>
        </p:txBody>
      </p:sp>
      <p:sp>
        <p:nvSpPr>
          <p:cNvPr id="4" name="Slide Number Placeholder 3"/>
          <p:cNvSpPr>
            <a:spLocks noGrp="1"/>
          </p:cNvSpPr>
          <p:nvPr>
            <p:ph type="sldNum" sz="quarter" idx="5"/>
          </p:nvPr>
        </p:nvSpPr>
        <p:spPr/>
        <p:txBody>
          <a:bodyPr/>
          <a:lstStyle/>
          <a:p>
            <a:fld id="{BCCE5ECF-D5F8-0D4A-BA63-A1BEFF9A5C13}" type="slidenum">
              <a:rPr lang="en-US" smtClean="0"/>
              <a:t>11</a:t>
            </a:fld>
            <a:endParaRPr lang="en-US"/>
          </a:p>
        </p:txBody>
      </p:sp>
    </p:spTree>
    <p:extLst>
      <p:ext uri="{BB962C8B-B14F-4D97-AF65-F5344CB8AC3E}">
        <p14:creationId xmlns:p14="http://schemas.microsoft.com/office/powerpoint/2010/main" val="369577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HIP and CUDA use three models. The first model is the </a:t>
            </a:r>
            <a:r>
              <a:rPr lang="en-US" i="1"/>
              <a:t>programming model,</a:t>
            </a:r>
            <a:r>
              <a:rPr lang="en-US"/>
              <a:t> which defines how the threads are organized into a multi-level hierarchy. The thread is the smallest unit of parallelism. The threads are further organized into blocks of a fixed size (e.g., 128 or 256 threads), and blocks are organized into a grid. Both the blocks and the grid have up to three dimensions. </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Technically speaking, there is one more level between threads and blocks. Threads within a block are implicitly grouped into </a:t>
            </a:r>
            <a:r>
              <a:rPr lang="en-US" i="1"/>
              <a:t>warps</a:t>
            </a:r>
            <a:r>
              <a:rPr lang="en-US" i="0"/>
              <a:t>, where each </a:t>
            </a:r>
            <a:r>
              <a:rPr lang="en-US" i="1"/>
              <a:t>warp</a:t>
            </a:r>
            <a:r>
              <a:rPr lang="en-US"/>
              <a:t> contains 32 or 64 threads. The warp was originally defined by the </a:t>
            </a:r>
            <a:r>
              <a:rPr lang="en-US" i="1"/>
              <a:t>execution model</a:t>
            </a:r>
            <a:r>
              <a:rPr lang="en-US"/>
              <a:t> (see the following slides) in the context of scheduling, but since HIP/CUDA introduced the </a:t>
            </a:r>
            <a:r>
              <a:rPr lang="en-US" i="1"/>
              <a:t>warp-level primitives</a:t>
            </a:r>
            <a:r>
              <a:rPr lang="en-US"/>
              <a:t> (that we will discuss later as well), we can exploit a priori knowledge of warps for the algorithm design.</a:t>
            </a:r>
            <a:endParaRPr lang="en-US" i="1"/>
          </a:p>
          <a:p>
            <a:endParaRPr lang="en-US"/>
          </a:p>
          <a:p>
            <a:r>
              <a:rPr lang="en-US"/>
              <a:t>This hierarchical model allows us to choose the appropriate level of granularity when designing parallel algorithms. We are going to explain how to arrange the hierarchy for several algorithms.</a:t>
            </a:r>
          </a:p>
        </p:txBody>
      </p:sp>
      <p:sp>
        <p:nvSpPr>
          <p:cNvPr id="4" name="Slide Number Placeholder 3"/>
          <p:cNvSpPr>
            <a:spLocks noGrp="1"/>
          </p:cNvSpPr>
          <p:nvPr>
            <p:ph type="sldNum" sz="quarter" idx="5"/>
          </p:nvPr>
        </p:nvSpPr>
        <p:spPr/>
        <p:txBody>
          <a:bodyPr/>
          <a:lstStyle/>
          <a:p>
            <a:fld id="{BCCE5ECF-D5F8-0D4A-BA63-A1BEFF9A5C13}" type="slidenum">
              <a:rPr lang="en-US" smtClean="0"/>
              <a:t>12</a:t>
            </a:fld>
            <a:endParaRPr lang="en-US"/>
          </a:p>
        </p:txBody>
      </p:sp>
    </p:spTree>
    <p:extLst>
      <p:ext uri="{BB962C8B-B14F-4D97-AF65-F5344CB8AC3E}">
        <p14:creationId xmlns:p14="http://schemas.microsoft.com/office/powerpoint/2010/main" val="3263289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t>
            </a:r>
            <a:r>
              <a:rPr lang="en-US" i="1"/>
              <a:t>memory model</a:t>
            </a:r>
            <a:r>
              <a:rPr lang="en-US"/>
              <a:t> defines the memory hierarchy. </a:t>
            </a:r>
          </a:p>
          <a:p>
            <a:pPr marL="228600" indent="-228600">
              <a:buFont typeface="+mj-lt"/>
              <a:buAutoNum type="arabicPeriod"/>
            </a:pPr>
            <a:r>
              <a:rPr lang="en-US" i="1"/>
              <a:t>Registers</a:t>
            </a:r>
            <a:r>
              <a:rPr lang="en-US"/>
              <a:t> (also known as VGPR or SGPR) is a fast per-thread on-chip memory used for storing local variables of the thread. </a:t>
            </a:r>
          </a:p>
          <a:p>
            <a:pPr marL="228600" indent="-228600">
              <a:buFont typeface="+mj-lt"/>
              <a:buAutoNum type="arabicPeriod"/>
            </a:pPr>
            <a:r>
              <a:rPr lang="en-US" i="1"/>
              <a:t>Local memory </a:t>
            </a:r>
            <a:r>
              <a:rPr lang="en-US" i="0"/>
              <a:t>stores local variables that do not fit into registers (i.e., register spilling). Local memory is an off-chip memory, and thus it is significantly slower than registers.</a:t>
            </a:r>
            <a:endParaRPr lang="en-US" i="1"/>
          </a:p>
          <a:p>
            <a:pPr marL="228600" indent="-228600">
              <a:buFont typeface="+mj-lt"/>
              <a:buAutoNum type="arabicPeriod"/>
            </a:pPr>
            <a:r>
              <a:rPr lang="en-US" i="1"/>
              <a:t>Shared memory</a:t>
            </a:r>
            <a:r>
              <a:rPr lang="en-US"/>
              <a:t> (also known as </a:t>
            </a:r>
            <a:r>
              <a:rPr lang="en-US" i="1"/>
              <a:t>local data share</a:t>
            </a:r>
            <a:r>
              <a:rPr lang="en-US"/>
              <a:t> – LDS) is a fast on-chip memory shared between threads in the block, providing an efficient way of communication between threads in the block. It is slightly slower than registers but significantly faster than off-chip memory.</a:t>
            </a:r>
          </a:p>
          <a:p>
            <a:pPr marL="228600" indent="-228600">
              <a:buFont typeface="+mj-lt"/>
              <a:buAutoNum type="arabicPeriod"/>
            </a:pPr>
            <a:r>
              <a:rPr lang="en-US" i="1"/>
              <a:t>Global memory</a:t>
            </a:r>
            <a:r>
              <a:rPr lang="en-US"/>
              <a:t> is large memory but very slow (taking hundreds of clock cycles per IO operation) off-chip memory, typically stored in VRAM.</a:t>
            </a:r>
          </a:p>
          <a:p>
            <a:pPr marL="228600" indent="-228600">
              <a:buFont typeface="+mj-lt"/>
              <a:buAutoNum type="arabicPeriod"/>
            </a:pPr>
            <a:r>
              <a:rPr lang="en-US" i="1"/>
              <a:t>Constant</a:t>
            </a:r>
            <a:r>
              <a:rPr lang="en-US"/>
              <a:t> and </a:t>
            </a:r>
            <a:r>
              <a:rPr lang="en-US" i="1"/>
              <a:t>texture memory</a:t>
            </a:r>
            <a:r>
              <a:rPr lang="en-US" i="0"/>
              <a:t> are off-chip types of memory optimized for read-only accesses. Texture memory is suitable for storing image data, exploiting 2D spatial coherency.</a:t>
            </a:r>
          </a:p>
        </p:txBody>
      </p:sp>
      <p:sp>
        <p:nvSpPr>
          <p:cNvPr id="4" name="Slide Number Placeholder 3"/>
          <p:cNvSpPr>
            <a:spLocks noGrp="1"/>
          </p:cNvSpPr>
          <p:nvPr>
            <p:ph type="sldNum" sz="quarter" idx="5"/>
          </p:nvPr>
        </p:nvSpPr>
        <p:spPr/>
        <p:txBody>
          <a:bodyPr/>
          <a:lstStyle/>
          <a:p>
            <a:fld id="{BCCE5ECF-D5F8-0D4A-BA63-A1BEFF9A5C13}" type="slidenum">
              <a:rPr lang="en-US" smtClean="0"/>
              <a:t>13</a:t>
            </a:fld>
            <a:endParaRPr lang="en-US"/>
          </a:p>
        </p:txBody>
      </p:sp>
    </p:spTree>
    <p:extLst>
      <p:ext uri="{BB962C8B-B14F-4D97-AF65-F5344CB8AC3E}">
        <p14:creationId xmlns:p14="http://schemas.microsoft.com/office/powerpoint/2010/main" val="4718262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a:t>
            </a:r>
            <a:r>
              <a:rPr lang="en-US" i="1"/>
              <a:t>execution model</a:t>
            </a:r>
            <a:r>
              <a:rPr lang="en-US"/>
              <a:t> defines how blocks of threads</a:t>
            </a:r>
            <a:r>
              <a:rPr kumimoji="0" lang="en-US" sz="1200" b="0" i="0" u="none" strike="noStrike" cap="none" spc="0" normalizeH="0" baseline="0">
                <a:ln>
                  <a:noFill/>
                </a:ln>
                <a:solidFill>
                  <a:srgbClr val="FFFFFF"/>
                </a:solidFill>
                <a:effectLst/>
                <a:uFillTx/>
                <a:latin typeface="+mj-lt"/>
                <a:ea typeface="+mj-ea"/>
                <a:cs typeface="+mj-cs"/>
                <a:sym typeface="Calibri"/>
              </a:rPr>
              <a:t> are mapped to </a:t>
            </a:r>
            <a:r>
              <a:rPr kumimoji="0" lang="en-US" sz="1200" b="0" i="1" u="none" strike="noStrike" cap="none" spc="0" normalizeH="0" baseline="0">
                <a:ln>
                  <a:noFill/>
                </a:ln>
                <a:solidFill>
                  <a:srgbClr val="FFFFFF"/>
                </a:solidFill>
                <a:effectLst/>
                <a:uFillTx/>
                <a:latin typeface="+mj-lt"/>
                <a:ea typeface="+mj-ea"/>
                <a:cs typeface="+mj-cs"/>
                <a:sym typeface="Calibri"/>
              </a:rPr>
              <a:t>streaming multiprocessors</a:t>
            </a:r>
            <a:r>
              <a:rPr kumimoji="0" lang="en-US" sz="1200" b="0" i="0" u="none" strike="noStrike" cap="none" spc="0" normalizeH="0" baseline="0">
                <a:ln>
                  <a:noFill/>
                </a:ln>
                <a:solidFill>
                  <a:srgbClr val="FFFFFF"/>
                </a:solidFill>
                <a:effectLst/>
                <a:uFillTx/>
                <a:latin typeface="+mj-lt"/>
                <a:ea typeface="+mj-ea"/>
                <a:cs typeface="+mj-cs"/>
                <a:sym typeface="Calibri"/>
              </a:rPr>
              <a:t> (SMs), i.e., the actual hardware units.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cap="none" spc="0" normalizeH="0" baseline="0">
              <a:ln>
                <a:noFill/>
              </a:ln>
              <a:solidFill>
                <a:srgbClr val="FFFFFF"/>
              </a:solidFill>
              <a:effectLst/>
              <a:uFillTx/>
              <a:latin typeface="+mj-lt"/>
              <a:ea typeface="+mj-ea"/>
              <a:cs typeface="+mj-cs"/>
              <a:sym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t>Streaming multiprocessors consist of streaming processors, registers, and shared memory; all SMs share device memory and caches. The threads are scheduled and executed on a streaming multiprocessor in </a:t>
            </a:r>
            <a:r>
              <a:rPr lang="en-US" i="1"/>
              <a:t>warps</a:t>
            </a:r>
            <a:r>
              <a:rPr lang="en-US"/>
              <a:t> (i.e., groups of 32 or 64 threads); this model is also known as s</a:t>
            </a:r>
            <a:r>
              <a:rPr lang="en-US" i="1"/>
              <a:t>ingle-instruction-multiple-data </a:t>
            </a:r>
            <a:r>
              <a:rPr lang="en-US" i="0"/>
              <a:t>(SIMT).</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cap="none" spc="0" normalizeH="0" baseline="0">
              <a:ln>
                <a:noFill/>
              </a:ln>
              <a:solidFill>
                <a:srgbClr val="FFFFFF"/>
              </a:solidFill>
              <a:effectLst/>
              <a:uFillTx/>
              <a:latin typeface="+mj-lt"/>
              <a:ea typeface="+mj-ea"/>
              <a:cs typeface="+mj-cs"/>
              <a:sym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BCCE5ECF-D5F8-0D4A-BA63-A1BEFF9A5C13}" type="slidenum">
              <a:rPr lang="en-US" smtClean="0"/>
              <a:t>14</a:t>
            </a:fld>
            <a:endParaRPr lang="en-US"/>
          </a:p>
        </p:txBody>
      </p:sp>
    </p:spTree>
    <p:extLst>
      <p:ext uri="{BB962C8B-B14F-4D97-AF65-F5344CB8AC3E}">
        <p14:creationId xmlns:p14="http://schemas.microsoft.com/office/powerpoint/2010/main" val="1821798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algorithms we cover in this course heavily depend on three essential components provided by HIP/CUDA. </a:t>
            </a:r>
          </a:p>
          <a:p>
            <a:pPr marL="228600" indent="-228600">
              <a:buFont typeface="+mj-lt"/>
              <a:buAutoNum type="arabicPeriod"/>
            </a:pPr>
            <a:r>
              <a:rPr lang="en-US"/>
              <a:t>Atomic operations ensure the correctness of basic arithmetic operations within a highly parallel environment. </a:t>
            </a:r>
          </a:p>
          <a:p>
            <a:pPr marL="228600" indent="-228600">
              <a:buFont typeface="+mj-lt"/>
              <a:buAutoNum type="arabicPeriod"/>
            </a:pPr>
            <a:r>
              <a:rPr lang="en-US"/>
              <a:t>Shared memory acts as temporary storage for exchanging information among threads within the same block. </a:t>
            </a:r>
          </a:p>
          <a:p>
            <a:pPr marL="228600" indent="-228600">
              <a:buFont typeface="+mj-lt"/>
              <a:buAutoNum type="arabicPeriod"/>
            </a:pPr>
            <a:r>
              <a:rPr lang="en-US"/>
              <a:t>Warp-level primitives enable control over warp execution and facilitate communication between threads within a warp.</a:t>
            </a:r>
          </a:p>
        </p:txBody>
      </p:sp>
      <p:sp>
        <p:nvSpPr>
          <p:cNvPr id="4" name="Slide Number Placeholder 3"/>
          <p:cNvSpPr>
            <a:spLocks noGrp="1"/>
          </p:cNvSpPr>
          <p:nvPr>
            <p:ph type="sldNum" sz="quarter" idx="5"/>
          </p:nvPr>
        </p:nvSpPr>
        <p:spPr/>
        <p:txBody>
          <a:bodyPr/>
          <a:lstStyle/>
          <a:p>
            <a:fld id="{BCCE5ECF-D5F8-0D4A-BA63-A1BEFF9A5C13}" type="slidenum">
              <a:rPr lang="en-US" smtClean="0"/>
              <a:t>15</a:t>
            </a:fld>
            <a:endParaRPr lang="en-US"/>
          </a:p>
        </p:txBody>
      </p:sp>
    </p:spTree>
    <p:extLst>
      <p:ext uri="{BB962C8B-B14F-4D97-AF65-F5344CB8AC3E}">
        <p14:creationId xmlns:p14="http://schemas.microsoft.com/office/powerpoint/2010/main" val="2143649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Even a trivial operation may consist of multiple instructions. Concurrent execution by multiple threads may lead to undesired results as the instructions of threads are executed in arbitrary order (i.e., race conditions). For example, addition consists of three steps: reading the original value, adding the value to the original value, and writing the new value. </a:t>
            </a:r>
          </a:p>
          <a:p>
            <a:endParaRPr lang="en-US"/>
          </a:p>
          <a:p>
            <a:r>
              <a:rPr lang="en-US"/>
              <a:t>To prevent race conditions, we can employ built-in atomic operations that guarantee that the operation is correctly processed in parallel execution. The HIP provides a couple of atomic operations such as </a:t>
            </a:r>
            <a:r>
              <a:rPr lang="en-US" i="1" err="1"/>
              <a:t>atomicAdd</a:t>
            </a:r>
            <a:r>
              <a:rPr lang="en-US" i="1"/>
              <a:t>()</a:t>
            </a:r>
            <a:r>
              <a:rPr lang="en-US"/>
              <a:t>, </a:t>
            </a:r>
            <a:r>
              <a:rPr lang="en-US" i="1" err="1"/>
              <a:t>atomicMin</a:t>
            </a:r>
            <a:r>
              <a:rPr lang="en-US" i="1"/>
              <a:t>()</a:t>
            </a:r>
            <a:r>
              <a:rPr lang="en-US"/>
              <a:t>, </a:t>
            </a:r>
            <a:r>
              <a:rPr lang="en-US" i="1" err="1"/>
              <a:t>atomicMax</a:t>
            </a:r>
            <a:r>
              <a:rPr lang="en-US" i="1"/>
              <a:t>()</a:t>
            </a:r>
            <a:r>
              <a:rPr lang="en-US"/>
              <a:t>, </a:t>
            </a:r>
            <a:r>
              <a:rPr lang="en-US" i="1" err="1"/>
              <a:t>atomicExch</a:t>
            </a:r>
            <a:r>
              <a:rPr lang="en-US" i="1"/>
              <a:t>()</a:t>
            </a:r>
            <a:r>
              <a:rPr lang="en-US"/>
              <a:t>, </a:t>
            </a:r>
            <a:r>
              <a:rPr lang="en-US" i="1" err="1"/>
              <a:t>atomicCAS</a:t>
            </a:r>
            <a:r>
              <a:rPr lang="en-US" i="1"/>
              <a:t>()</a:t>
            </a:r>
            <a:r>
              <a:rPr lang="en-US"/>
              <a:t>, and others. Atomic operations allow communication between threads of different blocks. </a:t>
            </a:r>
          </a:p>
          <a:p>
            <a:endParaRPr lang="en-US"/>
          </a:p>
          <a:p>
            <a:r>
              <a:rPr lang="en-US"/>
              <a:t>The code on the right side calculates a dot product of two vectors (represented as two arrays). Each thread multiplies the corresponding vector components fetched from the arrays. To accumulate the sum of partial products, we employ </a:t>
            </a:r>
            <a:r>
              <a:rPr lang="en-US" i="1" err="1"/>
              <a:t>atomicAdd</a:t>
            </a:r>
            <a:r>
              <a:rPr lang="en-US" i="1"/>
              <a:t>()</a:t>
            </a:r>
            <a:r>
              <a:rPr lang="en-US"/>
              <a:t> to prevent data races. Note that this is an illustrative example showing the capability of the operations. We will introduce later more efficient algorithms.</a:t>
            </a:r>
          </a:p>
        </p:txBody>
      </p:sp>
      <p:sp>
        <p:nvSpPr>
          <p:cNvPr id="4" name="Slide Number Placeholder 3"/>
          <p:cNvSpPr>
            <a:spLocks noGrp="1"/>
          </p:cNvSpPr>
          <p:nvPr>
            <p:ph type="sldNum" sz="quarter" idx="5"/>
          </p:nvPr>
        </p:nvSpPr>
        <p:spPr/>
        <p:txBody>
          <a:bodyPr/>
          <a:lstStyle/>
          <a:p>
            <a:fld id="{BCCE5ECF-D5F8-0D4A-BA63-A1BEFF9A5C13}" type="slidenum">
              <a:rPr lang="en-US" smtClean="0"/>
              <a:t>16</a:t>
            </a:fld>
            <a:endParaRPr lang="en-US"/>
          </a:p>
        </p:txBody>
      </p:sp>
    </p:spTree>
    <p:extLst>
      <p:ext uri="{BB962C8B-B14F-4D97-AF65-F5344CB8AC3E}">
        <p14:creationId xmlns:p14="http://schemas.microsoft.com/office/powerpoint/2010/main" val="4273301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shared memory is a memory that is shared among threads in the same block, declared with </a:t>
            </a:r>
            <a:r>
              <a:rPr lang="en-US" i="1"/>
              <a:t>__shared__</a:t>
            </a:r>
            <a:r>
              <a:rPr lang="en-US" i="0"/>
              <a:t>.</a:t>
            </a:r>
            <a:r>
              <a:rPr lang="en-US"/>
              <a:t> It is very fast, almost as fast as registers, if there are no bank conflicts (we will talk about them later). We typically use shared memory in combination with </a:t>
            </a:r>
            <a:r>
              <a:rPr lang="en-US" i="1"/>
              <a:t>__</a:t>
            </a:r>
            <a:r>
              <a:rPr lang="en-US" i="1" err="1"/>
              <a:t>syncthreads</a:t>
            </a:r>
            <a:r>
              <a:rPr lang="en-US"/>
              <a:t>, which allows threads in the block to be synchronized (also known as a barrier). This is important, especially for memory accesses, to make sure that the data has been written before any further computation.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On the right side, we use shared memory to compute the dot product. Each thread stores the corresponding partial products in the shared memory. We use </a:t>
            </a:r>
            <a:r>
              <a:rPr lang="en-US" i="1"/>
              <a:t>__</a:t>
            </a:r>
            <a:r>
              <a:rPr lang="en-US" i="1" err="1"/>
              <a:t>syncthreads</a:t>
            </a:r>
            <a:r>
              <a:rPr lang="en-US"/>
              <a:t> to make sure that all data have been written. The first thread then sums the individual products sequentially. This is not the optimal way, and we will show later how to do it more efficiently.</a:t>
            </a:r>
          </a:p>
        </p:txBody>
      </p:sp>
      <p:sp>
        <p:nvSpPr>
          <p:cNvPr id="4" name="Slide Number Placeholder 3"/>
          <p:cNvSpPr>
            <a:spLocks noGrp="1"/>
          </p:cNvSpPr>
          <p:nvPr>
            <p:ph type="sldNum" sz="quarter" idx="5"/>
          </p:nvPr>
        </p:nvSpPr>
        <p:spPr/>
        <p:txBody>
          <a:bodyPr/>
          <a:lstStyle/>
          <a:p>
            <a:fld id="{BCCE5ECF-D5F8-0D4A-BA63-A1BEFF9A5C13}" type="slidenum">
              <a:rPr lang="en-US" smtClean="0"/>
              <a:t>17</a:t>
            </a:fld>
            <a:endParaRPr lang="en-US"/>
          </a:p>
        </p:txBody>
      </p:sp>
    </p:spTree>
    <p:extLst>
      <p:ext uri="{BB962C8B-B14F-4D97-AF65-F5344CB8AC3E}">
        <p14:creationId xmlns:p14="http://schemas.microsoft.com/office/powerpoint/2010/main" val="26682771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HIP/CUDA provides </a:t>
            </a:r>
            <a:r>
              <a:rPr lang="en-US" i="1"/>
              <a:t>warp-wide level primitives</a:t>
            </a:r>
            <a:r>
              <a:rPr lang="en-US" i="0"/>
              <a:t> that f</a:t>
            </a:r>
            <a:r>
              <a:rPr lang="en-US"/>
              <a:t>acilitate efficient communication within a warp</a:t>
            </a:r>
            <a:r>
              <a:rPr lang="en-US" i="0"/>
              <a:t>. The </a:t>
            </a:r>
            <a:r>
              <a:rPr lang="en-US" i="1"/>
              <a:t>shuffle</a:t>
            </a:r>
            <a:r>
              <a:rPr lang="en-US" i="0"/>
              <a:t> instruction allows reading registers of other threads in the warp without the need for shared memory. The </a:t>
            </a:r>
            <a:r>
              <a:rPr lang="en-US" i="1"/>
              <a:t>ballot</a:t>
            </a:r>
            <a:r>
              <a:rPr lang="en-US" i="0"/>
              <a:t> instruction returns an integer, where each bit indicates a predicate of each thread. The </a:t>
            </a:r>
            <a:r>
              <a:rPr lang="en-US" i="1"/>
              <a:t>any</a:t>
            </a:r>
            <a:r>
              <a:rPr lang="en-US" i="0"/>
              <a:t> and </a:t>
            </a:r>
            <a:r>
              <a:rPr lang="en-US" i="1"/>
              <a:t>all</a:t>
            </a:r>
            <a:r>
              <a:rPr lang="en-US" i="0"/>
              <a:t> instructions implement logic quantifiers. We will employ these instructions a lot in the following section. </a:t>
            </a:r>
          </a:p>
          <a:p>
            <a:endParaRPr lang="en-US" i="0"/>
          </a:p>
          <a:p>
            <a:r>
              <a:rPr lang="en-US" i="0"/>
              <a:t>Note that in HIP, the warp-level primitives implicitly use the synchronized versions with a full mask to handle independent thread scheduling.</a:t>
            </a:r>
          </a:p>
        </p:txBody>
      </p:sp>
      <p:sp>
        <p:nvSpPr>
          <p:cNvPr id="4" name="Slide Number Placeholder 3"/>
          <p:cNvSpPr>
            <a:spLocks noGrp="1"/>
          </p:cNvSpPr>
          <p:nvPr>
            <p:ph type="sldNum" sz="quarter" idx="5"/>
          </p:nvPr>
        </p:nvSpPr>
        <p:spPr/>
        <p:txBody>
          <a:bodyPr/>
          <a:lstStyle/>
          <a:p>
            <a:fld id="{BCCE5ECF-D5F8-0D4A-BA63-A1BEFF9A5C13}" type="slidenum">
              <a:rPr lang="en-US" smtClean="0"/>
              <a:t>18</a:t>
            </a:fld>
            <a:endParaRPr lang="en-US"/>
          </a:p>
        </p:txBody>
      </p:sp>
    </p:spTree>
    <p:extLst>
      <p:ext uri="{BB962C8B-B14F-4D97-AF65-F5344CB8AC3E}">
        <p14:creationId xmlns:p14="http://schemas.microsoft.com/office/powerpoint/2010/main" val="39542035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look into the details of two pivotal algorithms: parallel reduction and parallel prefix scan. These two algorithms are typically covered in parallel programming courses. As both algorithms serve as building blocks for more advanced techniques, we pay extra attention to them.</a:t>
            </a:r>
          </a:p>
        </p:txBody>
      </p:sp>
      <p:sp>
        <p:nvSpPr>
          <p:cNvPr id="4" name="Slide Number Placeholder 3"/>
          <p:cNvSpPr>
            <a:spLocks noGrp="1"/>
          </p:cNvSpPr>
          <p:nvPr>
            <p:ph type="sldNum" sz="quarter" idx="5"/>
          </p:nvPr>
        </p:nvSpPr>
        <p:spPr/>
        <p:txBody>
          <a:bodyPr/>
          <a:lstStyle/>
          <a:p>
            <a:fld id="{BCCE5ECF-D5F8-0D4A-BA63-A1BEFF9A5C13}" type="slidenum">
              <a:rPr lang="en-US" smtClean="0"/>
              <a:t>19</a:t>
            </a:fld>
            <a:endParaRPr lang="en-US"/>
          </a:p>
        </p:txBody>
      </p:sp>
    </p:spTree>
    <p:extLst>
      <p:ext uri="{BB962C8B-B14F-4D97-AF65-F5344CB8AC3E}">
        <p14:creationId xmlns:p14="http://schemas.microsoft.com/office/powerpoint/2010/main" val="1399860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In the introductory part, we briefly describe the course organization and course objectives. We also provide a minimal introduction to HIP that we use to illustrate the algorithms.</a:t>
            </a:r>
          </a:p>
        </p:txBody>
      </p:sp>
      <p:sp>
        <p:nvSpPr>
          <p:cNvPr id="4" name="Slide Number Placeholder 3"/>
          <p:cNvSpPr>
            <a:spLocks noGrp="1"/>
          </p:cNvSpPr>
          <p:nvPr>
            <p:ph type="sldNum" sz="quarter" idx="5"/>
          </p:nvPr>
        </p:nvSpPr>
        <p:spPr/>
        <p:txBody>
          <a:bodyPr/>
          <a:lstStyle/>
          <a:p>
            <a:fld id="{BCCE5ECF-D5F8-0D4A-BA63-A1BEFF9A5C13}" type="slidenum">
              <a:rPr lang="en-US" smtClean="0"/>
              <a:t>2</a:t>
            </a:fld>
            <a:endParaRPr lang="en-US"/>
          </a:p>
        </p:txBody>
      </p:sp>
    </p:spTree>
    <p:extLst>
      <p:ext uri="{BB962C8B-B14F-4D97-AF65-F5344CB8AC3E}">
        <p14:creationId xmlns:p14="http://schemas.microsoft.com/office/powerpoint/2010/main" val="790686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reduce operation takes a binary associative operator </a:t>
            </a:r>
            <a:r>
              <a:rPr lang="en-US" i="1"/>
              <a:t>op</a:t>
            </a:r>
            <a:r>
              <a:rPr lang="en-US"/>
              <a:t> and an ordered sequence of </a:t>
            </a:r>
            <a:r>
              <a:rPr lang="en-US" i="1"/>
              <a:t>n</a:t>
            </a:r>
            <a:r>
              <a:rPr lang="en-US"/>
              <a:t> elements, returning a value obtained by iteratively applying operator </a:t>
            </a:r>
            <a:r>
              <a:rPr lang="en-US" i="1"/>
              <a:t>op</a:t>
            </a:r>
            <a:r>
              <a:rPr lang="en-US" i="0"/>
              <a:t> on all elements in the sequence.</a:t>
            </a:r>
            <a:r>
              <a:rPr lang="en-US"/>
              <a:t> </a:t>
            </a:r>
          </a:p>
        </p:txBody>
      </p:sp>
      <p:sp>
        <p:nvSpPr>
          <p:cNvPr id="4" name="Slide Number Placeholder 3"/>
          <p:cNvSpPr>
            <a:spLocks noGrp="1"/>
          </p:cNvSpPr>
          <p:nvPr>
            <p:ph type="sldNum" sz="quarter" idx="5"/>
          </p:nvPr>
        </p:nvSpPr>
        <p:spPr/>
        <p:txBody>
          <a:bodyPr/>
          <a:lstStyle/>
          <a:p>
            <a:fld id="{BCCE5ECF-D5F8-0D4A-BA63-A1BEFF9A5C13}" type="slidenum">
              <a:rPr lang="en-US" smtClean="0"/>
              <a:t>20</a:t>
            </a:fld>
            <a:endParaRPr lang="en-US"/>
          </a:p>
        </p:txBody>
      </p:sp>
    </p:spTree>
    <p:extLst>
      <p:ext uri="{BB962C8B-B14F-4D97-AF65-F5344CB8AC3E}">
        <p14:creationId xmlns:p14="http://schemas.microsoft.com/office/powerpoint/2010/main" val="270675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a:latin typeface="+mn-lt"/>
              </a:rPr>
              <a:t>The sequential algorithm of the reduction is straightforward. We scan the sequence element by element and simultaneously update the partial result of processed elements. The time complexity of the sequential algorithm is </a:t>
            </a:r>
            <a:r>
              <a:rPr lang="en-US" sz="1200" b="0" i="1" u="none" strike="noStrike" baseline="0">
                <a:latin typeface="+mn-lt"/>
              </a:rPr>
              <a:t>O(n)</a:t>
            </a:r>
            <a:r>
              <a:rPr lang="en-US" sz="1200" b="0" i="0" u="none" strike="noStrike" baseline="0">
                <a:latin typeface="+mn-lt"/>
              </a:rPr>
              <a:t>.</a:t>
            </a:r>
            <a:endParaRPr lang="en-US" sz="1200">
              <a:latin typeface="+mn-lt"/>
            </a:endParaRPr>
          </a:p>
          <a:p>
            <a:endParaRPr lang="en-US" sz="1200">
              <a:latin typeface="+mn-lt"/>
            </a:endParaRPr>
          </a:p>
          <a:p>
            <a:pPr algn="l"/>
            <a:r>
              <a:rPr lang="en-US" sz="1200" b="0" i="0" u="none" strike="noStrike" baseline="0">
                <a:latin typeface="+mn-lt"/>
              </a:rPr>
              <a:t>The parallel algorithm is based on the divide and conquer paradigm. The sequence is recursively divided into halves until a single element is left. In interior nodes of a recursion tree, partial results are merged using the operator. </a:t>
            </a:r>
          </a:p>
          <a:p>
            <a:pPr algn="l"/>
            <a:endParaRPr lang="en-US" sz="1200" b="0" i="0" u="none" strike="noStrike" baseline="0">
              <a:latin typeface="+mn-lt"/>
            </a:endParaRPr>
          </a:p>
          <a:p>
            <a:pPr algn="l"/>
            <a:r>
              <a:rPr lang="en-US" sz="1200" b="0" i="0" u="none" strike="noStrike" baseline="0">
                <a:latin typeface="+mn-lt"/>
              </a:rPr>
              <a:t>The depth of the recursion tree is </a:t>
            </a:r>
            <a:r>
              <a:rPr lang="en-US" sz="1200" b="0" i="1" u="none" strike="noStrike" baseline="0">
                <a:latin typeface="+mn-lt"/>
              </a:rPr>
              <a:t>[log2(n)]</a:t>
            </a:r>
            <a:r>
              <a:rPr lang="en-US" sz="1200" b="0" i="0" u="none" strike="noStrike" baseline="0">
                <a:latin typeface="+mn-lt"/>
              </a:rPr>
              <a:t>, and hence the time complexity for </a:t>
            </a:r>
            <a:r>
              <a:rPr lang="en-US" sz="1200" b="0" i="1" u="none" strike="noStrike" baseline="0">
                <a:latin typeface="+mn-lt"/>
              </a:rPr>
              <a:t>n/2</a:t>
            </a:r>
            <a:r>
              <a:rPr lang="pt-BR" sz="1200" b="0" i="0" u="none" strike="noStrike" baseline="0">
                <a:latin typeface="+mn-lt"/>
              </a:rPr>
              <a:t> processors is </a:t>
            </a:r>
            <a:r>
              <a:rPr lang="pt-BR" sz="1200" b="0" i="1" u="none" strike="noStrike" baseline="0">
                <a:latin typeface="+mn-lt"/>
              </a:rPr>
              <a:t>O(log n)</a:t>
            </a:r>
            <a:r>
              <a:rPr lang="pt-BR" sz="1200" b="0" i="0" u="none" strike="noStrike" baseline="0">
                <a:latin typeface="+mn-lt"/>
              </a:rPr>
              <a:t>. The </a:t>
            </a:r>
            <a:r>
              <a:rPr lang="en-US" sz="1200" b="0" i="0" u="none" strike="noStrike" baseline="0">
                <a:latin typeface="+mn-lt"/>
              </a:rPr>
              <a:t>time complexity for </a:t>
            </a:r>
            <a:r>
              <a:rPr lang="en-US" sz="1200" b="0" i="1" u="none" strike="noStrike" baseline="0">
                <a:latin typeface="+mn-lt"/>
              </a:rPr>
              <a:t>p</a:t>
            </a:r>
            <a:r>
              <a:rPr lang="en-US" sz="1200" b="0" i="0" u="none" strike="noStrike" baseline="0">
                <a:latin typeface="+mn-lt"/>
              </a:rPr>
              <a:t> processors such that </a:t>
            </a:r>
            <a:r>
              <a:rPr lang="en-US" sz="1200" b="0" i="1" u="none" strike="noStrike" baseline="0">
                <a:latin typeface="+mn-lt"/>
              </a:rPr>
              <a:t>p &lt; n/2</a:t>
            </a:r>
            <a:r>
              <a:rPr lang="en-US" sz="1200" b="0" i="0" u="none" strike="noStrike" baseline="0">
                <a:latin typeface="+mn-lt"/>
              </a:rPr>
              <a:t> is </a:t>
            </a:r>
            <a:r>
              <a:rPr lang="en-US" sz="1200" b="0" i="1" u="none" strike="noStrike" baseline="0">
                <a:latin typeface="+mn-lt"/>
              </a:rPr>
              <a:t>O([n/p]+log(p))</a:t>
            </a:r>
            <a:r>
              <a:rPr lang="en-US" sz="1200" b="0" i="0" u="none" strike="noStrike" baseline="0">
                <a:latin typeface="+mn-lt"/>
              </a:rPr>
              <a:t>. Each processor requires </a:t>
            </a:r>
            <a:r>
              <a:rPr lang="en-US" sz="1200" b="0" i="1" u="none" strike="noStrike" baseline="0">
                <a:latin typeface="+mn-lt"/>
              </a:rPr>
              <a:t>[n/p]</a:t>
            </a:r>
            <a:r>
              <a:rPr lang="en-US" sz="1200" b="0" i="0" u="none" strike="noStrike" baseline="0">
                <a:latin typeface="+mn-lt"/>
              </a:rPr>
              <a:t> time steps, and merging partial results of each processor takes another </a:t>
            </a:r>
            <a:r>
              <a:rPr lang="en-US" sz="1200" b="0" i="1" u="none" strike="noStrike" baseline="0">
                <a:latin typeface="+mn-lt"/>
              </a:rPr>
              <a:t>log2(p)</a:t>
            </a:r>
            <a:r>
              <a:rPr lang="en-US" sz="1200" b="0" i="0" u="none" strike="noStrike" baseline="0">
                <a:latin typeface="+mn-lt"/>
              </a:rPr>
              <a:t> steps.</a:t>
            </a:r>
            <a:endParaRPr lang="en-US" sz="1200">
              <a:latin typeface="+mn-lt"/>
            </a:endParaRPr>
          </a:p>
        </p:txBody>
      </p:sp>
      <p:sp>
        <p:nvSpPr>
          <p:cNvPr id="4" name="Slide Number Placeholder 3"/>
          <p:cNvSpPr>
            <a:spLocks noGrp="1"/>
          </p:cNvSpPr>
          <p:nvPr>
            <p:ph type="sldNum" sz="quarter" idx="5"/>
          </p:nvPr>
        </p:nvSpPr>
        <p:spPr/>
        <p:txBody>
          <a:bodyPr/>
          <a:lstStyle/>
          <a:p>
            <a:fld id="{BCCE5ECF-D5F8-0D4A-BA63-A1BEFF9A5C13}" type="slidenum">
              <a:rPr lang="en-US" smtClean="0"/>
              <a:t>21</a:t>
            </a:fld>
            <a:endParaRPr lang="en-US"/>
          </a:p>
        </p:txBody>
      </p:sp>
    </p:spTree>
    <p:extLst>
      <p:ext uri="{BB962C8B-B14F-4D97-AF65-F5344CB8AC3E}">
        <p14:creationId xmlns:p14="http://schemas.microsoft.com/office/powerpoint/2010/main" val="31866661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Typically, the operator is addition, minimum, or maximum. In the context of computer graphics, it can be, for example, an axis-aligned bounding box of a triangle soup. The bounding box is defined by two points: minimum and maximum (the red dots). Hence, the computation can be decomposed into 2x3=6 parallel reductions in 3D.</a:t>
            </a:r>
          </a:p>
        </p:txBody>
      </p:sp>
      <p:sp>
        <p:nvSpPr>
          <p:cNvPr id="4" name="Slide Number Placeholder 3"/>
          <p:cNvSpPr>
            <a:spLocks noGrp="1"/>
          </p:cNvSpPr>
          <p:nvPr>
            <p:ph type="sldNum" sz="quarter" idx="5"/>
          </p:nvPr>
        </p:nvSpPr>
        <p:spPr/>
        <p:txBody>
          <a:bodyPr/>
          <a:lstStyle/>
          <a:p>
            <a:fld id="{BCCE5ECF-D5F8-0D4A-BA63-A1BEFF9A5C13}" type="slidenum">
              <a:rPr lang="en-US" smtClean="0"/>
              <a:t>22</a:t>
            </a:fld>
            <a:endParaRPr lang="en-US"/>
          </a:p>
        </p:txBody>
      </p:sp>
    </p:spTree>
    <p:extLst>
      <p:ext uri="{BB962C8B-B14F-4D97-AF65-F5344CB8AC3E}">
        <p14:creationId xmlns:p14="http://schemas.microsoft.com/office/powerpoint/2010/main" val="26739534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Parallel reduction (PR) can be implemented using one parallel loop. This is a block-wise variant using shared memory with block-wise barriers. The figure illustrates the steps of the algorithm. There are several ways to do this, but we present the </a:t>
            </a:r>
            <a:r>
              <a:rPr lang="en-US" i="1" err="1"/>
              <a:t>xor</a:t>
            </a:r>
            <a:r>
              <a:rPr lang="en-US"/>
              <a:t> approach.</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The thread pairs in each iteration are determined by </a:t>
            </a:r>
            <a:r>
              <a:rPr lang="en-US" i="1" err="1"/>
              <a:t>xor</a:t>
            </a:r>
            <a:r>
              <a:rPr lang="en-US"/>
              <a:t> operation: each thread applies </a:t>
            </a:r>
            <a:r>
              <a:rPr lang="en-US" i="1" err="1"/>
              <a:t>xor</a:t>
            </a:r>
            <a:r>
              <a:rPr lang="en-US" i="0"/>
              <a:t> to its own index and </a:t>
            </a:r>
            <a:r>
              <a:rPr lang="en-US" i="1" err="1"/>
              <a:t>i</a:t>
            </a:r>
            <a:r>
              <a:rPr lang="en-US" i="0"/>
              <a:t> to determine the other thread’s index</a:t>
            </a:r>
            <a:r>
              <a:rPr lang="en-US"/>
              <a:t>. The distance between paired items is given by </a:t>
            </a:r>
            <a:r>
              <a:rPr lang="en-US" i="1" err="1"/>
              <a:t>i</a:t>
            </a:r>
            <a:r>
              <a:rPr lang="en-US" i="1"/>
              <a:t>, </a:t>
            </a:r>
            <a:r>
              <a:rPr lang="en-US" i="0"/>
              <a:t>and it gets doubled after each iteration</a:t>
            </a:r>
            <a:r>
              <a:rPr lang="en-US"/>
              <a:t>. For example, for the leftmost item [0], it forms a pair [0,1] in the first iteration; it forms a pair with [0,3] in the second iteration; and finally, it forms a pair [0,7] in the last iteration. The same rule applies to other elements. Only the smaller thread in the pair process to avoid shared memory data race. </a:t>
            </a:r>
          </a:p>
          <a:p>
            <a:endParaRPr lang="en-US"/>
          </a:p>
          <a:p>
            <a:r>
              <a:rPr lang="en-US"/>
              <a:t>Note that any associative operator can be used, although this example uses the plus operator for the sake of simplicity. </a:t>
            </a:r>
          </a:p>
        </p:txBody>
      </p:sp>
      <p:sp>
        <p:nvSpPr>
          <p:cNvPr id="4" name="Slide Number Placeholder 3"/>
          <p:cNvSpPr>
            <a:spLocks noGrp="1"/>
          </p:cNvSpPr>
          <p:nvPr>
            <p:ph type="sldNum" sz="quarter" idx="5"/>
          </p:nvPr>
        </p:nvSpPr>
        <p:spPr/>
        <p:txBody>
          <a:bodyPr/>
          <a:lstStyle/>
          <a:p>
            <a:fld id="{BCCE5ECF-D5F8-0D4A-BA63-A1BEFF9A5C13}" type="slidenum">
              <a:rPr lang="en-US" smtClean="0"/>
              <a:t>23</a:t>
            </a:fld>
            <a:endParaRPr lang="en-US"/>
          </a:p>
        </p:txBody>
      </p:sp>
    </p:spTree>
    <p:extLst>
      <p:ext uri="{BB962C8B-B14F-4D97-AF65-F5344CB8AC3E}">
        <p14:creationId xmlns:p14="http://schemas.microsoft.com/office/powerpoint/2010/main" val="6358842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000000"/>
                </a:solidFill>
                <a:latin typeface="+mn-lt"/>
              </a:rPr>
              <a:t>The warp-wise variant is practically the same as the block-wise one. The difference is that the values are </a:t>
            </a:r>
            <a:r>
              <a:rPr lang="en-US" sz="1200">
                <a:solidFill>
                  <a:srgbClr val="000000"/>
                </a:solidFill>
                <a:latin typeface="+mn-lt"/>
              </a:rPr>
              <a:t>directly acquired from registers of other threads </a:t>
            </a:r>
            <a:r>
              <a:rPr lang="en-US">
                <a:solidFill>
                  <a:srgbClr val="000000"/>
                </a:solidFill>
                <a:latin typeface="+mn-lt"/>
              </a:rPr>
              <a:t>via the shuffle instruction</a:t>
            </a:r>
            <a:r>
              <a:rPr lang="en-US" sz="1200">
                <a:solidFill>
                  <a:srgbClr val="000000"/>
                </a:solidFill>
                <a:latin typeface="+mn-lt"/>
              </a:rPr>
              <a:t>. </a:t>
            </a:r>
            <a:endParaRPr lang="en-US"/>
          </a:p>
        </p:txBody>
      </p:sp>
      <p:sp>
        <p:nvSpPr>
          <p:cNvPr id="4" name="Slide Number Placeholder 3"/>
          <p:cNvSpPr>
            <a:spLocks noGrp="1"/>
          </p:cNvSpPr>
          <p:nvPr>
            <p:ph type="sldNum" sz="quarter" idx="5"/>
          </p:nvPr>
        </p:nvSpPr>
        <p:spPr/>
        <p:txBody>
          <a:bodyPr/>
          <a:lstStyle/>
          <a:p>
            <a:fld id="{BCCE5ECF-D5F8-0D4A-BA63-A1BEFF9A5C13}" type="slidenum">
              <a:rPr lang="en-US" smtClean="0"/>
              <a:t>24</a:t>
            </a:fld>
            <a:endParaRPr lang="en-US"/>
          </a:p>
        </p:txBody>
      </p:sp>
    </p:spTree>
    <p:extLst>
      <p:ext uri="{BB962C8B-B14F-4D97-AF65-F5344CB8AC3E}">
        <p14:creationId xmlns:p14="http://schemas.microsoft.com/office/powerpoint/2010/main" val="18380091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a:latin typeface="+mn-lt"/>
              </a:rPr>
              <a:t>There are two types of prefix scans: </a:t>
            </a:r>
            <a:r>
              <a:rPr lang="en-US" sz="1200" b="0" i="1" u="none" strike="noStrike" baseline="0">
                <a:latin typeface="+mn-lt"/>
              </a:rPr>
              <a:t>inclusive</a:t>
            </a:r>
            <a:r>
              <a:rPr lang="en-US" sz="1200" b="0" i="0" u="none" strike="noStrike" baseline="0">
                <a:latin typeface="+mn-lt"/>
              </a:rPr>
              <a:t> and </a:t>
            </a:r>
            <a:r>
              <a:rPr lang="en-US" sz="1200" b="0" i="1" u="none" strike="noStrike" baseline="0">
                <a:latin typeface="+mn-lt"/>
              </a:rPr>
              <a:t>exclusive</a:t>
            </a:r>
            <a:r>
              <a:rPr lang="en-US" sz="1200" b="0" i="0" u="none" strike="noStrike" baseline="0">
                <a:latin typeface="+mn-lt"/>
              </a:rPr>
              <a:t>. Both types take a binary associative operator </a:t>
            </a:r>
            <a:r>
              <a:rPr lang="en-US" sz="1200" b="0" i="1" u="none" strike="noStrike" baseline="0">
                <a:latin typeface="+mn-lt"/>
              </a:rPr>
              <a:t>op</a:t>
            </a:r>
            <a:r>
              <a:rPr lang="en-US" sz="1200" b="0" i="0" u="none" strike="noStrike" baseline="0">
                <a:latin typeface="+mn-lt"/>
              </a:rPr>
              <a:t> and an ordered sequence of </a:t>
            </a:r>
            <a:r>
              <a:rPr lang="en-US" sz="1200" b="0" i="1" u="none" strike="noStrike" baseline="0">
                <a:latin typeface="+mn-lt"/>
              </a:rPr>
              <a:t>n</a:t>
            </a:r>
            <a:r>
              <a:rPr lang="en-US" sz="1200" b="0" i="0" u="none" strike="noStrike" baseline="0">
                <a:latin typeface="+mn-lt"/>
              </a:rPr>
              <a:t> elements. The prefix scan returns an ordered sequence, where the </a:t>
            </a:r>
            <a:r>
              <a:rPr lang="en-US" sz="1200" b="0" i="1" u="none" strike="noStrike" baseline="0" err="1">
                <a:latin typeface="+mn-lt"/>
              </a:rPr>
              <a:t>i</a:t>
            </a:r>
            <a:r>
              <a:rPr lang="en-US" sz="1200" b="0" i="0" u="none" strike="noStrike" baseline="0" err="1">
                <a:latin typeface="+mn-lt"/>
              </a:rPr>
              <a:t>-th</a:t>
            </a:r>
            <a:r>
              <a:rPr lang="en-US" sz="1200" b="0" i="0" u="none" strike="noStrike" baseline="0">
                <a:latin typeface="+mn-lt"/>
              </a:rPr>
              <a:t> element is a reduction of the input sequence up to the </a:t>
            </a:r>
            <a:r>
              <a:rPr lang="en-US" sz="1200" b="0" i="1" u="none" strike="noStrike" baseline="0" err="1">
                <a:latin typeface="+mn-lt"/>
              </a:rPr>
              <a:t>i</a:t>
            </a:r>
            <a:r>
              <a:rPr lang="en-US" sz="1200" b="0" i="0" u="none" strike="noStrike" baseline="0">
                <a:latin typeface="+mn-lt"/>
              </a:rPr>
              <a:t>-element, which is either </a:t>
            </a:r>
            <a:r>
              <a:rPr lang="en-US" sz="1200" b="0" i="1" u="none" strike="noStrike" baseline="0">
                <a:latin typeface="+mn-lt"/>
              </a:rPr>
              <a:t>included</a:t>
            </a:r>
            <a:r>
              <a:rPr lang="en-US" sz="1200" b="0" i="0" u="none" strike="noStrike" baseline="0">
                <a:latin typeface="+mn-lt"/>
              </a:rPr>
              <a:t> or </a:t>
            </a:r>
            <a:r>
              <a:rPr lang="en-US" sz="1200" b="0" i="1" u="none" strike="noStrike" baseline="0">
                <a:latin typeface="+mn-lt"/>
              </a:rPr>
              <a:t>excluded</a:t>
            </a:r>
            <a:r>
              <a:rPr lang="en-US" sz="1200" b="0" i="0" u="none" strike="noStrike" baseline="0">
                <a:latin typeface="+mn-lt"/>
              </a:rPr>
              <a:t>. Note that in practice, we typically use exclusive prefix scan.</a:t>
            </a:r>
          </a:p>
          <a:p>
            <a:pPr algn="l"/>
            <a:endParaRPr lang="en-US" sz="1200" b="0" i="0" u="none" strike="noStrike" baseline="0">
              <a:latin typeface="+mn-lt"/>
            </a:endParaRPr>
          </a:p>
          <a:p>
            <a:pPr algn="l"/>
            <a:r>
              <a:rPr lang="en-US" sz="1200" b="0" i="0" u="none" strike="noStrike" baseline="0">
                <a:latin typeface="+mn-lt"/>
              </a:rPr>
              <a:t>The exclusive prefix scan can be constructed from the inclusive prefix scan by removing the last element and inserting the identity element at the beginning. The inclusive prefix scan can be constructed from the exclusive prefix scan by removing the identity element and inserting the sum of the last element of the input sequence and the last element of the exclusive prefix scan at the end. The sequential algorithm is trivial; we scan the input sequence element by element and simultaneously write the partial results of the output sequence.</a:t>
            </a:r>
            <a:endParaRPr lang="en-US" sz="1200">
              <a:latin typeface="+mn-lt"/>
            </a:endParaRPr>
          </a:p>
        </p:txBody>
      </p:sp>
      <p:sp>
        <p:nvSpPr>
          <p:cNvPr id="4" name="Slide Number Placeholder 3"/>
          <p:cNvSpPr>
            <a:spLocks noGrp="1"/>
          </p:cNvSpPr>
          <p:nvPr>
            <p:ph type="sldNum" sz="quarter" idx="5"/>
          </p:nvPr>
        </p:nvSpPr>
        <p:spPr/>
        <p:txBody>
          <a:bodyPr/>
          <a:lstStyle/>
          <a:p>
            <a:fld id="{BCCE5ECF-D5F8-0D4A-BA63-A1BEFF9A5C13}" type="slidenum">
              <a:rPr lang="en-US" smtClean="0"/>
              <a:t>25</a:t>
            </a:fld>
            <a:endParaRPr lang="en-US"/>
          </a:p>
        </p:txBody>
      </p:sp>
    </p:spTree>
    <p:extLst>
      <p:ext uri="{BB962C8B-B14F-4D97-AF65-F5344CB8AC3E}">
        <p14:creationId xmlns:p14="http://schemas.microsoft.com/office/powerpoint/2010/main" val="15417620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a:latin typeface="+mn-lt"/>
              </a:rPr>
              <a:t>The time complexity of the sequential algorithm is </a:t>
            </a:r>
            <a:r>
              <a:rPr lang="en-US" sz="1200" b="0" i="1" u="none" strike="noStrike" baseline="0">
                <a:latin typeface="+mn-lt"/>
              </a:rPr>
              <a:t>O(n)</a:t>
            </a:r>
            <a:r>
              <a:rPr lang="en-US" sz="1200" b="0" i="0" u="none" strike="noStrike" baseline="0">
                <a:latin typeface="+mn-lt"/>
              </a:rPr>
              <a:t>. The time complexity of the parallel algorithm is the same as parallel reduction. There are two parallel prefix scan algorithms: the Hillis-Steele algorithm and </a:t>
            </a:r>
            <a:r>
              <a:rPr lang="en-US" sz="1200" b="0" i="0" u="none" strike="noStrike" baseline="0" err="1">
                <a:latin typeface="+mn-lt"/>
              </a:rPr>
              <a:t>Blelloch’s</a:t>
            </a:r>
            <a:r>
              <a:rPr lang="en-US" sz="1200" b="0" i="0" u="none" strike="noStrike" baseline="0">
                <a:latin typeface="+mn-lt"/>
              </a:rPr>
              <a:t> algorithm. We explain the Hillis-Steele algorithm in detail. You can find details of the </a:t>
            </a:r>
            <a:r>
              <a:rPr lang="en-US" sz="1200" b="0" i="0" u="none" strike="noStrike" baseline="0" err="1">
                <a:latin typeface="+mn-lt"/>
              </a:rPr>
              <a:t>Blelloch’s</a:t>
            </a:r>
            <a:r>
              <a:rPr lang="en-US" sz="1200" b="0" i="0" u="none" strike="noStrike" baseline="0">
                <a:latin typeface="+mn-lt"/>
              </a:rPr>
              <a:t> algorithm in the supplementary material.</a:t>
            </a:r>
            <a:endParaRPr lang="en-US" sz="1200">
              <a:latin typeface="+mn-lt"/>
            </a:endParaRPr>
          </a:p>
        </p:txBody>
      </p:sp>
      <p:sp>
        <p:nvSpPr>
          <p:cNvPr id="4" name="Slide Number Placeholder 3"/>
          <p:cNvSpPr>
            <a:spLocks noGrp="1"/>
          </p:cNvSpPr>
          <p:nvPr>
            <p:ph type="sldNum" sz="quarter" idx="5"/>
          </p:nvPr>
        </p:nvSpPr>
        <p:spPr/>
        <p:txBody>
          <a:bodyPr/>
          <a:lstStyle/>
          <a:p>
            <a:fld id="{BCCE5ECF-D5F8-0D4A-BA63-A1BEFF9A5C13}" type="slidenum">
              <a:rPr lang="en-US" smtClean="0"/>
              <a:t>26</a:t>
            </a:fld>
            <a:endParaRPr lang="en-US"/>
          </a:p>
        </p:txBody>
      </p:sp>
    </p:spTree>
    <p:extLst>
      <p:ext uri="{BB962C8B-B14F-4D97-AF65-F5344CB8AC3E}">
        <p14:creationId xmlns:p14="http://schemas.microsoft.com/office/powerpoint/2010/main" val="8771812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Hillis-Steele algorithm implicitly computes inclusive prefix scan in a single pass with </a:t>
            </a:r>
            <a:r>
              <a:rPr lang="en-US" i="1"/>
              <a:t>O(n*log(n)) </a:t>
            </a:r>
            <a:r>
              <a:rPr lang="en-US" i="0"/>
              <a:t>computational</a:t>
            </a:r>
            <a:r>
              <a:rPr lang="en-US"/>
              <a:t> steps. The algorithm works iteratively by adding preceding values to the succeeding ones. In each iteration, a thread adds a value located to the left by a given </a:t>
            </a:r>
            <a:r>
              <a:rPr lang="en-US" i="1"/>
              <a:t>offset</a:t>
            </a:r>
            <a:r>
              <a:rPr lang="en-US" i="0"/>
              <a:t> to its own value (if such a value exists). The </a:t>
            </a:r>
            <a:r>
              <a:rPr lang="en-US" i="1"/>
              <a:t>offset </a:t>
            </a:r>
            <a:r>
              <a:rPr lang="en-US" i="0"/>
              <a:t>is initially set to 1 and doubled after each iteration. Intuitively, </a:t>
            </a:r>
            <a:r>
              <a:rPr lang="en-US"/>
              <a:t>the algorithm reduces the preceding elements for each entry in the output prefix scan.</a:t>
            </a:r>
            <a:r>
              <a:rPr lang="en-US" i="0"/>
              <a:t> In the example above, we can reconstruct the computational tree </a:t>
            </a:r>
            <a:r>
              <a:rPr lang="en-US"/>
              <a:t>that represents these reductions</a:t>
            </a:r>
            <a:r>
              <a:rPr lang="en-US" i="0"/>
              <a:t>. Missing branches are assumed to be zero (or an identity element in general). </a:t>
            </a:r>
          </a:p>
        </p:txBody>
      </p:sp>
      <p:sp>
        <p:nvSpPr>
          <p:cNvPr id="4" name="Slide Number Placeholder 3"/>
          <p:cNvSpPr>
            <a:spLocks noGrp="1"/>
          </p:cNvSpPr>
          <p:nvPr>
            <p:ph type="sldNum" sz="quarter" idx="5"/>
          </p:nvPr>
        </p:nvSpPr>
        <p:spPr/>
        <p:txBody>
          <a:bodyPr/>
          <a:lstStyle/>
          <a:p>
            <a:fld id="{BCCE5ECF-D5F8-0D4A-BA63-A1BEFF9A5C13}" type="slidenum">
              <a:rPr lang="en-US" smtClean="0"/>
              <a:t>27</a:t>
            </a:fld>
            <a:endParaRPr lang="en-US"/>
          </a:p>
        </p:txBody>
      </p:sp>
    </p:spTree>
    <p:extLst>
      <p:ext uri="{BB962C8B-B14F-4D97-AF65-F5344CB8AC3E}">
        <p14:creationId xmlns:p14="http://schemas.microsoft.com/office/powerpoint/2010/main" val="6628900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Hillis-Steele algorithm can be implemented in one parallel loop. This is a block-wise variant using shared memory. The input values are initially loaded to the shared memory. Each thread keeps the current value of the prefix scan also in registers. In each iteration, the thread loads a value of another thread (given by the current </a:t>
            </a:r>
            <a:r>
              <a:rPr lang="en-US" i="1"/>
              <a:t>offset</a:t>
            </a:r>
            <a:r>
              <a:rPr lang="en-US"/>
              <a:t>) from shared memory and adds it to its own value stored in registers. Before we write the updated value back to shared memory, we use a block-wise barrier to prevent race conditions. The offset gets doubled after each iteration.</a:t>
            </a:r>
            <a:r>
              <a:rPr lang="en-US" sz="1200"/>
              <a:t> On the right side, you can see a figure illustrating the offset behavior in different iterations.</a:t>
            </a:r>
            <a:endParaRPr lang="en-US"/>
          </a:p>
        </p:txBody>
      </p:sp>
      <p:sp>
        <p:nvSpPr>
          <p:cNvPr id="4" name="Slide Number Placeholder 3"/>
          <p:cNvSpPr>
            <a:spLocks noGrp="1"/>
          </p:cNvSpPr>
          <p:nvPr>
            <p:ph type="sldNum" sz="quarter" idx="5"/>
          </p:nvPr>
        </p:nvSpPr>
        <p:spPr/>
        <p:txBody>
          <a:bodyPr/>
          <a:lstStyle/>
          <a:p>
            <a:fld id="{BCCE5ECF-D5F8-0D4A-BA63-A1BEFF9A5C13}" type="slidenum">
              <a:rPr lang="en-US" smtClean="0"/>
              <a:t>28</a:t>
            </a:fld>
            <a:endParaRPr lang="en-US"/>
          </a:p>
        </p:txBody>
      </p:sp>
    </p:spTree>
    <p:extLst>
      <p:ext uri="{BB962C8B-B14F-4D97-AF65-F5344CB8AC3E}">
        <p14:creationId xmlns:p14="http://schemas.microsoft.com/office/powerpoint/2010/main" val="41730443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000000"/>
                </a:solidFill>
                <a:latin typeface="+mn-lt"/>
              </a:rPr>
              <a:t>The warp-wise variant is practically the same as the block-wise one. The difference is that the values are </a:t>
            </a:r>
            <a:r>
              <a:rPr lang="en-US" sz="1200">
                <a:solidFill>
                  <a:srgbClr val="000000"/>
                </a:solidFill>
                <a:latin typeface="+mn-lt"/>
              </a:rPr>
              <a:t>directly acquired from registers of other threads </a:t>
            </a:r>
            <a:r>
              <a:rPr lang="en-US">
                <a:solidFill>
                  <a:srgbClr val="000000"/>
                </a:solidFill>
                <a:latin typeface="+mn-lt"/>
              </a:rPr>
              <a:t>via the shuffle instruction</a:t>
            </a:r>
            <a:r>
              <a:rPr lang="en-US" sz="1200">
                <a:solidFill>
                  <a:srgbClr val="000000"/>
                </a:solidFill>
                <a:latin typeface="+mn-lt"/>
              </a:rPr>
              <a:t>. Note that the </a:t>
            </a:r>
            <a:r>
              <a:rPr lang="en-US" sz="1200" b="0" i="1">
                <a:solidFill>
                  <a:srgbClr val="000000"/>
                </a:solidFill>
                <a:effectLst/>
                <a:latin typeface="+mn-lt"/>
              </a:rPr>
              <a:t>__</a:t>
            </a:r>
            <a:r>
              <a:rPr lang="en-US" sz="1200" b="0" i="1" err="1">
                <a:solidFill>
                  <a:srgbClr val="000000"/>
                </a:solidFill>
                <a:effectLst/>
                <a:latin typeface="+mn-lt"/>
              </a:rPr>
              <a:t>shfl_up</a:t>
            </a:r>
            <a:r>
              <a:rPr lang="en-US" sz="1200" b="0" i="0">
                <a:solidFill>
                  <a:srgbClr val="000000"/>
                </a:solidFill>
                <a:effectLst/>
                <a:latin typeface="+mn-lt"/>
              </a:rPr>
              <a:t> instruction reads the variable of a thread with the lane index </a:t>
            </a:r>
            <a:r>
              <a:rPr lang="en-US" sz="1200" b="0" i="0" u="none">
                <a:solidFill>
                  <a:srgbClr val="000000"/>
                </a:solidFill>
                <a:effectLst/>
                <a:latin typeface="+mn-lt"/>
              </a:rPr>
              <a:t>lower</a:t>
            </a:r>
            <a:r>
              <a:rPr lang="en-US" sz="1200" b="0" i="0">
                <a:solidFill>
                  <a:srgbClr val="000000"/>
                </a:solidFill>
                <a:effectLst/>
                <a:latin typeface="+mn-lt"/>
              </a:rPr>
              <a:t> (given by the offset) than the caller’s lane index.</a:t>
            </a:r>
            <a:endParaRPr lang="en-US">
              <a:solidFill>
                <a:srgbClr val="000000"/>
              </a:solidFill>
              <a:latin typeface="+mn-lt"/>
            </a:endParaRPr>
          </a:p>
        </p:txBody>
      </p:sp>
      <p:sp>
        <p:nvSpPr>
          <p:cNvPr id="4" name="Slide Number Placeholder 3"/>
          <p:cNvSpPr>
            <a:spLocks noGrp="1"/>
          </p:cNvSpPr>
          <p:nvPr>
            <p:ph type="sldNum" sz="quarter" idx="5"/>
          </p:nvPr>
        </p:nvSpPr>
        <p:spPr/>
        <p:txBody>
          <a:bodyPr/>
          <a:lstStyle/>
          <a:p>
            <a:fld id="{BCCE5ECF-D5F8-0D4A-BA63-A1BEFF9A5C13}" type="slidenum">
              <a:rPr lang="en-US" smtClean="0"/>
              <a:t>29</a:t>
            </a:fld>
            <a:endParaRPr lang="en-US"/>
          </a:p>
        </p:txBody>
      </p:sp>
    </p:spTree>
    <p:extLst>
      <p:ext uri="{BB962C8B-B14F-4D97-AF65-F5344CB8AC3E}">
        <p14:creationId xmlns:p14="http://schemas.microsoft.com/office/powerpoint/2010/main" val="3684553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course consists of the following six sections and discussion, taking 105 minutes in total: introduction, parallel reduction and prefix scan, programming primitives, linear probing, radix sort, code optimization, and Q&amp;A.</a:t>
            </a:r>
          </a:p>
          <a:p>
            <a:endParaRPr lang="en-US"/>
          </a:p>
        </p:txBody>
      </p:sp>
      <p:sp>
        <p:nvSpPr>
          <p:cNvPr id="4" name="Slide Number Placeholder 3"/>
          <p:cNvSpPr>
            <a:spLocks noGrp="1"/>
          </p:cNvSpPr>
          <p:nvPr>
            <p:ph type="sldNum" sz="quarter" idx="5"/>
          </p:nvPr>
        </p:nvSpPr>
        <p:spPr/>
        <p:txBody>
          <a:bodyPr/>
          <a:lstStyle/>
          <a:p>
            <a:fld id="{BCCE5ECF-D5F8-0D4A-BA63-A1BEFF9A5C13}" type="slidenum">
              <a:rPr lang="en-US" smtClean="0"/>
              <a:t>3</a:t>
            </a:fld>
            <a:endParaRPr lang="en-US"/>
          </a:p>
        </p:txBody>
      </p:sp>
    </p:spTree>
    <p:extLst>
      <p:ext uri="{BB962C8B-B14F-4D97-AF65-F5344CB8AC3E}">
        <p14:creationId xmlns:p14="http://schemas.microsoft.com/office/powerpoint/2010/main" val="8642718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If the values of the prefix scan are binary (0 or 1), we can implement warp-wise prefix scan efficiently via the </a:t>
            </a:r>
            <a:r>
              <a:rPr lang="en-US" i="1"/>
              <a:t>ballot</a:t>
            </a:r>
            <a:r>
              <a:rPr lang="en-US"/>
              <a:t> and </a:t>
            </a:r>
            <a:r>
              <a:rPr lang="en-US" i="1" err="1"/>
              <a:t>popcount</a:t>
            </a:r>
            <a:r>
              <a:rPr lang="en-US"/>
              <a:t> instructions. The </a:t>
            </a:r>
            <a:r>
              <a:rPr lang="en-US" i="1"/>
              <a:t>ballot</a:t>
            </a:r>
            <a:r>
              <a:rPr lang="en-US"/>
              <a:t> instruction returns an integer where each bit represents the vote (0 or 1) of the corresponding thread in the warp. The </a:t>
            </a:r>
            <a:r>
              <a:rPr lang="en-US" i="1" err="1"/>
              <a:t>popcount</a:t>
            </a:r>
            <a:r>
              <a:rPr lang="en-US"/>
              <a:t> instruction calculates the number of bits that are set to one. To obtain the prefix scan value for a specific thread, we need to first mask out the higher bits, corresponding to threads with higher lane indices, before we use the </a:t>
            </a:r>
            <a:r>
              <a:rPr lang="en-US" err="1"/>
              <a:t>popcount</a:t>
            </a:r>
            <a:r>
              <a:rPr lang="en-US"/>
              <a:t> instruction.</a:t>
            </a:r>
          </a:p>
          <a:p>
            <a:endParaRPr lang="en-US"/>
          </a:p>
        </p:txBody>
      </p:sp>
      <p:sp>
        <p:nvSpPr>
          <p:cNvPr id="4" name="Slide Number Placeholder 3"/>
          <p:cNvSpPr>
            <a:spLocks noGrp="1"/>
          </p:cNvSpPr>
          <p:nvPr>
            <p:ph type="sldNum" sz="quarter" idx="5"/>
          </p:nvPr>
        </p:nvSpPr>
        <p:spPr/>
        <p:txBody>
          <a:bodyPr/>
          <a:lstStyle/>
          <a:p>
            <a:fld id="{BCCE5ECF-D5F8-0D4A-BA63-A1BEFF9A5C13}" type="slidenum">
              <a:rPr lang="en-US" smtClean="0"/>
              <a:t>30</a:t>
            </a:fld>
            <a:endParaRPr lang="en-US"/>
          </a:p>
        </p:txBody>
      </p:sp>
    </p:spTree>
    <p:extLst>
      <p:ext uri="{BB962C8B-B14F-4D97-AF65-F5344CB8AC3E}">
        <p14:creationId xmlns:p14="http://schemas.microsoft.com/office/powerpoint/2010/main" val="13769133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introduced block-wise and warp-wise prefix scan algorithms. However, the input is typically larger than the block or warp. There are two approaches to how we can compute the (global) device-wise prefix scan from (partial) block-wise prefix scans.</a:t>
            </a:r>
          </a:p>
          <a:p>
            <a:endParaRPr lang="en-US"/>
          </a:p>
          <a:p>
            <a:r>
              <a:rPr lang="en-US"/>
              <a:t>The problem is that for each block, we need to compute its </a:t>
            </a:r>
            <a:r>
              <a:rPr lang="en-US" i="1"/>
              <a:t>offset</a:t>
            </a:r>
            <a:r>
              <a:rPr lang="en-US" i="0"/>
              <a:t>, which is the sum of all previous items. The key observation is that already each block has computed the sum of its items, i.e., the last entry in the block-wise prefix scan.</a:t>
            </a:r>
            <a:endParaRPr lang="en-US" i="1"/>
          </a:p>
          <a:p>
            <a:endParaRPr lang="en-US"/>
          </a:p>
          <a:p>
            <a:r>
              <a:rPr lang="en-US"/>
              <a:t>One solution is a hierarchical approach. First, we compute the prefix scan in each block, then we compute the prefix scan of block sums to get the offset for each block. If the number of blocks is larger than the block size, we have to use more than one level, requiring multiple kernel launches and additional buffers. </a:t>
            </a:r>
          </a:p>
        </p:txBody>
      </p:sp>
      <p:sp>
        <p:nvSpPr>
          <p:cNvPr id="4" name="Slide Number Placeholder 3"/>
          <p:cNvSpPr>
            <a:spLocks noGrp="1"/>
          </p:cNvSpPr>
          <p:nvPr>
            <p:ph type="sldNum" sz="quarter" idx="5"/>
          </p:nvPr>
        </p:nvSpPr>
        <p:spPr/>
        <p:txBody>
          <a:bodyPr/>
          <a:lstStyle/>
          <a:p>
            <a:fld id="{BCCE5ECF-D5F8-0D4A-BA63-A1BEFF9A5C13}" type="slidenum">
              <a:rPr lang="en-US" smtClean="0"/>
              <a:t>31</a:t>
            </a:fld>
            <a:endParaRPr lang="en-US"/>
          </a:p>
        </p:txBody>
      </p:sp>
    </p:spTree>
    <p:extLst>
      <p:ext uri="{BB962C8B-B14F-4D97-AF65-F5344CB8AC3E}">
        <p14:creationId xmlns:p14="http://schemas.microsoft.com/office/powerpoint/2010/main" val="22620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Another solution is to use a partially sequential approach. As before, we compute block-wise prefix scans for each block. To compute the global offset for each block, we process blocks sequentially. Each block is waiting until the previous block updates the global offset. This approach can be implemented in a single kernel launch.</a:t>
            </a:r>
          </a:p>
        </p:txBody>
      </p:sp>
      <p:sp>
        <p:nvSpPr>
          <p:cNvPr id="4" name="Slide Number Placeholder 3"/>
          <p:cNvSpPr>
            <a:spLocks noGrp="1"/>
          </p:cNvSpPr>
          <p:nvPr>
            <p:ph type="sldNum" sz="quarter" idx="5"/>
          </p:nvPr>
        </p:nvSpPr>
        <p:spPr/>
        <p:txBody>
          <a:bodyPr/>
          <a:lstStyle/>
          <a:p>
            <a:fld id="{BCCE5ECF-D5F8-0D4A-BA63-A1BEFF9A5C13}" type="slidenum">
              <a:rPr lang="en-US" smtClean="0"/>
              <a:t>32</a:t>
            </a:fld>
            <a:endParaRPr lang="en-US"/>
          </a:p>
        </p:txBody>
      </p:sp>
    </p:spTree>
    <p:extLst>
      <p:ext uri="{BB962C8B-B14F-4D97-AF65-F5344CB8AC3E}">
        <p14:creationId xmlns:p14="http://schemas.microsoft.com/office/powerpoint/2010/main" val="22096710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Unlike parallel reduction, where we can use an atomic operation for each block to get the final result, the implementation of device-wise parallel prefix scan is more complicated. The hierarchical approach requires multiple kernel launches, and even a one-level hierarchy might not be enough. </a:t>
            </a:r>
          </a:p>
          <a:p>
            <a:endParaRPr lang="en-US"/>
          </a:p>
          <a:p>
            <a:r>
              <a:rPr lang="en-US"/>
              <a:t>The sequential approach can be implemented via a </a:t>
            </a:r>
            <a:r>
              <a:rPr lang="en-US" i="1"/>
              <a:t>waterfall scheme,</a:t>
            </a:r>
            <a:r>
              <a:rPr lang="en-US" i="0"/>
              <a:t> which we will discuss later in detail. It allows us to compute the device-wise prefix scan in a single kernel launch regardless of the input size. We use two atomic counters: </a:t>
            </a:r>
            <a:r>
              <a:rPr lang="en-US" i="1"/>
              <a:t>sum</a:t>
            </a:r>
            <a:r>
              <a:rPr lang="en-US" i="0"/>
              <a:t> and </a:t>
            </a:r>
            <a:r>
              <a:rPr lang="en-US" i="1"/>
              <a:t>counter</a:t>
            </a:r>
            <a:r>
              <a:rPr lang="en-US" i="0"/>
              <a:t>. The last thread in each block spins until </a:t>
            </a:r>
            <a:r>
              <a:rPr lang="en-US" i="1" u="none"/>
              <a:t>counter</a:t>
            </a:r>
            <a:r>
              <a:rPr lang="en-US" i="0" u="none"/>
              <a:t> is equal to its block index, then it adds its sum to </a:t>
            </a:r>
            <a:r>
              <a:rPr lang="en-US" i="1" u="none"/>
              <a:t>sum,</a:t>
            </a:r>
            <a:r>
              <a:rPr lang="en-US" i="0" u="none"/>
              <a:t> obtaining the offset for all threads in the corresponding block. Finally, it atomically increases </a:t>
            </a:r>
            <a:r>
              <a:rPr lang="en-US" i="1" u="none"/>
              <a:t>counter</a:t>
            </a:r>
            <a:r>
              <a:rPr lang="en-US" i="0" u="none"/>
              <a:t>, letting the next block be processed. </a:t>
            </a:r>
          </a:p>
          <a:p>
            <a:endParaRPr lang="en-US" i="0" u="none"/>
          </a:p>
          <a:p>
            <a:r>
              <a:rPr lang="en-US" i="0" u="none"/>
              <a:t>Note that as we do not have to store intermediate prefix sum results in global memory, both approaches can be implemented as in-place algorithms, avoiding unnecessary memory allocations.</a:t>
            </a:r>
            <a:endParaRPr lang="en-US" i="1"/>
          </a:p>
        </p:txBody>
      </p:sp>
      <p:sp>
        <p:nvSpPr>
          <p:cNvPr id="4" name="Slide Number Placeholder 3"/>
          <p:cNvSpPr>
            <a:spLocks noGrp="1"/>
          </p:cNvSpPr>
          <p:nvPr>
            <p:ph type="sldNum" sz="quarter" idx="5"/>
          </p:nvPr>
        </p:nvSpPr>
        <p:spPr/>
        <p:txBody>
          <a:bodyPr/>
          <a:lstStyle/>
          <a:p>
            <a:fld id="{BCCE5ECF-D5F8-0D4A-BA63-A1BEFF9A5C13}" type="slidenum">
              <a:rPr lang="en-US" smtClean="0"/>
              <a:t>33</a:t>
            </a:fld>
            <a:endParaRPr lang="en-US"/>
          </a:p>
        </p:txBody>
      </p:sp>
    </p:spTree>
    <p:extLst>
      <p:ext uri="{BB962C8B-B14F-4D97-AF65-F5344CB8AC3E}">
        <p14:creationId xmlns:p14="http://schemas.microsoft.com/office/powerpoint/2010/main" val="19883584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Body)"/>
              </a:rPr>
              <a:t>This section p</a:t>
            </a:r>
            <a:r>
              <a:rPr lang="en-US">
                <a:effectLst/>
                <a:latin typeface="Calibri (Body)"/>
              </a:rPr>
              <a:t>resents a collection of more advanced techniques widely applicable across different areas.</a:t>
            </a:r>
            <a:endParaRPr lang="en-US">
              <a:latin typeface="Calibri (Body)"/>
            </a:endParaRPr>
          </a:p>
        </p:txBody>
      </p:sp>
      <p:sp>
        <p:nvSpPr>
          <p:cNvPr id="4" name="Slide Number Placeholder 3"/>
          <p:cNvSpPr>
            <a:spLocks noGrp="1"/>
          </p:cNvSpPr>
          <p:nvPr>
            <p:ph type="sldNum" sz="quarter" idx="5"/>
          </p:nvPr>
        </p:nvSpPr>
        <p:spPr/>
        <p:txBody>
          <a:bodyPr/>
          <a:lstStyle/>
          <a:p>
            <a:fld id="{BCCE5ECF-D5F8-0D4A-BA63-A1BEFF9A5C13}" type="slidenum">
              <a:rPr lang="en-US" smtClean="0"/>
              <a:t>34</a:t>
            </a:fld>
            <a:endParaRPr lang="en-US"/>
          </a:p>
        </p:txBody>
      </p:sp>
    </p:spTree>
    <p:extLst>
      <p:ext uri="{BB962C8B-B14F-4D97-AF65-F5344CB8AC3E}">
        <p14:creationId xmlns:p14="http://schemas.microsoft.com/office/powerpoint/2010/main" val="41364462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Writing output is a basic task in parallel computing, frequently encountered in various domains. In computer graphics, spatial data are often organized into hierarchical structures. During the construction, we output elementary blocks such as nodes or cells in parallel. Another example is a task queue, where we need to enqueue new tasks. While a naive approach using atomic add to determine the offset (as shown on the right side) is simple, this method can introduce significant overhead. A more efficient alternative is to employ the warp-wise (or block-wise) prefix scan with atomic add, which offers improved performance compared to a device-wise prefix scan that may be unnecessarily wasteful.</a:t>
            </a:r>
          </a:p>
        </p:txBody>
      </p:sp>
      <p:sp>
        <p:nvSpPr>
          <p:cNvPr id="4" name="Slide Number Placeholder 3"/>
          <p:cNvSpPr>
            <a:spLocks noGrp="1"/>
          </p:cNvSpPr>
          <p:nvPr>
            <p:ph type="sldNum" sz="quarter" idx="5"/>
          </p:nvPr>
        </p:nvSpPr>
        <p:spPr/>
        <p:txBody>
          <a:bodyPr/>
          <a:lstStyle/>
          <a:p>
            <a:fld id="{BCCE5ECF-D5F8-0D4A-BA63-A1BEFF9A5C13}" type="slidenum">
              <a:rPr lang="en-US" smtClean="0"/>
              <a:t>35</a:t>
            </a:fld>
            <a:endParaRPr lang="en-US"/>
          </a:p>
        </p:txBody>
      </p:sp>
    </p:spTree>
    <p:extLst>
      <p:ext uri="{BB962C8B-B14F-4D97-AF65-F5344CB8AC3E}">
        <p14:creationId xmlns:p14="http://schemas.microsoft.com/office/powerpoint/2010/main" val="19585894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On the left side, you can see an implementation employing the binary warp-wise prefix scan. On the right side, each thread outputs up to two items. In this case, we use the (general) warp-wise prefix scan that can handle arbitrary values.</a:t>
            </a:r>
          </a:p>
          <a:p>
            <a:endParaRPr lang="en-US"/>
          </a:p>
        </p:txBody>
      </p:sp>
      <p:sp>
        <p:nvSpPr>
          <p:cNvPr id="4" name="Slide Number Placeholder 3"/>
          <p:cNvSpPr>
            <a:spLocks noGrp="1"/>
          </p:cNvSpPr>
          <p:nvPr>
            <p:ph type="sldNum" sz="quarter" idx="5"/>
          </p:nvPr>
        </p:nvSpPr>
        <p:spPr/>
        <p:txBody>
          <a:bodyPr/>
          <a:lstStyle/>
          <a:p>
            <a:fld id="{BCCE5ECF-D5F8-0D4A-BA63-A1BEFF9A5C13}" type="slidenum">
              <a:rPr lang="en-US" smtClean="0"/>
              <a:t>36</a:t>
            </a:fld>
            <a:endParaRPr lang="en-US"/>
          </a:p>
        </p:txBody>
      </p:sp>
    </p:spTree>
    <p:extLst>
      <p:ext uri="{BB962C8B-B14F-4D97-AF65-F5344CB8AC3E}">
        <p14:creationId xmlns:p14="http://schemas.microsoft.com/office/powerpoint/2010/main" val="36391865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Sometimes we want to output data either to one buffer or to another. On the left side, our goal is to separate green and red elements into two output buffers. We can use one prefix scan and its complement instead of two separate prefix scans. On the right side, you can see the implementation of a simple example, separating input numbers. In practice, we can employ this approach, for example, in the context of a hierarchical structure construction where we produce either leaf nodes or internal nodes.</a:t>
            </a:r>
          </a:p>
        </p:txBody>
      </p:sp>
      <p:sp>
        <p:nvSpPr>
          <p:cNvPr id="4" name="Slide Number Placeholder 3"/>
          <p:cNvSpPr>
            <a:spLocks noGrp="1"/>
          </p:cNvSpPr>
          <p:nvPr>
            <p:ph type="sldNum" sz="quarter" idx="5"/>
          </p:nvPr>
        </p:nvSpPr>
        <p:spPr/>
        <p:txBody>
          <a:bodyPr/>
          <a:lstStyle/>
          <a:p>
            <a:fld id="{BCCE5ECF-D5F8-0D4A-BA63-A1BEFF9A5C13}" type="slidenum">
              <a:rPr lang="en-US" smtClean="0"/>
              <a:t>37</a:t>
            </a:fld>
            <a:endParaRPr lang="en-US"/>
          </a:p>
        </p:txBody>
      </p:sp>
    </p:spTree>
    <p:extLst>
      <p:ext uri="{BB962C8B-B14F-4D97-AF65-F5344CB8AC3E}">
        <p14:creationId xmlns:p14="http://schemas.microsoft.com/office/powerpoint/2010/main" val="41742334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computer graphics, we often arrange data into hierarchical structures. A common operation is a </a:t>
            </a:r>
            <a:r>
              <a:rPr lang="en-US" i="1"/>
              <a:t>reduction </a:t>
            </a:r>
            <a:r>
              <a:rPr lang="en-US"/>
              <a:t>of leaf nodes in the corresponding subtrees for each internal node, e.g., bounding boxes or the sum of surface areas. This is very similar to parallel reduction; however, in this case, the tree structure is explicit.</a:t>
            </a:r>
          </a:p>
        </p:txBody>
      </p:sp>
      <p:sp>
        <p:nvSpPr>
          <p:cNvPr id="4" name="Slide Number Placeholder 3"/>
          <p:cNvSpPr>
            <a:spLocks noGrp="1"/>
          </p:cNvSpPr>
          <p:nvPr>
            <p:ph type="sldNum" sz="quarter" idx="5"/>
          </p:nvPr>
        </p:nvSpPr>
        <p:spPr/>
        <p:txBody>
          <a:bodyPr/>
          <a:lstStyle/>
          <a:p>
            <a:fld id="{BCCE5ECF-D5F8-0D4A-BA63-A1BEFF9A5C13}" type="slidenum">
              <a:rPr lang="en-US" smtClean="0"/>
              <a:t>38</a:t>
            </a:fld>
            <a:endParaRPr lang="en-US"/>
          </a:p>
        </p:txBody>
      </p:sp>
    </p:spTree>
    <p:extLst>
      <p:ext uri="{BB962C8B-B14F-4D97-AF65-F5344CB8AC3E}">
        <p14:creationId xmlns:p14="http://schemas.microsoft.com/office/powerpoint/2010/main" val="1906081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implement this, we need counters in interior nodes (initialized to 0) and parent links. Each thread is assigned to a leaf node proceeding up to the root. In an internal node, the thread atomically increments the counter. Only the last thread processes the internal node (the second thread in the case of binary trees). In the example on the right side, we are summing up values in all leaf nodes. As we modify </a:t>
            </a:r>
            <a:r>
              <a:rPr lang="en-US" i="1"/>
              <a:t>sums</a:t>
            </a:r>
            <a:r>
              <a:rPr lang="en-US" i="0"/>
              <a:t>, we have to use a memory fence to make sure that the changes are visible to threads in other blocks.</a:t>
            </a:r>
            <a:endParaRPr lang="en-US" i="1"/>
          </a:p>
        </p:txBody>
      </p:sp>
      <p:sp>
        <p:nvSpPr>
          <p:cNvPr id="4" name="Slide Number Placeholder 3"/>
          <p:cNvSpPr>
            <a:spLocks noGrp="1"/>
          </p:cNvSpPr>
          <p:nvPr>
            <p:ph type="sldNum" sz="quarter" idx="5"/>
          </p:nvPr>
        </p:nvSpPr>
        <p:spPr/>
        <p:txBody>
          <a:bodyPr/>
          <a:lstStyle/>
          <a:p>
            <a:fld id="{BCCE5ECF-D5F8-0D4A-BA63-A1BEFF9A5C13}" type="slidenum">
              <a:rPr lang="en-US" smtClean="0"/>
              <a:t>39</a:t>
            </a:fld>
            <a:endParaRPr lang="en-US"/>
          </a:p>
        </p:txBody>
      </p:sp>
    </p:spTree>
    <p:extLst>
      <p:ext uri="{BB962C8B-B14F-4D97-AF65-F5344CB8AC3E}">
        <p14:creationId xmlns:p14="http://schemas.microsoft.com/office/powerpoint/2010/main" val="2737901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Programming massively parallel systems such as GPUs is difficult due to running thousands of threads simultaneously. Many operations that are straightforward on the CPU are non-trivial on the GPU. We can observe that some parts of different algorithms resemble each other. In this course, we study these patterns and introduce how to handle the operations that are simple single-threaded but difficult on the GPU.</a:t>
            </a:r>
          </a:p>
        </p:txBody>
      </p:sp>
      <p:sp>
        <p:nvSpPr>
          <p:cNvPr id="4" name="Slide Number Placeholder 3"/>
          <p:cNvSpPr>
            <a:spLocks noGrp="1"/>
          </p:cNvSpPr>
          <p:nvPr>
            <p:ph type="sldNum" sz="quarter" idx="5"/>
          </p:nvPr>
        </p:nvSpPr>
        <p:spPr/>
        <p:txBody>
          <a:bodyPr/>
          <a:lstStyle/>
          <a:p>
            <a:fld id="{BCCE5ECF-D5F8-0D4A-BA63-A1BEFF9A5C13}" type="slidenum">
              <a:rPr lang="en-US" smtClean="0"/>
              <a:t>4</a:t>
            </a:fld>
            <a:endParaRPr lang="en-US"/>
          </a:p>
        </p:txBody>
      </p:sp>
    </p:spTree>
    <p:extLst>
      <p:ext uri="{BB962C8B-B14F-4D97-AF65-F5344CB8AC3E}">
        <p14:creationId xmlns:p14="http://schemas.microsoft.com/office/powerpoint/2010/main" val="33523107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 </a:t>
            </a:r>
            <a:r>
              <a:rPr lang="en-US" i="1"/>
              <a:t>waterfall scheme</a:t>
            </a:r>
            <a:r>
              <a:rPr lang="en-US" i="0"/>
              <a:t> is a task queue with a predefined number of tasks. We s</a:t>
            </a:r>
            <a:r>
              <a:rPr lang="en-US"/>
              <a:t>chedule the number of threads equal to the number of tasks. Each thread processes a single task; the thread spawns new tasks and quits, allowing other threads to be launched. Note that tasks have to be scheduled in order to avoid deadlock. </a:t>
            </a:r>
          </a:p>
          <a:p>
            <a:pPr lvl="0"/>
            <a:endParaRPr lang="en-US"/>
          </a:p>
        </p:txBody>
      </p:sp>
      <p:sp>
        <p:nvSpPr>
          <p:cNvPr id="4" name="Slide Number Placeholder 3"/>
          <p:cNvSpPr>
            <a:spLocks noGrp="1"/>
          </p:cNvSpPr>
          <p:nvPr>
            <p:ph type="sldNum" sz="quarter" idx="5"/>
          </p:nvPr>
        </p:nvSpPr>
        <p:spPr/>
        <p:txBody>
          <a:bodyPr/>
          <a:lstStyle/>
          <a:p>
            <a:fld id="{BCCE5ECF-D5F8-0D4A-BA63-A1BEFF9A5C13}" type="slidenum">
              <a:rPr lang="en-US" smtClean="0"/>
              <a:t>40</a:t>
            </a:fld>
            <a:endParaRPr lang="en-US"/>
          </a:p>
        </p:txBody>
      </p:sp>
    </p:spTree>
    <p:extLst>
      <p:ext uri="{BB962C8B-B14F-4D97-AF65-F5344CB8AC3E}">
        <p14:creationId xmlns:p14="http://schemas.microsoft.com/office/powerpoint/2010/main" val="19523334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t>We already used the waterfall scheme to compute device-wise prefix scan, which you can see on the right side.</a:t>
            </a:r>
          </a:p>
          <a:p>
            <a:pPr lvl="0"/>
            <a:endParaRPr lang="en-US"/>
          </a:p>
          <a:p>
            <a:pPr lvl="0"/>
            <a:r>
              <a:rPr lang="en-US"/>
              <a:t>To compute the device-wise Parallel Prefix Scan (PPS) from block-wise PPSs, only a in each block participates in the computation. Since there is only one active task at a time, the task queue can be represented by a single counter. The thread starts its work when the counter value is equal to its block index. The thread reads the offset and adds the block sum to the offset. After adding the sum, the thread atomically increments the counter, signalizing that the next block can be processed.</a:t>
            </a:r>
          </a:p>
        </p:txBody>
      </p:sp>
      <p:sp>
        <p:nvSpPr>
          <p:cNvPr id="4" name="Slide Number Placeholder 3"/>
          <p:cNvSpPr>
            <a:spLocks noGrp="1"/>
          </p:cNvSpPr>
          <p:nvPr>
            <p:ph type="sldNum" sz="quarter" idx="5"/>
          </p:nvPr>
        </p:nvSpPr>
        <p:spPr/>
        <p:txBody>
          <a:bodyPr/>
          <a:lstStyle/>
          <a:p>
            <a:fld id="{BCCE5ECF-D5F8-0D4A-BA63-A1BEFF9A5C13}" type="slidenum">
              <a:rPr lang="en-US" smtClean="0"/>
              <a:t>41</a:t>
            </a:fld>
            <a:endParaRPr lang="en-US"/>
          </a:p>
        </p:txBody>
      </p:sp>
    </p:spTree>
    <p:extLst>
      <p:ext uri="{BB962C8B-B14F-4D97-AF65-F5344CB8AC3E}">
        <p14:creationId xmlns:p14="http://schemas.microsoft.com/office/powerpoint/2010/main" val="20328315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t>Besides the bottom-up traversal of the hierarchical structure, we sometimes need the top-down traversal that can be implemented via the waterfall scheme. In the example above, we use this approach to build a binary tree in a top-down fashion. </a:t>
            </a:r>
          </a:p>
          <a:p>
            <a:pPr lvl="0"/>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The thread index is the same as the processed node index. The task queue contains only binary values, indicating whether the task is ready or not yet. Other input information about a particular node is stored in the node structure itself. In the beginning, there is only one task corresponding to the root node. Each task may produce two new tasks. </a:t>
            </a:r>
          </a:p>
        </p:txBody>
      </p:sp>
      <p:sp>
        <p:nvSpPr>
          <p:cNvPr id="4" name="Slide Number Placeholder 3"/>
          <p:cNvSpPr>
            <a:spLocks noGrp="1"/>
          </p:cNvSpPr>
          <p:nvPr>
            <p:ph type="sldNum" sz="quarter" idx="5"/>
          </p:nvPr>
        </p:nvSpPr>
        <p:spPr/>
        <p:txBody>
          <a:bodyPr/>
          <a:lstStyle/>
          <a:p>
            <a:fld id="{BCCE5ECF-D5F8-0D4A-BA63-A1BEFF9A5C13}" type="slidenum">
              <a:rPr lang="en-US" smtClean="0"/>
              <a:t>42</a:t>
            </a:fld>
            <a:endParaRPr lang="en-US"/>
          </a:p>
        </p:txBody>
      </p:sp>
    </p:spTree>
    <p:extLst>
      <p:ext uri="{BB962C8B-B14F-4D97-AF65-F5344CB8AC3E}">
        <p14:creationId xmlns:p14="http://schemas.microsoft.com/office/powerpoint/2010/main" val="24718705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Separate kernel launches are implicitly globally synchronized (a.k.a. global barrier) in a stream. It might be beneficial to fuse multiple kernels into one kernel to decrease the kernel launch overhead and reduce memory access. Global synchronization in a single kernel typically leads to a deadlock, as it is not guaranteed that all threads are running simultaneously.</a:t>
            </a:r>
          </a:p>
        </p:txBody>
      </p:sp>
      <p:sp>
        <p:nvSpPr>
          <p:cNvPr id="4" name="Slide Number Placeholder 3"/>
          <p:cNvSpPr>
            <a:spLocks noGrp="1"/>
          </p:cNvSpPr>
          <p:nvPr>
            <p:ph type="sldNum" sz="quarter" idx="5"/>
          </p:nvPr>
        </p:nvSpPr>
        <p:spPr/>
        <p:txBody>
          <a:bodyPr/>
          <a:lstStyle/>
          <a:p>
            <a:fld id="{BCCE5ECF-D5F8-0D4A-BA63-A1BEFF9A5C13}" type="slidenum">
              <a:rPr lang="en-US" smtClean="0"/>
              <a:t>43</a:t>
            </a:fld>
            <a:endParaRPr lang="en-US"/>
          </a:p>
        </p:txBody>
      </p:sp>
    </p:spTree>
    <p:extLst>
      <p:ext uri="{BB962C8B-B14F-4D97-AF65-F5344CB8AC3E}">
        <p14:creationId xmlns:p14="http://schemas.microsoft.com/office/powerpoint/2010/main" val="39818760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solution is to launch the maximum number of threads that can run simultaneously on the device. As there are no inactive tasks that we are waiting for anymore, it is possible to use active spinning. This concept is known as persistent threads. </a:t>
            </a:r>
          </a:p>
          <a:p>
            <a:pPr lvl="1"/>
            <a:endParaRPr lang="en-US"/>
          </a:p>
          <a:p>
            <a:pPr lvl="0"/>
            <a:r>
              <a:rPr lang="en-US"/>
              <a:t>Determining the number of persistent threads is relatively difficult as it depends on a particular HW architecture and occupancy. Luckily, we can use the occupancy API to query the number of active blocks on a multiprocessor. The number of blocks is further multiplied by the warp size and the number of multiprocessors (which can also be queried) to get the number of persistent threads.</a:t>
            </a:r>
          </a:p>
        </p:txBody>
      </p:sp>
      <p:sp>
        <p:nvSpPr>
          <p:cNvPr id="4" name="Slide Number Placeholder 3"/>
          <p:cNvSpPr>
            <a:spLocks noGrp="1"/>
          </p:cNvSpPr>
          <p:nvPr>
            <p:ph type="sldNum" sz="quarter" idx="5"/>
          </p:nvPr>
        </p:nvSpPr>
        <p:spPr/>
        <p:txBody>
          <a:bodyPr/>
          <a:lstStyle/>
          <a:p>
            <a:fld id="{BCCE5ECF-D5F8-0D4A-BA63-A1BEFF9A5C13}" type="slidenum">
              <a:rPr lang="en-US" smtClean="0"/>
              <a:t>44</a:t>
            </a:fld>
            <a:endParaRPr lang="en-US"/>
          </a:p>
        </p:txBody>
      </p:sp>
    </p:spTree>
    <p:extLst>
      <p:ext uri="{BB962C8B-B14F-4D97-AF65-F5344CB8AC3E}">
        <p14:creationId xmlns:p14="http://schemas.microsoft.com/office/powerpoint/2010/main" val="12203438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some situations, we need a per-thread buffer (e.g., stack). Local arrays are allocated per thread, but they are hard to control as they may cause significant register pressure. Allocating a global buffer for all scheduled threads may be wasteful as only a fraction of threads are active at a time.</a:t>
            </a:r>
          </a:p>
          <a:p>
            <a:endParaRPr lang="en-US"/>
          </a:p>
          <a:p>
            <a:r>
              <a:rPr lang="en-US"/>
              <a:t>Persistent threads can reduce scheduled threads, but it might be difficult to change scheduling in some situations. Another option is to use dynamic allocation in the device code via </a:t>
            </a:r>
            <a:r>
              <a:rPr lang="en-US" i="1"/>
              <a:t>malloc</a:t>
            </a:r>
            <a:r>
              <a:rPr lang="en-US" i="0"/>
              <a:t>; however, depending on the implementation, it might be too costly.</a:t>
            </a:r>
          </a:p>
          <a:p>
            <a:endParaRPr lang="en-US"/>
          </a:p>
          <a:p>
            <a:r>
              <a:rPr lang="en-US"/>
              <a:t>Instead, we can allocate a buffer only for the active threads and assign it dynamically to active threads.</a:t>
            </a:r>
          </a:p>
        </p:txBody>
      </p:sp>
      <p:sp>
        <p:nvSpPr>
          <p:cNvPr id="4" name="Slide Number Placeholder 3"/>
          <p:cNvSpPr>
            <a:spLocks noGrp="1"/>
          </p:cNvSpPr>
          <p:nvPr>
            <p:ph type="sldNum" sz="quarter" idx="5"/>
          </p:nvPr>
        </p:nvSpPr>
        <p:spPr/>
        <p:txBody>
          <a:bodyPr/>
          <a:lstStyle/>
          <a:p>
            <a:fld id="{BCCE5ECF-D5F8-0D4A-BA63-A1BEFF9A5C13}" type="slidenum">
              <a:rPr lang="en-US" smtClean="0"/>
              <a:t>45</a:t>
            </a:fld>
            <a:endParaRPr lang="en-US"/>
          </a:p>
        </p:txBody>
      </p:sp>
    </p:spTree>
    <p:extLst>
      <p:ext uri="{BB962C8B-B14F-4D97-AF65-F5344CB8AC3E}">
        <p14:creationId xmlns:p14="http://schemas.microsoft.com/office/powerpoint/2010/main" val="5435011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first allocate a pre-defined number of buffers, enough for the active threads. The number of buffers should be roughly the same as the number of persistent threads. It is independent of the total number of scheduled warps (no deadlock); however, too few buffers would make threads idle, and too many buffers would be wasteful.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r>
              <a:rPr lang="en-US"/>
              <a:t>When a warp reaches a point that needs some allocation, it tries to acquire a lock of one of the buffers. It may fail in case the buffer is used by another warp. In that case, it tries the next one and so on, linearly searching for the first buffer that is free. This can be implemented as a spinlock with atomic </a:t>
            </a:r>
            <a:r>
              <a:rPr lang="en-US" i="1"/>
              <a:t>compare-and-swap</a:t>
            </a:r>
            <a:r>
              <a:rPr lang="en-US" i="0"/>
              <a:t> (</a:t>
            </a:r>
            <a:r>
              <a:rPr lang="en-US" i="1" err="1"/>
              <a:t>atomicCAS</a:t>
            </a:r>
            <a:r>
              <a:rPr lang="en-US" i="0"/>
              <a:t>)</a:t>
            </a:r>
            <a:r>
              <a:rPr lang="en-US"/>
              <a:t>. The first thread in the warp tries to acquire the lock, broadcasting the result to other threads in the warp. After the work is done, the buffer can be freed by releasing the lock via the atomic exchange </a:t>
            </a:r>
            <a:r>
              <a:rPr lang="en-US" i="1"/>
              <a:t>(</a:t>
            </a:r>
            <a:r>
              <a:rPr lang="en-US" i="1" err="1"/>
              <a:t>atomicExch</a:t>
            </a:r>
            <a:r>
              <a:rPr lang="en-US" i="1"/>
              <a:t>).</a:t>
            </a:r>
            <a:r>
              <a:rPr lang="en-US"/>
              <a:t> In this example, we assign the buffer per warp; we can also implement the assignment per block.</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We will discuss the spinlock and this kind of linear search in detail in the following section.</a:t>
            </a:r>
          </a:p>
        </p:txBody>
      </p:sp>
      <p:sp>
        <p:nvSpPr>
          <p:cNvPr id="4" name="Slide Number Placeholder 3"/>
          <p:cNvSpPr>
            <a:spLocks noGrp="1"/>
          </p:cNvSpPr>
          <p:nvPr>
            <p:ph type="sldNum" sz="quarter" idx="5"/>
          </p:nvPr>
        </p:nvSpPr>
        <p:spPr/>
        <p:txBody>
          <a:bodyPr/>
          <a:lstStyle/>
          <a:p>
            <a:fld id="{BCCE5ECF-D5F8-0D4A-BA63-A1BEFF9A5C13}" type="slidenum">
              <a:rPr lang="en-US" smtClean="0"/>
              <a:t>46</a:t>
            </a:fld>
            <a:endParaRPr lang="en-US"/>
          </a:p>
        </p:txBody>
      </p:sp>
    </p:spTree>
    <p:extLst>
      <p:ext uri="{BB962C8B-B14F-4D97-AF65-F5344CB8AC3E}">
        <p14:creationId xmlns:p14="http://schemas.microsoft.com/office/powerpoint/2010/main" val="683053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section, we take a look into details of another primitive known as </a:t>
            </a:r>
            <a:r>
              <a:rPr lang="en-US" i="1"/>
              <a:t>linear probing</a:t>
            </a:r>
            <a:r>
              <a:rPr lang="en-US" i="0"/>
              <a:t>.</a:t>
            </a:r>
          </a:p>
        </p:txBody>
      </p:sp>
      <p:sp>
        <p:nvSpPr>
          <p:cNvPr id="4" name="Slide Number Placeholder 3"/>
          <p:cNvSpPr>
            <a:spLocks noGrp="1"/>
          </p:cNvSpPr>
          <p:nvPr>
            <p:ph type="sldNum" sz="quarter" idx="5"/>
          </p:nvPr>
        </p:nvSpPr>
        <p:spPr/>
        <p:txBody>
          <a:bodyPr/>
          <a:lstStyle/>
          <a:p>
            <a:fld id="{BCCE5ECF-D5F8-0D4A-BA63-A1BEFF9A5C13}" type="slidenum">
              <a:rPr lang="en-US" smtClean="0"/>
              <a:t>47</a:t>
            </a:fld>
            <a:endParaRPr lang="en-US"/>
          </a:p>
        </p:txBody>
      </p:sp>
    </p:spTree>
    <p:extLst>
      <p:ext uri="{BB962C8B-B14F-4D97-AF65-F5344CB8AC3E}">
        <p14:creationId xmlns:p14="http://schemas.microsoft.com/office/powerpoint/2010/main" val="4595798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a:t>Linear probing</a:t>
            </a:r>
            <a:r>
              <a:rPr lang="en-US"/>
              <a:t> is an algorithm for resolving collisions in hash tables that are represented by arrays. It is a form of </a:t>
            </a:r>
            <a:r>
              <a:rPr lang="en-US" i="1"/>
              <a:t>open addressing, </a:t>
            </a:r>
            <a:r>
              <a:rPr lang="en-US"/>
              <a:t>where values are directly stored in the hash table, in comparison with </a:t>
            </a:r>
            <a:r>
              <a:rPr lang="en-US" i="1"/>
              <a:t>chaining</a:t>
            </a:r>
            <a:r>
              <a:rPr lang="en-US" i="0"/>
              <a:t> that stores chains of values with the same hash that are typically represented as linked lists. As the name indicates, t</a:t>
            </a:r>
            <a:r>
              <a:rPr lang="en-US"/>
              <a:t>he search algorithm is linear from the hashed location of the key. An advantage is that insertion can be implemented in parallel thanks to the data structure simplicity, which is suitable for the GPU.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Various applications benefit from the use of linear probing, including duplicate removal, table-based compression, and spatial hashing. In computer graphics, techniques such as photon mapping, global illumination caching, and collision detection heavily rely on spatial hashing.</a:t>
            </a:r>
          </a:p>
        </p:txBody>
      </p:sp>
      <p:sp>
        <p:nvSpPr>
          <p:cNvPr id="4" name="Slide Number Placeholder 3"/>
          <p:cNvSpPr>
            <a:spLocks noGrp="1"/>
          </p:cNvSpPr>
          <p:nvPr>
            <p:ph type="sldNum" sz="quarter" idx="5"/>
          </p:nvPr>
        </p:nvSpPr>
        <p:spPr/>
        <p:txBody>
          <a:bodyPr/>
          <a:lstStyle/>
          <a:p>
            <a:fld id="{BCCE5ECF-D5F8-0D4A-BA63-A1BEFF9A5C13}" type="slidenum">
              <a:rPr lang="en-US" smtClean="0"/>
              <a:t>48</a:t>
            </a:fld>
            <a:endParaRPr lang="en-US"/>
          </a:p>
        </p:txBody>
      </p:sp>
    </p:spTree>
    <p:extLst>
      <p:ext uri="{BB962C8B-B14F-4D97-AF65-F5344CB8AC3E}">
        <p14:creationId xmlns:p14="http://schemas.microsoft.com/office/powerpoint/2010/main" val="5538145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chemeClr val="tx1"/>
                </a:solidFill>
                <a:latin typeface="+mn-lt"/>
              </a:rPr>
              <a:t>The core algorithm of linear probing works as follows.</a:t>
            </a:r>
          </a:p>
          <a:p>
            <a:endParaRPr lang="en-US">
              <a:solidFill>
                <a:schemeClr val="tx1"/>
              </a:solidFill>
              <a:latin typeface="+mn-lt"/>
            </a:endParaRPr>
          </a:p>
          <a:p>
            <a:r>
              <a:rPr lang="en-US">
                <a:solidFill>
                  <a:schemeClr val="tx1"/>
                </a:solidFill>
                <a:latin typeface="+mn-lt"/>
              </a:rPr>
              <a:t>First, we allocate storage of </a:t>
            </a:r>
            <a:r>
              <a:rPr lang="en-US" i="1">
                <a:solidFill>
                  <a:schemeClr val="tx1"/>
                </a:solidFill>
                <a:latin typeface="+mn-lt"/>
              </a:rPr>
              <a:t>N</a:t>
            </a:r>
            <a:r>
              <a:rPr lang="en-US">
                <a:solidFill>
                  <a:schemeClr val="tx1"/>
                </a:solidFill>
                <a:latin typeface="+mn-lt"/>
              </a:rPr>
              <a:t> items. We stick with a fixed size for the sake of simplicity. The following steps are calculating a hash of the value and looking up the home location. Each value has a home location. The mapping from hash to home location is arbitrary, but the simplest one is </a:t>
            </a:r>
            <a:r>
              <a:rPr lang="en-US" i="1">
                <a:solidFill>
                  <a:schemeClr val="tx1"/>
                </a:solidFill>
                <a:latin typeface="+mn-lt"/>
              </a:rPr>
              <a:t>hash(X) % N</a:t>
            </a:r>
            <a:r>
              <a:rPr lang="en-US">
                <a:solidFill>
                  <a:schemeClr val="tx1"/>
                </a:solidFill>
                <a:latin typeface="+mn-lt"/>
              </a:rPr>
              <a:t>. Then, if the home location is empty, we insert the value; or if the value is already present, we are done.</a:t>
            </a:r>
          </a:p>
          <a:p>
            <a:endParaRPr lang="en-US">
              <a:solidFill>
                <a:schemeClr val="tx1"/>
              </a:solidFill>
              <a:latin typeface="+mn-lt"/>
            </a:endParaRPr>
          </a:p>
          <a:p>
            <a:r>
              <a:rPr lang="en-US" b="0">
                <a:solidFill>
                  <a:schemeClr val="tx1"/>
                </a:solidFill>
                <a:effectLst/>
                <a:latin typeface="+mn-lt"/>
              </a:rPr>
              <a:t>Let us assume there are already some items present in the table. On the left side, we can see that the home location of </a:t>
            </a:r>
            <a:r>
              <a:rPr lang="en-US" b="0" i="1">
                <a:solidFill>
                  <a:schemeClr val="tx1"/>
                </a:solidFill>
                <a:effectLst/>
                <a:latin typeface="+mn-lt"/>
              </a:rPr>
              <a:t>X</a:t>
            </a:r>
            <a:r>
              <a:rPr lang="en-US" b="0">
                <a:solidFill>
                  <a:schemeClr val="tx1"/>
                </a:solidFill>
                <a:effectLst/>
                <a:latin typeface="+mn-lt"/>
              </a:rPr>
              <a:t> is occupied by </a:t>
            </a:r>
            <a:r>
              <a:rPr lang="en-US" b="0" i="1">
                <a:solidFill>
                  <a:schemeClr val="tx1"/>
                </a:solidFill>
                <a:effectLst/>
                <a:latin typeface="+mn-lt"/>
              </a:rPr>
              <a:t>C</a:t>
            </a:r>
            <a:r>
              <a:rPr lang="en-US" b="0">
                <a:solidFill>
                  <a:schemeClr val="tx1"/>
                </a:solidFill>
                <a:effectLst/>
                <a:latin typeface="+mn-lt"/>
              </a:rPr>
              <a:t>. Thus, we try the next location. As the value is already present, we are done. On the right side, as in the previous case, the home location of </a:t>
            </a:r>
            <a:r>
              <a:rPr lang="en-US" b="0" i="1">
                <a:solidFill>
                  <a:schemeClr val="tx1"/>
                </a:solidFill>
                <a:effectLst/>
                <a:latin typeface="+mn-lt"/>
              </a:rPr>
              <a:t>X</a:t>
            </a:r>
            <a:r>
              <a:rPr lang="en-US" b="0">
                <a:solidFill>
                  <a:schemeClr val="tx1"/>
                </a:solidFill>
                <a:effectLst/>
                <a:latin typeface="+mn-lt"/>
              </a:rPr>
              <a:t> is occupied by </a:t>
            </a:r>
            <a:r>
              <a:rPr lang="en-US" b="0" i="1">
                <a:solidFill>
                  <a:schemeClr val="tx1"/>
                </a:solidFill>
                <a:effectLst/>
                <a:latin typeface="+mn-lt"/>
              </a:rPr>
              <a:t>C</a:t>
            </a:r>
            <a:r>
              <a:rPr lang="en-US" b="0" i="0">
                <a:solidFill>
                  <a:schemeClr val="tx1"/>
                </a:solidFill>
                <a:effectLst/>
                <a:latin typeface="+mn-lt"/>
              </a:rPr>
              <a:t>. The following location is occupied by </a:t>
            </a:r>
            <a:r>
              <a:rPr lang="en-US" b="0" i="1">
                <a:solidFill>
                  <a:schemeClr val="tx1"/>
                </a:solidFill>
                <a:effectLst/>
                <a:latin typeface="+mn-lt"/>
              </a:rPr>
              <a:t>B</a:t>
            </a:r>
            <a:r>
              <a:rPr lang="en-US" b="0" i="0">
                <a:solidFill>
                  <a:schemeClr val="tx1"/>
                </a:solidFill>
                <a:effectLst/>
                <a:latin typeface="+mn-lt"/>
              </a:rPr>
              <a:t>. Fortunately, the next location is empty, and thus we can insert </a:t>
            </a:r>
            <a:r>
              <a:rPr lang="en-US" b="0" i="1">
                <a:solidFill>
                  <a:schemeClr val="tx1"/>
                </a:solidFill>
                <a:effectLst/>
                <a:latin typeface="+mn-lt"/>
              </a:rPr>
              <a:t>X</a:t>
            </a:r>
            <a:r>
              <a:rPr lang="en-US" b="0" i="0">
                <a:solidFill>
                  <a:schemeClr val="tx1"/>
                </a:solidFill>
                <a:effectLst/>
                <a:latin typeface="+mn-lt"/>
              </a:rPr>
              <a:t> there.</a:t>
            </a:r>
          </a:p>
          <a:p>
            <a:br>
              <a:rPr lang="en-US" b="0">
                <a:solidFill>
                  <a:schemeClr val="tx1"/>
                </a:solidFill>
                <a:effectLst/>
                <a:latin typeface="+mn-lt"/>
              </a:rPr>
            </a:br>
            <a:r>
              <a:rPr lang="en-US" b="0">
                <a:solidFill>
                  <a:schemeClr val="tx1"/>
                </a:solidFill>
                <a:effectLst/>
                <a:latin typeface="+mn-lt"/>
              </a:rPr>
              <a:t>Notice that all search operations are done by linear search. That is why it is called </a:t>
            </a:r>
            <a:r>
              <a:rPr lang="en-US" b="0" i="1">
                <a:solidFill>
                  <a:schemeClr val="tx1"/>
                </a:solidFill>
                <a:effectLst/>
                <a:latin typeface="+mn-lt"/>
              </a:rPr>
              <a:t>linear</a:t>
            </a:r>
            <a:r>
              <a:rPr lang="en-US" b="0">
                <a:solidFill>
                  <a:schemeClr val="tx1"/>
                </a:solidFill>
                <a:effectLst/>
                <a:latin typeface="+mn-lt"/>
              </a:rPr>
              <a:t> probing.</a:t>
            </a:r>
            <a:endParaRPr lang="en-US">
              <a:solidFill>
                <a:schemeClr val="tx1"/>
              </a:solidFill>
            </a:endParaRPr>
          </a:p>
        </p:txBody>
      </p:sp>
      <p:sp>
        <p:nvSpPr>
          <p:cNvPr id="4" name="Slide Number Placeholder 3"/>
          <p:cNvSpPr>
            <a:spLocks noGrp="1"/>
          </p:cNvSpPr>
          <p:nvPr>
            <p:ph type="sldNum" sz="quarter" idx="5"/>
          </p:nvPr>
        </p:nvSpPr>
        <p:spPr/>
        <p:txBody>
          <a:bodyPr/>
          <a:lstStyle/>
          <a:p>
            <a:fld id="{BCCE5ECF-D5F8-0D4A-BA63-A1BEFF9A5C13}" type="slidenum">
              <a:rPr lang="en-US" smtClean="0"/>
              <a:t>49</a:t>
            </a:fld>
            <a:endParaRPr lang="en-US"/>
          </a:p>
        </p:txBody>
      </p:sp>
    </p:spTree>
    <p:extLst>
      <p:ext uri="{BB962C8B-B14F-4D97-AF65-F5344CB8AC3E}">
        <p14:creationId xmlns:p14="http://schemas.microsoft.com/office/powerpoint/2010/main" val="3012882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Using this link or QR code, you can access the course webpage with course resources, including presentation slides, PDF, and sample code.</a:t>
            </a:r>
          </a:p>
        </p:txBody>
      </p:sp>
      <p:sp>
        <p:nvSpPr>
          <p:cNvPr id="4" name="Slide Number Placeholder 3"/>
          <p:cNvSpPr>
            <a:spLocks noGrp="1"/>
          </p:cNvSpPr>
          <p:nvPr>
            <p:ph type="sldNum" sz="quarter" idx="5"/>
          </p:nvPr>
        </p:nvSpPr>
        <p:spPr/>
        <p:txBody>
          <a:bodyPr/>
          <a:lstStyle/>
          <a:p>
            <a:fld id="{BCCE5ECF-D5F8-0D4A-BA63-A1BEFF9A5C13}" type="slidenum">
              <a:rPr lang="en-US" smtClean="0"/>
              <a:t>5</a:t>
            </a:fld>
            <a:endParaRPr lang="en-US"/>
          </a:p>
        </p:txBody>
      </p:sp>
    </p:spTree>
    <p:extLst>
      <p:ext uri="{BB962C8B-B14F-4D97-AF65-F5344CB8AC3E}">
        <p14:creationId xmlns:p14="http://schemas.microsoft.com/office/powerpoint/2010/main" val="12125300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previously mentioned, insertion in linear probing can be implemented in parallel in a GPU-friendly way. </a:t>
            </a:r>
            <a:r>
              <a:rPr lang="en-US" kern="0"/>
              <a:t>Insertion may cause data races in parallel execution as one location can be accessed by multiple threads. </a:t>
            </a:r>
          </a:p>
          <a:p>
            <a:endParaRPr lang="en-US" kern="0"/>
          </a:p>
          <a:p>
            <a:r>
              <a:rPr lang="en-US" kern="0"/>
              <a:t>This problem can be solved by </a:t>
            </a:r>
            <a:r>
              <a:rPr lang="en-US" i="1" kern="0"/>
              <a:t>atomic compare-and-swap </a:t>
            </a:r>
            <a:r>
              <a:rPr lang="en-US" i="0" kern="0"/>
              <a:t>(</a:t>
            </a:r>
            <a:r>
              <a:rPr lang="en-US" i="1" kern="0" err="1"/>
              <a:t>atomicCAS</a:t>
            </a:r>
            <a:r>
              <a:rPr lang="en-US" i="0" kern="0"/>
              <a:t>). This operation takes three arguments: </a:t>
            </a:r>
            <a:r>
              <a:rPr lang="en-US" i="1" kern="0"/>
              <a:t>address</a:t>
            </a:r>
            <a:r>
              <a:rPr lang="en-US" i="0" kern="0"/>
              <a:t>, </a:t>
            </a:r>
            <a:r>
              <a:rPr lang="en-US" i="1" kern="0"/>
              <a:t>old</a:t>
            </a:r>
            <a:r>
              <a:rPr lang="en-US" i="0" kern="0"/>
              <a:t>, and </a:t>
            </a:r>
            <a:r>
              <a:rPr lang="en-US" i="1" kern="0"/>
              <a:t>value</a:t>
            </a:r>
            <a:r>
              <a:rPr lang="en-US" i="0" kern="0"/>
              <a:t>. If the value pointed by </a:t>
            </a:r>
            <a:r>
              <a:rPr lang="en-US" i="1" kern="0"/>
              <a:t>address</a:t>
            </a:r>
            <a:r>
              <a:rPr lang="en-US" i="0" kern="0"/>
              <a:t> is equal to the </a:t>
            </a:r>
            <a:r>
              <a:rPr lang="en-US" i="1" kern="0"/>
              <a:t>old value</a:t>
            </a:r>
            <a:r>
              <a:rPr lang="en-US" i="0" kern="0"/>
              <a:t>, then it assigns the </a:t>
            </a:r>
            <a:r>
              <a:rPr lang="en-US" i="1" kern="0"/>
              <a:t>value</a:t>
            </a:r>
            <a:r>
              <a:rPr lang="en-US" i="0" kern="0"/>
              <a:t> to the location pointed by the </a:t>
            </a:r>
            <a:r>
              <a:rPr lang="en-US" i="1" kern="0"/>
              <a:t>address</a:t>
            </a:r>
            <a:r>
              <a:rPr lang="en-US" i="0" kern="0"/>
              <a:t>, while returning the original value at the </a:t>
            </a:r>
            <a:r>
              <a:rPr lang="en-US" i="1" kern="0"/>
              <a:t>address</a:t>
            </a:r>
            <a:r>
              <a:rPr lang="en-US" i="0" kern="0"/>
              <a:t>. </a:t>
            </a:r>
          </a:p>
          <a:p>
            <a:endParaRPr lang="en-US" i="0" kern="0"/>
          </a:p>
          <a:p>
            <a:r>
              <a:rPr lang="en-US" i="0" kern="0"/>
              <a:t>Assuming that empty locations are marked by zeroes, we can simply use atomic CAS for the insertion. We use the </a:t>
            </a:r>
            <a:r>
              <a:rPr lang="en-US" i="1" kern="0"/>
              <a:t>occupied</a:t>
            </a:r>
            <a:r>
              <a:rPr lang="en-US" i="0" kern="0"/>
              <a:t> bit to be able to handle zero as an input value. If the returned value is zero, we know that the insertion has been successful. If the returned value is equal to the one we want to insert, then the value is already present. Otherwise, we know that the entry is occupied by another value, and we try the next entry.</a:t>
            </a:r>
          </a:p>
          <a:p>
            <a:endParaRPr lang="en-US" i="0" kern="0"/>
          </a:p>
          <a:p>
            <a:r>
              <a:rPr lang="en-US" kern="0"/>
              <a:t>Notice that we already use the same approach in the </a:t>
            </a:r>
            <a:r>
              <a:rPr lang="en-US" i="1" kern="0"/>
              <a:t>parallel pool allocator</a:t>
            </a:r>
            <a:r>
              <a:rPr lang="en-US" kern="0"/>
              <a:t>.</a:t>
            </a:r>
          </a:p>
        </p:txBody>
      </p:sp>
      <p:sp>
        <p:nvSpPr>
          <p:cNvPr id="4" name="Slide Number Placeholder 3"/>
          <p:cNvSpPr>
            <a:spLocks noGrp="1"/>
          </p:cNvSpPr>
          <p:nvPr>
            <p:ph type="sldNum" sz="quarter" idx="5"/>
          </p:nvPr>
        </p:nvSpPr>
        <p:spPr/>
        <p:txBody>
          <a:bodyPr/>
          <a:lstStyle/>
          <a:p>
            <a:fld id="{BCCE5ECF-D5F8-0D4A-BA63-A1BEFF9A5C13}" type="slidenum">
              <a:rPr lang="en-US" smtClean="0"/>
              <a:t>50</a:t>
            </a:fld>
            <a:endParaRPr lang="en-US"/>
          </a:p>
        </p:txBody>
      </p:sp>
    </p:spTree>
    <p:extLst>
      <p:ext uri="{BB962C8B-B14F-4D97-AF65-F5344CB8AC3E}">
        <p14:creationId xmlns:p14="http://schemas.microsoft.com/office/powerpoint/2010/main" val="232681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Linear probing with parallel implementation is simple and fast, making it a practical choice. However, what happens if the table is almost full? For example, the home location (on the left) is occupied by </a:t>
            </a:r>
            <a:r>
              <a:rPr lang="en-US" i="1"/>
              <a:t>C</a:t>
            </a:r>
            <a:r>
              <a:rPr lang="en-US" i="0"/>
              <a:t>, and there are</a:t>
            </a:r>
            <a:r>
              <a:rPr lang="en-US"/>
              <a:t> a lot of existing elements in a line. In such a case, we have to go all the way here, which is expensive. This is a drawback of linear probing.</a:t>
            </a:r>
          </a:p>
        </p:txBody>
      </p:sp>
      <p:sp>
        <p:nvSpPr>
          <p:cNvPr id="4" name="Slide Number Placeholder 3"/>
          <p:cNvSpPr>
            <a:spLocks noGrp="1"/>
          </p:cNvSpPr>
          <p:nvPr>
            <p:ph type="sldNum" sz="quarter" idx="5"/>
          </p:nvPr>
        </p:nvSpPr>
        <p:spPr/>
        <p:txBody>
          <a:bodyPr/>
          <a:lstStyle/>
          <a:p>
            <a:fld id="{BCCE5ECF-D5F8-0D4A-BA63-A1BEFF9A5C13}" type="slidenum">
              <a:rPr lang="en-US" smtClean="0"/>
              <a:t>51</a:t>
            </a:fld>
            <a:endParaRPr lang="en-US"/>
          </a:p>
        </p:txBody>
      </p:sp>
    </p:spTree>
    <p:extLst>
      <p:ext uri="{BB962C8B-B14F-4D97-AF65-F5344CB8AC3E}">
        <p14:creationId xmlns:p14="http://schemas.microsoft.com/office/powerpoint/2010/main" val="27282864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address this issue, we introduce an extension of linear probing known as </a:t>
            </a:r>
            <a:r>
              <a:rPr lang="en-US" i="1"/>
              <a:t>bidirectional linear probing</a:t>
            </a:r>
            <a:r>
              <a:rPr lang="en-US"/>
              <a:t>. In the previous example, it would be better to go to the left to find the empty location more efficiently.</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i="0"/>
              <a:t>Bidirectional linear probing</a:t>
            </a:r>
            <a:r>
              <a:rPr lang="en-US"/>
              <a:t> is based on ordering the hash values. </a:t>
            </a:r>
            <a:r>
              <a:rPr lang="en-US" i="1"/>
              <a:t>Home value</a:t>
            </a:r>
            <a:r>
              <a:rPr lang="en-US"/>
              <a:t> is defined by the equation above; the home locations are distributed based on the magnitude of the hash value: smaller hash values are distributed to the left while larger hash values are distributed to the right. In the example above, 0 to 5 are on the left, 6 to 10 are around the center, and the others are on the right. Moreover, we keep the order of the hash values in the storage even when there are some home conflicts.</a:t>
            </a:r>
          </a:p>
        </p:txBody>
      </p:sp>
      <p:sp>
        <p:nvSpPr>
          <p:cNvPr id="4" name="Slide Number Placeholder 3"/>
          <p:cNvSpPr>
            <a:spLocks noGrp="1"/>
          </p:cNvSpPr>
          <p:nvPr>
            <p:ph type="sldNum" sz="quarter" idx="5"/>
          </p:nvPr>
        </p:nvSpPr>
        <p:spPr/>
        <p:txBody>
          <a:bodyPr/>
          <a:lstStyle/>
          <a:p>
            <a:fld id="{BCCE5ECF-D5F8-0D4A-BA63-A1BEFF9A5C13}" type="slidenum">
              <a:rPr lang="en-US" smtClean="0"/>
              <a:t>52</a:t>
            </a:fld>
            <a:endParaRPr lang="en-US"/>
          </a:p>
        </p:txBody>
      </p:sp>
    </p:spTree>
    <p:extLst>
      <p:ext uri="{BB962C8B-B14F-4D97-AF65-F5344CB8AC3E}">
        <p14:creationId xmlns:p14="http://schemas.microsoft.com/office/powerpoint/2010/main" val="406703430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chemeClr val="tx1"/>
                </a:solidFill>
              </a:rPr>
              <a:t>Thanks to the ordering, we can determine the direction of search and find an element with half of the iterations compared to standard (unidirectional) linear probing.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chemeClr val="tx1"/>
                </a:solidFill>
              </a:rPr>
              <a:t>The example above depicts how the direction is determined. The lower values are on the left, and the higher values are on the right in the storage. We want to insert </a:t>
            </a:r>
            <a:r>
              <a:rPr lang="en-US" i="1">
                <a:solidFill>
                  <a:schemeClr val="tx1"/>
                </a:solidFill>
              </a:rPr>
              <a:t>H</a:t>
            </a:r>
            <a:r>
              <a:rPr lang="en-US" i="0">
                <a:solidFill>
                  <a:schemeClr val="tx1"/>
                </a:solidFill>
              </a:rPr>
              <a:t> (top), but the home location is already occupied by </a:t>
            </a:r>
            <a:r>
              <a:rPr lang="en-US" i="1">
                <a:solidFill>
                  <a:schemeClr val="tx1"/>
                </a:solidFill>
              </a:rPr>
              <a:t>V. </a:t>
            </a:r>
            <a:r>
              <a:rPr lang="en-US" i="0">
                <a:solidFill>
                  <a:schemeClr val="tx1"/>
                </a:solidFill>
              </a:rPr>
              <a:t>As the hash value of </a:t>
            </a:r>
            <a:r>
              <a:rPr lang="en-US" i="1">
                <a:solidFill>
                  <a:schemeClr val="tx1"/>
                </a:solidFill>
              </a:rPr>
              <a:t>H</a:t>
            </a:r>
            <a:r>
              <a:rPr lang="en-US" i="0">
                <a:solidFill>
                  <a:schemeClr val="tx1"/>
                </a:solidFill>
              </a:rPr>
              <a:t> is greater than the hash value of </a:t>
            </a:r>
            <a:r>
              <a:rPr lang="en-US" i="1">
                <a:solidFill>
                  <a:schemeClr val="tx1"/>
                </a:solidFill>
              </a:rPr>
              <a:t>V</a:t>
            </a:r>
            <a:r>
              <a:rPr lang="en-US" i="0">
                <a:solidFill>
                  <a:schemeClr val="tx1"/>
                </a:solidFill>
              </a:rPr>
              <a:t>, </a:t>
            </a:r>
            <a:r>
              <a:rPr lang="en-US" i="1">
                <a:solidFill>
                  <a:schemeClr val="tx1"/>
                </a:solidFill>
              </a:rPr>
              <a:t>H</a:t>
            </a:r>
            <a:r>
              <a:rPr lang="en-US" i="0">
                <a:solidFill>
                  <a:schemeClr val="tx1"/>
                </a:solidFill>
              </a:rPr>
              <a:t> should be located on the right, and thus we search on the right. Similarly, we want to insert </a:t>
            </a:r>
            <a:r>
              <a:rPr lang="en-US" i="1">
                <a:solidFill>
                  <a:schemeClr val="tx1"/>
                </a:solidFill>
              </a:rPr>
              <a:t>C</a:t>
            </a:r>
            <a:r>
              <a:rPr lang="en-US" i="0">
                <a:solidFill>
                  <a:schemeClr val="tx1"/>
                </a:solidFill>
              </a:rPr>
              <a:t> (bottom)</a:t>
            </a:r>
            <a:r>
              <a:rPr lang="en-US" i="1">
                <a:solidFill>
                  <a:schemeClr val="tx1"/>
                </a:solidFill>
              </a:rPr>
              <a:t>; </a:t>
            </a:r>
            <a:r>
              <a:rPr lang="en-US" i="0">
                <a:solidFill>
                  <a:schemeClr val="tx1"/>
                </a:solidFill>
              </a:rPr>
              <a:t>as before, the</a:t>
            </a:r>
            <a:r>
              <a:rPr lang="en-US" i="1">
                <a:solidFill>
                  <a:schemeClr val="tx1"/>
                </a:solidFill>
              </a:rPr>
              <a:t> </a:t>
            </a:r>
            <a:r>
              <a:rPr lang="en-US" i="0">
                <a:solidFill>
                  <a:schemeClr val="tx1"/>
                </a:solidFill>
              </a:rPr>
              <a:t>home location is occupied by </a:t>
            </a:r>
            <a:r>
              <a:rPr lang="en-US" i="1">
                <a:solidFill>
                  <a:schemeClr val="tx1"/>
                </a:solidFill>
              </a:rPr>
              <a:t>V</a:t>
            </a:r>
            <a:r>
              <a:rPr lang="en-US" i="0">
                <a:solidFill>
                  <a:schemeClr val="tx1"/>
                </a:solidFill>
              </a:rPr>
              <a:t>. However, in this case, the hash value of </a:t>
            </a:r>
            <a:r>
              <a:rPr lang="en-US" i="1">
                <a:solidFill>
                  <a:schemeClr val="tx1"/>
                </a:solidFill>
              </a:rPr>
              <a:t>C</a:t>
            </a:r>
            <a:r>
              <a:rPr lang="en-US" i="0">
                <a:solidFill>
                  <a:schemeClr val="tx1"/>
                </a:solidFill>
              </a:rPr>
              <a:t> is lower than the hash value of </a:t>
            </a:r>
            <a:r>
              <a:rPr lang="en-US" i="1">
                <a:solidFill>
                  <a:schemeClr val="tx1"/>
                </a:solidFill>
              </a:rPr>
              <a:t>V</a:t>
            </a:r>
            <a:r>
              <a:rPr lang="en-US" i="0">
                <a:solidFill>
                  <a:schemeClr val="tx1"/>
                </a:solidFill>
              </a:rPr>
              <a:t>, and thus we search on the left side.</a:t>
            </a:r>
          </a:p>
        </p:txBody>
      </p:sp>
      <p:sp>
        <p:nvSpPr>
          <p:cNvPr id="4" name="Slide Number Placeholder 3"/>
          <p:cNvSpPr>
            <a:spLocks noGrp="1"/>
          </p:cNvSpPr>
          <p:nvPr>
            <p:ph type="sldNum" sz="quarter" idx="5"/>
          </p:nvPr>
        </p:nvSpPr>
        <p:spPr/>
        <p:txBody>
          <a:bodyPr/>
          <a:lstStyle/>
          <a:p>
            <a:fld id="{BCCE5ECF-D5F8-0D4A-BA63-A1BEFF9A5C13}" type="slidenum">
              <a:rPr lang="en-US" smtClean="0"/>
              <a:t>53</a:t>
            </a:fld>
            <a:endParaRPr lang="en-US"/>
          </a:p>
        </p:txBody>
      </p:sp>
    </p:spTree>
    <p:extLst>
      <p:ext uri="{BB962C8B-B14F-4D97-AF65-F5344CB8AC3E}">
        <p14:creationId xmlns:p14="http://schemas.microsoft.com/office/powerpoint/2010/main" val="175473142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chemeClr val="tx1"/>
                </a:solidFill>
                <a:latin typeface="Calibri (Body)"/>
              </a:rPr>
              <a:t>This comes at a cost of keeping the order of the values. This means that when we insert a new value, we have to move the values to preserve the order.</a:t>
            </a:r>
          </a:p>
          <a:p>
            <a:endParaRPr lang="en-US">
              <a:solidFill>
                <a:schemeClr val="tx1"/>
              </a:solidFill>
              <a:latin typeface="Calibri (Body)"/>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chemeClr val="tx1"/>
                </a:solidFill>
                <a:latin typeface="Calibri (Body)"/>
              </a:rPr>
              <a:t>That can be done in two steps. The first step is to find the insertion point. Similarly, as we did on the previous slide, we determine the home location and the search direction. The insertion point is a location such that the hash value of its element is less than the hash value of the inserted element and the hash value of the next location is greater than the hash value of the inserted element. In the example above, the home location is </a:t>
            </a:r>
            <a:r>
              <a:rPr lang="en-US" i="1">
                <a:solidFill>
                  <a:schemeClr val="tx1"/>
                </a:solidFill>
                <a:latin typeface="Calibri (Body)"/>
              </a:rPr>
              <a:t>9</a:t>
            </a:r>
            <a:r>
              <a:rPr lang="en-US" i="0">
                <a:solidFill>
                  <a:schemeClr val="tx1"/>
                </a:solidFill>
                <a:latin typeface="Calibri (Body)"/>
              </a:rPr>
              <a:t>, and the search direction is right. T</a:t>
            </a:r>
            <a:r>
              <a:rPr lang="en-US">
                <a:solidFill>
                  <a:schemeClr val="tx1"/>
                </a:solidFill>
                <a:latin typeface="Calibri (Body)"/>
              </a:rPr>
              <a:t>he insertion point coincides with </a:t>
            </a:r>
            <a:r>
              <a:rPr lang="en-US" i="1">
                <a:solidFill>
                  <a:schemeClr val="tx1"/>
                </a:solidFill>
                <a:latin typeface="Calibri (Body)"/>
              </a:rPr>
              <a:t>V</a:t>
            </a:r>
            <a:r>
              <a:rPr lang="en-US" i="0" u="none">
                <a:solidFill>
                  <a:schemeClr val="tx1"/>
                </a:solidFill>
                <a:latin typeface="Calibri (Body)"/>
              </a:rPr>
              <a:t> as </a:t>
            </a:r>
            <a:r>
              <a:rPr lang="en-US" i="1" u="none">
                <a:solidFill>
                  <a:schemeClr val="tx1"/>
                </a:solidFill>
                <a:latin typeface="Calibri (Body)"/>
              </a:rPr>
              <a:t>hash(V) &lt; hash(H)</a:t>
            </a:r>
            <a:r>
              <a:rPr lang="en-US" i="0" u="none">
                <a:solidFill>
                  <a:schemeClr val="tx1"/>
                </a:solidFill>
                <a:latin typeface="Calibri (Body)"/>
              </a:rPr>
              <a:t> and </a:t>
            </a:r>
            <a:r>
              <a:rPr lang="en-US" i="1" u="none">
                <a:solidFill>
                  <a:schemeClr val="tx1"/>
                </a:solidFill>
                <a:latin typeface="Calibri (Body)"/>
              </a:rPr>
              <a:t>hash(H) &lt; hash(K)</a:t>
            </a:r>
            <a:r>
              <a:rPr lang="en-US" i="0" u="none">
                <a:solidFill>
                  <a:schemeClr val="tx1"/>
                </a:solidFill>
                <a:latin typeface="Calibri (Body)"/>
              </a:rPr>
              <a:t>. </a:t>
            </a:r>
            <a:r>
              <a:rPr lang="en-US">
                <a:solidFill>
                  <a:schemeClr val="tx1"/>
                </a:solidFill>
                <a:latin typeface="Calibri (Body)"/>
              </a:rPr>
              <a:t>The second step is to shift the elements to make an empty slot for the inserted element. We found an insertion point on the right. That means you took some iteration to find the item to the right. That means that t</a:t>
            </a:r>
            <a:r>
              <a:rPr lang="en-US">
                <a:solidFill>
                  <a:schemeClr val="tx1"/>
                </a:solidFill>
                <a:latin typeface="Calibri (Body)"/>
                <a:ea typeface="+mj-ea"/>
                <a:cs typeface="+mj-cs"/>
                <a:sym typeface="Calibri"/>
              </a:rPr>
              <a:t>he chunk is biased to the right, and thus we move it to the left.</a:t>
            </a:r>
            <a:r>
              <a:rPr kumimoji="0" lang="en-US" sz="1200" b="0" i="0" u="none" strike="noStrike" cap="none" spc="0" normalizeH="0" baseline="0">
                <a:ln>
                  <a:noFill/>
                </a:ln>
                <a:solidFill>
                  <a:schemeClr val="tx1"/>
                </a:solidFill>
                <a:effectLst/>
                <a:uFillTx/>
                <a:latin typeface="Calibri (Body)"/>
                <a:ea typeface="+mj-ea"/>
                <a:cs typeface="+mj-cs"/>
                <a:sym typeface="Calibri"/>
              </a:rPr>
              <a:t> That is how bidirectional linear probing makes the search to be done in fewer iterations.</a:t>
            </a:r>
            <a:endParaRPr lang="en-US">
              <a:solidFill>
                <a:schemeClr val="tx1"/>
              </a:solidFill>
              <a:latin typeface="Calibri (Body)"/>
            </a:endParaRPr>
          </a:p>
        </p:txBody>
      </p:sp>
      <p:sp>
        <p:nvSpPr>
          <p:cNvPr id="4" name="Slide Number Placeholder 3"/>
          <p:cNvSpPr>
            <a:spLocks noGrp="1"/>
          </p:cNvSpPr>
          <p:nvPr>
            <p:ph type="sldNum" sz="quarter" idx="5"/>
          </p:nvPr>
        </p:nvSpPr>
        <p:spPr/>
        <p:txBody>
          <a:bodyPr/>
          <a:lstStyle/>
          <a:p>
            <a:fld id="{BCCE5ECF-D5F8-0D4A-BA63-A1BEFF9A5C13}" type="slidenum">
              <a:rPr lang="en-US" smtClean="0"/>
              <a:t>54</a:t>
            </a:fld>
            <a:endParaRPr lang="en-US"/>
          </a:p>
        </p:txBody>
      </p:sp>
    </p:spTree>
    <p:extLst>
      <p:ext uri="{BB962C8B-B14F-4D97-AF65-F5344CB8AC3E}">
        <p14:creationId xmlns:p14="http://schemas.microsoft.com/office/powerpoint/2010/main" val="391734514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chemeClr val="tx1"/>
                </a:solidFill>
              </a:rPr>
              <a:t>Unlike the standard (unidirectional) linear probing, a single </a:t>
            </a:r>
            <a:r>
              <a:rPr lang="en-US" i="1" err="1">
                <a:solidFill>
                  <a:schemeClr val="tx1"/>
                </a:solidFill>
              </a:rPr>
              <a:t>atomicCAS</a:t>
            </a:r>
            <a:r>
              <a:rPr lang="en-US">
                <a:solidFill>
                  <a:schemeClr val="tx1"/>
                </a:solidFill>
              </a:rPr>
              <a:t> is not sufficient as a range of entries might be affected. However, it does not make sense to lock the whole hash table globally as it would practically result in a sequential execution. It is also unnecessary as only a fraction of the table is being modified. </a:t>
            </a:r>
          </a:p>
          <a:p>
            <a:endParaRPr lang="en-US">
              <a:solidFill>
                <a:schemeClr val="tx1"/>
              </a:solidFill>
            </a:endParaRPr>
          </a:p>
          <a:p>
            <a:r>
              <a:rPr lang="en-US">
                <a:solidFill>
                  <a:schemeClr val="tx1"/>
                </a:solidFill>
              </a:rPr>
              <a:t>Therefore, we use region-based locks instead, marking empty locations at the beginning and the end of the modified occupied segment with lock flags (using the spinlock). In this way, the segment is uniquely identified by these two locks, and the race conditions do not happen. This would be more complicated if we allow to lock just a part of the occupied segment, requiring explicitly locking all entries. The elements can be either inserted directly if the target entry is empty (case 1); otherwise, we have to shift the elements to make a free slot for the inserted element (case 2).</a:t>
            </a:r>
          </a:p>
        </p:txBody>
      </p:sp>
      <p:sp>
        <p:nvSpPr>
          <p:cNvPr id="4" name="Slide Number Placeholder 3"/>
          <p:cNvSpPr>
            <a:spLocks noGrp="1"/>
          </p:cNvSpPr>
          <p:nvPr>
            <p:ph type="sldNum" sz="quarter" idx="5"/>
          </p:nvPr>
        </p:nvSpPr>
        <p:spPr/>
        <p:txBody>
          <a:bodyPr/>
          <a:lstStyle/>
          <a:p>
            <a:fld id="{BCCE5ECF-D5F8-0D4A-BA63-A1BEFF9A5C13}" type="slidenum">
              <a:rPr lang="en-US" smtClean="0"/>
              <a:t>55</a:t>
            </a:fld>
            <a:endParaRPr lang="en-US"/>
          </a:p>
        </p:txBody>
      </p:sp>
    </p:spTree>
    <p:extLst>
      <p:ext uri="{BB962C8B-B14F-4D97-AF65-F5344CB8AC3E}">
        <p14:creationId xmlns:p14="http://schemas.microsoft.com/office/powerpoint/2010/main" val="22105779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flow of the insertion is as follows. First, we try to insert the element directly via </a:t>
            </a:r>
            <a:r>
              <a:rPr lang="en-US" i="1" err="1"/>
              <a:t>atomicCAS</a:t>
            </a:r>
            <a:r>
              <a:rPr lang="en-US"/>
              <a:t>. If the insertion succeeded, we are done (step 1). Otherwise, the location is occupied, and we have to perform shifting before the actual insertion. We lock the occupied segment as we described on the previous slide (case 2). To prevent a deadlock, if the thread acquires the first lock but fails to acquire the second one, it releases the first one. If both locks have been successfully acquired, we shift the elements to make an empty space, and we insert the input element (case 3). Notice that we lose a lock on one side. It is still safe because there is one more lock on the right. That is also another reason why to have two locks. </a:t>
            </a:r>
          </a:p>
        </p:txBody>
      </p:sp>
      <p:sp>
        <p:nvSpPr>
          <p:cNvPr id="4" name="Slide Number Placeholder 3"/>
          <p:cNvSpPr>
            <a:spLocks noGrp="1"/>
          </p:cNvSpPr>
          <p:nvPr>
            <p:ph type="sldNum" sz="quarter" idx="5"/>
          </p:nvPr>
        </p:nvSpPr>
        <p:spPr/>
        <p:txBody>
          <a:bodyPr/>
          <a:lstStyle/>
          <a:p>
            <a:fld id="{BCCE5ECF-D5F8-0D4A-BA63-A1BEFF9A5C13}" type="slidenum">
              <a:rPr lang="en-US" smtClean="0"/>
              <a:t>56</a:t>
            </a:fld>
            <a:endParaRPr lang="en-US"/>
          </a:p>
        </p:txBody>
      </p:sp>
    </p:spTree>
    <p:extLst>
      <p:ext uri="{BB962C8B-B14F-4D97-AF65-F5344CB8AC3E}">
        <p14:creationId xmlns:p14="http://schemas.microsoft.com/office/powerpoint/2010/main" val="151056792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latin typeface="Calibri (Body)"/>
              </a:rPr>
              <a:t>The question is what is the performance of bidirectional linear probing in comparison with the standard (unidirectional) one? On this slide, you can see the times needed for insertion and search, respectively, in a hash table with 100 million entries for different load factors (i.e., the ratio between the number of items and the hash table size). As you can see, the insertion of bidirectional linear probing is slower, which is because the algorithm is more complex. However, for the search phase, you can see better performance with bidirectional linear probing when the load factor is higher. This is because simple linear probing needs a lot of iterations to find an item, while bidirectional linear probing significantly reduces it.</a:t>
            </a:r>
          </a:p>
        </p:txBody>
      </p:sp>
      <p:sp>
        <p:nvSpPr>
          <p:cNvPr id="4" name="Slide Number Placeholder 3"/>
          <p:cNvSpPr>
            <a:spLocks noGrp="1"/>
          </p:cNvSpPr>
          <p:nvPr>
            <p:ph type="sldNum" sz="quarter" idx="5"/>
          </p:nvPr>
        </p:nvSpPr>
        <p:spPr/>
        <p:txBody>
          <a:bodyPr/>
          <a:lstStyle/>
          <a:p>
            <a:fld id="{BCCE5ECF-D5F8-0D4A-BA63-A1BEFF9A5C13}" type="slidenum">
              <a:rPr lang="en-US" smtClean="0"/>
              <a:t>57</a:t>
            </a:fld>
            <a:endParaRPr lang="en-US"/>
          </a:p>
        </p:txBody>
      </p:sp>
    </p:spTree>
    <p:extLst>
      <p:ext uri="{BB962C8B-B14F-4D97-AF65-F5344CB8AC3E}">
        <p14:creationId xmlns:p14="http://schemas.microsoft.com/office/powerpoint/2010/main" val="39509657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chemeClr val="tx1"/>
                </a:solidFill>
                <a:latin typeface="Calibri (Body)"/>
              </a:rPr>
              <a:t>Bidirectional linear probing requires exclusive locks as we saw earlier. The question is whether a naive spinlock implementation is sufficient. Spinlock can be implemented via </a:t>
            </a:r>
            <a:r>
              <a:rPr lang="en-US" i="1" err="1">
                <a:solidFill>
                  <a:schemeClr val="tx1"/>
                </a:solidFill>
                <a:latin typeface="Calibri (Body)"/>
              </a:rPr>
              <a:t>atomicCAS</a:t>
            </a:r>
            <a:r>
              <a:rPr lang="en-US">
                <a:solidFill>
                  <a:schemeClr val="tx1"/>
                </a:solidFill>
                <a:latin typeface="Calibri (Body)"/>
              </a:rPr>
              <a:t>; a critical section is guarded by thread fences between atomic operations. The answer is no as it can end up in a deadlock.</a:t>
            </a:r>
          </a:p>
          <a:p>
            <a:endParaRPr lang="en-US">
              <a:solidFill>
                <a:schemeClr val="tx1"/>
              </a:solidFill>
              <a:latin typeface="Calibri (Body)"/>
              <a:ea typeface="+mj-ea"/>
              <a:cs typeface="+mj-cs"/>
              <a:sym typeface="Calibri"/>
            </a:endParaRPr>
          </a:p>
          <a:p>
            <a:r>
              <a:rPr lang="en-US">
                <a:solidFill>
                  <a:schemeClr val="tx1"/>
                </a:solidFill>
                <a:latin typeface="Calibri (Body)"/>
                <a:ea typeface="+mj-ea"/>
                <a:cs typeface="+mj-cs"/>
                <a:sym typeface="Calibri"/>
              </a:rPr>
              <a:t>In the example above, there are four threads. Only one thread acquires the mutex. However, if the threads in the warp are (implicitly) synchronized, the first thread is waiting for others to join it after the while loop, but this will never happen as they are waiting for the mutex to be released. </a:t>
            </a:r>
            <a:r>
              <a:rPr lang="en-US">
                <a:solidFill>
                  <a:schemeClr val="tx1"/>
                </a:solidFill>
                <a:latin typeface="Calibri (Body)"/>
              </a:rPr>
              <a:t>Therefore, the while loop never ends. </a:t>
            </a:r>
            <a:endParaRPr lang="en-US">
              <a:solidFill>
                <a:schemeClr val="tx1"/>
              </a:solidFill>
              <a:latin typeface="Calibri (Body)"/>
              <a:ea typeface="+mj-ea"/>
              <a:cs typeface="+mj-cs"/>
              <a:sym typeface="Calibri"/>
            </a:endParaRPr>
          </a:p>
          <a:p>
            <a:endParaRPr lang="en-US">
              <a:solidFill>
                <a:schemeClr val="tx1"/>
              </a:solidFill>
              <a:latin typeface="Calibri (Body)"/>
              <a:ea typeface="+mj-ea"/>
              <a:cs typeface="+mj-cs"/>
              <a:sym typeface="Calibri"/>
            </a:endParaRPr>
          </a:p>
          <a:p>
            <a:r>
              <a:rPr lang="en-US">
                <a:solidFill>
                  <a:schemeClr val="tx1"/>
                </a:solidFill>
                <a:latin typeface="Calibri (Body)"/>
                <a:ea typeface="+mj-ea"/>
                <a:cs typeface="+mj-cs"/>
                <a:sym typeface="Calibri"/>
              </a:rPr>
              <a:t>This is not an issue for architectures with </a:t>
            </a:r>
            <a:r>
              <a:rPr lang="en-US" i="1">
                <a:solidFill>
                  <a:schemeClr val="tx1"/>
                </a:solidFill>
                <a:latin typeface="Calibri (Body)"/>
                <a:ea typeface="+mj-ea"/>
                <a:cs typeface="+mj-cs"/>
                <a:sym typeface="Calibri"/>
              </a:rPr>
              <a:t>independent thread scheduling</a:t>
            </a:r>
            <a:r>
              <a:rPr lang="en-US">
                <a:solidFill>
                  <a:schemeClr val="tx1"/>
                </a:solidFill>
                <a:latin typeface="Calibri (Body)"/>
                <a:ea typeface="+mj-ea"/>
                <a:cs typeface="+mj-cs"/>
                <a:sym typeface="Calibri"/>
              </a:rPr>
              <a:t> (with asynchronous warps), but many architectures still use synchronous warps, and we should keep this problem in mind.</a:t>
            </a:r>
          </a:p>
          <a:p>
            <a:endParaRPr lang="en-US">
              <a:solidFill>
                <a:schemeClr val="tx1"/>
              </a:solidFill>
              <a:latin typeface="Calibri (Body)"/>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chemeClr val="tx1"/>
                </a:solidFill>
                <a:latin typeface="Calibri (Body)"/>
              </a:rPr>
              <a:t>Note that we already used this kind of exclusive lock in the dynamic allocation. However, as the spinning threads are from different warps, this issue does not occur.</a:t>
            </a:r>
          </a:p>
        </p:txBody>
      </p:sp>
      <p:sp>
        <p:nvSpPr>
          <p:cNvPr id="4" name="Slide Number Placeholder 3"/>
          <p:cNvSpPr>
            <a:spLocks noGrp="1"/>
          </p:cNvSpPr>
          <p:nvPr>
            <p:ph type="sldNum" sz="quarter" idx="5"/>
          </p:nvPr>
        </p:nvSpPr>
        <p:spPr/>
        <p:txBody>
          <a:bodyPr/>
          <a:lstStyle/>
          <a:p>
            <a:fld id="{BCCE5ECF-D5F8-0D4A-BA63-A1BEFF9A5C13}" type="slidenum">
              <a:rPr lang="en-US" smtClean="0"/>
              <a:t>58</a:t>
            </a:fld>
            <a:endParaRPr lang="en-US"/>
          </a:p>
        </p:txBody>
      </p:sp>
    </p:spTree>
    <p:extLst>
      <p:ext uri="{BB962C8B-B14F-4D97-AF65-F5344CB8AC3E}">
        <p14:creationId xmlns:p14="http://schemas.microsoft.com/office/powerpoint/2010/main" val="36898071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chemeClr val="tx1"/>
                </a:solidFill>
              </a:rPr>
              <a:t>The good news is that we can fix it with relatively little effort. The trick is to let all threads in the warp participate in the while and postpone the exit until all threads are done. The thread that acquired the mutex can do its logic inside the if statement.</a:t>
            </a:r>
          </a:p>
          <a:p>
            <a:endParaRPr lang="en-US">
              <a:solidFill>
                <a:schemeClr val="tx1"/>
              </a:solidFill>
            </a:endParaRPr>
          </a:p>
          <a:p>
            <a:r>
              <a:rPr lang="en-US">
                <a:solidFill>
                  <a:schemeClr val="tx1"/>
                </a:solidFill>
              </a:rPr>
              <a:t>In the following example, the code can continue the logic even if some threads fail to acquire the lock. In each iteration, one thread acquires the mutex, does its work, releases the mutex, and sets the </a:t>
            </a:r>
            <a:r>
              <a:rPr lang="en-US" i="1">
                <a:solidFill>
                  <a:schemeClr val="tx1"/>
                </a:solidFill>
              </a:rPr>
              <a:t>done</a:t>
            </a:r>
            <a:r>
              <a:rPr lang="en-US" i="0">
                <a:solidFill>
                  <a:schemeClr val="tx1"/>
                </a:solidFill>
              </a:rPr>
              <a:t> flag as true</a:t>
            </a:r>
            <a:r>
              <a:rPr lang="en-US">
                <a:solidFill>
                  <a:schemeClr val="tx1"/>
                </a:solidFill>
              </a:rPr>
              <a:t>. Eventually, all threads will be done, and the </a:t>
            </a:r>
            <a:r>
              <a:rPr lang="en-US" i="1">
                <a:solidFill>
                  <a:schemeClr val="tx1"/>
                </a:solidFill>
              </a:rPr>
              <a:t>__all</a:t>
            </a:r>
            <a:r>
              <a:rPr lang="en-US">
                <a:solidFill>
                  <a:schemeClr val="tx1"/>
                </a:solidFill>
              </a:rPr>
              <a:t> warp-level primitive will return true, allowing the threads in the warp to exit the loop. This logic works correctly on any platform. </a:t>
            </a:r>
          </a:p>
        </p:txBody>
      </p:sp>
      <p:sp>
        <p:nvSpPr>
          <p:cNvPr id="4" name="Slide Number Placeholder 3"/>
          <p:cNvSpPr>
            <a:spLocks noGrp="1"/>
          </p:cNvSpPr>
          <p:nvPr>
            <p:ph type="sldNum" sz="quarter" idx="5"/>
          </p:nvPr>
        </p:nvSpPr>
        <p:spPr/>
        <p:txBody>
          <a:bodyPr/>
          <a:lstStyle/>
          <a:p>
            <a:fld id="{BCCE5ECF-D5F8-0D4A-BA63-A1BEFF9A5C13}" type="slidenum">
              <a:rPr lang="en-US" smtClean="0"/>
              <a:t>59</a:t>
            </a:fld>
            <a:endParaRPr lang="en-US"/>
          </a:p>
        </p:txBody>
      </p:sp>
    </p:spTree>
    <p:extLst>
      <p:ext uri="{BB962C8B-B14F-4D97-AF65-F5344CB8AC3E}">
        <p14:creationId xmlns:p14="http://schemas.microsoft.com/office/powerpoint/2010/main" val="3010279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Using this link or QR code, you can access the course webpage with course resources, including presentation slides, PDF, and sample code.</a:t>
            </a:r>
          </a:p>
        </p:txBody>
      </p:sp>
      <p:sp>
        <p:nvSpPr>
          <p:cNvPr id="4" name="Slide Number Placeholder 3"/>
          <p:cNvSpPr>
            <a:spLocks noGrp="1"/>
          </p:cNvSpPr>
          <p:nvPr>
            <p:ph type="sldNum" sz="quarter" idx="5"/>
          </p:nvPr>
        </p:nvSpPr>
        <p:spPr/>
        <p:txBody>
          <a:bodyPr/>
          <a:lstStyle/>
          <a:p>
            <a:fld id="{BCCE5ECF-D5F8-0D4A-BA63-A1BEFF9A5C13}" type="slidenum">
              <a:rPr lang="en-US" smtClean="0"/>
              <a:t>6</a:t>
            </a:fld>
            <a:endParaRPr lang="en-US"/>
          </a:p>
        </p:txBody>
      </p:sp>
    </p:spTree>
    <p:extLst>
      <p:ext uri="{BB962C8B-B14F-4D97-AF65-F5344CB8AC3E}">
        <p14:creationId xmlns:p14="http://schemas.microsoft.com/office/powerpoint/2010/main" val="20485305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following section, we explain </a:t>
            </a:r>
            <a:r>
              <a:rPr lang="en-US" i="1"/>
              <a:t>radix sort</a:t>
            </a:r>
            <a:r>
              <a:rPr lang="en-US"/>
              <a:t>, one of the most popular sorting algorithms. Sorting is a very general operation and the computer graphics area is not an exception. </a:t>
            </a:r>
          </a:p>
        </p:txBody>
      </p:sp>
      <p:sp>
        <p:nvSpPr>
          <p:cNvPr id="4" name="Slide Number Placeholder 3"/>
          <p:cNvSpPr>
            <a:spLocks noGrp="1"/>
          </p:cNvSpPr>
          <p:nvPr>
            <p:ph type="sldNum" sz="quarter" idx="5"/>
          </p:nvPr>
        </p:nvSpPr>
        <p:spPr/>
        <p:txBody>
          <a:bodyPr/>
          <a:lstStyle/>
          <a:p>
            <a:fld id="{BCCE5ECF-D5F8-0D4A-BA63-A1BEFF9A5C13}" type="slidenum">
              <a:rPr lang="en-US" smtClean="0"/>
              <a:t>60</a:t>
            </a:fld>
            <a:endParaRPr lang="en-US"/>
          </a:p>
        </p:txBody>
      </p:sp>
    </p:spTree>
    <p:extLst>
      <p:ext uri="{BB962C8B-B14F-4D97-AF65-F5344CB8AC3E}">
        <p14:creationId xmlns:p14="http://schemas.microsoft.com/office/powerpoint/2010/main" val="128567304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radix sort algorithm is a widely used sorting method that takes advantage of the binary representation of integers. Unlike comparison-based sorting algorithms, which have a time complexity of O(n*</a:t>
            </a:r>
            <a:r>
              <a:rPr lang="en-US" i="1"/>
              <a:t>log n</a:t>
            </a:r>
            <a:r>
              <a:rPr lang="en-US" i="0"/>
              <a:t>), radix sort has a time complexity of </a:t>
            </a:r>
            <a:r>
              <a:rPr lang="en-US" i="1"/>
              <a:t>O(k*</a:t>
            </a:r>
            <a:r>
              <a:rPr lang="en-US"/>
              <a:t>n), where </a:t>
            </a:r>
            <a:r>
              <a:rPr lang="en-US" i="1"/>
              <a:t>k</a:t>
            </a:r>
            <a:r>
              <a:rPr lang="en-US"/>
              <a:t> represents the number of bits.</a:t>
            </a:r>
            <a:endParaRPr lang="en-US">
              <a:solidFill>
                <a:srgbClr val="000000"/>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The algorithm consists of three operations: </a:t>
            </a:r>
            <a:r>
              <a:rPr lang="en-US" i="1"/>
              <a:t>counting</a:t>
            </a:r>
            <a:r>
              <a:rPr lang="en-US"/>
              <a:t>, </a:t>
            </a:r>
            <a:r>
              <a:rPr lang="en-US" i="1"/>
              <a:t>prefix sum</a:t>
            </a:r>
            <a:r>
              <a:rPr lang="en-US"/>
              <a:t>, and </a:t>
            </a:r>
            <a:r>
              <a:rPr lang="en-US" i="1"/>
              <a:t>reordering</a:t>
            </a:r>
            <a:r>
              <a:rPr lang="en-US"/>
              <a:t>. </a:t>
            </a:r>
            <a:r>
              <a:rPr lang="en-US">
                <a:solidFill>
                  <a:srgbClr val="000000"/>
                </a:solidFill>
                <a:latin typeface="+mn-lt"/>
              </a:rPr>
              <a:t>In the example above, we assume sorting keys with 2 bits (4 digits in [0,3]):</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solidFill>
                  <a:srgbClr val="000000"/>
                </a:solidFill>
                <a:latin typeface="+mn-lt"/>
              </a:rPr>
              <a:t>We count the occurrence of digits in the input values (a histogram with 4 bins). </a:t>
            </a:r>
            <a:r>
              <a:rPr lang="en-US"/>
              <a:t>In particular, </a:t>
            </a:r>
            <a:r>
              <a:rPr lang="en-US" i="1"/>
              <a:t>0</a:t>
            </a:r>
            <a:r>
              <a:rPr lang="en-US"/>
              <a:t> occurs 2 times, </a:t>
            </a:r>
            <a:r>
              <a:rPr lang="en-US" i="1"/>
              <a:t>1</a:t>
            </a:r>
            <a:r>
              <a:rPr lang="en-US"/>
              <a:t> occurs 1 time, </a:t>
            </a:r>
            <a:r>
              <a:rPr lang="en-US" i="1"/>
              <a:t>2</a:t>
            </a:r>
            <a:r>
              <a:rPr lang="en-US"/>
              <a:t> occurs 3 times, and </a:t>
            </a:r>
            <a:r>
              <a:rPr lang="en-US" i="1"/>
              <a:t>3</a:t>
            </a:r>
            <a:r>
              <a:rPr lang="en-US"/>
              <a:t> is 2 times.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solidFill>
                  <a:srgbClr val="000000"/>
                </a:solidFill>
                <a:latin typeface="+mn-lt"/>
              </a:rPr>
              <a:t>We calculate the offset by performing the exclusive prefix scan on the histogram. The result is the </a:t>
            </a:r>
            <a:r>
              <a:rPr lang="en-US" sz="1800" b="0" i="0" u="none" strike="noStrike" baseline="0">
                <a:solidFill>
                  <a:srgbClr val="000000"/>
                </a:solidFill>
                <a:latin typeface="+mn-lt"/>
              </a:rPr>
              <a:t>sum of all values in preceding locations in the sequence (the offset for each digit).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solidFill>
                  <a:srgbClr val="000000"/>
                </a:solidFill>
                <a:latin typeface="+mn-lt"/>
              </a:rPr>
              <a:t>We reorder the sorting keys to the new locations indicated by these offsets. Once the sorting key is placed a new location, we increment the offset by one to provide the location for the next sorting key with the digit (in the case of duplicities).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solidFill>
                <a:srgbClr val="000000"/>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000000"/>
                </a:solidFill>
                <a:latin typeface="+mn-lt"/>
              </a:rPr>
              <a:t>This approach is also known as a </a:t>
            </a:r>
            <a:r>
              <a:rPr lang="en-US" i="1">
                <a:solidFill>
                  <a:srgbClr val="000000"/>
                </a:solidFill>
                <a:latin typeface="+mn-lt"/>
              </a:rPr>
              <a:t>counting sort</a:t>
            </a:r>
            <a:r>
              <a:rPr lang="en-US">
                <a:solidFill>
                  <a:srgbClr val="000000"/>
                </a:solidFill>
                <a:latin typeface="+mn-lt"/>
              </a:rPr>
              <a:t>.</a:t>
            </a:r>
            <a:endParaRPr lang="en-US" i="0">
              <a:solidFill>
                <a:srgbClr val="000000"/>
              </a:solidFill>
              <a:latin typeface="+mn-lt"/>
            </a:endParaRPr>
          </a:p>
        </p:txBody>
      </p:sp>
      <p:sp>
        <p:nvSpPr>
          <p:cNvPr id="4" name="Slide Number Placeholder 3"/>
          <p:cNvSpPr>
            <a:spLocks noGrp="1"/>
          </p:cNvSpPr>
          <p:nvPr>
            <p:ph type="sldNum" sz="quarter" idx="5"/>
          </p:nvPr>
        </p:nvSpPr>
        <p:spPr/>
        <p:txBody>
          <a:bodyPr/>
          <a:lstStyle/>
          <a:p>
            <a:fld id="{BCCE5ECF-D5F8-0D4A-BA63-A1BEFF9A5C13}" type="slidenum">
              <a:rPr lang="en-US" smtClean="0"/>
              <a:t>61</a:t>
            </a:fld>
            <a:endParaRPr lang="en-US"/>
          </a:p>
        </p:txBody>
      </p:sp>
    </p:spTree>
    <p:extLst>
      <p:ext uri="{BB962C8B-B14F-4D97-AF65-F5344CB8AC3E}">
        <p14:creationId xmlns:p14="http://schemas.microsoft.com/office/powerpoint/2010/main" val="77909859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previous example assumes only 2-bit sorting keys; however, in practice, we need to sort keys with significantly more bits (32 or 64 bits). The problem is that the number of bins in the histogram grows exponentially with the number of bits. For example, 32-bit sorting keys require a histogram with 2^32 bins, which becomes practically inapplicable.</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i="0">
                <a:solidFill>
                  <a:srgbClr val="000000"/>
                </a:solidFill>
                <a:latin typeface="+mn-lt"/>
              </a:rPr>
              <a:t>The idea of </a:t>
            </a:r>
            <a:r>
              <a:rPr lang="en-US" i="1">
                <a:solidFill>
                  <a:srgbClr val="000000"/>
                </a:solidFill>
                <a:latin typeface="+mn-lt"/>
              </a:rPr>
              <a:t>radix sort</a:t>
            </a:r>
            <a:r>
              <a:rPr lang="en-US" i="0">
                <a:solidFill>
                  <a:srgbClr val="000000"/>
                </a:solidFill>
                <a:latin typeface="+mn-lt"/>
              </a:rPr>
              <a:t> is to employ counting sort multiple times, processing only a fixed number of bits in each pass. For instance, assuming 32-bit sorting keys, if we process 8 bits at a time, it takes 4 passes in total.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a:solidFill>
                <a:srgbClr val="000000"/>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i="0">
                <a:solidFill>
                  <a:srgbClr val="000000"/>
                </a:solidFill>
                <a:latin typeface="+mn-lt"/>
              </a:rPr>
              <a:t>The algorithm proceeds from the least significant digits (lower bits) to more significant ones (higher bits). This approach is also known as the </a:t>
            </a:r>
            <a:r>
              <a:rPr lang="en-US" i="1">
                <a:solidFill>
                  <a:srgbClr val="000000"/>
                </a:solidFill>
                <a:latin typeface="+mn-lt"/>
              </a:rPr>
              <a:t>l</a:t>
            </a:r>
            <a:r>
              <a:rPr lang="en-US" i="1"/>
              <a:t>east-significant-digit</a:t>
            </a:r>
            <a:r>
              <a:rPr lang="en-US"/>
              <a:t> (LSD) </a:t>
            </a:r>
            <a:r>
              <a:rPr lang="en-US" i="0"/>
              <a:t>radix sort </a:t>
            </a:r>
            <a:r>
              <a:rPr lang="en-US"/>
              <a:t>in contrast to the </a:t>
            </a:r>
            <a:r>
              <a:rPr lang="en-US" i="1"/>
              <a:t>most-significant-digit</a:t>
            </a:r>
            <a:r>
              <a:rPr lang="en-US"/>
              <a:t> (MSD). Note that the MSD radix sort is not suitable for GPU processing, and we do not discuss it in this course. To preserve the order from the previous passes, the important is that the counting sort itself must be stable.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a:solidFill>
                <a:srgbClr val="000000"/>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i="0">
                <a:solidFill>
                  <a:srgbClr val="000000"/>
                </a:solidFill>
                <a:latin typeface="+mn-lt"/>
              </a:rPr>
              <a:t>In the example above, we sort sorting keys with decimal digits in two passes. In the first pass (on the left side), we sort the keys according to the first digit (lower one). In the second pass (on the right side), we sort the keys according to the second digit (higher one), preserving the order from the first pass thanks to the stability of the counting sort.</a:t>
            </a:r>
            <a:endParaRPr kumimoji="0" lang="en-US" sz="1200" b="0" i="0" u="none" strike="noStrike" cap="none" spc="0" normalizeH="0" baseline="0">
              <a:ln>
                <a:noFill/>
              </a:ln>
              <a:solidFill>
                <a:srgbClr val="FFFFFF"/>
              </a:solidFill>
              <a:effectLst/>
              <a:uFillTx/>
              <a:latin typeface="+mj-lt"/>
              <a:ea typeface="+mj-ea"/>
              <a:cs typeface="+mj-cs"/>
              <a:sym typeface="Calibri"/>
            </a:endParaRPr>
          </a:p>
        </p:txBody>
      </p:sp>
      <p:sp>
        <p:nvSpPr>
          <p:cNvPr id="4" name="Slide Number Placeholder 3"/>
          <p:cNvSpPr>
            <a:spLocks noGrp="1"/>
          </p:cNvSpPr>
          <p:nvPr>
            <p:ph type="sldNum" sz="quarter" idx="5"/>
          </p:nvPr>
        </p:nvSpPr>
        <p:spPr/>
        <p:txBody>
          <a:bodyPr/>
          <a:lstStyle/>
          <a:p>
            <a:fld id="{BCCE5ECF-D5F8-0D4A-BA63-A1BEFF9A5C13}" type="slidenum">
              <a:rPr lang="en-US" smtClean="0"/>
              <a:t>62</a:t>
            </a:fld>
            <a:endParaRPr lang="en-US"/>
          </a:p>
        </p:txBody>
      </p:sp>
    </p:spTree>
    <p:extLst>
      <p:ext uri="{BB962C8B-B14F-4D97-AF65-F5344CB8AC3E}">
        <p14:creationId xmlns:p14="http://schemas.microsoft.com/office/powerpoint/2010/main" val="16631102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a:solidFill>
                  <a:srgbClr val="000000"/>
                </a:solidFill>
                <a:latin typeface="+mn-lt"/>
              </a:rPr>
              <a:t>In the following example, unless stated otherwise, we assume 32-bit sorting keys processing 8 bits in each pass. What is challenging is how to split the work into tasks that can be processed independently by each block (similarly to parallel prefix scan) and how to reconstruct the final result from these partial results.</a:t>
            </a:r>
            <a:endParaRPr lang="en-US" i="1">
              <a:solidFill>
                <a:srgbClr val="000000"/>
              </a:solidFill>
              <a:latin typeface="+mn-lt"/>
            </a:endParaRPr>
          </a:p>
          <a:p>
            <a:pPr algn="l"/>
            <a:endParaRPr lang="en-US" i="1">
              <a:solidFill>
                <a:srgbClr val="000000"/>
              </a:solidFill>
              <a:latin typeface="+mn-lt"/>
            </a:endParaRPr>
          </a:p>
          <a:p>
            <a:pPr algn="l"/>
            <a:r>
              <a:rPr lang="en-US" i="0">
                <a:solidFill>
                  <a:srgbClr val="000000"/>
                </a:solidFill>
                <a:latin typeface="+mn-lt"/>
              </a:rPr>
              <a:t>As we already mentioned, the algorithm works iteratively, processing a fixed number of bits in each iteration, where each iteration consists of the following three steps:</a:t>
            </a:r>
          </a:p>
          <a:p>
            <a:pPr marL="228600" indent="-228600" algn="l">
              <a:buFont typeface="+mj-lt"/>
              <a:buAutoNum type="arabicPeriod"/>
            </a:pPr>
            <a:r>
              <a:rPr lang="en-US" i="0">
                <a:solidFill>
                  <a:srgbClr val="000000"/>
                </a:solidFill>
                <a:latin typeface="+mn-lt"/>
              </a:rPr>
              <a:t>Count: We split the data into individual blocks and count the occurrences of digits in the input values in each block separately.</a:t>
            </a:r>
          </a:p>
          <a:p>
            <a:pPr marL="228600" indent="-228600" algn="l">
              <a:buFont typeface="+mj-lt"/>
              <a:buAutoNum type="arabicPeriod"/>
            </a:pPr>
            <a:r>
              <a:rPr lang="en-US" i="0">
                <a:solidFill>
                  <a:srgbClr val="000000"/>
                </a:solidFill>
                <a:latin typeface="+mn-lt"/>
              </a:rPr>
              <a:t>Prefix scan: We compute offsets in the output buffer for all digits for each block via a single prefix scan.</a:t>
            </a:r>
          </a:p>
          <a:p>
            <a:pPr marL="228600" indent="-228600" algn="l">
              <a:buFont typeface="+mj-lt"/>
              <a:buAutoNum type="arabicPeriod"/>
            </a:pPr>
            <a:r>
              <a:rPr lang="en-US" i="0">
                <a:solidFill>
                  <a:srgbClr val="000000"/>
                </a:solidFill>
                <a:latin typeface="+mn-lt"/>
              </a:rPr>
              <a:t>Reorder: We use the offsets from the previous step to determine output indices for individual sorting keys in each block.</a:t>
            </a:r>
            <a:endParaRPr lang="en-US"/>
          </a:p>
        </p:txBody>
      </p:sp>
      <p:sp>
        <p:nvSpPr>
          <p:cNvPr id="4" name="Slide Number Placeholder 3"/>
          <p:cNvSpPr>
            <a:spLocks noGrp="1"/>
          </p:cNvSpPr>
          <p:nvPr>
            <p:ph type="sldNum" sz="quarter" idx="5"/>
          </p:nvPr>
        </p:nvSpPr>
        <p:spPr/>
        <p:txBody>
          <a:bodyPr/>
          <a:lstStyle/>
          <a:p>
            <a:fld id="{BCCE5ECF-D5F8-0D4A-BA63-A1BEFF9A5C13}" type="slidenum">
              <a:rPr lang="en-US" smtClean="0"/>
              <a:t>63</a:t>
            </a:fld>
            <a:endParaRPr lang="en-US"/>
          </a:p>
        </p:txBody>
      </p:sp>
    </p:spTree>
    <p:extLst>
      <p:ext uri="{BB962C8B-B14F-4D97-AF65-F5344CB8AC3E}">
        <p14:creationId xmlns:p14="http://schemas.microsoft.com/office/powerpoint/2010/main" val="273250649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Let us check the details of each step.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In the count step, we count occurrences of digits of the input values, which are derived from the sorting keys by masking the relevant bits. In the figure above, each block computes its own histogram (with 2^8=256 bins) individually. Shared memory and atomics fit well for this histogram calculation as shown in the code example. The atomic addition prevents race conditions in the case of duplicities (i.e., two threads want to update the same counter).</a:t>
            </a:r>
          </a:p>
        </p:txBody>
      </p:sp>
      <p:sp>
        <p:nvSpPr>
          <p:cNvPr id="4" name="Slide Number Placeholder 3"/>
          <p:cNvSpPr>
            <a:spLocks noGrp="1"/>
          </p:cNvSpPr>
          <p:nvPr>
            <p:ph type="sldNum" sz="quarter" idx="5"/>
          </p:nvPr>
        </p:nvSpPr>
        <p:spPr/>
        <p:txBody>
          <a:bodyPr/>
          <a:lstStyle/>
          <a:p>
            <a:fld id="{BCCE5ECF-D5F8-0D4A-BA63-A1BEFF9A5C13}" type="slidenum">
              <a:rPr lang="en-US" smtClean="0"/>
              <a:t>64</a:t>
            </a:fld>
            <a:endParaRPr lang="en-US"/>
          </a:p>
        </p:txBody>
      </p:sp>
    </p:spTree>
    <p:extLst>
      <p:ext uri="{BB962C8B-B14F-4D97-AF65-F5344CB8AC3E}">
        <p14:creationId xmlns:p14="http://schemas.microsoft.com/office/powerpoint/2010/main" val="411240307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After each block processes its input and counts the occurrence of the digits, we utilize this result and calculate the offsets for all counts in the block.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r>
              <a:rPr lang="en-US"/>
              <a:t>Imagine how the layout of the final result should be: all 0s must be placed before all 1s, and all 1s before all 2s, and so on. We need to calculate how many 0s there are in total to determine the offset for 1s. Similarly, we need to calculate how many 0s and 1s there are in total to determine the offset for 2s. Furthermore, we want to determine the offsets of individual 0s (and similarly other digits): 0s of block 0 must be placed before 0s of block 1, and so on. </a:t>
            </a:r>
          </a:p>
          <a:p>
            <a:endParaRPr lang="en-DE"/>
          </a:p>
          <a:p>
            <a:pPr marL="0" marR="0" lvl="0" indent="0" algn="l" defTabSz="914400" rtl="0" eaLnBrk="1" fontAlgn="auto" latinLnBrk="0" hangingPunct="0">
              <a:lnSpc>
                <a:spcPct val="100000"/>
              </a:lnSpc>
              <a:spcBef>
                <a:spcPts val="0"/>
              </a:spcBef>
              <a:spcAft>
                <a:spcPts val="0"/>
              </a:spcAft>
              <a:buClrTx/>
              <a:buSzTx/>
              <a:buFontTx/>
              <a:buNone/>
              <a:tabLst/>
              <a:defRPr/>
            </a:pPr>
            <a:r>
              <a:rPr lang="en-US"/>
              <a:t>The question is how we can compute the offsets efficiently and in parallel.</a:t>
            </a:r>
          </a:p>
          <a:p>
            <a:endParaRPr lang="en-US"/>
          </a:p>
        </p:txBody>
      </p:sp>
      <p:sp>
        <p:nvSpPr>
          <p:cNvPr id="4" name="Slide Number Placeholder 3"/>
          <p:cNvSpPr>
            <a:spLocks noGrp="1"/>
          </p:cNvSpPr>
          <p:nvPr>
            <p:ph type="sldNum" sz="quarter" idx="5"/>
          </p:nvPr>
        </p:nvSpPr>
        <p:spPr/>
        <p:txBody>
          <a:bodyPr/>
          <a:lstStyle/>
          <a:p>
            <a:fld id="{BCCE5ECF-D5F8-0D4A-BA63-A1BEFF9A5C13}" type="slidenum">
              <a:rPr lang="en-US" smtClean="0"/>
              <a:t>65</a:t>
            </a:fld>
            <a:endParaRPr lang="en-US"/>
          </a:p>
        </p:txBody>
      </p:sp>
    </p:spTree>
    <p:extLst>
      <p:ext uri="{BB962C8B-B14F-4D97-AF65-F5344CB8AC3E}">
        <p14:creationId xmlns:p14="http://schemas.microsoft.com/office/powerpoint/2010/main" val="412453540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To compute these offsets, we rearrange the count results such that we group the counts of 0s for all blocks followed by counts of 1s for all blocks, and so on. Note that this can be considered as a matrix transposition (i.e., switching the superscript and subscript). After rearranging, we apply the prefix scan to obtain the desired offsets that we use in the last step. The </a:t>
            </a:r>
            <a:r>
              <a:rPr lang="en-US" sz="1200">
                <a:solidFill>
                  <a:srgbClr val="000000"/>
                </a:solidFill>
                <a:latin typeface="+mj-lt"/>
                <a:ea typeface="+mj-ea"/>
                <a:cs typeface="+mj-cs"/>
                <a:sym typeface="Calibri"/>
              </a:rPr>
              <a:t>device-wise prefix scan here is calculated</a:t>
            </a:r>
            <a:r>
              <a:rPr lang="en-US" sz="1200" b="0">
                <a:solidFill>
                  <a:srgbClr val="000000"/>
                </a:solidFill>
                <a:latin typeface="+mj-lt"/>
                <a:ea typeface="+mj-ea"/>
                <a:cs typeface="+mj-cs"/>
                <a:sym typeface="Calibri"/>
              </a:rPr>
              <a:t> only once.</a:t>
            </a:r>
            <a:endParaRPr lang="en-DE" b="0"/>
          </a:p>
        </p:txBody>
      </p:sp>
      <p:sp>
        <p:nvSpPr>
          <p:cNvPr id="4" name="Slide Number Placeholder 3"/>
          <p:cNvSpPr>
            <a:spLocks noGrp="1"/>
          </p:cNvSpPr>
          <p:nvPr>
            <p:ph type="sldNum" sz="quarter" idx="5"/>
          </p:nvPr>
        </p:nvSpPr>
        <p:spPr/>
        <p:txBody>
          <a:bodyPr/>
          <a:lstStyle/>
          <a:p>
            <a:fld id="{BCCE5ECF-D5F8-0D4A-BA63-A1BEFF9A5C13}" type="slidenum">
              <a:rPr lang="en-US" smtClean="0"/>
              <a:t>66</a:t>
            </a:fld>
            <a:endParaRPr lang="en-US"/>
          </a:p>
        </p:txBody>
      </p:sp>
    </p:spTree>
    <p:extLst>
      <p:ext uri="{BB962C8B-B14F-4D97-AF65-F5344CB8AC3E}">
        <p14:creationId xmlns:p14="http://schemas.microsoft.com/office/powerpoint/2010/main" val="384080160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After we get the results from the previous prefix scan kernel, we reorder the input elements accordingly. The reordering process is conceptually straightforward, processing the input data one by one and putting them in new positions based on the corresponding offset while incrementing the offset. While this is true, we have to process values with the same digit sequentially to preserve the relative order, which limits parallelism. Furthermore, the output destination might be scattered, and thus memory accesses might be very incoherent, causing high memory latency.</a:t>
            </a:r>
          </a:p>
        </p:txBody>
      </p:sp>
      <p:sp>
        <p:nvSpPr>
          <p:cNvPr id="4" name="Slide Number Placeholder 3"/>
          <p:cNvSpPr>
            <a:spLocks noGrp="1"/>
          </p:cNvSpPr>
          <p:nvPr>
            <p:ph type="sldNum" sz="quarter" idx="5"/>
          </p:nvPr>
        </p:nvSpPr>
        <p:spPr/>
        <p:txBody>
          <a:bodyPr/>
          <a:lstStyle/>
          <a:p>
            <a:fld id="{BCCE5ECF-D5F8-0D4A-BA63-A1BEFF9A5C13}" type="slidenum">
              <a:rPr lang="en-US" smtClean="0"/>
              <a:t>67</a:t>
            </a:fld>
            <a:endParaRPr lang="en-US"/>
          </a:p>
        </p:txBody>
      </p:sp>
    </p:spTree>
    <p:extLst>
      <p:ext uri="{BB962C8B-B14F-4D97-AF65-F5344CB8AC3E}">
        <p14:creationId xmlns:p14="http://schemas.microsoft.com/office/powerpoint/2010/main" val="229520459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To address this issue, we compute the </a:t>
            </a:r>
            <a:r>
              <a:rPr lang="en-US" i="1"/>
              <a:t>local index</a:t>
            </a:r>
            <a:r>
              <a:rPr lang="en-US" i="0"/>
              <a:t> for each input element</a:t>
            </a:r>
            <a:r>
              <a:rPr lang="en-US"/>
              <a:t> by sorting the input elements locally (using a stable sorting algorithm) in the shared memory before applying the global offset from the previous kernel. After local sorting, we have a </a:t>
            </a:r>
            <a:r>
              <a:rPr lang="en-US" i="1"/>
              <a:t>local offset</a:t>
            </a:r>
            <a:r>
              <a:rPr lang="en-US" i="0"/>
              <a:t> (i.e., a prefix scan of the histogram of the block)</a:t>
            </a:r>
            <a:r>
              <a:rPr lang="en-US"/>
              <a:t> for each digit along with sorted data. We also have the </a:t>
            </a:r>
            <a:r>
              <a:rPr lang="en-US" i="1"/>
              <a:t>global offset</a:t>
            </a:r>
            <a:r>
              <a:rPr lang="en-US"/>
              <a:t> from the previous slides.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We have all information needed to determine the output location. The </a:t>
            </a:r>
            <a:r>
              <a:rPr lang="en-US" i="1"/>
              <a:t>global offset</a:t>
            </a:r>
            <a:r>
              <a:rPr lang="en-US" i="0"/>
              <a:t> tells us where to start outputting elements with the same digit within a given block. We need to preserve the relative order of the values with the same digit. The values are already locally sorted in a stable way, and thus preserving the order. Therefore, we can output values with the same digit as they are sorted; we have to drop all preceding digits. In other words, the final output location is </a:t>
            </a:r>
            <a:r>
              <a:rPr lang="en-US" i="1"/>
              <a:t>global offset</a:t>
            </a:r>
            <a:r>
              <a:rPr lang="en-US" i="0"/>
              <a:t> (for each digit and each block) plus </a:t>
            </a:r>
            <a:r>
              <a:rPr lang="en-US" i="1"/>
              <a:t>sort index</a:t>
            </a:r>
            <a:r>
              <a:rPr lang="en-US" i="0"/>
              <a:t> (the block-wise stable sorting) minus </a:t>
            </a:r>
            <a:r>
              <a:rPr lang="en-US" i="1"/>
              <a:t>local offset</a:t>
            </a:r>
            <a:r>
              <a:rPr lang="en-US" i="0"/>
              <a:t> (dropping the previous digits).</a:t>
            </a:r>
            <a:endParaRPr lang="en-US"/>
          </a:p>
        </p:txBody>
      </p:sp>
      <p:sp>
        <p:nvSpPr>
          <p:cNvPr id="4" name="Slide Number Placeholder 3"/>
          <p:cNvSpPr>
            <a:spLocks noGrp="1"/>
          </p:cNvSpPr>
          <p:nvPr>
            <p:ph type="sldNum" sz="quarter" idx="5"/>
          </p:nvPr>
        </p:nvSpPr>
        <p:spPr/>
        <p:txBody>
          <a:bodyPr/>
          <a:lstStyle/>
          <a:p>
            <a:fld id="{BCCE5ECF-D5F8-0D4A-BA63-A1BEFF9A5C13}" type="slidenum">
              <a:rPr lang="en-US" smtClean="0"/>
              <a:t>68</a:t>
            </a:fld>
            <a:endParaRPr lang="en-US"/>
          </a:p>
        </p:txBody>
      </p:sp>
    </p:spTree>
    <p:extLst>
      <p:ext uri="{BB962C8B-B14F-4D97-AF65-F5344CB8AC3E}">
        <p14:creationId xmlns:p14="http://schemas.microsoft.com/office/powerpoint/2010/main" val="15778324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section, we provide a couple of basic recommendations for the code optimization.</a:t>
            </a:r>
          </a:p>
        </p:txBody>
      </p:sp>
      <p:sp>
        <p:nvSpPr>
          <p:cNvPr id="4" name="Slide Number Placeholder 3"/>
          <p:cNvSpPr>
            <a:spLocks noGrp="1"/>
          </p:cNvSpPr>
          <p:nvPr>
            <p:ph type="sldNum" sz="quarter" idx="5"/>
          </p:nvPr>
        </p:nvSpPr>
        <p:spPr/>
        <p:txBody>
          <a:bodyPr/>
          <a:lstStyle/>
          <a:p>
            <a:fld id="{BCCE5ECF-D5F8-0D4A-BA63-A1BEFF9A5C13}" type="slidenum">
              <a:rPr lang="en-US" smtClean="0"/>
              <a:t>69</a:t>
            </a:fld>
            <a:endParaRPr lang="en-US"/>
          </a:p>
        </p:txBody>
      </p:sp>
    </p:spTree>
    <p:extLst>
      <p:ext uri="{BB962C8B-B14F-4D97-AF65-F5344CB8AC3E}">
        <p14:creationId xmlns:p14="http://schemas.microsoft.com/office/powerpoint/2010/main" val="1213653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CUDA is a widely supported GPU computing environment popular for scientific computations. A drawback is that CUDA is specific for Nvidia GPUs.</a:t>
            </a:r>
          </a:p>
          <a:p>
            <a:endParaRPr lang="en-US"/>
          </a:p>
          <a:p>
            <a:r>
              <a:rPr lang="en-US"/>
              <a:t>HIP is a C++ API and kernel language designed for GPU computing. It offers a syntax that closely resembles CUDA and supports a majority of the CUDA runtime functionality. It enables the development of portable applications for both AMD and CUDA devices. For the Nvidia path, the HIP header is only a wrapper around the CUDA, while for the AMD path, the program is directly compiled into the AMD device-specific code.</a:t>
            </a:r>
          </a:p>
          <a:p>
            <a:endParaRPr lang="en-US"/>
          </a:p>
          <a:p>
            <a:r>
              <a:rPr lang="en-US"/>
              <a:t>Therefore, we decided to use HIP/CUDA as a platform for algorithms presented in this course.</a:t>
            </a:r>
          </a:p>
        </p:txBody>
      </p:sp>
      <p:sp>
        <p:nvSpPr>
          <p:cNvPr id="4" name="Slide Number Placeholder 3"/>
          <p:cNvSpPr>
            <a:spLocks noGrp="1"/>
          </p:cNvSpPr>
          <p:nvPr>
            <p:ph type="sldNum" sz="quarter" idx="5"/>
          </p:nvPr>
        </p:nvSpPr>
        <p:spPr/>
        <p:txBody>
          <a:bodyPr/>
          <a:lstStyle/>
          <a:p>
            <a:fld id="{BCCE5ECF-D5F8-0D4A-BA63-A1BEFF9A5C13}" type="slidenum">
              <a:rPr lang="en-US" smtClean="0"/>
              <a:t>7</a:t>
            </a:fld>
            <a:endParaRPr lang="en-US"/>
          </a:p>
        </p:txBody>
      </p:sp>
    </p:spTree>
    <p:extLst>
      <p:ext uri="{BB962C8B-B14F-4D97-AF65-F5344CB8AC3E}">
        <p14:creationId xmlns:p14="http://schemas.microsoft.com/office/powerpoint/2010/main" val="391736993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Body)"/>
              </a:rPr>
              <a:t>Access to the global memory is very expensive in general. Memory coalescing is an access pattern allowing threads within a half-warp to combine their memory accesses into a single transaction. To achieve that, the </a:t>
            </a:r>
            <a:r>
              <a:rPr lang="en-US" b="0" i="0">
                <a:solidFill>
                  <a:srgbClr val="232629"/>
                </a:solidFill>
                <a:effectLst/>
                <a:latin typeface="Calibri (Body)"/>
              </a:rPr>
              <a:t>consecutive </a:t>
            </a:r>
            <a:r>
              <a:rPr lang="en-US">
                <a:latin typeface="Calibri (Body)"/>
              </a:rPr>
              <a:t>threads within a half-warp must access the elements </a:t>
            </a:r>
            <a:r>
              <a:rPr lang="en-US" b="0" i="0">
                <a:solidFill>
                  <a:srgbClr val="232629"/>
                </a:solidFill>
                <a:effectLst/>
                <a:latin typeface="Calibri (Body)"/>
              </a:rPr>
              <a:t>consecutively</a:t>
            </a:r>
            <a:r>
              <a:rPr lang="en-US">
                <a:latin typeface="Calibri (Body)"/>
              </a:rPr>
              <a:t>. The size of data elements must be 4B, 8B, or 16B with proper alignment (128B). Otherwise, the access is split into individual transactions (one per thread within the half-warp). Memory coalescing can be achieved by reordering the data beforehand, such as refactoring the data into structure-of-arrays (</a:t>
            </a:r>
            <a:r>
              <a:rPr lang="en-US" err="1">
                <a:latin typeface="Calibri (Body)"/>
              </a:rPr>
              <a:t>SoA</a:t>
            </a:r>
            <a:r>
              <a:rPr lang="en-US">
                <a:latin typeface="Calibri (Body)"/>
              </a:rPr>
              <a:t>).</a:t>
            </a:r>
          </a:p>
        </p:txBody>
      </p:sp>
      <p:sp>
        <p:nvSpPr>
          <p:cNvPr id="4" name="Slide Number Placeholder 3"/>
          <p:cNvSpPr>
            <a:spLocks noGrp="1"/>
          </p:cNvSpPr>
          <p:nvPr>
            <p:ph type="sldNum" sz="quarter" idx="5"/>
          </p:nvPr>
        </p:nvSpPr>
        <p:spPr/>
        <p:txBody>
          <a:bodyPr/>
          <a:lstStyle/>
          <a:p>
            <a:fld id="{BCCE5ECF-D5F8-0D4A-BA63-A1BEFF9A5C13}" type="slidenum">
              <a:rPr lang="en-US" smtClean="0"/>
              <a:t>70</a:t>
            </a:fld>
            <a:endParaRPr lang="en-US"/>
          </a:p>
        </p:txBody>
      </p:sp>
    </p:spTree>
    <p:extLst>
      <p:ext uri="{BB962C8B-B14F-4D97-AF65-F5344CB8AC3E}">
        <p14:creationId xmlns:p14="http://schemas.microsoft.com/office/powerpoint/2010/main" val="4359900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CCE5ECF-D5F8-0D4A-BA63-A1BEFF9A5C13}" type="slidenum">
              <a:rPr lang="en-US" smtClean="0"/>
              <a:t>72</a:t>
            </a:fld>
            <a:endParaRPr lang="en-US"/>
          </a:p>
        </p:txBody>
      </p:sp>
    </p:spTree>
    <p:extLst>
      <p:ext uri="{BB962C8B-B14F-4D97-AF65-F5344CB8AC3E}">
        <p14:creationId xmlns:p14="http://schemas.microsoft.com/office/powerpoint/2010/main" val="161611511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baseline="0">
                <a:solidFill>
                  <a:srgbClr val="000000"/>
                </a:solidFill>
                <a:latin typeface="Calibri (Body)"/>
              </a:rPr>
              <a:t>The shared memory has a significantly shorter latency compared to the global memory, but bank conflicts might hinder its performance. </a:t>
            </a:r>
            <a:r>
              <a:rPr lang="en-US" sz="1200">
                <a:latin typeface="Calibri (Body)"/>
              </a:rPr>
              <a:t>The shared memory banks are organized such that successive 4-byte words are assigned to successive banks (and the bandwidth is 4-byte per bank per clock cycle). </a:t>
            </a:r>
            <a:r>
              <a:rPr lang="en-US" sz="1200" b="0" i="0" u="none" strike="noStrike" baseline="0">
                <a:solidFill>
                  <a:srgbClr val="000000"/>
                </a:solidFill>
                <a:latin typeface="Calibri (Body)"/>
              </a:rPr>
              <a:t>The bank conflict occurs if two or more threads within a half-warp access the same bank. The exception is if all threads access the same bank (so-called broadcast). If bank conflicts occur, the memory accesses are serialized. In the example above, you can see memory is split into 16 banks. The bank conflicts can be avoided by using a different access pattern, e.g., structure-of-arrays (</a:t>
            </a:r>
            <a:r>
              <a:rPr lang="en-US" sz="1200" b="0" i="0" u="none" strike="noStrike" baseline="0" err="1">
                <a:solidFill>
                  <a:srgbClr val="000000"/>
                </a:solidFill>
                <a:latin typeface="Calibri (Body)"/>
              </a:rPr>
              <a:t>SoA</a:t>
            </a:r>
            <a:r>
              <a:rPr lang="en-US" sz="1200" b="0" i="0" u="none" strike="noStrike" baseline="0">
                <a:solidFill>
                  <a:srgbClr val="000000"/>
                </a:solidFill>
                <a:latin typeface="Calibri (Body)"/>
              </a:rPr>
              <a:t>). </a:t>
            </a:r>
            <a:endParaRPr lang="en-US" sz="1200">
              <a:latin typeface="Calibri (Body)"/>
            </a:endParaRPr>
          </a:p>
        </p:txBody>
      </p:sp>
      <p:sp>
        <p:nvSpPr>
          <p:cNvPr id="4" name="Slide Number Placeholder 3"/>
          <p:cNvSpPr>
            <a:spLocks noGrp="1"/>
          </p:cNvSpPr>
          <p:nvPr>
            <p:ph type="sldNum" sz="quarter" idx="5"/>
          </p:nvPr>
        </p:nvSpPr>
        <p:spPr/>
        <p:txBody>
          <a:bodyPr/>
          <a:lstStyle/>
          <a:p>
            <a:fld id="{BCCE5ECF-D5F8-0D4A-BA63-A1BEFF9A5C13}" type="slidenum">
              <a:rPr lang="en-US" smtClean="0"/>
              <a:t>73</a:t>
            </a:fld>
            <a:endParaRPr lang="en-US"/>
          </a:p>
        </p:txBody>
      </p:sp>
    </p:spTree>
    <p:extLst>
      <p:ext uri="{BB962C8B-B14F-4D97-AF65-F5344CB8AC3E}">
        <p14:creationId xmlns:p14="http://schemas.microsoft.com/office/powerpoint/2010/main" val="259422803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baseline="0">
                <a:solidFill>
                  <a:srgbClr val="000000"/>
                </a:solidFill>
                <a:latin typeface="Calibri (Body)"/>
              </a:rPr>
              <a:t>The shared memory has a significantly shorter latency compared to the global memory, but bank conflicts might hinder its performance. </a:t>
            </a:r>
            <a:r>
              <a:rPr lang="en-US" sz="1200">
                <a:latin typeface="Calibri (Body)"/>
              </a:rPr>
              <a:t>The shared memory banks are organized such that successive 4-byte words are assigned to successive banks (and the bandwidth is 4-byte per bank per clock cycle). </a:t>
            </a:r>
            <a:r>
              <a:rPr lang="en-US" sz="1200" b="0" i="0" u="none" strike="noStrike" baseline="0">
                <a:solidFill>
                  <a:srgbClr val="000000"/>
                </a:solidFill>
                <a:latin typeface="Calibri (Body)"/>
              </a:rPr>
              <a:t>The bank conflict occurs if two or more threads within a half-warp access the same bank. The exception is if all threads access the same bank (so-called broadcast). If bank conflicts occur, the memory accesses are serialized. In the example above, you can see memory is split into 16 banks. The bank conflicts can be avoided by using a different access pattern, e.g., structure-of-arrays (</a:t>
            </a:r>
            <a:r>
              <a:rPr lang="en-US" sz="1200" b="0" i="0" u="none" strike="noStrike" baseline="0" err="1">
                <a:solidFill>
                  <a:srgbClr val="000000"/>
                </a:solidFill>
                <a:latin typeface="Calibri (Body)"/>
              </a:rPr>
              <a:t>SoA</a:t>
            </a:r>
            <a:r>
              <a:rPr lang="en-US" sz="1200" b="0" i="0" u="none" strike="noStrike" baseline="0">
                <a:solidFill>
                  <a:srgbClr val="000000"/>
                </a:solidFill>
                <a:latin typeface="Calibri (Body)"/>
              </a:rPr>
              <a:t>). </a:t>
            </a:r>
            <a:endParaRPr lang="en-US" sz="1200">
              <a:latin typeface="Calibri (Body)"/>
            </a:endParaRPr>
          </a:p>
        </p:txBody>
      </p:sp>
      <p:sp>
        <p:nvSpPr>
          <p:cNvPr id="4" name="Slide Number Placeholder 3"/>
          <p:cNvSpPr>
            <a:spLocks noGrp="1"/>
          </p:cNvSpPr>
          <p:nvPr>
            <p:ph type="sldNum" sz="quarter" idx="5"/>
          </p:nvPr>
        </p:nvSpPr>
        <p:spPr/>
        <p:txBody>
          <a:bodyPr/>
          <a:lstStyle/>
          <a:p>
            <a:fld id="{BCCE5ECF-D5F8-0D4A-BA63-A1BEFF9A5C13}" type="slidenum">
              <a:rPr lang="en-US" smtClean="0"/>
              <a:t>74</a:t>
            </a:fld>
            <a:endParaRPr lang="en-US"/>
          </a:p>
        </p:txBody>
      </p:sp>
    </p:spTree>
    <p:extLst>
      <p:ext uri="{BB962C8B-B14F-4D97-AF65-F5344CB8AC3E}">
        <p14:creationId xmlns:p14="http://schemas.microsoft.com/office/powerpoint/2010/main" val="23473162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baseline="0">
                <a:solidFill>
                  <a:srgbClr val="000000"/>
                </a:solidFill>
                <a:latin typeface="Calibri (Body)"/>
              </a:rPr>
              <a:t>The shared memory has a significantly shorter latency compared to the global memory, but bank conflicts might hinder its performance. </a:t>
            </a:r>
            <a:r>
              <a:rPr lang="en-US" sz="1200">
                <a:latin typeface="Calibri (Body)"/>
              </a:rPr>
              <a:t>The shared memory banks are organized such that successive 4-byte words are assigned to successive banks (and the bandwidth is 4-byte per bank per clock cycle). </a:t>
            </a:r>
            <a:r>
              <a:rPr lang="en-US" sz="1200" b="0" i="0" u="none" strike="noStrike" baseline="0">
                <a:solidFill>
                  <a:srgbClr val="000000"/>
                </a:solidFill>
                <a:latin typeface="Calibri (Body)"/>
              </a:rPr>
              <a:t>The bank conflict occurs if two or more threads within a half-warp access the same bank. The exception is if all threads access the same bank (so-called broadcast). If bank conflicts occur, the memory accesses are serialized. In the example above, you can see memory is split into 16 banks. The bank conflicts can be avoided by using a different access pattern, e.g., structure-of-arrays (</a:t>
            </a:r>
            <a:r>
              <a:rPr lang="en-US" sz="1200" b="0" i="0" u="none" strike="noStrike" baseline="0" err="1">
                <a:solidFill>
                  <a:srgbClr val="000000"/>
                </a:solidFill>
                <a:latin typeface="Calibri (Body)"/>
              </a:rPr>
              <a:t>SoA</a:t>
            </a:r>
            <a:r>
              <a:rPr lang="en-US" sz="1200" b="0" i="0" u="none" strike="noStrike" baseline="0">
                <a:solidFill>
                  <a:srgbClr val="000000"/>
                </a:solidFill>
                <a:latin typeface="Calibri (Body)"/>
              </a:rPr>
              <a:t>). </a:t>
            </a:r>
            <a:endParaRPr lang="en-US" sz="1200">
              <a:latin typeface="Calibri (Body)"/>
            </a:endParaRPr>
          </a:p>
        </p:txBody>
      </p:sp>
      <p:sp>
        <p:nvSpPr>
          <p:cNvPr id="4" name="Slide Number Placeholder 3"/>
          <p:cNvSpPr>
            <a:spLocks noGrp="1"/>
          </p:cNvSpPr>
          <p:nvPr>
            <p:ph type="sldNum" sz="quarter" idx="5"/>
          </p:nvPr>
        </p:nvSpPr>
        <p:spPr/>
        <p:txBody>
          <a:bodyPr/>
          <a:lstStyle/>
          <a:p>
            <a:fld id="{BCCE5ECF-D5F8-0D4A-BA63-A1BEFF9A5C13}" type="slidenum">
              <a:rPr lang="en-US" smtClean="0"/>
              <a:t>75</a:t>
            </a:fld>
            <a:endParaRPr lang="en-US"/>
          </a:p>
        </p:txBody>
      </p:sp>
    </p:spTree>
    <p:extLst>
      <p:ext uri="{BB962C8B-B14F-4D97-AF65-F5344CB8AC3E}">
        <p14:creationId xmlns:p14="http://schemas.microsoft.com/office/powerpoint/2010/main" val="202254630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Latency hiding is a technique to substantially increase throughput by queuing a massive number of requests or tasks while waiting on expensive resources.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 </a:t>
            </a:r>
            <a:br>
              <a:rPr lang="en-US" sz="1200">
                <a:solidFill>
                  <a:srgbClr val="000000"/>
                </a:solidFill>
              </a:rPr>
            </a:br>
            <a:r>
              <a:rPr lang="en-US" sz="1200">
                <a:solidFill>
                  <a:srgbClr val="000000"/>
                </a:solidFill>
              </a:rPr>
              <a:t>The </a:t>
            </a:r>
            <a:r>
              <a:rPr lang="en-US" sz="1200" i="1">
                <a:solidFill>
                  <a:srgbClr val="000000"/>
                </a:solidFill>
              </a:rPr>
              <a:t>streaming multiprocessor</a:t>
            </a:r>
            <a:r>
              <a:rPr lang="en-US" sz="1200">
                <a:solidFill>
                  <a:srgbClr val="000000"/>
                </a:solidFill>
              </a:rPr>
              <a:t> (SM)</a:t>
            </a:r>
            <a:r>
              <a:rPr lang="en-US">
                <a:solidFill>
                  <a:srgbClr val="000000"/>
                </a:solidFill>
              </a:rPr>
              <a:t> can schedule multiple warps to hide latency to maximize throughput. </a:t>
            </a:r>
            <a:r>
              <a:rPr lang="en-US"/>
              <a:t>Specifically, the SM can schedule the warp that is ready to run and stalls the one that requires data. </a:t>
            </a:r>
            <a:r>
              <a:rPr lang="en-US">
                <a:solidFill>
                  <a:srgbClr val="000000"/>
                </a:solidFill>
              </a:rPr>
              <a:t>In general, we cannot fully utilize the hardware if there are not enough warps to be scheduled. However, it </a:t>
            </a:r>
            <a:r>
              <a:rPr lang="en-US" sz="1200"/>
              <a:t>cannot hide latency if there is not enough concurrent warps.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solidFill>
                <a:srgbClr val="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000000"/>
                </a:solidFill>
              </a:rPr>
              <a:t>For example, a single warp on the left needs to stall to obtain data from the memory. On the other hand, if you have multiple warps like the figure on the right, other warps can be scheduled while the warp requests data is waiting.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solidFill>
                <a:srgbClr val="000000"/>
              </a:solidFill>
            </a:endParaRPr>
          </a:p>
          <a:p>
            <a:r>
              <a:rPr lang="en-US" sz="1200" i="1">
                <a:solidFill>
                  <a:srgbClr val="000000"/>
                </a:solidFill>
              </a:rPr>
              <a:t>Occupancy</a:t>
            </a:r>
            <a:r>
              <a:rPr lang="en-US" sz="1200">
                <a:solidFill>
                  <a:srgbClr val="000000"/>
                </a:solidFill>
              </a:rPr>
              <a:t> is a ratio of the number of active warps with respect to the maximum number of possible active warps. This number is affected by the register pressure, shared memory size, and device capability; it is statically or dynamically measured. Since hardware resources (registers and shared memory) are allocated separately for each warp, we may need to reduce the usage to increase occupancy and improve the overall throughput. </a:t>
            </a:r>
            <a:br>
              <a:rPr lang="en-US" sz="1200">
                <a:solidFill>
                  <a:srgbClr val="000000"/>
                </a:solidFill>
              </a:rPr>
            </a:br>
            <a:endParaRPr lang="en-US" sz="1200">
              <a:solidFill>
                <a:srgbClr val="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00000"/>
                </a:solidFill>
              </a:rPr>
              <a:t>Keep in mind that it is not a silver bullet. Relying on vendor-provided profilers is always recommended.</a:t>
            </a:r>
            <a:endParaRPr lang="en-US">
              <a:solidFill>
                <a:srgbClr val="000000"/>
              </a:solidFill>
            </a:endParaRPr>
          </a:p>
        </p:txBody>
      </p:sp>
      <p:sp>
        <p:nvSpPr>
          <p:cNvPr id="4" name="Slide Number Placeholder 3"/>
          <p:cNvSpPr>
            <a:spLocks noGrp="1"/>
          </p:cNvSpPr>
          <p:nvPr>
            <p:ph type="sldNum" sz="quarter" idx="5"/>
          </p:nvPr>
        </p:nvSpPr>
        <p:spPr/>
        <p:txBody>
          <a:bodyPr/>
          <a:lstStyle/>
          <a:p>
            <a:fld id="{BCCE5ECF-D5F8-0D4A-BA63-A1BEFF9A5C13}" type="slidenum">
              <a:rPr lang="en-US" smtClean="0"/>
              <a:t>76</a:t>
            </a:fld>
            <a:endParaRPr lang="en-US"/>
          </a:p>
        </p:txBody>
      </p:sp>
    </p:spTree>
    <p:extLst>
      <p:ext uri="{BB962C8B-B14F-4D97-AF65-F5344CB8AC3E}">
        <p14:creationId xmlns:p14="http://schemas.microsoft.com/office/powerpoint/2010/main" val="250126179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CCE5ECF-D5F8-0D4A-BA63-A1BEFF9A5C13}" type="slidenum">
              <a:rPr lang="en-US" smtClean="0"/>
              <a:t>77</a:t>
            </a:fld>
            <a:endParaRPr lang="en-US"/>
          </a:p>
        </p:txBody>
      </p:sp>
    </p:spTree>
    <p:extLst>
      <p:ext uri="{BB962C8B-B14F-4D97-AF65-F5344CB8AC3E}">
        <p14:creationId xmlns:p14="http://schemas.microsoft.com/office/powerpoint/2010/main" val="272993192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section, we provide a couple of additional slides that we left out due the time constrains of the course.</a:t>
            </a:r>
          </a:p>
        </p:txBody>
      </p:sp>
      <p:sp>
        <p:nvSpPr>
          <p:cNvPr id="4" name="Slide Number Placeholder 3"/>
          <p:cNvSpPr>
            <a:spLocks noGrp="1"/>
          </p:cNvSpPr>
          <p:nvPr>
            <p:ph type="sldNum" sz="quarter" idx="5"/>
          </p:nvPr>
        </p:nvSpPr>
        <p:spPr/>
        <p:txBody>
          <a:bodyPr/>
          <a:lstStyle/>
          <a:p>
            <a:fld id="{BCCE5ECF-D5F8-0D4A-BA63-A1BEFF9A5C13}" type="slidenum">
              <a:rPr lang="en-US" smtClean="0"/>
              <a:t>78</a:t>
            </a:fld>
            <a:endParaRPr lang="en-US"/>
          </a:p>
        </p:txBody>
      </p:sp>
    </p:spTree>
    <p:extLst>
      <p:ext uri="{BB962C8B-B14F-4D97-AF65-F5344CB8AC3E}">
        <p14:creationId xmlns:p14="http://schemas.microsoft.com/office/powerpoint/2010/main" val="414780973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Blelloch’s</a:t>
            </a:r>
            <a:r>
              <a:rPr lang="en-US"/>
              <a:t> algorithm implicitly computes exclusive prefix scan in two passes (up-sweep and down-sweep) with </a:t>
            </a:r>
            <a:r>
              <a:rPr lang="en-US" i="1"/>
              <a:t>O(n)</a:t>
            </a:r>
            <a:r>
              <a:rPr lang="en-US"/>
              <a:t> computational steps. </a:t>
            </a:r>
          </a:p>
          <a:p>
            <a:endParaRPr lang="en-US"/>
          </a:p>
          <a:p>
            <a:r>
              <a:rPr lang="en-US"/>
              <a:t>The up-sweep phase is practically a parallel reduction. A caveat is that </a:t>
            </a:r>
            <a:r>
              <a:rPr lang="en-US" err="1"/>
              <a:t>Blelloch’s</a:t>
            </a:r>
            <a:r>
              <a:rPr lang="en-US"/>
              <a:t> algorithm uses not just the resulting sum but also intermediate results. The parallel reduction can be computed thanks to the associativity of the operator in any order, resulting in different partial sums. Therefore, we have to make sure that the up-sweep computation scheme corresponds to the down-sweep one.</a:t>
            </a:r>
          </a:p>
        </p:txBody>
      </p:sp>
      <p:sp>
        <p:nvSpPr>
          <p:cNvPr id="4" name="Slide Number Placeholder 3"/>
          <p:cNvSpPr>
            <a:spLocks noGrp="1"/>
          </p:cNvSpPr>
          <p:nvPr>
            <p:ph type="sldNum" sz="quarter" idx="5"/>
          </p:nvPr>
        </p:nvSpPr>
        <p:spPr/>
        <p:txBody>
          <a:bodyPr/>
          <a:lstStyle/>
          <a:p>
            <a:fld id="{BCCE5ECF-D5F8-0D4A-BA63-A1BEFF9A5C13}" type="slidenum">
              <a:rPr lang="en-US" smtClean="0"/>
              <a:t>79</a:t>
            </a:fld>
            <a:endParaRPr lang="en-US"/>
          </a:p>
        </p:txBody>
      </p:sp>
    </p:spTree>
    <p:extLst>
      <p:ext uri="{BB962C8B-B14F-4D97-AF65-F5344CB8AC3E}">
        <p14:creationId xmlns:p14="http://schemas.microsoft.com/office/powerpoint/2010/main" val="99737027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a:latin typeface="Calibri (Body)"/>
              </a:rPr>
              <a:t>The down-sweep phase proceeds from the root of the reduction </a:t>
            </a:r>
            <a:r>
              <a:rPr lang="en-US" sz="1200" i="0">
                <a:latin typeface="Calibri (Body)"/>
              </a:rPr>
              <a:t>computational</a:t>
            </a:r>
            <a:r>
              <a:rPr lang="en-US" sz="1200">
                <a:latin typeface="Calibri (Body)"/>
              </a:rPr>
              <a:t> tree, using the partial sums from the previous phase to reconstruct the prefix scan. The goal is to modify the tree such that e</a:t>
            </a:r>
            <a:r>
              <a:rPr lang="en-US" sz="1200" b="0" i="0" u="none" strike="noStrike" baseline="0">
                <a:latin typeface="Calibri (Body)"/>
              </a:rPr>
              <a:t>ach interior node contains the sum of all leaves preceding the node in the preorder traversal. The root value is set to the identity element because there are no leaves preceding the root. Each left child node has the same number of preceding leaves as its parent node; hence each left child node has the same value as its parent node. The value of each right child node is the sum of the parent value and the left sibling value.</a:t>
            </a:r>
            <a:endParaRPr lang="en-US" sz="1200">
              <a:latin typeface="Calibri (Body)"/>
            </a:endParaRPr>
          </a:p>
        </p:txBody>
      </p:sp>
      <p:sp>
        <p:nvSpPr>
          <p:cNvPr id="4" name="Slide Number Placeholder 3"/>
          <p:cNvSpPr>
            <a:spLocks noGrp="1"/>
          </p:cNvSpPr>
          <p:nvPr>
            <p:ph type="sldNum" sz="quarter" idx="5"/>
          </p:nvPr>
        </p:nvSpPr>
        <p:spPr/>
        <p:txBody>
          <a:bodyPr/>
          <a:lstStyle/>
          <a:p>
            <a:fld id="{BCCE5ECF-D5F8-0D4A-BA63-A1BEFF9A5C13}" type="slidenum">
              <a:rPr lang="en-US" smtClean="0"/>
              <a:t>80</a:t>
            </a:fld>
            <a:endParaRPr lang="en-US"/>
          </a:p>
        </p:txBody>
      </p:sp>
    </p:spTree>
    <p:extLst>
      <p:ext uri="{BB962C8B-B14F-4D97-AF65-F5344CB8AC3E}">
        <p14:creationId xmlns:p14="http://schemas.microsoft.com/office/powerpoint/2010/main" val="3979578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HIP runtime API is a counterpart to the CUDA runtime API, with host calls prefixed with ‘</a:t>
            </a:r>
            <a:r>
              <a:rPr lang="en-US" i="1"/>
              <a:t>hip*’</a:t>
            </a:r>
            <a:r>
              <a:rPr lang="en-US"/>
              <a:t> instead of ‘</a:t>
            </a:r>
            <a:r>
              <a:rPr lang="en-US" i="1" err="1"/>
              <a:t>cuda</a:t>
            </a:r>
            <a:r>
              <a:rPr lang="en-US" i="1"/>
              <a:t>*’</a:t>
            </a:r>
            <a:r>
              <a:rPr lang="en-US"/>
              <a:t>. The HIP device code is practically identical to the CUDA device code, providing the same built-in variables such as thread index, block index, or block size. Similarly, kernel functions are decorated with </a:t>
            </a:r>
            <a:r>
              <a:rPr lang="en-US" i="1"/>
              <a:t>__global__ </a:t>
            </a:r>
            <a:r>
              <a:rPr lang="en-US" i="0"/>
              <a:t>and device functions with </a:t>
            </a:r>
            <a:r>
              <a:rPr lang="en-US" i="1"/>
              <a:t>__device__</a:t>
            </a:r>
            <a:r>
              <a:rPr lang="en-US" i="0"/>
              <a:t>. </a:t>
            </a:r>
            <a:r>
              <a:rPr lang="en-US"/>
              <a:t>The kernels functions are launched via </a:t>
            </a:r>
            <a:r>
              <a:rPr lang="en-US" i="0"/>
              <a:t>&lt;&lt;&lt;…&gt;&gt;&gt;</a:t>
            </a:r>
            <a:r>
              <a:rPr lang="en-US" i="1"/>
              <a:t>, </a:t>
            </a:r>
            <a:r>
              <a:rPr lang="en-US"/>
              <a:t>specifying the grid and block resolutions.</a:t>
            </a:r>
          </a:p>
        </p:txBody>
      </p:sp>
      <p:sp>
        <p:nvSpPr>
          <p:cNvPr id="4" name="Slide Number Placeholder 3"/>
          <p:cNvSpPr>
            <a:spLocks noGrp="1"/>
          </p:cNvSpPr>
          <p:nvPr>
            <p:ph type="sldNum" sz="quarter" idx="5"/>
          </p:nvPr>
        </p:nvSpPr>
        <p:spPr/>
        <p:txBody>
          <a:bodyPr/>
          <a:lstStyle/>
          <a:p>
            <a:fld id="{BCCE5ECF-D5F8-0D4A-BA63-A1BEFF9A5C13}" type="slidenum">
              <a:rPr lang="en-US" smtClean="0"/>
              <a:t>8</a:t>
            </a:fld>
            <a:endParaRPr lang="en-US"/>
          </a:p>
        </p:txBody>
      </p:sp>
    </p:spTree>
    <p:extLst>
      <p:ext uri="{BB962C8B-B14F-4D97-AF65-F5344CB8AC3E}">
        <p14:creationId xmlns:p14="http://schemas.microsoft.com/office/powerpoint/2010/main" val="337981865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standard parallel reduction, only what is important is the final result (e.g., the sum). In the implementation that we presented, eventually, all entries will contain the final sum as we let all threads participate in each iteration. In the up-sweep phase, we have to be careful not to overwrite the intermediate results that are important for the down-sweep phase. </a:t>
            </a:r>
          </a:p>
          <a:p>
            <a:endParaRPr lang="en-US"/>
          </a:p>
          <a:p>
            <a:r>
              <a:rPr lang="en-US"/>
              <a:t>Therefore, we let participate only threads they are contributing to a single computation tree (depicted above). We use sequential addressing with variable </a:t>
            </a:r>
            <a:r>
              <a:rPr lang="en-US" i="1"/>
              <a:t>active</a:t>
            </a:r>
            <a:r>
              <a:rPr lang="en-US" i="0"/>
              <a:t>, indicating how many threads are active in a particular iteration. The active threads are mapped to appropriate entries in the computational tree. The values are fetched from shared memory, </a:t>
            </a:r>
            <a:r>
              <a:rPr lang="en-US"/>
              <a:t>subsequently added, and assigned back to shared memory.</a:t>
            </a:r>
            <a:endParaRPr lang="en-US" i="0"/>
          </a:p>
        </p:txBody>
      </p:sp>
      <p:sp>
        <p:nvSpPr>
          <p:cNvPr id="4" name="Slide Number Placeholder 3"/>
          <p:cNvSpPr>
            <a:spLocks noGrp="1"/>
          </p:cNvSpPr>
          <p:nvPr>
            <p:ph type="sldNum" sz="quarter" idx="5"/>
          </p:nvPr>
        </p:nvSpPr>
        <p:spPr/>
        <p:txBody>
          <a:bodyPr/>
          <a:lstStyle/>
          <a:p>
            <a:fld id="{BCCE5ECF-D5F8-0D4A-BA63-A1BEFF9A5C13}" type="slidenum">
              <a:rPr lang="en-US" smtClean="0"/>
              <a:t>81</a:t>
            </a:fld>
            <a:endParaRPr lang="en-US"/>
          </a:p>
        </p:txBody>
      </p:sp>
    </p:spTree>
    <p:extLst>
      <p:ext uri="{BB962C8B-B14F-4D97-AF65-F5344CB8AC3E}">
        <p14:creationId xmlns:p14="http://schemas.microsoft.com/office/powerpoint/2010/main" val="114735017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down-sweep phase, we proceed from the root back to the leaves, using the values from the up-sweep phase (stored in shared memory). First, we replace the root value with the identity element (zero in the case of addition). In the main loop, we proceed in exactly opposite order than in the up-sweep phase. In each iteration, we assign the sum of the parent and the left child to the right child and the original value of the parent to the left child.</a:t>
            </a:r>
          </a:p>
        </p:txBody>
      </p:sp>
      <p:sp>
        <p:nvSpPr>
          <p:cNvPr id="4" name="Slide Number Placeholder 3"/>
          <p:cNvSpPr>
            <a:spLocks noGrp="1"/>
          </p:cNvSpPr>
          <p:nvPr>
            <p:ph type="sldNum" sz="quarter" idx="5"/>
          </p:nvPr>
        </p:nvSpPr>
        <p:spPr/>
        <p:txBody>
          <a:bodyPr/>
          <a:lstStyle/>
          <a:p>
            <a:fld id="{BCCE5ECF-D5F8-0D4A-BA63-A1BEFF9A5C13}" type="slidenum">
              <a:rPr lang="en-US" smtClean="0"/>
              <a:t>82</a:t>
            </a:fld>
            <a:endParaRPr lang="en-US"/>
          </a:p>
        </p:txBody>
      </p:sp>
    </p:spTree>
    <p:extLst>
      <p:ext uri="{BB962C8B-B14F-4D97-AF65-F5344CB8AC3E}">
        <p14:creationId xmlns:p14="http://schemas.microsoft.com/office/powerpoint/2010/main" val="353205040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We define a prefix scan complement of a given sequence for arbitrary </a:t>
            </a:r>
            <a:r>
              <a:rPr lang="en-US" i="1"/>
              <a:t>k</a:t>
            </a:r>
            <a:r>
              <a:rPr lang="en-US" i="0"/>
              <a:t> as a prefix scan of a sequence where each element is the difference between </a:t>
            </a:r>
            <a:r>
              <a:rPr lang="en-US" i="1"/>
              <a:t>k</a:t>
            </a:r>
            <a:r>
              <a:rPr lang="en-US" i="0"/>
              <a:t> and the corresponding element of the original sequence. We can simply extract the prefix scan complement from the prefix of the original sequence without the necessity to compute it from scratch. Here you can see an example with binary values and </a:t>
            </a:r>
            <a:r>
              <a:rPr lang="en-US" i="1"/>
              <a:t>k=1</a:t>
            </a:r>
            <a:r>
              <a:rPr lang="en-US" i="0"/>
              <a:t>. This property might be handy for some practical applications. </a:t>
            </a:r>
            <a:endParaRPr lang="en-US" i="1"/>
          </a:p>
        </p:txBody>
      </p:sp>
      <p:sp>
        <p:nvSpPr>
          <p:cNvPr id="4" name="Slide Number Placeholder 3"/>
          <p:cNvSpPr>
            <a:spLocks noGrp="1"/>
          </p:cNvSpPr>
          <p:nvPr>
            <p:ph type="sldNum" sz="quarter" idx="5"/>
          </p:nvPr>
        </p:nvSpPr>
        <p:spPr/>
        <p:txBody>
          <a:bodyPr/>
          <a:lstStyle/>
          <a:p>
            <a:fld id="{BCCE5ECF-D5F8-0D4A-BA63-A1BEFF9A5C13}" type="slidenum">
              <a:rPr lang="en-US" smtClean="0"/>
              <a:t>83</a:t>
            </a:fld>
            <a:endParaRPr lang="en-US"/>
          </a:p>
        </p:txBody>
      </p:sp>
    </p:spTree>
    <p:extLst>
      <p:ext uri="{BB962C8B-B14F-4D97-AF65-F5344CB8AC3E}">
        <p14:creationId xmlns:p14="http://schemas.microsoft.com/office/powerpoint/2010/main" val="245059264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CCE5ECF-D5F8-0D4A-BA63-A1BEFF9A5C13}" type="slidenum">
              <a:rPr lang="en-US" smtClean="0"/>
              <a:t>84</a:t>
            </a:fld>
            <a:endParaRPr lang="en-US"/>
          </a:p>
        </p:txBody>
      </p:sp>
    </p:spTree>
    <p:extLst>
      <p:ext uri="{BB962C8B-B14F-4D97-AF65-F5344CB8AC3E}">
        <p14:creationId xmlns:p14="http://schemas.microsoft.com/office/powerpoint/2010/main" val="379996495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CCE5ECF-D5F8-0D4A-BA63-A1BEFF9A5C13}" type="slidenum">
              <a:rPr lang="en-US" smtClean="0"/>
              <a:t>85</a:t>
            </a:fld>
            <a:endParaRPr lang="en-US"/>
          </a:p>
        </p:txBody>
      </p:sp>
    </p:spTree>
    <p:extLst>
      <p:ext uri="{BB962C8B-B14F-4D97-AF65-F5344CB8AC3E}">
        <p14:creationId xmlns:p14="http://schemas.microsoft.com/office/powerpoint/2010/main" val="368106328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CCE5ECF-D5F8-0D4A-BA63-A1BEFF9A5C13}" type="slidenum">
              <a:rPr lang="en-US" smtClean="0"/>
              <a:t>86</a:t>
            </a:fld>
            <a:endParaRPr lang="en-US"/>
          </a:p>
        </p:txBody>
      </p:sp>
    </p:spTree>
    <p:extLst>
      <p:ext uri="{BB962C8B-B14F-4D97-AF65-F5344CB8AC3E}">
        <p14:creationId xmlns:p14="http://schemas.microsoft.com/office/powerpoint/2010/main" val="2635425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Similarly, the HIP driver API is a counterpart to the CUDA driver API, with host calls prefixed with ‘</a:t>
            </a:r>
            <a:r>
              <a:rPr lang="en-US" i="1"/>
              <a:t>hip*’</a:t>
            </a:r>
            <a:r>
              <a:rPr lang="en-US"/>
              <a:t> or ‘</a:t>
            </a:r>
            <a:r>
              <a:rPr lang="en-US" i="1" err="1"/>
              <a:t>hiprtc</a:t>
            </a:r>
            <a:r>
              <a:rPr lang="en-US" i="1"/>
              <a:t>*’</a:t>
            </a:r>
            <a:r>
              <a:rPr lang="en-US"/>
              <a:t> instead of </a:t>
            </a:r>
            <a:r>
              <a:rPr lang="en-US" i="1"/>
              <a:t>cu*</a:t>
            </a:r>
            <a:r>
              <a:rPr lang="en-US"/>
              <a:t> and ‘</a:t>
            </a:r>
            <a:r>
              <a:rPr lang="en-US" i="1" err="1"/>
              <a:t>nvrtc</a:t>
            </a:r>
            <a:r>
              <a:rPr lang="en-US" i="1"/>
              <a:t>*’</a:t>
            </a:r>
            <a:r>
              <a:rPr lang="en-US"/>
              <a:t>. In the example on the right, we can compile the kernel manually in runtime using the HIPRTC API.</a:t>
            </a:r>
          </a:p>
        </p:txBody>
      </p:sp>
      <p:sp>
        <p:nvSpPr>
          <p:cNvPr id="4" name="Slide Number Placeholder 3"/>
          <p:cNvSpPr>
            <a:spLocks noGrp="1"/>
          </p:cNvSpPr>
          <p:nvPr>
            <p:ph type="sldNum" sz="quarter" idx="5"/>
          </p:nvPr>
        </p:nvSpPr>
        <p:spPr/>
        <p:txBody>
          <a:bodyPr/>
          <a:lstStyle/>
          <a:p>
            <a:fld id="{BCCE5ECF-D5F8-0D4A-BA63-A1BEFF9A5C13}" type="slidenum">
              <a:rPr lang="en-US" smtClean="0"/>
              <a:t>9</a:t>
            </a:fld>
            <a:endParaRPr lang="en-US"/>
          </a:p>
        </p:txBody>
      </p:sp>
    </p:spTree>
    <p:extLst>
      <p:ext uri="{BB962C8B-B14F-4D97-AF65-F5344CB8AC3E}">
        <p14:creationId xmlns:p14="http://schemas.microsoft.com/office/powerpoint/2010/main" val="3583430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Red Logo Page/Add Words">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2030436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sp>
        <p:nvSpPr>
          <p:cNvPr id="21" name="Slide Number"/>
          <p:cNvSpPr txBox="1">
            <a:spLocks noGrp="1"/>
          </p:cNvSpPr>
          <p:nvPr>
            <p:ph type="sldNum" sz="quarter" idx="2"/>
          </p:nvPr>
        </p:nvSpPr>
        <p:spPr>
          <a:xfrm>
            <a:off x="296886" y="6436599"/>
            <a:ext cx="139838" cy="139701"/>
          </a:xfrm>
          <a:prstGeom prst="rect">
            <a:avLst/>
          </a:prstGeom>
        </p:spPr>
        <p:txBody>
          <a:bodyPr lIns="0" tIns="0" rIns="0" bIns="0"/>
          <a:lstStyle>
            <a:lvl1pPr>
              <a:defRPr sz="900" cap="all">
                <a:solidFill>
                  <a:srgbClr val="DD0330"/>
                </a:solidFill>
                <a:latin typeface="Effra Light"/>
                <a:ea typeface="Effra Light"/>
                <a:cs typeface="Effra Light"/>
                <a:sym typeface="Effra Light"/>
              </a:defRPr>
            </a:lvl1pPr>
          </a:lstStyle>
          <a:p>
            <a:fld id="{86CB4B4D-7CA3-9044-876B-883B54F8677D}" type="slidenum">
              <a:t>‹#›</a:t>
            </a:fld>
            <a:endParaRPr/>
          </a:p>
        </p:txBody>
      </p:sp>
      <p:pic>
        <p:nvPicPr>
          <p:cNvPr id="23" name="Picture 13" descr="Picture 13"/>
          <p:cNvPicPr>
            <a:picLocks noChangeAspect="1"/>
          </p:cNvPicPr>
          <p:nvPr/>
        </p:nvPicPr>
        <p:blipFill>
          <a:blip r:embed="rId2"/>
          <a:stretch>
            <a:fillRect/>
          </a:stretch>
        </p:blipFill>
        <p:spPr>
          <a:xfrm>
            <a:off x="0" y="0"/>
            <a:ext cx="295835" cy="295835"/>
          </a:xfrm>
          <a:prstGeom prst="rect">
            <a:avLst/>
          </a:prstGeom>
          <a:ln w="12700">
            <a:miter lim="400000"/>
          </a:ln>
        </p:spPr>
      </p:pic>
      <p:sp>
        <p:nvSpPr>
          <p:cNvPr id="24" name="Title Text"/>
          <p:cNvSpPr txBox="1">
            <a:spLocks noGrp="1"/>
          </p:cNvSpPr>
          <p:nvPr>
            <p:ph type="title"/>
          </p:nvPr>
        </p:nvSpPr>
        <p:spPr>
          <a:xfrm>
            <a:off x="1524000" y="1122362"/>
            <a:ext cx="9144000" cy="2387601"/>
          </a:xfrm>
          <a:prstGeom prst="rect">
            <a:avLst/>
          </a:prstGeom>
        </p:spPr>
        <p:txBody>
          <a:bodyPr anchor="b">
            <a:normAutofit/>
          </a:bodyPr>
          <a:lstStyle>
            <a:lvl1pPr algn="ctr">
              <a:defRPr sz="6000"/>
            </a:lvl1pPr>
          </a:lstStyle>
          <a:p>
            <a:r>
              <a:rPr lang="en-US"/>
              <a:t>Click to edit Master title style</a:t>
            </a:r>
            <a:endParaRPr/>
          </a:p>
        </p:txBody>
      </p:sp>
      <p:sp>
        <p:nvSpPr>
          <p:cNvPr id="25" name="Body Level One…"/>
          <p:cNvSpPr txBox="1">
            <a:spLocks noGrp="1"/>
          </p:cNvSpPr>
          <p:nvPr>
            <p:ph type="body" sz="quarter" idx="1"/>
          </p:nvPr>
        </p:nvSpPr>
        <p:spPr>
          <a:xfrm>
            <a:off x="1524000" y="3602037"/>
            <a:ext cx="9144000" cy="1655763"/>
          </a:xfrm>
          <a:prstGeom prst="rect">
            <a:avLst/>
          </a:prstGeom>
        </p:spPr>
        <p:txBody>
          <a:bodyPr/>
          <a:lstStyle>
            <a:lvl1pPr algn="ctr">
              <a:defRPr sz="2400"/>
            </a:lvl1pPr>
            <a:lvl2pPr algn="ctr">
              <a:defRPr sz="2400"/>
            </a:lvl2pPr>
            <a:lvl3pPr algn="ctr">
              <a:defRPr sz="2400"/>
            </a:lvl3pPr>
            <a:lvl4pPr algn="ctr">
              <a:defRPr sz="2400"/>
            </a:lvl4pPr>
            <a:lvl5pPr algn="ct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pic>
        <p:nvPicPr>
          <p:cNvPr id="2" name="Picture 1">
            <a:extLst>
              <a:ext uri="{FF2B5EF4-FFF2-40B4-BE49-F238E27FC236}">
                <a16:creationId xmlns:a16="http://schemas.microsoft.com/office/drawing/2014/main" id="{B354576E-F81E-C6C9-F1FD-0F844E0FFA31}"/>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a:off x="1727199" y="5638119"/>
            <a:ext cx="2654754" cy="632698"/>
          </a:xfrm>
          <a:prstGeom prst="rect">
            <a:avLst/>
          </a:prstGeom>
        </p:spPr>
      </p:pic>
      <p:pic>
        <p:nvPicPr>
          <p:cNvPr id="3" name="Picture 2">
            <a:extLst>
              <a:ext uri="{FF2B5EF4-FFF2-40B4-BE49-F238E27FC236}">
                <a16:creationId xmlns:a16="http://schemas.microsoft.com/office/drawing/2014/main" id="{8542F6A3-49C7-C924-EAC9-5B2E73ACE42C}"/>
              </a:ext>
            </a:extLst>
          </p:cNvPr>
          <p:cNvPicPr>
            <a:picLocks noChangeAspect="1"/>
          </p:cNvPicPr>
          <p:nvPr userDrawn="1"/>
        </p:nvPicPr>
        <p:blipFill>
          <a:blip r:embed="rId5"/>
          <a:stretch>
            <a:fillRect/>
          </a:stretch>
        </p:blipFill>
        <p:spPr>
          <a:xfrm>
            <a:off x="8375414" y="5516757"/>
            <a:ext cx="2292586" cy="875423"/>
          </a:xfrm>
          <a:prstGeom prst="rect">
            <a:avLst/>
          </a:prstGeom>
        </p:spPr>
      </p:pic>
    </p:spTree>
    <p:extLst>
      <p:ext uri="{BB962C8B-B14F-4D97-AF65-F5344CB8AC3E}">
        <p14:creationId xmlns:p14="http://schemas.microsoft.com/office/powerpoint/2010/main" val="202998419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Divider Title Black">
    <p:spTree>
      <p:nvGrpSpPr>
        <p:cNvPr id="1" name=""/>
        <p:cNvGrpSpPr/>
        <p:nvPr/>
      </p:nvGrpSpPr>
      <p:grpSpPr>
        <a:xfrm>
          <a:off x="0" y="0"/>
          <a:ext cx="0" cy="0"/>
          <a:chOff x="0" y="0"/>
          <a:chExt cx="0" cy="0"/>
        </a:xfrm>
      </p:grpSpPr>
      <p:sp>
        <p:nvSpPr>
          <p:cNvPr id="32" name="Slide Number"/>
          <p:cNvSpPr txBox="1">
            <a:spLocks noGrp="1"/>
          </p:cNvSpPr>
          <p:nvPr>
            <p:ph type="sldNum" sz="quarter" idx="2"/>
          </p:nvPr>
        </p:nvSpPr>
        <p:spPr>
          <a:xfrm>
            <a:off x="353993" y="48440"/>
            <a:ext cx="182743" cy="184666"/>
          </a:xfrm>
          <a:prstGeom prst="rect">
            <a:avLst/>
          </a:prstGeom>
        </p:spPr>
        <p:txBody>
          <a:bodyPr lIns="0" tIns="0" rIns="0" bIns="0"/>
          <a:lstStyle>
            <a:lvl1pPr>
              <a:defRPr sz="1200" cap="all">
                <a:solidFill>
                  <a:schemeClr val="bg2">
                    <a:lumMod val="20000"/>
                    <a:lumOff val="80000"/>
                  </a:schemeClr>
                </a:solidFill>
                <a:latin typeface="Effra Light"/>
                <a:ea typeface="Effra Light"/>
                <a:cs typeface="Effra Light"/>
                <a:sym typeface="Effra Light"/>
              </a:defRPr>
            </a:lvl1pPr>
          </a:lstStyle>
          <a:p>
            <a:fld id="{86CB4B4D-7CA3-9044-876B-883B54F8677D}" type="slidenum">
              <a:rPr lang="en-US" smtClean="0"/>
              <a:pPr/>
              <a:t>‹#›</a:t>
            </a:fld>
            <a:endParaRPr lang="en-US"/>
          </a:p>
        </p:txBody>
      </p:sp>
      <p:pic>
        <p:nvPicPr>
          <p:cNvPr id="34" name="Picture 13" descr="Picture 13"/>
          <p:cNvPicPr>
            <a:picLocks noChangeAspect="1"/>
          </p:cNvPicPr>
          <p:nvPr/>
        </p:nvPicPr>
        <p:blipFill>
          <a:blip r:embed="rId2"/>
          <a:stretch>
            <a:fillRect/>
          </a:stretch>
        </p:blipFill>
        <p:spPr>
          <a:xfrm>
            <a:off x="0" y="0"/>
            <a:ext cx="295835" cy="295835"/>
          </a:xfrm>
          <a:prstGeom prst="rect">
            <a:avLst/>
          </a:prstGeom>
          <a:ln w="12700">
            <a:miter lim="400000"/>
          </a:ln>
        </p:spPr>
      </p:pic>
      <p:sp>
        <p:nvSpPr>
          <p:cNvPr id="35" name="Title Text"/>
          <p:cNvSpPr txBox="1">
            <a:spLocks noGrp="1"/>
          </p:cNvSpPr>
          <p:nvPr>
            <p:ph type="title"/>
          </p:nvPr>
        </p:nvSpPr>
        <p:spPr>
          <a:xfrm>
            <a:off x="279949" y="3461977"/>
            <a:ext cx="11613499" cy="381936"/>
          </a:xfrm>
          <a:prstGeom prst="rect">
            <a:avLst/>
          </a:prstGeom>
        </p:spPr>
        <p:txBody>
          <a:bodyPr>
            <a:normAutofit/>
          </a:bodyPr>
          <a:lstStyle>
            <a:lvl1pPr algn="ctr">
              <a:defRPr sz="1800"/>
            </a:lvl1pPr>
          </a:lstStyle>
          <a:p>
            <a:r>
              <a:rPr lang="en-US"/>
              <a:t>Click to edit Master title style</a:t>
            </a:r>
            <a:endParaRPr/>
          </a:p>
        </p:txBody>
      </p:sp>
      <p:sp>
        <p:nvSpPr>
          <p:cNvPr id="36" name="Body Level One…"/>
          <p:cNvSpPr txBox="1">
            <a:spLocks noGrp="1"/>
          </p:cNvSpPr>
          <p:nvPr>
            <p:ph type="body" sz="quarter" idx="1"/>
          </p:nvPr>
        </p:nvSpPr>
        <p:spPr>
          <a:xfrm>
            <a:off x="1060171" y="2809457"/>
            <a:ext cx="10064751" cy="556591"/>
          </a:xfrm>
          <a:prstGeom prst="rect">
            <a:avLst/>
          </a:prstGeom>
        </p:spPr>
        <p:txBody>
          <a:bodyPr/>
          <a:lstStyle>
            <a:lvl1pPr algn="ctr">
              <a:defRPr sz="3500">
                <a:latin typeface="Arial"/>
                <a:ea typeface="Arial"/>
                <a:cs typeface="Arial"/>
                <a:sym typeface="Arial"/>
              </a:defRPr>
            </a:lvl1pPr>
            <a:lvl2pPr algn="ctr">
              <a:defRPr sz="3500">
                <a:latin typeface="Arial"/>
                <a:ea typeface="Arial"/>
                <a:cs typeface="Arial"/>
                <a:sym typeface="Arial"/>
              </a:defRPr>
            </a:lvl2pPr>
            <a:lvl3pPr algn="ctr">
              <a:defRPr sz="3500">
                <a:latin typeface="Arial"/>
                <a:ea typeface="Arial"/>
                <a:cs typeface="Arial"/>
                <a:sym typeface="Arial"/>
              </a:defRPr>
            </a:lvl3pPr>
            <a:lvl4pPr algn="ctr">
              <a:defRPr sz="3500">
                <a:latin typeface="Arial"/>
                <a:ea typeface="Arial"/>
                <a:cs typeface="Arial"/>
                <a:sym typeface="Arial"/>
              </a:defRPr>
            </a:lvl4pPr>
            <a:lvl5pPr algn="ctr">
              <a:defRPr sz="3500">
                <a:latin typeface="Arial"/>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428600169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43" name="Slide Number"/>
          <p:cNvSpPr txBox="1">
            <a:spLocks noGrp="1"/>
          </p:cNvSpPr>
          <p:nvPr>
            <p:ph type="sldNum" sz="quarter" idx="2"/>
          </p:nvPr>
        </p:nvSpPr>
        <p:spPr>
          <a:xfrm>
            <a:off x="353994" y="49036"/>
            <a:ext cx="182743" cy="184666"/>
          </a:xfrm>
          <a:prstGeom prst="rect">
            <a:avLst/>
          </a:prstGeom>
        </p:spPr>
        <p:txBody>
          <a:bodyPr lIns="0" tIns="0" rIns="0" bIns="0"/>
          <a:lstStyle>
            <a:lvl1pPr>
              <a:defRPr sz="1200" cap="all">
                <a:solidFill>
                  <a:schemeClr val="bg2">
                    <a:lumMod val="20000"/>
                    <a:lumOff val="80000"/>
                  </a:schemeClr>
                </a:solidFill>
                <a:latin typeface="Effra Light"/>
                <a:ea typeface="Effra Light"/>
                <a:cs typeface="Effra Light"/>
                <a:sym typeface="Effra Light"/>
              </a:defRPr>
            </a:lvl1pPr>
          </a:lstStyle>
          <a:p>
            <a:fld id="{86CB4B4D-7CA3-9044-876B-883B54F8677D}" type="slidenum">
              <a:rPr lang="en-US" smtClean="0"/>
              <a:pPr/>
              <a:t>‹#›</a:t>
            </a:fld>
            <a:endParaRPr lang="en-US"/>
          </a:p>
        </p:txBody>
      </p:sp>
      <p:pic>
        <p:nvPicPr>
          <p:cNvPr id="45" name="Picture 13" descr="Picture 13"/>
          <p:cNvPicPr>
            <a:picLocks noChangeAspect="1"/>
          </p:cNvPicPr>
          <p:nvPr/>
        </p:nvPicPr>
        <p:blipFill>
          <a:blip r:embed="rId2"/>
          <a:stretch>
            <a:fillRect/>
          </a:stretch>
        </p:blipFill>
        <p:spPr>
          <a:xfrm>
            <a:off x="0" y="0"/>
            <a:ext cx="295835" cy="295835"/>
          </a:xfrm>
          <a:prstGeom prst="rect">
            <a:avLst/>
          </a:prstGeom>
          <a:ln w="12700">
            <a:miter lim="400000"/>
          </a:ln>
        </p:spPr>
      </p:pic>
      <p:sp>
        <p:nvSpPr>
          <p:cNvPr id="46" name="Title Text"/>
          <p:cNvSpPr txBox="1">
            <a:spLocks noGrp="1"/>
          </p:cNvSpPr>
          <p:nvPr>
            <p:ph type="title"/>
          </p:nvPr>
        </p:nvSpPr>
        <p:spPr>
          <a:xfrm>
            <a:off x="318626" y="298737"/>
            <a:ext cx="11613499" cy="381936"/>
          </a:xfrm>
          <a:prstGeom prst="rect">
            <a:avLst/>
          </a:prstGeom>
        </p:spPr>
        <p:txBody>
          <a:bodyPr>
            <a:normAutofit/>
          </a:bodyPr>
          <a:lstStyle/>
          <a:p>
            <a:r>
              <a:rPr lang="en-US"/>
              <a:t>Click to edit Master title style</a:t>
            </a:r>
            <a:endParaRPr/>
          </a:p>
        </p:txBody>
      </p:sp>
      <p:sp>
        <p:nvSpPr>
          <p:cNvPr id="47" name="Body Level One…"/>
          <p:cNvSpPr txBox="1">
            <a:spLocks noGrp="1"/>
          </p:cNvSpPr>
          <p:nvPr>
            <p:ph type="body" idx="1"/>
          </p:nvPr>
        </p:nvSpPr>
        <p:spPr>
          <a:xfrm>
            <a:off x="274951" y="1266884"/>
            <a:ext cx="11646370" cy="4904747"/>
          </a:xfrm>
          <a:prstGeom prst="rect">
            <a:avLst/>
          </a:prstGeom>
        </p:spPr>
        <p:txBody>
          <a:bodyPr/>
          <a:lstStyle>
            <a:lvl1pPr marL="200526" indent="-200526">
              <a:buSzPct val="100000"/>
              <a:buChar char="-"/>
            </a:lvl1pPr>
            <a:lvl2pPr marL="581526" indent="-200526">
              <a:buSzPct val="100000"/>
              <a:buChar char="-"/>
            </a:lvl2pPr>
            <a:lvl3pPr marL="962526" indent="-200526">
              <a:buSzPct val="100000"/>
              <a:buChar char="-"/>
            </a:lvl3pPr>
            <a:lvl4pPr marL="1343526" indent="-200526">
              <a:buSzPct val="100000"/>
              <a:buChar char="-"/>
            </a:lvl4pPr>
            <a:lvl5pPr marL="1724526" indent="-200526">
              <a:buSzPct val="100000"/>
              <a:buChar cha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8" name="Text Placeholder 7"/>
          <p:cNvSpPr>
            <a:spLocks noGrp="1"/>
          </p:cNvSpPr>
          <p:nvPr>
            <p:ph type="body" sz="quarter" idx="13"/>
          </p:nvPr>
        </p:nvSpPr>
        <p:spPr>
          <a:xfrm>
            <a:off x="273524" y="910255"/>
            <a:ext cx="11658601" cy="279401"/>
          </a:xfrm>
          <a:prstGeom prst="rect">
            <a:avLst/>
          </a:prstGeom>
        </p:spPr>
        <p:txBody>
          <a:bodyPr/>
          <a:lstStyle/>
          <a:p>
            <a:pPr lvl="0">
              <a:lnSpc>
                <a:spcPct val="100000"/>
              </a:lnSpc>
              <a:spcBef>
                <a:spcPts val="0"/>
              </a:spcBef>
              <a:defRPr sz="1800" b="1" cap="all">
                <a:solidFill>
                  <a:srgbClr val="CB2D3A"/>
                </a:solidFill>
                <a:latin typeface="Effra Medium"/>
                <a:ea typeface="Effra Medium"/>
                <a:cs typeface="Effra Medium"/>
                <a:sym typeface="Effra Medium"/>
              </a:defRPr>
            </a:pPr>
            <a:r>
              <a:rPr lang="en-US"/>
              <a:t>Click to edit Master text styles</a:t>
            </a:r>
          </a:p>
        </p:txBody>
      </p:sp>
      <p:sp>
        <p:nvSpPr>
          <p:cNvPr id="4" name="TextBox 10">
            <a:extLst>
              <a:ext uri="{FF2B5EF4-FFF2-40B4-BE49-F238E27FC236}">
                <a16:creationId xmlns:a16="http://schemas.microsoft.com/office/drawing/2014/main" id="{3847F172-FA4F-4F3D-1215-DF1254FEB869}"/>
              </a:ext>
            </a:extLst>
          </p:cNvPr>
          <p:cNvSpPr txBox="1"/>
          <p:nvPr userDrawn="1"/>
        </p:nvSpPr>
        <p:spPr>
          <a:xfrm>
            <a:off x="580689" y="6437200"/>
            <a:ext cx="985847" cy="1384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defRPr sz="900" cap="all">
                <a:solidFill>
                  <a:srgbClr val="FFFFFF"/>
                </a:solidFill>
                <a:latin typeface="Effra Light"/>
                <a:ea typeface="Effra Light"/>
                <a:cs typeface="Effra Light"/>
                <a:sym typeface="Effra Light"/>
              </a:defRPr>
            </a:lvl1pPr>
          </a:lstStyle>
          <a:p>
            <a:r>
              <a:t>SIGGRAPH</a:t>
            </a:r>
            <a:r>
              <a:rPr lang="en-US"/>
              <a:t> ASIA </a:t>
            </a:r>
            <a:r>
              <a:t>20</a:t>
            </a:r>
            <a:r>
              <a:rPr lang="en-US"/>
              <a:t>23</a:t>
            </a:r>
            <a:endParaRPr/>
          </a:p>
        </p:txBody>
      </p:sp>
      <p:sp>
        <p:nvSpPr>
          <p:cNvPr id="5" name="TextBox 10">
            <a:extLst>
              <a:ext uri="{FF2B5EF4-FFF2-40B4-BE49-F238E27FC236}">
                <a16:creationId xmlns:a16="http://schemas.microsoft.com/office/drawing/2014/main" id="{B4EFAF49-13EA-443E-7E5C-61BEC4300633}"/>
              </a:ext>
            </a:extLst>
          </p:cNvPr>
          <p:cNvSpPr txBox="1"/>
          <p:nvPr userDrawn="1"/>
        </p:nvSpPr>
        <p:spPr>
          <a:xfrm>
            <a:off x="8748540" y="6437203"/>
            <a:ext cx="2885405" cy="1384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defRPr sz="900" cap="all">
                <a:solidFill>
                  <a:srgbClr val="FFFFFF"/>
                </a:solidFill>
                <a:latin typeface="Effra Light"/>
                <a:ea typeface="Effra Light"/>
                <a:cs typeface="Effra Light"/>
                <a:sym typeface="Effra Light"/>
              </a:defRPr>
            </a:lvl1pPr>
          </a:lstStyle>
          <a:p>
            <a:pPr algn="r"/>
            <a:r>
              <a:rPr lang="en-US"/>
              <a:t>GPU Programming primitives for Computer Graphics </a:t>
            </a:r>
            <a:endParaRPr/>
          </a:p>
        </p:txBody>
      </p:sp>
    </p:spTree>
    <p:extLst>
      <p:ext uri="{BB962C8B-B14F-4D97-AF65-F5344CB8AC3E}">
        <p14:creationId xmlns:p14="http://schemas.microsoft.com/office/powerpoint/2010/main" val="205201058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reserve="1">
  <p:cSld name="1_Title and Content">
    <p:spTree>
      <p:nvGrpSpPr>
        <p:cNvPr id="1" name=""/>
        <p:cNvGrpSpPr/>
        <p:nvPr/>
      </p:nvGrpSpPr>
      <p:grpSpPr>
        <a:xfrm>
          <a:off x="0" y="0"/>
          <a:ext cx="0" cy="0"/>
          <a:chOff x="0" y="0"/>
          <a:chExt cx="0" cy="0"/>
        </a:xfrm>
      </p:grpSpPr>
      <p:sp>
        <p:nvSpPr>
          <p:cNvPr id="43" name="Slide Number"/>
          <p:cNvSpPr txBox="1">
            <a:spLocks noGrp="1"/>
          </p:cNvSpPr>
          <p:nvPr>
            <p:ph type="sldNum" sz="quarter" idx="2"/>
          </p:nvPr>
        </p:nvSpPr>
        <p:spPr>
          <a:xfrm>
            <a:off x="353995" y="52183"/>
            <a:ext cx="182743" cy="184666"/>
          </a:xfrm>
          <a:prstGeom prst="rect">
            <a:avLst/>
          </a:prstGeom>
        </p:spPr>
        <p:txBody>
          <a:bodyPr lIns="0" tIns="0" rIns="0" bIns="0"/>
          <a:lstStyle>
            <a:lvl1pPr>
              <a:defRPr sz="1200" cap="all">
                <a:solidFill>
                  <a:schemeClr val="bg2">
                    <a:lumMod val="20000"/>
                    <a:lumOff val="80000"/>
                  </a:schemeClr>
                </a:solidFill>
                <a:latin typeface="Effra Light"/>
                <a:ea typeface="Effra Light"/>
                <a:cs typeface="Effra Light"/>
                <a:sym typeface="Effra Light"/>
              </a:defRPr>
            </a:lvl1pPr>
          </a:lstStyle>
          <a:p>
            <a:fld id="{86CB4B4D-7CA3-9044-876B-883B54F8677D}" type="slidenum">
              <a:rPr lang="en-US" smtClean="0"/>
              <a:pPr/>
              <a:t>‹#›</a:t>
            </a:fld>
            <a:endParaRPr lang="en-US"/>
          </a:p>
        </p:txBody>
      </p:sp>
      <p:pic>
        <p:nvPicPr>
          <p:cNvPr id="45" name="Picture 13" descr="Picture 13"/>
          <p:cNvPicPr>
            <a:picLocks noChangeAspect="1"/>
          </p:cNvPicPr>
          <p:nvPr/>
        </p:nvPicPr>
        <p:blipFill>
          <a:blip r:embed="rId2"/>
          <a:stretch>
            <a:fillRect/>
          </a:stretch>
        </p:blipFill>
        <p:spPr>
          <a:xfrm>
            <a:off x="0" y="0"/>
            <a:ext cx="295835" cy="295835"/>
          </a:xfrm>
          <a:prstGeom prst="rect">
            <a:avLst/>
          </a:prstGeom>
          <a:ln w="12700">
            <a:miter lim="400000"/>
          </a:ln>
        </p:spPr>
      </p:pic>
      <p:sp>
        <p:nvSpPr>
          <p:cNvPr id="46" name="Title Text"/>
          <p:cNvSpPr txBox="1">
            <a:spLocks noGrp="1"/>
          </p:cNvSpPr>
          <p:nvPr>
            <p:ph type="title"/>
          </p:nvPr>
        </p:nvSpPr>
        <p:spPr>
          <a:xfrm>
            <a:off x="318626" y="298737"/>
            <a:ext cx="11613499" cy="381936"/>
          </a:xfrm>
          <a:prstGeom prst="rect">
            <a:avLst/>
          </a:prstGeom>
        </p:spPr>
        <p:txBody>
          <a:bodyPr>
            <a:normAutofit/>
          </a:bodyPr>
          <a:lstStyle/>
          <a:p>
            <a:r>
              <a:rPr lang="en-US"/>
              <a:t>Click to edit Master title style</a:t>
            </a:r>
            <a:endParaRPr/>
          </a:p>
        </p:txBody>
      </p:sp>
      <p:sp>
        <p:nvSpPr>
          <p:cNvPr id="47" name="Body Level One…"/>
          <p:cNvSpPr txBox="1">
            <a:spLocks noGrp="1"/>
          </p:cNvSpPr>
          <p:nvPr>
            <p:ph type="body" idx="1"/>
          </p:nvPr>
        </p:nvSpPr>
        <p:spPr>
          <a:xfrm>
            <a:off x="274951" y="1266884"/>
            <a:ext cx="5870846" cy="4904747"/>
          </a:xfrm>
          <a:prstGeom prst="rect">
            <a:avLst/>
          </a:prstGeom>
        </p:spPr>
        <p:txBody>
          <a:bodyPr/>
          <a:lstStyle>
            <a:lvl1pPr marL="200526" indent="-200526">
              <a:buSzPct val="100000"/>
              <a:buChar char="-"/>
            </a:lvl1pPr>
            <a:lvl2pPr marL="581526" indent="-200526">
              <a:buSzPct val="100000"/>
              <a:buChar char="-"/>
            </a:lvl2pPr>
            <a:lvl3pPr marL="962526" indent="-200526">
              <a:buSzPct val="100000"/>
              <a:buChar char="-"/>
            </a:lvl3pPr>
            <a:lvl4pPr marL="1343526" indent="-200526">
              <a:buSzPct val="100000"/>
              <a:buChar char="-"/>
            </a:lvl4pPr>
            <a:lvl5pPr marL="1724526" indent="-200526">
              <a:buSzPct val="100000"/>
              <a:buChar cha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8" name="Text Placeholder 7"/>
          <p:cNvSpPr>
            <a:spLocks noGrp="1"/>
          </p:cNvSpPr>
          <p:nvPr>
            <p:ph type="body" sz="quarter" idx="13"/>
          </p:nvPr>
        </p:nvSpPr>
        <p:spPr>
          <a:xfrm>
            <a:off x="273524" y="910255"/>
            <a:ext cx="11658601" cy="279401"/>
          </a:xfrm>
          <a:prstGeom prst="rect">
            <a:avLst/>
          </a:prstGeom>
        </p:spPr>
        <p:txBody>
          <a:bodyPr/>
          <a:lstStyle/>
          <a:p>
            <a:pPr lvl="0">
              <a:lnSpc>
                <a:spcPct val="100000"/>
              </a:lnSpc>
              <a:spcBef>
                <a:spcPts val="0"/>
              </a:spcBef>
              <a:defRPr sz="1800" b="1" cap="all">
                <a:solidFill>
                  <a:srgbClr val="CB2D3A"/>
                </a:solidFill>
                <a:latin typeface="Effra Medium"/>
                <a:ea typeface="Effra Medium"/>
                <a:cs typeface="Effra Medium"/>
                <a:sym typeface="Effra Medium"/>
              </a:defRPr>
            </a:pPr>
            <a:r>
              <a:rPr lang="en-US"/>
              <a:t>Click to edit Master text styles</a:t>
            </a:r>
          </a:p>
        </p:txBody>
      </p:sp>
      <p:sp>
        <p:nvSpPr>
          <p:cNvPr id="10" name="Body Level One…">
            <a:extLst>
              <a:ext uri="{FF2B5EF4-FFF2-40B4-BE49-F238E27FC236}">
                <a16:creationId xmlns:a16="http://schemas.microsoft.com/office/drawing/2014/main" id="{2AF4E725-5A91-473C-94C5-5457B1BDBDFB}"/>
              </a:ext>
            </a:extLst>
          </p:cNvPr>
          <p:cNvSpPr txBox="1">
            <a:spLocks noGrp="1"/>
          </p:cNvSpPr>
          <p:nvPr>
            <p:ph type="body" idx="14"/>
          </p:nvPr>
        </p:nvSpPr>
        <p:spPr>
          <a:xfrm>
            <a:off x="6145797" y="1266884"/>
            <a:ext cx="5786328" cy="4904747"/>
          </a:xfrm>
          <a:prstGeom prst="rect">
            <a:avLst/>
          </a:prstGeom>
        </p:spPr>
        <p:txBody>
          <a:bodyPr/>
          <a:lstStyle>
            <a:lvl1pPr marL="200526" indent="-200526">
              <a:buSzPct val="100000"/>
              <a:buChar char="-"/>
            </a:lvl1pPr>
            <a:lvl2pPr marL="581526" indent="-200526">
              <a:buSzPct val="100000"/>
              <a:buChar char="-"/>
            </a:lvl2pPr>
            <a:lvl3pPr marL="962526" indent="-200526">
              <a:buSzPct val="100000"/>
              <a:buChar char="-"/>
            </a:lvl3pPr>
            <a:lvl4pPr marL="1343526" indent="-200526">
              <a:buSzPct val="100000"/>
              <a:buChar char="-"/>
            </a:lvl4pPr>
            <a:lvl5pPr marL="1724526" indent="-200526">
              <a:buSzPct val="100000"/>
              <a:buChar cha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906992460"/>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Heading/Text/Chart">
    <p:spTree>
      <p:nvGrpSpPr>
        <p:cNvPr id="1" name=""/>
        <p:cNvGrpSpPr/>
        <p:nvPr/>
      </p:nvGrpSpPr>
      <p:grpSpPr>
        <a:xfrm>
          <a:off x="0" y="0"/>
          <a:ext cx="0" cy="0"/>
          <a:chOff x="0" y="0"/>
          <a:chExt cx="0" cy="0"/>
        </a:xfrm>
      </p:grpSpPr>
      <p:sp>
        <p:nvSpPr>
          <p:cNvPr id="70" name="Slide Number"/>
          <p:cNvSpPr txBox="1">
            <a:spLocks noGrp="1"/>
          </p:cNvSpPr>
          <p:nvPr>
            <p:ph type="sldNum" sz="quarter" idx="2"/>
          </p:nvPr>
        </p:nvSpPr>
        <p:spPr>
          <a:xfrm>
            <a:off x="296886" y="6436599"/>
            <a:ext cx="139838" cy="139701"/>
          </a:xfrm>
          <a:prstGeom prst="rect">
            <a:avLst/>
          </a:prstGeom>
        </p:spPr>
        <p:txBody>
          <a:bodyPr lIns="0" tIns="0" rIns="0" bIns="0"/>
          <a:lstStyle>
            <a:lvl1pPr>
              <a:defRPr sz="900" cap="all">
                <a:solidFill>
                  <a:srgbClr val="DD0330"/>
                </a:solidFill>
                <a:latin typeface="Effra Light"/>
                <a:ea typeface="Effra Light"/>
                <a:cs typeface="Effra Light"/>
                <a:sym typeface="Effra Light"/>
              </a:defRPr>
            </a:lvl1pPr>
          </a:lstStyle>
          <a:p>
            <a:fld id="{86CB4B4D-7CA3-9044-876B-883B54F8677D}" type="slidenum">
              <a:t>‹#›</a:t>
            </a:fld>
            <a:endParaRPr/>
          </a:p>
        </p:txBody>
      </p:sp>
      <p:sp>
        <p:nvSpPr>
          <p:cNvPr id="71" name="TextBox 10"/>
          <p:cNvSpPr txBox="1"/>
          <p:nvPr/>
        </p:nvSpPr>
        <p:spPr>
          <a:xfrm>
            <a:off x="580689" y="6436599"/>
            <a:ext cx="1856905" cy="13970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defRPr sz="900" cap="all">
                <a:solidFill>
                  <a:srgbClr val="FFFFFF"/>
                </a:solidFill>
                <a:latin typeface="Effra Light"/>
                <a:ea typeface="Effra Light"/>
                <a:cs typeface="Effra Light"/>
                <a:sym typeface="Effra Light"/>
              </a:defRPr>
            </a:lvl1pPr>
          </a:lstStyle>
          <a:p>
            <a:r>
              <a:t>October  2018 |  CONFIDENTIAL</a:t>
            </a:r>
          </a:p>
        </p:txBody>
      </p:sp>
      <p:pic>
        <p:nvPicPr>
          <p:cNvPr id="72" name="Picture 13" descr="Picture 13"/>
          <p:cNvPicPr>
            <a:picLocks noChangeAspect="1"/>
          </p:cNvPicPr>
          <p:nvPr/>
        </p:nvPicPr>
        <p:blipFill>
          <a:blip r:embed="rId2"/>
          <a:stretch>
            <a:fillRect/>
          </a:stretch>
        </p:blipFill>
        <p:spPr>
          <a:xfrm>
            <a:off x="0" y="0"/>
            <a:ext cx="295835" cy="295835"/>
          </a:xfrm>
          <a:prstGeom prst="rect">
            <a:avLst/>
          </a:prstGeom>
          <a:ln w="12700">
            <a:miter lim="400000"/>
          </a:ln>
        </p:spPr>
      </p:pic>
      <p:grpSp>
        <p:nvGrpSpPr>
          <p:cNvPr id="75" name="Group 5"/>
          <p:cNvGrpSpPr/>
          <p:nvPr/>
        </p:nvGrpSpPr>
        <p:grpSpPr>
          <a:xfrm>
            <a:off x="10931007" y="5705376"/>
            <a:ext cx="1260994" cy="1107583"/>
            <a:chOff x="0" y="0"/>
            <a:chExt cx="1260992" cy="1107581"/>
          </a:xfrm>
        </p:grpSpPr>
        <p:sp>
          <p:nvSpPr>
            <p:cNvPr id="73" name="Rectangle 3"/>
            <p:cNvSpPr txBox="1"/>
            <p:nvPr/>
          </p:nvSpPr>
          <p:spPr>
            <a:xfrm>
              <a:off x="0" y="0"/>
              <a:ext cx="1260993" cy="110758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nSpc>
                  <a:spcPct val="90000"/>
                </a:lnSpc>
                <a:defRPr sz="1100">
                  <a:solidFill>
                    <a:srgbClr val="DD0330"/>
                  </a:solidFill>
                </a:defRPr>
              </a:pPr>
              <a:r>
                <a:t>AMD Software</a:t>
              </a:r>
              <a:br>
                <a:rPr/>
              </a:br>
              <a:r>
                <a:rPr sz="2000">
                  <a:latin typeface="Arial Black"/>
                  <a:ea typeface="Arial Black"/>
                  <a:cs typeface="Arial Black"/>
                  <a:sym typeface="Arial Black"/>
                </a:rPr>
                <a:t>TECH</a:t>
              </a:r>
              <a:r>
                <a:rPr sz="2000"/>
                <a:t> </a:t>
              </a:r>
            </a:p>
            <a:p>
              <a:pPr>
                <a:lnSpc>
                  <a:spcPct val="90000"/>
                </a:lnSpc>
                <a:defRPr sz="2000">
                  <a:solidFill>
                    <a:srgbClr val="DD0330"/>
                  </a:solidFill>
                  <a:latin typeface="Arial"/>
                  <a:ea typeface="Arial"/>
                  <a:cs typeface="Arial"/>
                  <a:sym typeface="Arial"/>
                </a:defRPr>
              </a:pPr>
              <a:r>
                <a:t>FORUM</a:t>
              </a:r>
            </a:p>
            <a:p>
              <a:pPr>
                <a:lnSpc>
                  <a:spcPct val="90000"/>
                </a:lnSpc>
                <a:defRPr sz="2000">
                  <a:solidFill>
                    <a:srgbClr val="DD0330"/>
                  </a:solidFill>
                  <a:latin typeface="Arial"/>
                  <a:ea typeface="Arial"/>
                  <a:cs typeface="Arial"/>
                  <a:sym typeface="Arial"/>
                </a:defRPr>
              </a:pPr>
              <a:r>
                <a:t>   18</a:t>
              </a:r>
            </a:p>
          </p:txBody>
        </p:sp>
        <p:pic>
          <p:nvPicPr>
            <p:cNvPr id="74" name="Picture 8" descr="Picture 8"/>
            <p:cNvPicPr>
              <a:picLocks noChangeAspect="1"/>
            </p:cNvPicPr>
            <p:nvPr/>
          </p:nvPicPr>
          <p:blipFill>
            <a:blip r:embed="rId3"/>
            <a:srcRect l="69683" t="21968" r="8402" b="21798"/>
            <a:stretch>
              <a:fillRect/>
            </a:stretch>
          </p:blipFill>
          <p:spPr>
            <a:xfrm>
              <a:off x="98878" y="764607"/>
              <a:ext cx="206602" cy="207101"/>
            </a:xfrm>
            <a:prstGeom prst="rect">
              <a:avLst/>
            </a:prstGeom>
            <a:ln w="12700" cap="flat">
              <a:noFill/>
              <a:miter lim="400000"/>
            </a:ln>
            <a:effectLst/>
          </p:spPr>
        </p:pic>
      </p:grpSp>
      <p:sp>
        <p:nvSpPr>
          <p:cNvPr id="76" name="Title Text"/>
          <p:cNvSpPr txBox="1">
            <a:spLocks noGrp="1"/>
          </p:cNvSpPr>
          <p:nvPr>
            <p:ph type="title"/>
          </p:nvPr>
        </p:nvSpPr>
        <p:spPr>
          <a:xfrm>
            <a:off x="311801" y="-23342"/>
            <a:ext cx="11613499" cy="381935"/>
          </a:xfrm>
          <a:prstGeom prst="rect">
            <a:avLst/>
          </a:prstGeom>
        </p:spPr>
        <p:txBody>
          <a:bodyPr>
            <a:normAutofit/>
          </a:bodyPr>
          <a:lstStyle/>
          <a:p>
            <a:r>
              <a:rPr lang="en-US"/>
              <a:t>Click to edit Master title style</a:t>
            </a:r>
            <a:endParaRPr/>
          </a:p>
        </p:txBody>
      </p:sp>
      <p:sp>
        <p:nvSpPr>
          <p:cNvPr id="77" name="Body Level One…"/>
          <p:cNvSpPr txBox="1">
            <a:spLocks noGrp="1"/>
          </p:cNvSpPr>
          <p:nvPr>
            <p:ph type="body" sz="quarter" idx="1"/>
          </p:nvPr>
        </p:nvSpPr>
        <p:spPr>
          <a:xfrm>
            <a:off x="270206" y="907554"/>
            <a:ext cx="11655095" cy="334394"/>
          </a:xfrm>
          <a:prstGeom prst="rect">
            <a:avLst/>
          </a:prstGeom>
        </p:spPr>
        <p:txBody>
          <a:bodyPr/>
          <a:lstStyle>
            <a:lvl1pPr>
              <a:lnSpc>
                <a:spcPct val="100000"/>
              </a:lnSpc>
              <a:spcBef>
                <a:spcPts val="0"/>
              </a:spcBef>
              <a:defRPr sz="1800" cap="all">
                <a:solidFill>
                  <a:srgbClr val="DD0330"/>
                </a:solidFill>
                <a:latin typeface="Effra Medium"/>
                <a:ea typeface="Effra Medium"/>
                <a:cs typeface="Effra Medium"/>
                <a:sym typeface="Effra Medium"/>
              </a:defRPr>
            </a:lvl1pPr>
            <a:lvl2pPr>
              <a:lnSpc>
                <a:spcPct val="100000"/>
              </a:lnSpc>
              <a:spcBef>
                <a:spcPts val="0"/>
              </a:spcBef>
              <a:defRPr sz="1800" cap="all">
                <a:solidFill>
                  <a:srgbClr val="DD0330"/>
                </a:solidFill>
                <a:latin typeface="Effra Medium"/>
                <a:ea typeface="Effra Medium"/>
                <a:cs typeface="Effra Medium"/>
                <a:sym typeface="Effra Medium"/>
              </a:defRPr>
            </a:lvl2pPr>
            <a:lvl3pPr>
              <a:lnSpc>
                <a:spcPct val="100000"/>
              </a:lnSpc>
              <a:spcBef>
                <a:spcPts val="0"/>
              </a:spcBef>
              <a:defRPr sz="1800" cap="all">
                <a:solidFill>
                  <a:srgbClr val="DD0330"/>
                </a:solidFill>
                <a:latin typeface="Effra Medium"/>
                <a:ea typeface="Effra Medium"/>
                <a:cs typeface="Effra Medium"/>
                <a:sym typeface="Effra Medium"/>
              </a:defRPr>
            </a:lvl3pPr>
            <a:lvl4pPr>
              <a:lnSpc>
                <a:spcPct val="100000"/>
              </a:lnSpc>
              <a:spcBef>
                <a:spcPts val="0"/>
              </a:spcBef>
              <a:defRPr sz="1800" cap="all">
                <a:solidFill>
                  <a:srgbClr val="DD0330"/>
                </a:solidFill>
                <a:latin typeface="Effra Medium"/>
                <a:ea typeface="Effra Medium"/>
                <a:cs typeface="Effra Medium"/>
                <a:sym typeface="Effra Medium"/>
              </a:defRPr>
            </a:lvl4pPr>
            <a:lvl5pPr>
              <a:lnSpc>
                <a:spcPct val="100000"/>
              </a:lnSpc>
              <a:spcBef>
                <a:spcPts val="0"/>
              </a:spcBef>
              <a:defRPr sz="1800" cap="all">
                <a:solidFill>
                  <a:srgbClr val="DD0330"/>
                </a:solidFill>
                <a:latin typeface="Effra Medium"/>
                <a:ea typeface="Effra Medium"/>
                <a:cs typeface="Effra Medium"/>
                <a:sym typeface="Effra Medium"/>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8" name="Text Placeholder 5"/>
          <p:cNvSpPr>
            <a:spLocks noGrp="1"/>
          </p:cNvSpPr>
          <p:nvPr>
            <p:ph type="body" sz="half" idx="13"/>
          </p:nvPr>
        </p:nvSpPr>
        <p:spPr>
          <a:xfrm>
            <a:off x="269874" y="1419127"/>
            <a:ext cx="5598664" cy="4688247"/>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610295311"/>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4 Picture Boxes">
    <p:spTree>
      <p:nvGrpSpPr>
        <p:cNvPr id="1" name=""/>
        <p:cNvGrpSpPr/>
        <p:nvPr/>
      </p:nvGrpSpPr>
      <p:grpSpPr>
        <a:xfrm>
          <a:off x="0" y="0"/>
          <a:ext cx="0" cy="0"/>
          <a:chOff x="0" y="0"/>
          <a:chExt cx="0" cy="0"/>
        </a:xfrm>
      </p:grpSpPr>
      <p:sp>
        <p:nvSpPr>
          <p:cNvPr id="85" name="Slide Number"/>
          <p:cNvSpPr txBox="1">
            <a:spLocks noGrp="1"/>
          </p:cNvSpPr>
          <p:nvPr>
            <p:ph type="sldNum" sz="quarter" idx="2"/>
          </p:nvPr>
        </p:nvSpPr>
        <p:spPr>
          <a:xfrm>
            <a:off x="296886" y="6436599"/>
            <a:ext cx="139838" cy="139701"/>
          </a:xfrm>
          <a:prstGeom prst="rect">
            <a:avLst/>
          </a:prstGeom>
        </p:spPr>
        <p:txBody>
          <a:bodyPr lIns="0" tIns="0" rIns="0" bIns="0"/>
          <a:lstStyle>
            <a:lvl1pPr>
              <a:defRPr sz="900" cap="all">
                <a:solidFill>
                  <a:srgbClr val="DD0330"/>
                </a:solidFill>
                <a:latin typeface="Effra Light"/>
                <a:ea typeface="Effra Light"/>
                <a:cs typeface="Effra Light"/>
                <a:sym typeface="Effra Light"/>
              </a:defRPr>
            </a:lvl1pPr>
          </a:lstStyle>
          <a:p>
            <a:fld id="{86CB4B4D-7CA3-9044-876B-883B54F8677D}" type="slidenum">
              <a:t>‹#›</a:t>
            </a:fld>
            <a:endParaRPr/>
          </a:p>
        </p:txBody>
      </p:sp>
      <p:sp>
        <p:nvSpPr>
          <p:cNvPr id="86" name="TextBox 10"/>
          <p:cNvSpPr txBox="1"/>
          <p:nvPr/>
        </p:nvSpPr>
        <p:spPr>
          <a:xfrm>
            <a:off x="580689" y="6436599"/>
            <a:ext cx="1856905" cy="13970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defRPr sz="900" cap="all">
                <a:solidFill>
                  <a:srgbClr val="FFFFFF"/>
                </a:solidFill>
                <a:latin typeface="Effra Light"/>
                <a:ea typeface="Effra Light"/>
                <a:cs typeface="Effra Light"/>
                <a:sym typeface="Effra Light"/>
              </a:defRPr>
            </a:lvl1pPr>
          </a:lstStyle>
          <a:p>
            <a:r>
              <a:t>October  2018 |  CONFIDENTIAL</a:t>
            </a:r>
          </a:p>
        </p:txBody>
      </p:sp>
      <p:pic>
        <p:nvPicPr>
          <p:cNvPr id="87" name="Picture 13" descr="Picture 13"/>
          <p:cNvPicPr>
            <a:picLocks noChangeAspect="1"/>
          </p:cNvPicPr>
          <p:nvPr/>
        </p:nvPicPr>
        <p:blipFill>
          <a:blip r:embed="rId2"/>
          <a:stretch>
            <a:fillRect/>
          </a:stretch>
        </p:blipFill>
        <p:spPr>
          <a:xfrm>
            <a:off x="0" y="0"/>
            <a:ext cx="295835" cy="295835"/>
          </a:xfrm>
          <a:prstGeom prst="rect">
            <a:avLst/>
          </a:prstGeom>
          <a:ln w="12700">
            <a:miter lim="400000"/>
          </a:ln>
        </p:spPr>
      </p:pic>
      <p:grpSp>
        <p:nvGrpSpPr>
          <p:cNvPr id="90" name="Group 5"/>
          <p:cNvGrpSpPr/>
          <p:nvPr/>
        </p:nvGrpSpPr>
        <p:grpSpPr>
          <a:xfrm>
            <a:off x="10931007" y="5705376"/>
            <a:ext cx="1260994" cy="1107583"/>
            <a:chOff x="0" y="0"/>
            <a:chExt cx="1260992" cy="1107581"/>
          </a:xfrm>
        </p:grpSpPr>
        <p:sp>
          <p:nvSpPr>
            <p:cNvPr id="88" name="Rectangle 3"/>
            <p:cNvSpPr txBox="1"/>
            <p:nvPr/>
          </p:nvSpPr>
          <p:spPr>
            <a:xfrm>
              <a:off x="0" y="0"/>
              <a:ext cx="1260993" cy="110758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nSpc>
                  <a:spcPct val="90000"/>
                </a:lnSpc>
                <a:defRPr sz="1100">
                  <a:solidFill>
                    <a:srgbClr val="DD0330"/>
                  </a:solidFill>
                </a:defRPr>
              </a:pPr>
              <a:r>
                <a:t>AMD Software</a:t>
              </a:r>
              <a:br>
                <a:rPr/>
              </a:br>
              <a:r>
                <a:rPr sz="2000">
                  <a:latin typeface="Arial Black"/>
                  <a:ea typeface="Arial Black"/>
                  <a:cs typeface="Arial Black"/>
                  <a:sym typeface="Arial Black"/>
                </a:rPr>
                <a:t>TECH</a:t>
              </a:r>
              <a:r>
                <a:rPr sz="2000"/>
                <a:t> </a:t>
              </a:r>
            </a:p>
            <a:p>
              <a:pPr>
                <a:lnSpc>
                  <a:spcPct val="90000"/>
                </a:lnSpc>
                <a:defRPr sz="2000">
                  <a:solidFill>
                    <a:srgbClr val="DD0330"/>
                  </a:solidFill>
                  <a:latin typeface="Arial"/>
                  <a:ea typeface="Arial"/>
                  <a:cs typeface="Arial"/>
                  <a:sym typeface="Arial"/>
                </a:defRPr>
              </a:pPr>
              <a:r>
                <a:t>FORUM</a:t>
              </a:r>
            </a:p>
            <a:p>
              <a:pPr>
                <a:lnSpc>
                  <a:spcPct val="90000"/>
                </a:lnSpc>
                <a:defRPr sz="2000">
                  <a:solidFill>
                    <a:srgbClr val="DD0330"/>
                  </a:solidFill>
                  <a:latin typeface="Arial"/>
                  <a:ea typeface="Arial"/>
                  <a:cs typeface="Arial"/>
                  <a:sym typeface="Arial"/>
                </a:defRPr>
              </a:pPr>
              <a:r>
                <a:t>   18</a:t>
              </a:r>
            </a:p>
          </p:txBody>
        </p:sp>
        <p:pic>
          <p:nvPicPr>
            <p:cNvPr id="89" name="Picture 8" descr="Picture 8"/>
            <p:cNvPicPr>
              <a:picLocks noChangeAspect="1"/>
            </p:cNvPicPr>
            <p:nvPr/>
          </p:nvPicPr>
          <p:blipFill>
            <a:blip r:embed="rId3"/>
            <a:srcRect l="69683" t="21968" r="8402" b="21798"/>
            <a:stretch>
              <a:fillRect/>
            </a:stretch>
          </p:blipFill>
          <p:spPr>
            <a:xfrm>
              <a:off x="98878" y="764607"/>
              <a:ext cx="206602" cy="207101"/>
            </a:xfrm>
            <a:prstGeom prst="rect">
              <a:avLst/>
            </a:prstGeom>
            <a:ln w="12700" cap="flat">
              <a:noFill/>
              <a:miter lim="400000"/>
            </a:ln>
            <a:effectLst/>
          </p:spPr>
        </p:pic>
      </p:grpSp>
      <p:sp>
        <p:nvSpPr>
          <p:cNvPr id="91" name="Title Text"/>
          <p:cNvSpPr txBox="1">
            <a:spLocks noGrp="1"/>
          </p:cNvSpPr>
          <p:nvPr>
            <p:ph type="title"/>
          </p:nvPr>
        </p:nvSpPr>
        <p:spPr>
          <a:xfrm>
            <a:off x="311801" y="-23342"/>
            <a:ext cx="11613499" cy="381935"/>
          </a:xfrm>
          <a:prstGeom prst="rect">
            <a:avLst/>
          </a:prstGeom>
        </p:spPr>
        <p:txBody>
          <a:bodyPr>
            <a:normAutofit/>
          </a:bodyPr>
          <a:lstStyle/>
          <a:p>
            <a:r>
              <a:rPr lang="en-US"/>
              <a:t>Click to edit Master title style</a:t>
            </a:r>
            <a:endParaRPr/>
          </a:p>
        </p:txBody>
      </p:sp>
      <p:sp>
        <p:nvSpPr>
          <p:cNvPr id="92" name="Body Level One…"/>
          <p:cNvSpPr txBox="1">
            <a:spLocks noGrp="1"/>
          </p:cNvSpPr>
          <p:nvPr>
            <p:ph type="body" sz="quarter" idx="1"/>
          </p:nvPr>
        </p:nvSpPr>
        <p:spPr>
          <a:xfrm>
            <a:off x="270207" y="1385375"/>
            <a:ext cx="3749060" cy="334394"/>
          </a:xfrm>
          <a:prstGeom prst="rect">
            <a:avLst/>
          </a:prstGeom>
        </p:spPr>
        <p:txBody>
          <a:bodyPr/>
          <a:lstStyle>
            <a:lvl1pPr>
              <a:lnSpc>
                <a:spcPct val="100000"/>
              </a:lnSpc>
              <a:spcBef>
                <a:spcPts val="0"/>
              </a:spcBef>
              <a:defRPr sz="1500" cap="all">
                <a:solidFill>
                  <a:srgbClr val="DD0330"/>
                </a:solidFill>
                <a:latin typeface="Effra Medium"/>
                <a:ea typeface="Effra Medium"/>
                <a:cs typeface="Effra Medium"/>
                <a:sym typeface="Effra Medium"/>
              </a:defRPr>
            </a:lvl1pPr>
            <a:lvl2pPr>
              <a:lnSpc>
                <a:spcPct val="100000"/>
              </a:lnSpc>
              <a:spcBef>
                <a:spcPts val="0"/>
              </a:spcBef>
              <a:defRPr sz="1500" cap="all">
                <a:solidFill>
                  <a:srgbClr val="DD0330"/>
                </a:solidFill>
                <a:latin typeface="Effra Medium"/>
                <a:ea typeface="Effra Medium"/>
                <a:cs typeface="Effra Medium"/>
                <a:sym typeface="Effra Medium"/>
              </a:defRPr>
            </a:lvl2pPr>
            <a:lvl3pPr>
              <a:lnSpc>
                <a:spcPct val="100000"/>
              </a:lnSpc>
              <a:spcBef>
                <a:spcPts val="0"/>
              </a:spcBef>
              <a:defRPr sz="1500" cap="all">
                <a:solidFill>
                  <a:srgbClr val="DD0330"/>
                </a:solidFill>
                <a:latin typeface="Effra Medium"/>
                <a:ea typeface="Effra Medium"/>
                <a:cs typeface="Effra Medium"/>
                <a:sym typeface="Effra Medium"/>
              </a:defRPr>
            </a:lvl3pPr>
            <a:lvl4pPr>
              <a:lnSpc>
                <a:spcPct val="100000"/>
              </a:lnSpc>
              <a:spcBef>
                <a:spcPts val="0"/>
              </a:spcBef>
              <a:defRPr sz="1500" cap="all">
                <a:solidFill>
                  <a:srgbClr val="DD0330"/>
                </a:solidFill>
                <a:latin typeface="Effra Medium"/>
                <a:ea typeface="Effra Medium"/>
                <a:cs typeface="Effra Medium"/>
                <a:sym typeface="Effra Medium"/>
              </a:defRPr>
            </a:lvl4pPr>
            <a:lvl5pPr>
              <a:lnSpc>
                <a:spcPct val="100000"/>
              </a:lnSpc>
              <a:spcBef>
                <a:spcPts val="0"/>
              </a:spcBef>
              <a:defRPr sz="1500" cap="all">
                <a:solidFill>
                  <a:srgbClr val="DD0330"/>
                </a:solidFill>
                <a:latin typeface="Effra Medium"/>
                <a:ea typeface="Effra Medium"/>
                <a:cs typeface="Effra Medium"/>
                <a:sym typeface="Effra Medium"/>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3" name="Text Placeholder 5"/>
          <p:cNvSpPr>
            <a:spLocks noGrp="1"/>
          </p:cNvSpPr>
          <p:nvPr>
            <p:ph type="body" sz="quarter" idx="13"/>
          </p:nvPr>
        </p:nvSpPr>
        <p:spPr>
          <a:xfrm>
            <a:off x="266698" y="1760554"/>
            <a:ext cx="3752569" cy="4087512"/>
          </a:xfrm>
          <a:prstGeom prst="rect">
            <a:avLst/>
          </a:prstGeom>
        </p:spPr>
        <p:txBody>
          <a:bodyPr/>
          <a:lstStyle/>
          <a:p>
            <a:pPr lvl="0">
              <a:defRPr sz="1500" cap="all"/>
            </a:pPr>
            <a:r>
              <a:rPr lang="en-US"/>
              <a:t>Click to edit Master text styles</a:t>
            </a:r>
          </a:p>
        </p:txBody>
      </p:sp>
      <p:sp>
        <p:nvSpPr>
          <p:cNvPr id="94" name="Picture Placeholder 4"/>
          <p:cNvSpPr>
            <a:spLocks noGrp="1"/>
          </p:cNvSpPr>
          <p:nvPr>
            <p:ph type="pic" sz="quarter" idx="14"/>
          </p:nvPr>
        </p:nvSpPr>
        <p:spPr>
          <a:xfrm>
            <a:off x="4279141" y="1026719"/>
            <a:ext cx="3752568" cy="2330631"/>
          </a:xfrm>
          <a:prstGeom prst="rect">
            <a:avLst/>
          </a:prstGeom>
        </p:spPr>
        <p:txBody>
          <a:bodyPr lIns="91439" rIns="91439">
            <a:noAutofit/>
          </a:bodyPr>
          <a:lstStyle/>
          <a:p>
            <a:r>
              <a:rPr lang="en-US"/>
              <a:t>Click icon to add picture</a:t>
            </a:r>
            <a:endParaRPr/>
          </a:p>
        </p:txBody>
      </p:sp>
      <p:sp>
        <p:nvSpPr>
          <p:cNvPr id="95" name="Picture Placeholder 3"/>
          <p:cNvSpPr>
            <a:spLocks noGrp="1"/>
          </p:cNvSpPr>
          <p:nvPr>
            <p:ph type="pic" sz="quarter" idx="15"/>
          </p:nvPr>
        </p:nvSpPr>
        <p:spPr>
          <a:xfrm>
            <a:off x="8195765" y="1022989"/>
            <a:ext cx="3732379" cy="2334360"/>
          </a:xfrm>
          <a:prstGeom prst="rect">
            <a:avLst/>
          </a:prstGeom>
        </p:spPr>
        <p:txBody>
          <a:bodyPr lIns="91439" rIns="91439">
            <a:noAutofit/>
          </a:bodyPr>
          <a:lstStyle/>
          <a:p>
            <a:r>
              <a:rPr lang="en-US"/>
              <a:t>Click icon to add picture</a:t>
            </a:r>
            <a:endParaRPr/>
          </a:p>
        </p:txBody>
      </p:sp>
      <p:sp>
        <p:nvSpPr>
          <p:cNvPr id="96" name="Picture Placeholder 9"/>
          <p:cNvSpPr>
            <a:spLocks noGrp="1"/>
          </p:cNvSpPr>
          <p:nvPr>
            <p:ph type="pic" sz="quarter" idx="16"/>
          </p:nvPr>
        </p:nvSpPr>
        <p:spPr>
          <a:xfrm>
            <a:off x="4286227" y="3507900"/>
            <a:ext cx="3745482" cy="2340166"/>
          </a:xfrm>
          <a:prstGeom prst="rect">
            <a:avLst/>
          </a:prstGeom>
        </p:spPr>
        <p:txBody>
          <a:bodyPr lIns="91439" rIns="91439">
            <a:noAutofit/>
          </a:bodyPr>
          <a:lstStyle/>
          <a:p>
            <a:r>
              <a:rPr lang="en-US"/>
              <a:t>Click icon to add picture</a:t>
            </a:r>
            <a:endParaRPr/>
          </a:p>
        </p:txBody>
      </p:sp>
      <p:sp>
        <p:nvSpPr>
          <p:cNvPr id="97" name="Picture Placeholder 11"/>
          <p:cNvSpPr>
            <a:spLocks noGrp="1"/>
          </p:cNvSpPr>
          <p:nvPr>
            <p:ph type="pic" sz="quarter" idx="17"/>
          </p:nvPr>
        </p:nvSpPr>
        <p:spPr>
          <a:xfrm>
            <a:off x="8188942" y="3508254"/>
            <a:ext cx="3739203" cy="2339812"/>
          </a:xfrm>
          <a:prstGeom prst="rect">
            <a:avLst/>
          </a:prstGeom>
        </p:spPr>
        <p:txBody>
          <a:bodyPr lIns="91439" rIns="91439">
            <a:noAutofit/>
          </a:bodyPr>
          <a:lstStyle/>
          <a:p>
            <a:r>
              <a:rPr lang="en-US"/>
              <a:t>Click icon to add picture</a:t>
            </a:r>
            <a:endParaRPr/>
          </a:p>
        </p:txBody>
      </p:sp>
      <p:sp>
        <p:nvSpPr>
          <p:cNvPr id="98" name="Isosceles Triangle 15"/>
          <p:cNvSpPr/>
          <p:nvPr/>
        </p:nvSpPr>
        <p:spPr>
          <a:xfrm rot="5400000">
            <a:off x="-52101" y="1487172"/>
            <a:ext cx="228604" cy="12440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9831" y="0"/>
                </a:lnTo>
                <a:lnTo>
                  <a:pt x="21600" y="21600"/>
                </a:lnTo>
                <a:lnTo>
                  <a:pt x="0" y="21600"/>
                </a:lnTo>
                <a:close/>
              </a:path>
            </a:pathLst>
          </a:custGeom>
          <a:solidFill>
            <a:srgbClr val="DD0330"/>
          </a:solidFill>
          <a:ln w="12700">
            <a:miter lim="400000"/>
          </a:ln>
        </p:spPr>
        <p:txBody>
          <a:bodyPr lIns="45719" rIns="45719" anchor="ctr"/>
          <a:lstStyle/>
          <a:p>
            <a:pPr algn="ctr">
              <a:defRPr>
                <a:solidFill>
                  <a:srgbClr val="DD0330"/>
                </a:solidFill>
              </a:defRPr>
            </a:pPr>
            <a:endParaRPr/>
          </a:p>
        </p:txBody>
      </p:sp>
      <p:sp>
        <p:nvSpPr>
          <p:cNvPr id="99" name="Rectangle 13"/>
          <p:cNvSpPr/>
          <p:nvPr/>
        </p:nvSpPr>
        <p:spPr>
          <a:xfrm>
            <a:off x="-2" y="815807"/>
            <a:ext cx="168967" cy="535321"/>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Tree>
    <p:extLst>
      <p:ext uri="{BB962C8B-B14F-4D97-AF65-F5344CB8AC3E}">
        <p14:creationId xmlns:p14="http://schemas.microsoft.com/office/powerpoint/2010/main" val="337275369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Layout">
    <p:spTree>
      <p:nvGrpSpPr>
        <p:cNvPr id="1" name=""/>
        <p:cNvGrpSpPr/>
        <p:nvPr/>
      </p:nvGrpSpPr>
      <p:grpSpPr>
        <a:xfrm>
          <a:off x="0" y="0"/>
          <a:ext cx="0" cy="0"/>
          <a:chOff x="0" y="0"/>
          <a:chExt cx="0" cy="0"/>
        </a:xfrm>
      </p:grpSpPr>
      <p:sp>
        <p:nvSpPr>
          <p:cNvPr id="106" name="Slide Number"/>
          <p:cNvSpPr txBox="1">
            <a:spLocks noGrp="1"/>
          </p:cNvSpPr>
          <p:nvPr>
            <p:ph type="sldNum" sz="quarter" idx="2"/>
          </p:nvPr>
        </p:nvSpPr>
        <p:spPr>
          <a:xfrm>
            <a:off x="296886" y="6436599"/>
            <a:ext cx="139838" cy="139701"/>
          </a:xfrm>
          <a:prstGeom prst="rect">
            <a:avLst/>
          </a:prstGeom>
        </p:spPr>
        <p:txBody>
          <a:bodyPr lIns="0" tIns="0" rIns="0" bIns="0"/>
          <a:lstStyle>
            <a:lvl1pPr>
              <a:defRPr sz="900" cap="all">
                <a:solidFill>
                  <a:srgbClr val="DD0330"/>
                </a:solidFill>
                <a:latin typeface="Effra Light"/>
                <a:ea typeface="Effra Light"/>
                <a:cs typeface="Effra Light"/>
                <a:sym typeface="Effra Light"/>
              </a:defRPr>
            </a:lvl1pPr>
          </a:lstStyle>
          <a:p>
            <a:fld id="{86CB4B4D-7CA3-9044-876B-883B54F8677D}" type="slidenum">
              <a:t>‹#›</a:t>
            </a:fld>
            <a:endParaRPr/>
          </a:p>
        </p:txBody>
      </p:sp>
      <p:sp>
        <p:nvSpPr>
          <p:cNvPr id="107" name="TextBox 10"/>
          <p:cNvSpPr txBox="1"/>
          <p:nvPr/>
        </p:nvSpPr>
        <p:spPr>
          <a:xfrm>
            <a:off x="580689" y="6436599"/>
            <a:ext cx="1856905" cy="13970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defRPr sz="900" cap="all">
                <a:solidFill>
                  <a:srgbClr val="FFFFFF"/>
                </a:solidFill>
                <a:latin typeface="Effra Light"/>
                <a:ea typeface="Effra Light"/>
                <a:cs typeface="Effra Light"/>
                <a:sym typeface="Effra Light"/>
              </a:defRPr>
            </a:lvl1pPr>
          </a:lstStyle>
          <a:p>
            <a:r>
              <a:t>October  2018 |  CONFIDENTIAL</a:t>
            </a:r>
          </a:p>
        </p:txBody>
      </p:sp>
      <p:pic>
        <p:nvPicPr>
          <p:cNvPr id="108" name="Picture 13" descr="Picture 13"/>
          <p:cNvPicPr>
            <a:picLocks noChangeAspect="1"/>
          </p:cNvPicPr>
          <p:nvPr/>
        </p:nvPicPr>
        <p:blipFill>
          <a:blip r:embed="rId2"/>
          <a:stretch>
            <a:fillRect/>
          </a:stretch>
        </p:blipFill>
        <p:spPr>
          <a:xfrm>
            <a:off x="0" y="0"/>
            <a:ext cx="295835" cy="295835"/>
          </a:xfrm>
          <a:prstGeom prst="rect">
            <a:avLst/>
          </a:prstGeom>
          <a:ln w="12700">
            <a:miter lim="400000"/>
          </a:ln>
        </p:spPr>
      </p:pic>
      <p:grpSp>
        <p:nvGrpSpPr>
          <p:cNvPr id="111" name="Group 5"/>
          <p:cNvGrpSpPr/>
          <p:nvPr/>
        </p:nvGrpSpPr>
        <p:grpSpPr>
          <a:xfrm>
            <a:off x="10931007" y="5705376"/>
            <a:ext cx="1260994" cy="1107583"/>
            <a:chOff x="0" y="0"/>
            <a:chExt cx="1260992" cy="1107581"/>
          </a:xfrm>
        </p:grpSpPr>
        <p:sp>
          <p:nvSpPr>
            <p:cNvPr id="109" name="Rectangle 3"/>
            <p:cNvSpPr txBox="1"/>
            <p:nvPr/>
          </p:nvSpPr>
          <p:spPr>
            <a:xfrm>
              <a:off x="0" y="0"/>
              <a:ext cx="1260993" cy="110758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nSpc>
                  <a:spcPct val="90000"/>
                </a:lnSpc>
                <a:defRPr sz="1100">
                  <a:solidFill>
                    <a:srgbClr val="DD0330"/>
                  </a:solidFill>
                </a:defRPr>
              </a:pPr>
              <a:r>
                <a:t>AMD Software</a:t>
              </a:r>
              <a:br>
                <a:rPr/>
              </a:br>
              <a:r>
                <a:rPr sz="2000">
                  <a:latin typeface="Arial Black"/>
                  <a:ea typeface="Arial Black"/>
                  <a:cs typeface="Arial Black"/>
                  <a:sym typeface="Arial Black"/>
                </a:rPr>
                <a:t>TECH</a:t>
              </a:r>
              <a:r>
                <a:rPr sz="2000"/>
                <a:t> </a:t>
              </a:r>
            </a:p>
            <a:p>
              <a:pPr>
                <a:lnSpc>
                  <a:spcPct val="90000"/>
                </a:lnSpc>
                <a:defRPr sz="2000">
                  <a:solidFill>
                    <a:srgbClr val="DD0330"/>
                  </a:solidFill>
                  <a:latin typeface="Arial"/>
                  <a:ea typeface="Arial"/>
                  <a:cs typeface="Arial"/>
                  <a:sym typeface="Arial"/>
                </a:defRPr>
              </a:pPr>
              <a:r>
                <a:t>FORUM</a:t>
              </a:r>
            </a:p>
            <a:p>
              <a:pPr>
                <a:lnSpc>
                  <a:spcPct val="90000"/>
                </a:lnSpc>
                <a:defRPr sz="2000">
                  <a:solidFill>
                    <a:srgbClr val="DD0330"/>
                  </a:solidFill>
                  <a:latin typeface="Arial"/>
                  <a:ea typeface="Arial"/>
                  <a:cs typeface="Arial"/>
                  <a:sym typeface="Arial"/>
                </a:defRPr>
              </a:pPr>
              <a:r>
                <a:t>   18</a:t>
              </a:r>
            </a:p>
          </p:txBody>
        </p:sp>
        <p:pic>
          <p:nvPicPr>
            <p:cNvPr id="110" name="Picture 8" descr="Picture 8"/>
            <p:cNvPicPr>
              <a:picLocks noChangeAspect="1"/>
            </p:cNvPicPr>
            <p:nvPr/>
          </p:nvPicPr>
          <p:blipFill>
            <a:blip r:embed="rId3"/>
            <a:srcRect l="69683" t="21968" r="8402" b="21798"/>
            <a:stretch>
              <a:fillRect/>
            </a:stretch>
          </p:blipFill>
          <p:spPr>
            <a:xfrm>
              <a:off x="98878" y="764607"/>
              <a:ext cx="206602" cy="207101"/>
            </a:xfrm>
            <a:prstGeom prst="rect">
              <a:avLst/>
            </a:prstGeom>
            <a:ln w="12700" cap="flat">
              <a:noFill/>
              <a:miter lim="400000"/>
            </a:ln>
            <a:effectLst/>
          </p:spPr>
        </p:pic>
      </p:grpSp>
      <p:sp>
        <p:nvSpPr>
          <p:cNvPr id="112" name="Title Text"/>
          <p:cNvSpPr txBox="1">
            <a:spLocks noGrp="1"/>
          </p:cNvSpPr>
          <p:nvPr>
            <p:ph type="title"/>
          </p:nvPr>
        </p:nvSpPr>
        <p:spPr>
          <a:xfrm>
            <a:off x="311801" y="-23342"/>
            <a:ext cx="11613499" cy="381935"/>
          </a:xfrm>
          <a:prstGeom prst="rect">
            <a:avLst/>
          </a:prstGeom>
        </p:spPr>
        <p:txBody>
          <a:bodyPr>
            <a:normAutofit/>
          </a:bodyPr>
          <a:lstStyle/>
          <a:p>
            <a:r>
              <a:rPr lang="en-US"/>
              <a:t>Click to edit Master title style</a:t>
            </a:r>
            <a:endParaRPr/>
          </a:p>
        </p:txBody>
      </p:sp>
      <p:sp>
        <p:nvSpPr>
          <p:cNvPr id="113" name="Picture Placeholder 4"/>
          <p:cNvSpPr>
            <a:spLocks noGrp="1"/>
          </p:cNvSpPr>
          <p:nvPr>
            <p:ph type="pic" sz="quarter" idx="13"/>
          </p:nvPr>
        </p:nvSpPr>
        <p:spPr>
          <a:xfrm>
            <a:off x="311801" y="1589963"/>
            <a:ext cx="3502749" cy="3500652"/>
          </a:xfrm>
          <a:prstGeom prst="rect">
            <a:avLst/>
          </a:prstGeom>
        </p:spPr>
        <p:txBody>
          <a:bodyPr lIns="91439" rIns="91439">
            <a:noAutofit/>
          </a:bodyPr>
          <a:lstStyle/>
          <a:p>
            <a:r>
              <a:rPr lang="en-US"/>
              <a:t>Click icon to add picture</a:t>
            </a:r>
            <a:endParaRPr/>
          </a:p>
        </p:txBody>
      </p:sp>
      <p:sp>
        <p:nvSpPr>
          <p:cNvPr id="114" name="Picture Placeholder 3"/>
          <p:cNvSpPr>
            <a:spLocks noGrp="1"/>
          </p:cNvSpPr>
          <p:nvPr>
            <p:ph type="pic" sz="quarter" idx="14"/>
          </p:nvPr>
        </p:nvSpPr>
        <p:spPr>
          <a:xfrm>
            <a:off x="8373734" y="1589963"/>
            <a:ext cx="3492994" cy="3500652"/>
          </a:xfrm>
          <a:prstGeom prst="rect">
            <a:avLst/>
          </a:prstGeom>
        </p:spPr>
        <p:txBody>
          <a:bodyPr lIns="91439" rIns="91439">
            <a:noAutofit/>
          </a:bodyPr>
          <a:lstStyle/>
          <a:p>
            <a:r>
              <a:rPr lang="en-US"/>
              <a:t>Click icon to add picture</a:t>
            </a:r>
            <a:endParaRPr/>
          </a:p>
        </p:txBody>
      </p:sp>
      <p:sp>
        <p:nvSpPr>
          <p:cNvPr id="115" name="Picture Placeholder 9"/>
          <p:cNvSpPr>
            <a:spLocks noGrp="1"/>
          </p:cNvSpPr>
          <p:nvPr>
            <p:ph type="pic" sz="quarter" idx="15"/>
          </p:nvPr>
        </p:nvSpPr>
        <p:spPr>
          <a:xfrm>
            <a:off x="4354467" y="1589963"/>
            <a:ext cx="3479350" cy="3500652"/>
          </a:xfrm>
          <a:prstGeom prst="rect">
            <a:avLst/>
          </a:prstGeom>
        </p:spPr>
        <p:txBody>
          <a:bodyPr lIns="91439" rIns="91439">
            <a:noAutofit/>
          </a:bodyPr>
          <a:lstStyle/>
          <a:p>
            <a:r>
              <a:rPr lang="en-US"/>
              <a:t>Click icon to add picture</a:t>
            </a:r>
            <a:endParaRPr/>
          </a:p>
        </p:txBody>
      </p:sp>
      <p:sp>
        <p:nvSpPr>
          <p:cNvPr id="116" name="Rectangle 13"/>
          <p:cNvSpPr/>
          <p:nvPr/>
        </p:nvSpPr>
        <p:spPr>
          <a:xfrm>
            <a:off x="-2" y="815807"/>
            <a:ext cx="168967" cy="535321"/>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Tree>
    <p:extLst>
      <p:ext uri="{BB962C8B-B14F-4D97-AF65-F5344CB8AC3E}">
        <p14:creationId xmlns:p14="http://schemas.microsoft.com/office/powerpoint/2010/main" val="3408276988"/>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AMD logo">
    <p:spTree>
      <p:nvGrpSpPr>
        <p:cNvPr id="1" name=""/>
        <p:cNvGrpSpPr/>
        <p:nvPr/>
      </p:nvGrpSpPr>
      <p:grpSpPr>
        <a:xfrm>
          <a:off x="0" y="0"/>
          <a:ext cx="0" cy="0"/>
          <a:chOff x="0" y="0"/>
          <a:chExt cx="0" cy="0"/>
        </a:xfrm>
      </p:grpSpPr>
      <p:pic>
        <p:nvPicPr>
          <p:cNvPr id="123" name="Picture 7" descr="Picture 7"/>
          <p:cNvPicPr>
            <a:picLocks noChangeAspect="1"/>
          </p:cNvPicPr>
          <p:nvPr/>
        </p:nvPicPr>
        <p:blipFill>
          <a:blip r:embed="rId2"/>
          <a:stretch>
            <a:fillRect/>
          </a:stretch>
        </p:blipFill>
        <p:spPr>
          <a:xfrm>
            <a:off x="2534408" y="2037603"/>
            <a:ext cx="7123184" cy="2782796"/>
          </a:xfrm>
          <a:prstGeom prst="rect">
            <a:avLst/>
          </a:prstGeom>
          <a:ln w="12700">
            <a:miter lim="400000"/>
          </a:ln>
        </p:spPr>
      </p:pic>
      <p:sp>
        <p:nvSpPr>
          <p:cNvPr id="1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262337110"/>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4" name="Group 1"/>
          <p:cNvGrpSpPr/>
          <p:nvPr/>
        </p:nvGrpSpPr>
        <p:grpSpPr>
          <a:xfrm>
            <a:off x="1158239" y="1122361"/>
            <a:ext cx="6339842" cy="2912311"/>
            <a:chOff x="0" y="0"/>
            <a:chExt cx="6339840" cy="2912309"/>
          </a:xfrm>
        </p:grpSpPr>
        <p:sp>
          <p:nvSpPr>
            <p:cNvPr id="2" name="Title 3"/>
            <p:cNvSpPr txBox="1"/>
            <p:nvPr/>
          </p:nvSpPr>
          <p:spPr>
            <a:xfrm>
              <a:off x="-1" y="-1"/>
              <a:ext cx="6339842" cy="291231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b">
              <a:normAutofit/>
            </a:bodyPr>
            <a:lstStyle/>
            <a:p>
              <a:pPr defTabSz="850391">
                <a:lnSpc>
                  <a:spcPct val="81000"/>
                </a:lnSpc>
                <a:defRPr sz="3441">
                  <a:solidFill>
                    <a:srgbClr val="DD0330"/>
                  </a:solidFill>
                </a:defRPr>
              </a:pPr>
              <a:r>
                <a:t>AMD Software</a:t>
              </a:r>
              <a:br>
                <a:rPr/>
              </a:br>
              <a:r>
                <a:rPr sz="5673">
                  <a:latin typeface="Arial Black"/>
                  <a:ea typeface="Arial Black"/>
                  <a:cs typeface="Arial Black"/>
                  <a:sym typeface="Arial Black"/>
                </a:rPr>
                <a:t>TECH</a:t>
              </a:r>
              <a:r>
                <a:rPr sz="5673"/>
                <a:t> </a:t>
              </a:r>
              <a:endParaRPr sz="5115"/>
            </a:p>
            <a:p>
              <a:pPr defTabSz="850391">
                <a:lnSpc>
                  <a:spcPct val="81000"/>
                </a:lnSpc>
                <a:defRPr sz="5673">
                  <a:solidFill>
                    <a:srgbClr val="DD0330"/>
                  </a:solidFill>
                  <a:latin typeface="Arial"/>
                  <a:ea typeface="Arial"/>
                  <a:cs typeface="Arial"/>
                  <a:sym typeface="Arial"/>
                </a:defRPr>
              </a:pPr>
              <a:r>
                <a:t>FORUM</a:t>
              </a:r>
              <a:endParaRPr sz="5115"/>
            </a:p>
            <a:p>
              <a:pPr defTabSz="850391">
                <a:lnSpc>
                  <a:spcPct val="81000"/>
                </a:lnSpc>
                <a:spcBef>
                  <a:spcPts val="500"/>
                </a:spcBef>
                <a:defRPr sz="5673">
                  <a:solidFill>
                    <a:srgbClr val="DD0330"/>
                  </a:solidFill>
                  <a:latin typeface="Arial"/>
                  <a:ea typeface="Arial"/>
                  <a:cs typeface="Arial"/>
                  <a:sym typeface="Arial"/>
                </a:defRPr>
              </a:pPr>
              <a:r>
                <a:t>   18</a:t>
              </a:r>
            </a:p>
          </p:txBody>
        </p:sp>
        <p:pic>
          <p:nvPicPr>
            <p:cNvPr id="3" name="Picture 11" descr="Picture 11"/>
            <p:cNvPicPr>
              <a:picLocks noChangeAspect="1"/>
            </p:cNvPicPr>
            <p:nvPr/>
          </p:nvPicPr>
          <p:blipFill>
            <a:blip r:embed="rId11"/>
            <a:srcRect l="69683" t="21968" r="8402" b="21799"/>
            <a:stretch>
              <a:fillRect/>
            </a:stretch>
          </p:blipFill>
          <p:spPr>
            <a:xfrm>
              <a:off x="90857" y="2120457"/>
              <a:ext cx="608917" cy="610388"/>
            </a:xfrm>
            <a:prstGeom prst="rect">
              <a:avLst/>
            </a:prstGeom>
            <a:ln w="12700" cap="flat">
              <a:noFill/>
              <a:miter lim="400000"/>
            </a:ln>
            <a:effectLst/>
          </p:spPr>
        </p:pic>
      </p:grpSp>
      <p:sp>
        <p:nvSpPr>
          <p:cNvPr id="5"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lstStyle/>
          <a:p>
            <a:r>
              <a:t>Title Text</a:t>
            </a:r>
          </a:p>
        </p:txBody>
      </p:sp>
      <p:sp>
        <p:nvSpPr>
          <p:cNvPr id="6"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7"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extLst>
      <p:ext uri="{BB962C8B-B14F-4D97-AF65-F5344CB8AC3E}">
        <p14:creationId xmlns:p14="http://schemas.microsoft.com/office/powerpoint/2010/main" val="3507826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0" r:id="rId5"/>
    <p:sldLayoutId id="2147483666" r:id="rId6"/>
    <p:sldLayoutId id="2147483667" r:id="rId7"/>
    <p:sldLayoutId id="2147483668" r:id="rId8"/>
    <p:sldLayoutId id="2147483669" r:id="rId9"/>
  </p:sldLayoutIdLst>
  <p:transition spd="med"/>
  <p:hf hdr="0" ftr="0" dt="0"/>
  <p:txStyles>
    <p:titleStyle>
      <a:lvl1pPr marL="0" marR="0" indent="0" algn="l" defTabSz="914400" rtl="0" eaLnBrk="1" latinLnBrk="0" hangingPunct="1">
        <a:lnSpc>
          <a:spcPct val="90000"/>
        </a:lnSpc>
        <a:spcBef>
          <a:spcPts val="0"/>
        </a:spcBef>
        <a:spcAft>
          <a:spcPts val="0"/>
        </a:spcAft>
        <a:buClrTx/>
        <a:buSzTx/>
        <a:buFontTx/>
        <a:buNone/>
        <a:tabLst/>
        <a:defRPr sz="2400" b="0" i="0" u="none" strike="noStrike" cap="all" spc="0" baseline="0">
          <a:ln>
            <a:noFill/>
          </a:ln>
          <a:solidFill>
            <a:srgbClr val="FFFFFF"/>
          </a:solidFill>
          <a:uFillTx/>
          <a:latin typeface="Effra Light"/>
          <a:ea typeface="Effra Light"/>
          <a:cs typeface="Effra Light"/>
          <a:sym typeface="Effra Light"/>
        </a:defRPr>
      </a:lvl1pPr>
      <a:lvl2pPr marL="0" marR="0" indent="0" algn="l" defTabSz="914400" rtl="0" eaLnBrk="1" latinLnBrk="0" hangingPunct="1">
        <a:lnSpc>
          <a:spcPct val="90000"/>
        </a:lnSpc>
        <a:spcBef>
          <a:spcPts val="0"/>
        </a:spcBef>
        <a:spcAft>
          <a:spcPts val="0"/>
        </a:spcAft>
        <a:buClrTx/>
        <a:buSzTx/>
        <a:buFontTx/>
        <a:buNone/>
        <a:tabLst/>
        <a:defRPr sz="2400" b="0" i="0" u="none" strike="noStrike" cap="all" spc="0" baseline="0">
          <a:ln>
            <a:noFill/>
          </a:ln>
          <a:solidFill>
            <a:srgbClr val="FFFFFF"/>
          </a:solidFill>
          <a:uFillTx/>
          <a:latin typeface="Effra Light"/>
          <a:ea typeface="Effra Light"/>
          <a:cs typeface="Effra Light"/>
          <a:sym typeface="Effra Light"/>
        </a:defRPr>
      </a:lvl2pPr>
      <a:lvl3pPr marL="0" marR="0" indent="0" algn="l" defTabSz="914400" rtl="0" eaLnBrk="1" latinLnBrk="0" hangingPunct="1">
        <a:lnSpc>
          <a:spcPct val="90000"/>
        </a:lnSpc>
        <a:spcBef>
          <a:spcPts val="0"/>
        </a:spcBef>
        <a:spcAft>
          <a:spcPts val="0"/>
        </a:spcAft>
        <a:buClrTx/>
        <a:buSzTx/>
        <a:buFontTx/>
        <a:buNone/>
        <a:tabLst/>
        <a:defRPr sz="2400" b="0" i="0" u="none" strike="noStrike" cap="all" spc="0" baseline="0">
          <a:ln>
            <a:noFill/>
          </a:ln>
          <a:solidFill>
            <a:srgbClr val="FFFFFF"/>
          </a:solidFill>
          <a:uFillTx/>
          <a:latin typeface="Effra Light"/>
          <a:ea typeface="Effra Light"/>
          <a:cs typeface="Effra Light"/>
          <a:sym typeface="Effra Light"/>
        </a:defRPr>
      </a:lvl3pPr>
      <a:lvl4pPr marL="0" marR="0" indent="0" algn="l" defTabSz="914400" rtl="0" eaLnBrk="1" latinLnBrk="0" hangingPunct="1">
        <a:lnSpc>
          <a:spcPct val="90000"/>
        </a:lnSpc>
        <a:spcBef>
          <a:spcPts val="0"/>
        </a:spcBef>
        <a:spcAft>
          <a:spcPts val="0"/>
        </a:spcAft>
        <a:buClrTx/>
        <a:buSzTx/>
        <a:buFontTx/>
        <a:buNone/>
        <a:tabLst/>
        <a:defRPr sz="2400" b="0" i="0" u="none" strike="noStrike" cap="all" spc="0" baseline="0">
          <a:ln>
            <a:noFill/>
          </a:ln>
          <a:solidFill>
            <a:srgbClr val="FFFFFF"/>
          </a:solidFill>
          <a:uFillTx/>
          <a:latin typeface="Effra Light"/>
          <a:ea typeface="Effra Light"/>
          <a:cs typeface="Effra Light"/>
          <a:sym typeface="Effra Light"/>
        </a:defRPr>
      </a:lvl4pPr>
      <a:lvl5pPr marL="0" marR="0" indent="0" algn="l" defTabSz="914400" rtl="0" eaLnBrk="1" latinLnBrk="0" hangingPunct="1">
        <a:lnSpc>
          <a:spcPct val="90000"/>
        </a:lnSpc>
        <a:spcBef>
          <a:spcPts val="0"/>
        </a:spcBef>
        <a:spcAft>
          <a:spcPts val="0"/>
        </a:spcAft>
        <a:buClrTx/>
        <a:buSzTx/>
        <a:buFontTx/>
        <a:buNone/>
        <a:tabLst/>
        <a:defRPr sz="2400" b="0" i="0" u="none" strike="noStrike" cap="all" spc="0" baseline="0">
          <a:ln>
            <a:noFill/>
          </a:ln>
          <a:solidFill>
            <a:srgbClr val="FFFFFF"/>
          </a:solidFill>
          <a:uFillTx/>
          <a:latin typeface="Effra Light"/>
          <a:ea typeface="Effra Light"/>
          <a:cs typeface="Effra Light"/>
          <a:sym typeface="Effra Light"/>
        </a:defRPr>
      </a:lvl5pPr>
      <a:lvl6pPr marL="0" marR="0" indent="0" algn="l" defTabSz="914400" rtl="0" eaLnBrk="1" latinLnBrk="0" hangingPunct="1">
        <a:lnSpc>
          <a:spcPct val="90000"/>
        </a:lnSpc>
        <a:spcBef>
          <a:spcPts val="0"/>
        </a:spcBef>
        <a:spcAft>
          <a:spcPts val="0"/>
        </a:spcAft>
        <a:buClrTx/>
        <a:buSzTx/>
        <a:buFontTx/>
        <a:buNone/>
        <a:tabLst/>
        <a:defRPr sz="2400" b="0" i="0" u="none" strike="noStrike" cap="all" spc="0" baseline="0">
          <a:ln>
            <a:noFill/>
          </a:ln>
          <a:solidFill>
            <a:srgbClr val="FFFFFF"/>
          </a:solidFill>
          <a:uFillTx/>
          <a:latin typeface="Effra Light"/>
          <a:ea typeface="Effra Light"/>
          <a:cs typeface="Effra Light"/>
          <a:sym typeface="Effra Light"/>
        </a:defRPr>
      </a:lvl6pPr>
      <a:lvl7pPr marL="0" marR="0" indent="0" algn="l" defTabSz="914400" rtl="0" eaLnBrk="1" latinLnBrk="0" hangingPunct="1">
        <a:lnSpc>
          <a:spcPct val="90000"/>
        </a:lnSpc>
        <a:spcBef>
          <a:spcPts val="0"/>
        </a:spcBef>
        <a:spcAft>
          <a:spcPts val="0"/>
        </a:spcAft>
        <a:buClrTx/>
        <a:buSzTx/>
        <a:buFontTx/>
        <a:buNone/>
        <a:tabLst/>
        <a:defRPr sz="2400" b="0" i="0" u="none" strike="noStrike" cap="all" spc="0" baseline="0">
          <a:ln>
            <a:noFill/>
          </a:ln>
          <a:solidFill>
            <a:srgbClr val="FFFFFF"/>
          </a:solidFill>
          <a:uFillTx/>
          <a:latin typeface="Effra Light"/>
          <a:ea typeface="Effra Light"/>
          <a:cs typeface="Effra Light"/>
          <a:sym typeface="Effra Light"/>
        </a:defRPr>
      </a:lvl7pPr>
      <a:lvl8pPr marL="0" marR="0" indent="0" algn="l" defTabSz="914400" rtl="0" eaLnBrk="1" latinLnBrk="0" hangingPunct="1">
        <a:lnSpc>
          <a:spcPct val="90000"/>
        </a:lnSpc>
        <a:spcBef>
          <a:spcPts val="0"/>
        </a:spcBef>
        <a:spcAft>
          <a:spcPts val="0"/>
        </a:spcAft>
        <a:buClrTx/>
        <a:buSzTx/>
        <a:buFontTx/>
        <a:buNone/>
        <a:tabLst/>
        <a:defRPr sz="2400" b="0" i="0" u="none" strike="noStrike" cap="all" spc="0" baseline="0">
          <a:ln>
            <a:noFill/>
          </a:ln>
          <a:solidFill>
            <a:srgbClr val="FFFFFF"/>
          </a:solidFill>
          <a:uFillTx/>
          <a:latin typeface="Effra Light"/>
          <a:ea typeface="Effra Light"/>
          <a:cs typeface="Effra Light"/>
          <a:sym typeface="Effra Light"/>
        </a:defRPr>
      </a:lvl8pPr>
      <a:lvl9pPr marL="0" marR="0" indent="0" algn="l" defTabSz="914400" rtl="0" eaLnBrk="1" latinLnBrk="0" hangingPunct="1">
        <a:lnSpc>
          <a:spcPct val="90000"/>
        </a:lnSpc>
        <a:spcBef>
          <a:spcPts val="0"/>
        </a:spcBef>
        <a:spcAft>
          <a:spcPts val="0"/>
        </a:spcAft>
        <a:buClrTx/>
        <a:buSzTx/>
        <a:buFontTx/>
        <a:buNone/>
        <a:tabLst/>
        <a:defRPr sz="2400" b="0" i="0" u="none" strike="noStrike" cap="all" spc="0" baseline="0">
          <a:ln>
            <a:noFill/>
          </a:ln>
          <a:solidFill>
            <a:srgbClr val="FFFFFF"/>
          </a:solidFill>
          <a:uFillTx/>
          <a:latin typeface="Effra Light"/>
          <a:ea typeface="Effra Light"/>
          <a:cs typeface="Effra Light"/>
          <a:sym typeface="Effra Light"/>
        </a:defRPr>
      </a:lvl9pPr>
    </p:titleStyle>
    <p:bodyStyle>
      <a:lvl1pPr marL="0" marR="0" indent="0" algn="l" defTabSz="914400" rtl="0" eaLnBrk="1" latinLnBrk="0" hangingPunct="1">
        <a:lnSpc>
          <a:spcPct val="90000"/>
        </a:lnSpc>
        <a:spcBef>
          <a:spcPts val="1000"/>
        </a:spcBef>
        <a:spcAft>
          <a:spcPts val="0"/>
        </a:spcAft>
        <a:buClrTx/>
        <a:buSzTx/>
        <a:buFontTx/>
        <a:buNone/>
        <a:tabLst/>
        <a:defRPr sz="2000" b="0" i="0" u="none" strike="noStrike" cap="none" spc="0" baseline="0">
          <a:ln>
            <a:noFill/>
          </a:ln>
          <a:solidFill>
            <a:srgbClr val="FFFFFF"/>
          </a:solidFill>
          <a:uFillTx/>
          <a:latin typeface="Effra Light"/>
          <a:ea typeface="Effra Light"/>
          <a:cs typeface="Effra Light"/>
          <a:sym typeface="Effra Light"/>
        </a:defRPr>
      </a:lvl1pPr>
      <a:lvl2pPr marL="0" marR="0" indent="457200" algn="l" defTabSz="914400" rtl="0" eaLnBrk="1" latinLnBrk="0" hangingPunct="1">
        <a:lnSpc>
          <a:spcPct val="90000"/>
        </a:lnSpc>
        <a:spcBef>
          <a:spcPts val="1000"/>
        </a:spcBef>
        <a:spcAft>
          <a:spcPts val="0"/>
        </a:spcAft>
        <a:buClrTx/>
        <a:buSzTx/>
        <a:buFontTx/>
        <a:buNone/>
        <a:tabLst/>
        <a:defRPr sz="2000" b="0" i="0" u="none" strike="noStrike" cap="none" spc="0" baseline="0">
          <a:ln>
            <a:noFill/>
          </a:ln>
          <a:solidFill>
            <a:srgbClr val="FFFFFF"/>
          </a:solidFill>
          <a:uFillTx/>
          <a:latin typeface="Effra Light"/>
          <a:ea typeface="Effra Light"/>
          <a:cs typeface="Effra Light"/>
          <a:sym typeface="Effra Light"/>
        </a:defRPr>
      </a:lvl2pPr>
      <a:lvl3pPr marL="0" marR="0" indent="914400" algn="l" defTabSz="914400" rtl="0" eaLnBrk="1" latinLnBrk="0" hangingPunct="1">
        <a:lnSpc>
          <a:spcPct val="90000"/>
        </a:lnSpc>
        <a:spcBef>
          <a:spcPts val="1000"/>
        </a:spcBef>
        <a:spcAft>
          <a:spcPts val="0"/>
        </a:spcAft>
        <a:buClrTx/>
        <a:buSzTx/>
        <a:buFontTx/>
        <a:buNone/>
        <a:tabLst/>
        <a:defRPr sz="2000" b="0" i="0" u="none" strike="noStrike" cap="none" spc="0" baseline="0">
          <a:ln>
            <a:noFill/>
          </a:ln>
          <a:solidFill>
            <a:srgbClr val="FFFFFF"/>
          </a:solidFill>
          <a:uFillTx/>
          <a:latin typeface="Effra Light"/>
          <a:ea typeface="Effra Light"/>
          <a:cs typeface="Effra Light"/>
          <a:sym typeface="Effra Light"/>
        </a:defRPr>
      </a:lvl3pPr>
      <a:lvl4pPr marL="0" marR="0" indent="1371600" algn="l" defTabSz="914400" rtl="0" eaLnBrk="1" latinLnBrk="0" hangingPunct="1">
        <a:lnSpc>
          <a:spcPct val="90000"/>
        </a:lnSpc>
        <a:spcBef>
          <a:spcPts val="1000"/>
        </a:spcBef>
        <a:spcAft>
          <a:spcPts val="0"/>
        </a:spcAft>
        <a:buClrTx/>
        <a:buSzTx/>
        <a:buFontTx/>
        <a:buNone/>
        <a:tabLst/>
        <a:defRPr sz="2000" b="0" i="0" u="none" strike="noStrike" cap="none" spc="0" baseline="0">
          <a:ln>
            <a:noFill/>
          </a:ln>
          <a:solidFill>
            <a:srgbClr val="FFFFFF"/>
          </a:solidFill>
          <a:uFillTx/>
          <a:latin typeface="Effra Light"/>
          <a:ea typeface="Effra Light"/>
          <a:cs typeface="Effra Light"/>
          <a:sym typeface="Effra Light"/>
        </a:defRPr>
      </a:lvl4pPr>
      <a:lvl5pPr marL="0" marR="0" indent="1828800" algn="l" defTabSz="914400" rtl="0" eaLnBrk="1" latinLnBrk="0" hangingPunct="1">
        <a:lnSpc>
          <a:spcPct val="90000"/>
        </a:lnSpc>
        <a:spcBef>
          <a:spcPts val="1000"/>
        </a:spcBef>
        <a:spcAft>
          <a:spcPts val="0"/>
        </a:spcAft>
        <a:buClrTx/>
        <a:buSzTx/>
        <a:buFontTx/>
        <a:buNone/>
        <a:tabLst/>
        <a:defRPr sz="2000" b="0" i="0" u="none" strike="noStrike" cap="none" spc="0" baseline="0">
          <a:ln>
            <a:noFill/>
          </a:ln>
          <a:solidFill>
            <a:srgbClr val="FFFFFF"/>
          </a:solidFill>
          <a:uFillTx/>
          <a:latin typeface="Effra Light"/>
          <a:ea typeface="Effra Light"/>
          <a:cs typeface="Effra Light"/>
          <a:sym typeface="Effra Light"/>
        </a:defRPr>
      </a:lvl5pPr>
      <a:lvl6pPr marL="2540000" marR="0" indent="-254000"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6pPr>
      <a:lvl7pPr marL="2997200" marR="0" indent="-254000"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7pPr>
      <a:lvl8pPr marL="3454400" marR="0" indent="-254000"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8pPr>
      <a:lvl9pPr marL="3911600" marR="0" indent="-254000"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2.svg"/></Relationships>
</file>

<file path=ppt/slides/_rels/slide18.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1.png"/><Relationship Id="rId7"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2.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33.png"/></Relationships>
</file>

<file path=ppt/slides/_rels/slide2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4.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1.png"/><Relationship Id="rId7"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2.sv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15.png"/><Relationship Id="rId7"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4.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16.sv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4.xml"/><Relationship Id="rId1" Type="http://schemas.openxmlformats.org/officeDocument/2006/relationships/slideLayout" Target="../slideLayouts/slideLayout4.xml"/><Relationship Id="rId4" Type="http://schemas.openxmlformats.org/officeDocument/2006/relationships/image" Target="../media/image41.svg"/></Relationships>
</file>

<file path=ppt/slides/_rels/slide45.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45.xml"/><Relationship Id="rId1" Type="http://schemas.openxmlformats.org/officeDocument/2006/relationships/slideLayout" Target="../slideLayouts/slideLayout4.xml"/><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6.xml"/><Relationship Id="rId1" Type="http://schemas.openxmlformats.org/officeDocument/2006/relationships/slideLayout" Target="../slideLayouts/slideLayout4.xml"/><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9.sv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9.xml"/><Relationship Id="rId1" Type="http://schemas.openxmlformats.org/officeDocument/2006/relationships/slideLayout" Target="../slideLayouts/slideLayout4.xml"/><Relationship Id="rId4" Type="http://schemas.openxmlformats.org/officeDocument/2006/relationships/image" Target="../media/image53.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4.xml"/><Relationship Id="rId4" Type="http://schemas.openxmlformats.org/officeDocument/2006/relationships/image" Target="../media/image12.svg"/></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1.xml"/><Relationship Id="rId1" Type="http://schemas.openxmlformats.org/officeDocument/2006/relationships/slideLayout" Target="../slideLayouts/slideLayout4.xml"/><Relationship Id="rId4" Type="http://schemas.openxmlformats.org/officeDocument/2006/relationships/image" Target="../media/image53.svg"/></Relationships>
</file>

<file path=ppt/slides/_rels/slide52.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notesSlide" Target="../notesSlides/notesSlide52.xml"/><Relationship Id="rId1" Type="http://schemas.openxmlformats.org/officeDocument/2006/relationships/slideLayout" Target="../slideLayouts/slideLayout4.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6.png"/><Relationship Id="rId10" Type="http://schemas.openxmlformats.org/officeDocument/2006/relationships/image" Target="../media/image61.png"/><Relationship Id="rId4" Type="http://schemas.openxmlformats.org/officeDocument/2006/relationships/image" Target="../media/image55.png"/><Relationship Id="rId9" Type="http://schemas.openxmlformats.org/officeDocument/2006/relationships/image" Target="../media/image60.png"/></Relationships>
</file>

<file path=ppt/slides/_rels/slide5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3.xml"/><Relationship Id="rId1" Type="http://schemas.openxmlformats.org/officeDocument/2006/relationships/slideLayout" Target="../slideLayouts/slideLayout4.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5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4.xml"/><Relationship Id="rId1" Type="http://schemas.openxmlformats.org/officeDocument/2006/relationships/slideLayout" Target="../slideLayouts/slideLayout4.xml"/><Relationship Id="rId5" Type="http://schemas.openxmlformats.org/officeDocument/2006/relationships/image" Target="../media/image69.png"/><Relationship Id="rId4" Type="http://schemas.openxmlformats.org/officeDocument/2006/relationships/image" Target="../media/image68.svg"/></Relationships>
</file>

<file path=ppt/slides/_rels/slide55.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0.png"/><Relationship Id="rId7" Type="http://schemas.openxmlformats.org/officeDocument/2006/relationships/image" Target="../media/image11.png"/><Relationship Id="rId2" Type="http://schemas.openxmlformats.org/officeDocument/2006/relationships/notesSlide" Target="../notesSlides/notesSlide55.xml"/><Relationship Id="rId1" Type="http://schemas.openxmlformats.org/officeDocument/2006/relationships/slideLayout" Target="../slideLayouts/slideLayout4.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51.svg"/></Relationships>
</file>

<file path=ppt/slides/_rels/slide56.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50.png"/><Relationship Id="rId7" Type="http://schemas.openxmlformats.org/officeDocument/2006/relationships/image" Target="../media/image74.png"/><Relationship Id="rId2" Type="http://schemas.openxmlformats.org/officeDocument/2006/relationships/notesSlide" Target="../notesSlides/notesSlide56.xml"/><Relationship Id="rId1" Type="http://schemas.openxmlformats.org/officeDocument/2006/relationships/slideLayout" Target="../slideLayouts/slideLayout4.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51.svg"/><Relationship Id="rId9" Type="http://schemas.openxmlformats.org/officeDocument/2006/relationships/image" Target="../media/image68.svg"/></Relationships>
</file>

<file path=ppt/slides/_rels/slide5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7.xml"/><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5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8.xml"/><Relationship Id="rId1" Type="http://schemas.openxmlformats.org/officeDocument/2006/relationships/slideLayout" Target="../slideLayouts/slideLayout4.xml"/><Relationship Id="rId4" Type="http://schemas.openxmlformats.org/officeDocument/2006/relationships/image" Target="../media/image12.svg"/></Relationships>
</file>

<file path=ppt/slides/_rels/slide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9.xml"/><Relationship Id="rId1" Type="http://schemas.openxmlformats.org/officeDocument/2006/relationships/slideLayout" Target="../slideLayouts/slideLayout4.xml"/><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61.xml"/><Relationship Id="rId1" Type="http://schemas.openxmlformats.org/officeDocument/2006/relationships/slideLayout" Target="../slideLayouts/slideLayout4.xml"/><Relationship Id="rId5" Type="http://schemas.openxmlformats.org/officeDocument/2006/relationships/image" Target="../media/image77.png"/><Relationship Id="rId4" Type="http://schemas.openxmlformats.org/officeDocument/2006/relationships/image" Target="../media/image76.png"/></Relationships>
</file>

<file path=ppt/slides/_rels/slide6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8" Type="http://schemas.openxmlformats.org/officeDocument/2006/relationships/image" Target="../media/image84.png"/><Relationship Id="rId13" Type="http://schemas.openxmlformats.org/officeDocument/2006/relationships/image" Target="../media/image89.png"/><Relationship Id="rId18" Type="http://schemas.openxmlformats.org/officeDocument/2006/relationships/image" Target="../media/image94.png"/><Relationship Id="rId3" Type="http://schemas.openxmlformats.org/officeDocument/2006/relationships/image" Target="../media/image79.png"/><Relationship Id="rId21" Type="http://schemas.openxmlformats.org/officeDocument/2006/relationships/image" Target="../media/image97.png"/><Relationship Id="rId7" Type="http://schemas.openxmlformats.org/officeDocument/2006/relationships/image" Target="../media/image83.png"/><Relationship Id="rId12" Type="http://schemas.openxmlformats.org/officeDocument/2006/relationships/image" Target="../media/image88.png"/><Relationship Id="rId17" Type="http://schemas.openxmlformats.org/officeDocument/2006/relationships/image" Target="../media/image93.png"/><Relationship Id="rId2" Type="http://schemas.openxmlformats.org/officeDocument/2006/relationships/notesSlide" Target="../notesSlides/notesSlide63.xml"/><Relationship Id="rId16" Type="http://schemas.openxmlformats.org/officeDocument/2006/relationships/image" Target="../media/image92.png"/><Relationship Id="rId20" Type="http://schemas.openxmlformats.org/officeDocument/2006/relationships/image" Target="../media/image96.png"/><Relationship Id="rId1" Type="http://schemas.openxmlformats.org/officeDocument/2006/relationships/slideLayout" Target="../slideLayouts/slideLayout4.xml"/><Relationship Id="rId6" Type="http://schemas.openxmlformats.org/officeDocument/2006/relationships/image" Target="../media/image82.png"/><Relationship Id="rId11" Type="http://schemas.openxmlformats.org/officeDocument/2006/relationships/image" Target="../media/image87.png"/><Relationship Id="rId5" Type="http://schemas.openxmlformats.org/officeDocument/2006/relationships/image" Target="../media/image81.png"/><Relationship Id="rId15" Type="http://schemas.openxmlformats.org/officeDocument/2006/relationships/image" Target="../media/image91.png"/><Relationship Id="rId23" Type="http://schemas.openxmlformats.org/officeDocument/2006/relationships/image" Target="../media/image99.png"/><Relationship Id="rId10" Type="http://schemas.openxmlformats.org/officeDocument/2006/relationships/image" Target="../media/image86.png"/><Relationship Id="rId19" Type="http://schemas.openxmlformats.org/officeDocument/2006/relationships/image" Target="../media/image95.png"/><Relationship Id="rId4" Type="http://schemas.openxmlformats.org/officeDocument/2006/relationships/image" Target="../media/image80.png"/><Relationship Id="rId9" Type="http://schemas.openxmlformats.org/officeDocument/2006/relationships/image" Target="../media/image85.png"/><Relationship Id="rId14" Type="http://schemas.openxmlformats.org/officeDocument/2006/relationships/image" Target="../media/image90.png"/><Relationship Id="rId22" Type="http://schemas.openxmlformats.org/officeDocument/2006/relationships/image" Target="../media/image98.png"/></Relationships>
</file>

<file path=ppt/slides/_rels/slide64.xml.rels><?xml version="1.0" encoding="UTF-8" standalone="yes"?>
<Relationships xmlns="http://schemas.openxmlformats.org/package/2006/relationships"><Relationship Id="rId8" Type="http://schemas.openxmlformats.org/officeDocument/2006/relationships/image" Target="../media/image104.png"/><Relationship Id="rId13" Type="http://schemas.openxmlformats.org/officeDocument/2006/relationships/image" Target="../media/image88.png"/><Relationship Id="rId3" Type="http://schemas.openxmlformats.org/officeDocument/2006/relationships/image" Target="../media/image100.png"/><Relationship Id="rId7" Type="http://schemas.openxmlformats.org/officeDocument/2006/relationships/image" Target="../media/image82.png"/><Relationship Id="rId12" Type="http://schemas.openxmlformats.org/officeDocument/2006/relationships/image" Target="../media/image87.png"/><Relationship Id="rId2" Type="http://schemas.openxmlformats.org/officeDocument/2006/relationships/notesSlide" Target="../notesSlides/notesSlide64.xml"/><Relationship Id="rId1" Type="http://schemas.openxmlformats.org/officeDocument/2006/relationships/slideLayout" Target="../slideLayouts/slideLayout4.xml"/><Relationship Id="rId6" Type="http://schemas.openxmlformats.org/officeDocument/2006/relationships/image" Target="../media/image103.png"/><Relationship Id="rId11" Type="http://schemas.openxmlformats.org/officeDocument/2006/relationships/image" Target="../media/image106.png"/><Relationship Id="rId5" Type="http://schemas.openxmlformats.org/officeDocument/2006/relationships/image" Target="../media/image102.png"/><Relationship Id="rId15" Type="http://schemas.openxmlformats.org/officeDocument/2006/relationships/image" Target="../media/image108.png"/><Relationship Id="rId10" Type="http://schemas.openxmlformats.org/officeDocument/2006/relationships/image" Target="../media/image85.png"/><Relationship Id="rId4" Type="http://schemas.openxmlformats.org/officeDocument/2006/relationships/image" Target="../media/image101.png"/><Relationship Id="rId9" Type="http://schemas.openxmlformats.org/officeDocument/2006/relationships/image" Target="../media/image105.png"/><Relationship Id="rId14" Type="http://schemas.openxmlformats.org/officeDocument/2006/relationships/image" Target="../media/image107.png"/></Relationships>
</file>

<file path=ppt/slides/_rels/slide65.xml.rels><?xml version="1.0" encoding="UTF-8" standalone="yes"?>
<Relationships xmlns="http://schemas.openxmlformats.org/package/2006/relationships"><Relationship Id="rId13" Type="http://schemas.openxmlformats.org/officeDocument/2006/relationships/image" Target="../media/image84.png"/><Relationship Id="rId18" Type="http://schemas.openxmlformats.org/officeDocument/2006/relationships/image" Target="../media/image117.png"/><Relationship Id="rId26" Type="http://schemas.openxmlformats.org/officeDocument/2006/relationships/image" Target="../media/image123.png"/><Relationship Id="rId39" Type="http://schemas.openxmlformats.org/officeDocument/2006/relationships/image" Target="../media/image135.png"/><Relationship Id="rId21" Type="http://schemas.openxmlformats.org/officeDocument/2006/relationships/image" Target="../media/image118.png"/><Relationship Id="rId34" Type="http://schemas.openxmlformats.org/officeDocument/2006/relationships/image" Target="../media/image131.png"/><Relationship Id="rId42" Type="http://schemas.openxmlformats.org/officeDocument/2006/relationships/image" Target="../media/image88.png"/><Relationship Id="rId7" Type="http://schemas.openxmlformats.org/officeDocument/2006/relationships/image" Target="../media/image113.png"/><Relationship Id="rId2" Type="http://schemas.openxmlformats.org/officeDocument/2006/relationships/notesSlide" Target="../notesSlides/notesSlide65.xml"/><Relationship Id="rId16" Type="http://schemas.openxmlformats.org/officeDocument/2006/relationships/image" Target="../media/image87.png"/><Relationship Id="rId20" Type="http://schemas.openxmlformats.org/officeDocument/2006/relationships/image" Target="../media/image97.png"/><Relationship Id="rId29" Type="http://schemas.openxmlformats.org/officeDocument/2006/relationships/image" Target="../media/image126.png"/><Relationship Id="rId41" Type="http://schemas.openxmlformats.org/officeDocument/2006/relationships/image" Target="../media/image136.png"/><Relationship Id="rId1" Type="http://schemas.openxmlformats.org/officeDocument/2006/relationships/slideLayout" Target="../slideLayouts/slideLayout4.xml"/><Relationship Id="rId6" Type="http://schemas.openxmlformats.org/officeDocument/2006/relationships/image" Target="../media/image112.png"/><Relationship Id="rId11" Type="http://schemas.openxmlformats.org/officeDocument/2006/relationships/image" Target="../media/image82.png"/><Relationship Id="rId24" Type="http://schemas.openxmlformats.org/officeDocument/2006/relationships/image" Target="../media/image121.png"/><Relationship Id="rId32" Type="http://schemas.openxmlformats.org/officeDocument/2006/relationships/image" Target="../media/image129.png"/><Relationship Id="rId37" Type="http://schemas.openxmlformats.org/officeDocument/2006/relationships/image" Target="../media/image133.png"/><Relationship Id="rId40" Type="http://schemas.openxmlformats.org/officeDocument/2006/relationships/image" Target="../media/image79.png"/><Relationship Id="rId5" Type="http://schemas.openxmlformats.org/officeDocument/2006/relationships/image" Target="../media/image111.png"/><Relationship Id="rId15" Type="http://schemas.openxmlformats.org/officeDocument/2006/relationships/image" Target="../media/image86.png"/><Relationship Id="rId23" Type="http://schemas.openxmlformats.org/officeDocument/2006/relationships/image" Target="../media/image120.png"/><Relationship Id="rId28" Type="http://schemas.openxmlformats.org/officeDocument/2006/relationships/image" Target="../media/image125.png"/><Relationship Id="rId36" Type="http://schemas.openxmlformats.org/officeDocument/2006/relationships/image" Target="../media/image132.png"/><Relationship Id="rId10" Type="http://schemas.openxmlformats.org/officeDocument/2006/relationships/image" Target="../media/image103.png"/><Relationship Id="rId19" Type="http://schemas.openxmlformats.org/officeDocument/2006/relationships/image" Target="../media/image94.png"/><Relationship Id="rId31" Type="http://schemas.openxmlformats.org/officeDocument/2006/relationships/image" Target="../media/image128.png"/><Relationship Id="rId4" Type="http://schemas.openxmlformats.org/officeDocument/2006/relationships/image" Target="../media/image110.png"/><Relationship Id="rId9" Type="http://schemas.openxmlformats.org/officeDocument/2006/relationships/image" Target="../media/image102.png"/><Relationship Id="rId14" Type="http://schemas.openxmlformats.org/officeDocument/2006/relationships/image" Target="../media/image115.png"/><Relationship Id="rId22" Type="http://schemas.openxmlformats.org/officeDocument/2006/relationships/image" Target="../media/image119.png"/><Relationship Id="rId27" Type="http://schemas.openxmlformats.org/officeDocument/2006/relationships/image" Target="../media/image124.png"/><Relationship Id="rId30" Type="http://schemas.openxmlformats.org/officeDocument/2006/relationships/image" Target="../media/image127.png"/><Relationship Id="rId35" Type="http://schemas.openxmlformats.org/officeDocument/2006/relationships/image" Target="../media/image98.png"/><Relationship Id="rId43" Type="http://schemas.openxmlformats.org/officeDocument/2006/relationships/image" Target="../media/image137.png"/><Relationship Id="rId8" Type="http://schemas.openxmlformats.org/officeDocument/2006/relationships/image" Target="../media/image101.png"/><Relationship Id="rId3" Type="http://schemas.openxmlformats.org/officeDocument/2006/relationships/image" Target="../media/image109.png"/><Relationship Id="rId12" Type="http://schemas.openxmlformats.org/officeDocument/2006/relationships/image" Target="../media/image114.png"/><Relationship Id="rId17" Type="http://schemas.openxmlformats.org/officeDocument/2006/relationships/image" Target="../media/image116.png"/><Relationship Id="rId25" Type="http://schemas.openxmlformats.org/officeDocument/2006/relationships/image" Target="../media/image122.png"/><Relationship Id="rId33" Type="http://schemas.openxmlformats.org/officeDocument/2006/relationships/image" Target="../media/image130.png"/><Relationship Id="rId38" Type="http://schemas.openxmlformats.org/officeDocument/2006/relationships/image" Target="../media/image134.png"/></Relationships>
</file>

<file path=ppt/slides/_rels/slide66.xml.rels><?xml version="1.0" encoding="UTF-8" standalone="yes"?>
<Relationships xmlns="http://schemas.openxmlformats.org/package/2006/relationships"><Relationship Id="rId13" Type="http://schemas.openxmlformats.org/officeDocument/2006/relationships/image" Target="../media/image145.png"/><Relationship Id="rId18" Type="http://schemas.openxmlformats.org/officeDocument/2006/relationships/image" Target="../media/image150.png"/><Relationship Id="rId26" Type="http://schemas.openxmlformats.org/officeDocument/2006/relationships/image" Target="../media/image156.png"/><Relationship Id="rId3" Type="http://schemas.openxmlformats.org/officeDocument/2006/relationships/image" Target="../media/image101.png"/><Relationship Id="rId21" Type="http://schemas.openxmlformats.org/officeDocument/2006/relationships/image" Target="../media/image103.png"/><Relationship Id="rId34" Type="http://schemas.openxmlformats.org/officeDocument/2006/relationships/image" Target="../media/image164.png"/><Relationship Id="rId7" Type="http://schemas.openxmlformats.org/officeDocument/2006/relationships/image" Target="../media/image140.png"/><Relationship Id="rId12" Type="http://schemas.openxmlformats.org/officeDocument/2006/relationships/image" Target="../media/image144.png"/><Relationship Id="rId17" Type="http://schemas.openxmlformats.org/officeDocument/2006/relationships/image" Target="../media/image149.png"/><Relationship Id="rId25" Type="http://schemas.openxmlformats.org/officeDocument/2006/relationships/image" Target="../media/image155.png"/><Relationship Id="rId33" Type="http://schemas.openxmlformats.org/officeDocument/2006/relationships/image" Target="../media/image163.png"/><Relationship Id="rId2" Type="http://schemas.openxmlformats.org/officeDocument/2006/relationships/notesSlide" Target="../notesSlides/notesSlide66.xml"/><Relationship Id="rId16" Type="http://schemas.openxmlformats.org/officeDocument/2006/relationships/image" Target="../media/image148.png"/><Relationship Id="rId20" Type="http://schemas.openxmlformats.org/officeDocument/2006/relationships/image" Target="../media/image151.png"/><Relationship Id="rId29" Type="http://schemas.openxmlformats.org/officeDocument/2006/relationships/image" Target="../media/image159.png"/><Relationship Id="rId1" Type="http://schemas.openxmlformats.org/officeDocument/2006/relationships/slideLayout" Target="../slideLayouts/slideLayout4.xml"/><Relationship Id="rId6" Type="http://schemas.openxmlformats.org/officeDocument/2006/relationships/image" Target="../media/image139.png"/><Relationship Id="rId11" Type="http://schemas.openxmlformats.org/officeDocument/2006/relationships/image" Target="../media/image121.png"/><Relationship Id="rId24" Type="http://schemas.openxmlformats.org/officeDocument/2006/relationships/image" Target="../media/image154.png"/><Relationship Id="rId32" Type="http://schemas.openxmlformats.org/officeDocument/2006/relationships/image" Target="../media/image162.png"/><Relationship Id="rId5" Type="http://schemas.openxmlformats.org/officeDocument/2006/relationships/image" Target="../media/image138.png"/><Relationship Id="rId15" Type="http://schemas.openxmlformats.org/officeDocument/2006/relationships/image" Target="../media/image147.png"/><Relationship Id="rId23" Type="http://schemas.openxmlformats.org/officeDocument/2006/relationships/image" Target="../media/image153.png"/><Relationship Id="rId28" Type="http://schemas.openxmlformats.org/officeDocument/2006/relationships/image" Target="../media/image158.png"/><Relationship Id="rId36" Type="http://schemas.openxmlformats.org/officeDocument/2006/relationships/image" Target="../media/image41.svg"/><Relationship Id="rId10" Type="http://schemas.openxmlformats.org/officeDocument/2006/relationships/image" Target="../media/image143.png"/><Relationship Id="rId19" Type="http://schemas.openxmlformats.org/officeDocument/2006/relationships/image" Target="../media/image79.png"/><Relationship Id="rId31" Type="http://schemas.openxmlformats.org/officeDocument/2006/relationships/image" Target="../media/image161.png"/><Relationship Id="rId4" Type="http://schemas.openxmlformats.org/officeDocument/2006/relationships/image" Target="../media/image102.png"/><Relationship Id="rId9" Type="http://schemas.openxmlformats.org/officeDocument/2006/relationships/image" Target="../media/image142.png"/><Relationship Id="rId14" Type="http://schemas.openxmlformats.org/officeDocument/2006/relationships/image" Target="../media/image146.png"/><Relationship Id="rId22" Type="http://schemas.openxmlformats.org/officeDocument/2006/relationships/image" Target="../media/image152.png"/><Relationship Id="rId27" Type="http://schemas.openxmlformats.org/officeDocument/2006/relationships/image" Target="../media/image157.png"/><Relationship Id="rId30" Type="http://schemas.openxmlformats.org/officeDocument/2006/relationships/image" Target="../media/image160.png"/><Relationship Id="rId35" Type="http://schemas.openxmlformats.org/officeDocument/2006/relationships/image" Target="../media/image40.png"/><Relationship Id="rId8" Type="http://schemas.openxmlformats.org/officeDocument/2006/relationships/image" Target="../media/image141.png"/></Relationships>
</file>

<file path=ppt/slides/_rels/slide67.xml.rels><?xml version="1.0" encoding="UTF-8" standalone="yes"?>
<Relationships xmlns="http://schemas.openxmlformats.org/package/2006/relationships"><Relationship Id="rId8" Type="http://schemas.openxmlformats.org/officeDocument/2006/relationships/image" Target="../media/image168.png"/><Relationship Id="rId13" Type="http://schemas.openxmlformats.org/officeDocument/2006/relationships/image" Target="../media/image172.png"/><Relationship Id="rId3" Type="http://schemas.openxmlformats.org/officeDocument/2006/relationships/image" Target="../media/image165.png"/><Relationship Id="rId7" Type="http://schemas.openxmlformats.org/officeDocument/2006/relationships/image" Target="../media/image111.png"/><Relationship Id="rId12" Type="http://schemas.openxmlformats.org/officeDocument/2006/relationships/image" Target="../media/image130.png"/><Relationship Id="rId17" Type="http://schemas.openxmlformats.org/officeDocument/2006/relationships/image" Target="../media/image119.png"/><Relationship Id="rId2" Type="http://schemas.openxmlformats.org/officeDocument/2006/relationships/notesSlide" Target="../notesSlides/notesSlide67.xml"/><Relationship Id="rId16" Type="http://schemas.openxmlformats.org/officeDocument/2006/relationships/image" Target="../media/image173.png"/><Relationship Id="rId1" Type="http://schemas.openxmlformats.org/officeDocument/2006/relationships/slideLayout" Target="../slideLayouts/slideLayout4.xml"/><Relationship Id="rId6" Type="http://schemas.openxmlformats.org/officeDocument/2006/relationships/image" Target="../media/image167.png"/><Relationship Id="rId11" Type="http://schemas.openxmlformats.org/officeDocument/2006/relationships/image" Target="../media/image171.png"/><Relationship Id="rId5" Type="http://schemas.openxmlformats.org/officeDocument/2006/relationships/image" Target="../media/image166.png"/><Relationship Id="rId15" Type="http://schemas.openxmlformats.org/officeDocument/2006/relationships/image" Target="../media/image97.png"/><Relationship Id="rId10" Type="http://schemas.openxmlformats.org/officeDocument/2006/relationships/image" Target="../media/image170.png"/><Relationship Id="rId4" Type="http://schemas.openxmlformats.org/officeDocument/2006/relationships/image" Target="../media/image110.png"/><Relationship Id="rId9" Type="http://schemas.openxmlformats.org/officeDocument/2006/relationships/image" Target="../media/image169.png"/><Relationship Id="rId14" Type="http://schemas.openxmlformats.org/officeDocument/2006/relationships/image" Target="../media/image96.png"/></Relationships>
</file>

<file path=ppt/slides/_rels/slide68.xml.rels><?xml version="1.0" encoding="UTF-8" standalone="yes"?>
<Relationships xmlns="http://schemas.openxmlformats.org/package/2006/relationships"><Relationship Id="rId8" Type="http://schemas.openxmlformats.org/officeDocument/2006/relationships/image" Target="../media/image179.png"/><Relationship Id="rId3" Type="http://schemas.openxmlformats.org/officeDocument/2006/relationships/image" Target="../media/image174.png"/><Relationship Id="rId7" Type="http://schemas.openxmlformats.org/officeDocument/2006/relationships/image" Target="../media/image178.png"/><Relationship Id="rId2" Type="http://schemas.openxmlformats.org/officeDocument/2006/relationships/notesSlide" Target="../notesSlides/notesSlide68.xml"/><Relationship Id="rId1" Type="http://schemas.openxmlformats.org/officeDocument/2006/relationships/slideLayout" Target="../slideLayouts/slideLayout4.xml"/><Relationship Id="rId6" Type="http://schemas.openxmlformats.org/officeDocument/2006/relationships/image" Target="../media/image177.png"/><Relationship Id="rId5" Type="http://schemas.openxmlformats.org/officeDocument/2006/relationships/image" Target="../media/image176.png"/><Relationship Id="rId10" Type="http://schemas.openxmlformats.org/officeDocument/2006/relationships/image" Target="../media/image181.png"/><Relationship Id="rId4" Type="http://schemas.openxmlformats.org/officeDocument/2006/relationships/image" Target="../media/image175.png"/><Relationship Id="rId9" Type="http://schemas.openxmlformats.org/officeDocument/2006/relationships/image" Target="../media/image180.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8" Type="http://schemas.openxmlformats.org/officeDocument/2006/relationships/image" Target="../media/image185.svg"/><Relationship Id="rId3" Type="http://schemas.openxmlformats.org/officeDocument/2006/relationships/image" Target="../media/image11.png"/><Relationship Id="rId7" Type="http://schemas.openxmlformats.org/officeDocument/2006/relationships/image" Target="../media/image184.png"/><Relationship Id="rId2" Type="http://schemas.openxmlformats.org/officeDocument/2006/relationships/notesSlide" Target="../notesSlides/notesSlide75.xml"/><Relationship Id="rId1" Type="http://schemas.openxmlformats.org/officeDocument/2006/relationships/slideLayout" Target="../slideLayouts/slideLayout4.xml"/><Relationship Id="rId6" Type="http://schemas.openxmlformats.org/officeDocument/2006/relationships/image" Target="../media/image183.svg"/><Relationship Id="rId5" Type="http://schemas.openxmlformats.org/officeDocument/2006/relationships/image" Target="../media/image182.png"/><Relationship Id="rId4" Type="http://schemas.openxmlformats.org/officeDocument/2006/relationships/image" Target="../media/image12.svg"/><Relationship Id="rId9" Type="http://schemas.openxmlformats.org/officeDocument/2006/relationships/image" Target="../media/image186.png"/></Relationships>
</file>

<file path=ppt/slides/_rels/slide7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187.png"/><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image" Target="../media/image187.png"/><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8" Type="http://schemas.openxmlformats.org/officeDocument/2006/relationships/image" Target="../media/image193.png"/><Relationship Id="rId3" Type="http://schemas.openxmlformats.org/officeDocument/2006/relationships/image" Target="../media/image188.png"/><Relationship Id="rId7" Type="http://schemas.openxmlformats.org/officeDocument/2006/relationships/image" Target="../media/image192.png"/><Relationship Id="rId12" Type="http://schemas.openxmlformats.org/officeDocument/2006/relationships/image" Target="../media/image77.png"/><Relationship Id="rId2" Type="http://schemas.openxmlformats.org/officeDocument/2006/relationships/notesSlide" Target="../notesSlides/notesSlide82.xml"/><Relationship Id="rId1" Type="http://schemas.openxmlformats.org/officeDocument/2006/relationships/slideLayout" Target="../slideLayouts/slideLayout4.xml"/><Relationship Id="rId6" Type="http://schemas.openxmlformats.org/officeDocument/2006/relationships/image" Target="../media/image191.png"/><Relationship Id="rId11" Type="http://schemas.openxmlformats.org/officeDocument/2006/relationships/image" Target="../media/image196.png"/><Relationship Id="rId5" Type="http://schemas.openxmlformats.org/officeDocument/2006/relationships/image" Target="../media/image190.png"/><Relationship Id="rId10" Type="http://schemas.openxmlformats.org/officeDocument/2006/relationships/image" Target="../media/image195.png"/><Relationship Id="rId4" Type="http://schemas.openxmlformats.org/officeDocument/2006/relationships/image" Target="../media/image189.png"/><Relationship Id="rId9" Type="http://schemas.openxmlformats.org/officeDocument/2006/relationships/image" Target="../media/image194.png"/></Relationships>
</file>

<file path=ppt/slides/_rels/slide84.xml.rels><?xml version="1.0" encoding="UTF-8" standalone="yes"?>
<Relationships xmlns="http://schemas.openxmlformats.org/package/2006/relationships"><Relationship Id="rId8" Type="http://schemas.openxmlformats.org/officeDocument/2006/relationships/image" Target="../media/image202.png"/><Relationship Id="rId3" Type="http://schemas.openxmlformats.org/officeDocument/2006/relationships/image" Target="../media/image197.png"/><Relationship Id="rId7" Type="http://schemas.openxmlformats.org/officeDocument/2006/relationships/image" Target="../media/image201.png"/><Relationship Id="rId2" Type="http://schemas.openxmlformats.org/officeDocument/2006/relationships/notesSlide" Target="../notesSlides/notesSlide83.xml"/><Relationship Id="rId1" Type="http://schemas.openxmlformats.org/officeDocument/2006/relationships/slideLayout" Target="../slideLayouts/slideLayout4.xml"/><Relationship Id="rId6" Type="http://schemas.openxmlformats.org/officeDocument/2006/relationships/image" Target="../media/image200.png"/><Relationship Id="rId5" Type="http://schemas.openxmlformats.org/officeDocument/2006/relationships/image" Target="../media/image199.png"/><Relationship Id="rId4" Type="http://schemas.openxmlformats.org/officeDocument/2006/relationships/image" Target="../media/image198.png"/><Relationship Id="rId9" Type="http://schemas.openxmlformats.org/officeDocument/2006/relationships/image" Target="../media/image186.pn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8" Type="http://schemas.openxmlformats.org/officeDocument/2006/relationships/image" Target="../media/image202.png"/><Relationship Id="rId3" Type="http://schemas.openxmlformats.org/officeDocument/2006/relationships/image" Target="../media/image197.png"/><Relationship Id="rId7" Type="http://schemas.openxmlformats.org/officeDocument/2006/relationships/image" Target="../media/image201.png"/><Relationship Id="rId2" Type="http://schemas.openxmlformats.org/officeDocument/2006/relationships/notesSlide" Target="../notesSlides/notesSlide85.xml"/><Relationship Id="rId1" Type="http://schemas.openxmlformats.org/officeDocument/2006/relationships/slideLayout" Target="../slideLayouts/slideLayout4.xml"/><Relationship Id="rId6" Type="http://schemas.openxmlformats.org/officeDocument/2006/relationships/image" Target="../media/image200.png"/><Relationship Id="rId5" Type="http://schemas.openxmlformats.org/officeDocument/2006/relationships/image" Target="../media/image199.png"/><Relationship Id="rId4" Type="http://schemas.openxmlformats.org/officeDocument/2006/relationships/image" Target="../media/image198.png"/><Relationship Id="rId9" Type="http://schemas.openxmlformats.org/officeDocument/2006/relationships/image" Target="../media/image18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57D3E-642A-43D2-DAB6-5F51812EF677}"/>
              </a:ext>
            </a:extLst>
          </p:cNvPr>
          <p:cNvSpPr>
            <a:spLocks noGrp="1"/>
          </p:cNvSpPr>
          <p:nvPr>
            <p:ph type="title"/>
          </p:nvPr>
        </p:nvSpPr>
        <p:spPr/>
        <p:txBody>
          <a:bodyPr>
            <a:normAutofit fontScale="90000"/>
          </a:bodyPr>
          <a:lstStyle/>
          <a:p>
            <a:r>
              <a:rPr lang="en-US"/>
              <a:t>GPU Programming Primitives for Computer Graphics</a:t>
            </a:r>
            <a:endParaRPr lang="en-US" sz="2800"/>
          </a:p>
        </p:txBody>
      </p:sp>
      <p:sp>
        <p:nvSpPr>
          <p:cNvPr id="3" name="Text Placeholder 2">
            <a:extLst>
              <a:ext uri="{FF2B5EF4-FFF2-40B4-BE49-F238E27FC236}">
                <a16:creationId xmlns:a16="http://schemas.microsoft.com/office/drawing/2014/main" id="{3DC6D102-563F-E948-F6C1-33DB4FA21C20}"/>
              </a:ext>
            </a:extLst>
          </p:cNvPr>
          <p:cNvSpPr>
            <a:spLocks noGrp="1"/>
          </p:cNvSpPr>
          <p:nvPr>
            <p:ph type="body" sz="quarter" idx="1"/>
          </p:nvPr>
        </p:nvSpPr>
        <p:spPr>
          <a:xfrm>
            <a:off x="1524000" y="3942856"/>
            <a:ext cx="9144000" cy="1655763"/>
          </a:xfrm>
        </p:spPr>
        <p:txBody>
          <a:bodyPr lIns="45719" tIns="45720" rIns="45719" bIns="45720" anchor="t">
            <a:normAutofit/>
          </a:bodyPr>
          <a:lstStyle/>
          <a:p>
            <a:r>
              <a:rPr lang="en-US"/>
              <a:t>Daniel Meister | Atsushi Yoshimura | Chih-Chen Kao</a:t>
            </a:r>
          </a:p>
          <a:p>
            <a:r>
              <a:rPr lang="en-US" sz="1800"/>
              <a:t>Advanced Micro Devices, Inc.</a:t>
            </a:r>
          </a:p>
          <a:p>
            <a:r>
              <a:rPr lang="en-US" sz="1800"/>
              <a:t>Advanced Rendering Research Group (ARR)</a:t>
            </a:r>
            <a:endParaRPr lang="en-US"/>
          </a:p>
          <a:p>
            <a:endParaRPr lang="en-US"/>
          </a:p>
        </p:txBody>
      </p:sp>
      <p:sp>
        <p:nvSpPr>
          <p:cNvPr id="4" name="Slide Number Placeholder 3">
            <a:extLst>
              <a:ext uri="{FF2B5EF4-FFF2-40B4-BE49-F238E27FC236}">
                <a16:creationId xmlns:a16="http://schemas.microsoft.com/office/drawing/2014/main" id="{9F78E290-46D3-7A3B-BE56-EFA500528306}"/>
              </a:ext>
            </a:extLst>
          </p:cNvPr>
          <p:cNvSpPr>
            <a:spLocks noGrp="1"/>
          </p:cNvSpPr>
          <p:nvPr>
            <p:ph type="sldNum" sz="quarter" idx="4294967295"/>
          </p:nvPr>
        </p:nvSpPr>
        <p:spPr>
          <a:xfrm>
            <a:off x="296886" y="6436599"/>
            <a:ext cx="139838" cy="139701"/>
          </a:xfrm>
        </p:spPr>
        <p:txBody>
          <a:bodyPr/>
          <a:lstStyle/>
          <a:p>
            <a:fld id="{86CB4B4D-7CA3-9044-876B-883B54F8677D}" type="slidenum">
              <a:rPr lang="en-US" smtClean="0"/>
              <a:t>1</a:t>
            </a:fld>
            <a:endParaRPr lang="en-US"/>
          </a:p>
        </p:txBody>
      </p:sp>
    </p:spTree>
    <p:extLst>
      <p:ext uri="{BB962C8B-B14F-4D97-AF65-F5344CB8AC3E}">
        <p14:creationId xmlns:p14="http://schemas.microsoft.com/office/powerpoint/2010/main" val="1794599622"/>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7D7C1C-2A52-83D1-F9F3-97D0D9B0945F}"/>
              </a:ext>
            </a:extLst>
          </p:cNvPr>
          <p:cNvSpPr>
            <a:spLocks noGrp="1"/>
          </p:cNvSpPr>
          <p:nvPr>
            <p:ph type="sldNum" sz="quarter" idx="2"/>
          </p:nvPr>
        </p:nvSpPr>
        <p:spPr/>
        <p:txBody>
          <a:bodyPr/>
          <a:lstStyle/>
          <a:p>
            <a:fld id="{86CB4B4D-7CA3-9044-876B-883B54F8677D}" type="slidenum">
              <a:rPr lang="en-US" smtClean="0"/>
              <a:t>10</a:t>
            </a:fld>
            <a:endParaRPr lang="en-US"/>
          </a:p>
        </p:txBody>
      </p:sp>
      <p:sp>
        <p:nvSpPr>
          <p:cNvPr id="3" name="Title 2">
            <a:extLst>
              <a:ext uri="{FF2B5EF4-FFF2-40B4-BE49-F238E27FC236}">
                <a16:creationId xmlns:a16="http://schemas.microsoft.com/office/drawing/2014/main" id="{2A131A0D-A390-37EA-BBC5-3709997D03D4}"/>
              </a:ext>
            </a:extLst>
          </p:cNvPr>
          <p:cNvSpPr>
            <a:spLocks noGrp="1"/>
          </p:cNvSpPr>
          <p:nvPr>
            <p:ph type="title"/>
          </p:nvPr>
        </p:nvSpPr>
        <p:spPr/>
        <p:txBody>
          <a:bodyPr>
            <a:normAutofit fontScale="90000"/>
          </a:bodyPr>
          <a:lstStyle/>
          <a:p>
            <a:r>
              <a:rPr lang="en-US"/>
              <a:t>Orochi</a:t>
            </a:r>
          </a:p>
        </p:txBody>
      </p:sp>
      <p:sp>
        <p:nvSpPr>
          <p:cNvPr id="4" name="Text Placeholder 3">
            <a:extLst>
              <a:ext uri="{FF2B5EF4-FFF2-40B4-BE49-F238E27FC236}">
                <a16:creationId xmlns:a16="http://schemas.microsoft.com/office/drawing/2014/main" id="{BC3B7FCC-3A29-3DF6-0B01-21A1AFF7B129}"/>
              </a:ext>
            </a:extLst>
          </p:cNvPr>
          <p:cNvSpPr>
            <a:spLocks noGrp="1"/>
          </p:cNvSpPr>
          <p:nvPr>
            <p:ph type="body" idx="1"/>
          </p:nvPr>
        </p:nvSpPr>
        <p:spPr>
          <a:xfrm>
            <a:off x="274951" y="1266884"/>
            <a:ext cx="6614805" cy="4904747"/>
          </a:xfrm>
        </p:spPr>
        <p:txBody>
          <a:bodyPr/>
          <a:lstStyle/>
          <a:p>
            <a:pPr marL="0" indent="0">
              <a:buNone/>
            </a:pPr>
            <a:r>
              <a:rPr lang="en-US"/>
              <a:t>CUDA/HIP software builds with each SDK</a:t>
            </a:r>
          </a:p>
          <a:p>
            <a:r>
              <a:rPr lang="en-US"/>
              <a:t>Separate compilation for HIP and CUDA (two binaries)</a:t>
            </a:r>
          </a:p>
          <a:p>
            <a:r>
              <a:rPr lang="en-US"/>
              <a:t>Recompiling the program to switch platforms </a:t>
            </a:r>
            <a:r>
              <a:rPr lang="en-US">
                <a:sym typeface="Wingdings" panose="05000000000000000000" pitchFamily="2" charset="2"/>
              </a:rPr>
              <a:t></a:t>
            </a:r>
          </a:p>
          <a:p>
            <a:endParaRPr lang="en-US">
              <a:sym typeface="Wingdings" panose="05000000000000000000" pitchFamily="2" charset="2"/>
            </a:endParaRPr>
          </a:p>
          <a:p>
            <a:pPr marL="0" indent="0">
              <a:buNone/>
            </a:pPr>
            <a:r>
              <a:rPr lang="en-US">
                <a:sym typeface="Wingdings" panose="05000000000000000000" pitchFamily="2" charset="2"/>
              </a:rPr>
              <a:t>Orochi</a:t>
            </a:r>
          </a:p>
          <a:p>
            <a:r>
              <a:rPr lang="en-US">
                <a:solidFill>
                  <a:srgbClr val="FFFFFF"/>
                </a:solidFill>
              </a:rPr>
              <a:t>A library loading HIP and CUDA </a:t>
            </a:r>
            <a:r>
              <a:rPr lang="en-US" err="1"/>
              <a:t>dlls</a:t>
            </a:r>
            <a:r>
              <a:rPr lang="en-US"/>
              <a:t> </a:t>
            </a:r>
            <a:r>
              <a:rPr lang="en-US">
                <a:solidFill>
                  <a:srgbClr val="FFFFFF"/>
                </a:solidFill>
              </a:rPr>
              <a:t>dynamically</a:t>
            </a:r>
          </a:p>
          <a:p>
            <a:r>
              <a:rPr lang="en-US">
                <a:solidFill>
                  <a:srgbClr val="FFFFFF"/>
                </a:solidFill>
              </a:rPr>
              <a:t>Switching between HIP and CUDA in runtime (one binary)</a:t>
            </a:r>
          </a:p>
          <a:p>
            <a:pPr marL="0" indent="0">
              <a:buNone/>
            </a:pPr>
            <a:r>
              <a:rPr lang="en-US">
                <a:sym typeface="Wingdings" panose="05000000000000000000" pitchFamily="2" charset="2"/>
              </a:rPr>
              <a:t> </a:t>
            </a:r>
          </a:p>
        </p:txBody>
      </p:sp>
      <p:sp>
        <p:nvSpPr>
          <p:cNvPr id="15" name="Rectangle 14">
            <a:extLst>
              <a:ext uri="{FF2B5EF4-FFF2-40B4-BE49-F238E27FC236}">
                <a16:creationId xmlns:a16="http://schemas.microsoft.com/office/drawing/2014/main" id="{73397E1A-C54D-83E1-EEEE-F673E61B297E}"/>
              </a:ext>
            </a:extLst>
          </p:cNvPr>
          <p:cNvSpPr/>
          <p:nvPr/>
        </p:nvSpPr>
        <p:spPr>
          <a:xfrm>
            <a:off x="7290171" y="4373042"/>
            <a:ext cx="1774766" cy="646329"/>
          </a:xfrm>
          <a:prstGeom prst="rect">
            <a:avLst/>
          </a:prstGeom>
          <a:solidFill>
            <a:schemeClr val="tx1">
              <a:lumMod val="50000"/>
              <a:lumOff val="50000"/>
            </a:schemeClr>
          </a:solidFill>
          <a:ln w="12700" cap="flat">
            <a:solidFill>
              <a:srgbClr val="00B05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a:solidFill>
                  <a:srgbClr val="FFFFFF"/>
                </a:solidFill>
                <a:latin typeface="+mj-lt"/>
                <a:ea typeface="+mj-ea"/>
                <a:cs typeface="+mj-cs"/>
                <a:sym typeface="Calibri"/>
              </a:rPr>
              <a:t>An executable with CUDA SDK</a:t>
            </a:r>
            <a:endParaRPr kumimoji="0" lang="en-US" sz="1800" b="0" i="0" u="none" strike="noStrike" cap="none" spc="0" normalizeH="0" baseline="0">
              <a:ln>
                <a:noFill/>
              </a:ln>
              <a:solidFill>
                <a:srgbClr val="FFFFFF"/>
              </a:solidFill>
              <a:effectLst/>
              <a:uFillTx/>
              <a:latin typeface="+mj-lt"/>
              <a:ea typeface="+mj-ea"/>
              <a:cs typeface="+mj-cs"/>
              <a:sym typeface="Calibri"/>
            </a:endParaRPr>
          </a:p>
        </p:txBody>
      </p:sp>
      <p:sp>
        <p:nvSpPr>
          <p:cNvPr id="16" name="Rectangle 15">
            <a:extLst>
              <a:ext uri="{FF2B5EF4-FFF2-40B4-BE49-F238E27FC236}">
                <a16:creationId xmlns:a16="http://schemas.microsoft.com/office/drawing/2014/main" id="{8479D890-79A5-6255-9F53-5F5E97402DFD}"/>
              </a:ext>
            </a:extLst>
          </p:cNvPr>
          <p:cNvSpPr/>
          <p:nvPr/>
        </p:nvSpPr>
        <p:spPr>
          <a:xfrm>
            <a:off x="9148067" y="4373042"/>
            <a:ext cx="1774766" cy="646329"/>
          </a:xfrm>
          <a:prstGeom prst="rect">
            <a:avLst/>
          </a:prstGeom>
          <a:solidFill>
            <a:schemeClr val="tx1">
              <a:lumMod val="50000"/>
              <a:lumOff val="50000"/>
            </a:schemeClr>
          </a:solid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a:solidFill>
                  <a:srgbClr val="FFFFFF"/>
                </a:solidFill>
                <a:latin typeface="+mj-lt"/>
                <a:ea typeface="+mj-ea"/>
                <a:cs typeface="+mj-cs"/>
                <a:sym typeface="Calibri"/>
              </a:rPr>
              <a:t>An executable with HIP SDK</a:t>
            </a:r>
            <a:endParaRPr kumimoji="0" lang="en-US" sz="1800" b="0" i="0" u="none" strike="noStrike" cap="none" spc="0" normalizeH="0" baseline="0">
              <a:ln>
                <a:noFill/>
              </a:ln>
              <a:solidFill>
                <a:srgbClr val="FFFFFF"/>
              </a:solidFill>
              <a:effectLst/>
              <a:uFillTx/>
              <a:latin typeface="+mj-lt"/>
              <a:ea typeface="+mj-ea"/>
              <a:cs typeface="+mj-cs"/>
              <a:sym typeface="Calibri"/>
            </a:endParaRPr>
          </a:p>
        </p:txBody>
      </p:sp>
      <p:cxnSp>
        <p:nvCxnSpPr>
          <p:cNvPr id="52" name="Straight Arrow Connector 51">
            <a:extLst>
              <a:ext uri="{FF2B5EF4-FFF2-40B4-BE49-F238E27FC236}">
                <a16:creationId xmlns:a16="http://schemas.microsoft.com/office/drawing/2014/main" id="{5157D483-CBD0-92B4-4D37-A54DFEADFC44}"/>
              </a:ext>
            </a:extLst>
          </p:cNvPr>
          <p:cNvCxnSpPr>
            <a:cxnSpLocks/>
            <a:endCxn id="62" idx="0"/>
          </p:cNvCxnSpPr>
          <p:nvPr/>
        </p:nvCxnSpPr>
        <p:spPr>
          <a:xfrm>
            <a:off x="8177557" y="1413894"/>
            <a:ext cx="0" cy="669706"/>
          </a:xfrm>
          <a:prstGeom prst="straightConnector1">
            <a:avLst/>
          </a:prstGeom>
          <a:ln>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Rounded Corners 52">
            <a:extLst>
              <a:ext uri="{FF2B5EF4-FFF2-40B4-BE49-F238E27FC236}">
                <a16:creationId xmlns:a16="http://schemas.microsoft.com/office/drawing/2014/main" id="{45429EAA-0BFB-9402-F7E1-6FCEC77CE4B9}"/>
              </a:ext>
            </a:extLst>
          </p:cNvPr>
          <p:cNvSpPr/>
          <p:nvPr/>
        </p:nvSpPr>
        <p:spPr>
          <a:xfrm>
            <a:off x="7290173" y="1132530"/>
            <a:ext cx="3632662" cy="408620"/>
          </a:xfrm>
          <a:prstGeom prst="roundRect">
            <a:avLst/>
          </a:prstGeom>
          <a:solidFill>
            <a:schemeClr val="accent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Portable C++ ( HIP Syntax )</a:t>
            </a:r>
          </a:p>
        </p:txBody>
      </p:sp>
      <p:sp>
        <p:nvSpPr>
          <p:cNvPr id="54" name="Rectangle: Rounded Corners 53">
            <a:extLst>
              <a:ext uri="{FF2B5EF4-FFF2-40B4-BE49-F238E27FC236}">
                <a16:creationId xmlns:a16="http://schemas.microsoft.com/office/drawing/2014/main" id="{724EF4F5-C7DF-5F3B-2A12-1186CEEE1555}"/>
              </a:ext>
            </a:extLst>
          </p:cNvPr>
          <p:cNvSpPr/>
          <p:nvPr/>
        </p:nvSpPr>
        <p:spPr>
          <a:xfrm>
            <a:off x="9148067" y="2968257"/>
            <a:ext cx="1774768" cy="1021554"/>
          </a:xfrm>
          <a:prstGeom prst="roundRect">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HIPCC</a:t>
            </a:r>
          </a:p>
          <a:p>
            <a:pPr marL="0" marR="0" indent="0" algn="ctr"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Runtime API</a:t>
            </a:r>
          </a:p>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Driver API</a:t>
            </a:r>
          </a:p>
        </p:txBody>
      </p:sp>
      <p:sp>
        <p:nvSpPr>
          <p:cNvPr id="55" name="Rectangle: Rounded Corners 54">
            <a:extLst>
              <a:ext uri="{FF2B5EF4-FFF2-40B4-BE49-F238E27FC236}">
                <a16:creationId xmlns:a16="http://schemas.microsoft.com/office/drawing/2014/main" id="{66AEF777-FF7C-3003-F2EF-E2E0E27FED19}"/>
              </a:ext>
            </a:extLst>
          </p:cNvPr>
          <p:cNvSpPr/>
          <p:nvPr/>
        </p:nvSpPr>
        <p:spPr>
          <a:xfrm>
            <a:off x="7290173" y="2968257"/>
            <a:ext cx="1774768" cy="1021554"/>
          </a:xfrm>
          <a:prstGeom prst="roundRect">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NVCC</a:t>
            </a:r>
          </a:p>
          <a:p>
            <a:pPr marL="0" marR="0" indent="0" algn="ctr"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Runtime API</a:t>
            </a:r>
          </a:p>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Driver API</a:t>
            </a:r>
          </a:p>
        </p:txBody>
      </p:sp>
      <p:sp>
        <p:nvSpPr>
          <p:cNvPr id="56" name="Rectangle: Rounded Corners 55">
            <a:extLst>
              <a:ext uri="{FF2B5EF4-FFF2-40B4-BE49-F238E27FC236}">
                <a16:creationId xmlns:a16="http://schemas.microsoft.com/office/drawing/2014/main" id="{4026DA83-8B5D-DC41-27C0-46A01E17A450}"/>
              </a:ext>
            </a:extLst>
          </p:cNvPr>
          <p:cNvSpPr/>
          <p:nvPr/>
        </p:nvSpPr>
        <p:spPr>
          <a:xfrm>
            <a:off x="7290173" y="5305485"/>
            <a:ext cx="1774768" cy="408620"/>
          </a:xfrm>
          <a:prstGeom prst="roundRect">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NVIDIA GPU</a:t>
            </a:r>
          </a:p>
        </p:txBody>
      </p:sp>
      <p:sp>
        <p:nvSpPr>
          <p:cNvPr id="57" name="Rectangle: Rounded Corners 56">
            <a:extLst>
              <a:ext uri="{FF2B5EF4-FFF2-40B4-BE49-F238E27FC236}">
                <a16:creationId xmlns:a16="http://schemas.microsoft.com/office/drawing/2014/main" id="{05AC7828-F51C-F1ED-14FE-62AD2A483D96}"/>
              </a:ext>
            </a:extLst>
          </p:cNvPr>
          <p:cNvSpPr/>
          <p:nvPr/>
        </p:nvSpPr>
        <p:spPr>
          <a:xfrm>
            <a:off x="9148067" y="5305485"/>
            <a:ext cx="1774768" cy="408620"/>
          </a:xfrm>
          <a:prstGeom prst="roundRect">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AMD GPU</a:t>
            </a:r>
          </a:p>
        </p:txBody>
      </p:sp>
      <p:cxnSp>
        <p:nvCxnSpPr>
          <p:cNvPr id="58" name="Straight Arrow Connector 57">
            <a:extLst>
              <a:ext uri="{FF2B5EF4-FFF2-40B4-BE49-F238E27FC236}">
                <a16:creationId xmlns:a16="http://schemas.microsoft.com/office/drawing/2014/main" id="{9510552E-EBD5-8EA3-A22A-261BBDE8D531}"/>
              </a:ext>
            </a:extLst>
          </p:cNvPr>
          <p:cNvCxnSpPr>
            <a:cxnSpLocks/>
            <a:endCxn id="54" idx="0"/>
          </p:cNvCxnSpPr>
          <p:nvPr/>
        </p:nvCxnSpPr>
        <p:spPr>
          <a:xfrm>
            <a:off x="10035451" y="1541150"/>
            <a:ext cx="0" cy="1427107"/>
          </a:xfrm>
          <a:prstGeom prst="straightConnector1">
            <a:avLst/>
          </a:prstGeom>
          <a:ln>
            <a:solidFill>
              <a:srgbClr val="FFFFFF"/>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58C488F6-6AA0-B683-2EF0-351C66893CDC}"/>
              </a:ext>
            </a:extLst>
          </p:cNvPr>
          <p:cNvCxnSpPr>
            <a:cxnSpLocks/>
            <a:stCxn id="62" idx="2"/>
            <a:endCxn id="55" idx="0"/>
          </p:cNvCxnSpPr>
          <p:nvPr/>
        </p:nvCxnSpPr>
        <p:spPr>
          <a:xfrm>
            <a:off x="8177557" y="2492220"/>
            <a:ext cx="0" cy="476037"/>
          </a:xfrm>
          <a:prstGeom prst="straightConnector1">
            <a:avLst/>
          </a:prstGeom>
          <a:ln>
            <a:solidFill>
              <a:srgbClr val="FFFFF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D69E06FB-2753-D285-50DF-78F58D8974FE}"/>
              </a:ext>
            </a:extLst>
          </p:cNvPr>
          <p:cNvCxnSpPr>
            <a:cxnSpLocks/>
            <a:endCxn id="56" idx="0"/>
          </p:cNvCxnSpPr>
          <p:nvPr/>
        </p:nvCxnSpPr>
        <p:spPr>
          <a:xfrm>
            <a:off x="8177557" y="5033448"/>
            <a:ext cx="0" cy="272037"/>
          </a:xfrm>
          <a:prstGeom prst="straightConnector1">
            <a:avLst/>
          </a:prstGeom>
          <a:ln>
            <a:solidFill>
              <a:srgbClr val="FFFFFF"/>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B4B631A6-FF45-2D23-0E5C-B9F900567DA7}"/>
              </a:ext>
            </a:extLst>
          </p:cNvPr>
          <p:cNvCxnSpPr>
            <a:cxnSpLocks/>
            <a:endCxn id="57" idx="0"/>
          </p:cNvCxnSpPr>
          <p:nvPr/>
        </p:nvCxnSpPr>
        <p:spPr>
          <a:xfrm>
            <a:off x="10035451" y="5033448"/>
            <a:ext cx="0" cy="272037"/>
          </a:xfrm>
          <a:prstGeom prst="straightConnector1">
            <a:avLst/>
          </a:prstGeom>
          <a:ln>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Rounded Corners 61">
            <a:extLst>
              <a:ext uri="{FF2B5EF4-FFF2-40B4-BE49-F238E27FC236}">
                <a16:creationId xmlns:a16="http://schemas.microsoft.com/office/drawing/2014/main" id="{E4EB31DD-ADBB-C233-478E-EC67EE572D24}"/>
              </a:ext>
            </a:extLst>
          </p:cNvPr>
          <p:cNvSpPr/>
          <p:nvPr/>
        </p:nvSpPr>
        <p:spPr>
          <a:xfrm>
            <a:off x="7290173" y="2083600"/>
            <a:ext cx="1774768" cy="408620"/>
          </a:xfrm>
          <a:prstGeom prst="roundRect">
            <a:avLst/>
          </a:prstGeom>
          <a:solidFill>
            <a:schemeClr val="bg1"/>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CUDA Wrapper</a:t>
            </a:r>
          </a:p>
        </p:txBody>
      </p:sp>
      <p:cxnSp>
        <p:nvCxnSpPr>
          <p:cNvPr id="68" name="Straight Arrow Connector 67">
            <a:extLst>
              <a:ext uri="{FF2B5EF4-FFF2-40B4-BE49-F238E27FC236}">
                <a16:creationId xmlns:a16="http://schemas.microsoft.com/office/drawing/2014/main" id="{72F65B70-DE8E-EAD2-26AF-5288B73F01E8}"/>
              </a:ext>
            </a:extLst>
          </p:cNvPr>
          <p:cNvCxnSpPr>
            <a:cxnSpLocks/>
            <a:stCxn id="55" idx="2"/>
            <a:endCxn id="15" idx="0"/>
          </p:cNvCxnSpPr>
          <p:nvPr/>
        </p:nvCxnSpPr>
        <p:spPr>
          <a:xfrm flipH="1">
            <a:off x="8177554" y="3989811"/>
            <a:ext cx="3" cy="383231"/>
          </a:xfrm>
          <a:prstGeom prst="straightConnector1">
            <a:avLst/>
          </a:prstGeom>
          <a:ln>
            <a:solidFill>
              <a:srgbClr val="FFFFFF"/>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82E74903-6E09-02FE-BC72-0DBAAE044BF4}"/>
              </a:ext>
            </a:extLst>
          </p:cNvPr>
          <p:cNvCxnSpPr>
            <a:cxnSpLocks/>
          </p:cNvCxnSpPr>
          <p:nvPr/>
        </p:nvCxnSpPr>
        <p:spPr>
          <a:xfrm flipH="1">
            <a:off x="10035450" y="3982772"/>
            <a:ext cx="3" cy="383231"/>
          </a:xfrm>
          <a:prstGeom prst="straightConnector1">
            <a:avLst/>
          </a:prstGeom>
          <a:ln>
            <a:solidFill>
              <a:srgbClr val="FFFFFF"/>
            </a:solidFill>
            <a:tailEnd type="triangle"/>
          </a:ln>
        </p:spPr>
        <p:style>
          <a:lnRef idx="1">
            <a:schemeClr val="accent1"/>
          </a:lnRef>
          <a:fillRef idx="0">
            <a:schemeClr val="accent1"/>
          </a:fillRef>
          <a:effectRef idx="0">
            <a:schemeClr val="accent1"/>
          </a:effectRef>
          <a:fontRef idx="minor">
            <a:schemeClr val="tx1"/>
          </a:fontRef>
        </p:style>
      </p:cxnSp>
      <p:grpSp>
        <p:nvGrpSpPr>
          <p:cNvPr id="88" name="Group 87">
            <a:extLst>
              <a:ext uri="{FF2B5EF4-FFF2-40B4-BE49-F238E27FC236}">
                <a16:creationId xmlns:a16="http://schemas.microsoft.com/office/drawing/2014/main" id="{3D7A0B86-F8BD-B6E1-8A55-A5E4295B7FFD}"/>
              </a:ext>
            </a:extLst>
          </p:cNvPr>
          <p:cNvGrpSpPr/>
          <p:nvPr/>
        </p:nvGrpSpPr>
        <p:grpSpPr>
          <a:xfrm>
            <a:off x="5359539" y="4319072"/>
            <a:ext cx="1716192" cy="1491177"/>
            <a:chOff x="5600700" y="4319072"/>
            <a:chExt cx="1716192" cy="1491177"/>
          </a:xfrm>
        </p:grpSpPr>
        <p:sp>
          <p:nvSpPr>
            <p:cNvPr id="85" name="Left Brace 84">
              <a:extLst>
                <a:ext uri="{FF2B5EF4-FFF2-40B4-BE49-F238E27FC236}">
                  <a16:creationId xmlns:a16="http://schemas.microsoft.com/office/drawing/2014/main" id="{CAF52172-E05B-7FA4-5991-E4E24BA30880}"/>
                </a:ext>
              </a:extLst>
            </p:cNvPr>
            <p:cNvSpPr/>
            <p:nvPr/>
          </p:nvSpPr>
          <p:spPr>
            <a:xfrm>
              <a:off x="7012527" y="4319072"/>
              <a:ext cx="304365" cy="1491177"/>
            </a:xfrm>
            <a:prstGeom prst="leftBrace">
              <a:avLst>
                <a:gd name="adj1" fmla="val 29240"/>
                <a:gd name="adj2" fmla="val 50000"/>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87" name="TextBox 86">
              <a:extLst>
                <a:ext uri="{FF2B5EF4-FFF2-40B4-BE49-F238E27FC236}">
                  <a16:creationId xmlns:a16="http://schemas.microsoft.com/office/drawing/2014/main" id="{E180086F-F8FD-C1B8-30B6-577BB66D683F}"/>
                </a:ext>
              </a:extLst>
            </p:cNvPr>
            <p:cNvSpPr txBox="1"/>
            <p:nvPr/>
          </p:nvSpPr>
          <p:spPr>
            <a:xfrm>
              <a:off x="5600700" y="4676775"/>
              <a:ext cx="1400175"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Multiple executables…</a:t>
              </a:r>
            </a:p>
          </p:txBody>
        </p:sp>
      </p:grpSp>
      <p:grpSp>
        <p:nvGrpSpPr>
          <p:cNvPr id="23" name="Group 22">
            <a:extLst>
              <a:ext uri="{FF2B5EF4-FFF2-40B4-BE49-F238E27FC236}">
                <a16:creationId xmlns:a16="http://schemas.microsoft.com/office/drawing/2014/main" id="{7A5F5C8E-DBB7-9B35-4200-3DBAE4B2D231}"/>
              </a:ext>
            </a:extLst>
          </p:cNvPr>
          <p:cNvGrpSpPr/>
          <p:nvPr/>
        </p:nvGrpSpPr>
        <p:grpSpPr>
          <a:xfrm>
            <a:off x="7056786" y="1134371"/>
            <a:ext cx="4975248" cy="4172954"/>
            <a:chOff x="7056786" y="1134371"/>
            <a:chExt cx="4975248" cy="4172954"/>
          </a:xfrm>
        </p:grpSpPr>
        <p:grpSp>
          <p:nvGrpSpPr>
            <p:cNvPr id="44" name="Group 43">
              <a:extLst>
                <a:ext uri="{FF2B5EF4-FFF2-40B4-BE49-F238E27FC236}">
                  <a16:creationId xmlns:a16="http://schemas.microsoft.com/office/drawing/2014/main" id="{B23BC74F-B9AA-415A-694C-C1061EB37A03}"/>
                </a:ext>
              </a:extLst>
            </p:cNvPr>
            <p:cNvGrpSpPr/>
            <p:nvPr/>
          </p:nvGrpSpPr>
          <p:grpSpPr>
            <a:xfrm>
              <a:off x="7056786" y="1519238"/>
              <a:ext cx="4080385" cy="3788087"/>
              <a:chOff x="6987136" y="2148188"/>
              <a:chExt cx="4080385" cy="3788087"/>
            </a:xfrm>
          </p:grpSpPr>
          <p:grpSp>
            <p:nvGrpSpPr>
              <p:cNvPr id="41" name="Group 40">
                <a:extLst>
                  <a:ext uri="{FF2B5EF4-FFF2-40B4-BE49-F238E27FC236}">
                    <a16:creationId xmlns:a16="http://schemas.microsoft.com/office/drawing/2014/main" id="{B82F8611-65EC-9D4C-E71E-451778AF5AEF}"/>
                  </a:ext>
                </a:extLst>
              </p:cNvPr>
              <p:cNvGrpSpPr/>
              <p:nvPr/>
            </p:nvGrpSpPr>
            <p:grpSpPr>
              <a:xfrm>
                <a:off x="6987136" y="2148188"/>
                <a:ext cx="4080385" cy="3788087"/>
                <a:chOff x="6987136" y="2148188"/>
                <a:chExt cx="4080385" cy="3788087"/>
              </a:xfrm>
            </p:grpSpPr>
            <p:sp>
              <p:nvSpPr>
                <p:cNvPr id="25" name="Rectangle 24">
                  <a:extLst>
                    <a:ext uri="{FF2B5EF4-FFF2-40B4-BE49-F238E27FC236}">
                      <a16:creationId xmlns:a16="http://schemas.microsoft.com/office/drawing/2014/main" id="{B0571961-6FD2-65B9-5B27-76F99EE5A577}"/>
                    </a:ext>
                  </a:extLst>
                </p:cNvPr>
                <p:cNvSpPr/>
                <p:nvPr/>
              </p:nvSpPr>
              <p:spPr>
                <a:xfrm>
                  <a:off x="6987136" y="2148188"/>
                  <a:ext cx="4080385" cy="3788087"/>
                </a:xfrm>
                <a:prstGeom prst="rect">
                  <a:avLst/>
                </a:prstGeom>
                <a:solidFill>
                  <a:schemeClr val="bg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6" name="Rectangle: Rounded Corners 25">
                  <a:extLst>
                    <a:ext uri="{FF2B5EF4-FFF2-40B4-BE49-F238E27FC236}">
                      <a16:creationId xmlns:a16="http://schemas.microsoft.com/office/drawing/2014/main" id="{81CCCB67-A098-719B-BE73-ED18ECDBEC71}"/>
                    </a:ext>
                  </a:extLst>
                </p:cNvPr>
                <p:cNvSpPr/>
                <p:nvPr/>
              </p:nvSpPr>
              <p:spPr>
                <a:xfrm>
                  <a:off x="7206685" y="3303334"/>
                  <a:ext cx="3592173" cy="378298"/>
                </a:xfrm>
                <a:prstGeom prst="roundRect">
                  <a:avLst/>
                </a:prstGeom>
                <a:solidFill>
                  <a:schemeClr val="bg1"/>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Orochi API</a:t>
                  </a:r>
                </a:p>
              </p:txBody>
            </p:sp>
            <p:sp>
              <p:nvSpPr>
                <p:cNvPr id="27" name="Rectangle 26">
                  <a:extLst>
                    <a:ext uri="{FF2B5EF4-FFF2-40B4-BE49-F238E27FC236}">
                      <a16:creationId xmlns:a16="http://schemas.microsoft.com/office/drawing/2014/main" id="{0F87AC14-C9B5-FCD9-C8DF-B9393735C929}"/>
                    </a:ext>
                  </a:extLst>
                </p:cNvPr>
                <p:cNvSpPr/>
                <p:nvPr/>
              </p:nvSpPr>
              <p:spPr>
                <a:xfrm>
                  <a:off x="7628714" y="2567810"/>
                  <a:ext cx="2748116" cy="378298"/>
                </a:xfrm>
                <a:prstGeom prst="rect">
                  <a:avLst/>
                </a:prstGeom>
                <a:solidFill>
                  <a:schemeClr val="bg1">
                    <a:lumMod val="50000"/>
                    <a:lumOff val="50000"/>
                  </a:schemeClr>
                </a:solidFill>
                <a:ln w="1905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a:solidFill>
                        <a:srgbClr val="FFFFFF"/>
                      </a:solidFill>
                      <a:latin typeface="+mj-lt"/>
                      <a:ea typeface="+mj-ea"/>
                      <a:cs typeface="+mj-cs"/>
                      <a:sym typeface="Calibri"/>
                    </a:rPr>
                    <a:t>An executable with Orochi</a:t>
                  </a:r>
                  <a:endParaRPr kumimoji="0" lang="en-US" sz="1800" b="0" i="0" u="none" strike="noStrike" cap="none" spc="0" normalizeH="0" baseline="0">
                    <a:ln>
                      <a:noFill/>
                    </a:ln>
                    <a:solidFill>
                      <a:srgbClr val="FFFFFF"/>
                    </a:solidFill>
                    <a:effectLst/>
                    <a:uFillTx/>
                    <a:latin typeface="+mj-lt"/>
                    <a:ea typeface="+mj-ea"/>
                    <a:cs typeface="+mj-cs"/>
                    <a:sym typeface="Calibri"/>
                  </a:endParaRPr>
                </a:p>
              </p:txBody>
            </p:sp>
          </p:grpSp>
          <p:cxnSp>
            <p:nvCxnSpPr>
              <p:cNvPr id="28" name="Straight Arrow Connector 27">
                <a:extLst>
                  <a:ext uri="{FF2B5EF4-FFF2-40B4-BE49-F238E27FC236}">
                    <a16:creationId xmlns:a16="http://schemas.microsoft.com/office/drawing/2014/main" id="{A2E7BCC4-2BB3-FE8A-BD6C-5B76776C38E7}"/>
                  </a:ext>
                </a:extLst>
              </p:cNvPr>
              <p:cNvCxnSpPr>
                <a:cxnSpLocks/>
                <a:stCxn id="27" idx="2"/>
                <a:endCxn id="26" idx="0"/>
              </p:cNvCxnSpPr>
              <p:nvPr/>
            </p:nvCxnSpPr>
            <p:spPr>
              <a:xfrm>
                <a:off x="9002772" y="2946108"/>
                <a:ext cx="0" cy="357226"/>
              </a:xfrm>
              <a:prstGeom prst="straightConnector1">
                <a:avLst/>
              </a:prstGeom>
              <a:ln>
                <a:solidFill>
                  <a:srgbClr val="FFFFFF"/>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79082E2-7DAA-B476-E9E8-29F66975B617}"/>
                  </a:ext>
                </a:extLst>
              </p:cNvPr>
              <p:cNvCxnSpPr>
                <a:cxnSpLocks/>
                <a:endCxn id="27" idx="0"/>
              </p:cNvCxnSpPr>
              <p:nvPr/>
            </p:nvCxnSpPr>
            <p:spPr>
              <a:xfrm flipH="1">
                <a:off x="9002772" y="2152950"/>
                <a:ext cx="1867" cy="414860"/>
              </a:xfrm>
              <a:prstGeom prst="straightConnector1">
                <a:avLst/>
              </a:prstGeom>
              <a:ln>
                <a:solidFill>
                  <a:srgbClr val="FFFF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61853BCE-53AA-2677-B5A9-F5490E3FB857}"/>
                </a:ext>
              </a:extLst>
            </p:cNvPr>
            <p:cNvGrpSpPr/>
            <p:nvPr/>
          </p:nvGrpSpPr>
          <p:grpSpPr>
            <a:xfrm>
              <a:off x="7291297" y="1134371"/>
              <a:ext cx="3639019" cy="4172954"/>
              <a:chOff x="7531334" y="1132530"/>
              <a:chExt cx="3639019" cy="4172954"/>
            </a:xfrm>
          </p:grpSpPr>
          <p:cxnSp>
            <p:nvCxnSpPr>
              <p:cNvPr id="77" name="Straight Arrow Connector 76">
                <a:extLst>
                  <a:ext uri="{FF2B5EF4-FFF2-40B4-BE49-F238E27FC236}">
                    <a16:creationId xmlns:a16="http://schemas.microsoft.com/office/drawing/2014/main" id="{8327B7B1-4AB0-3602-365D-6D52C1DDB95E}"/>
                  </a:ext>
                </a:extLst>
              </p:cNvPr>
              <p:cNvCxnSpPr>
                <a:cxnSpLocks/>
              </p:cNvCxnSpPr>
              <p:nvPr/>
            </p:nvCxnSpPr>
            <p:spPr>
              <a:xfrm>
                <a:off x="10282969" y="3609440"/>
                <a:ext cx="0" cy="1696044"/>
              </a:xfrm>
              <a:prstGeom prst="straightConnector1">
                <a:avLst/>
              </a:prstGeom>
              <a:ln>
                <a:solidFill>
                  <a:srgbClr val="FFFFFF"/>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88E89212-330F-D641-5EDB-C6E419723812}"/>
                  </a:ext>
                </a:extLst>
              </p:cNvPr>
              <p:cNvCxnSpPr>
                <a:cxnSpLocks/>
              </p:cNvCxnSpPr>
              <p:nvPr/>
            </p:nvCxnSpPr>
            <p:spPr>
              <a:xfrm>
                <a:off x="8425075" y="3609440"/>
                <a:ext cx="0" cy="1696044"/>
              </a:xfrm>
              <a:prstGeom prst="straightConnector1">
                <a:avLst/>
              </a:prstGeom>
              <a:ln>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72" name="Rectangle: Rounded Corners 71">
                <a:extLst>
                  <a:ext uri="{FF2B5EF4-FFF2-40B4-BE49-F238E27FC236}">
                    <a16:creationId xmlns:a16="http://schemas.microsoft.com/office/drawing/2014/main" id="{A0CEE126-CC95-F235-09DA-8657F46437B2}"/>
                  </a:ext>
                </a:extLst>
              </p:cNvPr>
              <p:cNvSpPr/>
              <p:nvPr/>
            </p:nvSpPr>
            <p:spPr>
              <a:xfrm>
                <a:off x="7531334" y="1132530"/>
                <a:ext cx="3632662" cy="408620"/>
              </a:xfrm>
              <a:prstGeom prst="roundRect">
                <a:avLst/>
              </a:prstGeom>
              <a:solidFill>
                <a:srgbClr val="0070C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Portable C++ (Orochi </a:t>
                </a:r>
                <a:r>
                  <a:rPr lang="en-US">
                    <a:solidFill>
                      <a:schemeClr val="tx2">
                        <a:lumMod val="20000"/>
                        <a:lumOff val="80000"/>
                      </a:schemeClr>
                    </a:solidFill>
                    <a:latin typeface="+mj-lt"/>
                    <a:ea typeface="+mj-ea"/>
                    <a:cs typeface="+mj-cs"/>
                    <a:sym typeface="Calibri"/>
                  </a:rPr>
                  <a:t>s</a:t>
                </a: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yntax)</a:t>
                </a:r>
              </a:p>
            </p:txBody>
          </p:sp>
          <p:sp>
            <p:nvSpPr>
              <p:cNvPr id="73" name="Rectangle: Rounded Corners 72">
                <a:extLst>
                  <a:ext uri="{FF2B5EF4-FFF2-40B4-BE49-F238E27FC236}">
                    <a16:creationId xmlns:a16="http://schemas.microsoft.com/office/drawing/2014/main" id="{CB105881-5468-3069-D0A3-B61C367C72C8}"/>
                  </a:ext>
                </a:extLst>
              </p:cNvPr>
              <p:cNvSpPr/>
              <p:nvPr/>
            </p:nvSpPr>
            <p:spPr>
              <a:xfrm>
                <a:off x="9395585" y="3436145"/>
                <a:ext cx="1774768" cy="408620"/>
              </a:xfrm>
              <a:prstGeom prst="roundRect">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Driver API</a:t>
                </a:r>
              </a:p>
            </p:txBody>
          </p:sp>
          <p:sp>
            <p:nvSpPr>
              <p:cNvPr id="74" name="Rectangle: Rounded Corners 73">
                <a:extLst>
                  <a:ext uri="{FF2B5EF4-FFF2-40B4-BE49-F238E27FC236}">
                    <a16:creationId xmlns:a16="http://schemas.microsoft.com/office/drawing/2014/main" id="{C60CC538-5D0C-4E89-F28B-8EB6FBBF3976}"/>
                  </a:ext>
                </a:extLst>
              </p:cNvPr>
              <p:cNvSpPr/>
              <p:nvPr/>
            </p:nvSpPr>
            <p:spPr>
              <a:xfrm>
                <a:off x="7537691" y="3436146"/>
                <a:ext cx="1774768" cy="408620"/>
              </a:xfrm>
              <a:prstGeom prst="roundRect">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Driver API</a:t>
                </a:r>
              </a:p>
            </p:txBody>
          </p:sp>
          <p:cxnSp>
            <p:nvCxnSpPr>
              <p:cNvPr id="75" name="Straight Arrow Connector 74">
                <a:extLst>
                  <a:ext uri="{FF2B5EF4-FFF2-40B4-BE49-F238E27FC236}">
                    <a16:creationId xmlns:a16="http://schemas.microsoft.com/office/drawing/2014/main" id="{E26F606D-8DEA-2F47-62FB-80731FDF9642}"/>
                  </a:ext>
                </a:extLst>
              </p:cNvPr>
              <p:cNvCxnSpPr>
                <a:cxnSpLocks/>
                <a:endCxn id="73" idx="0"/>
              </p:cNvCxnSpPr>
              <p:nvPr/>
            </p:nvCxnSpPr>
            <p:spPr>
              <a:xfrm>
                <a:off x="10282969" y="3055774"/>
                <a:ext cx="0" cy="380371"/>
              </a:xfrm>
              <a:prstGeom prst="straightConnector1">
                <a:avLst/>
              </a:prstGeom>
              <a:ln>
                <a:solidFill>
                  <a:srgbClr val="FFFFFF"/>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B0041968-131E-1926-2D0E-15BE3C0ADA75}"/>
                  </a:ext>
                </a:extLst>
              </p:cNvPr>
              <p:cNvCxnSpPr>
                <a:cxnSpLocks/>
                <a:endCxn id="74" idx="0"/>
              </p:cNvCxnSpPr>
              <p:nvPr/>
            </p:nvCxnSpPr>
            <p:spPr>
              <a:xfrm>
                <a:off x="8425075" y="3055774"/>
                <a:ext cx="0" cy="380372"/>
              </a:xfrm>
              <a:prstGeom prst="straightConnector1">
                <a:avLst/>
              </a:prstGeom>
              <a:ln>
                <a:solidFill>
                  <a:srgbClr val="FFFFFF"/>
                </a:solidFill>
                <a:tailEnd type="triangle"/>
              </a:ln>
            </p:spPr>
            <p:style>
              <a:lnRef idx="1">
                <a:schemeClr val="accent1"/>
              </a:lnRef>
              <a:fillRef idx="0">
                <a:schemeClr val="accent1"/>
              </a:fillRef>
              <a:effectRef idx="0">
                <a:schemeClr val="accent1"/>
              </a:effectRef>
              <a:fontRef idx="minor">
                <a:schemeClr val="tx1"/>
              </a:fontRef>
            </p:style>
          </p:cxnSp>
        </p:grpSp>
        <p:sp>
          <p:nvSpPr>
            <p:cNvPr id="89" name="Speech Bubble: Rectangle 88">
              <a:extLst>
                <a:ext uri="{FF2B5EF4-FFF2-40B4-BE49-F238E27FC236}">
                  <a16:creationId xmlns:a16="http://schemas.microsoft.com/office/drawing/2014/main" id="{453907B0-5BDC-87D7-0A52-C5AE987E4D1F}"/>
                </a:ext>
              </a:extLst>
            </p:cNvPr>
            <p:cNvSpPr/>
            <p:nvPr/>
          </p:nvSpPr>
          <p:spPr>
            <a:xfrm>
              <a:off x="10623151" y="1868862"/>
              <a:ext cx="1408883" cy="523218"/>
            </a:xfrm>
            <a:prstGeom prst="wedgeRectCallout">
              <a:avLst>
                <a:gd name="adj1" fmla="val -61515"/>
                <a:gd name="adj2" fmla="val 21948"/>
              </a:avLst>
            </a:prstGeom>
            <a:solidFill>
              <a:schemeClr val="bg1"/>
            </a:solid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sz="1400" b="0">
                  <a:solidFill>
                    <a:srgbClr val="FFFFFF"/>
                  </a:solidFill>
                  <a:effectLst/>
                  <a:latin typeface="Consolas" panose="020B0609020204030204" pitchFamily="49" charset="0"/>
                </a:rPr>
                <a:t>Single</a:t>
              </a:r>
            </a:p>
            <a:p>
              <a:r>
                <a:rPr lang="en-US" sz="1400" b="0">
                  <a:solidFill>
                    <a:srgbClr val="FFFFFF"/>
                  </a:solidFill>
                  <a:effectLst/>
                  <a:latin typeface="Consolas" panose="020B0609020204030204" pitchFamily="49" charset="0"/>
                </a:rPr>
                <a:t>executable </a:t>
              </a:r>
              <a:r>
                <a:rPr lang="en-US" sz="1400" b="0">
                  <a:solidFill>
                    <a:srgbClr val="FFFFFF"/>
                  </a:solidFill>
                  <a:effectLst/>
                  <a:latin typeface="Consolas" panose="020B0609020204030204" pitchFamily="49" charset="0"/>
                  <a:sym typeface="Wingdings" panose="05000000000000000000" pitchFamily="2" charset="2"/>
                </a:rPr>
                <a:t></a:t>
              </a:r>
              <a:endParaRPr lang="en-US" sz="1400" b="0">
                <a:solidFill>
                  <a:srgbClr val="FFFFFF"/>
                </a:solidFill>
                <a:effectLst/>
                <a:latin typeface="Consolas" panose="020B0609020204030204" pitchFamily="49" charset="0"/>
              </a:endParaRPr>
            </a:p>
          </p:txBody>
        </p:sp>
      </p:grpSp>
    </p:spTree>
    <p:extLst>
      <p:ext uri="{BB962C8B-B14F-4D97-AF65-F5344CB8AC3E}">
        <p14:creationId xmlns:p14="http://schemas.microsoft.com/office/powerpoint/2010/main" val="277078377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xit" presetSubtype="0" fill="hold" nodeType="withEffect">
                                  <p:stCondLst>
                                    <p:cond delay="0"/>
                                  </p:stCondLst>
                                  <p:childTnLst>
                                    <p:animEffect transition="out" filter="fade">
                                      <p:cBhvr>
                                        <p:cTn id="25" dur="500"/>
                                        <p:tgtEl>
                                          <p:spTgt spid="88"/>
                                        </p:tgtEl>
                                      </p:cBhvr>
                                    </p:animEffect>
                                    <p:set>
                                      <p:cBhvr>
                                        <p:cTn id="26" dur="1" fill="hold">
                                          <p:stCondLst>
                                            <p:cond delay="499"/>
                                          </p:stCondLst>
                                        </p:cTn>
                                        <p:tgtEl>
                                          <p:spTgt spid="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2C874-13DC-CF01-B049-175A53270B06}"/>
              </a:ext>
            </a:extLst>
          </p:cNvPr>
          <p:cNvSpPr>
            <a:spLocks noGrp="1"/>
          </p:cNvSpPr>
          <p:nvPr>
            <p:ph type="title"/>
          </p:nvPr>
        </p:nvSpPr>
        <p:spPr/>
        <p:txBody>
          <a:bodyPr>
            <a:normAutofit fontScale="90000"/>
          </a:bodyPr>
          <a:lstStyle/>
          <a:p>
            <a:r>
              <a:rPr lang="en-US"/>
              <a:t>Orochi – Kernel Example</a:t>
            </a:r>
          </a:p>
        </p:txBody>
      </p:sp>
      <p:sp>
        <p:nvSpPr>
          <p:cNvPr id="4" name="Text Placeholder 3">
            <a:extLst>
              <a:ext uri="{FF2B5EF4-FFF2-40B4-BE49-F238E27FC236}">
                <a16:creationId xmlns:a16="http://schemas.microsoft.com/office/drawing/2014/main" id="{54672A5A-35EB-2D21-9B4A-82D81BDC13E6}"/>
              </a:ext>
            </a:extLst>
          </p:cNvPr>
          <p:cNvSpPr>
            <a:spLocks noGrp="1"/>
          </p:cNvSpPr>
          <p:nvPr>
            <p:ph type="body" sz="quarter" idx="13"/>
          </p:nvPr>
        </p:nvSpPr>
        <p:spPr/>
        <p:txBody>
          <a:bodyPr>
            <a:normAutofit fontScale="77500" lnSpcReduction="20000"/>
          </a:bodyPr>
          <a:lstStyle/>
          <a:p>
            <a:endParaRPr lang="en-US"/>
          </a:p>
        </p:txBody>
      </p:sp>
      <p:sp>
        <p:nvSpPr>
          <p:cNvPr id="3" name="Text Placeholder 2">
            <a:extLst>
              <a:ext uri="{FF2B5EF4-FFF2-40B4-BE49-F238E27FC236}">
                <a16:creationId xmlns:a16="http://schemas.microsoft.com/office/drawing/2014/main" id="{55E8838E-9DD7-BFF5-4F28-40F51EAB5AE7}"/>
              </a:ext>
            </a:extLst>
          </p:cNvPr>
          <p:cNvSpPr>
            <a:spLocks noGrp="1"/>
          </p:cNvSpPr>
          <p:nvPr>
            <p:ph type="body" idx="1"/>
          </p:nvPr>
        </p:nvSpPr>
        <p:spPr>
          <a:xfrm>
            <a:off x="274951" y="1266884"/>
            <a:ext cx="5697744" cy="5125603"/>
          </a:xfrm>
        </p:spPr>
        <p:txBody>
          <a:bodyPr>
            <a:normAutofit/>
          </a:bodyPr>
          <a:lstStyle/>
          <a:p>
            <a:pPr marL="0" indent="0">
              <a:buNone/>
            </a:pPr>
            <a:r>
              <a:rPr lang="en-US"/>
              <a:t>The same as HIP driver API</a:t>
            </a:r>
          </a:p>
          <a:p>
            <a:r>
              <a:rPr lang="en-US"/>
              <a:t>Host calls are prefixed with </a:t>
            </a:r>
            <a:r>
              <a:rPr lang="en-US" i="1" err="1">
                <a:solidFill>
                  <a:srgbClr val="FFFF00"/>
                </a:solidFill>
              </a:rPr>
              <a:t>oro</a:t>
            </a:r>
            <a:r>
              <a:rPr lang="en-US">
                <a:solidFill>
                  <a:srgbClr val="FFFF00"/>
                </a:solidFill>
              </a:rPr>
              <a:t> </a:t>
            </a:r>
            <a:r>
              <a:rPr lang="en-US"/>
              <a:t>instead of </a:t>
            </a:r>
            <a:r>
              <a:rPr lang="en-US" i="1">
                <a:solidFill>
                  <a:srgbClr val="FFFF00"/>
                </a:solidFill>
              </a:rPr>
              <a:t>hip</a:t>
            </a:r>
            <a:r>
              <a:rPr lang="en-US"/>
              <a:t> or </a:t>
            </a:r>
            <a:r>
              <a:rPr lang="en-US" i="1">
                <a:solidFill>
                  <a:srgbClr val="FFFF00"/>
                </a:solidFill>
              </a:rPr>
              <a:t>cu</a:t>
            </a:r>
          </a:p>
        </p:txBody>
      </p:sp>
      <p:sp>
        <p:nvSpPr>
          <p:cNvPr id="5" name="Slide Number Placeholder 4">
            <a:extLst>
              <a:ext uri="{FF2B5EF4-FFF2-40B4-BE49-F238E27FC236}">
                <a16:creationId xmlns:a16="http://schemas.microsoft.com/office/drawing/2014/main" id="{4CF8B23D-BF23-BD50-3E61-0CE7E21AD517}"/>
              </a:ext>
            </a:extLst>
          </p:cNvPr>
          <p:cNvSpPr>
            <a:spLocks noGrp="1"/>
          </p:cNvSpPr>
          <p:nvPr>
            <p:ph type="sldNum" sz="quarter" idx="2"/>
          </p:nvPr>
        </p:nvSpPr>
        <p:spPr/>
        <p:txBody>
          <a:bodyPr/>
          <a:lstStyle/>
          <a:p>
            <a:fld id="{86CB4B4D-7CA3-9044-876B-883B54F8677D}" type="slidenum">
              <a:rPr lang="en-US" smtClean="0"/>
              <a:t>11</a:t>
            </a:fld>
            <a:endParaRPr lang="en-US"/>
          </a:p>
        </p:txBody>
      </p:sp>
      <p:sp>
        <p:nvSpPr>
          <p:cNvPr id="9" name="TextBox 8">
            <a:extLst>
              <a:ext uri="{FF2B5EF4-FFF2-40B4-BE49-F238E27FC236}">
                <a16:creationId xmlns:a16="http://schemas.microsoft.com/office/drawing/2014/main" id="{857F9477-C251-9B00-C5D1-18A85CD9FB6A}"/>
              </a:ext>
            </a:extLst>
          </p:cNvPr>
          <p:cNvSpPr txBox="1"/>
          <p:nvPr/>
        </p:nvSpPr>
        <p:spPr>
          <a:xfrm>
            <a:off x="6391418" y="1184843"/>
            <a:ext cx="5567345" cy="5047536"/>
          </a:xfrm>
          <a:prstGeom prst="rect">
            <a:avLst/>
          </a:prstGeom>
          <a:solidFill>
            <a:srgbClr val="262626"/>
          </a:solidFill>
          <a:ln w="12700" cap="flat">
            <a:solidFill>
              <a:srgbClr val="FFFFFF"/>
            </a:solid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a:solidFill>
                  <a:srgbClr val="569CD6"/>
                </a:solidFill>
                <a:effectLst/>
                <a:latin typeface="Consolas" panose="020B0609020204030204" pitchFamily="49" charset="0"/>
              </a:rPr>
              <a:t>const</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char</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code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r>
              <a:rPr lang="en-US" sz="1400" b="0">
                <a:solidFill>
                  <a:srgbClr val="569CD6"/>
                </a:solidFill>
                <a:effectLst/>
                <a:latin typeface="Consolas" panose="020B0609020204030204" pitchFamily="49" charset="0"/>
              </a:rPr>
              <a:t>const</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char</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CCCCCC"/>
                </a:solidFill>
                <a:effectLst/>
                <a:latin typeface="Consolas" panose="020B0609020204030204" pitchFamily="49" charset="0"/>
              </a:rPr>
              <a:t>funcname</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err="1">
                <a:solidFill>
                  <a:srgbClr val="4EC9B0"/>
                </a:solidFill>
                <a:effectLst/>
                <a:latin typeface="Consolas" panose="020B0609020204030204" pitchFamily="49" charset="0"/>
              </a:rPr>
              <a:t>orortcProgram</a:t>
            </a:r>
            <a:r>
              <a:rPr lang="en-US" sz="1400" b="0">
                <a:solidFill>
                  <a:srgbClr val="CCCCCC"/>
                </a:solidFill>
                <a:effectLst/>
                <a:latin typeface="Consolas" panose="020B0609020204030204" pitchFamily="49" charset="0"/>
              </a:rPr>
              <a:t> prog;</a:t>
            </a:r>
          </a:p>
          <a:p>
            <a:r>
              <a:rPr lang="en-US" sz="1400" b="0" err="1">
                <a:solidFill>
                  <a:srgbClr val="DCDCAA"/>
                </a:solidFill>
                <a:effectLst/>
                <a:latin typeface="Consolas" panose="020B0609020204030204" pitchFamily="49" charset="0"/>
              </a:rPr>
              <a:t>orortcCreateProgram</a:t>
            </a:r>
            <a:r>
              <a:rPr lang="en-US" sz="1400" b="0">
                <a:solidFill>
                  <a:srgbClr val="CCCCCC"/>
                </a:solidFill>
                <a:effectLst/>
                <a:latin typeface="Consolas" panose="020B0609020204030204" pitchFamily="49" charset="0"/>
              </a:rPr>
              <a:t>(</a:t>
            </a:r>
          </a:p>
          <a:p>
            <a:r>
              <a:rPr lang="en-US" sz="1400">
                <a:solidFill>
                  <a:srgbClr val="D4D4D4"/>
                </a:solidFill>
                <a:latin typeface="Consolas" panose="020B0609020204030204" pitchFamily="49" charset="0"/>
              </a:rPr>
              <a:t>    </a:t>
            </a:r>
            <a:r>
              <a:rPr lang="en-US" sz="1400" b="0">
                <a:solidFill>
                  <a:srgbClr val="D4D4D4"/>
                </a:solidFill>
                <a:effectLst/>
                <a:latin typeface="Consolas" panose="020B0609020204030204" pitchFamily="49" charset="0"/>
              </a:rPr>
              <a:t>&amp;</a:t>
            </a:r>
            <a:r>
              <a:rPr lang="en-US" sz="1400" b="0">
                <a:solidFill>
                  <a:srgbClr val="CCCCCC"/>
                </a:solidFill>
                <a:effectLst/>
                <a:latin typeface="Consolas" panose="020B0609020204030204" pitchFamily="49" charset="0"/>
              </a:rPr>
              <a:t>prog, code, </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err="1">
                <a:solidFill>
                  <a:srgbClr val="569CD6"/>
                </a:solidFill>
                <a:effectLst/>
                <a:latin typeface="Consolas" panose="020B0609020204030204" pitchFamily="49" charset="0"/>
              </a:rPr>
              <a:t>nullptr</a:t>
            </a:r>
            <a:r>
              <a:rPr lang="en-US" sz="1400" b="0">
                <a:solidFill>
                  <a:srgbClr val="CCCCCC"/>
                </a:solidFill>
                <a:effectLst/>
                <a:latin typeface="Consolas" panose="020B0609020204030204" pitchFamily="49" charset="0"/>
              </a:rPr>
              <a:t>, </a:t>
            </a:r>
            <a:r>
              <a:rPr lang="en-US" sz="1400" b="0" err="1">
                <a:solidFill>
                  <a:srgbClr val="569CD6"/>
                </a:solidFill>
                <a:effectLst/>
                <a:latin typeface="Consolas" panose="020B0609020204030204" pitchFamily="49" charset="0"/>
              </a:rPr>
              <a:t>nullptr</a:t>
            </a:r>
            <a:r>
              <a:rPr lang="en-US" sz="1400" b="0">
                <a:solidFill>
                  <a:srgbClr val="CCCCCC"/>
                </a:solidFill>
                <a:effectLst/>
                <a:latin typeface="Consolas" panose="020B0609020204030204" pitchFamily="49" charset="0"/>
              </a:rPr>
              <a:t>);</a:t>
            </a:r>
          </a:p>
          <a:p>
            <a:r>
              <a:rPr lang="en-US" sz="1400" b="0" err="1">
                <a:solidFill>
                  <a:srgbClr val="DCDCAA"/>
                </a:solidFill>
                <a:effectLst/>
                <a:latin typeface="Consolas" panose="020B0609020204030204" pitchFamily="49" charset="0"/>
              </a:rPr>
              <a:t>orortcCompileProgram</a:t>
            </a:r>
            <a:r>
              <a:rPr lang="en-US" sz="1400" b="0">
                <a:solidFill>
                  <a:srgbClr val="CCCCCC"/>
                </a:solidFill>
                <a:effectLst/>
                <a:latin typeface="Consolas" panose="020B0609020204030204" pitchFamily="49" charset="0"/>
              </a:rPr>
              <a:t>(prog,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err="1">
                <a:solidFill>
                  <a:srgbClr val="569CD6"/>
                </a:solidFill>
                <a:effectLst/>
                <a:latin typeface="Consolas" panose="020B0609020204030204" pitchFamily="49" charset="0"/>
              </a:rPr>
              <a:t>nullptr</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err="1">
                <a:solidFill>
                  <a:srgbClr val="4EC9B0"/>
                </a:solidFill>
                <a:effectLst/>
                <a:latin typeface="Consolas" panose="020B0609020204030204" pitchFamily="49" charset="0"/>
              </a:rPr>
              <a:t>size_t</a:t>
            </a:r>
            <a:r>
              <a:rPr lang="en-US" sz="1400" b="0">
                <a:solidFill>
                  <a:srgbClr val="CCCCCC"/>
                </a:solidFill>
                <a:effectLst/>
                <a:latin typeface="Consolas" panose="020B0609020204030204" pitchFamily="49" charset="0"/>
              </a:rPr>
              <a:t> </a:t>
            </a:r>
            <a:r>
              <a:rPr lang="en-US" sz="1400" b="0" err="1">
                <a:solidFill>
                  <a:srgbClr val="CCCCCC"/>
                </a:solidFill>
                <a:effectLst/>
                <a:latin typeface="Consolas" panose="020B0609020204030204" pitchFamily="49" charset="0"/>
              </a:rPr>
              <a:t>binarySize</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a:t>
            </a:r>
          </a:p>
          <a:p>
            <a:r>
              <a:rPr lang="en-US" sz="1400" b="0" err="1">
                <a:solidFill>
                  <a:srgbClr val="DCDCAA"/>
                </a:solidFill>
                <a:effectLst/>
                <a:latin typeface="Consolas" panose="020B0609020204030204" pitchFamily="49" charset="0"/>
              </a:rPr>
              <a:t>orortcGetCodeSize</a:t>
            </a:r>
            <a:r>
              <a:rPr lang="en-US" sz="1400" b="0">
                <a:solidFill>
                  <a:srgbClr val="CCCCCC"/>
                </a:solidFill>
                <a:effectLst/>
                <a:latin typeface="Consolas" panose="020B0609020204030204" pitchFamily="49" charset="0"/>
              </a:rPr>
              <a:t>(prog, </a:t>
            </a:r>
            <a:r>
              <a:rPr lang="en-US" sz="1400" b="0">
                <a:solidFill>
                  <a:srgbClr val="D4D4D4"/>
                </a:solidFill>
                <a:effectLst/>
                <a:latin typeface="Consolas" panose="020B0609020204030204" pitchFamily="49" charset="0"/>
              </a:rPr>
              <a:t>&amp;</a:t>
            </a:r>
            <a:r>
              <a:rPr lang="en-US" sz="1400" b="0" err="1">
                <a:solidFill>
                  <a:srgbClr val="CCCCCC"/>
                </a:solidFill>
                <a:effectLst/>
                <a:latin typeface="Consolas" panose="020B0609020204030204" pitchFamily="49" charset="0"/>
              </a:rPr>
              <a:t>binarySize</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CCCCCC"/>
                </a:solidFill>
                <a:effectLst/>
                <a:latin typeface="Consolas" panose="020B0609020204030204" pitchFamily="49" charset="0"/>
              </a:rPr>
              <a:t>std::</a:t>
            </a:r>
            <a:r>
              <a:rPr lang="en-US" sz="1400" b="0">
                <a:solidFill>
                  <a:srgbClr val="4EC9B0"/>
                </a:solidFill>
                <a:effectLst/>
                <a:latin typeface="Consolas" panose="020B0609020204030204" pitchFamily="49" charset="0"/>
              </a:rPr>
              <a:t>vector</a:t>
            </a:r>
            <a:r>
              <a:rPr lang="en-US" sz="1400" b="0">
                <a:solidFill>
                  <a:srgbClr val="D4D4D4"/>
                </a:solidFill>
                <a:effectLst/>
                <a:latin typeface="Consolas" panose="020B0609020204030204" pitchFamily="49" charset="0"/>
              </a:rPr>
              <a:t>&lt;std::</a:t>
            </a:r>
            <a:r>
              <a:rPr lang="en-US" sz="1400">
                <a:solidFill>
                  <a:srgbClr val="4EC9B0"/>
                </a:solidFill>
                <a:latin typeface="Consolas" panose="020B0609020204030204" pitchFamily="49" charset="0"/>
              </a:rPr>
              <a:t>byte</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binary</a:t>
            </a:r>
            <a:r>
              <a:rPr lang="en-US" sz="1400" b="0">
                <a:solidFill>
                  <a:srgbClr val="CCCCCC"/>
                </a:solidFill>
                <a:effectLst/>
                <a:latin typeface="Consolas" panose="020B0609020204030204" pitchFamily="49" charset="0"/>
              </a:rPr>
              <a:t>(</a:t>
            </a:r>
            <a:r>
              <a:rPr lang="en-US" sz="1400" b="0" err="1">
                <a:solidFill>
                  <a:srgbClr val="CCCCCC"/>
                </a:solidFill>
                <a:effectLst/>
                <a:latin typeface="Consolas" panose="020B0609020204030204" pitchFamily="49" charset="0"/>
              </a:rPr>
              <a:t>binarySize</a:t>
            </a:r>
            <a:r>
              <a:rPr lang="en-US" sz="1400">
                <a:solidFill>
                  <a:srgbClr val="CCCCCC"/>
                </a:solidFill>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err="1">
                <a:solidFill>
                  <a:srgbClr val="DCDCAA"/>
                </a:solidFill>
                <a:effectLst/>
                <a:latin typeface="Consolas" panose="020B0609020204030204" pitchFamily="49" charset="0"/>
              </a:rPr>
              <a:t>orortcGetCode</a:t>
            </a:r>
            <a:r>
              <a:rPr lang="en-US" sz="1400" b="0">
                <a:solidFill>
                  <a:srgbClr val="CCCCCC"/>
                </a:solidFill>
                <a:effectLst/>
                <a:latin typeface="Consolas" panose="020B0609020204030204" pitchFamily="49" charset="0"/>
              </a:rPr>
              <a:t>(prog, </a:t>
            </a:r>
            <a:r>
              <a:rPr lang="en-US" sz="1400" b="0" err="1">
                <a:solidFill>
                  <a:srgbClr val="CCCCCC"/>
                </a:solidFill>
                <a:effectLst/>
                <a:latin typeface="Consolas" panose="020B0609020204030204" pitchFamily="49" charset="0"/>
              </a:rPr>
              <a:t>binary.</a:t>
            </a:r>
            <a:r>
              <a:rPr lang="en-US" sz="1400" b="0" err="1">
                <a:solidFill>
                  <a:srgbClr val="DCDCAA"/>
                </a:solidFill>
                <a:effectLst/>
                <a:latin typeface="Consolas" panose="020B0609020204030204" pitchFamily="49" charset="0"/>
              </a:rPr>
              <a:t>data</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p>
          <a:p>
            <a:r>
              <a:rPr lang="en-US" sz="1400" b="0" err="1">
                <a:solidFill>
                  <a:srgbClr val="4EC9B0"/>
                </a:solidFill>
                <a:effectLst/>
                <a:latin typeface="Consolas" panose="020B0609020204030204" pitchFamily="49" charset="0"/>
              </a:rPr>
              <a:t>oroModule</a:t>
            </a:r>
            <a:r>
              <a:rPr lang="en-US" sz="1400" b="0">
                <a:solidFill>
                  <a:srgbClr val="CCCCCC"/>
                </a:solidFill>
                <a:effectLst/>
                <a:latin typeface="Consolas" panose="020B0609020204030204" pitchFamily="49" charset="0"/>
              </a:rPr>
              <a:t> module;</a:t>
            </a:r>
          </a:p>
          <a:p>
            <a:r>
              <a:rPr lang="en-US" sz="1400" b="0" err="1">
                <a:solidFill>
                  <a:srgbClr val="DCDCAA"/>
                </a:solidFill>
                <a:effectLst/>
                <a:latin typeface="Consolas" panose="020B0609020204030204" pitchFamily="49" charset="0"/>
              </a:rPr>
              <a:t>oroModuleLoadData</a:t>
            </a:r>
            <a:r>
              <a:rPr lang="en-US" sz="1400" b="0">
                <a:solidFill>
                  <a:srgbClr val="CCCCCC"/>
                </a:solidFill>
                <a:effectLst/>
                <a:latin typeface="Consolas" panose="020B0609020204030204" pitchFamily="49" charset="0"/>
              </a:rPr>
              <a:t>(</a:t>
            </a:r>
            <a:r>
              <a:rPr lang="en-US" sz="1400" b="0">
                <a:solidFill>
                  <a:srgbClr val="D4D4D4"/>
                </a:solidFill>
                <a:effectLst/>
                <a:latin typeface="Consolas" panose="020B0609020204030204" pitchFamily="49" charset="0"/>
              </a:rPr>
              <a:t>&amp;</a:t>
            </a:r>
            <a:r>
              <a:rPr lang="en-US" sz="1400" b="0">
                <a:solidFill>
                  <a:srgbClr val="CCCCCC"/>
                </a:solidFill>
                <a:effectLst/>
                <a:latin typeface="Consolas" panose="020B0609020204030204" pitchFamily="49" charset="0"/>
              </a:rPr>
              <a:t>module, </a:t>
            </a:r>
            <a:r>
              <a:rPr lang="en-US" sz="1400" b="0" err="1">
                <a:solidFill>
                  <a:srgbClr val="CCCCCC"/>
                </a:solidFill>
                <a:effectLst/>
                <a:latin typeface="Consolas" panose="020B0609020204030204" pitchFamily="49" charset="0"/>
              </a:rPr>
              <a:t>binary.</a:t>
            </a:r>
            <a:r>
              <a:rPr lang="en-US" sz="1400" b="0" err="1">
                <a:solidFill>
                  <a:srgbClr val="DCDCAA"/>
                </a:solidFill>
                <a:effectLst/>
                <a:latin typeface="Consolas" panose="020B0609020204030204" pitchFamily="49" charset="0"/>
              </a:rPr>
              <a:t>data</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err="1">
                <a:solidFill>
                  <a:srgbClr val="4EC9B0"/>
                </a:solidFill>
                <a:effectLst/>
                <a:latin typeface="Consolas" panose="020B0609020204030204" pitchFamily="49" charset="0"/>
              </a:rPr>
              <a:t>oroFunction</a:t>
            </a:r>
            <a:r>
              <a:rPr lang="en-US" sz="1400" b="0">
                <a:solidFill>
                  <a:srgbClr val="CCCCCC"/>
                </a:solidFill>
                <a:effectLst/>
                <a:latin typeface="Consolas" panose="020B0609020204030204" pitchFamily="49" charset="0"/>
              </a:rPr>
              <a:t> </a:t>
            </a:r>
            <a:r>
              <a:rPr lang="en-US" sz="1400" b="0" err="1">
                <a:solidFill>
                  <a:srgbClr val="CCCCCC"/>
                </a:solidFill>
                <a:effectLst/>
                <a:latin typeface="Consolas" panose="020B0609020204030204" pitchFamily="49" charset="0"/>
              </a:rPr>
              <a:t>func</a:t>
            </a:r>
            <a:r>
              <a:rPr lang="en-US" sz="1400" b="0">
                <a:solidFill>
                  <a:srgbClr val="CCCCCC"/>
                </a:solidFill>
                <a:effectLst/>
                <a:latin typeface="Consolas" panose="020B0609020204030204" pitchFamily="49" charset="0"/>
              </a:rPr>
              <a:t>;</a:t>
            </a:r>
          </a:p>
          <a:p>
            <a:r>
              <a:rPr lang="en-US" sz="1400" b="0" err="1">
                <a:solidFill>
                  <a:srgbClr val="DCDCAA"/>
                </a:solidFill>
                <a:effectLst/>
                <a:latin typeface="Consolas" panose="020B0609020204030204" pitchFamily="49" charset="0"/>
              </a:rPr>
              <a:t>oroModuleGetFunction</a:t>
            </a:r>
            <a:r>
              <a:rPr lang="en-US" sz="1400" b="0">
                <a:solidFill>
                  <a:srgbClr val="CCCCCC"/>
                </a:solidFill>
                <a:effectLst/>
                <a:latin typeface="Consolas" panose="020B0609020204030204" pitchFamily="49" charset="0"/>
              </a:rPr>
              <a:t>(</a:t>
            </a:r>
            <a:r>
              <a:rPr lang="en-US" sz="1400" b="0">
                <a:solidFill>
                  <a:srgbClr val="D4D4D4"/>
                </a:solidFill>
                <a:effectLst/>
                <a:latin typeface="Consolas" panose="020B0609020204030204" pitchFamily="49" charset="0"/>
              </a:rPr>
              <a:t>&amp;</a:t>
            </a:r>
            <a:r>
              <a:rPr lang="en-US" sz="1400" b="0" err="1">
                <a:solidFill>
                  <a:srgbClr val="CCCCCC"/>
                </a:solidFill>
                <a:effectLst/>
                <a:latin typeface="Consolas" panose="020B0609020204030204" pitchFamily="49" charset="0"/>
              </a:rPr>
              <a:t>func</a:t>
            </a:r>
            <a:r>
              <a:rPr lang="en-US" sz="1400" b="0">
                <a:solidFill>
                  <a:srgbClr val="CCCCCC"/>
                </a:solidFill>
                <a:effectLst/>
                <a:latin typeface="Consolas" panose="020B0609020204030204" pitchFamily="49" charset="0"/>
              </a:rPr>
              <a:t>, module, </a:t>
            </a:r>
            <a:r>
              <a:rPr lang="en-US" sz="1400" b="0" err="1">
                <a:solidFill>
                  <a:srgbClr val="CCCCCC"/>
                </a:solidFill>
                <a:effectLst/>
                <a:latin typeface="Consolas" panose="020B0609020204030204" pitchFamily="49" charset="0"/>
              </a:rPr>
              <a:t>funcname</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void</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CCCCCC"/>
                </a:solidFill>
                <a:effectLst/>
                <a:latin typeface="Consolas" panose="020B0609020204030204" pitchFamily="49" charset="0"/>
              </a:rPr>
              <a:t>args</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 </a:t>
            </a:r>
            <a:r>
              <a:rPr lang="en-US" sz="1400" b="0">
                <a:solidFill>
                  <a:srgbClr val="D4D4D4"/>
                </a:solidFill>
                <a:effectLst/>
                <a:latin typeface="Consolas" panose="020B0609020204030204" pitchFamily="49" charset="0"/>
              </a:rPr>
              <a:t>&amp;</a:t>
            </a:r>
            <a:r>
              <a:rPr lang="en-US" sz="1400" b="0">
                <a:solidFill>
                  <a:srgbClr val="CCCCCC"/>
                </a:solidFill>
                <a:effectLst/>
                <a:latin typeface="Consolas" panose="020B0609020204030204" pitchFamily="49" charset="0"/>
              </a:rPr>
              <a:t>out };</a:t>
            </a:r>
          </a:p>
          <a:p>
            <a:r>
              <a:rPr lang="en-US" sz="1400" b="0" err="1">
                <a:solidFill>
                  <a:srgbClr val="DCDCAA"/>
                </a:solidFill>
                <a:effectLst/>
                <a:latin typeface="Consolas" panose="020B0609020204030204" pitchFamily="49" charset="0"/>
              </a:rPr>
              <a:t>oroModuleLaunchKernel</a:t>
            </a:r>
            <a:r>
              <a:rPr lang="en-US" sz="1400" b="0">
                <a:solidFill>
                  <a:srgbClr val="CCCCCC"/>
                </a:solidFill>
                <a:effectLst/>
                <a:latin typeface="Consolas" panose="020B0609020204030204" pitchFamily="49" charset="0"/>
              </a:rPr>
              <a:t>(</a:t>
            </a:r>
            <a:r>
              <a:rPr lang="en-US" sz="1400" b="0" err="1">
                <a:solidFill>
                  <a:srgbClr val="CCCCCC"/>
                </a:solidFill>
                <a:effectLst/>
                <a:latin typeface="Consolas" panose="020B0609020204030204" pitchFamily="49" charset="0"/>
              </a:rPr>
              <a:t>func</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64</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err="1">
                <a:solidFill>
                  <a:srgbClr val="569CD6"/>
                </a:solidFill>
                <a:effectLst/>
                <a:latin typeface="Consolas" panose="020B0609020204030204" pitchFamily="49" charset="0"/>
              </a:rPr>
              <a:t>reinterpret_cast</a:t>
            </a:r>
            <a:r>
              <a:rPr lang="en-US" sz="1400" b="0">
                <a:solidFill>
                  <a:srgbClr val="D4D4D4"/>
                </a:solidFill>
                <a:effectLst/>
                <a:latin typeface="Consolas" panose="020B0609020204030204" pitchFamily="49" charset="0"/>
              </a:rPr>
              <a:t>&lt;</a:t>
            </a:r>
            <a:r>
              <a:rPr lang="en-US" sz="1400" b="0">
                <a:solidFill>
                  <a:srgbClr val="569CD6"/>
                </a:solidFill>
                <a:effectLst/>
                <a:latin typeface="Consolas" panose="020B0609020204030204" pitchFamily="49" charset="0"/>
              </a:rPr>
              <a:t>void</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a:t>
            </a:r>
            <a:r>
              <a:rPr lang="en-US" sz="1400" b="0" err="1">
                <a:solidFill>
                  <a:srgbClr val="CCCCCC"/>
                </a:solidFill>
                <a:effectLst/>
                <a:latin typeface="Consolas" panose="020B0609020204030204" pitchFamily="49" charset="0"/>
              </a:rPr>
              <a:t>args</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983906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2C874-13DC-CF01-B049-175A53270B06}"/>
              </a:ext>
            </a:extLst>
          </p:cNvPr>
          <p:cNvSpPr>
            <a:spLocks noGrp="1"/>
          </p:cNvSpPr>
          <p:nvPr>
            <p:ph type="title"/>
          </p:nvPr>
        </p:nvSpPr>
        <p:spPr/>
        <p:txBody>
          <a:bodyPr>
            <a:normAutofit fontScale="90000"/>
          </a:bodyPr>
          <a:lstStyle/>
          <a:p>
            <a:r>
              <a:rPr lang="en-US"/>
              <a:t>HIP/CUDA – Programming Model</a:t>
            </a:r>
          </a:p>
        </p:txBody>
      </p:sp>
      <p:sp>
        <p:nvSpPr>
          <p:cNvPr id="3" name="Text Placeholder 2">
            <a:extLst>
              <a:ext uri="{FF2B5EF4-FFF2-40B4-BE49-F238E27FC236}">
                <a16:creationId xmlns:a16="http://schemas.microsoft.com/office/drawing/2014/main" id="{E4CA4CE1-81EE-B00A-5032-D1B120AB5170}"/>
              </a:ext>
            </a:extLst>
          </p:cNvPr>
          <p:cNvSpPr>
            <a:spLocks noGrp="1"/>
          </p:cNvSpPr>
          <p:nvPr>
            <p:ph type="body" idx="1"/>
          </p:nvPr>
        </p:nvSpPr>
        <p:spPr>
          <a:xfrm>
            <a:off x="274951" y="1266883"/>
            <a:ext cx="6444148" cy="4483463"/>
          </a:xfrm>
        </p:spPr>
        <p:txBody>
          <a:bodyPr>
            <a:normAutofit/>
          </a:bodyPr>
          <a:lstStyle/>
          <a:p>
            <a:r>
              <a:rPr lang="en-US"/>
              <a:t>Multi-level hierarchy</a:t>
            </a:r>
          </a:p>
          <a:p>
            <a:pPr lvl="1"/>
            <a:r>
              <a:rPr lang="en-US"/>
              <a:t>The </a:t>
            </a:r>
            <a:r>
              <a:rPr lang="en-US" i="1">
                <a:solidFill>
                  <a:srgbClr val="FFFF00"/>
                </a:solidFill>
              </a:rPr>
              <a:t>thread</a:t>
            </a:r>
            <a:r>
              <a:rPr lang="en-US"/>
              <a:t> is the smallest unit of program execution</a:t>
            </a:r>
          </a:p>
          <a:p>
            <a:pPr lvl="1"/>
            <a:r>
              <a:rPr lang="en-US"/>
              <a:t>Threads are organized in a </a:t>
            </a:r>
            <a:r>
              <a:rPr lang="en-US" i="1">
                <a:solidFill>
                  <a:srgbClr val="FFFF00"/>
                </a:solidFill>
              </a:rPr>
              <a:t>block</a:t>
            </a:r>
          </a:p>
          <a:p>
            <a:pPr lvl="1"/>
            <a:r>
              <a:rPr lang="en-US"/>
              <a:t>Blocks form a </a:t>
            </a:r>
            <a:r>
              <a:rPr lang="en-US" i="1">
                <a:solidFill>
                  <a:srgbClr val="FFFF00"/>
                </a:solidFill>
              </a:rPr>
              <a:t>grid</a:t>
            </a:r>
          </a:p>
          <a:p>
            <a:pPr lvl="1"/>
            <a:r>
              <a:rPr lang="en-US"/>
              <a:t>Block and grid have up to three dimensions</a:t>
            </a:r>
          </a:p>
          <a:p>
            <a:r>
              <a:rPr lang="en-US"/>
              <a:t>Threads within a block are further implicitly divided into </a:t>
            </a:r>
            <a:r>
              <a:rPr lang="en-US" i="1">
                <a:solidFill>
                  <a:srgbClr val="FFFF00"/>
                </a:solidFill>
              </a:rPr>
              <a:t>warps</a:t>
            </a:r>
            <a:r>
              <a:rPr lang="en-US" i="1"/>
              <a:t> </a:t>
            </a:r>
            <a:r>
              <a:rPr lang="en-US"/>
              <a:t>(32 or 64 threads)</a:t>
            </a:r>
          </a:p>
          <a:p>
            <a:r>
              <a:rPr lang="en-US"/>
              <a:t>A certain level of granularity</a:t>
            </a:r>
          </a:p>
        </p:txBody>
      </p:sp>
      <p:sp>
        <p:nvSpPr>
          <p:cNvPr id="4" name="Text Placeholder 3">
            <a:extLst>
              <a:ext uri="{FF2B5EF4-FFF2-40B4-BE49-F238E27FC236}">
                <a16:creationId xmlns:a16="http://schemas.microsoft.com/office/drawing/2014/main" id="{54672A5A-35EB-2D21-9B4A-82D81BDC13E6}"/>
              </a:ext>
            </a:extLst>
          </p:cNvPr>
          <p:cNvSpPr>
            <a:spLocks noGrp="1"/>
          </p:cNvSpPr>
          <p:nvPr>
            <p:ph type="body" sz="quarter" idx="13"/>
          </p:nvPr>
        </p:nvSpPr>
        <p:spPr>
          <a:xfrm>
            <a:off x="273525" y="910255"/>
            <a:ext cx="6096796" cy="279401"/>
          </a:xfrm>
        </p:spPr>
        <p:txBody>
          <a:bodyPr>
            <a:normAutofit fontScale="77500" lnSpcReduction="20000"/>
          </a:bodyPr>
          <a:lstStyle/>
          <a:p>
            <a:endParaRPr lang="en-US"/>
          </a:p>
        </p:txBody>
      </p:sp>
      <p:sp>
        <p:nvSpPr>
          <p:cNvPr id="53" name="Rectangle 52">
            <a:extLst>
              <a:ext uri="{FF2B5EF4-FFF2-40B4-BE49-F238E27FC236}">
                <a16:creationId xmlns:a16="http://schemas.microsoft.com/office/drawing/2014/main" id="{749082C4-2AAB-0196-164E-519DC6207920}"/>
              </a:ext>
            </a:extLst>
          </p:cNvPr>
          <p:cNvSpPr/>
          <p:nvPr/>
        </p:nvSpPr>
        <p:spPr>
          <a:xfrm>
            <a:off x="6731517" y="1049955"/>
            <a:ext cx="5200608" cy="5292379"/>
          </a:xfrm>
          <a:prstGeom prst="rect">
            <a:avLst/>
          </a:prstGeom>
          <a:solidFill>
            <a:schemeClr val="accent1">
              <a:lumMod val="75000"/>
            </a:schemeClr>
          </a:solidFill>
          <a:ln w="12700" cap="flat">
            <a:noFill/>
            <a:prstDash val="solid"/>
            <a:miter lim="800000"/>
          </a:ln>
          <a:effectLst>
            <a:softEdge rad="0"/>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grid</a:t>
            </a:r>
          </a:p>
        </p:txBody>
      </p:sp>
      <p:sp>
        <p:nvSpPr>
          <p:cNvPr id="8" name="Rectangle 7">
            <a:extLst>
              <a:ext uri="{FF2B5EF4-FFF2-40B4-BE49-F238E27FC236}">
                <a16:creationId xmlns:a16="http://schemas.microsoft.com/office/drawing/2014/main" id="{ABF1D0EB-21CE-C9FA-C20A-705E5D8D5E07}"/>
              </a:ext>
            </a:extLst>
          </p:cNvPr>
          <p:cNvSpPr/>
          <p:nvPr/>
        </p:nvSpPr>
        <p:spPr>
          <a:xfrm>
            <a:off x="6944581" y="1428864"/>
            <a:ext cx="2050387" cy="1990400"/>
          </a:xfrm>
          <a:prstGeom prst="rect">
            <a:avLst/>
          </a:prstGeom>
          <a:solidFill>
            <a:srgbClr val="E6AF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b</a:t>
            </a: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lock (0,0)</a:t>
            </a:r>
          </a:p>
        </p:txBody>
      </p:sp>
      <p:grpSp>
        <p:nvGrpSpPr>
          <p:cNvPr id="6" name="Group 5">
            <a:extLst>
              <a:ext uri="{FF2B5EF4-FFF2-40B4-BE49-F238E27FC236}">
                <a16:creationId xmlns:a16="http://schemas.microsoft.com/office/drawing/2014/main" id="{EE0BF57A-7544-9DD5-FAF6-E8E191EADD1C}"/>
              </a:ext>
            </a:extLst>
          </p:cNvPr>
          <p:cNvGrpSpPr/>
          <p:nvPr/>
        </p:nvGrpSpPr>
        <p:grpSpPr>
          <a:xfrm>
            <a:off x="6944581" y="1428864"/>
            <a:ext cx="4811638" cy="4534559"/>
            <a:chOff x="6944581" y="1428864"/>
            <a:chExt cx="4811638" cy="4534559"/>
          </a:xfrm>
        </p:grpSpPr>
        <p:sp>
          <p:nvSpPr>
            <p:cNvPr id="20" name="Rectangle 19">
              <a:extLst>
                <a:ext uri="{FF2B5EF4-FFF2-40B4-BE49-F238E27FC236}">
                  <a16:creationId xmlns:a16="http://schemas.microsoft.com/office/drawing/2014/main" id="{5CA401A7-2FF0-9A27-69EE-3E60692AC3E7}"/>
                </a:ext>
              </a:extLst>
            </p:cNvPr>
            <p:cNvSpPr/>
            <p:nvPr/>
          </p:nvSpPr>
          <p:spPr>
            <a:xfrm>
              <a:off x="9132400" y="1428864"/>
              <a:ext cx="2050387" cy="1990400"/>
            </a:xfrm>
            <a:prstGeom prst="rect">
              <a:avLst/>
            </a:prstGeom>
            <a:solidFill>
              <a:srgbClr val="E6AF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b</a:t>
              </a: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lock (1,0)</a:t>
              </a:r>
            </a:p>
          </p:txBody>
        </p:sp>
        <p:sp>
          <p:nvSpPr>
            <p:cNvPr id="21" name="Rectangle 20">
              <a:extLst>
                <a:ext uri="{FF2B5EF4-FFF2-40B4-BE49-F238E27FC236}">
                  <a16:creationId xmlns:a16="http://schemas.microsoft.com/office/drawing/2014/main" id="{D541E96E-3FBB-6512-61DA-D786A69CD52F}"/>
                </a:ext>
              </a:extLst>
            </p:cNvPr>
            <p:cNvSpPr/>
            <p:nvPr/>
          </p:nvSpPr>
          <p:spPr>
            <a:xfrm>
              <a:off x="9249899" y="1756664"/>
              <a:ext cx="726225" cy="598558"/>
            </a:xfrm>
            <a:prstGeom prst="rect">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t</a:t>
              </a: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hread</a:t>
              </a:r>
            </a:p>
            <a:p>
              <a:pPr marL="0" marR="0" indent="0" algn="ctr"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(0,0)</a:t>
              </a:r>
              <a:endPar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2" name="Rectangle 21">
              <a:extLst>
                <a:ext uri="{FF2B5EF4-FFF2-40B4-BE49-F238E27FC236}">
                  <a16:creationId xmlns:a16="http://schemas.microsoft.com/office/drawing/2014/main" id="{6FD029DE-6634-37CF-27F8-4ED9D0F68280}"/>
                </a:ext>
              </a:extLst>
            </p:cNvPr>
            <p:cNvSpPr/>
            <p:nvPr/>
          </p:nvSpPr>
          <p:spPr>
            <a:xfrm>
              <a:off x="10027472" y="1756664"/>
              <a:ext cx="726225" cy="612592"/>
            </a:xfrm>
            <a:prstGeom prst="rect">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t</a:t>
              </a: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hread</a:t>
              </a:r>
            </a:p>
            <a:p>
              <a:pPr marL="0" marR="0" indent="0" algn="ctr"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(1,0)</a:t>
              </a:r>
              <a:endPar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3" name="Rectangle 22">
              <a:extLst>
                <a:ext uri="{FF2B5EF4-FFF2-40B4-BE49-F238E27FC236}">
                  <a16:creationId xmlns:a16="http://schemas.microsoft.com/office/drawing/2014/main" id="{71A4CDA2-8C73-438B-6E7C-C23B53883FCD}"/>
                </a:ext>
              </a:extLst>
            </p:cNvPr>
            <p:cNvSpPr/>
            <p:nvPr/>
          </p:nvSpPr>
          <p:spPr>
            <a:xfrm>
              <a:off x="9249899" y="2408378"/>
              <a:ext cx="726225" cy="626628"/>
            </a:xfrm>
            <a:prstGeom prst="rect">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t</a:t>
              </a: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hread</a:t>
              </a:r>
            </a:p>
            <a:p>
              <a:pPr marL="0" marR="0" indent="0" algn="ctr"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(0,1)</a:t>
              </a:r>
              <a:endPar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4" name="Rectangle 23">
              <a:extLst>
                <a:ext uri="{FF2B5EF4-FFF2-40B4-BE49-F238E27FC236}">
                  <a16:creationId xmlns:a16="http://schemas.microsoft.com/office/drawing/2014/main" id="{00045911-5B52-6E4C-F3CE-FE24604BC971}"/>
                </a:ext>
              </a:extLst>
            </p:cNvPr>
            <p:cNvSpPr/>
            <p:nvPr/>
          </p:nvSpPr>
          <p:spPr>
            <a:xfrm>
              <a:off x="10027472" y="2408377"/>
              <a:ext cx="726225" cy="626628"/>
            </a:xfrm>
            <a:prstGeom prst="rect">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t</a:t>
              </a: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hread</a:t>
              </a:r>
            </a:p>
            <a:p>
              <a:pPr marL="0" marR="0" indent="0" algn="ctr"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(1,1)</a:t>
              </a:r>
              <a:endPar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5" name="TextBox 24">
              <a:extLst>
                <a:ext uri="{FF2B5EF4-FFF2-40B4-BE49-F238E27FC236}">
                  <a16:creationId xmlns:a16="http://schemas.microsoft.com/office/drawing/2014/main" id="{7D4D2113-7602-9427-A006-391F42E8D9A8}"/>
                </a:ext>
              </a:extLst>
            </p:cNvPr>
            <p:cNvSpPr txBox="1"/>
            <p:nvPr/>
          </p:nvSpPr>
          <p:spPr>
            <a:xfrm>
              <a:off x="10855599" y="1761891"/>
              <a:ext cx="225285" cy="4275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a:ln>
                    <a:noFill/>
                  </a:ln>
                  <a:solidFill>
                    <a:schemeClr val="tx2">
                      <a:lumMod val="20000"/>
                      <a:lumOff val="80000"/>
                    </a:schemeClr>
                  </a:solidFill>
                  <a:effectLst/>
                  <a:uFillTx/>
                  <a:latin typeface="+mj-lt"/>
                  <a:ea typeface="+mj-ea"/>
                  <a:cs typeface="+mj-cs"/>
                  <a:sym typeface="Calibri"/>
                </a:rPr>
                <a:t>… </a:t>
              </a:r>
            </a:p>
          </p:txBody>
        </p:sp>
        <p:sp>
          <p:nvSpPr>
            <p:cNvPr id="26" name="TextBox 25">
              <a:extLst>
                <a:ext uri="{FF2B5EF4-FFF2-40B4-BE49-F238E27FC236}">
                  <a16:creationId xmlns:a16="http://schemas.microsoft.com/office/drawing/2014/main" id="{99A5AB49-F5EA-08BB-DAE7-B1B97F0B3A0B}"/>
                </a:ext>
              </a:extLst>
            </p:cNvPr>
            <p:cNvSpPr txBox="1"/>
            <p:nvPr/>
          </p:nvSpPr>
          <p:spPr>
            <a:xfrm>
              <a:off x="10855599" y="2404770"/>
              <a:ext cx="225285" cy="4275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a:ln>
                    <a:noFill/>
                  </a:ln>
                  <a:solidFill>
                    <a:schemeClr val="tx2">
                      <a:lumMod val="20000"/>
                      <a:lumOff val="80000"/>
                    </a:schemeClr>
                  </a:solidFill>
                  <a:effectLst/>
                  <a:uFillTx/>
                  <a:latin typeface="+mj-lt"/>
                  <a:ea typeface="+mj-ea"/>
                  <a:cs typeface="+mj-cs"/>
                  <a:sym typeface="Calibri"/>
                </a:rPr>
                <a:t>… </a:t>
              </a:r>
            </a:p>
          </p:txBody>
        </p:sp>
        <p:sp>
          <p:nvSpPr>
            <p:cNvPr id="27" name="TextBox 26">
              <a:extLst>
                <a:ext uri="{FF2B5EF4-FFF2-40B4-BE49-F238E27FC236}">
                  <a16:creationId xmlns:a16="http://schemas.microsoft.com/office/drawing/2014/main" id="{66583FDE-CB3A-DBAD-B32B-5E94F0732426}"/>
                </a:ext>
              </a:extLst>
            </p:cNvPr>
            <p:cNvSpPr txBox="1"/>
            <p:nvPr/>
          </p:nvSpPr>
          <p:spPr>
            <a:xfrm rot="5400000">
              <a:off x="10363007" y="3006305"/>
              <a:ext cx="239587" cy="4020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a:ln>
                    <a:noFill/>
                  </a:ln>
                  <a:solidFill>
                    <a:schemeClr val="tx2">
                      <a:lumMod val="20000"/>
                      <a:lumOff val="80000"/>
                    </a:schemeClr>
                  </a:solidFill>
                  <a:effectLst/>
                  <a:uFillTx/>
                  <a:latin typeface="+mj-lt"/>
                  <a:ea typeface="+mj-ea"/>
                  <a:cs typeface="+mj-cs"/>
                  <a:sym typeface="Calibri"/>
                </a:rPr>
                <a:t>… </a:t>
              </a:r>
            </a:p>
          </p:txBody>
        </p:sp>
        <p:sp>
          <p:nvSpPr>
            <p:cNvPr id="28" name="TextBox 27">
              <a:extLst>
                <a:ext uri="{FF2B5EF4-FFF2-40B4-BE49-F238E27FC236}">
                  <a16:creationId xmlns:a16="http://schemas.microsoft.com/office/drawing/2014/main" id="{59E82E76-4D7D-EDA8-4491-1FFD4419B9E7}"/>
                </a:ext>
              </a:extLst>
            </p:cNvPr>
            <p:cNvSpPr txBox="1"/>
            <p:nvPr/>
          </p:nvSpPr>
          <p:spPr>
            <a:xfrm rot="5400000">
              <a:off x="9593155" y="3012264"/>
              <a:ext cx="239587" cy="4020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a:ln>
                    <a:noFill/>
                  </a:ln>
                  <a:solidFill>
                    <a:schemeClr val="tx2">
                      <a:lumMod val="20000"/>
                      <a:lumOff val="80000"/>
                    </a:schemeClr>
                  </a:solidFill>
                  <a:effectLst/>
                  <a:uFillTx/>
                  <a:latin typeface="+mj-lt"/>
                  <a:ea typeface="+mj-ea"/>
                  <a:cs typeface="+mj-cs"/>
                  <a:sym typeface="Calibri"/>
                </a:rPr>
                <a:t>… </a:t>
              </a:r>
            </a:p>
          </p:txBody>
        </p:sp>
        <p:sp>
          <p:nvSpPr>
            <p:cNvPr id="29" name="TextBox 28">
              <a:extLst>
                <a:ext uri="{FF2B5EF4-FFF2-40B4-BE49-F238E27FC236}">
                  <a16:creationId xmlns:a16="http://schemas.microsoft.com/office/drawing/2014/main" id="{4DDC6432-2C48-C539-91C8-2FA25AC366D9}"/>
                </a:ext>
              </a:extLst>
            </p:cNvPr>
            <p:cNvSpPr txBox="1"/>
            <p:nvPr/>
          </p:nvSpPr>
          <p:spPr>
            <a:xfrm rot="12992087">
              <a:off x="10804769" y="3059117"/>
              <a:ext cx="225285" cy="4275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a:ln>
                    <a:noFill/>
                  </a:ln>
                  <a:solidFill>
                    <a:schemeClr val="tx2">
                      <a:lumMod val="20000"/>
                      <a:lumOff val="80000"/>
                    </a:schemeClr>
                  </a:solidFill>
                  <a:effectLst/>
                  <a:uFillTx/>
                  <a:latin typeface="+mj-lt"/>
                  <a:ea typeface="+mj-ea"/>
                  <a:cs typeface="+mj-cs"/>
                  <a:sym typeface="Calibri"/>
                </a:rPr>
                <a:t>… </a:t>
              </a:r>
            </a:p>
          </p:txBody>
        </p:sp>
        <p:sp>
          <p:nvSpPr>
            <p:cNvPr id="31" name="Rectangle 30">
              <a:extLst>
                <a:ext uri="{FF2B5EF4-FFF2-40B4-BE49-F238E27FC236}">
                  <a16:creationId xmlns:a16="http://schemas.microsoft.com/office/drawing/2014/main" id="{3FC7CCB9-0A4A-8854-4D2C-90C47F7561FF}"/>
                </a:ext>
              </a:extLst>
            </p:cNvPr>
            <p:cNvSpPr/>
            <p:nvPr/>
          </p:nvSpPr>
          <p:spPr>
            <a:xfrm>
              <a:off x="6944581" y="3592128"/>
              <a:ext cx="2050387" cy="1990400"/>
            </a:xfrm>
            <a:prstGeom prst="rect">
              <a:avLst/>
            </a:prstGeom>
            <a:solidFill>
              <a:srgbClr val="E6AF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b</a:t>
              </a: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lock (0,1)</a:t>
              </a:r>
            </a:p>
          </p:txBody>
        </p:sp>
        <p:sp>
          <p:nvSpPr>
            <p:cNvPr id="32" name="Rectangle 31">
              <a:extLst>
                <a:ext uri="{FF2B5EF4-FFF2-40B4-BE49-F238E27FC236}">
                  <a16:creationId xmlns:a16="http://schemas.microsoft.com/office/drawing/2014/main" id="{E08E6788-CB20-8843-F264-409AF34854AE}"/>
                </a:ext>
              </a:extLst>
            </p:cNvPr>
            <p:cNvSpPr/>
            <p:nvPr/>
          </p:nvSpPr>
          <p:spPr>
            <a:xfrm>
              <a:off x="7062080" y="3919928"/>
              <a:ext cx="726225" cy="598558"/>
            </a:xfrm>
            <a:prstGeom prst="rect">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t</a:t>
              </a: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hread</a:t>
              </a:r>
            </a:p>
            <a:p>
              <a:pPr marL="0" marR="0" indent="0" algn="ctr"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(0,0)</a:t>
              </a:r>
              <a:endPar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3" name="Rectangle 32">
              <a:extLst>
                <a:ext uri="{FF2B5EF4-FFF2-40B4-BE49-F238E27FC236}">
                  <a16:creationId xmlns:a16="http://schemas.microsoft.com/office/drawing/2014/main" id="{A30418F3-3F62-F294-8E23-0F65BBBAC129}"/>
                </a:ext>
              </a:extLst>
            </p:cNvPr>
            <p:cNvSpPr/>
            <p:nvPr/>
          </p:nvSpPr>
          <p:spPr>
            <a:xfrm>
              <a:off x="7839653" y="3925154"/>
              <a:ext cx="726225" cy="607365"/>
            </a:xfrm>
            <a:prstGeom prst="rect">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t</a:t>
              </a: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hread</a:t>
              </a:r>
            </a:p>
            <a:p>
              <a:pPr marL="0" marR="0" indent="0" algn="ctr"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(1,0)</a:t>
              </a:r>
              <a:endPar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4" name="Rectangle 33">
              <a:extLst>
                <a:ext uri="{FF2B5EF4-FFF2-40B4-BE49-F238E27FC236}">
                  <a16:creationId xmlns:a16="http://schemas.microsoft.com/office/drawing/2014/main" id="{53AA5BD2-60C8-34D8-9F6A-70B497B421C3}"/>
                </a:ext>
              </a:extLst>
            </p:cNvPr>
            <p:cNvSpPr/>
            <p:nvPr/>
          </p:nvSpPr>
          <p:spPr>
            <a:xfrm>
              <a:off x="7062080" y="4571642"/>
              <a:ext cx="726225" cy="626628"/>
            </a:xfrm>
            <a:prstGeom prst="rect">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t</a:t>
              </a: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hread</a:t>
              </a:r>
            </a:p>
            <a:p>
              <a:pPr marL="0" marR="0" indent="0" algn="ctr"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(0,1)</a:t>
              </a:r>
              <a:endPar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5" name="Rectangle 34">
              <a:extLst>
                <a:ext uri="{FF2B5EF4-FFF2-40B4-BE49-F238E27FC236}">
                  <a16:creationId xmlns:a16="http://schemas.microsoft.com/office/drawing/2014/main" id="{72E02E65-04E2-2936-9B3C-58E6EEA43231}"/>
                </a:ext>
              </a:extLst>
            </p:cNvPr>
            <p:cNvSpPr/>
            <p:nvPr/>
          </p:nvSpPr>
          <p:spPr>
            <a:xfrm>
              <a:off x="7839653" y="4571641"/>
              <a:ext cx="726225" cy="626628"/>
            </a:xfrm>
            <a:prstGeom prst="rect">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t</a:t>
              </a: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hread</a:t>
              </a:r>
            </a:p>
            <a:p>
              <a:pPr marL="0" marR="0" indent="0" algn="ctr"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(1,1)</a:t>
              </a:r>
              <a:endPar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6" name="TextBox 35">
              <a:extLst>
                <a:ext uri="{FF2B5EF4-FFF2-40B4-BE49-F238E27FC236}">
                  <a16:creationId xmlns:a16="http://schemas.microsoft.com/office/drawing/2014/main" id="{898FA727-F019-6075-6152-4E89463CE4BF}"/>
                </a:ext>
              </a:extLst>
            </p:cNvPr>
            <p:cNvSpPr txBox="1"/>
            <p:nvPr/>
          </p:nvSpPr>
          <p:spPr>
            <a:xfrm>
              <a:off x="8667780" y="3925155"/>
              <a:ext cx="225285" cy="4275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a:ln>
                    <a:noFill/>
                  </a:ln>
                  <a:solidFill>
                    <a:schemeClr val="tx2">
                      <a:lumMod val="20000"/>
                      <a:lumOff val="80000"/>
                    </a:schemeClr>
                  </a:solidFill>
                  <a:effectLst/>
                  <a:uFillTx/>
                  <a:latin typeface="+mj-lt"/>
                  <a:ea typeface="+mj-ea"/>
                  <a:cs typeface="+mj-cs"/>
                  <a:sym typeface="Calibri"/>
                </a:rPr>
                <a:t>… </a:t>
              </a:r>
            </a:p>
          </p:txBody>
        </p:sp>
        <p:sp>
          <p:nvSpPr>
            <p:cNvPr id="37" name="TextBox 36">
              <a:extLst>
                <a:ext uri="{FF2B5EF4-FFF2-40B4-BE49-F238E27FC236}">
                  <a16:creationId xmlns:a16="http://schemas.microsoft.com/office/drawing/2014/main" id="{65F40609-1CD6-608F-7032-1E9E683E39D7}"/>
                </a:ext>
              </a:extLst>
            </p:cNvPr>
            <p:cNvSpPr txBox="1"/>
            <p:nvPr/>
          </p:nvSpPr>
          <p:spPr>
            <a:xfrm>
              <a:off x="8667780" y="4568034"/>
              <a:ext cx="225285" cy="4275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a:ln>
                    <a:noFill/>
                  </a:ln>
                  <a:solidFill>
                    <a:schemeClr val="tx2">
                      <a:lumMod val="20000"/>
                      <a:lumOff val="80000"/>
                    </a:schemeClr>
                  </a:solidFill>
                  <a:effectLst/>
                  <a:uFillTx/>
                  <a:latin typeface="+mj-lt"/>
                  <a:ea typeface="+mj-ea"/>
                  <a:cs typeface="+mj-cs"/>
                  <a:sym typeface="Calibri"/>
                </a:rPr>
                <a:t>… </a:t>
              </a:r>
            </a:p>
          </p:txBody>
        </p:sp>
        <p:sp>
          <p:nvSpPr>
            <p:cNvPr id="38" name="TextBox 37">
              <a:extLst>
                <a:ext uri="{FF2B5EF4-FFF2-40B4-BE49-F238E27FC236}">
                  <a16:creationId xmlns:a16="http://schemas.microsoft.com/office/drawing/2014/main" id="{08DF858A-FBD1-F862-79A9-0A4067221957}"/>
                </a:ext>
              </a:extLst>
            </p:cNvPr>
            <p:cNvSpPr txBox="1"/>
            <p:nvPr/>
          </p:nvSpPr>
          <p:spPr>
            <a:xfrm rot="5400000">
              <a:off x="8175188" y="5169569"/>
              <a:ext cx="239587" cy="4020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a:ln>
                    <a:noFill/>
                  </a:ln>
                  <a:solidFill>
                    <a:schemeClr val="tx2">
                      <a:lumMod val="20000"/>
                      <a:lumOff val="80000"/>
                    </a:schemeClr>
                  </a:solidFill>
                  <a:effectLst/>
                  <a:uFillTx/>
                  <a:latin typeface="+mj-lt"/>
                  <a:ea typeface="+mj-ea"/>
                  <a:cs typeface="+mj-cs"/>
                  <a:sym typeface="Calibri"/>
                </a:rPr>
                <a:t>… </a:t>
              </a:r>
            </a:p>
          </p:txBody>
        </p:sp>
        <p:sp>
          <p:nvSpPr>
            <p:cNvPr id="39" name="TextBox 38">
              <a:extLst>
                <a:ext uri="{FF2B5EF4-FFF2-40B4-BE49-F238E27FC236}">
                  <a16:creationId xmlns:a16="http://schemas.microsoft.com/office/drawing/2014/main" id="{DDAEBAAB-EDCC-F564-7330-D0D545C6B9A8}"/>
                </a:ext>
              </a:extLst>
            </p:cNvPr>
            <p:cNvSpPr txBox="1"/>
            <p:nvPr/>
          </p:nvSpPr>
          <p:spPr>
            <a:xfrm rot="5400000">
              <a:off x="7405336" y="5175528"/>
              <a:ext cx="239587" cy="4020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a:ln>
                    <a:noFill/>
                  </a:ln>
                  <a:solidFill>
                    <a:schemeClr val="tx2">
                      <a:lumMod val="20000"/>
                      <a:lumOff val="80000"/>
                    </a:schemeClr>
                  </a:solidFill>
                  <a:effectLst/>
                  <a:uFillTx/>
                  <a:latin typeface="+mj-lt"/>
                  <a:ea typeface="+mj-ea"/>
                  <a:cs typeface="+mj-cs"/>
                  <a:sym typeface="Calibri"/>
                </a:rPr>
                <a:t>… </a:t>
              </a:r>
            </a:p>
          </p:txBody>
        </p:sp>
        <p:sp>
          <p:nvSpPr>
            <p:cNvPr id="40" name="TextBox 39">
              <a:extLst>
                <a:ext uri="{FF2B5EF4-FFF2-40B4-BE49-F238E27FC236}">
                  <a16:creationId xmlns:a16="http://schemas.microsoft.com/office/drawing/2014/main" id="{0748A746-2532-3E23-01E3-0BF3D459F243}"/>
                </a:ext>
              </a:extLst>
            </p:cNvPr>
            <p:cNvSpPr txBox="1"/>
            <p:nvPr/>
          </p:nvSpPr>
          <p:spPr>
            <a:xfrm rot="12992087">
              <a:off x="8616950" y="5222381"/>
              <a:ext cx="225285" cy="4275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a:ln>
                    <a:noFill/>
                  </a:ln>
                  <a:solidFill>
                    <a:schemeClr val="tx2">
                      <a:lumMod val="20000"/>
                      <a:lumOff val="80000"/>
                    </a:schemeClr>
                  </a:solidFill>
                  <a:effectLst/>
                  <a:uFillTx/>
                  <a:latin typeface="+mj-lt"/>
                  <a:ea typeface="+mj-ea"/>
                  <a:cs typeface="+mj-cs"/>
                  <a:sym typeface="Calibri"/>
                </a:rPr>
                <a:t>… </a:t>
              </a:r>
            </a:p>
          </p:txBody>
        </p:sp>
        <p:sp>
          <p:nvSpPr>
            <p:cNvPr id="42" name="Rectangle 41">
              <a:extLst>
                <a:ext uri="{FF2B5EF4-FFF2-40B4-BE49-F238E27FC236}">
                  <a16:creationId xmlns:a16="http://schemas.microsoft.com/office/drawing/2014/main" id="{7CC2B83B-C9E6-93F9-2F8C-58CE306D225D}"/>
                </a:ext>
              </a:extLst>
            </p:cNvPr>
            <p:cNvSpPr/>
            <p:nvPr/>
          </p:nvSpPr>
          <p:spPr>
            <a:xfrm>
              <a:off x="9132400" y="3592128"/>
              <a:ext cx="2050387" cy="1990400"/>
            </a:xfrm>
            <a:prstGeom prst="rect">
              <a:avLst/>
            </a:prstGeom>
            <a:solidFill>
              <a:srgbClr val="E6AF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b</a:t>
              </a: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lock (1,1)</a:t>
              </a:r>
            </a:p>
          </p:txBody>
        </p:sp>
        <p:sp>
          <p:nvSpPr>
            <p:cNvPr id="43" name="Rectangle 42">
              <a:extLst>
                <a:ext uri="{FF2B5EF4-FFF2-40B4-BE49-F238E27FC236}">
                  <a16:creationId xmlns:a16="http://schemas.microsoft.com/office/drawing/2014/main" id="{99FD8369-D05A-5C07-5512-1BFFE41055C0}"/>
                </a:ext>
              </a:extLst>
            </p:cNvPr>
            <p:cNvSpPr/>
            <p:nvPr/>
          </p:nvSpPr>
          <p:spPr>
            <a:xfrm>
              <a:off x="9249899" y="3919928"/>
              <a:ext cx="726225" cy="598558"/>
            </a:xfrm>
            <a:prstGeom prst="rect">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t</a:t>
              </a: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hread</a:t>
              </a:r>
            </a:p>
            <a:p>
              <a:pPr marL="0" marR="0" indent="0" algn="ctr"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(0,0)</a:t>
              </a:r>
              <a:endPar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4" name="Rectangle 43">
              <a:extLst>
                <a:ext uri="{FF2B5EF4-FFF2-40B4-BE49-F238E27FC236}">
                  <a16:creationId xmlns:a16="http://schemas.microsoft.com/office/drawing/2014/main" id="{995698BC-0563-547C-299F-1B26F230BFF4}"/>
                </a:ext>
              </a:extLst>
            </p:cNvPr>
            <p:cNvSpPr/>
            <p:nvPr/>
          </p:nvSpPr>
          <p:spPr>
            <a:xfrm>
              <a:off x="10027472" y="3925154"/>
              <a:ext cx="726225" cy="607366"/>
            </a:xfrm>
            <a:prstGeom prst="rect">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t</a:t>
              </a: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hread</a:t>
              </a:r>
            </a:p>
            <a:p>
              <a:pPr marL="0" marR="0" indent="0" algn="ctr"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(1,0)</a:t>
              </a:r>
              <a:endPar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5" name="Rectangle 44">
              <a:extLst>
                <a:ext uri="{FF2B5EF4-FFF2-40B4-BE49-F238E27FC236}">
                  <a16:creationId xmlns:a16="http://schemas.microsoft.com/office/drawing/2014/main" id="{4790FE98-AF52-9DC8-6DC0-8E8CB68894C2}"/>
                </a:ext>
              </a:extLst>
            </p:cNvPr>
            <p:cNvSpPr/>
            <p:nvPr/>
          </p:nvSpPr>
          <p:spPr>
            <a:xfrm>
              <a:off x="9249899" y="4571642"/>
              <a:ext cx="726225" cy="626628"/>
            </a:xfrm>
            <a:prstGeom prst="rect">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t</a:t>
              </a: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hread</a:t>
              </a:r>
            </a:p>
            <a:p>
              <a:pPr marL="0" marR="0" indent="0" algn="ctr"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(0,1)</a:t>
              </a:r>
              <a:endPar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6" name="Rectangle 45">
              <a:extLst>
                <a:ext uri="{FF2B5EF4-FFF2-40B4-BE49-F238E27FC236}">
                  <a16:creationId xmlns:a16="http://schemas.microsoft.com/office/drawing/2014/main" id="{BFE3D7D1-E706-30A1-3D83-DAFFBC27A555}"/>
                </a:ext>
              </a:extLst>
            </p:cNvPr>
            <p:cNvSpPr/>
            <p:nvPr/>
          </p:nvSpPr>
          <p:spPr>
            <a:xfrm>
              <a:off x="10027472" y="4571641"/>
              <a:ext cx="726225" cy="626628"/>
            </a:xfrm>
            <a:prstGeom prst="rect">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t</a:t>
              </a: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hread</a:t>
              </a:r>
            </a:p>
            <a:p>
              <a:pPr marL="0" marR="0" indent="0" algn="ctr"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(1,1)</a:t>
              </a:r>
              <a:endPar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7" name="TextBox 46">
              <a:extLst>
                <a:ext uri="{FF2B5EF4-FFF2-40B4-BE49-F238E27FC236}">
                  <a16:creationId xmlns:a16="http://schemas.microsoft.com/office/drawing/2014/main" id="{82BFCD6C-1FBF-054D-48AE-544A7D3ED139}"/>
                </a:ext>
              </a:extLst>
            </p:cNvPr>
            <p:cNvSpPr txBox="1"/>
            <p:nvPr/>
          </p:nvSpPr>
          <p:spPr>
            <a:xfrm>
              <a:off x="10855599" y="3925155"/>
              <a:ext cx="225285" cy="4275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a:ln>
                    <a:noFill/>
                  </a:ln>
                  <a:solidFill>
                    <a:schemeClr val="tx2">
                      <a:lumMod val="20000"/>
                      <a:lumOff val="80000"/>
                    </a:schemeClr>
                  </a:solidFill>
                  <a:effectLst/>
                  <a:uFillTx/>
                  <a:latin typeface="+mj-lt"/>
                  <a:ea typeface="+mj-ea"/>
                  <a:cs typeface="+mj-cs"/>
                  <a:sym typeface="Calibri"/>
                </a:rPr>
                <a:t>… </a:t>
              </a:r>
            </a:p>
          </p:txBody>
        </p:sp>
        <p:sp>
          <p:nvSpPr>
            <p:cNvPr id="48" name="TextBox 47">
              <a:extLst>
                <a:ext uri="{FF2B5EF4-FFF2-40B4-BE49-F238E27FC236}">
                  <a16:creationId xmlns:a16="http://schemas.microsoft.com/office/drawing/2014/main" id="{01946201-C6A0-00DB-2B60-193412EFE9B3}"/>
                </a:ext>
              </a:extLst>
            </p:cNvPr>
            <p:cNvSpPr txBox="1"/>
            <p:nvPr/>
          </p:nvSpPr>
          <p:spPr>
            <a:xfrm>
              <a:off x="10855599" y="4568034"/>
              <a:ext cx="225285" cy="4275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a:ln>
                    <a:noFill/>
                  </a:ln>
                  <a:solidFill>
                    <a:schemeClr val="tx2">
                      <a:lumMod val="20000"/>
                      <a:lumOff val="80000"/>
                    </a:schemeClr>
                  </a:solidFill>
                  <a:effectLst/>
                  <a:uFillTx/>
                  <a:latin typeface="+mj-lt"/>
                  <a:ea typeface="+mj-ea"/>
                  <a:cs typeface="+mj-cs"/>
                  <a:sym typeface="Calibri"/>
                </a:rPr>
                <a:t>… </a:t>
              </a:r>
            </a:p>
          </p:txBody>
        </p:sp>
        <p:sp>
          <p:nvSpPr>
            <p:cNvPr id="49" name="TextBox 48">
              <a:extLst>
                <a:ext uri="{FF2B5EF4-FFF2-40B4-BE49-F238E27FC236}">
                  <a16:creationId xmlns:a16="http://schemas.microsoft.com/office/drawing/2014/main" id="{50984377-051F-8016-B0EE-E8069B658DCB}"/>
                </a:ext>
              </a:extLst>
            </p:cNvPr>
            <p:cNvSpPr txBox="1"/>
            <p:nvPr/>
          </p:nvSpPr>
          <p:spPr>
            <a:xfrm rot="5400000">
              <a:off x="10363007" y="5169569"/>
              <a:ext cx="239587" cy="4020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a:ln>
                    <a:noFill/>
                  </a:ln>
                  <a:solidFill>
                    <a:schemeClr val="tx2">
                      <a:lumMod val="20000"/>
                      <a:lumOff val="80000"/>
                    </a:schemeClr>
                  </a:solidFill>
                  <a:effectLst/>
                  <a:uFillTx/>
                  <a:latin typeface="+mj-lt"/>
                  <a:ea typeface="+mj-ea"/>
                  <a:cs typeface="+mj-cs"/>
                  <a:sym typeface="Calibri"/>
                </a:rPr>
                <a:t>… </a:t>
              </a:r>
            </a:p>
          </p:txBody>
        </p:sp>
        <p:sp>
          <p:nvSpPr>
            <p:cNvPr id="50" name="TextBox 49">
              <a:extLst>
                <a:ext uri="{FF2B5EF4-FFF2-40B4-BE49-F238E27FC236}">
                  <a16:creationId xmlns:a16="http://schemas.microsoft.com/office/drawing/2014/main" id="{A5C8359A-BC1F-97E6-4749-F92696436594}"/>
                </a:ext>
              </a:extLst>
            </p:cNvPr>
            <p:cNvSpPr txBox="1"/>
            <p:nvPr/>
          </p:nvSpPr>
          <p:spPr>
            <a:xfrm rot="5400000">
              <a:off x="9593155" y="5175528"/>
              <a:ext cx="239587" cy="4020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a:ln>
                    <a:noFill/>
                  </a:ln>
                  <a:solidFill>
                    <a:schemeClr val="tx2">
                      <a:lumMod val="20000"/>
                      <a:lumOff val="80000"/>
                    </a:schemeClr>
                  </a:solidFill>
                  <a:effectLst/>
                  <a:uFillTx/>
                  <a:latin typeface="+mj-lt"/>
                  <a:ea typeface="+mj-ea"/>
                  <a:cs typeface="+mj-cs"/>
                  <a:sym typeface="Calibri"/>
                </a:rPr>
                <a:t>… </a:t>
              </a:r>
            </a:p>
          </p:txBody>
        </p:sp>
        <p:sp>
          <p:nvSpPr>
            <p:cNvPr id="51" name="TextBox 50">
              <a:extLst>
                <a:ext uri="{FF2B5EF4-FFF2-40B4-BE49-F238E27FC236}">
                  <a16:creationId xmlns:a16="http://schemas.microsoft.com/office/drawing/2014/main" id="{22124670-FB07-D244-1E1D-92CE8C15F0A1}"/>
                </a:ext>
              </a:extLst>
            </p:cNvPr>
            <p:cNvSpPr txBox="1"/>
            <p:nvPr/>
          </p:nvSpPr>
          <p:spPr>
            <a:xfrm rot="12992087">
              <a:off x="10804769" y="5222381"/>
              <a:ext cx="225285" cy="4275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a:ln>
                    <a:noFill/>
                  </a:ln>
                  <a:solidFill>
                    <a:schemeClr val="tx2">
                      <a:lumMod val="20000"/>
                      <a:lumOff val="80000"/>
                    </a:schemeClr>
                  </a:solidFill>
                  <a:effectLst/>
                  <a:uFillTx/>
                  <a:latin typeface="+mj-lt"/>
                  <a:ea typeface="+mj-ea"/>
                  <a:cs typeface="+mj-cs"/>
                  <a:sym typeface="Calibri"/>
                </a:rPr>
                <a:t>… </a:t>
              </a:r>
            </a:p>
          </p:txBody>
        </p:sp>
        <p:sp>
          <p:nvSpPr>
            <p:cNvPr id="77" name="TextBox 76">
              <a:extLst>
                <a:ext uri="{FF2B5EF4-FFF2-40B4-BE49-F238E27FC236}">
                  <a16:creationId xmlns:a16="http://schemas.microsoft.com/office/drawing/2014/main" id="{3BB4CDEA-ACDE-4016-E6CC-D302BBB57C9E}"/>
                </a:ext>
              </a:extLst>
            </p:cNvPr>
            <p:cNvSpPr txBox="1"/>
            <p:nvPr/>
          </p:nvSpPr>
          <p:spPr>
            <a:xfrm>
              <a:off x="11344587" y="4219205"/>
              <a:ext cx="225285" cy="4275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a:ln>
                    <a:noFill/>
                  </a:ln>
                  <a:solidFill>
                    <a:schemeClr val="tx2">
                      <a:lumMod val="20000"/>
                      <a:lumOff val="80000"/>
                    </a:schemeClr>
                  </a:solidFill>
                  <a:effectLst/>
                  <a:uFillTx/>
                  <a:latin typeface="+mj-lt"/>
                  <a:ea typeface="+mj-ea"/>
                  <a:cs typeface="+mj-cs"/>
                  <a:sym typeface="Calibri"/>
                </a:rPr>
                <a:t>… </a:t>
              </a:r>
            </a:p>
          </p:txBody>
        </p:sp>
        <p:sp>
          <p:nvSpPr>
            <p:cNvPr id="78" name="TextBox 77">
              <a:extLst>
                <a:ext uri="{FF2B5EF4-FFF2-40B4-BE49-F238E27FC236}">
                  <a16:creationId xmlns:a16="http://schemas.microsoft.com/office/drawing/2014/main" id="{961FEA63-EB76-34AF-291E-16D73E51327D}"/>
                </a:ext>
              </a:extLst>
            </p:cNvPr>
            <p:cNvSpPr txBox="1"/>
            <p:nvPr/>
          </p:nvSpPr>
          <p:spPr>
            <a:xfrm rot="5400000">
              <a:off x="10147002" y="5638001"/>
              <a:ext cx="227539" cy="4233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a:ln>
                    <a:noFill/>
                  </a:ln>
                  <a:solidFill>
                    <a:schemeClr val="tx2">
                      <a:lumMod val="20000"/>
                      <a:lumOff val="80000"/>
                    </a:schemeClr>
                  </a:solidFill>
                  <a:effectLst/>
                  <a:uFillTx/>
                  <a:latin typeface="+mj-lt"/>
                  <a:ea typeface="+mj-ea"/>
                  <a:cs typeface="+mj-cs"/>
                  <a:sym typeface="Calibri"/>
                </a:rPr>
                <a:t>… </a:t>
              </a:r>
            </a:p>
          </p:txBody>
        </p:sp>
        <p:sp>
          <p:nvSpPr>
            <p:cNvPr id="80" name="TextBox 79">
              <a:extLst>
                <a:ext uri="{FF2B5EF4-FFF2-40B4-BE49-F238E27FC236}">
                  <a16:creationId xmlns:a16="http://schemas.microsoft.com/office/drawing/2014/main" id="{B9B8B284-7C9A-307F-2ED0-67EA158B0E13}"/>
                </a:ext>
              </a:extLst>
            </p:cNvPr>
            <p:cNvSpPr txBox="1"/>
            <p:nvPr/>
          </p:nvSpPr>
          <p:spPr>
            <a:xfrm rot="5400000">
              <a:off x="7947258" y="5577761"/>
              <a:ext cx="227539" cy="4233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a:ln>
                    <a:noFill/>
                  </a:ln>
                  <a:solidFill>
                    <a:schemeClr val="tx2">
                      <a:lumMod val="20000"/>
                      <a:lumOff val="80000"/>
                    </a:schemeClr>
                  </a:solidFill>
                  <a:effectLst/>
                  <a:uFillTx/>
                  <a:latin typeface="+mj-lt"/>
                  <a:ea typeface="+mj-ea"/>
                  <a:cs typeface="+mj-cs"/>
                  <a:sym typeface="Calibri"/>
                </a:rPr>
                <a:t>… </a:t>
              </a:r>
            </a:p>
          </p:txBody>
        </p:sp>
        <p:sp>
          <p:nvSpPr>
            <p:cNvPr id="81" name="TextBox 80">
              <a:extLst>
                <a:ext uri="{FF2B5EF4-FFF2-40B4-BE49-F238E27FC236}">
                  <a16:creationId xmlns:a16="http://schemas.microsoft.com/office/drawing/2014/main" id="{D49AE812-DCD6-56CD-2257-2CA882F61B4E}"/>
                </a:ext>
              </a:extLst>
            </p:cNvPr>
            <p:cNvSpPr txBox="1"/>
            <p:nvPr/>
          </p:nvSpPr>
          <p:spPr>
            <a:xfrm rot="2862828">
              <a:off x="11430797" y="5577760"/>
              <a:ext cx="227539" cy="4233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a:ln>
                    <a:noFill/>
                  </a:ln>
                  <a:solidFill>
                    <a:schemeClr val="tx2">
                      <a:lumMod val="20000"/>
                      <a:lumOff val="80000"/>
                    </a:schemeClr>
                  </a:solidFill>
                  <a:effectLst/>
                  <a:uFillTx/>
                  <a:latin typeface="+mj-lt"/>
                  <a:ea typeface="+mj-ea"/>
                  <a:cs typeface="+mj-cs"/>
                  <a:sym typeface="Calibri"/>
                </a:rPr>
                <a:t>… </a:t>
              </a:r>
            </a:p>
          </p:txBody>
        </p:sp>
      </p:grpSp>
      <p:sp>
        <p:nvSpPr>
          <p:cNvPr id="5" name="Slide Number Placeholder 4">
            <a:extLst>
              <a:ext uri="{FF2B5EF4-FFF2-40B4-BE49-F238E27FC236}">
                <a16:creationId xmlns:a16="http://schemas.microsoft.com/office/drawing/2014/main" id="{0DB3D5D4-6216-C29D-2E6A-0EC40036BAC1}"/>
              </a:ext>
            </a:extLst>
          </p:cNvPr>
          <p:cNvSpPr>
            <a:spLocks noGrp="1"/>
          </p:cNvSpPr>
          <p:nvPr>
            <p:ph type="sldNum" sz="quarter" idx="2"/>
          </p:nvPr>
        </p:nvSpPr>
        <p:spPr/>
        <p:txBody>
          <a:bodyPr/>
          <a:lstStyle/>
          <a:p>
            <a:fld id="{86CB4B4D-7CA3-9044-876B-883B54F8677D}" type="slidenum">
              <a:rPr lang="en-US" smtClean="0"/>
              <a:t>12</a:t>
            </a:fld>
            <a:endParaRPr lang="en-US"/>
          </a:p>
        </p:txBody>
      </p:sp>
      <p:grpSp>
        <p:nvGrpSpPr>
          <p:cNvPr id="66" name="Group 65">
            <a:extLst>
              <a:ext uri="{FF2B5EF4-FFF2-40B4-BE49-F238E27FC236}">
                <a16:creationId xmlns:a16="http://schemas.microsoft.com/office/drawing/2014/main" id="{7EC17FA6-490D-2A00-4335-A29278827958}"/>
              </a:ext>
            </a:extLst>
          </p:cNvPr>
          <p:cNvGrpSpPr/>
          <p:nvPr/>
        </p:nvGrpSpPr>
        <p:grpSpPr>
          <a:xfrm>
            <a:off x="4901659" y="3899003"/>
            <a:ext cx="4075655" cy="2178189"/>
            <a:chOff x="4901659" y="3899003"/>
            <a:chExt cx="4075655" cy="2178189"/>
          </a:xfrm>
        </p:grpSpPr>
        <p:sp>
          <p:nvSpPr>
            <p:cNvPr id="18" name="Rectangle 17">
              <a:extLst>
                <a:ext uri="{FF2B5EF4-FFF2-40B4-BE49-F238E27FC236}">
                  <a16:creationId xmlns:a16="http://schemas.microsoft.com/office/drawing/2014/main" id="{D4A98E0A-DD63-5EB8-05FF-CFE8E26FABC6}"/>
                </a:ext>
              </a:extLst>
            </p:cNvPr>
            <p:cNvSpPr/>
            <p:nvPr/>
          </p:nvSpPr>
          <p:spPr>
            <a:xfrm>
              <a:off x="4901659" y="5186143"/>
              <a:ext cx="1874661" cy="646329"/>
            </a:xfrm>
            <a:prstGeom prst="rect">
              <a:avLst/>
            </a:prstGeom>
            <a:solidFill>
              <a:schemeClr val="accent6"/>
            </a:solidFill>
            <a:ln w="12700" cap="flat">
              <a:noFill/>
              <a:prstDash val="solid"/>
              <a:miter lim="800000"/>
            </a:ln>
            <a:effectLst>
              <a:outerShdw blurRad="63500" sx="102000" sy="102000" algn="ctr"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thread (</a:t>
              </a:r>
              <a:r>
                <a:rPr kumimoji="0" lang="en-US" sz="1800" b="1" i="0" u="none" strike="noStrike" cap="none" spc="0" normalizeH="0" baseline="0">
                  <a:ln>
                    <a:noFill/>
                  </a:ln>
                  <a:solidFill>
                    <a:schemeClr val="tx2">
                      <a:lumMod val="20000"/>
                      <a:lumOff val="80000"/>
                    </a:schemeClr>
                  </a:solidFill>
                  <a:effectLst/>
                  <a:uFillTx/>
                  <a:latin typeface="+mj-lt"/>
                  <a:ea typeface="+mj-ea"/>
                  <a:cs typeface="+mj-cs"/>
                  <a:sym typeface="Calibri"/>
                </a:rPr>
                <a:t>warp</a:t>
              </a: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 0)</a:t>
              </a:r>
            </a:p>
            <a:p>
              <a:pPr marL="0" marR="0" indent="0" algn="ctr"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(0,0)</a:t>
              </a: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 … </a:t>
              </a:r>
              <a:r>
                <a:rPr lang="en-US">
                  <a:solidFill>
                    <a:schemeClr val="tx2">
                      <a:lumMod val="20000"/>
                      <a:lumOff val="80000"/>
                    </a:schemeClr>
                  </a:solidFill>
                  <a:latin typeface="+mj-lt"/>
                  <a:ea typeface="+mj-ea"/>
                  <a:cs typeface="+mj-cs"/>
                  <a:sym typeface="Calibri"/>
                </a:rPr>
                <a:t>(31,0)</a:t>
              </a: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 </a:t>
              </a:r>
            </a:p>
          </p:txBody>
        </p:sp>
        <p:sp>
          <p:nvSpPr>
            <p:cNvPr id="52" name="Rectangle 51">
              <a:extLst>
                <a:ext uri="{FF2B5EF4-FFF2-40B4-BE49-F238E27FC236}">
                  <a16:creationId xmlns:a16="http://schemas.microsoft.com/office/drawing/2014/main" id="{589CBA0E-F99D-6B38-BA14-582AECEA7C6C}"/>
                </a:ext>
              </a:extLst>
            </p:cNvPr>
            <p:cNvSpPr/>
            <p:nvPr/>
          </p:nvSpPr>
          <p:spPr>
            <a:xfrm>
              <a:off x="7026704" y="3899003"/>
              <a:ext cx="1950610" cy="658368"/>
            </a:xfrm>
            <a:prstGeom prst="rect">
              <a:avLst/>
            </a:prstGeom>
            <a:noFill/>
            <a:ln w="28575"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cxnSp>
          <p:nvCxnSpPr>
            <p:cNvPr id="55" name="Straight Connector 54">
              <a:extLst>
                <a:ext uri="{FF2B5EF4-FFF2-40B4-BE49-F238E27FC236}">
                  <a16:creationId xmlns:a16="http://schemas.microsoft.com/office/drawing/2014/main" id="{7ACAF1CD-A3FF-53D9-4D72-EC23517A6C6B}"/>
                </a:ext>
              </a:extLst>
            </p:cNvPr>
            <p:cNvCxnSpPr>
              <a:cxnSpLocks/>
            </p:cNvCxnSpPr>
            <p:nvPr/>
          </p:nvCxnSpPr>
          <p:spPr>
            <a:xfrm flipH="1">
              <a:off x="4901659" y="3899003"/>
              <a:ext cx="2125045" cy="1287139"/>
            </a:xfrm>
            <a:prstGeom prst="line">
              <a:avLst/>
            </a:prstGeom>
            <a:noFill/>
            <a:ln w="28575"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56" name="Straight Connector 55">
              <a:extLst>
                <a:ext uri="{FF2B5EF4-FFF2-40B4-BE49-F238E27FC236}">
                  <a16:creationId xmlns:a16="http://schemas.microsoft.com/office/drawing/2014/main" id="{437CABE0-EFFF-A291-BC96-FB4FFE1B40AD}"/>
                </a:ext>
              </a:extLst>
            </p:cNvPr>
            <p:cNvCxnSpPr>
              <a:cxnSpLocks/>
            </p:cNvCxnSpPr>
            <p:nvPr/>
          </p:nvCxnSpPr>
          <p:spPr>
            <a:xfrm flipH="1">
              <a:off x="6768322" y="4557370"/>
              <a:ext cx="2207428" cy="1284858"/>
            </a:xfrm>
            <a:prstGeom prst="line">
              <a:avLst/>
            </a:prstGeom>
            <a:noFill/>
            <a:ln w="28575" cap="flat">
              <a:solidFill>
                <a:srgbClr val="FF0000"/>
              </a:solidFill>
              <a:prstDash val="solid"/>
              <a:miter lim="800000"/>
            </a:ln>
            <a:effectLst/>
            <a:sp3d/>
          </p:spPr>
          <p:style>
            <a:lnRef idx="0">
              <a:scrgbClr r="0" g="0" b="0"/>
            </a:lnRef>
            <a:fillRef idx="0">
              <a:scrgbClr r="0" g="0" b="0"/>
            </a:fillRef>
            <a:effectRef idx="0">
              <a:scrgbClr r="0" g="0" b="0"/>
            </a:effectRef>
            <a:fontRef idx="none"/>
          </p:style>
        </p:cxnSp>
        <p:sp>
          <p:nvSpPr>
            <p:cNvPr id="65" name="TextBox 64">
              <a:extLst>
                <a:ext uri="{FF2B5EF4-FFF2-40B4-BE49-F238E27FC236}">
                  <a16:creationId xmlns:a16="http://schemas.microsoft.com/office/drawing/2014/main" id="{5D7952AF-9081-01AF-725C-431E255FF3CF}"/>
                </a:ext>
              </a:extLst>
            </p:cNvPr>
            <p:cNvSpPr txBox="1"/>
            <p:nvPr/>
          </p:nvSpPr>
          <p:spPr>
            <a:xfrm rot="5400000">
              <a:off x="5869821" y="5751770"/>
              <a:ext cx="227539" cy="4233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a:ln>
                    <a:noFill/>
                  </a:ln>
                  <a:solidFill>
                    <a:schemeClr val="tx2">
                      <a:lumMod val="20000"/>
                      <a:lumOff val="80000"/>
                    </a:schemeClr>
                  </a:solidFill>
                  <a:effectLst/>
                  <a:uFillTx/>
                  <a:latin typeface="+mj-lt"/>
                  <a:ea typeface="+mj-ea"/>
                  <a:cs typeface="+mj-cs"/>
                  <a:sym typeface="Calibri"/>
                </a:rPr>
                <a:t>… </a:t>
              </a:r>
            </a:p>
          </p:txBody>
        </p:sp>
      </p:grpSp>
      <p:grpSp>
        <p:nvGrpSpPr>
          <p:cNvPr id="12" name="Group 11">
            <a:extLst>
              <a:ext uri="{FF2B5EF4-FFF2-40B4-BE49-F238E27FC236}">
                <a16:creationId xmlns:a16="http://schemas.microsoft.com/office/drawing/2014/main" id="{2BEB4090-B4E2-B4F8-5806-DC69BA06E1AC}"/>
              </a:ext>
            </a:extLst>
          </p:cNvPr>
          <p:cNvGrpSpPr/>
          <p:nvPr/>
        </p:nvGrpSpPr>
        <p:grpSpPr>
          <a:xfrm>
            <a:off x="7019008" y="1789301"/>
            <a:ext cx="1830985" cy="1729994"/>
            <a:chOff x="7078051" y="1771127"/>
            <a:chExt cx="1830985" cy="1729994"/>
          </a:xfrm>
        </p:grpSpPr>
        <p:sp>
          <p:nvSpPr>
            <p:cNvPr id="7" name="Rectangle 6">
              <a:extLst>
                <a:ext uri="{FF2B5EF4-FFF2-40B4-BE49-F238E27FC236}">
                  <a16:creationId xmlns:a16="http://schemas.microsoft.com/office/drawing/2014/main" id="{6E20D04B-AA7B-6828-33C7-4EDA8F97A9AC}"/>
                </a:ext>
              </a:extLst>
            </p:cNvPr>
            <p:cNvSpPr/>
            <p:nvPr/>
          </p:nvSpPr>
          <p:spPr>
            <a:xfrm>
              <a:off x="7078051" y="1771127"/>
              <a:ext cx="726225" cy="598558"/>
            </a:xfrm>
            <a:prstGeom prst="rect">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t</a:t>
              </a: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hread</a:t>
              </a:r>
            </a:p>
            <a:p>
              <a:pPr marL="0" marR="0" indent="0" algn="ctr"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(0,0)</a:t>
              </a:r>
              <a:endPar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9" name="Rectangle 8">
              <a:extLst>
                <a:ext uri="{FF2B5EF4-FFF2-40B4-BE49-F238E27FC236}">
                  <a16:creationId xmlns:a16="http://schemas.microsoft.com/office/drawing/2014/main" id="{21BCEA15-4067-285C-C136-D8CC2C28C837}"/>
                </a:ext>
              </a:extLst>
            </p:cNvPr>
            <p:cNvSpPr/>
            <p:nvPr/>
          </p:nvSpPr>
          <p:spPr>
            <a:xfrm>
              <a:off x="7855624" y="1771127"/>
              <a:ext cx="726225" cy="612592"/>
            </a:xfrm>
            <a:prstGeom prst="rect">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t</a:t>
              </a: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hread</a:t>
              </a:r>
            </a:p>
            <a:p>
              <a:pPr marL="0" marR="0" indent="0" algn="ctr"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(1,0)</a:t>
              </a:r>
              <a:endPar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0" name="Rectangle 9">
              <a:extLst>
                <a:ext uri="{FF2B5EF4-FFF2-40B4-BE49-F238E27FC236}">
                  <a16:creationId xmlns:a16="http://schemas.microsoft.com/office/drawing/2014/main" id="{E20CBB1F-4791-7214-5C5A-ED0D33197896}"/>
                </a:ext>
              </a:extLst>
            </p:cNvPr>
            <p:cNvSpPr/>
            <p:nvPr/>
          </p:nvSpPr>
          <p:spPr>
            <a:xfrm>
              <a:off x="7078051" y="2422841"/>
              <a:ext cx="726225" cy="626628"/>
            </a:xfrm>
            <a:prstGeom prst="rect">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t</a:t>
              </a: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hread</a:t>
              </a:r>
            </a:p>
            <a:p>
              <a:pPr marL="0" marR="0" indent="0" algn="ctr"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(0,1)</a:t>
              </a:r>
              <a:endPar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1" name="Rectangle 10">
              <a:extLst>
                <a:ext uri="{FF2B5EF4-FFF2-40B4-BE49-F238E27FC236}">
                  <a16:creationId xmlns:a16="http://schemas.microsoft.com/office/drawing/2014/main" id="{B661A00E-7F55-786B-835F-68B78073B123}"/>
                </a:ext>
              </a:extLst>
            </p:cNvPr>
            <p:cNvSpPr/>
            <p:nvPr/>
          </p:nvSpPr>
          <p:spPr>
            <a:xfrm>
              <a:off x="7855624" y="2422840"/>
              <a:ext cx="726225" cy="626628"/>
            </a:xfrm>
            <a:prstGeom prst="rect">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t</a:t>
              </a: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hread</a:t>
              </a:r>
            </a:p>
            <a:p>
              <a:pPr marL="0" marR="0" indent="0" algn="ctr"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(1,1)</a:t>
              </a:r>
              <a:endPar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3" name="TextBox 12">
              <a:extLst>
                <a:ext uri="{FF2B5EF4-FFF2-40B4-BE49-F238E27FC236}">
                  <a16:creationId xmlns:a16="http://schemas.microsoft.com/office/drawing/2014/main" id="{8E2D3DB0-F813-CACB-7DB6-943C91C106B0}"/>
                </a:ext>
              </a:extLst>
            </p:cNvPr>
            <p:cNvSpPr txBox="1"/>
            <p:nvPr/>
          </p:nvSpPr>
          <p:spPr>
            <a:xfrm>
              <a:off x="8683751" y="1776354"/>
              <a:ext cx="225285" cy="4275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a:ln>
                    <a:noFill/>
                  </a:ln>
                  <a:solidFill>
                    <a:schemeClr val="tx2">
                      <a:lumMod val="20000"/>
                      <a:lumOff val="80000"/>
                    </a:schemeClr>
                  </a:solidFill>
                  <a:effectLst/>
                  <a:uFillTx/>
                  <a:latin typeface="+mj-lt"/>
                  <a:ea typeface="+mj-ea"/>
                  <a:cs typeface="+mj-cs"/>
                  <a:sym typeface="Calibri"/>
                </a:rPr>
                <a:t>… </a:t>
              </a:r>
            </a:p>
          </p:txBody>
        </p:sp>
        <p:sp>
          <p:nvSpPr>
            <p:cNvPr id="14" name="TextBox 13">
              <a:extLst>
                <a:ext uri="{FF2B5EF4-FFF2-40B4-BE49-F238E27FC236}">
                  <a16:creationId xmlns:a16="http://schemas.microsoft.com/office/drawing/2014/main" id="{9BD7A8BA-1BD3-D99D-1F26-ABE8DCB23A23}"/>
                </a:ext>
              </a:extLst>
            </p:cNvPr>
            <p:cNvSpPr txBox="1"/>
            <p:nvPr/>
          </p:nvSpPr>
          <p:spPr>
            <a:xfrm>
              <a:off x="8683751" y="2419233"/>
              <a:ext cx="225285" cy="4275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a:ln>
                    <a:noFill/>
                  </a:ln>
                  <a:solidFill>
                    <a:schemeClr val="tx2">
                      <a:lumMod val="20000"/>
                      <a:lumOff val="80000"/>
                    </a:schemeClr>
                  </a:solidFill>
                  <a:effectLst/>
                  <a:uFillTx/>
                  <a:latin typeface="+mj-lt"/>
                  <a:ea typeface="+mj-ea"/>
                  <a:cs typeface="+mj-cs"/>
                  <a:sym typeface="Calibri"/>
                </a:rPr>
                <a:t>… </a:t>
              </a:r>
            </a:p>
          </p:txBody>
        </p:sp>
        <p:sp>
          <p:nvSpPr>
            <p:cNvPr id="15" name="TextBox 14">
              <a:extLst>
                <a:ext uri="{FF2B5EF4-FFF2-40B4-BE49-F238E27FC236}">
                  <a16:creationId xmlns:a16="http://schemas.microsoft.com/office/drawing/2014/main" id="{43A87858-A259-FE4B-D592-E611100F90C8}"/>
                </a:ext>
              </a:extLst>
            </p:cNvPr>
            <p:cNvSpPr txBox="1"/>
            <p:nvPr/>
          </p:nvSpPr>
          <p:spPr>
            <a:xfrm rot="5400000">
              <a:off x="8191159" y="3020768"/>
              <a:ext cx="239587" cy="4020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a:ln>
                    <a:noFill/>
                  </a:ln>
                  <a:solidFill>
                    <a:schemeClr val="tx2">
                      <a:lumMod val="20000"/>
                      <a:lumOff val="80000"/>
                    </a:schemeClr>
                  </a:solidFill>
                  <a:effectLst/>
                  <a:uFillTx/>
                  <a:latin typeface="+mj-lt"/>
                  <a:ea typeface="+mj-ea"/>
                  <a:cs typeface="+mj-cs"/>
                  <a:sym typeface="Calibri"/>
                </a:rPr>
                <a:t>… </a:t>
              </a:r>
            </a:p>
          </p:txBody>
        </p:sp>
        <p:sp>
          <p:nvSpPr>
            <p:cNvPr id="16" name="TextBox 15">
              <a:extLst>
                <a:ext uri="{FF2B5EF4-FFF2-40B4-BE49-F238E27FC236}">
                  <a16:creationId xmlns:a16="http://schemas.microsoft.com/office/drawing/2014/main" id="{667B9292-F6C7-4DA8-B7C9-371C56FF2CD7}"/>
                </a:ext>
              </a:extLst>
            </p:cNvPr>
            <p:cNvSpPr txBox="1"/>
            <p:nvPr/>
          </p:nvSpPr>
          <p:spPr>
            <a:xfrm rot="5400000">
              <a:off x="7421307" y="3026727"/>
              <a:ext cx="239587" cy="4020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a:ln>
                    <a:noFill/>
                  </a:ln>
                  <a:solidFill>
                    <a:schemeClr val="tx2">
                      <a:lumMod val="20000"/>
                      <a:lumOff val="80000"/>
                    </a:schemeClr>
                  </a:solidFill>
                  <a:effectLst/>
                  <a:uFillTx/>
                  <a:latin typeface="+mj-lt"/>
                  <a:ea typeface="+mj-ea"/>
                  <a:cs typeface="+mj-cs"/>
                  <a:sym typeface="Calibri"/>
                </a:rPr>
                <a:t>… </a:t>
              </a:r>
            </a:p>
          </p:txBody>
        </p:sp>
        <p:sp>
          <p:nvSpPr>
            <p:cNvPr id="17" name="TextBox 16">
              <a:extLst>
                <a:ext uri="{FF2B5EF4-FFF2-40B4-BE49-F238E27FC236}">
                  <a16:creationId xmlns:a16="http://schemas.microsoft.com/office/drawing/2014/main" id="{04F7D616-CF36-9E69-C199-77967FCC1725}"/>
                </a:ext>
              </a:extLst>
            </p:cNvPr>
            <p:cNvSpPr txBox="1"/>
            <p:nvPr/>
          </p:nvSpPr>
          <p:spPr>
            <a:xfrm rot="12992087">
              <a:off x="8632921" y="3073580"/>
              <a:ext cx="225285" cy="4275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a:ln>
                    <a:noFill/>
                  </a:ln>
                  <a:solidFill>
                    <a:schemeClr val="tx2">
                      <a:lumMod val="20000"/>
                      <a:lumOff val="80000"/>
                    </a:schemeClr>
                  </a:solidFill>
                  <a:effectLst/>
                  <a:uFillTx/>
                  <a:latin typeface="+mj-lt"/>
                  <a:ea typeface="+mj-ea"/>
                  <a:cs typeface="+mj-cs"/>
                  <a:sym typeface="Calibri"/>
                </a:rPr>
                <a:t>… </a:t>
              </a:r>
            </a:p>
          </p:txBody>
        </p:sp>
      </p:grpSp>
      <p:sp>
        <p:nvSpPr>
          <p:cNvPr id="19" name="TextBox 18">
            <a:extLst>
              <a:ext uri="{FF2B5EF4-FFF2-40B4-BE49-F238E27FC236}">
                <a16:creationId xmlns:a16="http://schemas.microsoft.com/office/drawing/2014/main" id="{E5749F1C-02E1-EE1A-5136-4DC753863A5E}"/>
              </a:ext>
            </a:extLst>
          </p:cNvPr>
          <p:cNvSpPr txBox="1"/>
          <p:nvPr/>
        </p:nvSpPr>
        <p:spPr>
          <a:xfrm>
            <a:off x="11339819" y="2188122"/>
            <a:ext cx="225285" cy="4275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a:ln>
                  <a:noFill/>
                </a:ln>
                <a:solidFill>
                  <a:schemeClr val="tx2">
                    <a:lumMod val="20000"/>
                    <a:lumOff val="80000"/>
                  </a:schemeClr>
                </a:solidFill>
                <a:effectLst/>
                <a:uFillTx/>
                <a:latin typeface="+mj-lt"/>
                <a:ea typeface="+mj-ea"/>
                <a:cs typeface="+mj-cs"/>
                <a:sym typeface="Calibri"/>
              </a:rPr>
              <a:t>… </a:t>
            </a:r>
          </a:p>
        </p:txBody>
      </p:sp>
    </p:spTree>
    <p:extLst>
      <p:ext uri="{BB962C8B-B14F-4D97-AF65-F5344CB8AC3E}">
        <p14:creationId xmlns:p14="http://schemas.microsoft.com/office/powerpoint/2010/main" val="322085332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8" grpId="0" animBg="1"/>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2C874-13DC-CF01-B049-175A53270B06}"/>
              </a:ext>
            </a:extLst>
          </p:cNvPr>
          <p:cNvSpPr>
            <a:spLocks noGrp="1"/>
          </p:cNvSpPr>
          <p:nvPr>
            <p:ph type="title"/>
          </p:nvPr>
        </p:nvSpPr>
        <p:spPr/>
        <p:txBody>
          <a:bodyPr>
            <a:normAutofit fontScale="90000"/>
          </a:bodyPr>
          <a:lstStyle/>
          <a:p>
            <a:r>
              <a:rPr lang="en-US"/>
              <a:t>HIP/CUDA – Memory Model</a:t>
            </a:r>
          </a:p>
        </p:txBody>
      </p:sp>
      <p:sp>
        <p:nvSpPr>
          <p:cNvPr id="3" name="Text Placeholder 2">
            <a:extLst>
              <a:ext uri="{FF2B5EF4-FFF2-40B4-BE49-F238E27FC236}">
                <a16:creationId xmlns:a16="http://schemas.microsoft.com/office/drawing/2014/main" id="{E4CA4CE1-81EE-B00A-5032-D1B120AB5170}"/>
              </a:ext>
            </a:extLst>
          </p:cNvPr>
          <p:cNvSpPr>
            <a:spLocks noGrp="1"/>
          </p:cNvSpPr>
          <p:nvPr>
            <p:ph type="body" idx="1"/>
          </p:nvPr>
        </p:nvSpPr>
        <p:spPr>
          <a:xfrm>
            <a:off x="274951" y="1015007"/>
            <a:ext cx="5479533" cy="5270466"/>
          </a:xfrm>
        </p:spPr>
        <p:txBody>
          <a:bodyPr>
            <a:normAutofit fontScale="85000" lnSpcReduction="20000"/>
          </a:bodyPr>
          <a:lstStyle/>
          <a:p>
            <a:r>
              <a:rPr lang="en-US"/>
              <a:t>Define memory hierarchy</a:t>
            </a:r>
          </a:p>
          <a:p>
            <a:r>
              <a:rPr lang="en-US"/>
              <a:t>Registers (VGPR, SGPR)</a:t>
            </a:r>
          </a:p>
          <a:p>
            <a:pPr lvl="1"/>
            <a:r>
              <a:rPr lang="en-US"/>
              <a:t>Local variables per thread</a:t>
            </a:r>
          </a:p>
          <a:p>
            <a:pPr lvl="1"/>
            <a:r>
              <a:rPr lang="en-US"/>
              <a:t>The fastest memory</a:t>
            </a:r>
          </a:p>
          <a:p>
            <a:r>
              <a:rPr lang="en-US"/>
              <a:t>Local memory</a:t>
            </a:r>
          </a:p>
          <a:p>
            <a:pPr lvl="1"/>
            <a:r>
              <a:rPr lang="en-US"/>
              <a:t>local variables per thread</a:t>
            </a:r>
          </a:p>
          <a:p>
            <a:pPr lvl="1"/>
            <a:r>
              <a:rPr lang="en-US"/>
              <a:t>Slow off-chip memory (VRAM)</a:t>
            </a:r>
          </a:p>
          <a:p>
            <a:pPr lvl="1"/>
            <a:r>
              <a:rPr lang="en-US"/>
              <a:t>Register spills if not enough registers</a:t>
            </a:r>
          </a:p>
          <a:p>
            <a:r>
              <a:rPr lang="en-US"/>
              <a:t>Shared memory (Local data share)</a:t>
            </a:r>
          </a:p>
          <a:p>
            <a:pPr lvl="1"/>
            <a:r>
              <a:rPr lang="en-US"/>
              <a:t>Shared between threads in a block</a:t>
            </a:r>
          </a:p>
          <a:p>
            <a:pPr lvl="1"/>
            <a:r>
              <a:rPr lang="en-US"/>
              <a:t>Faster on-chip memory</a:t>
            </a:r>
          </a:p>
          <a:p>
            <a:r>
              <a:rPr lang="en-US" kern="0"/>
              <a:t>Global memory</a:t>
            </a:r>
          </a:p>
          <a:p>
            <a:pPr lvl="1"/>
            <a:r>
              <a:rPr lang="en-US"/>
              <a:t>Shared with all blocks</a:t>
            </a:r>
            <a:endParaRPr lang="en-US" kern="0"/>
          </a:p>
          <a:p>
            <a:pPr lvl="1"/>
            <a:r>
              <a:rPr lang="en-US" kern="0"/>
              <a:t>Largest memory</a:t>
            </a:r>
          </a:p>
          <a:p>
            <a:pPr lvl="1"/>
            <a:r>
              <a:rPr lang="en-US" kern="0"/>
              <a:t>Slow off-chip memory (VRAM)</a:t>
            </a:r>
          </a:p>
          <a:p>
            <a:r>
              <a:rPr lang="en-US" kern="0"/>
              <a:t>Texture and constant memory</a:t>
            </a:r>
          </a:p>
          <a:p>
            <a:pPr lvl="1"/>
            <a:r>
              <a:rPr lang="en-US" kern="0"/>
              <a:t>Cached </a:t>
            </a:r>
            <a:r>
              <a:rPr lang="en-US"/>
              <a:t>differently, on</a:t>
            </a:r>
            <a:r>
              <a:rPr lang="en-US" kern="0"/>
              <a:t> off-chip memory</a:t>
            </a:r>
          </a:p>
        </p:txBody>
      </p:sp>
      <p:sp>
        <p:nvSpPr>
          <p:cNvPr id="84" name="Rectangle 83">
            <a:extLst>
              <a:ext uri="{FF2B5EF4-FFF2-40B4-BE49-F238E27FC236}">
                <a16:creationId xmlns:a16="http://schemas.microsoft.com/office/drawing/2014/main" id="{07F18E0C-5D93-C675-3421-2F4F200D2403}"/>
              </a:ext>
            </a:extLst>
          </p:cNvPr>
          <p:cNvSpPr/>
          <p:nvPr/>
        </p:nvSpPr>
        <p:spPr>
          <a:xfrm>
            <a:off x="6096000" y="1049955"/>
            <a:ext cx="5821049" cy="5270466"/>
          </a:xfrm>
          <a:prstGeom prst="rect">
            <a:avLst/>
          </a:prstGeom>
          <a:solidFill>
            <a:schemeClr val="accent1">
              <a:lumMod val="75000"/>
            </a:schemeClr>
          </a:solidFill>
          <a:ln w="12700" cap="flat">
            <a:noFill/>
            <a:prstDash val="solid"/>
            <a:miter lim="800000"/>
          </a:ln>
          <a:effectLst>
            <a:softEdge rad="0"/>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grid</a:t>
            </a:r>
          </a:p>
        </p:txBody>
      </p:sp>
      <p:sp>
        <p:nvSpPr>
          <p:cNvPr id="18" name="Rectangle 17">
            <a:extLst>
              <a:ext uri="{FF2B5EF4-FFF2-40B4-BE49-F238E27FC236}">
                <a16:creationId xmlns:a16="http://schemas.microsoft.com/office/drawing/2014/main" id="{4DE7077C-3301-7CB3-2C96-DEA0F16E9B31}"/>
              </a:ext>
            </a:extLst>
          </p:cNvPr>
          <p:cNvSpPr>
            <a:spLocks/>
          </p:cNvSpPr>
          <p:nvPr/>
        </p:nvSpPr>
        <p:spPr>
          <a:xfrm>
            <a:off x="6244436" y="1377115"/>
            <a:ext cx="2488035" cy="3106962"/>
          </a:xfrm>
          <a:prstGeom prst="rect">
            <a:avLst/>
          </a:prstGeom>
          <a:solidFill>
            <a:srgbClr val="E6AF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b</a:t>
            </a: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lock (0,0)</a:t>
            </a:r>
          </a:p>
        </p:txBody>
      </p:sp>
      <p:sp>
        <p:nvSpPr>
          <p:cNvPr id="19" name="Rectangle 18">
            <a:extLst>
              <a:ext uri="{FF2B5EF4-FFF2-40B4-BE49-F238E27FC236}">
                <a16:creationId xmlns:a16="http://schemas.microsoft.com/office/drawing/2014/main" id="{E273BC67-6412-53CE-E7F5-A0EBD0C2632F}"/>
              </a:ext>
            </a:extLst>
          </p:cNvPr>
          <p:cNvSpPr>
            <a:spLocks/>
          </p:cNvSpPr>
          <p:nvPr/>
        </p:nvSpPr>
        <p:spPr>
          <a:xfrm>
            <a:off x="6328030" y="2962645"/>
            <a:ext cx="1139843" cy="604386"/>
          </a:xfrm>
          <a:prstGeom prst="rect">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t</a:t>
            </a: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hread</a:t>
            </a:r>
          </a:p>
        </p:txBody>
      </p:sp>
      <p:sp>
        <p:nvSpPr>
          <p:cNvPr id="20" name="Rectangle 19">
            <a:extLst>
              <a:ext uri="{FF2B5EF4-FFF2-40B4-BE49-F238E27FC236}">
                <a16:creationId xmlns:a16="http://schemas.microsoft.com/office/drawing/2014/main" id="{D37FACB1-AE24-5811-A974-1391076BF150}"/>
              </a:ext>
            </a:extLst>
          </p:cNvPr>
          <p:cNvSpPr>
            <a:spLocks/>
          </p:cNvSpPr>
          <p:nvPr/>
        </p:nvSpPr>
        <p:spPr>
          <a:xfrm>
            <a:off x="7545286" y="2962645"/>
            <a:ext cx="1105890" cy="604386"/>
          </a:xfrm>
          <a:prstGeom prst="rect">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t</a:t>
            </a: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hread</a:t>
            </a:r>
          </a:p>
        </p:txBody>
      </p:sp>
      <p:sp>
        <p:nvSpPr>
          <p:cNvPr id="51" name="Rectangle 50">
            <a:extLst>
              <a:ext uri="{FF2B5EF4-FFF2-40B4-BE49-F238E27FC236}">
                <a16:creationId xmlns:a16="http://schemas.microsoft.com/office/drawing/2014/main" id="{22946862-0C62-67D8-04D5-9D00AEF93869}"/>
              </a:ext>
            </a:extLst>
          </p:cNvPr>
          <p:cNvSpPr>
            <a:spLocks/>
          </p:cNvSpPr>
          <p:nvPr/>
        </p:nvSpPr>
        <p:spPr>
          <a:xfrm>
            <a:off x="9254473" y="1344710"/>
            <a:ext cx="2488035" cy="3106962"/>
          </a:xfrm>
          <a:prstGeom prst="rect">
            <a:avLst/>
          </a:prstGeom>
          <a:solidFill>
            <a:srgbClr val="E6AF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b</a:t>
            </a: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lock (n,0)</a:t>
            </a:r>
          </a:p>
        </p:txBody>
      </p:sp>
      <p:sp>
        <p:nvSpPr>
          <p:cNvPr id="52" name="Rectangle 51">
            <a:extLst>
              <a:ext uri="{FF2B5EF4-FFF2-40B4-BE49-F238E27FC236}">
                <a16:creationId xmlns:a16="http://schemas.microsoft.com/office/drawing/2014/main" id="{33184C11-B058-CB1A-C4F7-69257D3E94EE}"/>
              </a:ext>
            </a:extLst>
          </p:cNvPr>
          <p:cNvSpPr>
            <a:spLocks/>
          </p:cNvSpPr>
          <p:nvPr/>
        </p:nvSpPr>
        <p:spPr>
          <a:xfrm>
            <a:off x="9338067" y="2930240"/>
            <a:ext cx="1139843" cy="604386"/>
          </a:xfrm>
          <a:prstGeom prst="rect">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t</a:t>
            </a: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hread</a:t>
            </a:r>
          </a:p>
        </p:txBody>
      </p:sp>
      <p:sp>
        <p:nvSpPr>
          <p:cNvPr id="53" name="Rectangle 52">
            <a:extLst>
              <a:ext uri="{FF2B5EF4-FFF2-40B4-BE49-F238E27FC236}">
                <a16:creationId xmlns:a16="http://schemas.microsoft.com/office/drawing/2014/main" id="{E83E6E3E-A31C-3AA0-1E82-F6267868AF6B}"/>
              </a:ext>
            </a:extLst>
          </p:cNvPr>
          <p:cNvSpPr>
            <a:spLocks/>
          </p:cNvSpPr>
          <p:nvPr/>
        </p:nvSpPr>
        <p:spPr>
          <a:xfrm>
            <a:off x="10555323" y="2930240"/>
            <a:ext cx="1105890" cy="604386"/>
          </a:xfrm>
          <a:prstGeom prst="rect">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t</a:t>
            </a: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hread</a:t>
            </a:r>
          </a:p>
        </p:txBody>
      </p:sp>
      <p:grpSp>
        <p:nvGrpSpPr>
          <p:cNvPr id="11" name="Group 10">
            <a:extLst>
              <a:ext uri="{FF2B5EF4-FFF2-40B4-BE49-F238E27FC236}">
                <a16:creationId xmlns:a16="http://schemas.microsoft.com/office/drawing/2014/main" id="{B6C4383B-CF49-6899-9B51-7FBC738E59AE}"/>
              </a:ext>
            </a:extLst>
          </p:cNvPr>
          <p:cNvGrpSpPr/>
          <p:nvPr/>
        </p:nvGrpSpPr>
        <p:grpSpPr>
          <a:xfrm>
            <a:off x="6327742" y="1671219"/>
            <a:ext cx="5333471" cy="1291426"/>
            <a:chOff x="6327742" y="1671219"/>
            <a:chExt cx="5333471" cy="1291426"/>
          </a:xfrm>
        </p:grpSpPr>
        <p:sp>
          <p:nvSpPr>
            <p:cNvPr id="29" name="Rectangle 28">
              <a:extLst>
                <a:ext uri="{FF2B5EF4-FFF2-40B4-BE49-F238E27FC236}">
                  <a16:creationId xmlns:a16="http://schemas.microsoft.com/office/drawing/2014/main" id="{7246627A-17F7-CA10-DE1D-1E2A40E7695A}"/>
                </a:ext>
              </a:extLst>
            </p:cNvPr>
            <p:cNvSpPr/>
            <p:nvPr/>
          </p:nvSpPr>
          <p:spPr>
            <a:xfrm>
              <a:off x="6327742" y="1703624"/>
              <a:ext cx="2323434" cy="451432"/>
            </a:xfrm>
            <a:prstGeom prst="rect">
              <a:avLst/>
            </a:prstGeom>
            <a:solidFill>
              <a:srgbClr val="FF7C8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a:solidFill>
                    <a:srgbClr val="FFFFFF"/>
                  </a:solidFill>
                  <a:latin typeface="+mj-lt"/>
                  <a:ea typeface="+mj-ea"/>
                  <a:cs typeface="+mj-cs"/>
                  <a:sym typeface="Calibri"/>
                </a:rPr>
                <a:t>s</a:t>
              </a:r>
              <a:r>
                <a:rPr kumimoji="0" lang="en-US" sz="1800" b="0" i="0" u="none" strike="noStrike" cap="none" spc="0" normalizeH="0" baseline="0">
                  <a:ln>
                    <a:noFill/>
                  </a:ln>
                  <a:solidFill>
                    <a:srgbClr val="FFFFFF"/>
                  </a:solidFill>
                  <a:effectLst/>
                  <a:uFillTx/>
                  <a:latin typeface="+mj-lt"/>
                  <a:ea typeface="+mj-ea"/>
                  <a:cs typeface="+mj-cs"/>
                  <a:sym typeface="Calibri"/>
                </a:rPr>
                <a:t>hared memory</a:t>
              </a:r>
            </a:p>
          </p:txBody>
        </p:sp>
        <p:cxnSp>
          <p:nvCxnSpPr>
            <p:cNvPr id="33" name="Straight Arrow Connector 32">
              <a:extLst>
                <a:ext uri="{FF2B5EF4-FFF2-40B4-BE49-F238E27FC236}">
                  <a16:creationId xmlns:a16="http://schemas.microsoft.com/office/drawing/2014/main" id="{BE6BA09F-F774-662C-7CCD-40795506BBB8}"/>
                </a:ext>
              </a:extLst>
            </p:cNvPr>
            <p:cNvCxnSpPr>
              <a:cxnSpLocks/>
            </p:cNvCxnSpPr>
            <p:nvPr/>
          </p:nvCxnSpPr>
          <p:spPr>
            <a:xfrm>
              <a:off x="7341888" y="2150983"/>
              <a:ext cx="0" cy="811662"/>
            </a:xfrm>
            <a:prstGeom prst="straightConnector1">
              <a:avLst/>
            </a:prstGeom>
            <a:noFill/>
            <a:ln w="12700" cap="flat">
              <a:solidFill>
                <a:srgbClr val="FFFFFF"/>
              </a:solidFill>
              <a:prstDash val="solid"/>
              <a:miter lim="800000"/>
              <a:headEnd type="triangle"/>
              <a:tailEnd type="triangle"/>
            </a:ln>
            <a:effectLst/>
            <a:sp3d/>
          </p:spPr>
          <p:style>
            <a:lnRef idx="0">
              <a:scrgbClr r="0" g="0" b="0"/>
            </a:lnRef>
            <a:fillRef idx="0">
              <a:scrgbClr r="0" g="0" b="0"/>
            </a:fillRef>
            <a:effectRef idx="0">
              <a:scrgbClr r="0" g="0" b="0"/>
            </a:effectRef>
            <a:fontRef idx="none"/>
          </p:style>
        </p:cxnSp>
        <p:cxnSp>
          <p:nvCxnSpPr>
            <p:cNvPr id="34" name="Straight Arrow Connector 33">
              <a:extLst>
                <a:ext uri="{FF2B5EF4-FFF2-40B4-BE49-F238E27FC236}">
                  <a16:creationId xmlns:a16="http://schemas.microsoft.com/office/drawing/2014/main" id="{05D091BB-12EB-4C67-782A-A2862E72DCBA}"/>
                </a:ext>
              </a:extLst>
            </p:cNvPr>
            <p:cNvCxnSpPr>
              <a:cxnSpLocks/>
            </p:cNvCxnSpPr>
            <p:nvPr/>
          </p:nvCxnSpPr>
          <p:spPr>
            <a:xfrm>
              <a:off x="7628562" y="2150983"/>
              <a:ext cx="0" cy="811662"/>
            </a:xfrm>
            <a:prstGeom prst="straightConnector1">
              <a:avLst/>
            </a:prstGeom>
            <a:noFill/>
            <a:ln w="12700" cap="flat">
              <a:solidFill>
                <a:srgbClr val="FFFFFF"/>
              </a:solidFill>
              <a:prstDash val="solid"/>
              <a:miter lim="800000"/>
              <a:headEnd type="triangle"/>
              <a:tailEnd type="triangle"/>
            </a:ln>
            <a:effectLst/>
            <a:sp3d/>
          </p:spPr>
          <p:style>
            <a:lnRef idx="0">
              <a:scrgbClr r="0" g="0" b="0"/>
            </a:lnRef>
            <a:fillRef idx="0">
              <a:scrgbClr r="0" g="0" b="0"/>
            </a:fillRef>
            <a:effectRef idx="0">
              <a:scrgbClr r="0" g="0" b="0"/>
            </a:effectRef>
            <a:fontRef idx="none"/>
          </p:style>
        </p:cxnSp>
        <p:sp>
          <p:nvSpPr>
            <p:cNvPr id="55" name="Rectangle 54">
              <a:extLst>
                <a:ext uri="{FF2B5EF4-FFF2-40B4-BE49-F238E27FC236}">
                  <a16:creationId xmlns:a16="http://schemas.microsoft.com/office/drawing/2014/main" id="{1063C274-760E-4B2E-FFEF-3E4C9251F4AE}"/>
                </a:ext>
              </a:extLst>
            </p:cNvPr>
            <p:cNvSpPr/>
            <p:nvPr/>
          </p:nvSpPr>
          <p:spPr>
            <a:xfrm>
              <a:off x="9337779" y="1671219"/>
              <a:ext cx="2323434" cy="451432"/>
            </a:xfrm>
            <a:prstGeom prst="rect">
              <a:avLst/>
            </a:prstGeom>
            <a:solidFill>
              <a:srgbClr val="FF7C8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a:solidFill>
                    <a:srgbClr val="FFFFFF"/>
                  </a:solidFill>
                  <a:latin typeface="+mj-lt"/>
                  <a:ea typeface="+mj-ea"/>
                  <a:cs typeface="+mj-cs"/>
                  <a:sym typeface="Calibri"/>
                </a:rPr>
                <a:t>s</a:t>
              </a:r>
              <a:r>
                <a:rPr kumimoji="0" lang="en-US" sz="1800" b="0" i="0" u="none" strike="noStrike" cap="none" spc="0" normalizeH="0" baseline="0">
                  <a:ln>
                    <a:noFill/>
                  </a:ln>
                  <a:solidFill>
                    <a:srgbClr val="FFFFFF"/>
                  </a:solidFill>
                  <a:effectLst/>
                  <a:uFillTx/>
                  <a:latin typeface="+mj-lt"/>
                  <a:ea typeface="+mj-ea"/>
                  <a:cs typeface="+mj-cs"/>
                  <a:sym typeface="Calibri"/>
                </a:rPr>
                <a:t>hared memory</a:t>
              </a:r>
            </a:p>
          </p:txBody>
        </p:sp>
        <p:cxnSp>
          <p:nvCxnSpPr>
            <p:cNvPr id="58" name="Straight Arrow Connector 57">
              <a:extLst>
                <a:ext uri="{FF2B5EF4-FFF2-40B4-BE49-F238E27FC236}">
                  <a16:creationId xmlns:a16="http://schemas.microsoft.com/office/drawing/2014/main" id="{10466FC2-900A-31F0-3183-FB43A594FA70}"/>
                </a:ext>
              </a:extLst>
            </p:cNvPr>
            <p:cNvCxnSpPr>
              <a:cxnSpLocks/>
            </p:cNvCxnSpPr>
            <p:nvPr/>
          </p:nvCxnSpPr>
          <p:spPr>
            <a:xfrm>
              <a:off x="10351925" y="2118578"/>
              <a:ext cx="0" cy="811662"/>
            </a:xfrm>
            <a:prstGeom prst="straightConnector1">
              <a:avLst/>
            </a:prstGeom>
            <a:noFill/>
            <a:ln w="12700" cap="flat">
              <a:solidFill>
                <a:srgbClr val="FFFFFF"/>
              </a:solidFill>
              <a:prstDash val="solid"/>
              <a:miter lim="800000"/>
              <a:headEnd type="triangle"/>
              <a:tailEnd type="triangle"/>
            </a:ln>
            <a:effectLst/>
            <a:sp3d/>
          </p:spPr>
          <p:style>
            <a:lnRef idx="0">
              <a:scrgbClr r="0" g="0" b="0"/>
            </a:lnRef>
            <a:fillRef idx="0">
              <a:scrgbClr r="0" g="0" b="0"/>
            </a:fillRef>
            <a:effectRef idx="0">
              <a:scrgbClr r="0" g="0" b="0"/>
            </a:effectRef>
            <a:fontRef idx="none"/>
          </p:style>
        </p:cxnSp>
        <p:cxnSp>
          <p:nvCxnSpPr>
            <p:cNvPr id="59" name="Straight Arrow Connector 58">
              <a:extLst>
                <a:ext uri="{FF2B5EF4-FFF2-40B4-BE49-F238E27FC236}">
                  <a16:creationId xmlns:a16="http://schemas.microsoft.com/office/drawing/2014/main" id="{DC6DC663-7A2B-586C-97B7-E3F606518D98}"/>
                </a:ext>
              </a:extLst>
            </p:cNvPr>
            <p:cNvCxnSpPr>
              <a:cxnSpLocks/>
            </p:cNvCxnSpPr>
            <p:nvPr/>
          </p:nvCxnSpPr>
          <p:spPr>
            <a:xfrm>
              <a:off x="10638599" y="2118578"/>
              <a:ext cx="0" cy="811662"/>
            </a:xfrm>
            <a:prstGeom prst="straightConnector1">
              <a:avLst/>
            </a:prstGeom>
            <a:noFill/>
            <a:ln w="12700" cap="flat">
              <a:solidFill>
                <a:srgbClr val="FFFFFF"/>
              </a:solidFill>
              <a:prstDash val="solid"/>
              <a:miter lim="800000"/>
              <a:headEnd type="triangle"/>
              <a:tailEnd type="triangle"/>
            </a:ln>
            <a:effectLst/>
            <a:sp3d/>
          </p:spPr>
          <p:style>
            <a:lnRef idx="0">
              <a:scrgbClr r="0" g="0" b="0"/>
            </a:lnRef>
            <a:fillRef idx="0">
              <a:scrgbClr r="0" g="0" b="0"/>
            </a:fillRef>
            <a:effectRef idx="0">
              <a:scrgbClr r="0" g="0" b="0"/>
            </a:effectRef>
            <a:fontRef idx="none"/>
          </p:style>
        </p:cxnSp>
      </p:grpSp>
      <p:grpSp>
        <p:nvGrpSpPr>
          <p:cNvPr id="8" name="Group 7">
            <a:extLst>
              <a:ext uri="{FF2B5EF4-FFF2-40B4-BE49-F238E27FC236}">
                <a16:creationId xmlns:a16="http://schemas.microsoft.com/office/drawing/2014/main" id="{F215C838-DD32-C0BE-423E-B7A90F2D6C09}"/>
              </a:ext>
            </a:extLst>
          </p:cNvPr>
          <p:cNvGrpSpPr/>
          <p:nvPr/>
        </p:nvGrpSpPr>
        <p:grpSpPr>
          <a:xfrm>
            <a:off x="6327235" y="2300730"/>
            <a:ext cx="5333978" cy="661916"/>
            <a:chOff x="6327235" y="2300730"/>
            <a:chExt cx="5333978" cy="661916"/>
          </a:xfrm>
        </p:grpSpPr>
        <p:sp>
          <p:nvSpPr>
            <p:cNvPr id="28" name="Rectangle 27">
              <a:extLst>
                <a:ext uri="{FF2B5EF4-FFF2-40B4-BE49-F238E27FC236}">
                  <a16:creationId xmlns:a16="http://schemas.microsoft.com/office/drawing/2014/main" id="{EA887CA6-AA09-E5B7-9CC3-20BBBD10A29D}"/>
                </a:ext>
              </a:extLst>
            </p:cNvPr>
            <p:cNvSpPr/>
            <p:nvPr/>
          </p:nvSpPr>
          <p:spPr>
            <a:xfrm>
              <a:off x="6327235" y="2333135"/>
              <a:ext cx="929079" cy="451431"/>
            </a:xfrm>
            <a:prstGeom prst="rect">
              <a:avLst/>
            </a:prstGeom>
            <a:solidFill>
              <a:srgbClr val="FF7C8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registers</a:t>
              </a:r>
            </a:p>
          </p:txBody>
        </p:sp>
        <p:sp>
          <p:nvSpPr>
            <p:cNvPr id="31" name="Rectangle 30">
              <a:extLst>
                <a:ext uri="{FF2B5EF4-FFF2-40B4-BE49-F238E27FC236}">
                  <a16:creationId xmlns:a16="http://schemas.microsoft.com/office/drawing/2014/main" id="{DE6CB97F-81DD-56A6-108C-08EE9DE35F80}"/>
                </a:ext>
              </a:extLst>
            </p:cNvPr>
            <p:cNvSpPr/>
            <p:nvPr/>
          </p:nvSpPr>
          <p:spPr>
            <a:xfrm>
              <a:off x="7722097" y="2333135"/>
              <a:ext cx="929079" cy="451431"/>
            </a:xfrm>
            <a:prstGeom prst="rect">
              <a:avLst/>
            </a:prstGeom>
            <a:solidFill>
              <a:srgbClr val="FF7C8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registers</a:t>
              </a:r>
            </a:p>
          </p:txBody>
        </p:sp>
        <p:cxnSp>
          <p:nvCxnSpPr>
            <p:cNvPr id="41" name="Straight Arrow Connector 40">
              <a:extLst>
                <a:ext uri="{FF2B5EF4-FFF2-40B4-BE49-F238E27FC236}">
                  <a16:creationId xmlns:a16="http://schemas.microsoft.com/office/drawing/2014/main" id="{1BC7C1BA-2FD8-8D32-9E37-124B2C35A846}"/>
                </a:ext>
              </a:extLst>
            </p:cNvPr>
            <p:cNvCxnSpPr>
              <a:cxnSpLocks/>
            </p:cNvCxnSpPr>
            <p:nvPr/>
          </p:nvCxnSpPr>
          <p:spPr>
            <a:xfrm>
              <a:off x="6819885" y="2784566"/>
              <a:ext cx="0" cy="178080"/>
            </a:xfrm>
            <a:prstGeom prst="straightConnector1">
              <a:avLst/>
            </a:prstGeom>
            <a:noFill/>
            <a:ln w="12700" cap="flat">
              <a:solidFill>
                <a:srgbClr val="FFFFFF"/>
              </a:solidFill>
              <a:prstDash val="solid"/>
              <a:miter lim="800000"/>
              <a:headEnd type="triangle"/>
              <a:tailEnd type="triangle"/>
            </a:ln>
            <a:effectLst/>
            <a:sp3d/>
          </p:spPr>
          <p:style>
            <a:lnRef idx="0">
              <a:scrgbClr r="0" g="0" b="0"/>
            </a:lnRef>
            <a:fillRef idx="0">
              <a:scrgbClr r="0" g="0" b="0"/>
            </a:fillRef>
            <a:effectRef idx="0">
              <a:scrgbClr r="0" g="0" b="0"/>
            </a:effectRef>
            <a:fontRef idx="none"/>
          </p:style>
        </p:cxnSp>
        <p:cxnSp>
          <p:nvCxnSpPr>
            <p:cNvPr id="43" name="Straight Arrow Connector 42">
              <a:extLst>
                <a:ext uri="{FF2B5EF4-FFF2-40B4-BE49-F238E27FC236}">
                  <a16:creationId xmlns:a16="http://schemas.microsoft.com/office/drawing/2014/main" id="{33B0B297-AE5F-6EF1-132B-A076E1A11523}"/>
                </a:ext>
              </a:extLst>
            </p:cNvPr>
            <p:cNvCxnSpPr>
              <a:cxnSpLocks/>
            </p:cNvCxnSpPr>
            <p:nvPr/>
          </p:nvCxnSpPr>
          <p:spPr>
            <a:xfrm>
              <a:off x="8176239" y="2784566"/>
              <a:ext cx="0" cy="178080"/>
            </a:xfrm>
            <a:prstGeom prst="straightConnector1">
              <a:avLst/>
            </a:prstGeom>
            <a:noFill/>
            <a:ln w="12700" cap="flat">
              <a:solidFill>
                <a:srgbClr val="FFFFFF"/>
              </a:solidFill>
              <a:prstDash val="solid"/>
              <a:miter lim="800000"/>
              <a:headEnd type="triangle"/>
              <a:tailEnd type="triangle"/>
            </a:ln>
            <a:effectLst/>
            <a:sp3d/>
          </p:spPr>
          <p:style>
            <a:lnRef idx="0">
              <a:scrgbClr r="0" g="0" b="0"/>
            </a:lnRef>
            <a:fillRef idx="0">
              <a:scrgbClr r="0" g="0" b="0"/>
            </a:fillRef>
            <a:effectRef idx="0">
              <a:scrgbClr r="0" g="0" b="0"/>
            </a:effectRef>
            <a:fontRef idx="none"/>
          </p:style>
        </p:cxnSp>
        <p:sp>
          <p:nvSpPr>
            <p:cNvPr id="54" name="Rectangle 53">
              <a:extLst>
                <a:ext uri="{FF2B5EF4-FFF2-40B4-BE49-F238E27FC236}">
                  <a16:creationId xmlns:a16="http://schemas.microsoft.com/office/drawing/2014/main" id="{DFDA7A04-832C-B2E3-E7CB-95F2B550BFBA}"/>
                </a:ext>
              </a:extLst>
            </p:cNvPr>
            <p:cNvSpPr/>
            <p:nvPr/>
          </p:nvSpPr>
          <p:spPr>
            <a:xfrm>
              <a:off x="9337272" y="2300730"/>
              <a:ext cx="929079" cy="451431"/>
            </a:xfrm>
            <a:prstGeom prst="rect">
              <a:avLst/>
            </a:prstGeom>
            <a:solidFill>
              <a:srgbClr val="FF7C8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registers</a:t>
              </a:r>
            </a:p>
          </p:txBody>
        </p:sp>
        <p:sp>
          <p:nvSpPr>
            <p:cNvPr id="57" name="Rectangle 56">
              <a:extLst>
                <a:ext uri="{FF2B5EF4-FFF2-40B4-BE49-F238E27FC236}">
                  <a16:creationId xmlns:a16="http://schemas.microsoft.com/office/drawing/2014/main" id="{E82AD942-B280-879B-37DE-26C79A3EACA2}"/>
                </a:ext>
              </a:extLst>
            </p:cNvPr>
            <p:cNvSpPr/>
            <p:nvPr/>
          </p:nvSpPr>
          <p:spPr>
            <a:xfrm>
              <a:off x="10732134" y="2300730"/>
              <a:ext cx="929079" cy="451431"/>
            </a:xfrm>
            <a:prstGeom prst="rect">
              <a:avLst/>
            </a:prstGeom>
            <a:solidFill>
              <a:srgbClr val="FF7C8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registers</a:t>
              </a:r>
            </a:p>
          </p:txBody>
        </p:sp>
        <p:cxnSp>
          <p:nvCxnSpPr>
            <p:cNvPr id="61" name="Straight Arrow Connector 60">
              <a:extLst>
                <a:ext uri="{FF2B5EF4-FFF2-40B4-BE49-F238E27FC236}">
                  <a16:creationId xmlns:a16="http://schemas.microsoft.com/office/drawing/2014/main" id="{F0D699E3-2F9A-2088-1338-AF69BA6D1BCD}"/>
                </a:ext>
              </a:extLst>
            </p:cNvPr>
            <p:cNvCxnSpPr>
              <a:cxnSpLocks/>
            </p:cNvCxnSpPr>
            <p:nvPr/>
          </p:nvCxnSpPr>
          <p:spPr>
            <a:xfrm>
              <a:off x="9829922" y="2752161"/>
              <a:ext cx="0" cy="178080"/>
            </a:xfrm>
            <a:prstGeom prst="straightConnector1">
              <a:avLst/>
            </a:prstGeom>
            <a:noFill/>
            <a:ln w="12700" cap="flat">
              <a:solidFill>
                <a:srgbClr val="FFFFFF"/>
              </a:solidFill>
              <a:prstDash val="solid"/>
              <a:miter lim="800000"/>
              <a:headEnd type="triangle"/>
              <a:tailEnd type="triangle"/>
            </a:ln>
            <a:effectLst/>
            <a:sp3d/>
          </p:spPr>
          <p:style>
            <a:lnRef idx="0">
              <a:scrgbClr r="0" g="0" b="0"/>
            </a:lnRef>
            <a:fillRef idx="0">
              <a:scrgbClr r="0" g="0" b="0"/>
            </a:fillRef>
            <a:effectRef idx="0">
              <a:scrgbClr r="0" g="0" b="0"/>
            </a:effectRef>
            <a:fontRef idx="none"/>
          </p:style>
        </p:cxnSp>
        <p:cxnSp>
          <p:nvCxnSpPr>
            <p:cNvPr id="62" name="Straight Arrow Connector 61">
              <a:extLst>
                <a:ext uri="{FF2B5EF4-FFF2-40B4-BE49-F238E27FC236}">
                  <a16:creationId xmlns:a16="http://schemas.microsoft.com/office/drawing/2014/main" id="{F06E9B0E-6F9D-EF17-112B-ACD7985AE4F7}"/>
                </a:ext>
              </a:extLst>
            </p:cNvPr>
            <p:cNvCxnSpPr>
              <a:cxnSpLocks/>
            </p:cNvCxnSpPr>
            <p:nvPr/>
          </p:nvCxnSpPr>
          <p:spPr>
            <a:xfrm>
              <a:off x="11186276" y="2752161"/>
              <a:ext cx="0" cy="178080"/>
            </a:xfrm>
            <a:prstGeom prst="straightConnector1">
              <a:avLst/>
            </a:prstGeom>
            <a:noFill/>
            <a:ln w="12700" cap="flat">
              <a:solidFill>
                <a:srgbClr val="FFFFFF"/>
              </a:solidFill>
              <a:prstDash val="solid"/>
              <a:miter lim="800000"/>
              <a:headEnd type="triangle"/>
              <a:tailEnd type="triangle"/>
            </a:ln>
            <a:effectLst/>
            <a:sp3d/>
          </p:spPr>
          <p:style>
            <a:lnRef idx="0">
              <a:scrgbClr r="0" g="0" b="0"/>
            </a:lnRef>
            <a:fillRef idx="0">
              <a:scrgbClr r="0" g="0" b="0"/>
            </a:fillRef>
            <a:effectRef idx="0">
              <a:scrgbClr r="0" g="0" b="0"/>
            </a:effectRef>
            <a:fontRef idx="none"/>
          </p:style>
        </p:cxnSp>
      </p:grpSp>
      <p:grpSp>
        <p:nvGrpSpPr>
          <p:cNvPr id="9" name="Group 8">
            <a:extLst>
              <a:ext uri="{FF2B5EF4-FFF2-40B4-BE49-F238E27FC236}">
                <a16:creationId xmlns:a16="http://schemas.microsoft.com/office/drawing/2014/main" id="{1A7A8100-FDD1-DBE8-0E04-73F1342926DE}"/>
              </a:ext>
            </a:extLst>
          </p:cNvPr>
          <p:cNvGrpSpPr/>
          <p:nvPr/>
        </p:nvGrpSpPr>
        <p:grpSpPr>
          <a:xfrm>
            <a:off x="6323192" y="3530101"/>
            <a:ext cx="5338021" cy="831221"/>
            <a:chOff x="6323192" y="3530101"/>
            <a:chExt cx="5338021" cy="831221"/>
          </a:xfrm>
        </p:grpSpPr>
        <p:sp>
          <p:nvSpPr>
            <p:cNvPr id="30" name="Rectangle 29">
              <a:extLst>
                <a:ext uri="{FF2B5EF4-FFF2-40B4-BE49-F238E27FC236}">
                  <a16:creationId xmlns:a16="http://schemas.microsoft.com/office/drawing/2014/main" id="{EF979E9A-E408-C861-41B5-E3C2ABCBC994}"/>
                </a:ext>
              </a:extLst>
            </p:cNvPr>
            <p:cNvSpPr/>
            <p:nvPr/>
          </p:nvSpPr>
          <p:spPr>
            <a:xfrm>
              <a:off x="6323192" y="3740586"/>
              <a:ext cx="888629" cy="620736"/>
            </a:xfrm>
            <a:prstGeom prst="rect">
              <a:avLst/>
            </a:prstGeom>
            <a:solidFill>
              <a:srgbClr val="FF7C8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a:solidFill>
                    <a:srgbClr val="FFFFFF"/>
                  </a:solidFill>
                  <a:latin typeface="+mj-lt"/>
                  <a:ea typeface="+mj-ea"/>
                  <a:cs typeface="+mj-cs"/>
                  <a:sym typeface="Calibri"/>
                </a:rPr>
                <a:t>local memory</a:t>
              </a:r>
              <a:endParaRPr kumimoji="0" lang="en-US" sz="1800" b="0" i="0" u="none" strike="noStrike" cap="none" spc="0" normalizeH="0" baseline="0">
                <a:ln>
                  <a:noFill/>
                </a:ln>
                <a:solidFill>
                  <a:srgbClr val="FFFFFF"/>
                </a:solidFill>
                <a:effectLst/>
                <a:uFillTx/>
                <a:latin typeface="+mj-lt"/>
                <a:ea typeface="+mj-ea"/>
                <a:cs typeface="+mj-cs"/>
                <a:sym typeface="Calibri"/>
              </a:endParaRPr>
            </a:p>
          </p:txBody>
        </p:sp>
        <p:sp>
          <p:nvSpPr>
            <p:cNvPr id="35" name="Rectangle 34">
              <a:extLst>
                <a:ext uri="{FF2B5EF4-FFF2-40B4-BE49-F238E27FC236}">
                  <a16:creationId xmlns:a16="http://schemas.microsoft.com/office/drawing/2014/main" id="{E38CE59B-A39C-8E9D-321F-2EAF49A52A8B}"/>
                </a:ext>
              </a:extLst>
            </p:cNvPr>
            <p:cNvSpPr/>
            <p:nvPr/>
          </p:nvSpPr>
          <p:spPr>
            <a:xfrm>
              <a:off x="7762547" y="3740586"/>
              <a:ext cx="888629" cy="620736"/>
            </a:xfrm>
            <a:prstGeom prst="rect">
              <a:avLst/>
            </a:prstGeom>
            <a:solidFill>
              <a:srgbClr val="FF7C8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a:solidFill>
                    <a:srgbClr val="FFFFFF"/>
                  </a:solidFill>
                  <a:latin typeface="+mj-lt"/>
                  <a:ea typeface="+mj-ea"/>
                  <a:cs typeface="+mj-cs"/>
                  <a:sym typeface="Calibri"/>
                </a:rPr>
                <a:t>local memory</a:t>
              </a:r>
              <a:endParaRPr kumimoji="0" lang="en-US" sz="1800" b="0" i="0" u="none" strike="noStrike" cap="none" spc="0" normalizeH="0" baseline="0">
                <a:ln>
                  <a:noFill/>
                </a:ln>
                <a:solidFill>
                  <a:srgbClr val="FFFFFF"/>
                </a:solidFill>
                <a:effectLst/>
                <a:uFillTx/>
                <a:latin typeface="+mj-lt"/>
                <a:ea typeface="+mj-ea"/>
                <a:cs typeface="+mj-cs"/>
                <a:sym typeface="Calibri"/>
              </a:endParaRPr>
            </a:p>
          </p:txBody>
        </p:sp>
        <p:cxnSp>
          <p:nvCxnSpPr>
            <p:cNvPr id="44" name="Straight Arrow Connector 43">
              <a:extLst>
                <a:ext uri="{FF2B5EF4-FFF2-40B4-BE49-F238E27FC236}">
                  <a16:creationId xmlns:a16="http://schemas.microsoft.com/office/drawing/2014/main" id="{AEE4EC4E-713B-77CC-78BB-9EC14752F95A}"/>
                </a:ext>
              </a:extLst>
            </p:cNvPr>
            <p:cNvCxnSpPr>
              <a:cxnSpLocks/>
            </p:cNvCxnSpPr>
            <p:nvPr/>
          </p:nvCxnSpPr>
          <p:spPr>
            <a:xfrm>
              <a:off x="6777097" y="3562506"/>
              <a:ext cx="0" cy="178080"/>
            </a:xfrm>
            <a:prstGeom prst="straightConnector1">
              <a:avLst/>
            </a:prstGeom>
            <a:noFill/>
            <a:ln w="12700" cap="flat">
              <a:solidFill>
                <a:srgbClr val="FFFFFF"/>
              </a:solidFill>
              <a:prstDash val="solid"/>
              <a:miter lim="800000"/>
              <a:headEnd type="triangle"/>
              <a:tailEnd type="triangle"/>
            </a:ln>
            <a:effectLst/>
            <a:sp3d/>
          </p:spPr>
          <p:style>
            <a:lnRef idx="0">
              <a:scrgbClr r="0" g="0" b="0"/>
            </a:lnRef>
            <a:fillRef idx="0">
              <a:scrgbClr r="0" g="0" b="0"/>
            </a:fillRef>
            <a:effectRef idx="0">
              <a:scrgbClr r="0" g="0" b="0"/>
            </a:effectRef>
            <a:fontRef idx="none"/>
          </p:style>
        </p:cxnSp>
        <p:cxnSp>
          <p:nvCxnSpPr>
            <p:cNvPr id="45" name="Straight Arrow Connector 44">
              <a:extLst>
                <a:ext uri="{FF2B5EF4-FFF2-40B4-BE49-F238E27FC236}">
                  <a16:creationId xmlns:a16="http://schemas.microsoft.com/office/drawing/2014/main" id="{3CF550E7-687B-05FF-A570-10C8E28ABADA}"/>
                </a:ext>
              </a:extLst>
            </p:cNvPr>
            <p:cNvCxnSpPr>
              <a:cxnSpLocks/>
            </p:cNvCxnSpPr>
            <p:nvPr/>
          </p:nvCxnSpPr>
          <p:spPr>
            <a:xfrm>
              <a:off x="8201911" y="3562506"/>
              <a:ext cx="0" cy="178080"/>
            </a:xfrm>
            <a:prstGeom prst="straightConnector1">
              <a:avLst/>
            </a:prstGeom>
            <a:noFill/>
            <a:ln w="12700" cap="flat">
              <a:solidFill>
                <a:srgbClr val="FFFFFF"/>
              </a:solidFill>
              <a:prstDash val="solid"/>
              <a:miter lim="800000"/>
              <a:headEnd type="triangle"/>
              <a:tailEnd type="triangle"/>
            </a:ln>
            <a:effectLst/>
            <a:sp3d/>
          </p:spPr>
          <p:style>
            <a:lnRef idx="0">
              <a:scrgbClr r="0" g="0" b="0"/>
            </a:lnRef>
            <a:fillRef idx="0">
              <a:scrgbClr r="0" g="0" b="0"/>
            </a:fillRef>
            <a:effectRef idx="0">
              <a:scrgbClr r="0" g="0" b="0"/>
            </a:effectRef>
            <a:fontRef idx="none"/>
          </p:style>
        </p:cxnSp>
        <p:sp>
          <p:nvSpPr>
            <p:cNvPr id="56" name="Rectangle 55">
              <a:extLst>
                <a:ext uri="{FF2B5EF4-FFF2-40B4-BE49-F238E27FC236}">
                  <a16:creationId xmlns:a16="http://schemas.microsoft.com/office/drawing/2014/main" id="{C8D29FBB-7CB1-9428-2AF1-5FD116D09B0B}"/>
                </a:ext>
              </a:extLst>
            </p:cNvPr>
            <p:cNvSpPr/>
            <p:nvPr/>
          </p:nvSpPr>
          <p:spPr>
            <a:xfrm>
              <a:off x="9333229" y="3708181"/>
              <a:ext cx="888629" cy="620736"/>
            </a:xfrm>
            <a:prstGeom prst="rect">
              <a:avLst/>
            </a:prstGeom>
            <a:solidFill>
              <a:srgbClr val="FF7C8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a:solidFill>
                    <a:srgbClr val="FFFFFF"/>
                  </a:solidFill>
                  <a:latin typeface="+mj-lt"/>
                  <a:ea typeface="+mj-ea"/>
                  <a:cs typeface="+mj-cs"/>
                  <a:sym typeface="Calibri"/>
                </a:rPr>
                <a:t>local memory</a:t>
              </a:r>
              <a:endParaRPr kumimoji="0" lang="en-US" sz="1800" b="0" i="0" u="none" strike="noStrike" cap="none" spc="0" normalizeH="0" baseline="0">
                <a:ln>
                  <a:noFill/>
                </a:ln>
                <a:solidFill>
                  <a:srgbClr val="FFFFFF"/>
                </a:solidFill>
                <a:effectLst/>
                <a:uFillTx/>
                <a:latin typeface="+mj-lt"/>
                <a:ea typeface="+mj-ea"/>
                <a:cs typeface="+mj-cs"/>
                <a:sym typeface="Calibri"/>
              </a:endParaRPr>
            </a:p>
          </p:txBody>
        </p:sp>
        <p:sp>
          <p:nvSpPr>
            <p:cNvPr id="60" name="Rectangle 59">
              <a:extLst>
                <a:ext uri="{FF2B5EF4-FFF2-40B4-BE49-F238E27FC236}">
                  <a16:creationId xmlns:a16="http://schemas.microsoft.com/office/drawing/2014/main" id="{411B7862-DF1D-9067-EEA1-3DAB7A51567F}"/>
                </a:ext>
              </a:extLst>
            </p:cNvPr>
            <p:cNvSpPr/>
            <p:nvPr/>
          </p:nvSpPr>
          <p:spPr>
            <a:xfrm>
              <a:off x="10772584" y="3708181"/>
              <a:ext cx="888629" cy="620736"/>
            </a:xfrm>
            <a:prstGeom prst="rect">
              <a:avLst/>
            </a:prstGeom>
            <a:solidFill>
              <a:srgbClr val="FF7C8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a:solidFill>
                    <a:srgbClr val="FFFFFF"/>
                  </a:solidFill>
                  <a:latin typeface="+mj-lt"/>
                  <a:ea typeface="+mj-ea"/>
                  <a:cs typeface="+mj-cs"/>
                  <a:sym typeface="Calibri"/>
                </a:rPr>
                <a:t>local memory</a:t>
              </a:r>
              <a:endParaRPr kumimoji="0" lang="en-US" sz="1800" b="0" i="0" u="none" strike="noStrike" cap="none" spc="0" normalizeH="0" baseline="0">
                <a:ln>
                  <a:noFill/>
                </a:ln>
                <a:solidFill>
                  <a:srgbClr val="FFFFFF"/>
                </a:solidFill>
                <a:effectLst/>
                <a:uFillTx/>
                <a:latin typeface="+mj-lt"/>
                <a:ea typeface="+mj-ea"/>
                <a:cs typeface="+mj-cs"/>
                <a:sym typeface="Calibri"/>
              </a:endParaRPr>
            </a:p>
          </p:txBody>
        </p:sp>
        <p:cxnSp>
          <p:nvCxnSpPr>
            <p:cNvPr id="63" name="Straight Arrow Connector 62">
              <a:extLst>
                <a:ext uri="{FF2B5EF4-FFF2-40B4-BE49-F238E27FC236}">
                  <a16:creationId xmlns:a16="http://schemas.microsoft.com/office/drawing/2014/main" id="{38B3F9AD-CB66-1A78-0E32-C3DF7FA0CB7F}"/>
                </a:ext>
              </a:extLst>
            </p:cNvPr>
            <p:cNvCxnSpPr>
              <a:cxnSpLocks/>
            </p:cNvCxnSpPr>
            <p:nvPr/>
          </p:nvCxnSpPr>
          <p:spPr>
            <a:xfrm>
              <a:off x="9787134" y="3530101"/>
              <a:ext cx="0" cy="178080"/>
            </a:xfrm>
            <a:prstGeom prst="straightConnector1">
              <a:avLst/>
            </a:prstGeom>
            <a:noFill/>
            <a:ln w="12700" cap="flat">
              <a:solidFill>
                <a:srgbClr val="FFFFFF"/>
              </a:solidFill>
              <a:prstDash val="solid"/>
              <a:miter lim="800000"/>
              <a:headEnd type="triangle"/>
              <a:tailEnd type="triangle"/>
            </a:ln>
            <a:effectLst/>
            <a:sp3d/>
          </p:spPr>
          <p:style>
            <a:lnRef idx="0">
              <a:scrgbClr r="0" g="0" b="0"/>
            </a:lnRef>
            <a:fillRef idx="0">
              <a:scrgbClr r="0" g="0" b="0"/>
            </a:fillRef>
            <a:effectRef idx="0">
              <a:scrgbClr r="0" g="0" b="0"/>
            </a:effectRef>
            <a:fontRef idx="none"/>
          </p:style>
        </p:cxnSp>
        <p:cxnSp>
          <p:nvCxnSpPr>
            <p:cNvPr id="64" name="Straight Arrow Connector 63">
              <a:extLst>
                <a:ext uri="{FF2B5EF4-FFF2-40B4-BE49-F238E27FC236}">
                  <a16:creationId xmlns:a16="http://schemas.microsoft.com/office/drawing/2014/main" id="{53D5CDFC-865E-5F99-DACD-096E8CBC704D}"/>
                </a:ext>
              </a:extLst>
            </p:cNvPr>
            <p:cNvCxnSpPr>
              <a:cxnSpLocks/>
            </p:cNvCxnSpPr>
            <p:nvPr/>
          </p:nvCxnSpPr>
          <p:spPr>
            <a:xfrm>
              <a:off x="11211948" y="3530101"/>
              <a:ext cx="0" cy="178080"/>
            </a:xfrm>
            <a:prstGeom prst="straightConnector1">
              <a:avLst/>
            </a:prstGeom>
            <a:noFill/>
            <a:ln w="12700" cap="flat">
              <a:solidFill>
                <a:srgbClr val="FFFFFF"/>
              </a:solidFill>
              <a:prstDash val="solid"/>
              <a:miter lim="800000"/>
              <a:headEnd type="triangle"/>
              <a:tailEnd type="triangle"/>
            </a:ln>
            <a:effectLst/>
            <a:sp3d/>
          </p:spPr>
          <p:style>
            <a:lnRef idx="0">
              <a:scrgbClr r="0" g="0" b="0"/>
            </a:lnRef>
            <a:fillRef idx="0">
              <a:scrgbClr r="0" g="0" b="0"/>
            </a:fillRef>
            <a:effectRef idx="0">
              <a:scrgbClr r="0" g="0" b="0"/>
            </a:effectRef>
            <a:fontRef idx="none"/>
          </p:style>
        </p:cxnSp>
      </p:grpSp>
      <p:grpSp>
        <p:nvGrpSpPr>
          <p:cNvPr id="12" name="Group 11">
            <a:extLst>
              <a:ext uri="{FF2B5EF4-FFF2-40B4-BE49-F238E27FC236}">
                <a16:creationId xmlns:a16="http://schemas.microsoft.com/office/drawing/2014/main" id="{2C2E5D00-D406-3F98-3E0B-80A74E0E2412}"/>
              </a:ext>
            </a:extLst>
          </p:cNvPr>
          <p:cNvGrpSpPr/>
          <p:nvPr/>
        </p:nvGrpSpPr>
        <p:grpSpPr>
          <a:xfrm>
            <a:off x="6244436" y="3534455"/>
            <a:ext cx="5498072" cy="1501846"/>
            <a:chOff x="6244436" y="3534455"/>
            <a:chExt cx="5498072" cy="1501846"/>
          </a:xfrm>
        </p:grpSpPr>
        <p:sp>
          <p:nvSpPr>
            <p:cNvPr id="46" name="Rectangle 45">
              <a:extLst>
                <a:ext uri="{FF2B5EF4-FFF2-40B4-BE49-F238E27FC236}">
                  <a16:creationId xmlns:a16="http://schemas.microsoft.com/office/drawing/2014/main" id="{8F6AC244-5BE4-BD42-D4E6-C7540D6020D8}"/>
                </a:ext>
              </a:extLst>
            </p:cNvPr>
            <p:cNvSpPr/>
            <p:nvPr/>
          </p:nvSpPr>
          <p:spPr>
            <a:xfrm>
              <a:off x="6244436" y="4584869"/>
              <a:ext cx="5498072" cy="451432"/>
            </a:xfrm>
            <a:prstGeom prst="rect">
              <a:avLst/>
            </a:prstGeom>
            <a:solidFill>
              <a:srgbClr val="FF7C8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a:solidFill>
                    <a:srgbClr val="FFFFFF"/>
                  </a:solidFill>
                  <a:latin typeface="+mj-lt"/>
                  <a:ea typeface="+mj-ea"/>
                  <a:cs typeface="+mj-cs"/>
                  <a:sym typeface="Calibri"/>
                </a:rPr>
                <a:t>global memory</a:t>
              </a:r>
              <a:endParaRPr kumimoji="0" lang="en-US" sz="1800" b="0" i="0" u="none" strike="noStrike" cap="none" spc="0" normalizeH="0" baseline="0">
                <a:ln>
                  <a:noFill/>
                </a:ln>
                <a:solidFill>
                  <a:srgbClr val="FFFFFF"/>
                </a:solidFill>
                <a:effectLst/>
                <a:uFillTx/>
                <a:latin typeface="+mj-lt"/>
                <a:ea typeface="+mj-ea"/>
                <a:cs typeface="+mj-cs"/>
                <a:sym typeface="Calibri"/>
              </a:endParaRPr>
            </a:p>
          </p:txBody>
        </p:sp>
        <p:cxnSp>
          <p:nvCxnSpPr>
            <p:cNvPr id="65" name="Straight Arrow Connector 64">
              <a:extLst>
                <a:ext uri="{FF2B5EF4-FFF2-40B4-BE49-F238E27FC236}">
                  <a16:creationId xmlns:a16="http://schemas.microsoft.com/office/drawing/2014/main" id="{FC983B85-0BA2-267F-BF27-0F335F983BC9}"/>
                </a:ext>
              </a:extLst>
            </p:cNvPr>
            <p:cNvCxnSpPr>
              <a:cxnSpLocks/>
            </p:cNvCxnSpPr>
            <p:nvPr/>
          </p:nvCxnSpPr>
          <p:spPr>
            <a:xfrm>
              <a:off x="7256314" y="3562505"/>
              <a:ext cx="0" cy="1022364"/>
            </a:xfrm>
            <a:prstGeom prst="straightConnector1">
              <a:avLst/>
            </a:prstGeom>
            <a:noFill/>
            <a:ln w="12700" cap="flat">
              <a:solidFill>
                <a:srgbClr val="FFFFFF"/>
              </a:solidFill>
              <a:prstDash val="solid"/>
              <a:miter lim="800000"/>
              <a:headEnd type="triangle"/>
              <a:tailEnd type="triangle"/>
            </a:ln>
            <a:effectLst>
              <a:outerShdw blurRad="63500" sx="102000" sy="102000" algn="ctr" rotWithShape="0">
                <a:prstClr val="black">
                  <a:alpha val="22000"/>
                </a:prstClr>
              </a:outerShdw>
            </a:effectLst>
            <a:sp3d/>
          </p:spPr>
          <p:style>
            <a:lnRef idx="0">
              <a:scrgbClr r="0" g="0" b="0"/>
            </a:lnRef>
            <a:fillRef idx="0">
              <a:scrgbClr r="0" g="0" b="0"/>
            </a:fillRef>
            <a:effectRef idx="0">
              <a:scrgbClr r="0" g="0" b="0"/>
            </a:effectRef>
            <a:fontRef idx="none"/>
          </p:style>
        </p:cxnSp>
        <p:cxnSp>
          <p:nvCxnSpPr>
            <p:cNvPr id="75" name="Straight Arrow Connector 74">
              <a:extLst>
                <a:ext uri="{FF2B5EF4-FFF2-40B4-BE49-F238E27FC236}">
                  <a16:creationId xmlns:a16="http://schemas.microsoft.com/office/drawing/2014/main" id="{844D0447-E8E3-695A-1D9D-6A4DEEFCAFEF}"/>
                </a:ext>
              </a:extLst>
            </p:cNvPr>
            <p:cNvCxnSpPr>
              <a:cxnSpLocks/>
            </p:cNvCxnSpPr>
            <p:nvPr/>
          </p:nvCxnSpPr>
          <p:spPr>
            <a:xfrm>
              <a:off x="7576620" y="3562505"/>
              <a:ext cx="0" cy="1022364"/>
            </a:xfrm>
            <a:prstGeom prst="straightConnector1">
              <a:avLst/>
            </a:prstGeom>
            <a:noFill/>
            <a:ln w="12700" cap="flat">
              <a:solidFill>
                <a:srgbClr val="FFFFFF"/>
              </a:solidFill>
              <a:prstDash val="solid"/>
              <a:miter lim="800000"/>
              <a:headEnd type="triangle"/>
              <a:tailEnd type="triangle"/>
            </a:ln>
            <a:effectLst>
              <a:outerShdw blurRad="63500" sx="102000" sy="102000" algn="ctr" rotWithShape="0">
                <a:prstClr val="black">
                  <a:alpha val="22000"/>
                </a:prstClr>
              </a:outerShdw>
            </a:effectLst>
            <a:sp3d/>
          </p:spPr>
          <p:style>
            <a:lnRef idx="0">
              <a:scrgbClr r="0" g="0" b="0"/>
            </a:lnRef>
            <a:fillRef idx="0">
              <a:scrgbClr r="0" g="0" b="0"/>
            </a:fillRef>
            <a:effectRef idx="0">
              <a:scrgbClr r="0" g="0" b="0"/>
            </a:effectRef>
            <a:fontRef idx="none"/>
          </p:style>
        </p:cxnSp>
        <p:cxnSp>
          <p:nvCxnSpPr>
            <p:cNvPr id="78" name="Straight Arrow Connector 77">
              <a:extLst>
                <a:ext uri="{FF2B5EF4-FFF2-40B4-BE49-F238E27FC236}">
                  <a16:creationId xmlns:a16="http://schemas.microsoft.com/office/drawing/2014/main" id="{98C0012D-9673-1673-BA40-408BB3FFB599}"/>
                </a:ext>
              </a:extLst>
            </p:cNvPr>
            <p:cNvCxnSpPr>
              <a:cxnSpLocks/>
            </p:cNvCxnSpPr>
            <p:nvPr/>
          </p:nvCxnSpPr>
          <p:spPr>
            <a:xfrm>
              <a:off x="10605222" y="3549556"/>
              <a:ext cx="0" cy="1022364"/>
            </a:xfrm>
            <a:prstGeom prst="straightConnector1">
              <a:avLst/>
            </a:prstGeom>
            <a:noFill/>
            <a:ln w="12700" cap="flat">
              <a:solidFill>
                <a:srgbClr val="FFFFFF"/>
              </a:solidFill>
              <a:prstDash val="solid"/>
              <a:miter lim="800000"/>
              <a:headEnd type="triangle"/>
              <a:tailEnd type="triangle"/>
            </a:ln>
            <a:effectLst>
              <a:outerShdw blurRad="63500" sx="102000" sy="102000" algn="ctr" rotWithShape="0">
                <a:prstClr val="black">
                  <a:alpha val="22000"/>
                </a:prstClr>
              </a:outerShdw>
            </a:effectLst>
            <a:sp3d/>
          </p:spPr>
          <p:style>
            <a:lnRef idx="0">
              <a:scrgbClr r="0" g="0" b="0"/>
            </a:lnRef>
            <a:fillRef idx="0">
              <a:scrgbClr r="0" g="0" b="0"/>
            </a:fillRef>
            <a:effectRef idx="0">
              <a:scrgbClr r="0" g="0" b="0"/>
            </a:effectRef>
            <a:fontRef idx="none"/>
          </p:style>
        </p:cxnSp>
        <p:cxnSp>
          <p:nvCxnSpPr>
            <p:cNvPr id="81" name="Straight Arrow Connector 80">
              <a:extLst>
                <a:ext uri="{FF2B5EF4-FFF2-40B4-BE49-F238E27FC236}">
                  <a16:creationId xmlns:a16="http://schemas.microsoft.com/office/drawing/2014/main" id="{914681C3-96DE-C8A6-2550-7300A307048D}"/>
                </a:ext>
              </a:extLst>
            </p:cNvPr>
            <p:cNvCxnSpPr>
              <a:cxnSpLocks/>
            </p:cNvCxnSpPr>
            <p:nvPr/>
          </p:nvCxnSpPr>
          <p:spPr>
            <a:xfrm>
              <a:off x="10276845" y="3534455"/>
              <a:ext cx="0" cy="1022364"/>
            </a:xfrm>
            <a:prstGeom prst="straightConnector1">
              <a:avLst/>
            </a:prstGeom>
            <a:noFill/>
            <a:ln w="12700" cap="flat">
              <a:solidFill>
                <a:srgbClr val="FFFFFF"/>
              </a:solidFill>
              <a:prstDash val="solid"/>
              <a:miter lim="800000"/>
              <a:headEnd type="triangle"/>
              <a:tailEnd type="triangle"/>
            </a:ln>
            <a:effectLst>
              <a:outerShdw blurRad="63500" sx="102000" sy="102000" algn="ctr" rotWithShape="0">
                <a:prstClr val="black">
                  <a:alpha val="22000"/>
                </a:prstClr>
              </a:outerShdw>
            </a:effectLst>
            <a:sp3d/>
          </p:spPr>
          <p:style>
            <a:lnRef idx="0">
              <a:scrgbClr r="0" g="0" b="0"/>
            </a:lnRef>
            <a:fillRef idx="0">
              <a:scrgbClr r="0" g="0" b="0"/>
            </a:fillRef>
            <a:effectRef idx="0">
              <a:scrgbClr r="0" g="0" b="0"/>
            </a:effectRef>
            <a:fontRef idx="none"/>
          </p:style>
        </p:cxnSp>
      </p:grpSp>
      <p:grpSp>
        <p:nvGrpSpPr>
          <p:cNvPr id="13" name="Group 12">
            <a:extLst>
              <a:ext uri="{FF2B5EF4-FFF2-40B4-BE49-F238E27FC236}">
                <a16:creationId xmlns:a16="http://schemas.microsoft.com/office/drawing/2014/main" id="{12884695-F5D6-FBBF-B4BB-DC85161693CB}"/>
              </a:ext>
            </a:extLst>
          </p:cNvPr>
          <p:cNvGrpSpPr/>
          <p:nvPr/>
        </p:nvGrpSpPr>
        <p:grpSpPr>
          <a:xfrm>
            <a:off x="6244435" y="3534455"/>
            <a:ext cx="5498071" cy="2611015"/>
            <a:chOff x="6244435" y="3534455"/>
            <a:chExt cx="5498071" cy="2611015"/>
          </a:xfrm>
        </p:grpSpPr>
        <p:sp>
          <p:nvSpPr>
            <p:cNvPr id="47" name="Rectangle 46">
              <a:extLst>
                <a:ext uri="{FF2B5EF4-FFF2-40B4-BE49-F238E27FC236}">
                  <a16:creationId xmlns:a16="http://schemas.microsoft.com/office/drawing/2014/main" id="{6A36D704-D26D-4465-8F98-7015F8DE89C5}"/>
                </a:ext>
              </a:extLst>
            </p:cNvPr>
            <p:cNvSpPr/>
            <p:nvPr/>
          </p:nvSpPr>
          <p:spPr>
            <a:xfrm>
              <a:off x="6244435" y="5137093"/>
              <a:ext cx="5498071" cy="451432"/>
            </a:xfrm>
            <a:prstGeom prst="rect">
              <a:avLst/>
            </a:prstGeom>
            <a:solidFill>
              <a:srgbClr val="FF7C8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a:solidFill>
                    <a:srgbClr val="FFFFFF"/>
                  </a:solidFill>
                  <a:latin typeface="+mj-lt"/>
                  <a:ea typeface="+mj-ea"/>
                  <a:cs typeface="+mj-cs"/>
                  <a:sym typeface="Calibri"/>
                </a:rPr>
                <a:t>constant memory</a:t>
              </a:r>
              <a:endParaRPr kumimoji="0" lang="en-US" sz="1800" b="0" i="0" u="none" strike="noStrike" cap="none" spc="0" normalizeH="0" baseline="0">
                <a:ln>
                  <a:noFill/>
                </a:ln>
                <a:solidFill>
                  <a:srgbClr val="FFFFFF"/>
                </a:solidFill>
                <a:effectLst/>
                <a:uFillTx/>
                <a:latin typeface="+mj-lt"/>
                <a:ea typeface="+mj-ea"/>
                <a:cs typeface="+mj-cs"/>
                <a:sym typeface="Calibri"/>
              </a:endParaRPr>
            </a:p>
          </p:txBody>
        </p:sp>
        <p:sp>
          <p:nvSpPr>
            <p:cNvPr id="48" name="Rectangle 47">
              <a:extLst>
                <a:ext uri="{FF2B5EF4-FFF2-40B4-BE49-F238E27FC236}">
                  <a16:creationId xmlns:a16="http://schemas.microsoft.com/office/drawing/2014/main" id="{C17B574F-2F8B-A147-5EA4-BB5B254D5356}"/>
                </a:ext>
              </a:extLst>
            </p:cNvPr>
            <p:cNvSpPr/>
            <p:nvPr/>
          </p:nvSpPr>
          <p:spPr>
            <a:xfrm>
              <a:off x="6244435" y="5694038"/>
              <a:ext cx="5498071" cy="451432"/>
            </a:xfrm>
            <a:prstGeom prst="rect">
              <a:avLst/>
            </a:prstGeom>
            <a:solidFill>
              <a:srgbClr val="FF7C8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a:solidFill>
                    <a:srgbClr val="FFFFFF"/>
                  </a:solidFill>
                  <a:latin typeface="+mj-lt"/>
                  <a:ea typeface="+mj-ea"/>
                  <a:cs typeface="+mj-cs"/>
                  <a:sym typeface="Calibri"/>
                </a:rPr>
                <a:t>texture memory</a:t>
              </a:r>
              <a:endParaRPr kumimoji="0" lang="en-US" sz="1800" b="0" i="0" u="none" strike="noStrike" cap="none" spc="0" normalizeH="0" baseline="0">
                <a:ln>
                  <a:noFill/>
                </a:ln>
                <a:solidFill>
                  <a:srgbClr val="FFFFFF"/>
                </a:solidFill>
                <a:effectLst/>
                <a:uFillTx/>
                <a:latin typeface="+mj-lt"/>
                <a:ea typeface="+mj-ea"/>
                <a:cs typeface="+mj-cs"/>
                <a:sym typeface="Calibri"/>
              </a:endParaRPr>
            </a:p>
          </p:txBody>
        </p:sp>
        <p:cxnSp>
          <p:nvCxnSpPr>
            <p:cNvPr id="67" name="Straight Arrow Connector 66">
              <a:extLst>
                <a:ext uri="{FF2B5EF4-FFF2-40B4-BE49-F238E27FC236}">
                  <a16:creationId xmlns:a16="http://schemas.microsoft.com/office/drawing/2014/main" id="{E51D988A-C039-68D5-812F-96E7D72B6698}"/>
                </a:ext>
              </a:extLst>
            </p:cNvPr>
            <p:cNvCxnSpPr>
              <a:cxnSpLocks/>
            </p:cNvCxnSpPr>
            <p:nvPr/>
          </p:nvCxnSpPr>
          <p:spPr>
            <a:xfrm>
              <a:off x="7329053" y="3562505"/>
              <a:ext cx="0" cy="1574588"/>
            </a:xfrm>
            <a:prstGeom prst="straightConnector1">
              <a:avLst/>
            </a:prstGeom>
            <a:noFill/>
            <a:ln w="12700" cap="flat">
              <a:solidFill>
                <a:srgbClr val="FFFFFF"/>
              </a:solidFill>
              <a:prstDash val="solid"/>
              <a:miter lim="800000"/>
              <a:headEnd type="triangle"/>
              <a:tailEnd type="triangle"/>
            </a:ln>
            <a:effectLst>
              <a:outerShdw blurRad="63500" sx="102000" sy="102000" algn="ctr" rotWithShape="0">
                <a:prstClr val="black">
                  <a:alpha val="22000"/>
                </a:prstClr>
              </a:outerShdw>
            </a:effectLst>
            <a:sp3d/>
          </p:spPr>
          <p:style>
            <a:lnRef idx="0">
              <a:scrgbClr r="0" g="0" b="0"/>
            </a:lnRef>
            <a:fillRef idx="0">
              <a:scrgbClr r="0" g="0" b="0"/>
            </a:fillRef>
            <a:effectRef idx="0">
              <a:scrgbClr r="0" g="0" b="0"/>
            </a:effectRef>
            <a:fontRef idx="none"/>
          </p:style>
        </p:cxnSp>
        <p:cxnSp>
          <p:nvCxnSpPr>
            <p:cNvPr id="69" name="Straight Arrow Connector 68">
              <a:extLst>
                <a:ext uri="{FF2B5EF4-FFF2-40B4-BE49-F238E27FC236}">
                  <a16:creationId xmlns:a16="http://schemas.microsoft.com/office/drawing/2014/main" id="{24BC99B6-3982-4E55-C5A6-77EA27D12BAF}"/>
                </a:ext>
              </a:extLst>
            </p:cNvPr>
            <p:cNvCxnSpPr>
              <a:cxnSpLocks/>
            </p:cNvCxnSpPr>
            <p:nvPr/>
          </p:nvCxnSpPr>
          <p:spPr>
            <a:xfrm>
              <a:off x="7401791" y="3562505"/>
              <a:ext cx="0" cy="2131533"/>
            </a:xfrm>
            <a:prstGeom prst="straightConnector1">
              <a:avLst/>
            </a:prstGeom>
            <a:noFill/>
            <a:ln w="12700" cap="flat">
              <a:solidFill>
                <a:srgbClr val="FFFFFF"/>
              </a:solidFill>
              <a:prstDash val="solid"/>
              <a:miter lim="800000"/>
              <a:headEnd type="triangle"/>
              <a:tailEnd type="triangle"/>
            </a:ln>
            <a:effectLst>
              <a:outerShdw blurRad="63500" sx="102000" sy="102000" algn="ctr" rotWithShape="0">
                <a:prstClr val="black">
                  <a:alpha val="22000"/>
                </a:prstClr>
              </a:outerShdw>
            </a:effectLst>
            <a:sp3d/>
          </p:spPr>
          <p:style>
            <a:lnRef idx="0">
              <a:scrgbClr r="0" g="0" b="0"/>
            </a:lnRef>
            <a:fillRef idx="0">
              <a:scrgbClr r="0" g="0" b="0"/>
            </a:fillRef>
            <a:effectRef idx="0">
              <a:scrgbClr r="0" g="0" b="0"/>
            </a:effectRef>
            <a:fontRef idx="none"/>
          </p:style>
        </p:cxnSp>
        <p:cxnSp>
          <p:nvCxnSpPr>
            <p:cNvPr id="76" name="Straight Arrow Connector 75">
              <a:extLst>
                <a:ext uri="{FF2B5EF4-FFF2-40B4-BE49-F238E27FC236}">
                  <a16:creationId xmlns:a16="http://schemas.microsoft.com/office/drawing/2014/main" id="{8A1022D4-44A2-080A-31F6-D3C6A5E1FF11}"/>
                </a:ext>
              </a:extLst>
            </p:cNvPr>
            <p:cNvCxnSpPr>
              <a:cxnSpLocks/>
            </p:cNvCxnSpPr>
            <p:nvPr/>
          </p:nvCxnSpPr>
          <p:spPr>
            <a:xfrm>
              <a:off x="7649359" y="3562505"/>
              <a:ext cx="0" cy="1574588"/>
            </a:xfrm>
            <a:prstGeom prst="straightConnector1">
              <a:avLst/>
            </a:prstGeom>
            <a:noFill/>
            <a:ln w="12700" cap="flat">
              <a:solidFill>
                <a:srgbClr val="FFFFFF"/>
              </a:solidFill>
              <a:prstDash val="solid"/>
              <a:miter lim="800000"/>
              <a:headEnd type="triangle"/>
              <a:tailEnd type="triangle"/>
            </a:ln>
            <a:effectLst>
              <a:outerShdw blurRad="63500" sx="102000" sy="102000" algn="ctr" rotWithShape="0">
                <a:prstClr val="black">
                  <a:alpha val="22000"/>
                </a:prstClr>
              </a:outerShdw>
            </a:effectLst>
            <a:sp3d/>
          </p:spPr>
          <p:style>
            <a:lnRef idx="0">
              <a:scrgbClr r="0" g="0" b="0"/>
            </a:lnRef>
            <a:fillRef idx="0">
              <a:scrgbClr r="0" g="0" b="0"/>
            </a:fillRef>
            <a:effectRef idx="0">
              <a:scrgbClr r="0" g="0" b="0"/>
            </a:effectRef>
            <a:fontRef idx="none"/>
          </p:style>
        </p:cxnSp>
        <p:cxnSp>
          <p:nvCxnSpPr>
            <p:cNvPr id="77" name="Straight Arrow Connector 76">
              <a:extLst>
                <a:ext uri="{FF2B5EF4-FFF2-40B4-BE49-F238E27FC236}">
                  <a16:creationId xmlns:a16="http://schemas.microsoft.com/office/drawing/2014/main" id="{E60B4233-6A38-C2C1-337B-251471CC04A9}"/>
                </a:ext>
              </a:extLst>
            </p:cNvPr>
            <p:cNvCxnSpPr>
              <a:cxnSpLocks/>
            </p:cNvCxnSpPr>
            <p:nvPr/>
          </p:nvCxnSpPr>
          <p:spPr>
            <a:xfrm>
              <a:off x="7722097" y="3562505"/>
              <a:ext cx="0" cy="2131533"/>
            </a:xfrm>
            <a:prstGeom prst="straightConnector1">
              <a:avLst/>
            </a:prstGeom>
            <a:noFill/>
            <a:ln w="12700" cap="flat">
              <a:solidFill>
                <a:srgbClr val="FFFFFF"/>
              </a:solidFill>
              <a:prstDash val="solid"/>
              <a:miter lim="800000"/>
              <a:headEnd type="triangle"/>
              <a:tailEnd type="triangle"/>
            </a:ln>
            <a:effectLst>
              <a:outerShdw blurRad="63500" sx="102000" sy="102000" algn="ctr" rotWithShape="0">
                <a:prstClr val="black">
                  <a:alpha val="22000"/>
                </a:prstClr>
              </a:outerShdw>
            </a:effectLst>
            <a:sp3d/>
          </p:spPr>
          <p:style>
            <a:lnRef idx="0">
              <a:scrgbClr r="0" g="0" b="0"/>
            </a:lnRef>
            <a:fillRef idx="0">
              <a:scrgbClr r="0" g="0" b="0"/>
            </a:fillRef>
            <a:effectRef idx="0">
              <a:scrgbClr r="0" g="0" b="0"/>
            </a:effectRef>
            <a:fontRef idx="none"/>
          </p:style>
        </p:cxnSp>
        <p:cxnSp>
          <p:nvCxnSpPr>
            <p:cNvPr id="79" name="Straight Arrow Connector 78">
              <a:extLst>
                <a:ext uri="{FF2B5EF4-FFF2-40B4-BE49-F238E27FC236}">
                  <a16:creationId xmlns:a16="http://schemas.microsoft.com/office/drawing/2014/main" id="{7C54135D-824A-6B27-25FD-C60DBAC656C6}"/>
                </a:ext>
              </a:extLst>
            </p:cNvPr>
            <p:cNvCxnSpPr>
              <a:cxnSpLocks/>
            </p:cNvCxnSpPr>
            <p:nvPr/>
          </p:nvCxnSpPr>
          <p:spPr>
            <a:xfrm>
              <a:off x="10677960" y="3549556"/>
              <a:ext cx="0" cy="1574588"/>
            </a:xfrm>
            <a:prstGeom prst="straightConnector1">
              <a:avLst/>
            </a:prstGeom>
            <a:noFill/>
            <a:ln w="12700" cap="flat">
              <a:solidFill>
                <a:srgbClr val="FFFFFF"/>
              </a:solidFill>
              <a:prstDash val="solid"/>
              <a:miter lim="800000"/>
              <a:headEnd type="triangle"/>
              <a:tailEnd type="triangle"/>
            </a:ln>
            <a:effectLst>
              <a:outerShdw blurRad="63500" sx="102000" sy="102000" algn="ctr" rotWithShape="0">
                <a:prstClr val="black">
                  <a:alpha val="22000"/>
                </a:prstClr>
              </a:outerShdw>
            </a:effectLst>
            <a:sp3d/>
          </p:spPr>
          <p:style>
            <a:lnRef idx="0">
              <a:scrgbClr r="0" g="0" b="0"/>
            </a:lnRef>
            <a:fillRef idx="0">
              <a:scrgbClr r="0" g="0" b="0"/>
            </a:fillRef>
            <a:effectRef idx="0">
              <a:scrgbClr r="0" g="0" b="0"/>
            </a:effectRef>
            <a:fontRef idx="none"/>
          </p:style>
        </p:cxnSp>
        <p:cxnSp>
          <p:nvCxnSpPr>
            <p:cNvPr id="80" name="Straight Arrow Connector 79">
              <a:extLst>
                <a:ext uri="{FF2B5EF4-FFF2-40B4-BE49-F238E27FC236}">
                  <a16:creationId xmlns:a16="http://schemas.microsoft.com/office/drawing/2014/main" id="{49A564AA-980A-4022-4550-36D343F0EE4E}"/>
                </a:ext>
              </a:extLst>
            </p:cNvPr>
            <p:cNvCxnSpPr>
              <a:cxnSpLocks/>
            </p:cNvCxnSpPr>
            <p:nvPr/>
          </p:nvCxnSpPr>
          <p:spPr>
            <a:xfrm>
              <a:off x="10750698" y="3549556"/>
              <a:ext cx="0" cy="2131533"/>
            </a:xfrm>
            <a:prstGeom prst="straightConnector1">
              <a:avLst/>
            </a:prstGeom>
            <a:noFill/>
            <a:ln w="12700" cap="flat">
              <a:solidFill>
                <a:srgbClr val="FFFFFF"/>
              </a:solidFill>
              <a:prstDash val="solid"/>
              <a:miter lim="800000"/>
              <a:headEnd type="triangle"/>
              <a:tailEnd type="triangle"/>
            </a:ln>
            <a:effectLst>
              <a:outerShdw blurRad="63500" sx="102000" sy="102000" algn="ctr" rotWithShape="0">
                <a:prstClr val="black">
                  <a:alpha val="22000"/>
                </a:prstClr>
              </a:outerShdw>
            </a:effectLst>
            <a:sp3d/>
          </p:spPr>
          <p:style>
            <a:lnRef idx="0">
              <a:scrgbClr r="0" g="0" b="0"/>
            </a:lnRef>
            <a:fillRef idx="0">
              <a:scrgbClr r="0" g="0" b="0"/>
            </a:fillRef>
            <a:effectRef idx="0">
              <a:scrgbClr r="0" g="0" b="0"/>
            </a:effectRef>
            <a:fontRef idx="none"/>
          </p:style>
        </p:cxnSp>
        <p:cxnSp>
          <p:nvCxnSpPr>
            <p:cNvPr id="82" name="Straight Arrow Connector 81">
              <a:extLst>
                <a:ext uri="{FF2B5EF4-FFF2-40B4-BE49-F238E27FC236}">
                  <a16:creationId xmlns:a16="http://schemas.microsoft.com/office/drawing/2014/main" id="{98A55492-FE32-42A2-51AE-C0AA81ED010C}"/>
                </a:ext>
              </a:extLst>
            </p:cNvPr>
            <p:cNvCxnSpPr>
              <a:cxnSpLocks/>
            </p:cNvCxnSpPr>
            <p:nvPr/>
          </p:nvCxnSpPr>
          <p:spPr>
            <a:xfrm>
              <a:off x="10349583" y="3534455"/>
              <a:ext cx="0" cy="1574588"/>
            </a:xfrm>
            <a:prstGeom prst="straightConnector1">
              <a:avLst/>
            </a:prstGeom>
            <a:noFill/>
            <a:ln w="12700" cap="flat">
              <a:solidFill>
                <a:srgbClr val="FFFFFF"/>
              </a:solidFill>
              <a:prstDash val="solid"/>
              <a:miter lim="800000"/>
              <a:headEnd type="triangle"/>
              <a:tailEnd type="triangle"/>
            </a:ln>
            <a:effectLst>
              <a:outerShdw blurRad="63500" sx="102000" sy="102000" algn="ctr" rotWithShape="0">
                <a:prstClr val="black">
                  <a:alpha val="22000"/>
                </a:prstClr>
              </a:outerShdw>
            </a:effectLst>
            <a:sp3d/>
          </p:spPr>
          <p:style>
            <a:lnRef idx="0">
              <a:scrgbClr r="0" g="0" b="0"/>
            </a:lnRef>
            <a:fillRef idx="0">
              <a:scrgbClr r="0" g="0" b="0"/>
            </a:fillRef>
            <a:effectRef idx="0">
              <a:scrgbClr r="0" g="0" b="0"/>
            </a:effectRef>
            <a:fontRef idx="none"/>
          </p:style>
        </p:cxnSp>
        <p:cxnSp>
          <p:nvCxnSpPr>
            <p:cNvPr id="83" name="Straight Arrow Connector 82">
              <a:extLst>
                <a:ext uri="{FF2B5EF4-FFF2-40B4-BE49-F238E27FC236}">
                  <a16:creationId xmlns:a16="http://schemas.microsoft.com/office/drawing/2014/main" id="{3D4520D2-7680-59F3-FA8F-0259B4173CBE}"/>
                </a:ext>
              </a:extLst>
            </p:cNvPr>
            <p:cNvCxnSpPr>
              <a:cxnSpLocks/>
            </p:cNvCxnSpPr>
            <p:nvPr/>
          </p:nvCxnSpPr>
          <p:spPr>
            <a:xfrm>
              <a:off x="10422322" y="3534455"/>
              <a:ext cx="0" cy="2131533"/>
            </a:xfrm>
            <a:prstGeom prst="straightConnector1">
              <a:avLst/>
            </a:prstGeom>
            <a:noFill/>
            <a:ln w="12700" cap="flat">
              <a:solidFill>
                <a:srgbClr val="FFFFFF"/>
              </a:solidFill>
              <a:prstDash val="solid"/>
              <a:miter lim="800000"/>
              <a:headEnd type="triangle"/>
              <a:tailEnd type="triangle"/>
            </a:ln>
            <a:effectLst>
              <a:outerShdw blurRad="63500" sx="102000" sy="102000" algn="ctr" rotWithShape="0">
                <a:prstClr val="black">
                  <a:alpha val="22000"/>
                </a:prstClr>
              </a:outerShdw>
            </a:effectLst>
            <a:sp3d/>
          </p:spPr>
          <p:style>
            <a:lnRef idx="0">
              <a:scrgbClr r="0" g="0" b="0"/>
            </a:lnRef>
            <a:fillRef idx="0">
              <a:scrgbClr r="0" g="0" b="0"/>
            </a:fillRef>
            <a:effectRef idx="0">
              <a:scrgbClr r="0" g="0" b="0"/>
            </a:effectRef>
            <a:fontRef idx="none"/>
          </p:style>
        </p:cxnSp>
      </p:grpSp>
      <p:sp>
        <p:nvSpPr>
          <p:cNvPr id="98" name="TextBox 97">
            <a:extLst>
              <a:ext uri="{FF2B5EF4-FFF2-40B4-BE49-F238E27FC236}">
                <a16:creationId xmlns:a16="http://schemas.microsoft.com/office/drawing/2014/main" id="{33E734B0-0973-40CF-D692-951512FBC63D}"/>
              </a:ext>
            </a:extLst>
          </p:cNvPr>
          <p:cNvSpPr txBox="1"/>
          <p:nvPr/>
        </p:nvSpPr>
        <p:spPr>
          <a:xfrm>
            <a:off x="8851402" y="2556814"/>
            <a:ext cx="225285" cy="4275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a:ln>
                  <a:noFill/>
                </a:ln>
                <a:solidFill>
                  <a:schemeClr val="tx2">
                    <a:lumMod val="20000"/>
                    <a:lumOff val="80000"/>
                  </a:schemeClr>
                </a:solidFill>
                <a:effectLst/>
                <a:uFillTx/>
                <a:latin typeface="+mj-lt"/>
                <a:ea typeface="+mj-ea"/>
                <a:cs typeface="+mj-cs"/>
                <a:sym typeface="Calibri"/>
              </a:rPr>
              <a:t>… </a:t>
            </a:r>
          </a:p>
        </p:txBody>
      </p:sp>
      <p:sp>
        <p:nvSpPr>
          <p:cNvPr id="5" name="Slide Number Placeholder 4">
            <a:extLst>
              <a:ext uri="{FF2B5EF4-FFF2-40B4-BE49-F238E27FC236}">
                <a16:creationId xmlns:a16="http://schemas.microsoft.com/office/drawing/2014/main" id="{E3CC2185-3846-2C26-207F-005FD2715317}"/>
              </a:ext>
            </a:extLst>
          </p:cNvPr>
          <p:cNvSpPr>
            <a:spLocks noGrp="1"/>
          </p:cNvSpPr>
          <p:nvPr>
            <p:ph type="sldNum" sz="quarter" idx="2"/>
          </p:nvPr>
        </p:nvSpPr>
        <p:spPr/>
        <p:txBody>
          <a:bodyPr/>
          <a:lstStyle/>
          <a:p>
            <a:fld id="{86CB4B4D-7CA3-9044-876B-883B54F8677D}" type="slidenum">
              <a:rPr lang="en-US" smtClean="0"/>
              <a:t>13</a:t>
            </a:fld>
            <a:endParaRPr lang="en-US"/>
          </a:p>
        </p:txBody>
      </p:sp>
    </p:spTree>
    <p:extLst>
      <p:ext uri="{BB962C8B-B14F-4D97-AF65-F5344CB8AC3E}">
        <p14:creationId xmlns:p14="http://schemas.microsoft.com/office/powerpoint/2010/main" val="69658230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5" end="15"/>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2C874-13DC-CF01-B049-175A53270B06}"/>
              </a:ext>
            </a:extLst>
          </p:cNvPr>
          <p:cNvSpPr>
            <a:spLocks noGrp="1"/>
          </p:cNvSpPr>
          <p:nvPr>
            <p:ph type="title"/>
          </p:nvPr>
        </p:nvSpPr>
        <p:spPr>
          <a:xfrm>
            <a:off x="318627" y="298737"/>
            <a:ext cx="4995568" cy="381936"/>
          </a:xfrm>
        </p:spPr>
        <p:txBody>
          <a:bodyPr>
            <a:normAutofit fontScale="90000"/>
          </a:bodyPr>
          <a:lstStyle/>
          <a:p>
            <a:r>
              <a:rPr lang="en-US"/>
              <a:t>HIP/CUDA – Execution Model</a:t>
            </a:r>
          </a:p>
        </p:txBody>
      </p:sp>
      <p:sp>
        <p:nvSpPr>
          <p:cNvPr id="3" name="Text Placeholder 2">
            <a:extLst>
              <a:ext uri="{FF2B5EF4-FFF2-40B4-BE49-F238E27FC236}">
                <a16:creationId xmlns:a16="http://schemas.microsoft.com/office/drawing/2014/main" id="{E4CA4CE1-81EE-B00A-5032-D1B120AB5170}"/>
              </a:ext>
            </a:extLst>
          </p:cNvPr>
          <p:cNvSpPr>
            <a:spLocks noGrp="1"/>
          </p:cNvSpPr>
          <p:nvPr>
            <p:ph type="body" idx="1"/>
          </p:nvPr>
        </p:nvSpPr>
        <p:spPr>
          <a:xfrm>
            <a:off x="274951" y="973588"/>
            <a:ext cx="5821049" cy="3469907"/>
          </a:xfrm>
        </p:spPr>
        <p:txBody>
          <a:bodyPr>
            <a:normAutofit/>
          </a:bodyPr>
          <a:lstStyle/>
          <a:p>
            <a:r>
              <a:rPr lang="en-US"/>
              <a:t>Mapping blocks of threads to </a:t>
            </a:r>
            <a:r>
              <a:rPr lang="en-US" i="1">
                <a:solidFill>
                  <a:srgbClr val="FFFF00"/>
                </a:solidFill>
              </a:rPr>
              <a:t>streaming multiprocessors</a:t>
            </a:r>
            <a:r>
              <a:rPr lang="en-US">
                <a:solidFill>
                  <a:srgbClr val="FFFF00"/>
                </a:solidFill>
              </a:rPr>
              <a:t> (SMs)</a:t>
            </a:r>
          </a:p>
          <a:p>
            <a:r>
              <a:rPr lang="en-US"/>
              <a:t>Streaming multiprocessors</a:t>
            </a:r>
          </a:p>
          <a:p>
            <a:pPr lvl="1"/>
            <a:r>
              <a:rPr lang="en-US"/>
              <a:t>Streaming processors</a:t>
            </a:r>
          </a:p>
          <a:p>
            <a:pPr lvl="1"/>
            <a:r>
              <a:rPr lang="en-US"/>
              <a:t>Registers</a:t>
            </a:r>
          </a:p>
          <a:p>
            <a:pPr lvl="1"/>
            <a:r>
              <a:rPr lang="en-US"/>
              <a:t>Shared memory</a:t>
            </a:r>
          </a:p>
          <a:p>
            <a:r>
              <a:rPr lang="en-US" i="1">
                <a:solidFill>
                  <a:srgbClr val="FFFF00"/>
                </a:solidFill>
              </a:rPr>
              <a:t>Single-instruction-multiple-threads</a:t>
            </a:r>
            <a:r>
              <a:rPr lang="en-US"/>
              <a:t> (SIMT)</a:t>
            </a:r>
          </a:p>
          <a:p>
            <a:pPr lvl="1"/>
            <a:r>
              <a:rPr lang="en-US"/>
              <a:t>Process </a:t>
            </a:r>
            <a:r>
              <a:rPr lang="en-US" i="1">
                <a:solidFill>
                  <a:srgbClr val="FFFF00"/>
                </a:solidFill>
              </a:rPr>
              <a:t>warps</a:t>
            </a:r>
            <a:r>
              <a:rPr lang="en-US"/>
              <a:t> (32 or 64 threads)</a:t>
            </a:r>
          </a:p>
          <a:p>
            <a:pPr marL="0" indent="0">
              <a:buNone/>
            </a:pPr>
            <a:endParaRPr lang="en-US"/>
          </a:p>
        </p:txBody>
      </p:sp>
      <p:sp>
        <p:nvSpPr>
          <p:cNvPr id="34" name="Rectangle 33">
            <a:extLst>
              <a:ext uri="{FF2B5EF4-FFF2-40B4-BE49-F238E27FC236}">
                <a16:creationId xmlns:a16="http://schemas.microsoft.com/office/drawing/2014/main" id="{2CBDD8F3-5923-11E9-E8D7-3801181BCA2F}"/>
              </a:ext>
            </a:extLst>
          </p:cNvPr>
          <p:cNvSpPr/>
          <p:nvPr/>
        </p:nvSpPr>
        <p:spPr>
          <a:xfrm>
            <a:off x="5995220" y="2911507"/>
            <a:ext cx="5921829" cy="3273272"/>
          </a:xfrm>
          <a:prstGeom prst="rect">
            <a:avLst/>
          </a:prstGeom>
          <a:solidFill>
            <a:schemeClr val="bg1">
              <a:lumMod val="50000"/>
              <a:lumOff val="50000"/>
            </a:schemeClr>
          </a:solidFill>
          <a:ln w="12700" cap="flat">
            <a:noFill/>
            <a:prstDash val="solid"/>
            <a:miter lim="800000"/>
          </a:ln>
          <a:effectLst>
            <a:softEdge rad="0"/>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GPU</a:t>
            </a:r>
          </a:p>
        </p:txBody>
      </p:sp>
      <p:sp>
        <p:nvSpPr>
          <p:cNvPr id="27" name="Rectangle 26">
            <a:extLst>
              <a:ext uri="{FF2B5EF4-FFF2-40B4-BE49-F238E27FC236}">
                <a16:creationId xmlns:a16="http://schemas.microsoft.com/office/drawing/2014/main" id="{1BC75DB0-B634-B861-F6C6-6B2BFE0401AB}"/>
              </a:ext>
            </a:extLst>
          </p:cNvPr>
          <p:cNvSpPr>
            <a:spLocks/>
          </p:cNvSpPr>
          <p:nvPr/>
        </p:nvSpPr>
        <p:spPr>
          <a:xfrm>
            <a:off x="6155874" y="3433279"/>
            <a:ext cx="1624780" cy="826834"/>
          </a:xfrm>
          <a:prstGeom prst="rect">
            <a:avLst/>
          </a:prstGeom>
          <a:solidFill>
            <a:srgbClr val="CC9B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defTabSz="914400" rtl="0" fontAlgn="auto" latinLnBrk="0" hangingPunct="0">
              <a:lnSpc>
                <a:spcPct val="100000"/>
              </a:lnSpc>
              <a:spcBef>
                <a:spcPts val="0"/>
              </a:spcBef>
              <a:spcAft>
                <a:spcPts val="0"/>
              </a:spcAft>
              <a:buClrTx/>
              <a:buSzTx/>
              <a:buFontTx/>
              <a:buNone/>
              <a:tabLst/>
            </a:pPr>
            <a:r>
              <a:rPr lang="en-US" sz="1600">
                <a:solidFill>
                  <a:schemeClr val="tx2">
                    <a:lumMod val="20000"/>
                    <a:lumOff val="80000"/>
                  </a:schemeClr>
                </a:solidFill>
                <a:latin typeface="+mj-lt"/>
                <a:ea typeface="+mj-ea"/>
                <a:cs typeface="+mj-cs"/>
                <a:sym typeface="Calibri"/>
              </a:rPr>
              <a:t>s</a:t>
            </a:r>
            <a:r>
              <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rPr>
              <a:t>treaming multiprocessor (0)</a:t>
            </a:r>
          </a:p>
        </p:txBody>
      </p:sp>
      <p:sp>
        <p:nvSpPr>
          <p:cNvPr id="35" name="TextBox 34">
            <a:extLst>
              <a:ext uri="{FF2B5EF4-FFF2-40B4-BE49-F238E27FC236}">
                <a16:creationId xmlns:a16="http://schemas.microsoft.com/office/drawing/2014/main" id="{6F80D250-166A-D710-8281-5385B4770029}"/>
              </a:ext>
            </a:extLst>
          </p:cNvPr>
          <p:cNvSpPr txBox="1"/>
          <p:nvPr/>
        </p:nvSpPr>
        <p:spPr>
          <a:xfrm>
            <a:off x="9592769" y="3548322"/>
            <a:ext cx="225285" cy="4275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a:ln>
                  <a:noFill/>
                </a:ln>
                <a:solidFill>
                  <a:schemeClr val="tx2">
                    <a:lumMod val="20000"/>
                    <a:lumOff val="80000"/>
                  </a:schemeClr>
                </a:solidFill>
                <a:effectLst/>
                <a:uFillTx/>
                <a:latin typeface="+mj-lt"/>
                <a:ea typeface="+mj-ea"/>
                <a:cs typeface="+mj-cs"/>
                <a:sym typeface="Calibri"/>
              </a:rPr>
              <a:t>… </a:t>
            </a:r>
          </a:p>
        </p:txBody>
      </p:sp>
      <p:sp>
        <p:nvSpPr>
          <p:cNvPr id="36" name="Rectangle 35">
            <a:extLst>
              <a:ext uri="{FF2B5EF4-FFF2-40B4-BE49-F238E27FC236}">
                <a16:creationId xmlns:a16="http://schemas.microsoft.com/office/drawing/2014/main" id="{8D12B9C5-6637-D178-3D22-FDA6CFFDCCE2}"/>
              </a:ext>
            </a:extLst>
          </p:cNvPr>
          <p:cNvSpPr/>
          <p:nvPr/>
        </p:nvSpPr>
        <p:spPr>
          <a:xfrm>
            <a:off x="6139489" y="4426141"/>
            <a:ext cx="5612096" cy="451432"/>
          </a:xfrm>
          <a:prstGeom prst="rect">
            <a:avLst/>
          </a:prstGeom>
          <a:solidFill>
            <a:srgbClr val="FF7C8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FFFFFF"/>
                </a:solidFill>
                <a:effectLst/>
                <a:uFillTx/>
                <a:latin typeface="+mj-lt"/>
                <a:ea typeface="+mj-ea"/>
                <a:cs typeface="+mj-cs"/>
                <a:sym typeface="Calibri"/>
              </a:rPr>
              <a:t>constant cache</a:t>
            </a:r>
          </a:p>
        </p:txBody>
      </p:sp>
      <p:sp>
        <p:nvSpPr>
          <p:cNvPr id="37" name="Rectangle 36">
            <a:extLst>
              <a:ext uri="{FF2B5EF4-FFF2-40B4-BE49-F238E27FC236}">
                <a16:creationId xmlns:a16="http://schemas.microsoft.com/office/drawing/2014/main" id="{4266E7B3-DAD2-8D1F-781F-A9370934944C}"/>
              </a:ext>
            </a:extLst>
          </p:cNvPr>
          <p:cNvSpPr/>
          <p:nvPr/>
        </p:nvSpPr>
        <p:spPr>
          <a:xfrm>
            <a:off x="6139489" y="4991437"/>
            <a:ext cx="5612096" cy="451432"/>
          </a:xfrm>
          <a:prstGeom prst="rect">
            <a:avLst/>
          </a:prstGeom>
          <a:solidFill>
            <a:srgbClr val="FF7C8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FFFFFF"/>
                </a:solidFill>
                <a:effectLst/>
                <a:uFillTx/>
                <a:latin typeface="+mj-lt"/>
                <a:ea typeface="+mj-ea"/>
                <a:cs typeface="+mj-cs"/>
                <a:sym typeface="Calibri"/>
              </a:rPr>
              <a:t>texture cache</a:t>
            </a:r>
          </a:p>
        </p:txBody>
      </p:sp>
      <p:sp>
        <p:nvSpPr>
          <p:cNvPr id="38" name="Rectangle 37">
            <a:extLst>
              <a:ext uri="{FF2B5EF4-FFF2-40B4-BE49-F238E27FC236}">
                <a16:creationId xmlns:a16="http://schemas.microsoft.com/office/drawing/2014/main" id="{E5F513A9-B549-0244-7AEE-955921DB0361}"/>
              </a:ext>
            </a:extLst>
          </p:cNvPr>
          <p:cNvSpPr/>
          <p:nvPr/>
        </p:nvSpPr>
        <p:spPr>
          <a:xfrm>
            <a:off x="6139489" y="5563533"/>
            <a:ext cx="5612096" cy="451432"/>
          </a:xfrm>
          <a:prstGeom prst="rect">
            <a:avLst/>
          </a:prstGeom>
          <a:solidFill>
            <a:srgbClr val="FF7C8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FFFFFF"/>
                </a:solidFill>
                <a:effectLst/>
                <a:uFillTx/>
                <a:latin typeface="+mj-lt"/>
                <a:ea typeface="+mj-ea"/>
                <a:cs typeface="+mj-cs"/>
                <a:sym typeface="Calibri"/>
              </a:rPr>
              <a:t>device </a:t>
            </a:r>
            <a:r>
              <a:rPr lang="en-US" sz="1600">
                <a:solidFill>
                  <a:srgbClr val="FFFFFF"/>
                </a:solidFill>
                <a:latin typeface="+mj-lt"/>
                <a:ea typeface="+mj-ea"/>
                <a:cs typeface="+mj-cs"/>
                <a:sym typeface="Calibri"/>
              </a:rPr>
              <a:t>memory</a:t>
            </a:r>
            <a:endParaRPr kumimoji="0" lang="en-US" sz="1600" b="0" i="0" u="none" strike="noStrike" cap="none" spc="0" normalizeH="0" baseline="0">
              <a:ln>
                <a:noFill/>
              </a:ln>
              <a:solidFill>
                <a:srgbClr val="FFFFFF"/>
              </a:solidFill>
              <a:effectLst/>
              <a:uFillTx/>
              <a:latin typeface="+mj-lt"/>
              <a:ea typeface="+mj-ea"/>
              <a:cs typeface="+mj-cs"/>
              <a:sym typeface="Calibri"/>
            </a:endParaRPr>
          </a:p>
        </p:txBody>
      </p:sp>
      <p:sp>
        <p:nvSpPr>
          <p:cNvPr id="5" name="Slide Number Placeholder 4">
            <a:extLst>
              <a:ext uri="{FF2B5EF4-FFF2-40B4-BE49-F238E27FC236}">
                <a16:creationId xmlns:a16="http://schemas.microsoft.com/office/drawing/2014/main" id="{0FCF8B59-481A-FC98-CE50-FAC40B3F0B91}"/>
              </a:ext>
            </a:extLst>
          </p:cNvPr>
          <p:cNvSpPr>
            <a:spLocks noGrp="1"/>
          </p:cNvSpPr>
          <p:nvPr>
            <p:ph type="sldNum" sz="quarter" idx="2"/>
          </p:nvPr>
        </p:nvSpPr>
        <p:spPr/>
        <p:txBody>
          <a:bodyPr/>
          <a:lstStyle/>
          <a:p>
            <a:fld id="{86CB4B4D-7CA3-9044-876B-883B54F8677D}" type="slidenum">
              <a:rPr lang="en-US" smtClean="0"/>
              <a:t>14</a:t>
            </a:fld>
            <a:endParaRPr lang="en-US"/>
          </a:p>
        </p:txBody>
      </p:sp>
      <p:sp>
        <p:nvSpPr>
          <p:cNvPr id="10" name="Rectangle 9">
            <a:extLst>
              <a:ext uri="{FF2B5EF4-FFF2-40B4-BE49-F238E27FC236}">
                <a16:creationId xmlns:a16="http://schemas.microsoft.com/office/drawing/2014/main" id="{C801C8BB-10C0-CA46-ECEC-8E4313491EAC}"/>
              </a:ext>
            </a:extLst>
          </p:cNvPr>
          <p:cNvSpPr/>
          <p:nvPr/>
        </p:nvSpPr>
        <p:spPr>
          <a:xfrm>
            <a:off x="6282461" y="660980"/>
            <a:ext cx="1296718" cy="381936"/>
          </a:xfrm>
          <a:prstGeom prst="rect">
            <a:avLst/>
          </a:prstGeom>
          <a:solidFill>
            <a:srgbClr val="E6AF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b</a:t>
            </a: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lock (0,0)</a:t>
            </a:r>
          </a:p>
        </p:txBody>
      </p:sp>
      <p:sp>
        <p:nvSpPr>
          <p:cNvPr id="14" name="Rectangle 13">
            <a:extLst>
              <a:ext uri="{FF2B5EF4-FFF2-40B4-BE49-F238E27FC236}">
                <a16:creationId xmlns:a16="http://schemas.microsoft.com/office/drawing/2014/main" id="{48E0883E-6A7F-2EF4-956E-24790D1DCF60}"/>
              </a:ext>
            </a:extLst>
          </p:cNvPr>
          <p:cNvSpPr>
            <a:spLocks/>
          </p:cNvSpPr>
          <p:nvPr/>
        </p:nvSpPr>
        <p:spPr>
          <a:xfrm>
            <a:off x="7908115" y="3434966"/>
            <a:ext cx="1624780" cy="826834"/>
          </a:xfrm>
          <a:prstGeom prst="rect">
            <a:avLst/>
          </a:prstGeom>
          <a:solidFill>
            <a:srgbClr val="CC9B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defTabSz="914400" rtl="0" fontAlgn="auto" latinLnBrk="0" hangingPunct="0">
              <a:lnSpc>
                <a:spcPct val="100000"/>
              </a:lnSpc>
              <a:spcBef>
                <a:spcPts val="0"/>
              </a:spcBef>
              <a:spcAft>
                <a:spcPts val="0"/>
              </a:spcAft>
              <a:buClrTx/>
              <a:buSzTx/>
              <a:buFontTx/>
              <a:buNone/>
              <a:tabLst/>
            </a:pPr>
            <a:r>
              <a:rPr lang="en-US" sz="1600">
                <a:solidFill>
                  <a:schemeClr val="tx2">
                    <a:lumMod val="20000"/>
                    <a:lumOff val="80000"/>
                  </a:schemeClr>
                </a:solidFill>
                <a:latin typeface="+mj-lt"/>
                <a:ea typeface="+mj-ea"/>
                <a:cs typeface="+mj-cs"/>
                <a:sym typeface="Calibri"/>
              </a:rPr>
              <a:t>s</a:t>
            </a:r>
            <a:r>
              <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rPr>
              <a:t>treaming multiprocessor (1)</a:t>
            </a:r>
          </a:p>
        </p:txBody>
      </p:sp>
      <p:sp>
        <p:nvSpPr>
          <p:cNvPr id="15" name="Rectangle 14">
            <a:extLst>
              <a:ext uri="{FF2B5EF4-FFF2-40B4-BE49-F238E27FC236}">
                <a16:creationId xmlns:a16="http://schemas.microsoft.com/office/drawing/2014/main" id="{11E1ACA3-91A3-B929-D89D-E3E921D3CB46}"/>
              </a:ext>
            </a:extLst>
          </p:cNvPr>
          <p:cNvSpPr>
            <a:spLocks/>
          </p:cNvSpPr>
          <p:nvPr/>
        </p:nvSpPr>
        <p:spPr>
          <a:xfrm>
            <a:off x="9971772" y="3429493"/>
            <a:ext cx="1779813" cy="826834"/>
          </a:xfrm>
          <a:prstGeom prst="rect">
            <a:avLst/>
          </a:prstGeom>
          <a:solidFill>
            <a:srgbClr val="CC9B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defTabSz="914400" rtl="0" fontAlgn="auto" latinLnBrk="0" hangingPunct="0">
              <a:lnSpc>
                <a:spcPct val="100000"/>
              </a:lnSpc>
              <a:spcBef>
                <a:spcPts val="0"/>
              </a:spcBef>
              <a:spcAft>
                <a:spcPts val="0"/>
              </a:spcAft>
              <a:buClrTx/>
              <a:buSzTx/>
              <a:buFontTx/>
              <a:buNone/>
              <a:tabLst/>
            </a:pPr>
            <a:r>
              <a:rPr lang="en-US" sz="1600">
                <a:solidFill>
                  <a:schemeClr val="tx2">
                    <a:lumMod val="20000"/>
                    <a:lumOff val="80000"/>
                  </a:schemeClr>
                </a:solidFill>
                <a:latin typeface="+mj-lt"/>
                <a:ea typeface="+mj-ea"/>
                <a:cs typeface="+mj-cs"/>
                <a:sym typeface="Calibri"/>
              </a:rPr>
              <a:t>s</a:t>
            </a:r>
            <a:r>
              <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rPr>
              <a:t>treaming multiprocessor (n-1)</a:t>
            </a:r>
          </a:p>
        </p:txBody>
      </p:sp>
      <p:sp>
        <p:nvSpPr>
          <p:cNvPr id="44" name="Rectangle 43">
            <a:extLst>
              <a:ext uri="{FF2B5EF4-FFF2-40B4-BE49-F238E27FC236}">
                <a16:creationId xmlns:a16="http://schemas.microsoft.com/office/drawing/2014/main" id="{8D218F1F-AB08-3126-FD8C-654E3ED629F2}"/>
              </a:ext>
            </a:extLst>
          </p:cNvPr>
          <p:cNvSpPr/>
          <p:nvPr/>
        </p:nvSpPr>
        <p:spPr>
          <a:xfrm>
            <a:off x="6296068" y="1156280"/>
            <a:ext cx="1296718" cy="381936"/>
          </a:xfrm>
          <a:prstGeom prst="rect">
            <a:avLst/>
          </a:prstGeom>
          <a:solidFill>
            <a:srgbClr val="E6AF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b</a:t>
            </a: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lock (1,0)</a:t>
            </a:r>
          </a:p>
        </p:txBody>
      </p:sp>
      <p:sp>
        <p:nvSpPr>
          <p:cNvPr id="45" name="Rectangle 44">
            <a:extLst>
              <a:ext uri="{FF2B5EF4-FFF2-40B4-BE49-F238E27FC236}">
                <a16:creationId xmlns:a16="http://schemas.microsoft.com/office/drawing/2014/main" id="{23BA7489-A079-EB5A-B80C-73AFCF325966}"/>
              </a:ext>
            </a:extLst>
          </p:cNvPr>
          <p:cNvSpPr/>
          <p:nvPr/>
        </p:nvSpPr>
        <p:spPr>
          <a:xfrm>
            <a:off x="6296068" y="1653215"/>
            <a:ext cx="1296718" cy="381936"/>
          </a:xfrm>
          <a:prstGeom prst="rect">
            <a:avLst/>
          </a:prstGeom>
          <a:solidFill>
            <a:srgbClr val="E6AF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b</a:t>
            </a: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lock (2,0)</a:t>
            </a:r>
          </a:p>
        </p:txBody>
      </p:sp>
      <p:sp>
        <p:nvSpPr>
          <p:cNvPr id="46" name="TextBox 45">
            <a:extLst>
              <a:ext uri="{FF2B5EF4-FFF2-40B4-BE49-F238E27FC236}">
                <a16:creationId xmlns:a16="http://schemas.microsoft.com/office/drawing/2014/main" id="{EF8FCBC7-5288-2B35-D3AC-3FFD0A269223}"/>
              </a:ext>
            </a:extLst>
          </p:cNvPr>
          <p:cNvSpPr txBox="1"/>
          <p:nvPr/>
        </p:nvSpPr>
        <p:spPr>
          <a:xfrm rot="5400000">
            <a:off x="6815257" y="2009663"/>
            <a:ext cx="239587" cy="4020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a:ln>
                  <a:noFill/>
                </a:ln>
                <a:solidFill>
                  <a:schemeClr val="tx2">
                    <a:lumMod val="20000"/>
                    <a:lumOff val="80000"/>
                  </a:schemeClr>
                </a:solidFill>
                <a:effectLst/>
                <a:uFillTx/>
                <a:latin typeface="+mj-lt"/>
                <a:ea typeface="+mj-ea"/>
                <a:cs typeface="+mj-cs"/>
                <a:sym typeface="Calibri"/>
              </a:rPr>
              <a:t>… </a:t>
            </a:r>
          </a:p>
        </p:txBody>
      </p:sp>
      <p:sp>
        <p:nvSpPr>
          <p:cNvPr id="52" name="Rectangle 51">
            <a:extLst>
              <a:ext uri="{FF2B5EF4-FFF2-40B4-BE49-F238E27FC236}">
                <a16:creationId xmlns:a16="http://schemas.microsoft.com/office/drawing/2014/main" id="{EEFEB8EA-224C-0BB1-ADDB-941D9364B628}"/>
              </a:ext>
            </a:extLst>
          </p:cNvPr>
          <p:cNvSpPr/>
          <p:nvPr/>
        </p:nvSpPr>
        <p:spPr>
          <a:xfrm>
            <a:off x="6139488" y="560612"/>
            <a:ext cx="1624023" cy="1905818"/>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62" name="Rectangle 61">
            <a:extLst>
              <a:ext uri="{FF2B5EF4-FFF2-40B4-BE49-F238E27FC236}">
                <a16:creationId xmlns:a16="http://schemas.microsoft.com/office/drawing/2014/main" id="{FAB5FAC5-CE07-5833-8A7C-1818231B9152}"/>
              </a:ext>
            </a:extLst>
          </p:cNvPr>
          <p:cNvSpPr/>
          <p:nvPr/>
        </p:nvSpPr>
        <p:spPr>
          <a:xfrm>
            <a:off x="8127323" y="657606"/>
            <a:ext cx="1296718" cy="381936"/>
          </a:xfrm>
          <a:prstGeom prst="rect">
            <a:avLst/>
          </a:prstGeom>
          <a:solidFill>
            <a:srgbClr val="E6AF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b</a:t>
            </a: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lock (16,0)</a:t>
            </a:r>
          </a:p>
        </p:txBody>
      </p:sp>
      <p:sp>
        <p:nvSpPr>
          <p:cNvPr id="63" name="Rectangle 62">
            <a:extLst>
              <a:ext uri="{FF2B5EF4-FFF2-40B4-BE49-F238E27FC236}">
                <a16:creationId xmlns:a16="http://schemas.microsoft.com/office/drawing/2014/main" id="{46A7E6B8-055F-E0AA-C7B2-F98C0769BFC4}"/>
              </a:ext>
            </a:extLst>
          </p:cNvPr>
          <p:cNvSpPr/>
          <p:nvPr/>
        </p:nvSpPr>
        <p:spPr>
          <a:xfrm>
            <a:off x="8140930" y="1152906"/>
            <a:ext cx="1296718" cy="381936"/>
          </a:xfrm>
          <a:prstGeom prst="rect">
            <a:avLst/>
          </a:prstGeom>
          <a:solidFill>
            <a:srgbClr val="E6AF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b</a:t>
            </a: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lock (17,0)</a:t>
            </a:r>
          </a:p>
        </p:txBody>
      </p:sp>
      <p:sp>
        <p:nvSpPr>
          <p:cNvPr id="64" name="Rectangle 63">
            <a:extLst>
              <a:ext uri="{FF2B5EF4-FFF2-40B4-BE49-F238E27FC236}">
                <a16:creationId xmlns:a16="http://schemas.microsoft.com/office/drawing/2014/main" id="{A3BBF534-CAAE-A452-0D2E-54C91F76D9CC}"/>
              </a:ext>
            </a:extLst>
          </p:cNvPr>
          <p:cNvSpPr/>
          <p:nvPr/>
        </p:nvSpPr>
        <p:spPr>
          <a:xfrm>
            <a:off x="8140930" y="1649841"/>
            <a:ext cx="1296718" cy="381936"/>
          </a:xfrm>
          <a:prstGeom prst="rect">
            <a:avLst/>
          </a:prstGeom>
          <a:solidFill>
            <a:srgbClr val="E6AF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b</a:t>
            </a: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lock (18,0)</a:t>
            </a:r>
          </a:p>
        </p:txBody>
      </p:sp>
      <p:sp>
        <p:nvSpPr>
          <p:cNvPr id="65" name="TextBox 64">
            <a:extLst>
              <a:ext uri="{FF2B5EF4-FFF2-40B4-BE49-F238E27FC236}">
                <a16:creationId xmlns:a16="http://schemas.microsoft.com/office/drawing/2014/main" id="{48527386-EA72-AA4B-3819-443184E4A0BE}"/>
              </a:ext>
            </a:extLst>
          </p:cNvPr>
          <p:cNvSpPr txBox="1"/>
          <p:nvPr/>
        </p:nvSpPr>
        <p:spPr>
          <a:xfrm rot="5400000">
            <a:off x="8660119" y="2006289"/>
            <a:ext cx="239587" cy="4020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a:ln>
                  <a:noFill/>
                </a:ln>
                <a:solidFill>
                  <a:schemeClr val="tx2">
                    <a:lumMod val="20000"/>
                    <a:lumOff val="80000"/>
                  </a:schemeClr>
                </a:solidFill>
                <a:effectLst/>
                <a:uFillTx/>
                <a:latin typeface="+mj-lt"/>
                <a:ea typeface="+mj-ea"/>
                <a:cs typeface="+mj-cs"/>
                <a:sym typeface="Calibri"/>
              </a:rPr>
              <a:t>… </a:t>
            </a:r>
          </a:p>
        </p:txBody>
      </p:sp>
      <p:sp>
        <p:nvSpPr>
          <p:cNvPr id="66" name="Rectangle 65">
            <a:extLst>
              <a:ext uri="{FF2B5EF4-FFF2-40B4-BE49-F238E27FC236}">
                <a16:creationId xmlns:a16="http://schemas.microsoft.com/office/drawing/2014/main" id="{48490858-1509-78B1-0631-A685453C50D1}"/>
              </a:ext>
            </a:extLst>
          </p:cNvPr>
          <p:cNvSpPr/>
          <p:nvPr/>
        </p:nvSpPr>
        <p:spPr>
          <a:xfrm>
            <a:off x="7984350" y="557238"/>
            <a:ext cx="1624023" cy="1905818"/>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68" name="Rectangle 67">
            <a:extLst>
              <a:ext uri="{FF2B5EF4-FFF2-40B4-BE49-F238E27FC236}">
                <a16:creationId xmlns:a16="http://schemas.microsoft.com/office/drawing/2014/main" id="{F2227263-6D25-97BF-9C67-FA7A311AD6AC}"/>
              </a:ext>
            </a:extLst>
          </p:cNvPr>
          <p:cNvSpPr/>
          <p:nvPr/>
        </p:nvSpPr>
        <p:spPr>
          <a:xfrm>
            <a:off x="10259380" y="666665"/>
            <a:ext cx="1296718" cy="381936"/>
          </a:xfrm>
          <a:prstGeom prst="rect">
            <a:avLst/>
          </a:prstGeom>
          <a:solidFill>
            <a:srgbClr val="E6AF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hangingPunct="0"/>
            <a:r>
              <a:rPr lang="en-US">
                <a:solidFill>
                  <a:schemeClr val="tx2">
                    <a:lumMod val="20000"/>
                    <a:lumOff val="80000"/>
                  </a:schemeClr>
                </a:solidFill>
                <a:latin typeface="+mj-lt"/>
                <a:ea typeface="+mj-ea"/>
                <a:cs typeface="+mj-cs"/>
                <a:sym typeface="Calibri"/>
              </a:rPr>
              <a:t>b</a:t>
            </a: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lock (</a:t>
            </a:r>
            <a:r>
              <a:rPr lang="en-US">
                <a:solidFill>
                  <a:schemeClr val="tx2">
                    <a:lumMod val="20000"/>
                    <a:lumOff val="80000"/>
                  </a:schemeClr>
                </a:solidFill>
                <a:sym typeface="Calibri"/>
              </a:rPr>
              <a:t>n-3</a:t>
            </a: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,0)</a:t>
            </a:r>
          </a:p>
        </p:txBody>
      </p:sp>
      <p:sp>
        <p:nvSpPr>
          <p:cNvPr id="69" name="Rectangle 68">
            <a:extLst>
              <a:ext uri="{FF2B5EF4-FFF2-40B4-BE49-F238E27FC236}">
                <a16:creationId xmlns:a16="http://schemas.microsoft.com/office/drawing/2014/main" id="{B831B72B-DE33-F6FB-9FEC-32A05ADA479D}"/>
              </a:ext>
            </a:extLst>
          </p:cNvPr>
          <p:cNvSpPr/>
          <p:nvPr/>
        </p:nvSpPr>
        <p:spPr>
          <a:xfrm>
            <a:off x="10272987" y="1161965"/>
            <a:ext cx="1296718" cy="381936"/>
          </a:xfrm>
          <a:prstGeom prst="rect">
            <a:avLst/>
          </a:prstGeom>
          <a:solidFill>
            <a:srgbClr val="E6AF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hangingPunct="0"/>
            <a:r>
              <a:rPr lang="en-US">
                <a:solidFill>
                  <a:schemeClr val="tx2">
                    <a:lumMod val="20000"/>
                    <a:lumOff val="80000"/>
                  </a:schemeClr>
                </a:solidFill>
                <a:latin typeface="+mj-lt"/>
                <a:ea typeface="+mj-ea"/>
                <a:cs typeface="+mj-cs"/>
                <a:sym typeface="Calibri"/>
              </a:rPr>
              <a:t>b</a:t>
            </a: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lock (</a:t>
            </a:r>
            <a:r>
              <a:rPr lang="en-US">
                <a:solidFill>
                  <a:schemeClr val="tx2">
                    <a:lumMod val="20000"/>
                    <a:lumOff val="80000"/>
                  </a:schemeClr>
                </a:solidFill>
                <a:sym typeface="Calibri"/>
              </a:rPr>
              <a:t>n-2</a:t>
            </a: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,0)</a:t>
            </a:r>
          </a:p>
        </p:txBody>
      </p:sp>
      <p:sp>
        <p:nvSpPr>
          <p:cNvPr id="70" name="Rectangle 69">
            <a:extLst>
              <a:ext uri="{FF2B5EF4-FFF2-40B4-BE49-F238E27FC236}">
                <a16:creationId xmlns:a16="http://schemas.microsoft.com/office/drawing/2014/main" id="{17B60391-013B-5325-EFAE-9CDC48C329C9}"/>
              </a:ext>
            </a:extLst>
          </p:cNvPr>
          <p:cNvSpPr/>
          <p:nvPr/>
        </p:nvSpPr>
        <p:spPr>
          <a:xfrm>
            <a:off x="10272987" y="1658900"/>
            <a:ext cx="1296718" cy="381936"/>
          </a:xfrm>
          <a:prstGeom prst="rect">
            <a:avLst/>
          </a:prstGeom>
          <a:solidFill>
            <a:srgbClr val="E6AF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b</a:t>
            </a: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lock (n-1,0)</a:t>
            </a:r>
          </a:p>
        </p:txBody>
      </p:sp>
      <p:sp>
        <p:nvSpPr>
          <p:cNvPr id="71" name="TextBox 70">
            <a:extLst>
              <a:ext uri="{FF2B5EF4-FFF2-40B4-BE49-F238E27FC236}">
                <a16:creationId xmlns:a16="http://schemas.microsoft.com/office/drawing/2014/main" id="{00B908BC-66B7-A64C-C72A-44E01DDE90C7}"/>
              </a:ext>
            </a:extLst>
          </p:cNvPr>
          <p:cNvSpPr txBox="1"/>
          <p:nvPr/>
        </p:nvSpPr>
        <p:spPr>
          <a:xfrm rot="5400000">
            <a:off x="10792176" y="2015348"/>
            <a:ext cx="239587" cy="4020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a:ln>
                  <a:noFill/>
                </a:ln>
                <a:solidFill>
                  <a:schemeClr val="tx2">
                    <a:lumMod val="20000"/>
                    <a:lumOff val="80000"/>
                  </a:schemeClr>
                </a:solidFill>
                <a:effectLst/>
                <a:uFillTx/>
                <a:latin typeface="+mj-lt"/>
                <a:ea typeface="+mj-ea"/>
                <a:cs typeface="+mj-cs"/>
                <a:sym typeface="Calibri"/>
              </a:rPr>
              <a:t>… </a:t>
            </a:r>
          </a:p>
        </p:txBody>
      </p:sp>
      <p:sp>
        <p:nvSpPr>
          <p:cNvPr id="72" name="Rectangle 71">
            <a:extLst>
              <a:ext uri="{FF2B5EF4-FFF2-40B4-BE49-F238E27FC236}">
                <a16:creationId xmlns:a16="http://schemas.microsoft.com/office/drawing/2014/main" id="{EAEB7418-940F-5904-343E-1501BDBCC74C}"/>
              </a:ext>
            </a:extLst>
          </p:cNvPr>
          <p:cNvSpPr/>
          <p:nvPr/>
        </p:nvSpPr>
        <p:spPr>
          <a:xfrm>
            <a:off x="10116407" y="566297"/>
            <a:ext cx="1624023" cy="1905818"/>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grpSp>
        <p:nvGrpSpPr>
          <p:cNvPr id="86" name="Group 85">
            <a:extLst>
              <a:ext uri="{FF2B5EF4-FFF2-40B4-BE49-F238E27FC236}">
                <a16:creationId xmlns:a16="http://schemas.microsoft.com/office/drawing/2014/main" id="{958B09AD-7128-08A0-895F-12A1AD25A1C6}"/>
              </a:ext>
            </a:extLst>
          </p:cNvPr>
          <p:cNvGrpSpPr/>
          <p:nvPr/>
        </p:nvGrpSpPr>
        <p:grpSpPr>
          <a:xfrm>
            <a:off x="7579179" y="2463056"/>
            <a:ext cx="3976919" cy="972122"/>
            <a:chOff x="7579179" y="2463056"/>
            <a:chExt cx="3976919" cy="972122"/>
          </a:xfrm>
        </p:grpSpPr>
        <p:cxnSp>
          <p:nvCxnSpPr>
            <p:cNvPr id="54" name="Straight Connector 53">
              <a:extLst>
                <a:ext uri="{FF2B5EF4-FFF2-40B4-BE49-F238E27FC236}">
                  <a16:creationId xmlns:a16="http://schemas.microsoft.com/office/drawing/2014/main" id="{F568D588-FF7B-D55D-692A-A313E811957E}"/>
                </a:ext>
              </a:extLst>
            </p:cNvPr>
            <p:cNvCxnSpPr/>
            <p:nvPr/>
          </p:nvCxnSpPr>
          <p:spPr>
            <a:xfrm>
              <a:off x="7579179" y="2466430"/>
              <a:ext cx="0" cy="963063"/>
            </a:xfrm>
            <a:prstGeom prst="line">
              <a:avLst/>
            </a:prstGeom>
            <a:noFill/>
            <a:ln w="28575" cap="flat">
              <a:solidFill>
                <a:srgbClr val="FFFF00"/>
              </a:solidFill>
              <a:prstDash val="solid"/>
              <a:miter lim="800000"/>
              <a:headEnd type="oval" w="med" len="med"/>
              <a:tailEnd type="oval" w="med" len="med"/>
            </a:ln>
            <a:effectLst/>
            <a:sp3d/>
          </p:spPr>
          <p:style>
            <a:lnRef idx="0">
              <a:scrgbClr r="0" g="0" b="0"/>
            </a:lnRef>
            <a:fillRef idx="0">
              <a:scrgbClr r="0" g="0" b="0"/>
            </a:fillRef>
            <a:effectRef idx="0">
              <a:scrgbClr r="0" g="0" b="0"/>
            </a:effectRef>
            <a:fontRef idx="none"/>
          </p:style>
        </p:cxnSp>
        <p:cxnSp>
          <p:nvCxnSpPr>
            <p:cNvPr id="67" name="Straight Connector 66">
              <a:extLst>
                <a:ext uri="{FF2B5EF4-FFF2-40B4-BE49-F238E27FC236}">
                  <a16:creationId xmlns:a16="http://schemas.microsoft.com/office/drawing/2014/main" id="{D295BCA8-E89A-6096-E571-F709B797B452}"/>
                </a:ext>
              </a:extLst>
            </p:cNvPr>
            <p:cNvCxnSpPr/>
            <p:nvPr/>
          </p:nvCxnSpPr>
          <p:spPr>
            <a:xfrm>
              <a:off x="9424041" y="2463056"/>
              <a:ext cx="0" cy="963063"/>
            </a:xfrm>
            <a:prstGeom prst="line">
              <a:avLst/>
            </a:prstGeom>
            <a:noFill/>
            <a:ln w="28575" cap="flat">
              <a:solidFill>
                <a:srgbClr val="FFFF00"/>
              </a:solidFill>
              <a:prstDash val="solid"/>
              <a:miter lim="800000"/>
              <a:headEnd type="oval" w="med" len="med"/>
              <a:tailEnd type="oval" w="med" len="med"/>
            </a:ln>
            <a:effectLst/>
            <a:sp3d/>
          </p:spPr>
          <p:style>
            <a:lnRef idx="0">
              <a:scrgbClr r="0" g="0" b="0"/>
            </a:lnRef>
            <a:fillRef idx="0">
              <a:scrgbClr r="0" g="0" b="0"/>
            </a:fillRef>
            <a:effectRef idx="0">
              <a:scrgbClr r="0" g="0" b="0"/>
            </a:effectRef>
            <a:fontRef idx="none"/>
          </p:style>
        </p:cxnSp>
        <p:cxnSp>
          <p:nvCxnSpPr>
            <p:cNvPr id="73" name="Straight Connector 72">
              <a:extLst>
                <a:ext uri="{FF2B5EF4-FFF2-40B4-BE49-F238E27FC236}">
                  <a16:creationId xmlns:a16="http://schemas.microsoft.com/office/drawing/2014/main" id="{AC2F70B6-9C57-2AD5-5C1D-D6A2ECC986CA}"/>
                </a:ext>
              </a:extLst>
            </p:cNvPr>
            <p:cNvCxnSpPr/>
            <p:nvPr/>
          </p:nvCxnSpPr>
          <p:spPr>
            <a:xfrm>
              <a:off x="11556098" y="2472115"/>
              <a:ext cx="0" cy="963063"/>
            </a:xfrm>
            <a:prstGeom prst="line">
              <a:avLst/>
            </a:prstGeom>
            <a:noFill/>
            <a:ln w="28575" cap="flat">
              <a:solidFill>
                <a:srgbClr val="FFFF00"/>
              </a:solidFill>
              <a:prstDash val="solid"/>
              <a:miter lim="800000"/>
              <a:headEnd type="oval" w="med" len="med"/>
              <a:tailEnd type="oval" w="med" len="med"/>
            </a:ln>
            <a:effectLst/>
            <a:sp3d/>
          </p:spPr>
          <p:style>
            <a:lnRef idx="0">
              <a:scrgbClr r="0" g="0" b="0"/>
            </a:lnRef>
            <a:fillRef idx="0">
              <a:scrgbClr r="0" g="0" b="0"/>
            </a:fillRef>
            <a:effectRef idx="0">
              <a:scrgbClr r="0" g="0" b="0"/>
            </a:effectRef>
            <a:fontRef idx="none"/>
          </p:style>
        </p:cxnSp>
      </p:grpSp>
      <p:sp>
        <p:nvSpPr>
          <p:cNvPr id="74" name="TextBox 73">
            <a:extLst>
              <a:ext uri="{FF2B5EF4-FFF2-40B4-BE49-F238E27FC236}">
                <a16:creationId xmlns:a16="http://schemas.microsoft.com/office/drawing/2014/main" id="{B59D564C-A4BC-E5C5-DB11-9BBCA144762F}"/>
              </a:ext>
            </a:extLst>
          </p:cNvPr>
          <p:cNvSpPr txBox="1"/>
          <p:nvPr/>
        </p:nvSpPr>
        <p:spPr>
          <a:xfrm>
            <a:off x="9696183" y="1169794"/>
            <a:ext cx="225285" cy="4275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a:ln>
                  <a:noFill/>
                </a:ln>
                <a:solidFill>
                  <a:schemeClr val="tx2">
                    <a:lumMod val="20000"/>
                    <a:lumOff val="80000"/>
                  </a:schemeClr>
                </a:solidFill>
                <a:effectLst/>
                <a:uFillTx/>
                <a:latin typeface="+mj-lt"/>
                <a:ea typeface="+mj-ea"/>
                <a:cs typeface="+mj-cs"/>
                <a:sym typeface="Calibri"/>
              </a:rPr>
              <a:t>… </a:t>
            </a:r>
          </a:p>
        </p:txBody>
      </p:sp>
      <p:sp>
        <p:nvSpPr>
          <p:cNvPr id="79" name="TextBox 78">
            <a:extLst>
              <a:ext uri="{FF2B5EF4-FFF2-40B4-BE49-F238E27FC236}">
                <a16:creationId xmlns:a16="http://schemas.microsoft.com/office/drawing/2014/main" id="{B99F93A5-673F-77B2-EE45-4EBA96267269}"/>
              </a:ext>
            </a:extLst>
          </p:cNvPr>
          <p:cNvSpPr txBox="1"/>
          <p:nvPr/>
        </p:nvSpPr>
        <p:spPr>
          <a:xfrm>
            <a:off x="5867400" y="168897"/>
            <a:ext cx="320312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Blocks for a computing task</a:t>
            </a:r>
          </a:p>
        </p:txBody>
      </p:sp>
      <p:grpSp>
        <p:nvGrpSpPr>
          <p:cNvPr id="85" name="Group 84">
            <a:extLst>
              <a:ext uri="{FF2B5EF4-FFF2-40B4-BE49-F238E27FC236}">
                <a16:creationId xmlns:a16="http://schemas.microsoft.com/office/drawing/2014/main" id="{693E1A24-A10F-2C7C-60C0-C9275D7A021D}"/>
              </a:ext>
            </a:extLst>
          </p:cNvPr>
          <p:cNvGrpSpPr/>
          <p:nvPr/>
        </p:nvGrpSpPr>
        <p:grpSpPr>
          <a:xfrm>
            <a:off x="5145455" y="3357152"/>
            <a:ext cx="2695525" cy="2972094"/>
            <a:chOff x="5145455" y="3357152"/>
            <a:chExt cx="2695525" cy="2972094"/>
          </a:xfrm>
        </p:grpSpPr>
        <p:sp>
          <p:nvSpPr>
            <p:cNvPr id="40" name="Rectangle 39">
              <a:extLst>
                <a:ext uri="{FF2B5EF4-FFF2-40B4-BE49-F238E27FC236}">
                  <a16:creationId xmlns:a16="http://schemas.microsoft.com/office/drawing/2014/main" id="{E1A52B12-624D-798E-72B5-B8387EFBD2C3}"/>
                </a:ext>
              </a:extLst>
            </p:cNvPr>
            <p:cNvSpPr/>
            <p:nvPr/>
          </p:nvSpPr>
          <p:spPr>
            <a:xfrm>
              <a:off x="6079615" y="3364772"/>
              <a:ext cx="1761365" cy="952500"/>
            </a:xfrm>
            <a:prstGeom prst="rect">
              <a:avLst/>
            </a:prstGeom>
            <a:noFill/>
            <a:ln w="28575"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grpSp>
          <p:nvGrpSpPr>
            <p:cNvPr id="12" name="Group 11">
              <a:extLst>
                <a:ext uri="{FF2B5EF4-FFF2-40B4-BE49-F238E27FC236}">
                  <a16:creationId xmlns:a16="http://schemas.microsoft.com/office/drawing/2014/main" id="{5FA9484A-6DDC-A062-95DF-4745FF84548C}"/>
                </a:ext>
              </a:extLst>
            </p:cNvPr>
            <p:cNvGrpSpPr/>
            <p:nvPr/>
          </p:nvGrpSpPr>
          <p:grpSpPr>
            <a:xfrm>
              <a:off x="5145455" y="4172806"/>
              <a:ext cx="2314544" cy="2156440"/>
              <a:chOff x="4208771" y="3647704"/>
              <a:chExt cx="2314544" cy="2156440"/>
            </a:xfrm>
          </p:grpSpPr>
          <p:sp>
            <p:nvSpPr>
              <p:cNvPr id="6" name="Rectangle 5">
                <a:extLst>
                  <a:ext uri="{FF2B5EF4-FFF2-40B4-BE49-F238E27FC236}">
                    <a16:creationId xmlns:a16="http://schemas.microsoft.com/office/drawing/2014/main" id="{32B5BC09-4C91-AC74-E3D0-935709C6A08E}"/>
                  </a:ext>
                </a:extLst>
              </p:cNvPr>
              <p:cNvSpPr>
                <a:spLocks/>
              </p:cNvSpPr>
              <p:nvPr/>
            </p:nvSpPr>
            <p:spPr>
              <a:xfrm>
                <a:off x="4208771" y="3647704"/>
                <a:ext cx="2314544" cy="2156440"/>
              </a:xfrm>
              <a:prstGeom prst="rect">
                <a:avLst/>
              </a:prstGeom>
              <a:solidFill>
                <a:srgbClr val="CC9B00"/>
              </a:solidFill>
              <a:ln w="28575" cap="flat">
                <a:solidFill>
                  <a:srgbClr val="FF0000"/>
                </a:solidFill>
                <a:prstDash val="solid"/>
                <a:miter lim="800000"/>
              </a:ln>
              <a:effectLst>
                <a:outerShdw blurRad="63500" sx="102000" sy="102000" algn="ctr"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defTabSz="914400" rtl="0" fontAlgn="auto" latinLnBrk="0" hangingPunct="0">
                  <a:lnSpc>
                    <a:spcPct val="100000"/>
                  </a:lnSpc>
                  <a:spcBef>
                    <a:spcPts val="0"/>
                  </a:spcBef>
                  <a:spcAft>
                    <a:spcPts val="0"/>
                  </a:spcAft>
                  <a:buClrTx/>
                  <a:buSzTx/>
                  <a:buFontTx/>
                  <a:buNone/>
                  <a:tabLst/>
                </a:pPr>
                <a:r>
                  <a:rPr lang="en-US" sz="1400">
                    <a:solidFill>
                      <a:schemeClr val="tx2">
                        <a:lumMod val="20000"/>
                        <a:lumOff val="80000"/>
                      </a:schemeClr>
                    </a:solidFill>
                    <a:latin typeface="+mj-lt"/>
                    <a:ea typeface="+mj-ea"/>
                    <a:cs typeface="+mj-cs"/>
                    <a:sym typeface="Calibri"/>
                  </a:rPr>
                  <a:t>s</a:t>
                </a:r>
                <a:r>
                  <a:rPr kumimoji="0" lang="en-US" sz="1400" b="0" i="0" u="none" strike="noStrike" cap="none" spc="0" normalizeH="0" baseline="0">
                    <a:ln>
                      <a:noFill/>
                    </a:ln>
                    <a:solidFill>
                      <a:schemeClr val="tx2">
                        <a:lumMod val="20000"/>
                        <a:lumOff val="80000"/>
                      </a:schemeClr>
                    </a:solidFill>
                    <a:effectLst/>
                    <a:uFillTx/>
                    <a:latin typeface="+mj-lt"/>
                    <a:ea typeface="+mj-ea"/>
                    <a:cs typeface="+mj-cs"/>
                    <a:sym typeface="Calibri"/>
                  </a:rPr>
                  <a:t>treaming multiprocessor</a:t>
                </a:r>
              </a:p>
            </p:txBody>
          </p:sp>
          <p:sp>
            <p:nvSpPr>
              <p:cNvPr id="8" name="Rectangle 7">
                <a:extLst>
                  <a:ext uri="{FF2B5EF4-FFF2-40B4-BE49-F238E27FC236}">
                    <a16:creationId xmlns:a16="http://schemas.microsoft.com/office/drawing/2014/main" id="{07C4D9C8-DC23-5AFD-8FA8-B698A32F52BD}"/>
                  </a:ext>
                </a:extLst>
              </p:cNvPr>
              <p:cNvSpPr>
                <a:spLocks/>
              </p:cNvSpPr>
              <p:nvPr/>
            </p:nvSpPr>
            <p:spPr>
              <a:xfrm>
                <a:off x="4286903" y="4462053"/>
                <a:ext cx="1034100" cy="523218"/>
              </a:xfrm>
              <a:prstGeom prst="rect">
                <a:avLst/>
              </a:prstGeom>
              <a:solidFill>
                <a:srgbClr val="00B05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chemeClr val="tx2">
                        <a:lumMod val="20000"/>
                        <a:lumOff val="80000"/>
                      </a:schemeClr>
                    </a:solidFill>
                    <a:effectLst/>
                    <a:uFillTx/>
                    <a:latin typeface="+mj-lt"/>
                    <a:ea typeface="+mj-ea"/>
                    <a:cs typeface="+mj-cs"/>
                    <a:sym typeface="Calibri"/>
                  </a:rPr>
                  <a:t>streaming processor</a:t>
                </a:r>
              </a:p>
            </p:txBody>
          </p:sp>
          <p:sp>
            <p:nvSpPr>
              <p:cNvPr id="11" name="Rectangle 10">
                <a:extLst>
                  <a:ext uri="{FF2B5EF4-FFF2-40B4-BE49-F238E27FC236}">
                    <a16:creationId xmlns:a16="http://schemas.microsoft.com/office/drawing/2014/main" id="{2BEC456C-19CE-7658-4A65-A5500372B1A9}"/>
                  </a:ext>
                </a:extLst>
              </p:cNvPr>
              <p:cNvSpPr/>
              <p:nvPr/>
            </p:nvSpPr>
            <p:spPr>
              <a:xfrm>
                <a:off x="4286903" y="3953671"/>
                <a:ext cx="2140208" cy="428377"/>
              </a:xfrm>
              <a:prstGeom prst="rect">
                <a:avLst/>
              </a:prstGeom>
              <a:solidFill>
                <a:srgbClr val="FF7C8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sz="1400">
                    <a:solidFill>
                      <a:srgbClr val="FFFFFF"/>
                    </a:solidFill>
                    <a:latin typeface="+mj-lt"/>
                    <a:ea typeface="+mj-ea"/>
                    <a:cs typeface="+mj-cs"/>
                    <a:sym typeface="Calibri"/>
                  </a:rPr>
                  <a:t>s</a:t>
                </a:r>
                <a:r>
                  <a:rPr kumimoji="0" lang="en-US" sz="1400" b="0" i="0" u="none" strike="noStrike" cap="none" spc="0" normalizeH="0" baseline="0">
                    <a:ln>
                      <a:noFill/>
                    </a:ln>
                    <a:solidFill>
                      <a:srgbClr val="FFFFFF"/>
                    </a:solidFill>
                    <a:effectLst/>
                    <a:uFillTx/>
                    <a:latin typeface="+mj-lt"/>
                    <a:ea typeface="+mj-ea"/>
                    <a:cs typeface="+mj-cs"/>
                    <a:sym typeface="Calibri"/>
                  </a:rPr>
                  <a:t>hared memory</a:t>
                </a:r>
              </a:p>
            </p:txBody>
          </p:sp>
          <p:sp>
            <p:nvSpPr>
              <p:cNvPr id="21" name="Rectangle 20">
                <a:extLst>
                  <a:ext uri="{FF2B5EF4-FFF2-40B4-BE49-F238E27FC236}">
                    <a16:creationId xmlns:a16="http://schemas.microsoft.com/office/drawing/2014/main" id="{84C1D24C-F201-EA13-6568-D33009A05A65}"/>
                  </a:ext>
                </a:extLst>
              </p:cNvPr>
              <p:cNvSpPr>
                <a:spLocks/>
              </p:cNvSpPr>
              <p:nvPr/>
            </p:nvSpPr>
            <p:spPr>
              <a:xfrm>
                <a:off x="5399142" y="4469330"/>
                <a:ext cx="1034100" cy="523218"/>
              </a:xfrm>
              <a:prstGeom prst="rect">
                <a:avLst/>
              </a:prstGeom>
              <a:solidFill>
                <a:srgbClr val="00B05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chemeClr val="tx2">
                        <a:lumMod val="20000"/>
                        <a:lumOff val="80000"/>
                      </a:schemeClr>
                    </a:solidFill>
                    <a:effectLst/>
                    <a:uFillTx/>
                    <a:latin typeface="+mj-lt"/>
                    <a:ea typeface="+mj-ea"/>
                    <a:cs typeface="+mj-cs"/>
                    <a:sym typeface="Calibri"/>
                  </a:rPr>
                  <a:t>streaming processor</a:t>
                </a:r>
              </a:p>
            </p:txBody>
          </p:sp>
          <p:sp>
            <p:nvSpPr>
              <p:cNvPr id="24" name="Rectangle 23">
                <a:extLst>
                  <a:ext uri="{FF2B5EF4-FFF2-40B4-BE49-F238E27FC236}">
                    <a16:creationId xmlns:a16="http://schemas.microsoft.com/office/drawing/2014/main" id="{613E4A94-9FFE-E996-735F-1327EC11BAB6}"/>
                  </a:ext>
                </a:extLst>
              </p:cNvPr>
              <p:cNvSpPr/>
              <p:nvPr/>
            </p:nvSpPr>
            <p:spPr>
              <a:xfrm>
                <a:off x="4286909" y="5348897"/>
                <a:ext cx="2140208" cy="375570"/>
              </a:xfrm>
              <a:prstGeom prst="rect">
                <a:avLst/>
              </a:prstGeom>
              <a:solidFill>
                <a:srgbClr val="FF7C8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sz="1400">
                    <a:solidFill>
                      <a:srgbClr val="FFFFFF"/>
                    </a:solidFill>
                    <a:latin typeface="+mj-lt"/>
                    <a:ea typeface="+mj-ea"/>
                    <a:cs typeface="+mj-cs"/>
                    <a:sym typeface="Calibri"/>
                  </a:rPr>
                  <a:t>registers</a:t>
                </a:r>
                <a:endParaRPr kumimoji="0" lang="en-US" sz="1400" b="0" i="0" u="none" strike="noStrike" cap="none" spc="0" normalizeH="0" baseline="0">
                  <a:ln>
                    <a:noFill/>
                  </a:ln>
                  <a:solidFill>
                    <a:srgbClr val="FFFFFF"/>
                  </a:solidFill>
                  <a:effectLst/>
                  <a:uFillTx/>
                  <a:latin typeface="+mj-lt"/>
                  <a:ea typeface="+mj-ea"/>
                  <a:cs typeface="+mj-cs"/>
                  <a:sym typeface="Calibri"/>
                </a:endParaRPr>
              </a:p>
            </p:txBody>
          </p:sp>
          <p:sp>
            <p:nvSpPr>
              <p:cNvPr id="7" name="TextBox 6">
                <a:extLst>
                  <a:ext uri="{FF2B5EF4-FFF2-40B4-BE49-F238E27FC236}">
                    <a16:creationId xmlns:a16="http://schemas.microsoft.com/office/drawing/2014/main" id="{38A49B96-1EA2-F14C-6829-AA893ACF0AFC}"/>
                  </a:ext>
                </a:extLst>
              </p:cNvPr>
              <p:cNvSpPr txBox="1"/>
              <p:nvPr/>
            </p:nvSpPr>
            <p:spPr>
              <a:xfrm rot="5400000">
                <a:off x="4773301" y="5000825"/>
                <a:ext cx="22734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b="0" i="0" u="none" strike="noStrike" cap="none" spc="0" normalizeH="0" baseline="0">
                    <a:ln>
                      <a:noFill/>
                    </a:ln>
                    <a:solidFill>
                      <a:schemeClr val="tx2">
                        <a:lumMod val="20000"/>
                        <a:lumOff val="80000"/>
                      </a:schemeClr>
                    </a:solidFill>
                    <a:effectLst/>
                    <a:uFillTx/>
                    <a:latin typeface="+mj-lt"/>
                    <a:ea typeface="+mj-ea"/>
                    <a:cs typeface="+mj-cs"/>
                    <a:sym typeface="Calibri"/>
                  </a:rPr>
                  <a:t>… </a:t>
                </a:r>
              </a:p>
            </p:txBody>
          </p:sp>
          <p:sp>
            <p:nvSpPr>
              <p:cNvPr id="9" name="TextBox 8">
                <a:extLst>
                  <a:ext uri="{FF2B5EF4-FFF2-40B4-BE49-F238E27FC236}">
                    <a16:creationId xmlns:a16="http://schemas.microsoft.com/office/drawing/2014/main" id="{556EB063-9183-DD18-5EF6-166E5405FA2D}"/>
                  </a:ext>
                </a:extLst>
              </p:cNvPr>
              <p:cNvSpPr txBox="1"/>
              <p:nvPr/>
            </p:nvSpPr>
            <p:spPr>
              <a:xfrm rot="5400000">
                <a:off x="5884794" y="5001563"/>
                <a:ext cx="22734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b="0" i="0" u="none" strike="noStrike" cap="none" spc="0" normalizeH="0" baseline="0">
                    <a:ln>
                      <a:noFill/>
                    </a:ln>
                    <a:solidFill>
                      <a:schemeClr val="tx2">
                        <a:lumMod val="20000"/>
                        <a:lumOff val="80000"/>
                      </a:schemeClr>
                    </a:solidFill>
                    <a:effectLst/>
                    <a:uFillTx/>
                    <a:latin typeface="+mj-lt"/>
                    <a:ea typeface="+mj-ea"/>
                    <a:cs typeface="+mj-cs"/>
                    <a:sym typeface="Calibri"/>
                  </a:rPr>
                  <a:t>… </a:t>
                </a:r>
              </a:p>
            </p:txBody>
          </p:sp>
        </p:grpSp>
        <p:cxnSp>
          <p:nvCxnSpPr>
            <p:cNvPr id="17" name="Straight Connector 16">
              <a:extLst>
                <a:ext uri="{FF2B5EF4-FFF2-40B4-BE49-F238E27FC236}">
                  <a16:creationId xmlns:a16="http://schemas.microsoft.com/office/drawing/2014/main" id="{08E4C271-4502-882B-5A9F-7C6A257DB07F}"/>
                </a:ext>
              </a:extLst>
            </p:cNvPr>
            <p:cNvCxnSpPr>
              <a:cxnSpLocks/>
            </p:cNvCxnSpPr>
            <p:nvPr/>
          </p:nvCxnSpPr>
          <p:spPr>
            <a:xfrm flipV="1">
              <a:off x="5159829" y="3357152"/>
              <a:ext cx="913311" cy="814798"/>
            </a:xfrm>
            <a:prstGeom prst="line">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20" name="Straight Connector 19">
              <a:extLst>
                <a:ext uri="{FF2B5EF4-FFF2-40B4-BE49-F238E27FC236}">
                  <a16:creationId xmlns:a16="http://schemas.microsoft.com/office/drawing/2014/main" id="{FF7D35B4-F0D0-E61E-1331-65669788DC90}"/>
                </a:ext>
              </a:extLst>
            </p:cNvPr>
            <p:cNvCxnSpPr>
              <a:cxnSpLocks/>
            </p:cNvCxnSpPr>
            <p:nvPr/>
          </p:nvCxnSpPr>
          <p:spPr>
            <a:xfrm flipV="1">
              <a:off x="7462157" y="4324892"/>
              <a:ext cx="363583" cy="2002429"/>
            </a:xfrm>
            <a:prstGeom prst="line">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grpSp>
      <p:grpSp>
        <p:nvGrpSpPr>
          <p:cNvPr id="33" name="Group 32">
            <a:extLst>
              <a:ext uri="{FF2B5EF4-FFF2-40B4-BE49-F238E27FC236}">
                <a16:creationId xmlns:a16="http://schemas.microsoft.com/office/drawing/2014/main" id="{1CAACB7D-CC28-7798-B63F-98C9924233AB}"/>
              </a:ext>
            </a:extLst>
          </p:cNvPr>
          <p:cNvGrpSpPr/>
          <p:nvPr/>
        </p:nvGrpSpPr>
        <p:grpSpPr>
          <a:xfrm>
            <a:off x="2431822" y="4483723"/>
            <a:ext cx="2711475" cy="1872069"/>
            <a:chOff x="2433980" y="4571862"/>
            <a:chExt cx="2711475" cy="1872069"/>
          </a:xfrm>
        </p:grpSpPr>
        <p:sp>
          <p:nvSpPr>
            <p:cNvPr id="18" name="Rectangle 17">
              <a:extLst>
                <a:ext uri="{FF2B5EF4-FFF2-40B4-BE49-F238E27FC236}">
                  <a16:creationId xmlns:a16="http://schemas.microsoft.com/office/drawing/2014/main" id="{617F1EE3-ADF4-409A-A461-458AA6B6362C}"/>
                </a:ext>
              </a:extLst>
            </p:cNvPr>
            <p:cNvSpPr/>
            <p:nvPr/>
          </p:nvSpPr>
          <p:spPr>
            <a:xfrm>
              <a:off x="2433980" y="4571862"/>
              <a:ext cx="2163899" cy="1872069"/>
            </a:xfrm>
            <a:prstGeom prst="rect">
              <a:avLst/>
            </a:prstGeom>
            <a:solidFill>
              <a:srgbClr val="E6AF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b</a:t>
              </a: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lock (0,0)</a:t>
              </a:r>
            </a:p>
          </p:txBody>
        </p:sp>
        <p:sp>
          <p:nvSpPr>
            <p:cNvPr id="13" name="Rectangle 12">
              <a:extLst>
                <a:ext uri="{FF2B5EF4-FFF2-40B4-BE49-F238E27FC236}">
                  <a16:creationId xmlns:a16="http://schemas.microsoft.com/office/drawing/2014/main" id="{8045CA80-61DB-98F2-AAD0-E6D251ED77A3}"/>
                </a:ext>
              </a:extLst>
            </p:cNvPr>
            <p:cNvSpPr/>
            <p:nvPr/>
          </p:nvSpPr>
          <p:spPr>
            <a:xfrm>
              <a:off x="2596169" y="4939037"/>
              <a:ext cx="1874661" cy="523218"/>
            </a:xfrm>
            <a:prstGeom prst="rect">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chemeClr val="tx2">
                      <a:lumMod val="20000"/>
                      <a:lumOff val="80000"/>
                    </a:schemeClr>
                  </a:solidFill>
                  <a:effectLst/>
                  <a:uFillTx/>
                  <a:latin typeface="+mj-lt"/>
                  <a:ea typeface="+mj-ea"/>
                  <a:cs typeface="+mj-cs"/>
                  <a:sym typeface="Calibri"/>
                </a:rPr>
                <a:t>thread (</a:t>
              </a:r>
              <a:r>
                <a:rPr kumimoji="0" lang="en-US" sz="1400" b="1" i="0" u="none" strike="noStrike" cap="none" spc="0" normalizeH="0" baseline="0">
                  <a:ln>
                    <a:noFill/>
                  </a:ln>
                  <a:solidFill>
                    <a:schemeClr val="tx2">
                      <a:lumMod val="20000"/>
                      <a:lumOff val="80000"/>
                    </a:schemeClr>
                  </a:solidFill>
                  <a:effectLst/>
                  <a:uFillTx/>
                  <a:latin typeface="+mj-lt"/>
                  <a:ea typeface="+mj-ea"/>
                  <a:cs typeface="+mj-cs"/>
                  <a:sym typeface="Calibri"/>
                </a:rPr>
                <a:t>warp</a:t>
              </a:r>
              <a:r>
                <a:rPr kumimoji="0" lang="en-US" sz="1400" b="0" i="0" u="none" strike="noStrike" cap="none" spc="0" normalizeH="0" baseline="0">
                  <a:ln>
                    <a:noFill/>
                  </a:ln>
                  <a:solidFill>
                    <a:schemeClr val="tx2">
                      <a:lumMod val="20000"/>
                      <a:lumOff val="80000"/>
                    </a:schemeClr>
                  </a:solidFill>
                  <a:effectLst/>
                  <a:uFillTx/>
                  <a:latin typeface="+mj-lt"/>
                  <a:ea typeface="+mj-ea"/>
                  <a:cs typeface="+mj-cs"/>
                  <a:sym typeface="Calibri"/>
                </a:rPr>
                <a:t> 0)</a:t>
              </a:r>
            </a:p>
            <a:p>
              <a:pPr marL="0" marR="0" indent="0" algn="ctr" defTabSz="914400" rtl="0" fontAlgn="auto" latinLnBrk="0" hangingPunct="0">
                <a:lnSpc>
                  <a:spcPct val="100000"/>
                </a:lnSpc>
                <a:spcBef>
                  <a:spcPts val="0"/>
                </a:spcBef>
                <a:spcAft>
                  <a:spcPts val="0"/>
                </a:spcAft>
                <a:buClrTx/>
                <a:buSzTx/>
                <a:buFontTx/>
                <a:buNone/>
                <a:tabLst/>
              </a:pPr>
              <a:r>
                <a:rPr lang="en-US" sz="1400">
                  <a:solidFill>
                    <a:schemeClr val="tx2">
                      <a:lumMod val="20000"/>
                      <a:lumOff val="80000"/>
                    </a:schemeClr>
                  </a:solidFill>
                  <a:latin typeface="+mj-lt"/>
                  <a:ea typeface="+mj-ea"/>
                  <a:cs typeface="+mj-cs"/>
                  <a:sym typeface="Calibri"/>
                </a:rPr>
                <a:t>(0,0)</a:t>
              </a:r>
              <a:r>
                <a:rPr kumimoji="0" lang="en-US" sz="1400" b="0" i="0" u="none" strike="noStrike" cap="none" spc="0" normalizeH="0" baseline="0">
                  <a:ln>
                    <a:noFill/>
                  </a:ln>
                  <a:solidFill>
                    <a:schemeClr val="tx2">
                      <a:lumMod val="20000"/>
                      <a:lumOff val="80000"/>
                    </a:schemeClr>
                  </a:solidFill>
                  <a:effectLst/>
                  <a:uFillTx/>
                  <a:latin typeface="+mj-lt"/>
                  <a:ea typeface="+mj-ea"/>
                  <a:cs typeface="+mj-cs"/>
                  <a:sym typeface="Calibri"/>
                </a:rPr>
                <a:t> </a:t>
              </a:r>
              <a:r>
                <a:rPr lang="en-US" sz="1400">
                  <a:solidFill>
                    <a:schemeClr val="tx2">
                      <a:lumMod val="20000"/>
                      <a:lumOff val="80000"/>
                    </a:schemeClr>
                  </a:solidFill>
                  <a:latin typeface="+mj-lt"/>
                  <a:ea typeface="+mj-ea"/>
                  <a:cs typeface="+mj-cs"/>
                  <a:sym typeface="Calibri"/>
                </a:rPr>
                <a:t>(1,0)</a:t>
              </a:r>
              <a:r>
                <a:rPr kumimoji="0" lang="en-US" sz="1400" b="0" i="0" u="none" strike="noStrike" cap="none" spc="0" normalizeH="0" baseline="0">
                  <a:ln>
                    <a:noFill/>
                  </a:ln>
                  <a:solidFill>
                    <a:schemeClr val="tx2">
                      <a:lumMod val="20000"/>
                      <a:lumOff val="80000"/>
                    </a:schemeClr>
                  </a:solidFill>
                  <a:effectLst/>
                  <a:uFillTx/>
                  <a:latin typeface="+mj-lt"/>
                  <a:ea typeface="+mj-ea"/>
                  <a:cs typeface="+mj-cs"/>
                  <a:sym typeface="Calibri"/>
                </a:rPr>
                <a:t> … </a:t>
              </a:r>
              <a:r>
                <a:rPr lang="en-US" sz="1400">
                  <a:solidFill>
                    <a:schemeClr val="tx2">
                      <a:lumMod val="20000"/>
                      <a:lumOff val="80000"/>
                    </a:schemeClr>
                  </a:solidFill>
                  <a:latin typeface="+mj-lt"/>
                  <a:ea typeface="+mj-ea"/>
                  <a:cs typeface="+mj-cs"/>
                  <a:sym typeface="Calibri"/>
                </a:rPr>
                <a:t>(31,0)</a:t>
              </a:r>
              <a:r>
                <a:rPr kumimoji="0" lang="en-US" sz="1400" b="0" i="0" u="none" strike="noStrike" cap="none" spc="0" normalizeH="0" baseline="0">
                  <a:ln>
                    <a:noFill/>
                  </a:ln>
                  <a:solidFill>
                    <a:schemeClr val="tx2">
                      <a:lumMod val="20000"/>
                      <a:lumOff val="80000"/>
                    </a:schemeClr>
                  </a:solidFill>
                  <a:effectLst/>
                  <a:uFillTx/>
                  <a:latin typeface="+mj-lt"/>
                  <a:ea typeface="+mj-ea"/>
                  <a:cs typeface="+mj-cs"/>
                  <a:sym typeface="Calibri"/>
                </a:rPr>
                <a:t> </a:t>
              </a:r>
            </a:p>
          </p:txBody>
        </p:sp>
        <p:sp>
          <p:nvSpPr>
            <p:cNvPr id="16" name="Rectangle 15">
              <a:extLst>
                <a:ext uri="{FF2B5EF4-FFF2-40B4-BE49-F238E27FC236}">
                  <a16:creationId xmlns:a16="http://schemas.microsoft.com/office/drawing/2014/main" id="{FB4E749A-FF78-8F42-8B05-40C543C2FA61}"/>
                </a:ext>
              </a:extLst>
            </p:cNvPr>
            <p:cNvSpPr/>
            <p:nvPr/>
          </p:nvSpPr>
          <p:spPr>
            <a:xfrm>
              <a:off x="2584667" y="5574516"/>
              <a:ext cx="1874661" cy="523218"/>
            </a:xfrm>
            <a:prstGeom prst="rect">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chemeClr val="tx2">
                      <a:lumMod val="20000"/>
                      <a:lumOff val="80000"/>
                    </a:schemeClr>
                  </a:solidFill>
                  <a:effectLst/>
                  <a:uFillTx/>
                  <a:latin typeface="+mj-lt"/>
                  <a:ea typeface="+mj-ea"/>
                  <a:cs typeface="+mj-cs"/>
                  <a:sym typeface="Calibri"/>
                </a:rPr>
                <a:t>thread (</a:t>
              </a:r>
              <a:r>
                <a:rPr kumimoji="0" lang="en-US" sz="1400" b="1" i="0" u="none" strike="noStrike" cap="none" spc="0" normalizeH="0" baseline="0">
                  <a:ln>
                    <a:noFill/>
                  </a:ln>
                  <a:solidFill>
                    <a:schemeClr val="tx2">
                      <a:lumMod val="20000"/>
                      <a:lumOff val="80000"/>
                    </a:schemeClr>
                  </a:solidFill>
                  <a:effectLst/>
                  <a:uFillTx/>
                  <a:latin typeface="+mj-lt"/>
                  <a:ea typeface="+mj-ea"/>
                  <a:cs typeface="+mj-cs"/>
                  <a:sym typeface="Calibri"/>
                </a:rPr>
                <a:t>warp</a:t>
              </a:r>
              <a:r>
                <a:rPr kumimoji="0" lang="en-US" sz="1400" b="0" i="0" u="none" strike="noStrike" cap="none" spc="0" normalizeH="0" baseline="0">
                  <a:ln>
                    <a:noFill/>
                  </a:ln>
                  <a:solidFill>
                    <a:schemeClr val="tx2">
                      <a:lumMod val="20000"/>
                      <a:lumOff val="80000"/>
                    </a:schemeClr>
                  </a:solidFill>
                  <a:effectLst/>
                  <a:uFillTx/>
                  <a:latin typeface="+mj-lt"/>
                  <a:ea typeface="+mj-ea"/>
                  <a:cs typeface="+mj-cs"/>
                  <a:sym typeface="Calibri"/>
                </a:rPr>
                <a:t> 1)</a:t>
              </a:r>
            </a:p>
            <a:p>
              <a:pPr marL="0" marR="0" indent="0" algn="ctr" defTabSz="914400" rtl="0" fontAlgn="auto" latinLnBrk="0" hangingPunct="0">
                <a:lnSpc>
                  <a:spcPct val="100000"/>
                </a:lnSpc>
                <a:spcBef>
                  <a:spcPts val="0"/>
                </a:spcBef>
                <a:spcAft>
                  <a:spcPts val="0"/>
                </a:spcAft>
                <a:buClrTx/>
                <a:buSzTx/>
                <a:buFontTx/>
                <a:buNone/>
                <a:tabLst/>
              </a:pPr>
              <a:r>
                <a:rPr lang="en-US" sz="1400">
                  <a:solidFill>
                    <a:schemeClr val="tx2">
                      <a:lumMod val="20000"/>
                      <a:lumOff val="80000"/>
                    </a:schemeClr>
                  </a:solidFill>
                  <a:latin typeface="+mj-lt"/>
                  <a:ea typeface="+mj-ea"/>
                  <a:cs typeface="+mj-cs"/>
                  <a:sym typeface="Calibri"/>
                </a:rPr>
                <a:t>(32,0)</a:t>
              </a:r>
              <a:r>
                <a:rPr kumimoji="0" lang="en-US" sz="1400" b="0" i="0" u="none" strike="noStrike" cap="none" spc="0" normalizeH="0" baseline="0">
                  <a:ln>
                    <a:noFill/>
                  </a:ln>
                  <a:solidFill>
                    <a:schemeClr val="tx2">
                      <a:lumMod val="20000"/>
                      <a:lumOff val="80000"/>
                    </a:schemeClr>
                  </a:solidFill>
                  <a:effectLst/>
                  <a:uFillTx/>
                  <a:latin typeface="+mj-lt"/>
                  <a:ea typeface="+mj-ea"/>
                  <a:cs typeface="+mj-cs"/>
                  <a:sym typeface="Calibri"/>
                </a:rPr>
                <a:t> </a:t>
              </a:r>
              <a:r>
                <a:rPr lang="en-US" sz="1400">
                  <a:solidFill>
                    <a:schemeClr val="tx2">
                      <a:lumMod val="20000"/>
                      <a:lumOff val="80000"/>
                    </a:schemeClr>
                  </a:solidFill>
                  <a:latin typeface="+mj-lt"/>
                  <a:ea typeface="+mj-ea"/>
                  <a:cs typeface="+mj-cs"/>
                  <a:sym typeface="Calibri"/>
                </a:rPr>
                <a:t>(33,0)</a:t>
              </a:r>
              <a:r>
                <a:rPr kumimoji="0" lang="en-US" sz="1400" b="0" i="0" u="none" strike="noStrike" cap="none" spc="0" normalizeH="0" baseline="0">
                  <a:ln>
                    <a:noFill/>
                  </a:ln>
                  <a:solidFill>
                    <a:schemeClr val="tx2">
                      <a:lumMod val="20000"/>
                      <a:lumOff val="80000"/>
                    </a:schemeClr>
                  </a:solidFill>
                  <a:effectLst/>
                  <a:uFillTx/>
                  <a:latin typeface="+mj-lt"/>
                  <a:ea typeface="+mj-ea"/>
                  <a:cs typeface="+mj-cs"/>
                  <a:sym typeface="Calibri"/>
                </a:rPr>
                <a:t> … </a:t>
              </a:r>
              <a:r>
                <a:rPr lang="en-US" sz="1400">
                  <a:solidFill>
                    <a:schemeClr val="tx2">
                      <a:lumMod val="20000"/>
                      <a:lumOff val="80000"/>
                    </a:schemeClr>
                  </a:solidFill>
                  <a:latin typeface="+mj-lt"/>
                  <a:ea typeface="+mj-ea"/>
                  <a:cs typeface="+mj-cs"/>
                  <a:sym typeface="Calibri"/>
                </a:rPr>
                <a:t>(63,0)</a:t>
              </a:r>
              <a:r>
                <a:rPr kumimoji="0" lang="en-US" sz="1400" b="0" i="0" u="none" strike="noStrike" cap="none" spc="0" normalizeH="0" baseline="0">
                  <a:ln>
                    <a:noFill/>
                  </a:ln>
                  <a:solidFill>
                    <a:schemeClr val="tx2">
                      <a:lumMod val="20000"/>
                      <a:lumOff val="80000"/>
                    </a:schemeClr>
                  </a:solidFill>
                  <a:effectLst/>
                  <a:uFillTx/>
                  <a:latin typeface="+mj-lt"/>
                  <a:ea typeface="+mj-ea"/>
                  <a:cs typeface="+mj-cs"/>
                  <a:sym typeface="Calibri"/>
                </a:rPr>
                <a:t> </a:t>
              </a:r>
            </a:p>
          </p:txBody>
        </p:sp>
        <p:cxnSp>
          <p:nvCxnSpPr>
            <p:cNvPr id="26" name="Straight Connector 25">
              <a:extLst>
                <a:ext uri="{FF2B5EF4-FFF2-40B4-BE49-F238E27FC236}">
                  <a16:creationId xmlns:a16="http://schemas.microsoft.com/office/drawing/2014/main" id="{DED86DD5-AF5A-B97B-6101-F0BF91D8401E}"/>
                </a:ext>
              </a:extLst>
            </p:cNvPr>
            <p:cNvCxnSpPr>
              <a:cxnSpLocks/>
            </p:cNvCxnSpPr>
            <p:nvPr/>
          </p:nvCxnSpPr>
          <p:spPr>
            <a:xfrm>
              <a:off x="4362450" y="5326106"/>
              <a:ext cx="783005" cy="0"/>
            </a:xfrm>
            <a:prstGeom prst="line">
              <a:avLst/>
            </a:prstGeom>
            <a:noFill/>
            <a:ln w="38100" cap="flat">
              <a:solidFill>
                <a:srgbClr val="FFFF00"/>
              </a:solidFill>
              <a:prstDash val="solid"/>
              <a:miter lim="800000"/>
              <a:headEnd type="oval" w="med" len="med"/>
              <a:tailEnd type="oval" w="med" len="med"/>
            </a:ln>
            <a:effectLst/>
            <a:sp3d/>
          </p:spPr>
          <p:style>
            <a:lnRef idx="0">
              <a:scrgbClr r="0" g="0" b="0"/>
            </a:lnRef>
            <a:fillRef idx="0">
              <a:scrgbClr r="0" g="0" b="0"/>
            </a:fillRef>
            <a:effectRef idx="0">
              <a:scrgbClr r="0" g="0" b="0"/>
            </a:effectRef>
            <a:fontRef idx="none"/>
          </p:style>
        </p:cxnSp>
        <p:cxnSp>
          <p:nvCxnSpPr>
            <p:cNvPr id="30" name="Straight Connector 29">
              <a:extLst>
                <a:ext uri="{FF2B5EF4-FFF2-40B4-BE49-F238E27FC236}">
                  <a16:creationId xmlns:a16="http://schemas.microsoft.com/office/drawing/2014/main" id="{3B5E2C6C-0ECA-056E-2FA8-4C8D055BAE97}"/>
                </a:ext>
              </a:extLst>
            </p:cNvPr>
            <p:cNvCxnSpPr>
              <a:cxnSpLocks/>
            </p:cNvCxnSpPr>
            <p:nvPr/>
          </p:nvCxnSpPr>
          <p:spPr>
            <a:xfrm flipV="1">
              <a:off x="4368800" y="5983727"/>
              <a:ext cx="771198" cy="15479"/>
            </a:xfrm>
            <a:prstGeom prst="line">
              <a:avLst/>
            </a:prstGeom>
            <a:noFill/>
            <a:ln w="38100" cap="flat">
              <a:solidFill>
                <a:srgbClr val="FFFF00"/>
              </a:solidFill>
              <a:prstDash val="solid"/>
              <a:miter lim="800000"/>
              <a:headEnd type="oval" w="med" len="med"/>
              <a:tailEnd type="oval" w="med" len="med"/>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57073464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22" presetClass="entr" presetSubtype="1" fill="hold" nodeType="withEffect">
                                  <p:stCondLst>
                                    <p:cond delay="0"/>
                                  </p:stCondLst>
                                  <p:childTnLst>
                                    <p:set>
                                      <p:cBhvr>
                                        <p:cTn id="12" dur="1" fill="hold">
                                          <p:stCondLst>
                                            <p:cond delay="0"/>
                                          </p:stCondLst>
                                        </p:cTn>
                                        <p:tgtEl>
                                          <p:spTgt spid="85"/>
                                        </p:tgtEl>
                                        <p:attrNameLst>
                                          <p:attrName>style.visibility</p:attrName>
                                        </p:attrNameLst>
                                      </p:cBhvr>
                                      <p:to>
                                        <p:strVal val="visible"/>
                                      </p:to>
                                    </p:set>
                                    <p:animEffect transition="in" filter="wipe(up)">
                                      <p:cBhvr>
                                        <p:cTn id="13" dur="500"/>
                                        <p:tgtEl>
                                          <p:spTgt spid="8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childTnLst>
                                </p:cTn>
                              </p:par>
                              <p:par>
                                <p:cTn id="20" presetID="22" presetClass="entr" presetSubtype="2" fill="hold"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right)">
                                      <p:cBhvr>
                                        <p:cTn id="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F1CCDF-9037-F87E-D423-286B826F0FA6}"/>
              </a:ext>
            </a:extLst>
          </p:cNvPr>
          <p:cNvSpPr>
            <a:spLocks noGrp="1"/>
          </p:cNvSpPr>
          <p:nvPr>
            <p:ph type="sldNum" sz="quarter" idx="2"/>
          </p:nvPr>
        </p:nvSpPr>
        <p:spPr/>
        <p:txBody>
          <a:bodyPr/>
          <a:lstStyle/>
          <a:p>
            <a:fld id="{86CB4B4D-7CA3-9044-876B-883B54F8677D}" type="slidenum">
              <a:rPr lang="en-US" smtClean="0"/>
              <a:t>15</a:t>
            </a:fld>
            <a:endParaRPr lang="en-US"/>
          </a:p>
        </p:txBody>
      </p:sp>
      <p:sp>
        <p:nvSpPr>
          <p:cNvPr id="3" name="Title 2">
            <a:extLst>
              <a:ext uri="{FF2B5EF4-FFF2-40B4-BE49-F238E27FC236}">
                <a16:creationId xmlns:a16="http://schemas.microsoft.com/office/drawing/2014/main" id="{24D81D3A-E726-5C46-31A4-BD568092EF66}"/>
              </a:ext>
            </a:extLst>
          </p:cNvPr>
          <p:cNvSpPr>
            <a:spLocks noGrp="1"/>
          </p:cNvSpPr>
          <p:nvPr>
            <p:ph type="title"/>
          </p:nvPr>
        </p:nvSpPr>
        <p:spPr/>
        <p:txBody>
          <a:bodyPr>
            <a:normAutofit fontScale="90000"/>
          </a:bodyPr>
          <a:lstStyle/>
          <a:p>
            <a:r>
              <a:rPr lang="en-US" dirty="0"/>
              <a:t>HIP Key Components</a:t>
            </a:r>
          </a:p>
        </p:txBody>
      </p:sp>
      <p:sp>
        <p:nvSpPr>
          <p:cNvPr id="4" name="Text Placeholder 3">
            <a:extLst>
              <a:ext uri="{FF2B5EF4-FFF2-40B4-BE49-F238E27FC236}">
                <a16:creationId xmlns:a16="http://schemas.microsoft.com/office/drawing/2014/main" id="{D4A5837A-EEC0-7C75-819D-C9F017355539}"/>
              </a:ext>
            </a:extLst>
          </p:cNvPr>
          <p:cNvSpPr>
            <a:spLocks noGrp="1"/>
          </p:cNvSpPr>
          <p:nvPr>
            <p:ph type="body" idx="1"/>
          </p:nvPr>
        </p:nvSpPr>
        <p:spPr>
          <a:xfrm>
            <a:off x="296886" y="1272376"/>
            <a:ext cx="11646370" cy="3006394"/>
          </a:xfrm>
        </p:spPr>
        <p:txBody>
          <a:bodyPr/>
          <a:lstStyle/>
          <a:p>
            <a:r>
              <a:rPr lang="en-US"/>
              <a:t>Atomic operations</a:t>
            </a:r>
          </a:p>
          <a:p>
            <a:pPr lvl="1"/>
            <a:r>
              <a:rPr lang="en-US"/>
              <a:t>Guarantee correctness even in a highly parallel environment</a:t>
            </a:r>
          </a:p>
          <a:p>
            <a:r>
              <a:rPr lang="en-US"/>
              <a:t>Shared memory</a:t>
            </a:r>
          </a:p>
          <a:p>
            <a:pPr lvl="1"/>
            <a:r>
              <a:rPr lang="en-US"/>
              <a:t>Temporal memory for sharing data in the same block</a:t>
            </a:r>
          </a:p>
          <a:p>
            <a:r>
              <a:rPr lang="en-US"/>
              <a:t>Warp-level primitives</a:t>
            </a:r>
          </a:p>
          <a:p>
            <a:pPr lvl="1"/>
            <a:r>
              <a:rPr lang="en-US"/>
              <a:t>Low-level control of warp execution</a:t>
            </a:r>
          </a:p>
          <a:p>
            <a:pPr lvl="1"/>
            <a:r>
              <a:rPr lang="en-US"/>
              <a:t>Inter-warp communication between threads</a:t>
            </a:r>
          </a:p>
        </p:txBody>
      </p:sp>
      <p:sp>
        <p:nvSpPr>
          <p:cNvPr id="5" name="Text Placeholder 4">
            <a:extLst>
              <a:ext uri="{FF2B5EF4-FFF2-40B4-BE49-F238E27FC236}">
                <a16:creationId xmlns:a16="http://schemas.microsoft.com/office/drawing/2014/main" id="{6BC51E0E-237D-3051-1801-B3F645FB6068}"/>
              </a:ext>
            </a:extLst>
          </p:cNvPr>
          <p:cNvSpPr>
            <a:spLocks noGrp="1"/>
          </p:cNvSpPr>
          <p:nvPr>
            <p:ph type="body" sz="quarter" idx="13"/>
          </p:nvPr>
        </p:nvSpPr>
        <p:spPr/>
        <p:txBody>
          <a:bodyPr>
            <a:normAutofit fontScale="77500" lnSpcReduction="20000"/>
          </a:bodyPr>
          <a:lstStyle/>
          <a:p>
            <a:endParaRPr lang="en-US"/>
          </a:p>
        </p:txBody>
      </p:sp>
      <p:grpSp>
        <p:nvGrpSpPr>
          <p:cNvPr id="24" name="Group 23">
            <a:extLst>
              <a:ext uri="{FF2B5EF4-FFF2-40B4-BE49-F238E27FC236}">
                <a16:creationId xmlns:a16="http://schemas.microsoft.com/office/drawing/2014/main" id="{41039759-0794-C91B-F7F2-86BF263B443D}"/>
              </a:ext>
            </a:extLst>
          </p:cNvPr>
          <p:cNvGrpSpPr/>
          <p:nvPr/>
        </p:nvGrpSpPr>
        <p:grpSpPr>
          <a:xfrm>
            <a:off x="1035410" y="4521889"/>
            <a:ext cx="2192473" cy="1644466"/>
            <a:chOff x="599365" y="4637051"/>
            <a:chExt cx="2255161" cy="1691485"/>
          </a:xfrm>
        </p:grpSpPr>
        <p:pic>
          <p:nvPicPr>
            <p:cNvPr id="12" name="Graphic 11" descr="User with solid fill">
              <a:extLst>
                <a:ext uri="{FF2B5EF4-FFF2-40B4-BE49-F238E27FC236}">
                  <a16:creationId xmlns:a16="http://schemas.microsoft.com/office/drawing/2014/main" id="{496367E1-B8B5-6F59-2DAE-3B41B20D35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365" y="4822434"/>
              <a:ext cx="457200" cy="457200"/>
            </a:xfrm>
            <a:prstGeom prst="rect">
              <a:avLst/>
            </a:prstGeom>
          </p:spPr>
        </p:pic>
        <p:pic>
          <p:nvPicPr>
            <p:cNvPr id="13" name="Graphic 12" descr="User with solid fill">
              <a:extLst>
                <a:ext uri="{FF2B5EF4-FFF2-40B4-BE49-F238E27FC236}">
                  <a16:creationId xmlns:a16="http://schemas.microsoft.com/office/drawing/2014/main" id="{35DA6BAD-49CB-CFC7-4F90-61F3F10CE0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98722" y="4637051"/>
              <a:ext cx="457200" cy="457200"/>
            </a:xfrm>
            <a:prstGeom prst="rect">
              <a:avLst/>
            </a:prstGeom>
          </p:spPr>
        </p:pic>
        <p:pic>
          <p:nvPicPr>
            <p:cNvPr id="14" name="Graphic 13" descr="User with solid fill">
              <a:extLst>
                <a:ext uri="{FF2B5EF4-FFF2-40B4-BE49-F238E27FC236}">
                  <a16:creationId xmlns:a16="http://schemas.microsoft.com/office/drawing/2014/main" id="{E33B159E-3646-B022-9900-88E5016436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6891" y="5871336"/>
              <a:ext cx="457200" cy="457200"/>
            </a:xfrm>
            <a:prstGeom prst="rect">
              <a:avLst/>
            </a:prstGeom>
          </p:spPr>
        </p:pic>
        <p:pic>
          <p:nvPicPr>
            <p:cNvPr id="15" name="Graphic 14" descr="User with solid fill">
              <a:extLst>
                <a:ext uri="{FF2B5EF4-FFF2-40B4-BE49-F238E27FC236}">
                  <a16:creationId xmlns:a16="http://schemas.microsoft.com/office/drawing/2014/main" id="{790C1A3F-E996-E553-7012-A5AFC7F493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97326" y="5871336"/>
              <a:ext cx="457200" cy="457200"/>
            </a:xfrm>
            <a:prstGeom prst="rect">
              <a:avLst/>
            </a:prstGeom>
          </p:spPr>
        </p:pic>
        <p:pic>
          <p:nvPicPr>
            <p:cNvPr id="19" name="Graphic 18" descr="Transfer with solid fill">
              <a:extLst>
                <a:ext uri="{FF2B5EF4-FFF2-40B4-BE49-F238E27FC236}">
                  <a16:creationId xmlns:a16="http://schemas.microsoft.com/office/drawing/2014/main" id="{5B2E6098-0342-6B5C-F13D-3B29E00969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287539">
              <a:off x="1123170" y="5102678"/>
              <a:ext cx="382337" cy="382337"/>
            </a:xfrm>
            <a:prstGeom prst="rect">
              <a:avLst/>
            </a:prstGeom>
          </p:spPr>
        </p:pic>
        <p:sp>
          <p:nvSpPr>
            <p:cNvPr id="20" name="Cube 19">
              <a:extLst>
                <a:ext uri="{FF2B5EF4-FFF2-40B4-BE49-F238E27FC236}">
                  <a16:creationId xmlns:a16="http://schemas.microsoft.com/office/drawing/2014/main" id="{B18FC26F-CD31-B3BB-C3C7-9DF162D93BD2}"/>
                </a:ext>
              </a:extLst>
            </p:cNvPr>
            <p:cNvSpPr/>
            <p:nvPr/>
          </p:nvSpPr>
          <p:spPr>
            <a:xfrm>
              <a:off x="1565922" y="5295688"/>
              <a:ext cx="380285" cy="380285"/>
            </a:xfrm>
            <a:prstGeom prst="cube">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pic>
          <p:nvPicPr>
            <p:cNvPr id="21" name="Graphic 20" descr="Transfer with solid fill">
              <a:extLst>
                <a:ext uri="{FF2B5EF4-FFF2-40B4-BE49-F238E27FC236}">
                  <a16:creationId xmlns:a16="http://schemas.microsoft.com/office/drawing/2014/main" id="{A2ADA496-8FB2-EA62-342E-E6CEEFEFDE6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8204294">
              <a:off x="1939545" y="4992469"/>
              <a:ext cx="382337" cy="382337"/>
            </a:xfrm>
            <a:prstGeom prst="rect">
              <a:avLst/>
            </a:prstGeom>
          </p:spPr>
        </p:pic>
        <p:pic>
          <p:nvPicPr>
            <p:cNvPr id="22" name="Graphic 21" descr="Transfer with solid fill">
              <a:extLst>
                <a:ext uri="{FF2B5EF4-FFF2-40B4-BE49-F238E27FC236}">
                  <a16:creationId xmlns:a16="http://schemas.microsoft.com/office/drawing/2014/main" id="{B8880714-1020-5CC9-CC32-AB70C800D4F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8204294">
              <a:off x="1123170" y="5665497"/>
              <a:ext cx="382337" cy="382337"/>
            </a:xfrm>
            <a:prstGeom prst="rect">
              <a:avLst/>
            </a:prstGeom>
          </p:spPr>
        </p:pic>
        <p:pic>
          <p:nvPicPr>
            <p:cNvPr id="23" name="Graphic 22" descr="Transfer with solid fill">
              <a:extLst>
                <a:ext uri="{FF2B5EF4-FFF2-40B4-BE49-F238E27FC236}">
                  <a16:creationId xmlns:a16="http://schemas.microsoft.com/office/drawing/2014/main" id="{3C9278C2-6BC9-6CE4-2F93-4E8CBE7DE3F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3088807">
              <a:off x="1937736" y="5665495"/>
              <a:ext cx="382337" cy="382337"/>
            </a:xfrm>
            <a:prstGeom prst="rect">
              <a:avLst/>
            </a:prstGeom>
          </p:spPr>
        </p:pic>
      </p:grpSp>
      <p:grpSp>
        <p:nvGrpSpPr>
          <p:cNvPr id="60" name="Group 59">
            <a:extLst>
              <a:ext uri="{FF2B5EF4-FFF2-40B4-BE49-F238E27FC236}">
                <a16:creationId xmlns:a16="http://schemas.microsoft.com/office/drawing/2014/main" id="{98EF47D8-4F4F-B6BB-0990-03273B290D6D}"/>
              </a:ext>
            </a:extLst>
          </p:cNvPr>
          <p:cNvGrpSpPr/>
          <p:nvPr/>
        </p:nvGrpSpPr>
        <p:grpSpPr>
          <a:xfrm>
            <a:off x="4477676" y="4691270"/>
            <a:ext cx="2471462" cy="1527211"/>
            <a:chOff x="4586730" y="4762817"/>
            <a:chExt cx="2471462" cy="1527211"/>
          </a:xfrm>
        </p:grpSpPr>
        <p:sp>
          <p:nvSpPr>
            <p:cNvPr id="37" name="Rectangle 36">
              <a:extLst>
                <a:ext uri="{FF2B5EF4-FFF2-40B4-BE49-F238E27FC236}">
                  <a16:creationId xmlns:a16="http://schemas.microsoft.com/office/drawing/2014/main" id="{FD599FB0-FCBC-161B-C8CE-B6F25130584A}"/>
                </a:ext>
              </a:extLst>
            </p:cNvPr>
            <p:cNvSpPr/>
            <p:nvPr/>
          </p:nvSpPr>
          <p:spPr>
            <a:xfrm>
              <a:off x="4586730" y="4762817"/>
              <a:ext cx="1118440" cy="540406"/>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pic>
          <p:nvPicPr>
            <p:cNvPr id="38" name="Graphic 37">
              <a:extLst>
                <a:ext uri="{FF2B5EF4-FFF2-40B4-BE49-F238E27FC236}">
                  <a16:creationId xmlns:a16="http://schemas.microsoft.com/office/drawing/2014/main" id="{8FFFAEC0-F79E-412E-B8F8-045383E4FF8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52650" y="4848855"/>
              <a:ext cx="122561" cy="337972"/>
            </a:xfrm>
            <a:prstGeom prst="rect">
              <a:avLst/>
            </a:prstGeom>
          </p:spPr>
        </p:pic>
        <p:pic>
          <p:nvPicPr>
            <p:cNvPr id="39" name="Graphic 38">
              <a:extLst>
                <a:ext uri="{FF2B5EF4-FFF2-40B4-BE49-F238E27FC236}">
                  <a16:creationId xmlns:a16="http://schemas.microsoft.com/office/drawing/2014/main" id="{DBB052FE-478D-450C-E65D-462401467B9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73916" y="4854909"/>
              <a:ext cx="122561" cy="337972"/>
            </a:xfrm>
            <a:prstGeom prst="rect">
              <a:avLst/>
            </a:prstGeom>
          </p:spPr>
        </p:pic>
        <p:pic>
          <p:nvPicPr>
            <p:cNvPr id="40" name="Graphic 39">
              <a:extLst>
                <a:ext uri="{FF2B5EF4-FFF2-40B4-BE49-F238E27FC236}">
                  <a16:creationId xmlns:a16="http://schemas.microsoft.com/office/drawing/2014/main" id="{6447BAA2-6D37-9FC9-D017-D0C4F750FD1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90356" y="4859921"/>
              <a:ext cx="122561" cy="337972"/>
            </a:xfrm>
            <a:prstGeom prst="rect">
              <a:avLst/>
            </a:prstGeom>
          </p:spPr>
        </p:pic>
        <p:pic>
          <p:nvPicPr>
            <p:cNvPr id="41" name="Graphic 40">
              <a:extLst>
                <a:ext uri="{FF2B5EF4-FFF2-40B4-BE49-F238E27FC236}">
                  <a16:creationId xmlns:a16="http://schemas.microsoft.com/office/drawing/2014/main" id="{21B70923-351E-A77F-56CB-020A64D7091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411622" y="4865975"/>
              <a:ext cx="122561" cy="337972"/>
            </a:xfrm>
            <a:prstGeom prst="rect">
              <a:avLst/>
            </a:prstGeom>
          </p:spPr>
        </p:pic>
        <p:sp>
          <p:nvSpPr>
            <p:cNvPr id="42" name="Rectangle 41">
              <a:extLst>
                <a:ext uri="{FF2B5EF4-FFF2-40B4-BE49-F238E27FC236}">
                  <a16:creationId xmlns:a16="http://schemas.microsoft.com/office/drawing/2014/main" id="{0963B03B-3F5D-AE5E-1734-10174DF6AB3A}"/>
                </a:ext>
              </a:extLst>
            </p:cNvPr>
            <p:cNvSpPr/>
            <p:nvPr/>
          </p:nvSpPr>
          <p:spPr>
            <a:xfrm>
              <a:off x="5939752" y="4762817"/>
              <a:ext cx="1118440" cy="540406"/>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pic>
          <p:nvPicPr>
            <p:cNvPr id="43" name="Graphic 42">
              <a:extLst>
                <a:ext uri="{FF2B5EF4-FFF2-40B4-BE49-F238E27FC236}">
                  <a16:creationId xmlns:a16="http://schemas.microsoft.com/office/drawing/2014/main" id="{6DC69188-A109-2449-BD65-99C6E51F7FB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105672" y="4848855"/>
              <a:ext cx="122561" cy="337972"/>
            </a:xfrm>
            <a:prstGeom prst="rect">
              <a:avLst/>
            </a:prstGeom>
          </p:spPr>
        </p:pic>
        <p:pic>
          <p:nvPicPr>
            <p:cNvPr id="44" name="Graphic 43">
              <a:extLst>
                <a:ext uri="{FF2B5EF4-FFF2-40B4-BE49-F238E27FC236}">
                  <a16:creationId xmlns:a16="http://schemas.microsoft.com/office/drawing/2014/main" id="{CC2BA223-9D8C-80B2-6EE1-7CDF9484C1D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326938" y="4854909"/>
              <a:ext cx="122561" cy="337972"/>
            </a:xfrm>
            <a:prstGeom prst="rect">
              <a:avLst/>
            </a:prstGeom>
          </p:spPr>
        </p:pic>
        <p:pic>
          <p:nvPicPr>
            <p:cNvPr id="45" name="Graphic 44">
              <a:extLst>
                <a:ext uri="{FF2B5EF4-FFF2-40B4-BE49-F238E27FC236}">
                  <a16:creationId xmlns:a16="http://schemas.microsoft.com/office/drawing/2014/main" id="{706C58A1-8D01-DE0A-C876-95D52988EB7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543378" y="4859921"/>
              <a:ext cx="122561" cy="337972"/>
            </a:xfrm>
            <a:prstGeom prst="rect">
              <a:avLst/>
            </a:prstGeom>
          </p:spPr>
        </p:pic>
        <p:pic>
          <p:nvPicPr>
            <p:cNvPr id="46" name="Graphic 45">
              <a:extLst>
                <a:ext uri="{FF2B5EF4-FFF2-40B4-BE49-F238E27FC236}">
                  <a16:creationId xmlns:a16="http://schemas.microsoft.com/office/drawing/2014/main" id="{5D9BDDBB-9F6C-A516-4497-6E2955EF32D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764644" y="4865975"/>
              <a:ext cx="122561" cy="337972"/>
            </a:xfrm>
            <a:prstGeom prst="rect">
              <a:avLst/>
            </a:prstGeom>
          </p:spPr>
        </p:pic>
        <p:sp>
          <p:nvSpPr>
            <p:cNvPr id="47" name="Cube 46">
              <a:extLst>
                <a:ext uri="{FF2B5EF4-FFF2-40B4-BE49-F238E27FC236}">
                  <a16:creationId xmlns:a16="http://schemas.microsoft.com/office/drawing/2014/main" id="{0FFA7743-2B79-7173-3E83-62AF42D128C8}"/>
                </a:ext>
              </a:extLst>
            </p:cNvPr>
            <p:cNvSpPr/>
            <p:nvPr/>
          </p:nvSpPr>
          <p:spPr>
            <a:xfrm>
              <a:off x="4842291" y="5748095"/>
              <a:ext cx="521921" cy="527503"/>
            </a:xfrm>
            <a:prstGeom prst="cube">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8" name="Cube 47">
              <a:extLst>
                <a:ext uri="{FF2B5EF4-FFF2-40B4-BE49-F238E27FC236}">
                  <a16:creationId xmlns:a16="http://schemas.microsoft.com/office/drawing/2014/main" id="{DA92C9D9-C830-9930-CAF9-0C73AF5EA7CA}"/>
                </a:ext>
              </a:extLst>
            </p:cNvPr>
            <p:cNvSpPr/>
            <p:nvPr/>
          </p:nvSpPr>
          <p:spPr>
            <a:xfrm>
              <a:off x="5276406" y="5756005"/>
              <a:ext cx="521921" cy="527503"/>
            </a:xfrm>
            <a:prstGeom prst="cube">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9" name="Cube 48">
              <a:extLst>
                <a:ext uri="{FF2B5EF4-FFF2-40B4-BE49-F238E27FC236}">
                  <a16:creationId xmlns:a16="http://schemas.microsoft.com/office/drawing/2014/main" id="{739E2334-E972-1058-258C-89910A1EC72E}"/>
                </a:ext>
              </a:extLst>
            </p:cNvPr>
            <p:cNvSpPr/>
            <p:nvPr/>
          </p:nvSpPr>
          <p:spPr>
            <a:xfrm>
              <a:off x="5710996" y="5762525"/>
              <a:ext cx="521921" cy="527503"/>
            </a:xfrm>
            <a:prstGeom prst="cube">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50" name="Cube 49">
              <a:extLst>
                <a:ext uri="{FF2B5EF4-FFF2-40B4-BE49-F238E27FC236}">
                  <a16:creationId xmlns:a16="http://schemas.microsoft.com/office/drawing/2014/main" id="{E1F4D422-1BD8-B8B4-32C5-0E21F5A16B28}"/>
                </a:ext>
              </a:extLst>
            </p:cNvPr>
            <p:cNvSpPr/>
            <p:nvPr/>
          </p:nvSpPr>
          <p:spPr>
            <a:xfrm>
              <a:off x="6153227" y="5760460"/>
              <a:ext cx="521921" cy="527503"/>
            </a:xfrm>
            <a:prstGeom prst="cube">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cxnSp>
          <p:nvCxnSpPr>
            <p:cNvPr id="52" name="Connector: Elbow 51">
              <a:extLst>
                <a:ext uri="{FF2B5EF4-FFF2-40B4-BE49-F238E27FC236}">
                  <a16:creationId xmlns:a16="http://schemas.microsoft.com/office/drawing/2014/main" id="{7DB2130C-5CF4-3CFF-F84E-C570145C7170}"/>
                </a:ext>
              </a:extLst>
            </p:cNvPr>
            <p:cNvCxnSpPr>
              <a:stCxn id="38" idx="2"/>
              <a:endCxn id="47" idx="0"/>
            </p:cNvCxnSpPr>
            <p:nvPr/>
          </p:nvCxnSpPr>
          <p:spPr>
            <a:xfrm rot="16200000" flipH="1">
              <a:off x="4710577" y="5290180"/>
              <a:ext cx="561268" cy="354561"/>
            </a:xfrm>
            <a:prstGeom prst="bentConnector3">
              <a:avLst/>
            </a:prstGeom>
            <a:noFill/>
            <a:ln w="12700" cap="flat">
              <a:solidFill>
                <a:srgbClr val="FFC000"/>
              </a:solidFill>
              <a:prstDash val="dash"/>
              <a:miter lim="800000"/>
              <a:tailEnd type="triangle"/>
            </a:ln>
            <a:effectLst/>
            <a:sp3d/>
          </p:spPr>
          <p:style>
            <a:lnRef idx="0">
              <a:scrgbClr r="0" g="0" b="0"/>
            </a:lnRef>
            <a:fillRef idx="0">
              <a:scrgbClr r="0" g="0" b="0"/>
            </a:fillRef>
            <a:effectRef idx="0">
              <a:scrgbClr r="0" g="0" b="0"/>
            </a:effectRef>
            <a:fontRef idx="none"/>
          </p:style>
        </p:cxnSp>
        <p:cxnSp>
          <p:nvCxnSpPr>
            <p:cNvPr id="53" name="Connector: Elbow 52">
              <a:extLst>
                <a:ext uri="{FF2B5EF4-FFF2-40B4-BE49-F238E27FC236}">
                  <a16:creationId xmlns:a16="http://schemas.microsoft.com/office/drawing/2014/main" id="{A019696E-6A8F-CAFB-6D04-66B2E6C65761}"/>
                </a:ext>
              </a:extLst>
            </p:cNvPr>
            <p:cNvCxnSpPr>
              <a:cxnSpLocks/>
              <a:stCxn id="49" idx="0"/>
              <a:endCxn id="43" idx="2"/>
            </p:cNvCxnSpPr>
            <p:nvPr/>
          </p:nvCxnSpPr>
          <p:spPr>
            <a:xfrm rot="5400000" flipH="1" flipV="1">
              <a:off x="5814226" y="5409798"/>
              <a:ext cx="575698" cy="129756"/>
            </a:xfrm>
            <a:prstGeom prst="bentConnector3">
              <a:avLst>
                <a:gd name="adj1" fmla="val 50000"/>
              </a:avLst>
            </a:prstGeom>
            <a:noFill/>
            <a:ln w="12700" cap="flat">
              <a:solidFill>
                <a:srgbClr val="FFC000"/>
              </a:solidFill>
              <a:prstDash val="dash"/>
              <a:miter lim="800000"/>
              <a:tailEnd type="triangle"/>
            </a:ln>
            <a:effectLst/>
            <a:sp3d/>
          </p:spPr>
          <p:style>
            <a:lnRef idx="0">
              <a:scrgbClr r="0" g="0" b="0"/>
            </a:lnRef>
            <a:fillRef idx="0">
              <a:scrgbClr r="0" g="0" b="0"/>
            </a:fillRef>
            <a:effectRef idx="0">
              <a:scrgbClr r="0" g="0" b="0"/>
            </a:effectRef>
            <a:fontRef idx="none"/>
          </p:style>
        </p:cxnSp>
        <p:cxnSp>
          <p:nvCxnSpPr>
            <p:cNvPr id="56" name="Connector: Elbow 55">
              <a:extLst>
                <a:ext uri="{FF2B5EF4-FFF2-40B4-BE49-F238E27FC236}">
                  <a16:creationId xmlns:a16="http://schemas.microsoft.com/office/drawing/2014/main" id="{DF781F6F-026E-DE88-14F0-C035B6C1C60E}"/>
                </a:ext>
              </a:extLst>
            </p:cNvPr>
            <p:cNvCxnSpPr>
              <a:cxnSpLocks/>
              <a:stCxn id="50" idx="0"/>
              <a:endCxn id="41" idx="2"/>
            </p:cNvCxnSpPr>
            <p:nvPr/>
          </p:nvCxnSpPr>
          <p:spPr>
            <a:xfrm rot="16200000" flipV="1">
              <a:off x="5697910" y="4978941"/>
              <a:ext cx="556513" cy="1006525"/>
            </a:xfrm>
            <a:prstGeom prst="bentConnector3">
              <a:avLst>
                <a:gd name="adj1" fmla="val 33569"/>
              </a:avLst>
            </a:prstGeom>
            <a:noFill/>
            <a:ln w="12700" cap="flat">
              <a:solidFill>
                <a:srgbClr val="FFC000"/>
              </a:solidFill>
              <a:prstDash val="dash"/>
              <a:miter lim="800000"/>
              <a:tailEnd type="triangle"/>
            </a:ln>
            <a:effectLst/>
            <a:sp3d/>
          </p:spPr>
          <p:style>
            <a:lnRef idx="0">
              <a:scrgbClr r="0" g="0" b="0"/>
            </a:lnRef>
            <a:fillRef idx="0">
              <a:scrgbClr r="0" g="0" b="0"/>
            </a:fillRef>
            <a:effectRef idx="0">
              <a:scrgbClr r="0" g="0" b="0"/>
            </a:effectRef>
            <a:fontRef idx="none"/>
          </p:style>
        </p:cxnSp>
      </p:grpSp>
      <p:grpSp>
        <p:nvGrpSpPr>
          <p:cNvPr id="62" name="Group 61">
            <a:extLst>
              <a:ext uri="{FF2B5EF4-FFF2-40B4-BE49-F238E27FC236}">
                <a16:creationId xmlns:a16="http://schemas.microsoft.com/office/drawing/2014/main" id="{7FDDDC32-FD65-096E-4E39-5037828957E3}"/>
              </a:ext>
            </a:extLst>
          </p:cNvPr>
          <p:cNvGrpSpPr/>
          <p:nvPr/>
        </p:nvGrpSpPr>
        <p:grpSpPr>
          <a:xfrm>
            <a:off x="8337959" y="4670510"/>
            <a:ext cx="2141298" cy="1580331"/>
            <a:chOff x="8229522" y="4659337"/>
            <a:chExt cx="2141298" cy="1580331"/>
          </a:xfrm>
        </p:grpSpPr>
        <p:sp>
          <p:nvSpPr>
            <p:cNvPr id="61" name="Rectangle 60">
              <a:extLst>
                <a:ext uri="{FF2B5EF4-FFF2-40B4-BE49-F238E27FC236}">
                  <a16:creationId xmlns:a16="http://schemas.microsoft.com/office/drawing/2014/main" id="{A8EF1C3B-44EF-6C94-0E87-71862F3EABDC}"/>
                </a:ext>
              </a:extLst>
            </p:cNvPr>
            <p:cNvSpPr/>
            <p:nvPr/>
          </p:nvSpPr>
          <p:spPr>
            <a:xfrm>
              <a:off x="8229522" y="4659337"/>
              <a:ext cx="2141298" cy="1580331"/>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pic>
          <p:nvPicPr>
            <p:cNvPr id="25" name="Graphic 24">
              <a:extLst>
                <a:ext uri="{FF2B5EF4-FFF2-40B4-BE49-F238E27FC236}">
                  <a16:creationId xmlns:a16="http://schemas.microsoft.com/office/drawing/2014/main" id="{20804AB5-3BD9-C8D7-981B-EE9420D7B0C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412699" y="4777630"/>
              <a:ext cx="182344" cy="502827"/>
            </a:xfrm>
            <a:prstGeom prst="rect">
              <a:avLst/>
            </a:prstGeom>
          </p:spPr>
        </p:pic>
        <p:pic>
          <p:nvPicPr>
            <p:cNvPr id="26" name="Graphic 25">
              <a:extLst>
                <a:ext uri="{FF2B5EF4-FFF2-40B4-BE49-F238E27FC236}">
                  <a16:creationId xmlns:a16="http://schemas.microsoft.com/office/drawing/2014/main" id="{0C9331CC-626E-67C3-8587-7808F00E88F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788742" y="4776953"/>
              <a:ext cx="182344" cy="502827"/>
            </a:xfrm>
            <a:prstGeom prst="rect">
              <a:avLst/>
            </a:prstGeom>
          </p:spPr>
        </p:pic>
        <p:pic>
          <p:nvPicPr>
            <p:cNvPr id="27" name="Graphic 26">
              <a:extLst>
                <a:ext uri="{FF2B5EF4-FFF2-40B4-BE49-F238E27FC236}">
                  <a16:creationId xmlns:a16="http://schemas.microsoft.com/office/drawing/2014/main" id="{FBB22087-A697-F304-959E-9C2BCA394CD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305174" y="5473090"/>
              <a:ext cx="182344" cy="502827"/>
            </a:xfrm>
            <a:prstGeom prst="rect">
              <a:avLst/>
            </a:prstGeom>
          </p:spPr>
        </p:pic>
        <p:pic>
          <p:nvPicPr>
            <p:cNvPr id="28" name="Graphic 27">
              <a:extLst>
                <a:ext uri="{FF2B5EF4-FFF2-40B4-BE49-F238E27FC236}">
                  <a16:creationId xmlns:a16="http://schemas.microsoft.com/office/drawing/2014/main" id="{C371A24D-780B-CACA-0261-27F498C1D87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630138" y="5464055"/>
              <a:ext cx="182344" cy="502827"/>
            </a:xfrm>
            <a:prstGeom prst="rect">
              <a:avLst/>
            </a:prstGeom>
          </p:spPr>
        </p:pic>
        <p:cxnSp>
          <p:nvCxnSpPr>
            <p:cNvPr id="30" name="Straight Connector 29">
              <a:extLst>
                <a:ext uri="{FF2B5EF4-FFF2-40B4-BE49-F238E27FC236}">
                  <a16:creationId xmlns:a16="http://schemas.microsoft.com/office/drawing/2014/main" id="{E4ABC571-A8F9-57BD-1811-B7F3BDEF0AA5}"/>
                </a:ext>
              </a:extLst>
            </p:cNvPr>
            <p:cNvCxnSpPr/>
            <p:nvPr/>
          </p:nvCxnSpPr>
          <p:spPr>
            <a:xfrm>
              <a:off x="8314258" y="5356525"/>
              <a:ext cx="807720" cy="0"/>
            </a:xfrm>
            <a:prstGeom prst="line">
              <a:avLst/>
            </a:prstGeom>
            <a:ln/>
          </p:spPr>
          <p:style>
            <a:lnRef idx="1">
              <a:schemeClr val="accent4"/>
            </a:lnRef>
            <a:fillRef idx="0">
              <a:schemeClr val="accent4"/>
            </a:fillRef>
            <a:effectRef idx="0">
              <a:schemeClr val="accent4"/>
            </a:effectRef>
            <a:fontRef idx="minor">
              <a:schemeClr val="tx1"/>
            </a:fontRef>
          </p:style>
        </p:cxnSp>
        <p:cxnSp>
          <p:nvCxnSpPr>
            <p:cNvPr id="31" name="Straight Connector 30">
              <a:extLst>
                <a:ext uri="{FF2B5EF4-FFF2-40B4-BE49-F238E27FC236}">
                  <a16:creationId xmlns:a16="http://schemas.microsoft.com/office/drawing/2014/main" id="{055FA91F-F06A-A752-9737-8CEA5615F5EE}"/>
                </a:ext>
              </a:extLst>
            </p:cNvPr>
            <p:cNvCxnSpPr/>
            <p:nvPr/>
          </p:nvCxnSpPr>
          <p:spPr>
            <a:xfrm>
              <a:off x="9121978" y="6031224"/>
              <a:ext cx="807720" cy="0"/>
            </a:xfrm>
            <a:prstGeom prst="line">
              <a:avLst/>
            </a:prstGeom>
            <a:ln/>
          </p:spPr>
          <p:style>
            <a:lnRef idx="1">
              <a:schemeClr val="accent4"/>
            </a:lnRef>
            <a:fillRef idx="0">
              <a:schemeClr val="accent4"/>
            </a:fillRef>
            <a:effectRef idx="0">
              <a:schemeClr val="accent4"/>
            </a:effectRef>
            <a:fontRef idx="minor">
              <a:schemeClr val="tx1"/>
            </a:fontRef>
          </p:style>
        </p:cxnSp>
        <p:pic>
          <p:nvPicPr>
            <p:cNvPr id="33" name="Graphic 32" descr="Flag with solid fill">
              <a:extLst>
                <a:ext uri="{FF2B5EF4-FFF2-40B4-BE49-F238E27FC236}">
                  <a16:creationId xmlns:a16="http://schemas.microsoft.com/office/drawing/2014/main" id="{C9BCA190-8877-1A5E-3F7E-4AFB3FA9A56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2291810">
              <a:off x="8944286" y="5156300"/>
              <a:ext cx="375645" cy="375645"/>
            </a:xfrm>
            <a:prstGeom prst="rect">
              <a:avLst/>
            </a:prstGeom>
          </p:spPr>
        </p:pic>
        <p:pic>
          <p:nvPicPr>
            <p:cNvPr id="34" name="Graphic 33" descr="Flag with solid fill">
              <a:extLst>
                <a:ext uri="{FF2B5EF4-FFF2-40B4-BE49-F238E27FC236}">
                  <a16:creationId xmlns:a16="http://schemas.microsoft.com/office/drawing/2014/main" id="{FA15168C-B20C-FCAF-4360-BCFBBC820A3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2291810">
              <a:off x="9819660" y="5788095"/>
              <a:ext cx="375645" cy="375645"/>
            </a:xfrm>
            <a:prstGeom prst="rect">
              <a:avLst/>
            </a:prstGeom>
          </p:spPr>
        </p:pic>
      </p:grpSp>
    </p:spTree>
    <p:extLst>
      <p:ext uri="{BB962C8B-B14F-4D97-AF65-F5344CB8AC3E}">
        <p14:creationId xmlns:p14="http://schemas.microsoft.com/office/powerpoint/2010/main" val="4095527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2C874-13DC-CF01-B049-175A53270B06}"/>
              </a:ext>
            </a:extLst>
          </p:cNvPr>
          <p:cNvSpPr>
            <a:spLocks noGrp="1"/>
          </p:cNvSpPr>
          <p:nvPr>
            <p:ph type="title"/>
          </p:nvPr>
        </p:nvSpPr>
        <p:spPr/>
        <p:txBody>
          <a:bodyPr>
            <a:normAutofit fontScale="90000"/>
          </a:bodyPr>
          <a:lstStyle/>
          <a:p>
            <a:r>
              <a:rPr lang="en-US"/>
              <a:t>Atomic operations</a:t>
            </a:r>
          </a:p>
        </p:txBody>
      </p:sp>
      <p:sp>
        <p:nvSpPr>
          <p:cNvPr id="3" name="Text Placeholder 2">
            <a:extLst>
              <a:ext uri="{FF2B5EF4-FFF2-40B4-BE49-F238E27FC236}">
                <a16:creationId xmlns:a16="http://schemas.microsoft.com/office/drawing/2014/main" id="{E4CA4CE1-81EE-B00A-5032-D1B120AB5170}"/>
              </a:ext>
            </a:extLst>
          </p:cNvPr>
          <p:cNvSpPr>
            <a:spLocks noGrp="1"/>
          </p:cNvSpPr>
          <p:nvPr>
            <p:ph type="body" idx="1"/>
          </p:nvPr>
        </p:nvSpPr>
        <p:spPr>
          <a:xfrm>
            <a:off x="274951" y="1266884"/>
            <a:ext cx="5821049" cy="4904747"/>
          </a:xfrm>
        </p:spPr>
        <p:txBody>
          <a:bodyPr>
            <a:normAutofit/>
          </a:bodyPr>
          <a:lstStyle/>
          <a:p>
            <a:r>
              <a:rPr lang="en-US" dirty="0"/>
              <a:t>Even a trivial operation may consist of multiple instructions</a:t>
            </a:r>
          </a:p>
          <a:p>
            <a:r>
              <a:rPr lang="en-US" dirty="0"/>
              <a:t>Concurrent execution by multiple threads may lead to undesirable results (race conditions).</a:t>
            </a:r>
          </a:p>
          <a:p>
            <a:pPr lvl="1"/>
            <a:r>
              <a:rPr lang="en-US" dirty="0"/>
              <a:t>X += Y</a:t>
            </a:r>
          </a:p>
          <a:p>
            <a:r>
              <a:rPr lang="en-US" dirty="0"/>
              <a:t>Addition consists of three steps:</a:t>
            </a:r>
          </a:p>
          <a:p>
            <a:pPr lvl="1"/>
            <a:r>
              <a:rPr lang="en-US" dirty="0"/>
              <a:t>Reading a value of X</a:t>
            </a:r>
          </a:p>
          <a:p>
            <a:pPr lvl="1"/>
            <a:r>
              <a:rPr lang="en-US" dirty="0"/>
              <a:t>Adding Y to this value</a:t>
            </a:r>
          </a:p>
          <a:p>
            <a:pPr lvl="1"/>
            <a:r>
              <a:rPr lang="en-US" dirty="0"/>
              <a:t>Writing the result back to X</a:t>
            </a:r>
          </a:p>
          <a:p>
            <a:r>
              <a:rPr lang="en-US" dirty="0"/>
              <a:t>Atomic operations (or atomics) guarantee that the operation is correctly processed in parallel execution</a:t>
            </a:r>
          </a:p>
          <a:p>
            <a:pPr lvl="1"/>
            <a:r>
              <a:rPr lang="en-US" dirty="0" err="1">
                <a:solidFill>
                  <a:srgbClr val="FFFF00"/>
                </a:solidFill>
              </a:rPr>
              <a:t>atomicAdd</a:t>
            </a:r>
            <a:r>
              <a:rPr lang="en-US" dirty="0">
                <a:solidFill>
                  <a:srgbClr val="FFFF00"/>
                </a:solidFill>
              </a:rPr>
              <a:t>()</a:t>
            </a:r>
            <a:r>
              <a:rPr lang="en-US" dirty="0"/>
              <a:t>, </a:t>
            </a:r>
            <a:r>
              <a:rPr lang="en-US" dirty="0" err="1">
                <a:solidFill>
                  <a:srgbClr val="FFFF00"/>
                </a:solidFill>
              </a:rPr>
              <a:t>atomicMin</a:t>
            </a:r>
            <a:r>
              <a:rPr lang="en-US" dirty="0">
                <a:solidFill>
                  <a:srgbClr val="FFFF00"/>
                </a:solidFill>
              </a:rPr>
              <a:t>()</a:t>
            </a:r>
            <a:r>
              <a:rPr lang="en-US" dirty="0"/>
              <a:t>, </a:t>
            </a:r>
            <a:r>
              <a:rPr lang="en-US" dirty="0" err="1">
                <a:solidFill>
                  <a:srgbClr val="FFFF00"/>
                </a:solidFill>
              </a:rPr>
              <a:t>atomicMax</a:t>
            </a:r>
            <a:r>
              <a:rPr lang="en-US" dirty="0">
                <a:solidFill>
                  <a:srgbClr val="FFFF00"/>
                </a:solidFill>
              </a:rPr>
              <a:t>()</a:t>
            </a:r>
            <a:r>
              <a:rPr lang="en-US" dirty="0"/>
              <a:t>, </a:t>
            </a:r>
            <a:r>
              <a:rPr lang="en-US" dirty="0" err="1">
                <a:solidFill>
                  <a:srgbClr val="FFFF00"/>
                </a:solidFill>
              </a:rPr>
              <a:t>atomicExch</a:t>
            </a:r>
            <a:r>
              <a:rPr lang="en-US" dirty="0">
                <a:solidFill>
                  <a:srgbClr val="FFFF00"/>
                </a:solidFill>
              </a:rPr>
              <a:t>()</a:t>
            </a:r>
            <a:r>
              <a:rPr lang="en-US" dirty="0"/>
              <a:t>, </a:t>
            </a:r>
            <a:r>
              <a:rPr lang="en-US" dirty="0" err="1">
                <a:solidFill>
                  <a:srgbClr val="FFFF00"/>
                </a:solidFill>
              </a:rPr>
              <a:t>atomicCAS</a:t>
            </a:r>
            <a:r>
              <a:rPr lang="en-US" dirty="0">
                <a:solidFill>
                  <a:srgbClr val="FFFF00"/>
                </a:solidFill>
              </a:rPr>
              <a:t>()</a:t>
            </a:r>
            <a:r>
              <a:rPr lang="en-US" dirty="0"/>
              <a:t>, etc.</a:t>
            </a:r>
          </a:p>
        </p:txBody>
      </p:sp>
      <p:sp>
        <p:nvSpPr>
          <p:cNvPr id="4" name="Text Placeholder 3">
            <a:extLst>
              <a:ext uri="{FF2B5EF4-FFF2-40B4-BE49-F238E27FC236}">
                <a16:creationId xmlns:a16="http://schemas.microsoft.com/office/drawing/2014/main" id="{54672A5A-35EB-2D21-9B4A-82D81BDC13E6}"/>
              </a:ext>
            </a:extLst>
          </p:cNvPr>
          <p:cNvSpPr>
            <a:spLocks noGrp="1"/>
          </p:cNvSpPr>
          <p:nvPr>
            <p:ph type="body" sz="quarter" idx="13"/>
          </p:nvPr>
        </p:nvSpPr>
        <p:spPr/>
        <p:txBody>
          <a:bodyPr>
            <a:normAutofit fontScale="77500" lnSpcReduction="20000"/>
          </a:bodyPr>
          <a:lstStyle/>
          <a:p>
            <a:endParaRPr lang="en-US"/>
          </a:p>
        </p:txBody>
      </p:sp>
      <p:sp>
        <p:nvSpPr>
          <p:cNvPr id="5" name="Slide Number Placeholder 4">
            <a:extLst>
              <a:ext uri="{FF2B5EF4-FFF2-40B4-BE49-F238E27FC236}">
                <a16:creationId xmlns:a16="http://schemas.microsoft.com/office/drawing/2014/main" id="{14918001-9FC1-CC21-234D-83BBB851EE29}"/>
              </a:ext>
            </a:extLst>
          </p:cNvPr>
          <p:cNvSpPr>
            <a:spLocks noGrp="1"/>
          </p:cNvSpPr>
          <p:nvPr>
            <p:ph type="sldNum" sz="quarter" idx="2"/>
          </p:nvPr>
        </p:nvSpPr>
        <p:spPr/>
        <p:txBody>
          <a:bodyPr/>
          <a:lstStyle/>
          <a:p>
            <a:fld id="{86CB4B4D-7CA3-9044-876B-883B54F8677D}" type="slidenum">
              <a:rPr lang="en-US" smtClean="0"/>
              <a:t>16</a:t>
            </a:fld>
            <a:endParaRPr lang="en-US"/>
          </a:p>
        </p:txBody>
      </p:sp>
      <p:grpSp>
        <p:nvGrpSpPr>
          <p:cNvPr id="20" name="Group 19">
            <a:extLst>
              <a:ext uri="{FF2B5EF4-FFF2-40B4-BE49-F238E27FC236}">
                <a16:creationId xmlns:a16="http://schemas.microsoft.com/office/drawing/2014/main" id="{09E3EDEC-D1C7-2795-AA8B-B472438F0EFD}"/>
              </a:ext>
            </a:extLst>
          </p:cNvPr>
          <p:cNvGrpSpPr/>
          <p:nvPr/>
        </p:nvGrpSpPr>
        <p:grpSpPr>
          <a:xfrm>
            <a:off x="6282212" y="1469960"/>
            <a:ext cx="5567345" cy="3833375"/>
            <a:chOff x="6282212" y="1469960"/>
            <a:chExt cx="5567345" cy="3833375"/>
          </a:xfrm>
        </p:grpSpPr>
        <p:sp>
          <p:nvSpPr>
            <p:cNvPr id="9" name="TextBox 8">
              <a:extLst>
                <a:ext uri="{FF2B5EF4-FFF2-40B4-BE49-F238E27FC236}">
                  <a16:creationId xmlns:a16="http://schemas.microsoft.com/office/drawing/2014/main" id="{FD99E9B2-D850-763E-FA86-21C41B17061D}"/>
                </a:ext>
              </a:extLst>
            </p:cNvPr>
            <p:cNvSpPr txBox="1"/>
            <p:nvPr/>
          </p:nvSpPr>
          <p:spPr>
            <a:xfrm>
              <a:off x="6282212" y="1469960"/>
              <a:ext cx="5567345" cy="1600438"/>
            </a:xfrm>
            <a:prstGeom prst="rect">
              <a:avLst/>
            </a:prstGeom>
            <a:solidFill>
              <a:srgbClr val="262626"/>
            </a:solidFill>
            <a:ln w="12700" cap="flat">
              <a:solidFill>
                <a:srgbClr val="FFFFFF"/>
              </a:solid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a:solidFill>
                    <a:srgbClr val="D4D4D4"/>
                  </a:solidFill>
                  <a:effectLst/>
                  <a:latin typeface="Consolas" panose="020B0609020204030204" pitchFamily="49" charset="0"/>
                </a:rPr>
                <a:t>__global__ </a:t>
              </a:r>
              <a:r>
                <a:rPr lang="en-US" sz="1400" b="0">
                  <a:solidFill>
                    <a:srgbClr val="569CD6"/>
                  </a:solidFill>
                  <a:effectLst/>
                  <a:latin typeface="Consolas" panose="020B0609020204030204" pitchFamily="49" charset="0"/>
                </a:rPr>
                <a:t>void</a:t>
              </a:r>
              <a:r>
                <a:rPr lang="en-US" sz="1400" b="0">
                  <a:solidFill>
                    <a:srgbClr val="D4D4D4"/>
                  </a:solidFill>
                  <a:effectLst/>
                  <a:latin typeface="Consolas" panose="020B0609020204030204" pitchFamily="49" charset="0"/>
                </a:rPr>
                <a:t> </a:t>
              </a:r>
              <a:r>
                <a:rPr lang="en-US" sz="1400" b="0" err="1">
                  <a:solidFill>
                    <a:srgbClr val="DCDCAA"/>
                  </a:solidFill>
                  <a:effectLst/>
                  <a:latin typeface="Consolas" panose="020B0609020204030204" pitchFamily="49" charset="0"/>
                </a:rPr>
                <a:t>DotProductKernel</a:t>
              </a:r>
              <a:r>
                <a:rPr lang="en-US" sz="1400" b="0">
                  <a:solidFill>
                    <a:srgbClr val="D4D4D4"/>
                  </a:solidFill>
                  <a:effectLst/>
                  <a:latin typeface="Consolas" panose="020B0609020204030204" pitchFamily="49" charset="0"/>
                </a:rPr>
                <a:t>(</a:t>
              </a:r>
              <a:r>
                <a:rPr lang="en-US" sz="1400" b="0">
                  <a:solidFill>
                    <a:srgbClr val="569CD6"/>
                  </a:solidFill>
                  <a:effectLst/>
                  <a:latin typeface="Consolas" panose="020B0609020204030204" pitchFamily="49" charset="0"/>
                </a:rPr>
                <a:t>int</a:t>
              </a:r>
              <a:r>
                <a:rPr lang="en-US" sz="1400" b="0">
                  <a:solidFill>
                    <a:srgbClr val="D4D4D4"/>
                  </a:solidFill>
                  <a:effectLst/>
                  <a:latin typeface="Consolas" panose="020B0609020204030204" pitchFamily="49" charset="0"/>
                </a:rPr>
                <a:t> size, </a:t>
              </a:r>
              <a:r>
                <a:rPr lang="en-US" sz="1400" b="0">
                  <a:solidFill>
                    <a:srgbClr val="569CD6"/>
                  </a:solidFill>
                  <a:effectLst/>
                  <a:latin typeface="Consolas" panose="020B0609020204030204" pitchFamily="49" charset="0"/>
                </a:rPr>
                <a:t>float</a:t>
              </a:r>
              <a:r>
                <a:rPr lang="en-US" sz="1400" b="0">
                  <a:solidFill>
                    <a:srgbClr val="D4D4D4"/>
                  </a:solidFill>
                  <a:effectLst/>
                  <a:latin typeface="Consolas" panose="020B0609020204030204" pitchFamily="49" charset="0"/>
                </a:rPr>
                <a:t>* x, </a:t>
              </a:r>
              <a:r>
                <a:rPr lang="en-US" sz="1400" b="0">
                  <a:solidFill>
                    <a:srgbClr val="569CD6"/>
                  </a:solidFill>
                  <a:effectLst/>
                  <a:latin typeface="Consolas" panose="020B0609020204030204" pitchFamily="49" charset="0"/>
                </a:rPr>
                <a:t>float</a:t>
              </a:r>
              <a:r>
                <a:rPr lang="en-US" sz="1400" b="0">
                  <a:solidFill>
                    <a:srgbClr val="D4D4D4"/>
                  </a:solidFill>
                  <a:effectLst/>
                  <a:latin typeface="Consolas" panose="020B0609020204030204" pitchFamily="49" charset="0"/>
                </a:rPr>
                <a:t>* </a:t>
              </a:r>
              <a:r>
                <a:rPr lang="en-US" sz="1400">
                  <a:solidFill>
                    <a:srgbClr val="D4D4D4"/>
                  </a:solidFill>
                  <a:latin typeface="Consolas" panose="020B0609020204030204" pitchFamily="49" charset="0"/>
                </a:rPr>
                <a:t>y</a:t>
              </a:r>
              <a:r>
                <a:rPr lang="en-US" sz="1400" b="0">
                  <a:solidFill>
                    <a:srgbClr val="D4D4D4"/>
                  </a:solidFill>
                  <a:effectLst/>
                  <a:latin typeface="Consolas" panose="020B0609020204030204" pitchFamily="49" charset="0"/>
                </a:rPr>
                <a:t>, </a:t>
              </a:r>
              <a:r>
                <a:rPr lang="en-US" sz="1400" b="0">
                  <a:solidFill>
                    <a:srgbClr val="569CD6"/>
                  </a:solidFill>
                  <a:effectLst/>
                  <a:latin typeface="Consolas" panose="020B0609020204030204" pitchFamily="49" charset="0"/>
                </a:rPr>
                <a:t>float</a:t>
              </a:r>
              <a:r>
                <a:rPr lang="en-US" sz="1400" b="0">
                  <a:solidFill>
                    <a:srgbClr val="D4D4D4"/>
                  </a:solidFill>
                  <a:effectLst/>
                  <a:latin typeface="Consolas" panose="020B0609020204030204" pitchFamily="49" charset="0"/>
                </a:rPr>
                <a:t>* out)</a:t>
              </a:r>
            </a:p>
            <a:p>
              <a:r>
                <a:rPr lang="en-US" sz="1400" b="0">
                  <a:solidFill>
                    <a:srgbClr val="D4D4D4"/>
                  </a:solidFill>
                  <a:effectLst/>
                  <a:latin typeface="Consolas" panose="020B0609020204030204" pitchFamily="49" charset="0"/>
                </a:rPr>
                <a:t>{ </a:t>
              </a:r>
            </a:p>
            <a:p>
              <a:r>
                <a:rPr lang="en-US" sz="1400" b="0">
                  <a:solidFill>
                    <a:srgbClr val="D4D4D4"/>
                  </a:solidFill>
                  <a:effectLst/>
                  <a:latin typeface="Consolas" panose="020B0609020204030204" pitchFamily="49" charset="0"/>
                </a:rPr>
                <a:t>    </a:t>
              </a:r>
              <a:r>
                <a:rPr lang="en-US" sz="1400" b="0">
                  <a:solidFill>
                    <a:srgbClr val="569CD6"/>
                  </a:solidFill>
                  <a:effectLst/>
                  <a:latin typeface="Consolas" panose="020B0609020204030204" pitchFamily="49" charset="0"/>
                </a:rPr>
                <a:t>int</a:t>
              </a:r>
              <a:r>
                <a:rPr lang="en-US" sz="1400" b="0">
                  <a:solidFill>
                    <a:srgbClr val="D4D4D4"/>
                  </a:solidFill>
                  <a:effectLst/>
                  <a:latin typeface="Consolas" panose="020B0609020204030204" pitchFamily="49" charset="0"/>
                </a:rPr>
                <a:t> index = </a:t>
              </a:r>
              <a:r>
                <a:rPr lang="en-US" sz="1400" b="0" err="1">
                  <a:solidFill>
                    <a:srgbClr val="CCCCCC"/>
                  </a:solidFill>
                  <a:effectLst/>
                  <a:latin typeface="Consolas" panose="020B0609020204030204" pitchFamily="49" charset="0"/>
                </a:rPr>
                <a:t>threadIdx.x</a:t>
              </a:r>
              <a:r>
                <a:rPr lang="en-US" sz="1400" b="0">
                  <a:solidFill>
                    <a:srgbClr val="CCCCCC"/>
                  </a:solidFill>
                  <a:effectLst/>
                  <a:latin typeface="Consolas" panose="020B0609020204030204" pitchFamily="49" charset="0"/>
                </a:rPr>
                <a:t> + </a:t>
              </a:r>
              <a:r>
                <a:rPr lang="en-US" sz="1400" b="0" err="1">
                  <a:solidFill>
                    <a:srgbClr val="CCCCCC"/>
                  </a:solidFill>
                  <a:effectLst/>
                  <a:latin typeface="Consolas" panose="020B0609020204030204" pitchFamily="49" charset="0"/>
                </a:rPr>
                <a:t>blockIdx.x</a:t>
              </a:r>
              <a:r>
                <a:rPr lang="en-US" sz="1400" b="0">
                  <a:solidFill>
                    <a:srgbClr val="CCCCCC"/>
                  </a:solidFill>
                  <a:effectLst/>
                  <a:latin typeface="Consolas" panose="020B0609020204030204" pitchFamily="49" charset="0"/>
                </a:rPr>
                <a:t> * </a:t>
              </a:r>
              <a:r>
                <a:rPr lang="en-US" sz="1400" b="0" err="1">
                  <a:solidFill>
                    <a:srgbClr val="CCCCCC"/>
                  </a:solidFill>
                  <a:effectLst/>
                  <a:latin typeface="Consolas" panose="020B0609020204030204" pitchFamily="49" charset="0"/>
                </a:rPr>
                <a:t>blockDim.x</a:t>
              </a:r>
              <a:r>
                <a:rPr lang="en-US" sz="1400" b="0">
                  <a:solidFill>
                    <a:srgbClr val="D4D4D4"/>
                  </a:solidFill>
                  <a:effectLst/>
                  <a:latin typeface="Consolas" panose="020B0609020204030204" pitchFamily="49" charset="0"/>
                </a:rPr>
                <a:t>; </a:t>
              </a:r>
            </a:p>
            <a:p>
              <a:r>
                <a:rPr lang="en-US" sz="1400" b="0">
                  <a:solidFill>
                    <a:srgbClr val="D4D4D4"/>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D4D4D4"/>
                  </a:solidFill>
                  <a:effectLst/>
                  <a:latin typeface="Consolas" panose="020B0609020204030204" pitchFamily="49" charset="0"/>
                </a:rPr>
                <a:t> (index &lt; size) </a:t>
              </a:r>
            </a:p>
            <a:p>
              <a:r>
                <a:rPr lang="en-US" sz="1400" b="0">
                  <a:solidFill>
                    <a:srgbClr val="D4D4D4"/>
                  </a:solidFill>
                  <a:effectLst/>
                  <a:latin typeface="Consolas" panose="020B0609020204030204" pitchFamily="49" charset="0"/>
                </a:rPr>
                <a:t>        </a:t>
              </a:r>
              <a:r>
                <a:rPr lang="en-US" sz="1400" b="0" err="1">
                  <a:solidFill>
                    <a:srgbClr val="DCDCAA"/>
                  </a:solidFill>
                  <a:effectLst/>
                  <a:latin typeface="Consolas" panose="020B0609020204030204" pitchFamily="49" charset="0"/>
                </a:rPr>
                <a:t>atomicAdd</a:t>
              </a:r>
              <a:r>
                <a:rPr lang="en-US" sz="1400" b="0">
                  <a:solidFill>
                    <a:srgbClr val="D4D4D4"/>
                  </a:solidFill>
                  <a:effectLst/>
                  <a:latin typeface="Consolas" panose="020B0609020204030204" pitchFamily="49" charset="0"/>
                </a:rPr>
                <a:t>(out, </a:t>
              </a:r>
              <a:r>
                <a:rPr lang="en-US" sz="1400" b="0">
                  <a:solidFill>
                    <a:srgbClr val="CCCCCC"/>
                  </a:solidFill>
                  <a:effectLst/>
                  <a:latin typeface="Consolas" panose="020B0609020204030204" pitchFamily="49" charset="0"/>
                </a:rPr>
                <a:t>x[index] * y</a:t>
              </a:r>
              <a:r>
                <a:rPr lang="en-US" sz="1400" b="0">
                  <a:solidFill>
                    <a:srgbClr val="D4D4D4"/>
                  </a:solidFill>
                  <a:effectLst/>
                  <a:latin typeface="Consolas" panose="020B0609020204030204" pitchFamily="49" charset="0"/>
                </a:rPr>
                <a:t>[index]);</a:t>
              </a:r>
            </a:p>
            <a:p>
              <a:r>
                <a:rPr lang="en-US" sz="1400" b="0">
                  <a:solidFill>
                    <a:srgbClr val="D4D4D4"/>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32FE9366-B316-B54D-180C-71DB2AF37846}"/>
                </a:ext>
              </a:extLst>
            </p:cNvPr>
            <p:cNvSpPr/>
            <p:nvPr/>
          </p:nvSpPr>
          <p:spPr>
            <a:xfrm>
              <a:off x="7101501" y="2562956"/>
              <a:ext cx="3677697" cy="257716"/>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grpSp>
          <p:nvGrpSpPr>
            <p:cNvPr id="7" name="Group 6">
              <a:extLst>
                <a:ext uri="{FF2B5EF4-FFF2-40B4-BE49-F238E27FC236}">
                  <a16:creationId xmlns:a16="http://schemas.microsoft.com/office/drawing/2014/main" id="{A3626C23-4ABC-3CC8-5B26-8B06AD99ABC3}"/>
                </a:ext>
              </a:extLst>
            </p:cNvPr>
            <p:cNvGrpSpPr/>
            <p:nvPr/>
          </p:nvGrpSpPr>
          <p:grpSpPr>
            <a:xfrm>
              <a:off x="7756482" y="3658869"/>
              <a:ext cx="2192473" cy="1644466"/>
              <a:chOff x="599365" y="4637051"/>
              <a:chExt cx="2255161" cy="1691485"/>
            </a:xfrm>
          </p:grpSpPr>
          <p:pic>
            <p:nvPicPr>
              <p:cNvPr id="8" name="Graphic 7" descr="User with solid fill">
                <a:extLst>
                  <a:ext uri="{FF2B5EF4-FFF2-40B4-BE49-F238E27FC236}">
                    <a16:creationId xmlns:a16="http://schemas.microsoft.com/office/drawing/2014/main" id="{540EDFE4-69BA-3DFE-1738-ECBE364FCA1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365" y="4822434"/>
                <a:ext cx="457200" cy="457200"/>
              </a:xfrm>
              <a:prstGeom prst="rect">
                <a:avLst/>
              </a:prstGeom>
            </p:spPr>
          </p:pic>
          <p:pic>
            <p:nvPicPr>
              <p:cNvPr id="10" name="Graphic 9" descr="User with solid fill">
                <a:extLst>
                  <a:ext uri="{FF2B5EF4-FFF2-40B4-BE49-F238E27FC236}">
                    <a16:creationId xmlns:a16="http://schemas.microsoft.com/office/drawing/2014/main" id="{05136026-BB08-4A3D-42B8-9945BFDEB68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98722" y="4637051"/>
                <a:ext cx="457200" cy="457200"/>
              </a:xfrm>
              <a:prstGeom prst="rect">
                <a:avLst/>
              </a:prstGeom>
            </p:spPr>
          </p:pic>
          <p:pic>
            <p:nvPicPr>
              <p:cNvPr id="12" name="Graphic 11" descr="User with solid fill">
                <a:extLst>
                  <a:ext uri="{FF2B5EF4-FFF2-40B4-BE49-F238E27FC236}">
                    <a16:creationId xmlns:a16="http://schemas.microsoft.com/office/drawing/2014/main" id="{215A46E2-8997-AF39-7C39-10FEC41C02F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6891" y="5871336"/>
                <a:ext cx="457200" cy="457200"/>
              </a:xfrm>
              <a:prstGeom prst="rect">
                <a:avLst/>
              </a:prstGeom>
            </p:spPr>
          </p:pic>
          <p:pic>
            <p:nvPicPr>
              <p:cNvPr id="13" name="Graphic 12" descr="User with solid fill">
                <a:extLst>
                  <a:ext uri="{FF2B5EF4-FFF2-40B4-BE49-F238E27FC236}">
                    <a16:creationId xmlns:a16="http://schemas.microsoft.com/office/drawing/2014/main" id="{8BF3FFCD-D7AF-D41D-9965-17B0156A22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97326" y="5871336"/>
                <a:ext cx="457200" cy="457200"/>
              </a:xfrm>
              <a:prstGeom prst="rect">
                <a:avLst/>
              </a:prstGeom>
            </p:spPr>
          </p:pic>
          <p:pic>
            <p:nvPicPr>
              <p:cNvPr id="14" name="Graphic 13" descr="Transfer with solid fill">
                <a:extLst>
                  <a:ext uri="{FF2B5EF4-FFF2-40B4-BE49-F238E27FC236}">
                    <a16:creationId xmlns:a16="http://schemas.microsoft.com/office/drawing/2014/main" id="{E50C1D86-A3FB-1ABC-D945-4DA15B1A5CC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287539">
                <a:off x="1123170" y="5102678"/>
                <a:ext cx="382337" cy="382337"/>
              </a:xfrm>
              <a:prstGeom prst="rect">
                <a:avLst/>
              </a:prstGeom>
            </p:spPr>
          </p:pic>
          <p:sp>
            <p:nvSpPr>
              <p:cNvPr id="15" name="Cube 14">
                <a:extLst>
                  <a:ext uri="{FF2B5EF4-FFF2-40B4-BE49-F238E27FC236}">
                    <a16:creationId xmlns:a16="http://schemas.microsoft.com/office/drawing/2014/main" id="{17AA257C-6DA0-69F9-72F9-E3BB3E025DA8}"/>
                  </a:ext>
                </a:extLst>
              </p:cNvPr>
              <p:cNvSpPr/>
              <p:nvPr/>
            </p:nvSpPr>
            <p:spPr>
              <a:xfrm>
                <a:off x="1565922" y="5295688"/>
                <a:ext cx="380285" cy="380285"/>
              </a:xfrm>
              <a:prstGeom prst="cube">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pic>
            <p:nvPicPr>
              <p:cNvPr id="16" name="Graphic 15" descr="Transfer with solid fill">
                <a:extLst>
                  <a:ext uri="{FF2B5EF4-FFF2-40B4-BE49-F238E27FC236}">
                    <a16:creationId xmlns:a16="http://schemas.microsoft.com/office/drawing/2014/main" id="{74FC189B-7379-589F-1AC1-A48D65B58D3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8204294">
                <a:off x="1939545" y="4992469"/>
                <a:ext cx="382337" cy="382337"/>
              </a:xfrm>
              <a:prstGeom prst="rect">
                <a:avLst/>
              </a:prstGeom>
            </p:spPr>
          </p:pic>
          <p:pic>
            <p:nvPicPr>
              <p:cNvPr id="17" name="Graphic 16" descr="Transfer with solid fill">
                <a:extLst>
                  <a:ext uri="{FF2B5EF4-FFF2-40B4-BE49-F238E27FC236}">
                    <a16:creationId xmlns:a16="http://schemas.microsoft.com/office/drawing/2014/main" id="{60FC7251-2C84-47C3-0E3C-1C2E3DB2A9E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8204294">
                <a:off x="1123170" y="5665497"/>
                <a:ext cx="382337" cy="382337"/>
              </a:xfrm>
              <a:prstGeom prst="rect">
                <a:avLst/>
              </a:prstGeom>
            </p:spPr>
          </p:pic>
          <p:pic>
            <p:nvPicPr>
              <p:cNvPr id="18" name="Graphic 17" descr="Transfer with solid fill">
                <a:extLst>
                  <a:ext uri="{FF2B5EF4-FFF2-40B4-BE49-F238E27FC236}">
                    <a16:creationId xmlns:a16="http://schemas.microsoft.com/office/drawing/2014/main" id="{0D09B3BE-5CDD-3F9F-4215-30DD5FDBA2E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3088807">
                <a:off x="1937736" y="5665495"/>
                <a:ext cx="382337" cy="382337"/>
              </a:xfrm>
              <a:prstGeom prst="rect">
                <a:avLst/>
              </a:prstGeom>
            </p:spPr>
          </p:pic>
        </p:grpSp>
      </p:grpSp>
      <p:sp>
        <p:nvSpPr>
          <p:cNvPr id="11" name="Speech Bubble: Oval 10">
            <a:extLst>
              <a:ext uri="{FF2B5EF4-FFF2-40B4-BE49-F238E27FC236}">
                <a16:creationId xmlns:a16="http://schemas.microsoft.com/office/drawing/2014/main" id="{ABBD9869-61E9-EB0F-8817-BCD2698F6361}"/>
              </a:ext>
            </a:extLst>
          </p:cNvPr>
          <p:cNvSpPr/>
          <p:nvPr/>
        </p:nvSpPr>
        <p:spPr>
          <a:xfrm>
            <a:off x="6681216" y="1733375"/>
            <a:ext cx="3336039" cy="735744"/>
          </a:xfrm>
          <a:prstGeom prst="wedgeEllipseCallout">
            <a:avLst>
              <a:gd name="adj1" fmla="val -15504"/>
              <a:gd name="adj2" fmla="val 65761"/>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hangingPunct="0"/>
            <a:r>
              <a:rPr kumimoji="0" lang="en-US" sz="1400" b="0" i="0" u="none" strike="noStrike" cap="none" spc="0" normalizeH="0" baseline="0">
                <a:ln>
                  <a:noFill/>
                </a:ln>
                <a:solidFill>
                  <a:srgbClr val="000000"/>
                </a:solidFill>
                <a:effectLst/>
                <a:uFillTx/>
                <a:latin typeface="+mj-lt"/>
                <a:ea typeface="+mj-ea"/>
                <a:cs typeface="+mj-cs"/>
                <a:sym typeface="Calibri"/>
              </a:rPr>
              <a:t>Multiple threads may</a:t>
            </a:r>
            <a:r>
              <a:rPr kumimoji="0" lang="en-US" sz="1400" b="0" i="0" u="none" strike="noStrike" cap="none" spc="0" normalizeH="0">
                <a:ln>
                  <a:noFill/>
                </a:ln>
                <a:solidFill>
                  <a:srgbClr val="000000"/>
                </a:solidFill>
                <a:effectLst/>
                <a:uFillTx/>
                <a:latin typeface="+mj-lt"/>
                <a:ea typeface="+mj-ea"/>
                <a:cs typeface="+mj-cs"/>
                <a:sym typeface="Calibri"/>
              </a:rPr>
              <a:t> </a:t>
            </a:r>
            <a:r>
              <a:rPr lang="en-US" sz="1400">
                <a:solidFill>
                  <a:srgbClr val="000000"/>
                </a:solidFill>
                <a:latin typeface="+mj-lt"/>
                <a:ea typeface="+mj-ea"/>
                <a:cs typeface="+mj-cs"/>
                <a:sym typeface="Calibri"/>
              </a:rPr>
              <a:t>process simultaneously</a:t>
            </a:r>
            <a:endParaRPr kumimoji="0" lang="en-US" sz="1400" b="0" i="0" u="none" strike="noStrike" cap="none" spc="0" normalizeH="0" baseline="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7384014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2C874-13DC-CF01-B049-175A53270B06}"/>
              </a:ext>
            </a:extLst>
          </p:cNvPr>
          <p:cNvSpPr>
            <a:spLocks noGrp="1"/>
          </p:cNvSpPr>
          <p:nvPr>
            <p:ph type="title"/>
          </p:nvPr>
        </p:nvSpPr>
        <p:spPr/>
        <p:txBody>
          <a:bodyPr>
            <a:normAutofit fontScale="90000"/>
          </a:bodyPr>
          <a:lstStyle/>
          <a:p>
            <a:r>
              <a:rPr lang="en-US"/>
              <a:t>Shared Memory</a:t>
            </a:r>
          </a:p>
        </p:txBody>
      </p:sp>
      <p:sp>
        <p:nvSpPr>
          <p:cNvPr id="3" name="Text Placeholder 2">
            <a:extLst>
              <a:ext uri="{FF2B5EF4-FFF2-40B4-BE49-F238E27FC236}">
                <a16:creationId xmlns:a16="http://schemas.microsoft.com/office/drawing/2014/main" id="{E4CA4CE1-81EE-B00A-5032-D1B120AB5170}"/>
              </a:ext>
            </a:extLst>
          </p:cNvPr>
          <p:cNvSpPr>
            <a:spLocks noGrp="1"/>
          </p:cNvSpPr>
          <p:nvPr>
            <p:ph type="body" idx="1"/>
          </p:nvPr>
        </p:nvSpPr>
        <p:spPr>
          <a:xfrm>
            <a:off x="274951" y="1266884"/>
            <a:ext cx="5821049" cy="2257921"/>
          </a:xfrm>
        </p:spPr>
        <p:txBody>
          <a:bodyPr>
            <a:normAutofit lnSpcReduction="10000"/>
          </a:bodyPr>
          <a:lstStyle/>
          <a:p>
            <a:pPr marL="0" indent="0">
              <a:buNone/>
            </a:pPr>
            <a:r>
              <a:rPr lang="en-US" dirty="0"/>
              <a:t>Memory shared among the threads in the same </a:t>
            </a:r>
            <a:r>
              <a:rPr lang="en-US" dirty="0">
                <a:solidFill>
                  <a:srgbClr val="FFC000"/>
                </a:solidFill>
              </a:rPr>
              <a:t>block</a:t>
            </a:r>
          </a:p>
          <a:p>
            <a:r>
              <a:rPr lang="en-US" dirty="0"/>
              <a:t>Can be used for accumulators, communicating between threads</a:t>
            </a:r>
          </a:p>
          <a:p>
            <a:r>
              <a:rPr lang="en-US" dirty="0">
                <a:solidFill>
                  <a:srgbClr val="FFFF00"/>
                </a:solidFill>
              </a:rPr>
              <a:t>__</a:t>
            </a:r>
            <a:r>
              <a:rPr lang="en-US" dirty="0" err="1">
                <a:solidFill>
                  <a:srgbClr val="FFFF00"/>
                </a:solidFill>
              </a:rPr>
              <a:t>syncthreads</a:t>
            </a:r>
            <a:r>
              <a:rPr lang="en-US" dirty="0">
                <a:solidFill>
                  <a:srgbClr val="FFFF00"/>
                </a:solidFill>
              </a:rPr>
              <a:t>() </a:t>
            </a:r>
            <a:r>
              <a:rPr lang="en-US" dirty="0"/>
              <a:t>guarantees IO operations have been completed in the </a:t>
            </a:r>
            <a:r>
              <a:rPr lang="en-US" dirty="0">
                <a:solidFill>
                  <a:srgbClr val="FFC000"/>
                </a:solidFill>
              </a:rPr>
              <a:t>block</a:t>
            </a:r>
            <a:r>
              <a:rPr lang="en-US" dirty="0"/>
              <a:t> by synchronizing threads</a:t>
            </a:r>
          </a:p>
          <a:p>
            <a:pPr lvl="1"/>
            <a:r>
              <a:rPr lang="en-US" dirty="0"/>
              <a:t>Some threads in a block may go forward than others</a:t>
            </a:r>
          </a:p>
        </p:txBody>
      </p:sp>
      <p:sp>
        <p:nvSpPr>
          <p:cNvPr id="4" name="Text Placeholder 3">
            <a:extLst>
              <a:ext uri="{FF2B5EF4-FFF2-40B4-BE49-F238E27FC236}">
                <a16:creationId xmlns:a16="http://schemas.microsoft.com/office/drawing/2014/main" id="{54672A5A-35EB-2D21-9B4A-82D81BDC13E6}"/>
              </a:ext>
            </a:extLst>
          </p:cNvPr>
          <p:cNvSpPr>
            <a:spLocks noGrp="1"/>
          </p:cNvSpPr>
          <p:nvPr>
            <p:ph type="body" sz="quarter" idx="13"/>
          </p:nvPr>
        </p:nvSpPr>
        <p:spPr/>
        <p:txBody>
          <a:bodyPr>
            <a:normAutofit fontScale="77500" lnSpcReduction="20000"/>
          </a:bodyPr>
          <a:lstStyle/>
          <a:p>
            <a:endParaRPr lang="en-US"/>
          </a:p>
        </p:txBody>
      </p:sp>
      <p:sp>
        <p:nvSpPr>
          <p:cNvPr id="7" name="Slide Number Placeholder 6">
            <a:extLst>
              <a:ext uri="{FF2B5EF4-FFF2-40B4-BE49-F238E27FC236}">
                <a16:creationId xmlns:a16="http://schemas.microsoft.com/office/drawing/2014/main" id="{86069ADF-325F-E592-04C1-4F0E4093027A}"/>
              </a:ext>
            </a:extLst>
          </p:cNvPr>
          <p:cNvSpPr>
            <a:spLocks noGrp="1"/>
          </p:cNvSpPr>
          <p:nvPr>
            <p:ph type="sldNum" sz="quarter" idx="2"/>
          </p:nvPr>
        </p:nvSpPr>
        <p:spPr/>
        <p:txBody>
          <a:bodyPr/>
          <a:lstStyle/>
          <a:p>
            <a:fld id="{86CB4B4D-7CA3-9044-876B-883B54F8677D}" type="slidenum">
              <a:rPr lang="en-US" smtClean="0"/>
              <a:t>17</a:t>
            </a:fld>
            <a:endParaRPr lang="en-US"/>
          </a:p>
        </p:txBody>
      </p:sp>
      <p:grpSp>
        <p:nvGrpSpPr>
          <p:cNvPr id="15" name="Group 14">
            <a:extLst>
              <a:ext uri="{FF2B5EF4-FFF2-40B4-BE49-F238E27FC236}">
                <a16:creationId xmlns:a16="http://schemas.microsoft.com/office/drawing/2014/main" id="{FE5557F3-3B5E-9B76-1057-8D40DB797501}"/>
              </a:ext>
            </a:extLst>
          </p:cNvPr>
          <p:cNvGrpSpPr/>
          <p:nvPr/>
        </p:nvGrpSpPr>
        <p:grpSpPr>
          <a:xfrm>
            <a:off x="455262" y="3617271"/>
            <a:ext cx="5069833" cy="2840319"/>
            <a:chOff x="455262" y="3524805"/>
            <a:chExt cx="5069833" cy="2840319"/>
          </a:xfrm>
        </p:grpSpPr>
        <p:sp>
          <p:nvSpPr>
            <p:cNvPr id="6" name="Rectangle 5">
              <a:extLst>
                <a:ext uri="{FF2B5EF4-FFF2-40B4-BE49-F238E27FC236}">
                  <a16:creationId xmlns:a16="http://schemas.microsoft.com/office/drawing/2014/main" id="{0F5FAFF3-BF38-C025-0983-E8B073F22B9D}"/>
                </a:ext>
              </a:extLst>
            </p:cNvPr>
            <p:cNvSpPr/>
            <p:nvPr/>
          </p:nvSpPr>
          <p:spPr>
            <a:xfrm>
              <a:off x="2238375" y="3524805"/>
              <a:ext cx="2895600" cy="2456895"/>
            </a:xfrm>
            <a:prstGeom prst="rect">
              <a:avLst/>
            </a:prstGeom>
            <a:noFill/>
            <a:ln w="28575" cap="flat">
              <a:solidFill>
                <a:srgbClr val="FFC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grpSp>
          <p:nvGrpSpPr>
            <p:cNvPr id="75" name="Group 74">
              <a:extLst>
                <a:ext uri="{FF2B5EF4-FFF2-40B4-BE49-F238E27FC236}">
                  <a16:creationId xmlns:a16="http://schemas.microsoft.com/office/drawing/2014/main" id="{BAB2117B-962D-CA8E-A8D9-77B1854C463E}"/>
                </a:ext>
              </a:extLst>
            </p:cNvPr>
            <p:cNvGrpSpPr/>
            <p:nvPr/>
          </p:nvGrpSpPr>
          <p:grpSpPr>
            <a:xfrm>
              <a:off x="2577161" y="3611518"/>
              <a:ext cx="2171476" cy="1257287"/>
              <a:chOff x="2019302" y="3177536"/>
              <a:chExt cx="2471462" cy="1527211"/>
            </a:xfrm>
          </p:grpSpPr>
          <p:sp>
            <p:nvSpPr>
              <p:cNvPr id="20" name="Rectangle 19">
                <a:extLst>
                  <a:ext uri="{FF2B5EF4-FFF2-40B4-BE49-F238E27FC236}">
                    <a16:creationId xmlns:a16="http://schemas.microsoft.com/office/drawing/2014/main" id="{869C7276-13C6-F4EF-6EFA-C0393A2899F6}"/>
                  </a:ext>
                </a:extLst>
              </p:cNvPr>
              <p:cNvSpPr/>
              <p:nvPr/>
            </p:nvSpPr>
            <p:spPr>
              <a:xfrm>
                <a:off x="2019302" y="3177536"/>
                <a:ext cx="1118440" cy="540406"/>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pic>
            <p:nvPicPr>
              <p:cNvPr id="21" name="Graphic 20">
                <a:extLst>
                  <a:ext uri="{FF2B5EF4-FFF2-40B4-BE49-F238E27FC236}">
                    <a16:creationId xmlns:a16="http://schemas.microsoft.com/office/drawing/2014/main" id="{CC21B95D-74FD-611C-A44F-AA3414DC715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85222" y="3263574"/>
                <a:ext cx="122561" cy="337972"/>
              </a:xfrm>
              <a:prstGeom prst="rect">
                <a:avLst/>
              </a:prstGeom>
            </p:spPr>
          </p:pic>
          <p:pic>
            <p:nvPicPr>
              <p:cNvPr id="22" name="Graphic 21">
                <a:extLst>
                  <a:ext uri="{FF2B5EF4-FFF2-40B4-BE49-F238E27FC236}">
                    <a16:creationId xmlns:a16="http://schemas.microsoft.com/office/drawing/2014/main" id="{D84DCAB0-5593-F392-46BF-1C10022292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06488" y="3269628"/>
                <a:ext cx="122561" cy="337972"/>
              </a:xfrm>
              <a:prstGeom prst="rect">
                <a:avLst/>
              </a:prstGeom>
            </p:spPr>
          </p:pic>
          <p:pic>
            <p:nvPicPr>
              <p:cNvPr id="23" name="Graphic 22">
                <a:extLst>
                  <a:ext uri="{FF2B5EF4-FFF2-40B4-BE49-F238E27FC236}">
                    <a16:creationId xmlns:a16="http://schemas.microsoft.com/office/drawing/2014/main" id="{9130B67C-03C1-DA7D-D474-AEB86A07718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22928" y="3274640"/>
                <a:ext cx="122561" cy="337972"/>
              </a:xfrm>
              <a:prstGeom prst="rect">
                <a:avLst/>
              </a:prstGeom>
            </p:spPr>
          </p:pic>
          <p:pic>
            <p:nvPicPr>
              <p:cNvPr id="24" name="Graphic 23">
                <a:extLst>
                  <a:ext uri="{FF2B5EF4-FFF2-40B4-BE49-F238E27FC236}">
                    <a16:creationId xmlns:a16="http://schemas.microsoft.com/office/drawing/2014/main" id="{C3750CBB-C218-B4BB-25D1-EE0520DD6C8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44194" y="3280694"/>
                <a:ext cx="122561" cy="337972"/>
              </a:xfrm>
              <a:prstGeom prst="rect">
                <a:avLst/>
              </a:prstGeom>
            </p:spPr>
          </p:pic>
          <p:sp>
            <p:nvSpPr>
              <p:cNvPr id="25" name="Rectangle 24">
                <a:extLst>
                  <a:ext uri="{FF2B5EF4-FFF2-40B4-BE49-F238E27FC236}">
                    <a16:creationId xmlns:a16="http://schemas.microsoft.com/office/drawing/2014/main" id="{2E4A7C32-C9BA-155A-9E61-AE5492FFA3D3}"/>
                  </a:ext>
                </a:extLst>
              </p:cNvPr>
              <p:cNvSpPr/>
              <p:nvPr/>
            </p:nvSpPr>
            <p:spPr>
              <a:xfrm>
                <a:off x="3372324" y="3177536"/>
                <a:ext cx="1118440" cy="540406"/>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pic>
            <p:nvPicPr>
              <p:cNvPr id="26" name="Graphic 25">
                <a:extLst>
                  <a:ext uri="{FF2B5EF4-FFF2-40B4-BE49-F238E27FC236}">
                    <a16:creationId xmlns:a16="http://schemas.microsoft.com/office/drawing/2014/main" id="{6AEA7228-C9DD-148F-D19F-C5D7A9A26D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38244" y="3263574"/>
                <a:ext cx="122561" cy="337972"/>
              </a:xfrm>
              <a:prstGeom prst="rect">
                <a:avLst/>
              </a:prstGeom>
            </p:spPr>
          </p:pic>
          <p:pic>
            <p:nvPicPr>
              <p:cNvPr id="27" name="Graphic 26">
                <a:extLst>
                  <a:ext uri="{FF2B5EF4-FFF2-40B4-BE49-F238E27FC236}">
                    <a16:creationId xmlns:a16="http://schemas.microsoft.com/office/drawing/2014/main" id="{CD191F82-3AA8-893C-1CFD-8365B3F17D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59510" y="3269628"/>
                <a:ext cx="122561" cy="337972"/>
              </a:xfrm>
              <a:prstGeom prst="rect">
                <a:avLst/>
              </a:prstGeom>
            </p:spPr>
          </p:pic>
          <p:pic>
            <p:nvPicPr>
              <p:cNvPr id="28" name="Graphic 27">
                <a:extLst>
                  <a:ext uri="{FF2B5EF4-FFF2-40B4-BE49-F238E27FC236}">
                    <a16:creationId xmlns:a16="http://schemas.microsoft.com/office/drawing/2014/main" id="{375C5E29-DA04-E11A-1E19-C3A496CD3E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5950" y="3274640"/>
                <a:ext cx="122561" cy="337972"/>
              </a:xfrm>
              <a:prstGeom prst="rect">
                <a:avLst/>
              </a:prstGeom>
            </p:spPr>
          </p:pic>
          <p:pic>
            <p:nvPicPr>
              <p:cNvPr id="29" name="Graphic 28">
                <a:extLst>
                  <a:ext uri="{FF2B5EF4-FFF2-40B4-BE49-F238E27FC236}">
                    <a16:creationId xmlns:a16="http://schemas.microsoft.com/office/drawing/2014/main" id="{021A7910-AB07-299E-B8DA-9D86F4710BE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97216" y="3280694"/>
                <a:ext cx="122561" cy="337972"/>
              </a:xfrm>
              <a:prstGeom prst="rect">
                <a:avLst/>
              </a:prstGeom>
            </p:spPr>
          </p:pic>
          <p:sp>
            <p:nvSpPr>
              <p:cNvPr id="30" name="Cube 29">
                <a:extLst>
                  <a:ext uri="{FF2B5EF4-FFF2-40B4-BE49-F238E27FC236}">
                    <a16:creationId xmlns:a16="http://schemas.microsoft.com/office/drawing/2014/main" id="{DC089CA9-8399-4726-69F3-43C8F8186780}"/>
                  </a:ext>
                </a:extLst>
              </p:cNvPr>
              <p:cNvSpPr/>
              <p:nvPr/>
            </p:nvSpPr>
            <p:spPr>
              <a:xfrm>
                <a:off x="2274863" y="4162814"/>
                <a:ext cx="521921" cy="527503"/>
              </a:xfrm>
              <a:prstGeom prst="cube">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1" name="Cube 30">
                <a:extLst>
                  <a:ext uri="{FF2B5EF4-FFF2-40B4-BE49-F238E27FC236}">
                    <a16:creationId xmlns:a16="http://schemas.microsoft.com/office/drawing/2014/main" id="{2499D336-0A89-BFF4-D23E-60C63CD58EFE}"/>
                  </a:ext>
                </a:extLst>
              </p:cNvPr>
              <p:cNvSpPr/>
              <p:nvPr/>
            </p:nvSpPr>
            <p:spPr>
              <a:xfrm>
                <a:off x="2708978" y="4170724"/>
                <a:ext cx="521921" cy="527503"/>
              </a:xfrm>
              <a:prstGeom prst="cube">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2" name="Cube 31">
                <a:extLst>
                  <a:ext uri="{FF2B5EF4-FFF2-40B4-BE49-F238E27FC236}">
                    <a16:creationId xmlns:a16="http://schemas.microsoft.com/office/drawing/2014/main" id="{1BFB7952-034D-CE51-E7A5-0FE135C7C4E1}"/>
                  </a:ext>
                </a:extLst>
              </p:cNvPr>
              <p:cNvSpPr/>
              <p:nvPr/>
            </p:nvSpPr>
            <p:spPr>
              <a:xfrm>
                <a:off x="3143568" y="4177244"/>
                <a:ext cx="521921" cy="527503"/>
              </a:xfrm>
              <a:prstGeom prst="cube">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3" name="Cube 32">
                <a:extLst>
                  <a:ext uri="{FF2B5EF4-FFF2-40B4-BE49-F238E27FC236}">
                    <a16:creationId xmlns:a16="http://schemas.microsoft.com/office/drawing/2014/main" id="{4D0AE9AA-2682-5FE5-7E27-3950B92FE878}"/>
                  </a:ext>
                </a:extLst>
              </p:cNvPr>
              <p:cNvSpPr/>
              <p:nvPr/>
            </p:nvSpPr>
            <p:spPr>
              <a:xfrm>
                <a:off x="3585799" y="4175179"/>
                <a:ext cx="521921" cy="527503"/>
              </a:xfrm>
              <a:prstGeom prst="cube">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cxnSp>
            <p:nvCxnSpPr>
              <p:cNvPr id="34" name="Connector: Elbow 33">
                <a:extLst>
                  <a:ext uri="{FF2B5EF4-FFF2-40B4-BE49-F238E27FC236}">
                    <a16:creationId xmlns:a16="http://schemas.microsoft.com/office/drawing/2014/main" id="{6BD4A69F-F656-99A9-E3F1-6A4C26E5EB0E}"/>
                  </a:ext>
                </a:extLst>
              </p:cNvPr>
              <p:cNvCxnSpPr>
                <a:stCxn id="21" idx="2"/>
                <a:endCxn id="30" idx="0"/>
              </p:cNvCxnSpPr>
              <p:nvPr/>
            </p:nvCxnSpPr>
            <p:spPr>
              <a:xfrm rot="16200000" flipH="1">
                <a:off x="2143149" y="3704899"/>
                <a:ext cx="561268" cy="354561"/>
              </a:xfrm>
              <a:prstGeom prst="bentConnector3">
                <a:avLst/>
              </a:prstGeom>
              <a:noFill/>
              <a:ln w="12700" cap="flat">
                <a:solidFill>
                  <a:srgbClr val="FFC000"/>
                </a:solidFill>
                <a:prstDash val="dash"/>
                <a:miter lim="800000"/>
                <a:tailEnd type="triangle"/>
              </a:ln>
              <a:effectLst/>
              <a:sp3d/>
            </p:spPr>
            <p:style>
              <a:lnRef idx="0">
                <a:scrgbClr r="0" g="0" b="0"/>
              </a:lnRef>
              <a:fillRef idx="0">
                <a:scrgbClr r="0" g="0" b="0"/>
              </a:fillRef>
              <a:effectRef idx="0">
                <a:scrgbClr r="0" g="0" b="0"/>
              </a:effectRef>
              <a:fontRef idx="none"/>
            </p:style>
          </p:cxnSp>
          <p:cxnSp>
            <p:nvCxnSpPr>
              <p:cNvPr id="35" name="Connector: Elbow 34">
                <a:extLst>
                  <a:ext uri="{FF2B5EF4-FFF2-40B4-BE49-F238E27FC236}">
                    <a16:creationId xmlns:a16="http://schemas.microsoft.com/office/drawing/2014/main" id="{2A1ECA63-8C54-A4CF-2968-F33C0C7B0B5B}"/>
                  </a:ext>
                </a:extLst>
              </p:cNvPr>
              <p:cNvCxnSpPr>
                <a:cxnSpLocks/>
                <a:stCxn id="26" idx="2"/>
                <a:endCxn id="32" idx="0"/>
              </p:cNvCxnSpPr>
              <p:nvPr/>
            </p:nvCxnSpPr>
            <p:spPr>
              <a:xfrm rot="5400000">
                <a:off x="3246798" y="3824517"/>
                <a:ext cx="575698" cy="129756"/>
              </a:xfrm>
              <a:prstGeom prst="bentConnector3">
                <a:avLst>
                  <a:gd name="adj1" fmla="val 50000"/>
                </a:avLst>
              </a:prstGeom>
              <a:noFill/>
              <a:ln w="12700" cap="flat">
                <a:solidFill>
                  <a:srgbClr val="FFC000"/>
                </a:solidFill>
                <a:prstDash val="dash"/>
                <a:miter lim="800000"/>
                <a:tailEnd type="triangle"/>
              </a:ln>
              <a:effectLst/>
              <a:sp3d/>
            </p:spPr>
            <p:style>
              <a:lnRef idx="0">
                <a:scrgbClr r="0" g="0" b="0"/>
              </a:lnRef>
              <a:fillRef idx="0">
                <a:scrgbClr r="0" g="0" b="0"/>
              </a:fillRef>
              <a:effectRef idx="0">
                <a:scrgbClr r="0" g="0" b="0"/>
              </a:effectRef>
              <a:fontRef idx="none"/>
            </p:style>
          </p:cxnSp>
          <p:cxnSp>
            <p:nvCxnSpPr>
              <p:cNvPr id="36" name="Connector: Elbow 35">
                <a:extLst>
                  <a:ext uri="{FF2B5EF4-FFF2-40B4-BE49-F238E27FC236}">
                    <a16:creationId xmlns:a16="http://schemas.microsoft.com/office/drawing/2014/main" id="{9A844DB9-CD19-049A-9AF2-96CA3691B027}"/>
                  </a:ext>
                </a:extLst>
              </p:cNvPr>
              <p:cNvCxnSpPr>
                <a:cxnSpLocks/>
                <a:stCxn id="24" idx="2"/>
                <a:endCxn id="33" idx="0"/>
              </p:cNvCxnSpPr>
              <p:nvPr/>
            </p:nvCxnSpPr>
            <p:spPr>
              <a:xfrm rot="16200000" flipH="1">
                <a:off x="3130481" y="3393659"/>
                <a:ext cx="556513" cy="1006525"/>
              </a:xfrm>
              <a:prstGeom prst="bentConnector3">
                <a:avLst>
                  <a:gd name="adj1" fmla="val 67672"/>
                </a:avLst>
              </a:prstGeom>
              <a:noFill/>
              <a:ln w="12700" cap="flat">
                <a:solidFill>
                  <a:srgbClr val="FFC000"/>
                </a:solidFill>
                <a:prstDash val="dash"/>
                <a:miter lim="800000"/>
                <a:tailEnd type="triangle"/>
              </a:ln>
              <a:effectLst/>
              <a:sp3d/>
            </p:spPr>
            <p:style>
              <a:lnRef idx="0">
                <a:scrgbClr r="0" g="0" b="0"/>
              </a:lnRef>
              <a:fillRef idx="0">
                <a:scrgbClr r="0" g="0" b="0"/>
              </a:fillRef>
              <a:effectRef idx="0">
                <a:scrgbClr r="0" g="0" b="0"/>
              </a:effectRef>
              <a:fontRef idx="none"/>
            </p:style>
          </p:cxnSp>
        </p:grpSp>
        <p:sp>
          <p:nvSpPr>
            <p:cNvPr id="77" name="Rectangle 76">
              <a:extLst>
                <a:ext uri="{FF2B5EF4-FFF2-40B4-BE49-F238E27FC236}">
                  <a16:creationId xmlns:a16="http://schemas.microsoft.com/office/drawing/2014/main" id="{11BA9F83-9C43-E3C1-B7FE-F53D2943D7BD}"/>
                </a:ext>
              </a:extLst>
            </p:cNvPr>
            <p:cNvSpPr/>
            <p:nvPr/>
          </p:nvSpPr>
          <p:spPr>
            <a:xfrm>
              <a:off x="2577161" y="5357853"/>
              <a:ext cx="982684" cy="444893"/>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pic>
          <p:nvPicPr>
            <p:cNvPr id="78" name="Graphic 77">
              <a:extLst>
                <a:ext uri="{FF2B5EF4-FFF2-40B4-BE49-F238E27FC236}">
                  <a16:creationId xmlns:a16="http://schemas.microsoft.com/office/drawing/2014/main" id="{751172E6-A325-3A36-38A2-D023F776354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22942" y="5428684"/>
              <a:ext cx="107685" cy="278238"/>
            </a:xfrm>
            <a:prstGeom prst="rect">
              <a:avLst/>
            </a:prstGeom>
          </p:spPr>
        </p:pic>
        <p:pic>
          <p:nvPicPr>
            <p:cNvPr id="79" name="Graphic 78">
              <a:extLst>
                <a:ext uri="{FF2B5EF4-FFF2-40B4-BE49-F238E27FC236}">
                  <a16:creationId xmlns:a16="http://schemas.microsoft.com/office/drawing/2014/main" id="{A282F8A0-FF15-408B-19BD-CE27292457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17351" y="5433668"/>
              <a:ext cx="107685" cy="278238"/>
            </a:xfrm>
            <a:prstGeom prst="rect">
              <a:avLst/>
            </a:prstGeom>
          </p:spPr>
        </p:pic>
        <p:pic>
          <p:nvPicPr>
            <p:cNvPr id="80" name="Graphic 79">
              <a:extLst>
                <a:ext uri="{FF2B5EF4-FFF2-40B4-BE49-F238E27FC236}">
                  <a16:creationId xmlns:a16="http://schemas.microsoft.com/office/drawing/2014/main" id="{209D8002-B9F8-DF21-86D9-665AC5D49F8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07519" y="5437795"/>
              <a:ext cx="107685" cy="278238"/>
            </a:xfrm>
            <a:prstGeom prst="rect">
              <a:avLst/>
            </a:prstGeom>
          </p:spPr>
        </p:pic>
        <p:pic>
          <p:nvPicPr>
            <p:cNvPr id="81" name="Graphic 80">
              <a:extLst>
                <a:ext uri="{FF2B5EF4-FFF2-40B4-BE49-F238E27FC236}">
                  <a16:creationId xmlns:a16="http://schemas.microsoft.com/office/drawing/2014/main" id="{76ADB824-3B8C-F31F-787D-01A8AA603B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01928" y="5442779"/>
              <a:ext cx="107685" cy="278238"/>
            </a:xfrm>
            <a:prstGeom prst="rect">
              <a:avLst/>
            </a:prstGeom>
          </p:spPr>
        </p:pic>
        <p:sp>
          <p:nvSpPr>
            <p:cNvPr id="82" name="Rectangle 81">
              <a:extLst>
                <a:ext uri="{FF2B5EF4-FFF2-40B4-BE49-F238E27FC236}">
                  <a16:creationId xmlns:a16="http://schemas.microsoft.com/office/drawing/2014/main" id="{DE7A526E-CD5F-5661-D122-6BE8373E4B29}"/>
                </a:ext>
              </a:extLst>
            </p:cNvPr>
            <p:cNvSpPr/>
            <p:nvPr/>
          </p:nvSpPr>
          <p:spPr>
            <a:xfrm>
              <a:off x="3765954" y="5357853"/>
              <a:ext cx="982684" cy="444893"/>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pic>
          <p:nvPicPr>
            <p:cNvPr id="83" name="Graphic 82">
              <a:extLst>
                <a:ext uri="{FF2B5EF4-FFF2-40B4-BE49-F238E27FC236}">
                  <a16:creationId xmlns:a16="http://schemas.microsoft.com/office/drawing/2014/main" id="{8E5C19EF-D7CC-550E-14E9-8B148401D1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11734" y="5428684"/>
              <a:ext cx="107685" cy="278238"/>
            </a:xfrm>
            <a:prstGeom prst="rect">
              <a:avLst/>
            </a:prstGeom>
          </p:spPr>
        </p:pic>
        <p:pic>
          <p:nvPicPr>
            <p:cNvPr id="84" name="Graphic 83">
              <a:extLst>
                <a:ext uri="{FF2B5EF4-FFF2-40B4-BE49-F238E27FC236}">
                  <a16:creationId xmlns:a16="http://schemas.microsoft.com/office/drawing/2014/main" id="{24A277AF-9A48-D924-00FF-5032875459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06143" y="5433668"/>
              <a:ext cx="107685" cy="278238"/>
            </a:xfrm>
            <a:prstGeom prst="rect">
              <a:avLst/>
            </a:prstGeom>
          </p:spPr>
        </p:pic>
        <p:pic>
          <p:nvPicPr>
            <p:cNvPr id="85" name="Graphic 84">
              <a:extLst>
                <a:ext uri="{FF2B5EF4-FFF2-40B4-BE49-F238E27FC236}">
                  <a16:creationId xmlns:a16="http://schemas.microsoft.com/office/drawing/2014/main" id="{13E47158-52C1-8C5E-3CB8-3FE1209CBA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96312" y="5437795"/>
              <a:ext cx="107685" cy="278238"/>
            </a:xfrm>
            <a:prstGeom prst="rect">
              <a:avLst/>
            </a:prstGeom>
          </p:spPr>
        </p:pic>
        <p:pic>
          <p:nvPicPr>
            <p:cNvPr id="86" name="Graphic 85">
              <a:extLst>
                <a:ext uri="{FF2B5EF4-FFF2-40B4-BE49-F238E27FC236}">
                  <a16:creationId xmlns:a16="http://schemas.microsoft.com/office/drawing/2014/main" id="{9AF0E3FB-F1A5-4E00-3DFF-1E9252E1B5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90721" y="5442779"/>
              <a:ext cx="107685" cy="278238"/>
            </a:xfrm>
            <a:prstGeom prst="rect">
              <a:avLst/>
            </a:prstGeom>
          </p:spPr>
        </p:pic>
        <p:cxnSp>
          <p:nvCxnSpPr>
            <p:cNvPr id="91" name="Connector: Elbow 90">
              <a:extLst>
                <a:ext uri="{FF2B5EF4-FFF2-40B4-BE49-F238E27FC236}">
                  <a16:creationId xmlns:a16="http://schemas.microsoft.com/office/drawing/2014/main" id="{E3B41583-B0BE-8FF9-FA95-D4AE1FE0E27E}"/>
                </a:ext>
              </a:extLst>
            </p:cNvPr>
            <p:cNvCxnSpPr>
              <a:cxnSpLocks/>
              <a:endCxn id="86" idx="0"/>
            </p:cNvCxnSpPr>
            <p:nvPr/>
          </p:nvCxnSpPr>
          <p:spPr>
            <a:xfrm rot="16200000" flipH="1">
              <a:off x="3855277" y="4753492"/>
              <a:ext cx="573974" cy="804599"/>
            </a:xfrm>
            <a:prstGeom prst="bentConnector3">
              <a:avLst>
                <a:gd name="adj1" fmla="val 57468"/>
              </a:avLst>
            </a:prstGeom>
            <a:noFill/>
            <a:ln w="12700" cap="flat">
              <a:solidFill>
                <a:srgbClr val="FFC000"/>
              </a:solidFill>
              <a:prstDash val="dash"/>
              <a:miter lim="800000"/>
              <a:tailEnd type="triangle"/>
            </a:ln>
            <a:effectLst/>
            <a:sp3d/>
          </p:spPr>
          <p:style>
            <a:lnRef idx="0">
              <a:scrgbClr r="0" g="0" b="0"/>
            </a:lnRef>
            <a:fillRef idx="0">
              <a:scrgbClr r="0" g="0" b="0"/>
            </a:fillRef>
            <a:effectRef idx="0">
              <a:scrgbClr r="0" g="0" b="0"/>
            </a:effectRef>
            <a:fontRef idx="none"/>
          </p:style>
        </p:cxnSp>
        <p:cxnSp>
          <p:nvCxnSpPr>
            <p:cNvPr id="92" name="Connector: Elbow 91">
              <a:extLst>
                <a:ext uri="{FF2B5EF4-FFF2-40B4-BE49-F238E27FC236}">
                  <a16:creationId xmlns:a16="http://schemas.microsoft.com/office/drawing/2014/main" id="{72BA7306-8B60-9BDE-4EC3-AD12AECE163F}"/>
                </a:ext>
              </a:extLst>
            </p:cNvPr>
            <p:cNvCxnSpPr>
              <a:cxnSpLocks/>
              <a:endCxn id="80" idx="0"/>
            </p:cNvCxnSpPr>
            <p:nvPr/>
          </p:nvCxnSpPr>
          <p:spPr>
            <a:xfrm rot="16200000" flipH="1">
              <a:off x="2778597" y="5055030"/>
              <a:ext cx="580870" cy="184659"/>
            </a:xfrm>
            <a:prstGeom prst="bentConnector3">
              <a:avLst>
                <a:gd name="adj1" fmla="val 50000"/>
              </a:avLst>
            </a:prstGeom>
            <a:noFill/>
            <a:ln w="12700" cap="flat">
              <a:solidFill>
                <a:srgbClr val="FFC000"/>
              </a:solidFill>
              <a:prstDash val="dash"/>
              <a:miter lim="800000"/>
              <a:tailEnd type="triangle"/>
            </a:ln>
            <a:effectLst/>
            <a:sp3d/>
          </p:spPr>
          <p:style>
            <a:lnRef idx="0">
              <a:scrgbClr r="0" g="0" b="0"/>
            </a:lnRef>
            <a:fillRef idx="0">
              <a:scrgbClr r="0" g="0" b="0"/>
            </a:fillRef>
            <a:effectRef idx="0">
              <a:scrgbClr r="0" g="0" b="0"/>
            </a:effectRef>
            <a:fontRef idx="none"/>
          </p:style>
        </p:cxnSp>
        <p:cxnSp>
          <p:nvCxnSpPr>
            <p:cNvPr id="93" name="Connector: Elbow 92">
              <a:extLst>
                <a:ext uri="{FF2B5EF4-FFF2-40B4-BE49-F238E27FC236}">
                  <a16:creationId xmlns:a16="http://schemas.microsoft.com/office/drawing/2014/main" id="{C8DBACD5-FD90-C995-1E82-30361570D07F}"/>
                </a:ext>
              </a:extLst>
            </p:cNvPr>
            <p:cNvCxnSpPr>
              <a:cxnSpLocks/>
              <a:endCxn id="83" idx="0"/>
            </p:cNvCxnSpPr>
            <p:nvPr/>
          </p:nvCxnSpPr>
          <p:spPr>
            <a:xfrm rot="5400000">
              <a:off x="3766258" y="5066424"/>
              <a:ext cx="561580" cy="162941"/>
            </a:xfrm>
            <a:prstGeom prst="bentConnector3">
              <a:avLst>
                <a:gd name="adj1" fmla="val 50000"/>
              </a:avLst>
            </a:prstGeom>
            <a:noFill/>
            <a:ln w="12700" cap="flat">
              <a:solidFill>
                <a:srgbClr val="FFC000"/>
              </a:solidFill>
              <a:prstDash val="dash"/>
              <a:miter lim="800000"/>
              <a:tailEnd type="triangle"/>
            </a:ln>
            <a:effectLst/>
            <a:sp3d/>
          </p:spPr>
          <p:style>
            <a:lnRef idx="0">
              <a:scrgbClr r="0" g="0" b="0"/>
            </a:lnRef>
            <a:fillRef idx="0">
              <a:scrgbClr r="0" g="0" b="0"/>
            </a:fillRef>
            <a:effectRef idx="0">
              <a:scrgbClr r="0" g="0" b="0"/>
            </a:effectRef>
            <a:fontRef idx="none"/>
          </p:style>
        </p:cxnSp>
        <p:cxnSp>
          <p:nvCxnSpPr>
            <p:cNvPr id="95" name="Straight Connector 94">
              <a:extLst>
                <a:ext uri="{FF2B5EF4-FFF2-40B4-BE49-F238E27FC236}">
                  <a16:creationId xmlns:a16="http://schemas.microsoft.com/office/drawing/2014/main" id="{EF99A516-5732-5E75-E357-CFBD6B26167B}"/>
                </a:ext>
              </a:extLst>
            </p:cNvPr>
            <p:cNvCxnSpPr>
              <a:cxnSpLocks/>
            </p:cNvCxnSpPr>
            <p:nvPr/>
          </p:nvCxnSpPr>
          <p:spPr>
            <a:xfrm flipH="1">
              <a:off x="2006813" y="5110255"/>
              <a:ext cx="3518282" cy="0"/>
            </a:xfrm>
            <a:prstGeom prst="line">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cxnSp>
        <p:sp>
          <p:nvSpPr>
            <p:cNvPr id="103" name="TextBox 102">
              <a:extLst>
                <a:ext uri="{FF2B5EF4-FFF2-40B4-BE49-F238E27FC236}">
                  <a16:creationId xmlns:a16="http://schemas.microsoft.com/office/drawing/2014/main" id="{42EB310F-224B-74CF-1194-D81CF2295DDE}"/>
                </a:ext>
              </a:extLst>
            </p:cNvPr>
            <p:cNvSpPr txBox="1"/>
            <p:nvPr/>
          </p:nvSpPr>
          <p:spPr>
            <a:xfrm>
              <a:off x="455262" y="4945874"/>
              <a:ext cx="1374733"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400">
                  <a:solidFill>
                    <a:srgbClr val="FFFF00"/>
                  </a:solidFill>
                </a:rPr>
                <a:t>__</a:t>
              </a:r>
              <a:r>
                <a:rPr lang="en-US" sz="1400" err="1">
                  <a:solidFill>
                    <a:srgbClr val="FFFF00"/>
                  </a:solidFill>
                </a:rPr>
                <a:t>syncthreads</a:t>
              </a:r>
              <a:r>
                <a:rPr lang="en-US" sz="1400">
                  <a:solidFill>
                    <a:srgbClr val="FFFF00"/>
                  </a:solidFill>
                </a:rPr>
                <a:t>()</a:t>
              </a:r>
              <a:endParaRPr kumimoji="0" lang="en-US" sz="1200" i="0" u="none" strike="noStrike" cap="none" spc="0" normalizeH="0" baseline="0">
                <a:ln>
                  <a:noFill/>
                </a:ln>
                <a:solidFill>
                  <a:srgbClr val="FFFF00"/>
                </a:solidFill>
                <a:effectLst/>
                <a:uFillTx/>
                <a:latin typeface="+mj-lt"/>
                <a:ea typeface="+mj-ea"/>
                <a:cs typeface="+mj-cs"/>
                <a:sym typeface="Calibri"/>
              </a:endParaRPr>
            </a:p>
          </p:txBody>
        </p:sp>
        <p:sp>
          <p:nvSpPr>
            <p:cNvPr id="105" name="TextBox 104">
              <a:extLst>
                <a:ext uri="{FF2B5EF4-FFF2-40B4-BE49-F238E27FC236}">
                  <a16:creationId xmlns:a16="http://schemas.microsoft.com/office/drawing/2014/main" id="{B46B78D4-9DD6-0BB2-7BE6-835D8A24C03B}"/>
                </a:ext>
              </a:extLst>
            </p:cNvPr>
            <p:cNvSpPr txBox="1"/>
            <p:nvPr/>
          </p:nvSpPr>
          <p:spPr>
            <a:xfrm>
              <a:off x="681324" y="4173718"/>
              <a:ext cx="941731"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600">
                  <a:solidFill>
                    <a:srgbClr val="FFFFFF"/>
                  </a:solidFill>
                  <a:latin typeface="+mj-lt"/>
                  <a:ea typeface="+mj-ea"/>
                  <a:cs typeface="+mj-cs"/>
                  <a:sym typeface="Calibri"/>
                </a:rPr>
                <a:t>write data</a:t>
              </a:r>
              <a:endParaRPr kumimoji="0" lang="en-US" sz="1600" b="0" i="0" u="none" strike="noStrike" cap="none" spc="0" normalizeH="0" baseline="0">
                <a:ln>
                  <a:noFill/>
                </a:ln>
                <a:solidFill>
                  <a:srgbClr val="FFFFFF"/>
                </a:solidFill>
                <a:effectLst/>
                <a:uFillTx/>
                <a:latin typeface="+mj-lt"/>
                <a:ea typeface="+mj-ea"/>
                <a:cs typeface="+mj-cs"/>
                <a:sym typeface="Calibri"/>
              </a:endParaRPr>
            </a:p>
          </p:txBody>
        </p:sp>
        <p:sp>
          <p:nvSpPr>
            <p:cNvPr id="106" name="TextBox 105">
              <a:extLst>
                <a:ext uri="{FF2B5EF4-FFF2-40B4-BE49-F238E27FC236}">
                  <a16:creationId xmlns:a16="http://schemas.microsoft.com/office/drawing/2014/main" id="{75E62830-F7D5-0E18-D00A-EC51E3B0CC0E}"/>
                </a:ext>
              </a:extLst>
            </p:cNvPr>
            <p:cNvSpPr txBox="1"/>
            <p:nvPr/>
          </p:nvSpPr>
          <p:spPr>
            <a:xfrm>
              <a:off x="706368" y="5399411"/>
              <a:ext cx="883510"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600">
                  <a:solidFill>
                    <a:srgbClr val="FFFFFF"/>
                  </a:solidFill>
                  <a:latin typeface="+mj-lt"/>
                  <a:ea typeface="+mj-ea"/>
                  <a:cs typeface="+mj-cs"/>
                  <a:sym typeface="Calibri"/>
                </a:rPr>
                <a:t>read data</a:t>
              </a:r>
              <a:endParaRPr kumimoji="0" lang="en-US" sz="1600" b="0" i="0" u="none" strike="noStrike" cap="none" spc="0" normalizeH="0" baseline="0">
                <a:ln>
                  <a:noFill/>
                </a:ln>
                <a:solidFill>
                  <a:srgbClr val="FFFFFF"/>
                </a:solidFill>
                <a:effectLst/>
                <a:uFillTx/>
                <a:latin typeface="+mj-lt"/>
                <a:ea typeface="+mj-ea"/>
                <a:cs typeface="+mj-cs"/>
                <a:sym typeface="Calibri"/>
              </a:endParaRPr>
            </a:p>
          </p:txBody>
        </p:sp>
        <p:sp>
          <p:nvSpPr>
            <p:cNvPr id="11" name="TextBox 10">
              <a:extLst>
                <a:ext uri="{FF2B5EF4-FFF2-40B4-BE49-F238E27FC236}">
                  <a16:creationId xmlns:a16="http://schemas.microsoft.com/office/drawing/2014/main" id="{1922C5D2-F85B-1576-7DBB-ACF680AD30A6}"/>
                </a:ext>
              </a:extLst>
            </p:cNvPr>
            <p:cNvSpPr txBox="1"/>
            <p:nvPr/>
          </p:nvSpPr>
          <p:spPr>
            <a:xfrm>
              <a:off x="3250616" y="5995794"/>
              <a:ext cx="89949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C000"/>
                  </a:solidFill>
                  <a:effectLst/>
                  <a:uFillTx/>
                  <a:latin typeface="+mj-lt"/>
                  <a:ea typeface="+mj-ea"/>
                  <a:cs typeface="+mj-cs"/>
                  <a:sym typeface="Calibri"/>
                </a:rPr>
                <a:t>A block</a:t>
              </a:r>
            </a:p>
          </p:txBody>
        </p:sp>
      </p:grpSp>
      <p:grpSp>
        <p:nvGrpSpPr>
          <p:cNvPr id="38" name="Group 37">
            <a:extLst>
              <a:ext uri="{FF2B5EF4-FFF2-40B4-BE49-F238E27FC236}">
                <a16:creationId xmlns:a16="http://schemas.microsoft.com/office/drawing/2014/main" id="{3870A91A-8C15-3BD9-80F0-9962A009E409}"/>
              </a:ext>
            </a:extLst>
          </p:cNvPr>
          <p:cNvGrpSpPr/>
          <p:nvPr/>
        </p:nvGrpSpPr>
        <p:grpSpPr>
          <a:xfrm>
            <a:off x="6156795" y="1266884"/>
            <a:ext cx="5821050" cy="5047536"/>
            <a:chOff x="6156795" y="1266884"/>
            <a:chExt cx="5821050" cy="5047536"/>
          </a:xfrm>
        </p:grpSpPr>
        <p:grpSp>
          <p:nvGrpSpPr>
            <p:cNvPr id="16" name="Group 15">
              <a:extLst>
                <a:ext uri="{FF2B5EF4-FFF2-40B4-BE49-F238E27FC236}">
                  <a16:creationId xmlns:a16="http://schemas.microsoft.com/office/drawing/2014/main" id="{4BDA3AE0-0C07-14E2-C1DC-C7679821A024}"/>
                </a:ext>
              </a:extLst>
            </p:cNvPr>
            <p:cNvGrpSpPr/>
            <p:nvPr/>
          </p:nvGrpSpPr>
          <p:grpSpPr>
            <a:xfrm>
              <a:off x="6156795" y="1266884"/>
              <a:ext cx="5821050" cy="5047536"/>
              <a:chOff x="6156795" y="1266884"/>
              <a:chExt cx="5821050" cy="5047536"/>
            </a:xfrm>
          </p:grpSpPr>
          <p:sp>
            <p:nvSpPr>
              <p:cNvPr id="9" name="TextBox 8">
                <a:extLst>
                  <a:ext uri="{FF2B5EF4-FFF2-40B4-BE49-F238E27FC236}">
                    <a16:creationId xmlns:a16="http://schemas.microsoft.com/office/drawing/2014/main" id="{FD99E9B2-D850-763E-FA86-21C41B17061D}"/>
                  </a:ext>
                </a:extLst>
              </p:cNvPr>
              <p:cNvSpPr txBox="1"/>
              <p:nvPr/>
            </p:nvSpPr>
            <p:spPr>
              <a:xfrm>
                <a:off x="6156795" y="1266884"/>
                <a:ext cx="5821050" cy="5047536"/>
              </a:xfrm>
              <a:prstGeom prst="rect">
                <a:avLst/>
              </a:prstGeom>
              <a:solidFill>
                <a:srgbClr val="262626"/>
              </a:solidFill>
              <a:ln w="12700" cap="flat">
                <a:solidFill>
                  <a:srgbClr val="FFFFFF"/>
                </a:solid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err="1">
                    <a:solidFill>
                      <a:srgbClr val="569CD6"/>
                    </a:solidFill>
                    <a:effectLst/>
                    <a:latin typeface="Consolas" panose="020B0609020204030204" pitchFamily="49" charset="0"/>
                  </a:rPr>
                  <a:t>constexpr</a:t>
                </a:r>
                <a:r>
                  <a:rPr lang="en-US" sz="1400" b="0">
                    <a:solidFill>
                      <a:srgbClr val="D4D4D4"/>
                    </a:solidFill>
                    <a:effectLst/>
                    <a:latin typeface="Consolas" panose="020B0609020204030204" pitchFamily="49" charset="0"/>
                  </a:rPr>
                  <a:t> </a:t>
                </a:r>
                <a:r>
                  <a:rPr lang="en-US" sz="1400" b="0">
                    <a:solidFill>
                      <a:srgbClr val="569CD6"/>
                    </a:solidFill>
                    <a:effectLst/>
                    <a:latin typeface="Consolas" panose="020B0609020204030204" pitchFamily="49" charset="0"/>
                  </a:rPr>
                  <a:t>int</a:t>
                </a:r>
                <a:r>
                  <a:rPr lang="en-US" sz="1400" b="0">
                    <a:solidFill>
                      <a:srgbClr val="D4D4D4"/>
                    </a:solidFill>
                    <a:effectLst/>
                    <a:latin typeface="Consolas" panose="020B0609020204030204" pitchFamily="49" charset="0"/>
                  </a:rPr>
                  <a:t> BLOCK_SIZE = </a:t>
                </a:r>
                <a:r>
                  <a:rPr lang="en-US" sz="1400" b="0">
                    <a:solidFill>
                      <a:srgbClr val="B5CEA8"/>
                    </a:solidFill>
                    <a:effectLst/>
                    <a:latin typeface="Consolas" panose="020B0609020204030204" pitchFamily="49" charset="0"/>
                  </a:rPr>
                  <a:t>64</a:t>
                </a:r>
                <a:r>
                  <a:rPr lang="en-US" sz="1400" b="0">
                    <a:solidFill>
                      <a:srgbClr val="D4D4D4"/>
                    </a:solidFill>
                    <a:effectLst/>
                    <a:latin typeface="Consolas" panose="020B0609020204030204" pitchFamily="49" charset="0"/>
                  </a:rPr>
                  <a:t>;</a:t>
                </a:r>
              </a:p>
              <a:p>
                <a:br>
                  <a:rPr lang="en-US" sz="1400" b="0">
                    <a:solidFill>
                      <a:srgbClr val="D4D4D4"/>
                    </a:solidFill>
                    <a:effectLst/>
                    <a:latin typeface="Consolas" panose="020B0609020204030204" pitchFamily="49" charset="0"/>
                  </a:rPr>
                </a:br>
                <a:r>
                  <a:rPr lang="en-US" sz="1400" b="0">
                    <a:solidFill>
                      <a:srgbClr val="D4D4D4"/>
                    </a:solidFill>
                    <a:effectLst/>
                    <a:latin typeface="Consolas" panose="020B0609020204030204" pitchFamily="49" charset="0"/>
                  </a:rPr>
                  <a:t>__global__ </a:t>
                </a:r>
                <a:r>
                  <a:rPr lang="en-US" sz="1400" b="0">
                    <a:solidFill>
                      <a:srgbClr val="569CD6"/>
                    </a:solidFill>
                    <a:effectLst/>
                    <a:latin typeface="Consolas" panose="020B0609020204030204" pitchFamily="49" charset="0"/>
                  </a:rPr>
                  <a:t>void</a:t>
                </a:r>
                <a:r>
                  <a:rPr lang="en-US" sz="1400" b="0">
                    <a:solidFill>
                      <a:srgbClr val="D4D4D4"/>
                    </a:solidFill>
                    <a:effectLst/>
                    <a:latin typeface="Consolas" panose="020B0609020204030204" pitchFamily="49" charset="0"/>
                  </a:rPr>
                  <a:t> </a:t>
                </a:r>
                <a:r>
                  <a:rPr lang="en-US" sz="1400" b="0" err="1">
                    <a:solidFill>
                      <a:srgbClr val="DCDCAA"/>
                    </a:solidFill>
                    <a:effectLst/>
                    <a:latin typeface="Consolas" panose="020B0609020204030204" pitchFamily="49" charset="0"/>
                  </a:rPr>
                  <a:t>DotProductKernel</a:t>
                </a:r>
                <a:r>
                  <a:rPr lang="en-US" sz="1400" b="0">
                    <a:solidFill>
                      <a:srgbClr val="D4D4D4"/>
                    </a:solidFill>
                    <a:effectLst/>
                    <a:latin typeface="Consolas" panose="020B0609020204030204" pitchFamily="49" charset="0"/>
                  </a:rPr>
                  <a:t>(</a:t>
                </a:r>
                <a:r>
                  <a:rPr lang="en-US" sz="1400" b="0">
                    <a:solidFill>
                      <a:srgbClr val="569CD6"/>
                    </a:solidFill>
                    <a:effectLst/>
                    <a:latin typeface="Consolas" panose="020B0609020204030204" pitchFamily="49" charset="0"/>
                  </a:rPr>
                  <a:t>int</a:t>
                </a:r>
                <a:r>
                  <a:rPr lang="en-US" sz="1400" b="0">
                    <a:solidFill>
                      <a:srgbClr val="D4D4D4"/>
                    </a:solidFill>
                    <a:effectLst/>
                    <a:latin typeface="Consolas" panose="020B0609020204030204" pitchFamily="49" charset="0"/>
                  </a:rPr>
                  <a:t> size, </a:t>
                </a:r>
                <a:r>
                  <a:rPr lang="en-US" sz="1400" b="0">
                    <a:solidFill>
                      <a:srgbClr val="569CD6"/>
                    </a:solidFill>
                    <a:effectLst/>
                    <a:latin typeface="Consolas" panose="020B0609020204030204" pitchFamily="49" charset="0"/>
                  </a:rPr>
                  <a:t>float</a:t>
                </a:r>
                <a:r>
                  <a:rPr lang="en-US" sz="1400" b="0">
                    <a:solidFill>
                      <a:srgbClr val="D4D4D4"/>
                    </a:solidFill>
                    <a:effectLst/>
                    <a:latin typeface="Consolas" panose="020B0609020204030204" pitchFamily="49" charset="0"/>
                  </a:rPr>
                  <a:t>* x, </a:t>
                </a:r>
                <a:r>
                  <a:rPr lang="en-US" sz="1400" b="0">
                    <a:solidFill>
                      <a:srgbClr val="569CD6"/>
                    </a:solidFill>
                    <a:effectLst/>
                    <a:latin typeface="Consolas" panose="020B0609020204030204" pitchFamily="49" charset="0"/>
                  </a:rPr>
                  <a:t>float</a:t>
                </a:r>
                <a:r>
                  <a:rPr lang="en-US" sz="1400" b="0">
                    <a:solidFill>
                      <a:srgbClr val="D4D4D4"/>
                    </a:solidFill>
                    <a:effectLst/>
                    <a:latin typeface="Consolas" panose="020B0609020204030204" pitchFamily="49" charset="0"/>
                  </a:rPr>
                  <a:t>* y, </a:t>
                </a:r>
                <a:r>
                  <a:rPr lang="en-US" sz="1400" b="0">
                    <a:solidFill>
                      <a:srgbClr val="569CD6"/>
                    </a:solidFill>
                    <a:effectLst/>
                    <a:latin typeface="Consolas" panose="020B0609020204030204" pitchFamily="49" charset="0"/>
                  </a:rPr>
                  <a:t>float</a:t>
                </a:r>
                <a:r>
                  <a:rPr lang="en-US" sz="1400" b="0">
                    <a:solidFill>
                      <a:srgbClr val="D4D4D4"/>
                    </a:solidFill>
                    <a:effectLst/>
                    <a:latin typeface="Consolas" panose="020B0609020204030204" pitchFamily="49" charset="0"/>
                  </a:rPr>
                  <a:t>* out)</a:t>
                </a:r>
              </a:p>
              <a:p>
                <a:r>
                  <a:rPr lang="en-US" sz="1400" b="0">
                    <a:solidFill>
                      <a:srgbClr val="D4D4D4"/>
                    </a:solidFill>
                    <a:effectLst/>
                    <a:latin typeface="Consolas" panose="020B0609020204030204" pitchFamily="49" charset="0"/>
                  </a:rPr>
                  <a:t>{ </a:t>
                </a:r>
              </a:p>
              <a:p>
                <a:r>
                  <a:rPr lang="en-US" sz="1400" b="0">
                    <a:solidFill>
                      <a:srgbClr val="D4D4D4"/>
                    </a:solidFill>
                    <a:effectLst/>
                    <a:latin typeface="Consolas" panose="020B0609020204030204" pitchFamily="49" charset="0"/>
                  </a:rPr>
                  <a:t>    </a:t>
                </a:r>
                <a:r>
                  <a:rPr lang="en-US" sz="1400" b="0">
                    <a:solidFill>
                      <a:srgbClr val="569CD6"/>
                    </a:solidFill>
                    <a:effectLst/>
                    <a:latin typeface="Consolas" panose="020B0609020204030204" pitchFamily="49" charset="0"/>
                  </a:rPr>
                  <a:t>int</a:t>
                </a:r>
                <a:r>
                  <a:rPr lang="en-US" sz="1400" b="0">
                    <a:solidFill>
                      <a:srgbClr val="D4D4D4"/>
                    </a:solidFill>
                    <a:effectLst/>
                    <a:latin typeface="Consolas" panose="020B0609020204030204" pitchFamily="49" charset="0"/>
                  </a:rPr>
                  <a:t> index = </a:t>
                </a:r>
                <a:r>
                  <a:rPr lang="en-US" sz="1400" b="0" err="1">
                    <a:solidFill>
                      <a:srgbClr val="CCCCCC"/>
                    </a:solidFill>
                    <a:effectLst/>
                    <a:latin typeface="Consolas" panose="020B0609020204030204" pitchFamily="49" charset="0"/>
                  </a:rPr>
                  <a:t>threadIdx.x</a:t>
                </a:r>
                <a:r>
                  <a:rPr lang="en-US" sz="1400" b="0">
                    <a:solidFill>
                      <a:srgbClr val="CCCCCC"/>
                    </a:solidFill>
                    <a:effectLst/>
                    <a:latin typeface="Consolas" panose="020B0609020204030204" pitchFamily="49" charset="0"/>
                  </a:rPr>
                  <a:t> + </a:t>
                </a:r>
                <a:r>
                  <a:rPr lang="en-US" sz="1400" b="0" err="1">
                    <a:solidFill>
                      <a:srgbClr val="CCCCCC"/>
                    </a:solidFill>
                    <a:effectLst/>
                    <a:latin typeface="Consolas" panose="020B0609020204030204" pitchFamily="49" charset="0"/>
                  </a:rPr>
                  <a:t>blockIdx.x</a:t>
                </a:r>
                <a:r>
                  <a:rPr lang="en-US" sz="1400" b="0">
                    <a:solidFill>
                      <a:srgbClr val="CCCCCC"/>
                    </a:solidFill>
                    <a:effectLst/>
                    <a:latin typeface="Consolas" panose="020B0609020204030204" pitchFamily="49" charset="0"/>
                  </a:rPr>
                  <a:t> * </a:t>
                </a:r>
                <a:r>
                  <a:rPr lang="en-US" sz="1400" b="0" err="1">
                    <a:solidFill>
                      <a:srgbClr val="CCCCCC"/>
                    </a:solidFill>
                    <a:effectLst/>
                    <a:latin typeface="Consolas" panose="020B0609020204030204" pitchFamily="49" charset="0"/>
                  </a:rPr>
                  <a:t>blockDim.x</a:t>
                </a:r>
                <a:r>
                  <a:rPr lang="en-US" sz="1400" b="0">
                    <a:solidFill>
                      <a:srgbClr val="D4D4D4"/>
                    </a:solidFill>
                    <a:effectLst/>
                    <a:latin typeface="Consolas" panose="020B0609020204030204" pitchFamily="49" charset="0"/>
                  </a:rPr>
                  <a:t>; </a:t>
                </a:r>
              </a:p>
              <a:p>
                <a:r>
                  <a:rPr lang="en-US" sz="1400" b="0">
                    <a:solidFill>
                      <a:srgbClr val="D4D4D4"/>
                    </a:solidFill>
                    <a:effectLst/>
                    <a:latin typeface="Consolas" panose="020B0609020204030204" pitchFamily="49" charset="0"/>
                  </a:rPr>
                  <a:t>    __shared__ </a:t>
                </a:r>
                <a:r>
                  <a:rPr lang="en-US" sz="1400" b="0">
                    <a:solidFill>
                      <a:srgbClr val="569CD6"/>
                    </a:solidFill>
                    <a:effectLst/>
                    <a:latin typeface="Consolas" panose="020B0609020204030204" pitchFamily="49" charset="0"/>
                  </a:rPr>
                  <a:t>float</a:t>
                </a:r>
                <a:r>
                  <a:rPr lang="en-US" sz="1400" b="0">
                    <a:solidFill>
                      <a:srgbClr val="D4D4D4"/>
                    </a:solidFill>
                    <a:effectLst/>
                    <a:latin typeface="Consolas" panose="020B0609020204030204" pitchFamily="49" charset="0"/>
                  </a:rPr>
                  <a:t> </a:t>
                </a:r>
                <a:r>
                  <a:rPr lang="en-US" sz="1400" b="0" err="1">
                    <a:solidFill>
                      <a:srgbClr val="CCCCCC"/>
                    </a:solidFill>
                    <a:effectLst/>
                    <a:latin typeface="Consolas" panose="020B0609020204030204" pitchFamily="49" charset="0"/>
                  </a:rPr>
                  <a:t>smem</a:t>
                </a:r>
                <a:r>
                  <a:rPr lang="en-US" sz="1400" b="0">
                    <a:solidFill>
                      <a:srgbClr val="D4D4D4"/>
                    </a:solidFill>
                    <a:effectLst/>
                    <a:latin typeface="Consolas" panose="020B0609020204030204" pitchFamily="49" charset="0"/>
                  </a:rPr>
                  <a:t>[BLOCK_SIZE];</a:t>
                </a:r>
              </a:p>
              <a:p>
                <a:br>
                  <a:rPr lang="en-US" sz="1400" b="0">
                    <a:solidFill>
                      <a:srgbClr val="D4D4D4"/>
                    </a:solidFill>
                    <a:effectLst/>
                    <a:latin typeface="Consolas" panose="020B0609020204030204" pitchFamily="49" charset="0"/>
                  </a:rPr>
                </a:br>
                <a:r>
                  <a:rPr lang="en-US" sz="1400" b="0">
                    <a:solidFill>
                      <a:srgbClr val="D4D4D4"/>
                    </a:solidFill>
                    <a:effectLst/>
                    <a:latin typeface="Consolas" panose="020B0609020204030204" pitchFamily="49" charset="0"/>
                  </a:rPr>
                  <a:t>    </a:t>
                </a:r>
                <a:r>
                  <a:rPr lang="en-US" sz="1400" b="0">
                    <a:solidFill>
                      <a:srgbClr val="569CD6"/>
                    </a:solidFill>
                    <a:effectLst/>
                    <a:latin typeface="Consolas" panose="020B0609020204030204" pitchFamily="49" charset="0"/>
                  </a:rPr>
                  <a:t>float</a:t>
                </a:r>
                <a:r>
                  <a:rPr lang="en-US" sz="1400" b="0">
                    <a:solidFill>
                      <a:srgbClr val="D4D4D4"/>
                    </a:solidFill>
                    <a:effectLst/>
                    <a:latin typeface="Consolas" panose="020B0609020204030204" pitchFamily="49" charset="0"/>
                  </a:rPr>
                  <a:t> </a:t>
                </a:r>
                <a:r>
                  <a:rPr lang="en-US" sz="1400" b="0" err="1">
                    <a:solidFill>
                      <a:srgbClr val="D4D4D4"/>
                    </a:solidFill>
                    <a:effectLst/>
                    <a:latin typeface="Consolas" panose="020B0609020204030204" pitchFamily="49" charset="0"/>
                  </a:rPr>
                  <a:t>val</a:t>
                </a:r>
                <a:r>
                  <a:rPr lang="en-US" sz="1400" b="0">
                    <a:solidFill>
                      <a:srgbClr val="D4D4D4"/>
                    </a:solidFill>
                    <a:effectLst/>
                    <a:latin typeface="Consolas" panose="020B0609020204030204" pitchFamily="49" charset="0"/>
                  </a:rPr>
                  <a:t> = </a:t>
                </a:r>
                <a:r>
                  <a:rPr lang="en-US" sz="1400" b="0">
                    <a:solidFill>
                      <a:srgbClr val="B5CEA8"/>
                    </a:solidFill>
                    <a:effectLst/>
                    <a:latin typeface="Consolas" panose="020B0609020204030204" pitchFamily="49" charset="0"/>
                  </a:rPr>
                  <a:t>0.0f</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D4D4D4"/>
                    </a:solidFill>
                    <a:effectLst/>
                    <a:latin typeface="Consolas" panose="020B0609020204030204" pitchFamily="49" charset="0"/>
                  </a:rPr>
                  <a:t> (index &lt; size) </a:t>
                </a:r>
              </a:p>
              <a:p>
                <a:r>
                  <a:rPr lang="en-US" sz="1400" b="0">
                    <a:solidFill>
                      <a:srgbClr val="D4D4D4"/>
                    </a:solidFill>
                    <a:effectLst/>
                    <a:latin typeface="Consolas" panose="020B0609020204030204" pitchFamily="49" charset="0"/>
                  </a:rPr>
                  <a:t>        </a:t>
                </a:r>
                <a:r>
                  <a:rPr lang="en-US" sz="1400" b="0" err="1">
                    <a:solidFill>
                      <a:srgbClr val="D4D4D4"/>
                    </a:solidFill>
                    <a:effectLst/>
                    <a:latin typeface="Consolas" panose="020B0609020204030204" pitchFamily="49" charset="0"/>
                  </a:rPr>
                  <a:t>val</a:t>
                </a:r>
                <a:r>
                  <a:rPr lang="en-US" sz="1400" b="0">
                    <a:solidFill>
                      <a:srgbClr val="D4D4D4"/>
                    </a:solidFill>
                    <a:effectLst/>
                    <a:latin typeface="Consolas" panose="020B0609020204030204" pitchFamily="49" charset="0"/>
                  </a:rPr>
                  <a:t> = </a:t>
                </a:r>
                <a:r>
                  <a:rPr lang="en-US" sz="1400" b="0">
                    <a:solidFill>
                      <a:srgbClr val="CCCCCC"/>
                    </a:solidFill>
                    <a:effectLst/>
                    <a:latin typeface="Consolas" panose="020B0609020204030204" pitchFamily="49" charset="0"/>
                  </a:rPr>
                  <a:t>x[index] * y</a:t>
                </a:r>
                <a:r>
                  <a:rPr lang="en-US" sz="1400" b="0">
                    <a:solidFill>
                      <a:srgbClr val="D4D4D4"/>
                    </a:solidFill>
                    <a:effectLst/>
                    <a:latin typeface="Consolas" panose="020B0609020204030204" pitchFamily="49" charset="0"/>
                  </a:rPr>
                  <a:t>[index];</a:t>
                </a:r>
              </a:p>
              <a:p>
                <a:r>
                  <a:rPr lang="en-US" sz="1400" b="0">
                    <a:solidFill>
                      <a:srgbClr val="D4D4D4"/>
                    </a:solidFill>
                    <a:effectLst/>
                    <a:latin typeface="Consolas" panose="020B0609020204030204" pitchFamily="49" charset="0"/>
                  </a:rPr>
                  <a:t>    </a:t>
                </a:r>
              </a:p>
              <a:p>
                <a:r>
                  <a:rPr lang="en-US" sz="1400" b="0">
                    <a:solidFill>
                      <a:srgbClr val="D4D4D4"/>
                    </a:solidFill>
                    <a:effectLst/>
                    <a:latin typeface="Consolas" panose="020B0609020204030204" pitchFamily="49" charset="0"/>
                  </a:rPr>
                  <a:t>    </a:t>
                </a:r>
                <a:r>
                  <a:rPr lang="en-US" sz="1400" b="0" err="1">
                    <a:solidFill>
                      <a:srgbClr val="CCCCCC"/>
                    </a:solidFill>
                    <a:effectLst/>
                    <a:latin typeface="Consolas" panose="020B0609020204030204" pitchFamily="49" charset="0"/>
                  </a:rPr>
                  <a:t>smem</a:t>
                </a:r>
                <a:r>
                  <a:rPr lang="en-US" sz="1400" b="0">
                    <a:solidFill>
                      <a:srgbClr val="CCCCCC"/>
                    </a:solidFill>
                    <a:effectLst/>
                    <a:latin typeface="Consolas" panose="020B0609020204030204" pitchFamily="49" charset="0"/>
                  </a:rPr>
                  <a:t>[</a:t>
                </a:r>
                <a:r>
                  <a:rPr lang="en-US" sz="1400" b="0" err="1">
                    <a:solidFill>
                      <a:srgbClr val="CCCCCC"/>
                    </a:solidFill>
                    <a:effectLst/>
                    <a:latin typeface="Consolas" panose="020B0609020204030204" pitchFamily="49" charset="0"/>
                  </a:rPr>
                  <a:t>threadIdx.x</a:t>
                </a:r>
                <a:r>
                  <a:rPr lang="en-US" sz="1400" b="0">
                    <a:solidFill>
                      <a:srgbClr val="CCCCCC"/>
                    </a:solidFill>
                    <a:effectLst/>
                    <a:latin typeface="Consolas" panose="020B0609020204030204" pitchFamily="49" charset="0"/>
                  </a:rPr>
                  <a:t>]</a:t>
                </a:r>
                <a:r>
                  <a:rPr lang="en-US" sz="1400" b="0">
                    <a:solidFill>
                      <a:srgbClr val="D4D4D4"/>
                    </a:solidFill>
                    <a:effectLst/>
                    <a:latin typeface="Consolas" panose="020B0609020204030204" pitchFamily="49" charset="0"/>
                  </a:rPr>
                  <a:t> = </a:t>
                </a:r>
                <a:r>
                  <a:rPr lang="en-US" sz="1400" b="0" err="1">
                    <a:solidFill>
                      <a:srgbClr val="D4D4D4"/>
                    </a:solidFill>
                    <a:effectLst/>
                    <a:latin typeface="Consolas" panose="020B0609020204030204" pitchFamily="49" charset="0"/>
                  </a:rPr>
                  <a:t>val</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r>
                  <a:rPr lang="en-US" sz="1400" b="0">
                    <a:solidFill>
                      <a:srgbClr val="DCDCAA"/>
                    </a:solidFill>
                    <a:effectLst/>
                    <a:latin typeface="Consolas" panose="020B0609020204030204" pitchFamily="49" charset="0"/>
                  </a:rPr>
                  <a:t>__</a:t>
                </a:r>
                <a:r>
                  <a:rPr lang="en-US" sz="1400" b="0" err="1">
                    <a:solidFill>
                      <a:srgbClr val="DCDCAA"/>
                    </a:solidFill>
                    <a:effectLst/>
                    <a:latin typeface="Consolas" panose="020B0609020204030204" pitchFamily="49" charset="0"/>
                  </a:rPr>
                  <a:t>syncthreads</a:t>
                </a:r>
                <a:r>
                  <a:rPr lang="en-US" sz="1400" b="0">
                    <a:solidFill>
                      <a:srgbClr val="D4D4D4"/>
                    </a:solidFill>
                    <a:effectLst/>
                    <a:latin typeface="Consolas" panose="020B0609020204030204" pitchFamily="49" charset="0"/>
                  </a:rPr>
                  <a:t>();</a:t>
                </a:r>
              </a:p>
              <a:p>
                <a:br>
                  <a:rPr lang="en-US" sz="1400" b="0">
                    <a:solidFill>
                      <a:srgbClr val="D4D4D4"/>
                    </a:solidFill>
                    <a:effectLst/>
                    <a:latin typeface="Consolas" panose="020B0609020204030204" pitchFamily="49" charset="0"/>
                  </a:rPr>
                </a:br>
                <a:r>
                  <a:rPr lang="en-US" sz="1400" b="0">
                    <a:solidFill>
                      <a:srgbClr val="D4D4D4"/>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D4D4D4"/>
                    </a:solidFill>
                    <a:effectLst/>
                    <a:latin typeface="Consolas" panose="020B0609020204030204" pitchFamily="49" charset="0"/>
                  </a:rPr>
                  <a:t> (</a:t>
                </a:r>
                <a:r>
                  <a:rPr lang="en-US" sz="1400" b="0" err="1">
                    <a:solidFill>
                      <a:srgbClr val="9CDCFE"/>
                    </a:solidFill>
                    <a:effectLst/>
                    <a:latin typeface="Consolas" panose="020B0609020204030204" pitchFamily="49" charset="0"/>
                  </a:rPr>
                  <a:t>threadIdx</a:t>
                </a:r>
                <a:r>
                  <a:rPr lang="en-US" sz="1400" b="0" err="1">
                    <a:solidFill>
                      <a:srgbClr val="D4D4D4"/>
                    </a:solidFill>
                    <a:effectLst/>
                    <a:latin typeface="Consolas" panose="020B0609020204030204" pitchFamily="49" charset="0"/>
                  </a:rPr>
                  <a:t>.</a:t>
                </a:r>
                <a:r>
                  <a:rPr lang="en-US" sz="1400" b="0" err="1">
                    <a:solidFill>
                      <a:srgbClr val="9CDCFE"/>
                    </a:solidFill>
                    <a:effectLst/>
                    <a:latin typeface="Consolas" panose="020B0609020204030204" pitchFamily="49" charset="0"/>
                  </a:rPr>
                  <a:t>x</a:t>
                </a:r>
                <a:r>
                  <a:rPr lang="en-US" sz="1400" b="0">
                    <a:solidFill>
                      <a:srgbClr val="D4D4D4"/>
                    </a:solidFill>
                    <a:effectLst/>
                    <a:latin typeface="Consolas" panose="020B0609020204030204" pitchFamily="49" charset="0"/>
                  </a:rPr>
                  <a:t> == </a:t>
                </a:r>
                <a:r>
                  <a:rPr lang="en-US" sz="1400" b="0">
                    <a:solidFill>
                      <a:srgbClr val="B5CEA8"/>
                    </a:solidFill>
                    <a:effectLst/>
                    <a:latin typeface="Consolas" panose="020B0609020204030204" pitchFamily="49" charset="0"/>
                  </a:rPr>
                  <a:t>0</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p>
              <a:p>
                <a:r>
                  <a:rPr lang="en-US" sz="1400" b="0">
                    <a:solidFill>
                      <a:srgbClr val="D4D4D4"/>
                    </a:solidFill>
                    <a:effectLst/>
                    <a:latin typeface="Consolas" panose="020B0609020204030204" pitchFamily="49" charset="0"/>
                  </a:rPr>
                  <a:t>        </a:t>
                </a:r>
                <a:r>
                  <a:rPr lang="en-US" sz="1400" b="0">
                    <a:solidFill>
                      <a:srgbClr val="569CD6"/>
                    </a:solidFill>
                    <a:effectLst/>
                    <a:latin typeface="Consolas" panose="020B0609020204030204" pitchFamily="49" charset="0"/>
                  </a:rPr>
                  <a:t>float</a:t>
                </a:r>
                <a:r>
                  <a:rPr lang="en-US" sz="1400" b="0">
                    <a:solidFill>
                      <a:srgbClr val="D4D4D4"/>
                    </a:solidFill>
                    <a:effectLst/>
                    <a:latin typeface="Consolas" panose="020B0609020204030204" pitchFamily="49" charset="0"/>
                  </a:rPr>
                  <a:t> sum = </a:t>
                </a:r>
                <a:r>
                  <a:rPr lang="en-US" sz="1400" b="0">
                    <a:solidFill>
                      <a:srgbClr val="B5CEA8"/>
                    </a:solidFill>
                    <a:effectLst/>
                    <a:latin typeface="Consolas" panose="020B0609020204030204" pitchFamily="49" charset="0"/>
                  </a:rPr>
                  <a:t>0.0f</a:t>
                </a:r>
                <a:endParaRPr lang="en-US" sz="1400" b="0">
                  <a:solidFill>
                    <a:srgbClr val="D4D4D4"/>
                  </a:solidFill>
                  <a:effectLst/>
                  <a:latin typeface="Consolas" panose="020B0609020204030204" pitchFamily="49" charset="0"/>
                </a:endParaRPr>
              </a:p>
              <a:p>
                <a:r>
                  <a:rPr lang="en-US" sz="1400" b="0">
                    <a:solidFill>
                      <a:srgbClr val="D4D4D4"/>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D4D4D4"/>
                    </a:solidFill>
                    <a:effectLst/>
                    <a:latin typeface="Consolas" panose="020B0609020204030204" pitchFamily="49" charset="0"/>
                  </a:rPr>
                  <a:t> (</a:t>
                </a:r>
                <a:r>
                  <a:rPr lang="en-US" sz="1400" b="0">
                    <a:solidFill>
                      <a:srgbClr val="569CD6"/>
                    </a:solidFill>
                    <a:effectLst/>
                    <a:latin typeface="Consolas" panose="020B0609020204030204" pitchFamily="49" charset="0"/>
                  </a:rPr>
                  <a:t>int</a:t>
                </a:r>
                <a:r>
                  <a:rPr lang="en-US" sz="1400" b="0">
                    <a:solidFill>
                      <a:srgbClr val="D4D4D4"/>
                    </a:solidFill>
                    <a:effectLst/>
                    <a:latin typeface="Consolas" panose="020B0609020204030204" pitchFamily="49" charset="0"/>
                  </a:rPr>
                  <a:t> </a:t>
                </a:r>
                <a:r>
                  <a:rPr lang="en-US" sz="1400" b="0" err="1">
                    <a:solidFill>
                      <a:srgbClr val="D4D4D4"/>
                    </a:solidFill>
                    <a:effectLst/>
                    <a:latin typeface="Consolas" panose="020B0609020204030204" pitchFamily="49" charset="0"/>
                  </a:rPr>
                  <a:t>i</a:t>
                </a:r>
                <a:r>
                  <a:rPr lang="en-US" sz="1400" b="0">
                    <a:solidFill>
                      <a:srgbClr val="D4D4D4"/>
                    </a:solidFill>
                    <a:effectLst/>
                    <a:latin typeface="Consolas" panose="020B0609020204030204" pitchFamily="49" charset="0"/>
                  </a:rPr>
                  <a:t> = </a:t>
                </a:r>
                <a:r>
                  <a:rPr lang="en-US" sz="1400" b="0">
                    <a:solidFill>
                      <a:srgbClr val="B5CEA8"/>
                    </a:solidFill>
                    <a:effectLst/>
                    <a:latin typeface="Consolas" panose="020B0609020204030204" pitchFamily="49" charset="0"/>
                  </a:rPr>
                  <a:t>0</a:t>
                </a:r>
                <a:r>
                  <a:rPr lang="en-US" sz="1400" b="0">
                    <a:solidFill>
                      <a:srgbClr val="D4D4D4"/>
                    </a:solidFill>
                    <a:effectLst/>
                    <a:latin typeface="Consolas" panose="020B0609020204030204" pitchFamily="49" charset="0"/>
                  </a:rPr>
                  <a:t>; </a:t>
                </a:r>
                <a:r>
                  <a:rPr lang="en-US" sz="1400" b="0" err="1">
                    <a:solidFill>
                      <a:srgbClr val="D4D4D4"/>
                    </a:solidFill>
                    <a:effectLst/>
                    <a:latin typeface="Consolas" panose="020B0609020204030204" pitchFamily="49" charset="0"/>
                  </a:rPr>
                  <a:t>i</a:t>
                </a:r>
                <a:r>
                  <a:rPr lang="en-US" sz="1400" b="0">
                    <a:solidFill>
                      <a:srgbClr val="D4D4D4"/>
                    </a:solidFill>
                    <a:effectLst/>
                    <a:latin typeface="Consolas" panose="020B0609020204030204" pitchFamily="49" charset="0"/>
                  </a:rPr>
                  <a:t> &lt; </a:t>
                </a:r>
                <a:r>
                  <a:rPr lang="en-US" sz="1400" b="0" err="1">
                    <a:solidFill>
                      <a:srgbClr val="CCCCCC"/>
                    </a:solidFill>
                    <a:effectLst/>
                    <a:latin typeface="Consolas" panose="020B0609020204030204" pitchFamily="49" charset="0"/>
                  </a:rPr>
                  <a:t>blockDim.x</a:t>
                </a:r>
                <a:r>
                  <a:rPr lang="en-US" sz="1400" b="0">
                    <a:solidFill>
                      <a:srgbClr val="D4D4D4"/>
                    </a:solidFill>
                    <a:effectLst/>
                    <a:latin typeface="Consolas" panose="020B0609020204030204" pitchFamily="49" charset="0"/>
                  </a:rPr>
                  <a:t>; ++</a:t>
                </a:r>
                <a:r>
                  <a:rPr lang="en-US" sz="1400" b="0" err="1">
                    <a:solidFill>
                      <a:srgbClr val="D4D4D4"/>
                    </a:solidFill>
                    <a:effectLst/>
                    <a:latin typeface="Consolas" panose="020B0609020204030204" pitchFamily="49" charset="0"/>
                  </a:rPr>
                  <a:t>i</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sum += </a:t>
                </a:r>
                <a:r>
                  <a:rPr lang="en-US" sz="1400" b="0" err="1">
                    <a:solidFill>
                      <a:srgbClr val="CCCCCC"/>
                    </a:solidFill>
                    <a:effectLst/>
                    <a:latin typeface="Consolas" panose="020B0609020204030204" pitchFamily="49" charset="0"/>
                  </a:rPr>
                  <a:t>smem</a:t>
                </a:r>
                <a:r>
                  <a:rPr lang="en-US" sz="1400" b="0">
                    <a:solidFill>
                      <a:srgbClr val="D4D4D4"/>
                    </a:solidFill>
                    <a:effectLst/>
                    <a:latin typeface="Consolas" panose="020B0609020204030204" pitchFamily="49" charset="0"/>
                  </a:rPr>
                  <a:t>[</a:t>
                </a:r>
                <a:r>
                  <a:rPr lang="en-US" sz="1400" b="0" err="1">
                    <a:solidFill>
                      <a:srgbClr val="D4D4D4"/>
                    </a:solidFill>
                    <a:effectLst/>
                    <a:latin typeface="Consolas" panose="020B0609020204030204" pitchFamily="49" charset="0"/>
                  </a:rPr>
                  <a:t>i</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r>
                  <a:rPr lang="en-US" sz="1400" b="0" err="1">
                    <a:solidFill>
                      <a:srgbClr val="DCDCAA"/>
                    </a:solidFill>
                    <a:effectLst/>
                    <a:latin typeface="Consolas" panose="020B0609020204030204" pitchFamily="49" charset="0"/>
                  </a:rPr>
                  <a:t>atomicAdd</a:t>
                </a:r>
                <a:r>
                  <a:rPr lang="en-US" sz="1400" b="0">
                    <a:solidFill>
                      <a:srgbClr val="D4D4D4"/>
                    </a:solidFill>
                    <a:effectLst/>
                    <a:latin typeface="Consolas" panose="020B0609020204030204" pitchFamily="49" charset="0"/>
                  </a:rPr>
                  <a:t>(out, sum)</a:t>
                </a:r>
              </a:p>
              <a:p>
                <a:r>
                  <a:rPr lang="en-US" sz="1400" b="0">
                    <a:solidFill>
                      <a:srgbClr val="D4D4D4"/>
                    </a:solidFill>
                    <a:effectLst/>
                    <a:latin typeface="Consolas" panose="020B0609020204030204" pitchFamily="49" charset="0"/>
                  </a:rPr>
                  <a:t>    }</a:t>
                </a:r>
              </a:p>
              <a:p>
                <a:r>
                  <a:rPr lang="en-US" sz="1400" b="0">
                    <a:solidFill>
                      <a:srgbClr val="D4D4D4"/>
                    </a:solidFill>
                    <a:effectLst/>
                    <a:latin typeface="Consolas" panose="020B0609020204030204" pitchFamily="49" charset="0"/>
                  </a:rPr>
                  <a:t>}</a:t>
                </a:r>
              </a:p>
            </p:txBody>
          </p:sp>
          <p:sp>
            <p:nvSpPr>
              <p:cNvPr id="5" name="Speech Bubble: Oval 4">
                <a:extLst>
                  <a:ext uri="{FF2B5EF4-FFF2-40B4-BE49-F238E27FC236}">
                    <a16:creationId xmlns:a16="http://schemas.microsoft.com/office/drawing/2014/main" id="{5F10607F-0670-80E9-D0C0-17C3E9316488}"/>
                  </a:ext>
                </a:extLst>
              </p:cNvPr>
              <p:cNvSpPr/>
              <p:nvPr/>
            </p:nvSpPr>
            <p:spPr>
              <a:xfrm>
                <a:off x="10018891" y="5697342"/>
                <a:ext cx="1808019" cy="432789"/>
              </a:xfrm>
              <a:prstGeom prst="wedgeEllipseCallout">
                <a:avLst>
                  <a:gd name="adj1" fmla="val -27502"/>
                  <a:gd name="adj2" fmla="val -71001"/>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400">
                    <a:solidFill>
                      <a:srgbClr val="000000"/>
                    </a:solidFill>
                    <a:latin typeface="+mj-lt"/>
                    <a:ea typeface="+mj-ea"/>
                    <a:cs typeface="+mj-cs"/>
                    <a:sym typeface="Calibri"/>
                  </a:rPr>
                  <a:t>Read data</a:t>
                </a:r>
                <a:endParaRPr kumimoji="0" lang="en-US" sz="1400" b="0" i="0" u="none" strike="noStrike" cap="none" spc="0" normalizeH="0" baseline="0">
                  <a:ln>
                    <a:noFill/>
                  </a:ln>
                  <a:solidFill>
                    <a:srgbClr val="000000"/>
                  </a:solidFill>
                  <a:effectLst/>
                  <a:uFillTx/>
                  <a:latin typeface="+mj-lt"/>
                  <a:ea typeface="+mj-ea"/>
                  <a:cs typeface="+mj-cs"/>
                  <a:sym typeface="Calibri"/>
                </a:endParaRPr>
              </a:p>
            </p:txBody>
          </p:sp>
          <p:sp>
            <p:nvSpPr>
              <p:cNvPr id="8" name="Rectangle 7">
                <a:extLst>
                  <a:ext uri="{FF2B5EF4-FFF2-40B4-BE49-F238E27FC236}">
                    <a16:creationId xmlns:a16="http://schemas.microsoft.com/office/drawing/2014/main" id="{C2321975-5962-E7B3-128A-9904C2D325B0}"/>
                  </a:ext>
                </a:extLst>
              </p:cNvPr>
              <p:cNvSpPr/>
              <p:nvPr/>
            </p:nvSpPr>
            <p:spPr>
              <a:xfrm>
                <a:off x="6606791" y="2592174"/>
                <a:ext cx="3391319" cy="257716"/>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0" name="Rectangle 9">
                <a:extLst>
                  <a:ext uri="{FF2B5EF4-FFF2-40B4-BE49-F238E27FC236}">
                    <a16:creationId xmlns:a16="http://schemas.microsoft.com/office/drawing/2014/main" id="{9725202C-EDAF-2B34-3350-BCEBDDCE603B}"/>
                  </a:ext>
                </a:extLst>
              </p:cNvPr>
              <p:cNvSpPr/>
              <p:nvPr/>
            </p:nvSpPr>
            <p:spPr>
              <a:xfrm>
                <a:off x="6584515" y="3838470"/>
                <a:ext cx="2489147" cy="506848"/>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grpSp>
        <p:sp>
          <p:nvSpPr>
            <p:cNvPr id="17" name="Speech Bubble: Oval 16">
              <a:extLst>
                <a:ext uri="{FF2B5EF4-FFF2-40B4-BE49-F238E27FC236}">
                  <a16:creationId xmlns:a16="http://schemas.microsoft.com/office/drawing/2014/main" id="{889C9A5F-A262-89B3-38AF-8BB4A6BFCC19}"/>
                </a:ext>
              </a:extLst>
            </p:cNvPr>
            <p:cNvSpPr/>
            <p:nvPr/>
          </p:nvSpPr>
          <p:spPr>
            <a:xfrm>
              <a:off x="9807191" y="3035956"/>
              <a:ext cx="2019719" cy="432789"/>
            </a:xfrm>
            <a:prstGeom prst="wedgeEllipseCallout">
              <a:avLst>
                <a:gd name="adj1" fmla="val -38041"/>
                <a:gd name="adj2" fmla="val -74484"/>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sz="1400">
                  <a:solidFill>
                    <a:schemeClr val="bg1"/>
                  </a:solidFill>
                  <a:latin typeface="+mj-lt"/>
                </a:rPr>
                <a:t>Shared memory</a:t>
              </a:r>
            </a:p>
          </p:txBody>
        </p:sp>
        <p:sp>
          <p:nvSpPr>
            <p:cNvPr id="19" name="Speech Bubble: Oval 18">
              <a:extLst>
                <a:ext uri="{FF2B5EF4-FFF2-40B4-BE49-F238E27FC236}">
                  <a16:creationId xmlns:a16="http://schemas.microsoft.com/office/drawing/2014/main" id="{02BA3A74-2154-1511-FE93-AC51FD9471DD}"/>
                </a:ext>
              </a:extLst>
            </p:cNvPr>
            <p:cNvSpPr/>
            <p:nvPr/>
          </p:nvSpPr>
          <p:spPr>
            <a:xfrm>
              <a:off x="9441092" y="3969099"/>
              <a:ext cx="2121548" cy="432789"/>
            </a:xfrm>
            <a:prstGeom prst="wedgeEllipseCallout">
              <a:avLst>
                <a:gd name="adj1" fmla="val -64553"/>
                <a:gd name="adj2" fmla="val -188"/>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sz="1400">
                  <a:solidFill>
                    <a:schemeClr val="bg1"/>
                  </a:solidFill>
                  <a:latin typeface="+mj-lt"/>
                </a:rPr>
                <a:t>Write &amp; sync</a:t>
              </a:r>
            </a:p>
          </p:txBody>
        </p:sp>
        <p:sp>
          <p:nvSpPr>
            <p:cNvPr id="37" name="Rectangle 36">
              <a:extLst>
                <a:ext uri="{FF2B5EF4-FFF2-40B4-BE49-F238E27FC236}">
                  <a16:creationId xmlns:a16="http://schemas.microsoft.com/office/drawing/2014/main" id="{F1ED236F-734E-B99A-045C-619C2C800245}"/>
                </a:ext>
              </a:extLst>
            </p:cNvPr>
            <p:cNvSpPr/>
            <p:nvPr/>
          </p:nvSpPr>
          <p:spPr>
            <a:xfrm>
              <a:off x="6968027" y="4925367"/>
              <a:ext cx="3663129" cy="651468"/>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grpSp>
    </p:spTree>
    <p:extLst>
      <p:ext uri="{BB962C8B-B14F-4D97-AF65-F5344CB8AC3E}">
        <p14:creationId xmlns:p14="http://schemas.microsoft.com/office/powerpoint/2010/main" val="85279784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408B863-7AFA-52CD-1453-7F3CF652B86C}"/>
              </a:ext>
            </a:extLst>
          </p:cNvPr>
          <p:cNvSpPr txBox="1"/>
          <p:nvPr/>
        </p:nvSpPr>
        <p:spPr>
          <a:xfrm>
            <a:off x="6183529" y="1491118"/>
            <a:ext cx="5748596" cy="3539430"/>
          </a:xfrm>
          <a:prstGeom prst="rect">
            <a:avLst/>
          </a:prstGeom>
          <a:solidFill>
            <a:srgbClr val="262626"/>
          </a:solidFill>
          <a:ln w="12700" cap="flat">
            <a:solidFill>
              <a:srgbClr val="FFFFFF"/>
            </a:solid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a:solidFill>
                  <a:srgbClr val="D4D4D4"/>
                </a:solidFill>
                <a:effectLst/>
                <a:latin typeface="Consolas" panose="020B0609020204030204" pitchFamily="49" charset="0"/>
              </a:rPr>
              <a:t>__global__ </a:t>
            </a:r>
            <a:r>
              <a:rPr lang="en-US" sz="1400" b="0">
                <a:solidFill>
                  <a:srgbClr val="569CD6"/>
                </a:solidFill>
                <a:effectLst/>
                <a:latin typeface="Consolas" panose="020B0609020204030204" pitchFamily="49" charset="0"/>
              </a:rPr>
              <a:t>void</a:t>
            </a:r>
            <a:r>
              <a:rPr lang="en-US" sz="1400" b="0">
                <a:solidFill>
                  <a:srgbClr val="D4D4D4"/>
                </a:solidFill>
                <a:effectLst/>
                <a:latin typeface="Consolas" panose="020B0609020204030204" pitchFamily="49" charset="0"/>
              </a:rPr>
              <a:t> </a:t>
            </a:r>
            <a:r>
              <a:rPr lang="en-US" sz="1400" b="0" err="1">
                <a:solidFill>
                  <a:srgbClr val="DCDCAA"/>
                </a:solidFill>
                <a:effectLst/>
                <a:latin typeface="Consolas" panose="020B0609020204030204" pitchFamily="49" charset="0"/>
              </a:rPr>
              <a:t>DotProductKernel</a:t>
            </a:r>
            <a:r>
              <a:rPr lang="en-US" sz="1400" b="0">
                <a:solidFill>
                  <a:srgbClr val="DCDCAA"/>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569CD6"/>
                </a:solidFill>
                <a:effectLst/>
                <a:latin typeface="Consolas" panose="020B0609020204030204" pitchFamily="49" charset="0"/>
              </a:rPr>
              <a:t>int</a:t>
            </a:r>
            <a:r>
              <a:rPr lang="en-US" sz="1400" b="0">
                <a:solidFill>
                  <a:srgbClr val="D4D4D4"/>
                </a:solidFill>
                <a:effectLst/>
                <a:latin typeface="Consolas" panose="020B0609020204030204" pitchFamily="49" charset="0"/>
              </a:rPr>
              <a:t> size, </a:t>
            </a:r>
            <a:r>
              <a:rPr lang="en-US" sz="1400" b="0">
                <a:solidFill>
                  <a:srgbClr val="569CD6"/>
                </a:solidFill>
                <a:effectLst/>
                <a:latin typeface="Consolas" panose="020B0609020204030204" pitchFamily="49" charset="0"/>
              </a:rPr>
              <a:t>float</a:t>
            </a:r>
            <a:r>
              <a:rPr lang="en-US" sz="1400" b="0">
                <a:solidFill>
                  <a:srgbClr val="D4D4D4"/>
                </a:solidFill>
                <a:effectLst/>
                <a:latin typeface="Consolas" panose="020B0609020204030204" pitchFamily="49" charset="0"/>
              </a:rPr>
              <a:t>* x, </a:t>
            </a:r>
            <a:r>
              <a:rPr lang="en-US" sz="1400" b="0">
                <a:solidFill>
                  <a:srgbClr val="569CD6"/>
                </a:solidFill>
                <a:effectLst/>
                <a:latin typeface="Consolas" panose="020B0609020204030204" pitchFamily="49" charset="0"/>
              </a:rPr>
              <a:t>float</a:t>
            </a:r>
            <a:r>
              <a:rPr lang="en-US" sz="1400" b="0">
                <a:solidFill>
                  <a:srgbClr val="D4D4D4"/>
                </a:solidFill>
                <a:effectLst/>
                <a:latin typeface="Consolas" panose="020B0609020204030204" pitchFamily="49" charset="0"/>
              </a:rPr>
              <a:t>* y, </a:t>
            </a:r>
            <a:r>
              <a:rPr lang="en-US" sz="1400" b="0">
                <a:solidFill>
                  <a:srgbClr val="569CD6"/>
                </a:solidFill>
                <a:effectLst/>
                <a:latin typeface="Consolas" panose="020B0609020204030204" pitchFamily="49" charset="0"/>
              </a:rPr>
              <a:t>float</a:t>
            </a:r>
            <a:r>
              <a:rPr lang="en-US" sz="1400" b="0">
                <a:solidFill>
                  <a:srgbClr val="D4D4D4"/>
                </a:solidFill>
                <a:effectLst/>
                <a:latin typeface="Consolas" panose="020B0609020204030204" pitchFamily="49" charset="0"/>
              </a:rPr>
              <a:t>* out)</a:t>
            </a:r>
          </a:p>
          <a:p>
            <a:r>
              <a:rPr lang="en-US" sz="1400" b="0">
                <a:solidFill>
                  <a:srgbClr val="D4D4D4"/>
                </a:solidFill>
                <a:effectLst/>
                <a:latin typeface="Consolas" panose="020B0609020204030204" pitchFamily="49" charset="0"/>
              </a:rPr>
              <a:t>{ </a:t>
            </a:r>
          </a:p>
          <a:p>
            <a:r>
              <a:rPr lang="en-US" sz="1400" b="0">
                <a:solidFill>
                  <a:srgbClr val="D4D4D4"/>
                </a:solidFill>
                <a:effectLst/>
                <a:latin typeface="Consolas" panose="020B0609020204030204" pitchFamily="49" charset="0"/>
              </a:rPr>
              <a:t>    </a:t>
            </a:r>
            <a:r>
              <a:rPr lang="en-US" sz="1400" b="0">
                <a:solidFill>
                  <a:srgbClr val="569CD6"/>
                </a:solidFill>
                <a:effectLst/>
                <a:latin typeface="Consolas" panose="020B0609020204030204" pitchFamily="49" charset="0"/>
              </a:rPr>
              <a:t>int</a:t>
            </a:r>
            <a:r>
              <a:rPr lang="en-US" sz="1400" b="0">
                <a:solidFill>
                  <a:srgbClr val="D4D4D4"/>
                </a:solidFill>
                <a:effectLst/>
                <a:latin typeface="Consolas" panose="020B0609020204030204" pitchFamily="49" charset="0"/>
              </a:rPr>
              <a:t> index = </a:t>
            </a:r>
            <a:r>
              <a:rPr lang="en-US" sz="1400" b="0" err="1">
                <a:solidFill>
                  <a:srgbClr val="CCCCCC"/>
                </a:solidFill>
                <a:effectLst/>
                <a:latin typeface="Consolas" panose="020B0609020204030204" pitchFamily="49" charset="0"/>
              </a:rPr>
              <a:t>threadIdx.x</a:t>
            </a:r>
            <a:r>
              <a:rPr lang="en-US" sz="1400" b="0">
                <a:solidFill>
                  <a:srgbClr val="CCCCCC"/>
                </a:solidFill>
                <a:effectLst/>
                <a:latin typeface="Consolas" panose="020B0609020204030204" pitchFamily="49" charset="0"/>
              </a:rPr>
              <a:t> + </a:t>
            </a:r>
            <a:r>
              <a:rPr lang="en-US" sz="1400" b="0" err="1">
                <a:solidFill>
                  <a:srgbClr val="CCCCCC"/>
                </a:solidFill>
                <a:effectLst/>
                <a:latin typeface="Consolas" panose="020B0609020204030204" pitchFamily="49" charset="0"/>
              </a:rPr>
              <a:t>blockIdx.x</a:t>
            </a:r>
            <a:r>
              <a:rPr lang="en-US" sz="1400" b="0">
                <a:solidFill>
                  <a:srgbClr val="CCCCCC"/>
                </a:solidFill>
                <a:effectLst/>
                <a:latin typeface="Consolas" panose="020B0609020204030204" pitchFamily="49" charset="0"/>
              </a:rPr>
              <a:t> * </a:t>
            </a:r>
            <a:r>
              <a:rPr lang="en-US" sz="1400" b="0" err="1">
                <a:solidFill>
                  <a:srgbClr val="CCCCCC"/>
                </a:solidFill>
                <a:effectLst/>
                <a:latin typeface="Consolas" panose="020B0609020204030204" pitchFamily="49" charset="0"/>
              </a:rPr>
              <a:t>blockDim.x</a:t>
            </a:r>
            <a:r>
              <a:rPr lang="en-US" sz="1400" b="0">
                <a:solidFill>
                  <a:srgbClr val="CCCCCC"/>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r>
              <a:rPr lang="en-US" sz="1400" b="0">
                <a:solidFill>
                  <a:srgbClr val="569CD6"/>
                </a:solidFill>
                <a:effectLst/>
                <a:latin typeface="Consolas" panose="020B0609020204030204" pitchFamily="49" charset="0"/>
              </a:rPr>
              <a:t>int</a:t>
            </a:r>
            <a:r>
              <a:rPr lang="en-US" sz="1400" b="0">
                <a:solidFill>
                  <a:srgbClr val="D4D4D4"/>
                </a:solidFill>
                <a:effectLst/>
                <a:latin typeface="Consolas" panose="020B0609020204030204" pitchFamily="49" charset="0"/>
              </a:rPr>
              <a:t> </a:t>
            </a:r>
            <a:r>
              <a:rPr lang="en-US" sz="1400" err="1">
                <a:solidFill>
                  <a:srgbClr val="D4D4D4"/>
                </a:solidFill>
                <a:latin typeface="Consolas" panose="020B0609020204030204" pitchFamily="49" charset="0"/>
              </a:rPr>
              <a:t>lane</a:t>
            </a:r>
            <a:r>
              <a:rPr lang="en-US" sz="1400" b="0" err="1">
                <a:solidFill>
                  <a:srgbClr val="D4D4D4"/>
                </a:solidFill>
                <a:effectLst/>
                <a:latin typeface="Consolas" panose="020B0609020204030204" pitchFamily="49" charset="0"/>
              </a:rPr>
              <a:t>Index</a:t>
            </a:r>
            <a:r>
              <a:rPr lang="en-US" sz="1400" b="0">
                <a:solidFill>
                  <a:srgbClr val="D4D4D4"/>
                </a:solidFill>
                <a:effectLst/>
                <a:latin typeface="Consolas" panose="020B0609020204030204" pitchFamily="49" charset="0"/>
              </a:rPr>
              <a:t> = </a:t>
            </a:r>
            <a:r>
              <a:rPr lang="en-US" sz="1400" b="0" err="1">
                <a:solidFill>
                  <a:srgbClr val="CCCCCC"/>
                </a:solidFill>
                <a:effectLst/>
                <a:latin typeface="Consolas" panose="020B0609020204030204" pitchFamily="49" charset="0"/>
              </a:rPr>
              <a:t>threadIdx.x</a:t>
            </a:r>
            <a:r>
              <a:rPr lang="en-US" sz="1400" b="0">
                <a:solidFill>
                  <a:srgbClr val="D4D4D4"/>
                </a:solidFill>
                <a:effectLst/>
                <a:latin typeface="Consolas" panose="020B0609020204030204" pitchFamily="49" charset="0"/>
              </a:rPr>
              <a:t> &amp; (</a:t>
            </a:r>
            <a:r>
              <a:rPr lang="en-US" sz="1400" b="0" err="1">
                <a:solidFill>
                  <a:srgbClr val="D4D4D4"/>
                </a:solidFill>
                <a:effectLst/>
                <a:latin typeface="Consolas" panose="020B0609020204030204" pitchFamily="49" charset="0"/>
              </a:rPr>
              <a:t>warpSize</a:t>
            </a:r>
            <a:r>
              <a:rPr lang="en-US" sz="1400" b="0">
                <a:solidFill>
                  <a:srgbClr val="D4D4D4"/>
                </a:solidFill>
                <a:effectLst/>
                <a:latin typeface="Consolas" panose="020B0609020204030204" pitchFamily="49" charset="0"/>
              </a:rPr>
              <a:t> – 1);</a:t>
            </a:r>
          </a:p>
          <a:p>
            <a:r>
              <a:rPr lang="en-US" sz="1400" b="0">
                <a:solidFill>
                  <a:srgbClr val="D4D4D4"/>
                </a:solidFill>
                <a:effectLst/>
                <a:latin typeface="Consolas" panose="020B0609020204030204" pitchFamily="49" charset="0"/>
              </a:rPr>
              <a:t>    </a:t>
            </a:r>
          </a:p>
          <a:p>
            <a:r>
              <a:rPr lang="en-US" sz="1400" b="0">
                <a:solidFill>
                  <a:srgbClr val="D4D4D4"/>
                </a:solidFill>
                <a:effectLst/>
                <a:latin typeface="Consolas" panose="020B0609020204030204" pitchFamily="49" charset="0"/>
              </a:rPr>
              <a:t>    </a:t>
            </a:r>
            <a:r>
              <a:rPr lang="en-US" sz="1400" b="0">
                <a:solidFill>
                  <a:srgbClr val="569CD6"/>
                </a:solidFill>
                <a:effectLst/>
                <a:latin typeface="Consolas" panose="020B0609020204030204" pitchFamily="49" charset="0"/>
              </a:rPr>
              <a:t>float</a:t>
            </a:r>
            <a:r>
              <a:rPr lang="en-US" sz="1400" b="0">
                <a:solidFill>
                  <a:srgbClr val="D4D4D4"/>
                </a:solidFill>
                <a:effectLst/>
                <a:latin typeface="Consolas" panose="020B0609020204030204" pitchFamily="49" charset="0"/>
              </a:rPr>
              <a:t> </a:t>
            </a:r>
            <a:r>
              <a:rPr lang="en-US" sz="1400" b="0" err="1">
                <a:solidFill>
                  <a:srgbClr val="D4D4D4"/>
                </a:solidFill>
                <a:effectLst/>
                <a:latin typeface="Consolas" panose="020B0609020204030204" pitchFamily="49" charset="0"/>
              </a:rPr>
              <a:t>val</a:t>
            </a:r>
            <a:r>
              <a:rPr lang="en-US" sz="1400" b="0">
                <a:solidFill>
                  <a:srgbClr val="D4D4D4"/>
                </a:solidFill>
                <a:effectLst/>
                <a:latin typeface="Consolas" panose="020B0609020204030204" pitchFamily="49" charset="0"/>
              </a:rPr>
              <a:t> = </a:t>
            </a:r>
            <a:r>
              <a:rPr lang="en-US" sz="1400" b="0">
                <a:solidFill>
                  <a:srgbClr val="B5CEA8"/>
                </a:solidFill>
                <a:effectLst/>
                <a:latin typeface="Consolas" panose="020B0609020204030204" pitchFamily="49" charset="0"/>
              </a:rPr>
              <a:t>0.0f</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D4D4D4"/>
                </a:solidFill>
                <a:effectLst/>
                <a:latin typeface="Consolas" panose="020B0609020204030204" pitchFamily="49" charset="0"/>
              </a:rPr>
              <a:t> (index &lt; size) </a:t>
            </a:r>
          </a:p>
          <a:p>
            <a:r>
              <a:rPr lang="en-US" sz="1400" b="0">
                <a:solidFill>
                  <a:srgbClr val="D4D4D4"/>
                </a:solidFill>
                <a:effectLst/>
                <a:latin typeface="Consolas" panose="020B0609020204030204" pitchFamily="49" charset="0"/>
              </a:rPr>
              <a:t>        </a:t>
            </a:r>
            <a:r>
              <a:rPr lang="en-US" sz="1400" b="0" err="1">
                <a:solidFill>
                  <a:srgbClr val="D4D4D4"/>
                </a:solidFill>
                <a:effectLst/>
                <a:latin typeface="Consolas" panose="020B0609020204030204" pitchFamily="49" charset="0"/>
              </a:rPr>
              <a:t>val</a:t>
            </a:r>
            <a:r>
              <a:rPr lang="en-US" sz="1400" b="0">
                <a:solidFill>
                  <a:srgbClr val="D4D4D4"/>
                </a:solidFill>
                <a:effectLst/>
                <a:latin typeface="Consolas" panose="020B0609020204030204" pitchFamily="49" charset="0"/>
              </a:rPr>
              <a:t> = </a:t>
            </a:r>
            <a:r>
              <a:rPr lang="en-US" sz="1400" b="0">
                <a:solidFill>
                  <a:srgbClr val="CCCCCC"/>
                </a:solidFill>
                <a:effectLst/>
                <a:latin typeface="Consolas" panose="020B0609020204030204" pitchFamily="49" charset="0"/>
              </a:rPr>
              <a:t>x[index] * y</a:t>
            </a:r>
            <a:r>
              <a:rPr lang="en-US" sz="1400" b="0">
                <a:solidFill>
                  <a:srgbClr val="D4D4D4"/>
                </a:solidFill>
                <a:effectLst/>
                <a:latin typeface="Consolas" panose="020B0609020204030204" pitchFamily="49" charset="0"/>
              </a:rPr>
              <a:t>[index];</a:t>
            </a:r>
          </a:p>
          <a:p>
            <a:r>
              <a:rPr lang="en-US" sz="1400" b="0">
                <a:solidFill>
                  <a:srgbClr val="D4D4D4"/>
                </a:solidFill>
                <a:effectLst/>
                <a:latin typeface="Consolas" panose="020B0609020204030204" pitchFamily="49" charset="0"/>
              </a:rPr>
              <a:t>    </a:t>
            </a:r>
          </a:p>
          <a:p>
            <a:r>
              <a:rPr lang="en-US" sz="1400" b="0">
                <a:solidFill>
                  <a:srgbClr val="D4D4D4"/>
                </a:solidFill>
                <a:effectLst/>
                <a:latin typeface="Consolas" panose="020B0609020204030204" pitchFamily="49" charset="0"/>
              </a:rPr>
              <a:t>    </a:t>
            </a:r>
            <a:r>
              <a:rPr lang="en-US" sz="1400" b="0">
                <a:solidFill>
                  <a:srgbClr val="569CD6"/>
                </a:solidFill>
                <a:effectLst/>
                <a:latin typeface="Consolas" panose="020B0609020204030204" pitchFamily="49" charset="0"/>
              </a:rPr>
              <a:t>float</a:t>
            </a:r>
            <a:r>
              <a:rPr lang="en-US" sz="1400" b="0">
                <a:solidFill>
                  <a:srgbClr val="D4D4D4"/>
                </a:solidFill>
                <a:effectLst/>
                <a:latin typeface="Consolas" panose="020B0609020204030204" pitchFamily="49" charset="0"/>
              </a:rPr>
              <a:t> sum = </a:t>
            </a:r>
            <a:r>
              <a:rPr lang="en-US" sz="1400" b="0">
                <a:solidFill>
                  <a:srgbClr val="B5CEA8"/>
                </a:solidFill>
                <a:effectLst/>
                <a:latin typeface="Consolas" panose="020B0609020204030204" pitchFamily="49" charset="0"/>
              </a:rPr>
              <a:t>0.0f</a:t>
            </a:r>
            <a:endParaRPr lang="en-US" sz="1400" b="0">
              <a:solidFill>
                <a:srgbClr val="D4D4D4"/>
              </a:solidFill>
              <a:effectLst/>
              <a:latin typeface="Consolas" panose="020B0609020204030204" pitchFamily="49" charset="0"/>
            </a:endParaRPr>
          </a:p>
          <a:p>
            <a:r>
              <a:rPr lang="en-US" sz="1400" b="0">
                <a:solidFill>
                  <a:srgbClr val="D4D4D4"/>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D4D4D4"/>
                </a:solidFill>
                <a:effectLst/>
                <a:latin typeface="Consolas" panose="020B0609020204030204" pitchFamily="49" charset="0"/>
              </a:rPr>
              <a:t> (</a:t>
            </a:r>
            <a:r>
              <a:rPr lang="en-US" sz="1400" b="0">
                <a:solidFill>
                  <a:srgbClr val="569CD6"/>
                </a:solidFill>
                <a:effectLst/>
                <a:latin typeface="Consolas" panose="020B0609020204030204" pitchFamily="49" charset="0"/>
              </a:rPr>
              <a:t>int</a:t>
            </a:r>
            <a:r>
              <a:rPr lang="en-US" sz="1400" b="0">
                <a:solidFill>
                  <a:srgbClr val="D4D4D4"/>
                </a:solidFill>
                <a:effectLst/>
                <a:latin typeface="Consolas" panose="020B0609020204030204" pitchFamily="49" charset="0"/>
              </a:rPr>
              <a:t> </a:t>
            </a:r>
            <a:r>
              <a:rPr lang="en-US" sz="1400" b="0" err="1">
                <a:solidFill>
                  <a:srgbClr val="D4D4D4"/>
                </a:solidFill>
                <a:effectLst/>
                <a:latin typeface="Consolas" panose="020B0609020204030204" pitchFamily="49" charset="0"/>
              </a:rPr>
              <a:t>i</a:t>
            </a:r>
            <a:r>
              <a:rPr lang="en-US" sz="1400" b="0">
                <a:solidFill>
                  <a:srgbClr val="D4D4D4"/>
                </a:solidFill>
                <a:effectLst/>
                <a:latin typeface="Consolas" panose="020B0609020204030204" pitchFamily="49" charset="0"/>
              </a:rPr>
              <a:t> = </a:t>
            </a:r>
            <a:r>
              <a:rPr lang="en-US" sz="1400" b="0">
                <a:solidFill>
                  <a:srgbClr val="B5CEA8"/>
                </a:solidFill>
                <a:effectLst/>
                <a:latin typeface="Consolas" panose="020B0609020204030204" pitchFamily="49" charset="0"/>
              </a:rPr>
              <a:t>0</a:t>
            </a:r>
            <a:r>
              <a:rPr lang="en-US" sz="1400" b="0">
                <a:solidFill>
                  <a:srgbClr val="D4D4D4"/>
                </a:solidFill>
                <a:effectLst/>
                <a:latin typeface="Consolas" panose="020B0609020204030204" pitchFamily="49" charset="0"/>
              </a:rPr>
              <a:t>; </a:t>
            </a:r>
            <a:r>
              <a:rPr lang="en-US" sz="1400" b="0" err="1">
                <a:solidFill>
                  <a:srgbClr val="D4D4D4"/>
                </a:solidFill>
                <a:effectLst/>
                <a:latin typeface="Consolas" panose="020B0609020204030204" pitchFamily="49" charset="0"/>
              </a:rPr>
              <a:t>i</a:t>
            </a:r>
            <a:r>
              <a:rPr lang="en-US" sz="1400" b="0">
                <a:solidFill>
                  <a:srgbClr val="D4D4D4"/>
                </a:solidFill>
                <a:effectLst/>
                <a:latin typeface="Consolas" panose="020B0609020204030204" pitchFamily="49" charset="0"/>
              </a:rPr>
              <a:t> &lt; </a:t>
            </a:r>
            <a:r>
              <a:rPr lang="en-US" sz="1400" b="0" err="1">
                <a:solidFill>
                  <a:srgbClr val="D4D4D4"/>
                </a:solidFill>
                <a:effectLst/>
                <a:latin typeface="Consolas" panose="020B0609020204030204" pitchFamily="49" charset="0"/>
              </a:rPr>
              <a:t>warpSize</a:t>
            </a:r>
            <a:r>
              <a:rPr lang="en-US" sz="1400" b="0">
                <a:solidFill>
                  <a:srgbClr val="D4D4D4"/>
                </a:solidFill>
                <a:effectLst/>
                <a:latin typeface="Consolas" panose="020B0609020204030204" pitchFamily="49" charset="0"/>
              </a:rPr>
              <a:t>; ++</a:t>
            </a:r>
            <a:r>
              <a:rPr lang="en-US" sz="1400" b="0" err="1">
                <a:solidFill>
                  <a:srgbClr val="D4D4D4"/>
                </a:solidFill>
                <a:effectLst/>
                <a:latin typeface="Consolas" panose="020B0609020204030204" pitchFamily="49" charset="0"/>
              </a:rPr>
              <a:t>i</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sum += </a:t>
            </a:r>
            <a:r>
              <a:rPr lang="en-US" sz="1400" b="0">
                <a:solidFill>
                  <a:srgbClr val="DCDCAA"/>
                </a:solidFill>
                <a:effectLst/>
                <a:latin typeface="Consolas" panose="020B0609020204030204" pitchFamily="49" charset="0"/>
              </a:rPr>
              <a:t>__</a:t>
            </a:r>
            <a:r>
              <a:rPr lang="en-US" sz="1400" b="0" err="1">
                <a:solidFill>
                  <a:srgbClr val="DCDCAA"/>
                </a:solidFill>
                <a:effectLst/>
                <a:latin typeface="Consolas" panose="020B0609020204030204" pitchFamily="49" charset="0"/>
              </a:rPr>
              <a:t>shfl</a:t>
            </a:r>
            <a:r>
              <a:rPr lang="en-US" sz="1400" b="0">
                <a:solidFill>
                  <a:srgbClr val="D4D4D4"/>
                </a:solidFill>
                <a:effectLst/>
                <a:latin typeface="Consolas" panose="020B0609020204030204" pitchFamily="49" charset="0"/>
              </a:rPr>
              <a:t>(</a:t>
            </a:r>
            <a:r>
              <a:rPr lang="en-US" sz="1400" b="0" err="1">
                <a:solidFill>
                  <a:srgbClr val="D4D4D4"/>
                </a:solidFill>
                <a:effectLst/>
                <a:latin typeface="Consolas" panose="020B0609020204030204" pitchFamily="49" charset="0"/>
              </a:rPr>
              <a:t>val</a:t>
            </a:r>
            <a:r>
              <a:rPr lang="en-US" sz="1400" b="0">
                <a:solidFill>
                  <a:srgbClr val="D4D4D4"/>
                </a:solidFill>
                <a:effectLst/>
                <a:latin typeface="Consolas" panose="020B0609020204030204" pitchFamily="49" charset="0"/>
              </a:rPr>
              <a:t>, </a:t>
            </a:r>
            <a:r>
              <a:rPr lang="en-US" sz="1400" b="0" err="1">
                <a:solidFill>
                  <a:srgbClr val="D4D4D4"/>
                </a:solidFill>
                <a:effectLst/>
                <a:latin typeface="Consolas" panose="020B0609020204030204" pitchFamily="49" charset="0"/>
              </a:rPr>
              <a:t>i</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r>
              <a:rPr lang="en-US" sz="1400">
                <a:solidFill>
                  <a:srgbClr val="C586C0"/>
                </a:solidFill>
                <a:latin typeface="Consolas" panose="020B0609020204030204" pitchFamily="49" charset="0"/>
              </a:rPr>
              <a:t>if</a:t>
            </a:r>
            <a:r>
              <a:rPr lang="en-US" sz="1400">
                <a:solidFill>
                  <a:srgbClr val="D4D4D4"/>
                </a:solidFill>
                <a:latin typeface="Consolas" panose="020B0609020204030204" pitchFamily="49" charset="0"/>
              </a:rPr>
              <a:t> (</a:t>
            </a:r>
            <a:r>
              <a:rPr lang="en-US" sz="1400" err="1">
                <a:solidFill>
                  <a:srgbClr val="D4D4D4"/>
                </a:solidFill>
                <a:latin typeface="Consolas" panose="020B0609020204030204" pitchFamily="49" charset="0"/>
              </a:rPr>
              <a:t>laneIndex</a:t>
            </a:r>
            <a:r>
              <a:rPr lang="en-US" sz="1400">
                <a:solidFill>
                  <a:srgbClr val="D4D4D4"/>
                </a:solidFill>
                <a:latin typeface="Consolas" panose="020B0609020204030204" pitchFamily="49" charset="0"/>
              </a:rPr>
              <a:t> == </a:t>
            </a:r>
            <a:r>
              <a:rPr lang="en-US" sz="1400">
                <a:solidFill>
                  <a:srgbClr val="B5CEA8"/>
                </a:solidFill>
                <a:latin typeface="Consolas" panose="020B0609020204030204" pitchFamily="49" charset="0"/>
              </a:rPr>
              <a:t>0</a:t>
            </a:r>
            <a:r>
              <a:rPr lang="en-US" sz="1400">
                <a:solidFill>
                  <a:srgbClr val="D4D4D4"/>
                </a:solidFill>
                <a:latin typeface="Consolas" panose="020B0609020204030204" pitchFamily="49" charset="0"/>
              </a:rPr>
              <a:t>)</a:t>
            </a:r>
          </a:p>
          <a:p>
            <a:r>
              <a:rPr lang="en-US" sz="1400" b="0">
                <a:solidFill>
                  <a:srgbClr val="D4D4D4"/>
                </a:solidFill>
                <a:effectLst/>
                <a:latin typeface="Consolas" panose="020B0609020204030204" pitchFamily="49" charset="0"/>
              </a:rPr>
              <a:t>        </a:t>
            </a:r>
            <a:r>
              <a:rPr lang="en-US" sz="1400" b="0" err="1">
                <a:solidFill>
                  <a:srgbClr val="DCDCAA"/>
                </a:solidFill>
                <a:effectLst/>
                <a:latin typeface="Consolas" panose="020B0609020204030204" pitchFamily="49" charset="0"/>
              </a:rPr>
              <a:t>atomicAdd</a:t>
            </a:r>
            <a:r>
              <a:rPr lang="en-US" sz="1400" b="0">
                <a:solidFill>
                  <a:srgbClr val="D4D4D4"/>
                </a:solidFill>
                <a:effectLst/>
                <a:latin typeface="Consolas" panose="020B0609020204030204" pitchFamily="49" charset="0"/>
              </a:rPr>
              <a:t>(out, sum)</a:t>
            </a:r>
          </a:p>
          <a:p>
            <a:r>
              <a:rPr lang="en-US" sz="1400" b="0">
                <a:solidFill>
                  <a:srgbClr val="D4D4D4"/>
                </a:solidFill>
                <a:effectLst/>
                <a:latin typeface="Consolas" panose="020B0609020204030204" pitchFamily="49" charset="0"/>
              </a:rPr>
              <a:t>}</a:t>
            </a:r>
          </a:p>
        </p:txBody>
      </p:sp>
      <p:sp>
        <p:nvSpPr>
          <p:cNvPr id="2" name="Title 1">
            <a:extLst>
              <a:ext uri="{FF2B5EF4-FFF2-40B4-BE49-F238E27FC236}">
                <a16:creationId xmlns:a16="http://schemas.microsoft.com/office/drawing/2014/main" id="{8682C874-13DC-CF01-B049-175A53270B06}"/>
              </a:ext>
            </a:extLst>
          </p:cNvPr>
          <p:cNvSpPr>
            <a:spLocks noGrp="1"/>
          </p:cNvSpPr>
          <p:nvPr>
            <p:ph type="title"/>
          </p:nvPr>
        </p:nvSpPr>
        <p:spPr/>
        <p:txBody>
          <a:bodyPr>
            <a:normAutofit fontScale="90000"/>
          </a:bodyPr>
          <a:lstStyle/>
          <a:p>
            <a:r>
              <a:rPr lang="en-US"/>
              <a:t>Warp-level primitives</a:t>
            </a:r>
          </a:p>
        </p:txBody>
      </p:sp>
      <p:sp>
        <p:nvSpPr>
          <p:cNvPr id="3" name="Text Placeholder 2">
            <a:extLst>
              <a:ext uri="{FF2B5EF4-FFF2-40B4-BE49-F238E27FC236}">
                <a16:creationId xmlns:a16="http://schemas.microsoft.com/office/drawing/2014/main" id="{E4CA4CE1-81EE-B00A-5032-D1B120AB5170}"/>
              </a:ext>
            </a:extLst>
          </p:cNvPr>
          <p:cNvSpPr>
            <a:spLocks noGrp="1"/>
          </p:cNvSpPr>
          <p:nvPr>
            <p:ph type="body" idx="1"/>
          </p:nvPr>
        </p:nvSpPr>
        <p:spPr>
          <a:xfrm>
            <a:off x="268724" y="1286959"/>
            <a:ext cx="5821049" cy="2941561"/>
          </a:xfrm>
        </p:spPr>
        <p:txBody>
          <a:bodyPr/>
          <a:lstStyle/>
          <a:p>
            <a:pPr marL="0" indent="0">
              <a:buNone/>
            </a:pPr>
            <a:r>
              <a:rPr lang="en-US"/>
              <a:t>Efficient operations within a warp</a:t>
            </a:r>
          </a:p>
          <a:p>
            <a:r>
              <a:rPr lang="en-US">
                <a:solidFill>
                  <a:srgbClr val="FFFF00"/>
                </a:solidFill>
              </a:rPr>
              <a:t>__</a:t>
            </a:r>
            <a:r>
              <a:rPr lang="en-US" err="1">
                <a:solidFill>
                  <a:srgbClr val="FFFF00"/>
                </a:solidFill>
              </a:rPr>
              <a:t>shfl</a:t>
            </a:r>
            <a:r>
              <a:rPr lang="en-US">
                <a:solidFill>
                  <a:srgbClr val="FFFF00"/>
                </a:solidFill>
              </a:rPr>
              <a:t>*()</a:t>
            </a:r>
            <a:r>
              <a:rPr lang="en-US"/>
              <a:t>: Allows threads to read local registers of another thread in the same warp (no need for shared memory!)</a:t>
            </a:r>
          </a:p>
          <a:p>
            <a:r>
              <a:rPr lang="en-US">
                <a:solidFill>
                  <a:srgbClr val="FFFF00"/>
                </a:solidFill>
              </a:rPr>
              <a:t>__ballot()</a:t>
            </a:r>
            <a:r>
              <a:rPr lang="en-US"/>
              <a:t>: Binary voting within the warp</a:t>
            </a:r>
          </a:p>
          <a:p>
            <a:r>
              <a:rPr lang="en-US">
                <a:solidFill>
                  <a:srgbClr val="FFFF00"/>
                </a:solidFill>
              </a:rPr>
              <a:t>__any()</a:t>
            </a:r>
            <a:r>
              <a:rPr lang="en-US"/>
              <a:t> and </a:t>
            </a:r>
            <a:r>
              <a:rPr lang="en-US">
                <a:solidFill>
                  <a:srgbClr val="FFFF00"/>
                </a:solidFill>
              </a:rPr>
              <a:t>__all()</a:t>
            </a:r>
            <a:r>
              <a:rPr lang="en-US"/>
              <a:t>: Logic quantifiers for the warp</a:t>
            </a:r>
          </a:p>
        </p:txBody>
      </p:sp>
      <p:sp>
        <p:nvSpPr>
          <p:cNvPr id="4" name="Text Placeholder 3">
            <a:extLst>
              <a:ext uri="{FF2B5EF4-FFF2-40B4-BE49-F238E27FC236}">
                <a16:creationId xmlns:a16="http://schemas.microsoft.com/office/drawing/2014/main" id="{54672A5A-35EB-2D21-9B4A-82D81BDC13E6}"/>
              </a:ext>
            </a:extLst>
          </p:cNvPr>
          <p:cNvSpPr>
            <a:spLocks noGrp="1"/>
          </p:cNvSpPr>
          <p:nvPr>
            <p:ph type="body" sz="quarter" idx="13"/>
          </p:nvPr>
        </p:nvSpPr>
        <p:spPr/>
        <p:txBody>
          <a:bodyPr>
            <a:normAutofit fontScale="77500" lnSpcReduction="20000"/>
          </a:bodyPr>
          <a:lstStyle/>
          <a:p>
            <a:endParaRPr lang="en-US"/>
          </a:p>
        </p:txBody>
      </p:sp>
      <p:sp>
        <p:nvSpPr>
          <p:cNvPr id="8" name="Speech Bubble: Oval 7">
            <a:extLst>
              <a:ext uri="{FF2B5EF4-FFF2-40B4-BE49-F238E27FC236}">
                <a16:creationId xmlns:a16="http://schemas.microsoft.com/office/drawing/2014/main" id="{F4B357BE-C50B-52DF-9967-16EEF28D9BF1}"/>
              </a:ext>
            </a:extLst>
          </p:cNvPr>
          <p:cNvSpPr/>
          <p:nvPr/>
        </p:nvSpPr>
        <p:spPr>
          <a:xfrm>
            <a:off x="8153817" y="3078415"/>
            <a:ext cx="1808019" cy="735744"/>
          </a:xfrm>
          <a:prstGeom prst="wedgeEllipseCallout">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400">
                <a:solidFill>
                  <a:srgbClr val="000000"/>
                </a:solidFill>
                <a:latin typeface="+mj-lt"/>
                <a:ea typeface="+mj-ea"/>
                <a:cs typeface="+mj-cs"/>
                <a:sym typeface="Calibri"/>
              </a:rPr>
              <a:t>Still sequential work </a:t>
            </a:r>
            <a:r>
              <a:rPr lang="en-US" sz="1400">
                <a:solidFill>
                  <a:srgbClr val="000000"/>
                </a:solidFill>
                <a:latin typeface="+mj-lt"/>
                <a:ea typeface="+mj-ea"/>
                <a:cs typeface="+mj-cs"/>
                <a:sym typeface="Wingdings" panose="05000000000000000000" pitchFamily="2" charset="2"/>
              </a:rPr>
              <a:t></a:t>
            </a:r>
            <a:endParaRPr kumimoji="0" lang="en-US" sz="1400" b="0" i="0" u="none" strike="noStrike" cap="none" spc="0" normalizeH="0" baseline="0">
              <a:ln>
                <a:noFill/>
              </a:ln>
              <a:solidFill>
                <a:srgbClr val="000000"/>
              </a:solidFill>
              <a:effectLst/>
              <a:uFillTx/>
              <a:latin typeface="+mj-lt"/>
              <a:ea typeface="+mj-ea"/>
              <a:cs typeface="+mj-cs"/>
              <a:sym typeface="Calibri"/>
            </a:endParaRPr>
          </a:p>
        </p:txBody>
      </p:sp>
      <p:sp>
        <p:nvSpPr>
          <p:cNvPr id="5" name="Slide Number Placeholder 4">
            <a:extLst>
              <a:ext uri="{FF2B5EF4-FFF2-40B4-BE49-F238E27FC236}">
                <a16:creationId xmlns:a16="http://schemas.microsoft.com/office/drawing/2014/main" id="{E0C2F367-B051-E223-61BB-7B4276F90983}"/>
              </a:ext>
            </a:extLst>
          </p:cNvPr>
          <p:cNvSpPr>
            <a:spLocks noGrp="1"/>
          </p:cNvSpPr>
          <p:nvPr>
            <p:ph type="sldNum" sz="quarter" idx="2"/>
          </p:nvPr>
        </p:nvSpPr>
        <p:spPr/>
        <p:txBody>
          <a:bodyPr/>
          <a:lstStyle/>
          <a:p>
            <a:fld id="{86CB4B4D-7CA3-9044-876B-883B54F8677D}" type="slidenum">
              <a:rPr lang="en-US" smtClean="0"/>
              <a:t>18</a:t>
            </a:fld>
            <a:endParaRPr lang="en-US"/>
          </a:p>
        </p:txBody>
      </p:sp>
      <p:sp>
        <p:nvSpPr>
          <p:cNvPr id="49" name="TextBox 48">
            <a:extLst>
              <a:ext uri="{FF2B5EF4-FFF2-40B4-BE49-F238E27FC236}">
                <a16:creationId xmlns:a16="http://schemas.microsoft.com/office/drawing/2014/main" id="{F9546A37-3592-81DD-92A6-00304E2F0365}"/>
              </a:ext>
            </a:extLst>
          </p:cNvPr>
          <p:cNvSpPr txBox="1"/>
          <p:nvPr/>
        </p:nvSpPr>
        <p:spPr>
          <a:xfrm>
            <a:off x="2669623" y="5604427"/>
            <a:ext cx="2847568"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The voting results are packed as a bitmask and returned to threads.</a:t>
            </a:r>
          </a:p>
        </p:txBody>
      </p:sp>
      <p:sp>
        <p:nvSpPr>
          <p:cNvPr id="34" name="TextBox 33">
            <a:extLst>
              <a:ext uri="{FF2B5EF4-FFF2-40B4-BE49-F238E27FC236}">
                <a16:creationId xmlns:a16="http://schemas.microsoft.com/office/drawing/2014/main" id="{6E672D10-61DF-7699-A590-4595156B74B1}"/>
              </a:ext>
            </a:extLst>
          </p:cNvPr>
          <p:cNvSpPr txBox="1"/>
          <p:nvPr/>
        </p:nvSpPr>
        <p:spPr>
          <a:xfrm>
            <a:off x="1389178" y="5046512"/>
            <a:ext cx="452148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1      0      0      1       0       1     0      1</a:t>
            </a:r>
          </a:p>
        </p:txBody>
      </p:sp>
      <p:sp>
        <p:nvSpPr>
          <p:cNvPr id="35" name="TextBox 34">
            <a:extLst>
              <a:ext uri="{FF2B5EF4-FFF2-40B4-BE49-F238E27FC236}">
                <a16:creationId xmlns:a16="http://schemas.microsoft.com/office/drawing/2014/main" id="{2B3E1823-F417-862D-FC4D-11A8E9AE44AF}"/>
              </a:ext>
            </a:extLst>
          </p:cNvPr>
          <p:cNvSpPr txBox="1"/>
          <p:nvPr/>
        </p:nvSpPr>
        <p:spPr>
          <a:xfrm>
            <a:off x="940542" y="5422100"/>
            <a:ext cx="4521480"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600">
                <a:solidFill>
                  <a:srgbClr val="FFFFFF"/>
                </a:solidFill>
              </a:rPr>
              <a:t> = </a:t>
            </a:r>
            <a:r>
              <a:rPr lang="en-US" sz="1600">
                <a:solidFill>
                  <a:srgbClr val="FFFF00"/>
                </a:solidFill>
              </a:rPr>
              <a:t>__ballot</a:t>
            </a:r>
            <a:r>
              <a:rPr lang="en-US" sz="1600">
                <a:solidFill>
                  <a:srgbClr val="FFFFFF"/>
                </a:solidFill>
              </a:rPr>
              <a:t>(x)</a:t>
            </a:r>
          </a:p>
          <a:p>
            <a:pPr marL="0" marR="0" indent="0" algn="l" defTabSz="914400" rtl="0" fontAlgn="auto" latinLnBrk="0" hangingPunct="0">
              <a:lnSpc>
                <a:spcPct val="100000"/>
              </a:lnSpc>
              <a:spcBef>
                <a:spcPts val="0"/>
              </a:spcBef>
              <a:spcAft>
                <a:spcPts val="0"/>
              </a:spcAft>
              <a:buClrTx/>
              <a:buSzTx/>
              <a:buFontTx/>
              <a:buNone/>
              <a:tabLst/>
            </a:pPr>
            <a:r>
              <a:rPr lang="en-US" sz="1600">
                <a:solidFill>
                  <a:srgbClr val="FFFFFF"/>
                </a:solidFill>
              </a:rPr>
              <a:t> = </a:t>
            </a:r>
            <a:r>
              <a:rPr lang="en-US" sz="1600">
                <a:solidFill>
                  <a:srgbClr val="FFFFFF"/>
                </a:solidFill>
                <a:effectLst/>
              </a:rPr>
              <a:t>0x95</a:t>
            </a:r>
            <a:endParaRPr kumimoji="0" lang="en-US" sz="1600" b="0" i="0" u="none" strike="noStrike" cap="none" spc="0" normalizeH="0" baseline="0">
              <a:ln>
                <a:noFill/>
              </a:ln>
              <a:solidFill>
                <a:srgbClr val="FFFFFF"/>
              </a:solidFill>
              <a:effectLst/>
              <a:uFillTx/>
              <a:latin typeface="+mj-lt"/>
              <a:ea typeface="+mj-ea"/>
              <a:cs typeface="+mj-cs"/>
              <a:sym typeface="Calibri"/>
            </a:endParaRPr>
          </a:p>
        </p:txBody>
      </p:sp>
      <p:grpSp>
        <p:nvGrpSpPr>
          <p:cNvPr id="51" name="Group 50">
            <a:extLst>
              <a:ext uri="{FF2B5EF4-FFF2-40B4-BE49-F238E27FC236}">
                <a16:creationId xmlns:a16="http://schemas.microsoft.com/office/drawing/2014/main" id="{73E9449A-85E9-895F-C005-8C3D5AC465B2}"/>
              </a:ext>
            </a:extLst>
          </p:cNvPr>
          <p:cNvGrpSpPr/>
          <p:nvPr/>
        </p:nvGrpSpPr>
        <p:grpSpPr>
          <a:xfrm>
            <a:off x="988415" y="3946248"/>
            <a:ext cx="3850934" cy="1103644"/>
            <a:chOff x="571800" y="4162527"/>
            <a:chExt cx="4521479" cy="1272051"/>
          </a:xfrm>
        </p:grpSpPr>
        <p:pic>
          <p:nvPicPr>
            <p:cNvPr id="20" name="Graphic 19">
              <a:extLst>
                <a:ext uri="{FF2B5EF4-FFF2-40B4-BE49-F238E27FC236}">
                  <a16:creationId xmlns:a16="http://schemas.microsoft.com/office/drawing/2014/main" id="{61AB822E-32A7-8316-7F9E-F5F9E4D698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2170" y="4281082"/>
              <a:ext cx="182344" cy="502827"/>
            </a:xfrm>
            <a:prstGeom prst="rect">
              <a:avLst/>
            </a:prstGeom>
          </p:spPr>
        </p:pic>
        <p:pic>
          <p:nvPicPr>
            <p:cNvPr id="21" name="Graphic 20">
              <a:extLst>
                <a:ext uri="{FF2B5EF4-FFF2-40B4-BE49-F238E27FC236}">
                  <a16:creationId xmlns:a16="http://schemas.microsoft.com/office/drawing/2014/main" id="{E0BCAE2E-BC42-2AC0-23F7-A6491C3AEC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32884" y="4281082"/>
              <a:ext cx="182344" cy="502827"/>
            </a:xfrm>
            <a:prstGeom prst="rect">
              <a:avLst/>
            </a:prstGeom>
          </p:spPr>
        </p:pic>
        <p:pic>
          <p:nvPicPr>
            <p:cNvPr id="22" name="Graphic 21">
              <a:extLst>
                <a:ext uri="{FF2B5EF4-FFF2-40B4-BE49-F238E27FC236}">
                  <a16:creationId xmlns:a16="http://schemas.microsoft.com/office/drawing/2014/main" id="{3E8B252E-6B83-4A28-0AEF-0A905A8A95A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53598" y="4277043"/>
              <a:ext cx="182344" cy="502827"/>
            </a:xfrm>
            <a:prstGeom prst="rect">
              <a:avLst/>
            </a:prstGeom>
          </p:spPr>
        </p:pic>
        <p:pic>
          <p:nvPicPr>
            <p:cNvPr id="23" name="Graphic 22">
              <a:extLst>
                <a:ext uri="{FF2B5EF4-FFF2-40B4-BE49-F238E27FC236}">
                  <a16:creationId xmlns:a16="http://schemas.microsoft.com/office/drawing/2014/main" id="{1C18AA3C-06D6-A85F-06C9-7A56E7771E3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71472" y="4277043"/>
              <a:ext cx="182344" cy="502827"/>
            </a:xfrm>
            <a:prstGeom prst="rect">
              <a:avLst/>
            </a:prstGeom>
          </p:spPr>
        </p:pic>
        <p:pic>
          <p:nvPicPr>
            <p:cNvPr id="26" name="Graphic 25" descr="Flag with solid fill">
              <a:extLst>
                <a:ext uri="{FF2B5EF4-FFF2-40B4-BE49-F238E27FC236}">
                  <a16:creationId xmlns:a16="http://schemas.microsoft.com/office/drawing/2014/main" id="{CF33C766-0CC4-4178-1A0F-A4A5913079A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291810">
              <a:off x="1015521" y="5008921"/>
              <a:ext cx="375645" cy="375645"/>
            </a:xfrm>
            <a:prstGeom prst="rect">
              <a:avLst/>
            </a:prstGeom>
          </p:spPr>
        </p:pic>
        <p:pic>
          <p:nvPicPr>
            <p:cNvPr id="27" name="Graphic 26" descr="Flag with solid fill">
              <a:extLst>
                <a:ext uri="{FF2B5EF4-FFF2-40B4-BE49-F238E27FC236}">
                  <a16:creationId xmlns:a16="http://schemas.microsoft.com/office/drawing/2014/main" id="{B691A617-C14F-E698-67B5-BDC77D5C9D6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7673429">
              <a:off x="1445061" y="4962995"/>
              <a:ext cx="375645" cy="375645"/>
            </a:xfrm>
            <a:prstGeom prst="rect">
              <a:avLst/>
            </a:prstGeom>
          </p:spPr>
        </p:pic>
        <p:pic>
          <p:nvPicPr>
            <p:cNvPr id="38" name="Graphic 37" descr="Flag with solid fill">
              <a:extLst>
                <a:ext uri="{FF2B5EF4-FFF2-40B4-BE49-F238E27FC236}">
                  <a16:creationId xmlns:a16="http://schemas.microsoft.com/office/drawing/2014/main" id="{6B9AA73B-4A53-66EB-BF2B-7113F818F92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7673429">
              <a:off x="2005978" y="4962995"/>
              <a:ext cx="375645" cy="375645"/>
            </a:xfrm>
            <a:prstGeom prst="rect">
              <a:avLst/>
            </a:prstGeom>
          </p:spPr>
        </p:pic>
        <p:pic>
          <p:nvPicPr>
            <p:cNvPr id="39" name="Graphic 38" descr="Flag with solid fill">
              <a:extLst>
                <a:ext uri="{FF2B5EF4-FFF2-40B4-BE49-F238E27FC236}">
                  <a16:creationId xmlns:a16="http://schemas.microsoft.com/office/drawing/2014/main" id="{5BE74743-64CA-6C5D-B4C7-BCB16DAB174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291810">
              <a:off x="2533309" y="5008919"/>
              <a:ext cx="375645" cy="375645"/>
            </a:xfrm>
            <a:prstGeom prst="rect">
              <a:avLst/>
            </a:prstGeom>
          </p:spPr>
        </p:pic>
        <p:pic>
          <p:nvPicPr>
            <p:cNvPr id="40" name="Graphic 39">
              <a:extLst>
                <a:ext uri="{FF2B5EF4-FFF2-40B4-BE49-F238E27FC236}">
                  <a16:creationId xmlns:a16="http://schemas.microsoft.com/office/drawing/2014/main" id="{98144578-7131-CFA6-685C-E82EE271728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76022" y="4277043"/>
              <a:ext cx="182344" cy="502827"/>
            </a:xfrm>
            <a:prstGeom prst="rect">
              <a:avLst/>
            </a:prstGeom>
          </p:spPr>
        </p:pic>
        <p:pic>
          <p:nvPicPr>
            <p:cNvPr id="41" name="Graphic 40">
              <a:extLst>
                <a:ext uri="{FF2B5EF4-FFF2-40B4-BE49-F238E27FC236}">
                  <a16:creationId xmlns:a16="http://schemas.microsoft.com/office/drawing/2014/main" id="{B33697B9-487D-499C-E66E-EFA5EBC881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96736" y="4277043"/>
              <a:ext cx="182344" cy="502827"/>
            </a:xfrm>
            <a:prstGeom prst="rect">
              <a:avLst/>
            </a:prstGeom>
          </p:spPr>
        </p:pic>
        <p:pic>
          <p:nvPicPr>
            <p:cNvPr id="42" name="Graphic 41">
              <a:extLst>
                <a:ext uri="{FF2B5EF4-FFF2-40B4-BE49-F238E27FC236}">
                  <a16:creationId xmlns:a16="http://schemas.microsoft.com/office/drawing/2014/main" id="{726FD0AC-6B66-F1D6-5C95-12EE7F9078F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17450" y="4273004"/>
              <a:ext cx="182344" cy="502827"/>
            </a:xfrm>
            <a:prstGeom prst="rect">
              <a:avLst/>
            </a:prstGeom>
          </p:spPr>
        </p:pic>
        <p:pic>
          <p:nvPicPr>
            <p:cNvPr id="43" name="Graphic 42">
              <a:extLst>
                <a:ext uri="{FF2B5EF4-FFF2-40B4-BE49-F238E27FC236}">
                  <a16:creationId xmlns:a16="http://schemas.microsoft.com/office/drawing/2014/main" id="{3B5DCCAC-2DC9-217A-96BC-E5FC866FCA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35324" y="4273004"/>
              <a:ext cx="182344" cy="502827"/>
            </a:xfrm>
            <a:prstGeom prst="rect">
              <a:avLst/>
            </a:prstGeom>
          </p:spPr>
        </p:pic>
        <p:pic>
          <p:nvPicPr>
            <p:cNvPr id="45" name="Graphic 44" descr="Flag with solid fill">
              <a:extLst>
                <a:ext uri="{FF2B5EF4-FFF2-40B4-BE49-F238E27FC236}">
                  <a16:creationId xmlns:a16="http://schemas.microsoft.com/office/drawing/2014/main" id="{EF0E7850-07A6-C497-F812-CB43639D81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291810">
              <a:off x="3559315" y="4983004"/>
              <a:ext cx="375645" cy="375645"/>
            </a:xfrm>
            <a:prstGeom prst="rect">
              <a:avLst/>
            </a:prstGeom>
          </p:spPr>
        </p:pic>
        <p:pic>
          <p:nvPicPr>
            <p:cNvPr id="46" name="Graphic 45" descr="Flag with solid fill">
              <a:extLst>
                <a:ext uri="{FF2B5EF4-FFF2-40B4-BE49-F238E27FC236}">
                  <a16:creationId xmlns:a16="http://schemas.microsoft.com/office/drawing/2014/main" id="{5AE7CB0F-5F24-EDC8-17B1-397D0119C80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7673429">
              <a:off x="3050817" y="4968732"/>
              <a:ext cx="375645" cy="375645"/>
            </a:xfrm>
            <a:prstGeom prst="rect">
              <a:avLst/>
            </a:prstGeom>
          </p:spPr>
        </p:pic>
        <p:pic>
          <p:nvPicPr>
            <p:cNvPr id="47" name="Graphic 46" descr="Flag with solid fill">
              <a:extLst>
                <a:ext uri="{FF2B5EF4-FFF2-40B4-BE49-F238E27FC236}">
                  <a16:creationId xmlns:a16="http://schemas.microsoft.com/office/drawing/2014/main" id="{CA071B65-4813-EAA1-2E75-9C409DCA38E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7673429">
              <a:off x="4030092" y="4962995"/>
              <a:ext cx="375645" cy="375645"/>
            </a:xfrm>
            <a:prstGeom prst="rect">
              <a:avLst/>
            </a:prstGeom>
          </p:spPr>
        </p:pic>
        <p:pic>
          <p:nvPicPr>
            <p:cNvPr id="48" name="Graphic 47" descr="Flag with solid fill">
              <a:extLst>
                <a:ext uri="{FF2B5EF4-FFF2-40B4-BE49-F238E27FC236}">
                  <a16:creationId xmlns:a16="http://schemas.microsoft.com/office/drawing/2014/main" id="{0DEE62A9-1809-AF29-09D6-92F75A946E0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291810">
              <a:off x="4557423" y="5008919"/>
              <a:ext cx="375645" cy="375645"/>
            </a:xfrm>
            <a:prstGeom prst="rect">
              <a:avLst/>
            </a:prstGeom>
          </p:spPr>
        </p:pic>
        <p:sp>
          <p:nvSpPr>
            <p:cNvPr id="50" name="Rectangle 49">
              <a:extLst>
                <a:ext uri="{FF2B5EF4-FFF2-40B4-BE49-F238E27FC236}">
                  <a16:creationId xmlns:a16="http://schemas.microsoft.com/office/drawing/2014/main" id="{32D4B6F5-4DF1-BCB8-E20E-952ECB0CB007}"/>
                </a:ext>
              </a:extLst>
            </p:cNvPr>
            <p:cNvSpPr/>
            <p:nvPr/>
          </p:nvSpPr>
          <p:spPr>
            <a:xfrm>
              <a:off x="571800" y="4162527"/>
              <a:ext cx="4521479" cy="1272051"/>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7" name="TextBox 36">
              <a:extLst>
                <a:ext uri="{FF2B5EF4-FFF2-40B4-BE49-F238E27FC236}">
                  <a16:creationId xmlns:a16="http://schemas.microsoft.com/office/drawing/2014/main" id="{70238578-D63F-80EC-8DF8-A39E940BFA93}"/>
                </a:ext>
              </a:extLst>
            </p:cNvPr>
            <p:cNvSpPr txBox="1"/>
            <p:nvPr/>
          </p:nvSpPr>
          <p:spPr>
            <a:xfrm>
              <a:off x="588203" y="4932990"/>
              <a:ext cx="351834"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solidFill>
                    <a:srgbClr val="FFFFFF"/>
                  </a:solidFill>
                </a:rPr>
                <a:t>x</a:t>
              </a:r>
              <a:endParaRPr lang="en-US"/>
            </a:p>
          </p:txBody>
        </p:sp>
      </p:grpSp>
      <p:sp>
        <p:nvSpPr>
          <p:cNvPr id="10" name="Rectangle 9">
            <a:extLst>
              <a:ext uri="{FF2B5EF4-FFF2-40B4-BE49-F238E27FC236}">
                <a16:creationId xmlns:a16="http://schemas.microsoft.com/office/drawing/2014/main" id="{E6FA6F61-EA99-8D93-E5CE-BDA9982D220B}"/>
              </a:ext>
            </a:extLst>
          </p:cNvPr>
          <p:cNvSpPr/>
          <p:nvPr/>
        </p:nvSpPr>
        <p:spPr>
          <a:xfrm>
            <a:off x="7692249" y="4093109"/>
            <a:ext cx="1623051" cy="270822"/>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1" name="Speech Bubble: Oval 10">
            <a:extLst>
              <a:ext uri="{FF2B5EF4-FFF2-40B4-BE49-F238E27FC236}">
                <a16:creationId xmlns:a16="http://schemas.microsoft.com/office/drawing/2014/main" id="{6E640DC8-CD3B-5174-1908-499DDC389899}"/>
              </a:ext>
            </a:extLst>
          </p:cNvPr>
          <p:cNvSpPr/>
          <p:nvPr/>
        </p:nvSpPr>
        <p:spPr>
          <a:xfrm>
            <a:off x="8813311" y="4654333"/>
            <a:ext cx="2470289" cy="735744"/>
          </a:xfrm>
          <a:prstGeom prst="wedgeEllipseCallout">
            <a:avLst>
              <a:gd name="adj1" fmla="val -32129"/>
              <a:gd name="adj2" fmla="val -84206"/>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400">
                <a:solidFill>
                  <a:srgbClr val="000000"/>
                </a:solidFill>
                <a:latin typeface="+mj-lt"/>
                <a:ea typeface="+mj-ea"/>
                <a:cs typeface="+mj-cs"/>
                <a:sym typeface="Calibri"/>
              </a:rPr>
              <a:t>Read data from a specific thread</a:t>
            </a:r>
            <a:endParaRPr kumimoji="0" lang="en-US" sz="1400" b="0" i="0" u="none" strike="noStrike" cap="none" spc="0" normalizeH="0" baseline="0">
              <a:ln>
                <a:noFill/>
              </a:ln>
              <a:solidFill>
                <a:srgbClr val="000000"/>
              </a:solidFill>
              <a:effectLst/>
              <a:uFillTx/>
              <a:latin typeface="+mj-lt"/>
              <a:ea typeface="+mj-ea"/>
              <a:cs typeface="+mj-cs"/>
              <a:sym typeface="Calibri"/>
            </a:endParaRPr>
          </a:p>
        </p:txBody>
      </p:sp>
      <p:grpSp>
        <p:nvGrpSpPr>
          <p:cNvPr id="15" name="Group 14">
            <a:extLst>
              <a:ext uri="{FF2B5EF4-FFF2-40B4-BE49-F238E27FC236}">
                <a16:creationId xmlns:a16="http://schemas.microsoft.com/office/drawing/2014/main" id="{A54BD7BF-C305-FABA-E6D4-4D53400895DE}"/>
              </a:ext>
            </a:extLst>
          </p:cNvPr>
          <p:cNvGrpSpPr/>
          <p:nvPr/>
        </p:nvGrpSpPr>
        <p:grpSpPr>
          <a:xfrm>
            <a:off x="6343706" y="5588448"/>
            <a:ext cx="3003191" cy="646329"/>
            <a:chOff x="6343706" y="5588448"/>
            <a:chExt cx="3003191" cy="646329"/>
          </a:xfrm>
        </p:grpSpPr>
        <p:sp>
          <p:nvSpPr>
            <p:cNvPr id="12" name="Arrow: Right 11">
              <a:extLst>
                <a:ext uri="{FF2B5EF4-FFF2-40B4-BE49-F238E27FC236}">
                  <a16:creationId xmlns:a16="http://schemas.microsoft.com/office/drawing/2014/main" id="{9B29EF35-4A24-C0A3-EC92-264243F6683D}"/>
                </a:ext>
              </a:extLst>
            </p:cNvPr>
            <p:cNvSpPr/>
            <p:nvPr/>
          </p:nvSpPr>
          <p:spPr>
            <a:xfrm>
              <a:off x="6343706" y="5749605"/>
              <a:ext cx="422433" cy="329973"/>
            </a:xfrm>
            <a:prstGeom prst="rightArrow">
              <a:avLst/>
            </a:prstGeom>
            <a:solidFill>
              <a:schemeClr val="bg1"/>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4" name="TextBox 13">
              <a:extLst>
                <a:ext uri="{FF2B5EF4-FFF2-40B4-BE49-F238E27FC236}">
                  <a16:creationId xmlns:a16="http://schemas.microsoft.com/office/drawing/2014/main" id="{12A526BD-1F3C-49C1-EA02-A898FADDE320}"/>
                </a:ext>
              </a:extLst>
            </p:cNvPr>
            <p:cNvSpPr txBox="1"/>
            <p:nvPr/>
          </p:nvSpPr>
          <p:spPr>
            <a:xfrm>
              <a:off x="6876608" y="5588448"/>
              <a:ext cx="2470289"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Need more parallelism for further optimization</a:t>
              </a:r>
            </a:p>
          </p:txBody>
        </p:sp>
      </p:grpSp>
    </p:spTree>
    <p:extLst>
      <p:ext uri="{BB962C8B-B14F-4D97-AF65-F5344CB8AC3E}">
        <p14:creationId xmlns:p14="http://schemas.microsoft.com/office/powerpoint/2010/main" val="40606843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7C53116-C5E8-82AE-6AEA-6494C1F11216}"/>
              </a:ext>
            </a:extLst>
          </p:cNvPr>
          <p:cNvSpPr>
            <a:spLocks noGrp="1"/>
          </p:cNvSpPr>
          <p:nvPr>
            <p:ph type="sldNum" sz="quarter" idx="2"/>
          </p:nvPr>
        </p:nvSpPr>
        <p:spPr/>
        <p:txBody>
          <a:bodyPr/>
          <a:lstStyle/>
          <a:p>
            <a:fld id="{86CB4B4D-7CA3-9044-876B-883B54F8677D}" type="slidenum">
              <a:rPr lang="en-US" smtClean="0"/>
              <a:t>19</a:t>
            </a:fld>
            <a:endParaRPr lang="en-US"/>
          </a:p>
        </p:txBody>
      </p:sp>
      <p:sp>
        <p:nvSpPr>
          <p:cNvPr id="3" name="Title 2">
            <a:extLst>
              <a:ext uri="{FF2B5EF4-FFF2-40B4-BE49-F238E27FC236}">
                <a16:creationId xmlns:a16="http://schemas.microsoft.com/office/drawing/2014/main" id="{CBB6ED4A-E063-C776-D9E8-258FE9307E1A}"/>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AE1D0F91-749C-8CE6-D0DE-4CDE1130CDB7}"/>
              </a:ext>
            </a:extLst>
          </p:cNvPr>
          <p:cNvSpPr>
            <a:spLocks noGrp="1"/>
          </p:cNvSpPr>
          <p:nvPr>
            <p:ph type="body" sz="quarter" idx="1"/>
          </p:nvPr>
        </p:nvSpPr>
        <p:spPr/>
        <p:txBody>
          <a:bodyPr>
            <a:normAutofit lnSpcReduction="10000"/>
          </a:bodyPr>
          <a:lstStyle/>
          <a:p>
            <a:r>
              <a:rPr lang="en-US"/>
              <a:t>PARALLEL REDUCTION &amp; PREFIX SCAN</a:t>
            </a:r>
          </a:p>
        </p:txBody>
      </p:sp>
    </p:spTree>
    <p:extLst>
      <p:ext uri="{BB962C8B-B14F-4D97-AF65-F5344CB8AC3E}">
        <p14:creationId xmlns:p14="http://schemas.microsoft.com/office/powerpoint/2010/main" val="6135907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E96A25-9829-89AC-C0D5-AEC6941877F3}"/>
              </a:ext>
            </a:extLst>
          </p:cNvPr>
          <p:cNvSpPr>
            <a:spLocks noGrp="1"/>
          </p:cNvSpPr>
          <p:nvPr>
            <p:ph type="sldNum" sz="quarter" idx="2"/>
          </p:nvPr>
        </p:nvSpPr>
        <p:spPr/>
        <p:txBody>
          <a:bodyPr/>
          <a:lstStyle/>
          <a:p>
            <a:fld id="{86CB4B4D-7CA3-9044-876B-883B54F8677D}" type="slidenum">
              <a:rPr lang="en-US" smtClean="0"/>
              <a:t>2</a:t>
            </a:fld>
            <a:endParaRPr lang="en-US"/>
          </a:p>
        </p:txBody>
      </p:sp>
      <p:sp>
        <p:nvSpPr>
          <p:cNvPr id="3" name="Title 2">
            <a:extLst>
              <a:ext uri="{FF2B5EF4-FFF2-40B4-BE49-F238E27FC236}">
                <a16:creationId xmlns:a16="http://schemas.microsoft.com/office/drawing/2014/main" id="{38947C13-43E4-6E69-9CEE-52E87BA3C3AF}"/>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15DF28F1-883E-A51F-965B-3C29F67B95F3}"/>
              </a:ext>
            </a:extLst>
          </p:cNvPr>
          <p:cNvSpPr>
            <a:spLocks noGrp="1"/>
          </p:cNvSpPr>
          <p:nvPr>
            <p:ph type="body" sz="quarter" idx="1"/>
          </p:nvPr>
        </p:nvSpPr>
        <p:spPr/>
        <p:txBody>
          <a:bodyPr>
            <a:normAutofit lnSpcReduction="10000"/>
          </a:bodyPr>
          <a:lstStyle/>
          <a:p>
            <a:r>
              <a:rPr lang="en-US"/>
              <a:t>INTRODUCTION</a:t>
            </a:r>
          </a:p>
        </p:txBody>
      </p:sp>
    </p:spTree>
    <p:extLst>
      <p:ext uri="{BB962C8B-B14F-4D97-AF65-F5344CB8AC3E}">
        <p14:creationId xmlns:p14="http://schemas.microsoft.com/office/powerpoint/2010/main" val="327704927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38D9A-EB6D-365D-6580-63DF62568B57}"/>
              </a:ext>
            </a:extLst>
          </p:cNvPr>
          <p:cNvSpPr>
            <a:spLocks noGrp="1"/>
          </p:cNvSpPr>
          <p:nvPr>
            <p:ph type="title"/>
          </p:nvPr>
        </p:nvSpPr>
        <p:spPr/>
        <p:txBody>
          <a:bodyPr>
            <a:normAutofit fontScale="90000"/>
          </a:bodyPr>
          <a:lstStyle/>
          <a:p>
            <a:r>
              <a:rPr lang="en-US"/>
              <a:t>Parallel Reduction (PR)</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9BB5AE81-F202-794D-C120-8E0D69A0B004}"/>
                  </a:ext>
                </a:extLst>
              </p:cNvPr>
              <p:cNvSpPr>
                <a:spLocks noGrp="1"/>
              </p:cNvSpPr>
              <p:nvPr>
                <p:ph type="body" idx="1"/>
              </p:nvPr>
            </p:nvSpPr>
            <p:spPr>
              <a:xfrm>
                <a:off x="274951" y="1266885"/>
                <a:ext cx="11646370" cy="1391130"/>
              </a:xfrm>
            </p:spPr>
            <p:txBody>
              <a:bodyPr/>
              <a:lstStyle/>
              <a:p>
                <a:r>
                  <a:rPr lang="en-US"/>
                  <a:t>Input: An array of values </a:t>
                </a:r>
                <a14:m>
                  <m:oMath xmlns:m="http://schemas.openxmlformats.org/officeDocument/2006/math">
                    <m:r>
                      <a:rPr lang="en-US" b="0" i="1" smtClean="0">
                        <a:latin typeface="Cambria Math" panose="02040503050406030204" pitchFamily="18" charset="0"/>
                      </a:rPr>
                      <m:t>                            </m:t>
                    </m:r>
                  </m:oMath>
                </a14:m>
                <a:r>
                  <a:rPr lang="en-US"/>
                  <a:t>and associative operator </a:t>
                </a:r>
              </a:p>
              <a:p>
                <a:r>
                  <a:rPr lang="en-US"/>
                  <a:t>Output:</a:t>
                </a:r>
              </a:p>
            </p:txBody>
          </p:sp>
        </mc:Choice>
        <mc:Fallback xmlns="">
          <p:sp>
            <p:nvSpPr>
              <p:cNvPr id="3" name="Text Placeholder 2">
                <a:extLst>
                  <a:ext uri="{FF2B5EF4-FFF2-40B4-BE49-F238E27FC236}">
                    <a16:creationId xmlns:a16="http://schemas.microsoft.com/office/drawing/2014/main" id="{9BB5AE81-F202-794D-C120-8E0D69A0B004}"/>
                  </a:ext>
                </a:extLst>
              </p:cNvPr>
              <p:cNvSpPr>
                <a:spLocks noGrp="1" noRot="1" noChangeAspect="1" noMove="1" noResize="1" noEditPoints="1" noAdjustHandles="1" noChangeArrowheads="1" noChangeShapeType="1" noTextEdit="1"/>
              </p:cNvSpPr>
              <p:nvPr>
                <p:ph type="body" idx="1"/>
              </p:nvPr>
            </p:nvSpPr>
            <p:spPr>
              <a:xfrm>
                <a:off x="274951" y="1266885"/>
                <a:ext cx="11646370" cy="1391130"/>
              </a:xfrm>
              <a:blipFill>
                <a:blip r:embed="rId3"/>
                <a:stretch>
                  <a:fillRect l="-942" t="-5263"/>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B332FC3B-771B-E104-DE57-C4B647CD3B61}"/>
              </a:ext>
            </a:extLst>
          </p:cNvPr>
          <p:cNvSpPr>
            <a:spLocks noGrp="1"/>
          </p:cNvSpPr>
          <p:nvPr>
            <p:ph type="body" sz="quarter" idx="13"/>
          </p:nvPr>
        </p:nvSpPr>
        <p:spPr/>
        <p:txBody>
          <a:bodyPr>
            <a:normAutofit fontScale="77500" lnSpcReduction="20000"/>
          </a:bodyPr>
          <a:lstStyle/>
          <a:p>
            <a:endParaRPr lang="en-US"/>
          </a:p>
        </p:txBody>
      </p:sp>
      <p:sp>
        <p:nvSpPr>
          <p:cNvPr id="5" name="Oval 4">
            <a:extLst>
              <a:ext uri="{FF2B5EF4-FFF2-40B4-BE49-F238E27FC236}">
                <a16:creationId xmlns:a16="http://schemas.microsoft.com/office/drawing/2014/main" id="{8638E931-55F8-BB3D-D726-E3E71FAC62E8}"/>
              </a:ext>
            </a:extLst>
          </p:cNvPr>
          <p:cNvSpPr/>
          <p:nvPr/>
        </p:nvSpPr>
        <p:spPr>
          <a:xfrm>
            <a:off x="3799840" y="3289888"/>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8</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6" name="Oval 5">
            <a:extLst>
              <a:ext uri="{FF2B5EF4-FFF2-40B4-BE49-F238E27FC236}">
                <a16:creationId xmlns:a16="http://schemas.microsoft.com/office/drawing/2014/main" id="{569D4D33-05C0-B889-2C50-7C95A07C0B46}"/>
              </a:ext>
            </a:extLst>
          </p:cNvPr>
          <p:cNvSpPr/>
          <p:nvPr/>
        </p:nvSpPr>
        <p:spPr>
          <a:xfrm>
            <a:off x="4633807" y="3289888"/>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7" name="Oval 6">
            <a:extLst>
              <a:ext uri="{FF2B5EF4-FFF2-40B4-BE49-F238E27FC236}">
                <a16:creationId xmlns:a16="http://schemas.microsoft.com/office/drawing/2014/main" id="{4206B893-0273-D68B-F019-A4CC513DC76E}"/>
              </a:ext>
            </a:extLst>
          </p:cNvPr>
          <p:cNvSpPr/>
          <p:nvPr/>
        </p:nvSpPr>
        <p:spPr>
          <a:xfrm>
            <a:off x="5467774" y="3289888"/>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7</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8" name="Oval 7">
            <a:extLst>
              <a:ext uri="{FF2B5EF4-FFF2-40B4-BE49-F238E27FC236}">
                <a16:creationId xmlns:a16="http://schemas.microsoft.com/office/drawing/2014/main" id="{6116731F-93D1-99EA-5962-56D09714D968}"/>
              </a:ext>
            </a:extLst>
          </p:cNvPr>
          <p:cNvSpPr/>
          <p:nvPr/>
        </p:nvSpPr>
        <p:spPr>
          <a:xfrm>
            <a:off x="6301741" y="3289888"/>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4</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9" name="Oval 8">
            <a:extLst>
              <a:ext uri="{FF2B5EF4-FFF2-40B4-BE49-F238E27FC236}">
                <a16:creationId xmlns:a16="http://schemas.microsoft.com/office/drawing/2014/main" id="{A2E4119B-8A17-976A-2B42-BC012885B0C4}"/>
              </a:ext>
            </a:extLst>
          </p:cNvPr>
          <p:cNvSpPr/>
          <p:nvPr/>
        </p:nvSpPr>
        <p:spPr>
          <a:xfrm>
            <a:off x="7135708" y="3289888"/>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0" name="Oval 9">
            <a:extLst>
              <a:ext uri="{FF2B5EF4-FFF2-40B4-BE49-F238E27FC236}">
                <a16:creationId xmlns:a16="http://schemas.microsoft.com/office/drawing/2014/main" id="{610C7E50-268C-EE31-24F1-DD3477A533D3}"/>
              </a:ext>
            </a:extLst>
          </p:cNvPr>
          <p:cNvSpPr/>
          <p:nvPr/>
        </p:nvSpPr>
        <p:spPr>
          <a:xfrm>
            <a:off x="7965441" y="3289888"/>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3</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1" name="Oval 10">
            <a:extLst>
              <a:ext uri="{FF2B5EF4-FFF2-40B4-BE49-F238E27FC236}">
                <a16:creationId xmlns:a16="http://schemas.microsoft.com/office/drawing/2014/main" id="{5444FF68-46ED-ACD4-23C9-00F6ECE67D78}"/>
              </a:ext>
            </a:extLst>
          </p:cNvPr>
          <p:cNvSpPr/>
          <p:nvPr/>
        </p:nvSpPr>
        <p:spPr>
          <a:xfrm>
            <a:off x="8795174" y="3289888"/>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5</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2" name="Oval 11">
            <a:extLst>
              <a:ext uri="{FF2B5EF4-FFF2-40B4-BE49-F238E27FC236}">
                <a16:creationId xmlns:a16="http://schemas.microsoft.com/office/drawing/2014/main" id="{F670102E-79CC-7D0D-2A6E-26A16DE96A10}"/>
              </a:ext>
            </a:extLst>
          </p:cNvPr>
          <p:cNvSpPr/>
          <p:nvPr/>
        </p:nvSpPr>
        <p:spPr>
          <a:xfrm>
            <a:off x="9624907" y="3289888"/>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2</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3" name="Oval 12">
            <a:extLst>
              <a:ext uri="{FF2B5EF4-FFF2-40B4-BE49-F238E27FC236}">
                <a16:creationId xmlns:a16="http://schemas.microsoft.com/office/drawing/2014/main" id="{E3CB1D1E-C906-5C3C-C3F5-FDDB7D39B1DD}"/>
              </a:ext>
            </a:extLst>
          </p:cNvPr>
          <p:cNvSpPr/>
          <p:nvPr/>
        </p:nvSpPr>
        <p:spPr>
          <a:xfrm>
            <a:off x="4631690" y="4031082"/>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9</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4" name="Oval 13">
            <a:extLst>
              <a:ext uri="{FF2B5EF4-FFF2-40B4-BE49-F238E27FC236}">
                <a16:creationId xmlns:a16="http://schemas.microsoft.com/office/drawing/2014/main" id="{2666309E-ECBD-B483-7C4A-8AAE5ED1966F}"/>
              </a:ext>
            </a:extLst>
          </p:cNvPr>
          <p:cNvSpPr/>
          <p:nvPr/>
        </p:nvSpPr>
        <p:spPr>
          <a:xfrm>
            <a:off x="6302416" y="4031082"/>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11</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5" name="Oval 14">
            <a:extLst>
              <a:ext uri="{FF2B5EF4-FFF2-40B4-BE49-F238E27FC236}">
                <a16:creationId xmlns:a16="http://schemas.microsoft.com/office/drawing/2014/main" id="{BD3E2C51-2A81-9CC2-EEAE-253DAC26E0C7}"/>
              </a:ext>
            </a:extLst>
          </p:cNvPr>
          <p:cNvSpPr/>
          <p:nvPr/>
        </p:nvSpPr>
        <p:spPr>
          <a:xfrm>
            <a:off x="7965441" y="4021647"/>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9</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7" name="Oval 16">
            <a:extLst>
              <a:ext uri="{FF2B5EF4-FFF2-40B4-BE49-F238E27FC236}">
                <a16:creationId xmlns:a16="http://schemas.microsoft.com/office/drawing/2014/main" id="{699B4075-6297-1BB4-6577-C158BCA63C0E}"/>
              </a:ext>
            </a:extLst>
          </p:cNvPr>
          <p:cNvSpPr/>
          <p:nvPr/>
        </p:nvSpPr>
        <p:spPr>
          <a:xfrm>
            <a:off x="9628466" y="4021647"/>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7</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cxnSp>
        <p:nvCxnSpPr>
          <p:cNvPr id="18" name="Straight Arrow Connector 17">
            <a:extLst>
              <a:ext uri="{FF2B5EF4-FFF2-40B4-BE49-F238E27FC236}">
                <a16:creationId xmlns:a16="http://schemas.microsoft.com/office/drawing/2014/main" id="{FF0AB17B-74C5-4ECF-C44C-E376B3D1EA8C}"/>
              </a:ext>
            </a:extLst>
          </p:cNvPr>
          <p:cNvCxnSpPr>
            <a:cxnSpLocks/>
            <a:stCxn id="6" idx="4"/>
            <a:endCxn id="13" idx="0"/>
          </p:cNvCxnSpPr>
          <p:nvPr/>
        </p:nvCxnSpPr>
        <p:spPr>
          <a:xfrm flipH="1">
            <a:off x="4822190" y="3679398"/>
            <a:ext cx="2117" cy="351684"/>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9" name="Straight Arrow Connector 18">
            <a:extLst>
              <a:ext uri="{FF2B5EF4-FFF2-40B4-BE49-F238E27FC236}">
                <a16:creationId xmlns:a16="http://schemas.microsoft.com/office/drawing/2014/main" id="{34390A4F-56D8-47B8-1477-32D2569D2731}"/>
              </a:ext>
            </a:extLst>
          </p:cNvPr>
          <p:cNvCxnSpPr>
            <a:cxnSpLocks/>
            <a:stCxn id="5" idx="4"/>
            <a:endCxn id="13" idx="0"/>
          </p:cNvCxnSpPr>
          <p:nvPr/>
        </p:nvCxnSpPr>
        <p:spPr>
          <a:xfrm>
            <a:off x="3990340" y="3679398"/>
            <a:ext cx="831850" cy="351684"/>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F79EE017-41B1-93BE-1E2D-1DABE5BABC3A}"/>
              </a:ext>
            </a:extLst>
          </p:cNvPr>
          <p:cNvCxnSpPr>
            <a:cxnSpLocks/>
            <a:stCxn id="8" idx="4"/>
            <a:endCxn id="14" idx="0"/>
          </p:cNvCxnSpPr>
          <p:nvPr/>
        </p:nvCxnSpPr>
        <p:spPr>
          <a:xfrm>
            <a:off x="6492241" y="3679398"/>
            <a:ext cx="675" cy="351684"/>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0" name="Straight Arrow Connector 29">
            <a:extLst>
              <a:ext uri="{FF2B5EF4-FFF2-40B4-BE49-F238E27FC236}">
                <a16:creationId xmlns:a16="http://schemas.microsoft.com/office/drawing/2014/main" id="{CB33890C-57C2-3319-BBD3-94E0EF6DE4C6}"/>
              </a:ext>
            </a:extLst>
          </p:cNvPr>
          <p:cNvCxnSpPr>
            <a:cxnSpLocks/>
            <a:stCxn id="7" idx="4"/>
            <a:endCxn id="14" idx="0"/>
          </p:cNvCxnSpPr>
          <p:nvPr/>
        </p:nvCxnSpPr>
        <p:spPr>
          <a:xfrm>
            <a:off x="5658274" y="3679398"/>
            <a:ext cx="834642" cy="351684"/>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1" name="Straight Arrow Connector 30">
            <a:extLst>
              <a:ext uri="{FF2B5EF4-FFF2-40B4-BE49-F238E27FC236}">
                <a16:creationId xmlns:a16="http://schemas.microsoft.com/office/drawing/2014/main" id="{D9C67159-3455-93AC-E208-C48F2961B8E7}"/>
              </a:ext>
            </a:extLst>
          </p:cNvPr>
          <p:cNvCxnSpPr>
            <a:cxnSpLocks/>
            <a:stCxn id="10" idx="4"/>
            <a:endCxn id="15" idx="0"/>
          </p:cNvCxnSpPr>
          <p:nvPr/>
        </p:nvCxnSpPr>
        <p:spPr>
          <a:xfrm>
            <a:off x="8155941" y="3679398"/>
            <a:ext cx="0" cy="34224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67CD7B43-41FD-2A47-AF6C-910B791B6967}"/>
              </a:ext>
            </a:extLst>
          </p:cNvPr>
          <p:cNvCxnSpPr>
            <a:cxnSpLocks/>
            <a:endCxn id="15" idx="0"/>
          </p:cNvCxnSpPr>
          <p:nvPr/>
        </p:nvCxnSpPr>
        <p:spPr>
          <a:xfrm>
            <a:off x="7336791" y="3684239"/>
            <a:ext cx="819150" cy="33740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3" name="Straight Arrow Connector 32">
            <a:extLst>
              <a:ext uri="{FF2B5EF4-FFF2-40B4-BE49-F238E27FC236}">
                <a16:creationId xmlns:a16="http://schemas.microsoft.com/office/drawing/2014/main" id="{5669103F-4105-2503-5AB9-3FDDE97888AF}"/>
              </a:ext>
            </a:extLst>
          </p:cNvPr>
          <p:cNvCxnSpPr>
            <a:cxnSpLocks/>
            <a:stCxn id="12" idx="4"/>
            <a:endCxn id="17" idx="0"/>
          </p:cNvCxnSpPr>
          <p:nvPr/>
        </p:nvCxnSpPr>
        <p:spPr>
          <a:xfrm>
            <a:off x="9815407" y="3679398"/>
            <a:ext cx="3559" cy="34224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4" name="Straight Arrow Connector 33">
            <a:extLst>
              <a:ext uri="{FF2B5EF4-FFF2-40B4-BE49-F238E27FC236}">
                <a16:creationId xmlns:a16="http://schemas.microsoft.com/office/drawing/2014/main" id="{FA700B43-A38D-B912-DDD8-07AD8A715017}"/>
              </a:ext>
            </a:extLst>
          </p:cNvPr>
          <p:cNvCxnSpPr>
            <a:cxnSpLocks/>
            <a:endCxn id="17" idx="0"/>
          </p:cNvCxnSpPr>
          <p:nvPr/>
        </p:nvCxnSpPr>
        <p:spPr>
          <a:xfrm>
            <a:off x="8981440" y="3684239"/>
            <a:ext cx="837526" cy="33740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35" name="Oval 34">
            <a:extLst>
              <a:ext uri="{FF2B5EF4-FFF2-40B4-BE49-F238E27FC236}">
                <a16:creationId xmlns:a16="http://schemas.microsoft.com/office/drawing/2014/main" id="{3934DE95-A5E4-7EEF-5B47-E22FE5CB93DA}"/>
              </a:ext>
            </a:extLst>
          </p:cNvPr>
          <p:cNvSpPr/>
          <p:nvPr/>
        </p:nvSpPr>
        <p:spPr>
          <a:xfrm>
            <a:off x="6293466" y="4803967"/>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20</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6" name="Oval 35">
            <a:extLst>
              <a:ext uri="{FF2B5EF4-FFF2-40B4-BE49-F238E27FC236}">
                <a16:creationId xmlns:a16="http://schemas.microsoft.com/office/drawing/2014/main" id="{9763BC05-D681-C525-B57B-8280B99754E8}"/>
              </a:ext>
            </a:extLst>
          </p:cNvPr>
          <p:cNvSpPr/>
          <p:nvPr/>
        </p:nvSpPr>
        <p:spPr>
          <a:xfrm>
            <a:off x="9624906" y="4803967"/>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16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cxnSp>
        <p:nvCxnSpPr>
          <p:cNvPr id="37" name="Straight Arrow Connector 36">
            <a:extLst>
              <a:ext uri="{FF2B5EF4-FFF2-40B4-BE49-F238E27FC236}">
                <a16:creationId xmlns:a16="http://schemas.microsoft.com/office/drawing/2014/main" id="{02A693EB-CE23-9C75-AE50-D6607D5B8637}"/>
              </a:ext>
            </a:extLst>
          </p:cNvPr>
          <p:cNvCxnSpPr>
            <a:cxnSpLocks/>
            <a:stCxn id="13" idx="4"/>
            <a:endCxn id="35" idx="0"/>
          </p:cNvCxnSpPr>
          <p:nvPr/>
        </p:nvCxnSpPr>
        <p:spPr>
          <a:xfrm>
            <a:off x="4822190" y="4420592"/>
            <a:ext cx="1661776" cy="383375"/>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9" name="Straight Arrow Connector 38">
            <a:extLst>
              <a:ext uri="{FF2B5EF4-FFF2-40B4-BE49-F238E27FC236}">
                <a16:creationId xmlns:a16="http://schemas.microsoft.com/office/drawing/2014/main" id="{BE3CD663-1C9E-DD56-CAB8-DA573C8FADD9}"/>
              </a:ext>
            </a:extLst>
          </p:cNvPr>
          <p:cNvCxnSpPr>
            <a:cxnSpLocks/>
            <a:stCxn id="15" idx="4"/>
            <a:endCxn id="36" idx="0"/>
          </p:cNvCxnSpPr>
          <p:nvPr/>
        </p:nvCxnSpPr>
        <p:spPr>
          <a:xfrm>
            <a:off x="8155941" y="4411157"/>
            <a:ext cx="1659465" cy="39281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1" name="Straight Arrow Connector 40">
            <a:extLst>
              <a:ext uri="{FF2B5EF4-FFF2-40B4-BE49-F238E27FC236}">
                <a16:creationId xmlns:a16="http://schemas.microsoft.com/office/drawing/2014/main" id="{E817DCD4-FAB8-D618-76DF-558F6E934200}"/>
              </a:ext>
            </a:extLst>
          </p:cNvPr>
          <p:cNvCxnSpPr>
            <a:cxnSpLocks/>
            <a:stCxn id="14" idx="4"/>
            <a:endCxn id="35" idx="0"/>
          </p:cNvCxnSpPr>
          <p:nvPr/>
        </p:nvCxnSpPr>
        <p:spPr>
          <a:xfrm flipH="1">
            <a:off x="6483966" y="4420592"/>
            <a:ext cx="8950" cy="383375"/>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4" name="Straight Arrow Connector 43">
            <a:extLst>
              <a:ext uri="{FF2B5EF4-FFF2-40B4-BE49-F238E27FC236}">
                <a16:creationId xmlns:a16="http://schemas.microsoft.com/office/drawing/2014/main" id="{2188C2F9-C22C-9791-AE58-3CC7FA39BA3C}"/>
              </a:ext>
            </a:extLst>
          </p:cNvPr>
          <p:cNvCxnSpPr>
            <a:cxnSpLocks/>
            <a:stCxn id="17" idx="4"/>
            <a:endCxn id="36" idx="0"/>
          </p:cNvCxnSpPr>
          <p:nvPr/>
        </p:nvCxnSpPr>
        <p:spPr>
          <a:xfrm flipH="1">
            <a:off x="9815406" y="4411157"/>
            <a:ext cx="3560" cy="39281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45" name="Oval 44">
            <a:extLst>
              <a:ext uri="{FF2B5EF4-FFF2-40B4-BE49-F238E27FC236}">
                <a16:creationId xmlns:a16="http://schemas.microsoft.com/office/drawing/2014/main" id="{6F76DBF3-BAD5-F950-CD52-CB596CE40CB3}"/>
              </a:ext>
            </a:extLst>
          </p:cNvPr>
          <p:cNvSpPr/>
          <p:nvPr/>
        </p:nvSpPr>
        <p:spPr>
          <a:xfrm>
            <a:off x="9624905" y="5580034"/>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36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cxnSp>
        <p:nvCxnSpPr>
          <p:cNvPr id="46" name="Straight Arrow Connector 45">
            <a:extLst>
              <a:ext uri="{FF2B5EF4-FFF2-40B4-BE49-F238E27FC236}">
                <a16:creationId xmlns:a16="http://schemas.microsoft.com/office/drawing/2014/main" id="{99597B6E-17FE-DC5C-5689-3C952356F197}"/>
              </a:ext>
            </a:extLst>
          </p:cNvPr>
          <p:cNvCxnSpPr>
            <a:cxnSpLocks/>
            <a:stCxn id="35" idx="4"/>
            <a:endCxn id="45" idx="0"/>
          </p:cNvCxnSpPr>
          <p:nvPr/>
        </p:nvCxnSpPr>
        <p:spPr>
          <a:xfrm>
            <a:off x="6483966" y="5193477"/>
            <a:ext cx="3331439" cy="386557"/>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7" name="Straight Arrow Connector 46">
            <a:extLst>
              <a:ext uri="{FF2B5EF4-FFF2-40B4-BE49-F238E27FC236}">
                <a16:creationId xmlns:a16="http://schemas.microsoft.com/office/drawing/2014/main" id="{C1550614-AF8B-2C3E-1160-F0F26973E97C}"/>
              </a:ext>
            </a:extLst>
          </p:cNvPr>
          <p:cNvCxnSpPr>
            <a:cxnSpLocks/>
            <a:stCxn id="36" idx="4"/>
            <a:endCxn id="45" idx="0"/>
          </p:cNvCxnSpPr>
          <p:nvPr/>
        </p:nvCxnSpPr>
        <p:spPr>
          <a:xfrm flipH="1">
            <a:off x="9815405" y="5193477"/>
            <a:ext cx="1" cy="386557"/>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24" name="Speech Bubble: Oval 23">
            <a:extLst>
              <a:ext uri="{FF2B5EF4-FFF2-40B4-BE49-F238E27FC236}">
                <a16:creationId xmlns:a16="http://schemas.microsoft.com/office/drawing/2014/main" id="{20E36E7D-98FC-5707-EC93-BEE86CCCBE0D}"/>
              </a:ext>
            </a:extLst>
          </p:cNvPr>
          <p:cNvSpPr/>
          <p:nvPr/>
        </p:nvSpPr>
        <p:spPr>
          <a:xfrm>
            <a:off x="6788323" y="464559"/>
            <a:ext cx="1808019" cy="735744"/>
          </a:xfrm>
          <a:prstGeom prst="wedgeEllipseCallout">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400">
                <a:solidFill>
                  <a:srgbClr val="000000"/>
                </a:solidFill>
                <a:latin typeface="+mj-lt"/>
                <a:ea typeface="+mj-ea"/>
                <a:cs typeface="+mj-cs"/>
                <a:sym typeface="Calibri"/>
              </a:rPr>
              <a:t>add, min, max, ..</a:t>
            </a:r>
            <a:endParaRPr kumimoji="0" lang="en-US" sz="1400" b="0" i="0" u="none" strike="noStrike" cap="none" spc="0" normalizeH="0" baseline="0">
              <a:ln>
                <a:noFill/>
              </a:ln>
              <a:solidFill>
                <a:srgbClr val="000000"/>
              </a:solidFill>
              <a:effectLst/>
              <a:uFillTx/>
              <a:latin typeface="+mj-lt"/>
              <a:ea typeface="+mj-ea"/>
              <a:cs typeface="+mj-cs"/>
              <a:sym typeface="Calibri"/>
            </a:endParaRPr>
          </a:p>
        </p:txBody>
      </p:sp>
      <p:sp>
        <p:nvSpPr>
          <p:cNvPr id="25" name="Slide Number Placeholder 24">
            <a:extLst>
              <a:ext uri="{FF2B5EF4-FFF2-40B4-BE49-F238E27FC236}">
                <a16:creationId xmlns:a16="http://schemas.microsoft.com/office/drawing/2014/main" id="{8391B69B-68F5-DEDB-8CDE-E5FB7B0109BB}"/>
              </a:ext>
            </a:extLst>
          </p:cNvPr>
          <p:cNvSpPr>
            <a:spLocks noGrp="1"/>
          </p:cNvSpPr>
          <p:nvPr>
            <p:ph type="sldNum" sz="quarter" idx="2"/>
          </p:nvPr>
        </p:nvSpPr>
        <p:spPr/>
        <p:txBody>
          <a:bodyPr/>
          <a:lstStyle/>
          <a:p>
            <a:fld id="{86CB4B4D-7CA3-9044-876B-883B54F8677D}" type="slidenum">
              <a:rPr lang="en-US" smtClean="0"/>
              <a:t>20</a:t>
            </a:fld>
            <a:endParaRPr lang="en-US"/>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5620FCC-233B-A273-4B88-A6F3263E7467}"/>
                  </a:ext>
                </a:extLst>
              </p:cNvPr>
              <p:cNvSpPr txBox="1"/>
              <p:nvPr/>
            </p:nvSpPr>
            <p:spPr>
              <a:xfrm>
                <a:off x="1310439" y="1610284"/>
                <a:ext cx="231391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FFFF"/>
                              </a:solidFill>
                              <a:latin typeface="Cambria Math" panose="02040503050406030204" pitchFamily="18" charset="0"/>
                            </a:rPr>
                          </m:ctrlPr>
                        </m:sSubPr>
                        <m:e>
                          <m:r>
                            <a:rPr lang="en-US" i="1">
                              <a:solidFill>
                                <a:srgbClr val="FFFFFF"/>
                              </a:solidFill>
                              <a:latin typeface="Cambria Math" panose="02040503050406030204" pitchFamily="18" charset="0"/>
                            </a:rPr>
                            <m:t>𝑎</m:t>
                          </m:r>
                        </m:e>
                        <m:sub>
                          <m:r>
                            <a:rPr lang="en-US" i="0">
                              <a:solidFill>
                                <a:srgbClr val="FFFFFF"/>
                              </a:solidFill>
                              <a:latin typeface="Cambria Math" panose="02040503050406030204" pitchFamily="18" charset="0"/>
                            </a:rPr>
                            <m:t>0</m:t>
                          </m:r>
                        </m:sub>
                      </m:sSub>
                      <m:r>
                        <a:rPr lang="en-US" i="0">
                          <a:solidFill>
                            <a:srgbClr val="FFFFFF"/>
                          </a:solidFill>
                          <a:latin typeface="Cambria Math" panose="02040503050406030204" pitchFamily="18" charset="0"/>
                        </a:rPr>
                        <m:t>⊕</m:t>
                      </m:r>
                      <m:sSub>
                        <m:sSubPr>
                          <m:ctrlPr>
                            <a:rPr lang="en-US" i="1">
                              <a:solidFill>
                                <a:srgbClr val="FFFFFF"/>
                              </a:solidFill>
                              <a:latin typeface="Cambria Math" panose="02040503050406030204" pitchFamily="18" charset="0"/>
                            </a:rPr>
                          </m:ctrlPr>
                        </m:sSubPr>
                        <m:e>
                          <m:r>
                            <a:rPr lang="en-US" i="1">
                              <a:solidFill>
                                <a:srgbClr val="FFFFFF"/>
                              </a:solidFill>
                              <a:latin typeface="Cambria Math" panose="02040503050406030204" pitchFamily="18" charset="0"/>
                            </a:rPr>
                            <m:t>𝑎</m:t>
                          </m:r>
                        </m:e>
                        <m:sub>
                          <m:r>
                            <a:rPr lang="en-US" i="0">
                              <a:solidFill>
                                <a:srgbClr val="FFFFFF"/>
                              </a:solidFill>
                              <a:latin typeface="Cambria Math" panose="02040503050406030204" pitchFamily="18" charset="0"/>
                            </a:rPr>
                            <m:t>1</m:t>
                          </m:r>
                        </m:sub>
                      </m:sSub>
                      <m:r>
                        <a:rPr lang="en-US" i="0">
                          <a:solidFill>
                            <a:srgbClr val="FFFFFF"/>
                          </a:solidFill>
                          <a:latin typeface="Cambria Math" panose="02040503050406030204" pitchFamily="18" charset="0"/>
                        </a:rPr>
                        <m:t>⊕…</m:t>
                      </m:r>
                      <m:r>
                        <a:rPr lang="en-US" i="0" smtClean="0">
                          <a:solidFill>
                            <a:srgbClr val="FFFFFF"/>
                          </a:solidFill>
                          <a:latin typeface="Cambria Math" panose="02040503050406030204" pitchFamily="18" charset="0"/>
                        </a:rPr>
                        <m:t>⊕</m:t>
                      </m:r>
                      <m:sSub>
                        <m:sSubPr>
                          <m:ctrlPr>
                            <a:rPr lang="en-US" i="1">
                              <a:solidFill>
                                <a:srgbClr val="FFFFFF"/>
                              </a:solidFill>
                              <a:latin typeface="Cambria Math" panose="02040503050406030204" pitchFamily="18" charset="0"/>
                            </a:rPr>
                          </m:ctrlPr>
                        </m:sSubPr>
                        <m:e>
                          <m:r>
                            <a:rPr lang="en-US" i="1">
                              <a:solidFill>
                                <a:srgbClr val="FFFFFF"/>
                              </a:solidFill>
                              <a:latin typeface="Cambria Math" panose="02040503050406030204" pitchFamily="18" charset="0"/>
                            </a:rPr>
                            <m:t>𝑎</m:t>
                          </m:r>
                        </m:e>
                        <m:sub>
                          <m:r>
                            <a:rPr lang="en-US" i="1">
                              <a:solidFill>
                                <a:srgbClr val="FFFFFF"/>
                              </a:solidFill>
                              <a:latin typeface="Cambria Math" panose="02040503050406030204" pitchFamily="18" charset="0"/>
                            </a:rPr>
                            <m:t>𝑛</m:t>
                          </m:r>
                          <m:r>
                            <a:rPr lang="en-US" i="0">
                              <a:solidFill>
                                <a:srgbClr val="FFFFFF"/>
                              </a:solidFill>
                              <a:latin typeface="Cambria Math" panose="02040503050406030204" pitchFamily="18" charset="0"/>
                            </a:rPr>
                            <m:t>−1</m:t>
                          </m:r>
                        </m:sub>
                      </m:sSub>
                    </m:oMath>
                  </m:oMathPara>
                </a14:m>
                <a:endParaRPr lang="en-US">
                  <a:solidFill>
                    <a:srgbClr val="FFFFFF"/>
                  </a:solidFill>
                </a:endParaRPr>
              </a:p>
            </p:txBody>
          </p:sp>
        </mc:Choice>
        <mc:Fallback xmlns="">
          <p:sp>
            <p:nvSpPr>
              <p:cNvPr id="26" name="TextBox 25">
                <a:extLst>
                  <a:ext uri="{FF2B5EF4-FFF2-40B4-BE49-F238E27FC236}">
                    <a16:creationId xmlns:a16="http://schemas.microsoft.com/office/drawing/2014/main" id="{35620FCC-233B-A273-4B88-A6F3263E7467}"/>
                  </a:ext>
                </a:extLst>
              </p:cNvPr>
              <p:cNvSpPr txBox="1">
                <a:spLocks noRot="1" noChangeAspect="1" noMove="1" noResize="1" noEditPoints="1" noAdjustHandles="1" noChangeArrowheads="1" noChangeShapeType="1" noTextEdit="1"/>
              </p:cNvSpPr>
              <p:nvPr/>
            </p:nvSpPr>
            <p:spPr>
              <a:xfrm>
                <a:off x="1310439" y="1610284"/>
                <a:ext cx="2313910" cy="369332"/>
              </a:xfrm>
              <a:prstGeom prst="rect">
                <a:avLst/>
              </a:prstGeom>
              <a:blipFill>
                <a:blip r:embed="rId4"/>
                <a:stretch>
                  <a:fillRect b="-6557"/>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0405E61-1817-01FC-BBA5-CEF1735EE561}"/>
                  </a:ext>
                </a:extLst>
              </p:cNvPr>
              <p:cNvSpPr txBox="1"/>
              <p:nvPr/>
            </p:nvSpPr>
            <p:spPr>
              <a:xfrm>
                <a:off x="3093410" y="1223030"/>
                <a:ext cx="1517627" cy="7745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1800" i="1" kern="100" smtClean="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𝑎</m:t>
                          </m:r>
                        </m:e>
                        <m:sub>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0</m:t>
                          </m:r>
                        </m:sub>
                      </m:sSub>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𝑎</m:t>
                          </m:r>
                        </m:e>
                        <m:sub>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1</m:t>
                          </m:r>
                        </m:sub>
                      </m:sSub>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m:t>
                      </m:r>
                      <m:r>
                        <a:rPr lang="en-US" sz="1800"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m:t>
                      </m:r>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𝑎</m:t>
                          </m:r>
                        </m:e>
                        <m:sub>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𝑛</m:t>
                          </m:r>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−1</m:t>
                          </m:r>
                        </m:sub>
                      </m:sSub>
                    </m:oMath>
                  </m:oMathPara>
                </a14:m>
                <a:endParaRPr lang="en-US" sz="1800" kern="100">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800"/>
                  </a:spcAft>
                </a:pPr>
                <a:r>
                  <a:rPr lang="en-US" sz="1800" kern="100">
                    <a:effectLst/>
                    <a:latin typeface="Calibri" panose="020F0502020204030204" pitchFamily="34" charset="0"/>
                    <a:ea typeface="Yu Mincho" panose="02020400000000000000" pitchFamily="18" charset="-128"/>
                    <a:cs typeface="Times New Roman" panose="02020603050405020304" pitchFamily="18" charset="0"/>
                  </a:rPr>
                  <a:t> </a:t>
                </a:r>
              </a:p>
            </p:txBody>
          </p:sp>
        </mc:Choice>
        <mc:Fallback xmlns="">
          <p:sp>
            <p:nvSpPr>
              <p:cNvPr id="28" name="TextBox 27">
                <a:extLst>
                  <a:ext uri="{FF2B5EF4-FFF2-40B4-BE49-F238E27FC236}">
                    <a16:creationId xmlns:a16="http://schemas.microsoft.com/office/drawing/2014/main" id="{F0405E61-1817-01FC-BBA5-CEF1735EE561}"/>
                  </a:ext>
                </a:extLst>
              </p:cNvPr>
              <p:cNvSpPr txBox="1">
                <a:spLocks noRot="1" noChangeAspect="1" noMove="1" noResize="1" noEditPoints="1" noAdjustHandles="1" noChangeArrowheads="1" noChangeShapeType="1" noTextEdit="1"/>
              </p:cNvSpPr>
              <p:nvPr/>
            </p:nvSpPr>
            <p:spPr>
              <a:xfrm>
                <a:off x="3093410" y="1223030"/>
                <a:ext cx="1517627" cy="774507"/>
              </a:xfrm>
              <a:prstGeom prst="rect">
                <a:avLst/>
              </a:prstGeom>
              <a:blipFill>
                <a:blip r:embed="rId5"/>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19EF97DE-C7A2-D2B3-6FF1-5A72871886C5}"/>
                  </a:ext>
                </a:extLst>
              </p:cNvPr>
              <p:cNvSpPr txBox="1"/>
              <p:nvPr/>
            </p:nvSpPr>
            <p:spPr>
              <a:xfrm>
                <a:off x="7146291" y="1246879"/>
                <a:ext cx="380999"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lang="en-US" smtClean="0">
                          <a:solidFill>
                            <a:srgbClr val="FFFFFF"/>
                          </a:solidFill>
                          <a:latin typeface="Cambria Math" panose="02040503050406030204" pitchFamily="18" charset="0"/>
                        </a:rPr>
                        <m:t>⊕</m:t>
                      </m:r>
                    </m:oMath>
                  </m:oMathPara>
                </a14:m>
                <a:endParaRPr lang="en-US">
                  <a:solidFill>
                    <a:srgbClr val="FFFFFF"/>
                  </a:solidFill>
                </a:endParaRPr>
              </a:p>
            </p:txBody>
          </p:sp>
        </mc:Choice>
        <mc:Fallback xmlns="">
          <p:sp>
            <p:nvSpPr>
              <p:cNvPr id="48" name="TextBox 47">
                <a:extLst>
                  <a:ext uri="{FF2B5EF4-FFF2-40B4-BE49-F238E27FC236}">
                    <a16:creationId xmlns:a16="http://schemas.microsoft.com/office/drawing/2014/main" id="{19EF97DE-C7A2-D2B3-6FF1-5A72871886C5}"/>
                  </a:ext>
                </a:extLst>
              </p:cNvPr>
              <p:cNvSpPr txBox="1">
                <a:spLocks noRot="1" noChangeAspect="1" noMove="1" noResize="1" noEditPoints="1" noAdjustHandles="1" noChangeArrowheads="1" noChangeShapeType="1" noTextEdit="1"/>
              </p:cNvSpPr>
              <p:nvPr/>
            </p:nvSpPr>
            <p:spPr>
              <a:xfrm>
                <a:off x="7146291" y="1246879"/>
                <a:ext cx="380999" cy="369332"/>
              </a:xfrm>
              <a:prstGeom prst="rect">
                <a:avLst/>
              </a:prstGeom>
              <a:blipFill>
                <a:blip r:embed="rId6"/>
                <a:stretch>
                  <a:fillRect l="-1587" r="-11111" b="-8333"/>
                </a:stretch>
              </a:blipFill>
              <a:ln w="12700" cap="flat">
                <a:no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35718231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500"/>
                                        <p:tgtEl>
                                          <p:spTgt spid="30"/>
                                        </p:tgtEl>
                                      </p:cBhvr>
                                    </p:animEffect>
                                  </p:childTnLst>
                                </p:cTn>
                              </p:par>
                              <p:par>
                                <p:cTn id="47" presetID="10" presetClass="entr" presetSubtype="0"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10" presetClass="entr" presetSubtype="0" fill="hold" nodeType="with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500"/>
                                        <p:tgtEl>
                                          <p:spTgt spid="32"/>
                                        </p:tgtEl>
                                      </p:cBhvr>
                                    </p:animEffect>
                                  </p:childTnLst>
                                </p:cTn>
                              </p:par>
                              <p:par>
                                <p:cTn id="56" presetID="10" presetClass="entr" presetSubtype="0" fill="hold"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500"/>
                                        <p:tgtEl>
                                          <p:spTgt spid="3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500"/>
                                        <p:tgtEl>
                                          <p:spTgt spid="1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par>
                                <p:cTn id="65" presetID="10" presetClass="entr" presetSubtype="0" fill="hold" nodeType="with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fade">
                                      <p:cBhvr>
                                        <p:cTn id="67" dur="500"/>
                                        <p:tgtEl>
                                          <p:spTgt spid="34"/>
                                        </p:tgtEl>
                                      </p:cBhvr>
                                    </p:animEffect>
                                  </p:childTnLst>
                                </p:cTn>
                              </p:par>
                              <p:par>
                                <p:cTn id="68" presetID="10" presetClass="entr" presetSubtype="0" fill="hold" nodeType="with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fade">
                                      <p:cBhvr>
                                        <p:cTn id="75" dur="500"/>
                                        <p:tgtEl>
                                          <p:spTgt spid="37"/>
                                        </p:tgtEl>
                                      </p:cBhvr>
                                    </p:animEffect>
                                  </p:childTnLst>
                                </p:cTn>
                              </p:par>
                              <p:par>
                                <p:cTn id="76" presetID="10" presetClass="entr" presetSubtype="0" fill="hold" nodeType="withEffect">
                                  <p:stCondLst>
                                    <p:cond delay="0"/>
                                  </p:stCondLst>
                                  <p:childTnLst>
                                    <p:set>
                                      <p:cBhvr>
                                        <p:cTn id="77" dur="1" fill="hold">
                                          <p:stCondLst>
                                            <p:cond delay="0"/>
                                          </p:stCondLst>
                                        </p:cTn>
                                        <p:tgtEl>
                                          <p:spTgt spid="41"/>
                                        </p:tgtEl>
                                        <p:attrNameLst>
                                          <p:attrName>style.visibility</p:attrName>
                                        </p:attrNameLst>
                                      </p:cBhvr>
                                      <p:to>
                                        <p:strVal val="visible"/>
                                      </p:to>
                                    </p:set>
                                    <p:animEffect transition="in" filter="fade">
                                      <p:cBhvr>
                                        <p:cTn id="78" dur="500"/>
                                        <p:tgtEl>
                                          <p:spTgt spid="41"/>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5"/>
                                        </p:tgtEl>
                                        <p:attrNameLst>
                                          <p:attrName>style.visibility</p:attrName>
                                        </p:attrNameLst>
                                      </p:cBhvr>
                                      <p:to>
                                        <p:strVal val="visible"/>
                                      </p:to>
                                    </p:set>
                                    <p:animEffect transition="in" filter="fade">
                                      <p:cBhvr>
                                        <p:cTn id="81" dur="500"/>
                                        <p:tgtEl>
                                          <p:spTgt spid="35"/>
                                        </p:tgtEl>
                                      </p:cBhvr>
                                    </p:animEffect>
                                  </p:childTnLst>
                                </p:cTn>
                              </p:par>
                              <p:par>
                                <p:cTn id="82" presetID="10" presetClass="entr" presetSubtype="0" fill="hold" nodeType="withEffect">
                                  <p:stCondLst>
                                    <p:cond delay="0"/>
                                  </p:stCondLst>
                                  <p:childTnLst>
                                    <p:set>
                                      <p:cBhvr>
                                        <p:cTn id="83" dur="1" fill="hold">
                                          <p:stCondLst>
                                            <p:cond delay="0"/>
                                          </p:stCondLst>
                                        </p:cTn>
                                        <p:tgtEl>
                                          <p:spTgt spid="39"/>
                                        </p:tgtEl>
                                        <p:attrNameLst>
                                          <p:attrName>style.visibility</p:attrName>
                                        </p:attrNameLst>
                                      </p:cBhvr>
                                      <p:to>
                                        <p:strVal val="visible"/>
                                      </p:to>
                                    </p:set>
                                    <p:animEffect transition="in" filter="fade">
                                      <p:cBhvr>
                                        <p:cTn id="84" dur="500"/>
                                        <p:tgtEl>
                                          <p:spTgt spid="39"/>
                                        </p:tgtEl>
                                      </p:cBhvr>
                                    </p:animEffect>
                                  </p:childTnLst>
                                </p:cTn>
                              </p:par>
                              <p:par>
                                <p:cTn id="85" presetID="10" presetClass="entr" presetSubtype="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animEffect transition="in" filter="fade">
                                      <p:cBhvr>
                                        <p:cTn id="87" dur="500"/>
                                        <p:tgtEl>
                                          <p:spTgt spid="44"/>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6"/>
                                        </p:tgtEl>
                                        <p:attrNameLst>
                                          <p:attrName>style.visibility</p:attrName>
                                        </p:attrNameLst>
                                      </p:cBhvr>
                                      <p:to>
                                        <p:strVal val="visible"/>
                                      </p:to>
                                    </p:set>
                                    <p:animEffect transition="in" filter="fade">
                                      <p:cBhvr>
                                        <p:cTn id="90" dur="500"/>
                                        <p:tgtEl>
                                          <p:spTgt spid="36"/>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46"/>
                                        </p:tgtEl>
                                        <p:attrNameLst>
                                          <p:attrName>style.visibility</p:attrName>
                                        </p:attrNameLst>
                                      </p:cBhvr>
                                      <p:to>
                                        <p:strVal val="visible"/>
                                      </p:to>
                                    </p:set>
                                    <p:animEffect transition="in" filter="fade">
                                      <p:cBhvr>
                                        <p:cTn id="95" dur="500"/>
                                        <p:tgtEl>
                                          <p:spTgt spid="46"/>
                                        </p:tgtEl>
                                      </p:cBhvr>
                                    </p:animEffect>
                                  </p:childTnLst>
                                </p:cTn>
                              </p:par>
                              <p:par>
                                <p:cTn id="96" presetID="10" presetClass="entr" presetSubtype="0" fill="hold" nodeType="withEffect">
                                  <p:stCondLst>
                                    <p:cond delay="0"/>
                                  </p:stCondLst>
                                  <p:childTnLst>
                                    <p:set>
                                      <p:cBhvr>
                                        <p:cTn id="97" dur="1" fill="hold">
                                          <p:stCondLst>
                                            <p:cond delay="0"/>
                                          </p:stCondLst>
                                        </p:cTn>
                                        <p:tgtEl>
                                          <p:spTgt spid="47"/>
                                        </p:tgtEl>
                                        <p:attrNameLst>
                                          <p:attrName>style.visibility</p:attrName>
                                        </p:attrNameLst>
                                      </p:cBhvr>
                                      <p:to>
                                        <p:strVal val="visible"/>
                                      </p:to>
                                    </p:set>
                                    <p:animEffect transition="in" filter="fade">
                                      <p:cBhvr>
                                        <p:cTn id="98" dur="500"/>
                                        <p:tgtEl>
                                          <p:spTgt spid="47"/>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45"/>
                                        </p:tgtEl>
                                        <p:attrNameLst>
                                          <p:attrName>style.visibility</p:attrName>
                                        </p:attrNameLst>
                                      </p:cBhvr>
                                      <p:to>
                                        <p:strVal val="visible"/>
                                      </p:to>
                                    </p:set>
                                    <p:animEffect transition="in" filter="fade">
                                      <p:cBhvr>
                                        <p:cTn id="10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7" grpId="0" animBg="1"/>
      <p:bldP spid="35" grpId="0" animBg="1"/>
      <p:bldP spid="36" grpId="0" animBg="1"/>
      <p:bldP spid="45" grpId="0" animBg="1"/>
      <p:bldP spid="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38D9A-EB6D-365D-6580-63DF62568B57}"/>
              </a:ext>
            </a:extLst>
          </p:cNvPr>
          <p:cNvSpPr>
            <a:spLocks noGrp="1"/>
          </p:cNvSpPr>
          <p:nvPr>
            <p:ph type="title"/>
          </p:nvPr>
        </p:nvSpPr>
        <p:spPr/>
        <p:txBody>
          <a:bodyPr>
            <a:normAutofit fontScale="90000"/>
          </a:bodyPr>
          <a:lstStyle/>
          <a:p>
            <a:r>
              <a:rPr lang="en-US"/>
              <a:t>Parallel Reduction (PR) – Time Complexity</a:t>
            </a:r>
          </a:p>
        </p:txBody>
      </p:sp>
      <p:sp>
        <p:nvSpPr>
          <p:cNvPr id="3" name="Text Placeholder 2">
            <a:extLst>
              <a:ext uri="{FF2B5EF4-FFF2-40B4-BE49-F238E27FC236}">
                <a16:creationId xmlns:a16="http://schemas.microsoft.com/office/drawing/2014/main" id="{9BB5AE81-F202-794D-C120-8E0D69A0B004}"/>
              </a:ext>
            </a:extLst>
          </p:cNvPr>
          <p:cNvSpPr>
            <a:spLocks noGrp="1"/>
          </p:cNvSpPr>
          <p:nvPr>
            <p:ph type="body" idx="1"/>
          </p:nvPr>
        </p:nvSpPr>
        <p:spPr>
          <a:xfrm>
            <a:off x="274951" y="1266885"/>
            <a:ext cx="11646370" cy="1641416"/>
          </a:xfrm>
        </p:spPr>
        <p:txBody>
          <a:bodyPr>
            <a:normAutofit/>
          </a:bodyPr>
          <a:lstStyle/>
          <a:p>
            <a:r>
              <a:rPr lang="en-US"/>
              <a:t>Sequential algorithm</a:t>
            </a:r>
          </a:p>
          <a:p>
            <a:r>
              <a:rPr lang="en-US"/>
              <a:t>Parallel algorithm </a:t>
            </a:r>
          </a:p>
          <a:p>
            <a:pPr lvl="1"/>
            <a:r>
              <a:rPr lang="en-US"/>
              <a:t>               for         processors</a:t>
            </a:r>
            <a:endParaRPr lang="en-US" baseline="30000"/>
          </a:p>
          <a:p>
            <a:pPr lvl="1"/>
            <a:r>
              <a:rPr lang="en-US"/>
              <a:t>                             for     processors and </a:t>
            </a:r>
          </a:p>
          <a:p>
            <a:pPr lvl="1"/>
            <a:endParaRPr lang="en-US"/>
          </a:p>
          <a:p>
            <a:pPr lvl="1"/>
            <a:endParaRPr lang="en-US"/>
          </a:p>
        </p:txBody>
      </p:sp>
      <p:sp>
        <p:nvSpPr>
          <p:cNvPr id="4" name="Text Placeholder 3">
            <a:extLst>
              <a:ext uri="{FF2B5EF4-FFF2-40B4-BE49-F238E27FC236}">
                <a16:creationId xmlns:a16="http://schemas.microsoft.com/office/drawing/2014/main" id="{B332FC3B-771B-E104-DE57-C4B647CD3B61}"/>
              </a:ext>
            </a:extLst>
          </p:cNvPr>
          <p:cNvSpPr>
            <a:spLocks noGrp="1"/>
          </p:cNvSpPr>
          <p:nvPr>
            <p:ph type="body" sz="quarter" idx="13"/>
          </p:nvPr>
        </p:nvSpPr>
        <p:spPr/>
        <p:txBody>
          <a:bodyPr>
            <a:normAutofit fontScale="77500" lnSpcReduction="20000"/>
          </a:bodyPr>
          <a:lstStyle/>
          <a:p>
            <a:endParaRPr lang="en-US"/>
          </a:p>
        </p:txBody>
      </p:sp>
      <p:cxnSp>
        <p:nvCxnSpPr>
          <p:cNvPr id="15" name="Straight Arrow Connector 14">
            <a:extLst>
              <a:ext uri="{FF2B5EF4-FFF2-40B4-BE49-F238E27FC236}">
                <a16:creationId xmlns:a16="http://schemas.microsoft.com/office/drawing/2014/main" id="{4D11064D-4467-DB92-9435-19C2C656C15C}"/>
              </a:ext>
            </a:extLst>
          </p:cNvPr>
          <p:cNvCxnSpPr/>
          <p:nvPr/>
        </p:nvCxnSpPr>
        <p:spPr>
          <a:xfrm>
            <a:off x="3296195" y="3326674"/>
            <a:ext cx="0" cy="2516777"/>
          </a:xfrm>
          <a:prstGeom prst="straightConnector1">
            <a:avLst/>
          </a:prstGeom>
          <a:noFill/>
          <a:ln w="12700" cap="flat">
            <a:solidFill>
              <a:srgbClr val="FFFFFF"/>
            </a:solidFill>
            <a:prstDash val="solid"/>
            <a:miter lim="800000"/>
            <a:headEnd type="triangle"/>
            <a:tailEnd type="triangle"/>
          </a:ln>
          <a:effectLst/>
          <a:sp3d/>
        </p:spPr>
        <p:style>
          <a:lnRef idx="0">
            <a:scrgbClr r="0" g="0" b="0"/>
          </a:lnRef>
          <a:fillRef idx="0">
            <a:scrgbClr r="0" g="0" b="0"/>
          </a:fillRef>
          <a:effectRef idx="0">
            <a:scrgbClr r="0" g="0" b="0"/>
          </a:effectRef>
          <a:fontRef idx="none"/>
        </p:style>
      </p:cxnSp>
      <p:sp>
        <p:nvSpPr>
          <p:cNvPr id="21" name="TextBox 20">
            <a:extLst>
              <a:ext uri="{FF2B5EF4-FFF2-40B4-BE49-F238E27FC236}">
                <a16:creationId xmlns:a16="http://schemas.microsoft.com/office/drawing/2014/main" id="{816CD98C-9DA1-25C9-69E1-ED3F69C98A3D}"/>
              </a:ext>
            </a:extLst>
          </p:cNvPr>
          <p:cNvSpPr txBox="1"/>
          <p:nvPr/>
        </p:nvSpPr>
        <p:spPr>
          <a:xfrm>
            <a:off x="395050" y="4301825"/>
            <a:ext cx="194261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Depth of recursion</a:t>
            </a:r>
          </a:p>
        </p:txBody>
      </p:sp>
      <p:sp>
        <p:nvSpPr>
          <p:cNvPr id="6" name="Slide Number Placeholder 5">
            <a:extLst>
              <a:ext uri="{FF2B5EF4-FFF2-40B4-BE49-F238E27FC236}">
                <a16:creationId xmlns:a16="http://schemas.microsoft.com/office/drawing/2014/main" id="{08CDE153-A0F9-E0EF-4C69-E1679CF3C593}"/>
              </a:ext>
            </a:extLst>
          </p:cNvPr>
          <p:cNvSpPr>
            <a:spLocks noGrp="1"/>
          </p:cNvSpPr>
          <p:nvPr>
            <p:ph type="sldNum" sz="quarter" idx="2"/>
          </p:nvPr>
        </p:nvSpPr>
        <p:spPr/>
        <p:txBody>
          <a:bodyPr/>
          <a:lstStyle/>
          <a:p>
            <a:fld id="{86CB4B4D-7CA3-9044-876B-883B54F8677D}" type="slidenum">
              <a:rPr lang="en-US" smtClean="0"/>
              <a:t>21</a:t>
            </a:fld>
            <a:endParaRPr lang="en-US"/>
          </a:p>
        </p:txBody>
      </p:sp>
      <p:sp>
        <p:nvSpPr>
          <p:cNvPr id="17" name="Oval 16">
            <a:extLst>
              <a:ext uri="{FF2B5EF4-FFF2-40B4-BE49-F238E27FC236}">
                <a16:creationId xmlns:a16="http://schemas.microsoft.com/office/drawing/2014/main" id="{A704770F-2819-A32D-FD0D-6BBE0623282B}"/>
              </a:ext>
            </a:extLst>
          </p:cNvPr>
          <p:cNvSpPr/>
          <p:nvPr/>
        </p:nvSpPr>
        <p:spPr>
          <a:xfrm>
            <a:off x="3799840" y="3289888"/>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8</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3" name="Oval 22">
            <a:extLst>
              <a:ext uri="{FF2B5EF4-FFF2-40B4-BE49-F238E27FC236}">
                <a16:creationId xmlns:a16="http://schemas.microsoft.com/office/drawing/2014/main" id="{1B7FB530-1CCA-5E86-E4EF-1E8B0D5FCF0D}"/>
              </a:ext>
            </a:extLst>
          </p:cNvPr>
          <p:cNvSpPr/>
          <p:nvPr/>
        </p:nvSpPr>
        <p:spPr>
          <a:xfrm>
            <a:off x="4633807" y="3289888"/>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5" name="Oval 24">
            <a:extLst>
              <a:ext uri="{FF2B5EF4-FFF2-40B4-BE49-F238E27FC236}">
                <a16:creationId xmlns:a16="http://schemas.microsoft.com/office/drawing/2014/main" id="{FD8F11E5-2E13-D889-56DF-305CA16920B7}"/>
              </a:ext>
            </a:extLst>
          </p:cNvPr>
          <p:cNvSpPr/>
          <p:nvPr/>
        </p:nvSpPr>
        <p:spPr>
          <a:xfrm>
            <a:off x="5467774" y="3289888"/>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7</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6" name="Oval 25">
            <a:extLst>
              <a:ext uri="{FF2B5EF4-FFF2-40B4-BE49-F238E27FC236}">
                <a16:creationId xmlns:a16="http://schemas.microsoft.com/office/drawing/2014/main" id="{5BBAACF4-26DF-2634-F8F5-0547E530EC2C}"/>
              </a:ext>
            </a:extLst>
          </p:cNvPr>
          <p:cNvSpPr/>
          <p:nvPr/>
        </p:nvSpPr>
        <p:spPr>
          <a:xfrm>
            <a:off x="6301741" y="3289888"/>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4</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7" name="Oval 26">
            <a:extLst>
              <a:ext uri="{FF2B5EF4-FFF2-40B4-BE49-F238E27FC236}">
                <a16:creationId xmlns:a16="http://schemas.microsoft.com/office/drawing/2014/main" id="{07EF9973-E3D6-7736-5C4D-EAF1633522FB}"/>
              </a:ext>
            </a:extLst>
          </p:cNvPr>
          <p:cNvSpPr/>
          <p:nvPr/>
        </p:nvSpPr>
        <p:spPr>
          <a:xfrm>
            <a:off x="7135708" y="3289888"/>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8" name="Oval 27">
            <a:extLst>
              <a:ext uri="{FF2B5EF4-FFF2-40B4-BE49-F238E27FC236}">
                <a16:creationId xmlns:a16="http://schemas.microsoft.com/office/drawing/2014/main" id="{B9B902A5-AEFB-4B59-8F06-6A47B99A930D}"/>
              </a:ext>
            </a:extLst>
          </p:cNvPr>
          <p:cNvSpPr/>
          <p:nvPr/>
        </p:nvSpPr>
        <p:spPr>
          <a:xfrm>
            <a:off x="7965441" y="3289888"/>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3</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9" name="Oval 28">
            <a:extLst>
              <a:ext uri="{FF2B5EF4-FFF2-40B4-BE49-F238E27FC236}">
                <a16:creationId xmlns:a16="http://schemas.microsoft.com/office/drawing/2014/main" id="{7ACC1356-AA1B-FCAA-E665-D8937F5487BF}"/>
              </a:ext>
            </a:extLst>
          </p:cNvPr>
          <p:cNvSpPr/>
          <p:nvPr/>
        </p:nvSpPr>
        <p:spPr>
          <a:xfrm>
            <a:off x="8795174" y="3289888"/>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5</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1" name="Oval 30">
            <a:extLst>
              <a:ext uri="{FF2B5EF4-FFF2-40B4-BE49-F238E27FC236}">
                <a16:creationId xmlns:a16="http://schemas.microsoft.com/office/drawing/2014/main" id="{2C2141B7-E688-73AE-8271-527EB53A1793}"/>
              </a:ext>
            </a:extLst>
          </p:cNvPr>
          <p:cNvSpPr/>
          <p:nvPr/>
        </p:nvSpPr>
        <p:spPr>
          <a:xfrm>
            <a:off x="9624907" y="3289888"/>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2</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3" name="Oval 32">
            <a:extLst>
              <a:ext uri="{FF2B5EF4-FFF2-40B4-BE49-F238E27FC236}">
                <a16:creationId xmlns:a16="http://schemas.microsoft.com/office/drawing/2014/main" id="{7DDADFD7-D78E-AD57-DCBC-63AC859794A9}"/>
              </a:ext>
            </a:extLst>
          </p:cNvPr>
          <p:cNvSpPr/>
          <p:nvPr/>
        </p:nvSpPr>
        <p:spPr>
          <a:xfrm>
            <a:off x="4631690" y="4031082"/>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9</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5" name="Oval 34">
            <a:extLst>
              <a:ext uri="{FF2B5EF4-FFF2-40B4-BE49-F238E27FC236}">
                <a16:creationId xmlns:a16="http://schemas.microsoft.com/office/drawing/2014/main" id="{742CA6B2-DB80-3707-EFDF-89C4CD07F9AE}"/>
              </a:ext>
            </a:extLst>
          </p:cNvPr>
          <p:cNvSpPr/>
          <p:nvPr/>
        </p:nvSpPr>
        <p:spPr>
          <a:xfrm>
            <a:off x="6302416" y="4031082"/>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11</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7" name="Oval 36">
            <a:extLst>
              <a:ext uri="{FF2B5EF4-FFF2-40B4-BE49-F238E27FC236}">
                <a16:creationId xmlns:a16="http://schemas.microsoft.com/office/drawing/2014/main" id="{18D81833-355F-A6A1-D770-132E0A316D67}"/>
              </a:ext>
            </a:extLst>
          </p:cNvPr>
          <p:cNvSpPr/>
          <p:nvPr/>
        </p:nvSpPr>
        <p:spPr>
          <a:xfrm>
            <a:off x="7965441" y="4021647"/>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9</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8" name="Oval 37">
            <a:extLst>
              <a:ext uri="{FF2B5EF4-FFF2-40B4-BE49-F238E27FC236}">
                <a16:creationId xmlns:a16="http://schemas.microsoft.com/office/drawing/2014/main" id="{8C759051-B56A-5626-87E8-4EB527681FF8}"/>
              </a:ext>
            </a:extLst>
          </p:cNvPr>
          <p:cNvSpPr/>
          <p:nvPr/>
        </p:nvSpPr>
        <p:spPr>
          <a:xfrm>
            <a:off x="9628466" y="4021647"/>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7</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cxnSp>
        <p:nvCxnSpPr>
          <p:cNvPr id="40" name="Straight Arrow Connector 39">
            <a:extLst>
              <a:ext uri="{FF2B5EF4-FFF2-40B4-BE49-F238E27FC236}">
                <a16:creationId xmlns:a16="http://schemas.microsoft.com/office/drawing/2014/main" id="{96FCDA14-CC54-6EA0-1D43-1A124335116F}"/>
              </a:ext>
            </a:extLst>
          </p:cNvPr>
          <p:cNvCxnSpPr>
            <a:cxnSpLocks/>
            <a:stCxn id="23" idx="4"/>
            <a:endCxn id="33" idx="0"/>
          </p:cNvCxnSpPr>
          <p:nvPr/>
        </p:nvCxnSpPr>
        <p:spPr>
          <a:xfrm flipH="1">
            <a:off x="4822190" y="3679398"/>
            <a:ext cx="2117" cy="351684"/>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2" name="Straight Arrow Connector 41">
            <a:extLst>
              <a:ext uri="{FF2B5EF4-FFF2-40B4-BE49-F238E27FC236}">
                <a16:creationId xmlns:a16="http://schemas.microsoft.com/office/drawing/2014/main" id="{70D8307E-3FD2-E6DA-6BCD-08E9A3477A63}"/>
              </a:ext>
            </a:extLst>
          </p:cNvPr>
          <p:cNvCxnSpPr>
            <a:cxnSpLocks/>
            <a:stCxn id="17" idx="4"/>
            <a:endCxn id="33" idx="0"/>
          </p:cNvCxnSpPr>
          <p:nvPr/>
        </p:nvCxnSpPr>
        <p:spPr>
          <a:xfrm>
            <a:off x="3990340" y="3679398"/>
            <a:ext cx="831850" cy="351684"/>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3" name="Straight Arrow Connector 42">
            <a:extLst>
              <a:ext uri="{FF2B5EF4-FFF2-40B4-BE49-F238E27FC236}">
                <a16:creationId xmlns:a16="http://schemas.microsoft.com/office/drawing/2014/main" id="{95B4961F-1CC7-830C-BD88-D2417DE565DB}"/>
              </a:ext>
            </a:extLst>
          </p:cNvPr>
          <p:cNvCxnSpPr>
            <a:cxnSpLocks/>
            <a:stCxn id="26" idx="4"/>
            <a:endCxn id="35" idx="0"/>
          </p:cNvCxnSpPr>
          <p:nvPr/>
        </p:nvCxnSpPr>
        <p:spPr>
          <a:xfrm>
            <a:off x="6492241" y="3679398"/>
            <a:ext cx="675" cy="351684"/>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50" name="Straight Arrow Connector 49">
            <a:extLst>
              <a:ext uri="{FF2B5EF4-FFF2-40B4-BE49-F238E27FC236}">
                <a16:creationId xmlns:a16="http://schemas.microsoft.com/office/drawing/2014/main" id="{B906FA07-348E-D203-9F56-6E8955CBAC84}"/>
              </a:ext>
            </a:extLst>
          </p:cNvPr>
          <p:cNvCxnSpPr>
            <a:cxnSpLocks/>
            <a:stCxn id="25" idx="4"/>
            <a:endCxn id="35" idx="0"/>
          </p:cNvCxnSpPr>
          <p:nvPr/>
        </p:nvCxnSpPr>
        <p:spPr>
          <a:xfrm>
            <a:off x="5658274" y="3679398"/>
            <a:ext cx="834642" cy="351684"/>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51" name="Straight Arrow Connector 50">
            <a:extLst>
              <a:ext uri="{FF2B5EF4-FFF2-40B4-BE49-F238E27FC236}">
                <a16:creationId xmlns:a16="http://schemas.microsoft.com/office/drawing/2014/main" id="{4146B3E3-34E4-EF69-5663-BDA92292E115}"/>
              </a:ext>
            </a:extLst>
          </p:cNvPr>
          <p:cNvCxnSpPr>
            <a:cxnSpLocks/>
            <a:stCxn id="28" idx="4"/>
            <a:endCxn id="37" idx="0"/>
          </p:cNvCxnSpPr>
          <p:nvPr/>
        </p:nvCxnSpPr>
        <p:spPr>
          <a:xfrm>
            <a:off x="8155941" y="3679398"/>
            <a:ext cx="0" cy="34224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52" name="Straight Arrow Connector 51">
            <a:extLst>
              <a:ext uri="{FF2B5EF4-FFF2-40B4-BE49-F238E27FC236}">
                <a16:creationId xmlns:a16="http://schemas.microsoft.com/office/drawing/2014/main" id="{896820E0-0061-454A-39B8-8AD355CBEDB5}"/>
              </a:ext>
            </a:extLst>
          </p:cNvPr>
          <p:cNvCxnSpPr>
            <a:cxnSpLocks/>
            <a:endCxn id="37" idx="0"/>
          </p:cNvCxnSpPr>
          <p:nvPr/>
        </p:nvCxnSpPr>
        <p:spPr>
          <a:xfrm>
            <a:off x="7336791" y="3684239"/>
            <a:ext cx="819150" cy="33740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53" name="Straight Arrow Connector 52">
            <a:extLst>
              <a:ext uri="{FF2B5EF4-FFF2-40B4-BE49-F238E27FC236}">
                <a16:creationId xmlns:a16="http://schemas.microsoft.com/office/drawing/2014/main" id="{43FB6C54-38A3-8A86-E4E6-EDF36B62F437}"/>
              </a:ext>
            </a:extLst>
          </p:cNvPr>
          <p:cNvCxnSpPr>
            <a:cxnSpLocks/>
            <a:stCxn id="31" idx="4"/>
            <a:endCxn id="38" idx="0"/>
          </p:cNvCxnSpPr>
          <p:nvPr/>
        </p:nvCxnSpPr>
        <p:spPr>
          <a:xfrm>
            <a:off x="9815407" y="3679398"/>
            <a:ext cx="3559" cy="34224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54" name="Straight Arrow Connector 53">
            <a:extLst>
              <a:ext uri="{FF2B5EF4-FFF2-40B4-BE49-F238E27FC236}">
                <a16:creationId xmlns:a16="http://schemas.microsoft.com/office/drawing/2014/main" id="{87B8E1EE-276E-D5BE-0936-960CC24B0156}"/>
              </a:ext>
            </a:extLst>
          </p:cNvPr>
          <p:cNvCxnSpPr>
            <a:cxnSpLocks/>
            <a:endCxn id="38" idx="0"/>
          </p:cNvCxnSpPr>
          <p:nvPr/>
        </p:nvCxnSpPr>
        <p:spPr>
          <a:xfrm>
            <a:off x="8981440" y="3684239"/>
            <a:ext cx="837526" cy="33740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56" name="Oval 55">
            <a:extLst>
              <a:ext uri="{FF2B5EF4-FFF2-40B4-BE49-F238E27FC236}">
                <a16:creationId xmlns:a16="http://schemas.microsoft.com/office/drawing/2014/main" id="{9679592D-667E-FD80-E2F4-D89C672C746F}"/>
              </a:ext>
            </a:extLst>
          </p:cNvPr>
          <p:cNvSpPr/>
          <p:nvPr/>
        </p:nvSpPr>
        <p:spPr>
          <a:xfrm>
            <a:off x="6293466" y="4803967"/>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20</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57" name="Oval 56">
            <a:extLst>
              <a:ext uri="{FF2B5EF4-FFF2-40B4-BE49-F238E27FC236}">
                <a16:creationId xmlns:a16="http://schemas.microsoft.com/office/drawing/2014/main" id="{62325A00-9FAE-3171-84A3-27D292470981}"/>
              </a:ext>
            </a:extLst>
          </p:cNvPr>
          <p:cNvSpPr/>
          <p:nvPr/>
        </p:nvSpPr>
        <p:spPr>
          <a:xfrm>
            <a:off x="9624906" y="4803967"/>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16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cxnSp>
        <p:nvCxnSpPr>
          <p:cNvPr id="58" name="Straight Arrow Connector 57">
            <a:extLst>
              <a:ext uri="{FF2B5EF4-FFF2-40B4-BE49-F238E27FC236}">
                <a16:creationId xmlns:a16="http://schemas.microsoft.com/office/drawing/2014/main" id="{DF812EBB-94C0-5003-2E19-87F453365A44}"/>
              </a:ext>
            </a:extLst>
          </p:cNvPr>
          <p:cNvCxnSpPr>
            <a:cxnSpLocks/>
            <a:stCxn id="33" idx="4"/>
            <a:endCxn id="56" idx="0"/>
          </p:cNvCxnSpPr>
          <p:nvPr/>
        </p:nvCxnSpPr>
        <p:spPr>
          <a:xfrm>
            <a:off x="4822190" y="4420592"/>
            <a:ext cx="1661776" cy="383375"/>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60" name="Straight Arrow Connector 59">
            <a:extLst>
              <a:ext uri="{FF2B5EF4-FFF2-40B4-BE49-F238E27FC236}">
                <a16:creationId xmlns:a16="http://schemas.microsoft.com/office/drawing/2014/main" id="{DBF33DB6-6920-6193-640F-7497ACED6009}"/>
              </a:ext>
            </a:extLst>
          </p:cNvPr>
          <p:cNvCxnSpPr>
            <a:cxnSpLocks/>
            <a:stCxn id="37" idx="4"/>
            <a:endCxn id="57" idx="0"/>
          </p:cNvCxnSpPr>
          <p:nvPr/>
        </p:nvCxnSpPr>
        <p:spPr>
          <a:xfrm>
            <a:off x="8155941" y="4411157"/>
            <a:ext cx="1659465" cy="39281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61" name="Straight Arrow Connector 60">
            <a:extLst>
              <a:ext uri="{FF2B5EF4-FFF2-40B4-BE49-F238E27FC236}">
                <a16:creationId xmlns:a16="http://schemas.microsoft.com/office/drawing/2014/main" id="{69DC39D7-DC09-D3DC-5081-18204B748E0B}"/>
              </a:ext>
            </a:extLst>
          </p:cNvPr>
          <p:cNvCxnSpPr>
            <a:cxnSpLocks/>
            <a:stCxn id="35" idx="4"/>
            <a:endCxn id="56" idx="0"/>
          </p:cNvCxnSpPr>
          <p:nvPr/>
        </p:nvCxnSpPr>
        <p:spPr>
          <a:xfrm flipH="1">
            <a:off x="6483966" y="4420592"/>
            <a:ext cx="8950" cy="383375"/>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62" name="Straight Arrow Connector 61">
            <a:extLst>
              <a:ext uri="{FF2B5EF4-FFF2-40B4-BE49-F238E27FC236}">
                <a16:creationId xmlns:a16="http://schemas.microsoft.com/office/drawing/2014/main" id="{E0F530D0-7037-4D57-DBD9-BB48383EBBD9}"/>
              </a:ext>
            </a:extLst>
          </p:cNvPr>
          <p:cNvCxnSpPr>
            <a:cxnSpLocks/>
            <a:stCxn id="38" idx="4"/>
            <a:endCxn id="57" idx="0"/>
          </p:cNvCxnSpPr>
          <p:nvPr/>
        </p:nvCxnSpPr>
        <p:spPr>
          <a:xfrm flipH="1">
            <a:off x="9815406" y="4411157"/>
            <a:ext cx="3560" cy="39281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66" name="Oval 65">
            <a:extLst>
              <a:ext uri="{FF2B5EF4-FFF2-40B4-BE49-F238E27FC236}">
                <a16:creationId xmlns:a16="http://schemas.microsoft.com/office/drawing/2014/main" id="{E75351A7-09F5-91C1-CE5B-D7258ECCC266}"/>
              </a:ext>
            </a:extLst>
          </p:cNvPr>
          <p:cNvSpPr/>
          <p:nvPr/>
        </p:nvSpPr>
        <p:spPr>
          <a:xfrm>
            <a:off x="9624905" y="5580034"/>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36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cxnSp>
        <p:nvCxnSpPr>
          <p:cNvPr id="67" name="Straight Arrow Connector 66">
            <a:extLst>
              <a:ext uri="{FF2B5EF4-FFF2-40B4-BE49-F238E27FC236}">
                <a16:creationId xmlns:a16="http://schemas.microsoft.com/office/drawing/2014/main" id="{48E69B66-9764-3AC4-DBD8-C32FE460B663}"/>
              </a:ext>
            </a:extLst>
          </p:cNvPr>
          <p:cNvCxnSpPr>
            <a:cxnSpLocks/>
            <a:stCxn id="56" idx="4"/>
            <a:endCxn id="66" idx="0"/>
          </p:cNvCxnSpPr>
          <p:nvPr/>
        </p:nvCxnSpPr>
        <p:spPr>
          <a:xfrm>
            <a:off x="6483966" y="5193477"/>
            <a:ext cx="3331439" cy="386557"/>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69" name="Straight Arrow Connector 68">
            <a:extLst>
              <a:ext uri="{FF2B5EF4-FFF2-40B4-BE49-F238E27FC236}">
                <a16:creationId xmlns:a16="http://schemas.microsoft.com/office/drawing/2014/main" id="{A3D82449-506D-F5F3-B45F-23E89A906BC2}"/>
              </a:ext>
            </a:extLst>
          </p:cNvPr>
          <p:cNvCxnSpPr>
            <a:cxnSpLocks/>
            <a:stCxn id="57" idx="4"/>
            <a:endCxn id="66" idx="0"/>
          </p:cNvCxnSpPr>
          <p:nvPr/>
        </p:nvCxnSpPr>
        <p:spPr>
          <a:xfrm flipH="1">
            <a:off x="9815405" y="5193477"/>
            <a:ext cx="1" cy="386557"/>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ED986F0-8806-1978-692F-B0EC35202B3E}"/>
                  </a:ext>
                </a:extLst>
              </p:cNvPr>
              <p:cNvSpPr txBox="1"/>
              <p:nvPr/>
            </p:nvSpPr>
            <p:spPr>
              <a:xfrm>
                <a:off x="2667680" y="1234572"/>
                <a:ext cx="677156"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lang="en-DE" smtClean="0">
                          <a:solidFill>
                            <a:srgbClr val="FFFFFF"/>
                          </a:solidFill>
                          <a:latin typeface="Cambria Math" panose="02040503050406030204" pitchFamily="18" charset="0"/>
                        </a:rPr>
                        <m:t>𝒪</m:t>
                      </m:r>
                      <m:d>
                        <m:dPr>
                          <m:ctrlPr>
                            <a:rPr lang="en-DE" i="1">
                              <a:solidFill>
                                <a:srgbClr val="FFFFFF"/>
                              </a:solidFill>
                              <a:latin typeface="Cambria Math" panose="02040503050406030204" pitchFamily="18" charset="0"/>
                            </a:rPr>
                          </m:ctrlPr>
                        </m:dPr>
                        <m:e>
                          <m:r>
                            <a:rPr lang="en-DE" i="1" smtClean="0">
                              <a:solidFill>
                                <a:srgbClr val="FFFFFF"/>
                              </a:solidFill>
                              <a:latin typeface="Cambria Math" panose="02040503050406030204" pitchFamily="18" charset="0"/>
                            </a:rPr>
                            <m:t>𝑛</m:t>
                          </m:r>
                        </m:e>
                      </m:d>
                    </m:oMath>
                  </m:oMathPara>
                </a14:m>
                <a:endParaRPr lang="en-DE">
                  <a:solidFill>
                    <a:srgbClr val="FFFFFF"/>
                  </a:solidFill>
                </a:endParaRPr>
              </a:p>
            </p:txBody>
          </p:sp>
        </mc:Choice>
        <mc:Fallback xmlns="">
          <p:sp>
            <p:nvSpPr>
              <p:cNvPr id="5" name="TextBox 4">
                <a:extLst>
                  <a:ext uri="{FF2B5EF4-FFF2-40B4-BE49-F238E27FC236}">
                    <a16:creationId xmlns:a16="http://schemas.microsoft.com/office/drawing/2014/main" id="{1ED986F0-8806-1978-692F-B0EC35202B3E}"/>
                  </a:ext>
                </a:extLst>
              </p:cNvPr>
              <p:cNvSpPr txBox="1">
                <a:spLocks noRot="1" noChangeAspect="1" noMove="1" noResize="1" noEditPoints="1" noAdjustHandles="1" noChangeArrowheads="1" noChangeShapeType="1" noTextEdit="1"/>
              </p:cNvSpPr>
              <p:nvPr/>
            </p:nvSpPr>
            <p:spPr>
              <a:xfrm>
                <a:off x="2667680" y="1234572"/>
                <a:ext cx="677156" cy="369332"/>
              </a:xfrm>
              <a:prstGeom prst="rect">
                <a:avLst/>
              </a:prstGeom>
              <a:blipFill>
                <a:blip r:embed="rId3"/>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7D246C5-4898-3C6C-B7B9-64DEF3899564}"/>
                  </a:ext>
                </a:extLst>
              </p:cNvPr>
              <p:cNvSpPr txBox="1"/>
              <p:nvPr/>
            </p:nvSpPr>
            <p:spPr>
              <a:xfrm>
                <a:off x="2218868" y="4283418"/>
                <a:ext cx="9402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rgbClr val="FFFFFF"/>
                              </a:solidFill>
                              <a:latin typeface="Cambria Math" panose="02040503050406030204" pitchFamily="18" charset="0"/>
                            </a:rPr>
                          </m:ctrlPr>
                        </m:dPr>
                        <m:e>
                          <m:r>
                            <m:rPr>
                              <m:sty m:val="p"/>
                            </m:rPr>
                            <a:rPr lang="en-US">
                              <a:solidFill>
                                <a:srgbClr val="FFFFFF"/>
                              </a:solidFill>
                              <a:latin typeface="Cambria Math" panose="02040503050406030204" pitchFamily="18" charset="0"/>
                            </a:rPr>
                            <m:t>l</m:t>
                          </m:r>
                          <m:r>
                            <m:rPr>
                              <m:sty m:val="p"/>
                            </m:rPr>
                            <a:rPr lang="en-US" i="0">
                              <a:solidFill>
                                <a:srgbClr val="FFFFFF"/>
                              </a:solidFill>
                              <a:latin typeface="Cambria Math" panose="02040503050406030204" pitchFamily="18" charset="0"/>
                            </a:rPr>
                            <m:t>o</m:t>
                          </m:r>
                          <m:sSub>
                            <m:sSubPr>
                              <m:ctrlPr>
                                <a:rPr lang="en-US" i="1">
                                  <a:solidFill>
                                    <a:srgbClr val="FFFFFF"/>
                                  </a:solidFill>
                                  <a:latin typeface="Cambria Math" panose="02040503050406030204" pitchFamily="18" charset="0"/>
                                </a:rPr>
                              </m:ctrlPr>
                            </m:sSubPr>
                            <m:e>
                              <m:r>
                                <m:rPr>
                                  <m:sty m:val="p"/>
                                </m:rPr>
                                <a:rPr lang="en-US" i="0">
                                  <a:solidFill>
                                    <a:srgbClr val="FFFFFF"/>
                                  </a:solidFill>
                                  <a:latin typeface="Cambria Math" panose="02040503050406030204" pitchFamily="18" charset="0"/>
                                </a:rPr>
                                <m:t>g</m:t>
                              </m:r>
                            </m:e>
                            <m:sub>
                              <m:r>
                                <a:rPr lang="en-US" i="0">
                                  <a:solidFill>
                                    <a:srgbClr val="FFFFFF"/>
                                  </a:solidFill>
                                  <a:latin typeface="Cambria Math" panose="02040503050406030204" pitchFamily="18" charset="0"/>
                                </a:rPr>
                                <m:t>2</m:t>
                              </m:r>
                            </m:sub>
                          </m:sSub>
                          <m:r>
                            <a:rPr lang="en-US" i="0">
                              <a:solidFill>
                                <a:srgbClr val="FFFFFF"/>
                              </a:solidFill>
                              <a:latin typeface="Cambria Math" panose="02040503050406030204" pitchFamily="18" charset="0"/>
                            </a:rPr>
                            <m:t> </m:t>
                          </m:r>
                          <m:r>
                            <a:rPr lang="en-US" i="1">
                              <a:solidFill>
                                <a:srgbClr val="FFFFFF"/>
                              </a:solidFill>
                              <a:latin typeface="Cambria Math" panose="02040503050406030204" pitchFamily="18" charset="0"/>
                            </a:rPr>
                            <m:t>𝑛</m:t>
                          </m:r>
                        </m:e>
                      </m:d>
                    </m:oMath>
                  </m:oMathPara>
                </a14:m>
                <a:endParaRPr lang="en-US">
                  <a:solidFill>
                    <a:srgbClr val="FFFFFF"/>
                  </a:solidFill>
                </a:endParaRPr>
              </a:p>
            </p:txBody>
          </p:sp>
        </mc:Choice>
        <mc:Fallback xmlns="">
          <p:sp>
            <p:nvSpPr>
              <p:cNvPr id="12" name="TextBox 11">
                <a:extLst>
                  <a:ext uri="{FF2B5EF4-FFF2-40B4-BE49-F238E27FC236}">
                    <a16:creationId xmlns:a16="http://schemas.microsoft.com/office/drawing/2014/main" id="{77D246C5-4898-3C6C-B7B9-64DEF3899564}"/>
                  </a:ext>
                </a:extLst>
              </p:cNvPr>
              <p:cNvSpPr txBox="1">
                <a:spLocks noRot="1" noChangeAspect="1" noMove="1" noResize="1" noEditPoints="1" noAdjustHandles="1" noChangeArrowheads="1" noChangeShapeType="1" noTextEdit="1"/>
              </p:cNvSpPr>
              <p:nvPr/>
            </p:nvSpPr>
            <p:spPr>
              <a:xfrm>
                <a:off x="2218868" y="4283418"/>
                <a:ext cx="940296" cy="369330"/>
              </a:xfrm>
              <a:prstGeom prst="rect">
                <a:avLst/>
              </a:prstGeom>
              <a:blipFill>
                <a:blip r:embed="rId4"/>
                <a:stretch>
                  <a:fillRect b="-8333"/>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CB0E9BC-CB48-DB25-D42C-507CB19E2AE3}"/>
                  </a:ext>
                </a:extLst>
              </p:cNvPr>
              <p:cNvSpPr txBox="1"/>
              <p:nvPr/>
            </p:nvSpPr>
            <p:spPr>
              <a:xfrm>
                <a:off x="716952" y="2042045"/>
                <a:ext cx="1178902" cy="7745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i="1" kern="100" smtClean="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𝒪</m:t>
                      </m:r>
                      <m:d>
                        <m:dPr>
                          <m:ctrlP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ctrlPr>
                        </m:dPr>
                        <m:e>
                          <m:func>
                            <m:funcPr>
                              <m:ctrlP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ctrlPr>
                            </m:funcPr>
                            <m:fName>
                              <m:r>
                                <m:rPr>
                                  <m:sty m:val="p"/>
                                </m:rPr>
                                <a:rPr lang="en-US" sz="1800"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log</m:t>
                              </m:r>
                            </m:fName>
                            <m:e>
                              <m:r>
                                <a:rPr lang="en-US" sz="1800" b="0" i="1" kern="100" smtClean="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𝑛</m:t>
                              </m:r>
                            </m:e>
                          </m:func>
                        </m:e>
                      </m:d>
                    </m:oMath>
                  </m:oMathPara>
                </a14:m>
                <a:endParaRPr lang="en-US" sz="1800" kern="100">
                  <a:solidFill>
                    <a:srgbClr val="FFFFFF"/>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800"/>
                  </a:spcAft>
                </a:pPr>
                <a:r>
                  <a:rPr lang="en-US" sz="1800" kern="100">
                    <a:solidFill>
                      <a:srgbClr val="FFFFFF"/>
                    </a:solidFill>
                    <a:effectLst/>
                    <a:latin typeface="Calibri" panose="020F0502020204030204" pitchFamily="34" charset="0"/>
                    <a:ea typeface="Yu Mincho" panose="02020400000000000000" pitchFamily="18" charset="-128"/>
                    <a:cs typeface="Times New Roman" panose="02020603050405020304" pitchFamily="18" charset="0"/>
                  </a:rPr>
                  <a:t> </a:t>
                </a:r>
              </a:p>
            </p:txBody>
          </p:sp>
        </mc:Choice>
        <mc:Fallback xmlns="">
          <p:sp>
            <p:nvSpPr>
              <p:cNvPr id="14" name="TextBox 13">
                <a:extLst>
                  <a:ext uri="{FF2B5EF4-FFF2-40B4-BE49-F238E27FC236}">
                    <a16:creationId xmlns:a16="http://schemas.microsoft.com/office/drawing/2014/main" id="{5CB0E9BC-CB48-DB25-D42C-507CB19E2AE3}"/>
                  </a:ext>
                </a:extLst>
              </p:cNvPr>
              <p:cNvSpPr txBox="1">
                <a:spLocks noRot="1" noChangeAspect="1" noMove="1" noResize="1" noEditPoints="1" noAdjustHandles="1" noChangeArrowheads="1" noChangeShapeType="1" noTextEdit="1"/>
              </p:cNvSpPr>
              <p:nvPr/>
            </p:nvSpPr>
            <p:spPr>
              <a:xfrm>
                <a:off x="716952" y="2042045"/>
                <a:ext cx="1178902" cy="774507"/>
              </a:xfrm>
              <a:prstGeom prst="rect">
                <a:avLst/>
              </a:prstGeom>
              <a:blipFill>
                <a:blip r:embed="rId5"/>
                <a:stretch>
                  <a:fillRect/>
                </a:stretch>
              </a:blipFill>
              <a:ln w="12700" cap="flat">
                <a:noFill/>
                <a:miter lim="400000"/>
              </a:ln>
              <a:effectLst/>
            </p:spPr>
            <p:txBody>
              <a:bodyPr/>
              <a:lstStyle/>
              <a:p>
                <a:r>
                  <a:rPr lang="en-US">
                    <a:noFill/>
                  </a:rPr>
                  <a:t> </a:t>
                </a:r>
              </a:p>
            </p:txBody>
          </p:sp>
        </mc:Fallback>
      </mc:AlternateContent>
      <p:sp>
        <p:nvSpPr>
          <p:cNvPr id="32" name="TextBox 31">
            <a:extLst>
              <a:ext uri="{FF2B5EF4-FFF2-40B4-BE49-F238E27FC236}">
                <a16:creationId xmlns:a16="http://schemas.microsoft.com/office/drawing/2014/main" id="{2FB16E1A-0A3A-E592-133F-6F3D2EC11D23}"/>
              </a:ext>
            </a:extLst>
          </p:cNvPr>
          <p:cNvSpPr txBox="1"/>
          <p:nvPr/>
        </p:nvSpPr>
        <p:spPr>
          <a:xfrm>
            <a:off x="1986632" y="1997973"/>
            <a:ext cx="464472" cy="7745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a:lnSpc>
                <a:spcPct val="107000"/>
              </a:lnSpc>
              <a:spcBef>
                <a:spcPts val="0"/>
              </a:spcBef>
              <a:spcAft>
                <a:spcPts val="800"/>
              </a:spcAft>
            </a:pPr>
            <a:endParaRPr lang="en-US" kern="100">
              <a:solidFill>
                <a:srgbClr val="FFFFFF"/>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800"/>
              </a:spcAft>
            </a:pPr>
            <a:r>
              <a:rPr lang="en-US" sz="1800" kern="100">
                <a:solidFill>
                  <a:srgbClr val="FFFFFF"/>
                </a:solidFill>
                <a:effectLst/>
                <a:latin typeface="Calibri" panose="020F0502020204030204" pitchFamily="34" charset="0"/>
                <a:ea typeface="Yu Mincho" panose="02020400000000000000" pitchFamily="18" charset="-128"/>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76D3656A-D564-1999-0B3B-C27E6A5410B1}"/>
                  </a:ext>
                </a:extLst>
              </p:cNvPr>
              <p:cNvSpPr txBox="1"/>
              <p:nvPr/>
            </p:nvSpPr>
            <p:spPr>
              <a:xfrm>
                <a:off x="641085" y="2453137"/>
                <a:ext cx="2119888" cy="7745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i="1" kern="100" smtClean="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𝒪</m:t>
                      </m:r>
                      <m:d>
                        <m:dPr>
                          <m:ctrlP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ctrlPr>
                        </m:dPr>
                        <m:e>
                          <m:d>
                            <m:dPr>
                              <m:begChr m:val="⌈"/>
                              <m:endChr m:val="⌉"/>
                              <m:ctrlP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𝑛</m:t>
                              </m:r>
                              <m:r>
                                <m:rPr>
                                  <m:lit/>
                                </m:rP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m:t>
                              </m:r>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𝑝</m:t>
                              </m:r>
                            </m:e>
                          </m:d>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m:t>
                          </m:r>
                          <m:func>
                            <m:funcPr>
                              <m:ctrlP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ctrlPr>
                            </m:funcPr>
                            <m:fName>
                              <m:r>
                                <m:rPr>
                                  <m:sty m:val="p"/>
                                </m:rPr>
                                <a:rPr lang="en-US" sz="1800"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log</m:t>
                              </m:r>
                            </m:fName>
                            <m:e>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𝑝</m:t>
                              </m:r>
                            </m:e>
                          </m:func>
                        </m:e>
                      </m:d>
                    </m:oMath>
                  </m:oMathPara>
                </a14:m>
                <a:endParaRPr lang="en-US" sz="1800" kern="100">
                  <a:solidFill>
                    <a:srgbClr val="FFFFFF"/>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800"/>
                  </a:spcAft>
                </a:pPr>
                <a:r>
                  <a:rPr lang="en-US" sz="1800" kern="100">
                    <a:solidFill>
                      <a:srgbClr val="FFFFFF"/>
                    </a:solidFill>
                    <a:effectLst/>
                    <a:latin typeface="Calibri" panose="020F0502020204030204" pitchFamily="34" charset="0"/>
                    <a:ea typeface="Yu Mincho" panose="02020400000000000000" pitchFamily="18" charset="-128"/>
                    <a:cs typeface="Times New Roman" panose="02020603050405020304" pitchFamily="18" charset="0"/>
                  </a:rPr>
                  <a:t> </a:t>
                </a:r>
              </a:p>
            </p:txBody>
          </p:sp>
        </mc:Choice>
        <mc:Fallback xmlns="">
          <p:sp>
            <p:nvSpPr>
              <p:cNvPr id="41" name="TextBox 40">
                <a:extLst>
                  <a:ext uri="{FF2B5EF4-FFF2-40B4-BE49-F238E27FC236}">
                    <a16:creationId xmlns:a16="http://schemas.microsoft.com/office/drawing/2014/main" id="{76D3656A-D564-1999-0B3B-C27E6A5410B1}"/>
                  </a:ext>
                </a:extLst>
              </p:cNvPr>
              <p:cNvSpPr txBox="1">
                <a:spLocks noRot="1" noChangeAspect="1" noMove="1" noResize="1" noEditPoints="1" noAdjustHandles="1" noChangeArrowheads="1" noChangeShapeType="1" noTextEdit="1"/>
              </p:cNvSpPr>
              <p:nvPr/>
            </p:nvSpPr>
            <p:spPr>
              <a:xfrm>
                <a:off x="641085" y="2453137"/>
                <a:ext cx="2119888" cy="774507"/>
              </a:xfrm>
              <a:prstGeom prst="rect">
                <a:avLst/>
              </a:prstGeom>
              <a:blipFill>
                <a:blip r:embed="rId6"/>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5DA7A998-E86B-CB3E-47C8-7FA515FEE679}"/>
                  </a:ext>
                </a:extLst>
              </p:cNvPr>
              <p:cNvSpPr txBox="1"/>
              <p:nvPr/>
            </p:nvSpPr>
            <p:spPr>
              <a:xfrm>
                <a:off x="2032497" y="2046616"/>
                <a:ext cx="593085" cy="10708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i="1" kern="100" smtClean="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𝑛</m:t>
                      </m:r>
                      <m:r>
                        <m:rPr>
                          <m:lit/>
                        </m:rP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m:t>
                      </m:r>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2</m:t>
                      </m:r>
                    </m:oMath>
                  </m:oMathPara>
                </a14:m>
                <a:endParaRPr lang="en-US" sz="1800" kern="100">
                  <a:solidFill>
                    <a:srgbClr val="FFFFFF"/>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800"/>
                  </a:spcAft>
                </a:pPr>
                <a:r>
                  <a:rPr lang="en-US" sz="1800" kern="100">
                    <a:solidFill>
                      <a:srgbClr val="FFFFFF"/>
                    </a:solidFill>
                    <a:effectLst/>
                    <a:latin typeface="Calibri" panose="020F0502020204030204" pitchFamily="34" charset="0"/>
                    <a:ea typeface="Yu Mincho" panose="02020400000000000000" pitchFamily="18" charset="-128"/>
                    <a:cs typeface="Times New Roman" panose="02020603050405020304" pitchFamily="18" charset="0"/>
                  </a:rPr>
                  <a:t> </a:t>
                </a:r>
              </a:p>
              <a:p>
                <a:pPr marL="0" marR="0">
                  <a:lnSpc>
                    <a:spcPct val="107000"/>
                  </a:lnSpc>
                  <a:spcBef>
                    <a:spcPts val="0"/>
                  </a:spcBef>
                  <a:spcAft>
                    <a:spcPts val="800"/>
                  </a:spcAft>
                </a:pPr>
                <a:r>
                  <a:rPr lang="en-US" sz="1800" kern="100">
                    <a:solidFill>
                      <a:srgbClr val="FFFFFF"/>
                    </a:solidFill>
                    <a:effectLst/>
                    <a:latin typeface="Calibri" panose="020F0502020204030204" pitchFamily="34" charset="0"/>
                    <a:ea typeface="Yu Mincho" panose="02020400000000000000" pitchFamily="18" charset="-128"/>
                    <a:cs typeface="Times New Roman" panose="02020603050405020304" pitchFamily="18" charset="0"/>
                  </a:rPr>
                  <a:t> </a:t>
                </a:r>
              </a:p>
            </p:txBody>
          </p:sp>
        </mc:Choice>
        <mc:Fallback xmlns="">
          <p:sp>
            <p:nvSpPr>
              <p:cNvPr id="45" name="TextBox 44">
                <a:extLst>
                  <a:ext uri="{FF2B5EF4-FFF2-40B4-BE49-F238E27FC236}">
                    <a16:creationId xmlns:a16="http://schemas.microsoft.com/office/drawing/2014/main" id="{5DA7A998-E86B-CB3E-47C8-7FA515FEE679}"/>
                  </a:ext>
                </a:extLst>
              </p:cNvPr>
              <p:cNvSpPr txBox="1">
                <a:spLocks noRot="1" noChangeAspect="1" noMove="1" noResize="1" noEditPoints="1" noAdjustHandles="1" noChangeArrowheads="1" noChangeShapeType="1" noTextEdit="1"/>
              </p:cNvSpPr>
              <p:nvPr/>
            </p:nvSpPr>
            <p:spPr>
              <a:xfrm>
                <a:off x="2032497" y="2046616"/>
                <a:ext cx="593085" cy="1070871"/>
              </a:xfrm>
              <a:prstGeom prst="rect">
                <a:avLst/>
              </a:prstGeom>
              <a:blipFill>
                <a:blip r:embed="rId7"/>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25B6E8D-DF6F-A13B-CA3D-0FEFDD84D5C2}"/>
                  </a:ext>
                </a:extLst>
              </p:cNvPr>
              <p:cNvSpPr txBox="1"/>
              <p:nvPr/>
            </p:nvSpPr>
            <p:spPr>
              <a:xfrm>
                <a:off x="2768111" y="2431961"/>
                <a:ext cx="466678"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rgbClr val="FFFFFF"/>
                          </a:solidFill>
                          <a:latin typeface="Cambria Math" panose="02040503050406030204" pitchFamily="18" charset="0"/>
                        </a:rPr>
                        <m:t>𝑝</m:t>
                      </m:r>
                    </m:oMath>
                  </m:oMathPara>
                </a14:m>
                <a:endParaRPr lang="en-US">
                  <a:solidFill>
                    <a:srgbClr val="FFFFFF"/>
                  </a:solidFill>
                </a:endParaRPr>
              </a:p>
            </p:txBody>
          </p:sp>
        </mc:Choice>
        <mc:Fallback xmlns="">
          <p:sp>
            <p:nvSpPr>
              <p:cNvPr id="47" name="TextBox 46">
                <a:extLst>
                  <a:ext uri="{FF2B5EF4-FFF2-40B4-BE49-F238E27FC236}">
                    <a16:creationId xmlns:a16="http://schemas.microsoft.com/office/drawing/2014/main" id="{D25B6E8D-DF6F-A13B-CA3D-0FEFDD84D5C2}"/>
                  </a:ext>
                </a:extLst>
              </p:cNvPr>
              <p:cNvSpPr txBox="1">
                <a:spLocks noRot="1" noChangeAspect="1" noMove="1" noResize="1" noEditPoints="1" noAdjustHandles="1" noChangeArrowheads="1" noChangeShapeType="1" noTextEdit="1"/>
              </p:cNvSpPr>
              <p:nvPr/>
            </p:nvSpPr>
            <p:spPr>
              <a:xfrm>
                <a:off x="2768111" y="2431961"/>
                <a:ext cx="466678" cy="369332"/>
              </a:xfrm>
              <a:prstGeom prst="rect">
                <a:avLst/>
              </a:prstGeom>
              <a:blipFill>
                <a:blip r:embed="rId8"/>
                <a:stretch>
                  <a:fillRect b="-6557"/>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634DACD5-9986-2FFF-A2E1-02DA58E2FA19}"/>
                  </a:ext>
                </a:extLst>
              </p:cNvPr>
              <p:cNvSpPr txBox="1"/>
              <p:nvPr/>
            </p:nvSpPr>
            <p:spPr>
              <a:xfrm>
                <a:off x="4623899" y="2426901"/>
                <a:ext cx="1115136" cy="15724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i="1" kern="100" smtClean="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𝑝</m:t>
                      </m:r>
                      <m:r>
                        <a:rPr lang="en-US" sz="1800" i="1" kern="100" smtClean="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&lt;</m:t>
                      </m:r>
                      <m:r>
                        <a:rPr lang="en-US" sz="1800" i="1" kern="100" smtClean="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𝑛</m:t>
                      </m:r>
                      <m:r>
                        <m:rPr>
                          <m:lit/>
                        </m:rP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m:t>
                      </m:r>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2</m:t>
                      </m:r>
                    </m:oMath>
                  </m:oMathPara>
                </a14:m>
                <a:endParaRPr lang="en-US" sz="1800" kern="100">
                  <a:solidFill>
                    <a:srgbClr val="FFFFFF"/>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800"/>
                  </a:spcAft>
                </a:pPr>
                <a:r>
                  <a:rPr lang="en-US" sz="1800" kern="100">
                    <a:solidFill>
                      <a:srgbClr val="FFFFFF"/>
                    </a:solidFill>
                    <a:effectLst/>
                    <a:latin typeface="Calibri" panose="020F0502020204030204" pitchFamily="34" charset="0"/>
                    <a:ea typeface="Yu Mincho" panose="02020400000000000000" pitchFamily="18" charset="-128"/>
                    <a:cs typeface="Times New Roman" panose="02020603050405020304" pitchFamily="18" charset="0"/>
                  </a:rPr>
                  <a:t> </a:t>
                </a:r>
              </a:p>
              <a:p>
                <a:pPr marL="0" marR="0">
                  <a:lnSpc>
                    <a:spcPct val="107000"/>
                  </a:lnSpc>
                  <a:spcBef>
                    <a:spcPts val="0"/>
                  </a:spcBef>
                  <a:spcAft>
                    <a:spcPts val="800"/>
                  </a:spcAft>
                </a:pPr>
                <a:r>
                  <a:rPr lang="en-US" sz="1800" kern="100">
                    <a:solidFill>
                      <a:srgbClr val="FFFFFF"/>
                    </a:solidFill>
                    <a:effectLst/>
                    <a:latin typeface="Calibri" panose="020F0502020204030204" pitchFamily="34" charset="0"/>
                    <a:ea typeface="Yu Mincho" panose="02020400000000000000" pitchFamily="18" charset="-128"/>
                    <a:cs typeface="Times New Roman" panose="02020603050405020304" pitchFamily="18" charset="0"/>
                  </a:rPr>
                  <a:t> </a:t>
                </a:r>
              </a:p>
              <a:p>
                <a:pPr marL="0" marR="0">
                  <a:lnSpc>
                    <a:spcPct val="107000"/>
                  </a:lnSpc>
                  <a:spcBef>
                    <a:spcPts val="0"/>
                  </a:spcBef>
                  <a:spcAft>
                    <a:spcPts val="800"/>
                  </a:spcAft>
                </a:pPr>
                <a:r>
                  <a:rPr lang="en-US" sz="1800" kern="100">
                    <a:solidFill>
                      <a:srgbClr val="FFFFFF"/>
                    </a:solidFill>
                    <a:effectLst/>
                    <a:latin typeface="Calibri" panose="020F0502020204030204" pitchFamily="34" charset="0"/>
                    <a:ea typeface="Yu Mincho" panose="02020400000000000000" pitchFamily="18" charset="-128"/>
                    <a:cs typeface="Times New Roman" panose="02020603050405020304" pitchFamily="18" charset="0"/>
                  </a:rPr>
                  <a:t> </a:t>
                </a:r>
              </a:p>
            </p:txBody>
          </p:sp>
        </mc:Choice>
        <mc:Fallback xmlns="">
          <p:sp>
            <p:nvSpPr>
              <p:cNvPr id="49" name="TextBox 48">
                <a:extLst>
                  <a:ext uri="{FF2B5EF4-FFF2-40B4-BE49-F238E27FC236}">
                    <a16:creationId xmlns:a16="http://schemas.microsoft.com/office/drawing/2014/main" id="{634DACD5-9986-2FFF-A2E1-02DA58E2FA19}"/>
                  </a:ext>
                </a:extLst>
              </p:cNvPr>
              <p:cNvSpPr txBox="1">
                <a:spLocks noRot="1" noChangeAspect="1" noMove="1" noResize="1" noEditPoints="1" noAdjustHandles="1" noChangeArrowheads="1" noChangeShapeType="1" noTextEdit="1"/>
              </p:cNvSpPr>
              <p:nvPr/>
            </p:nvSpPr>
            <p:spPr>
              <a:xfrm>
                <a:off x="4623899" y="2426901"/>
                <a:ext cx="1115136" cy="1572418"/>
              </a:xfrm>
              <a:prstGeom prst="rect">
                <a:avLst/>
              </a:prstGeom>
              <a:blipFill>
                <a:blip r:embed="rId9"/>
                <a:stretch>
                  <a:fillRect/>
                </a:stretch>
              </a:blipFill>
              <a:ln w="12700" cap="flat">
                <a:no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217980789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38D9A-EB6D-365D-6580-63DF62568B57}"/>
              </a:ext>
            </a:extLst>
          </p:cNvPr>
          <p:cNvSpPr>
            <a:spLocks noGrp="1"/>
          </p:cNvSpPr>
          <p:nvPr>
            <p:ph type="title"/>
          </p:nvPr>
        </p:nvSpPr>
        <p:spPr/>
        <p:txBody>
          <a:bodyPr>
            <a:normAutofit fontScale="90000"/>
          </a:bodyPr>
          <a:lstStyle/>
          <a:p>
            <a:r>
              <a:rPr lang="en-US"/>
              <a:t>Parallel Reduction (PR) – Axis-Aligned Bounding Box</a:t>
            </a:r>
          </a:p>
        </p:txBody>
      </p:sp>
      <p:sp>
        <p:nvSpPr>
          <p:cNvPr id="3" name="Text Placeholder 2">
            <a:extLst>
              <a:ext uri="{FF2B5EF4-FFF2-40B4-BE49-F238E27FC236}">
                <a16:creationId xmlns:a16="http://schemas.microsoft.com/office/drawing/2014/main" id="{9BB5AE81-F202-794D-C120-8E0D69A0B004}"/>
              </a:ext>
            </a:extLst>
          </p:cNvPr>
          <p:cNvSpPr>
            <a:spLocks noGrp="1"/>
          </p:cNvSpPr>
          <p:nvPr>
            <p:ph type="body" idx="1"/>
          </p:nvPr>
        </p:nvSpPr>
        <p:spPr>
          <a:xfrm>
            <a:off x="291759" y="1240979"/>
            <a:ext cx="5301966" cy="3420728"/>
          </a:xfrm>
        </p:spPr>
        <p:txBody>
          <a:bodyPr>
            <a:normAutofit/>
          </a:bodyPr>
          <a:lstStyle/>
          <a:p>
            <a:pPr marL="0" indent="0">
              <a:buNone/>
            </a:pPr>
            <a:r>
              <a:rPr lang="en-US"/>
              <a:t>Axis-aligned bounding box (AABB) </a:t>
            </a:r>
          </a:p>
          <a:p>
            <a:r>
              <a:rPr lang="en-US"/>
              <a:t>Defined by minimum and maximum (red dots)</a:t>
            </a:r>
          </a:p>
          <a:p>
            <a:r>
              <a:rPr lang="en-US"/>
              <a:t>Can be computed by parallel reduction</a:t>
            </a:r>
          </a:p>
          <a:p>
            <a:pPr lvl="1"/>
            <a:r>
              <a:rPr lang="en-US"/>
              <a:t>Minimum and maximum for each axis</a:t>
            </a:r>
          </a:p>
          <a:p>
            <a:pPr lvl="1"/>
            <a:r>
              <a:rPr lang="en-US"/>
              <a:t>Six parallel reductions in 3D</a:t>
            </a:r>
          </a:p>
        </p:txBody>
      </p:sp>
      <p:sp>
        <p:nvSpPr>
          <p:cNvPr id="4" name="Text Placeholder 3">
            <a:extLst>
              <a:ext uri="{FF2B5EF4-FFF2-40B4-BE49-F238E27FC236}">
                <a16:creationId xmlns:a16="http://schemas.microsoft.com/office/drawing/2014/main" id="{B332FC3B-771B-E104-DE57-C4B647CD3B61}"/>
              </a:ext>
            </a:extLst>
          </p:cNvPr>
          <p:cNvSpPr>
            <a:spLocks noGrp="1"/>
          </p:cNvSpPr>
          <p:nvPr>
            <p:ph type="body" sz="quarter" idx="13"/>
          </p:nvPr>
        </p:nvSpPr>
        <p:spPr/>
        <p:txBody>
          <a:bodyPr>
            <a:normAutofit fontScale="77500" lnSpcReduction="20000"/>
          </a:bodyPr>
          <a:lstStyle/>
          <a:p>
            <a:endParaRPr lang="en-US"/>
          </a:p>
        </p:txBody>
      </p:sp>
      <p:sp>
        <p:nvSpPr>
          <p:cNvPr id="6" name="Slide Number Placeholder 5">
            <a:extLst>
              <a:ext uri="{FF2B5EF4-FFF2-40B4-BE49-F238E27FC236}">
                <a16:creationId xmlns:a16="http://schemas.microsoft.com/office/drawing/2014/main" id="{08CDE153-A0F9-E0EF-4C69-E1679CF3C593}"/>
              </a:ext>
            </a:extLst>
          </p:cNvPr>
          <p:cNvSpPr>
            <a:spLocks noGrp="1"/>
          </p:cNvSpPr>
          <p:nvPr>
            <p:ph type="sldNum" sz="quarter" idx="2"/>
          </p:nvPr>
        </p:nvSpPr>
        <p:spPr/>
        <p:txBody>
          <a:bodyPr/>
          <a:lstStyle/>
          <a:p>
            <a:fld id="{86CB4B4D-7CA3-9044-876B-883B54F8677D}" type="slidenum">
              <a:rPr lang="en-US" smtClean="0"/>
              <a:t>22</a:t>
            </a:fld>
            <a:endParaRPr lang="en-US"/>
          </a:p>
        </p:txBody>
      </p:sp>
      <p:sp>
        <p:nvSpPr>
          <p:cNvPr id="5" name="Cube 4">
            <a:extLst>
              <a:ext uri="{FF2B5EF4-FFF2-40B4-BE49-F238E27FC236}">
                <a16:creationId xmlns:a16="http://schemas.microsoft.com/office/drawing/2014/main" id="{30F66517-38EA-7E86-6EEF-AC95EFBE3585}"/>
              </a:ext>
            </a:extLst>
          </p:cNvPr>
          <p:cNvSpPr/>
          <p:nvPr/>
        </p:nvSpPr>
        <p:spPr>
          <a:xfrm>
            <a:off x="5681879" y="2050398"/>
            <a:ext cx="5274370" cy="3404028"/>
          </a:xfrm>
          <a:prstGeom prst="cube">
            <a:avLst/>
          </a:prstGeom>
          <a:solidFill>
            <a:schemeClr val="bg1"/>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cxnSp>
        <p:nvCxnSpPr>
          <p:cNvPr id="82" name="Straight Arrow Connector 81">
            <a:extLst>
              <a:ext uri="{FF2B5EF4-FFF2-40B4-BE49-F238E27FC236}">
                <a16:creationId xmlns:a16="http://schemas.microsoft.com/office/drawing/2014/main" id="{EBE848E6-7ED4-5E74-9082-65B2010DEDEA}"/>
              </a:ext>
            </a:extLst>
          </p:cNvPr>
          <p:cNvCxnSpPr>
            <a:cxnSpLocks/>
          </p:cNvCxnSpPr>
          <p:nvPr/>
        </p:nvCxnSpPr>
        <p:spPr>
          <a:xfrm flipV="1">
            <a:off x="4824316" y="5159623"/>
            <a:ext cx="0" cy="860752"/>
          </a:xfrm>
          <a:prstGeom prst="straightConnector1">
            <a:avLst/>
          </a:prstGeom>
          <a:ln w="381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7" name="Straight Arrow Connector 86">
            <a:extLst>
              <a:ext uri="{FF2B5EF4-FFF2-40B4-BE49-F238E27FC236}">
                <a16:creationId xmlns:a16="http://schemas.microsoft.com/office/drawing/2014/main" id="{6A8A533B-96EB-835A-61C1-67596F5EDF84}"/>
              </a:ext>
            </a:extLst>
          </p:cNvPr>
          <p:cNvCxnSpPr>
            <a:cxnSpLocks/>
          </p:cNvCxnSpPr>
          <p:nvPr/>
        </p:nvCxnSpPr>
        <p:spPr>
          <a:xfrm>
            <a:off x="4799196" y="5991822"/>
            <a:ext cx="882683" cy="0"/>
          </a:xfrm>
          <a:prstGeom prst="straightConnector1">
            <a:avLst/>
          </a:pr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9" name="Straight Arrow Connector 88">
            <a:extLst>
              <a:ext uri="{FF2B5EF4-FFF2-40B4-BE49-F238E27FC236}">
                <a16:creationId xmlns:a16="http://schemas.microsoft.com/office/drawing/2014/main" id="{1A92959A-E513-D1D0-ADBD-65180DAD953B}"/>
              </a:ext>
            </a:extLst>
          </p:cNvPr>
          <p:cNvCxnSpPr>
            <a:cxnSpLocks/>
          </p:cNvCxnSpPr>
          <p:nvPr/>
        </p:nvCxnSpPr>
        <p:spPr>
          <a:xfrm flipV="1">
            <a:off x="4824316" y="5673890"/>
            <a:ext cx="394782" cy="31793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8" name="Oval 97">
            <a:extLst>
              <a:ext uri="{FF2B5EF4-FFF2-40B4-BE49-F238E27FC236}">
                <a16:creationId xmlns:a16="http://schemas.microsoft.com/office/drawing/2014/main" id="{D0C4414B-80AB-4CA5-4A58-52E3C57D2FE1}"/>
              </a:ext>
            </a:extLst>
          </p:cNvPr>
          <p:cNvSpPr/>
          <p:nvPr/>
        </p:nvSpPr>
        <p:spPr>
          <a:xfrm>
            <a:off x="10812624" y="1908042"/>
            <a:ext cx="287250" cy="278499"/>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cxnSp>
        <p:nvCxnSpPr>
          <p:cNvPr id="10" name="Straight Connector 9">
            <a:extLst>
              <a:ext uri="{FF2B5EF4-FFF2-40B4-BE49-F238E27FC236}">
                <a16:creationId xmlns:a16="http://schemas.microsoft.com/office/drawing/2014/main" id="{5D22BB0B-50F9-34B5-9BF1-3873C9299EF0}"/>
              </a:ext>
            </a:extLst>
          </p:cNvPr>
          <p:cNvCxnSpPr>
            <a:cxnSpLocks/>
          </p:cNvCxnSpPr>
          <p:nvPr/>
        </p:nvCxnSpPr>
        <p:spPr>
          <a:xfrm>
            <a:off x="6777038" y="2390775"/>
            <a:ext cx="747712" cy="20955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14" name="Straight Connector 13">
            <a:extLst>
              <a:ext uri="{FF2B5EF4-FFF2-40B4-BE49-F238E27FC236}">
                <a16:creationId xmlns:a16="http://schemas.microsoft.com/office/drawing/2014/main" id="{47383FF5-1825-19A5-D057-FAB4326B8009}"/>
              </a:ext>
            </a:extLst>
          </p:cNvPr>
          <p:cNvCxnSpPr>
            <a:cxnSpLocks/>
          </p:cNvCxnSpPr>
          <p:nvPr/>
        </p:nvCxnSpPr>
        <p:spPr>
          <a:xfrm>
            <a:off x="6221923" y="2467470"/>
            <a:ext cx="1298065" cy="14238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16" name="Straight Connector 15">
            <a:extLst>
              <a:ext uri="{FF2B5EF4-FFF2-40B4-BE49-F238E27FC236}">
                <a16:creationId xmlns:a16="http://schemas.microsoft.com/office/drawing/2014/main" id="{27689B96-2E99-F2A3-21D1-FF0D2E7B62F5}"/>
              </a:ext>
            </a:extLst>
          </p:cNvPr>
          <p:cNvCxnSpPr>
            <a:cxnSpLocks/>
          </p:cNvCxnSpPr>
          <p:nvPr/>
        </p:nvCxnSpPr>
        <p:spPr>
          <a:xfrm flipH="1">
            <a:off x="6003851" y="3208205"/>
            <a:ext cx="44406" cy="747107"/>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23" name="Straight Connector 22">
            <a:extLst>
              <a:ext uri="{FF2B5EF4-FFF2-40B4-BE49-F238E27FC236}">
                <a16:creationId xmlns:a16="http://schemas.microsoft.com/office/drawing/2014/main" id="{4386B187-3762-8E7B-0BA9-372E8C0411CD}"/>
              </a:ext>
            </a:extLst>
          </p:cNvPr>
          <p:cNvCxnSpPr>
            <a:cxnSpLocks/>
          </p:cNvCxnSpPr>
          <p:nvPr/>
        </p:nvCxnSpPr>
        <p:spPr>
          <a:xfrm>
            <a:off x="6051550" y="3222625"/>
            <a:ext cx="796925" cy="142875"/>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26" name="Straight Connector 25">
            <a:extLst>
              <a:ext uri="{FF2B5EF4-FFF2-40B4-BE49-F238E27FC236}">
                <a16:creationId xmlns:a16="http://schemas.microsoft.com/office/drawing/2014/main" id="{D5397190-D6AF-67E3-2BF6-3286D25EAB09}"/>
              </a:ext>
            </a:extLst>
          </p:cNvPr>
          <p:cNvCxnSpPr>
            <a:cxnSpLocks/>
          </p:cNvCxnSpPr>
          <p:nvPr/>
        </p:nvCxnSpPr>
        <p:spPr>
          <a:xfrm flipH="1" flipV="1">
            <a:off x="6355554" y="5026035"/>
            <a:ext cx="1245396" cy="36503"/>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28" name="Straight Connector 27">
            <a:extLst>
              <a:ext uri="{FF2B5EF4-FFF2-40B4-BE49-F238E27FC236}">
                <a16:creationId xmlns:a16="http://schemas.microsoft.com/office/drawing/2014/main" id="{167E44AA-A4B1-8429-C2B9-9DD44152F82A}"/>
              </a:ext>
            </a:extLst>
          </p:cNvPr>
          <p:cNvCxnSpPr>
            <a:cxnSpLocks/>
          </p:cNvCxnSpPr>
          <p:nvPr/>
        </p:nvCxnSpPr>
        <p:spPr>
          <a:xfrm flipH="1">
            <a:off x="6348413" y="4414838"/>
            <a:ext cx="561975" cy="619125"/>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id="{C3A74FAD-FE98-581F-71D6-64A3E2EA0151}"/>
              </a:ext>
            </a:extLst>
          </p:cNvPr>
          <p:cNvCxnSpPr>
            <a:cxnSpLocks/>
          </p:cNvCxnSpPr>
          <p:nvPr/>
        </p:nvCxnSpPr>
        <p:spPr>
          <a:xfrm flipV="1">
            <a:off x="7667056" y="2609850"/>
            <a:ext cx="638744" cy="677686"/>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37" name="Straight Connector 36">
            <a:extLst>
              <a:ext uri="{FF2B5EF4-FFF2-40B4-BE49-F238E27FC236}">
                <a16:creationId xmlns:a16="http://schemas.microsoft.com/office/drawing/2014/main" id="{1D37FCAC-6EA3-2A38-659D-32F6934F71D0}"/>
              </a:ext>
            </a:extLst>
          </p:cNvPr>
          <p:cNvCxnSpPr>
            <a:cxnSpLocks/>
            <a:stCxn id="55" idx="2"/>
          </p:cNvCxnSpPr>
          <p:nvPr/>
        </p:nvCxnSpPr>
        <p:spPr>
          <a:xfrm>
            <a:off x="7605608" y="3294394"/>
            <a:ext cx="1147867" cy="82219"/>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42" name="Straight Connector 41">
            <a:extLst>
              <a:ext uri="{FF2B5EF4-FFF2-40B4-BE49-F238E27FC236}">
                <a16:creationId xmlns:a16="http://schemas.microsoft.com/office/drawing/2014/main" id="{5760FC25-D53F-DEE8-DFDD-DF7991126AE5}"/>
              </a:ext>
            </a:extLst>
          </p:cNvPr>
          <p:cNvCxnSpPr>
            <a:cxnSpLocks/>
          </p:cNvCxnSpPr>
          <p:nvPr/>
        </p:nvCxnSpPr>
        <p:spPr>
          <a:xfrm flipH="1" flipV="1">
            <a:off x="8311581" y="2604463"/>
            <a:ext cx="466659" cy="788276"/>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51" name="Straight Connector 50">
            <a:extLst>
              <a:ext uri="{FF2B5EF4-FFF2-40B4-BE49-F238E27FC236}">
                <a16:creationId xmlns:a16="http://schemas.microsoft.com/office/drawing/2014/main" id="{10546ECC-F9C6-0349-72EB-1136E1B50E91}"/>
              </a:ext>
            </a:extLst>
          </p:cNvPr>
          <p:cNvCxnSpPr>
            <a:cxnSpLocks/>
          </p:cNvCxnSpPr>
          <p:nvPr/>
        </p:nvCxnSpPr>
        <p:spPr>
          <a:xfrm flipH="1" flipV="1">
            <a:off x="7632283" y="4237355"/>
            <a:ext cx="931546" cy="1141839"/>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57" name="Straight Connector 56">
            <a:extLst>
              <a:ext uri="{FF2B5EF4-FFF2-40B4-BE49-F238E27FC236}">
                <a16:creationId xmlns:a16="http://schemas.microsoft.com/office/drawing/2014/main" id="{511EF5E9-479D-80A5-C535-C8469A556BB6}"/>
              </a:ext>
            </a:extLst>
          </p:cNvPr>
          <p:cNvCxnSpPr>
            <a:cxnSpLocks/>
          </p:cNvCxnSpPr>
          <p:nvPr/>
        </p:nvCxnSpPr>
        <p:spPr>
          <a:xfrm flipH="1">
            <a:off x="8551134" y="4830554"/>
            <a:ext cx="832502" cy="543377"/>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60" name="Straight Connector 59">
            <a:extLst>
              <a:ext uri="{FF2B5EF4-FFF2-40B4-BE49-F238E27FC236}">
                <a16:creationId xmlns:a16="http://schemas.microsoft.com/office/drawing/2014/main" id="{8AD3AD74-DE9A-090B-F9A4-6DD9D8E6E733}"/>
              </a:ext>
            </a:extLst>
          </p:cNvPr>
          <p:cNvCxnSpPr>
            <a:cxnSpLocks/>
          </p:cNvCxnSpPr>
          <p:nvPr/>
        </p:nvCxnSpPr>
        <p:spPr>
          <a:xfrm flipH="1">
            <a:off x="8489122" y="2642301"/>
            <a:ext cx="844064" cy="1521889"/>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62" name="Straight Connector 61">
            <a:extLst>
              <a:ext uri="{FF2B5EF4-FFF2-40B4-BE49-F238E27FC236}">
                <a16:creationId xmlns:a16="http://schemas.microsoft.com/office/drawing/2014/main" id="{79FA854F-854F-3FE2-DFD0-D40155976055}"/>
              </a:ext>
            </a:extLst>
          </p:cNvPr>
          <p:cNvCxnSpPr>
            <a:cxnSpLocks/>
          </p:cNvCxnSpPr>
          <p:nvPr/>
        </p:nvCxnSpPr>
        <p:spPr>
          <a:xfrm flipH="1">
            <a:off x="8488154" y="3790030"/>
            <a:ext cx="964850" cy="36576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69" name="Straight Connector 68">
            <a:extLst>
              <a:ext uri="{FF2B5EF4-FFF2-40B4-BE49-F238E27FC236}">
                <a16:creationId xmlns:a16="http://schemas.microsoft.com/office/drawing/2014/main" id="{8EB3A9B1-8C2D-FA15-3CC5-FAD8B5A6885A}"/>
              </a:ext>
            </a:extLst>
          </p:cNvPr>
          <p:cNvCxnSpPr>
            <a:cxnSpLocks/>
          </p:cNvCxnSpPr>
          <p:nvPr/>
        </p:nvCxnSpPr>
        <p:spPr>
          <a:xfrm>
            <a:off x="9314268" y="2642301"/>
            <a:ext cx="145042" cy="1166648"/>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84" name="Straight Connector 83">
            <a:extLst>
              <a:ext uri="{FF2B5EF4-FFF2-40B4-BE49-F238E27FC236}">
                <a16:creationId xmlns:a16="http://schemas.microsoft.com/office/drawing/2014/main" id="{28B8D54A-4CEB-FC8B-DA45-2BE78850E556}"/>
              </a:ext>
            </a:extLst>
          </p:cNvPr>
          <p:cNvCxnSpPr>
            <a:cxnSpLocks/>
          </p:cNvCxnSpPr>
          <p:nvPr/>
        </p:nvCxnSpPr>
        <p:spPr>
          <a:xfrm>
            <a:off x="10152781" y="2325790"/>
            <a:ext cx="170480" cy="1401178"/>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86" name="Straight Connector 85">
            <a:extLst>
              <a:ext uri="{FF2B5EF4-FFF2-40B4-BE49-F238E27FC236}">
                <a16:creationId xmlns:a16="http://schemas.microsoft.com/office/drawing/2014/main" id="{5E4B6D27-D018-B14B-48F2-2784E3A8D0AD}"/>
              </a:ext>
            </a:extLst>
          </p:cNvPr>
          <p:cNvCxnSpPr>
            <a:cxnSpLocks/>
          </p:cNvCxnSpPr>
          <p:nvPr/>
        </p:nvCxnSpPr>
        <p:spPr>
          <a:xfrm>
            <a:off x="10147526" y="2333147"/>
            <a:ext cx="465820" cy="611852"/>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92" name="Straight Connector 91">
            <a:extLst>
              <a:ext uri="{FF2B5EF4-FFF2-40B4-BE49-F238E27FC236}">
                <a16:creationId xmlns:a16="http://schemas.microsoft.com/office/drawing/2014/main" id="{E1A6A4B3-707C-35C2-2746-0DD675CC3F2D}"/>
              </a:ext>
            </a:extLst>
          </p:cNvPr>
          <p:cNvCxnSpPr>
            <a:cxnSpLocks/>
          </p:cNvCxnSpPr>
          <p:nvPr/>
        </p:nvCxnSpPr>
        <p:spPr>
          <a:xfrm flipH="1">
            <a:off x="10481967" y="4099034"/>
            <a:ext cx="402546" cy="902838"/>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94" name="Straight Connector 93">
            <a:extLst>
              <a:ext uri="{FF2B5EF4-FFF2-40B4-BE49-F238E27FC236}">
                <a16:creationId xmlns:a16="http://schemas.microsoft.com/office/drawing/2014/main" id="{196982BE-6CF6-F42E-2B11-26A6ABEC9803}"/>
              </a:ext>
            </a:extLst>
          </p:cNvPr>
          <p:cNvCxnSpPr>
            <a:cxnSpLocks/>
          </p:cNvCxnSpPr>
          <p:nvPr/>
        </p:nvCxnSpPr>
        <p:spPr>
          <a:xfrm flipH="1">
            <a:off x="10398935" y="4092728"/>
            <a:ext cx="485578" cy="277473"/>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41" name="Oval 40">
            <a:extLst>
              <a:ext uri="{FF2B5EF4-FFF2-40B4-BE49-F238E27FC236}">
                <a16:creationId xmlns:a16="http://schemas.microsoft.com/office/drawing/2014/main" id="{3DE14863-C6FF-7004-3B4E-4699F79DD9E8}"/>
              </a:ext>
            </a:extLst>
          </p:cNvPr>
          <p:cNvSpPr/>
          <p:nvPr/>
        </p:nvSpPr>
        <p:spPr>
          <a:xfrm>
            <a:off x="7475642" y="2532120"/>
            <a:ext cx="129966" cy="139249"/>
          </a:xfrm>
          <a:prstGeom prst="ellipse">
            <a:avLst/>
          </a:prstGeom>
          <a:solidFill>
            <a:schemeClr val="accent4"/>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5" name="Oval 44">
            <a:extLst>
              <a:ext uri="{FF2B5EF4-FFF2-40B4-BE49-F238E27FC236}">
                <a16:creationId xmlns:a16="http://schemas.microsoft.com/office/drawing/2014/main" id="{82DABB46-37BE-53F5-0C79-9B779868CFA7}"/>
              </a:ext>
            </a:extLst>
          </p:cNvPr>
          <p:cNvSpPr/>
          <p:nvPr/>
        </p:nvSpPr>
        <p:spPr>
          <a:xfrm>
            <a:off x="8419163" y="4082695"/>
            <a:ext cx="129966" cy="139249"/>
          </a:xfrm>
          <a:prstGeom prst="ellipse">
            <a:avLst/>
          </a:prstGeom>
          <a:solidFill>
            <a:schemeClr val="accent4"/>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6" name="Oval 45">
            <a:extLst>
              <a:ext uri="{FF2B5EF4-FFF2-40B4-BE49-F238E27FC236}">
                <a16:creationId xmlns:a16="http://schemas.microsoft.com/office/drawing/2014/main" id="{546DF9F7-1CD9-96E1-2977-A7A5B97B3C28}"/>
              </a:ext>
            </a:extLst>
          </p:cNvPr>
          <p:cNvSpPr/>
          <p:nvPr/>
        </p:nvSpPr>
        <p:spPr>
          <a:xfrm>
            <a:off x="8254081" y="2530009"/>
            <a:ext cx="129966" cy="139249"/>
          </a:xfrm>
          <a:prstGeom prst="ellipse">
            <a:avLst/>
          </a:prstGeom>
          <a:solidFill>
            <a:schemeClr val="accent4"/>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8" name="Oval 47">
            <a:extLst>
              <a:ext uri="{FF2B5EF4-FFF2-40B4-BE49-F238E27FC236}">
                <a16:creationId xmlns:a16="http://schemas.microsoft.com/office/drawing/2014/main" id="{55EA0EBA-58EA-DB78-3973-915237BAC5FB}"/>
              </a:ext>
            </a:extLst>
          </p:cNvPr>
          <p:cNvSpPr/>
          <p:nvPr/>
        </p:nvSpPr>
        <p:spPr>
          <a:xfrm>
            <a:off x="6712726" y="2311917"/>
            <a:ext cx="129966" cy="139249"/>
          </a:xfrm>
          <a:prstGeom prst="ellipse">
            <a:avLst/>
          </a:prstGeom>
          <a:solidFill>
            <a:schemeClr val="accent4"/>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55" name="Oval 54">
            <a:extLst>
              <a:ext uri="{FF2B5EF4-FFF2-40B4-BE49-F238E27FC236}">
                <a16:creationId xmlns:a16="http://schemas.microsoft.com/office/drawing/2014/main" id="{14D9AD2E-124B-376C-B7A6-CE2FEA367BB6}"/>
              </a:ext>
            </a:extLst>
          </p:cNvPr>
          <p:cNvSpPr/>
          <p:nvPr/>
        </p:nvSpPr>
        <p:spPr>
          <a:xfrm>
            <a:off x="7605608" y="3224769"/>
            <a:ext cx="129966" cy="139249"/>
          </a:xfrm>
          <a:prstGeom prst="ellipse">
            <a:avLst/>
          </a:prstGeom>
          <a:solidFill>
            <a:schemeClr val="accent4"/>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59" name="Oval 58">
            <a:extLst>
              <a:ext uri="{FF2B5EF4-FFF2-40B4-BE49-F238E27FC236}">
                <a16:creationId xmlns:a16="http://schemas.microsoft.com/office/drawing/2014/main" id="{F9EE77A4-AA42-78C8-9C6A-6F4C1E15B022}"/>
              </a:ext>
            </a:extLst>
          </p:cNvPr>
          <p:cNvSpPr/>
          <p:nvPr/>
        </p:nvSpPr>
        <p:spPr>
          <a:xfrm>
            <a:off x="9390475" y="3731125"/>
            <a:ext cx="129966" cy="139249"/>
          </a:xfrm>
          <a:prstGeom prst="ellipse">
            <a:avLst/>
          </a:prstGeom>
          <a:solidFill>
            <a:schemeClr val="accent4"/>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64" name="Oval 63">
            <a:extLst>
              <a:ext uri="{FF2B5EF4-FFF2-40B4-BE49-F238E27FC236}">
                <a16:creationId xmlns:a16="http://schemas.microsoft.com/office/drawing/2014/main" id="{28E77211-0F01-7CE5-DC99-DBA81C318209}"/>
              </a:ext>
            </a:extLst>
          </p:cNvPr>
          <p:cNvSpPr/>
          <p:nvPr/>
        </p:nvSpPr>
        <p:spPr>
          <a:xfrm>
            <a:off x="6292659" y="4958416"/>
            <a:ext cx="129966" cy="139249"/>
          </a:xfrm>
          <a:prstGeom prst="ellipse">
            <a:avLst/>
          </a:prstGeom>
          <a:solidFill>
            <a:schemeClr val="accent4"/>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1" name="Oval 70">
            <a:extLst>
              <a:ext uri="{FF2B5EF4-FFF2-40B4-BE49-F238E27FC236}">
                <a16:creationId xmlns:a16="http://schemas.microsoft.com/office/drawing/2014/main" id="{9374D24C-4BC1-6C05-A95B-9B2BE15FBCEC}"/>
              </a:ext>
            </a:extLst>
          </p:cNvPr>
          <p:cNvSpPr/>
          <p:nvPr/>
        </p:nvSpPr>
        <p:spPr>
          <a:xfrm>
            <a:off x="10089813" y="2256166"/>
            <a:ext cx="129966" cy="139249"/>
          </a:xfrm>
          <a:prstGeom prst="ellipse">
            <a:avLst/>
          </a:prstGeom>
          <a:solidFill>
            <a:schemeClr val="accent4"/>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2" name="Oval 71">
            <a:extLst>
              <a:ext uri="{FF2B5EF4-FFF2-40B4-BE49-F238E27FC236}">
                <a16:creationId xmlns:a16="http://schemas.microsoft.com/office/drawing/2014/main" id="{DB876D32-C7D7-2E08-1FF7-82D71C51C44A}"/>
              </a:ext>
            </a:extLst>
          </p:cNvPr>
          <p:cNvSpPr/>
          <p:nvPr/>
        </p:nvSpPr>
        <p:spPr>
          <a:xfrm>
            <a:off x="8705835" y="3299422"/>
            <a:ext cx="129966" cy="139249"/>
          </a:xfrm>
          <a:prstGeom prst="ellipse">
            <a:avLst/>
          </a:prstGeom>
          <a:solidFill>
            <a:schemeClr val="accent4"/>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3" name="Oval 72">
            <a:extLst>
              <a:ext uri="{FF2B5EF4-FFF2-40B4-BE49-F238E27FC236}">
                <a16:creationId xmlns:a16="http://schemas.microsoft.com/office/drawing/2014/main" id="{F8882559-3D8D-ECFB-100C-EE64CF812050}"/>
              </a:ext>
            </a:extLst>
          </p:cNvPr>
          <p:cNvSpPr/>
          <p:nvPr/>
        </p:nvSpPr>
        <p:spPr>
          <a:xfrm>
            <a:off x="8483403" y="5317260"/>
            <a:ext cx="129966" cy="139249"/>
          </a:xfrm>
          <a:prstGeom prst="ellipse">
            <a:avLst/>
          </a:prstGeom>
          <a:solidFill>
            <a:schemeClr val="accent4"/>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4" name="Oval 73">
            <a:extLst>
              <a:ext uri="{FF2B5EF4-FFF2-40B4-BE49-F238E27FC236}">
                <a16:creationId xmlns:a16="http://schemas.microsoft.com/office/drawing/2014/main" id="{3F5B03F9-085A-DE0B-447B-6FEFF982BF41}"/>
              </a:ext>
            </a:extLst>
          </p:cNvPr>
          <p:cNvSpPr/>
          <p:nvPr/>
        </p:nvSpPr>
        <p:spPr>
          <a:xfrm>
            <a:off x="10826283" y="4026908"/>
            <a:ext cx="129966" cy="139249"/>
          </a:xfrm>
          <a:prstGeom prst="ellipse">
            <a:avLst/>
          </a:prstGeom>
          <a:solidFill>
            <a:schemeClr val="accent4"/>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5" name="Oval 74">
            <a:extLst>
              <a:ext uri="{FF2B5EF4-FFF2-40B4-BE49-F238E27FC236}">
                <a16:creationId xmlns:a16="http://schemas.microsoft.com/office/drawing/2014/main" id="{8FF07F27-8641-058C-55E8-DA810D1F9046}"/>
              </a:ext>
            </a:extLst>
          </p:cNvPr>
          <p:cNvSpPr/>
          <p:nvPr/>
        </p:nvSpPr>
        <p:spPr>
          <a:xfrm>
            <a:off x="9263910" y="2554023"/>
            <a:ext cx="129966" cy="139249"/>
          </a:xfrm>
          <a:prstGeom prst="ellipse">
            <a:avLst/>
          </a:prstGeom>
          <a:solidFill>
            <a:schemeClr val="accent4"/>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8" name="Oval 77">
            <a:extLst>
              <a:ext uri="{FF2B5EF4-FFF2-40B4-BE49-F238E27FC236}">
                <a16:creationId xmlns:a16="http://schemas.microsoft.com/office/drawing/2014/main" id="{F898519E-FCEC-6779-B3BD-EE6267014875}"/>
              </a:ext>
            </a:extLst>
          </p:cNvPr>
          <p:cNvSpPr/>
          <p:nvPr/>
        </p:nvSpPr>
        <p:spPr>
          <a:xfrm>
            <a:off x="5984296" y="3155145"/>
            <a:ext cx="129966" cy="139249"/>
          </a:xfrm>
          <a:prstGeom prst="ellipse">
            <a:avLst/>
          </a:prstGeom>
          <a:solidFill>
            <a:schemeClr val="accent4"/>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cxnSp>
        <p:nvCxnSpPr>
          <p:cNvPr id="90" name="Straight Connector 89">
            <a:extLst>
              <a:ext uri="{FF2B5EF4-FFF2-40B4-BE49-F238E27FC236}">
                <a16:creationId xmlns:a16="http://schemas.microsoft.com/office/drawing/2014/main" id="{60FC523E-3A35-90CD-3F92-84B46900B499}"/>
              </a:ext>
            </a:extLst>
          </p:cNvPr>
          <p:cNvCxnSpPr>
            <a:cxnSpLocks/>
          </p:cNvCxnSpPr>
          <p:nvPr/>
        </p:nvCxnSpPr>
        <p:spPr>
          <a:xfrm flipH="1">
            <a:off x="10316954" y="2923016"/>
            <a:ext cx="297854" cy="810258"/>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70" name="Oval 69">
            <a:extLst>
              <a:ext uri="{FF2B5EF4-FFF2-40B4-BE49-F238E27FC236}">
                <a16:creationId xmlns:a16="http://schemas.microsoft.com/office/drawing/2014/main" id="{54149228-A854-F754-9E72-7074516F1E90}"/>
              </a:ext>
            </a:extLst>
          </p:cNvPr>
          <p:cNvSpPr/>
          <p:nvPr/>
        </p:nvSpPr>
        <p:spPr>
          <a:xfrm>
            <a:off x="10545466" y="2864383"/>
            <a:ext cx="129966" cy="139249"/>
          </a:xfrm>
          <a:prstGeom prst="ellipse">
            <a:avLst/>
          </a:prstGeom>
          <a:solidFill>
            <a:schemeClr val="accent4"/>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cxnSp>
        <p:nvCxnSpPr>
          <p:cNvPr id="11" name="Straight Connector 10">
            <a:extLst>
              <a:ext uri="{FF2B5EF4-FFF2-40B4-BE49-F238E27FC236}">
                <a16:creationId xmlns:a16="http://schemas.microsoft.com/office/drawing/2014/main" id="{F2FDA668-92D3-F8C8-B42C-98033B7CA347}"/>
              </a:ext>
            </a:extLst>
          </p:cNvPr>
          <p:cNvCxnSpPr>
            <a:cxnSpLocks/>
          </p:cNvCxnSpPr>
          <p:nvPr/>
        </p:nvCxnSpPr>
        <p:spPr>
          <a:xfrm>
            <a:off x="6629400" y="4577123"/>
            <a:ext cx="4321580" cy="19151"/>
          </a:xfrm>
          <a:prstGeom prst="line">
            <a:avLst/>
          </a:prstGeom>
          <a:noFill/>
          <a:ln w="12700" cap="flat">
            <a:solidFill>
              <a:schemeClr val="bg2">
                <a:lumMod val="40000"/>
                <a:lumOff val="60000"/>
              </a:schemeClr>
            </a:solidFill>
            <a:prstDash val="lgDash"/>
            <a:miter lim="800000"/>
          </a:ln>
          <a:effectLst/>
          <a:sp3d/>
        </p:spPr>
        <p:style>
          <a:lnRef idx="0">
            <a:scrgbClr r="0" g="0" b="0"/>
          </a:lnRef>
          <a:fillRef idx="0">
            <a:scrgbClr r="0" g="0" b="0"/>
          </a:fillRef>
          <a:effectRef idx="0">
            <a:scrgbClr r="0" g="0" b="0"/>
          </a:effectRef>
          <a:fontRef idx="none"/>
        </p:style>
      </p:cxnSp>
      <p:sp>
        <p:nvSpPr>
          <p:cNvPr id="68" name="Oval 67">
            <a:extLst>
              <a:ext uri="{FF2B5EF4-FFF2-40B4-BE49-F238E27FC236}">
                <a16:creationId xmlns:a16="http://schemas.microsoft.com/office/drawing/2014/main" id="{73075CB6-1420-F52A-AE73-D689885225E4}"/>
              </a:ext>
            </a:extLst>
          </p:cNvPr>
          <p:cNvSpPr/>
          <p:nvPr/>
        </p:nvSpPr>
        <p:spPr>
          <a:xfrm>
            <a:off x="10257318" y="3657181"/>
            <a:ext cx="129966" cy="139249"/>
          </a:xfrm>
          <a:prstGeom prst="ellipse">
            <a:avLst/>
          </a:prstGeom>
          <a:solidFill>
            <a:schemeClr val="accent4"/>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cxnSp>
        <p:nvCxnSpPr>
          <p:cNvPr id="9" name="Straight Connector 8">
            <a:extLst>
              <a:ext uri="{FF2B5EF4-FFF2-40B4-BE49-F238E27FC236}">
                <a16:creationId xmlns:a16="http://schemas.microsoft.com/office/drawing/2014/main" id="{01316FEC-6A74-B7A5-5F67-5D27B4339A2D}"/>
              </a:ext>
            </a:extLst>
          </p:cNvPr>
          <p:cNvCxnSpPr>
            <a:cxnSpLocks/>
          </p:cNvCxnSpPr>
          <p:nvPr/>
        </p:nvCxnSpPr>
        <p:spPr>
          <a:xfrm flipV="1">
            <a:off x="5681879" y="4585603"/>
            <a:ext cx="911426" cy="868823"/>
          </a:xfrm>
          <a:prstGeom prst="line">
            <a:avLst/>
          </a:prstGeom>
          <a:noFill/>
          <a:ln w="12700" cap="flat">
            <a:solidFill>
              <a:schemeClr val="bg2">
                <a:lumMod val="40000"/>
                <a:lumOff val="60000"/>
              </a:schemeClr>
            </a:solidFill>
            <a:prstDash val="lgDash"/>
            <a:miter lim="800000"/>
          </a:ln>
          <a:effectLst/>
          <a:sp3d/>
        </p:spPr>
        <p:style>
          <a:lnRef idx="0">
            <a:scrgbClr r="0" g="0" b="0"/>
          </a:lnRef>
          <a:fillRef idx="0">
            <a:scrgbClr r="0" g="0" b="0"/>
          </a:fillRef>
          <a:effectRef idx="0">
            <a:scrgbClr r="0" g="0" b="0"/>
          </a:effectRef>
          <a:fontRef idx="none"/>
        </p:style>
      </p:cxnSp>
      <p:cxnSp>
        <p:nvCxnSpPr>
          <p:cNvPr id="20" name="Straight Connector 19">
            <a:extLst>
              <a:ext uri="{FF2B5EF4-FFF2-40B4-BE49-F238E27FC236}">
                <a16:creationId xmlns:a16="http://schemas.microsoft.com/office/drawing/2014/main" id="{DA6225F9-E668-1C96-C475-074AC75B885B}"/>
              </a:ext>
            </a:extLst>
          </p:cNvPr>
          <p:cNvCxnSpPr>
            <a:cxnSpLocks/>
          </p:cNvCxnSpPr>
          <p:nvPr/>
        </p:nvCxnSpPr>
        <p:spPr>
          <a:xfrm flipH="1" flipV="1">
            <a:off x="6546203" y="2045141"/>
            <a:ext cx="66950" cy="2532642"/>
          </a:xfrm>
          <a:prstGeom prst="line">
            <a:avLst/>
          </a:prstGeom>
          <a:noFill/>
          <a:ln w="12700" cap="flat">
            <a:solidFill>
              <a:schemeClr val="bg2">
                <a:lumMod val="40000"/>
                <a:lumOff val="60000"/>
              </a:schemeClr>
            </a:solidFill>
            <a:prstDash val="lgDash"/>
            <a:miter lim="800000"/>
          </a:ln>
          <a:effectLst/>
          <a:sp3d/>
        </p:spPr>
        <p:style>
          <a:lnRef idx="0">
            <a:scrgbClr r="0" g="0" b="0"/>
          </a:lnRef>
          <a:fillRef idx="0">
            <a:scrgbClr r="0" g="0" b="0"/>
          </a:fillRef>
          <a:effectRef idx="0">
            <a:scrgbClr r="0" g="0" b="0"/>
          </a:effectRef>
          <a:fontRef idx="none"/>
        </p:style>
      </p:cxnSp>
      <p:sp>
        <p:nvSpPr>
          <p:cNvPr id="36" name="Oval 35">
            <a:extLst>
              <a:ext uri="{FF2B5EF4-FFF2-40B4-BE49-F238E27FC236}">
                <a16:creationId xmlns:a16="http://schemas.microsoft.com/office/drawing/2014/main" id="{8CE6DFD1-3735-5FF4-D046-2AB6EC4B764C}"/>
              </a:ext>
            </a:extLst>
          </p:cNvPr>
          <p:cNvSpPr/>
          <p:nvPr/>
        </p:nvSpPr>
        <p:spPr>
          <a:xfrm>
            <a:off x="5538254" y="5317260"/>
            <a:ext cx="287250" cy="278499"/>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cxnSp>
        <p:nvCxnSpPr>
          <p:cNvPr id="31" name="Straight Connector 30">
            <a:extLst>
              <a:ext uri="{FF2B5EF4-FFF2-40B4-BE49-F238E27FC236}">
                <a16:creationId xmlns:a16="http://schemas.microsoft.com/office/drawing/2014/main" id="{9E790C31-69C6-229E-9A19-A862BB430A34}"/>
              </a:ext>
            </a:extLst>
          </p:cNvPr>
          <p:cNvCxnSpPr>
            <a:cxnSpLocks/>
          </p:cNvCxnSpPr>
          <p:nvPr/>
        </p:nvCxnSpPr>
        <p:spPr>
          <a:xfrm>
            <a:off x="6900863" y="4405313"/>
            <a:ext cx="695325" cy="652462"/>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65" name="Oval 64">
            <a:extLst>
              <a:ext uri="{FF2B5EF4-FFF2-40B4-BE49-F238E27FC236}">
                <a16:creationId xmlns:a16="http://schemas.microsoft.com/office/drawing/2014/main" id="{75E83643-8097-C3BC-BD36-9D4037613E3A}"/>
              </a:ext>
            </a:extLst>
          </p:cNvPr>
          <p:cNvSpPr/>
          <p:nvPr/>
        </p:nvSpPr>
        <p:spPr>
          <a:xfrm>
            <a:off x="6840677" y="4343281"/>
            <a:ext cx="129966" cy="139249"/>
          </a:xfrm>
          <a:prstGeom prst="ellipse">
            <a:avLst/>
          </a:prstGeom>
          <a:solidFill>
            <a:schemeClr val="accent4"/>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80" name="Oval 79">
            <a:extLst>
              <a:ext uri="{FF2B5EF4-FFF2-40B4-BE49-F238E27FC236}">
                <a16:creationId xmlns:a16="http://schemas.microsoft.com/office/drawing/2014/main" id="{99B6A9A6-FB9C-680B-7B73-BA737A253F93}"/>
              </a:ext>
            </a:extLst>
          </p:cNvPr>
          <p:cNvSpPr/>
          <p:nvPr/>
        </p:nvSpPr>
        <p:spPr>
          <a:xfrm>
            <a:off x="7528710" y="4988892"/>
            <a:ext cx="129966" cy="139249"/>
          </a:xfrm>
          <a:prstGeom prst="ellipse">
            <a:avLst/>
          </a:prstGeom>
          <a:solidFill>
            <a:schemeClr val="accent4"/>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cxnSp>
        <p:nvCxnSpPr>
          <p:cNvPr id="53" name="Straight Connector 52">
            <a:extLst>
              <a:ext uri="{FF2B5EF4-FFF2-40B4-BE49-F238E27FC236}">
                <a16:creationId xmlns:a16="http://schemas.microsoft.com/office/drawing/2014/main" id="{F5767482-CED7-53D1-AB06-8E5C3BB4E216}"/>
              </a:ext>
            </a:extLst>
          </p:cNvPr>
          <p:cNvCxnSpPr>
            <a:cxnSpLocks/>
          </p:cNvCxnSpPr>
          <p:nvPr/>
        </p:nvCxnSpPr>
        <p:spPr>
          <a:xfrm flipH="1" flipV="1">
            <a:off x="7649429" y="4250383"/>
            <a:ext cx="1740513" cy="586478"/>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47" name="Oval 46">
            <a:extLst>
              <a:ext uri="{FF2B5EF4-FFF2-40B4-BE49-F238E27FC236}">
                <a16:creationId xmlns:a16="http://schemas.microsoft.com/office/drawing/2014/main" id="{21884941-0FB6-8A7A-BF67-813BAD2633E0}"/>
              </a:ext>
            </a:extLst>
          </p:cNvPr>
          <p:cNvSpPr/>
          <p:nvPr/>
        </p:nvSpPr>
        <p:spPr>
          <a:xfrm>
            <a:off x="9325492" y="4768978"/>
            <a:ext cx="129966" cy="139249"/>
          </a:xfrm>
          <a:prstGeom prst="ellipse">
            <a:avLst/>
          </a:prstGeom>
          <a:solidFill>
            <a:schemeClr val="accent4"/>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6" name="Oval 75">
            <a:extLst>
              <a:ext uri="{FF2B5EF4-FFF2-40B4-BE49-F238E27FC236}">
                <a16:creationId xmlns:a16="http://schemas.microsoft.com/office/drawing/2014/main" id="{5E4C5215-C7B3-03C5-B620-1DA95F5EA32E}"/>
              </a:ext>
            </a:extLst>
          </p:cNvPr>
          <p:cNvSpPr/>
          <p:nvPr/>
        </p:nvSpPr>
        <p:spPr>
          <a:xfrm>
            <a:off x="7573279" y="4152320"/>
            <a:ext cx="129966" cy="139249"/>
          </a:xfrm>
          <a:prstGeom prst="ellipse">
            <a:avLst/>
          </a:prstGeom>
          <a:solidFill>
            <a:schemeClr val="accent4"/>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cxnSp>
        <p:nvCxnSpPr>
          <p:cNvPr id="97" name="Straight Connector 96">
            <a:extLst>
              <a:ext uri="{FF2B5EF4-FFF2-40B4-BE49-F238E27FC236}">
                <a16:creationId xmlns:a16="http://schemas.microsoft.com/office/drawing/2014/main" id="{ACF301FE-C246-835C-D5D2-A086E79AD731}"/>
              </a:ext>
            </a:extLst>
          </p:cNvPr>
          <p:cNvCxnSpPr>
            <a:cxnSpLocks/>
          </p:cNvCxnSpPr>
          <p:nvPr/>
        </p:nvCxnSpPr>
        <p:spPr>
          <a:xfrm flipH="1" flipV="1">
            <a:off x="10405241" y="4370201"/>
            <a:ext cx="88287" cy="618009"/>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77" name="Oval 76">
            <a:extLst>
              <a:ext uri="{FF2B5EF4-FFF2-40B4-BE49-F238E27FC236}">
                <a16:creationId xmlns:a16="http://schemas.microsoft.com/office/drawing/2014/main" id="{05D6768E-E560-5F2C-7ECD-FACF8520F893}"/>
              </a:ext>
            </a:extLst>
          </p:cNvPr>
          <p:cNvSpPr/>
          <p:nvPr/>
        </p:nvSpPr>
        <p:spPr>
          <a:xfrm>
            <a:off x="10415500" y="4939027"/>
            <a:ext cx="129966" cy="139249"/>
          </a:xfrm>
          <a:prstGeom prst="ellipse">
            <a:avLst/>
          </a:prstGeom>
          <a:solidFill>
            <a:schemeClr val="accent4"/>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9" name="Oval 78">
            <a:extLst>
              <a:ext uri="{FF2B5EF4-FFF2-40B4-BE49-F238E27FC236}">
                <a16:creationId xmlns:a16="http://schemas.microsoft.com/office/drawing/2014/main" id="{565044DF-387D-34FF-A91B-10FB270DDA10}"/>
              </a:ext>
            </a:extLst>
          </p:cNvPr>
          <p:cNvSpPr/>
          <p:nvPr/>
        </p:nvSpPr>
        <p:spPr>
          <a:xfrm>
            <a:off x="10336237" y="4291569"/>
            <a:ext cx="129966" cy="139249"/>
          </a:xfrm>
          <a:prstGeom prst="ellipse">
            <a:avLst/>
          </a:prstGeom>
          <a:solidFill>
            <a:schemeClr val="accent4"/>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cxnSp>
        <p:nvCxnSpPr>
          <p:cNvPr id="8" name="Straight Connector 7">
            <a:extLst>
              <a:ext uri="{FF2B5EF4-FFF2-40B4-BE49-F238E27FC236}">
                <a16:creationId xmlns:a16="http://schemas.microsoft.com/office/drawing/2014/main" id="{7C3B448E-D7C7-53D9-21A4-F956C5384A8A}"/>
              </a:ext>
            </a:extLst>
          </p:cNvPr>
          <p:cNvCxnSpPr>
            <a:cxnSpLocks/>
            <a:endCxn id="48" idx="2"/>
          </p:cNvCxnSpPr>
          <p:nvPr/>
        </p:nvCxnSpPr>
        <p:spPr>
          <a:xfrm flipV="1">
            <a:off x="6215063" y="2381542"/>
            <a:ext cx="497663" cy="80671"/>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44" name="Oval 43">
            <a:extLst>
              <a:ext uri="{FF2B5EF4-FFF2-40B4-BE49-F238E27FC236}">
                <a16:creationId xmlns:a16="http://schemas.microsoft.com/office/drawing/2014/main" id="{1182EC16-2DB3-DCE6-A9DA-C7ECC8DE99AF}"/>
              </a:ext>
            </a:extLst>
          </p:cNvPr>
          <p:cNvSpPr/>
          <p:nvPr/>
        </p:nvSpPr>
        <p:spPr>
          <a:xfrm>
            <a:off x="6162693" y="2395415"/>
            <a:ext cx="129966" cy="139249"/>
          </a:xfrm>
          <a:prstGeom prst="ellipse">
            <a:avLst/>
          </a:prstGeom>
          <a:solidFill>
            <a:schemeClr val="accent4"/>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cxnSp>
        <p:nvCxnSpPr>
          <p:cNvPr id="19" name="Straight Connector 18">
            <a:extLst>
              <a:ext uri="{FF2B5EF4-FFF2-40B4-BE49-F238E27FC236}">
                <a16:creationId xmlns:a16="http://schemas.microsoft.com/office/drawing/2014/main" id="{2B535B65-64D3-817E-43B4-33FA93BA3AB3}"/>
              </a:ext>
            </a:extLst>
          </p:cNvPr>
          <p:cNvCxnSpPr>
            <a:cxnSpLocks/>
          </p:cNvCxnSpPr>
          <p:nvPr/>
        </p:nvCxnSpPr>
        <p:spPr>
          <a:xfrm flipH="1">
            <a:off x="5997575" y="3365209"/>
            <a:ext cx="843871" cy="584491"/>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49" name="Oval 48">
            <a:extLst>
              <a:ext uri="{FF2B5EF4-FFF2-40B4-BE49-F238E27FC236}">
                <a16:creationId xmlns:a16="http://schemas.microsoft.com/office/drawing/2014/main" id="{4099A931-E0B7-7644-9D46-A014DC1922D7}"/>
              </a:ext>
            </a:extLst>
          </p:cNvPr>
          <p:cNvSpPr/>
          <p:nvPr/>
        </p:nvSpPr>
        <p:spPr>
          <a:xfrm>
            <a:off x="5939896" y="3870374"/>
            <a:ext cx="129966" cy="139249"/>
          </a:xfrm>
          <a:prstGeom prst="ellipse">
            <a:avLst/>
          </a:prstGeom>
          <a:solidFill>
            <a:schemeClr val="accent4"/>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63" name="Oval 62">
            <a:extLst>
              <a:ext uri="{FF2B5EF4-FFF2-40B4-BE49-F238E27FC236}">
                <a16:creationId xmlns:a16="http://schemas.microsoft.com/office/drawing/2014/main" id="{EDD3CF0C-19B6-7E9E-4633-70C5445E8D17}"/>
              </a:ext>
            </a:extLst>
          </p:cNvPr>
          <p:cNvSpPr/>
          <p:nvPr/>
        </p:nvSpPr>
        <p:spPr>
          <a:xfrm>
            <a:off x="6775694" y="3289751"/>
            <a:ext cx="129966" cy="139249"/>
          </a:xfrm>
          <a:prstGeom prst="ellipse">
            <a:avLst/>
          </a:prstGeom>
          <a:solidFill>
            <a:schemeClr val="accent4"/>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 name="Oval 6">
            <a:extLst>
              <a:ext uri="{FF2B5EF4-FFF2-40B4-BE49-F238E27FC236}">
                <a16:creationId xmlns:a16="http://schemas.microsoft.com/office/drawing/2014/main" id="{BBC80E98-A397-0872-E090-AF9AD200BAE1}"/>
              </a:ext>
            </a:extLst>
          </p:cNvPr>
          <p:cNvSpPr/>
          <p:nvPr/>
        </p:nvSpPr>
        <p:spPr>
          <a:xfrm>
            <a:off x="4775994" y="5935155"/>
            <a:ext cx="103696" cy="103696"/>
          </a:xfrm>
          <a:prstGeom prst="ellipse">
            <a:avLst/>
          </a:prstGeom>
          <a:solidFill>
            <a:schemeClr val="bg2">
              <a:lumMod val="60000"/>
              <a:lumOff val="40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1134176638"/>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C93DBE8-1ABE-9D07-F974-EE02840C3195}"/>
              </a:ext>
            </a:extLst>
          </p:cNvPr>
          <p:cNvSpPr/>
          <p:nvPr/>
        </p:nvSpPr>
        <p:spPr>
          <a:xfrm>
            <a:off x="234076" y="1836736"/>
            <a:ext cx="5759478" cy="3285009"/>
          </a:xfrm>
          <a:prstGeom prst="rect">
            <a:avLst/>
          </a:prstGeom>
          <a:solidFill>
            <a:schemeClr val="bg1">
              <a:lumMod val="85000"/>
              <a:lumOff val="15000"/>
            </a:schemeClr>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 name="Title 1">
            <a:extLst>
              <a:ext uri="{FF2B5EF4-FFF2-40B4-BE49-F238E27FC236}">
                <a16:creationId xmlns:a16="http://schemas.microsoft.com/office/drawing/2014/main" id="{3CC38D9A-EB6D-365D-6580-63DF62568B57}"/>
              </a:ext>
            </a:extLst>
          </p:cNvPr>
          <p:cNvSpPr>
            <a:spLocks noGrp="1"/>
          </p:cNvSpPr>
          <p:nvPr>
            <p:ph type="title"/>
          </p:nvPr>
        </p:nvSpPr>
        <p:spPr/>
        <p:txBody>
          <a:bodyPr>
            <a:normAutofit fontScale="90000"/>
          </a:bodyPr>
          <a:lstStyle/>
          <a:p>
            <a:r>
              <a:rPr lang="en-US"/>
              <a:t>Parallel Reduction (PR) – Implementation</a:t>
            </a:r>
          </a:p>
        </p:txBody>
      </p:sp>
      <p:sp>
        <p:nvSpPr>
          <p:cNvPr id="10" name="TextBox 9">
            <a:extLst>
              <a:ext uri="{FF2B5EF4-FFF2-40B4-BE49-F238E27FC236}">
                <a16:creationId xmlns:a16="http://schemas.microsoft.com/office/drawing/2014/main" id="{A8D4E0E4-68DC-34AE-8856-9C4B8A9E0E02}"/>
              </a:ext>
            </a:extLst>
          </p:cNvPr>
          <p:cNvSpPr txBox="1"/>
          <p:nvPr/>
        </p:nvSpPr>
        <p:spPr>
          <a:xfrm>
            <a:off x="234077" y="1835165"/>
            <a:ext cx="5826164" cy="33239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a:solidFill>
                  <a:srgbClr val="569CD6"/>
                </a:solidFill>
                <a:effectLst/>
                <a:latin typeface="Consolas" panose="020B0609020204030204" pitchFamily="49" charset="0"/>
              </a:rPr>
              <a:t>template</a:t>
            </a:r>
            <a:r>
              <a:rPr lang="en-US" sz="1400" b="0">
                <a:solidFill>
                  <a:srgbClr val="D4D4D4"/>
                </a:solidFill>
                <a:effectLst/>
                <a:latin typeface="Consolas" panose="020B0609020204030204" pitchFamily="49" charset="0"/>
              </a:rPr>
              <a:t> &lt;</a:t>
            </a:r>
            <a:r>
              <a:rPr lang="en-US" sz="1400" b="0" err="1">
                <a:solidFill>
                  <a:srgbClr val="569CD6"/>
                </a:solidFill>
                <a:effectLst/>
                <a:latin typeface="Consolas" panose="020B0609020204030204" pitchFamily="49" charset="0"/>
              </a:rPr>
              <a:t>typename</a:t>
            </a:r>
            <a:r>
              <a:rPr lang="en-US" sz="1400" b="0">
                <a:solidFill>
                  <a:srgbClr val="D4D4D4"/>
                </a:solidFill>
                <a:effectLst/>
                <a:latin typeface="Consolas" panose="020B0609020204030204" pitchFamily="49" charset="0"/>
              </a:rPr>
              <a:t> </a:t>
            </a:r>
            <a:r>
              <a:rPr lang="en-US" sz="1400" b="0">
                <a:solidFill>
                  <a:srgbClr val="4EC9B0"/>
                </a:solidFill>
                <a:effectLst/>
                <a:latin typeface="Consolas" panose="020B0609020204030204" pitchFamily="49" charset="0"/>
              </a:rPr>
              <a:t>T</a:t>
            </a:r>
            <a:r>
              <a:rPr lang="en-US" sz="1400" b="0">
                <a:solidFill>
                  <a:srgbClr val="D4D4D4"/>
                </a:solidFill>
                <a:effectLst/>
                <a:latin typeface="Consolas" panose="020B0609020204030204" pitchFamily="49" charset="0"/>
              </a:rPr>
              <a:t>&gt;</a:t>
            </a:r>
          </a:p>
          <a:p>
            <a:r>
              <a:rPr lang="en-US" sz="1400" b="0">
                <a:solidFill>
                  <a:srgbClr val="D4D4D4"/>
                </a:solidFill>
                <a:effectLst/>
                <a:latin typeface="Consolas" panose="020B0609020204030204" pitchFamily="49" charset="0"/>
              </a:rPr>
              <a:t>__device__ </a:t>
            </a:r>
            <a:r>
              <a:rPr lang="en-US" sz="1400" b="0">
                <a:solidFill>
                  <a:srgbClr val="4EC9B0"/>
                </a:solidFill>
                <a:effectLst/>
                <a:latin typeface="Consolas" panose="020B0609020204030204" pitchFamily="49" charset="0"/>
              </a:rPr>
              <a:t>T</a:t>
            </a:r>
            <a:r>
              <a:rPr lang="en-US" sz="1400" b="0">
                <a:solidFill>
                  <a:srgbClr val="D4D4D4"/>
                </a:solidFill>
                <a:effectLst/>
                <a:latin typeface="Consolas" panose="020B0609020204030204" pitchFamily="49" charset="0"/>
              </a:rPr>
              <a:t> </a:t>
            </a:r>
            <a:r>
              <a:rPr lang="en-US" sz="1400" b="0" err="1">
                <a:solidFill>
                  <a:srgbClr val="DCDCAA"/>
                </a:solidFill>
                <a:effectLst/>
                <a:latin typeface="Consolas" panose="020B0609020204030204" pitchFamily="49" charset="0"/>
              </a:rPr>
              <a:t>ReduceSumBlock</a:t>
            </a:r>
            <a:r>
              <a:rPr lang="en-US" sz="1400" b="0">
                <a:solidFill>
                  <a:srgbClr val="D4D4D4"/>
                </a:solidFill>
                <a:effectLst/>
                <a:latin typeface="Consolas" panose="020B0609020204030204" pitchFamily="49" charset="0"/>
              </a:rPr>
              <a:t>(</a:t>
            </a:r>
            <a:r>
              <a:rPr lang="en-US" sz="1400" b="0">
                <a:solidFill>
                  <a:srgbClr val="4EC9B0"/>
                </a:solidFill>
                <a:effectLst/>
                <a:latin typeface="Consolas" panose="020B0609020204030204" pitchFamily="49" charset="0"/>
              </a:rPr>
              <a:t>T</a:t>
            </a:r>
            <a:r>
              <a:rPr lang="en-US" sz="1400" b="0">
                <a:solidFill>
                  <a:srgbClr val="D4D4D4"/>
                </a:solidFill>
                <a:effectLst/>
                <a:latin typeface="Consolas" panose="020B0609020204030204" pitchFamily="49" charset="0"/>
              </a:rPr>
              <a:t> </a:t>
            </a:r>
            <a:r>
              <a:rPr lang="en-US" sz="1400" b="0" err="1">
                <a:solidFill>
                  <a:srgbClr val="D4D4D4"/>
                </a:solidFill>
                <a:effectLst/>
                <a:latin typeface="Consolas" panose="020B0609020204030204" pitchFamily="49" charset="0"/>
              </a:rPr>
              <a:t>val</a:t>
            </a:r>
            <a:r>
              <a:rPr lang="en-US" sz="1400">
                <a:solidFill>
                  <a:srgbClr val="D4D4D4"/>
                </a:solidFill>
                <a:latin typeface="Consolas" panose="020B0609020204030204" pitchFamily="49" charset="0"/>
              </a:rPr>
              <a:t>, </a:t>
            </a:r>
            <a:r>
              <a:rPr lang="en-US" sz="1400" b="0">
                <a:solidFill>
                  <a:srgbClr val="4EC9B0"/>
                </a:solidFill>
                <a:effectLst/>
                <a:latin typeface="Consolas" panose="020B0609020204030204" pitchFamily="49" charset="0"/>
              </a:rPr>
              <a:t>T</a:t>
            </a:r>
            <a:r>
              <a:rPr lang="en-US" sz="1400" b="0">
                <a:solidFill>
                  <a:srgbClr val="D4D4D4"/>
                </a:solidFill>
                <a:effectLst/>
                <a:latin typeface="Consolas" panose="020B0609020204030204" pitchFamily="49" charset="0"/>
              </a:rPr>
              <a:t>* </a:t>
            </a:r>
            <a:r>
              <a:rPr lang="en-US" sz="1400" b="0" err="1">
                <a:solidFill>
                  <a:srgbClr val="D4D4D4"/>
                </a:solidFill>
                <a:effectLst/>
                <a:latin typeface="Consolas" panose="020B0609020204030204" pitchFamily="49" charset="0"/>
              </a:rPr>
              <a:t>smem</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p>
          <a:p>
            <a:r>
              <a:rPr lang="en-US" sz="1400" b="0">
                <a:solidFill>
                  <a:srgbClr val="CCCCCC"/>
                </a:solidFill>
                <a:effectLst/>
                <a:latin typeface="Consolas" panose="020B0609020204030204" pitchFamily="49" charset="0"/>
              </a:rPr>
              <a:t>    </a:t>
            </a:r>
            <a:r>
              <a:rPr lang="en-US" sz="1400" b="0" err="1">
                <a:solidFill>
                  <a:srgbClr val="D4D4D4"/>
                </a:solidFill>
                <a:effectLst/>
                <a:latin typeface="Consolas" panose="020B0609020204030204" pitchFamily="49" charset="0"/>
              </a:rPr>
              <a:t>smem</a:t>
            </a:r>
            <a:r>
              <a:rPr lang="en-US" sz="1400" b="0">
                <a:solidFill>
                  <a:srgbClr val="CCCCCC"/>
                </a:solidFill>
                <a:effectLst/>
                <a:latin typeface="Consolas" panose="020B0609020204030204" pitchFamily="49" charset="0"/>
              </a:rPr>
              <a:t>[</a:t>
            </a:r>
            <a:r>
              <a:rPr lang="en-US" sz="1400" b="0" err="1">
                <a:solidFill>
                  <a:srgbClr val="CCCCCC"/>
                </a:solidFill>
                <a:effectLst/>
                <a:latin typeface="Consolas" panose="020B0609020204030204" pitchFamily="49" charset="0"/>
              </a:rPr>
              <a:t>threadIdx.x</a:t>
            </a:r>
            <a:r>
              <a:rPr lang="en-US" sz="1400" b="0">
                <a:solidFill>
                  <a:srgbClr val="CCCCCC"/>
                </a:solidFill>
                <a:effectLst/>
                <a:latin typeface="Consolas" panose="020B0609020204030204" pitchFamily="49" charset="0"/>
              </a:rPr>
              <a:t>]</a:t>
            </a:r>
            <a:r>
              <a:rPr lang="en-US" sz="1400" b="0">
                <a:solidFill>
                  <a:srgbClr val="D4D4D4"/>
                </a:solidFill>
                <a:effectLst/>
                <a:latin typeface="Consolas" panose="020B0609020204030204" pitchFamily="49" charset="0"/>
              </a:rPr>
              <a:t> = </a:t>
            </a:r>
            <a:r>
              <a:rPr lang="en-US" sz="1400" b="0" err="1">
                <a:solidFill>
                  <a:srgbClr val="D4D4D4"/>
                </a:solidFill>
                <a:effectLst/>
                <a:latin typeface="Consolas" panose="020B0609020204030204" pitchFamily="49" charset="0"/>
              </a:rPr>
              <a:t>val</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r>
              <a:rPr lang="en-US" sz="1400" b="0">
                <a:solidFill>
                  <a:srgbClr val="DCDCAA"/>
                </a:solidFill>
                <a:effectLst/>
                <a:latin typeface="Consolas" panose="020B0609020204030204" pitchFamily="49" charset="0"/>
              </a:rPr>
              <a:t>__</a:t>
            </a:r>
            <a:r>
              <a:rPr lang="en-US" sz="1400" b="0" err="1">
                <a:solidFill>
                  <a:srgbClr val="DCDCAA"/>
                </a:solidFill>
                <a:effectLst/>
                <a:latin typeface="Consolas" panose="020B0609020204030204" pitchFamily="49" charset="0"/>
              </a:rPr>
              <a:t>syncthreads</a:t>
            </a:r>
            <a:r>
              <a:rPr lang="en-US" sz="1400" b="0">
                <a:solidFill>
                  <a:srgbClr val="D4D4D4"/>
                </a:solidFill>
                <a:effectLst/>
                <a:latin typeface="Consolas" panose="020B0609020204030204" pitchFamily="49" charset="0"/>
              </a:rPr>
              <a:t>();</a:t>
            </a:r>
          </a:p>
          <a:p>
            <a:br>
              <a:rPr lang="en-US" sz="1400" b="0">
                <a:solidFill>
                  <a:srgbClr val="D4D4D4"/>
                </a:solidFill>
                <a:effectLst/>
                <a:latin typeface="Consolas" panose="020B0609020204030204" pitchFamily="49" charset="0"/>
              </a:rPr>
            </a:br>
            <a:r>
              <a:rPr lang="en-US" sz="1400" b="0">
                <a:solidFill>
                  <a:srgbClr val="D4D4D4"/>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D4D4D4"/>
                </a:solidFill>
                <a:effectLst/>
                <a:latin typeface="Consolas" panose="020B0609020204030204" pitchFamily="49" charset="0"/>
              </a:rPr>
              <a:t> (</a:t>
            </a:r>
            <a:r>
              <a:rPr lang="en-US" sz="1400" b="0">
                <a:solidFill>
                  <a:srgbClr val="569CD6"/>
                </a:solidFill>
                <a:effectLst/>
                <a:latin typeface="Consolas" panose="020B0609020204030204" pitchFamily="49" charset="0"/>
              </a:rPr>
              <a:t>int</a:t>
            </a:r>
            <a:r>
              <a:rPr lang="en-US" sz="1400" b="0">
                <a:solidFill>
                  <a:srgbClr val="D4D4D4"/>
                </a:solidFill>
                <a:effectLst/>
                <a:latin typeface="Consolas" panose="020B0609020204030204" pitchFamily="49" charset="0"/>
              </a:rPr>
              <a:t> </a:t>
            </a:r>
            <a:r>
              <a:rPr lang="en-US" sz="1400" b="0" err="1">
                <a:solidFill>
                  <a:srgbClr val="D4D4D4"/>
                </a:solidFill>
                <a:effectLst/>
                <a:latin typeface="Consolas" panose="020B0609020204030204" pitchFamily="49" charset="0"/>
              </a:rPr>
              <a:t>i</a:t>
            </a:r>
            <a:r>
              <a:rPr lang="en-US" sz="1400" b="0">
                <a:solidFill>
                  <a:srgbClr val="D4D4D4"/>
                </a:solidFill>
                <a:effectLst/>
                <a:latin typeface="Consolas" panose="020B0609020204030204" pitchFamily="49" charset="0"/>
              </a:rPr>
              <a:t> = </a:t>
            </a:r>
            <a:r>
              <a:rPr lang="en-US" sz="1400" b="0">
                <a:solidFill>
                  <a:srgbClr val="B5CEA8"/>
                </a:solidFill>
                <a:effectLst/>
                <a:latin typeface="Consolas" panose="020B0609020204030204" pitchFamily="49" charset="0"/>
              </a:rPr>
              <a:t>1</a:t>
            </a:r>
            <a:r>
              <a:rPr lang="en-US" sz="1400" b="0">
                <a:solidFill>
                  <a:srgbClr val="D4D4D4"/>
                </a:solidFill>
                <a:effectLst/>
                <a:latin typeface="Consolas" panose="020B0609020204030204" pitchFamily="49" charset="0"/>
              </a:rPr>
              <a:t>; </a:t>
            </a:r>
            <a:r>
              <a:rPr lang="en-US" sz="1400" b="0" err="1">
                <a:solidFill>
                  <a:srgbClr val="D4D4D4"/>
                </a:solidFill>
                <a:effectLst/>
                <a:latin typeface="Consolas" panose="020B0609020204030204" pitchFamily="49" charset="0"/>
              </a:rPr>
              <a:t>i</a:t>
            </a:r>
            <a:r>
              <a:rPr lang="en-US" sz="1400" b="0">
                <a:solidFill>
                  <a:srgbClr val="D4D4D4"/>
                </a:solidFill>
                <a:effectLst/>
                <a:latin typeface="Consolas" panose="020B0609020204030204" pitchFamily="49" charset="0"/>
              </a:rPr>
              <a:t> &lt; </a:t>
            </a:r>
            <a:r>
              <a:rPr lang="en-US" sz="1400" b="0" err="1">
                <a:solidFill>
                  <a:srgbClr val="CCCCCC"/>
                </a:solidFill>
                <a:effectLst/>
                <a:latin typeface="Consolas" panose="020B0609020204030204" pitchFamily="49" charset="0"/>
              </a:rPr>
              <a:t>blockDim.x</a:t>
            </a:r>
            <a:r>
              <a:rPr lang="en-US" sz="1400" b="0">
                <a:solidFill>
                  <a:srgbClr val="D4D4D4"/>
                </a:solidFill>
                <a:effectLst/>
                <a:latin typeface="Consolas" panose="020B0609020204030204" pitchFamily="49" charset="0"/>
              </a:rPr>
              <a:t>; </a:t>
            </a:r>
            <a:r>
              <a:rPr lang="en-US" sz="1400" b="0" err="1">
                <a:solidFill>
                  <a:srgbClr val="D4D4D4"/>
                </a:solidFill>
                <a:effectLst/>
                <a:latin typeface="Consolas" panose="020B0609020204030204" pitchFamily="49" charset="0"/>
              </a:rPr>
              <a:t>i</a:t>
            </a:r>
            <a:r>
              <a:rPr lang="en-US" sz="1400" b="0">
                <a:solidFill>
                  <a:srgbClr val="D4D4D4"/>
                </a:solidFill>
                <a:effectLst/>
                <a:latin typeface="Consolas" panose="020B0609020204030204" pitchFamily="49" charset="0"/>
              </a:rPr>
              <a:t> *= 2)</a:t>
            </a:r>
          </a:p>
          <a:p>
            <a:r>
              <a:rPr lang="en-US" sz="1400" b="0">
                <a:solidFill>
                  <a:srgbClr val="D4D4D4"/>
                </a:solidFill>
                <a:effectLst/>
                <a:latin typeface="Consolas" panose="020B0609020204030204" pitchFamily="49" charset="0"/>
              </a:rPr>
              <a:t>    {</a:t>
            </a:r>
          </a:p>
          <a:p>
            <a:r>
              <a:rPr lang="en-US" sz="1400" b="0">
                <a:solidFill>
                  <a:srgbClr val="D4D4D4"/>
                </a:solidFill>
                <a:effectLst/>
                <a:latin typeface="Consolas" panose="020B0609020204030204" pitchFamily="49" charset="0"/>
              </a:rPr>
              <a:t>        </a:t>
            </a:r>
            <a:r>
              <a:rPr lang="en-US" sz="1400" b="0">
                <a:solidFill>
                  <a:srgbClr val="C586C0"/>
                </a:solidFill>
                <a:effectLst/>
                <a:latin typeface="Consolas" panose="020B0609020204030204" pitchFamily="49" charset="0"/>
              </a:rPr>
              <a:t>if </a:t>
            </a:r>
            <a:r>
              <a:rPr lang="en-US" sz="1400" b="0">
                <a:solidFill>
                  <a:srgbClr val="D4D4D4"/>
                </a:solidFill>
                <a:effectLst/>
                <a:latin typeface="Consolas" panose="020B0609020204030204" pitchFamily="49" charset="0"/>
              </a:rPr>
              <a:t>(</a:t>
            </a:r>
            <a:r>
              <a:rPr lang="en-US" sz="1400" b="0" err="1">
                <a:solidFill>
                  <a:srgbClr val="CCCCCC"/>
                </a:solidFill>
                <a:effectLst/>
                <a:latin typeface="Consolas" panose="020B0609020204030204" pitchFamily="49" charset="0"/>
              </a:rPr>
              <a:t>threadIdx.x</a:t>
            </a:r>
            <a:r>
              <a:rPr lang="en-US" sz="1400" b="0">
                <a:solidFill>
                  <a:srgbClr val="CCCCCC"/>
                </a:solidFill>
                <a:effectLst/>
                <a:latin typeface="Consolas" panose="020B0609020204030204" pitchFamily="49" charset="0"/>
              </a:rPr>
              <a:t> &lt; (</a:t>
            </a:r>
            <a:r>
              <a:rPr lang="en-US" sz="1400" b="0" err="1">
                <a:solidFill>
                  <a:srgbClr val="CCCCCC"/>
                </a:solidFill>
                <a:effectLst/>
                <a:latin typeface="Consolas" panose="020B0609020204030204" pitchFamily="49" charset="0"/>
              </a:rPr>
              <a:t>threadIdx.x</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 </a:t>
            </a:r>
            <a:r>
              <a:rPr lang="en-US" sz="1400" b="0" err="1">
                <a:solidFill>
                  <a:srgbClr val="D4D4D4"/>
                </a:solidFill>
                <a:effectLst/>
                <a:latin typeface="Consolas" panose="020B0609020204030204" pitchFamily="49" charset="0"/>
              </a:rPr>
              <a:t>i</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r>
              <a:rPr lang="en-US" sz="1400" b="0" err="1">
                <a:solidFill>
                  <a:srgbClr val="D4D4D4"/>
                </a:solidFill>
                <a:effectLst/>
                <a:latin typeface="Consolas" panose="020B0609020204030204" pitchFamily="49" charset="0"/>
              </a:rPr>
              <a:t>smem</a:t>
            </a:r>
            <a:r>
              <a:rPr lang="en-US" sz="1400" b="0">
                <a:solidFill>
                  <a:srgbClr val="CCCCCC"/>
                </a:solidFill>
                <a:effectLst/>
                <a:latin typeface="Consolas" panose="020B0609020204030204" pitchFamily="49" charset="0"/>
              </a:rPr>
              <a:t>[</a:t>
            </a:r>
            <a:r>
              <a:rPr lang="en-US" sz="1400" b="0" err="1">
                <a:solidFill>
                  <a:srgbClr val="CCCCCC"/>
                </a:solidFill>
                <a:effectLst/>
                <a:latin typeface="Consolas" panose="020B0609020204030204" pitchFamily="49" charset="0"/>
              </a:rPr>
              <a:t>threadIdx.x</a:t>
            </a:r>
            <a:r>
              <a:rPr lang="en-US" sz="1400" b="0">
                <a:solidFill>
                  <a:srgbClr val="CCCCCC"/>
                </a:solidFill>
                <a:effectLst/>
                <a:latin typeface="Consolas" panose="020B0609020204030204" pitchFamily="49" charset="0"/>
              </a:rPr>
              <a:t>] += </a:t>
            </a:r>
            <a:r>
              <a:rPr lang="en-US" sz="1400" b="0" err="1">
                <a:solidFill>
                  <a:srgbClr val="D4D4D4"/>
                </a:solidFill>
                <a:effectLst/>
                <a:latin typeface="Consolas" panose="020B0609020204030204" pitchFamily="49" charset="0"/>
              </a:rPr>
              <a:t>smem</a:t>
            </a:r>
            <a:r>
              <a:rPr lang="en-US" sz="1400" b="0">
                <a:solidFill>
                  <a:srgbClr val="CCCCCC"/>
                </a:solidFill>
                <a:effectLst/>
                <a:latin typeface="Consolas" panose="020B0609020204030204" pitchFamily="49" charset="0"/>
              </a:rPr>
              <a:t>[</a:t>
            </a:r>
            <a:r>
              <a:rPr lang="en-US" sz="1400" b="0" err="1">
                <a:solidFill>
                  <a:srgbClr val="CCCCCC"/>
                </a:solidFill>
                <a:effectLst/>
                <a:latin typeface="Consolas" panose="020B0609020204030204" pitchFamily="49" charset="0"/>
              </a:rPr>
              <a:t>threadIdx.x</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 </a:t>
            </a:r>
            <a:r>
              <a:rPr lang="en-US" sz="1400" b="0" err="1">
                <a:solidFill>
                  <a:srgbClr val="D4D4D4"/>
                </a:solidFill>
                <a:effectLst/>
                <a:latin typeface="Consolas" panose="020B0609020204030204" pitchFamily="49" charset="0"/>
              </a:rPr>
              <a:t>i</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r>
              <a:rPr lang="en-US" sz="1400" b="0">
                <a:solidFill>
                  <a:srgbClr val="DCDCAA"/>
                </a:solidFill>
                <a:effectLst/>
                <a:latin typeface="Consolas" panose="020B0609020204030204" pitchFamily="49" charset="0"/>
              </a:rPr>
              <a:t>__</a:t>
            </a:r>
            <a:r>
              <a:rPr lang="en-US" sz="1400" b="0" err="1">
                <a:solidFill>
                  <a:srgbClr val="DCDCAA"/>
                </a:solidFill>
                <a:effectLst/>
                <a:latin typeface="Consolas" panose="020B0609020204030204" pitchFamily="49" charset="0"/>
              </a:rPr>
              <a:t>syncthreads</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p>
          <a:p>
            <a:br>
              <a:rPr lang="en-US" sz="1400" b="0">
                <a:solidFill>
                  <a:srgbClr val="D4D4D4"/>
                </a:solidFill>
                <a:effectLst/>
                <a:latin typeface="Consolas" panose="020B0609020204030204" pitchFamily="49" charset="0"/>
              </a:rPr>
            </a:br>
            <a:r>
              <a:rPr lang="en-US" sz="1400" b="0">
                <a:solidFill>
                  <a:srgbClr val="D4D4D4"/>
                </a:solidFill>
                <a:effectLst/>
                <a:latin typeface="Consolas" panose="020B0609020204030204" pitchFamily="49" charset="0"/>
              </a:rPr>
              <a:t>    </a:t>
            </a:r>
            <a:r>
              <a:rPr lang="en-US" sz="1400" b="0">
                <a:solidFill>
                  <a:srgbClr val="C586C0"/>
                </a:solidFill>
                <a:effectLst/>
                <a:latin typeface="Consolas" panose="020B0609020204030204" pitchFamily="49" charset="0"/>
              </a:rPr>
              <a:t>return</a:t>
            </a:r>
            <a:r>
              <a:rPr lang="en-US" sz="1400" b="0">
                <a:solidFill>
                  <a:srgbClr val="D4D4D4"/>
                </a:solidFill>
                <a:effectLst/>
                <a:latin typeface="Consolas" panose="020B0609020204030204" pitchFamily="49" charset="0"/>
              </a:rPr>
              <a:t> </a:t>
            </a:r>
            <a:r>
              <a:rPr lang="en-US" sz="1400" b="0" err="1">
                <a:solidFill>
                  <a:srgbClr val="D4D4D4"/>
                </a:solidFill>
                <a:effectLst/>
                <a:latin typeface="Consolas" panose="020B0609020204030204" pitchFamily="49" charset="0"/>
              </a:rPr>
              <a:t>smem</a:t>
            </a:r>
            <a:r>
              <a:rPr lang="en-US" sz="1400" b="0">
                <a:solidFill>
                  <a:srgbClr val="CCCCCC"/>
                </a:solidFill>
                <a:effectLst/>
                <a:latin typeface="Consolas" panose="020B0609020204030204" pitchFamily="49" charset="0"/>
              </a:rPr>
              <a:t>[0</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845BE095-0AFC-3D4A-F9EC-9ADB1BC5F7C9}"/>
              </a:ext>
            </a:extLst>
          </p:cNvPr>
          <p:cNvSpPr txBox="1"/>
          <p:nvPr/>
        </p:nvSpPr>
        <p:spPr>
          <a:xfrm>
            <a:off x="429943" y="815409"/>
            <a:ext cx="409897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solidFill>
                  <a:srgbClr val="FFFF00"/>
                </a:solidFill>
                <a:latin typeface="+mj-lt"/>
                <a:ea typeface="+mj-ea"/>
                <a:cs typeface="+mj-cs"/>
                <a:sym typeface="Calibri"/>
              </a:rPr>
              <a:t>Block-wise</a:t>
            </a:r>
            <a:r>
              <a:rPr lang="en-US">
                <a:solidFill>
                  <a:srgbClr val="FFFFFF"/>
                </a:solidFill>
                <a:latin typeface="+mj-lt"/>
                <a:ea typeface="+mj-ea"/>
                <a:cs typeface="+mj-cs"/>
                <a:sym typeface="Calibri"/>
              </a:rPr>
              <a:t> reduction with </a:t>
            </a:r>
            <a:r>
              <a:rPr lang="en-US">
                <a:solidFill>
                  <a:srgbClr val="FFFF00"/>
                </a:solidFill>
                <a:latin typeface="+mj-lt"/>
                <a:ea typeface="+mj-ea"/>
                <a:cs typeface="+mj-cs"/>
                <a:sym typeface="Calibri"/>
              </a:rPr>
              <a:t>shared memory</a:t>
            </a:r>
            <a:endParaRPr kumimoji="0" lang="en-US" sz="1800" b="0" i="0" u="none" strike="noStrike" cap="none" spc="0" normalizeH="0" baseline="0">
              <a:ln>
                <a:noFill/>
              </a:ln>
              <a:solidFill>
                <a:srgbClr val="FFFF00"/>
              </a:solidFill>
              <a:effectLst/>
              <a:uFillTx/>
              <a:latin typeface="+mj-lt"/>
              <a:ea typeface="+mj-ea"/>
              <a:cs typeface="+mj-cs"/>
              <a:sym typeface="Calibri"/>
            </a:endParaRPr>
          </a:p>
        </p:txBody>
      </p:sp>
      <p:sp>
        <p:nvSpPr>
          <p:cNvPr id="20" name="Slide Number Placeholder 19">
            <a:extLst>
              <a:ext uri="{FF2B5EF4-FFF2-40B4-BE49-F238E27FC236}">
                <a16:creationId xmlns:a16="http://schemas.microsoft.com/office/drawing/2014/main" id="{D389DF05-584E-23C2-CED3-DCCC4214AA63}"/>
              </a:ext>
            </a:extLst>
          </p:cNvPr>
          <p:cNvSpPr>
            <a:spLocks noGrp="1"/>
          </p:cNvSpPr>
          <p:nvPr>
            <p:ph type="sldNum" sz="quarter" idx="2"/>
          </p:nvPr>
        </p:nvSpPr>
        <p:spPr/>
        <p:txBody>
          <a:bodyPr/>
          <a:lstStyle/>
          <a:p>
            <a:fld id="{86CB4B4D-7CA3-9044-876B-883B54F8677D}" type="slidenum">
              <a:rPr lang="en-US" smtClean="0"/>
              <a:t>23</a:t>
            </a:fld>
            <a:endParaRPr lang="en-US"/>
          </a:p>
        </p:txBody>
      </p:sp>
      <p:sp>
        <p:nvSpPr>
          <p:cNvPr id="7" name="Rectangle 6">
            <a:extLst>
              <a:ext uri="{FF2B5EF4-FFF2-40B4-BE49-F238E27FC236}">
                <a16:creationId xmlns:a16="http://schemas.microsoft.com/office/drawing/2014/main" id="{73198156-E808-0867-BCE3-9F9DE8BD522A}"/>
              </a:ext>
            </a:extLst>
          </p:cNvPr>
          <p:cNvSpPr/>
          <p:nvPr/>
        </p:nvSpPr>
        <p:spPr>
          <a:xfrm>
            <a:off x="3838861" y="3153847"/>
            <a:ext cx="726659" cy="252334"/>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1" name="TextBox 10">
            <a:extLst>
              <a:ext uri="{FF2B5EF4-FFF2-40B4-BE49-F238E27FC236}">
                <a16:creationId xmlns:a16="http://schemas.microsoft.com/office/drawing/2014/main" id="{D2B6F43B-752C-D587-1190-22F189FA8E3F}"/>
              </a:ext>
            </a:extLst>
          </p:cNvPr>
          <p:cNvSpPr txBox="1"/>
          <p:nvPr/>
        </p:nvSpPr>
        <p:spPr>
          <a:xfrm>
            <a:off x="6279000" y="5006048"/>
            <a:ext cx="87154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err="1">
                <a:solidFill>
                  <a:srgbClr val="FFFFFF"/>
                </a:solidFill>
                <a:latin typeface="+mj-lt"/>
                <a:ea typeface="+mj-ea"/>
                <a:cs typeface="+mj-cs"/>
                <a:sym typeface="Calibri"/>
              </a:rPr>
              <a:t>i</a:t>
            </a:r>
            <a:r>
              <a:rPr lang="en-US">
                <a:solidFill>
                  <a:srgbClr val="FFFFFF"/>
                </a:solidFill>
                <a:latin typeface="+mj-lt"/>
                <a:ea typeface="+mj-ea"/>
                <a:cs typeface="+mj-cs"/>
                <a:sym typeface="Calibri"/>
              </a:rPr>
              <a:t> = </a:t>
            </a:r>
            <a:r>
              <a:rPr lang="en-US">
                <a:solidFill>
                  <a:srgbClr val="FFFF00"/>
                </a:solidFill>
                <a:latin typeface="+mj-lt"/>
                <a:ea typeface="+mj-ea"/>
                <a:cs typeface="+mj-cs"/>
                <a:sym typeface="Calibri"/>
              </a:rPr>
              <a:t>1</a:t>
            </a:r>
            <a:r>
              <a:rPr lang="en-US">
                <a:solidFill>
                  <a:srgbClr val="FFFFFF"/>
                </a:solidFill>
                <a:latin typeface="+mj-lt"/>
                <a:ea typeface="+mj-ea"/>
                <a:cs typeface="+mj-cs"/>
                <a:sym typeface="Calibri"/>
              </a:rPr>
              <a:t>00</a:t>
            </a:r>
            <a:endParaRPr kumimoji="0" lang="en-US" sz="1800" b="0" i="0" u="none" strike="noStrike" cap="none" spc="0" normalizeH="0" baseline="0">
              <a:ln>
                <a:noFill/>
              </a:ln>
              <a:solidFill>
                <a:srgbClr val="FFFF00"/>
              </a:solidFill>
              <a:effectLst/>
              <a:uFillTx/>
              <a:latin typeface="+mj-lt"/>
              <a:ea typeface="+mj-ea"/>
              <a:cs typeface="+mj-cs"/>
              <a:sym typeface="Calibri"/>
            </a:endParaRPr>
          </a:p>
        </p:txBody>
      </p:sp>
      <p:sp>
        <p:nvSpPr>
          <p:cNvPr id="12" name="TextBox 11">
            <a:extLst>
              <a:ext uri="{FF2B5EF4-FFF2-40B4-BE49-F238E27FC236}">
                <a16:creationId xmlns:a16="http://schemas.microsoft.com/office/drawing/2014/main" id="{1184694B-B877-837C-0EF8-D23C91814E2C}"/>
              </a:ext>
            </a:extLst>
          </p:cNvPr>
          <p:cNvSpPr txBox="1"/>
          <p:nvPr/>
        </p:nvSpPr>
        <p:spPr>
          <a:xfrm>
            <a:off x="6344120" y="1811420"/>
            <a:ext cx="113231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err="1">
                <a:solidFill>
                  <a:srgbClr val="FFFFFF"/>
                </a:solidFill>
                <a:latin typeface="+mj-lt"/>
                <a:ea typeface="+mj-ea"/>
                <a:cs typeface="+mj-cs"/>
                <a:sym typeface="Calibri"/>
              </a:rPr>
              <a:t>i</a:t>
            </a:r>
            <a:r>
              <a:rPr lang="en-US">
                <a:solidFill>
                  <a:srgbClr val="FFFFFF"/>
                </a:solidFill>
                <a:latin typeface="+mj-lt"/>
                <a:ea typeface="+mj-ea"/>
                <a:cs typeface="+mj-cs"/>
                <a:sym typeface="Calibri"/>
              </a:rPr>
              <a:t> = 00</a:t>
            </a:r>
            <a:r>
              <a:rPr lang="en-US">
                <a:solidFill>
                  <a:srgbClr val="FFFF00"/>
                </a:solidFill>
                <a:latin typeface="+mj-lt"/>
                <a:ea typeface="+mj-ea"/>
                <a:cs typeface="+mj-cs"/>
                <a:sym typeface="Calibri"/>
              </a:rPr>
              <a:t>1</a:t>
            </a:r>
            <a:endParaRPr kumimoji="0" lang="en-US" sz="1800" b="0" i="0" u="none" strike="noStrike" cap="none" spc="0" normalizeH="0" baseline="0">
              <a:ln>
                <a:noFill/>
              </a:ln>
              <a:solidFill>
                <a:srgbClr val="FFFFFF"/>
              </a:solidFill>
              <a:effectLst/>
              <a:uFillTx/>
              <a:latin typeface="+mj-lt"/>
              <a:ea typeface="+mj-ea"/>
              <a:cs typeface="+mj-cs"/>
              <a:sym typeface="Calibri"/>
            </a:endParaRPr>
          </a:p>
        </p:txBody>
      </p:sp>
      <p:sp>
        <p:nvSpPr>
          <p:cNvPr id="13" name="TextBox 12">
            <a:extLst>
              <a:ext uri="{FF2B5EF4-FFF2-40B4-BE49-F238E27FC236}">
                <a16:creationId xmlns:a16="http://schemas.microsoft.com/office/drawing/2014/main" id="{71B6E1A9-962C-EF5A-B1A7-8FB327DAF0F7}"/>
              </a:ext>
            </a:extLst>
          </p:cNvPr>
          <p:cNvSpPr txBox="1"/>
          <p:nvPr/>
        </p:nvSpPr>
        <p:spPr>
          <a:xfrm>
            <a:off x="6284813" y="3498822"/>
            <a:ext cx="105013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err="1">
                <a:solidFill>
                  <a:srgbClr val="FFFFFF"/>
                </a:solidFill>
                <a:latin typeface="+mj-lt"/>
                <a:ea typeface="+mj-ea"/>
                <a:cs typeface="+mj-cs"/>
                <a:sym typeface="Calibri"/>
              </a:rPr>
              <a:t>i</a:t>
            </a:r>
            <a:r>
              <a:rPr lang="en-US">
                <a:solidFill>
                  <a:srgbClr val="FFFFFF"/>
                </a:solidFill>
                <a:latin typeface="+mj-lt"/>
                <a:ea typeface="+mj-ea"/>
                <a:cs typeface="+mj-cs"/>
                <a:sym typeface="Calibri"/>
              </a:rPr>
              <a:t> = 0</a:t>
            </a:r>
            <a:r>
              <a:rPr lang="en-US">
                <a:solidFill>
                  <a:srgbClr val="FFFF00"/>
                </a:solidFill>
                <a:latin typeface="+mj-lt"/>
                <a:ea typeface="+mj-ea"/>
                <a:cs typeface="+mj-cs"/>
                <a:sym typeface="Calibri"/>
              </a:rPr>
              <a:t>1</a:t>
            </a:r>
            <a:r>
              <a:rPr lang="en-US">
                <a:solidFill>
                  <a:srgbClr val="FFFFFF"/>
                </a:solidFill>
                <a:latin typeface="+mj-lt"/>
                <a:ea typeface="+mj-ea"/>
                <a:cs typeface="+mj-cs"/>
                <a:sym typeface="Calibri"/>
              </a:rPr>
              <a:t>0</a:t>
            </a:r>
            <a:endParaRPr kumimoji="0" lang="en-US" sz="1800" b="0" i="0" u="none" strike="noStrike" cap="none" spc="0" normalizeH="0" baseline="0">
              <a:ln>
                <a:noFill/>
              </a:ln>
              <a:solidFill>
                <a:srgbClr val="FFFFFF"/>
              </a:solidFill>
              <a:effectLst/>
              <a:uFillTx/>
              <a:latin typeface="+mj-lt"/>
              <a:ea typeface="+mj-ea"/>
              <a:cs typeface="+mj-cs"/>
              <a:sym typeface="Calibri"/>
            </a:endParaRPr>
          </a:p>
        </p:txBody>
      </p:sp>
      <p:sp>
        <p:nvSpPr>
          <p:cNvPr id="15" name="Oval 14">
            <a:extLst>
              <a:ext uri="{FF2B5EF4-FFF2-40B4-BE49-F238E27FC236}">
                <a16:creationId xmlns:a16="http://schemas.microsoft.com/office/drawing/2014/main" id="{B63636AA-4ECA-0016-4B8B-4BE0EEC33600}"/>
              </a:ext>
            </a:extLst>
          </p:cNvPr>
          <p:cNvSpPr/>
          <p:nvPr/>
        </p:nvSpPr>
        <p:spPr>
          <a:xfrm>
            <a:off x="7176878" y="967831"/>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1" name="Oval 20">
            <a:extLst>
              <a:ext uri="{FF2B5EF4-FFF2-40B4-BE49-F238E27FC236}">
                <a16:creationId xmlns:a16="http://schemas.microsoft.com/office/drawing/2014/main" id="{D0536C85-A6B7-6B10-38CC-139C2CFE7A2E}"/>
              </a:ext>
            </a:extLst>
          </p:cNvPr>
          <p:cNvSpPr/>
          <p:nvPr/>
        </p:nvSpPr>
        <p:spPr>
          <a:xfrm>
            <a:off x="7798229" y="976377"/>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3" name="Oval 22">
            <a:extLst>
              <a:ext uri="{FF2B5EF4-FFF2-40B4-BE49-F238E27FC236}">
                <a16:creationId xmlns:a16="http://schemas.microsoft.com/office/drawing/2014/main" id="{F0FBF12B-9C50-C8D8-547F-8199D62B98D9}"/>
              </a:ext>
            </a:extLst>
          </p:cNvPr>
          <p:cNvSpPr/>
          <p:nvPr/>
        </p:nvSpPr>
        <p:spPr>
          <a:xfrm>
            <a:off x="8433094" y="976377"/>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5" name="Oval 24">
            <a:extLst>
              <a:ext uri="{FF2B5EF4-FFF2-40B4-BE49-F238E27FC236}">
                <a16:creationId xmlns:a16="http://schemas.microsoft.com/office/drawing/2014/main" id="{D331ED13-9FA0-A1D8-BE28-762C38661E0B}"/>
              </a:ext>
            </a:extLst>
          </p:cNvPr>
          <p:cNvSpPr/>
          <p:nvPr/>
        </p:nvSpPr>
        <p:spPr>
          <a:xfrm>
            <a:off x="9090121" y="976377"/>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7" name="Oval 26">
            <a:extLst>
              <a:ext uri="{FF2B5EF4-FFF2-40B4-BE49-F238E27FC236}">
                <a16:creationId xmlns:a16="http://schemas.microsoft.com/office/drawing/2014/main" id="{6B461A22-3EC9-BA84-0EE4-B0FB81F94AB2}"/>
              </a:ext>
            </a:extLst>
          </p:cNvPr>
          <p:cNvSpPr/>
          <p:nvPr/>
        </p:nvSpPr>
        <p:spPr>
          <a:xfrm>
            <a:off x="9772786" y="984923"/>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9" name="Oval 28">
            <a:extLst>
              <a:ext uri="{FF2B5EF4-FFF2-40B4-BE49-F238E27FC236}">
                <a16:creationId xmlns:a16="http://schemas.microsoft.com/office/drawing/2014/main" id="{0D572648-D2B1-9318-82FD-FDC007C14AA7}"/>
              </a:ext>
            </a:extLst>
          </p:cNvPr>
          <p:cNvSpPr/>
          <p:nvPr/>
        </p:nvSpPr>
        <p:spPr>
          <a:xfrm>
            <a:off x="10394137" y="993469"/>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1" name="Oval 30">
            <a:extLst>
              <a:ext uri="{FF2B5EF4-FFF2-40B4-BE49-F238E27FC236}">
                <a16:creationId xmlns:a16="http://schemas.microsoft.com/office/drawing/2014/main" id="{CE0B4897-2C1F-1853-FA07-18C77270BFED}"/>
              </a:ext>
            </a:extLst>
          </p:cNvPr>
          <p:cNvSpPr/>
          <p:nvPr/>
        </p:nvSpPr>
        <p:spPr>
          <a:xfrm>
            <a:off x="11029002" y="993469"/>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3" name="Oval 32">
            <a:extLst>
              <a:ext uri="{FF2B5EF4-FFF2-40B4-BE49-F238E27FC236}">
                <a16:creationId xmlns:a16="http://schemas.microsoft.com/office/drawing/2014/main" id="{25BB3DEB-7616-88CC-1BD3-CEBD883DDB93}"/>
              </a:ext>
            </a:extLst>
          </p:cNvPr>
          <p:cNvSpPr/>
          <p:nvPr/>
        </p:nvSpPr>
        <p:spPr>
          <a:xfrm>
            <a:off x="11691337" y="986921"/>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5" name="TextBox 34">
            <a:extLst>
              <a:ext uri="{FF2B5EF4-FFF2-40B4-BE49-F238E27FC236}">
                <a16:creationId xmlns:a16="http://schemas.microsoft.com/office/drawing/2014/main" id="{3FC2BC81-D26D-DA60-372C-517A60C31D2F}"/>
              </a:ext>
            </a:extLst>
          </p:cNvPr>
          <p:cNvSpPr txBox="1"/>
          <p:nvPr/>
        </p:nvSpPr>
        <p:spPr>
          <a:xfrm>
            <a:off x="7217167" y="996857"/>
            <a:ext cx="393061"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[0]</a:t>
            </a:r>
          </a:p>
        </p:txBody>
      </p:sp>
      <p:sp>
        <p:nvSpPr>
          <p:cNvPr id="36" name="TextBox 35">
            <a:extLst>
              <a:ext uri="{FF2B5EF4-FFF2-40B4-BE49-F238E27FC236}">
                <a16:creationId xmlns:a16="http://schemas.microsoft.com/office/drawing/2014/main" id="{9B5DDF9F-80A9-981D-C929-5A5D794E7FBC}"/>
              </a:ext>
            </a:extLst>
          </p:cNvPr>
          <p:cNvSpPr txBox="1"/>
          <p:nvPr/>
        </p:nvSpPr>
        <p:spPr>
          <a:xfrm>
            <a:off x="7836131" y="1002169"/>
            <a:ext cx="393061"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[1]</a:t>
            </a:r>
          </a:p>
        </p:txBody>
      </p:sp>
      <p:sp>
        <p:nvSpPr>
          <p:cNvPr id="37" name="TextBox 36">
            <a:extLst>
              <a:ext uri="{FF2B5EF4-FFF2-40B4-BE49-F238E27FC236}">
                <a16:creationId xmlns:a16="http://schemas.microsoft.com/office/drawing/2014/main" id="{8F82DBA0-DFAC-8EB4-46B6-8F146BE4E910}"/>
              </a:ext>
            </a:extLst>
          </p:cNvPr>
          <p:cNvSpPr txBox="1"/>
          <p:nvPr/>
        </p:nvSpPr>
        <p:spPr>
          <a:xfrm>
            <a:off x="8475215" y="1001243"/>
            <a:ext cx="393061"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[2]</a:t>
            </a:r>
          </a:p>
        </p:txBody>
      </p:sp>
      <p:sp>
        <p:nvSpPr>
          <p:cNvPr id="38" name="TextBox 37">
            <a:extLst>
              <a:ext uri="{FF2B5EF4-FFF2-40B4-BE49-F238E27FC236}">
                <a16:creationId xmlns:a16="http://schemas.microsoft.com/office/drawing/2014/main" id="{5677DC4C-88CA-3705-0F28-8498E1331921}"/>
              </a:ext>
            </a:extLst>
          </p:cNvPr>
          <p:cNvSpPr txBox="1"/>
          <p:nvPr/>
        </p:nvSpPr>
        <p:spPr>
          <a:xfrm>
            <a:off x="9138511" y="999819"/>
            <a:ext cx="393061"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[3]</a:t>
            </a:r>
          </a:p>
        </p:txBody>
      </p:sp>
      <p:sp>
        <p:nvSpPr>
          <p:cNvPr id="39" name="TextBox 38">
            <a:extLst>
              <a:ext uri="{FF2B5EF4-FFF2-40B4-BE49-F238E27FC236}">
                <a16:creationId xmlns:a16="http://schemas.microsoft.com/office/drawing/2014/main" id="{571B0272-49C1-F883-4403-FC1E2E2310F2}"/>
              </a:ext>
            </a:extLst>
          </p:cNvPr>
          <p:cNvSpPr txBox="1"/>
          <p:nvPr/>
        </p:nvSpPr>
        <p:spPr>
          <a:xfrm>
            <a:off x="9823598" y="1016483"/>
            <a:ext cx="393061"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[4]</a:t>
            </a:r>
          </a:p>
        </p:txBody>
      </p:sp>
      <p:sp>
        <p:nvSpPr>
          <p:cNvPr id="40" name="TextBox 39">
            <a:extLst>
              <a:ext uri="{FF2B5EF4-FFF2-40B4-BE49-F238E27FC236}">
                <a16:creationId xmlns:a16="http://schemas.microsoft.com/office/drawing/2014/main" id="{A4E59133-7276-5EEF-AAD4-B5540B4C91D6}"/>
              </a:ext>
            </a:extLst>
          </p:cNvPr>
          <p:cNvSpPr txBox="1"/>
          <p:nvPr/>
        </p:nvSpPr>
        <p:spPr>
          <a:xfrm>
            <a:off x="10463108" y="1023605"/>
            <a:ext cx="393061"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[5]</a:t>
            </a:r>
          </a:p>
        </p:txBody>
      </p:sp>
      <p:sp>
        <p:nvSpPr>
          <p:cNvPr id="41" name="TextBox 40">
            <a:extLst>
              <a:ext uri="{FF2B5EF4-FFF2-40B4-BE49-F238E27FC236}">
                <a16:creationId xmlns:a16="http://schemas.microsoft.com/office/drawing/2014/main" id="{5D2919AA-04EC-3614-17AC-F1E2C0BF6D38}"/>
              </a:ext>
            </a:extLst>
          </p:cNvPr>
          <p:cNvSpPr txBox="1"/>
          <p:nvPr/>
        </p:nvSpPr>
        <p:spPr>
          <a:xfrm>
            <a:off x="11076057" y="1012882"/>
            <a:ext cx="393061"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[6]</a:t>
            </a:r>
          </a:p>
        </p:txBody>
      </p:sp>
      <p:sp>
        <p:nvSpPr>
          <p:cNvPr id="42" name="TextBox 41">
            <a:extLst>
              <a:ext uri="{FF2B5EF4-FFF2-40B4-BE49-F238E27FC236}">
                <a16:creationId xmlns:a16="http://schemas.microsoft.com/office/drawing/2014/main" id="{01180E5D-9803-A5DC-5EAB-C1F931A86B60}"/>
              </a:ext>
            </a:extLst>
          </p:cNvPr>
          <p:cNvSpPr txBox="1"/>
          <p:nvPr/>
        </p:nvSpPr>
        <p:spPr>
          <a:xfrm>
            <a:off x="11735594" y="1020502"/>
            <a:ext cx="393061"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[7]</a:t>
            </a:r>
          </a:p>
        </p:txBody>
      </p:sp>
      <p:grpSp>
        <p:nvGrpSpPr>
          <p:cNvPr id="132" name="Group 131">
            <a:extLst>
              <a:ext uri="{FF2B5EF4-FFF2-40B4-BE49-F238E27FC236}">
                <a16:creationId xmlns:a16="http://schemas.microsoft.com/office/drawing/2014/main" id="{F7C3CB6C-91BD-11FF-0CB9-529A1C3A857B}"/>
              </a:ext>
            </a:extLst>
          </p:cNvPr>
          <p:cNvGrpSpPr/>
          <p:nvPr/>
        </p:nvGrpSpPr>
        <p:grpSpPr>
          <a:xfrm>
            <a:off x="7099102" y="1603134"/>
            <a:ext cx="4470565" cy="4546205"/>
            <a:chOff x="7141873" y="2087964"/>
            <a:chExt cx="4470565" cy="3031388"/>
          </a:xfrm>
        </p:grpSpPr>
        <p:cxnSp>
          <p:nvCxnSpPr>
            <p:cNvPr id="86" name="Straight Connector 85">
              <a:extLst>
                <a:ext uri="{FF2B5EF4-FFF2-40B4-BE49-F238E27FC236}">
                  <a16:creationId xmlns:a16="http://schemas.microsoft.com/office/drawing/2014/main" id="{E8895E59-B76D-0002-A0C1-063EAD7F7CB9}"/>
                </a:ext>
              </a:extLst>
            </p:cNvPr>
            <p:cNvCxnSpPr/>
            <p:nvPr/>
          </p:nvCxnSpPr>
          <p:spPr>
            <a:xfrm>
              <a:off x="7730008" y="2109429"/>
              <a:ext cx="0" cy="3009923"/>
            </a:xfrm>
            <a:prstGeom prst="line">
              <a:avLst/>
            </a:prstGeom>
            <a:noFill/>
            <a:ln w="12700" cap="flat">
              <a:solidFill>
                <a:schemeClr val="tx1">
                  <a:lumMod val="65000"/>
                  <a:lumOff val="35000"/>
                </a:schemeClr>
              </a:solidFill>
              <a:prstDash val="solid"/>
              <a:miter lim="800000"/>
            </a:ln>
            <a:effectLst/>
            <a:sp3d/>
          </p:spPr>
          <p:style>
            <a:lnRef idx="0">
              <a:scrgbClr r="0" g="0" b="0"/>
            </a:lnRef>
            <a:fillRef idx="0">
              <a:scrgbClr r="0" g="0" b="0"/>
            </a:fillRef>
            <a:effectRef idx="0">
              <a:scrgbClr r="0" g="0" b="0"/>
            </a:effectRef>
            <a:fontRef idx="none"/>
          </p:style>
        </p:cxnSp>
        <p:cxnSp>
          <p:nvCxnSpPr>
            <p:cNvPr id="87" name="Straight Connector 86">
              <a:extLst>
                <a:ext uri="{FF2B5EF4-FFF2-40B4-BE49-F238E27FC236}">
                  <a16:creationId xmlns:a16="http://schemas.microsoft.com/office/drawing/2014/main" id="{4EBD2C4A-E278-12BE-8733-66D57CE9F4D2}"/>
                </a:ext>
              </a:extLst>
            </p:cNvPr>
            <p:cNvCxnSpPr/>
            <p:nvPr/>
          </p:nvCxnSpPr>
          <p:spPr>
            <a:xfrm>
              <a:off x="8365365" y="2109428"/>
              <a:ext cx="0" cy="3009923"/>
            </a:xfrm>
            <a:prstGeom prst="line">
              <a:avLst/>
            </a:prstGeom>
            <a:noFill/>
            <a:ln w="12700" cap="flat">
              <a:solidFill>
                <a:schemeClr val="tx1">
                  <a:lumMod val="65000"/>
                  <a:lumOff val="35000"/>
                </a:schemeClr>
              </a:solidFill>
              <a:prstDash val="solid"/>
              <a:miter lim="800000"/>
            </a:ln>
            <a:effectLst/>
            <a:sp3d/>
          </p:spPr>
          <p:style>
            <a:lnRef idx="0">
              <a:scrgbClr r="0" g="0" b="0"/>
            </a:lnRef>
            <a:fillRef idx="0">
              <a:scrgbClr r="0" g="0" b="0"/>
            </a:fillRef>
            <a:effectRef idx="0">
              <a:scrgbClr r="0" g="0" b="0"/>
            </a:effectRef>
            <a:fontRef idx="none"/>
          </p:style>
        </p:cxnSp>
        <p:cxnSp>
          <p:nvCxnSpPr>
            <p:cNvPr id="89" name="Straight Connector 88">
              <a:extLst>
                <a:ext uri="{FF2B5EF4-FFF2-40B4-BE49-F238E27FC236}">
                  <a16:creationId xmlns:a16="http://schemas.microsoft.com/office/drawing/2014/main" id="{0F0353B1-2055-4CDA-F4F3-400B3A247E58}"/>
                </a:ext>
              </a:extLst>
            </p:cNvPr>
            <p:cNvCxnSpPr/>
            <p:nvPr/>
          </p:nvCxnSpPr>
          <p:spPr>
            <a:xfrm>
              <a:off x="9025931" y="2104854"/>
              <a:ext cx="0" cy="3009923"/>
            </a:xfrm>
            <a:prstGeom prst="line">
              <a:avLst/>
            </a:prstGeom>
            <a:noFill/>
            <a:ln w="12700" cap="flat">
              <a:solidFill>
                <a:schemeClr val="tx1">
                  <a:lumMod val="65000"/>
                  <a:lumOff val="35000"/>
                </a:schemeClr>
              </a:solidFill>
              <a:prstDash val="solid"/>
              <a:miter lim="800000"/>
            </a:ln>
            <a:effectLst/>
            <a:sp3d/>
          </p:spPr>
          <p:style>
            <a:lnRef idx="0">
              <a:scrgbClr r="0" g="0" b="0"/>
            </a:lnRef>
            <a:fillRef idx="0">
              <a:scrgbClr r="0" g="0" b="0"/>
            </a:fillRef>
            <a:effectRef idx="0">
              <a:scrgbClr r="0" g="0" b="0"/>
            </a:effectRef>
            <a:fontRef idx="none"/>
          </p:style>
        </p:cxnSp>
        <p:cxnSp>
          <p:nvCxnSpPr>
            <p:cNvPr id="90" name="Straight Connector 89">
              <a:extLst>
                <a:ext uri="{FF2B5EF4-FFF2-40B4-BE49-F238E27FC236}">
                  <a16:creationId xmlns:a16="http://schemas.microsoft.com/office/drawing/2014/main" id="{FA201B60-B041-AC46-47ED-038C9A23466F}"/>
                </a:ext>
              </a:extLst>
            </p:cNvPr>
            <p:cNvCxnSpPr/>
            <p:nvPr/>
          </p:nvCxnSpPr>
          <p:spPr>
            <a:xfrm>
              <a:off x="9661288" y="2104853"/>
              <a:ext cx="0" cy="3009923"/>
            </a:xfrm>
            <a:prstGeom prst="line">
              <a:avLst/>
            </a:prstGeom>
            <a:noFill/>
            <a:ln w="12700" cap="flat">
              <a:solidFill>
                <a:schemeClr val="tx1">
                  <a:lumMod val="65000"/>
                  <a:lumOff val="35000"/>
                </a:schemeClr>
              </a:solidFill>
              <a:prstDash val="solid"/>
              <a:miter lim="800000"/>
            </a:ln>
            <a:effectLst/>
            <a:sp3d/>
          </p:spPr>
          <p:style>
            <a:lnRef idx="0">
              <a:scrgbClr r="0" g="0" b="0"/>
            </a:lnRef>
            <a:fillRef idx="0">
              <a:scrgbClr r="0" g="0" b="0"/>
            </a:fillRef>
            <a:effectRef idx="0">
              <a:scrgbClr r="0" g="0" b="0"/>
            </a:effectRef>
            <a:fontRef idx="none"/>
          </p:style>
        </p:cxnSp>
        <p:cxnSp>
          <p:nvCxnSpPr>
            <p:cNvPr id="91" name="Straight Connector 90">
              <a:extLst>
                <a:ext uri="{FF2B5EF4-FFF2-40B4-BE49-F238E27FC236}">
                  <a16:creationId xmlns:a16="http://schemas.microsoft.com/office/drawing/2014/main" id="{2A43A835-9431-43D1-7010-FAFD969F79C5}"/>
                </a:ext>
              </a:extLst>
            </p:cNvPr>
            <p:cNvCxnSpPr/>
            <p:nvPr/>
          </p:nvCxnSpPr>
          <p:spPr>
            <a:xfrm>
              <a:off x="10316515" y="2109428"/>
              <a:ext cx="0" cy="3009923"/>
            </a:xfrm>
            <a:prstGeom prst="line">
              <a:avLst/>
            </a:prstGeom>
            <a:noFill/>
            <a:ln w="12700" cap="flat">
              <a:solidFill>
                <a:schemeClr val="tx1">
                  <a:lumMod val="65000"/>
                  <a:lumOff val="35000"/>
                </a:schemeClr>
              </a:solidFill>
              <a:prstDash val="solid"/>
              <a:miter lim="800000"/>
            </a:ln>
            <a:effectLst/>
            <a:sp3d/>
          </p:spPr>
          <p:style>
            <a:lnRef idx="0">
              <a:scrgbClr r="0" g="0" b="0"/>
            </a:lnRef>
            <a:fillRef idx="0">
              <a:scrgbClr r="0" g="0" b="0"/>
            </a:fillRef>
            <a:effectRef idx="0">
              <a:scrgbClr r="0" g="0" b="0"/>
            </a:effectRef>
            <a:fontRef idx="none"/>
          </p:style>
        </p:cxnSp>
        <p:cxnSp>
          <p:nvCxnSpPr>
            <p:cNvPr id="92" name="Straight Connector 91">
              <a:extLst>
                <a:ext uri="{FF2B5EF4-FFF2-40B4-BE49-F238E27FC236}">
                  <a16:creationId xmlns:a16="http://schemas.microsoft.com/office/drawing/2014/main" id="{3EB5E776-8376-244B-8A4D-E1008EC181E8}"/>
                </a:ext>
              </a:extLst>
            </p:cNvPr>
            <p:cNvCxnSpPr/>
            <p:nvPr/>
          </p:nvCxnSpPr>
          <p:spPr>
            <a:xfrm>
              <a:off x="10951872" y="2109427"/>
              <a:ext cx="0" cy="3009923"/>
            </a:xfrm>
            <a:prstGeom prst="line">
              <a:avLst/>
            </a:prstGeom>
            <a:noFill/>
            <a:ln w="12700" cap="flat">
              <a:solidFill>
                <a:schemeClr val="tx1">
                  <a:lumMod val="65000"/>
                  <a:lumOff val="35000"/>
                </a:schemeClr>
              </a:solidFill>
              <a:prstDash val="solid"/>
              <a:miter lim="800000"/>
            </a:ln>
            <a:effectLst/>
            <a:sp3d/>
          </p:spPr>
          <p:style>
            <a:lnRef idx="0">
              <a:scrgbClr r="0" g="0" b="0"/>
            </a:lnRef>
            <a:fillRef idx="0">
              <a:scrgbClr r="0" g="0" b="0"/>
            </a:fillRef>
            <a:effectRef idx="0">
              <a:scrgbClr r="0" g="0" b="0"/>
            </a:effectRef>
            <a:fontRef idx="none"/>
          </p:style>
        </p:cxnSp>
        <p:cxnSp>
          <p:nvCxnSpPr>
            <p:cNvPr id="93" name="Straight Connector 92">
              <a:extLst>
                <a:ext uri="{FF2B5EF4-FFF2-40B4-BE49-F238E27FC236}">
                  <a16:creationId xmlns:a16="http://schemas.microsoft.com/office/drawing/2014/main" id="{C3A0DE52-255A-5965-ACA1-AE2E44C3A5DA}"/>
                </a:ext>
              </a:extLst>
            </p:cNvPr>
            <p:cNvCxnSpPr/>
            <p:nvPr/>
          </p:nvCxnSpPr>
          <p:spPr>
            <a:xfrm>
              <a:off x="11612438" y="2104853"/>
              <a:ext cx="0" cy="3009923"/>
            </a:xfrm>
            <a:prstGeom prst="line">
              <a:avLst/>
            </a:prstGeom>
            <a:noFill/>
            <a:ln w="12700" cap="flat">
              <a:solidFill>
                <a:schemeClr val="tx1">
                  <a:lumMod val="65000"/>
                  <a:lumOff val="35000"/>
                </a:schemeClr>
              </a:solidFill>
              <a:prstDash val="solid"/>
              <a:miter lim="800000"/>
            </a:ln>
            <a:effectLst/>
            <a:sp3d/>
          </p:spPr>
          <p:style>
            <a:lnRef idx="0">
              <a:scrgbClr r="0" g="0" b="0"/>
            </a:lnRef>
            <a:fillRef idx="0">
              <a:scrgbClr r="0" g="0" b="0"/>
            </a:fillRef>
            <a:effectRef idx="0">
              <a:scrgbClr r="0" g="0" b="0"/>
            </a:effectRef>
            <a:fontRef idx="none"/>
          </p:style>
        </p:cxnSp>
        <p:cxnSp>
          <p:nvCxnSpPr>
            <p:cNvPr id="95" name="Straight Connector 94">
              <a:extLst>
                <a:ext uri="{FF2B5EF4-FFF2-40B4-BE49-F238E27FC236}">
                  <a16:creationId xmlns:a16="http://schemas.microsoft.com/office/drawing/2014/main" id="{3200C26B-B9D7-F9BE-9136-DBF90FAE2122}"/>
                </a:ext>
              </a:extLst>
            </p:cNvPr>
            <p:cNvCxnSpPr/>
            <p:nvPr/>
          </p:nvCxnSpPr>
          <p:spPr>
            <a:xfrm>
              <a:off x="7141873" y="2087964"/>
              <a:ext cx="0" cy="3009923"/>
            </a:xfrm>
            <a:prstGeom prst="line">
              <a:avLst/>
            </a:prstGeom>
            <a:noFill/>
            <a:ln w="12700" cap="flat">
              <a:solidFill>
                <a:schemeClr val="tx1">
                  <a:lumMod val="65000"/>
                  <a:lumOff val="35000"/>
                </a:schemeClr>
              </a:solidFill>
              <a:prstDash val="solid"/>
              <a:miter lim="800000"/>
            </a:ln>
            <a:effectLst/>
            <a:sp3d/>
          </p:spPr>
          <p:style>
            <a:lnRef idx="0">
              <a:scrgbClr r="0" g="0" b="0"/>
            </a:lnRef>
            <a:fillRef idx="0">
              <a:scrgbClr r="0" g="0" b="0"/>
            </a:fillRef>
            <a:effectRef idx="0">
              <a:scrgbClr r="0" g="0" b="0"/>
            </a:effectRef>
            <a:fontRef idx="none"/>
          </p:style>
        </p:cxnSp>
      </p:grpSp>
      <p:sp>
        <p:nvSpPr>
          <p:cNvPr id="98" name="Left Brace 97">
            <a:extLst>
              <a:ext uri="{FF2B5EF4-FFF2-40B4-BE49-F238E27FC236}">
                <a16:creationId xmlns:a16="http://schemas.microsoft.com/office/drawing/2014/main" id="{D23B1875-5FDF-7E07-DFDA-86CCE527F72E}"/>
              </a:ext>
            </a:extLst>
          </p:cNvPr>
          <p:cNvSpPr/>
          <p:nvPr/>
        </p:nvSpPr>
        <p:spPr>
          <a:xfrm>
            <a:off x="6056008" y="1710313"/>
            <a:ext cx="306283" cy="3799679"/>
          </a:xfrm>
          <a:prstGeom prst="leftBrace">
            <a:avLst>
              <a:gd name="adj1" fmla="val 41815"/>
              <a:gd name="adj2" fmla="val 29894"/>
            </a:avLst>
          </a:prstGeom>
          <a:noFill/>
          <a:ln w="28575"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33" name="TextBox 132">
            <a:extLst>
              <a:ext uri="{FF2B5EF4-FFF2-40B4-BE49-F238E27FC236}">
                <a16:creationId xmlns:a16="http://schemas.microsoft.com/office/drawing/2014/main" id="{60CA6604-A434-FBBB-9A02-11DDF366E413}"/>
              </a:ext>
            </a:extLst>
          </p:cNvPr>
          <p:cNvSpPr txBox="1"/>
          <p:nvPr/>
        </p:nvSpPr>
        <p:spPr>
          <a:xfrm>
            <a:off x="7143448" y="3351789"/>
            <a:ext cx="58851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solidFill>
                  <a:srgbClr val="FFFFFF"/>
                </a:solidFill>
                <a:latin typeface="+mj-lt"/>
                <a:ea typeface="+mj-ea"/>
                <a:cs typeface="+mj-cs"/>
                <a:sym typeface="Calibri"/>
              </a:rPr>
              <a:t>0</a:t>
            </a:r>
            <a:r>
              <a:rPr lang="en-US">
                <a:solidFill>
                  <a:srgbClr val="FFFF00"/>
                </a:solidFill>
                <a:latin typeface="+mj-lt"/>
                <a:ea typeface="+mj-ea"/>
                <a:cs typeface="+mj-cs"/>
                <a:sym typeface="Calibri"/>
              </a:rPr>
              <a:t>0</a:t>
            </a:r>
            <a:r>
              <a:rPr lang="en-US">
                <a:solidFill>
                  <a:srgbClr val="FFFFFF"/>
                </a:solidFill>
                <a:latin typeface="+mj-lt"/>
                <a:ea typeface="+mj-ea"/>
                <a:cs typeface="+mj-cs"/>
                <a:sym typeface="Calibri"/>
              </a:rPr>
              <a:t>0</a:t>
            </a:r>
            <a:endParaRPr lang="en-US"/>
          </a:p>
        </p:txBody>
      </p:sp>
      <p:sp>
        <p:nvSpPr>
          <p:cNvPr id="134" name="TextBox 133">
            <a:extLst>
              <a:ext uri="{FF2B5EF4-FFF2-40B4-BE49-F238E27FC236}">
                <a16:creationId xmlns:a16="http://schemas.microsoft.com/office/drawing/2014/main" id="{B82F7FC4-435F-7F03-1836-9BE7EB586F2F}"/>
              </a:ext>
            </a:extLst>
          </p:cNvPr>
          <p:cNvSpPr txBox="1"/>
          <p:nvPr/>
        </p:nvSpPr>
        <p:spPr>
          <a:xfrm>
            <a:off x="7731961" y="3348864"/>
            <a:ext cx="58851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solidFill>
                  <a:srgbClr val="FFFFFF"/>
                </a:solidFill>
                <a:latin typeface="+mj-lt"/>
                <a:ea typeface="+mj-ea"/>
                <a:cs typeface="+mj-cs"/>
                <a:sym typeface="Calibri"/>
              </a:rPr>
              <a:t>0</a:t>
            </a:r>
            <a:r>
              <a:rPr lang="en-US">
                <a:solidFill>
                  <a:srgbClr val="FFFF00"/>
                </a:solidFill>
                <a:latin typeface="+mj-lt"/>
                <a:ea typeface="+mj-ea"/>
                <a:cs typeface="+mj-cs"/>
                <a:sym typeface="Calibri"/>
              </a:rPr>
              <a:t>0</a:t>
            </a:r>
            <a:r>
              <a:rPr lang="en-US">
                <a:solidFill>
                  <a:srgbClr val="FFFFFF"/>
                </a:solidFill>
                <a:latin typeface="+mj-lt"/>
                <a:ea typeface="+mj-ea"/>
                <a:cs typeface="+mj-cs"/>
                <a:sym typeface="Calibri"/>
              </a:rPr>
              <a:t>1</a:t>
            </a:r>
            <a:endParaRPr lang="en-US">
              <a:solidFill>
                <a:srgbClr val="FFFFFF"/>
              </a:solidFill>
            </a:endParaRPr>
          </a:p>
        </p:txBody>
      </p:sp>
      <p:sp>
        <p:nvSpPr>
          <p:cNvPr id="135" name="TextBox 134">
            <a:extLst>
              <a:ext uri="{FF2B5EF4-FFF2-40B4-BE49-F238E27FC236}">
                <a16:creationId xmlns:a16="http://schemas.microsoft.com/office/drawing/2014/main" id="{2E9FFB15-0FE0-B43E-CCBF-DF2BD2D3C80F}"/>
              </a:ext>
            </a:extLst>
          </p:cNvPr>
          <p:cNvSpPr txBox="1"/>
          <p:nvPr/>
        </p:nvSpPr>
        <p:spPr>
          <a:xfrm>
            <a:off x="8376430" y="3348864"/>
            <a:ext cx="58851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solidFill>
                  <a:srgbClr val="FFFFFF"/>
                </a:solidFill>
                <a:latin typeface="+mj-lt"/>
                <a:ea typeface="+mj-ea"/>
                <a:cs typeface="+mj-cs"/>
                <a:sym typeface="Calibri"/>
              </a:rPr>
              <a:t>0</a:t>
            </a:r>
            <a:r>
              <a:rPr lang="en-US">
                <a:solidFill>
                  <a:srgbClr val="FFFF00"/>
                </a:solidFill>
                <a:latin typeface="+mj-lt"/>
                <a:ea typeface="+mj-ea"/>
                <a:cs typeface="+mj-cs"/>
                <a:sym typeface="Calibri"/>
              </a:rPr>
              <a:t>1</a:t>
            </a:r>
            <a:r>
              <a:rPr lang="en-US">
                <a:solidFill>
                  <a:srgbClr val="FFFFFF"/>
                </a:solidFill>
                <a:latin typeface="+mj-lt"/>
                <a:ea typeface="+mj-ea"/>
                <a:cs typeface="+mj-cs"/>
                <a:sym typeface="Calibri"/>
              </a:rPr>
              <a:t>0</a:t>
            </a:r>
            <a:endParaRPr lang="en-US"/>
          </a:p>
        </p:txBody>
      </p:sp>
      <p:sp>
        <p:nvSpPr>
          <p:cNvPr id="136" name="TextBox 135">
            <a:extLst>
              <a:ext uri="{FF2B5EF4-FFF2-40B4-BE49-F238E27FC236}">
                <a16:creationId xmlns:a16="http://schemas.microsoft.com/office/drawing/2014/main" id="{B5897110-B856-2456-ED59-8B6588C5BA05}"/>
              </a:ext>
            </a:extLst>
          </p:cNvPr>
          <p:cNvSpPr txBox="1"/>
          <p:nvPr/>
        </p:nvSpPr>
        <p:spPr>
          <a:xfrm>
            <a:off x="9018740" y="3348864"/>
            <a:ext cx="58851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solidFill>
                  <a:srgbClr val="FFFFFF"/>
                </a:solidFill>
                <a:latin typeface="+mj-lt"/>
                <a:ea typeface="+mj-ea"/>
                <a:cs typeface="+mj-cs"/>
                <a:sym typeface="Calibri"/>
              </a:rPr>
              <a:t>0</a:t>
            </a:r>
            <a:r>
              <a:rPr lang="en-US">
                <a:solidFill>
                  <a:srgbClr val="FFFF00"/>
                </a:solidFill>
                <a:latin typeface="+mj-lt"/>
                <a:ea typeface="+mj-ea"/>
                <a:cs typeface="+mj-cs"/>
                <a:sym typeface="Calibri"/>
              </a:rPr>
              <a:t>1</a:t>
            </a:r>
            <a:r>
              <a:rPr lang="en-US">
                <a:solidFill>
                  <a:srgbClr val="FFFFFF"/>
                </a:solidFill>
                <a:latin typeface="+mj-lt"/>
                <a:ea typeface="+mj-ea"/>
                <a:cs typeface="+mj-cs"/>
                <a:sym typeface="Calibri"/>
              </a:rPr>
              <a:t>1</a:t>
            </a:r>
            <a:endParaRPr lang="en-US">
              <a:solidFill>
                <a:srgbClr val="FFFFFF"/>
              </a:solidFill>
            </a:endParaRPr>
          </a:p>
        </p:txBody>
      </p:sp>
      <p:sp>
        <p:nvSpPr>
          <p:cNvPr id="137" name="TextBox 136">
            <a:extLst>
              <a:ext uri="{FF2B5EF4-FFF2-40B4-BE49-F238E27FC236}">
                <a16:creationId xmlns:a16="http://schemas.microsoft.com/office/drawing/2014/main" id="{D7FADFE3-1EB7-C852-3709-8E25579814B4}"/>
              </a:ext>
            </a:extLst>
          </p:cNvPr>
          <p:cNvSpPr txBox="1"/>
          <p:nvPr/>
        </p:nvSpPr>
        <p:spPr>
          <a:xfrm>
            <a:off x="9688987" y="3356596"/>
            <a:ext cx="58851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solidFill>
                  <a:srgbClr val="FFFFFF"/>
                </a:solidFill>
                <a:latin typeface="+mj-lt"/>
                <a:ea typeface="+mj-ea"/>
                <a:cs typeface="+mj-cs"/>
                <a:sym typeface="Calibri"/>
              </a:rPr>
              <a:t>1</a:t>
            </a:r>
            <a:r>
              <a:rPr lang="en-US">
                <a:solidFill>
                  <a:srgbClr val="FFFF00"/>
                </a:solidFill>
                <a:latin typeface="+mj-lt"/>
                <a:ea typeface="+mj-ea"/>
                <a:cs typeface="+mj-cs"/>
                <a:sym typeface="Calibri"/>
              </a:rPr>
              <a:t>0</a:t>
            </a:r>
            <a:r>
              <a:rPr lang="en-US">
                <a:solidFill>
                  <a:srgbClr val="FFFFFF"/>
                </a:solidFill>
                <a:latin typeface="+mj-lt"/>
                <a:ea typeface="+mj-ea"/>
                <a:cs typeface="+mj-cs"/>
                <a:sym typeface="Calibri"/>
              </a:rPr>
              <a:t>0</a:t>
            </a:r>
            <a:endParaRPr lang="en-US"/>
          </a:p>
        </p:txBody>
      </p:sp>
      <p:sp>
        <p:nvSpPr>
          <p:cNvPr id="138" name="TextBox 137">
            <a:extLst>
              <a:ext uri="{FF2B5EF4-FFF2-40B4-BE49-F238E27FC236}">
                <a16:creationId xmlns:a16="http://schemas.microsoft.com/office/drawing/2014/main" id="{A244D091-3726-7825-BF0C-96CC0AF667E4}"/>
              </a:ext>
            </a:extLst>
          </p:cNvPr>
          <p:cNvSpPr txBox="1"/>
          <p:nvPr/>
        </p:nvSpPr>
        <p:spPr>
          <a:xfrm>
            <a:off x="10277500" y="3353671"/>
            <a:ext cx="58851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solidFill>
                  <a:srgbClr val="FFFFFF"/>
                </a:solidFill>
                <a:latin typeface="+mj-lt"/>
                <a:ea typeface="+mj-ea"/>
                <a:cs typeface="+mj-cs"/>
                <a:sym typeface="Calibri"/>
              </a:rPr>
              <a:t>101</a:t>
            </a:r>
            <a:endParaRPr lang="en-US">
              <a:solidFill>
                <a:srgbClr val="FFFFFF"/>
              </a:solidFill>
            </a:endParaRPr>
          </a:p>
        </p:txBody>
      </p:sp>
      <p:sp>
        <p:nvSpPr>
          <p:cNvPr id="139" name="TextBox 138">
            <a:extLst>
              <a:ext uri="{FF2B5EF4-FFF2-40B4-BE49-F238E27FC236}">
                <a16:creationId xmlns:a16="http://schemas.microsoft.com/office/drawing/2014/main" id="{480F1562-1290-33A2-0DC6-CF50352A7E15}"/>
              </a:ext>
            </a:extLst>
          </p:cNvPr>
          <p:cNvSpPr txBox="1"/>
          <p:nvPr/>
        </p:nvSpPr>
        <p:spPr>
          <a:xfrm>
            <a:off x="10921969" y="3353671"/>
            <a:ext cx="58851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solidFill>
                  <a:srgbClr val="FFFFFF"/>
                </a:solidFill>
                <a:latin typeface="+mj-lt"/>
                <a:ea typeface="+mj-ea"/>
                <a:cs typeface="+mj-cs"/>
                <a:sym typeface="Calibri"/>
              </a:rPr>
              <a:t>1</a:t>
            </a:r>
            <a:r>
              <a:rPr lang="en-US">
                <a:solidFill>
                  <a:srgbClr val="FFFF00"/>
                </a:solidFill>
                <a:latin typeface="+mj-lt"/>
                <a:ea typeface="+mj-ea"/>
                <a:cs typeface="+mj-cs"/>
                <a:sym typeface="Calibri"/>
              </a:rPr>
              <a:t>1</a:t>
            </a:r>
            <a:r>
              <a:rPr lang="en-US">
                <a:solidFill>
                  <a:srgbClr val="FFFFFF"/>
                </a:solidFill>
                <a:latin typeface="+mj-lt"/>
                <a:ea typeface="+mj-ea"/>
                <a:cs typeface="+mj-cs"/>
                <a:sym typeface="Calibri"/>
              </a:rPr>
              <a:t>0</a:t>
            </a:r>
            <a:endParaRPr lang="en-US"/>
          </a:p>
        </p:txBody>
      </p:sp>
      <p:sp>
        <p:nvSpPr>
          <p:cNvPr id="140" name="TextBox 139">
            <a:extLst>
              <a:ext uri="{FF2B5EF4-FFF2-40B4-BE49-F238E27FC236}">
                <a16:creationId xmlns:a16="http://schemas.microsoft.com/office/drawing/2014/main" id="{6A894576-630B-1A26-AC6D-CC30F49A4253}"/>
              </a:ext>
            </a:extLst>
          </p:cNvPr>
          <p:cNvSpPr txBox="1"/>
          <p:nvPr/>
        </p:nvSpPr>
        <p:spPr>
          <a:xfrm>
            <a:off x="11564279" y="3353671"/>
            <a:ext cx="58851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solidFill>
                  <a:srgbClr val="FFFFFF"/>
                </a:solidFill>
                <a:latin typeface="+mj-lt"/>
                <a:ea typeface="+mj-ea"/>
                <a:cs typeface="+mj-cs"/>
                <a:sym typeface="Calibri"/>
              </a:rPr>
              <a:t>1</a:t>
            </a:r>
            <a:r>
              <a:rPr lang="en-US">
                <a:solidFill>
                  <a:srgbClr val="FFFF00"/>
                </a:solidFill>
                <a:latin typeface="+mj-lt"/>
                <a:ea typeface="+mj-ea"/>
                <a:cs typeface="+mj-cs"/>
                <a:sym typeface="Calibri"/>
              </a:rPr>
              <a:t>1</a:t>
            </a:r>
            <a:r>
              <a:rPr lang="en-US">
                <a:solidFill>
                  <a:srgbClr val="FFFFFF"/>
                </a:solidFill>
                <a:latin typeface="+mj-lt"/>
                <a:ea typeface="+mj-ea"/>
                <a:cs typeface="+mj-cs"/>
                <a:sym typeface="Calibri"/>
              </a:rPr>
              <a:t>1</a:t>
            </a:r>
            <a:endParaRPr lang="en-US">
              <a:solidFill>
                <a:srgbClr val="FFFFFF"/>
              </a:solidFill>
            </a:endParaRPr>
          </a:p>
        </p:txBody>
      </p:sp>
      <p:sp>
        <p:nvSpPr>
          <p:cNvPr id="141" name="TextBox 140">
            <a:extLst>
              <a:ext uri="{FF2B5EF4-FFF2-40B4-BE49-F238E27FC236}">
                <a16:creationId xmlns:a16="http://schemas.microsoft.com/office/drawing/2014/main" id="{988967BD-5B87-A8BB-108E-FF85043B18CD}"/>
              </a:ext>
            </a:extLst>
          </p:cNvPr>
          <p:cNvSpPr txBox="1"/>
          <p:nvPr/>
        </p:nvSpPr>
        <p:spPr>
          <a:xfrm>
            <a:off x="7143448" y="4829466"/>
            <a:ext cx="58851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solidFill>
                  <a:srgbClr val="FFFF00"/>
                </a:solidFill>
                <a:latin typeface="+mj-lt"/>
                <a:ea typeface="+mj-ea"/>
                <a:cs typeface="+mj-cs"/>
                <a:sym typeface="Calibri"/>
              </a:rPr>
              <a:t>0</a:t>
            </a:r>
            <a:r>
              <a:rPr lang="en-US">
                <a:solidFill>
                  <a:srgbClr val="FFFFFF"/>
                </a:solidFill>
                <a:latin typeface="+mj-lt"/>
                <a:ea typeface="+mj-ea"/>
                <a:cs typeface="+mj-cs"/>
                <a:sym typeface="Calibri"/>
              </a:rPr>
              <a:t>00</a:t>
            </a:r>
            <a:endParaRPr lang="en-US">
              <a:solidFill>
                <a:srgbClr val="FFFFFF"/>
              </a:solidFill>
            </a:endParaRPr>
          </a:p>
        </p:txBody>
      </p:sp>
      <p:sp>
        <p:nvSpPr>
          <p:cNvPr id="142" name="TextBox 141">
            <a:extLst>
              <a:ext uri="{FF2B5EF4-FFF2-40B4-BE49-F238E27FC236}">
                <a16:creationId xmlns:a16="http://schemas.microsoft.com/office/drawing/2014/main" id="{DCD9D4A7-99DD-D59D-2CE0-D95E05262EA5}"/>
              </a:ext>
            </a:extLst>
          </p:cNvPr>
          <p:cNvSpPr txBox="1"/>
          <p:nvPr/>
        </p:nvSpPr>
        <p:spPr>
          <a:xfrm>
            <a:off x="7731961" y="4826541"/>
            <a:ext cx="58851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solidFill>
                  <a:srgbClr val="FFFF00"/>
                </a:solidFill>
                <a:latin typeface="+mj-lt"/>
                <a:ea typeface="+mj-ea"/>
                <a:cs typeface="+mj-cs"/>
                <a:sym typeface="Calibri"/>
              </a:rPr>
              <a:t>0</a:t>
            </a:r>
            <a:r>
              <a:rPr lang="en-US">
                <a:solidFill>
                  <a:srgbClr val="FFFFFF"/>
                </a:solidFill>
                <a:latin typeface="+mj-lt"/>
                <a:ea typeface="+mj-ea"/>
                <a:cs typeface="+mj-cs"/>
                <a:sym typeface="Calibri"/>
              </a:rPr>
              <a:t>01</a:t>
            </a:r>
            <a:endParaRPr lang="en-US">
              <a:solidFill>
                <a:srgbClr val="FFFFFF"/>
              </a:solidFill>
            </a:endParaRPr>
          </a:p>
        </p:txBody>
      </p:sp>
      <p:sp>
        <p:nvSpPr>
          <p:cNvPr id="143" name="TextBox 142">
            <a:extLst>
              <a:ext uri="{FF2B5EF4-FFF2-40B4-BE49-F238E27FC236}">
                <a16:creationId xmlns:a16="http://schemas.microsoft.com/office/drawing/2014/main" id="{85CAAC75-2EF8-1E77-A3ED-F9212DB5BCDF}"/>
              </a:ext>
            </a:extLst>
          </p:cNvPr>
          <p:cNvSpPr txBox="1"/>
          <p:nvPr/>
        </p:nvSpPr>
        <p:spPr>
          <a:xfrm>
            <a:off x="8376430" y="4826541"/>
            <a:ext cx="58851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solidFill>
                  <a:srgbClr val="FFFF00"/>
                </a:solidFill>
                <a:latin typeface="+mj-lt"/>
                <a:ea typeface="+mj-ea"/>
                <a:cs typeface="+mj-cs"/>
                <a:sym typeface="Calibri"/>
              </a:rPr>
              <a:t>0</a:t>
            </a:r>
            <a:r>
              <a:rPr lang="en-US">
                <a:solidFill>
                  <a:srgbClr val="FFFFFF"/>
                </a:solidFill>
                <a:latin typeface="+mj-lt"/>
                <a:ea typeface="+mj-ea"/>
                <a:cs typeface="+mj-cs"/>
                <a:sym typeface="Calibri"/>
              </a:rPr>
              <a:t>10</a:t>
            </a:r>
            <a:endParaRPr lang="en-US">
              <a:solidFill>
                <a:srgbClr val="FFFFFF"/>
              </a:solidFill>
            </a:endParaRPr>
          </a:p>
        </p:txBody>
      </p:sp>
      <p:sp>
        <p:nvSpPr>
          <p:cNvPr id="144" name="TextBox 143">
            <a:extLst>
              <a:ext uri="{FF2B5EF4-FFF2-40B4-BE49-F238E27FC236}">
                <a16:creationId xmlns:a16="http://schemas.microsoft.com/office/drawing/2014/main" id="{32BF1647-E4F0-27CA-9547-E22E1773B1ED}"/>
              </a:ext>
            </a:extLst>
          </p:cNvPr>
          <p:cNvSpPr txBox="1"/>
          <p:nvPr/>
        </p:nvSpPr>
        <p:spPr>
          <a:xfrm>
            <a:off x="9018740" y="4826541"/>
            <a:ext cx="58851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solidFill>
                  <a:srgbClr val="FFFF00"/>
                </a:solidFill>
                <a:latin typeface="+mj-lt"/>
                <a:ea typeface="+mj-ea"/>
                <a:cs typeface="+mj-cs"/>
                <a:sym typeface="Calibri"/>
              </a:rPr>
              <a:t>0</a:t>
            </a:r>
            <a:r>
              <a:rPr lang="en-US">
                <a:solidFill>
                  <a:srgbClr val="FFFFFF"/>
                </a:solidFill>
                <a:latin typeface="+mj-lt"/>
                <a:ea typeface="+mj-ea"/>
                <a:cs typeface="+mj-cs"/>
                <a:sym typeface="Calibri"/>
              </a:rPr>
              <a:t>11</a:t>
            </a:r>
            <a:endParaRPr lang="en-US">
              <a:solidFill>
                <a:srgbClr val="FFFFFF"/>
              </a:solidFill>
            </a:endParaRPr>
          </a:p>
        </p:txBody>
      </p:sp>
      <p:sp>
        <p:nvSpPr>
          <p:cNvPr id="145" name="TextBox 144">
            <a:extLst>
              <a:ext uri="{FF2B5EF4-FFF2-40B4-BE49-F238E27FC236}">
                <a16:creationId xmlns:a16="http://schemas.microsoft.com/office/drawing/2014/main" id="{810DAAD3-6727-017A-B12D-DE4B97B3CBE1}"/>
              </a:ext>
            </a:extLst>
          </p:cNvPr>
          <p:cNvSpPr txBox="1"/>
          <p:nvPr/>
        </p:nvSpPr>
        <p:spPr>
          <a:xfrm>
            <a:off x="9688987" y="4834273"/>
            <a:ext cx="58851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solidFill>
                  <a:srgbClr val="FFFF00"/>
                </a:solidFill>
                <a:latin typeface="+mj-lt"/>
                <a:ea typeface="+mj-ea"/>
                <a:cs typeface="+mj-cs"/>
                <a:sym typeface="Calibri"/>
              </a:rPr>
              <a:t>1</a:t>
            </a:r>
            <a:r>
              <a:rPr lang="en-US">
                <a:solidFill>
                  <a:srgbClr val="FFFFFF"/>
                </a:solidFill>
                <a:latin typeface="+mj-lt"/>
                <a:ea typeface="+mj-ea"/>
                <a:cs typeface="+mj-cs"/>
                <a:sym typeface="Calibri"/>
              </a:rPr>
              <a:t>00</a:t>
            </a:r>
            <a:endParaRPr lang="en-US">
              <a:solidFill>
                <a:srgbClr val="FFFFFF"/>
              </a:solidFill>
            </a:endParaRPr>
          </a:p>
        </p:txBody>
      </p:sp>
      <p:sp>
        <p:nvSpPr>
          <p:cNvPr id="146" name="TextBox 145">
            <a:extLst>
              <a:ext uri="{FF2B5EF4-FFF2-40B4-BE49-F238E27FC236}">
                <a16:creationId xmlns:a16="http://schemas.microsoft.com/office/drawing/2014/main" id="{FBDA865B-3E21-0AA0-E07F-ABE9A95CC9D9}"/>
              </a:ext>
            </a:extLst>
          </p:cNvPr>
          <p:cNvSpPr txBox="1"/>
          <p:nvPr/>
        </p:nvSpPr>
        <p:spPr>
          <a:xfrm>
            <a:off x="10277500" y="4831348"/>
            <a:ext cx="58851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solidFill>
                  <a:srgbClr val="FFFF00"/>
                </a:solidFill>
                <a:latin typeface="+mj-lt"/>
                <a:ea typeface="+mj-ea"/>
                <a:cs typeface="+mj-cs"/>
                <a:sym typeface="Calibri"/>
              </a:rPr>
              <a:t>1</a:t>
            </a:r>
            <a:r>
              <a:rPr lang="en-US">
                <a:solidFill>
                  <a:srgbClr val="FFFFFF"/>
                </a:solidFill>
                <a:latin typeface="+mj-lt"/>
                <a:ea typeface="+mj-ea"/>
                <a:cs typeface="+mj-cs"/>
                <a:sym typeface="Calibri"/>
              </a:rPr>
              <a:t>01</a:t>
            </a:r>
            <a:endParaRPr lang="en-US">
              <a:solidFill>
                <a:srgbClr val="FFFFFF"/>
              </a:solidFill>
            </a:endParaRPr>
          </a:p>
        </p:txBody>
      </p:sp>
      <p:sp>
        <p:nvSpPr>
          <p:cNvPr id="147" name="TextBox 146">
            <a:extLst>
              <a:ext uri="{FF2B5EF4-FFF2-40B4-BE49-F238E27FC236}">
                <a16:creationId xmlns:a16="http://schemas.microsoft.com/office/drawing/2014/main" id="{FCD66D94-A7E6-EBF1-4DFD-481148CBF5BE}"/>
              </a:ext>
            </a:extLst>
          </p:cNvPr>
          <p:cNvSpPr txBox="1"/>
          <p:nvPr/>
        </p:nvSpPr>
        <p:spPr>
          <a:xfrm>
            <a:off x="10921969" y="4831348"/>
            <a:ext cx="58851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solidFill>
                  <a:srgbClr val="FFFF00"/>
                </a:solidFill>
                <a:latin typeface="+mj-lt"/>
                <a:ea typeface="+mj-ea"/>
                <a:cs typeface="+mj-cs"/>
                <a:sym typeface="Calibri"/>
              </a:rPr>
              <a:t>1</a:t>
            </a:r>
            <a:r>
              <a:rPr lang="en-US">
                <a:solidFill>
                  <a:srgbClr val="FFFFFF"/>
                </a:solidFill>
                <a:latin typeface="+mj-lt"/>
                <a:ea typeface="+mj-ea"/>
                <a:cs typeface="+mj-cs"/>
                <a:sym typeface="Calibri"/>
              </a:rPr>
              <a:t>10</a:t>
            </a:r>
            <a:endParaRPr lang="en-US">
              <a:solidFill>
                <a:srgbClr val="FFFFFF"/>
              </a:solidFill>
            </a:endParaRPr>
          </a:p>
        </p:txBody>
      </p:sp>
      <p:sp>
        <p:nvSpPr>
          <p:cNvPr id="148" name="TextBox 147">
            <a:extLst>
              <a:ext uri="{FF2B5EF4-FFF2-40B4-BE49-F238E27FC236}">
                <a16:creationId xmlns:a16="http://schemas.microsoft.com/office/drawing/2014/main" id="{7157A52F-B5BB-5649-2E9C-7C03786BC156}"/>
              </a:ext>
            </a:extLst>
          </p:cNvPr>
          <p:cNvSpPr txBox="1"/>
          <p:nvPr/>
        </p:nvSpPr>
        <p:spPr>
          <a:xfrm>
            <a:off x="11564279" y="4831348"/>
            <a:ext cx="58851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solidFill>
                  <a:srgbClr val="FFFF00"/>
                </a:solidFill>
                <a:latin typeface="+mj-lt"/>
                <a:ea typeface="+mj-ea"/>
                <a:cs typeface="+mj-cs"/>
                <a:sym typeface="Calibri"/>
              </a:rPr>
              <a:t>1</a:t>
            </a:r>
            <a:r>
              <a:rPr lang="en-US">
                <a:solidFill>
                  <a:srgbClr val="FFFFFF"/>
                </a:solidFill>
                <a:latin typeface="+mj-lt"/>
                <a:ea typeface="+mj-ea"/>
                <a:cs typeface="+mj-cs"/>
                <a:sym typeface="Calibri"/>
              </a:rPr>
              <a:t>11</a:t>
            </a:r>
            <a:endParaRPr lang="en-US">
              <a:solidFill>
                <a:srgbClr val="FFFFFF"/>
              </a:solidFill>
            </a:endParaRPr>
          </a:p>
        </p:txBody>
      </p:sp>
      <p:sp>
        <p:nvSpPr>
          <p:cNvPr id="149" name="Rectangle 148">
            <a:extLst>
              <a:ext uri="{FF2B5EF4-FFF2-40B4-BE49-F238E27FC236}">
                <a16:creationId xmlns:a16="http://schemas.microsoft.com/office/drawing/2014/main" id="{616C2130-386B-420E-24E4-C2E2514A0580}"/>
              </a:ext>
            </a:extLst>
          </p:cNvPr>
          <p:cNvSpPr/>
          <p:nvPr/>
        </p:nvSpPr>
        <p:spPr>
          <a:xfrm>
            <a:off x="3205618" y="3818925"/>
            <a:ext cx="338178" cy="202428"/>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1" i="0" u="none" strike="noStrike" cap="none" spc="0" normalizeH="0" baseline="0">
              <a:ln>
                <a:noFill/>
              </a:ln>
              <a:solidFill>
                <a:srgbClr val="000000"/>
              </a:solidFill>
              <a:effectLst/>
              <a:uFillTx/>
              <a:latin typeface="+mj-lt"/>
              <a:ea typeface="+mj-ea"/>
              <a:cs typeface="+mj-cs"/>
              <a:sym typeface="Calibri"/>
            </a:endParaRPr>
          </a:p>
        </p:txBody>
      </p:sp>
      <p:sp>
        <p:nvSpPr>
          <p:cNvPr id="151" name="Rectangle 150">
            <a:extLst>
              <a:ext uri="{FF2B5EF4-FFF2-40B4-BE49-F238E27FC236}">
                <a16:creationId xmlns:a16="http://schemas.microsoft.com/office/drawing/2014/main" id="{7CEA104D-80B9-F0D4-3C38-39C5F9259DF9}"/>
              </a:ext>
            </a:extLst>
          </p:cNvPr>
          <p:cNvSpPr/>
          <p:nvPr/>
        </p:nvSpPr>
        <p:spPr>
          <a:xfrm>
            <a:off x="5189682" y="3810254"/>
            <a:ext cx="224125" cy="202428"/>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1" i="0" u="none" strike="noStrike" cap="none" spc="0" normalizeH="0" baseline="0">
              <a:ln>
                <a:noFill/>
              </a:ln>
              <a:solidFill>
                <a:srgbClr val="000000"/>
              </a:solidFill>
              <a:effectLst/>
              <a:uFillTx/>
              <a:latin typeface="+mj-lt"/>
              <a:ea typeface="+mj-ea"/>
              <a:cs typeface="+mj-cs"/>
              <a:sym typeface="Calibri"/>
            </a:endParaRPr>
          </a:p>
        </p:txBody>
      </p:sp>
      <p:sp>
        <p:nvSpPr>
          <p:cNvPr id="60" name="TextBox 59">
            <a:extLst>
              <a:ext uri="{FF2B5EF4-FFF2-40B4-BE49-F238E27FC236}">
                <a16:creationId xmlns:a16="http://schemas.microsoft.com/office/drawing/2014/main" id="{676C5B9F-998E-A9F4-E93B-872589ACA0A4}"/>
              </a:ext>
            </a:extLst>
          </p:cNvPr>
          <p:cNvSpPr txBox="1"/>
          <p:nvPr/>
        </p:nvSpPr>
        <p:spPr>
          <a:xfrm>
            <a:off x="7169778" y="1736721"/>
            <a:ext cx="58851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solidFill>
                  <a:srgbClr val="FFFFFF"/>
                </a:solidFill>
                <a:latin typeface="+mj-lt"/>
                <a:ea typeface="+mj-ea"/>
                <a:cs typeface="+mj-cs"/>
                <a:sym typeface="Calibri"/>
              </a:rPr>
              <a:t>00</a:t>
            </a:r>
            <a:r>
              <a:rPr lang="en-US">
                <a:solidFill>
                  <a:srgbClr val="FFFF00"/>
                </a:solidFill>
                <a:latin typeface="+mj-lt"/>
                <a:ea typeface="+mj-ea"/>
                <a:cs typeface="+mj-cs"/>
                <a:sym typeface="Calibri"/>
              </a:rPr>
              <a:t>0</a:t>
            </a:r>
            <a:endParaRPr lang="en-US">
              <a:solidFill>
                <a:srgbClr val="FFFF00"/>
              </a:solidFill>
            </a:endParaRPr>
          </a:p>
        </p:txBody>
      </p:sp>
      <p:sp>
        <p:nvSpPr>
          <p:cNvPr id="61" name="TextBox 60">
            <a:extLst>
              <a:ext uri="{FF2B5EF4-FFF2-40B4-BE49-F238E27FC236}">
                <a16:creationId xmlns:a16="http://schemas.microsoft.com/office/drawing/2014/main" id="{D72152CD-8C2D-89A5-7C7F-F826B81ADB61}"/>
              </a:ext>
            </a:extLst>
          </p:cNvPr>
          <p:cNvSpPr txBox="1"/>
          <p:nvPr/>
        </p:nvSpPr>
        <p:spPr>
          <a:xfrm>
            <a:off x="7758291" y="1733796"/>
            <a:ext cx="58851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solidFill>
                  <a:srgbClr val="FFFFFF"/>
                </a:solidFill>
                <a:latin typeface="+mj-lt"/>
                <a:ea typeface="+mj-ea"/>
                <a:cs typeface="+mj-cs"/>
                <a:sym typeface="Calibri"/>
              </a:rPr>
              <a:t>00</a:t>
            </a:r>
            <a:r>
              <a:rPr lang="en-US">
                <a:solidFill>
                  <a:srgbClr val="FFFF00"/>
                </a:solidFill>
                <a:latin typeface="+mj-lt"/>
                <a:ea typeface="+mj-ea"/>
                <a:cs typeface="+mj-cs"/>
                <a:sym typeface="Calibri"/>
              </a:rPr>
              <a:t>1</a:t>
            </a:r>
            <a:endParaRPr lang="en-US">
              <a:solidFill>
                <a:srgbClr val="FFFF00"/>
              </a:solidFill>
            </a:endParaRPr>
          </a:p>
        </p:txBody>
      </p:sp>
      <p:sp>
        <p:nvSpPr>
          <p:cNvPr id="62" name="TextBox 61">
            <a:extLst>
              <a:ext uri="{FF2B5EF4-FFF2-40B4-BE49-F238E27FC236}">
                <a16:creationId xmlns:a16="http://schemas.microsoft.com/office/drawing/2014/main" id="{229E1F9A-FBED-04D4-F941-1F845923D2CA}"/>
              </a:ext>
            </a:extLst>
          </p:cNvPr>
          <p:cNvSpPr txBox="1"/>
          <p:nvPr/>
        </p:nvSpPr>
        <p:spPr>
          <a:xfrm>
            <a:off x="8402760" y="1733796"/>
            <a:ext cx="58851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solidFill>
                  <a:srgbClr val="FFFFFF"/>
                </a:solidFill>
                <a:latin typeface="+mj-lt"/>
                <a:ea typeface="+mj-ea"/>
                <a:cs typeface="+mj-cs"/>
                <a:sym typeface="Calibri"/>
              </a:rPr>
              <a:t>01</a:t>
            </a:r>
            <a:r>
              <a:rPr lang="en-US">
                <a:solidFill>
                  <a:srgbClr val="FFFF00"/>
                </a:solidFill>
                <a:latin typeface="+mj-lt"/>
                <a:ea typeface="+mj-ea"/>
                <a:cs typeface="+mj-cs"/>
                <a:sym typeface="Calibri"/>
              </a:rPr>
              <a:t>0</a:t>
            </a:r>
            <a:endParaRPr lang="en-US">
              <a:solidFill>
                <a:srgbClr val="FFFF00"/>
              </a:solidFill>
            </a:endParaRPr>
          </a:p>
        </p:txBody>
      </p:sp>
      <p:sp>
        <p:nvSpPr>
          <p:cNvPr id="63" name="TextBox 62">
            <a:extLst>
              <a:ext uri="{FF2B5EF4-FFF2-40B4-BE49-F238E27FC236}">
                <a16:creationId xmlns:a16="http://schemas.microsoft.com/office/drawing/2014/main" id="{D337E6F1-48BD-6A3B-608C-15540EB9BA3C}"/>
              </a:ext>
            </a:extLst>
          </p:cNvPr>
          <p:cNvSpPr txBox="1"/>
          <p:nvPr/>
        </p:nvSpPr>
        <p:spPr>
          <a:xfrm>
            <a:off x="9045070" y="1733796"/>
            <a:ext cx="58851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solidFill>
                  <a:srgbClr val="FFFFFF"/>
                </a:solidFill>
                <a:latin typeface="+mj-lt"/>
                <a:ea typeface="+mj-ea"/>
                <a:cs typeface="+mj-cs"/>
                <a:sym typeface="Calibri"/>
              </a:rPr>
              <a:t>01</a:t>
            </a:r>
            <a:r>
              <a:rPr lang="en-US">
                <a:solidFill>
                  <a:srgbClr val="FFFF00"/>
                </a:solidFill>
                <a:latin typeface="+mj-lt"/>
                <a:ea typeface="+mj-ea"/>
                <a:cs typeface="+mj-cs"/>
                <a:sym typeface="Calibri"/>
              </a:rPr>
              <a:t>1</a:t>
            </a:r>
            <a:endParaRPr lang="en-US">
              <a:solidFill>
                <a:srgbClr val="FFFF00"/>
              </a:solidFill>
            </a:endParaRPr>
          </a:p>
        </p:txBody>
      </p:sp>
      <p:sp>
        <p:nvSpPr>
          <p:cNvPr id="64" name="TextBox 63">
            <a:extLst>
              <a:ext uri="{FF2B5EF4-FFF2-40B4-BE49-F238E27FC236}">
                <a16:creationId xmlns:a16="http://schemas.microsoft.com/office/drawing/2014/main" id="{CB381731-DEE6-56AE-20C7-C2A74687099F}"/>
              </a:ext>
            </a:extLst>
          </p:cNvPr>
          <p:cNvSpPr txBox="1"/>
          <p:nvPr/>
        </p:nvSpPr>
        <p:spPr>
          <a:xfrm>
            <a:off x="9715317" y="1741528"/>
            <a:ext cx="58851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solidFill>
                  <a:srgbClr val="FFFFFF"/>
                </a:solidFill>
                <a:latin typeface="+mj-lt"/>
                <a:ea typeface="+mj-ea"/>
                <a:cs typeface="+mj-cs"/>
                <a:sym typeface="Calibri"/>
              </a:rPr>
              <a:t>10</a:t>
            </a:r>
            <a:r>
              <a:rPr lang="en-US">
                <a:solidFill>
                  <a:srgbClr val="FFFF00"/>
                </a:solidFill>
                <a:latin typeface="+mj-lt"/>
                <a:ea typeface="+mj-ea"/>
                <a:cs typeface="+mj-cs"/>
                <a:sym typeface="Calibri"/>
              </a:rPr>
              <a:t>0</a:t>
            </a:r>
            <a:endParaRPr lang="en-US">
              <a:solidFill>
                <a:srgbClr val="FFFF00"/>
              </a:solidFill>
            </a:endParaRPr>
          </a:p>
        </p:txBody>
      </p:sp>
      <p:sp>
        <p:nvSpPr>
          <p:cNvPr id="65" name="TextBox 64">
            <a:extLst>
              <a:ext uri="{FF2B5EF4-FFF2-40B4-BE49-F238E27FC236}">
                <a16:creationId xmlns:a16="http://schemas.microsoft.com/office/drawing/2014/main" id="{5E95D213-6A13-10E7-3CC5-B123B7986A0A}"/>
              </a:ext>
            </a:extLst>
          </p:cNvPr>
          <p:cNvSpPr txBox="1"/>
          <p:nvPr/>
        </p:nvSpPr>
        <p:spPr>
          <a:xfrm>
            <a:off x="10303830" y="1738603"/>
            <a:ext cx="58851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solidFill>
                  <a:srgbClr val="FFFFFF"/>
                </a:solidFill>
                <a:latin typeface="+mj-lt"/>
                <a:ea typeface="+mj-ea"/>
                <a:cs typeface="+mj-cs"/>
                <a:sym typeface="Calibri"/>
              </a:rPr>
              <a:t>10</a:t>
            </a:r>
            <a:r>
              <a:rPr lang="en-US">
                <a:solidFill>
                  <a:srgbClr val="FFFF00"/>
                </a:solidFill>
                <a:latin typeface="+mj-lt"/>
                <a:ea typeface="+mj-ea"/>
                <a:cs typeface="+mj-cs"/>
                <a:sym typeface="Calibri"/>
              </a:rPr>
              <a:t>1</a:t>
            </a:r>
            <a:endParaRPr lang="en-US">
              <a:solidFill>
                <a:srgbClr val="FFFF00"/>
              </a:solidFill>
            </a:endParaRPr>
          </a:p>
        </p:txBody>
      </p:sp>
      <p:sp>
        <p:nvSpPr>
          <p:cNvPr id="66" name="TextBox 65">
            <a:extLst>
              <a:ext uri="{FF2B5EF4-FFF2-40B4-BE49-F238E27FC236}">
                <a16:creationId xmlns:a16="http://schemas.microsoft.com/office/drawing/2014/main" id="{08E49295-82D3-761B-8AA1-9DE50285DD25}"/>
              </a:ext>
            </a:extLst>
          </p:cNvPr>
          <p:cNvSpPr txBox="1"/>
          <p:nvPr/>
        </p:nvSpPr>
        <p:spPr>
          <a:xfrm>
            <a:off x="10948299" y="1738603"/>
            <a:ext cx="58851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solidFill>
                  <a:srgbClr val="FFFFFF"/>
                </a:solidFill>
                <a:latin typeface="+mj-lt"/>
                <a:ea typeface="+mj-ea"/>
                <a:cs typeface="+mj-cs"/>
                <a:sym typeface="Calibri"/>
              </a:rPr>
              <a:t>11</a:t>
            </a:r>
            <a:r>
              <a:rPr lang="en-US">
                <a:solidFill>
                  <a:srgbClr val="FFFF00"/>
                </a:solidFill>
                <a:latin typeface="+mj-lt"/>
                <a:ea typeface="+mj-ea"/>
                <a:cs typeface="+mj-cs"/>
                <a:sym typeface="Calibri"/>
              </a:rPr>
              <a:t>0</a:t>
            </a:r>
            <a:endParaRPr lang="en-US">
              <a:solidFill>
                <a:srgbClr val="FFFF00"/>
              </a:solidFill>
            </a:endParaRPr>
          </a:p>
        </p:txBody>
      </p:sp>
      <p:sp>
        <p:nvSpPr>
          <p:cNvPr id="67" name="TextBox 66">
            <a:extLst>
              <a:ext uri="{FF2B5EF4-FFF2-40B4-BE49-F238E27FC236}">
                <a16:creationId xmlns:a16="http://schemas.microsoft.com/office/drawing/2014/main" id="{B7E6E2C1-15D1-E7FD-1A11-6C14F5116F7B}"/>
              </a:ext>
            </a:extLst>
          </p:cNvPr>
          <p:cNvSpPr txBox="1"/>
          <p:nvPr/>
        </p:nvSpPr>
        <p:spPr>
          <a:xfrm>
            <a:off x="11590609" y="1738603"/>
            <a:ext cx="58851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solidFill>
                  <a:srgbClr val="FFFFFF"/>
                </a:solidFill>
                <a:latin typeface="+mj-lt"/>
                <a:ea typeface="+mj-ea"/>
                <a:cs typeface="+mj-cs"/>
                <a:sym typeface="Calibri"/>
              </a:rPr>
              <a:t>11</a:t>
            </a:r>
            <a:r>
              <a:rPr lang="en-US">
                <a:solidFill>
                  <a:srgbClr val="FFFF00"/>
                </a:solidFill>
                <a:latin typeface="+mj-lt"/>
                <a:ea typeface="+mj-ea"/>
                <a:cs typeface="+mj-cs"/>
                <a:sym typeface="Calibri"/>
              </a:rPr>
              <a:t>1</a:t>
            </a:r>
            <a:endParaRPr lang="en-US">
              <a:solidFill>
                <a:srgbClr val="FFFF00"/>
              </a:solidFill>
            </a:endParaRPr>
          </a:p>
        </p:txBody>
      </p:sp>
      <p:sp>
        <p:nvSpPr>
          <p:cNvPr id="68" name="Arc 67">
            <a:extLst>
              <a:ext uri="{FF2B5EF4-FFF2-40B4-BE49-F238E27FC236}">
                <a16:creationId xmlns:a16="http://schemas.microsoft.com/office/drawing/2014/main" id="{CDC47AEB-23E9-C2DE-6F5D-9A1044DF9FBC}"/>
              </a:ext>
            </a:extLst>
          </p:cNvPr>
          <p:cNvSpPr/>
          <p:nvPr/>
        </p:nvSpPr>
        <p:spPr>
          <a:xfrm>
            <a:off x="7450358" y="1757386"/>
            <a:ext cx="600626" cy="535926"/>
          </a:xfrm>
          <a:prstGeom prst="arc">
            <a:avLst>
              <a:gd name="adj1" fmla="val 1324127"/>
              <a:gd name="adj2" fmla="val 9287841"/>
            </a:avLst>
          </a:prstGeom>
          <a:noFill/>
          <a:ln w="38100" cap="flat">
            <a:solidFill>
              <a:srgbClr val="FFFFFF"/>
            </a:solidFill>
            <a:prstDash val="solid"/>
            <a:miter lim="800000"/>
            <a:headEnd type="none" w="med" len="med"/>
            <a:tailEnd type="triangle"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81" name="Arc 80">
            <a:extLst>
              <a:ext uri="{FF2B5EF4-FFF2-40B4-BE49-F238E27FC236}">
                <a16:creationId xmlns:a16="http://schemas.microsoft.com/office/drawing/2014/main" id="{FFD7D955-9BDF-0B9E-AE8C-FF67B49C3E54}"/>
              </a:ext>
            </a:extLst>
          </p:cNvPr>
          <p:cNvSpPr/>
          <p:nvPr/>
        </p:nvSpPr>
        <p:spPr>
          <a:xfrm>
            <a:off x="7367113" y="3348864"/>
            <a:ext cx="1332615" cy="627898"/>
          </a:xfrm>
          <a:prstGeom prst="arc">
            <a:avLst>
              <a:gd name="adj1" fmla="val 571880"/>
              <a:gd name="adj2" fmla="val 10263456"/>
            </a:avLst>
          </a:prstGeom>
          <a:noFill/>
          <a:ln w="38100" cap="flat">
            <a:solidFill>
              <a:srgbClr val="FFFFFF"/>
            </a:solidFill>
            <a:prstDash val="solid"/>
            <a:miter lim="800000"/>
            <a:headEnd type="none" w="med" len="med"/>
            <a:tailEnd type="triangle"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85" name="Arc 84">
            <a:extLst>
              <a:ext uri="{FF2B5EF4-FFF2-40B4-BE49-F238E27FC236}">
                <a16:creationId xmlns:a16="http://schemas.microsoft.com/office/drawing/2014/main" id="{1BBCB2A0-E2EE-1D2C-0E73-FE66B7F2C3FD}"/>
              </a:ext>
            </a:extLst>
          </p:cNvPr>
          <p:cNvSpPr/>
          <p:nvPr/>
        </p:nvSpPr>
        <p:spPr>
          <a:xfrm>
            <a:off x="7361640" y="4573334"/>
            <a:ext cx="2688574" cy="892228"/>
          </a:xfrm>
          <a:prstGeom prst="arc">
            <a:avLst>
              <a:gd name="adj1" fmla="val 438150"/>
              <a:gd name="adj2" fmla="val 10373275"/>
            </a:avLst>
          </a:prstGeom>
          <a:noFill/>
          <a:ln w="28575" cap="flat">
            <a:solidFill>
              <a:srgbClr val="FFFFFF"/>
            </a:solidFill>
            <a:prstDash val="solid"/>
            <a:miter lim="800000"/>
            <a:headEnd type="none" w="med" len="med"/>
            <a:tailEnd type="triangle"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9" name="Arc 18">
            <a:extLst>
              <a:ext uri="{FF2B5EF4-FFF2-40B4-BE49-F238E27FC236}">
                <a16:creationId xmlns:a16="http://schemas.microsoft.com/office/drawing/2014/main" id="{0CC5943B-617E-293E-87E2-D59BFB4656FF}"/>
              </a:ext>
            </a:extLst>
          </p:cNvPr>
          <p:cNvSpPr/>
          <p:nvPr/>
        </p:nvSpPr>
        <p:spPr>
          <a:xfrm>
            <a:off x="8646698" y="1795486"/>
            <a:ext cx="600626" cy="535926"/>
          </a:xfrm>
          <a:prstGeom prst="arc">
            <a:avLst>
              <a:gd name="adj1" fmla="val 1324127"/>
              <a:gd name="adj2" fmla="val 9287841"/>
            </a:avLst>
          </a:prstGeom>
          <a:noFill/>
          <a:ln w="38100" cap="flat">
            <a:solidFill>
              <a:srgbClr val="FFFFFF"/>
            </a:solidFill>
            <a:prstDash val="solid"/>
            <a:miter lim="800000"/>
            <a:headEnd type="none" w="med" len="med"/>
            <a:tailEnd type="triangle"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22" name="Arc 21">
            <a:extLst>
              <a:ext uri="{FF2B5EF4-FFF2-40B4-BE49-F238E27FC236}">
                <a16:creationId xmlns:a16="http://schemas.microsoft.com/office/drawing/2014/main" id="{D628ECE3-E408-D99C-6352-FD543A4BA5BC}"/>
              </a:ext>
            </a:extLst>
          </p:cNvPr>
          <p:cNvSpPr/>
          <p:nvPr/>
        </p:nvSpPr>
        <p:spPr>
          <a:xfrm>
            <a:off x="9969772" y="1835165"/>
            <a:ext cx="600626" cy="535926"/>
          </a:xfrm>
          <a:prstGeom prst="arc">
            <a:avLst>
              <a:gd name="adj1" fmla="val 1324127"/>
              <a:gd name="adj2" fmla="val 9287841"/>
            </a:avLst>
          </a:prstGeom>
          <a:noFill/>
          <a:ln w="38100" cap="flat">
            <a:solidFill>
              <a:srgbClr val="FFFFFF"/>
            </a:solidFill>
            <a:prstDash val="solid"/>
            <a:miter lim="800000"/>
            <a:headEnd type="none" w="med" len="med"/>
            <a:tailEnd type="triangle"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24" name="Arc 23">
            <a:extLst>
              <a:ext uri="{FF2B5EF4-FFF2-40B4-BE49-F238E27FC236}">
                <a16:creationId xmlns:a16="http://schemas.microsoft.com/office/drawing/2014/main" id="{EF78037F-A24C-171F-5A9E-A2ABD062E1B3}"/>
              </a:ext>
            </a:extLst>
          </p:cNvPr>
          <p:cNvSpPr/>
          <p:nvPr/>
        </p:nvSpPr>
        <p:spPr>
          <a:xfrm>
            <a:off x="11272587" y="1842897"/>
            <a:ext cx="600626" cy="535926"/>
          </a:xfrm>
          <a:prstGeom prst="arc">
            <a:avLst>
              <a:gd name="adj1" fmla="val 1324127"/>
              <a:gd name="adj2" fmla="val 9287841"/>
            </a:avLst>
          </a:prstGeom>
          <a:noFill/>
          <a:ln w="38100" cap="flat">
            <a:solidFill>
              <a:srgbClr val="FFFFFF"/>
            </a:solidFill>
            <a:prstDash val="solid"/>
            <a:miter lim="800000"/>
            <a:headEnd type="none" w="med" len="med"/>
            <a:tailEnd type="triangle"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30" name="Oval 29">
            <a:extLst>
              <a:ext uri="{FF2B5EF4-FFF2-40B4-BE49-F238E27FC236}">
                <a16:creationId xmlns:a16="http://schemas.microsoft.com/office/drawing/2014/main" id="{36368FE0-D260-D492-282F-876B6C7FF2CD}"/>
              </a:ext>
            </a:extLst>
          </p:cNvPr>
          <p:cNvSpPr/>
          <p:nvPr/>
        </p:nvSpPr>
        <p:spPr>
          <a:xfrm>
            <a:off x="7216245" y="2529913"/>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7" name="TextBox 16">
            <a:extLst>
              <a:ext uri="{FF2B5EF4-FFF2-40B4-BE49-F238E27FC236}">
                <a16:creationId xmlns:a16="http://schemas.microsoft.com/office/drawing/2014/main" id="{CD2C853B-2362-014D-EB90-17F318571559}"/>
              </a:ext>
            </a:extLst>
          </p:cNvPr>
          <p:cNvSpPr txBox="1"/>
          <p:nvPr/>
        </p:nvSpPr>
        <p:spPr>
          <a:xfrm>
            <a:off x="7186476" y="2544272"/>
            <a:ext cx="60062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[0-1]</a:t>
            </a:r>
          </a:p>
        </p:txBody>
      </p:sp>
      <p:sp>
        <p:nvSpPr>
          <p:cNvPr id="32" name="Oval 31">
            <a:extLst>
              <a:ext uri="{FF2B5EF4-FFF2-40B4-BE49-F238E27FC236}">
                <a16:creationId xmlns:a16="http://schemas.microsoft.com/office/drawing/2014/main" id="{8D139BCE-CE33-2416-BBF5-F7FA9D5D2B24}"/>
              </a:ext>
            </a:extLst>
          </p:cNvPr>
          <p:cNvSpPr/>
          <p:nvPr/>
        </p:nvSpPr>
        <p:spPr>
          <a:xfrm>
            <a:off x="7835060" y="2544508"/>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3" name="Oval 42">
            <a:extLst>
              <a:ext uri="{FF2B5EF4-FFF2-40B4-BE49-F238E27FC236}">
                <a16:creationId xmlns:a16="http://schemas.microsoft.com/office/drawing/2014/main" id="{C8573434-6355-E040-7039-05D1F5DF0CDC}"/>
              </a:ext>
            </a:extLst>
          </p:cNvPr>
          <p:cNvSpPr/>
          <p:nvPr/>
        </p:nvSpPr>
        <p:spPr>
          <a:xfrm>
            <a:off x="8481013" y="2553415"/>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4" name="TextBox 43">
            <a:extLst>
              <a:ext uri="{FF2B5EF4-FFF2-40B4-BE49-F238E27FC236}">
                <a16:creationId xmlns:a16="http://schemas.microsoft.com/office/drawing/2014/main" id="{F1245227-5AFA-FD72-4D08-54C9D2A2621E}"/>
              </a:ext>
            </a:extLst>
          </p:cNvPr>
          <p:cNvSpPr txBox="1"/>
          <p:nvPr/>
        </p:nvSpPr>
        <p:spPr>
          <a:xfrm>
            <a:off x="8451244" y="2567774"/>
            <a:ext cx="60062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[2-3]</a:t>
            </a:r>
          </a:p>
        </p:txBody>
      </p:sp>
      <p:sp>
        <p:nvSpPr>
          <p:cNvPr id="45" name="Oval 44">
            <a:extLst>
              <a:ext uri="{FF2B5EF4-FFF2-40B4-BE49-F238E27FC236}">
                <a16:creationId xmlns:a16="http://schemas.microsoft.com/office/drawing/2014/main" id="{71A300D5-BCAD-7C3B-1F0F-E10E673C5D37}"/>
              </a:ext>
            </a:extLst>
          </p:cNvPr>
          <p:cNvSpPr/>
          <p:nvPr/>
        </p:nvSpPr>
        <p:spPr>
          <a:xfrm>
            <a:off x="9099828" y="2552770"/>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7" name="Oval 46">
            <a:extLst>
              <a:ext uri="{FF2B5EF4-FFF2-40B4-BE49-F238E27FC236}">
                <a16:creationId xmlns:a16="http://schemas.microsoft.com/office/drawing/2014/main" id="{882B3988-5641-2E3F-07ED-E9C59FDB453B}"/>
              </a:ext>
            </a:extLst>
          </p:cNvPr>
          <p:cNvSpPr/>
          <p:nvPr/>
        </p:nvSpPr>
        <p:spPr>
          <a:xfrm>
            <a:off x="9753553" y="2545795"/>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8" name="TextBox 47">
            <a:extLst>
              <a:ext uri="{FF2B5EF4-FFF2-40B4-BE49-F238E27FC236}">
                <a16:creationId xmlns:a16="http://schemas.microsoft.com/office/drawing/2014/main" id="{BA5296B6-13E6-0CD1-B357-0900B1C2F6E7}"/>
              </a:ext>
            </a:extLst>
          </p:cNvPr>
          <p:cNvSpPr txBox="1"/>
          <p:nvPr/>
        </p:nvSpPr>
        <p:spPr>
          <a:xfrm>
            <a:off x="9723784" y="2567774"/>
            <a:ext cx="60062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[4-5]</a:t>
            </a:r>
          </a:p>
        </p:txBody>
      </p:sp>
      <p:sp>
        <p:nvSpPr>
          <p:cNvPr id="49" name="Oval 48">
            <a:extLst>
              <a:ext uri="{FF2B5EF4-FFF2-40B4-BE49-F238E27FC236}">
                <a16:creationId xmlns:a16="http://schemas.microsoft.com/office/drawing/2014/main" id="{72843CB4-FDDA-44AF-2C1A-FA537A2132B7}"/>
              </a:ext>
            </a:extLst>
          </p:cNvPr>
          <p:cNvSpPr/>
          <p:nvPr/>
        </p:nvSpPr>
        <p:spPr>
          <a:xfrm>
            <a:off x="10372368" y="2545150"/>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54" name="Oval 53">
            <a:extLst>
              <a:ext uri="{FF2B5EF4-FFF2-40B4-BE49-F238E27FC236}">
                <a16:creationId xmlns:a16="http://schemas.microsoft.com/office/drawing/2014/main" id="{EAC9D23E-5889-5EAA-097B-9E563D6EEDC2}"/>
              </a:ext>
            </a:extLst>
          </p:cNvPr>
          <p:cNvSpPr/>
          <p:nvPr/>
        </p:nvSpPr>
        <p:spPr>
          <a:xfrm>
            <a:off x="11061500" y="2545869"/>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55" name="TextBox 54">
            <a:extLst>
              <a:ext uri="{FF2B5EF4-FFF2-40B4-BE49-F238E27FC236}">
                <a16:creationId xmlns:a16="http://schemas.microsoft.com/office/drawing/2014/main" id="{2E45019C-3AAB-6206-C3BC-5584C108904D}"/>
              </a:ext>
            </a:extLst>
          </p:cNvPr>
          <p:cNvSpPr txBox="1"/>
          <p:nvPr/>
        </p:nvSpPr>
        <p:spPr>
          <a:xfrm>
            <a:off x="11031731" y="2560228"/>
            <a:ext cx="60062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[6-7]</a:t>
            </a:r>
          </a:p>
        </p:txBody>
      </p:sp>
      <p:sp>
        <p:nvSpPr>
          <p:cNvPr id="56" name="Oval 55">
            <a:extLst>
              <a:ext uri="{FF2B5EF4-FFF2-40B4-BE49-F238E27FC236}">
                <a16:creationId xmlns:a16="http://schemas.microsoft.com/office/drawing/2014/main" id="{DCEDBBFB-197D-DE14-D53A-40B7E4413296}"/>
              </a:ext>
            </a:extLst>
          </p:cNvPr>
          <p:cNvSpPr/>
          <p:nvPr/>
        </p:nvSpPr>
        <p:spPr>
          <a:xfrm>
            <a:off x="11680315" y="2552844"/>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59" name="Arc 58">
            <a:extLst>
              <a:ext uri="{FF2B5EF4-FFF2-40B4-BE49-F238E27FC236}">
                <a16:creationId xmlns:a16="http://schemas.microsoft.com/office/drawing/2014/main" id="{55697076-9012-B906-7920-959359A6E7C1}"/>
              </a:ext>
            </a:extLst>
          </p:cNvPr>
          <p:cNvSpPr/>
          <p:nvPr/>
        </p:nvSpPr>
        <p:spPr>
          <a:xfrm>
            <a:off x="7931604" y="3348864"/>
            <a:ext cx="1332615" cy="627898"/>
          </a:xfrm>
          <a:prstGeom prst="arc">
            <a:avLst>
              <a:gd name="adj1" fmla="val 571880"/>
              <a:gd name="adj2" fmla="val 10263456"/>
            </a:avLst>
          </a:prstGeom>
          <a:noFill/>
          <a:ln w="38100" cap="flat">
            <a:solidFill>
              <a:srgbClr val="FFFFFF"/>
            </a:solidFill>
            <a:prstDash val="solid"/>
            <a:miter lim="800000"/>
            <a:headEnd type="none" w="med" len="med"/>
            <a:tailEnd type="triangle"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73" name="Arc 72">
            <a:extLst>
              <a:ext uri="{FF2B5EF4-FFF2-40B4-BE49-F238E27FC236}">
                <a16:creationId xmlns:a16="http://schemas.microsoft.com/office/drawing/2014/main" id="{1F4BF4DA-0DE2-4446-BDE0-BE86C661DB95}"/>
              </a:ext>
            </a:extLst>
          </p:cNvPr>
          <p:cNvSpPr/>
          <p:nvPr/>
        </p:nvSpPr>
        <p:spPr>
          <a:xfrm>
            <a:off x="9923219" y="3395613"/>
            <a:ext cx="1332615" cy="627898"/>
          </a:xfrm>
          <a:prstGeom prst="arc">
            <a:avLst>
              <a:gd name="adj1" fmla="val 571880"/>
              <a:gd name="adj2" fmla="val 10263456"/>
            </a:avLst>
          </a:prstGeom>
          <a:noFill/>
          <a:ln w="38100" cap="flat">
            <a:solidFill>
              <a:srgbClr val="FFFFFF"/>
            </a:solidFill>
            <a:prstDash val="solid"/>
            <a:miter lim="800000"/>
            <a:headEnd type="none" w="med" len="med"/>
            <a:tailEnd type="triangle"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74" name="Arc 73">
            <a:extLst>
              <a:ext uri="{FF2B5EF4-FFF2-40B4-BE49-F238E27FC236}">
                <a16:creationId xmlns:a16="http://schemas.microsoft.com/office/drawing/2014/main" id="{64A5A338-6E49-7983-FAF7-2FF3A8E0B206}"/>
              </a:ext>
            </a:extLst>
          </p:cNvPr>
          <p:cNvSpPr/>
          <p:nvPr/>
        </p:nvSpPr>
        <p:spPr>
          <a:xfrm>
            <a:off x="10487710" y="3395613"/>
            <a:ext cx="1332615" cy="627898"/>
          </a:xfrm>
          <a:prstGeom prst="arc">
            <a:avLst>
              <a:gd name="adj1" fmla="val 571880"/>
              <a:gd name="adj2" fmla="val 10263456"/>
            </a:avLst>
          </a:prstGeom>
          <a:noFill/>
          <a:ln w="38100" cap="flat">
            <a:solidFill>
              <a:srgbClr val="FFFFFF"/>
            </a:solidFill>
            <a:prstDash val="solid"/>
            <a:miter lim="800000"/>
            <a:headEnd type="none" w="med" len="med"/>
            <a:tailEnd type="triangle"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23" name="Oval 122">
            <a:extLst>
              <a:ext uri="{FF2B5EF4-FFF2-40B4-BE49-F238E27FC236}">
                <a16:creationId xmlns:a16="http://schemas.microsoft.com/office/drawing/2014/main" id="{C6241D95-B773-FEDB-5184-67DB6C73999D}"/>
              </a:ext>
            </a:extLst>
          </p:cNvPr>
          <p:cNvSpPr/>
          <p:nvPr/>
        </p:nvSpPr>
        <p:spPr>
          <a:xfrm>
            <a:off x="7216245" y="4092013"/>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24" name="TextBox 123">
            <a:extLst>
              <a:ext uri="{FF2B5EF4-FFF2-40B4-BE49-F238E27FC236}">
                <a16:creationId xmlns:a16="http://schemas.microsoft.com/office/drawing/2014/main" id="{2F1C1784-A7B6-E3D5-B044-7292C7433895}"/>
              </a:ext>
            </a:extLst>
          </p:cNvPr>
          <p:cNvSpPr txBox="1"/>
          <p:nvPr/>
        </p:nvSpPr>
        <p:spPr>
          <a:xfrm>
            <a:off x="7186476" y="4106372"/>
            <a:ext cx="60062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[0-3]</a:t>
            </a:r>
          </a:p>
        </p:txBody>
      </p:sp>
      <p:sp>
        <p:nvSpPr>
          <p:cNvPr id="125" name="Oval 124">
            <a:extLst>
              <a:ext uri="{FF2B5EF4-FFF2-40B4-BE49-F238E27FC236}">
                <a16:creationId xmlns:a16="http://schemas.microsoft.com/office/drawing/2014/main" id="{B50DF3CF-E6F2-E98D-9756-AE93AA15911A}"/>
              </a:ext>
            </a:extLst>
          </p:cNvPr>
          <p:cNvSpPr/>
          <p:nvPr/>
        </p:nvSpPr>
        <p:spPr>
          <a:xfrm>
            <a:off x="7835060" y="4106608"/>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27" name="Oval 126">
            <a:extLst>
              <a:ext uri="{FF2B5EF4-FFF2-40B4-BE49-F238E27FC236}">
                <a16:creationId xmlns:a16="http://schemas.microsoft.com/office/drawing/2014/main" id="{E44CED3F-ACCF-A549-DFE2-FA4842CF7BFC}"/>
              </a:ext>
            </a:extLst>
          </p:cNvPr>
          <p:cNvSpPr/>
          <p:nvPr/>
        </p:nvSpPr>
        <p:spPr>
          <a:xfrm>
            <a:off x="8481013" y="4115515"/>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29" name="Oval 128">
            <a:extLst>
              <a:ext uri="{FF2B5EF4-FFF2-40B4-BE49-F238E27FC236}">
                <a16:creationId xmlns:a16="http://schemas.microsoft.com/office/drawing/2014/main" id="{560347E9-0688-67F4-27D6-80A482EE6345}"/>
              </a:ext>
            </a:extLst>
          </p:cNvPr>
          <p:cNvSpPr/>
          <p:nvPr/>
        </p:nvSpPr>
        <p:spPr>
          <a:xfrm>
            <a:off x="9099828" y="4114870"/>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31" name="Oval 130">
            <a:extLst>
              <a:ext uri="{FF2B5EF4-FFF2-40B4-BE49-F238E27FC236}">
                <a16:creationId xmlns:a16="http://schemas.microsoft.com/office/drawing/2014/main" id="{E42A9D7E-9783-0D6A-0A24-5BB6977D6FB1}"/>
              </a:ext>
            </a:extLst>
          </p:cNvPr>
          <p:cNvSpPr/>
          <p:nvPr/>
        </p:nvSpPr>
        <p:spPr>
          <a:xfrm>
            <a:off x="9753553" y="4107895"/>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53" name="TextBox 152">
            <a:extLst>
              <a:ext uri="{FF2B5EF4-FFF2-40B4-BE49-F238E27FC236}">
                <a16:creationId xmlns:a16="http://schemas.microsoft.com/office/drawing/2014/main" id="{F6B0D89A-68DA-32B5-FAF2-6457B9A69A23}"/>
              </a:ext>
            </a:extLst>
          </p:cNvPr>
          <p:cNvSpPr txBox="1"/>
          <p:nvPr/>
        </p:nvSpPr>
        <p:spPr>
          <a:xfrm>
            <a:off x="9723784" y="4129874"/>
            <a:ext cx="60062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[4-7]</a:t>
            </a:r>
          </a:p>
        </p:txBody>
      </p:sp>
      <p:sp>
        <p:nvSpPr>
          <p:cNvPr id="154" name="Oval 153">
            <a:extLst>
              <a:ext uri="{FF2B5EF4-FFF2-40B4-BE49-F238E27FC236}">
                <a16:creationId xmlns:a16="http://schemas.microsoft.com/office/drawing/2014/main" id="{9EFDF8E0-5BC0-6258-2804-9B8DBCCFF77E}"/>
              </a:ext>
            </a:extLst>
          </p:cNvPr>
          <p:cNvSpPr/>
          <p:nvPr/>
        </p:nvSpPr>
        <p:spPr>
          <a:xfrm>
            <a:off x="10372368" y="4107250"/>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56" name="Oval 155">
            <a:extLst>
              <a:ext uri="{FF2B5EF4-FFF2-40B4-BE49-F238E27FC236}">
                <a16:creationId xmlns:a16="http://schemas.microsoft.com/office/drawing/2014/main" id="{4623EDB1-A20B-5481-E727-B839C72B7DE7}"/>
              </a:ext>
            </a:extLst>
          </p:cNvPr>
          <p:cNvSpPr/>
          <p:nvPr/>
        </p:nvSpPr>
        <p:spPr>
          <a:xfrm>
            <a:off x="11061500" y="4107969"/>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58" name="Oval 157">
            <a:extLst>
              <a:ext uri="{FF2B5EF4-FFF2-40B4-BE49-F238E27FC236}">
                <a16:creationId xmlns:a16="http://schemas.microsoft.com/office/drawing/2014/main" id="{56CAD1D3-AED7-3BE2-A978-4CDD2148A192}"/>
              </a:ext>
            </a:extLst>
          </p:cNvPr>
          <p:cNvSpPr/>
          <p:nvPr/>
        </p:nvSpPr>
        <p:spPr>
          <a:xfrm>
            <a:off x="11680315" y="4114944"/>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60" name="Arc 159">
            <a:extLst>
              <a:ext uri="{FF2B5EF4-FFF2-40B4-BE49-F238E27FC236}">
                <a16:creationId xmlns:a16="http://schemas.microsoft.com/office/drawing/2014/main" id="{0F55CB56-B26E-9134-2969-B2277CAF074A}"/>
              </a:ext>
            </a:extLst>
          </p:cNvPr>
          <p:cNvSpPr/>
          <p:nvPr/>
        </p:nvSpPr>
        <p:spPr>
          <a:xfrm>
            <a:off x="7917892" y="4588223"/>
            <a:ext cx="2688574" cy="892228"/>
          </a:xfrm>
          <a:prstGeom prst="arc">
            <a:avLst>
              <a:gd name="adj1" fmla="val 438150"/>
              <a:gd name="adj2" fmla="val 10373275"/>
            </a:avLst>
          </a:prstGeom>
          <a:noFill/>
          <a:ln w="28575" cap="flat">
            <a:solidFill>
              <a:srgbClr val="FFFFFF"/>
            </a:solidFill>
            <a:prstDash val="solid"/>
            <a:miter lim="800000"/>
            <a:headEnd type="none" w="med" len="med"/>
            <a:tailEnd type="triangle"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61" name="Arc 160">
            <a:extLst>
              <a:ext uri="{FF2B5EF4-FFF2-40B4-BE49-F238E27FC236}">
                <a16:creationId xmlns:a16="http://schemas.microsoft.com/office/drawing/2014/main" id="{ACF54AA9-323D-29C1-2801-E72180392DB5}"/>
              </a:ext>
            </a:extLst>
          </p:cNvPr>
          <p:cNvSpPr/>
          <p:nvPr/>
        </p:nvSpPr>
        <p:spPr>
          <a:xfrm>
            <a:off x="8556105" y="4617764"/>
            <a:ext cx="2688574" cy="892228"/>
          </a:xfrm>
          <a:prstGeom prst="arc">
            <a:avLst>
              <a:gd name="adj1" fmla="val 438150"/>
              <a:gd name="adj2" fmla="val 10373275"/>
            </a:avLst>
          </a:prstGeom>
          <a:noFill/>
          <a:ln w="28575" cap="flat">
            <a:solidFill>
              <a:srgbClr val="FFFFFF"/>
            </a:solidFill>
            <a:prstDash val="solid"/>
            <a:miter lim="800000"/>
            <a:headEnd type="none" w="med" len="med"/>
            <a:tailEnd type="triangle"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62" name="Arc 161">
            <a:extLst>
              <a:ext uri="{FF2B5EF4-FFF2-40B4-BE49-F238E27FC236}">
                <a16:creationId xmlns:a16="http://schemas.microsoft.com/office/drawing/2014/main" id="{D18AC4E6-7EEC-3AAF-0BF1-47E603CFEBFF}"/>
              </a:ext>
            </a:extLst>
          </p:cNvPr>
          <p:cNvSpPr/>
          <p:nvPr/>
        </p:nvSpPr>
        <p:spPr>
          <a:xfrm>
            <a:off x="9197341" y="4602875"/>
            <a:ext cx="2688574" cy="892228"/>
          </a:xfrm>
          <a:prstGeom prst="arc">
            <a:avLst>
              <a:gd name="adj1" fmla="val 438150"/>
              <a:gd name="adj2" fmla="val 10373275"/>
            </a:avLst>
          </a:prstGeom>
          <a:noFill/>
          <a:ln w="28575" cap="flat">
            <a:solidFill>
              <a:srgbClr val="FFFFFF"/>
            </a:solidFill>
            <a:prstDash val="solid"/>
            <a:miter lim="800000"/>
            <a:headEnd type="none" w="med" len="med"/>
            <a:tailEnd type="triangle"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63" name="Oval 162">
            <a:extLst>
              <a:ext uri="{FF2B5EF4-FFF2-40B4-BE49-F238E27FC236}">
                <a16:creationId xmlns:a16="http://schemas.microsoft.com/office/drawing/2014/main" id="{9EF62601-29C6-AC8D-0D33-F11C4574A0A8}"/>
              </a:ext>
            </a:extLst>
          </p:cNvPr>
          <p:cNvSpPr/>
          <p:nvPr/>
        </p:nvSpPr>
        <p:spPr>
          <a:xfrm>
            <a:off x="7193738" y="5616135"/>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64" name="TextBox 163">
            <a:extLst>
              <a:ext uri="{FF2B5EF4-FFF2-40B4-BE49-F238E27FC236}">
                <a16:creationId xmlns:a16="http://schemas.microsoft.com/office/drawing/2014/main" id="{1D45EC9C-FFF2-D1C1-B38A-292E5F5A5F45}"/>
              </a:ext>
            </a:extLst>
          </p:cNvPr>
          <p:cNvSpPr txBox="1"/>
          <p:nvPr/>
        </p:nvSpPr>
        <p:spPr>
          <a:xfrm>
            <a:off x="7163969" y="5630494"/>
            <a:ext cx="60062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[0-7]</a:t>
            </a:r>
          </a:p>
        </p:txBody>
      </p:sp>
      <p:sp>
        <p:nvSpPr>
          <p:cNvPr id="165" name="Oval 164">
            <a:extLst>
              <a:ext uri="{FF2B5EF4-FFF2-40B4-BE49-F238E27FC236}">
                <a16:creationId xmlns:a16="http://schemas.microsoft.com/office/drawing/2014/main" id="{2FD96171-F7A1-3C9A-541D-3B0C114C2693}"/>
              </a:ext>
            </a:extLst>
          </p:cNvPr>
          <p:cNvSpPr/>
          <p:nvPr/>
        </p:nvSpPr>
        <p:spPr>
          <a:xfrm>
            <a:off x="7812553" y="5630730"/>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67" name="Oval 166">
            <a:extLst>
              <a:ext uri="{FF2B5EF4-FFF2-40B4-BE49-F238E27FC236}">
                <a16:creationId xmlns:a16="http://schemas.microsoft.com/office/drawing/2014/main" id="{75BFA2B1-4744-95B7-C784-936491E8CEB0}"/>
              </a:ext>
            </a:extLst>
          </p:cNvPr>
          <p:cNvSpPr/>
          <p:nvPr/>
        </p:nvSpPr>
        <p:spPr>
          <a:xfrm>
            <a:off x="8458506" y="5639637"/>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69" name="Oval 168">
            <a:extLst>
              <a:ext uri="{FF2B5EF4-FFF2-40B4-BE49-F238E27FC236}">
                <a16:creationId xmlns:a16="http://schemas.microsoft.com/office/drawing/2014/main" id="{D0264A04-3AB9-2159-376A-20C82FA6A904}"/>
              </a:ext>
            </a:extLst>
          </p:cNvPr>
          <p:cNvSpPr/>
          <p:nvPr/>
        </p:nvSpPr>
        <p:spPr>
          <a:xfrm>
            <a:off x="9077321" y="5638992"/>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71" name="Oval 170">
            <a:extLst>
              <a:ext uri="{FF2B5EF4-FFF2-40B4-BE49-F238E27FC236}">
                <a16:creationId xmlns:a16="http://schemas.microsoft.com/office/drawing/2014/main" id="{80F3B01C-56CA-2BC1-05B4-089DEB93A21E}"/>
              </a:ext>
            </a:extLst>
          </p:cNvPr>
          <p:cNvSpPr/>
          <p:nvPr/>
        </p:nvSpPr>
        <p:spPr>
          <a:xfrm>
            <a:off x="9731046" y="5632017"/>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73" name="Oval 172">
            <a:extLst>
              <a:ext uri="{FF2B5EF4-FFF2-40B4-BE49-F238E27FC236}">
                <a16:creationId xmlns:a16="http://schemas.microsoft.com/office/drawing/2014/main" id="{080E32CD-8F54-BB0A-F361-45AECABB1F31}"/>
              </a:ext>
            </a:extLst>
          </p:cNvPr>
          <p:cNvSpPr/>
          <p:nvPr/>
        </p:nvSpPr>
        <p:spPr>
          <a:xfrm>
            <a:off x="10349861" y="5631372"/>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75" name="Oval 174">
            <a:extLst>
              <a:ext uri="{FF2B5EF4-FFF2-40B4-BE49-F238E27FC236}">
                <a16:creationId xmlns:a16="http://schemas.microsoft.com/office/drawing/2014/main" id="{6B7078F0-A4FC-7873-A564-16D16F3F712F}"/>
              </a:ext>
            </a:extLst>
          </p:cNvPr>
          <p:cNvSpPr/>
          <p:nvPr/>
        </p:nvSpPr>
        <p:spPr>
          <a:xfrm>
            <a:off x="11038993" y="5632091"/>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77" name="Oval 176">
            <a:extLst>
              <a:ext uri="{FF2B5EF4-FFF2-40B4-BE49-F238E27FC236}">
                <a16:creationId xmlns:a16="http://schemas.microsoft.com/office/drawing/2014/main" id="{3E1DACFF-D61C-78F6-926E-9D9FE7512FE7}"/>
              </a:ext>
            </a:extLst>
          </p:cNvPr>
          <p:cNvSpPr/>
          <p:nvPr/>
        </p:nvSpPr>
        <p:spPr>
          <a:xfrm>
            <a:off x="11657808" y="5639066"/>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cxnSp>
        <p:nvCxnSpPr>
          <p:cNvPr id="182" name="Connector: Elbow 181">
            <a:extLst>
              <a:ext uri="{FF2B5EF4-FFF2-40B4-BE49-F238E27FC236}">
                <a16:creationId xmlns:a16="http://schemas.microsoft.com/office/drawing/2014/main" id="{2342A4C5-C4A0-F2F3-D95C-AFFB010C5108}"/>
              </a:ext>
            </a:extLst>
          </p:cNvPr>
          <p:cNvCxnSpPr>
            <a:cxnSpLocks/>
          </p:cNvCxnSpPr>
          <p:nvPr/>
        </p:nvCxnSpPr>
        <p:spPr>
          <a:xfrm flipV="1">
            <a:off x="4670027" y="2856168"/>
            <a:ext cx="1383506" cy="420687"/>
          </a:xfrm>
          <a:prstGeom prst="bentConnector3">
            <a:avLst/>
          </a:prstGeom>
          <a:noFill/>
          <a:ln w="28575" cap="flat">
            <a:solidFill>
              <a:srgbClr val="FFFFFF"/>
            </a:solidFill>
            <a:prstDash val="solid"/>
            <a:miter lim="800000"/>
            <a:headEnd type="none" w="med" len="med"/>
            <a:tailEnd type="none" w="med" len="med"/>
          </a:ln>
          <a:effectLst/>
          <a:sp3d/>
        </p:spPr>
        <p:style>
          <a:lnRef idx="0">
            <a:scrgbClr r="0" g="0" b="0"/>
          </a:lnRef>
          <a:fillRef idx="0">
            <a:scrgbClr r="0" g="0" b="0"/>
          </a:fillRef>
          <a:effectRef idx="0">
            <a:scrgbClr r="0" g="0" b="0"/>
          </a:effectRef>
          <a:fontRef idx="none"/>
        </p:style>
      </p:cxnSp>
      <p:sp>
        <p:nvSpPr>
          <p:cNvPr id="152" name="Speech Bubble: Oval 151">
            <a:extLst>
              <a:ext uri="{FF2B5EF4-FFF2-40B4-BE49-F238E27FC236}">
                <a16:creationId xmlns:a16="http://schemas.microsoft.com/office/drawing/2014/main" id="{C31D6725-0B1C-F19D-2D70-395DB2525892}"/>
              </a:ext>
            </a:extLst>
          </p:cNvPr>
          <p:cNvSpPr/>
          <p:nvPr/>
        </p:nvSpPr>
        <p:spPr>
          <a:xfrm>
            <a:off x="4881737" y="3262075"/>
            <a:ext cx="1280076" cy="368213"/>
          </a:xfrm>
          <a:prstGeom prst="wedgeEllipseCallout">
            <a:avLst>
              <a:gd name="adj1" fmla="val -17421"/>
              <a:gd name="adj2" fmla="val 82649"/>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algn="ctr" hangingPunct="0"/>
            <a:r>
              <a:rPr lang="en-US" sz="1400">
                <a:solidFill>
                  <a:srgbClr val="000000"/>
                </a:solidFill>
                <a:latin typeface="+mj-lt"/>
                <a:ea typeface="+mj-ea"/>
                <a:cs typeface="+mj-cs"/>
                <a:sym typeface="Calibri"/>
              </a:rPr>
              <a:t>Make pairs</a:t>
            </a:r>
            <a:endParaRPr kumimoji="0" lang="en-US" sz="1400" b="0" i="0" u="none" strike="noStrike" cap="none" spc="0" normalizeH="0" baseline="0">
              <a:ln>
                <a:noFill/>
              </a:ln>
              <a:solidFill>
                <a:srgbClr val="000000"/>
              </a:solidFill>
              <a:effectLst/>
              <a:uFillTx/>
              <a:latin typeface="+mj-lt"/>
              <a:ea typeface="+mj-ea"/>
              <a:cs typeface="+mj-cs"/>
              <a:sym typeface="Calibri"/>
            </a:endParaRPr>
          </a:p>
        </p:txBody>
      </p:sp>
      <p:sp>
        <p:nvSpPr>
          <p:cNvPr id="186" name="Speech Bubble: Oval 185">
            <a:extLst>
              <a:ext uri="{FF2B5EF4-FFF2-40B4-BE49-F238E27FC236}">
                <a16:creationId xmlns:a16="http://schemas.microsoft.com/office/drawing/2014/main" id="{C9B5C74E-2ACD-83C9-911A-DA247EBDC802}"/>
              </a:ext>
            </a:extLst>
          </p:cNvPr>
          <p:cNvSpPr/>
          <p:nvPr/>
        </p:nvSpPr>
        <p:spPr>
          <a:xfrm>
            <a:off x="3529909" y="4190680"/>
            <a:ext cx="1888555" cy="575729"/>
          </a:xfrm>
          <a:prstGeom prst="wedgeEllipseCallout">
            <a:avLst>
              <a:gd name="adj1" fmla="val -51542"/>
              <a:gd name="adj2" fmla="val -67444"/>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algn="ctr" hangingPunct="0"/>
            <a:r>
              <a:rPr lang="en-US" sz="1400">
                <a:solidFill>
                  <a:srgbClr val="000000"/>
                </a:solidFill>
                <a:latin typeface="+mj-lt"/>
                <a:ea typeface="+mj-ea"/>
                <a:cs typeface="+mj-cs"/>
                <a:sym typeface="Calibri"/>
              </a:rPr>
              <a:t>Any </a:t>
            </a:r>
            <a:r>
              <a:rPr lang="en-US" sz="1400">
                <a:latin typeface="+mj-lt"/>
              </a:rPr>
              <a:t>associative operator</a:t>
            </a:r>
            <a:endParaRPr kumimoji="0" lang="en-US" sz="1400" b="0" i="0" u="none" strike="noStrike" cap="none" spc="0" normalizeH="0" baseline="0">
              <a:ln>
                <a:noFill/>
              </a:ln>
              <a:solidFill>
                <a:srgbClr val="000000"/>
              </a:solidFill>
              <a:effectLst/>
              <a:uFillTx/>
              <a:latin typeface="+mj-lt"/>
              <a:ea typeface="+mj-ea"/>
              <a:cs typeface="+mj-cs"/>
              <a:sym typeface="Calibri"/>
            </a:endParaRPr>
          </a:p>
        </p:txBody>
      </p:sp>
      <p:sp>
        <p:nvSpPr>
          <p:cNvPr id="3" name="Speech Bubble: Oval 2">
            <a:extLst>
              <a:ext uri="{FF2B5EF4-FFF2-40B4-BE49-F238E27FC236}">
                <a16:creationId xmlns:a16="http://schemas.microsoft.com/office/drawing/2014/main" id="{005BB83E-2DB7-FBD1-4DB4-6B179627D2C6}"/>
              </a:ext>
            </a:extLst>
          </p:cNvPr>
          <p:cNvSpPr/>
          <p:nvPr/>
        </p:nvSpPr>
        <p:spPr>
          <a:xfrm>
            <a:off x="3328510" y="2448025"/>
            <a:ext cx="1888555" cy="340788"/>
          </a:xfrm>
          <a:prstGeom prst="wedgeEllipseCallout">
            <a:avLst>
              <a:gd name="adj1" fmla="val -8460"/>
              <a:gd name="adj2" fmla="val -91623"/>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sz="1400">
                <a:solidFill>
                  <a:srgbClr val="000000"/>
                </a:solidFill>
                <a:latin typeface="+mj-lt"/>
                <a:ea typeface="+mj-ea"/>
                <a:cs typeface="+mj-cs"/>
                <a:sym typeface="Calibri"/>
              </a:rPr>
              <a:t>Shared Memory </a:t>
            </a:r>
            <a:endParaRPr kumimoji="0" lang="en-US" sz="1400" b="0" i="0" strike="noStrike" cap="none" spc="0" normalizeH="0" baseline="0">
              <a:ln>
                <a:noFill/>
              </a:ln>
              <a:solidFill>
                <a:srgbClr val="000000"/>
              </a:solidFill>
              <a:effectLst/>
              <a:uFillTx/>
              <a:latin typeface="+mj-lt"/>
              <a:ea typeface="+mj-ea"/>
              <a:cs typeface="+mj-cs"/>
              <a:sym typeface="Calibri"/>
            </a:endParaRPr>
          </a:p>
        </p:txBody>
      </p:sp>
      <p:sp>
        <p:nvSpPr>
          <p:cNvPr id="5" name="Text Placeholder 3">
            <a:extLst>
              <a:ext uri="{FF2B5EF4-FFF2-40B4-BE49-F238E27FC236}">
                <a16:creationId xmlns:a16="http://schemas.microsoft.com/office/drawing/2014/main" id="{E486E3FC-3EEC-66B0-E044-84683F274612}"/>
              </a:ext>
            </a:extLst>
          </p:cNvPr>
          <p:cNvSpPr>
            <a:spLocks noGrp="1"/>
          </p:cNvSpPr>
          <p:nvPr>
            <p:ph type="body" idx="1"/>
          </p:nvPr>
        </p:nvSpPr>
        <p:spPr>
          <a:xfrm>
            <a:off x="390591" y="1374608"/>
            <a:ext cx="6817929" cy="515054"/>
          </a:xfrm>
        </p:spPr>
        <p:txBody>
          <a:bodyPr>
            <a:normAutofit/>
          </a:bodyPr>
          <a:lstStyle/>
          <a:p>
            <a:r>
              <a:rPr lang="en-US" sz="1600"/>
              <a:t>Shared memory for intermediate computations</a:t>
            </a:r>
          </a:p>
        </p:txBody>
      </p:sp>
    </p:spTree>
    <p:extLst>
      <p:ext uri="{BB962C8B-B14F-4D97-AF65-F5344CB8AC3E}">
        <p14:creationId xmlns:p14="http://schemas.microsoft.com/office/powerpoint/2010/main" val="98468816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animBg="1"/>
      <p:bldP spid="186" grpId="0" animBg="1"/>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A5CBAED-DA4D-CBBB-283E-05BE313D130B}"/>
              </a:ext>
            </a:extLst>
          </p:cNvPr>
          <p:cNvSpPr/>
          <p:nvPr/>
        </p:nvSpPr>
        <p:spPr>
          <a:xfrm>
            <a:off x="293413" y="1912159"/>
            <a:ext cx="5426971" cy="2501988"/>
          </a:xfrm>
          <a:prstGeom prst="rect">
            <a:avLst/>
          </a:prstGeom>
          <a:solidFill>
            <a:schemeClr val="bg1">
              <a:lumMod val="85000"/>
              <a:lumOff val="15000"/>
            </a:schemeClr>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 name="Title 1">
            <a:extLst>
              <a:ext uri="{FF2B5EF4-FFF2-40B4-BE49-F238E27FC236}">
                <a16:creationId xmlns:a16="http://schemas.microsoft.com/office/drawing/2014/main" id="{3CC38D9A-EB6D-365D-6580-63DF62568B57}"/>
              </a:ext>
            </a:extLst>
          </p:cNvPr>
          <p:cNvSpPr>
            <a:spLocks noGrp="1"/>
          </p:cNvSpPr>
          <p:nvPr>
            <p:ph type="title"/>
          </p:nvPr>
        </p:nvSpPr>
        <p:spPr/>
        <p:txBody>
          <a:bodyPr>
            <a:normAutofit fontScale="90000"/>
          </a:bodyPr>
          <a:lstStyle/>
          <a:p>
            <a:r>
              <a:rPr lang="en-US"/>
              <a:t>Parallel Reduction (PR) – Implementation</a:t>
            </a:r>
          </a:p>
        </p:txBody>
      </p:sp>
      <p:sp>
        <p:nvSpPr>
          <p:cNvPr id="14" name="TextBox 13">
            <a:extLst>
              <a:ext uri="{FF2B5EF4-FFF2-40B4-BE49-F238E27FC236}">
                <a16:creationId xmlns:a16="http://schemas.microsoft.com/office/drawing/2014/main" id="{38635048-0AC5-B4DD-C0E0-8D913359B17D}"/>
              </a:ext>
            </a:extLst>
          </p:cNvPr>
          <p:cNvSpPr txBox="1"/>
          <p:nvPr/>
        </p:nvSpPr>
        <p:spPr>
          <a:xfrm>
            <a:off x="252130" y="1912158"/>
            <a:ext cx="5537662" cy="2031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a:solidFill>
                  <a:srgbClr val="569CD6"/>
                </a:solidFill>
                <a:effectLst/>
                <a:latin typeface="Consolas" panose="020B0609020204030204" pitchFamily="49" charset="0"/>
              </a:rPr>
              <a:t>template</a:t>
            </a:r>
            <a:r>
              <a:rPr lang="en-US" sz="1400" b="0">
                <a:solidFill>
                  <a:srgbClr val="D4D4D4"/>
                </a:solidFill>
                <a:effectLst/>
                <a:latin typeface="Consolas" panose="020B0609020204030204" pitchFamily="49" charset="0"/>
              </a:rPr>
              <a:t> &lt;</a:t>
            </a:r>
            <a:r>
              <a:rPr lang="en-US" sz="1400" b="0" err="1">
                <a:solidFill>
                  <a:srgbClr val="569CD6"/>
                </a:solidFill>
                <a:effectLst/>
                <a:latin typeface="Consolas" panose="020B0609020204030204" pitchFamily="49" charset="0"/>
              </a:rPr>
              <a:t>typename</a:t>
            </a:r>
            <a:r>
              <a:rPr lang="en-US" sz="1400" b="0">
                <a:solidFill>
                  <a:srgbClr val="D4D4D4"/>
                </a:solidFill>
                <a:effectLst/>
                <a:latin typeface="Consolas" panose="020B0609020204030204" pitchFamily="49" charset="0"/>
              </a:rPr>
              <a:t> </a:t>
            </a:r>
            <a:r>
              <a:rPr lang="en-US" sz="1400" b="0">
                <a:solidFill>
                  <a:srgbClr val="4EC9B0"/>
                </a:solidFill>
                <a:effectLst/>
                <a:latin typeface="Consolas" panose="020B0609020204030204" pitchFamily="49" charset="0"/>
              </a:rPr>
              <a:t>T</a:t>
            </a:r>
            <a:r>
              <a:rPr lang="en-US" sz="1400" b="0">
                <a:solidFill>
                  <a:srgbClr val="D4D4D4"/>
                </a:solidFill>
                <a:effectLst/>
                <a:latin typeface="Consolas" panose="020B0609020204030204" pitchFamily="49" charset="0"/>
              </a:rPr>
              <a:t>&gt;</a:t>
            </a:r>
          </a:p>
          <a:p>
            <a:r>
              <a:rPr lang="en-US" sz="1400" b="0">
                <a:solidFill>
                  <a:srgbClr val="D4D4D4"/>
                </a:solidFill>
                <a:effectLst/>
                <a:latin typeface="Consolas" panose="020B0609020204030204" pitchFamily="49" charset="0"/>
              </a:rPr>
              <a:t>__device__ </a:t>
            </a:r>
            <a:r>
              <a:rPr lang="en-US" sz="1400" b="0">
                <a:solidFill>
                  <a:srgbClr val="4EC9B0"/>
                </a:solidFill>
                <a:effectLst/>
                <a:latin typeface="Consolas" panose="020B0609020204030204" pitchFamily="49" charset="0"/>
              </a:rPr>
              <a:t>T</a:t>
            </a:r>
            <a:r>
              <a:rPr lang="en-US" sz="1400" b="0">
                <a:solidFill>
                  <a:srgbClr val="D4D4D4"/>
                </a:solidFill>
                <a:effectLst/>
                <a:latin typeface="Consolas" panose="020B0609020204030204" pitchFamily="49" charset="0"/>
              </a:rPr>
              <a:t> </a:t>
            </a:r>
            <a:r>
              <a:rPr lang="en-US" sz="1400" b="0" err="1">
                <a:solidFill>
                  <a:srgbClr val="DCDCAA"/>
                </a:solidFill>
                <a:effectLst/>
                <a:latin typeface="Consolas" panose="020B0609020204030204" pitchFamily="49" charset="0"/>
              </a:rPr>
              <a:t>ReduceSumWarp</a:t>
            </a:r>
            <a:r>
              <a:rPr lang="en-US" sz="1400" b="0">
                <a:solidFill>
                  <a:srgbClr val="D4D4D4"/>
                </a:solidFill>
                <a:effectLst/>
                <a:latin typeface="Consolas" panose="020B0609020204030204" pitchFamily="49" charset="0"/>
              </a:rPr>
              <a:t>(</a:t>
            </a:r>
            <a:r>
              <a:rPr lang="en-US" sz="1400" b="0">
                <a:solidFill>
                  <a:srgbClr val="4EC9B0"/>
                </a:solidFill>
                <a:effectLst/>
                <a:latin typeface="Consolas" panose="020B0609020204030204" pitchFamily="49" charset="0"/>
              </a:rPr>
              <a:t>T</a:t>
            </a:r>
            <a:r>
              <a:rPr lang="en-US" sz="1400" b="0">
                <a:solidFill>
                  <a:srgbClr val="D4D4D4"/>
                </a:solidFill>
                <a:effectLst/>
                <a:latin typeface="Consolas" panose="020B0609020204030204" pitchFamily="49" charset="0"/>
              </a:rPr>
              <a:t> </a:t>
            </a:r>
            <a:r>
              <a:rPr lang="en-US" sz="1400" b="0" err="1">
                <a:solidFill>
                  <a:srgbClr val="D4D4D4"/>
                </a:solidFill>
                <a:effectLst/>
                <a:latin typeface="Consolas" panose="020B0609020204030204" pitchFamily="49" charset="0"/>
              </a:rPr>
              <a:t>val</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p>
          <a:p>
            <a:r>
              <a:rPr lang="en-US" sz="1400" b="0">
                <a:solidFill>
                  <a:srgbClr val="D4D4D4"/>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D4D4D4"/>
                </a:solidFill>
                <a:effectLst/>
                <a:latin typeface="Consolas" panose="020B0609020204030204" pitchFamily="49" charset="0"/>
              </a:rPr>
              <a:t> (</a:t>
            </a:r>
            <a:r>
              <a:rPr lang="en-US" sz="1400" b="0">
                <a:solidFill>
                  <a:srgbClr val="569CD6"/>
                </a:solidFill>
                <a:effectLst/>
                <a:latin typeface="Consolas" panose="020B0609020204030204" pitchFamily="49" charset="0"/>
              </a:rPr>
              <a:t>int</a:t>
            </a:r>
            <a:r>
              <a:rPr lang="en-US" sz="1400" b="0">
                <a:solidFill>
                  <a:srgbClr val="D4D4D4"/>
                </a:solidFill>
                <a:effectLst/>
                <a:latin typeface="Consolas" panose="020B0609020204030204" pitchFamily="49" charset="0"/>
              </a:rPr>
              <a:t> </a:t>
            </a:r>
            <a:r>
              <a:rPr lang="en-US" sz="1400" b="0" err="1">
                <a:solidFill>
                  <a:srgbClr val="D4D4D4"/>
                </a:solidFill>
                <a:effectLst/>
                <a:latin typeface="Consolas" panose="020B0609020204030204" pitchFamily="49" charset="0"/>
              </a:rPr>
              <a:t>i</a:t>
            </a:r>
            <a:r>
              <a:rPr lang="en-US" sz="1400" b="0">
                <a:solidFill>
                  <a:srgbClr val="D4D4D4"/>
                </a:solidFill>
                <a:effectLst/>
                <a:latin typeface="Consolas" panose="020B0609020204030204" pitchFamily="49" charset="0"/>
              </a:rPr>
              <a:t> = </a:t>
            </a:r>
            <a:r>
              <a:rPr lang="en-US" sz="1400" b="0">
                <a:solidFill>
                  <a:srgbClr val="B5CEA8"/>
                </a:solidFill>
                <a:effectLst/>
                <a:latin typeface="Consolas" panose="020B0609020204030204" pitchFamily="49" charset="0"/>
              </a:rPr>
              <a:t>1</a:t>
            </a:r>
            <a:r>
              <a:rPr lang="en-US" sz="1400" b="0">
                <a:solidFill>
                  <a:srgbClr val="D4D4D4"/>
                </a:solidFill>
                <a:effectLst/>
                <a:latin typeface="Consolas" panose="020B0609020204030204" pitchFamily="49" charset="0"/>
              </a:rPr>
              <a:t>; </a:t>
            </a:r>
            <a:r>
              <a:rPr lang="en-US" sz="1400" b="0" err="1">
                <a:solidFill>
                  <a:srgbClr val="D4D4D4"/>
                </a:solidFill>
                <a:effectLst/>
                <a:latin typeface="Consolas" panose="020B0609020204030204" pitchFamily="49" charset="0"/>
              </a:rPr>
              <a:t>i</a:t>
            </a:r>
            <a:r>
              <a:rPr lang="en-US" sz="1400" b="0">
                <a:solidFill>
                  <a:srgbClr val="D4D4D4"/>
                </a:solidFill>
                <a:effectLst/>
                <a:latin typeface="Consolas" panose="020B0609020204030204" pitchFamily="49" charset="0"/>
              </a:rPr>
              <a:t> &lt; </a:t>
            </a:r>
            <a:r>
              <a:rPr lang="en-US" sz="1400" err="1">
                <a:solidFill>
                  <a:srgbClr val="D4D4D4"/>
                </a:solidFill>
                <a:latin typeface="Consolas" panose="020B0609020204030204" pitchFamily="49" charset="0"/>
              </a:rPr>
              <a:t>w</a:t>
            </a:r>
            <a:r>
              <a:rPr lang="en-US" sz="1400" b="0" err="1">
                <a:solidFill>
                  <a:srgbClr val="D4D4D4"/>
                </a:solidFill>
                <a:effectLst/>
                <a:latin typeface="Consolas" panose="020B0609020204030204" pitchFamily="49" charset="0"/>
              </a:rPr>
              <a:t>arpSize</a:t>
            </a:r>
            <a:r>
              <a:rPr lang="en-US" sz="1400" b="0">
                <a:solidFill>
                  <a:srgbClr val="D4D4D4"/>
                </a:solidFill>
                <a:effectLst/>
                <a:latin typeface="Consolas" panose="020B0609020204030204" pitchFamily="49" charset="0"/>
              </a:rPr>
              <a:t>; </a:t>
            </a:r>
            <a:r>
              <a:rPr lang="en-US" sz="1400" b="0" err="1">
                <a:solidFill>
                  <a:srgbClr val="D4D4D4"/>
                </a:solidFill>
                <a:effectLst/>
                <a:latin typeface="Consolas" panose="020B0609020204030204" pitchFamily="49" charset="0"/>
              </a:rPr>
              <a:t>i</a:t>
            </a:r>
            <a:r>
              <a:rPr lang="en-US" sz="1400" b="0">
                <a:solidFill>
                  <a:srgbClr val="D4D4D4"/>
                </a:solidFill>
                <a:effectLst/>
                <a:latin typeface="Consolas" panose="020B0609020204030204" pitchFamily="49" charset="0"/>
              </a:rPr>
              <a:t> *= 2)</a:t>
            </a:r>
          </a:p>
          <a:p>
            <a:r>
              <a:rPr lang="en-US" sz="1400" b="0">
                <a:solidFill>
                  <a:srgbClr val="D4D4D4"/>
                </a:solidFill>
                <a:effectLst/>
                <a:latin typeface="Consolas" panose="020B0609020204030204" pitchFamily="49" charset="0"/>
              </a:rPr>
              <a:t>    {</a:t>
            </a:r>
          </a:p>
          <a:p>
            <a:r>
              <a:rPr lang="en-US" sz="1400" b="0">
                <a:solidFill>
                  <a:srgbClr val="D4D4D4"/>
                </a:solidFill>
                <a:effectLst/>
                <a:latin typeface="Consolas" panose="020B0609020204030204" pitchFamily="49" charset="0"/>
              </a:rPr>
              <a:t>        </a:t>
            </a:r>
            <a:r>
              <a:rPr lang="en-US" sz="1400" err="1">
                <a:solidFill>
                  <a:srgbClr val="D4D4D4"/>
                </a:solidFill>
                <a:latin typeface="Consolas" panose="020B0609020204030204" pitchFamily="49" charset="0"/>
              </a:rPr>
              <a:t>v</a:t>
            </a:r>
            <a:r>
              <a:rPr lang="en-US" sz="1400" b="0" err="1">
                <a:solidFill>
                  <a:srgbClr val="D4D4D4"/>
                </a:solidFill>
                <a:effectLst/>
                <a:latin typeface="Consolas" panose="020B0609020204030204" pitchFamily="49" charset="0"/>
              </a:rPr>
              <a:t>al</a:t>
            </a:r>
            <a:r>
              <a:rPr lang="en-US" sz="1400" b="0">
                <a:solidFill>
                  <a:srgbClr val="D4D4D4"/>
                </a:solidFill>
                <a:effectLst/>
                <a:latin typeface="Consolas" panose="020B0609020204030204" pitchFamily="49" charset="0"/>
              </a:rPr>
              <a:t> += </a:t>
            </a:r>
            <a:r>
              <a:rPr lang="en-US" sz="1400" b="0">
                <a:solidFill>
                  <a:srgbClr val="DCDCAA"/>
                </a:solidFill>
                <a:effectLst/>
                <a:latin typeface="Consolas" panose="020B0609020204030204" pitchFamily="49" charset="0"/>
              </a:rPr>
              <a:t>__</a:t>
            </a:r>
            <a:r>
              <a:rPr lang="en-US" sz="1400" b="0" err="1">
                <a:solidFill>
                  <a:srgbClr val="DCDCAA"/>
                </a:solidFill>
                <a:effectLst/>
                <a:latin typeface="Consolas" panose="020B0609020204030204" pitchFamily="49" charset="0"/>
              </a:rPr>
              <a:t>shfl_xor</a:t>
            </a:r>
            <a:r>
              <a:rPr lang="en-US" sz="1400" b="0">
                <a:solidFill>
                  <a:srgbClr val="D4D4D4"/>
                </a:solidFill>
                <a:effectLst/>
                <a:latin typeface="Consolas" panose="020B0609020204030204" pitchFamily="49" charset="0"/>
              </a:rPr>
              <a:t>(</a:t>
            </a:r>
            <a:r>
              <a:rPr lang="en-US" sz="1400" err="1">
                <a:solidFill>
                  <a:srgbClr val="D4D4D4"/>
                </a:solidFill>
                <a:latin typeface="Consolas" panose="020B0609020204030204" pitchFamily="49" charset="0"/>
              </a:rPr>
              <a:t>v</a:t>
            </a:r>
            <a:r>
              <a:rPr lang="en-US" sz="1400" b="0" err="1">
                <a:solidFill>
                  <a:srgbClr val="D4D4D4"/>
                </a:solidFill>
                <a:effectLst/>
                <a:latin typeface="Consolas" panose="020B0609020204030204" pitchFamily="49" charset="0"/>
              </a:rPr>
              <a:t>al</a:t>
            </a:r>
            <a:r>
              <a:rPr lang="en-US" sz="1400" b="0">
                <a:solidFill>
                  <a:srgbClr val="D4D4D4"/>
                </a:solidFill>
                <a:effectLst/>
                <a:latin typeface="Consolas" panose="020B0609020204030204" pitchFamily="49" charset="0"/>
              </a:rPr>
              <a:t>, </a:t>
            </a:r>
            <a:r>
              <a:rPr lang="en-US" sz="1400" b="0" err="1">
                <a:solidFill>
                  <a:srgbClr val="D4D4D4"/>
                </a:solidFill>
                <a:effectLst/>
                <a:latin typeface="Consolas" panose="020B0609020204030204" pitchFamily="49" charset="0"/>
              </a:rPr>
              <a:t>i</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p>
          <a:p>
            <a:r>
              <a:rPr lang="en-US" sz="1400" b="0">
                <a:solidFill>
                  <a:srgbClr val="D4D4D4"/>
                </a:solidFill>
                <a:effectLst/>
                <a:latin typeface="Consolas" panose="020B0609020204030204" pitchFamily="49" charset="0"/>
              </a:rPr>
              <a:t>    </a:t>
            </a:r>
            <a:r>
              <a:rPr lang="en-US" sz="1400" b="0">
                <a:solidFill>
                  <a:srgbClr val="C586C0"/>
                </a:solidFill>
                <a:effectLst/>
                <a:latin typeface="Consolas" panose="020B0609020204030204" pitchFamily="49" charset="0"/>
              </a:rPr>
              <a:t>return</a:t>
            </a:r>
            <a:r>
              <a:rPr lang="en-US" sz="1400" b="0">
                <a:solidFill>
                  <a:srgbClr val="D4D4D4"/>
                </a:solidFill>
                <a:effectLst/>
                <a:latin typeface="Consolas" panose="020B0609020204030204" pitchFamily="49" charset="0"/>
              </a:rPr>
              <a:t> </a:t>
            </a:r>
            <a:r>
              <a:rPr lang="en-US" sz="1400" b="0" err="1">
                <a:solidFill>
                  <a:srgbClr val="D4D4D4"/>
                </a:solidFill>
                <a:effectLst/>
                <a:latin typeface="Consolas" panose="020B0609020204030204" pitchFamily="49" charset="0"/>
              </a:rPr>
              <a:t>val</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a:t>
            </a:r>
          </a:p>
        </p:txBody>
      </p:sp>
      <p:sp>
        <p:nvSpPr>
          <p:cNvPr id="17" name="TextBox 16">
            <a:extLst>
              <a:ext uri="{FF2B5EF4-FFF2-40B4-BE49-F238E27FC236}">
                <a16:creationId xmlns:a16="http://schemas.microsoft.com/office/drawing/2014/main" id="{7097708C-D969-099E-CB3A-1A7F04486257}"/>
              </a:ext>
            </a:extLst>
          </p:cNvPr>
          <p:cNvSpPr txBox="1"/>
          <p:nvPr/>
        </p:nvSpPr>
        <p:spPr>
          <a:xfrm>
            <a:off x="436724" y="804367"/>
            <a:ext cx="373380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solidFill>
                  <a:srgbClr val="FFFF00"/>
                </a:solidFill>
                <a:latin typeface="+mj-lt"/>
                <a:ea typeface="+mj-ea"/>
                <a:cs typeface="+mj-cs"/>
                <a:sym typeface="Calibri"/>
              </a:rPr>
              <a:t>Warp-wise</a:t>
            </a:r>
            <a:r>
              <a:rPr lang="en-US">
                <a:solidFill>
                  <a:srgbClr val="FFFFFF"/>
                </a:solidFill>
                <a:latin typeface="+mj-lt"/>
                <a:ea typeface="+mj-ea"/>
                <a:cs typeface="+mj-cs"/>
                <a:sym typeface="Calibri"/>
              </a:rPr>
              <a:t> reduction with </a:t>
            </a:r>
            <a:r>
              <a:rPr lang="en-US">
                <a:solidFill>
                  <a:srgbClr val="FFFF00"/>
                </a:solidFill>
                <a:latin typeface="+mj-lt"/>
                <a:ea typeface="+mj-ea"/>
                <a:cs typeface="+mj-cs"/>
                <a:sym typeface="Calibri"/>
              </a:rPr>
              <a:t>shuffle</a:t>
            </a:r>
            <a:endParaRPr kumimoji="0" lang="en-US" sz="1800" b="0" i="0" u="none" strike="noStrike" cap="none" spc="0" normalizeH="0" baseline="0">
              <a:ln>
                <a:noFill/>
              </a:ln>
              <a:solidFill>
                <a:srgbClr val="FFFF00"/>
              </a:solidFill>
              <a:effectLst/>
              <a:uFillTx/>
              <a:latin typeface="+mj-lt"/>
              <a:ea typeface="+mj-ea"/>
              <a:cs typeface="+mj-cs"/>
              <a:sym typeface="Calibri"/>
            </a:endParaRPr>
          </a:p>
        </p:txBody>
      </p:sp>
      <p:sp>
        <p:nvSpPr>
          <p:cNvPr id="20" name="Slide Number Placeholder 19">
            <a:extLst>
              <a:ext uri="{FF2B5EF4-FFF2-40B4-BE49-F238E27FC236}">
                <a16:creationId xmlns:a16="http://schemas.microsoft.com/office/drawing/2014/main" id="{D389DF05-584E-23C2-CED3-DCCC4214AA63}"/>
              </a:ext>
            </a:extLst>
          </p:cNvPr>
          <p:cNvSpPr>
            <a:spLocks noGrp="1"/>
          </p:cNvSpPr>
          <p:nvPr>
            <p:ph type="sldNum" sz="quarter" idx="2"/>
          </p:nvPr>
        </p:nvSpPr>
        <p:spPr/>
        <p:txBody>
          <a:bodyPr/>
          <a:lstStyle/>
          <a:p>
            <a:fld id="{86CB4B4D-7CA3-9044-876B-883B54F8677D}" type="slidenum">
              <a:rPr lang="en-US" smtClean="0"/>
              <a:t>24</a:t>
            </a:fld>
            <a:endParaRPr lang="en-US"/>
          </a:p>
        </p:txBody>
      </p:sp>
      <p:sp>
        <p:nvSpPr>
          <p:cNvPr id="11" name="TextBox 10">
            <a:extLst>
              <a:ext uri="{FF2B5EF4-FFF2-40B4-BE49-F238E27FC236}">
                <a16:creationId xmlns:a16="http://schemas.microsoft.com/office/drawing/2014/main" id="{A803C977-775E-4358-4854-E9940B6F6A5A}"/>
              </a:ext>
            </a:extLst>
          </p:cNvPr>
          <p:cNvSpPr txBox="1"/>
          <p:nvPr/>
        </p:nvSpPr>
        <p:spPr>
          <a:xfrm>
            <a:off x="6279000" y="5006048"/>
            <a:ext cx="87154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err="1">
                <a:solidFill>
                  <a:srgbClr val="FFFFFF"/>
                </a:solidFill>
                <a:latin typeface="+mj-lt"/>
                <a:ea typeface="+mj-ea"/>
                <a:cs typeface="+mj-cs"/>
                <a:sym typeface="Calibri"/>
              </a:rPr>
              <a:t>i</a:t>
            </a:r>
            <a:r>
              <a:rPr lang="en-US">
                <a:solidFill>
                  <a:srgbClr val="FFFFFF"/>
                </a:solidFill>
                <a:latin typeface="+mj-lt"/>
                <a:ea typeface="+mj-ea"/>
                <a:cs typeface="+mj-cs"/>
                <a:sym typeface="Calibri"/>
              </a:rPr>
              <a:t> = </a:t>
            </a:r>
            <a:r>
              <a:rPr lang="en-US">
                <a:solidFill>
                  <a:srgbClr val="FFFF00"/>
                </a:solidFill>
                <a:latin typeface="+mj-lt"/>
                <a:ea typeface="+mj-ea"/>
                <a:cs typeface="+mj-cs"/>
                <a:sym typeface="Calibri"/>
              </a:rPr>
              <a:t>1</a:t>
            </a:r>
            <a:r>
              <a:rPr lang="en-US">
                <a:solidFill>
                  <a:srgbClr val="FFFFFF"/>
                </a:solidFill>
                <a:latin typeface="+mj-lt"/>
                <a:ea typeface="+mj-ea"/>
                <a:cs typeface="+mj-cs"/>
                <a:sym typeface="Calibri"/>
              </a:rPr>
              <a:t>00</a:t>
            </a:r>
            <a:endParaRPr kumimoji="0" lang="en-US" sz="1800" b="0" i="0" u="none" strike="noStrike" cap="none" spc="0" normalizeH="0" baseline="0">
              <a:ln>
                <a:noFill/>
              </a:ln>
              <a:solidFill>
                <a:srgbClr val="FFFF00"/>
              </a:solidFill>
              <a:effectLst/>
              <a:uFillTx/>
              <a:latin typeface="+mj-lt"/>
              <a:ea typeface="+mj-ea"/>
              <a:cs typeface="+mj-cs"/>
              <a:sym typeface="Calibri"/>
            </a:endParaRPr>
          </a:p>
        </p:txBody>
      </p:sp>
      <p:sp>
        <p:nvSpPr>
          <p:cNvPr id="12" name="TextBox 11">
            <a:extLst>
              <a:ext uri="{FF2B5EF4-FFF2-40B4-BE49-F238E27FC236}">
                <a16:creationId xmlns:a16="http://schemas.microsoft.com/office/drawing/2014/main" id="{4F010ECF-49B7-A30F-7CDC-D01F201F7096}"/>
              </a:ext>
            </a:extLst>
          </p:cNvPr>
          <p:cNvSpPr txBox="1"/>
          <p:nvPr/>
        </p:nvSpPr>
        <p:spPr>
          <a:xfrm>
            <a:off x="6344120" y="1811420"/>
            <a:ext cx="113231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err="1">
                <a:solidFill>
                  <a:srgbClr val="FFFFFF"/>
                </a:solidFill>
                <a:latin typeface="+mj-lt"/>
                <a:ea typeface="+mj-ea"/>
                <a:cs typeface="+mj-cs"/>
                <a:sym typeface="Calibri"/>
              </a:rPr>
              <a:t>i</a:t>
            </a:r>
            <a:r>
              <a:rPr lang="en-US">
                <a:solidFill>
                  <a:srgbClr val="FFFFFF"/>
                </a:solidFill>
                <a:latin typeface="+mj-lt"/>
                <a:ea typeface="+mj-ea"/>
                <a:cs typeface="+mj-cs"/>
                <a:sym typeface="Calibri"/>
              </a:rPr>
              <a:t> = 00</a:t>
            </a:r>
            <a:r>
              <a:rPr lang="en-US">
                <a:solidFill>
                  <a:srgbClr val="FFFF00"/>
                </a:solidFill>
                <a:latin typeface="+mj-lt"/>
                <a:ea typeface="+mj-ea"/>
                <a:cs typeface="+mj-cs"/>
                <a:sym typeface="Calibri"/>
              </a:rPr>
              <a:t>1</a:t>
            </a:r>
            <a:endParaRPr kumimoji="0" lang="en-US" sz="1800" b="0" i="0" u="none" strike="noStrike" cap="none" spc="0" normalizeH="0" baseline="0">
              <a:ln>
                <a:noFill/>
              </a:ln>
              <a:solidFill>
                <a:srgbClr val="FFFFFF"/>
              </a:solidFill>
              <a:effectLst/>
              <a:uFillTx/>
              <a:latin typeface="+mj-lt"/>
              <a:ea typeface="+mj-ea"/>
              <a:cs typeface="+mj-cs"/>
              <a:sym typeface="Calibri"/>
            </a:endParaRPr>
          </a:p>
        </p:txBody>
      </p:sp>
      <p:sp>
        <p:nvSpPr>
          <p:cNvPr id="13" name="TextBox 12">
            <a:extLst>
              <a:ext uri="{FF2B5EF4-FFF2-40B4-BE49-F238E27FC236}">
                <a16:creationId xmlns:a16="http://schemas.microsoft.com/office/drawing/2014/main" id="{44C82EFC-1E1C-9815-81A9-922A33C53E2A}"/>
              </a:ext>
            </a:extLst>
          </p:cNvPr>
          <p:cNvSpPr txBox="1"/>
          <p:nvPr/>
        </p:nvSpPr>
        <p:spPr>
          <a:xfrm>
            <a:off x="6284813" y="3498822"/>
            <a:ext cx="105013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err="1">
                <a:solidFill>
                  <a:srgbClr val="FFFFFF"/>
                </a:solidFill>
                <a:latin typeface="+mj-lt"/>
                <a:ea typeface="+mj-ea"/>
                <a:cs typeface="+mj-cs"/>
                <a:sym typeface="Calibri"/>
              </a:rPr>
              <a:t>i</a:t>
            </a:r>
            <a:r>
              <a:rPr lang="en-US">
                <a:solidFill>
                  <a:srgbClr val="FFFFFF"/>
                </a:solidFill>
                <a:latin typeface="+mj-lt"/>
                <a:ea typeface="+mj-ea"/>
                <a:cs typeface="+mj-cs"/>
                <a:sym typeface="Calibri"/>
              </a:rPr>
              <a:t> = 0</a:t>
            </a:r>
            <a:r>
              <a:rPr lang="en-US">
                <a:solidFill>
                  <a:srgbClr val="FFFF00"/>
                </a:solidFill>
                <a:latin typeface="+mj-lt"/>
                <a:ea typeface="+mj-ea"/>
                <a:cs typeface="+mj-cs"/>
                <a:sym typeface="Calibri"/>
              </a:rPr>
              <a:t>1</a:t>
            </a:r>
            <a:r>
              <a:rPr lang="en-US">
                <a:solidFill>
                  <a:srgbClr val="FFFFFF"/>
                </a:solidFill>
                <a:latin typeface="+mj-lt"/>
                <a:ea typeface="+mj-ea"/>
                <a:cs typeface="+mj-cs"/>
                <a:sym typeface="Calibri"/>
              </a:rPr>
              <a:t>0</a:t>
            </a:r>
            <a:endParaRPr kumimoji="0" lang="en-US" sz="1800" b="0" i="0" u="none" strike="noStrike" cap="none" spc="0" normalizeH="0" baseline="0">
              <a:ln>
                <a:noFill/>
              </a:ln>
              <a:solidFill>
                <a:srgbClr val="FFFFFF"/>
              </a:solidFill>
              <a:effectLst/>
              <a:uFillTx/>
              <a:latin typeface="+mj-lt"/>
              <a:ea typeface="+mj-ea"/>
              <a:cs typeface="+mj-cs"/>
              <a:sym typeface="Calibri"/>
            </a:endParaRPr>
          </a:p>
        </p:txBody>
      </p:sp>
      <p:sp>
        <p:nvSpPr>
          <p:cNvPr id="15" name="Oval 14">
            <a:extLst>
              <a:ext uri="{FF2B5EF4-FFF2-40B4-BE49-F238E27FC236}">
                <a16:creationId xmlns:a16="http://schemas.microsoft.com/office/drawing/2014/main" id="{4F8E5F3E-88A4-8C00-4E28-F119B03EA250}"/>
              </a:ext>
            </a:extLst>
          </p:cNvPr>
          <p:cNvSpPr/>
          <p:nvPr/>
        </p:nvSpPr>
        <p:spPr>
          <a:xfrm>
            <a:off x="7176878" y="967831"/>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9" name="Oval 18">
            <a:extLst>
              <a:ext uri="{FF2B5EF4-FFF2-40B4-BE49-F238E27FC236}">
                <a16:creationId xmlns:a16="http://schemas.microsoft.com/office/drawing/2014/main" id="{C36BD302-362F-3AEE-47AF-72588C3183CE}"/>
              </a:ext>
            </a:extLst>
          </p:cNvPr>
          <p:cNvSpPr/>
          <p:nvPr/>
        </p:nvSpPr>
        <p:spPr>
          <a:xfrm>
            <a:off x="7798229" y="976377"/>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1" name="Oval 20">
            <a:extLst>
              <a:ext uri="{FF2B5EF4-FFF2-40B4-BE49-F238E27FC236}">
                <a16:creationId xmlns:a16="http://schemas.microsoft.com/office/drawing/2014/main" id="{FF26E3D7-D406-A122-8E56-A12479965621}"/>
              </a:ext>
            </a:extLst>
          </p:cNvPr>
          <p:cNvSpPr/>
          <p:nvPr/>
        </p:nvSpPr>
        <p:spPr>
          <a:xfrm>
            <a:off x="8433094" y="976377"/>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2" name="Oval 21">
            <a:extLst>
              <a:ext uri="{FF2B5EF4-FFF2-40B4-BE49-F238E27FC236}">
                <a16:creationId xmlns:a16="http://schemas.microsoft.com/office/drawing/2014/main" id="{9E3E26A0-8FA3-CBC0-02D8-010C985F5F6E}"/>
              </a:ext>
            </a:extLst>
          </p:cNvPr>
          <p:cNvSpPr/>
          <p:nvPr/>
        </p:nvSpPr>
        <p:spPr>
          <a:xfrm>
            <a:off x="9090121" y="976377"/>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3" name="Oval 22">
            <a:extLst>
              <a:ext uri="{FF2B5EF4-FFF2-40B4-BE49-F238E27FC236}">
                <a16:creationId xmlns:a16="http://schemas.microsoft.com/office/drawing/2014/main" id="{C9648979-2D85-16B1-D29D-02BBEEA48D18}"/>
              </a:ext>
            </a:extLst>
          </p:cNvPr>
          <p:cNvSpPr/>
          <p:nvPr/>
        </p:nvSpPr>
        <p:spPr>
          <a:xfrm>
            <a:off x="9772786" y="984923"/>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4" name="Oval 23">
            <a:extLst>
              <a:ext uri="{FF2B5EF4-FFF2-40B4-BE49-F238E27FC236}">
                <a16:creationId xmlns:a16="http://schemas.microsoft.com/office/drawing/2014/main" id="{2A0394D9-CE15-89D6-9F42-A10F783350CB}"/>
              </a:ext>
            </a:extLst>
          </p:cNvPr>
          <p:cNvSpPr/>
          <p:nvPr/>
        </p:nvSpPr>
        <p:spPr>
          <a:xfrm>
            <a:off x="10394137" y="993469"/>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5" name="Oval 24">
            <a:extLst>
              <a:ext uri="{FF2B5EF4-FFF2-40B4-BE49-F238E27FC236}">
                <a16:creationId xmlns:a16="http://schemas.microsoft.com/office/drawing/2014/main" id="{FEB6E4A5-AD31-C7EF-1B59-BC4D3869BCAA}"/>
              </a:ext>
            </a:extLst>
          </p:cNvPr>
          <p:cNvSpPr/>
          <p:nvPr/>
        </p:nvSpPr>
        <p:spPr>
          <a:xfrm>
            <a:off x="11029002" y="993469"/>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6" name="Oval 25">
            <a:extLst>
              <a:ext uri="{FF2B5EF4-FFF2-40B4-BE49-F238E27FC236}">
                <a16:creationId xmlns:a16="http://schemas.microsoft.com/office/drawing/2014/main" id="{085C2A90-21BC-5004-DEED-20422F1BE202}"/>
              </a:ext>
            </a:extLst>
          </p:cNvPr>
          <p:cNvSpPr/>
          <p:nvPr/>
        </p:nvSpPr>
        <p:spPr>
          <a:xfrm>
            <a:off x="11691337" y="986921"/>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7" name="TextBox 26">
            <a:extLst>
              <a:ext uri="{FF2B5EF4-FFF2-40B4-BE49-F238E27FC236}">
                <a16:creationId xmlns:a16="http://schemas.microsoft.com/office/drawing/2014/main" id="{9ADF7670-078E-E33D-B7BE-6118D1FD4CF1}"/>
              </a:ext>
            </a:extLst>
          </p:cNvPr>
          <p:cNvSpPr txBox="1"/>
          <p:nvPr/>
        </p:nvSpPr>
        <p:spPr>
          <a:xfrm>
            <a:off x="7217167" y="996857"/>
            <a:ext cx="393061"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[0]</a:t>
            </a:r>
          </a:p>
        </p:txBody>
      </p:sp>
      <p:sp>
        <p:nvSpPr>
          <p:cNvPr id="28" name="TextBox 27">
            <a:extLst>
              <a:ext uri="{FF2B5EF4-FFF2-40B4-BE49-F238E27FC236}">
                <a16:creationId xmlns:a16="http://schemas.microsoft.com/office/drawing/2014/main" id="{AC8E4075-B16A-1C06-F2D6-D57BDEC5ED93}"/>
              </a:ext>
            </a:extLst>
          </p:cNvPr>
          <p:cNvSpPr txBox="1"/>
          <p:nvPr/>
        </p:nvSpPr>
        <p:spPr>
          <a:xfrm>
            <a:off x="7836131" y="1002169"/>
            <a:ext cx="393061"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[1]</a:t>
            </a:r>
          </a:p>
        </p:txBody>
      </p:sp>
      <p:sp>
        <p:nvSpPr>
          <p:cNvPr id="29" name="TextBox 28">
            <a:extLst>
              <a:ext uri="{FF2B5EF4-FFF2-40B4-BE49-F238E27FC236}">
                <a16:creationId xmlns:a16="http://schemas.microsoft.com/office/drawing/2014/main" id="{FF9B5461-3D60-1C3B-CC33-6A9611FE3D1E}"/>
              </a:ext>
            </a:extLst>
          </p:cNvPr>
          <p:cNvSpPr txBox="1"/>
          <p:nvPr/>
        </p:nvSpPr>
        <p:spPr>
          <a:xfrm>
            <a:off x="8475215" y="1001243"/>
            <a:ext cx="393061"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[2]</a:t>
            </a:r>
          </a:p>
        </p:txBody>
      </p:sp>
      <p:sp>
        <p:nvSpPr>
          <p:cNvPr id="30" name="TextBox 29">
            <a:extLst>
              <a:ext uri="{FF2B5EF4-FFF2-40B4-BE49-F238E27FC236}">
                <a16:creationId xmlns:a16="http://schemas.microsoft.com/office/drawing/2014/main" id="{9E18BCB9-ABB6-6811-9B00-1F324AB3E032}"/>
              </a:ext>
            </a:extLst>
          </p:cNvPr>
          <p:cNvSpPr txBox="1"/>
          <p:nvPr/>
        </p:nvSpPr>
        <p:spPr>
          <a:xfrm>
            <a:off x="9138511" y="999819"/>
            <a:ext cx="393061"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[3]</a:t>
            </a:r>
          </a:p>
        </p:txBody>
      </p:sp>
      <p:sp>
        <p:nvSpPr>
          <p:cNvPr id="31" name="TextBox 30">
            <a:extLst>
              <a:ext uri="{FF2B5EF4-FFF2-40B4-BE49-F238E27FC236}">
                <a16:creationId xmlns:a16="http://schemas.microsoft.com/office/drawing/2014/main" id="{8224F45F-7CAE-7B21-5A57-AD69E4EDB665}"/>
              </a:ext>
            </a:extLst>
          </p:cNvPr>
          <p:cNvSpPr txBox="1"/>
          <p:nvPr/>
        </p:nvSpPr>
        <p:spPr>
          <a:xfrm>
            <a:off x="9823598" y="1016483"/>
            <a:ext cx="393061"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[4]</a:t>
            </a:r>
          </a:p>
        </p:txBody>
      </p:sp>
      <p:sp>
        <p:nvSpPr>
          <p:cNvPr id="32" name="TextBox 31">
            <a:extLst>
              <a:ext uri="{FF2B5EF4-FFF2-40B4-BE49-F238E27FC236}">
                <a16:creationId xmlns:a16="http://schemas.microsoft.com/office/drawing/2014/main" id="{37BECCFD-AFEE-A2BF-F1A0-CC620E569040}"/>
              </a:ext>
            </a:extLst>
          </p:cNvPr>
          <p:cNvSpPr txBox="1"/>
          <p:nvPr/>
        </p:nvSpPr>
        <p:spPr>
          <a:xfrm>
            <a:off x="10463108" y="1023605"/>
            <a:ext cx="393061"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[5]</a:t>
            </a:r>
          </a:p>
        </p:txBody>
      </p:sp>
      <p:sp>
        <p:nvSpPr>
          <p:cNvPr id="33" name="TextBox 32">
            <a:extLst>
              <a:ext uri="{FF2B5EF4-FFF2-40B4-BE49-F238E27FC236}">
                <a16:creationId xmlns:a16="http://schemas.microsoft.com/office/drawing/2014/main" id="{38B826A3-C214-9D66-2153-1530D129179F}"/>
              </a:ext>
            </a:extLst>
          </p:cNvPr>
          <p:cNvSpPr txBox="1"/>
          <p:nvPr/>
        </p:nvSpPr>
        <p:spPr>
          <a:xfrm>
            <a:off x="11076057" y="1012882"/>
            <a:ext cx="393061"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[6]</a:t>
            </a:r>
          </a:p>
        </p:txBody>
      </p:sp>
      <p:sp>
        <p:nvSpPr>
          <p:cNvPr id="34" name="TextBox 33">
            <a:extLst>
              <a:ext uri="{FF2B5EF4-FFF2-40B4-BE49-F238E27FC236}">
                <a16:creationId xmlns:a16="http://schemas.microsoft.com/office/drawing/2014/main" id="{5B9A8165-DD70-CD46-D1D6-4C8FE651746E}"/>
              </a:ext>
            </a:extLst>
          </p:cNvPr>
          <p:cNvSpPr txBox="1"/>
          <p:nvPr/>
        </p:nvSpPr>
        <p:spPr>
          <a:xfrm>
            <a:off x="11735594" y="1020502"/>
            <a:ext cx="393061"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[7]</a:t>
            </a:r>
          </a:p>
        </p:txBody>
      </p:sp>
      <p:grpSp>
        <p:nvGrpSpPr>
          <p:cNvPr id="35" name="Group 34">
            <a:extLst>
              <a:ext uri="{FF2B5EF4-FFF2-40B4-BE49-F238E27FC236}">
                <a16:creationId xmlns:a16="http://schemas.microsoft.com/office/drawing/2014/main" id="{43CCCCAE-435D-1A49-2EB9-288253E6FFEA}"/>
              </a:ext>
            </a:extLst>
          </p:cNvPr>
          <p:cNvGrpSpPr/>
          <p:nvPr/>
        </p:nvGrpSpPr>
        <p:grpSpPr>
          <a:xfrm>
            <a:off x="7099102" y="1603134"/>
            <a:ext cx="4470565" cy="4546205"/>
            <a:chOff x="7141873" y="2087964"/>
            <a:chExt cx="4470565" cy="3031388"/>
          </a:xfrm>
        </p:grpSpPr>
        <p:cxnSp>
          <p:nvCxnSpPr>
            <p:cNvPr id="36" name="Straight Connector 35">
              <a:extLst>
                <a:ext uri="{FF2B5EF4-FFF2-40B4-BE49-F238E27FC236}">
                  <a16:creationId xmlns:a16="http://schemas.microsoft.com/office/drawing/2014/main" id="{420C55B1-CBE0-ED85-8D96-CDA1CD612F3B}"/>
                </a:ext>
              </a:extLst>
            </p:cNvPr>
            <p:cNvCxnSpPr/>
            <p:nvPr/>
          </p:nvCxnSpPr>
          <p:spPr>
            <a:xfrm>
              <a:off x="7730008" y="2109429"/>
              <a:ext cx="0" cy="3009923"/>
            </a:xfrm>
            <a:prstGeom prst="line">
              <a:avLst/>
            </a:prstGeom>
            <a:noFill/>
            <a:ln w="12700" cap="flat">
              <a:solidFill>
                <a:schemeClr val="tx1">
                  <a:lumMod val="65000"/>
                  <a:lumOff val="35000"/>
                </a:schemeClr>
              </a:solidFill>
              <a:prstDash val="solid"/>
              <a:miter lim="800000"/>
            </a:ln>
            <a:effectLst/>
            <a:sp3d/>
          </p:spPr>
          <p:style>
            <a:lnRef idx="0">
              <a:scrgbClr r="0" g="0" b="0"/>
            </a:lnRef>
            <a:fillRef idx="0">
              <a:scrgbClr r="0" g="0" b="0"/>
            </a:fillRef>
            <a:effectRef idx="0">
              <a:scrgbClr r="0" g="0" b="0"/>
            </a:effectRef>
            <a:fontRef idx="none"/>
          </p:style>
        </p:cxnSp>
        <p:cxnSp>
          <p:nvCxnSpPr>
            <p:cNvPr id="37" name="Straight Connector 36">
              <a:extLst>
                <a:ext uri="{FF2B5EF4-FFF2-40B4-BE49-F238E27FC236}">
                  <a16:creationId xmlns:a16="http://schemas.microsoft.com/office/drawing/2014/main" id="{F7AACB45-98B0-4B07-5963-613EDAB583B8}"/>
                </a:ext>
              </a:extLst>
            </p:cNvPr>
            <p:cNvCxnSpPr/>
            <p:nvPr/>
          </p:nvCxnSpPr>
          <p:spPr>
            <a:xfrm>
              <a:off x="8365365" y="2109428"/>
              <a:ext cx="0" cy="3009923"/>
            </a:xfrm>
            <a:prstGeom prst="line">
              <a:avLst/>
            </a:prstGeom>
            <a:noFill/>
            <a:ln w="12700" cap="flat">
              <a:solidFill>
                <a:schemeClr val="tx1">
                  <a:lumMod val="65000"/>
                  <a:lumOff val="35000"/>
                </a:schemeClr>
              </a:solidFill>
              <a:prstDash val="solid"/>
              <a:miter lim="800000"/>
            </a:ln>
            <a:effectLst/>
            <a:sp3d/>
          </p:spPr>
          <p:style>
            <a:lnRef idx="0">
              <a:scrgbClr r="0" g="0" b="0"/>
            </a:lnRef>
            <a:fillRef idx="0">
              <a:scrgbClr r="0" g="0" b="0"/>
            </a:fillRef>
            <a:effectRef idx="0">
              <a:scrgbClr r="0" g="0" b="0"/>
            </a:effectRef>
            <a:fontRef idx="none"/>
          </p:style>
        </p:cxnSp>
        <p:cxnSp>
          <p:nvCxnSpPr>
            <p:cNvPr id="38" name="Straight Connector 37">
              <a:extLst>
                <a:ext uri="{FF2B5EF4-FFF2-40B4-BE49-F238E27FC236}">
                  <a16:creationId xmlns:a16="http://schemas.microsoft.com/office/drawing/2014/main" id="{CCC62CC1-97E6-43D1-861D-0CC3616F65D2}"/>
                </a:ext>
              </a:extLst>
            </p:cNvPr>
            <p:cNvCxnSpPr/>
            <p:nvPr/>
          </p:nvCxnSpPr>
          <p:spPr>
            <a:xfrm>
              <a:off x="9025931" y="2104854"/>
              <a:ext cx="0" cy="3009923"/>
            </a:xfrm>
            <a:prstGeom prst="line">
              <a:avLst/>
            </a:prstGeom>
            <a:noFill/>
            <a:ln w="12700" cap="flat">
              <a:solidFill>
                <a:schemeClr val="tx1">
                  <a:lumMod val="65000"/>
                  <a:lumOff val="35000"/>
                </a:schemeClr>
              </a:solidFill>
              <a:prstDash val="solid"/>
              <a:miter lim="800000"/>
            </a:ln>
            <a:effectLst/>
            <a:sp3d/>
          </p:spPr>
          <p:style>
            <a:lnRef idx="0">
              <a:scrgbClr r="0" g="0" b="0"/>
            </a:lnRef>
            <a:fillRef idx="0">
              <a:scrgbClr r="0" g="0" b="0"/>
            </a:fillRef>
            <a:effectRef idx="0">
              <a:scrgbClr r="0" g="0" b="0"/>
            </a:effectRef>
            <a:fontRef idx="none"/>
          </p:style>
        </p:cxnSp>
        <p:cxnSp>
          <p:nvCxnSpPr>
            <p:cNvPr id="39" name="Straight Connector 38">
              <a:extLst>
                <a:ext uri="{FF2B5EF4-FFF2-40B4-BE49-F238E27FC236}">
                  <a16:creationId xmlns:a16="http://schemas.microsoft.com/office/drawing/2014/main" id="{5502E935-5F03-2E8E-D53E-0F5591EDD4F9}"/>
                </a:ext>
              </a:extLst>
            </p:cNvPr>
            <p:cNvCxnSpPr/>
            <p:nvPr/>
          </p:nvCxnSpPr>
          <p:spPr>
            <a:xfrm>
              <a:off x="9661288" y="2104853"/>
              <a:ext cx="0" cy="3009923"/>
            </a:xfrm>
            <a:prstGeom prst="line">
              <a:avLst/>
            </a:prstGeom>
            <a:noFill/>
            <a:ln w="12700" cap="flat">
              <a:solidFill>
                <a:schemeClr val="tx1">
                  <a:lumMod val="65000"/>
                  <a:lumOff val="35000"/>
                </a:schemeClr>
              </a:solidFill>
              <a:prstDash val="solid"/>
              <a:miter lim="800000"/>
            </a:ln>
            <a:effectLst/>
            <a:sp3d/>
          </p:spPr>
          <p:style>
            <a:lnRef idx="0">
              <a:scrgbClr r="0" g="0" b="0"/>
            </a:lnRef>
            <a:fillRef idx="0">
              <a:scrgbClr r="0" g="0" b="0"/>
            </a:fillRef>
            <a:effectRef idx="0">
              <a:scrgbClr r="0" g="0" b="0"/>
            </a:effectRef>
            <a:fontRef idx="none"/>
          </p:style>
        </p:cxnSp>
        <p:cxnSp>
          <p:nvCxnSpPr>
            <p:cNvPr id="40" name="Straight Connector 39">
              <a:extLst>
                <a:ext uri="{FF2B5EF4-FFF2-40B4-BE49-F238E27FC236}">
                  <a16:creationId xmlns:a16="http://schemas.microsoft.com/office/drawing/2014/main" id="{F88143D9-C39D-FF75-49CB-A1F6A726FE30}"/>
                </a:ext>
              </a:extLst>
            </p:cNvPr>
            <p:cNvCxnSpPr/>
            <p:nvPr/>
          </p:nvCxnSpPr>
          <p:spPr>
            <a:xfrm>
              <a:off x="10316515" y="2109428"/>
              <a:ext cx="0" cy="3009923"/>
            </a:xfrm>
            <a:prstGeom prst="line">
              <a:avLst/>
            </a:prstGeom>
            <a:noFill/>
            <a:ln w="12700" cap="flat">
              <a:solidFill>
                <a:schemeClr val="tx1">
                  <a:lumMod val="65000"/>
                  <a:lumOff val="35000"/>
                </a:schemeClr>
              </a:solidFill>
              <a:prstDash val="solid"/>
              <a:miter lim="800000"/>
            </a:ln>
            <a:effectLst/>
            <a:sp3d/>
          </p:spPr>
          <p:style>
            <a:lnRef idx="0">
              <a:scrgbClr r="0" g="0" b="0"/>
            </a:lnRef>
            <a:fillRef idx="0">
              <a:scrgbClr r="0" g="0" b="0"/>
            </a:fillRef>
            <a:effectRef idx="0">
              <a:scrgbClr r="0" g="0" b="0"/>
            </a:effectRef>
            <a:fontRef idx="none"/>
          </p:style>
        </p:cxnSp>
        <p:cxnSp>
          <p:nvCxnSpPr>
            <p:cNvPr id="41" name="Straight Connector 40">
              <a:extLst>
                <a:ext uri="{FF2B5EF4-FFF2-40B4-BE49-F238E27FC236}">
                  <a16:creationId xmlns:a16="http://schemas.microsoft.com/office/drawing/2014/main" id="{2585AE62-69B2-75C1-8598-7C09AD409FD4}"/>
                </a:ext>
              </a:extLst>
            </p:cNvPr>
            <p:cNvCxnSpPr/>
            <p:nvPr/>
          </p:nvCxnSpPr>
          <p:spPr>
            <a:xfrm>
              <a:off x="10951872" y="2109427"/>
              <a:ext cx="0" cy="3009923"/>
            </a:xfrm>
            <a:prstGeom prst="line">
              <a:avLst/>
            </a:prstGeom>
            <a:noFill/>
            <a:ln w="12700" cap="flat">
              <a:solidFill>
                <a:schemeClr val="tx1">
                  <a:lumMod val="65000"/>
                  <a:lumOff val="35000"/>
                </a:schemeClr>
              </a:solidFill>
              <a:prstDash val="solid"/>
              <a:miter lim="800000"/>
            </a:ln>
            <a:effectLst/>
            <a:sp3d/>
          </p:spPr>
          <p:style>
            <a:lnRef idx="0">
              <a:scrgbClr r="0" g="0" b="0"/>
            </a:lnRef>
            <a:fillRef idx="0">
              <a:scrgbClr r="0" g="0" b="0"/>
            </a:fillRef>
            <a:effectRef idx="0">
              <a:scrgbClr r="0" g="0" b="0"/>
            </a:effectRef>
            <a:fontRef idx="none"/>
          </p:style>
        </p:cxnSp>
        <p:cxnSp>
          <p:nvCxnSpPr>
            <p:cNvPr id="42" name="Straight Connector 41">
              <a:extLst>
                <a:ext uri="{FF2B5EF4-FFF2-40B4-BE49-F238E27FC236}">
                  <a16:creationId xmlns:a16="http://schemas.microsoft.com/office/drawing/2014/main" id="{4934743E-B164-B94D-7E92-84121AFB782B}"/>
                </a:ext>
              </a:extLst>
            </p:cNvPr>
            <p:cNvCxnSpPr/>
            <p:nvPr/>
          </p:nvCxnSpPr>
          <p:spPr>
            <a:xfrm>
              <a:off x="11612438" y="2104853"/>
              <a:ext cx="0" cy="3009923"/>
            </a:xfrm>
            <a:prstGeom prst="line">
              <a:avLst/>
            </a:prstGeom>
            <a:noFill/>
            <a:ln w="12700" cap="flat">
              <a:solidFill>
                <a:schemeClr val="tx1">
                  <a:lumMod val="65000"/>
                  <a:lumOff val="35000"/>
                </a:schemeClr>
              </a:solidFill>
              <a:prstDash val="solid"/>
              <a:miter lim="800000"/>
            </a:ln>
            <a:effectLst/>
            <a:sp3d/>
          </p:spPr>
          <p:style>
            <a:lnRef idx="0">
              <a:scrgbClr r="0" g="0" b="0"/>
            </a:lnRef>
            <a:fillRef idx="0">
              <a:scrgbClr r="0" g="0" b="0"/>
            </a:fillRef>
            <a:effectRef idx="0">
              <a:scrgbClr r="0" g="0" b="0"/>
            </a:effectRef>
            <a:fontRef idx="none"/>
          </p:style>
        </p:cxnSp>
        <p:cxnSp>
          <p:nvCxnSpPr>
            <p:cNvPr id="43" name="Straight Connector 42">
              <a:extLst>
                <a:ext uri="{FF2B5EF4-FFF2-40B4-BE49-F238E27FC236}">
                  <a16:creationId xmlns:a16="http://schemas.microsoft.com/office/drawing/2014/main" id="{B193C6C5-0B58-D968-57F5-2EA776801456}"/>
                </a:ext>
              </a:extLst>
            </p:cNvPr>
            <p:cNvCxnSpPr/>
            <p:nvPr/>
          </p:nvCxnSpPr>
          <p:spPr>
            <a:xfrm>
              <a:off x="7141873" y="2087964"/>
              <a:ext cx="0" cy="3009923"/>
            </a:xfrm>
            <a:prstGeom prst="line">
              <a:avLst/>
            </a:prstGeom>
            <a:noFill/>
            <a:ln w="12700" cap="flat">
              <a:solidFill>
                <a:schemeClr val="tx1">
                  <a:lumMod val="65000"/>
                  <a:lumOff val="35000"/>
                </a:schemeClr>
              </a:solidFill>
              <a:prstDash val="solid"/>
              <a:miter lim="800000"/>
            </a:ln>
            <a:effectLst/>
            <a:sp3d/>
          </p:spPr>
          <p:style>
            <a:lnRef idx="0">
              <a:scrgbClr r="0" g="0" b="0"/>
            </a:lnRef>
            <a:fillRef idx="0">
              <a:scrgbClr r="0" g="0" b="0"/>
            </a:fillRef>
            <a:effectRef idx="0">
              <a:scrgbClr r="0" g="0" b="0"/>
            </a:effectRef>
            <a:fontRef idx="none"/>
          </p:style>
        </p:cxnSp>
      </p:grpSp>
      <p:sp>
        <p:nvSpPr>
          <p:cNvPr id="44" name="TextBox 43">
            <a:extLst>
              <a:ext uri="{FF2B5EF4-FFF2-40B4-BE49-F238E27FC236}">
                <a16:creationId xmlns:a16="http://schemas.microsoft.com/office/drawing/2014/main" id="{BF26C7B7-2104-271C-76D3-0D1870C1CC3C}"/>
              </a:ext>
            </a:extLst>
          </p:cNvPr>
          <p:cNvSpPr txBox="1"/>
          <p:nvPr/>
        </p:nvSpPr>
        <p:spPr>
          <a:xfrm>
            <a:off x="7143448" y="3351789"/>
            <a:ext cx="58851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solidFill>
                  <a:srgbClr val="FFFFFF"/>
                </a:solidFill>
                <a:latin typeface="+mj-lt"/>
                <a:ea typeface="+mj-ea"/>
                <a:cs typeface="+mj-cs"/>
                <a:sym typeface="Calibri"/>
              </a:rPr>
              <a:t>0</a:t>
            </a:r>
            <a:r>
              <a:rPr lang="en-US">
                <a:solidFill>
                  <a:srgbClr val="FFFF00"/>
                </a:solidFill>
                <a:latin typeface="+mj-lt"/>
                <a:ea typeface="+mj-ea"/>
                <a:cs typeface="+mj-cs"/>
                <a:sym typeface="Calibri"/>
              </a:rPr>
              <a:t>0</a:t>
            </a:r>
            <a:r>
              <a:rPr lang="en-US">
                <a:solidFill>
                  <a:srgbClr val="FFFFFF"/>
                </a:solidFill>
                <a:latin typeface="+mj-lt"/>
                <a:ea typeface="+mj-ea"/>
                <a:cs typeface="+mj-cs"/>
                <a:sym typeface="Calibri"/>
              </a:rPr>
              <a:t>0</a:t>
            </a:r>
            <a:endParaRPr lang="en-US"/>
          </a:p>
        </p:txBody>
      </p:sp>
      <p:sp>
        <p:nvSpPr>
          <p:cNvPr id="45" name="TextBox 44">
            <a:extLst>
              <a:ext uri="{FF2B5EF4-FFF2-40B4-BE49-F238E27FC236}">
                <a16:creationId xmlns:a16="http://schemas.microsoft.com/office/drawing/2014/main" id="{19B0A1D4-B531-5823-31F7-B334B88BAD41}"/>
              </a:ext>
            </a:extLst>
          </p:cNvPr>
          <p:cNvSpPr txBox="1"/>
          <p:nvPr/>
        </p:nvSpPr>
        <p:spPr>
          <a:xfrm>
            <a:off x="7731961" y="3348864"/>
            <a:ext cx="58851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solidFill>
                  <a:srgbClr val="FFFFFF"/>
                </a:solidFill>
                <a:latin typeface="+mj-lt"/>
                <a:ea typeface="+mj-ea"/>
                <a:cs typeface="+mj-cs"/>
                <a:sym typeface="Calibri"/>
              </a:rPr>
              <a:t>0</a:t>
            </a:r>
            <a:r>
              <a:rPr lang="en-US">
                <a:solidFill>
                  <a:srgbClr val="FFFF00"/>
                </a:solidFill>
                <a:latin typeface="+mj-lt"/>
                <a:ea typeface="+mj-ea"/>
                <a:cs typeface="+mj-cs"/>
                <a:sym typeface="Calibri"/>
              </a:rPr>
              <a:t>0</a:t>
            </a:r>
            <a:r>
              <a:rPr lang="en-US">
                <a:solidFill>
                  <a:srgbClr val="FFFFFF"/>
                </a:solidFill>
                <a:latin typeface="+mj-lt"/>
                <a:ea typeface="+mj-ea"/>
                <a:cs typeface="+mj-cs"/>
                <a:sym typeface="Calibri"/>
              </a:rPr>
              <a:t>1</a:t>
            </a:r>
            <a:endParaRPr lang="en-US">
              <a:solidFill>
                <a:srgbClr val="FFFFFF"/>
              </a:solidFill>
            </a:endParaRPr>
          </a:p>
        </p:txBody>
      </p:sp>
      <p:sp>
        <p:nvSpPr>
          <p:cNvPr id="46" name="TextBox 45">
            <a:extLst>
              <a:ext uri="{FF2B5EF4-FFF2-40B4-BE49-F238E27FC236}">
                <a16:creationId xmlns:a16="http://schemas.microsoft.com/office/drawing/2014/main" id="{C5AE741C-119D-5328-0245-69096EE51D5B}"/>
              </a:ext>
            </a:extLst>
          </p:cNvPr>
          <p:cNvSpPr txBox="1"/>
          <p:nvPr/>
        </p:nvSpPr>
        <p:spPr>
          <a:xfrm>
            <a:off x="8376430" y="3348864"/>
            <a:ext cx="58851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solidFill>
                  <a:srgbClr val="FFFFFF"/>
                </a:solidFill>
                <a:latin typeface="+mj-lt"/>
                <a:ea typeface="+mj-ea"/>
                <a:cs typeface="+mj-cs"/>
                <a:sym typeface="Calibri"/>
              </a:rPr>
              <a:t>0</a:t>
            </a:r>
            <a:r>
              <a:rPr lang="en-US">
                <a:solidFill>
                  <a:srgbClr val="FFFF00"/>
                </a:solidFill>
                <a:latin typeface="+mj-lt"/>
                <a:ea typeface="+mj-ea"/>
                <a:cs typeface="+mj-cs"/>
                <a:sym typeface="Calibri"/>
              </a:rPr>
              <a:t>1</a:t>
            </a:r>
            <a:r>
              <a:rPr lang="en-US">
                <a:solidFill>
                  <a:srgbClr val="FFFFFF"/>
                </a:solidFill>
                <a:latin typeface="+mj-lt"/>
                <a:ea typeface="+mj-ea"/>
                <a:cs typeface="+mj-cs"/>
                <a:sym typeface="Calibri"/>
              </a:rPr>
              <a:t>0</a:t>
            </a:r>
            <a:endParaRPr lang="en-US"/>
          </a:p>
        </p:txBody>
      </p:sp>
      <p:sp>
        <p:nvSpPr>
          <p:cNvPr id="47" name="TextBox 46">
            <a:extLst>
              <a:ext uri="{FF2B5EF4-FFF2-40B4-BE49-F238E27FC236}">
                <a16:creationId xmlns:a16="http://schemas.microsoft.com/office/drawing/2014/main" id="{18104757-2A90-4B1D-3CA3-2DB62BB70372}"/>
              </a:ext>
            </a:extLst>
          </p:cNvPr>
          <p:cNvSpPr txBox="1"/>
          <p:nvPr/>
        </p:nvSpPr>
        <p:spPr>
          <a:xfrm>
            <a:off x="9018740" y="3348864"/>
            <a:ext cx="58851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solidFill>
                  <a:srgbClr val="FFFFFF"/>
                </a:solidFill>
                <a:latin typeface="+mj-lt"/>
                <a:ea typeface="+mj-ea"/>
                <a:cs typeface="+mj-cs"/>
                <a:sym typeface="Calibri"/>
              </a:rPr>
              <a:t>0</a:t>
            </a:r>
            <a:r>
              <a:rPr lang="en-US">
                <a:solidFill>
                  <a:srgbClr val="FFFF00"/>
                </a:solidFill>
                <a:latin typeface="+mj-lt"/>
                <a:ea typeface="+mj-ea"/>
                <a:cs typeface="+mj-cs"/>
                <a:sym typeface="Calibri"/>
              </a:rPr>
              <a:t>1</a:t>
            </a:r>
            <a:r>
              <a:rPr lang="en-US">
                <a:solidFill>
                  <a:srgbClr val="FFFFFF"/>
                </a:solidFill>
                <a:latin typeface="+mj-lt"/>
                <a:ea typeface="+mj-ea"/>
                <a:cs typeface="+mj-cs"/>
                <a:sym typeface="Calibri"/>
              </a:rPr>
              <a:t>1</a:t>
            </a:r>
            <a:endParaRPr lang="en-US">
              <a:solidFill>
                <a:srgbClr val="FFFFFF"/>
              </a:solidFill>
            </a:endParaRPr>
          </a:p>
        </p:txBody>
      </p:sp>
      <p:sp>
        <p:nvSpPr>
          <p:cNvPr id="48" name="TextBox 47">
            <a:extLst>
              <a:ext uri="{FF2B5EF4-FFF2-40B4-BE49-F238E27FC236}">
                <a16:creationId xmlns:a16="http://schemas.microsoft.com/office/drawing/2014/main" id="{4D1CC22A-501F-559E-D855-12A7450391C5}"/>
              </a:ext>
            </a:extLst>
          </p:cNvPr>
          <p:cNvSpPr txBox="1"/>
          <p:nvPr/>
        </p:nvSpPr>
        <p:spPr>
          <a:xfrm>
            <a:off x="9688987" y="3356596"/>
            <a:ext cx="58851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solidFill>
                  <a:srgbClr val="FFFFFF"/>
                </a:solidFill>
                <a:latin typeface="+mj-lt"/>
                <a:ea typeface="+mj-ea"/>
                <a:cs typeface="+mj-cs"/>
                <a:sym typeface="Calibri"/>
              </a:rPr>
              <a:t>1</a:t>
            </a:r>
            <a:r>
              <a:rPr lang="en-US">
                <a:solidFill>
                  <a:srgbClr val="FFFF00"/>
                </a:solidFill>
                <a:latin typeface="+mj-lt"/>
                <a:ea typeface="+mj-ea"/>
                <a:cs typeface="+mj-cs"/>
                <a:sym typeface="Calibri"/>
              </a:rPr>
              <a:t>0</a:t>
            </a:r>
            <a:r>
              <a:rPr lang="en-US">
                <a:solidFill>
                  <a:srgbClr val="FFFFFF"/>
                </a:solidFill>
                <a:latin typeface="+mj-lt"/>
                <a:ea typeface="+mj-ea"/>
                <a:cs typeface="+mj-cs"/>
                <a:sym typeface="Calibri"/>
              </a:rPr>
              <a:t>0</a:t>
            </a:r>
            <a:endParaRPr lang="en-US"/>
          </a:p>
        </p:txBody>
      </p:sp>
      <p:sp>
        <p:nvSpPr>
          <p:cNvPr id="49" name="TextBox 48">
            <a:extLst>
              <a:ext uri="{FF2B5EF4-FFF2-40B4-BE49-F238E27FC236}">
                <a16:creationId xmlns:a16="http://schemas.microsoft.com/office/drawing/2014/main" id="{D9911421-AE5D-A663-7626-AAE33F221F5D}"/>
              </a:ext>
            </a:extLst>
          </p:cNvPr>
          <p:cNvSpPr txBox="1"/>
          <p:nvPr/>
        </p:nvSpPr>
        <p:spPr>
          <a:xfrm>
            <a:off x="10277500" y="3353671"/>
            <a:ext cx="58851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solidFill>
                  <a:srgbClr val="FFFFFF"/>
                </a:solidFill>
                <a:latin typeface="+mj-lt"/>
                <a:ea typeface="+mj-ea"/>
                <a:cs typeface="+mj-cs"/>
                <a:sym typeface="Calibri"/>
              </a:rPr>
              <a:t>101</a:t>
            </a:r>
            <a:endParaRPr lang="en-US">
              <a:solidFill>
                <a:srgbClr val="FFFFFF"/>
              </a:solidFill>
            </a:endParaRPr>
          </a:p>
        </p:txBody>
      </p:sp>
      <p:sp>
        <p:nvSpPr>
          <p:cNvPr id="50" name="TextBox 49">
            <a:extLst>
              <a:ext uri="{FF2B5EF4-FFF2-40B4-BE49-F238E27FC236}">
                <a16:creationId xmlns:a16="http://schemas.microsoft.com/office/drawing/2014/main" id="{716D84A9-8C22-F498-6F7E-DE6B1F57A6B4}"/>
              </a:ext>
            </a:extLst>
          </p:cNvPr>
          <p:cNvSpPr txBox="1"/>
          <p:nvPr/>
        </p:nvSpPr>
        <p:spPr>
          <a:xfrm>
            <a:off x="10921969" y="3353671"/>
            <a:ext cx="58851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solidFill>
                  <a:srgbClr val="FFFFFF"/>
                </a:solidFill>
                <a:latin typeface="+mj-lt"/>
                <a:ea typeface="+mj-ea"/>
                <a:cs typeface="+mj-cs"/>
                <a:sym typeface="Calibri"/>
              </a:rPr>
              <a:t>1</a:t>
            </a:r>
            <a:r>
              <a:rPr lang="en-US">
                <a:solidFill>
                  <a:srgbClr val="FFFF00"/>
                </a:solidFill>
                <a:latin typeface="+mj-lt"/>
                <a:ea typeface="+mj-ea"/>
                <a:cs typeface="+mj-cs"/>
                <a:sym typeface="Calibri"/>
              </a:rPr>
              <a:t>1</a:t>
            </a:r>
            <a:r>
              <a:rPr lang="en-US">
                <a:solidFill>
                  <a:srgbClr val="FFFFFF"/>
                </a:solidFill>
                <a:latin typeface="+mj-lt"/>
                <a:ea typeface="+mj-ea"/>
                <a:cs typeface="+mj-cs"/>
                <a:sym typeface="Calibri"/>
              </a:rPr>
              <a:t>0</a:t>
            </a:r>
            <a:endParaRPr lang="en-US"/>
          </a:p>
        </p:txBody>
      </p:sp>
      <p:sp>
        <p:nvSpPr>
          <p:cNvPr id="51" name="TextBox 50">
            <a:extLst>
              <a:ext uri="{FF2B5EF4-FFF2-40B4-BE49-F238E27FC236}">
                <a16:creationId xmlns:a16="http://schemas.microsoft.com/office/drawing/2014/main" id="{AE0593A4-EFA1-E30D-7529-28318D7D20DD}"/>
              </a:ext>
            </a:extLst>
          </p:cNvPr>
          <p:cNvSpPr txBox="1"/>
          <p:nvPr/>
        </p:nvSpPr>
        <p:spPr>
          <a:xfrm>
            <a:off x="11564279" y="3353671"/>
            <a:ext cx="58851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solidFill>
                  <a:srgbClr val="FFFFFF"/>
                </a:solidFill>
                <a:latin typeface="+mj-lt"/>
                <a:ea typeface="+mj-ea"/>
                <a:cs typeface="+mj-cs"/>
                <a:sym typeface="Calibri"/>
              </a:rPr>
              <a:t>1</a:t>
            </a:r>
            <a:r>
              <a:rPr lang="en-US">
                <a:solidFill>
                  <a:srgbClr val="FFFF00"/>
                </a:solidFill>
                <a:latin typeface="+mj-lt"/>
                <a:ea typeface="+mj-ea"/>
                <a:cs typeface="+mj-cs"/>
                <a:sym typeface="Calibri"/>
              </a:rPr>
              <a:t>1</a:t>
            </a:r>
            <a:r>
              <a:rPr lang="en-US">
                <a:solidFill>
                  <a:srgbClr val="FFFFFF"/>
                </a:solidFill>
                <a:latin typeface="+mj-lt"/>
                <a:ea typeface="+mj-ea"/>
                <a:cs typeface="+mj-cs"/>
                <a:sym typeface="Calibri"/>
              </a:rPr>
              <a:t>1</a:t>
            </a:r>
            <a:endParaRPr lang="en-US">
              <a:solidFill>
                <a:srgbClr val="FFFFFF"/>
              </a:solidFill>
            </a:endParaRPr>
          </a:p>
        </p:txBody>
      </p:sp>
      <p:sp>
        <p:nvSpPr>
          <p:cNvPr id="52" name="TextBox 51">
            <a:extLst>
              <a:ext uri="{FF2B5EF4-FFF2-40B4-BE49-F238E27FC236}">
                <a16:creationId xmlns:a16="http://schemas.microsoft.com/office/drawing/2014/main" id="{612AC618-89AA-5C31-4DDF-D7EBED5A425D}"/>
              </a:ext>
            </a:extLst>
          </p:cNvPr>
          <p:cNvSpPr txBox="1"/>
          <p:nvPr/>
        </p:nvSpPr>
        <p:spPr>
          <a:xfrm>
            <a:off x="7143448" y="4829466"/>
            <a:ext cx="58851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solidFill>
                  <a:srgbClr val="FFFF00"/>
                </a:solidFill>
                <a:latin typeface="+mj-lt"/>
                <a:ea typeface="+mj-ea"/>
                <a:cs typeface="+mj-cs"/>
                <a:sym typeface="Calibri"/>
              </a:rPr>
              <a:t>0</a:t>
            </a:r>
            <a:r>
              <a:rPr lang="en-US">
                <a:solidFill>
                  <a:srgbClr val="FFFFFF"/>
                </a:solidFill>
                <a:latin typeface="+mj-lt"/>
                <a:ea typeface="+mj-ea"/>
                <a:cs typeface="+mj-cs"/>
                <a:sym typeface="Calibri"/>
              </a:rPr>
              <a:t>00</a:t>
            </a:r>
            <a:endParaRPr lang="en-US">
              <a:solidFill>
                <a:srgbClr val="FFFFFF"/>
              </a:solidFill>
            </a:endParaRPr>
          </a:p>
        </p:txBody>
      </p:sp>
      <p:sp>
        <p:nvSpPr>
          <p:cNvPr id="53" name="TextBox 52">
            <a:extLst>
              <a:ext uri="{FF2B5EF4-FFF2-40B4-BE49-F238E27FC236}">
                <a16:creationId xmlns:a16="http://schemas.microsoft.com/office/drawing/2014/main" id="{A58F4B54-C0EA-B4C4-776F-2808FF66AC35}"/>
              </a:ext>
            </a:extLst>
          </p:cNvPr>
          <p:cNvSpPr txBox="1"/>
          <p:nvPr/>
        </p:nvSpPr>
        <p:spPr>
          <a:xfrm>
            <a:off x="7731961" y="4826541"/>
            <a:ext cx="58851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solidFill>
                  <a:srgbClr val="FFFF00"/>
                </a:solidFill>
                <a:latin typeface="+mj-lt"/>
                <a:ea typeface="+mj-ea"/>
                <a:cs typeface="+mj-cs"/>
                <a:sym typeface="Calibri"/>
              </a:rPr>
              <a:t>0</a:t>
            </a:r>
            <a:r>
              <a:rPr lang="en-US">
                <a:solidFill>
                  <a:srgbClr val="FFFFFF"/>
                </a:solidFill>
                <a:latin typeface="+mj-lt"/>
                <a:ea typeface="+mj-ea"/>
                <a:cs typeface="+mj-cs"/>
                <a:sym typeface="Calibri"/>
              </a:rPr>
              <a:t>01</a:t>
            </a:r>
            <a:endParaRPr lang="en-US">
              <a:solidFill>
                <a:srgbClr val="FFFFFF"/>
              </a:solidFill>
            </a:endParaRPr>
          </a:p>
        </p:txBody>
      </p:sp>
      <p:sp>
        <p:nvSpPr>
          <p:cNvPr id="54" name="TextBox 53">
            <a:extLst>
              <a:ext uri="{FF2B5EF4-FFF2-40B4-BE49-F238E27FC236}">
                <a16:creationId xmlns:a16="http://schemas.microsoft.com/office/drawing/2014/main" id="{49643D11-9D0F-C4A8-FAB5-577D4EAB9C84}"/>
              </a:ext>
            </a:extLst>
          </p:cNvPr>
          <p:cNvSpPr txBox="1"/>
          <p:nvPr/>
        </p:nvSpPr>
        <p:spPr>
          <a:xfrm>
            <a:off x="8376430" y="4826541"/>
            <a:ext cx="58851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solidFill>
                  <a:srgbClr val="FFFF00"/>
                </a:solidFill>
                <a:latin typeface="+mj-lt"/>
                <a:ea typeface="+mj-ea"/>
                <a:cs typeface="+mj-cs"/>
                <a:sym typeface="Calibri"/>
              </a:rPr>
              <a:t>0</a:t>
            </a:r>
            <a:r>
              <a:rPr lang="en-US">
                <a:solidFill>
                  <a:srgbClr val="FFFFFF"/>
                </a:solidFill>
                <a:latin typeface="+mj-lt"/>
                <a:ea typeface="+mj-ea"/>
                <a:cs typeface="+mj-cs"/>
                <a:sym typeface="Calibri"/>
              </a:rPr>
              <a:t>10</a:t>
            </a:r>
            <a:endParaRPr lang="en-US">
              <a:solidFill>
                <a:srgbClr val="FFFFFF"/>
              </a:solidFill>
            </a:endParaRPr>
          </a:p>
        </p:txBody>
      </p:sp>
      <p:sp>
        <p:nvSpPr>
          <p:cNvPr id="55" name="TextBox 54">
            <a:extLst>
              <a:ext uri="{FF2B5EF4-FFF2-40B4-BE49-F238E27FC236}">
                <a16:creationId xmlns:a16="http://schemas.microsoft.com/office/drawing/2014/main" id="{A2BBCF3C-C6CF-A04F-85BB-EE01EA03CD02}"/>
              </a:ext>
            </a:extLst>
          </p:cNvPr>
          <p:cNvSpPr txBox="1"/>
          <p:nvPr/>
        </p:nvSpPr>
        <p:spPr>
          <a:xfrm>
            <a:off x="9018740" y="4826541"/>
            <a:ext cx="58851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solidFill>
                  <a:srgbClr val="FFFF00"/>
                </a:solidFill>
                <a:latin typeface="+mj-lt"/>
                <a:ea typeface="+mj-ea"/>
                <a:cs typeface="+mj-cs"/>
                <a:sym typeface="Calibri"/>
              </a:rPr>
              <a:t>0</a:t>
            </a:r>
            <a:r>
              <a:rPr lang="en-US">
                <a:solidFill>
                  <a:srgbClr val="FFFFFF"/>
                </a:solidFill>
                <a:latin typeface="+mj-lt"/>
                <a:ea typeface="+mj-ea"/>
                <a:cs typeface="+mj-cs"/>
                <a:sym typeface="Calibri"/>
              </a:rPr>
              <a:t>11</a:t>
            </a:r>
            <a:endParaRPr lang="en-US">
              <a:solidFill>
                <a:srgbClr val="FFFFFF"/>
              </a:solidFill>
            </a:endParaRPr>
          </a:p>
        </p:txBody>
      </p:sp>
      <p:sp>
        <p:nvSpPr>
          <p:cNvPr id="56" name="TextBox 55">
            <a:extLst>
              <a:ext uri="{FF2B5EF4-FFF2-40B4-BE49-F238E27FC236}">
                <a16:creationId xmlns:a16="http://schemas.microsoft.com/office/drawing/2014/main" id="{D8A5E914-F9DA-E15D-9C5C-5DC194294062}"/>
              </a:ext>
            </a:extLst>
          </p:cNvPr>
          <p:cNvSpPr txBox="1"/>
          <p:nvPr/>
        </p:nvSpPr>
        <p:spPr>
          <a:xfrm>
            <a:off x="9688987" y="4834273"/>
            <a:ext cx="58851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solidFill>
                  <a:srgbClr val="FFFF00"/>
                </a:solidFill>
                <a:latin typeface="+mj-lt"/>
                <a:ea typeface="+mj-ea"/>
                <a:cs typeface="+mj-cs"/>
                <a:sym typeface="Calibri"/>
              </a:rPr>
              <a:t>1</a:t>
            </a:r>
            <a:r>
              <a:rPr lang="en-US">
                <a:solidFill>
                  <a:srgbClr val="FFFFFF"/>
                </a:solidFill>
                <a:latin typeface="+mj-lt"/>
                <a:ea typeface="+mj-ea"/>
                <a:cs typeface="+mj-cs"/>
                <a:sym typeface="Calibri"/>
              </a:rPr>
              <a:t>00</a:t>
            </a:r>
            <a:endParaRPr lang="en-US">
              <a:solidFill>
                <a:srgbClr val="FFFFFF"/>
              </a:solidFill>
            </a:endParaRPr>
          </a:p>
        </p:txBody>
      </p:sp>
      <p:sp>
        <p:nvSpPr>
          <p:cNvPr id="57" name="TextBox 56">
            <a:extLst>
              <a:ext uri="{FF2B5EF4-FFF2-40B4-BE49-F238E27FC236}">
                <a16:creationId xmlns:a16="http://schemas.microsoft.com/office/drawing/2014/main" id="{7B108406-33D6-F887-B424-27B16B965124}"/>
              </a:ext>
            </a:extLst>
          </p:cNvPr>
          <p:cNvSpPr txBox="1"/>
          <p:nvPr/>
        </p:nvSpPr>
        <p:spPr>
          <a:xfrm>
            <a:off x="10277500" y="4831348"/>
            <a:ext cx="58851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solidFill>
                  <a:srgbClr val="FFFF00"/>
                </a:solidFill>
                <a:latin typeface="+mj-lt"/>
                <a:ea typeface="+mj-ea"/>
                <a:cs typeface="+mj-cs"/>
                <a:sym typeface="Calibri"/>
              </a:rPr>
              <a:t>1</a:t>
            </a:r>
            <a:r>
              <a:rPr lang="en-US">
                <a:solidFill>
                  <a:srgbClr val="FFFFFF"/>
                </a:solidFill>
                <a:latin typeface="+mj-lt"/>
                <a:ea typeface="+mj-ea"/>
                <a:cs typeface="+mj-cs"/>
                <a:sym typeface="Calibri"/>
              </a:rPr>
              <a:t>01</a:t>
            </a:r>
            <a:endParaRPr lang="en-US">
              <a:solidFill>
                <a:srgbClr val="FFFFFF"/>
              </a:solidFill>
            </a:endParaRPr>
          </a:p>
        </p:txBody>
      </p:sp>
      <p:sp>
        <p:nvSpPr>
          <p:cNvPr id="58" name="TextBox 57">
            <a:extLst>
              <a:ext uri="{FF2B5EF4-FFF2-40B4-BE49-F238E27FC236}">
                <a16:creationId xmlns:a16="http://schemas.microsoft.com/office/drawing/2014/main" id="{7A85F71D-15B3-FD4E-2DBD-7E40009835D4}"/>
              </a:ext>
            </a:extLst>
          </p:cNvPr>
          <p:cNvSpPr txBox="1"/>
          <p:nvPr/>
        </p:nvSpPr>
        <p:spPr>
          <a:xfrm>
            <a:off x="10921969" y="4831348"/>
            <a:ext cx="58851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solidFill>
                  <a:srgbClr val="FFFF00"/>
                </a:solidFill>
                <a:latin typeface="+mj-lt"/>
                <a:ea typeface="+mj-ea"/>
                <a:cs typeface="+mj-cs"/>
                <a:sym typeface="Calibri"/>
              </a:rPr>
              <a:t>1</a:t>
            </a:r>
            <a:r>
              <a:rPr lang="en-US">
                <a:solidFill>
                  <a:srgbClr val="FFFFFF"/>
                </a:solidFill>
                <a:latin typeface="+mj-lt"/>
                <a:ea typeface="+mj-ea"/>
                <a:cs typeface="+mj-cs"/>
                <a:sym typeface="Calibri"/>
              </a:rPr>
              <a:t>10</a:t>
            </a:r>
            <a:endParaRPr lang="en-US">
              <a:solidFill>
                <a:srgbClr val="FFFFFF"/>
              </a:solidFill>
            </a:endParaRPr>
          </a:p>
        </p:txBody>
      </p:sp>
      <p:sp>
        <p:nvSpPr>
          <p:cNvPr id="59" name="TextBox 58">
            <a:extLst>
              <a:ext uri="{FF2B5EF4-FFF2-40B4-BE49-F238E27FC236}">
                <a16:creationId xmlns:a16="http://schemas.microsoft.com/office/drawing/2014/main" id="{EDE29025-351C-B12A-27B0-3C795C37B527}"/>
              </a:ext>
            </a:extLst>
          </p:cNvPr>
          <p:cNvSpPr txBox="1"/>
          <p:nvPr/>
        </p:nvSpPr>
        <p:spPr>
          <a:xfrm>
            <a:off x="11564279" y="4831348"/>
            <a:ext cx="58851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solidFill>
                  <a:srgbClr val="FFFF00"/>
                </a:solidFill>
                <a:latin typeface="+mj-lt"/>
                <a:ea typeface="+mj-ea"/>
                <a:cs typeface="+mj-cs"/>
                <a:sym typeface="Calibri"/>
              </a:rPr>
              <a:t>1</a:t>
            </a:r>
            <a:r>
              <a:rPr lang="en-US">
                <a:solidFill>
                  <a:srgbClr val="FFFFFF"/>
                </a:solidFill>
                <a:latin typeface="+mj-lt"/>
                <a:ea typeface="+mj-ea"/>
                <a:cs typeface="+mj-cs"/>
                <a:sym typeface="Calibri"/>
              </a:rPr>
              <a:t>11</a:t>
            </a:r>
            <a:endParaRPr lang="en-US">
              <a:solidFill>
                <a:srgbClr val="FFFFFF"/>
              </a:solidFill>
            </a:endParaRPr>
          </a:p>
        </p:txBody>
      </p:sp>
      <p:sp>
        <p:nvSpPr>
          <p:cNvPr id="60" name="TextBox 59">
            <a:extLst>
              <a:ext uri="{FF2B5EF4-FFF2-40B4-BE49-F238E27FC236}">
                <a16:creationId xmlns:a16="http://schemas.microsoft.com/office/drawing/2014/main" id="{9E2B8790-917B-98BC-A08E-957B8F70BD0E}"/>
              </a:ext>
            </a:extLst>
          </p:cNvPr>
          <p:cNvSpPr txBox="1"/>
          <p:nvPr/>
        </p:nvSpPr>
        <p:spPr>
          <a:xfrm>
            <a:off x="7169778" y="1736721"/>
            <a:ext cx="58851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solidFill>
                  <a:srgbClr val="FFFFFF"/>
                </a:solidFill>
                <a:latin typeface="+mj-lt"/>
                <a:ea typeface="+mj-ea"/>
                <a:cs typeface="+mj-cs"/>
                <a:sym typeface="Calibri"/>
              </a:rPr>
              <a:t>00</a:t>
            </a:r>
            <a:r>
              <a:rPr lang="en-US">
                <a:solidFill>
                  <a:srgbClr val="FFFF00"/>
                </a:solidFill>
                <a:latin typeface="+mj-lt"/>
                <a:ea typeface="+mj-ea"/>
                <a:cs typeface="+mj-cs"/>
                <a:sym typeface="Calibri"/>
              </a:rPr>
              <a:t>0</a:t>
            </a:r>
            <a:endParaRPr lang="en-US">
              <a:solidFill>
                <a:srgbClr val="FFFF00"/>
              </a:solidFill>
            </a:endParaRPr>
          </a:p>
        </p:txBody>
      </p:sp>
      <p:sp>
        <p:nvSpPr>
          <p:cNvPr id="61" name="TextBox 60">
            <a:extLst>
              <a:ext uri="{FF2B5EF4-FFF2-40B4-BE49-F238E27FC236}">
                <a16:creationId xmlns:a16="http://schemas.microsoft.com/office/drawing/2014/main" id="{934FFFB6-82CF-2BE2-EF85-BD0011BB7C88}"/>
              </a:ext>
            </a:extLst>
          </p:cNvPr>
          <p:cNvSpPr txBox="1"/>
          <p:nvPr/>
        </p:nvSpPr>
        <p:spPr>
          <a:xfrm>
            <a:off x="7758291" y="1733796"/>
            <a:ext cx="58851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solidFill>
                  <a:srgbClr val="FFFFFF"/>
                </a:solidFill>
                <a:latin typeface="+mj-lt"/>
                <a:ea typeface="+mj-ea"/>
                <a:cs typeface="+mj-cs"/>
                <a:sym typeface="Calibri"/>
              </a:rPr>
              <a:t>00</a:t>
            </a:r>
            <a:r>
              <a:rPr lang="en-US">
                <a:solidFill>
                  <a:srgbClr val="FFFF00"/>
                </a:solidFill>
                <a:latin typeface="+mj-lt"/>
                <a:ea typeface="+mj-ea"/>
                <a:cs typeface="+mj-cs"/>
                <a:sym typeface="Calibri"/>
              </a:rPr>
              <a:t>1</a:t>
            </a:r>
            <a:endParaRPr lang="en-US">
              <a:solidFill>
                <a:srgbClr val="FFFF00"/>
              </a:solidFill>
            </a:endParaRPr>
          </a:p>
        </p:txBody>
      </p:sp>
      <p:sp>
        <p:nvSpPr>
          <p:cNvPr id="62" name="TextBox 61">
            <a:extLst>
              <a:ext uri="{FF2B5EF4-FFF2-40B4-BE49-F238E27FC236}">
                <a16:creationId xmlns:a16="http://schemas.microsoft.com/office/drawing/2014/main" id="{47E777AE-F1C3-1914-FE4A-3185F2DBEC91}"/>
              </a:ext>
            </a:extLst>
          </p:cNvPr>
          <p:cNvSpPr txBox="1"/>
          <p:nvPr/>
        </p:nvSpPr>
        <p:spPr>
          <a:xfrm>
            <a:off x="8402760" y="1733796"/>
            <a:ext cx="58851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solidFill>
                  <a:srgbClr val="FFFFFF"/>
                </a:solidFill>
                <a:latin typeface="+mj-lt"/>
                <a:ea typeface="+mj-ea"/>
                <a:cs typeface="+mj-cs"/>
                <a:sym typeface="Calibri"/>
              </a:rPr>
              <a:t>01</a:t>
            </a:r>
            <a:r>
              <a:rPr lang="en-US">
                <a:solidFill>
                  <a:srgbClr val="FFFF00"/>
                </a:solidFill>
                <a:latin typeface="+mj-lt"/>
                <a:ea typeface="+mj-ea"/>
                <a:cs typeface="+mj-cs"/>
                <a:sym typeface="Calibri"/>
              </a:rPr>
              <a:t>0</a:t>
            </a:r>
            <a:endParaRPr lang="en-US">
              <a:solidFill>
                <a:srgbClr val="FFFF00"/>
              </a:solidFill>
            </a:endParaRPr>
          </a:p>
        </p:txBody>
      </p:sp>
      <p:sp>
        <p:nvSpPr>
          <p:cNvPr id="63" name="TextBox 62">
            <a:extLst>
              <a:ext uri="{FF2B5EF4-FFF2-40B4-BE49-F238E27FC236}">
                <a16:creationId xmlns:a16="http://schemas.microsoft.com/office/drawing/2014/main" id="{491D2344-748A-882B-D5CA-EC8213EFA868}"/>
              </a:ext>
            </a:extLst>
          </p:cNvPr>
          <p:cNvSpPr txBox="1"/>
          <p:nvPr/>
        </p:nvSpPr>
        <p:spPr>
          <a:xfrm>
            <a:off x="9045070" y="1733796"/>
            <a:ext cx="58851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solidFill>
                  <a:srgbClr val="FFFFFF"/>
                </a:solidFill>
                <a:latin typeface="+mj-lt"/>
                <a:ea typeface="+mj-ea"/>
                <a:cs typeface="+mj-cs"/>
                <a:sym typeface="Calibri"/>
              </a:rPr>
              <a:t>01</a:t>
            </a:r>
            <a:r>
              <a:rPr lang="en-US">
                <a:solidFill>
                  <a:srgbClr val="FFFF00"/>
                </a:solidFill>
                <a:latin typeface="+mj-lt"/>
                <a:ea typeface="+mj-ea"/>
                <a:cs typeface="+mj-cs"/>
                <a:sym typeface="Calibri"/>
              </a:rPr>
              <a:t>1</a:t>
            </a:r>
            <a:endParaRPr lang="en-US">
              <a:solidFill>
                <a:srgbClr val="FFFF00"/>
              </a:solidFill>
            </a:endParaRPr>
          </a:p>
        </p:txBody>
      </p:sp>
      <p:sp>
        <p:nvSpPr>
          <p:cNvPr id="64" name="TextBox 63">
            <a:extLst>
              <a:ext uri="{FF2B5EF4-FFF2-40B4-BE49-F238E27FC236}">
                <a16:creationId xmlns:a16="http://schemas.microsoft.com/office/drawing/2014/main" id="{E97A73F9-169F-4222-84C0-719880D7656F}"/>
              </a:ext>
            </a:extLst>
          </p:cNvPr>
          <p:cNvSpPr txBox="1"/>
          <p:nvPr/>
        </p:nvSpPr>
        <p:spPr>
          <a:xfrm>
            <a:off x="9715317" y="1741528"/>
            <a:ext cx="58851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solidFill>
                  <a:srgbClr val="FFFFFF"/>
                </a:solidFill>
                <a:latin typeface="+mj-lt"/>
                <a:ea typeface="+mj-ea"/>
                <a:cs typeface="+mj-cs"/>
                <a:sym typeface="Calibri"/>
              </a:rPr>
              <a:t>10</a:t>
            </a:r>
            <a:r>
              <a:rPr lang="en-US">
                <a:solidFill>
                  <a:srgbClr val="FFFF00"/>
                </a:solidFill>
                <a:latin typeface="+mj-lt"/>
                <a:ea typeface="+mj-ea"/>
                <a:cs typeface="+mj-cs"/>
                <a:sym typeface="Calibri"/>
              </a:rPr>
              <a:t>0</a:t>
            </a:r>
            <a:endParaRPr lang="en-US">
              <a:solidFill>
                <a:srgbClr val="FFFF00"/>
              </a:solidFill>
            </a:endParaRPr>
          </a:p>
        </p:txBody>
      </p:sp>
      <p:sp>
        <p:nvSpPr>
          <p:cNvPr id="65" name="TextBox 64">
            <a:extLst>
              <a:ext uri="{FF2B5EF4-FFF2-40B4-BE49-F238E27FC236}">
                <a16:creationId xmlns:a16="http://schemas.microsoft.com/office/drawing/2014/main" id="{B7D9F710-E3F7-E14C-A7C4-CBFC3CD866A0}"/>
              </a:ext>
            </a:extLst>
          </p:cNvPr>
          <p:cNvSpPr txBox="1"/>
          <p:nvPr/>
        </p:nvSpPr>
        <p:spPr>
          <a:xfrm>
            <a:off x="10303830" y="1738603"/>
            <a:ext cx="58851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solidFill>
                  <a:srgbClr val="FFFFFF"/>
                </a:solidFill>
                <a:latin typeface="+mj-lt"/>
                <a:ea typeface="+mj-ea"/>
                <a:cs typeface="+mj-cs"/>
                <a:sym typeface="Calibri"/>
              </a:rPr>
              <a:t>10</a:t>
            </a:r>
            <a:r>
              <a:rPr lang="en-US">
                <a:solidFill>
                  <a:srgbClr val="FFFF00"/>
                </a:solidFill>
                <a:latin typeface="+mj-lt"/>
                <a:ea typeface="+mj-ea"/>
                <a:cs typeface="+mj-cs"/>
                <a:sym typeface="Calibri"/>
              </a:rPr>
              <a:t>1</a:t>
            </a:r>
            <a:endParaRPr lang="en-US">
              <a:solidFill>
                <a:srgbClr val="FFFF00"/>
              </a:solidFill>
            </a:endParaRPr>
          </a:p>
        </p:txBody>
      </p:sp>
      <p:sp>
        <p:nvSpPr>
          <p:cNvPr id="66" name="TextBox 65">
            <a:extLst>
              <a:ext uri="{FF2B5EF4-FFF2-40B4-BE49-F238E27FC236}">
                <a16:creationId xmlns:a16="http://schemas.microsoft.com/office/drawing/2014/main" id="{BD8FA654-E6F1-EB77-3789-7FA690399CD5}"/>
              </a:ext>
            </a:extLst>
          </p:cNvPr>
          <p:cNvSpPr txBox="1"/>
          <p:nvPr/>
        </p:nvSpPr>
        <p:spPr>
          <a:xfrm>
            <a:off x="10948299" y="1738603"/>
            <a:ext cx="58851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solidFill>
                  <a:srgbClr val="FFFFFF"/>
                </a:solidFill>
                <a:latin typeface="+mj-lt"/>
                <a:ea typeface="+mj-ea"/>
                <a:cs typeface="+mj-cs"/>
                <a:sym typeface="Calibri"/>
              </a:rPr>
              <a:t>11</a:t>
            </a:r>
            <a:r>
              <a:rPr lang="en-US">
                <a:solidFill>
                  <a:srgbClr val="FFFF00"/>
                </a:solidFill>
                <a:latin typeface="+mj-lt"/>
                <a:ea typeface="+mj-ea"/>
                <a:cs typeface="+mj-cs"/>
                <a:sym typeface="Calibri"/>
              </a:rPr>
              <a:t>0</a:t>
            </a:r>
            <a:endParaRPr lang="en-US">
              <a:solidFill>
                <a:srgbClr val="FFFF00"/>
              </a:solidFill>
            </a:endParaRPr>
          </a:p>
        </p:txBody>
      </p:sp>
      <p:sp>
        <p:nvSpPr>
          <p:cNvPr id="67" name="TextBox 66">
            <a:extLst>
              <a:ext uri="{FF2B5EF4-FFF2-40B4-BE49-F238E27FC236}">
                <a16:creationId xmlns:a16="http://schemas.microsoft.com/office/drawing/2014/main" id="{B64D4171-4208-A41F-69FE-B672F936948B}"/>
              </a:ext>
            </a:extLst>
          </p:cNvPr>
          <p:cNvSpPr txBox="1"/>
          <p:nvPr/>
        </p:nvSpPr>
        <p:spPr>
          <a:xfrm>
            <a:off x="11590609" y="1738603"/>
            <a:ext cx="58851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solidFill>
                  <a:srgbClr val="FFFFFF"/>
                </a:solidFill>
                <a:latin typeface="+mj-lt"/>
                <a:ea typeface="+mj-ea"/>
                <a:cs typeface="+mj-cs"/>
                <a:sym typeface="Calibri"/>
              </a:rPr>
              <a:t>11</a:t>
            </a:r>
            <a:r>
              <a:rPr lang="en-US">
                <a:solidFill>
                  <a:srgbClr val="FFFF00"/>
                </a:solidFill>
                <a:latin typeface="+mj-lt"/>
                <a:ea typeface="+mj-ea"/>
                <a:cs typeface="+mj-cs"/>
                <a:sym typeface="Calibri"/>
              </a:rPr>
              <a:t>1</a:t>
            </a:r>
            <a:endParaRPr lang="en-US">
              <a:solidFill>
                <a:srgbClr val="FFFF00"/>
              </a:solidFill>
            </a:endParaRPr>
          </a:p>
        </p:txBody>
      </p:sp>
      <p:sp>
        <p:nvSpPr>
          <p:cNvPr id="68" name="Arc 67">
            <a:extLst>
              <a:ext uri="{FF2B5EF4-FFF2-40B4-BE49-F238E27FC236}">
                <a16:creationId xmlns:a16="http://schemas.microsoft.com/office/drawing/2014/main" id="{5202A9FF-21C5-C96B-BB01-4A0437464178}"/>
              </a:ext>
            </a:extLst>
          </p:cNvPr>
          <p:cNvSpPr/>
          <p:nvPr/>
        </p:nvSpPr>
        <p:spPr>
          <a:xfrm>
            <a:off x="7450358" y="1757386"/>
            <a:ext cx="600626" cy="535926"/>
          </a:xfrm>
          <a:prstGeom prst="arc">
            <a:avLst>
              <a:gd name="adj1" fmla="val 1324127"/>
              <a:gd name="adj2" fmla="val 9287841"/>
            </a:avLst>
          </a:prstGeom>
          <a:noFill/>
          <a:ln w="38100" cap="flat">
            <a:solidFill>
              <a:srgbClr val="FFFFFF"/>
            </a:solidFill>
            <a:prstDash val="solid"/>
            <a:miter lim="800000"/>
            <a:headEnd type="triangle" w="med" len="med"/>
            <a:tailEnd type="triangle"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69" name="Arc 68">
            <a:extLst>
              <a:ext uri="{FF2B5EF4-FFF2-40B4-BE49-F238E27FC236}">
                <a16:creationId xmlns:a16="http://schemas.microsoft.com/office/drawing/2014/main" id="{3C7557BF-D06C-6193-CC0D-39AC08E4626A}"/>
              </a:ext>
            </a:extLst>
          </p:cNvPr>
          <p:cNvSpPr/>
          <p:nvPr/>
        </p:nvSpPr>
        <p:spPr>
          <a:xfrm>
            <a:off x="7367113" y="3348864"/>
            <a:ext cx="1332615" cy="627898"/>
          </a:xfrm>
          <a:prstGeom prst="arc">
            <a:avLst>
              <a:gd name="adj1" fmla="val 571880"/>
              <a:gd name="adj2" fmla="val 10263456"/>
            </a:avLst>
          </a:prstGeom>
          <a:noFill/>
          <a:ln w="38100" cap="flat">
            <a:solidFill>
              <a:srgbClr val="FFFFFF"/>
            </a:solidFill>
            <a:prstDash val="solid"/>
            <a:miter lim="800000"/>
            <a:headEnd type="triangle" w="med" len="med"/>
            <a:tailEnd type="triangle"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70" name="Arc 69">
            <a:extLst>
              <a:ext uri="{FF2B5EF4-FFF2-40B4-BE49-F238E27FC236}">
                <a16:creationId xmlns:a16="http://schemas.microsoft.com/office/drawing/2014/main" id="{0663D432-AF57-E956-989D-39B550A5CB02}"/>
              </a:ext>
            </a:extLst>
          </p:cNvPr>
          <p:cNvSpPr/>
          <p:nvPr/>
        </p:nvSpPr>
        <p:spPr>
          <a:xfrm>
            <a:off x="7361640" y="4573334"/>
            <a:ext cx="2688574" cy="892228"/>
          </a:xfrm>
          <a:prstGeom prst="arc">
            <a:avLst>
              <a:gd name="adj1" fmla="val 438150"/>
              <a:gd name="adj2" fmla="val 10373275"/>
            </a:avLst>
          </a:prstGeom>
          <a:noFill/>
          <a:ln w="28575" cap="flat">
            <a:solidFill>
              <a:srgbClr val="FFFFFF"/>
            </a:solidFill>
            <a:prstDash val="solid"/>
            <a:miter lim="800000"/>
            <a:headEnd type="triangle" w="med" len="med"/>
            <a:tailEnd type="triangle"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71" name="Arc 70">
            <a:extLst>
              <a:ext uri="{FF2B5EF4-FFF2-40B4-BE49-F238E27FC236}">
                <a16:creationId xmlns:a16="http://schemas.microsoft.com/office/drawing/2014/main" id="{E28871EC-F6A1-5B34-65D7-4AF9589E4EE6}"/>
              </a:ext>
            </a:extLst>
          </p:cNvPr>
          <p:cNvSpPr/>
          <p:nvPr/>
        </p:nvSpPr>
        <p:spPr>
          <a:xfrm>
            <a:off x="8646698" y="1795486"/>
            <a:ext cx="600626" cy="535926"/>
          </a:xfrm>
          <a:prstGeom prst="arc">
            <a:avLst>
              <a:gd name="adj1" fmla="val 1324127"/>
              <a:gd name="adj2" fmla="val 9287841"/>
            </a:avLst>
          </a:prstGeom>
          <a:noFill/>
          <a:ln w="38100" cap="flat">
            <a:solidFill>
              <a:srgbClr val="FFFFFF"/>
            </a:solidFill>
            <a:prstDash val="solid"/>
            <a:miter lim="800000"/>
            <a:headEnd type="triangle" w="med" len="med"/>
            <a:tailEnd type="triangle"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72" name="Arc 71">
            <a:extLst>
              <a:ext uri="{FF2B5EF4-FFF2-40B4-BE49-F238E27FC236}">
                <a16:creationId xmlns:a16="http://schemas.microsoft.com/office/drawing/2014/main" id="{DA8C9978-4D8F-19B3-5185-C532E92664DE}"/>
              </a:ext>
            </a:extLst>
          </p:cNvPr>
          <p:cNvSpPr/>
          <p:nvPr/>
        </p:nvSpPr>
        <p:spPr>
          <a:xfrm>
            <a:off x="9969772" y="1835165"/>
            <a:ext cx="600626" cy="535926"/>
          </a:xfrm>
          <a:prstGeom prst="arc">
            <a:avLst>
              <a:gd name="adj1" fmla="val 1324127"/>
              <a:gd name="adj2" fmla="val 9287841"/>
            </a:avLst>
          </a:prstGeom>
          <a:noFill/>
          <a:ln w="38100" cap="flat">
            <a:solidFill>
              <a:srgbClr val="FFFFFF"/>
            </a:solidFill>
            <a:prstDash val="solid"/>
            <a:miter lim="800000"/>
            <a:headEnd type="triangle" w="med" len="med"/>
            <a:tailEnd type="triangle"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73" name="Arc 72">
            <a:extLst>
              <a:ext uri="{FF2B5EF4-FFF2-40B4-BE49-F238E27FC236}">
                <a16:creationId xmlns:a16="http://schemas.microsoft.com/office/drawing/2014/main" id="{8CFAE77C-5EAE-6169-2544-76FE29F7C3DD}"/>
              </a:ext>
            </a:extLst>
          </p:cNvPr>
          <p:cNvSpPr/>
          <p:nvPr/>
        </p:nvSpPr>
        <p:spPr>
          <a:xfrm>
            <a:off x="11272587" y="1842897"/>
            <a:ext cx="600626" cy="535926"/>
          </a:xfrm>
          <a:prstGeom prst="arc">
            <a:avLst>
              <a:gd name="adj1" fmla="val 1324127"/>
              <a:gd name="adj2" fmla="val 9287841"/>
            </a:avLst>
          </a:prstGeom>
          <a:noFill/>
          <a:ln w="38100" cap="flat">
            <a:solidFill>
              <a:srgbClr val="FFFFFF"/>
            </a:solidFill>
            <a:prstDash val="solid"/>
            <a:miter lim="800000"/>
            <a:headEnd type="triangle" w="med" len="med"/>
            <a:tailEnd type="triangle"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74" name="Oval 73">
            <a:extLst>
              <a:ext uri="{FF2B5EF4-FFF2-40B4-BE49-F238E27FC236}">
                <a16:creationId xmlns:a16="http://schemas.microsoft.com/office/drawing/2014/main" id="{4CAAFC58-130B-C713-D078-529FD380BCD7}"/>
              </a:ext>
            </a:extLst>
          </p:cNvPr>
          <p:cNvSpPr/>
          <p:nvPr/>
        </p:nvSpPr>
        <p:spPr>
          <a:xfrm>
            <a:off x="7216245" y="2529913"/>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5" name="TextBox 74">
            <a:extLst>
              <a:ext uri="{FF2B5EF4-FFF2-40B4-BE49-F238E27FC236}">
                <a16:creationId xmlns:a16="http://schemas.microsoft.com/office/drawing/2014/main" id="{55731992-BF3A-EB7E-2379-2B0C12C584D5}"/>
              </a:ext>
            </a:extLst>
          </p:cNvPr>
          <p:cNvSpPr txBox="1"/>
          <p:nvPr/>
        </p:nvSpPr>
        <p:spPr>
          <a:xfrm>
            <a:off x="7186476" y="2544272"/>
            <a:ext cx="60062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[0-1]</a:t>
            </a:r>
          </a:p>
        </p:txBody>
      </p:sp>
      <p:sp>
        <p:nvSpPr>
          <p:cNvPr id="76" name="Oval 75">
            <a:extLst>
              <a:ext uri="{FF2B5EF4-FFF2-40B4-BE49-F238E27FC236}">
                <a16:creationId xmlns:a16="http://schemas.microsoft.com/office/drawing/2014/main" id="{FA6A5E8D-8AE6-59F5-CE0D-296E75C2AF51}"/>
              </a:ext>
            </a:extLst>
          </p:cNvPr>
          <p:cNvSpPr/>
          <p:nvPr/>
        </p:nvSpPr>
        <p:spPr>
          <a:xfrm>
            <a:off x="7835060" y="2544508"/>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7" name="TextBox 76">
            <a:extLst>
              <a:ext uri="{FF2B5EF4-FFF2-40B4-BE49-F238E27FC236}">
                <a16:creationId xmlns:a16="http://schemas.microsoft.com/office/drawing/2014/main" id="{B902EEB1-886B-7656-4B1E-57793C3F3CE6}"/>
              </a:ext>
            </a:extLst>
          </p:cNvPr>
          <p:cNvSpPr txBox="1"/>
          <p:nvPr/>
        </p:nvSpPr>
        <p:spPr>
          <a:xfrm>
            <a:off x="7805291" y="2558867"/>
            <a:ext cx="60062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[0-1]</a:t>
            </a:r>
          </a:p>
        </p:txBody>
      </p:sp>
      <p:sp>
        <p:nvSpPr>
          <p:cNvPr id="78" name="Oval 77">
            <a:extLst>
              <a:ext uri="{FF2B5EF4-FFF2-40B4-BE49-F238E27FC236}">
                <a16:creationId xmlns:a16="http://schemas.microsoft.com/office/drawing/2014/main" id="{EC7D5C2B-1445-B204-D65F-E201456BF6C7}"/>
              </a:ext>
            </a:extLst>
          </p:cNvPr>
          <p:cNvSpPr/>
          <p:nvPr/>
        </p:nvSpPr>
        <p:spPr>
          <a:xfrm>
            <a:off x="8481013" y="2553415"/>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9" name="TextBox 78">
            <a:extLst>
              <a:ext uri="{FF2B5EF4-FFF2-40B4-BE49-F238E27FC236}">
                <a16:creationId xmlns:a16="http://schemas.microsoft.com/office/drawing/2014/main" id="{93F1DBA7-5C0C-A63F-A879-06288A4E50AD}"/>
              </a:ext>
            </a:extLst>
          </p:cNvPr>
          <p:cNvSpPr txBox="1"/>
          <p:nvPr/>
        </p:nvSpPr>
        <p:spPr>
          <a:xfrm>
            <a:off x="8451244" y="2567774"/>
            <a:ext cx="60062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[2-3]</a:t>
            </a:r>
          </a:p>
        </p:txBody>
      </p:sp>
      <p:sp>
        <p:nvSpPr>
          <p:cNvPr id="80" name="Oval 79">
            <a:extLst>
              <a:ext uri="{FF2B5EF4-FFF2-40B4-BE49-F238E27FC236}">
                <a16:creationId xmlns:a16="http://schemas.microsoft.com/office/drawing/2014/main" id="{5EB05E49-ABE6-2AD7-F2F3-69500148B8DD}"/>
              </a:ext>
            </a:extLst>
          </p:cNvPr>
          <p:cNvSpPr/>
          <p:nvPr/>
        </p:nvSpPr>
        <p:spPr>
          <a:xfrm>
            <a:off x="9099828" y="2552770"/>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81" name="TextBox 80">
            <a:extLst>
              <a:ext uri="{FF2B5EF4-FFF2-40B4-BE49-F238E27FC236}">
                <a16:creationId xmlns:a16="http://schemas.microsoft.com/office/drawing/2014/main" id="{7CBD1AF3-8E47-00E1-1A52-761DFA5A50EE}"/>
              </a:ext>
            </a:extLst>
          </p:cNvPr>
          <p:cNvSpPr txBox="1"/>
          <p:nvPr/>
        </p:nvSpPr>
        <p:spPr>
          <a:xfrm>
            <a:off x="9070059" y="2574749"/>
            <a:ext cx="60062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[2-3]</a:t>
            </a:r>
          </a:p>
        </p:txBody>
      </p:sp>
      <p:sp>
        <p:nvSpPr>
          <p:cNvPr id="82" name="Oval 81">
            <a:extLst>
              <a:ext uri="{FF2B5EF4-FFF2-40B4-BE49-F238E27FC236}">
                <a16:creationId xmlns:a16="http://schemas.microsoft.com/office/drawing/2014/main" id="{BEC15823-4046-9731-3CF8-1119A2DA3DBE}"/>
              </a:ext>
            </a:extLst>
          </p:cNvPr>
          <p:cNvSpPr/>
          <p:nvPr/>
        </p:nvSpPr>
        <p:spPr>
          <a:xfrm>
            <a:off x="9753553" y="2545795"/>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83" name="TextBox 82">
            <a:extLst>
              <a:ext uri="{FF2B5EF4-FFF2-40B4-BE49-F238E27FC236}">
                <a16:creationId xmlns:a16="http://schemas.microsoft.com/office/drawing/2014/main" id="{AF49E115-8248-0965-66AB-50A595F66BC2}"/>
              </a:ext>
            </a:extLst>
          </p:cNvPr>
          <p:cNvSpPr txBox="1"/>
          <p:nvPr/>
        </p:nvSpPr>
        <p:spPr>
          <a:xfrm>
            <a:off x="9723784" y="2567774"/>
            <a:ext cx="60062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[4-5]</a:t>
            </a:r>
          </a:p>
        </p:txBody>
      </p:sp>
      <p:sp>
        <p:nvSpPr>
          <p:cNvPr id="84" name="Oval 83">
            <a:extLst>
              <a:ext uri="{FF2B5EF4-FFF2-40B4-BE49-F238E27FC236}">
                <a16:creationId xmlns:a16="http://schemas.microsoft.com/office/drawing/2014/main" id="{1E754DD2-77A0-DBC5-E682-B0A718A34130}"/>
              </a:ext>
            </a:extLst>
          </p:cNvPr>
          <p:cNvSpPr/>
          <p:nvPr/>
        </p:nvSpPr>
        <p:spPr>
          <a:xfrm>
            <a:off x="10372368" y="2545150"/>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85" name="TextBox 84">
            <a:extLst>
              <a:ext uri="{FF2B5EF4-FFF2-40B4-BE49-F238E27FC236}">
                <a16:creationId xmlns:a16="http://schemas.microsoft.com/office/drawing/2014/main" id="{F4EDA05D-D9F7-7AD1-57AD-F89924B546C0}"/>
              </a:ext>
            </a:extLst>
          </p:cNvPr>
          <p:cNvSpPr txBox="1"/>
          <p:nvPr/>
        </p:nvSpPr>
        <p:spPr>
          <a:xfrm>
            <a:off x="10342599" y="2559509"/>
            <a:ext cx="60062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[4-5]</a:t>
            </a:r>
          </a:p>
        </p:txBody>
      </p:sp>
      <p:sp>
        <p:nvSpPr>
          <p:cNvPr id="86" name="Oval 85">
            <a:extLst>
              <a:ext uri="{FF2B5EF4-FFF2-40B4-BE49-F238E27FC236}">
                <a16:creationId xmlns:a16="http://schemas.microsoft.com/office/drawing/2014/main" id="{81645DC0-BD48-2BE6-C207-CAF274FA430C}"/>
              </a:ext>
            </a:extLst>
          </p:cNvPr>
          <p:cNvSpPr/>
          <p:nvPr/>
        </p:nvSpPr>
        <p:spPr>
          <a:xfrm>
            <a:off x="11061500" y="2545869"/>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87" name="TextBox 86">
            <a:extLst>
              <a:ext uri="{FF2B5EF4-FFF2-40B4-BE49-F238E27FC236}">
                <a16:creationId xmlns:a16="http://schemas.microsoft.com/office/drawing/2014/main" id="{2D5004E3-4723-16DD-0251-B9AAD73BE8F6}"/>
              </a:ext>
            </a:extLst>
          </p:cNvPr>
          <p:cNvSpPr txBox="1"/>
          <p:nvPr/>
        </p:nvSpPr>
        <p:spPr>
          <a:xfrm>
            <a:off x="11031731" y="2560228"/>
            <a:ext cx="60062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[6-7]</a:t>
            </a:r>
          </a:p>
        </p:txBody>
      </p:sp>
      <p:sp>
        <p:nvSpPr>
          <p:cNvPr id="88" name="Oval 87">
            <a:extLst>
              <a:ext uri="{FF2B5EF4-FFF2-40B4-BE49-F238E27FC236}">
                <a16:creationId xmlns:a16="http://schemas.microsoft.com/office/drawing/2014/main" id="{2F4B3799-34D8-B875-114C-25DA4EC500CA}"/>
              </a:ext>
            </a:extLst>
          </p:cNvPr>
          <p:cNvSpPr/>
          <p:nvPr/>
        </p:nvSpPr>
        <p:spPr>
          <a:xfrm>
            <a:off x="11680315" y="2552844"/>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89" name="TextBox 88">
            <a:extLst>
              <a:ext uri="{FF2B5EF4-FFF2-40B4-BE49-F238E27FC236}">
                <a16:creationId xmlns:a16="http://schemas.microsoft.com/office/drawing/2014/main" id="{B39AD22E-B7DB-A111-84DE-C0F9141C5970}"/>
              </a:ext>
            </a:extLst>
          </p:cNvPr>
          <p:cNvSpPr txBox="1"/>
          <p:nvPr/>
        </p:nvSpPr>
        <p:spPr>
          <a:xfrm>
            <a:off x="11650546" y="2567203"/>
            <a:ext cx="60062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[6-7]</a:t>
            </a:r>
          </a:p>
        </p:txBody>
      </p:sp>
      <p:sp>
        <p:nvSpPr>
          <p:cNvPr id="90" name="Arc 89">
            <a:extLst>
              <a:ext uri="{FF2B5EF4-FFF2-40B4-BE49-F238E27FC236}">
                <a16:creationId xmlns:a16="http://schemas.microsoft.com/office/drawing/2014/main" id="{C51E2E00-CAA9-6C4C-189D-B02CB54AF75D}"/>
              </a:ext>
            </a:extLst>
          </p:cNvPr>
          <p:cNvSpPr/>
          <p:nvPr/>
        </p:nvSpPr>
        <p:spPr>
          <a:xfrm>
            <a:off x="7931604" y="3348864"/>
            <a:ext cx="1332615" cy="627898"/>
          </a:xfrm>
          <a:prstGeom prst="arc">
            <a:avLst>
              <a:gd name="adj1" fmla="val 571880"/>
              <a:gd name="adj2" fmla="val 10263456"/>
            </a:avLst>
          </a:prstGeom>
          <a:noFill/>
          <a:ln w="38100" cap="flat">
            <a:solidFill>
              <a:srgbClr val="FFFFFF"/>
            </a:solidFill>
            <a:prstDash val="solid"/>
            <a:miter lim="800000"/>
            <a:headEnd type="triangle" w="med" len="med"/>
            <a:tailEnd type="triangle"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91" name="Arc 90">
            <a:extLst>
              <a:ext uri="{FF2B5EF4-FFF2-40B4-BE49-F238E27FC236}">
                <a16:creationId xmlns:a16="http://schemas.microsoft.com/office/drawing/2014/main" id="{3C939073-E885-B322-6EB7-DBD93FAEEBCA}"/>
              </a:ext>
            </a:extLst>
          </p:cNvPr>
          <p:cNvSpPr/>
          <p:nvPr/>
        </p:nvSpPr>
        <p:spPr>
          <a:xfrm>
            <a:off x="9923219" y="3395613"/>
            <a:ext cx="1332615" cy="627898"/>
          </a:xfrm>
          <a:prstGeom prst="arc">
            <a:avLst>
              <a:gd name="adj1" fmla="val 571880"/>
              <a:gd name="adj2" fmla="val 10263456"/>
            </a:avLst>
          </a:prstGeom>
          <a:noFill/>
          <a:ln w="38100" cap="flat">
            <a:solidFill>
              <a:srgbClr val="FFFFFF"/>
            </a:solidFill>
            <a:prstDash val="solid"/>
            <a:miter lim="800000"/>
            <a:headEnd type="triangle" w="med" len="med"/>
            <a:tailEnd type="triangle"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92" name="Arc 91">
            <a:extLst>
              <a:ext uri="{FF2B5EF4-FFF2-40B4-BE49-F238E27FC236}">
                <a16:creationId xmlns:a16="http://schemas.microsoft.com/office/drawing/2014/main" id="{C953AF03-7335-4C9B-A2E8-6DDA429E0FB4}"/>
              </a:ext>
            </a:extLst>
          </p:cNvPr>
          <p:cNvSpPr/>
          <p:nvPr/>
        </p:nvSpPr>
        <p:spPr>
          <a:xfrm>
            <a:off x="10487710" y="3395613"/>
            <a:ext cx="1332615" cy="627898"/>
          </a:xfrm>
          <a:prstGeom prst="arc">
            <a:avLst>
              <a:gd name="adj1" fmla="val 571880"/>
              <a:gd name="adj2" fmla="val 10263456"/>
            </a:avLst>
          </a:prstGeom>
          <a:noFill/>
          <a:ln w="38100" cap="flat">
            <a:solidFill>
              <a:srgbClr val="FFFFFF"/>
            </a:solidFill>
            <a:prstDash val="solid"/>
            <a:miter lim="800000"/>
            <a:headEnd type="triangle" w="med" len="med"/>
            <a:tailEnd type="triangle"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93" name="Oval 92">
            <a:extLst>
              <a:ext uri="{FF2B5EF4-FFF2-40B4-BE49-F238E27FC236}">
                <a16:creationId xmlns:a16="http://schemas.microsoft.com/office/drawing/2014/main" id="{65C3BB08-7FA2-FC93-07D9-64E31482EB51}"/>
              </a:ext>
            </a:extLst>
          </p:cNvPr>
          <p:cNvSpPr/>
          <p:nvPr/>
        </p:nvSpPr>
        <p:spPr>
          <a:xfrm>
            <a:off x="7216245" y="4092013"/>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94" name="TextBox 93">
            <a:extLst>
              <a:ext uri="{FF2B5EF4-FFF2-40B4-BE49-F238E27FC236}">
                <a16:creationId xmlns:a16="http://schemas.microsoft.com/office/drawing/2014/main" id="{588BAFA4-95E7-D437-EF08-75B8CB476F30}"/>
              </a:ext>
            </a:extLst>
          </p:cNvPr>
          <p:cNvSpPr txBox="1"/>
          <p:nvPr/>
        </p:nvSpPr>
        <p:spPr>
          <a:xfrm>
            <a:off x="7186476" y="4106372"/>
            <a:ext cx="60062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[0-3]</a:t>
            </a:r>
          </a:p>
        </p:txBody>
      </p:sp>
      <p:sp>
        <p:nvSpPr>
          <p:cNvPr id="95" name="Oval 94">
            <a:extLst>
              <a:ext uri="{FF2B5EF4-FFF2-40B4-BE49-F238E27FC236}">
                <a16:creationId xmlns:a16="http://schemas.microsoft.com/office/drawing/2014/main" id="{8B28CE58-269B-92E6-C134-52644F2F380D}"/>
              </a:ext>
            </a:extLst>
          </p:cNvPr>
          <p:cNvSpPr/>
          <p:nvPr/>
        </p:nvSpPr>
        <p:spPr>
          <a:xfrm>
            <a:off x="7835060" y="4106608"/>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96" name="TextBox 95">
            <a:extLst>
              <a:ext uri="{FF2B5EF4-FFF2-40B4-BE49-F238E27FC236}">
                <a16:creationId xmlns:a16="http://schemas.microsoft.com/office/drawing/2014/main" id="{979F6BD7-25E8-8F3A-392A-773A2DC2F61A}"/>
              </a:ext>
            </a:extLst>
          </p:cNvPr>
          <p:cNvSpPr txBox="1"/>
          <p:nvPr/>
        </p:nvSpPr>
        <p:spPr>
          <a:xfrm>
            <a:off x="7805291" y="4120967"/>
            <a:ext cx="60062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[0-3]</a:t>
            </a:r>
          </a:p>
        </p:txBody>
      </p:sp>
      <p:sp>
        <p:nvSpPr>
          <p:cNvPr id="97" name="Oval 96">
            <a:extLst>
              <a:ext uri="{FF2B5EF4-FFF2-40B4-BE49-F238E27FC236}">
                <a16:creationId xmlns:a16="http://schemas.microsoft.com/office/drawing/2014/main" id="{B40AC8CA-F253-2601-55CF-88DC6E9B069E}"/>
              </a:ext>
            </a:extLst>
          </p:cNvPr>
          <p:cNvSpPr/>
          <p:nvPr/>
        </p:nvSpPr>
        <p:spPr>
          <a:xfrm>
            <a:off x="8481013" y="4115515"/>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98" name="TextBox 97">
            <a:extLst>
              <a:ext uri="{FF2B5EF4-FFF2-40B4-BE49-F238E27FC236}">
                <a16:creationId xmlns:a16="http://schemas.microsoft.com/office/drawing/2014/main" id="{C74327BB-4D4F-72EB-B12E-2554BAF2C101}"/>
              </a:ext>
            </a:extLst>
          </p:cNvPr>
          <p:cNvSpPr txBox="1"/>
          <p:nvPr/>
        </p:nvSpPr>
        <p:spPr>
          <a:xfrm>
            <a:off x="8451244" y="4129874"/>
            <a:ext cx="60062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[0-3]</a:t>
            </a:r>
          </a:p>
        </p:txBody>
      </p:sp>
      <p:sp>
        <p:nvSpPr>
          <p:cNvPr id="99" name="Oval 98">
            <a:extLst>
              <a:ext uri="{FF2B5EF4-FFF2-40B4-BE49-F238E27FC236}">
                <a16:creationId xmlns:a16="http://schemas.microsoft.com/office/drawing/2014/main" id="{7F3EE479-1D9C-9D4F-B8DF-4AAD1D6FB103}"/>
              </a:ext>
            </a:extLst>
          </p:cNvPr>
          <p:cNvSpPr/>
          <p:nvPr/>
        </p:nvSpPr>
        <p:spPr>
          <a:xfrm>
            <a:off x="9099828" y="4114870"/>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00" name="TextBox 99">
            <a:extLst>
              <a:ext uri="{FF2B5EF4-FFF2-40B4-BE49-F238E27FC236}">
                <a16:creationId xmlns:a16="http://schemas.microsoft.com/office/drawing/2014/main" id="{1A5ADD2E-6FC1-F545-340A-E6B1F08DB235}"/>
              </a:ext>
            </a:extLst>
          </p:cNvPr>
          <p:cNvSpPr txBox="1"/>
          <p:nvPr/>
        </p:nvSpPr>
        <p:spPr>
          <a:xfrm>
            <a:off x="9070059" y="4136849"/>
            <a:ext cx="60062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[0-3]</a:t>
            </a:r>
          </a:p>
        </p:txBody>
      </p:sp>
      <p:sp>
        <p:nvSpPr>
          <p:cNvPr id="101" name="Oval 100">
            <a:extLst>
              <a:ext uri="{FF2B5EF4-FFF2-40B4-BE49-F238E27FC236}">
                <a16:creationId xmlns:a16="http://schemas.microsoft.com/office/drawing/2014/main" id="{AD515F5C-0B38-80FD-1824-79176E2C9B2E}"/>
              </a:ext>
            </a:extLst>
          </p:cNvPr>
          <p:cNvSpPr/>
          <p:nvPr/>
        </p:nvSpPr>
        <p:spPr>
          <a:xfrm>
            <a:off x="9753553" y="4107895"/>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02" name="TextBox 101">
            <a:extLst>
              <a:ext uri="{FF2B5EF4-FFF2-40B4-BE49-F238E27FC236}">
                <a16:creationId xmlns:a16="http://schemas.microsoft.com/office/drawing/2014/main" id="{EB689868-F3AE-CA37-EFAD-74FF4C3E4B5B}"/>
              </a:ext>
            </a:extLst>
          </p:cNvPr>
          <p:cNvSpPr txBox="1"/>
          <p:nvPr/>
        </p:nvSpPr>
        <p:spPr>
          <a:xfrm>
            <a:off x="9723784" y="4129874"/>
            <a:ext cx="60062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[4-7]</a:t>
            </a:r>
          </a:p>
        </p:txBody>
      </p:sp>
      <p:sp>
        <p:nvSpPr>
          <p:cNvPr id="103" name="Oval 102">
            <a:extLst>
              <a:ext uri="{FF2B5EF4-FFF2-40B4-BE49-F238E27FC236}">
                <a16:creationId xmlns:a16="http://schemas.microsoft.com/office/drawing/2014/main" id="{24FF65F2-9BF9-4EB6-8546-C05D8A092B3E}"/>
              </a:ext>
            </a:extLst>
          </p:cNvPr>
          <p:cNvSpPr/>
          <p:nvPr/>
        </p:nvSpPr>
        <p:spPr>
          <a:xfrm>
            <a:off x="10372368" y="4107250"/>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04" name="TextBox 103">
            <a:extLst>
              <a:ext uri="{FF2B5EF4-FFF2-40B4-BE49-F238E27FC236}">
                <a16:creationId xmlns:a16="http://schemas.microsoft.com/office/drawing/2014/main" id="{66F6533D-CBCB-C173-C9A6-F5A3C156C007}"/>
              </a:ext>
            </a:extLst>
          </p:cNvPr>
          <p:cNvSpPr txBox="1"/>
          <p:nvPr/>
        </p:nvSpPr>
        <p:spPr>
          <a:xfrm>
            <a:off x="10342599" y="4121609"/>
            <a:ext cx="60062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[4-7]</a:t>
            </a:r>
          </a:p>
        </p:txBody>
      </p:sp>
      <p:sp>
        <p:nvSpPr>
          <p:cNvPr id="105" name="Oval 104">
            <a:extLst>
              <a:ext uri="{FF2B5EF4-FFF2-40B4-BE49-F238E27FC236}">
                <a16:creationId xmlns:a16="http://schemas.microsoft.com/office/drawing/2014/main" id="{F10CAC73-0585-540C-8456-76CF64524E46}"/>
              </a:ext>
            </a:extLst>
          </p:cNvPr>
          <p:cNvSpPr/>
          <p:nvPr/>
        </p:nvSpPr>
        <p:spPr>
          <a:xfrm>
            <a:off x="11061500" y="4107969"/>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06" name="TextBox 105">
            <a:extLst>
              <a:ext uri="{FF2B5EF4-FFF2-40B4-BE49-F238E27FC236}">
                <a16:creationId xmlns:a16="http://schemas.microsoft.com/office/drawing/2014/main" id="{96667111-7B83-E72D-CCF6-3860BA092BDD}"/>
              </a:ext>
            </a:extLst>
          </p:cNvPr>
          <p:cNvSpPr txBox="1"/>
          <p:nvPr/>
        </p:nvSpPr>
        <p:spPr>
          <a:xfrm>
            <a:off x="11031731" y="4122328"/>
            <a:ext cx="60062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[4-7]</a:t>
            </a:r>
          </a:p>
        </p:txBody>
      </p:sp>
      <p:sp>
        <p:nvSpPr>
          <p:cNvPr id="107" name="Oval 106">
            <a:extLst>
              <a:ext uri="{FF2B5EF4-FFF2-40B4-BE49-F238E27FC236}">
                <a16:creationId xmlns:a16="http://schemas.microsoft.com/office/drawing/2014/main" id="{A68BED91-3388-C431-168E-893CF6EFC5F4}"/>
              </a:ext>
            </a:extLst>
          </p:cNvPr>
          <p:cNvSpPr/>
          <p:nvPr/>
        </p:nvSpPr>
        <p:spPr>
          <a:xfrm>
            <a:off x="11680315" y="4114944"/>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08" name="TextBox 107">
            <a:extLst>
              <a:ext uri="{FF2B5EF4-FFF2-40B4-BE49-F238E27FC236}">
                <a16:creationId xmlns:a16="http://schemas.microsoft.com/office/drawing/2014/main" id="{AD9908B1-B7DA-0422-6EF5-A2F0381D16EB}"/>
              </a:ext>
            </a:extLst>
          </p:cNvPr>
          <p:cNvSpPr txBox="1"/>
          <p:nvPr/>
        </p:nvSpPr>
        <p:spPr>
          <a:xfrm>
            <a:off x="11650546" y="4129303"/>
            <a:ext cx="60062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[4-7]</a:t>
            </a:r>
          </a:p>
        </p:txBody>
      </p:sp>
      <p:sp>
        <p:nvSpPr>
          <p:cNvPr id="109" name="Arc 108">
            <a:extLst>
              <a:ext uri="{FF2B5EF4-FFF2-40B4-BE49-F238E27FC236}">
                <a16:creationId xmlns:a16="http://schemas.microsoft.com/office/drawing/2014/main" id="{B1E536BB-8893-37AB-88DA-4558E6A0EE0F}"/>
              </a:ext>
            </a:extLst>
          </p:cNvPr>
          <p:cNvSpPr/>
          <p:nvPr/>
        </p:nvSpPr>
        <p:spPr>
          <a:xfrm>
            <a:off x="7917892" y="4588223"/>
            <a:ext cx="2688574" cy="892228"/>
          </a:xfrm>
          <a:prstGeom prst="arc">
            <a:avLst>
              <a:gd name="adj1" fmla="val 438150"/>
              <a:gd name="adj2" fmla="val 10373275"/>
            </a:avLst>
          </a:prstGeom>
          <a:noFill/>
          <a:ln w="28575" cap="flat">
            <a:solidFill>
              <a:srgbClr val="FFFFFF"/>
            </a:solidFill>
            <a:prstDash val="solid"/>
            <a:miter lim="800000"/>
            <a:headEnd type="triangle" w="med" len="med"/>
            <a:tailEnd type="triangle"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10" name="Arc 109">
            <a:extLst>
              <a:ext uri="{FF2B5EF4-FFF2-40B4-BE49-F238E27FC236}">
                <a16:creationId xmlns:a16="http://schemas.microsoft.com/office/drawing/2014/main" id="{79BFDC9D-4920-537E-6318-85DCF9D0AFD9}"/>
              </a:ext>
            </a:extLst>
          </p:cNvPr>
          <p:cNvSpPr/>
          <p:nvPr/>
        </p:nvSpPr>
        <p:spPr>
          <a:xfrm>
            <a:off x="8556105" y="4617764"/>
            <a:ext cx="2688574" cy="892228"/>
          </a:xfrm>
          <a:prstGeom prst="arc">
            <a:avLst>
              <a:gd name="adj1" fmla="val 438150"/>
              <a:gd name="adj2" fmla="val 10373275"/>
            </a:avLst>
          </a:prstGeom>
          <a:noFill/>
          <a:ln w="28575" cap="flat">
            <a:solidFill>
              <a:srgbClr val="FFFFFF"/>
            </a:solidFill>
            <a:prstDash val="solid"/>
            <a:miter lim="800000"/>
            <a:headEnd type="triangle" w="med" len="med"/>
            <a:tailEnd type="triangle"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11" name="Arc 110">
            <a:extLst>
              <a:ext uri="{FF2B5EF4-FFF2-40B4-BE49-F238E27FC236}">
                <a16:creationId xmlns:a16="http://schemas.microsoft.com/office/drawing/2014/main" id="{EF9B5C90-9308-0928-F319-733055A37CAD}"/>
              </a:ext>
            </a:extLst>
          </p:cNvPr>
          <p:cNvSpPr/>
          <p:nvPr/>
        </p:nvSpPr>
        <p:spPr>
          <a:xfrm>
            <a:off x="9197341" y="4602875"/>
            <a:ext cx="2688574" cy="892228"/>
          </a:xfrm>
          <a:prstGeom prst="arc">
            <a:avLst>
              <a:gd name="adj1" fmla="val 438150"/>
              <a:gd name="adj2" fmla="val 10373275"/>
            </a:avLst>
          </a:prstGeom>
          <a:noFill/>
          <a:ln w="28575" cap="flat">
            <a:solidFill>
              <a:srgbClr val="FFFFFF"/>
            </a:solidFill>
            <a:prstDash val="solid"/>
            <a:miter lim="800000"/>
            <a:headEnd type="triangle" w="med" len="med"/>
            <a:tailEnd type="triangle"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12" name="Oval 111">
            <a:extLst>
              <a:ext uri="{FF2B5EF4-FFF2-40B4-BE49-F238E27FC236}">
                <a16:creationId xmlns:a16="http://schemas.microsoft.com/office/drawing/2014/main" id="{C469D2DF-6751-36D7-B2FF-0FBFE304E8A1}"/>
              </a:ext>
            </a:extLst>
          </p:cNvPr>
          <p:cNvSpPr/>
          <p:nvPr/>
        </p:nvSpPr>
        <p:spPr>
          <a:xfrm>
            <a:off x="7193738" y="5616135"/>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13" name="TextBox 112">
            <a:extLst>
              <a:ext uri="{FF2B5EF4-FFF2-40B4-BE49-F238E27FC236}">
                <a16:creationId xmlns:a16="http://schemas.microsoft.com/office/drawing/2014/main" id="{B3540837-88E8-C2C8-EC5E-E339210668FB}"/>
              </a:ext>
            </a:extLst>
          </p:cNvPr>
          <p:cNvSpPr txBox="1"/>
          <p:nvPr/>
        </p:nvSpPr>
        <p:spPr>
          <a:xfrm>
            <a:off x="7163969" y="5630494"/>
            <a:ext cx="60062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[0-7]</a:t>
            </a:r>
          </a:p>
        </p:txBody>
      </p:sp>
      <p:sp>
        <p:nvSpPr>
          <p:cNvPr id="114" name="Oval 113">
            <a:extLst>
              <a:ext uri="{FF2B5EF4-FFF2-40B4-BE49-F238E27FC236}">
                <a16:creationId xmlns:a16="http://schemas.microsoft.com/office/drawing/2014/main" id="{9E6DC466-BCE9-3BA6-FD65-5F1CF6570F20}"/>
              </a:ext>
            </a:extLst>
          </p:cNvPr>
          <p:cNvSpPr/>
          <p:nvPr/>
        </p:nvSpPr>
        <p:spPr>
          <a:xfrm>
            <a:off x="7812553" y="5630730"/>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15" name="TextBox 114">
            <a:extLst>
              <a:ext uri="{FF2B5EF4-FFF2-40B4-BE49-F238E27FC236}">
                <a16:creationId xmlns:a16="http://schemas.microsoft.com/office/drawing/2014/main" id="{AE251E7C-8D67-05BF-0988-A9CA0BD12C6C}"/>
              </a:ext>
            </a:extLst>
          </p:cNvPr>
          <p:cNvSpPr txBox="1"/>
          <p:nvPr/>
        </p:nvSpPr>
        <p:spPr>
          <a:xfrm>
            <a:off x="7782784" y="5645089"/>
            <a:ext cx="60062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[0-7]</a:t>
            </a:r>
          </a:p>
        </p:txBody>
      </p:sp>
      <p:sp>
        <p:nvSpPr>
          <p:cNvPr id="116" name="Oval 115">
            <a:extLst>
              <a:ext uri="{FF2B5EF4-FFF2-40B4-BE49-F238E27FC236}">
                <a16:creationId xmlns:a16="http://schemas.microsoft.com/office/drawing/2014/main" id="{2CE15FCB-6152-B1C3-8533-F07B05D25908}"/>
              </a:ext>
            </a:extLst>
          </p:cNvPr>
          <p:cNvSpPr/>
          <p:nvPr/>
        </p:nvSpPr>
        <p:spPr>
          <a:xfrm>
            <a:off x="8458506" y="5639637"/>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17" name="TextBox 116">
            <a:extLst>
              <a:ext uri="{FF2B5EF4-FFF2-40B4-BE49-F238E27FC236}">
                <a16:creationId xmlns:a16="http://schemas.microsoft.com/office/drawing/2014/main" id="{E55F0E95-9E86-F4CB-D361-281CA7F890C1}"/>
              </a:ext>
            </a:extLst>
          </p:cNvPr>
          <p:cNvSpPr txBox="1"/>
          <p:nvPr/>
        </p:nvSpPr>
        <p:spPr>
          <a:xfrm>
            <a:off x="8428737" y="5653996"/>
            <a:ext cx="60062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[0-7]</a:t>
            </a:r>
          </a:p>
        </p:txBody>
      </p:sp>
      <p:sp>
        <p:nvSpPr>
          <p:cNvPr id="118" name="Oval 117">
            <a:extLst>
              <a:ext uri="{FF2B5EF4-FFF2-40B4-BE49-F238E27FC236}">
                <a16:creationId xmlns:a16="http://schemas.microsoft.com/office/drawing/2014/main" id="{CCDC7BB6-95C5-5F02-9580-772EB3AD2BDE}"/>
              </a:ext>
            </a:extLst>
          </p:cNvPr>
          <p:cNvSpPr/>
          <p:nvPr/>
        </p:nvSpPr>
        <p:spPr>
          <a:xfrm>
            <a:off x="9077321" y="5638992"/>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19" name="TextBox 118">
            <a:extLst>
              <a:ext uri="{FF2B5EF4-FFF2-40B4-BE49-F238E27FC236}">
                <a16:creationId xmlns:a16="http://schemas.microsoft.com/office/drawing/2014/main" id="{6130242B-9455-E1E1-44BC-45B52ACD6224}"/>
              </a:ext>
            </a:extLst>
          </p:cNvPr>
          <p:cNvSpPr txBox="1"/>
          <p:nvPr/>
        </p:nvSpPr>
        <p:spPr>
          <a:xfrm>
            <a:off x="9047552" y="5660971"/>
            <a:ext cx="60062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[0-7]</a:t>
            </a:r>
          </a:p>
        </p:txBody>
      </p:sp>
      <p:sp>
        <p:nvSpPr>
          <p:cNvPr id="120" name="Oval 119">
            <a:extLst>
              <a:ext uri="{FF2B5EF4-FFF2-40B4-BE49-F238E27FC236}">
                <a16:creationId xmlns:a16="http://schemas.microsoft.com/office/drawing/2014/main" id="{5128391B-C49B-1837-C9D0-05293F415ED8}"/>
              </a:ext>
            </a:extLst>
          </p:cNvPr>
          <p:cNvSpPr/>
          <p:nvPr/>
        </p:nvSpPr>
        <p:spPr>
          <a:xfrm>
            <a:off x="9731046" y="5632017"/>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21" name="TextBox 120">
            <a:extLst>
              <a:ext uri="{FF2B5EF4-FFF2-40B4-BE49-F238E27FC236}">
                <a16:creationId xmlns:a16="http://schemas.microsoft.com/office/drawing/2014/main" id="{1E658877-FD9B-E371-875C-FD1C72B42E46}"/>
              </a:ext>
            </a:extLst>
          </p:cNvPr>
          <p:cNvSpPr txBox="1"/>
          <p:nvPr/>
        </p:nvSpPr>
        <p:spPr>
          <a:xfrm>
            <a:off x="9701277" y="5653996"/>
            <a:ext cx="60062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[0-7]</a:t>
            </a:r>
          </a:p>
        </p:txBody>
      </p:sp>
      <p:sp>
        <p:nvSpPr>
          <p:cNvPr id="122" name="Oval 121">
            <a:extLst>
              <a:ext uri="{FF2B5EF4-FFF2-40B4-BE49-F238E27FC236}">
                <a16:creationId xmlns:a16="http://schemas.microsoft.com/office/drawing/2014/main" id="{552FAC67-F15C-4739-162A-8B60126B7A0D}"/>
              </a:ext>
            </a:extLst>
          </p:cNvPr>
          <p:cNvSpPr/>
          <p:nvPr/>
        </p:nvSpPr>
        <p:spPr>
          <a:xfrm>
            <a:off x="10349861" y="5631372"/>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23" name="TextBox 122">
            <a:extLst>
              <a:ext uri="{FF2B5EF4-FFF2-40B4-BE49-F238E27FC236}">
                <a16:creationId xmlns:a16="http://schemas.microsoft.com/office/drawing/2014/main" id="{295EBA83-6FB1-C0FE-14E9-7D432A9AFCAC}"/>
              </a:ext>
            </a:extLst>
          </p:cNvPr>
          <p:cNvSpPr txBox="1"/>
          <p:nvPr/>
        </p:nvSpPr>
        <p:spPr>
          <a:xfrm>
            <a:off x="10320092" y="5645731"/>
            <a:ext cx="60062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[0-7]</a:t>
            </a:r>
          </a:p>
        </p:txBody>
      </p:sp>
      <p:sp>
        <p:nvSpPr>
          <p:cNvPr id="124" name="Oval 123">
            <a:extLst>
              <a:ext uri="{FF2B5EF4-FFF2-40B4-BE49-F238E27FC236}">
                <a16:creationId xmlns:a16="http://schemas.microsoft.com/office/drawing/2014/main" id="{535E2E2A-CBF1-4860-CD9E-5D497420E003}"/>
              </a:ext>
            </a:extLst>
          </p:cNvPr>
          <p:cNvSpPr/>
          <p:nvPr/>
        </p:nvSpPr>
        <p:spPr>
          <a:xfrm>
            <a:off x="11038993" y="5632091"/>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25" name="TextBox 124">
            <a:extLst>
              <a:ext uri="{FF2B5EF4-FFF2-40B4-BE49-F238E27FC236}">
                <a16:creationId xmlns:a16="http://schemas.microsoft.com/office/drawing/2014/main" id="{6D31A725-D859-0382-AE5A-F55E9D637679}"/>
              </a:ext>
            </a:extLst>
          </p:cNvPr>
          <p:cNvSpPr txBox="1"/>
          <p:nvPr/>
        </p:nvSpPr>
        <p:spPr>
          <a:xfrm>
            <a:off x="11009224" y="5646450"/>
            <a:ext cx="60062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[0-7]</a:t>
            </a:r>
          </a:p>
        </p:txBody>
      </p:sp>
      <p:sp>
        <p:nvSpPr>
          <p:cNvPr id="126" name="Oval 125">
            <a:extLst>
              <a:ext uri="{FF2B5EF4-FFF2-40B4-BE49-F238E27FC236}">
                <a16:creationId xmlns:a16="http://schemas.microsoft.com/office/drawing/2014/main" id="{C23EEB84-F5E6-8398-BC41-7334DFA8D7FA}"/>
              </a:ext>
            </a:extLst>
          </p:cNvPr>
          <p:cNvSpPr/>
          <p:nvPr/>
        </p:nvSpPr>
        <p:spPr>
          <a:xfrm>
            <a:off x="11657808" y="5639066"/>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27" name="TextBox 126">
            <a:extLst>
              <a:ext uri="{FF2B5EF4-FFF2-40B4-BE49-F238E27FC236}">
                <a16:creationId xmlns:a16="http://schemas.microsoft.com/office/drawing/2014/main" id="{029278B3-8004-4EC4-C43E-A1FB52CEE21A}"/>
              </a:ext>
            </a:extLst>
          </p:cNvPr>
          <p:cNvSpPr txBox="1"/>
          <p:nvPr/>
        </p:nvSpPr>
        <p:spPr>
          <a:xfrm>
            <a:off x="11628039" y="5653425"/>
            <a:ext cx="60062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[0-7]</a:t>
            </a:r>
          </a:p>
        </p:txBody>
      </p:sp>
      <p:sp>
        <p:nvSpPr>
          <p:cNvPr id="128" name="Left Brace 127">
            <a:extLst>
              <a:ext uri="{FF2B5EF4-FFF2-40B4-BE49-F238E27FC236}">
                <a16:creationId xmlns:a16="http://schemas.microsoft.com/office/drawing/2014/main" id="{A5B0CBFB-64BD-49CF-8515-694FB9356DFE}"/>
              </a:ext>
            </a:extLst>
          </p:cNvPr>
          <p:cNvSpPr/>
          <p:nvPr/>
        </p:nvSpPr>
        <p:spPr>
          <a:xfrm>
            <a:off x="6056008" y="1710313"/>
            <a:ext cx="306283" cy="3799679"/>
          </a:xfrm>
          <a:prstGeom prst="leftBrace">
            <a:avLst>
              <a:gd name="adj1" fmla="val 41815"/>
              <a:gd name="adj2" fmla="val 26539"/>
            </a:avLst>
          </a:prstGeom>
          <a:noFill/>
          <a:ln w="28575"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31" name="Rectangle 130">
            <a:extLst>
              <a:ext uri="{FF2B5EF4-FFF2-40B4-BE49-F238E27FC236}">
                <a16:creationId xmlns:a16="http://schemas.microsoft.com/office/drawing/2014/main" id="{4C57AFDC-AEDF-D4F7-C7ED-45EA46A077F0}"/>
              </a:ext>
            </a:extLst>
          </p:cNvPr>
          <p:cNvSpPr/>
          <p:nvPr/>
        </p:nvSpPr>
        <p:spPr>
          <a:xfrm>
            <a:off x="3672445" y="2577951"/>
            <a:ext cx="726659" cy="252334"/>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cxnSp>
        <p:nvCxnSpPr>
          <p:cNvPr id="135" name="Straight Connector 134">
            <a:extLst>
              <a:ext uri="{FF2B5EF4-FFF2-40B4-BE49-F238E27FC236}">
                <a16:creationId xmlns:a16="http://schemas.microsoft.com/office/drawing/2014/main" id="{FF55D0FB-D6B5-7B64-5798-5E8A6E4BE285}"/>
              </a:ext>
            </a:extLst>
          </p:cNvPr>
          <p:cNvCxnSpPr/>
          <p:nvPr/>
        </p:nvCxnSpPr>
        <p:spPr>
          <a:xfrm>
            <a:off x="2459546" y="3254914"/>
            <a:ext cx="350520" cy="0"/>
          </a:xfrm>
          <a:prstGeom prst="line">
            <a:avLst/>
          </a:prstGeom>
          <a:noFill/>
          <a:ln w="28575" cap="flat">
            <a:solidFill>
              <a:srgbClr val="FFFF00"/>
            </a:solidFill>
            <a:prstDash val="solid"/>
            <a:miter lim="800000"/>
          </a:ln>
          <a:effectLst/>
          <a:sp3d/>
        </p:spPr>
        <p:style>
          <a:lnRef idx="0">
            <a:scrgbClr r="0" g="0" b="0"/>
          </a:lnRef>
          <a:fillRef idx="0">
            <a:scrgbClr r="0" g="0" b="0"/>
          </a:fillRef>
          <a:effectRef idx="0">
            <a:scrgbClr r="0" g="0" b="0"/>
          </a:effectRef>
          <a:fontRef idx="none"/>
        </p:style>
      </p:cxnSp>
      <p:cxnSp>
        <p:nvCxnSpPr>
          <p:cNvPr id="140" name="Straight Connector 139">
            <a:extLst>
              <a:ext uri="{FF2B5EF4-FFF2-40B4-BE49-F238E27FC236}">
                <a16:creationId xmlns:a16="http://schemas.microsoft.com/office/drawing/2014/main" id="{EEB1BA72-75EE-9A08-D6BF-23BF3BD8A028}"/>
              </a:ext>
            </a:extLst>
          </p:cNvPr>
          <p:cNvCxnSpPr>
            <a:cxnSpLocks/>
          </p:cNvCxnSpPr>
          <p:nvPr/>
        </p:nvCxnSpPr>
        <p:spPr>
          <a:xfrm>
            <a:off x="4477650" y="2704746"/>
            <a:ext cx="1584020" cy="13067"/>
          </a:xfrm>
          <a:prstGeom prst="line">
            <a:avLst/>
          </a:prstGeom>
          <a:noFill/>
          <a:ln w="28575" cap="flat">
            <a:solidFill>
              <a:srgbClr val="FFFFFF"/>
            </a:solidFill>
            <a:prstDash val="solid"/>
            <a:miter lim="800000"/>
          </a:ln>
          <a:effectLst/>
          <a:sp3d/>
        </p:spPr>
        <p:style>
          <a:lnRef idx="0">
            <a:scrgbClr r="0" g="0" b="0"/>
          </a:lnRef>
          <a:fillRef idx="0">
            <a:scrgbClr r="0" g="0" b="0"/>
          </a:fillRef>
          <a:effectRef idx="0">
            <a:scrgbClr r="0" g="0" b="0"/>
          </a:effectRef>
          <a:fontRef idx="none"/>
        </p:style>
      </p:cxnSp>
      <p:sp>
        <p:nvSpPr>
          <p:cNvPr id="3" name="Text Placeholder 3">
            <a:extLst>
              <a:ext uri="{FF2B5EF4-FFF2-40B4-BE49-F238E27FC236}">
                <a16:creationId xmlns:a16="http://schemas.microsoft.com/office/drawing/2014/main" id="{6E4A1E30-7C78-75E9-5B65-C961028D786D}"/>
              </a:ext>
            </a:extLst>
          </p:cNvPr>
          <p:cNvSpPr>
            <a:spLocks noGrp="1"/>
          </p:cNvSpPr>
          <p:nvPr>
            <p:ph type="body" idx="1"/>
          </p:nvPr>
        </p:nvSpPr>
        <p:spPr>
          <a:xfrm>
            <a:off x="390591" y="1374608"/>
            <a:ext cx="5992499" cy="515054"/>
          </a:xfrm>
        </p:spPr>
        <p:txBody>
          <a:bodyPr>
            <a:normAutofit/>
          </a:bodyPr>
          <a:lstStyle/>
          <a:p>
            <a:r>
              <a:rPr lang="en-US" sz="1600"/>
              <a:t>Directly reading registers of other threads</a:t>
            </a:r>
          </a:p>
        </p:txBody>
      </p:sp>
      <p:sp>
        <p:nvSpPr>
          <p:cNvPr id="4" name="TextBox 3">
            <a:extLst>
              <a:ext uri="{FF2B5EF4-FFF2-40B4-BE49-F238E27FC236}">
                <a16:creationId xmlns:a16="http://schemas.microsoft.com/office/drawing/2014/main" id="{EA3D0071-F182-B65D-F672-B03DD18C8D38}"/>
              </a:ext>
            </a:extLst>
          </p:cNvPr>
          <p:cNvSpPr txBox="1"/>
          <p:nvPr/>
        </p:nvSpPr>
        <p:spPr>
          <a:xfrm>
            <a:off x="2194271" y="3637710"/>
            <a:ext cx="2788066" cy="276999"/>
          </a:xfrm>
          <a:prstGeom prst="rect">
            <a:avLst/>
          </a:prstGeom>
          <a:solidFill>
            <a:schemeClr val="tx1">
              <a:lumMod val="75000"/>
              <a:lumOff val="25000"/>
            </a:schemeClr>
          </a:solidFill>
          <a:ln w="12700" cap="flat">
            <a:solidFill>
              <a:srgbClr val="00B050"/>
            </a:solidFill>
            <a:miter lim="400000"/>
          </a:ln>
          <a:effectLst>
            <a:outerShdw blurRad="63500" sx="102000" sy="102000" algn="ctr" rotWithShape="0">
              <a:prstClr val="black"/>
            </a:outerShdw>
          </a:effectLst>
          <a:sp3d/>
        </p:spPr>
        <p:style>
          <a:lnRef idx="0">
            <a:scrgbClr r="0" g="0" b="0"/>
          </a:lnRef>
          <a:fillRef idx="0">
            <a:scrgbClr r="0" g="0" b="0"/>
          </a:fillRef>
          <a:effectRef idx="0">
            <a:scrgbClr r="0" g="0" b="0"/>
          </a:effectRef>
          <a:fontRef idx="none"/>
        </p:style>
        <p:txBody>
          <a:bodyPr wrap="square">
            <a:spAutoFit/>
          </a:bodyPr>
          <a:lstStyle/>
          <a:p>
            <a:r>
              <a:rPr lang="en-US" sz="1200" dirty="0">
                <a:solidFill>
                  <a:srgbClr val="DCDCAA"/>
                </a:solidFill>
                <a:latin typeface="Consolas" panose="020B0609020204030204" pitchFamily="49" charset="0"/>
              </a:rPr>
              <a:t>__</a:t>
            </a:r>
            <a:r>
              <a:rPr lang="en-US" sz="1200" dirty="0" err="1">
                <a:solidFill>
                  <a:srgbClr val="DCDCAA"/>
                </a:solidFill>
                <a:latin typeface="Consolas" panose="020B0609020204030204" pitchFamily="49" charset="0"/>
              </a:rPr>
              <a:t>shfl</a:t>
            </a:r>
            <a:r>
              <a:rPr lang="en-US" sz="1200" dirty="0">
                <a:solidFill>
                  <a:srgbClr val="CCCCCC"/>
                </a:solidFill>
                <a:latin typeface="Consolas" panose="020B0609020204030204" pitchFamily="49" charset="0"/>
              </a:rPr>
              <a:t>(</a:t>
            </a:r>
            <a:r>
              <a:rPr lang="en-US" sz="1200" dirty="0" err="1">
                <a:solidFill>
                  <a:srgbClr val="D4D4D4"/>
                </a:solidFill>
                <a:latin typeface="Consolas" panose="020B0609020204030204" pitchFamily="49" charset="0"/>
              </a:rPr>
              <a:t>val</a:t>
            </a:r>
            <a:r>
              <a:rPr lang="en-US" sz="1200" dirty="0">
                <a:solidFill>
                  <a:srgbClr val="CCCCCC"/>
                </a:solidFill>
                <a:latin typeface="Consolas" panose="020B0609020204030204" pitchFamily="49" charset="0"/>
              </a:rPr>
              <a:t>, </a:t>
            </a:r>
            <a:r>
              <a:rPr lang="en-US" sz="1200" dirty="0" err="1">
                <a:solidFill>
                  <a:srgbClr val="CCCCCC"/>
                </a:solidFill>
                <a:latin typeface="Consolas" panose="020B0609020204030204" pitchFamily="49" charset="0"/>
              </a:rPr>
              <a:t>laneIndex</a:t>
            </a:r>
            <a:r>
              <a:rPr lang="en-US" sz="1200" dirty="0">
                <a:solidFill>
                  <a:srgbClr val="CCCCCC"/>
                </a:solidFill>
                <a:latin typeface="Consolas" panose="020B0609020204030204" pitchFamily="49" charset="0"/>
              </a:rPr>
              <a:t> ^ </a:t>
            </a:r>
            <a:r>
              <a:rPr lang="en-US" sz="1200" dirty="0" err="1">
                <a:solidFill>
                  <a:srgbClr val="CCCCCC"/>
                </a:solidFill>
                <a:latin typeface="Consolas" panose="020B0609020204030204" pitchFamily="49" charset="0"/>
              </a:rPr>
              <a:t>i</a:t>
            </a:r>
            <a:r>
              <a:rPr lang="en-US" sz="1200" dirty="0">
                <a:solidFill>
                  <a:srgbClr val="CCCCCC"/>
                </a:solidFill>
                <a:latin typeface="Consolas" panose="020B0609020204030204" pitchFamily="49" charset="0"/>
              </a:rPr>
              <a:t>)</a:t>
            </a:r>
            <a:endParaRPr lang="en-US" sz="1200" b="0" dirty="0">
              <a:solidFill>
                <a:srgbClr val="CCCCCC"/>
              </a:solidFill>
              <a:effectLst/>
              <a:latin typeface="Consolas" panose="020B0609020204030204" pitchFamily="49" charset="0"/>
            </a:endParaRPr>
          </a:p>
        </p:txBody>
      </p:sp>
      <p:sp>
        <p:nvSpPr>
          <p:cNvPr id="5" name="Arrow: Left-Right 4">
            <a:extLst>
              <a:ext uri="{FF2B5EF4-FFF2-40B4-BE49-F238E27FC236}">
                <a16:creationId xmlns:a16="http://schemas.microsoft.com/office/drawing/2014/main" id="{92DC9FE7-C6A7-3702-8E0C-A7BA18B6A034}"/>
              </a:ext>
            </a:extLst>
          </p:cNvPr>
          <p:cNvSpPr/>
          <p:nvPr/>
        </p:nvSpPr>
        <p:spPr>
          <a:xfrm rot="14206497">
            <a:off x="2326751" y="3357062"/>
            <a:ext cx="341832" cy="188008"/>
          </a:xfrm>
          <a:prstGeom prst="leftRightArrow">
            <a:avLst/>
          </a:prstGeom>
          <a:solidFill>
            <a:srgbClr val="FFFFFF"/>
          </a:solidFill>
          <a:ln w="12700" cap="flat">
            <a:noFill/>
            <a:prstDash val="solid"/>
            <a:miter lim="800000"/>
          </a:ln>
          <a:effectLst>
            <a:outerShdw blurRad="63500" sx="102000" sy="102000" algn="ctr" rotWithShape="0">
              <a:prstClr val="black"/>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124822505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38D9A-EB6D-365D-6580-63DF62568B57}"/>
              </a:ext>
            </a:extLst>
          </p:cNvPr>
          <p:cNvSpPr>
            <a:spLocks noGrp="1"/>
          </p:cNvSpPr>
          <p:nvPr>
            <p:ph type="title"/>
          </p:nvPr>
        </p:nvSpPr>
        <p:spPr/>
        <p:txBody>
          <a:bodyPr>
            <a:normAutofit fontScale="90000"/>
          </a:bodyPr>
          <a:lstStyle/>
          <a:p>
            <a:r>
              <a:rPr lang="en-US"/>
              <a:t>Prefix Scan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9BB5AE81-F202-794D-C120-8E0D69A0B004}"/>
                  </a:ext>
                </a:extLst>
              </p:cNvPr>
              <p:cNvSpPr>
                <a:spLocks noGrp="1"/>
              </p:cNvSpPr>
              <p:nvPr>
                <p:ph type="body" idx="1"/>
              </p:nvPr>
            </p:nvSpPr>
            <p:spPr>
              <a:xfrm>
                <a:off x="274951" y="1266884"/>
                <a:ext cx="11646370" cy="2201465"/>
              </a:xfrm>
            </p:spPr>
            <p:txBody>
              <a:bodyPr/>
              <a:lstStyle/>
              <a:p>
                <a:r>
                  <a:rPr lang="en-US"/>
                  <a:t>Input: An array of values </a:t>
                </a:r>
                <a14:m>
                  <m:oMath xmlns:m="http://schemas.openxmlformats.org/officeDocument/2006/math">
                    <m:r>
                      <a:rPr lang="en-US" i="1">
                        <a:latin typeface="Cambria Math" panose="02040503050406030204" pitchFamily="18" charset="0"/>
                      </a:rPr>
                      <m:t>                            </m:t>
                    </m:r>
                  </m:oMath>
                </a14:m>
                <a:r>
                  <a:rPr lang="en-US"/>
                  <a:t>and associative operator </a:t>
                </a:r>
              </a:p>
              <a:p>
                <a:r>
                  <a:rPr lang="en-US"/>
                  <a:t>Inclusive prefix scan: </a:t>
                </a:r>
              </a:p>
              <a:p>
                <a:r>
                  <a:rPr lang="en-US"/>
                  <a:t>Exclusive prefix scan: </a:t>
                </a:r>
              </a:p>
              <a:p>
                <a:r>
                  <a:rPr lang="en-US"/>
                  <a:t>Identity element   </a:t>
                </a:r>
                <a14:m>
                  <m:oMath xmlns:m="http://schemas.openxmlformats.org/officeDocument/2006/math">
                    <m:r>
                      <a:rPr lang="en-US" b="0" i="0" smtClean="0">
                        <a:latin typeface="Cambria Math" panose="02040503050406030204" pitchFamily="18" charset="0"/>
                      </a:rPr>
                      <m:t>:</m:t>
                    </m:r>
                  </m:oMath>
                </a14:m>
                <a:endParaRPr lang="en-US" b="0"/>
              </a:p>
            </p:txBody>
          </p:sp>
        </mc:Choice>
        <mc:Fallback xmlns="">
          <p:sp>
            <p:nvSpPr>
              <p:cNvPr id="3" name="Text Placeholder 2">
                <a:extLst>
                  <a:ext uri="{FF2B5EF4-FFF2-40B4-BE49-F238E27FC236}">
                    <a16:creationId xmlns:a16="http://schemas.microsoft.com/office/drawing/2014/main" id="{9BB5AE81-F202-794D-C120-8E0D69A0B004}"/>
                  </a:ext>
                </a:extLst>
              </p:cNvPr>
              <p:cNvSpPr>
                <a:spLocks noGrp="1" noRot="1" noChangeAspect="1" noMove="1" noResize="1" noEditPoints="1" noAdjustHandles="1" noChangeArrowheads="1" noChangeShapeType="1" noTextEdit="1"/>
              </p:cNvSpPr>
              <p:nvPr>
                <p:ph type="body" idx="1"/>
              </p:nvPr>
            </p:nvSpPr>
            <p:spPr>
              <a:xfrm>
                <a:off x="274951" y="1266884"/>
                <a:ext cx="11646370" cy="2201465"/>
              </a:xfrm>
              <a:blipFill>
                <a:blip r:embed="rId3"/>
                <a:stretch>
                  <a:fillRect l="-942" t="-3324"/>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B332FC3B-771B-E104-DE57-C4B647CD3B61}"/>
              </a:ext>
            </a:extLst>
          </p:cNvPr>
          <p:cNvSpPr>
            <a:spLocks noGrp="1"/>
          </p:cNvSpPr>
          <p:nvPr>
            <p:ph type="body" sz="quarter" idx="13"/>
          </p:nvPr>
        </p:nvSpPr>
        <p:spPr/>
        <p:txBody>
          <a:bodyPr>
            <a:normAutofit fontScale="77500" lnSpcReduction="20000"/>
          </a:bodyPr>
          <a:lstStyle/>
          <a:p>
            <a:endParaRPr lang="en-US"/>
          </a:p>
        </p:txBody>
      </p:sp>
      <p:sp>
        <p:nvSpPr>
          <p:cNvPr id="7" name="Slide Number Placeholder 6">
            <a:extLst>
              <a:ext uri="{FF2B5EF4-FFF2-40B4-BE49-F238E27FC236}">
                <a16:creationId xmlns:a16="http://schemas.microsoft.com/office/drawing/2014/main" id="{2B8EF0A7-55A0-F6EA-945F-E7C5F5DC50E2}"/>
              </a:ext>
            </a:extLst>
          </p:cNvPr>
          <p:cNvSpPr>
            <a:spLocks noGrp="1"/>
          </p:cNvSpPr>
          <p:nvPr>
            <p:ph type="sldNum" sz="quarter" idx="2"/>
          </p:nvPr>
        </p:nvSpPr>
        <p:spPr/>
        <p:txBody>
          <a:bodyPr/>
          <a:lstStyle/>
          <a:p>
            <a:fld id="{86CB4B4D-7CA3-9044-876B-883B54F8677D}" type="slidenum">
              <a:rPr lang="en-US" smtClean="0"/>
              <a:t>25</a:t>
            </a:fld>
            <a:endParaRPr lang="en-US"/>
          </a:p>
        </p:txBody>
      </p:sp>
      <p:sp>
        <p:nvSpPr>
          <p:cNvPr id="9" name="Oval 8">
            <a:extLst>
              <a:ext uri="{FF2B5EF4-FFF2-40B4-BE49-F238E27FC236}">
                <a16:creationId xmlns:a16="http://schemas.microsoft.com/office/drawing/2014/main" id="{0513486E-695F-CD3E-C72A-00CA7BA65E7A}"/>
              </a:ext>
            </a:extLst>
          </p:cNvPr>
          <p:cNvSpPr/>
          <p:nvPr/>
        </p:nvSpPr>
        <p:spPr>
          <a:xfrm>
            <a:off x="3660140" y="3675724"/>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8</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1" name="Oval 10">
            <a:extLst>
              <a:ext uri="{FF2B5EF4-FFF2-40B4-BE49-F238E27FC236}">
                <a16:creationId xmlns:a16="http://schemas.microsoft.com/office/drawing/2014/main" id="{A802A0A6-920F-65F6-7FCE-608F42655306}"/>
              </a:ext>
            </a:extLst>
          </p:cNvPr>
          <p:cNvSpPr/>
          <p:nvPr/>
        </p:nvSpPr>
        <p:spPr>
          <a:xfrm>
            <a:off x="4494107" y="3675724"/>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3" name="Oval 12">
            <a:extLst>
              <a:ext uri="{FF2B5EF4-FFF2-40B4-BE49-F238E27FC236}">
                <a16:creationId xmlns:a16="http://schemas.microsoft.com/office/drawing/2014/main" id="{8BAADBA6-B5F7-8AA3-2315-D85389C5F44D}"/>
              </a:ext>
            </a:extLst>
          </p:cNvPr>
          <p:cNvSpPr/>
          <p:nvPr/>
        </p:nvSpPr>
        <p:spPr>
          <a:xfrm>
            <a:off x="5328074" y="3675724"/>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7</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5" name="Oval 14">
            <a:extLst>
              <a:ext uri="{FF2B5EF4-FFF2-40B4-BE49-F238E27FC236}">
                <a16:creationId xmlns:a16="http://schemas.microsoft.com/office/drawing/2014/main" id="{0383A62C-5DE9-2FE5-778B-AA431A3B5495}"/>
              </a:ext>
            </a:extLst>
          </p:cNvPr>
          <p:cNvSpPr/>
          <p:nvPr/>
        </p:nvSpPr>
        <p:spPr>
          <a:xfrm>
            <a:off x="6162041" y="3675724"/>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4</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6" name="Oval 15">
            <a:extLst>
              <a:ext uri="{FF2B5EF4-FFF2-40B4-BE49-F238E27FC236}">
                <a16:creationId xmlns:a16="http://schemas.microsoft.com/office/drawing/2014/main" id="{144A3C43-17FC-B2C0-C114-65FB76C9FBC1}"/>
              </a:ext>
            </a:extLst>
          </p:cNvPr>
          <p:cNvSpPr/>
          <p:nvPr/>
        </p:nvSpPr>
        <p:spPr>
          <a:xfrm>
            <a:off x="6996008" y="3675724"/>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7" name="Oval 16">
            <a:extLst>
              <a:ext uri="{FF2B5EF4-FFF2-40B4-BE49-F238E27FC236}">
                <a16:creationId xmlns:a16="http://schemas.microsoft.com/office/drawing/2014/main" id="{BEC10430-43A9-972E-7AAD-D040572FC85B}"/>
              </a:ext>
            </a:extLst>
          </p:cNvPr>
          <p:cNvSpPr/>
          <p:nvPr/>
        </p:nvSpPr>
        <p:spPr>
          <a:xfrm>
            <a:off x="7825741" y="3675724"/>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3</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8" name="Oval 17">
            <a:extLst>
              <a:ext uri="{FF2B5EF4-FFF2-40B4-BE49-F238E27FC236}">
                <a16:creationId xmlns:a16="http://schemas.microsoft.com/office/drawing/2014/main" id="{B11690BF-F856-1C6C-A1E8-230DA13F8E20}"/>
              </a:ext>
            </a:extLst>
          </p:cNvPr>
          <p:cNvSpPr/>
          <p:nvPr/>
        </p:nvSpPr>
        <p:spPr>
          <a:xfrm>
            <a:off x="8655474" y="3675724"/>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5</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9" name="Oval 18">
            <a:extLst>
              <a:ext uri="{FF2B5EF4-FFF2-40B4-BE49-F238E27FC236}">
                <a16:creationId xmlns:a16="http://schemas.microsoft.com/office/drawing/2014/main" id="{22158342-4EFA-ACE3-C8E8-6C62DE494638}"/>
              </a:ext>
            </a:extLst>
          </p:cNvPr>
          <p:cNvSpPr/>
          <p:nvPr/>
        </p:nvSpPr>
        <p:spPr>
          <a:xfrm>
            <a:off x="9485207" y="3675724"/>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2</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0" name="Oval 19">
            <a:extLst>
              <a:ext uri="{FF2B5EF4-FFF2-40B4-BE49-F238E27FC236}">
                <a16:creationId xmlns:a16="http://schemas.microsoft.com/office/drawing/2014/main" id="{EAAED6E7-6FAB-3175-2A4A-F80C2EDC30C3}"/>
              </a:ext>
            </a:extLst>
          </p:cNvPr>
          <p:cNvSpPr/>
          <p:nvPr/>
        </p:nvSpPr>
        <p:spPr>
          <a:xfrm>
            <a:off x="3651364" y="4525012"/>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8</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1" name="Oval 20">
            <a:extLst>
              <a:ext uri="{FF2B5EF4-FFF2-40B4-BE49-F238E27FC236}">
                <a16:creationId xmlns:a16="http://schemas.microsoft.com/office/drawing/2014/main" id="{8B32B623-0B93-A963-3952-0303FBEA4DFE}"/>
              </a:ext>
            </a:extLst>
          </p:cNvPr>
          <p:cNvSpPr/>
          <p:nvPr/>
        </p:nvSpPr>
        <p:spPr>
          <a:xfrm>
            <a:off x="4485331" y="4525012"/>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9</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2" name="Oval 21">
            <a:extLst>
              <a:ext uri="{FF2B5EF4-FFF2-40B4-BE49-F238E27FC236}">
                <a16:creationId xmlns:a16="http://schemas.microsoft.com/office/drawing/2014/main" id="{0C826BD5-F703-21E6-9285-9899F4CC0F1D}"/>
              </a:ext>
            </a:extLst>
          </p:cNvPr>
          <p:cNvSpPr/>
          <p:nvPr/>
        </p:nvSpPr>
        <p:spPr>
          <a:xfrm>
            <a:off x="5319298" y="4525012"/>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3" name="Oval 22">
            <a:extLst>
              <a:ext uri="{FF2B5EF4-FFF2-40B4-BE49-F238E27FC236}">
                <a16:creationId xmlns:a16="http://schemas.microsoft.com/office/drawing/2014/main" id="{AADAE328-29F2-B006-3EA8-A552EDBE164D}"/>
              </a:ext>
            </a:extLst>
          </p:cNvPr>
          <p:cNvSpPr/>
          <p:nvPr/>
        </p:nvSpPr>
        <p:spPr>
          <a:xfrm>
            <a:off x="6153265" y="4525012"/>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20</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4" name="Oval 23">
            <a:extLst>
              <a:ext uri="{FF2B5EF4-FFF2-40B4-BE49-F238E27FC236}">
                <a16:creationId xmlns:a16="http://schemas.microsoft.com/office/drawing/2014/main" id="{EB7019BF-3EEF-EE4F-9620-55CA4194A0F1}"/>
              </a:ext>
            </a:extLst>
          </p:cNvPr>
          <p:cNvSpPr/>
          <p:nvPr/>
        </p:nvSpPr>
        <p:spPr>
          <a:xfrm>
            <a:off x="6987232" y="4525012"/>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26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5" name="Oval 24">
            <a:extLst>
              <a:ext uri="{FF2B5EF4-FFF2-40B4-BE49-F238E27FC236}">
                <a16:creationId xmlns:a16="http://schemas.microsoft.com/office/drawing/2014/main" id="{CA15346A-2EE7-FC9B-0298-83D49C42C2A8}"/>
              </a:ext>
            </a:extLst>
          </p:cNvPr>
          <p:cNvSpPr/>
          <p:nvPr/>
        </p:nvSpPr>
        <p:spPr>
          <a:xfrm>
            <a:off x="7816965" y="4525012"/>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29</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6" name="Oval 25">
            <a:extLst>
              <a:ext uri="{FF2B5EF4-FFF2-40B4-BE49-F238E27FC236}">
                <a16:creationId xmlns:a16="http://schemas.microsoft.com/office/drawing/2014/main" id="{22C6E5C2-3090-00E1-FAF6-C9C875995A93}"/>
              </a:ext>
            </a:extLst>
          </p:cNvPr>
          <p:cNvSpPr/>
          <p:nvPr/>
        </p:nvSpPr>
        <p:spPr>
          <a:xfrm>
            <a:off x="8646698" y="4525012"/>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34</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7" name="Oval 26">
            <a:extLst>
              <a:ext uri="{FF2B5EF4-FFF2-40B4-BE49-F238E27FC236}">
                <a16:creationId xmlns:a16="http://schemas.microsoft.com/office/drawing/2014/main" id="{AD93A971-DD51-EB83-B154-036309AB19F7}"/>
              </a:ext>
            </a:extLst>
          </p:cNvPr>
          <p:cNvSpPr/>
          <p:nvPr/>
        </p:nvSpPr>
        <p:spPr>
          <a:xfrm>
            <a:off x="9476431" y="4525012"/>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36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8" name="Oval 27">
            <a:extLst>
              <a:ext uri="{FF2B5EF4-FFF2-40B4-BE49-F238E27FC236}">
                <a16:creationId xmlns:a16="http://schemas.microsoft.com/office/drawing/2014/main" id="{0FE5F85F-B6A0-64FD-5B15-0AD0F58FD99F}"/>
              </a:ext>
            </a:extLst>
          </p:cNvPr>
          <p:cNvSpPr/>
          <p:nvPr/>
        </p:nvSpPr>
        <p:spPr>
          <a:xfrm>
            <a:off x="3660140" y="5374300"/>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0</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9" name="Oval 28">
            <a:extLst>
              <a:ext uri="{FF2B5EF4-FFF2-40B4-BE49-F238E27FC236}">
                <a16:creationId xmlns:a16="http://schemas.microsoft.com/office/drawing/2014/main" id="{DD372407-EED3-1E78-3083-B528C222C4FF}"/>
              </a:ext>
            </a:extLst>
          </p:cNvPr>
          <p:cNvSpPr/>
          <p:nvPr/>
        </p:nvSpPr>
        <p:spPr>
          <a:xfrm>
            <a:off x="4494107" y="5374300"/>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8</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0" name="Oval 29">
            <a:extLst>
              <a:ext uri="{FF2B5EF4-FFF2-40B4-BE49-F238E27FC236}">
                <a16:creationId xmlns:a16="http://schemas.microsoft.com/office/drawing/2014/main" id="{4BFAD06B-34B3-E815-9414-EC00175CA55B}"/>
              </a:ext>
            </a:extLst>
          </p:cNvPr>
          <p:cNvSpPr/>
          <p:nvPr/>
        </p:nvSpPr>
        <p:spPr>
          <a:xfrm>
            <a:off x="5328074" y="5374300"/>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9</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1" name="Oval 30">
            <a:extLst>
              <a:ext uri="{FF2B5EF4-FFF2-40B4-BE49-F238E27FC236}">
                <a16:creationId xmlns:a16="http://schemas.microsoft.com/office/drawing/2014/main" id="{796237EC-AF1E-650D-7AAF-6961CB4DC635}"/>
              </a:ext>
            </a:extLst>
          </p:cNvPr>
          <p:cNvSpPr/>
          <p:nvPr/>
        </p:nvSpPr>
        <p:spPr>
          <a:xfrm>
            <a:off x="6162041" y="5374300"/>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2" name="Oval 31">
            <a:extLst>
              <a:ext uri="{FF2B5EF4-FFF2-40B4-BE49-F238E27FC236}">
                <a16:creationId xmlns:a16="http://schemas.microsoft.com/office/drawing/2014/main" id="{134E20F9-FB80-0129-D7C8-E9895F47D9F5}"/>
              </a:ext>
            </a:extLst>
          </p:cNvPr>
          <p:cNvSpPr/>
          <p:nvPr/>
        </p:nvSpPr>
        <p:spPr>
          <a:xfrm>
            <a:off x="6996008" y="5374300"/>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20</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3" name="Oval 32">
            <a:extLst>
              <a:ext uri="{FF2B5EF4-FFF2-40B4-BE49-F238E27FC236}">
                <a16:creationId xmlns:a16="http://schemas.microsoft.com/office/drawing/2014/main" id="{2B35DEA1-BF66-18F2-8457-ADAB397AFC44}"/>
              </a:ext>
            </a:extLst>
          </p:cNvPr>
          <p:cNvSpPr/>
          <p:nvPr/>
        </p:nvSpPr>
        <p:spPr>
          <a:xfrm>
            <a:off x="7825741" y="5374300"/>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26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4" name="Oval 33">
            <a:extLst>
              <a:ext uri="{FF2B5EF4-FFF2-40B4-BE49-F238E27FC236}">
                <a16:creationId xmlns:a16="http://schemas.microsoft.com/office/drawing/2014/main" id="{D689FD55-E5E3-DF62-8248-D97869717F90}"/>
              </a:ext>
            </a:extLst>
          </p:cNvPr>
          <p:cNvSpPr/>
          <p:nvPr/>
        </p:nvSpPr>
        <p:spPr>
          <a:xfrm>
            <a:off x="8655474" y="5374300"/>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29</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5" name="Oval 34">
            <a:extLst>
              <a:ext uri="{FF2B5EF4-FFF2-40B4-BE49-F238E27FC236}">
                <a16:creationId xmlns:a16="http://schemas.microsoft.com/office/drawing/2014/main" id="{B50729B1-149C-743E-2430-D0A8F464CD32}"/>
              </a:ext>
            </a:extLst>
          </p:cNvPr>
          <p:cNvSpPr/>
          <p:nvPr/>
        </p:nvSpPr>
        <p:spPr>
          <a:xfrm>
            <a:off x="9485207" y="5374300"/>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34</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6" name="TextBox 35">
            <a:extLst>
              <a:ext uri="{FF2B5EF4-FFF2-40B4-BE49-F238E27FC236}">
                <a16:creationId xmlns:a16="http://schemas.microsoft.com/office/drawing/2014/main" id="{7C330773-45C7-5A39-FC82-54137378C2E2}"/>
              </a:ext>
            </a:extLst>
          </p:cNvPr>
          <p:cNvSpPr txBox="1"/>
          <p:nvPr/>
        </p:nvSpPr>
        <p:spPr>
          <a:xfrm>
            <a:off x="1241617" y="4546510"/>
            <a:ext cx="202778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Inclusive prefix scan</a:t>
            </a:r>
          </a:p>
        </p:txBody>
      </p:sp>
      <p:sp>
        <p:nvSpPr>
          <p:cNvPr id="37" name="TextBox 36">
            <a:extLst>
              <a:ext uri="{FF2B5EF4-FFF2-40B4-BE49-F238E27FC236}">
                <a16:creationId xmlns:a16="http://schemas.microsoft.com/office/drawing/2014/main" id="{605DFB42-8282-6072-7B79-BBDBA69E7780}"/>
              </a:ext>
            </a:extLst>
          </p:cNvPr>
          <p:cNvSpPr txBox="1"/>
          <p:nvPr/>
        </p:nvSpPr>
        <p:spPr>
          <a:xfrm>
            <a:off x="1241617" y="5374300"/>
            <a:ext cx="202778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Exclusive prefix scan</a:t>
            </a:r>
          </a:p>
        </p:txBody>
      </p:sp>
      <p:cxnSp>
        <p:nvCxnSpPr>
          <p:cNvPr id="39" name="Straight Arrow Connector 38">
            <a:extLst>
              <a:ext uri="{FF2B5EF4-FFF2-40B4-BE49-F238E27FC236}">
                <a16:creationId xmlns:a16="http://schemas.microsoft.com/office/drawing/2014/main" id="{0238925D-5D63-9BAB-8313-89755EF28A2F}"/>
              </a:ext>
            </a:extLst>
          </p:cNvPr>
          <p:cNvCxnSpPr>
            <a:cxnSpLocks/>
            <a:endCxn id="20" idx="0"/>
          </p:cNvCxnSpPr>
          <p:nvPr/>
        </p:nvCxnSpPr>
        <p:spPr>
          <a:xfrm flipH="1">
            <a:off x="3841864" y="4065234"/>
            <a:ext cx="8776" cy="45977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1" name="Straight Arrow Connector 40">
            <a:extLst>
              <a:ext uri="{FF2B5EF4-FFF2-40B4-BE49-F238E27FC236}">
                <a16:creationId xmlns:a16="http://schemas.microsoft.com/office/drawing/2014/main" id="{2F14729E-CF13-B1A5-71F2-68515BF87A54}"/>
              </a:ext>
            </a:extLst>
          </p:cNvPr>
          <p:cNvCxnSpPr>
            <a:cxnSpLocks/>
          </p:cNvCxnSpPr>
          <p:nvPr/>
        </p:nvCxnSpPr>
        <p:spPr>
          <a:xfrm flipH="1">
            <a:off x="4680218" y="4065234"/>
            <a:ext cx="8776" cy="45977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2" name="Straight Arrow Connector 41">
            <a:extLst>
              <a:ext uri="{FF2B5EF4-FFF2-40B4-BE49-F238E27FC236}">
                <a16:creationId xmlns:a16="http://schemas.microsoft.com/office/drawing/2014/main" id="{5E4930FC-338B-6E98-513F-18CDA88DD46E}"/>
              </a:ext>
            </a:extLst>
          </p:cNvPr>
          <p:cNvCxnSpPr>
            <a:cxnSpLocks/>
            <a:stCxn id="20" idx="6"/>
            <a:endCxn id="21" idx="2"/>
          </p:cNvCxnSpPr>
          <p:nvPr/>
        </p:nvCxnSpPr>
        <p:spPr>
          <a:xfrm>
            <a:off x="4032363" y="4719767"/>
            <a:ext cx="452968" cy="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5" name="Straight Arrow Connector 44">
            <a:extLst>
              <a:ext uri="{FF2B5EF4-FFF2-40B4-BE49-F238E27FC236}">
                <a16:creationId xmlns:a16="http://schemas.microsoft.com/office/drawing/2014/main" id="{D42F719D-5E62-4375-1E23-5B2F8FC72DC1}"/>
              </a:ext>
            </a:extLst>
          </p:cNvPr>
          <p:cNvCxnSpPr>
            <a:cxnSpLocks/>
          </p:cNvCxnSpPr>
          <p:nvPr/>
        </p:nvCxnSpPr>
        <p:spPr>
          <a:xfrm flipH="1">
            <a:off x="5520493" y="4078618"/>
            <a:ext cx="8776" cy="45977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6" name="Straight Arrow Connector 45">
            <a:extLst>
              <a:ext uri="{FF2B5EF4-FFF2-40B4-BE49-F238E27FC236}">
                <a16:creationId xmlns:a16="http://schemas.microsoft.com/office/drawing/2014/main" id="{94B76999-1337-D7E5-EC5A-9AAC803393EA}"/>
              </a:ext>
            </a:extLst>
          </p:cNvPr>
          <p:cNvCxnSpPr>
            <a:cxnSpLocks/>
          </p:cNvCxnSpPr>
          <p:nvPr/>
        </p:nvCxnSpPr>
        <p:spPr>
          <a:xfrm>
            <a:off x="4872638" y="4733151"/>
            <a:ext cx="452968" cy="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7" name="Straight Arrow Connector 46">
            <a:extLst>
              <a:ext uri="{FF2B5EF4-FFF2-40B4-BE49-F238E27FC236}">
                <a16:creationId xmlns:a16="http://schemas.microsoft.com/office/drawing/2014/main" id="{7786FF8F-6BDE-274F-9BA7-AFBD4CD38AD0}"/>
              </a:ext>
            </a:extLst>
          </p:cNvPr>
          <p:cNvCxnSpPr>
            <a:cxnSpLocks/>
          </p:cNvCxnSpPr>
          <p:nvPr/>
        </p:nvCxnSpPr>
        <p:spPr>
          <a:xfrm flipH="1">
            <a:off x="6343525" y="4065234"/>
            <a:ext cx="8776" cy="45977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8" name="Straight Arrow Connector 47">
            <a:extLst>
              <a:ext uri="{FF2B5EF4-FFF2-40B4-BE49-F238E27FC236}">
                <a16:creationId xmlns:a16="http://schemas.microsoft.com/office/drawing/2014/main" id="{42F282E0-99F0-DA21-C170-D6CD1C717EB9}"/>
              </a:ext>
            </a:extLst>
          </p:cNvPr>
          <p:cNvCxnSpPr>
            <a:cxnSpLocks/>
          </p:cNvCxnSpPr>
          <p:nvPr/>
        </p:nvCxnSpPr>
        <p:spPr>
          <a:xfrm>
            <a:off x="5695670" y="4719767"/>
            <a:ext cx="452968" cy="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9" name="Straight Arrow Connector 48">
            <a:extLst>
              <a:ext uri="{FF2B5EF4-FFF2-40B4-BE49-F238E27FC236}">
                <a16:creationId xmlns:a16="http://schemas.microsoft.com/office/drawing/2014/main" id="{B3EE88ED-E8DE-06DF-D458-4735B783AF10}"/>
              </a:ext>
            </a:extLst>
          </p:cNvPr>
          <p:cNvCxnSpPr>
            <a:cxnSpLocks/>
          </p:cNvCxnSpPr>
          <p:nvPr/>
        </p:nvCxnSpPr>
        <p:spPr>
          <a:xfrm flipH="1">
            <a:off x="7190108" y="4063613"/>
            <a:ext cx="8776" cy="45977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50" name="Straight Arrow Connector 49">
            <a:extLst>
              <a:ext uri="{FF2B5EF4-FFF2-40B4-BE49-F238E27FC236}">
                <a16:creationId xmlns:a16="http://schemas.microsoft.com/office/drawing/2014/main" id="{34C7BED5-F1EC-1061-A418-5F8EC388AE70}"/>
              </a:ext>
            </a:extLst>
          </p:cNvPr>
          <p:cNvCxnSpPr>
            <a:cxnSpLocks/>
          </p:cNvCxnSpPr>
          <p:nvPr/>
        </p:nvCxnSpPr>
        <p:spPr>
          <a:xfrm>
            <a:off x="6542253" y="4718146"/>
            <a:ext cx="452968" cy="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51" name="Straight Arrow Connector 50">
            <a:extLst>
              <a:ext uri="{FF2B5EF4-FFF2-40B4-BE49-F238E27FC236}">
                <a16:creationId xmlns:a16="http://schemas.microsoft.com/office/drawing/2014/main" id="{CC577A78-89C7-76A0-5955-2F73B17ACEF1}"/>
              </a:ext>
            </a:extLst>
          </p:cNvPr>
          <p:cNvCxnSpPr>
            <a:cxnSpLocks/>
          </p:cNvCxnSpPr>
          <p:nvPr/>
        </p:nvCxnSpPr>
        <p:spPr>
          <a:xfrm flipH="1">
            <a:off x="7993907" y="4064297"/>
            <a:ext cx="8776" cy="45977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52" name="Straight Arrow Connector 51">
            <a:extLst>
              <a:ext uri="{FF2B5EF4-FFF2-40B4-BE49-F238E27FC236}">
                <a16:creationId xmlns:a16="http://schemas.microsoft.com/office/drawing/2014/main" id="{902A7D25-720E-7FB3-84BB-508FE7699C15}"/>
              </a:ext>
            </a:extLst>
          </p:cNvPr>
          <p:cNvCxnSpPr>
            <a:cxnSpLocks/>
          </p:cNvCxnSpPr>
          <p:nvPr/>
        </p:nvCxnSpPr>
        <p:spPr>
          <a:xfrm>
            <a:off x="7346052" y="4718830"/>
            <a:ext cx="452968" cy="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53" name="Straight Arrow Connector 52">
            <a:extLst>
              <a:ext uri="{FF2B5EF4-FFF2-40B4-BE49-F238E27FC236}">
                <a16:creationId xmlns:a16="http://schemas.microsoft.com/office/drawing/2014/main" id="{FFCEB177-3F1D-D330-4F03-13302EE19BCF}"/>
              </a:ext>
            </a:extLst>
          </p:cNvPr>
          <p:cNvCxnSpPr>
            <a:cxnSpLocks/>
          </p:cNvCxnSpPr>
          <p:nvPr/>
        </p:nvCxnSpPr>
        <p:spPr>
          <a:xfrm flipH="1">
            <a:off x="8842564" y="4063613"/>
            <a:ext cx="8776" cy="45977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54" name="Straight Arrow Connector 53">
            <a:extLst>
              <a:ext uri="{FF2B5EF4-FFF2-40B4-BE49-F238E27FC236}">
                <a16:creationId xmlns:a16="http://schemas.microsoft.com/office/drawing/2014/main" id="{F9E25DDE-9803-646B-21C2-03F848E619CB}"/>
              </a:ext>
            </a:extLst>
          </p:cNvPr>
          <p:cNvCxnSpPr>
            <a:cxnSpLocks/>
          </p:cNvCxnSpPr>
          <p:nvPr/>
        </p:nvCxnSpPr>
        <p:spPr>
          <a:xfrm>
            <a:off x="8194709" y="4718146"/>
            <a:ext cx="452968" cy="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55" name="Straight Arrow Connector 54">
            <a:extLst>
              <a:ext uri="{FF2B5EF4-FFF2-40B4-BE49-F238E27FC236}">
                <a16:creationId xmlns:a16="http://schemas.microsoft.com/office/drawing/2014/main" id="{84C57329-D4E9-B89F-EA13-F29B2FADE634}"/>
              </a:ext>
            </a:extLst>
          </p:cNvPr>
          <p:cNvCxnSpPr>
            <a:cxnSpLocks/>
          </p:cNvCxnSpPr>
          <p:nvPr/>
        </p:nvCxnSpPr>
        <p:spPr>
          <a:xfrm flipH="1">
            <a:off x="9676685" y="4058113"/>
            <a:ext cx="8776" cy="45977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56" name="Straight Arrow Connector 55">
            <a:extLst>
              <a:ext uri="{FF2B5EF4-FFF2-40B4-BE49-F238E27FC236}">
                <a16:creationId xmlns:a16="http://schemas.microsoft.com/office/drawing/2014/main" id="{3415C58C-4C95-61E6-A12C-0E642D67DA34}"/>
              </a:ext>
            </a:extLst>
          </p:cNvPr>
          <p:cNvCxnSpPr>
            <a:cxnSpLocks/>
          </p:cNvCxnSpPr>
          <p:nvPr/>
        </p:nvCxnSpPr>
        <p:spPr>
          <a:xfrm>
            <a:off x="9028830" y="4712646"/>
            <a:ext cx="452968" cy="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57" name="Straight Arrow Connector 56">
            <a:extLst>
              <a:ext uri="{FF2B5EF4-FFF2-40B4-BE49-F238E27FC236}">
                <a16:creationId xmlns:a16="http://schemas.microsoft.com/office/drawing/2014/main" id="{8576F897-45DD-4CBE-1057-A6ACD7D0E633}"/>
              </a:ext>
            </a:extLst>
          </p:cNvPr>
          <p:cNvCxnSpPr>
            <a:cxnSpLocks/>
            <a:endCxn id="29" idx="0"/>
          </p:cNvCxnSpPr>
          <p:nvPr/>
        </p:nvCxnSpPr>
        <p:spPr>
          <a:xfrm>
            <a:off x="3850639" y="4914522"/>
            <a:ext cx="833968" cy="45977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61" name="Straight Arrow Connector 60">
            <a:extLst>
              <a:ext uri="{FF2B5EF4-FFF2-40B4-BE49-F238E27FC236}">
                <a16:creationId xmlns:a16="http://schemas.microsoft.com/office/drawing/2014/main" id="{2894C080-B706-54DD-FFCD-BEB253316FC3}"/>
              </a:ext>
            </a:extLst>
          </p:cNvPr>
          <p:cNvCxnSpPr>
            <a:cxnSpLocks/>
          </p:cNvCxnSpPr>
          <p:nvPr/>
        </p:nvCxnSpPr>
        <p:spPr>
          <a:xfrm>
            <a:off x="4664741" y="4914522"/>
            <a:ext cx="833968" cy="45977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62" name="Straight Arrow Connector 61">
            <a:extLst>
              <a:ext uri="{FF2B5EF4-FFF2-40B4-BE49-F238E27FC236}">
                <a16:creationId xmlns:a16="http://schemas.microsoft.com/office/drawing/2014/main" id="{52FD5897-4ED4-42DF-FF4A-96783556D1A6}"/>
              </a:ext>
            </a:extLst>
          </p:cNvPr>
          <p:cNvCxnSpPr>
            <a:cxnSpLocks/>
          </p:cNvCxnSpPr>
          <p:nvPr/>
        </p:nvCxnSpPr>
        <p:spPr>
          <a:xfrm>
            <a:off x="5503673" y="4914522"/>
            <a:ext cx="833968" cy="45977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63" name="Straight Arrow Connector 62">
            <a:extLst>
              <a:ext uri="{FF2B5EF4-FFF2-40B4-BE49-F238E27FC236}">
                <a16:creationId xmlns:a16="http://schemas.microsoft.com/office/drawing/2014/main" id="{3D87323D-CA1E-B7A2-9579-5F9E1A52702E}"/>
              </a:ext>
            </a:extLst>
          </p:cNvPr>
          <p:cNvCxnSpPr>
            <a:cxnSpLocks/>
          </p:cNvCxnSpPr>
          <p:nvPr/>
        </p:nvCxnSpPr>
        <p:spPr>
          <a:xfrm>
            <a:off x="6384080" y="4911280"/>
            <a:ext cx="833968" cy="45977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64" name="Straight Arrow Connector 63">
            <a:extLst>
              <a:ext uri="{FF2B5EF4-FFF2-40B4-BE49-F238E27FC236}">
                <a16:creationId xmlns:a16="http://schemas.microsoft.com/office/drawing/2014/main" id="{7F645357-4A20-20B8-AE1A-F6B724F23371}"/>
              </a:ext>
            </a:extLst>
          </p:cNvPr>
          <p:cNvCxnSpPr>
            <a:cxnSpLocks/>
          </p:cNvCxnSpPr>
          <p:nvPr/>
        </p:nvCxnSpPr>
        <p:spPr>
          <a:xfrm>
            <a:off x="7194496" y="4914522"/>
            <a:ext cx="833968" cy="45977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65" name="Straight Arrow Connector 64">
            <a:extLst>
              <a:ext uri="{FF2B5EF4-FFF2-40B4-BE49-F238E27FC236}">
                <a16:creationId xmlns:a16="http://schemas.microsoft.com/office/drawing/2014/main" id="{888A5BD9-0735-13B7-CFED-73B08D6546DC}"/>
              </a:ext>
            </a:extLst>
          </p:cNvPr>
          <p:cNvCxnSpPr>
            <a:cxnSpLocks/>
          </p:cNvCxnSpPr>
          <p:nvPr/>
        </p:nvCxnSpPr>
        <p:spPr>
          <a:xfrm>
            <a:off x="8033059" y="4920022"/>
            <a:ext cx="833968" cy="45977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66" name="Straight Arrow Connector 65">
            <a:extLst>
              <a:ext uri="{FF2B5EF4-FFF2-40B4-BE49-F238E27FC236}">
                <a16:creationId xmlns:a16="http://schemas.microsoft.com/office/drawing/2014/main" id="{7402EE22-AD2B-3F11-40E4-0520B028BF3B}"/>
              </a:ext>
            </a:extLst>
          </p:cNvPr>
          <p:cNvCxnSpPr>
            <a:cxnSpLocks/>
          </p:cNvCxnSpPr>
          <p:nvPr/>
        </p:nvCxnSpPr>
        <p:spPr>
          <a:xfrm>
            <a:off x="8832962" y="4920022"/>
            <a:ext cx="833968" cy="45977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CB53AD9-0ACB-45F2-0BB1-9D4191905B0E}"/>
                  </a:ext>
                </a:extLst>
              </p:cNvPr>
              <p:cNvSpPr txBox="1"/>
              <p:nvPr/>
            </p:nvSpPr>
            <p:spPr>
              <a:xfrm>
                <a:off x="3093410" y="1223030"/>
                <a:ext cx="1517627" cy="7745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1800" i="1" kern="100" smtClean="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𝑎</m:t>
                          </m:r>
                        </m:e>
                        <m:sub>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0</m:t>
                          </m:r>
                        </m:sub>
                      </m:sSub>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𝑎</m:t>
                          </m:r>
                        </m:e>
                        <m:sub>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1</m:t>
                          </m:r>
                        </m:sub>
                      </m:sSub>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m:t>
                      </m:r>
                      <m:r>
                        <a:rPr lang="en-US" sz="1800"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m:t>
                      </m:r>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𝑎</m:t>
                          </m:r>
                        </m:e>
                        <m:sub>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𝑛</m:t>
                          </m:r>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−1</m:t>
                          </m:r>
                        </m:sub>
                      </m:sSub>
                    </m:oMath>
                  </m:oMathPara>
                </a14:m>
                <a:endParaRPr lang="en-US" sz="1800" kern="100">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800"/>
                  </a:spcAft>
                </a:pPr>
                <a:r>
                  <a:rPr lang="en-US" sz="1800" kern="100">
                    <a:effectLst/>
                    <a:latin typeface="Calibri" panose="020F0502020204030204" pitchFamily="34" charset="0"/>
                    <a:ea typeface="Yu Mincho" panose="02020400000000000000" pitchFamily="18" charset="-128"/>
                    <a:cs typeface="Times New Roman" panose="02020603050405020304" pitchFamily="18" charset="0"/>
                  </a:rPr>
                  <a:t> </a:t>
                </a:r>
              </a:p>
            </p:txBody>
          </p:sp>
        </mc:Choice>
        <mc:Fallback xmlns="">
          <p:sp>
            <p:nvSpPr>
              <p:cNvPr id="12" name="TextBox 11">
                <a:extLst>
                  <a:ext uri="{FF2B5EF4-FFF2-40B4-BE49-F238E27FC236}">
                    <a16:creationId xmlns:a16="http://schemas.microsoft.com/office/drawing/2014/main" id="{ECB53AD9-0ACB-45F2-0BB1-9D4191905B0E}"/>
                  </a:ext>
                </a:extLst>
              </p:cNvPr>
              <p:cNvSpPr txBox="1">
                <a:spLocks noRot="1" noChangeAspect="1" noMove="1" noResize="1" noEditPoints="1" noAdjustHandles="1" noChangeArrowheads="1" noChangeShapeType="1" noTextEdit="1"/>
              </p:cNvSpPr>
              <p:nvPr/>
            </p:nvSpPr>
            <p:spPr>
              <a:xfrm>
                <a:off x="3093410" y="1223030"/>
                <a:ext cx="1517627" cy="774507"/>
              </a:xfrm>
              <a:prstGeom prst="rect">
                <a:avLst/>
              </a:prstGeom>
              <a:blipFill>
                <a:blip r:embed="rId4"/>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874AF811-700C-65A1-2720-37D96B8182A4}"/>
                  </a:ext>
                </a:extLst>
              </p:cNvPr>
              <p:cNvSpPr txBox="1"/>
              <p:nvPr/>
            </p:nvSpPr>
            <p:spPr>
              <a:xfrm>
                <a:off x="7146291" y="1246879"/>
                <a:ext cx="380999"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lang="en-US" smtClean="0">
                          <a:solidFill>
                            <a:srgbClr val="FFFFFF"/>
                          </a:solidFill>
                          <a:latin typeface="Cambria Math" panose="02040503050406030204" pitchFamily="18" charset="0"/>
                        </a:rPr>
                        <m:t>⊕</m:t>
                      </m:r>
                    </m:oMath>
                  </m:oMathPara>
                </a14:m>
                <a:endParaRPr lang="en-US">
                  <a:solidFill>
                    <a:srgbClr val="FFFFFF"/>
                  </a:solidFill>
                </a:endParaRPr>
              </a:p>
            </p:txBody>
          </p:sp>
        </mc:Choice>
        <mc:Fallback xmlns="">
          <p:sp>
            <p:nvSpPr>
              <p:cNvPr id="38" name="TextBox 37">
                <a:extLst>
                  <a:ext uri="{FF2B5EF4-FFF2-40B4-BE49-F238E27FC236}">
                    <a16:creationId xmlns:a16="http://schemas.microsoft.com/office/drawing/2014/main" id="{874AF811-700C-65A1-2720-37D96B8182A4}"/>
                  </a:ext>
                </a:extLst>
              </p:cNvPr>
              <p:cNvSpPr txBox="1">
                <a:spLocks noRot="1" noChangeAspect="1" noMove="1" noResize="1" noEditPoints="1" noAdjustHandles="1" noChangeArrowheads="1" noChangeShapeType="1" noTextEdit="1"/>
              </p:cNvSpPr>
              <p:nvPr/>
            </p:nvSpPr>
            <p:spPr>
              <a:xfrm>
                <a:off x="7146291" y="1246879"/>
                <a:ext cx="380999" cy="369332"/>
              </a:xfrm>
              <a:prstGeom prst="rect">
                <a:avLst/>
              </a:prstGeom>
              <a:blipFill>
                <a:blip r:embed="rId5"/>
                <a:stretch>
                  <a:fillRect l="-1587" r="-11111" b="-8333"/>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962BCDFA-0EFE-989C-FEBB-B5AB51FBF8AA}"/>
                  </a:ext>
                </a:extLst>
              </p:cNvPr>
              <p:cNvSpPr txBox="1"/>
              <p:nvPr/>
            </p:nvSpPr>
            <p:spPr>
              <a:xfrm>
                <a:off x="2620918" y="1630288"/>
                <a:ext cx="4176105" cy="7745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1800" i="1" kern="100" smtClean="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𝑎</m:t>
                          </m:r>
                        </m:e>
                        <m:sub>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0</m:t>
                          </m:r>
                        </m:sub>
                      </m:sSub>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m:t>
                      </m:r>
                      <m:d>
                        <m:dPr>
                          <m:ctrlP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ctrlPr>
                        </m:dPr>
                        <m:e>
                          <m:sSub>
                            <m:sSubPr>
                              <m:ctrlP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𝑎</m:t>
                              </m:r>
                            </m:e>
                            <m:sub>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0</m:t>
                              </m:r>
                            </m:sub>
                          </m:sSub>
                          <m:r>
                            <a:rPr lang="en-US" sz="1800"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𝑎</m:t>
                              </m:r>
                            </m:e>
                            <m:sub>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1</m:t>
                              </m:r>
                            </m:sub>
                          </m:sSub>
                        </m:e>
                      </m:d>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m:t>
                      </m:r>
                      <m:r>
                        <a:rPr lang="en-US" sz="1800"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m:t>
                      </m:r>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m:t>
                      </m:r>
                      <m:d>
                        <m:dPr>
                          <m:ctrlP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ctrlPr>
                        </m:dPr>
                        <m:e>
                          <m:sSub>
                            <m:sSubPr>
                              <m:ctrlP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𝑎</m:t>
                              </m:r>
                            </m:e>
                            <m:sub>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0</m:t>
                              </m:r>
                            </m:sub>
                          </m:sSub>
                          <m:r>
                            <a:rPr lang="en-US" sz="1800"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𝑎</m:t>
                              </m:r>
                            </m:e>
                            <m:sub>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1</m:t>
                              </m:r>
                            </m:sub>
                          </m:sSub>
                          <m:r>
                            <a:rPr lang="en-US" sz="1800"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𝑎</m:t>
                              </m:r>
                            </m:e>
                            <m:sub>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𝑛</m:t>
                              </m:r>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−1</m:t>
                              </m:r>
                            </m:sub>
                          </m:sSub>
                        </m:e>
                      </m:d>
                    </m:oMath>
                  </m:oMathPara>
                </a14:m>
                <a:endParaRPr lang="en-US" sz="1800" kern="100">
                  <a:solidFill>
                    <a:srgbClr val="FFFFFF"/>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800"/>
                  </a:spcAft>
                </a:pPr>
                <a:r>
                  <a:rPr lang="en-US" sz="1800" kern="100">
                    <a:solidFill>
                      <a:srgbClr val="FFFFFF"/>
                    </a:solidFill>
                    <a:effectLst/>
                    <a:latin typeface="Calibri" panose="020F0502020204030204" pitchFamily="34" charset="0"/>
                    <a:ea typeface="Yu Mincho" panose="02020400000000000000" pitchFamily="18" charset="-128"/>
                    <a:cs typeface="Times New Roman" panose="02020603050405020304" pitchFamily="18" charset="0"/>
                  </a:rPr>
                  <a:t> </a:t>
                </a:r>
              </a:p>
            </p:txBody>
          </p:sp>
        </mc:Choice>
        <mc:Fallback xmlns="">
          <p:sp>
            <p:nvSpPr>
              <p:cNvPr id="43" name="TextBox 42">
                <a:extLst>
                  <a:ext uri="{FF2B5EF4-FFF2-40B4-BE49-F238E27FC236}">
                    <a16:creationId xmlns:a16="http://schemas.microsoft.com/office/drawing/2014/main" id="{962BCDFA-0EFE-989C-FEBB-B5AB51FBF8AA}"/>
                  </a:ext>
                </a:extLst>
              </p:cNvPr>
              <p:cNvSpPr txBox="1">
                <a:spLocks noRot="1" noChangeAspect="1" noMove="1" noResize="1" noEditPoints="1" noAdjustHandles="1" noChangeArrowheads="1" noChangeShapeType="1" noTextEdit="1"/>
              </p:cNvSpPr>
              <p:nvPr/>
            </p:nvSpPr>
            <p:spPr>
              <a:xfrm>
                <a:off x="2620918" y="1630288"/>
                <a:ext cx="4176105" cy="774507"/>
              </a:xfrm>
              <a:prstGeom prst="rect">
                <a:avLst/>
              </a:prstGeom>
              <a:blipFill>
                <a:blip r:embed="rId6"/>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CECFF368-D3FF-26AC-F81F-07DE81B2955C}"/>
                  </a:ext>
                </a:extLst>
              </p:cNvPr>
              <p:cNvSpPr txBox="1"/>
              <p:nvPr/>
            </p:nvSpPr>
            <p:spPr>
              <a:xfrm>
                <a:off x="2620918" y="2022683"/>
                <a:ext cx="4388081" cy="7745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i="1" kern="100" smtClean="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𝑒</m:t>
                      </m:r>
                      <m:r>
                        <a:rPr lang="en-US" sz="1800" i="1" kern="100" smtClean="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𝑎</m:t>
                          </m:r>
                        </m:e>
                        <m:sub>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0</m:t>
                          </m:r>
                        </m:sub>
                      </m:sSub>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m:t>
                      </m:r>
                      <m:d>
                        <m:dPr>
                          <m:ctrlP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ctrlPr>
                        </m:dPr>
                        <m:e>
                          <m:sSub>
                            <m:sSubPr>
                              <m:ctrlP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𝑎</m:t>
                              </m:r>
                            </m:e>
                            <m:sub>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0</m:t>
                              </m:r>
                            </m:sub>
                          </m:sSub>
                          <m:r>
                            <a:rPr lang="en-US" sz="1800"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𝑎</m:t>
                              </m:r>
                            </m:e>
                            <m:sub>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1</m:t>
                              </m:r>
                            </m:sub>
                          </m:sSub>
                        </m:e>
                      </m:d>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m:t>
                      </m:r>
                      <m:r>
                        <a:rPr lang="en-US" sz="1800"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m:t>
                      </m:r>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m:t>
                      </m:r>
                      <m:d>
                        <m:dPr>
                          <m:ctrlP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ctrlPr>
                        </m:dPr>
                        <m:e>
                          <m:sSub>
                            <m:sSubPr>
                              <m:ctrlP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𝑎</m:t>
                              </m:r>
                            </m:e>
                            <m:sub>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0</m:t>
                              </m:r>
                            </m:sub>
                          </m:sSub>
                          <m:r>
                            <a:rPr lang="en-US" sz="1800"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𝑎</m:t>
                              </m:r>
                            </m:e>
                            <m:sub>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1</m:t>
                              </m:r>
                            </m:sub>
                          </m:sSub>
                          <m:r>
                            <a:rPr lang="en-US" sz="1800"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𝑎</m:t>
                              </m:r>
                            </m:e>
                            <m:sub>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𝑛</m:t>
                              </m:r>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−2</m:t>
                              </m:r>
                            </m:sub>
                          </m:sSub>
                        </m:e>
                      </m:d>
                    </m:oMath>
                  </m:oMathPara>
                </a14:m>
                <a:endParaRPr lang="en-US" sz="1800" kern="100">
                  <a:solidFill>
                    <a:srgbClr val="FFFFFF"/>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800"/>
                  </a:spcAft>
                </a:pPr>
                <a:r>
                  <a:rPr lang="en-US" sz="1800" kern="100">
                    <a:solidFill>
                      <a:srgbClr val="FFFFFF"/>
                    </a:solidFill>
                    <a:effectLst/>
                    <a:latin typeface="Calibri" panose="020F0502020204030204" pitchFamily="34" charset="0"/>
                    <a:ea typeface="Yu Mincho" panose="02020400000000000000" pitchFamily="18" charset="-128"/>
                    <a:cs typeface="Times New Roman" panose="02020603050405020304" pitchFamily="18" charset="0"/>
                  </a:rPr>
                  <a:t> </a:t>
                </a:r>
              </a:p>
            </p:txBody>
          </p:sp>
        </mc:Choice>
        <mc:Fallback xmlns="">
          <p:sp>
            <p:nvSpPr>
              <p:cNvPr id="59" name="TextBox 58">
                <a:extLst>
                  <a:ext uri="{FF2B5EF4-FFF2-40B4-BE49-F238E27FC236}">
                    <a16:creationId xmlns:a16="http://schemas.microsoft.com/office/drawing/2014/main" id="{CECFF368-D3FF-26AC-F81F-07DE81B2955C}"/>
                  </a:ext>
                </a:extLst>
              </p:cNvPr>
              <p:cNvSpPr txBox="1">
                <a:spLocks noRot="1" noChangeAspect="1" noMove="1" noResize="1" noEditPoints="1" noAdjustHandles="1" noChangeArrowheads="1" noChangeShapeType="1" noTextEdit="1"/>
              </p:cNvSpPr>
              <p:nvPr/>
            </p:nvSpPr>
            <p:spPr>
              <a:xfrm>
                <a:off x="2620918" y="2022683"/>
                <a:ext cx="4388081" cy="774507"/>
              </a:xfrm>
              <a:prstGeom prst="rect">
                <a:avLst/>
              </a:prstGeom>
              <a:blipFill>
                <a:blip r:embed="rId7"/>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0F5F57C3-74E7-9C88-C58C-BEFAF91E953B}"/>
                  </a:ext>
                </a:extLst>
              </p:cNvPr>
              <p:cNvSpPr txBox="1"/>
              <p:nvPr/>
            </p:nvSpPr>
            <p:spPr>
              <a:xfrm>
                <a:off x="2409046" y="2435706"/>
                <a:ext cx="2700596" cy="7745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d>
                        <m:dPr>
                          <m:ctrlPr>
                            <a:rPr lang="en-US" sz="1800" i="1" kern="100" smtClean="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ctrlPr>
                        </m:dPr>
                        <m:e>
                          <m:sSub>
                            <m:sSubPr>
                              <m:ctrlP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𝑎</m:t>
                              </m:r>
                            </m:e>
                            <m:sub>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𝑖</m:t>
                              </m:r>
                            </m:sub>
                          </m:sSub>
                          <m:r>
                            <a:rPr lang="en-US" sz="1800"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m:t>
                          </m:r>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𝑒</m:t>
                          </m:r>
                        </m:e>
                      </m:d>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m:t>
                      </m:r>
                      <m:d>
                        <m:dPr>
                          <m:ctrlP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𝑒</m:t>
                          </m:r>
                          <m:r>
                            <a:rPr lang="en-US" sz="1800"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𝑎</m:t>
                              </m:r>
                            </m:e>
                            <m:sub>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𝑖</m:t>
                              </m:r>
                            </m:sub>
                          </m:sSub>
                        </m:e>
                      </m:d>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𝑎</m:t>
                          </m:r>
                        </m:e>
                        <m:sub>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𝑖</m:t>
                          </m:r>
                        </m:sub>
                      </m:sSub>
                    </m:oMath>
                  </m:oMathPara>
                </a14:m>
                <a:endParaRPr lang="en-US" sz="1800" kern="100">
                  <a:solidFill>
                    <a:srgbClr val="FFFFFF"/>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800"/>
                  </a:spcAft>
                </a:pPr>
                <a:r>
                  <a:rPr lang="en-US" sz="1800" kern="100">
                    <a:solidFill>
                      <a:srgbClr val="FFFFFF"/>
                    </a:solidFill>
                    <a:effectLst/>
                    <a:latin typeface="Calibri" panose="020F0502020204030204" pitchFamily="34" charset="0"/>
                    <a:ea typeface="Yu Mincho" panose="02020400000000000000" pitchFamily="18" charset="-128"/>
                    <a:cs typeface="Times New Roman" panose="02020603050405020304" pitchFamily="18" charset="0"/>
                  </a:rPr>
                  <a:t> </a:t>
                </a:r>
              </a:p>
            </p:txBody>
          </p:sp>
        </mc:Choice>
        <mc:Fallback xmlns="">
          <p:sp>
            <p:nvSpPr>
              <p:cNvPr id="67" name="TextBox 66">
                <a:extLst>
                  <a:ext uri="{FF2B5EF4-FFF2-40B4-BE49-F238E27FC236}">
                    <a16:creationId xmlns:a16="http://schemas.microsoft.com/office/drawing/2014/main" id="{0F5F57C3-74E7-9C88-C58C-BEFAF91E953B}"/>
                  </a:ext>
                </a:extLst>
              </p:cNvPr>
              <p:cNvSpPr txBox="1">
                <a:spLocks noRot="1" noChangeAspect="1" noMove="1" noResize="1" noEditPoints="1" noAdjustHandles="1" noChangeArrowheads="1" noChangeShapeType="1" noTextEdit="1"/>
              </p:cNvSpPr>
              <p:nvPr/>
            </p:nvSpPr>
            <p:spPr>
              <a:xfrm>
                <a:off x="2409046" y="2435706"/>
                <a:ext cx="2700596" cy="774507"/>
              </a:xfrm>
              <a:prstGeom prst="rect">
                <a:avLst/>
              </a:prstGeom>
              <a:blipFill>
                <a:blip r:embed="rId8"/>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FC07C86A-E4C4-70BB-25A3-C4F9C0783661}"/>
                  </a:ext>
                </a:extLst>
              </p:cNvPr>
              <p:cNvSpPr txBox="1"/>
              <p:nvPr/>
            </p:nvSpPr>
            <p:spPr>
              <a:xfrm>
                <a:off x="2192845" y="2435706"/>
                <a:ext cx="291619" cy="6719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i="1" kern="100" smtClean="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𝑒</m:t>
                      </m:r>
                    </m:oMath>
                  </m:oMathPara>
                </a14:m>
                <a:endParaRPr lang="en-US" sz="1800" kern="100">
                  <a:solidFill>
                    <a:srgbClr val="FFFFFF"/>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800"/>
                  </a:spcAft>
                </a:pPr>
                <a:r>
                  <a:rPr lang="en-US" sz="1800" kern="100">
                    <a:solidFill>
                      <a:srgbClr val="FFFFFF"/>
                    </a:solidFill>
                    <a:effectLst/>
                    <a:latin typeface="Calibri" panose="020F0502020204030204" pitchFamily="34" charset="0"/>
                    <a:ea typeface="Yu Mincho" panose="02020400000000000000" pitchFamily="18" charset="-128"/>
                    <a:cs typeface="Times New Roman" panose="02020603050405020304" pitchFamily="18" charset="0"/>
                  </a:rPr>
                  <a:t> </a:t>
                </a:r>
              </a:p>
            </p:txBody>
          </p:sp>
        </mc:Choice>
        <mc:Fallback xmlns="">
          <p:sp>
            <p:nvSpPr>
              <p:cNvPr id="69" name="TextBox 68">
                <a:extLst>
                  <a:ext uri="{FF2B5EF4-FFF2-40B4-BE49-F238E27FC236}">
                    <a16:creationId xmlns:a16="http://schemas.microsoft.com/office/drawing/2014/main" id="{FC07C86A-E4C4-70BB-25A3-C4F9C0783661}"/>
                  </a:ext>
                </a:extLst>
              </p:cNvPr>
              <p:cNvSpPr txBox="1">
                <a:spLocks noRot="1" noChangeAspect="1" noMove="1" noResize="1" noEditPoints="1" noAdjustHandles="1" noChangeArrowheads="1" noChangeShapeType="1" noTextEdit="1"/>
              </p:cNvSpPr>
              <p:nvPr/>
            </p:nvSpPr>
            <p:spPr>
              <a:xfrm>
                <a:off x="2192845" y="2435706"/>
                <a:ext cx="291619" cy="671915"/>
              </a:xfrm>
              <a:prstGeom prst="rect">
                <a:avLst/>
              </a:prstGeom>
              <a:blipFill>
                <a:blip r:embed="rId9"/>
                <a:stretch>
                  <a:fillRect/>
                </a:stretch>
              </a:blipFill>
              <a:ln w="12700" cap="flat">
                <a:no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108024710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fade">
                                      <p:cBhvr>
                                        <p:cTn id="38" dur="500"/>
                                        <p:tgtEl>
                                          <p:spTgt spid="3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fade">
                                      <p:cBhvr>
                                        <p:cTn id="46" dur="500"/>
                                        <p:tgtEl>
                                          <p:spTgt spid="42"/>
                                        </p:tgtEl>
                                      </p:cBhvr>
                                    </p:animEffect>
                                  </p:childTnLst>
                                </p:cTn>
                              </p:par>
                              <p:par>
                                <p:cTn id="47" presetID="10"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fade">
                                      <p:cBhvr>
                                        <p:cTn id="49" dur="500"/>
                                        <p:tgtEl>
                                          <p:spTgt spid="4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fade">
                                      <p:cBhvr>
                                        <p:cTn id="57" dur="500"/>
                                        <p:tgtEl>
                                          <p:spTgt spid="4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childTnLst>
                                </p:cTn>
                              </p:par>
                              <p:par>
                                <p:cTn id="61" presetID="10" presetClass="entr" presetSubtype="0" fill="hold" nodeType="with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fade">
                                      <p:cBhvr>
                                        <p:cTn id="63" dur="500"/>
                                        <p:tgtEl>
                                          <p:spTgt spid="45"/>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48"/>
                                        </p:tgtEl>
                                        <p:attrNameLst>
                                          <p:attrName>style.visibility</p:attrName>
                                        </p:attrNameLst>
                                      </p:cBhvr>
                                      <p:to>
                                        <p:strVal val="visible"/>
                                      </p:to>
                                    </p:set>
                                    <p:animEffect transition="in" filter="fade">
                                      <p:cBhvr>
                                        <p:cTn id="68" dur="500"/>
                                        <p:tgtEl>
                                          <p:spTgt spid="4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fade">
                                      <p:cBhvr>
                                        <p:cTn id="71" dur="500"/>
                                        <p:tgtEl>
                                          <p:spTgt spid="23"/>
                                        </p:tgtEl>
                                      </p:cBhvr>
                                    </p:animEffect>
                                  </p:childTnLst>
                                </p:cTn>
                              </p:par>
                              <p:par>
                                <p:cTn id="72" presetID="10" presetClass="entr" presetSubtype="0" fill="hold" nodeType="withEffect">
                                  <p:stCondLst>
                                    <p:cond delay="0"/>
                                  </p:stCondLst>
                                  <p:childTnLst>
                                    <p:set>
                                      <p:cBhvr>
                                        <p:cTn id="73" dur="1" fill="hold">
                                          <p:stCondLst>
                                            <p:cond delay="0"/>
                                          </p:stCondLst>
                                        </p:cTn>
                                        <p:tgtEl>
                                          <p:spTgt spid="47"/>
                                        </p:tgtEl>
                                        <p:attrNameLst>
                                          <p:attrName>style.visibility</p:attrName>
                                        </p:attrNameLst>
                                      </p:cBhvr>
                                      <p:to>
                                        <p:strVal val="visible"/>
                                      </p:to>
                                    </p:set>
                                    <p:animEffect transition="in" filter="fade">
                                      <p:cBhvr>
                                        <p:cTn id="74" dur="500"/>
                                        <p:tgtEl>
                                          <p:spTgt spid="47"/>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50"/>
                                        </p:tgtEl>
                                        <p:attrNameLst>
                                          <p:attrName>style.visibility</p:attrName>
                                        </p:attrNameLst>
                                      </p:cBhvr>
                                      <p:to>
                                        <p:strVal val="visible"/>
                                      </p:to>
                                    </p:set>
                                    <p:animEffect transition="in" filter="fade">
                                      <p:cBhvr>
                                        <p:cTn id="79" dur="500"/>
                                        <p:tgtEl>
                                          <p:spTgt spid="50"/>
                                        </p:tgtEl>
                                      </p:cBhvr>
                                    </p:animEffect>
                                  </p:childTnLst>
                                </p:cTn>
                              </p:par>
                              <p:par>
                                <p:cTn id="80" presetID="10" presetClass="entr" presetSubtype="0" fill="hold" nodeType="with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fade">
                                      <p:cBhvr>
                                        <p:cTn id="82" dur="500"/>
                                        <p:tgtEl>
                                          <p:spTgt spid="4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fade">
                                      <p:cBhvr>
                                        <p:cTn id="85" dur="500"/>
                                        <p:tgtEl>
                                          <p:spTgt spid="24"/>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52"/>
                                        </p:tgtEl>
                                        <p:attrNameLst>
                                          <p:attrName>style.visibility</p:attrName>
                                        </p:attrNameLst>
                                      </p:cBhvr>
                                      <p:to>
                                        <p:strVal val="visible"/>
                                      </p:to>
                                    </p:set>
                                    <p:animEffect transition="in" filter="fade">
                                      <p:cBhvr>
                                        <p:cTn id="90" dur="500"/>
                                        <p:tgtEl>
                                          <p:spTgt spid="52"/>
                                        </p:tgtEl>
                                      </p:cBhvr>
                                    </p:animEffect>
                                  </p:childTnLst>
                                </p:cTn>
                              </p:par>
                              <p:par>
                                <p:cTn id="91" presetID="10" presetClass="entr" presetSubtype="0" fill="hold" nodeType="withEffect">
                                  <p:stCondLst>
                                    <p:cond delay="0"/>
                                  </p:stCondLst>
                                  <p:childTnLst>
                                    <p:set>
                                      <p:cBhvr>
                                        <p:cTn id="92" dur="1" fill="hold">
                                          <p:stCondLst>
                                            <p:cond delay="0"/>
                                          </p:stCondLst>
                                        </p:cTn>
                                        <p:tgtEl>
                                          <p:spTgt spid="51"/>
                                        </p:tgtEl>
                                        <p:attrNameLst>
                                          <p:attrName>style.visibility</p:attrName>
                                        </p:attrNameLst>
                                      </p:cBhvr>
                                      <p:to>
                                        <p:strVal val="visible"/>
                                      </p:to>
                                    </p:set>
                                    <p:animEffect transition="in" filter="fade">
                                      <p:cBhvr>
                                        <p:cTn id="93" dur="500"/>
                                        <p:tgtEl>
                                          <p:spTgt spid="51"/>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5"/>
                                        </p:tgtEl>
                                        <p:attrNameLst>
                                          <p:attrName>style.visibility</p:attrName>
                                        </p:attrNameLst>
                                      </p:cBhvr>
                                      <p:to>
                                        <p:strVal val="visible"/>
                                      </p:to>
                                    </p:set>
                                    <p:animEffect transition="in" filter="fade">
                                      <p:cBhvr>
                                        <p:cTn id="96" dur="500"/>
                                        <p:tgtEl>
                                          <p:spTgt spid="25"/>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53"/>
                                        </p:tgtEl>
                                        <p:attrNameLst>
                                          <p:attrName>style.visibility</p:attrName>
                                        </p:attrNameLst>
                                      </p:cBhvr>
                                      <p:to>
                                        <p:strVal val="visible"/>
                                      </p:to>
                                    </p:set>
                                    <p:animEffect transition="in" filter="fade">
                                      <p:cBhvr>
                                        <p:cTn id="101" dur="500"/>
                                        <p:tgtEl>
                                          <p:spTgt spid="53"/>
                                        </p:tgtEl>
                                      </p:cBhvr>
                                    </p:animEffect>
                                  </p:childTnLst>
                                </p:cTn>
                              </p:par>
                              <p:par>
                                <p:cTn id="102" presetID="10" presetClass="entr" presetSubtype="0" fill="hold" nodeType="with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500"/>
                                        <p:tgtEl>
                                          <p:spTgt spid="5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6"/>
                                        </p:tgtEl>
                                        <p:attrNameLst>
                                          <p:attrName>style.visibility</p:attrName>
                                        </p:attrNameLst>
                                      </p:cBhvr>
                                      <p:to>
                                        <p:strVal val="visible"/>
                                      </p:to>
                                    </p:set>
                                    <p:animEffect transition="in" filter="fade">
                                      <p:cBhvr>
                                        <p:cTn id="107" dur="500"/>
                                        <p:tgtEl>
                                          <p:spTgt spid="26"/>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56"/>
                                        </p:tgtEl>
                                        <p:attrNameLst>
                                          <p:attrName>style.visibility</p:attrName>
                                        </p:attrNameLst>
                                      </p:cBhvr>
                                      <p:to>
                                        <p:strVal val="visible"/>
                                      </p:to>
                                    </p:set>
                                    <p:animEffect transition="in" filter="fade">
                                      <p:cBhvr>
                                        <p:cTn id="112" dur="500"/>
                                        <p:tgtEl>
                                          <p:spTgt spid="56"/>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7"/>
                                        </p:tgtEl>
                                        <p:attrNameLst>
                                          <p:attrName>style.visibility</p:attrName>
                                        </p:attrNameLst>
                                      </p:cBhvr>
                                      <p:to>
                                        <p:strVal val="visible"/>
                                      </p:to>
                                    </p:set>
                                    <p:animEffect transition="in" filter="fade">
                                      <p:cBhvr>
                                        <p:cTn id="115" dur="500"/>
                                        <p:tgtEl>
                                          <p:spTgt spid="27"/>
                                        </p:tgtEl>
                                      </p:cBhvr>
                                    </p:animEffect>
                                  </p:childTnLst>
                                </p:cTn>
                              </p:par>
                              <p:par>
                                <p:cTn id="116" presetID="10" presetClass="entr" presetSubtype="0" fill="hold" nodeType="withEffect">
                                  <p:stCondLst>
                                    <p:cond delay="0"/>
                                  </p:stCondLst>
                                  <p:childTnLst>
                                    <p:set>
                                      <p:cBhvr>
                                        <p:cTn id="117" dur="1" fill="hold">
                                          <p:stCondLst>
                                            <p:cond delay="0"/>
                                          </p:stCondLst>
                                        </p:cTn>
                                        <p:tgtEl>
                                          <p:spTgt spid="55"/>
                                        </p:tgtEl>
                                        <p:attrNameLst>
                                          <p:attrName>style.visibility</p:attrName>
                                        </p:attrNameLst>
                                      </p:cBhvr>
                                      <p:to>
                                        <p:strVal val="visible"/>
                                      </p:to>
                                    </p:set>
                                    <p:animEffect transition="in" filter="fade">
                                      <p:cBhvr>
                                        <p:cTn id="118" dur="500"/>
                                        <p:tgtEl>
                                          <p:spTgt spid="55"/>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37"/>
                                        </p:tgtEl>
                                        <p:attrNameLst>
                                          <p:attrName>style.visibility</p:attrName>
                                        </p:attrNameLst>
                                      </p:cBhvr>
                                      <p:to>
                                        <p:strVal val="visible"/>
                                      </p:to>
                                    </p:set>
                                    <p:animEffect transition="in" filter="fade">
                                      <p:cBhvr>
                                        <p:cTn id="123" dur="500"/>
                                        <p:tgtEl>
                                          <p:spTgt spid="37"/>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28"/>
                                        </p:tgtEl>
                                        <p:attrNameLst>
                                          <p:attrName>style.visibility</p:attrName>
                                        </p:attrNameLst>
                                      </p:cBhvr>
                                      <p:to>
                                        <p:strVal val="visible"/>
                                      </p:to>
                                    </p:set>
                                    <p:animEffect transition="in" filter="fade">
                                      <p:cBhvr>
                                        <p:cTn id="128" dur="500"/>
                                        <p:tgtEl>
                                          <p:spTgt spid="28"/>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57"/>
                                        </p:tgtEl>
                                        <p:attrNameLst>
                                          <p:attrName>style.visibility</p:attrName>
                                        </p:attrNameLst>
                                      </p:cBhvr>
                                      <p:to>
                                        <p:strVal val="visible"/>
                                      </p:to>
                                    </p:set>
                                    <p:animEffect transition="in" filter="fade">
                                      <p:cBhvr>
                                        <p:cTn id="133" dur="500"/>
                                        <p:tgtEl>
                                          <p:spTgt spid="57"/>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29"/>
                                        </p:tgtEl>
                                        <p:attrNameLst>
                                          <p:attrName>style.visibility</p:attrName>
                                        </p:attrNameLst>
                                      </p:cBhvr>
                                      <p:to>
                                        <p:strVal val="visible"/>
                                      </p:to>
                                    </p:set>
                                    <p:animEffect transition="in" filter="fade">
                                      <p:cBhvr>
                                        <p:cTn id="136" dur="500"/>
                                        <p:tgtEl>
                                          <p:spTgt spid="29"/>
                                        </p:tgtEl>
                                      </p:cBhvr>
                                    </p:animEffect>
                                  </p:childTnLst>
                                </p:cTn>
                              </p:par>
                              <p:par>
                                <p:cTn id="137" presetID="10" presetClass="entr" presetSubtype="0" fill="hold" nodeType="withEffect">
                                  <p:stCondLst>
                                    <p:cond delay="0"/>
                                  </p:stCondLst>
                                  <p:childTnLst>
                                    <p:set>
                                      <p:cBhvr>
                                        <p:cTn id="138" dur="1" fill="hold">
                                          <p:stCondLst>
                                            <p:cond delay="0"/>
                                          </p:stCondLst>
                                        </p:cTn>
                                        <p:tgtEl>
                                          <p:spTgt spid="61"/>
                                        </p:tgtEl>
                                        <p:attrNameLst>
                                          <p:attrName>style.visibility</p:attrName>
                                        </p:attrNameLst>
                                      </p:cBhvr>
                                      <p:to>
                                        <p:strVal val="visible"/>
                                      </p:to>
                                    </p:set>
                                    <p:animEffect transition="in" filter="fade">
                                      <p:cBhvr>
                                        <p:cTn id="139" dur="500"/>
                                        <p:tgtEl>
                                          <p:spTgt spid="61"/>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30"/>
                                        </p:tgtEl>
                                        <p:attrNameLst>
                                          <p:attrName>style.visibility</p:attrName>
                                        </p:attrNameLst>
                                      </p:cBhvr>
                                      <p:to>
                                        <p:strVal val="visible"/>
                                      </p:to>
                                    </p:set>
                                    <p:animEffect transition="in" filter="fade">
                                      <p:cBhvr>
                                        <p:cTn id="142" dur="500"/>
                                        <p:tgtEl>
                                          <p:spTgt spid="30"/>
                                        </p:tgtEl>
                                      </p:cBhvr>
                                    </p:animEffect>
                                  </p:childTnLst>
                                </p:cTn>
                              </p:par>
                              <p:par>
                                <p:cTn id="143" presetID="10" presetClass="entr" presetSubtype="0" fill="hold" nodeType="withEffect">
                                  <p:stCondLst>
                                    <p:cond delay="0"/>
                                  </p:stCondLst>
                                  <p:childTnLst>
                                    <p:set>
                                      <p:cBhvr>
                                        <p:cTn id="144" dur="1" fill="hold">
                                          <p:stCondLst>
                                            <p:cond delay="0"/>
                                          </p:stCondLst>
                                        </p:cTn>
                                        <p:tgtEl>
                                          <p:spTgt spid="62"/>
                                        </p:tgtEl>
                                        <p:attrNameLst>
                                          <p:attrName>style.visibility</p:attrName>
                                        </p:attrNameLst>
                                      </p:cBhvr>
                                      <p:to>
                                        <p:strVal val="visible"/>
                                      </p:to>
                                    </p:set>
                                    <p:animEffect transition="in" filter="fade">
                                      <p:cBhvr>
                                        <p:cTn id="145" dur="500"/>
                                        <p:tgtEl>
                                          <p:spTgt spid="62"/>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31"/>
                                        </p:tgtEl>
                                        <p:attrNameLst>
                                          <p:attrName>style.visibility</p:attrName>
                                        </p:attrNameLst>
                                      </p:cBhvr>
                                      <p:to>
                                        <p:strVal val="visible"/>
                                      </p:to>
                                    </p:set>
                                    <p:animEffect transition="in" filter="fade">
                                      <p:cBhvr>
                                        <p:cTn id="148" dur="500"/>
                                        <p:tgtEl>
                                          <p:spTgt spid="31"/>
                                        </p:tgtEl>
                                      </p:cBhvr>
                                    </p:animEffect>
                                  </p:childTnLst>
                                </p:cTn>
                              </p:par>
                              <p:par>
                                <p:cTn id="149" presetID="10" presetClass="entr" presetSubtype="0" fill="hold" nodeType="withEffect">
                                  <p:stCondLst>
                                    <p:cond delay="0"/>
                                  </p:stCondLst>
                                  <p:childTnLst>
                                    <p:set>
                                      <p:cBhvr>
                                        <p:cTn id="150" dur="1" fill="hold">
                                          <p:stCondLst>
                                            <p:cond delay="0"/>
                                          </p:stCondLst>
                                        </p:cTn>
                                        <p:tgtEl>
                                          <p:spTgt spid="63"/>
                                        </p:tgtEl>
                                        <p:attrNameLst>
                                          <p:attrName>style.visibility</p:attrName>
                                        </p:attrNameLst>
                                      </p:cBhvr>
                                      <p:to>
                                        <p:strVal val="visible"/>
                                      </p:to>
                                    </p:set>
                                    <p:animEffect transition="in" filter="fade">
                                      <p:cBhvr>
                                        <p:cTn id="151" dur="500"/>
                                        <p:tgtEl>
                                          <p:spTgt spid="63"/>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32"/>
                                        </p:tgtEl>
                                        <p:attrNameLst>
                                          <p:attrName>style.visibility</p:attrName>
                                        </p:attrNameLst>
                                      </p:cBhvr>
                                      <p:to>
                                        <p:strVal val="visible"/>
                                      </p:to>
                                    </p:set>
                                    <p:animEffect transition="in" filter="fade">
                                      <p:cBhvr>
                                        <p:cTn id="154" dur="500"/>
                                        <p:tgtEl>
                                          <p:spTgt spid="32"/>
                                        </p:tgtEl>
                                      </p:cBhvr>
                                    </p:animEffect>
                                  </p:childTnLst>
                                </p:cTn>
                              </p:par>
                              <p:par>
                                <p:cTn id="155" presetID="10" presetClass="entr" presetSubtype="0" fill="hold" nodeType="withEffect">
                                  <p:stCondLst>
                                    <p:cond delay="0"/>
                                  </p:stCondLst>
                                  <p:childTnLst>
                                    <p:set>
                                      <p:cBhvr>
                                        <p:cTn id="156" dur="1" fill="hold">
                                          <p:stCondLst>
                                            <p:cond delay="0"/>
                                          </p:stCondLst>
                                        </p:cTn>
                                        <p:tgtEl>
                                          <p:spTgt spid="64"/>
                                        </p:tgtEl>
                                        <p:attrNameLst>
                                          <p:attrName>style.visibility</p:attrName>
                                        </p:attrNameLst>
                                      </p:cBhvr>
                                      <p:to>
                                        <p:strVal val="visible"/>
                                      </p:to>
                                    </p:set>
                                    <p:animEffect transition="in" filter="fade">
                                      <p:cBhvr>
                                        <p:cTn id="157" dur="500"/>
                                        <p:tgtEl>
                                          <p:spTgt spid="64"/>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33"/>
                                        </p:tgtEl>
                                        <p:attrNameLst>
                                          <p:attrName>style.visibility</p:attrName>
                                        </p:attrNameLst>
                                      </p:cBhvr>
                                      <p:to>
                                        <p:strVal val="visible"/>
                                      </p:to>
                                    </p:set>
                                    <p:animEffect transition="in" filter="fade">
                                      <p:cBhvr>
                                        <p:cTn id="160" dur="500"/>
                                        <p:tgtEl>
                                          <p:spTgt spid="33"/>
                                        </p:tgtEl>
                                      </p:cBhvr>
                                    </p:animEffect>
                                  </p:childTnLst>
                                </p:cTn>
                              </p:par>
                              <p:par>
                                <p:cTn id="161" presetID="10" presetClass="entr" presetSubtype="0" fill="hold" nodeType="withEffect">
                                  <p:stCondLst>
                                    <p:cond delay="0"/>
                                  </p:stCondLst>
                                  <p:childTnLst>
                                    <p:set>
                                      <p:cBhvr>
                                        <p:cTn id="162" dur="1" fill="hold">
                                          <p:stCondLst>
                                            <p:cond delay="0"/>
                                          </p:stCondLst>
                                        </p:cTn>
                                        <p:tgtEl>
                                          <p:spTgt spid="65"/>
                                        </p:tgtEl>
                                        <p:attrNameLst>
                                          <p:attrName>style.visibility</p:attrName>
                                        </p:attrNameLst>
                                      </p:cBhvr>
                                      <p:to>
                                        <p:strVal val="visible"/>
                                      </p:to>
                                    </p:set>
                                    <p:animEffect transition="in" filter="fade">
                                      <p:cBhvr>
                                        <p:cTn id="163" dur="500"/>
                                        <p:tgtEl>
                                          <p:spTgt spid="65"/>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34"/>
                                        </p:tgtEl>
                                        <p:attrNameLst>
                                          <p:attrName>style.visibility</p:attrName>
                                        </p:attrNameLst>
                                      </p:cBhvr>
                                      <p:to>
                                        <p:strVal val="visible"/>
                                      </p:to>
                                    </p:set>
                                    <p:animEffect transition="in" filter="fade">
                                      <p:cBhvr>
                                        <p:cTn id="166" dur="500"/>
                                        <p:tgtEl>
                                          <p:spTgt spid="34"/>
                                        </p:tgtEl>
                                      </p:cBhvr>
                                    </p:animEffect>
                                  </p:childTnLst>
                                </p:cTn>
                              </p:par>
                              <p:par>
                                <p:cTn id="167" presetID="10" presetClass="entr" presetSubtype="0" fill="hold" nodeType="withEffect">
                                  <p:stCondLst>
                                    <p:cond delay="0"/>
                                  </p:stCondLst>
                                  <p:childTnLst>
                                    <p:set>
                                      <p:cBhvr>
                                        <p:cTn id="168" dur="1" fill="hold">
                                          <p:stCondLst>
                                            <p:cond delay="0"/>
                                          </p:stCondLst>
                                        </p:cTn>
                                        <p:tgtEl>
                                          <p:spTgt spid="66"/>
                                        </p:tgtEl>
                                        <p:attrNameLst>
                                          <p:attrName>style.visibility</p:attrName>
                                        </p:attrNameLst>
                                      </p:cBhvr>
                                      <p:to>
                                        <p:strVal val="visible"/>
                                      </p:to>
                                    </p:set>
                                    <p:animEffect transition="in" filter="fade">
                                      <p:cBhvr>
                                        <p:cTn id="169" dur="500"/>
                                        <p:tgtEl>
                                          <p:spTgt spid="66"/>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35"/>
                                        </p:tgtEl>
                                        <p:attrNameLst>
                                          <p:attrName>style.visibility</p:attrName>
                                        </p:attrNameLst>
                                      </p:cBhvr>
                                      <p:to>
                                        <p:strVal val="visible"/>
                                      </p:to>
                                    </p:set>
                                    <p:animEffect transition="in" filter="fade">
                                      <p:cBhvr>
                                        <p:cTn id="17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p:bldP spid="3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38D9A-EB6D-365D-6580-63DF62568B57}"/>
              </a:ext>
            </a:extLst>
          </p:cNvPr>
          <p:cNvSpPr>
            <a:spLocks noGrp="1"/>
          </p:cNvSpPr>
          <p:nvPr>
            <p:ph type="title"/>
          </p:nvPr>
        </p:nvSpPr>
        <p:spPr/>
        <p:txBody>
          <a:bodyPr>
            <a:normAutofit fontScale="90000"/>
          </a:bodyPr>
          <a:lstStyle/>
          <a:p>
            <a:r>
              <a:rPr lang="en-US"/>
              <a:t>Parallel Prefix Scan (PPS) – Time Complexity</a:t>
            </a:r>
          </a:p>
        </p:txBody>
      </p:sp>
      <p:sp>
        <p:nvSpPr>
          <p:cNvPr id="3" name="Text Placeholder 2 1">
            <a:extLst>
              <a:ext uri="{FF2B5EF4-FFF2-40B4-BE49-F238E27FC236}">
                <a16:creationId xmlns:a16="http://schemas.microsoft.com/office/drawing/2014/main" id="{9BB5AE81-F202-794D-C120-8E0D69A0B004}"/>
              </a:ext>
            </a:extLst>
          </p:cNvPr>
          <p:cNvSpPr>
            <a:spLocks noGrp="1"/>
          </p:cNvSpPr>
          <p:nvPr>
            <p:ph type="body" idx="1"/>
          </p:nvPr>
        </p:nvSpPr>
        <p:spPr>
          <a:xfrm>
            <a:off x="274951" y="1266884"/>
            <a:ext cx="5503549" cy="2201465"/>
          </a:xfrm>
        </p:spPr>
        <p:txBody>
          <a:bodyPr/>
          <a:lstStyle/>
          <a:p>
            <a:r>
              <a:rPr lang="en-US"/>
              <a:t>Sequential algorithm</a:t>
            </a:r>
          </a:p>
          <a:p>
            <a:r>
              <a:rPr lang="en-US"/>
              <a:t>Parallel algorithm </a:t>
            </a:r>
          </a:p>
          <a:p>
            <a:pPr lvl="1"/>
            <a:r>
              <a:rPr lang="en-US"/>
              <a:t>               for         processors</a:t>
            </a:r>
          </a:p>
          <a:p>
            <a:pPr lvl="1"/>
            <a:r>
              <a:rPr lang="en-US"/>
              <a:t>                             for     processors and </a:t>
            </a:r>
          </a:p>
          <a:p>
            <a:pPr lvl="1"/>
            <a:endParaRPr lang="en-US"/>
          </a:p>
          <a:p>
            <a:pPr lvl="1"/>
            <a:endParaRPr lang="en-US"/>
          </a:p>
          <a:p>
            <a:endParaRPr lang="en-US" b="0"/>
          </a:p>
        </p:txBody>
      </p:sp>
      <p:sp>
        <p:nvSpPr>
          <p:cNvPr id="4" name="Text Placeholder 3">
            <a:extLst>
              <a:ext uri="{FF2B5EF4-FFF2-40B4-BE49-F238E27FC236}">
                <a16:creationId xmlns:a16="http://schemas.microsoft.com/office/drawing/2014/main" id="{B332FC3B-771B-E104-DE57-C4B647CD3B61}"/>
              </a:ext>
            </a:extLst>
          </p:cNvPr>
          <p:cNvSpPr>
            <a:spLocks noGrp="1"/>
          </p:cNvSpPr>
          <p:nvPr>
            <p:ph type="body" sz="quarter" idx="13"/>
          </p:nvPr>
        </p:nvSpPr>
        <p:spPr/>
        <p:txBody>
          <a:bodyPr>
            <a:normAutofit fontScale="77500" lnSpcReduction="20000"/>
          </a:bodyPr>
          <a:lstStyle/>
          <a:p>
            <a:endParaRPr lang="en-US"/>
          </a:p>
        </p:txBody>
      </p:sp>
      <p:sp>
        <p:nvSpPr>
          <p:cNvPr id="7" name="Slide Number Placeholder 6">
            <a:extLst>
              <a:ext uri="{FF2B5EF4-FFF2-40B4-BE49-F238E27FC236}">
                <a16:creationId xmlns:a16="http://schemas.microsoft.com/office/drawing/2014/main" id="{2B8EF0A7-55A0-F6EA-945F-E7C5F5DC50E2}"/>
              </a:ext>
            </a:extLst>
          </p:cNvPr>
          <p:cNvSpPr>
            <a:spLocks noGrp="1"/>
          </p:cNvSpPr>
          <p:nvPr>
            <p:ph type="sldNum" sz="quarter" idx="2"/>
          </p:nvPr>
        </p:nvSpPr>
        <p:spPr/>
        <p:txBody>
          <a:bodyPr/>
          <a:lstStyle/>
          <a:p>
            <a:fld id="{86CB4B4D-7CA3-9044-876B-883B54F8677D}" type="slidenum">
              <a:rPr lang="en-US" smtClean="0"/>
              <a:t>26</a:t>
            </a:fld>
            <a:endParaRPr lang="en-US"/>
          </a:p>
        </p:txBody>
      </p:sp>
      <p:sp>
        <p:nvSpPr>
          <p:cNvPr id="9" name="Oval 8">
            <a:extLst>
              <a:ext uri="{FF2B5EF4-FFF2-40B4-BE49-F238E27FC236}">
                <a16:creationId xmlns:a16="http://schemas.microsoft.com/office/drawing/2014/main" id="{0513486E-695F-CD3E-C72A-00CA7BA65E7A}"/>
              </a:ext>
            </a:extLst>
          </p:cNvPr>
          <p:cNvSpPr/>
          <p:nvPr/>
        </p:nvSpPr>
        <p:spPr>
          <a:xfrm>
            <a:off x="3660140" y="3675724"/>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8</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1" name="Oval 10">
            <a:extLst>
              <a:ext uri="{FF2B5EF4-FFF2-40B4-BE49-F238E27FC236}">
                <a16:creationId xmlns:a16="http://schemas.microsoft.com/office/drawing/2014/main" id="{A802A0A6-920F-65F6-7FCE-608F42655306}"/>
              </a:ext>
            </a:extLst>
          </p:cNvPr>
          <p:cNvSpPr/>
          <p:nvPr/>
        </p:nvSpPr>
        <p:spPr>
          <a:xfrm>
            <a:off x="4494107" y="3675724"/>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3" name="Oval 12">
            <a:extLst>
              <a:ext uri="{FF2B5EF4-FFF2-40B4-BE49-F238E27FC236}">
                <a16:creationId xmlns:a16="http://schemas.microsoft.com/office/drawing/2014/main" id="{8BAADBA6-B5F7-8AA3-2315-D85389C5F44D}"/>
              </a:ext>
            </a:extLst>
          </p:cNvPr>
          <p:cNvSpPr/>
          <p:nvPr/>
        </p:nvSpPr>
        <p:spPr>
          <a:xfrm>
            <a:off x="5328074" y="3675724"/>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7</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5" name="Oval 14">
            <a:extLst>
              <a:ext uri="{FF2B5EF4-FFF2-40B4-BE49-F238E27FC236}">
                <a16:creationId xmlns:a16="http://schemas.microsoft.com/office/drawing/2014/main" id="{0383A62C-5DE9-2FE5-778B-AA431A3B5495}"/>
              </a:ext>
            </a:extLst>
          </p:cNvPr>
          <p:cNvSpPr/>
          <p:nvPr/>
        </p:nvSpPr>
        <p:spPr>
          <a:xfrm>
            <a:off x="6162041" y="3675724"/>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4</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6" name="Oval 15">
            <a:extLst>
              <a:ext uri="{FF2B5EF4-FFF2-40B4-BE49-F238E27FC236}">
                <a16:creationId xmlns:a16="http://schemas.microsoft.com/office/drawing/2014/main" id="{144A3C43-17FC-B2C0-C114-65FB76C9FBC1}"/>
              </a:ext>
            </a:extLst>
          </p:cNvPr>
          <p:cNvSpPr/>
          <p:nvPr/>
        </p:nvSpPr>
        <p:spPr>
          <a:xfrm>
            <a:off x="6996008" y="3675724"/>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7" name="Oval 16">
            <a:extLst>
              <a:ext uri="{FF2B5EF4-FFF2-40B4-BE49-F238E27FC236}">
                <a16:creationId xmlns:a16="http://schemas.microsoft.com/office/drawing/2014/main" id="{BEC10430-43A9-972E-7AAD-D040572FC85B}"/>
              </a:ext>
            </a:extLst>
          </p:cNvPr>
          <p:cNvSpPr/>
          <p:nvPr/>
        </p:nvSpPr>
        <p:spPr>
          <a:xfrm>
            <a:off x="7825741" y="3675724"/>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3</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8" name="Oval 17">
            <a:extLst>
              <a:ext uri="{FF2B5EF4-FFF2-40B4-BE49-F238E27FC236}">
                <a16:creationId xmlns:a16="http://schemas.microsoft.com/office/drawing/2014/main" id="{B11690BF-F856-1C6C-A1E8-230DA13F8E20}"/>
              </a:ext>
            </a:extLst>
          </p:cNvPr>
          <p:cNvSpPr/>
          <p:nvPr/>
        </p:nvSpPr>
        <p:spPr>
          <a:xfrm>
            <a:off x="8655474" y="3675724"/>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5</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9" name="Oval 18">
            <a:extLst>
              <a:ext uri="{FF2B5EF4-FFF2-40B4-BE49-F238E27FC236}">
                <a16:creationId xmlns:a16="http://schemas.microsoft.com/office/drawing/2014/main" id="{22158342-4EFA-ACE3-C8E8-6C62DE494638}"/>
              </a:ext>
            </a:extLst>
          </p:cNvPr>
          <p:cNvSpPr/>
          <p:nvPr/>
        </p:nvSpPr>
        <p:spPr>
          <a:xfrm>
            <a:off x="9485207" y="3675724"/>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2</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0" name="Oval 19">
            <a:extLst>
              <a:ext uri="{FF2B5EF4-FFF2-40B4-BE49-F238E27FC236}">
                <a16:creationId xmlns:a16="http://schemas.microsoft.com/office/drawing/2014/main" id="{EAAED6E7-6FAB-3175-2A4A-F80C2EDC30C3}"/>
              </a:ext>
            </a:extLst>
          </p:cNvPr>
          <p:cNvSpPr/>
          <p:nvPr/>
        </p:nvSpPr>
        <p:spPr>
          <a:xfrm>
            <a:off x="3651364" y="4525012"/>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8</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1" name="Oval 20">
            <a:extLst>
              <a:ext uri="{FF2B5EF4-FFF2-40B4-BE49-F238E27FC236}">
                <a16:creationId xmlns:a16="http://schemas.microsoft.com/office/drawing/2014/main" id="{8B32B623-0B93-A963-3952-0303FBEA4DFE}"/>
              </a:ext>
            </a:extLst>
          </p:cNvPr>
          <p:cNvSpPr/>
          <p:nvPr/>
        </p:nvSpPr>
        <p:spPr>
          <a:xfrm>
            <a:off x="4485331" y="4525012"/>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9</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2" name="Oval 21">
            <a:extLst>
              <a:ext uri="{FF2B5EF4-FFF2-40B4-BE49-F238E27FC236}">
                <a16:creationId xmlns:a16="http://schemas.microsoft.com/office/drawing/2014/main" id="{0C826BD5-F703-21E6-9285-9899F4CC0F1D}"/>
              </a:ext>
            </a:extLst>
          </p:cNvPr>
          <p:cNvSpPr/>
          <p:nvPr/>
        </p:nvSpPr>
        <p:spPr>
          <a:xfrm>
            <a:off x="5319298" y="4525012"/>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3" name="Oval 22">
            <a:extLst>
              <a:ext uri="{FF2B5EF4-FFF2-40B4-BE49-F238E27FC236}">
                <a16:creationId xmlns:a16="http://schemas.microsoft.com/office/drawing/2014/main" id="{AADAE328-29F2-B006-3EA8-A552EDBE164D}"/>
              </a:ext>
            </a:extLst>
          </p:cNvPr>
          <p:cNvSpPr/>
          <p:nvPr/>
        </p:nvSpPr>
        <p:spPr>
          <a:xfrm>
            <a:off x="6153265" y="4525012"/>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20</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4" name="Oval 23">
            <a:extLst>
              <a:ext uri="{FF2B5EF4-FFF2-40B4-BE49-F238E27FC236}">
                <a16:creationId xmlns:a16="http://schemas.microsoft.com/office/drawing/2014/main" id="{EB7019BF-3EEF-EE4F-9620-55CA4194A0F1}"/>
              </a:ext>
            </a:extLst>
          </p:cNvPr>
          <p:cNvSpPr/>
          <p:nvPr/>
        </p:nvSpPr>
        <p:spPr>
          <a:xfrm>
            <a:off x="6987232" y="4525012"/>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26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5" name="Oval 24">
            <a:extLst>
              <a:ext uri="{FF2B5EF4-FFF2-40B4-BE49-F238E27FC236}">
                <a16:creationId xmlns:a16="http://schemas.microsoft.com/office/drawing/2014/main" id="{CA15346A-2EE7-FC9B-0298-83D49C42C2A8}"/>
              </a:ext>
            </a:extLst>
          </p:cNvPr>
          <p:cNvSpPr/>
          <p:nvPr/>
        </p:nvSpPr>
        <p:spPr>
          <a:xfrm>
            <a:off x="7816965" y="4525012"/>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29</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6" name="Oval 25">
            <a:extLst>
              <a:ext uri="{FF2B5EF4-FFF2-40B4-BE49-F238E27FC236}">
                <a16:creationId xmlns:a16="http://schemas.microsoft.com/office/drawing/2014/main" id="{22C6E5C2-3090-00E1-FAF6-C9C875995A93}"/>
              </a:ext>
            </a:extLst>
          </p:cNvPr>
          <p:cNvSpPr/>
          <p:nvPr/>
        </p:nvSpPr>
        <p:spPr>
          <a:xfrm>
            <a:off x="8646698" y="4525012"/>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34</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7" name="Oval 26">
            <a:extLst>
              <a:ext uri="{FF2B5EF4-FFF2-40B4-BE49-F238E27FC236}">
                <a16:creationId xmlns:a16="http://schemas.microsoft.com/office/drawing/2014/main" id="{AD93A971-DD51-EB83-B154-036309AB19F7}"/>
              </a:ext>
            </a:extLst>
          </p:cNvPr>
          <p:cNvSpPr/>
          <p:nvPr/>
        </p:nvSpPr>
        <p:spPr>
          <a:xfrm>
            <a:off x="9476431" y="4525012"/>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36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8" name="Oval 27">
            <a:extLst>
              <a:ext uri="{FF2B5EF4-FFF2-40B4-BE49-F238E27FC236}">
                <a16:creationId xmlns:a16="http://schemas.microsoft.com/office/drawing/2014/main" id="{0FE5F85F-B6A0-64FD-5B15-0AD0F58FD99F}"/>
              </a:ext>
            </a:extLst>
          </p:cNvPr>
          <p:cNvSpPr/>
          <p:nvPr/>
        </p:nvSpPr>
        <p:spPr>
          <a:xfrm>
            <a:off x="3660140" y="5374300"/>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0</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9" name="Oval 28">
            <a:extLst>
              <a:ext uri="{FF2B5EF4-FFF2-40B4-BE49-F238E27FC236}">
                <a16:creationId xmlns:a16="http://schemas.microsoft.com/office/drawing/2014/main" id="{DD372407-EED3-1E78-3083-B528C222C4FF}"/>
              </a:ext>
            </a:extLst>
          </p:cNvPr>
          <p:cNvSpPr/>
          <p:nvPr/>
        </p:nvSpPr>
        <p:spPr>
          <a:xfrm>
            <a:off x="4494107" y="5374300"/>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8</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0" name="Oval 29">
            <a:extLst>
              <a:ext uri="{FF2B5EF4-FFF2-40B4-BE49-F238E27FC236}">
                <a16:creationId xmlns:a16="http://schemas.microsoft.com/office/drawing/2014/main" id="{4BFAD06B-34B3-E815-9414-EC00175CA55B}"/>
              </a:ext>
            </a:extLst>
          </p:cNvPr>
          <p:cNvSpPr/>
          <p:nvPr/>
        </p:nvSpPr>
        <p:spPr>
          <a:xfrm>
            <a:off x="5328074" y="5374300"/>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9</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1" name="Oval 30">
            <a:extLst>
              <a:ext uri="{FF2B5EF4-FFF2-40B4-BE49-F238E27FC236}">
                <a16:creationId xmlns:a16="http://schemas.microsoft.com/office/drawing/2014/main" id="{796237EC-AF1E-650D-7AAF-6961CB4DC635}"/>
              </a:ext>
            </a:extLst>
          </p:cNvPr>
          <p:cNvSpPr/>
          <p:nvPr/>
        </p:nvSpPr>
        <p:spPr>
          <a:xfrm>
            <a:off x="6162041" y="5374300"/>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2" name="Oval 31">
            <a:extLst>
              <a:ext uri="{FF2B5EF4-FFF2-40B4-BE49-F238E27FC236}">
                <a16:creationId xmlns:a16="http://schemas.microsoft.com/office/drawing/2014/main" id="{134E20F9-FB80-0129-D7C8-E9895F47D9F5}"/>
              </a:ext>
            </a:extLst>
          </p:cNvPr>
          <p:cNvSpPr/>
          <p:nvPr/>
        </p:nvSpPr>
        <p:spPr>
          <a:xfrm>
            <a:off x="6996008" y="5374300"/>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20</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3" name="Oval 32">
            <a:extLst>
              <a:ext uri="{FF2B5EF4-FFF2-40B4-BE49-F238E27FC236}">
                <a16:creationId xmlns:a16="http://schemas.microsoft.com/office/drawing/2014/main" id="{2B35DEA1-BF66-18F2-8457-ADAB397AFC44}"/>
              </a:ext>
            </a:extLst>
          </p:cNvPr>
          <p:cNvSpPr/>
          <p:nvPr/>
        </p:nvSpPr>
        <p:spPr>
          <a:xfrm>
            <a:off x="7825741" y="5374300"/>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26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4" name="Oval 33">
            <a:extLst>
              <a:ext uri="{FF2B5EF4-FFF2-40B4-BE49-F238E27FC236}">
                <a16:creationId xmlns:a16="http://schemas.microsoft.com/office/drawing/2014/main" id="{D689FD55-E5E3-DF62-8248-D97869717F90}"/>
              </a:ext>
            </a:extLst>
          </p:cNvPr>
          <p:cNvSpPr/>
          <p:nvPr/>
        </p:nvSpPr>
        <p:spPr>
          <a:xfrm>
            <a:off x="8655474" y="5374300"/>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29</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5" name="Oval 34">
            <a:extLst>
              <a:ext uri="{FF2B5EF4-FFF2-40B4-BE49-F238E27FC236}">
                <a16:creationId xmlns:a16="http://schemas.microsoft.com/office/drawing/2014/main" id="{B50729B1-149C-743E-2430-D0A8F464CD32}"/>
              </a:ext>
            </a:extLst>
          </p:cNvPr>
          <p:cNvSpPr/>
          <p:nvPr/>
        </p:nvSpPr>
        <p:spPr>
          <a:xfrm>
            <a:off x="9485207" y="5374300"/>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34</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6" name="TextBox 35">
            <a:extLst>
              <a:ext uri="{FF2B5EF4-FFF2-40B4-BE49-F238E27FC236}">
                <a16:creationId xmlns:a16="http://schemas.microsoft.com/office/drawing/2014/main" id="{7C330773-45C7-5A39-FC82-54137378C2E2}"/>
              </a:ext>
            </a:extLst>
          </p:cNvPr>
          <p:cNvSpPr txBox="1"/>
          <p:nvPr/>
        </p:nvSpPr>
        <p:spPr>
          <a:xfrm>
            <a:off x="1241617" y="4546510"/>
            <a:ext cx="202778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Inclusive prefix scan</a:t>
            </a:r>
          </a:p>
        </p:txBody>
      </p:sp>
      <p:sp>
        <p:nvSpPr>
          <p:cNvPr id="37" name="TextBox 36">
            <a:extLst>
              <a:ext uri="{FF2B5EF4-FFF2-40B4-BE49-F238E27FC236}">
                <a16:creationId xmlns:a16="http://schemas.microsoft.com/office/drawing/2014/main" id="{605DFB42-8282-6072-7B79-BBDBA69E7780}"/>
              </a:ext>
            </a:extLst>
          </p:cNvPr>
          <p:cNvSpPr txBox="1"/>
          <p:nvPr/>
        </p:nvSpPr>
        <p:spPr>
          <a:xfrm>
            <a:off x="1241617" y="5374300"/>
            <a:ext cx="202778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Exclusive prefix scan</a:t>
            </a:r>
          </a:p>
        </p:txBody>
      </p:sp>
      <p:cxnSp>
        <p:nvCxnSpPr>
          <p:cNvPr id="39" name="Straight Arrow Connector 38">
            <a:extLst>
              <a:ext uri="{FF2B5EF4-FFF2-40B4-BE49-F238E27FC236}">
                <a16:creationId xmlns:a16="http://schemas.microsoft.com/office/drawing/2014/main" id="{0238925D-5D63-9BAB-8313-89755EF28A2F}"/>
              </a:ext>
            </a:extLst>
          </p:cNvPr>
          <p:cNvCxnSpPr>
            <a:cxnSpLocks/>
            <a:endCxn id="20" idx="0"/>
          </p:cNvCxnSpPr>
          <p:nvPr/>
        </p:nvCxnSpPr>
        <p:spPr>
          <a:xfrm flipH="1">
            <a:off x="3841864" y="4065234"/>
            <a:ext cx="8776" cy="45977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1" name="Straight Arrow Connector 40">
            <a:extLst>
              <a:ext uri="{FF2B5EF4-FFF2-40B4-BE49-F238E27FC236}">
                <a16:creationId xmlns:a16="http://schemas.microsoft.com/office/drawing/2014/main" id="{2F14729E-CF13-B1A5-71F2-68515BF87A54}"/>
              </a:ext>
            </a:extLst>
          </p:cNvPr>
          <p:cNvCxnSpPr>
            <a:cxnSpLocks/>
          </p:cNvCxnSpPr>
          <p:nvPr/>
        </p:nvCxnSpPr>
        <p:spPr>
          <a:xfrm flipH="1">
            <a:off x="4680218" y="4065234"/>
            <a:ext cx="8776" cy="45977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2" name="Straight Arrow Connector 41">
            <a:extLst>
              <a:ext uri="{FF2B5EF4-FFF2-40B4-BE49-F238E27FC236}">
                <a16:creationId xmlns:a16="http://schemas.microsoft.com/office/drawing/2014/main" id="{5E4930FC-338B-6E98-513F-18CDA88DD46E}"/>
              </a:ext>
            </a:extLst>
          </p:cNvPr>
          <p:cNvCxnSpPr>
            <a:cxnSpLocks/>
            <a:stCxn id="20" idx="6"/>
            <a:endCxn id="21" idx="2"/>
          </p:cNvCxnSpPr>
          <p:nvPr/>
        </p:nvCxnSpPr>
        <p:spPr>
          <a:xfrm>
            <a:off x="4032363" y="4719767"/>
            <a:ext cx="452968" cy="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5" name="Straight Arrow Connector 44">
            <a:extLst>
              <a:ext uri="{FF2B5EF4-FFF2-40B4-BE49-F238E27FC236}">
                <a16:creationId xmlns:a16="http://schemas.microsoft.com/office/drawing/2014/main" id="{D42F719D-5E62-4375-1E23-5B2F8FC72DC1}"/>
              </a:ext>
            </a:extLst>
          </p:cNvPr>
          <p:cNvCxnSpPr>
            <a:cxnSpLocks/>
          </p:cNvCxnSpPr>
          <p:nvPr/>
        </p:nvCxnSpPr>
        <p:spPr>
          <a:xfrm flipH="1">
            <a:off x="5520493" y="4078618"/>
            <a:ext cx="8776" cy="45977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6" name="Straight Arrow Connector 45">
            <a:extLst>
              <a:ext uri="{FF2B5EF4-FFF2-40B4-BE49-F238E27FC236}">
                <a16:creationId xmlns:a16="http://schemas.microsoft.com/office/drawing/2014/main" id="{94B76999-1337-D7E5-EC5A-9AAC803393EA}"/>
              </a:ext>
            </a:extLst>
          </p:cNvPr>
          <p:cNvCxnSpPr>
            <a:cxnSpLocks/>
          </p:cNvCxnSpPr>
          <p:nvPr/>
        </p:nvCxnSpPr>
        <p:spPr>
          <a:xfrm>
            <a:off x="4872638" y="4733151"/>
            <a:ext cx="452968" cy="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7" name="Straight Arrow Connector 46">
            <a:extLst>
              <a:ext uri="{FF2B5EF4-FFF2-40B4-BE49-F238E27FC236}">
                <a16:creationId xmlns:a16="http://schemas.microsoft.com/office/drawing/2014/main" id="{7786FF8F-6BDE-274F-9BA7-AFBD4CD38AD0}"/>
              </a:ext>
            </a:extLst>
          </p:cNvPr>
          <p:cNvCxnSpPr>
            <a:cxnSpLocks/>
          </p:cNvCxnSpPr>
          <p:nvPr/>
        </p:nvCxnSpPr>
        <p:spPr>
          <a:xfrm flipH="1">
            <a:off x="6343525" y="4065234"/>
            <a:ext cx="8776" cy="45977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8" name="Straight Arrow Connector 47">
            <a:extLst>
              <a:ext uri="{FF2B5EF4-FFF2-40B4-BE49-F238E27FC236}">
                <a16:creationId xmlns:a16="http://schemas.microsoft.com/office/drawing/2014/main" id="{42F282E0-99F0-DA21-C170-D6CD1C717EB9}"/>
              </a:ext>
            </a:extLst>
          </p:cNvPr>
          <p:cNvCxnSpPr>
            <a:cxnSpLocks/>
          </p:cNvCxnSpPr>
          <p:nvPr/>
        </p:nvCxnSpPr>
        <p:spPr>
          <a:xfrm>
            <a:off x="5695670" y="4719767"/>
            <a:ext cx="452968" cy="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9" name="Straight Arrow Connector 48">
            <a:extLst>
              <a:ext uri="{FF2B5EF4-FFF2-40B4-BE49-F238E27FC236}">
                <a16:creationId xmlns:a16="http://schemas.microsoft.com/office/drawing/2014/main" id="{B3EE88ED-E8DE-06DF-D458-4735B783AF10}"/>
              </a:ext>
            </a:extLst>
          </p:cNvPr>
          <p:cNvCxnSpPr>
            <a:cxnSpLocks/>
          </p:cNvCxnSpPr>
          <p:nvPr/>
        </p:nvCxnSpPr>
        <p:spPr>
          <a:xfrm flipH="1">
            <a:off x="7190108" y="4063613"/>
            <a:ext cx="8776" cy="45977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50" name="Straight Arrow Connector 49">
            <a:extLst>
              <a:ext uri="{FF2B5EF4-FFF2-40B4-BE49-F238E27FC236}">
                <a16:creationId xmlns:a16="http://schemas.microsoft.com/office/drawing/2014/main" id="{34C7BED5-F1EC-1061-A418-5F8EC388AE70}"/>
              </a:ext>
            </a:extLst>
          </p:cNvPr>
          <p:cNvCxnSpPr>
            <a:cxnSpLocks/>
          </p:cNvCxnSpPr>
          <p:nvPr/>
        </p:nvCxnSpPr>
        <p:spPr>
          <a:xfrm>
            <a:off x="6542253" y="4718146"/>
            <a:ext cx="452968" cy="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51" name="Straight Arrow Connector 50">
            <a:extLst>
              <a:ext uri="{FF2B5EF4-FFF2-40B4-BE49-F238E27FC236}">
                <a16:creationId xmlns:a16="http://schemas.microsoft.com/office/drawing/2014/main" id="{CC577A78-89C7-76A0-5955-2F73B17ACEF1}"/>
              </a:ext>
            </a:extLst>
          </p:cNvPr>
          <p:cNvCxnSpPr>
            <a:cxnSpLocks/>
          </p:cNvCxnSpPr>
          <p:nvPr/>
        </p:nvCxnSpPr>
        <p:spPr>
          <a:xfrm flipH="1">
            <a:off x="7993907" y="4064297"/>
            <a:ext cx="8776" cy="45977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52" name="Straight Arrow Connector 51">
            <a:extLst>
              <a:ext uri="{FF2B5EF4-FFF2-40B4-BE49-F238E27FC236}">
                <a16:creationId xmlns:a16="http://schemas.microsoft.com/office/drawing/2014/main" id="{902A7D25-720E-7FB3-84BB-508FE7699C15}"/>
              </a:ext>
            </a:extLst>
          </p:cNvPr>
          <p:cNvCxnSpPr>
            <a:cxnSpLocks/>
          </p:cNvCxnSpPr>
          <p:nvPr/>
        </p:nvCxnSpPr>
        <p:spPr>
          <a:xfrm>
            <a:off x="7346052" y="4718830"/>
            <a:ext cx="452968" cy="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53" name="Straight Arrow Connector 52">
            <a:extLst>
              <a:ext uri="{FF2B5EF4-FFF2-40B4-BE49-F238E27FC236}">
                <a16:creationId xmlns:a16="http://schemas.microsoft.com/office/drawing/2014/main" id="{FFCEB177-3F1D-D330-4F03-13302EE19BCF}"/>
              </a:ext>
            </a:extLst>
          </p:cNvPr>
          <p:cNvCxnSpPr>
            <a:cxnSpLocks/>
          </p:cNvCxnSpPr>
          <p:nvPr/>
        </p:nvCxnSpPr>
        <p:spPr>
          <a:xfrm flipH="1">
            <a:off x="8842564" y="4063613"/>
            <a:ext cx="8776" cy="45977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54" name="Straight Arrow Connector 53">
            <a:extLst>
              <a:ext uri="{FF2B5EF4-FFF2-40B4-BE49-F238E27FC236}">
                <a16:creationId xmlns:a16="http://schemas.microsoft.com/office/drawing/2014/main" id="{F9E25DDE-9803-646B-21C2-03F848E619CB}"/>
              </a:ext>
            </a:extLst>
          </p:cNvPr>
          <p:cNvCxnSpPr>
            <a:cxnSpLocks/>
          </p:cNvCxnSpPr>
          <p:nvPr/>
        </p:nvCxnSpPr>
        <p:spPr>
          <a:xfrm>
            <a:off x="8194709" y="4718146"/>
            <a:ext cx="452968" cy="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55" name="Straight Arrow Connector 54">
            <a:extLst>
              <a:ext uri="{FF2B5EF4-FFF2-40B4-BE49-F238E27FC236}">
                <a16:creationId xmlns:a16="http://schemas.microsoft.com/office/drawing/2014/main" id="{84C57329-D4E9-B89F-EA13-F29B2FADE634}"/>
              </a:ext>
            </a:extLst>
          </p:cNvPr>
          <p:cNvCxnSpPr>
            <a:cxnSpLocks/>
          </p:cNvCxnSpPr>
          <p:nvPr/>
        </p:nvCxnSpPr>
        <p:spPr>
          <a:xfrm flipH="1">
            <a:off x="9676685" y="4058113"/>
            <a:ext cx="8776" cy="45977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56" name="Straight Arrow Connector 55">
            <a:extLst>
              <a:ext uri="{FF2B5EF4-FFF2-40B4-BE49-F238E27FC236}">
                <a16:creationId xmlns:a16="http://schemas.microsoft.com/office/drawing/2014/main" id="{3415C58C-4C95-61E6-A12C-0E642D67DA34}"/>
              </a:ext>
            </a:extLst>
          </p:cNvPr>
          <p:cNvCxnSpPr>
            <a:cxnSpLocks/>
          </p:cNvCxnSpPr>
          <p:nvPr/>
        </p:nvCxnSpPr>
        <p:spPr>
          <a:xfrm>
            <a:off x="9028830" y="4712646"/>
            <a:ext cx="452968" cy="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57" name="Straight Arrow Connector 56">
            <a:extLst>
              <a:ext uri="{FF2B5EF4-FFF2-40B4-BE49-F238E27FC236}">
                <a16:creationId xmlns:a16="http://schemas.microsoft.com/office/drawing/2014/main" id="{8576F897-45DD-4CBE-1057-A6ACD7D0E633}"/>
              </a:ext>
            </a:extLst>
          </p:cNvPr>
          <p:cNvCxnSpPr>
            <a:cxnSpLocks/>
            <a:endCxn id="29" idx="0"/>
          </p:cNvCxnSpPr>
          <p:nvPr/>
        </p:nvCxnSpPr>
        <p:spPr>
          <a:xfrm>
            <a:off x="3850639" y="4914522"/>
            <a:ext cx="833968" cy="45977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61" name="Straight Arrow Connector 60">
            <a:extLst>
              <a:ext uri="{FF2B5EF4-FFF2-40B4-BE49-F238E27FC236}">
                <a16:creationId xmlns:a16="http://schemas.microsoft.com/office/drawing/2014/main" id="{2894C080-B706-54DD-FFCD-BEB253316FC3}"/>
              </a:ext>
            </a:extLst>
          </p:cNvPr>
          <p:cNvCxnSpPr>
            <a:cxnSpLocks/>
          </p:cNvCxnSpPr>
          <p:nvPr/>
        </p:nvCxnSpPr>
        <p:spPr>
          <a:xfrm>
            <a:off x="4664741" y="4914522"/>
            <a:ext cx="833968" cy="45977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62" name="Straight Arrow Connector 61">
            <a:extLst>
              <a:ext uri="{FF2B5EF4-FFF2-40B4-BE49-F238E27FC236}">
                <a16:creationId xmlns:a16="http://schemas.microsoft.com/office/drawing/2014/main" id="{52FD5897-4ED4-42DF-FF4A-96783556D1A6}"/>
              </a:ext>
            </a:extLst>
          </p:cNvPr>
          <p:cNvCxnSpPr>
            <a:cxnSpLocks/>
          </p:cNvCxnSpPr>
          <p:nvPr/>
        </p:nvCxnSpPr>
        <p:spPr>
          <a:xfrm>
            <a:off x="5503673" y="4914522"/>
            <a:ext cx="833968" cy="45977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63" name="Straight Arrow Connector 62">
            <a:extLst>
              <a:ext uri="{FF2B5EF4-FFF2-40B4-BE49-F238E27FC236}">
                <a16:creationId xmlns:a16="http://schemas.microsoft.com/office/drawing/2014/main" id="{3D87323D-CA1E-B7A2-9579-5F9E1A52702E}"/>
              </a:ext>
            </a:extLst>
          </p:cNvPr>
          <p:cNvCxnSpPr>
            <a:cxnSpLocks/>
          </p:cNvCxnSpPr>
          <p:nvPr/>
        </p:nvCxnSpPr>
        <p:spPr>
          <a:xfrm>
            <a:off x="6384080" y="4911280"/>
            <a:ext cx="833968" cy="45977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64" name="Straight Arrow Connector 63">
            <a:extLst>
              <a:ext uri="{FF2B5EF4-FFF2-40B4-BE49-F238E27FC236}">
                <a16:creationId xmlns:a16="http://schemas.microsoft.com/office/drawing/2014/main" id="{7F645357-4A20-20B8-AE1A-F6B724F23371}"/>
              </a:ext>
            </a:extLst>
          </p:cNvPr>
          <p:cNvCxnSpPr>
            <a:cxnSpLocks/>
          </p:cNvCxnSpPr>
          <p:nvPr/>
        </p:nvCxnSpPr>
        <p:spPr>
          <a:xfrm>
            <a:off x="7194496" y="4914522"/>
            <a:ext cx="833968" cy="45977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65" name="Straight Arrow Connector 64">
            <a:extLst>
              <a:ext uri="{FF2B5EF4-FFF2-40B4-BE49-F238E27FC236}">
                <a16:creationId xmlns:a16="http://schemas.microsoft.com/office/drawing/2014/main" id="{888A5BD9-0735-13B7-CFED-73B08D6546DC}"/>
              </a:ext>
            </a:extLst>
          </p:cNvPr>
          <p:cNvCxnSpPr>
            <a:cxnSpLocks/>
          </p:cNvCxnSpPr>
          <p:nvPr/>
        </p:nvCxnSpPr>
        <p:spPr>
          <a:xfrm>
            <a:off x="8033059" y="4920022"/>
            <a:ext cx="833968" cy="45977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66" name="Straight Arrow Connector 65">
            <a:extLst>
              <a:ext uri="{FF2B5EF4-FFF2-40B4-BE49-F238E27FC236}">
                <a16:creationId xmlns:a16="http://schemas.microsoft.com/office/drawing/2014/main" id="{7402EE22-AD2B-3F11-40E4-0520B028BF3B}"/>
              </a:ext>
            </a:extLst>
          </p:cNvPr>
          <p:cNvCxnSpPr>
            <a:cxnSpLocks/>
          </p:cNvCxnSpPr>
          <p:nvPr/>
        </p:nvCxnSpPr>
        <p:spPr>
          <a:xfrm>
            <a:off x="8832962" y="4920022"/>
            <a:ext cx="833968" cy="45977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59" name="Text Placeholder 2 2">
            <a:extLst>
              <a:ext uri="{FF2B5EF4-FFF2-40B4-BE49-F238E27FC236}">
                <a16:creationId xmlns:a16="http://schemas.microsoft.com/office/drawing/2014/main" id="{2B051DB9-0D0A-E770-699F-FB0082E76416}"/>
              </a:ext>
            </a:extLst>
          </p:cNvPr>
          <p:cNvSpPr txBox="1">
            <a:spLocks/>
          </p:cNvSpPr>
          <p:nvPr/>
        </p:nvSpPr>
        <p:spPr>
          <a:xfrm>
            <a:off x="6162041" y="1260951"/>
            <a:ext cx="5503549" cy="2201465"/>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marL="200526" marR="0" indent="-200526"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1pPr>
            <a:lvl2pPr marL="581526" marR="0" indent="-200526"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2pPr>
            <a:lvl3pPr marL="962526" marR="0" indent="-200526"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3pPr>
            <a:lvl4pPr marL="1343526" marR="0" indent="-200526"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4pPr>
            <a:lvl5pPr marL="1724526" marR="0" indent="-200526"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5pPr>
            <a:lvl6pPr marL="2540000" marR="0" indent="-254000"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6pPr>
            <a:lvl7pPr marL="2997200" marR="0" indent="-254000"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7pPr>
            <a:lvl8pPr marL="3454400" marR="0" indent="-254000"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8pPr>
            <a:lvl9pPr marL="3911600" marR="0" indent="-254000"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9pPr>
          </a:lstStyle>
          <a:p>
            <a:endParaRPr lang="en-US" kern="0"/>
          </a:p>
        </p:txBody>
      </p:sp>
      <p:sp>
        <p:nvSpPr>
          <p:cNvPr id="69" name="Text Placeholder 2 3">
            <a:extLst>
              <a:ext uri="{FF2B5EF4-FFF2-40B4-BE49-F238E27FC236}">
                <a16:creationId xmlns:a16="http://schemas.microsoft.com/office/drawing/2014/main" id="{B8C5FC37-949F-3F41-C18E-144612FC5635}"/>
              </a:ext>
            </a:extLst>
          </p:cNvPr>
          <p:cNvSpPr txBox="1">
            <a:spLocks/>
          </p:cNvSpPr>
          <p:nvPr/>
        </p:nvSpPr>
        <p:spPr>
          <a:xfrm>
            <a:off x="6125375" y="1260951"/>
            <a:ext cx="5503549" cy="2201465"/>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marL="200526" marR="0" indent="-200526"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1pPr>
            <a:lvl2pPr marL="581526" marR="0" indent="-200526"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2pPr>
            <a:lvl3pPr marL="962526" marR="0" indent="-200526"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3pPr>
            <a:lvl4pPr marL="1343526" marR="0" indent="-200526"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4pPr>
            <a:lvl5pPr marL="1724526" marR="0" indent="-200526"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5pPr>
            <a:lvl6pPr marL="2540000" marR="0" indent="-254000"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6pPr>
            <a:lvl7pPr marL="2997200" marR="0" indent="-254000"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7pPr>
            <a:lvl8pPr marL="3454400" marR="0" indent="-254000"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8pPr>
            <a:lvl9pPr marL="3911600" marR="0" indent="-254000"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9pPr>
          </a:lstStyle>
          <a:p>
            <a:r>
              <a:rPr lang="en-US" kern="0"/>
              <a:t>Two parallel algorithms:</a:t>
            </a:r>
          </a:p>
          <a:p>
            <a:pPr lvl="1"/>
            <a:r>
              <a:rPr lang="en-US" kern="0"/>
              <a:t>Hillis-Steele algorithm</a:t>
            </a:r>
          </a:p>
          <a:p>
            <a:pPr lvl="1"/>
            <a:r>
              <a:rPr lang="en-US" kern="0" err="1">
                <a:solidFill>
                  <a:schemeClr val="bg2">
                    <a:lumMod val="60000"/>
                    <a:lumOff val="40000"/>
                  </a:schemeClr>
                </a:solidFill>
              </a:rPr>
              <a:t>Blelloch’s</a:t>
            </a:r>
            <a:r>
              <a:rPr lang="en-US" kern="0">
                <a:solidFill>
                  <a:schemeClr val="bg2">
                    <a:lumMod val="60000"/>
                    <a:lumOff val="40000"/>
                  </a:schemeClr>
                </a:solidFill>
              </a:rPr>
              <a:t> algorithm</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B360C03-86AA-3609-2B9A-FCE0C19EBCF3}"/>
                  </a:ext>
                </a:extLst>
              </p:cNvPr>
              <p:cNvSpPr txBox="1"/>
              <p:nvPr/>
            </p:nvSpPr>
            <p:spPr>
              <a:xfrm>
                <a:off x="2667680" y="1234572"/>
                <a:ext cx="677156"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lang="en-DE" smtClean="0">
                          <a:solidFill>
                            <a:srgbClr val="FFFFFF"/>
                          </a:solidFill>
                          <a:latin typeface="Cambria Math" panose="02040503050406030204" pitchFamily="18" charset="0"/>
                        </a:rPr>
                        <m:t>𝒪</m:t>
                      </m:r>
                      <m:d>
                        <m:dPr>
                          <m:ctrlPr>
                            <a:rPr lang="en-DE" i="1">
                              <a:solidFill>
                                <a:srgbClr val="FFFFFF"/>
                              </a:solidFill>
                              <a:latin typeface="Cambria Math" panose="02040503050406030204" pitchFamily="18" charset="0"/>
                            </a:rPr>
                          </m:ctrlPr>
                        </m:dPr>
                        <m:e>
                          <m:r>
                            <a:rPr lang="en-DE" i="1" smtClean="0">
                              <a:solidFill>
                                <a:srgbClr val="FFFFFF"/>
                              </a:solidFill>
                              <a:latin typeface="Cambria Math" panose="02040503050406030204" pitchFamily="18" charset="0"/>
                            </a:rPr>
                            <m:t>𝑛</m:t>
                          </m:r>
                        </m:e>
                      </m:d>
                    </m:oMath>
                  </m:oMathPara>
                </a14:m>
                <a:endParaRPr lang="en-DE">
                  <a:solidFill>
                    <a:srgbClr val="FFFFFF"/>
                  </a:solidFill>
                </a:endParaRPr>
              </a:p>
            </p:txBody>
          </p:sp>
        </mc:Choice>
        <mc:Fallback xmlns="">
          <p:sp>
            <p:nvSpPr>
              <p:cNvPr id="5" name="TextBox 4">
                <a:extLst>
                  <a:ext uri="{FF2B5EF4-FFF2-40B4-BE49-F238E27FC236}">
                    <a16:creationId xmlns:a16="http://schemas.microsoft.com/office/drawing/2014/main" id="{6B360C03-86AA-3609-2B9A-FCE0C19EBCF3}"/>
                  </a:ext>
                </a:extLst>
              </p:cNvPr>
              <p:cNvSpPr txBox="1">
                <a:spLocks noRot="1" noChangeAspect="1" noMove="1" noResize="1" noEditPoints="1" noAdjustHandles="1" noChangeArrowheads="1" noChangeShapeType="1" noTextEdit="1"/>
              </p:cNvSpPr>
              <p:nvPr/>
            </p:nvSpPr>
            <p:spPr>
              <a:xfrm>
                <a:off x="2667680" y="1234572"/>
                <a:ext cx="677156" cy="369332"/>
              </a:xfrm>
              <a:prstGeom prst="rect">
                <a:avLst/>
              </a:prstGeom>
              <a:blipFill>
                <a:blip r:embed="rId3"/>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1085F39-70D9-36EF-9182-29225D34BF25}"/>
                  </a:ext>
                </a:extLst>
              </p:cNvPr>
              <p:cNvSpPr txBox="1"/>
              <p:nvPr/>
            </p:nvSpPr>
            <p:spPr>
              <a:xfrm>
                <a:off x="641085" y="2453137"/>
                <a:ext cx="2119888" cy="7745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i="1" kern="100" smtClean="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𝒪</m:t>
                      </m:r>
                      <m:d>
                        <m:dPr>
                          <m:ctrlP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ctrlPr>
                        </m:dPr>
                        <m:e>
                          <m:d>
                            <m:dPr>
                              <m:begChr m:val="⌈"/>
                              <m:endChr m:val="⌉"/>
                              <m:ctrlP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𝑛</m:t>
                              </m:r>
                              <m:r>
                                <m:rPr>
                                  <m:lit/>
                                </m:rP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m:t>
                              </m:r>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𝑝</m:t>
                              </m:r>
                            </m:e>
                          </m:d>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m:t>
                          </m:r>
                          <m:func>
                            <m:funcPr>
                              <m:ctrlP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ctrlPr>
                            </m:funcPr>
                            <m:fName>
                              <m:r>
                                <m:rPr>
                                  <m:sty m:val="p"/>
                                </m:rPr>
                                <a:rPr lang="en-US" sz="1800"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log</m:t>
                              </m:r>
                            </m:fName>
                            <m:e>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𝑝</m:t>
                              </m:r>
                            </m:e>
                          </m:func>
                        </m:e>
                      </m:d>
                    </m:oMath>
                  </m:oMathPara>
                </a14:m>
                <a:endParaRPr lang="en-US" sz="1800" kern="100">
                  <a:solidFill>
                    <a:srgbClr val="FFFFFF"/>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800"/>
                  </a:spcAft>
                </a:pPr>
                <a:r>
                  <a:rPr lang="en-US" sz="1800" kern="100">
                    <a:solidFill>
                      <a:srgbClr val="FFFFFF"/>
                    </a:solidFill>
                    <a:effectLst/>
                    <a:latin typeface="Calibri" panose="020F0502020204030204" pitchFamily="34" charset="0"/>
                    <a:ea typeface="Yu Mincho" panose="02020400000000000000" pitchFamily="18" charset="-128"/>
                    <a:cs typeface="Times New Roman" panose="02020603050405020304" pitchFamily="18" charset="0"/>
                  </a:rPr>
                  <a:t> </a:t>
                </a:r>
              </a:p>
            </p:txBody>
          </p:sp>
        </mc:Choice>
        <mc:Fallback xmlns="">
          <p:sp>
            <p:nvSpPr>
              <p:cNvPr id="8" name="TextBox 7">
                <a:extLst>
                  <a:ext uri="{FF2B5EF4-FFF2-40B4-BE49-F238E27FC236}">
                    <a16:creationId xmlns:a16="http://schemas.microsoft.com/office/drawing/2014/main" id="{91085F39-70D9-36EF-9182-29225D34BF25}"/>
                  </a:ext>
                </a:extLst>
              </p:cNvPr>
              <p:cNvSpPr txBox="1">
                <a:spLocks noRot="1" noChangeAspect="1" noMove="1" noResize="1" noEditPoints="1" noAdjustHandles="1" noChangeArrowheads="1" noChangeShapeType="1" noTextEdit="1"/>
              </p:cNvSpPr>
              <p:nvPr/>
            </p:nvSpPr>
            <p:spPr>
              <a:xfrm>
                <a:off x="641085" y="2453137"/>
                <a:ext cx="2119888" cy="774507"/>
              </a:xfrm>
              <a:prstGeom prst="rect">
                <a:avLst/>
              </a:prstGeom>
              <a:blipFill>
                <a:blip r:embed="rId4"/>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2D993BB-836E-1B5B-103A-C56E69DAB397}"/>
                  </a:ext>
                </a:extLst>
              </p:cNvPr>
              <p:cNvSpPr txBox="1"/>
              <p:nvPr/>
            </p:nvSpPr>
            <p:spPr>
              <a:xfrm>
                <a:off x="716952" y="2042045"/>
                <a:ext cx="1178902" cy="7745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i="1" kern="100" smtClean="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𝒪</m:t>
                      </m:r>
                      <m:d>
                        <m:dPr>
                          <m:ctrlP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ctrlPr>
                        </m:dPr>
                        <m:e>
                          <m:func>
                            <m:funcPr>
                              <m:ctrlP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ctrlPr>
                            </m:funcPr>
                            <m:fName>
                              <m:r>
                                <m:rPr>
                                  <m:sty m:val="p"/>
                                </m:rPr>
                                <a:rPr lang="en-US" sz="1800"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log</m:t>
                              </m:r>
                            </m:fName>
                            <m:e>
                              <m:r>
                                <a:rPr lang="en-US" sz="1800" b="0" i="1" kern="100" smtClean="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𝑛</m:t>
                              </m:r>
                            </m:e>
                          </m:func>
                        </m:e>
                      </m:d>
                    </m:oMath>
                  </m:oMathPara>
                </a14:m>
                <a:endParaRPr lang="en-US" sz="1800" kern="100">
                  <a:solidFill>
                    <a:srgbClr val="FFFFFF"/>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800"/>
                  </a:spcAft>
                </a:pPr>
                <a:r>
                  <a:rPr lang="en-US" sz="1800" kern="100">
                    <a:solidFill>
                      <a:srgbClr val="FFFFFF"/>
                    </a:solidFill>
                    <a:effectLst/>
                    <a:latin typeface="Calibri" panose="020F0502020204030204" pitchFamily="34" charset="0"/>
                    <a:ea typeface="Yu Mincho" panose="02020400000000000000" pitchFamily="18" charset="-128"/>
                    <a:cs typeface="Times New Roman" panose="02020603050405020304" pitchFamily="18" charset="0"/>
                  </a:rPr>
                  <a:t> </a:t>
                </a:r>
              </a:p>
            </p:txBody>
          </p:sp>
        </mc:Choice>
        <mc:Fallback xmlns="">
          <p:sp>
            <p:nvSpPr>
              <p:cNvPr id="10" name="TextBox 9">
                <a:extLst>
                  <a:ext uri="{FF2B5EF4-FFF2-40B4-BE49-F238E27FC236}">
                    <a16:creationId xmlns:a16="http://schemas.microsoft.com/office/drawing/2014/main" id="{52D993BB-836E-1B5B-103A-C56E69DAB397}"/>
                  </a:ext>
                </a:extLst>
              </p:cNvPr>
              <p:cNvSpPr txBox="1">
                <a:spLocks noRot="1" noChangeAspect="1" noMove="1" noResize="1" noEditPoints="1" noAdjustHandles="1" noChangeArrowheads="1" noChangeShapeType="1" noTextEdit="1"/>
              </p:cNvSpPr>
              <p:nvPr/>
            </p:nvSpPr>
            <p:spPr>
              <a:xfrm>
                <a:off x="716952" y="2042045"/>
                <a:ext cx="1178902" cy="774507"/>
              </a:xfrm>
              <a:prstGeom prst="rect">
                <a:avLst/>
              </a:prstGeom>
              <a:blipFill>
                <a:blip r:embed="rId5"/>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8CF2D03-A438-AC4F-0033-17E89B54C1CF}"/>
                  </a:ext>
                </a:extLst>
              </p:cNvPr>
              <p:cNvSpPr txBox="1"/>
              <p:nvPr/>
            </p:nvSpPr>
            <p:spPr>
              <a:xfrm>
                <a:off x="2032497" y="2046616"/>
                <a:ext cx="593085" cy="10708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i="1" kern="100" smtClean="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𝑛</m:t>
                      </m:r>
                      <m:r>
                        <m:rPr>
                          <m:lit/>
                        </m:rP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m:t>
                      </m:r>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2</m:t>
                      </m:r>
                    </m:oMath>
                  </m:oMathPara>
                </a14:m>
                <a:endParaRPr lang="en-US" sz="1800" kern="100">
                  <a:solidFill>
                    <a:srgbClr val="FFFFFF"/>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800"/>
                  </a:spcAft>
                </a:pPr>
                <a:r>
                  <a:rPr lang="en-US" sz="1800" kern="100">
                    <a:solidFill>
                      <a:srgbClr val="FFFFFF"/>
                    </a:solidFill>
                    <a:effectLst/>
                    <a:latin typeface="Calibri" panose="020F0502020204030204" pitchFamily="34" charset="0"/>
                    <a:ea typeface="Yu Mincho" panose="02020400000000000000" pitchFamily="18" charset="-128"/>
                    <a:cs typeface="Times New Roman" panose="02020603050405020304" pitchFamily="18" charset="0"/>
                  </a:rPr>
                  <a:t> </a:t>
                </a:r>
              </a:p>
              <a:p>
                <a:pPr marL="0" marR="0">
                  <a:lnSpc>
                    <a:spcPct val="107000"/>
                  </a:lnSpc>
                  <a:spcBef>
                    <a:spcPts val="0"/>
                  </a:spcBef>
                  <a:spcAft>
                    <a:spcPts val="800"/>
                  </a:spcAft>
                </a:pPr>
                <a:r>
                  <a:rPr lang="en-US" sz="1800" kern="100">
                    <a:solidFill>
                      <a:srgbClr val="FFFFFF"/>
                    </a:solidFill>
                    <a:effectLst/>
                    <a:latin typeface="Calibri" panose="020F0502020204030204" pitchFamily="34" charset="0"/>
                    <a:ea typeface="Yu Mincho" panose="02020400000000000000" pitchFamily="18" charset="-128"/>
                    <a:cs typeface="Times New Roman" panose="02020603050405020304" pitchFamily="18" charset="0"/>
                  </a:rPr>
                  <a:t> </a:t>
                </a:r>
              </a:p>
            </p:txBody>
          </p:sp>
        </mc:Choice>
        <mc:Fallback xmlns="">
          <p:sp>
            <p:nvSpPr>
              <p:cNvPr id="12" name="TextBox 11">
                <a:extLst>
                  <a:ext uri="{FF2B5EF4-FFF2-40B4-BE49-F238E27FC236}">
                    <a16:creationId xmlns:a16="http://schemas.microsoft.com/office/drawing/2014/main" id="{C8CF2D03-A438-AC4F-0033-17E89B54C1CF}"/>
                  </a:ext>
                </a:extLst>
              </p:cNvPr>
              <p:cNvSpPr txBox="1">
                <a:spLocks noRot="1" noChangeAspect="1" noMove="1" noResize="1" noEditPoints="1" noAdjustHandles="1" noChangeArrowheads="1" noChangeShapeType="1" noTextEdit="1"/>
              </p:cNvSpPr>
              <p:nvPr/>
            </p:nvSpPr>
            <p:spPr>
              <a:xfrm>
                <a:off x="2032497" y="2046616"/>
                <a:ext cx="593085" cy="1070871"/>
              </a:xfrm>
              <a:prstGeom prst="rect">
                <a:avLst/>
              </a:prstGeom>
              <a:blipFill>
                <a:blip r:embed="rId6"/>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4E519C3-5B84-D892-64F3-D2D1A7CF9628}"/>
                  </a:ext>
                </a:extLst>
              </p:cNvPr>
              <p:cNvSpPr txBox="1"/>
              <p:nvPr/>
            </p:nvSpPr>
            <p:spPr>
              <a:xfrm>
                <a:off x="2768111" y="2431961"/>
                <a:ext cx="466678"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rgbClr val="FFFFFF"/>
                          </a:solidFill>
                          <a:latin typeface="Cambria Math" panose="02040503050406030204" pitchFamily="18" charset="0"/>
                        </a:rPr>
                        <m:t>𝑝</m:t>
                      </m:r>
                    </m:oMath>
                  </m:oMathPara>
                </a14:m>
                <a:endParaRPr lang="en-US">
                  <a:solidFill>
                    <a:srgbClr val="FFFFFF"/>
                  </a:solidFill>
                </a:endParaRPr>
              </a:p>
            </p:txBody>
          </p:sp>
        </mc:Choice>
        <mc:Fallback xmlns="">
          <p:sp>
            <p:nvSpPr>
              <p:cNvPr id="14" name="TextBox 13">
                <a:extLst>
                  <a:ext uri="{FF2B5EF4-FFF2-40B4-BE49-F238E27FC236}">
                    <a16:creationId xmlns:a16="http://schemas.microsoft.com/office/drawing/2014/main" id="{A4E519C3-5B84-D892-64F3-D2D1A7CF9628}"/>
                  </a:ext>
                </a:extLst>
              </p:cNvPr>
              <p:cNvSpPr txBox="1">
                <a:spLocks noRot="1" noChangeAspect="1" noMove="1" noResize="1" noEditPoints="1" noAdjustHandles="1" noChangeArrowheads="1" noChangeShapeType="1" noTextEdit="1"/>
              </p:cNvSpPr>
              <p:nvPr/>
            </p:nvSpPr>
            <p:spPr>
              <a:xfrm>
                <a:off x="2768111" y="2431961"/>
                <a:ext cx="466678" cy="369332"/>
              </a:xfrm>
              <a:prstGeom prst="rect">
                <a:avLst/>
              </a:prstGeom>
              <a:blipFill>
                <a:blip r:embed="rId7"/>
                <a:stretch>
                  <a:fillRect b="-6557"/>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C4C337E3-5358-1EBB-1154-91105306B5D5}"/>
                  </a:ext>
                </a:extLst>
              </p:cNvPr>
              <p:cNvSpPr txBox="1"/>
              <p:nvPr/>
            </p:nvSpPr>
            <p:spPr>
              <a:xfrm>
                <a:off x="4623899" y="2426901"/>
                <a:ext cx="1115136" cy="15724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i="1" kern="100" smtClean="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𝑝</m:t>
                      </m:r>
                      <m:r>
                        <a:rPr lang="en-US" sz="1800" i="1" kern="100" smtClean="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&lt;</m:t>
                      </m:r>
                      <m:r>
                        <a:rPr lang="en-US" sz="1800" i="1" kern="100" smtClean="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𝑛</m:t>
                      </m:r>
                      <m:r>
                        <m:rPr>
                          <m:lit/>
                        </m:rP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m:t>
                      </m:r>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2</m:t>
                      </m:r>
                    </m:oMath>
                  </m:oMathPara>
                </a14:m>
                <a:endParaRPr lang="en-US" sz="1800" kern="100">
                  <a:solidFill>
                    <a:srgbClr val="FFFFFF"/>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800"/>
                  </a:spcAft>
                </a:pPr>
                <a:r>
                  <a:rPr lang="en-US" sz="1800" kern="100">
                    <a:solidFill>
                      <a:srgbClr val="FFFFFF"/>
                    </a:solidFill>
                    <a:effectLst/>
                    <a:latin typeface="Calibri" panose="020F0502020204030204" pitchFamily="34" charset="0"/>
                    <a:ea typeface="Yu Mincho" panose="02020400000000000000" pitchFamily="18" charset="-128"/>
                    <a:cs typeface="Times New Roman" panose="02020603050405020304" pitchFamily="18" charset="0"/>
                  </a:rPr>
                  <a:t> </a:t>
                </a:r>
              </a:p>
              <a:p>
                <a:pPr marL="0" marR="0">
                  <a:lnSpc>
                    <a:spcPct val="107000"/>
                  </a:lnSpc>
                  <a:spcBef>
                    <a:spcPts val="0"/>
                  </a:spcBef>
                  <a:spcAft>
                    <a:spcPts val="800"/>
                  </a:spcAft>
                </a:pPr>
                <a:r>
                  <a:rPr lang="en-US" sz="1800" kern="100">
                    <a:solidFill>
                      <a:srgbClr val="FFFFFF"/>
                    </a:solidFill>
                    <a:effectLst/>
                    <a:latin typeface="Calibri" panose="020F0502020204030204" pitchFamily="34" charset="0"/>
                    <a:ea typeface="Yu Mincho" panose="02020400000000000000" pitchFamily="18" charset="-128"/>
                    <a:cs typeface="Times New Roman" panose="02020603050405020304" pitchFamily="18" charset="0"/>
                  </a:rPr>
                  <a:t> </a:t>
                </a:r>
              </a:p>
              <a:p>
                <a:pPr marL="0" marR="0">
                  <a:lnSpc>
                    <a:spcPct val="107000"/>
                  </a:lnSpc>
                  <a:spcBef>
                    <a:spcPts val="0"/>
                  </a:spcBef>
                  <a:spcAft>
                    <a:spcPts val="800"/>
                  </a:spcAft>
                </a:pPr>
                <a:r>
                  <a:rPr lang="en-US" sz="1800" kern="100">
                    <a:solidFill>
                      <a:srgbClr val="FFFFFF"/>
                    </a:solidFill>
                    <a:effectLst/>
                    <a:latin typeface="Calibri" panose="020F0502020204030204" pitchFamily="34" charset="0"/>
                    <a:ea typeface="Yu Mincho" panose="02020400000000000000" pitchFamily="18" charset="-128"/>
                    <a:cs typeface="Times New Roman" panose="02020603050405020304" pitchFamily="18" charset="0"/>
                  </a:rPr>
                  <a:t> </a:t>
                </a:r>
              </a:p>
            </p:txBody>
          </p:sp>
        </mc:Choice>
        <mc:Fallback xmlns="">
          <p:sp>
            <p:nvSpPr>
              <p:cNvPr id="67" name="TextBox 66">
                <a:extLst>
                  <a:ext uri="{FF2B5EF4-FFF2-40B4-BE49-F238E27FC236}">
                    <a16:creationId xmlns:a16="http://schemas.microsoft.com/office/drawing/2014/main" id="{C4C337E3-5358-1EBB-1154-91105306B5D5}"/>
                  </a:ext>
                </a:extLst>
              </p:cNvPr>
              <p:cNvSpPr txBox="1">
                <a:spLocks noRot="1" noChangeAspect="1" noMove="1" noResize="1" noEditPoints="1" noAdjustHandles="1" noChangeArrowheads="1" noChangeShapeType="1" noTextEdit="1"/>
              </p:cNvSpPr>
              <p:nvPr/>
            </p:nvSpPr>
            <p:spPr>
              <a:xfrm>
                <a:off x="4623899" y="2426901"/>
                <a:ext cx="1115136" cy="1572418"/>
              </a:xfrm>
              <a:prstGeom prst="rect">
                <a:avLst/>
              </a:prstGeom>
              <a:blipFill>
                <a:blip r:embed="rId8"/>
                <a:stretch>
                  <a:fillRect/>
                </a:stretch>
              </a:blipFill>
              <a:ln w="12700" cap="flat">
                <a:no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1359403908"/>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70E0A4-6968-D0B6-AEE4-16E51C415760}"/>
              </a:ext>
            </a:extLst>
          </p:cNvPr>
          <p:cNvSpPr>
            <a:spLocks noGrp="1"/>
          </p:cNvSpPr>
          <p:nvPr>
            <p:ph type="sldNum" sz="quarter" idx="2"/>
          </p:nvPr>
        </p:nvSpPr>
        <p:spPr/>
        <p:txBody>
          <a:bodyPr/>
          <a:lstStyle/>
          <a:p>
            <a:fld id="{86CB4B4D-7CA3-9044-876B-883B54F8677D}" type="slidenum">
              <a:rPr lang="en-US" smtClean="0"/>
              <a:t>27</a:t>
            </a:fld>
            <a:endParaRPr lang="en-US"/>
          </a:p>
        </p:txBody>
      </p:sp>
      <p:sp>
        <p:nvSpPr>
          <p:cNvPr id="3" name="Title 2">
            <a:extLst>
              <a:ext uri="{FF2B5EF4-FFF2-40B4-BE49-F238E27FC236}">
                <a16:creationId xmlns:a16="http://schemas.microsoft.com/office/drawing/2014/main" id="{C03C1405-2A0D-5193-0134-5707A62AAC07}"/>
              </a:ext>
            </a:extLst>
          </p:cNvPr>
          <p:cNvSpPr>
            <a:spLocks noGrp="1"/>
          </p:cNvSpPr>
          <p:nvPr>
            <p:ph type="title"/>
          </p:nvPr>
        </p:nvSpPr>
        <p:spPr/>
        <p:txBody>
          <a:bodyPr>
            <a:normAutofit fontScale="90000"/>
          </a:bodyPr>
          <a:lstStyle/>
          <a:p>
            <a:r>
              <a:rPr lang="en-US"/>
              <a:t>Hillis-</a:t>
            </a:r>
            <a:r>
              <a:rPr lang="en-US" err="1"/>
              <a:t>SteelE</a:t>
            </a:r>
            <a:r>
              <a:rPr lang="en-US"/>
              <a:t> Algorithm</a:t>
            </a:r>
          </a:p>
        </p:txBody>
      </p:sp>
      <p:sp>
        <p:nvSpPr>
          <p:cNvPr id="4" name="Text Placeholder 3">
            <a:extLst>
              <a:ext uri="{FF2B5EF4-FFF2-40B4-BE49-F238E27FC236}">
                <a16:creationId xmlns:a16="http://schemas.microsoft.com/office/drawing/2014/main" id="{6B15E864-C744-D8A4-4211-D3C7BA0ECAE6}"/>
              </a:ext>
            </a:extLst>
          </p:cNvPr>
          <p:cNvSpPr>
            <a:spLocks noGrp="1"/>
          </p:cNvSpPr>
          <p:nvPr>
            <p:ph type="body" idx="1"/>
          </p:nvPr>
        </p:nvSpPr>
        <p:spPr>
          <a:xfrm>
            <a:off x="274951" y="1266885"/>
            <a:ext cx="11646370" cy="1434752"/>
          </a:xfrm>
        </p:spPr>
        <p:txBody>
          <a:bodyPr/>
          <a:lstStyle/>
          <a:p>
            <a:r>
              <a:rPr lang="en-US"/>
              <a:t>Inclusive prefix scan</a:t>
            </a:r>
          </a:p>
          <a:p>
            <a:r>
              <a:rPr lang="en-US"/>
              <a:t>Computational steps</a:t>
            </a:r>
          </a:p>
          <a:p>
            <a:r>
              <a:rPr lang="en-US"/>
              <a:t>One pass</a:t>
            </a:r>
          </a:p>
          <a:p>
            <a:endParaRPr lang="en-US"/>
          </a:p>
        </p:txBody>
      </p:sp>
      <p:sp>
        <p:nvSpPr>
          <p:cNvPr id="5" name="Text Placeholder 4">
            <a:extLst>
              <a:ext uri="{FF2B5EF4-FFF2-40B4-BE49-F238E27FC236}">
                <a16:creationId xmlns:a16="http://schemas.microsoft.com/office/drawing/2014/main" id="{9E4A1AF0-23BF-AE5A-190B-DD87E1C59A1B}"/>
              </a:ext>
            </a:extLst>
          </p:cNvPr>
          <p:cNvSpPr>
            <a:spLocks noGrp="1"/>
          </p:cNvSpPr>
          <p:nvPr>
            <p:ph type="body" sz="quarter" idx="13"/>
          </p:nvPr>
        </p:nvSpPr>
        <p:spPr/>
        <p:txBody>
          <a:bodyPr>
            <a:normAutofit fontScale="77500" lnSpcReduction="20000"/>
          </a:bodyPr>
          <a:lstStyle/>
          <a:p>
            <a:endParaRPr lang="en-US"/>
          </a:p>
        </p:txBody>
      </p:sp>
      <p:grpSp>
        <p:nvGrpSpPr>
          <p:cNvPr id="8" name="Group 7">
            <a:extLst>
              <a:ext uri="{FF2B5EF4-FFF2-40B4-BE49-F238E27FC236}">
                <a16:creationId xmlns:a16="http://schemas.microsoft.com/office/drawing/2014/main" id="{F3040901-E81F-989B-1F01-FFA9185D36D3}"/>
              </a:ext>
            </a:extLst>
          </p:cNvPr>
          <p:cNvGrpSpPr/>
          <p:nvPr/>
        </p:nvGrpSpPr>
        <p:grpSpPr>
          <a:xfrm>
            <a:off x="4781971" y="2312125"/>
            <a:ext cx="6206066" cy="389510"/>
            <a:chOff x="4781971" y="2312125"/>
            <a:chExt cx="6206066" cy="389510"/>
          </a:xfrm>
        </p:grpSpPr>
        <p:sp>
          <p:nvSpPr>
            <p:cNvPr id="46" name="Oval 45">
              <a:extLst>
                <a:ext uri="{FF2B5EF4-FFF2-40B4-BE49-F238E27FC236}">
                  <a16:creationId xmlns:a16="http://schemas.microsoft.com/office/drawing/2014/main" id="{026A6CC4-FEBE-4F3F-23F6-2235661E5704}"/>
                </a:ext>
              </a:extLst>
            </p:cNvPr>
            <p:cNvSpPr/>
            <p:nvPr/>
          </p:nvSpPr>
          <p:spPr>
            <a:xfrm>
              <a:off x="4781971" y="231212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8</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7" name="Oval 46">
              <a:extLst>
                <a:ext uri="{FF2B5EF4-FFF2-40B4-BE49-F238E27FC236}">
                  <a16:creationId xmlns:a16="http://schemas.microsoft.com/office/drawing/2014/main" id="{D6697EA0-BF60-1A9F-CC63-9C91787D9550}"/>
                </a:ext>
              </a:extLst>
            </p:cNvPr>
            <p:cNvSpPr/>
            <p:nvPr/>
          </p:nvSpPr>
          <p:spPr>
            <a:xfrm>
              <a:off x="5615938" y="231212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8" name="Oval 47">
              <a:extLst>
                <a:ext uri="{FF2B5EF4-FFF2-40B4-BE49-F238E27FC236}">
                  <a16:creationId xmlns:a16="http://schemas.microsoft.com/office/drawing/2014/main" id="{2B1F0121-E5EE-AF85-8B24-47E2AC09908A}"/>
                </a:ext>
              </a:extLst>
            </p:cNvPr>
            <p:cNvSpPr/>
            <p:nvPr/>
          </p:nvSpPr>
          <p:spPr>
            <a:xfrm>
              <a:off x="6449905" y="231212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7</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9" name="Oval 48">
              <a:extLst>
                <a:ext uri="{FF2B5EF4-FFF2-40B4-BE49-F238E27FC236}">
                  <a16:creationId xmlns:a16="http://schemas.microsoft.com/office/drawing/2014/main" id="{39ED4FDB-5865-F1B9-94EC-CA9897D2340D}"/>
                </a:ext>
              </a:extLst>
            </p:cNvPr>
            <p:cNvSpPr/>
            <p:nvPr/>
          </p:nvSpPr>
          <p:spPr>
            <a:xfrm>
              <a:off x="7283872" y="231212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4</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50" name="Oval 49">
              <a:extLst>
                <a:ext uri="{FF2B5EF4-FFF2-40B4-BE49-F238E27FC236}">
                  <a16:creationId xmlns:a16="http://schemas.microsoft.com/office/drawing/2014/main" id="{2DF3DDE4-D3BF-C808-1DD3-676097B2ADD1}"/>
                </a:ext>
              </a:extLst>
            </p:cNvPr>
            <p:cNvSpPr/>
            <p:nvPr/>
          </p:nvSpPr>
          <p:spPr>
            <a:xfrm>
              <a:off x="8117839" y="231212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51" name="Oval 50">
              <a:extLst>
                <a:ext uri="{FF2B5EF4-FFF2-40B4-BE49-F238E27FC236}">
                  <a16:creationId xmlns:a16="http://schemas.microsoft.com/office/drawing/2014/main" id="{EBFFC1A6-20A0-8B9C-A67C-00E52DD9830B}"/>
                </a:ext>
              </a:extLst>
            </p:cNvPr>
            <p:cNvSpPr/>
            <p:nvPr/>
          </p:nvSpPr>
          <p:spPr>
            <a:xfrm>
              <a:off x="8947572" y="231212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3</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52" name="Oval 51">
              <a:extLst>
                <a:ext uri="{FF2B5EF4-FFF2-40B4-BE49-F238E27FC236}">
                  <a16:creationId xmlns:a16="http://schemas.microsoft.com/office/drawing/2014/main" id="{B5FF8EEC-C0AD-98F3-A18B-93490B8036BB}"/>
                </a:ext>
              </a:extLst>
            </p:cNvPr>
            <p:cNvSpPr/>
            <p:nvPr/>
          </p:nvSpPr>
          <p:spPr>
            <a:xfrm>
              <a:off x="9777305" y="231212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5</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53" name="Oval 52">
              <a:extLst>
                <a:ext uri="{FF2B5EF4-FFF2-40B4-BE49-F238E27FC236}">
                  <a16:creationId xmlns:a16="http://schemas.microsoft.com/office/drawing/2014/main" id="{BB592A13-04A1-5467-6517-72AC52A52046}"/>
                </a:ext>
              </a:extLst>
            </p:cNvPr>
            <p:cNvSpPr/>
            <p:nvPr/>
          </p:nvSpPr>
          <p:spPr>
            <a:xfrm>
              <a:off x="10607038" y="231212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2</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grpSp>
      <p:grpSp>
        <p:nvGrpSpPr>
          <p:cNvPr id="33" name="Group 32">
            <a:extLst>
              <a:ext uri="{FF2B5EF4-FFF2-40B4-BE49-F238E27FC236}">
                <a16:creationId xmlns:a16="http://schemas.microsoft.com/office/drawing/2014/main" id="{34221269-AA5B-1EBA-2D3E-0CCAB00513C8}"/>
              </a:ext>
            </a:extLst>
          </p:cNvPr>
          <p:cNvGrpSpPr/>
          <p:nvPr/>
        </p:nvGrpSpPr>
        <p:grpSpPr>
          <a:xfrm>
            <a:off x="4781971" y="2701635"/>
            <a:ext cx="6206066" cy="737188"/>
            <a:chOff x="4781971" y="2701635"/>
            <a:chExt cx="6206066" cy="737188"/>
          </a:xfrm>
        </p:grpSpPr>
        <p:sp>
          <p:nvSpPr>
            <p:cNvPr id="54" name="Oval 53">
              <a:extLst>
                <a:ext uri="{FF2B5EF4-FFF2-40B4-BE49-F238E27FC236}">
                  <a16:creationId xmlns:a16="http://schemas.microsoft.com/office/drawing/2014/main" id="{1A072B8C-E499-C8D6-C799-52B4859FE256}"/>
                </a:ext>
              </a:extLst>
            </p:cNvPr>
            <p:cNvSpPr/>
            <p:nvPr/>
          </p:nvSpPr>
          <p:spPr>
            <a:xfrm>
              <a:off x="4781971" y="304872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8</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55" name="Oval 54">
              <a:extLst>
                <a:ext uri="{FF2B5EF4-FFF2-40B4-BE49-F238E27FC236}">
                  <a16:creationId xmlns:a16="http://schemas.microsoft.com/office/drawing/2014/main" id="{5525F7CA-4CEF-6D62-EEDB-56C018D3EC2F}"/>
                </a:ext>
              </a:extLst>
            </p:cNvPr>
            <p:cNvSpPr/>
            <p:nvPr/>
          </p:nvSpPr>
          <p:spPr>
            <a:xfrm>
              <a:off x="6449905" y="304872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8</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56" name="Oval 55">
              <a:extLst>
                <a:ext uri="{FF2B5EF4-FFF2-40B4-BE49-F238E27FC236}">
                  <a16:creationId xmlns:a16="http://schemas.microsoft.com/office/drawing/2014/main" id="{A43BB086-624B-CBE0-7955-92C380514A4A}"/>
                </a:ext>
              </a:extLst>
            </p:cNvPr>
            <p:cNvSpPr/>
            <p:nvPr/>
          </p:nvSpPr>
          <p:spPr>
            <a:xfrm>
              <a:off x="8117839" y="304872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10</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57" name="Oval 56">
              <a:extLst>
                <a:ext uri="{FF2B5EF4-FFF2-40B4-BE49-F238E27FC236}">
                  <a16:creationId xmlns:a16="http://schemas.microsoft.com/office/drawing/2014/main" id="{6D7AFF33-D747-591A-27C4-3F285EC192E7}"/>
                </a:ext>
              </a:extLst>
            </p:cNvPr>
            <p:cNvSpPr/>
            <p:nvPr/>
          </p:nvSpPr>
          <p:spPr>
            <a:xfrm>
              <a:off x="9777305" y="304872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8</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75" name="Oval 74">
              <a:extLst>
                <a:ext uri="{FF2B5EF4-FFF2-40B4-BE49-F238E27FC236}">
                  <a16:creationId xmlns:a16="http://schemas.microsoft.com/office/drawing/2014/main" id="{8975F57F-F95B-48A9-DB62-2A1C9E99A22F}"/>
                </a:ext>
              </a:extLst>
            </p:cNvPr>
            <p:cNvSpPr/>
            <p:nvPr/>
          </p:nvSpPr>
          <p:spPr>
            <a:xfrm>
              <a:off x="5620172" y="304872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9</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76" name="Oval 75">
              <a:extLst>
                <a:ext uri="{FF2B5EF4-FFF2-40B4-BE49-F238E27FC236}">
                  <a16:creationId xmlns:a16="http://schemas.microsoft.com/office/drawing/2014/main" id="{A4AD9DE5-84D7-5B4B-50F0-7062E83EF6A6}"/>
                </a:ext>
              </a:extLst>
            </p:cNvPr>
            <p:cNvSpPr/>
            <p:nvPr/>
          </p:nvSpPr>
          <p:spPr>
            <a:xfrm>
              <a:off x="7288106" y="3049313"/>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11</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77" name="Oval 76">
              <a:extLst>
                <a:ext uri="{FF2B5EF4-FFF2-40B4-BE49-F238E27FC236}">
                  <a16:creationId xmlns:a16="http://schemas.microsoft.com/office/drawing/2014/main" id="{67316B4A-BA3F-5628-FFE5-5F630B0376FE}"/>
                </a:ext>
              </a:extLst>
            </p:cNvPr>
            <p:cNvSpPr/>
            <p:nvPr/>
          </p:nvSpPr>
          <p:spPr>
            <a:xfrm>
              <a:off x="8945570" y="304872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9</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78" name="Oval 77">
              <a:extLst>
                <a:ext uri="{FF2B5EF4-FFF2-40B4-BE49-F238E27FC236}">
                  <a16:creationId xmlns:a16="http://schemas.microsoft.com/office/drawing/2014/main" id="{C1E92A97-2234-7F1C-7B4E-F0D8DC9E1CB4}"/>
                </a:ext>
              </a:extLst>
            </p:cNvPr>
            <p:cNvSpPr/>
            <p:nvPr/>
          </p:nvSpPr>
          <p:spPr>
            <a:xfrm>
              <a:off x="10607038" y="3043884"/>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7</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cxnSp>
          <p:nvCxnSpPr>
            <p:cNvPr id="93" name="Straight Arrow Connector 92">
              <a:extLst>
                <a:ext uri="{FF2B5EF4-FFF2-40B4-BE49-F238E27FC236}">
                  <a16:creationId xmlns:a16="http://schemas.microsoft.com/office/drawing/2014/main" id="{447E354E-141E-A20F-54E9-744BEC026C53}"/>
                </a:ext>
              </a:extLst>
            </p:cNvPr>
            <p:cNvCxnSpPr>
              <a:cxnSpLocks/>
            </p:cNvCxnSpPr>
            <p:nvPr/>
          </p:nvCxnSpPr>
          <p:spPr>
            <a:xfrm>
              <a:off x="4972471" y="2701635"/>
              <a:ext cx="0" cy="34709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94" name="Straight Arrow Connector 93">
              <a:extLst>
                <a:ext uri="{FF2B5EF4-FFF2-40B4-BE49-F238E27FC236}">
                  <a16:creationId xmlns:a16="http://schemas.microsoft.com/office/drawing/2014/main" id="{C6932A1B-5BBF-FAF2-75BE-48BC88DC6EB4}"/>
                </a:ext>
              </a:extLst>
            </p:cNvPr>
            <p:cNvCxnSpPr>
              <a:cxnSpLocks/>
              <a:stCxn id="46" idx="4"/>
              <a:endCxn id="75" idx="0"/>
            </p:cNvCxnSpPr>
            <p:nvPr/>
          </p:nvCxnSpPr>
          <p:spPr>
            <a:xfrm>
              <a:off x="4972471" y="2701635"/>
              <a:ext cx="838201" cy="34709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97" name="Straight Arrow Connector 96">
              <a:extLst>
                <a:ext uri="{FF2B5EF4-FFF2-40B4-BE49-F238E27FC236}">
                  <a16:creationId xmlns:a16="http://schemas.microsoft.com/office/drawing/2014/main" id="{8705E212-15F8-D03C-A0F3-22083556A8DC}"/>
                </a:ext>
              </a:extLst>
            </p:cNvPr>
            <p:cNvCxnSpPr>
              <a:cxnSpLocks/>
              <a:stCxn id="47" idx="4"/>
              <a:endCxn id="75" idx="0"/>
            </p:cNvCxnSpPr>
            <p:nvPr/>
          </p:nvCxnSpPr>
          <p:spPr>
            <a:xfrm>
              <a:off x="5806438" y="2701635"/>
              <a:ext cx="4234" cy="34709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98" name="Straight Arrow Connector 97">
              <a:extLst>
                <a:ext uri="{FF2B5EF4-FFF2-40B4-BE49-F238E27FC236}">
                  <a16:creationId xmlns:a16="http://schemas.microsoft.com/office/drawing/2014/main" id="{883B78AC-154C-EAB3-7FC5-9A793BD7B9FD}"/>
                </a:ext>
              </a:extLst>
            </p:cNvPr>
            <p:cNvCxnSpPr>
              <a:cxnSpLocks/>
              <a:stCxn id="48" idx="4"/>
              <a:endCxn id="55" idx="0"/>
            </p:cNvCxnSpPr>
            <p:nvPr/>
          </p:nvCxnSpPr>
          <p:spPr>
            <a:xfrm>
              <a:off x="6640405" y="2701635"/>
              <a:ext cx="0" cy="34709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03" name="Straight Arrow Connector 102">
              <a:extLst>
                <a:ext uri="{FF2B5EF4-FFF2-40B4-BE49-F238E27FC236}">
                  <a16:creationId xmlns:a16="http://schemas.microsoft.com/office/drawing/2014/main" id="{23D70F36-1064-5E67-0480-5DD727B632A0}"/>
                </a:ext>
              </a:extLst>
            </p:cNvPr>
            <p:cNvCxnSpPr>
              <a:cxnSpLocks/>
              <a:stCxn id="49" idx="4"/>
              <a:endCxn id="76" idx="0"/>
            </p:cNvCxnSpPr>
            <p:nvPr/>
          </p:nvCxnSpPr>
          <p:spPr>
            <a:xfrm>
              <a:off x="7474372" y="2701635"/>
              <a:ext cx="4234" cy="34767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06" name="Straight Arrow Connector 105">
              <a:extLst>
                <a:ext uri="{FF2B5EF4-FFF2-40B4-BE49-F238E27FC236}">
                  <a16:creationId xmlns:a16="http://schemas.microsoft.com/office/drawing/2014/main" id="{7C005334-3BBD-4EE8-07C5-D2A04F764889}"/>
                </a:ext>
              </a:extLst>
            </p:cNvPr>
            <p:cNvCxnSpPr>
              <a:cxnSpLocks/>
              <a:stCxn id="50" idx="4"/>
              <a:endCxn id="56" idx="0"/>
            </p:cNvCxnSpPr>
            <p:nvPr/>
          </p:nvCxnSpPr>
          <p:spPr>
            <a:xfrm>
              <a:off x="8308339" y="2701635"/>
              <a:ext cx="0" cy="34709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09" name="Straight Arrow Connector 108">
              <a:extLst>
                <a:ext uri="{FF2B5EF4-FFF2-40B4-BE49-F238E27FC236}">
                  <a16:creationId xmlns:a16="http://schemas.microsoft.com/office/drawing/2014/main" id="{7F387214-228F-5D2F-6E39-1A3D7AE1F00F}"/>
                </a:ext>
              </a:extLst>
            </p:cNvPr>
            <p:cNvCxnSpPr>
              <a:cxnSpLocks/>
              <a:stCxn id="51" idx="4"/>
              <a:endCxn id="77" idx="0"/>
            </p:cNvCxnSpPr>
            <p:nvPr/>
          </p:nvCxnSpPr>
          <p:spPr>
            <a:xfrm flipH="1">
              <a:off x="9136070" y="2701635"/>
              <a:ext cx="2002" cy="34709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12" name="Straight Arrow Connector 111">
              <a:extLst>
                <a:ext uri="{FF2B5EF4-FFF2-40B4-BE49-F238E27FC236}">
                  <a16:creationId xmlns:a16="http://schemas.microsoft.com/office/drawing/2014/main" id="{617C8394-E796-ED72-0FA2-8E0C7F65DC71}"/>
                </a:ext>
              </a:extLst>
            </p:cNvPr>
            <p:cNvCxnSpPr>
              <a:cxnSpLocks/>
              <a:stCxn id="52" idx="4"/>
              <a:endCxn id="57" idx="0"/>
            </p:cNvCxnSpPr>
            <p:nvPr/>
          </p:nvCxnSpPr>
          <p:spPr>
            <a:xfrm>
              <a:off x="9967805" y="2701635"/>
              <a:ext cx="0" cy="34709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15" name="Straight Arrow Connector 114">
              <a:extLst>
                <a:ext uri="{FF2B5EF4-FFF2-40B4-BE49-F238E27FC236}">
                  <a16:creationId xmlns:a16="http://schemas.microsoft.com/office/drawing/2014/main" id="{97E8288F-F239-1912-0E22-2B4313EF969F}"/>
                </a:ext>
              </a:extLst>
            </p:cNvPr>
            <p:cNvCxnSpPr>
              <a:cxnSpLocks/>
              <a:stCxn id="53" idx="4"/>
              <a:endCxn id="78" idx="0"/>
            </p:cNvCxnSpPr>
            <p:nvPr/>
          </p:nvCxnSpPr>
          <p:spPr>
            <a:xfrm>
              <a:off x="10797538" y="2701635"/>
              <a:ext cx="0" cy="34224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18" name="Straight Arrow Connector 117">
              <a:extLst>
                <a:ext uri="{FF2B5EF4-FFF2-40B4-BE49-F238E27FC236}">
                  <a16:creationId xmlns:a16="http://schemas.microsoft.com/office/drawing/2014/main" id="{062020A6-84A1-695B-1CF8-92FC12349655}"/>
                </a:ext>
              </a:extLst>
            </p:cNvPr>
            <p:cNvCxnSpPr>
              <a:cxnSpLocks/>
              <a:stCxn id="47" idx="4"/>
              <a:endCxn id="55" idx="0"/>
            </p:cNvCxnSpPr>
            <p:nvPr/>
          </p:nvCxnSpPr>
          <p:spPr>
            <a:xfrm>
              <a:off x="5806438" y="2701635"/>
              <a:ext cx="833967" cy="34709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21" name="Straight Arrow Connector 120">
              <a:extLst>
                <a:ext uri="{FF2B5EF4-FFF2-40B4-BE49-F238E27FC236}">
                  <a16:creationId xmlns:a16="http://schemas.microsoft.com/office/drawing/2014/main" id="{7F51280E-B77A-5741-CE71-921BB6240401}"/>
                </a:ext>
              </a:extLst>
            </p:cNvPr>
            <p:cNvCxnSpPr>
              <a:cxnSpLocks/>
              <a:stCxn id="48" idx="4"/>
              <a:endCxn id="76" idx="0"/>
            </p:cNvCxnSpPr>
            <p:nvPr/>
          </p:nvCxnSpPr>
          <p:spPr>
            <a:xfrm>
              <a:off x="6640405" y="2701635"/>
              <a:ext cx="838201" cy="34767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24" name="Straight Arrow Connector 123">
              <a:extLst>
                <a:ext uri="{FF2B5EF4-FFF2-40B4-BE49-F238E27FC236}">
                  <a16:creationId xmlns:a16="http://schemas.microsoft.com/office/drawing/2014/main" id="{BCF3E3F8-E342-1283-2F6D-02CD1346DAF3}"/>
                </a:ext>
              </a:extLst>
            </p:cNvPr>
            <p:cNvCxnSpPr>
              <a:cxnSpLocks/>
              <a:stCxn id="49" idx="4"/>
              <a:endCxn id="56" idx="0"/>
            </p:cNvCxnSpPr>
            <p:nvPr/>
          </p:nvCxnSpPr>
          <p:spPr>
            <a:xfrm>
              <a:off x="7474372" y="2701635"/>
              <a:ext cx="833967" cy="34709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27" name="Straight Arrow Connector 126">
              <a:extLst>
                <a:ext uri="{FF2B5EF4-FFF2-40B4-BE49-F238E27FC236}">
                  <a16:creationId xmlns:a16="http://schemas.microsoft.com/office/drawing/2014/main" id="{9C785A88-485D-8AAE-73F7-C836C9BFD578}"/>
                </a:ext>
              </a:extLst>
            </p:cNvPr>
            <p:cNvCxnSpPr>
              <a:cxnSpLocks/>
              <a:stCxn id="50" idx="4"/>
              <a:endCxn id="77" idx="0"/>
            </p:cNvCxnSpPr>
            <p:nvPr/>
          </p:nvCxnSpPr>
          <p:spPr>
            <a:xfrm>
              <a:off x="8308339" y="2701635"/>
              <a:ext cx="827731" cy="34709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30" name="Straight Arrow Connector 129">
              <a:extLst>
                <a:ext uri="{FF2B5EF4-FFF2-40B4-BE49-F238E27FC236}">
                  <a16:creationId xmlns:a16="http://schemas.microsoft.com/office/drawing/2014/main" id="{A610DDCD-5B82-06F5-0CF2-4E31AEA8DBC6}"/>
                </a:ext>
              </a:extLst>
            </p:cNvPr>
            <p:cNvCxnSpPr>
              <a:cxnSpLocks/>
              <a:stCxn id="51" idx="4"/>
              <a:endCxn id="57" idx="0"/>
            </p:cNvCxnSpPr>
            <p:nvPr/>
          </p:nvCxnSpPr>
          <p:spPr>
            <a:xfrm>
              <a:off x="9138072" y="2701635"/>
              <a:ext cx="829733" cy="34709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34" name="Straight Arrow Connector 133">
              <a:extLst>
                <a:ext uri="{FF2B5EF4-FFF2-40B4-BE49-F238E27FC236}">
                  <a16:creationId xmlns:a16="http://schemas.microsoft.com/office/drawing/2014/main" id="{1325B334-050B-D954-C221-EA7994606546}"/>
                </a:ext>
              </a:extLst>
            </p:cNvPr>
            <p:cNvCxnSpPr>
              <a:cxnSpLocks/>
              <a:stCxn id="52" idx="4"/>
              <a:endCxn id="78" idx="0"/>
            </p:cNvCxnSpPr>
            <p:nvPr/>
          </p:nvCxnSpPr>
          <p:spPr>
            <a:xfrm>
              <a:off x="9967805" y="2701635"/>
              <a:ext cx="829733" cy="34224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grpSp>
      <p:grpSp>
        <p:nvGrpSpPr>
          <p:cNvPr id="34" name="Group 33">
            <a:extLst>
              <a:ext uri="{FF2B5EF4-FFF2-40B4-BE49-F238E27FC236}">
                <a16:creationId xmlns:a16="http://schemas.microsoft.com/office/drawing/2014/main" id="{325568CB-1A7C-1E3B-CCB5-7CB8FE0F2E7F}"/>
              </a:ext>
            </a:extLst>
          </p:cNvPr>
          <p:cNvGrpSpPr/>
          <p:nvPr/>
        </p:nvGrpSpPr>
        <p:grpSpPr>
          <a:xfrm>
            <a:off x="4781971" y="3433394"/>
            <a:ext cx="6206064" cy="736600"/>
            <a:chOff x="4781971" y="3433394"/>
            <a:chExt cx="6206064" cy="736600"/>
          </a:xfrm>
        </p:grpSpPr>
        <p:sp>
          <p:nvSpPr>
            <p:cNvPr id="66" name="Oval 65">
              <a:extLst>
                <a:ext uri="{FF2B5EF4-FFF2-40B4-BE49-F238E27FC236}">
                  <a16:creationId xmlns:a16="http://schemas.microsoft.com/office/drawing/2014/main" id="{88AE7FC3-0EBE-A6C6-ECB9-A46740C43556}"/>
                </a:ext>
              </a:extLst>
            </p:cNvPr>
            <p:cNvSpPr/>
            <p:nvPr/>
          </p:nvSpPr>
          <p:spPr>
            <a:xfrm>
              <a:off x="4781971" y="3780484"/>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8</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79" name="Oval 78">
              <a:extLst>
                <a:ext uri="{FF2B5EF4-FFF2-40B4-BE49-F238E27FC236}">
                  <a16:creationId xmlns:a16="http://schemas.microsoft.com/office/drawing/2014/main" id="{197F603B-1011-27A0-2DC0-56471A8ECC7C}"/>
                </a:ext>
              </a:extLst>
            </p:cNvPr>
            <p:cNvSpPr/>
            <p:nvPr/>
          </p:nvSpPr>
          <p:spPr>
            <a:xfrm>
              <a:off x="5615937" y="3780484"/>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9</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80" name="Oval 79">
              <a:extLst>
                <a:ext uri="{FF2B5EF4-FFF2-40B4-BE49-F238E27FC236}">
                  <a16:creationId xmlns:a16="http://schemas.microsoft.com/office/drawing/2014/main" id="{C60099C8-1C4A-EE15-EEDC-CDC3AC4292DB}"/>
                </a:ext>
              </a:extLst>
            </p:cNvPr>
            <p:cNvSpPr/>
            <p:nvPr/>
          </p:nvSpPr>
          <p:spPr>
            <a:xfrm>
              <a:off x="6449903" y="3779896"/>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81" name="Oval 80">
              <a:extLst>
                <a:ext uri="{FF2B5EF4-FFF2-40B4-BE49-F238E27FC236}">
                  <a16:creationId xmlns:a16="http://schemas.microsoft.com/office/drawing/2014/main" id="{79B36DF6-66EC-E045-1EF2-16383C07E0F7}"/>
                </a:ext>
              </a:extLst>
            </p:cNvPr>
            <p:cNvSpPr/>
            <p:nvPr/>
          </p:nvSpPr>
          <p:spPr>
            <a:xfrm>
              <a:off x="8117837" y="3779896"/>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18</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82" name="Oval 81">
              <a:extLst>
                <a:ext uri="{FF2B5EF4-FFF2-40B4-BE49-F238E27FC236}">
                  <a16:creationId xmlns:a16="http://schemas.microsoft.com/office/drawing/2014/main" id="{E10016C8-4B6E-6940-DEE0-44A2337A7C22}"/>
                </a:ext>
              </a:extLst>
            </p:cNvPr>
            <p:cNvSpPr/>
            <p:nvPr/>
          </p:nvSpPr>
          <p:spPr>
            <a:xfrm>
              <a:off x="9777303" y="3779896"/>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18</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83" name="Oval 82">
              <a:extLst>
                <a:ext uri="{FF2B5EF4-FFF2-40B4-BE49-F238E27FC236}">
                  <a16:creationId xmlns:a16="http://schemas.microsoft.com/office/drawing/2014/main" id="{D8CD812F-506D-067B-798D-02B36295E761}"/>
                </a:ext>
              </a:extLst>
            </p:cNvPr>
            <p:cNvSpPr/>
            <p:nvPr/>
          </p:nvSpPr>
          <p:spPr>
            <a:xfrm>
              <a:off x="7288104" y="3780484"/>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20</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84" name="Oval 83">
              <a:extLst>
                <a:ext uri="{FF2B5EF4-FFF2-40B4-BE49-F238E27FC236}">
                  <a16:creationId xmlns:a16="http://schemas.microsoft.com/office/drawing/2014/main" id="{DB2224A5-FD71-A184-363B-B6A453DDC023}"/>
                </a:ext>
              </a:extLst>
            </p:cNvPr>
            <p:cNvSpPr/>
            <p:nvPr/>
          </p:nvSpPr>
          <p:spPr>
            <a:xfrm>
              <a:off x="8945568" y="3779896"/>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20</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85" name="Oval 84">
              <a:extLst>
                <a:ext uri="{FF2B5EF4-FFF2-40B4-BE49-F238E27FC236}">
                  <a16:creationId xmlns:a16="http://schemas.microsoft.com/office/drawing/2014/main" id="{9D5BDD20-F332-8F6A-5285-40C1460EB9B6}"/>
                </a:ext>
              </a:extLst>
            </p:cNvPr>
            <p:cNvSpPr/>
            <p:nvPr/>
          </p:nvSpPr>
          <p:spPr>
            <a:xfrm>
              <a:off x="10607036" y="377505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cxnSp>
          <p:nvCxnSpPr>
            <p:cNvPr id="137" name="Straight Arrow Connector 136">
              <a:extLst>
                <a:ext uri="{FF2B5EF4-FFF2-40B4-BE49-F238E27FC236}">
                  <a16:creationId xmlns:a16="http://schemas.microsoft.com/office/drawing/2014/main" id="{5400E1AD-3318-C150-11E0-63150A0CA477}"/>
                </a:ext>
              </a:extLst>
            </p:cNvPr>
            <p:cNvCxnSpPr>
              <a:cxnSpLocks/>
              <a:stCxn id="54" idx="4"/>
              <a:endCxn id="66" idx="0"/>
            </p:cNvCxnSpPr>
            <p:nvPr/>
          </p:nvCxnSpPr>
          <p:spPr>
            <a:xfrm>
              <a:off x="4972471" y="3438235"/>
              <a:ext cx="0" cy="34224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40" name="Straight Arrow Connector 139">
              <a:extLst>
                <a:ext uri="{FF2B5EF4-FFF2-40B4-BE49-F238E27FC236}">
                  <a16:creationId xmlns:a16="http://schemas.microsoft.com/office/drawing/2014/main" id="{E1553475-B5C3-626C-4531-9386B6536F11}"/>
                </a:ext>
              </a:extLst>
            </p:cNvPr>
            <p:cNvCxnSpPr>
              <a:cxnSpLocks/>
              <a:stCxn id="75" idx="4"/>
              <a:endCxn id="79" idx="0"/>
            </p:cNvCxnSpPr>
            <p:nvPr/>
          </p:nvCxnSpPr>
          <p:spPr>
            <a:xfrm flipH="1">
              <a:off x="5806437" y="3438235"/>
              <a:ext cx="4235" cy="34224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43" name="Straight Arrow Connector 142">
              <a:extLst>
                <a:ext uri="{FF2B5EF4-FFF2-40B4-BE49-F238E27FC236}">
                  <a16:creationId xmlns:a16="http://schemas.microsoft.com/office/drawing/2014/main" id="{F1280589-0F47-A0F7-817D-3E8740EDE7DB}"/>
                </a:ext>
              </a:extLst>
            </p:cNvPr>
            <p:cNvCxnSpPr>
              <a:cxnSpLocks/>
              <a:stCxn id="55" idx="4"/>
              <a:endCxn id="80" idx="0"/>
            </p:cNvCxnSpPr>
            <p:nvPr/>
          </p:nvCxnSpPr>
          <p:spPr>
            <a:xfrm flipH="1">
              <a:off x="6640403" y="3438235"/>
              <a:ext cx="2" cy="341661"/>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46" name="Straight Arrow Connector 145">
              <a:extLst>
                <a:ext uri="{FF2B5EF4-FFF2-40B4-BE49-F238E27FC236}">
                  <a16:creationId xmlns:a16="http://schemas.microsoft.com/office/drawing/2014/main" id="{4B10ECEA-517A-0735-A518-AE8B41F49746}"/>
                </a:ext>
              </a:extLst>
            </p:cNvPr>
            <p:cNvCxnSpPr>
              <a:cxnSpLocks/>
              <a:stCxn id="76" idx="4"/>
              <a:endCxn id="83" idx="0"/>
            </p:cNvCxnSpPr>
            <p:nvPr/>
          </p:nvCxnSpPr>
          <p:spPr>
            <a:xfrm flipH="1">
              <a:off x="7478604" y="3438823"/>
              <a:ext cx="2" cy="341661"/>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49" name="Straight Arrow Connector 148">
              <a:extLst>
                <a:ext uri="{FF2B5EF4-FFF2-40B4-BE49-F238E27FC236}">
                  <a16:creationId xmlns:a16="http://schemas.microsoft.com/office/drawing/2014/main" id="{A3146359-2A5A-CDBD-A944-13820FDC27C6}"/>
                </a:ext>
              </a:extLst>
            </p:cNvPr>
            <p:cNvCxnSpPr>
              <a:cxnSpLocks/>
              <a:stCxn id="56" idx="4"/>
              <a:endCxn id="81" idx="0"/>
            </p:cNvCxnSpPr>
            <p:nvPr/>
          </p:nvCxnSpPr>
          <p:spPr>
            <a:xfrm flipH="1">
              <a:off x="8308337" y="3438235"/>
              <a:ext cx="2" cy="341661"/>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52" name="Straight Arrow Connector 151">
              <a:extLst>
                <a:ext uri="{FF2B5EF4-FFF2-40B4-BE49-F238E27FC236}">
                  <a16:creationId xmlns:a16="http://schemas.microsoft.com/office/drawing/2014/main" id="{B2793B69-90EF-661E-03D6-724C901E41F6}"/>
                </a:ext>
              </a:extLst>
            </p:cNvPr>
            <p:cNvCxnSpPr>
              <a:cxnSpLocks/>
              <a:stCxn id="77" idx="4"/>
              <a:endCxn id="84" idx="0"/>
            </p:cNvCxnSpPr>
            <p:nvPr/>
          </p:nvCxnSpPr>
          <p:spPr>
            <a:xfrm flipH="1">
              <a:off x="9136068" y="3438235"/>
              <a:ext cx="2" cy="341661"/>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55" name="Straight Arrow Connector 154">
              <a:extLst>
                <a:ext uri="{FF2B5EF4-FFF2-40B4-BE49-F238E27FC236}">
                  <a16:creationId xmlns:a16="http://schemas.microsoft.com/office/drawing/2014/main" id="{114A23D9-B36F-666E-6720-8DC43D608AD6}"/>
                </a:ext>
              </a:extLst>
            </p:cNvPr>
            <p:cNvCxnSpPr>
              <a:cxnSpLocks/>
              <a:stCxn id="57" idx="4"/>
              <a:endCxn id="82" idx="0"/>
            </p:cNvCxnSpPr>
            <p:nvPr/>
          </p:nvCxnSpPr>
          <p:spPr>
            <a:xfrm flipH="1">
              <a:off x="9967803" y="3438235"/>
              <a:ext cx="2" cy="341661"/>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60" name="Straight Arrow Connector 159">
              <a:extLst>
                <a:ext uri="{FF2B5EF4-FFF2-40B4-BE49-F238E27FC236}">
                  <a16:creationId xmlns:a16="http://schemas.microsoft.com/office/drawing/2014/main" id="{3228980B-3C91-6C53-6C81-CF2622704B55}"/>
                </a:ext>
              </a:extLst>
            </p:cNvPr>
            <p:cNvCxnSpPr>
              <a:cxnSpLocks/>
              <a:stCxn id="78" idx="4"/>
              <a:endCxn id="85" idx="0"/>
            </p:cNvCxnSpPr>
            <p:nvPr/>
          </p:nvCxnSpPr>
          <p:spPr>
            <a:xfrm flipH="1">
              <a:off x="10797536" y="3433394"/>
              <a:ext cx="2" cy="341661"/>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63" name="Straight Arrow Connector 162">
              <a:extLst>
                <a:ext uri="{FF2B5EF4-FFF2-40B4-BE49-F238E27FC236}">
                  <a16:creationId xmlns:a16="http://schemas.microsoft.com/office/drawing/2014/main" id="{15A87D3A-B865-A422-9A14-4658E2466460}"/>
                </a:ext>
              </a:extLst>
            </p:cNvPr>
            <p:cNvCxnSpPr>
              <a:cxnSpLocks/>
              <a:stCxn id="54" idx="4"/>
              <a:endCxn id="80" idx="0"/>
            </p:cNvCxnSpPr>
            <p:nvPr/>
          </p:nvCxnSpPr>
          <p:spPr>
            <a:xfrm>
              <a:off x="4972471" y="3438235"/>
              <a:ext cx="1667932" cy="341661"/>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67" name="Straight Arrow Connector 166">
              <a:extLst>
                <a:ext uri="{FF2B5EF4-FFF2-40B4-BE49-F238E27FC236}">
                  <a16:creationId xmlns:a16="http://schemas.microsoft.com/office/drawing/2014/main" id="{AE575F3F-B16B-113C-642B-BA649AD5AF8E}"/>
                </a:ext>
              </a:extLst>
            </p:cNvPr>
            <p:cNvCxnSpPr>
              <a:cxnSpLocks/>
              <a:stCxn id="75" idx="4"/>
              <a:endCxn id="83" idx="0"/>
            </p:cNvCxnSpPr>
            <p:nvPr/>
          </p:nvCxnSpPr>
          <p:spPr>
            <a:xfrm>
              <a:off x="5810672" y="3438235"/>
              <a:ext cx="1667932" cy="34224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70" name="Straight Arrow Connector 169">
              <a:extLst>
                <a:ext uri="{FF2B5EF4-FFF2-40B4-BE49-F238E27FC236}">
                  <a16:creationId xmlns:a16="http://schemas.microsoft.com/office/drawing/2014/main" id="{2FF6DF6D-631B-6081-87FC-B923E7842E17}"/>
                </a:ext>
              </a:extLst>
            </p:cNvPr>
            <p:cNvCxnSpPr>
              <a:cxnSpLocks/>
              <a:stCxn id="55" idx="4"/>
              <a:endCxn id="81" idx="0"/>
            </p:cNvCxnSpPr>
            <p:nvPr/>
          </p:nvCxnSpPr>
          <p:spPr>
            <a:xfrm>
              <a:off x="6640405" y="3438235"/>
              <a:ext cx="1667932" cy="341661"/>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73" name="Straight Arrow Connector 172">
              <a:extLst>
                <a:ext uri="{FF2B5EF4-FFF2-40B4-BE49-F238E27FC236}">
                  <a16:creationId xmlns:a16="http://schemas.microsoft.com/office/drawing/2014/main" id="{EBD5B2BF-6050-B4E7-BD2F-852FCF7E114F}"/>
                </a:ext>
              </a:extLst>
            </p:cNvPr>
            <p:cNvCxnSpPr>
              <a:cxnSpLocks/>
              <a:stCxn id="76" idx="4"/>
              <a:endCxn id="84" idx="0"/>
            </p:cNvCxnSpPr>
            <p:nvPr/>
          </p:nvCxnSpPr>
          <p:spPr>
            <a:xfrm>
              <a:off x="7478606" y="3438823"/>
              <a:ext cx="1657462" cy="341073"/>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76" name="Straight Arrow Connector 175">
              <a:extLst>
                <a:ext uri="{FF2B5EF4-FFF2-40B4-BE49-F238E27FC236}">
                  <a16:creationId xmlns:a16="http://schemas.microsoft.com/office/drawing/2014/main" id="{AA42AA34-4442-7375-5743-F097E63C84F4}"/>
                </a:ext>
              </a:extLst>
            </p:cNvPr>
            <p:cNvCxnSpPr>
              <a:cxnSpLocks/>
              <a:stCxn id="56" idx="4"/>
              <a:endCxn id="82" idx="0"/>
            </p:cNvCxnSpPr>
            <p:nvPr/>
          </p:nvCxnSpPr>
          <p:spPr>
            <a:xfrm>
              <a:off x="8308339" y="3438235"/>
              <a:ext cx="1659464" cy="341661"/>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79" name="Straight Arrow Connector 178">
              <a:extLst>
                <a:ext uri="{FF2B5EF4-FFF2-40B4-BE49-F238E27FC236}">
                  <a16:creationId xmlns:a16="http://schemas.microsoft.com/office/drawing/2014/main" id="{75825402-4B07-9D94-806C-091334260B3E}"/>
                </a:ext>
              </a:extLst>
            </p:cNvPr>
            <p:cNvCxnSpPr>
              <a:cxnSpLocks/>
              <a:stCxn id="77" idx="4"/>
              <a:endCxn id="85" idx="0"/>
            </p:cNvCxnSpPr>
            <p:nvPr/>
          </p:nvCxnSpPr>
          <p:spPr>
            <a:xfrm>
              <a:off x="9136070" y="3438235"/>
              <a:ext cx="1661466" cy="33682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grpSp>
      <p:grpSp>
        <p:nvGrpSpPr>
          <p:cNvPr id="63" name="Group 62">
            <a:extLst>
              <a:ext uri="{FF2B5EF4-FFF2-40B4-BE49-F238E27FC236}">
                <a16:creationId xmlns:a16="http://schemas.microsoft.com/office/drawing/2014/main" id="{29968465-244E-F05E-E03D-4A1A73CCE4DB}"/>
              </a:ext>
            </a:extLst>
          </p:cNvPr>
          <p:cNvGrpSpPr/>
          <p:nvPr/>
        </p:nvGrpSpPr>
        <p:grpSpPr>
          <a:xfrm>
            <a:off x="4781971" y="4164565"/>
            <a:ext cx="6206064" cy="737188"/>
            <a:chOff x="4781971" y="4164565"/>
            <a:chExt cx="6206064" cy="737188"/>
          </a:xfrm>
        </p:grpSpPr>
        <p:sp>
          <p:nvSpPr>
            <p:cNvPr id="72" name="Oval 71">
              <a:extLst>
                <a:ext uri="{FF2B5EF4-FFF2-40B4-BE49-F238E27FC236}">
                  <a16:creationId xmlns:a16="http://schemas.microsoft.com/office/drawing/2014/main" id="{3C16210C-474D-ECF5-313F-9C4939B25792}"/>
                </a:ext>
              </a:extLst>
            </p:cNvPr>
            <p:cNvSpPr/>
            <p:nvPr/>
          </p:nvSpPr>
          <p:spPr>
            <a:xfrm>
              <a:off x="4781971" y="4512243"/>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8</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86" name="Oval 85">
              <a:extLst>
                <a:ext uri="{FF2B5EF4-FFF2-40B4-BE49-F238E27FC236}">
                  <a16:creationId xmlns:a16="http://schemas.microsoft.com/office/drawing/2014/main" id="{3074E068-A273-9D5E-A01D-65E807570CC9}"/>
                </a:ext>
              </a:extLst>
            </p:cNvPr>
            <p:cNvSpPr/>
            <p:nvPr/>
          </p:nvSpPr>
          <p:spPr>
            <a:xfrm>
              <a:off x="5615937" y="4512243"/>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9</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87" name="Oval 86">
              <a:extLst>
                <a:ext uri="{FF2B5EF4-FFF2-40B4-BE49-F238E27FC236}">
                  <a16:creationId xmlns:a16="http://schemas.microsoft.com/office/drawing/2014/main" id="{95C3D525-7B86-E6B3-D6BB-B1A2A82FDEC5}"/>
                </a:ext>
              </a:extLst>
            </p:cNvPr>
            <p:cNvSpPr/>
            <p:nvPr/>
          </p:nvSpPr>
          <p:spPr>
            <a:xfrm>
              <a:off x="6449903" y="451165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88" name="Oval 87">
              <a:extLst>
                <a:ext uri="{FF2B5EF4-FFF2-40B4-BE49-F238E27FC236}">
                  <a16:creationId xmlns:a16="http://schemas.microsoft.com/office/drawing/2014/main" id="{66CA053C-E19D-4D47-2327-60E1177910E6}"/>
                </a:ext>
              </a:extLst>
            </p:cNvPr>
            <p:cNvSpPr/>
            <p:nvPr/>
          </p:nvSpPr>
          <p:spPr>
            <a:xfrm>
              <a:off x="8117837" y="451165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26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89" name="Oval 88">
              <a:extLst>
                <a:ext uri="{FF2B5EF4-FFF2-40B4-BE49-F238E27FC236}">
                  <a16:creationId xmlns:a16="http://schemas.microsoft.com/office/drawing/2014/main" id="{77A129C3-ADF9-83E5-FDA2-B659652BC5C6}"/>
                </a:ext>
              </a:extLst>
            </p:cNvPr>
            <p:cNvSpPr/>
            <p:nvPr/>
          </p:nvSpPr>
          <p:spPr>
            <a:xfrm>
              <a:off x="9777303" y="451165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34</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90" name="Oval 89">
              <a:extLst>
                <a:ext uri="{FF2B5EF4-FFF2-40B4-BE49-F238E27FC236}">
                  <a16:creationId xmlns:a16="http://schemas.microsoft.com/office/drawing/2014/main" id="{346A55FC-FCFA-27B2-BCC1-CD4D843E6C7A}"/>
                </a:ext>
              </a:extLst>
            </p:cNvPr>
            <p:cNvSpPr/>
            <p:nvPr/>
          </p:nvSpPr>
          <p:spPr>
            <a:xfrm>
              <a:off x="7288104" y="4512243"/>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20</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91" name="Oval 90">
              <a:extLst>
                <a:ext uri="{FF2B5EF4-FFF2-40B4-BE49-F238E27FC236}">
                  <a16:creationId xmlns:a16="http://schemas.microsoft.com/office/drawing/2014/main" id="{2424F64D-8D33-DCCA-1CF0-58DD2519E835}"/>
                </a:ext>
              </a:extLst>
            </p:cNvPr>
            <p:cNvSpPr/>
            <p:nvPr/>
          </p:nvSpPr>
          <p:spPr>
            <a:xfrm>
              <a:off x="8945568" y="451165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29</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92" name="Oval 91">
              <a:extLst>
                <a:ext uri="{FF2B5EF4-FFF2-40B4-BE49-F238E27FC236}">
                  <a16:creationId xmlns:a16="http://schemas.microsoft.com/office/drawing/2014/main" id="{D4A4B577-4281-5E58-D319-EF16B2803E64}"/>
                </a:ext>
              </a:extLst>
            </p:cNvPr>
            <p:cNvSpPr/>
            <p:nvPr/>
          </p:nvSpPr>
          <p:spPr>
            <a:xfrm>
              <a:off x="10607036" y="4506814"/>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36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cxnSp>
          <p:nvCxnSpPr>
            <p:cNvPr id="184" name="Straight Arrow Connector 183">
              <a:extLst>
                <a:ext uri="{FF2B5EF4-FFF2-40B4-BE49-F238E27FC236}">
                  <a16:creationId xmlns:a16="http://schemas.microsoft.com/office/drawing/2014/main" id="{A5C1B190-821E-545F-61EA-A35FA9A5675F}"/>
                </a:ext>
              </a:extLst>
            </p:cNvPr>
            <p:cNvCxnSpPr>
              <a:cxnSpLocks/>
              <a:stCxn id="66" idx="4"/>
              <a:endCxn id="72" idx="0"/>
            </p:cNvCxnSpPr>
            <p:nvPr/>
          </p:nvCxnSpPr>
          <p:spPr>
            <a:xfrm>
              <a:off x="4972471" y="4169994"/>
              <a:ext cx="0" cy="34224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87" name="Straight Arrow Connector 186">
              <a:extLst>
                <a:ext uri="{FF2B5EF4-FFF2-40B4-BE49-F238E27FC236}">
                  <a16:creationId xmlns:a16="http://schemas.microsoft.com/office/drawing/2014/main" id="{4D4BA14D-077F-C524-BC73-A2FEC905CEE6}"/>
                </a:ext>
              </a:extLst>
            </p:cNvPr>
            <p:cNvCxnSpPr>
              <a:cxnSpLocks/>
              <a:stCxn id="79" idx="4"/>
              <a:endCxn id="86" idx="0"/>
            </p:cNvCxnSpPr>
            <p:nvPr/>
          </p:nvCxnSpPr>
          <p:spPr>
            <a:xfrm>
              <a:off x="5806437" y="4169994"/>
              <a:ext cx="0" cy="34224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90" name="Straight Arrow Connector 189">
              <a:extLst>
                <a:ext uri="{FF2B5EF4-FFF2-40B4-BE49-F238E27FC236}">
                  <a16:creationId xmlns:a16="http://schemas.microsoft.com/office/drawing/2014/main" id="{1D10749B-DA79-71A2-3B54-BCC591E1A228}"/>
                </a:ext>
              </a:extLst>
            </p:cNvPr>
            <p:cNvCxnSpPr>
              <a:cxnSpLocks/>
              <a:stCxn id="80" idx="4"/>
              <a:endCxn id="87" idx="0"/>
            </p:cNvCxnSpPr>
            <p:nvPr/>
          </p:nvCxnSpPr>
          <p:spPr>
            <a:xfrm>
              <a:off x="6640403" y="4169406"/>
              <a:ext cx="0" cy="34224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93" name="Straight Arrow Connector 192">
              <a:extLst>
                <a:ext uri="{FF2B5EF4-FFF2-40B4-BE49-F238E27FC236}">
                  <a16:creationId xmlns:a16="http://schemas.microsoft.com/office/drawing/2014/main" id="{7A5698BA-2AF9-2284-33A9-3A12BFB12767}"/>
                </a:ext>
              </a:extLst>
            </p:cNvPr>
            <p:cNvCxnSpPr>
              <a:cxnSpLocks/>
              <a:stCxn id="83" idx="4"/>
              <a:endCxn id="90" idx="0"/>
            </p:cNvCxnSpPr>
            <p:nvPr/>
          </p:nvCxnSpPr>
          <p:spPr>
            <a:xfrm>
              <a:off x="7478604" y="4169994"/>
              <a:ext cx="0" cy="34224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96" name="Straight Arrow Connector 195">
              <a:extLst>
                <a:ext uri="{FF2B5EF4-FFF2-40B4-BE49-F238E27FC236}">
                  <a16:creationId xmlns:a16="http://schemas.microsoft.com/office/drawing/2014/main" id="{B03C9F9E-7279-DBD4-DCAB-B69CE00B9C4A}"/>
                </a:ext>
              </a:extLst>
            </p:cNvPr>
            <p:cNvCxnSpPr>
              <a:cxnSpLocks/>
              <a:stCxn id="81" idx="4"/>
              <a:endCxn id="88" idx="0"/>
            </p:cNvCxnSpPr>
            <p:nvPr/>
          </p:nvCxnSpPr>
          <p:spPr>
            <a:xfrm>
              <a:off x="8308337" y="4169406"/>
              <a:ext cx="0" cy="34224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99" name="Straight Arrow Connector 198">
              <a:extLst>
                <a:ext uri="{FF2B5EF4-FFF2-40B4-BE49-F238E27FC236}">
                  <a16:creationId xmlns:a16="http://schemas.microsoft.com/office/drawing/2014/main" id="{2639F3A1-B1D8-30AC-C81B-28B61A269183}"/>
                </a:ext>
              </a:extLst>
            </p:cNvPr>
            <p:cNvCxnSpPr>
              <a:cxnSpLocks/>
              <a:stCxn id="84" idx="4"/>
              <a:endCxn id="91" idx="0"/>
            </p:cNvCxnSpPr>
            <p:nvPr/>
          </p:nvCxnSpPr>
          <p:spPr>
            <a:xfrm>
              <a:off x="9136068" y="4169406"/>
              <a:ext cx="0" cy="34224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02" name="Straight Arrow Connector 201">
              <a:extLst>
                <a:ext uri="{FF2B5EF4-FFF2-40B4-BE49-F238E27FC236}">
                  <a16:creationId xmlns:a16="http://schemas.microsoft.com/office/drawing/2014/main" id="{7A6667A7-831C-B667-BC6A-5EE8F6CF3E1A}"/>
                </a:ext>
              </a:extLst>
            </p:cNvPr>
            <p:cNvCxnSpPr>
              <a:cxnSpLocks/>
              <a:stCxn id="82" idx="4"/>
              <a:endCxn id="89" idx="0"/>
            </p:cNvCxnSpPr>
            <p:nvPr/>
          </p:nvCxnSpPr>
          <p:spPr>
            <a:xfrm>
              <a:off x="9967803" y="4169406"/>
              <a:ext cx="0" cy="34224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05" name="Straight Arrow Connector 204">
              <a:extLst>
                <a:ext uri="{FF2B5EF4-FFF2-40B4-BE49-F238E27FC236}">
                  <a16:creationId xmlns:a16="http://schemas.microsoft.com/office/drawing/2014/main" id="{14C390E8-4A4D-7E80-5409-3E89F79233A0}"/>
                </a:ext>
              </a:extLst>
            </p:cNvPr>
            <p:cNvCxnSpPr>
              <a:cxnSpLocks/>
              <a:stCxn id="85" idx="4"/>
              <a:endCxn id="92" idx="0"/>
            </p:cNvCxnSpPr>
            <p:nvPr/>
          </p:nvCxnSpPr>
          <p:spPr>
            <a:xfrm>
              <a:off x="10797536" y="4164565"/>
              <a:ext cx="0" cy="34224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08" name="Straight Arrow Connector 207">
              <a:extLst>
                <a:ext uri="{FF2B5EF4-FFF2-40B4-BE49-F238E27FC236}">
                  <a16:creationId xmlns:a16="http://schemas.microsoft.com/office/drawing/2014/main" id="{BA9C9336-DB4E-EC0A-3130-0ACCD5FFB69F}"/>
                </a:ext>
              </a:extLst>
            </p:cNvPr>
            <p:cNvCxnSpPr>
              <a:cxnSpLocks/>
              <a:stCxn id="66" idx="4"/>
              <a:endCxn id="88" idx="0"/>
            </p:cNvCxnSpPr>
            <p:nvPr/>
          </p:nvCxnSpPr>
          <p:spPr>
            <a:xfrm>
              <a:off x="4972471" y="4169994"/>
              <a:ext cx="3335866" cy="341661"/>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24" name="Straight Arrow Connector 223">
              <a:extLst>
                <a:ext uri="{FF2B5EF4-FFF2-40B4-BE49-F238E27FC236}">
                  <a16:creationId xmlns:a16="http://schemas.microsoft.com/office/drawing/2014/main" id="{F82458B9-06D7-78D8-93E0-E9DE3E7F032B}"/>
                </a:ext>
              </a:extLst>
            </p:cNvPr>
            <p:cNvCxnSpPr>
              <a:cxnSpLocks/>
              <a:stCxn id="79" idx="4"/>
              <a:endCxn id="91" idx="0"/>
            </p:cNvCxnSpPr>
            <p:nvPr/>
          </p:nvCxnSpPr>
          <p:spPr>
            <a:xfrm>
              <a:off x="5806437" y="4169994"/>
              <a:ext cx="3329631" cy="341661"/>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29" name="Straight Arrow Connector 228">
              <a:extLst>
                <a:ext uri="{FF2B5EF4-FFF2-40B4-BE49-F238E27FC236}">
                  <a16:creationId xmlns:a16="http://schemas.microsoft.com/office/drawing/2014/main" id="{4A12B028-04DA-9ED1-33C3-D33A1505B873}"/>
                </a:ext>
              </a:extLst>
            </p:cNvPr>
            <p:cNvCxnSpPr>
              <a:cxnSpLocks/>
              <a:stCxn id="80" idx="4"/>
              <a:endCxn id="89" idx="0"/>
            </p:cNvCxnSpPr>
            <p:nvPr/>
          </p:nvCxnSpPr>
          <p:spPr>
            <a:xfrm>
              <a:off x="6640403" y="4169406"/>
              <a:ext cx="3327400" cy="34224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32" name="Straight Arrow Connector 231">
              <a:extLst>
                <a:ext uri="{FF2B5EF4-FFF2-40B4-BE49-F238E27FC236}">
                  <a16:creationId xmlns:a16="http://schemas.microsoft.com/office/drawing/2014/main" id="{8AE67651-0050-8157-91AA-B8A5678119F6}"/>
                </a:ext>
              </a:extLst>
            </p:cNvPr>
            <p:cNvCxnSpPr>
              <a:cxnSpLocks/>
              <a:stCxn id="83" idx="4"/>
              <a:endCxn id="92" idx="0"/>
            </p:cNvCxnSpPr>
            <p:nvPr/>
          </p:nvCxnSpPr>
          <p:spPr>
            <a:xfrm>
              <a:off x="7478604" y="4169994"/>
              <a:ext cx="3318932" cy="33682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grpSp>
      <p:grpSp>
        <p:nvGrpSpPr>
          <p:cNvPr id="180" name="Group 179">
            <a:extLst>
              <a:ext uri="{FF2B5EF4-FFF2-40B4-BE49-F238E27FC236}">
                <a16:creationId xmlns:a16="http://schemas.microsoft.com/office/drawing/2014/main" id="{768C3479-8899-52FA-4A10-6DC2EE7B04E9}"/>
              </a:ext>
            </a:extLst>
          </p:cNvPr>
          <p:cNvGrpSpPr/>
          <p:nvPr/>
        </p:nvGrpSpPr>
        <p:grpSpPr>
          <a:xfrm>
            <a:off x="4548051" y="2191292"/>
            <a:ext cx="6587655" cy="3067385"/>
            <a:chOff x="-41608" y="3731525"/>
            <a:chExt cx="6587655" cy="3067385"/>
          </a:xfrm>
        </p:grpSpPr>
        <p:sp>
          <p:nvSpPr>
            <p:cNvPr id="131" name="Rectangle 130">
              <a:extLst>
                <a:ext uri="{FF2B5EF4-FFF2-40B4-BE49-F238E27FC236}">
                  <a16:creationId xmlns:a16="http://schemas.microsoft.com/office/drawing/2014/main" id="{9257CE5D-0279-10E3-1D1E-26B7420A7BBD}"/>
                </a:ext>
              </a:extLst>
            </p:cNvPr>
            <p:cNvSpPr/>
            <p:nvPr/>
          </p:nvSpPr>
          <p:spPr>
            <a:xfrm>
              <a:off x="-41608" y="3731525"/>
              <a:ext cx="6587655" cy="3067385"/>
            </a:xfrm>
            <a:prstGeom prst="rect">
              <a:avLst/>
            </a:prstGeom>
            <a:solidFill>
              <a:srgbClr val="000000">
                <a:alpha val="72157"/>
              </a:srgb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grpSp>
          <p:nvGrpSpPr>
            <p:cNvPr id="178" name="Group 177">
              <a:extLst>
                <a:ext uri="{FF2B5EF4-FFF2-40B4-BE49-F238E27FC236}">
                  <a16:creationId xmlns:a16="http://schemas.microsoft.com/office/drawing/2014/main" id="{F3FD3FD5-C8C0-E1DF-89D1-8546BAC4DD94}"/>
                </a:ext>
              </a:extLst>
            </p:cNvPr>
            <p:cNvGrpSpPr/>
            <p:nvPr/>
          </p:nvGrpSpPr>
          <p:grpSpPr>
            <a:xfrm>
              <a:off x="191404" y="3852398"/>
              <a:ext cx="6206066" cy="2584199"/>
              <a:chOff x="191404" y="3852398"/>
              <a:chExt cx="6206066" cy="2584199"/>
            </a:xfrm>
          </p:grpSpPr>
          <p:grpSp>
            <p:nvGrpSpPr>
              <p:cNvPr id="132" name="Group 131">
                <a:extLst>
                  <a:ext uri="{FF2B5EF4-FFF2-40B4-BE49-F238E27FC236}">
                    <a16:creationId xmlns:a16="http://schemas.microsoft.com/office/drawing/2014/main" id="{00DA092D-744B-3E21-7F91-6B781190821A}"/>
                  </a:ext>
                </a:extLst>
              </p:cNvPr>
              <p:cNvGrpSpPr/>
              <p:nvPr/>
            </p:nvGrpSpPr>
            <p:grpSpPr>
              <a:xfrm>
                <a:off x="191404" y="3852398"/>
                <a:ext cx="6206066" cy="2584199"/>
                <a:chOff x="4934371" y="2464525"/>
                <a:chExt cx="6206066" cy="2584199"/>
              </a:xfrm>
            </p:grpSpPr>
            <p:sp>
              <p:nvSpPr>
                <p:cNvPr id="133" name="Oval 132">
                  <a:extLst>
                    <a:ext uri="{FF2B5EF4-FFF2-40B4-BE49-F238E27FC236}">
                      <a16:creationId xmlns:a16="http://schemas.microsoft.com/office/drawing/2014/main" id="{4DD0CAF2-E1FC-A0DD-BC03-AF6EF98F928F}"/>
                    </a:ext>
                  </a:extLst>
                </p:cNvPr>
                <p:cNvSpPr/>
                <p:nvPr/>
              </p:nvSpPr>
              <p:spPr>
                <a:xfrm>
                  <a:off x="10759436" y="4659214"/>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36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35" name="Oval 134">
                  <a:extLst>
                    <a:ext uri="{FF2B5EF4-FFF2-40B4-BE49-F238E27FC236}">
                      <a16:creationId xmlns:a16="http://schemas.microsoft.com/office/drawing/2014/main" id="{174094FB-C1E1-E77E-C694-B27D10F21D42}"/>
                    </a:ext>
                  </a:extLst>
                </p:cNvPr>
                <p:cNvSpPr/>
                <p:nvPr/>
              </p:nvSpPr>
              <p:spPr>
                <a:xfrm>
                  <a:off x="7440504" y="3932884"/>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20</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36" name="Oval 135">
                  <a:extLst>
                    <a:ext uri="{FF2B5EF4-FFF2-40B4-BE49-F238E27FC236}">
                      <a16:creationId xmlns:a16="http://schemas.microsoft.com/office/drawing/2014/main" id="{5515C2AB-F204-F541-2BCC-D75F87420795}"/>
                    </a:ext>
                  </a:extLst>
                </p:cNvPr>
                <p:cNvSpPr/>
                <p:nvPr/>
              </p:nvSpPr>
              <p:spPr>
                <a:xfrm>
                  <a:off x="10759436" y="392745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38" name="Oval 137">
                  <a:extLst>
                    <a:ext uri="{FF2B5EF4-FFF2-40B4-BE49-F238E27FC236}">
                      <a16:creationId xmlns:a16="http://schemas.microsoft.com/office/drawing/2014/main" id="{DC32D72A-D7BA-4497-4749-0FD136A89743}"/>
                    </a:ext>
                  </a:extLst>
                </p:cNvPr>
                <p:cNvSpPr/>
                <p:nvPr/>
              </p:nvSpPr>
              <p:spPr>
                <a:xfrm>
                  <a:off x="5772572" y="320112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9</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39" name="Oval 138">
                  <a:extLst>
                    <a:ext uri="{FF2B5EF4-FFF2-40B4-BE49-F238E27FC236}">
                      <a16:creationId xmlns:a16="http://schemas.microsoft.com/office/drawing/2014/main" id="{5BC61062-ABA5-2593-3A77-6FE0AF610AA0}"/>
                    </a:ext>
                  </a:extLst>
                </p:cNvPr>
                <p:cNvSpPr/>
                <p:nvPr/>
              </p:nvSpPr>
              <p:spPr>
                <a:xfrm>
                  <a:off x="7440506" y="3201713"/>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11</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41" name="Oval 140">
                  <a:extLst>
                    <a:ext uri="{FF2B5EF4-FFF2-40B4-BE49-F238E27FC236}">
                      <a16:creationId xmlns:a16="http://schemas.microsoft.com/office/drawing/2014/main" id="{367BA262-58FB-40FF-9063-9FB1E9A376F5}"/>
                    </a:ext>
                  </a:extLst>
                </p:cNvPr>
                <p:cNvSpPr/>
                <p:nvPr/>
              </p:nvSpPr>
              <p:spPr>
                <a:xfrm>
                  <a:off x="9097970" y="320112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9</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42" name="Oval 141">
                  <a:extLst>
                    <a:ext uri="{FF2B5EF4-FFF2-40B4-BE49-F238E27FC236}">
                      <a16:creationId xmlns:a16="http://schemas.microsoft.com/office/drawing/2014/main" id="{AA25C815-5A2A-357A-D2E9-25727B8B9D5D}"/>
                    </a:ext>
                  </a:extLst>
                </p:cNvPr>
                <p:cNvSpPr/>
                <p:nvPr/>
              </p:nvSpPr>
              <p:spPr>
                <a:xfrm>
                  <a:off x="10759438" y="3196284"/>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7</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grpSp>
              <p:nvGrpSpPr>
                <p:cNvPr id="144" name="Group 143">
                  <a:extLst>
                    <a:ext uri="{FF2B5EF4-FFF2-40B4-BE49-F238E27FC236}">
                      <a16:creationId xmlns:a16="http://schemas.microsoft.com/office/drawing/2014/main" id="{5EF17518-E2DA-1EC8-951C-EFBB7C2A304B}"/>
                    </a:ext>
                  </a:extLst>
                </p:cNvPr>
                <p:cNvGrpSpPr/>
                <p:nvPr/>
              </p:nvGrpSpPr>
              <p:grpSpPr>
                <a:xfrm>
                  <a:off x="4934371" y="2464525"/>
                  <a:ext cx="6206066" cy="389510"/>
                  <a:chOff x="4781971" y="2312125"/>
                  <a:chExt cx="6206066" cy="389510"/>
                </a:xfrm>
              </p:grpSpPr>
              <p:sp>
                <p:nvSpPr>
                  <p:cNvPr id="145" name="Oval 144">
                    <a:extLst>
                      <a:ext uri="{FF2B5EF4-FFF2-40B4-BE49-F238E27FC236}">
                        <a16:creationId xmlns:a16="http://schemas.microsoft.com/office/drawing/2014/main" id="{78D87943-4E17-CBF7-6E53-7CDE74180DD6}"/>
                      </a:ext>
                    </a:extLst>
                  </p:cNvPr>
                  <p:cNvSpPr/>
                  <p:nvPr/>
                </p:nvSpPr>
                <p:spPr>
                  <a:xfrm>
                    <a:off x="4781971" y="231212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8</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47" name="Oval 146">
                    <a:extLst>
                      <a:ext uri="{FF2B5EF4-FFF2-40B4-BE49-F238E27FC236}">
                        <a16:creationId xmlns:a16="http://schemas.microsoft.com/office/drawing/2014/main" id="{8C9A47CB-FC7B-F7FC-939F-C0D3F373BA95}"/>
                      </a:ext>
                    </a:extLst>
                  </p:cNvPr>
                  <p:cNvSpPr/>
                  <p:nvPr/>
                </p:nvSpPr>
                <p:spPr>
                  <a:xfrm>
                    <a:off x="5615938" y="231212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48" name="Oval 147">
                    <a:extLst>
                      <a:ext uri="{FF2B5EF4-FFF2-40B4-BE49-F238E27FC236}">
                        <a16:creationId xmlns:a16="http://schemas.microsoft.com/office/drawing/2014/main" id="{24CBC750-F552-3894-FD38-DBD925C2B547}"/>
                      </a:ext>
                    </a:extLst>
                  </p:cNvPr>
                  <p:cNvSpPr/>
                  <p:nvPr/>
                </p:nvSpPr>
                <p:spPr>
                  <a:xfrm>
                    <a:off x="6449905" y="231212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7</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50" name="Oval 149">
                    <a:extLst>
                      <a:ext uri="{FF2B5EF4-FFF2-40B4-BE49-F238E27FC236}">
                        <a16:creationId xmlns:a16="http://schemas.microsoft.com/office/drawing/2014/main" id="{DA4E6CDB-6E54-4BA9-96D6-52E83813E71B}"/>
                      </a:ext>
                    </a:extLst>
                  </p:cNvPr>
                  <p:cNvSpPr/>
                  <p:nvPr/>
                </p:nvSpPr>
                <p:spPr>
                  <a:xfrm>
                    <a:off x="7283872" y="231212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4</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51" name="Oval 150">
                    <a:extLst>
                      <a:ext uri="{FF2B5EF4-FFF2-40B4-BE49-F238E27FC236}">
                        <a16:creationId xmlns:a16="http://schemas.microsoft.com/office/drawing/2014/main" id="{FD30DCD7-463C-AE1F-96BD-4015F398B213}"/>
                      </a:ext>
                    </a:extLst>
                  </p:cNvPr>
                  <p:cNvSpPr/>
                  <p:nvPr/>
                </p:nvSpPr>
                <p:spPr>
                  <a:xfrm>
                    <a:off x="8117839" y="231212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53" name="Oval 152">
                    <a:extLst>
                      <a:ext uri="{FF2B5EF4-FFF2-40B4-BE49-F238E27FC236}">
                        <a16:creationId xmlns:a16="http://schemas.microsoft.com/office/drawing/2014/main" id="{E0FD0085-A0D4-793F-0202-B247467EFA87}"/>
                      </a:ext>
                    </a:extLst>
                  </p:cNvPr>
                  <p:cNvSpPr/>
                  <p:nvPr/>
                </p:nvSpPr>
                <p:spPr>
                  <a:xfrm>
                    <a:off x="8947572" y="231212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3</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54" name="Oval 153">
                    <a:extLst>
                      <a:ext uri="{FF2B5EF4-FFF2-40B4-BE49-F238E27FC236}">
                        <a16:creationId xmlns:a16="http://schemas.microsoft.com/office/drawing/2014/main" id="{94461D11-7F4E-D5E0-FE2D-4CF5B1A8566A}"/>
                      </a:ext>
                    </a:extLst>
                  </p:cNvPr>
                  <p:cNvSpPr/>
                  <p:nvPr/>
                </p:nvSpPr>
                <p:spPr>
                  <a:xfrm>
                    <a:off x="9777305" y="231212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5</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56" name="Oval 155">
                    <a:extLst>
                      <a:ext uri="{FF2B5EF4-FFF2-40B4-BE49-F238E27FC236}">
                        <a16:creationId xmlns:a16="http://schemas.microsoft.com/office/drawing/2014/main" id="{E90A95A9-7CE5-8542-1DBC-7CB1D04B2E7D}"/>
                      </a:ext>
                    </a:extLst>
                  </p:cNvPr>
                  <p:cNvSpPr/>
                  <p:nvPr/>
                </p:nvSpPr>
                <p:spPr>
                  <a:xfrm>
                    <a:off x="10607038" y="231212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2</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grpSp>
          </p:grpSp>
          <p:grpSp>
            <p:nvGrpSpPr>
              <p:cNvPr id="157" name="Group 156">
                <a:extLst>
                  <a:ext uri="{FF2B5EF4-FFF2-40B4-BE49-F238E27FC236}">
                    <a16:creationId xmlns:a16="http://schemas.microsoft.com/office/drawing/2014/main" id="{12C41B50-4FE8-32F7-646F-A710035CC665}"/>
                  </a:ext>
                </a:extLst>
              </p:cNvPr>
              <p:cNvGrpSpPr/>
              <p:nvPr/>
            </p:nvGrpSpPr>
            <p:grpSpPr>
              <a:xfrm>
                <a:off x="362713" y="4236088"/>
                <a:ext cx="5850610" cy="1823172"/>
                <a:chOff x="4976045" y="2682171"/>
                <a:chExt cx="5850610" cy="1823172"/>
              </a:xfrm>
            </p:grpSpPr>
            <p:cxnSp>
              <p:nvCxnSpPr>
                <p:cNvPr id="158" name="Straight Arrow Connector 157">
                  <a:extLst>
                    <a:ext uri="{FF2B5EF4-FFF2-40B4-BE49-F238E27FC236}">
                      <a16:creationId xmlns:a16="http://schemas.microsoft.com/office/drawing/2014/main" id="{EF9474F4-BF1C-34E4-8FC7-6C981929D426}"/>
                    </a:ext>
                  </a:extLst>
                </p:cNvPr>
                <p:cNvCxnSpPr>
                  <a:cxnSpLocks/>
                </p:cNvCxnSpPr>
                <p:nvPr/>
              </p:nvCxnSpPr>
              <p:spPr>
                <a:xfrm>
                  <a:off x="7452360" y="4145280"/>
                  <a:ext cx="3368040" cy="350520"/>
                </a:xfrm>
                <a:prstGeom prst="straightConnector1">
                  <a:avLst/>
                </a:prstGeom>
                <a:noFill/>
                <a:ln w="381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59" name="Straight Arrow Connector 158">
                  <a:extLst>
                    <a:ext uri="{FF2B5EF4-FFF2-40B4-BE49-F238E27FC236}">
                      <a16:creationId xmlns:a16="http://schemas.microsoft.com/office/drawing/2014/main" id="{196D8A19-A594-F256-1F36-D17DF43DA2DB}"/>
                    </a:ext>
                  </a:extLst>
                </p:cNvPr>
                <p:cNvCxnSpPr>
                  <a:cxnSpLocks/>
                </p:cNvCxnSpPr>
                <p:nvPr/>
              </p:nvCxnSpPr>
              <p:spPr>
                <a:xfrm>
                  <a:off x="10809805" y="4123925"/>
                  <a:ext cx="0" cy="381418"/>
                </a:xfrm>
                <a:prstGeom prst="straightConnector1">
                  <a:avLst/>
                </a:prstGeom>
                <a:noFill/>
                <a:ln w="381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61" name="Straight Arrow Connector 160">
                  <a:extLst>
                    <a:ext uri="{FF2B5EF4-FFF2-40B4-BE49-F238E27FC236}">
                      <a16:creationId xmlns:a16="http://schemas.microsoft.com/office/drawing/2014/main" id="{7AFC4339-26E6-5141-928A-2007492839C5}"/>
                    </a:ext>
                  </a:extLst>
                </p:cNvPr>
                <p:cNvCxnSpPr>
                  <a:cxnSpLocks/>
                  <a:endCxn id="135" idx="0"/>
                </p:cNvCxnSpPr>
                <p:nvPr/>
              </p:nvCxnSpPr>
              <p:spPr>
                <a:xfrm>
                  <a:off x="5823785" y="3419922"/>
                  <a:ext cx="1677584" cy="346918"/>
                </a:xfrm>
                <a:prstGeom prst="straightConnector1">
                  <a:avLst/>
                </a:prstGeom>
                <a:noFill/>
                <a:ln w="381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62" name="Straight Arrow Connector 161">
                  <a:extLst>
                    <a:ext uri="{FF2B5EF4-FFF2-40B4-BE49-F238E27FC236}">
                      <a16:creationId xmlns:a16="http://schemas.microsoft.com/office/drawing/2014/main" id="{B971AE1A-8E4E-C5DE-6C43-3A196FA10BD9}"/>
                    </a:ext>
                  </a:extLst>
                </p:cNvPr>
                <p:cNvCxnSpPr>
                  <a:cxnSpLocks/>
                </p:cNvCxnSpPr>
                <p:nvPr/>
              </p:nvCxnSpPr>
              <p:spPr>
                <a:xfrm>
                  <a:off x="7489421" y="3429000"/>
                  <a:ext cx="0" cy="357693"/>
                </a:xfrm>
                <a:prstGeom prst="straightConnector1">
                  <a:avLst/>
                </a:prstGeom>
                <a:noFill/>
                <a:ln w="381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64" name="Straight Arrow Connector 163">
                  <a:extLst>
                    <a:ext uri="{FF2B5EF4-FFF2-40B4-BE49-F238E27FC236}">
                      <a16:creationId xmlns:a16="http://schemas.microsoft.com/office/drawing/2014/main" id="{57F1E668-634E-9515-045C-C80D69201B1A}"/>
                    </a:ext>
                  </a:extLst>
                </p:cNvPr>
                <p:cNvCxnSpPr>
                  <a:cxnSpLocks/>
                </p:cNvCxnSpPr>
                <p:nvPr/>
              </p:nvCxnSpPr>
              <p:spPr>
                <a:xfrm>
                  <a:off x="9151620" y="3429000"/>
                  <a:ext cx="1659152" cy="349873"/>
                </a:xfrm>
                <a:prstGeom prst="straightConnector1">
                  <a:avLst/>
                </a:prstGeom>
                <a:noFill/>
                <a:ln w="381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65" name="Straight Arrow Connector 164">
                  <a:extLst>
                    <a:ext uri="{FF2B5EF4-FFF2-40B4-BE49-F238E27FC236}">
                      <a16:creationId xmlns:a16="http://schemas.microsoft.com/office/drawing/2014/main" id="{FF237CE2-ACC7-9A79-CB74-7484CB8E3C3F}"/>
                    </a:ext>
                  </a:extLst>
                </p:cNvPr>
                <p:cNvCxnSpPr>
                  <a:cxnSpLocks/>
                </p:cNvCxnSpPr>
                <p:nvPr/>
              </p:nvCxnSpPr>
              <p:spPr>
                <a:xfrm>
                  <a:off x="10814582" y="3413560"/>
                  <a:ext cx="0" cy="357693"/>
                </a:xfrm>
                <a:prstGeom prst="straightConnector1">
                  <a:avLst/>
                </a:prstGeom>
                <a:noFill/>
                <a:ln w="381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66" name="Straight Arrow Connector 165">
                  <a:extLst>
                    <a:ext uri="{FF2B5EF4-FFF2-40B4-BE49-F238E27FC236}">
                      <a16:creationId xmlns:a16="http://schemas.microsoft.com/office/drawing/2014/main" id="{3F9278BC-9B11-B5A5-244D-1EBC711C664F}"/>
                    </a:ext>
                  </a:extLst>
                </p:cNvPr>
                <p:cNvCxnSpPr>
                  <a:cxnSpLocks/>
                </p:cNvCxnSpPr>
                <p:nvPr/>
              </p:nvCxnSpPr>
              <p:spPr>
                <a:xfrm>
                  <a:off x="9974580" y="2689860"/>
                  <a:ext cx="852075" cy="357624"/>
                </a:xfrm>
                <a:prstGeom prst="straightConnector1">
                  <a:avLst/>
                </a:prstGeom>
                <a:noFill/>
                <a:ln w="381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68" name="Straight Arrow Connector 167">
                  <a:extLst>
                    <a:ext uri="{FF2B5EF4-FFF2-40B4-BE49-F238E27FC236}">
                      <a16:creationId xmlns:a16="http://schemas.microsoft.com/office/drawing/2014/main" id="{6999AE69-A9FC-7379-BC67-52D63008680F}"/>
                    </a:ext>
                  </a:extLst>
                </p:cNvPr>
                <p:cNvCxnSpPr>
                  <a:cxnSpLocks/>
                </p:cNvCxnSpPr>
                <p:nvPr/>
              </p:nvCxnSpPr>
              <p:spPr>
                <a:xfrm>
                  <a:off x="10811415" y="2682171"/>
                  <a:ext cx="0" cy="357693"/>
                </a:xfrm>
                <a:prstGeom prst="straightConnector1">
                  <a:avLst/>
                </a:prstGeom>
                <a:noFill/>
                <a:ln w="381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69" name="Straight Arrow Connector 168">
                  <a:extLst>
                    <a:ext uri="{FF2B5EF4-FFF2-40B4-BE49-F238E27FC236}">
                      <a16:creationId xmlns:a16="http://schemas.microsoft.com/office/drawing/2014/main" id="{6BD17F9A-3149-6C73-3F50-C368697CD7D8}"/>
                    </a:ext>
                  </a:extLst>
                </p:cNvPr>
                <p:cNvCxnSpPr>
                  <a:cxnSpLocks/>
                </p:cNvCxnSpPr>
                <p:nvPr/>
              </p:nvCxnSpPr>
              <p:spPr>
                <a:xfrm>
                  <a:off x="8312150" y="2692400"/>
                  <a:ext cx="852075" cy="357624"/>
                </a:xfrm>
                <a:prstGeom prst="straightConnector1">
                  <a:avLst/>
                </a:prstGeom>
                <a:noFill/>
                <a:ln w="381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71" name="Straight Arrow Connector 170">
                  <a:extLst>
                    <a:ext uri="{FF2B5EF4-FFF2-40B4-BE49-F238E27FC236}">
                      <a16:creationId xmlns:a16="http://schemas.microsoft.com/office/drawing/2014/main" id="{D4210B98-BFF8-AB3B-454A-3EF6D40AE3B0}"/>
                    </a:ext>
                  </a:extLst>
                </p:cNvPr>
                <p:cNvCxnSpPr>
                  <a:cxnSpLocks/>
                </p:cNvCxnSpPr>
                <p:nvPr/>
              </p:nvCxnSpPr>
              <p:spPr>
                <a:xfrm>
                  <a:off x="9142635" y="2697411"/>
                  <a:ext cx="0" cy="357693"/>
                </a:xfrm>
                <a:prstGeom prst="straightConnector1">
                  <a:avLst/>
                </a:prstGeom>
                <a:noFill/>
                <a:ln w="381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72" name="Straight Arrow Connector 171">
                  <a:extLst>
                    <a:ext uri="{FF2B5EF4-FFF2-40B4-BE49-F238E27FC236}">
                      <a16:creationId xmlns:a16="http://schemas.microsoft.com/office/drawing/2014/main" id="{5DD24BE4-779A-A86F-06B6-2AF37C2083FC}"/>
                    </a:ext>
                  </a:extLst>
                </p:cNvPr>
                <p:cNvCxnSpPr>
                  <a:cxnSpLocks/>
                </p:cNvCxnSpPr>
                <p:nvPr/>
              </p:nvCxnSpPr>
              <p:spPr>
                <a:xfrm>
                  <a:off x="6635089" y="2691199"/>
                  <a:ext cx="852075" cy="357624"/>
                </a:xfrm>
                <a:prstGeom prst="straightConnector1">
                  <a:avLst/>
                </a:prstGeom>
                <a:noFill/>
                <a:ln w="381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74" name="Straight Arrow Connector 173">
                  <a:extLst>
                    <a:ext uri="{FF2B5EF4-FFF2-40B4-BE49-F238E27FC236}">
                      <a16:creationId xmlns:a16="http://schemas.microsoft.com/office/drawing/2014/main" id="{1EF43270-4561-4215-8EE9-282DC1DDE570}"/>
                    </a:ext>
                  </a:extLst>
                </p:cNvPr>
                <p:cNvCxnSpPr>
                  <a:cxnSpLocks/>
                </p:cNvCxnSpPr>
                <p:nvPr/>
              </p:nvCxnSpPr>
              <p:spPr>
                <a:xfrm>
                  <a:off x="7490974" y="2689860"/>
                  <a:ext cx="0" cy="357693"/>
                </a:xfrm>
                <a:prstGeom prst="straightConnector1">
                  <a:avLst/>
                </a:prstGeom>
                <a:noFill/>
                <a:ln w="381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75" name="Straight Arrow Connector 174">
                  <a:extLst>
                    <a:ext uri="{FF2B5EF4-FFF2-40B4-BE49-F238E27FC236}">
                      <a16:creationId xmlns:a16="http://schemas.microsoft.com/office/drawing/2014/main" id="{486D5795-18B1-EB89-2D61-397FCFEC137C}"/>
                    </a:ext>
                  </a:extLst>
                </p:cNvPr>
                <p:cNvCxnSpPr>
                  <a:cxnSpLocks/>
                </p:cNvCxnSpPr>
                <p:nvPr/>
              </p:nvCxnSpPr>
              <p:spPr>
                <a:xfrm>
                  <a:off x="4976045" y="2705670"/>
                  <a:ext cx="852075" cy="357624"/>
                </a:xfrm>
                <a:prstGeom prst="straightConnector1">
                  <a:avLst/>
                </a:prstGeom>
                <a:noFill/>
                <a:ln w="381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77" name="Straight Arrow Connector 176">
                  <a:extLst>
                    <a:ext uri="{FF2B5EF4-FFF2-40B4-BE49-F238E27FC236}">
                      <a16:creationId xmlns:a16="http://schemas.microsoft.com/office/drawing/2014/main" id="{EBDC6FF3-F5D4-BEFC-4B50-C33A9D6FD36E}"/>
                    </a:ext>
                  </a:extLst>
                </p:cNvPr>
                <p:cNvCxnSpPr>
                  <a:cxnSpLocks/>
                </p:cNvCxnSpPr>
                <p:nvPr/>
              </p:nvCxnSpPr>
              <p:spPr>
                <a:xfrm>
                  <a:off x="5819230" y="2691631"/>
                  <a:ext cx="0" cy="357693"/>
                </a:xfrm>
                <a:prstGeom prst="straightConnector1">
                  <a:avLst/>
                </a:prstGeom>
                <a:noFill/>
                <a:ln w="381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grpSp>
        </p:grpSp>
      </p:grpSp>
      <p:grpSp>
        <p:nvGrpSpPr>
          <p:cNvPr id="186" name="Group 185">
            <a:extLst>
              <a:ext uri="{FF2B5EF4-FFF2-40B4-BE49-F238E27FC236}">
                <a16:creationId xmlns:a16="http://schemas.microsoft.com/office/drawing/2014/main" id="{B9D2C47E-854C-5EDA-964D-09DB0FABBEF3}"/>
              </a:ext>
            </a:extLst>
          </p:cNvPr>
          <p:cNvGrpSpPr/>
          <p:nvPr/>
        </p:nvGrpSpPr>
        <p:grpSpPr>
          <a:xfrm>
            <a:off x="4482453" y="2112832"/>
            <a:ext cx="6504674" cy="3099416"/>
            <a:chOff x="344452" y="2769934"/>
            <a:chExt cx="6504674" cy="3099416"/>
          </a:xfrm>
        </p:grpSpPr>
        <p:sp>
          <p:nvSpPr>
            <p:cNvPr id="126" name="Rectangle 125">
              <a:extLst>
                <a:ext uri="{FF2B5EF4-FFF2-40B4-BE49-F238E27FC236}">
                  <a16:creationId xmlns:a16="http://schemas.microsoft.com/office/drawing/2014/main" id="{D1F69182-0BEC-1389-4F84-7F69911FAB64}"/>
                </a:ext>
              </a:extLst>
            </p:cNvPr>
            <p:cNvSpPr/>
            <p:nvPr/>
          </p:nvSpPr>
          <p:spPr>
            <a:xfrm>
              <a:off x="344452" y="2769934"/>
              <a:ext cx="6504674" cy="3099416"/>
            </a:xfrm>
            <a:prstGeom prst="rect">
              <a:avLst/>
            </a:prstGeom>
            <a:solidFill>
              <a:srgbClr val="000000">
                <a:alpha val="50196"/>
              </a:srgb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cxnSp>
          <p:nvCxnSpPr>
            <p:cNvPr id="128" name="Straight Arrow Connector 127">
              <a:extLst>
                <a:ext uri="{FF2B5EF4-FFF2-40B4-BE49-F238E27FC236}">
                  <a16:creationId xmlns:a16="http://schemas.microsoft.com/office/drawing/2014/main" id="{F7A7E82A-AEB9-21B2-7063-C2BDAF4AEDB0}"/>
                </a:ext>
              </a:extLst>
            </p:cNvPr>
            <p:cNvCxnSpPr>
              <a:cxnSpLocks/>
            </p:cNvCxnSpPr>
            <p:nvPr/>
          </p:nvCxnSpPr>
          <p:spPr>
            <a:xfrm>
              <a:off x="818292" y="4069545"/>
              <a:ext cx="0" cy="394940"/>
            </a:xfrm>
            <a:prstGeom prst="straightConnector1">
              <a:avLst/>
            </a:prstGeom>
            <a:noFill/>
            <a:ln w="381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29" name="Straight Arrow Connector 128">
              <a:extLst>
                <a:ext uri="{FF2B5EF4-FFF2-40B4-BE49-F238E27FC236}">
                  <a16:creationId xmlns:a16="http://schemas.microsoft.com/office/drawing/2014/main" id="{6BBA02E8-A1E0-C255-EB5C-E270F78A6128}"/>
                </a:ext>
              </a:extLst>
            </p:cNvPr>
            <p:cNvCxnSpPr>
              <a:cxnSpLocks/>
            </p:cNvCxnSpPr>
            <p:nvPr/>
          </p:nvCxnSpPr>
          <p:spPr>
            <a:xfrm>
              <a:off x="818292" y="4079071"/>
              <a:ext cx="1655123" cy="346467"/>
            </a:xfrm>
            <a:prstGeom prst="straightConnector1">
              <a:avLst/>
            </a:prstGeom>
            <a:noFill/>
            <a:ln w="381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81" name="Straight Arrow Connector 180">
              <a:extLst>
                <a:ext uri="{FF2B5EF4-FFF2-40B4-BE49-F238E27FC236}">
                  <a16:creationId xmlns:a16="http://schemas.microsoft.com/office/drawing/2014/main" id="{75021AA0-57E4-8B39-17FE-84EDF413B4D4}"/>
                </a:ext>
              </a:extLst>
            </p:cNvPr>
            <p:cNvCxnSpPr>
              <a:cxnSpLocks/>
            </p:cNvCxnSpPr>
            <p:nvPr/>
          </p:nvCxnSpPr>
          <p:spPr>
            <a:xfrm>
              <a:off x="825349" y="3357695"/>
              <a:ext cx="0" cy="347090"/>
            </a:xfrm>
            <a:prstGeom prst="straightConnector1">
              <a:avLst/>
            </a:prstGeom>
            <a:noFill/>
            <a:ln w="381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82" name="Straight Arrow Connector 181">
              <a:extLst>
                <a:ext uri="{FF2B5EF4-FFF2-40B4-BE49-F238E27FC236}">
                  <a16:creationId xmlns:a16="http://schemas.microsoft.com/office/drawing/2014/main" id="{271D3B24-B0CB-94E8-681E-F88C40DECB03}"/>
                </a:ext>
              </a:extLst>
            </p:cNvPr>
            <p:cNvCxnSpPr>
              <a:cxnSpLocks/>
            </p:cNvCxnSpPr>
            <p:nvPr/>
          </p:nvCxnSpPr>
          <p:spPr>
            <a:xfrm>
              <a:off x="825349" y="3357695"/>
              <a:ext cx="831305" cy="361626"/>
            </a:xfrm>
            <a:prstGeom prst="straightConnector1">
              <a:avLst/>
            </a:prstGeom>
            <a:noFill/>
            <a:ln w="381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grpSp>
      <p:grpSp>
        <p:nvGrpSpPr>
          <p:cNvPr id="185" name="Group 184">
            <a:extLst>
              <a:ext uri="{FF2B5EF4-FFF2-40B4-BE49-F238E27FC236}">
                <a16:creationId xmlns:a16="http://schemas.microsoft.com/office/drawing/2014/main" id="{57096F25-5EFA-98F6-2C00-20B58ACC15D5}"/>
              </a:ext>
            </a:extLst>
          </p:cNvPr>
          <p:cNvGrpSpPr/>
          <p:nvPr/>
        </p:nvGrpSpPr>
        <p:grpSpPr>
          <a:xfrm>
            <a:off x="4670377" y="2128087"/>
            <a:ext cx="6539793" cy="3038881"/>
            <a:chOff x="2913290" y="3722449"/>
            <a:chExt cx="6539793" cy="3038881"/>
          </a:xfrm>
        </p:grpSpPr>
        <p:grpSp>
          <p:nvGrpSpPr>
            <p:cNvPr id="123" name="Group 122">
              <a:extLst>
                <a:ext uri="{FF2B5EF4-FFF2-40B4-BE49-F238E27FC236}">
                  <a16:creationId xmlns:a16="http://schemas.microsoft.com/office/drawing/2014/main" id="{310302FF-4C3B-0C9B-D383-9802F7A2E30E}"/>
                </a:ext>
              </a:extLst>
            </p:cNvPr>
            <p:cNvGrpSpPr/>
            <p:nvPr/>
          </p:nvGrpSpPr>
          <p:grpSpPr>
            <a:xfrm>
              <a:off x="2913290" y="3722449"/>
              <a:ext cx="6539793" cy="3038881"/>
              <a:chOff x="4693357" y="2131686"/>
              <a:chExt cx="6539793" cy="3038881"/>
            </a:xfrm>
          </p:grpSpPr>
          <p:sp>
            <p:nvSpPr>
              <p:cNvPr id="95" name="Rectangle 94">
                <a:extLst>
                  <a:ext uri="{FF2B5EF4-FFF2-40B4-BE49-F238E27FC236}">
                    <a16:creationId xmlns:a16="http://schemas.microsoft.com/office/drawing/2014/main" id="{E9C2EC52-10D5-5911-CE79-206E7101FC88}"/>
                  </a:ext>
                </a:extLst>
              </p:cNvPr>
              <p:cNvSpPr/>
              <p:nvPr/>
            </p:nvSpPr>
            <p:spPr>
              <a:xfrm>
                <a:off x="4693357" y="2131686"/>
                <a:ext cx="6539793" cy="3038881"/>
              </a:xfrm>
              <a:prstGeom prst="rect">
                <a:avLst/>
              </a:prstGeom>
              <a:solidFill>
                <a:srgbClr val="000000">
                  <a:alpha val="72157"/>
                </a:srgb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grpSp>
            <p:nvGrpSpPr>
              <p:cNvPr id="74" name="Group 73">
                <a:extLst>
                  <a:ext uri="{FF2B5EF4-FFF2-40B4-BE49-F238E27FC236}">
                    <a16:creationId xmlns:a16="http://schemas.microsoft.com/office/drawing/2014/main" id="{E606025A-5491-0272-3407-678CEC97B7C9}"/>
                  </a:ext>
                </a:extLst>
              </p:cNvPr>
              <p:cNvGrpSpPr/>
              <p:nvPr/>
            </p:nvGrpSpPr>
            <p:grpSpPr>
              <a:xfrm>
                <a:off x="4808486" y="2316056"/>
                <a:ext cx="4546600" cy="2589040"/>
                <a:chOff x="4934371" y="2464525"/>
                <a:chExt cx="4546600" cy="2589040"/>
              </a:xfrm>
            </p:grpSpPr>
            <p:sp>
              <p:nvSpPr>
                <p:cNvPr id="10" name="Oval 9">
                  <a:extLst>
                    <a:ext uri="{FF2B5EF4-FFF2-40B4-BE49-F238E27FC236}">
                      <a16:creationId xmlns:a16="http://schemas.microsoft.com/office/drawing/2014/main" id="{62658D4F-A43C-17D4-0E9B-AFE8C86C2BD9}"/>
                    </a:ext>
                  </a:extLst>
                </p:cNvPr>
                <p:cNvSpPr/>
                <p:nvPr/>
              </p:nvSpPr>
              <p:spPr>
                <a:xfrm>
                  <a:off x="9097968" y="466405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29</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3" name="Oval 42">
                  <a:extLst>
                    <a:ext uri="{FF2B5EF4-FFF2-40B4-BE49-F238E27FC236}">
                      <a16:creationId xmlns:a16="http://schemas.microsoft.com/office/drawing/2014/main" id="{D7271558-FAB9-AC21-8925-BA89D876D59F}"/>
                    </a:ext>
                  </a:extLst>
                </p:cNvPr>
                <p:cNvSpPr/>
                <p:nvPr/>
              </p:nvSpPr>
              <p:spPr>
                <a:xfrm>
                  <a:off x="5768337" y="3932884"/>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9</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4" name="Oval 43">
                  <a:extLst>
                    <a:ext uri="{FF2B5EF4-FFF2-40B4-BE49-F238E27FC236}">
                      <a16:creationId xmlns:a16="http://schemas.microsoft.com/office/drawing/2014/main" id="{FA3EE198-561F-2B3A-6BEE-FF8A06916735}"/>
                    </a:ext>
                  </a:extLst>
                </p:cNvPr>
                <p:cNvSpPr/>
                <p:nvPr/>
              </p:nvSpPr>
              <p:spPr>
                <a:xfrm>
                  <a:off x="9097968" y="3932296"/>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20</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5" name="Oval 44">
                  <a:extLst>
                    <a:ext uri="{FF2B5EF4-FFF2-40B4-BE49-F238E27FC236}">
                      <a16:creationId xmlns:a16="http://schemas.microsoft.com/office/drawing/2014/main" id="{8124E369-5737-9EAC-0469-3392DA1FD9F4}"/>
                    </a:ext>
                  </a:extLst>
                </p:cNvPr>
                <p:cNvSpPr/>
                <p:nvPr/>
              </p:nvSpPr>
              <p:spPr>
                <a:xfrm>
                  <a:off x="5772572" y="320112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9</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58" name="Oval 57">
                  <a:extLst>
                    <a:ext uri="{FF2B5EF4-FFF2-40B4-BE49-F238E27FC236}">
                      <a16:creationId xmlns:a16="http://schemas.microsoft.com/office/drawing/2014/main" id="{8B81B02E-C639-36E6-3F4D-55AC5DEAA464}"/>
                    </a:ext>
                  </a:extLst>
                </p:cNvPr>
                <p:cNvSpPr/>
                <p:nvPr/>
              </p:nvSpPr>
              <p:spPr>
                <a:xfrm>
                  <a:off x="7440506" y="3201713"/>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11</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59" name="Oval 58">
                  <a:extLst>
                    <a:ext uri="{FF2B5EF4-FFF2-40B4-BE49-F238E27FC236}">
                      <a16:creationId xmlns:a16="http://schemas.microsoft.com/office/drawing/2014/main" id="{A45FC928-3F8E-EA9E-8E1F-4C6A60262637}"/>
                    </a:ext>
                  </a:extLst>
                </p:cNvPr>
                <p:cNvSpPr/>
                <p:nvPr/>
              </p:nvSpPr>
              <p:spPr>
                <a:xfrm>
                  <a:off x="9097970" y="320112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9</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60" name="Oval 59">
                  <a:extLst>
                    <a:ext uri="{FF2B5EF4-FFF2-40B4-BE49-F238E27FC236}">
                      <a16:creationId xmlns:a16="http://schemas.microsoft.com/office/drawing/2014/main" id="{8F189ECF-92DD-EB01-E587-163E050C98D2}"/>
                    </a:ext>
                  </a:extLst>
                </p:cNvPr>
                <p:cNvSpPr/>
                <p:nvPr/>
              </p:nvSpPr>
              <p:spPr>
                <a:xfrm>
                  <a:off x="4934371" y="246452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8</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68" name="Oval 67">
                  <a:extLst>
                    <a:ext uri="{FF2B5EF4-FFF2-40B4-BE49-F238E27FC236}">
                      <a16:creationId xmlns:a16="http://schemas.microsoft.com/office/drawing/2014/main" id="{14F0E590-B7B5-02FD-3A87-E0B2C083606B}"/>
                    </a:ext>
                  </a:extLst>
                </p:cNvPr>
                <p:cNvSpPr/>
                <p:nvPr/>
              </p:nvSpPr>
              <p:spPr>
                <a:xfrm>
                  <a:off x="5768338" y="246452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69" name="Oval 68">
                  <a:extLst>
                    <a:ext uri="{FF2B5EF4-FFF2-40B4-BE49-F238E27FC236}">
                      <a16:creationId xmlns:a16="http://schemas.microsoft.com/office/drawing/2014/main" id="{7C5A752E-A03B-6FAC-5C76-DACCCE718718}"/>
                    </a:ext>
                  </a:extLst>
                </p:cNvPr>
                <p:cNvSpPr/>
                <p:nvPr/>
              </p:nvSpPr>
              <p:spPr>
                <a:xfrm>
                  <a:off x="6602305" y="246452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7</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70" name="Oval 69">
                  <a:extLst>
                    <a:ext uri="{FF2B5EF4-FFF2-40B4-BE49-F238E27FC236}">
                      <a16:creationId xmlns:a16="http://schemas.microsoft.com/office/drawing/2014/main" id="{34BCD98E-8AEF-4317-A417-4FF457C831CD}"/>
                    </a:ext>
                  </a:extLst>
                </p:cNvPr>
                <p:cNvSpPr/>
                <p:nvPr/>
              </p:nvSpPr>
              <p:spPr>
                <a:xfrm>
                  <a:off x="7436272" y="246452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4</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71" name="Oval 70">
                  <a:extLst>
                    <a:ext uri="{FF2B5EF4-FFF2-40B4-BE49-F238E27FC236}">
                      <a16:creationId xmlns:a16="http://schemas.microsoft.com/office/drawing/2014/main" id="{3CA7420E-B198-7CCB-1683-1E0A17C0266C}"/>
                    </a:ext>
                  </a:extLst>
                </p:cNvPr>
                <p:cNvSpPr/>
                <p:nvPr/>
              </p:nvSpPr>
              <p:spPr>
                <a:xfrm>
                  <a:off x="8270239" y="246452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73" name="Oval 72">
                  <a:extLst>
                    <a:ext uri="{FF2B5EF4-FFF2-40B4-BE49-F238E27FC236}">
                      <a16:creationId xmlns:a16="http://schemas.microsoft.com/office/drawing/2014/main" id="{08AF0866-C8F3-817A-A45A-06D253A485C3}"/>
                    </a:ext>
                  </a:extLst>
                </p:cNvPr>
                <p:cNvSpPr/>
                <p:nvPr/>
              </p:nvSpPr>
              <p:spPr>
                <a:xfrm>
                  <a:off x="9099972" y="246452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3</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grpSp>
          <p:cxnSp>
            <p:nvCxnSpPr>
              <p:cNvPr id="96" name="Straight Arrow Connector 95">
                <a:extLst>
                  <a:ext uri="{FF2B5EF4-FFF2-40B4-BE49-F238E27FC236}">
                    <a16:creationId xmlns:a16="http://schemas.microsoft.com/office/drawing/2014/main" id="{0F4CBD6D-227A-AD59-90BD-CBCC4CAFB38E}"/>
                  </a:ext>
                </a:extLst>
              </p:cNvPr>
              <p:cNvCxnSpPr>
                <a:cxnSpLocks/>
              </p:cNvCxnSpPr>
              <p:nvPr/>
            </p:nvCxnSpPr>
            <p:spPr>
              <a:xfrm>
                <a:off x="8309591" y="2685023"/>
                <a:ext cx="852075" cy="357624"/>
              </a:xfrm>
              <a:prstGeom prst="straightConnector1">
                <a:avLst/>
              </a:prstGeom>
              <a:noFill/>
              <a:ln w="381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99" name="Straight Arrow Connector 98">
                <a:extLst>
                  <a:ext uri="{FF2B5EF4-FFF2-40B4-BE49-F238E27FC236}">
                    <a16:creationId xmlns:a16="http://schemas.microsoft.com/office/drawing/2014/main" id="{3D4A51D1-6D67-7808-BB11-BACB8B9943B3}"/>
                  </a:ext>
                </a:extLst>
              </p:cNvPr>
              <p:cNvCxnSpPr>
                <a:cxnSpLocks/>
              </p:cNvCxnSpPr>
              <p:nvPr/>
            </p:nvCxnSpPr>
            <p:spPr>
              <a:xfrm>
                <a:off x="9146426" y="2677334"/>
                <a:ext cx="0" cy="357693"/>
              </a:xfrm>
              <a:prstGeom prst="straightConnector1">
                <a:avLst/>
              </a:prstGeom>
              <a:noFill/>
              <a:ln w="381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00" name="Straight Arrow Connector 99">
                <a:extLst>
                  <a:ext uri="{FF2B5EF4-FFF2-40B4-BE49-F238E27FC236}">
                    <a16:creationId xmlns:a16="http://schemas.microsoft.com/office/drawing/2014/main" id="{3862E8BE-F1D8-046C-198E-57E79F174F66}"/>
                  </a:ext>
                </a:extLst>
              </p:cNvPr>
              <p:cNvCxnSpPr>
                <a:cxnSpLocks/>
              </p:cNvCxnSpPr>
              <p:nvPr/>
            </p:nvCxnSpPr>
            <p:spPr>
              <a:xfrm>
                <a:off x="6652241" y="2697723"/>
                <a:ext cx="852075" cy="357624"/>
              </a:xfrm>
              <a:prstGeom prst="straightConnector1">
                <a:avLst/>
              </a:prstGeom>
              <a:noFill/>
              <a:ln w="381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01" name="Straight Arrow Connector 100">
                <a:extLst>
                  <a:ext uri="{FF2B5EF4-FFF2-40B4-BE49-F238E27FC236}">
                    <a16:creationId xmlns:a16="http://schemas.microsoft.com/office/drawing/2014/main" id="{267BA63F-70BF-206A-873C-C05406949620}"/>
                  </a:ext>
                </a:extLst>
              </p:cNvPr>
              <p:cNvCxnSpPr>
                <a:cxnSpLocks/>
              </p:cNvCxnSpPr>
              <p:nvPr/>
            </p:nvCxnSpPr>
            <p:spPr>
              <a:xfrm>
                <a:off x="7489076" y="2690034"/>
                <a:ext cx="0" cy="357693"/>
              </a:xfrm>
              <a:prstGeom prst="straightConnector1">
                <a:avLst/>
              </a:prstGeom>
              <a:noFill/>
              <a:ln w="381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02" name="Straight Arrow Connector 101">
                <a:extLst>
                  <a:ext uri="{FF2B5EF4-FFF2-40B4-BE49-F238E27FC236}">
                    <a16:creationId xmlns:a16="http://schemas.microsoft.com/office/drawing/2014/main" id="{A7C76BEA-6CFC-1071-8AEE-FBBC7D7E4729}"/>
                  </a:ext>
                </a:extLst>
              </p:cNvPr>
              <p:cNvCxnSpPr>
                <a:cxnSpLocks/>
              </p:cNvCxnSpPr>
              <p:nvPr/>
            </p:nvCxnSpPr>
            <p:spPr>
              <a:xfrm>
                <a:off x="4978040" y="2691890"/>
                <a:ext cx="852075" cy="357624"/>
              </a:xfrm>
              <a:prstGeom prst="straightConnector1">
                <a:avLst/>
              </a:prstGeom>
              <a:noFill/>
              <a:ln w="381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04" name="Straight Arrow Connector 103">
                <a:extLst>
                  <a:ext uri="{FF2B5EF4-FFF2-40B4-BE49-F238E27FC236}">
                    <a16:creationId xmlns:a16="http://schemas.microsoft.com/office/drawing/2014/main" id="{F793B4DE-3C88-6145-3266-14D65D712E0B}"/>
                  </a:ext>
                </a:extLst>
              </p:cNvPr>
              <p:cNvCxnSpPr>
                <a:cxnSpLocks/>
              </p:cNvCxnSpPr>
              <p:nvPr/>
            </p:nvCxnSpPr>
            <p:spPr>
              <a:xfrm>
                <a:off x="5814875" y="2684201"/>
                <a:ext cx="0" cy="357693"/>
              </a:xfrm>
              <a:prstGeom prst="straightConnector1">
                <a:avLst/>
              </a:prstGeom>
              <a:noFill/>
              <a:ln w="381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05" name="Straight Arrow Connector 104">
                <a:extLst>
                  <a:ext uri="{FF2B5EF4-FFF2-40B4-BE49-F238E27FC236}">
                    <a16:creationId xmlns:a16="http://schemas.microsoft.com/office/drawing/2014/main" id="{0E47802A-8191-132C-94C0-21476E3145CC}"/>
                  </a:ext>
                </a:extLst>
              </p:cNvPr>
              <p:cNvCxnSpPr>
                <a:cxnSpLocks/>
                <a:stCxn id="58" idx="4"/>
              </p:cNvCxnSpPr>
              <p:nvPr/>
            </p:nvCxnSpPr>
            <p:spPr>
              <a:xfrm>
                <a:off x="7505121" y="3442754"/>
                <a:ext cx="1656545" cy="355051"/>
              </a:xfrm>
              <a:prstGeom prst="straightConnector1">
                <a:avLst/>
              </a:prstGeom>
              <a:noFill/>
              <a:ln w="381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07" name="Straight Arrow Connector 106">
                <a:extLst>
                  <a:ext uri="{FF2B5EF4-FFF2-40B4-BE49-F238E27FC236}">
                    <a16:creationId xmlns:a16="http://schemas.microsoft.com/office/drawing/2014/main" id="{8630DF36-0707-9913-C83A-C063700FEE07}"/>
                  </a:ext>
                </a:extLst>
              </p:cNvPr>
              <p:cNvCxnSpPr>
                <a:cxnSpLocks/>
              </p:cNvCxnSpPr>
              <p:nvPr/>
            </p:nvCxnSpPr>
            <p:spPr>
              <a:xfrm>
                <a:off x="9146426" y="3432492"/>
                <a:ext cx="0" cy="357693"/>
              </a:xfrm>
              <a:prstGeom prst="straightConnector1">
                <a:avLst/>
              </a:prstGeom>
              <a:noFill/>
              <a:ln w="381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11" name="Straight Arrow Connector 110">
                <a:extLst>
                  <a:ext uri="{FF2B5EF4-FFF2-40B4-BE49-F238E27FC236}">
                    <a16:creationId xmlns:a16="http://schemas.microsoft.com/office/drawing/2014/main" id="{3C025DB3-5643-089E-CE23-FA3DE24406E5}"/>
                  </a:ext>
                </a:extLst>
              </p:cNvPr>
              <p:cNvCxnSpPr>
                <a:cxnSpLocks/>
              </p:cNvCxnSpPr>
              <p:nvPr/>
            </p:nvCxnSpPr>
            <p:spPr>
              <a:xfrm>
                <a:off x="5806326" y="3419792"/>
                <a:ext cx="0" cy="357693"/>
              </a:xfrm>
              <a:prstGeom prst="straightConnector1">
                <a:avLst/>
              </a:prstGeom>
              <a:noFill/>
              <a:ln w="381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16" name="Straight Arrow Connector 115">
                <a:extLst>
                  <a:ext uri="{FF2B5EF4-FFF2-40B4-BE49-F238E27FC236}">
                    <a16:creationId xmlns:a16="http://schemas.microsoft.com/office/drawing/2014/main" id="{1B053666-B163-2667-527D-8A45F5084036}"/>
                  </a:ext>
                </a:extLst>
              </p:cNvPr>
              <p:cNvCxnSpPr>
                <a:cxnSpLocks/>
                <a:stCxn id="43" idx="4"/>
              </p:cNvCxnSpPr>
              <p:nvPr/>
            </p:nvCxnSpPr>
            <p:spPr>
              <a:xfrm>
                <a:off x="5832952" y="4173925"/>
                <a:ext cx="3322118" cy="352660"/>
              </a:xfrm>
              <a:prstGeom prst="straightConnector1">
                <a:avLst/>
              </a:prstGeom>
              <a:noFill/>
              <a:ln w="381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17" name="Straight Arrow Connector 116">
                <a:extLst>
                  <a:ext uri="{FF2B5EF4-FFF2-40B4-BE49-F238E27FC236}">
                    <a16:creationId xmlns:a16="http://schemas.microsoft.com/office/drawing/2014/main" id="{42028B33-544C-29E9-731F-5C7BCE0E5CB4}"/>
                  </a:ext>
                </a:extLst>
              </p:cNvPr>
              <p:cNvCxnSpPr>
                <a:cxnSpLocks/>
              </p:cNvCxnSpPr>
              <p:nvPr/>
            </p:nvCxnSpPr>
            <p:spPr>
              <a:xfrm>
                <a:off x="9139830" y="4161272"/>
                <a:ext cx="0" cy="357693"/>
              </a:xfrm>
              <a:prstGeom prst="straightConnector1">
                <a:avLst/>
              </a:prstGeom>
              <a:noFill/>
              <a:ln w="381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grpSp>
        <p:cxnSp>
          <p:nvCxnSpPr>
            <p:cNvPr id="110" name="Straight Arrow Connector 109">
              <a:extLst>
                <a:ext uri="{FF2B5EF4-FFF2-40B4-BE49-F238E27FC236}">
                  <a16:creationId xmlns:a16="http://schemas.microsoft.com/office/drawing/2014/main" id="{FFB84580-C4BA-02A0-4E90-2FD54DD187B7}"/>
                </a:ext>
              </a:extLst>
            </p:cNvPr>
            <p:cNvCxnSpPr>
              <a:cxnSpLocks/>
            </p:cNvCxnSpPr>
            <p:nvPr/>
          </p:nvCxnSpPr>
          <p:spPr>
            <a:xfrm>
              <a:off x="3528668" y="5211042"/>
              <a:ext cx="475846" cy="151422"/>
            </a:xfrm>
            <a:prstGeom prst="straightConnector1">
              <a:avLst/>
            </a:prstGeom>
            <a:noFill/>
            <a:ln w="38100" cap="flat">
              <a:solidFill>
                <a:srgbClr val="FFFF00">
                  <a:alpha val="50196"/>
                </a:srgbClr>
              </a:solidFill>
              <a:prstDash val="sysDash"/>
              <a:miter lim="800000"/>
              <a:tailEnd type="triangle"/>
            </a:ln>
            <a:effectLst/>
            <a:sp3d/>
          </p:spPr>
          <p:style>
            <a:lnRef idx="0">
              <a:scrgbClr r="0" g="0" b="0"/>
            </a:lnRef>
            <a:fillRef idx="0">
              <a:scrgbClr r="0" g="0" b="0"/>
            </a:fillRef>
            <a:effectRef idx="0">
              <a:scrgbClr r="0" g="0" b="0"/>
            </a:effectRef>
            <a:fontRef idx="none"/>
          </p:style>
        </p:cxnSp>
      </p:grpSp>
      <p:grpSp>
        <p:nvGrpSpPr>
          <p:cNvPr id="9" name="Group 8">
            <a:extLst>
              <a:ext uri="{FF2B5EF4-FFF2-40B4-BE49-F238E27FC236}">
                <a16:creationId xmlns:a16="http://schemas.microsoft.com/office/drawing/2014/main" id="{02AD1E9A-B776-AB2D-05A7-1012B7A1A6C1}"/>
              </a:ext>
            </a:extLst>
          </p:cNvPr>
          <p:cNvGrpSpPr/>
          <p:nvPr/>
        </p:nvGrpSpPr>
        <p:grpSpPr>
          <a:xfrm>
            <a:off x="4981657" y="4162773"/>
            <a:ext cx="3324143" cy="394940"/>
            <a:chOff x="5127707" y="3572223"/>
            <a:chExt cx="3324143" cy="394940"/>
          </a:xfrm>
        </p:grpSpPr>
        <p:cxnSp>
          <p:nvCxnSpPr>
            <p:cNvPr id="6" name="Straight Arrow Connector 5">
              <a:extLst>
                <a:ext uri="{FF2B5EF4-FFF2-40B4-BE49-F238E27FC236}">
                  <a16:creationId xmlns:a16="http://schemas.microsoft.com/office/drawing/2014/main" id="{3D4522F8-2941-F8FF-40BF-5B11D822541F}"/>
                </a:ext>
              </a:extLst>
            </p:cNvPr>
            <p:cNvCxnSpPr>
              <a:cxnSpLocks/>
            </p:cNvCxnSpPr>
            <p:nvPr/>
          </p:nvCxnSpPr>
          <p:spPr>
            <a:xfrm>
              <a:off x="5127707" y="3572223"/>
              <a:ext cx="0" cy="394940"/>
            </a:xfrm>
            <a:prstGeom prst="straightConnector1">
              <a:avLst/>
            </a:prstGeom>
            <a:noFill/>
            <a:ln w="381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7" name="Straight Arrow Connector 6">
              <a:extLst>
                <a:ext uri="{FF2B5EF4-FFF2-40B4-BE49-F238E27FC236}">
                  <a16:creationId xmlns:a16="http://schemas.microsoft.com/office/drawing/2014/main" id="{BB5FB60C-8124-2188-7B7F-9AAF5B1E5971}"/>
                </a:ext>
              </a:extLst>
            </p:cNvPr>
            <p:cNvCxnSpPr>
              <a:cxnSpLocks/>
            </p:cNvCxnSpPr>
            <p:nvPr/>
          </p:nvCxnSpPr>
          <p:spPr>
            <a:xfrm>
              <a:off x="5127707" y="3581749"/>
              <a:ext cx="3324143" cy="336201"/>
            </a:xfrm>
            <a:prstGeom prst="straightConnector1">
              <a:avLst/>
            </a:prstGeom>
            <a:noFill/>
            <a:ln w="381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01B5EC9-56C0-E9CF-C1DE-49743A8BDBEA}"/>
                  </a:ext>
                </a:extLst>
              </p:cNvPr>
              <p:cNvSpPr txBox="1"/>
              <p:nvPr/>
            </p:nvSpPr>
            <p:spPr>
              <a:xfrm>
                <a:off x="2647138" y="1646649"/>
                <a:ext cx="1149472"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lang="en-DE" smtClean="0">
                          <a:solidFill>
                            <a:srgbClr val="FFFFFF"/>
                          </a:solidFill>
                          <a:latin typeface="Cambria Math" panose="02040503050406030204" pitchFamily="18" charset="0"/>
                        </a:rPr>
                        <m:t>𝒪</m:t>
                      </m:r>
                      <m:d>
                        <m:dPr>
                          <m:ctrlPr>
                            <a:rPr lang="en-DE" i="1">
                              <a:solidFill>
                                <a:srgbClr val="FFFFFF"/>
                              </a:solidFill>
                              <a:latin typeface="Cambria Math" panose="02040503050406030204" pitchFamily="18" charset="0"/>
                            </a:rPr>
                          </m:ctrlPr>
                        </m:dPr>
                        <m:e>
                          <m:r>
                            <a:rPr lang="en-DE" i="1" smtClean="0">
                              <a:solidFill>
                                <a:srgbClr val="FFFFFF"/>
                              </a:solidFill>
                              <a:latin typeface="Cambria Math" panose="02040503050406030204" pitchFamily="18" charset="0"/>
                            </a:rPr>
                            <m:t>𝑛</m:t>
                          </m:r>
                          <m:func>
                            <m:funcPr>
                              <m:ctrlPr>
                                <a:rPr lang="en-DE" i="1">
                                  <a:solidFill>
                                    <a:srgbClr val="FFFFFF"/>
                                  </a:solidFill>
                                  <a:latin typeface="Cambria Math" panose="02040503050406030204" pitchFamily="18" charset="0"/>
                                </a:rPr>
                              </m:ctrlPr>
                            </m:funcPr>
                            <m:fName>
                              <m:r>
                                <m:rPr>
                                  <m:sty m:val="p"/>
                                </m:rPr>
                                <a:rPr lang="en-DE" i="1" smtClean="0">
                                  <a:solidFill>
                                    <a:srgbClr val="FFFFFF"/>
                                  </a:solidFill>
                                  <a:latin typeface="Cambria Math" panose="02040503050406030204" pitchFamily="18" charset="0"/>
                                </a:rPr>
                                <m:t>log</m:t>
                              </m:r>
                            </m:fName>
                            <m:e>
                              <m:r>
                                <a:rPr lang="en-DE" i="1" smtClean="0">
                                  <a:solidFill>
                                    <a:srgbClr val="FFFFFF"/>
                                  </a:solidFill>
                                  <a:latin typeface="Cambria Math" panose="02040503050406030204" pitchFamily="18" charset="0"/>
                                </a:rPr>
                                <m:t>𝑛</m:t>
                              </m:r>
                            </m:e>
                          </m:func>
                        </m:e>
                      </m:d>
                    </m:oMath>
                  </m:oMathPara>
                </a14:m>
                <a:endParaRPr lang="en-DE">
                  <a:solidFill>
                    <a:srgbClr val="FFFFFF"/>
                  </a:solidFill>
                </a:endParaRPr>
              </a:p>
            </p:txBody>
          </p:sp>
        </mc:Choice>
        <mc:Fallback xmlns="">
          <p:sp>
            <p:nvSpPr>
              <p:cNvPr id="11" name="TextBox 10">
                <a:extLst>
                  <a:ext uri="{FF2B5EF4-FFF2-40B4-BE49-F238E27FC236}">
                    <a16:creationId xmlns:a16="http://schemas.microsoft.com/office/drawing/2014/main" id="{401B5EC9-56C0-E9CF-C1DE-49743A8BDBEA}"/>
                  </a:ext>
                </a:extLst>
              </p:cNvPr>
              <p:cNvSpPr txBox="1">
                <a:spLocks noRot="1" noChangeAspect="1" noMove="1" noResize="1" noEditPoints="1" noAdjustHandles="1" noChangeArrowheads="1" noChangeShapeType="1" noTextEdit="1"/>
              </p:cNvSpPr>
              <p:nvPr/>
            </p:nvSpPr>
            <p:spPr>
              <a:xfrm>
                <a:off x="2647138" y="1646649"/>
                <a:ext cx="1149472" cy="369332"/>
              </a:xfrm>
              <a:prstGeom prst="rect">
                <a:avLst/>
              </a:prstGeom>
              <a:blipFill>
                <a:blip r:embed="rId3"/>
                <a:stretch>
                  <a:fillRect b="-14754"/>
                </a:stretch>
              </a:blipFill>
              <a:ln w="12700" cap="flat">
                <a:no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129756570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25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25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fade">
                                      <p:cBhvr>
                                        <p:cTn id="22" dur="500"/>
                                        <p:tgtEl>
                                          <p:spTgt spid="6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6"/>
                                        </p:tgtEl>
                                        <p:attrNameLst>
                                          <p:attrName>style.visibility</p:attrName>
                                        </p:attrNameLst>
                                      </p:cBhvr>
                                      <p:to>
                                        <p:strVal val="visible"/>
                                      </p:to>
                                    </p:set>
                                    <p:animEffect transition="in" filter="fade">
                                      <p:cBhvr>
                                        <p:cTn id="27" dur="500"/>
                                        <p:tgtEl>
                                          <p:spTgt spid="186"/>
                                        </p:tgtEl>
                                      </p:cBhvr>
                                    </p:animEffect>
                                  </p:childTnLst>
                                </p:cTn>
                              </p:par>
                              <p:par>
                                <p:cTn id="28" presetID="10"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25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186"/>
                                        </p:tgtEl>
                                      </p:cBhvr>
                                    </p:animEffect>
                                    <p:set>
                                      <p:cBhvr>
                                        <p:cTn id="35" dur="1" fill="hold">
                                          <p:stCondLst>
                                            <p:cond delay="499"/>
                                          </p:stCondLst>
                                        </p:cTn>
                                        <p:tgtEl>
                                          <p:spTgt spid="186"/>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250"/>
                                        <p:tgtEl>
                                          <p:spTgt spid="9"/>
                                        </p:tgtEl>
                                      </p:cBhvr>
                                    </p:animEffect>
                                    <p:set>
                                      <p:cBhvr>
                                        <p:cTn id="38" dur="1" fill="hold">
                                          <p:stCondLst>
                                            <p:cond delay="249"/>
                                          </p:stCondLst>
                                        </p:cTn>
                                        <p:tgtEl>
                                          <p:spTgt spid="9"/>
                                        </p:tgtEl>
                                        <p:attrNameLst>
                                          <p:attrName>style.visibility</p:attrName>
                                        </p:attrNameLst>
                                      </p:cBhvr>
                                      <p:to>
                                        <p:strVal val="hidden"/>
                                      </p:to>
                                    </p:set>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180"/>
                                        </p:tgtEl>
                                        <p:attrNameLst>
                                          <p:attrName>style.visibility</p:attrName>
                                        </p:attrNameLst>
                                      </p:cBhvr>
                                      <p:to>
                                        <p:strVal val="visible"/>
                                      </p:to>
                                    </p:set>
                                    <p:animEffect transition="in" filter="fade">
                                      <p:cBhvr>
                                        <p:cTn id="42" dur="500"/>
                                        <p:tgtEl>
                                          <p:spTgt spid="18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180"/>
                                        </p:tgtEl>
                                      </p:cBhvr>
                                    </p:animEffect>
                                    <p:set>
                                      <p:cBhvr>
                                        <p:cTn id="47" dur="1" fill="hold">
                                          <p:stCondLst>
                                            <p:cond delay="499"/>
                                          </p:stCondLst>
                                        </p:cTn>
                                        <p:tgtEl>
                                          <p:spTgt spid="180"/>
                                        </p:tgtEl>
                                        <p:attrNameLst>
                                          <p:attrName>style.visibility</p:attrName>
                                        </p:attrNameLst>
                                      </p:cBhvr>
                                      <p:to>
                                        <p:strVal val="hidden"/>
                                      </p:to>
                                    </p:set>
                                  </p:childTnLst>
                                </p:cTn>
                              </p:par>
                            </p:childTnLst>
                          </p:cTn>
                        </p:par>
                        <p:par>
                          <p:cTn id="48" fill="hold">
                            <p:stCondLst>
                              <p:cond delay="500"/>
                            </p:stCondLst>
                            <p:childTnLst>
                              <p:par>
                                <p:cTn id="49" presetID="10" presetClass="entr" presetSubtype="0" fill="hold" nodeType="afterEffect">
                                  <p:stCondLst>
                                    <p:cond delay="250"/>
                                  </p:stCondLst>
                                  <p:childTnLst>
                                    <p:set>
                                      <p:cBhvr>
                                        <p:cTn id="50" dur="1" fill="hold">
                                          <p:stCondLst>
                                            <p:cond delay="0"/>
                                          </p:stCondLst>
                                        </p:cTn>
                                        <p:tgtEl>
                                          <p:spTgt spid="185"/>
                                        </p:tgtEl>
                                        <p:attrNameLst>
                                          <p:attrName>style.visibility</p:attrName>
                                        </p:attrNameLst>
                                      </p:cBhvr>
                                      <p:to>
                                        <p:strVal val="visible"/>
                                      </p:to>
                                    </p:set>
                                    <p:animEffect transition="in" filter="fade">
                                      <p:cBhvr>
                                        <p:cTn id="51" dur="500"/>
                                        <p:tgtEl>
                                          <p:spTgt spid="18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500"/>
                                        <p:tgtEl>
                                          <p:spTgt spid="185"/>
                                        </p:tgtEl>
                                      </p:cBhvr>
                                    </p:animEffect>
                                    <p:set>
                                      <p:cBhvr>
                                        <p:cTn id="56" dur="1" fill="hold">
                                          <p:stCondLst>
                                            <p:cond delay="499"/>
                                          </p:stCondLst>
                                        </p:cTn>
                                        <p:tgtEl>
                                          <p:spTgt spid="1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38D9A-EB6D-365D-6580-63DF62568B57}"/>
              </a:ext>
            </a:extLst>
          </p:cNvPr>
          <p:cNvSpPr>
            <a:spLocks noGrp="1"/>
          </p:cNvSpPr>
          <p:nvPr>
            <p:ph type="title"/>
          </p:nvPr>
        </p:nvSpPr>
        <p:spPr/>
        <p:txBody>
          <a:bodyPr>
            <a:normAutofit fontScale="90000"/>
          </a:bodyPr>
          <a:lstStyle/>
          <a:p>
            <a:r>
              <a:rPr lang="en-US"/>
              <a:t>Hillis-Steele Algorithm – Implementation</a:t>
            </a:r>
          </a:p>
        </p:txBody>
      </p:sp>
      <p:sp>
        <p:nvSpPr>
          <p:cNvPr id="20" name="Slide Number Placeholder 19">
            <a:extLst>
              <a:ext uri="{FF2B5EF4-FFF2-40B4-BE49-F238E27FC236}">
                <a16:creationId xmlns:a16="http://schemas.microsoft.com/office/drawing/2014/main" id="{D389DF05-584E-23C2-CED3-DCCC4214AA63}"/>
              </a:ext>
            </a:extLst>
          </p:cNvPr>
          <p:cNvSpPr>
            <a:spLocks noGrp="1"/>
          </p:cNvSpPr>
          <p:nvPr>
            <p:ph type="sldNum" sz="quarter" idx="2"/>
          </p:nvPr>
        </p:nvSpPr>
        <p:spPr/>
        <p:txBody>
          <a:bodyPr/>
          <a:lstStyle/>
          <a:p>
            <a:fld id="{86CB4B4D-7CA3-9044-876B-883B54F8677D}" type="slidenum">
              <a:rPr lang="en-US" smtClean="0"/>
              <a:t>28</a:t>
            </a:fld>
            <a:endParaRPr lang="en-US"/>
          </a:p>
        </p:txBody>
      </p:sp>
      <p:sp>
        <p:nvSpPr>
          <p:cNvPr id="3" name="TextBox 2">
            <a:extLst>
              <a:ext uri="{FF2B5EF4-FFF2-40B4-BE49-F238E27FC236}">
                <a16:creationId xmlns:a16="http://schemas.microsoft.com/office/drawing/2014/main" id="{DDB8AA60-9EAA-8498-2437-953FC65127D0}"/>
              </a:ext>
            </a:extLst>
          </p:cNvPr>
          <p:cNvSpPr txBox="1"/>
          <p:nvPr/>
        </p:nvSpPr>
        <p:spPr>
          <a:xfrm>
            <a:off x="255935" y="1852277"/>
            <a:ext cx="6385236" cy="3970318"/>
          </a:xfrm>
          <a:prstGeom prst="rect">
            <a:avLst/>
          </a:prstGeom>
          <a:solidFill>
            <a:srgbClr val="262626"/>
          </a:solidFill>
          <a:ln w="12700" cap="flat">
            <a:solidFill>
              <a:srgbClr val="FFFFFF"/>
            </a:solid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a:solidFill>
                  <a:srgbClr val="569CD6"/>
                </a:solidFill>
                <a:effectLst/>
                <a:latin typeface="Consolas" panose="020B0609020204030204" pitchFamily="49" charset="0"/>
              </a:rPr>
              <a:t>template</a:t>
            </a:r>
            <a:r>
              <a:rPr lang="en-US" sz="1400" b="0">
                <a:solidFill>
                  <a:srgbClr val="D4D4D4"/>
                </a:solidFill>
                <a:effectLst/>
                <a:latin typeface="Consolas" panose="020B0609020204030204" pitchFamily="49" charset="0"/>
              </a:rPr>
              <a:t> &lt;</a:t>
            </a:r>
            <a:r>
              <a:rPr lang="en-US" sz="1400" b="0" err="1">
                <a:solidFill>
                  <a:srgbClr val="569CD6"/>
                </a:solidFill>
                <a:effectLst/>
                <a:latin typeface="Consolas" panose="020B0609020204030204" pitchFamily="49" charset="0"/>
              </a:rPr>
              <a:t>typename</a:t>
            </a:r>
            <a:r>
              <a:rPr lang="en-US" sz="1400" b="0">
                <a:solidFill>
                  <a:srgbClr val="D4D4D4"/>
                </a:solidFill>
                <a:effectLst/>
                <a:latin typeface="Consolas" panose="020B0609020204030204" pitchFamily="49" charset="0"/>
              </a:rPr>
              <a:t> </a:t>
            </a:r>
            <a:r>
              <a:rPr lang="en-US" sz="1400" b="0">
                <a:solidFill>
                  <a:srgbClr val="4EC9B0"/>
                </a:solidFill>
                <a:effectLst/>
                <a:latin typeface="Consolas" panose="020B0609020204030204" pitchFamily="49" charset="0"/>
              </a:rPr>
              <a:t>T</a:t>
            </a:r>
            <a:r>
              <a:rPr lang="en-US" sz="1400" b="0">
                <a:solidFill>
                  <a:srgbClr val="D4D4D4"/>
                </a:solidFill>
                <a:effectLst/>
                <a:latin typeface="Consolas" panose="020B0609020204030204" pitchFamily="49" charset="0"/>
              </a:rPr>
              <a:t>&gt;</a:t>
            </a:r>
          </a:p>
          <a:p>
            <a:r>
              <a:rPr lang="en-US" sz="1400" b="0">
                <a:solidFill>
                  <a:srgbClr val="D4D4D4"/>
                </a:solidFill>
                <a:effectLst/>
                <a:latin typeface="Consolas" panose="020B0609020204030204" pitchFamily="49" charset="0"/>
              </a:rPr>
              <a:t>__device__ T </a:t>
            </a:r>
            <a:r>
              <a:rPr lang="en-US" sz="1400" b="0" err="1">
                <a:solidFill>
                  <a:srgbClr val="DCDCAA"/>
                </a:solidFill>
                <a:effectLst/>
                <a:latin typeface="Consolas" panose="020B0609020204030204" pitchFamily="49" charset="0"/>
              </a:rPr>
              <a:t>ScanBlock_HillisSteele</a:t>
            </a:r>
            <a:r>
              <a:rPr lang="en-US" sz="1400" b="0">
                <a:solidFill>
                  <a:srgbClr val="D4D4D4"/>
                </a:solidFill>
                <a:effectLst/>
                <a:latin typeface="Consolas" panose="020B0609020204030204" pitchFamily="49" charset="0"/>
              </a:rPr>
              <a:t>(</a:t>
            </a:r>
            <a:r>
              <a:rPr lang="en-US" sz="1400" b="0">
                <a:solidFill>
                  <a:srgbClr val="4EC9B0"/>
                </a:solidFill>
                <a:effectLst/>
                <a:latin typeface="Consolas" panose="020B0609020204030204" pitchFamily="49" charset="0"/>
              </a:rPr>
              <a:t>T</a:t>
            </a:r>
            <a:r>
              <a:rPr lang="en-US" sz="1400" b="0">
                <a:solidFill>
                  <a:srgbClr val="D4D4D4"/>
                </a:solidFill>
                <a:effectLst/>
                <a:latin typeface="Consolas" panose="020B0609020204030204" pitchFamily="49" charset="0"/>
              </a:rPr>
              <a:t> </a:t>
            </a:r>
            <a:r>
              <a:rPr lang="en-US" sz="1400" b="0" err="1">
                <a:solidFill>
                  <a:srgbClr val="D4D4D4"/>
                </a:solidFill>
                <a:effectLst/>
                <a:latin typeface="Consolas" panose="020B0609020204030204" pitchFamily="49" charset="0"/>
              </a:rPr>
              <a:t>val</a:t>
            </a:r>
            <a:r>
              <a:rPr lang="en-US" sz="1400" b="0">
                <a:solidFill>
                  <a:srgbClr val="D4D4D4"/>
                </a:solidFill>
                <a:effectLst/>
                <a:latin typeface="Consolas" panose="020B0609020204030204" pitchFamily="49" charset="0"/>
              </a:rPr>
              <a:t>, </a:t>
            </a:r>
            <a:r>
              <a:rPr lang="en-US" sz="1400" b="0">
                <a:solidFill>
                  <a:srgbClr val="4EC9B0"/>
                </a:solidFill>
                <a:effectLst/>
                <a:latin typeface="Consolas" panose="020B0609020204030204" pitchFamily="49" charset="0"/>
              </a:rPr>
              <a:t>T</a:t>
            </a:r>
            <a:r>
              <a:rPr lang="en-US" sz="1400" b="0">
                <a:solidFill>
                  <a:srgbClr val="D4D4D4"/>
                </a:solidFill>
                <a:effectLst/>
                <a:latin typeface="Consolas" panose="020B0609020204030204" pitchFamily="49" charset="0"/>
              </a:rPr>
              <a:t>*</a:t>
            </a:r>
            <a:r>
              <a:rPr lang="en-US" sz="1400" b="0">
                <a:solidFill>
                  <a:srgbClr val="6A9955"/>
                </a:solidFill>
                <a:effectLst/>
                <a:latin typeface="Consolas" panose="020B0609020204030204" pitchFamily="49" charset="0"/>
              </a:rPr>
              <a:t> </a:t>
            </a:r>
            <a:r>
              <a:rPr lang="en-US" sz="1400" b="0" err="1">
                <a:solidFill>
                  <a:srgbClr val="D4D4D4"/>
                </a:solidFill>
                <a:effectLst/>
                <a:latin typeface="Consolas" panose="020B0609020204030204" pitchFamily="49" charset="0"/>
              </a:rPr>
              <a:t>smem</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r>
              <a:rPr lang="en-US" sz="1400" b="0" err="1">
                <a:solidFill>
                  <a:srgbClr val="D4D4D4"/>
                </a:solidFill>
                <a:effectLst/>
                <a:latin typeface="Consolas" panose="020B0609020204030204" pitchFamily="49" charset="0"/>
              </a:rPr>
              <a:t>smem</a:t>
            </a:r>
            <a:r>
              <a:rPr lang="en-US" sz="1400" b="0">
                <a:solidFill>
                  <a:srgbClr val="D4D4D4"/>
                </a:solidFill>
                <a:effectLst/>
                <a:latin typeface="Consolas" panose="020B0609020204030204" pitchFamily="49" charset="0"/>
              </a:rPr>
              <a:t>[</a:t>
            </a:r>
            <a:r>
              <a:rPr lang="en-US" sz="1400" b="0" err="1">
                <a:solidFill>
                  <a:srgbClr val="CCCCCC"/>
                </a:solidFill>
                <a:effectLst/>
                <a:latin typeface="Consolas" panose="020B0609020204030204" pitchFamily="49" charset="0"/>
              </a:rPr>
              <a:t>threadIdx.x</a:t>
            </a:r>
            <a:r>
              <a:rPr lang="en-US" sz="1400" b="0">
                <a:solidFill>
                  <a:srgbClr val="D4D4D4"/>
                </a:solidFill>
                <a:effectLst/>
                <a:latin typeface="Consolas" panose="020B0609020204030204" pitchFamily="49" charset="0"/>
              </a:rPr>
              <a:t>] = </a:t>
            </a:r>
            <a:r>
              <a:rPr lang="en-US" sz="1400" b="0" err="1">
                <a:solidFill>
                  <a:srgbClr val="D4D4D4"/>
                </a:solidFill>
                <a:effectLst/>
                <a:latin typeface="Consolas" panose="020B0609020204030204" pitchFamily="49" charset="0"/>
              </a:rPr>
              <a:t>val</a:t>
            </a:r>
            <a:r>
              <a:rPr lang="en-US" sz="1400" b="0">
                <a:solidFill>
                  <a:srgbClr val="D4D4D4"/>
                </a:solidFill>
                <a:effectLst/>
                <a:latin typeface="Consolas" panose="020B0609020204030204" pitchFamily="49" charset="0"/>
              </a:rPr>
              <a:t>; </a:t>
            </a:r>
          </a:p>
          <a:p>
            <a:r>
              <a:rPr lang="en-US" sz="1400" b="0">
                <a:solidFill>
                  <a:srgbClr val="D4D4D4"/>
                </a:solidFill>
                <a:effectLst/>
                <a:latin typeface="Consolas" panose="020B0609020204030204" pitchFamily="49" charset="0"/>
              </a:rPr>
              <a:t>    </a:t>
            </a:r>
            <a:r>
              <a:rPr lang="en-US" sz="1400" b="0">
                <a:solidFill>
                  <a:srgbClr val="DCDCAA"/>
                </a:solidFill>
                <a:effectLst/>
                <a:latin typeface="Consolas" panose="020B0609020204030204" pitchFamily="49" charset="0"/>
              </a:rPr>
              <a:t>__</a:t>
            </a:r>
            <a:r>
              <a:rPr lang="en-US" sz="1400" b="0" err="1">
                <a:solidFill>
                  <a:srgbClr val="DCDCAA"/>
                </a:solidFill>
                <a:effectLst/>
                <a:latin typeface="Consolas" panose="020B0609020204030204" pitchFamily="49" charset="0"/>
              </a:rPr>
              <a:t>syncthreads</a:t>
            </a:r>
            <a:r>
              <a:rPr lang="en-US" sz="1400" b="0">
                <a:solidFill>
                  <a:srgbClr val="D4D4D4"/>
                </a:solidFill>
                <a:effectLst/>
                <a:latin typeface="Consolas" panose="020B0609020204030204" pitchFamily="49" charset="0"/>
              </a:rPr>
              <a:t>();</a:t>
            </a:r>
          </a:p>
          <a:p>
            <a:br>
              <a:rPr lang="en-US" sz="1400" b="0">
                <a:solidFill>
                  <a:srgbClr val="D4D4D4"/>
                </a:solidFill>
                <a:effectLst/>
                <a:latin typeface="Consolas" panose="020B0609020204030204" pitchFamily="49" charset="0"/>
              </a:rPr>
            </a:br>
            <a:r>
              <a:rPr lang="en-US" sz="1400" b="0">
                <a:solidFill>
                  <a:srgbClr val="D4D4D4"/>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D4D4D4"/>
                </a:solidFill>
                <a:effectLst/>
                <a:latin typeface="Consolas" panose="020B0609020204030204" pitchFamily="49" charset="0"/>
              </a:rPr>
              <a:t> (</a:t>
            </a:r>
            <a:r>
              <a:rPr lang="en-US" sz="1400" b="0">
                <a:solidFill>
                  <a:srgbClr val="569CD6"/>
                </a:solidFill>
                <a:effectLst/>
                <a:latin typeface="Consolas" panose="020B0609020204030204" pitchFamily="49" charset="0"/>
              </a:rPr>
              <a:t>int</a:t>
            </a:r>
            <a:r>
              <a:rPr lang="en-US" sz="1400" b="0">
                <a:solidFill>
                  <a:srgbClr val="D4D4D4"/>
                </a:solidFill>
                <a:effectLst/>
                <a:latin typeface="Consolas" panose="020B0609020204030204" pitchFamily="49" charset="0"/>
              </a:rPr>
              <a:t> </a:t>
            </a:r>
            <a:r>
              <a:rPr lang="en-US" sz="1400">
                <a:solidFill>
                  <a:srgbClr val="D4D4D4"/>
                </a:solidFill>
                <a:latin typeface="Consolas" panose="020B0609020204030204" pitchFamily="49" charset="0"/>
              </a:rPr>
              <a:t>offset</a:t>
            </a:r>
            <a:r>
              <a:rPr lang="en-US" sz="1400" b="0">
                <a:solidFill>
                  <a:srgbClr val="D4D4D4"/>
                </a:solidFill>
                <a:effectLst/>
                <a:latin typeface="Consolas" panose="020B0609020204030204" pitchFamily="49" charset="0"/>
              </a:rPr>
              <a:t> = </a:t>
            </a:r>
            <a:r>
              <a:rPr lang="en-US" sz="1400" b="0">
                <a:solidFill>
                  <a:srgbClr val="B5CEA8"/>
                </a:solidFill>
                <a:effectLst/>
                <a:latin typeface="Consolas" panose="020B0609020204030204" pitchFamily="49" charset="0"/>
              </a:rPr>
              <a:t>1</a:t>
            </a:r>
            <a:r>
              <a:rPr lang="en-US" sz="1400" b="0">
                <a:solidFill>
                  <a:srgbClr val="D4D4D4"/>
                </a:solidFill>
                <a:effectLst/>
                <a:latin typeface="Consolas" panose="020B0609020204030204" pitchFamily="49" charset="0"/>
              </a:rPr>
              <a:t>; </a:t>
            </a:r>
            <a:r>
              <a:rPr lang="en-US" sz="1400">
                <a:solidFill>
                  <a:srgbClr val="D4D4D4"/>
                </a:solidFill>
                <a:latin typeface="Consolas" panose="020B0609020204030204" pitchFamily="49" charset="0"/>
              </a:rPr>
              <a:t>offset</a:t>
            </a:r>
            <a:r>
              <a:rPr lang="en-US" sz="1400" b="0">
                <a:solidFill>
                  <a:srgbClr val="D4D4D4"/>
                </a:solidFill>
                <a:effectLst/>
                <a:latin typeface="Consolas" panose="020B0609020204030204" pitchFamily="49" charset="0"/>
              </a:rPr>
              <a:t> &lt; </a:t>
            </a:r>
            <a:r>
              <a:rPr lang="en-US" sz="1400" b="0" err="1">
                <a:solidFill>
                  <a:srgbClr val="CCCCCC"/>
                </a:solidFill>
                <a:effectLst/>
                <a:latin typeface="Consolas" panose="020B0609020204030204" pitchFamily="49" charset="0"/>
              </a:rPr>
              <a:t>blockDim.x</a:t>
            </a:r>
            <a:r>
              <a:rPr lang="en-US" sz="1400" b="0">
                <a:solidFill>
                  <a:srgbClr val="D4D4D4"/>
                </a:solidFill>
                <a:effectLst/>
                <a:latin typeface="Consolas" panose="020B0609020204030204" pitchFamily="49" charset="0"/>
              </a:rPr>
              <a:t>; offset *= 2)</a:t>
            </a:r>
          </a:p>
          <a:p>
            <a:r>
              <a:rPr lang="en-US" sz="1400" b="0">
                <a:solidFill>
                  <a:srgbClr val="D4D4D4"/>
                </a:solidFill>
                <a:effectLst/>
                <a:latin typeface="Consolas" panose="020B0609020204030204" pitchFamily="49" charset="0"/>
              </a:rPr>
              <a:t>    {</a:t>
            </a:r>
          </a:p>
          <a:p>
            <a:r>
              <a:rPr lang="en-US" sz="1400" b="0">
                <a:solidFill>
                  <a:srgbClr val="D4D4D4"/>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D4D4D4"/>
                </a:solidFill>
                <a:effectLst/>
                <a:latin typeface="Consolas" panose="020B0609020204030204" pitchFamily="49" charset="0"/>
              </a:rPr>
              <a:t> (</a:t>
            </a:r>
            <a:r>
              <a:rPr lang="en-US" sz="1400" b="0" err="1">
                <a:solidFill>
                  <a:srgbClr val="CCCCCC"/>
                </a:solidFill>
                <a:effectLst/>
                <a:latin typeface="Consolas" panose="020B0609020204030204" pitchFamily="49" charset="0"/>
              </a:rPr>
              <a:t>threadIdx.x</a:t>
            </a:r>
            <a:r>
              <a:rPr lang="en-US" sz="1400" b="0">
                <a:solidFill>
                  <a:srgbClr val="D4D4D4"/>
                </a:solidFill>
                <a:effectLst/>
                <a:latin typeface="Consolas" panose="020B0609020204030204" pitchFamily="49" charset="0"/>
              </a:rPr>
              <a:t> – offset &gt;= 0)</a:t>
            </a:r>
          </a:p>
          <a:p>
            <a:r>
              <a:rPr lang="en-US" sz="1400" b="0">
                <a:solidFill>
                  <a:srgbClr val="D4D4D4"/>
                </a:solidFill>
                <a:effectLst/>
                <a:latin typeface="Consolas" panose="020B0609020204030204" pitchFamily="49" charset="0"/>
              </a:rPr>
              <a:t>            </a:t>
            </a:r>
            <a:r>
              <a:rPr lang="en-US" sz="1400" b="0" err="1">
                <a:solidFill>
                  <a:srgbClr val="D4D4D4"/>
                </a:solidFill>
                <a:effectLst/>
                <a:latin typeface="Consolas" panose="020B0609020204030204" pitchFamily="49" charset="0"/>
              </a:rPr>
              <a:t>val</a:t>
            </a:r>
            <a:r>
              <a:rPr lang="en-US" sz="1400" b="0">
                <a:solidFill>
                  <a:srgbClr val="D4D4D4"/>
                </a:solidFill>
                <a:effectLst/>
                <a:latin typeface="Consolas" panose="020B0609020204030204" pitchFamily="49" charset="0"/>
              </a:rPr>
              <a:t> += </a:t>
            </a:r>
            <a:r>
              <a:rPr lang="en-US" sz="1400" b="0" err="1">
                <a:solidFill>
                  <a:srgbClr val="D4D4D4"/>
                </a:solidFill>
                <a:effectLst/>
                <a:latin typeface="Consolas" panose="020B0609020204030204" pitchFamily="49" charset="0"/>
              </a:rPr>
              <a:t>smem</a:t>
            </a:r>
            <a:r>
              <a:rPr lang="en-US" sz="1400" b="0">
                <a:solidFill>
                  <a:srgbClr val="D4D4D4"/>
                </a:solidFill>
                <a:effectLst/>
                <a:latin typeface="Consolas" panose="020B0609020204030204" pitchFamily="49" charset="0"/>
              </a:rPr>
              <a:t>[</a:t>
            </a:r>
            <a:r>
              <a:rPr lang="en-US" sz="1400" b="0" err="1">
                <a:solidFill>
                  <a:srgbClr val="CCCCCC"/>
                </a:solidFill>
                <a:effectLst/>
                <a:latin typeface="Consolas" panose="020B0609020204030204" pitchFamily="49" charset="0"/>
              </a:rPr>
              <a:t>threadIdx.x</a:t>
            </a:r>
            <a:r>
              <a:rPr lang="en-US" sz="1400" b="0">
                <a:solidFill>
                  <a:srgbClr val="D4D4D4"/>
                </a:solidFill>
                <a:effectLst/>
                <a:latin typeface="Consolas" panose="020B0609020204030204" pitchFamily="49" charset="0"/>
              </a:rPr>
              <a:t> - offset];</a:t>
            </a:r>
          </a:p>
          <a:p>
            <a:endParaRPr lang="en-US" sz="1400" b="0">
              <a:solidFill>
                <a:srgbClr val="D4D4D4"/>
              </a:solidFill>
              <a:effectLst/>
              <a:latin typeface="Consolas" panose="020B0609020204030204" pitchFamily="49" charset="0"/>
            </a:endParaRPr>
          </a:p>
          <a:p>
            <a:r>
              <a:rPr lang="en-US" sz="1400" b="0">
                <a:solidFill>
                  <a:srgbClr val="D4D4D4"/>
                </a:solidFill>
                <a:effectLst/>
                <a:latin typeface="Consolas" panose="020B0609020204030204" pitchFamily="49" charset="0"/>
              </a:rPr>
              <a:t>        </a:t>
            </a:r>
            <a:r>
              <a:rPr lang="en-US" sz="1400" b="0">
                <a:solidFill>
                  <a:srgbClr val="DCDCAA"/>
                </a:solidFill>
                <a:effectLst/>
                <a:latin typeface="Consolas" panose="020B0609020204030204" pitchFamily="49" charset="0"/>
              </a:rPr>
              <a:t>__</a:t>
            </a:r>
            <a:r>
              <a:rPr lang="en-US" sz="1400" b="0" err="1">
                <a:solidFill>
                  <a:srgbClr val="DCDCAA"/>
                </a:solidFill>
                <a:effectLst/>
                <a:latin typeface="Consolas" panose="020B0609020204030204" pitchFamily="49" charset="0"/>
              </a:rPr>
              <a:t>syncthreads</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r>
              <a:rPr lang="en-US" sz="1400" b="0" err="1">
                <a:solidFill>
                  <a:srgbClr val="D4D4D4"/>
                </a:solidFill>
                <a:effectLst/>
                <a:latin typeface="Consolas" panose="020B0609020204030204" pitchFamily="49" charset="0"/>
              </a:rPr>
              <a:t>smem</a:t>
            </a:r>
            <a:r>
              <a:rPr lang="en-US" sz="1400" b="0">
                <a:solidFill>
                  <a:srgbClr val="D4D4D4"/>
                </a:solidFill>
                <a:effectLst/>
                <a:latin typeface="Consolas" panose="020B0609020204030204" pitchFamily="49" charset="0"/>
              </a:rPr>
              <a:t>[</a:t>
            </a:r>
            <a:r>
              <a:rPr lang="en-US" sz="1400" b="0" err="1">
                <a:solidFill>
                  <a:srgbClr val="CCCCCC"/>
                </a:solidFill>
                <a:effectLst/>
                <a:latin typeface="Consolas" panose="020B0609020204030204" pitchFamily="49" charset="0"/>
              </a:rPr>
              <a:t>threadIdx.x</a:t>
            </a:r>
            <a:r>
              <a:rPr lang="en-US" sz="1400" b="0">
                <a:solidFill>
                  <a:srgbClr val="D4D4D4"/>
                </a:solidFill>
                <a:effectLst/>
                <a:latin typeface="Consolas" panose="020B0609020204030204" pitchFamily="49" charset="0"/>
              </a:rPr>
              <a:t>] = </a:t>
            </a:r>
            <a:r>
              <a:rPr lang="en-US" sz="1400" b="0" err="1">
                <a:solidFill>
                  <a:srgbClr val="D4D4D4"/>
                </a:solidFill>
                <a:effectLst/>
                <a:latin typeface="Consolas" panose="020B0609020204030204" pitchFamily="49" charset="0"/>
              </a:rPr>
              <a:t>val</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r>
              <a:rPr lang="en-US" sz="1400" b="0">
                <a:solidFill>
                  <a:srgbClr val="DCDCAA"/>
                </a:solidFill>
                <a:effectLst/>
                <a:latin typeface="Consolas" panose="020B0609020204030204" pitchFamily="49" charset="0"/>
              </a:rPr>
              <a:t>__</a:t>
            </a:r>
            <a:r>
              <a:rPr lang="en-US" sz="1400" b="0" err="1">
                <a:solidFill>
                  <a:srgbClr val="DCDCAA"/>
                </a:solidFill>
                <a:effectLst/>
                <a:latin typeface="Consolas" panose="020B0609020204030204" pitchFamily="49" charset="0"/>
              </a:rPr>
              <a:t>syncthreads</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p>
          <a:p>
            <a:br>
              <a:rPr lang="en-US" sz="1400" b="0">
                <a:solidFill>
                  <a:srgbClr val="D4D4D4"/>
                </a:solidFill>
                <a:effectLst/>
                <a:latin typeface="Consolas" panose="020B0609020204030204" pitchFamily="49" charset="0"/>
              </a:rPr>
            </a:br>
            <a:r>
              <a:rPr lang="en-US" sz="1400" b="0">
                <a:solidFill>
                  <a:srgbClr val="D4D4D4"/>
                </a:solidFill>
                <a:effectLst/>
                <a:latin typeface="Consolas" panose="020B0609020204030204" pitchFamily="49" charset="0"/>
              </a:rPr>
              <a:t>    </a:t>
            </a:r>
            <a:r>
              <a:rPr lang="en-US" sz="1400" b="0">
                <a:solidFill>
                  <a:srgbClr val="C586C0"/>
                </a:solidFill>
                <a:effectLst/>
                <a:latin typeface="Consolas" panose="020B0609020204030204" pitchFamily="49" charset="0"/>
              </a:rPr>
              <a:t>return</a:t>
            </a:r>
            <a:r>
              <a:rPr lang="en-US" sz="1400" b="0">
                <a:solidFill>
                  <a:srgbClr val="D4D4D4"/>
                </a:solidFill>
                <a:effectLst/>
                <a:latin typeface="Consolas" panose="020B0609020204030204" pitchFamily="49" charset="0"/>
              </a:rPr>
              <a:t> </a:t>
            </a:r>
            <a:r>
              <a:rPr lang="en-US" sz="1400" b="0" err="1">
                <a:solidFill>
                  <a:srgbClr val="D4D4D4"/>
                </a:solidFill>
                <a:effectLst/>
                <a:latin typeface="Consolas" panose="020B0609020204030204" pitchFamily="49" charset="0"/>
              </a:rPr>
              <a:t>smem</a:t>
            </a:r>
            <a:r>
              <a:rPr lang="en-US" sz="1400" b="0">
                <a:solidFill>
                  <a:srgbClr val="D4D4D4"/>
                </a:solidFill>
                <a:effectLst/>
                <a:latin typeface="Consolas" panose="020B0609020204030204" pitchFamily="49" charset="0"/>
              </a:rPr>
              <a:t>[</a:t>
            </a:r>
            <a:r>
              <a:rPr lang="en-US" sz="1400" b="0" err="1">
                <a:solidFill>
                  <a:srgbClr val="CCCCCC"/>
                </a:solidFill>
                <a:effectLst/>
                <a:latin typeface="Consolas" panose="020B0609020204030204" pitchFamily="49" charset="0"/>
              </a:rPr>
              <a:t>threadIdx.x</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6E016E36-2CFC-0635-1934-6CCAE0EA8278}"/>
              </a:ext>
            </a:extLst>
          </p:cNvPr>
          <p:cNvSpPr txBox="1"/>
          <p:nvPr/>
        </p:nvSpPr>
        <p:spPr>
          <a:xfrm>
            <a:off x="296886" y="833303"/>
            <a:ext cx="427487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solidFill>
                  <a:srgbClr val="FFFF00"/>
                </a:solidFill>
                <a:latin typeface="+mj-lt"/>
                <a:ea typeface="+mj-ea"/>
                <a:cs typeface="+mj-cs"/>
                <a:sym typeface="Calibri"/>
              </a:rPr>
              <a:t>Block-wise</a:t>
            </a:r>
            <a:r>
              <a:rPr lang="en-US">
                <a:solidFill>
                  <a:srgbClr val="FFFFFF"/>
                </a:solidFill>
                <a:latin typeface="+mj-lt"/>
                <a:ea typeface="+mj-ea"/>
                <a:cs typeface="+mj-cs"/>
                <a:sym typeface="Calibri"/>
              </a:rPr>
              <a:t> prefix scan with </a:t>
            </a:r>
            <a:r>
              <a:rPr lang="en-US">
                <a:solidFill>
                  <a:srgbClr val="FFFF00"/>
                </a:solidFill>
                <a:latin typeface="+mj-lt"/>
                <a:ea typeface="+mj-ea"/>
                <a:cs typeface="+mj-cs"/>
                <a:sym typeface="Calibri"/>
              </a:rPr>
              <a:t>shared memory</a:t>
            </a:r>
            <a:endParaRPr kumimoji="0" lang="en-US" sz="1800" b="0" i="0" u="none" strike="noStrike" cap="none" spc="0" normalizeH="0" baseline="0">
              <a:ln>
                <a:noFill/>
              </a:ln>
              <a:solidFill>
                <a:srgbClr val="FFFF00"/>
              </a:solidFill>
              <a:effectLst/>
              <a:uFillTx/>
              <a:latin typeface="+mj-lt"/>
              <a:ea typeface="+mj-ea"/>
              <a:cs typeface="+mj-cs"/>
              <a:sym typeface="Calibri"/>
            </a:endParaRPr>
          </a:p>
        </p:txBody>
      </p:sp>
      <p:sp>
        <p:nvSpPr>
          <p:cNvPr id="87" name="Rectangle 86">
            <a:extLst>
              <a:ext uri="{FF2B5EF4-FFF2-40B4-BE49-F238E27FC236}">
                <a16:creationId xmlns:a16="http://schemas.microsoft.com/office/drawing/2014/main" id="{0269430B-0660-4C42-78E9-AFAADB65FA5E}"/>
              </a:ext>
            </a:extLst>
          </p:cNvPr>
          <p:cNvSpPr/>
          <p:nvPr/>
        </p:nvSpPr>
        <p:spPr>
          <a:xfrm>
            <a:off x="4845072" y="3160949"/>
            <a:ext cx="1240565" cy="256374"/>
          </a:xfrm>
          <a:prstGeom prst="rect">
            <a:avLst/>
          </a:prstGeom>
          <a:noFill/>
          <a:ln w="381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cxnSp>
        <p:nvCxnSpPr>
          <p:cNvPr id="223" name="Straight Connector 222">
            <a:extLst>
              <a:ext uri="{FF2B5EF4-FFF2-40B4-BE49-F238E27FC236}">
                <a16:creationId xmlns:a16="http://schemas.microsoft.com/office/drawing/2014/main" id="{3D17C908-CCE5-AA19-327C-97FE1C620F39}"/>
              </a:ext>
            </a:extLst>
          </p:cNvPr>
          <p:cNvCxnSpPr/>
          <p:nvPr/>
        </p:nvCxnSpPr>
        <p:spPr>
          <a:xfrm>
            <a:off x="2739062" y="4059206"/>
            <a:ext cx="1988392" cy="0"/>
          </a:xfrm>
          <a:prstGeom prst="line">
            <a:avLst/>
          </a:prstGeom>
          <a:noFill/>
          <a:ln w="28575" cap="flat">
            <a:solidFill>
              <a:srgbClr val="FFFF00"/>
            </a:solidFill>
            <a:prstDash val="solid"/>
            <a:miter lim="800000"/>
          </a:ln>
          <a:effectLst/>
          <a:sp3d/>
        </p:spPr>
        <p:style>
          <a:lnRef idx="0">
            <a:scrgbClr r="0" g="0" b="0"/>
          </a:lnRef>
          <a:fillRef idx="0">
            <a:scrgbClr r="0" g="0" b="0"/>
          </a:fillRef>
          <a:effectRef idx="0">
            <a:scrgbClr r="0" g="0" b="0"/>
          </a:effectRef>
          <a:fontRef idx="none"/>
        </p:style>
      </p:cxnSp>
      <p:sp>
        <p:nvSpPr>
          <p:cNvPr id="374" name="Oval 373">
            <a:extLst>
              <a:ext uri="{FF2B5EF4-FFF2-40B4-BE49-F238E27FC236}">
                <a16:creationId xmlns:a16="http://schemas.microsoft.com/office/drawing/2014/main" id="{F5EF73F4-1765-DDCB-D15B-C2DBBB249DDA}"/>
              </a:ext>
            </a:extLst>
          </p:cNvPr>
          <p:cNvSpPr/>
          <p:nvPr/>
        </p:nvSpPr>
        <p:spPr>
          <a:xfrm>
            <a:off x="7691287" y="1852277"/>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8</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75" name="Oval 374">
            <a:extLst>
              <a:ext uri="{FF2B5EF4-FFF2-40B4-BE49-F238E27FC236}">
                <a16:creationId xmlns:a16="http://schemas.microsoft.com/office/drawing/2014/main" id="{305311D4-4A26-215E-BC1F-6984767ABA9A}"/>
              </a:ext>
            </a:extLst>
          </p:cNvPr>
          <p:cNvSpPr/>
          <p:nvPr/>
        </p:nvSpPr>
        <p:spPr>
          <a:xfrm>
            <a:off x="8262787" y="1852277"/>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76" name="Oval 375">
            <a:extLst>
              <a:ext uri="{FF2B5EF4-FFF2-40B4-BE49-F238E27FC236}">
                <a16:creationId xmlns:a16="http://schemas.microsoft.com/office/drawing/2014/main" id="{77918E92-86BF-0B97-C61E-B850223B220E}"/>
              </a:ext>
            </a:extLst>
          </p:cNvPr>
          <p:cNvSpPr/>
          <p:nvPr/>
        </p:nvSpPr>
        <p:spPr>
          <a:xfrm>
            <a:off x="8830052" y="1852277"/>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7</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77" name="Oval 376">
            <a:extLst>
              <a:ext uri="{FF2B5EF4-FFF2-40B4-BE49-F238E27FC236}">
                <a16:creationId xmlns:a16="http://schemas.microsoft.com/office/drawing/2014/main" id="{7DA025B4-7707-50E0-B573-4CCFE62DA4F4}"/>
              </a:ext>
            </a:extLst>
          </p:cNvPr>
          <p:cNvSpPr/>
          <p:nvPr/>
        </p:nvSpPr>
        <p:spPr>
          <a:xfrm>
            <a:off x="9374029" y="1852277"/>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4</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78" name="Oval 377">
            <a:extLst>
              <a:ext uri="{FF2B5EF4-FFF2-40B4-BE49-F238E27FC236}">
                <a16:creationId xmlns:a16="http://schemas.microsoft.com/office/drawing/2014/main" id="{96DA2427-1994-E594-9880-87AC343C04B5}"/>
              </a:ext>
            </a:extLst>
          </p:cNvPr>
          <p:cNvSpPr/>
          <p:nvPr/>
        </p:nvSpPr>
        <p:spPr>
          <a:xfrm>
            <a:off x="9945430" y="1852277"/>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79" name="Oval 378">
            <a:extLst>
              <a:ext uri="{FF2B5EF4-FFF2-40B4-BE49-F238E27FC236}">
                <a16:creationId xmlns:a16="http://schemas.microsoft.com/office/drawing/2014/main" id="{7DD553A9-072A-A428-CA79-F0D3895CD0B3}"/>
              </a:ext>
            </a:extLst>
          </p:cNvPr>
          <p:cNvSpPr/>
          <p:nvPr/>
        </p:nvSpPr>
        <p:spPr>
          <a:xfrm>
            <a:off x="10518118" y="1852277"/>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3</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80" name="Oval 379">
            <a:extLst>
              <a:ext uri="{FF2B5EF4-FFF2-40B4-BE49-F238E27FC236}">
                <a16:creationId xmlns:a16="http://schemas.microsoft.com/office/drawing/2014/main" id="{C421EEB4-B676-B624-B12F-720CF930CC40}"/>
              </a:ext>
            </a:extLst>
          </p:cNvPr>
          <p:cNvSpPr/>
          <p:nvPr/>
        </p:nvSpPr>
        <p:spPr>
          <a:xfrm>
            <a:off x="11088986" y="1852277"/>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5</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81" name="Oval 380">
            <a:extLst>
              <a:ext uri="{FF2B5EF4-FFF2-40B4-BE49-F238E27FC236}">
                <a16:creationId xmlns:a16="http://schemas.microsoft.com/office/drawing/2014/main" id="{A1C7FF83-BC9B-4FBF-8796-B6E887801E72}"/>
              </a:ext>
            </a:extLst>
          </p:cNvPr>
          <p:cNvSpPr/>
          <p:nvPr/>
        </p:nvSpPr>
        <p:spPr>
          <a:xfrm>
            <a:off x="11652017" y="1852277"/>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2</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83" name="Oval 382">
            <a:extLst>
              <a:ext uri="{FF2B5EF4-FFF2-40B4-BE49-F238E27FC236}">
                <a16:creationId xmlns:a16="http://schemas.microsoft.com/office/drawing/2014/main" id="{000E8AB3-0FC7-4795-4A4F-975D21AE81A9}"/>
              </a:ext>
            </a:extLst>
          </p:cNvPr>
          <p:cNvSpPr/>
          <p:nvPr/>
        </p:nvSpPr>
        <p:spPr>
          <a:xfrm>
            <a:off x="7691287" y="2588877"/>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8</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84" name="Oval 383">
            <a:extLst>
              <a:ext uri="{FF2B5EF4-FFF2-40B4-BE49-F238E27FC236}">
                <a16:creationId xmlns:a16="http://schemas.microsoft.com/office/drawing/2014/main" id="{8943ED04-DCBE-F5CC-2FED-73665364FB11}"/>
              </a:ext>
            </a:extLst>
          </p:cNvPr>
          <p:cNvSpPr/>
          <p:nvPr/>
        </p:nvSpPr>
        <p:spPr>
          <a:xfrm>
            <a:off x="8830052" y="2588877"/>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8</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85" name="Oval 384">
            <a:extLst>
              <a:ext uri="{FF2B5EF4-FFF2-40B4-BE49-F238E27FC236}">
                <a16:creationId xmlns:a16="http://schemas.microsoft.com/office/drawing/2014/main" id="{8E8EE2CD-9C27-3B84-B7D3-8BAD4DF69A8A}"/>
              </a:ext>
            </a:extLst>
          </p:cNvPr>
          <p:cNvSpPr/>
          <p:nvPr/>
        </p:nvSpPr>
        <p:spPr>
          <a:xfrm>
            <a:off x="9945430" y="2588877"/>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10</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86" name="Oval 385">
            <a:extLst>
              <a:ext uri="{FF2B5EF4-FFF2-40B4-BE49-F238E27FC236}">
                <a16:creationId xmlns:a16="http://schemas.microsoft.com/office/drawing/2014/main" id="{FE5DE8DA-1EF9-C63E-6FC2-F618C0223858}"/>
              </a:ext>
            </a:extLst>
          </p:cNvPr>
          <p:cNvSpPr/>
          <p:nvPr/>
        </p:nvSpPr>
        <p:spPr>
          <a:xfrm>
            <a:off x="11088986" y="2588877"/>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8</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87" name="Oval 386">
            <a:extLst>
              <a:ext uri="{FF2B5EF4-FFF2-40B4-BE49-F238E27FC236}">
                <a16:creationId xmlns:a16="http://schemas.microsoft.com/office/drawing/2014/main" id="{4D298D62-E01B-B192-3C8C-53D1A9EA4280}"/>
              </a:ext>
            </a:extLst>
          </p:cNvPr>
          <p:cNvSpPr/>
          <p:nvPr/>
        </p:nvSpPr>
        <p:spPr>
          <a:xfrm>
            <a:off x="8267021" y="2588877"/>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9</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88" name="Oval 387">
            <a:extLst>
              <a:ext uri="{FF2B5EF4-FFF2-40B4-BE49-F238E27FC236}">
                <a16:creationId xmlns:a16="http://schemas.microsoft.com/office/drawing/2014/main" id="{FF5387E5-E7AA-9FE4-8415-0D20CA88CB69}"/>
              </a:ext>
            </a:extLst>
          </p:cNvPr>
          <p:cNvSpPr/>
          <p:nvPr/>
        </p:nvSpPr>
        <p:spPr>
          <a:xfrm>
            <a:off x="9378263" y="258946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11</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89" name="Oval 388">
            <a:extLst>
              <a:ext uri="{FF2B5EF4-FFF2-40B4-BE49-F238E27FC236}">
                <a16:creationId xmlns:a16="http://schemas.microsoft.com/office/drawing/2014/main" id="{D76E6D8F-81C6-5F92-6F16-B91B7C4FE9B6}"/>
              </a:ext>
            </a:extLst>
          </p:cNvPr>
          <p:cNvSpPr/>
          <p:nvPr/>
        </p:nvSpPr>
        <p:spPr>
          <a:xfrm>
            <a:off x="10516116" y="2588877"/>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9</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90" name="Oval 389">
            <a:extLst>
              <a:ext uri="{FF2B5EF4-FFF2-40B4-BE49-F238E27FC236}">
                <a16:creationId xmlns:a16="http://schemas.microsoft.com/office/drawing/2014/main" id="{0D5C6B7C-E402-96B9-D748-AF19A3BB4093}"/>
              </a:ext>
            </a:extLst>
          </p:cNvPr>
          <p:cNvSpPr/>
          <p:nvPr/>
        </p:nvSpPr>
        <p:spPr>
          <a:xfrm>
            <a:off x="11652017" y="2584036"/>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7</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cxnSp>
        <p:nvCxnSpPr>
          <p:cNvPr id="391" name="Straight Arrow Connector 390">
            <a:extLst>
              <a:ext uri="{FF2B5EF4-FFF2-40B4-BE49-F238E27FC236}">
                <a16:creationId xmlns:a16="http://schemas.microsoft.com/office/drawing/2014/main" id="{414C9B67-4FBB-BD8A-0E7D-6205ED0FBE52}"/>
              </a:ext>
            </a:extLst>
          </p:cNvPr>
          <p:cNvCxnSpPr>
            <a:cxnSpLocks/>
          </p:cNvCxnSpPr>
          <p:nvPr/>
        </p:nvCxnSpPr>
        <p:spPr>
          <a:xfrm>
            <a:off x="7881787" y="2241787"/>
            <a:ext cx="0" cy="34709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92" name="Straight Arrow Connector 391">
            <a:extLst>
              <a:ext uri="{FF2B5EF4-FFF2-40B4-BE49-F238E27FC236}">
                <a16:creationId xmlns:a16="http://schemas.microsoft.com/office/drawing/2014/main" id="{69C56A94-FCB6-7A3D-3B90-A4DA732A96F7}"/>
              </a:ext>
            </a:extLst>
          </p:cNvPr>
          <p:cNvCxnSpPr>
            <a:cxnSpLocks/>
            <a:stCxn id="374" idx="4"/>
            <a:endCxn id="387" idx="0"/>
          </p:cNvCxnSpPr>
          <p:nvPr/>
        </p:nvCxnSpPr>
        <p:spPr>
          <a:xfrm>
            <a:off x="7881787" y="2241787"/>
            <a:ext cx="575734" cy="34709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93" name="Straight Arrow Connector 392">
            <a:extLst>
              <a:ext uri="{FF2B5EF4-FFF2-40B4-BE49-F238E27FC236}">
                <a16:creationId xmlns:a16="http://schemas.microsoft.com/office/drawing/2014/main" id="{F86EEEA7-44BE-E02B-9095-C6E508F07D8E}"/>
              </a:ext>
            </a:extLst>
          </p:cNvPr>
          <p:cNvCxnSpPr>
            <a:cxnSpLocks/>
            <a:stCxn id="375" idx="4"/>
            <a:endCxn id="387" idx="0"/>
          </p:cNvCxnSpPr>
          <p:nvPr/>
        </p:nvCxnSpPr>
        <p:spPr>
          <a:xfrm>
            <a:off x="8453287" y="2241787"/>
            <a:ext cx="4234" cy="34709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94" name="Straight Arrow Connector 393">
            <a:extLst>
              <a:ext uri="{FF2B5EF4-FFF2-40B4-BE49-F238E27FC236}">
                <a16:creationId xmlns:a16="http://schemas.microsoft.com/office/drawing/2014/main" id="{BFB13D0D-672B-AC70-2B8C-32664273408D}"/>
              </a:ext>
            </a:extLst>
          </p:cNvPr>
          <p:cNvCxnSpPr>
            <a:cxnSpLocks/>
            <a:stCxn id="376" idx="4"/>
            <a:endCxn id="384" idx="0"/>
          </p:cNvCxnSpPr>
          <p:nvPr/>
        </p:nvCxnSpPr>
        <p:spPr>
          <a:xfrm>
            <a:off x="9020552" y="2241787"/>
            <a:ext cx="0" cy="34709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95" name="Straight Arrow Connector 394">
            <a:extLst>
              <a:ext uri="{FF2B5EF4-FFF2-40B4-BE49-F238E27FC236}">
                <a16:creationId xmlns:a16="http://schemas.microsoft.com/office/drawing/2014/main" id="{C7B65F81-7CA5-B583-C7D6-9B3E0DC1081B}"/>
              </a:ext>
            </a:extLst>
          </p:cNvPr>
          <p:cNvCxnSpPr>
            <a:cxnSpLocks/>
            <a:stCxn id="377" idx="4"/>
            <a:endCxn id="388" idx="0"/>
          </p:cNvCxnSpPr>
          <p:nvPr/>
        </p:nvCxnSpPr>
        <p:spPr>
          <a:xfrm>
            <a:off x="9564529" y="2241787"/>
            <a:ext cx="4234" cy="34767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96" name="Straight Arrow Connector 395">
            <a:extLst>
              <a:ext uri="{FF2B5EF4-FFF2-40B4-BE49-F238E27FC236}">
                <a16:creationId xmlns:a16="http://schemas.microsoft.com/office/drawing/2014/main" id="{C208DD90-AFB4-AFAB-89C9-85FA46DFE500}"/>
              </a:ext>
            </a:extLst>
          </p:cNvPr>
          <p:cNvCxnSpPr>
            <a:cxnSpLocks/>
            <a:stCxn id="378" idx="4"/>
            <a:endCxn id="385" idx="0"/>
          </p:cNvCxnSpPr>
          <p:nvPr/>
        </p:nvCxnSpPr>
        <p:spPr>
          <a:xfrm>
            <a:off x="10135930" y="2241787"/>
            <a:ext cx="0" cy="34709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97" name="Straight Arrow Connector 396">
            <a:extLst>
              <a:ext uri="{FF2B5EF4-FFF2-40B4-BE49-F238E27FC236}">
                <a16:creationId xmlns:a16="http://schemas.microsoft.com/office/drawing/2014/main" id="{77B8F60C-7882-BB7F-0EF2-B3C8049C038B}"/>
              </a:ext>
            </a:extLst>
          </p:cNvPr>
          <p:cNvCxnSpPr>
            <a:cxnSpLocks/>
            <a:stCxn id="379" idx="4"/>
            <a:endCxn id="389" idx="0"/>
          </p:cNvCxnSpPr>
          <p:nvPr/>
        </p:nvCxnSpPr>
        <p:spPr>
          <a:xfrm flipH="1">
            <a:off x="10706616" y="2241787"/>
            <a:ext cx="2002" cy="34709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98" name="Straight Arrow Connector 397">
            <a:extLst>
              <a:ext uri="{FF2B5EF4-FFF2-40B4-BE49-F238E27FC236}">
                <a16:creationId xmlns:a16="http://schemas.microsoft.com/office/drawing/2014/main" id="{87DCDC09-9DF4-63DC-BDD8-C77C04D13DE0}"/>
              </a:ext>
            </a:extLst>
          </p:cNvPr>
          <p:cNvCxnSpPr>
            <a:cxnSpLocks/>
            <a:stCxn id="380" idx="4"/>
            <a:endCxn id="386" idx="0"/>
          </p:cNvCxnSpPr>
          <p:nvPr/>
        </p:nvCxnSpPr>
        <p:spPr>
          <a:xfrm>
            <a:off x="11279486" y="2241787"/>
            <a:ext cx="0" cy="34709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99" name="Straight Arrow Connector 398">
            <a:extLst>
              <a:ext uri="{FF2B5EF4-FFF2-40B4-BE49-F238E27FC236}">
                <a16:creationId xmlns:a16="http://schemas.microsoft.com/office/drawing/2014/main" id="{31CE0BE8-6F94-E2C0-0F2F-215719B8EAE9}"/>
              </a:ext>
            </a:extLst>
          </p:cNvPr>
          <p:cNvCxnSpPr>
            <a:cxnSpLocks/>
            <a:stCxn id="381" idx="4"/>
            <a:endCxn id="390" idx="0"/>
          </p:cNvCxnSpPr>
          <p:nvPr/>
        </p:nvCxnSpPr>
        <p:spPr>
          <a:xfrm>
            <a:off x="11842517" y="2241787"/>
            <a:ext cx="0" cy="34224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00" name="Straight Arrow Connector 399">
            <a:extLst>
              <a:ext uri="{FF2B5EF4-FFF2-40B4-BE49-F238E27FC236}">
                <a16:creationId xmlns:a16="http://schemas.microsoft.com/office/drawing/2014/main" id="{FA3CBE33-8DDA-BE63-2A5C-3DFBD573C53E}"/>
              </a:ext>
            </a:extLst>
          </p:cNvPr>
          <p:cNvCxnSpPr>
            <a:cxnSpLocks/>
            <a:stCxn id="375" idx="4"/>
            <a:endCxn id="384" idx="0"/>
          </p:cNvCxnSpPr>
          <p:nvPr/>
        </p:nvCxnSpPr>
        <p:spPr>
          <a:xfrm>
            <a:off x="8453287" y="2241787"/>
            <a:ext cx="567265" cy="34709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01" name="Straight Arrow Connector 400">
            <a:extLst>
              <a:ext uri="{FF2B5EF4-FFF2-40B4-BE49-F238E27FC236}">
                <a16:creationId xmlns:a16="http://schemas.microsoft.com/office/drawing/2014/main" id="{836F162C-69EA-4D3E-AD20-D5CF581D8F0D}"/>
              </a:ext>
            </a:extLst>
          </p:cNvPr>
          <p:cNvCxnSpPr>
            <a:cxnSpLocks/>
            <a:stCxn id="376" idx="4"/>
            <a:endCxn id="388" idx="0"/>
          </p:cNvCxnSpPr>
          <p:nvPr/>
        </p:nvCxnSpPr>
        <p:spPr>
          <a:xfrm>
            <a:off x="9020552" y="2241787"/>
            <a:ext cx="548211" cy="34767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02" name="Straight Arrow Connector 401">
            <a:extLst>
              <a:ext uri="{FF2B5EF4-FFF2-40B4-BE49-F238E27FC236}">
                <a16:creationId xmlns:a16="http://schemas.microsoft.com/office/drawing/2014/main" id="{6F62A27D-2121-250A-673F-4519936AFF9B}"/>
              </a:ext>
            </a:extLst>
          </p:cNvPr>
          <p:cNvCxnSpPr>
            <a:cxnSpLocks/>
            <a:stCxn id="377" idx="4"/>
            <a:endCxn id="385" idx="0"/>
          </p:cNvCxnSpPr>
          <p:nvPr/>
        </p:nvCxnSpPr>
        <p:spPr>
          <a:xfrm>
            <a:off x="9564529" y="2241787"/>
            <a:ext cx="571401" cy="34709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03" name="Straight Arrow Connector 402">
            <a:extLst>
              <a:ext uri="{FF2B5EF4-FFF2-40B4-BE49-F238E27FC236}">
                <a16:creationId xmlns:a16="http://schemas.microsoft.com/office/drawing/2014/main" id="{3437F725-FA17-86F5-4B91-C841EC070FCA}"/>
              </a:ext>
            </a:extLst>
          </p:cNvPr>
          <p:cNvCxnSpPr>
            <a:cxnSpLocks/>
            <a:stCxn id="378" idx="4"/>
            <a:endCxn id="389" idx="0"/>
          </p:cNvCxnSpPr>
          <p:nvPr/>
        </p:nvCxnSpPr>
        <p:spPr>
          <a:xfrm>
            <a:off x="10135930" y="2241787"/>
            <a:ext cx="570686" cy="34709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04" name="Straight Arrow Connector 403">
            <a:extLst>
              <a:ext uri="{FF2B5EF4-FFF2-40B4-BE49-F238E27FC236}">
                <a16:creationId xmlns:a16="http://schemas.microsoft.com/office/drawing/2014/main" id="{C98E2847-B6D0-2AC0-6BE7-3AC5532C867F}"/>
              </a:ext>
            </a:extLst>
          </p:cNvPr>
          <p:cNvCxnSpPr>
            <a:cxnSpLocks/>
            <a:stCxn id="379" idx="4"/>
            <a:endCxn id="386" idx="0"/>
          </p:cNvCxnSpPr>
          <p:nvPr/>
        </p:nvCxnSpPr>
        <p:spPr>
          <a:xfrm>
            <a:off x="10708618" y="2241787"/>
            <a:ext cx="570868" cy="34709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05" name="Straight Arrow Connector 404">
            <a:extLst>
              <a:ext uri="{FF2B5EF4-FFF2-40B4-BE49-F238E27FC236}">
                <a16:creationId xmlns:a16="http://schemas.microsoft.com/office/drawing/2014/main" id="{0857FADE-374F-760A-4B50-F9120933D638}"/>
              </a:ext>
            </a:extLst>
          </p:cNvPr>
          <p:cNvCxnSpPr>
            <a:cxnSpLocks/>
            <a:stCxn id="380" idx="4"/>
            <a:endCxn id="390" idx="0"/>
          </p:cNvCxnSpPr>
          <p:nvPr/>
        </p:nvCxnSpPr>
        <p:spPr>
          <a:xfrm>
            <a:off x="11279486" y="2241787"/>
            <a:ext cx="563031" cy="34224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407" name="Oval 406">
            <a:extLst>
              <a:ext uri="{FF2B5EF4-FFF2-40B4-BE49-F238E27FC236}">
                <a16:creationId xmlns:a16="http://schemas.microsoft.com/office/drawing/2014/main" id="{4B078844-73C8-2BEE-BC11-D34A0B59B3FB}"/>
              </a:ext>
            </a:extLst>
          </p:cNvPr>
          <p:cNvSpPr/>
          <p:nvPr/>
        </p:nvSpPr>
        <p:spPr>
          <a:xfrm>
            <a:off x="7691287" y="3320636"/>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8</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08" name="Oval 407">
            <a:extLst>
              <a:ext uri="{FF2B5EF4-FFF2-40B4-BE49-F238E27FC236}">
                <a16:creationId xmlns:a16="http://schemas.microsoft.com/office/drawing/2014/main" id="{475B6E4F-0B79-93EB-B11D-5B3282ED680B}"/>
              </a:ext>
            </a:extLst>
          </p:cNvPr>
          <p:cNvSpPr/>
          <p:nvPr/>
        </p:nvSpPr>
        <p:spPr>
          <a:xfrm>
            <a:off x="8262786" y="3320636"/>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9</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09" name="Oval 408">
            <a:extLst>
              <a:ext uri="{FF2B5EF4-FFF2-40B4-BE49-F238E27FC236}">
                <a16:creationId xmlns:a16="http://schemas.microsoft.com/office/drawing/2014/main" id="{9B6C4622-50EC-8FA0-C703-49C4CABE9833}"/>
              </a:ext>
            </a:extLst>
          </p:cNvPr>
          <p:cNvSpPr/>
          <p:nvPr/>
        </p:nvSpPr>
        <p:spPr>
          <a:xfrm>
            <a:off x="8830050" y="3320048"/>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10" name="Oval 409">
            <a:extLst>
              <a:ext uri="{FF2B5EF4-FFF2-40B4-BE49-F238E27FC236}">
                <a16:creationId xmlns:a16="http://schemas.microsoft.com/office/drawing/2014/main" id="{F7D05090-790A-22E3-4D6E-B8E4E9188EC0}"/>
              </a:ext>
            </a:extLst>
          </p:cNvPr>
          <p:cNvSpPr/>
          <p:nvPr/>
        </p:nvSpPr>
        <p:spPr>
          <a:xfrm>
            <a:off x="9945428" y="3320048"/>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18</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11" name="Oval 410">
            <a:extLst>
              <a:ext uri="{FF2B5EF4-FFF2-40B4-BE49-F238E27FC236}">
                <a16:creationId xmlns:a16="http://schemas.microsoft.com/office/drawing/2014/main" id="{79B7BD24-818B-7D58-FD97-E3FB59ADAACE}"/>
              </a:ext>
            </a:extLst>
          </p:cNvPr>
          <p:cNvSpPr/>
          <p:nvPr/>
        </p:nvSpPr>
        <p:spPr>
          <a:xfrm>
            <a:off x="11088984" y="3320048"/>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18</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12" name="Oval 411">
            <a:extLst>
              <a:ext uri="{FF2B5EF4-FFF2-40B4-BE49-F238E27FC236}">
                <a16:creationId xmlns:a16="http://schemas.microsoft.com/office/drawing/2014/main" id="{839958DF-D182-A775-2623-DE7379F54FAE}"/>
              </a:ext>
            </a:extLst>
          </p:cNvPr>
          <p:cNvSpPr/>
          <p:nvPr/>
        </p:nvSpPr>
        <p:spPr>
          <a:xfrm>
            <a:off x="9378261" y="3320636"/>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20</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13" name="Oval 412">
            <a:extLst>
              <a:ext uri="{FF2B5EF4-FFF2-40B4-BE49-F238E27FC236}">
                <a16:creationId xmlns:a16="http://schemas.microsoft.com/office/drawing/2014/main" id="{D484CBA4-2FD3-6BE1-F8B6-6A93935AAA43}"/>
              </a:ext>
            </a:extLst>
          </p:cNvPr>
          <p:cNvSpPr/>
          <p:nvPr/>
        </p:nvSpPr>
        <p:spPr>
          <a:xfrm>
            <a:off x="10516114" y="3320048"/>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20</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14" name="Oval 413">
            <a:extLst>
              <a:ext uri="{FF2B5EF4-FFF2-40B4-BE49-F238E27FC236}">
                <a16:creationId xmlns:a16="http://schemas.microsoft.com/office/drawing/2014/main" id="{4A6D5316-068A-F044-4107-DCE9EBD885F9}"/>
              </a:ext>
            </a:extLst>
          </p:cNvPr>
          <p:cNvSpPr/>
          <p:nvPr/>
        </p:nvSpPr>
        <p:spPr>
          <a:xfrm>
            <a:off x="11652015" y="3315207"/>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cxnSp>
        <p:nvCxnSpPr>
          <p:cNvPr id="415" name="Straight Arrow Connector 414">
            <a:extLst>
              <a:ext uri="{FF2B5EF4-FFF2-40B4-BE49-F238E27FC236}">
                <a16:creationId xmlns:a16="http://schemas.microsoft.com/office/drawing/2014/main" id="{D45E1B3F-D6DD-9C2E-61DD-A46A441B28B4}"/>
              </a:ext>
            </a:extLst>
          </p:cNvPr>
          <p:cNvCxnSpPr>
            <a:cxnSpLocks/>
            <a:stCxn id="383" idx="4"/>
            <a:endCxn id="407" idx="0"/>
          </p:cNvCxnSpPr>
          <p:nvPr/>
        </p:nvCxnSpPr>
        <p:spPr>
          <a:xfrm>
            <a:off x="7881787" y="2978387"/>
            <a:ext cx="0" cy="34224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16" name="Straight Arrow Connector 415">
            <a:extLst>
              <a:ext uri="{FF2B5EF4-FFF2-40B4-BE49-F238E27FC236}">
                <a16:creationId xmlns:a16="http://schemas.microsoft.com/office/drawing/2014/main" id="{58991C27-BE7D-6FEE-00A9-4CF4E8AE6D54}"/>
              </a:ext>
            </a:extLst>
          </p:cNvPr>
          <p:cNvCxnSpPr>
            <a:cxnSpLocks/>
            <a:stCxn id="387" idx="4"/>
            <a:endCxn id="408" idx="0"/>
          </p:cNvCxnSpPr>
          <p:nvPr/>
        </p:nvCxnSpPr>
        <p:spPr>
          <a:xfrm flipH="1">
            <a:off x="8453286" y="2978387"/>
            <a:ext cx="4235" cy="34224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17" name="Straight Arrow Connector 416">
            <a:extLst>
              <a:ext uri="{FF2B5EF4-FFF2-40B4-BE49-F238E27FC236}">
                <a16:creationId xmlns:a16="http://schemas.microsoft.com/office/drawing/2014/main" id="{7B7E7629-1452-0031-05DC-90E74E634F28}"/>
              </a:ext>
            </a:extLst>
          </p:cNvPr>
          <p:cNvCxnSpPr>
            <a:cxnSpLocks/>
            <a:stCxn id="384" idx="4"/>
            <a:endCxn id="409" idx="0"/>
          </p:cNvCxnSpPr>
          <p:nvPr/>
        </p:nvCxnSpPr>
        <p:spPr>
          <a:xfrm flipH="1">
            <a:off x="9020550" y="2978387"/>
            <a:ext cx="2" cy="341661"/>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18" name="Straight Arrow Connector 417">
            <a:extLst>
              <a:ext uri="{FF2B5EF4-FFF2-40B4-BE49-F238E27FC236}">
                <a16:creationId xmlns:a16="http://schemas.microsoft.com/office/drawing/2014/main" id="{386F3E77-5CAB-2E3C-E16E-7EAF8CF4193B}"/>
              </a:ext>
            </a:extLst>
          </p:cNvPr>
          <p:cNvCxnSpPr>
            <a:cxnSpLocks/>
            <a:stCxn id="388" idx="4"/>
            <a:endCxn id="412" idx="0"/>
          </p:cNvCxnSpPr>
          <p:nvPr/>
        </p:nvCxnSpPr>
        <p:spPr>
          <a:xfrm flipH="1">
            <a:off x="9568761" y="2978975"/>
            <a:ext cx="2" cy="341661"/>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19" name="Straight Arrow Connector 418">
            <a:extLst>
              <a:ext uri="{FF2B5EF4-FFF2-40B4-BE49-F238E27FC236}">
                <a16:creationId xmlns:a16="http://schemas.microsoft.com/office/drawing/2014/main" id="{E9137C18-48D4-D1B8-E14C-9076F0E47CF5}"/>
              </a:ext>
            </a:extLst>
          </p:cNvPr>
          <p:cNvCxnSpPr>
            <a:cxnSpLocks/>
            <a:stCxn id="385" idx="4"/>
            <a:endCxn id="410" idx="0"/>
          </p:cNvCxnSpPr>
          <p:nvPr/>
        </p:nvCxnSpPr>
        <p:spPr>
          <a:xfrm flipH="1">
            <a:off x="10135928" y="2978387"/>
            <a:ext cx="2" cy="341661"/>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20" name="Straight Arrow Connector 419">
            <a:extLst>
              <a:ext uri="{FF2B5EF4-FFF2-40B4-BE49-F238E27FC236}">
                <a16:creationId xmlns:a16="http://schemas.microsoft.com/office/drawing/2014/main" id="{96EB0095-6748-F7BE-B059-59DC9DC32C39}"/>
              </a:ext>
            </a:extLst>
          </p:cNvPr>
          <p:cNvCxnSpPr>
            <a:cxnSpLocks/>
            <a:stCxn id="389" idx="4"/>
            <a:endCxn id="413" idx="0"/>
          </p:cNvCxnSpPr>
          <p:nvPr/>
        </p:nvCxnSpPr>
        <p:spPr>
          <a:xfrm flipH="1">
            <a:off x="10706614" y="2978387"/>
            <a:ext cx="2" cy="341661"/>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21" name="Straight Arrow Connector 420">
            <a:extLst>
              <a:ext uri="{FF2B5EF4-FFF2-40B4-BE49-F238E27FC236}">
                <a16:creationId xmlns:a16="http://schemas.microsoft.com/office/drawing/2014/main" id="{CC592B96-BDE7-A145-9F12-08FC1A696E8B}"/>
              </a:ext>
            </a:extLst>
          </p:cNvPr>
          <p:cNvCxnSpPr>
            <a:cxnSpLocks/>
            <a:stCxn id="386" idx="4"/>
            <a:endCxn id="411" idx="0"/>
          </p:cNvCxnSpPr>
          <p:nvPr/>
        </p:nvCxnSpPr>
        <p:spPr>
          <a:xfrm flipH="1">
            <a:off x="11279484" y="2978387"/>
            <a:ext cx="2" cy="341661"/>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22" name="Straight Arrow Connector 421">
            <a:extLst>
              <a:ext uri="{FF2B5EF4-FFF2-40B4-BE49-F238E27FC236}">
                <a16:creationId xmlns:a16="http://schemas.microsoft.com/office/drawing/2014/main" id="{6F75EBB8-F3B8-ED30-32A1-144B5B74B94C}"/>
              </a:ext>
            </a:extLst>
          </p:cNvPr>
          <p:cNvCxnSpPr>
            <a:cxnSpLocks/>
            <a:stCxn id="390" idx="4"/>
            <a:endCxn id="414" idx="0"/>
          </p:cNvCxnSpPr>
          <p:nvPr/>
        </p:nvCxnSpPr>
        <p:spPr>
          <a:xfrm flipH="1">
            <a:off x="11842515" y="2973546"/>
            <a:ext cx="2" cy="341661"/>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23" name="Straight Arrow Connector 422">
            <a:extLst>
              <a:ext uri="{FF2B5EF4-FFF2-40B4-BE49-F238E27FC236}">
                <a16:creationId xmlns:a16="http://schemas.microsoft.com/office/drawing/2014/main" id="{A2307140-C119-FE51-B87C-E158A2F2B62F}"/>
              </a:ext>
            </a:extLst>
          </p:cNvPr>
          <p:cNvCxnSpPr>
            <a:cxnSpLocks/>
            <a:stCxn id="383" idx="4"/>
            <a:endCxn id="409" idx="0"/>
          </p:cNvCxnSpPr>
          <p:nvPr/>
        </p:nvCxnSpPr>
        <p:spPr>
          <a:xfrm>
            <a:off x="7881787" y="2978387"/>
            <a:ext cx="1138763" cy="341661"/>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24" name="Straight Arrow Connector 423">
            <a:extLst>
              <a:ext uri="{FF2B5EF4-FFF2-40B4-BE49-F238E27FC236}">
                <a16:creationId xmlns:a16="http://schemas.microsoft.com/office/drawing/2014/main" id="{4B0D0CF7-AF33-A2B6-65DE-EFE2743BBD8D}"/>
              </a:ext>
            </a:extLst>
          </p:cNvPr>
          <p:cNvCxnSpPr>
            <a:cxnSpLocks/>
            <a:stCxn id="387" idx="4"/>
            <a:endCxn id="412" idx="0"/>
          </p:cNvCxnSpPr>
          <p:nvPr/>
        </p:nvCxnSpPr>
        <p:spPr>
          <a:xfrm>
            <a:off x="8457521" y="2978387"/>
            <a:ext cx="1111240" cy="34224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25" name="Straight Arrow Connector 424">
            <a:extLst>
              <a:ext uri="{FF2B5EF4-FFF2-40B4-BE49-F238E27FC236}">
                <a16:creationId xmlns:a16="http://schemas.microsoft.com/office/drawing/2014/main" id="{27D53F29-4A62-F052-4B65-1F01A54A714A}"/>
              </a:ext>
            </a:extLst>
          </p:cNvPr>
          <p:cNvCxnSpPr>
            <a:cxnSpLocks/>
            <a:stCxn id="384" idx="4"/>
            <a:endCxn id="410" idx="0"/>
          </p:cNvCxnSpPr>
          <p:nvPr/>
        </p:nvCxnSpPr>
        <p:spPr>
          <a:xfrm>
            <a:off x="9020552" y="2978387"/>
            <a:ext cx="1115376" cy="341661"/>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26" name="Straight Arrow Connector 425">
            <a:extLst>
              <a:ext uri="{FF2B5EF4-FFF2-40B4-BE49-F238E27FC236}">
                <a16:creationId xmlns:a16="http://schemas.microsoft.com/office/drawing/2014/main" id="{32A2A607-1E7F-902F-4F47-763473937827}"/>
              </a:ext>
            </a:extLst>
          </p:cNvPr>
          <p:cNvCxnSpPr>
            <a:cxnSpLocks/>
            <a:stCxn id="388" idx="4"/>
            <a:endCxn id="413" idx="0"/>
          </p:cNvCxnSpPr>
          <p:nvPr/>
        </p:nvCxnSpPr>
        <p:spPr>
          <a:xfrm>
            <a:off x="9568763" y="2978975"/>
            <a:ext cx="1137851" cy="341073"/>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27" name="Straight Arrow Connector 426">
            <a:extLst>
              <a:ext uri="{FF2B5EF4-FFF2-40B4-BE49-F238E27FC236}">
                <a16:creationId xmlns:a16="http://schemas.microsoft.com/office/drawing/2014/main" id="{CBD5B72E-6871-0DED-41B7-01A936D8331A}"/>
              </a:ext>
            </a:extLst>
          </p:cNvPr>
          <p:cNvCxnSpPr>
            <a:cxnSpLocks/>
            <a:stCxn id="385" idx="4"/>
            <a:endCxn id="411" idx="0"/>
          </p:cNvCxnSpPr>
          <p:nvPr/>
        </p:nvCxnSpPr>
        <p:spPr>
          <a:xfrm>
            <a:off x="10135930" y="2978387"/>
            <a:ext cx="1143554" cy="341661"/>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28" name="Straight Arrow Connector 427">
            <a:extLst>
              <a:ext uri="{FF2B5EF4-FFF2-40B4-BE49-F238E27FC236}">
                <a16:creationId xmlns:a16="http://schemas.microsoft.com/office/drawing/2014/main" id="{21AF5726-1419-747B-1E00-BDF1FAAF1473}"/>
              </a:ext>
            </a:extLst>
          </p:cNvPr>
          <p:cNvCxnSpPr>
            <a:cxnSpLocks/>
            <a:stCxn id="389" idx="4"/>
            <a:endCxn id="414" idx="0"/>
          </p:cNvCxnSpPr>
          <p:nvPr/>
        </p:nvCxnSpPr>
        <p:spPr>
          <a:xfrm>
            <a:off x="10706616" y="2978387"/>
            <a:ext cx="1135899" cy="33682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430" name="Oval 429">
            <a:extLst>
              <a:ext uri="{FF2B5EF4-FFF2-40B4-BE49-F238E27FC236}">
                <a16:creationId xmlns:a16="http://schemas.microsoft.com/office/drawing/2014/main" id="{71A20C56-0CD3-4ACF-538E-9992EC47FB94}"/>
              </a:ext>
            </a:extLst>
          </p:cNvPr>
          <p:cNvSpPr/>
          <p:nvPr/>
        </p:nvSpPr>
        <p:spPr>
          <a:xfrm>
            <a:off x="7691287" y="405239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8</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31" name="Oval 430">
            <a:extLst>
              <a:ext uri="{FF2B5EF4-FFF2-40B4-BE49-F238E27FC236}">
                <a16:creationId xmlns:a16="http://schemas.microsoft.com/office/drawing/2014/main" id="{86E0872E-97C0-5DF0-0902-13E12A5CD61F}"/>
              </a:ext>
            </a:extLst>
          </p:cNvPr>
          <p:cNvSpPr/>
          <p:nvPr/>
        </p:nvSpPr>
        <p:spPr>
          <a:xfrm>
            <a:off x="8262786" y="405239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9</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32" name="Oval 431">
            <a:extLst>
              <a:ext uri="{FF2B5EF4-FFF2-40B4-BE49-F238E27FC236}">
                <a16:creationId xmlns:a16="http://schemas.microsoft.com/office/drawing/2014/main" id="{56280CAF-ABB6-9F68-4378-470442AE1BFF}"/>
              </a:ext>
            </a:extLst>
          </p:cNvPr>
          <p:cNvSpPr/>
          <p:nvPr/>
        </p:nvSpPr>
        <p:spPr>
          <a:xfrm>
            <a:off x="8830050" y="4051807"/>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33" name="Oval 432">
            <a:extLst>
              <a:ext uri="{FF2B5EF4-FFF2-40B4-BE49-F238E27FC236}">
                <a16:creationId xmlns:a16="http://schemas.microsoft.com/office/drawing/2014/main" id="{1F83B35B-0930-F1B5-B837-CAE3254943B6}"/>
              </a:ext>
            </a:extLst>
          </p:cNvPr>
          <p:cNvSpPr/>
          <p:nvPr/>
        </p:nvSpPr>
        <p:spPr>
          <a:xfrm>
            <a:off x="9945428" y="4051807"/>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26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34" name="Oval 433">
            <a:extLst>
              <a:ext uri="{FF2B5EF4-FFF2-40B4-BE49-F238E27FC236}">
                <a16:creationId xmlns:a16="http://schemas.microsoft.com/office/drawing/2014/main" id="{855A2CAE-4C29-6355-8645-7DAF732FEE13}"/>
              </a:ext>
            </a:extLst>
          </p:cNvPr>
          <p:cNvSpPr/>
          <p:nvPr/>
        </p:nvSpPr>
        <p:spPr>
          <a:xfrm>
            <a:off x="11088984" y="4051807"/>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34</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35" name="Oval 434">
            <a:extLst>
              <a:ext uri="{FF2B5EF4-FFF2-40B4-BE49-F238E27FC236}">
                <a16:creationId xmlns:a16="http://schemas.microsoft.com/office/drawing/2014/main" id="{7FB6382A-2C9E-8965-DCD4-0A79228F06C0}"/>
              </a:ext>
            </a:extLst>
          </p:cNvPr>
          <p:cNvSpPr/>
          <p:nvPr/>
        </p:nvSpPr>
        <p:spPr>
          <a:xfrm>
            <a:off x="9378261" y="405239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20</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36" name="Oval 435">
            <a:extLst>
              <a:ext uri="{FF2B5EF4-FFF2-40B4-BE49-F238E27FC236}">
                <a16:creationId xmlns:a16="http://schemas.microsoft.com/office/drawing/2014/main" id="{ED42F3FF-AC4D-C900-07DC-5BC09CB2F904}"/>
              </a:ext>
            </a:extLst>
          </p:cNvPr>
          <p:cNvSpPr/>
          <p:nvPr/>
        </p:nvSpPr>
        <p:spPr>
          <a:xfrm>
            <a:off x="10516114" y="4051807"/>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29</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37" name="Oval 436">
            <a:extLst>
              <a:ext uri="{FF2B5EF4-FFF2-40B4-BE49-F238E27FC236}">
                <a16:creationId xmlns:a16="http://schemas.microsoft.com/office/drawing/2014/main" id="{74131738-1B4B-1C7E-D718-6C7F6B9000DE}"/>
              </a:ext>
            </a:extLst>
          </p:cNvPr>
          <p:cNvSpPr/>
          <p:nvPr/>
        </p:nvSpPr>
        <p:spPr>
          <a:xfrm>
            <a:off x="11652015" y="4046966"/>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36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cxnSp>
        <p:nvCxnSpPr>
          <p:cNvPr id="438" name="Straight Arrow Connector 437">
            <a:extLst>
              <a:ext uri="{FF2B5EF4-FFF2-40B4-BE49-F238E27FC236}">
                <a16:creationId xmlns:a16="http://schemas.microsoft.com/office/drawing/2014/main" id="{9ED4E880-AB33-2C69-B5E5-4D64C0C1F25A}"/>
              </a:ext>
            </a:extLst>
          </p:cNvPr>
          <p:cNvCxnSpPr>
            <a:cxnSpLocks/>
            <a:stCxn id="407" idx="4"/>
            <a:endCxn id="430" idx="0"/>
          </p:cNvCxnSpPr>
          <p:nvPr/>
        </p:nvCxnSpPr>
        <p:spPr>
          <a:xfrm>
            <a:off x="7881787" y="3710146"/>
            <a:ext cx="0" cy="34224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39" name="Straight Arrow Connector 438">
            <a:extLst>
              <a:ext uri="{FF2B5EF4-FFF2-40B4-BE49-F238E27FC236}">
                <a16:creationId xmlns:a16="http://schemas.microsoft.com/office/drawing/2014/main" id="{19C34C68-18BA-59CD-F74A-F01876CBB630}"/>
              </a:ext>
            </a:extLst>
          </p:cNvPr>
          <p:cNvCxnSpPr>
            <a:cxnSpLocks/>
            <a:stCxn id="408" idx="4"/>
            <a:endCxn id="431" idx="0"/>
          </p:cNvCxnSpPr>
          <p:nvPr/>
        </p:nvCxnSpPr>
        <p:spPr>
          <a:xfrm>
            <a:off x="8453286" y="3710146"/>
            <a:ext cx="0" cy="34224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40" name="Straight Arrow Connector 439">
            <a:extLst>
              <a:ext uri="{FF2B5EF4-FFF2-40B4-BE49-F238E27FC236}">
                <a16:creationId xmlns:a16="http://schemas.microsoft.com/office/drawing/2014/main" id="{D69E5F85-DE21-76FF-CD51-1229E2624151}"/>
              </a:ext>
            </a:extLst>
          </p:cNvPr>
          <p:cNvCxnSpPr>
            <a:cxnSpLocks/>
            <a:stCxn id="409" idx="4"/>
            <a:endCxn id="432" idx="0"/>
          </p:cNvCxnSpPr>
          <p:nvPr/>
        </p:nvCxnSpPr>
        <p:spPr>
          <a:xfrm>
            <a:off x="9020550" y="3709558"/>
            <a:ext cx="0" cy="34224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41" name="Straight Arrow Connector 440">
            <a:extLst>
              <a:ext uri="{FF2B5EF4-FFF2-40B4-BE49-F238E27FC236}">
                <a16:creationId xmlns:a16="http://schemas.microsoft.com/office/drawing/2014/main" id="{4B4E1B04-48C4-DD9F-E6BC-4F96F8A4C01E}"/>
              </a:ext>
            </a:extLst>
          </p:cNvPr>
          <p:cNvCxnSpPr>
            <a:cxnSpLocks/>
            <a:stCxn id="412" idx="4"/>
            <a:endCxn id="435" idx="0"/>
          </p:cNvCxnSpPr>
          <p:nvPr/>
        </p:nvCxnSpPr>
        <p:spPr>
          <a:xfrm>
            <a:off x="9568761" y="3710146"/>
            <a:ext cx="0" cy="34224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42" name="Straight Arrow Connector 441">
            <a:extLst>
              <a:ext uri="{FF2B5EF4-FFF2-40B4-BE49-F238E27FC236}">
                <a16:creationId xmlns:a16="http://schemas.microsoft.com/office/drawing/2014/main" id="{93AAA2CF-66BD-7018-EB29-202D880BCFED}"/>
              </a:ext>
            </a:extLst>
          </p:cNvPr>
          <p:cNvCxnSpPr>
            <a:cxnSpLocks/>
            <a:stCxn id="410" idx="4"/>
            <a:endCxn id="433" idx="0"/>
          </p:cNvCxnSpPr>
          <p:nvPr/>
        </p:nvCxnSpPr>
        <p:spPr>
          <a:xfrm>
            <a:off x="10135928" y="3709558"/>
            <a:ext cx="0" cy="34224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43" name="Straight Arrow Connector 442">
            <a:extLst>
              <a:ext uri="{FF2B5EF4-FFF2-40B4-BE49-F238E27FC236}">
                <a16:creationId xmlns:a16="http://schemas.microsoft.com/office/drawing/2014/main" id="{DB6E44F8-19A9-5B64-A4E8-0720538555DA}"/>
              </a:ext>
            </a:extLst>
          </p:cNvPr>
          <p:cNvCxnSpPr>
            <a:cxnSpLocks/>
            <a:stCxn id="413" idx="4"/>
            <a:endCxn id="436" idx="0"/>
          </p:cNvCxnSpPr>
          <p:nvPr/>
        </p:nvCxnSpPr>
        <p:spPr>
          <a:xfrm>
            <a:off x="10706614" y="3709558"/>
            <a:ext cx="0" cy="34224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44" name="Straight Arrow Connector 443">
            <a:extLst>
              <a:ext uri="{FF2B5EF4-FFF2-40B4-BE49-F238E27FC236}">
                <a16:creationId xmlns:a16="http://schemas.microsoft.com/office/drawing/2014/main" id="{43270BF9-653C-C336-3D12-3E2ED3CF0C5D}"/>
              </a:ext>
            </a:extLst>
          </p:cNvPr>
          <p:cNvCxnSpPr>
            <a:cxnSpLocks/>
            <a:stCxn id="411" idx="4"/>
            <a:endCxn id="434" idx="0"/>
          </p:cNvCxnSpPr>
          <p:nvPr/>
        </p:nvCxnSpPr>
        <p:spPr>
          <a:xfrm>
            <a:off x="11279484" y="3709558"/>
            <a:ext cx="0" cy="34224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45" name="Straight Arrow Connector 444">
            <a:extLst>
              <a:ext uri="{FF2B5EF4-FFF2-40B4-BE49-F238E27FC236}">
                <a16:creationId xmlns:a16="http://schemas.microsoft.com/office/drawing/2014/main" id="{85690493-DEA6-BC9F-DF2D-C3327B386558}"/>
              </a:ext>
            </a:extLst>
          </p:cNvPr>
          <p:cNvCxnSpPr>
            <a:cxnSpLocks/>
            <a:stCxn id="414" idx="4"/>
            <a:endCxn id="437" idx="0"/>
          </p:cNvCxnSpPr>
          <p:nvPr/>
        </p:nvCxnSpPr>
        <p:spPr>
          <a:xfrm>
            <a:off x="11842515" y="3704717"/>
            <a:ext cx="0" cy="34224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46" name="Straight Arrow Connector 445">
            <a:extLst>
              <a:ext uri="{FF2B5EF4-FFF2-40B4-BE49-F238E27FC236}">
                <a16:creationId xmlns:a16="http://schemas.microsoft.com/office/drawing/2014/main" id="{EDEDBAA9-2AA9-7437-AE28-589571C655FD}"/>
              </a:ext>
            </a:extLst>
          </p:cNvPr>
          <p:cNvCxnSpPr>
            <a:cxnSpLocks/>
            <a:stCxn id="407" idx="4"/>
            <a:endCxn id="433" idx="0"/>
          </p:cNvCxnSpPr>
          <p:nvPr/>
        </p:nvCxnSpPr>
        <p:spPr>
          <a:xfrm>
            <a:off x="7881787" y="3710146"/>
            <a:ext cx="2254141" cy="341661"/>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47" name="Straight Arrow Connector 446">
            <a:extLst>
              <a:ext uri="{FF2B5EF4-FFF2-40B4-BE49-F238E27FC236}">
                <a16:creationId xmlns:a16="http://schemas.microsoft.com/office/drawing/2014/main" id="{0D3430B3-AD38-AC34-2047-E0987B7E82D1}"/>
              </a:ext>
            </a:extLst>
          </p:cNvPr>
          <p:cNvCxnSpPr>
            <a:cxnSpLocks/>
            <a:stCxn id="408" idx="4"/>
            <a:endCxn id="436" idx="0"/>
          </p:cNvCxnSpPr>
          <p:nvPr/>
        </p:nvCxnSpPr>
        <p:spPr>
          <a:xfrm>
            <a:off x="8453286" y="3710146"/>
            <a:ext cx="2253328" cy="341661"/>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48" name="Straight Arrow Connector 447">
            <a:extLst>
              <a:ext uri="{FF2B5EF4-FFF2-40B4-BE49-F238E27FC236}">
                <a16:creationId xmlns:a16="http://schemas.microsoft.com/office/drawing/2014/main" id="{B791423C-F853-B540-8C09-201125F97C6E}"/>
              </a:ext>
            </a:extLst>
          </p:cNvPr>
          <p:cNvCxnSpPr>
            <a:cxnSpLocks/>
            <a:stCxn id="409" idx="4"/>
            <a:endCxn id="434" idx="0"/>
          </p:cNvCxnSpPr>
          <p:nvPr/>
        </p:nvCxnSpPr>
        <p:spPr>
          <a:xfrm>
            <a:off x="9020550" y="3709558"/>
            <a:ext cx="2258934" cy="34224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49" name="Straight Arrow Connector 448">
            <a:extLst>
              <a:ext uri="{FF2B5EF4-FFF2-40B4-BE49-F238E27FC236}">
                <a16:creationId xmlns:a16="http://schemas.microsoft.com/office/drawing/2014/main" id="{9FB3A687-990D-0836-6145-4E4F90DAD63F}"/>
              </a:ext>
            </a:extLst>
          </p:cNvPr>
          <p:cNvCxnSpPr>
            <a:cxnSpLocks/>
            <a:stCxn id="412" idx="4"/>
            <a:endCxn id="437" idx="0"/>
          </p:cNvCxnSpPr>
          <p:nvPr/>
        </p:nvCxnSpPr>
        <p:spPr>
          <a:xfrm>
            <a:off x="9568761" y="3710146"/>
            <a:ext cx="2273754" cy="33682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53" name="TextBox 52">
            <a:extLst>
              <a:ext uri="{FF2B5EF4-FFF2-40B4-BE49-F238E27FC236}">
                <a16:creationId xmlns:a16="http://schemas.microsoft.com/office/drawing/2014/main" id="{4FDBF067-7D3D-E693-11AC-35D5175873E7}"/>
              </a:ext>
            </a:extLst>
          </p:cNvPr>
          <p:cNvSpPr txBox="1"/>
          <p:nvPr/>
        </p:nvSpPr>
        <p:spPr>
          <a:xfrm>
            <a:off x="6845886" y="2259023"/>
            <a:ext cx="1054348"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offset=1</a:t>
            </a:r>
          </a:p>
        </p:txBody>
      </p:sp>
      <p:sp>
        <p:nvSpPr>
          <p:cNvPr id="54" name="TextBox 53">
            <a:extLst>
              <a:ext uri="{FF2B5EF4-FFF2-40B4-BE49-F238E27FC236}">
                <a16:creationId xmlns:a16="http://schemas.microsoft.com/office/drawing/2014/main" id="{DDA15921-A1A8-6055-0E19-AF32209F3F9C}"/>
              </a:ext>
            </a:extLst>
          </p:cNvPr>
          <p:cNvSpPr txBox="1"/>
          <p:nvPr/>
        </p:nvSpPr>
        <p:spPr>
          <a:xfrm>
            <a:off x="6840142" y="2983790"/>
            <a:ext cx="1054348"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offset=2</a:t>
            </a:r>
          </a:p>
        </p:txBody>
      </p:sp>
      <p:sp>
        <p:nvSpPr>
          <p:cNvPr id="55" name="TextBox 54">
            <a:extLst>
              <a:ext uri="{FF2B5EF4-FFF2-40B4-BE49-F238E27FC236}">
                <a16:creationId xmlns:a16="http://schemas.microsoft.com/office/drawing/2014/main" id="{4ED792E8-A372-0369-2A74-48BF6A7B7F47}"/>
              </a:ext>
            </a:extLst>
          </p:cNvPr>
          <p:cNvSpPr txBox="1"/>
          <p:nvPr/>
        </p:nvSpPr>
        <p:spPr>
          <a:xfrm>
            <a:off x="6835906" y="3727089"/>
            <a:ext cx="1054348"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offset=4</a:t>
            </a:r>
          </a:p>
        </p:txBody>
      </p:sp>
      <p:sp>
        <p:nvSpPr>
          <p:cNvPr id="56" name="Left Brace 55">
            <a:extLst>
              <a:ext uri="{FF2B5EF4-FFF2-40B4-BE49-F238E27FC236}">
                <a16:creationId xmlns:a16="http://schemas.microsoft.com/office/drawing/2014/main" id="{3A4230F3-7A8B-AE18-F85A-4A577BD22301}"/>
              </a:ext>
            </a:extLst>
          </p:cNvPr>
          <p:cNvSpPr/>
          <p:nvPr/>
        </p:nvSpPr>
        <p:spPr>
          <a:xfrm>
            <a:off x="6561050" y="2167709"/>
            <a:ext cx="306283" cy="1953333"/>
          </a:xfrm>
          <a:prstGeom prst="leftBrace">
            <a:avLst>
              <a:gd name="adj1" fmla="val 41815"/>
              <a:gd name="adj2" fmla="val 57897"/>
            </a:avLst>
          </a:prstGeom>
          <a:noFill/>
          <a:ln w="28575"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cxnSp>
        <p:nvCxnSpPr>
          <p:cNvPr id="58" name="Straight Connector 57">
            <a:extLst>
              <a:ext uri="{FF2B5EF4-FFF2-40B4-BE49-F238E27FC236}">
                <a16:creationId xmlns:a16="http://schemas.microsoft.com/office/drawing/2014/main" id="{EC9207A0-8F3C-84D2-0E08-4DCE07D0A25B}"/>
              </a:ext>
            </a:extLst>
          </p:cNvPr>
          <p:cNvCxnSpPr>
            <a:cxnSpLocks/>
            <a:stCxn id="56" idx="1"/>
            <a:endCxn id="87" idx="3"/>
          </p:cNvCxnSpPr>
          <p:nvPr/>
        </p:nvCxnSpPr>
        <p:spPr>
          <a:xfrm flipH="1" flipV="1">
            <a:off x="6085637" y="3289136"/>
            <a:ext cx="475413" cy="9494"/>
          </a:xfrm>
          <a:prstGeom prst="line">
            <a:avLst/>
          </a:prstGeom>
          <a:noFill/>
          <a:ln w="28575" cap="flat">
            <a:solidFill>
              <a:srgbClr val="FFFFFF"/>
            </a:solidFill>
            <a:prstDash val="solid"/>
            <a:miter lim="800000"/>
          </a:ln>
          <a:effectLst/>
          <a:sp3d/>
        </p:spPr>
        <p:style>
          <a:lnRef idx="0">
            <a:scrgbClr r="0" g="0" b="0"/>
          </a:lnRef>
          <a:fillRef idx="0">
            <a:scrgbClr r="0" g="0" b="0"/>
          </a:fillRef>
          <a:effectRef idx="0">
            <a:scrgbClr r="0" g="0" b="0"/>
          </a:effectRef>
          <a:fontRef idx="none"/>
        </p:style>
      </p:cxnSp>
      <p:sp>
        <p:nvSpPr>
          <p:cNvPr id="62" name="Text Placeholder 3">
            <a:extLst>
              <a:ext uri="{FF2B5EF4-FFF2-40B4-BE49-F238E27FC236}">
                <a16:creationId xmlns:a16="http://schemas.microsoft.com/office/drawing/2014/main" id="{8A0EFAE9-05E9-D1AF-043D-2F508E72FD8E}"/>
              </a:ext>
            </a:extLst>
          </p:cNvPr>
          <p:cNvSpPr>
            <a:spLocks noGrp="1"/>
          </p:cNvSpPr>
          <p:nvPr>
            <p:ph type="body" idx="1"/>
          </p:nvPr>
        </p:nvSpPr>
        <p:spPr>
          <a:xfrm>
            <a:off x="390591" y="1374608"/>
            <a:ext cx="6817929" cy="515054"/>
          </a:xfrm>
        </p:spPr>
        <p:txBody>
          <a:bodyPr>
            <a:normAutofit/>
          </a:bodyPr>
          <a:lstStyle/>
          <a:p>
            <a:r>
              <a:rPr lang="en-US" sz="1600"/>
              <a:t>Shared memory for intermediate computations</a:t>
            </a:r>
          </a:p>
        </p:txBody>
      </p:sp>
    </p:spTree>
    <p:extLst>
      <p:ext uri="{BB962C8B-B14F-4D97-AF65-F5344CB8AC3E}">
        <p14:creationId xmlns:p14="http://schemas.microsoft.com/office/powerpoint/2010/main" val="3762904887"/>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38D9A-EB6D-365D-6580-63DF62568B57}"/>
              </a:ext>
            </a:extLst>
          </p:cNvPr>
          <p:cNvSpPr>
            <a:spLocks noGrp="1"/>
          </p:cNvSpPr>
          <p:nvPr>
            <p:ph type="title"/>
          </p:nvPr>
        </p:nvSpPr>
        <p:spPr/>
        <p:txBody>
          <a:bodyPr>
            <a:normAutofit fontScale="90000"/>
          </a:bodyPr>
          <a:lstStyle/>
          <a:p>
            <a:r>
              <a:rPr lang="en-US"/>
              <a:t>Hillis-</a:t>
            </a:r>
            <a:r>
              <a:rPr lang="en-US" err="1"/>
              <a:t>SteelE</a:t>
            </a:r>
            <a:r>
              <a:rPr lang="en-US"/>
              <a:t> Algorithm – Implementation</a:t>
            </a:r>
          </a:p>
        </p:txBody>
      </p:sp>
      <p:sp>
        <p:nvSpPr>
          <p:cNvPr id="20" name="Slide Number Placeholder 19">
            <a:extLst>
              <a:ext uri="{FF2B5EF4-FFF2-40B4-BE49-F238E27FC236}">
                <a16:creationId xmlns:a16="http://schemas.microsoft.com/office/drawing/2014/main" id="{D389DF05-584E-23C2-CED3-DCCC4214AA63}"/>
              </a:ext>
            </a:extLst>
          </p:cNvPr>
          <p:cNvSpPr>
            <a:spLocks noGrp="1"/>
          </p:cNvSpPr>
          <p:nvPr>
            <p:ph type="sldNum" sz="quarter" idx="2"/>
          </p:nvPr>
        </p:nvSpPr>
        <p:spPr/>
        <p:txBody>
          <a:bodyPr/>
          <a:lstStyle/>
          <a:p>
            <a:fld id="{86CB4B4D-7CA3-9044-876B-883B54F8677D}" type="slidenum">
              <a:rPr lang="en-US" smtClean="0"/>
              <a:t>29</a:t>
            </a:fld>
            <a:endParaRPr lang="en-US"/>
          </a:p>
        </p:txBody>
      </p:sp>
      <p:sp>
        <p:nvSpPr>
          <p:cNvPr id="374" name="Oval 373">
            <a:extLst>
              <a:ext uri="{FF2B5EF4-FFF2-40B4-BE49-F238E27FC236}">
                <a16:creationId xmlns:a16="http://schemas.microsoft.com/office/drawing/2014/main" id="{F5EF73F4-1765-DDCB-D15B-C2DBBB249DDA}"/>
              </a:ext>
            </a:extLst>
          </p:cNvPr>
          <p:cNvSpPr/>
          <p:nvPr/>
        </p:nvSpPr>
        <p:spPr>
          <a:xfrm>
            <a:off x="7691287" y="1852277"/>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8</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75" name="Oval 374">
            <a:extLst>
              <a:ext uri="{FF2B5EF4-FFF2-40B4-BE49-F238E27FC236}">
                <a16:creationId xmlns:a16="http://schemas.microsoft.com/office/drawing/2014/main" id="{305311D4-4A26-215E-BC1F-6984767ABA9A}"/>
              </a:ext>
            </a:extLst>
          </p:cNvPr>
          <p:cNvSpPr/>
          <p:nvPr/>
        </p:nvSpPr>
        <p:spPr>
          <a:xfrm>
            <a:off x="8262787" y="1852277"/>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76" name="Oval 375">
            <a:extLst>
              <a:ext uri="{FF2B5EF4-FFF2-40B4-BE49-F238E27FC236}">
                <a16:creationId xmlns:a16="http://schemas.microsoft.com/office/drawing/2014/main" id="{77918E92-86BF-0B97-C61E-B850223B220E}"/>
              </a:ext>
            </a:extLst>
          </p:cNvPr>
          <p:cNvSpPr/>
          <p:nvPr/>
        </p:nvSpPr>
        <p:spPr>
          <a:xfrm>
            <a:off x="8830052" y="1852277"/>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7</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77" name="Oval 376">
            <a:extLst>
              <a:ext uri="{FF2B5EF4-FFF2-40B4-BE49-F238E27FC236}">
                <a16:creationId xmlns:a16="http://schemas.microsoft.com/office/drawing/2014/main" id="{7DA025B4-7707-50E0-B573-4CCFE62DA4F4}"/>
              </a:ext>
            </a:extLst>
          </p:cNvPr>
          <p:cNvSpPr/>
          <p:nvPr/>
        </p:nvSpPr>
        <p:spPr>
          <a:xfrm>
            <a:off x="9374029" y="1852277"/>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4</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78" name="Oval 377">
            <a:extLst>
              <a:ext uri="{FF2B5EF4-FFF2-40B4-BE49-F238E27FC236}">
                <a16:creationId xmlns:a16="http://schemas.microsoft.com/office/drawing/2014/main" id="{96DA2427-1994-E594-9880-87AC343C04B5}"/>
              </a:ext>
            </a:extLst>
          </p:cNvPr>
          <p:cNvSpPr/>
          <p:nvPr/>
        </p:nvSpPr>
        <p:spPr>
          <a:xfrm>
            <a:off x="9945430" y="1852277"/>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79" name="Oval 378">
            <a:extLst>
              <a:ext uri="{FF2B5EF4-FFF2-40B4-BE49-F238E27FC236}">
                <a16:creationId xmlns:a16="http://schemas.microsoft.com/office/drawing/2014/main" id="{7DD553A9-072A-A428-CA79-F0D3895CD0B3}"/>
              </a:ext>
            </a:extLst>
          </p:cNvPr>
          <p:cNvSpPr/>
          <p:nvPr/>
        </p:nvSpPr>
        <p:spPr>
          <a:xfrm>
            <a:off x="10518118" y="1852277"/>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3</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80" name="Oval 379">
            <a:extLst>
              <a:ext uri="{FF2B5EF4-FFF2-40B4-BE49-F238E27FC236}">
                <a16:creationId xmlns:a16="http://schemas.microsoft.com/office/drawing/2014/main" id="{C421EEB4-B676-B624-B12F-720CF930CC40}"/>
              </a:ext>
            </a:extLst>
          </p:cNvPr>
          <p:cNvSpPr/>
          <p:nvPr/>
        </p:nvSpPr>
        <p:spPr>
          <a:xfrm>
            <a:off x="11088986" y="1852277"/>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5</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81" name="Oval 380">
            <a:extLst>
              <a:ext uri="{FF2B5EF4-FFF2-40B4-BE49-F238E27FC236}">
                <a16:creationId xmlns:a16="http://schemas.microsoft.com/office/drawing/2014/main" id="{A1C7FF83-BC9B-4FBF-8796-B6E887801E72}"/>
              </a:ext>
            </a:extLst>
          </p:cNvPr>
          <p:cNvSpPr/>
          <p:nvPr/>
        </p:nvSpPr>
        <p:spPr>
          <a:xfrm>
            <a:off x="11652017" y="1852277"/>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2</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83" name="Oval 382">
            <a:extLst>
              <a:ext uri="{FF2B5EF4-FFF2-40B4-BE49-F238E27FC236}">
                <a16:creationId xmlns:a16="http://schemas.microsoft.com/office/drawing/2014/main" id="{000E8AB3-0FC7-4795-4A4F-975D21AE81A9}"/>
              </a:ext>
            </a:extLst>
          </p:cNvPr>
          <p:cNvSpPr/>
          <p:nvPr/>
        </p:nvSpPr>
        <p:spPr>
          <a:xfrm>
            <a:off x="7691287" y="2588877"/>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8</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84" name="Oval 383">
            <a:extLst>
              <a:ext uri="{FF2B5EF4-FFF2-40B4-BE49-F238E27FC236}">
                <a16:creationId xmlns:a16="http://schemas.microsoft.com/office/drawing/2014/main" id="{8943ED04-DCBE-F5CC-2FED-73665364FB11}"/>
              </a:ext>
            </a:extLst>
          </p:cNvPr>
          <p:cNvSpPr/>
          <p:nvPr/>
        </p:nvSpPr>
        <p:spPr>
          <a:xfrm>
            <a:off x="8830052" y="2588877"/>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8</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85" name="Oval 384">
            <a:extLst>
              <a:ext uri="{FF2B5EF4-FFF2-40B4-BE49-F238E27FC236}">
                <a16:creationId xmlns:a16="http://schemas.microsoft.com/office/drawing/2014/main" id="{8E8EE2CD-9C27-3B84-B7D3-8BAD4DF69A8A}"/>
              </a:ext>
            </a:extLst>
          </p:cNvPr>
          <p:cNvSpPr/>
          <p:nvPr/>
        </p:nvSpPr>
        <p:spPr>
          <a:xfrm>
            <a:off x="9945430" y="2588877"/>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10</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86" name="Oval 385">
            <a:extLst>
              <a:ext uri="{FF2B5EF4-FFF2-40B4-BE49-F238E27FC236}">
                <a16:creationId xmlns:a16="http://schemas.microsoft.com/office/drawing/2014/main" id="{FE5DE8DA-1EF9-C63E-6FC2-F618C0223858}"/>
              </a:ext>
            </a:extLst>
          </p:cNvPr>
          <p:cNvSpPr/>
          <p:nvPr/>
        </p:nvSpPr>
        <p:spPr>
          <a:xfrm>
            <a:off x="11088986" y="2588877"/>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8</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87" name="Oval 386">
            <a:extLst>
              <a:ext uri="{FF2B5EF4-FFF2-40B4-BE49-F238E27FC236}">
                <a16:creationId xmlns:a16="http://schemas.microsoft.com/office/drawing/2014/main" id="{4D298D62-E01B-B192-3C8C-53D1A9EA4280}"/>
              </a:ext>
            </a:extLst>
          </p:cNvPr>
          <p:cNvSpPr/>
          <p:nvPr/>
        </p:nvSpPr>
        <p:spPr>
          <a:xfrm>
            <a:off x="8267021" y="2588877"/>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9</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88" name="Oval 387">
            <a:extLst>
              <a:ext uri="{FF2B5EF4-FFF2-40B4-BE49-F238E27FC236}">
                <a16:creationId xmlns:a16="http://schemas.microsoft.com/office/drawing/2014/main" id="{FF5387E5-E7AA-9FE4-8415-0D20CA88CB69}"/>
              </a:ext>
            </a:extLst>
          </p:cNvPr>
          <p:cNvSpPr/>
          <p:nvPr/>
        </p:nvSpPr>
        <p:spPr>
          <a:xfrm>
            <a:off x="9378263" y="258946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11</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89" name="Oval 388">
            <a:extLst>
              <a:ext uri="{FF2B5EF4-FFF2-40B4-BE49-F238E27FC236}">
                <a16:creationId xmlns:a16="http://schemas.microsoft.com/office/drawing/2014/main" id="{D76E6D8F-81C6-5F92-6F16-B91B7C4FE9B6}"/>
              </a:ext>
            </a:extLst>
          </p:cNvPr>
          <p:cNvSpPr/>
          <p:nvPr/>
        </p:nvSpPr>
        <p:spPr>
          <a:xfrm>
            <a:off x="10516116" y="2588877"/>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9</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90" name="Oval 389">
            <a:extLst>
              <a:ext uri="{FF2B5EF4-FFF2-40B4-BE49-F238E27FC236}">
                <a16:creationId xmlns:a16="http://schemas.microsoft.com/office/drawing/2014/main" id="{0D5C6B7C-E402-96B9-D748-AF19A3BB4093}"/>
              </a:ext>
            </a:extLst>
          </p:cNvPr>
          <p:cNvSpPr/>
          <p:nvPr/>
        </p:nvSpPr>
        <p:spPr>
          <a:xfrm>
            <a:off x="11652017" y="2584036"/>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7</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cxnSp>
        <p:nvCxnSpPr>
          <p:cNvPr id="391" name="Straight Arrow Connector 390">
            <a:extLst>
              <a:ext uri="{FF2B5EF4-FFF2-40B4-BE49-F238E27FC236}">
                <a16:creationId xmlns:a16="http://schemas.microsoft.com/office/drawing/2014/main" id="{414C9B67-4FBB-BD8A-0E7D-6205ED0FBE52}"/>
              </a:ext>
            </a:extLst>
          </p:cNvPr>
          <p:cNvCxnSpPr>
            <a:cxnSpLocks/>
          </p:cNvCxnSpPr>
          <p:nvPr/>
        </p:nvCxnSpPr>
        <p:spPr>
          <a:xfrm>
            <a:off x="7881787" y="2241787"/>
            <a:ext cx="0" cy="34709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92" name="Straight Arrow Connector 391">
            <a:extLst>
              <a:ext uri="{FF2B5EF4-FFF2-40B4-BE49-F238E27FC236}">
                <a16:creationId xmlns:a16="http://schemas.microsoft.com/office/drawing/2014/main" id="{69C56A94-FCB6-7A3D-3B90-A4DA732A96F7}"/>
              </a:ext>
            </a:extLst>
          </p:cNvPr>
          <p:cNvCxnSpPr>
            <a:cxnSpLocks/>
            <a:stCxn id="374" idx="4"/>
            <a:endCxn id="387" idx="0"/>
          </p:cNvCxnSpPr>
          <p:nvPr/>
        </p:nvCxnSpPr>
        <p:spPr>
          <a:xfrm>
            <a:off x="7881787" y="2241787"/>
            <a:ext cx="575734" cy="34709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93" name="Straight Arrow Connector 392">
            <a:extLst>
              <a:ext uri="{FF2B5EF4-FFF2-40B4-BE49-F238E27FC236}">
                <a16:creationId xmlns:a16="http://schemas.microsoft.com/office/drawing/2014/main" id="{F86EEEA7-44BE-E02B-9095-C6E508F07D8E}"/>
              </a:ext>
            </a:extLst>
          </p:cNvPr>
          <p:cNvCxnSpPr>
            <a:cxnSpLocks/>
            <a:stCxn id="375" idx="4"/>
            <a:endCxn id="387" idx="0"/>
          </p:cNvCxnSpPr>
          <p:nvPr/>
        </p:nvCxnSpPr>
        <p:spPr>
          <a:xfrm>
            <a:off x="8453287" y="2241787"/>
            <a:ext cx="4234" cy="34709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94" name="Straight Arrow Connector 393">
            <a:extLst>
              <a:ext uri="{FF2B5EF4-FFF2-40B4-BE49-F238E27FC236}">
                <a16:creationId xmlns:a16="http://schemas.microsoft.com/office/drawing/2014/main" id="{BFB13D0D-672B-AC70-2B8C-32664273408D}"/>
              </a:ext>
            </a:extLst>
          </p:cNvPr>
          <p:cNvCxnSpPr>
            <a:cxnSpLocks/>
            <a:stCxn id="376" idx="4"/>
            <a:endCxn id="384" idx="0"/>
          </p:cNvCxnSpPr>
          <p:nvPr/>
        </p:nvCxnSpPr>
        <p:spPr>
          <a:xfrm>
            <a:off x="9020552" y="2241787"/>
            <a:ext cx="0" cy="34709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95" name="Straight Arrow Connector 394">
            <a:extLst>
              <a:ext uri="{FF2B5EF4-FFF2-40B4-BE49-F238E27FC236}">
                <a16:creationId xmlns:a16="http://schemas.microsoft.com/office/drawing/2014/main" id="{C7B65F81-7CA5-B583-C7D6-9B3E0DC1081B}"/>
              </a:ext>
            </a:extLst>
          </p:cNvPr>
          <p:cNvCxnSpPr>
            <a:cxnSpLocks/>
            <a:stCxn id="377" idx="4"/>
            <a:endCxn id="388" idx="0"/>
          </p:cNvCxnSpPr>
          <p:nvPr/>
        </p:nvCxnSpPr>
        <p:spPr>
          <a:xfrm>
            <a:off x="9564529" y="2241787"/>
            <a:ext cx="4234" cy="34767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96" name="Straight Arrow Connector 395">
            <a:extLst>
              <a:ext uri="{FF2B5EF4-FFF2-40B4-BE49-F238E27FC236}">
                <a16:creationId xmlns:a16="http://schemas.microsoft.com/office/drawing/2014/main" id="{C208DD90-AFB4-AFAB-89C9-85FA46DFE500}"/>
              </a:ext>
            </a:extLst>
          </p:cNvPr>
          <p:cNvCxnSpPr>
            <a:cxnSpLocks/>
            <a:stCxn id="378" idx="4"/>
            <a:endCxn id="385" idx="0"/>
          </p:cNvCxnSpPr>
          <p:nvPr/>
        </p:nvCxnSpPr>
        <p:spPr>
          <a:xfrm>
            <a:off x="10135930" y="2241787"/>
            <a:ext cx="0" cy="34709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97" name="Straight Arrow Connector 396">
            <a:extLst>
              <a:ext uri="{FF2B5EF4-FFF2-40B4-BE49-F238E27FC236}">
                <a16:creationId xmlns:a16="http://schemas.microsoft.com/office/drawing/2014/main" id="{77B8F60C-7882-BB7F-0EF2-B3C8049C038B}"/>
              </a:ext>
            </a:extLst>
          </p:cNvPr>
          <p:cNvCxnSpPr>
            <a:cxnSpLocks/>
            <a:stCxn id="379" idx="4"/>
            <a:endCxn id="389" idx="0"/>
          </p:cNvCxnSpPr>
          <p:nvPr/>
        </p:nvCxnSpPr>
        <p:spPr>
          <a:xfrm flipH="1">
            <a:off x="10706616" y="2241787"/>
            <a:ext cx="2002" cy="34709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98" name="Straight Arrow Connector 397">
            <a:extLst>
              <a:ext uri="{FF2B5EF4-FFF2-40B4-BE49-F238E27FC236}">
                <a16:creationId xmlns:a16="http://schemas.microsoft.com/office/drawing/2014/main" id="{87DCDC09-9DF4-63DC-BDD8-C77C04D13DE0}"/>
              </a:ext>
            </a:extLst>
          </p:cNvPr>
          <p:cNvCxnSpPr>
            <a:cxnSpLocks/>
            <a:stCxn id="380" idx="4"/>
            <a:endCxn id="386" idx="0"/>
          </p:cNvCxnSpPr>
          <p:nvPr/>
        </p:nvCxnSpPr>
        <p:spPr>
          <a:xfrm>
            <a:off x="11279486" y="2241787"/>
            <a:ext cx="0" cy="34709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99" name="Straight Arrow Connector 398">
            <a:extLst>
              <a:ext uri="{FF2B5EF4-FFF2-40B4-BE49-F238E27FC236}">
                <a16:creationId xmlns:a16="http://schemas.microsoft.com/office/drawing/2014/main" id="{31CE0BE8-6F94-E2C0-0F2F-215719B8EAE9}"/>
              </a:ext>
            </a:extLst>
          </p:cNvPr>
          <p:cNvCxnSpPr>
            <a:cxnSpLocks/>
            <a:stCxn id="381" idx="4"/>
            <a:endCxn id="390" idx="0"/>
          </p:cNvCxnSpPr>
          <p:nvPr/>
        </p:nvCxnSpPr>
        <p:spPr>
          <a:xfrm>
            <a:off x="11842517" y="2241787"/>
            <a:ext cx="0" cy="34224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00" name="Straight Arrow Connector 399">
            <a:extLst>
              <a:ext uri="{FF2B5EF4-FFF2-40B4-BE49-F238E27FC236}">
                <a16:creationId xmlns:a16="http://schemas.microsoft.com/office/drawing/2014/main" id="{FA3CBE33-8DDA-BE63-2A5C-3DFBD573C53E}"/>
              </a:ext>
            </a:extLst>
          </p:cNvPr>
          <p:cNvCxnSpPr>
            <a:cxnSpLocks/>
            <a:stCxn id="375" idx="4"/>
            <a:endCxn id="384" idx="0"/>
          </p:cNvCxnSpPr>
          <p:nvPr/>
        </p:nvCxnSpPr>
        <p:spPr>
          <a:xfrm>
            <a:off x="8453287" y="2241787"/>
            <a:ext cx="567265" cy="34709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01" name="Straight Arrow Connector 400">
            <a:extLst>
              <a:ext uri="{FF2B5EF4-FFF2-40B4-BE49-F238E27FC236}">
                <a16:creationId xmlns:a16="http://schemas.microsoft.com/office/drawing/2014/main" id="{836F162C-69EA-4D3E-AD20-D5CF581D8F0D}"/>
              </a:ext>
            </a:extLst>
          </p:cNvPr>
          <p:cNvCxnSpPr>
            <a:cxnSpLocks/>
            <a:stCxn id="376" idx="4"/>
            <a:endCxn id="388" idx="0"/>
          </p:cNvCxnSpPr>
          <p:nvPr/>
        </p:nvCxnSpPr>
        <p:spPr>
          <a:xfrm>
            <a:off x="9020552" y="2241787"/>
            <a:ext cx="548211" cy="34767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02" name="Straight Arrow Connector 401">
            <a:extLst>
              <a:ext uri="{FF2B5EF4-FFF2-40B4-BE49-F238E27FC236}">
                <a16:creationId xmlns:a16="http://schemas.microsoft.com/office/drawing/2014/main" id="{6F62A27D-2121-250A-673F-4519936AFF9B}"/>
              </a:ext>
            </a:extLst>
          </p:cNvPr>
          <p:cNvCxnSpPr>
            <a:cxnSpLocks/>
            <a:stCxn id="377" idx="4"/>
            <a:endCxn id="385" idx="0"/>
          </p:cNvCxnSpPr>
          <p:nvPr/>
        </p:nvCxnSpPr>
        <p:spPr>
          <a:xfrm>
            <a:off x="9564529" y="2241787"/>
            <a:ext cx="571401" cy="34709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03" name="Straight Arrow Connector 402">
            <a:extLst>
              <a:ext uri="{FF2B5EF4-FFF2-40B4-BE49-F238E27FC236}">
                <a16:creationId xmlns:a16="http://schemas.microsoft.com/office/drawing/2014/main" id="{3437F725-FA17-86F5-4B91-C841EC070FCA}"/>
              </a:ext>
            </a:extLst>
          </p:cNvPr>
          <p:cNvCxnSpPr>
            <a:cxnSpLocks/>
            <a:stCxn id="378" idx="4"/>
            <a:endCxn id="389" idx="0"/>
          </p:cNvCxnSpPr>
          <p:nvPr/>
        </p:nvCxnSpPr>
        <p:spPr>
          <a:xfrm>
            <a:off x="10135930" y="2241787"/>
            <a:ext cx="570686" cy="34709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04" name="Straight Arrow Connector 403">
            <a:extLst>
              <a:ext uri="{FF2B5EF4-FFF2-40B4-BE49-F238E27FC236}">
                <a16:creationId xmlns:a16="http://schemas.microsoft.com/office/drawing/2014/main" id="{C98E2847-B6D0-2AC0-6BE7-3AC5532C867F}"/>
              </a:ext>
            </a:extLst>
          </p:cNvPr>
          <p:cNvCxnSpPr>
            <a:cxnSpLocks/>
            <a:stCxn id="379" idx="4"/>
            <a:endCxn id="386" idx="0"/>
          </p:cNvCxnSpPr>
          <p:nvPr/>
        </p:nvCxnSpPr>
        <p:spPr>
          <a:xfrm>
            <a:off x="10708618" y="2241787"/>
            <a:ext cx="570868" cy="34709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05" name="Straight Arrow Connector 404">
            <a:extLst>
              <a:ext uri="{FF2B5EF4-FFF2-40B4-BE49-F238E27FC236}">
                <a16:creationId xmlns:a16="http://schemas.microsoft.com/office/drawing/2014/main" id="{0857FADE-374F-760A-4B50-F9120933D638}"/>
              </a:ext>
            </a:extLst>
          </p:cNvPr>
          <p:cNvCxnSpPr>
            <a:cxnSpLocks/>
            <a:stCxn id="380" idx="4"/>
            <a:endCxn id="390" idx="0"/>
          </p:cNvCxnSpPr>
          <p:nvPr/>
        </p:nvCxnSpPr>
        <p:spPr>
          <a:xfrm>
            <a:off x="11279486" y="2241787"/>
            <a:ext cx="563031" cy="34224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407" name="Oval 406">
            <a:extLst>
              <a:ext uri="{FF2B5EF4-FFF2-40B4-BE49-F238E27FC236}">
                <a16:creationId xmlns:a16="http://schemas.microsoft.com/office/drawing/2014/main" id="{4B078844-73C8-2BEE-BC11-D34A0B59B3FB}"/>
              </a:ext>
            </a:extLst>
          </p:cNvPr>
          <p:cNvSpPr/>
          <p:nvPr/>
        </p:nvSpPr>
        <p:spPr>
          <a:xfrm>
            <a:off x="7691287" y="3320636"/>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8</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08" name="Oval 407">
            <a:extLst>
              <a:ext uri="{FF2B5EF4-FFF2-40B4-BE49-F238E27FC236}">
                <a16:creationId xmlns:a16="http://schemas.microsoft.com/office/drawing/2014/main" id="{475B6E4F-0B79-93EB-B11D-5B3282ED680B}"/>
              </a:ext>
            </a:extLst>
          </p:cNvPr>
          <p:cNvSpPr/>
          <p:nvPr/>
        </p:nvSpPr>
        <p:spPr>
          <a:xfrm>
            <a:off x="8262786" y="3320636"/>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9</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09" name="Oval 408">
            <a:extLst>
              <a:ext uri="{FF2B5EF4-FFF2-40B4-BE49-F238E27FC236}">
                <a16:creationId xmlns:a16="http://schemas.microsoft.com/office/drawing/2014/main" id="{9B6C4622-50EC-8FA0-C703-49C4CABE9833}"/>
              </a:ext>
            </a:extLst>
          </p:cNvPr>
          <p:cNvSpPr/>
          <p:nvPr/>
        </p:nvSpPr>
        <p:spPr>
          <a:xfrm>
            <a:off x="8830050" y="3320048"/>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10" name="Oval 409">
            <a:extLst>
              <a:ext uri="{FF2B5EF4-FFF2-40B4-BE49-F238E27FC236}">
                <a16:creationId xmlns:a16="http://schemas.microsoft.com/office/drawing/2014/main" id="{F7D05090-790A-22E3-4D6E-B8E4E9188EC0}"/>
              </a:ext>
            </a:extLst>
          </p:cNvPr>
          <p:cNvSpPr/>
          <p:nvPr/>
        </p:nvSpPr>
        <p:spPr>
          <a:xfrm>
            <a:off x="9945428" y="3320048"/>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18</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11" name="Oval 410">
            <a:extLst>
              <a:ext uri="{FF2B5EF4-FFF2-40B4-BE49-F238E27FC236}">
                <a16:creationId xmlns:a16="http://schemas.microsoft.com/office/drawing/2014/main" id="{79B7BD24-818B-7D58-FD97-E3FB59ADAACE}"/>
              </a:ext>
            </a:extLst>
          </p:cNvPr>
          <p:cNvSpPr/>
          <p:nvPr/>
        </p:nvSpPr>
        <p:spPr>
          <a:xfrm>
            <a:off x="11088984" y="3320048"/>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18</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12" name="Oval 411">
            <a:extLst>
              <a:ext uri="{FF2B5EF4-FFF2-40B4-BE49-F238E27FC236}">
                <a16:creationId xmlns:a16="http://schemas.microsoft.com/office/drawing/2014/main" id="{839958DF-D182-A775-2623-DE7379F54FAE}"/>
              </a:ext>
            </a:extLst>
          </p:cNvPr>
          <p:cNvSpPr/>
          <p:nvPr/>
        </p:nvSpPr>
        <p:spPr>
          <a:xfrm>
            <a:off x="9378261" y="3320636"/>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20</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13" name="Oval 412">
            <a:extLst>
              <a:ext uri="{FF2B5EF4-FFF2-40B4-BE49-F238E27FC236}">
                <a16:creationId xmlns:a16="http://schemas.microsoft.com/office/drawing/2014/main" id="{D484CBA4-2FD3-6BE1-F8B6-6A93935AAA43}"/>
              </a:ext>
            </a:extLst>
          </p:cNvPr>
          <p:cNvSpPr/>
          <p:nvPr/>
        </p:nvSpPr>
        <p:spPr>
          <a:xfrm>
            <a:off x="10516114" y="3320048"/>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20</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14" name="Oval 413">
            <a:extLst>
              <a:ext uri="{FF2B5EF4-FFF2-40B4-BE49-F238E27FC236}">
                <a16:creationId xmlns:a16="http://schemas.microsoft.com/office/drawing/2014/main" id="{4A6D5316-068A-F044-4107-DCE9EBD885F9}"/>
              </a:ext>
            </a:extLst>
          </p:cNvPr>
          <p:cNvSpPr/>
          <p:nvPr/>
        </p:nvSpPr>
        <p:spPr>
          <a:xfrm>
            <a:off x="11652015" y="3315207"/>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cxnSp>
        <p:nvCxnSpPr>
          <p:cNvPr id="415" name="Straight Arrow Connector 414">
            <a:extLst>
              <a:ext uri="{FF2B5EF4-FFF2-40B4-BE49-F238E27FC236}">
                <a16:creationId xmlns:a16="http://schemas.microsoft.com/office/drawing/2014/main" id="{D45E1B3F-D6DD-9C2E-61DD-A46A441B28B4}"/>
              </a:ext>
            </a:extLst>
          </p:cNvPr>
          <p:cNvCxnSpPr>
            <a:cxnSpLocks/>
            <a:stCxn id="383" idx="4"/>
            <a:endCxn id="407" idx="0"/>
          </p:cNvCxnSpPr>
          <p:nvPr/>
        </p:nvCxnSpPr>
        <p:spPr>
          <a:xfrm>
            <a:off x="7881787" y="2978387"/>
            <a:ext cx="0" cy="34224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16" name="Straight Arrow Connector 415">
            <a:extLst>
              <a:ext uri="{FF2B5EF4-FFF2-40B4-BE49-F238E27FC236}">
                <a16:creationId xmlns:a16="http://schemas.microsoft.com/office/drawing/2014/main" id="{58991C27-BE7D-6FEE-00A9-4CF4E8AE6D54}"/>
              </a:ext>
            </a:extLst>
          </p:cNvPr>
          <p:cNvCxnSpPr>
            <a:cxnSpLocks/>
            <a:stCxn id="387" idx="4"/>
            <a:endCxn id="408" idx="0"/>
          </p:cNvCxnSpPr>
          <p:nvPr/>
        </p:nvCxnSpPr>
        <p:spPr>
          <a:xfrm flipH="1">
            <a:off x="8453286" y="2978387"/>
            <a:ext cx="4235" cy="34224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17" name="Straight Arrow Connector 416">
            <a:extLst>
              <a:ext uri="{FF2B5EF4-FFF2-40B4-BE49-F238E27FC236}">
                <a16:creationId xmlns:a16="http://schemas.microsoft.com/office/drawing/2014/main" id="{7B7E7629-1452-0031-05DC-90E74E634F28}"/>
              </a:ext>
            </a:extLst>
          </p:cNvPr>
          <p:cNvCxnSpPr>
            <a:cxnSpLocks/>
            <a:stCxn id="384" idx="4"/>
            <a:endCxn id="409" idx="0"/>
          </p:cNvCxnSpPr>
          <p:nvPr/>
        </p:nvCxnSpPr>
        <p:spPr>
          <a:xfrm flipH="1">
            <a:off x="9020550" y="2978387"/>
            <a:ext cx="2" cy="341661"/>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18" name="Straight Arrow Connector 417">
            <a:extLst>
              <a:ext uri="{FF2B5EF4-FFF2-40B4-BE49-F238E27FC236}">
                <a16:creationId xmlns:a16="http://schemas.microsoft.com/office/drawing/2014/main" id="{386F3E77-5CAB-2E3C-E16E-7EAF8CF4193B}"/>
              </a:ext>
            </a:extLst>
          </p:cNvPr>
          <p:cNvCxnSpPr>
            <a:cxnSpLocks/>
            <a:stCxn id="388" idx="4"/>
            <a:endCxn id="412" idx="0"/>
          </p:cNvCxnSpPr>
          <p:nvPr/>
        </p:nvCxnSpPr>
        <p:spPr>
          <a:xfrm flipH="1">
            <a:off x="9568761" y="2978975"/>
            <a:ext cx="2" cy="341661"/>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19" name="Straight Arrow Connector 418">
            <a:extLst>
              <a:ext uri="{FF2B5EF4-FFF2-40B4-BE49-F238E27FC236}">
                <a16:creationId xmlns:a16="http://schemas.microsoft.com/office/drawing/2014/main" id="{E9137C18-48D4-D1B8-E14C-9076F0E47CF5}"/>
              </a:ext>
            </a:extLst>
          </p:cNvPr>
          <p:cNvCxnSpPr>
            <a:cxnSpLocks/>
            <a:stCxn id="385" idx="4"/>
            <a:endCxn id="410" idx="0"/>
          </p:cNvCxnSpPr>
          <p:nvPr/>
        </p:nvCxnSpPr>
        <p:spPr>
          <a:xfrm flipH="1">
            <a:off x="10135928" y="2978387"/>
            <a:ext cx="2" cy="341661"/>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20" name="Straight Arrow Connector 419">
            <a:extLst>
              <a:ext uri="{FF2B5EF4-FFF2-40B4-BE49-F238E27FC236}">
                <a16:creationId xmlns:a16="http://schemas.microsoft.com/office/drawing/2014/main" id="{96EB0095-6748-F7BE-B059-59DC9DC32C39}"/>
              </a:ext>
            </a:extLst>
          </p:cNvPr>
          <p:cNvCxnSpPr>
            <a:cxnSpLocks/>
            <a:stCxn id="389" idx="4"/>
            <a:endCxn id="413" idx="0"/>
          </p:cNvCxnSpPr>
          <p:nvPr/>
        </p:nvCxnSpPr>
        <p:spPr>
          <a:xfrm flipH="1">
            <a:off x="10706614" y="2978387"/>
            <a:ext cx="2" cy="341661"/>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21" name="Straight Arrow Connector 420">
            <a:extLst>
              <a:ext uri="{FF2B5EF4-FFF2-40B4-BE49-F238E27FC236}">
                <a16:creationId xmlns:a16="http://schemas.microsoft.com/office/drawing/2014/main" id="{CC592B96-BDE7-A145-9F12-08FC1A696E8B}"/>
              </a:ext>
            </a:extLst>
          </p:cNvPr>
          <p:cNvCxnSpPr>
            <a:cxnSpLocks/>
            <a:stCxn id="386" idx="4"/>
            <a:endCxn id="411" idx="0"/>
          </p:cNvCxnSpPr>
          <p:nvPr/>
        </p:nvCxnSpPr>
        <p:spPr>
          <a:xfrm flipH="1">
            <a:off x="11279484" y="2978387"/>
            <a:ext cx="2" cy="341661"/>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22" name="Straight Arrow Connector 421">
            <a:extLst>
              <a:ext uri="{FF2B5EF4-FFF2-40B4-BE49-F238E27FC236}">
                <a16:creationId xmlns:a16="http://schemas.microsoft.com/office/drawing/2014/main" id="{6F75EBB8-F3B8-ED30-32A1-144B5B74B94C}"/>
              </a:ext>
            </a:extLst>
          </p:cNvPr>
          <p:cNvCxnSpPr>
            <a:cxnSpLocks/>
            <a:stCxn id="390" idx="4"/>
            <a:endCxn id="414" idx="0"/>
          </p:cNvCxnSpPr>
          <p:nvPr/>
        </p:nvCxnSpPr>
        <p:spPr>
          <a:xfrm flipH="1">
            <a:off x="11842515" y="2973546"/>
            <a:ext cx="2" cy="341661"/>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23" name="Straight Arrow Connector 422">
            <a:extLst>
              <a:ext uri="{FF2B5EF4-FFF2-40B4-BE49-F238E27FC236}">
                <a16:creationId xmlns:a16="http://schemas.microsoft.com/office/drawing/2014/main" id="{A2307140-C119-FE51-B87C-E158A2F2B62F}"/>
              </a:ext>
            </a:extLst>
          </p:cNvPr>
          <p:cNvCxnSpPr>
            <a:cxnSpLocks/>
            <a:stCxn id="383" idx="4"/>
            <a:endCxn id="409" idx="0"/>
          </p:cNvCxnSpPr>
          <p:nvPr/>
        </p:nvCxnSpPr>
        <p:spPr>
          <a:xfrm>
            <a:off x="7881787" y="2978387"/>
            <a:ext cx="1138763" cy="341661"/>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24" name="Straight Arrow Connector 423">
            <a:extLst>
              <a:ext uri="{FF2B5EF4-FFF2-40B4-BE49-F238E27FC236}">
                <a16:creationId xmlns:a16="http://schemas.microsoft.com/office/drawing/2014/main" id="{4B0D0CF7-AF33-A2B6-65DE-EFE2743BBD8D}"/>
              </a:ext>
            </a:extLst>
          </p:cNvPr>
          <p:cNvCxnSpPr>
            <a:cxnSpLocks/>
            <a:stCxn id="387" idx="4"/>
            <a:endCxn id="412" idx="0"/>
          </p:cNvCxnSpPr>
          <p:nvPr/>
        </p:nvCxnSpPr>
        <p:spPr>
          <a:xfrm>
            <a:off x="8457521" y="2978387"/>
            <a:ext cx="1111240" cy="34224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25" name="Straight Arrow Connector 424">
            <a:extLst>
              <a:ext uri="{FF2B5EF4-FFF2-40B4-BE49-F238E27FC236}">
                <a16:creationId xmlns:a16="http://schemas.microsoft.com/office/drawing/2014/main" id="{27D53F29-4A62-F052-4B65-1F01A54A714A}"/>
              </a:ext>
            </a:extLst>
          </p:cNvPr>
          <p:cNvCxnSpPr>
            <a:cxnSpLocks/>
            <a:stCxn id="384" idx="4"/>
            <a:endCxn id="410" idx="0"/>
          </p:cNvCxnSpPr>
          <p:nvPr/>
        </p:nvCxnSpPr>
        <p:spPr>
          <a:xfrm>
            <a:off x="9020552" y="2978387"/>
            <a:ext cx="1115376" cy="341661"/>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26" name="Straight Arrow Connector 425">
            <a:extLst>
              <a:ext uri="{FF2B5EF4-FFF2-40B4-BE49-F238E27FC236}">
                <a16:creationId xmlns:a16="http://schemas.microsoft.com/office/drawing/2014/main" id="{32A2A607-1E7F-902F-4F47-763473937827}"/>
              </a:ext>
            </a:extLst>
          </p:cNvPr>
          <p:cNvCxnSpPr>
            <a:cxnSpLocks/>
            <a:stCxn id="388" idx="4"/>
            <a:endCxn id="413" idx="0"/>
          </p:cNvCxnSpPr>
          <p:nvPr/>
        </p:nvCxnSpPr>
        <p:spPr>
          <a:xfrm>
            <a:off x="9568763" y="2978975"/>
            <a:ext cx="1137851" cy="341073"/>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27" name="Straight Arrow Connector 426">
            <a:extLst>
              <a:ext uri="{FF2B5EF4-FFF2-40B4-BE49-F238E27FC236}">
                <a16:creationId xmlns:a16="http://schemas.microsoft.com/office/drawing/2014/main" id="{CBD5B72E-6871-0DED-41B7-01A936D8331A}"/>
              </a:ext>
            </a:extLst>
          </p:cNvPr>
          <p:cNvCxnSpPr>
            <a:cxnSpLocks/>
            <a:stCxn id="385" idx="4"/>
            <a:endCxn id="411" idx="0"/>
          </p:cNvCxnSpPr>
          <p:nvPr/>
        </p:nvCxnSpPr>
        <p:spPr>
          <a:xfrm>
            <a:off x="10135930" y="2978387"/>
            <a:ext cx="1143554" cy="341661"/>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28" name="Straight Arrow Connector 427">
            <a:extLst>
              <a:ext uri="{FF2B5EF4-FFF2-40B4-BE49-F238E27FC236}">
                <a16:creationId xmlns:a16="http://schemas.microsoft.com/office/drawing/2014/main" id="{21AF5726-1419-747B-1E00-BDF1FAAF1473}"/>
              </a:ext>
            </a:extLst>
          </p:cNvPr>
          <p:cNvCxnSpPr>
            <a:cxnSpLocks/>
            <a:stCxn id="389" idx="4"/>
            <a:endCxn id="414" idx="0"/>
          </p:cNvCxnSpPr>
          <p:nvPr/>
        </p:nvCxnSpPr>
        <p:spPr>
          <a:xfrm>
            <a:off x="10706616" y="2978387"/>
            <a:ext cx="1135899" cy="33682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430" name="Oval 429">
            <a:extLst>
              <a:ext uri="{FF2B5EF4-FFF2-40B4-BE49-F238E27FC236}">
                <a16:creationId xmlns:a16="http://schemas.microsoft.com/office/drawing/2014/main" id="{71A20C56-0CD3-4ACF-538E-9992EC47FB94}"/>
              </a:ext>
            </a:extLst>
          </p:cNvPr>
          <p:cNvSpPr/>
          <p:nvPr/>
        </p:nvSpPr>
        <p:spPr>
          <a:xfrm>
            <a:off x="7691287" y="405239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8</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31" name="Oval 430">
            <a:extLst>
              <a:ext uri="{FF2B5EF4-FFF2-40B4-BE49-F238E27FC236}">
                <a16:creationId xmlns:a16="http://schemas.microsoft.com/office/drawing/2014/main" id="{86E0872E-97C0-5DF0-0902-13E12A5CD61F}"/>
              </a:ext>
            </a:extLst>
          </p:cNvPr>
          <p:cNvSpPr/>
          <p:nvPr/>
        </p:nvSpPr>
        <p:spPr>
          <a:xfrm>
            <a:off x="8262786" y="405239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9</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32" name="Oval 431">
            <a:extLst>
              <a:ext uri="{FF2B5EF4-FFF2-40B4-BE49-F238E27FC236}">
                <a16:creationId xmlns:a16="http://schemas.microsoft.com/office/drawing/2014/main" id="{56280CAF-ABB6-9F68-4378-470442AE1BFF}"/>
              </a:ext>
            </a:extLst>
          </p:cNvPr>
          <p:cNvSpPr/>
          <p:nvPr/>
        </p:nvSpPr>
        <p:spPr>
          <a:xfrm>
            <a:off x="8830050" y="4051807"/>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33" name="Oval 432">
            <a:extLst>
              <a:ext uri="{FF2B5EF4-FFF2-40B4-BE49-F238E27FC236}">
                <a16:creationId xmlns:a16="http://schemas.microsoft.com/office/drawing/2014/main" id="{1F83B35B-0930-F1B5-B837-CAE3254943B6}"/>
              </a:ext>
            </a:extLst>
          </p:cNvPr>
          <p:cNvSpPr/>
          <p:nvPr/>
        </p:nvSpPr>
        <p:spPr>
          <a:xfrm>
            <a:off x="9945428" y="4051807"/>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26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34" name="Oval 433">
            <a:extLst>
              <a:ext uri="{FF2B5EF4-FFF2-40B4-BE49-F238E27FC236}">
                <a16:creationId xmlns:a16="http://schemas.microsoft.com/office/drawing/2014/main" id="{855A2CAE-4C29-6355-8645-7DAF732FEE13}"/>
              </a:ext>
            </a:extLst>
          </p:cNvPr>
          <p:cNvSpPr/>
          <p:nvPr/>
        </p:nvSpPr>
        <p:spPr>
          <a:xfrm>
            <a:off x="11088984" y="4051807"/>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34</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35" name="Oval 434">
            <a:extLst>
              <a:ext uri="{FF2B5EF4-FFF2-40B4-BE49-F238E27FC236}">
                <a16:creationId xmlns:a16="http://schemas.microsoft.com/office/drawing/2014/main" id="{7FB6382A-2C9E-8965-DCD4-0A79228F06C0}"/>
              </a:ext>
            </a:extLst>
          </p:cNvPr>
          <p:cNvSpPr/>
          <p:nvPr/>
        </p:nvSpPr>
        <p:spPr>
          <a:xfrm>
            <a:off x="9378261" y="405239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20</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36" name="Oval 435">
            <a:extLst>
              <a:ext uri="{FF2B5EF4-FFF2-40B4-BE49-F238E27FC236}">
                <a16:creationId xmlns:a16="http://schemas.microsoft.com/office/drawing/2014/main" id="{ED42F3FF-AC4D-C900-07DC-5BC09CB2F904}"/>
              </a:ext>
            </a:extLst>
          </p:cNvPr>
          <p:cNvSpPr/>
          <p:nvPr/>
        </p:nvSpPr>
        <p:spPr>
          <a:xfrm>
            <a:off x="10516114" y="4051807"/>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29</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37" name="Oval 436">
            <a:extLst>
              <a:ext uri="{FF2B5EF4-FFF2-40B4-BE49-F238E27FC236}">
                <a16:creationId xmlns:a16="http://schemas.microsoft.com/office/drawing/2014/main" id="{74131738-1B4B-1C7E-D718-6C7F6B9000DE}"/>
              </a:ext>
            </a:extLst>
          </p:cNvPr>
          <p:cNvSpPr/>
          <p:nvPr/>
        </p:nvSpPr>
        <p:spPr>
          <a:xfrm>
            <a:off x="11652015" y="4046966"/>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36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cxnSp>
        <p:nvCxnSpPr>
          <p:cNvPr id="438" name="Straight Arrow Connector 437">
            <a:extLst>
              <a:ext uri="{FF2B5EF4-FFF2-40B4-BE49-F238E27FC236}">
                <a16:creationId xmlns:a16="http://schemas.microsoft.com/office/drawing/2014/main" id="{9ED4E880-AB33-2C69-B5E5-4D64C0C1F25A}"/>
              </a:ext>
            </a:extLst>
          </p:cNvPr>
          <p:cNvCxnSpPr>
            <a:cxnSpLocks/>
            <a:stCxn id="407" idx="4"/>
            <a:endCxn id="430" idx="0"/>
          </p:cNvCxnSpPr>
          <p:nvPr/>
        </p:nvCxnSpPr>
        <p:spPr>
          <a:xfrm>
            <a:off x="7881787" y="3710146"/>
            <a:ext cx="0" cy="34224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39" name="Straight Arrow Connector 438">
            <a:extLst>
              <a:ext uri="{FF2B5EF4-FFF2-40B4-BE49-F238E27FC236}">
                <a16:creationId xmlns:a16="http://schemas.microsoft.com/office/drawing/2014/main" id="{19C34C68-18BA-59CD-F74A-F01876CBB630}"/>
              </a:ext>
            </a:extLst>
          </p:cNvPr>
          <p:cNvCxnSpPr>
            <a:cxnSpLocks/>
            <a:stCxn id="408" idx="4"/>
            <a:endCxn id="431" idx="0"/>
          </p:cNvCxnSpPr>
          <p:nvPr/>
        </p:nvCxnSpPr>
        <p:spPr>
          <a:xfrm>
            <a:off x="8453286" y="3710146"/>
            <a:ext cx="0" cy="34224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40" name="Straight Arrow Connector 439">
            <a:extLst>
              <a:ext uri="{FF2B5EF4-FFF2-40B4-BE49-F238E27FC236}">
                <a16:creationId xmlns:a16="http://schemas.microsoft.com/office/drawing/2014/main" id="{D69E5F85-DE21-76FF-CD51-1229E2624151}"/>
              </a:ext>
            </a:extLst>
          </p:cNvPr>
          <p:cNvCxnSpPr>
            <a:cxnSpLocks/>
            <a:stCxn id="409" idx="4"/>
            <a:endCxn id="432" idx="0"/>
          </p:cNvCxnSpPr>
          <p:nvPr/>
        </p:nvCxnSpPr>
        <p:spPr>
          <a:xfrm>
            <a:off x="9020550" y="3709558"/>
            <a:ext cx="0" cy="34224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41" name="Straight Arrow Connector 440">
            <a:extLst>
              <a:ext uri="{FF2B5EF4-FFF2-40B4-BE49-F238E27FC236}">
                <a16:creationId xmlns:a16="http://schemas.microsoft.com/office/drawing/2014/main" id="{4B4E1B04-48C4-DD9F-E6BC-4F96F8A4C01E}"/>
              </a:ext>
            </a:extLst>
          </p:cNvPr>
          <p:cNvCxnSpPr>
            <a:cxnSpLocks/>
            <a:stCxn id="412" idx="4"/>
            <a:endCxn id="435" idx="0"/>
          </p:cNvCxnSpPr>
          <p:nvPr/>
        </p:nvCxnSpPr>
        <p:spPr>
          <a:xfrm>
            <a:off x="9568761" y="3710146"/>
            <a:ext cx="0" cy="34224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42" name="Straight Arrow Connector 441">
            <a:extLst>
              <a:ext uri="{FF2B5EF4-FFF2-40B4-BE49-F238E27FC236}">
                <a16:creationId xmlns:a16="http://schemas.microsoft.com/office/drawing/2014/main" id="{93AAA2CF-66BD-7018-EB29-202D880BCFED}"/>
              </a:ext>
            </a:extLst>
          </p:cNvPr>
          <p:cNvCxnSpPr>
            <a:cxnSpLocks/>
            <a:stCxn id="410" idx="4"/>
            <a:endCxn id="433" idx="0"/>
          </p:cNvCxnSpPr>
          <p:nvPr/>
        </p:nvCxnSpPr>
        <p:spPr>
          <a:xfrm>
            <a:off x="10135928" y="3709558"/>
            <a:ext cx="0" cy="34224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43" name="Straight Arrow Connector 442">
            <a:extLst>
              <a:ext uri="{FF2B5EF4-FFF2-40B4-BE49-F238E27FC236}">
                <a16:creationId xmlns:a16="http://schemas.microsoft.com/office/drawing/2014/main" id="{DB6E44F8-19A9-5B64-A4E8-0720538555DA}"/>
              </a:ext>
            </a:extLst>
          </p:cNvPr>
          <p:cNvCxnSpPr>
            <a:cxnSpLocks/>
            <a:stCxn id="413" idx="4"/>
            <a:endCxn id="436" idx="0"/>
          </p:cNvCxnSpPr>
          <p:nvPr/>
        </p:nvCxnSpPr>
        <p:spPr>
          <a:xfrm>
            <a:off x="10706614" y="3709558"/>
            <a:ext cx="0" cy="34224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44" name="Straight Arrow Connector 443">
            <a:extLst>
              <a:ext uri="{FF2B5EF4-FFF2-40B4-BE49-F238E27FC236}">
                <a16:creationId xmlns:a16="http://schemas.microsoft.com/office/drawing/2014/main" id="{43270BF9-653C-C336-3D12-3E2ED3CF0C5D}"/>
              </a:ext>
            </a:extLst>
          </p:cNvPr>
          <p:cNvCxnSpPr>
            <a:cxnSpLocks/>
            <a:stCxn id="411" idx="4"/>
            <a:endCxn id="434" idx="0"/>
          </p:cNvCxnSpPr>
          <p:nvPr/>
        </p:nvCxnSpPr>
        <p:spPr>
          <a:xfrm>
            <a:off x="11279484" y="3709558"/>
            <a:ext cx="0" cy="34224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45" name="Straight Arrow Connector 444">
            <a:extLst>
              <a:ext uri="{FF2B5EF4-FFF2-40B4-BE49-F238E27FC236}">
                <a16:creationId xmlns:a16="http://schemas.microsoft.com/office/drawing/2014/main" id="{85690493-DEA6-BC9F-DF2D-C3327B386558}"/>
              </a:ext>
            </a:extLst>
          </p:cNvPr>
          <p:cNvCxnSpPr>
            <a:cxnSpLocks/>
            <a:stCxn id="414" idx="4"/>
            <a:endCxn id="437" idx="0"/>
          </p:cNvCxnSpPr>
          <p:nvPr/>
        </p:nvCxnSpPr>
        <p:spPr>
          <a:xfrm>
            <a:off x="11842515" y="3704717"/>
            <a:ext cx="0" cy="34224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46" name="Straight Arrow Connector 445">
            <a:extLst>
              <a:ext uri="{FF2B5EF4-FFF2-40B4-BE49-F238E27FC236}">
                <a16:creationId xmlns:a16="http://schemas.microsoft.com/office/drawing/2014/main" id="{EDEDBAA9-2AA9-7437-AE28-589571C655FD}"/>
              </a:ext>
            </a:extLst>
          </p:cNvPr>
          <p:cNvCxnSpPr>
            <a:cxnSpLocks/>
            <a:stCxn id="407" idx="4"/>
            <a:endCxn id="433" idx="0"/>
          </p:cNvCxnSpPr>
          <p:nvPr/>
        </p:nvCxnSpPr>
        <p:spPr>
          <a:xfrm>
            <a:off x="7881787" y="3710146"/>
            <a:ext cx="2254141" cy="341661"/>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47" name="Straight Arrow Connector 446">
            <a:extLst>
              <a:ext uri="{FF2B5EF4-FFF2-40B4-BE49-F238E27FC236}">
                <a16:creationId xmlns:a16="http://schemas.microsoft.com/office/drawing/2014/main" id="{0D3430B3-AD38-AC34-2047-E0987B7E82D1}"/>
              </a:ext>
            </a:extLst>
          </p:cNvPr>
          <p:cNvCxnSpPr>
            <a:cxnSpLocks/>
            <a:stCxn id="408" idx="4"/>
            <a:endCxn id="436" idx="0"/>
          </p:cNvCxnSpPr>
          <p:nvPr/>
        </p:nvCxnSpPr>
        <p:spPr>
          <a:xfrm>
            <a:off x="8453286" y="3710146"/>
            <a:ext cx="2253328" cy="341661"/>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48" name="Straight Arrow Connector 447">
            <a:extLst>
              <a:ext uri="{FF2B5EF4-FFF2-40B4-BE49-F238E27FC236}">
                <a16:creationId xmlns:a16="http://schemas.microsoft.com/office/drawing/2014/main" id="{B791423C-F853-B540-8C09-201125F97C6E}"/>
              </a:ext>
            </a:extLst>
          </p:cNvPr>
          <p:cNvCxnSpPr>
            <a:cxnSpLocks/>
            <a:stCxn id="409" idx="4"/>
            <a:endCxn id="434" idx="0"/>
          </p:cNvCxnSpPr>
          <p:nvPr/>
        </p:nvCxnSpPr>
        <p:spPr>
          <a:xfrm>
            <a:off x="9020550" y="3709558"/>
            <a:ext cx="2258934" cy="34224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49" name="Straight Arrow Connector 448">
            <a:extLst>
              <a:ext uri="{FF2B5EF4-FFF2-40B4-BE49-F238E27FC236}">
                <a16:creationId xmlns:a16="http://schemas.microsoft.com/office/drawing/2014/main" id="{9FB3A687-990D-0836-6145-4E4F90DAD63F}"/>
              </a:ext>
            </a:extLst>
          </p:cNvPr>
          <p:cNvCxnSpPr>
            <a:cxnSpLocks/>
            <a:stCxn id="412" idx="4"/>
            <a:endCxn id="437" idx="0"/>
          </p:cNvCxnSpPr>
          <p:nvPr/>
        </p:nvCxnSpPr>
        <p:spPr>
          <a:xfrm>
            <a:off x="9568761" y="3710146"/>
            <a:ext cx="2273754" cy="33682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53" name="TextBox 52">
            <a:extLst>
              <a:ext uri="{FF2B5EF4-FFF2-40B4-BE49-F238E27FC236}">
                <a16:creationId xmlns:a16="http://schemas.microsoft.com/office/drawing/2014/main" id="{4FDBF067-7D3D-E693-11AC-35D5175873E7}"/>
              </a:ext>
            </a:extLst>
          </p:cNvPr>
          <p:cNvSpPr txBox="1"/>
          <p:nvPr/>
        </p:nvSpPr>
        <p:spPr>
          <a:xfrm>
            <a:off x="6845886" y="2259023"/>
            <a:ext cx="1054348"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offset=1</a:t>
            </a:r>
          </a:p>
        </p:txBody>
      </p:sp>
      <p:sp>
        <p:nvSpPr>
          <p:cNvPr id="54" name="TextBox 53">
            <a:extLst>
              <a:ext uri="{FF2B5EF4-FFF2-40B4-BE49-F238E27FC236}">
                <a16:creationId xmlns:a16="http://schemas.microsoft.com/office/drawing/2014/main" id="{DDA15921-A1A8-6055-0E19-AF32209F3F9C}"/>
              </a:ext>
            </a:extLst>
          </p:cNvPr>
          <p:cNvSpPr txBox="1"/>
          <p:nvPr/>
        </p:nvSpPr>
        <p:spPr>
          <a:xfrm>
            <a:off x="6840142" y="2983790"/>
            <a:ext cx="1054348"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offset=2</a:t>
            </a:r>
          </a:p>
        </p:txBody>
      </p:sp>
      <p:sp>
        <p:nvSpPr>
          <p:cNvPr id="55" name="TextBox 54">
            <a:extLst>
              <a:ext uri="{FF2B5EF4-FFF2-40B4-BE49-F238E27FC236}">
                <a16:creationId xmlns:a16="http://schemas.microsoft.com/office/drawing/2014/main" id="{4ED792E8-A372-0369-2A74-48BF6A7B7F47}"/>
              </a:ext>
            </a:extLst>
          </p:cNvPr>
          <p:cNvSpPr txBox="1"/>
          <p:nvPr/>
        </p:nvSpPr>
        <p:spPr>
          <a:xfrm>
            <a:off x="6835906" y="3727089"/>
            <a:ext cx="1054348"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offset=4</a:t>
            </a:r>
          </a:p>
        </p:txBody>
      </p:sp>
      <p:sp>
        <p:nvSpPr>
          <p:cNvPr id="56" name="Left Brace 55">
            <a:extLst>
              <a:ext uri="{FF2B5EF4-FFF2-40B4-BE49-F238E27FC236}">
                <a16:creationId xmlns:a16="http://schemas.microsoft.com/office/drawing/2014/main" id="{3A4230F3-7A8B-AE18-F85A-4A577BD22301}"/>
              </a:ext>
            </a:extLst>
          </p:cNvPr>
          <p:cNvSpPr/>
          <p:nvPr/>
        </p:nvSpPr>
        <p:spPr>
          <a:xfrm>
            <a:off x="6561050" y="2167709"/>
            <a:ext cx="306283" cy="1953333"/>
          </a:xfrm>
          <a:prstGeom prst="leftBrace">
            <a:avLst>
              <a:gd name="adj1" fmla="val 41815"/>
              <a:gd name="adj2" fmla="val 50095"/>
            </a:avLst>
          </a:prstGeom>
          <a:noFill/>
          <a:ln w="28575"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2" name="TextBox 11">
            <a:extLst>
              <a:ext uri="{FF2B5EF4-FFF2-40B4-BE49-F238E27FC236}">
                <a16:creationId xmlns:a16="http://schemas.microsoft.com/office/drawing/2014/main" id="{242ED818-1EC0-DD06-7FF6-68AAE2126659}"/>
              </a:ext>
            </a:extLst>
          </p:cNvPr>
          <p:cNvSpPr txBox="1"/>
          <p:nvPr/>
        </p:nvSpPr>
        <p:spPr>
          <a:xfrm>
            <a:off x="534604" y="2126497"/>
            <a:ext cx="5916069" cy="2677656"/>
          </a:xfrm>
          <a:prstGeom prst="rect">
            <a:avLst/>
          </a:prstGeom>
          <a:solidFill>
            <a:srgbClr val="262626"/>
          </a:solidFill>
          <a:ln w="12700" cap="flat">
            <a:solidFill>
              <a:srgbClr val="FFFFFF"/>
            </a:solid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a:solidFill>
                  <a:srgbClr val="569CD6"/>
                </a:solidFill>
                <a:effectLst/>
                <a:latin typeface="Consolas" panose="020B0609020204030204" pitchFamily="49" charset="0"/>
              </a:rPr>
              <a:t>template</a:t>
            </a:r>
            <a:r>
              <a:rPr lang="en-US" sz="1400" b="0">
                <a:solidFill>
                  <a:srgbClr val="D4D4D4"/>
                </a:solidFill>
                <a:effectLst/>
                <a:latin typeface="Consolas" panose="020B0609020204030204" pitchFamily="49" charset="0"/>
              </a:rPr>
              <a:t> &lt;</a:t>
            </a:r>
            <a:r>
              <a:rPr lang="en-US" sz="1400" b="0" err="1">
                <a:solidFill>
                  <a:srgbClr val="569CD6"/>
                </a:solidFill>
                <a:effectLst/>
                <a:latin typeface="Consolas" panose="020B0609020204030204" pitchFamily="49" charset="0"/>
              </a:rPr>
              <a:t>typename</a:t>
            </a:r>
            <a:r>
              <a:rPr lang="en-US" sz="1400" b="0">
                <a:solidFill>
                  <a:srgbClr val="D4D4D4"/>
                </a:solidFill>
                <a:effectLst/>
                <a:latin typeface="Consolas" panose="020B0609020204030204" pitchFamily="49" charset="0"/>
              </a:rPr>
              <a:t> </a:t>
            </a:r>
            <a:r>
              <a:rPr lang="en-US" sz="1400" b="0">
                <a:solidFill>
                  <a:srgbClr val="4EC9B0"/>
                </a:solidFill>
                <a:effectLst/>
                <a:latin typeface="Consolas" panose="020B0609020204030204" pitchFamily="49" charset="0"/>
              </a:rPr>
              <a:t>T</a:t>
            </a:r>
            <a:r>
              <a:rPr lang="en-US" sz="1400" b="0">
                <a:solidFill>
                  <a:srgbClr val="D4D4D4"/>
                </a:solidFill>
                <a:effectLst/>
                <a:latin typeface="Consolas" panose="020B0609020204030204" pitchFamily="49" charset="0"/>
              </a:rPr>
              <a:t>&gt;</a:t>
            </a:r>
          </a:p>
          <a:p>
            <a:r>
              <a:rPr lang="en-US" sz="1400" b="0">
                <a:solidFill>
                  <a:srgbClr val="D4D4D4"/>
                </a:solidFill>
                <a:effectLst/>
                <a:latin typeface="Consolas" panose="020B0609020204030204" pitchFamily="49" charset="0"/>
              </a:rPr>
              <a:t>__device__ </a:t>
            </a:r>
            <a:r>
              <a:rPr lang="en-US" sz="1400" b="0">
                <a:solidFill>
                  <a:srgbClr val="4EC9B0"/>
                </a:solidFill>
                <a:effectLst/>
                <a:latin typeface="Consolas" panose="020B0609020204030204" pitchFamily="49" charset="0"/>
              </a:rPr>
              <a:t>T</a:t>
            </a:r>
            <a:r>
              <a:rPr lang="en-US" sz="1400" b="0">
                <a:solidFill>
                  <a:srgbClr val="D4D4D4"/>
                </a:solidFill>
                <a:effectLst/>
                <a:latin typeface="Consolas" panose="020B0609020204030204" pitchFamily="49" charset="0"/>
              </a:rPr>
              <a:t> </a:t>
            </a:r>
            <a:r>
              <a:rPr lang="en-US" sz="1400" b="0" err="1">
                <a:solidFill>
                  <a:srgbClr val="DCDCAA"/>
                </a:solidFill>
                <a:effectLst/>
                <a:latin typeface="Consolas" panose="020B0609020204030204" pitchFamily="49" charset="0"/>
              </a:rPr>
              <a:t>ScanWarp_HillisSteele</a:t>
            </a:r>
            <a:r>
              <a:rPr lang="en-US" sz="1400" b="0">
                <a:solidFill>
                  <a:srgbClr val="DCDCAA"/>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4EC9B0"/>
                </a:solidFill>
                <a:effectLst/>
                <a:latin typeface="Consolas" panose="020B0609020204030204" pitchFamily="49" charset="0"/>
              </a:rPr>
              <a:t>T</a:t>
            </a:r>
            <a:r>
              <a:rPr lang="en-US" sz="1400" b="0">
                <a:solidFill>
                  <a:srgbClr val="D4D4D4"/>
                </a:solidFill>
                <a:effectLst/>
                <a:latin typeface="Consolas" panose="020B0609020204030204" pitchFamily="49" charset="0"/>
              </a:rPr>
              <a:t> </a:t>
            </a:r>
            <a:r>
              <a:rPr lang="en-US" sz="1400" b="0" err="1">
                <a:solidFill>
                  <a:srgbClr val="D4D4D4"/>
                </a:solidFill>
                <a:effectLst/>
                <a:latin typeface="Consolas" panose="020B0609020204030204" pitchFamily="49" charset="0"/>
              </a:rPr>
              <a:t>val</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r>
              <a:rPr lang="en-US" sz="1400" b="0">
                <a:solidFill>
                  <a:srgbClr val="569CD6"/>
                </a:solidFill>
                <a:effectLst/>
                <a:latin typeface="Consolas" panose="020B0609020204030204" pitchFamily="49" charset="0"/>
              </a:rPr>
              <a:t>int</a:t>
            </a:r>
            <a:r>
              <a:rPr lang="en-US" sz="1400" b="0">
                <a:solidFill>
                  <a:srgbClr val="D4D4D4"/>
                </a:solidFill>
                <a:effectLst/>
                <a:latin typeface="Consolas" panose="020B0609020204030204" pitchFamily="49" charset="0"/>
              </a:rPr>
              <a:t> </a:t>
            </a:r>
            <a:r>
              <a:rPr lang="en-US" sz="1400" err="1">
                <a:solidFill>
                  <a:srgbClr val="D4D4D4"/>
                </a:solidFill>
                <a:latin typeface="Consolas" panose="020B0609020204030204" pitchFamily="49" charset="0"/>
              </a:rPr>
              <a:t>lane</a:t>
            </a:r>
            <a:r>
              <a:rPr lang="en-US" sz="1400" b="0" err="1">
                <a:solidFill>
                  <a:srgbClr val="D4D4D4"/>
                </a:solidFill>
                <a:effectLst/>
                <a:latin typeface="Consolas" panose="020B0609020204030204" pitchFamily="49" charset="0"/>
              </a:rPr>
              <a:t>Index</a:t>
            </a:r>
            <a:r>
              <a:rPr lang="en-US" sz="1400" b="0">
                <a:solidFill>
                  <a:srgbClr val="D4D4D4"/>
                </a:solidFill>
                <a:effectLst/>
                <a:latin typeface="Consolas" panose="020B0609020204030204" pitchFamily="49" charset="0"/>
              </a:rPr>
              <a:t> = </a:t>
            </a:r>
            <a:r>
              <a:rPr lang="en-US" sz="1400" b="0" err="1">
                <a:solidFill>
                  <a:srgbClr val="CCCCCC"/>
                </a:solidFill>
                <a:effectLst/>
                <a:latin typeface="Consolas" panose="020B0609020204030204" pitchFamily="49" charset="0"/>
              </a:rPr>
              <a:t>threadIdx.x</a:t>
            </a:r>
            <a:r>
              <a:rPr lang="en-US" sz="1400" b="0">
                <a:solidFill>
                  <a:srgbClr val="D4D4D4"/>
                </a:solidFill>
                <a:effectLst/>
                <a:latin typeface="Consolas" panose="020B0609020204030204" pitchFamily="49" charset="0"/>
              </a:rPr>
              <a:t> &amp; (</a:t>
            </a:r>
            <a:r>
              <a:rPr lang="en-US" sz="1400" b="0" err="1">
                <a:solidFill>
                  <a:srgbClr val="D4D4D4"/>
                </a:solidFill>
                <a:effectLst/>
                <a:latin typeface="Consolas" panose="020B0609020204030204" pitchFamily="49" charset="0"/>
              </a:rPr>
              <a:t>warpSize</a:t>
            </a:r>
            <a:r>
              <a:rPr lang="en-US" sz="1400" b="0">
                <a:solidFill>
                  <a:srgbClr val="D4D4D4"/>
                </a:solidFill>
                <a:effectLst/>
                <a:latin typeface="Consolas" panose="020B0609020204030204" pitchFamily="49" charset="0"/>
              </a:rPr>
              <a:t> – 1);</a:t>
            </a:r>
          </a:p>
          <a:p>
            <a:r>
              <a:rPr lang="en-US" sz="1400" b="0">
                <a:solidFill>
                  <a:srgbClr val="D4D4D4"/>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D4D4D4"/>
                </a:solidFill>
                <a:effectLst/>
                <a:latin typeface="Consolas" panose="020B0609020204030204" pitchFamily="49" charset="0"/>
              </a:rPr>
              <a:t> (</a:t>
            </a:r>
            <a:r>
              <a:rPr lang="en-US" sz="1400" b="0">
                <a:solidFill>
                  <a:srgbClr val="569CD6"/>
                </a:solidFill>
                <a:effectLst/>
                <a:latin typeface="Consolas" panose="020B0609020204030204" pitchFamily="49" charset="0"/>
              </a:rPr>
              <a:t>int</a:t>
            </a:r>
            <a:r>
              <a:rPr lang="en-US" sz="1400" b="0">
                <a:solidFill>
                  <a:srgbClr val="D4D4D4"/>
                </a:solidFill>
                <a:effectLst/>
                <a:latin typeface="Consolas" panose="020B0609020204030204" pitchFamily="49" charset="0"/>
              </a:rPr>
              <a:t> </a:t>
            </a:r>
            <a:r>
              <a:rPr lang="en-US" sz="1400">
                <a:solidFill>
                  <a:srgbClr val="D4D4D4"/>
                </a:solidFill>
                <a:latin typeface="Consolas" panose="020B0609020204030204" pitchFamily="49" charset="0"/>
              </a:rPr>
              <a:t>offset</a:t>
            </a:r>
            <a:r>
              <a:rPr lang="en-US" sz="1400" b="0">
                <a:solidFill>
                  <a:srgbClr val="D4D4D4"/>
                </a:solidFill>
                <a:effectLst/>
                <a:latin typeface="Consolas" panose="020B0609020204030204" pitchFamily="49" charset="0"/>
              </a:rPr>
              <a:t> = </a:t>
            </a:r>
            <a:r>
              <a:rPr lang="en-US" sz="1400" b="0">
                <a:solidFill>
                  <a:srgbClr val="B5CEA8"/>
                </a:solidFill>
                <a:effectLst/>
                <a:latin typeface="Consolas" panose="020B0609020204030204" pitchFamily="49" charset="0"/>
              </a:rPr>
              <a:t>1</a:t>
            </a:r>
            <a:r>
              <a:rPr lang="en-US" sz="1400" b="0">
                <a:solidFill>
                  <a:srgbClr val="D4D4D4"/>
                </a:solidFill>
                <a:effectLst/>
                <a:latin typeface="Consolas" panose="020B0609020204030204" pitchFamily="49" charset="0"/>
              </a:rPr>
              <a:t>; </a:t>
            </a:r>
            <a:r>
              <a:rPr lang="en-US" sz="1400">
                <a:solidFill>
                  <a:srgbClr val="D4D4D4"/>
                </a:solidFill>
                <a:latin typeface="Consolas" panose="020B0609020204030204" pitchFamily="49" charset="0"/>
              </a:rPr>
              <a:t>offset</a:t>
            </a:r>
            <a:r>
              <a:rPr lang="en-US" sz="1400" b="0">
                <a:solidFill>
                  <a:srgbClr val="D4D4D4"/>
                </a:solidFill>
                <a:effectLst/>
                <a:latin typeface="Consolas" panose="020B0609020204030204" pitchFamily="49" charset="0"/>
              </a:rPr>
              <a:t> &lt; </a:t>
            </a:r>
            <a:r>
              <a:rPr lang="en-US" sz="1400" err="1">
                <a:solidFill>
                  <a:srgbClr val="D4D4D4"/>
                </a:solidFill>
                <a:latin typeface="Consolas" panose="020B0609020204030204" pitchFamily="49" charset="0"/>
              </a:rPr>
              <a:t>w</a:t>
            </a:r>
            <a:r>
              <a:rPr lang="en-US" sz="1400" b="0" err="1">
                <a:solidFill>
                  <a:srgbClr val="D4D4D4"/>
                </a:solidFill>
                <a:effectLst/>
                <a:latin typeface="Consolas" panose="020B0609020204030204" pitchFamily="49" charset="0"/>
              </a:rPr>
              <a:t>arpSize</a:t>
            </a:r>
            <a:r>
              <a:rPr lang="en-US" sz="1400" b="0">
                <a:solidFill>
                  <a:srgbClr val="D4D4D4"/>
                </a:solidFill>
                <a:effectLst/>
                <a:latin typeface="Consolas" panose="020B0609020204030204" pitchFamily="49" charset="0"/>
              </a:rPr>
              <a:t>; </a:t>
            </a:r>
            <a:r>
              <a:rPr lang="en-US" sz="1400">
                <a:solidFill>
                  <a:srgbClr val="D4D4D4"/>
                </a:solidFill>
                <a:latin typeface="Consolas" panose="020B0609020204030204" pitchFamily="49" charset="0"/>
              </a:rPr>
              <a:t>offset *= 2</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p>
          <a:p>
            <a:r>
              <a:rPr lang="en-US" sz="1400" b="0">
                <a:solidFill>
                  <a:srgbClr val="D4D4D4"/>
                </a:solidFill>
                <a:effectLst/>
                <a:latin typeface="Consolas" panose="020B0609020204030204" pitchFamily="49" charset="0"/>
              </a:rPr>
              <a:t>        </a:t>
            </a:r>
            <a:r>
              <a:rPr lang="en-US" sz="1400" b="0">
                <a:solidFill>
                  <a:srgbClr val="4EC9B0"/>
                </a:solidFill>
                <a:effectLst/>
                <a:latin typeface="Consolas" panose="020B0609020204030204" pitchFamily="49" charset="0"/>
              </a:rPr>
              <a:t>T</a:t>
            </a:r>
            <a:r>
              <a:rPr lang="en-US" sz="1400" b="0">
                <a:solidFill>
                  <a:srgbClr val="D4D4D4"/>
                </a:solidFill>
                <a:effectLst/>
                <a:latin typeface="Consolas" panose="020B0609020204030204" pitchFamily="49" charset="0"/>
              </a:rPr>
              <a:t> paired = </a:t>
            </a:r>
            <a:r>
              <a:rPr lang="en-US" sz="1400" b="0">
                <a:solidFill>
                  <a:srgbClr val="DCDCAA"/>
                </a:solidFill>
                <a:effectLst/>
                <a:latin typeface="Consolas" panose="020B0609020204030204" pitchFamily="49" charset="0"/>
              </a:rPr>
              <a:t>__</a:t>
            </a:r>
            <a:r>
              <a:rPr lang="en-US" sz="1400" b="0" err="1">
                <a:solidFill>
                  <a:srgbClr val="DCDCAA"/>
                </a:solidFill>
                <a:effectLst/>
                <a:latin typeface="Consolas" panose="020B0609020204030204" pitchFamily="49" charset="0"/>
              </a:rPr>
              <a:t>shfl_up</a:t>
            </a:r>
            <a:r>
              <a:rPr lang="en-US" sz="1400" b="0">
                <a:solidFill>
                  <a:srgbClr val="D4D4D4"/>
                </a:solidFill>
                <a:effectLst/>
                <a:latin typeface="Consolas" panose="020B0609020204030204" pitchFamily="49" charset="0"/>
              </a:rPr>
              <a:t>(</a:t>
            </a:r>
            <a:r>
              <a:rPr lang="en-US" sz="1400" err="1">
                <a:solidFill>
                  <a:srgbClr val="D4D4D4"/>
                </a:solidFill>
                <a:latin typeface="Consolas" panose="020B0609020204030204" pitchFamily="49" charset="0"/>
              </a:rPr>
              <a:t>v</a:t>
            </a:r>
            <a:r>
              <a:rPr lang="en-US" sz="1400" b="0" err="1">
                <a:solidFill>
                  <a:srgbClr val="D4D4D4"/>
                </a:solidFill>
                <a:effectLst/>
                <a:latin typeface="Consolas" panose="020B0609020204030204" pitchFamily="49" charset="0"/>
              </a:rPr>
              <a:t>al</a:t>
            </a:r>
            <a:r>
              <a:rPr lang="en-US" sz="1400" b="0">
                <a:solidFill>
                  <a:srgbClr val="D4D4D4"/>
                </a:solidFill>
                <a:effectLst/>
                <a:latin typeface="Consolas" panose="020B0609020204030204" pitchFamily="49" charset="0"/>
              </a:rPr>
              <a:t>, </a:t>
            </a:r>
            <a:r>
              <a:rPr lang="en-US" sz="1400">
                <a:solidFill>
                  <a:srgbClr val="D4D4D4"/>
                </a:solidFill>
                <a:latin typeface="Consolas" panose="020B0609020204030204" pitchFamily="49" charset="0"/>
              </a:rPr>
              <a:t>offset</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D4D4D4"/>
                </a:solidFill>
                <a:effectLst/>
                <a:latin typeface="Consolas" panose="020B0609020204030204" pitchFamily="49" charset="0"/>
              </a:rPr>
              <a:t> (</a:t>
            </a:r>
            <a:r>
              <a:rPr lang="en-US" sz="1400" b="0" err="1">
                <a:solidFill>
                  <a:srgbClr val="CCCCCC"/>
                </a:solidFill>
                <a:effectLst/>
                <a:latin typeface="Consolas" panose="020B0609020204030204" pitchFamily="49" charset="0"/>
              </a:rPr>
              <a:t>laneIndex</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 offset &gt;= 0) </a:t>
            </a:r>
          </a:p>
          <a:p>
            <a:r>
              <a:rPr lang="en-US" sz="1400">
                <a:solidFill>
                  <a:srgbClr val="D4D4D4"/>
                </a:solidFill>
                <a:latin typeface="Consolas" panose="020B0609020204030204" pitchFamily="49" charset="0"/>
              </a:rPr>
              <a:t>            </a:t>
            </a:r>
            <a:r>
              <a:rPr lang="en-US" sz="1400" b="0" err="1">
                <a:solidFill>
                  <a:srgbClr val="D4D4D4"/>
                </a:solidFill>
                <a:effectLst/>
                <a:latin typeface="Consolas" panose="020B0609020204030204" pitchFamily="49" charset="0"/>
              </a:rPr>
              <a:t>val</a:t>
            </a:r>
            <a:r>
              <a:rPr lang="en-US" sz="1400" b="0">
                <a:solidFill>
                  <a:srgbClr val="D4D4D4"/>
                </a:solidFill>
                <a:effectLst/>
                <a:latin typeface="Consolas" panose="020B0609020204030204" pitchFamily="49" charset="0"/>
              </a:rPr>
              <a:t> += paired;</a:t>
            </a:r>
          </a:p>
          <a:p>
            <a:r>
              <a:rPr lang="en-US" sz="1400" b="0">
                <a:solidFill>
                  <a:srgbClr val="D4D4D4"/>
                </a:solidFill>
                <a:effectLst/>
                <a:latin typeface="Consolas" panose="020B0609020204030204" pitchFamily="49" charset="0"/>
              </a:rPr>
              <a:t>    }</a:t>
            </a:r>
          </a:p>
          <a:p>
            <a:r>
              <a:rPr lang="en-US" sz="1400" b="0">
                <a:solidFill>
                  <a:srgbClr val="D4D4D4"/>
                </a:solidFill>
                <a:effectLst/>
                <a:latin typeface="Consolas" panose="020B0609020204030204" pitchFamily="49" charset="0"/>
              </a:rPr>
              <a:t>    </a:t>
            </a:r>
            <a:r>
              <a:rPr lang="en-US" sz="1400" b="0">
                <a:solidFill>
                  <a:srgbClr val="C586C0"/>
                </a:solidFill>
                <a:effectLst/>
                <a:latin typeface="Consolas" panose="020B0609020204030204" pitchFamily="49" charset="0"/>
              </a:rPr>
              <a:t>return</a:t>
            </a:r>
            <a:r>
              <a:rPr lang="en-US" sz="1400" b="0">
                <a:solidFill>
                  <a:srgbClr val="D4D4D4"/>
                </a:solidFill>
                <a:effectLst/>
                <a:latin typeface="Consolas" panose="020B0609020204030204" pitchFamily="49" charset="0"/>
              </a:rPr>
              <a:t> </a:t>
            </a:r>
            <a:r>
              <a:rPr lang="en-US" sz="1400" b="0" err="1">
                <a:solidFill>
                  <a:srgbClr val="D4D4D4"/>
                </a:solidFill>
                <a:effectLst/>
                <a:latin typeface="Consolas" panose="020B0609020204030204" pitchFamily="49" charset="0"/>
              </a:rPr>
              <a:t>val</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a:t>
            </a:r>
          </a:p>
        </p:txBody>
      </p:sp>
      <p:sp>
        <p:nvSpPr>
          <p:cNvPr id="13" name="TextBox 12">
            <a:extLst>
              <a:ext uri="{FF2B5EF4-FFF2-40B4-BE49-F238E27FC236}">
                <a16:creationId xmlns:a16="http://schemas.microsoft.com/office/drawing/2014/main" id="{76213A56-0FBD-E663-E2CE-C90865FA3F5A}"/>
              </a:ext>
            </a:extLst>
          </p:cNvPr>
          <p:cNvSpPr txBox="1"/>
          <p:nvPr/>
        </p:nvSpPr>
        <p:spPr>
          <a:xfrm>
            <a:off x="310080" y="828803"/>
            <a:ext cx="543375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solidFill>
                  <a:srgbClr val="FFFF00"/>
                </a:solidFill>
                <a:latin typeface="+mj-lt"/>
                <a:ea typeface="+mj-ea"/>
                <a:cs typeface="+mj-cs"/>
                <a:sym typeface="Calibri"/>
              </a:rPr>
              <a:t>Warp-wise</a:t>
            </a:r>
            <a:r>
              <a:rPr lang="en-US">
                <a:solidFill>
                  <a:srgbClr val="FFFFFF"/>
                </a:solidFill>
                <a:latin typeface="+mj-lt"/>
                <a:ea typeface="+mj-ea"/>
                <a:cs typeface="+mj-cs"/>
                <a:sym typeface="Calibri"/>
              </a:rPr>
              <a:t> prefix scan with </a:t>
            </a:r>
            <a:r>
              <a:rPr lang="en-US">
                <a:solidFill>
                  <a:srgbClr val="FFFF00"/>
                </a:solidFill>
                <a:latin typeface="+mj-lt"/>
                <a:ea typeface="+mj-ea"/>
                <a:cs typeface="+mj-cs"/>
                <a:sym typeface="Calibri"/>
              </a:rPr>
              <a:t>shuffle</a:t>
            </a:r>
            <a:endParaRPr kumimoji="0" lang="en-US" sz="1800" b="0" i="0" u="none" strike="noStrike" cap="none" spc="0" normalizeH="0" baseline="0">
              <a:ln>
                <a:noFill/>
              </a:ln>
              <a:solidFill>
                <a:srgbClr val="FFFF00"/>
              </a:solidFill>
              <a:effectLst/>
              <a:uFillTx/>
              <a:latin typeface="+mj-lt"/>
              <a:ea typeface="+mj-ea"/>
              <a:cs typeface="+mj-cs"/>
              <a:sym typeface="Calibri"/>
            </a:endParaRPr>
          </a:p>
        </p:txBody>
      </p:sp>
      <p:sp>
        <p:nvSpPr>
          <p:cNvPr id="14" name="Text Placeholder 3">
            <a:extLst>
              <a:ext uri="{FF2B5EF4-FFF2-40B4-BE49-F238E27FC236}">
                <a16:creationId xmlns:a16="http://schemas.microsoft.com/office/drawing/2014/main" id="{DE481C30-CA7D-780E-ED41-EBD2249AC817}"/>
              </a:ext>
            </a:extLst>
          </p:cNvPr>
          <p:cNvSpPr>
            <a:spLocks noGrp="1"/>
          </p:cNvSpPr>
          <p:nvPr>
            <p:ph type="body" idx="1"/>
          </p:nvPr>
        </p:nvSpPr>
        <p:spPr>
          <a:xfrm>
            <a:off x="390591" y="1374608"/>
            <a:ext cx="5992499" cy="515054"/>
          </a:xfrm>
        </p:spPr>
        <p:txBody>
          <a:bodyPr>
            <a:normAutofit/>
          </a:bodyPr>
          <a:lstStyle/>
          <a:p>
            <a:r>
              <a:rPr lang="en-US" sz="1600"/>
              <a:t>Directly reading registers of other threads</a:t>
            </a:r>
          </a:p>
        </p:txBody>
      </p:sp>
      <p:sp>
        <p:nvSpPr>
          <p:cNvPr id="15" name="Rectangle 14">
            <a:extLst>
              <a:ext uri="{FF2B5EF4-FFF2-40B4-BE49-F238E27FC236}">
                <a16:creationId xmlns:a16="http://schemas.microsoft.com/office/drawing/2014/main" id="{F74523B7-0B15-3FE9-EBDC-B2D6C95F54CA}"/>
              </a:ext>
            </a:extLst>
          </p:cNvPr>
          <p:cNvSpPr/>
          <p:nvPr/>
        </p:nvSpPr>
        <p:spPr>
          <a:xfrm>
            <a:off x="4933665" y="3016166"/>
            <a:ext cx="1240565" cy="256374"/>
          </a:xfrm>
          <a:prstGeom prst="rect">
            <a:avLst/>
          </a:prstGeom>
          <a:noFill/>
          <a:ln w="381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cxnSp>
        <p:nvCxnSpPr>
          <p:cNvPr id="16" name="Straight Connector 15">
            <a:extLst>
              <a:ext uri="{FF2B5EF4-FFF2-40B4-BE49-F238E27FC236}">
                <a16:creationId xmlns:a16="http://schemas.microsoft.com/office/drawing/2014/main" id="{0BA06793-FFDD-429B-DEFE-68931F8FC9CE}"/>
              </a:ext>
            </a:extLst>
          </p:cNvPr>
          <p:cNvCxnSpPr>
            <a:cxnSpLocks/>
            <a:stCxn id="56" idx="1"/>
          </p:cNvCxnSpPr>
          <p:nvPr/>
        </p:nvCxnSpPr>
        <p:spPr>
          <a:xfrm flipH="1" flipV="1">
            <a:off x="6155954" y="3137677"/>
            <a:ext cx="405096" cy="8554"/>
          </a:xfrm>
          <a:prstGeom prst="line">
            <a:avLst/>
          </a:prstGeom>
          <a:noFill/>
          <a:ln w="28575" cap="flat">
            <a:solidFill>
              <a:srgbClr val="FFFFFF"/>
            </a:solidFill>
            <a:prstDash val="solid"/>
            <a:miter lim="800000"/>
          </a:ln>
          <a:effectLst/>
          <a:sp3d/>
        </p:spPr>
        <p:style>
          <a:lnRef idx="0">
            <a:scrgbClr r="0" g="0" b="0"/>
          </a:lnRef>
          <a:fillRef idx="0">
            <a:scrgbClr r="0" g="0" b="0"/>
          </a:fillRef>
          <a:effectRef idx="0">
            <a:scrgbClr r="0" g="0" b="0"/>
          </a:effectRef>
          <a:fontRef idx="none"/>
        </p:style>
      </p:cxnSp>
      <p:cxnSp>
        <p:nvCxnSpPr>
          <p:cNvPr id="24" name="Straight Connector 23">
            <a:extLst>
              <a:ext uri="{FF2B5EF4-FFF2-40B4-BE49-F238E27FC236}">
                <a16:creationId xmlns:a16="http://schemas.microsoft.com/office/drawing/2014/main" id="{20C520A5-CA9F-E1F8-B249-12B4448C50AC}"/>
              </a:ext>
            </a:extLst>
          </p:cNvPr>
          <p:cNvCxnSpPr>
            <a:cxnSpLocks/>
          </p:cNvCxnSpPr>
          <p:nvPr/>
        </p:nvCxnSpPr>
        <p:spPr>
          <a:xfrm>
            <a:off x="3962928" y="3678206"/>
            <a:ext cx="639552" cy="0"/>
          </a:xfrm>
          <a:prstGeom prst="line">
            <a:avLst/>
          </a:prstGeom>
          <a:noFill/>
          <a:ln w="28575" cap="flat">
            <a:solidFill>
              <a:srgbClr val="FFFF00"/>
            </a:solidFill>
            <a:prstDash val="solid"/>
            <a:miter lim="800000"/>
          </a:ln>
          <a:effectLst/>
          <a:sp3d/>
        </p:spPr>
        <p:style>
          <a:lnRef idx="0">
            <a:scrgbClr r="0" g="0" b="0"/>
          </a:lnRef>
          <a:fillRef idx="0">
            <a:scrgbClr r="0" g="0" b="0"/>
          </a:fillRef>
          <a:effectRef idx="0">
            <a:scrgbClr r="0" g="0" b="0"/>
          </a:effectRef>
          <a:fontRef idx="none"/>
        </p:style>
      </p:cxnSp>
      <p:sp>
        <p:nvSpPr>
          <p:cNvPr id="3" name="TextBox 2">
            <a:extLst>
              <a:ext uri="{FF2B5EF4-FFF2-40B4-BE49-F238E27FC236}">
                <a16:creationId xmlns:a16="http://schemas.microsoft.com/office/drawing/2014/main" id="{DD2A88EB-D4CB-C781-94CA-AA20BEE0D5D2}"/>
              </a:ext>
            </a:extLst>
          </p:cNvPr>
          <p:cNvSpPr txBox="1"/>
          <p:nvPr/>
        </p:nvSpPr>
        <p:spPr>
          <a:xfrm>
            <a:off x="4156621" y="4164318"/>
            <a:ext cx="3176953" cy="276999"/>
          </a:xfrm>
          <a:prstGeom prst="rect">
            <a:avLst/>
          </a:prstGeom>
          <a:solidFill>
            <a:schemeClr val="tx1">
              <a:lumMod val="75000"/>
              <a:lumOff val="25000"/>
            </a:schemeClr>
          </a:solidFill>
          <a:ln w="12700" cap="flat">
            <a:solidFill>
              <a:srgbClr val="00B050"/>
            </a:solidFill>
            <a:miter lim="400000"/>
          </a:ln>
          <a:effectLst>
            <a:outerShdw blurRad="63500" sx="102000" sy="102000" algn="ctr" rotWithShape="0">
              <a:prstClr val="black"/>
            </a:outerShdw>
          </a:effectLst>
          <a:sp3d/>
        </p:spPr>
        <p:style>
          <a:lnRef idx="0">
            <a:scrgbClr r="0" g="0" b="0"/>
          </a:lnRef>
          <a:fillRef idx="0">
            <a:scrgbClr r="0" g="0" b="0"/>
          </a:fillRef>
          <a:effectRef idx="0">
            <a:scrgbClr r="0" g="0" b="0"/>
          </a:effectRef>
          <a:fontRef idx="none"/>
        </p:style>
        <p:txBody>
          <a:bodyPr wrap="square">
            <a:spAutoFit/>
          </a:bodyPr>
          <a:lstStyle/>
          <a:p>
            <a:r>
              <a:rPr lang="en-US" sz="1200" dirty="0">
                <a:solidFill>
                  <a:srgbClr val="DCDCAA"/>
                </a:solidFill>
                <a:latin typeface="Consolas" panose="020B0609020204030204" pitchFamily="49" charset="0"/>
              </a:rPr>
              <a:t>__</a:t>
            </a:r>
            <a:r>
              <a:rPr lang="en-US" sz="1200" dirty="0" err="1">
                <a:solidFill>
                  <a:srgbClr val="DCDCAA"/>
                </a:solidFill>
                <a:latin typeface="Consolas" panose="020B0609020204030204" pitchFamily="49" charset="0"/>
              </a:rPr>
              <a:t>shfl</a:t>
            </a:r>
            <a:r>
              <a:rPr lang="en-US" sz="1200" dirty="0">
                <a:solidFill>
                  <a:srgbClr val="CCCCCC"/>
                </a:solidFill>
                <a:latin typeface="Consolas" panose="020B0609020204030204" pitchFamily="49" charset="0"/>
              </a:rPr>
              <a:t>(</a:t>
            </a:r>
            <a:r>
              <a:rPr lang="en-US" sz="1200" dirty="0" err="1">
                <a:solidFill>
                  <a:srgbClr val="D4D4D4"/>
                </a:solidFill>
                <a:latin typeface="Consolas" panose="020B0609020204030204" pitchFamily="49" charset="0"/>
              </a:rPr>
              <a:t>val</a:t>
            </a:r>
            <a:r>
              <a:rPr lang="en-US" sz="1200" dirty="0">
                <a:solidFill>
                  <a:srgbClr val="CCCCCC"/>
                </a:solidFill>
                <a:latin typeface="Consolas" panose="020B0609020204030204" pitchFamily="49" charset="0"/>
              </a:rPr>
              <a:t>, </a:t>
            </a:r>
            <a:r>
              <a:rPr lang="en-US" sz="1200" dirty="0" err="1">
                <a:solidFill>
                  <a:srgbClr val="CCCCCC"/>
                </a:solidFill>
                <a:latin typeface="Consolas" panose="020B0609020204030204" pitchFamily="49" charset="0"/>
              </a:rPr>
              <a:t>laneIndex</a:t>
            </a:r>
            <a:r>
              <a:rPr lang="en-US" sz="1200" dirty="0">
                <a:solidFill>
                  <a:srgbClr val="CCCCCC"/>
                </a:solidFill>
                <a:latin typeface="Consolas" panose="020B0609020204030204" pitchFamily="49" charset="0"/>
              </a:rPr>
              <a:t> - offset)</a:t>
            </a:r>
            <a:endParaRPr lang="en-US" sz="1200" b="0" dirty="0">
              <a:solidFill>
                <a:srgbClr val="CCCCCC"/>
              </a:solidFill>
              <a:effectLst/>
              <a:latin typeface="Consolas" panose="020B0609020204030204" pitchFamily="49" charset="0"/>
            </a:endParaRPr>
          </a:p>
        </p:txBody>
      </p:sp>
      <p:sp>
        <p:nvSpPr>
          <p:cNvPr id="4" name="Arrow: Left-Right 3">
            <a:extLst>
              <a:ext uri="{FF2B5EF4-FFF2-40B4-BE49-F238E27FC236}">
                <a16:creationId xmlns:a16="http://schemas.microsoft.com/office/drawing/2014/main" id="{79D7F195-F903-ADFB-EB42-CD944033EFFC}"/>
              </a:ext>
            </a:extLst>
          </p:cNvPr>
          <p:cNvSpPr/>
          <p:nvPr/>
        </p:nvSpPr>
        <p:spPr>
          <a:xfrm rot="14206497">
            <a:off x="4289102" y="3883670"/>
            <a:ext cx="341832" cy="188008"/>
          </a:xfrm>
          <a:prstGeom prst="leftRightArrow">
            <a:avLst/>
          </a:prstGeom>
          <a:solidFill>
            <a:srgbClr val="FFFFFF"/>
          </a:solidFill>
          <a:ln w="12700" cap="flat">
            <a:noFill/>
            <a:prstDash val="solid"/>
            <a:miter lim="800000"/>
          </a:ln>
          <a:effectLst>
            <a:outerShdw blurRad="63500" sx="102000" sy="102000" algn="ctr" rotWithShape="0">
              <a:prstClr val="black"/>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282190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E0635-F79B-AB64-8E1C-526EA1B256B7}"/>
              </a:ext>
            </a:extLst>
          </p:cNvPr>
          <p:cNvSpPr>
            <a:spLocks noGrp="1"/>
          </p:cNvSpPr>
          <p:nvPr>
            <p:ph type="title"/>
          </p:nvPr>
        </p:nvSpPr>
        <p:spPr/>
        <p:txBody>
          <a:bodyPr>
            <a:normAutofit fontScale="90000"/>
          </a:bodyPr>
          <a:lstStyle/>
          <a:p>
            <a:r>
              <a:rPr lang="en-US"/>
              <a:t>Course Syllabus</a:t>
            </a:r>
          </a:p>
        </p:txBody>
      </p:sp>
      <p:sp>
        <p:nvSpPr>
          <p:cNvPr id="3" name="Text Placeholder 2">
            <a:extLst>
              <a:ext uri="{FF2B5EF4-FFF2-40B4-BE49-F238E27FC236}">
                <a16:creationId xmlns:a16="http://schemas.microsoft.com/office/drawing/2014/main" id="{A6FC5F19-46AC-8C0C-9D76-9B178064FE4B}"/>
              </a:ext>
            </a:extLst>
          </p:cNvPr>
          <p:cNvSpPr>
            <a:spLocks noGrp="1"/>
          </p:cNvSpPr>
          <p:nvPr>
            <p:ph type="body" idx="1"/>
          </p:nvPr>
        </p:nvSpPr>
        <p:spPr>
          <a:xfrm>
            <a:off x="274949" y="1266884"/>
            <a:ext cx="11657176" cy="4904747"/>
          </a:xfrm>
        </p:spPr>
        <p:txBody>
          <a:bodyPr/>
          <a:lstStyle/>
          <a:p>
            <a:r>
              <a:rPr lang="en-US"/>
              <a:t>Introduction (~15 min, Daniel)</a:t>
            </a:r>
          </a:p>
          <a:p>
            <a:r>
              <a:rPr lang="en-US"/>
              <a:t>Parallel reduction and prefix scan (~25 min, Daniel)</a:t>
            </a:r>
          </a:p>
          <a:p>
            <a:r>
              <a:rPr lang="en-US"/>
              <a:t>Programming primitives (~25 min, Daniel &amp; Atsushi)</a:t>
            </a:r>
          </a:p>
          <a:p>
            <a:r>
              <a:rPr lang="en-US"/>
              <a:t>Linear probing (~20 min, Atsushi)</a:t>
            </a:r>
          </a:p>
          <a:p>
            <a:r>
              <a:rPr lang="en-US"/>
              <a:t>Radix sort (~15 min, Atsushi)</a:t>
            </a:r>
          </a:p>
          <a:p>
            <a:r>
              <a:rPr lang="en-US"/>
              <a:t>Code optimization  (~10 min, Atsushi)</a:t>
            </a:r>
          </a:p>
          <a:p>
            <a:r>
              <a:rPr lang="en-US"/>
              <a:t>Q&amp;A (~10 min)</a:t>
            </a:r>
          </a:p>
        </p:txBody>
      </p:sp>
      <p:sp>
        <p:nvSpPr>
          <p:cNvPr id="11" name="Text Placeholder 2">
            <a:extLst>
              <a:ext uri="{FF2B5EF4-FFF2-40B4-BE49-F238E27FC236}">
                <a16:creationId xmlns:a16="http://schemas.microsoft.com/office/drawing/2014/main" id="{05556C97-025D-BE9F-D491-D2A8C4AA6AFC}"/>
              </a:ext>
            </a:extLst>
          </p:cNvPr>
          <p:cNvSpPr txBox="1">
            <a:spLocks/>
          </p:cNvSpPr>
          <p:nvPr/>
        </p:nvSpPr>
        <p:spPr>
          <a:xfrm>
            <a:off x="6096000" y="1266884"/>
            <a:ext cx="5697744" cy="4904747"/>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marL="200526" marR="0" indent="-200526"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1pPr>
            <a:lvl2pPr marL="581526" marR="0" indent="-200526"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2pPr>
            <a:lvl3pPr marL="962526" marR="0" indent="-200526"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3pPr>
            <a:lvl4pPr marL="1343526" marR="0" indent="-200526"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4pPr>
            <a:lvl5pPr marL="1724526" marR="0" indent="-200526"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5pPr>
            <a:lvl6pPr marL="2540000" marR="0" indent="-254000"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6pPr>
            <a:lvl7pPr marL="2997200" marR="0" indent="-254000"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7pPr>
            <a:lvl8pPr marL="3454400" marR="0" indent="-254000"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8pPr>
            <a:lvl9pPr marL="3911600" marR="0" indent="-254000"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9pPr>
          </a:lstStyle>
          <a:p>
            <a:pPr lvl="1"/>
            <a:endParaRPr lang="en-US" kern="0"/>
          </a:p>
        </p:txBody>
      </p:sp>
      <p:sp>
        <p:nvSpPr>
          <p:cNvPr id="13" name="Slide Number Placeholder 12">
            <a:extLst>
              <a:ext uri="{FF2B5EF4-FFF2-40B4-BE49-F238E27FC236}">
                <a16:creationId xmlns:a16="http://schemas.microsoft.com/office/drawing/2014/main" id="{1A024598-B8FF-F379-C9FC-434BB5DE47D8}"/>
              </a:ext>
            </a:extLst>
          </p:cNvPr>
          <p:cNvSpPr>
            <a:spLocks noGrp="1"/>
          </p:cNvSpPr>
          <p:nvPr>
            <p:ph type="sldNum" sz="quarter" idx="2"/>
          </p:nvPr>
        </p:nvSpPr>
        <p:spPr/>
        <p:txBody>
          <a:bodyPr/>
          <a:lstStyle/>
          <a:p>
            <a:fld id="{86CB4B4D-7CA3-9044-876B-883B54F8677D}" type="slidenum">
              <a:rPr lang="en-US" smtClean="0"/>
              <a:t>3</a:t>
            </a:fld>
            <a:endParaRPr lang="en-US"/>
          </a:p>
        </p:txBody>
      </p:sp>
    </p:spTree>
    <p:extLst>
      <p:ext uri="{BB962C8B-B14F-4D97-AF65-F5344CB8AC3E}">
        <p14:creationId xmlns:p14="http://schemas.microsoft.com/office/powerpoint/2010/main" val="1888545634"/>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63F5DC-F54D-BC54-4CA9-19073041A922}"/>
              </a:ext>
            </a:extLst>
          </p:cNvPr>
          <p:cNvSpPr>
            <a:spLocks noGrp="1"/>
          </p:cNvSpPr>
          <p:nvPr>
            <p:ph type="sldNum" sz="quarter" idx="2"/>
          </p:nvPr>
        </p:nvSpPr>
        <p:spPr/>
        <p:txBody>
          <a:bodyPr/>
          <a:lstStyle/>
          <a:p>
            <a:fld id="{86CB4B4D-7CA3-9044-876B-883B54F8677D}" type="slidenum">
              <a:rPr lang="en-US" smtClean="0"/>
              <a:pPr/>
              <a:t>30</a:t>
            </a:fld>
            <a:endParaRPr lang="en-US"/>
          </a:p>
        </p:txBody>
      </p:sp>
      <p:sp>
        <p:nvSpPr>
          <p:cNvPr id="6" name="TextBox 5">
            <a:extLst>
              <a:ext uri="{FF2B5EF4-FFF2-40B4-BE49-F238E27FC236}">
                <a16:creationId xmlns:a16="http://schemas.microsoft.com/office/drawing/2014/main" id="{BF6B274D-2548-BC26-3671-73F6DC8BC33F}"/>
              </a:ext>
            </a:extLst>
          </p:cNvPr>
          <p:cNvSpPr txBox="1"/>
          <p:nvPr/>
        </p:nvSpPr>
        <p:spPr>
          <a:xfrm>
            <a:off x="6836818" y="3128036"/>
            <a:ext cx="470146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0 = </a:t>
            </a:r>
            <a:r>
              <a:rPr kumimoji="0" lang="en-US" sz="1800" b="0" i="0" u="none" strike="noStrike" cap="none" spc="0" normalizeH="0" baseline="0">
                <a:ln>
                  <a:noFill/>
                </a:ln>
                <a:solidFill>
                  <a:srgbClr val="FFFF00"/>
                </a:solidFill>
                <a:effectLst/>
                <a:uFillTx/>
                <a:latin typeface="+mj-lt"/>
                <a:ea typeface="+mj-ea"/>
                <a:cs typeface="+mj-cs"/>
                <a:sym typeface="Calibri"/>
              </a:rPr>
              <a:t>POPC</a:t>
            </a:r>
            <a:r>
              <a:rPr kumimoji="0" lang="en-US" sz="1800" b="0" i="0" u="none" strike="noStrike" cap="none" spc="0" normalizeH="0" baseline="0">
                <a:ln>
                  <a:noFill/>
                </a:ln>
                <a:solidFill>
                  <a:srgbClr val="FFFFFF"/>
                </a:solidFill>
                <a:effectLst/>
                <a:uFillTx/>
                <a:latin typeface="+mj-lt"/>
                <a:ea typeface="+mj-ea"/>
                <a:cs typeface="+mj-cs"/>
                <a:sym typeface="Calibri"/>
              </a:rPr>
              <a:t> (                                                                   )</a:t>
            </a:r>
          </a:p>
        </p:txBody>
      </p:sp>
      <p:sp>
        <p:nvSpPr>
          <p:cNvPr id="7" name="Title 1">
            <a:extLst>
              <a:ext uri="{FF2B5EF4-FFF2-40B4-BE49-F238E27FC236}">
                <a16:creationId xmlns:a16="http://schemas.microsoft.com/office/drawing/2014/main" id="{BC205573-4B64-DC7E-2481-06A913C7044A}"/>
              </a:ext>
            </a:extLst>
          </p:cNvPr>
          <p:cNvSpPr>
            <a:spLocks noGrp="1"/>
          </p:cNvSpPr>
          <p:nvPr>
            <p:ph type="title"/>
          </p:nvPr>
        </p:nvSpPr>
        <p:spPr>
          <a:xfrm>
            <a:off x="318626" y="298737"/>
            <a:ext cx="11613499" cy="381936"/>
          </a:xfrm>
        </p:spPr>
        <p:txBody>
          <a:bodyPr>
            <a:normAutofit fontScale="90000"/>
          </a:bodyPr>
          <a:lstStyle/>
          <a:p>
            <a:r>
              <a:rPr lang="en-US"/>
              <a:t>Warp-wise Binary PPS – Implementation</a:t>
            </a:r>
          </a:p>
        </p:txBody>
      </p:sp>
      <p:sp>
        <p:nvSpPr>
          <p:cNvPr id="8" name="TextBox 7">
            <a:extLst>
              <a:ext uri="{FF2B5EF4-FFF2-40B4-BE49-F238E27FC236}">
                <a16:creationId xmlns:a16="http://schemas.microsoft.com/office/drawing/2014/main" id="{9812484D-AA73-A240-E616-490343A09825}"/>
              </a:ext>
            </a:extLst>
          </p:cNvPr>
          <p:cNvSpPr txBox="1"/>
          <p:nvPr/>
        </p:nvSpPr>
        <p:spPr>
          <a:xfrm>
            <a:off x="349893" y="2691945"/>
            <a:ext cx="5907122" cy="1384995"/>
          </a:xfrm>
          <a:prstGeom prst="rect">
            <a:avLst/>
          </a:prstGeom>
          <a:solidFill>
            <a:srgbClr val="262626"/>
          </a:solidFill>
          <a:ln w="12700" cap="flat">
            <a:solidFill>
              <a:srgbClr val="FFFFFF"/>
            </a:solid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a:solidFill>
                  <a:srgbClr val="D4D4D4"/>
                </a:solidFill>
                <a:effectLst/>
                <a:latin typeface="Consolas" panose="020B0609020204030204" pitchFamily="49" charset="0"/>
              </a:rPr>
              <a:t>__device__ </a:t>
            </a:r>
            <a:r>
              <a:rPr lang="en-US" sz="1400" b="0">
                <a:solidFill>
                  <a:srgbClr val="569CD6"/>
                </a:solidFill>
                <a:effectLst/>
                <a:latin typeface="Consolas" panose="020B0609020204030204" pitchFamily="49" charset="0"/>
              </a:rPr>
              <a:t>int</a:t>
            </a:r>
            <a:r>
              <a:rPr lang="en-US" sz="1400" b="0">
                <a:solidFill>
                  <a:srgbClr val="D4D4D4"/>
                </a:solidFill>
                <a:effectLst/>
                <a:latin typeface="Consolas" panose="020B0609020204030204" pitchFamily="49" charset="0"/>
              </a:rPr>
              <a:t> </a:t>
            </a:r>
            <a:r>
              <a:rPr lang="en-US" sz="1400" b="0" err="1">
                <a:solidFill>
                  <a:srgbClr val="DCDCAA"/>
                </a:solidFill>
                <a:effectLst/>
                <a:latin typeface="Consolas" panose="020B0609020204030204" pitchFamily="49" charset="0"/>
              </a:rPr>
              <a:t>ScanWarpBinary</a:t>
            </a:r>
            <a:r>
              <a:rPr lang="en-US" sz="1400" b="0">
                <a:solidFill>
                  <a:srgbClr val="D4D4D4"/>
                </a:solidFill>
                <a:effectLst/>
                <a:latin typeface="Consolas" panose="020B0609020204030204" pitchFamily="49" charset="0"/>
              </a:rPr>
              <a:t>(</a:t>
            </a:r>
            <a:r>
              <a:rPr lang="en-US" sz="1400" b="0">
                <a:solidFill>
                  <a:srgbClr val="569CD6"/>
                </a:solidFill>
                <a:effectLst/>
                <a:latin typeface="Consolas" panose="020B0609020204030204" pitchFamily="49" charset="0"/>
              </a:rPr>
              <a:t>bool</a:t>
            </a:r>
            <a:r>
              <a:rPr lang="en-US" sz="1400" b="0">
                <a:solidFill>
                  <a:srgbClr val="D4D4D4"/>
                </a:solidFill>
                <a:effectLst/>
                <a:latin typeface="Consolas" panose="020B0609020204030204" pitchFamily="49" charset="0"/>
              </a:rPr>
              <a:t> </a:t>
            </a:r>
            <a:r>
              <a:rPr lang="en-US" sz="1400">
                <a:solidFill>
                  <a:srgbClr val="D4D4D4"/>
                </a:solidFill>
                <a:latin typeface="Consolas" panose="020B0609020204030204" pitchFamily="49" charset="0"/>
              </a:rPr>
              <a:t>x</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r>
              <a:rPr lang="en-US" sz="1400" b="0">
                <a:solidFill>
                  <a:srgbClr val="569CD6"/>
                </a:solidFill>
                <a:effectLst/>
                <a:latin typeface="Consolas" panose="020B0609020204030204" pitchFamily="49" charset="0"/>
              </a:rPr>
              <a:t>int</a:t>
            </a:r>
            <a:r>
              <a:rPr lang="en-US" sz="1400" b="0">
                <a:solidFill>
                  <a:srgbClr val="D4D4D4"/>
                </a:solidFill>
                <a:effectLst/>
                <a:latin typeface="Consolas" panose="020B0609020204030204" pitchFamily="49" charset="0"/>
              </a:rPr>
              <a:t> </a:t>
            </a:r>
            <a:r>
              <a:rPr lang="en-US" sz="1400" err="1">
                <a:solidFill>
                  <a:srgbClr val="D4D4D4"/>
                </a:solidFill>
                <a:latin typeface="Consolas" panose="020B0609020204030204" pitchFamily="49" charset="0"/>
              </a:rPr>
              <a:t>lane</a:t>
            </a:r>
            <a:r>
              <a:rPr lang="en-US" sz="1400" b="0" err="1">
                <a:solidFill>
                  <a:srgbClr val="D4D4D4"/>
                </a:solidFill>
                <a:effectLst/>
                <a:latin typeface="Consolas" panose="020B0609020204030204" pitchFamily="49" charset="0"/>
              </a:rPr>
              <a:t>Index</a:t>
            </a:r>
            <a:r>
              <a:rPr lang="en-US" sz="1400" b="0">
                <a:solidFill>
                  <a:srgbClr val="D4D4D4"/>
                </a:solidFill>
                <a:effectLst/>
                <a:latin typeface="Consolas" panose="020B0609020204030204" pitchFamily="49" charset="0"/>
              </a:rPr>
              <a:t> = </a:t>
            </a:r>
            <a:r>
              <a:rPr lang="en-US" sz="1400" b="0" err="1">
                <a:solidFill>
                  <a:srgbClr val="CCCCCC"/>
                </a:solidFill>
                <a:effectLst/>
                <a:latin typeface="Consolas" panose="020B0609020204030204" pitchFamily="49" charset="0"/>
              </a:rPr>
              <a:t>threadIdx.x</a:t>
            </a:r>
            <a:r>
              <a:rPr lang="en-US" sz="1400" b="0">
                <a:solidFill>
                  <a:srgbClr val="D4D4D4"/>
                </a:solidFill>
                <a:effectLst/>
                <a:latin typeface="Consolas" panose="020B0609020204030204" pitchFamily="49" charset="0"/>
              </a:rPr>
              <a:t> &amp; (</a:t>
            </a:r>
            <a:r>
              <a:rPr lang="en-US" sz="1400" b="0" err="1">
                <a:solidFill>
                  <a:srgbClr val="D4D4D4"/>
                </a:solidFill>
                <a:effectLst/>
                <a:latin typeface="Consolas" panose="020B0609020204030204" pitchFamily="49" charset="0"/>
              </a:rPr>
              <a:t>warpSize</a:t>
            </a:r>
            <a:r>
              <a:rPr lang="en-US" sz="1400" b="0">
                <a:solidFill>
                  <a:srgbClr val="D4D4D4"/>
                </a:solidFill>
                <a:effectLst/>
                <a:latin typeface="Consolas" panose="020B0609020204030204" pitchFamily="49" charset="0"/>
              </a:rPr>
              <a:t> – 1);</a:t>
            </a:r>
          </a:p>
          <a:p>
            <a:r>
              <a:rPr lang="en-US" sz="1400" b="0">
                <a:solidFill>
                  <a:srgbClr val="D4D4D4"/>
                </a:solidFill>
                <a:effectLst/>
                <a:latin typeface="Consolas" panose="020B0609020204030204" pitchFamily="49" charset="0"/>
              </a:rPr>
              <a:t>    </a:t>
            </a:r>
            <a:r>
              <a:rPr lang="en-US" sz="1400">
                <a:solidFill>
                  <a:srgbClr val="4EC9B0"/>
                </a:solidFill>
                <a:latin typeface="Consolas" panose="020B0609020204030204" pitchFamily="49" charset="0"/>
              </a:rPr>
              <a:t>uint64_t</a:t>
            </a:r>
            <a:r>
              <a:rPr lang="en-US" sz="1400" b="0">
                <a:solidFill>
                  <a:srgbClr val="D4D4D4"/>
                </a:solidFill>
                <a:effectLst/>
                <a:latin typeface="Consolas" panose="020B0609020204030204" pitchFamily="49" charset="0"/>
              </a:rPr>
              <a:t> ballot = </a:t>
            </a:r>
            <a:r>
              <a:rPr lang="en-US" sz="1400" b="0">
                <a:solidFill>
                  <a:srgbClr val="DCDCAA"/>
                </a:solidFill>
                <a:effectLst/>
                <a:latin typeface="Consolas" panose="020B0609020204030204" pitchFamily="49" charset="0"/>
              </a:rPr>
              <a:t>__ballot</a:t>
            </a:r>
            <a:r>
              <a:rPr lang="en-US" sz="1400" b="0">
                <a:solidFill>
                  <a:srgbClr val="D4D4D4"/>
                </a:solidFill>
                <a:effectLst/>
                <a:latin typeface="Consolas" panose="020B0609020204030204" pitchFamily="49" charset="0"/>
              </a:rPr>
              <a:t>(x);</a:t>
            </a:r>
          </a:p>
          <a:p>
            <a:r>
              <a:rPr lang="en-US" sz="1400" b="0">
                <a:solidFill>
                  <a:srgbClr val="D4D4D4"/>
                </a:solidFill>
                <a:effectLst/>
                <a:latin typeface="Consolas" panose="020B0609020204030204" pitchFamily="49" charset="0"/>
              </a:rPr>
              <a:t>    </a:t>
            </a:r>
            <a:r>
              <a:rPr lang="en-US" sz="1400" b="0">
                <a:solidFill>
                  <a:srgbClr val="C586C0"/>
                </a:solidFill>
                <a:effectLst/>
                <a:latin typeface="Consolas" panose="020B0609020204030204" pitchFamily="49" charset="0"/>
              </a:rPr>
              <a:t>return</a:t>
            </a:r>
            <a:r>
              <a:rPr lang="en-US" sz="1400" b="0">
                <a:solidFill>
                  <a:srgbClr val="D4D4D4"/>
                </a:solidFill>
                <a:effectLst/>
                <a:latin typeface="Consolas" panose="020B0609020204030204" pitchFamily="49" charset="0"/>
              </a:rPr>
              <a:t> </a:t>
            </a:r>
            <a:r>
              <a:rPr lang="en-US" sz="1400" b="0">
                <a:solidFill>
                  <a:srgbClr val="DCDCAA"/>
                </a:solidFill>
                <a:effectLst/>
                <a:latin typeface="Consolas" panose="020B0609020204030204" pitchFamily="49" charset="0"/>
              </a:rPr>
              <a:t>__</a:t>
            </a:r>
            <a:r>
              <a:rPr lang="en-US" sz="1400" b="0" err="1">
                <a:solidFill>
                  <a:srgbClr val="DCDCAA"/>
                </a:solidFill>
                <a:effectLst/>
                <a:latin typeface="Consolas" panose="020B0609020204030204" pitchFamily="49" charset="0"/>
              </a:rPr>
              <a:t>popcll</a:t>
            </a:r>
            <a:r>
              <a:rPr lang="en-US" sz="1400" b="0">
                <a:solidFill>
                  <a:srgbClr val="D4D4D4"/>
                </a:solidFill>
                <a:effectLst/>
                <a:latin typeface="Consolas" panose="020B0609020204030204" pitchFamily="49" charset="0"/>
              </a:rPr>
              <a:t>(ballot &amp; ((</a:t>
            </a:r>
            <a:r>
              <a:rPr lang="en-US" sz="1400" b="0">
                <a:solidFill>
                  <a:srgbClr val="B5CEA8"/>
                </a:solidFill>
                <a:effectLst/>
                <a:latin typeface="Consolas" panose="020B0609020204030204" pitchFamily="49" charset="0"/>
              </a:rPr>
              <a:t>1ull</a:t>
            </a:r>
            <a:r>
              <a:rPr lang="en-US" sz="1400" b="0">
                <a:solidFill>
                  <a:srgbClr val="D4D4D4"/>
                </a:solidFill>
                <a:effectLst/>
                <a:latin typeface="Consolas" panose="020B0609020204030204" pitchFamily="49" charset="0"/>
              </a:rPr>
              <a:t> &lt;&lt; </a:t>
            </a:r>
            <a:r>
              <a:rPr lang="en-US" sz="1400" err="1">
                <a:solidFill>
                  <a:srgbClr val="D4D4D4"/>
                </a:solidFill>
                <a:latin typeface="Consolas" panose="020B0609020204030204" pitchFamily="49" charset="0"/>
              </a:rPr>
              <a:t>lane</a:t>
            </a:r>
            <a:r>
              <a:rPr lang="en-US" sz="1400" b="0" err="1">
                <a:solidFill>
                  <a:srgbClr val="D4D4D4"/>
                </a:solidFill>
                <a:effectLst/>
                <a:latin typeface="Consolas" panose="020B0609020204030204" pitchFamily="49" charset="0"/>
              </a:rPr>
              <a:t>Index</a:t>
            </a:r>
            <a:r>
              <a:rPr lang="en-US" sz="1400" b="0">
                <a:solidFill>
                  <a:srgbClr val="D4D4D4"/>
                </a:solidFill>
                <a:effectLst/>
                <a:latin typeface="Consolas" panose="020B0609020204030204" pitchFamily="49" charset="0"/>
              </a:rPr>
              <a:t>) – </a:t>
            </a:r>
            <a:r>
              <a:rPr lang="en-US" sz="1400" b="0">
                <a:solidFill>
                  <a:srgbClr val="B5CEA8"/>
                </a:solidFill>
                <a:effectLst/>
                <a:latin typeface="Consolas" panose="020B0609020204030204" pitchFamily="49" charset="0"/>
              </a:rPr>
              <a:t>1</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a:t>
            </a:r>
          </a:p>
        </p:txBody>
      </p:sp>
      <p:sp>
        <p:nvSpPr>
          <p:cNvPr id="9" name="Text Placeholder 3">
            <a:extLst>
              <a:ext uri="{FF2B5EF4-FFF2-40B4-BE49-F238E27FC236}">
                <a16:creationId xmlns:a16="http://schemas.microsoft.com/office/drawing/2014/main" id="{4F6A8BF0-3AF9-27CC-743F-FE0522EBD2ED}"/>
              </a:ext>
            </a:extLst>
          </p:cNvPr>
          <p:cNvSpPr>
            <a:spLocks noGrp="1"/>
          </p:cNvSpPr>
          <p:nvPr>
            <p:ph type="body" idx="1"/>
          </p:nvPr>
        </p:nvSpPr>
        <p:spPr>
          <a:xfrm>
            <a:off x="283103" y="1227021"/>
            <a:ext cx="5992499" cy="1247796"/>
          </a:xfrm>
        </p:spPr>
        <p:txBody>
          <a:bodyPr>
            <a:normAutofit/>
          </a:bodyPr>
          <a:lstStyle/>
          <a:p>
            <a:r>
              <a:rPr lang="en-US"/>
              <a:t>A special case of prefix scan with binary values (0 or 1)</a:t>
            </a:r>
          </a:p>
          <a:p>
            <a:pPr lvl="1"/>
            <a:r>
              <a:rPr lang="en-US"/>
              <a:t>__ballot: bits indicating how threads voted</a:t>
            </a:r>
          </a:p>
          <a:p>
            <a:pPr lvl="1"/>
            <a:r>
              <a:rPr lang="en-US"/>
              <a:t>__</a:t>
            </a:r>
            <a:r>
              <a:rPr lang="en-US" err="1"/>
              <a:t>popc</a:t>
            </a:r>
            <a:r>
              <a:rPr lang="en-US"/>
              <a:t>: the number of bits set to one</a:t>
            </a:r>
          </a:p>
        </p:txBody>
      </p:sp>
      <p:sp>
        <p:nvSpPr>
          <p:cNvPr id="10" name="TextBox 9">
            <a:extLst>
              <a:ext uri="{FF2B5EF4-FFF2-40B4-BE49-F238E27FC236}">
                <a16:creationId xmlns:a16="http://schemas.microsoft.com/office/drawing/2014/main" id="{F90AD04E-267F-4B37-0BB6-D8F23FBD045F}"/>
              </a:ext>
            </a:extLst>
          </p:cNvPr>
          <p:cNvSpPr txBox="1"/>
          <p:nvPr/>
        </p:nvSpPr>
        <p:spPr>
          <a:xfrm>
            <a:off x="8007609" y="2291673"/>
            <a:ext cx="345017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1      0      0      1       0       1     0      1</a:t>
            </a:r>
          </a:p>
        </p:txBody>
      </p:sp>
      <p:grpSp>
        <p:nvGrpSpPr>
          <p:cNvPr id="11" name="Group 10">
            <a:extLst>
              <a:ext uri="{FF2B5EF4-FFF2-40B4-BE49-F238E27FC236}">
                <a16:creationId xmlns:a16="http://schemas.microsoft.com/office/drawing/2014/main" id="{2B94DFC0-C749-ED42-2050-89E63A094988}"/>
              </a:ext>
            </a:extLst>
          </p:cNvPr>
          <p:cNvGrpSpPr/>
          <p:nvPr/>
        </p:nvGrpSpPr>
        <p:grpSpPr>
          <a:xfrm>
            <a:off x="7606846" y="962809"/>
            <a:ext cx="3850934" cy="1103644"/>
            <a:chOff x="571800" y="4162527"/>
            <a:chExt cx="4521479" cy="1272051"/>
          </a:xfrm>
        </p:grpSpPr>
        <p:pic>
          <p:nvPicPr>
            <p:cNvPr id="12" name="Graphic 11">
              <a:extLst>
                <a:ext uri="{FF2B5EF4-FFF2-40B4-BE49-F238E27FC236}">
                  <a16:creationId xmlns:a16="http://schemas.microsoft.com/office/drawing/2014/main" id="{2A8544D6-44A6-F285-3B98-C09E2E27DF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2170" y="4281082"/>
              <a:ext cx="182344" cy="502827"/>
            </a:xfrm>
            <a:prstGeom prst="rect">
              <a:avLst/>
            </a:prstGeom>
          </p:spPr>
        </p:pic>
        <p:pic>
          <p:nvPicPr>
            <p:cNvPr id="13" name="Graphic 12">
              <a:extLst>
                <a:ext uri="{FF2B5EF4-FFF2-40B4-BE49-F238E27FC236}">
                  <a16:creationId xmlns:a16="http://schemas.microsoft.com/office/drawing/2014/main" id="{68B31885-B049-5BD6-ECEF-72345C3515C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32884" y="4281082"/>
              <a:ext cx="182344" cy="502827"/>
            </a:xfrm>
            <a:prstGeom prst="rect">
              <a:avLst/>
            </a:prstGeom>
          </p:spPr>
        </p:pic>
        <p:pic>
          <p:nvPicPr>
            <p:cNvPr id="14" name="Graphic 13">
              <a:extLst>
                <a:ext uri="{FF2B5EF4-FFF2-40B4-BE49-F238E27FC236}">
                  <a16:creationId xmlns:a16="http://schemas.microsoft.com/office/drawing/2014/main" id="{8D27A155-6FDA-C5D0-1D52-43C510A8A26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53598" y="4277043"/>
              <a:ext cx="182344" cy="502827"/>
            </a:xfrm>
            <a:prstGeom prst="rect">
              <a:avLst/>
            </a:prstGeom>
          </p:spPr>
        </p:pic>
        <p:pic>
          <p:nvPicPr>
            <p:cNvPr id="15" name="Graphic 14">
              <a:extLst>
                <a:ext uri="{FF2B5EF4-FFF2-40B4-BE49-F238E27FC236}">
                  <a16:creationId xmlns:a16="http://schemas.microsoft.com/office/drawing/2014/main" id="{343BFD86-AC8E-6D30-4E8C-A799EF93E04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71472" y="4277043"/>
              <a:ext cx="182344" cy="502827"/>
            </a:xfrm>
            <a:prstGeom prst="rect">
              <a:avLst/>
            </a:prstGeom>
          </p:spPr>
        </p:pic>
        <p:pic>
          <p:nvPicPr>
            <p:cNvPr id="16" name="Graphic 15" descr="Flag with solid fill">
              <a:extLst>
                <a:ext uri="{FF2B5EF4-FFF2-40B4-BE49-F238E27FC236}">
                  <a16:creationId xmlns:a16="http://schemas.microsoft.com/office/drawing/2014/main" id="{0893EB07-6EB4-45BE-0E01-FD639687D4B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291810">
              <a:off x="1015521" y="5008921"/>
              <a:ext cx="375645" cy="375645"/>
            </a:xfrm>
            <a:prstGeom prst="rect">
              <a:avLst/>
            </a:prstGeom>
          </p:spPr>
        </p:pic>
        <p:pic>
          <p:nvPicPr>
            <p:cNvPr id="17" name="Graphic 16" descr="Flag with solid fill">
              <a:extLst>
                <a:ext uri="{FF2B5EF4-FFF2-40B4-BE49-F238E27FC236}">
                  <a16:creationId xmlns:a16="http://schemas.microsoft.com/office/drawing/2014/main" id="{8A41CD6B-32E6-C626-486E-EFC31084CCE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7673429">
              <a:off x="1445061" y="4962995"/>
              <a:ext cx="375645" cy="375645"/>
            </a:xfrm>
            <a:prstGeom prst="rect">
              <a:avLst/>
            </a:prstGeom>
          </p:spPr>
        </p:pic>
        <p:pic>
          <p:nvPicPr>
            <p:cNvPr id="18" name="Graphic 17" descr="Flag with solid fill">
              <a:extLst>
                <a:ext uri="{FF2B5EF4-FFF2-40B4-BE49-F238E27FC236}">
                  <a16:creationId xmlns:a16="http://schemas.microsoft.com/office/drawing/2014/main" id="{889B2C4F-36C7-CC69-791E-6A363CDDDE3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7673429">
              <a:off x="2005978" y="4962995"/>
              <a:ext cx="375645" cy="375645"/>
            </a:xfrm>
            <a:prstGeom prst="rect">
              <a:avLst/>
            </a:prstGeom>
          </p:spPr>
        </p:pic>
        <p:pic>
          <p:nvPicPr>
            <p:cNvPr id="19" name="Graphic 18" descr="Flag with solid fill">
              <a:extLst>
                <a:ext uri="{FF2B5EF4-FFF2-40B4-BE49-F238E27FC236}">
                  <a16:creationId xmlns:a16="http://schemas.microsoft.com/office/drawing/2014/main" id="{1C82EAB9-F160-9560-3C0C-E624A9FC99E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291810">
              <a:off x="2533309" y="5008919"/>
              <a:ext cx="375645" cy="375645"/>
            </a:xfrm>
            <a:prstGeom prst="rect">
              <a:avLst/>
            </a:prstGeom>
          </p:spPr>
        </p:pic>
        <p:pic>
          <p:nvPicPr>
            <p:cNvPr id="20" name="Graphic 19">
              <a:extLst>
                <a:ext uri="{FF2B5EF4-FFF2-40B4-BE49-F238E27FC236}">
                  <a16:creationId xmlns:a16="http://schemas.microsoft.com/office/drawing/2014/main" id="{BB2DF8C0-0354-92E4-99A5-47EFB6AAE06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76022" y="4277043"/>
              <a:ext cx="182344" cy="502827"/>
            </a:xfrm>
            <a:prstGeom prst="rect">
              <a:avLst/>
            </a:prstGeom>
          </p:spPr>
        </p:pic>
        <p:pic>
          <p:nvPicPr>
            <p:cNvPr id="21" name="Graphic 20">
              <a:extLst>
                <a:ext uri="{FF2B5EF4-FFF2-40B4-BE49-F238E27FC236}">
                  <a16:creationId xmlns:a16="http://schemas.microsoft.com/office/drawing/2014/main" id="{79E7C413-FEDD-3326-35AD-188F271ADF3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96736" y="4277043"/>
              <a:ext cx="182344" cy="502827"/>
            </a:xfrm>
            <a:prstGeom prst="rect">
              <a:avLst/>
            </a:prstGeom>
          </p:spPr>
        </p:pic>
        <p:pic>
          <p:nvPicPr>
            <p:cNvPr id="22" name="Graphic 21">
              <a:extLst>
                <a:ext uri="{FF2B5EF4-FFF2-40B4-BE49-F238E27FC236}">
                  <a16:creationId xmlns:a16="http://schemas.microsoft.com/office/drawing/2014/main" id="{D5F37960-5D14-4DF1-F9D8-0051ECC2D0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17450" y="4273004"/>
              <a:ext cx="182344" cy="502827"/>
            </a:xfrm>
            <a:prstGeom prst="rect">
              <a:avLst/>
            </a:prstGeom>
          </p:spPr>
        </p:pic>
        <p:pic>
          <p:nvPicPr>
            <p:cNvPr id="23" name="Graphic 22">
              <a:extLst>
                <a:ext uri="{FF2B5EF4-FFF2-40B4-BE49-F238E27FC236}">
                  <a16:creationId xmlns:a16="http://schemas.microsoft.com/office/drawing/2014/main" id="{5D377D81-5AE2-400B-47B1-194F3B21F0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35324" y="4273004"/>
              <a:ext cx="182344" cy="502827"/>
            </a:xfrm>
            <a:prstGeom prst="rect">
              <a:avLst/>
            </a:prstGeom>
          </p:spPr>
        </p:pic>
        <p:pic>
          <p:nvPicPr>
            <p:cNvPr id="24" name="Graphic 23" descr="Flag with solid fill">
              <a:extLst>
                <a:ext uri="{FF2B5EF4-FFF2-40B4-BE49-F238E27FC236}">
                  <a16:creationId xmlns:a16="http://schemas.microsoft.com/office/drawing/2014/main" id="{F549A5FB-53E2-3764-B16E-DA0E54994BC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291810">
              <a:off x="3559315" y="4983004"/>
              <a:ext cx="375645" cy="375645"/>
            </a:xfrm>
            <a:prstGeom prst="rect">
              <a:avLst/>
            </a:prstGeom>
          </p:spPr>
        </p:pic>
        <p:pic>
          <p:nvPicPr>
            <p:cNvPr id="25" name="Graphic 24" descr="Flag with solid fill">
              <a:extLst>
                <a:ext uri="{FF2B5EF4-FFF2-40B4-BE49-F238E27FC236}">
                  <a16:creationId xmlns:a16="http://schemas.microsoft.com/office/drawing/2014/main" id="{237BE2CF-19F5-D5BC-9EB1-0D76175256A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7673429">
              <a:off x="3050817" y="4968732"/>
              <a:ext cx="375645" cy="375645"/>
            </a:xfrm>
            <a:prstGeom prst="rect">
              <a:avLst/>
            </a:prstGeom>
          </p:spPr>
        </p:pic>
        <p:pic>
          <p:nvPicPr>
            <p:cNvPr id="26" name="Graphic 25" descr="Flag with solid fill">
              <a:extLst>
                <a:ext uri="{FF2B5EF4-FFF2-40B4-BE49-F238E27FC236}">
                  <a16:creationId xmlns:a16="http://schemas.microsoft.com/office/drawing/2014/main" id="{6A85C785-A5FF-B7FE-6EFA-A4E445823E9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7673429">
              <a:off x="4030092" y="4962995"/>
              <a:ext cx="375645" cy="375645"/>
            </a:xfrm>
            <a:prstGeom prst="rect">
              <a:avLst/>
            </a:prstGeom>
          </p:spPr>
        </p:pic>
        <p:pic>
          <p:nvPicPr>
            <p:cNvPr id="27" name="Graphic 26" descr="Flag with solid fill">
              <a:extLst>
                <a:ext uri="{FF2B5EF4-FFF2-40B4-BE49-F238E27FC236}">
                  <a16:creationId xmlns:a16="http://schemas.microsoft.com/office/drawing/2014/main" id="{D11C5139-17E7-ADF9-813C-89843A5D0EA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291810">
              <a:off x="4557423" y="5008919"/>
              <a:ext cx="375645" cy="375645"/>
            </a:xfrm>
            <a:prstGeom prst="rect">
              <a:avLst/>
            </a:prstGeom>
          </p:spPr>
        </p:pic>
        <p:sp>
          <p:nvSpPr>
            <p:cNvPr id="28" name="Rectangle 27">
              <a:extLst>
                <a:ext uri="{FF2B5EF4-FFF2-40B4-BE49-F238E27FC236}">
                  <a16:creationId xmlns:a16="http://schemas.microsoft.com/office/drawing/2014/main" id="{39FBA81D-2D81-FE62-D736-A2A640AEB579}"/>
                </a:ext>
              </a:extLst>
            </p:cNvPr>
            <p:cNvSpPr/>
            <p:nvPr/>
          </p:nvSpPr>
          <p:spPr>
            <a:xfrm>
              <a:off x="571800" y="4162527"/>
              <a:ext cx="4521479" cy="1272051"/>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9" name="TextBox 28">
              <a:extLst>
                <a:ext uri="{FF2B5EF4-FFF2-40B4-BE49-F238E27FC236}">
                  <a16:creationId xmlns:a16="http://schemas.microsoft.com/office/drawing/2014/main" id="{1735B95C-C737-009C-057C-41764689DA8D}"/>
                </a:ext>
              </a:extLst>
            </p:cNvPr>
            <p:cNvSpPr txBox="1"/>
            <p:nvPr/>
          </p:nvSpPr>
          <p:spPr>
            <a:xfrm>
              <a:off x="588203" y="4932990"/>
              <a:ext cx="351834"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solidFill>
                    <a:srgbClr val="FFFFFF"/>
                  </a:solidFill>
                </a:rPr>
                <a:t>x</a:t>
              </a:r>
              <a:endParaRPr lang="en-US"/>
            </a:p>
          </p:txBody>
        </p:sp>
      </p:grpSp>
      <p:sp>
        <p:nvSpPr>
          <p:cNvPr id="30" name="TextBox 29">
            <a:extLst>
              <a:ext uri="{FF2B5EF4-FFF2-40B4-BE49-F238E27FC236}">
                <a16:creationId xmlns:a16="http://schemas.microsoft.com/office/drawing/2014/main" id="{ABF2E93F-96C9-84AE-8519-EB5AE2BED1BD}"/>
              </a:ext>
            </a:extLst>
          </p:cNvPr>
          <p:cNvSpPr txBox="1"/>
          <p:nvPr/>
        </p:nvSpPr>
        <p:spPr>
          <a:xfrm>
            <a:off x="6466300" y="2305837"/>
            <a:ext cx="1579757"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800" b="0">
                <a:solidFill>
                  <a:srgbClr val="D4D4D4"/>
                </a:solidFill>
                <a:effectLst/>
                <a:latin typeface="Consolas" panose="020B0609020204030204" pitchFamily="49" charset="0"/>
              </a:rPr>
              <a:t>ballot(x) =</a:t>
            </a:r>
            <a:endParaRPr lang="en-US"/>
          </a:p>
        </p:txBody>
      </p:sp>
      <p:sp>
        <p:nvSpPr>
          <p:cNvPr id="31" name="TextBox 30">
            <a:extLst>
              <a:ext uri="{FF2B5EF4-FFF2-40B4-BE49-F238E27FC236}">
                <a16:creationId xmlns:a16="http://schemas.microsoft.com/office/drawing/2014/main" id="{0B60ACA5-1619-9B0D-DBA0-080766FE5049}"/>
              </a:ext>
            </a:extLst>
          </p:cNvPr>
          <p:cNvSpPr txBox="1"/>
          <p:nvPr/>
        </p:nvSpPr>
        <p:spPr>
          <a:xfrm>
            <a:off x="6482239" y="3120088"/>
            <a:ext cx="42461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[0]</a:t>
            </a:r>
          </a:p>
        </p:txBody>
      </p:sp>
      <p:sp>
        <p:nvSpPr>
          <p:cNvPr id="32" name="TextBox 31">
            <a:extLst>
              <a:ext uri="{FF2B5EF4-FFF2-40B4-BE49-F238E27FC236}">
                <a16:creationId xmlns:a16="http://schemas.microsoft.com/office/drawing/2014/main" id="{0FE25DEA-E336-5736-BC80-2058BC6B5D83}"/>
              </a:ext>
            </a:extLst>
          </p:cNvPr>
          <p:cNvSpPr txBox="1"/>
          <p:nvPr/>
        </p:nvSpPr>
        <p:spPr>
          <a:xfrm>
            <a:off x="7926950" y="3142401"/>
            <a:ext cx="361133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1      0      0      1       0       1     0      1</a:t>
            </a:r>
          </a:p>
        </p:txBody>
      </p:sp>
      <p:cxnSp>
        <p:nvCxnSpPr>
          <p:cNvPr id="33" name="Straight Connector 32">
            <a:extLst>
              <a:ext uri="{FF2B5EF4-FFF2-40B4-BE49-F238E27FC236}">
                <a16:creationId xmlns:a16="http://schemas.microsoft.com/office/drawing/2014/main" id="{F5845082-FF56-A5B5-5F4E-DB40213B3274}"/>
              </a:ext>
            </a:extLst>
          </p:cNvPr>
          <p:cNvCxnSpPr>
            <a:cxnSpLocks/>
          </p:cNvCxnSpPr>
          <p:nvPr/>
        </p:nvCxnSpPr>
        <p:spPr>
          <a:xfrm>
            <a:off x="7867692" y="3327066"/>
            <a:ext cx="3469221" cy="0"/>
          </a:xfrm>
          <a:prstGeom prst="line">
            <a:avLst/>
          </a:prstGeom>
          <a:noFill/>
          <a:ln w="28575" cap="flat">
            <a:solidFill>
              <a:srgbClr val="FF0000"/>
            </a:solidFill>
            <a:prstDash val="solid"/>
            <a:miter lim="800000"/>
          </a:ln>
          <a:effectLst/>
          <a:sp3d/>
        </p:spPr>
        <p:style>
          <a:lnRef idx="0">
            <a:scrgbClr r="0" g="0" b="0"/>
          </a:lnRef>
          <a:fillRef idx="0">
            <a:scrgbClr r="0" g="0" b="0"/>
          </a:fillRef>
          <a:effectRef idx="0">
            <a:scrgbClr r="0" g="0" b="0"/>
          </a:effectRef>
          <a:fontRef idx="none"/>
        </p:style>
      </p:cxnSp>
      <p:sp>
        <p:nvSpPr>
          <p:cNvPr id="34" name="TextBox 33">
            <a:extLst>
              <a:ext uri="{FF2B5EF4-FFF2-40B4-BE49-F238E27FC236}">
                <a16:creationId xmlns:a16="http://schemas.microsoft.com/office/drawing/2014/main" id="{521B72E4-BDFC-79CB-3101-3C0FC5B5BF27}"/>
              </a:ext>
            </a:extLst>
          </p:cNvPr>
          <p:cNvSpPr txBox="1"/>
          <p:nvPr/>
        </p:nvSpPr>
        <p:spPr>
          <a:xfrm>
            <a:off x="6836818" y="3682031"/>
            <a:ext cx="470146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1 = </a:t>
            </a:r>
            <a:r>
              <a:rPr kumimoji="0" lang="en-US" sz="1800" b="0" i="0" u="none" strike="noStrike" cap="none" spc="0" normalizeH="0" baseline="0">
                <a:ln>
                  <a:noFill/>
                </a:ln>
                <a:solidFill>
                  <a:srgbClr val="FFFF00"/>
                </a:solidFill>
                <a:effectLst/>
                <a:uFillTx/>
                <a:latin typeface="+mj-lt"/>
                <a:ea typeface="+mj-ea"/>
                <a:cs typeface="+mj-cs"/>
                <a:sym typeface="Calibri"/>
              </a:rPr>
              <a:t>POPC</a:t>
            </a:r>
            <a:r>
              <a:rPr kumimoji="0" lang="en-US" sz="1800" b="0" i="0" u="none" strike="noStrike" cap="none" spc="0" normalizeH="0" baseline="0">
                <a:ln>
                  <a:noFill/>
                </a:ln>
                <a:solidFill>
                  <a:srgbClr val="FFFFFF"/>
                </a:solidFill>
                <a:effectLst/>
                <a:uFillTx/>
                <a:latin typeface="+mj-lt"/>
                <a:ea typeface="+mj-ea"/>
                <a:cs typeface="+mj-cs"/>
                <a:sym typeface="Calibri"/>
              </a:rPr>
              <a:t> (                                                                   )</a:t>
            </a:r>
          </a:p>
        </p:txBody>
      </p:sp>
      <p:sp>
        <p:nvSpPr>
          <p:cNvPr id="35" name="TextBox 34">
            <a:extLst>
              <a:ext uri="{FF2B5EF4-FFF2-40B4-BE49-F238E27FC236}">
                <a16:creationId xmlns:a16="http://schemas.microsoft.com/office/drawing/2014/main" id="{4D19CC75-0660-AE48-8106-560E6F36D9A8}"/>
              </a:ext>
            </a:extLst>
          </p:cNvPr>
          <p:cNvSpPr txBox="1"/>
          <p:nvPr/>
        </p:nvSpPr>
        <p:spPr>
          <a:xfrm>
            <a:off x="6482239" y="3674083"/>
            <a:ext cx="42461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[1]</a:t>
            </a:r>
          </a:p>
        </p:txBody>
      </p:sp>
      <p:sp>
        <p:nvSpPr>
          <p:cNvPr id="36" name="TextBox 35">
            <a:extLst>
              <a:ext uri="{FF2B5EF4-FFF2-40B4-BE49-F238E27FC236}">
                <a16:creationId xmlns:a16="http://schemas.microsoft.com/office/drawing/2014/main" id="{FB6410BD-9C35-EF24-6D02-3157B4053994}"/>
              </a:ext>
            </a:extLst>
          </p:cNvPr>
          <p:cNvSpPr txBox="1"/>
          <p:nvPr/>
        </p:nvSpPr>
        <p:spPr>
          <a:xfrm>
            <a:off x="7926950" y="3696396"/>
            <a:ext cx="361133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1      0      0      1       0       1     0      1</a:t>
            </a:r>
          </a:p>
        </p:txBody>
      </p:sp>
      <p:cxnSp>
        <p:nvCxnSpPr>
          <p:cNvPr id="37" name="Straight Connector 36">
            <a:extLst>
              <a:ext uri="{FF2B5EF4-FFF2-40B4-BE49-F238E27FC236}">
                <a16:creationId xmlns:a16="http://schemas.microsoft.com/office/drawing/2014/main" id="{2E2A5E9C-E66C-BF17-EF8D-A113DC9FE276}"/>
              </a:ext>
            </a:extLst>
          </p:cNvPr>
          <p:cNvCxnSpPr>
            <a:cxnSpLocks/>
          </p:cNvCxnSpPr>
          <p:nvPr/>
        </p:nvCxnSpPr>
        <p:spPr>
          <a:xfrm>
            <a:off x="7867692" y="3881061"/>
            <a:ext cx="3005575" cy="0"/>
          </a:xfrm>
          <a:prstGeom prst="line">
            <a:avLst/>
          </a:prstGeom>
          <a:noFill/>
          <a:ln w="28575" cap="flat">
            <a:solidFill>
              <a:srgbClr val="FF0000"/>
            </a:solidFill>
            <a:prstDash val="solid"/>
            <a:miter lim="800000"/>
          </a:ln>
          <a:effectLst/>
          <a:sp3d/>
        </p:spPr>
        <p:style>
          <a:lnRef idx="0">
            <a:scrgbClr r="0" g="0" b="0"/>
          </a:lnRef>
          <a:fillRef idx="0">
            <a:scrgbClr r="0" g="0" b="0"/>
          </a:fillRef>
          <a:effectRef idx="0">
            <a:scrgbClr r="0" g="0" b="0"/>
          </a:effectRef>
          <a:fontRef idx="none"/>
        </p:style>
      </p:cxnSp>
      <p:sp>
        <p:nvSpPr>
          <p:cNvPr id="38" name="TextBox 37">
            <a:extLst>
              <a:ext uri="{FF2B5EF4-FFF2-40B4-BE49-F238E27FC236}">
                <a16:creationId xmlns:a16="http://schemas.microsoft.com/office/drawing/2014/main" id="{639FA097-233C-354C-13F4-8BC5FCEA7B6C}"/>
              </a:ext>
            </a:extLst>
          </p:cNvPr>
          <p:cNvSpPr txBox="1"/>
          <p:nvPr/>
        </p:nvSpPr>
        <p:spPr>
          <a:xfrm>
            <a:off x="6836818" y="4254596"/>
            <a:ext cx="470146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1 = </a:t>
            </a:r>
            <a:r>
              <a:rPr kumimoji="0" lang="en-US" sz="1800" b="0" i="0" u="none" strike="noStrike" cap="none" spc="0" normalizeH="0" baseline="0">
                <a:ln>
                  <a:noFill/>
                </a:ln>
                <a:solidFill>
                  <a:srgbClr val="FFFF00"/>
                </a:solidFill>
                <a:effectLst/>
                <a:uFillTx/>
                <a:latin typeface="+mj-lt"/>
                <a:ea typeface="+mj-ea"/>
                <a:cs typeface="+mj-cs"/>
                <a:sym typeface="Calibri"/>
              </a:rPr>
              <a:t>POPC</a:t>
            </a:r>
            <a:r>
              <a:rPr kumimoji="0" lang="en-US" sz="1800" b="0" i="0" u="none" strike="noStrike" cap="none" spc="0" normalizeH="0" baseline="0">
                <a:ln>
                  <a:noFill/>
                </a:ln>
                <a:solidFill>
                  <a:srgbClr val="FFFFFF"/>
                </a:solidFill>
                <a:effectLst/>
                <a:uFillTx/>
                <a:latin typeface="+mj-lt"/>
                <a:ea typeface="+mj-ea"/>
                <a:cs typeface="+mj-cs"/>
                <a:sym typeface="Calibri"/>
              </a:rPr>
              <a:t> (                                                                   )</a:t>
            </a:r>
          </a:p>
        </p:txBody>
      </p:sp>
      <p:sp>
        <p:nvSpPr>
          <p:cNvPr id="39" name="TextBox 38">
            <a:extLst>
              <a:ext uri="{FF2B5EF4-FFF2-40B4-BE49-F238E27FC236}">
                <a16:creationId xmlns:a16="http://schemas.microsoft.com/office/drawing/2014/main" id="{E4368D90-6E36-377E-2427-5826BB351EFA}"/>
              </a:ext>
            </a:extLst>
          </p:cNvPr>
          <p:cNvSpPr txBox="1"/>
          <p:nvPr/>
        </p:nvSpPr>
        <p:spPr>
          <a:xfrm>
            <a:off x="6482239" y="4246648"/>
            <a:ext cx="42461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[2]</a:t>
            </a:r>
          </a:p>
        </p:txBody>
      </p:sp>
      <p:sp>
        <p:nvSpPr>
          <p:cNvPr id="40" name="TextBox 39">
            <a:extLst>
              <a:ext uri="{FF2B5EF4-FFF2-40B4-BE49-F238E27FC236}">
                <a16:creationId xmlns:a16="http://schemas.microsoft.com/office/drawing/2014/main" id="{A905C162-4DED-BAD9-8922-A2056791ABC7}"/>
              </a:ext>
            </a:extLst>
          </p:cNvPr>
          <p:cNvSpPr txBox="1"/>
          <p:nvPr/>
        </p:nvSpPr>
        <p:spPr>
          <a:xfrm>
            <a:off x="7926950" y="4268961"/>
            <a:ext cx="361133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1      0      0      1       0       1     0      1</a:t>
            </a:r>
          </a:p>
        </p:txBody>
      </p:sp>
      <p:cxnSp>
        <p:nvCxnSpPr>
          <p:cNvPr id="41" name="Straight Connector 40">
            <a:extLst>
              <a:ext uri="{FF2B5EF4-FFF2-40B4-BE49-F238E27FC236}">
                <a16:creationId xmlns:a16="http://schemas.microsoft.com/office/drawing/2014/main" id="{22D14D76-8C58-EEE5-10E5-75A9803F4229}"/>
              </a:ext>
            </a:extLst>
          </p:cNvPr>
          <p:cNvCxnSpPr>
            <a:cxnSpLocks/>
          </p:cNvCxnSpPr>
          <p:nvPr/>
        </p:nvCxnSpPr>
        <p:spPr>
          <a:xfrm>
            <a:off x="7867692" y="4453626"/>
            <a:ext cx="2608458" cy="0"/>
          </a:xfrm>
          <a:prstGeom prst="line">
            <a:avLst/>
          </a:prstGeom>
          <a:noFill/>
          <a:ln w="28575" cap="flat">
            <a:solidFill>
              <a:srgbClr val="FF0000"/>
            </a:solidFill>
            <a:prstDash val="solid"/>
            <a:miter lim="800000"/>
          </a:ln>
          <a:effectLst/>
          <a:sp3d/>
        </p:spPr>
        <p:style>
          <a:lnRef idx="0">
            <a:scrgbClr r="0" g="0" b="0"/>
          </a:lnRef>
          <a:fillRef idx="0">
            <a:scrgbClr r="0" g="0" b="0"/>
          </a:fillRef>
          <a:effectRef idx="0">
            <a:scrgbClr r="0" g="0" b="0"/>
          </a:effectRef>
          <a:fontRef idx="none"/>
        </p:style>
      </p:cxnSp>
      <p:sp>
        <p:nvSpPr>
          <p:cNvPr id="42" name="TextBox 41">
            <a:extLst>
              <a:ext uri="{FF2B5EF4-FFF2-40B4-BE49-F238E27FC236}">
                <a16:creationId xmlns:a16="http://schemas.microsoft.com/office/drawing/2014/main" id="{23CE20CE-B428-5C81-4B8C-280059D31E60}"/>
              </a:ext>
            </a:extLst>
          </p:cNvPr>
          <p:cNvSpPr txBox="1"/>
          <p:nvPr/>
        </p:nvSpPr>
        <p:spPr>
          <a:xfrm>
            <a:off x="6836818" y="4845269"/>
            <a:ext cx="470146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2 = </a:t>
            </a:r>
            <a:r>
              <a:rPr kumimoji="0" lang="en-US" sz="1800" b="0" i="0" u="none" strike="noStrike" cap="none" spc="0" normalizeH="0" baseline="0">
                <a:ln>
                  <a:noFill/>
                </a:ln>
                <a:solidFill>
                  <a:srgbClr val="FFFF00"/>
                </a:solidFill>
                <a:effectLst/>
                <a:uFillTx/>
                <a:latin typeface="+mj-lt"/>
                <a:ea typeface="+mj-ea"/>
                <a:cs typeface="+mj-cs"/>
                <a:sym typeface="Calibri"/>
              </a:rPr>
              <a:t>POPC</a:t>
            </a:r>
            <a:r>
              <a:rPr kumimoji="0" lang="en-US" sz="1800" b="0" i="0" u="none" strike="noStrike" cap="none" spc="0" normalizeH="0" baseline="0">
                <a:ln>
                  <a:noFill/>
                </a:ln>
                <a:solidFill>
                  <a:srgbClr val="FFFFFF"/>
                </a:solidFill>
                <a:effectLst/>
                <a:uFillTx/>
                <a:latin typeface="+mj-lt"/>
                <a:ea typeface="+mj-ea"/>
                <a:cs typeface="+mj-cs"/>
                <a:sym typeface="Calibri"/>
              </a:rPr>
              <a:t> (                                                                   )</a:t>
            </a:r>
          </a:p>
        </p:txBody>
      </p:sp>
      <p:sp>
        <p:nvSpPr>
          <p:cNvPr id="43" name="TextBox 42">
            <a:extLst>
              <a:ext uri="{FF2B5EF4-FFF2-40B4-BE49-F238E27FC236}">
                <a16:creationId xmlns:a16="http://schemas.microsoft.com/office/drawing/2014/main" id="{C74A456D-579A-9DBD-3D29-B7D7BA7D3D47}"/>
              </a:ext>
            </a:extLst>
          </p:cNvPr>
          <p:cNvSpPr txBox="1"/>
          <p:nvPr/>
        </p:nvSpPr>
        <p:spPr>
          <a:xfrm>
            <a:off x="6482239" y="4837321"/>
            <a:ext cx="42461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[3]</a:t>
            </a:r>
          </a:p>
        </p:txBody>
      </p:sp>
      <p:sp>
        <p:nvSpPr>
          <p:cNvPr id="44" name="TextBox 43">
            <a:extLst>
              <a:ext uri="{FF2B5EF4-FFF2-40B4-BE49-F238E27FC236}">
                <a16:creationId xmlns:a16="http://schemas.microsoft.com/office/drawing/2014/main" id="{DBB891F3-4499-B4F1-80A3-6EA08D72F7FE}"/>
              </a:ext>
            </a:extLst>
          </p:cNvPr>
          <p:cNvSpPr txBox="1"/>
          <p:nvPr/>
        </p:nvSpPr>
        <p:spPr>
          <a:xfrm>
            <a:off x="7926950" y="4859634"/>
            <a:ext cx="361133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1      0      0      1       0       1     0      1</a:t>
            </a:r>
          </a:p>
        </p:txBody>
      </p:sp>
      <p:cxnSp>
        <p:nvCxnSpPr>
          <p:cNvPr id="45" name="Straight Connector 44">
            <a:extLst>
              <a:ext uri="{FF2B5EF4-FFF2-40B4-BE49-F238E27FC236}">
                <a16:creationId xmlns:a16="http://schemas.microsoft.com/office/drawing/2014/main" id="{39C17DC1-0261-FBD9-C38F-59904C29A033}"/>
              </a:ext>
            </a:extLst>
          </p:cNvPr>
          <p:cNvCxnSpPr>
            <a:cxnSpLocks/>
          </p:cNvCxnSpPr>
          <p:nvPr/>
        </p:nvCxnSpPr>
        <p:spPr>
          <a:xfrm>
            <a:off x="7867692" y="5044299"/>
            <a:ext cx="2175213" cy="0"/>
          </a:xfrm>
          <a:prstGeom prst="line">
            <a:avLst/>
          </a:prstGeom>
          <a:noFill/>
          <a:ln w="28575"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46" name="Straight Connector 45">
            <a:extLst>
              <a:ext uri="{FF2B5EF4-FFF2-40B4-BE49-F238E27FC236}">
                <a16:creationId xmlns:a16="http://schemas.microsoft.com/office/drawing/2014/main" id="{5C50C7C4-8A83-22D9-F8C0-B0F7035F3DF1}"/>
              </a:ext>
            </a:extLst>
          </p:cNvPr>
          <p:cNvCxnSpPr/>
          <p:nvPr/>
        </p:nvCxnSpPr>
        <p:spPr>
          <a:xfrm>
            <a:off x="3285870" y="3854317"/>
            <a:ext cx="2552223" cy="0"/>
          </a:xfrm>
          <a:prstGeom prst="line">
            <a:avLst/>
          </a:prstGeom>
          <a:noFill/>
          <a:ln w="28575" cap="flat">
            <a:solidFill>
              <a:srgbClr val="FFFF00"/>
            </a:solidFill>
            <a:prstDash val="solid"/>
            <a:miter lim="800000"/>
          </a:ln>
          <a:effectLst/>
          <a:sp3d/>
        </p:spPr>
        <p:style>
          <a:lnRef idx="0">
            <a:scrgbClr r="0" g="0" b="0"/>
          </a:lnRef>
          <a:fillRef idx="0">
            <a:scrgbClr r="0" g="0" b="0"/>
          </a:fillRef>
          <a:effectRef idx="0">
            <a:scrgbClr r="0" g="0" b="0"/>
          </a:effectRef>
          <a:fontRef idx="none"/>
        </p:style>
      </p:cxnSp>
      <p:sp>
        <p:nvSpPr>
          <p:cNvPr id="47" name="TextBox 46">
            <a:extLst>
              <a:ext uri="{FF2B5EF4-FFF2-40B4-BE49-F238E27FC236}">
                <a16:creationId xmlns:a16="http://schemas.microsoft.com/office/drawing/2014/main" id="{73F09B69-350E-145E-1747-DC3AD843D263}"/>
              </a:ext>
            </a:extLst>
          </p:cNvPr>
          <p:cNvSpPr txBox="1"/>
          <p:nvPr/>
        </p:nvSpPr>
        <p:spPr>
          <a:xfrm>
            <a:off x="2234989" y="4498397"/>
            <a:ext cx="3694926" cy="1945620"/>
          </a:xfrm>
          <a:prstGeom prst="rect">
            <a:avLst/>
          </a:prstGeom>
          <a:solidFill>
            <a:srgbClr val="262626"/>
          </a:solidFill>
          <a:ln w="12700" cap="flat">
            <a:solidFill>
              <a:srgbClr val="FFFFF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j-lt"/>
              <a:ea typeface="+mj-ea"/>
              <a:cs typeface="+mj-cs"/>
              <a:sym typeface="Calibri"/>
            </a:endParaRPr>
          </a:p>
        </p:txBody>
      </p:sp>
      <p:cxnSp>
        <p:nvCxnSpPr>
          <p:cNvPr id="48" name="Straight Arrow Connector 47">
            <a:extLst>
              <a:ext uri="{FF2B5EF4-FFF2-40B4-BE49-F238E27FC236}">
                <a16:creationId xmlns:a16="http://schemas.microsoft.com/office/drawing/2014/main" id="{A9B22B77-7E50-596D-5B6C-341284B2DBB5}"/>
              </a:ext>
            </a:extLst>
          </p:cNvPr>
          <p:cNvCxnSpPr>
            <a:cxnSpLocks/>
          </p:cNvCxnSpPr>
          <p:nvPr/>
        </p:nvCxnSpPr>
        <p:spPr>
          <a:xfrm flipV="1">
            <a:off x="3772468" y="3956703"/>
            <a:ext cx="252601" cy="476939"/>
          </a:xfrm>
          <a:prstGeom prst="straightConnector1">
            <a:avLst/>
          </a:prstGeom>
          <a:noFill/>
          <a:ln w="381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49" name="TextBox 48">
            <a:extLst>
              <a:ext uri="{FF2B5EF4-FFF2-40B4-BE49-F238E27FC236}">
                <a16:creationId xmlns:a16="http://schemas.microsoft.com/office/drawing/2014/main" id="{D1F781AE-C5C6-D385-EB44-5910BE305084}"/>
              </a:ext>
            </a:extLst>
          </p:cNvPr>
          <p:cNvSpPr txBox="1"/>
          <p:nvPr/>
        </p:nvSpPr>
        <p:spPr>
          <a:xfrm>
            <a:off x="6836818" y="5479155"/>
            <a:ext cx="470146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2 = </a:t>
            </a:r>
            <a:r>
              <a:rPr kumimoji="0" lang="en-US" sz="1800" b="0" i="0" u="none" strike="noStrike" cap="none" spc="0" normalizeH="0" baseline="0">
                <a:ln>
                  <a:noFill/>
                </a:ln>
                <a:solidFill>
                  <a:srgbClr val="FFFF00"/>
                </a:solidFill>
                <a:effectLst/>
                <a:uFillTx/>
                <a:latin typeface="+mj-lt"/>
                <a:ea typeface="+mj-ea"/>
                <a:cs typeface="+mj-cs"/>
                <a:sym typeface="Calibri"/>
              </a:rPr>
              <a:t>POPC</a:t>
            </a:r>
            <a:r>
              <a:rPr kumimoji="0" lang="en-US" sz="1800" b="0" i="0" u="none" strike="noStrike" cap="none" spc="0" normalizeH="0" baseline="0">
                <a:ln>
                  <a:noFill/>
                </a:ln>
                <a:solidFill>
                  <a:srgbClr val="FFFFFF"/>
                </a:solidFill>
                <a:effectLst/>
                <a:uFillTx/>
                <a:latin typeface="+mj-lt"/>
                <a:ea typeface="+mj-ea"/>
                <a:cs typeface="+mj-cs"/>
                <a:sym typeface="Calibri"/>
              </a:rPr>
              <a:t> (                                                                   )</a:t>
            </a:r>
          </a:p>
        </p:txBody>
      </p:sp>
      <p:sp>
        <p:nvSpPr>
          <p:cNvPr id="50" name="TextBox 49">
            <a:extLst>
              <a:ext uri="{FF2B5EF4-FFF2-40B4-BE49-F238E27FC236}">
                <a16:creationId xmlns:a16="http://schemas.microsoft.com/office/drawing/2014/main" id="{0CE17FBD-5BAA-8516-5ED6-9D96F20F2414}"/>
              </a:ext>
            </a:extLst>
          </p:cNvPr>
          <p:cNvSpPr txBox="1"/>
          <p:nvPr/>
        </p:nvSpPr>
        <p:spPr>
          <a:xfrm>
            <a:off x="6482239" y="5471207"/>
            <a:ext cx="42461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[4]</a:t>
            </a:r>
          </a:p>
        </p:txBody>
      </p:sp>
      <p:sp>
        <p:nvSpPr>
          <p:cNvPr id="51" name="TextBox 50">
            <a:extLst>
              <a:ext uri="{FF2B5EF4-FFF2-40B4-BE49-F238E27FC236}">
                <a16:creationId xmlns:a16="http://schemas.microsoft.com/office/drawing/2014/main" id="{653ED2E8-76A0-EFA7-51FA-AB9A84834D3D}"/>
              </a:ext>
            </a:extLst>
          </p:cNvPr>
          <p:cNvSpPr txBox="1"/>
          <p:nvPr/>
        </p:nvSpPr>
        <p:spPr>
          <a:xfrm>
            <a:off x="7926950" y="5493520"/>
            <a:ext cx="361133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1      0      0      1       0       1     0      1</a:t>
            </a:r>
          </a:p>
        </p:txBody>
      </p:sp>
      <p:cxnSp>
        <p:nvCxnSpPr>
          <p:cNvPr id="52" name="Straight Connector 51">
            <a:extLst>
              <a:ext uri="{FF2B5EF4-FFF2-40B4-BE49-F238E27FC236}">
                <a16:creationId xmlns:a16="http://schemas.microsoft.com/office/drawing/2014/main" id="{698B47DB-35EE-0811-835F-08636081F565}"/>
              </a:ext>
            </a:extLst>
          </p:cNvPr>
          <p:cNvCxnSpPr>
            <a:cxnSpLocks/>
          </p:cNvCxnSpPr>
          <p:nvPr/>
        </p:nvCxnSpPr>
        <p:spPr>
          <a:xfrm>
            <a:off x="7867692" y="5678185"/>
            <a:ext cx="1722561" cy="0"/>
          </a:xfrm>
          <a:prstGeom prst="line">
            <a:avLst/>
          </a:prstGeom>
          <a:noFill/>
          <a:ln w="28575" cap="flat">
            <a:solidFill>
              <a:srgbClr val="FF0000"/>
            </a:solidFill>
            <a:prstDash val="solid"/>
            <a:miter lim="800000"/>
          </a:ln>
          <a:effectLst/>
          <a:sp3d/>
        </p:spPr>
        <p:style>
          <a:lnRef idx="0">
            <a:scrgbClr r="0" g="0" b="0"/>
          </a:lnRef>
          <a:fillRef idx="0">
            <a:scrgbClr r="0" g="0" b="0"/>
          </a:fillRef>
          <a:effectRef idx="0">
            <a:scrgbClr r="0" g="0" b="0"/>
          </a:effectRef>
          <a:fontRef idx="none"/>
        </p:style>
      </p:cxnSp>
      <p:sp>
        <p:nvSpPr>
          <p:cNvPr id="53" name="TextBox 52">
            <a:extLst>
              <a:ext uri="{FF2B5EF4-FFF2-40B4-BE49-F238E27FC236}">
                <a16:creationId xmlns:a16="http://schemas.microsoft.com/office/drawing/2014/main" id="{829C8985-B2E0-14F3-226B-6E2C138F4C92}"/>
              </a:ext>
            </a:extLst>
          </p:cNvPr>
          <p:cNvSpPr txBox="1"/>
          <p:nvPr/>
        </p:nvSpPr>
        <p:spPr>
          <a:xfrm>
            <a:off x="6499166" y="6010241"/>
            <a:ext cx="470146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a:t>
            </a:r>
          </a:p>
        </p:txBody>
      </p:sp>
      <p:sp>
        <p:nvSpPr>
          <p:cNvPr id="54" name="TextBox 53">
            <a:extLst>
              <a:ext uri="{FF2B5EF4-FFF2-40B4-BE49-F238E27FC236}">
                <a16:creationId xmlns:a16="http://schemas.microsoft.com/office/drawing/2014/main" id="{BA3AE09F-35F7-4184-92C8-F7AF4BAB2749}"/>
              </a:ext>
            </a:extLst>
          </p:cNvPr>
          <p:cNvSpPr txBox="1"/>
          <p:nvPr/>
        </p:nvSpPr>
        <p:spPr>
          <a:xfrm>
            <a:off x="6328250" y="2803017"/>
            <a:ext cx="136852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solidFill>
                  <a:srgbClr val="FFFFFF"/>
                </a:solidFill>
                <a:latin typeface="+mj-lt"/>
                <a:ea typeface="+mj-ea"/>
                <a:cs typeface="+mj-cs"/>
                <a:sym typeface="Calibri"/>
              </a:rPr>
              <a:t>Threads:</a:t>
            </a:r>
            <a:endParaRPr kumimoji="0" lang="en-US" sz="1800" b="0" i="0" u="none" strike="noStrike" cap="none" spc="0" normalizeH="0" baseline="0">
              <a:ln>
                <a:noFill/>
              </a:ln>
              <a:solidFill>
                <a:srgbClr val="FFFFFF"/>
              </a:solidFill>
              <a:effectLst/>
              <a:uFillTx/>
              <a:latin typeface="+mj-lt"/>
              <a:ea typeface="+mj-ea"/>
              <a:cs typeface="+mj-cs"/>
              <a:sym typeface="Calibri"/>
            </a:endParaRPr>
          </a:p>
        </p:txBody>
      </p:sp>
      <p:sp>
        <p:nvSpPr>
          <p:cNvPr id="55" name="TextBox 54">
            <a:extLst>
              <a:ext uri="{FF2B5EF4-FFF2-40B4-BE49-F238E27FC236}">
                <a16:creationId xmlns:a16="http://schemas.microsoft.com/office/drawing/2014/main" id="{B76A046F-E1FF-72F5-6A35-B8990C9F6ABA}"/>
              </a:ext>
            </a:extLst>
          </p:cNvPr>
          <p:cNvSpPr txBox="1"/>
          <p:nvPr/>
        </p:nvSpPr>
        <p:spPr>
          <a:xfrm>
            <a:off x="2464756" y="4615978"/>
            <a:ext cx="3465159" cy="20695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800" err="1">
                <a:solidFill>
                  <a:srgbClr val="D4D4D4"/>
                </a:solidFill>
                <a:latin typeface="Consolas" panose="020B0609020204030204" pitchFamily="49" charset="0"/>
              </a:rPr>
              <a:t>lane</a:t>
            </a:r>
            <a:r>
              <a:rPr lang="en-US" sz="1800" b="0" err="1">
                <a:solidFill>
                  <a:srgbClr val="D4D4D4"/>
                </a:solidFill>
                <a:effectLst/>
                <a:latin typeface="Consolas" panose="020B0609020204030204" pitchFamily="49" charset="0"/>
              </a:rPr>
              <a:t>Index</a:t>
            </a:r>
            <a:r>
              <a:rPr lang="en-US" sz="1800" b="0">
                <a:solidFill>
                  <a:srgbClr val="D4D4D4"/>
                </a:solidFill>
                <a:effectLst/>
                <a:latin typeface="Consolas" panose="020B0609020204030204" pitchFamily="49" charset="0"/>
              </a:rPr>
              <a:t>=0   -&gt; 00000000</a:t>
            </a:r>
          </a:p>
          <a:p>
            <a:pPr hangingPunct="0"/>
            <a:r>
              <a:rPr lang="en-US" sz="1800" err="1">
                <a:solidFill>
                  <a:srgbClr val="D4D4D4"/>
                </a:solidFill>
                <a:latin typeface="Consolas" panose="020B0609020204030204" pitchFamily="49" charset="0"/>
              </a:rPr>
              <a:t>lane</a:t>
            </a:r>
            <a:r>
              <a:rPr lang="en-US" sz="1800" b="0" err="1">
                <a:solidFill>
                  <a:srgbClr val="D4D4D4"/>
                </a:solidFill>
                <a:effectLst/>
                <a:latin typeface="Consolas" panose="020B0609020204030204" pitchFamily="49" charset="0"/>
              </a:rPr>
              <a:t>Index</a:t>
            </a:r>
            <a:r>
              <a:rPr lang="en-US" sz="1800" b="0">
                <a:solidFill>
                  <a:srgbClr val="D4D4D4"/>
                </a:solidFill>
                <a:effectLst/>
                <a:latin typeface="Consolas" panose="020B0609020204030204" pitchFamily="49" charset="0"/>
              </a:rPr>
              <a:t>=1   -&gt; 00000001</a:t>
            </a:r>
          </a:p>
          <a:p>
            <a:pPr hangingPunct="0"/>
            <a:r>
              <a:rPr lang="en-US" sz="1800" err="1">
                <a:solidFill>
                  <a:srgbClr val="D4D4D4"/>
                </a:solidFill>
                <a:latin typeface="Consolas" panose="020B0609020204030204" pitchFamily="49" charset="0"/>
              </a:rPr>
              <a:t>lane</a:t>
            </a:r>
            <a:r>
              <a:rPr lang="en-US" sz="1800" b="0" err="1">
                <a:solidFill>
                  <a:srgbClr val="D4D4D4"/>
                </a:solidFill>
                <a:effectLst/>
                <a:latin typeface="Consolas" panose="020B0609020204030204" pitchFamily="49" charset="0"/>
              </a:rPr>
              <a:t>Index</a:t>
            </a:r>
            <a:r>
              <a:rPr lang="en-US" sz="1800" b="0">
                <a:solidFill>
                  <a:srgbClr val="D4D4D4"/>
                </a:solidFill>
                <a:effectLst/>
                <a:latin typeface="Consolas" panose="020B0609020204030204" pitchFamily="49" charset="0"/>
              </a:rPr>
              <a:t>=2   -&gt; 00000011</a:t>
            </a:r>
          </a:p>
          <a:p>
            <a:pPr hangingPunct="0"/>
            <a:r>
              <a:rPr lang="en-US" sz="1800" err="1">
                <a:solidFill>
                  <a:srgbClr val="D4D4D4"/>
                </a:solidFill>
                <a:latin typeface="Consolas" panose="020B0609020204030204" pitchFamily="49" charset="0"/>
              </a:rPr>
              <a:t>lane</a:t>
            </a:r>
            <a:r>
              <a:rPr lang="en-US" sz="1800" b="0" err="1">
                <a:solidFill>
                  <a:srgbClr val="D4D4D4"/>
                </a:solidFill>
                <a:effectLst/>
                <a:latin typeface="Consolas" panose="020B0609020204030204" pitchFamily="49" charset="0"/>
              </a:rPr>
              <a:t>Index</a:t>
            </a:r>
            <a:r>
              <a:rPr lang="en-US" sz="1800" b="0">
                <a:solidFill>
                  <a:srgbClr val="D4D4D4"/>
                </a:solidFill>
                <a:effectLst/>
                <a:latin typeface="Consolas" panose="020B0609020204030204" pitchFamily="49" charset="0"/>
              </a:rPr>
              <a:t>=3   -&gt; 00000111</a:t>
            </a:r>
          </a:p>
          <a:p>
            <a:pPr hangingPunct="0"/>
            <a:r>
              <a:rPr lang="en-US" sz="1800" err="1">
                <a:solidFill>
                  <a:srgbClr val="D4D4D4"/>
                </a:solidFill>
                <a:latin typeface="Consolas" panose="020B0609020204030204" pitchFamily="49" charset="0"/>
              </a:rPr>
              <a:t>lane</a:t>
            </a:r>
            <a:r>
              <a:rPr lang="en-US" sz="1800" b="0" err="1">
                <a:solidFill>
                  <a:srgbClr val="D4D4D4"/>
                </a:solidFill>
                <a:effectLst/>
                <a:latin typeface="Consolas" panose="020B0609020204030204" pitchFamily="49" charset="0"/>
              </a:rPr>
              <a:t>Index</a:t>
            </a:r>
            <a:r>
              <a:rPr lang="en-US" sz="1800" b="0">
                <a:solidFill>
                  <a:srgbClr val="D4D4D4"/>
                </a:solidFill>
                <a:effectLst/>
                <a:latin typeface="Consolas" panose="020B0609020204030204" pitchFamily="49" charset="0"/>
              </a:rPr>
              <a:t>=4   -&gt; 00001111</a:t>
            </a:r>
          </a:p>
          <a:p>
            <a:pPr hangingPunct="0"/>
            <a:r>
              <a:rPr kumimoji="0" lang="en-US" sz="1800" b="0" i="0" u="none" strike="noStrike" cap="none" spc="0" normalizeH="0" baseline="0">
                <a:ln>
                  <a:noFill/>
                </a:ln>
                <a:solidFill>
                  <a:srgbClr val="FFFFFF"/>
                </a:solidFill>
                <a:effectLst/>
                <a:uFillTx/>
                <a:latin typeface="+mj-lt"/>
                <a:ea typeface="+mj-ea"/>
                <a:cs typeface="+mj-cs"/>
                <a:sym typeface="Calibri"/>
              </a:rPr>
              <a:t>…</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56" name="TextBox 55">
            <a:extLst>
              <a:ext uri="{FF2B5EF4-FFF2-40B4-BE49-F238E27FC236}">
                <a16:creationId xmlns:a16="http://schemas.microsoft.com/office/drawing/2014/main" id="{65836E22-C4D4-01CA-7197-9388F4AB16EA}"/>
              </a:ext>
            </a:extLst>
          </p:cNvPr>
          <p:cNvSpPr txBox="1"/>
          <p:nvPr/>
        </p:nvSpPr>
        <p:spPr>
          <a:xfrm>
            <a:off x="11003714" y="494041"/>
            <a:ext cx="443491"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[0]</a:t>
            </a:r>
          </a:p>
        </p:txBody>
      </p:sp>
      <p:sp>
        <p:nvSpPr>
          <p:cNvPr id="57" name="TextBox 56">
            <a:extLst>
              <a:ext uri="{FF2B5EF4-FFF2-40B4-BE49-F238E27FC236}">
                <a16:creationId xmlns:a16="http://schemas.microsoft.com/office/drawing/2014/main" id="{05BB524B-A7D0-D77B-817B-57B7B1295C1F}"/>
              </a:ext>
            </a:extLst>
          </p:cNvPr>
          <p:cNvSpPr txBox="1"/>
          <p:nvPr/>
        </p:nvSpPr>
        <p:spPr>
          <a:xfrm>
            <a:off x="10570618" y="491821"/>
            <a:ext cx="443491"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[1]</a:t>
            </a:r>
          </a:p>
        </p:txBody>
      </p:sp>
      <p:sp>
        <p:nvSpPr>
          <p:cNvPr id="58" name="TextBox 57">
            <a:extLst>
              <a:ext uri="{FF2B5EF4-FFF2-40B4-BE49-F238E27FC236}">
                <a16:creationId xmlns:a16="http://schemas.microsoft.com/office/drawing/2014/main" id="{800CE986-21E5-B013-AAF6-F4C2ED09AA16}"/>
              </a:ext>
            </a:extLst>
          </p:cNvPr>
          <p:cNvSpPr txBox="1"/>
          <p:nvPr/>
        </p:nvSpPr>
        <p:spPr>
          <a:xfrm>
            <a:off x="10130110" y="486128"/>
            <a:ext cx="443491"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[2]</a:t>
            </a:r>
          </a:p>
        </p:txBody>
      </p:sp>
      <p:sp>
        <p:nvSpPr>
          <p:cNvPr id="59" name="TextBox 58">
            <a:extLst>
              <a:ext uri="{FF2B5EF4-FFF2-40B4-BE49-F238E27FC236}">
                <a16:creationId xmlns:a16="http://schemas.microsoft.com/office/drawing/2014/main" id="{A19A4954-777B-CB92-D83F-F9661E19BF13}"/>
              </a:ext>
            </a:extLst>
          </p:cNvPr>
          <p:cNvSpPr txBox="1"/>
          <p:nvPr/>
        </p:nvSpPr>
        <p:spPr>
          <a:xfrm>
            <a:off x="9687111" y="484859"/>
            <a:ext cx="443491"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[3]</a:t>
            </a:r>
          </a:p>
        </p:txBody>
      </p:sp>
      <p:sp>
        <p:nvSpPr>
          <p:cNvPr id="60" name="TextBox 59">
            <a:extLst>
              <a:ext uri="{FF2B5EF4-FFF2-40B4-BE49-F238E27FC236}">
                <a16:creationId xmlns:a16="http://schemas.microsoft.com/office/drawing/2014/main" id="{FDBF8A26-F9A5-6F33-293B-ECB493C64806}"/>
              </a:ext>
            </a:extLst>
          </p:cNvPr>
          <p:cNvSpPr txBox="1"/>
          <p:nvPr/>
        </p:nvSpPr>
        <p:spPr>
          <a:xfrm>
            <a:off x="9232566" y="486020"/>
            <a:ext cx="443491"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[4]</a:t>
            </a:r>
          </a:p>
        </p:txBody>
      </p:sp>
      <p:sp>
        <p:nvSpPr>
          <p:cNvPr id="61" name="TextBox 60">
            <a:extLst>
              <a:ext uri="{FF2B5EF4-FFF2-40B4-BE49-F238E27FC236}">
                <a16:creationId xmlns:a16="http://schemas.microsoft.com/office/drawing/2014/main" id="{950BC04F-115A-BEC7-BC38-4C7A1CD2B9DE}"/>
              </a:ext>
            </a:extLst>
          </p:cNvPr>
          <p:cNvSpPr txBox="1"/>
          <p:nvPr/>
        </p:nvSpPr>
        <p:spPr>
          <a:xfrm>
            <a:off x="8789945" y="483800"/>
            <a:ext cx="443491"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[5]</a:t>
            </a:r>
          </a:p>
        </p:txBody>
      </p:sp>
      <p:sp>
        <p:nvSpPr>
          <p:cNvPr id="62" name="TextBox 61">
            <a:extLst>
              <a:ext uri="{FF2B5EF4-FFF2-40B4-BE49-F238E27FC236}">
                <a16:creationId xmlns:a16="http://schemas.microsoft.com/office/drawing/2014/main" id="{9CADA048-5412-28A4-0F3E-9F7ECBF9185A}"/>
              </a:ext>
            </a:extLst>
          </p:cNvPr>
          <p:cNvSpPr txBox="1"/>
          <p:nvPr/>
        </p:nvSpPr>
        <p:spPr>
          <a:xfrm>
            <a:off x="8352612" y="481282"/>
            <a:ext cx="443491"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[6]</a:t>
            </a:r>
          </a:p>
        </p:txBody>
      </p:sp>
      <p:sp>
        <p:nvSpPr>
          <p:cNvPr id="63" name="TextBox 62">
            <a:extLst>
              <a:ext uri="{FF2B5EF4-FFF2-40B4-BE49-F238E27FC236}">
                <a16:creationId xmlns:a16="http://schemas.microsoft.com/office/drawing/2014/main" id="{5012EF4E-5AD6-C8BB-1EC7-4687E1CC6C7E}"/>
              </a:ext>
            </a:extLst>
          </p:cNvPr>
          <p:cNvSpPr txBox="1"/>
          <p:nvPr/>
        </p:nvSpPr>
        <p:spPr>
          <a:xfrm>
            <a:off x="7896913" y="476838"/>
            <a:ext cx="443491"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[7]</a:t>
            </a:r>
          </a:p>
        </p:txBody>
      </p:sp>
    </p:spTree>
    <p:extLst>
      <p:ext uri="{BB962C8B-B14F-4D97-AF65-F5344CB8AC3E}">
        <p14:creationId xmlns:p14="http://schemas.microsoft.com/office/powerpoint/2010/main" val="2428728514"/>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38D9A-EB6D-365D-6580-63DF62568B57}"/>
              </a:ext>
            </a:extLst>
          </p:cNvPr>
          <p:cNvSpPr>
            <a:spLocks noGrp="1"/>
          </p:cNvSpPr>
          <p:nvPr>
            <p:ph type="title"/>
          </p:nvPr>
        </p:nvSpPr>
        <p:spPr/>
        <p:txBody>
          <a:bodyPr>
            <a:normAutofit fontScale="90000"/>
          </a:bodyPr>
          <a:lstStyle/>
          <a:p>
            <a:r>
              <a:rPr lang="en-US"/>
              <a:t>Device-Wise Parallel Prefix Scan – Hierarchical Approach</a:t>
            </a:r>
          </a:p>
        </p:txBody>
      </p:sp>
      <p:sp>
        <p:nvSpPr>
          <p:cNvPr id="20" name="Slide Number Placeholder 19">
            <a:extLst>
              <a:ext uri="{FF2B5EF4-FFF2-40B4-BE49-F238E27FC236}">
                <a16:creationId xmlns:a16="http://schemas.microsoft.com/office/drawing/2014/main" id="{D389DF05-584E-23C2-CED3-DCCC4214AA63}"/>
              </a:ext>
            </a:extLst>
          </p:cNvPr>
          <p:cNvSpPr>
            <a:spLocks noGrp="1"/>
          </p:cNvSpPr>
          <p:nvPr>
            <p:ph type="sldNum" sz="quarter" idx="2"/>
          </p:nvPr>
        </p:nvSpPr>
        <p:spPr/>
        <p:txBody>
          <a:bodyPr/>
          <a:lstStyle/>
          <a:p>
            <a:fld id="{86CB4B4D-7CA3-9044-876B-883B54F8677D}" type="slidenum">
              <a:rPr lang="en-US" smtClean="0"/>
              <a:t>31</a:t>
            </a:fld>
            <a:endParaRPr lang="en-US"/>
          </a:p>
        </p:txBody>
      </p:sp>
      <p:sp>
        <p:nvSpPr>
          <p:cNvPr id="11" name="Oval 10">
            <a:extLst>
              <a:ext uri="{FF2B5EF4-FFF2-40B4-BE49-F238E27FC236}">
                <a16:creationId xmlns:a16="http://schemas.microsoft.com/office/drawing/2014/main" id="{C6101AD8-0959-E97E-8D9C-456B8174F56C}"/>
              </a:ext>
            </a:extLst>
          </p:cNvPr>
          <p:cNvSpPr/>
          <p:nvPr/>
        </p:nvSpPr>
        <p:spPr>
          <a:xfrm>
            <a:off x="3403599" y="1678309"/>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8</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2" name="Oval 11">
            <a:extLst>
              <a:ext uri="{FF2B5EF4-FFF2-40B4-BE49-F238E27FC236}">
                <a16:creationId xmlns:a16="http://schemas.microsoft.com/office/drawing/2014/main" id="{7A1DFFB7-376B-DA27-5EF2-4F642D9B28BC}"/>
              </a:ext>
            </a:extLst>
          </p:cNvPr>
          <p:cNvSpPr/>
          <p:nvPr/>
        </p:nvSpPr>
        <p:spPr>
          <a:xfrm>
            <a:off x="4237566" y="1678309"/>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3" name="Oval 12">
            <a:extLst>
              <a:ext uri="{FF2B5EF4-FFF2-40B4-BE49-F238E27FC236}">
                <a16:creationId xmlns:a16="http://schemas.microsoft.com/office/drawing/2014/main" id="{9EC2F897-39E6-7047-CC9E-A94B13472634}"/>
              </a:ext>
            </a:extLst>
          </p:cNvPr>
          <p:cNvSpPr/>
          <p:nvPr/>
        </p:nvSpPr>
        <p:spPr>
          <a:xfrm>
            <a:off x="5071533" y="1678309"/>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7</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4" name="Oval 13">
            <a:extLst>
              <a:ext uri="{FF2B5EF4-FFF2-40B4-BE49-F238E27FC236}">
                <a16:creationId xmlns:a16="http://schemas.microsoft.com/office/drawing/2014/main" id="{5E765611-AF49-94EE-FC6D-C7B068FF301B}"/>
              </a:ext>
            </a:extLst>
          </p:cNvPr>
          <p:cNvSpPr/>
          <p:nvPr/>
        </p:nvSpPr>
        <p:spPr>
          <a:xfrm>
            <a:off x="5905500" y="1678309"/>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4</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5" name="Oval 14">
            <a:extLst>
              <a:ext uri="{FF2B5EF4-FFF2-40B4-BE49-F238E27FC236}">
                <a16:creationId xmlns:a16="http://schemas.microsoft.com/office/drawing/2014/main" id="{D737415E-EA91-B41A-B9B8-B71C5F359032}"/>
              </a:ext>
            </a:extLst>
          </p:cNvPr>
          <p:cNvSpPr/>
          <p:nvPr/>
        </p:nvSpPr>
        <p:spPr>
          <a:xfrm>
            <a:off x="6739467" y="1678309"/>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6" name="Oval 15">
            <a:extLst>
              <a:ext uri="{FF2B5EF4-FFF2-40B4-BE49-F238E27FC236}">
                <a16:creationId xmlns:a16="http://schemas.microsoft.com/office/drawing/2014/main" id="{013FEC7F-A6A8-60A8-9306-80BCC3F0D7E2}"/>
              </a:ext>
            </a:extLst>
          </p:cNvPr>
          <p:cNvSpPr/>
          <p:nvPr/>
        </p:nvSpPr>
        <p:spPr>
          <a:xfrm>
            <a:off x="7569200" y="1678309"/>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3</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8" name="Oval 17">
            <a:extLst>
              <a:ext uri="{FF2B5EF4-FFF2-40B4-BE49-F238E27FC236}">
                <a16:creationId xmlns:a16="http://schemas.microsoft.com/office/drawing/2014/main" id="{ADEA6E19-DC17-4F08-5EE4-4B995199831B}"/>
              </a:ext>
            </a:extLst>
          </p:cNvPr>
          <p:cNvSpPr/>
          <p:nvPr/>
        </p:nvSpPr>
        <p:spPr>
          <a:xfrm>
            <a:off x="8398933" y="1678309"/>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5</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9" name="Oval 18">
            <a:extLst>
              <a:ext uri="{FF2B5EF4-FFF2-40B4-BE49-F238E27FC236}">
                <a16:creationId xmlns:a16="http://schemas.microsoft.com/office/drawing/2014/main" id="{19B6F307-375A-EC72-CC5A-C51DCF46E7D3}"/>
              </a:ext>
            </a:extLst>
          </p:cNvPr>
          <p:cNvSpPr/>
          <p:nvPr/>
        </p:nvSpPr>
        <p:spPr>
          <a:xfrm>
            <a:off x="9228666" y="1678309"/>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2</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1" name="Oval 20">
            <a:extLst>
              <a:ext uri="{FF2B5EF4-FFF2-40B4-BE49-F238E27FC236}">
                <a16:creationId xmlns:a16="http://schemas.microsoft.com/office/drawing/2014/main" id="{2C6E3B66-0417-A5F6-CD6C-CC358696DF62}"/>
              </a:ext>
            </a:extLst>
          </p:cNvPr>
          <p:cNvSpPr/>
          <p:nvPr/>
        </p:nvSpPr>
        <p:spPr>
          <a:xfrm>
            <a:off x="10058399" y="1678309"/>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9</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2" name="Rectangle 21">
            <a:extLst>
              <a:ext uri="{FF2B5EF4-FFF2-40B4-BE49-F238E27FC236}">
                <a16:creationId xmlns:a16="http://schemas.microsoft.com/office/drawing/2014/main" id="{D8C77278-05FA-6E48-95A9-C6A0667A0CC4}"/>
              </a:ext>
            </a:extLst>
          </p:cNvPr>
          <p:cNvSpPr/>
          <p:nvPr/>
        </p:nvSpPr>
        <p:spPr>
          <a:xfrm>
            <a:off x="3330424" y="1579579"/>
            <a:ext cx="2220686" cy="609600"/>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3" name="Rectangle 22">
            <a:extLst>
              <a:ext uri="{FF2B5EF4-FFF2-40B4-BE49-F238E27FC236}">
                <a16:creationId xmlns:a16="http://schemas.microsoft.com/office/drawing/2014/main" id="{4FACD68F-8749-75BB-D560-2B3E51F8FAF3}"/>
              </a:ext>
            </a:extLst>
          </p:cNvPr>
          <p:cNvSpPr/>
          <p:nvPr/>
        </p:nvSpPr>
        <p:spPr>
          <a:xfrm>
            <a:off x="5819623" y="1579579"/>
            <a:ext cx="2220686" cy="609600"/>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4" name="Rectangle 23">
            <a:extLst>
              <a:ext uri="{FF2B5EF4-FFF2-40B4-BE49-F238E27FC236}">
                <a16:creationId xmlns:a16="http://schemas.microsoft.com/office/drawing/2014/main" id="{8D3F0AAD-E84C-6097-1688-4533A30F17F2}"/>
              </a:ext>
            </a:extLst>
          </p:cNvPr>
          <p:cNvSpPr/>
          <p:nvPr/>
        </p:nvSpPr>
        <p:spPr>
          <a:xfrm>
            <a:off x="8308822" y="1579579"/>
            <a:ext cx="2220686" cy="609600"/>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5" name="Oval 24">
            <a:extLst>
              <a:ext uri="{FF2B5EF4-FFF2-40B4-BE49-F238E27FC236}">
                <a16:creationId xmlns:a16="http://schemas.microsoft.com/office/drawing/2014/main" id="{3FB02409-1B7C-E184-A351-EDF761704129}"/>
              </a:ext>
            </a:extLst>
          </p:cNvPr>
          <p:cNvSpPr/>
          <p:nvPr/>
        </p:nvSpPr>
        <p:spPr>
          <a:xfrm>
            <a:off x="3410978" y="2945344"/>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8</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6" name="Oval 25">
            <a:extLst>
              <a:ext uri="{FF2B5EF4-FFF2-40B4-BE49-F238E27FC236}">
                <a16:creationId xmlns:a16="http://schemas.microsoft.com/office/drawing/2014/main" id="{0A9E02B1-B899-8C5C-2FFE-3598C9E8F43D}"/>
              </a:ext>
            </a:extLst>
          </p:cNvPr>
          <p:cNvSpPr/>
          <p:nvPr/>
        </p:nvSpPr>
        <p:spPr>
          <a:xfrm>
            <a:off x="4244945" y="2945344"/>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9</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7" name="Oval 26">
            <a:extLst>
              <a:ext uri="{FF2B5EF4-FFF2-40B4-BE49-F238E27FC236}">
                <a16:creationId xmlns:a16="http://schemas.microsoft.com/office/drawing/2014/main" id="{6A8BC003-8A92-AE7B-C59E-6337E5279FAE}"/>
              </a:ext>
            </a:extLst>
          </p:cNvPr>
          <p:cNvSpPr/>
          <p:nvPr/>
        </p:nvSpPr>
        <p:spPr>
          <a:xfrm>
            <a:off x="5078912" y="2945344"/>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8" name="Oval 27">
            <a:extLst>
              <a:ext uri="{FF2B5EF4-FFF2-40B4-BE49-F238E27FC236}">
                <a16:creationId xmlns:a16="http://schemas.microsoft.com/office/drawing/2014/main" id="{EBB5EABA-E4F4-D297-4E71-FB5F381D82FC}"/>
              </a:ext>
            </a:extLst>
          </p:cNvPr>
          <p:cNvSpPr/>
          <p:nvPr/>
        </p:nvSpPr>
        <p:spPr>
          <a:xfrm>
            <a:off x="5912879" y="2945344"/>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4</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9" name="Oval 28">
            <a:extLst>
              <a:ext uri="{FF2B5EF4-FFF2-40B4-BE49-F238E27FC236}">
                <a16:creationId xmlns:a16="http://schemas.microsoft.com/office/drawing/2014/main" id="{3D286BBB-0B17-7A53-B817-E8BC4912A1B8}"/>
              </a:ext>
            </a:extLst>
          </p:cNvPr>
          <p:cNvSpPr/>
          <p:nvPr/>
        </p:nvSpPr>
        <p:spPr>
          <a:xfrm>
            <a:off x="6746846" y="2945344"/>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10</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0" name="Oval 29">
            <a:extLst>
              <a:ext uri="{FF2B5EF4-FFF2-40B4-BE49-F238E27FC236}">
                <a16:creationId xmlns:a16="http://schemas.microsoft.com/office/drawing/2014/main" id="{9D637C6B-AD10-C2B8-6196-E99A492F5A08}"/>
              </a:ext>
            </a:extLst>
          </p:cNvPr>
          <p:cNvSpPr/>
          <p:nvPr/>
        </p:nvSpPr>
        <p:spPr>
          <a:xfrm>
            <a:off x="7576579" y="2945344"/>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13</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1" name="Oval 30">
            <a:extLst>
              <a:ext uri="{FF2B5EF4-FFF2-40B4-BE49-F238E27FC236}">
                <a16:creationId xmlns:a16="http://schemas.microsoft.com/office/drawing/2014/main" id="{1158EAF3-1932-A3B9-9F51-BE7087C9024A}"/>
              </a:ext>
            </a:extLst>
          </p:cNvPr>
          <p:cNvSpPr/>
          <p:nvPr/>
        </p:nvSpPr>
        <p:spPr>
          <a:xfrm>
            <a:off x="8406312" y="2945344"/>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5</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2" name="Oval 31">
            <a:extLst>
              <a:ext uri="{FF2B5EF4-FFF2-40B4-BE49-F238E27FC236}">
                <a16:creationId xmlns:a16="http://schemas.microsoft.com/office/drawing/2014/main" id="{1B05D263-F204-DE4A-7BC7-FB6649B1D59D}"/>
              </a:ext>
            </a:extLst>
          </p:cNvPr>
          <p:cNvSpPr/>
          <p:nvPr/>
        </p:nvSpPr>
        <p:spPr>
          <a:xfrm>
            <a:off x="9236045" y="2945344"/>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7</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3" name="Oval 32">
            <a:extLst>
              <a:ext uri="{FF2B5EF4-FFF2-40B4-BE49-F238E27FC236}">
                <a16:creationId xmlns:a16="http://schemas.microsoft.com/office/drawing/2014/main" id="{308F1B66-520A-49B0-AE78-75E5EA103112}"/>
              </a:ext>
            </a:extLst>
          </p:cNvPr>
          <p:cNvSpPr/>
          <p:nvPr/>
        </p:nvSpPr>
        <p:spPr>
          <a:xfrm>
            <a:off x="10065778" y="2945344"/>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16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4" name="Rectangle 33">
            <a:extLst>
              <a:ext uri="{FF2B5EF4-FFF2-40B4-BE49-F238E27FC236}">
                <a16:creationId xmlns:a16="http://schemas.microsoft.com/office/drawing/2014/main" id="{E1321521-3263-E6E2-77EF-8394093F5AB1}"/>
              </a:ext>
            </a:extLst>
          </p:cNvPr>
          <p:cNvSpPr/>
          <p:nvPr/>
        </p:nvSpPr>
        <p:spPr>
          <a:xfrm>
            <a:off x="3337803" y="2846614"/>
            <a:ext cx="2220686" cy="609600"/>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5" name="Rectangle 34">
            <a:extLst>
              <a:ext uri="{FF2B5EF4-FFF2-40B4-BE49-F238E27FC236}">
                <a16:creationId xmlns:a16="http://schemas.microsoft.com/office/drawing/2014/main" id="{474DAB77-8755-8ABF-179C-47BADC466A22}"/>
              </a:ext>
            </a:extLst>
          </p:cNvPr>
          <p:cNvSpPr/>
          <p:nvPr/>
        </p:nvSpPr>
        <p:spPr>
          <a:xfrm>
            <a:off x="5827002" y="2846614"/>
            <a:ext cx="2220686" cy="609600"/>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6" name="Rectangle 35">
            <a:extLst>
              <a:ext uri="{FF2B5EF4-FFF2-40B4-BE49-F238E27FC236}">
                <a16:creationId xmlns:a16="http://schemas.microsoft.com/office/drawing/2014/main" id="{C3A4BBFE-DDF5-DC96-A383-2FDAA2805E2B}"/>
              </a:ext>
            </a:extLst>
          </p:cNvPr>
          <p:cNvSpPr/>
          <p:nvPr/>
        </p:nvSpPr>
        <p:spPr>
          <a:xfrm>
            <a:off x="8316201" y="2846614"/>
            <a:ext cx="2220686" cy="609600"/>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9" name="Oval 48">
            <a:extLst>
              <a:ext uri="{FF2B5EF4-FFF2-40B4-BE49-F238E27FC236}">
                <a16:creationId xmlns:a16="http://schemas.microsoft.com/office/drawing/2014/main" id="{6D45C62B-C770-925D-90F5-91147EB7D90E}"/>
              </a:ext>
            </a:extLst>
          </p:cNvPr>
          <p:cNvSpPr/>
          <p:nvPr/>
        </p:nvSpPr>
        <p:spPr>
          <a:xfrm>
            <a:off x="5912879" y="4212379"/>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50" name="Oval 49">
            <a:extLst>
              <a:ext uri="{FF2B5EF4-FFF2-40B4-BE49-F238E27FC236}">
                <a16:creationId xmlns:a16="http://schemas.microsoft.com/office/drawing/2014/main" id="{67910CD8-2C59-E17C-6214-96B8F1CCE988}"/>
              </a:ext>
            </a:extLst>
          </p:cNvPr>
          <p:cNvSpPr/>
          <p:nvPr/>
        </p:nvSpPr>
        <p:spPr>
          <a:xfrm>
            <a:off x="6746846" y="4212379"/>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13</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51" name="Oval 50">
            <a:extLst>
              <a:ext uri="{FF2B5EF4-FFF2-40B4-BE49-F238E27FC236}">
                <a16:creationId xmlns:a16="http://schemas.microsoft.com/office/drawing/2014/main" id="{33D21FFD-6BD2-464F-521B-47C50E9B2D7B}"/>
              </a:ext>
            </a:extLst>
          </p:cNvPr>
          <p:cNvSpPr/>
          <p:nvPr/>
        </p:nvSpPr>
        <p:spPr>
          <a:xfrm>
            <a:off x="7576579" y="4212379"/>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52" name="Rectangle 51">
            <a:extLst>
              <a:ext uri="{FF2B5EF4-FFF2-40B4-BE49-F238E27FC236}">
                <a16:creationId xmlns:a16="http://schemas.microsoft.com/office/drawing/2014/main" id="{3EBD94AB-D147-A474-8A01-4AB59055EA75}"/>
              </a:ext>
            </a:extLst>
          </p:cNvPr>
          <p:cNvSpPr/>
          <p:nvPr/>
        </p:nvSpPr>
        <p:spPr>
          <a:xfrm>
            <a:off x="5827002" y="4113649"/>
            <a:ext cx="2220686" cy="609600"/>
          </a:xfrm>
          <a:prstGeom prst="rect">
            <a:avLst/>
          </a:prstGeom>
          <a:noFill/>
          <a:ln w="12700" cap="flat">
            <a:solidFill>
              <a:srgbClr val="FFC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cxnSp>
        <p:nvCxnSpPr>
          <p:cNvPr id="59" name="Connector: Curved 58">
            <a:extLst>
              <a:ext uri="{FF2B5EF4-FFF2-40B4-BE49-F238E27FC236}">
                <a16:creationId xmlns:a16="http://schemas.microsoft.com/office/drawing/2014/main" id="{7FED0BBD-6134-5D99-97B4-A15851F2D642}"/>
              </a:ext>
            </a:extLst>
          </p:cNvPr>
          <p:cNvCxnSpPr>
            <a:cxnSpLocks/>
            <a:stCxn id="30" idx="4"/>
            <a:endCxn id="50" idx="0"/>
          </p:cNvCxnSpPr>
          <p:nvPr/>
        </p:nvCxnSpPr>
        <p:spPr>
          <a:xfrm rot="5400000">
            <a:off x="6913451" y="3358750"/>
            <a:ext cx="877525" cy="829733"/>
          </a:xfrm>
          <a:prstGeom prst="curvedConnector3">
            <a:avLst>
              <a:gd name="adj1" fmla="val 50000"/>
            </a:avLst>
          </a:prstGeom>
          <a:ln>
            <a:solidFill>
              <a:srgbClr val="FFFF00"/>
            </a:solidFill>
            <a:headEnd type="none" w="med" len="med"/>
            <a:tailEnd type="arrow" w="med" len="med"/>
          </a:ln>
        </p:spPr>
        <p:style>
          <a:lnRef idx="3">
            <a:schemeClr val="accent5"/>
          </a:lnRef>
          <a:fillRef idx="0">
            <a:schemeClr val="accent5"/>
          </a:fillRef>
          <a:effectRef idx="2">
            <a:schemeClr val="accent5"/>
          </a:effectRef>
          <a:fontRef idx="minor">
            <a:schemeClr val="tx1"/>
          </a:fontRef>
        </p:style>
      </p:cxnSp>
      <p:cxnSp>
        <p:nvCxnSpPr>
          <p:cNvPr id="62" name="Connector: Curved 61">
            <a:extLst>
              <a:ext uri="{FF2B5EF4-FFF2-40B4-BE49-F238E27FC236}">
                <a16:creationId xmlns:a16="http://schemas.microsoft.com/office/drawing/2014/main" id="{34EBD24E-47CA-335A-934C-34096740BDD2}"/>
              </a:ext>
            </a:extLst>
          </p:cNvPr>
          <p:cNvCxnSpPr>
            <a:cxnSpLocks/>
            <a:stCxn id="33" idx="4"/>
            <a:endCxn id="51" idx="0"/>
          </p:cNvCxnSpPr>
          <p:nvPr/>
        </p:nvCxnSpPr>
        <p:spPr>
          <a:xfrm rot="5400000">
            <a:off x="8572917" y="2529017"/>
            <a:ext cx="877525" cy="2489199"/>
          </a:xfrm>
          <a:prstGeom prst="curvedConnector3">
            <a:avLst>
              <a:gd name="adj1" fmla="val 50000"/>
            </a:avLst>
          </a:prstGeom>
          <a:ln>
            <a:solidFill>
              <a:srgbClr val="FFFF00"/>
            </a:solidFill>
            <a:headEnd type="none" w="med" len="med"/>
            <a:tailEnd type="arrow" w="med" len="med"/>
          </a:ln>
        </p:spPr>
        <p:style>
          <a:lnRef idx="3">
            <a:schemeClr val="accent5"/>
          </a:lnRef>
          <a:fillRef idx="0">
            <a:schemeClr val="accent5"/>
          </a:fillRef>
          <a:effectRef idx="2">
            <a:schemeClr val="accent5"/>
          </a:effectRef>
          <a:fontRef idx="minor">
            <a:schemeClr val="tx1"/>
          </a:fontRef>
        </p:style>
      </p:cxnSp>
      <p:sp>
        <p:nvSpPr>
          <p:cNvPr id="65" name="Oval 64">
            <a:extLst>
              <a:ext uri="{FF2B5EF4-FFF2-40B4-BE49-F238E27FC236}">
                <a16:creationId xmlns:a16="http://schemas.microsoft.com/office/drawing/2014/main" id="{26FD337F-B62D-0236-06F5-E1ED0C16BBA5}"/>
              </a:ext>
            </a:extLst>
          </p:cNvPr>
          <p:cNvSpPr/>
          <p:nvPr/>
        </p:nvSpPr>
        <p:spPr>
          <a:xfrm>
            <a:off x="5912879" y="5193223"/>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66" name="Oval 65">
            <a:extLst>
              <a:ext uri="{FF2B5EF4-FFF2-40B4-BE49-F238E27FC236}">
                <a16:creationId xmlns:a16="http://schemas.microsoft.com/office/drawing/2014/main" id="{21561847-8B65-A003-C54D-B7A68B0ECA2C}"/>
              </a:ext>
            </a:extLst>
          </p:cNvPr>
          <p:cNvSpPr/>
          <p:nvPr/>
        </p:nvSpPr>
        <p:spPr>
          <a:xfrm>
            <a:off x="6746846" y="5193223"/>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29</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67" name="Oval 66">
            <a:extLst>
              <a:ext uri="{FF2B5EF4-FFF2-40B4-BE49-F238E27FC236}">
                <a16:creationId xmlns:a16="http://schemas.microsoft.com/office/drawing/2014/main" id="{60C7C34D-8903-40BC-9326-C363A77846D0}"/>
              </a:ext>
            </a:extLst>
          </p:cNvPr>
          <p:cNvSpPr/>
          <p:nvPr/>
        </p:nvSpPr>
        <p:spPr>
          <a:xfrm>
            <a:off x="7576579" y="5193223"/>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45</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68" name="Rectangle 67">
            <a:extLst>
              <a:ext uri="{FF2B5EF4-FFF2-40B4-BE49-F238E27FC236}">
                <a16:creationId xmlns:a16="http://schemas.microsoft.com/office/drawing/2014/main" id="{5C5F83D3-A054-DC85-87C8-DBE5D1F0B257}"/>
              </a:ext>
            </a:extLst>
          </p:cNvPr>
          <p:cNvSpPr/>
          <p:nvPr/>
        </p:nvSpPr>
        <p:spPr>
          <a:xfrm>
            <a:off x="5827002" y="5094493"/>
            <a:ext cx="2220686" cy="609600"/>
          </a:xfrm>
          <a:prstGeom prst="rect">
            <a:avLst/>
          </a:prstGeom>
          <a:noFill/>
          <a:ln w="12700" cap="flat">
            <a:solidFill>
              <a:srgbClr val="FFC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cxnSp>
        <p:nvCxnSpPr>
          <p:cNvPr id="69" name="Connector: Curved 68">
            <a:extLst>
              <a:ext uri="{FF2B5EF4-FFF2-40B4-BE49-F238E27FC236}">
                <a16:creationId xmlns:a16="http://schemas.microsoft.com/office/drawing/2014/main" id="{53863450-F209-77D6-1E37-4B1F45A3EA4A}"/>
              </a:ext>
            </a:extLst>
          </p:cNvPr>
          <p:cNvCxnSpPr>
            <a:cxnSpLocks/>
            <a:stCxn id="65" idx="0"/>
            <a:endCxn id="35" idx="2"/>
          </p:cNvCxnSpPr>
          <p:nvPr/>
        </p:nvCxnSpPr>
        <p:spPr>
          <a:xfrm rot="5400000" flipH="1" flipV="1">
            <a:off x="5651858" y="3907736"/>
            <a:ext cx="1737009" cy="833966"/>
          </a:xfrm>
          <a:prstGeom prst="curvedConnector3">
            <a:avLst>
              <a:gd name="adj1" fmla="val 41853"/>
            </a:avLst>
          </a:prstGeom>
          <a:ln>
            <a:solidFill>
              <a:srgbClr val="FFFF00"/>
            </a:solidFill>
            <a:headEnd type="none" w="med" len="med"/>
            <a:tailEnd type="arrow" w="med" len="med"/>
          </a:ln>
        </p:spPr>
        <p:style>
          <a:lnRef idx="3">
            <a:schemeClr val="accent5"/>
          </a:lnRef>
          <a:fillRef idx="0">
            <a:schemeClr val="accent5"/>
          </a:fillRef>
          <a:effectRef idx="2">
            <a:schemeClr val="accent5"/>
          </a:effectRef>
          <a:fontRef idx="minor">
            <a:schemeClr val="tx1"/>
          </a:fontRef>
        </p:style>
      </p:cxnSp>
      <p:cxnSp>
        <p:nvCxnSpPr>
          <p:cNvPr id="74" name="Connector: Curved 73">
            <a:extLst>
              <a:ext uri="{FF2B5EF4-FFF2-40B4-BE49-F238E27FC236}">
                <a16:creationId xmlns:a16="http://schemas.microsoft.com/office/drawing/2014/main" id="{A9AF2486-6685-69E2-1D25-B223768D69F2}"/>
              </a:ext>
            </a:extLst>
          </p:cNvPr>
          <p:cNvCxnSpPr>
            <a:cxnSpLocks/>
            <a:stCxn id="66" idx="0"/>
            <a:endCxn id="36" idx="2"/>
          </p:cNvCxnSpPr>
          <p:nvPr/>
        </p:nvCxnSpPr>
        <p:spPr>
          <a:xfrm rot="5400000" flipH="1" flipV="1">
            <a:off x="7313441" y="3080120"/>
            <a:ext cx="1737009" cy="2489198"/>
          </a:xfrm>
          <a:prstGeom prst="curvedConnector3">
            <a:avLst>
              <a:gd name="adj1" fmla="val 13338"/>
            </a:avLst>
          </a:prstGeom>
          <a:ln>
            <a:solidFill>
              <a:srgbClr val="FFFF00"/>
            </a:solidFill>
            <a:headEnd type="none" w="med" len="med"/>
            <a:tailEnd type="arrow" w="med" len="med"/>
          </a:ln>
        </p:spPr>
        <p:style>
          <a:lnRef idx="3">
            <a:schemeClr val="accent5"/>
          </a:lnRef>
          <a:fillRef idx="0">
            <a:schemeClr val="accent5"/>
          </a:fillRef>
          <a:effectRef idx="2">
            <a:schemeClr val="accent5"/>
          </a:effectRef>
          <a:fontRef idx="minor">
            <a:schemeClr val="tx1"/>
          </a:fontRef>
        </p:style>
      </p:cxnSp>
      <p:sp>
        <p:nvSpPr>
          <p:cNvPr id="78" name="Oval 77">
            <a:extLst>
              <a:ext uri="{FF2B5EF4-FFF2-40B4-BE49-F238E27FC236}">
                <a16:creationId xmlns:a16="http://schemas.microsoft.com/office/drawing/2014/main" id="{AF6B49B4-CE79-7280-EA7D-7C436FEE4613}"/>
              </a:ext>
            </a:extLst>
          </p:cNvPr>
          <p:cNvSpPr/>
          <p:nvPr/>
        </p:nvSpPr>
        <p:spPr>
          <a:xfrm>
            <a:off x="5246131" y="5193223"/>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0</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cxnSp>
        <p:nvCxnSpPr>
          <p:cNvPr id="79" name="Connector: Curved 78">
            <a:extLst>
              <a:ext uri="{FF2B5EF4-FFF2-40B4-BE49-F238E27FC236}">
                <a16:creationId xmlns:a16="http://schemas.microsoft.com/office/drawing/2014/main" id="{96442FE3-D2C7-9B47-E73C-6EFA97938B68}"/>
              </a:ext>
            </a:extLst>
          </p:cNvPr>
          <p:cNvCxnSpPr>
            <a:cxnSpLocks/>
            <a:stCxn id="78" idx="0"/>
            <a:endCxn id="34" idx="2"/>
          </p:cNvCxnSpPr>
          <p:nvPr/>
        </p:nvCxnSpPr>
        <p:spPr>
          <a:xfrm rot="16200000" flipV="1">
            <a:off x="4073885" y="3830476"/>
            <a:ext cx="1737009" cy="988485"/>
          </a:xfrm>
          <a:prstGeom prst="curvedConnector3">
            <a:avLst>
              <a:gd name="adj1" fmla="val 50000"/>
            </a:avLst>
          </a:prstGeom>
          <a:ln>
            <a:solidFill>
              <a:srgbClr val="FFFF00"/>
            </a:solidFill>
            <a:headEnd type="none" w="med" len="med"/>
            <a:tailEnd type="arrow" w="med" len="med"/>
          </a:ln>
        </p:spPr>
        <p:style>
          <a:lnRef idx="3">
            <a:schemeClr val="accent5"/>
          </a:lnRef>
          <a:fillRef idx="0">
            <a:schemeClr val="accent5"/>
          </a:fillRef>
          <a:effectRef idx="2">
            <a:schemeClr val="accent5"/>
          </a:effectRef>
          <a:fontRef idx="minor">
            <a:schemeClr val="tx1"/>
          </a:fontRef>
        </p:style>
      </p:cxnSp>
      <p:sp>
        <p:nvSpPr>
          <p:cNvPr id="88" name="Oval 87">
            <a:extLst>
              <a:ext uri="{FF2B5EF4-FFF2-40B4-BE49-F238E27FC236}">
                <a16:creationId xmlns:a16="http://schemas.microsoft.com/office/drawing/2014/main" id="{B3326000-E6D5-13ED-DCDC-A6FA713D43BF}"/>
              </a:ext>
            </a:extLst>
          </p:cNvPr>
          <p:cNvSpPr/>
          <p:nvPr/>
        </p:nvSpPr>
        <p:spPr>
          <a:xfrm>
            <a:off x="5905500" y="2944419"/>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20</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89" name="Oval 88">
            <a:extLst>
              <a:ext uri="{FF2B5EF4-FFF2-40B4-BE49-F238E27FC236}">
                <a16:creationId xmlns:a16="http://schemas.microsoft.com/office/drawing/2014/main" id="{0A9DD9AA-6B31-C0E6-702E-41F5F4DF107B}"/>
              </a:ext>
            </a:extLst>
          </p:cNvPr>
          <p:cNvSpPr/>
          <p:nvPr/>
        </p:nvSpPr>
        <p:spPr>
          <a:xfrm>
            <a:off x="6739467" y="2944419"/>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26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90" name="Oval 89">
            <a:extLst>
              <a:ext uri="{FF2B5EF4-FFF2-40B4-BE49-F238E27FC236}">
                <a16:creationId xmlns:a16="http://schemas.microsoft.com/office/drawing/2014/main" id="{64F12552-C61B-D6D0-04E9-1D6D2E31CAFB}"/>
              </a:ext>
            </a:extLst>
          </p:cNvPr>
          <p:cNvSpPr/>
          <p:nvPr/>
        </p:nvSpPr>
        <p:spPr>
          <a:xfrm>
            <a:off x="7569200" y="2944419"/>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29</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91" name="Oval 90">
            <a:extLst>
              <a:ext uri="{FF2B5EF4-FFF2-40B4-BE49-F238E27FC236}">
                <a16:creationId xmlns:a16="http://schemas.microsoft.com/office/drawing/2014/main" id="{9E1A3DB8-A703-EF3D-772F-E9211378E4DA}"/>
              </a:ext>
            </a:extLst>
          </p:cNvPr>
          <p:cNvSpPr/>
          <p:nvPr/>
        </p:nvSpPr>
        <p:spPr>
          <a:xfrm>
            <a:off x="8398933" y="2944419"/>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34</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92" name="Oval 91">
            <a:extLst>
              <a:ext uri="{FF2B5EF4-FFF2-40B4-BE49-F238E27FC236}">
                <a16:creationId xmlns:a16="http://schemas.microsoft.com/office/drawing/2014/main" id="{0CC59824-F86A-0585-578F-3F276E57D7AA}"/>
              </a:ext>
            </a:extLst>
          </p:cNvPr>
          <p:cNvSpPr/>
          <p:nvPr/>
        </p:nvSpPr>
        <p:spPr>
          <a:xfrm>
            <a:off x="9228666" y="2944419"/>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36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93" name="Oval 92">
            <a:extLst>
              <a:ext uri="{FF2B5EF4-FFF2-40B4-BE49-F238E27FC236}">
                <a16:creationId xmlns:a16="http://schemas.microsoft.com/office/drawing/2014/main" id="{62501460-83BC-AF2A-1533-48CE8CCF305D}"/>
              </a:ext>
            </a:extLst>
          </p:cNvPr>
          <p:cNvSpPr/>
          <p:nvPr/>
        </p:nvSpPr>
        <p:spPr>
          <a:xfrm>
            <a:off x="10058399" y="2944419"/>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45</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96" name="TextBox 95">
            <a:extLst>
              <a:ext uri="{FF2B5EF4-FFF2-40B4-BE49-F238E27FC236}">
                <a16:creationId xmlns:a16="http://schemas.microsoft.com/office/drawing/2014/main" id="{7DD161A2-3B47-23B4-BFC1-80986BB10E90}"/>
              </a:ext>
            </a:extLst>
          </p:cNvPr>
          <p:cNvSpPr txBox="1"/>
          <p:nvPr/>
        </p:nvSpPr>
        <p:spPr>
          <a:xfrm>
            <a:off x="794020" y="1678309"/>
            <a:ext cx="162168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Input</a:t>
            </a:r>
          </a:p>
        </p:txBody>
      </p:sp>
      <p:sp>
        <p:nvSpPr>
          <p:cNvPr id="97" name="TextBox 96">
            <a:extLst>
              <a:ext uri="{FF2B5EF4-FFF2-40B4-BE49-F238E27FC236}">
                <a16:creationId xmlns:a16="http://schemas.microsoft.com/office/drawing/2014/main" id="{A9BE5BF7-C96C-E8C5-2DF2-8550E7A68A59}"/>
              </a:ext>
            </a:extLst>
          </p:cNvPr>
          <p:cNvSpPr txBox="1"/>
          <p:nvPr/>
        </p:nvSpPr>
        <p:spPr>
          <a:xfrm>
            <a:off x="794020" y="2892705"/>
            <a:ext cx="242192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Block-wise  prefix  scans</a:t>
            </a:r>
          </a:p>
        </p:txBody>
      </p:sp>
      <p:sp>
        <p:nvSpPr>
          <p:cNvPr id="98" name="TextBox 97">
            <a:extLst>
              <a:ext uri="{FF2B5EF4-FFF2-40B4-BE49-F238E27FC236}">
                <a16:creationId xmlns:a16="http://schemas.microsoft.com/office/drawing/2014/main" id="{BB8865D0-3718-EAB9-C682-F13A7CF63CB3}"/>
              </a:ext>
            </a:extLst>
          </p:cNvPr>
          <p:cNvSpPr txBox="1"/>
          <p:nvPr/>
        </p:nvSpPr>
        <p:spPr>
          <a:xfrm>
            <a:off x="794019" y="4179427"/>
            <a:ext cx="162168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Block sums</a:t>
            </a:r>
          </a:p>
        </p:txBody>
      </p:sp>
      <p:sp>
        <p:nvSpPr>
          <p:cNvPr id="99" name="TextBox 98">
            <a:extLst>
              <a:ext uri="{FF2B5EF4-FFF2-40B4-BE49-F238E27FC236}">
                <a16:creationId xmlns:a16="http://schemas.microsoft.com/office/drawing/2014/main" id="{9E1DE290-6636-0F15-AA9B-A3113D3FA154}"/>
              </a:ext>
            </a:extLst>
          </p:cNvPr>
          <p:cNvSpPr txBox="1"/>
          <p:nvPr/>
        </p:nvSpPr>
        <p:spPr>
          <a:xfrm>
            <a:off x="794020" y="5139631"/>
            <a:ext cx="2667502"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solidFill>
                  <a:srgbClr val="FFFFFF"/>
                </a:solidFill>
                <a:latin typeface="+mj-lt"/>
                <a:ea typeface="+mj-ea"/>
                <a:cs typeface="+mj-cs"/>
                <a:sym typeface="Calibri"/>
              </a:rPr>
              <a:t>Prefix scan of the sums (block offsets)</a:t>
            </a:r>
            <a:endParaRPr kumimoji="0" lang="en-US" sz="1800" b="0" i="0" u="none" strike="noStrike" cap="none" spc="0" normalizeH="0" baseline="0">
              <a:ln>
                <a:noFill/>
              </a:ln>
              <a:solidFill>
                <a:srgbClr val="FFFFFF"/>
              </a:solidFill>
              <a:effectLst/>
              <a:uFillTx/>
              <a:latin typeface="+mj-lt"/>
              <a:ea typeface="+mj-ea"/>
              <a:cs typeface="+mj-cs"/>
              <a:sym typeface="Calibri"/>
            </a:endParaRPr>
          </a:p>
        </p:txBody>
      </p:sp>
      <p:sp>
        <p:nvSpPr>
          <p:cNvPr id="100" name="TextBox 99">
            <a:extLst>
              <a:ext uri="{FF2B5EF4-FFF2-40B4-BE49-F238E27FC236}">
                <a16:creationId xmlns:a16="http://schemas.microsoft.com/office/drawing/2014/main" id="{EBF76AFD-5F14-8534-36ED-B396B35A654E}"/>
              </a:ext>
            </a:extLst>
          </p:cNvPr>
          <p:cNvSpPr txBox="1"/>
          <p:nvPr/>
        </p:nvSpPr>
        <p:spPr>
          <a:xfrm>
            <a:off x="9103724" y="4606181"/>
            <a:ext cx="1925802"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Adding offsets to block prefix scans</a:t>
            </a:r>
          </a:p>
        </p:txBody>
      </p:sp>
      <p:cxnSp>
        <p:nvCxnSpPr>
          <p:cNvPr id="38" name="Connector: Curved 37">
            <a:extLst>
              <a:ext uri="{FF2B5EF4-FFF2-40B4-BE49-F238E27FC236}">
                <a16:creationId xmlns:a16="http://schemas.microsoft.com/office/drawing/2014/main" id="{B76CFBDD-4B93-41B2-18D0-691AD6049E6E}"/>
              </a:ext>
            </a:extLst>
          </p:cNvPr>
          <p:cNvCxnSpPr>
            <a:cxnSpLocks/>
            <a:stCxn id="27" idx="4"/>
            <a:endCxn id="49" idx="0"/>
          </p:cNvCxnSpPr>
          <p:nvPr/>
        </p:nvCxnSpPr>
        <p:spPr>
          <a:xfrm rot="16200000" flipH="1">
            <a:off x="5247633" y="3356632"/>
            <a:ext cx="877525" cy="833967"/>
          </a:xfrm>
          <a:prstGeom prst="curvedConnector3">
            <a:avLst>
              <a:gd name="adj1" fmla="val 50000"/>
            </a:avLst>
          </a:prstGeom>
          <a:ln>
            <a:solidFill>
              <a:srgbClr val="FFFF00"/>
            </a:solidFill>
            <a:headEnd type="none" w="med" len="med"/>
            <a:tailEnd type="arrow" w="med" len="med"/>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23837913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6"/>
                                        </p:tgtEl>
                                        <p:attrNameLst>
                                          <p:attrName>style.visibility</p:attrName>
                                        </p:attrNameLst>
                                      </p:cBhvr>
                                      <p:to>
                                        <p:strVal val="visible"/>
                                      </p:to>
                                    </p:set>
                                    <p:animEffect transition="in" filter="fade">
                                      <p:cBhvr>
                                        <p:cTn id="43" dur="500"/>
                                        <p:tgtEl>
                                          <p:spTgt spid="9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500"/>
                                        <p:tgtEl>
                                          <p:spTgt spid="2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500"/>
                                        <p:tgtEl>
                                          <p:spTgt spid="2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500"/>
                                        <p:tgtEl>
                                          <p:spTgt spid="2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500"/>
                                        <p:tgtEl>
                                          <p:spTgt spid="3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animEffect transition="in" filter="fade">
                                      <p:cBhvr>
                                        <p:cTn id="69" dur="500"/>
                                        <p:tgtEl>
                                          <p:spTgt spid="3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fade">
                                      <p:cBhvr>
                                        <p:cTn id="72" dur="500"/>
                                        <p:tgtEl>
                                          <p:spTgt spid="3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fade">
                                      <p:cBhvr>
                                        <p:cTn id="75" dur="500"/>
                                        <p:tgtEl>
                                          <p:spTgt spid="34"/>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fade">
                                      <p:cBhvr>
                                        <p:cTn id="78" dur="500"/>
                                        <p:tgtEl>
                                          <p:spTgt spid="35"/>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fade">
                                      <p:cBhvr>
                                        <p:cTn id="81" dur="500"/>
                                        <p:tgtEl>
                                          <p:spTgt spid="36"/>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97"/>
                                        </p:tgtEl>
                                        <p:attrNameLst>
                                          <p:attrName>style.visibility</p:attrName>
                                        </p:attrNameLst>
                                      </p:cBhvr>
                                      <p:to>
                                        <p:strVal val="visible"/>
                                      </p:to>
                                    </p:set>
                                    <p:animEffect transition="in" filter="fade">
                                      <p:cBhvr>
                                        <p:cTn id="84" dur="500"/>
                                        <p:tgtEl>
                                          <p:spTgt spid="97"/>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49"/>
                                        </p:tgtEl>
                                        <p:attrNameLst>
                                          <p:attrName>style.visibility</p:attrName>
                                        </p:attrNameLst>
                                      </p:cBhvr>
                                      <p:to>
                                        <p:strVal val="visible"/>
                                      </p:to>
                                    </p:set>
                                    <p:animEffect transition="in" filter="fade">
                                      <p:cBhvr>
                                        <p:cTn id="89" dur="500"/>
                                        <p:tgtEl>
                                          <p:spTgt spid="49"/>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50"/>
                                        </p:tgtEl>
                                        <p:attrNameLst>
                                          <p:attrName>style.visibility</p:attrName>
                                        </p:attrNameLst>
                                      </p:cBhvr>
                                      <p:to>
                                        <p:strVal val="visible"/>
                                      </p:to>
                                    </p:set>
                                    <p:animEffect transition="in" filter="fade">
                                      <p:cBhvr>
                                        <p:cTn id="92" dur="500"/>
                                        <p:tgtEl>
                                          <p:spTgt spid="50"/>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51"/>
                                        </p:tgtEl>
                                        <p:attrNameLst>
                                          <p:attrName>style.visibility</p:attrName>
                                        </p:attrNameLst>
                                      </p:cBhvr>
                                      <p:to>
                                        <p:strVal val="visible"/>
                                      </p:to>
                                    </p:set>
                                    <p:animEffect transition="in" filter="fade">
                                      <p:cBhvr>
                                        <p:cTn id="95" dur="500"/>
                                        <p:tgtEl>
                                          <p:spTgt spid="51"/>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52"/>
                                        </p:tgtEl>
                                        <p:attrNameLst>
                                          <p:attrName>style.visibility</p:attrName>
                                        </p:attrNameLst>
                                      </p:cBhvr>
                                      <p:to>
                                        <p:strVal val="visible"/>
                                      </p:to>
                                    </p:set>
                                    <p:animEffect transition="in" filter="fade">
                                      <p:cBhvr>
                                        <p:cTn id="98" dur="500"/>
                                        <p:tgtEl>
                                          <p:spTgt spid="52"/>
                                        </p:tgtEl>
                                      </p:cBhvr>
                                    </p:animEffect>
                                  </p:childTnLst>
                                </p:cTn>
                              </p:par>
                              <p:par>
                                <p:cTn id="99" presetID="10" presetClass="entr" presetSubtype="0" fill="hold" nodeType="withEffect">
                                  <p:stCondLst>
                                    <p:cond delay="0"/>
                                  </p:stCondLst>
                                  <p:childTnLst>
                                    <p:set>
                                      <p:cBhvr>
                                        <p:cTn id="100" dur="1" fill="hold">
                                          <p:stCondLst>
                                            <p:cond delay="0"/>
                                          </p:stCondLst>
                                        </p:cTn>
                                        <p:tgtEl>
                                          <p:spTgt spid="62"/>
                                        </p:tgtEl>
                                        <p:attrNameLst>
                                          <p:attrName>style.visibility</p:attrName>
                                        </p:attrNameLst>
                                      </p:cBhvr>
                                      <p:to>
                                        <p:strVal val="visible"/>
                                      </p:to>
                                    </p:set>
                                    <p:animEffect transition="in" filter="fade">
                                      <p:cBhvr>
                                        <p:cTn id="101" dur="500"/>
                                        <p:tgtEl>
                                          <p:spTgt spid="62"/>
                                        </p:tgtEl>
                                      </p:cBhvr>
                                    </p:animEffect>
                                  </p:childTnLst>
                                </p:cTn>
                              </p:par>
                              <p:par>
                                <p:cTn id="102" presetID="10" presetClass="entr" presetSubtype="0" fill="hold" nodeType="withEffect">
                                  <p:stCondLst>
                                    <p:cond delay="0"/>
                                  </p:stCondLst>
                                  <p:childTnLst>
                                    <p:set>
                                      <p:cBhvr>
                                        <p:cTn id="103" dur="1" fill="hold">
                                          <p:stCondLst>
                                            <p:cond delay="0"/>
                                          </p:stCondLst>
                                        </p:cTn>
                                        <p:tgtEl>
                                          <p:spTgt spid="59"/>
                                        </p:tgtEl>
                                        <p:attrNameLst>
                                          <p:attrName>style.visibility</p:attrName>
                                        </p:attrNameLst>
                                      </p:cBhvr>
                                      <p:to>
                                        <p:strVal val="visible"/>
                                      </p:to>
                                    </p:set>
                                    <p:animEffect transition="in" filter="fade">
                                      <p:cBhvr>
                                        <p:cTn id="104" dur="500"/>
                                        <p:tgtEl>
                                          <p:spTgt spid="59"/>
                                        </p:tgtEl>
                                      </p:cBhvr>
                                    </p:animEffect>
                                  </p:childTnLst>
                                </p:cTn>
                              </p:par>
                              <p:par>
                                <p:cTn id="105" presetID="10" presetClass="entr" presetSubtype="0" fill="hold" nodeType="withEffect">
                                  <p:stCondLst>
                                    <p:cond delay="0"/>
                                  </p:stCondLst>
                                  <p:childTnLst>
                                    <p:set>
                                      <p:cBhvr>
                                        <p:cTn id="106" dur="1" fill="hold">
                                          <p:stCondLst>
                                            <p:cond delay="0"/>
                                          </p:stCondLst>
                                        </p:cTn>
                                        <p:tgtEl>
                                          <p:spTgt spid="38"/>
                                        </p:tgtEl>
                                        <p:attrNameLst>
                                          <p:attrName>style.visibility</p:attrName>
                                        </p:attrNameLst>
                                      </p:cBhvr>
                                      <p:to>
                                        <p:strVal val="visible"/>
                                      </p:to>
                                    </p:set>
                                    <p:animEffect transition="in" filter="fade">
                                      <p:cBhvr>
                                        <p:cTn id="107" dur="500"/>
                                        <p:tgtEl>
                                          <p:spTgt spid="38"/>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98"/>
                                        </p:tgtEl>
                                        <p:attrNameLst>
                                          <p:attrName>style.visibility</p:attrName>
                                        </p:attrNameLst>
                                      </p:cBhvr>
                                      <p:to>
                                        <p:strVal val="visible"/>
                                      </p:to>
                                    </p:set>
                                    <p:animEffect transition="in" filter="fade">
                                      <p:cBhvr>
                                        <p:cTn id="110" dur="500"/>
                                        <p:tgtEl>
                                          <p:spTgt spid="98"/>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xit" presetSubtype="0" fill="hold" nodeType="clickEffect">
                                  <p:stCondLst>
                                    <p:cond delay="0"/>
                                  </p:stCondLst>
                                  <p:childTnLst>
                                    <p:animEffect transition="out" filter="fade">
                                      <p:cBhvr>
                                        <p:cTn id="114" dur="500"/>
                                        <p:tgtEl>
                                          <p:spTgt spid="62"/>
                                        </p:tgtEl>
                                      </p:cBhvr>
                                    </p:animEffect>
                                    <p:set>
                                      <p:cBhvr>
                                        <p:cTn id="115" dur="1" fill="hold">
                                          <p:stCondLst>
                                            <p:cond delay="499"/>
                                          </p:stCondLst>
                                        </p:cTn>
                                        <p:tgtEl>
                                          <p:spTgt spid="62"/>
                                        </p:tgtEl>
                                        <p:attrNameLst>
                                          <p:attrName>style.visibility</p:attrName>
                                        </p:attrNameLst>
                                      </p:cBhvr>
                                      <p:to>
                                        <p:strVal val="hidden"/>
                                      </p:to>
                                    </p:set>
                                  </p:childTnLst>
                                </p:cTn>
                              </p:par>
                              <p:par>
                                <p:cTn id="116" presetID="10" presetClass="exit" presetSubtype="0" fill="hold" nodeType="withEffect">
                                  <p:stCondLst>
                                    <p:cond delay="0"/>
                                  </p:stCondLst>
                                  <p:childTnLst>
                                    <p:animEffect transition="out" filter="fade">
                                      <p:cBhvr>
                                        <p:cTn id="117" dur="500"/>
                                        <p:tgtEl>
                                          <p:spTgt spid="59"/>
                                        </p:tgtEl>
                                      </p:cBhvr>
                                    </p:animEffect>
                                    <p:set>
                                      <p:cBhvr>
                                        <p:cTn id="118" dur="1" fill="hold">
                                          <p:stCondLst>
                                            <p:cond delay="499"/>
                                          </p:stCondLst>
                                        </p:cTn>
                                        <p:tgtEl>
                                          <p:spTgt spid="59"/>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38"/>
                                        </p:tgtEl>
                                      </p:cBhvr>
                                    </p:animEffect>
                                    <p:set>
                                      <p:cBhvr>
                                        <p:cTn id="121" dur="1" fill="hold">
                                          <p:stCondLst>
                                            <p:cond delay="499"/>
                                          </p:stCondLst>
                                        </p:cTn>
                                        <p:tgtEl>
                                          <p:spTgt spid="38"/>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65"/>
                                        </p:tgtEl>
                                        <p:attrNameLst>
                                          <p:attrName>style.visibility</p:attrName>
                                        </p:attrNameLst>
                                      </p:cBhvr>
                                      <p:to>
                                        <p:strVal val="visible"/>
                                      </p:to>
                                    </p:set>
                                    <p:animEffect transition="in" filter="fade">
                                      <p:cBhvr>
                                        <p:cTn id="126" dur="500"/>
                                        <p:tgtEl>
                                          <p:spTgt spid="65"/>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66"/>
                                        </p:tgtEl>
                                        <p:attrNameLst>
                                          <p:attrName>style.visibility</p:attrName>
                                        </p:attrNameLst>
                                      </p:cBhvr>
                                      <p:to>
                                        <p:strVal val="visible"/>
                                      </p:to>
                                    </p:set>
                                    <p:animEffect transition="in" filter="fade">
                                      <p:cBhvr>
                                        <p:cTn id="129" dur="500"/>
                                        <p:tgtEl>
                                          <p:spTgt spid="66"/>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67"/>
                                        </p:tgtEl>
                                        <p:attrNameLst>
                                          <p:attrName>style.visibility</p:attrName>
                                        </p:attrNameLst>
                                      </p:cBhvr>
                                      <p:to>
                                        <p:strVal val="visible"/>
                                      </p:to>
                                    </p:set>
                                    <p:animEffect transition="in" filter="fade">
                                      <p:cBhvr>
                                        <p:cTn id="132" dur="500"/>
                                        <p:tgtEl>
                                          <p:spTgt spid="67"/>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68"/>
                                        </p:tgtEl>
                                        <p:attrNameLst>
                                          <p:attrName>style.visibility</p:attrName>
                                        </p:attrNameLst>
                                      </p:cBhvr>
                                      <p:to>
                                        <p:strVal val="visible"/>
                                      </p:to>
                                    </p:set>
                                    <p:animEffect transition="in" filter="fade">
                                      <p:cBhvr>
                                        <p:cTn id="135" dur="500"/>
                                        <p:tgtEl>
                                          <p:spTgt spid="68"/>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99"/>
                                        </p:tgtEl>
                                        <p:attrNameLst>
                                          <p:attrName>style.visibility</p:attrName>
                                        </p:attrNameLst>
                                      </p:cBhvr>
                                      <p:to>
                                        <p:strVal val="visible"/>
                                      </p:to>
                                    </p:set>
                                    <p:animEffect transition="in" filter="fade">
                                      <p:cBhvr>
                                        <p:cTn id="138" dur="500"/>
                                        <p:tgtEl>
                                          <p:spTgt spid="99"/>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grpId="0" nodeType="clickEffect">
                                  <p:stCondLst>
                                    <p:cond delay="0"/>
                                  </p:stCondLst>
                                  <p:childTnLst>
                                    <p:set>
                                      <p:cBhvr>
                                        <p:cTn id="142" dur="1" fill="hold">
                                          <p:stCondLst>
                                            <p:cond delay="0"/>
                                          </p:stCondLst>
                                        </p:cTn>
                                        <p:tgtEl>
                                          <p:spTgt spid="78"/>
                                        </p:tgtEl>
                                        <p:attrNameLst>
                                          <p:attrName>style.visibility</p:attrName>
                                        </p:attrNameLst>
                                      </p:cBhvr>
                                      <p:to>
                                        <p:strVal val="visible"/>
                                      </p:to>
                                    </p:set>
                                    <p:animEffect transition="in" filter="fade">
                                      <p:cBhvr>
                                        <p:cTn id="143" dur="500"/>
                                        <p:tgtEl>
                                          <p:spTgt spid="78"/>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88"/>
                                        </p:tgtEl>
                                        <p:attrNameLst>
                                          <p:attrName>style.visibility</p:attrName>
                                        </p:attrNameLst>
                                      </p:cBhvr>
                                      <p:to>
                                        <p:strVal val="visible"/>
                                      </p:to>
                                    </p:set>
                                    <p:animEffect transition="in" filter="fade">
                                      <p:cBhvr>
                                        <p:cTn id="146" dur="500"/>
                                        <p:tgtEl>
                                          <p:spTgt spid="88"/>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89"/>
                                        </p:tgtEl>
                                        <p:attrNameLst>
                                          <p:attrName>style.visibility</p:attrName>
                                        </p:attrNameLst>
                                      </p:cBhvr>
                                      <p:to>
                                        <p:strVal val="visible"/>
                                      </p:to>
                                    </p:set>
                                    <p:animEffect transition="in" filter="fade">
                                      <p:cBhvr>
                                        <p:cTn id="149" dur="500"/>
                                        <p:tgtEl>
                                          <p:spTgt spid="89"/>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90"/>
                                        </p:tgtEl>
                                        <p:attrNameLst>
                                          <p:attrName>style.visibility</p:attrName>
                                        </p:attrNameLst>
                                      </p:cBhvr>
                                      <p:to>
                                        <p:strVal val="visible"/>
                                      </p:to>
                                    </p:set>
                                    <p:animEffect transition="in" filter="fade">
                                      <p:cBhvr>
                                        <p:cTn id="152" dur="500"/>
                                        <p:tgtEl>
                                          <p:spTgt spid="90"/>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91"/>
                                        </p:tgtEl>
                                        <p:attrNameLst>
                                          <p:attrName>style.visibility</p:attrName>
                                        </p:attrNameLst>
                                      </p:cBhvr>
                                      <p:to>
                                        <p:strVal val="visible"/>
                                      </p:to>
                                    </p:set>
                                    <p:animEffect transition="in" filter="fade">
                                      <p:cBhvr>
                                        <p:cTn id="155" dur="500"/>
                                        <p:tgtEl>
                                          <p:spTgt spid="91"/>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92"/>
                                        </p:tgtEl>
                                        <p:attrNameLst>
                                          <p:attrName>style.visibility</p:attrName>
                                        </p:attrNameLst>
                                      </p:cBhvr>
                                      <p:to>
                                        <p:strVal val="visible"/>
                                      </p:to>
                                    </p:set>
                                    <p:animEffect transition="in" filter="fade">
                                      <p:cBhvr>
                                        <p:cTn id="158" dur="500"/>
                                        <p:tgtEl>
                                          <p:spTgt spid="92"/>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93"/>
                                        </p:tgtEl>
                                        <p:attrNameLst>
                                          <p:attrName>style.visibility</p:attrName>
                                        </p:attrNameLst>
                                      </p:cBhvr>
                                      <p:to>
                                        <p:strVal val="visible"/>
                                      </p:to>
                                    </p:set>
                                    <p:animEffect transition="in" filter="fade">
                                      <p:cBhvr>
                                        <p:cTn id="161" dur="500"/>
                                        <p:tgtEl>
                                          <p:spTgt spid="93"/>
                                        </p:tgtEl>
                                      </p:cBhvr>
                                    </p:animEffect>
                                  </p:childTnLst>
                                </p:cTn>
                              </p:par>
                              <p:par>
                                <p:cTn id="162" presetID="10" presetClass="entr" presetSubtype="0" fill="hold" nodeType="withEffect">
                                  <p:stCondLst>
                                    <p:cond delay="0"/>
                                  </p:stCondLst>
                                  <p:childTnLst>
                                    <p:set>
                                      <p:cBhvr>
                                        <p:cTn id="163" dur="1" fill="hold">
                                          <p:stCondLst>
                                            <p:cond delay="0"/>
                                          </p:stCondLst>
                                        </p:cTn>
                                        <p:tgtEl>
                                          <p:spTgt spid="74"/>
                                        </p:tgtEl>
                                        <p:attrNameLst>
                                          <p:attrName>style.visibility</p:attrName>
                                        </p:attrNameLst>
                                      </p:cBhvr>
                                      <p:to>
                                        <p:strVal val="visible"/>
                                      </p:to>
                                    </p:set>
                                    <p:animEffect transition="in" filter="fade">
                                      <p:cBhvr>
                                        <p:cTn id="164" dur="500"/>
                                        <p:tgtEl>
                                          <p:spTgt spid="74"/>
                                        </p:tgtEl>
                                      </p:cBhvr>
                                    </p:animEffect>
                                  </p:childTnLst>
                                </p:cTn>
                              </p:par>
                              <p:par>
                                <p:cTn id="165" presetID="10" presetClass="entr" presetSubtype="0" fill="hold" nodeType="withEffect">
                                  <p:stCondLst>
                                    <p:cond delay="0"/>
                                  </p:stCondLst>
                                  <p:childTnLst>
                                    <p:set>
                                      <p:cBhvr>
                                        <p:cTn id="166" dur="1" fill="hold">
                                          <p:stCondLst>
                                            <p:cond delay="0"/>
                                          </p:stCondLst>
                                        </p:cTn>
                                        <p:tgtEl>
                                          <p:spTgt spid="69"/>
                                        </p:tgtEl>
                                        <p:attrNameLst>
                                          <p:attrName>style.visibility</p:attrName>
                                        </p:attrNameLst>
                                      </p:cBhvr>
                                      <p:to>
                                        <p:strVal val="visible"/>
                                      </p:to>
                                    </p:set>
                                    <p:animEffect transition="in" filter="fade">
                                      <p:cBhvr>
                                        <p:cTn id="167" dur="500"/>
                                        <p:tgtEl>
                                          <p:spTgt spid="69"/>
                                        </p:tgtEl>
                                      </p:cBhvr>
                                    </p:animEffect>
                                  </p:childTnLst>
                                </p:cTn>
                              </p:par>
                              <p:par>
                                <p:cTn id="168" presetID="10" presetClass="entr" presetSubtype="0" fill="hold" nodeType="withEffect">
                                  <p:stCondLst>
                                    <p:cond delay="0"/>
                                  </p:stCondLst>
                                  <p:childTnLst>
                                    <p:set>
                                      <p:cBhvr>
                                        <p:cTn id="169" dur="1" fill="hold">
                                          <p:stCondLst>
                                            <p:cond delay="0"/>
                                          </p:stCondLst>
                                        </p:cTn>
                                        <p:tgtEl>
                                          <p:spTgt spid="79"/>
                                        </p:tgtEl>
                                        <p:attrNameLst>
                                          <p:attrName>style.visibility</p:attrName>
                                        </p:attrNameLst>
                                      </p:cBhvr>
                                      <p:to>
                                        <p:strVal val="visible"/>
                                      </p:to>
                                    </p:set>
                                    <p:animEffect transition="in" filter="fade">
                                      <p:cBhvr>
                                        <p:cTn id="170" dur="500"/>
                                        <p:tgtEl>
                                          <p:spTgt spid="79"/>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100"/>
                                        </p:tgtEl>
                                        <p:attrNameLst>
                                          <p:attrName>style.visibility</p:attrName>
                                        </p:attrNameLst>
                                      </p:cBhvr>
                                      <p:to>
                                        <p:strVal val="visible"/>
                                      </p:to>
                                    </p:set>
                                    <p:animEffect transition="in" filter="fade">
                                      <p:cBhvr>
                                        <p:cTn id="173"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8" grpId="0" animBg="1"/>
      <p:bldP spid="19"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49" grpId="0" animBg="1"/>
      <p:bldP spid="50" grpId="0" animBg="1"/>
      <p:bldP spid="51" grpId="0" animBg="1"/>
      <p:bldP spid="52" grpId="0" animBg="1"/>
      <p:bldP spid="65" grpId="0" animBg="1"/>
      <p:bldP spid="66" grpId="0" animBg="1"/>
      <p:bldP spid="67" grpId="0" animBg="1"/>
      <p:bldP spid="68" grpId="0" animBg="1"/>
      <p:bldP spid="78" grpId="0" animBg="1"/>
      <p:bldP spid="88" grpId="0" animBg="1"/>
      <p:bldP spid="89" grpId="0" animBg="1"/>
      <p:bldP spid="90" grpId="0" animBg="1"/>
      <p:bldP spid="91" grpId="0" animBg="1"/>
      <p:bldP spid="92" grpId="0" animBg="1"/>
      <p:bldP spid="93" grpId="0" animBg="1"/>
      <p:bldP spid="96" grpId="0"/>
      <p:bldP spid="97" grpId="0"/>
      <p:bldP spid="98" grpId="0"/>
      <p:bldP spid="99" grpId="0"/>
      <p:bldP spid="10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38D9A-EB6D-365D-6580-63DF62568B57}"/>
              </a:ext>
            </a:extLst>
          </p:cNvPr>
          <p:cNvSpPr>
            <a:spLocks noGrp="1"/>
          </p:cNvSpPr>
          <p:nvPr>
            <p:ph type="title"/>
          </p:nvPr>
        </p:nvSpPr>
        <p:spPr/>
        <p:txBody>
          <a:bodyPr>
            <a:normAutofit fontScale="90000"/>
          </a:bodyPr>
          <a:lstStyle/>
          <a:p>
            <a:r>
              <a:rPr lang="en-US"/>
              <a:t>Device-Wise Parallel Prefix Scan – Partially Sequential Approach</a:t>
            </a:r>
          </a:p>
        </p:txBody>
      </p:sp>
      <p:sp>
        <p:nvSpPr>
          <p:cNvPr id="20" name="Slide Number Placeholder 19">
            <a:extLst>
              <a:ext uri="{FF2B5EF4-FFF2-40B4-BE49-F238E27FC236}">
                <a16:creationId xmlns:a16="http://schemas.microsoft.com/office/drawing/2014/main" id="{D389DF05-584E-23C2-CED3-DCCC4214AA63}"/>
              </a:ext>
            </a:extLst>
          </p:cNvPr>
          <p:cNvSpPr>
            <a:spLocks noGrp="1"/>
          </p:cNvSpPr>
          <p:nvPr>
            <p:ph type="sldNum" sz="quarter" idx="2"/>
          </p:nvPr>
        </p:nvSpPr>
        <p:spPr/>
        <p:txBody>
          <a:bodyPr/>
          <a:lstStyle/>
          <a:p>
            <a:fld id="{86CB4B4D-7CA3-9044-876B-883B54F8677D}" type="slidenum">
              <a:rPr lang="en-US" smtClean="0"/>
              <a:t>32</a:t>
            </a:fld>
            <a:endParaRPr lang="en-US"/>
          </a:p>
        </p:txBody>
      </p:sp>
      <p:sp>
        <p:nvSpPr>
          <p:cNvPr id="11" name="Oval 10">
            <a:extLst>
              <a:ext uri="{FF2B5EF4-FFF2-40B4-BE49-F238E27FC236}">
                <a16:creationId xmlns:a16="http://schemas.microsoft.com/office/drawing/2014/main" id="{C6101AD8-0959-E97E-8D9C-456B8174F56C}"/>
              </a:ext>
            </a:extLst>
          </p:cNvPr>
          <p:cNvSpPr/>
          <p:nvPr/>
        </p:nvSpPr>
        <p:spPr>
          <a:xfrm>
            <a:off x="3403599" y="1259209"/>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8</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2" name="Oval 11">
            <a:extLst>
              <a:ext uri="{FF2B5EF4-FFF2-40B4-BE49-F238E27FC236}">
                <a16:creationId xmlns:a16="http://schemas.microsoft.com/office/drawing/2014/main" id="{7A1DFFB7-376B-DA27-5EF2-4F642D9B28BC}"/>
              </a:ext>
            </a:extLst>
          </p:cNvPr>
          <p:cNvSpPr/>
          <p:nvPr/>
        </p:nvSpPr>
        <p:spPr>
          <a:xfrm>
            <a:off x="4237566" y="1259209"/>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3" name="Oval 12">
            <a:extLst>
              <a:ext uri="{FF2B5EF4-FFF2-40B4-BE49-F238E27FC236}">
                <a16:creationId xmlns:a16="http://schemas.microsoft.com/office/drawing/2014/main" id="{9EC2F897-39E6-7047-CC9E-A94B13472634}"/>
              </a:ext>
            </a:extLst>
          </p:cNvPr>
          <p:cNvSpPr/>
          <p:nvPr/>
        </p:nvSpPr>
        <p:spPr>
          <a:xfrm>
            <a:off x="5071533" y="1259209"/>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7</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4" name="Oval 13">
            <a:extLst>
              <a:ext uri="{FF2B5EF4-FFF2-40B4-BE49-F238E27FC236}">
                <a16:creationId xmlns:a16="http://schemas.microsoft.com/office/drawing/2014/main" id="{5E765611-AF49-94EE-FC6D-C7B068FF301B}"/>
              </a:ext>
            </a:extLst>
          </p:cNvPr>
          <p:cNvSpPr/>
          <p:nvPr/>
        </p:nvSpPr>
        <p:spPr>
          <a:xfrm>
            <a:off x="5905500" y="1259209"/>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4</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5" name="Oval 14">
            <a:extLst>
              <a:ext uri="{FF2B5EF4-FFF2-40B4-BE49-F238E27FC236}">
                <a16:creationId xmlns:a16="http://schemas.microsoft.com/office/drawing/2014/main" id="{D737415E-EA91-B41A-B9B8-B71C5F359032}"/>
              </a:ext>
            </a:extLst>
          </p:cNvPr>
          <p:cNvSpPr/>
          <p:nvPr/>
        </p:nvSpPr>
        <p:spPr>
          <a:xfrm>
            <a:off x="6739467" y="1259209"/>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6" name="Oval 15">
            <a:extLst>
              <a:ext uri="{FF2B5EF4-FFF2-40B4-BE49-F238E27FC236}">
                <a16:creationId xmlns:a16="http://schemas.microsoft.com/office/drawing/2014/main" id="{013FEC7F-A6A8-60A8-9306-80BCC3F0D7E2}"/>
              </a:ext>
            </a:extLst>
          </p:cNvPr>
          <p:cNvSpPr/>
          <p:nvPr/>
        </p:nvSpPr>
        <p:spPr>
          <a:xfrm>
            <a:off x="7569200" y="1259209"/>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3</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8" name="Oval 17">
            <a:extLst>
              <a:ext uri="{FF2B5EF4-FFF2-40B4-BE49-F238E27FC236}">
                <a16:creationId xmlns:a16="http://schemas.microsoft.com/office/drawing/2014/main" id="{ADEA6E19-DC17-4F08-5EE4-4B995199831B}"/>
              </a:ext>
            </a:extLst>
          </p:cNvPr>
          <p:cNvSpPr/>
          <p:nvPr/>
        </p:nvSpPr>
        <p:spPr>
          <a:xfrm>
            <a:off x="8398933" y="1259209"/>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5</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9" name="Oval 18">
            <a:extLst>
              <a:ext uri="{FF2B5EF4-FFF2-40B4-BE49-F238E27FC236}">
                <a16:creationId xmlns:a16="http://schemas.microsoft.com/office/drawing/2014/main" id="{19B6F307-375A-EC72-CC5A-C51DCF46E7D3}"/>
              </a:ext>
            </a:extLst>
          </p:cNvPr>
          <p:cNvSpPr/>
          <p:nvPr/>
        </p:nvSpPr>
        <p:spPr>
          <a:xfrm>
            <a:off x="9228666" y="1259209"/>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2</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1" name="Oval 20">
            <a:extLst>
              <a:ext uri="{FF2B5EF4-FFF2-40B4-BE49-F238E27FC236}">
                <a16:creationId xmlns:a16="http://schemas.microsoft.com/office/drawing/2014/main" id="{2C6E3B66-0417-A5F6-CD6C-CC358696DF62}"/>
              </a:ext>
            </a:extLst>
          </p:cNvPr>
          <p:cNvSpPr/>
          <p:nvPr/>
        </p:nvSpPr>
        <p:spPr>
          <a:xfrm>
            <a:off x="10058399" y="1259209"/>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9</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2" name="Rectangle 21">
            <a:extLst>
              <a:ext uri="{FF2B5EF4-FFF2-40B4-BE49-F238E27FC236}">
                <a16:creationId xmlns:a16="http://schemas.microsoft.com/office/drawing/2014/main" id="{D8C77278-05FA-6E48-95A9-C6A0667A0CC4}"/>
              </a:ext>
            </a:extLst>
          </p:cNvPr>
          <p:cNvSpPr/>
          <p:nvPr/>
        </p:nvSpPr>
        <p:spPr>
          <a:xfrm>
            <a:off x="3330424" y="1160479"/>
            <a:ext cx="2220686" cy="609600"/>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3" name="Rectangle 22">
            <a:extLst>
              <a:ext uri="{FF2B5EF4-FFF2-40B4-BE49-F238E27FC236}">
                <a16:creationId xmlns:a16="http://schemas.microsoft.com/office/drawing/2014/main" id="{4FACD68F-8749-75BB-D560-2B3E51F8FAF3}"/>
              </a:ext>
            </a:extLst>
          </p:cNvPr>
          <p:cNvSpPr/>
          <p:nvPr/>
        </p:nvSpPr>
        <p:spPr>
          <a:xfrm>
            <a:off x="5819623" y="1160479"/>
            <a:ext cx="2220686" cy="609600"/>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4" name="Rectangle 23">
            <a:extLst>
              <a:ext uri="{FF2B5EF4-FFF2-40B4-BE49-F238E27FC236}">
                <a16:creationId xmlns:a16="http://schemas.microsoft.com/office/drawing/2014/main" id="{8D3F0AAD-E84C-6097-1688-4533A30F17F2}"/>
              </a:ext>
            </a:extLst>
          </p:cNvPr>
          <p:cNvSpPr/>
          <p:nvPr/>
        </p:nvSpPr>
        <p:spPr>
          <a:xfrm>
            <a:off x="8308822" y="1160479"/>
            <a:ext cx="2220686" cy="609600"/>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96" name="TextBox 95">
            <a:extLst>
              <a:ext uri="{FF2B5EF4-FFF2-40B4-BE49-F238E27FC236}">
                <a16:creationId xmlns:a16="http://schemas.microsoft.com/office/drawing/2014/main" id="{7DD161A2-3B47-23B4-BFC1-80986BB10E90}"/>
              </a:ext>
            </a:extLst>
          </p:cNvPr>
          <p:cNvSpPr txBox="1"/>
          <p:nvPr/>
        </p:nvSpPr>
        <p:spPr>
          <a:xfrm>
            <a:off x="794020" y="1259209"/>
            <a:ext cx="162168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Input</a:t>
            </a:r>
          </a:p>
        </p:txBody>
      </p:sp>
      <p:grpSp>
        <p:nvGrpSpPr>
          <p:cNvPr id="83" name="Group 82">
            <a:extLst>
              <a:ext uri="{FF2B5EF4-FFF2-40B4-BE49-F238E27FC236}">
                <a16:creationId xmlns:a16="http://schemas.microsoft.com/office/drawing/2014/main" id="{7C538757-028F-0783-844C-9B592FC4C3B9}"/>
              </a:ext>
            </a:extLst>
          </p:cNvPr>
          <p:cNvGrpSpPr/>
          <p:nvPr/>
        </p:nvGrpSpPr>
        <p:grpSpPr>
          <a:xfrm>
            <a:off x="733060" y="2225136"/>
            <a:ext cx="9803827" cy="609600"/>
            <a:chOff x="733060" y="2225136"/>
            <a:chExt cx="9803827" cy="609600"/>
          </a:xfrm>
        </p:grpSpPr>
        <p:sp>
          <p:nvSpPr>
            <p:cNvPr id="25" name="Oval 24">
              <a:extLst>
                <a:ext uri="{FF2B5EF4-FFF2-40B4-BE49-F238E27FC236}">
                  <a16:creationId xmlns:a16="http://schemas.microsoft.com/office/drawing/2014/main" id="{3FB02409-1B7C-E184-A351-EDF761704129}"/>
                </a:ext>
              </a:extLst>
            </p:cNvPr>
            <p:cNvSpPr/>
            <p:nvPr/>
          </p:nvSpPr>
          <p:spPr>
            <a:xfrm>
              <a:off x="3410978" y="2323866"/>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8</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6" name="Oval 25">
              <a:extLst>
                <a:ext uri="{FF2B5EF4-FFF2-40B4-BE49-F238E27FC236}">
                  <a16:creationId xmlns:a16="http://schemas.microsoft.com/office/drawing/2014/main" id="{0A9E02B1-B899-8C5C-2FFE-3598C9E8F43D}"/>
                </a:ext>
              </a:extLst>
            </p:cNvPr>
            <p:cNvSpPr/>
            <p:nvPr/>
          </p:nvSpPr>
          <p:spPr>
            <a:xfrm>
              <a:off x="4244945" y="2323866"/>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9</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7" name="Oval 26">
              <a:extLst>
                <a:ext uri="{FF2B5EF4-FFF2-40B4-BE49-F238E27FC236}">
                  <a16:creationId xmlns:a16="http://schemas.microsoft.com/office/drawing/2014/main" id="{6A8BC003-8A92-AE7B-C59E-6337E5279FAE}"/>
                </a:ext>
              </a:extLst>
            </p:cNvPr>
            <p:cNvSpPr/>
            <p:nvPr/>
          </p:nvSpPr>
          <p:spPr>
            <a:xfrm>
              <a:off x="5078912" y="2323866"/>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8" name="Oval 27">
              <a:extLst>
                <a:ext uri="{FF2B5EF4-FFF2-40B4-BE49-F238E27FC236}">
                  <a16:creationId xmlns:a16="http://schemas.microsoft.com/office/drawing/2014/main" id="{EBB5EABA-E4F4-D297-4E71-FB5F381D82FC}"/>
                </a:ext>
              </a:extLst>
            </p:cNvPr>
            <p:cNvSpPr/>
            <p:nvPr/>
          </p:nvSpPr>
          <p:spPr>
            <a:xfrm>
              <a:off x="5912879" y="2323866"/>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4</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9" name="Oval 28">
              <a:extLst>
                <a:ext uri="{FF2B5EF4-FFF2-40B4-BE49-F238E27FC236}">
                  <a16:creationId xmlns:a16="http://schemas.microsoft.com/office/drawing/2014/main" id="{3D286BBB-0B17-7A53-B817-E8BC4912A1B8}"/>
                </a:ext>
              </a:extLst>
            </p:cNvPr>
            <p:cNvSpPr/>
            <p:nvPr/>
          </p:nvSpPr>
          <p:spPr>
            <a:xfrm>
              <a:off x="6746846" y="2323866"/>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10</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0" name="Oval 29">
              <a:extLst>
                <a:ext uri="{FF2B5EF4-FFF2-40B4-BE49-F238E27FC236}">
                  <a16:creationId xmlns:a16="http://schemas.microsoft.com/office/drawing/2014/main" id="{9D637C6B-AD10-C2B8-6196-E99A492F5A08}"/>
                </a:ext>
              </a:extLst>
            </p:cNvPr>
            <p:cNvSpPr/>
            <p:nvPr/>
          </p:nvSpPr>
          <p:spPr>
            <a:xfrm>
              <a:off x="7576579" y="2323866"/>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13</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1" name="Oval 30">
              <a:extLst>
                <a:ext uri="{FF2B5EF4-FFF2-40B4-BE49-F238E27FC236}">
                  <a16:creationId xmlns:a16="http://schemas.microsoft.com/office/drawing/2014/main" id="{1158EAF3-1932-A3B9-9F51-BE7087C9024A}"/>
                </a:ext>
              </a:extLst>
            </p:cNvPr>
            <p:cNvSpPr/>
            <p:nvPr/>
          </p:nvSpPr>
          <p:spPr>
            <a:xfrm>
              <a:off x="8406312" y="2323866"/>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5</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2" name="Oval 31">
              <a:extLst>
                <a:ext uri="{FF2B5EF4-FFF2-40B4-BE49-F238E27FC236}">
                  <a16:creationId xmlns:a16="http://schemas.microsoft.com/office/drawing/2014/main" id="{1B05D263-F204-DE4A-7BC7-FB6649B1D59D}"/>
                </a:ext>
              </a:extLst>
            </p:cNvPr>
            <p:cNvSpPr/>
            <p:nvPr/>
          </p:nvSpPr>
          <p:spPr>
            <a:xfrm>
              <a:off x="9236045" y="2323866"/>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7</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3" name="Oval 32">
              <a:extLst>
                <a:ext uri="{FF2B5EF4-FFF2-40B4-BE49-F238E27FC236}">
                  <a16:creationId xmlns:a16="http://schemas.microsoft.com/office/drawing/2014/main" id="{308F1B66-520A-49B0-AE78-75E5EA103112}"/>
                </a:ext>
              </a:extLst>
            </p:cNvPr>
            <p:cNvSpPr/>
            <p:nvPr/>
          </p:nvSpPr>
          <p:spPr>
            <a:xfrm>
              <a:off x="10065778" y="2323866"/>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16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4" name="Rectangle 33">
              <a:extLst>
                <a:ext uri="{FF2B5EF4-FFF2-40B4-BE49-F238E27FC236}">
                  <a16:creationId xmlns:a16="http://schemas.microsoft.com/office/drawing/2014/main" id="{E1321521-3263-E6E2-77EF-8394093F5AB1}"/>
                </a:ext>
              </a:extLst>
            </p:cNvPr>
            <p:cNvSpPr/>
            <p:nvPr/>
          </p:nvSpPr>
          <p:spPr>
            <a:xfrm>
              <a:off x="3337803" y="2225136"/>
              <a:ext cx="2220686" cy="609600"/>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5" name="Rectangle 34">
              <a:extLst>
                <a:ext uri="{FF2B5EF4-FFF2-40B4-BE49-F238E27FC236}">
                  <a16:creationId xmlns:a16="http://schemas.microsoft.com/office/drawing/2014/main" id="{474DAB77-8755-8ABF-179C-47BADC466A22}"/>
                </a:ext>
              </a:extLst>
            </p:cNvPr>
            <p:cNvSpPr/>
            <p:nvPr/>
          </p:nvSpPr>
          <p:spPr>
            <a:xfrm>
              <a:off x="5827002" y="2225136"/>
              <a:ext cx="2220686" cy="609600"/>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6" name="Rectangle 35">
              <a:extLst>
                <a:ext uri="{FF2B5EF4-FFF2-40B4-BE49-F238E27FC236}">
                  <a16:creationId xmlns:a16="http://schemas.microsoft.com/office/drawing/2014/main" id="{C3A4BBFE-DDF5-DC96-A383-2FDAA2805E2B}"/>
                </a:ext>
              </a:extLst>
            </p:cNvPr>
            <p:cNvSpPr/>
            <p:nvPr/>
          </p:nvSpPr>
          <p:spPr>
            <a:xfrm>
              <a:off x="8316201" y="2225136"/>
              <a:ext cx="2220686" cy="609600"/>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88" name="Oval 87">
              <a:extLst>
                <a:ext uri="{FF2B5EF4-FFF2-40B4-BE49-F238E27FC236}">
                  <a16:creationId xmlns:a16="http://schemas.microsoft.com/office/drawing/2014/main" id="{B3326000-E6D5-13ED-DCDC-A6FA713D43BF}"/>
                </a:ext>
              </a:extLst>
            </p:cNvPr>
            <p:cNvSpPr/>
            <p:nvPr/>
          </p:nvSpPr>
          <p:spPr>
            <a:xfrm>
              <a:off x="5905500" y="2322941"/>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4</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89" name="Oval 88">
              <a:extLst>
                <a:ext uri="{FF2B5EF4-FFF2-40B4-BE49-F238E27FC236}">
                  <a16:creationId xmlns:a16="http://schemas.microsoft.com/office/drawing/2014/main" id="{0A9DD9AA-6B31-C0E6-702E-41F5F4DF107B}"/>
                </a:ext>
              </a:extLst>
            </p:cNvPr>
            <p:cNvSpPr/>
            <p:nvPr/>
          </p:nvSpPr>
          <p:spPr>
            <a:xfrm>
              <a:off x="6739467" y="2322941"/>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10</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90" name="Oval 89">
              <a:extLst>
                <a:ext uri="{FF2B5EF4-FFF2-40B4-BE49-F238E27FC236}">
                  <a16:creationId xmlns:a16="http://schemas.microsoft.com/office/drawing/2014/main" id="{64F12552-C61B-D6D0-04E9-1D6D2E31CAFB}"/>
                </a:ext>
              </a:extLst>
            </p:cNvPr>
            <p:cNvSpPr/>
            <p:nvPr/>
          </p:nvSpPr>
          <p:spPr>
            <a:xfrm>
              <a:off x="7569200" y="2322941"/>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13</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91" name="Oval 90">
              <a:extLst>
                <a:ext uri="{FF2B5EF4-FFF2-40B4-BE49-F238E27FC236}">
                  <a16:creationId xmlns:a16="http://schemas.microsoft.com/office/drawing/2014/main" id="{9E1A3DB8-A703-EF3D-772F-E9211378E4DA}"/>
                </a:ext>
              </a:extLst>
            </p:cNvPr>
            <p:cNvSpPr/>
            <p:nvPr/>
          </p:nvSpPr>
          <p:spPr>
            <a:xfrm>
              <a:off x="8398933" y="2322941"/>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5</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92" name="Oval 91">
              <a:extLst>
                <a:ext uri="{FF2B5EF4-FFF2-40B4-BE49-F238E27FC236}">
                  <a16:creationId xmlns:a16="http://schemas.microsoft.com/office/drawing/2014/main" id="{0CC59824-F86A-0585-578F-3F276E57D7AA}"/>
                </a:ext>
              </a:extLst>
            </p:cNvPr>
            <p:cNvSpPr/>
            <p:nvPr/>
          </p:nvSpPr>
          <p:spPr>
            <a:xfrm>
              <a:off x="9228666" y="2322941"/>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7</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93" name="Oval 92">
              <a:extLst>
                <a:ext uri="{FF2B5EF4-FFF2-40B4-BE49-F238E27FC236}">
                  <a16:creationId xmlns:a16="http://schemas.microsoft.com/office/drawing/2014/main" id="{62501460-83BC-AF2A-1533-48CE8CCF305D}"/>
                </a:ext>
              </a:extLst>
            </p:cNvPr>
            <p:cNvSpPr/>
            <p:nvPr/>
          </p:nvSpPr>
          <p:spPr>
            <a:xfrm>
              <a:off x="10058399" y="2322941"/>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16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97" name="TextBox 96">
              <a:extLst>
                <a:ext uri="{FF2B5EF4-FFF2-40B4-BE49-F238E27FC236}">
                  <a16:creationId xmlns:a16="http://schemas.microsoft.com/office/drawing/2014/main" id="{A9BE5BF7-C96C-E8C5-2DF2-8550E7A68A59}"/>
                </a:ext>
              </a:extLst>
            </p:cNvPr>
            <p:cNvSpPr txBox="1"/>
            <p:nvPr/>
          </p:nvSpPr>
          <p:spPr>
            <a:xfrm>
              <a:off x="733060" y="2233127"/>
              <a:ext cx="242192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Block-wise prefix scans</a:t>
              </a:r>
            </a:p>
          </p:txBody>
        </p:sp>
      </p:grpSp>
      <p:grpSp>
        <p:nvGrpSpPr>
          <p:cNvPr id="86" name="Group 85">
            <a:extLst>
              <a:ext uri="{FF2B5EF4-FFF2-40B4-BE49-F238E27FC236}">
                <a16:creationId xmlns:a16="http://schemas.microsoft.com/office/drawing/2014/main" id="{CB965318-2CE9-72E0-B032-1593F9301D0D}"/>
              </a:ext>
            </a:extLst>
          </p:cNvPr>
          <p:cNvGrpSpPr/>
          <p:nvPr/>
        </p:nvGrpSpPr>
        <p:grpSpPr>
          <a:xfrm>
            <a:off x="989052" y="5148043"/>
            <a:ext cx="9660926" cy="909953"/>
            <a:chOff x="989052" y="5148043"/>
            <a:chExt cx="9660926" cy="909953"/>
          </a:xfrm>
        </p:grpSpPr>
        <p:sp>
          <p:nvSpPr>
            <p:cNvPr id="41" name="Oval 40">
              <a:extLst>
                <a:ext uri="{FF2B5EF4-FFF2-40B4-BE49-F238E27FC236}">
                  <a16:creationId xmlns:a16="http://schemas.microsoft.com/office/drawing/2014/main" id="{9525E579-0C55-CA66-DF66-327BA59F4F0C}"/>
                </a:ext>
              </a:extLst>
            </p:cNvPr>
            <p:cNvSpPr/>
            <p:nvPr/>
          </p:nvSpPr>
          <p:spPr>
            <a:xfrm>
              <a:off x="3369249" y="5547126"/>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8</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2" name="Oval 41">
              <a:extLst>
                <a:ext uri="{FF2B5EF4-FFF2-40B4-BE49-F238E27FC236}">
                  <a16:creationId xmlns:a16="http://schemas.microsoft.com/office/drawing/2014/main" id="{BF3AE0ED-8DCA-01B7-BD1F-CF96CF570D64}"/>
                </a:ext>
              </a:extLst>
            </p:cNvPr>
            <p:cNvSpPr/>
            <p:nvPr/>
          </p:nvSpPr>
          <p:spPr>
            <a:xfrm>
              <a:off x="4203216" y="5547126"/>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9</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3" name="Oval 42">
              <a:extLst>
                <a:ext uri="{FF2B5EF4-FFF2-40B4-BE49-F238E27FC236}">
                  <a16:creationId xmlns:a16="http://schemas.microsoft.com/office/drawing/2014/main" id="{E4863ECD-2FD9-2103-5132-77FD914F7F2A}"/>
                </a:ext>
              </a:extLst>
            </p:cNvPr>
            <p:cNvSpPr/>
            <p:nvPr/>
          </p:nvSpPr>
          <p:spPr>
            <a:xfrm>
              <a:off x="5037183" y="5547126"/>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4" name="Rectangle 43">
              <a:extLst>
                <a:ext uri="{FF2B5EF4-FFF2-40B4-BE49-F238E27FC236}">
                  <a16:creationId xmlns:a16="http://schemas.microsoft.com/office/drawing/2014/main" id="{0557E689-3F77-5380-3BEA-CE5994964212}"/>
                </a:ext>
              </a:extLst>
            </p:cNvPr>
            <p:cNvSpPr/>
            <p:nvPr/>
          </p:nvSpPr>
          <p:spPr>
            <a:xfrm>
              <a:off x="3296073" y="5156501"/>
              <a:ext cx="2255037" cy="901495"/>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53" name="TextBox 52">
              <a:extLst>
                <a:ext uri="{FF2B5EF4-FFF2-40B4-BE49-F238E27FC236}">
                  <a16:creationId xmlns:a16="http://schemas.microsoft.com/office/drawing/2014/main" id="{8EE2BB46-603B-FEBB-395F-91B70B1BF1A8}"/>
                </a:ext>
              </a:extLst>
            </p:cNvPr>
            <p:cNvSpPr txBox="1"/>
            <p:nvPr/>
          </p:nvSpPr>
          <p:spPr>
            <a:xfrm>
              <a:off x="3373903" y="5190632"/>
              <a:ext cx="1694605"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 Offset (0)</a:t>
              </a:r>
            </a:p>
          </p:txBody>
        </p:sp>
        <p:sp>
          <p:nvSpPr>
            <p:cNvPr id="57" name="Rectangle 56">
              <a:extLst>
                <a:ext uri="{FF2B5EF4-FFF2-40B4-BE49-F238E27FC236}">
                  <a16:creationId xmlns:a16="http://schemas.microsoft.com/office/drawing/2014/main" id="{0B9A822E-4527-0871-F0EC-FBEFB0A456DC}"/>
                </a:ext>
              </a:extLst>
            </p:cNvPr>
            <p:cNvSpPr/>
            <p:nvPr/>
          </p:nvSpPr>
          <p:spPr>
            <a:xfrm>
              <a:off x="5845507" y="5156501"/>
              <a:ext cx="2255037" cy="901495"/>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58" name="TextBox 57">
              <a:extLst>
                <a:ext uri="{FF2B5EF4-FFF2-40B4-BE49-F238E27FC236}">
                  <a16:creationId xmlns:a16="http://schemas.microsoft.com/office/drawing/2014/main" id="{5285D477-4A47-F7A4-07B4-543EC5F60B29}"/>
                </a:ext>
              </a:extLst>
            </p:cNvPr>
            <p:cNvSpPr txBox="1"/>
            <p:nvPr/>
          </p:nvSpPr>
          <p:spPr>
            <a:xfrm>
              <a:off x="5923337" y="5190632"/>
              <a:ext cx="1694605"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 Offset (16)</a:t>
              </a:r>
            </a:p>
          </p:txBody>
        </p:sp>
        <p:sp>
          <p:nvSpPr>
            <p:cNvPr id="59" name="Oval 58">
              <a:extLst>
                <a:ext uri="{FF2B5EF4-FFF2-40B4-BE49-F238E27FC236}">
                  <a16:creationId xmlns:a16="http://schemas.microsoft.com/office/drawing/2014/main" id="{4BAC5646-B86E-866A-886C-CDF57A1D13B0}"/>
                </a:ext>
              </a:extLst>
            </p:cNvPr>
            <p:cNvSpPr/>
            <p:nvPr/>
          </p:nvSpPr>
          <p:spPr>
            <a:xfrm>
              <a:off x="5979948" y="5547126"/>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20</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60" name="Oval 59">
              <a:extLst>
                <a:ext uri="{FF2B5EF4-FFF2-40B4-BE49-F238E27FC236}">
                  <a16:creationId xmlns:a16="http://schemas.microsoft.com/office/drawing/2014/main" id="{65B85574-D769-B832-00B9-22FD5A0F03C3}"/>
                </a:ext>
              </a:extLst>
            </p:cNvPr>
            <p:cNvSpPr/>
            <p:nvPr/>
          </p:nvSpPr>
          <p:spPr>
            <a:xfrm>
              <a:off x="6813915" y="5547126"/>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26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61" name="Oval 60">
              <a:extLst>
                <a:ext uri="{FF2B5EF4-FFF2-40B4-BE49-F238E27FC236}">
                  <a16:creationId xmlns:a16="http://schemas.microsoft.com/office/drawing/2014/main" id="{C4AB93B6-97F5-1931-EC18-407313EC4DDA}"/>
                </a:ext>
              </a:extLst>
            </p:cNvPr>
            <p:cNvSpPr/>
            <p:nvPr/>
          </p:nvSpPr>
          <p:spPr>
            <a:xfrm>
              <a:off x="7643648" y="5547126"/>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29</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62" name="Rectangle 61">
              <a:extLst>
                <a:ext uri="{FF2B5EF4-FFF2-40B4-BE49-F238E27FC236}">
                  <a16:creationId xmlns:a16="http://schemas.microsoft.com/office/drawing/2014/main" id="{FF30CCD3-2C25-D56C-B7BD-74AFD0E5E7D6}"/>
                </a:ext>
              </a:extLst>
            </p:cNvPr>
            <p:cNvSpPr/>
            <p:nvPr/>
          </p:nvSpPr>
          <p:spPr>
            <a:xfrm>
              <a:off x="8394941" y="5148043"/>
              <a:ext cx="2255037" cy="901495"/>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63" name="TextBox 62">
              <a:extLst>
                <a:ext uri="{FF2B5EF4-FFF2-40B4-BE49-F238E27FC236}">
                  <a16:creationId xmlns:a16="http://schemas.microsoft.com/office/drawing/2014/main" id="{EF7F588B-DFC0-21E3-16D1-8B806A3CAFF6}"/>
                </a:ext>
              </a:extLst>
            </p:cNvPr>
            <p:cNvSpPr txBox="1"/>
            <p:nvPr/>
          </p:nvSpPr>
          <p:spPr>
            <a:xfrm>
              <a:off x="8472771" y="5182174"/>
              <a:ext cx="1694605"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 Offset (16 + 13)</a:t>
              </a:r>
            </a:p>
          </p:txBody>
        </p:sp>
        <p:sp>
          <p:nvSpPr>
            <p:cNvPr id="64" name="Oval 63">
              <a:extLst>
                <a:ext uri="{FF2B5EF4-FFF2-40B4-BE49-F238E27FC236}">
                  <a16:creationId xmlns:a16="http://schemas.microsoft.com/office/drawing/2014/main" id="{1EA5BD1E-BAA5-6B29-E8CD-EA812682D82C}"/>
                </a:ext>
              </a:extLst>
            </p:cNvPr>
            <p:cNvSpPr/>
            <p:nvPr/>
          </p:nvSpPr>
          <p:spPr>
            <a:xfrm>
              <a:off x="8529382" y="5538668"/>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34</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65" name="Oval 64">
              <a:extLst>
                <a:ext uri="{FF2B5EF4-FFF2-40B4-BE49-F238E27FC236}">
                  <a16:creationId xmlns:a16="http://schemas.microsoft.com/office/drawing/2014/main" id="{7BA04570-5BCC-941D-3850-670195709A48}"/>
                </a:ext>
              </a:extLst>
            </p:cNvPr>
            <p:cNvSpPr/>
            <p:nvPr/>
          </p:nvSpPr>
          <p:spPr>
            <a:xfrm>
              <a:off x="9363349" y="5538668"/>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36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66" name="Oval 65">
              <a:extLst>
                <a:ext uri="{FF2B5EF4-FFF2-40B4-BE49-F238E27FC236}">
                  <a16:creationId xmlns:a16="http://schemas.microsoft.com/office/drawing/2014/main" id="{9FB3191B-46F8-FF8E-BC48-21071F768EEC}"/>
                </a:ext>
              </a:extLst>
            </p:cNvPr>
            <p:cNvSpPr/>
            <p:nvPr/>
          </p:nvSpPr>
          <p:spPr>
            <a:xfrm>
              <a:off x="10193082" y="5538668"/>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45</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67" name="TextBox 66">
              <a:extLst>
                <a:ext uri="{FF2B5EF4-FFF2-40B4-BE49-F238E27FC236}">
                  <a16:creationId xmlns:a16="http://schemas.microsoft.com/office/drawing/2014/main" id="{7FA5B42C-4DFD-3821-D458-475E1CE50340}"/>
                </a:ext>
              </a:extLst>
            </p:cNvPr>
            <p:cNvSpPr txBox="1"/>
            <p:nvPr/>
          </p:nvSpPr>
          <p:spPr>
            <a:xfrm>
              <a:off x="989052" y="5313742"/>
              <a:ext cx="242192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Apply the</a:t>
              </a:r>
              <a:r>
                <a:rPr kumimoji="0" lang="en-US" sz="1800" b="0" i="0" u="none" strike="noStrike" cap="none" spc="0" normalizeH="0">
                  <a:ln>
                    <a:noFill/>
                  </a:ln>
                  <a:solidFill>
                    <a:srgbClr val="FFFFFF"/>
                  </a:solidFill>
                  <a:effectLst/>
                  <a:uFillTx/>
                  <a:latin typeface="+mj-lt"/>
                  <a:ea typeface="+mj-ea"/>
                  <a:cs typeface="+mj-cs"/>
                  <a:sym typeface="Calibri"/>
                </a:rPr>
                <a:t> offset</a:t>
              </a:r>
              <a:endParaRPr kumimoji="0" lang="en-US" sz="1800" b="0" i="0" u="none" strike="noStrike" cap="none" spc="0" normalizeH="0" baseline="0">
                <a:ln>
                  <a:noFill/>
                </a:ln>
                <a:solidFill>
                  <a:srgbClr val="FFFFFF"/>
                </a:solidFill>
                <a:effectLst/>
                <a:uFillTx/>
                <a:latin typeface="+mj-lt"/>
                <a:ea typeface="+mj-ea"/>
                <a:cs typeface="+mj-cs"/>
                <a:sym typeface="Calibri"/>
              </a:endParaRPr>
            </a:p>
          </p:txBody>
        </p:sp>
      </p:grpSp>
      <p:grpSp>
        <p:nvGrpSpPr>
          <p:cNvPr id="84" name="Group 83">
            <a:extLst>
              <a:ext uri="{FF2B5EF4-FFF2-40B4-BE49-F238E27FC236}">
                <a16:creationId xmlns:a16="http://schemas.microsoft.com/office/drawing/2014/main" id="{1DDDC597-6CA9-5410-E931-8FEBAF6CC201}"/>
              </a:ext>
            </a:extLst>
          </p:cNvPr>
          <p:cNvGrpSpPr/>
          <p:nvPr/>
        </p:nvGrpSpPr>
        <p:grpSpPr>
          <a:xfrm>
            <a:off x="578891" y="3301699"/>
            <a:ext cx="2679481" cy="1640162"/>
            <a:chOff x="578891" y="3301699"/>
            <a:chExt cx="2679481" cy="1640162"/>
          </a:xfrm>
        </p:grpSpPr>
        <p:sp>
          <p:nvSpPr>
            <p:cNvPr id="50" name="TextBox 49">
              <a:extLst>
                <a:ext uri="{FF2B5EF4-FFF2-40B4-BE49-F238E27FC236}">
                  <a16:creationId xmlns:a16="http://schemas.microsoft.com/office/drawing/2014/main" id="{9041A471-0D07-EAE6-0CF8-C40804FE058E}"/>
                </a:ext>
              </a:extLst>
            </p:cNvPr>
            <p:cNvSpPr txBox="1"/>
            <p:nvPr/>
          </p:nvSpPr>
          <p:spPr>
            <a:xfrm>
              <a:off x="578891" y="3842066"/>
              <a:ext cx="242192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Global offset</a:t>
              </a:r>
              <a:r>
                <a:rPr kumimoji="0" lang="en-US" sz="1800" b="0" i="0" u="none" strike="noStrike" cap="none" spc="0" normalizeH="0">
                  <a:ln>
                    <a:noFill/>
                  </a:ln>
                  <a:solidFill>
                    <a:srgbClr val="FFFFFF"/>
                  </a:solidFill>
                  <a:effectLst/>
                  <a:uFillTx/>
                  <a:latin typeface="+mj-lt"/>
                  <a:ea typeface="+mj-ea"/>
                  <a:cs typeface="+mj-cs"/>
                  <a:sym typeface="Calibri"/>
                </a:rPr>
                <a:t> calculation</a:t>
              </a:r>
              <a:endParaRPr kumimoji="0" lang="en-US" sz="1800" b="0" i="0" u="none" strike="noStrike" cap="none" spc="0" normalizeH="0" baseline="0">
                <a:ln>
                  <a:noFill/>
                </a:ln>
                <a:solidFill>
                  <a:srgbClr val="FFFFFF"/>
                </a:solidFill>
                <a:effectLst/>
                <a:uFillTx/>
                <a:latin typeface="+mj-lt"/>
                <a:ea typeface="+mj-ea"/>
                <a:cs typeface="+mj-cs"/>
                <a:sym typeface="Calibri"/>
              </a:endParaRPr>
            </a:p>
          </p:txBody>
        </p:sp>
        <p:sp>
          <p:nvSpPr>
            <p:cNvPr id="69" name="Left Brace 68">
              <a:extLst>
                <a:ext uri="{FF2B5EF4-FFF2-40B4-BE49-F238E27FC236}">
                  <a16:creationId xmlns:a16="http://schemas.microsoft.com/office/drawing/2014/main" id="{67F0B848-2917-930A-6D59-F58338CC3C00}"/>
                </a:ext>
              </a:extLst>
            </p:cNvPr>
            <p:cNvSpPr/>
            <p:nvPr/>
          </p:nvSpPr>
          <p:spPr>
            <a:xfrm>
              <a:off x="2979544" y="3301699"/>
              <a:ext cx="278828" cy="1640162"/>
            </a:xfrm>
            <a:prstGeom prst="leftBrace">
              <a:avLst>
                <a:gd name="adj1" fmla="val 82121"/>
                <a:gd name="adj2" fmla="val 50000"/>
              </a:avLst>
            </a:prstGeom>
            <a:noFill/>
            <a:ln w="28575"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grpSp>
      <p:grpSp>
        <p:nvGrpSpPr>
          <p:cNvPr id="85" name="Group 84">
            <a:extLst>
              <a:ext uri="{FF2B5EF4-FFF2-40B4-BE49-F238E27FC236}">
                <a16:creationId xmlns:a16="http://schemas.microsoft.com/office/drawing/2014/main" id="{5C408FA1-67EB-91EB-49D1-EE4B0E3D774E}"/>
              </a:ext>
            </a:extLst>
          </p:cNvPr>
          <p:cNvGrpSpPr/>
          <p:nvPr/>
        </p:nvGrpSpPr>
        <p:grpSpPr>
          <a:xfrm>
            <a:off x="3376627" y="3476959"/>
            <a:ext cx="7196789" cy="1382362"/>
            <a:chOff x="3376627" y="3476959"/>
            <a:chExt cx="7196789" cy="1382362"/>
          </a:xfrm>
        </p:grpSpPr>
        <p:sp>
          <p:nvSpPr>
            <p:cNvPr id="8" name="TextBox 7">
              <a:extLst>
                <a:ext uri="{FF2B5EF4-FFF2-40B4-BE49-F238E27FC236}">
                  <a16:creationId xmlns:a16="http://schemas.microsoft.com/office/drawing/2014/main" id="{FC8164EA-21B0-AF78-73E4-EFD79B44D6A7}"/>
                </a:ext>
              </a:extLst>
            </p:cNvPr>
            <p:cNvSpPr txBox="1"/>
            <p:nvPr/>
          </p:nvSpPr>
          <p:spPr>
            <a:xfrm>
              <a:off x="3647135" y="3534291"/>
              <a:ext cx="1694605"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Global offset += 16</a:t>
              </a:r>
            </a:p>
          </p:txBody>
        </p:sp>
        <p:sp>
          <p:nvSpPr>
            <p:cNvPr id="45" name="Rectangle 44">
              <a:extLst>
                <a:ext uri="{FF2B5EF4-FFF2-40B4-BE49-F238E27FC236}">
                  <a16:creationId xmlns:a16="http://schemas.microsoft.com/office/drawing/2014/main" id="{45D11938-642D-CA04-FBA8-D0518893E9AC}"/>
                </a:ext>
              </a:extLst>
            </p:cNvPr>
            <p:cNvSpPr/>
            <p:nvPr/>
          </p:nvSpPr>
          <p:spPr>
            <a:xfrm>
              <a:off x="3376627" y="3476959"/>
              <a:ext cx="2174483" cy="427122"/>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6" name="TextBox 45">
              <a:extLst>
                <a:ext uri="{FF2B5EF4-FFF2-40B4-BE49-F238E27FC236}">
                  <a16:creationId xmlns:a16="http://schemas.microsoft.com/office/drawing/2014/main" id="{74EB1082-5231-FE8C-60CE-46B63F9C31D6}"/>
                </a:ext>
              </a:extLst>
            </p:cNvPr>
            <p:cNvSpPr txBox="1"/>
            <p:nvPr/>
          </p:nvSpPr>
          <p:spPr>
            <a:xfrm>
              <a:off x="6116015" y="4037211"/>
              <a:ext cx="1694605"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Global offset += 13</a:t>
              </a:r>
            </a:p>
          </p:txBody>
        </p:sp>
        <p:sp>
          <p:nvSpPr>
            <p:cNvPr id="47" name="Rectangle 46">
              <a:extLst>
                <a:ext uri="{FF2B5EF4-FFF2-40B4-BE49-F238E27FC236}">
                  <a16:creationId xmlns:a16="http://schemas.microsoft.com/office/drawing/2014/main" id="{BF7B5299-03E9-4A3C-8CF4-BBBF478496E2}"/>
                </a:ext>
              </a:extLst>
            </p:cNvPr>
            <p:cNvSpPr/>
            <p:nvPr/>
          </p:nvSpPr>
          <p:spPr>
            <a:xfrm>
              <a:off x="5845507" y="3979879"/>
              <a:ext cx="2174483" cy="427122"/>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8" name="TextBox 47">
              <a:extLst>
                <a:ext uri="{FF2B5EF4-FFF2-40B4-BE49-F238E27FC236}">
                  <a16:creationId xmlns:a16="http://schemas.microsoft.com/office/drawing/2014/main" id="{308F37D9-469D-9115-F1F8-C77732B0EA1D}"/>
                </a:ext>
              </a:extLst>
            </p:cNvPr>
            <p:cNvSpPr txBox="1"/>
            <p:nvPr/>
          </p:nvSpPr>
          <p:spPr>
            <a:xfrm>
              <a:off x="8669441" y="4489531"/>
              <a:ext cx="1694605"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Global offset += 16</a:t>
              </a:r>
            </a:p>
          </p:txBody>
        </p:sp>
        <p:sp>
          <p:nvSpPr>
            <p:cNvPr id="49" name="Rectangle 48">
              <a:extLst>
                <a:ext uri="{FF2B5EF4-FFF2-40B4-BE49-F238E27FC236}">
                  <a16:creationId xmlns:a16="http://schemas.microsoft.com/office/drawing/2014/main" id="{D776FA80-E3DB-FCDB-BD12-7091497F270B}"/>
                </a:ext>
              </a:extLst>
            </p:cNvPr>
            <p:cNvSpPr/>
            <p:nvPr/>
          </p:nvSpPr>
          <p:spPr>
            <a:xfrm>
              <a:off x="8398933" y="4432199"/>
              <a:ext cx="2174483" cy="427122"/>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cxnSp>
          <p:nvCxnSpPr>
            <p:cNvPr id="73" name="Connector: Curved 72">
              <a:extLst>
                <a:ext uri="{FF2B5EF4-FFF2-40B4-BE49-F238E27FC236}">
                  <a16:creationId xmlns:a16="http://schemas.microsoft.com/office/drawing/2014/main" id="{0D3DFAAA-0B99-39B7-B534-DFF634186DEA}"/>
                </a:ext>
              </a:extLst>
            </p:cNvPr>
            <p:cNvCxnSpPr>
              <a:cxnSpLocks/>
              <a:stCxn id="45" idx="2"/>
            </p:cNvCxnSpPr>
            <p:nvPr/>
          </p:nvCxnSpPr>
          <p:spPr>
            <a:xfrm rot="16200000" flipH="1">
              <a:off x="4926925" y="3441025"/>
              <a:ext cx="309782" cy="1235894"/>
            </a:xfrm>
            <a:prstGeom prst="curvedConnector2">
              <a:avLst/>
            </a:prstGeom>
            <a:noFill/>
            <a:ln w="28575"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76" name="Connector: Curved 75">
              <a:extLst>
                <a:ext uri="{FF2B5EF4-FFF2-40B4-BE49-F238E27FC236}">
                  <a16:creationId xmlns:a16="http://schemas.microsoft.com/office/drawing/2014/main" id="{F67A37F8-0518-738C-8DBE-6A8019FEF45E}"/>
                </a:ext>
              </a:extLst>
            </p:cNvPr>
            <p:cNvCxnSpPr>
              <a:cxnSpLocks/>
              <a:stCxn id="47" idx="2"/>
            </p:cNvCxnSpPr>
            <p:nvPr/>
          </p:nvCxnSpPr>
          <p:spPr>
            <a:xfrm rot="16200000" flipH="1">
              <a:off x="7456765" y="3882985"/>
              <a:ext cx="279302" cy="1327334"/>
            </a:xfrm>
            <a:prstGeom prst="curvedConnector2">
              <a:avLst/>
            </a:prstGeom>
            <a:noFill/>
            <a:ln w="28575"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148981787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fade">
                                      <p:cBhvr>
                                        <p:cTn id="12" dur="5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5"/>
                                        </p:tgtEl>
                                        <p:attrNameLst>
                                          <p:attrName>style.visibility</p:attrName>
                                        </p:attrNameLst>
                                      </p:cBhvr>
                                      <p:to>
                                        <p:strVal val="visible"/>
                                      </p:to>
                                    </p:set>
                                    <p:animEffect transition="in" filter="wipe(left)">
                                      <p:cBhvr>
                                        <p:cTn id="17" dur="1500"/>
                                        <p:tgtEl>
                                          <p:spTgt spid="8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6"/>
                                        </p:tgtEl>
                                        <p:attrNameLst>
                                          <p:attrName>style.visibility</p:attrName>
                                        </p:attrNameLst>
                                      </p:cBhvr>
                                      <p:to>
                                        <p:strVal val="visible"/>
                                      </p:to>
                                    </p:set>
                                    <p:animEffect transition="in" filter="fade">
                                      <p:cBhvr>
                                        <p:cTn id="22"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38D9A-EB6D-365D-6580-63DF62568B57}"/>
              </a:ext>
            </a:extLst>
          </p:cNvPr>
          <p:cNvSpPr>
            <a:spLocks noGrp="1"/>
          </p:cNvSpPr>
          <p:nvPr>
            <p:ph type="title"/>
          </p:nvPr>
        </p:nvSpPr>
        <p:spPr/>
        <p:txBody>
          <a:bodyPr>
            <a:normAutofit fontScale="90000"/>
          </a:bodyPr>
          <a:lstStyle/>
          <a:p>
            <a:r>
              <a:rPr lang="en-US"/>
              <a:t>Device-Wise Parallel Prefix Scan – Implementation </a:t>
            </a:r>
          </a:p>
        </p:txBody>
      </p:sp>
      <p:sp>
        <p:nvSpPr>
          <p:cNvPr id="10" name="TextBox 9">
            <a:extLst>
              <a:ext uri="{FF2B5EF4-FFF2-40B4-BE49-F238E27FC236}">
                <a16:creationId xmlns:a16="http://schemas.microsoft.com/office/drawing/2014/main" id="{A8D4E0E4-68DC-34AE-8856-9C4B8A9E0E02}"/>
              </a:ext>
            </a:extLst>
          </p:cNvPr>
          <p:cNvSpPr txBox="1"/>
          <p:nvPr/>
        </p:nvSpPr>
        <p:spPr>
          <a:xfrm>
            <a:off x="6125376" y="1543934"/>
            <a:ext cx="5535582" cy="4401205"/>
          </a:xfrm>
          <a:prstGeom prst="rect">
            <a:avLst/>
          </a:prstGeom>
          <a:solidFill>
            <a:srgbClr val="262626"/>
          </a:solidFill>
          <a:ln w="12700" cap="flat">
            <a:solidFill>
              <a:srgbClr val="FFFFFF"/>
            </a:solid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a:solidFill>
                  <a:srgbClr val="569CD6"/>
                </a:solidFill>
                <a:effectLst/>
                <a:latin typeface="Consolas" panose="020B0609020204030204" pitchFamily="49" charset="0"/>
              </a:rPr>
              <a:t>template</a:t>
            </a:r>
            <a:r>
              <a:rPr lang="en-US" sz="1400" b="0">
                <a:solidFill>
                  <a:srgbClr val="D4D4D4"/>
                </a:solidFill>
                <a:effectLst/>
                <a:latin typeface="Consolas" panose="020B0609020204030204" pitchFamily="49" charset="0"/>
              </a:rPr>
              <a:t> &lt;</a:t>
            </a:r>
            <a:r>
              <a:rPr lang="en-US" sz="1400" b="0" err="1">
                <a:solidFill>
                  <a:srgbClr val="569CD6"/>
                </a:solidFill>
                <a:effectLst/>
                <a:latin typeface="Consolas" panose="020B0609020204030204" pitchFamily="49" charset="0"/>
              </a:rPr>
              <a:t>typename</a:t>
            </a:r>
            <a:r>
              <a:rPr lang="en-US" sz="1400" b="0">
                <a:solidFill>
                  <a:srgbClr val="D4D4D4"/>
                </a:solidFill>
                <a:effectLst/>
                <a:latin typeface="Consolas" panose="020B0609020204030204" pitchFamily="49" charset="0"/>
              </a:rPr>
              <a:t> </a:t>
            </a:r>
            <a:r>
              <a:rPr lang="en-US" sz="1400" b="0">
                <a:solidFill>
                  <a:srgbClr val="4EC9B0"/>
                </a:solidFill>
                <a:effectLst/>
                <a:latin typeface="Consolas" panose="020B0609020204030204" pitchFamily="49" charset="0"/>
              </a:rPr>
              <a:t>T</a:t>
            </a:r>
            <a:r>
              <a:rPr lang="en-US" sz="1400" b="0">
                <a:solidFill>
                  <a:srgbClr val="D4D4D4"/>
                </a:solidFill>
                <a:effectLst/>
                <a:latin typeface="Consolas" panose="020B0609020204030204" pitchFamily="49" charset="0"/>
              </a:rPr>
              <a:t>&gt;</a:t>
            </a:r>
          </a:p>
          <a:p>
            <a:r>
              <a:rPr lang="en-US" sz="1400" b="0">
                <a:solidFill>
                  <a:srgbClr val="D4D4D4"/>
                </a:solidFill>
                <a:effectLst/>
                <a:latin typeface="Consolas" panose="020B0609020204030204" pitchFamily="49" charset="0"/>
              </a:rPr>
              <a:t>__device__ </a:t>
            </a:r>
            <a:r>
              <a:rPr lang="en-US" sz="1400" b="0">
                <a:solidFill>
                  <a:srgbClr val="4EC9B0"/>
                </a:solidFill>
                <a:effectLst/>
                <a:latin typeface="Consolas" panose="020B0609020204030204" pitchFamily="49" charset="0"/>
              </a:rPr>
              <a:t>T</a:t>
            </a:r>
            <a:r>
              <a:rPr lang="en-US" sz="1400" b="0">
                <a:solidFill>
                  <a:srgbClr val="D4D4D4"/>
                </a:solidFill>
                <a:effectLst/>
                <a:latin typeface="Consolas" panose="020B0609020204030204" pitchFamily="49" charset="0"/>
              </a:rPr>
              <a:t> </a:t>
            </a:r>
            <a:r>
              <a:rPr lang="en-US" sz="1400" b="0" err="1">
                <a:solidFill>
                  <a:srgbClr val="DCDCAA"/>
                </a:solidFill>
                <a:effectLst/>
                <a:latin typeface="Consolas" panose="020B0609020204030204" pitchFamily="49" charset="0"/>
              </a:rPr>
              <a:t>ScanDevice</a:t>
            </a:r>
            <a:r>
              <a:rPr lang="en-US" sz="1400" b="0">
                <a:solidFill>
                  <a:srgbClr val="DCDCAA"/>
                </a:solidFill>
                <a:effectLst/>
                <a:latin typeface="Consolas" panose="020B0609020204030204" pitchFamily="49" charset="0"/>
              </a:rPr>
              <a:t> </a:t>
            </a:r>
            <a:r>
              <a:rPr lang="en-US" sz="1400" b="0">
                <a:solidFill>
                  <a:srgbClr val="D4D4D4"/>
                </a:solidFill>
                <a:effectLst/>
                <a:latin typeface="Consolas" panose="020B0609020204030204" pitchFamily="49" charset="0"/>
              </a:rPr>
              <a:t>(T </a:t>
            </a:r>
            <a:r>
              <a:rPr lang="en-US" sz="1400" b="0" err="1">
                <a:solidFill>
                  <a:srgbClr val="D4D4D4"/>
                </a:solidFill>
                <a:effectLst/>
                <a:latin typeface="Consolas" panose="020B0609020204030204" pitchFamily="49" charset="0"/>
              </a:rPr>
              <a:t>val</a:t>
            </a:r>
            <a:r>
              <a:rPr lang="en-US" sz="1400" b="0">
                <a:solidFill>
                  <a:srgbClr val="D4D4D4"/>
                </a:solidFill>
                <a:effectLst/>
                <a:latin typeface="Consolas" panose="020B0609020204030204" pitchFamily="49" charset="0"/>
              </a:rPr>
              <a:t>, </a:t>
            </a:r>
            <a:r>
              <a:rPr lang="en-US" sz="1400" b="0">
                <a:solidFill>
                  <a:srgbClr val="4EC9B0"/>
                </a:solidFill>
                <a:effectLst/>
                <a:latin typeface="Consolas" panose="020B0609020204030204" pitchFamily="49" charset="0"/>
              </a:rPr>
              <a:t>T</a:t>
            </a:r>
            <a:r>
              <a:rPr lang="en-US" sz="1400" b="0">
                <a:solidFill>
                  <a:srgbClr val="D4D4D4"/>
                </a:solidFill>
                <a:effectLst/>
                <a:latin typeface="Consolas" panose="020B0609020204030204" pitchFamily="49" charset="0"/>
              </a:rPr>
              <a:t>* </a:t>
            </a:r>
            <a:r>
              <a:rPr lang="en-US" sz="1400" b="0" err="1">
                <a:solidFill>
                  <a:srgbClr val="D4D4D4"/>
                </a:solidFill>
                <a:effectLst/>
                <a:latin typeface="Consolas" panose="020B0609020204030204" pitchFamily="49" charset="0"/>
              </a:rPr>
              <a:t>smem</a:t>
            </a:r>
            <a:r>
              <a:rPr lang="en-US" sz="1400" b="0">
                <a:solidFill>
                  <a:srgbClr val="D4D4D4"/>
                </a:solidFill>
                <a:effectLst/>
                <a:latin typeface="Consolas" panose="020B0609020204030204" pitchFamily="49" charset="0"/>
              </a:rPr>
              <a:t>, </a:t>
            </a:r>
            <a:r>
              <a:rPr lang="en-US" sz="1400" b="0">
                <a:solidFill>
                  <a:srgbClr val="4EC9B0"/>
                </a:solidFill>
                <a:effectLst/>
                <a:latin typeface="Consolas" panose="020B0609020204030204" pitchFamily="49" charset="0"/>
              </a:rPr>
              <a:t>T</a:t>
            </a:r>
            <a:r>
              <a:rPr lang="en-US" sz="1400" b="0">
                <a:solidFill>
                  <a:srgbClr val="D4D4D4"/>
                </a:solidFill>
                <a:effectLst/>
                <a:latin typeface="Consolas" panose="020B0609020204030204" pitchFamily="49" charset="0"/>
              </a:rPr>
              <a:t>* sum, </a:t>
            </a:r>
            <a:r>
              <a:rPr lang="en-US" sz="1400" b="0">
                <a:solidFill>
                  <a:srgbClr val="569CD6"/>
                </a:solidFill>
                <a:effectLst/>
                <a:latin typeface="Consolas" panose="020B0609020204030204" pitchFamily="49" charset="0"/>
              </a:rPr>
              <a:t>int</a:t>
            </a:r>
            <a:r>
              <a:rPr lang="en-US" sz="1400" b="0">
                <a:solidFill>
                  <a:srgbClr val="D4D4D4"/>
                </a:solidFill>
                <a:effectLst/>
                <a:latin typeface="Consolas" panose="020B0609020204030204" pitchFamily="49" charset="0"/>
              </a:rPr>
              <a:t>* counter)</a:t>
            </a:r>
          </a:p>
          <a:p>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r>
              <a:rPr lang="en-US" sz="1400" b="0" err="1">
                <a:solidFill>
                  <a:srgbClr val="D4D4D4"/>
                </a:solidFill>
                <a:effectLst/>
                <a:latin typeface="Consolas" panose="020B0609020204030204" pitchFamily="49" charset="0"/>
              </a:rPr>
              <a:t>val</a:t>
            </a:r>
            <a:r>
              <a:rPr lang="en-US" sz="1400" b="0">
                <a:solidFill>
                  <a:srgbClr val="D4D4D4"/>
                </a:solidFill>
                <a:effectLst/>
                <a:latin typeface="Consolas" panose="020B0609020204030204" pitchFamily="49" charset="0"/>
              </a:rPr>
              <a:t> = </a:t>
            </a:r>
            <a:r>
              <a:rPr lang="en-US" sz="1400" err="1">
                <a:solidFill>
                  <a:srgbClr val="DCDCAA"/>
                </a:solidFill>
                <a:latin typeface="Consolas" panose="020B0609020204030204" pitchFamily="49" charset="0"/>
              </a:rPr>
              <a:t>S</a:t>
            </a:r>
            <a:r>
              <a:rPr lang="en-US" sz="1400" b="0" err="1">
                <a:solidFill>
                  <a:srgbClr val="DCDCAA"/>
                </a:solidFill>
                <a:effectLst/>
                <a:latin typeface="Consolas" panose="020B0609020204030204" pitchFamily="49" charset="0"/>
              </a:rPr>
              <a:t>canBlock</a:t>
            </a:r>
            <a:r>
              <a:rPr lang="en-US" sz="1400" b="0">
                <a:solidFill>
                  <a:srgbClr val="D4D4D4"/>
                </a:solidFill>
                <a:effectLst/>
                <a:latin typeface="Consolas" panose="020B0609020204030204" pitchFamily="49" charset="0"/>
              </a:rPr>
              <a:t>(</a:t>
            </a:r>
            <a:r>
              <a:rPr lang="en-US" sz="1400" b="0" err="1">
                <a:solidFill>
                  <a:srgbClr val="D4D4D4"/>
                </a:solidFill>
                <a:effectLst/>
                <a:latin typeface="Consolas" panose="020B0609020204030204" pitchFamily="49" charset="0"/>
              </a:rPr>
              <a:t>val</a:t>
            </a:r>
            <a:r>
              <a:rPr lang="en-US" sz="1400" b="0">
                <a:solidFill>
                  <a:srgbClr val="D4D4D4"/>
                </a:solidFill>
                <a:effectLst/>
                <a:latin typeface="Consolas" panose="020B0609020204030204" pitchFamily="49" charset="0"/>
              </a:rPr>
              <a:t>, </a:t>
            </a:r>
            <a:r>
              <a:rPr lang="en-US" sz="1400" b="0" err="1">
                <a:solidFill>
                  <a:srgbClr val="D4D4D4"/>
                </a:solidFill>
                <a:effectLst/>
                <a:latin typeface="Consolas" panose="020B0609020204030204" pitchFamily="49" charset="0"/>
              </a:rPr>
              <a:t>smem</a:t>
            </a:r>
            <a:r>
              <a:rPr lang="en-US" sz="1400" b="0">
                <a:solidFill>
                  <a:srgbClr val="D4D4D4"/>
                </a:solidFill>
                <a:effectLst/>
                <a:latin typeface="Consolas" panose="020B0609020204030204" pitchFamily="49" charset="0"/>
              </a:rPr>
              <a:t>); </a:t>
            </a:r>
          </a:p>
          <a:p>
            <a:r>
              <a:rPr lang="en-US" sz="1400" b="0">
                <a:solidFill>
                  <a:srgbClr val="D4D4D4"/>
                </a:solidFill>
                <a:effectLst/>
                <a:latin typeface="Consolas" panose="020B0609020204030204" pitchFamily="49" charset="0"/>
              </a:rPr>
              <a:t>    __shared__ </a:t>
            </a:r>
            <a:r>
              <a:rPr lang="en-US" sz="1400" b="0">
                <a:solidFill>
                  <a:srgbClr val="4EC9B0"/>
                </a:solidFill>
                <a:effectLst/>
                <a:latin typeface="Consolas" panose="020B0609020204030204" pitchFamily="49" charset="0"/>
              </a:rPr>
              <a:t>T</a:t>
            </a:r>
            <a:r>
              <a:rPr lang="en-US" sz="1400" b="0">
                <a:solidFill>
                  <a:srgbClr val="D4D4D4"/>
                </a:solidFill>
                <a:effectLst/>
                <a:latin typeface="Consolas" panose="020B0609020204030204" pitchFamily="49" charset="0"/>
              </a:rPr>
              <a:t> </a:t>
            </a:r>
            <a:r>
              <a:rPr lang="en-US" sz="1400">
                <a:solidFill>
                  <a:srgbClr val="D4D4D4"/>
                </a:solidFill>
                <a:latin typeface="Consolas" panose="020B0609020204030204" pitchFamily="49" charset="0"/>
              </a:rPr>
              <a:t>o</a:t>
            </a:r>
            <a:r>
              <a:rPr lang="en-US" sz="1400" b="0">
                <a:solidFill>
                  <a:srgbClr val="D4D4D4"/>
                </a:solidFill>
                <a:effectLst/>
                <a:latin typeface="Consolas" panose="020B0609020204030204" pitchFamily="49" charset="0"/>
              </a:rPr>
              <a:t>ffset;</a:t>
            </a:r>
          </a:p>
          <a:p>
            <a:r>
              <a:rPr lang="en-US" sz="1400" b="0">
                <a:solidFill>
                  <a:srgbClr val="D4D4D4"/>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D4D4D4"/>
                </a:solidFill>
                <a:effectLst/>
                <a:latin typeface="Consolas" panose="020B0609020204030204" pitchFamily="49" charset="0"/>
              </a:rPr>
              <a:t> (</a:t>
            </a:r>
            <a:r>
              <a:rPr lang="en-US" sz="1400" b="0" err="1">
                <a:solidFill>
                  <a:srgbClr val="CCCCCC"/>
                </a:solidFill>
                <a:effectLst/>
                <a:latin typeface="Consolas" panose="020B0609020204030204" pitchFamily="49" charset="0"/>
              </a:rPr>
              <a:t>threadIdx.x</a:t>
            </a:r>
            <a:r>
              <a:rPr lang="en-US" sz="1400" b="0">
                <a:solidFill>
                  <a:srgbClr val="D4D4D4"/>
                </a:solidFill>
                <a:effectLst/>
                <a:latin typeface="Consolas" panose="020B0609020204030204" pitchFamily="49" charset="0"/>
              </a:rPr>
              <a:t> == </a:t>
            </a:r>
            <a:r>
              <a:rPr lang="en-US" sz="1400" b="0" err="1">
                <a:solidFill>
                  <a:srgbClr val="CCCCCC"/>
                </a:solidFill>
                <a:effectLst/>
                <a:latin typeface="Consolas" panose="020B0609020204030204" pitchFamily="49" charset="0"/>
              </a:rPr>
              <a:t>blockDim.x</a:t>
            </a:r>
            <a:r>
              <a:rPr lang="en-US" sz="1400" b="0">
                <a:solidFill>
                  <a:srgbClr val="D4D4D4"/>
                </a:solidFill>
                <a:effectLst/>
                <a:latin typeface="Consolas" panose="020B0609020204030204" pitchFamily="49" charset="0"/>
              </a:rPr>
              <a:t> - </a:t>
            </a:r>
            <a:r>
              <a:rPr lang="en-US" sz="1400" b="0">
                <a:solidFill>
                  <a:srgbClr val="B5CEA8"/>
                </a:solidFill>
                <a:effectLst/>
                <a:latin typeface="Consolas" panose="020B0609020204030204" pitchFamily="49" charset="0"/>
              </a:rPr>
              <a:t>1</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p>
          <a:p>
            <a:r>
              <a:rPr lang="en-US" sz="1400" b="0">
                <a:solidFill>
                  <a:srgbClr val="D4D4D4"/>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D4D4D4"/>
                </a:solidFill>
                <a:effectLst/>
                <a:latin typeface="Consolas" panose="020B0609020204030204" pitchFamily="49" charset="0"/>
              </a:rPr>
              <a:t> (</a:t>
            </a:r>
            <a:r>
              <a:rPr lang="en-US" sz="1400" b="0" err="1">
                <a:solidFill>
                  <a:srgbClr val="DCDCAA"/>
                </a:solidFill>
                <a:effectLst/>
                <a:latin typeface="Consolas" panose="020B0609020204030204" pitchFamily="49" charset="0"/>
              </a:rPr>
              <a:t>atomicAdd</a:t>
            </a:r>
            <a:r>
              <a:rPr lang="en-US" sz="1400" b="0">
                <a:solidFill>
                  <a:srgbClr val="D4D4D4"/>
                </a:solidFill>
                <a:effectLst/>
                <a:latin typeface="Consolas" panose="020B0609020204030204" pitchFamily="49" charset="0"/>
              </a:rPr>
              <a:t>(</a:t>
            </a:r>
            <a:r>
              <a:rPr lang="en-US" sz="1400">
                <a:solidFill>
                  <a:srgbClr val="D4D4D4"/>
                </a:solidFill>
                <a:latin typeface="Consolas" panose="020B0609020204030204" pitchFamily="49" charset="0"/>
              </a:rPr>
              <a:t>c</a:t>
            </a:r>
            <a:r>
              <a:rPr lang="en-US" sz="1400" b="0">
                <a:solidFill>
                  <a:srgbClr val="D4D4D4"/>
                </a:solidFill>
                <a:effectLst/>
                <a:latin typeface="Consolas" panose="020B0609020204030204" pitchFamily="49" charset="0"/>
              </a:rPr>
              <a:t>ounter, </a:t>
            </a:r>
            <a:r>
              <a:rPr lang="en-US" sz="1400" b="0">
                <a:solidFill>
                  <a:srgbClr val="B5CEA8"/>
                </a:solidFill>
                <a:effectLst/>
                <a:latin typeface="Consolas" panose="020B0609020204030204" pitchFamily="49" charset="0"/>
              </a:rPr>
              <a:t>0</a:t>
            </a:r>
            <a:r>
              <a:rPr lang="en-US" sz="1400" b="0">
                <a:solidFill>
                  <a:srgbClr val="D4D4D4"/>
                </a:solidFill>
                <a:effectLst/>
                <a:latin typeface="Consolas" panose="020B0609020204030204" pitchFamily="49" charset="0"/>
              </a:rPr>
              <a:t>) &lt; </a:t>
            </a:r>
            <a:r>
              <a:rPr lang="en-US" sz="1400" b="0" err="1">
                <a:solidFill>
                  <a:srgbClr val="CCCCCC"/>
                </a:solidFill>
                <a:effectLst/>
                <a:latin typeface="Consolas" panose="020B0609020204030204" pitchFamily="49" charset="0"/>
              </a:rPr>
              <a:t>blockIdx.x</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__</a:t>
            </a:r>
            <a:r>
              <a:rPr lang="en-US" sz="1400" b="0" err="1">
                <a:solidFill>
                  <a:srgbClr val="D4D4D4"/>
                </a:solidFill>
                <a:effectLst/>
                <a:latin typeface="Consolas" panose="020B0609020204030204" pitchFamily="49" charset="0"/>
              </a:rPr>
              <a:t>threadfence</a:t>
            </a:r>
            <a:r>
              <a:rPr lang="en-US" sz="1400" b="0">
                <a:solidFill>
                  <a:srgbClr val="D4D4D4"/>
                </a:solidFill>
                <a:effectLst/>
                <a:latin typeface="Consolas" panose="020B0609020204030204" pitchFamily="49" charset="0"/>
              </a:rPr>
              <a:t>();</a:t>
            </a:r>
          </a:p>
          <a:p>
            <a:endParaRPr lang="en-US" sz="1400" b="0">
              <a:solidFill>
                <a:srgbClr val="D4D4D4"/>
              </a:solidFill>
              <a:effectLst/>
              <a:latin typeface="Consolas" panose="020B0609020204030204" pitchFamily="49" charset="0"/>
            </a:endParaRPr>
          </a:p>
          <a:p>
            <a:r>
              <a:rPr lang="en-US" sz="1400">
                <a:solidFill>
                  <a:srgbClr val="D4D4D4"/>
                </a:solidFill>
                <a:latin typeface="Consolas" panose="020B0609020204030204" pitchFamily="49" charset="0"/>
              </a:rPr>
              <a:t>       o</a:t>
            </a:r>
            <a:r>
              <a:rPr lang="en-US" sz="1400" b="0">
                <a:solidFill>
                  <a:srgbClr val="D4D4D4"/>
                </a:solidFill>
                <a:effectLst/>
                <a:latin typeface="Consolas" panose="020B0609020204030204" pitchFamily="49" charset="0"/>
              </a:rPr>
              <a:t>ffset = *</a:t>
            </a:r>
            <a:r>
              <a:rPr lang="en-US" sz="1400">
                <a:solidFill>
                  <a:srgbClr val="D4D4D4"/>
                </a:solidFill>
                <a:latin typeface="Consolas" panose="020B0609020204030204" pitchFamily="49" charset="0"/>
              </a:rPr>
              <a:t>s</a:t>
            </a:r>
            <a:r>
              <a:rPr lang="en-US" sz="1400" b="0">
                <a:solidFill>
                  <a:srgbClr val="D4D4D4"/>
                </a:solidFill>
                <a:effectLst/>
                <a:latin typeface="Consolas" panose="020B0609020204030204" pitchFamily="49" charset="0"/>
              </a:rPr>
              <a:t>um;</a:t>
            </a:r>
          </a:p>
          <a:p>
            <a:r>
              <a:rPr lang="en-US" sz="1400">
                <a:solidFill>
                  <a:srgbClr val="D4D4D4"/>
                </a:solidFill>
                <a:latin typeface="Consolas" panose="020B0609020204030204" pitchFamily="49" charset="0"/>
              </a:rPr>
              <a:t>       *s</a:t>
            </a:r>
            <a:r>
              <a:rPr lang="en-US" sz="1400" b="0">
                <a:solidFill>
                  <a:srgbClr val="D4D4D4"/>
                </a:solidFill>
                <a:effectLst/>
                <a:latin typeface="Consolas" panose="020B0609020204030204" pitchFamily="49" charset="0"/>
              </a:rPr>
              <a:t>um += </a:t>
            </a:r>
            <a:r>
              <a:rPr lang="en-US" sz="1400" b="0" err="1">
                <a:solidFill>
                  <a:srgbClr val="D4D4D4"/>
                </a:solidFill>
                <a:effectLst/>
                <a:latin typeface="Consolas" panose="020B0609020204030204" pitchFamily="49" charset="0"/>
              </a:rPr>
              <a:t>val</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p>
          <a:p>
            <a:r>
              <a:rPr lang="en-US" sz="1400">
                <a:solidFill>
                  <a:srgbClr val="D4D4D4"/>
                </a:solidFill>
                <a:latin typeface="Consolas" panose="020B0609020204030204" pitchFamily="49" charset="0"/>
              </a:rPr>
              <a:t>        </a:t>
            </a:r>
            <a:r>
              <a:rPr lang="en-US" sz="1400" b="0">
                <a:solidFill>
                  <a:srgbClr val="D4D4D4"/>
                </a:solidFill>
                <a:effectLst/>
                <a:latin typeface="Consolas" panose="020B0609020204030204" pitchFamily="49" charset="0"/>
              </a:rPr>
              <a:t>__</a:t>
            </a:r>
            <a:r>
              <a:rPr lang="en-US" sz="1400" b="0" err="1">
                <a:solidFill>
                  <a:srgbClr val="D4D4D4"/>
                </a:solidFill>
                <a:effectLst/>
                <a:latin typeface="Consolas" panose="020B0609020204030204" pitchFamily="49" charset="0"/>
              </a:rPr>
              <a:t>threadfence</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r>
              <a:rPr lang="en-US" sz="1400" b="0" err="1">
                <a:solidFill>
                  <a:srgbClr val="DCDCAA"/>
                </a:solidFill>
                <a:effectLst/>
                <a:latin typeface="Consolas" panose="020B0609020204030204" pitchFamily="49" charset="0"/>
              </a:rPr>
              <a:t>atomicAdd</a:t>
            </a:r>
            <a:r>
              <a:rPr lang="en-US" sz="1400" b="0">
                <a:solidFill>
                  <a:srgbClr val="D4D4D4"/>
                </a:solidFill>
                <a:effectLst/>
                <a:latin typeface="Consolas" panose="020B0609020204030204" pitchFamily="49" charset="0"/>
              </a:rPr>
              <a:t>(counter, </a:t>
            </a:r>
            <a:r>
              <a:rPr lang="en-US" sz="1400" b="0">
                <a:solidFill>
                  <a:srgbClr val="B5CEA8"/>
                </a:solidFill>
                <a:effectLst/>
                <a:latin typeface="Consolas" panose="020B0609020204030204" pitchFamily="49" charset="0"/>
              </a:rPr>
              <a:t>1</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p>
          <a:p>
            <a:r>
              <a:rPr lang="en-US" sz="1400" b="0">
                <a:solidFill>
                  <a:srgbClr val="D4D4D4"/>
                </a:solidFill>
                <a:effectLst/>
                <a:latin typeface="Consolas" panose="020B0609020204030204" pitchFamily="49" charset="0"/>
              </a:rPr>
              <a:t>    __</a:t>
            </a:r>
            <a:r>
              <a:rPr lang="en-US" sz="1400" b="0" err="1">
                <a:solidFill>
                  <a:srgbClr val="D4D4D4"/>
                </a:solidFill>
                <a:effectLst/>
                <a:latin typeface="Consolas" panose="020B0609020204030204" pitchFamily="49" charset="0"/>
              </a:rPr>
              <a:t>syncthreads</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r>
              <a:rPr lang="en-US" sz="1400" b="0">
                <a:solidFill>
                  <a:srgbClr val="C586C0"/>
                </a:solidFill>
                <a:effectLst/>
                <a:latin typeface="Consolas" panose="020B0609020204030204" pitchFamily="49" charset="0"/>
              </a:rPr>
              <a:t>return</a:t>
            </a:r>
            <a:r>
              <a:rPr lang="en-US" sz="1400" b="0">
                <a:solidFill>
                  <a:srgbClr val="D4D4D4"/>
                </a:solidFill>
                <a:effectLst/>
                <a:latin typeface="Consolas" panose="020B0609020204030204" pitchFamily="49" charset="0"/>
              </a:rPr>
              <a:t> offset + </a:t>
            </a:r>
            <a:r>
              <a:rPr lang="en-US" sz="1400" b="0" err="1">
                <a:solidFill>
                  <a:srgbClr val="D4D4D4"/>
                </a:solidFill>
                <a:effectLst/>
                <a:latin typeface="Consolas" panose="020B0609020204030204" pitchFamily="49" charset="0"/>
              </a:rPr>
              <a:t>val</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a:t>
            </a:r>
          </a:p>
        </p:txBody>
      </p:sp>
      <p:sp>
        <p:nvSpPr>
          <p:cNvPr id="17" name="TextBox 16">
            <a:extLst>
              <a:ext uri="{FF2B5EF4-FFF2-40B4-BE49-F238E27FC236}">
                <a16:creationId xmlns:a16="http://schemas.microsoft.com/office/drawing/2014/main" id="{7097708C-D969-099E-CB3A-1A7F04486257}"/>
              </a:ext>
            </a:extLst>
          </p:cNvPr>
          <p:cNvSpPr txBox="1"/>
          <p:nvPr/>
        </p:nvSpPr>
        <p:spPr>
          <a:xfrm>
            <a:off x="6154190" y="1174651"/>
            <a:ext cx="486920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solidFill>
                  <a:srgbClr val="FFFFFF"/>
                </a:solidFill>
                <a:latin typeface="+mj-lt"/>
                <a:ea typeface="+mj-ea"/>
                <a:cs typeface="+mj-cs"/>
                <a:sym typeface="Calibri"/>
              </a:rPr>
              <a:t>Device-wise prefix scan</a:t>
            </a:r>
            <a:endParaRPr kumimoji="0" lang="en-US" sz="1800" b="0" i="0" u="none" strike="noStrike" cap="none" spc="0" normalizeH="0" baseline="0">
              <a:ln>
                <a:noFill/>
              </a:ln>
              <a:solidFill>
                <a:srgbClr val="FFFFFF"/>
              </a:solidFill>
              <a:effectLst/>
              <a:uFillTx/>
              <a:latin typeface="+mj-lt"/>
              <a:ea typeface="+mj-ea"/>
              <a:cs typeface="+mj-cs"/>
              <a:sym typeface="Calibri"/>
            </a:endParaRPr>
          </a:p>
        </p:txBody>
      </p:sp>
      <p:sp>
        <p:nvSpPr>
          <p:cNvPr id="20" name="Slide Number Placeholder 19">
            <a:extLst>
              <a:ext uri="{FF2B5EF4-FFF2-40B4-BE49-F238E27FC236}">
                <a16:creationId xmlns:a16="http://schemas.microsoft.com/office/drawing/2014/main" id="{D389DF05-584E-23C2-CED3-DCCC4214AA63}"/>
              </a:ext>
            </a:extLst>
          </p:cNvPr>
          <p:cNvSpPr>
            <a:spLocks noGrp="1"/>
          </p:cNvSpPr>
          <p:nvPr>
            <p:ph type="sldNum" sz="quarter" idx="2"/>
          </p:nvPr>
        </p:nvSpPr>
        <p:spPr/>
        <p:txBody>
          <a:bodyPr/>
          <a:lstStyle/>
          <a:p>
            <a:fld id="{86CB4B4D-7CA3-9044-876B-883B54F8677D}" type="slidenum">
              <a:rPr lang="en-US" smtClean="0"/>
              <a:t>33</a:t>
            </a:fld>
            <a:endParaRPr lang="en-US"/>
          </a:p>
        </p:txBody>
      </p:sp>
      <p:sp>
        <p:nvSpPr>
          <p:cNvPr id="3" name="Text Placeholder 2">
            <a:extLst>
              <a:ext uri="{FF2B5EF4-FFF2-40B4-BE49-F238E27FC236}">
                <a16:creationId xmlns:a16="http://schemas.microsoft.com/office/drawing/2014/main" id="{2E5D16A4-DF99-24EC-AD07-300356E67989}"/>
              </a:ext>
            </a:extLst>
          </p:cNvPr>
          <p:cNvSpPr>
            <a:spLocks noGrp="1"/>
          </p:cNvSpPr>
          <p:nvPr>
            <p:ph type="body" idx="1"/>
          </p:nvPr>
        </p:nvSpPr>
        <p:spPr>
          <a:xfrm>
            <a:off x="274951" y="1266884"/>
            <a:ext cx="5850424" cy="5125603"/>
          </a:xfrm>
        </p:spPr>
        <p:txBody>
          <a:bodyPr>
            <a:normAutofit/>
          </a:bodyPr>
          <a:lstStyle/>
          <a:p>
            <a:r>
              <a:rPr lang="en-US"/>
              <a:t>Hierarchical approach</a:t>
            </a:r>
          </a:p>
          <a:p>
            <a:pPr lvl="1"/>
            <a:r>
              <a:rPr lang="en-US"/>
              <a:t>Prefix scan of block sums</a:t>
            </a:r>
          </a:p>
          <a:p>
            <a:pPr lvl="1"/>
            <a:r>
              <a:rPr lang="en-US"/>
              <a:t>Multiple kernel launches</a:t>
            </a:r>
          </a:p>
          <a:p>
            <a:pPr lvl="1"/>
            <a:r>
              <a:rPr lang="en-US"/>
              <a:t>For large inputs we need more than two levels</a:t>
            </a:r>
          </a:p>
          <a:p>
            <a:r>
              <a:rPr lang="en-US"/>
              <a:t>Sequential approach</a:t>
            </a:r>
          </a:p>
          <a:p>
            <a:pPr lvl="1"/>
            <a:r>
              <a:rPr lang="en-US"/>
              <a:t>Wait for the block offset using atomic counter</a:t>
            </a:r>
          </a:p>
          <a:p>
            <a:pPr lvl="1"/>
            <a:r>
              <a:rPr lang="en-US"/>
              <a:t>Add the block sum obtaining the block offset</a:t>
            </a:r>
          </a:p>
          <a:p>
            <a:pPr lvl="1"/>
            <a:r>
              <a:rPr lang="en-US"/>
              <a:t>Add the block offset and block values to obtain the global prefix scan</a:t>
            </a:r>
          </a:p>
          <a:p>
            <a:pPr lvl="1"/>
            <a:r>
              <a:rPr lang="en-US">
                <a:solidFill>
                  <a:srgbClr val="FFFF00"/>
                </a:solidFill>
              </a:rPr>
              <a:t>Only one kernel launch </a:t>
            </a:r>
            <a:r>
              <a:rPr lang="en-US">
                <a:solidFill>
                  <a:srgbClr val="FFFF00"/>
                </a:solidFill>
                <a:sym typeface="Wingdings" panose="05000000000000000000" pitchFamily="2" charset="2"/>
              </a:rPr>
              <a:t></a:t>
            </a:r>
            <a:endParaRPr lang="en-US">
              <a:solidFill>
                <a:srgbClr val="FFFF00"/>
              </a:solidFill>
            </a:endParaRPr>
          </a:p>
          <a:p>
            <a:r>
              <a:rPr lang="en-US"/>
              <a:t>Both approaches can be implemented as an in-place algorithm</a:t>
            </a:r>
          </a:p>
          <a:p>
            <a:endParaRPr lang="en-US"/>
          </a:p>
        </p:txBody>
      </p:sp>
      <p:sp>
        <p:nvSpPr>
          <p:cNvPr id="6" name="Rectangle 5">
            <a:extLst>
              <a:ext uri="{FF2B5EF4-FFF2-40B4-BE49-F238E27FC236}">
                <a16:creationId xmlns:a16="http://schemas.microsoft.com/office/drawing/2014/main" id="{99A0B476-DC14-9724-F313-18D4637B3387}"/>
              </a:ext>
            </a:extLst>
          </p:cNvPr>
          <p:cNvSpPr/>
          <p:nvPr/>
        </p:nvSpPr>
        <p:spPr>
          <a:xfrm>
            <a:off x="6872141" y="3232202"/>
            <a:ext cx="4398492" cy="540075"/>
          </a:xfrm>
          <a:prstGeom prst="rect">
            <a:avLst/>
          </a:prstGeom>
          <a:noFill/>
          <a:ln w="28575"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 name="Speech Bubble: Oval 6">
            <a:extLst>
              <a:ext uri="{FF2B5EF4-FFF2-40B4-BE49-F238E27FC236}">
                <a16:creationId xmlns:a16="http://schemas.microsoft.com/office/drawing/2014/main" id="{4EBF156B-9545-5C24-11EC-2C8514032C92}"/>
              </a:ext>
            </a:extLst>
          </p:cNvPr>
          <p:cNvSpPr/>
          <p:nvPr/>
        </p:nvSpPr>
        <p:spPr>
          <a:xfrm>
            <a:off x="9149507" y="4025814"/>
            <a:ext cx="2441720" cy="649185"/>
          </a:xfrm>
          <a:prstGeom prst="wedgeEllipseCallout">
            <a:avLst>
              <a:gd name="adj1" fmla="val -25893"/>
              <a:gd name="adj2" fmla="val -83344"/>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dirty="0">
                <a:solidFill>
                  <a:srgbClr val="000000"/>
                </a:solidFill>
                <a:latin typeface="+mj-lt"/>
                <a:ea typeface="+mj-ea"/>
                <a:cs typeface="+mj-cs"/>
                <a:sym typeface="Calibri"/>
              </a:rPr>
              <a:t>Synchronization for sequential execution</a:t>
            </a:r>
            <a:endParaRPr kumimoji="0" lang="en-US" sz="1200" b="0" i="0" u="none" strike="noStrike" cap="none" spc="0" normalizeH="0" baseline="0" dirty="0">
              <a:ln>
                <a:noFill/>
              </a:ln>
              <a:solidFill>
                <a:srgbClr val="000000"/>
              </a:solidFill>
              <a:effectLst/>
              <a:uFillTx/>
              <a:latin typeface="+mj-lt"/>
              <a:ea typeface="+mj-ea"/>
              <a:cs typeface="+mj-cs"/>
              <a:sym typeface="Calibri"/>
            </a:endParaRPr>
          </a:p>
        </p:txBody>
      </p:sp>
      <p:sp>
        <p:nvSpPr>
          <p:cNvPr id="8" name="Speech Bubble: Oval 7">
            <a:extLst>
              <a:ext uri="{FF2B5EF4-FFF2-40B4-BE49-F238E27FC236}">
                <a16:creationId xmlns:a16="http://schemas.microsoft.com/office/drawing/2014/main" id="{BFBF12E1-28F6-247B-F193-E71EC33B0B70}"/>
              </a:ext>
            </a:extLst>
          </p:cNvPr>
          <p:cNvSpPr/>
          <p:nvPr/>
        </p:nvSpPr>
        <p:spPr>
          <a:xfrm>
            <a:off x="9368479" y="2064063"/>
            <a:ext cx="2441720" cy="389510"/>
          </a:xfrm>
          <a:prstGeom prst="wedgeEllipseCallout">
            <a:avLst>
              <a:gd name="adj1" fmla="val -52918"/>
              <a:gd name="adj2" fmla="val 62350"/>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dirty="0">
                <a:solidFill>
                  <a:srgbClr val="000000"/>
                </a:solidFill>
                <a:latin typeface="+mj-lt"/>
                <a:ea typeface="+mj-ea"/>
                <a:cs typeface="+mj-cs"/>
                <a:sym typeface="Calibri"/>
              </a:rPr>
              <a:t>Parallel execution</a:t>
            </a:r>
            <a:endParaRPr kumimoji="0" lang="en-US" sz="1200" b="0" i="0" u="none" strike="noStrike" cap="none" spc="0" normalizeH="0" baseline="0" dirty="0">
              <a:ln>
                <a:noFill/>
              </a:ln>
              <a:solidFill>
                <a:srgbClr val="000000"/>
              </a:solidFill>
              <a:effectLst/>
              <a:uFillTx/>
              <a:latin typeface="+mj-lt"/>
              <a:ea typeface="+mj-ea"/>
              <a:cs typeface="+mj-cs"/>
              <a:sym typeface="Calibri"/>
            </a:endParaRPr>
          </a:p>
        </p:txBody>
      </p:sp>
      <p:sp>
        <p:nvSpPr>
          <p:cNvPr id="9" name="Speech Bubble: Oval 8">
            <a:extLst>
              <a:ext uri="{FF2B5EF4-FFF2-40B4-BE49-F238E27FC236}">
                <a16:creationId xmlns:a16="http://schemas.microsoft.com/office/drawing/2014/main" id="{F0A75A18-9BA5-4CEF-2B51-88784473BC98}"/>
              </a:ext>
            </a:extLst>
          </p:cNvPr>
          <p:cNvSpPr/>
          <p:nvPr/>
        </p:nvSpPr>
        <p:spPr>
          <a:xfrm>
            <a:off x="8656784" y="5088952"/>
            <a:ext cx="2441720" cy="389510"/>
          </a:xfrm>
          <a:prstGeom prst="wedgeEllipseCallout">
            <a:avLst>
              <a:gd name="adj1" fmla="val -52918"/>
              <a:gd name="adj2" fmla="val 62350"/>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dirty="0">
                <a:solidFill>
                  <a:srgbClr val="000000"/>
                </a:solidFill>
                <a:latin typeface="+mj-lt"/>
                <a:ea typeface="+mj-ea"/>
                <a:cs typeface="+mj-cs"/>
                <a:sym typeface="Calibri"/>
              </a:rPr>
              <a:t>Parallel execution</a:t>
            </a:r>
            <a:endParaRPr kumimoji="0" lang="en-US" sz="1200" b="0" i="0" u="none" strike="noStrike" cap="none" spc="0" normalizeH="0" baseline="0" dirty="0">
              <a:ln>
                <a:noFill/>
              </a:ln>
              <a:solidFill>
                <a:srgbClr val="000000"/>
              </a:solidFill>
              <a:effectLst/>
              <a:uFillTx/>
              <a:latin typeface="+mj-lt"/>
              <a:ea typeface="+mj-ea"/>
              <a:cs typeface="+mj-cs"/>
              <a:sym typeface="Calibri"/>
            </a:endParaRPr>
          </a:p>
        </p:txBody>
      </p:sp>
      <p:sp>
        <p:nvSpPr>
          <p:cNvPr id="4" name="Rectangle 3">
            <a:extLst>
              <a:ext uri="{FF2B5EF4-FFF2-40B4-BE49-F238E27FC236}">
                <a16:creationId xmlns:a16="http://schemas.microsoft.com/office/drawing/2014/main" id="{EADDDAD3-BCA5-AAF3-3FCF-D20A702B2375}"/>
              </a:ext>
            </a:extLst>
          </p:cNvPr>
          <p:cNvSpPr/>
          <p:nvPr/>
        </p:nvSpPr>
        <p:spPr>
          <a:xfrm>
            <a:off x="6872141" y="4485357"/>
            <a:ext cx="2251216" cy="540075"/>
          </a:xfrm>
          <a:prstGeom prst="rect">
            <a:avLst/>
          </a:prstGeom>
          <a:noFill/>
          <a:ln w="28575"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177060553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A8FDFAB-B8E0-94F2-C38C-FB546A95D171}"/>
              </a:ext>
            </a:extLst>
          </p:cNvPr>
          <p:cNvSpPr>
            <a:spLocks noGrp="1"/>
          </p:cNvSpPr>
          <p:nvPr>
            <p:ph type="sldNum" sz="quarter" idx="2"/>
          </p:nvPr>
        </p:nvSpPr>
        <p:spPr/>
        <p:txBody>
          <a:bodyPr/>
          <a:lstStyle/>
          <a:p>
            <a:fld id="{86CB4B4D-7CA3-9044-876B-883B54F8677D}" type="slidenum">
              <a:rPr lang="en-US" smtClean="0"/>
              <a:t>34</a:t>
            </a:fld>
            <a:endParaRPr lang="en-US"/>
          </a:p>
        </p:txBody>
      </p:sp>
      <p:sp>
        <p:nvSpPr>
          <p:cNvPr id="3" name="Title 2">
            <a:extLst>
              <a:ext uri="{FF2B5EF4-FFF2-40B4-BE49-F238E27FC236}">
                <a16:creationId xmlns:a16="http://schemas.microsoft.com/office/drawing/2014/main" id="{713D5421-31DC-AA77-F301-7E4A67F9A02C}"/>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5AC3FD50-9D6C-4D1B-9B8C-8091E603922E}"/>
              </a:ext>
            </a:extLst>
          </p:cNvPr>
          <p:cNvSpPr>
            <a:spLocks noGrp="1"/>
          </p:cNvSpPr>
          <p:nvPr>
            <p:ph type="body" sz="quarter" idx="1"/>
          </p:nvPr>
        </p:nvSpPr>
        <p:spPr/>
        <p:txBody>
          <a:bodyPr>
            <a:normAutofit lnSpcReduction="10000"/>
          </a:bodyPr>
          <a:lstStyle/>
          <a:p>
            <a:r>
              <a:rPr lang="en-US"/>
              <a:t>PROGRAMMING PRIMITIVES</a:t>
            </a:r>
          </a:p>
        </p:txBody>
      </p:sp>
    </p:spTree>
    <p:extLst>
      <p:ext uri="{BB962C8B-B14F-4D97-AF65-F5344CB8AC3E}">
        <p14:creationId xmlns:p14="http://schemas.microsoft.com/office/powerpoint/2010/main" val="585044506"/>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717AD5-68C9-3E37-BD89-941E58E98C59}"/>
              </a:ext>
            </a:extLst>
          </p:cNvPr>
          <p:cNvSpPr>
            <a:spLocks noGrp="1"/>
          </p:cNvSpPr>
          <p:nvPr>
            <p:ph type="sldNum" sz="quarter" idx="2"/>
          </p:nvPr>
        </p:nvSpPr>
        <p:spPr/>
        <p:txBody>
          <a:bodyPr/>
          <a:lstStyle/>
          <a:p>
            <a:fld id="{86CB4B4D-7CA3-9044-876B-883B54F8677D}" type="slidenum">
              <a:rPr lang="en-US" smtClean="0"/>
              <a:t>35</a:t>
            </a:fld>
            <a:endParaRPr lang="en-US"/>
          </a:p>
        </p:txBody>
      </p:sp>
      <p:sp>
        <p:nvSpPr>
          <p:cNvPr id="3" name="Title 2">
            <a:extLst>
              <a:ext uri="{FF2B5EF4-FFF2-40B4-BE49-F238E27FC236}">
                <a16:creationId xmlns:a16="http://schemas.microsoft.com/office/drawing/2014/main" id="{A27F660D-6059-C9D7-9AE6-78E76505D491}"/>
              </a:ext>
            </a:extLst>
          </p:cNvPr>
          <p:cNvSpPr>
            <a:spLocks noGrp="1"/>
          </p:cNvSpPr>
          <p:nvPr>
            <p:ph type="title"/>
          </p:nvPr>
        </p:nvSpPr>
        <p:spPr/>
        <p:txBody>
          <a:bodyPr>
            <a:normAutofit fontScale="90000"/>
          </a:bodyPr>
          <a:lstStyle/>
          <a:p>
            <a:r>
              <a:rPr lang="en-US"/>
              <a:t>Parallel enqueuing</a:t>
            </a:r>
          </a:p>
        </p:txBody>
      </p:sp>
      <p:sp>
        <p:nvSpPr>
          <p:cNvPr id="4" name="Text Placeholder 3">
            <a:extLst>
              <a:ext uri="{FF2B5EF4-FFF2-40B4-BE49-F238E27FC236}">
                <a16:creationId xmlns:a16="http://schemas.microsoft.com/office/drawing/2014/main" id="{2BC88E80-0C2D-3E8A-E44E-D4F27EF0A46D}"/>
              </a:ext>
            </a:extLst>
          </p:cNvPr>
          <p:cNvSpPr>
            <a:spLocks noGrp="1"/>
          </p:cNvSpPr>
          <p:nvPr>
            <p:ph type="body" idx="1"/>
          </p:nvPr>
        </p:nvSpPr>
        <p:spPr>
          <a:xfrm>
            <a:off x="274951" y="1266884"/>
            <a:ext cx="5821049" cy="3181442"/>
          </a:xfrm>
        </p:spPr>
        <p:txBody>
          <a:bodyPr>
            <a:normAutofit/>
          </a:bodyPr>
          <a:lstStyle/>
          <a:p>
            <a:r>
              <a:rPr lang="en-US"/>
              <a:t>Writing an output is one of the most common tasks in parallel computing</a:t>
            </a:r>
          </a:p>
          <a:p>
            <a:pPr lvl="1"/>
            <a:r>
              <a:rPr lang="en-US"/>
              <a:t>Task queue, tree constructions, etc.</a:t>
            </a:r>
          </a:p>
          <a:p>
            <a:pPr lvl="1"/>
            <a:r>
              <a:rPr lang="en-US"/>
              <a:t>Non-trivial if not all threads want to write</a:t>
            </a:r>
          </a:p>
          <a:p>
            <a:r>
              <a:rPr lang="en-US"/>
              <a:t>Naïve solution is to use atomic add to get the offset</a:t>
            </a:r>
          </a:p>
          <a:p>
            <a:r>
              <a:rPr lang="en-US"/>
              <a:t>Better solution is to use warp-wise with atomic add</a:t>
            </a:r>
          </a:p>
          <a:p>
            <a:r>
              <a:rPr lang="en-US"/>
              <a:t>Device-wise prefix scan is not necessary </a:t>
            </a:r>
          </a:p>
          <a:p>
            <a:pPr lvl="1"/>
            <a:r>
              <a:rPr lang="en-US"/>
              <a:t>Block-wise or warp-wise are sufficient</a:t>
            </a:r>
          </a:p>
        </p:txBody>
      </p:sp>
      <p:sp>
        <p:nvSpPr>
          <p:cNvPr id="5" name="Text Placeholder 4">
            <a:extLst>
              <a:ext uri="{FF2B5EF4-FFF2-40B4-BE49-F238E27FC236}">
                <a16:creationId xmlns:a16="http://schemas.microsoft.com/office/drawing/2014/main" id="{174C650D-75EC-80DB-3ED8-C771DCBD5B93}"/>
              </a:ext>
            </a:extLst>
          </p:cNvPr>
          <p:cNvSpPr>
            <a:spLocks noGrp="1"/>
          </p:cNvSpPr>
          <p:nvPr>
            <p:ph type="body" sz="quarter" idx="13"/>
          </p:nvPr>
        </p:nvSpPr>
        <p:spPr/>
        <p:txBody>
          <a:bodyPr>
            <a:normAutofit fontScale="77500" lnSpcReduction="20000"/>
          </a:bodyPr>
          <a:lstStyle/>
          <a:p>
            <a:endParaRPr lang="en-US"/>
          </a:p>
        </p:txBody>
      </p:sp>
      <p:sp>
        <p:nvSpPr>
          <p:cNvPr id="6" name="TextBox 5">
            <a:extLst>
              <a:ext uri="{FF2B5EF4-FFF2-40B4-BE49-F238E27FC236}">
                <a16:creationId xmlns:a16="http://schemas.microsoft.com/office/drawing/2014/main" id="{38344CE8-B02F-1810-CA86-47911238A4EF}"/>
              </a:ext>
            </a:extLst>
          </p:cNvPr>
          <p:cNvSpPr txBox="1"/>
          <p:nvPr/>
        </p:nvSpPr>
        <p:spPr>
          <a:xfrm>
            <a:off x="6096000" y="1524582"/>
            <a:ext cx="5748596" cy="2031325"/>
          </a:xfrm>
          <a:prstGeom prst="rect">
            <a:avLst/>
          </a:prstGeom>
          <a:solidFill>
            <a:srgbClr val="262626"/>
          </a:solidFill>
          <a:ln w="12700" cap="flat">
            <a:solidFill>
              <a:srgbClr val="FFFFFF"/>
            </a:solid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a:solidFill>
                  <a:srgbClr val="D4D4D4"/>
                </a:solidFill>
                <a:effectLst/>
                <a:latin typeface="Consolas" panose="020B0609020204030204" pitchFamily="49" charset="0"/>
              </a:rPr>
              <a:t>__global__ </a:t>
            </a:r>
            <a:r>
              <a:rPr lang="en-US" sz="1400" b="0">
                <a:solidFill>
                  <a:srgbClr val="569CD6"/>
                </a:solidFill>
                <a:effectLst/>
                <a:latin typeface="Consolas" panose="020B0609020204030204" pitchFamily="49" charset="0"/>
              </a:rPr>
              <a:t>void</a:t>
            </a:r>
            <a:r>
              <a:rPr lang="en-US" sz="1400" b="0">
                <a:solidFill>
                  <a:srgbClr val="D4D4D4"/>
                </a:solidFill>
                <a:effectLst/>
                <a:latin typeface="Consolas" panose="020B0609020204030204" pitchFamily="49" charset="0"/>
              </a:rPr>
              <a:t> </a:t>
            </a:r>
            <a:r>
              <a:rPr lang="en-US" sz="1400" b="0" err="1">
                <a:solidFill>
                  <a:srgbClr val="DCDCAA"/>
                </a:solidFill>
                <a:effectLst/>
                <a:latin typeface="Consolas" panose="020B0609020204030204" pitchFamily="49" charset="0"/>
              </a:rPr>
              <a:t>EnqueueNaiveKernel</a:t>
            </a:r>
            <a:r>
              <a:rPr lang="en-US" sz="1400" b="0">
                <a:solidFill>
                  <a:srgbClr val="D4D4D4"/>
                </a:solidFill>
                <a:effectLst/>
                <a:latin typeface="Consolas" panose="020B0609020204030204" pitchFamily="49" charset="0"/>
              </a:rPr>
              <a:t>(</a:t>
            </a:r>
            <a:r>
              <a:rPr lang="en-US" sz="1400" b="0">
                <a:solidFill>
                  <a:srgbClr val="569CD6"/>
                </a:solidFill>
                <a:effectLst/>
                <a:latin typeface="Consolas" panose="020B0609020204030204" pitchFamily="49" charset="0"/>
              </a:rPr>
              <a:t>const</a:t>
            </a:r>
            <a:r>
              <a:rPr lang="en-US" sz="1400" b="0">
                <a:solidFill>
                  <a:srgbClr val="D4D4D4"/>
                </a:solidFill>
                <a:effectLst/>
                <a:latin typeface="Consolas" panose="020B0609020204030204" pitchFamily="49" charset="0"/>
              </a:rPr>
              <a:t> </a:t>
            </a:r>
            <a:r>
              <a:rPr lang="en-US" sz="1400" b="0">
                <a:solidFill>
                  <a:srgbClr val="569CD6"/>
                </a:solidFill>
                <a:effectLst/>
                <a:latin typeface="Consolas" panose="020B0609020204030204" pitchFamily="49" charset="0"/>
              </a:rPr>
              <a:t>int</a:t>
            </a:r>
            <a:r>
              <a:rPr lang="en-US" sz="1400" b="0">
                <a:solidFill>
                  <a:srgbClr val="D4D4D4"/>
                </a:solidFill>
                <a:effectLst/>
                <a:latin typeface="Consolas" panose="020B0609020204030204" pitchFamily="49" charset="0"/>
              </a:rPr>
              <a:t>* input, </a:t>
            </a:r>
            <a:r>
              <a:rPr lang="en-US" sz="1400" b="0">
                <a:solidFill>
                  <a:srgbClr val="569CD6"/>
                </a:solidFill>
                <a:effectLst/>
                <a:latin typeface="Consolas" panose="020B0609020204030204" pitchFamily="49" charset="0"/>
              </a:rPr>
              <a:t>int</a:t>
            </a:r>
            <a:r>
              <a:rPr lang="en-US" sz="1400" b="0">
                <a:solidFill>
                  <a:srgbClr val="D4D4D4"/>
                </a:solidFill>
                <a:effectLst/>
                <a:latin typeface="Consolas" panose="020B0609020204030204" pitchFamily="49" charset="0"/>
              </a:rPr>
              <a:t>* output, </a:t>
            </a:r>
            <a:r>
              <a:rPr lang="en-US" sz="1400" b="0">
                <a:solidFill>
                  <a:srgbClr val="569CD6"/>
                </a:solidFill>
                <a:effectLst/>
                <a:latin typeface="Consolas" panose="020B0609020204030204" pitchFamily="49" charset="0"/>
              </a:rPr>
              <a:t>int</a:t>
            </a:r>
            <a:r>
              <a:rPr lang="en-US" sz="1400" b="0">
                <a:solidFill>
                  <a:srgbClr val="D4D4D4"/>
                </a:solidFill>
                <a:effectLst/>
                <a:latin typeface="Consolas" panose="020B0609020204030204" pitchFamily="49" charset="0"/>
              </a:rPr>
              <a:t>* counter)</a:t>
            </a:r>
          </a:p>
          <a:p>
            <a:r>
              <a:rPr lang="en-US" sz="1400" b="0">
                <a:solidFill>
                  <a:srgbClr val="D4D4D4"/>
                </a:solidFill>
                <a:effectLst/>
                <a:latin typeface="Consolas" panose="020B0609020204030204" pitchFamily="49" charset="0"/>
              </a:rPr>
              <a:t>{</a:t>
            </a:r>
            <a:br>
              <a:rPr lang="en-US" sz="1400" b="0">
                <a:solidFill>
                  <a:srgbClr val="D4D4D4"/>
                </a:solidFill>
                <a:effectLst/>
                <a:latin typeface="Consolas" panose="020B0609020204030204" pitchFamily="49" charset="0"/>
              </a:rPr>
            </a:br>
            <a:r>
              <a:rPr lang="en-US" sz="1400" b="0">
                <a:solidFill>
                  <a:srgbClr val="D4D4D4"/>
                </a:solidFill>
                <a:effectLst/>
                <a:latin typeface="Consolas" panose="020B0609020204030204" pitchFamily="49" charset="0"/>
              </a:rPr>
              <a:t>    </a:t>
            </a:r>
            <a:r>
              <a:rPr lang="en-US" sz="1400" b="0">
                <a:solidFill>
                  <a:srgbClr val="569CD6"/>
                </a:solidFill>
                <a:effectLst/>
                <a:latin typeface="Consolas" panose="020B0609020204030204" pitchFamily="49" charset="0"/>
              </a:rPr>
              <a:t>int</a:t>
            </a:r>
            <a:r>
              <a:rPr lang="en-US" sz="1400" b="0">
                <a:solidFill>
                  <a:srgbClr val="D4D4D4"/>
                </a:solidFill>
                <a:effectLst/>
                <a:latin typeface="Consolas" panose="020B0609020204030204" pitchFamily="49" charset="0"/>
              </a:rPr>
              <a:t> </a:t>
            </a:r>
            <a:r>
              <a:rPr lang="en-US" sz="1400">
                <a:solidFill>
                  <a:srgbClr val="D4D4D4"/>
                </a:solidFill>
                <a:latin typeface="Consolas" panose="020B0609020204030204" pitchFamily="49" charset="0"/>
              </a:rPr>
              <a:t>value </a:t>
            </a:r>
            <a:r>
              <a:rPr lang="en-US" sz="1400" b="0">
                <a:solidFill>
                  <a:srgbClr val="D4D4D4"/>
                </a:solidFill>
                <a:effectLst/>
                <a:latin typeface="Consolas" panose="020B0609020204030204" pitchFamily="49" charset="0"/>
              </a:rPr>
              <a:t>= … </a:t>
            </a:r>
          </a:p>
          <a:p>
            <a:br>
              <a:rPr lang="en-US" sz="1400" b="0">
                <a:solidFill>
                  <a:srgbClr val="D4D4D4"/>
                </a:solidFill>
                <a:effectLst/>
                <a:latin typeface="Consolas" panose="020B0609020204030204" pitchFamily="49" charset="0"/>
              </a:rPr>
            </a:br>
            <a:r>
              <a:rPr lang="en-US" sz="1400" b="0">
                <a:solidFill>
                  <a:srgbClr val="D4D4D4"/>
                </a:solidFill>
                <a:effectLst/>
                <a:latin typeface="Consolas" panose="020B0609020204030204" pitchFamily="49" charset="0"/>
              </a:rPr>
              <a:t>    </a:t>
            </a:r>
            <a:r>
              <a:rPr lang="en-US" sz="1400" b="0">
                <a:solidFill>
                  <a:srgbClr val="569CD6"/>
                </a:solidFill>
                <a:effectLst/>
                <a:latin typeface="Consolas" panose="020B0609020204030204" pitchFamily="49" charset="0"/>
              </a:rPr>
              <a:t>bool</a:t>
            </a:r>
            <a:r>
              <a:rPr lang="en-US" sz="1400" b="0">
                <a:solidFill>
                  <a:srgbClr val="D4D4D4"/>
                </a:solidFill>
                <a:effectLst/>
                <a:latin typeface="Consolas" panose="020B0609020204030204" pitchFamily="49" charset="0"/>
              </a:rPr>
              <a:t> e</a:t>
            </a:r>
            <a:r>
              <a:rPr lang="en-US" sz="1400">
                <a:solidFill>
                  <a:srgbClr val="D4D4D4"/>
                </a:solidFill>
                <a:latin typeface="Consolas" panose="020B0609020204030204" pitchFamily="49" charset="0"/>
              </a:rPr>
              <a:t>nqueue</a:t>
            </a:r>
            <a:r>
              <a:rPr lang="en-US" sz="1400" b="0">
                <a:solidFill>
                  <a:srgbClr val="D4D4D4"/>
                </a:solidFill>
                <a:effectLst/>
                <a:latin typeface="Consolas" panose="020B0609020204030204" pitchFamily="49" charset="0"/>
              </a:rPr>
              <a:t> = </a:t>
            </a:r>
            <a:r>
              <a:rPr lang="en-US" sz="1400" b="0">
                <a:solidFill>
                  <a:srgbClr val="6A9955"/>
                </a:solidFill>
                <a:effectLst/>
                <a:latin typeface="Consolas" panose="020B0609020204030204" pitchFamily="49" charset="0"/>
              </a:rPr>
              <a:t>/* ANY CONDITION HERE */</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r>
              <a:rPr lang="en-US" sz="1400" b="0">
                <a:solidFill>
                  <a:srgbClr val="C586C0"/>
                </a:solidFill>
                <a:effectLst/>
                <a:latin typeface="Consolas" panose="020B0609020204030204" pitchFamily="49" charset="0"/>
              </a:rPr>
              <a:t>if </a:t>
            </a:r>
            <a:r>
              <a:rPr lang="en-US" sz="1400" b="0">
                <a:solidFill>
                  <a:srgbClr val="D4D4D4"/>
                </a:solidFill>
                <a:effectLst/>
                <a:latin typeface="Consolas" panose="020B0609020204030204" pitchFamily="49" charset="0"/>
              </a:rPr>
              <a:t>(e</a:t>
            </a:r>
            <a:r>
              <a:rPr lang="en-US" sz="1400">
                <a:solidFill>
                  <a:srgbClr val="D4D4D4"/>
                </a:solidFill>
                <a:latin typeface="Consolas" panose="020B0609020204030204" pitchFamily="49" charset="0"/>
              </a:rPr>
              <a:t>nqueue</a:t>
            </a:r>
            <a:r>
              <a:rPr lang="en-US" sz="1400" b="0">
                <a:solidFill>
                  <a:srgbClr val="D4D4D4"/>
                </a:solidFill>
                <a:effectLst/>
                <a:latin typeface="Consolas" panose="020B0609020204030204" pitchFamily="49" charset="0"/>
              </a:rPr>
              <a:t>) </a:t>
            </a:r>
          </a:p>
          <a:p>
            <a:r>
              <a:rPr lang="en-US" sz="1400">
                <a:solidFill>
                  <a:srgbClr val="D4D4D4"/>
                </a:solidFill>
                <a:latin typeface="Consolas" panose="020B0609020204030204" pitchFamily="49" charset="0"/>
              </a:rPr>
              <a:t>	</a:t>
            </a:r>
            <a:r>
              <a:rPr lang="en-US" sz="1400" b="0">
                <a:solidFill>
                  <a:srgbClr val="CCCCCC"/>
                </a:solidFill>
                <a:effectLst/>
                <a:latin typeface="Consolas" panose="020B0609020204030204" pitchFamily="49" charset="0"/>
              </a:rPr>
              <a:t>output</a:t>
            </a:r>
            <a:r>
              <a:rPr lang="en-US" sz="1400" b="0">
                <a:solidFill>
                  <a:srgbClr val="D4D4D4"/>
                </a:solidFill>
                <a:effectLst/>
                <a:latin typeface="Consolas" panose="020B0609020204030204" pitchFamily="49" charset="0"/>
              </a:rPr>
              <a:t>[</a:t>
            </a:r>
            <a:r>
              <a:rPr lang="en-US" sz="1400" b="0" err="1">
                <a:solidFill>
                  <a:srgbClr val="DCDCAA"/>
                </a:solidFill>
                <a:effectLst/>
                <a:latin typeface="Consolas" panose="020B0609020204030204" pitchFamily="49" charset="0"/>
              </a:rPr>
              <a:t>atomicAdd</a:t>
            </a:r>
            <a:r>
              <a:rPr lang="en-US" sz="1400" b="0">
                <a:solidFill>
                  <a:srgbClr val="D4D4D4"/>
                </a:solidFill>
                <a:effectLst/>
                <a:latin typeface="Consolas" panose="020B0609020204030204" pitchFamily="49" charset="0"/>
              </a:rPr>
              <a:t>(counter, </a:t>
            </a:r>
            <a:r>
              <a:rPr lang="en-US" sz="1400" b="0">
                <a:solidFill>
                  <a:srgbClr val="B5CEA8"/>
                </a:solidFill>
                <a:effectLst/>
                <a:latin typeface="Consolas" panose="020B0609020204030204" pitchFamily="49" charset="0"/>
              </a:rPr>
              <a:t>1</a:t>
            </a:r>
            <a:r>
              <a:rPr lang="en-US" sz="1400" b="0">
                <a:solidFill>
                  <a:srgbClr val="D4D4D4"/>
                </a:solidFill>
                <a:effectLst/>
                <a:latin typeface="Consolas" panose="020B0609020204030204" pitchFamily="49" charset="0"/>
              </a:rPr>
              <a:t>)] = </a:t>
            </a:r>
            <a:r>
              <a:rPr lang="en-US" sz="1400">
                <a:solidFill>
                  <a:srgbClr val="D4D4D4"/>
                </a:solidFill>
                <a:latin typeface="Consolas" panose="020B0609020204030204" pitchFamily="49" charset="0"/>
              </a:rPr>
              <a:t>value</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081FC919-A0C5-3445-FB8E-7277A6435DBF}"/>
              </a:ext>
            </a:extLst>
          </p:cNvPr>
          <p:cNvSpPr txBox="1"/>
          <p:nvPr/>
        </p:nvSpPr>
        <p:spPr>
          <a:xfrm>
            <a:off x="6096000" y="1150910"/>
            <a:ext cx="543375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solidFill>
                  <a:srgbClr val="FFFFFF"/>
                </a:solidFill>
                <a:latin typeface="+mj-lt"/>
                <a:ea typeface="+mj-ea"/>
                <a:cs typeface="+mj-cs"/>
                <a:sym typeface="Calibri"/>
              </a:rPr>
              <a:t>Naïve solution with atomic add</a:t>
            </a:r>
            <a:endParaRPr kumimoji="0" lang="en-US" sz="1800" b="0" i="0" u="none" strike="noStrike" cap="none" spc="0" normalizeH="0" baseline="0">
              <a:ln>
                <a:noFill/>
              </a:ln>
              <a:solidFill>
                <a:srgbClr val="FFFFFF"/>
              </a:solidFill>
              <a:effectLst/>
              <a:uFillTx/>
              <a:latin typeface="+mj-lt"/>
              <a:ea typeface="+mj-ea"/>
              <a:cs typeface="+mj-cs"/>
              <a:sym typeface="Calibri"/>
            </a:endParaRPr>
          </a:p>
        </p:txBody>
      </p:sp>
      <p:sp>
        <p:nvSpPr>
          <p:cNvPr id="8" name="Oval 7">
            <a:extLst>
              <a:ext uri="{FF2B5EF4-FFF2-40B4-BE49-F238E27FC236}">
                <a16:creationId xmlns:a16="http://schemas.microsoft.com/office/drawing/2014/main" id="{E0942938-947D-D1E7-B1E0-B3A07C51DECC}"/>
              </a:ext>
            </a:extLst>
          </p:cNvPr>
          <p:cNvSpPr/>
          <p:nvPr/>
        </p:nvSpPr>
        <p:spPr>
          <a:xfrm>
            <a:off x="5263333" y="4778910"/>
            <a:ext cx="362046" cy="37133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9" name="Oval 8">
            <a:extLst>
              <a:ext uri="{FF2B5EF4-FFF2-40B4-BE49-F238E27FC236}">
                <a16:creationId xmlns:a16="http://schemas.microsoft.com/office/drawing/2014/main" id="{2986DE54-70D5-94C2-7AF5-CC2F4D95D839}"/>
              </a:ext>
            </a:extLst>
          </p:cNvPr>
          <p:cNvSpPr/>
          <p:nvPr/>
        </p:nvSpPr>
        <p:spPr>
          <a:xfrm>
            <a:off x="5893821" y="4778910"/>
            <a:ext cx="362046" cy="371330"/>
          </a:xfrm>
          <a:prstGeom prst="ellipse">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0" name="Oval 9">
            <a:extLst>
              <a:ext uri="{FF2B5EF4-FFF2-40B4-BE49-F238E27FC236}">
                <a16:creationId xmlns:a16="http://schemas.microsoft.com/office/drawing/2014/main" id="{903E9079-CD15-1D44-D1FA-D3887F6533AC}"/>
              </a:ext>
            </a:extLst>
          </p:cNvPr>
          <p:cNvSpPr/>
          <p:nvPr/>
        </p:nvSpPr>
        <p:spPr>
          <a:xfrm>
            <a:off x="6524309" y="4778910"/>
            <a:ext cx="362046" cy="371330"/>
          </a:xfrm>
          <a:prstGeom prst="ellipse">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1" name="Oval 10">
            <a:extLst>
              <a:ext uri="{FF2B5EF4-FFF2-40B4-BE49-F238E27FC236}">
                <a16:creationId xmlns:a16="http://schemas.microsoft.com/office/drawing/2014/main" id="{0851BEF3-E442-7B8D-DD57-1104C77DF5FE}"/>
              </a:ext>
            </a:extLst>
          </p:cNvPr>
          <p:cNvSpPr/>
          <p:nvPr/>
        </p:nvSpPr>
        <p:spPr>
          <a:xfrm>
            <a:off x="7238937" y="4782288"/>
            <a:ext cx="362046" cy="37133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2" name="TextBox 11">
            <a:extLst>
              <a:ext uri="{FF2B5EF4-FFF2-40B4-BE49-F238E27FC236}">
                <a16:creationId xmlns:a16="http://schemas.microsoft.com/office/drawing/2014/main" id="{6139ECF6-8120-32BA-0D5A-66783813CED8}"/>
              </a:ext>
            </a:extLst>
          </p:cNvPr>
          <p:cNvSpPr txBox="1"/>
          <p:nvPr/>
        </p:nvSpPr>
        <p:spPr>
          <a:xfrm>
            <a:off x="3905532" y="4806349"/>
            <a:ext cx="1452828"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Input buffer</a:t>
            </a:r>
          </a:p>
        </p:txBody>
      </p:sp>
      <p:sp>
        <p:nvSpPr>
          <p:cNvPr id="13" name="TextBox 12">
            <a:extLst>
              <a:ext uri="{FF2B5EF4-FFF2-40B4-BE49-F238E27FC236}">
                <a16:creationId xmlns:a16="http://schemas.microsoft.com/office/drawing/2014/main" id="{E1583404-F225-0768-7703-32F00958F129}"/>
              </a:ext>
            </a:extLst>
          </p:cNvPr>
          <p:cNvSpPr txBox="1"/>
          <p:nvPr/>
        </p:nvSpPr>
        <p:spPr>
          <a:xfrm>
            <a:off x="3893563" y="5725455"/>
            <a:ext cx="1452828"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Output buffer</a:t>
            </a:r>
          </a:p>
        </p:txBody>
      </p:sp>
      <p:sp>
        <p:nvSpPr>
          <p:cNvPr id="14" name="Oval 13">
            <a:extLst>
              <a:ext uri="{FF2B5EF4-FFF2-40B4-BE49-F238E27FC236}">
                <a16:creationId xmlns:a16="http://schemas.microsoft.com/office/drawing/2014/main" id="{57963600-E3D9-1704-71EF-EC85173A097F}"/>
              </a:ext>
            </a:extLst>
          </p:cNvPr>
          <p:cNvSpPr/>
          <p:nvPr/>
        </p:nvSpPr>
        <p:spPr>
          <a:xfrm>
            <a:off x="5242669" y="5661900"/>
            <a:ext cx="362046" cy="371330"/>
          </a:xfrm>
          <a:prstGeom prst="ellipse">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5" name="Oval 14">
            <a:extLst>
              <a:ext uri="{FF2B5EF4-FFF2-40B4-BE49-F238E27FC236}">
                <a16:creationId xmlns:a16="http://schemas.microsoft.com/office/drawing/2014/main" id="{26949947-B7BF-AFA2-89AB-8286FB005D36}"/>
              </a:ext>
            </a:extLst>
          </p:cNvPr>
          <p:cNvSpPr/>
          <p:nvPr/>
        </p:nvSpPr>
        <p:spPr>
          <a:xfrm>
            <a:off x="5873157" y="5661900"/>
            <a:ext cx="362046" cy="371330"/>
          </a:xfrm>
          <a:prstGeom prst="ellipse">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cxnSp>
        <p:nvCxnSpPr>
          <p:cNvPr id="16" name="Straight Arrow Connector 15">
            <a:extLst>
              <a:ext uri="{FF2B5EF4-FFF2-40B4-BE49-F238E27FC236}">
                <a16:creationId xmlns:a16="http://schemas.microsoft.com/office/drawing/2014/main" id="{C763DB5A-1354-10C9-E311-E2D4304A7AEB}"/>
              </a:ext>
            </a:extLst>
          </p:cNvPr>
          <p:cNvCxnSpPr>
            <a:cxnSpLocks/>
          </p:cNvCxnSpPr>
          <p:nvPr/>
        </p:nvCxnSpPr>
        <p:spPr>
          <a:xfrm>
            <a:off x="6074844" y="5211716"/>
            <a:ext cx="584132" cy="37083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9" name="Straight Arrow Connector 18">
            <a:extLst>
              <a:ext uri="{FF2B5EF4-FFF2-40B4-BE49-F238E27FC236}">
                <a16:creationId xmlns:a16="http://schemas.microsoft.com/office/drawing/2014/main" id="{10418EF9-1506-4C0C-74BC-AC851FA30B53}"/>
              </a:ext>
            </a:extLst>
          </p:cNvPr>
          <p:cNvCxnSpPr>
            <a:cxnSpLocks/>
          </p:cNvCxnSpPr>
          <p:nvPr/>
        </p:nvCxnSpPr>
        <p:spPr>
          <a:xfrm flipH="1">
            <a:off x="5566941" y="5168109"/>
            <a:ext cx="1045680" cy="414446"/>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26" name="Oval 25">
            <a:extLst>
              <a:ext uri="{FF2B5EF4-FFF2-40B4-BE49-F238E27FC236}">
                <a16:creationId xmlns:a16="http://schemas.microsoft.com/office/drawing/2014/main" id="{0A7DD6A3-FA02-ABE7-EF82-8C09CAB78DF8}"/>
              </a:ext>
            </a:extLst>
          </p:cNvPr>
          <p:cNvSpPr/>
          <p:nvPr/>
        </p:nvSpPr>
        <p:spPr>
          <a:xfrm>
            <a:off x="7953565" y="4769588"/>
            <a:ext cx="362046" cy="371330"/>
          </a:xfrm>
          <a:prstGeom prst="ellipse">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7" name="Oval 26">
            <a:extLst>
              <a:ext uri="{FF2B5EF4-FFF2-40B4-BE49-F238E27FC236}">
                <a16:creationId xmlns:a16="http://schemas.microsoft.com/office/drawing/2014/main" id="{DC5E085E-E51D-95CB-3067-13152E696B5E}"/>
              </a:ext>
            </a:extLst>
          </p:cNvPr>
          <p:cNvSpPr/>
          <p:nvPr/>
        </p:nvSpPr>
        <p:spPr>
          <a:xfrm>
            <a:off x="6524309" y="5637185"/>
            <a:ext cx="362046" cy="371330"/>
          </a:xfrm>
          <a:prstGeom prst="ellipse">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cxnSp>
        <p:nvCxnSpPr>
          <p:cNvPr id="28" name="Straight Arrow Connector 27">
            <a:extLst>
              <a:ext uri="{FF2B5EF4-FFF2-40B4-BE49-F238E27FC236}">
                <a16:creationId xmlns:a16="http://schemas.microsoft.com/office/drawing/2014/main" id="{B093A10B-BC58-D8A1-2DC0-4BC6F8D86F88}"/>
              </a:ext>
            </a:extLst>
          </p:cNvPr>
          <p:cNvCxnSpPr>
            <a:cxnSpLocks/>
          </p:cNvCxnSpPr>
          <p:nvPr/>
        </p:nvCxnSpPr>
        <p:spPr>
          <a:xfrm flipH="1">
            <a:off x="6148808" y="5177679"/>
            <a:ext cx="1808570" cy="422745"/>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38" name="Rectangle 37">
            <a:extLst>
              <a:ext uri="{FF2B5EF4-FFF2-40B4-BE49-F238E27FC236}">
                <a16:creationId xmlns:a16="http://schemas.microsoft.com/office/drawing/2014/main" id="{C389F9D3-7DD7-77DD-C16F-922EB11C5CC6}"/>
              </a:ext>
            </a:extLst>
          </p:cNvPr>
          <p:cNvSpPr/>
          <p:nvPr/>
        </p:nvSpPr>
        <p:spPr>
          <a:xfrm>
            <a:off x="6524309" y="2623441"/>
            <a:ext cx="4443467" cy="734523"/>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7" name="Speech Bubble: Oval 16">
            <a:extLst>
              <a:ext uri="{FF2B5EF4-FFF2-40B4-BE49-F238E27FC236}">
                <a16:creationId xmlns:a16="http://schemas.microsoft.com/office/drawing/2014/main" id="{DAB179D6-47F9-DBEA-570B-158FB8A502A3}"/>
              </a:ext>
            </a:extLst>
          </p:cNvPr>
          <p:cNvSpPr/>
          <p:nvPr/>
        </p:nvSpPr>
        <p:spPr>
          <a:xfrm>
            <a:off x="8568379" y="2619099"/>
            <a:ext cx="2441720" cy="389510"/>
          </a:xfrm>
          <a:prstGeom prst="wedgeEllipseCallout">
            <a:avLst>
              <a:gd name="adj1" fmla="val -52918"/>
              <a:gd name="adj2" fmla="val 62350"/>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rgbClr val="000000"/>
                </a:solidFill>
                <a:latin typeface="+mj-lt"/>
                <a:ea typeface="+mj-ea"/>
                <a:cs typeface="+mj-cs"/>
                <a:sym typeface="Calibri"/>
              </a:rPr>
              <a:t>Per thread </a:t>
            </a:r>
            <a:r>
              <a:rPr lang="en-US" sz="1200">
                <a:solidFill>
                  <a:srgbClr val="000000"/>
                </a:solidFill>
                <a:latin typeface="+mj-lt"/>
                <a:ea typeface="+mj-ea"/>
                <a:cs typeface="+mj-cs"/>
                <a:sym typeface="Wingdings" panose="05000000000000000000" pitchFamily="2" charset="2"/>
              </a:rPr>
              <a:t></a:t>
            </a:r>
            <a:endParaRPr kumimoji="0" lang="en-US" sz="1200" b="0" i="0" u="none" strike="noStrike" cap="none" spc="0" normalizeH="0" baseline="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169012957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67DF5C-B8C0-8821-DFCC-63D18CDF0DBC}"/>
              </a:ext>
            </a:extLst>
          </p:cNvPr>
          <p:cNvSpPr>
            <a:spLocks noGrp="1"/>
          </p:cNvSpPr>
          <p:nvPr>
            <p:ph type="sldNum" sz="quarter" idx="2"/>
          </p:nvPr>
        </p:nvSpPr>
        <p:spPr/>
        <p:txBody>
          <a:bodyPr/>
          <a:lstStyle/>
          <a:p>
            <a:fld id="{86CB4B4D-7CA3-9044-876B-883B54F8677D}" type="slidenum">
              <a:rPr lang="en-US" smtClean="0"/>
              <a:pPr/>
              <a:t>36</a:t>
            </a:fld>
            <a:endParaRPr lang="en-US"/>
          </a:p>
        </p:txBody>
      </p:sp>
      <p:sp>
        <p:nvSpPr>
          <p:cNvPr id="6" name="Rectangle 5">
            <a:extLst>
              <a:ext uri="{FF2B5EF4-FFF2-40B4-BE49-F238E27FC236}">
                <a16:creationId xmlns:a16="http://schemas.microsoft.com/office/drawing/2014/main" id="{18B22894-A3A7-C317-0821-2FEAB135615B}"/>
              </a:ext>
            </a:extLst>
          </p:cNvPr>
          <p:cNvSpPr/>
          <p:nvPr/>
        </p:nvSpPr>
        <p:spPr>
          <a:xfrm>
            <a:off x="740163" y="3277715"/>
            <a:ext cx="4591297" cy="510293"/>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 name="Rectangle 6">
            <a:extLst>
              <a:ext uri="{FF2B5EF4-FFF2-40B4-BE49-F238E27FC236}">
                <a16:creationId xmlns:a16="http://schemas.microsoft.com/office/drawing/2014/main" id="{7A872213-58C0-A40B-F0ED-7BDE99D62B84}"/>
              </a:ext>
            </a:extLst>
          </p:cNvPr>
          <p:cNvSpPr/>
          <p:nvPr/>
        </p:nvSpPr>
        <p:spPr>
          <a:xfrm>
            <a:off x="733464" y="3932541"/>
            <a:ext cx="4597996" cy="1080198"/>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8" name="Title 1">
            <a:extLst>
              <a:ext uri="{FF2B5EF4-FFF2-40B4-BE49-F238E27FC236}">
                <a16:creationId xmlns:a16="http://schemas.microsoft.com/office/drawing/2014/main" id="{5824FF10-816D-9A37-021C-D7ABD200F381}"/>
              </a:ext>
            </a:extLst>
          </p:cNvPr>
          <p:cNvSpPr>
            <a:spLocks noGrp="1"/>
          </p:cNvSpPr>
          <p:nvPr>
            <p:ph type="title"/>
          </p:nvPr>
        </p:nvSpPr>
        <p:spPr>
          <a:xfrm>
            <a:off x="318626" y="298737"/>
            <a:ext cx="11613499" cy="381936"/>
          </a:xfrm>
        </p:spPr>
        <p:txBody>
          <a:bodyPr>
            <a:normAutofit fontScale="90000"/>
          </a:bodyPr>
          <a:lstStyle/>
          <a:p>
            <a:r>
              <a:rPr lang="en-US"/>
              <a:t>Parallel enqueuing – Implementation </a:t>
            </a:r>
          </a:p>
        </p:txBody>
      </p:sp>
      <p:sp>
        <p:nvSpPr>
          <p:cNvPr id="9" name="TextBox 8">
            <a:extLst>
              <a:ext uri="{FF2B5EF4-FFF2-40B4-BE49-F238E27FC236}">
                <a16:creationId xmlns:a16="http://schemas.microsoft.com/office/drawing/2014/main" id="{FB7E3E40-683C-785C-ABCD-D656F3CE6400}"/>
              </a:ext>
            </a:extLst>
          </p:cNvPr>
          <p:cNvSpPr txBox="1"/>
          <p:nvPr/>
        </p:nvSpPr>
        <p:spPr>
          <a:xfrm>
            <a:off x="318626" y="1335575"/>
            <a:ext cx="5537662" cy="4616648"/>
          </a:xfrm>
          <a:prstGeom prst="rect">
            <a:avLst/>
          </a:prstGeom>
          <a:solidFill>
            <a:srgbClr val="262626"/>
          </a:solidFill>
          <a:ln w="12700" cap="flat">
            <a:solidFill>
              <a:srgbClr val="FFFFFF"/>
            </a:solid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a:solidFill>
                  <a:srgbClr val="D4D4D4"/>
                </a:solidFill>
                <a:effectLst/>
                <a:latin typeface="Consolas" panose="020B0609020204030204" pitchFamily="49" charset="0"/>
              </a:rPr>
              <a:t>__global__ </a:t>
            </a:r>
            <a:r>
              <a:rPr lang="en-US" sz="1400" b="0">
                <a:solidFill>
                  <a:srgbClr val="569CD6"/>
                </a:solidFill>
                <a:effectLst/>
                <a:latin typeface="Consolas" panose="020B0609020204030204" pitchFamily="49" charset="0"/>
              </a:rPr>
              <a:t>void</a:t>
            </a:r>
            <a:r>
              <a:rPr lang="en-US" sz="1400" b="0">
                <a:solidFill>
                  <a:srgbClr val="D4D4D4"/>
                </a:solidFill>
                <a:effectLst/>
                <a:latin typeface="Consolas" panose="020B0609020204030204" pitchFamily="49" charset="0"/>
              </a:rPr>
              <a:t> </a:t>
            </a:r>
            <a:r>
              <a:rPr lang="en-US" sz="1400" b="0" err="1">
                <a:solidFill>
                  <a:srgbClr val="DCDCAA"/>
                </a:solidFill>
                <a:effectLst/>
                <a:latin typeface="Consolas" panose="020B0609020204030204" pitchFamily="49" charset="0"/>
              </a:rPr>
              <a:t>EnqueueBinaryKernel</a:t>
            </a:r>
            <a:r>
              <a:rPr lang="en-US" sz="1400" b="0">
                <a:solidFill>
                  <a:srgbClr val="D4D4D4"/>
                </a:solidFill>
                <a:effectLst/>
                <a:latin typeface="Consolas" panose="020B0609020204030204" pitchFamily="49" charset="0"/>
              </a:rPr>
              <a:t>(</a:t>
            </a:r>
            <a:r>
              <a:rPr lang="en-US" sz="1400" b="0">
                <a:solidFill>
                  <a:srgbClr val="569CD6"/>
                </a:solidFill>
                <a:effectLst/>
                <a:latin typeface="Consolas" panose="020B0609020204030204" pitchFamily="49" charset="0"/>
              </a:rPr>
              <a:t>int</a:t>
            </a:r>
            <a:r>
              <a:rPr lang="en-US" sz="1400" b="0">
                <a:solidFill>
                  <a:srgbClr val="D4D4D4"/>
                </a:solidFill>
                <a:effectLst/>
                <a:latin typeface="Consolas" panose="020B0609020204030204" pitchFamily="49" charset="0"/>
              </a:rPr>
              <a:t> size, </a:t>
            </a:r>
            <a:r>
              <a:rPr lang="en-US" sz="1400" b="0">
                <a:solidFill>
                  <a:srgbClr val="569CD6"/>
                </a:solidFill>
                <a:effectLst/>
                <a:latin typeface="Consolas" panose="020B0609020204030204" pitchFamily="49" charset="0"/>
              </a:rPr>
              <a:t>const</a:t>
            </a:r>
            <a:r>
              <a:rPr lang="en-US" sz="1400" b="0">
                <a:solidFill>
                  <a:srgbClr val="D4D4D4"/>
                </a:solidFill>
                <a:effectLst/>
                <a:latin typeface="Consolas" panose="020B0609020204030204" pitchFamily="49" charset="0"/>
              </a:rPr>
              <a:t> </a:t>
            </a:r>
            <a:r>
              <a:rPr lang="en-US" sz="1400" b="0">
                <a:solidFill>
                  <a:srgbClr val="569CD6"/>
                </a:solidFill>
                <a:effectLst/>
                <a:latin typeface="Consolas" panose="020B0609020204030204" pitchFamily="49" charset="0"/>
              </a:rPr>
              <a:t>int</a:t>
            </a:r>
            <a:r>
              <a:rPr lang="en-US" sz="1400" b="0">
                <a:solidFill>
                  <a:srgbClr val="D4D4D4"/>
                </a:solidFill>
                <a:effectLst/>
                <a:latin typeface="Consolas" panose="020B0609020204030204" pitchFamily="49" charset="0"/>
              </a:rPr>
              <a:t>* input, </a:t>
            </a:r>
            <a:r>
              <a:rPr lang="en-US" sz="1400" b="0">
                <a:solidFill>
                  <a:srgbClr val="569CD6"/>
                </a:solidFill>
                <a:effectLst/>
                <a:latin typeface="Consolas" panose="020B0609020204030204" pitchFamily="49" charset="0"/>
              </a:rPr>
              <a:t>int</a:t>
            </a:r>
            <a:r>
              <a:rPr lang="en-US" sz="1400" b="0">
                <a:solidFill>
                  <a:srgbClr val="D4D4D4"/>
                </a:solidFill>
                <a:effectLst/>
                <a:latin typeface="Consolas" panose="020B0609020204030204" pitchFamily="49" charset="0"/>
              </a:rPr>
              <a:t>* output, </a:t>
            </a:r>
            <a:r>
              <a:rPr lang="en-US" sz="1400" b="0">
                <a:solidFill>
                  <a:srgbClr val="569CD6"/>
                </a:solidFill>
                <a:effectLst/>
                <a:latin typeface="Consolas" panose="020B0609020204030204" pitchFamily="49" charset="0"/>
              </a:rPr>
              <a:t>int</a:t>
            </a:r>
            <a:r>
              <a:rPr lang="en-US" sz="1400" b="0">
                <a:solidFill>
                  <a:srgbClr val="D4D4D4"/>
                </a:solidFill>
                <a:effectLst/>
                <a:latin typeface="Consolas" panose="020B0609020204030204" pitchFamily="49" charset="0"/>
              </a:rPr>
              <a:t>* counter)</a:t>
            </a:r>
          </a:p>
          <a:p>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r>
              <a:rPr lang="en-US" sz="1400" b="0">
                <a:solidFill>
                  <a:srgbClr val="569CD6"/>
                </a:solidFill>
                <a:effectLst/>
                <a:latin typeface="Consolas" panose="020B0609020204030204" pitchFamily="49" charset="0"/>
              </a:rPr>
              <a:t>int</a:t>
            </a:r>
            <a:r>
              <a:rPr lang="en-US" sz="1400" b="0">
                <a:solidFill>
                  <a:srgbClr val="D4D4D4"/>
                </a:solidFill>
                <a:effectLst/>
                <a:latin typeface="Consolas" panose="020B0609020204030204" pitchFamily="49" charset="0"/>
              </a:rPr>
              <a:t> index = </a:t>
            </a:r>
            <a:r>
              <a:rPr lang="en-US" sz="1400" b="0" err="1">
                <a:solidFill>
                  <a:srgbClr val="CCCCCC"/>
                </a:solidFill>
                <a:effectLst/>
                <a:latin typeface="Consolas" panose="020B0609020204030204" pitchFamily="49" charset="0"/>
              </a:rPr>
              <a:t>threadIdx.x</a:t>
            </a:r>
            <a:r>
              <a:rPr lang="en-US" sz="1400" b="0">
                <a:solidFill>
                  <a:srgbClr val="CCCCCC"/>
                </a:solidFill>
                <a:effectLst/>
                <a:latin typeface="Consolas" panose="020B0609020204030204" pitchFamily="49" charset="0"/>
              </a:rPr>
              <a:t> + </a:t>
            </a:r>
            <a:r>
              <a:rPr lang="en-US" sz="1400" b="0" err="1">
                <a:solidFill>
                  <a:srgbClr val="CCCCCC"/>
                </a:solidFill>
                <a:effectLst/>
                <a:latin typeface="Consolas" panose="020B0609020204030204" pitchFamily="49" charset="0"/>
              </a:rPr>
              <a:t>blockDim.x</a:t>
            </a:r>
            <a:r>
              <a:rPr lang="en-US" sz="1400" b="0">
                <a:solidFill>
                  <a:srgbClr val="CCCCCC"/>
                </a:solidFill>
                <a:effectLst/>
                <a:latin typeface="Consolas" panose="020B0609020204030204" pitchFamily="49" charset="0"/>
              </a:rPr>
              <a:t> * </a:t>
            </a:r>
            <a:r>
              <a:rPr lang="en-US" sz="1400" b="0" err="1">
                <a:solidFill>
                  <a:srgbClr val="CCCCCC"/>
                </a:solidFill>
                <a:effectLst/>
                <a:latin typeface="Consolas" panose="020B0609020204030204" pitchFamily="49" charset="0"/>
              </a:rPr>
              <a:t>blockIdx.x</a:t>
            </a:r>
            <a:r>
              <a:rPr lang="en-US" sz="1400" b="0">
                <a:solidFill>
                  <a:srgbClr val="CCCCCC"/>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r>
              <a:rPr lang="en-US" sz="1400" b="0">
                <a:solidFill>
                  <a:srgbClr val="569CD6"/>
                </a:solidFill>
                <a:effectLst/>
                <a:latin typeface="Consolas" panose="020B0609020204030204" pitchFamily="49" charset="0"/>
              </a:rPr>
              <a:t>int</a:t>
            </a:r>
            <a:r>
              <a:rPr lang="en-US" sz="1400" b="0">
                <a:solidFill>
                  <a:srgbClr val="D4D4D4"/>
                </a:solidFill>
                <a:effectLst/>
                <a:latin typeface="Consolas" panose="020B0609020204030204" pitchFamily="49" charset="0"/>
              </a:rPr>
              <a:t> </a:t>
            </a:r>
            <a:r>
              <a:rPr lang="en-US" sz="1400" b="0" err="1">
                <a:solidFill>
                  <a:srgbClr val="D4D4D4"/>
                </a:solidFill>
                <a:effectLst/>
                <a:latin typeface="Consolas" panose="020B0609020204030204" pitchFamily="49" charset="0"/>
              </a:rPr>
              <a:t>laneIndex</a:t>
            </a:r>
            <a:r>
              <a:rPr lang="en-US" sz="1400" b="0">
                <a:solidFill>
                  <a:srgbClr val="D4D4D4"/>
                </a:solidFill>
                <a:effectLst/>
                <a:latin typeface="Consolas" panose="020B0609020204030204" pitchFamily="49" charset="0"/>
              </a:rPr>
              <a:t> = </a:t>
            </a:r>
            <a:r>
              <a:rPr lang="en-US" sz="1400" b="0" err="1">
                <a:solidFill>
                  <a:srgbClr val="CCCCCC"/>
                </a:solidFill>
                <a:effectLst/>
                <a:latin typeface="Consolas" panose="020B0609020204030204" pitchFamily="49" charset="0"/>
              </a:rPr>
              <a:t>threadIdx.x</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&amp; (</a:t>
            </a:r>
            <a:r>
              <a:rPr lang="en-US" sz="1400" b="0" err="1">
                <a:solidFill>
                  <a:srgbClr val="D4D4D4"/>
                </a:solidFill>
                <a:effectLst/>
                <a:latin typeface="Consolas" panose="020B0609020204030204" pitchFamily="49" charset="0"/>
              </a:rPr>
              <a:t>warpSize</a:t>
            </a:r>
            <a:r>
              <a:rPr lang="en-US" sz="1400" b="0">
                <a:solidFill>
                  <a:srgbClr val="D4D4D4"/>
                </a:solidFill>
                <a:effectLst/>
                <a:latin typeface="Consolas" panose="020B0609020204030204" pitchFamily="49" charset="0"/>
              </a:rPr>
              <a:t> - </a:t>
            </a:r>
            <a:r>
              <a:rPr lang="en-US" sz="1400" b="0">
                <a:solidFill>
                  <a:srgbClr val="B5CEA8"/>
                </a:solidFill>
                <a:effectLst/>
                <a:latin typeface="Consolas" panose="020B0609020204030204" pitchFamily="49" charset="0"/>
              </a:rPr>
              <a:t>1</a:t>
            </a:r>
            <a:r>
              <a:rPr lang="en-US" sz="1400" b="0">
                <a:solidFill>
                  <a:srgbClr val="D4D4D4"/>
                </a:solidFill>
                <a:effectLst/>
                <a:latin typeface="Consolas" panose="020B0609020204030204" pitchFamily="49" charset="0"/>
              </a:rPr>
              <a:t>);</a:t>
            </a:r>
          </a:p>
          <a:p>
            <a:br>
              <a:rPr lang="en-US" sz="1400" b="0">
                <a:solidFill>
                  <a:srgbClr val="D4D4D4"/>
                </a:solidFill>
                <a:effectLst/>
                <a:latin typeface="Consolas" panose="020B0609020204030204" pitchFamily="49" charset="0"/>
              </a:rPr>
            </a:br>
            <a:r>
              <a:rPr lang="en-US" sz="1400" b="0">
                <a:solidFill>
                  <a:srgbClr val="D4D4D4"/>
                </a:solidFill>
                <a:effectLst/>
                <a:latin typeface="Consolas" panose="020B0609020204030204" pitchFamily="49" charset="0"/>
              </a:rPr>
              <a:t>    </a:t>
            </a:r>
            <a:r>
              <a:rPr lang="en-US" sz="1400" b="0">
                <a:solidFill>
                  <a:srgbClr val="569CD6"/>
                </a:solidFill>
                <a:effectLst/>
                <a:latin typeface="Consolas" panose="020B0609020204030204" pitchFamily="49" charset="0"/>
              </a:rPr>
              <a:t>int</a:t>
            </a:r>
            <a:r>
              <a:rPr lang="en-US" sz="1400" b="0">
                <a:solidFill>
                  <a:srgbClr val="D4D4D4"/>
                </a:solidFill>
                <a:effectLst/>
                <a:latin typeface="Consolas" panose="020B0609020204030204" pitchFamily="49" charset="0"/>
              </a:rPr>
              <a:t> </a:t>
            </a:r>
            <a:r>
              <a:rPr lang="en-US" sz="1400" b="0" err="1">
                <a:solidFill>
                  <a:srgbClr val="D4D4D4"/>
                </a:solidFill>
                <a:effectLst/>
                <a:latin typeface="Consolas" panose="020B0609020204030204" pitchFamily="49" charset="0"/>
              </a:rPr>
              <a:t>val</a:t>
            </a:r>
            <a:r>
              <a:rPr lang="en-US" sz="1400" b="0">
                <a:solidFill>
                  <a:srgbClr val="D4D4D4"/>
                </a:solidFill>
                <a:effectLst/>
                <a:latin typeface="Consolas" panose="020B0609020204030204" pitchFamily="49" charset="0"/>
              </a:rPr>
              <a:t> = </a:t>
            </a:r>
            <a:r>
              <a:rPr lang="en-US" sz="1400" b="0">
                <a:solidFill>
                  <a:srgbClr val="B5CEA8"/>
                </a:solidFill>
                <a:effectLst/>
                <a:latin typeface="Consolas" panose="020B0609020204030204" pitchFamily="49" charset="0"/>
              </a:rPr>
              <a:t>0</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r>
              <a:rPr lang="en-US" sz="1400" b="0">
                <a:solidFill>
                  <a:srgbClr val="C586C0"/>
                </a:solidFill>
                <a:effectLst/>
                <a:latin typeface="Consolas" panose="020B0609020204030204" pitchFamily="49" charset="0"/>
              </a:rPr>
              <a:t>if </a:t>
            </a:r>
            <a:r>
              <a:rPr lang="en-US" sz="1400" b="0">
                <a:solidFill>
                  <a:srgbClr val="D4D4D4"/>
                </a:solidFill>
                <a:effectLst/>
                <a:latin typeface="Consolas" panose="020B0609020204030204" pitchFamily="49" charset="0"/>
              </a:rPr>
              <a:t>(index &lt; size) </a:t>
            </a:r>
            <a:r>
              <a:rPr lang="en-US" sz="1400" b="0" err="1">
                <a:solidFill>
                  <a:srgbClr val="D4D4D4"/>
                </a:solidFill>
                <a:effectLst/>
                <a:latin typeface="Consolas" panose="020B0609020204030204" pitchFamily="49" charset="0"/>
              </a:rPr>
              <a:t>val</a:t>
            </a:r>
            <a:r>
              <a:rPr lang="en-US" sz="1400" b="0">
                <a:solidFill>
                  <a:srgbClr val="D4D4D4"/>
                </a:solidFill>
                <a:effectLst/>
                <a:latin typeface="Consolas" panose="020B0609020204030204" pitchFamily="49" charset="0"/>
              </a:rPr>
              <a:t> = </a:t>
            </a:r>
            <a:r>
              <a:rPr lang="en-US" sz="1400" b="0">
                <a:solidFill>
                  <a:srgbClr val="CCCCCC"/>
                </a:solidFill>
                <a:effectLst/>
                <a:latin typeface="Consolas" panose="020B0609020204030204" pitchFamily="49" charset="0"/>
              </a:rPr>
              <a:t>input</a:t>
            </a:r>
            <a:r>
              <a:rPr lang="en-US" sz="1400" b="0">
                <a:solidFill>
                  <a:srgbClr val="D4D4D4"/>
                </a:solidFill>
                <a:effectLst/>
                <a:latin typeface="Consolas" panose="020B0609020204030204" pitchFamily="49" charset="0"/>
              </a:rPr>
              <a:t>[index];</a:t>
            </a:r>
          </a:p>
          <a:p>
            <a:br>
              <a:rPr lang="en-US" sz="1400" b="0">
                <a:solidFill>
                  <a:srgbClr val="D4D4D4"/>
                </a:solidFill>
                <a:effectLst/>
                <a:latin typeface="Consolas" panose="020B0609020204030204" pitchFamily="49" charset="0"/>
              </a:rPr>
            </a:br>
            <a:r>
              <a:rPr lang="en-US" sz="1400" b="0">
                <a:solidFill>
                  <a:srgbClr val="D4D4D4"/>
                </a:solidFill>
                <a:effectLst/>
                <a:latin typeface="Consolas" panose="020B0609020204030204" pitchFamily="49" charset="0"/>
              </a:rPr>
              <a:t>    </a:t>
            </a:r>
            <a:r>
              <a:rPr lang="en-US" sz="1400" b="0">
                <a:solidFill>
                  <a:srgbClr val="569CD6"/>
                </a:solidFill>
                <a:effectLst/>
                <a:latin typeface="Consolas" panose="020B0609020204030204" pitchFamily="49" charset="0"/>
              </a:rPr>
              <a:t>bool</a:t>
            </a:r>
            <a:r>
              <a:rPr lang="en-US" sz="1400" b="0">
                <a:solidFill>
                  <a:srgbClr val="D4D4D4"/>
                </a:solidFill>
                <a:effectLst/>
                <a:latin typeface="Consolas" panose="020B0609020204030204" pitchFamily="49" charset="0"/>
              </a:rPr>
              <a:t> e</a:t>
            </a:r>
            <a:r>
              <a:rPr lang="en-US" sz="1400">
                <a:solidFill>
                  <a:srgbClr val="D4D4D4"/>
                </a:solidFill>
                <a:latin typeface="Consolas" panose="020B0609020204030204" pitchFamily="49" charset="0"/>
              </a:rPr>
              <a:t>nqueue</a:t>
            </a:r>
            <a:r>
              <a:rPr lang="en-US" sz="1400" b="0">
                <a:solidFill>
                  <a:srgbClr val="D4D4D4"/>
                </a:solidFill>
                <a:effectLst/>
                <a:latin typeface="Consolas" panose="020B0609020204030204" pitchFamily="49" charset="0"/>
              </a:rPr>
              <a:t> = </a:t>
            </a:r>
            <a:r>
              <a:rPr lang="en-US" sz="1400" b="0">
                <a:solidFill>
                  <a:srgbClr val="6A9955"/>
                </a:solidFill>
                <a:effectLst/>
                <a:latin typeface="Consolas" panose="020B0609020204030204" pitchFamily="49" charset="0"/>
              </a:rPr>
              <a:t>/* ANY CONDITION HERE */</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r>
              <a:rPr lang="en-US" sz="1400" b="0">
                <a:solidFill>
                  <a:srgbClr val="569CD6"/>
                </a:solidFill>
                <a:effectLst/>
                <a:latin typeface="Consolas" panose="020B0609020204030204" pitchFamily="49" charset="0"/>
              </a:rPr>
              <a:t>int</a:t>
            </a:r>
            <a:r>
              <a:rPr lang="en-US" sz="1400" b="0">
                <a:solidFill>
                  <a:srgbClr val="D4D4D4"/>
                </a:solidFill>
                <a:effectLst/>
                <a:latin typeface="Consolas" panose="020B0609020204030204" pitchFamily="49" charset="0"/>
              </a:rPr>
              <a:t> </a:t>
            </a:r>
            <a:r>
              <a:rPr lang="en-US" sz="1400" b="0" err="1">
                <a:solidFill>
                  <a:srgbClr val="D4D4D4"/>
                </a:solidFill>
                <a:effectLst/>
                <a:latin typeface="Consolas" panose="020B0609020204030204" pitchFamily="49" charset="0"/>
              </a:rPr>
              <a:t>warpScan</a:t>
            </a:r>
            <a:r>
              <a:rPr lang="en-US" sz="1400" b="0">
                <a:solidFill>
                  <a:srgbClr val="D4D4D4"/>
                </a:solidFill>
                <a:effectLst/>
                <a:latin typeface="Consolas" panose="020B0609020204030204" pitchFamily="49" charset="0"/>
              </a:rPr>
              <a:t> = </a:t>
            </a:r>
            <a:r>
              <a:rPr lang="en-US" sz="1400" b="0" err="1">
                <a:solidFill>
                  <a:srgbClr val="DCDCAA"/>
                </a:solidFill>
                <a:effectLst/>
                <a:latin typeface="Consolas" panose="020B0609020204030204" pitchFamily="49" charset="0"/>
              </a:rPr>
              <a:t>ScanWarpBinary</a:t>
            </a:r>
            <a:r>
              <a:rPr lang="en-US" sz="1400" b="0">
                <a:solidFill>
                  <a:srgbClr val="D4D4D4"/>
                </a:solidFill>
                <a:effectLst/>
                <a:latin typeface="Consolas" panose="020B0609020204030204" pitchFamily="49" charset="0"/>
              </a:rPr>
              <a:t>(e</a:t>
            </a:r>
            <a:r>
              <a:rPr lang="en-US" sz="1400">
                <a:solidFill>
                  <a:srgbClr val="D4D4D4"/>
                </a:solidFill>
                <a:latin typeface="Consolas" panose="020B0609020204030204" pitchFamily="49" charset="0"/>
              </a:rPr>
              <a:t>nqueue</a:t>
            </a:r>
            <a:r>
              <a:rPr lang="en-US" sz="1400" b="0">
                <a:solidFill>
                  <a:srgbClr val="D4D4D4"/>
                </a:solidFill>
                <a:effectLst/>
                <a:latin typeface="Consolas" panose="020B0609020204030204" pitchFamily="49" charset="0"/>
              </a:rPr>
              <a:t>);</a:t>
            </a:r>
          </a:p>
          <a:p>
            <a:br>
              <a:rPr lang="en-US" sz="1400" b="0">
                <a:solidFill>
                  <a:srgbClr val="D4D4D4"/>
                </a:solidFill>
                <a:effectLst/>
                <a:latin typeface="Consolas" panose="020B0609020204030204" pitchFamily="49" charset="0"/>
              </a:rPr>
            </a:br>
            <a:r>
              <a:rPr lang="en-US" sz="1400" b="0">
                <a:solidFill>
                  <a:srgbClr val="D4D4D4"/>
                </a:solidFill>
                <a:effectLst/>
                <a:latin typeface="Consolas" panose="020B0609020204030204" pitchFamily="49" charset="0"/>
              </a:rPr>
              <a:t>    </a:t>
            </a:r>
            <a:r>
              <a:rPr lang="en-US" sz="1400" b="0">
                <a:solidFill>
                  <a:srgbClr val="569CD6"/>
                </a:solidFill>
                <a:effectLst/>
                <a:latin typeface="Consolas" panose="020B0609020204030204" pitchFamily="49" charset="0"/>
              </a:rPr>
              <a:t>int</a:t>
            </a:r>
            <a:r>
              <a:rPr lang="en-US" sz="1400" b="0">
                <a:solidFill>
                  <a:srgbClr val="D4D4D4"/>
                </a:solidFill>
                <a:effectLst/>
                <a:latin typeface="Consolas" panose="020B0609020204030204" pitchFamily="49" charset="0"/>
              </a:rPr>
              <a:t> </a:t>
            </a:r>
            <a:r>
              <a:rPr lang="en-US" sz="1400" b="0" err="1">
                <a:solidFill>
                  <a:srgbClr val="D4D4D4"/>
                </a:solidFill>
                <a:effectLst/>
                <a:latin typeface="Consolas" panose="020B0609020204030204" pitchFamily="49" charset="0"/>
              </a:rPr>
              <a:t>warpOffset</a:t>
            </a:r>
            <a:r>
              <a:rPr lang="en-US" sz="1400" b="0">
                <a:solidFill>
                  <a:srgbClr val="D4D4D4"/>
                </a:solidFill>
                <a:effectLst/>
                <a:latin typeface="Consolas" panose="020B0609020204030204" pitchFamily="49" charset="0"/>
              </a:rPr>
              <a:t> = </a:t>
            </a:r>
            <a:r>
              <a:rPr lang="en-US" sz="1400" b="0">
                <a:solidFill>
                  <a:srgbClr val="B5CEA8"/>
                </a:solidFill>
                <a:effectLst/>
                <a:latin typeface="Consolas" panose="020B0609020204030204" pitchFamily="49" charset="0"/>
              </a:rPr>
              <a:t>0</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r>
              <a:rPr lang="en-US" sz="1400" b="0">
                <a:solidFill>
                  <a:srgbClr val="C586C0"/>
                </a:solidFill>
                <a:effectLst/>
                <a:latin typeface="Consolas" panose="020B0609020204030204" pitchFamily="49" charset="0"/>
              </a:rPr>
              <a:t>if </a:t>
            </a:r>
            <a:r>
              <a:rPr lang="en-US" sz="1400" b="0">
                <a:solidFill>
                  <a:srgbClr val="D4D4D4"/>
                </a:solidFill>
                <a:effectLst/>
                <a:latin typeface="Consolas" panose="020B0609020204030204" pitchFamily="49" charset="0"/>
              </a:rPr>
              <a:t>(</a:t>
            </a:r>
            <a:r>
              <a:rPr lang="en-US" sz="1400" b="0" err="1">
                <a:solidFill>
                  <a:srgbClr val="D4D4D4"/>
                </a:solidFill>
                <a:effectLst/>
                <a:latin typeface="Consolas" panose="020B0609020204030204" pitchFamily="49" charset="0"/>
              </a:rPr>
              <a:t>laneIndex</a:t>
            </a:r>
            <a:r>
              <a:rPr lang="en-US" sz="1400" b="0">
                <a:solidFill>
                  <a:srgbClr val="D4D4D4"/>
                </a:solidFill>
                <a:effectLst/>
                <a:latin typeface="Consolas" panose="020B0609020204030204" pitchFamily="49" charset="0"/>
              </a:rPr>
              <a:t> == </a:t>
            </a:r>
            <a:r>
              <a:rPr lang="en-US" sz="1400" b="0" err="1">
                <a:solidFill>
                  <a:srgbClr val="D4D4D4"/>
                </a:solidFill>
                <a:effectLst/>
                <a:latin typeface="Consolas" panose="020B0609020204030204" pitchFamily="49" charset="0"/>
              </a:rPr>
              <a:t>warpSize</a:t>
            </a:r>
            <a:r>
              <a:rPr lang="en-US" sz="1400" b="0">
                <a:solidFill>
                  <a:srgbClr val="D4D4D4"/>
                </a:solidFill>
                <a:effectLst/>
                <a:latin typeface="Consolas" panose="020B0609020204030204" pitchFamily="49" charset="0"/>
              </a:rPr>
              <a:t> - </a:t>
            </a:r>
            <a:r>
              <a:rPr lang="en-US" sz="1400" b="0">
                <a:solidFill>
                  <a:srgbClr val="B5CEA8"/>
                </a:solidFill>
                <a:effectLst/>
                <a:latin typeface="Consolas" panose="020B0609020204030204" pitchFamily="49" charset="0"/>
              </a:rPr>
              <a:t>1</a:t>
            </a:r>
            <a:r>
              <a:rPr lang="en-US" sz="1400" b="0">
                <a:solidFill>
                  <a:srgbClr val="D4D4D4"/>
                </a:solidFill>
                <a:effectLst/>
                <a:latin typeface="Consolas" panose="020B0609020204030204" pitchFamily="49" charset="0"/>
              </a:rPr>
              <a:t>)</a:t>
            </a:r>
          </a:p>
          <a:p>
            <a:r>
              <a:rPr lang="en-US" sz="1400">
                <a:solidFill>
                  <a:srgbClr val="D4D4D4"/>
                </a:solidFill>
                <a:latin typeface="Consolas" panose="020B0609020204030204" pitchFamily="49" charset="0"/>
              </a:rPr>
              <a:t>	</a:t>
            </a:r>
            <a:r>
              <a:rPr lang="en-US" sz="1400" b="0" err="1">
                <a:solidFill>
                  <a:srgbClr val="D4D4D4"/>
                </a:solidFill>
                <a:effectLst/>
                <a:latin typeface="Consolas" panose="020B0609020204030204" pitchFamily="49" charset="0"/>
              </a:rPr>
              <a:t>warpOffset</a:t>
            </a:r>
            <a:r>
              <a:rPr lang="en-US" sz="1400" b="0">
                <a:solidFill>
                  <a:srgbClr val="D4D4D4"/>
                </a:solidFill>
                <a:effectLst/>
                <a:latin typeface="Consolas" panose="020B0609020204030204" pitchFamily="49" charset="0"/>
              </a:rPr>
              <a:t> = </a:t>
            </a:r>
            <a:r>
              <a:rPr lang="en-US" sz="1400" b="0" err="1">
                <a:solidFill>
                  <a:srgbClr val="DCDCAA"/>
                </a:solidFill>
                <a:effectLst/>
                <a:latin typeface="Consolas" panose="020B0609020204030204" pitchFamily="49" charset="0"/>
              </a:rPr>
              <a:t>atomicAdd</a:t>
            </a:r>
            <a:r>
              <a:rPr lang="en-US" sz="1400" b="0">
                <a:solidFill>
                  <a:srgbClr val="D4D4D4"/>
                </a:solidFill>
                <a:effectLst/>
                <a:latin typeface="Consolas" panose="020B0609020204030204" pitchFamily="49" charset="0"/>
              </a:rPr>
              <a:t>(</a:t>
            </a:r>
          </a:p>
          <a:p>
            <a:r>
              <a:rPr lang="en-US" sz="1400">
                <a:solidFill>
                  <a:srgbClr val="D4D4D4"/>
                </a:solidFill>
                <a:latin typeface="Consolas" panose="020B0609020204030204" pitchFamily="49" charset="0"/>
              </a:rPr>
              <a:t>		</a:t>
            </a:r>
            <a:r>
              <a:rPr lang="en-US" sz="1400" b="0">
                <a:solidFill>
                  <a:srgbClr val="D4D4D4"/>
                </a:solidFill>
                <a:effectLst/>
                <a:latin typeface="Consolas" panose="020B0609020204030204" pitchFamily="49" charset="0"/>
              </a:rPr>
              <a:t>counter, </a:t>
            </a:r>
            <a:r>
              <a:rPr lang="en-US" sz="1400" b="0" err="1">
                <a:solidFill>
                  <a:srgbClr val="D4D4D4"/>
                </a:solidFill>
                <a:effectLst/>
                <a:latin typeface="Consolas" panose="020B0609020204030204" pitchFamily="49" charset="0"/>
              </a:rPr>
              <a:t>warpScan</a:t>
            </a:r>
            <a:r>
              <a:rPr lang="en-US" sz="1400" b="0">
                <a:solidFill>
                  <a:srgbClr val="D4D4D4"/>
                </a:solidFill>
                <a:effectLst/>
                <a:latin typeface="Consolas" panose="020B0609020204030204" pitchFamily="49" charset="0"/>
              </a:rPr>
              <a:t> + e</a:t>
            </a:r>
            <a:r>
              <a:rPr lang="en-US" sz="1400">
                <a:solidFill>
                  <a:srgbClr val="D4D4D4"/>
                </a:solidFill>
                <a:latin typeface="Consolas" panose="020B0609020204030204" pitchFamily="49" charset="0"/>
              </a:rPr>
              <a:t>nqueue</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r>
              <a:rPr lang="en-US" sz="1400" b="0" err="1">
                <a:solidFill>
                  <a:srgbClr val="D4D4D4"/>
                </a:solidFill>
                <a:effectLst/>
                <a:latin typeface="Consolas" panose="020B0609020204030204" pitchFamily="49" charset="0"/>
              </a:rPr>
              <a:t>warpOffset</a:t>
            </a:r>
            <a:r>
              <a:rPr lang="en-US" sz="1400" b="0">
                <a:solidFill>
                  <a:srgbClr val="D4D4D4"/>
                </a:solidFill>
                <a:effectLst/>
                <a:latin typeface="Consolas" panose="020B0609020204030204" pitchFamily="49" charset="0"/>
              </a:rPr>
              <a:t> = </a:t>
            </a:r>
            <a:r>
              <a:rPr lang="en-US" sz="1400" b="0">
                <a:solidFill>
                  <a:srgbClr val="DCDCAA"/>
                </a:solidFill>
                <a:effectLst/>
                <a:latin typeface="Consolas" panose="020B0609020204030204" pitchFamily="49" charset="0"/>
              </a:rPr>
              <a:t>__</a:t>
            </a:r>
            <a:r>
              <a:rPr lang="en-US" sz="1400" b="0" err="1">
                <a:solidFill>
                  <a:srgbClr val="DCDCAA"/>
                </a:solidFill>
                <a:effectLst/>
                <a:latin typeface="Consolas" panose="020B0609020204030204" pitchFamily="49" charset="0"/>
              </a:rPr>
              <a:t>shfl</a:t>
            </a:r>
            <a:r>
              <a:rPr lang="en-US" sz="1400" b="0">
                <a:solidFill>
                  <a:srgbClr val="D4D4D4"/>
                </a:solidFill>
                <a:effectLst/>
                <a:latin typeface="Consolas" panose="020B0609020204030204" pitchFamily="49" charset="0"/>
              </a:rPr>
              <a:t>(</a:t>
            </a:r>
            <a:r>
              <a:rPr lang="en-US" sz="1400" b="0" err="1">
                <a:solidFill>
                  <a:srgbClr val="D4D4D4"/>
                </a:solidFill>
                <a:effectLst/>
                <a:latin typeface="Consolas" panose="020B0609020204030204" pitchFamily="49" charset="0"/>
              </a:rPr>
              <a:t>warpOffset</a:t>
            </a:r>
            <a:r>
              <a:rPr lang="en-US" sz="1400" b="0">
                <a:solidFill>
                  <a:srgbClr val="D4D4D4"/>
                </a:solidFill>
                <a:effectLst/>
                <a:latin typeface="Consolas" panose="020B0609020204030204" pitchFamily="49" charset="0"/>
              </a:rPr>
              <a:t>, </a:t>
            </a:r>
            <a:r>
              <a:rPr lang="en-US" sz="1400" b="0" err="1">
                <a:solidFill>
                  <a:srgbClr val="D4D4D4"/>
                </a:solidFill>
                <a:effectLst/>
                <a:latin typeface="Consolas" panose="020B0609020204030204" pitchFamily="49" charset="0"/>
              </a:rPr>
              <a:t>warpSize</a:t>
            </a:r>
            <a:r>
              <a:rPr lang="en-US" sz="1400" b="0">
                <a:solidFill>
                  <a:srgbClr val="D4D4D4"/>
                </a:solidFill>
                <a:effectLst/>
                <a:latin typeface="Consolas" panose="020B0609020204030204" pitchFamily="49" charset="0"/>
              </a:rPr>
              <a:t> - </a:t>
            </a:r>
            <a:r>
              <a:rPr lang="en-US" sz="1400" b="0">
                <a:solidFill>
                  <a:srgbClr val="B5CEA8"/>
                </a:solidFill>
                <a:effectLst/>
                <a:latin typeface="Consolas" panose="020B0609020204030204" pitchFamily="49" charset="0"/>
              </a:rPr>
              <a:t>1</a:t>
            </a:r>
            <a:r>
              <a:rPr lang="en-US" sz="1400" b="0">
                <a:solidFill>
                  <a:srgbClr val="D4D4D4"/>
                </a:solidFill>
                <a:effectLst/>
                <a:latin typeface="Consolas" panose="020B0609020204030204" pitchFamily="49" charset="0"/>
              </a:rPr>
              <a:t>);</a:t>
            </a:r>
          </a:p>
          <a:p>
            <a:br>
              <a:rPr lang="en-US" sz="1400" b="0">
                <a:solidFill>
                  <a:srgbClr val="D4D4D4"/>
                </a:solidFill>
                <a:effectLst/>
                <a:latin typeface="Consolas" panose="020B0609020204030204" pitchFamily="49" charset="0"/>
              </a:rPr>
            </a:br>
            <a:r>
              <a:rPr lang="en-US" sz="1400" b="0">
                <a:solidFill>
                  <a:srgbClr val="D4D4D4"/>
                </a:solidFill>
                <a:effectLst/>
                <a:latin typeface="Consolas" panose="020B0609020204030204" pitchFamily="49" charset="0"/>
              </a:rPr>
              <a:t>    </a:t>
            </a:r>
            <a:r>
              <a:rPr lang="en-US" sz="1400" b="0">
                <a:solidFill>
                  <a:srgbClr val="C586C0"/>
                </a:solidFill>
                <a:effectLst/>
                <a:latin typeface="Consolas" panose="020B0609020204030204" pitchFamily="49" charset="0"/>
              </a:rPr>
              <a:t>if </a:t>
            </a:r>
            <a:r>
              <a:rPr lang="en-US" sz="1400" b="0">
                <a:solidFill>
                  <a:srgbClr val="D4D4D4"/>
                </a:solidFill>
                <a:effectLst/>
                <a:latin typeface="Consolas" panose="020B0609020204030204" pitchFamily="49" charset="0"/>
              </a:rPr>
              <a:t>(index &lt; size &amp;&amp; e</a:t>
            </a:r>
            <a:r>
              <a:rPr lang="en-US" sz="1400">
                <a:solidFill>
                  <a:srgbClr val="D4D4D4"/>
                </a:solidFill>
                <a:latin typeface="Consolas" panose="020B0609020204030204" pitchFamily="49" charset="0"/>
              </a:rPr>
              <a:t>nqueue</a:t>
            </a:r>
            <a:r>
              <a:rPr lang="en-US" sz="1400" b="0">
                <a:solidFill>
                  <a:srgbClr val="D4D4D4"/>
                </a:solidFill>
                <a:effectLst/>
                <a:latin typeface="Consolas" panose="020B0609020204030204" pitchFamily="49" charset="0"/>
              </a:rPr>
              <a:t>) </a:t>
            </a:r>
          </a:p>
          <a:p>
            <a:r>
              <a:rPr lang="en-US" sz="1400">
                <a:solidFill>
                  <a:srgbClr val="D4D4D4"/>
                </a:solidFill>
                <a:latin typeface="Consolas" panose="020B0609020204030204" pitchFamily="49" charset="0"/>
              </a:rPr>
              <a:t>	</a:t>
            </a:r>
            <a:r>
              <a:rPr lang="en-US" sz="1400" b="0">
                <a:solidFill>
                  <a:srgbClr val="CCCCCC"/>
                </a:solidFill>
                <a:effectLst/>
                <a:latin typeface="Consolas" panose="020B0609020204030204" pitchFamily="49" charset="0"/>
              </a:rPr>
              <a:t>output</a:t>
            </a:r>
            <a:r>
              <a:rPr lang="en-US" sz="1400" b="0">
                <a:solidFill>
                  <a:srgbClr val="D4D4D4"/>
                </a:solidFill>
                <a:effectLst/>
                <a:latin typeface="Consolas" panose="020B0609020204030204" pitchFamily="49" charset="0"/>
              </a:rPr>
              <a:t>[</a:t>
            </a:r>
            <a:r>
              <a:rPr lang="en-US" sz="1400" b="0" err="1">
                <a:solidFill>
                  <a:srgbClr val="D4D4D4"/>
                </a:solidFill>
                <a:effectLst/>
                <a:latin typeface="Consolas" panose="020B0609020204030204" pitchFamily="49" charset="0"/>
              </a:rPr>
              <a:t>warpOffset</a:t>
            </a:r>
            <a:r>
              <a:rPr lang="en-US" sz="1400" b="0">
                <a:solidFill>
                  <a:srgbClr val="D4D4D4"/>
                </a:solidFill>
                <a:effectLst/>
                <a:latin typeface="Consolas" panose="020B0609020204030204" pitchFamily="49" charset="0"/>
              </a:rPr>
              <a:t> + </a:t>
            </a:r>
            <a:r>
              <a:rPr lang="en-US" sz="1400" b="0" err="1">
                <a:solidFill>
                  <a:srgbClr val="D4D4D4"/>
                </a:solidFill>
                <a:effectLst/>
                <a:latin typeface="Consolas" panose="020B0609020204030204" pitchFamily="49" charset="0"/>
              </a:rPr>
              <a:t>warpScan</a:t>
            </a:r>
            <a:r>
              <a:rPr lang="en-US" sz="1400" b="0">
                <a:solidFill>
                  <a:srgbClr val="D4D4D4"/>
                </a:solidFill>
                <a:effectLst/>
                <a:latin typeface="Consolas" panose="020B0609020204030204" pitchFamily="49" charset="0"/>
              </a:rPr>
              <a:t>] = </a:t>
            </a:r>
            <a:r>
              <a:rPr lang="en-US" sz="1400" b="0" err="1">
                <a:solidFill>
                  <a:srgbClr val="D4D4D4"/>
                </a:solidFill>
                <a:effectLst/>
                <a:latin typeface="Consolas" panose="020B0609020204030204" pitchFamily="49" charset="0"/>
              </a:rPr>
              <a:t>val</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DF44A9AD-93D5-5A16-7249-7EDF389C8ECB}"/>
              </a:ext>
            </a:extLst>
          </p:cNvPr>
          <p:cNvSpPr txBox="1"/>
          <p:nvPr/>
        </p:nvSpPr>
        <p:spPr>
          <a:xfrm>
            <a:off x="318626" y="911702"/>
            <a:ext cx="543375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solidFill>
                  <a:srgbClr val="FFFFFF"/>
                </a:solidFill>
                <a:latin typeface="+mj-lt"/>
                <a:ea typeface="+mj-ea"/>
                <a:cs typeface="+mj-cs"/>
                <a:sym typeface="Calibri"/>
              </a:rPr>
              <a:t>Binary warp-wise prefix scan with atomic add and shuffle</a:t>
            </a:r>
            <a:endParaRPr kumimoji="0" lang="en-US" sz="1800" b="0" i="0" u="none" strike="noStrike" cap="none" spc="0" normalizeH="0" baseline="0">
              <a:ln>
                <a:noFill/>
              </a:ln>
              <a:solidFill>
                <a:srgbClr val="FFFFFF"/>
              </a:solidFill>
              <a:effectLst/>
              <a:uFillTx/>
              <a:latin typeface="+mj-lt"/>
              <a:ea typeface="+mj-ea"/>
              <a:cs typeface="+mj-cs"/>
              <a:sym typeface="Calibri"/>
            </a:endParaRPr>
          </a:p>
        </p:txBody>
      </p:sp>
      <p:sp>
        <p:nvSpPr>
          <p:cNvPr id="11" name="Rectangle 10">
            <a:extLst>
              <a:ext uri="{FF2B5EF4-FFF2-40B4-BE49-F238E27FC236}">
                <a16:creationId xmlns:a16="http://schemas.microsoft.com/office/drawing/2014/main" id="{3D70953B-CF27-5182-6B6C-FCDC756EFE52}"/>
              </a:ext>
            </a:extLst>
          </p:cNvPr>
          <p:cNvSpPr/>
          <p:nvPr/>
        </p:nvSpPr>
        <p:spPr>
          <a:xfrm>
            <a:off x="733464" y="5229605"/>
            <a:ext cx="4597996" cy="467247"/>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2" name="TextBox 11">
            <a:extLst>
              <a:ext uri="{FF2B5EF4-FFF2-40B4-BE49-F238E27FC236}">
                <a16:creationId xmlns:a16="http://schemas.microsoft.com/office/drawing/2014/main" id="{EAD37F26-E9ED-1C3F-6938-AFDB5C4379B0}"/>
              </a:ext>
            </a:extLst>
          </p:cNvPr>
          <p:cNvSpPr txBox="1"/>
          <p:nvPr/>
        </p:nvSpPr>
        <p:spPr>
          <a:xfrm>
            <a:off x="6164961" y="911702"/>
            <a:ext cx="524197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solidFill>
                  <a:srgbClr val="FFFFFF"/>
                </a:solidFill>
                <a:latin typeface="+mj-lt"/>
                <a:ea typeface="+mj-ea"/>
                <a:cs typeface="+mj-cs"/>
                <a:sym typeface="Calibri"/>
              </a:rPr>
              <a:t>Warp-wise prefix scan with atomic add and shuffle</a:t>
            </a:r>
            <a:endParaRPr kumimoji="0" lang="en-US" sz="1800" b="0" i="0" u="none" strike="noStrike" cap="none" spc="0" normalizeH="0" baseline="0">
              <a:ln>
                <a:noFill/>
              </a:ln>
              <a:solidFill>
                <a:srgbClr val="FFFFFF"/>
              </a:solidFill>
              <a:effectLst/>
              <a:uFillTx/>
              <a:latin typeface="+mj-lt"/>
              <a:ea typeface="+mj-ea"/>
              <a:cs typeface="+mj-cs"/>
              <a:sym typeface="Calibri"/>
            </a:endParaRPr>
          </a:p>
        </p:txBody>
      </p:sp>
      <p:sp>
        <p:nvSpPr>
          <p:cNvPr id="13" name="TextBox 12">
            <a:extLst>
              <a:ext uri="{FF2B5EF4-FFF2-40B4-BE49-F238E27FC236}">
                <a16:creationId xmlns:a16="http://schemas.microsoft.com/office/drawing/2014/main" id="{B3FC5E03-E214-6C12-B0AF-25AA308BDEE2}"/>
              </a:ext>
            </a:extLst>
          </p:cNvPr>
          <p:cNvSpPr txBox="1"/>
          <p:nvPr/>
        </p:nvSpPr>
        <p:spPr>
          <a:xfrm>
            <a:off x="6230356" y="1335575"/>
            <a:ext cx="5537662" cy="5047536"/>
          </a:xfrm>
          <a:prstGeom prst="rect">
            <a:avLst/>
          </a:prstGeom>
          <a:solidFill>
            <a:srgbClr val="262626"/>
          </a:solidFill>
          <a:ln w="12700" cap="flat">
            <a:solidFill>
              <a:srgbClr val="FFFFFF"/>
            </a:solid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a:solidFill>
                  <a:srgbClr val="CCCCCC"/>
                </a:solidFill>
                <a:effectLst/>
                <a:latin typeface="Consolas" panose="020B0609020204030204" pitchFamily="49" charset="0"/>
              </a:rPr>
              <a:t>__global__ </a:t>
            </a:r>
            <a:r>
              <a:rPr lang="en-US" sz="1400" b="0">
                <a:solidFill>
                  <a:srgbClr val="569CD6"/>
                </a:solidFill>
                <a:effectLst/>
                <a:latin typeface="Consolas" panose="020B0609020204030204" pitchFamily="49" charset="0"/>
              </a:rPr>
              <a:t>void</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EnqueueKernel</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int</a:t>
            </a:r>
            <a:r>
              <a:rPr lang="en-US" sz="1400" b="0">
                <a:solidFill>
                  <a:srgbClr val="CCCCCC"/>
                </a:solidFill>
                <a:effectLst/>
                <a:latin typeface="Consolas" panose="020B0609020204030204" pitchFamily="49" charset="0"/>
              </a:rPr>
              <a:t> size, </a:t>
            </a:r>
            <a:r>
              <a:rPr lang="en-US" sz="1400" b="0">
                <a:solidFill>
                  <a:srgbClr val="569CD6"/>
                </a:solidFill>
                <a:effectLst/>
                <a:latin typeface="Consolas" panose="020B0609020204030204" pitchFamily="49" charset="0"/>
              </a:rPr>
              <a:t>const</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int</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input, </a:t>
            </a:r>
            <a:r>
              <a:rPr lang="en-US" sz="1400" b="0">
                <a:solidFill>
                  <a:srgbClr val="569CD6"/>
                </a:solidFill>
                <a:effectLst/>
                <a:latin typeface="Consolas" panose="020B0609020204030204" pitchFamily="49" charset="0"/>
              </a:rPr>
              <a:t>int</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output, </a:t>
            </a:r>
            <a:r>
              <a:rPr lang="en-US" sz="1400" b="0">
                <a:solidFill>
                  <a:srgbClr val="569CD6"/>
                </a:solidFill>
                <a:effectLst/>
                <a:latin typeface="Consolas" panose="020B0609020204030204" pitchFamily="49" charset="0"/>
              </a:rPr>
              <a:t>int</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counter)</a:t>
            </a:r>
          </a:p>
          <a:p>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int</a:t>
            </a:r>
            <a:r>
              <a:rPr lang="en-US" sz="1400" b="0">
                <a:solidFill>
                  <a:srgbClr val="CCCCCC"/>
                </a:solidFill>
                <a:effectLst/>
                <a:latin typeface="Consolas" panose="020B0609020204030204" pitchFamily="49" charset="0"/>
              </a:rPr>
              <a:t> val0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 val1 = …;</a:t>
            </a:r>
          </a:p>
          <a:p>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bool</a:t>
            </a:r>
            <a:r>
              <a:rPr lang="en-US" sz="1400" b="0">
                <a:solidFill>
                  <a:srgbClr val="CCCCCC"/>
                </a:solidFill>
                <a:effectLst/>
                <a:latin typeface="Consolas" panose="020B0609020204030204" pitchFamily="49" charset="0"/>
              </a:rPr>
              <a:t> enqueue0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6A9955"/>
                </a:solidFill>
                <a:effectLst/>
                <a:latin typeface="Consolas" panose="020B0609020204030204" pitchFamily="49" charset="0"/>
              </a:rPr>
              <a:t>/* ANY CONDITION HERE */</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bool</a:t>
            </a:r>
            <a:r>
              <a:rPr lang="en-US" sz="1400" b="0">
                <a:solidFill>
                  <a:srgbClr val="CCCCCC"/>
                </a:solidFill>
                <a:effectLst/>
                <a:latin typeface="Consolas" panose="020B0609020204030204" pitchFamily="49" charset="0"/>
              </a:rPr>
              <a:t> enqueue1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6A9955"/>
                </a:solidFill>
                <a:effectLst/>
                <a:latin typeface="Consolas" panose="020B0609020204030204" pitchFamily="49" charset="0"/>
              </a:rPr>
              <a:t>/* ANY CONDITION HERE */</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int</a:t>
            </a:r>
            <a:r>
              <a:rPr lang="en-US" sz="1400" b="0">
                <a:solidFill>
                  <a:srgbClr val="CCCCCC"/>
                </a:solidFill>
                <a:effectLst/>
                <a:latin typeface="Consolas" panose="020B0609020204030204" pitchFamily="49" charset="0"/>
              </a:rPr>
              <a:t> </a:t>
            </a:r>
            <a:r>
              <a:rPr lang="en-US" sz="1400" b="0" err="1">
                <a:solidFill>
                  <a:srgbClr val="CCCCCC"/>
                </a:solidFill>
                <a:effectLst/>
                <a:latin typeface="Consolas" panose="020B0609020204030204" pitchFamily="49" charset="0"/>
              </a:rPr>
              <a:t>enqueuedCount</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enqueue0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enqueue1;</a:t>
            </a:r>
          </a:p>
          <a:p>
            <a:br>
              <a:rPr lang="en-US" sz="1400" b="0">
                <a:solidFill>
                  <a:srgbClr val="CCCCCC"/>
                </a:solidFill>
                <a:effectLst/>
                <a:latin typeface="Consolas" panose="020B0609020204030204" pitchFamily="49" charset="0"/>
              </a:rPr>
            </a:b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int</a:t>
            </a:r>
            <a:r>
              <a:rPr lang="en-US" sz="1400" b="0">
                <a:solidFill>
                  <a:srgbClr val="CCCCCC"/>
                </a:solidFill>
                <a:effectLst/>
                <a:latin typeface="Consolas" panose="020B0609020204030204" pitchFamily="49" charset="0"/>
              </a:rPr>
              <a:t> </a:t>
            </a:r>
            <a:r>
              <a:rPr lang="en-US" sz="1400" b="0" err="1">
                <a:solidFill>
                  <a:srgbClr val="CCCCCC"/>
                </a:solidFill>
                <a:effectLst/>
                <a:latin typeface="Consolas" panose="020B0609020204030204" pitchFamily="49" charset="0"/>
              </a:rPr>
              <a:t>warpScan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r>
              <a:rPr lang="en-US" sz="1400">
                <a:solidFill>
                  <a:srgbClr val="CCCCCC"/>
                </a:solidFill>
                <a:latin typeface="Consolas" panose="020B0609020204030204" pitchFamily="49" charset="0"/>
              </a:rPr>
              <a:t>	</a:t>
            </a:r>
            <a:r>
              <a:rPr lang="en-US" sz="1400" b="0" err="1">
                <a:solidFill>
                  <a:srgbClr val="DCDCAA"/>
                </a:solidFill>
                <a:effectLst/>
                <a:latin typeface="Consolas" panose="020B0609020204030204" pitchFamily="49" charset="0"/>
              </a:rPr>
              <a:t>ScanWarp</a:t>
            </a:r>
            <a:r>
              <a:rPr lang="en-US" sz="1400" b="0">
                <a:solidFill>
                  <a:srgbClr val="CCCCCC"/>
                </a:solidFill>
                <a:effectLst/>
                <a:latin typeface="Consolas" panose="020B0609020204030204" pitchFamily="49" charset="0"/>
              </a:rPr>
              <a:t>(</a:t>
            </a:r>
            <a:r>
              <a:rPr lang="en-US" sz="1400" b="0" err="1">
                <a:solidFill>
                  <a:srgbClr val="CCCCCC"/>
                </a:solidFill>
                <a:effectLst/>
                <a:latin typeface="Consolas" panose="020B0609020204030204" pitchFamily="49" charset="0"/>
              </a:rPr>
              <a:t>enqueuedCount</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CCCCCC"/>
                </a:solidFill>
                <a:effectLst/>
                <a:latin typeface="Consolas" panose="020B0609020204030204" pitchFamily="49" charset="0"/>
              </a:rPr>
              <a:t>enqueuedCount</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int</a:t>
            </a:r>
            <a:r>
              <a:rPr lang="en-US" sz="1400" b="0">
                <a:solidFill>
                  <a:srgbClr val="CCCCCC"/>
                </a:solidFill>
                <a:effectLst/>
                <a:latin typeface="Consolas" panose="020B0609020204030204" pitchFamily="49" charset="0"/>
              </a:rPr>
              <a:t> </a:t>
            </a:r>
            <a:r>
              <a:rPr lang="en-US" sz="1400" b="0" err="1">
                <a:solidFill>
                  <a:srgbClr val="CCCCCC"/>
                </a:solidFill>
                <a:effectLst/>
                <a:latin typeface="Consolas" panose="020B0609020204030204" pitchFamily="49" charset="0"/>
              </a:rPr>
              <a:t>warpOffset</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CCCCCC"/>
                </a:solidFill>
                <a:effectLst/>
                <a:latin typeface="Consolas" panose="020B0609020204030204" pitchFamily="49" charset="0"/>
              </a:rPr>
              <a:t>laneIndex</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CCCCCC"/>
                </a:solidFill>
                <a:effectLst/>
                <a:latin typeface="Consolas" panose="020B0609020204030204" pitchFamily="49" charset="0"/>
              </a:rPr>
              <a:t>warpSize</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CCCCCC"/>
                </a:solidFill>
                <a:effectLst/>
                <a:latin typeface="Consolas" panose="020B0609020204030204" pitchFamily="49" charset="0"/>
              </a:rPr>
              <a:t>warpOffset</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atomicAdd</a:t>
            </a:r>
            <a:r>
              <a:rPr lang="en-US" sz="1400" b="0">
                <a:solidFill>
                  <a:srgbClr val="CCCCCC"/>
                </a:solidFill>
                <a:effectLst/>
                <a:latin typeface="Consolas" panose="020B0609020204030204" pitchFamily="49" charset="0"/>
              </a:rPr>
              <a:t>(counter, </a:t>
            </a:r>
            <a:r>
              <a:rPr lang="en-US" sz="1400" b="0" err="1">
                <a:solidFill>
                  <a:srgbClr val="CCCCCC"/>
                </a:solidFill>
                <a:effectLst/>
                <a:latin typeface="Consolas" panose="020B0609020204030204" pitchFamily="49" charset="0"/>
              </a:rPr>
              <a:t>warpScan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CCCCCC"/>
                </a:solidFill>
                <a:effectLst/>
                <a:latin typeface="Consolas" panose="020B0609020204030204" pitchFamily="49" charset="0"/>
              </a:rPr>
              <a:t>enqueuedCount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CCCCCC"/>
                </a:solidFill>
                <a:effectLst/>
                <a:latin typeface="Consolas" panose="020B0609020204030204" pitchFamily="49" charset="0"/>
              </a:rPr>
              <a:t>warpOffset</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__</a:t>
            </a:r>
            <a:r>
              <a:rPr lang="en-US" sz="1400" b="0" err="1">
                <a:solidFill>
                  <a:srgbClr val="DCDCAA"/>
                </a:solidFill>
                <a:effectLst/>
                <a:latin typeface="Consolas" panose="020B0609020204030204" pitchFamily="49" charset="0"/>
              </a:rPr>
              <a:t>shfl</a:t>
            </a:r>
            <a:r>
              <a:rPr lang="en-US" sz="1400" b="0">
                <a:solidFill>
                  <a:srgbClr val="CCCCCC"/>
                </a:solidFill>
                <a:effectLst/>
                <a:latin typeface="Consolas" panose="020B0609020204030204" pitchFamily="49" charset="0"/>
              </a:rPr>
              <a:t>(</a:t>
            </a:r>
            <a:r>
              <a:rPr lang="en-US" sz="1400" b="0" err="1">
                <a:solidFill>
                  <a:srgbClr val="CCCCCC"/>
                </a:solidFill>
                <a:effectLst/>
                <a:latin typeface="Consolas" panose="020B0609020204030204" pitchFamily="49" charset="0"/>
              </a:rPr>
              <a:t>warpOffset</a:t>
            </a:r>
            <a:r>
              <a:rPr lang="en-US" sz="1400" b="0">
                <a:solidFill>
                  <a:srgbClr val="CCCCCC"/>
                </a:solidFill>
                <a:effectLst/>
                <a:latin typeface="Consolas" panose="020B0609020204030204" pitchFamily="49" charset="0"/>
              </a:rPr>
              <a:t>, </a:t>
            </a:r>
            <a:r>
              <a:rPr lang="en-US" sz="1400" b="0" err="1">
                <a:solidFill>
                  <a:srgbClr val="CCCCCC"/>
                </a:solidFill>
                <a:effectLst/>
                <a:latin typeface="Consolas" panose="020B0609020204030204" pitchFamily="49" charset="0"/>
              </a:rPr>
              <a:t>warpSize</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int</a:t>
            </a:r>
            <a:r>
              <a:rPr lang="en-US" sz="1400" b="0">
                <a:solidFill>
                  <a:srgbClr val="CCCCCC"/>
                </a:solidFill>
                <a:effectLst/>
                <a:latin typeface="Consolas" panose="020B0609020204030204" pitchFamily="49" charset="0"/>
              </a:rPr>
              <a:t> offset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CCCCCC"/>
                </a:solidFill>
                <a:effectLst/>
                <a:latin typeface="Consolas" panose="020B0609020204030204" pitchFamily="49" charset="0"/>
              </a:rPr>
              <a:t>warpOffset</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CCCCCC"/>
                </a:solidFill>
                <a:effectLst/>
                <a:latin typeface="Consolas" panose="020B0609020204030204" pitchFamily="49" charset="0"/>
              </a:rPr>
              <a:t>warpScan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(index0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size </a:t>
            </a:r>
            <a:r>
              <a:rPr lang="en-US" sz="1400" b="0">
                <a:solidFill>
                  <a:srgbClr val="D4D4D4"/>
                </a:solidFill>
                <a:effectLst/>
                <a:latin typeface="Consolas" panose="020B0609020204030204" pitchFamily="49" charset="0"/>
              </a:rPr>
              <a:t>&amp;&amp;</a:t>
            </a:r>
            <a:r>
              <a:rPr lang="en-US" sz="1400" b="0">
                <a:solidFill>
                  <a:srgbClr val="CCCCCC"/>
                </a:solidFill>
                <a:effectLst/>
                <a:latin typeface="Consolas" panose="020B0609020204030204" pitchFamily="49" charset="0"/>
              </a:rPr>
              <a:t> enqueue0) </a:t>
            </a:r>
          </a:p>
          <a:p>
            <a:r>
              <a:rPr lang="en-US" sz="1400" b="0">
                <a:solidFill>
                  <a:srgbClr val="CCCCCC"/>
                </a:solidFill>
                <a:effectLst/>
                <a:latin typeface="Consolas" panose="020B0609020204030204" pitchFamily="49" charset="0"/>
              </a:rPr>
              <a:t>        output[offset</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val0;</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(index1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size </a:t>
            </a:r>
            <a:r>
              <a:rPr lang="en-US" sz="1400" b="0">
                <a:solidFill>
                  <a:srgbClr val="D4D4D4"/>
                </a:solidFill>
                <a:effectLst/>
                <a:latin typeface="Consolas" panose="020B0609020204030204" pitchFamily="49" charset="0"/>
              </a:rPr>
              <a:t>&amp;&amp;</a:t>
            </a:r>
            <a:r>
              <a:rPr lang="en-US" sz="1400" b="0">
                <a:solidFill>
                  <a:srgbClr val="CCCCCC"/>
                </a:solidFill>
                <a:effectLst/>
                <a:latin typeface="Consolas" panose="020B0609020204030204" pitchFamily="49" charset="0"/>
              </a:rPr>
              <a:t> enqueue1) </a:t>
            </a:r>
          </a:p>
          <a:p>
            <a:r>
              <a:rPr lang="en-US" sz="1400" b="0">
                <a:solidFill>
                  <a:srgbClr val="CCCCCC"/>
                </a:solidFill>
                <a:effectLst/>
                <a:latin typeface="Consolas" panose="020B0609020204030204" pitchFamily="49" charset="0"/>
              </a:rPr>
              <a:t>        output[offset]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val1;</a:t>
            </a:r>
          </a:p>
          <a:p>
            <a:r>
              <a:rPr lang="en-US" sz="1400" b="0">
                <a:solidFill>
                  <a:srgbClr val="CCCCCC"/>
                </a:solidFill>
                <a:effectLst/>
                <a:latin typeface="Consolas" panose="020B0609020204030204" pitchFamily="49" charset="0"/>
              </a:rPr>
              <a:t>}</a:t>
            </a:r>
          </a:p>
        </p:txBody>
      </p:sp>
      <p:sp>
        <p:nvSpPr>
          <p:cNvPr id="14" name="Rectangle 13">
            <a:extLst>
              <a:ext uri="{FF2B5EF4-FFF2-40B4-BE49-F238E27FC236}">
                <a16:creationId xmlns:a16="http://schemas.microsoft.com/office/drawing/2014/main" id="{499CBC86-4B16-CE46-630F-FDEFE4F43E05}"/>
              </a:ext>
            </a:extLst>
          </p:cNvPr>
          <p:cNvSpPr/>
          <p:nvPr/>
        </p:nvSpPr>
        <p:spPr>
          <a:xfrm>
            <a:off x="733464" y="3932541"/>
            <a:ext cx="4597996" cy="1080198"/>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5" name="Speech Bubble: Oval 14">
            <a:extLst>
              <a:ext uri="{FF2B5EF4-FFF2-40B4-BE49-F238E27FC236}">
                <a16:creationId xmlns:a16="http://schemas.microsoft.com/office/drawing/2014/main" id="{63D9E967-5464-17A0-7FDB-211D2A7C6ACD}"/>
              </a:ext>
            </a:extLst>
          </p:cNvPr>
          <p:cNvSpPr/>
          <p:nvPr/>
        </p:nvSpPr>
        <p:spPr>
          <a:xfrm>
            <a:off x="3797989" y="3736896"/>
            <a:ext cx="2571276" cy="735744"/>
          </a:xfrm>
          <a:prstGeom prst="wedgeEllipseCallout">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400">
                <a:solidFill>
                  <a:srgbClr val="000000"/>
                </a:solidFill>
                <a:latin typeface="+mj-lt"/>
                <a:ea typeface="+mj-ea"/>
                <a:cs typeface="+mj-cs"/>
                <a:sym typeface="Calibri"/>
              </a:rPr>
              <a:t>Include the current value of the last lane</a:t>
            </a:r>
            <a:endParaRPr kumimoji="0" lang="en-US" sz="1400" b="0" i="0" u="none" strike="noStrike" cap="none" spc="0" normalizeH="0" baseline="0">
              <a:ln>
                <a:noFill/>
              </a:ln>
              <a:solidFill>
                <a:srgbClr val="000000"/>
              </a:solidFill>
              <a:effectLst/>
              <a:uFillTx/>
              <a:latin typeface="+mj-lt"/>
              <a:ea typeface="+mj-ea"/>
              <a:cs typeface="+mj-cs"/>
              <a:sym typeface="Calibri"/>
            </a:endParaRPr>
          </a:p>
        </p:txBody>
      </p:sp>
      <p:sp>
        <p:nvSpPr>
          <p:cNvPr id="16" name="Rectangle 15">
            <a:extLst>
              <a:ext uri="{FF2B5EF4-FFF2-40B4-BE49-F238E27FC236}">
                <a16:creationId xmlns:a16="http://schemas.microsoft.com/office/drawing/2014/main" id="{BFF13502-3D53-E5D2-11C3-3097167F860B}"/>
              </a:ext>
            </a:extLst>
          </p:cNvPr>
          <p:cNvSpPr/>
          <p:nvPr/>
        </p:nvSpPr>
        <p:spPr>
          <a:xfrm>
            <a:off x="6694004" y="2425148"/>
            <a:ext cx="4070074" cy="710648"/>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7" name="Rectangle 16">
            <a:extLst>
              <a:ext uri="{FF2B5EF4-FFF2-40B4-BE49-F238E27FC236}">
                <a16:creationId xmlns:a16="http://schemas.microsoft.com/office/drawing/2014/main" id="{67B0611A-43F4-862A-0EE6-E2F9C02DE914}"/>
              </a:ext>
            </a:extLst>
          </p:cNvPr>
          <p:cNvSpPr/>
          <p:nvPr/>
        </p:nvSpPr>
        <p:spPr>
          <a:xfrm>
            <a:off x="6652591" y="5229605"/>
            <a:ext cx="3500231" cy="1114873"/>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9" name="Speech Bubble: Oval 18">
            <a:extLst>
              <a:ext uri="{FF2B5EF4-FFF2-40B4-BE49-F238E27FC236}">
                <a16:creationId xmlns:a16="http://schemas.microsoft.com/office/drawing/2014/main" id="{7AD19879-8215-5496-3E5F-D5CE3187AA10}"/>
              </a:ext>
            </a:extLst>
          </p:cNvPr>
          <p:cNvSpPr/>
          <p:nvPr/>
        </p:nvSpPr>
        <p:spPr>
          <a:xfrm>
            <a:off x="7196039" y="1592192"/>
            <a:ext cx="2571276" cy="735744"/>
          </a:xfrm>
          <a:prstGeom prst="wedgeEllipseCallout">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400">
                <a:solidFill>
                  <a:srgbClr val="000000"/>
                </a:solidFill>
                <a:latin typeface="+mj-lt"/>
                <a:ea typeface="+mj-ea"/>
                <a:cs typeface="+mj-cs"/>
                <a:sym typeface="Calibri"/>
              </a:rPr>
              <a:t>Each threads outputs up to two items</a:t>
            </a:r>
            <a:endParaRPr kumimoji="0" lang="en-US" sz="1400" b="0" i="0" u="none" strike="noStrike" cap="none" spc="0" normalizeH="0" baseline="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372193338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327CE1F-912F-6653-912C-12446DEE7DDF}"/>
              </a:ext>
            </a:extLst>
          </p:cNvPr>
          <p:cNvSpPr/>
          <p:nvPr/>
        </p:nvSpPr>
        <p:spPr>
          <a:xfrm>
            <a:off x="6491593" y="5568477"/>
            <a:ext cx="4094153" cy="571396"/>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 name="Slide Number Placeholder 1">
            <a:extLst>
              <a:ext uri="{FF2B5EF4-FFF2-40B4-BE49-F238E27FC236}">
                <a16:creationId xmlns:a16="http://schemas.microsoft.com/office/drawing/2014/main" id="{16717AD5-68C9-3E37-BD89-941E58E98C59}"/>
              </a:ext>
            </a:extLst>
          </p:cNvPr>
          <p:cNvSpPr>
            <a:spLocks noGrp="1"/>
          </p:cNvSpPr>
          <p:nvPr>
            <p:ph type="sldNum" sz="quarter" idx="2"/>
          </p:nvPr>
        </p:nvSpPr>
        <p:spPr/>
        <p:txBody>
          <a:bodyPr/>
          <a:lstStyle/>
          <a:p>
            <a:fld id="{86CB4B4D-7CA3-9044-876B-883B54F8677D}" type="slidenum">
              <a:rPr lang="en-US" smtClean="0"/>
              <a:t>37</a:t>
            </a:fld>
            <a:endParaRPr lang="en-US"/>
          </a:p>
        </p:txBody>
      </p:sp>
      <p:sp>
        <p:nvSpPr>
          <p:cNvPr id="3" name="Title 2">
            <a:extLst>
              <a:ext uri="{FF2B5EF4-FFF2-40B4-BE49-F238E27FC236}">
                <a16:creationId xmlns:a16="http://schemas.microsoft.com/office/drawing/2014/main" id="{A27F660D-6059-C9D7-9AE6-78E76505D491}"/>
              </a:ext>
            </a:extLst>
          </p:cNvPr>
          <p:cNvSpPr>
            <a:spLocks noGrp="1"/>
          </p:cNvSpPr>
          <p:nvPr>
            <p:ph type="title"/>
          </p:nvPr>
        </p:nvSpPr>
        <p:spPr/>
        <p:txBody>
          <a:bodyPr>
            <a:normAutofit fontScale="90000"/>
          </a:bodyPr>
          <a:lstStyle/>
          <a:p>
            <a:r>
              <a:rPr lang="en-US"/>
              <a:t>Parallel enqueuing – Complement </a:t>
            </a:r>
          </a:p>
        </p:txBody>
      </p:sp>
      <p:sp>
        <p:nvSpPr>
          <p:cNvPr id="4" name="Text Placeholder 3">
            <a:extLst>
              <a:ext uri="{FF2B5EF4-FFF2-40B4-BE49-F238E27FC236}">
                <a16:creationId xmlns:a16="http://schemas.microsoft.com/office/drawing/2014/main" id="{2BC88E80-0C2D-3E8A-E44E-D4F27EF0A46D}"/>
              </a:ext>
            </a:extLst>
          </p:cNvPr>
          <p:cNvSpPr>
            <a:spLocks noGrp="1"/>
          </p:cNvSpPr>
          <p:nvPr>
            <p:ph type="body" idx="1"/>
          </p:nvPr>
        </p:nvSpPr>
        <p:spPr>
          <a:xfrm>
            <a:off x="274951" y="1266884"/>
            <a:ext cx="5821049" cy="1585647"/>
          </a:xfrm>
        </p:spPr>
        <p:txBody>
          <a:bodyPr/>
          <a:lstStyle/>
          <a:p>
            <a:r>
              <a:rPr lang="en-US"/>
              <a:t>Sometimes we want to output data to either one of buffer or to another one</a:t>
            </a:r>
          </a:p>
          <a:p>
            <a:r>
              <a:rPr lang="en-US"/>
              <a:t>We can use just one prefix scan and its complement instead of two prefix scans</a:t>
            </a:r>
          </a:p>
        </p:txBody>
      </p:sp>
      <p:sp>
        <p:nvSpPr>
          <p:cNvPr id="5" name="Text Placeholder 4">
            <a:extLst>
              <a:ext uri="{FF2B5EF4-FFF2-40B4-BE49-F238E27FC236}">
                <a16:creationId xmlns:a16="http://schemas.microsoft.com/office/drawing/2014/main" id="{174C650D-75EC-80DB-3ED8-C771DCBD5B93}"/>
              </a:ext>
            </a:extLst>
          </p:cNvPr>
          <p:cNvSpPr>
            <a:spLocks noGrp="1"/>
          </p:cNvSpPr>
          <p:nvPr>
            <p:ph type="body" sz="quarter" idx="13"/>
          </p:nvPr>
        </p:nvSpPr>
        <p:spPr/>
        <p:txBody>
          <a:bodyPr>
            <a:normAutofit fontScale="77500" lnSpcReduction="20000"/>
          </a:bodyPr>
          <a:lstStyle/>
          <a:p>
            <a:endParaRPr lang="en-US"/>
          </a:p>
        </p:txBody>
      </p:sp>
      <p:sp>
        <p:nvSpPr>
          <p:cNvPr id="6" name="TextBox 5">
            <a:extLst>
              <a:ext uri="{FF2B5EF4-FFF2-40B4-BE49-F238E27FC236}">
                <a16:creationId xmlns:a16="http://schemas.microsoft.com/office/drawing/2014/main" id="{38344CE8-B02F-1810-CA86-47911238A4EF}"/>
              </a:ext>
            </a:extLst>
          </p:cNvPr>
          <p:cNvSpPr txBox="1"/>
          <p:nvPr/>
        </p:nvSpPr>
        <p:spPr>
          <a:xfrm>
            <a:off x="6102823" y="1511427"/>
            <a:ext cx="5577434" cy="4893647"/>
          </a:xfrm>
          <a:prstGeom prst="rect">
            <a:avLst/>
          </a:prstGeom>
          <a:solidFill>
            <a:srgbClr val="262626"/>
          </a:solidFill>
          <a:ln w="12700" cap="flat">
            <a:solidFill>
              <a:srgbClr val="FFFFFF"/>
            </a:solid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b="0">
                <a:solidFill>
                  <a:srgbClr val="D4D4D4"/>
                </a:solidFill>
                <a:effectLst/>
                <a:latin typeface="Consolas" panose="020B0609020204030204" pitchFamily="49" charset="0"/>
              </a:rPr>
              <a:t>__global__ </a:t>
            </a:r>
            <a:r>
              <a:rPr lang="en-US" sz="1200" b="0">
                <a:solidFill>
                  <a:srgbClr val="569CD6"/>
                </a:solidFill>
                <a:effectLst/>
                <a:latin typeface="Consolas" panose="020B0609020204030204" pitchFamily="49" charset="0"/>
              </a:rPr>
              <a:t>void</a:t>
            </a:r>
            <a:r>
              <a:rPr lang="en-US" sz="1200" b="0">
                <a:solidFill>
                  <a:srgbClr val="D4D4D4"/>
                </a:solidFill>
                <a:effectLst/>
                <a:latin typeface="Consolas" panose="020B0609020204030204" pitchFamily="49" charset="0"/>
              </a:rPr>
              <a:t> </a:t>
            </a:r>
            <a:r>
              <a:rPr lang="en-US" sz="1200" b="0" err="1">
                <a:solidFill>
                  <a:srgbClr val="DCDCAA"/>
                </a:solidFill>
                <a:effectLst/>
                <a:latin typeface="Consolas" panose="020B0609020204030204" pitchFamily="49" charset="0"/>
              </a:rPr>
              <a:t>EnqueueComplementKernel</a:t>
            </a:r>
            <a:r>
              <a:rPr lang="en-US" sz="1200" b="0">
                <a:solidFill>
                  <a:srgbClr val="D4D4D4"/>
                </a:solidFill>
                <a:effectLst/>
                <a:latin typeface="Consolas" panose="020B0609020204030204" pitchFamily="49" charset="0"/>
              </a:rPr>
              <a:t>(</a:t>
            </a:r>
            <a:r>
              <a:rPr lang="en-US" sz="1200" b="0">
                <a:solidFill>
                  <a:srgbClr val="569CD6"/>
                </a:solidFill>
                <a:effectLst/>
                <a:latin typeface="Consolas" panose="020B0609020204030204" pitchFamily="49" charset="0"/>
              </a:rPr>
              <a:t>int</a:t>
            </a:r>
            <a:r>
              <a:rPr lang="en-US" sz="1200" b="0">
                <a:solidFill>
                  <a:srgbClr val="D4D4D4"/>
                </a:solidFill>
                <a:effectLst/>
                <a:latin typeface="Consolas" panose="020B0609020204030204" pitchFamily="49" charset="0"/>
              </a:rPr>
              <a:t> size, </a:t>
            </a:r>
            <a:r>
              <a:rPr lang="en-US" sz="1200" b="0">
                <a:solidFill>
                  <a:srgbClr val="569CD6"/>
                </a:solidFill>
                <a:effectLst/>
                <a:latin typeface="Consolas" panose="020B0609020204030204" pitchFamily="49" charset="0"/>
              </a:rPr>
              <a:t>const</a:t>
            </a:r>
            <a:r>
              <a:rPr lang="en-US" sz="1200" b="0">
                <a:solidFill>
                  <a:srgbClr val="D4D4D4"/>
                </a:solidFill>
                <a:effectLst/>
                <a:latin typeface="Consolas" panose="020B0609020204030204" pitchFamily="49" charset="0"/>
              </a:rPr>
              <a:t> </a:t>
            </a:r>
            <a:r>
              <a:rPr lang="en-US" sz="1200" b="0">
                <a:solidFill>
                  <a:srgbClr val="569CD6"/>
                </a:solidFill>
                <a:effectLst/>
                <a:latin typeface="Consolas" panose="020B0609020204030204" pitchFamily="49" charset="0"/>
              </a:rPr>
              <a:t>int</a:t>
            </a:r>
            <a:r>
              <a:rPr lang="en-US" sz="1200" b="0">
                <a:solidFill>
                  <a:srgbClr val="D4D4D4"/>
                </a:solidFill>
                <a:effectLst/>
                <a:latin typeface="Consolas" panose="020B0609020204030204" pitchFamily="49" charset="0"/>
              </a:rPr>
              <a:t>* input, </a:t>
            </a:r>
            <a:r>
              <a:rPr lang="en-US" sz="1200" b="0">
                <a:solidFill>
                  <a:srgbClr val="569CD6"/>
                </a:solidFill>
                <a:effectLst/>
                <a:latin typeface="Consolas" panose="020B0609020204030204" pitchFamily="49" charset="0"/>
              </a:rPr>
              <a:t>int</a:t>
            </a:r>
            <a:r>
              <a:rPr lang="en-US" sz="1200" b="0">
                <a:solidFill>
                  <a:srgbClr val="D4D4D4"/>
                </a:solidFill>
                <a:effectLst/>
                <a:latin typeface="Consolas" panose="020B0609020204030204" pitchFamily="49" charset="0"/>
              </a:rPr>
              <a:t>* output0, </a:t>
            </a:r>
            <a:r>
              <a:rPr lang="en-US" sz="1200" b="0">
                <a:solidFill>
                  <a:srgbClr val="569CD6"/>
                </a:solidFill>
                <a:effectLst/>
                <a:latin typeface="Consolas" panose="020B0609020204030204" pitchFamily="49" charset="0"/>
              </a:rPr>
              <a:t>int</a:t>
            </a:r>
            <a:r>
              <a:rPr lang="en-US" sz="1200" b="0">
                <a:solidFill>
                  <a:srgbClr val="D4D4D4"/>
                </a:solidFill>
                <a:effectLst/>
                <a:latin typeface="Consolas" panose="020B0609020204030204" pitchFamily="49" charset="0"/>
              </a:rPr>
              <a:t>* output1, </a:t>
            </a:r>
            <a:r>
              <a:rPr lang="en-US" sz="1200" b="0">
                <a:solidFill>
                  <a:srgbClr val="569CD6"/>
                </a:solidFill>
                <a:effectLst/>
                <a:latin typeface="Consolas" panose="020B0609020204030204" pitchFamily="49" charset="0"/>
              </a:rPr>
              <a:t>int</a:t>
            </a:r>
            <a:r>
              <a:rPr lang="en-US" sz="1200" b="0">
                <a:solidFill>
                  <a:srgbClr val="D4D4D4"/>
                </a:solidFill>
                <a:effectLst/>
                <a:latin typeface="Consolas" panose="020B0609020204030204" pitchFamily="49" charset="0"/>
              </a:rPr>
              <a:t>* counters)</a:t>
            </a:r>
          </a:p>
          <a:p>
            <a:r>
              <a:rPr lang="en-US" sz="1200" b="0">
                <a:solidFill>
                  <a:srgbClr val="D4D4D4"/>
                </a:solidFill>
                <a:effectLst/>
                <a:latin typeface="Consolas" panose="020B0609020204030204" pitchFamily="49" charset="0"/>
              </a:rPr>
              <a:t>{</a:t>
            </a:r>
          </a:p>
          <a:p>
            <a:r>
              <a:rPr lang="en-US" sz="1200" b="0">
                <a:solidFill>
                  <a:srgbClr val="D4D4D4"/>
                </a:solidFill>
                <a:effectLst/>
                <a:latin typeface="Consolas" panose="020B0609020204030204" pitchFamily="49" charset="0"/>
              </a:rPr>
              <a:t>    </a:t>
            </a:r>
            <a:r>
              <a:rPr lang="en-US" sz="1200" b="0">
                <a:solidFill>
                  <a:srgbClr val="569CD6"/>
                </a:solidFill>
                <a:effectLst/>
                <a:latin typeface="Consolas" panose="020B0609020204030204" pitchFamily="49" charset="0"/>
              </a:rPr>
              <a:t>int</a:t>
            </a:r>
            <a:r>
              <a:rPr lang="en-US" sz="1200" b="0">
                <a:solidFill>
                  <a:srgbClr val="D4D4D4"/>
                </a:solidFill>
                <a:effectLst/>
                <a:latin typeface="Consolas" panose="020B0609020204030204" pitchFamily="49" charset="0"/>
              </a:rPr>
              <a:t> index = </a:t>
            </a:r>
            <a:r>
              <a:rPr lang="en-US" sz="1200" b="0" err="1">
                <a:solidFill>
                  <a:srgbClr val="CCCCCC"/>
                </a:solidFill>
                <a:effectLst/>
                <a:latin typeface="Consolas" panose="020B0609020204030204" pitchFamily="49" charset="0"/>
              </a:rPr>
              <a:t>threadIdx.x</a:t>
            </a:r>
            <a:r>
              <a:rPr lang="en-US" sz="1200" b="0">
                <a:solidFill>
                  <a:srgbClr val="CCCCCC"/>
                </a:solidFill>
                <a:effectLst/>
                <a:latin typeface="Consolas" panose="020B0609020204030204" pitchFamily="49" charset="0"/>
              </a:rPr>
              <a:t> + </a:t>
            </a:r>
            <a:r>
              <a:rPr lang="en-US" sz="1200" b="0" err="1">
                <a:solidFill>
                  <a:srgbClr val="CCCCCC"/>
                </a:solidFill>
                <a:effectLst/>
                <a:latin typeface="Consolas" panose="020B0609020204030204" pitchFamily="49" charset="0"/>
              </a:rPr>
              <a:t>blockDim.x</a:t>
            </a:r>
            <a:r>
              <a:rPr lang="en-US" sz="1200" b="0">
                <a:solidFill>
                  <a:srgbClr val="CCCCCC"/>
                </a:solidFill>
                <a:effectLst/>
                <a:latin typeface="Consolas" panose="020B0609020204030204" pitchFamily="49" charset="0"/>
              </a:rPr>
              <a:t> * </a:t>
            </a:r>
            <a:r>
              <a:rPr lang="en-US" sz="1200" b="0" err="1">
                <a:solidFill>
                  <a:srgbClr val="CCCCCC"/>
                </a:solidFill>
                <a:effectLst/>
                <a:latin typeface="Consolas" panose="020B0609020204030204" pitchFamily="49" charset="0"/>
              </a:rPr>
              <a:t>blockIdx.x</a:t>
            </a:r>
            <a:r>
              <a:rPr lang="en-US" sz="1200" b="0">
                <a:solidFill>
                  <a:srgbClr val="CCCCCC"/>
                </a:solidFill>
                <a:effectLst/>
                <a:latin typeface="Consolas" panose="020B0609020204030204" pitchFamily="49" charset="0"/>
              </a:rPr>
              <a:t>;</a:t>
            </a:r>
          </a:p>
          <a:p>
            <a:r>
              <a:rPr lang="en-US" sz="1200" b="0">
                <a:solidFill>
                  <a:srgbClr val="D4D4D4"/>
                </a:solidFill>
                <a:effectLst/>
                <a:latin typeface="Consolas" panose="020B0609020204030204" pitchFamily="49" charset="0"/>
              </a:rPr>
              <a:t>    </a:t>
            </a:r>
            <a:r>
              <a:rPr lang="en-US" sz="1200" b="0">
                <a:solidFill>
                  <a:srgbClr val="569CD6"/>
                </a:solidFill>
                <a:effectLst/>
                <a:latin typeface="Consolas" panose="020B0609020204030204" pitchFamily="49" charset="0"/>
              </a:rPr>
              <a:t>int</a:t>
            </a:r>
            <a:r>
              <a:rPr lang="en-US" sz="1200" b="0">
                <a:solidFill>
                  <a:srgbClr val="D4D4D4"/>
                </a:solidFill>
                <a:effectLst/>
                <a:latin typeface="Consolas" panose="020B0609020204030204" pitchFamily="49" charset="0"/>
              </a:rPr>
              <a:t> </a:t>
            </a:r>
            <a:r>
              <a:rPr lang="en-US" sz="1200" b="0" err="1">
                <a:solidFill>
                  <a:srgbClr val="D4D4D4"/>
                </a:solidFill>
                <a:effectLst/>
                <a:latin typeface="Consolas" panose="020B0609020204030204" pitchFamily="49" charset="0"/>
              </a:rPr>
              <a:t>laneIndex</a:t>
            </a:r>
            <a:r>
              <a:rPr lang="en-US" sz="1200" b="0">
                <a:solidFill>
                  <a:srgbClr val="D4D4D4"/>
                </a:solidFill>
                <a:effectLst/>
                <a:latin typeface="Consolas" panose="020B0609020204030204" pitchFamily="49" charset="0"/>
              </a:rPr>
              <a:t> = </a:t>
            </a:r>
            <a:r>
              <a:rPr lang="en-US" sz="1200" b="0" err="1">
                <a:solidFill>
                  <a:srgbClr val="CCCCCC"/>
                </a:solidFill>
                <a:effectLst/>
                <a:latin typeface="Consolas" panose="020B0609020204030204" pitchFamily="49" charset="0"/>
              </a:rPr>
              <a:t>threadIdx.x</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&amp; (</a:t>
            </a:r>
            <a:r>
              <a:rPr lang="en-US" sz="1200" b="0" err="1">
                <a:solidFill>
                  <a:srgbClr val="D4D4D4"/>
                </a:solidFill>
                <a:effectLst/>
                <a:latin typeface="Consolas" panose="020B0609020204030204" pitchFamily="49" charset="0"/>
              </a:rPr>
              <a:t>warpSize</a:t>
            </a:r>
            <a:r>
              <a:rPr lang="en-US" sz="1200" b="0">
                <a:solidFill>
                  <a:srgbClr val="D4D4D4"/>
                </a:solidFill>
                <a:effectLst/>
                <a:latin typeface="Consolas" panose="020B0609020204030204" pitchFamily="49" charset="0"/>
              </a:rPr>
              <a:t> - </a:t>
            </a:r>
            <a:r>
              <a:rPr lang="en-US" sz="1200" b="0">
                <a:solidFill>
                  <a:srgbClr val="B5CEA8"/>
                </a:solidFill>
                <a:effectLst/>
                <a:latin typeface="Consolas" panose="020B0609020204030204" pitchFamily="49" charset="0"/>
              </a:rPr>
              <a:t>1</a:t>
            </a:r>
            <a:r>
              <a:rPr lang="en-US" sz="1200" b="0">
                <a:solidFill>
                  <a:srgbClr val="D4D4D4"/>
                </a:solidFill>
                <a:effectLst/>
                <a:latin typeface="Consolas" panose="020B0609020204030204" pitchFamily="49" charset="0"/>
              </a:rPr>
              <a:t>);</a:t>
            </a:r>
          </a:p>
          <a:p>
            <a:br>
              <a:rPr lang="en-US" sz="1200" b="0">
                <a:solidFill>
                  <a:srgbClr val="D4D4D4"/>
                </a:solidFill>
                <a:effectLst/>
                <a:latin typeface="Consolas" panose="020B0609020204030204" pitchFamily="49" charset="0"/>
              </a:rPr>
            </a:br>
            <a:r>
              <a:rPr lang="en-US" sz="1200" b="0">
                <a:solidFill>
                  <a:srgbClr val="D4D4D4"/>
                </a:solidFill>
                <a:effectLst/>
                <a:latin typeface="Consolas" panose="020B0609020204030204" pitchFamily="49" charset="0"/>
              </a:rPr>
              <a:t>    </a:t>
            </a:r>
            <a:r>
              <a:rPr lang="en-US" sz="1200" b="0">
                <a:solidFill>
                  <a:srgbClr val="569CD6"/>
                </a:solidFill>
                <a:effectLst/>
                <a:latin typeface="Consolas" panose="020B0609020204030204" pitchFamily="49" charset="0"/>
              </a:rPr>
              <a:t>int</a:t>
            </a:r>
            <a:r>
              <a:rPr lang="en-US" sz="1200" b="0">
                <a:solidFill>
                  <a:srgbClr val="D4D4D4"/>
                </a:solidFill>
                <a:effectLst/>
                <a:latin typeface="Consolas" panose="020B0609020204030204" pitchFamily="49" charset="0"/>
              </a:rPr>
              <a:t> </a:t>
            </a:r>
            <a:r>
              <a:rPr lang="en-US" sz="1200" b="0" err="1">
                <a:solidFill>
                  <a:srgbClr val="D4D4D4"/>
                </a:solidFill>
                <a:effectLst/>
                <a:latin typeface="Consolas" panose="020B0609020204030204" pitchFamily="49" charset="0"/>
              </a:rPr>
              <a:t>val</a:t>
            </a:r>
            <a:r>
              <a:rPr lang="en-US" sz="1200" b="0">
                <a:solidFill>
                  <a:srgbClr val="D4D4D4"/>
                </a:solidFill>
                <a:effectLst/>
                <a:latin typeface="Consolas" panose="020B0609020204030204" pitchFamily="49" charset="0"/>
              </a:rPr>
              <a:t> = </a:t>
            </a:r>
            <a:r>
              <a:rPr lang="en-US" sz="1200" b="0">
                <a:solidFill>
                  <a:srgbClr val="B5CEA8"/>
                </a:solidFill>
                <a:effectLst/>
                <a:latin typeface="Consolas" panose="020B0609020204030204" pitchFamily="49" charset="0"/>
              </a:rPr>
              <a:t>0</a:t>
            </a:r>
            <a:r>
              <a:rPr lang="en-US" sz="1200" b="0">
                <a:solidFill>
                  <a:srgbClr val="D4D4D4"/>
                </a:solidFill>
                <a:effectLst/>
                <a:latin typeface="Consolas" panose="020B0609020204030204" pitchFamily="49" charset="0"/>
              </a:rPr>
              <a:t>;</a:t>
            </a:r>
          </a:p>
          <a:p>
            <a:r>
              <a:rPr lang="en-US" sz="1200" b="0">
                <a:solidFill>
                  <a:srgbClr val="D4D4D4"/>
                </a:solidFill>
                <a:effectLst/>
                <a:latin typeface="Consolas" panose="020B0609020204030204" pitchFamily="49" charset="0"/>
              </a:rPr>
              <a:t>    </a:t>
            </a:r>
            <a:r>
              <a:rPr lang="en-US" sz="1200" b="0">
                <a:solidFill>
                  <a:srgbClr val="C586C0"/>
                </a:solidFill>
                <a:effectLst/>
                <a:latin typeface="Consolas" panose="020B0609020204030204" pitchFamily="49" charset="0"/>
              </a:rPr>
              <a:t>if </a:t>
            </a:r>
            <a:r>
              <a:rPr lang="en-US" sz="1200" b="0">
                <a:solidFill>
                  <a:srgbClr val="D4D4D4"/>
                </a:solidFill>
                <a:effectLst/>
                <a:latin typeface="Consolas" panose="020B0609020204030204" pitchFamily="49" charset="0"/>
              </a:rPr>
              <a:t>(index &lt; size) </a:t>
            </a:r>
            <a:r>
              <a:rPr lang="en-US" sz="1200" b="0" err="1">
                <a:solidFill>
                  <a:srgbClr val="D4D4D4"/>
                </a:solidFill>
                <a:effectLst/>
                <a:latin typeface="Consolas" panose="020B0609020204030204" pitchFamily="49" charset="0"/>
              </a:rPr>
              <a:t>val</a:t>
            </a:r>
            <a:r>
              <a:rPr lang="en-US" sz="1200" b="0">
                <a:solidFill>
                  <a:srgbClr val="D4D4D4"/>
                </a:solidFill>
                <a:effectLst/>
                <a:latin typeface="Consolas" panose="020B0609020204030204" pitchFamily="49" charset="0"/>
              </a:rPr>
              <a:t> = </a:t>
            </a:r>
            <a:r>
              <a:rPr lang="en-US" sz="1200" b="0">
                <a:solidFill>
                  <a:srgbClr val="CCCCCC"/>
                </a:solidFill>
                <a:effectLst/>
                <a:latin typeface="Consolas" panose="020B0609020204030204" pitchFamily="49" charset="0"/>
              </a:rPr>
              <a:t>input</a:t>
            </a:r>
            <a:r>
              <a:rPr lang="en-US" sz="1200" b="0">
                <a:solidFill>
                  <a:srgbClr val="D4D4D4"/>
                </a:solidFill>
                <a:effectLst/>
                <a:latin typeface="Consolas" panose="020B0609020204030204" pitchFamily="49" charset="0"/>
              </a:rPr>
              <a:t>[index];</a:t>
            </a:r>
          </a:p>
          <a:p>
            <a:br>
              <a:rPr lang="en-US" sz="1200" b="0">
                <a:solidFill>
                  <a:srgbClr val="D4D4D4"/>
                </a:solidFill>
                <a:effectLst/>
                <a:latin typeface="Consolas" panose="020B0609020204030204" pitchFamily="49" charset="0"/>
              </a:rPr>
            </a:br>
            <a:r>
              <a:rPr lang="en-US" sz="1200" b="0">
                <a:solidFill>
                  <a:srgbClr val="D4D4D4"/>
                </a:solidFill>
                <a:effectLst/>
                <a:latin typeface="Consolas" panose="020B0609020204030204" pitchFamily="49" charset="0"/>
              </a:rPr>
              <a:t>    </a:t>
            </a:r>
            <a:r>
              <a:rPr lang="en-US" sz="1200" b="0">
                <a:solidFill>
                  <a:srgbClr val="569CD6"/>
                </a:solidFill>
                <a:effectLst/>
                <a:latin typeface="Consolas" panose="020B0609020204030204" pitchFamily="49" charset="0"/>
              </a:rPr>
              <a:t>bool</a:t>
            </a:r>
            <a:r>
              <a:rPr lang="en-US" sz="1200" b="0">
                <a:solidFill>
                  <a:srgbClr val="D4D4D4"/>
                </a:solidFill>
                <a:effectLst/>
                <a:latin typeface="Consolas" panose="020B0609020204030204" pitchFamily="49" charset="0"/>
              </a:rPr>
              <a:t> enqueue = </a:t>
            </a:r>
            <a:r>
              <a:rPr lang="en-US" sz="1200" b="0">
                <a:solidFill>
                  <a:srgbClr val="6A9955"/>
                </a:solidFill>
                <a:effectLst/>
                <a:latin typeface="Consolas" panose="020B0609020204030204" pitchFamily="49" charset="0"/>
              </a:rPr>
              <a:t>/* ANY CONDITION HERE */</a:t>
            </a:r>
            <a:r>
              <a:rPr lang="en-US" sz="1200" b="0">
                <a:solidFill>
                  <a:srgbClr val="D4D4D4"/>
                </a:solidFill>
                <a:effectLst/>
                <a:latin typeface="Consolas" panose="020B0609020204030204" pitchFamily="49" charset="0"/>
              </a:rPr>
              <a:t>;</a:t>
            </a:r>
          </a:p>
          <a:p>
            <a:r>
              <a:rPr lang="en-US" sz="1200" b="0">
                <a:solidFill>
                  <a:srgbClr val="D4D4D4"/>
                </a:solidFill>
                <a:effectLst/>
                <a:latin typeface="Consolas" panose="020B0609020204030204" pitchFamily="49" charset="0"/>
              </a:rPr>
              <a:t>    </a:t>
            </a:r>
            <a:r>
              <a:rPr lang="en-US" sz="1200" b="0">
                <a:solidFill>
                  <a:srgbClr val="569CD6"/>
                </a:solidFill>
                <a:effectLst/>
                <a:latin typeface="Consolas" panose="020B0609020204030204" pitchFamily="49" charset="0"/>
              </a:rPr>
              <a:t>int</a:t>
            </a:r>
            <a:r>
              <a:rPr lang="en-US" sz="1200" b="0">
                <a:solidFill>
                  <a:srgbClr val="D4D4D4"/>
                </a:solidFill>
                <a:effectLst/>
                <a:latin typeface="Consolas" panose="020B0609020204030204" pitchFamily="49" charset="0"/>
              </a:rPr>
              <a:t> </a:t>
            </a:r>
            <a:r>
              <a:rPr lang="en-US" sz="1200" b="0" err="1">
                <a:solidFill>
                  <a:srgbClr val="D4D4D4"/>
                </a:solidFill>
                <a:effectLst/>
                <a:latin typeface="Consolas" panose="020B0609020204030204" pitchFamily="49" charset="0"/>
              </a:rPr>
              <a:t>warpScan</a:t>
            </a:r>
            <a:r>
              <a:rPr lang="en-US" sz="1200" b="0">
                <a:solidFill>
                  <a:srgbClr val="D4D4D4"/>
                </a:solidFill>
                <a:effectLst/>
                <a:latin typeface="Consolas" panose="020B0609020204030204" pitchFamily="49" charset="0"/>
              </a:rPr>
              <a:t> = </a:t>
            </a:r>
            <a:r>
              <a:rPr lang="en-US" sz="1200" b="0" err="1">
                <a:solidFill>
                  <a:srgbClr val="DCDCAA"/>
                </a:solidFill>
                <a:effectLst/>
                <a:latin typeface="Consolas" panose="020B0609020204030204" pitchFamily="49" charset="0"/>
              </a:rPr>
              <a:t>ScanWarpBinary</a:t>
            </a:r>
            <a:r>
              <a:rPr lang="en-US" sz="1200" b="0">
                <a:solidFill>
                  <a:srgbClr val="D4D4D4"/>
                </a:solidFill>
                <a:effectLst/>
                <a:latin typeface="Consolas" panose="020B0609020204030204" pitchFamily="49" charset="0"/>
              </a:rPr>
              <a:t>(enqueue);</a:t>
            </a:r>
          </a:p>
          <a:p>
            <a:r>
              <a:rPr lang="en-US" sz="1200" b="0">
                <a:solidFill>
                  <a:srgbClr val="D4D4D4"/>
                </a:solidFill>
                <a:effectLst/>
                <a:latin typeface="Consolas" panose="020B0609020204030204" pitchFamily="49" charset="0"/>
              </a:rPr>
              <a:t>    </a:t>
            </a:r>
            <a:r>
              <a:rPr lang="en-US" sz="1200" b="0">
                <a:solidFill>
                  <a:srgbClr val="569CD6"/>
                </a:solidFill>
                <a:effectLst/>
                <a:latin typeface="Consolas" panose="020B0609020204030204" pitchFamily="49" charset="0"/>
              </a:rPr>
              <a:t>int</a:t>
            </a:r>
            <a:r>
              <a:rPr lang="en-US" sz="1200" b="0">
                <a:solidFill>
                  <a:srgbClr val="D4D4D4"/>
                </a:solidFill>
                <a:effectLst/>
                <a:latin typeface="Consolas" panose="020B0609020204030204" pitchFamily="49" charset="0"/>
              </a:rPr>
              <a:t> </a:t>
            </a:r>
            <a:r>
              <a:rPr lang="en-US" sz="1200" b="0" err="1">
                <a:solidFill>
                  <a:srgbClr val="D4D4D4"/>
                </a:solidFill>
                <a:effectLst/>
                <a:latin typeface="Consolas" panose="020B0609020204030204" pitchFamily="49" charset="0"/>
              </a:rPr>
              <a:t>complWarpScan</a:t>
            </a:r>
            <a:r>
              <a:rPr lang="en-US" sz="1200" b="0">
                <a:solidFill>
                  <a:srgbClr val="D4D4D4"/>
                </a:solidFill>
                <a:effectLst/>
                <a:latin typeface="Consolas" panose="020B0609020204030204" pitchFamily="49" charset="0"/>
              </a:rPr>
              <a:t> = </a:t>
            </a:r>
            <a:r>
              <a:rPr lang="en-US" sz="1200" b="0" err="1">
                <a:solidFill>
                  <a:srgbClr val="D4D4D4"/>
                </a:solidFill>
                <a:effectLst/>
                <a:latin typeface="Consolas" panose="020B0609020204030204" pitchFamily="49" charset="0"/>
              </a:rPr>
              <a:t>laneIndex</a:t>
            </a:r>
            <a:r>
              <a:rPr lang="en-US" sz="1200" b="0">
                <a:solidFill>
                  <a:srgbClr val="D4D4D4"/>
                </a:solidFill>
                <a:effectLst/>
                <a:latin typeface="Consolas" panose="020B0609020204030204" pitchFamily="49" charset="0"/>
              </a:rPr>
              <a:t> - </a:t>
            </a:r>
            <a:r>
              <a:rPr lang="en-US" sz="1200" b="0" err="1">
                <a:solidFill>
                  <a:srgbClr val="D4D4D4"/>
                </a:solidFill>
                <a:effectLst/>
                <a:latin typeface="Consolas" panose="020B0609020204030204" pitchFamily="49" charset="0"/>
              </a:rPr>
              <a:t>warpScan</a:t>
            </a:r>
            <a:r>
              <a:rPr lang="en-US" sz="1200" b="0">
                <a:solidFill>
                  <a:srgbClr val="D4D4D4"/>
                </a:solidFill>
                <a:effectLst/>
                <a:latin typeface="Consolas" panose="020B0609020204030204" pitchFamily="49" charset="0"/>
              </a:rPr>
              <a:t>;</a:t>
            </a:r>
          </a:p>
          <a:p>
            <a:br>
              <a:rPr lang="en-US" sz="1200" b="0">
                <a:solidFill>
                  <a:srgbClr val="D4D4D4"/>
                </a:solidFill>
                <a:effectLst/>
                <a:latin typeface="Consolas" panose="020B0609020204030204" pitchFamily="49" charset="0"/>
              </a:rPr>
            </a:br>
            <a:r>
              <a:rPr lang="en-US" sz="1200" b="0">
                <a:solidFill>
                  <a:srgbClr val="D4D4D4"/>
                </a:solidFill>
                <a:effectLst/>
                <a:latin typeface="Consolas" panose="020B0609020204030204" pitchFamily="49" charset="0"/>
              </a:rPr>
              <a:t>    </a:t>
            </a:r>
            <a:r>
              <a:rPr lang="en-US" sz="1200" b="0">
                <a:solidFill>
                  <a:srgbClr val="569CD6"/>
                </a:solidFill>
                <a:effectLst/>
                <a:latin typeface="Consolas" panose="020B0609020204030204" pitchFamily="49" charset="0"/>
              </a:rPr>
              <a:t>int</a:t>
            </a:r>
            <a:r>
              <a:rPr lang="en-US" sz="1200" b="0">
                <a:solidFill>
                  <a:srgbClr val="D4D4D4"/>
                </a:solidFill>
                <a:effectLst/>
                <a:latin typeface="Consolas" panose="020B0609020204030204" pitchFamily="49" charset="0"/>
              </a:rPr>
              <a:t> </a:t>
            </a:r>
            <a:r>
              <a:rPr lang="en-US" sz="1200" b="0" err="1">
                <a:solidFill>
                  <a:srgbClr val="D4D4D4"/>
                </a:solidFill>
                <a:effectLst/>
                <a:latin typeface="Consolas" panose="020B0609020204030204" pitchFamily="49" charset="0"/>
              </a:rPr>
              <a:t>warpOffset</a:t>
            </a:r>
            <a:r>
              <a:rPr lang="en-US" sz="1200" b="0">
                <a:solidFill>
                  <a:srgbClr val="D4D4D4"/>
                </a:solidFill>
                <a:effectLst/>
                <a:latin typeface="Consolas" panose="020B0609020204030204" pitchFamily="49" charset="0"/>
              </a:rPr>
              <a:t> = </a:t>
            </a:r>
            <a:r>
              <a:rPr lang="en-US" sz="1200" b="0">
                <a:solidFill>
                  <a:srgbClr val="6A9955"/>
                </a:solidFill>
                <a:effectLst/>
                <a:latin typeface="Consolas" panose="020B0609020204030204" pitchFamily="49" charset="0"/>
              </a:rPr>
              <a:t>/* THE SAME AS BEFORE */</a:t>
            </a:r>
            <a:r>
              <a:rPr lang="en-US" sz="1200" b="0">
                <a:solidFill>
                  <a:srgbClr val="D4D4D4"/>
                </a:solidFill>
                <a:effectLst/>
                <a:latin typeface="Consolas" panose="020B0609020204030204" pitchFamily="49" charset="0"/>
              </a:rPr>
              <a:t>;</a:t>
            </a:r>
          </a:p>
          <a:p>
            <a:br>
              <a:rPr lang="en-US" sz="1200" b="0">
                <a:solidFill>
                  <a:srgbClr val="D4D4D4"/>
                </a:solidFill>
                <a:effectLst/>
                <a:latin typeface="Consolas" panose="020B0609020204030204" pitchFamily="49" charset="0"/>
              </a:rPr>
            </a:br>
            <a:r>
              <a:rPr lang="en-US" sz="1200" b="0">
                <a:solidFill>
                  <a:srgbClr val="D4D4D4"/>
                </a:solidFill>
                <a:effectLst/>
                <a:latin typeface="Consolas" panose="020B0609020204030204" pitchFamily="49" charset="0"/>
              </a:rPr>
              <a:t>    </a:t>
            </a:r>
            <a:r>
              <a:rPr lang="en-US" sz="1200" b="0">
                <a:solidFill>
                  <a:srgbClr val="569CD6"/>
                </a:solidFill>
                <a:effectLst/>
                <a:latin typeface="Consolas" panose="020B0609020204030204" pitchFamily="49" charset="0"/>
              </a:rPr>
              <a:t>int</a:t>
            </a:r>
            <a:r>
              <a:rPr lang="en-US" sz="1200" b="0">
                <a:solidFill>
                  <a:srgbClr val="D4D4D4"/>
                </a:solidFill>
                <a:effectLst/>
                <a:latin typeface="Consolas" panose="020B0609020204030204" pitchFamily="49" charset="0"/>
              </a:rPr>
              <a:t> </a:t>
            </a:r>
            <a:r>
              <a:rPr lang="en-US" sz="1200" b="0" err="1">
                <a:solidFill>
                  <a:srgbClr val="D4D4D4"/>
                </a:solidFill>
                <a:effectLst/>
                <a:latin typeface="Consolas" panose="020B0609020204030204" pitchFamily="49" charset="0"/>
              </a:rPr>
              <a:t>complWarpOffset</a:t>
            </a:r>
            <a:r>
              <a:rPr lang="en-US" sz="1200" b="0">
                <a:solidFill>
                  <a:srgbClr val="D4D4D4"/>
                </a:solidFill>
                <a:effectLst/>
                <a:latin typeface="Consolas" panose="020B0609020204030204" pitchFamily="49" charset="0"/>
              </a:rPr>
              <a:t> = </a:t>
            </a:r>
            <a:r>
              <a:rPr lang="en-US" sz="1200" b="0">
                <a:solidFill>
                  <a:srgbClr val="B5CEA8"/>
                </a:solidFill>
                <a:effectLst/>
                <a:latin typeface="Consolas" panose="020B0609020204030204" pitchFamily="49" charset="0"/>
              </a:rPr>
              <a:t>0</a:t>
            </a:r>
            <a:r>
              <a:rPr lang="en-US" sz="1200" b="0">
                <a:solidFill>
                  <a:srgbClr val="D4D4D4"/>
                </a:solidFill>
                <a:effectLst/>
                <a:latin typeface="Consolas" panose="020B0609020204030204" pitchFamily="49" charset="0"/>
              </a:rPr>
              <a:t>;</a:t>
            </a:r>
          </a:p>
          <a:p>
            <a:r>
              <a:rPr lang="en-US" sz="1200" b="0">
                <a:solidFill>
                  <a:srgbClr val="D4D4D4"/>
                </a:solidFill>
                <a:effectLst/>
                <a:latin typeface="Consolas" panose="020B0609020204030204" pitchFamily="49" charset="0"/>
              </a:rPr>
              <a:t>    </a:t>
            </a:r>
            <a:r>
              <a:rPr lang="en-US" sz="1200" b="0">
                <a:solidFill>
                  <a:srgbClr val="C586C0"/>
                </a:solidFill>
                <a:effectLst/>
                <a:latin typeface="Consolas" panose="020B0609020204030204" pitchFamily="49" charset="0"/>
              </a:rPr>
              <a:t>if </a:t>
            </a:r>
            <a:r>
              <a:rPr lang="en-US" sz="1200" b="0">
                <a:solidFill>
                  <a:srgbClr val="D4D4D4"/>
                </a:solidFill>
                <a:effectLst/>
                <a:latin typeface="Consolas" panose="020B0609020204030204" pitchFamily="49" charset="0"/>
              </a:rPr>
              <a:t>(</a:t>
            </a:r>
            <a:r>
              <a:rPr lang="en-US" sz="1200" b="0" err="1">
                <a:solidFill>
                  <a:srgbClr val="D4D4D4"/>
                </a:solidFill>
                <a:effectLst/>
                <a:latin typeface="Consolas" panose="020B0609020204030204" pitchFamily="49" charset="0"/>
              </a:rPr>
              <a:t>laneIndex</a:t>
            </a:r>
            <a:r>
              <a:rPr lang="en-US" sz="1200" b="0">
                <a:solidFill>
                  <a:srgbClr val="D4D4D4"/>
                </a:solidFill>
                <a:effectLst/>
                <a:latin typeface="Consolas" panose="020B0609020204030204" pitchFamily="49" charset="0"/>
              </a:rPr>
              <a:t> == </a:t>
            </a:r>
            <a:r>
              <a:rPr lang="en-US" sz="1200" b="0" err="1">
                <a:solidFill>
                  <a:srgbClr val="D4D4D4"/>
                </a:solidFill>
                <a:effectLst/>
                <a:latin typeface="Consolas" panose="020B0609020204030204" pitchFamily="49" charset="0"/>
              </a:rPr>
              <a:t>warpSize</a:t>
            </a:r>
            <a:r>
              <a:rPr lang="en-US" sz="1200" b="0">
                <a:solidFill>
                  <a:srgbClr val="D4D4D4"/>
                </a:solidFill>
                <a:effectLst/>
                <a:latin typeface="Consolas" panose="020B0609020204030204" pitchFamily="49" charset="0"/>
              </a:rPr>
              <a:t> - </a:t>
            </a:r>
            <a:r>
              <a:rPr lang="en-US" sz="1200" b="0">
                <a:solidFill>
                  <a:srgbClr val="B5CEA8"/>
                </a:solidFill>
                <a:effectLst/>
                <a:latin typeface="Consolas" panose="020B0609020204030204" pitchFamily="49" charset="0"/>
              </a:rPr>
              <a:t>1</a:t>
            </a:r>
            <a:r>
              <a:rPr lang="en-US" sz="1200" b="0">
                <a:solidFill>
                  <a:srgbClr val="D4D4D4"/>
                </a:solidFill>
                <a:effectLst/>
                <a:latin typeface="Consolas" panose="020B0609020204030204" pitchFamily="49" charset="0"/>
              </a:rPr>
              <a:t>) </a:t>
            </a:r>
            <a:r>
              <a:rPr lang="en-US" sz="1200" b="0" err="1">
                <a:solidFill>
                  <a:srgbClr val="D4D4D4"/>
                </a:solidFill>
                <a:effectLst/>
                <a:latin typeface="Consolas" panose="020B0609020204030204" pitchFamily="49" charset="0"/>
              </a:rPr>
              <a:t>complWarpOffset</a:t>
            </a:r>
            <a:r>
              <a:rPr lang="en-US" sz="1200" b="0">
                <a:solidFill>
                  <a:srgbClr val="D4D4D4"/>
                </a:solidFill>
                <a:effectLst/>
                <a:latin typeface="Consolas" panose="020B0609020204030204" pitchFamily="49" charset="0"/>
              </a:rPr>
              <a:t> = </a:t>
            </a:r>
          </a:p>
          <a:p>
            <a:r>
              <a:rPr lang="en-US" sz="1200">
                <a:solidFill>
                  <a:srgbClr val="D4D4D4"/>
                </a:solidFill>
                <a:latin typeface="Consolas" panose="020B0609020204030204" pitchFamily="49" charset="0"/>
              </a:rPr>
              <a:t>	</a:t>
            </a:r>
            <a:r>
              <a:rPr lang="en-US" sz="1200" b="0" err="1">
                <a:solidFill>
                  <a:srgbClr val="DCDCAA"/>
                </a:solidFill>
                <a:effectLst/>
                <a:latin typeface="Consolas" panose="020B0609020204030204" pitchFamily="49" charset="0"/>
              </a:rPr>
              <a:t>atomicAdd</a:t>
            </a:r>
            <a:r>
              <a:rPr lang="en-US" sz="1200" b="0">
                <a:solidFill>
                  <a:srgbClr val="D4D4D4"/>
                </a:solidFill>
                <a:effectLst/>
                <a:latin typeface="Consolas" panose="020B0609020204030204" pitchFamily="49" charset="0"/>
              </a:rPr>
              <a:t>(&amp;</a:t>
            </a:r>
            <a:r>
              <a:rPr lang="en-US" sz="1200" b="0">
                <a:solidFill>
                  <a:srgbClr val="9CDCFE"/>
                </a:solidFill>
                <a:effectLst/>
                <a:latin typeface="Consolas" panose="020B0609020204030204" pitchFamily="49" charset="0"/>
              </a:rPr>
              <a:t>counters</a:t>
            </a:r>
            <a:r>
              <a:rPr lang="en-US" sz="1200" b="0">
                <a:solidFill>
                  <a:srgbClr val="D4D4D4"/>
                </a:solidFill>
                <a:effectLst/>
                <a:latin typeface="Consolas" panose="020B0609020204030204" pitchFamily="49" charset="0"/>
              </a:rPr>
              <a:t>[</a:t>
            </a:r>
            <a:r>
              <a:rPr lang="en-US" sz="1200" b="0">
                <a:solidFill>
                  <a:srgbClr val="B5CEA8"/>
                </a:solidFill>
                <a:effectLst/>
                <a:latin typeface="Consolas" panose="020B0609020204030204" pitchFamily="49" charset="0"/>
              </a:rPr>
              <a:t>1</a:t>
            </a:r>
            <a:r>
              <a:rPr lang="en-US" sz="1200" b="0">
                <a:solidFill>
                  <a:srgbClr val="D4D4D4"/>
                </a:solidFill>
                <a:effectLst/>
                <a:latin typeface="Consolas" panose="020B0609020204030204" pitchFamily="49" charset="0"/>
              </a:rPr>
              <a:t>], </a:t>
            </a:r>
            <a:r>
              <a:rPr lang="en-US" sz="1200" b="0" err="1">
                <a:solidFill>
                  <a:srgbClr val="D4D4D4"/>
                </a:solidFill>
                <a:effectLst/>
                <a:latin typeface="Consolas" panose="020B0609020204030204" pitchFamily="49" charset="0"/>
              </a:rPr>
              <a:t>complWarpScan</a:t>
            </a:r>
            <a:r>
              <a:rPr lang="en-US" sz="1200" b="0">
                <a:solidFill>
                  <a:srgbClr val="D4D4D4"/>
                </a:solidFill>
                <a:effectLst/>
                <a:latin typeface="Consolas" panose="020B0609020204030204" pitchFamily="49" charset="0"/>
              </a:rPr>
              <a:t> + !enqueue);</a:t>
            </a:r>
          </a:p>
          <a:p>
            <a:r>
              <a:rPr lang="en-US" sz="1200" b="0">
                <a:solidFill>
                  <a:srgbClr val="D4D4D4"/>
                </a:solidFill>
                <a:effectLst/>
                <a:latin typeface="Consolas" panose="020B0609020204030204" pitchFamily="49" charset="0"/>
              </a:rPr>
              <a:t>    </a:t>
            </a:r>
            <a:r>
              <a:rPr lang="en-US" sz="1200" b="0" err="1">
                <a:solidFill>
                  <a:srgbClr val="D4D4D4"/>
                </a:solidFill>
                <a:effectLst/>
                <a:latin typeface="Consolas" panose="020B0609020204030204" pitchFamily="49" charset="0"/>
              </a:rPr>
              <a:t>complWarpOffset</a:t>
            </a:r>
            <a:r>
              <a:rPr lang="en-US" sz="1200" b="0">
                <a:solidFill>
                  <a:srgbClr val="D4D4D4"/>
                </a:solidFill>
                <a:effectLst/>
                <a:latin typeface="Consolas" panose="020B0609020204030204" pitchFamily="49" charset="0"/>
              </a:rPr>
              <a:t> = </a:t>
            </a:r>
            <a:r>
              <a:rPr lang="en-US" sz="1200" b="0">
                <a:solidFill>
                  <a:srgbClr val="DCDCAA"/>
                </a:solidFill>
                <a:effectLst/>
                <a:latin typeface="Consolas" panose="020B0609020204030204" pitchFamily="49" charset="0"/>
              </a:rPr>
              <a:t>__</a:t>
            </a:r>
            <a:r>
              <a:rPr lang="en-US" sz="1200" b="0" err="1">
                <a:solidFill>
                  <a:srgbClr val="DCDCAA"/>
                </a:solidFill>
                <a:effectLst/>
                <a:latin typeface="Consolas" panose="020B0609020204030204" pitchFamily="49" charset="0"/>
              </a:rPr>
              <a:t>shfl</a:t>
            </a:r>
            <a:r>
              <a:rPr lang="en-US" sz="1200" b="0">
                <a:solidFill>
                  <a:srgbClr val="D4D4D4"/>
                </a:solidFill>
                <a:effectLst/>
                <a:latin typeface="Consolas" panose="020B0609020204030204" pitchFamily="49" charset="0"/>
              </a:rPr>
              <a:t>(</a:t>
            </a:r>
            <a:r>
              <a:rPr lang="en-US" sz="1200" b="0" err="1">
                <a:solidFill>
                  <a:srgbClr val="D4D4D4"/>
                </a:solidFill>
                <a:effectLst/>
                <a:latin typeface="Consolas" panose="020B0609020204030204" pitchFamily="49" charset="0"/>
              </a:rPr>
              <a:t>complWarpOffset</a:t>
            </a:r>
            <a:r>
              <a:rPr lang="en-US" sz="1200" b="0">
                <a:solidFill>
                  <a:srgbClr val="D4D4D4"/>
                </a:solidFill>
                <a:effectLst/>
                <a:latin typeface="Consolas" panose="020B0609020204030204" pitchFamily="49" charset="0"/>
              </a:rPr>
              <a:t>, </a:t>
            </a:r>
            <a:r>
              <a:rPr lang="en-US" sz="1200" b="0" err="1">
                <a:solidFill>
                  <a:srgbClr val="D4D4D4"/>
                </a:solidFill>
                <a:effectLst/>
                <a:latin typeface="Consolas" panose="020B0609020204030204" pitchFamily="49" charset="0"/>
              </a:rPr>
              <a:t>warpSize</a:t>
            </a:r>
            <a:r>
              <a:rPr lang="en-US" sz="1200" b="0">
                <a:solidFill>
                  <a:srgbClr val="D4D4D4"/>
                </a:solidFill>
                <a:effectLst/>
                <a:latin typeface="Consolas" panose="020B0609020204030204" pitchFamily="49" charset="0"/>
              </a:rPr>
              <a:t> - </a:t>
            </a:r>
            <a:r>
              <a:rPr lang="en-US" sz="1200" b="0">
                <a:solidFill>
                  <a:srgbClr val="B5CEA8"/>
                </a:solidFill>
                <a:effectLst/>
                <a:latin typeface="Consolas" panose="020B0609020204030204" pitchFamily="49" charset="0"/>
              </a:rPr>
              <a:t>1</a:t>
            </a:r>
            <a:r>
              <a:rPr lang="en-US" sz="1200" b="0">
                <a:solidFill>
                  <a:srgbClr val="D4D4D4"/>
                </a:solidFill>
                <a:effectLst/>
                <a:latin typeface="Consolas" panose="020B0609020204030204" pitchFamily="49" charset="0"/>
              </a:rPr>
              <a:t>);</a:t>
            </a:r>
          </a:p>
          <a:p>
            <a:br>
              <a:rPr lang="en-US" sz="1200" b="0">
                <a:solidFill>
                  <a:srgbClr val="D4D4D4"/>
                </a:solidFill>
                <a:effectLst/>
                <a:latin typeface="Consolas" panose="020B0609020204030204" pitchFamily="49" charset="0"/>
              </a:rPr>
            </a:br>
            <a:r>
              <a:rPr lang="en-US" sz="1200" b="0">
                <a:solidFill>
                  <a:srgbClr val="D4D4D4"/>
                </a:solidFill>
                <a:effectLst/>
                <a:latin typeface="Consolas" panose="020B0609020204030204" pitchFamily="49" charset="0"/>
              </a:rPr>
              <a:t>    </a:t>
            </a:r>
            <a:r>
              <a:rPr lang="en-US" sz="1200" b="0">
                <a:solidFill>
                  <a:srgbClr val="C586C0"/>
                </a:solidFill>
                <a:effectLst/>
                <a:latin typeface="Consolas" panose="020B0609020204030204" pitchFamily="49" charset="0"/>
              </a:rPr>
              <a:t>if </a:t>
            </a:r>
            <a:r>
              <a:rPr lang="en-US" sz="1200" b="0">
                <a:solidFill>
                  <a:srgbClr val="D4D4D4"/>
                </a:solidFill>
                <a:effectLst/>
                <a:latin typeface="Consolas" panose="020B0609020204030204" pitchFamily="49" charset="0"/>
              </a:rPr>
              <a:t>(index &lt; size) </a:t>
            </a:r>
          </a:p>
          <a:p>
            <a:r>
              <a:rPr lang="en-US" sz="1200">
                <a:solidFill>
                  <a:srgbClr val="D4D4D4"/>
                </a:solidFill>
                <a:latin typeface="Consolas" panose="020B0609020204030204" pitchFamily="49" charset="0"/>
              </a:rPr>
              <a:t>    {</a:t>
            </a:r>
            <a:endParaRPr lang="en-US" sz="1200" b="0">
              <a:solidFill>
                <a:srgbClr val="D4D4D4"/>
              </a:solidFill>
              <a:effectLst/>
              <a:latin typeface="Consolas" panose="020B0609020204030204" pitchFamily="49" charset="0"/>
            </a:endParaRPr>
          </a:p>
          <a:p>
            <a:r>
              <a:rPr lang="en-US" sz="1200" b="0">
                <a:solidFill>
                  <a:srgbClr val="D4D4D4"/>
                </a:solidFill>
                <a:effectLst/>
                <a:latin typeface="Consolas" panose="020B0609020204030204" pitchFamily="49" charset="0"/>
              </a:rPr>
              <a:t>        </a:t>
            </a:r>
            <a:r>
              <a:rPr lang="en-US" sz="1200" b="0">
                <a:solidFill>
                  <a:srgbClr val="C586C0"/>
                </a:solidFill>
                <a:effectLst/>
                <a:latin typeface="Consolas" panose="020B0609020204030204" pitchFamily="49" charset="0"/>
              </a:rPr>
              <a:t>if </a:t>
            </a:r>
            <a:r>
              <a:rPr lang="en-US" sz="1200" b="0">
                <a:solidFill>
                  <a:srgbClr val="D4D4D4"/>
                </a:solidFill>
                <a:effectLst/>
                <a:latin typeface="Consolas" panose="020B0609020204030204" pitchFamily="49" charset="0"/>
              </a:rPr>
              <a:t>(enqueue) </a:t>
            </a:r>
            <a:r>
              <a:rPr lang="en-US" sz="1200" b="0">
                <a:solidFill>
                  <a:srgbClr val="CCCCCC"/>
                </a:solidFill>
                <a:effectLst/>
                <a:latin typeface="Consolas" panose="020B0609020204030204" pitchFamily="49" charset="0"/>
              </a:rPr>
              <a:t>output0</a:t>
            </a:r>
            <a:r>
              <a:rPr lang="en-US" sz="1200" b="0">
                <a:solidFill>
                  <a:srgbClr val="D4D4D4"/>
                </a:solidFill>
                <a:effectLst/>
                <a:latin typeface="Consolas" panose="020B0609020204030204" pitchFamily="49" charset="0"/>
              </a:rPr>
              <a:t>[</a:t>
            </a:r>
            <a:r>
              <a:rPr lang="en-US" sz="1200" b="0" err="1">
                <a:solidFill>
                  <a:srgbClr val="D4D4D4"/>
                </a:solidFill>
                <a:effectLst/>
                <a:latin typeface="Consolas" panose="020B0609020204030204" pitchFamily="49" charset="0"/>
              </a:rPr>
              <a:t>warpOffset</a:t>
            </a:r>
            <a:r>
              <a:rPr lang="en-US" sz="1200" b="0">
                <a:solidFill>
                  <a:srgbClr val="D4D4D4"/>
                </a:solidFill>
                <a:effectLst/>
                <a:latin typeface="Consolas" panose="020B0609020204030204" pitchFamily="49" charset="0"/>
              </a:rPr>
              <a:t> + </a:t>
            </a:r>
            <a:r>
              <a:rPr lang="en-US" sz="1200" b="0" err="1">
                <a:solidFill>
                  <a:srgbClr val="D4D4D4"/>
                </a:solidFill>
                <a:effectLst/>
                <a:latin typeface="Consolas" panose="020B0609020204030204" pitchFamily="49" charset="0"/>
              </a:rPr>
              <a:t>warpScan</a:t>
            </a:r>
            <a:r>
              <a:rPr lang="en-US" sz="1200" b="0">
                <a:solidFill>
                  <a:srgbClr val="D4D4D4"/>
                </a:solidFill>
                <a:effectLst/>
                <a:latin typeface="Consolas" panose="020B0609020204030204" pitchFamily="49" charset="0"/>
              </a:rPr>
              <a:t>] = </a:t>
            </a:r>
            <a:r>
              <a:rPr lang="en-US" sz="1200" b="0" err="1">
                <a:solidFill>
                  <a:srgbClr val="D4D4D4"/>
                </a:solidFill>
                <a:effectLst/>
                <a:latin typeface="Consolas" panose="020B0609020204030204" pitchFamily="49" charset="0"/>
              </a:rPr>
              <a:t>val</a:t>
            </a:r>
            <a:r>
              <a:rPr lang="en-US" sz="1200" b="0">
                <a:solidFill>
                  <a:srgbClr val="D4D4D4"/>
                </a:solidFill>
                <a:effectLst/>
                <a:latin typeface="Consolas" panose="020B0609020204030204" pitchFamily="49" charset="0"/>
              </a:rPr>
              <a:t>;</a:t>
            </a:r>
          </a:p>
          <a:p>
            <a:r>
              <a:rPr lang="en-US" sz="1200" b="0">
                <a:solidFill>
                  <a:srgbClr val="D4D4D4"/>
                </a:solidFill>
                <a:effectLst/>
                <a:latin typeface="Consolas" panose="020B0609020204030204" pitchFamily="49" charset="0"/>
              </a:rPr>
              <a:t>        </a:t>
            </a:r>
            <a:r>
              <a:rPr lang="en-US" sz="1200" b="0">
                <a:solidFill>
                  <a:srgbClr val="C586C0"/>
                </a:solidFill>
                <a:effectLst/>
                <a:latin typeface="Consolas" panose="020B0609020204030204" pitchFamily="49" charset="0"/>
              </a:rPr>
              <a:t>else </a:t>
            </a:r>
            <a:r>
              <a:rPr lang="en-US" sz="1200" b="0">
                <a:solidFill>
                  <a:srgbClr val="CCCCCC"/>
                </a:solidFill>
                <a:effectLst/>
                <a:latin typeface="Consolas" panose="020B0609020204030204" pitchFamily="49" charset="0"/>
              </a:rPr>
              <a:t>output1</a:t>
            </a:r>
            <a:r>
              <a:rPr lang="en-US" sz="1200" b="0">
                <a:solidFill>
                  <a:srgbClr val="D4D4D4"/>
                </a:solidFill>
                <a:effectLst/>
                <a:latin typeface="Consolas" panose="020B0609020204030204" pitchFamily="49" charset="0"/>
              </a:rPr>
              <a:t>[</a:t>
            </a:r>
            <a:r>
              <a:rPr lang="en-US" sz="1200" b="0" err="1">
                <a:solidFill>
                  <a:srgbClr val="D4D4D4"/>
                </a:solidFill>
                <a:effectLst/>
                <a:latin typeface="Consolas" panose="020B0609020204030204" pitchFamily="49" charset="0"/>
              </a:rPr>
              <a:t>complWarpOffset</a:t>
            </a:r>
            <a:r>
              <a:rPr lang="en-US" sz="1200" b="0">
                <a:solidFill>
                  <a:srgbClr val="D4D4D4"/>
                </a:solidFill>
                <a:effectLst/>
                <a:latin typeface="Consolas" panose="020B0609020204030204" pitchFamily="49" charset="0"/>
              </a:rPr>
              <a:t> + </a:t>
            </a:r>
            <a:r>
              <a:rPr lang="en-US" sz="1200" b="0" err="1">
                <a:solidFill>
                  <a:srgbClr val="D4D4D4"/>
                </a:solidFill>
                <a:effectLst/>
                <a:latin typeface="Consolas" panose="020B0609020204030204" pitchFamily="49" charset="0"/>
              </a:rPr>
              <a:t>complWarpScan</a:t>
            </a:r>
            <a:r>
              <a:rPr lang="en-US" sz="1200" b="0">
                <a:solidFill>
                  <a:srgbClr val="D4D4D4"/>
                </a:solidFill>
                <a:effectLst/>
                <a:latin typeface="Consolas" panose="020B0609020204030204" pitchFamily="49" charset="0"/>
              </a:rPr>
              <a:t>] = </a:t>
            </a:r>
            <a:r>
              <a:rPr lang="en-US" sz="1200" b="0" err="1">
                <a:solidFill>
                  <a:srgbClr val="D4D4D4"/>
                </a:solidFill>
                <a:effectLst/>
                <a:latin typeface="Consolas" panose="020B0609020204030204" pitchFamily="49" charset="0"/>
              </a:rPr>
              <a:t>val</a:t>
            </a:r>
            <a:r>
              <a:rPr lang="en-US" sz="1200" b="0">
                <a:solidFill>
                  <a:srgbClr val="D4D4D4"/>
                </a:solidFill>
                <a:effectLst/>
                <a:latin typeface="Consolas" panose="020B0609020204030204" pitchFamily="49" charset="0"/>
              </a:rPr>
              <a:t>;</a:t>
            </a:r>
          </a:p>
          <a:p>
            <a:r>
              <a:rPr lang="en-US" sz="1200" b="0">
                <a:solidFill>
                  <a:srgbClr val="D4D4D4"/>
                </a:solidFill>
                <a:effectLst/>
                <a:latin typeface="Consolas" panose="020B0609020204030204" pitchFamily="49" charset="0"/>
              </a:rPr>
              <a:t>    }</a:t>
            </a:r>
          </a:p>
          <a:p>
            <a:r>
              <a:rPr lang="en-US" sz="1200">
                <a:solidFill>
                  <a:srgbClr val="D4D4D4"/>
                </a:solidFill>
                <a:latin typeface="Consolas" panose="020B0609020204030204" pitchFamily="49" charset="0"/>
              </a:rPr>
              <a:t>}</a:t>
            </a:r>
            <a:endParaRPr lang="en-US" sz="1200" b="0">
              <a:solidFill>
                <a:srgbClr val="D4D4D4"/>
              </a:solidFill>
              <a:effectLst/>
              <a:latin typeface="Consolas" panose="020B0609020204030204" pitchFamily="49" charset="0"/>
            </a:endParaRPr>
          </a:p>
        </p:txBody>
      </p:sp>
      <p:sp>
        <p:nvSpPr>
          <p:cNvPr id="7" name="TextBox 6">
            <a:extLst>
              <a:ext uri="{FF2B5EF4-FFF2-40B4-BE49-F238E27FC236}">
                <a16:creationId xmlns:a16="http://schemas.microsoft.com/office/drawing/2014/main" id="{081FC919-A0C5-3445-FB8E-7277A6435DBF}"/>
              </a:ext>
            </a:extLst>
          </p:cNvPr>
          <p:cNvSpPr txBox="1"/>
          <p:nvPr/>
        </p:nvSpPr>
        <p:spPr>
          <a:xfrm>
            <a:off x="6096000" y="1150910"/>
            <a:ext cx="543375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solidFill>
                  <a:srgbClr val="FFFFFF"/>
                </a:solidFill>
                <a:latin typeface="+mj-lt"/>
                <a:ea typeface="+mj-ea"/>
                <a:cs typeface="+mj-cs"/>
                <a:sym typeface="Calibri"/>
              </a:rPr>
              <a:t>Binary warp-wise prefix scan with its complement</a:t>
            </a:r>
            <a:endParaRPr kumimoji="0" lang="en-US" sz="1800" b="0" i="0" u="none" strike="noStrike" cap="none" spc="0" normalizeH="0" baseline="0">
              <a:ln>
                <a:noFill/>
              </a:ln>
              <a:solidFill>
                <a:srgbClr val="FFFFFF"/>
              </a:solidFill>
              <a:effectLst/>
              <a:uFillTx/>
              <a:latin typeface="+mj-lt"/>
              <a:ea typeface="+mj-ea"/>
              <a:cs typeface="+mj-cs"/>
              <a:sym typeface="Calibri"/>
            </a:endParaRPr>
          </a:p>
        </p:txBody>
      </p:sp>
      <p:sp>
        <p:nvSpPr>
          <p:cNvPr id="22" name="Oval 21">
            <a:extLst>
              <a:ext uri="{FF2B5EF4-FFF2-40B4-BE49-F238E27FC236}">
                <a16:creationId xmlns:a16="http://schemas.microsoft.com/office/drawing/2014/main" id="{7FFA5DBA-779D-DB87-7C1F-969944FA6757}"/>
              </a:ext>
            </a:extLst>
          </p:cNvPr>
          <p:cNvSpPr/>
          <p:nvPr/>
        </p:nvSpPr>
        <p:spPr>
          <a:xfrm>
            <a:off x="2564522" y="4767200"/>
            <a:ext cx="362046" cy="37133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5" name="Oval 24">
            <a:extLst>
              <a:ext uri="{FF2B5EF4-FFF2-40B4-BE49-F238E27FC236}">
                <a16:creationId xmlns:a16="http://schemas.microsoft.com/office/drawing/2014/main" id="{FBEE22E1-DFBA-8297-D181-5F498E017E9A}"/>
              </a:ext>
            </a:extLst>
          </p:cNvPr>
          <p:cNvSpPr/>
          <p:nvPr/>
        </p:nvSpPr>
        <p:spPr>
          <a:xfrm>
            <a:off x="3195010" y="4767200"/>
            <a:ext cx="362046" cy="371330"/>
          </a:xfrm>
          <a:prstGeom prst="ellipse">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6" name="Oval 25">
            <a:extLst>
              <a:ext uri="{FF2B5EF4-FFF2-40B4-BE49-F238E27FC236}">
                <a16:creationId xmlns:a16="http://schemas.microsoft.com/office/drawing/2014/main" id="{7A65BCD0-BC62-7CFA-3349-BD958371228E}"/>
              </a:ext>
            </a:extLst>
          </p:cNvPr>
          <p:cNvSpPr/>
          <p:nvPr/>
        </p:nvSpPr>
        <p:spPr>
          <a:xfrm>
            <a:off x="3825498" y="4767200"/>
            <a:ext cx="362046" cy="371330"/>
          </a:xfrm>
          <a:prstGeom prst="ellipse">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7" name="Oval 26">
            <a:extLst>
              <a:ext uri="{FF2B5EF4-FFF2-40B4-BE49-F238E27FC236}">
                <a16:creationId xmlns:a16="http://schemas.microsoft.com/office/drawing/2014/main" id="{E846AF02-EB4B-7F28-31D0-5B4FB8AD96AE}"/>
              </a:ext>
            </a:extLst>
          </p:cNvPr>
          <p:cNvSpPr/>
          <p:nvPr/>
        </p:nvSpPr>
        <p:spPr>
          <a:xfrm>
            <a:off x="4540126" y="4770578"/>
            <a:ext cx="362046" cy="37133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8" name="TextBox 27">
            <a:extLst>
              <a:ext uri="{FF2B5EF4-FFF2-40B4-BE49-F238E27FC236}">
                <a16:creationId xmlns:a16="http://schemas.microsoft.com/office/drawing/2014/main" id="{F1010B64-F3D9-6B19-AED0-4AFEE183FF78}"/>
              </a:ext>
            </a:extLst>
          </p:cNvPr>
          <p:cNvSpPr txBox="1"/>
          <p:nvPr/>
        </p:nvSpPr>
        <p:spPr>
          <a:xfrm>
            <a:off x="905271" y="4794639"/>
            <a:ext cx="1452828"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Input buffer</a:t>
            </a:r>
          </a:p>
        </p:txBody>
      </p:sp>
      <p:sp>
        <p:nvSpPr>
          <p:cNvPr id="29" name="TextBox 28">
            <a:extLst>
              <a:ext uri="{FF2B5EF4-FFF2-40B4-BE49-F238E27FC236}">
                <a16:creationId xmlns:a16="http://schemas.microsoft.com/office/drawing/2014/main" id="{52E29978-0715-58D9-5D5C-583C13C35B97}"/>
              </a:ext>
            </a:extLst>
          </p:cNvPr>
          <p:cNvSpPr txBox="1"/>
          <p:nvPr/>
        </p:nvSpPr>
        <p:spPr>
          <a:xfrm>
            <a:off x="893301" y="5713745"/>
            <a:ext cx="1720749"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Green output buffer</a:t>
            </a:r>
          </a:p>
        </p:txBody>
      </p:sp>
      <p:sp>
        <p:nvSpPr>
          <p:cNvPr id="30" name="Oval 29">
            <a:extLst>
              <a:ext uri="{FF2B5EF4-FFF2-40B4-BE49-F238E27FC236}">
                <a16:creationId xmlns:a16="http://schemas.microsoft.com/office/drawing/2014/main" id="{DF184509-6357-2773-F413-2658F7195E37}"/>
              </a:ext>
            </a:extLst>
          </p:cNvPr>
          <p:cNvSpPr/>
          <p:nvPr/>
        </p:nvSpPr>
        <p:spPr>
          <a:xfrm>
            <a:off x="2543858" y="5650190"/>
            <a:ext cx="362046" cy="371330"/>
          </a:xfrm>
          <a:prstGeom prst="ellipse">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1" name="Oval 30">
            <a:extLst>
              <a:ext uri="{FF2B5EF4-FFF2-40B4-BE49-F238E27FC236}">
                <a16:creationId xmlns:a16="http://schemas.microsoft.com/office/drawing/2014/main" id="{846C50FD-7100-7DA0-6BF8-EC0B45A653B6}"/>
              </a:ext>
            </a:extLst>
          </p:cNvPr>
          <p:cNvSpPr/>
          <p:nvPr/>
        </p:nvSpPr>
        <p:spPr>
          <a:xfrm>
            <a:off x="3174346" y="5650190"/>
            <a:ext cx="362046" cy="371330"/>
          </a:xfrm>
          <a:prstGeom prst="ellipse">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cxnSp>
        <p:nvCxnSpPr>
          <p:cNvPr id="32" name="Straight Arrow Connector 31">
            <a:extLst>
              <a:ext uri="{FF2B5EF4-FFF2-40B4-BE49-F238E27FC236}">
                <a16:creationId xmlns:a16="http://schemas.microsoft.com/office/drawing/2014/main" id="{1AC8752B-EF0B-D6C4-D664-16203312F444}"/>
              </a:ext>
            </a:extLst>
          </p:cNvPr>
          <p:cNvCxnSpPr>
            <a:cxnSpLocks/>
          </p:cNvCxnSpPr>
          <p:nvPr/>
        </p:nvCxnSpPr>
        <p:spPr>
          <a:xfrm>
            <a:off x="3376033" y="5200006"/>
            <a:ext cx="584132" cy="37083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3" name="Straight Arrow Connector 32">
            <a:extLst>
              <a:ext uri="{FF2B5EF4-FFF2-40B4-BE49-F238E27FC236}">
                <a16:creationId xmlns:a16="http://schemas.microsoft.com/office/drawing/2014/main" id="{E0AF52E8-BAAC-EA3D-0E52-1790DD5634CD}"/>
              </a:ext>
            </a:extLst>
          </p:cNvPr>
          <p:cNvCxnSpPr>
            <a:cxnSpLocks/>
          </p:cNvCxnSpPr>
          <p:nvPr/>
        </p:nvCxnSpPr>
        <p:spPr>
          <a:xfrm flipH="1">
            <a:off x="2868130" y="5156399"/>
            <a:ext cx="1045680" cy="414446"/>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35" name="Oval 34">
            <a:extLst>
              <a:ext uri="{FF2B5EF4-FFF2-40B4-BE49-F238E27FC236}">
                <a16:creationId xmlns:a16="http://schemas.microsoft.com/office/drawing/2014/main" id="{D19F68A5-25FE-F5A8-84C0-E5603A36B917}"/>
              </a:ext>
            </a:extLst>
          </p:cNvPr>
          <p:cNvSpPr/>
          <p:nvPr/>
        </p:nvSpPr>
        <p:spPr>
          <a:xfrm>
            <a:off x="5254754" y="4757878"/>
            <a:ext cx="362046" cy="371330"/>
          </a:xfrm>
          <a:prstGeom prst="ellipse">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6" name="Oval 35">
            <a:extLst>
              <a:ext uri="{FF2B5EF4-FFF2-40B4-BE49-F238E27FC236}">
                <a16:creationId xmlns:a16="http://schemas.microsoft.com/office/drawing/2014/main" id="{680396B0-9E4C-081D-9AD3-16BAF501025A}"/>
              </a:ext>
            </a:extLst>
          </p:cNvPr>
          <p:cNvSpPr/>
          <p:nvPr/>
        </p:nvSpPr>
        <p:spPr>
          <a:xfrm>
            <a:off x="3825498" y="5625475"/>
            <a:ext cx="362046" cy="371330"/>
          </a:xfrm>
          <a:prstGeom prst="ellipse">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cxnSp>
        <p:nvCxnSpPr>
          <p:cNvPr id="37" name="Straight Arrow Connector 36">
            <a:extLst>
              <a:ext uri="{FF2B5EF4-FFF2-40B4-BE49-F238E27FC236}">
                <a16:creationId xmlns:a16="http://schemas.microsoft.com/office/drawing/2014/main" id="{8D9497F8-71FB-F093-F078-6BB39212D1AD}"/>
              </a:ext>
            </a:extLst>
          </p:cNvPr>
          <p:cNvCxnSpPr>
            <a:cxnSpLocks/>
          </p:cNvCxnSpPr>
          <p:nvPr/>
        </p:nvCxnSpPr>
        <p:spPr>
          <a:xfrm flipH="1">
            <a:off x="3449997" y="5165969"/>
            <a:ext cx="1808570" cy="422745"/>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38" name="TextBox 37">
            <a:extLst>
              <a:ext uri="{FF2B5EF4-FFF2-40B4-BE49-F238E27FC236}">
                <a16:creationId xmlns:a16="http://schemas.microsoft.com/office/drawing/2014/main" id="{BD34C0C2-FFD1-6E27-25BF-F572EB0E8C47}"/>
              </a:ext>
            </a:extLst>
          </p:cNvPr>
          <p:cNvSpPr txBox="1"/>
          <p:nvPr/>
        </p:nvSpPr>
        <p:spPr>
          <a:xfrm>
            <a:off x="893302" y="3980460"/>
            <a:ext cx="1452828"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Red output buffer</a:t>
            </a:r>
          </a:p>
        </p:txBody>
      </p:sp>
      <p:sp>
        <p:nvSpPr>
          <p:cNvPr id="39" name="Oval 38">
            <a:extLst>
              <a:ext uri="{FF2B5EF4-FFF2-40B4-BE49-F238E27FC236}">
                <a16:creationId xmlns:a16="http://schemas.microsoft.com/office/drawing/2014/main" id="{CADD1E16-1F25-FC23-EA76-513DD2C3CDCE}"/>
              </a:ext>
            </a:extLst>
          </p:cNvPr>
          <p:cNvSpPr/>
          <p:nvPr/>
        </p:nvSpPr>
        <p:spPr>
          <a:xfrm>
            <a:off x="2543858" y="3916905"/>
            <a:ext cx="362046" cy="37133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0" name="Oval 39">
            <a:extLst>
              <a:ext uri="{FF2B5EF4-FFF2-40B4-BE49-F238E27FC236}">
                <a16:creationId xmlns:a16="http://schemas.microsoft.com/office/drawing/2014/main" id="{CAF7D253-7FB1-9B32-90B8-BC315E644BDE}"/>
              </a:ext>
            </a:extLst>
          </p:cNvPr>
          <p:cNvSpPr/>
          <p:nvPr/>
        </p:nvSpPr>
        <p:spPr>
          <a:xfrm>
            <a:off x="3174346" y="3916905"/>
            <a:ext cx="362046" cy="37133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cxnSp>
        <p:nvCxnSpPr>
          <p:cNvPr id="42" name="Straight Arrow Connector 41">
            <a:extLst>
              <a:ext uri="{FF2B5EF4-FFF2-40B4-BE49-F238E27FC236}">
                <a16:creationId xmlns:a16="http://schemas.microsoft.com/office/drawing/2014/main" id="{E321D0EF-6874-1BBC-03FB-401F07C2839B}"/>
              </a:ext>
            </a:extLst>
          </p:cNvPr>
          <p:cNvCxnSpPr>
            <a:cxnSpLocks/>
          </p:cNvCxnSpPr>
          <p:nvPr/>
        </p:nvCxnSpPr>
        <p:spPr>
          <a:xfrm flipV="1">
            <a:off x="2745545" y="4366876"/>
            <a:ext cx="545290" cy="34666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7" name="Straight Arrow Connector 46">
            <a:extLst>
              <a:ext uri="{FF2B5EF4-FFF2-40B4-BE49-F238E27FC236}">
                <a16:creationId xmlns:a16="http://schemas.microsoft.com/office/drawing/2014/main" id="{27F59E2D-A3C5-A9F5-60A1-0EC64BE1FCC7}"/>
              </a:ext>
            </a:extLst>
          </p:cNvPr>
          <p:cNvCxnSpPr>
            <a:cxnSpLocks/>
          </p:cNvCxnSpPr>
          <p:nvPr/>
        </p:nvCxnSpPr>
        <p:spPr>
          <a:xfrm flipH="1" flipV="1">
            <a:off x="2825330" y="4366876"/>
            <a:ext cx="1714796" cy="427763"/>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9" name="Rectangle 8">
            <a:extLst>
              <a:ext uri="{FF2B5EF4-FFF2-40B4-BE49-F238E27FC236}">
                <a16:creationId xmlns:a16="http://schemas.microsoft.com/office/drawing/2014/main" id="{C1DB0EA9-2AD5-62DB-75EB-3C8BCE57ACF1}"/>
              </a:ext>
            </a:extLst>
          </p:cNvPr>
          <p:cNvSpPr/>
          <p:nvPr/>
        </p:nvSpPr>
        <p:spPr>
          <a:xfrm>
            <a:off x="6494356" y="3565246"/>
            <a:ext cx="3501480" cy="209349"/>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0" name="Rectangle 9">
            <a:extLst>
              <a:ext uri="{FF2B5EF4-FFF2-40B4-BE49-F238E27FC236}">
                <a16:creationId xmlns:a16="http://schemas.microsoft.com/office/drawing/2014/main" id="{0C0A6F37-8303-263F-A689-14844A9FC0F5}"/>
              </a:ext>
            </a:extLst>
          </p:cNvPr>
          <p:cNvSpPr/>
          <p:nvPr/>
        </p:nvSpPr>
        <p:spPr>
          <a:xfrm>
            <a:off x="6491593" y="4282809"/>
            <a:ext cx="5038160" cy="797867"/>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2" name="Rectangle 11">
            <a:extLst>
              <a:ext uri="{FF2B5EF4-FFF2-40B4-BE49-F238E27FC236}">
                <a16:creationId xmlns:a16="http://schemas.microsoft.com/office/drawing/2014/main" id="{5F6399EC-952B-331D-7419-2AC38AECF37E}"/>
              </a:ext>
            </a:extLst>
          </p:cNvPr>
          <p:cNvSpPr/>
          <p:nvPr/>
        </p:nvSpPr>
        <p:spPr>
          <a:xfrm>
            <a:off x="6821265" y="5516927"/>
            <a:ext cx="4412078" cy="504594"/>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A0ADF5E-D30E-8100-9559-6F6BFA7068A1}"/>
                  </a:ext>
                </a:extLst>
              </p:cNvPr>
              <p:cNvSpPr txBox="1"/>
              <p:nvPr/>
            </p:nvSpPr>
            <p:spPr>
              <a:xfrm>
                <a:off x="486717" y="2621797"/>
                <a:ext cx="6095306" cy="13553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nary>
                        <m:naryPr>
                          <m:chr m:val="∑"/>
                          <m:limLoc m:val="undOvr"/>
                          <m:ctrlPr>
                            <a:rPr lang="en-US" sz="1800" i="1" kern="100" smtClean="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ctrlPr>
                        </m:naryPr>
                        <m:sub>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𝑗</m:t>
                          </m:r>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=0</m:t>
                          </m:r>
                        </m:sub>
                        <m:sup>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𝑖</m:t>
                          </m:r>
                        </m:sup>
                        <m:e>
                          <m:d>
                            <m:dPr>
                              <m:ctrlP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1−</m:t>
                              </m:r>
                              <m:sSub>
                                <m:sSubPr>
                                  <m:ctrlP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𝑎</m:t>
                                  </m:r>
                                </m:e>
                                <m:sub>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𝑗</m:t>
                                  </m:r>
                                </m:sub>
                              </m:sSub>
                            </m:e>
                          </m:d>
                        </m:e>
                      </m:nary>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m:t>
                      </m:r>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𝑖</m:t>
                      </m:r>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m:t>
                      </m:r>
                      <m:nary>
                        <m:naryPr>
                          <m:chr m:val="∑"/>
                          <m:limLoc m:val="undOvr"/>
                          <m:ctrlP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ctrlPr>
                        </m:naryPr>
                        <m:sub>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𝑗</m:t>
                          </m:r>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=0</m:t>
                          </m:r>
                        </m:sub>
                        <m:sup>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𝑖</m:t>
                          </m:r>
                        </m:sup>
                        <m:e>
                          <m:sSub>
                            <m:sSubPr>
                              <m:ctrlP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𝑎</m:t>
                              </m:r>
                            </m:e>
                            <m:sub>
                              <m:r>
                                <a:rPr lang="en-US" sz="1800" i="1" kern="100">
                                  <a:solidFill>
                                    <a:srgbClr val="FFFFFF"/>
                                  </a:solidFill>
                                  <a:effectLst/>
                                  <a:latin typeface="Cambria Math" panose="02040503050406030204" pitchFamily="18" charset="0"/>
                                  <a:ea typeface="Yu Mincho" panose="02020400000000000000" pitchFamily="18" charset="-128"/>
                                  <a:cs typeface="Times New Roman" panose="02020603050405020304" pitchFamily="18" charset="0"/>
                                </a:rPr>
                                <m:t>𝑗</m:t>
                              </m:r>
                            </m:sub>
                          </m:sSub>
                        </m:e>
                      </m:nary>
                    </m:oMath>
                  </m:oMathPara>
                </a14:m>
                <a:endParaRPr lang="en-US" sz="1800" kern="100">
                  <a:solidFill>
                    <a:srgbClr val="FFFFFF"/>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800"/>
                  </a:spcAft>
                </a:pPr>
                <a:r>
                  <a:rPr lang="en-US" sz="1800" kern="100">
                    <a:solidFill>
                      <a:srgbClr val="FFFFFF"/>
                    </a:solidFill>
                    <a:effectLst/>
                    <a:latin typeface="Calibri" panose="020F0502020204030204" pitchFamily="34" charset="0"/>
                    <a:ea typeface="Yu Mincho" panose="02020400000000000000" pitchFamily="18" charset="-128"/>
                    <a:cs typeface="Times New Roman" panose="02020603050405020304" pitchFamily="18" charset="0"/>
                  </a:rPr>
                  <a:t> </a:t>
                </a:r>
              </a:p>
            </p:txBody>
          </p:sp>
        </mc:Choice>
        <mc:Fallback xmlns="">
          <p:sp>
            <p:nvSpPr>
              <p:cNvPr id="13" name="TextBox 12">
                <a:extLst>
                  <a:ext uri="{FF2B5EF4-FFF2-40B4-BE49-F238E27FC236}">
                    <a16:creationId xmlns:a16="http://schemas.microsoft.com/office/drawing/2014/main" id="{FA0ADF5E-D30E-8100-9559-6F6BFA7068A1}"/>
                  </a:ext>
                </a:extLst>
              </p:cNvPr>
              <p:cNvSpPr txBox="1">
                <a:spLocks noRot="1" noChangeAspect="1" noMove="1" noResize="1" noEditPoints="1" noAdjustHandles="1" noChangeArrowheads="1" noChangeShapeType="1" noTextEdit="1"/>
              </p:cNvSpPr>
              <p:nvPr/>
            </p:nvSpPr>
            <p:spPr>
              <a:xfrm>
                <a:off x="486717" y="2621797"/>
                <a:ext cx="6095306" cy="1355371"/>
              </a:xfrm>
              <a:prstGeom prst="rect">
                <a:avLst/>
              </a:prstGeom>
              <a:blipFill>
                <a:blip r:embed="rId3"/>
                <a:stretch>
                  <a:fillRect/>
                </a:stretch>
              </a:blipFill>
              <a:ln w="12700" cap="flat">
                <a:noFill/>
                <a:miter lim="400000"/>
              </a:ln>
              <a:effectLst/>
            </p:spPr>
            <p:txBody>
              <a:bodyPr/>
              <a:lstStyle/>
              <a:p>
                <a:r>
                  <a:rPr lang="en-US">
                    <a:noFill/>
                  </a:rPr>
                  <a:t> </a:t>
                </a:r>
              </a:p>
            </p:txBody>
          </p:sp>
        </mc:Fallback>
      </mc:AlternateContent>
      <p:sp>
        <p:nvSpPr>
          <p:cNvPr id="11" name="Arrow: Left-Right 10">
            <a:extLst>
              <a:ext uri="{FF2B5EF4-FFF2-40B4-BE49-F238E27FC236}">
                <a16:creationId xmlns:a16="http://schemas.microsoft.com/office/drawing/2014/main" id="{27AA00C7-D3B6-AA36-A6D7-0AE46CCA4CB3}"/>
              </a:ext>
            </a:extLst>
          </p:cNvPr>
          <p:cNvSpPr/>
          <p:nvPr/>
        </p:nvSpPr>
        <p:spPr>
          <a:xfrm rot="18743197">
            <a:off x="10009572" y="3372902"/>
            <a:ext cx="341832" cy="188008"/>
          </a:xfrm>
          <a:prstGeom prst="leftRightArrow">
            <a:avLst/>
          </a:prstGeom>
          <a:solidFill>
            <a:srgbClr val="FFFFFF"/>
          </a:solidFill>
          <a:ln w="12700" cap="flat">
            <a:noFill/>
            <a:prstDash val="solid"/>
            <a:miter lim="800000"/>
          </a:ln>
          <a:effectLst>
            <a:outerShdw blurRad="63500" sx="102000" sy="102000" algn="ctr"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4" name="TextBox 13">
            <a:extLst>
              <a:ext uri="{FF2B5EF4-FFF2-40B4-BE49-F238E27FC236}">
                <a16:creationId xmlns:a16="http://schemas.microsoft.com/office/drawing/2014/main" id="{691623D5-8999-723B-6497-5E8C4E4883FD}"/>
              </a:ext>
            </a:extLst>
          </p:cNvPr>
          <p:cNvSpPr txBox="1"/>
          <p:nvPr/>
        </p:nvSpPr>
        <p:spPr>
          <a:xfrm>
            <a:off x="7768459" y="2988862"/>
            <a:ext cx="4335819" cy="276999"/>
          </a:xfrm>
          <a:prstGeom prst="rect">
            <a:avLst/>
          </a:prstGeom>
          <a:solidFill>
            <a:schemeClr val="tx1">
              <a:lumMod val="75000"/>
              <a:lumOff val="25000"/>
            </a:schemeClr>
          </a:solidFill>
          <a:ln w="12700" cap="flat">
            <a:solidFill>
              <a:srgbClr val="00B050"/>
            </a:solidFill>
            <a:miter lim="400000"/>
          </a:ln>
          <a:effectLst>
            <a:outerShdw blurRad="63500" sx="102000" sy="102000" algn="ctr" rotWithShape="0">
              <a:prstClr val="black">
                <a:alpha val="40000"/>
              </a:prstClr>
            </a:outerShdw>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D4D4D4"/>
                </a:solidFill>
                <a:latin typeface="Consolas" panose="020B0609020204030204" pitchFamily="49" charset="0"/>
              </a:rPr>
              <a:t>    </a:t>
            </a:r>
            <a:r>
              <a:rPr lang="en-US" sz="1200">
                <a:solidFill>
                  <a:srgbClr val="569CD6"/>
                </a:solidFill>
                <a:latin typeface="Consolas" panose="020B0609020204030204" pitchFamily="49" charset="0"/>
              </a:rPr>
              <a:t>int</a:t>
            </a:r>
            <a:r>
              <a:rPr lang="en-US" sz="1200">
                <a:solidFill>
                  <a:srgbClr val="D4D4D4"/>
                </a:solidFill>
                <a:latin typeface="Consolas" panose="020B0609020204030204" pitchFamily="49" charset="0"/>
              </a:rPr>
              <a:t> </a:t>
            </a:r>
            <a:r>
              <a:rPr lang="en-US" sz="1200" err="1">
                <a:solidFill>
                  <a:srgbClr val="D4D4D4"/>
                </a:solidFill>
                <a:latin typeface="Consolas" panose="020B0609020204030204" pitchFamily="49" charset="0"/>
              </a:rPr>
              <a:t>complWarpScan</a:t>
            </a:r>
            <a:r>
              <a:rPr lang="en-US" sz="1200">
                <a:solidFill>
                  <a:srgbClr val="D4D4D4"/>
                </a:solidFill>
                <a:latin typeface="Consolas" panose="020B0609020204030204" pitchFamily="49" charset="0"/>
              </a:rPr>
              <a:t> = </a:t>
            </a:r>
            <a:r>
              <a:rPr lang="en-US" sz="1200" err="1">
                <a:solidFill>
                  <a:srgbClr val="DCDCAA"/>
                </a:solidFill>
                <a:latin typeface="Consolas" panose="020B0609020204030204" pitchFamily="49" charset="0"/>
              </a:rPr>
              <a:t>ScanWarpBinary</a:t>
            </a:r>
            <a:r>
              <a:rPr lang="en-US" sz="1200">
                <a:solidFill>
                  <a:srgbClr val="D4D4D4"/>
                </a:solidFill>
                <a:latin typeface="Consolas" panose="020B0609020204030204" pitchFamily="49" charset="0"/>
              </a:rPr>
              <a:t>(!enqueue);</a:t>
            </a:r>
          </a:p>
        </p:txBody>
      </p:sp>
      <p:sp>
        <p:nvSpPr>
          <p:cNvPr id="8" name="Speech Bubble: Oval 7">
            <a:extLst>
              <a:ext uri="{FF2B5EF4-FFF2-40B4-BE49-F238E27FC236}">
                <a16:creationId xmlns:a16="http://schemas.microsoft.com/office/drawing/2014/main" id="{A557B763-78A9-2A09-CC90-851C5381A760}"/>
              </a:ext>
            </a:extLst>
          </p:cNvPr>
          <p:cNvSpPr/>
          <p:nvPr/>
        </p:nvSpPr>
        <p:spPr>
          <a:xfrm>
            <a:off x="2832304" y="2310730"/>
            <a:ext cx="2571276" cy="432789"/>
          </a:xfrm>
          <a:prstGeom prst="wedgeEllipseCallout">
            <a:avLst>
              <a:gd name="adj1" fmla="val -18732"/>
              <a:gd name="adj2" fmla="val 95153"/>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400" i="1" err="1">
                <a:solidFill>
                  <a:srgbClr val="000000"/>
                </a:solidFill>
                <a:latin typeface="+mj-lt"/>
                <a:ea typeface="+mj-ea"/>
                <a:cs typeface="+mj-cs"/>
                <a:sym typeface="Calibri"/>
              </a:rPr>
              <a:t>i</a:t>
            </a:r>
            <a:r>
              <a:rPr lang="en-US" sz="1400" err="1">
                <a:solidFill>
                  <a:srgbClr val="000000"/>
                </a:solidFill>
                <a:latin typeface="+mj-lt"/>
                <a:ea typeface="+mj-ea"/>
                <a:cs typeface="+mj-cs"/>
                <a:sym typeface="Calibri"/>
              </a:rPr>
              <a:t>-th</a:t>
            </a:r>
            <a:r>
              <a:rPr lang="en-US" sz="1400">
                <a:solidFill>
                  <a:srgbClr val="000000"/>
                </a:solidFill>
                <a:latin typeface="+mj-lt"/>
                <a:ea typeface="+mj-ea"/>
                <a:cs typeface="+mj-cs"/>
                <a:sym typeface="Calibri"/>
              </a:rPr>
              <a:t> element</a:t>
            </a:r>
            <a:endParaRPr kumimoji="0" lang="en-US" sz="1400" b="0" i="0" u="none" strike="noStrike" cap="none" spc="0" normalizeH="0" baseline="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235027566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9BB0DB9-89D2-C9F7-2613-F209909F13B7}"/>
              </a:ext>
            </a:extLst>
          </p:cNvPr>
          <p:cNvGrpSpPr/>
          <p:nvPr/>
        </p:nvGrpSpPr>
        <p:grpSpPr>
          <a:xfrm>
            <a:off x="3067042" y="2526707"/>
            <a:ext cx="8065845" cy="3554265"/>
            <a:chOff x="3067042" y="2526707"/>
            <a:chExt cx="8065845" cy="3554265"/>
          </a:xfrm>
        </p:grpSpPr>
        <p:sp>
          <p:nvSpPr>
            <p:cNvPr id="7" name="Oval 6">
              <a:extLst>
                <a:ext uri="{FF2B5EF4-FFF2-40B4-BE49-F238E27FC236}">
                  <a16:creationId xmlns:a16="http://schemas.microsoft.com/office/drawing/2014/main" id="{468FBFB4-1EA2-90A4-5611-790259021447}"/>
                </a:ext>
              </a:extLst>
            </p:cNvPr>
            <p:cNvSpPr/>
            <p:nvPr/>
          </p:nvSpPr>
          <p:spPr>
            <a:xfrm>
              <a:off x="3067042" y="5691462"/>
              <a:ext cx="380999" cy="389510"/>
            </a:xfrm>
            <a:prstGeom prst="ellipse">
              <a:avLst/>
            </a:prstGeom>
            <a:solidFill>
              <a:schemeClr val="bg2">
                <a:lumMod val="60000"/>
                <a:lumOff val="40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 </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8" name="Oval 7">
              <a:extLst>
                <a:ext uri="{FF2B5EF4-FFF2-40B4-BE49-F238E27FC236}">
                  <a16:creationId xmlns:a16="http://schemas.microsoft.com/office/drawing/2014/main" id="{03159F15-DB49-95EF-6B1C-349782D0CF1B}"/>
                </a:ext>
              </a:extLst>
            </p:cNvPr>
            <p:cNvSpPr/>
            <p:nvPr/>
          </p:nvSpPr>
          <p:spPr>
            <a:xfrm>
              <a:off x="4036205" y="5691462"/>
              <a:ext cx="380999" cy="389510"/>
            </a:xfrm>
            <a:prstGeom prst="ellipse">
              <a:avLst/>
            </a:prstGeom>
            <a:solidFill>
              <a:schemeClr val="bg2">
                <a:lumMod val="60000"/>
                <a:lumOff val="40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 </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9" name="Oval 8">
              <a:extLst>
                <a:ext uri="{FF2B5EF4-FFF2-40B4-BE49-F238E27FC236}">
                  <a16:creationId xmlns:a16="http://schemas.microsoft.com/office/drawing/2014/main" id="{4971B786-9C45-45F7-022E-6ADCB331AA6C}"/>
                </a:ext>
              </a:extLst>
            </p:cNvPr>
            <p:cNvSpPr/>
            <p:nvPr/>
          </p:nvSpPr>
          <p:spPr>
            <a:xfrm>
              <a:off x="5078538" y="5691462"/>
              <a:ext cx="380999" cy="389510"/>
            </a:xfrm>
            <a:prstGeom prst="ellipse">
              <a:avLst/>
            </a:prstGeom>
            <a:solidFill>
              <a:schemeClr val="bg2">
                <a:lumMod val="60000"/>
                <a:lumOff val="40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 </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0" name="Oval 9">
              <a:extLst>
                <a:ext uri="{FF2B5EF4-FFF2-40B4-BE49-F238E27FC236}">
                  <a16:creationId xmlns:a16="http://schemas.microsoft.com/office/drawing/2014/main" id="{42ACCEFE-6A48-9A0A-0832-42FDA973BDD2}"/>
                </a:ext>
              </a:extLst>
            </p:cNvPr>
            <p:cNvSpPr/>
            <p:nvPr/>
          </p:nvSpPr>
          <p:spPr>
            <a:xfrm>
              <a:off x="6115434" y="5691462"/>
              <a:ext cx="380999" cy="389510"/>
            </a:xfrm>
            <a:prstGeom prst="ellipse">
              <a:avLst/>
            </a:prstGeom>
            <a:solidFill>
              <a:schemeClr val="bg2">
                <a:lumMod val="60000"/>
                <a:lumOff val="40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 </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1" name="Oval 10">
              <a:extLst>
                <a:ext uri="{FF2B5EF4-FFF2-40B4-BE49-F238E27FC236}">
                  <a16:creationId xmlns:a16="http://schemas.microsoft.com/office/drawing/2014/main" id="{3419736B-4A41-B06A-DB87-051AB38082F0}"/>
                </a:ext>
              </a:extLst>
            </p:cNvPr>
            <p:cNvSpPr/>
            <p:nvPr/>
          </p:nvSpPr>
          <p:spPr>
            <a:xfrm>
              <a:off x="7347795" y="5691462"/>
              <a:ext cx="380999" cy="389510"/>
            </a:xfrm>
            <a:prstGeom prst="ellipse">
              <a:avLst/>
            </a:prstGeom>
            <a:solidFill>
              <a:schemeClr val="bg2">
                <a:lumMod val="60000"/>
                <a:lumOff val="40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 </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2" name="Oval 11">
              <a:extLst>
                <a:ext uri="{FF2B5EF4-FFF2-40B4-BE49-F238E27FC236}">
                  <a16:creationId xmlns:a16="http://schemas.microsoft.com/office/drawing/2014/main" id="{87D2B116-9DD8-9B7A-82EC-6C0D6F8DD1C7}"/>
                </a:ext>
              </a:extLst>
            </p:cNvPr>
            <p:cNvSpPr/>
            <p:nvPr/>
          </p:nvSpPr>
          <p:spPr>
            <a:xfrm>
              <a:off x="8483597" y="5691462"/>
              <a:ext cx="380999" cy="389510"/>
            </a:xfrm>
            <a:prstGeom prst="ellipse">
              <a:avLst/>
            </a:prstGeom>
            <a:solidFill>
              <a:schemeClr val="bg2">
                <a:lumMod val="60000"/>
                <a:lumOff val="40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 </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2" name="Oval 41">
              <a:extLst>
                <a:ext uri="{FF2B5EF4-FFF2-40B4-BE49-F238E27FC236}">
                  <a16:creationId xmlns:a16="http://schemas.microsoft.com/office/drawing/2014/main" id="{7A73BBB7-905C-B2FA-2468-FAA140E4D73D}"/>
                </a:ext>
              </a:extLst>
            </p:cNvPr>
            <p:cNvSpPr/>
            <p:nvPr/>
          </p:nvSpPr>
          <p:spPr>
            <a:xfrm>
              <a:off x="10751888" y="5691462"/>
              <a:ext cx="380999" cy="389510"/>
            </a:xfrm>
            <a:prstGeom prst="ellipse">
              <a:avLst/>
            </a:prstGeom>
            <a:solidFill>
              <a:schemeClr val="bg2">
                <a:lumMod val="60000"/>
                <a:lumOff val="40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 </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3" name="Oval 42">
              <a:extLst>
                <a:ext uri="{FF2B5EF4-FFF2-40B4-BE49-F238E27FC236}">
                  <a16:creationId xmlns:a16="http://schemas.microsoft.com/office/drawing/2014/main" id="{C47CCEBB-86A1-B99E-D134-605E479369C5}"/>
                </a:ext>
              </a:extLst>
            </p:cNvPr>
            <p:cNvSpPr/>
            <p:nvPr/>
          </p:nvSpPr>
          <p:spPr>
            <a:xfrm>
              <a:off x="9619899" y="5691462"/>
              <a:ext cx="380999" cy="389510"/>
            </a:xfrm>
            <a:prstGeom prst="ellipse">
              <a:avLst/>
            </a:prstGeom>
            <a:solidFill>
              <a:schemeClr val="bg2">
                <a:lumMod val="60000"/>
                <a:lumOff val="40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 </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4" name="Oval 43">
              <a:extLst>
                <a:ext uri="{FF2B5EF4-FFF2-40B4-BE49-F238E27FC236}">
                  <a16:creationId xmlns:a16="http://schemas.microsoft.com/office/drawing/2014/main" id="{63671334-B469-E6A6-98F5-EE63A85C0C54}"/>
                </a:ext>
              </a:extLst>
            </p:cNvPr>
            <p:cNvSpPr/>
            <p:nvPr/>
          </p:nvSpPr>
          <p:spPr>
            <a:xfrm>
              <a:off x="3618508" y="4628543"/>
              <a:ext cx="380999" cy="389510"/>
            </a:xfrm>
            <a:prstGeom prst="ellipse">
              <a:avLst/>
            </a:prstGeom>
            <a:solidFill>
              <a:schemeClr val="bg2">
                <a:lumMod val="60000"/>
                <a:lumOff val="40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 </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5" name="Oval 44">
              <a:extLst>
                <a:ext uri="{FF2B5EF4-FFF2-40B4-BE49-F238E27FC236}">
                  <a16:creationId xmlns:a16="http://schemas.microsoft.com/office/drawing/2014/main" id="{04D56D0D-9906-3677-6A9F-BB3629CC9049}"/>
                </a:ext>
              </a:extLst>
            </p:cNvPr>
            <p:cNvSpPr/>
            <p:nvPr/>
          </p:nvSpPr>
          <p:spPr>
            <a:xfrm>
              <a:off x="5555568" y="4628543"/>
              <a:ext cx="380999" cy="389510"/>
            </a:xfrm>
            <a:prstGeom prst="ellipse">
              <a:avLst/>
            </a:prstGeom>
            <a:solidFill>
              <a:schemeClr val="bg2">
                <a:lumMod val="60000"/>
                <a:lumOff val="40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 </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6" name="Oval 45">
              <a:extLst>
                <a:ext uri="{FF2B5EF4-FFF2-40B4-BE49-F238E27FC236}">
                  <a16:creationId xmlns:a16="http://schemas.microsoft.com/office/drawing/2014/main" id="{0AD4AB40-E71F-3965-00A6-9D4C79FAEBB3}"/>
                </a:ext>
              </a:extLst>
            </p:cNvPr>
            <p:cNvSpPr/>
            <p:nvPr/>
          </p:nvSpPr>
          <p:spPr>
            <a:xfrm>
              <a:off x="7822195" y="4628543"/>
              <a:ext cx="380999" cy="389510"/>
            </a:xfrm>
            <a:prstGeom prst="ellipse">
              <a:avLst/>
            </a:prstGeom>
            <a:solidFill>
              <a:schemeClr val="bg2">
                <a:lumMod val="60000"/>
                <a:lumOff val="40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 </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7" name="Oval 46">
              <a:extLst>
                <a:ext uri="{FF2B5EF4-FFF2-40B4-BE49-F238E27FC236}">
                  <a16:creationId xmlns:a16="http://schemas.microsoft.com/office/drawing/2014/main" id="{C0247940-1F13-8256-A5F9-135B39BDF4E1}"/>
                </a:ext>
              </a:extLst>
            </p:cNvPr>
            <p:cNvSpPr/>
            <p:nvPr/>
          </p:nvSpPr>
          <p:spPr>
            <a:xfrm>
              <a:off x="10060728" y="4628543"/>
              <a:ext cx="380999" cy="389510"/>
            </a:xfrm>
            <a:prstGeom prst="ellipse">
              <a:avLst/>
            </a:prstGeom>
            <a:solidFill>
              <a:schemeClr val="bg2">
                <a:lumMod val="60000"/>
                <a:lumOff val="40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 </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cxnSp>
          <p:nvCxnSpPr>
            <p:cNvPr id="48" name="Straight Arrow Connector 47">
              <a:extLst>
                <a:ext uri="{FF2B5EF4-FFF2-40B4-BE49-F238E27FC236}">
                  <a16:creationId xmlns:a16="http://schemas.microsoft.com/office/drawing/2014/main" id="{243692CD-5DA0-AB32-5DFB-4F0473023FD9}"/>
                </a:ext>
              </a:extLst>
            </p:cNvPr>
            <p:cNvCxnSpPr>
              <a:cxnSpLocks/>
              <a:stCxn id="8" idx="0"/>
              <a:endCxn id="44" idx="4"/>
            </p:cNvCxnSpPr>
            <p:nvPr/>
          </p:nvCxnSpPr>
          <p:spPr>
            <a:xfrm flipH="1" flipV="1">
              <a:off x="3809008" y="5018053"/>
              <a:ext cx="417697" cy="67340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9" name="Straight Arrow Connector 48">
              <a:extLst>
                <a:ext uri="{FF2B5EF4-FFF2-40B4-BE49-F238E27FC236}">
                  <a16:creationId xmlns:a16="http://schemas.microsoft.com/office/drawing/2014/main" id="{B667E009-5717-C07F-DB8E-B230143A6AF2}"/>
                </a:ext>
              </a:extLst>
            </p:cNvPr>
            <p:cNvCxnSpPr>
              <a:cxnSpLocks/>
              <a:stCxn id="7" idx="0"/>
              <a:endCxn id="44" idx="4"/>
            </p:cNvCxnSpPr>
            <p:nvPr/>
          </p:nvCxnSpPr>
          <p:spPr>
            <a:xfrm flipV="1">
              <a:off x="3257542" y="5018053"/>
              <a:ext cx="551466" cy="67340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50" name="Straight Arrow Connector 49">
              <a:extLst>
                <a:ext uri="{FF2B5EF4-FFF2-40B4-BE49-F238E27FC236}">
                  <a16:creationId xmlns:a16="http://schemas.microsoft.com/office/drawing/2014/main" id="{6A1E22D2-EAEF-726F-0629-F7150D3A3C7A}"/>
                </a:ext>
              </a:extLst>
            </p:cNvPr>
            <p:cNvCxnSpPr>
              <a:cxnSpLocks/>
              <a:stCxn id="10" idx="0"/>
              <a:endCxn id="45" idx="4"/>
            </p:cNvCxnSpPr>
            <p:nvPr/>
          </p:nvCxnSpPr>
          <p:spPr>
            <a:xfrm flipH="1" flipV="1">
              <a:off x="5746068" y="5018053"/>
              <a:ext cx="559866" cy="67340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51" name="Straight Arrow Connector 50">
              <a:extLst>
                <a:ext uri="{FF2B5EF4-FFF2-40B4-BE49-F238E27FC236}">
                  <a16:creationId xmlns:a16="http://schemas.microsoft.com/office/drawing/2014/main" id="{A6EFA058-B634-E4C5-8EAB-F914B67C95D9}"/>
                </a:ext>
              </a:extLst>
            </p:cNvPr>
            <p:cNvCxnSpPr>
              <a:cxnSpLocks/>
              <a:stCxn id="9" idx="0"/>
              <a:endCxn id="45" idx="4"/>
            </p:cNvCxnSpPr>
            <p:nvPr/>
          </p:nvCxnSpPr>
          <p:spPr>
            <a:xfrm flipV="1">
              <a:off x="5269038" y="5018053"/>
              <a:ext cx="477030" cy="67340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52" name="Straight Arrow Connector 51">
              <a:extLst>
                <a:ext uri="{FF2B5EF4-FFF2-40B4-BE49-F238E27FC236}">
                  <a16:creationId xmlns:a16="http://schemas.microsoft.com/office/drawing/2014/main" id="{EBE2E4B8-AE95-9B7C-9D1A-6D61E3FA0350}"/>
                </a:ext>
              </a:extLst>
            </p:cNvPr>
            <p:cNvCxnSpPr>
              <a:cxnSpLocks/>
              <a:stCxn id="12" idx="0"/>
              <a:endCxn id="46" idx="4"/>
            </p:cNvCxnSpPr>
            <p:nvPr/>
          </p:nvCxnSpPr>
          <p:spPr>
            <a:xfrm flipH="1" flipV="1">
              <a:off x="8012695" y="5018053"/>
              <a:ext cx="661402" cy="67340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53" name="Straight Arrow Connector 52">
              <a:extLst>
                <a:ext uri="{FF2B5EF4-FFF2-40B4-BE49-F238E27FC236}">
                  <a16:creationId xmlns:a16="http://schemas.microsoft.com/office/drawing/2014/main" id="{2646222B-47A0-A269-85AE-56A2E6707357}"/>
                </a:ext>
              </a:extLst>
            </p:cNvPr>
            <p:cNvCxnSpPr>
              <a:cxnSpLocks/>
              <a:stCxn id="11" idx="0"/>
              <a:endCxn id="46" idx="4"/>
            </p:cNvCxnSpPr>
            <p:nvPr/>
          </p:nvCxnSpPr>
          <p:spPr>
            <a:xfrm flipV="1">
              <a:off x="7538295" y="5018053"/>
              <a:ext cx="474400" cy="67340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54" name="Straight Arrow Connector 53">
              <a:extLst>
                <a:ext uri="{FF2B5EF4-FFF2-40B4-BE49-F238E27FC236}">
                  <a16:creationId xmlns:a16="http://schemas.microsoft.com/office/drawing/2014/main" id="{A283912D-18FC-D0AD-6656-49019FFA1481}"/>
                </a:ext>
              </a:extLst>
            </p:cNvPr>
            <p:cNvCxnSpPr>
              <a:cxnSpLocks/>
              <a:stCxn id="43" idx="0"/>
              <a:endCxn id="47" idx="4"/>
            </p:cNvCxnSpPr>
            <p:nvPr/>
          </p:nvCxnSpPr>
          <p:spPr>
            <a:xfrm flipV="1">
              <a:off x="9810399" y="5018053"/>
              <a:ext cx="440829" cy="67340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55" name="Straight Arrow Connector 54">
              <a:extLst>
                <a:ext uri="{FF2B5EF4-FFF2-40B4-BE49-F238E27FC236}">
                  <a16:creationId xmlns:a16="http://schemas.microsoft.com/office/drawing/2014/main" id="{D7295597-113D-5D3D-CD99-20DD11369836}"/>
                </a:ext>
              </a:extLst>
            </p:cNvPr>
            <p:cNvCxnSpPr>
              <a:cxnSpLocks/>
              <a:stCxn id="42" idx="0"/>
              <a:endCxn id="47" idx="4"/>
            </p:cNvCxnSpPr>
            <p:nvPr/>
          </p:nvCxnSpPr>
          <p:spPr>
            <a:xfrm flipH="1" flipV="1">
              <a:off x="10251228" y="5018053"/>
              <a:ext cx="691160" cy="67340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56" name="Oval 55">
              <a:extLst>
                <a:ext uri="{FF2B5EF4-FFF2-40B4-BE49-F238E27FC236}">
                  <a16:creationId xmlns:a16="http://schemas.microsoft.com/office/drawing/2014/main" id="{16634092-AC84-EF4D-73CA-847F88902148}"/>
                </a:ext>
              </a:extLst>
            </p:cNvPr>
            <p:cNvSpPr/>
            <p:nvPr/>
          </p:nvSpPr>
          <p:spPr>
            <a:xfrm>
              <a:off x="4510673" y="3558245"/>
              <a:ext cx="380999" cy="389510"/>
            </a:xfrm>
            <a:prstGeom prst="ellipse">
              <a:avLst/>
            </a:prstGeom>
            <a:solidFill>
              <a:schemeClr val="bg2">
                <a:lumMod val="60000"/>
                <a:lumOff val="40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 </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57" name="Oval 56">
              <a:extLst>
                <a:ext uri="{FF2B5EF4-FFF2-40B4-BE49-F238E27FC236}">
                  <a16:creationId xmlns:a16="http://schemas.microsoft.com/office/drawing/2014/main" id="{BD4DAEB7-8643-18C1-90A4-BD8A5B962CB0}"/>
                </a:ext>
              </a:extLst>
            </p:cNvPr>
            <p:cNvSpPr/>
            <p:nvPr/>
          </p:nvSpPr>
          <p:spPr>
            <a:xfrm>
              <a:off x="8875907" y="3558245"/>
              <a:ext cx="380999" cy="389510"/>
            </a:xfrm>
            <a:prstGeom prst="ellipse">
              <a:avLst/>
            </a:prstGeom>
            <a:solidFill>
              <a:schemeClr val="bg2">
                <a:lumMod val="60000"/>
                <a:lumOff val="40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 </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cxnSp>
          <p:nvCxnSpPr>
            <p:cNvPr id="58" name="Straight Arrow Connector 57">
              <a:extLst>
                <a:ext uri="{FF2B5EF4-FFF2-40B4-BE49-F238E27FC236}">
                  <a16:creationId xmlns:a16="http://schemas.microsoft.com/office/drawing/2014/main" id="{D2F5214D-6525-96EB-59B5-7AAF1E43E3BB}"/>
                </a:ext>
              </a:extLst>
            </p:cNvPr>
            <p:cNvCxnSpPr>
              <a:cxnSpLocks/>
              <a:stCxn id="44" idx="0"/>
              <a:endCxn id="56" idx="4"/>
            </p:cNvCxnSpPr>
            <p:nvPr/>
          </p:nvCxnSpPr>
          <p:spPr>
            <a:xfrm flipV="1">
              <a:off x="3809008" y="3947755"/>
              <a:ext cx="892165" cy="68078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59" name="Straight Arrow Connector 58">
              <a:extLst>
                <a:ext uri="{FF2B5EF4-FFF2-40B4-BE49-F238E27FC236}">
                  <a16:creationId xmlns:a16="http://schemas.microsoft.com/office/drawing/2014/main" id="{1A99A927-52DC-2D80-BD9E-7075C91A65CD}"/>
                </a:ext>
              </a:extLst>
            </p:cNvPr>
            <p:cNvCxnSpPr>
              <a:cxnSpLocks/>
              <a:stCxn id="46" idx="0"/>
              <a:endCxn id="57" idx="4"/>
            </p:cNvCxnSpPr>
            <p:nvPr/>
          </p:nvCxnSpPr>
          <p:spPr>
            <a:xfrm flipV="1">
              <a:off x="8012695" y="3947755"/>
              <a:ext cx="1053712" cy="68078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60" name="Straight Arrow Connector 59">
              <a:extLst>
                <a:ext uri="{FF2B5EF4-FFF2-40B4-BE49-F238E27FC236}">
                  <a16:creationId xmlns:a16="http://schemas.microsoft.com/office/drawing/2014/main" id="{BA908037-2EFB-E9FA-4CE3-848240D9A76C}"/>
                </a:ext>
              </a:extLst>
            </p:cNvPr>
            <p:cNvCxnSpPr>
              <a:cxnSpLocks/>
              <a:stCxn id="45" idx="0"/>
              <a:endCxn id="56" idx="4"/>
            </p:cNvCxnSpPr>
            <p:nvPr/>
          </p:nvCxnSpPr>
          <p:spPr>
            <a:xfrm flipH="1" flipV="1">
              <a:off x="4701173" y="3947755"/>
              <a:ext cx="1044895" cy="68078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61" name="Straight Arrow Connector 60">
              <a:extLst>
                <a:ext uri="{FF2B5EF4-FFF2-40B4-BE49-F238E27FC236}">
                  <a16:creationId xmlns:a16="http://schemas.microsoft.com/office/drawing/2014/main" id="{626DEF36-0B73-D335-3A14-93D00248D589}"/>
                </a:ext>
              </a:extLst>
            </p:cNvPr>
            <p:cNvCxnSpPr>
              <a:cxnSpLocks/>
              <a:stCxn id="47" idx="0"/>
              <a:endCxn id="57" idx="4"/>
            </p:cNvCxnSpPr>
            <p:nvPr/>
          </p:nvCxnSpPr>
          <p:spPr>
            <a:xfrm flipH="1" flipV="1">
              <a:off x="9066407" y="3947755"/>
              <a:ext cx="1184821" cy="68078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62" name="Oval 61">
              <a:extLst>
                <a:ext uri="{FF2B5EF4-FFF2-40B4-BE49-F238E27FC236}">
                  <a16:creationId xmlns:a16="http://schemas.microsoft.com/office/drawing/2014/main" id="{6A2C917D-2F02-44E4-A2E2-C2908D083A08}"/>
                </a:ext>
              </a:extLst>
            </p:cNvPr>
            <p:cNvSpPr/>
            <p:nvPr/>
          </p:nvSpPr>
          <p:spPr>
            <a:xfrm>
              <a:off x="6557489" y="2526707"/>
              <a:ext cx="380999" cy="389510"/>
            </a:xfrm>
            <a:prstGeom prst="ellipse">
              <a:avLst/>
            </a:prstGeom>
            <a:solidFill>
              <a:schemeClr val="bg2">
                <a:lumMod val="60000"/>
                <a:lumOff val="40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 </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cxnSp>
          <p:nvCxnSpPr>
            <p:cNvPr id="63" name="Straight Arrow Connector 62">
              <a:extLst>
                <a:ext uri="{FF2B5EF4-FFF2-40B4-BE49-F238E27FC236}">
                  <a16:creationId xmlns:a16="http://schemas.microsoft.com/office/drawing/2014/main" id="{B3FAB99B-DA89-01FC-60D0-CA7F2F56E2CD}"/>
                </a:ext>
              </a:extLst>
            </p:cNvPr>
            <p:cNvCxnSpPr>
              <a:cxnSpLocks/>
              <a:stCxn id="56" idx="0"/>
              <a:endCxn id="62" idx="4"/>
            </p:cNvCxnSpPr>
            <p:nvPr/>
          </p:nvCxnSpPr>
          <p:spPr>
            <a:xfrm flipV="1">
              <a:off x="4701173" y="2916217"/>
              <a:ext cx="2046816" cy="64202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64" name="Straight Arrow Connector 63">
              <a:extLst>
                <a:ext uri="{FF2B5EF4-FFF2-40B4-BE49-F238E27FC236}">
                  <a16:creationId xmlns:a16="http://schemas.microsoft.com/office/drawing/2014/main" id="{BFFAA839-344C-6270-0A92-CE09EB699501}"/>
                </a:ext>
              </a:extLst>
            </p:cNvPr>
            <p:cNvCxnSpPr>
              <a:cxnSpLocks/>
              <a:stCxn id="57" idx="0"/>
              <a:endCxn id="62" idx="4"/>
            </p:cNvCxnSpPr>
            <p:nvPr/>
          </p:nvCxnSpPr>
          <p:spPr>
            <a:xfrm flipH="1" flipV="1">
              <a:off x="6747989" y="2916217"/>
              <a:ext cx="2318418" cy="64202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grpSp>
      <p:sp>
        <p:nvSpPr>
          <p:cNvPr id="2" name="Slide Number Placeholder 1">
            <a:extLst>
              <a:ext uri="{FF2B5EF4-FFF2-40B4-BE49-F238E27FC236}">
                <a16:creationId xmlns:a16="http://schemas.microsoft.com/office/drawing/2014/main" id="{16717AD5-68C9-3E37-BD89-941E58E98C59}"/>
              </a:ext>
            </a:extLst>
          </p:cNvPr>
          <p:cNvSpPr>
            <a:spLocks noGrp="1"/>
          </p:cNvSpPr>
          <p:nvPr>
            <p:ph type="sldNum" sz="quarter" idx="2"/>
          </p:nvPr>
        </p:nvSpPr>
        <p:spPr/>
        <p:txBody>
          <a:bodyPr/>
          <a:lstStyle/>
          <a:p>
            <a:fld id="{86CB4B4D-7CA3-9044-876B-883B54F8677D}" type="slidenum">
              <a:rPr lang="en-US" smtClean="0"/>
              <a:t>38</a:t>
            </a:fld>
            <a:endParaRPr lang="en-US"/>
          </a:p>
        </p:txBody>
      </p:sp>
      <p:sp>
        <p:nvSpPr>
          <p:cNvPr id="3" name="Title 2">
            <a:extLst>
              <a:ext uri="{FF2B5EF4-FFF2-40B4-BE49-F238E27FC236}">
                <a16:creationId xmlns:a16="http://schemas.microsoft.com/office/drawing/2014/main" id="{A27F660D-6059-C9D7-9AE6-78E76505D491}"/>
              </a:ext>
            </a:extLst>
          </p:cNvPr>
          <p:cNvSpPr>
            <a:spLocks noGrp="1"/>
          </p:cNvSpPr>
          <p:nvPr>
            <p:ph type="title"/>
          </p:nvPr>
        </p:nvSpPr>
        <p:spPr/>
        <p:txBody>
          <a:bodyPr>
            <a:normAutofit fontScale="90000"/>
          </a:bodyPr>
          <a:lstStyle/>
          <a:p>
            <a:r>
              <a:rPr lang="en-US"/>
              <a:t>Bottom-Up Traversal</a:t>
            </a:r>
          </a:p>
        </p:txBody>
      </p:sp>
      <p:sp>
        <p:nvSpPr>
          <p:cNvPr id="4" name="Text Placeholder 3">
            <a:extLst>
              <a:ext uri="{FF2B5EF4-FFF2-40B4-BE49-F238E27FC236}">
                <a16:creationId xmlns:a16="http://schemas.microsoft.com/office/drawing/2014/main" id="{2BC88E80-0C2D-3E8A-E44E-D4F27EF0A46D}"/>
              </a:ext>
            </a:extLst>
          </p:cNvPr>
          <p:cNvSpPr>
            <a:spLocks noGrp="1"/>
          </p:cNvSpPr>
          <p:nvPr>
            <p:ph type="body" idx="1"/>
          </p:nvPr>
        </p:nvSpPr>
        <p:spPr>
          <a:xfrm>
            <a:off x="274951" y="1266885"/>
            <a:ext cx="11657174" cy="2032870"/>
          </a:xfrm>
        </p:spPr>
        <p:txBody>
          <a:bodyPr>
            <a:normAutofit/>
          </a:bodyPr>
          <a:lstStyle/>
          <a:p>
            <a:r>
              <a:rPr lang="en-US"/>
              <a:t>In computer graphics, we often arrange data into hierarchical structures</a:t>
            </a:r>
          </a:p>
          <a:p>
            <a:r>
              <a:rPr lang="en-US" i="1"/>
              <a:t>Reduction </a:t>
            </a:r>
            <a:r>
              <a:rPr lang="en-US"/>
              <a:t>of leaf nodes in the corresponding subtrees</a:t>
            </a:r>
          </a:p>
          <a:p>
            <a:pPr lvl="1"/>
            <a:r>
              <a:rPr lang="en-US"/>
              <a:t>Refitting bounding boxes</a:t>
            </a:r>
          </a:p>
          <a:p>
            <a:pPr lvl="1"/>
            <a:r>
              <a:rPr lang="en-US"/>
              <a:t>The sum of surface areas</a:t>
            </a:r>
          </a:p>
          <a:p>
            <a:pPr lvl="1"/>
            <a:r>
              <a:rPr lang="en-US"/>
              <a:t>The number of primitives</a:t>
            </a:r>
          </a:p>
        </p:txBody>
      </p:sp>
      <p:sp>
        <p:nvSpPr>
          <p:cNvPr id="5" name="Text Placeholder 4">
            <a:extLst>
              <a:ext uri="{FF2B5EF4-FFF2-40B4-BE49-F238E27FC236}">
                <a16:creationId xmlns:a16="http://schemas.microsoft.com/office/drawing/2014/main" id="{174C650D-75EC-80DB-3ED8-C771DCBD5B93}"/>
              </a:ext>
            </a:extLst>
          </p:cNvPr>
          <p:cNvSpPr>
            <a:spLocks noGrp="1"/>
          </p:cNvSpPr>
          <p:nvPr>
            <p:ph type="body" sz="quarter" idx="13"/>
          </p:nvPr>
        </p:nvSpPr>
        <p:spPr/>
        <p:txBody>
          <a:bodyPr>
            <a:normAutofit fontScale="77500" lnSpcReduction="20000"/>
          </a:bodyPr>
          <a:lstStyle/>
          <a:p>
            <a:endParaRPr lang="en-US"/>
          </a:p>
        </p:txBody>
      </p:sp>
      <p:sp>
        <p:nvSpPr>
          <p:cNvPr id="13" name="Oval 12">
            <a:extLst>
              <a:ext uri="{FF2B5EF4-FFF2-40B4-BE49-F238E27FC236}">
                <a16:creationId xmlns:a16="http://schemas.microsoft.com/office/drawing/2014/main" id="{1427C6DE-C8E1-49EE-756B-FFAAEC57B90B}"/>
              </a:ext>
            </a:extLst>
          </p:cNvPr>
          <p:cNvSpPr/>
          <p:nvPr/>
        </p:nvSpPr>
        <p:spPr>
          <a:xfrm>
            <a:off x="3067042" y="5691462"/>
            <a:ext cx="380999" cy="389510"/>
          </a:xfrm>
          <a:prstGeom prst="ellipse">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a:ln>
                  <a:noFill/>
                </a:ln>
                <a:solidFill>
                  <a:schemeClr val="tx2">
                    <a:lumMod val="20000"/>
                    <a:lumOff val="80000"/>
                  </a:schemeClr>
                </a:solidFill>
                <a:effectLst/>
                <a:uFillTx/>
                <a:latin typeface="+mj-lt"/>
                <a:ea typeface="+mj-ea"/>
                <a:cs typeface="+mj-cs"/>
                <a:sym typeface="Calibri"/>
              </a:rPr>
              <a:t>8</a:t>
            </a:r>
            <a:endParaRPr kumimoji="0" lang="en-US" sz="1600" b="1"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4" name="Oval 13">
            <a:extLst>
              <a:ext uri="{FF2B5EF4-FFF2-40B4-BE49-F238E27FC236}">
                <a16:creationId xmlns:a16="http://schemas.microsoft.com/office/drawing/2014/main" id="{E7F2B128-89B5-FFBC-3998-9CC09254DDAD}"/>
              </a:ext>
            </a:extLst>
          </p:cNvPr>
          <p:cNvSpPr/>
          <p:nvPr/>
        </p:nvSpPr>
        <p:spPr>
          <a:xfrm>
            <a:off x="4036205" y="5691462"/>
            <a:ext cx="380999" cy="389510"/>
          </a:xfrm>
          <a:prstGeom prst="ellipse">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a:ln>
                  <a:noFill/>
                </a:ln>
                <a:solidFill>
                  <a:schemeClr val="tx2">
                    <a:lumMod val="20000"/>
                    <a:lumOff val="80000"/>
                  </a:schemeClr>
                </a:solidFill>
                <a:effectLst/>
                <a:uFillTx/>
                <a:latin typeface="+mj-lt"/>
                <a:ea typeface="+mj-ea"/>
                <a:cs typeface="+mj-cs"/>
                <a:sym typeface="Calibri"/>
              </a:rPr>
              <a:t>1</a:t>
            </a:r>
            <a:endParaRPr kumimoji="0" lang="en-US" sz="1600" b="1"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5" name="Oval 14">
            <a:extLst>
              <a:ext uri="{FF2B5EF4-FFF2-40B4-BE49-F238E27FC236}">
                <a16:creationId xmlns:a16="http://schemas.microsoft.com/office/drawing/2014/main" id="{503FF772-6777-7822-A193-257D35BF0720}"/>
              </a:ext>
            </a:extLst>
          </p:cNvPr>
          <p:cNvSpPr/>
          <p:nvPr/>
        </p:nvSpPr>
        <p:spPr>
          <a:xfrm>
            <a:off x="5078538" y="5691462"/>
            <a:ext cx="380999" cy="389510"/>
          </a:xfrm>
          <a:prstGeom prst="ellipse">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a:ln>
                  <a:noFill/>
                </a:ln>
                <a:solidFill>
                  <a:schemeClr val="tx2">
                    <a:lumMod val="20000"/>
                    <a:lumOff val="80000"/>
                  </a:schemeClr>
                </a:solidFill>
                <a:effectLst/>
                <a:uFillTx/>
                <a:latin typeface="+mj-lt"/>
                <a:ea typeface="+mj-ea"/>
                <a:cs typeface="+mj-cs"/>
                <a:sym typeface="Calibri"/>
              </a:rPr>
              <a:t>7</a:t>
            </a:r>
            <a:endParaRPr kumimoji="0" lang="en-US" sz="1600" b="1"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6" name="Oval 15">
            <a:extLst>
              <a:ext uri="{FF2B5EF4-FFF2-40B4-BE49-F238E27FC236}">
                <a16:creationId xmlns:a16="http://schemas.microsoft.com/office/drawing/2014/main" id="{58FA32BF-64BB-BC7B-087A-04FA8AE71F84}"/>
              </a:ext>
            </a:extLst>
          </p:cNvPr>
          <p:cNvSpPr/>
          <p:nvPr/>
        </p:nvSpPr>
        <p:spPr>
          <a:xfrm>
            <a:off x="6115434" y="5691462"/>
            <a:ext cx="380999" cy="389510"/>
          </a:xfrm>
          <a:prstGeom prst="ellipse">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a:ln>
                  <a:noFill/>
                </a:ln>
                <a:solidFill>
                  <a:schemeClr val="tx2">
                    <a:lumMod val="20000"/>
                    <a:lumOff val="80000"/>
                  </a:schemeClr>
                </a:solidFill>
                <a:effectLst/>
                <a:uFillTx/>
                <a:latin typeface="+mj-lt"/>
                <a:ea typeface="+mj-ea"/>
                <a:cs typeface="+mj-cs"/>
                <a:sym typeface="Calibri"/>
              </a:rPr>
              <a:t>4</a:t>
            </a:r>
            <a:endParaRPr kumimoji="0" lang="en-US" sz="1600" b="1"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7" name="Oval 16">
            <a:extLst>
              <a:ext uri="{FF2B5EF4-FFF2-40B4-BE49-F238E27FC236}">
                <a16:creationId xmlns:a16="http://schemas.microsoft.com/office/drawing/2014/main" id="{6E820F1B-EE17-894A-8F0C-5C8311057132}"/>
              </a:ext>
            </a:extLst>
          </p:cNvPr>
          <p:cNvSpPr/>
          <p:nvPr/>
        </p:nvSpPr>
        <p:spPr>
          <a:xfrm>
            <a:off x="7347795" y="5691462"/>
            <a:ext cx="380999" cy="389510"/>
          </a:xfrm>
          <a:prstGeom prst="ellipse">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b="1">
                <a:solidFill>
                  <a:schemeClr val="tx2">
                    <a:lumMod val="20000"/>
                    <a:lumOff val="80000"/>
                  </a:schemeClr>
                </a:solidFill>
                <a:latin typeface="+mj-lt"/>
                <a:ea typeface="+mj-ea"/>
                <a:cs typeface="+mj-cs"/>
                <a:sym typeface="Calibri"/>
              </a:rPr>
              <a:t>6</a:t>
            </a:r>
            <a:endParaRPr kumimoji="0" lang="en-US" sz="1600" b="1"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8" name="Oval 17">
            <a:extLst>
              <a:ext uri="{FF2B5EF4-FFF2-40B4-BE49-F238E27FC236}">
                <a16:creationId xmlns:a16="http://schemas.microsoft.com/office/drawing/2014/main" id="{F1FDD524-8D9F-E5B2-5E06-E0E0BBB9D6CF}"/>
              </a:ext>
            </a:extLst>
          </p:cNvPr>
          <p:cNvSpPr/>
          <p:nvPr/>
        </p:nvSpPr>
        <p:spPr>
          <a:xfrm>
            <a:off x="8483597" y="5691462"/>
            <a:ext cx="380999" cy="389510"/>
          </a:xfrm>
          <a:prstGeom prst="ellipse">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a:ln>
                  <a:noFill/>
                </a:ln>
                <a:solidFill>
                  <a:schemeClr val="tx2">
                    <a:lumMod val="20000"/>
                    <a:lumOff val="80000"/>
                  </a:schemeClr>
                </a:solidFill>
                <a:effectLst/>
                <a:uFillTx/>
                <a:latin typeface="+mj-lt"/>
                <a:ea typeface="+mj-ea"/>
                <a:cs typeface="+mj-cs"/>
                <a:sym typeface="Calibri"/>
              </a:rPr>
              <a:t>3</a:t>
            </a:r>
            <a:endParaRPr kumimoji="0" lang="en-US" sz="1600" b="1"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9" name="Oval 18">
            <a:extLst>
              <a:ext uri="{FF2B5EF4-FFF2-40B4-BE49-F238E27FC236}">
                <a16:creationId xmlns:a16="http://schemas.microsoft.com/office/drawing/2014/main" id="{CE4D2E85-C126-E7BC-D9DA-18D9E621225E}"/>
              </a:ext>
            </a:extLst>
          </p:cNvPr>
          <p:cNvSpPr/>
          <p:nvPr/>
        </p:nvSpPr>
        <p:spPr>
          <a:xfrm>
            <a:off x="10751888" y="5691462"/>
            <a:ext cx="380999" cy="389510"/>
          </a:xfrm>
          <a:prstGeom prst="ellipse">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a:ln>
                  <a:noFill/>
                </a:ln>
                <a:solidFill>
                  <a:schemeClr val="tx2">
                    <a:lumMod val="20000"/>
                    <a:lumOff val="80000"/>
                  </a:schemeClr>
                </a:solidFill>
                <a:effectLst/>
                <a:uFillTx/>
                <a:latin typeface="+mj-lt"/>
                <a:ea typeface="+mj-ea"/>
                <a:cs typeface="+mj-cs"/>
                <a:sym typeface="Calibri"/>
              </a:rPr>
              <a:t>5</a:t>
            </a:r>
            <a:endParaRPr kumimoji="0" lang="en-US" sz="1600" b="1"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0" name="Oval 19">
            <a:extLst>
              <a:ext uri="{FF2B5EF4-FFF2-40B4-BE49-F238E27FC236}">
                <a16:creationId xmlns:a16="http://schemas.microsoft.com/office/drawing/2014/main" id="{CDB7B72A-EAA8-DC00-7498-03481C43E613}"/>
              </a:ext>
            </a:extLst>
          </p:cNvPr>
          <p:cNvSpPr/>
          <p:nvPr/>
        </p:nvSpPr>
        <p:spPr>
          <a:xfrm>
            <a:off x="9619899" y="5691462"/>
            <a:ext cx="380999" cy="389510"/>
          </a:xfrm>
          <a:prstGeom prst="ellipse">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a:ln>
                  <a:noFill/>
                </a:ln>
                <a:solidFill>
                  <a:schemeClr val="tx2">
                    <a:lumMod val="20000"/>
                    <a:lumOff val="80000"/>
                  </a:schemeClr>
                </a:solidFill>
                <a:effectLst/>
                <a:uFillTx/>
                <a:latin typeface="+mj-lt"/>
                <a:ea typeface="+mj-ea"/>
                <a:cs typeface="+mj-cs"/>
                <a:sym typeface="Calibri"/>
              </a:rPr>
              <a:t>2</a:t>
            </a:r>
            <a:endParaRPr kumimoji="0" lang="en-US" sz="1600" b="1"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1" name="Oval 20">
            <a:extLst>
              <a:ext uri="{FF2B5EF4-FFF2-40B4-BE49-F238E27FC236}">
                <a16:creationId xmlns:a16="http://schemas.microsoft.com/office/drawing/2014/main" id="{B2F242B1-00B9-5E28-A4B6-8CAB9F67904B}"/>
              </a:ext>
            </a:extLst>
          </p:cNvPr>
          <p:cNvSpPr/>
          <p:nvPr/>
        </p:nvSpPr>
        <p:spPr>
          <a:xfrm>
            <a:off x="3618508" y="4628543"/>
            <a:ext cx="380999" cy="389510"/>
          </a:xfrm>
          <a:prstGeom prst="ellipse">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a:ln>
                  <a:noFill/>
                </a:ln>
                <a:solidFill>
                  <a:schemeClr val="tx2">
                    <a:lumMod val="20000"/>
                    <a:lumOff val="80000"/>
                  </a:schemeClr>
                </a:solidFill>
                <a:effectLst/>
                <a:uFillTx/>
                <a:latin typeface="+mj-lt"/>
                <a:ea typeface="+mj-ea"/>
                <a:cs typeface="+mj-cs"/>
                <a:sym typeface="Calibri"/>
              </a:rPr>
              <a:t>9</a:t>
            </a:r>
            <a:endParaRPr kumimoji="0" lang="en-US" sz="1600" b="1"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2" name="Oval 21">
            <a:extLst>
              <a:ext uri="{FF2B5EF4-FFF2-40B4-BE49-F238E27FC236}">
                <a16:creationId xmlns:a16="http://schemas.microsoft.com/office/drawing/2014/main" id="{BD505743-2526-5213-6243-2C1B1060CB8B}"/>
              </a:ext>
            </a:extLst>
          </p:cNvPr>
          <p:cNvSpPr/>
          <p:nvPr/>
        </p:nvSpPr>
        <p:spPr>
          <a:xfrm>
            <a:off x="5555568" y="4628543"/>
            <a:ext cx="380999" cy="389510"/>
          </a:xfrm>
          <a:prstGeom prst="ellipse">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a:ln>
                  <a:noFill/>
                </a:ln>
                <a:solidFill>
                  <a:schemeClr val="tx2">
                    <a:lumMod val="20000"/>
                    <a:lumOff val="80000"/>
                  </a:schemeClr>
                </a:solidFill>
                <a:effectLst/>
                <a:uFillTx/>
                <a:latin typeface="+mj-lt"/>
                <a:ea typeface="+mj-ea"/>
                <a:cs typeface="+mj-cs"/>
                <a:sym typeface="Calibri"/>
              </a:rPr>
              <a:t>11</a:t>
            </a:r>
            <a:endParaRPr kumimoji="0" lang="en-US" sz="1600" b="1"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3" name="Oval 22">
            <a:extLst>
              <a:ext uri="{FF2B5EF4-FFF2-40B4-BE49-F238E27FC236}">
                <a16:creationId xmlns:a16="http://schemas.microsoft.com/office/drawing/2014/main" id="{82F08466-1301-6C20-A504-41C2891BE320}"/>
              </a:ext>
            </a:extLst>
          </p:cNvPr>
          <p:cNvSpPr/>
          <p:nvPr/>
        </p:nvSpPr>
        <p:spPr>
          <a:xfrm>
            <a:off x="7822195" y="4628543"/>
            <a:ext cx="380999" cy="389510"/>
          </a:xfrm>
          <a:prstGeom prst="ellipse">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b="1">
                <a:solidFill>
                  <a:schemeClr val="tx2">
                    <a:lumMod val="20000"/>
                    <a:lumOff val="80000"/>
                  </a:schemeClr>
                </a:solidFill>
                <a:latin typeface="+mj-lt"/>
                <a:ea typeface="+mj-ea"/>
                <a:cs typeface="+mj-cs"/>
                <a:sym typeface="Calibri"/>
              </a:rPr>
              <a:t>9</a:t>
            </a:r>
            <a:endParaRPr kumimoji="0" lang="en-US" sz="1600" b="1"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4" name="Oval 23">
            <a:extLst>
              <a:ext uri="{FF2B5EF4-FFF2-40B4-BE49-F238E27FC236}">
                <a16:creationId xmlns:a16="http://schemas.microsoft.com/office/drawing/2014/main" id="{92ABCCF3-FA4C-7276-AB86-790FA508F83E}"/>
              </a:ext>
            </a:extLst>
          </p:cNvPr>
          <p:cNvSpPr/>
          <p:nvPr/>
        </p:nvSpPr>
        <p:spPr>
          <a:xfrm>
            <a:off x="10060728" y="4628543"/>
            <a:ext cx="380999" cy="389510"/>
          </a:xfrm>
          <a:prstGeom prst="ellipse">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a:ln>
                  <a:noFill/>
                </a:ln>
                <a:solidFill>
                  <a:schemeClr val="tx2">
                    <a:lumMod val="20000"/>
                    <a:lumOff val="80000"/>
                  </a:schemeClr>
                </a:solidFill>
                <a:effectLst/>
                <a:uFillTx/>
                <a:latin typeface="+mj-lt"/>
                <a:ea typeface="+mj-ea"/>
                <a:cs typeface="+mj-cs"/>
                <a:sym typeface="Calibri"/>
              </a:rPr>
              <a:t>7</a:t>
            </a:r>
            <a:endParaRPr kumimoji="0" lang="en-US" sz="1600" b="1"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cxnSp>
        <p:nvCxnSpPr>
          <p:cNvPr id="25" name="Straight Arrow Connector 24">
            <a:extLst>
              <a:ext uri="{FF2B5EF4-FFF2-40B4-BE49-F238E27FC236}">
                <a16:creationId xmlns:a16="http://schemas.microsoft.com/office/drawing/2014/main" id="{F30EC6F3-E188-E8D2-C736-D05C0E1700EA}"/>
              </a:ext>
            </a:extLst>
          </p:cNvPr>
          <p:cNvCxnSpPr>
            <a:cxnSpLocks/>
            <a:stCxn id="14" idx="0"/>
            <a:endCxn id="21" idx="4"/>
          </p:cNvCxnSpPr>
          <p:nvPr/>
        </p:nvCxnSpPr>
        <p:spPr>
          <a:xfrm flipH="1" flipV="1">
            <a:off x="3809008" y="5018053"/>
            <a:ext cx="417697" cy="67340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6" name="Straight Arrow Connector 25">
            <a:extLst>
              <a:ext uri="{FF2B5EF4-FFF2-40B4-BE49-F238E27FC236}">
                <a16:creationId xmlns:a16="http://schemas.microsoft.com/office/drawing/2014/main" id="{13BB159A-971B-6A78-0F96-BE16DB77D104}"/>
              </a:ext>
            </a:extLst>
          </p:cNvPr>
          <p:cNvCxnSpPr>
            <a:cxnSpLocks/>
            <a:stCxn id="13" idx="0"/>
            <a:endCxn id="21" idx="4"/>
          </p:cNvCxnSpPr>
          <p:nvPr/>
        </p:nvCxnSpPr>
        <p:spPr>
          <a:xfrm flipV="1">
            <a:off x="3257542" y="5018053"/>
            <a:ext cx="551466" cy="67340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7" name="Straight Arrow Connector 26">
            <a:extLst>
              <a:ext uri="{FF2B5EF4-FFF2-40B4-BE49-F238E27FC236}">
                <a16:creationId xmlns:a16="http://schemas.microsoft.com/office/drawing/2014/main" id="{139EECD7-7092-0174-518A-BCDD8AB2215A}"/>
              </a:ext>
            </a:extLst>
          </p:cNvPr>
          <p:cNvCxnSpPr>
            <a:cxnSpLocks/>
            <a:stCxn id="16" idx="0"/>
            <a:endCxn id="22" idx="4"/>
          </p:cNvCxnSpPr>
          <p:nvPr/>
        </p:nvCxnSpPr>
        <p:spPr>
          <a:xfrm flipH="1" flipV="1">
            <a:off x="5746068" y="5018053"/>
            <a:ext cx="559866" cy="67340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B3F98DDB-C32B-ECF6-1E51-A16D7A41F14D}"/>
              </a:ext>
            </a:extLst>
          </p:cNvPr>
          <p:cNvCxnSpPr>
            <a:cxnSpLocks/>
            <a:stCxn id="15" idx="0"/>
            <a:endCxn id="22" idx="4"/>
          </p:cNvCxnSpPr>
          <p:nvPr/>
        </p:nvCxnSpPr>
        <p:spPr>
          <a:xfrm flipV="1">
            <a:off x="5269038" y="5018053"/>
            <a:ext cx="477030" cy="67340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9" name="Straight Arrow Connector 28">
            <a:extLst>
              <a:ext uri="{FF2B5EF4-FFF2-40B4-BE49-F238E27FC236}">
                <a16:creationId xmlns:a16="http://schemas.microsoft.com/office/drawing/2014/main" id="{AEA2E982-74AC-729E-11C2-D212418421F1}"/>
              </a:ext>
            </a:extLst>
          </p:cNvPr>
          <p:cNvCxnSpPr>
            <a:cxnSpLocks/>
            <a:stCxn id="18" idx="0"/>
            <a:endCxn id="23" idx="4"/>
          </p:cNvCxnSpPr>
          <p:nvPr/>
        </p:nvCxnSpPr>
        <p:spPr>
          <a:xfrm flipH="1" flipV="1">
            <a:off x="8012695" y="5018053"/>
            <a:ext cx="661402" cy="67340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0" name="Straight Arrow Connector 29">
            <a:extLst>
              <a:ext uri="{FF2B5EF4-FFF2-40B4-BE49-F238E27FC236}">
                <a16:creationId xmlns:a16="http://schemas.microsoft.com/office/drawing/2014/main" id="{D17C4070-47B8-3F6C-8CD2-D6AC19408EBB}"/>
              </a:ext>
            </a:extLst>
          </p:cNvPr>
          <p:cNvCxnSpPr>
            <a:cxnSpLocks/>
            <a:stCxn id="17" idx="0"/>
            <a:endCxn id="23" idx="4"/>
          </p:cNvCxnSpPr>
          <p:nvPr/>
        </p:nvCxnSpPr>
        <p:spPr>
          <a:xfrm flipV="1">
            <a:off x="7538295" y="5018053"/>
            <a:ext cx="474400" cy="67340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1" name="Straight Arrow Connector 30">
            <a:extLst>
              <a:ext uri="{FF2B5EF4-FFF2-40B4-BE49-F238E27FC236}">
                <a16:creationId xmlns:a16="http://schemas.microsoft.com/office/drawing/2014/main" id="{88A95223-4CDE-AA29-27A3-DE22B9A6484B}"/>
              </a:ext>
            </a:extLst>
          </p:cNvPr>
          <p:cNvCxnSpPr>
            <a:cxnSpLocks/>
            <a:stCxn id="20" idx="0"/>
            <a:endCxn id="24" idx="4"/>
          </p:cNvCxnSpPr>
          <p:nvPr/>
        </p:nvCxnSpPr>
        <p:spPr>
          <a:xfrm flipV="1">
            <a:off x="9810399" y="5018053"/>
            <a:ext cx="440829" cy="67340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BF9DDE10-C8A6-99B3-978D-779E64B94220}"/>
              </a:ext>
            </a:extLst>
          </p:cNvPr>
          <p:cNvCxnSpPr>
            <a:cxnSpLocks/>
            <a:stCxn id="19" idx="0"/>
            <a:endCxn id="24" idx="4"/>
          </p:cNvCxnSpPr>
          <p:nvPr/>
        </p:nvCxnSpPr>
        <p:spPr>
          <a:xfrm flipH="1" flipV="1">
            <a:off x="10251228" y="5018053"/>
            <a:ext cx="691160" cy="67340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33" name="Oval 32">
            <a:extLst>
              <a:ext uri="{FF2B5EF4-FFF2-40B4-BE49-F238E27FC236}">
                <a16:creationId xmlns:a16="http://schemas.microsoft.com/office/drawing/2014/main" id="{9FBFD800-F020-B66F-607A-523881308B19}"/>
              </a:ext>
            </a:extLst>
          </p:cNvPr>
          <p:cNvSpPr/>
          <p:nvPr/>
        </p:nvSpPr>
        <p:spPr>
          <a:xfrm>
            <a:off x="4510673" y="3558245"/>
            <a:ext cx="380999" cy="389510"/>
          </a:xfrm>
          <a:prstGeom prst="ellipse">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a:ln>
                  <a:noFill/>
                </a:ln>
                <a:solidFill>
                  <a:schemeClr val="tx2">
                    <a:lumMod val="20000"/>
                    <a:lumOff val="80000"/>
                  </a:schemeClr>
                </a:solidFill>
                <a:effectLst/>
                <a:uFillTx/>
                <a:latin typeface="+mj-lt"/>
                <a:ea typeface="+mj-ea"/>
                <a:cs typeface="+mj-cs"/>
                <a:sym typeface="Calibri"/>
              </a:rPr>
              <a:t>20</a:t>
            </a:r>
            <a:endParaRPr kumimoji="0" lang="en-US" sz="1600" b="1"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4" name="Oval 33">
            <a:extLst>
              <a:ext uri="{FF2B5EF4-FFF2-40B4-BE49-F238E27FC236}">
                <a16:creationId xmlns:a16="http://schemas.microsoft.com/office/drawing/2014/main" id="{E4C1F9BD-27DD-55D7-CE03-3E0F4ADA113A}"/>
              </a:ext>
            </a:extLst>
          </p:cNvPr>
          <p:cNvSpPr/>
          <p:nvPr/>
        </p:nvSpPr>
        <p:spPr>
          <a:xfrm>
            <a:off x="8875907" y="3558245"/>
            <a:ext cx="380999" cy="389510"/>
          </a:xfrm>
          <a:prstGeom prst="ellipse">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b="1">
                <a:solidFill>
                  <a:schemeClr val="tx2">
                    <a:lumMod val="20000"/>
                    <a:lumOff val="80000"/>
                  </a:schemeClr>
                </a:solidFill>
                <a:latin typeface="+mj-lt"/>
                <a:ea typeface="+mj-ea"/>
                <a:cs typeface="+mj-cs"/>
                <a:sym typeface="Calibri"/>
              </a:rPr>
              <a:t>16</a:t>
            </a:r>
            <a:endParaRPr kumimoji="0" lang="en-US" sz="1600" b="1"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cxnSp>
        <p:nvCxnSpPr>
          <p:cNvPr id="35" name="Straight Arrow Connector 34">
            <a:extLst>
              <a:ext uri="{FF2B5EF4-FFF2-40B4-BE49-F238E27FC236}">
                <a16:creationId xmlns:a16="http://schemas.microsoft.com/office/drawing/2014/main" id="{13E63F1B-C97E-A73A-94C0-C4C7254D381A}"/>
              </a:ext>
            </a:extLst>
          </p:cNvPr>
          <p:cNvCxnSpPr>
            <a:cxnSpLocks/>
            <a:stCxn id="21" idx="0"/>
            <a:endCxn id="33" idx="4"/>
          </p:cNvCxnSpPr>
          <p:nvPr/>
        </p:nvCxnSpPr>
        <p:spPr>
          <a:xfrm flipV="1">
            <a:off x="3809008" y="3947755"/>
            <a:ext cx="892165" cy="68078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6" name="Straight Arrow Connector 35">
            <a:extLst>
              <a:ext uri="{FF2B5EF4-FFF2-40B4-BE49-F238E27FC236}">
                <a16:creationId xmlns:a16="http://schemas.microsoft.com/office/drawing/2014/main" id="{03E6F03C-4F20-6838-1612-64429D0CF189}"/>
              </a:ext>
            </a:extLst>
          </p:cNvPr>
          <p:cNvCxnSpPr>
            <a:cxnSpLocks/>
            <a:stCxn id="23" idx="0"/>
            <a:endCxn id="34" idx="4"/>
          </p:cNvCxnSpPr>
          <p:nvPr/>
        </p:nvCxnSpPr>
        <p:spPr>
          <a:xfrm flipV="1">
            <a:off x="8012695" y="3947755"/>
            <a:ext cx="1053712" cy="68078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7" name="Straight Arrow Connector 36">
            <a:extLst>
              <a:ext uri="{FF2B5EF4-FFF2-40B4-BE49-F238E27FC236}">
                <a16:creationId xmlns:a16="http://schemas.microsoft.com/office/drawing/2014/main" id="{22B49EB8-9D29-AEBD-DF8F-6B09DE7C87A6}"/>
              </a:ext>
            </a:extLst>
          </p:cNvPr>
          <p:cNvCxnSpPr>
            <a:cxnSpLocks/>
            <a:stCxn id="22" idx="0"/>
            <a:endCxn id="33" idx="4"/>
          </p:cNvCxnSpPr>
          <p:nvPr/>
        </p:nvCxnSpPr>
        <p:spPr>
          <a:xfrm flipH="1" flipV="1">
            <a:off x="4701173" y="3947755"/>
            <a:ext cx="1044895" cy="68078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8" name="Straight Arrow Connector 37">
            <a:extLst>
              <a:ext uri="{FF2B5EF4-FFF2-40B4-BE49-F238E27FC236}">
                <a16:creationId xmlns:a16="http://schemas.microsoft.com/office/drawing/2014/main" id="{6EF19BAA-BC34-96DF-2826-C5BBBDA7E3D5}"/>
              </a:ext>
            </a:extLst>
          </p:cNvPr>
          <p:cNvCxnSpPr>
            <a:cxnSpLocks/>
            <a:stCxn id="24" idx="0"/>
            <a:endCxn id="34" idx="4"/>
          </p:cNvCxnSpPr>
          <p:nvPr/>
        </p:nvCxnSpPr>
        <p:spPr>
          <a:xfrm flipH="1" flipV="1">
            <a:off x="9066407" y="3947755"/>
            <a:ext cx="1184821" cy="68078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39" name="Oval 38">
            <a:extLst>
              <a:ext uri="{FF2B5EF4-FFF2-40B4-BE49-F238E27FC236}">
                <a16:creationId xmlns:a16="http://schemas.microsoft.com/office/drawing/2014/main" id="{ED8D2E33-33E1-BF7E-47B1-46D3B78FE7CB}"/>
              </a:ext>
            </a:extLst>
          </p:cNvPr>
          <p:cNvSpPr/>
          <p:nvPr/>
        </p:nvSpPr>
        <p:spPr>
          <a:xfrm>
            <a:off x="6557489" y="2526707"/>
            <a:ext cx="380999" cy="389510"/>
          </a:xfrm>
          <a:prstGeom prst="ellipse">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a:ln>
                  <a:noFill/>
                </a:ln>
                <a:solidFill>
                  <a:schemeClr val="tx2">
                    <a:lumMod val="20000"/>
                    <a:lumOff val="80000"/>
                  </a:schemeClr>
                </a:solidFill>
                <a:effectLst/>
                <a:uFillTx/>
                <a:latin typeface="+mj-lt"/>
                <a:ea typeface="+mj-ea"/>
                <a:cs typeface="+mj-cs"/>
                <a:sym typeface="Calibri"/>
              </a:rPr>
              <a:t>36</a:t>
            </a:r>
            <a:endParaRPr kumimoji="0" lang="en-US" sz="1600" b="1"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cxnSp>
        <p:nvCxnSpPr>
          <p:cNvPr id="40" name="Straight Arrow Connector 39">
            <a:extLst>
              <a:ext uri="{FF2B5EF4-FFF2-40B4-BE49-F238E27FC236}">
                <a16:creationId xmlns:a16="http://schemas.microsoft.com/office/drawing/2014/main" id="{606FEC70-4349-8E8E-28C2-6A26651795BC}"/>
              </a:ext>
            </a:extLst>
          </p:cNvPr>
          <p:cNvCxnSpPr>
            <a:cxnSpLocks/>
            <a:stCxn id="33" idx="0"/>
            <a:endCxn id="39" idx="4"/>
          </p:cNvCxnSpPr>
          <p:nvPr/>
        </p:nvCxnSpPr>
        <p:spPr>
          <a:xfrm flipV="1">
            <a:off x="4701173" y="2916217"/>
            <a:ext cx="2046816" cy="64202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1" name="Straight Arrow Connector 40">
            <a:extLst>
              <a:ext uri="{FF2B5EF4-FFF2-40B4-BE49-F238E27FC236}">
                <a16:creationId xmlns:a16="http://schemas.microsoft.com/office/drawing/2014/main" id="{C207BDFC-69F4-0B47-2209-5CF4F6E54C29}"/>
              </a:ext>
            </a:extLst>
          </p:cNvPr>
          <p:cNvCxnSpPr>
            <a:cxnSpLocks/>
            <a:stCxn id="34" idx="0"/>
            <a:endCxn id="39" idx="4"/>
          </p:cNvCxnSpPr>
          <p:nvPr/>
        </p:nvCxnSpPr>
        <p:spPr>
          <a:xfrm flipH="1" flipV="1">
            <a:off x="6747989" y="2916217"/>
            <a:ext cx="2318418" cy="64202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59812653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par>
                                <p:cTn id="34" presetID="10" presetClass="entr" presetSubtype="0" fill="hold"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par>
                                <p:cTn id="43" presetID="10"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par>
                                <p:cTn id="49" presetID="10"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500"/>
                                        <p:tgtEl>
                                          <p:spTgt spid="30"/>
                                        </p:tgtEl>
                                      </p:cBhvr>
                                    </p:animEffect>
                                  </p:childTnLst>
                                </p:cTn>
                              </p:par>
                              <p:par>
                                <p:cTn id="52" presetID="10" presetClass="entr" presetSubtype="0" fill="hold" nodeType="with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fade">
                                      <p:cBhvr>
                                        <p:cTn id="54" dur="500"/>
                                        <p:tgtEl>
                                          <p:spTgt spid="2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500"/>
                                        <p:tgtEl>
                                          <p:spTgt spid="32"/>
                                        </p:tgtEl>
                                      </p:cBhvr>
                                    </p:animEffect>
                                  </p:childTnLst>
                                </p:cTn>
                              </p:par>
                              <p:par>
                                <p:cTn id="64" presetID="10" presetClass="entr" presetSubtype="0" fill="hold"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500"/>
                                        <p:tgtEl>
                                          <p:spTgt spid="31"/>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fade">
                                      <p:cBhvr>
                                        <p:cTn id="71" dur="500"/>
                                        <p:tgtEl>
                                          <p:spTgt spid="35"/>
                                        </p:tgtEl>
                                      </p:cBhvr>
                                    </p:animEffect>
                                  </p:childTnLst>
                                </p:cTn>
                              </p:par>
                              <p:par>
                                <p:cTn id="72" presetID="10" presetClass="entr" presetSubtype="0" fill="hold" nodeType="with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fade">
                                      <p:cBhvr>
                                        <p:cTn id="74" dur="500"/>
                                        <p:tgtEl>
                                          <p:spTgt spid="37"/>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fade">
                                      <p:cBhvr>
                                        <p:cTn id="77" dur="500"/>
                                        <p:tgtEl>
                                          <p:spTgt spid="33"/>
                                        </p:tgtEl>
                                      </p:cBhvr>
                                    </p:animEffect>
                                  </p:childTnLst>
                                </p:cTn>
                              </p:par>
                              <p:par>
                                <p:cTn id="78" presetID="10" presetClass="entr" presetSubtype="0" fill="hold" nodeType="withEffect">
                                  <p:stCondLst>
                                    <p:cond delay="0"/>
                                  </p:stCondLst>
                                  <p:childTnLst>
                                    <p:set>
                                      <p:cBhvr>
                                        <p:cTn id="79" dur="1" fill="hold">
                                          <p:stCondLst>
                                            <p:cond delay="0"/>
                                          </p:stCondLst>
                                        </p:cTn>
                                        <p:tgtEl>
                                          <p:spTgt spid="36"/>
                                        </p:tgtEl>
                                        <p:attrNameLst>
                                          <p:attrName>style.visibility</p:attrName>
                                        </p:attrNameLst>
                                      </p:cBhvr>
                                      <p:to>
                                        <p:strVal val="visible"/>
                                      </p:to>
                                    </p:set>
                                    <p:animEffect transition="in" filter="fade">
                                      <p:cBhvr>
                                        <p:cTn id="80" dur="500"/>
                                        <p:tgtEl>
                                          <p:spTgt spid="36"/>
                                        </p:tgtEl>
                                      </p:cBhvr>
                                    </p:animEffect>
                                  </p:childTnLst>
                                </p:cTn>
                              </p:par>
                              <p:par>
                                <p:cTn id="81" presetID="10" presetClass="entr" presetSubtype="0" fill="hold" nodeType="withEffect">
                                  <p:stCondLst>
                                    <p:cond delay="0"/>
                                  </p:stCondLst>
                                  <p:childTnLst>
                                    <p:set>
                                      <p:cBhvr>
                                        <p:cTn id="82" dur="1" fill="hold">
                                          <p:stCondLst>
                                            <p:cond delay="0"/>
                                          </p:stCondLst>
                                        </p:cTn>
                                        <p:tgtEl>
                                          <p:spTgt spid="38"/>
                                        </p:tgtEl>
                                        <p:attrNameLst>
                                          <p:attrName>style.visibility</p:attrName>
                                        </p:attrNameLst>
                                      </p:cBhvr>
                                      <p:to>
                                        <p:strVal val="visible"/>
                                      </p:to>
                                    </p:set>
                                    <p:animEffect transition="in" filter="fade">
                                      <p:cBhvr>
                                        <p:cTn id="83" dur="500"/>
                                        <p:tgtEl>
                                          <p:spTgt spid="38"/>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4"/>
                                        </p:tgtEl>
                                        <p:attrNameLst>
                                          <p:attrName>style.visibility</p:attrName>
                                        </p:attrNameLst>
                                      </p:cBhvr>
                                      <p:to>
                                        <p:strVal val="visible"/>
                                      </p:to>
                                    </p:set>
                                    <p:animEffect transition="in" filter="fade">
                                      <p:cBhvr>
                                        <p:cTn id="86" dur="500"/>
                                        <p:tgtEl>
                                          <p:spTgt spid="34"/>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40"/>
                                        </p:tgtEl>
                                        <p:attrNameLst>
                                          <p:attrName>style.visibility</p:attrName>
                                        </p:attrNameLst>
                                      </p:cBhvr>
                                      <p:to>
                                        <p:strVal val="visible"/>
                                      </p:to>
                                    </p:set>
                                    <p:animEffect transition="in" filter="fade">
                                      <p:cBhvr>
                                        <p:cTn id="91" dur="500"/>
                                        <p:tgtEl>
                                          <p:spTgt spid="40"/>
                                        </p:tgtEl>
                                      </p:cBhvr>
                                    </p:animEffect>
                                  </p:childTnLst>
                                </p:cTn>
                              </p:par>
                              <p:par>
                                <p:cTn id="92" presetID="10" presetClass="entr" presetSubtype="0" fill="hold" nodeType="withEffect">
                                  <p:stCondLst>
                                    <p:cond delay="0"/>
                                  </p:stCondLst>
                                  <p:childTnLst>
                                    <p:set>
                                      <p:cBhvr>
                                        <p:cTn id="93" dur="1" fill="hold">
                                          <p:stCondLst>
                                            <p:cond delay="0"/>
                                          </p:stCondLst>
                                        </p:cTn>
                                        <p:tgtEl>
                                          <p:spTgt spid="41"/>
                                        </p:tgtEl>
                                        <p:attrNameLst>
                                          <p:attrName>style.visibility</p:attrName>
                                        </p:attrNameLst>
                                      </p:cBhvr>
                                      <p:to>
                                        <p:strVal val="visible"/>
                                      </p:to>
                                    </p:set>
                                    <p:animEffect transition="in" filter="fade">
                                      <p:cBhvr>
                                        <p:cTn id="94" dur="500"/>
                                        <p:tgtEl>
                                          <p:spTgt spid="41"/>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fade">
                                      <p:cBhvr>
                                        <p:cTn id="9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33" grpId="0" animBg="1"/>
      <p:bldP spid="34" grpId="0" animBg="1"/>
      <p:bldP spid="3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717AD5-68C9-3E37-BD89-941E58E98C59}"/>
              </a:ext>
            </a:extLst>
          </p:cNvPr>
          <p:cNvSpPr>
            <a:spLocks noGrp="1"/>
          </p:cNvSpPr>
          <p:nvPr>
            <p:ph type="sldNum" sz="quarter" idx="2"/>
          </p:nvPr>
        </p:nvSpPr>
        <p:spPr/>
        <p:txBody>
          <a:bodyPr/>
          <a:lstStyle/>
          <a:p>
            <a:fld id="{86CB4B4D-7CA3-9044-876B-883B54F8677D}" type="slidenum">
              <a:rPr lang="en-US" smtClean="0"/>
              <a:t>39</a:t>
            </a:fld>
            <a:endParaRPr lang="en-US"/>
          </a:p>
        </p:txBody>
      </p:sp>
      <p:sp>
        <p:nvSpPr>
          <p:cNvPr id="3" name="Title 2">
            <a:extLst>
              <a:ext uri="{FF2B5EF4-FFF2-40B4-BE49-F238E27FC236}">
                <a16:creationId xmlns:a16="http://schemas.microsoft.com/office/drawing/2014/main" id="{A27F660D-6059-C9D7-9AE6-78E76505D491}"/>
              </a:ext>
            </a:extLst>
          </p:cNvPr>
          <p:cNvSpPr>
            <a:spLocks noGrp="1"/>
          </p:cNvSpPr>
          <p:nvPr>
            <p:ph type="title"/>
          </p:nvPr>
        </p:nvSpPr>
        <p:spPr/>
        <p:txBody>
          <a:bodyPr>
            <a:normAutofit fontScale="90000"/>
          </a:bodyPr>
          <a:lstStyle/>
          <a:p>
            <a:r>
              <a:rPr lang="en-US"/>
              <a:t>Bottom-Up Traversal - Implementation</a:t>
            </a:r>
          </a:p>
        </p:txBody>
      </p:sp>
      <p:sp>
        <p:nvSpPr>
          <p:cNvPr id="4" name="Text Placeholder 3">
            <a:extLst>
              <a:ext uri="{FF2B5EF4-FFF2-40B4-BE49-F238E27FC236}">
                <a16:creationId xmlns:a16="http://schemas.microsoft.com/office/drawing/2014/main" id="{2BC88E80-0C2D-3E8A-E44E-D4F27EF0A46D}"/>
              </a:ext>
            </a:extLst>
          </p:cNvPr>
          <p:cNvSpPr>
            <a:spLocks noGrp="1"/>
          </p:cNvSpPr>
          <p:nvPr>
            <p:ph type="body" idx="1"/>
          </p:nvPr>
        </p:nvSpPr>
        <p:spPr>
          <a:xfrm>
            <a:off x="274951" y="1266884"/>
            <a:ext cx="5821049" cy="4904747"/>
          </a:xfrm>
        </p:spPr>
        <p:txBody>
          <a:bodyPr>
            <a:normAutofit/>
          </a:bodyPr>
          <a:lstStyle/>
          <a:p>
            <a:r>
              <a:rPr lang="en-US" i="1">
                <a:solidFill>
                  <a:srgbClr val="FFFF00"/>
                </a:solidFill>
              </a:rPr>
              <a:t>Counters</a:t>
            </a:r>
            <a:r>
              <a:rPr lang="en-US"/>
              <a:t> in interior nodes (initialized to 0) and </a:t>
            </a:r>
            <a:r>
              <a:rPr lang="en-US" i="1">
                <a:solidFill>
                  <a:srgbClr val="FFFF00"/>
                </a:solidFill>
              </a:rPr>
              <a:t>parent links</a:t>
            </a:r>
          </a:p>
          <a:p>
            <a:r>
              <a:rPr lang="en-US"/>
              <a:t>Each thread is assigned to a leaf node proceeding up to the root</a:t>
            </a:r>
          </a:p>
          <a:p>
            <a:r>
              <a:rPr lang="en-US"/>
              <a:t>In internal node, the thread atomically increment the counter</a:t>
            </a:r>
          </a:p>
          <a:p>
            <a:r>
              <a:rPr lang="en-US"/>
              <a:t>Allowing only the last thread processes the internal node</a:t>
            </a:r>
          </a:p>
        </p:txBody>
      </p:sp>
      <p:sp>
        <p:nvSpPr>
          <p:cNvPr id="5" name="Text Placeholder 4">
            <a:extLst>
              <a:ext uri="{FF2B5EF4-FFF2-40B4-BE49-F238E27FC236}">
                <a16:creationId xmlns:a16="http://schemas.microsoft.com/office/drawing/2014/main" id="{174C650D-75EC-80DB-3ED8-C771DCBD5B93}"/>
              </a:ext>
            </a:extLst>
          </p:cNvPr>
          <p:cNvSpPr>
            <a:spLocks noGrp="1"/>
          </p:cNvSpPr>
          <p:nvPr>
            <p:ph type="body" sz="quarter" idx="13"/>
          </p:nvPr>
        </p:nvSpPr>
        <p:spPr>
          <a:xfrm>
            <a:off x="273524" y="910255"/>
            <a:ext cx="5688651" cy="279401"/>
          </a:xfrm>
        </p:spPr>
        <p:txBody>
          <a:bodyPr>
            <a:normAutofit fontScale="77500" lnSpcReduction="20000"/>
          </a:bodyPr>
          <a:lstStyle/>
          <a:p>
            <a:endParaRPr lang="en-US"/>
          </a:p>
        </p:txBody>
      </p:sp>
      <p:sp>
        <p:nvSpPr>
          <p:cNvPr id="6" name="TextBox 5">
            <a:extLst>
              <a:ext uri="{FF2B5EF4-FFF2-40B4-BE49-F238E27FC236}">
                <a16:creationId xmlns:a16="http://schemas.microsoft.com/office/drawing/2014/main" id="{1516217D-A63D-39EB-6E0E-D8550B266AEA}"/>
              </a:ext>
            </a:extLst>
          </p:cNvPr>
          <p:cNvSpPr txBox="1"/>
          <p:nvPr/>
        </p:nvSpPr>
        <p:spPr>
          <a:xfrm>
            <a:off x="6096000" y="1152045"/>
            <a:ext cx="5688650" cy="5339923"/>
          </a:xfrm>
          <a:prstGeom prst="rect">
            <a:avLst/>
          </a:prstGeom>
          <a:solidFill>
            <a:srgbClr val="262626"/>
          </a:solidFill>
          <a:ln w="12700" cap="flat">
            <a:solidFill>
              <a:srgbClr val="FFFFFF"/>
            </a:solid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100" b="0">
                <a:solidFill>
                  <a:srgbClr val="CCCCCC"/>
                </a:solidFill>
                <a:effectLst/>
                <a:latin typeface="Consolas" panose="020B0609020204030204" pitchFamily="49" charset="0"/>
              </a:rPr>
              <a:t>__global__ </a:t>
            </a:r>
            <a:r>
              <a:rPr lang="en-US" sz="1100" b="0">
                <a:solidFill>
                  <a:srgbClr val="569CD6"/>
                </a:solidFill>
                <a:effectLst/>
                <a:latin typeface="Consolas" panose="020B0609020204030204" pitchFamily="49" charset="0"/>
              </a:rPr>
              <a:t>void</a:t>
            </a:r>
            <a:r>
              <a:rPr lang="en-US" sz="1100" b="0">
                <a:solidFill>
                  <a:srgbClr val="CCCCCC"/>
                </a:solidFill>
                <a:effectLst/>
                <a:latin typeface="Consolas" panose="020B0609020204030204" pitchFamily="49" charset="0"/>
              </a:rPr>
              <a:t> </a:t>
            </a:r>
            <a:r>
              <a:rPr lang="en-US" sz="1100" b="0" err="1">
                <a:solidFill>
                  <a:srgbClr val="DCDCAA"/>
                </a:solidFill>
                <a:effectLst/>
                <a:latin typeface="Consolas" panose="020B0609020204030204" pitchFamily="49" charset="0"/>
              </a:rPr>
              <a:t>BottomUpTraversalKernel</a:t>
            </a:r>
            <a:r>
              <a:rPr lang="en-US" sz="1100" b="0">
                <a:solidFill>
                  <a:srgbClr val="CCCCCC"/>
                </a:solidFill>
                <a:effectLst/>
                <a:latin typeface="Consolas" panose="020B0609020204030204" pitchFamily="49" charset="0"/>
              </a:rPr>
              <a:t>(</a:t>
            </a:r>
            <a:r>
              <a:rPr lang="en-US" sz="1100" b="0">
                <a:solidFill>
                  <a:srgbClr val="569CD6"/>
                </a:solidFill>
                <a:effectLst/>
                <a:latin typeface="Consolas" panose="020B0609020204030204" pitchFamily="49" charset="0"/>
              </a:rPr>
              <a:t>int</a:t>
            </a:r>
            <a:r>
              <a:rPr lang="en-US" sz="1100" b="0">
                <a:solidFill>
                  <a:srgbClr val="CCCCCC"/>
                </a:solidFill>
                <a:effectLst/>
                <a:latin typeface="Consolas" panose="020B0609020204030204" pitchFamily="49" charset="0"/>
              </a:rPr>
              <a:t> size, </a:t>
            </a:r>
            <a:r>
              <a:rPr lang="en-US" sz="1100" b="0">
                <a:solidFill>
                  <a:srgbClr val="569CD6"/>
                </a:solidFill>
                <a:effectLst/>
                <a:latin typeface="Consolas" panose="020B0609020204030204" pitchFamily="49" charset="0"/>
              </a:rPr>
              <a:t>const</a:t>
            </a:r>
            <a:r>
              <a:rPr lang="en-US" sz="1100" b="0">
                <a:solidFill>
                  <a:srgbClr val="CCCCCC"/>
                </a:solidFill>
                <a:effectLst/>
                <a:latin typeface="Consolas" panose="020B0609020204030204" pitchFamily="49" charset="0"/>
              </a:rPr>
              <a:t> </a:t>
            </a:r>
            <a:r>
              <a:rPr lang="en-US" sz="1100" b="0">
                <a:solidFill>
                  <a:srgbClr val="4EC9B0"/>
                </a:solidFill>
                <a:effectLst/>
                <a:latin typeface="Consolas" panose="020B0609020204030204" pitchFamily="49" charset="0"/>
              </a:rPr>
              <a:t>Node</a:t>
            </a:r>
            <a:r>
              <a:rPr lang="en-US" sz="1100" b="0">
                <a:solidFill>
                  <a:srgbClr val="D4D4D4"/>
                </a:solidFill>
                <a:effectLst/>
                <a:latin typeface="Consolas" panose="020B0609020204030204" pitchFamily="49" charset="0"/>
              </a:rPr>
              <a:t>*</a:t>
            </a:r>
            <a:r>
              <a:rPr lang="en-US" sz="1100" b="0">
                <a:solidFill>
                  <a:srgbClr val="CCCCCC"/>
                </a:solidFill>
                <a:effectLst/>
                <a:latin typeface="Consolas" panose="020B0609020204030204" pitchFamily="49" charset="0"/>
              </a:rPr>
              <a:t> nodes, </a:t>
            </a:r>
            <a:r>
              <a:rPr lang="en-US" sz="1100" b="0">
                <a:solidFill>
                  <a:srgbClr val="569CD6"/>
                </a:solidFill>
                <a:effectLst/>
                <a:latin typeface="Consolas" panose="020B0609020204030204" pitchFamily="49" charset="0"/>
              </a:rPr>
              <a:t>const</a:t>
            </a:r>
            <a:r>
              <a:rPr lang="en-US" sz="1100" b="0">
                <a:solidFill>
                  <a:srgbClr val="CCCCCC"/>
                </a:solidFill>
                <a:effectLst/>
                <a:latin typeface="Consolas" panose="020B0609020204030204" pitchFamily="49" charset="0"/>
              </a:rPr>
              <a:t> </a:t>
            </a:r>
            <a:r>
              <a:rPr lang="en-US" sz="1100" b="0">
                <a:solidFill>
                  <a:srgbClr val="4EC9B0"/>
                </a:solidFill>
                <a:effectLst/>
                <a:latin typeface="Consolas" panose="020B0609020204030204" pitchFamily="49" charset="0"/>
              </a:rPr>
              <a:t>Leaf</a:t>
            </a:r>
            <a:r>
              <a:rPr lang="en-US" sz="1100" b="0">
                <a:solidFill>
                  <a:srgbClr val="D4D4D4"/>
                </a:solidFill>
                <a:effectLst/>
                <a:latin typeface="Consolas" panose="020B0609020204030204" pitchFamily="49" charset="0"/>
              </a:rPr>
              <a:t>*</a:t>
            </a:r>
            <a:r>
              <a:rPr lang="en-US" sz="1100" b="0">
                <a:solidFill>
                  <a:srgbClr val="CCCCCC"/>
                </a:solidFill>
                <a:effectLst/>
                <a:latin typeface="Consolas" panose="020B0609020204030204" pitchFamily="49" charset="0"/>
              </a:rPr>
              <a:t> leaves, </a:t>
            </a:r>
            <a:r>
              <a:rPr lang="en-US" sz="1100" b="0">
                <a:solidFill>
                  <a:srgbClr val="569CD6"/>
                </a:solidFill>
                <a:effectLst/>
                <a:latin typeface="Consolas" panose="020B0609020204030204" pitchFamily="49" charset="0"/>
              </a:rPr>
              <a:t>int</a:t>
            </a:r>
            <a:r>
              <a:rPr lang="en-US" sz="1100" b="0">
                <a:solidFill>
                  <a:srgbClr val="D4D4D4"/>
                </a:solidFill>
                <a:effectLst/>
                <a:latin typeface="Consolas" panose="020B0609020204030204" pitchFamily="49" charset="0"/>
              </a:rPr>
              <a:t>*</a:t>
            </a:r>
            <a:r>
              <a:rPr lang="en-US" sz="1100" b="0">
                <a:solidFill>
                  <a:srgbClr val="CCCCCC"/>
                </a:solidFill>
                <a:effectLst/>
                <a:latin typeface="Consolas" panose="020B0609020204030204" pitchFamily="49" charset="0"/>
              </a:rPr>
              <a:t> sums, </a:t>
            </a:r>
            <a:r>
              <a:rPr lang="en-US" sz="1100" b="0">
                <a:solidFill>
                  <a:srgbClr val="569CD6"/>
                </a:solidFill>
                <a:effectLst/>
                <a:latin typeface="Consolas" panose="020B0609020204030204" pitchFamily="49" charset="0"/>
              </a:rPr>
              <a:t>int</a:t>
            </a:r>
            <a:r>
              <a:rPr lang="en-US" sz="1100" b="0">
                <a:solidFill>
                  <a:srgbClr val="D4D4D4"/>
                </a:solidFill>
                <a:effectLst/>
                <a:latin typeface="Consolas" panose="020B0609020204030204" pitchFamily="49" charset="0"/>
              </a:rPr>
              <a:t>*</a:t>
            </a:r>
            <a:r>
              <a:rPr lang="en-US" sz="1100" b="0">
                <a:solidFill>
                  <a:srgbClr val="CCCCCC"/>
                </a:solidFill>
                <a:effectLst/>
                <a:latin typeface="Consolas" panose="020B0609020204030204" pitchFamily="49" charset="0"/>
              </a:rPr>
              <a:t> counters)</a:t>
            </a:r>
          </a:p>
          <a:p>
            <a:r>
              <a:rPr lang="en-US" sz="1100" b="0">
                <a:solidFill>
                  <a:srgbClr val="CCCCCC"/>
                </a:solidFill>
                <a:effectLst/>
                <a:latin typeface="Consolas" panose="020B0609020204030204" pitchFamily="49" charset="0"/>
              </a:rPr>
              <a:t>{</a:t>
            </a:r>
          </a:p>
          <a:p>
            <a:r>
              <a:rPr lang="en-US" sz="1100" b="0">
                <a:solidFill>
                  <a:srgbClr val="CCCCCC"/>
                </a:solidFill>
                <a:effectLst/>
                <a:latin typeface="Consolas" panose="020B0609020204030204" pitchFamily="49" charset="0"/>
              </a:rPr>
              <a:t>    </a:t>
            </a:r>
            <a:r>
              <a:rPr lang="en-US" sz="1100" b="0">
                <a:solidFill>
                  <a:srgbClr val="569CD6"/>
                </a:solidFill>
                <a:effectLst/>
                <a:latin typeface="Consolas" panose="020B0609020204030204" pitchFamily="49" charset="0"/>
              </a:rPr>
              <a:t>int</a:t>
            </a:r>
            <a:r>
              <a:rPr lang="en-US" sz="1100" b="0">
                <a:solidFill>
                  <a:srgbClr val="CCCCCC"/>
                </a:solidFill>
                <a:effectLst/>
                <a:latin typeface="Consolas" panose="020B0609020204030204" pitchFamily="49" charset="0"/>
              </a:rPr>
              <a:t> index </a:t>
            </a:r>
            <a:r>
              <a:rPr lang="en-US" sz="1100" b="0">
                <a:solidFill>
                  <a:srgbClr val="D4D4D4"/>
                </a:solidFill>
                <a:effectLst/>
                <a:latin typeface="Consolas" panose="020B0609020204030204" pitchFamily="49" charset="0"/>
              </a:rPr>
              <a:t>=</a:t>
            </a:r>
            <a:r>
              <a:rPr lang="en-US" sz="1100" b="0">
                <a:solidFill>
                  <a:srgbClr val="CCCCCC"/>
                </a:solidFill>
                <a:effectLst/>
                <a:latin typeface="Consolas" panose="020B0609020204030204" pitchFamily="49" charset="0"/>
              </a:rPr>
              <a:t> </a:t>
            </a:r>
            <a:r>
              <a:rPr lang="en-US" sz="1100" b="0" err="1">
                <a:solidFill>
                  <a:srgbClr val="CCCCCC"/>
                </a:solidFill>
                <a:effectLst/>
                <a:latin typeface="Consolas" panose="020B0609020204030204" pitchFamily="49" charset="0"/>
              </a:rPr>
              <a:t>threadIdx.x</a:t>
            </a:r>
            <a:r>
              <a:rPr lang="en-US" sz="1100" b="0">
                <a:solidFill>
                  <a:srgbClr val="CCCCCC"/>
                </a:solidFill>
                <a:effectLst/>
                <a:latin typeface="Consolas" panose="020B0609020204030204" pitchFamily="49" charset="0"/>
              </a:rPr>
              <a:t> + </a:t>
            </a:r>
            <a:r>
              <a:rPr lang="en-US" sz="1100" b="0" err="1">
                <a:solidFill>
                  <a:srgbClr val="CCCCCC"/>
                </a:solidFill>
                <a:effectLst/>
                <a:latin typeface="Consolas" panose="020B0609020204030204" pitchFamily="49" charset="0"/>
              </a:rPr>
              <a:t>blockDim.x</a:t>
            </a:r>
            <a:r>
              <a:rPr lang="en-US" sz="1100" b="0">
                <a:solidFill>
                  <a:srgbClr val="CCCCCC"/>
                </a:solidFill>
                <a:effectLst/>
                <a:latin typeface="Consolas" panose="020B0609020204030204" pitchFamily="49" charset="0"/>
              </a:rPr>
              <a:t> * </a:t>
            </a:r>
            <a:r>
              <a:rPr lang="en-US" sz="1100" b="0" err="1">
                <a:solidFill>
                  <a:srgbClr val="CCCCCC"/>
                </a:solidFill>
                <a:effectLst/>
                <a:latin typeface="Consolas" panose="020B0609020204030204" pitchFamily="49" charset="0"/>
              </a:rPr>
              <a:t>blockIdx.x</a:t>
            </a:r>
            <a:r>
              <a:rPr lang="en-US" sz="1100" b="0">
                <a:solidFill>
                  <a:srgbClr val="CCCCCC"/>
                </a:solidFill>
                <a:effectLst/>
                <a:latin typeface="Consolas" panose="020B0609020204030204" pitchFamily="49" charset="0"/>
              </a:rPr>
              <a:t>;</a:t>
            </a:r>
          </a:p>
          <a:p>
            <a:r>
              <a:rPr lang="en-US" sz="1100" b="0">
                <a:solidFill>
                  <a:srgbClr val="CCCCCC"/>
                </a:solidFill>
                <a:effectLst/>
                <a:latin typeface="Consolas" panose="020B0609020204030204" pitchFamily="49" charset="0"/>
              </a:rPr>
              <a:t>    </a:t>
            </a:r>
            <a:r>
              <a:rPr lang="en-US" sz="1100" b="0">
                <a:solidFill>
                  <a:srgbClr val="C586C0"/>
                </a:solidFill>
                <a:effectLst/>
                <a:latin typeface="Consolas" panose="020B0609020204030204" pitchFamily="49" charset="0"/>
              </a:rPr>
              <a:t>if </a:t>
            </a:r>
            <a:r>
              <a:rPr lang="en-US" sz="1100" b="0">
                <a:solidFill>
                  <a:srgbClr val="CCCCCC"/>
                </a:solidFill>
                <a:effectLst/>
                <a:latin typeface="Consolas" panose="020B0609020204030204" pitchFamily="49" charset="0"/>
              </a:rPr>
              <a:t>(index </a:t>
            </a:r>
            <a:r>
              <a:rPr lang="en-US" sz="1100" b="0">
                <a:solidFill>
                  <a:srgbClr val="D4D4D4"/>
                </a:solidFill>
                <a:effectLst/>
                <a:latin typeface="Consolas" panose="020B0609020204030204" pitchFamily="49" charset="0"/>
              </a:rPr>
              <a:t>&gt;=</a:t>
            </a:r>
            <a:r>
              <a:rPr lang="en-US" sz="1100" b="0">
                <a:solidFill>
                  <a:srgbClr val="CCCCCC"/>
                </a:solidFill>
                <a:effectLst/>
                <a:latin typeface="Consolas" panose="020B0609020204030204" pitchFamily="49" charset="0"/>
              </a:rPr>
              <a:t> size) </a:t>
            </a:r>
            <a:r>
              <a:rPr lang="en-US" sz="1100" b="0">
                <a:solidFill>
                  <a:srgbClr val="C586C0"/>
                </a:solidFill>
                <a:effectLst/>
                <a:latin typeface="Consolas" panose="020B0609020204030204" pitchFamily="49" charset="0"/>
              </a:rPr>
              <a:t>return</a:t>
            </a:r>
            <a:r>
              <a:rPr lang="en-US" sz="1100" b="0">
                <a:solidFill>
                  <a:srgbClr val="CCCCCC"/>
                </a:solidFill>
                <a:effectLst/>
                <a:latin typeface="Consolas" panose="020B0609020204030204" pitchFamily="49" charset="0"/>
              </a:rPr>
              <a:t>;</a:t>
            </a:r>
          </a:p>
          <a:p>
            <a:br>
              <a:rPr lang="en-US" sz="1100" b="0">
                <a:solidFill>
                  <a:srgbClr val="CCCCCC"/>
                </a:solidFill>
                <a:effectLst/>
                <a:latin typeface="Consolas" panose="020B0609020204030204" pitchFamily="49" charset="0"/>
              </a:rPr>
            </a:br>
            <a:r>
              <a:rPr lang="en-US" sz="1100" b="0">
                <a:solidFill>
                  <a:srgbClr val="CCCCCC"/>
                </a:solidFill>
                <a:effectLst/>
                <a:latin typeface="Consolas" panose="020B0609020204030204" pitchFamily="49" charset="0"/>
              </a:rPr>
              <a:t>    </a:t>
            </a:r>
            <a:r>
              <a:rPr lang="en-US" sz="1100" b="0">
                <a:solidFill>
                  <a:srgbClr val="569CD6"/>
                </a:solidFill>
                <a:effectLst/>
                <a:latin typeface="Consolas" panose="020B0609020204030204" pitchFamily="49" charset="0"/>
              </a:rPr>
              <a:t>const</a:t>
            </a:r>
            <a:r>
              <a:rPr lang="en-US" sz="1100" b="0">
                <a:solidFill>
                  <a:srgbClr val="CCCCCC"/>
                </a:solidFill>
                <a:effectLst/>
                <a:latin typeface="Consolas" panose="020B0609020204030204" pitchFamily="49" charset="0"/>
              </a:rPr>
              <a:t> Leaf</a:t>
            </a:r>
            <a:r>
              <a:rPr lang="en-US" sz="1100" b="0">
                <a:solidFill>
                  <a:srgbClr val="D4D4D4"/>
                </a:solidFill>
                <a:effectLst/>
                <a:latin typeface="Consolas" panose="020B0609020204030204" pitchFamily="49" charset="0"/>
              </a:rPr>
              <a:t>&amp;</a:t>
            </a:r>
            <a:r>
              <a:rPr lang="en-US" sz="1100" b="0">
                <a:solidFill>
                  <a:srgbClr val="CCCCCC"/>
                </a:solidFill>
                <a:effectLst/>
                <a:latin typeface="Consolas" panose="020B0609020204030204" pitchFamily="49" charset="0"/>
              </a:rPr>
              <a:t> leaf </a:t>
            </a:r>
            <a:r>
              <a:rPr lang="en-US" sz="1100" b="0">
                <a:solidFill>
                  <a:srgbClr val="D4D4D4"/>
                </a:solidFill>
                <a:effectLst/>
                <a:latin typeface="Consolas" panose="020B0609020204030204" pitchFamily="49" charset="0"/>
              </a:rPr>
              <a:t>=</a:t>
            </a:r>
            <a:r>
              <a:rPr lang="en-US" sz="1100" b="0">
                <a:solidFill>
                  <a:srgbClr val="CCCCCC"/>
                </a:solidFill>
                <a:effectLst/>
                <a:latin typeface="Consolas" panose="020B0609020204030204" pitchFamily="49" charset="0"/>
              </a:rPr>
              <a:t> leaves[index];</a:t>
            </a:r>
          </a:p>
          <a:p>
            <a:r>
              <a:rPr lang="en-US" sz="1100" b="0">
                <a:solidFill>
                  <a:srgbClr val="CCCCCC"/>
                </a:solidFill>
                <a:effectLst/>
                <a:latin typeface="Consolas" panose="020B0609020204030204" pitchFamily="49" charset="0"/>
              </a:rPr>
              <a:t>    index </a:t>
            </a:r>
            <a:r>
              <a:rPr lang="en-US" sz="1100" b="0">
                <a:solidFill>
                  <a:srgbClr val="D4D4D4"/>
                </a:solidFill>
                <a:effectLst/>
                <a:latin typeface="Consolas" panose="020B0609020204030204" pitchFamily="49" charset="0"/>
              </a:rPr>
              <a:t>=</a:t>
            </a:r>
            <a:r>
              <a:rPr lang="en-US" sz="1100" b="0">
                <a:solidFill>
                  <a:srgbClr val="CCCCCC"/>
                </a:solidFill>
                <a:effectLst/>
                <a:latin typeface="Consolas" panose="020B0609020204030204" pitchFamily="49" charset="0"/>
              </a:rPr>
              <a:t> </a:t>
            </a:r>
            <a:r>
              <a:rPr lang="en-US" sz="1100" b="0" err="1">
                <a:solidFill>
                  <a:srgbClr val="CCCCCC"/>
                </a:solidFill>
                <a:effectLst/>
                <a:latin typeface="Consolas" panose="020B0609020204030204" pitchFamily="49" charset="0"/>
              </a:rPr>
              <a:t>leaf.m_parentAddr</a:t>
            </a:r>
            <a:r>
              <a:rPr lang="en-US" sz="1100" b="0">
                <a:solidFill>
                  <a:srgbClr val="CCCCCC"/>
                </a:solidFill>
                <a:effectLst/>
                <a:latin typeface="Consolas" panose="020B0609020204030204" pitchFamily="49" charset="0"/>
              </a:rPr>
              <a:t>;</a:t>
            </a:r>
          </a:p>
          <a:p>
            <a:br>
              <a:rPr lang="en-US" sz="1100" b="0">
                <a:solidFill>
                  <a:srgbClr val="CCCCCC"/>
                </a:solidFill>
                <a:effectLst/>
                <a:latin typeface="Consolas" panose="020B0609020204030204" pitchFamily="49" charset="0"/>
              </a:rPr>
            </a:br>
            <a:r>
              <a:rPr lang="en-US" sz="1100" b="0">
                <a:solidFill>
                  <a:srgbClr val="CCCCCC"/>
                </a:solidFill>
                <a:effectLst/>
                <a:latin typeface="Consolas" panose="020B0609020204030204" pitchFamily="49" charset="0"/>
              </a:rPr>
              <a:t>    </a:t>
            </a:r>
            <a:r>
              <a:rPr lang="en-US" sz="1100" b="0">
                <a:solidFill>
                  <a:srgbClr val="C586C0"/>
                </a:solidFill>
                <a:effectLst/>
                <a:latin typeface="Consolas" panose="020B0609020204030204" pitchFamily="49" charset="0"/>
              </a:rPr>
              <a:t>while </a:t>
            </a:r>
            <a:r>
              <a:rPr lang="en-US" sz="1100" b="0">
                <a:solidFill>
                  <a:srgbClr val="CCCCCC"/>
                </a:solidFill>
                <a:effectLst/>
                <a:latin typeface="Consolas" panose="020B0609020204030204" pitchFamily="49" charset="0"/>
              </a:rPr>
              <a:t>(index </a:t>
            </a:r>
            <a:r>
              <a:rPr lang="en-US" sz="1100" b="0">
                <a:solidFill>
                  <a:srgbClr val="D4D4D4"/>
                </a:solidFill>
                <a:effectLst/>
                <a:latin typeface="Consolas" panose="020B0609020204030204" pitchFamily="49" charset="0"/>
              </a:rPr>
              <a:t>&gt;=</a:t>
            </a:r>
            <a:r>
              <a:rPr lang="en-US" sz="1100" b="0">
                <a:solidFill>
                  <a:srgbClr val="CCCCCC"/>
                </a:solidFill>
                <a:effectLst/>
                <a:latin typeface="Consolas" panose="020B0609020204030204" pitchFamily="49" charset="0"/>
              </a:rPr>
              <a:t> </a:t>
            </a:r>
            <a:r>
              <a:rPr lang="en-US" sz="1100" b="0">
                <a:solidFill>
                  <a:srgbClr val="B5CEA8"/>
                </a:solidFill>
                <a:effectLst/>
                <a:latin typeface="Consolas" panose="020B0609020204030204" pitchFamily="49" charset="0"/>
              </a:rPr>
              <a:t>0</a:t>
            </a:r>
            <a:r>
              <a:rPr lang="en-US" sz="1100" b="0">
                <a:solidFill>
                  <a:srgbClr val="CCCCCC"/>
                </a:solidFill>
                <a:effectLst/>
                <a:latin typeface="Consolas" panose="020B0609020204030204" pitchFamily="49" charset="0"/>
              </a:rPr>
              <a:t> </a:t>
            </a:r>
            <a:r>
              <a:rPr lang="en-US" sz="1100" b="0">
                <a:solidFill>
                  <a:srgbClr val="D4D4D4"/>
                </a:solidFill>
                <a:effectLst/>
                <a:latin typeface="Consolas" panose="020B0609020204030204" pitchFamily="49" charset="0"/>
              </a:rPr>
              <a:t>&amp;&amp;</a:t>
            </a:r>
            <a:r>
              <a:rPr lang="en-US" sz="1100" b="0">
                <a:solidFill>
                  <a:srgbClr val="CCCCCC"/>
                </a:solidFill>
                <a:effectLst/>
                <a:latin typeface="Consolas" panose="020B0609020204030204" pitchFamily="49" charset="0"/>
              </a:rPr>
              <a:t> </a:t>
            </a:r>
            <a:r>
              <a:rPr lang="en-US" sz="1100" b="0" err="1">
                <a:solidFill>
                  <a:srgbClr val="DCDCAA"/>
                </a:solidFill>
                <a:effectLst/>
                <a:latin typeface="Consolas" panose="020B0609020204030204" pitchFamily="49" charset="0"/>
              </a:rPr>
              <a:t>atomicAdd</a:t>
            </a:r>
            <a:r>
              <a:rPr lang="en-US" sz="1100" b="0">
                <a:solidFill>
                  <a:srgbClr val="CCCCCC"/>
                </a:solidFill>
                <a:effectLst/>
                <a:latin typeface="Consolas" panose="020B0609020204030204" pitchFamily="49" charset="0"/>
              </a:rPr>
              <a:t>(</a:t>
            </a:r>
            <a:r>
              <a:rPr lang="en-US" sz="1100" b="0">
                <a:solidFill>
                  <a:srgbClr val="D4D4D4"/>
                </a:solidFill>
                <a:effectLst/>
                <a:latin typeface="Consolas" panose="020B0609020204030204" pitchFamily="49" charset="0"/>
              </a:rPr>
              <a:t>&amp;</a:t>
            </a:r>
            <a:r>
              <a:rPr lang="en-US" sz="1100" b="0">
                <a:solidFill>
                  <a:srgbClr val="CCCCCC"/>
                </a:solidFill>
                <a:effectLst/>
                <a:latin typeface="Consolas" panose="020B0609020204030204" pitchFamily="49" charset="0"/>
              </a:rPr>
              <a:t>counters[index], </a:t>
            </a:r>
            <a:r>
              <a:rPr lang="en-US" sz="1100" b="0">
                <a:solidFill>
                  <a:srgbClr val="B5CEA8"/>
                </a:solidFill>
                <a:effectLst/>
                <a:latin typeface="Consolas" panose="020B0609020204030204" pitchFamily="49" charset="0"/>
              </a:rPr>
              <a:t>1</a:t>
            </a:r>
            <a:r>
              <a:rPr lang="en-US" sz="1100" b="0">
                <a:solidFill>
                  <a:srgbClr val="CCCCCC"/>
                </a:solidFill>
                <a:effectLst/>
                <a:latin typeface="Consolas" panose="020B0609020204030204" pitchFamily="49" charset="0"/>
              </a:rPr>
              <a:t>) </a:t>
            </a:r>
            <a:r>
              <a:rPr lang="en-US" sz="1100" b="0">
                <a:solidFill>
                  <a:srgbClr val="D4D4D4"/>
                </a:solidFill>
                <a:effectLst/>
                <a:latin typeface="Consolas" panose="020B0609020204030204" pitchFamily="49" charset="0"/>
              </a:rPr>
              <a:t>&gt;</a:t>
            </a:r>
            <a:r>
              <a:rPr lang="en-US" sz="1100" b="0">
                <a:solidFill>
                  <a:srgbClr val="CCCCCC"/>
                </a:solidFill>
                <a:effectLst/>
                <a:latin typeface="Consolas" panose="020B0609020204030204" pitchFamily="49" charset="0"/>
              </a:rPr>
              <a:t> </a:t>
            </a:r>
            <a:r>
              <a:rPr lang="en-US" sz="1100" b="0">
                <a:solidFill>
                  <a:srgbClr val="B5CEA8"/>
                </a:solidFill>
                <a:effectLst/>
                <a:latin typeface="Consolas" panose="020B0609020204030204" pitchFamily="49" charset="0"/>
              </a:rPr>
              <a:t>0</a:t>
            </a:r>
            <a:r>
              <a:rPr lang="en-US" sz="1100" b="0">
                <a:solidFill>
                  <a:srgbClr val="CCCCCC"/>
                </a:solidFill>
                <a:effectLst/>
                <a:latin typeface="Consolas" panose="020B0609020204030204" pitchFamily="49" charset="0"/>
              </a:rPr>
              <a:t>)</a:t>
            </a:r>
          </a:p>
          <a:p>
            <a:r>
              <a:rPr lang="en-US" sz="1100" b="0">
                <a:solidFill>
                  <a:srgbClr val="CCCCCC"/>
                </a:solidFill>
                <a:effectLst/>
                <a:latin typeface="Consolas" panose="020B0609020204030204" pitchFamily="49" charset="0"/>
              </a:rPr>
              <a:t>    {</a:t>
            </a:r>
          </a:p>
          <a:p>
            <a:r>
              <a:rPr lang="en-US" sz="1100" b="0">
                <a:solidFill>
                  <a:srgbClr val="CCCCCC"/>
                </a:solidFill>
                <a:effectLst/>
                <a:latin typeface="Consolas" panose="020B0609020204030204" pitchFamily="49" charset="0"/>
              </a:rPr>
              <a:t>        </a:t>
            </a:r>
            <a:r>
              <a:rPr lang="en-US" sz="1100" b="0">
                <a:solidFill>
                  <a:srgbClr val="DCDCAA"/>
                </a:solidFill>
                <a:effectLst/>
                <a:latin typeface="Consolas" panose="020B0609020204030204" pitchFamily="49" charset="0"/>
              </a:rPr>
              <a:t>__</a:t>
            </a:r>
            <a:r>
              <a:rPr lang="en-US" sz="1100" b="0" err="1">
                <a:solidFill>
                  <a:srgbClr val="DCDCAA"/>
                </a:solidFill>
                <a:effectLst/>
                <a:latin typeface="Consolas" panose="020B0609020204030204" pitchFamily="49" charset="0"/>
              </a:rPr>
              <a:t>threadfence</a:t>
            </a:r>
            <a:r>
              <a:rPr lang="en-US" sz="1100" b="0">
                <a:solidFill>
                  <a:srgbClr val="CCCCCC"/>
                </a:solidFill>
                <a:effectLst/>
                <a:latin typeface="Consolas" panose="020B0609020204030204" pitchFamily="49" charset="0"/>
              </a:rPr>
              <a:t>();</a:t>
            </a:r>
          </a:p>
          <a:p>
            <a:br>
              <a:rPr lang="en-US" sz="1100" b="0">
                <a:solidFill>
                  <a:srgbClr val="CCCCCC"/>
                </a:solidFill>
                <a:effectLst/>
                <a:latin typeface="Consolas" panose="020B0609020204030204" pitchFamily="49" charset="0"/>
              </a:rPr>
            </a:br>
            <a:r>
              <a:rPr lang="en-US" sz="1100" b="0">
                <a:solidFill>
                  <a:srgbClr val="CCCCCC"/>
                </a:solidFill>
                <a:effectLst/>
                <a:latin typeface="Consolas" panose="020B0609020204030204" pitchFamily="49" charset="0"/>
              </a:rPr>
              <a:t>        </a:t>
            </a:r>
            <a:r>
              <a:rPr lang="en-US" sz="1100" b="0">
                <a:solidFill>
                  <a:srgbClr val="569CD6"/>
                </a:solidFill>
                <a:effectLst/>
                <a:latin typeface="Consolas" panose="020B0609020204030204" pitchFamily="49" charset="0"/>
              </a:rPr>
              <a:t>const</a:t>
            </a:r>
            <a:r>
              <a:rPr lang="en-US" sz="1100" b="0">
                <a:solidFill>
                  <a:srgbClr val="CCCCCC"/>
                </a:solidFill>
                <a:effectLst/>
                <a:latin typeface="Consolas" panose="020B0609020204030204" pitchFamily="49" charset="0"/>
              </a:rPr>
              <a:t> </a:t>
            </a:r>
            <a:r>
              <a:rPr lang="en-US" sz="1100" b="0">
                <a:solidFill>
                  <a:srgbClr val="4EC9B0"/>
                </a:solidFill>
                <a:effectLst/>
                <a:latin typeface="Consolas" panose="020B0609020204030204" pitchFamily="49" charset="0"/>
              </a:rPr>
              <a:t>Node</a:t>
            </a:r>
            <a:r>
              <a:rPr lang="en-US" sz="1100" b="0">
                <a:solidFill>
                  <a:srgbClr val="D4D4D4"/>
                </a:solidFill>
                <a:effectLst/>
                <a:latin typeface="Consolas" panose="020B0609020204030204" pitchFamily="49" charset="0"/>
              </a:rPr>
              <a:t>&amp;</a:t>
            </a:r>
            <a:r>
              <a:rPr lang="en-US" sz="1100" b="0">
                <a:solidFill>
                  <a:srgbClr val="CCCCCC"/>
                </a:solidFill>
                <a:effectLst/>
                <a:latin typeface="Consolas" panose="020B0609020204030204" pitchFamily="49" charset="0"/>
              </a:rPr>
              <a:t> node </a:t>
            </a:r>
            <a:r>
              <a:rPr lang="en-US" sz="1100" b="0">
                <a:solidFill>
                  <a:srgbClr val="D4D4D4"/>
                </a:solidFill>
                <a:effectLst/>
                <a:latin typeface="Consolas" panose="020B0609020204030204" pitchFamily="49" charset="0"/>
              </a:rPr>
              <a:t>=</a:t>
            </a:r>
            <a:r>
              <a:rPr lang="en-US" sz="1100" b="0">
                <a:solidFill>
                  <a:srgbClr val="CCCCCC"/>
                </a:solidFill>
                <a:effectLst/>
                <a:latin typeface="Consolas" panose="020B0609020204030204" pitchFamily="49" charset="0"/>
              </a:rPr>
              <a:t> nodes[index];</a:t>
            </a:r>
          </a:p>
          <a:p>
            <a:br>
              <a:rPr lang="en-US" sz="1100" b="0">
                <a:solidFill>
                  <a:srgbClr val="CCCCCC"/>
                </a:solidFill>
                <a:effectLst/>
                <a:latin typeface="Consolas" panose="020B0609020204030204" pitchFamily="49" charset="0"/>
              </a:rPr>
            </a:br>
            <a:r>
              <a:rPr lang="en-US" sz="1100" b="0">
                <a:solidFill>
                  <a:srgbClr val="CCCCCC"/>
                </a:solidFill>
                <a:effectLst/>
                <a:latin typeface="Consolas" panose="020B0609020204030204" pitchFamily="49" charset="0"/>
              </a:rPr>
              <a:t>        </a:t>
            </a:r>
            <a:r>
              <a:rPr lang="en-US" sz="1100" b="0">
                <a:solidFill>
                  <a:srgbClr val="569CD6"/>
                </a:solidFill>
                <a:effectLst/>
                <a:latin typeface="Consolas" panose="020B0609020204030204" pitchFamily="49" charset="0"/>
              </a:rPr>
              <a:t>int</a:t>
            </a:r>
            <a:r>
              <a:rPr lang="en-US" sz="1100" b="0">
                <a:solidFill>
                  <a:srgbClr val="CCCCCC"/>
                </a:solidFill>
                <a:effectLst/>
                <a:latin typeface="Consolas" panose="020B0609020204030204" pitchFamily="49" charset="0"/>
              </a:rPr>
              <a:t> sum </a:t>
            </a:r>
            <a:r>
              <a:rPr lang="en-US" sz="1100" b="0">
                <a:solidFill>
                  <a:srgbClr val="D4D4D4"/>
                </a:solidFill>
                <a:effectLst/>
                <a:latin typeface="Consolas" panose="020B0609020204030204" pitchFamily="49" charset="0"/>
              </a:rPr>
              <a:t>=</a:t>
            </a:r>
            <a:r>
              <a:rPr lang="en-US" sz="1100" b="0">
                <a:solidFill>
                  <a:srgbClr val="CCCCCC"/>
                </a:solidFill>
                <a:effectLst/>
                <a:latin typeface="Consolas" panose="020B0609020204030204" pitchFamily="49" charset="0"/>
              </a:rPr>
              <a:t> </a:t>
            </a:r>
            <a:r>
              <a:rPr lang="en-US" sz="1100" b="0">
                <a:solidFill>
                  <a:srgbClr val="B5CEA8"/>
                </a:solidFill>
                <a:effectLst/>
                <a:latin typeface="Consolas" panose="020B0609020204030204" pitchFamily="49" charset="0"/>
              </a:rPr>
              <a:t>0</a:t>
            </a:r>
            <a:r>
              <a:rPr lang="en-US" sz="1100" b="0">
                <a:solidFill>
                  <a:srgbClr val="CCCCCC"/>
                </a:solidFill>
                <a:effectLst/>
                <a:latin typeface="Consolas" panose="020B0609020204030204" pitchFamily="49" charset="0"/>
              </a:rPr>
              <a:t>;</a:t>
            </a:r>
          </a:p>
          <a:p>
            <a:r>
              <a:rPr lang="en-US" sz="1100" b="0">
                <a:solidFill>
                  <a:srgbClr val="CCCCCC"/>
                </a:solidFill>
                <a:effectLst/>
                <a:latin typeface="Consolas" panose="020B0609020204030204" pitchFamily="49" charset="0"/>
              </a:rPr>
              <a:t>        </a:t>
            </a:r>
            <a:r>
              <a:rPr lang="en-US" sz="1100" b="0">
                <a:solidFill>
                  <a:srgbClr val="C586C0"/>
                </a:solidFill>
                <a:effectLst/>
                <a:latin typeface="Consolas" panose="020B0609020204030204" pitchFamily="49" charset="0"/>
              </a:rPr>
              <a:t>if </a:t>
            </a:r>
            <a:r>
              <a:rPr lang="en-US" sz="1100" b="0">
                <a:solidFill>
                  <a:srgbClr val="CCCCCC"/>
                </a:solidFill>
                <a:effectLst/>
                <a:latin typeface="Consolas" panose="020B0609020204030204" pitchFamily="49" charset="0"/>
              </a:rPr>
              <a:t>(</a:t>
            </a:r>
            <a:r>
              <a:rPr lang="en-US" sz="1100" b="0" err="1">
                <a:solidFill>
                  <a:srgbClr val="CCCCCC"/>
                </a:solidFill>
                <a:effectLst/>
                <a:latin typeface="Consolas" panose="020B0609020204030204" pitchFamily="49" charset="0"/>
              </a:rPr>
              <a:t>node.</a:t>
            </a:r>
            <a:r>
              <a:rPr lang="en-US" sz="1100" err="1">
                <a:solidFill>
                  <a:srgbClr val="DCDCAA"/>
                </a:solidFill>
                <a:latin typeface="Consolas" panose="020B0609020204030204" pitchFamily="49" charset="0"/>
              </a:rPr>
              <a:t>l</a:t>
            </a:r>
            <a:r>
              <a:rPr lang="en-US" sz="1100" b="0" err="1">
                <a:solidFill>
                  <a:srgbClr val="DCDCAA"/>
                </a:solidFill>
                <a:effectLst/>
                <a:latin typeface="Consolas" panose="020B0609020204030204" pitchFamily="49" charset="0"/>
              </a:rPr>
              <a:t>eftIsLeaf</a:t>
            </a:r>
            <a:r>
              <a:rPr lang="en-US" sz="1100" b="0">
                <a:solidFill>
                  <a:srgbClr val="CCCCCC"/>
                </a:solidFill>
                <a:effectLst/>
                <a:latin typeface="Consolas" panose="020B0609020204030204" pitchFamily="49" charset="0"/>
              </a:rPr>
              <a:t>()) </a:t>
            </a:r>
          </a:p>
          <a:p>
            <a:r>
              <a:rPr lang="en-US" sz="1100" b="0">
                <a:solidFill>
                  <a:srgbClr val="CCCCCC"/>
                </a:solidFill>
                <a:effectLst/>
                <a:latin typeface="Consolas" panose="020B0609020204030204" pitchFamily="49" charset="0"/>
              </a:rPr>
              <a:t>            sum </a:t>
            </a:r>
            <a:r>
              <a:rPr lang="en-US" sz="1100" b="0">
                <a:solidFill>
                  <a:srgbClr val="D4D4D4"/>
                </a:solidFill>
                <a:effectLst/>
                <a:latin typeface="Consolas" panose="020B0609020204030204" pitchFamily="49" charset="0"/>
              </a:rPr>
              <a:t>+=</a:t>
            </a:r>
            <a:r>
              <a:rPr lang="en-US" sz="1100" b="0">
                <a:solidFill>
                  <a:srgbClr val="CCCCCC"/>
                </a:solidFill>
                <a:effectLst/>
                <a:latin typeface="Consolas" panose="020B0609020204030204" pitchFamily="49" charset="0"/>
              </a:rPr>
              <a:t> leaves[</a:t>
            </a:r>
            <a:r>
              <a:rPr lang="en-US" sz="1100" b="0" err="1">
                <a:solidFill>
                  <a:srgbClr val="CCCCCC"/>
                </a:solidFill>
                <a:effectLst/>
                <a:latin typeface="Consolas" panose="020B0609020204030204" pitchFamily="49" charset="0"/>
              </a:rPr>
              <a:t>node.</a:t>
            </a:r>
            <a:r>
              <a:rPr lang="en-US" sz="1100" b="0" err="1">
                <a:solidFill>
                  <a:srgbClr val="DCDCAA"/>
                </a:solidFill>
                <a:effectLst/>
                <a:latin typeface="Consolas" panose="020B0609020204030204" pitchFamily="49" charset="0"/>
              </a:rPr>
              <a:t>getLeftAddr</a:t>
            </a:r>
            <a:r>
              <a:rPr lang="en-US" sz="1100" b="0">
                <a:solidFill>
                  <a:srgbClr val="CCCCCC"/>
                </a:solidFill>
                <a:effectLst/>
                <a:latin typeface="Consolas" panose="020B0609020204030204" pitchFamily="49" charset="0"/>
              </a:rPr>
              <a:t>()].</a:t>
            </a:r>
            <a:r>
              <a:rPr lang="en-US" sz="1100" b="0" err="1">
                <a:solidFill>
                  <a:srgbClr val="CCCCCC"/>
                </a:solidFill>
                <a:effectLst/>
                <a:latin typeface="Consolas" panose="020B0609020204030204" pitchFamily="49" charset="0"/>
              </a:rPr>
              <a:t>m_value</a:t>
            </a:r>
            <a:r>
              <a:rPr lang="en-US" sz="1100" b="0">
                <a:solidFill>
                  <a:srgbClr val="CCCCCC"/>
                </a:solidFill>
                <a:effectLst/>
                <a:latin typeface="Consolas" panose="020B0609020204030204" pitchFamily="49" charset="0"/>
              </a:rPr>
              <a:t>;</a:t>
            </a:r>
          </a:p>
          <a:p>
            <a:r>
              <a:rPr lang="en-US" sz="1100" b="0">
                <a:solidFill>
                  <a:srgbClr val="CCCCCC"/>
                </a:solidFill>
                <a:effectLst/>
                <a:latin typeface="Consolas" panose="020B0609020204030204" pitchFamily="49" charset="0"/>
              </a:rPr>
              <a:t>        </a:t>
            </a:r>
            <a:r>
              <a:rPr lang="en-US" sz="1100" b="0">
                <a:solidFill>
                  <a:srgbClr val="C586C0"/>
                </a:solidFill>
                <a:effectLst/>
                <a:latin typeface="Consolas" panose="020B0609020204030204" pitchFamily="49" charset="0"/>
              </a:rPr>
              <a:t>else</a:t>
            </a:r>
            <a:endParaRPr lang="en-US" sz="1100" b="0">
              <a:solidFill>
                <a:srgbClr val="CCCCCC"/>
              </a:solidFill>
              <a:effectLst/>
              <a:latin typeface="Consolas" panose="020B0609020204030204" pitchFamily="49" charset="0"/>
            </a:endParaRPr>
          </a:p>
          <a:p>
            <a:r>
              <a:rPr lang="en-US" sz="1100" b="0">
                <a:solidFill>
                  <a:srgbClr val="CCCCCC"/>
                </a:solidFill>
                <a:effectLst/>
                <a:latin typeface="Consolas" panose="020B0609020204030204" pitchFamily="49" charset="0"/>
              </a:rPr>
              <a:t>            sum </a:t>
            </a:r>
            <a:r>
              <a:rPr lang="en-US" sz="1100" b="0">
                <a:solidFill>
                  <a:srgbClr val="D4D4D4"/>
                </a:solidFill>
                <a:effectLst/>
                <a:latin typeface="Consolas" panose="020B0609020204030204" pitchFamily="49" charset="0"/>
              </a:rPr>
              <a:t>+=</a:t>
            </a:r>
            <a:r>
              <a:rPr lang="en-US" sz="1100" b="0">
                <a:solidFill>
                  <a:srgbClr val="CCCCCC"/>
                </a:solidFill>
                <a:effectLst/>
                <a:latin typeface="Consolas" panose="020B0609020204030204" pitchFamily="49" charset="0"/>
              </a:rPr>
              <a:t> sums[</a:t>
            </a:r>
            <a:r>
              <a:rPr lang="en-US" sz="1100" b="0" err="1">
                <a:solidFill>
                  <a:srgbClr val="CCCCCC"/>
                </a:solidFill>
                <a:effectLst/>
                <a:latin typeface="Consolas" panose="020B0609020204030204" pitchFamily="49" charset="0"/>
              </a:rPr>
              <a:t>node.</a:t>
            </a:r>
            <a:r>
              <a:rPr lang="en-US" sz="1100" b="0" err="1">
                <a:solidFill>
                  <a:srgbClr val="DCDCAA"/>
                </a:solidFill>
                <a:effectLst/>
                <a:latin typeface="Consolas" panose="020B0609020204030204" pitchFamily="49" charset="0"/>
              </a:rPr>
              <a:t>getLeftAddr</a:t>
            </a:r>
            <a:r>
              <a:rPr lang="en-US" sz="1100" b="0">
                <a:solidFill>
                  <a:srgbClr val="CCCCCC"/>
                </a:solidFill>
                <a:effectLst/>
                <a:latin typeface="Consolas" panose="020B0609020204030204" pitchFamily="49" charset="0"/>
              </a:rPr>
              <a:t>()];</a:t>
            </a:r>
          </a:p>
          <a:p>
            <a:br>
              <a:rPr lang="en-US" sz="1100" b="0">
                <a:solidFill>
                  <a:srgbClr val="CCCCCC"/>
                </a:solidFill>
                <a:effectLst/>
                <a:latin typeface="Consolas" panose="020B0609020204030204" pitchFamily="49" charset="0"/>
              </a:rPr>
            </a:br>
            <a:r>
              <a:rPr lang="en-US" sz="1100" b="0">
                <a:solidFill>
                  <a:srgbClr val="CCCCCC"/>
                </a:solidFill>
                <a:effectLst/>
                <a:latin typeface="Consolas" panose="020B0609020204030204" pitchFamily="49" charset="0"/>
              </a:rPr>
              <a:t>        </a:t>
            </a:r>
            <a:r>
              <a:rPr lang="en-US" sz="1100" b="0">
                <a:solidFill>
                  <a:srgbClr val="C586C0"/>
                </a:solidFill>
                <a:effectLst/>
                <a:latin typeface="Consolas" panose="020B0609020204030204" pitchFamily="49" charset="0"/>
              </a:rPr>
              <a:t>if </a:t>
            </a:r>
            <a:r>
              <a:rPr lang="en-US" sz="1100" b="0">
                <a:solidFill>
                  <a:srgbClr val="CCCCCC"/>
                </a:solidFill>
                <a:effectLst/>
                <a:latin typeface="Consolas" panose="020B0609020204030204" pitchFamily="49" charset="0"/>
              </a:rPr>
              <a:t>(</a:t>
            </a:r>
            <a:r>
              <a:rPr lang="en-US" sz="1100" b="0" err="1">
                <a:solidFill>
                  <a:srgbClr val="CCCCCC"/>
                </a:solidFill>
                <a:effectLst/>
                <a:latin typeface="Consolas" panose="020B0609020204030204" pitchFamily="49" charset="0"/>
              </a:rPr>
              <a:t>node.</a:t>
            </a:r>
            <a:r>
              <a:rPr lang="en-US" sz="1100" err="1">
                <a:solidFill>
                  <a:srgbClr val="DCDCAA"/>
                </a:solidFill>
                <a:latin typeface="Consolas" panose="020B0609020204030204" pitchFamily="49" charset="0"/>
              </a:rPr>
              <a:t>r</a:t>
            </a:r>
            <a:r>
              <a:rPr lang="en-US" sz="1100" b="0" err="1">
                <a:solidFill>
                  <a:srgbClr val="DCDCAA"/>
                </a:solidFill>
                <a:effectLst/>
                <a:latin typeface="Consolas" panose="020B0609020204030204" pitchFamily="49" charset="0"/>
              </a:rPr>
              <a:t>ightIsLeaf</a:t>
            </a:r>
            <a:r>
              <a:rPr lang="en-US" sz="1100" b="0">
                <a:solidFill>
                  <a:srgbClr val="CCCCCC"/>
                </a:solidFill>
                <a:effectLst/>
                <a:latin typeface="Consolas" panose="020B0609020204030204" pitchFamily="49" charset="0"/>
              </a:rPr>
              <a:t>()) </a:t>
            </a:r>
          </a:p>
          <a:p>
            <a:r>
              <a:rPr lang="en-US" sz="1100" b="0">
                <a:solidFill>
                  <a:srgbClr val="CCCCCC"/>
                </a:solidFill>
                <a:effectLst/>
                <a:latin typeface="Consolas" panose="020B0609020204030204" pitchFamily="49" charset="0"/>
              </a:rPr>
              <a:t>            sum </a:t>
            </a:r>
            <a:r>
              <a:rPr lang="en-US" sz="1100" b="0">
                <a:solidFill>
                  <a:srgbClr val="D4D4D4"/>
                </a:solidFill>
                <a:effectLst/>
                <a:latin typeface="Consolas" panose="020B0609020204030204" pitchFamily="49" charset="0"/>
              </a:rPr>
              <a:t>+=</a:t>
            </a:r>
            <a:r>
              <a:rPr lang="en-US" sz="1100" b="0">
                <a:solidFill>
                  <a:srgbClr val="CCCCCC"/>
                </a:solidFill>
                <a:effectLst/>
                <a:latin typeface="Consolas" panose="020B0609020204030204" pitchFamily="49" charset="0"/>
              </a:rPr>
              <a:t> leaves[</a:t>
            </a:r>
            <a:r>
              <a:rPr lang="en-US" sz="1100" b="0" err="1">
                <a:solidFill>
                  <a:srgbClr val="CCCCCC"/>
                </a:solidFill>
                <a:effectLst/>
                <a:latin typeface="Consolas" panose="020B0609020204030204" pitchFamily="49" charset="0"/>
              </a:rPr>
              <a:t>node.</a:t>
            </a:r>
            <a:r>
              <a:rPr lang="en-US" sz="1100" b="0" err="1">
                <a:solidFill>
                  <a:srgbClr val="DCDCAA"/>
                </a:solidFill>
                <a:effectLst/>
                <a:latin typeface="Consolas" panose="020B0609020204030204" pitchFamily="49" charset="0"/>
              </a:rPr>
              <a:t>getRightAddr</a:t>
            </a:r>
            <a:r>
              <a:rPr lang="en-US" sz="1100" b="0">
                <a:solidFill>
                  <a:srgbClr val="CCCCCC"/>
                </a:solidFill>
                <a:effectLst/>
                <a:latin typeface="Consolas" panose="020B0609020204030204" pitchFamily="49" charset="0"/>
              </a:rPr>
              <a:t>()].</a:t>
            </a:r>
            <a:r>
              <a:rPr lang="en-US" sz="1100" b="0" err="1">
                <a:solidFill>
                  <a:srgbClr val="CCCCCC"/>
                </a:solidFill>
                <a:effectLst/>
                <a:latin typeface="Consolas" panose="020B0609020204030204" pitchFamily="49" charset="0"/>
              </a:rPr>
              <a:t>m_value</a:t>
            </a:r>
            <a:r>
              <a:rPr lang="en-US" sz="1100" b="0">
                <a:solidFill>
                  <a:srgbClr val="CCCCCC"/>
                </a:solidFill>
                <a:effectLst/>
                <a:latin typeface="Consolas" panose="020B0609020204030204" pitchFamily="49" charset="0"/>
              </a:rPr>
              <a:t>;</a:t>
            </a:r>
          </a:p>
          <a:p>
            <a:r>
              <a:rPr lang="en-US" sz="1100" b="0">
                <a:solidFill>
                  <a:srgbClr val="CCCCCC"/>
                </a:solidFill>
                <a:effectLst/>
                <a:latin typeface="Consolas" panose="020B0609020204030204" pitchFamily="49" charset="0"/>
              </a:rPr>
              <a:t>        </a:t>
            </a:r>
            <a:r>
              <a:rPr lang="en-US" sz="1100" b="0">
                <a:solidFill>
                  <a:srgbClr val="C586C0"/>
                </a:solidFill>
                <a:effectLst/>
                <a:latin typeface="Consolas" panose="020B0609020204030204" pitchFamily="49" charset="0"/>
              </a:rPr>
              <a:t>else</a:t>
            </a:r>
            <a:endParaRPr lang="en-US" sz="1100" b="0">
              <a:solidFill>
                <a:srgbClr val="CCCCCC"/>
              </a:solidFill>
              <a:effectLst/>
              <a:latin typeface="Consolas" panose="020B0609020204030204" pitchFamily="49" charset="0"/>
            </a:endParaRPr>
          </a:p>
          <a:p>
            <a:r>
              <a:rPr lang="en-US" sz="1100" b="0">
                <a:solidFill>
                  <a:srgbClr val="CCCCCC"/>
                </a:solidFill>
                <a:effectLst/>
                <a:latin typeface="Consolas" panose="020B0609020204030204" pitchFamily="49" charset="0"/>
              </a:rPr>
              <a:t>            sum </a:t>
            </a:r>
            <a:r>
              <a:rPr lang="en-US" sz="1100" b="0">
                <a:solidFill>
                  <a:srgbClr val="D4D4D4"/>
                </a:solidFill>
                <a:effectLst/>
                <a:latin typeface="Consolas" panose="020B0609020204030204" pitchFamily="49" charset="0"/>
              </a:rPr>
              <a:t>+=</a:t>
            </a:r>
            <a:r>
              <a:rPr lang="en-US" sz="1100" b="0">
                <a:solidFill>
                  <a:srgbClr val="CCCCCC"/>
                </a:solidFill>
                <a:effectLst/>
                <a:latin typeface="Consolas" panose="020B0609020204030204" pitchFamily="49" charset="0"/>
              </a:rPr>
              <a:t> sums[</a:t>
            </a:r>
            <a:r>
              <a:rPr lang="en-US" sz="1100" b="0" err="1">
                <a:solidFill>
                  <a:srgbClr val="CCCCCC"/>
                </a:solidFill>
                <a:effectLst/>
                <a:latin typeface="Consolas" panose="020B0609020204030204" pitchFamily="49" charset="0"/>
              </a:rPr>
              <a:t>node.</a:t>
            </a:r>
            <a:r>
              <a:rPr lang="en-US" sz="1100" b="0" err="1">
                <a:solidFill>
                  <a:srgbClr val="DCDCAA"/>
                </a:solidFill>
                <a:effectLst/>
                <a:latin typeface="Consolas" panose="020B0609020204030204" pitchFamily="49" charset="0"/>
              </a:rPr>
              <a:t>getRightAddr</a:t>
            </a:r>
            <a:r>
              <a:rPr lang="en-US" sz="1100" b="0">
                <a:solidFill>
                  <a:srgbClr val="CCCCCC"/>
                </a:solidFill>
                <a:effectLst/>
                <a:latin typeface="Consolas" panose="020B0609020204030204" pitchFamily="49" charset="0"/>
              </a:rPr>
              <a:t>()];</a:t>
            </a:r>
          </a:p>
          <a:p>
            <a:br>
              <a:rPr lang="en-US" sz="1100" b="0">
                <a:solidFill>
                  <a:srgbClr val="CCCCCC"/>
                </a:solidFill>
                <a:effectLst/>
                <a:latin typeface="Consolas" panose="020B0609020204030204" pitchFamily="49" charset="0"/>
              </a:rPr>
            </a:br>
            <a:r>
              <a:rPr lang="en-US" sz="1100" b="0">
                <a:solidFill>
                  <a:srgbClr val="CCCCCC"/>
                </a:solidFill>
                <a:effectLst/>
                <a:latin typeface="Consolas" panose="020B0609020204030204" pitchFamily="49" charset="0"/>
              </a:rPr>
              <a:t>        sums[index] </a:t>
            </a:r>
            <a:r>
              <a:rPr lang="en-US" sz="1100" b="0">
                <a:solidFill>
                  <a:srgbClr val="D4D4D4"/>
                </a:solidFill>
                <a:effectLst/>
                <a:latin typeface="Consolas" panose="020B0609020204030204" pitchFamily="49" charset="0"/>
              </a:rPr>
              <a:t>=</a:t>
            </a:r>
            <a:r>
              <a:rPr lang="en-US" sz="1100" b="0">
                <a:solidFill>
                  <a:srgbClr val="CCCCCC"/>
                </a:solidFill>
                <a:effectLst/>
                <a:latin typeface="Consolas" panose="020B0609020204030204" pitchFamily="49" charset="0"/>
              </a:rPr>
              <a:t> sum;</a:t>
            </a:r>
          </a:p>
          <a:p>
            <a:r>
              <a:rPr lang="en-US" sz="1100" b="0">
                <a:solidFill>
                  <a:srgbClr val="CCCCCC"/>
                </a:solidFill>
                <a:effectLst/>
                <a:latin typeface="Consolas" panose="020B0609020204030204" pitchFamily="49" charset="0"/>
              </a:rPr>
              <a:t>        index </a:t>
            </a:r>
            <a:r>
              <a:rPr lang="en-US" sz="1100" b="0">
                <a:solidFill>
                  <a:srgbClr val="D4D4D4"/>
                </a:solidFill>
                <a:effectLst/>
                <a:latin typeface="Consolas" panose="020B0609020204030204" pitchFamily="49" charset="0"/>
              </a:rPr>
              <a:t>=</a:t>
            </a:r>
            <a:r>
              <a:rPr lang="en-US" sz="1100" b="0">
                <a:solidFill>
                  <a:srgbClr val="CCCCCC"/>
                </a:solidFill>
                <a:effectLst/>
                <a:latin typeface="Consolas" panose="020B0609020204030204" pitchFamily="49" charset="0"/>
              </a:rPr>
              <a:t> </a:t>
            </a:r>
            <a:r>
              <a:rPr lang="en-US" sz="1100" b="0" err="1">
                <a:solidFill>
                  <a:srgbClr val="CCCCCC"/>
                </a:solidFill>
                <a:effectLst/>
                <a:latin typeface="Consolas" panose="020B0609020204030204" pitchFamily="49" charset="0"/>
              </a:rPr>
              <a:t>node.m_parentAddr</a:t>
            </a:r>
            <a:r>
              <a:rPr lang="en-US" sz="1100" b="0">
                <a:solidFill>
                  <a:srgbClr val="CCCCCC"/>
                </a:solidFill>
                <a:effectLst/>
                <a:latin typeface="Consolas" panose="020B0609020204030204" pitchFamily="49" charset="0"/>
              </a:rPr>
              <a:t>;</a:t>
            </a:r>
          </a:p>
          <a:p>
            <a:r>
              <a:rPr lang="en-US" sz="1100">
                <a:solidFill>
                  <a:srgbClr val="DCDCAA"/>
                </a:solidFill>
                <a:latin typeface="Consolas" panose="020B0609020204030204" pitchFamily="49" charset="0"/>
              </a:rPr>
              <a:t>        </a:t>
            </a:r>
            <a:r>
              <a:rPr lang="en-US" sz="1100" b="0">
                <a:solidFill>
                  <a:srgbClr val="DCDCAA"/>
                </a:solidFill>
                <a:effectLst/>
                <a:latin typeface="Consolas" panose="020B0609020204030204" pitchFamily="49" charset="0"/>
              </a:rPr>
              <a:t>__</a:t>
            </a:r>
            <a:r>
              <a:rPr lang="en-US" sz="1100" b="0" err="1">
                <a:solidFill>
                  <a:srgbClr val="DCDCAA"/>
                </a:solidFill>
                <a:effectLst/>
                <a:latin typeface="Consolas" panose="020B0609020204030204" pitchFamily="49" charset="0"/>
              </a:rPr>
              <a:t>threadfence</a:t>
            </a:r>
            <a:r>
              <a:rPr lang="en-US" sz="1100" b="0">
                <a:solidFill>
                  <a:srgbClr val="CCCCCC"/>
                </a:solidFill>
                <a:effectLst/>
                <a:latin typeface="Consolas" panose="020B0609020204030204" pitchFamily="49" charset="0"/>
              </a:rPr>
              <a:t>();</a:t>
            </a:r>
          </a:p>
          <a:p>
            <a:r>
              <a:rPr lang="en-US" sz="1100" b="0">
                <a:solidFill>
                  <a:srgbClr val="CCCCCC"/>
                </a:solidFill>
                <a:effectLst/>
                <a:latin typeface="Consolas" panose="020B0609020204030204" pitchFamily="49" charset="0"/>
              </a:rPr>
              <a:t>    }</a:t>
            </a:r>
          </a:p>
          <a:p>
            <a:r>
              <a:rPr lang="en-US" sz="1100" b="0">
                <a:solidFill>
                  <a:srgbClr val="CCCCCC"/>
                </a:solidFill>
                <a:effectLst/>
                <a:latin typeface="Consolas" panose="020B0609020204030204" pitchFamily="49" charset="0"/>
              </a:rPr>
              <a:t>}</a:t>
            </a:r>
          </a:p>
        </p:txBody>
      </p:sp>
      <p:sp>
        <p:nvSpPr>
          <p:cNvPr id="7" name="Rectangle 6">
            <a:extLst>
              <a:ext uri="{FF2B5EF4-FFF2-40B4-BE49-F238E27FC236}">
                <a16:creationId xmlns:a16="http://schemas.microsoft.com/office/drawing/2014/main" id="{EC12D0A3-35EF-3384-E4AA-B467BFD8C2EC}"/>
              </a:ext>
            </a:extLst>
          </p:cNvPr>
          <p:cNvSpPr/>
          <p:nvPr/>
        </p:nvSpPr>
        <p:spPr>
          <a:xfrm>
            <a:off x="6446348" y="2665472"/>
            <a:ext cx="4362456" cy="261256"/>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8" name="Rectangle 7">
            <a:extLst>
              <a:ext uri="{FF2B5EF4-FFF2-40B4-BE49-F238E27FC236}">
                <a16:creationId xmlns:a16="http://schemas.microsoft.com/office/drawing/2014/main" id="{69E43C7D-D38B-10B9-FAFB-1F061AD571AD}"/>
              </a:ext>
            </a:extLst>
          </p:cNvPr>
          <p:cNvSpPr/>
          <p:nvPr/>
        </p:nvSpPr>
        <p:spPr>
          <a:xfrm>
            <a:off x="6721271" y="5699538"/>
            <a:ext cx="2101144" cy="442626"/>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9" name="Oval 8">
            <a:extLst>
              <a:ext uri="{FF2B5EF4-FFF2-40B4-BE49-F238E27FC236}">
                <a16:creationId xmlns:a16="http://schemas.microsoft.com/office/drawing/2014/main" id="{8CB87BFC-E701-99FD-85D0-FB6472B58E7E}"/>
              </a:ext>
            </a:extLst>
          </p:cNvPr>
          <p:cNvSpPr/>
          <p:nvPr/>
        </p:nvSpPr>
        <p:spPr>
          <a:xfrm>
            <a:off x="2438147" y="5008679"/>
            <a:ext cx="380999" cy="389510"/>
          </a:xfrm>
          <a:prstGeom prst="ellipse">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8</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0" name="Oval 9">
            <a:extLst>
              <a:ext uri="{FF2B5EF4-FFF2-40B4-BE49-F238E27FC236}">
                <a16:creationId xmlns:a16="http://schemas.microsoft.com/office/drawing/2014/main" id="{F9EDF489-3573-4E56-0CFF-EAF66703E045}"/>
              </a:ext>
            </a:extLst>
          </p:cNvPr>
          <p:cNvSpPr/>
          <p:nvPr/>
        </p:nvSpPr>
        <p:spPr>
          <a:xfrm>
            <a:off x="3407310" y="5008679"/>
            <a:ext cx="380999" cy="389510"/>
          </a:xfrm>
          <a:prstGeom prst="ellipse">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1" name="Oval 10">
            <a:extLst>
              <a:ext uri="{FF2B5EF4-FFF2-40B4-BE49-F238E27FC236}">
                <a16:creationId xmlns:a16="http://schemas.microsoft.com/office/drawing/2014/main" id="{F622EBF7-A1CB-E312-B318-9A8BCBCD9778}"/>
              </a:ext>
            </a:extLst>
          </p:cNvPr>
          <p:cNvSpPr/>
          <p:nvPr/>
        </p:nvSpPr>
        <p:spPr>
          <a:xfrm>
            <a:off x="2922068" y="4317235"/>
            <a:ext cx="380999" cy="389510"/>
          </a:xfrm>
          <a:prstGeom prst="ellipse">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9</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80" name="Freeform: Shape 79">
            <a:extLst>
              <a:ext uri="{FF2B5EF4-FFF2-40B4-BE49-F238E27FC236}">
                <a16:creationId xmlns:a16="http://schemas.microsoft.com/office/drawing/2014/main" id="{BF7D7728-A6F1-2836-1935-BEB216D67FFC}"/>
              </a:ext>
            </a:extLst>
          </p:cNvPr>
          <p:cNvSpPr/>
          <p:nvPr/>
        </p:nvSpPr>
        <p:spPr>
          <a:xfrm>
            <a:off x="2202763" y="5263439"/>
            <a:ext cx="338942" cy="632796"/>
          </a:xfrm>
          <a:custGeom>
            <a:avLst/>
            <a:gdLst>
              <a:gd name="connsiteX0" fmla="*/ 16864 w 192124"/>
              <a:gd name="connsiteY0" fmla="*/ 525780 h 525780"/>
              <a:gd name="connsiteX1" fmla="*/ 16864 w 192124"/>
              <a:gd name="connsiteY1" fmla="*/ 228600 h 525780"/>
              <a:gd name="connsiteX2" fmla="*/ 192124 w 192124"/>
              <a:gd name="connsiteY2" fmla="*/ 0 h 525780"/>
              <a:gd name="connsiteX0" fmla="*/ 0 w 175260"/>
              <a:gd name="connsiteY0" fmla="*/ 525780 h 525780"/>
              <a:gd name="connsiteX1" fmla="*/ 175260 w 175260"/>
              <a:gd name="connsiteY1" fmla="*/ 0 h 525780"/>
              <a:gd name="connsiteX0" fmla="*/ 0 w 160973"/>
              <a:gd name="connsiteY0" fmla="*/ 501967 h 501967"/>
              <a:gd name="connsiteX1" fmla="*/ 160973 w 160973"/>
              <a:gd name="connsiteY1" fmla="*/ 0 h 501967"/>
              <a:gd name="connsiteX0" fmla="*/ 0 w 160973"/>
              <a:gd name="connsiteY0" fmla="*/ 501967 h 501967"/>
              <a:gd name="connsiteX1" fmla="*/ 160973 w 160973"/>
              <a:gd name="connsiteY1" fmla="*/ 0 h 501967"/>
              <a:gd name="connsiteX0" fmla="*/ 13338 w 174311"/>
              <a:gd name="connsiteY0" fmla="*/ 501967 h 501967"/>
              <a:gd name="connsiteX1" fmla="*/ 174311 w 174311"/>
              <a:gd name="connsiteY1" fmla="*/ 0 h 501967"/>
            </a:gdLst>
            <a:ahLst/>
            <a:cxnLst>
              <a:cxn ang="0">
                <a:pos x="connsiteX0" y="connsiteY0"/>
              </a:cxn>
              <a:cxn ang="0">
                <a:pos x="connsiteX1" y="connsiteY1"/>
              </a:cxn>
            </a:cxnLst>
            <a:rect l="l" t="t" r="r" b="b"/>
            <a:pathLst>
              <a:path w="174311" h="501967">
                <a:moveTo>
                  <a:pt x="13338" y="501967"/>
                </a:moveTo>
                <a:cubicBezTo>
                  <a:pt x="-21110" y="320357"/>
                  <a:pt x="3972" y="160179"/>
                  <a:pt x="174311" y="0"/>
                </a:cubicBezTo>
              </a:path>
            </a:pathLst>
          </a:custGeom>
          <a:noFill/>
          <a:ln w="28575" cap="flat">
            <a:solidFill>
              <a:srgbClr val="FFFF00"/>
            </a:solidFill>
            <a:prstDash val="solid"/>
            <a:miter lim="800000"/>
            <a:headEnd type="none" w="med" len="med"/>
            <a:tailEnd type="arrow"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81" name="Freeform: Shape 80">
            <a:extLst>
              <a:ext uri="{FF2B5EF4-FFF2-40B4-BE49-F238E27FC236}">
                <a16:creationId xmlns:a16="http://schemas.microsoft.com/office/drawing/2014/main" id="{86C83006-2709-9CEB-40AA-220391B84FE1}"/>
              </a:ext>
            </a:extLst>
          </p:cNvPr>
          <p:cNvSpPr/>
          <p:nvPr/>
        </p:nvSpPr>
        <p:spPr>
          <a:xfrm>
            <a:off x="2917569" y="5487549"/>
            <a:ext cx="83797" cy="366178"/>
          </a:xfrm>
          <a:custGeom>
            <a:avLst/>
            <a:gdLst>
              <a:gd name="connsiteX0" fmla="*/ 16864 w 192124"/>
              <a:gd name="connsiteY0" fmla="*/ 525780 h 525780"/>
              <a:gd name="connsiteX1" fmla="*/ 16864 w 192124"/>
              <a:gd name="connsiteY1" fmla="*/ 228600 h 525780"/>
              <a:gd name="connsiteX2" fmla="*/ 192124 w 192124"/>
              <a:gd name="connsiteY2" fmla="*/ 0 h 525780"/>
              <a:gd name="connsiteX0" fmla="*/ 781 w 214497"/>
              <a:gd name="connsiteY0" fmla="*/ 525780 h 525780"/>
              <a:gd name="connsiteX1" fmla="*/ 210331 w 214497"/>
              <a:gd name="connsiteY1" fmla="*/ 276225 h 525780"/>
              <a:gd name="connsiteX2" fmla="*/ 176041 w 214497"/>
              <a:gd name="connsiteY2" fmla="*/ 0 h 525780"/>
              <a:gd name="connsiteX0" fmla="*/ 781 w 212892"/>
              <a:gd name="connsiteY0" fmla="*/ 616268 h 616268"/>
              <a:gd name="connsiteX1" fmla="*/ 210331 w 212892"/>
              <a:gd name="connsiteY1" fmla="*/ 366713 h 616268"/>
              <a:gd name="connsiteX2" fmla="*/ 80791 w 212892"/>
              <a:gd name="connsiteY2" fmla="*/ 0 h 616268"/>
              <a:gd name="connsiteX0" fmla="*/ 781 w 240109"/>
              <a:gd name="connsiteY0" fmla="*/ 616268 h 616268"/>
              <a:gd name="connsiteX1" fmla="*/ 210331 w 240109"/>
              <a:gd name="connsiteY1" fmla="*/ 366713 h 616268"/>
              <a:gd name="connsiteX2" fmla="*/ 80791 w 240109"/>
              <a:gd name="connsiteY2" fmla="*/ 0 h 616268"/>
              <a:gd name="connsiteX0" fmla="*/ 781 w 230797"/>
              <a:gd name="connsiteY0" fmla="*/ 616268 h 616268"/>
              <a:gd name="connsiteX1" fmla="*/ 210331 w 230797"/>
              <a:gd name="connsiteY1" fmla="*/ 366713 h 616268"/>
              <a:gd name="connsiteX2" fmla="*/ 80791 w 230797"/>
              <a:gd name="connsiteY2" fmla="*/ 0 h 616268"/>
              <a:gd name="connsiteX0" fmla="*/ 220027 w 220027"/>
              <a:gd name="connsiteY0" fmla="*/ 592455 h 592455"/>
              <a:gd name="connsiteX1" fmla="*/ 129540 w 220027"/>
              <a:gd name="connsiteY1" fmla="*/ 366713 h 592455"/>
              <a:gd name="connsiteX2" fmla="*/ 0 w 220027"/>
              <a:gd name="connsiteY2" fmla="*/ 0 h 592455"/>
              <a:gd name="connsiteX0" fmla="*/ 220027 w 258443"/>
              <a:gd name="connsiteY0" fmla="*/ 592455 h 592455"/>
              <a:gd name="connsiteX1" fmla="*/ 253365 w 258443"/>
              <a:gd name="connsiteY1" fmla="*/ 352426 h 592455"/>
              <a:gd name="connsiteX2" fmla="*/ 0 w 258443"/>
              <a:gd name="connsiteY2" fmla="*/ 0 h 592455"/>
              <a:gd name="connsiteX0" fmla="*/ 220027 w 253365"/>
              <a:gd name="connsiteY0" fmla="*/ 592455 h 592455"/>
              <a:gd name="connsiteX1" fmla="*/ 253365 w 253365"/>
              <a:gd name="connsiteY1" fmla="*/ 352426 h 592455"/>
              <a:gd name="connsiteX2" fmla="*/ 0 w 253365"/>
              <a:gd name="connsiteY2" fmla="*/ 0 h 592455"/>
              <a:gd name="connsiteX0" fmla="*/ 220027 w 254314"/>
              <a:gd name="connsiteY0" fmla="*/ 592455 h 592455"/>
              <a:gd name="connsiteX1" fmla="*/ 253365 w 254314"/>
              <a:gd name="connsiteY1" fmla="*/ 352426 h 592455"/>
              <a:gd name="connsiteX2" fmla="*/ 0 w 254314"/>
              <a:gd name="connsiteY2" fmla="*/ 0 h 592455"/>
              <a:gd name="connsiteX0" fmla="*/ 177165 w 258048"/>
              <a:gd name="connsiteY0" fmla="*/ 573405 h 573405"/>
              <a:gd name="connsiteX1" fmla="*/ 253365 w 258048"/>
              <a:gd name="connsiteY1" fmla="*/ 352426 h 573405"/>
              <a:gd name="connsiteX2" fmla="*/ 0 w 258048"/>
              <a:gd name="connsiteY2" fmla="*/ 0 h 573405"/>
              <a:gd name="connsiteX0" fmla="*/ 177165 w 266111"/>
              <a:gd name="connsiteY0" fmla="*/ 573405 h 573405"/>
              <a:gd name="connsiteX1" fmla="*/ 253365 w 266111"/>
              <a:gd name="connsiteY1" fmla="*/ 352426 h 573405"/>
              <a:gd name="connsiteX2" fmla="*/ 0 w 266111"/>
              <a:gd name="connsiteY2" fmla="*/ 0 h 573405"/>
              <a:gd name="connsiteX0" fmla="*/ 177165 w 266111"/>
              <a:gd name="connsiteY0" fmla="*/ 573405 h 573405"/>
              <a:gd name="connsiteX1" fmla="*/ 253365 w 266111"/>
              <a:gd name="connsiteY1" fmla="*/ 280988 h 573405"/>
              <a:gd name="connsiteX2" fmla="*/ 0 w 266111"/>
              <a:gd name="connsiteY2" fmla="*/ 0 h 573405"/>
              <a:gd name="connsiteX0" fmla="*/ 177165 w 266111"/>
              <a:gd name="connsiteY0" fmla="*/ 573405 h 573405"/>
              <a:gd name="connsiteX1" fmla="*/ 253365 w 266111"/>
              <a:gd name="connsiteY1" fmla="*/ 280988 h 573405"/>
              <a:gd name="connsiteX2" fmla="*/ 0 w 266111"/>
              <a:gd name="connsiteY2" fmla="*/ 0 h 573405"/>
              <a:gd name="connsiteX0" fmla="*/ 177165 w 266111"/>
              <a:gd name="connsiteY0" fmla="*/ 573405 h 573405"/>
              <a:gd name="connsiteX1" fmla="*/ 253365 w 266111"/>
              <a:gd name="connsiteY1" fmla="*/ 280988 h 573405"/>
              <a:gd name="connsiteX2" fmla="*/ 0 w 266111"/>
              <a:gd name="connsiteY2" fmla="*/ 0 h 573405"/>
              <a:gd name="connsiteX0" fmla="*/ 81915 w 163988"/>
              <a:gd name="connsiteY0" fmla="*/ 473392 h 473392"/>
              <a:gd name="connsiteX1" fmla="*/ 158115 w 163988"/>
              <a:gd name="connsiteY1" fmla="*/ 180975 h 473392"/>
              <a:gd name="connsiteX2" fmla="*/ 0 w 163988"/>
              <a:gd name="connsiteY2" fmla="*/ 0 h 473392"/>
              <a:gd name="connsiteX0" fmla="*/ 81915 w 195025"/>
              <a:gd name="connsiteY0" fmla="*/ 473392 h 473392"/>
              <a:gd name="connsiteX1" fmla="*/ 192341 w 195025"/>
              <a:gd name="connsiteY1" fmla="*/ 233362 h 473392"/>
              <a:gd name="connsiteX2" fmla="*/ 0 w 195025"/>
              <a:gd name="connsiteY2" fmla="*/ 0 h 473392"/>
              <a:gd name="connsiteX0" fmla="*/ 81915 w 186401"/>
              <a:gd name="connsiteY0" fmla="*/ 473392 h 473392"/>
              <a:gd name="connsiteX1" fmla="*/ 183214 w 186401"/>
              <a:gd name="connsiteY1" fmla="*/ 233362 h 473392"/>
              <a:gd name="connsiteX2" fmla="*/ 0 w 186401"/>
              <a:gd name="connsiteY2" fmla="*/ 0 h 473392"/>
              <a:gd name="connsiteX0" fmla="*/ 81915 w 81915"/>
              <a:gd name="connsiteY0" fmla="*/ 473392 h 473392"/>
              <a:gd name="connsiteX1" fmla="*/ 0 w 81915"/>
              <a:gd name="connsiteY1" fmla="*/ 0 h 473392"/>
              <a:gd name="connsiteX0" fmla="*/ 81915 w 83758"/>
              <a:gd name="connsiteY0" fmla="*/ 473392 h 473392"/>
              <a:gd name="connsiteX1" fmla="*/ 0 w 83758"/>
              <a:gd name="connsiteY1" fmla="*/ 0 h 473392"/>
              <a:gd name="connsiteX0" fmla="*/ 81915 w 129424"/>
              <a:gd name="connsiteY0" fmla="*/ 473392 h 473392"/>
              <a:gd name="connsiteX1" fmla="*/ 0 w 129424"/>
              <a:gd name="connsiteY1" fmla="*/ 0 h 473392"/>
              <a:gd name="connsiteX0" fmla="*/ 40844 w 104488"/>
              <a:gd name="connsiteY0" fmla="*/ 432911 h 432911"/>
              <a:gd name="connsiteX1" fmla="*/ 0 w 104488"/>
              <a:gd name="connsiteY1" fmla="*/ 0 h 432911"/>
            </a:gdLst>
            <a:ahLst/>
            <a:cxnLst>
              <a:cxn ang="0">
                <a:pos x="connsiteX0" y="connsiteY0"/>
              </a:cxn>
              <a:cxn ang="0">
                <a:pos x="connsiteX1" y="connsiteY1"/>
              </a:cxn>
            </a:cxnLst>
            <a:rect l="l" t="t" r="r" b="b"/>
            <a:pathLst>
              <a:path w="104488" h="432911">
                <a:moveTo>
                  <a:pt x="40844" y="432911"/>
                </a:moveTo>
                <a:cubicBezTo>
                  <a:pt x="123061" y="308451"/>
                  <a:pt x="141390" y="176847"/>
                  <a:pt x="0" y="0"/>
                </a:cubicBezTo>
              </a:path>
            </a:pathLst>
          </a:custGeom>
          <a:noFill/>
          <a:ln w="28575" cap="flat">
            <a:solidFill>
              <a:schemeClr val="bg2">
                <a:lumMod val="60000"/>
                <a:lumOff val="40000"/>
              </a:schemeClr>
            </a:solidFill>
            <a:prstDash val="solid"/>
            <a:miter lim="800000"/>
            <a:headEnd type="none" w="med" len="med"/>
            <a:tailEnd type="arrow"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82" name="Multiplication Sign 81">
            <a:extLst>
              <a:ext uri="{FF2B5EF4-FFF2-40B4-BE49-F238E27FC236}">
                <a16:creationId xmlns:a16="http://schemas.microsoft.com/office/drawing/2014/main" id="{631CA084-DD5C-B818-A6DA-754CB3924B1A}"/>
              </a:ext>
            </a:extLst>
          </p:cNvPr>
          <p:cNvSpPr/>
          <p:nvPr/>
        </p:nvSpPr>
        <p:spPr>
          <a:xfrm rot="1096419">
            <a:off x="2766303" y="5343954"/>
            <a:ext cx="242270" cy="242270"/>
          </a:xfrm>
          <a:prstGeom prst="mathMultiply">
            <a:avLst>
              <a:gd name="adj1" fmla="val 10415"/>
            </a:avLst>
          </a:prstGeom>
          <a:solidFill>
            <a:srgbClr val="FF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85" name="Freeform: Shape 84">
            <a:extLst>
              <a:ext uri="{FF2B5EF4-FFF2-40B4-BE49-F238E27FC236}">
                <a16:creationId xmlns:a16="http://schemas.microsoft.com/office/drawing/2014/main" id="{CD0E49B5-0E0E-9023-3B27-C45435C15D46}"/>
              </a:ext>
            </a:extLst>
          </p:cNvPr>
          <p:cNvSpPr/>
          <p:nvPr/>
        </p:nvSpPr>
        <p:spPr>
          <a:xfrm>
            <a:off x="3717993" y="5263439"/>
            <a:ext cx="259942" cy="581137"/>
          </a:xfrm>
          <a:custGeom>
            <a:avLst/>
            <a:gdLst>
              <a:gd name="connsiteX0" fmla="*/ 16864 w 192124"/>
              <a:gd name="connsiteY0" fmla="*/ 525780 h 525780"/>
              <a:gd name="connsiteX1" fmla="*/ 16864 w 192124"/>
              <a:gd name="connsiteY1" fmla="*/ 228600 h 525780"/>
              <a:gd name="connsiteX2" fmla="*/ 192124 w 192124"/>
              <a:gd name="connsiteY2" fmla="*/ 0 h 525780"/>
              <a:gd name="connsiteX0" fmla="*/ 781 w 214497"/>
              <a:gd name="connsiteY0" fmla="*/ 525780 h 525780"/>
              <a:gd name="connsiteX1" fmla="*/ 210331 w 214497"/>
              <a:gd name="connsiteY1" fmla="*/ 276225 h 525780"/>
              <a:gd name="connsiteX2" fmla="*/ 176041 w 214497"/>
              <a:gd name="connsiteY2" fmla="*/ 0 h 525780"/>
              <a:gd name="connsiteX0" fmla="*/ 781 w 212892"/>
              <a:gd name="connsiteY0" fmla="*/ 616268 h 616268"/>
              <a:gd name="connsiteX1" fmla="*/ 210331 w 212892"/>
              <a:gd name="connsiteY1" fmla="*/ 366713 h 616268"/>
              <a:gd name="connsiteX2" fmla="*/ 80791 w 212892"/>
              <a:gd name="connsiteY2" fmla="*/ 0 h 616268"/>
              <a:gd name="connsiteX0" fmla="*/ 781 w 240109"/>
              <a:gd name="connsiteY0" fmla="*/ 616268 h 616268"/>
              <a:gd name="connsiteX1" fmla="*/ 210331 w 240109"/>
              <a:gd name="connsiteY1" fmla="*/ 366713 h 616268"/>
              <a:gd name="connsiteX2" fmla="*/ 80791 w 240109"/>
              <a:gd name="connsiteY2" fmla="*/ 0 h 616268"/>
              <a:gd name="connsiteX0" fmla="*/ 781 w 230797"/>
              <a:gd name="connsiteY0" fmla="*/ 616268 h 616268"/>
              <a:gd name="connsiteX1" fmla="*/ 210331 w 230797"/>
              <a:gd name="connsiteY1" fmla="*/ 366713 h 616268"/>
              <a:gd name="connsiteX2" fmla="*/ 80791 w 230797"/>
              <a:gd name="connsiteY2" fmla="*/ 0 h 616268"/>
              <a:gd name="connsiteX0" fmla="*/ 220027 w 220027"/>
              <a:gd name="connsiteY0" fmla="*/ 592455 h 592455"/>
              <a:gd name="connsiteX1" fmla="*/ 129540 w 220027"/>
              <a:gd name="connsiteY1" fmla="*/ 366713 h 592455"/>
              <a:gd name="connsiteX2" fmla="*/ 0 w 220027"/>
              <a:gd name="connsiteY2" fmla="*/ 0 h 592455"/>
              <a:gd name="connsiteX0" fmla="*/ 220027 w 258443"/>
              <a:gd name="connsiteY0" fmla="*/ 592455 h 592455"/>
              <a:gd name="connsiteX1" fmla="*/ 253365 w 258443"/>
              <a:gd name="connsiteY1" fmla="*/ 352426 h 592455"/>
              <a:gd name="connsiteX2" fmla="*/ 0 w 258443"/>
              <a:gd name="connsiteY2" fmla="*/ 0 h 592455"/>
              <a:gd name="connsiteX0" fmla="*/ 220027 w 253365"/>
              <a:gd name="connsiteY0" fmla="*/ 592455 h 592455"/>
              <a:gd name="connsiteX1" fmla="*/ 253365 w 253365"/>
              <a:gd name="connsiteY1" fmla="*/ 352426 h 592455"/>
              <a:gd name="connsiteX2" fmla="*/ 0 w 253365"/>
              <a:gd name="connsiteY2" fmla="*/ 0 h 592455"/>
              <a:gd name="connsiteX0" fmla="*/ 220027 w 254314"/>
              <a:gd name="connsiteY0" fmla="*/ 592455 h 592455"/>
              <a:gd name="connsiteX1" fmla="*/ 253365 w 254314"/>
              <a:gd name="connsiteY1" fmla="*/ 352426 h 592455"/>
              <a:gd name="connsiteX2" fmla="*/ 0 w 254314"/>
              <a:gd name="connsiteY2" fmla="*/ 0 h 592455"/>
              <a:gd name="connsiteX0" fmla="*/ 177165 w 258048"/>
              <a:gd name="connsiteY0" fmla="*/ 573405 h 573405"/>
              <a:gd name="connsiteX1" fmla="*/ 253365 w 258048"/>
              <a:gd name="connsiteY1" fmla="*/ 352426 h 573405"/>
              <a:gd name="connsiteX2" fmla="*/ 0 w 258048"/>
              <a:gd name="connsiteY2" fmla="*/ 0 h 573405"/>
              <a:gd name="connsiteX0" fmla="*/ 177165 w 266111"/>
              <a:gd name="connsiteY0" fmla="*/ 573405 h 573405"/>
              <a:gd name="connsiteX1" fmla="*/ 253365 w 266111"/>
              <a:gd name="connsiteY1" fmla="*/ 352426 h 573405"/>
              <a:gd name="connsiteX2" fmla="*/ 0 w 266111"/>
              <a:gd name="connsiteY2" fmla="*/ 0 h 573405"/>
              <a:gd name="connsiteX0" fmla="*/ 177165 w 266111"/>
              <a:gd name="connsiteY0" fmla="*/ 573405 h 573405"/>
              <a:gd name="connsiteX1" fmla="*/ 253365 w 266111"/>
              <a:gd name="connsiteY1" fmla="*/ 280988 h 573405"/>
              <a:gd name="connsiteX2" fmla="*/ 0 w 266111"/>
              <a:gd name="connsiteY2" fmla="*/ 0 h 573405"/>
              <a:gd name="connsiteX0" fmla="*/ 177165 w 266111"/>
              <a:gd name="connsiteY0" fmla="*/ 573405 h 573405"/>
              <a:gd name="connsiteX1" fmla="*/ 253365 w 266111"/>
              <a:gd name="connsiteY1" fmla="*/ 280988 h 573405"/>
              <a:gd name="connsiteX2" fmla="*/ 0 w 266111"/>
              <a:gd name="connsiteY2" fmla="*/ 0 h 573405"/>
              <a:gd name="connsiteX0" fmla="*/ 177165 w 266111"/>
              <a:gd name="connsiteY0" fmla="*/ 573405 h 573405"/>
              <a:gd name="connsiteX1" fmla="*/ 253365 w 266111"/>
              <a:gd name="connsiteY1" fmla="*/ 280988 h 573405"/>
              <a:gd name="connsiteX2" fmla="*/ 0 w 266111"/>
              <a:gd name="connsiteY2" fmla="*/ 0 h 573405"/>
              <a:gd name="connsiteX0" fmla="*/ 81915 w 163988"/>
              <a:gd name="connsiteY0" fmla="*/ 473392 h 473392"/>
              <a:gd name="connsiteX1" fmla="*/ 158115 w 163988"/>
              <a:gd name="connsiteY1" fmla="*/ 180975 h 473392"/>
              <a:gd name="connsiteX2" fmla="*/ 0 w 163988"/>
              <a:gd name="connsiteY2" fmla="*/ 0 h 473392"/>
              <a:gd name="connsiteX0" fmla="*/ 81915 w 195025"/>
              <a:gd name="connsiteY0" fmla="*/ 473392 h 473392"/>
              <a:gd name="connsiteX1" fmla="*/ 192341 w 195025"/>
              <a:gd name="connsiteY1" fmla="*/ 233362 h 473392"/>
              <a:gd name="connsiteX2" fmla="*/ 0 w 195025"/>
              <a:gd name="connsiteY2" fmla="*/ 0 h 473392"/>
              <a:gd name="connsiteX0" fmla="*/ 81915 w 186401"/>
              <a:gd name="connsiteY0" fmla="*/ 473392 h 473392"/>
              <a:gd name="connsiteX1" fmla="*/ 183214 w 186401"/>
              <a:gd name="connsiteY1" fmla="*/ 233362 h 473392"/>
              <a:gd name="connsiteX2" fmla="*/ 0 w 186401"/>
              <a:gd name="connsiteY2" fmla="*/ 0 h 473392"/>
              <a:gd name="connsiteX0" fmla="*/ 81915 w 81915"/>
              <a:gd name="connsiteY0" fmla="*/ 473392 h 473392"/>
              <a:gd name="connsiteX1" fmla="*/ 0 w 81915"/>
              <a:gd name="connsiteY1" fmla="*/ 0 h 473392"/>
              <a:gd name="connsiteX0" fmla="*/ 81915 w 83758"/>
              <a:gd name="connsiteY0" fmla="*/ 473392 h 473392"/>
              <a:gd name="connsiteX1" fmla="*/ 0 w 83758"/>
              <a:gd name="connsiteY1" fmla="*/ 0 h 473392"/>
              <a:gd name="connsiteX0" fmla="*/ 81915 w 129424"/>
              <a:gd name="connsiteY0" fmla="*/ 473392 h 473392"/>
              <a:gd name="connsiteX1" fmla="*/ 0 w 129424"/>
              <a:gd name="connsiteY1" fmla="*/ 0 h 473392"/>
              <a:gd name="connsiteX0" fmla="*/ 40844 w 104488"/>
              <a:gd name="connsiteY0" fmla="*/ 432911 h 432911"/>
              <a:gd name="connsiteX1" fmla="*/ 0 w 104488"/>
              <a:gd name="connsiteY1" fmla="*/ 0 h 432911"/>
              <a:gd name="connsiteX0" fmla="*/ 65485 w 118781"/>
              <a:gd name="connsiteY0" fmla="*/ 467948 h 467948"/>
              <a:gd name="connsiteX1" fmla="*/ 0 w 118781"/>
              <a:gd name="connsiteY1" fmla="*/ 0 h 467948"/>
              <a:gd name="connsiteX0" fmla="*/ 65485 w 114222"/>
              <a:gd name="connsiteY0" fmla="*/ 467948 h 467948"/>
              <a:gd name="connsiteX1" fmla="*/ 0 w 114222"/>
              <a:gd name="connsiteY1" fmla="*/ 0 h 467948"/>
              <a:gd name="connsiteX0" fmla="*/ 185609 w 207356"/>
              <a:gd name="connsiteY0" fmla="*/ 513290 h 513290"/>
              <a:gd name="connsiteX1" fmla="*/ 0 w 207356"/>
              <a:gd name="connsiteY1" fmla="*/ 0 h 513290"/>
              <a:gd name="connsiteX0" fmla="*/ 148648 w 175461"/>
              <a:gd name="connsiteY0" fmla="*/ 502985 h 502985"/>
              <a:gd name="connsiteX1" fmla="*/ 0 w 175461"/>
              <a:gd name="connsiteY1" fmla="*/ 0 h 502985"/>
              <a:gd name="connsiteX0" fmla="*/ 148648 w 186700"/>
              <a:gd name="connsiteY0" fmla="*/ 502985 h 502985"/>
              <a:gd name="connsiteX1" fmla="*/ 0 w 186700"/>
              <a:gd name="connsiteY1" fmla="*/ 0 h 502985"/>
              <a:gd name="connsiteX0" fmla="*/ 148648 w 165743"/>
              <a:gd name="connsiteY0" fmla="*/ 502985 h 502985"/>
              <a:gd name="connsiteX1" fmla="*/ 0 w 165743"/>
              <a:gd name="connsiteY1" fmla="*/ 0 h 502985"/>
              <a:gd name="connsiteX0" fmla="*/ 148648 w 163206"/>
              <a:gd name="connsiteY0" fmla="*/ 502985 h 502985"/>
              <a:gd name="connsiteX1" fmla="*/ 0 w 163206"/>
              <a:gd name="connsiteY1" fmla="*/ 0 h 502985"/>
              <a:gd name="connsiteX0" fmla="*/ 148648 w 161184"/>
              <a:gd name="connsiteY0" fmla="*/ 502985 h 502985"/>
              <a:gd name="connsiteX1" fmla="*/ 0 w 161184"/>
              <a:gd name="connsiteY1" fmla="*/ 0 h 502985"/>
              <a:gd name="connsiteX0" fmla="*/ 156348 w 168115"/>
              <a:gd name="connsiteY0" fmla="*/ 502985 h 502985"/>
              <a:gd name="connsiteX1" fmla="*/ 0 w 168115"/>
              <a:gd name="connsiteY1" fmla="*/ 0 h 502985"/>
            </a:gdLst>
            <a:ahLst/>
            <a:cxnLst>
              <a:cxn ang="0">
                <a:pos x="connsiteX0" y="connsiteY0"/>
              </a:cxn>
              <a:cxn ang="0">
                <a:pos x="connsiteX1" y="connsiteY1"/>
              </a:cxn>
            </a:cxnLst>
            <a:rect l="l" t="t" r="r" b="b"/>
            <a:pathLst>
              <a:path w="168115" h="502985">
                <a:moveTo>
                  <a:pt x="156348" y="502985"/>
                </a:moveTo>
                <a:cubicBezTo>
                  <a:pt x="198524" y="263108"/>
                  <a:pt x="122909" y="127383"/>
                  <a:pt x="0" y="0"/>
                </a:cubicBezTo>
              </a:path>
            </a:pathLst>
          </a:custGeom>
          <a:noFill/>
          <a:ln w="28575" cap="flat">
            <a:solidFill>
              <a:srgbClr val="FFFF00"/>
            </a:solidFill>
            <a:prstDash val="solid"/>
            <a:miter lim="800000"/>
            <a:headEnd type="none" w="med" len="med"/>
            <a:tailEnd type="arrow"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86" name="Freeform: Shape 85">
            <a:extLst>
              <a:ext uri="{FF2B5EF4-FFF2-40B4-BE49-F238E27FC236}">
                <a16:creationId xmlns:a16="http://schemas.microsoft.com/office/drawing/2014/main" id="{B4111A34-602E-AFF7-EAD2-3F6FA9C60152}"/>
              </a:ext>
            </a:extLst>
          </p:cNvPr>
          <p:cNvSpPr/>
          <p:nvPr/>
        </p:nvSpPr>
        <p:spPr>
          <a:xfrm flipH="1">
            <a:off x="3295551" y="5537747"/>
            <a:ext cx="108927" cy="323583"/>
          </a:xfrm>
          <a:custGeom>
            <a:avLst/>
            <a:gdLst>
              <a:gd name="connsiteX0" fmla="*/ 16864 w 192124"/>
              <a:gd name="connsiteY0" fmla="*/ 525780 h 525780"/>
              <a:gd name="connsiteX1" fmla="*/ 16864 w 192124"/>
              <a:gd name="connsiteY1" fmla="*/ 228600 h 525780"/>
              <a:gd name="connsiteX2" fmla="*/ 192124 w 192124"/>
              <a:gd name="connsiteY2" fmla="*/ 0 h 525780"/>
              <a:gd name="connsiteX0" fmla="*/ 781 w 214497"/>
              <a:gd name="connsiteY0" fmla="*/ 525780 h 525780"/>
              <a:gd name="connsiteX1" fmla="*/ 210331 w 214497"/>
              <a:gd name="connsiteY1" fmla="*/ 276225 h 525780"/>
              <a:gd name="connsiteX2" fmla="*/ 176041 w 214497"/>
              <a:gd name="connsiteY2" fmla="*/ 0 h 525780"/>
              <a:gd name="connsiteX0" fmla="*/ 781 w 212892"/>
              <a:gd name="connsiteY0" fmla="*/ 616268 h 616268"/>
              <a:gd name="connsiteX1" fmla="*/ 210331 w 212892"/>
              <a:gd name="connsiteY1" fmla="*/ 366713 h 616268"/>
              <a:gd name="connsiteX2" fmla="*/ 80791 w 212892"/>
              <a:gd name="connsiteY2" fmla="*/ 0 h 616268"/>
              <a:gd name="connsiteX0" fmla="*/ 781 w 240109"/>
              <a:gd name="connsiteY0" fmla="*/ 616268 h 616268"/>
              <a:gd name="connsiteX1" fmla="*/ 210331 w 240109"/>
              <a:gd name="connsiteY1" fmla="*/ 366713 h 616268"/>
              <a:gd name="connsiteX2" fmla="*/ 80791 w 240109"/>
              <a:gd name="connsiteY2" fmla="*/ 0 h 616268"/>
              <a:gd name="connsiteX0" fmla="*/ 781 w 230797"/>
              <a:gd name="connsiteY0" fmla="*/ 616268 h 616268"/>
              <a:gd name="connsiteX1" fmla="*/ 210331 w 230797"/>
              <a:gd name="connsiteY1" fmla="*/ 366713 h 616268"/>
              <a:gd name="connsiteX2" fmla="*/ 80791 w 230797"/>
              <a:gd name="connsiteY2" fmla="*/ 0 h 616268"/>
              <a:gd name="connsiteX0" fmla="*/ 220027 w 220027"/>
              <a:gd name="connsiteY0" fmla="*/ 592455 h 592455"/>
              <a:gd name="connsiteX1" fmla="*/ 129540 w 220027"/>
              <a:gd name="connsiteY1" fmla="*/ 366713 h 592455"/>
              <a:gd name="connsiteX2" fmla="*/ 0 w 220027"/>
              <a:gd name="connsiteY2" fmla="*/ 0 h 592455"/>
              <a:gd name="connsiteX0" fmla="*/ 220027 w 258443"/>
              <a:gd name="connsiteY0" fmla="*/ 592455 h 592455"/>
              <a:gd name="connsiteX1" fmla="*/ 253365 w 258443"/>
              <a:gd name="connsiteY1" fmla="*/ 352426 h 592455"/>
              <a:gd name="connsiteX2" fmla="*/ 0 w 258443"/>
              <a:gd name="connsiteY2" fmla="*/ 0 h 592455"/>
              <a:gd name="connsiteX0" fmla="*/ 220027 w 253365"/>
              <a:gd name="connsiteY0" fmla="*/ 592455 h 592455"/>
              <a:gd name="connsiteX1" fmla="*/ 253365 w 253365"/>
              <a:gd name="connsiteY1" fmla="*/ 352426 h 592455"/>
              <a:gd name="connsiteX2" fmla="*/ 0 w 253365"/>
              <a:gd name="connsiteY2" fmla="*/ 0 h 592455"/>
              <a:gd name="connsiteX0" fmla="*/ 220027 w 254314"/>
              <a:gd name="connsiteY0" fmla="*/ 592455 h 592455"/>
              <a:gd name="connsiteX1" fmla="*/ 253365 w 254314"/>
              <a:gd name="connsiteY1" fmla="*/ 352426 h 592455"/>
              <a:gd name="connsiteX2" fmla="*/ 0 w 254314"/>
              <a:gd name="connsiteY2" fmla="*/ 0 h 592455"/>
              <a:gd name="connsiteX0" fmla="*/ 177165 w 258048"/>
              <a:gd name="connsiteY0" fmla="*/ 573405 h 573405"/>
              <a:gd name="connsiteX1" fmla="*/ 253365 w 258048"/>
              <a:gd name="connsiteY1" fmla="*/ 352426 h 573405"/>
              <a:gd name="connsiteX2" fmla="*/ 0 w 258048"/>
              <a:gd name="connsiteY2" fmla="*/ 0 h 573405"/>
              <a:gd name="connsiteX0" fmla="*/ 177165 w 266111"/>
              <a:gd name="connsiteY0" fmla="*/ 573405 h 573405"/>
              <a:gd name="connsiteX1" fmla="*/ 253365 w 266111"/>
              <a:gd name="connsiteY1" fmla="*/ 352426 h 573405"/>
              <a:gd name="connsiteX2" fmla="*/ 0 w 266111"/>
              <a:gd name="connsiteY2" fmla="*/ 0 h 573405"/>
              <a:gd name="connsiteX0" fmla="*/ 177165 w 266111"/>
              <a:gd name="connsiteY0" fmla="*/ 573405 h 573405"/>
              <a:gd name="connsiteX1" fmla="*/ 253365 w 266111"/>
              <a:gd name="connsiteY1" fmla="*/ 280988 h 573405"/>
              <a:gd name="connsiteX2" fmla="*/ 0 w 266111"/>
              <a:gd name="connsiteY2" fmla="*/ 0 h 573405"/>
              <a:gd name="connsiteX0" fmla="*/ 177165 w 266111"/>
              <a:gd name="connsiteY0" fmla="*/ 573405 h 573405"/>
              <a:gd name="connsiteX1" fmla="*/ 253365 w 266111"/>
              <a:gd name="connsiteY1" fmla="*/ 280988 h 573405"/>
              <a:gd name="connsiteX2" fmla="*/ 0 w 266111"/>
              <a:gd name="connsiteY2" fmla="*/ 0 h 573405"/>
              <a:gd name="connsiteX0" fmla="*/ 177165 w 266111"/>
              <a:gd name="connsiteY0" fmla="*/ 573405 h 573405"/>
              <a:gd name="connsiteX1" fmla="*/ 253365 w 266111"/>
              <a:gd name="connsiteY1" fmla="*/ 280988 h 573405"/>
              <a:gd name="connsiteX2" fmla="*/ 0 w 266111"/>
              <a:gd name="connsiteY2" fmla="*/ 0 h 573405"/>
              <a:gd name="connsiteX0" fmla="*/ 81915 w 163988"/>
              <a:gd name="connsiteY0" fmla="*/ 473392 h 473392"/>
              <a:gd name="connsiteX1" fmla="*/ 158115 w 163988"/>
              <a:gd name="connsiteY1" fmla="*/ 180975 h 473392"/>
              <a:gd name="connsiteX2" fmla="*/ 0 w 163988"/>
              <a:gd name="connsiteY2" fmla="*/ 0 h 473392"/>
              <a:gd name="connsiteX0" fmla="*/ 81915 w 195025"/>
              <a:gd name="connsiteY0" fmla="*/ 473392 h 473392"/>
              <a:gd name="connsiteX1" fmla="*/ 192341 w 195025"/>
              <a:gd name="connsiteY1" fmla="*/ 233362 h 473392"/>
              <a:gd name="connsiteX2" fmla="*/ 0 w 195025"/>
              <a:gd name="connsiteY2" fmla="*/ 0 h 473392"/>
              <a:gd name="connsiteX0" fmla="*/ 81915 w 186401"/>
              <a:gd name="connsiteY0" fmla="*/ 473392 h 473392"/>
              <a:gd name="connsiteX1" fmla="*/ 183214 w 186401"/>
              <a:gd name="connsiteY1" fmla="*/ 233362 h 473392"/>
              <a:gd name="connsiteX2" fmla="*/ 0 w 186401"/>
              <a:gd name="connsiteY2" fmla="*/ 0 h 473392"/>
              <a:gd name="connsiteX0" fmla="*/ 81915 w 81915"/>
              <a:gd name="connsiteY0" fmla="*/ 473392 h 473392"/>
              <a:gd name="connsiteX1" fmla="*/ 0 w 81915"/>
              <a:gd name="connsiteY1" fmla="*/ 0 h 473392"/>
              <a:gd name="connsiteX0" fmla="*/ 81915 w 83758"/>
              <a:gd name="connsiteY0" fmla="*/ 473392 h 473392"/>
              <a:gd name="connsiteX1" fmla="*/ 0 w 83758"/>
              <a:gd name="connsiteY1" fmla="*/ 0 h 473392"/>
              <a:gd name="connsiteX0" fmla="*/ 81915 w 129424"/>
              <a:gd name="connsiteY0" fmla="*/ 473392 h 473392"/>
              <a:gd name="connsiteX1" fmla="*/ 0 w 129424"/>
              <a:gd name="connsiteY1" fmla="*/ 0 h 473392"/>
              <a:gd name="connsiteX0" fmla="*/ 40844 w 104488"/>
              <a:gd name="connsiteY0" fmla="*/ 432911 h 432911"/>
              <a:gd name="connsiteX1" fmla="*/ 0 w 104488"/>
              <a:gd name="connsiteY1" fmla="*/ 0 h 432911"/>
            </a:gdLst>
            <a:ahLst/>
            <a:cxnLst>
              <a:cxn ang="0">
                <a:pos x="connsiteX0" y="connsiteY0"/>
              </a:cxn>
              <a:cxn ang="0">
                <a:pos x="connsiteX1" y="connsiteY1"/>
              </a:cxn>
            </a:cxnLst>
            <a:rect l="l" t="t" r="r" b="b"/>
            <a:pathLst>
              <a:path w="104488" h="432911">
                <a:moveTo>
                  <a:pt x="40844" y="432911"/>
                </a:moveTo>
                <a:cubicBezTo>
                  <a:pt x="123061" y="308451"/>
                  <a:pt x="141390" y="176847"/>
                  <a:pt x="0" y="0"/>
                </a:cubicBezTo>
              </a:path>
            </a:pathLst>
          </a:custGeom>
          <a:noFill/>
          <a:ln w="28575" cap="flat">
            <a:solidFill>
              <a:schemeClr val="bg2">
                <a:lumMod val="60000"/>
                <a:lumOff val="40000"/>
              </a:schemeClr>
            </a:solidFill>
            <a:prstDash val="solid"/>
            <a:miter lim="800000"/>
            <a:headEnd type="none" w="med" len="med"/>
            <a:tailEnd type="arrow"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87" name="Multiplication Sign 86">
            <a:extLst>
              <a:ext uri="{FF2B5EF4-FFF2-40B4-BE49-F238E27FC236}">
                <a16:creationId xmlns:a16="http://schemas.microsoft.com/office/drawing/2014/main" id="{19104E68-C45E-31CB-7A58-DF64C6C33EF2}"/>
              </a:ext>
            </a:extLst>
          </p:cNvPr>
          <p:cNvSpPr/>
          <p:nvPr/>
        </p:nvSpPr>
        <p:spPr>
          <a:xfrm rot="1390765">
            <a:off x="3306374" y="5347931"/>
            <a:ext cx="242270" cy="242270"/>
          </a:xfrm>
          <a:prstGeom prst="mathMultiply">
            <a:avLst>
              <a:gd name="adj1" fmla="val 10415"/>
            </a:avLst>
          </a:prstGeom>
          <a:solidFill>
            <a:srgbClr val="FF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88" name="Freeform: Shape 87">
            <a:extLst>
              <a:ext uri="{FF2B5EF4-FFF2-40B4-BE49-F238E27FC236}">
                <a16:creationId xmlns:a16="http://schemas.microsoft.com/office/drawing/2014/main" id="{DEA94BA6-2550-6A3E-C458-F231B1E65861}"/>
              </a:ext>
            </a:extLst>
          </p:cNvPr>
          <p:cNvSpPr/>
          <p:nvPr/>
        </p:nvSpPr>
        <p:spPr>
          <a:xfrm>
            <a:off x="2594791" y="4553826"/>
            <a:ext cx="384024" cy="551341"/>
          </a:xfrm>
          <a:custGeom>
            <a:avLst/>
            <a:gdLst>
              <a:gd name="connsiteX0" fmla="*/ 16864 w 192124"/>
              <a:gd name="connsiteY0" fmla="*/ 525780 h 525780"/>
              <a:gd name="connsiteX1" fmla="*/ 16864 w 192124"/>
              <a:gd name="connsiteY1" fmla="*/ 228600 h 525780"/>
              <a:gd name="connsiteX2" fmla="*/ 192124 w 192124"/>
              <a:gd name="connsiteY2" fmla="*/ 0 h 525780"/>
              <a:gd name="connsiteX0" fmla="*/ 0 w 175260"/>
              <a:gd name="connsiteY0" fmla="*/ 525780 h 525780"/>
              <a:gd name="connsiteX1" fmla="*/ 175260 w 175260"/>
              <a:gd name="connsiteY1" fmla="*/ 0 h 525780"/>
              <a:gd name="connsiteX0" fmla="*/ 0 w 160973"/>
              <a:gd name="connsiteY0" fmla="*/ 501967 h 501967"/>
              <a:gd name="connsiteX1" fmla="*/ 160973 w 160973"/>
              <a:gd name="connsiteY1" fmla="*/ 0 h 501967"/>
              <a:gd name="connsiteX0" fmla="*/ 0 w 160973"/>
              <a:gd name="connsiteY0" fmla="*/ 501967 h 501967"/>
              <a:gd name="connsiteX1" fmla="*/ 160973 w 160973"/>
              <a:gd name="connsiteY1" fmla="*/ 0 h 501967"/>
              <a:gd name="connsiteX0" fmla="*/ 13338 w 174311"/>
              <a:gd name="connsiteY0" fmla="*/ 501967 h 501967"/>
              <a:gd name="connsiteX1" fmla="*/ 174311 w 174311"/>
              <a:gd name="connsiteY1" fmla="*/ 0 h 501967"/>
              <a:gd name="connsiteX0" fmla="*/ 0 w 160973"/>
              <a:gd name="connsiteY0" fmla="*/ 501967 h 501967"/>
              <a:gd name="connsiteX1" fmla="*/ 160973 w 160973"/>
              <a:gd name="connsiteY1" fmla="*/ 0 h 501967"/>
            </a:gdLst>
            <a:ahLst/>
            <a:cxnLst>
              <a:cxn ang="0">
                <a:pos x="connsiteX0" y="connsiteY0"/>
              </a:cxn>
              <a:cxn ang="0">
                <a:pos x="connsiteX1" y="connsiteY1"/>
              </a:cxn>
            </a:cxnLst>
            <a:rect l="l" t="t" r="r" b="b"/>
            <a:pathLst>
              <a:path w="160973" h="501967">
                <a:moveTo>
                  <a:pt x="0" y="501967"/>
                </a:moveTo>
                <a:cubicBezTo>
                  <a:pt x="1486" y="303013"/>
                  <a:pt x="-9366" y="160179"/>
                  <a:pt x="160973" y="0"/>
                </a:cubicBezTo>
              </a:path>
            </a:pathLst>
          </a:custGeom>
          <a:noFill/>
          <a:ln w="28575" cap="flat">
            <a:solidFill>
              <a:srgbClr val="FFFF00"/>
            </a:solidFill>
            <a:prstDash val="solid"/>
            <a:miter lim="800000"/>
            <a:headEnd type="none" w="med" len="med"/>
            <a:tailEnd type="arrow"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89" name="Freeform: Shape 88">
            <a:extLst>
              <a:ext uri="{FF2B5EF4-FFF2-40B4-BE49-F238E27FC236}">
                <a16:creationId xmlns:a16="http://schemas.microsoft.com/office/drawing/2014/main" id="{71428282-5C4E-8FE3-A85A-0A3B56243DA5}"/>
              </a:ext>
            </a:extLst>
          </p:cNvPr>
          <p:cNvSpPr/>
          <p:nvPr/>
        </p:nvSpPr>
        <p:spPr>
          <a:xfrm>
            <a:off x="3090460" y="4052267"/>
            <a:ext cx="207922" cy="309877"/>
          </a:xfrm>
          <a:custGeom>
            <a:avLst/>
            <a:gdLst>
              <a:gd name="connsiteX0" fmla="*/ 16864 w 192124"/>
              <a:gd name="connsiteY0" fmla="*/ 525780 h 525780"/>
              <a:gd name="connsiteX1" fmla="*/ 16864 w 192124"/>
              <a:gd name="connsiteY1" fmla="*/ 228600 h 525780"/>
              <a:gd name="connsiteX2" fmla="*/ 192124 w 192124"/>
              <a:gd name="connsiteY2" fmla="*/ 0 h 525780"/>
              <a:gd name="connsiteX0" fmla="*/ 0 w 175260"/>
              <a:gd name="connsiteY0" fmla="*/ 525780 h 525780"/>
              <a:gd name="connsiteX1" fmla="*/ 175260 w 175260"/>
              <a:gd name="connsiteY1" fmla="*/ 0 h 525780"/>
              <a:gd name="connsiteX0" fmla="*/ 0 w 160973"/>
              <a:gd name="connsiteY0" fmla="*/ 501967 h 501967"/>
              <a:gd name="connsiteX1" fmla="*/ 160973 w 160973"/>
              <a:gd name="connsiteY1" fmla="*/ 0 h 501967"/>
              <a:gd name="connsiteX0" fmla="*/ 0 w 160973"/>
              <a:gd name="connsiteY0" fmla="*/ 501967 h 501967"/>
              <a:gd name="connsiteX1" fmla="*/ 160973 w 160973"/>
              <a:gd name="connsiteY1" fmla="*/ 0 h 501967"/>
              <a:gd name="connsiteX0" fmla="*/ 13338 w 174311"/>
              <a:gd name="connsiteY0" fmla="*/ 501967 h 501967"/>
              <a:gd name="connsiteX1" fmla="*/ 174311 w 174311"/>
              <a:gd name="connsiteY1" fmla="*/ 0 h 501967"/>
            </a:gdLst>
            <a:ahLst/>
            <a:cxnLst>
              <a:cxn ang="0">
                <a:pos x="connsiteX0" y="connsiteY0"/>
              </a:cxn>
              <a:cxn ang="0">
                <a:pos x="connsiteX1" y="connsiteY1"/>
              </a:cxn>
            </a:cxnLst>
            <a:rect l="l" t="t" r="r" b="b"/>
            <a:pathLst>
              <a:path w="174311" h="501967">
                <a:moveTo>
                  <a:pt x="13338" y="501967"/>
                </a:moveTo>
                <a:cubicBezTo>
                  <a:pt x="-21110" y="320357"/>
                  <a:pt x="3972" y="160179"/>
                  <a:pt x="174311" y="0"/>
                </a:cubicBezTo>
              </a:path>
            </a:pathLst>
          </a:custGeom>
          <a:noFill/>
          <a:ln w="28575" cap="flat">
            <a:solidFill>
              <a:srgbClr val="FFFF00"/>
            </a:solidFill>
            <a:prstDash val="solid"/>
            <a:miter lim="800000"/>
            <a:headEnd type="none" w="med" len="med"/>
            <a:tailEnd type="arrow"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90" name="Freeform: Shape 89">
            <a:extLst>
              <a:ext uri="{FF2B5EF4-FFF2-40B4-BE49-F238E27FC236}">
                <a16:creationId xmlns:a16="http://schemas.microsoft.com/office/drawing/2014/main" id="{30ADF08C-E2D2-1146-BBAF-5BE94B3C8E20}"/>
              </a:ext>
            </a:extLst>
          </p:cNvPr>
          <p:cNvSpPr/>
          <p:nvPr/>
        </p:nvSpPr>
        <p:spPr>
          <a:xfrm>
            <a:off x="3620265" y="4725220"/>
            <a:ext cx="83797" cy="366178"/>
          </a:xfrm>
          <a:custGeom>
            <a:avLst/>
            <a:gdLst>
              <a:gd name="connsiteX0" fmla="*/ 16864 w 192124"/>
              <a:gd name="connsiteY0" fmla="*/ 525780 h 525780"/>
              <a:gd name="connsiteX1" fmla="*/ 16864 w 192124"/>
              <a:gd name="connsiteY1" fmla="*/ 228600 h 525780"/>
              <a:gd name="connsiteX2" fmla="*/ 192124 w 192124"/>
              <a:gd name="connsiteY2" fmla="*/ 0 h 525780"/>
              <a:gd name="connsiteX0" fmla="*/ 781 w 214497"/>
              <a:gd name="connsiteY0" fmla="*/ 525780 h 525780"/>
              <a:gd name="connsiteX1" fmla="*/ 210331 w 214497"/>
              <a:gd name="connsiteY1" fmla="*/ 276225 h 525780"/>
              <a:gd name="connsiteX2" fmla="*/ 176041 w 214497"/>
              <a:gd name="connsiteY2" fmla="*/ 0 h 525780"/>
              <a:gd name="connsiteX0" fmla="*/ 781 w 212892"/>
              <a:gd name="connsiteY0" fmla="*/ 616268 h 616268"/>
              <a:gd name="connsiteX1" fmla="*/ 210331 w 212892"/>
              <a:gd name="connsiteY1" fmla="*/ 366713 h 616268"/>
              <a:gd name="connsiteX2" fmla="*/ 80791 w 212892"/>
              <a:gd name="connsiteY2" fmla="*/ 0 h 616268"/>
              <a:gd name="connsiteX0" fmla="*/ 781 w 240109"/>
              <a:gd name="connsiteY0" fmla="*/ 616268 h 616268"/>
              <a:gd name="connsiteX1" fmla="*/ 210331 w 240109"/>
              <a:gd name="connsiteY1" fmla="*/ 366713 h 616268"/>
              <a:gd name="connsiteX2" fmla="*/ 80791 w 240109"/>
              <a:gd name="connsiteY2" fmla="*/ 0 h 616268"/>
              <a:gd name="connsiteX0" fmla="*/ 781 w 230797"/>
              <a:gd name="connsiteY0" fmla="*/ 616268 h 616268"/>
              <a:gd name="connsiteX1" fmla="*/ 210331 w 230797"/>
              <a:gd name="connsiteY1" fmla="*/ 366713 h 616268"/>
              <a:gd name="connsiteX2" fmla="*/ 80791 w 230797"/>
              <a:gd name="connsiteY2" fmla="*/ 0 h 616268"/>
              <a:gd name="connsiteX0" fmla="*/ 220027 w 220027"/>
              <a:gd name="connsiteY0" fmla="*/ 592455 h 592455"/>
              <a:gd name="connsiteX1" fmla="*/ 129540 w 220027"/>
              <a:gd name="connsiteY1" fmla="*/ 366713 h 592455"/>
              <a:gd name="connsiteX2" fmla="*/ 0 w 220027"/>
              <a:gd name="connsiteY2" fmla="*/ 0 h 592455"/>
              <a:gd name="connsiteX0" fmla="*/ 220027 w 258443"/>
              <a:gd name="connsiteY0" fmla="*/ 592455 h 592455"/>
              <a:gd name="connsiteX1" fmla="*/ 253365 w 258443"/>
              <a:gd name="connsiteY1" fmla="*/ 352426 h 592455"/>
              <a:gd name="connsiteX2" fmla="*/ 0 w 258443"/>
              <a:gd name="connsiteY2" fmla="*/ 0 h 592455"/>
              <a:gd name="connsiteX0" fmla="*/ 220027 w 253365"/>
              <a:gd name="connsiteY0" fmla="*/ 592455 h 592455"/>
              <a:gd name="connsiteX1" fmla="*/ 253365 w 253365"/>
              <a:gd name="connsiteY1" fmla="*/ 352426 h 592455"/>
              <a:gd name="connsiteX2" fmla="*/ 0 w 253365"/>
              <a:gd name="connsiteY2" fmla="*/ 0 h 592455"/>
              <a:gd name="connsiteX0" fmla="*/ 220027 w 254314"/>
              <a:gd name="connsiteY0" fmla="*/ 592455 h 592455"/>
              <a:gd name="connsiteX1" fmla="*/ 253365 w 254314"/>
              <a:gd name="connsiteY1" fmla="*/ 352426 h 592455"/>
              <a:gd name="connsiteX2" fmla="*/ 0 w 254314"/>
              <a:gd name="connsiteY2" fmla="*/ 0 h 592455"/>
              <a:gd name="connsiteX0" fmla="*/ 177165 w 258048"/>
              <a:gd name="connsiteY0" fmla="*/ 573405 h 573405"/>
              <a:gd name="connsiteX1" fmla="*/ 253365 w 258048"/>
              <a:gd name="connsiteY1" fmla="*/ 352426 h 573405"/>
              <a:gd name="connsiteX2" fmla="*/ 0 w 258048"/>
              <a:gd name="connsiteY2" fmla="*/ 0 h 573405"/>
              <a:gd name="connsiteX0" fmla="*/ 177165 w 266111"/>
              <a:gd name="connsiteY0" fmla="*/ 573405 h 573405"/>
              <a:gd name="connsiteX1" fmla="*/ 253365 w 266111"/>
              <a:gd name="connsiteY1" fmla="*/ 352426 h 573405"/>
              <a:gd name="connsiteX2" fmla="*/ 0 w 266111"/>
              <a:gd name="connsiteY2" fmla="*/ 0 h 573405"/>
              <a:gd name="connsiteX0" fmla="*/ 177165 w 266111"/>
              <a:gd name="connsiteY0" fmla="*/ 573405 h 573405"/>
              <a:gd name="connsiteX1" fmla="*/ 253365 w 266111"/>
              <a:gd name="connsiteY1" fmla="*/ 280988 h 573405"/>
              <a:gd name="connsiteX2" fmla="*/ 0 w 266111"/>
              <a:gd name="connsiteY2" fmla="*/ 0 h 573405"/>
              <a:gd name="connsiteX0" fmla="*/ 177165 w 266111"/>
              <a:gd name="connsiteY0" fmla="*/ 573405 h 573405"/>
              <a:gd name="connsiteX1" fmla="*/ 253365 w 266111"/>
              <a:gd name="connsiteY1" fmla="*/ 280988 h 573405"/>
              <a:gd name="connsiteX2" fmla="*/ 0 w 266111"/>
              <a:gd name="connsiteY2" fmla="*/ 0 h 573405"/>
              <a:gd name="connsiteX0" fmla="*/ 177165 w 266111"/>
              <a:gd name="connsiteY0" fmla="*/ 573405 h 573405"/>
              <a:gd name="connsiteX1" fmla="*/ 253365 w 266111"/>
              <a:gd name="connsiteY1" fmla="*/ 280988 h 573405"/>
              <a:gd name="connsiteX2" fmla="*/ 0 w 266111"/>
              <a:gd name="connsiteY2" fmla="*/ 0 h 573405"/>
              <a:gd name="connsiteX0" fmla="*/ 81915 w 163988"/>
              <a:gd name="connsiteY0" fmla="*/ 473392 h 473392"/>
              <a:gd name="connsiteX1" fmla="*/ 158115 w 163988"/>
              <a:gd name="connsiteY1" fmla="*/ 180975 h 473392"/>
              <a:gd name="connsiteX2" fmla="*/ 0 w 163988"/>
              <a:gd name="connsiteY2" fmla="*/ 0 h 473392"/>
              <a:gd name="connsiteX0" fmla="*/ 81915 w 195025"/>
              <a:gd name="connsiteY0" fmla="*/ 473392 h 473392"/>
              <a:gd name="connsiteX1" fmla="*/ 192341 w 195025"/>
              <a:gd name="connsiteY1" fmla="*/ 233362 h 473392"/>
              <a:gd name="connsiteX2" fmla="*/ 0 w 195025"/>
              <a:gd name="connsiteY2" fmla="*/ 0 h 473392"/>
              <a:gd name="connsiteX0" fmla="*/ 81915 w 186401"/>
              <a:gd name="connsiteY0" fmla="*/ 473392 h 473392"/>
              <a:gd name="connsiteX1" fmla="*/ 183214 w 186401"/>
              <a:gd name="connsiteY1" fmla="*/ 233362 h 473392"/>
              <a:gd name="connsiteX2" fmla="*/ 0 w 186401"/>
              <a:gd name="connsiteY2" fmla="*/ 0 h 473392"/>
              <a:gd name="connsiteX0" fmla="*/ 81915 w 81915"/>
              <a:gd name="connsiteY0" fmla="*/ 473392 h 473392"/>
              <a:gd name="connsiteX1" fmla="*/ 0 w 81915"/>
              <a:gd name="connsiteY1" fmla="*/ 0 h 473392"/>
              <a:gd name="connsiteX0" fmla="*/ 81915 w 83758"/>
              <a:gd name="connsiteY0" fmla="*/ 473392 h 473392"/>
              <a:gd name="connsiteX1" fmla="*/ 0 w 83758"/>
              <a:gd name="connsiteY1" fmla="*/ 0 h 473392"/>
              <a:gd name="connsiteX0" fmla="*/ 81915 w 129424"/>
              <a:gd name="connsiteY0" fmla="*/ 473392 h 473392"/>
              <a:gd name="connsiteX1" fmla="*/ 0 w 129424"/>
              <a:gd name="connsiteY1" fmla="*/ 0 h 473392"/>
              <a:gd name="connsiteX0" fmla="*/ 40844 w 104488"/>
              <a:gd name="connsiteY0" fmla="*/ 432911 h 432911"/>
              <a:gd name="connsiteX1" fmla="*/ 0 w 104488"/>
              <a:gd name="connsiteY1" fmla="*/ 0 h 432911"/>
            </a:gdLst>
            <a:ahLst/>
            <a:cxnLst>
              <a:cxn ang="0">
                <a:pos x="connsiteX0" y="connsiteY0"/>
              </a:cxn>
              <a:cxn ang="0">
                <a:pos x="connsiteX1" y="connsiteY1"/>
              </a:cxn>
            </a:cxnLst>
            <a:rect l="l" t="t" r="r" b="b"/>
            <a:pathLst>
              <a:path w="104488" h="432911">
                <a:moveTo>
                  <a:pt x="40844" y="432911"/>
                </a:moveTo>
                <a:cubicBezTo>
                  <a:pt x="123061" y="308451"/>
                  <a:pt x="141390" y="176847"/>
                  <a:pt x="0" y="0"/>
                </a:cubicBezTo>
              </a:path>
            </a:pathLst>
          </a:custGeom>
          <a:noFill/>
          <a:ln w="28575" cap="flat">
            <a:solidFill>
              <a:schemeClr val="bg2">
                <a:lumMod val="60000"/>
                <a:lumOff val="40000"/>
              </a:schemeClr>
            </a:solidFill>
            <a:prstDash val="solid"/>
            <a:miter lim="800000"/>
            <a:headEnd type="none" w="med" len="med"/>
            <a:tailEnd type="arrow"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91" name="Multiplication Sign 90">
            <a:extLst>
              <a:ext uri="{FF2B5EF4-FFF2-40B4-BE49-F238E27FC236}">
                <a16:creationId xmlns:a16="http://schemas.microsoft.com/office/drawing/2014/main" id="{E87C8599-8C1B-B5B8-1C84-B4764282D831}"/>
              </a:ext>
            </a:extLst>
          </p:cNvPr>
          <p:cNvSpPr/>
          <p:nvPr/>
        </p:nvSpPr>
        <p:spPr>
          <a:xfrm rot="1096419">
            <a:off x="3407753" y="4556937"/>
            <a:ext cx="242270" cy="242270"/>
          </a:xfrm>
          <a:prstGeom prst="mathMultiply">
            <a:avLst>
              <a:gd name="adj1" fmla="val 10415"/>
            </a:avLst>
          </a:prstGeom>
          <a:solidFill>
            <a:srgbClr val="FF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96" name="Chord 95">
            <a:extLst>
              <a:ext uri="{FF2B5EF4-FFF2-40B4-BE49-F238E27FC236}">
                <a16:creationId xmlns:a16="http://schemas.microsoft.com/office/drawing/2014/main" id="{A91B9D46-5004-E163-714F-F7DEE3F0DAE7}"/>
              </a:ext>
            </a:extLst>
          </p:cNvPr>
          <p:cNvSpPr/>
          <p:nvPr/>
        </p:nvSpPr>
        <p:spPr>
          <a:xfrm>
            <a:off x="2047735" y="5885980"/>
            <a:ext cx="362879" cy="362879"/>
          </a:xfrm>
          <a:prstGeom prst="chord">
            <a:avLst>
              <a:gd name="adj1" fmla="val 11116013"/>
              <a:gd name="adj2" fmla="val 10781772"/>
            </a:avLst>
          </a:prstGeom>
          <a:solidFill>
            <a:srgbClr val="92D05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97" name="Chord 96">
            <a:extLst>
              <a:ext uri="{FF2B5EF4-FFF2-40B4-BE49-F238E27FC236}">
                <a16:creationId xmlns:a16="http://schemas.microsoft.com/office/drawing/2014/main" id="{D5F1D777-DD7E-E91B-E549-15B2FBD4CE83}"/>
              </a:ext>
            </a:extLst>
          </p:cNvPr>
          <p:cNvSpPr/>
          <p:nvPr/>
        </p:nvSpPr>
        <p:spPr>
          <a:xfrm>
            <a:off x="2786803" y="5867282"/>
            <a:ext cx="362879" cy="362879"/>
          </a:xfrm>
          <a:prstGeom prst="chord">
            <a:avLst>
              <a:gd name="adj1" fmla="val 11116013"/>
              <a:gd name="adj2" fmla="val 11454650"/>
            </a:avLst>
          </a:prstGeom>
          <a:solidFill>
            <a:srgbClr val="92D05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98" name="Chord 97">
            <a:extLst>
              <a:ext uri="{FF2B5EF4-FFF2-40B4-BE49-F238E27FC236}">
                <a16:creationId xmlns:a16="http://schemas.microsoft.com/office/drawing/2014/main" id="{6ED31D07-566F-2FCA-9D74-03A18EC78C4F}"/>
              </a:ext>
            </a:extLst>
          </p:cNvPr>
          <p:cNvSpPr/>
          <p:nvPr/>
        </p:nvSpPr>
        <p:spPr>
          <a:xfrm>
            <a:off x="3254624" y="5857843"/>
            <a:ext cx="362879" cy="362879"/>
          </a:xfrm>
          <a:prstGeom prst="chord">
            <a:avLst>
              <a:gd name="adj1" fmla="val 11116013"/>
              <a:gd name="adj2" fmla="val 11049493"/>
            </a:avLst>
          </a:prstGeom>
          <a:solidFill>
            <a:srgbClr val="92D05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99" name="Chord 98">
            <a:extLst>
              <a:ext uri="{FF2B5EF4-FFF2-40B4-BE49-F238E27FC236}">
                <a16:creationId xmlns:a16="http://schemas.microsoft.com/office/drawing/2014/main" id="{C6F4885A-D3FF-EC52-5ACE-DD095BB3BAB9}"/>
              </a:ext>
            </a:extLst>
          </p:cNvPr>
          <p:cNvSpPr/>
          <p:nvPr/>
        </p:nvSpPr>
        <p:spPr>
          <a:xfrm>
            <a:off x="3831552" y="5844576"/>
            <a:ext cx="362879" cy="362879"/>
          </a:xfrm>
          <a:prstGeom prst="chord">
            <a:avLst>
              <a:gd name="adj1" fmla="val 11116013"/>
              <a:gd name="adj2" fmla="val 10559103"/>
            </a:avLst>
          </a:prstGeom>
          <a:solidFill>
            <a:srgbClr val="92D05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3" name="Chord 12">
            <a:extLst>
              <a:ext uri="{FF2B5EF4-FFF2-40B4-BE49-F238E27FC236}">
                <a16:creationId xmlns:a16="http://schemas.microsoft.com/office/drawing/2014/main" id="{AC5C116A-0CB2-D645-6191-ACB36E2F26EA}"/>
              </a:ext>
            </a:extLst>
          </p:cNvPr>
          <p:cNvSpPr/>
          <p:nvPr/>
        </p:nvSpPr>
        <p:spPr>
          <a:xfrm>
            <a:off x="2689980" y="5867282"/>
            <a:ext cx="362879" cy="362879"/>
          </a:xfrm>
          <a:prstGeom prst="chord">
            <a:avLst>
              <a:gd name="adj1" fmla="val 11116013"/>
              <a:gd name="adj2" fmla="val 11049493"/>
            </a:avLst>
          </a:prstGeom>
          <a:solidFill>
            <a:srgbClr val="92D05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4" name="Rectangle 13">
            <a:extLst>
              <a:ext uri="{FF2B5EF4-FFF2-40B4-BE49-F238E27FC236}">
                <a16:creationId xmlns:a16="http://schemas.microsoft.com/office/drawing/2014/main" id="{CB49F8D2-BAF7-80E9-7DD2-7A449B4F728C}"/>
              </a:ext>
            </a:extLst>
          </p:cNvPr>
          <p:cNvSpPr/>
          <p:nvPr/>
        </p:nvSpPr>
        <p:spPr>
          <a:xfrm>
            <a:off x="6440262" y="2189484"/>
            <a:ext cx="2692793" cy="427677"/>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2" name="TextBox 11">
            <a:extLst>
              <a:ext uri="{FF2B5EF4-FFF2-40B4-BE49-F238E27FC236}">
                <a16:creationId xmlns:a16="http://schemas.microsoft.com/office/drawing/2014/main" id="{5370A2F2-914A-E1BC-C883-271795B68BF2}"/>
              </a:ext>
            </a:extLst>
          </p:cNvPr>
          <p:cNvSpPr txBox="1"/>
          <p:nvPr/>
        </p:nvSpPr>
        <p:spPr>
          <a:xfrm>
            <a:off x="7131050" y="769798"/>
            <a:ext cx="3632200"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FFFFFF"/>
                </a:solidFill>
                <a:effectLst/>
                <a:uFillTx/>
                <a:latin typeface="+mj-lt"/>
                <a:ea typeface="+mj-ea"/>
                <a:cs typeface="+mj-cs"/>
                <a:sym typeface="Calibri"/>
              </a:rPr>
              <a:t>Summing up values in all the leaf nodes</a:t>
            </a:r>
          </a:p>
        </p:txBody>
      </p:sp>
    </p:spTree>
    <p:extLst>
      <p:ext uri="{BB962C8B-B14F-4D97-AF65-F5344CB8AC3E}">
        <p14:creationId xmlns:p14="http://schemas.microsoft.com/office/powerpoint/2010/main" val="40087625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E0635-F79B-AB64-8E1C-526EA1B256B7}"/>
              </a:ext>
            </a:extLst>
          </p:cNvPr>
          <p:cNvSpPr>
            <a:spLocks noGrp="1"/>
          </p:cNvSpPr>
          <p:nvPr>
            <p:ph type="title"/>
          </p:nvPr>
        </p:nvSpPr>
        <p:spPr/>
        <p:txBody>
          <a:bodyPr>
            <a:normAutofit fontScale="90000"/>
          </a:bodyPr>
          <a:lstStyle/>
          <a:p>
            <a:r>
              <a:rPr lang="en-US"/>
              <a:t>Motivation</a:t>
            </a:r>
          </a:p>
        </p:txBody>
      </p:sp>
      <p:sp>
        <p:nvSpPr>
          <p:cNvPr id="3" name="Text Placeholder 2">
            <a:extLst>
              <a:ext uri="{FF2B5EF4-FFF2-40B4-BE49-F238E27FC236}">
                <a16:creationId xmlns:a16="http://schemas.microsoft.com/office/drawing/2014/main" id="{A6FC5F19-46AC-8C0C-9D76-9B178064FE4B}"/>
              </a:ext>
            </a:extLst>
          </p:cNvPr>
          <p:cNvSpPr>
            <a:spLocks noGrp="1"/>
          </p:cNvSpPr>
          <p:nvPr>
            <p:ph type="body" idx="1"/>
          </p:nvPr>
        </p:nvSpPr>
        <p:spPr>
          <a:xfrm>
            <a:off x="274949" y="1266884"/>
            <a:ext cx="7237653" cy="4904747"/>
          </a:xfrm>
        </p:spPr>
        <p:txBody>
          <a:bodyPr/>
          <a:lstStyle/>
          <a:p>
            <a:r>
              <a:rPr lang="en-US"/>
              <a:t>Thousands of threads running simultaneously on the GPU</a:t>
            </a:r>
          </a:p>
          <a:p>
            <a:r>
              <a:rPr lang="en-US"/>
              <a:t>Trivial single-threaded operations might be non-trivial on the GPU</a:t>
            </a:r>
          </a:p>
          <a:p>
            <a:r>
              <a:rPr lang="en-US"/>
              <a:t>Different algorithms often deal with similar problems</a:t>
            </a:r>
          </a:p>
          <a:p>
            <a:pPr lvl="1"/>
            <a:r>
              <a:rPr lang="en-US"/>
              <a:t>How to write output in parallel?</a:t>
            </a:r>
          </a:p>
          <a:p>
            <a:pPr lvl="1"/>
            <a:r>
              <a:rPr lang="en-US"/>
              <a:t>How to find minimum, maximum, or sum?</a:t>
            </a:r>
          </a:p>
          <a:p>
            <a:pPr lvl="1"/>
            <a:r>
              <a:rPr lang="en-US"/>
              <a:t>How to sort elements?</a:t>
            </a:r>
          </a:p>
          <a:p>
            <a:pPr lvl="1"/>
            <a:r>
              <a:rPr lang="en-US"/>
              <a:t>How to map data to threads/warps/blocks?</a:t>
            </a:r>
          </a:p>
          <a:p>
            <a:r>
              <a:rPr lang="en-US"/>
              <a:t>The same patterns observed in different algorithms</a:t>
            </a:r>
          </a:p>
        </p:txBody>
      </p:sp>
      <p:sp>
        <p:nvSpPr>
          <p:cNvPr id="11" name="Text Placeholder 2">
            <a:extLst>
              <a:ext uri="{FF2B5EF4-FFF2-40B4-BE49-F238E27FC236}">
                <a16:creationId xmlns:a16="http://schemas.microsoft.com/office/drawing/2014/main" id="{05556C97-025D-BE9F-D491-D2A8C4AA6AFC}"/>
              </a:ext>
            </a:extLst>
          </p:cNvPr>
          <p:cNvSpPr txBox="1">
            <a:spLocks/>
          </p:cNvSpPr>
          <p:nvPr/>
        </p:nvSpPr>
        <p:spPr>
          <a:xfrm>
            <a:off x="6096000" y="1266884"/>
            <a:ext cx="5697744" cy="4904747"/>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marL="200526" marR="0" indent="-200526"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1pPr>
            <a:lvl2pPr marL="581526" marR="0" indent="-200526"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2pPr>
            <a:lvl3pPr marL="962526" marR="0" indent="-200526"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3pPr>
            <a:lvl4pPr marL="1343526" marR="0" indent="-200526"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4pPr>
            <a:lvl5pPr marL="1724526" marR="0" indent="-200526"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5pPr>
            <a:lvl6pPr marL="2540000" marR="0" indent="-254000"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6pPr>
            <a:lvl7pPr marL="2997200" marR="0" indent="-254000"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7pPr>
            <a:lvl8pPr marL="3454400" marR="0" indent="-254000"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8pPr>
            <a:lvl9pPr marL="3911600" marR="0" indent="-254000"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9pPr>
          </a:lstStyle>
          <a:p>
            <a:pPr lvl="1"/>
            <a:endParaRPr lang="en-US" kern="0"/>
          </a:p>
        </p:txBody>
      </p:sp>
      <p:sp>
        <p:nvSpPr>
          <p:cNvPr id="13" name="Slide Number Placeholder 12">
            <a:extLst>
              <a:ext uri="{FF2B5EF4-FFF2-40B4-BE49-F238E27FC236}">
                <a16:creationId xmlns:a16="http://schemas.microsoft.com/office/drawing/2014/main" id="{1A024598-B8FF-F379-C9FC-434BB5DE47D8}"/>
              </a:ext>
            </a:extLst>
          </p:cNvPr>
          <p:cNvSpPr>
            <a:spLocks noGrp="1"/>
          </p:cNvSpPr>
          <p:nvPr>
            <p:ph type="sldNum" sz="quarter" idx="2"/>
          </p:nvPr>
        </p:nvSpPr>
        <p:spPr/>
        <p:txBody>
          <a:bodyPr/>
          <a:lstStyle/>
          <a:p>
            <a:fld id="{86CB4B4D-7CA3-9044-876B-883B54F8677D}" type="slidenum">
              <a:rPr lang="en-US" smtClean="0"/>
              <a:t>4</a:t>
            </a:fld>
            <a:endParaRPr lang="en-US"/>
          </a:p>
        </p:txBody>
      </p:sp>
    </p:spTree>
    <p:extLst>
      <p:ext uri="{BB962C8B-B14F-4D97-AF65-F5344CB8AC3E}">
        <p14:creationId xmlns:p14="http://schemas.microsoft.com/office/powerpoint/2010/main" val="87063176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5" name="Straight Arrow Connector 74">
            <a:extLst>
              <a:ext uri="{FF2B5EF4-FFF2-40B4-BE49-F238E27FC236}">
                <a16:creationId xmlns:a16="http://schemas.microsoft.com/office/drawing/2014/main" id="{9774CF71-1682-60F1-C3F4-0386ACBE9F02}"/>
              </a:ext>
            </a:extLst>
          </p:cNvPr>
          <p:cNvCxnSpPr>
            <a:cxnSpLocks/>
          </p:cNvCxnSpPr>
          <p:nvPr/>
        </p:nvCxnSpPr>
        <p:spPr>
          <a:xfrm>
            <a:off x="2935933" y="4163961"/>
            <a:ext cx="6433774" cy="0"/>
          </a:xfrm>
          <a:prstGeom prst="straightConnector1">
            <a:avLst/>
          </a:prstGeom>
          <a:noFill/>
          <a:ln w="12700" cap="flat">
            <a:solidFill>
              <a:schemeClr val="bg2">
                <a:lumMod val="40000"/>
                <a:lumOff val="60000"/>
              </a:schemeClr>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2" name="Slide Number Placeholder 1">
            <a:extLst>
              <a:ext uri="{FF2B5EF4-FFF2-40B4-BE49-F238E27FC236}">
                <a16:creationId xmlns:a16="http://schemas.microsoft.com/office/drawing/2014/main" id="{16717AD5-68C9-3E37-BD89-941E58E98C59}"/>
              </a:ext>
            </a:extLst>
          </p:cNvPr>
          <p:cNvSpPr>
            <a:spLocks noGrp="1"/>
          </p:cNvSpPr>
          <p:nvPr>
            <p:ph type="sldNum" sz="quarter" idx="2"/>
          </p:nvPr>
        </p:nvSpPr>
        <p:spPr/>
        <p:txBody>
          <a:bodyPr/>
          <a:lstStyle/>
          <a:p>
            <a:fld id="{86CB4B4D-7CA3-9044-876B-883B54F8677D}" type="slidenum">
              <a:rPr lang="en-US" smtClean="0"/>
              <a:t>40</a:t>
            </a:fld>
            <a:endParaRPr lang="en-US"/>
          </a:p>
        </p:txBody>
      </p:sp>
      <p:sp>
        <p:nvSpPr>
          <p:cNvPr id="3" name="Title 2">
            <a:extLst>
              <a:ext uri="{FF2B5EF4-FFF2-40B4-BE49-F238E27FC236}">
                <a16:creationId xmlns:a16="http://schemas.microsoft.com/office/drawing/2014/main" id="{A27F660D-6059-C9D7-9AE6-78E76505D491}"/>
              </a:ext>
            </a:extLst>
          </p:cNvPr>
          <p:cNvSpPr>
            <a:spLocks noGrp="1"/>
          </p:cNvSpPr>
          <p:nvPr>
            <p:ph type="title"/>
          </p:nvPr>
        </p:nvSpPr>
        <p:spPr/>
        <p:txBody>
          <a:bodyPr>
            <a:normAutofit fontScale="90000"/>
          </a:bodyPr>
          <a:lstStyle/>
          <a:p>
            <a:r>
              <a:rPr lang="en-US"/>
              <a:t>Waterfall scheme</a:t>
            </a:r>
          </a:p>
        </p:txBody>
      </p:sp>
      <p:sp>
        <p:nvSpPr>
          <p:cNvPr id="4" name="Text Placeholder 3">
            <a:extLst>
              <a:ext uri="{FF2B5EF4-FFF2-40B4-BE49-F238E27FC236}">
                <a16:creationId xmlns:a16="http://schemas.microsoft.com/office/drawing/2014/main" id="{2BC88E80-0C2D-3E8A-E44E-D4F27EF0A46D}"/>
              </a:ext>
            </a:extLst>
          </p:cNvPr>
          <p:cNvSpPr>
            <a:spLocks noGrp="1"/>
          </p:cNvSpPr>
          <p:nvPr>
            <p:ph type="body" idx="1"/>
          </p:nvPr>
        </p:nvSpPr>
        <p:spPr>
          <a:xfrm>
            <a:off x="274951" y="1266885"/>
            <a:ext cx="11657174" cy="2542937"/>
          </a:xfrm>
        </p:spPr>
        <p:txBody>
          <a:bodyPr>
            <a:normAutofit fontScale="92500" lnSpcReduction="10000"/>
          </a:bodyPr>
          <a:lstStyle/>
          <a:p>
            <a:r>
              <a:rPr lang="en-US" i="1"/>
              <a:t>“A task queue with a predefined number of tasks”</a:t>
            </a:r>
          </a:p>
          <a:p>
            <a:pPr lvl="1"/>
            <a:r>
              <a:rPr lang="en-US"/>
              <a:t>Schedule the number of threads equal to the number of tasks</a:t>
            </a:r>
          </a:p>
          <a:p>
            <a:pPr lvl="1"/>
            <a:r>
              <a:rPr lang="en-US"/>
              <a:t>Each thread processes a single task</a:t>
            </a:r>
          </a:p>
          <a:p>
            <a:pPr lvl="1"/>
            <a:r>
              <a:rPr lang="en-US"/>
              <a:t>A thread can arrange new tasks and quits</a:t>
            </a:r>
          </a:p>
          <a:p>
            <a:pPr lvl="2"/>
            <a:r>
              <a:rPr lang="en-US"/>
              <a:t>Allowing other threads to be launched</a:t>
            </a:r>
          </a:p>
          <a:p>
            <a:pPr lvl="2"/>
            <a:r>
              <a:rPr lang="en-US"/>
              <a:t>Tasks have to be scheduled in order, to avoid deadlock</a:t>
            </a:r>
          </a:p>
          <a:p>
            <a:r>
              <a:rPr lang="en-US"/>
              <a:t>We already used this scheme to compute the device-wise PPS</a:t>
            </a:r>
          </a:p>
          <a:p>
            <a:pPr marL="0" indent="0">
              <a:buNone/>
            </a:pPr>
            <a:endParaRPr lang="en-US"/>
          </a:p>
        </p:txBody>
      </p:sp>
      <p:sp>
        <p:nvSpPr>
          <p:cNvPr id="5" name="Text Placeholder 4">
            <a:extLst>
              <a:ext uri="{FF2B5EF4-FFF2-40B4-BE49-F238E27FC236}">
                <a16:creationId xmlns:a16="http://schemas.microsoft.com/office/drawing/2014/main" id="{174C650D-75EC-80DB-3ED8-C771DCBD5B93}"/>
              </a:ext>
            </a:extLst>
          </p:cNvPr>
          <p:cNvSpPr>
            <a:spLocks noGrp="1"/>
          </p:cNvSpPr>
          <p:nvPr>
            <p:ph type="body" sz="quarter" idx="13"/>
          </p:nvPr>
        </p:nvSpPr>
        <p:spPr/>
        <p:txBody>
          <a:bodyPr>
            <a:normAutofit fontScale="77500" lnSpcReduction="20000"/>
          </a:bodyPr>
          <a:lstStyle/>
          <a:p>
            <a:endParaRPr lang="en-US"/>
          </a:p>
        </p:txBody>
      </p:sp>
      <p:sp>
        <p:nvSpPr>
          <p:cNvPr id="14" name="TextBox 13">
            <a:extLst>
              <a:ext uri="{FF2B5EF4-FFF2-40B4-BE49-F238E27FC236}">
                <a16:creationId xmlns:a16="http://schemas.microsoft.com/office/drawing/2014/main" id="{7DFB68A8-CCC7-AAD2-0FF8-E301458AA00A}"/>
              </a:ext>
            </a:extLst>
          </p:cNvPr>
          <p:cNvSpPr txBox="1"/>
          <p:nvPr/>
        </p:nvSpPr>
        <p:spPr>
          <a:xfrm>
            <a:off x="829165" y="4734121"/>
            <a:ext cx="1852008"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FFFFFF"/>
                </a:solidFill>
                <a:effectLst/>
                <a:uFillTx/>
                <a:latin typeface="+mj-lt"/>
                <a:ea typeface="+mj-ea"/>
                <a:cs typeface="+mj-cs"/>
                <a:sym typeface="Calibri"/>
              </a:rPr>
              <a:t>All scheduled threads</a:t>
            </a:r>
          </a:p>
        </p:txBody>
      </p:sp>
      <p:sp>
        <p:nvSpPr>
          <p:cNvPr id="17" name="TextBox 16">
            <a:extLst>
              <a:ext uri="{FF2B5EF4-FFF2-40B4-BE49-F238E27FC236}">
                <a16:creationId xmlns:a16="http://schemas.microsoft.com/office/drawing/2014/main" id="{FB2836C8-F4F4-35A7-37A5-887C8812C7C0}"/>
              </a:ext>
            </a:extLst>
          </p:cNvPr>
          <p:cNvSpPr txBox="1"/>
          <p:nvPr/>
        </p:nvSpPr>
        <p:spPr>
          <a:xfrm>
            <a:off x="2764392" y="5700167"/>
            <a:ext cx="1852008"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FFFFFF"/>
                </a:solidFill>
                <a:effectLst/>
                <a:uFillTx/>
                <a:latin typeface="+mj-lt"/>
                <a:ea typeface="+mj-ea"/>
                <a:cs typeface="+mj-cs"/>
                <a:sym typeface="Calibri"/>
              </a:rPr>
              <a:t>Done threads </a:t>
            </a:r>
          </a:p>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FFFFFF"/>
                </a:solidFill>
                <a:effectLst/>
                <a:uFillTx/>
                <a:latin typeface="+mj-lt"/>
                <a:ea typeface="+mj-ea"/>
                <a:cs typeface="+mj-cs"/>
                <a:sym typeface="Calibri"/>
              </a:rPr>
              <a:t>(processed tasks)</a:t>
            </a:r>
          </a:p>
        </p:txBody>
      </p:sp>
      <p:sp>
        <p:nvSpPr>
          <p:cNvPr id="15" name="Rectangle 14">
            <a:extLst>
              <a:ext uri="{FF2B5EF4-FFF2-40B4-BE49-F238E27FC236}">
                <a16:creationId xmlns:a16="http://schemas.microsoft.com/office/drawing/2014/main" id="{AC65D2A2-454D-D180-83BD-61033AC58A6E}"/>
              </a:ext>
            </a:extLst>
          </p:cNvPr>
          <p:cNvSpPr/>
          <p:nvPr/>
        </p:nvSpPr>
        <p:spPr>
          <a:xfrm>
            <a:off x="6160053" y="4699484"/>
            <a:ext cx="397901" cy="341353"/>
          </a:xfrm>
          <a:prstGeom prst="rect">
            <a:avLst/>
          </a:prstGeom>
          <a:solidFill>
            <a:schemeClr val="accent6">
              <a:lumMod val="50000"/>
            </a:schemeClr>
          </a:solidFill>
          <a:ln w="12700" cap="flat">
            <a:solidFill>
              <a:schemeClr val="tx1">
                <a:lumMod val="50000"/>
                <a:lumOff val="5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0" name="Rectangle 19">
            <a:extLst>
              <a:ext uri="{FF2B5EF4-FFF2-40B4-BE49-F238E27FC236}">
                <a16:creationId xmlns:a16="http://schemas.microsoft.com/office/drawing/2014/main" id="{2B53CF45-06A7-156E-7584-F6E85ACF6B65}"/>
              </a:ext>
            </a:extLst>
          </p:cNvPr>
          <p:cNvSpPr/>
          <p:nvPr/>
        </p:nvSpPr>
        <p:spPr>
          <a:xfrm>
            <a:off x="6563701" y="4700278"/>
            <a:ext cx="397901" cy="341353"/>
          </a:xfrm>
          <a:prstGeom prst="rect">
            <a:avLst/>
          </a:prstGeom>
          <a:solidFill>
            <a:schemeClr val="accent6">
              <a:lumMod val="50000"/>
            </a:schemeClr>
          </a:solidFill>
          <a:ln w="12700" cap="flat">
            <a:solidFill>
              <a:schemeClr val="tx1">
                <a:lumMod val="50000"/>
                <a:lumOff val="5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4" name="Rectangle 23">
            <a:extLst>
              <a:ext uri="{FF2B5EF4-FFF2-40B4-BE49-F238E27FC236}">
                <a16:creationId xmlns:a16="http://schemas.microsoft.com/office/drawing/2014/main" id="{7494ED05-DD45-DE03-98EF-A55D37E56326}"/>
              </a:ext>
            </a:extLst>
          </p:cNvPr>
          <p:cNvSpPr/>
          <p:nvPr/>
        </p:nvSpPr>
        <p:spPr>
          <a:xfrm>
            <a:off x="6964405" y="4701821"/>
            <a:ext cx="397901" cy="341353"/>
          </a:xfrm>
          <a:prstGeom prst="rect">
            <a:avLst/>
          </a:prstGeom>
          <a:solidFill>
            <a:schemeClr val="accent6">
              <a:lumMod val="50000"/>
            </a:schemeClr>
          </a:solidFill>
          <a:ln w="12700" cap="flat">
            <a:solidFill>
              <a:schemeClr val="tx1">
                <a:lumMod val="50000"/>
                <a:lumOff val="5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6" name="Rectangle 25">
            <a:extLst>
              <a:ext uri="{FF2B5EF4-FFF2-40B4-BE49-F238E27FC236}">
                <a16:creationId xmlns:a16="http://schemas.microsoft.com/office/drawing/2014/main" id="{D0B35583-A396-0936-34AF-5A6346136CB5}"/>
              </a:ext>
            </a:extLst>
          </p:cNvPr>
          <p:cNvSpPr/>
          <p:nvPr/>
        </p:nvSpPr>
        <p:spPr>
          <a:xfrm>
            <a:off x="7363103" y="4700974"/>
            <a:ext cx="397901" cy="341353"/>
          </a:xfrm>
          <a:prstGeom prst="rect">
            <a:avLst/>
          </a:prstGeom>
          <a:solidFill>
            <a:schemeClr val="accent6">
              <a:lumMod val="50000"/>
            </a:schemeClr>
          </a:solidFill>
          <a:ln w="12700" cap="flat">
            <a:solidFill>
              <a:schemeClr val="tx1">
                <a:lumMod val="50000"/>
                <a:lumOff val="5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7" name="Rectangle 26">
            <a:extLst>
              <a:ext uri="{FF2B5EF4-FFF2-40B4-BE49-F238E27FC236}">
                <a16:creationId xmlns:a16="http://schemas.microsoft.com/office/drawing/2014/main" id="{621EB561-F936-4320-6ED8-5E6B8F80F685}"/>
              </a:ext>
            </a:extLst>
          </p:cNvPr>
          <p:cNvSpPr/>
          <p:nvPr/>
        </p:nvSpPr>
        <p:spPr>
          <a:xfrm>
            <a:off x="7766751" y="4701768"/>
            <a:ext cx="397901" cy="341353"/>
          </a:xfrm>
          <a:prstGeom prst="rect">
            <a:avLst/>
          </a:prstGeom>
          <a:solidFill>
            <a:schemeClr val="accent6">
              <a:lumMod val="50000"/>
            </a:schemeClr>
          </a:solidFill>
          <a:ln w="12700" cap="flat">
            <a:solidFill>
              <a:schemeClr val="tx1">
                <a:lumMod val="50000"/>
                <a:lumOff val="5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8" name="Rectangle 27">
            <a:extLst>
              <a:ext uri="{FF2B5EF4-FFF2-40B4-BE49-F238E27FC236}">
                <a16:creationId xmlns:a16="http://schemas.microsoft.com/office/drawing/2014/main" id="{745E40CB-1BB7-49F9-4FED-604CF759F413}"/>
              </a:ext>
            </a:extLst>
          </p:cNvPr>
          <p:cNvSpPr/>
          <p:nvPr/>
        </p:nvSpPr>
        <p:spPr>
          <a:xfrm>
            <a:off x="8167455" y="4703311"/>
            <a:ext cx="397901" cy="341353"/>
          </a:xfrm>
          <a:prstGeom prst="rect">
            <a:avLst/>
          </a:prstGeom>
          <a:solidFill>
            <a:schemeClr val="accent6">
              <a:lumMod val="50000"/>
            </a:schemeClr>
          </a:solidFill>
          <a:ln w="12700" cap="flat">
            <a:solidFill>
              <a:schemeClr val="tx1">
                <a:lumMod val="50000"/>
                <a:lumOff val="5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9" name="Rectangle 28">
            <a:extLst>
              <a:ext uri="{FF2B5EF4-FFF2-40B4-BE49-F238E27FC236}">
                <a16:creationId xmlns:a16="http://schemas.microsoft.com/office/drawing/2014/main" id="{39197C21-D25A-D026-0EAC-F6624A855A7B}"/>
              </a:ext>
            </a:extLst>
          </p:cNvPr>
          <p:cNvSpPr/>
          <p:nvPr/>
        </p:nvSpPr>
        <p:spPr>
          <a:xfrm>
            <a:off x="8568158" y="4702517"/>
            <a:ext cx="397901" cy="341353"/>
          </a:xfrm>
          <a:prstGeom prst="rect">
            <a:avLst/>
          </a:prstGeom>
          <a:solidFill>
            <a:schemeClr val="accent6">
              <a:lumMod val="50000"/>
            </a:schemeClr>
          </a:solidFill>
          <a:ln w="12700" cap="flat">
            <a:solidFill>
              <a:schemeClr val="tx1">
                <a:lumMod val="50000"/>
                <a:lumOff val="5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0" name="Rectangle 29">
            <a:extLst>
              <a:ext uri="{FF2B5EF4-FFF2-40B4-BE49-F238E27FC236}">
                <a16:creationId xmlns:a16="http://schemas.microsoft.com/office/drawing/2014/main" id="{39A0ECEE-0B41-A39B-B59F-DDA5B468DC5F}"/>
              </a:ext>
            </a:extLst>
          </p:cNvPr>
          <p:cNvSpPr/>
          <p:nvPr/>
        </p:nvSpPr>
        <p:spPr>
          <a:xfrm>
            <a:off x="8971806" y="4703311"/>
            <a:ext cx="397901" cy="341353"/>
          </a:xfrm>
          <a:prstGeom prst="rect">
            <a:avLst/>
          </a:prstGeom>
          <a:solidFill>
            <a:schemeClr val="accent6">
              <a:lumMod val="50000"/>
            </a:schemeClr>
          </a:solidFill>
          <a:ln w="12700" cap="flat">
            <a:solidFill>
              <a:schemeClr val="tx1">
                <a:lumMod val="50000"/>
                <a:lumOff val="5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6" name="Rectangle 35">
            <a:extLst>
              <a:ext uri="{FF2B5EF4-FFF2-40B4-BE49-F238E27FC236}">
                <a16:creationId xmlns:a16="http://schemas.microsoft.com/office/drawing/2014/main" id="{ED360116-C0D1-517C-2776-C67F4349CEA5}"/>
              </a:ext>
            </a:extLst>
          </p:cNvPr>
          <p:cNvSpPr/>
          <p:nvPr/>
        </p:nvSpPr>
        <p:spPr>
          <a:xfrm>
            <a:off x="5753602" y="4700136"/>
            <a:ext cx="397901" cy="341353"/>
          </a:xfrm>
          <a:prstGeom prst="rect">
            <a:avLst/>
          </a:prstGeom>
          <a:solidFill>
            <a:schemeClr val="accent6">
              <a:lumMod val="50000"/>
            </a:schemeClr>
          </a:solidFill>
          <a:ln w="12700" cap="flat">
            <a:solidFill>
              <a:schemeClr val="tx1">
                <a:lumMod val="50000"/>
                <a:lumOff val="5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9" name="Rectangle 48">
            <a:extLst>
              <a:ext uri="{FF2B5EF4-FFF2-40B4-BE49-F238E27FC236}">
                <a16:creationId xmlns:a16="http://schemas.microsoft.com/office/drawing/2014/main" id="{0A69EC09-07CB-62C4-0714-E46D3D49BB18}"/>
              </a:ext>
            </a:extLst>
          </p:cNvPr>
          <p:cNvSpPr/>
          <p:nvPr/>
        </p:nvSpPr>
        <p:spPr>
          <a:xfrm>
            <a:off x="5447660" y="4926873"/>
            <a:ext cx="100110" cy="103996"/>
          </a:xfrm>
          <a:prstGeom prst="rect">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51" name="Rectangle 50">
            <a:extLst>
              <a:ext uri="{FF2B5EF4-FFF2-40B4-BE49-F238E27FC236}">
                <a16:creationId xmlns:a16="http://schemas.microsoft.com/office/drawing/2014/main" id="{536C160A-1BFD-EFAE-4C97-1291AC578BE4}"/>
              </a:ext>
            </a:extLst>
          </p:cNvPr>
          <p:cNvSpPr/>
          <p:nvPr/>
        </p:nvSpPr>
        <p:spPr>
          <a:xfrm>
            <a:off x="5584779" y="4937635"/>
            <a:ext cx="100110" cy="103996"/>
          </a:xfrm>
          <a:prstGeom prst="rect">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59" name="Rectangle 58">
            <a:extLst>
              <a:ext uri="{FF2B5EF4-FFF2-40B4-BE49-F238E27FC236}">
                <a16:creationId xmlns:a16="http://schemas.microsoft.com/office/drawing/2014/main" id="{07917C2E-714C-9A1E-0449-2B9682928E44}"/>
              </a:ext>
            </a:extLst>
          </p:cNvPr>
          <p:cNvSpPr/>
          <p:nvPr/>
        </p:nvSpPr>
        <p:spPr>
          <a:xfrm>
            <a:off x="4152332" y="4693867"/>
            <a:ext cx="397901" cy="341353"/>
          </a:xfrm>
          <a:prstGeom prst="rect">
            <a:avLst/>
          </a:prstGeom>
          <a:solidFill>
            <a:schemeClr val="bg2">
              <a:lumMod val="60000"/>
              <a:lumOff val="40000"/>
            </a:schemeClr>
          </a:solidFill>
          <a:ln w="12700" cap="flat">
            <a:solidFill>
              <a:schemeClr val="tx2">
                <a:lumMod val="60000"/>
                <a:lumOff val="4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60" name="Rectangle 59">
            <a:extLst>
              <a:ext uri="{FF2B5EF4-FFF2-40B4-BE49-F238E27FC236}">
                <a16:creationId xmlns:a16="http://schemas.microsoft.com/office/drawing/2014/main" id="{CE5C1E1D-F5F3-30F2-6905-4217874A890C}"/>
              </a:ext>
            </a:extLst>
          </p:cNvPr>
          <p:cNvSpPr/>
          <p:nvPr/>
        </p:nvSpPr>
        <p:spPr>
          <a:xfrm>
            <a:off x="3752543" y="4696961"/>
            <a:ext cx="397901" cy="341353"/>
          </a:xfrm>
          <a:prstGeom prst="rect">
            <a:avLst/>
          </a:prstGeom>
          <a:solidFill>
            <a:schemeClr val="bg2">
              <a:lumMod val="60000"/>
              <a:lumOff val="40000"/>
            </a:schemeClr>
          </a:solidFill>
          <a:ln w="12700" cap="flat">
            <a:solidFill>
              <a:schemeClr val="tx2">
                <a:lumMod val="60000"/>
                <a:lumOff val="4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61" name="Rectangle 60">
            <a:extLst>
              <a:ext uri="{FF2B5EF4-FFF2-40B4-BE49-F238E27FC236}">
                <a16:creationId xmlns:a16="http://schemas.microsoft.com/office/drawing/2014/main" id="{C1D07AA0-8D8E-FFBC-1105-D32E6BFC2401}"/>
              </a:ext>
            </a:extLst>
          </p:cNvPr>
          <p:cNvSpPr/>
          <p:nvPr/>
        </p:nvSpPr>
        <p:spPr>
          <a:xfrm>
            <a:off x="3347064" y="4693253"/>
            <a:ext cx="397901" cy="341353"/>
          </a:xfrm>
          <a:prstGeom prst="rect">
            <a:avLst/>
          </a:prstGeom>
          <a:solidFill>
            <a:schemeClr val="bg2">
              <a:lumMod val="60000"/>
              <a:lumOff val="40000"/>
            </a:schemeClr>
          </a:solidFill>
          <a:ln w="12700" cap="flat">
            <a:solidFill>
              <a:schemeClr val="tx2">
                <a:lumMod val="60000"/>
                <a:lumOff val="4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62" name="Rectangle 61">
            <a:extLst>
              <a:ext uri="{FF2B5EF4-FFF2-40B4-BE49-F238E27FC236}">
                <a16:creationId xmlns:a16="http://schemas.microsoft.com/office/drawing/2014/main" id="{1EB72FC5-2892-E477-AB3A-1989B4479ED2}"/>
              </a:ext>
            </a:extLst>
          </p:cNvPr>
          <p:cNvSpPr/>
          <p:nvPr/>
        </p:nvSpPr>
        <p:spPr>
          <a:xfrm>
            <a:off x="2947275" y="4696347"/>
            <a:ext cx="397901" cy="341353"/>
          </a:xfrm>
          <a:prstGeom prst="rect">
            <a:avLst/>
          </a:prstGeom>
          <a:solidFill>
            <a:schemeClr val="bg2">
              <a:lumMod val="60000"/>
              <a:lumOff val="40000"/>
            </a:schemeClr>
          </a:solidFill>
          <a:ln w="12700" cap="flat">
            <a:solidFill>
              <a:schemeClr val="tx2">
                <a:lumMod val="60000"/>
                <a:lumOff val="4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64" name="Left Brace 63">
            <a:extLst>
              <a:ext uri="{FF2B5EF4-FFF2-40B4-BE49-F238E27FC236}">
                <a16:creationId xmlns:a16="http://schemas.microsoft.com/office/drawing/2014/main" id="{B62BAB28-F485-F7EF-06BD-00A236F2022C}"/>
              </a:ext>
            </a:extLst>
          </p:cNvPr>
          <p:cNvSpPr/>
          <p:nvPr/>
        </p:nvSpPr>
        <p:spPr>
          <a:xfrm rot="16200000">
            <a:off x="3569746" y="4743993"/>
            <a:ext cx="241300" cy="1618081"/>
          </a:xfrm>
          <a:prstGeom prst="leftBrace">
            <a:avLst>
              <a:gd name="adj1" fmla="val 34649"/>
              <a:gd name="adj2" fmla="val 50000"/>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65" name="TextBox 64">
            <a:extLst>
              <a:ext uri="{FF2B5EF4-FFF2-40B4-BE49-F238E27FC236}">
                <a16:creationId xmlns:a16="http://schemas.microsoft.com/office/drawing/2014/main" id="{65EC59EA-FE88-17CE-6DF6-976429337F8C}"/>
              </a:ext>
            </a:extLst>
          </p:cNvPr>
          <p:cNvSpPr txBox="1"/>
          <p:nvPr/>
        </p:nvSpPr>
        <p:spPr>
          <a:xfrm>
            <a:off x="4166273" y="5721637"/>
            <a:ext cx="1852008"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FFFFFF"/>
                </a:solidFill>
                <a:effectLst/>
                <a:uFillTx/>
                <a:latin typeface="+mj-lt"/>
                <a:ea typeface="+mj-ea"/>
                <a:cs typeface="+mj-cs"/>
                <a:sym typeface="Calibri"/>
              </a:rPr>
              <a:t>Active threads</a:t>
            </a:r>
          </a:p>
        </p:txBody>
      </p:sp>
      <p:sp>
        <p:nvSpPr>
          <p:cNvPr id="66" name="Left Brace 65">
            <a:extLst>
              <a:ext uri="{FF2B5EF4-FFF2-40B4-BE49-F238E27FC236}">
                <a16:creationId xmlns:a16="http://schemas.microsoft.com/office/drawing/2014/main" id="{095C4FB3-6B73-E1A4-627C-E01ED9E7BEE7}"/>
              </a:ext>
            </a:extLst>
          </p:cNvPr>
          <p:cNvSpPr/>
          <p:nvPr/>
        </p:nvSpPr>
        <p:spPr>
          <a:xfrm rot="16200000">
            <a:off x="5010812" y="4989123"/>
            <a:ext cx="241300" cy="1127820"/>
          </a:xfrm>
          <a:prstGeom prst="leftBrace">
            <a:avLst>
              <a:gd name="adj1" fmla="val 34649"/>
              <a:gd name="adj2" fmla="val 50000"/>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7" name="Rectangle 6">
            <a:extLst>
              <a:ext uri="{FF2B5EF4-FFF2-40B4-BE49-F238E27FC236}">
                <a16:creationId xmlns:a16="http://schemas.microsoft.com/office/drawing/2014/main" id="{9DE348DD-F98C-3C06-A26A-AC4F56DCDBF7}"/>
              </a:ext>
            </a:extLst>
          </p:cNvPr>
          <p:cNvSpPr/>
          <p:nvPr/>
        </p:nvSpPr>
        <p:spPr>
          <a:xfrm>
            <a:off x="4555981" y="4696309"/>
            <a:ext cx="397901" cy="341353"/>
          </a:xfrm>
          <a:prstGeom prst="rect">
            <a:avLst/>
          </a:prstGeom>
          <a:solidFill>
            <a:srgbClr val="92D050"/>
          </a:solid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8" name="Rectangle 7">
            <a:extLst>
              <a:ext uri="{FF2B5EF4-FFF2-40B4-BE49-F238E27FC236}">
                <a16:creationId xmlns:a16="http://schemas.microsoft.com/office/drawing/2014/main" id="{A20D6E30-608F-AB4D-9FCD-1AA74E194B40}"/>
              </a:ext>
            </a:extLst>
          </p:cNvPr>
          <p:cNvSpPr/>
          <p:nvPr/>
        </p:nvSpPr>
        <p:spPr>
          <a:xfrm>
            <a:off x="4951078" y="4696309"/>
            <a:ext cx="397901" cy="341353"/>
          </a:xfrm>
          <a:prstGeom prst="rect">
            <a:avLst/>
          </a:prstGeom>
          <a:solidFill>
            <a:srgbClr val="92D050"/>
          </a:solid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2" name="Rectangle 11">
            <a:extLst>
              <a:ext uri="{FF2B5EF4-FFF2-40B4-BE49-F238E27FC236}">
                <a16:creationId xmlns:a16="http://schemas.microsoft.com/office/drawing/2014/main" id="{57624DC4-9E8B-90CC-004C-D44AF333B328}"/>
              </a:ext>
            </a:extLst>
          </p:cNvPr>
          <p:cNvSpPr/>
          <p:nvPr/>
        </p:nvSpPr>
        <p:spPr>
          <a:xfrm>
            <a:off x="5354726" y="4697549"/>
            <a:ext cx="397901" cy="341353"/>
          </a:xfrm>
          <a:prstGeom prst="rect">
            <a:avLst/>
          </a:prstGeom>
          <a:solidFill>
            <a:srgbClr val="92D050"/>
          </a:solid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67" name="Left Brace 66">
            <a:extLst>
              <a:ext uri="{FF2B5EF4-FFF2-40B4-BE49-F238E27FC236}">
                <a16:creationId xmlns:a16="http://schemas.microsoft.com/office/drawing/2014/main" id="{38DE6204-7E7B-D919-826C-4FBE4667E0F7}"/>
              </a:ext>
            </a:extLst>
          </p:cNvPr>
          <p:cNvSpPr/>
          <p:nvPr/>
        </p:nvSpPr>
        <p:spPr>
          <a:xfrm rot="16200000">
            <a:off x="7452060" y="3756036"/>
            <a:ext cx="241300" cy="3593993"/>
          </a:xfrm>
          <a:prstGeom prst="leftBrace">
            <a:avLst>
              <a:gd name="adj1" fmla="val 34649"/>
              <a:gd name="adj2" fmla="val 50000"/>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69" name="TextBox 68">
            <a:extLst>
              <a:ext uri="{FF2B5EF4-FFF2-40B4-BE49-F238E27FC236}">
                <a16:creationId xmlns:a16="http://schemas.microsoft.com/office/drawing/2014/main" id="{9AFB0497-1F90-B50A-6DFE-F505EEC46A57}"/>
              </a:ext>
            </a:extLst>
          </p:cNvPr>
          <p:cNvSpPr txBox="1"/>
          <p:nvPr/>
        </p:nvSpPr>
        <p:spPr>
          <a:xfrm>
            <a:off x="6357250" y="5673683"/>
            <a:ext cx="240960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FFFFFF"/>
                </a:solidFill>
                <a:effectLst/>
                <a:uFillTx/>
                <a:latin typeface="+mj-lt"/>
                <a:ea typeface="+mj-ea"/>
                <a:cs typeface="+mj-cs"/>
                <a:sym typeface="Calibri"/>
              </a:rPr>
              <a:t>Threads to be launched or waiting</a:t>
            </a:r>
          </a:p>
        </p:txBody>
      </p:sp>
      <p:grpSp>
        <p:nvGrpSpPr>
          <p:cNvPr id="78" name="Group 77">
            <a:extLst>
              <a:ext uri="{FF2B5EF4-FFF2-40B4-BE49-F238E27FC236}">
                <a16:creationId xmlns:a16="http://schemas.microsoft.com/office/drawing/2014/main" id="{0178E94F-B9DE-26F3-AE37-6CE96ADBFAD6}"/>
              </a:ext>
            </a:extLst>
          </p:cNvPr>
          <p:cNvGrpSpPr/>
          <p:nvPr/>
        </p:nvGrpSpPr>
        <p:grpSpPr>
          <a:xfrm>
            <a:off x="4754931" y="4696309"/>
            <a:ext cx="2408425" cy="351672"/>
            <a:chOff x="4754931" y="4696309"/>
            <a:chExt cx="2408425" cy="351672"/>
          </a:xfrm>
        </p:grpSpPr>
        <p:cxnSp>
          <p:nvCxnSpPr>
            <p:cNvPr id="33" name="Connector: Elbow 32">
              <a:extLst>
                <a:ext uri="{FF2B5EF4-FFF2-40B4-BE49-F238E27FC236}">
                  <a16:creationId xmlns:a16="http://schemas.microsoft.com/office/drawing/2014/main" id="{ABD1B3CF-3AC1-DA7D-BBF2-F26BFFB908B3}"/>
                </a:ext>
              </a:extLst>
            </p:cNvPr>
            <p:cNvCxnSpPr>
              <a:cxnSpLocks/>
              <a:stCxn id="7" idx="0"/>
              <a:endCxn id="36" idx="0"/>
            </p:cNvCxnSpPr>
            <p:nvPr/>
          </p:nvCxnSpPr>
          <p:spPr>
            <a:xfrm rot="16200000" flipH="1">
              <a:off x="5351828" y="4099412"/>
              <a:ext cx="3827" cy="1197621"/>
            </a:xfrm>
            <a:prstGeom prst="bentConnector3">
              <a:avLst>
                <a:gd name="adj1" fmla="val -5973347"/>
              </a:avLst>
            </a:prstGeom>
            <a:noFill/>
            <a:ln w="12700" cap="flat">
              <a:solidFill>
                <a:srgbClr val="FFFF00"/>
              </a:solidFill>
              <a:prstDash val="solid"/>
              <a:miter lim="800000"/>
              <a:headEnd type="oval" w="med" len="med"/>
              <a:tailEnd type="triangle" w="med" len="med"/>
            </a:ln>
            <a:effectLst>
              <a:outerShdw blurRad="63500" sx="102000" sy="102000" algn="ctr" rotWithShape="0">
                <a:prstClr val="black">
                  <a:alpha val="40000"/>
                </a:prstClr>
              </a:outerShdw>
            </a:effectLst>
            <a:sp3d/>
          </p:spPr>
          <p:style>
            <a:lnRef idx="0">
              <a:scrgbClr r="0" g="0" b="0"/>
            </a:lnRef>
            <a:fillRef idx="0">
              <a:scrgbClr r="0" g="0" b="0"/>
            </a:fillRef>
            <a:effectRef idx="0">
              <a:scrgbClr r="0" g="0" b="0"/>
            </a:effectRef>
            <a:fontRef idx="none"/>
          </p:style>
        </p:cxnSp>
        <p:cxnSp>
          <p:nvCxnSpPr>
            <p:cNvPr id="43" name="Connector: Elbow 42">
              <a:extLst>
                <a:ext uri="{FF2B5EF4-FFF2-40B4-BE49-F238E27FC236}">
                  <a16:creationId xmlns:a16="http://schemas.microsoft.com/office/drawing/2014/main" id="{9C6871F3-9B2B-09C4-6EE0-9FE9DDE90687}"/>
                </a:ext>
              </a:extLst>
            </p:cNvPr>
            <p:cNvCxnSpPr>
              <a:cxnSpLocks/>
              <a:stCxn id="51" idx="2"/>
              <a:endCxn id="20" idx="2"/>
            </p:cNvCxnSpPr>
            <p:nvPr/>
          </p:nvCxnSpPr>
          <p:spPr>
            <a:xfrm rot="16200000" flipH="1">
              <a:off x="6198743" y="4477722"/>
              <a:ext cx="12700" cy="1127818"/>
            </a:xfrm>
            <a:prstGeom prst="bentConnector3">
              <a:avLst>
                <a:gd name="adj1" fmla="val 1500000"/>
              </a:avLst>
            </a:prstGeom>
            <a:noFill/>
            <a:ln w="12700" cap="flat">
              <a:solidFill>
                <a:srgbClr val="FFFF00"/>
              </a:solidFill>
              <a:prstDash val="solid"/>
              <a:miter lim="800000"/>
              <a:headEnd type="oval" w="med" len="med"/>
              <a:tailEnd type="triangle" w="med" len="med"/>
            </a:ln>
            <a:effectLst>
              <a:outerShdw blurRad="63500" sx="102000" sy="102000" algn="ctr" rotWithShape="0">
                <a:prstClr val="black">
                  <a:alpha val="40000"/>
                </a:prstClr>
              </a:outerShdw>
            </a:effectLst>
            <a:sp3d/>
          </p:spPr>
          <p:style>
            <a:lnRef idx="0">
              <a:scrgbClr r="0" g="0" b="0"/>
            </a:lnRef>
            <a:fillRef idx="0">
              <a:scrgbClr r="0" g="0" b="0"/>
            </a:fillRef>
            <a:effectRef idx="0">
              <a:scrgbClr r="0" g="0" b="0"/>
            </a:effectRef>
            <a:fontRef idx="none"/>
          </p:style>
        </p:cxnSp>
        <p:cxnSp>
          <p:nvCxnSpPr>
            <p:cNvPr id="48" name="Connector: Elbow 47">
              <a:extLst>
                <a:ext uri="{FF2B5EF4-FFF2-40B4-BE49-F238E27FC236}">
                  <a16:creationId xmlns:a16="http://schemas.microsoft.com/office/drawing/2014/main" id="{3CCEC598-D293-18DF-CC9F-8398A3EA9F18}"/>
                </a:ext>
              </a:extLst>
            </p:cNvPr>
            <p:cNvCxnSpPr>
              <a:cxnSpLocks/>
              <a:stCxn id="49" idx="2"/>
              <a:endCxn id="24" idx="2"/>
            </p:cNvCxnSpPr>
            <p:nvPr/>
          </p:nvCxnSpPr>
          <p:spPr>
            <a:xfrm rot="16200000" flipH="1">
              <a:off x="6324383" y="4204200"/>
              <a:ext cx="12305" cy="1665641"/>
            </a:xfrm>
            <a:prstGeom prst="bentConnector3">
              <a:avLst>
                <a:gd name="adj1" fmla="val 2215807"/>
              </a:avLst>
            </a:prstGeom>
            <a:noFill/>
            <a:ln w="12700" cap="flat">
              <a:solidFill>
                <a:srgbClr val="FFFF00"/>
              </a:solidFill>
              <a:prstDash val="solid"/>
              <a:miter lim="800000"/>
              <a:headEnd type="oval" w="med" len="med"/>
              <a:tailEnd type="triangle" w="med" len="med"/>
            </a:ln>
            <a:effectLst>
              <a:outerShdw blurRad="63500" sx="102000" sy="102000" algn="ctr" rotWithShape="0">
                <a:prstClr val="black">
                  <a:alpha val="40000"/>
                </a:prstClr>
              </a:outerShdw>
            </a:effectLst>
            <a:sp3d/>
          </p:spPr>
          <p:style>
            <a:lnRef idx="0">
              <a:scrgbClr r="0" g="0" b="0"/>
            </a:lnRef>
            <a:fillRef idx="0">
              <a:scrgbClr r="0" g="0" b="0"/>
            </a:fillRef>
            <a:effectRef idx="0">
              <a:scrgbClr r="0" g="0" b="0"/>
            </a:effectRef>
            <a:fontRef idx="none"/>
          </p:style>
        </p:cxnSp>
        <p:cxnSp>
          <p:nvCxnSpPr>
            <p:cNvPr id="37" name="Connector: Elbow 36">
              <a:extLst>
                <a:ext uri="{FF2B5EF4-FFF2-40B4-BE49-F238E27FC236}">
                  <a16:creationId xmlns:a16="http://schemas.microsoft.com/office/drawing/2014/main" id="{9003FB6E-7E37-E9E4-A128-008C3BA4D04C}"/>
                </a:ext>
              </a:extLst>
            </p:cNvPr>
            <p:cNvCxnSpPr>
              <a:cxnSpLocks/>
              <a:stCxn id="8" idx="0"/>
              <a:endCxn id="15" idx="0"/>
            </p:cNvCxnSpPr>
            <p:nvPr/>
          </p:nvCxnSpPr>
          <p:spPr>
            <a:xfrm rot="16200000" flipH="1">
              <a:off x="5752928" y="4093409"/>
              <a:ext cx="3175" cy="1208975"/>
            </a:xfrm>
            <a:prstGeom prst="bentConnector3">
              <a:avLst>
                <a:gd name="adj1" fmla="val -10400000"/>
              </a:avLst>
            </a:prstGeom>
            <a:noFill/>
            <a:ln w="12700" cap="flat">
              <a:solidFill>
                <a:srgbClr val="FFFF00"/>
              </a:solidFill>
              <a:prstDash val="solid"/>
              <a:miter lim="800000"/>
              <a:headEnd type="oval" w="med" len="med"/>
              <a:tailEnd type="triangle" w="med" len="med"/>
            </a:ln>
            <a:effectLst>
              <a:outerShdw blurRad="63500" sx="102000" sy="102000" algn="ctr" rotWithShape="0">
                <a:prstClr val="black">
                  <a:alpha val="40000"/>
                </a:prstClr>
              </a:outerShdw>
            </a:effectLst>
            <a:sp3d/>
          </p:spPr>
          <p:style>
            <a:lnRef idx="0">
              <a:scrgbClr r="0" g="0" b="0"/>
            </a:lnRef>
            <a:fillRef idx="0">
              <a:scrgbClr r="0" g="0" b="0"/>
            </a:fillRef>
            <a:effectRef idx="0">
              <a:scrgbClr r="0" g="0" b="0"/>
            </a:effectRef>
            <a:fontRef idx="none"/>
          </p:style>
        </p:cxnSp>
      </p:grpSp>
      <p:sp>
        <p:nvSpPr>
          <p:cNvPr id="73" name="Speech Bubble: Oval 72">
            <a:extLst>
              <a:ext uri="{FF2B5EF4-FFF2-40B4-BE49-F238E27FC236}">
                <a16:creationId xmlns:a16="http://schemas.microsoft.com/office/drawing/2014/main" id="{207188DB-E804-E6ED-BCCF-8A8149A2AB8D}"/>
              </a:ext>
            </a:extLst>
          </p:cNvPr>
          <p:cNvSpPr/>
          <p:nvPr/>
        </p:nvSpPr>
        <p:spPr>
          <a:xfrm>
            <a:off x="6769002" y="3637728"/>
            <a:ext cx="2201197" cy="735744"/>
          </a:xfrm>
          <a:prstGeom prst="wedgeEllipseCallout">
            <a:avLst>
              <a:gd name="adj1" fmla="val -57172"/>
              <a:gd name="adj2" fmla="val 53080"/>
            </a:avLst>
          </a:prstGeom>
          <a:solidFill>
            <a:srgbClr val="FFFFFF"/>
          </a:solidFill>
          <a:ln w="12700" cap="flat">
            <a:noFill/>
            <a:prstDash val="solid"/>
            <a:miter lim="800000"/>
          </a:ln>
          <a:effectLst>
            <a:outerShdw blurRad="63500" sx="102000" sy="102000" algn="ctr" rotWithShape="0">
              <a:prstClr val="black"/>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400">
                <a:solidFill>
                  <a:srgbClr val="000000"/>
                </a:solidFill>
                <a:latin typeface="+mj-lt"/>
                <a:ea typeface="+mj-ea"/>
                <a:cs typeface="+mj-cs"/>
                <a:sym typeface="Calibri"/>
              </a:rPr>
              <a:t>Active threads spawn new tasks</a:t>
            </a:r>
            <a:endParaRPr kumimoji="0" lang="en-US" sz="1400" b="0" i="0" u="none" strike="noStrike" cap="none" spc="0" normalizeH="0" baseline="0">
              <a:ln>
                <a:noFill/>
              </a:ln>
              <a:solidFill>
                <a:srgbClr val="000000"/>
              </a:solidFill>
              <a:effectLst/>
              <a:uFillTx/>
              <a:latin typeface="+mj-lt"/>
              <a:ea typeface="+mj-ea"/>
              <a:cs typeface="+mj-cs"/>
              <a:sym typeface="Calibri"/>
            </a:endParaRPr>
          </a:p>
        </p:txBody>
      </p:sp>
      <p:sp>
        <p:nvSpPr>
          <p:cNvPr id="76" name="TextBox 75">
            <a:extLst>
              <a:ext uri="{FF2B5EF4-FFF2-40B4-BE49-F238E27FC236}">
                <a16:creationId xmlns:a16="http://schemas.microsoft.com/office/drawing/2014/main" id="{74D80438-A8B8-024E-02EE-DB2F63E86DEC}"/>
              </a:ext>
            </a:extLst>
          </p:cNvPr>
          <p:cNvSpPr txBox="1"/>
          <p:nvPr/>
        </p:nvSpPr>
        <p:spPr>
          <a:xfrm>
            <a:off x="9304178" y="4010371"/>
            <a:ext cx="1234282"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FFFFFF"/>
                </a:solidFill>
                <a:effectLst/>
                <a:uFillTx/>
                <a:latin typeface="+mj-lt"/>
                <a:ea typeface="+mj-ea"/>
                <a:cs typeface="+mj-cs"/>
                <a:sym typeface="Calibri"/>
              </a:rPr>
              <a:t>Execution order</a:t>
            </a:r>
          </a:p>
        </p:txBody>
      </p:sp>
    </p:spTree>
    <p:extLst>
      <p:ext uri="{BB962C8B-B14F-4D97-AF65-F5344CB8AC3E}">
        <p14:creationId xmlns:p14="http://schemas.microsoft.com/office/powerpoint/2010/main" val="12473904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6411991C-56B1-6BD9-EFAD-463CD8FF2B87}"/>
              </a:ext>
            </a:extLst>
          </p:cNvPr>
          <p:cNvGrpSpPr/>
          <p:nvPr/>
        </p:nvGrpSpPr>
        <p:grpSpPr>
          <a:xfrm>
            <a:off x="5816600" y="1429903"/>
            <a:ext cx="5827118" cy="4401205"/>
            <a:chOff x="5726796" y="1429903"/>
            <a:chExt cx="5827118" cy="4401205"/>
          </a:xfrm>
        </p:grpSpPr>
        <p:sp>
          <p:nvSpPr>
            <p:cNvPr id="7" name="TextBox 6">
              <a:extLst>
                <a:ext uri="{FF2B5EF4-FFF2-40B4-BE49-F238E27FC236}">
                  <a16:creationId xmlns:a16="http://schemas.microsoft.com/office/drawing/2014/main" id="{2D2E6A57-6B0B-9043-B95E-14381FC251BB}"/>
                </a:ext>
              </a:extLst>
            </p:cNvPr>
            <p:cNvSpPr txBox="1"/>
            <p:nvPr/>
          </p:nvSpPr>
          <p:spPr>
            <a:xfrm>
              <a:off x="6125375" y="1429903"/>
              <a:ext cx="5428539" cy="4401205"/>
            </a:xfrm>
            <a:prstGeom prst="rect">
              <a:avLst/>
            </a:prstGeom>
            <a:solidFill>
              <a:srgbClr val="262626"/>
            </a:solidFill>
            <a:ln w="12700" cap="flat">
              <a:solidFill>
                <a:srgbClr val="FFFFFF"/>
              </a:solid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a:solidFill>
                    <a:srgbClr val="569CD6"/>
                  </a:solidFill>
                  <a:effectLst/>
                  <a:latin typeface="Consolas" panose="020B0609020204030204" pitchFamily="49" charset="0"/>
                </a:rPr>
                <a:t>template</a:t>
              </a:r>
              <a:r>
                <a:rPr lang="en-US" sz="1400" b="0">
                  <a:solidFill>
                    <a:srgbClr val="D4D4D4"/>
                  </a:solidFill>
                  <a:effectLst/>
                  <a:latin typeface="Consolas" panose="020B0609020204030204" pitchFamily="49" charset="0"/>
                </a:rPr>
                <a:t> &lt;</a:t>
              </a:r>
              <a:r>
                <a:rPr lang="en-US" sz="1400" b="0" err="1">
                  <a:solidFill>
                    <a:srgbClr val="569CD6"/>
                  </a:solidFill>
                  <a:effectLst/>
                  <a:latin typeface="Consolas" panose="020B0609020204030204" pitchFamily="49" charset="0"/>
                </a:rPr>
                <a:t>typename</a:t>
              </a:r>
              <a:r>
                <a:rPr lang="en-US" sz="1400" b="0">
                  <a:solidFill>
                    <a:srgbClr val="D4D4D4"/>
                  </a:solidFill>
                  <a:effectLst/>
                  <a:latin typeface="Consolas" panose="020B0609020204030204" pitchFamily="49" charset="0"/>
                </a:rPr>
                <a:t> </a:t>
              </a:r>
              <a:r>
                <a:rPr lang="en-US" sz="1400" b="0">
                  <a:solidFill>
                    <a:srgbClr val="4EC9B0"/>
                  </a:solidFill>
                  <a:effectLst/>
                  <a:latin typeface="Consolas" panose="020B0609020204030204" pitchFamily="49" charset="0"/>
                </a:rPr>
                <a:t>T</a:t>
              </a:r>
              <a:r>
                <a:rPr lang="en-US" sz="1400" b="0">
                  <a:solidFill>
                    <a:srgbClr val="D4D4D4"/>
                  </a:solidFill>
                  <a:effectLst/>
                  <a:latin typeface="Consolas" panose="020B0609020204030204" pitchFamily="49" charset="0"/>
                </a:rPr>
                <a:t>&gt;</a:t>
              </a:r>
            </a:p>
            <a:p>
              <a:r>
                <a:rPr lang="en-US" sz="1400" b="0">
                  <a:solidFill>
                    <a:srgbClr val="D4D4D4"/>
                  </a:solidFill>
                  <a:effectLst/>
                  <a:latin typeface="Consolas" panose="020B0609020204030204" pitchFamily="49" charset="0"/>
                </a:rPr>
                <a:t>__device__ </a:t>
              </a:r>
              <a:r>
                <a:rPr lang="en-US" sz="1400" b="0">
                  <a:solidFill>
                    <a:srgbClr val="4EC9B0"/>
                  </a:solidFill>
                  <a:effectLst/>
                  <a:latin typeface="Consolas" panose="020B0609020204030204" pitchFamily="49" charset="0"/>
                </a:rPr>
                <a:t>T</a:t>
              </a:r>
              <a:r>
                <a:rPr lang="en-US" sz="1400" b="0">
                  <a:solidFill>
                    <a:srgbClr val="D4D4D4"/>
                  </a:solidFill>
                  <a:effectLst/>
                  <a:latin typeface="Consolas" panose="020B0609020204030204" pitchFamily="49" charset="0"/>
                </a:rPr>
                <a:t> </a:t>
              </a:r>
              <a:r>
                <a:rPr lang="en-US" sz="1400" b="0" err="1">
                  <a:solidFill>
                    <a:srgbClr val="DCDCAA"/>
                  </a:solidFill>
                  <a:effectLst/>
                  <a:latin typeface="Consolas" panose="020B0609020204030204" pitchFamily="49" charset="0"/>
                </a:rPr>
                <a:t>ScanDevice</a:t>
              </a:r>
              <a:r>
                <a:rPr lang="en-US" sz="1400" b="0">
                  <a:solidFill>
                    <a:srgbClr val="D4D4D4"/>
                  </a:solidFill>
                  <a:effectLst/>
                  <a:latin typeface="Consolas" panose="020B0609020204030204" pitchFamily="49" charset="0"/>
                </a:rPr>
                <a:t>(</a:t>
              </a:r>
              <a:r>
                <a:rPr lang="en-US" sz="1400" b="0">
                  <a:solidFill>
                    <a:srgbClr val="4EC9B0"/>
                  </a:solidFill>
                  <a:effectLst/>
                  <a:latin typeface="Consolas" panose="020B0609020204030204" pitchFamily="49" charset="0"/>
                </a:rPr>
                <a:t>T</a:t>
              </a:r>
              <a:r>
                <a:rPr lang="en-US" sz="1400" b="0">
                  <a:solidFill>
                    <a:srgbClr val="D4D4D4"/>
                  </a:solidFill>
                  <a:effectLst/>
                  <a:latin typeface="Consolas" panose="020B0609020204030204" pitchFamily="49" charset="0"/>
                </a:rPr>
                <a:t> </a:t>
              </a:r>
              <a:r>
                <a:rPr lang="en-US" sz="1400" b="0" err="1">
                  <a:solidFill>
                    <a:srgbClr val="D4D4D4"/>
                  </a:solidFill>
                  <a:effectLst/>
                  <a:latin typeface="Consolas" panose="020B0609020204030204" pitchFamily="49" charset="0"/>
                </a:rPr>
                <a:t>val</a:t>
              </a:r>
              <a:r>
                <a:rPr lang="en-US" sz="1400" b="0">
                  <a:solidFill>
                    <a:srgbClr val="D4D4D4"/>
                  </a:solidFill>
                  <a:effectLst/>
                  <a:latin typeface="Consolas" panose="020B0609020204030204" pitchFamily="49" charset="0"/>
                </a:rPr>
                <a:t>, </a:t>
              </a:r>
              <a:r>
                <a:rPr lang="en-US" sz="1400" b="0">
                  <a:solidFill>
                    <a:srgbClr val="4EC9B0"/>
                  </a:solidFill>
                  <a:effectLst/>
                  <a:latin typeface="Consolas" panose="020B0609020204030204" pitchFamily="49" charset="0"/>
                </a:rPr>
                <a:t>T</a:t>
              </a:r>
              <a:r>
                <a:rPr lang="en-US" sz="1400" b="0">
                  <a:solidFill>
                    <a:srgbClr val="D4D4D4"/>
                  </a:solidFill>
                  <a:effectLst/>
                  <a:latin typeface="Consolas" panose="020B0609020204030204" pitchFamily="49" charset="0"/>
                </a:rPr>
                <a:t>* </a:t>
              </a:r>
              <a:r>
                <a:rPr lang="en-US" sz="1400" b="0" err="1">
                  <a:solidFill>
                    <a:srgbClr val="D4D4D4"/>
                  </a:solidFill>
                  <a:effectLst/>
                  <a:latin typeface="Consolas" panose="020B0609020204030204" pitchFamily="49" charset="0"/>
                </a:rPr>
                <a:t>smem</a:t>
              </a:r>
              <a:r>
                <a:rPr lang="en-US" sz="1400" b="0">
                  <a:solidFill>
                    <a:srgbClr val="D4D4D4"/>
                  </a:solidFill>
                  <a:effectLst/>
                  <a:latin typeface="Consolas" panose="020B0609020204030204" pitchFamily="49" charset="0"/>
                </a:rPr>
                <a:t>, </a:t>
              </a:r>
              <a:r>
                <a:rPr lang="en-US" sz="1400" b="0">
                  <a:solidFill>
                    <a:srgbClr val="4EC9B0"/>
                  </a:solidFill>
                  <a:effectLst/>
                  <a:latin typeface="Consolas" panose="020B0609020204030204" pitchFamily="49" charset="0"/>
                </a:rPr>
                <a:t>T</a:t>
              </a:r>
              <a:r>
                <a:rPr lang="en-US" sz="1400" b="0">
                  <a:solidFill>
                    <a:srgbClr val="D4D4D4"/>
                  </a:solidFill>
                  <a:effectLst/>
                  <a:latin typeface="Consolas" panose="020B0609020204030204" pitchFamily="49" charset="0"/>
                </a:rPr>
                <a:t>* sum, </a:t>
              </a:r>
              <a:r>
                <a:rPr lang="en-US" sz="1400" b="0">
                  <a:solidFill>
                    <a:srgbClr val="569CD6"/>
                  </a:solidFill>
                  <a:effectLst/>
                  <a:latin typeface="Consolas" panose="020B0609020204030204" pitchFamily="49" charset="0"/>
                </a:rPr>
                <a:t>int</a:t>
              </a:r>
              <a:r>
                <a:rPr lang="en-US" sz="1400" b="0">
                  <a:solidFill>
                    <a:srgbClr val="D4D4D4"/>
                  </a:solidFill>
                  <a:effectLst/>
                  <a:latin typeface="Consolas" panose="020B0609020204030204" pitchFamily="49" charset="0"/>
                </a:rPr>
                <a:t>* counter)</a:t>
              </a:r>
            </a:p>
            <a:p>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r>
                <a:rPr lang="en-US" sz="1400" b="0" err="1">
                  <a:solidFill>
                    <a:srgbClr val="D4D4D4"/>
                  </a:solidFill>
                  <a:effectLst/>
                  <a:latin typeface="Consolas" panose="020B0609020204030204" pitchFamily="49" charset="0"/>
                </a:rPr>
                <a:t>val</a:t>
              </a:r>
              <a:r>
                <a:rPr lang="en-US" sz="1400" b="0">
                  <a:solidFill>
                    <a:srgbClr val="D4D4D4"/>
                  </a:solidFill>
                  <a:effectLst/>
                  <a:latin typeface="Consolas" panose="020B0609020204030204" pitchFamily="49" charset="0"/>
                </a:rPr>
                <a:t> = </a:t>
              </a:r>
              <a:r>
                <a:rPr lang="en-US" sz="1400" err="1">
                  <a:solidFill>
                    <a:srgbClr val="DCDCAA"/>
                  </a:solidFill>
                  <a:latin typeface="Consolas" panose="020B0609020204030204" pitchFamily="49" charset="0"/>
                </a:rPr>
                <a:t>S</a:t>
              </a:r>
              <a:r>
                <a:rPr lang="en-US" sz="1400" b="0" err="1">
                  <a:solidFill>
                    <a:srgbClr val="DCDCAA"/>
                  </a:solidFill>
                  <a:effectLst/>
                  <a:latin typeface="Consolas" panose="020B0609020204030204" pitchFamily="49" charset="0"/>
                </a:rPr>
                <a:t>canBlock</a:t>
              </a:r>
              <a:r>
                <a:rPr lang="en-US" sz="1400" b="0">
                  <a:solidFill>
                    <a:srgbClr val="D4D4D4"/>
                  </a:solidFill>
                  <a:effectLst/>
                  <a:latin typeface="Consolas" panose="020B0609020204030204" pitchFamily="49" charset="0"/>
                </a:rPr>
                <a:t>(</a:t>
              </a:r>
              <a:r>
                <a:rPr lang="en-US" sz="1400" b="0" err="1">
                  <a:solidFill>
                    <a:srgbClr val="D4D4D4"/>
                  </a:solidFill>
                  <a:effectLst/>
                  <a:latin typeface="Consolas" panose="020B0609020204030204" pitchFamily="49" charset="0"/>
                </a:rPr>
                <a:t>val</a:t>
              </a:r>
              <a:r>
                <a:rPr lang="en-US" sz="1400" b="0">
                  <a:solidFill>
                    <a:srgbClr val="D4D4D4"/>
                  </a:solidFill>
                  <a:effectLst/>
                  <a:latin typeface="Consolas" panose="020B0609020204030204" pitchFamily="49" charset="0"/>
                </a:rPr>
                <a:t>, </a:t>
              </a:r>
              <a:r>
                <a:rPr lang="en-US" sz="1400" b="0" err="1">
                  <a:solidFill>
                    <a:srgbClr val="D4D4D4"/>
                  </a:solidFill>
                  <a:effectLst/>
                  <a:latin typeface="Consolas" panose="020B0609020204030204" pitchFamily="49" charset="0"/>
                </a:rPr>
                <a:t>smem</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__shared__ </a:t>
              </a:r>
              <a:r>
                <a:rPr lang="en-US" sz="1400" b="0">
                  <a:solidFill>
                    <a:srgbClr val="4EC9B0"/>
                  </a:solidFill>
                  <a:effectLst/>
                  <a:latin typeface="Consolas" panose="020B0609020204030204" pitchFamily="49" charset="0"/>
                </a:rPr>
                <a:t>T</a:t>
              </a:r>
              <a:r>
                <a:rPr lang="en-US" sz="1400" b="0">
                  <a:solidFill>
                    <a:srgbClr val="D4D4D4"/>
                  </a:solidFill>
                  <a:effectLst/>
                  <a:latin typeface="Consolas" panose="020B0609020204030204" pitchFamily="49" charset="0"/>
                </a:rPr>
                <a:t> </a:t>
              </a:r>
              <a:r>
                <a:rPr lang="en-US" sz="1400">
                  <a:solidFill>
                    <a:srgbClr val="D4D4D4"/>
                  </a:solidFill>
                  <a:latin typeface="Consolas" panose="020B0609020204030204" pitchFamily="49" charset="0"/>
                </a:rPr>
                <a:t>o</a:t>
              </a:r>
              <a:r>
                <a:rPr lang="en-US" sz="1400" b="0">
                  <a:solidFill>
                    <a:srgbClr val="D4D4D4"/>
                  </a:solidFill>
                  <a:effectLst/>
                  <a:latin typeface="Consolas" panose="020B0609020204030204" pitchFamily="49" charset="0"/>
                </a:rPr>
                <a:t>ffset;</a:t>
              </a:r>
            </a:p>
            <a:p>
              <a:r>
                <a:rPr lang="en-US" sz="1400" b="0">
                  <a:solidFill>
                    <a:srgbClr val="D4D4D4"/>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D4D4D4"/>
                  </a:solidFill>
                  <a:effectLst/>
                  <a:latin typeface="Consolas" panose="020B0609020204030204" pitchFamily="49" charset="0"/>
                </a:rPr>
                <a:t> (</a:t>
              </a:r>
              <a:r>
                <a:rPr lang="en-US" sz="1400" b="0" err="1">
                  <a:solidFill>
                    <a:srgbClr val="CCCCCC"/>
                  </a:solidFill>
                  <a:effectLst/>
                  <a:latin typeface="Consolas" panose="020B0609020204030204" pitchFamily="49" charset="0"/>
                </a:rPr>
                <a:t>threadIdx.x</a:t>
              </a:r>
              <a:r>
                <a:rPr lang="en-US" sz="1400" b="0">
                  <a:solidFill>
                    <a:srgbClr val="CCCCCC"/>
                  </a:solidFill>
                  <a:effectLst/>
                  <a:latin typeface="Consolas" panose="020B0609020204030204" pitchFamily="49" charset="0"/>
                </a:rPr>
                <a:t> == </a:t>
              </a:r>
              <a:r>
                <a:rPr lang="en-US" sz="1400" b="0" err="1">
                  <a:solidFill>
                    <a:srgbClr val="CCCCCC"/>
                  </a:solidFill>
                  <a:effectLst/>
                  <a:latin typeface="Consolas" panose="020B0609020204030204" pitchFamily="49" charset="0"/>
                </a:rPr>
                <a:t>blockDim.x</a:t>
              </a:r>
              <a:r>
                <a:rPr lang="en-US" sz="1400" b="0">
                  <a:solidFill>
                    <a:srgbClr val="D4D4D4"/>
                  </a:solidFill>
                  <a:effectLst/>
                  <a:latin typeface="Consolas" panose="020B0609020204030204" pitchFamily="49" charset="0"/>
                </a:rPr>
                <a:t> - </a:t>
              </a:r>
              <a:r>
                <a:rPr lang="en-US" sz="1400" b="0">
                  <a:solidFill>
                    <a:srgbClr val="B5CEA8"/>
                  </a:solidFill>
                  <a:effectLst/>
                  <a:latin typeface="Consolas" panose="020B0609020204030204" pitchFamily="49" charset="0"/>
                </a:rPr>
                <a:t>1</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p>
            <a:p>
              <a:r>
                <a:rPr lang="en-US" sz="1400" b="0">
                  <a:solidFill>
                    <a:srgbClr val="D4D4D4"/>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D4D4D4"/>
                  </a:solidFill>
                  <a:effectLst/>
                  <a:latin typeface="Consolas" panose="020B0609020204030204" pitchFamily="49" charset="0"/>
                </a:rPr>
                <a:t> (</a:t>
              </a:r>
              <a:r>
                <a:rPr lang="en-US" sz="1400" b="0" err="1">
                  <a:solidFill>
                    <a:srgbClr val="DCDCAA"/>
                  </a:solidFill>
                  <a:effectLst/>
                  <a:latin typeface="Consolas" panose="020B0609020204030204" pitchFamily="49" charset="0"/>
                </a:rPr>
                <a:t>atomicAdd</a:t>
              </a:r>
              <a:r>
                <a:rPr lang="en-US" sz="1400" b="0">
                  <a:solidFill>
                    <a:srgbClr val="D4D4D4"/>
                  </a:solidFill>
                  <a:effectLst/>
                  <a:latin typeface="Consolas" panose="020B0609020204030204" pitchFamily="49" charset="0"/>
                </a:rPr>
                <a:t>(</a:t>
              </a:r>
              <a:r>
                <a:rPr lang="en-US" sz="1400">
                  <a:solidFill>
                    <a:srgbClr val="D4D4D4"/>
                  </a:solidFill>
                  <a:latin typeface="Consolas" panose="020B0609020204030204" pitchFamily="49" charset="0"/>
                </a:rPr>
                <a:t>c</a:t>
              </a:r>
              <a:r>
                <a:rPr lang="en-US" sz="1400" b="0">
                  <a:solidFill>
                    <a:srgbClr val="D4D4D4"/>
                  </a:solidFill>
                  <a:effectLst/>
                  <a:latin typeface="Consolas" panose="020B0609020204030204" pitchFamily="49" charset="0"/>
                </a:rPr>
                <a:t>ounter, </a:t>
              </a:r>
              <a:r>
                <a:rPr lang="en-US" sz="1400" b="0">
                  <a:solidFill>
                    <a:srgbClr val="B5CEA8"/>
                  </a:solidFill>
                  <a:effectLst/>
                  <a:latin typeface="Consolas" panose="020B0609020204030204" pitchFamily="49" charset="0"/>
                </a:rPr>
                <a:t>0</a:t>
              </a:r>
              <a:r>
                <a:rPr lang="en-US" sz="1400" b="0">
                  <a:solidFill>
                    <a:srgbClr val="D4D4D4"/>
                  </a:solidFill>
                  <a:effectLst/>
                  <a:latin typeface="Consolas" panose="020B0609020204030204" pitchFamily="49" charset="0"/>
                </a:rPr>
                <a:t>) &lt; </a:t>
              </a:r>
              <a:r>
                <a:rPr lang="en-US" sz="1400" b="0" err="1">
                  <a:solidFill>
                    <a:srgbClr val="CCCCCC"/>
                  </a:solidFill>
                  <a:effectLst/>
                  <a:latin typeface="Consolas" panose="020B0609020204030204" pitchFamily="49" charset="0"/>
                </a:rPr>
                <a:t>blockIdx.x</a:t>
              </a:r>
              <a:r>
                <a:rPr lang="en-US" sz="1400" b="0">
                  <a:solidFill>
                    <a:srgbClr val="D4D4D4"/>
                  </a:solidFill>
                  <a:effectLst/>
                  <a:latin typeface="Consolas" panose="020B0609020204030204" pitchFamily="49" charset="0"/>
                </a:rPr>
                <a:t>);</a:t>
              </a:r>
            </a:p>
            <a:p>
              <a:r>
                <a:rPr lang="en-US" sz="1400">
                  <a:solidFill>
                    <a:srgbClr val="D4D4D4"/>
                  </a:solidFill>
                  <a:latin typeface="Consolas" panose="020B0609020204030204" pitchFamily="49" charset="0"/>
                </a:rPr>
                <a:t>        __</a:t>
              </a:r>
              <a:r>
                <a:rPr lang="en-US" sz="1400" err="1">
                  <a:solidFill>
                    <a:srgbClr val="D4D4D4"/>
                  </a:solidFill>
                  <a:latin typeface="Consolas" panose="020B0609020204030204" pitchFamily="49" charset="0"/>
                </a:rPr>
                <a:t>threadfence</a:t>
              </a:r>
              <a:r>
                <a:rPr lang="en-US" sz="1400">
                  <a:solidFill>
                    <a:srgbClr val="D4D4D4"/>
                  </a:solidFill>
                  <a:latin typeface="Consolas" panose="020B0609020204030204" pitchFamily="49" charset="0"/>
                </a:rPr>
                <a:t>();</a:t>
              </a:r>
            </a:p>
            <a:p>
              <a:endParaRPr lang="en-US" sz="1400" b="0">
                <a:solidFill>
                  <a:srgbClr val="D4D4D4"/>
                </a:solidFill>
                <a:effectLst/>
                <a:latin typeface="Consolas" panose="020B0609020204030204" pitchFamily="49" charset="0"/>
              </a:endParaRPr>
            </a:p>
            <a:p>
              <a:r>
                <a:rPr lang="en-US" sz="1400">
                  <a:solidFill>
                    <a:srgbClr val="D4D4D4"/>
                  </a:solidFill>
                  <a:latin typeface="Consolas" panose="020B0609020204030204" pitchFamily="49" charset="0"/>
                </a:rPr>
                <a:t>        o</a:t>
              </a:r>
              <a:r>
                <a:rPr lang="en-US" sz="1400" b="0">
                  <a:solidFill>
                    <a:srgbClr val="D4D4D4"/>
                  </a:solidFill>
                  <a:effectLst/>
                  <a:latin typeface="Consolas" panose="020B0609020204030204" pitchFamily="49" charset="0"/>
                </a:rPr>
                <a:t>ffset = *</a:t>
              </a:r>
              <a:r>
                <a:rPr lang="en-US" sz="1400">
                  <a:solidFill>
                    <a:srgbClr val="D4D4D4"/>
                  </a:solidFill>
                  <a:latin typeface="Consolas" panose="020B0609020204030204" pitchFamily="49" charset="0"/>
                </a:rPr>
                <a:t>s</a:t>
              </a:r>
              <a:r>
                <a:rPr lang="en-US" sz="1400" b="0">
                  <a:solidFill>
                    <a:srgbClr val="D4D4D4"/>
                  </a:solidFill>
                  <a:effectLst/>
                  <a:latin typeface="Consolas" panose="020B0609020204030204" pitchFamily="49" charset="0"/>
                </a:rPr>
                <a:t>um;</a:t>
              </a:r>
            </a:p>
            <a:p>
              <a:r>
                <a:rPr lang="en-US" sz="1400">
                  <a:solidFill>
                    <a:srgbClr val="D4D4D4"/>
                  </a:solidFill>
                  <a:latin typeface="Consolas" panose="020B0609020204030204" pitchFamily="49" charset="0"/>
                </a:rPr>
                <a:t>        *sum +=</a:t>
              </a:r>
              <a:r>
                <a:rPr lang="en-US" sz="1400" b="0">
                  <a:solidFill>
                    <a:srgbClr val="D4D4D4"/>
                  </a:solidFill>
                  <a:effectLst/>
                  <a:latin typeface="Consolas" panose="020B0609020204030204" pitchFamily="49" charset="0"/>
                </a:rPr>
                <a:t> </a:t>
              </a:r>
              <a:r>
                <a:rPr lang="en-US" sz="1400" b="0" err="1">
                  <a:solidFill>
                    <a:srgbClr val="D4D4D4"/>
                  </a:solidFill>
                  <a:effectLst/>
                  <a:latin typeface="Consolas" panose="020B0609020204030204" pitchFamily="49" charset="0"/>
                </a:rPr>
                <a:t>val</a:t>
              </a:r>
              <a:r>
                <a:rPr lang="en-US" sz="1400" b="0">
                  <a:solidFill>
                    <a:srgbClr val="D4D4D4"/>
                  </a:solidFill>
                  <a:effectLst/>
                  <a:latin typeface="Consolas" panose="020B0609020204030204" pitchFamily="49" charset="0"/>
                </a:rPr>
                <a:t>;</a:t>
              </a:r>
            </a:p>
            <a:p>
              <a:endParaRPr lang="en-US" sz="1400">
                <a:solidFill>
                  <a:srgbClr val="D4D4D4"/>
                </a:solidFill>
                <a:latin typeface="Consolas" panose="020B0609020204030204" pitchFamily="49" charset="0"/>
              </a:endParaRPr>
            </a:p>
            <a:p>
              <a:r>
                <a:rPr lang="en-US" sz="1400" b="0">
                  <a:solidFill>
                    <a:srgbClr val="D4D4D4"/>
                  </a:solidFill>
                  <a:effectLst/>
                  <a:latin typeface="Consolas" panose="020B0609020204030204" pitchFamily="49" charset="0"/>
                </a:rPr>
                <a:t>        __</a:t>
              </a:r>
              <a:r>
                <a:rPr lang="en-US" sz="1400" err="1">
                  <a:solidFill>
                    <a:srgbClr val="D4D4D4"/>
                  </a:solidFill>
                  <a:latin typeface="Consolas" panose="020B0609020204030204" pitchFamily="49" charset="0"/>
                </a:rPr>
                <a:t>threadfence</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r>
                <a:rPr lang="en-US" sz="1400" b="0" err="1">
                  <a:solidFill>
                    <a:srgbClr val="DCDCAA"/>
                  </a:solidFill>
                  <a:effectLst/>
                  <a:latin typeface="Consolas" panose="020B0609020204030204" pitchFamily="49" charset="0"/>
                </a:rPr>
                <a:t>atomicAdd</a:t>
              </a:r>
              <a:r>
                <a:rPr lang="en-US" sz="1400" b="0">
                  <a:solidFill>
                    <a:srgbClr val="D4D4D4"/>
                  </a:solidFill>
                  <a:effectLst/>
                  <a:latin typeface="Consolas" panose="020B0609020204030204" pitchFamily="49" charset="0"/>
                </a:rPr>
                <a:t>(counter, </a:t>
              </a:r>
              <a:r>
                <a:rPr lang="en-US" sz="1400" b="0">
                  <a:solidFill>
                    <a:srgbClr val="B5CEA8"/>
                  </a:solidFill>
                  <a:effectLst/>
                  <a:latin typeface="Consolas" panose="020B0609020204030204" pitchFamily="49" charset="0"/>
                </a:rPr>
                <a:t>1</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p>
            <a:p>
              <a:r>
                <a:rPr lang="en-US" sz="1400" b="0">
                  <a:solidFill>
                    <a:srgbClr val="D4D4D4"/>
                  </a:solidFill>
                  <a:effectLst/>
                  <a:latin typeface="Consolas" panose="020B0609020204030204" pitchFamily="49" charset="0"/>
                </a:rPr>
                <a:t>    __</a:t>
              </a:r>
              <a:r>
                <a:rPr lang="en-US" sz="1400" b="0" err="1">
                  <a:solidFill>
                    <a:srgbClr val="D4D4D4"/>
                  </a:solidFill>
                  <a:effectLst/>
                  <a:latin typeface="Consolas" panose="020B0609020204030204" pitchFamily="49" charset="0"/>
                </a:rPr>
                <a:t>syncthreads</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r>
                <a:rPr lang="en-US" sz="1400" b="0">
                  <a:solidFill>
                    <a:srgbClr val="C586C0"/>
                  </a:solidFill>
                  <a:effectLst/>
                  <a:latin typeface="Consolas" panose="020B0609020204030204" pitchFamily="49" charset="0"/>
                </a:rPr>
                <a:t>return</a:t>
              </a:r>
              <a:r>
                <a:rPr lang="en-US" sz="1400" b="0">
                  <a:solidFill>
                    <a:srgbClr val="D4D4D4"/>
                  </a:solidFill>
                  <a:effectLst/>
                  <a:latin typeface="Consolas" panose="020B0609020204030204" pitchFamily="49" charset="0"/>
                </a:rPr>
                <a:t> offset + </a:t>
              </a:r>
              <a:r>
                <a:rPr lang="en-US" sz="1400" b="0" err="1">
                  <a:solidFill>
                    <a:srgbClr val="D4D4D4"/>
                  </a:solidFill>
                  <a:effectLst/>
                  <a:latin typeface="Consolas" panose="020B0609020204030204" pitchFamily="49" charset="0"/>
                </a:rPr>
                <a:t>val</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a:t>
              </a:r>
            </a:p>
          </p:txBody>
        </p:sp>
        <p:sp>
          <p:nvSpPr>
            <p:cNvPr id="9" name="Rectangle 8">
              <a:extLst>
                <a:ext uri="{FF2B5EF4-FFF2-40B4-BE49-F238E27FC236}">
                  <a16:creationId xmlns:a16="http://schemas.microsoft.com/office/drawing/2014/main" id="{E0C3AEF0-D74B-7E90-8453-9B98F04AEB49}"/>
                </a:ext>
              </a:extLst>
            </p:cNvPr>
            <p:cNvSpPr/>
            <p:nvPr/>
          </p:nvSpPr>
          <p:spPr>
            <a:xfrm>
              <a:off x="6928035" y="3113324"/>
              <a:ext cx="4364610" cy="576115"/>
            </a:xfrm>
            <a:prstGeom prst="rect">
              <a:avLst/>
            </a:prstGeom>
            <a:noFill/>
            <a:ln w="1905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3" name="Rectangle 12">
              <a:extLst>
                <a:ext uri="{FF2B5EF4-FFF2-40B4-BE49-F238E27FC236}">
                  <a16:creationId xmlns:a16="http://schemas.microsoft.com/office/drawing/2014/main" id="{7CDB7C40-0B7E-1165-71F7-AC9AB05E5BC9}"/>
                </a:ext>
              </a:extLst>
            </p:cNvPr>
            <p:cNvSpPr/>
            <p:nvPr/>
          </p:nvSpPr>
          <p:spPr>
            <a:xfrm>
              <a:off x="6935763" y="4390798"/>
              <a:ext cx="2297014" cy="546042"/>
            </a:xfrm>
            <a:prstGeom prst="rect">
              <a:avLst/>
            </a:prstGeom>
            <a:noFill/>
            <a:ln w="1905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cxnSp>
          <p:nvCxnSpPr>
            <p:cNvPr id="57" name="Straight Connector 56">
              <a:extLst>
                <a:ext uri="{FF2B5EF4-FFF2-40B4-BE49-F238E27FC236}">
                  <a16:creationId xmlns:a16="http://schemas.microsoft.com/office/drawing/2014/main" id="{0B593CBA-F1C0-AFD8-939E-79EAE5184F96}"/>
                </a:ext>
              </a:extLst>
            </p:cNvPr>
            <p:cNvCxnSpPr>
              <a:cxnSpLocks/>
            </p:cNvCxnSpPr>
            <p:nvPr/>
          </p:nvCxnSpPr>
          <p:spPr>
            <a:xfrm flipV="1">
              <a:off x="5726796" y="3105150"/>
              <a:ext cx="1197879" cy="882650"/>
            </a:xfrm>
            <a:prstGeom prst="line">
              <a:avLst/>
            </a:prstGeom>
            <a:noFill/>
            <a:ln w="12700" cap="flat">
              <a:solidFill>
                <a:srgbClr val="FFFF00"/>
              </a:solidFill>
              <a:prstDash val="dash"/>
              <a:miter lim="800000"/>
            </a:ln>
            <a:effectLst/>
            <a:sp3d/>
          </p:spPr>
          <p:style>
            <a:lnRef idx="0">
              <a:scrgbClr r="0" g="0" b="0"/>
            </a:lnRef>
            <a:fillRef idx="0">
              <a:scrgbClr r="0" g="0" b="0"/>
            </a:fillRef>
            <a:effectRef idx="0">
              <a:scrgbClr r="0" g="0" b="0"/>
            </a:effectRef>
            <a:fontRef idx="none"/>
          </p:style>
        </p:cxnSp>
        <p:cxnSp>
          <p:nvCxnSpPr>
            <p:cNvPr id="60" name="Straight Connector 59">
              <a:extLst>
                <a:ext uri="{FF2B5EF4-FFF2-40B4-BE49-F238E27FC236}">
                  <a16:creationId xmlns:a16="http://schemas.microsoft.com/office/drawing/2014/main" id="{971F03D3-20A7-8C5C-4D7D-6ABC37EB4E15}"/>
                </a:ext>
              </a:extLst>
            </p:cNvPr>
            <p:cNvCxnSpPr>
              <a:cxnSpLocks/>
            </p:cNvCxnSpPr>
            <p:nvPr/>
          </p:nvCxnSpPr>
          <p:spPr>
            <a:xfrm>
              <a:off x="5726796" y="4935063"/>
              <a:ext cx="1207404" cy="1777"/>
            </a:xfrm>
            <a:prstGeom prst="line">
              <a:avLst/>
            </a:prstGeom>
            <a:noFill/>
            <a:ln w="12700" cap="flat">
              <a:solidFill>
                <a:srgbClr val="FFFF00"/>
              </a:solidFill>
              <a:prstDash val="dash"/>
              <a:miter lim="800000"/>
            </a:ln>
            <a:effectLst/>
            <a:sp3d/>
          </p:spPr>
          <p:style>
            <a:lnRef idx="0">
              <a:scrgbClr r="0" g="0" b="0"/>
            </a:lnRef>
            <a:fillRef idx="0">
              <a:scrgbClr r="0" g="0" b="0"/>
            </a:fillRef>
            <a:effectRef idx="0">
              <a:scrgbClr r="0" g="0" b="0"/>
            </a:effectRef>
            <a:fontRef idx="none"/>
          </p:style>
        </p:cxnSp>
      </p:grpSp>
      <p:sp>
        <p:nvSpPr>
          <p:cNvPr id="2" name="Slide Number Placeholder 1">
            <a:extLst>
              <a:ext uri="{FF2B5EF4-FFF2-40B4-BE49-F238E27FC236}">
                <a16:creationId xmlns:a16="http://schemas.microsoft.com/office/drawing/2014/main" id="{16717AD5-68C9-3E37-BD89-941E58E98C59}"/>
              </a:ext>
            </a:extLst>
          </p:cNvPr>
          <p:cNvSpPr>
            <a:spLocks noGrp="1"/>
          </p:cNvSpPr>
          <p:nvPr>
            <p:ph type="sldNum" sz="quarter" idx="2"/>
          </p:nvPr>
        </p:nvSpPr>
        <p:spPr/>
        <p:txBody>
          <a:bodyPr/>
          <a:lstStyle/>
          <a:p>
            <a:fld id="{86CB4B4D-7CA3-9044-876B-883B54F8677D}" type="slidenum">
              <a:rPr lang="en-US" smtClean="0"/>
              <a:t>41</a:t>
            </a:fld>
            <a:endParaRPr lang="en-US"/>
          </a:p>
        </p:txBody>
      </p:sp>
      <p:sp>
        <p:nvSpPr>
          <p:cNvPr id="3" name="Title 2">
            <a:extLst>
              <a:ext uri="{FF2B5EF4-FFF2-40B4-BE49-F238E27FC236}">
                <a16:creationId xmlns:a16="http://schemas.microsoft.com/office/drawing/2014/main" id="{A27F660D-6059-C9D7-9AE6-78E76505D491}"/>
              </a:ext>
            </a:extLst>
          </p:cNvPr>
          <p:cNvSpPr>
            <a:spLocks noGrp="1"/>
          </p:cNvSpPr>
          <p:nvPr>
            <p:ph type="title"/>
          </p:nvPr>
        </p:nvSpPr>
        <p:spPr/>
        <p:txBody>
          <a:bodyPr>
            <a:normAutofit fontScale="90000"/>
          </a:bodyPr>
          <a:lstStyle/>
          <a:p>
            <a:r>
              <a:rPr lang="en-US"/>
              <a:t>Waterfall scheme - Device-Wise Parallel Prefix Scan</a:t>
            </a:r>
          </a:p>
        </p:txBody>
      </p:sp>
      <p:sp>
        <p:nvSpPr>
          <p:cNvPr id="4" name="Text Placeholder 3">
            <a:extLst>
              <a:ext uri="{FF2B5EF4-FFF2-40B4-BE49-F238E27FC236}">
                <a16:creationId xmlns:a16="http://schemas.microsoft.com/office/drawing/2014/main" id="{2BC88E80-0C2D-3E8A-E44E-D4F27EF0A46D}"/>
              </a:ext>
            </a:extLst>
          </p:cNvPr>
          <p:cNvSpPr>
            <a:spLocks noGrp="1"/>
          </p:cNvSpPr>
          <p:nvPr>
            <p:ph type="body" idx="1"/>
          </p:nvPr>
        </p:nvSpPr>
        <p:spPr>
          <a:xfrm>
            <a:off x="274951" y="1060620"/>
            <a:ext cx="5821049" cy="2208060"/>
          </a:xfrm>
        </p:spPr>
        <p:txBody>
          <a:bodyPr>
            <a:normAutofit/>
          </a:bodyPr>
          <a:lstStyle/>
          <a:p>
            <a:r>
              <a:rPr lang="en-US" sz="1800"/>
              <a:t>Compute the device-wise PPS from block-wise PPSs</a:t>
            </a:r>
          </a:p>
          <a:p>
            <a:pPr lvl="1"/>
            <a:r>
              <a:rPr lang="en-US" sz="1800"/>
              <a:t>Waterfall scheme for the global offset calculation</a:t>
            </a:r>
          </a:p>
          <a:p>
            <a:pPr lvl="1"/>
            <a:r>
              <a:rPr lang="en-US" sz="1800"/>
              <a:t>A thread in a block adds its sum the global offset obtaining the offset for its elements</a:t>
            </a:r>
          </a:p>
          <a:p>
            <a:pPr lvl="1"/>
            <a:r>
              <a:rPr lang="en-US" sz="1800"/>
              <a:t>It increments the block counter letting the next block compute its offset </a:t>
            </a:r>
          </a:p>
        </p:txBody>
      </p:sp>
      <p:sp>
        <p:nvSpPr>
          <p:cNvPr id="8" name="TextBox 7">
            <a:extLst>
              <a:ext uri="{FF2B5EF4-FFF2-40B4-BE49-F238E27FC236}">
                <a16:creationId xmlns:a16="http://schemas.microsoft.com/office/drawing/2014/main" id="{C9F32919-8B28-AECB-C684-49496FC34BF1}"/>
              </a:ext>
            </a:extLst>
          </p:cNvPr>
          <p:cNvSpPr txBox="1"/>
          <p:nvPr/>
        </p:nvSpPr>
        <p:spPr>
          <a:xfrm>
            <a:off x="6243994" y="1060620"/>
            <a:ext cx="486920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solidFill>
                  <a:srgbClr val="FFFFFF"/>
                </a:solidFill>
                <a:latin typeface="+mj-lt"/>
                <a:ea typeface="+mj-ea"/>
                <a:cs typeface="+mj-cs"/>
                <a:sym typeface="Calibri"/>
              </a:rPr>
              <a:t>Device-wise prefix scan</a:t>
            </a:r>
            <a:endParaRPr kumimoji="0" lang="en-US" sz="1800" b="0" i="0" u="none" strike="noStrike" cap="none" spc="0" normalizeH="0" baseline="0">
              <a:ln>
                <a:noFill/>
              </a:ln>
              <a:solidFill>
                <a:srgbClr val="FFFFFF"/>
              </a:solidFill>
              <a:effectLst/>
              <a:uFillTx/>
              <a:latin typeface="+mj-lt"/>
              <a:ea typeface="+mj-ea"/>
              <a:cs typeface="+mj-cs"/>
              <a:sym typeface="Calibri"/>
            </a:endParaRPr>
          </a:p>
        </p:txBody>
      </p:sp>
      <p:sp>
        <p:nvSpPr>
          <p:cNvPr id="10" name="Right Brace 9">
            <a:extLst>
              <a:ext uri="{FF2B5EF4-FFF2-40B4-BE49-F238E27FC236}">
                <a16:creationId xmlns:a16="http://schemas.microsoft.com/office/drawing/2014/main" id="{85A5052A-EAAD-EBEE-4FD5-D6910EFF28A7}"/>
              </a:ext>
            </a:extLst>
          </p:cNvPr>
          <p:cNvSpPr/>
          <p:nvPr/>
        </p:nvSpPr>
        <p:spPr>
          <a:xfrm>
            <a:off x="8618107" y="3784188"/>
            <a:ext cx="168907" cy="519347"/>
          </a:xfrm>
          <a:prstGeom prst="rightBrace">
            <a:avLst>
              <a:gd name="adj1" fmla="val 28448"/>
              <a:gd name="adj2" fmla="val 50000"/>
            </a:avLst>
          </a:prstGeom>
          <a:noFill/>
          <a:ln w="381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2" name="Speech Bubble: Oval 11">
            <a:extLst>
              <a:ext uri="{FF2B5EF4-FFF2-40B4-BE49-F238E27FC236}">
                <a16:creationId xmlns:a16="http://schemas.microsoft.com/office/drawing/2014/main" id="{B8327A04-8E4C-D906-B80F-780205406C65}"/>
              </a:ext>
            </a:extLst>
          </p:cNvPr>
          <p:cNvSpPr/>
          <p:nvPr/>
        </p:nvSpPr>
        <p:spPr>
          <a:xfrm>
            <a:off x="10140040" y="1880303"/>
            <a:ext cx="2013376" cy="1038698"/>
          </a:xfrm>
          <a:prstGeom prst="wedgeEllipseCallout">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400">
                <a:solidFill>
                  <a:srgbClr val="000000"/>
                </a:solidFill>
                <a:latin typeface="+mj-lt"/>
                <a:ea typeface="+mj-ea"/>
                <a:cs typeface="+mj-cs"/>
                <a:sym typeface="Calibri"/>
              </a:rPr>
              <a:t>Waiting for </a:t>
            </a:r>
          </a:p>
          <a:p>
            <a:pPr marL="0" marR="0" indent="0" algn="ctr" defTabSz="914400" rtl="0" fontAlgn="auto" latinLnBrk="0" hangingPunct="0">
              <a:lnSpc>
                <a:spcPct val="100000"/>
              </a:lnSpc>
              <a:spcBef>
                <a:spcPts val="0"/>
              </a:spcBef>
              <a:spcAft>
                <a:spcPts val="0"/>
              </a:spcAft>
              <a:buClrTx/>
              <a:buSzTx/>
              <a:buFontTx/>
              <a:buNone/>
              <a:tabLst/>
            </a:pPr>
            <a:r>
              <a:rPr lang="en-US" sz="1400">
                <a:solidFill>
                  <a:srgbClr val="000000"/>
                </a:solidFill>
                <a:latin typeface="+mj-lt"/>
                <a:ea typeface="+mj-ea"/>
                <a:cs typeface="+mj-cs"/>
                <a:sym typeface="Calibri"/>
              </a:rPr>
              <a:t>the previous block to finish the task</a:t>
            </a:r>
            <a:endParaRPr kumimoji="0" lang="en-US" sz="1400" b="0" i="0" u="none" strike="noStrike" cap="none" spc="0" normalizeH="0" baseline="0">
              <a:ln>
                <a:noFill/>
              </a:ln>
              <a:solidFill>
                <a:srgbClr val="000000"/>
              </a:solidFill>
              <a:effectLst/>
              <a:uFillTx/>
              <a:latin typeface="+mj-lt"/>
              <a:ea typeface="+mj-ea"/>
              <a:cs typeface="+mj-cs"/>
              <a:sym typeface="Calibri"/>
            </a:endParaRPr>
          </a:p>
        </p:txBody>
      </p:sp>
      <p:sp>
        <p:nvSpPr>
          <p:cNvPr id="6" name="Oval 5">
            <a:extLst>
              <a:ext uri="{FF2B5EF4-FFF2-40B4-BE49-F238E27FC236}">
                <a16:creationId xmlns:a16="http://schemas.microsoft.com/office/drawing/2014/main" id="{1253A57A-9008-4DBB-C63A-B4E520742FB0}"/>
              </a:ext>
            </a:extLst>
          </p:cNvPr>
          <p:cNvSpPr/>
          <p:nvPr/>
        </p:nvSpPr>
        <p:spPr>
          <a:xfrm>
            <a:off x="1855248" y="3489426"/>
            <a:ext cx="202643" cy="20717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4" name="Oval 13">
            <a:extLst>
              <a:ext uri="{FF2B5EF4-FFF2-40B4-BE49-F238E27FC236}">
                <a16:creationId xmlns:a16="http://schemas.microsoft.com/office/drawing/2014/main" id="{3C3040D7-1782-1B58-2F15-988018FD92B9}"/>
              </a:ext>
            </a:extLst>
          </p:cNvPr>
          <p:cNvSpPr/>
          <p:nvPr/>
        </p:nvSpPr>
        <p:spPr>
          <a:xfrm>
            <a:off x="2298813" y="3489426"/>
            <a:ext cx="202643" cy="20717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5" name="Oval 14">
            <a:extLst>
              <a:ext uri="{FF2B5EF4-FFF2-40B4-BE49-F238E27FC236}">
                <a16:creationId xmlns:a16="http://schemas.microsoft.com/office/drawing/2014/main" id="{9638D30F-2D5B-9BD7-AFCA-F733A8900631}"/>
              </a:ext>
            </a:extLst>
          </p:cNvPr>
          <p:cNvSpPr/>
          <p:nvPr/>
        </p:nvSpPr>
        <p:spPr>
          <a:xfrm>
            <a:off x="2742378" y="3489426"/>
            <a:ext cx="202643" cy="20717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6" name="Oval 15">
            <a:extLst>
              <a:ext uri="{FF2B5EF4-FFF2-40B4-BE49-F238E27FC236}">
                <a16:creationId xmlns:a16="http://schemas.microsoft.com/office/drawing/2014/main" id="{2D089B9C-A865-51C2-C332-8366060440B5}"/>
              </a:ext>
            </a:extLst>
          </p:cNvPr>
          <p:cNvSpPr/>
          <p:nvPr/>
        </p:nvSpPr>
        <p:spPr>
          <a:xfrm>
            <a:off x="3185943" y="3489426"/>
            <a:ext cx="202643" cy="20717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4</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7" name="Oval 16">
            <a:extLst>
              <a:ext uri="{FF2B5EF4-FFF2-40B4-BE49-F238E27FC236}">
                <a16:creationId xmlns:a16="http://schemas.microsoft.com/office/drawing/2014/main" id="{E4D74289-F5E8-AD5B-B2D6-FB17C14C8B4F}"/>
              </a:ext>
            </a:extLst>
          </p:cNvPr>
          <p:cNvSpPr/>
          <p:nvPr/>
        </p:nvSpPr>
        <p:spPr>
          <a:xfrm>
            <a:off x="4512134" y="3489426"/>
            <a:ext cx="202643" cy="20717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5</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8" name="Oval 17">
            <a:extLst>
              <a:ext uri="{FF2B5EF4-FFF2-40B4-BE49-F238E27FC236}">
                <a16:creationId xmlns:a16="http://schemas.microsoft.com/office/drawing/2014/main" id="{1F210B31-C2E7-578A-BC7E-D9B783D02DBB}"/>
              </a:ext>
            </a:extLst>
          </p:cNvPr>
          <p:cNvSpPr/>
          <p:nvPr/>
        </p:nvSpPr>
        <p:spPr>
          <a:xfrm>
            <a:off x="4953447" y="3489426"/>
            <a:ext cx="202643" cy="20717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7</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9" name="Rectangle 18">
            <a:extLst>
              <a:ext uri="{FF2B5EF4-FFF2-40B4-BE49-F238E27FC236}">
                <a16:creationId xmlns:a16="http://schemas.microsoft.com/office/drawing/2014/main" id="{7D739D92-4D79-B63E-8362-7D5A399DE682}"/>
              </a:ext>
            </a:extLst>
          </p:cNvPr>
          <p:cNvSpPr/>
          <p:nvPr/>
        </p:nvSpPr>
        <p:spPr>
          <a:xfrm>
            <a:off x="1816328" y="3436914"/>
            <a:ext cx="1181124" cy="324230"/>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0" name="Rectangle 19">
            <a:extLst>
              <a:ext uri="{FF2B5EF4-FFF2-40B4-BE49-F238E27FC236}">
                <a16:creationId xmlns:a16="http://schemas.microsoft.com/office/drawing/2014/main" id="{3338E730-8DE6-895F-4EC7-1F76ECF103EF}"/>
              </a:ext>
            </a:extLst>
          </p:cNvPr>
          <p:cNvSpPr/>
          <p:nvPr/>
        </p:nvSpPr>
        <p:spPr>
          <a:xfrm>
            <a:off x="3140267" y="3436914"/>
            <a:ext cx="1181124" cy="324230"/>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1" name="Rectangle 20">
            <a:extLst>
              <a:ext uri="{FF2B5EF4-FFF2-40B4-BE49-F238E27FC236}">
                <a16:creationId xmlns:a16="http://schemas.microsoft.com/office/drawing/2014/main" id="{BE815DF1-2831-8358-37AA-89B056F00E8C}"/>
              </a:ext>
            </a:extLst>
          </p:cNvPr>
          <p:cNvSpPr/>
          <p:nvPr/>
        </p:nvSpPr>
        <p:spPr>
          <a:xfrm>
            <a:off x="4464206" y="3436914"/>
            <a:ext cx="1181124" cy="324230"/>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2" name="Oval 21">
            <a:extLst>
              <a:ext uri="{FF2B5EF4-FFF2-40B4-BE49-F238E27FC236}">
                <a16:creationId xmlns:a16="http://schemas.microsoft.com/office/drawing/2014/main" id="{D6A78CFA-6E55-B1C3-D392-4E2E5F098443}"/>
              </a:ext>
            </a:extLst>
          </p:cNvPr>
          <p:cNvSpPr/>
          <p:nvPr/>
        </p:nvSpPr>
        <p:spPr>
          <a:xfrm>
            <a:off x="3182018" y="3488934"/>
            <a:ext cx="202643" cy="20717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3" name="Oval 22">
            <a:extLst>
              <a:ext uri="{FF2B5EF4-FFF2-40B4-BE49-F238E27FC236}">
                <a16:creationId xmlns:a16="http://schemas.microsoft.com/office/drawing/2014/main" id="{0E017DA7-4E6F-8EAB-B7C7-C903619DCE91}"/>
              </a:ext>
            </a:extLst>
          </p:cNvPr>
          <p:cNvSpPr/>
          <p:nvPr/>
        </p:nvSpPr>
        <p:spPr>
          <a:xfrm>
            <a:off x="3625583" y="3493697"/>
            <a:ext cx="202643" cy="20717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4" name="Oval 23">
            <a:extLst>
              <a:ext uri="{FF2B5EF4-FFF2-40B4-BE49-F238E27FC236}">
                <a16:creationId xmlns:a16="http://schemas.microsoft.com/office/drawing/2014/main" id="{A5E52466-7BFE-E05D-A2FA-F4EFDF69E1FC}"/>
              </a:ext>
            </a:extLst>
          </p:cNvPr>
          <p:cNvSpPr/>
          <p:nvPr/>
        </p:nvSpPr>
        <p:spPr>
          <a:xfrm>
            <a:off x="4062971" y="3496806"/>
            <a:ext cx="202643" cy="20717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5" name="Oval 24">
            <a:extLst>
              <a:ext uri="{FF2B5EF4-FFF2-40B4-BE49-F238E27FC236}">
                <a16:creationId xmlns:a16="http://schemas.microsoft.com/office/drawing/2014/main" id="{C706C505-EDDC-DD34-A402-E973283ACD69}"/>
              </a:ext>
            </a:extLst>
          </p:cNvPr>
          <p:cNvSpPr/>
          <p:nvPr/>
        </p:nvSpPr>
        <p:spPr>
          <a:xfrm>
            <a:off x="4508209" y="3488934"/>
            <a:ext cx="202643" cy="20717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6" name="Oval 25">
            <a:extLst>
              <a:ext uri="{FF2B5EF4-FFF2-40B4-BE49-F238E27FC236}">
                <a16:creationId xmlns:a16="http://schemas.microsoft.com/office/drawing/2014/main" id="{F197A696-6BBC-A08F-1683-6841730374FF}"/>
              </a:ext>
            </a:extLst>
          </p:cNvPr>
          <p:cNvSpPr/>
          <p:nvPr/>
        </p:nvSpPr>
        <p:spPr>
          <a:xfrm>
            <a:off x="4949522" y="3488934"/>
            <a:ext cx="202643" cy="20717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7" name="Oval 26">
            <a:extLst>
              <a:ext uri="{FF2B5EF4-FFF2-40B4-BE49-F238E27FC236}">
                <a16:creationId xmlns:a16="http://schemas.microsoft.com/office/drawing/2014/main" id="{3AAE2597-69E9-1530-EB3F-465741CD150D}"/>
              </a:ext>
            </a:extLst>
          </p:cNvPr>
          <p:cNvSpPr/>
          <p:nvPr/>
        </p:nvSpPr>
        <p:spPr>
          <a:xfrm>
            <a:off x="5390835" y="3493698"/>
            <a:ext cx="202643" cy="20717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8" name="TextBox 27">
            <a:extLst>
              <a:ext uri="{FF2B5EF4-FFF2-40B4-BE49-F238E27FC236}">
                <a16:creationId xmlns:a16="http://schemas.microsoft.com/office/drawing/2014/main" id="{80D48AD1-C967-41AA-B311-4D96B081A256}"/>
              </a:ext>
            </a:extLst>
          </p:cNvPr>
          <p:cNvSpPr txBox="1"/>
          <p:nvPr/>
        </p:nvSpPr>
        <p:spPr>
          <a:xfrm>
            <a:off x="349059" y="3375280"/>
            <a:ext cx="1686638" cy="3819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a:ln>
                  <a:noFill/>
                </a:ln>
                <a:solidFill>
                  <a:srgbClr val="FFFFFF"/>
                </a:solidFill>
                <a:effectLst/>
                <a:uFillTx/>
                <a:latin typeface="+mj-lt"/>
                <a:ea typeface="+mj-ea"/>
                <a:cs typeface="+mj-cs"/>
                <a:sym typeface="Calibri"/>
              </a:rPr>
              <a:t>Block-wise prefix scans</a:t>
            </a:r>
          </a:p>
          <a:p>
            <a:pPr marL="0" marR="0" indent="0" algn="l" defTabSz="914400" rtl="0" fontAlgn="auto" latinLnBrk="0" hangingPunct="0">
              <a:lnSpc>
                <a:spcPct val="100000"/>
              </a:lnSpc>
              <a:spcBef>
                <a:spcPts val="0"/>
              </a:spcBef>
              <a:spcAft>
                <a:spcPts val="0"/>
              </a:spcAft>
              <a:buClrTx/>
              <a:buSzTx/>
              <a:buFontTx/>
              <a:buNone/>
              <a:tabLst/>
            </a:pPr>
            <a:r>
              <a:rPr lang="en-US" sz="1100">
                <a:solidFill>
                  <a:srgbClr val="FFFFFF"/>
                </a:solidFill>
                <a:latin typeface="+mj-lt"/>
                <a:ea typeface="+mj-ea"/>
                <a:cs typeface="+mj-cs"/>
                <a:sym typeface="Calibri"/>
              </a:rPr>
              <a:t>(parallel)</a:t>
            </a:r>
            <a:endParaRPr kumimoji="0" lang="en-US" sz="1100" b="0" i="0" u="none" strike="noStrike" cap="none" spc="0" normalizeH="0" baseline="0">
              <a:ln>
                <a:noFill/>
              </a:ln>
              <a:solidFill>
                <a:srgbClr val="FFFFFF"/>
              </a:solidFill>
              <a:effectLst/>
              <a:uFillTx/>
              <a:latin typeface="+mj-lt"/>
              <a:ea typeface="+mj-ea"/>
              <a:cs typeface="+mj-cs"/>
              <a:sym typeface="Calibri"/>
            </a:endParaRPr>
          </a:p>
        </p:txBody>
      </p:sp>
      <p:sp>
        <p:nvSpPr>
          <p:cNvPr id="29" name="Oval 28">
            <a:extLst>
              <a:ext uri="{FF2B5EF4-FFF2-40B4-BE49-F238E27FC236}">
                <a16:creationId xmlns:a16="http://schemas.microsoft.com/office/drawing/2014/main" id="{2E76B926-D35B-8846-8377-558F6B01DDCB}"/>
              </a:ext>
            </a:extLst>
          </p:cNvPr>
          <p:cNvSpPr/>
          <p:nvPr/>
        </p:nvSpPr>
        <p:spPr>
          <a:xfrm>
            <a:off x="1833054" y="5305244"/>
            <a:ext cx="202643" cy="20717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0" name="Oval 29">
            <a:extLst>
              <a:ext uri="{FF2B5EF4-FFF2-40B4-BE49-F238E27FC236}">
                <a16:creationId xmlns:a16="http://schemas.microsoft.com/office/drawing/2014/main" id="{7F2AE526-279C-BE1A-4046-897B156D9B0B}"/>
              </a:ext>
            </a:extLst>
          </p:cNvPr>
          <p:cNvSpPr/>
          <p:nvPr/>
        </p:nvSpPr>
        <p:spPr>
          <a:xfrm>
            <a:off x="2276619" y="5305244"/>
            <a:ext cx="202643" cy="20717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1" name="Oval 30">
            <a:extLst>
              <a:ext uri="{FF2B5EF4-FFF2-40B4-BE49-F238E27FC236}">
                <a16:creationId xmlns:a16="http://schemas.microsoft.com/office/drawing/2014/main" id="{A995A2FB-11F3-0012-507F-8BFB324AB5D6}"/>
              </a:ext>
            </a:extLst>
          </p:cNvPr>
          <p:cNvSpPr/>
          <p:nvPr/>
        </p:nvSpPr>
        <p:spPr>
          <a:xfrm>
            <a:off x="2720184" y="5305244"/>
            <a:ext cx="202643" cy="20717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2" name="Rectangle 31">
            <a:extLst>
              <a:ext uri="{FF2B5EF4-FFF2-40B4-BE49-F238E27FC236}">
                <a16:creationId xmlns:a16="http://schemas.microsoft.com/office/drawing/2014/main" id="{475029F7-4399-9EB5-D26B-D835F3AE8A76}"/>
              </a:ext>
            </a:extLst>
          </p:cNvPr>
          <p:cNvSpPr/>
          <p:nvPr/>
        </p:nvSpPr>
        <p:spPr>
          <a:xfrm>
            <a:off x="1794133" y="5228793"/>
            <a:ext cx="1199395" cy="348169"/>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3" name="Rectangle 32">
            <a:extLst>
              <a:ext uri="{FF2B5EF4-FFF2-40B4-BE49-F238E27FC236}">
                <a16:creationId xmlns:a16="http://schemas.microsoft.com/office/drawing/2014/main" id="{AE2F66A5-0729-6B3E-50D8-925B055BB520}"/>
              </a:ext>
            </a:extLst>
          </p:cNvPr>
          <p:cNvSpPr/>
          <p:nvPr/>
        </p:nvSpPr>
        <p:spPr>
          <a:xfrm>
            <a:off x="3150110" y="5228793"/>
            <a:ext cx="1199395" cy="348169"/>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4" name="Oval 33">
            <a:extLst>
              <a:ext uri="{FF2B5EF4-FFF2-40B4-BE49-F238E27FC236}">
                <a16:creationId xmlns:a16="http://schemas.microsoft.com/office/drawing/2014/main" id="{1E41A5F2-4A6F-6E77-F10B-C864AA2E2CE4}"/>
              </a:ext>
            </a:extLst>
          </p:cNvPr>
          <p:cNvSpPr/>
          <p:nvPr/>
        </p:nvSpPr>
        <p:spPr>
          <a:xfrm>
            <a:off x="3221616" y="5305244"/>
            <a:ext cx="202643" cy="20717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5" name="Oval 34">
            <a:extLst>
              <a:ext uri="{FF2B5EF4-FFF2-40B4-BE49-F238E27FC236}">
                <a16:creationId xmlns:a16="http://schemas.microsoft.com/office/drawing/2014/main" id="{088B8F78-B4AA-39E3-81E7-7F41C2120BE2}"/>
              </a:ext>
            </a:extLst>
          </p:cNvPr>
          <p:cNvSpPr/>
          <p:nvPr/>
        </p:nvSpPr>
        <p:spPr>
          <a:xfrm>
            <a:off x="3665181" y="5305244"/>
            <a:ext cx="202643" cy="20717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6" name="Oval 35">
            <a:extLst>
              <a:ext uri="{FF2B5EF4-FFF2-40B4-BE49-F238E27FC236}">
                <a16:creationId xmlns:a16="http://schemas.microsoft.com/office/drawing/2014/main" id="{337F9186-8D51-FB57-7CE2-45B34C858264}"/>
              </a:ext>
            </a:extLst>
          </p:cNvPr>
          <p:cNvSpPr/>
          <p:nvPr/>
        </p:nvSpPr>
        <p:spPr>
          <a:xfrm>
            <a:off x="4106494" y="5305244"/>
            <a:ext cx="202643" cy="20717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7" name="Rectangle 36">
            <a:extLst>
              <a:ext uri="{FF2B5EF4-FFF2-40B4-BE49-F238E27FC236}">
                <a16:creationId xmlns:a16="http://schemas.microsoft.com/office/drawing/2014/main" id="{98F59B7B-42C8-BF51-56A1-F6F7741A65EA}"/>
              </a:ext>
            </a:extLst>
          </p:cNvPr>
          <p:cNvSpPr/>
          <p:nvPr/>
        </p:nvSpPr>
        <p:spPr>
          <a:xfrm>
            <a:off x="4506086" y="5224294"/>
            <a:ext cx="1199395" cy="348169"/>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8" name="Oval 37">
            <a:extLst>
              <a:ext uri="{FF2B5EF4-FFF2-40B4-BE49-F238E27FC236}">
                <a16:creationId xmlns:a16="http://schemas.microsoft.com/office/drawing/2014/main" id="{56D97116-B1BE-6351-088F-96B07F129D1C}"/>
              </a:ext>
            </a:extLst>
          </p:cNvPr>
          <p:cNvSpPr/>
          <p:nvPr/>
        </p:nvSpPr>
        <p:spPr>
          <a:xfrm>
            <a:off x="4577592" y="5300745"/>
            <a:ext cx="202643" cy="20717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9" name="Oval 38">
            <a:extLst>
              <a:ext uri="{FF2B5EF4-FFF2-40B4-BE49-F238E27FC236}">
                <a16:creationId xmlns:a16="http://schemas.microsoft.com/office/drawing/2014/main" id="{202A63D1-15DD-FFD1-4BA6-BEA46E914FFA}"/>
              </a:ext>
            </a:extLst>
          </p:cNvPr>
          <p:cNvSpPr/>
          <p:nvPr/>
        </p:nvSpPr>
        <p:spPr>
          <a:xfrm>
            <a:off x="5021157" y="5300745"/>
            <a:ext cx="202643" cy="20717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0" name="Oval 39">
            <a:extLst>
              <a:ext uri="{FF2B5EF4-FFF2-40B4-BE49-F238E27FC236}">
                <a16:creationId xmlns:a16="http://schemas.microsoft.com/office/drawing/2014/main" id="{2DD2B1B2-CF37-A20F-C74F-FAA42AD4EA60}"/>
              </a:ext>
            </a:extLst>
          </p:cNvPr>
          <p:cNvSpPr/>
          <p:nvPr/>
        </p:nvSpPr>
        <p:spPr>
          <a:xfrm>
            <a:off x="5462470" y="5300745"/>
            <a:ext cx="202643" cy="20717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1" name="TextBox 40">
            <a:extLst>
              <a:ext uri="{FF2B5EF4-FFF2-40B4-BE49-F238E27FC236}">
                <a16:creationId xmlns:a16="http://schemas.microsoft.com/office/drawing/2014/main" id="{7BF3226A-D672-587D-DFBE-D61677E56695}"/>
              </a:ext>
            </a:extLst>
          </p:cNvPr>
          <p:cNvSpPr txBox="1"/>
          <p:nvPr/>
        </p:nvSpPr>
        <p:spPr>
          <a:xfrm>
            <a:off x="342027" y="5178284"/>
            <a:ext cx="1288158" cy="196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a:ln>
                  <a:noFill/>
                </a:ln>
                <a:solidFill>
                  <a:srgbClr val="FFFFFF"/>
                </a:solidFill>
                <a:effectLst/>
                <a:uFillTx/>
                <a:latin typeface="+mj-lt"/>
                <a:ea typeface="+mj-ea"/>
                <a:cs typeface="+mj-cs"/>
                <a:sym typeface="Calibri"/>
              </a:rPr>
              <a:t>Apply the</a:t>
            </a:r>
            <a:r>
              <a:rPr kumimoji="0" lang="en-US" sz="1100" b="0" i="0" u="none" strike="noStrike" cap="none" spc="0" normalizeH="0">
                <a:ln>
                  <a:noFill/>
                </a:ln>
                <a:solidFill>
                  <a:srgbClr val="FFFFFF"/>
                </a:solidFill>
                <a:effectLst/>
                <a:uFillTx/>
                <a:latin typeface="+mj-lt"/>
                <a:ea typeface="+mj-ea"/>
                <a:cs typeface="+mj-cs"/>
                <a:sym typeface="Calibri"/>
              </a:rPr>
              <a:t> offset</a:t>
            </a:r>
          </a:p>
          <a:p>
            <a:pPr marL="0" marR="0" indent="0" algn="l" defTabSz="914400" rtl="0" fontAlgn="auto" latinLnBrk="0" hangingPunct="0">
              <a:lnSpc>
                <a:spcPct val="100000"/>
              </a:lnSpc>
              <a:spcBef>
                <a:spcPts val="0"/>
              </a:spcBef>
              <a:spcAft>
                <a:spcPts val="0"/>
              </a:spcAft>
              <a:buClrTx/>
              <a:buSzTx/>
              <a:buFontTx/>
              <a:buNone/>
              <a:tabLst/>
            </a:pPr>
            <a:r>
              <a:rPr lang="en-US" sz="1100" baseline="0">
                <a:solidFill>
                  <a:srgbClr val="FFFFFF"/>
                </a:solidFill>
                <a:latin typeface="+mj-lt"/>
                <a:ea typeface="+mj-ea"/>
                <a:cs typeface="+mj-cs"/>
                <a:sym typeface="Calibri"/>
              </a:rPr>
              <a:t>(</a:t>
            </a:r>
            <a:r>
              <a:rPr lang="en-US" sz="1100">
                <a:solidFill>
                  <a:srgbClr val="FFFFFF"/>
                </a:solidFill>
                <a:latin typeface="+mj-lt"/>
                <a:ea typeface="+mj-ea"/>
                <a:cs typeface="+mj-cs"/>
                <a:sym typeface="Calibri"/>
              </a:rPr>
              <a:t>parallel)</a:t>
            </a:r>
            <a:endParaRPr kumimoji="0" lang="en-US" sz="1100" b="0" i="0" u="none" strike="noStrike" cap="none" spc="0" normalizeH="0" baseline="0">
              <a:ln>
                <a:noFill/>
              </a:ln>
              <a:solidFill>
                <a:srgbClr val="FFFFFF"/>
              </a:solidFill>
              <a:effectLst/>
              <a:uFillTx/>
              <a:latin typeface="+mj-lt"/>
              <a:ea typeface="+mj-ea"/>
              <a:cs typeface="+mj-cs"/>
              <a:sym typeface="Calibri"/>
            </a:endParaRPr>
          </a:p>
        </p:txBody>
      </p:sp>
      <p:sp>
        <p:nvSpPr>
          <p:cNvPr id="42" name="TextBox 41">
            <a:extLst>
              <a:ext uri="{FF2B5EF4-FFF2-40B4-BE49-F238E27FC236}">
                <a16:creationId xmlns:a16="http://schemas.microsoft.com/office/drawing/2014/main" id="{C03886C3-66C2-DBE1-71D1-BA8E78F34C02}"/>
              </a:ext>
            </a:extLst>
          </p:cNvPr>
          <p:cNvSpPr txBox="1"/>
          <p:nvPr/>
        </p:nvSpPr>
        <p:spPr>
          <a:xfrm>
            <a:off x="356477" y="4299950"/>
            <a:ext cx="1046134" cy="196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a:ln>
                  <a:noFill/>
                </a:ln>
                <a:solidFill>
                  <a:srgbClr val="FFFFFF"/>
                </a:solidFill>
                <a:effectLst/>
                <a:uFillTx/>
                <a:latin typeface="+mj-lt"/>
                <a:ea typeface="+mj-ea"/>
                <a:cs typeface="+mj-cs"/>
                <a:sym typeface="Calibri"/>
              </a:rPr>
              <a:t>Global Offset</a:t>
            </a:r>
          </a:p>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a:ln>
                  <a:noFill/>
                </a:ln>
                <a:solidFill>
                  <a:srgbClr val="FFFFFF"/>
                </a:solidFill>
                <a:effectLst/>
                <a:uFillTx/>
                <a:latin typeface="+mj-lt"/>
                <a:ea typeface="+mj-ea"/>
                <a:cs typeface="+mj-cs"/>
                <a:sym typeface="Calibri"/>
              </a:rPr>
              <a:t>(serial)</a:t>
            </a:r>
          </a:p>
        </p:txBody>
      </p:sp>
      <p:sp>
        <p:nvSpPr>
          <p:cNvPr id="43" name="Left Brace 42">
            <a:extLst>
              <a:ext uri="{FF2B5EF4-FFF2-40B4-BE49-F238E27FC236}">
                <a16:creationId xmlns:a16="http://schemas.microsoft.com/office/drawing/2014/main" id="{2BBB97BF-3635-7C0B-E38C-F5AE966D772D}"/>
              </a:ext>
            </a:extLst>
          </p:cNvPr>
          <p:cNvSpPr/>
          <p:nvPr/>
        </p:nvSpPr>
        <p:spPr>
          <a:xfrm>
            <a:off x="1625780" y="4034001"/>
            <a:ext cx="148301" cy="872359"/>
          </a:xfrm>
          <a:prstGeom prst="leftBrace">
            <a:avLst>
              <a:gd name="adj1" fmla="val 82121"/>
              <a:gd name="adj2" fmla="val 50000"/>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44" name="TextBox 43">
            <a:extLst>
              <a:ext uri="{FF2B5EF4-FFF2-40B4-BE49-F238E27FC236}">
                <a16:creationId xmlns:a16="http://schemas.microsoft.com/office/drawing/2014/main" id="{DE3BC16A-94C3-F2B1-24E3-BA5658C44D6E}"/>
              </a:ext>
            </a:extLst>
          </p:cNvPr>
          <p:cNvSpPr txBox="1"/>
          <p:nvPr/>
        </p:nvSpPr>
        <p:spPr>
          <a:xfrm>
            <a:off x="1957041" y="4133899"/>
            <a:ext cx="901316" cy="1636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rgbClr val="FFFFFF"/>
                </a:solidFill>
                <a:effectLst/>
                <a:uFillTx/>
                <a:latin typeface="+mj-lt"/>
                <a:ea typeface="+mj-ea"/>
                <a:cs typeface="+mj-cs"/>
                <a:sym typeface="Calibri"/>
              </a:rPr>
              <a:t>Global offset += 16</a:t>
            </a:r>
          </a:p>
        </p:txBody>
      </p:sp>
      <p:sp>
        <p:nvSpPr>
          <p:cNvPr id="45" name="Rectangle 44">
            <a:extLst>
              <a:ext uri="{FF2B5EF4-FFF2-40B4-BE49-F238E27FC236}">
                <a16:creationId xmlns:a16="http://schemas.microsoft.com/office/drawing/2014/main" id="{CAE23B54-544F-FCB0-EDE6-F4443D8441C0}"/>
              </a:ext>
            </a:extLst>
          </p:cNvPr>
          <p:cNvSpPr/>
          <p:nvPr/>
        </p:nvSpPr>
        <p:spPr>
          <a:xfrm>
            <a:off x="1836978" y="4127218"/>
            <a:ext cx="1156550" cy="227175"/>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6" name="TextBox 45">
            <a:extLst>
              <a:ext uri="{FF2B5EF4-FFF2-40B4-BE49-F238E27FC236}">
                <a16:creationId xmlns:a16="http://schemas.microsoft.com/office/drawing/2014/main" id="{8153CC84-799E-D4A7-C5BE-B4688AE1D82E}"/>
              </a:ext>
            </a:extLst>
          </p:cNvPr>
          <p:cNvSpPr txBox="1"/>
          <p:nvPr/>
        </p:nvSpPr>
        <p:spPr>
          <a:xfrm>
            <a:off x="3293986" y="4396626"/>
            <a:ext cx="901316" cy="1636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rgbClr val="FFFFFF"/>
                </a:solidFill>
                <a:effectLst/>
                <a:uFillTx/>
                <a:latin typeface="+mj-lt"/>
                <a:ea typeface="+mj-ea"/>
                <a:cs typeface="+mj-cs"/>
                <a:sym typeface="Calibri"/>
              </a:rPr>
              <a:t>Global offset += 13</a:t>
            </a:r>
          </a:p>
        </p:txBody>
      </p:sp>
      <p:sp>
        <p:nvSpPr>
          <p:cNvPr id="47" name="Rectangle 46">
            <a:extLst>
              <a:ext uri="{FF2B5EF4-FFF2-40B4-BE49-F238E27FC236}">
                <a16:creationId xmlns:a16="http://schemas.microsoft.com/office/drawing/2014/main" id="{76402D55-D4E6-5A24-D73F-5AAD3119B4FE}"/>
              </a:ext>
            </a:extLst>
          </p:cNvPr>
          <p:cNvSpPr/>
          <p:nvPr/>
        </p:nvSpPr>
        <p:spPr>
          <a:xfrm>
            <a:off x="3150110" y="4389711"/>
            <a:ext cx="1156550" cy="227175"/>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8" name="TextBox 47">
            <a:extLst>
              <a:ext uri="{FF2B5EF4-FFF2-40B4-BE49-F238E27FC236}">
                <a16:creationId xmlns:a16="http://schemas.microsoft.com/office/drawing/2014/main" id="{D4458E9E-C5DB-0AA5-C596-7DE67E490D72}"/>
              </a:ext>
            </a:extLst>
          </p:cNvPr>
          <p:cNvSpPr txBox="1"/>
          <p:nvPr/>
        </p:nvSpPr>
        <p:spPr>
          <a:xfrm>
            <a:off x="4655125" y="4650600"/>
            <a:ext cx="901316" cy="1636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a:ln>
                  <a:noFill/>
                </a:ln>
                <a:solidFill>
                  <a:srgbClr val="FFFFFF"/>
                </a:solidFill>
                <a:effectLst/>
                <a:uFillTx/>
                <a:latin typeface="+mj-lt"/>
                <a:ea typeface="+mj-ea"/>
                <a:cs typeface="+mj-cs"/>
                <a:sym typeface="Calibri"/>
              </a:rPr>
              <a:t>Global offset += 16</a:t>
            </a:r>
          </a:p>
        </p:txBody>
      </p:sp>
      <p:sp>
        <p:nvSpPr>
          <p:cNvPr id="49" name="Rectangle 48">
            <a:extLst>
              <a:ext uri="{FF2B5EF4-FFF2-40B4-BE49-F238E27FC236}">
                <a16:creationId xmlns:a16="http://schemas.microsoft.com/office/drawing/2014/main" id="{2C23ED9E-CAF3-E151-1FA2-F85502AD1A70}"/>
              </a:ext>
            </a:extLst>
          </p:cNvPr>
          <p:cNvSpPr/>
          <p:nvPr/>
        </p:nvSpPr>
        <p:spPr>
          <a:xfrm>
            <a:off x="4508210" y="4635285"/>
            <a:ext cx="1156550" cy="227175"/>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cxnSp>
        <p:nvCxnSpPr>
          <p:cNvPr id="50" name="Connector: Curved 49">
            <a:extLst>
              <a:ext uri="{FF2B5EF4-FFF2-40B4-BE49-F238E27FC236}">
                <a16:creationId xmlns:a16="http://schemas.microsoft.com/office/drawing/2014/main" id="{5B16D25B-729C-FF38-ED8B-D6C7A457BF0F}"/>
              </a:ext>
            </a:extLst>
          </p:cNvPr>
          <p:cNvCxnSpPr>
            <a:cxnSpLocks/>
            <a:stCxn id="45" idx="2"/>
          </p:cNvCxnSpPr>
          <p:nvPr/>
        </p:nvCxnSpPr>
        <p:spPr>
          <a:xfrm rot="16200000" flipH="1">
            <a:off x="2661541" y="4108106"/>
            <a:ext cx="164765" cy="657339"/>
          </a:xfrm>
          <a:prstGeom prst="curvedConnector2">
            <a:avLst/>
          </a:prstGeom>
          <a:noFill/>
          <a:ln w="127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51" name="Connector: Curved 50">
            <a:extLst>
              <a:ext uri="{FF2B5EF4-FFF2-40B4-BE49-F238E27FC236}">
                <a16:creationId xmlns:a16="http://schemas.microsoft.com/office/drawing/2014/main" id="{D116CA9C-B247-FABD-21B9-D5C08E117D71}"/>
              </a:ext>
            </a:extLst>
          </p:cNvPr>
          <p:cNvCxnSpPr>
            <a:cxnSpLocks/>
            <a:stCxn id="47" idx="2"/>
          </p:cNvCxnSpPr>
          <p:nvPr/>
        </p:nvCxnSpPr>
        <p:spPr>
          <a:xfrm rot="16200000" flipH="1">
            <a:off x="4007096" y="4338176"/>
            <a:ext cx="148553" cy="705974"/>
          </a:xfrm>
          <a:prstGeom prst="curvedConnector2">
            <a:avLst/>
          </a:prstGeom>
          <a:noFill/>
          <a:ln w="127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52" name="TextBox 51">
            <a:extLst>
              <a:ext uri="{FF2B5EF4-FFF2-40B4-BE49-F238E27FC236}">
                <a16:creationId xmlns:a16="http://schemas.microsoft.com/office/drawing/2014/main" id="{ED14B6D8-4AEC-362E-E9CE-4386B09AAC31}"/>
              </a:ext>
            </a:extLst>
          </p:cNvPr>
          <p:cNvSpPr txBox="1"/>
          <p:nvPr/>
        </p:nvSpPr>
        <p:spPr>
          <a:xfrm>
            <a:off x="1993575" y="5014328"/>
            <a:ext cx="861093" cy="207170"/>
          </a:xfrm>
          <a:prstGeom prst="rect">
            <a:avLst/>
          </a:prstGeom>
          <a:solidFill>
            <a:srgbClr val="000000">
              <a:alpha val="50196"/>
            </a:srgbClr>
          </a:solidFill>
          <a:ln w="12700" cap="flat">
            <a:noFill/>
            <a:miter lim="400000"/>
          </a:ln>
          <a:effectLst/>
          <a:sp3d/>
        </p:spPr>
        <p:style>
          <a:lnRef idx="0">
            <a:scrgbClr r="0" g="0" b="0"/>
          </a:lnRef>
          <a:fillRef idx="0">
            <a:scrgbClr r="0" g="0" b="0"/>
          </a:fillRef>
          <a:effectRef idx="0">
            <a:scrgbClr r="0" g="0" b="0"/>
          </a:effectRef>
          <a:fontRef idx="none"/>
        </p:style>
        <p:txBody>
          <a:bodyPr wrap="square">
            <a:no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a:ln>
                  <a:noFill/>
                </a:ln>
                <a:solidFill>
                  <a:srgbClr val="FFFFFF"/>
                </a:solidFill>
                <a:effectLst/>
                <a:uFillTx/>
                <a:latin typeface="+mj-lt"/>
                <a:ea typeface="+mj-ea"/>
                <a:cs typeface="+mj-cs"/>
                <a:sym typeface="Calibri"/>
              </a:rPr>
              <a:t>+ Offset (0)</a:t>
            </a:r>
          </a:p>
        </p:txBody>
      </p:sp>
      <p:sp>
        <p:nvSpPr>
          <p:cNvPr id="53" name="TextBox 52">
            <a:extLst>
              <a:ext uri="{FF2B5EF4-FFF2-40B4-BE49-F238E27FC236}">
                <a16:creationId xmlns:a16="http://schemas.microsoft.com/office/drawing/2014/main" id="{8F755AA3-C214-AFC2-F04D-11D35E81D010}"/>
              </a:ext>
            </a:extLst>
          </p:cNvPr>
          <p:cNvSpPr txBox="1"/>
          <p:nvPr/>
        </p:nvSpPr>
        <p:spPr>
          <a:xfrm>
            <a:off x="3317875" y="5007448"/>
            <a:ext cx="919489" cy="207170"/>
          </a:xfrm>
          <a:prstGeom prst="rect">
            <a:avLst/>
          </a:prstGeom>
          <a:solidFill>
            <a:srgbClr val="000000">
              <a:alpha val="50196"/>
            </a:srgbClr>
          </a:solidFill>
          <a:ln w="12700" cap="flat">
            <a:noFill/>
            <a:miter lim="400000"/>
          </a:ln>
          <a:effectLst/>
          <a:sp3d/>
        </p:spPr>
        <p:style>
          <a:lnRef idx="0">
            <a:scrgbClr r="0" g="0" b="0"/>
          </a:lnRef>
          <a:fillRef idx="0">
            <a:scrgbClr r="0" g="0" b="0"/>
          </a:fillRef>
          <a:effectRef idx="0">
            <a:scrgbClr r="0" g="0" b="0"/>
          </a:effectRef>
          <a:fontRef idx="none"/>
        </p:style>
        <p:txBody>
          <a:bodyPr wrap="square">
            <a:no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a:ln>
                  <a:noFill/>
                </a:ln>
                <a:solidFill>
                  <a:srgbClr val="FFFFFF"/>
                </a:solidFill>
                <a:effectLst/>
                <a:uFillTx/>
                <a:latin typeface="+mj-lt"/>
                <a:ea typeface="+mj-ea"/>
                <a:cs typeface="+mj-cs"/>
                <a:sym typeface="Calibri"/>
              </a:rPr>
              <a:t>+ Offset (16)</a:t>
            </a:r>
          </a:p>
        </p:txBody>
      </p:sp>
      <p:sp>
        <p:nvSpPr>
          <p:cNvPr id="54" name="TextBox 53">
            <a:extLst>
              <a:ext uri="{FF2B5EF4-FFF2-40B4-BE49-F238E27FC236}">
                <a16:creationId xmlns:a16="http://schemas.microsoft.com/office/drawing/2014/main" id="{E8695BF1-C83A-82C7-F95D-4DCF804D7368}"/>
              </a:ext>
            </a:extLst>
          </p:cNvPr>
          <p:cNvSpPr txBox="1"/>
          <p:nvPr/>
        </p:nvSpPr>
        <p:spPr>
          <a:xfrm>
            <a:off x="4643103" y="5002001"/>
            <a:ext cx="919489" cy="207170"/>
          </a:xfrm>
          <a:prstGeom prst="rect">
            <a:avLst/>
          </a:prstGeom>
          <a:solidFill>
            <a:srgbClr val="000000">
              <a:alpha val="50196"/>
            </a:srgbClr>
          </a:solidFill>
          <a:ln w="12700" cap="flat">
            <a:noFill/>
            <a:miter lim="400000"/>
          </a:ln>
          <a:effectLst/>
          <a:sp3d/>
        </p:spPr>
        <p:style>
          <a:lnRef idx="0">
            <a:scrgbClr r="0" g="0" b="0"/>
          </a:lnRef>
          <a:fillRef idx="0">
            <a:scrgbClr r="0" g="0" b="0"/>
          </a:fillRef>
          <a:effectRef idx="0">
            <a:scrgbClr r="0" g="0" b="0"/>
          </a:effectRef>
          <a:fontRef idx="none"/>
        </p:style>
        <p:txBody>
          <a:bodyPr wrap="square">
            <a:no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a:ln>
                  <a:noFill/>
                </a:ln>
                <a:solidFill>
                  <a:srgbClr val="FFFFFF"/>
                </a:solidFill>
                <a:effectLst/>
                <a:uFillTx/>
                <a:latin typeface="+mj-lt"/>
                <a:ea typeface="+mj-ea"/>
                <a:cs typeface="+mj-cs"/>
                <a:sym typeface="Calibri"/>
              </a:rPr>
              <a:t>+ Offset (29)</a:t>
            </a:r>
          </a:p>
        </p:txBody>
      </p:sp>
      <p:sp>
        <p:nvSpPr>
          <p:cNvPr id="55" name="Rectangle 54">
            <a:extLst>
              <a:ext uri="{FF2B5EF4-FFF2-40B4-BE49-F238E27FC236}">
                <a16:creationId xmlns:a16="http://schemas.microsoft.com/office/drawing/2014/main" id="{92C5EB6D-AF13-7D1B-3B10-600047F46B00}"/>
              </a:ext>
            </a:extLst>
          </p:cNvPr>
          <p:cNvSpPr/>
          <p:nvPr/>
        </p:nvSpPr>
        <p:spPr>
          <a:xfrm>
            <a:off x="251589" y="3988007"/>
            <a:ext cx="5556623" cy="947056"/>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1" name="Speech Bubble: Oval 10">
            <a:extLst>
              <a:ext uri="{FF2B5EF4-FFF2-40B4-BE49-F238E27FC236}">
                <a16:creationId xmlns:a16="http://schemas.microsoft.com/office/drawing/2014/main" id="{F9A924F8-4B7A-FFCC-95FE-F7BA7BEE3315}"/>
              </a:ext>
            </a:extLst>
          </p:cNvPr>
          <p:cNvSpPr/>
          <p:nvPr/>
        </p:nvSpPr>
        <p:spPr>
          <a:xfrm>
            <a:off x="9127039" y="3870745"/>
            <a:ext cx="2038573" cy="735744"/>
          </a:xfrm>
          <a:prstGeom prst="wedgeEllipseCallout">
            <a:avLst>
              <a:gd name="adj1" fmla="val -57074"/>
              <a:gd name="adj2" fmla="val -26941"/>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400">
                <a:solidFill>
                  <a:srgbClr val="000000"/>
                </a:solidFill>
                <a:latin typeface="+mj-lt"/>
                <a:ea typeface="+mj-ea"/>
                <a:cs typeface="+mj-cs"/>
                <a:sym typeface="Calibri"/>
              </a:rPr>
              <a:t>Global offset calculation</a:t>
            </a:r>
            <a:endParaRPr kumimoji="0" lang="en-US" sz="1400" b="0" i="0" u="none" strike="noStrike" cap="none" spc="0" normalizeH="0" baseline="0">
              <a:ln>
                <a:noFill/>
              </a:ln>
              <a:solidFill>
                <a:srgbClr val="000000"/>
              </a:solidFill>
              <a:effectLst/>
              <a:uFillTx/>
              <a:latin typeface="+mj-lt"/>
              <a:ea typeface="+mj-ea"/>
              <a:cs typeface="+mj-cs"/>
              <a:sym typeface="Calibri"/>
            </a:endParaRPr>
          </a:p>
        </p:txBody>
      </p:sp>
      <p:sp>
        <p:nvSpPr>
          <p:cNvPr id="67" name="Speech Bubble: Oval 66">
            <a:extLst>
              <a:ext uri="{FF2B5EF4-FFF2-40B4-BE49-F238E27FC236}">
                <a16:creationId xmlns:a16="http://schemas.microsoft.com/office/drawing/2014/main" id="{DD9DC938-B6AD-15A5-7240-4A4EE1597168}"/>
              </a:ext>
            </a:extLst>
          </p:cNvPr>
          <p:cNvSpPr/>
          <p:nvPr/>
        </p:nvSpPr>
        <p:spPr>
          <a:xfrm>
            <a:off x="9407374" y="4795467"/>
            <a:ext cx="2584125" cy="432789"/>
          </a:xfrm>
          <a:prstGeom prst="wedgeEllipseCallout">
            <a:avLst>
              <a:gd name="adj1" fmla="val -55472"/>
              <a:gd name="adj2" fmla="val -39147"/>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400">
                <a:solidFill>
                  <a:srgbClr val="000000"/>
                </a:solidFill>
                <a:latin typeface="+mj-lt"/>
                <a:ea typeface="+mj-ea"/>
                <a:cs typeface="+mj-cs"/>
                <a:sym typeface="Calibri"/>
              </a:rPr>
              <a:t>Schedule the next block</a:t>
            </a:r>
            <a:endParaRPr kumimoji="0" lang="en-US" sz="1400" b="0" i="0" u="none" strike="noStrike" cap="none" spc="0" normalizeH="0" baseline="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339385462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1" grpId="0" animBg="1"/>
      <p:bldP spid="6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717AD5-68C9-3E37-BD89-941E58E98C59}"/>
              </a:ext>
            </a:extLst>
          </p:cNvPr>
          <p:cNvSpPr>
            <a:spLocks noGrp="1"/>
          </p:cNvSpPr>
          <p:nvPr>
            <p:ph type="sldNum" sz="quarter" idx="2"/>
          </p:nvPr>
        </p:nvSpPr>
        <p:spPr/>
        <p:txBody>
          <a:bodyPr/>
          <a:lstStyle/>
          <a:p>
            <a:fld id="{86CB4B4D-7CA3-9044-876B-883B54F8677D}" type="slidenum">
              <a:rPr lang="en-US" smtClean="0"/>
              <a:t>42</a:t>
            </a:fld>
            <a:endParaRPr lang="en-US"/>
          </a:p>
        </p:txBody>
      </p:sp>
      <p:sp>
        <p:nvSpPr>
          <p:cNvPr id="3" name="Title 2">
            <a:extLst>
              <a:ext uri="{FF2B5EF4-FFF2-40B4-BE49-F238E27FC236}">
                <a16:creationId xmlns:a16="http://schemas.microsoft.com/office/drawing/2014/main" id="{A27F660D-6059-C9D7-9AE6-78E76505D491}"/>
              </a:ext>
            </a:extLst>
          </p:cNvPr>
          <p:cNvSpPr>
            <a:spLocks noGrp="1"/>
          </p:cNvSpPr>
          <p:nvPr>
            <p:ph type="title"/>
          </p:nvPr>
        </p:nvSpPr>
        <p:spPr/>
        <p:txBody>
          <a:bodyPr>
            <a:normAutofit fontScale="90000"/>
          </a:bodyPr>
          <a:lstStyle/>
          <a:p>
            <a:r>
              <a:rPr lang="en-US" dirty="0"/>
              <a:t>Waterfall scheme – Top-Down Tree Build</a:t>
            </a:r>
          </a:p>
        </p:txBody>
      </p:sp>
      <p:sp>
        <p:nvSpPr>
          <p:cNvPr id="4" name="Text Placeholder 3">
            <a:extLst>
              <a:ext uri="{FF2B5EF4-FFF2-40B4-BE49-F238E27FC236}">
                <a16:creationId xmlns:a16="http://schemas.microsoft.com/office/drawing/2014/main" id="{2BC88E80-0C2D-3E8A-E44E-D4F27EF0A46D}"/>
              </a:ext>
            </a:extLst>
          </p:cNvPr>
          <p:cNvSpPr>
            <a:spLocks noGrp="1"/>
          </p:cNvSpPr>
          <p:nvPr>
            <p:ph type="body" idx="1"/>
          </p:nvPr>
        </p:nvSpPr>
        <p:spPr>
          <a:xfrm>
            <a:off x="274951" y="1266884"/>
            <a:ext cx="6039166" cy="2190319"/>
          </a:xfrm>
        </p:spPr>
        <p:txBody>
          <a:bodyPr>
            <a:normAutofit/>
          </a:bodyPr>
          <a:lstStyle/>
          <a:p>
            <a:r>
              <a:rPr lang="en-US" dirty="0"/>
              <a:t>The top-down construction of a binary tree via the waterfall scheme</a:t>
            </a:r>
          </a:p>
          <a:p>
            <a:pPr lvl="1"/>
            <a:r>
              <a:rPr lang="en-US" dirty="0"/>
              <a:t>Each thread processes a single node</a:t>
            </a:r>
          </a:p>
          <a:p>
            <a:pPr lvl="1"/>
            <a:r>
              <a:rPr lang="en-US" dirty="0"/>
              <a:t>Each thread waits until its node is ready to process</a:t>
            </a:r>
          </a:p>
          <a:p>
            <a:pPr lvl="1"/>
            <a:r>
              <a:rPr lang="en-US" dirty="0"/>
              <a:t>A node marks children as </a:t>
            </a:r>
            <a:r>
              <a:rPr lang="en-US" i="1" dirty="0">
                <a:solidFill>
                  <a:srgbClr val="FFFF00"/>
                </a:solidFill>
              </a:rPr>
              <a:t>ready</a:t>
            </a:r>
            <a:r>
              <a:rPr lang="en-US" dirty="0"/>
              <a:t> after it is processed</a:t>
            </a:r>
          </a:p>
        </p:txBody>
      </p:sp>
      <p:sp>
        <p:nvSpPr>
          <p:cNvPr id="5" name="Text Placeholder 4">
            <a:extLst>
              <a:ext uri="{FF2B5EF4-FFF2-40B4-BE49-F238E27FC236}">
                <a16:creationId xmlns:a16="http://schemas.microsoft.com/office/drawing/2014/main" id="{174C650D-75EC-80DB-3ED8-C771DCBD5B93}"/>
              </a:ext>
            </a:extLst>
          </p:cNvPr>
          <p:cNvSpPr>
            <a:spLocks noGrp="1"/>
          </p:cNvSpPr>
          <p:nvPr>
            <p:ph type="body" sz="quarter" idx="13"/>
          </p:nvPr>
        </p:nvSpPr>
        <p:spPr>
          <a:xfrm>
            <a:off x="273525" y="910255"/>
            <a:ext cx="2031526" cy="279401"/>
          </a:xfrm>
        </p:spPr>
        <p:txBody>
          <a:bodyPr>
            <a:normAutofit fontScale="77500" lnSpcReduction="20000"/>
          </a:bodyPr>
          <a:lstStyle/>
          <a:p>
            <a:endParaRPr lang="en-US"/>
          </a:p>
        </p:txBody>
      </p:sp>
      <p:grpSp>
        <p:nvGrpSpPr>
          <p:cNvPr id="8" name="Group 7">
            <a:extLst>
              <a:ext uri="{FF2B5EF4-FFF2-40B4-BE49-F238E27FC236}">
                <a16:creationId xmlns:a16="http://schemas.microsoft.com/office/drawing/2014/main" id="{D1106FB1-744F-B3D4-F68F-A5447F63C3D4}"/>
              </a:ext>
            </a:extLst>
          </p:cNvPr>
          <p:cNvGrpSpPr/>
          <p:nvPr/>
        </p:nvGrpSpPr>
        <p:grpSpPr>
          <a:xfrm>
            <a:off x="6389349" y="1177412"/>
            <a:ext cx="5619771" cy="4385816"/>
            <a:chOff x="5758457" y="803427"/>
            <a:chExt cx="5619771" cy="4385816"/>
          </a:xfrm>
        </p:grpSpPr>
        <p:sp>
          <p:nvSpPr>
            <p:cNvPr id="6" name="TextBox 5">
              <a:extLst>
                <a:ext uri="{FF2B5EF4-FFF2-40B4-BE49-F238E27FC236}">
                  <a16:creationId xmlns:a16="http://schemas.microsoft.com/office/drawing/2014/main" id="{81FB3819-A2BD-B679-E714-93A756F09709}"/>
                </a:ext>
              </a:extLst>
            </p:cNvPr>
            <p:cNvSpPr txBox="1"/>
            <p:nvPr/>
          </p:nvSpPr>
          <p:spPr>
            <a:xfrm>
              <a:off x="5758457" y="803427"/>
              <a:ext cx="5619771" cy="4385816"/>
            </a:xfrm>
            <a:prstGeom prst="rect">
              <a:avLst/>
            </a:prstGeom>
            <a:solidFill>
              <a:srgbClr val="262626"/>
            </a:solidFill>
            <a:ln w="12700" cap="flat">
              <a:solidFill>
                <a:srgbClr val="FFFFFF"/>
              </a:solid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900" b="0" dirty="0">
                  <a:solidFill>
                    <a:srgbClr val="CCCCCC"/>
                  </a:solidFill>
                  <a:effectLst/>
                  <a:latin typeface="Consolas" panose="020B0609020204030204" pitchFamily="49" charset="0"/>
                </a:rPr>
                <a:t>__global__ </a:t>
              </a:r>
              <a:r>
                <a:rPr lang="en-US" sz="900" b="0" dirty="0">
                  <a:solidFill>
                    <a:srgbClr val="569CD6"/>
                  </a:solidFill>
                  <a:effectLst/>
                  <a:latin typeface="Consolas" panose="020B0609020204030204" pitchFamily="49" charset="0"/>
                </a:rPr>
                <a:t>void</a:t>
              </a:r>
              <a:r>
                <a:rPr lang="en-US" sz="900" b="0" dirty="0">
                  <a:solidFill>
                    <a:srgbClr val="CCCCCC"/>
                  </a:solidFill>
                  <a:effectLst/>
                  <a:latin typeface="Consolas" panose="020B0609020204030204" pitchFamily="49" charset="0"/>
                </a:rPr>
                <a:t> </a:t>
              </a:r>
              <a:r>
                <a:rPr lang="en-US" sz="900" b="0" dirty="0" err="1">
                  <a:solidFill>
                    <a:srgbClr val="DCDCAA"/>
                  </a:solidFill>
                  <a:effectLst/>
                  <a:latin typeface="Consolas" panose="020B0609020204030204" pitchFamily="49" charset="0"/>
                </a:rPr>
                <a:t>BuildTree</a:t>
              </a:r>
              <a:r>
                <a:rPr lang="en-US" sz="900" b="0" dirty="0">
                  <a:solidFill>
                    <a:srgbClr val="CCCCCC"/>
                  </a:solidFill>
                  <a:effectLst/>
                  <a:latin typeface="Consolas" panose="020B0609020204030204" pitchFamily="49" charset="0"/>
                </a:rPr>
                <a:t>(</a:t>
              </a:r>
              <a:r>
                <a:rPr lang="en-US" sz="900" b="0" dirty="0">
                  <a:solidFill>
                    <a:srgbClr val="569CD6"/>
                  </a:solidFill>
                  <a:effectLst/>
                  <a:latin typeface="Consolas" panose="020B0609020204030204" pitchFamily="49" charset="0"/>
                </a:rPr>
                <a:t>int</a:t>
              </a:r>
              <a:r>
                <a:rPr lang="en-US" sz="900" b="0" dirty="0">
                  <a:solidFill>
                    <a:srgbClr val="CCCCCC"/>
                  </a:solidFill>
                  <a:effectLst/>
                  <a:latin typeface="Consolas" panose="020B0609020204030204" pitchFamily="49" charset="0"/>
                </a:rPr>
                <a:t> </a:t>
              </a:r>
              <a:r>
                <a:rPr lang="en-US" sz="900" dirty="0" err="1">
                  <a:solidFill>
                    <a:srgbClr val="CCCCCC"/>
                  </a:solidFill>
                  <a:latin typeface="Consolas" panose="020B0609020204030204" pitchFamily="49" charset="0"/>
                </a:rPr>
                <a:t>n</a:t>
              </a:r>
              <a:r>
                <a:rPr lang="en-US" sz="900" b="0" dirty="0" err="1">
                  <a:solidFill>
                    <a:srgbClr val="CCCCCC"/>
                  </a:solidFill>
                  <a:effectLst/>
                  <a:latin typeface="Consolas" panose="020B0609020204030204" pitchFamily="49" charset="0"/>
                </a:rPr>
                <a:t>odeCount</a:t>
              </a:r>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bool</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dirty="0" err="1">
                  <a:solidFill>
                    <a:srgbClr val="CCCCCC"/>
                  </a:solidFill>
                  <a:latin typeface="Consolas" panose="020B0609020204030204" pitchFamily="49" charset="0"/>
                </a:rPr>
                <a:t>r</a:t>
              </a:r>
              <a:r>
                <a:rPr lang="en-US" sz="900" b="0" dirty="0" err="1">
                  <a:solidFill>
                    <a:srgbClr val="CCCCCC"/>
                  </a:solidFill>
                  <a:effectLst/>
                  <a:latin typeface="Consolas" panose="020B0609020204030204" pitchFamily="49" charset="0"/>
                </a:rPr>
                <a:t>eadyStates</a:t>
              </a:r>
              <a:r>
                <a:rPr lang="en-US" sz="900" b="0" dirty="0">
                  <a:solidFill>
                    <a:srgbClr val="CCCCCC"/>
                  </a:solidFill>
                  <a:effectLst/>
                  <a:latin typeface="Consolas" panose="020B0609020204030204" pitchFamily="49" charset="0"/>
                </a:rPr>
                <a:t>, </a:t>
              </a:r>
              <a:r>
                <a:rPr lang="en-US" sz="900" b="0" dirty="0">
                  <a:solidFill>
                    <a:srgbClr val="4EC9B0"/>
                  </a:solidFill>
                  <a:effectLst/>
                  <a:latin typeface="Consolas" panose="020B0609020204030204" pitchFamily="49" charset="0"/>
                </a:rPr>
                <a:t>Node</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nodes)</a:t>
              </a:r>
            </a:p>
            <a:p>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int</a:t>
              </a:r>
              <a:r>
                <a:rPr lang="en-US" sz="900" b="0" dirty="0">
                  <a:solidFill>
                    <a:srgbClr val="CCCCCC"/>
                  </a:solidFill>
                  <a:effectLst/>
                  <a:latin typeface="Consolas" panose="020B0609020204030204" pitchFamily="49" charset="0"/>
                </a:rPr>
                <a:t> index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err="1">
                  <a:solidFill>
                    <a:srgbClr val="CCCCCC"/>
                  </a:solidFill>
                  <a:effectLst/>
                  <a:latin typeface="Consolas" panose="020B0609020204030204" pitchFamily="49" charset="0"/>
                </a:rPr>
                <a:t>threadIdx.x</a:t>
              </a:r>
              <a:r>
                <a:rPr lang="en-US" sz="900" b="0" dirty="0">
                  <a:solidFill>
                    <a:srgbClr val="CCCCCC"/>
                  </a:solidFill>
                  <a:effectLst/>
                  <a:latin typeface="Consolas" panose="020B0609020204030204" pitchFamily="49" charset="0"/>
                </a:rPr>
                <a:t> + </a:t>
              </a:r>
              <a:r>
                <a:rPr lang="en-US" sz="900" b="0" dirty="0" err="1">
                  <a:solidFill>
                    <a:srgbClr val="CCCCCC"/>
                  </a:solidFill>
                  <a:effectLst/>
                  <a:latin typeface="Consolas" panose="020B0609020204030204" pitchFamily="49" charset="0"/>
                </a:rPr>
                <a:t>blockDim.x</a:t>
              </a:r>
              <a:r>
                <a:rPr lang="en-US" sz="900" b="0" dirty="0">
                  <a:solidFill>
                    <a:srgbClr val="CCCCCC"/>
                  </a:solidFill>
                  <a:effectLst/>
                  <a:latin typeface="Consolas" panose="020B0609020204030204" pitchFamily="49" charset="0"/>
                </a:rPr>
                <a:t> * </a:t>
              </a:r>
              <a:r>
                <a:rPr lang="en-US" sz="900" b="0" dirty="0" err="1">
                  <a:solidFill>
                    <a:srgbClr val="CCCCCC"/>
                  </a:solidFill>
                  <a:effectLst/>
                  <a:latin typeface="Consolas" panose="020B0609020204030204" pitchFamily="49" charset="0"/>
                </a:rPr>
                <a:t>blockIdx.x</a:t>
              </a:r>
              <a:r>
                <a:rPr lang="en-US" sz="900" b="0" dirty="0">
                  <a:solidFill>
                    <a:srgbClr val="CCCCCC"/>
                  </a:solidFill>
                  <a:effectLst/>
                  <a:latin typeface="Consolas" panose="020B0609020204030204" pitchFamily="49" charset="0"/>
                </a:rPr>
                <a:t>;</a:t>
              </a:r>
            </a:p>
            <a:p>
              <a:br>
                <a:rPr lang="en-US" sz="900" b="0" dirty="0">
                  <a:solidFill>
                    <a:srgbClr val="CCCCCC"/>
                  </a:solidFill>
                  <a:effectLst/>
                  <a:latin typeface="Consolas" panose="020B0609020204030204" pitchFamily="49" charset="0"/>
                </a:rPr>
              </a:br>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bool</a:t>
              </a:r>
              <a:r>
                <a:rPr lang="en-US" sz="900" b="0" dirty="0">
                  <a:solidFill>
                    <a:srgbClr val="CCCCCC"/>
                  </a:solidFill>
                  <a:effectLst/>
                  <a:latin typeface="Consolas" panose="020B0609020204030204" pitchFamily="49" charset="0"/>
                </a:rPr>
                <a:t> done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index </a:t>
              </a:r>
              <a:r>
                <a:rPr lang="en-US" sz="900" b="0" dirty="0">
                  <a:solidFill>
                    <a:srgbClr val="D4D4D4"/>
                  </a:solidFill>
                  <a:effectLst/>
                  <a:latin typeface="Consolas" panose="020B0609020204030204" pitchFamily="49" charset="0"/>
                </a:rPr>
                <a:t>&gt;=</a:t>
              </a:r>
              <a:r>
                <a:rPr lang="en-US" sz="900" b="0" dirty="0">
                  <a:solidFill>
                    <a:srgbClr val="CCCCCC"/>
                  </a:solidFill>
                  <a:effectLst/>
                  <a:latin typeface="Consolas" panose="020B0609020204030204" pitchFamily="49" charset="0"/>
                </a:rPr>
                <a:t> </a:t>
              </a:r>
              <a:r>
                <a:rPr lang="en-US" sz="900" dirty="0" err="1">
                  <a:solidFill>
                    <a:srgbClr val="CCCCCC"/>
                  </a:solidFill>
                  <a:latin typeface="Consolas" panose="020B0609020204030204" pitchFamily="49" charset="0"/>
                </a:rPr>
                <a:t>n</a:t>
              </a:r>
              <a:r>
                <a:rPr lang="en-US" sz="900" b="0" dirty="0" err="1">
                  <a:solidFill>
                    <a:srgbClr val="CCCCCC"/>
                  </a:solidFill>
                  <a:effectLst/>
                  <a:latin typeface="Consolas" panose="020B0609020204030204" pitchFamily="49" charset="0"/>
                </a:rPr>
                <a:t>odeCount</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while </a:t>
              </a:r>
              <a:r>
                <a:rPr lang="en-US" sz="900" b="0" dirty="0">
                  <a:solidFill>
                    <a:srgbClr val="CCCCCC"/>
                  </a:solidFill>
                  <a:effectLst/>
                  <a:latin typeface="Consolas" panose="020B0609020204030204" pitchFamily="49" charset="0"/>
                </a:rPr>
                <a:t>(!</a:t>
              </a:r>
              <a:r>
                <a:rPr lang="en-US" sz="900" b="0" dirty="0">
                  <a:solidFill>
                    <a:srgbClr val="DCDCAA"/>
                  </a:solidFill>
                  <a:effectLst/>
                  <a:latin typeface="Consolas" panose="020B0609020204030204" pitchFamily="49" charset="0"/>
                </a:rPr>
                <a:t>__all</a:t>
              </a:r>
              <a:r>
                <a:rPr lang="en-US" sz="900" b="0" dirty="0">
                  <a:solidFill>
                    <a:srgbClr val="CCCCCC"/>
                  </a:solidFill>
                  <a:effectLst/>
                  <a:latin typeface="Consolas" panose="020B0609020204030204" pitchFamily="49" charset="0"/>
                </a:rPr>
                <a:t>(done))</a:t>
              </a:r>
            </a:p>
            <a:p>
              <a:r>
                <a:rPr lang="en-US" sz="900" b="0" dirty="0">
                  <a:solidFill>
                    <a:srgbClr val="CCCCCC"/>
                  </a:solidFill>
                  <a:effectLst/>
                  <a:latin typeface="Consolas" panose="020B0609020204030204" pitchFamily="49" charset="0"/>
                </a:rPr>
                <a:t>    {</a:t>
              </a:r>
              <a:br>
                <a:rPr lang="en-US" sz="900" b="0" dirty="0">
                  <a:solidFill>
                    <a:srgbClr val="CCCCCC"/>
                  </a:solidFill>
                  <a:effectLst/>
                  <a:latin typeface="Consolas" panose="020B0609020204030204" pitchFamily="49" charset="0"/>
                </a:rPr>
              </a:br>
              <a:r>
                <a:rPr lang="en-US" sz="900" b="0" dirty="0">
                  <a:solidFill>
                    <a:srgbClr val="CCCCCC"/>
                  </a:solidFill>
                  <a:effectLst/>
                  <a:latin typeface="Consolas" panose="020B0609020204030204" pitchFamily="49" charset="0"/>
                </a:rPr>
                <a:t>        </a:t>
              </a:r>
              <a:r>
                <a:rPr lang="en-US" sz="900" b="0" dirty="0">
                  <a:solidFill>
                    <a:srgbClr val="DCDCAA"/>
                  </a:solidFill>
                  <a:effectLst/>
                  <a:latin typeface="Consolas" panose="020B0609020204030204" pitchFamily="49" charset="0"/>
                </a:rPr>
                <a:t>__</a:t>
              </a:r>
              <a:r>
                <a:rPr lang="en-US" sz="900" b="0" dirty="0" err="1">
                  <a:solidFill>
                    <a:srgbClr val="DCDCAA"/>
                  </a:solidFill>
                  <a:effectLst/>
                  <a:latin typeface="Consolas" panose="020B0609020204030204" pitchFamily="49" charset="0"/>
                </a:rPr>
                <a:t>threadfence</a:t>
              </a:r>
              <a:r>
                <a:rPr lang="en-US" sz="900" b="0" dirty="0">
                  <a:solidFill>
                    <a:srgbClr val="CCCCCC"/>
                  </a:solidFill>
                  <a:effectLst/>
                  <a:latin typeface="Consolas" panose="020B0609020204030204" pitchFamily="49" charset="0"/>
                </a:rPr>
                <a:t>();</a:t>
              </a:r>
            </a:p>
            <a:p>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bool</a:t>
              </a:r>
              <a:r>
                <a:rPr lang="en-US" sz="900" b="0" dirty="0">
                  <a:solidFill>
                    <a:srgbClr val="CCCCCC"/>
                  </a:solidFill>
                  <a:effectLst/>
                  <a:latin typeface="Consolas" panose="020B0609020204030204" pitchFamily="49" charset="0"/>
                </a:rPr>
                <a:t> ready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done ? </a:t>
              </a:r>
              <a:r>
                <a:rPr lang="en-US" sz="900" b="0" dirty="0">
                  <a:solidFill>
                    <a:srgbClr val="569CD6"/>
                  </a:solidFill>
                  <a:effectLst/>
                  <a:latin typeface="Consolas" panose="020B0609020204030204" pitchFamily="49" charset="0"/>
                </a:rPr>
                <a:t>false</a:t>
              </a:r>
              <a:r>
                <a:rPr lang="en-US" sz="900" b="0" dirty="0">
                  <a:solidFill>
                    <a:srgbClr val="CCCCCC"/>
                  </a:solidFill>
                  <a:effectLst/>
                  <a:latin typeface="Consolas" panose="020B0609020204030204" pitchFamily="49" charset="0"/>
                </a:rPr>
                <a:t> : </a:t>
              </a:r>
              <a:r>
                <a:rPr lang="en-US" sz="900" dirty="0" err="1">
                  <a:solidFill>
                    <a:srgbClr val="CCCCCC"/>
                  </a:solidFill>
                  <a:latin typeface="Consolas" panose="020B0609020204030204" pitchFamily="49" charset="0"/>
                </a:rPr>
                <a:t>r</a:t>
              </a:r>
              <a:r>
                <a:rPr lang="en-US" sz="900" b="0" dirty="0" err="1">
                  <a:solidFill>
                    <a:srgbClr val="CCCCCC"/>
                  </a:solidFill>
                  <a:effectLst/>
                  <a:latin typeface="Consolas" panose="020B0609020204030204" pitchFamily="49" charset="0"/>
                </a:rPr>
                <a:t>eadyStates</a:t>
              </a:r>
              <a:r>
                <a:rPr lang="en-US" sz="900" b="0" dirty="0">
                  <a:solidFill>
                    <a:srgbClr val="CCCCCC"/>
                  </a:solidFill>
                  <a:effectLst/>
                  <a:latin typeface="Consolas" panose="020B0609020204030204" pitchFamily="49" charset="0"/>
                </a:rPr>
                <a:t>[index];</a:t>
              </a:r>
            </a:p>
            <a:p>
              <a:r>
                <a:rPr lang="en-US" sz="900" dirty="0">
                  <a:solidFill>
                    <a:srgbClr val="CCCCCC"/>
                  </a:solidFill>
                  <a:latin typeface="Consolas" panose="020B0609020204030204" pitchFamily="49" charset="0"/>
                </a:rPr>
                <a:t>        </a:t>
              </a:r>
              <a:r>
                <a:rPr lang="en-US" sz="900" b="0" dirty="0">
                  <a:solidFill>
                    <a:srgbClr val="C586C0"/>
                  </a:solidFill>
                  <a:effectLst/>
                  <a:latin typeface="Consolas" panose="020B0609020204030204" pitchFamily="49" charset="0"/>
                </a:rPr>
                <a:t>if </a:t>
              </a:r>
              <a:r>
                <a:rPr lang="en-US" sz="900" dirty="0">
                  <a:solidFill>
                    <a:srgbClr val="CCCCCC"/>
                  </a:solidFill>
                  <a:latin typeface="Consolas" panose="020B0609020204030204" pitchFamily="49" charset="0"/>
                </a:rPr>
                <a:t>(</a:t>
              </a:r>
              <a:r>
                <a:rPr lang="en-US" sz="900" b="0" dirty="0">
                  <a:solidFill>
                    <a:srgbClr val="CCCCCC"/>
                  </a:solidFill>
                  <a:effectLst/>
                  <a:latin typeface="Consolas" panose="020B0609020204030204" pitchFamily="49" charset="0"/>
                </a:rPr>
                <a:t>!r</a:t>
              </a:r>
              <a:r>
                <a:rPr lang="en-US" sz="900" dirty="0">
                  <a:solidFill>
                    <a:srgbClr val="CCCCCC"/>
                  </a:solidFill>
                  <a:latin typeface="Consolas" panose="020B0609020204030204" pitchFamily="49" charset="0"/>
                </a:rPr>
                <a:t>eady</a:t>
              </a:r>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continue</a:t>
              </a:r>
              <a:r>
                <a:rPr lang="en-US" sz="900" b="0" dirty="0">
                  <a:solidFill>
                    <a:srgbClr val="CCCCCC"/>
                  </a:solidFill>
                  <a:effectLst/>
                  <a:latin typeface="Consolas" panose="020B0609020204030204" pitchFamily="49" charset="0"/>
                </a:rPr>
                <a:t>;</a:t>
              </a:r>
            </a:p>
            <a:p>
              <a:endParaRPr lang="en-US" sz="900" b="0" dirty="0">
                <a:solidFill>
                  <a:srgbClr val="CCCCCC"/>
                </a:solidFill>
                <a:effectLst/>
                <a:latin typeface="Consolas" panose="020B0609020204030204" pitchFamily="49" charset="0"/>
              </a:endParaRPr>
            </a:p>
            <a:p>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a:solidFill>
                    <a:srgbClr val="4EC9B0"/>
                  </a:solidFill>
                  <a:effectLst/>
                  <a:latin typeface="Consolas" panose="020B0609020204030204" pitchFamily="49" charset="0"/>
                </a:rPr>
                <a:t>Node</a:t>
              </a:r>
              <a:r>
                <a:rPr lang="en-US" sz="900" b="0" dirty="0">
                  <a:solidFill>
                    <a:srgbClr val="D4D4D4"/>
                  </a:solidFill>
                  <a:effectLst/>
                  <a:latin typeface="Consolas" panose="020B0609020204030204" pitchFamily="49" charset="0"/>
                </a:rPr>
                <a:t>&amp;</a:t>
              </a:r>
              <a:r>
                <a:rPr lang="en-US" sz="900" b="0" dirty="0">
                  <a:solidFill>
                    <a:srgbClr val="CCCCCC"/>
                  </a:solidFill>
                  <a:effectLst/>
                  <a:latin typeface="Consolas" panose="020B0609020204030204" pitchFamily="49" charset="0"/>
                </a:rPr>
                <a:t> node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nodes[index];</a:t>
              </a:r>
            </a:p>
            <a:p>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if </a:t>
              </a:r>
              <a:r>
                <a:rPr lang="en-US" sz="900" b="0" dirty="0">
                  <a:solidFill>
                    <a:srgbClr val="CCCCCC"/>
                  </a:solidFill>
                  <a:effectLst/>
                  <a:latin typeface="Consolas" panose="020B0609020204030204" pitchFamily="49" charset="0"/>
                </a:rPr>
                <a:t>(</a:t>
              </a:r>
              <a:r>
                <a:rPr lang="en-US" sz="900" b="0" dirty="0" err="1">
                  <a:solidFill>
                    <a:srgbClr val="CCCCCC"/>
                  </a:solidFill>
                  <a:effectLst/>
                  <a:latin typeface="Consolas" panose="020B0609020204030204" pitchFamily="49" charset="0"/>
                </a:rPr>
                <a:t>node.</a:t>
              </a:r>
              <a:r>
                <a:rPr lang="en-US" sz="900" b="0" dirty="0" err="1">
                  <a:solidFill>
                    <a:srgbClr val="C9C99C"/>
                  </a:solidFill>
                  <a:effectLst/>
                  <a:latin typeface="Consolas" panose="020B0609020204030204" pitchFamily="49" charset="0"/>
                </a:rPr>
                <a:t>isLeaf</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p>
            <a:p>
              <a:r>
                <a:rPr lang="en-US" sz="900" b="0" dirty="0">
                  <a:solidFill>
                    <a:srgbClr val="CCCCCC"/>
                  </a:solidFill>
                  <a:effectLst/>
                  <a:latin typeface="Consolas" panose="020B0609020204030204" pitchFamily="49" charset="0"/>
                </a:rPr>
                <a:t>            node = build a leaf</a:t>
              </a:r>
            </a:p>
            <a:p>
              <a:r>
                <a:rPr lang="en-US" sz="900" b="0" dirty="0">
                  <a:solidFill>
                    <a:srgbClr val="CCCCCC"/>
                  </a:solidFill>
                  <a:effectLst/>
                  <a:latin typeface="Consolas" panose="020B0609020204030204" pitchFamily="49" charset="0"/>
                </a:rPr>
                <a:t>        }</a:t>
              </a:r>
            </a:p>
            <a:p>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else</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p>
            <a:p>
              <a:r>
                <a:rPr lang="en-US" sz="900" b="0" dirty="0">
                  <a:solidFill>
                    <a:srgbClr val="9CDCFE"/>
                  </a:solidFill>
                  <a:effectLst/>
                  <a:latin typeface="Consolas" panose="020B0609020204030204" pitchFamily="49" charset="0"/>
                </a:rPr>
                <a:t>            </a:t>
              </a:r>
              <a:r>
                <a:rPr lang="en-US" sz="900" b="0" dirty="0">
                  <a:solidFill>
                    <a:srgbClr val="CCCCCC"/>
                  </a:solidFill>
                  <a:effectLst/>
                  <a:latin typeface="Consolas" panose="020B0609020204030204" pitchFamily="49" charset="0"/>
                </a:rPr>
                <a:t>nodes[</a:t>
              </a:r>
              <a:r>
                <a:rPr lang="en-US" sz="900" b="0" dirty="0" err="1">
                  <a:solidFill>
                    <a:srgbClr val="CCCCCC"/>
                  </a:solidFill>
                  <a:effectLst/>
                  <a:latin typeface="Consolas" panose="020B0609020204030204" pitchFamily="49" charset="0"/>
                </a:rPr>
                <a:t>node.left</a:t>
              </a:r>
              <a:r>
                <a:rPr lang="en-US" sz="900" b="0" dirty="0">
                  <a:solidFill>
                    <a:srgbClr val="CCCCCC"/>
                  </a:solidFill>
                  <a:effectLst/>
                  <a:latin typeface="Consolas" panose="020B0609020204030204" pitchFamily="49" charset="0"/>
                </a:rPr>
                <a:t>] = build left child</a:t>
              </a:r>
            </a:p>
            <a:p>
              <a:r>
                <a:rPr lang="en-US" sz="900" dirty="0">
                  <a:solidFill>
                    <a:srgbClr val="CCCCCC"/>
                  </a:solidFill>
                  <a:latin typeface="Consolas" panose="020B0609020204030204" pitchFamily="49" charset="0"/>
                </a:rPr>
                <a:t>            </a:t>
              </a:r>
              <a:r>
                <a:rPr lang="en-US" sz="900" b="0" dirty="0">
                  <a:solidFill>
                    <a:srgbClr val="CCCCCC"/>
                  </a:solidFill>
                  <a:effectLst/>
                  <a:latin typeface="Consolas" panose="020B0609020204030204" pitchFamily="49" charset="0"/>
                </a:rPr>
                <a:t>nodes[</a:t>
              </a:r>
              <a:r>
                <a:rPr lang="en-US" sz="900" b="0" dirty="0" err="1">
                  <a:solidFill>
                    <a:srgbClr val="CCCCCC"/>
                  </a:solidFill>
                  <a:effectLst/>
                  <a:latin typeface="Consolas" panose="020B0609020204030204" pitchFamily="49" charset="0"/>
                </a:rPr>
                <a:t>node.right</a:t>
              </a:r>
              <a:r>
                <a:rPr lang="en-US" sz="900" b="0" dirty="0">
                  <a:solidFill>
                    <a:srgbClr val="CCCCCC"/>
                  </a:solidFill>
                  <a:effectLst/>
                  <a:latin typeface="Consolas" panose="020B0609020204030204" pitchFamily="49" charset="0"/>
                </a:rPr>
                <a:t>] = build righ</a:t>
              </a:r>
              <a:r>
                <a:rPr lang="en-US" sz="900" dirty="0">
                  <a:solidFill>
                    <a:srgbClr val="CCCCCC"/>
                  </a:solidFill>
                  <a:latin typeface="Consolas" panose="020B0609020204030204" pitchFamily="49" charset="0"/>
                </a:rPr>
                <a:t>t </a:t>
              </a:r>
              <a:r>
                <a:rPr lang="en-US" sz="900" b="0" dirty="0">
                  <a:solidFill>
                    <a:srgbClr val="CCCCCC"/>
                  </a:solidFill>
                  <a:effectLst/>
                  <a:latin typeface="Consolas" panose="020B0609020204030204" pitchFamily="49" charset="0"/>
                </a:rPr>
                <a:t>child</a:t>
              </a:r>
            </a:p>
            <a:p>
              <a:endParaRPr lang="en-US" sz="900" b="0" dirty="0">
                <a:solidFill>
                  <a:srgbClr val="CCCCCC"/>
                </a:solidFill>
                <a:effectLst/>
                <a:latin typeface="Consolas" panose="020B0609020204030204" pitchFamily="49" charset="0"/>
              </a:endParaRPr>
            </a:p>
            <a:p>
              <a:r>
                <a:rPr lang="en-US" sz="900" b="0" dirty="0">
                  <a:solidFill>
                    <a:srgbClr val="DCDCAA"/>
                  </a:solidFill>
                  <a:effectLst/>
                  <a:latin typeface="Consolas" panose="020B0609020204030204" pitchFamily="49" charset="0"/>
                </a:rPr>
                <a:t>            __</a:t>
              </a:r>
              <a:r>
                <a:rPr lang="en-US" sz="900" b="0" dirty="0" err="1">
                  <a:solidFill>
                    <a:srgbClr val="DCDCAA"/>
                  </a:solidFill>
                  <a:effectLst/>
                  <a:latin typeface="Consolas" panose="020B0609020204030204" pitchFamily="49" charset="0"/>
                </a:rPr>
                <a:t>threadfence</a:t>
              </a:r>
              <a:r>
                <a:rPr lang="en-US" sz="900" b="0" dirty="0">
                  <a:solidFill>
                    <a:srgbClr val="CCCCCC"/>
                  </a:solidFill>
                  <a:effectLst/>
                  <a:latin typeface="Consolas" panose="020B0609020204030204" pitchFamily="49" charset="0"/>
                </a:rPr>
                <a:t>();</a:t>
              </a:r>
            </a:p>
            <a:p>
              <a:endParaRPr lang="en-US" sz="900" dirty="0">
                <a:solidFill>
                  <a:srgbClr val="CCCCCC"/>
                </a:solidFill>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dirty="0" err="1">
                  <a:solidFill>
                    <a:srgbClr val="CCCCCC"/>
                  </a:solidFill>
                  <a:latin typeface="Consolas" panose="020B0609020204030204" pitchFamily="49" charset="0"/>
                </a:rPr>
                <a:t>r</a:t>
              </a:r>
              <a:r>
                <a:rPr lang="en-US" sz="900" b="0" dirty="0" err="1">
                  <a:solidFill>
                    <a:srgbClr val="CCCCCC"/>
                  </a:solidFill>
                  <a:effectLst/>
                  <a:latin typeface="Consolas" panose="020B0609020204030204" pitchFamily="49" charset="0"/>
                </a:rPr>
                <a:t>eadyStates</a:t>
              </a:r>
              <a:r>
                <a:rPr lang="en-US" sz="900" b="0" dirty="0">
                  <a:solidFill>
                    <a:srgbClr val="CCCCCC"/>
                  </a:solidFill>
                  <a:effectLst/>
                  <a:latin typeface="Consolas" panose="020B0609020204030204" pitchFamily="49" charset="0"/>
                </a:rPr>
                <a:t>[</a:t>
              </a:r>
              <a:r>
                <a:rPr lang="en-US" sz="900" b="0" dirty="0" err="1">
                  <a:solidFill>
                    <a:srgbClr val="CCCCCC"/>
                  </a:solidFill>
                  <a:effectLst/>
                  <a:latin typeface="Consolas" panose="020B0609020204030204" pitchFamily="49" charset="0"/>
                </a:rPr>
                <a:t>node.left</a:t>
              </a:r>
              <a:r>
                <a:rPr lang="en-US" sz="900" b="0" dirty="0">
                  <a:solidFill>
                    <a:srgbClr val="CCCCCC"/>
                  </a:solidFill>
                  <a:effectLst/>
                  <a:latin typeface="Consolas" panose="020B0609020204030204" pitchFamily="49" charset="0"/>
                </a:rPr>
                <a:t>] = </a:t>
              </a:r>
              <a:r>
                <a:rPr lang="en-US" sz="900" b="0" dirty="0">
                  <a:solidFill>
                    <a:srgbClr val="569CD6"/>
                  </a:solidFill>
                  <a:effectLst/>
                  <a:latin typeface="Consolas" panose="020B0609020204030204" pitchFamily="49" charset="0"/>
                </a:rPr>
                <a:t>true</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err="1">
                  <a:solidFill>
                    <a:srgbClr val="CCCCCC"/>
                  </a:solidFill>
                  <a:effectLst/>
                  <a:latin typeface="Consolas" panose="020B0609020204030204" pitchFamily="49" charset="0"/>
                </a:rPr>
                <a:t>readyStates</a:t>
              </a:r>
              <a:r>
                <a:rPr lang="en-US" sz="900" b="0" dirty="0">
                  <a:solidFill>
                    <a:srgbClr val="CCCCCC"/>
                  </a:solidFill>
                  <a:effectLst/>
                  <a:latin typeface="Consolas" panose="020B0609020204030204" pitchFamily="49" charset="0"/>
                </a:rPr>
                <a:t>[</a:t>
              </a:r>
              <a:r>
                <a:rPr lang="en-US" sz="900" b="0" dirty="0" err="1">
                  <a:solidFill>
                    <a:srgbClr val="CCCCCC"/>
                  </a:solidFill>
                  <a:effectLst/>
                  <a:latin typeface="Consolas" panose="020B0609020204030204" pitchFamily="49" charset="0"/>
                </a:rPr>
                <a:t>node.right</a:t>
              </a:r>
              <a:r>
                <a:rPr lang="en-US" sz="900" b="0" dirty="0">
                  <a:solidFill>
                    <a:srgbClr val="CCCCCC"/>
                  </a:solidFill>
                  <a:effectLst/>
                  <a:latin typeface="Consolas" panose="020B0609020204030204" pitchFamily="49" charset="0"/>
                </a:rPr>
                <a:t>] = </a:t>
              </a:r>
              <a:r>
                <a:rPr lang="en-US" sz="900" b="0" dirty="0">
                  <a:solidFill>
                    <a:srgbClr val="569CD6"/>
                  </a:solidFill>
                  <a:effectLst/>
                  <a:latin typeface="Consolas" panose="020B0609020204030204" pitchFamily="49" charset="0"/>
                </a:rPr>
                <a:t>true</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       </a:t>
              </a:r>
            </a:p>
            <a:p>
              <a:r>
                <a:rPr lang="en-US" sz="900" b="0" dirty="0">
                  <a:solidFill>
                    <a:srgbClr val="CCCCCC"/>
                  </a:solidFill>
                  <a:effectLst/>
                  <a:latin typeface="Consolas" panose="020B0609020204030204" pitchFamily="49" charset="0"/>
                </a:rPr>
                <a:t>        done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true</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p>
            <a:p>
              <a:r>
                <a:rPr lang="en-US" sz="900" b="0" dirty="0">
                  <a:solidFill>
                    <a:srgbClr val="CCCCCC"/>
                  </a:solidFill>
                  <a:effectLst/>
                  <a:latin typeface="Consolas" panose="020B0609020204030204" pitchFamily="49" charset="0"/>
                </a:rPr>
                <a:t>}</a:t>
              </a:r>
            </a:p>
          </p:txBody>
        </p:sp>
        <p:sp>
          <p:nvSpPr>
            <p:cNvPr id="9" name="Rectangle 8">
              <a:extLst>
                <a:ext uri="{FF2B5EF4-FFF2-40B4-BE49-F238E27FC236}">
                  <a16:creationId xmlns:a16="http://schemas.microsoft.com/office/drawing/2014/main" id="{D5E77322-644C-550B-A7C1-56DB742D50F5}"/>
                </a:ext>
              </a:extLst>
            </p:cNvPr>
            <p:cNvSpPr/>
            <p:nvPr/>
          </p:nvSpPr>
          <p:spPr>
            <a:xfrm flipV="1">
              <a:off x="6531418" y="4209989"/>
              <a:ext cx="2292193" cy="422970"/>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grpSp>
      <p:sp>
        <p:nvSpPr>
          <p:cNvPr id="15" name="Oval 14">
            <a:extLst>
              <a:ext uri="{FF2B5EF4-FFF2-40B4-BE49-F238E27FC236}">
                <a16:creationId xmlns:a16="http://schemas.microsoft.com/office/drawing/2014/main" id="{CFE49651-69FB-E17F-1732-3986C785B258}"/>
              </a:ext>
            </a:extLst>
          </p:cNvPr>
          <p:cNvSpPr/>
          <p:nvPr/>
        </p:nvSpPr>
        <p:spPr>
          <a:xfrm>
            <a:off x="2000818" y="5831537"/>
            <a:ext cx="380999" cy="389510"/>
          </a:xfrm>
          <a:prstGeom prst="ellipse">
            <a:avLst/>
          </a:prstGeom>
          <a:solidFill>
            <a:schemeClr val="accent6">
              <a:lumMod val="50000"/>
            </a:schemeClr>
          </a:solidFill>
          <a:ln w="1905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[3]</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6" name="Oval 15">
            <a:extLst>
              <a:ext uri="{FF2B5EF4-FFF2-40B4-BE49-F238E27FC236}">
                <a16:creationId xmlns:a16="http://schemas.microsoft.com/office/drawing/2014/main" id="{139AB086-8F41-347E-7287-DDC9437E3002}"/>
              </a:ext>
            </a:extLst>
          </p:cNvPr>
          <p:cNvSpPr/>
          <p:nvPr/>
        </p:nvSpPr>
        <p:spPr>
          <a:xfrm>
            <a:off x="2779481" y="5831537"/>
            <a:ext cx="380999" cy="389510"/>
          </a:xfrm>
          <a:prstGeom prst="ellipse">
            <a:avLst/>
          </a:prstGeom>
          <a:solidFill>
            <a:schemeClr val="accent6">
              <a:lumMod val="50000"/>
            </a:schemeClr>
          </a:solidFill>
          <a:ln w="1905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[4]</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7" name="Oval 16">
            <a:extLst>
              <a:ext uri="{FF2B5EF4-FFF2-40B4-BE49-F238E27FC236}">
                <a16:creationId xmlns:a16="http://schemas.microsoft.com/office/drawing/2014/main" id="{6B075D73-B058-94F8-7660-3033B46E1583}"/>
              </a:ext>
            </a:extLst>
          </p:cNvPr>
          <p:cNvSpPr/>
          <p:nvPr/>
        </p:nvSpPr>
        <p:spPr>
          <a:xfrm>
            <a:off x="3821814" y="5831537"/>
            <a:ext cx="380999" cy="389510"/>
          </a:xfrm>
          <a:prstGeom prst="ellipse">
            <a:avLst/>
          </a:prstGeom>
          <a:solidFill>
            <a:schemeClr val="tx2"/>
          </a:solidFill>
          <a:ln w="1905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[5]</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8" name="Oval 17">
            <a:extLst>
              <a:ext uri="{FF2B5EF4-FFF2-40B4-BE49-F238E27FC236}">
                <a16:creationId xmlns:a16="http://schemas.microsoft.com/office/drawing/2014/main" id="{DCAF4190-DAE8-B404-D434-35A95C15AA08}"/>
              </a:ext>
            </a:extLst>
          </p:cNvPr>
          <p:cNvSpPr/>
          <p:nvPr/>
        </p:nvSpPr>
        <p:spPr>
          <a:xfrm>
            <a:off x="4694898" y="5831537"/>
            <a:ext cx="380999" cy="389510"/>
          </a:xfrm>
          <a:prstGeom prst="ellipse">
            <a:avLst/>
          </a:prstGeom>
          <a:solidFill>
            <a:schemeClr val="accent6"/>
          </a:solidFill>
          <a:ln w="1905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9" name="Oval 18">
            <a:extLst>
              <a:ext uri="{FF2B5EF4-FFF2-40B4-BE49-F238E27FC236}">
                <a16:creationId xmlns:a16="http://schemas.microsoft.com/office/drawing/2014/main" id="{2E967A21-A468-5A20-C1F8-4BD324FAFDB0}"/>
              </a:ext>
            </a:extLst>
          </p:cNvPr>
          <p:cNvSpPr/>
          <p:nvPr/>
        </p:nvSpPr>
        <p:spPr>
          <a:xfrm>
            <a:off x="2398482" y="4643624"/>
            <a:ext cx="380999" cy="389510"/>
          </a:xfrm>
          <a:prstGeom prst="ellipse">
            <a:avLst/>
          </a:prstGeom>
          <a:solidFill>
            <a:schemeClr val="accent6"/>
          </a:solidFill>
          <a:ln w="1905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hangingPunct="0"/>
            <a:r>
              <a:rPr lang="en-US" sz="1200">
                <a:solidFill>
                  <a:schemeClr val="tx2">
                    <a:lumMod val="20000"/>
                    <a:lumOff val="80000"/>
                  </a:schemeClr>
                </a:solidFill>
                <a:sym typeface="Calibri"/>
              </a:rPr>
              <a:t>[1]</a:t>
            </a:r>
            <a:endParaRPr lang="en-US" sz="1600">
              <a:solidFill>
                <a:schemeClr val="tx2">
                  <a:lumMod val="20000"/>
                  <a:lumOff val="80000"/>
                </a:schemeClr>
              </a:solidFill>
              <a:sym typeface="Calibri"/>
            </a:endParaRPr>
          </a:p>
        </p:txBody>
      </p:sp>
      <p:sp>
        <p:nvSpPr>
          <p:cNvPr id="20" name="Oval 19">
            <a:extLst>
              <a:ext uri="{FF2B5EF4-FFF2-40B4-BE49-F238E27FC236}">
                <a16:creationId xmlns:a16="http://schemas.microsoft.com/office/drawing/2014/main" id="{82C9D973-A1C5-2963-AF2C-A476E5BE4588}"/>
              </a:ext>
            </a:extLst>
          </p:cNvPr>
          <p:cNvSpPr/>
          <p:nvPr/>
        </p:nvSpPr>
        <p:spPr>
          <a:xfrm>
            <a:off x="4168313" y="4643624"/>
            <a:ext cx="380999" cy="389510"/>
          </a:xfrm>
          <a:prstGeom prst="ellipse">
            <a:avLst/>
          </a:prstGeom>
          <a:solidFill>
            <a:schemeClr val="tx2"/>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[2]</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5" name="Oval 24">
            <a:extLst>
              <a:ext uri="{FF2B5EF4-FFF2-40B4-BE49-F238E27FC236}">
                <a16:creationId xmlns:a16="http://schemas.microsoft.com/office/drawing/2014/main" id="{C7F01B93-05BF-A95D-9902-B5FCE2A65371}"/>
              </a:ext>
            </a:extLst>
          </p:cNvPr>
          <p:cNvSpPr/>
          <p:nvPr/>
        </p:nvSpPr>
        <p:spPr>
          <a:xfrm>
            <a:off x="3219450" y="3573326"/>
            <a:ext cx="393700" cy="389510"/>
          </a:xfrm>
          <a:prstGeom prst="ellipse">
            <a:avLst/>
          </a:prstGeom>
          <a:solidFill>
            <a:schemeClr val="tx2"/>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[0]</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pic>
        <p:nvPicPr>
          <p:cNvPr id="28" name="Graphic 27" descr="Flag with solid fill">
            <a:extLst>
              <a:ext uri="{FF2B5EF4-FFF2-40B4-BE49-F238E27FC236}">
                <a16:creationId xmlns:a16="http://schemas.microsoft.com/office/drawing/2014/main" id="{98D0D1D2-3584-1423-C181-FE37A9DF607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291810">
            <a:off x="2525746" y="4255086"/>
            <a:ext cx="319936" cy="325913"/>
          </a:xfrm>
          <a:prstGeom prst="rect">
            <a:avLst/>
          </a:prstGeom>
        </p:spPr>
      </p:pic>
      <p:pic>
        <p:nvPicPr>
          <p:cNvPr id="29" name="Graphic 28" descr="Flag with solid fill">
            <a:extLst>
              <a:ext uri="{FF2B5EF4-FFF2-40B4-BE49-F238E27FC236}">
                <a16:creationId xmlns:a16="http://schemas.microsoft.com/office/drawing/2014/main" id="{7308F86B-C06E-D6C0-4A33-8D85E0888DB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7673429">
            <a:off x="1857309" y="5385461"/>
            <a:ext cx="325913" cy="319936"/>
          </a:xfrm>
          <a:prstGeom prst="rect">
            <a:avLst/>
          </a:prstGeom>
        </p:spPr>
      </p:pic>
      <p:pic>
        <p:nvPicPr>
          <p:cNvPr id="31" name="Graphic 30" descr="Flag with solid fill">
            <a:extLst>
              <a:ext uri="{FF2B5EF4-FFF2-40B4-BE49-F238E27FC236}">
                <a16:creationId xmlns:a16="http://schemas.microsoft.com/office/drawing/2014/main" id="{5EAD886E-EC72-D9A2-80F8-D142B1708F1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977721">
            <a:off x="3306796" y="3274012"/>
            <a:ext cx="319936" cy="325913"/>
          </a:xfrm>
          <a:prstGeom prst="rect">
            <a:avLst/>
          </a:prstGeom>
        </p:spPr>
      </p:pic>
      <p:cxnSp>
        <p:nvCxnSpPr>
          <p:cNvPr id="33" name="Straight Arrow Connector 32">
            <a:extLst>
              <a:ext uri="{FF2B5EF4-FFF2-40B4-BE49-F238E27FC236}">
                <a16:creationId xmlns:a16="http://schemas.microsoft.com/office/drawing/2014/main" id="{8B7F1511-2CE1-6557-A8D2-1F4CF58D4259}"/>
              </a:ext>
            </a:extLst>
          </p:cNvPr>
          <p:cNvCxnSpPr>
            <a:cxnSpLocks/>
            <a:stCxn id="25" idx="3"/>
            <a:endCxn id="19" idx="7"/>
          </p:cNvCxnSpPr>
          <p:nvPr/>
        </p:nvCxnSpPr>
        <p:spPr>
          <a:xfrm flipH="1">
            <a:off x="2723685" y="3905794"/>
            <a:ext cx="553421" cy="794872"/>
          </a:xfrm>
          <a:prstGeom prst="straightConnector1">
            <a:avLst/>
          </a:prstGeom>
          <a:noFill/>
          <a:ln w="28575"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5" name="Straight Arrow Connector 34">
            <a:extLst>
              <a:ext uri="{FF2B5EF4-FFF2-40B4-BE49-F238E27FC236}">
                <a16:creationId xmlns:a16="http://schemas.microsoft.com/office/drawing/2014/main" id="{06B1CE20-B571-98F3-B021-14BC4FC5F5BA}"/>
              </a:ext>
            </a:extLst>
          </p:cNvPr>
          <p:cNvCxnSpPr>
            <a:cxnSpLocks/>
            <a:stCxn id="25" idx="5"/>
            <a:endCxn id="20" idx="1"/>
          </p:cNvCxnSpPr>
          <p:nvPr/>
        </p:nvCxnSpPr>
        <p:spPr>
          <a:xfrm>
            <a:off x="3555494" y="3905794"/>
            <a:ext cx="668615" cy="794872"/>
          </a:xfrm>
          <a:prstGeom prst="straightConnector1">
            <a:avLst/>
          </a:prstGeom>
          <a:noFill/>
          <a:ln w="28575"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pic>
        <p:nvPicPr>
          <p:cNvPr id="37" name="Graphic 36" descr="Flag with solid fill">
            <a:extLst>
              <a:ext uri="{FF2B5EF4-FFF2-40B4-BE49-F238E27FC236}">
                <a16:creationId xmlns:a16="http://schemas.microsoft.com/office/drawing/2014/main" id="{496E0AB2-48BA-5B92-12EC-227D8B9CC3E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7673429">
            <a:off x="2864127" y="5443948"/>
            <a:ext cx="325913" cy="319936"/>
          </a:xfrm>
          <a:prstGeom prst="rect">
            <a:avLst/>
          </a:prstGeom>
        </p:spPr>
      </p:pic>
      <p:cxnSp>
        <p:nvCxnSpPr>
          <p:cNvPr id="42" name="Straight Arrow Connector 41">
            <a:extLst>
              <a:ext uri="{FF2B5EF4-FFF2-40B4-BE49-F238E27FC236}">
                <a16:creationId xmlns:a16="http://schemas.microsoft.com/office/drawing/2014/main" id="{32095BEC-67B6-1D25-90FF-7B93BDE93D4A}"/>
              </a:ext>
            </a:extLst>
          </p:cNvPr>
          <p:cNvCxnSpPr>
            <a:cxnSpLocks/>
            <a:stCxn id="20" idx="4"/>
            <a:endCxn id="17" idx="0"/>
          </p:cNvCxnSpPr>
          <p:nvPr/>
        </p:nvCxnSpPr>
        <p:spPr>
          <a:xfrm flipH="1">
            <a:off x="4012314" y="5033134"/>
            <a:ext cx="346499" cy="798403"/>
          </a:xfrm>
          <a:prstGeom prst="straightConnector1">
            <a:avLst/>
          </a:prstGeom>
          <a:noFill/>
          <a:ln w="19050" cap="flat">
            <a:solidFill>
              <a:srgbClr val="FFFFFF"/>
            </a:solidFill>
            <a:prstDash val="solid"/>
            <a:miter lim="800000"/>
            <a:headEnd type="none" w="med" len="med"/>
            <a:tailEnd type="triangle" w="med" len="med"/>
          </a:ln>
          <a:effectLst/>
          <a:sp3d/>
        </p:spPr>
        <p:style>
          <a:lnRef idx="0">
            <a:scrgbClr r="0" g="0" b="0"/>
          </a:lnRef>
          <a:fillRef idx="0">
            <a:scrgbClr r="0" g="0" b="0"/>
          </a:fillRef>
          <a:effectRef idx="0">
            <a:scrgbClr r="0" g="0" b="0"/>
          </a:effectRef>
          <a:fontRef idx="none"/>
        </p:style>
      </p:cxnSp>
      <p:cxnSp>
        <p:nvCxnSpPr>
          <p:cNvPr id="46" name="Straight Arrow Connector 45">
            <a:extLst>
              <a:ext uri="{FF2B5EF4-FFF2-40B4-BE49-F238E27FC236}">
                <a16:creationId xmlns:a16="http://schemas.microsoft.com/office/drawing/2014/main" id="{A36D76B6-258F-9A94-28A4-92D44ED69648}"/>
              </a:ext>
            </a:extLst>
          </p:cNvPr>
          <p:cNvCxnSpPr>
            <a:cxnSpLocks/>
            <a:stCxn id="20" idx="4"/>
            <a:endCxn id="18" idx="0"/>
          </p:cNvCxnSpPr>
          <p:nvPr/>
        </p:nvCxnSpPr>
        <p:spPr>
          <a:xfrm>
            <a:off x="4358813" y="5033134"/>
            <a:ext cx="526585" cy="798403"/>
          </a:xfrm>
          <a:prstGeom prst="straightConnector1">
            <a:avLst/>
          </a:prstGeom>
          <a:noFill/>
          <a:ln w="19050" cap="flat">
            <a:solidFill>
              <a:srgbClr val="FFFFFF"/>
            </a:solidFill>
            <a:prstDash val="solid"/>
            <a:miter lim="800000"/>
            <a:headEnd type="none" w="med" len="med"/>
            <a:tailEnd type="triangle" w="med" len="med"/>
          </a:ln>
          <a:effectLst/>
          <a:sp3d/>
        </p:spPr>
        <p:style>
          <a:lnRef idx="0">
            <a:scrgbClr r="0" g="0" b="0"/>
          </a:lnRef>
          <a:fillRef idx="0">
            <a:scrgbClr r="0" g="0" b="0"/>
          </a:fillRef>
          <a:effectRef idx="0">
            <a:scrgbClr r="0" g="0" b="0"/>
          </a:effectRef>
          <a:fontRef idx="none"/>
        </p:style>
      </p:cxnSp>
      <p:cxnSp>
        <p:nvCxnSpPr>
          <p:cNvPr id="50" name="Straight Arrow Connector 49">
            <a:extLst>
              <a:ext uri="{FF2B5EF4-FFF2-40B4-BE49-F238E27FC236}">
                <a16:creationId xmlns:a16="http://schemas.microsoft.com/office/drawing/2014/main" id="{CFFE70EB-CB51-6FE0-B8B7-6A7286CAC336}"/>
              </a:ext>
            </a:extLst>
          </p:cNvPr>
          <p:cNvCxnSpPr>
            <a:cxnSpLocks/>
            <a:stCxn id="19" idx="4"/>
            <a:endCxn id="15" idx="0"/>
          </p:cNvCxnSpPr>
          <p:nvPr/>
        </p:nvCxnSpPr>
        <p:spPr>
          <a:xfrm flipH="1">
            <a:off x="2191318" y="5033134"/>
            <a:ext cx="397664" cy="798403"/>
          </a:xfrm>
          <a:prstGeom prst="straightConnector1">
            <a:avLst/>
          </a:prstGeom>
          <a:noFill/>
          <a:ln w="19050" cap="flat">
            <a:solidFill>
              <a:schemeClr val="bg1">
                <a:lumMod val="50000"/>
                <a:lumOff val="50000"/>
              </a:schemeClr>
            </a:solidFill>
            <a:prstDash val="dash"/>
            <a:miter lim="800000"/>
            <a:tailEnd type="triangle"/>
          </a:ln>
          <a:effectLst/>
          <a:sp3d/>
        </p:spPr>
        <p:style>
          <a:lnRef idx="0">
            <a:scrgbClr r="0" g="0" b="0"/>
          </a:lnRef>
          <a:fillRef idx="0">
            <a:scrgbClr r="0" g="0" b="0"/>
          </a:fillRef>
          <a:effectRef idx="0">
            <a:scrgbClr r="0" g="0" b="0"/>
          </a:effectRef>
          <a:fontRef idx="none"/>
        </p:style>
      </p:cxnSp>
      <p:cxnSp>
        <p:nvCxnSpPr>
          <p:cNvPr id="51" name="Straight Arrow Connector 50">
            <a:extLst>
              <a:ext uri="{FF2B5EF4-FFF2-40B4-BE49-F238E27FC236}">
                <a16:creationId xmlns:a16="http://schemas.microsoft.com/office/drawing/2014/main" id="{E1125D66-4127-E49A-4A84-A89AF3500112}"/>
              </a:ext>
            </a:extLst>
          </p:cNvPr>
          <p:cNvCxnSpPr>
            <a:cxnSpLocks/>
            <a:stCxn id="19" idx="4"/>
            <a:endCxn id="16" idx="0"/>
          </p:cNvCxnSpPr>
          <p:nvPr/>
        </p:nvCxnSpPr>
        <p:spPr>
          <a:xfrm>
            <a:off x="2588982" y="5033134"/>
            <a:ext cx="380999" cy="798403"/>
          </a:xfrm>
          <a:prstGeom prst="straightConnector1">
            <a:avLst/>
          </a:prstGeom>
          <a:noFill/>
          <a:ln w="19050" cap="flat">
            <a:solidFill>
              <a:schemeClr val="bg1">
                <a:lumMod val="50000"/>
                <a:lumOff val="50000"/>
              </a:schemeClr>
            </a:solidFill>
            <a:prstDash val="dash"/>
            <a:miter lim="800000"/>
            <a:tailEnd type="triangle"/>
          </a:ln>
          <a:effectLst/>
          <a:sp3d/>
        </p:spPr>
        <p:style>
          <a:lnRef idx="0">
            <a:scrgbClr r="0" g="0" b="0"/>
          </a:lnRef>
          <a:fillRef idx="0">
            <a:scrgbClr r="0" g="0" b="0"/>
          </a:fillRef>
          <a:effectRef idx="0">
            <a:scrgbClr r="0" g="0" b="0"/>
          </a:effectRef>
          <a:fontRef idx="none"/>
        </p:style>
      </p:cxnSp>
      <p:pic>
        <p:nvPicPr>
          <p:cNvPr id="58" name="Graphic 57" descr="Flag with solid fill">
            <a:extLst>
              <a:ext uri="{FF2B5EF4-FFF2-40B4-BE49-F238E27FC236}">
                <a16:creationId xmlns:a16="http://schemas.microsoft.com/office/drawing/2014/main" id="{88DFCC9D-3D40-4684-E02A-E5B22104A45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291810">
            <a:off x="4915929" y="5432923"/>
            <a:ext cx="319936" cy="325913"/>
          </a:xfrm>
          <a:prstGeom prst="rect">
            <a:avLst/>
          </a:prstGeom>
        </p:spPr>
      </p:pic>
      <p:sp>
        <p:nvSpPr>
          <p:cNvPr id="60" name="Rectangle: Rounded Corners 59">
            <a:extLst>
              <a:ext uri="{FF2B5EF4-FFF2-40B4-BE49-F238E27FC236}">
                <a16:creationId xmlns:a16="http://schemas.microsoft.com/office/drawing/2014/main" id="{4B8AC194-4097-9A27-0532-8DB63DFEC581}"/>
              </a:ext>
            </a:extLst>
          </p:cNvPr>
          <p:cNvSpPr/>
          <p:nvPr/>
        </p:nvSpPr>
        <p:spPr>
          <a:xfrm>
            <a:off x="2941907" y="3229530"/>
            <a:ext cx="936084" cy="1006037"/>
          </a:xfrm>
          <a:prstGeom prst="roundRect">
            <a:avLst/>
          </a:prstGeom>
          <a:noFill/>
          <a:ln w="12700" cap="flat">
            <a:solidFill>
              <a:srgbClr val="FFFF00"/>
            </a:solidFill>
            <a:prstDash val="dash"/>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62" name="Speech Bubble: Oval 61">
            <a:extLst>
              <a:ext uri="{FF2B5EF4-FFF2-40B4-BE49-F238E27FC236}">
                <a16:creationId xmlns:a16="http://schemas.microsoft.com/office/drawing/2014/main" id="{85377B0A-FEC9-921F-1580-9DA8CF339FF8}"/>
              </a:ext>
            </a:extLst>
          </p:cNvPr>
          <p:cNvSpPr/>
          <p:nvPr/>
        </p:nvSpPr>
        <p:spPr>
          <a:xfrm>
            <a:off x="5434103" y="5952240"/>
            <a:ext cx="1910492" cy="432789"/>
          </a:xfrm>
          <a:prstGeom prst="wedgeEllipseCallout">
            <a:avLst>
              <a:gd name="adj1" fmla="val -59146"/>
              <a:gd name="adj2" fmla="val -113593"/>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400">
                <a:solidFill>
                  <a:srgbClr val="000000"/>
                </a:solidFill>
                <a:latin typeface="+mj-lt"/>
                <a:ea typeface="+mj-ea"/>
                <a:cs typeface="+mj-cs"/>
                <a:sym typeface="Calibri"/>
              </a:rPr>
              <a:t>Active tasks</a:t>
            </a:r>
            <a:endParaRPr kumimoji="0" lang="en-US" sz="1400" b="0" i="0" u="none" strike="noStrike" cap="none" spc="0" normalizeH="0" baseline="0">
              <a:ln>
                <a:noFill/>
              </a:ln>
              <a:solidFill>
                <a:srgbClr val="000000"/>
              </a:solidFill>
              <a:effectLst/>
              <a:uFillTx/>
              <a:latin typeface="+mj-lt"/>
              <a:ea typeface="+mj-ea"/>
              <a:cs typeface="+mj-cs"/>
              <a:sym typeface="Calibri"/>
            </a:endParaRPr>
          </a:p>
        </p:txBody>
      </p:sp>
      <p:sp>
        <p:nvSpPr>
          <p:cNvPr id="63" name="Speech Bubble: Oval 62">
            <a:extLst>
              <a:ext uri="{FF2B5EF4-FFF2-40B4-BE49-F238E27FC236}">
                <a16:creationId xmlns:a16="http://schemas.microsoft.com/office/drawing/2014/main" id="{C3BE627E-7372-15FE-EA3D-A56B0F52E339}"/>
              </a:ext>
            </a:extLst>
          </p:cNvPr>
          <p:cNvSpPr/>
          <p:nvPr/>
        </p:nvSpPr>
        <p:spPr>
          <a:xfrm>
            <a:off x="865127" y="3325148"/>
            <a:ext cx="1910492" cy="432789"/>
          </a:xfrm>
          <a:prstGeom prst="wedgeEllipseCallout">
            <a:avLst>
              <a:gd name="adj1" fmla="val 71200"/>
              <a:gd name="adj2" fmla="val -25925"/>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400">
                <a:solidFill>
                  <a:srgbClr val="000000"/>
                </a:solidFill>
                <a:latin typeface="+mj-lt"/>
                <a:ea typeface="+mj-ea"/>
                <a:cs typeface="+mj-cs"/>
                <a:sym typeface="Calibri"/>
              </a:rPr>
              <a:t>Done</a:t>
            </a:r>
            <a:endParaRPr kumimoji="0" lang="en-US" sz="1400" b="0" i="0" u="none" strike="noStrike" cap="none" spc="0" normalizeH="0" baseline="0">
              <a:ln>
                <a:noFill/>
              </a:ln>
              <a:solidFill>
                <a:srgbClr val="000000"/>
              </a:solidFill>
              <a:effectLst/>
              <a:uFillTx/>
              <a:latin typeface="+mj-lt"/>
              <a:ea typeface="+mj-ea"/>
              <a:cs typeface="+mj-cs"/>
              <a:sym typeface="Calibri"/>
            </a:endParaRPr>
          </a:p>
        </p:txBody>
      </p:sp>
      <p:sp>
        <p:nvSpPr>
          <p:cNvPr id="64" name="Speech Bubble: Oval 63">
            <a:extLst>
              <a:ext uri="{FF2B5EF4-FFF2-40B4-BE49-F238E27FC236}">
                <a16:creationId xmlns:a16="http://schemas.microsoft.com/office/drawing/2014/main" id="{DD3CC4BB-5351-867E-81FA-AAF7EDC99D48}"/>
              </a:ext>
            </a:extLst>
          </p:cNvPr>
          <p:cNvSpPr/>
          <p:nvPr/>
        </p:nvSpPr>
        <p:spPr>
          <a:xfrm>
            <a:off x="9393114" y="4151669"/>
            <a:ext cx="2292193" cy="367871"/>
          </a:xfrm>
          <a:prstGeom prst="wedgeEllipseCallout">
            <a:avLst>
              <a:gd name="adj1" fmla="val -44921"/>
              <a:gd name="adj2" fmla="val 66582"/>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100">
                <a:solidFill>
                  <a:srgbClr val="000000"/>
                </a:solidFill>
                <a:latin typeface="+mj-lt"/>
                <a:ea typeface="+mj-ea"/>
                <a:cs typeface="+mj-cs"/>
                <a:sym typeface="Calibri"/>
              </a:rPr>
              <a:t>Mark the children “ready”</a:t>
            </a:r>
            <a:endParaRPr kumimoji="0" lang="en-US" sz="1100" b="0" i="0" u="none" strike="noStrike" cap="none" spc="0" normalizeH="0" baseline="0">
              <a:ln>
                <a:noFill/>
              </a:ln>
              <a:solidFill>
                <a:srgbClr val="000000"/>
              </a:solidFill>
              <a:effectLst/>
              <a:uFillTx/>
              <a:latin typeface="+mj-lt"/>
              <a:ea typeface="+mj-ea"/>
              <a:cs typeface="+mj-cs"/>
              <a:sym typeface="Calibri"/>
            </a:endParaRPr>
          </a:p>
        </p:txBody>
      </p:sp>
      <p:sp>
        <p:nvSpPr>
          <p:cNvPr id="65" name="Rectangle 64">
            <a:extLst>
              <a:ext uri="{FF2B5EF4-FFF2-40B4-BE49-F238E27FC236}">
                <a16:creationId xmlns:a16="http://schemas.microsoft.com/office/drawing/2014/main" id="{7C571B31-08C3-6114-D218-434FCE0B9944}"/>
              </a:ext>
            </a:extLst>
          </p:cNvPr>
          <p:cNvSpPr/>
          <p:nvPr/>
        </p:nvSpPr>
        <p:spPr>
          <a:xfrm flipV="1">
            <a:off x="6940822" y="2425861"/>
            <a:ext cx="3077069" cy="367870"/>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66" name="Speech Bubble: Oval 65">
            <a:extLst>
              <a:ext uri="{FF2B5EF4-FFF2-40B4-BE49-F238E27FC236}">
                <a16:creationId xmlns:a16="http://schemas.microsoft.com/office/drawing/2014/main" id="{42E324DA-A5EB-9DA2-E585-CC08BAC98DAC}"/>
              </a:ext>
            </a:extLst>
          </p:cNvPr>
          <p:cNvSpPr/>
          <p:nvPr/>
        </p:nvSpPr>
        <p:spPr>
          <a:xfrm>
            <a:off x="9718210" y="1934851"/>
            <a:ext cx="2431749" cy="367871"/>
          </a:xfrm>
          <a:prstGeom prst="wedgeEllipseCallout">
            <a:avLst>
              <a:gd name="adj1" fmla="val -44921"/>
              <a:gd name="adj2" fmla="val 66582"/>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100">
                <a:solidFill>
                  <a:srgbClr val="000000"/>
                </a:solidFill>
                <a:latin typeface="+mj-lt"/>
                <a:ea typeface="+mj-ea"/>
                <a:cs typeface="+mj-cs"/>
                <a:sym typeface="Calibri"/>
              </a:rPr>
              <a:t>Wait until the node is ready</a:t>
            </a:r>
            <a:endParaRPr kumimoji="0" lang="en-US" sz="1100" b="0" i="0" u="none" strike="noStrike" cap="none" spc="0" normalizeH="0" baseline="0">
              <a:ln>
                <a:noFill/>
              </a:ln>
              <a:solidFill>
                <a:srgbClr val="000000"/>
              </a:solidFill>
              <a:effectLst/>
              <a:uFillTx/>
              <a:latin typeface="+mj-lt"/>
              <a:ea typeface="+mj-ea"/>
              <a:cs typeface="+mj-cs"/>
              <a:sym typeface="Calibri"/>
            </a:endParaRPr>
          </a:p>
        </p:txBody>
      </p:sp>
      <p:sp>
        <p:nvSpPr>
          <p:cNvPr id="11" name="Rectangle: Rounded Corners 10">
            <a:extLst>
              <a:ext uri="{FF2B5EF4-FFF2-40B4-BE49-F238E27FC236}">
                <a16:creationId xmlns:a16="http://schemas.microsoft.com/office/drawing/2014/main" id="{956A4181-EA53-FB54-0806-B7CDE89B5C0B}"/>
              </a:ext>
            </a:extLst>
          </p:cNvPr>
          <p:cNvSpPr/>
          <p:nvPr/>
        </p:nvSpPr>
        <p:spPr>
          <a:xfrm>
            <a:off x="1641265" y="5353801"/>
            <a:ext cx="936084" cy="1006037"/>
          </a:xfrm>
          <a:prstGeom prst="roundRect">
            <a:avLst/>
          </a:prstGeom>
          <a:noFill/>
          <a:ln w="12700" cap="flat">
            <a:solidFill>
              <a:srgbClr val="FFFF00"/>
            </a:solidFill>
            <a:prstDash val="dash"/>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2" name="Speech Bubble: Oval 11">
            <a:extLst>
              <a:ext uri="{FF2B5EF4-FFF2-40B4-BE49-F238E27FC236}">
                <a16:creationId xmlns:a16="http://schemas.microsoft.com/office/drawing/2014/main" id="{DF169863-A714-19A4-10D2-E80FF1D30A11}"/>
              </a:ext>
            </a:extLst>
          </p:cNvPr>
          <p:cNvSpPr/>
          <p:nvPr/>
        </p:nvSpPr>
        <p:spPr>
          <a:xfrm>
            <a:off x="81785" y="4760678"/>
            <a:ext cx="1991493" cy="432789"/>
          </a:xfrm>
          <a:prstGeom prst="wedgeEllipseCallout">
            <a:avLst>
              <a:gd name="adj1" fmla="val 41813"/>
              <a:gd name="adj2" fmla="val 110234"/>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400">
                <a:solidFill>
                  <a:srgbClr val="000000"/>
                </a:solidFill>
                <a:latin typeface="+mj-lt"/>
                <a:ea typeface="+mj-ea"/>
                <a:cs typeface="+mj-cs"/>
                <a:sym typeface="Calibri"/>
              </a:rPr>
              <a:t>Will be processed</a:t>
            </a:r>
            <a:endParaRPr kumimoji="0" lang="en-US" sz="1400" b="0" i="0" u="none" strike="noStrike" cap="none" spc="0" normalizeH="0" baseline="0">
              <a:ln>
                <a:noFill/>
              </a:ln>
              <a:solidFill>
                <a:srgbClr val="000000"/>
              </a:solidFill>
              <a:effectLst/>
              <a:uFillTx/>
              <a:latin typeface="+mj-lt"/>
              <a:ea typeface="+mj-ea"/>
              <a:cs typeface="+mj-cs"/>
              <a:sym typeface="Calibri"/>
            </a:endParaRPr>
          </a:p>
        </p:txBody>
      </p:sp>
      <p:sp>
        <p:nvSpPr>
          <p:cNvPr id="13" name="Rectangle: Rounded Corners 12">
            <a:extLst>
              <a:ext uri="{FF2B5EF4-FFF2-40B4-BE49-F238E27FC236}">
                <a16:creationId xmlns:a16="http://schemas.microsoft.com/office/drawing/2014/main" id="{CDDAAE2E-287B-6427-D77E-8A82AB71D7BF}"/>
              </a:ext>
            </a:extLst>
          </p:cNvPr>
          <p:cNvSpPr/>
          <p:nvPr/>
        </p:nvSpPr>
        <p:spPr>
          <a:xfrm>
            <a:off x="4441740" y="5378992"/>
            <a:ext cx="936084" cy="1006037"/>
          </a:xfrm>
          <a:prstGeom prst="roundRect">
            <a:avLst/>
          </a:prstGeom>
          <a:noFill/>
          <a:ln w="12700" cap="flat">
            <a:solidFill>
              <a:srgbClr val="FFFF00"/>
            </a:solidFill>
            <a:prstDash val="dash"/>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pic>
        <p:nvPicPr>
          <p:cNvPr id="21" name="Graphic 20" descr="Flag with solid fill">
            <a:extLst>
              <a:ext uri="{FF2B5EF4-FFF2-40B4-BE49-F238E27FC236}">
                <a16:creationId xmlns:a16="http://schemas.microsoft.com/office/drawing/2014/main" id="{D3C6F0AD-BE2F-6B42-B89E-96C91FD5305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977721">
            <a:off x="4358122" y="4305064"/>
            <a:ext cx="319936" cy="325913"/>
          </a:xfrm>
          <a:prstGeom prst="rect">
            <a:avLst/>
          </a:prstGeom>
        </p:spPr>
      </p:pic>
      <p:pic>
        <p:nvPicPr>
          <p:cNvPr id="22" name="Graphic 21" descr="Flag with solid fill">
            <a:extLst>
              <a:ext uri="{FF2B5EF4-FFF2-40B4-BE49-F238E27FC236}">
                <a16:creationId xmlns:a16="http://schemas.microsoft.com/office/drawing/2014/main" id="{58C782BB-B29A-606B-F2C0-C09661DA599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977721">
            <a:off x="3731215" y="5492567"/>
            <a:ext cx="319936" cy="325913"/>
          </a:xfrm>
          <a:prstGeom prst="rect">
            <a:avLst/>
          </a:prstGeom>
        </p:spPr>
      </p:pic>
      <p:sp>
        <p:nvSpPr>
          <p:cNvPr id="7" name="Rectangle 6">
            <a:extLst>
              <a:ext uri="{FF2B5EF4-FFF2-40B4-BE49-F238E27FC236}">
                <a16:creationId xmlns:a16="http://schemas.microsoft.com/office/drawing/2014/main" id="{FA487359-64B9-9791-09DA-798370DC91EF}"/>
              </a:ext>
            </a:extLst>
          </p:cNvPr>
          <p:cNvSpPr/>
          <p:nvPr/>
        </p:nvSpPr>
        <p:spPr>
          <a:xfrm flipV="1">
            <a:off x="9042558" y="1189656"/>
            <a:ext cx="1202878" cy="219351"/>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4" name="Rectangle 13">
            <a:extLst>
              <a:ext uri="{FF2B5EF4-FFF2-40B4-BE49-F238E27FC236}">
                <a16:creationId xmlns:a16="http://schemas.microsoft.com/office/drawing/2014/main" id="{8F4CABC4-C5DC-92A0-DAE4-1319F4F87859}"/>
              </a:ext>
            </a:extLst>
          </p:cNvPr>
          <p:cNvSpPr/>
          <p:nvPr/>
        </p:nvSpPr>
        <p:spPr>
          <a:xfrm flipV="1">
            <a:off x="6656310" y="1732466"/>
            <a:ext cx="2141882" cy="367870"/>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3677340928"/>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717AD5-68C9-3E37-BD89-941E58E98C59}"/>
              </a:ext>
            </a:extLst>
          </p:cNvPr>
          <p:cNvSpPr>
            <a:spLocks noGrp="1"/>
          </p:cNvSpPr>
          <p:nvPr>
            <p:ph type="sldNum" sz="quarter" idx="2"/>
          </p:nvPr>
        </p:nvSpPr>
        <p:spPr/>
        <p:txBody>
          <a:bodyPr/>
          <a:lstStyle/>
          <a:p>
            <a:fld id="{86CB4B4D-7CA3-9044-876B-883B54F8677D}" type="slidenum">
              <a:rPr lang="en-US" smtClean="0"/>
              <a:t>43</a:t>
            </a:fld>
            <a:endParaRPr lang="en-US"/>
          </a:p>
        </p:txBody>
      </p:sp>
      <p:sp>
        <p:nvSpPr>
          <p:cNvPr id="3" name="Title 2">
            <a:extLst>
              <a:ext uri="{FF2B5EF4-FFF2-40B4-BE49-F238E27FC236}">
                <a16:creationId xmlns:a16="http://schemas.microsoft.com/office/drawing/2014/main" id="{A27F660D-6059-C9D7-9AE6-78E76505D491}"/>
              </a:ext>
            </a:extLst>
          </p:cNvPr>
          <p:cNvSpPr>
            <a:spLocks noGrp="1"/>
          </p:cNvSpPr>
          <p:nvPr>
            <p:ph type="title"/>
          </p:nvPr>
        </p:nvSpPr>
        <p:spPr/>
        <p:txBody>
          <a:bodyPr>
            <a:normAutofit fontScale="90000"/>
          </a:bodyPr>
          <a:lstStyle/>
          <a:p>
            <a:r>
              <a:rPr lang="en-US" dirty="0"/>
              <a:t>Persistent Threads</a:t>
            </a:r>
          </a:p>
        </p:txBody>
      </p:sp>
      <p:sp>
        <p:nvSpPr>
          <p:cNvPr id="4" name="Text Placeholder 3">
            <a:extLst>
              <a:ext uri="{FF2B5EF4-FFF2-40B4-BE49-F238E27FC236}">
                <a16:creationId xmlns:a16="http://schemas.microsoft.com/office/drawing/2014/main" id="{2BC88E80-0C2D-3E8A-E44E-D4F27EF0A46D}"/>
              </a:ext>
            </a:extLst>
          </p:cNvPr>
          <p:cNvSpPr>
            <a:spLocks noGrp="1"/>
          </p:cNvSpPr>
          <p:nvPr>
            <p:ph type="body" idx="1"/>
          </p:nvPr>
        </p:nvSpPr>
        <p:spPr>
          <a:xfrm>
            <a:off x="243147" y="1266884"/>
            <a:ext cx="5821049" cy="4651777"/>
          </a:xfrm>
        </p:spPr>
        <p:txBody>
          <a:bodyPr>
            <a:normAutofit/>
          </a:bodyPr>
          <a:lstStyle/>
          <a:p>
            <a:r>
              <a:rPr lang="en-US" dirty="0"/>
              <a:t>An algorithm can be implemented as several kernels</a:t>
            </a:r>
          </a:p>
          <a:p>
            <a:r>
              <a:rPr lang="en-US" dirty="0"/>
              <a:t>Separated kernel launches are implicitly globally synchronized (a.k.a. global barrier) in a stream</a:t>
            </a:r>
          </a:p>
          <a:p>
            <a:pPr lvl="1"/>
            <a:r>
              <a:rPr lang="en-US" dirty="0"/>
              <a:t>Easy to guarantee that all the previous tasks have been done</a:t>
            </a:r>
          </a:p>
          <a:p>
            <a:r>
              <a:rPr lang="en-US" dirty="0"/>
              <a:t>It might be beneficial to fuse multiple kernels into one kernel</a:t>
            </a:r>
          </a:p>
          <a:p>
            <a:pPr lvl="1"/>
            <a:r>
              <a:rPr lang="en-US" dirty="0"/>
              <a:t>Eliminate the kernel launch overhead</a:t>
            </a:r>
          </a:p>
          <a:p>
            <a:pPr lvl="1"/>
            <a:r>
              <a:rPr lang="en-US" dirty="0"/>
              <a:t>Reduce memory accesses</a:t>
            </a:r>
          </a:p>
          <a:p>
            <a:r>
              <a:rPr lang="en-US" dirty="0">
                <a:solidFill>
                  <a:srgbClr val="FFFF00"/>
                </a:solidFill>
              </a:rPr>
              <a:t>Fused kernel may have deadlock</a:t>
            </a:r>
          </a:p>
          <a:p>
            <a:pPr lvl="1"/>
            <a:r>
              <a:rPr lang="en-US" dirty="0"/>
              <a:t>Not guaranteed that all threads are running simultaneously</a:t>
            </a:r>
          </a:p>
        </p:txBody>
      </p:sp>
      <p:grpSp>
        <p:nvGrpSpPr>
          <p:cNvPr id="8" name="Group 7">
            <a:extLst>
              <a:ext uri="{FF2B5EF4-FFF2-40B4-BE49-F238E27FC236}">
                <a16:creationId xmlns:a16="http://schemas.microsoft.com/office/drawing/2014/main" id="{D8032751-C4CD-A400-238E-EC4FCE3427ED}"/>
              </a:ext>
            </a:extLst>
          </p:cNvPr>
          <p:cNvGrpSpPr/>
          <p:nvPr/>
        </p:nvGrpSpPr>
        <p:grpSpPr>
          <a:xfrm>
            <a:off x="6096000" y="743998"/>
            <a:ext cx="5814510" cy="2582205"/>
            <a:chOff x="6096000" y="743998"/>
            <a:chExt cx="5814510" cy="2582205"/>
          </a:xfrm>
        </p:grpSpPr>
        <p:sp>
          <p:nvSpPr>
            <p:cNvPr id="7" name="Rectangle 6">
              <a:extLst>
                <a:ext uri="{FF2B5EF4-FFF2-40B4-BE49-F238E27FC236}">
                  <a16:creationId xmlns:a16="http://schemas.microsoft.com/office/drawing/2014/main" id="{7F8EDFE8-0F63-5696-EA38-EE4BE923591B}"/>
                </a:ext>
              </a:extLst>
            </p:cNvPr>
            <p:cNvSpPr/>
            <p:nvPr/>
          </p:nvSpPr>
          <p:spPr>
            <a:xfrm>
              <a:off x="7993830" y="1489606"/>
              <a:ext cx="396240" cy="467193"/>
            </a:xfrm>
            <a:prstGeom prst="rect">
              <a:avLst/>
            </a:prstGeom>
            <a:solidFill>
              <a:srgbClr val="680000"/>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1" name="Rectangle 10">
              <a:extLst>
                <a:ext uri="{FF2B5EF4-FFF2-40B4-BE49-F238E27FC236}">
                  <a16:creationId xmlns:a16="http://schemas.microsoft.com/office/drawing/2014/main" id="{CBD231B4-185B-0071-631E-B5A7A96912EB}"/>
                </a:ext>
              </a:extLst>
            </p:cNvPr>
            <p:cNvSpPr/>
            <p:nvPr/>
          </p:nvSpPr>
          <p:spPr>
            <a:xfrm>
              <a:off x="8390070" y="1490803"/>
              <a:ext cx="396240" cy="467193"/>
            </a:xfrm>
            <a:prstGeom prst="rect">
              <a:avLst/>
            </a:prstGeom>
            <a:solidFill>
              <a:srgbClr val="680000"/>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4" name="Rectangle 13">
              <a:extLst>
                <a:ext uri="{FF2B5EF4-FFF2-40B4-BE49-F238E27FC236}">
                  <a16:creationId xmlns:a16="http://schemas.microsoft.com/office/drawing/2014/main" id="{45E0F1AC-C251-12E0-7AED-6B2B4F4D0495}"/>
                </a:ext>
              </a:extLst>
            </p:cNvPr>
            <p:cNvSpPr/>
            <p:nvPr/>
          </p:nvSpPr>
          <p:spPr>
            <a:xfrm>
              <a:off x="8786310" y="1489606"/>
              <a:ext cx="396240" cy="467193"/>
            </a:xfrm>
            <a:prstGeom prst="rect">
              <a:avLst/>
            </a:prstGeom>
            <a:solidFill>
              <a:srgbClr val="680000"/>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5" name="Rectangle 14">
              <a:extLst>
                <a:ext uri="{FF2B5EF4-FFF2-40B4-BE49-F238E27FC236}">
                  <a16:creationId xmlns:a16="http://schemas.microsoft.com/office/drawing/2014/main" id="{E7595114-062B-F253-FD9D-F2F31D02B998}"/>
                </a:ext>
              </a:extLst>
            </p:cNvPr>
            <p:cNvSpPr/>
            <p:nvPr/>
          </p:nvSpPr>
          <p:spPr>
            <a:xfrm>
              <a:off x="9182550" y="1489605"/>
              <a:ext cx="396240" cy="467193"/>
            </a:xfrm>
            <a:prstGeom prst="rect">
              <a:avLst/>
            </a:prstGeom>
            <a:solidFill>
              <a:srgbClr val="680000"/>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6" name="Rectangle 15">
              <a:extLst>
                <a:ext uri="{FF2B5EF4-FFF2-40B4-BE49-F238E27FC236}">
                  <a16:creationId xmlns:a16="http://schemas.microsoft.com/office/drawing/2014/main" id="{96393ABB-74DF-3AA7-CCD0-9A42438A82F3}"/>
                </a:ext>
              </a:extLst>
            </p:cNvPr>
            <p:cNvSpPr/>
            <p:nvPr/>
          </p:nvSpPr>
          <p:spPr>
            <a:xfrm>
              <a:off x="9586410" y="1489606"/>
              <a:ext cx="396240" cy="467193"/>
            </a:xfrm>
            <a:prstGeom prst="rect">
              <a:avLst/>
            </a:prstGeom>
            <a:solidFill>
              <a:srgbClr val="680000"/>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9" name="Rectangle 28">
              <a:extLst>
                <a:ext uri="{FF2B5EF4-FFF2-40B4-BE49-F238E27FC236}">
                  <a16:creationId xmlns:a16="http://schemas.microsoft.com/office/drawing/2014/main" id="{FDE1A069-F7A3-09F3-9FCF-2964A1CE90D0}"/>
                </a:ext>
              </a:extLst>
            </p:cNvPr>
            <p:cNvSpPr/>
            <p:nvPr/>
          </p:nvSpPr>
          <p:spPr>
            <a:xfrm>
              <a:off x="9982650" y="1490803"/>
              <a:ext cx="396240" cy="467193"/>
            </a:xfrm>
            <a:prstGeom prst="rect">
              <a:avLst/>
            </a:prstGeom>
            <a:solidFill>
              <a:srgbClr val="680000"/>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0" name="Rectangle 29">
              <a:extLst>
                <a:ext uri="{FF2B5EF4-FFF2-40B4-BE49-F238E27FC236}">
                  <a16:creationId xmlns:a16="http://schemas.microsoft.com/office/drawing/2014/main" id="{EEA9DB0C-BCC9-B885-5BC1-1203C8471F32}"/>
                </a:ext>
              </a:extLst>
            </p:cNvPr>
            <p:cNvSpPr/>
            <p:nvPr/>
          </p:nvSpPr>
          <p:spPr>
            <a:xfrm>
              <a:off x="10378890" y="1489606"/>
              <a:ext cx="396240" cy="467193"/>
            </a:xfrm>
            <a:prstGeom prst="rect">
              <a:avLst/>
            </a:prstGeom>
            <a:solidFill>
              <a:srgbClr val="680000"/>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1" name="Rectangle 30">
              <a:extLst>
                <a:ext uri="{FF2B5EF4-FFF2-40B4-BE49-F238E27FC236}">
                  <a16:creationId xmlns:a16="http://schemas.microsoft.com/office/drawing/2014/main" id="{1B8D5999-1574-799B-3CC0-95E3088C8A97}"/>
                </a:ext>
              </a:extLst>
            </p:cNvPr>
            <p:cNvSpPr/>
            <p:nvPr/>
          </p:nvSpPr>
          <p:spPr>
            <a:xfrm>
              <a:off x="10775130" y="1489605"/>
              <a:ext cx="396240" cy="467193"/>
            </a:xfrm>
            <a:prstGeom prst="rect">
              <a:avLst/>
            </a:prstGeom>
            <a:solidFill>
              <a:srgbClr val="680000"/>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2" name="Rectangle 31">
              <a:extLst>
                <a:ext uri="{FF2B5EF4-FFF2-40B4-BE49-F238E27FC236}">
                  <a16:creationId xmlns:a16="http://schemas.microsoft.com/office/drawing/2014/main" id="{31CA89C1-6303-6349-E9CF-FA5202E46F26}"/>
                </a:ext>
              </a:extLst>
            </p:cNvPr>
            <p:cNvSpPr/>
            <p:nvPr/>
          </p:nvSpPr>
          <p:spPr>
            <a:xfrm>
              <a:off x="11170920" y="1489606"/>
              <a:ext cx="396240" cy="467193"/>
            </a:xfrm>
            <a:prstGeom prst="rect">
              <a:avLst/>
            </a:prstGeom>
            <a:solidFill>
              <a:srgbClr val="680000"/>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4" name="TextBox 33">
              <a:extLst>
                <a:ext uri="{FF2B5EF4-FFF2-40B4-BE49-F238E27FC236}">
                  <a16:creationId xmlns:a16="http://schemas.microsoft.com/office/drawing/2014/main" id="{A659C714-CA7C-986A-5234-5EC7A8E45CB4}"/>
                </a:ext>
              </a:extLst>
            </p:cNvPr>
            <p:cNvSpPr txBox="1"/>
            <p:nvPr/>
          </p:nvSpPr>
          <p:spPr>
            <a:xfrm>
              <a:off x="6620325" y="1557644"/>
              <a:ext cx="125349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FFFFFF"/>
                  </a:solidFill>
                  <a:effectLst/>
                  <a:uFillTx/>
                  <a:latin typeface="+mj-lt"/>
                  <a:ea typeface="+mj-ea"/>
                  <a:cs typeface="+mj-cs"/>
                  <a:sym typeface="Calibri"/>
                </a:rPr>
                <a:t>Kernel launch 1</a:t>
              </a:r>
            </a:p>
          </p:txBody>
        </p:sp>
        <p:sp>
          <p:nvSpPr>
            <p:cNvPr id="35" name="Rectangle 34">
              <a:extLst>
                <a:ext uri="{FF2B5EF4-FFF2-40B4-BE49-F238E27FC236}">
                  <a16:creationId xmlns:a16="http://schemas.microsoft.com/office/drawing/2014/main" id="{027E9DF1-B5BF-E3D0-E3AC-3EE6AB7B5079}"/>
                </a:ext>
              </a:extLst>
            </p:cNvPr>
            <p:cNvSpPr/>
            <p:nvPr/>
          </p:nvSpPr>
          <p:spPr>
            <a:xfrm>
              <a:off x="7993830" y="2597009"/>
              <a:ext cx="396240" cy="467193"/>
            </a:xfrm>
            <a:prstGeom prst="rect">
              <a:avLst/>
            </a:prstGeom>
            <a:solidFill>
              <a:srgbClr val="C00000"/>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6" name="Rectangle 35">
              <a:extLst>
                <a:ext uri="{FF2B5EF4-FFF2-40B4-BE49-F238E27FC236}">
                  <a16:creationId xmlns:a16="http://schemas.microsoft.com/office/drawing/2014/main" id="{FE93C97A-5E93-D87F-4DDF-BD2E3F23797C}"/>
                </a:ext>
              </a:extLst>
            </p:cNvPr>
            <p:cNvSpPr/>
            <p:nvPr/>
          </p:nvSpPr>
          <p:spPr>
            <a:xfrm>
              <a:off x="8390070" y="2598206"/>
              <a:ext cx="396240" cy="467193"/>
            </a:xfrm>
            <a:prstGeom prst="rect">
              <a:avLst/>
            </a:prstGeom>
            <a:solidFill>
              <a:srgbClr val="C00000"/>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7" name="Rectangle 36">
              <a:extLst>
                <a:ext uri="{FF2B5EF4-FFF2-40B4-BE49-F238E27FC236}">
                  <a16:creationId xmlns:a16="http://schemas.microsoft.com/office/drawing/2014/main" id="{79CE5855-9650-362F-551C-4C0FCA161583}"/>
                </a:ext>
              </a:extLst>
            </p:cNvPr>
            <p:cNvSpPr/>
            <p:nvPr/>
          </p:nvSpPr>
          <p:spPr>
            <a:xfrm>
              <a:off x="8786310" y="2597009"/>
              <a:ext cx="396240" cy="467193"/>
            </a:xfrm>
            <a:prstGeom prst="rect">
              <a:avLst/>
            </a:prstGeom>
            <a:solidFill>
              <a:schemeClr val="bg1"/>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8" name="Rectangle 37">
              <a:extLst>
                <a:ext uri="{FF2B5EF4-FFF2-40B4-BE49-F238E27FC236}">
                  <a16:creationId xmlns:a16="http://schemas.microsoft.com/office/drawing/2014/main" id="{FFA6C0D5-4A72-ED8E-FF13-BCAE039B1238}"/>
                </a:ext>
              </a:extLst>
            </p:cNvPr>
            <p:cNvSpPr/>
            <p:nvPr/>
          </p:nvSpPr>
          <p:spPr>
            <a:xfrm>
              <a:off x="9182550" y="2597008"/>
              <a:ext cx="396240" cy="467193"/>
            </a:xfrm>
            <a:prstGeom prst="rect">
              <a:avLst/>
            </a:prstGeom>
            <a:solidFill>
              <a:schemeClr val="bg1"/>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9" name="Rectangle 38">
              <a:extLst>
                <a:ext uri="{FF2B5EF4-FFF2-40B4-BE49-F238E27FC236}">
                  <a16:creationId xmlns:a16="http://schemas.microsoft.com/office/drawing/2014/main" id="{14AA6EEC-EEBE-C8DA-47D3-B3EA3E2FDC7E}"/>
                </a:ext>
              </a:extLst>
            </p:cNvPr>
            <p:cNvSpPr/>
            <p:nvPr/>
          </p:nvSpPr>
          <p:spPr>
            <a:xfrm>
              <a:off x="9586410" y="2597009"/>
              <a:ext cx="396240" cy="467193"/>
            </a:xfrm>
            <a:prstGeom prst="rect">
              <a:avLst/>
            </a:prstGeom>
            <a:solidFill>
              <a:schemeClr val="bg1"/>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0" name="Rectangle 39">
              <a:extLst>
                <a:ext uri="{FF2B5EF4-FFF2-40B4-BE49-F238E27FC236}">
                  <a16:creationId xmlns:a16="http://schemas.microsoft.com/office/drawing/2014/main" id="{C0A29D71-1257-1BB3-D7B8-F2DE37B1FE0C}"/>
                </a:ext>
              </a:extLst>
            </p:cNvPr>
            <p:cNvSpPr/>
            <p:nvPr/>
          </p:nvSpPr>
          <p:spPr>
            <a:xfrm>
              <a:off x="9982650" y="2598206"/>
              <a:ext cx="396240" cy="467193"/>
            </a:xfrm>
            <a:prstGeom prst="rect">
              <a:avLst/>
            </a:prstGeom>
            <a:solidFill>
              <a:schemeClr val="bg1"/>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1" name="Rectangle 40">
              <a:extLst>
                <a:ext uri="{FF2B5EF4-FFF2-40B4-BE49-F238E27FC236}">
                  <a16:creationId xmlns:a16="http://schemas.microsoft.com/office/drawing/2014/main" id="{1C72D160-8030-93CE-18E1-7E8C6BEFE923}"/>
                </a:ext>
              </a:extLst>
            </p:cNvPr>
            <p:cNvSpPr/>
            <p:nvPr/>
          </p:nvSpPr>
          <p:spPr>
            <a:xfrm>
              <a:off x="10378890" y="2597009"/>
              <a:ext cx="396240" cy="467193"/>
            </a:xfrm>
            <a:prstGeom prst="rect">
              <a:avLst/>
            </a:prstGeom>
            <a:solidFill>
              <a:schemeClr val="bg1"/>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2" name="Rectangle 41">
              <a:extLst>
                <a:ext uri="{FF2B5EF4-FFF2-40B4-BE49-F238E27FC236}">
                  <a16:creationId xmlns:a16="http://schemas.microsoft.com/office/drawing/2014/main" id="{9A246CEC-D9BD-C4F7-0658-ED8594C8EF63}"/>
                </a:ext>
              </a:extLst>
            </p:cNvPr>
            <p:cNvSpPr/>
            <p:nvPr/>
          </p:nvSpPr>
          <p:spPr>
            <a:xfrm>
              <a:off x="10775130" y="2597008"/>
              <a:ext cx="396240" cy="467193"/>
            </a:xfrm>
            <a:prstGeom prst="rect">
              <a:avLst/>
            </a:prstGeom>
            <a:solidFill>
              <a:schemeClr val="bg1"/>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3" name="Rectangle 42">
              <a:extLst>
                <a:ext uri="{FF2B5EF4-FFF2-40B4-BE49-F238E27FC236}">
                  <a16:creationId xmlns:a16="http://schemas.microsoft.com/office/drawing/2014/main" id="{634AC6D3-C717-B47F-7879-1DF4953B9F2E}"/>
                </a:ext>
              </a:extLst>
            </p:cNvPr>
            <p:cNvSpPr/>
            <p:nvPr/>
          </p:nvSpPr>
          <p:spPr>
            <a:xfrm>
              <a:off x="11170920" y="2597009"/>
              <a:ext cx="396240" cy="467193"/>
            </a:xfrm>
            <a:prstGeom prst="rect">
              <a:avLst/>
            </a:prstGeom>
            <a:solidFill>
              <a:schemeClr val="bg1"/>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9" name="TextBox 48">
              <a:extLst>
                <a:ext uri="{FF2B5EF4-FFF2-40B4-BE49-F238E27FC236}">
                  <a16:creationId xmlns:a16="http://schemas.microsoft.com/office/drawing/2014/main" id="{C7ABD3F1-85AB-5120-9F02-829BE7D36F2A}"/>
                </a:ext>
              </a:extLst>
            </p:cNvPr>
            <p:cNvSpPr txBox="1"/>
            <p:nvPr/>
          </p:nvSpPr>
          <p:spPr>
            <a:xfrm>
              <a:off x="6629850" y="2676716"/>
              <a:ext cx="125349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FFFFFF"/>
                  </a:solidFill>
                  <a:effectLst/>
                  <a:uFillTx/>
                  <a:latin typeface="+mj-lt"/>
                  <a:ea typeface="+mj-ea"/>
                  <a:cs typeface="+mj-cs"/>
                  <a:sym typeface="Calibri"/>
                </a:rPr>
                <a:t>Kernel launch 2</a:t>
              </a:r>
            </a:p>
          </p:txBody>
        </p:sp>
        <p:cxnSp>
          <p:nvCxnSpPr>
            <p:cNvPr id="51" name="Straight Connector 50">
              <a:extLst>
                <a:ext uri="{FF2B5EF4-FFF2-40B4-BE49-F238E27FC236}">
                  <a16:creationId xmlns:a16="http://schemas.microsoft.com/office/drawing/2014/main" id="{1A68AAEC-BA42-65FA-BE23-5EE621C6173E}"/>
                </a:ext>
              </a:extLst>
            </p:cNvPr>
            <p:cNvCxnSpPr>
              <a:cxnSpLocks/>
            </p:cNvCxnSpPr>
            <p:nvPr/>
          </p:nvCxnSpPr>
          <p:spPr>
            <a:xfrm>
              <a:off x="6683190" y="2259403"/>
              <a:ext cx="5143500"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52" name="Rectangle 51">
              <a:extLst>
                <a:ext uri="{FF2B5EF4-FFF2-40B4-BE49-F238E27FC236}">
                  <a16:creationId xmlns:a16="http://schemas.microsoft.com/office/drawing/2014/main" id="{C744A279-FF8A-B091-C699-AD39FBE05CE3}"/>
                </a:ext>
              </a:extLst>
            </p:cNvPr>
            <p:cNvSpPr/>
            <p:nvPr/>
          </p:nvSpPr>
          <p:spPr>
            <a:xfrm>
              <a:off x="7963350" y="2120519"/>
              <a:ext cx="3108960" cy="223244"/>
            </a:xfrm>
            <a:prstGeom prst="rect">
              <a:avLst/>
            </a:prstGeom>
            <a:solidFill>
              <a:srgbClr val="000000">
                <a:alpha val="50196"/>
              </a:srgb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53" name="TextBox 52">
              <a:extLst>
                <a:ext uri="{FF2B5EF4-FFF2-40B4-BE49-F238E27FC236}">
                  <a16:creationId xmlns:a16="http://schemas.microsoft.com/office/drawing/2014/main" id="{5DE1BDC9-452D-7793-7F47-9F7BC2E58AE6}"/>
                </a:ext>
              </a:extLst>
            </p:cNvPr>
            <p:cNvSpPr txBox="1"/>
            <p:nvPr/>
          </p:nvSpPr>
          <p:spPr>
            <a:xfrm>
              <a:off x="8066220" y="2232141"/>
              <a:ext cx="3040380"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a:ln>
                    <a:noFill/>
                  </a:ln>
                  <a:solidFill>
                    <a:srgbClr val="FFFFFF"/>
                  </a:solidFill>
                  <a:effectLst/>
                  <a:uFillTx/>
                  <a:latin typeface="+mj-lt"/>
                  <a:ea typeface="+mj-ea"/>
                  <a:cs typeface="+mj-cs"/>
                  <a:sym typeface="Calibri"/>
                </a:rPr>
                <a:t>All Tasks in the kernel launch 1 must be done here</a:t>
              </a:r>
            </a:p>
          </p:txBody>
        </p:sp>
        <p:sp>
          <p:nvSpPr>
            <p:cNvPr id="56" name="TextBox 55">
              <a:extLst>
                <a:ext uri="{FF2B5EF4-FFF2-40B4-BE49-F238E27FC236}">
                  <a16:creationId xmlns:a16="http://schemas.microsoft.com/office/drawing/2014/main" id="{EEEEFD54-B3C5-AEBE-09C5-71BA25DEAF89}"/>
                </a:ext>
              </a:extLst>
            </p:cNvPr>
            <p:cNvSpPr txBox="1"/>
            <p:nvPr/>
          </p:nvSpPr>
          <p:spPr>
            <a:xfrm>
              <a:off x="6096000" y="743998"/>
              <a:ext cx="270555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b="0" i="0" u="none" strike="noStrike" cap="none" spc="0" normalizeH="0" baseline="0">
                  <a:ln>
                    <a:noFill/>
                  </a:ln>
                  <a:solidFill>
                    <a:srgbClr val="FFFFFF"/>
                  </a:solidFill>
                  <a:effectLst/>
                  <a:uFillTx/>
                  <a:latin typeface="+mj-lt"/>
                  <a:ea typeface="+mj-ea"/>
                  <a:cs typeface="+mj-cs"/>
                  <a:sym typeface="Calibri"/>
                </a:rPr>
                <a:t>Separated Kernels</a:t>
              </a:r>
            </a:p>
          </p:txBody>
        </p:sp>
        <p:sp>
          <p:nvSpPr>
            <p:cNvPr id="57" name="Rectangle 56">
              <a:extLst>
                <a:ext uri="{FF2B5EF4-FFF2-40B4-BE49-F238E27FC236}">
                  <a16:creationId xmlns:a16="http://schemas.microsoft.com/office/drawing/2014/main" id="{FF1C3D60-31EF-3CF2-2B50-D71C779C98B1}"/>
                </a:ext>
              </a:extLst>
            </p:cNvPr>
            <p:cNvSpPr/>
            <p:nvPr/>
          </p:nvSpPr>
          <p:spPr>
            <a:xfrm>
              <a:off x="6142170" y="1148350"/>
              <a:ext cx="5768340" cy="2177853"/>
            </a:xfrm>
            <a:prstGeom prst="rect">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5" name="TextBox 4">
              <a:extLst>
                <a:ext uri="{FF2B5EF4-FFF2-40B4-BE49-F238E27FC236}">
                  <a16:creationId xmlns:a16="http://schemas.microsoft.com/office/drawing/2014/main" id="{ACC333BA-9EB2-CB95-8A59-CB60425A0613}"/>
                </a:ext>
              </a:extLst>
            </p:cNvPr>
            <p:cNvSpPr txBox="1"/>
            <p:nvPr/>
          </p:nvSpPr>
          <p:spPr>
            <a:xfrm>
              <a:off x="6192569" y="1245782"/>
              <a:ext cx="525790"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100">
                  <a:solidFill>
                    <a:srgbClr val="FFFFFF"/>
                  </a:solidFill>
                  <a:latin typeface="+mj-lt"/>
                  <a:ea typeface="+mj-ea"/>
                  <a:cs typeface="+mj-cs"/>
                  <a:sym typeface="Calibri"/>
                </a:rPr>
                <a:t>S</a:t>
              </a:r>
              <a:r>
                <a:rPr kumimoji="0" lang="en-US" sz="1100" b="0" i="0" u="none" strike="noStrike" cap="none" spc="0" normalizeH="0" baseline="0">
                  <a:ln>
                    <a:noFill/>
                  </a:ln>
                  <a:solidFill>
                    <a:srgbClr val="FFFFFF"/>
                  </a:solidFill>
                  <a:effectLst/>
                  <a:uFillTx/>
                  <a:latin typeface="+mj-lt"/>
                  <a:ea typeface="+mj-ea"/>
                  <a:cs typeface="+mj-cs"/>
                  <a:sym typeface="Calibri"/>
                </a:rPr>
                <a:t>tream</a:t>
              </a:r>
            </a:p>
          </p:txBody>
        </p:sp>
        <p:sp>
          <p:nvSpPr>
            <p:cNvPr id="6" name="Isosceles Triangle 5">
              <a:extLst>
                <a:ext uri="{FF2B5EF4-FFF2-40B4-BE49-F238E27FC236}">
                  <a16:creationId xmlns:a16="http://schemas.microsoft.com/office/drawing/2014/main" id="{68609E40-349F-9A83-A3D0-B8F8926FB79E}"/>
                </a:ext>
              </a:extLst>
            </p:cNvPr>
            <p:cNvSpPr/>
            <p:nvPr/>
          </p:nvSpPr>
          <p:spPr>
            <a:xfrm rot="10800000">
              <a:off x="6311862" y="1581964"/>
              <a:ext cx="173344" cy="289039"/>
            </a:xfrm>
            <a:prstGeom prst="triangle">
              <a:avLst/>
            </a:prstGeom>
            <a:solidFill>
              <a:srgbClr val="0070C0"/>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9" name="Isosceles Triangle 8">
              <a:extLst>
                <a:ext uri="{FF2B5EF4-FFF2-40B4-BE49-F238E27FC236}">
                  <a16:creationId xmlns:a16="http://schemas.microsoft.com/office/drawing/2014/main" id="{003F8CE7-0E72-79A4-766B-1DA0B023F22F}"/>
                </a:ext>
              </a:extLst>
            </p:cNvPr>
            <p:cNvSpPr/>
            <p:nvPr/>
          </p:nvSpPr>
          <p:spPr>
            <a:xfrm rot="10800000">
              <a:off x="6310564" y="1825844"/>
              <a:ext cx="173344" cy="289039"/>
            </a:xfrm>
            <a:prstGeom prst="triangle">
              <a:avLst/>
            </a:prstGeom>
            <a:solidFill>
              <a:srgbClr val="0070C0"/>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0" name="Isosceles Triangle 9">
              <a:extLst>
                <a:ext uri="{FF2B5EF4-FFF2-40B4-BE49-F238E27FC236}">
                  <a16:creationId xmlns:a16="http://schemas.microsoft.com/office/drawing/2014/main" id="{53BEE26D-AE7C-E769-8ECE-F58FB2E08EB7}"/>
                </a:ext>
              </a:extLst>
            </p:cNvPr>
            <p:cNvSpPr/>
            <p:nvPr/>
          </p:nvSpPr>
          <p:spPr>
            <a:xfrm rot="10800000">
              <a:off x="6309266" y="2061361"/>
              <a:ext cx="173344" cy="289039"/>
            </a:xfrm>
            <a:prstGeom prst="triangle">
              <a:avLst/>
            </a:prstGeom>
            <a:solidFill>
              <a:srgbClr val="0070C0"/>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3" name="Isosceles Triangle 12">
              <a:extLst>
                <a:ext uri="{FF2B5EF4-FFF2-40B4-BE49-F238E27FC236}">
                  <a16:creationId xmlns:a16="http://schemas.microsoft.com/office/drawing/2014/main" id="{B99E4963-D070-C871-595B-D7EB755B74DB}"/>
                </a:ext>
              </a:extLst>
            </p:cNvPr>
            <p:cNvSpPr/>
            <p:nvPr/>
          </p:nvSpPr>
          <p:spPr>
            <a:xfrm rot="10800000">
              <a:off x="6318100" y="2313988"/>
              <a:ext cx="173344" cy="289039"/>
            </a:xfrm>
            <a:prstGeom prst="triangle">
              <a:avLst/>
            </a:prstGeom>
            <a:solidFill>
              <a:srgbClr val="0070C0"/>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7" name="Isosceles Triangle 16">
              <a:extLst>
                <a:ext uri="{FF2B5EF4-FFF2-40B4-BE49-F238E27FC236}">
                  <a16:creationId xmlns:a16="http://schemas.microsoft.com/office/drawing/2014/main" id="{EE3DA210-CA66-C2C0-17BF-587D35C029A2}"/>
                </a:ext>
              </a:extLst>
            </p:cNvPr>
            <p:cNvSpPr/>
            <p:nvPr/>
          </p:nvSpPr>
          <p:spPr>
            <a:xfrm rot="10800000">
              <a:off x="6315755" y="2550794"/>
              <a:ext cx="173344" cy="289039"/>
            </a:xfrm>
            <a:prstGeom prst="triangle">
              <a:avLst/>
            </a:prstGeom>
            <a:solidFill>
              <a:srgbClr val="0070C0"/>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grpSp>
      <p:sp>
        <p:nvSpPr>
          <p:cNvPr id="48" name="Speech Bubble: Oval 47">
            <a:extLst>
              <a:ext uri="{FF2B5EF4-FFF2-40B4-BE49-F238E27FC236}">
                <a16:creationId xmlns:a16="http://schemas.microsoft.com/office/drawing/2014/main" id="{2B4450C4-F540-C556-671F-3531031E5B8E}"/>
              </a:ext>
            </a:extLst>
          </p:cNvPr>
          <p:cNvSpPr/>
          <p:nvPr/>
        </p:nvSpPr>
        <p:spPr>
          <a:xfrm>
            <a:off x="8917221" y="2952361"/>
            <a:ext cx="2056029" cy="649185"/>
          </a:xfrm>
          <a:prstGeom prst="wedgeEllipseCallout">
            <a:avLst>
              <a:gd name="adj1" fmla="val -48145"/>
              <a:gd name="adj2" fmla="val -52679"/>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rgbClr val="000000"/>
                </a:solidFill>
                <a:latin typeface="+mj-lt"/>
                <a:ea typeface="+mj-ea"/>
                <a:cs typeface="+mj-cs"/>
                <a:sym typeface="Calibri"/>
              </a:rPr>
              <a:t>Can continue with the previous results</a:t>
            </a:r>
            <a:endParaRPr kumimoji="0" lang="en-US" sz="1200" i="0" u="none" strike="noStrike" cap="none" spc="0" normalizeH="0" baseline="0">
              <a:ln>
                <a:noFill/>
              </a:ln>
              <a:solidFill>
                <a:srgbClr val="000000"/>
              </a:solidFill>
              <a:effectLst/>
              <a:uFillTx/>
              <a:latin typeface="+mj-lt"/>
              <a:ea typeface="+mj-ea"/>
              <a:cs typeface="+mj-cs"/>
              <a:sym typeface="Calibri"/>
            </a:endParaRPr>
          </a:p>
        </p:txBody>
      </p:sp>
      <p:sp>
        <p:nvSpPr>
          <p:cNvPr id="96" name="Speech Bubble: Oval 95">
            <a:extLst>
              <a:ext uri="{FF2B5EF4-FFF2-40B4-BE49-F238E27FC236}">
                <a16:creationId xmlns:a16="http://schemas.microsoft.com/office/drawing/2014/main" id="{21223030-1115-21F9-EDDD-D09ACD29D207}"/>
              </a:ext>
            </a:extLst>
          </p:cNvPr>
          <p:cNvSpPr/>
          <p:nvPr/>
        </p:nvSpPr>
        <p:spPr>
          <a:xfrm>
            <a:off x="10775130" y="843111"/>
            <a:ext cx="1045289" cy="389510"/>
          </a:xfrm>
          <a:prstGeom prst="wedgeEllipseCallout">
            <a:avLst>
              <a:gd name="adj1" fmla="val -60779"/>
              <a:gd name="adj2" fmla="val 84020"/>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rgbClr val="000000"/>
                </a:solidFill>
                <a:latin typeface="+mj-lt"/>
                <a:ea typeface="+mj-ea"/>
                <a:cs typeface="+mj-cs"/>
                <a:sym typeface="Calibri"/>
              </a:rPr>
              <a:t>Done</a:t>
            </a:r>
            <a:endParaRPr kumimoji="0" lang="en-US" sz="1200" i="0" u="none" strike="noStrike" cap="none" spc="0" normalizeH="0" baseline="0">
              <a:ln>
                <a:noFill/>
              </a:ln>
              <a:solidFill>
                <a:srgbClr val="000000"/>
              </a:solidFill>
              <a:effectLst/>
              <a:uFillTx/>
              <a:latin typeface="+mj-lt"/>
              <a:ea typeface="+mj-ea"/>
              <a:cs typeface="+mj-cs"/>
              <a:sym typeface="Calibri"/>
            </a:endParaRPr>
          </a:p>
        </p:txBody>
      </p:sp>
      <p:grpSp>
        <p:nvGrpSpPr>
          <p:cNvPr id="55" name="Group 54">
            <a:extLst>
              <a:ext uri="{FF2B5EF4-FFF2-40B4-BE49-F238E27FC236}">
                <a16:creationId xmlns:a16="http://schemas.microsoft.com/office/drawing/2014/main" id="{2AF55DB4-B966-4E8F-6352-725011BD9DC1}"/>
              </a:ext>
            </a:extLst>
          </p:cNvPr>
          <p:cNvGrpSpPr/>
          <p:nvPr/>
        </p:nvGrpSpPr>
        <p:grpSpPr>
          <a:xfrm>
            <a:off x="6142170" y="3583187"/>
            <a:ext cx="5814510" cy="2582205"/>
            <a:chOff x="6142170" y="3583187"/>
            <a:chExt cx="5814510" cy="2582205"/>
          </a:xfrm>
        </p:grpSpPr>
        <p:grpSp>
          <p:nvGrpSpPr>
            <p:cNvPr id="18" name="Group 17">
              <a:extLst>
                <a:ext uri="{FF2B5EF4-FFF2-40B4-BE49-F238E27FC236}">
                  <a16:creationId xmlns:a16="http://schemas.microsoft.com/office/drawing/2014/main" id="{7197B563-7E3C-DF04-9CF1-68CD88759683}"/>
                </a:ext>
              </a:extLst>
            </p:cNvPr>
            <p:cNvGrpSpPr/>
            <p:nvPr/>
          </p:nvGrpSpPr>
          <p:grpSpPr>
            <a:xfrm>
              <a:off x="6142170" y="3583187"/>
              <a:ext cx="5814510" cy="2582205"/>
              <a:chOff x="6142170" y="3583187"/>
              <a:chExt cx="5814510" cy="2582205"/>
            </a:xfrm>
          </p:grpSpPr>
          <p:sp>
            <p:nvSpPr>
              <p:cNvPr id="12" name="TextBox 11">
                <a:extLst>
                  <a:ext uri="{FF2B5EF4-FFF2-40B4-BE49-F238E27FC236}">
                    <a16:creationId xmlns:a16="http://schemas.microsoft.com/office/drawing/2014/main" id="{C3A00884-BF36-5BD5-7613-98D6E9D2AFCD}"/>
                  </a:ext>
                </a:extLst>
              </p:cNvPr>
              <p:cNvSpPr txBox="1"/>
              <p:nvPr/>
            </p:nvSpPr>
            <p:spPr>
              <a:xfrm>
                <a:off x="8328660" y="4077210"/>
                <a:ext cx="1653540"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FFFFFF"/>
                    </a:solidFill>
                    <a:effectLst/>
                    <a:uFillTx/>
                    <a:latin typeface="+mj-lt"/>
                    <a:ea typeface="+mj-ea"/>
                    <a:cs typeface="+mj-cs"/>
                    <a:sym typeface="Calibri"/>
                  </a:rPr>
                  <a:t>Active threads</a:t>
                </a:r>
              </a:p>
            </p:txBody>
          </p:sp>
          <p:sp>
            <p:nvSpPr>
              <p:cNvPr id="26" name="Left Brace 25">
                <a:extLst>
                  <a:ext uri="{FF2B5EF4-FFF2-40B4-BE49-F238E27FC236}">
                    <a16:creationId xmlns:a16="http://schemas.microsoft.com/office/drawing/2014/main" id="{A338DDF4-00AA-B243-C371-026D7F417675}"/>
                  </a:ext>
                </a:extLst>
              </p:cNvPr>
              <p:cNvSpPr/>
              <p:nvPr/>
            </p:nvSpPr>
            <p:spPr>
              <a:xfrm rot="5400000">
                <a:off x="8652871" y="3725729"/>
                <a:ext cx="251638" cy="1584960"/>
              </a:xfrm>
              <a:prstGeom prst="leftBrace">
                <a:avLst>
                  <a:gd name="adj1" fmla="val 108262"/>
                  <a:gd name="adj2" fmla="val 50000"/>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27" name="TextBox 26">
                <a:extLst>
                  <a:ext uri="{FF2B5EF4-FFF2-40B4-BE49-F238E27FC236}">
                    <a16:creationId xmlns:a16="http://schemas.microsoft.com/office/drawing/2014/main" id="{7373DE93-1B52-B702-F8EA-8928D94DA87B}"/>
                  </a:ext>
                </a:extLst>
              </p:cNvPr>
              <p:cNvSpPr txBox="1"/>
              <p:nvPr/>
            </p:nvSpPr>
            <p:spPr>
              <a:xfrm>
                <a:off x="9637500" y="4063986"/>
                <a:ext cx="2112990"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FFFFFF"/>
                    </a:solidFill>
                    <a:effectLst/>
                    <a:uFillTx/>
                    <a:latin typeface="+mj-lt"/>
                    <a:ea typeface="+mj-ea"/>
                    <a:cs typeface="+mj-cs"/>
                    <a:sym typeface="Calibri"/>
                  </a:rPr>
                  <a:t>Non-active </a:t>
                </a:r>
                <a:r>
                  <a:rPr lang="en-US" sz="1200">
                    <a:solidFill>
                      <a:srgbClr val="FFFFFF"/>
                    </a:solidFill>
                    <a:latin typeface="+mj-lt"/>
                    <a:ea typeface="+mj-ea"/>
                    <a:cs typeface="+mj-cs"/>
                    <a:sym typeface="Calibri"/>
                  </a:rPr>
                  <a:t>t</a:t>
                </a:r>
                <a:r>
                  <a:rPr kumimoji="0" lang="en-US" sz="1200" b="0" i="0" u="none" strike="noStrike" cap="none" spc="0" normalizeH="0" baseline="0">
                    <a:ln>
                      <a:noFill/>
                    </a:ln>
                    <a:solidFill>
                      <a:srgbClr val="FFFFFF"/>
                    </a:solidFill>
                    <a:effectLst/>
                    <a:uFillTx/>
                    <a:latin typeface="+mj-lt"/>
                    <a:ea typeface="+mj-ea"/>
                    <a:cs typeface="+mj-cs"/>
                    <a:sym typeface="Calibri"/>
                  </a:rPr>
                  <a:t>hreads are waiting</a:t>
                </a:r>
              </a:p>
            </p:txBody>
          </p:sp>
          <p:sp>
            <p:nvSpPr>
              <p:cNvPr id="28" name="Left Brace 27">
                <a:extLst>
                  <a:ext uri="{FF2B5EF4-FFF2-40B4-BE49-F238E27FC236}">
                    <a16:creationId xmlns:a16="http://schemas.microsoft.com/office/drawing/2014/main" id="{AA19CCCA-E063-9F4B-2F37-9E879B9DCAA1}"/>
                  </a:ext>
                </a:extLst>
              </p:cNvPr>
              <p:cNvSpPr/>
              <p:nvPr/>
            </p:nvSpPr>
            <p:spPr>
              <a:xfrm rot="5400000">
                <a:off x="10481221" y="3571427"/>
                <a:ext cx="251638" cy="1920240"/>
              </a:xfrm>
              <a:prstGeom prst="leftBrace">
                <a:avLst>
                  <a:gd name="adj1" fmla="val 108262"/>
                  <a:gd name="adj2" fmla="val 50000"/>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58" name="Rectangle 57">
                <a:extLst>
                  <a:ext uri="{FF2B5EF4-FFF2-40B4-BE49-F238E27FC236}">
                    <a16:creationId xmlns:a16="http://schemas.microsoft.com/office/drawing/2014/main" id="{F8892B67-6189-36FF-CB21-362F3AFBD2DB}"/>
                  </a:ext>
                </a:extLst>
              </p:cNvPr>
              <p:cNvSpPr/>
              <p:nvPr/>
            </p:nvSpPr>
            <p:spPr>
              <a:xfrm>
                <a:off x="7993830" y="4733732"/>
                <a:ext cx="396240" cy="467193"/>
              </a:xfrm>
              <a:prstGeom prst="rect">
                <a:avLst/>
              </a:prstGeom>
              <a:solidFill>
                <a:srgbClr val="C00000"/>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59" name="Rectangle 58">
                <a:extLst>
                  <a:ext uri="{FF2B5EF4-FFF2-40B4-BE49-F238E27FC236}">
                    <a16:creationId xmlns:a16="http://schemas.microsoft.com/office/drawing/2014/main" id="{80977F49-D712-EE07-031A-E16DF712E640}"/>
                  </a:ext>
                </a:extLst>
              </p:cNvPr>
              <p:cNvSpPr/>
              <p:nvPr/>
            </p:nvSpPr>
            <p:spPr>
              <a:xfrm>
                <a:off x="8390070" y="4734929"/>
                <a:ext cx="396240" cy="467193"/>
              </a:xfrm>
              <a:prstGeom prst="rect">
                <a:avLst/>
              </a:prstGeom>
              <a:solidFill>
                <a:srgbClr val="C00000"/>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60" name="Rectangle 59">
                <a:extLst>
                  <a:ext uri="{FF2B5EF4-FFF2-40B4-BE49-F238E27FC236}">
                    <a16:creationId xmlns:a16="http://schemas.microsoft.com/office/drawing/2014/main" id="{C83195B5-1D1E-A042-57F3-3DC528E35D9C}"/>
                  </a:ext>
                </a:extLst>
              </p:cNvPr>
              <p:cNvSpPr/>
              <p:nvPr/>
            </p:nvSpPr>
            <p:spPr>
              <a:xfrm>
                <a:off x="8786310" y="4733732"/>
                <a:ext cx="396240" cy="467193"/>
              </a:xfrm>
              <a:prstGeom prst="rect">
                <a:avLst/>
              </a:prstGeom>
              <a:solidFill>
                <a:srgbClr val="C00000"/>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61" name="Rectangle 60">
                <a:extLst>
                  <a:ext uri="{FF2B5EF4-FFF2-40B4-BE49-F238E27FC236}">
                    <a16:creationId xmlns:a16="http://schemas.microsoft.com/office/drawing/2014/main" id="{A63152C9-437F-98F2-7A45-DBAD9FC316C8}"/>
                  </a:ext>
                </a:extLst>
              </p:cNvPr>
              <p:cNvSpPr/>
              <p:nvPr/>
            </p:nvSpPr>
            <p:spPr>
              <a:xfrm>
                <a:off x="9182550" y="4733731"/>
                <a:ext cx="396240" cy="467193"/>
              </a:xfrm>
              <a:prstGeom prst="rect">
                <a:avLst/>
              </a:prstGeom>
              <a:solidFill>
                <a:srgbClr val="C00000"/>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62" name="Rectangle 61">
                <a:extLst>
                  <a:ext uri="{FF2B5EF4-FFF2-40B4-BE49-F238E27FC236}">
                    <a16:creationId xmlns:a16="http://schemas.microsoft.com/office/drawing/2014/main" id="{869F15C0-2260-FE62-6B71-EC46692B50D2}"/>
                  </a:ext>
                </a:extLst>
              </p:cNvPr>
              <p:cNvSpPr/>
              <p:nvPr/>
            </p:nvSpPr>
            <p:spPr>
              <a:xfrm>
                <a:off x="9586410" y="4733732"/>
                <a:ext cx="396240" cy="467193"/>
              </a:xfrm>
              <a:prstGeom prst="rect">
                <a:avLst/>
              </a:prstGeom>
              <a:solidFill>
                <a:schemeClr val="bg1"/>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63" name="Rectangle 62">
                <a:extLst>
                  <a:ext uri="{FF2B5EF4-FFF2-40B4-BE49-F238E27FC236}">
                    <a16:creationId xmlns:a16="http://schemas.microsoft.com/office/drawing/2014/main" id="{A428359D-B360-8BC5-6CA5-98D5F10B1154}"/>
                  </a:ext>
                </a:extLst>
              </p:cNvPr>
              <p:cNvSpPr/>
              <p:nvPr/>
            </p:nvSpPr>
            <p:spPr>
              <a:xfrm>
                <a:off x="9982650" y="4734929"/>
                <a:ext cx="396240" cy="467193"/>
              </a:xfrm>
              <a:prstGeom prst="rect">
                <a:avLst/>
              </a:prstGeom>
              <a:solidFill>
                <a:schemeClr val="bg1"/>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64" name="Rectangle 63">
                <a:extLst>
                  <a:ext uri="{FF2B5EF4-FFF2-40B4-BE49-F238E27FC236}">
                    <a16:creationId xmlns:a16="http://schemas.microsoft.com/office/drawing/2014/main" id="{F0B10659-DF92-4974-05FA-B10BE97E3669}"/>
                  </a:ext>
                </a:extLst>
              </p:cNvPr>
              <p:cNvSpPr/>
              <p:nvPr/>
            </p:nvSpPr>
            <p:spPr>
              <a:xfrm>
                <a:off x="10378890" y="4733732"/>
                <a:ext cx="396240" cy="467193"/>
              </a:xfrm>
              <a:prstGeom prst="rect">
                <a:avLst/>
              </a:prstGeom>
              <a:solidFill>
                <a:schemeClr val="bg1"/>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65" name="Rectangle 64">
                <a:extLst>
                  <a:ext uri="{FF2B5EF4-FFF2-40B4-BE49-F238E27FC236}">
                    <a16:creationId xmlns:a16="http://schemas.microsoft.com/office/drawing/2014/main" id="{4AD490CE-C51D-CC0B-874C-357EE77338B0}"/>
                  </a:ext>
                </a:extLst>
              </p:cNvPr>
              <p:cNvSpPr/>
              <p:nvPr/>
            </p:nvSpPr>
            <p:spPr>
              <a:xfrm>
                <a:off x="10775130" y="4733731"/>
                <a:ext cx="396240" cy="467193"/>
              </a:xfrm>
              <a:prstGeom prst="rect">
                <a:avLst/>
              </a:prstGeom>
              <a:solidFill>
                <a:schemeClr val="bg1"/>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66" name="Rectangle 65">
                <a:extLst>
                  <a:ext uri="{FF2B5EF4-FFF2-40B4-BE49-F238E27FC236}">
                    <a16:creationId xmlns:a16="http://schemas.microsoft.com/office/drawing/2014/main" id="{0E2E1608-B037-1710-BC11-269963E081AA}"/>
                  </a:ext>
                </a:extLst>
              </p:cNvPr>
              <p:cNvSpPr/>
              <p:nvPr/>
            </p:nvSpPr>
            <p:spPr>
              <a:xfrm>
                <a:off x="11170920" y="4733732"/>
                <a:ext cx="396240" cy="467193"/>
              </a:xfrm>
              <a:prstGeom prst="rect">
                <a:avLst/>
              </a:prstGeom>
              <a:solidFill>
                <a:schemeClr val="bg1"/>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68" name="Rectangle 67">
                <a:extLst>
                  <a:ext uri="{FF2B5EF4-FFF2-40B4-BE49-F238E27FC236}">
                    <a16:creationId xmlns:a16="http://schemas.microsoft.com/office/drawing/2014/main" id="{31FC9390-6EAF-C166-82E5-C35D885A702D}"/>
                  </a:ext>
                </a:extLst>
              </p:cNvPr>
              <p:cNvSpPr/>
              <p:nvPr/>
            </p:nvSpPr>
            <p:spPr>
              <a:xfrm>
                <a:off x="7993830" y="5200924"/>
                <a:ext cx="396240" cy="467193"/>
              </a:xfrm>
              <a:prstGeom prst="rect">
                <a:avLst/>
              </a:prstGeom>
              <a:solidFill>
                <a:schemeClr val="bg1"/>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69" name="Rectangle 68">
                <a:extLst>
                  <a:ext uri="{FF2B5EF4-FFF2-40B4-BE49-F238E27FC236}">
                    <a16:creationId xmlns:a16="http://schemas.microsoft.com/office/drawing/2014/main" id="{0D7091EB-1347-D4CA-8DDA-BCC1F13BF9D8}"/>
                  </a:ext>
                </a:extLst>
              </p:cNvPr>
              <p:cNvSpPr/>
              <p:nvPr/>
            </p:nvSpPr>
            <p:spPr>
              <a:xfrm>
                <a:off x="8390070" y="5202121"/>
                <a:ext cx="396240" cy="467193"/>
              </a:xfrm>
              <a:prstGeom prst="rect">
                <a:avLst/>
              </a:prstGeom>
              <a:solidFill>
                <a:schemeClr val="bg1"/>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0" name="Rectangle 69">
                <a:extLst>
                  <a:ext uri="{FF2B5EF4-FFF2-40B4-BE49-F238E27FC236}">
                    <a16:creationId xmlns:a16="http://schemas.microsoft.com/office/drawing/2014/main" id="{2BFACB62-B00A-BD20-DA42-C6E445C8A080}"/>
                  </a:ext>
                </a:extLst>
              </p:cNvPr>
              <p:cNvSpPr/>
              <p:nvPr/>
            </p:nvSpPr>
            <p:spPr>
              <a:xfrm>
                <a:off x="8786310" y="5200924"/>
                <a:ext cx="396240" cy="467193"/>
              </a:xfrm>
              <a:prstGeom prst="rect">
                <a:avLst/>
              </a:prstGeom>
              <a:solidFill>
                <a:schemeClr val="bg1"/>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1" name="Rectangle 70">
                <a:extLst>
                  <a:ext uri="{FF2B5EF4-FFF2-40B4-BE49-F238E27FC236}">
                    <a16:creationId xmlns:a16="http://schemas.microsoft.com/office/drawing/2014/main" id="{189A4A49-EF00-2684-3A48-C4BB0A030136}"/>
                  </a:ext>
                </a:extLst>
              </p:cNvPr>
              <p:cNvSpPr/>
              <p:nvPr/>
            </p:nvSpPr>
            <p:spPr>
              <a:xfrm>
                <a:off x="9182550" y="5200923"/>
                <a:ext cx="396240" cy="467193"/>
              </a:xfrm>
              <a:prstGeom prst="rect">
                <a:avLst/>
              </a:prstGeom>
              <a:solidFill>
                <a:schemeClr val="bg1"/>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2" name="Rectangle 71">
                <a:extLst>
                  <a:ext uri="{FF2B5EF4-FFF2-40B4-BE49-F238E27FC236}">
                    <a16:creationId xmlns:a16="http://schemas.microsoft.com/office/drawing/2014/main" id="{4CA30F3B-464F-0300-4217-565925AA6055}"/>
                  </a:ext>
                </a:extLst>
              </p:cNvPr>
              <p:cNvSpPr/>
              <p:nvPr/>
            </p:nvSpPr>
            <p:spPr>
              <a:xfrm>
                <a:off x="9586410" y="5200924"/>
                <a:ext cx="396240" cy="467193"/>
              </a:xfrm>
              <a:prstGeom prst="rect">
                <a:avLst/>
              </a:prstGeom>
              <a:solidFill>
                <a:schemeClr val="bg1"/>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3" name="Rectangle 72">
                <a:extLst>
                  <a:ext uri="{FF2B5EF4-FFF2-40B4-BE49-F238E27FC236}">
                    <a16:creationId xmlns:a16="http://schemas.microsoft.com/office/drawing/2014/main" id="{D41F9FF5-44B2-8087-5287-A2EAB2294468}"/>
                  </a:ext>
                </a:extLst>
              </p:cNvPr>
              <p:cNvSpPr/>
              <p:nvPr/>
            </p:nvSpPr>
            <p:spPr>
              <a:xfrm>
                <a:off x="9982650" y="5202121"/>
                <a:ext cx="396240" cy="467193"/>
              </a:xfrm>
              <a:prstGeom prst="rect">
                <a:avLst/>
              </a:prstGeom>
              <a:solidFill>
                <a:schemeClr val="bg1"/>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4" name="Rectangle 73">
                <a:extLst>
                  <a:ext uri="{FF2B5EF4-FFF2-40B4-BE49-F238E27FC236}">
                    <a16:creationId xmlns:a16="http://schemas.microsoft.com/office/drawing/2014/main" id="{8ADD29AC-E4B5-844D-AD13-9FB038A2C656}"/>
                  </a:ext>
                </a:extLst>
              </p:cNvPr>
              <p:cNvSpPr/>
              <p:nvPr/>
            </p:nvSpPr>
            <p:spPr>
              <a:xfrm>
                <a:off x="10378890" y="5200924"/>
                <a:ext cx="396240" cy="467193"/>
              </a:xfrm>
              <a:prstGeom prst="rect">
                <a:avLst/>
              </a:prstGeom>
              <a:solidFill>
                <a:schemeClr val="bg1"/>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5" name="Rectangle 74">
                <a:extLst>
                  <a:ext uri="{FF2B5EF4-FFF2-40B4-BE49-F238E27FC236}">
                    <a16:creationId xmlns:a16="http://schemas.microsoft.com/office/drawing/2014/main" id="{82D3C454-0AC1-785C-8EC1-F9FA00964369}"/>
                  </a:ext>
                </a:extLst>
              </p:cNvPr>
              <p:cNvSpPr/>
              <p:nvPr/>
            </p:nvSpPr>
            <p:spPr>
              <a:xfrm>
                <a:off x="10775130" y="5200923"/>
                <a:ext cx="396240" cy="467193"/>
              </a:xfrm>
              <a:prstGeom prst="rect">
                <a:avLst/>
              </a:prstGeom>
              <a:solidFill>
                <a:schemeClr val="bg1"/>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6" name="Rectangle 75">
                <a:extLst>
                  <a:ext uri="{FF2B5EF4-FFF2-40B4-BE49-F238E27FC236}">
                    <a16:creationId xmlns:a16="http://schemas.microsoft.com/office/drawing/2014/main" id="{8B85C54B-F186-999C-FECB-00FB5FE81180}"/>
                  </a:ext>
                </a:extLst>
              </p:cNvPr>
              <p:cNvSpPr/>
              <p:nvPr/>
            </p:nvSpPr>
            <p:spPr>
              <a:xfrm>
                <a:off x="11170920" y="5200924"/>
                <a:ext cx="396240" cy="467193"/>
              </a:xfrm>
              <a:prstGeom prst="rect">
                <a:avLst/>
              </a:prstGeom>
              <a:solidFill>
                <a:schemeClr val="bg1"/>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82" name="TextBox 81">
                <a:extLst>
                  <a:ext uri="{FF2B5EF4-FFF2-40B4-BE49-F238E27FC236}">
                    <a16:creationId xmlns:a16="http://schemas.microsoft.com/office/drawing/2014/main" id="{1EFAD35F-AFDD-45C4-941C-46724D0F4353}"/>
                  </a:ext>
                </a:extLst>
              </p:cNvPr>
              <p:cNvSpPr txBox="1"/>
              <p:nvPr/>
            </p:nvSpPr>
            <p:spPr>
              <a:xfrm>
                <a:off x="6142170" y="3583187"/>
                <a:ext cx="384003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b="0" i="0" u="none" strike="noStrike" cap="none" spc="0" normalizeH="0" baseline="0">
                    <a:ln>
                      <a:noFill/>
                    </a:ln>
                    <a:solidFill>
                      <a:srgbClr val="FFFFFF"/>
                    </a:solidFill>
                    <a:effectLst/>
                    <a:uFillTx/>
                    <a:latin typeface="+mj-lt"/>
                    <a:ea typeface="+mj-ea"/>
                    <a:cs typeface="+mj-cs"/>
                    <a:sym typeface="Calibri"/>
                  </a:rPr>
                  <a:t>A Fused Kernel - </a:t>
                </a:r>
                <a:r>
                  <a:rPr kumimoji="0" lang="en-US" b="0" i="0" u="none" strike="noStrike" cap="none" spc="0" normalizeH="0" baseline="0">
                    <a:ln>
                      <a:noFill/>
                    </a:ln>
                    <a:solidFill>
                      <a:srgbClr val="FFFF00"/>
                    </a:solidFill>
                    <a:effectLst/>
                    <a:uFillTx/>
                    <a:latin typeface="+mj-lt"/>
                    <a:ea typeface="+mj-ea"/>
                    <a:cs typeface="+mj-cs"/>
                    <a:sym typeface="Calibri"/>
                  </a:rPr>
                  <a:t>A deadlock case </a:t>
                </a:r>
                <a:r>
                  <a:rPr kumimoji="0" lang="en-US" b="0" i="0" u="none" strike="noStrike" cap="none" spc="0" normalizeH="0" baseline="0">
                    <a:ln>
                      <a:noFill/>
                    </a:ln>
                    <a:solidFill>
                      <a:srgbClr val="FFFF00"/>
                    </a:solidFill>
                    <a:effectLst/>
                    <a:uFillTx/>
                    <a:latin typeface="+mj-lt"/>
                    <a:ea typeface="+mj-ea"/>
                    <a:cs typeface="+mj-cs"/>
                    <a:sym typeface="Wingdings" panose="05000000000000000000" pitchFamily="2" charset="2"/>
                  </a:rPr>
                  <a:t></a:t>
                </a:r>
                <a:endParaRPr kumimoji="0" lang="en-US" b="0" i="0" u="none" strike="noStrike" cap="none" spc="0" normalizeH="0" baseline="0">
                  <a:ln>
                    <a:noFill/>
                  </a:ln>
                  <a:solidFill>
                    <a:srgbClr val="FFFF00"/>
                  </a:solidFill>
                  <a:effectLst/>
                  <a:uFillTx/>
                  <a:latin typeface="+mj-lt"/>
                  <a:ea typeface="+mj-ea"/>
                  <a:cs typeface="+mj-cs"/>
                  <a:sym typeface="Calibri"/>
                </a:endParaRPr>
              </a:p>
            </p:txBody>
          </p:sp>
          <p:sp>
            <p:nvSpPr>
              <p:cNvPr id="83" name="Rectangle 82">
                <a:extLst>
                  <a:ext uri="{FF2B5EF4-FFF2-40B4-BE49-F238E27FC236}">
                    <a16:creationId xmlns:a16="http://schemas.microsoft.com/office/drawing/2014/main" id="{DC633586-EB37-AD8A-8C68-1737E732794D}"/>
                  </a:ext>
                </a:extLst>
              </p:cNvPr>
              <p:cNvSpPr/>
              <p:nvPr/>
            </p:nvSpPr>
            <p:spPr>
              <a:xfrm>
                <a:off x="6188340" y="3987539"/>
                <a:ext cx="5768340" cy="2177853"/>
              </a:xfrm>
              <a:prstGeom prst="rect">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93" name="TextBox 92">
                <a:extLst>
                  <a:ext uri="{FF2B5EF4-FFF2-40B4-BE49-F238E27FC236}">
                    <a16:creationId xmlns:a16="http://schemas.microsoft.com/office/drawing/2014/main" id="{2C7483DF-BAE1-3861-B356-AF12A40B2520}"/>
                  </a:ext>
                </a:extLst>
              </p:cNvPr>
              <p:cNvSpPr txBox="1"/>
              <p:nvPr/>
            </p:nvSpPr>
            <p:spPr>
              <a:xfrm>
                <a:off x="6282645" y="5030764"/>
                <a:ext cx="125349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A Kernel Launch</a:t>
                </a:r>
              </a:p>
            </p:txBody>
          </p:sp>
          <p:grpSp>
            <p:nvGrpSpPr>
              <p:cNvPr id="21" name="Group 20">
                <a:extLst>
                  <a:ext uri="{FF2B5EF4-FFF2-40B4-BE49-F238E27FC236}">
                    <a16:creationId xmlns:a16="http://schemas.microsoft.com/office/drawing/2014/main" id="{0A0F3907-160B-1A63-5552-FA88C112CD62}"/>
                  </a:ext>
                </a:extLst>
              </p:cNvPr>
              <p:cNvGrpSpPr/>
              <p:nvPr/>
            </p:nvGrpSpPr>
            <p:grpSpPr>
              <a:xfrm>
                <a:off x="8057651" y="5091540"/>
                <a:ext cx="223250" cy="394860"/>
                <a:chOff x="8057651" y="5091540"/>
                <a:chExt cx="223250" cy="394860"/>
              </a:xfrm>
            </p:grpSpPr>
            <p:cxnSp>
              <p:nvCxnSpPr>
                <p:cNvPr id="19" name="Straight Arrow Connector 18">
                  <a:extLst>
                    <a:ext uri="{FF2B5EF4-FFF2-40B4-BE49-F238E27FC236}">
                      <a16:creationId xmlns:a16="http://schemas.microsoft.com/office/drawing/2014/main" id="{2B5E2953-4AF4-32F7-E31F-0703AAAA663E}"/>
                    </a:ext>
                  </a:extLst>
                </p:cNvPr>
                <p:cNvCxnSpPr/>
                <p:nvPr/>
              </p:nvCxnSpPr>
              <p:spPr>
                <a:xfrm>
                  <a:off x="8173941" y="5091540"/>
                  <a:ext cx="0" cy="227883"/>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20" name="Multiplication Sign 19">
                  <a:extLst>
                    <a:ext uri="{FF2B5EF4-FFF2-40B4-BE49-F238E27FC236}">
                      <a16:creationId xmlns:a16="http://schemas.microsoft.com/office/drawing/2014/main" id="{13608DF2-FF5D-1E1F-C3EF-D3A4D8814072}"/>
                    </a:ext>
                  </a:extLst>
                </p:cNvPr>
                <p:cNvSpPr/>
                <p:nvPr/>
              </p:nvSpPr>
              <p:spPr>
                <a:xfrm>
                  <a:off x="8057651" y="5263150"/>
                  <a:ext cx="223250" cy="223250"/>
                </a:xfrm>
                <a:prstGeom prst="mathMultiply">
                  <a:avLst>
                    <a:gd name="adj1" fmla="val 10720"/>
                  </a:avLst>
                </a:prstGeom>
                <a:solidFill>
                  <a:srgbClr val="FF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grpSp>
          <p:grpSp>
            <p:nvGrpSpPr>
              <p:cNvPr id="22" name="Group 21">
                <a:extLst>
                  <a:ext uri="{FF2B5EF4-FFF2-40B4-BE49-F238E27FC236}">
                    <a16:creationId xmlns:a16="http://schemas.microsoft.com/office/drawing/2014/main" id="{69FF2F1E-8805-152F-2F68-3ACAEABEF97E}"/>
                  </a:ext>
                </a:extLst>
              </p:cNvPr>
              <p:cNvGrpSpPr/>
              <p:nvPr/>
            </p:nvGrpSpPr>
            <p:grpSpPr>
              <a:xfrm>
                <a:off x="8476565" y="5091540"/>
                <a:ext cx="223250" cy="394860"/>
                <a:chOff x="8057651" y="5091540"/>
                <a:chExt cx="223250" cy="394860"/>
              </a:xfrm>
            </p:grpSpPr>
            <p:cxnSp>
              <p:nvCxnSpPr>
                <p:cNvPr id="23" name="Straight Arrow Connector 22">
                  <a:extLst>
                    <a:ext uri="{FF2B5EF4-FFF2-40B4-BE49-F238E27FC236}">
                      <a16:creationId xmlns:a16="http://schemas.microsoft.com/office/drawing/2014/main" id="{0E797F45-3A0F-CE94-1A5C-7D693F4B232E}"/>
                    </a:ext>
                  </a:extLst>
                </p:cNvPr>
                <p:cNvCxnSpPr/>
                <p:nvPr/>
              </p:nvCxnSpPr>
              <p:spPr>
                <a:xfrm>
                  <a:off x="8173941" y="5091540"/>
                  <a:ext cx="0" cy="227883"/>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24" name="Multiplication Sign 23">
                  <a:extLst>
                    <a:ext uri="{FF2B5EF4-FFF2-40B4-BE49-F238E27FC236}">
                      <a16:creationId xmlns:a16="http://schemas.microsoft.com/office/drawing/2014/main" id="{16CD4840-5FC7-67E9-91D6-8CBDD30D199A}"/>
                    </a:ext>
                  </a:extLst>
                </p:cNvPr>
                <p:cNvSpPr/>
                <p:nvPr/>
              </p:nvSpPr>
              <p:spPr>
                <a:xfrm>
                  <a:off x="8057651" y="5263150"/>
                  <a:ext cx="223250" cy="223250"/>
                </a:xfrm>
                <a:prstGeom prst="mathMultiply">
                  <a:avLst>
                    <a:gd name="adj1" fmla="val 10720"/>
                  </a:avLst>
                </a:prstGeom>
                <a:solidFill>
                  <a:srgbClr val="FF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grpSp>
          <p:grpSp>
            <p:nvGrpSpPr>
              <p:cNvPr id="25" name="Group 24">
                <a:extLst>
                  <a:ext uri="{FF2B5EF4-FFF2-40B4-BE49-F238E27FC236}">
                    <a16:creationId xmlns:a16="http://schemas.microsoft.com/office/drawing/2014/main" id="{0E97A1B0-D06A-743F-14B5-7160919E1175}"/>
                  </a:ext>
                </a:extLst>
              </p:cNvPr>
              <p:cNvGrpSpPr/>
              <p:nvPr/>
            </p:nvGrpSpPr>
            <p:grpSpPr>
              <a:xfrm>
                <a:off x="8868695" y="5093199"/>
                <a:ext cx="223250" cy="394860"/>
                <a:chOff x="8057651" y="5091540"/>
                <a:chExt cx="223250" cy="394860"/>
              </a:xfrm>
            </p:grpSpPr>
            <p:cxnSp>
              <p:nvCxnSpPr>
                <p:cNvPr id="33" name="Straight Arrow Connector 32">
                  <a:extLst>
                    <a:ext uri="{FF2B5EF4-FFF2-40B4-BE49-F238E27FC236}">
                      <a16:creationId xmlns:a16="http://schemas.microsoft.com/office/drawing/2014/main" id="{A3753122-F196-74D8-4CFF-603EFCE31704}"/>
                    </a:ext>
                  </a:extLst>
                </p:cNvPr>
                <p:cNvCxnSpPr/>
                <p:nvPr/>
              </p:nvCxnSpPr>
              <p:spPr>
                <a:xfrm>
                  <a:off x="8173941" y="5091540"/>
                  <a:ext cx="0" cy="227883"/>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44" name="Multiplication Sign 43">
                  <a:extLst>
                    <a:ext uri="{FF2B5EF4-FFF2-40B4-BE49-F238E27FC236}">
                      <a16:creationId xmlns:a16="http://schemas.microsoft.com/office/drawing/2014/main" id="{CFC9A405-89C4-BAAD-65FC-404F6264DC4C}"/>
                    </a:ext>
                  </a:extLst>
                </p:cNvPr>
                <p:cNvSpPr/>
                <p:nvPr/>
              </p:nvSpPr>
              <p:spPr>
                <a:xfrm>
                  <a:off x="8057651" y="5263150"/>
                  <a:ext cx="223250" cy="223250"/>
                </a:xfrm>
                <a:prstGeom prst="mathMultiply">
                  <a:avLst>
                    <a:gd name="adj1" fmla="val 10720"/>
                  </a:avLst>
                </a:prstGeom>
                <a:solidFill>
                  <a:srgbClr val="FF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grpSp>
          <p:grpSp>
            <p:nvGrpSpPr>
              <p:cNvPr id="45" name="Group 44">
                <a:extLst>
                  <a:ext uri="{FF2B5EF4-FFF2-40B4-BE49-F238E27FC236}">
                    <a16:creationId xmlns:a16="http://schemas.microsoft.com/office/drawing/2014/main" id="{93BACFAC-9367-4FE4-255A-158C31F170BD}"/>
                  </a:ext>
                </a:extLst>
              </p:cNvPr>
              <p:cNvGrpSpPr/>
              <p:nvPr/>
            </p:nvGrpSpPr>
            <p:grpSpPr>
              <a:xfrm>
                <a:off x="9254940" y="5107540"/>
                <a:ext cx="223250" cy="394860"/>
                <a:chOff x="8057651" y="5091540"/>
                <a:chExt cx="223250" cy="394860"/>
              </a:xfrm>
            </p:grpSpPr>
            <p:cxnSp>
              <p:nvCxnSpPr>
                <p:cNvPr id="46" name="Straight Arrow Connector 45">
                  <a:extLst>
                    <a:ext uri="{FF2B5EF4-FFF2-40B4-BE49-F238E27FC236}">
                      <a16:creationId xmlns:a16="http://schemas.microsoft.com/office/drawing/2014/main" id="{06C2F986-589A-CF26-0394-74C9E6AE1202}"/>
                    </a:ext>
                  </a:extLst>
                </p:cNvPr>
                <p:cNvCxnSpPr/>
                <p:nvPr/>
              </p:nvCxnSpPr>
              <p:spPr>
                <a:xfrm>
                  <a:off x="8173941" y="5091540"/>
                  <a:ext cx="0" cy="227883"/>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47" name="Multiplication Sign 46">
                  <a:extLst>
                    <a:ext uri="{FF2B5EF4-FFF2-40B4-BE49-F238E27FC236}">
                      <a16:creationId xmlns:a16="http://schemas.microsoft.com/office/drawing/2014/main" id="{91594678-B5AD-74D1-2686-2ED7F59CD397}"/>
                    </a:ext>
                  </a:extLst>
                </p:cNvPr>
                <p:cNvSpPr/>
                <p:nvPr/>
              </p:nvSpPr>
              <p:spPr>
                <a:xfrm>
                  <a:off x="8057651" y="5263150"/>
                  <a:ext cx="223250" cy="223250"/>
                </a:xfrm>
                <a:prstGeom prst="mathMultiply">
                  <a:avLst>
                    <a:gd name="adj1" fmla="val 10720"/>
                  </a:avLst>
                </a:prstGeom>
                <a:solidFill>
                  <a:srgbClr val="FF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grpSp>
        </p:grpSp>
        <p:sp>
          <p:nvSpPr>
            <p:cNvPr id="50" name="TextBox 49">
              <a:extLst>
                <a:ext uri="{FF2B5EF4-FFF2-40B4-BE49-F238E27FC236}">
                  <a16:creationId xmlns:a16="http://schemas.microsoft.com/office/drawing/2014/main" id="{30B3EF1B-DEB5-8AC3-6256-9AFB219CF7C3}"/>
                </a:ext>
              </a:extLst>
            </p:cNvPr>
            <p:cNvSpPr txBox="1"/>
            <p:nvPr/>
          </p:nvSpPr>
          <p:spPr>
            <a:xfrm>
              <a:off x="7540545" y="4862513"/>
              <a:ext cx="47614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50" b="0" i="0" u="none" strike="noStrike" cap="none" spc="0" normalizeH="0" baseline="0" dirty="0">
                  <a:ln>
                    <a:noFill/>
                  </a:ln>
                  <a:solidFill>
                    <a:srgbClr val="FFFFFF"/>
                  </a:solidFill>
                  <a:effectLst/>
                  <a:uFillTx/>
                  <a:latin typeface="+mj-lt"/>
                  <a:ea typeface="+mj-ea"/>
                  <a:cs typeface="+mj-cs"/>
                  <a:sym typeface="Calibri"/>
                </a:rPr>
                <a:t>Task 1</a:t>
              </a:r>
            </a:p>
          </p:txBody>
        </p:sp>
        <p:sp>
          <p:nvSpPr>
            <p:cNvPr id="54" name="TextBox 53">
              <a:extLst>
                <a:ext uri="{FF2B5EF4-FFF2-40B4-BE49-F238E27FC236}">
                  <a16:creationId xmlns:a16="http://schemas.microsoft.com/office/drawing/2014/main" id="{61C65A01-6D04-04F8-BB23-3DB38FEA580A}"/>
                </a:ext>
              </a:extLst>
            </p:cNvPr>
            <p:cNvSpPr txBox="1"/>
            <p:nvPr/>
          </p:nvSpPr>
          <p:spPr>
            <a:xfrm>
              <a:off x="7540545" y="5298371"/>
              <a:ext cx="47614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50" b="0" i="0" u="none" strike="noStrike" cap="none" spc="0" normalizeH="0" baseline="0" dirty="0">
                  <a:ln>
                    <a:noFill/>
                  </a:ln>
                  <a:solidFill>
                    <a:srgbClr val="FFFFFF"/>
                  </a:solidFill>
                  <a:effectLst/>
                  <a:uFillTx/>
                  <a:latin typeface="+mj-lt"/>
                  <a:ea typeface="+mj-ea"/>
                  <a:cs typeface="+mj-cs"/>
                  <a:sym typeface="Calibri"/>
                </a:rPr>
                <a:t>Task 2</a:t>
              </a:r>
            </a:p>
          </p:txBody>
        </p:sp>
      </p:grpSp>
      <p:sp>
        <p:nvSpPr>
          <p:cNvPr id="94" name="Speech Bubble: Oval 93">
            <a:extLst>
              <a:ext uri="{FF2B5EF4-FFF2-40B4-BE49-F238E27FC236}">
                <a16:creationId xmlns:a16="http://schemas.microsoft.com/office/drawing/2014/main" id="{B569927B-5A12-0716-CDCF-FAB572570F7A}"/>
              </a:ext>
            </a:extLst>
          </p:cNvPr>
          <p:cNvSpPr/>
          <p:nvPr/>
        </p:nvSpPr>
        <p:spPr>
          <a:xfrm>
            <a:off x="5427649" y="5609585"/>
            <a:ext cx="2337334" cy="389510"/>
          </a:xfrm>
          <a:prstGeom prst="wedgeEllipseCallout">
            <a:avLst>
              <a:gd name="adj1" fmla="val 53325"/>
              <a:gd name="adj2" fmla="val -43140"/>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rgbClr val="000000"/>
                </a:solidFill>
                <a:latin typeface="+mj-lt"/>
                <a:ea typeface="+mj-ea"/>
                <a:cs typeface="+mj-cs"/>
                <a:sym typeface="Calibri"/>
              </a:rPr>
              <a:t>Spin waiting…</a:t>
            </a:r>
            <a:endParaRPr kumimoji="0" lang="en-US" sz="1200" i="0" u="none" strike="noStrike" cap="none" spc="0" normalizeH="0" baseline="0">
              <a:ln>
                <a:noFill/>
              </a:ln>
              <a:solidFill>
                <a:srgbClr val="000000"/>
              </a:solidFill>
              <a:effectLst/>
              <a:uFillTx/>
              <a:latin typeface="+mj-lt"/>
              <a:ea typeface="+mj-ea"/>
              <a:cs typeface="+mj-cs"/>
              <a:sym typeface="Calibri"/>
            </a:endParaRPr>
          </a:p>
        </p:txBody>
      </p:sp>
      <p:sp>
        <p:nvSpPr>
          <p:cNvPr id="67" name="TextBox 66">
            <a:extLst>
              <a:ext uri="{FF2B5EF4-FFF2-40B4-BE49-F238E27FC236}">
                <a16:creationId xmlns:a16="http://schemas.microsoft.com/office/drawing/2014/main" id="{17456F8E-CCD3-212A-6024-5E8D4F499069}"/>
              </a:ext>
            </a:extLst>
          </p:cNvPr>
          <p:cNvSpPr txBox="1"/>
          <p:nvPr/>
        </p:nvSpPr>
        <p:spPr>
          <a:xfrm>
            <a:off x="6270682" y="3057135"/>
            <a:ext cx="2327031"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FFFFFF"/>
                </a:solidFill>
                <a:effectLst/>
                <a:uFillTx/>
                <a:latin typeface="+mj-lt"/>
                <a:ea typeface="+mj-ea"/>
                <a:cs typeface="+mj-cs"/>
                <a:sym typeface="Calibri"/>
              </a:rPr>
              <a:t>Need all of the results from kernel 1</a:t>
            </a:r>
          </a:p>
        </p:txBody>
      </p:sp>
      <p:sp>
        <p:nvSpPr>
          <p:cNvPr id="77" name="TextBox 76">
            <a:extLst>
              <a:ext uri="{FF2B5EF4-FFF2-40B4-BE49-F238E27FC236}">
                <a16:creationId xmlns:a16="http://schemas.microsoft.com/office/drawing/2014/main" id="{13F76057-F41A-9437-5DD1-0E0398C17A07}"/>
              </a:ext>
            </a:extLst>
          </p:cNvPr>
          <p:cNvSpPr txBox="1"/>
          <p:nvPr/>
        </p:nvSpPr>
        <p:spPr>
          <a:xfrm>
            <a:off x="6966324" y="1389970"/>
            <a:ext cx="68415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FFFFFF"/>
                </a:solidFill>
                <a:effectLst/>
                <a:uFillTx/>
                <a:latin typeface="+mj-lt"/>
                <a:ea typeface="+mj-ea"/>
                <a:cs typeface="+mj-cs"/>
                <a:sym typeface="Calibri"/>
              </a:rPr>
              <a:t>Task 1</a:t>
            </a:r>
          </a:p>
        </p:txBody>
      </p:sp>
      <p:sp>
        <p:nvSpPr>
          <p:cNvPr id="78" name="TextBox 77">
            <a:extLst>
              <a:ext uri="{FF2B5EF4-FFF2-40B4-BE49-F238E27FC236}">
                <a16:creationId xmlns:a16="http://schemas.microsoft.com/office/drawing/2014/main" id="{C44A4881-866D-BD1E-0041-93514FC100D7}"/>
              </a:ext>
            </a:extLst>
          </p:cNvPr>
          <p:cNvSpPr txBox="1"/>
          <p:nvPr/>
        </p:nvSpPr>
        <p:spPr>
          <a:xfrm>
            <a:off x="6964586" y="2499156"/>
            <a:ext cx="68415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FFFFFF"/>
                </a:solidFill>
                <a:effectLst/>
                <a:uFillTx/>
                <a:latin typeface="+mj-lt"/>
                <a:ea typeface="+mj-ea"/>
                <a:cs typeface="+mj-cs"/>
                <a:sym typeface="Calibri"/>
              </a:rPr>
              <a:t>Task 2</a:t>
            </a:r>
          </a:p>
        </p:txBody>
      </p:sp>
    </p:spTree>
    <p:extLst>
      <p:ext uri="{BB962C8B-B14F-4D97-AF65-F5344CB8AC3E}">
        <p14:creationId xmlns:p14="http://schemas.microsoft.com/office/powerpoint/2010/main" val="24777739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96" grpId="0" animBg="1"/>
      <p:bldP spid="9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717AD5-68C9-3E37-BD89-941E58E98C59}"/>
              </a:ext>
            </a:extLst>
          </p:cNvPr>
          <p:cNvSpPr>
            <a:spLocks noGrp="1"/>
          </p:cNvSpPr>
          <p:nvPr>
            <p:ph type="sldNum" sz="quarter" idx="2"/>
          </p:nvPr>
        </p:nvSpPr>
        <p:spPr/>
        <p:txBody>
          <a:bodyPr/>
          <a:lstStyle/>
          <a:p>
            <a:fld id="{86CB4B4D-7CA3-9044-876B-883B54F8677D}" type="slidenum">
              <a:rPr lang="en-US" smtClean="0"/>
              <a:t>44</a:t>
            </a:fld>
            <a:endParaRPr lang="en-US"/>
          </a:p>
        </p:txBody>
      </p:sp>
      <p:sp>
        <p:nvSpPr>
          <p:cNvPr id="3" name="Title 2">
            <a:extLst>
              <a:ext uri="{FF2B5EF4-FFF2-40B4-BE49-F238E27FC236}">
                <a16:creationId xmlns:a16="http://schemas.microsoft.com/office/drawing/2014/main" id="{A27F660D-6059-C9D7-9AE6-78E76505D491}"/>
              </a:ext>
            </a:extLst>
          </p:cNvPr>
          <p:cNvSpPr>
            <a:spLocks noGrp="1"/>
          </p:cNvSpPr>
          <p:nvPr>
            <p:ph type="title"/>
          </p:nvPr>
        </p:nvSpPr>
        <p:spPr/>
        <p:txBody>
          <a:bodyPr>
            <a:normAutofit fontScale="90000"/>
          </a:bodyPr>
          <a:lstStyle/>
          <a:p>
            <a:r>
              <a:rPr lang="en-US"/>
              <a:t>Persistent Threads</a:t>
            </a:r>
          </a:p>
        </p:txBody>
      </p:sp>
      <p:sp>
        <p:nvSpPr>
          <p:cNvPr id="4" name="Text Placeholder 3">
            <a:extLst>
              <a:ext uri="{FF2B5EF4-FFF2-40B4-BE49-F238E27FC236}">
                <a16:creationId xmlns:a16="http://schemas.microsoft.com/office/drawing/2014/main" id="{2BC88E80-0C2D-3E8A-E44E-D4F27EF0A46D}"/>
              </a:ext>
            </a:extLst>
          </p:cNvPr>
          <p:cNvSpPr>
            <a:spLocks noGrp="1"/>
          </p:cNvSpPr>
          <p:nvPr>
            <p:ph type="body" idx="1"/>
          </p:nvPr>
        </p:nvSpPr>
        <p:spPr>
          <a:xfrm>
            <a:off x="274951" y="1024125"/>
            <a:ext cx="5971751" cy="2624154"/>
          </a:xfrm>
        </p:spPr>
        <p:txBody>
          <a:bodyPr>
            <a:normAutofit/>
          </a:bodyPr>
          <a:lstStyle/>
          <a:p>
            <a:r>
              <a:rPr lang="en-US">
                <a:solidFill>
                  <a:srgbClr val="FFFF00"/>
                </a:solidFill>
              </a:rPr>
              <a:t>Launch the maximum number of threads </a:t>
            </a:r>
            <a:r>
              <a:rPr lang="en-US"/>
              <a:t>that can run simultaneously on the device </a:t>
            </a:r>
            <a:r>
              <a:rPr lang="en-US">
                <a:sym typeface="Wingdings" panose="05000000000000000000" pitchFamily="2" charset="2"/>
              </a:rPr>
              <a:t>to prevent deadlock</a:t>
            </a:r>
          </a:p>
          <a:p>
            <a:pPr lvl="1"/>
            <a:r>
              <a:rPr lang="en-US">
                <a:sym typeface="Wingdings" panose="05000000000000000000" pitchFamily="2" charset="2"/>
              </a:rPr>
              <a:t>The threads are persistently running</a:t>
            </a:r>
          </a:p>
          <a:p>
            <a:r>
              <a:rPr lang="en-US"/>
              <a:t>We can use the occupancy API to determine the number of persistent threads</a:t>
            </a:r>
          </a:p>
          <a:p>
            <a:r>
              <a:rPr lang="en-US"/>
              <a:t>The global barrier by spin waiting is safely used for already processed tasks</a:t>
            </a:r>
          </a:p>
        </p:txBody>
      </p:sp>
      <p:sp>
        <p:nvSpPr>
          <p:cNvPr id="10" name="TextBox 9">
            <a:extLst>
              <a:ext uri="{FF2B5EF4-FFF2-40B4-BE49-F238E27FC236}">
                <a16:creationId xmlns:a16="http://schemas.microsoft.com/office/drawing/2014/main" id="{8EB56854-161B-0B76-7969-E56A82C1FF0A}"/>
              </a:ext>
            </a:extLst>
          </p:cNvPr>
          <p:cNvSpPr txBox="1"/>
          <p:nvPr/>
        </p:nvSpPr>
        <p:spPr>
          <a:xfrm>
            <a:off x="8263867" y="1183197"/>
            <a:ext cx="2888525"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FFFFFF"/>
                </a:solidFill>
                <a:effectLst/>
                <a:uFillTx/>
                <a:latin typeface="+mj-lt"/>
                <a:ea typeface="+mj-ea"/>
                <a:cs typeface="+mj-cs"/>
                <a:sym typeface="Calibri"/>
              </a:rPr>
              <a:t>Just launch </a:t>
            </a:r>
            <a:r>
              <a:rPr kumimoji="0" lang="en-US" sz="1200" b="0" i="0" u="none" strike="noStrike" cap="none" spc="0" normalizeH="0" baseline="0">
                <a:ln>
                  <a:noFill/>
                </a:ln>
                <a:solidFill>
                  <a:srgbClr val="FFFF00"/>
                </a:solidFill>
                <a:effectLst/>
                <a:uFillTx/>
                <a:latin typeface="+mj-lt"/>
                <a:ea typeface="+mj-ea"/>
                <a:cs typeface="+mj-cs"/>
                <a:sym typeface="Calibri"/>
              </a:rPr>
              <a:t>the</a:t>
            </a:r>
            <a:r>
              <a:rPr kumimoji="0" lang="en-US" sz="1200" b="0" i="0" u="none" strike="noStrike" cap="none" spc="0" normalizeH="0" baseline="0">
                <a:ln>
                  <a:noFill/>
                </a:ln>
                <a:solidFill>
                  <a:srgbClr val="FFFFFF"/>
                </a:solidFill>
                <a:effectLst/>
                <a:uFillTx/>
                <a:latin typeface="+mj-lt"/>
                <a:ea typeface="+mj-ea"/>
                <a:cs typeface="+mj-cs"/>
                <a:sym typeface="Calibri"/>
              </a:rPr>
              <a:t> </a:t>
            </a:r>
            <a:r>
              <a:rPr kumimoji="0" lang="en-US" sz="1200" b="0" i="0" u="none" strike="noStrike" cap="none" spc="0" normalizeH="0" baseline="0">
                <a:ln>
                  <a:noFill/>
                </a:ln>
                <a:solidFill>
                  <a:srgbClr val="FFFF00"/>
                </a:solidFill>
                <a:effectLst/>
                <a:uFillTx/>
                <a:latin typeface="+mj-lt"/>
                <a:ea typeface="+mj-ea"/>
                <a:cs typeface="+mj-cs"/>
                <a:sym typeface="Calibri"/>
              </a:rPr>
              <a:t>maximum number of threads </a:t>
            </a:r>
            <a:r>
              <a:rPr kumimoji="0" lang="en-US" sz="1200" b="0" i="0" u="none" strike="noStrike" cap="none" spc="0" normalizeH="0" baseline="0">
                <a:ln>
                  <a:noFill/>
                </a:ln>
                <a:solidFill>
                  <a:srgbClr val="FFFFFF"/>
                </a:solidFill>
                <a:effectLst/>
                <a:uFillTx/>
                <a:latin typeface="+mj-lt"/>
                <a:ea typeface="+mj-ea"/>
                <a:cs typeface="+mj-cs"/>
                <a:sym typeface="Calibri"/>
              </a:rPr>
              <a:t>on the device</a:t>
            </a:r>
          </a:p>
        </p:txBody>
      </p:sp>
      <p:sp>
        <p:nvSpPr>
          <p:cNvPr id="11" name="Left Brace 10">
            <a:extLst>
              <a:ext uri="{FF2B5EF4-FFF2-40B4-BE49-F238E27FC236}">
                <a16:creationId xmlns:a16="http://schemas.microsoft.com/office/drawing/2014/main" id="{816B4312-0222-0180-707F-3944E29681D3}"/>
              </a:ext>
            </a:extLst>
          </p:cNvPr>
          <p:cNvSpPr/>
          <p:nvPr/>
        </p:nvSpPr>
        <p:spPr>
          <a:xfrm rot="5400000">
            <a:off x="9391998" y="899622"/>
            <a:ext cx="251638" cy="1584960"/>
          </a:xfrm>
          <a:prstGeom prst="leftBrace">
            <a:avLst>
              <a:gd name="adj1" fmla="val 108262"/>
              <a:gd name="adj2" fmla="val 50000"/>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4" name="Rectangle 13">
            <a:extLst>
              <a:ext uri="{FF2B5EF4-FFF2-40B4-BE49-F238E27FC236}">
                <a16:creationId xmlns:a16="http://schemas.microsoft.com/office/drawing/2014/main" id="{6E6795D3-1F98-6086-0B20-C23BB3A5C578}"/>
              </a:ext>
            </a:extLst>
          </p:cNvPr>
          <p:cNvSpPr/>
          <p:nvPr/>
        </p:nvSpPr>
        <p:spPr>
          <a:xfrm>
            <a:off x="8732957" y="1907625"/>
            <a:ext cx="396240" cy="467193"/>
          </a:xfrm>
          <a:prstGeom prst="rect">
            <a:avLst/>
          </a:prstGeom>
          <a:solidFill>
            <a:srgbClr val="C00000"/>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5" name="Rectangle 14">
            <a:extLst>
              <a:ext uri="{FF2B5EF4-FFF2-40B4-BE49-F238E27FC236}">
                <a16:creationId xmlns:a16="http://schemas.microsoft.com/office/drawing/2014/main" id="{2529A35A-DA6F-184E-9779-7BBF70EC86C3}"/>
              </a:ext>
            </a:extLst>
          </p:cNvPr>
          <p:cNvSpPr/>
          <p:nvPr/>
        </p:nvSpPr>
        <p:spPr>
          <a:xfrm>
            <a:off x="9129197" y="1908822"/>
            <a:ext cx="396240" cy="467193"/>
          </a:xfrm>
          <a:prstGeom prst="rect">
            <a:avLst/>
          </a:prstGeom>
          <a:solidFill>
            <a:srgbClr val="C00000"/>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6" name="Rectangle 15">
            <a:extLst>
              <a:ext uri="{FF2B5EF4-FFF2-40B4-BE49-F238E27FC236}">
                <a16:creationId xmlns:a16="http://schemas.microsoft.com/office/drawing/2014/main" id="{6731E81E-B642-F93E-CB4D-043532D9018C}"/>
              </a:ext>
            </a:extLst>
          </p:cNvPr>
          <p:cNvSpPr/>
          <p:nvPr/>
        </p:nvSpPr>
        <p:spPr>
          <a:xfrm>
            <a:off x="9525437" y="1907625"/>
            <a:ext cx="396240" cy="467193"/>
          </a:xfrm>
          <a:prstGeom prst="rect">
            <a:avLst/>
          </a:prstGeom>
          <a:solidFill>
            <a:srgbClr val="C00000"/>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7" name="Rectangle 16">
            <a:extLst>
              <a:ext uri="{FF2B5EF4-FFF2-40B4-BE49-F238E27FC236}">
                <a16:creationId xmlns:a16="http://schemas.microsoft.com/office/drawing/2014/main" id="{9AF678AB-C074-9E4C-1349-0E38B879D35F}"/>
              </a:ext>
            </a:extLst>
          </p:cNvPr>
          <p:cNvSpPr/>
          <p:nvPr/>
        </p:nvSpPr>
        <p:spPr>
          <a:xfrm>
            <a:off x="9921677" y="1907624"/>
            <a:ext cx="396240" cy="467193"/>
          </a:xfrm>
          <a:prstGeom prst="rect">
            <a:avLst/>
          </a:prstGeom>
          <a:solidFill>
            <a:srgbClr val="C00000"/>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3" name="Rectangle 22">
            <a:extLst>
              <a:ext uri="{FF2B5EF4-FFF2-40B4-BE49-F238E27FC236}">
                <a16:creationId xmlns:a16="http://schemas.microsoft.com/office/drawing/2014/main" id="{906C7C24-70C2-F41A-7883-56359039D60E}"/>
              </a:ext>
            </a:extLst>
          </p:cNvPr>
          <p:cNvSpPr/>
          <p:nvPr/>
        </p:nvSpPr>
        <p:spPr>
          <a:xfrm>
            <a:off x="8732957" y="2374817"/>
            <a:ext cx="396240" cy="467193"/>
          </a:xfrm>
          <a:prstGeom prst="rect">
            <a:avLst/>
          </a:prstGeom>
          <a:solidFill>
            <a:schemeClr val="bg1"/>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4" name="Rectangle 23">
            <a:extLst>
              <a:ext uri="{FF2B5EF4-FFF2-40B4-BE49-F238E27FC236}">
                <a16:creationId xmlns:a16="http://schemas.microsoft.com/office/drawing/2014/main" id="{4B85493F-6113-14BD-558B-CB8FB7FFE8F2}"/>
              </a:ext>
            </a:extLst>
          </p:cNvPr>
          <p:cNvSpPr/>
          <p:nvPr/>
        </p:nvSpPr>
        <p:spPr>
          <a:xfrm>
            <a:off x="9129197" y="2376014"/>
            <a:ext cx="396240" cy="467193"/>
          </a:xfrm>
          <a:prstGeom prst="rect">
            <a:avLst/>
          </a:prstGeom>
          <a:solidFill>
            <a:schemeClr val="bg1"/>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5" name="Rectangle 24">
            <a:extLst>
              <a:ext uri="{FF2B5EF4-FFF2-40B4-BE49-F238E27FC236}">
                <a16:creationId xmlns:a16="http://schemas.microsoft.com/office/drawing/2014/main" id="{C8E90565-CBC1-C5FC-4435-EDDB27A60ED1}"/>
              </a:ext>
            </a:extLst>
          </p:cNvPr>
          <p:cNvSpPr/>
          <p:nvPr/>
        </p:nvSpPr>
        <p:spPr>
          <a:xfrm>
            <a:off x="9525437" y="2374817"/>
            <a:ext cx="396240" cy="467193"/>
          </a:xfrm>
          <a:prstGeom prst="rect">
            <a:avLst/>
          </a:prstGeom>
          <a:solidFill>
            <a:schemeClr val="bg1"/>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6" name="Rectangle 25">
            <a:extLst>
              <a:ext uri="{FF2B5EF4-FFF2-40B4-BE49-F238E27FC236}">
                <a16:creationId xmlns:a16="http://schemas.microsoft.com/office/drawing/2014/main" id="{59FCC214-18A0-AC80-5FBC-78A621896464}"/>
              </a:ext>
            </a:extLst>
          </p:cNvPr>
          <p:cNvSpPr/>
          <p:nvPr/>
        </p:nvSpPr>
        <p:spPr>
          <a:xfrm>
            <a:off x="9921677" y="2374816"/>
            <a:ext cx="396240" cy="467193"/>
          </a:xfrm>
          <a:prstGeom prst="rect">
            <a:avLst/>
          </a:prstGeom>
          <a:solidFill>
            <a:schemeClr val="bg1"/>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2" name="TextBox 31">
            <a:extLst>
              <a:ext uri="{FF2B5EF4-FFF2-40B4-BE49-F238E27FC236}">
                <a16:creationId xmlns:a16="http://schemas.microsoft.com/office/drawing/2014/main" id="{648645BF-B624-5944-CE68-80078DDC7C34}"/>
              </a:ext>
            </a:extLst>
          </p:cNvPr>
          <p:cNvSpPr txBox="1"/>
          <p:nvPr/>
        </p:nvSpPr>
        <p:spPr>
          <a:xfrm>
            <a:off x="6635112" y="689914"/>
            <a:ext cx="384003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b="0" i="0" u="none" strike="noStrike" cap="none" spc="0" normalizeH="0" baseline="0">
                <a:ln>
                  <a:noFill/>
                </a:ln>
                <a:solidFill>
                  <a:srgbClr val="FFFFFF"/>
                </a:solidFill>
                <a:effectLst/>
                <a:uFillTx/>
                <a:latin typeface="+mj-lt"/>
                <a:ea typeface="+mj-ea"/>
                <a:cs typeface="+mj-cs"/>
                <a:sym typeface="Calibri"/>
              </a:rPr>
              <a:t>Fused kernel – Persistent threads</a:t>
            </a:r>
          </a:p>
        </p:txBody>
      </p:sp>
      <p:sp>
        <p:nvSpPr>
          <p:cNvPr id="33" name="Rectangle 32">
            <a:extLst>
              <a:ext uri="{FF2B5EF4-FFF2-40B4-BE49-F238E27FC236}">
                <a16:creationId xmlns:a16="http://schemas.microsoft.com/office/drawing/2014/main" id="{EDA1DCF3-64CB-1290-76CE-18108F451780}"/>
              </a:ext>
            </a:extLst>
          </p:cNvPr>
          <p:cNvSpPr/>
          <p:nvPr/>
        </p:nvSpPr>
        <p:spPr>
          <a:xfrm>
            <a:off x="6927466" y="1161432"/>
            <a:ext cx="4547039" cy="2012331"/>
          </a:xfrm>
          <a:prstGeom prst="rect">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4" name="TextBox 33">
            <a:extLst>
              <a:ext uri="{FF2B5EF4-FFF2-40B4-BE49-F238E27FC236}">
                <a16:creationId xmlns:a16="http://schemas.microsoft.com/office/drawing/2014/main" id="{6579CC1B-FDE2-FC3C-6AC2-91156A036372}"/>
              </a:ext>
            </a:extLst>
          </p:cNvPr>
          <p:cNvSpPr txBox="1"/>
          <p:nvPr/>
        </p:nvSpPr>
        <p:spPr>
          <a:xfrm>
            <a:off x="6994115" y="2183721"/>
            <a:ext cx="125349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Kernel launch</a:t>
            </a:r>
          </a:p>
        </p:txBody>
      </p:sp>
      <p:cxnSp>
        <p:nvCxnSpPr>
          <p:cNvPr id="36" name="Straight Arrow Connector 35">
            <a:extLst>
              <a:ext uri="{FF2B5EF4-FFF2-40B4-BE49-F238E27FC236}">
                <a16:creationId xmlns:a16="http://schemas.microsoft.com/office/drawing/2014/main" id="{6316E705-BC27-9F59-5AFC-223017F15E6A}"/>
              </a:ext>
            </a:extLst>
          </p:cNvPr>
          <p:cNvCxnSpPr/>
          <p:nvPr/>
        </p:nvCxnSpPr>
        <p:spPr>
          <a:xfrm>
            <a:off x="8950604" y="2308932"/>
            <a:ext cx="0" cy="227883"/>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pic>
        <p:nvPicPr>
          <p:cNvPr id="48" name="Graphic 47" descr="Checkmark with solid fill">
            <a:extLst>
              <a:ext uri="{FF2B5EF4-FFF2-40B4-BE49-F238E27FC236}">
                <a16:creationId xmlns:a16="http://schemas.microsoft.com/office/drawing/2014/main" id="{2CD7194A-CFA7-0529-978B-39E46C7C639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36662" y="2527072"/>
            <a:ext cx="227883" cy="227883"/>
          </a:xfrm>
          <a:prstGeom prst="rect">
            <a:avLst/>
          </a:prstGeom>
        </p:spPr>
      </p:pic>
      <p:cxnSp>
        <p:nvCxnSpPr>
          <p:cNvPr id="49" name="Straight Arrow Connector 48">
            <a:extLst>
              <a:ext uri="{FF2B5EF4-FFF2-40B4-BE49-F238E27FC236}">
                <a16:creationId xmlns:a16="http://schemas.microsoft.com/office/drawing/2014/main" id="{905F40B0-E932-BEB5-7176-37AFC904ABB3}"/>
              </a:ext>
            </a:extLst>
          </p:cNvPr>
          <p:cNvCxnSpPr/>
          <p:nvPr/>
        </p:nvCxnSpPr>
        <p:spPr>
          <a:xfrm>
            <a:off x="9327317" y="2307707"/>
            <a:ext cx="0" cy="227883"/>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pic>
        <p:nvPicPr>
          <p:cNvPr id="50" name="Graphic 49" descr="Checkmark with solid fill">
            <a:extLst>
              <a:ext uri="{FF2B5EF4-FFF2-40B4-BE49-F238E27FC236}">
                <a16:creationId xmlns:a16="http://schemas.microsoft.com/office/drawing/2014/main" id="{6F4A4F0E-794E-1026-BF14-6D40D92D7D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13375" y="2525847"/>
            <a:ext cx="227883" cy="227883"/>
          </a:xfrm>
          <a:prstGeom prst="rect">
            <a:avLst/>
          </a:prstGeom>
        </p:spPr>
      </p:pic>
      <p:cxnSp>
        <p:nvCxnSpPr>
          <p:cNvPr id="53" name="Straight Arrow Connector 52">
            <a:extLst>
              <a:ext uri="{FF2B5EF4-FFF2-40B4-BE49-F238E27FC236}">
                <a16:creationId xmlns:a16="http://schemas.microsoft.com/office/drawing/2014/main" id="{54FC9535-D6B2-9E9F-21AB-E3A6DA9A75D6}"/>
              </a:ext>
            </a:extLst>
          </p:cNvPr>
          <p:cNvCxnSpPr/>
          <p:nvPr/>
        </p:nvCxnSpPr>
        <p:spPr>
          <a:xfrm>
            <a:off x="9708131" y="2307041"/>
            <a:ext cx="0" cy="227883"/>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pic>
        <p:nvPicPr>
          <p:cNvPr id="54" name="Graphic 53" descr="Checkmark with solid fill">
            <a:extLst>
              <a:ext uri="{FF2B5EF4-FFF2-40B4-BE49-F238E27FC236}">
                <a16:creationId xmlns:a16="http://schemas.microsoft.com/office/drawing/2014/main" id="{C0B209B5-886A-E8EC-5E5C-ACF6AB938C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94189" y="2525181"/>
            <a:ext cx="227883" cy="227883"/>
          </a:xfrm>
          <a:prstGeom prst="rect">
            <a:avLst/>
          </a:prstGeom>
        </p:spPr>
      </p:pic>
      <p:cxnSp>
        <p:nvCxnSpPr>
          <p:cNvPr id="55" name="Straight Arrow Connector 54">
            <a:extLst>
              <a:ext uri="{FF2B5EF4-FFF2-40B4-BE49-F238E27FC236}">
                <a16:creationId xmlns:a16="http://schemas.microsoft.com/office/drawing/2014/main" id="{CE6078AA-FA02-726B-70FD-71F8F32AF16F}"/>
              </a:ext>
            </a:extLst>
          </p:cNvPr>
          <p:cNvCxnSpPr/>
          <p:nvPr/>
        </p:nvCxnSpPr>
        <p:spPr>
          <a:xfrm>
            <a:off x="10084844" y="2305816"/>
            <a:ext cx="0" cy="227883"/>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pic>
        <p:nvPicPr>
          <p:cNvPr id="56" name="Graphic 55" descr="Checkmark with solid fill">
            <a:extLst>
              <a:ext uri="{FF2B5EF4-FFF2-40B4-BE49-F238E27FC236}">
                <a16:creationId xmlns:a16="http://schemas.microsoft.com/office/drawing/2014/main" id="{C3F757B0-391D-3423-3EB0-F141688CF3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70902" y="2523956"/>
            <a:ext cx="227883" cy="227883"/>
          </a:xfrm>
          <a:prstGeom prst="rect">
            <a:avLst/>
          </a:prstGeom>
        </p:spPr>
      </p:pic>
      <p:grpSp>
        <p:nvGrpSpPr>
          <p:cNvPr id="5" name="Group 4">
            <a:extLst>
              <a:ext uri="{FF2B5EF4-FFF2-40B4-BE49-F238E27FC236}">
                <a16:creationId xmlns:a16="http://schemas.microsoft.com/office/drawing/2014/main" id="{BFC4FC55-B6E6-B301-82AA-F9EDEA559B09}"/>
              </a:ext>
            </a:extLst>
          </p:cNvPr>
          <p:cNvGrpSpPr/>
          <p:nvPr/>
        </p:nvGrpSpPr>
        <p:grpSpPr>
          <a:xfrm>
            <a:off x="6953946" y="3565611"/>
            <a:ext cx="5227803" cy="2292935"/>
            <a:chOff x="6953946" y="3565611"/>
            <a:chExt cx="5227803" cy="2292935"/>
          </a:xfrm>
        </p:grpSpPr>
        <p:sp>
          <p:nvSpPr>
            <p:cNvPr id="57" name="TextBox 56">
              <a:extLst>
                <a:ext uri="{FF2B5EF4-FFF2-40B4-BE49-F238E27FC236}">
                  <a16:creationId xmlns:a16="http://schemas.microsoft.com/office/drawing/2014/main" id="{3FF28B0D-62F4-FD3C-7021-A39CC700DA85}"/>
                </a:ext>
              </a:extLst>
            </p:cNvPr>
            <p:cNvSpPr txBox="1"/>
            <p:nvPr/>
          </p:nvSpPr>
          <p:spPr>
            <a:xfrm>
              <a:off x="6953946" y="3565611"/>
              <a:ext cx="4520559" cy="2292935"/>
            </a:xfrm>
            <a:prstGeom prst="rect">
              <a:avLst/>
            </a:prstGeom>
            <a:solidFill>
              <a:srgbClr val="262626"/>
            </a:solidFill>
            <a:ln w="12700" cap="flat">
              <a:solidFill>
                <a:srgbClr val="FFFFFF"/>
              </a:solidFill>
              <a:miter lim="400000"/>
            </a:ln>
            <a:effectLst/>
            <a:sp3d/>
          </p:spPr>
          <p:style>
            <a:lnRef idx="0">
              <a:scrgbClr r="0" g="0" b="0"/>
            </a:lnRef>
            <a:fillRef idx="0">
              <a:scrgbClr r="0" g="0" b="0"/>
            </a:fillRef>
            <a:effectRef idx="0">
              <a:scrgbClr r="0" g="0" b="0"/>
            </a:effectRef>
            <a:fontRef idx="none"/>
          </p:style>
          <p:txBody>
            <a:bodyPr wrap="square">
              <a:spAutoFit/>
            </a:bodyPr>
            <a:lstStyle/>
            <a:p>
              <a:endParaRPr lang="en-US" sz="1100">
                <a:solidFill>
                  <a:srgbClr val="D4D4D4"/>
                </a:solidFill>
                <a:latin typeface="Consolas" panose="020B0609020204030204" pitchFamily="49" charset="0"/>
              </a:endParaRPr>
            </a:p>
            <a:p>
              <a:r>
                <a:rPr lang="en-US" sz="1100" b="0">
                  <a:solidFill>
                    <a:srgbClr val="D4D4D4"/>
                  </a:solidFill>
                  <a:effectLst/>
                  <a:latin typeface="Consolas" panose="020B0609020204030204" pitchFamily="49" charset="0"/>
                </a:rPr>
                <a:t>    … Task 1</a:t>
              </a:r>
            </a:p>
            <a:p>
              <a:br>
                <a:rPr lang="en-US" sz="1100" b="0">
                  <a:solidFill>
                    <a:srgbClr val="D4D4D4"/>
                  </a:solidFill>
                  <a:effectLst/>
                  <a:latin typeface="Consolas" panose="020B0609020204030204" pitchFamily="49" charset="0"/>
                </a:rPr>
              </a:br>
              <a:r>
                <a:rPr lang="en-US" sz="1100" b="0">
                  <a:solidFill>
                    <a:srgbClr val="D4D4D4"/>
                  </a:solidFill>
                  <a:effectLst/>
                  <a:latin typeface="Consolas" panose="020B0609020204030204" pitchFamily="49" charset="0"/>
                </a:rPr>
                <a:t>    </a:t>
              </a:r>
              <a:r>
                <a:rPr lang="en-US" sz="1100" b="0">
                  <a:solidFill>
                    <a:srgbClr val="C586C0"/>
                  </a:solidFill>
                  <a:effectLst/>
                  <a:latin typeface="Consolas" panose="020B0609020204030204" pitchFamily="49" charset="0"/>
                </a:rPr>
                <a:t>if </a:t>
              </a:r>
              <a:r>
                <a:rPr lang="en-US" sz="1100" b="0">
                  <a:solidFill>
                    <a:srgbClr val="D4D4D4"/>
                  </a:solidFill>
                  <a:effectLst/>
                  <a:latin typeface="Consolas" panose="020B0609020204030204" pitchFamily="49" charset="0"/>
                </a:rPr>
                <a:t>(</a:t>
              </a:r>
              <a:r>
                <a:rPr lang="en-US" sz="1100" b="0" err="1">
                  <a:solidFill>
                    <a:srgbClr val="D4D4D4"/>
                  </a:solidFill>
                  <a:effectLst/>
                  <a:latin typeface="Consolas" panose="020B0609020204030204" pitchFamily="49" charset="0"/>
                </a:rPr>
                <a:t>laneIndex</a:t>
              </a:r>
              <a:r>
                <a:rPr lang="en-US" sz="1100" b="0">
                  <a:solidFill>
                    <a:srgbClr val="D4D4D4"/>
                  </a:solidFill>
                  <a:effectLst/>
                  <a:latin typeface="Consolas" panose="020B0609020204030204" pitchFamily="49" charset="0"/>
                </a:rPr>
                <a:t> == </a:t>
              </a:r>
              <a:r>
                <a:rPr lang="en-US" sz="1100" b="0">
                  <a:solidFill>
                    <a:srgbClr val="B5CEA8"/>
                  </a:solidFill>
                  <a:effectLst/>
                  <a:latin typeface="Consolas" panose="020B0609020204030204" pitchFamily="49" charset="0"/>
                </a:rPr>
                <a:t>0</a:t>
              </a:r>
              <a:r>
                <a:rPr lang="en-US" sz="1100" b="0">
                  <a:solidFill>
                    <a:srgbClr val="D4D4D4"/>
                  </a:solidFill>
                  <a:effectLst/>
                  <a:latin typeface="Consolas" panose="020B0609020204030204" pitchFamily="49" charset="0"/>
                </a:rPr>
                <a:t>)</a:t>
              </a:r>
            </a:p>
            <a:p>
              <a:r>
                <a:rPr lang="en-US" sz="1100" b="0">
                  <a:solidFill>
                    <a:srgbClr val="D4D4D4"/>
                  </a:solidFill>
                  <a:effectLst/>
                  <a:latin typeface="Consolas" panose="020B0609020204030204" pitchFamily="49" charset="0"/>
                </a:rPr>
                <a:t>    {</a:t>
              </a:r>
            </a:p>
            <a:p>
              <a:r>
                <a:rPr lang="en-US" sz="1100" b="0">
                  <a:solidFill>
                    <a:srgbClr val="D4D4D4"/>
                  </a:solidFill>
                  <a:effectLst/>
                  <a:latin typeface="Consolas" panose="020B0609020204030204" pitchFamily="49" charset="0"/>
                </a:rPr>
                <a:t>        </a:t>
              </a:r>
              <a:r>
                <a:rPr lang="en-US" sz="1100" b="0" err="1">
                  <a:solidFill>
                    <a:srgbClr val="DCDCAA"/>
                  </a:solidFill>
                  <a:effectLst/>
                  <a:latin typeface="Consolas" panose="020B0609020204030204" pitchFamily="49" charset="0"/>
                </a:rPr>
                <a:t>atomicAdd</a:t>
              </a:r>
              <a:r>
                <a:rPr lang="en-US" sz="1100" b="0">
                  <a:solidFill>
                    <a:srgbClr val="D4D4D4"/>
                  </a:solidFill>
                  <a:effectLst/>
                  <a:latin typeface="Consolas" panose="020B0609020204030204" pitchFamily="49" charset="0"/>
                </a:rPr>
                <a:t>(counter, </a:t>
              </a:r>
              <a:r>
                <a:rPr lang="en-US" sz="1100" b="0">
                  <a:solidFill>
                    <a:srgbClr val="B5CEA8"/>
                  </a:solidFill>
                  <a:effectLst/>
                  <a:latin typeface="Consolas" panose="020B0609020204030204" pitchFamily="49" charset="0"/>
                </a:rPr>
                <a:t>1</a:t>
              </a:r>
              <a:r>
                <a:rPr lang="en-US" sz="1100" b="0">
                  <a:solidFill>
                    <a:srgbClr val="D4D4D4"/>
                  </a:solidFill>
                  <a:effectLst/>
                  <a:latin typeface="Consolas" panose="020B0609020204030204" pitchFamily="49" charset="0"/>
                </a:rPr>
                <a:t>);</a:t>
              </a:r>
            </a:p>
            <a:p>
              <a:r>
                <a:rPr lang="en-US" sz="1100" b="0">
                  <a:solidFill>
                    <a:srgbClr val="D4D4D4"/>
                  </a:solidFill>
                  <a:effectLst/>
                  <a:latin typeface="Consolas" panose="020B0609020204030204" pitchFamily="49" charset="0"/>
                </a:rPr>
                <a:t>        </a:t>
              </a:r>
              <a:r>
                <a:rPr lang="en-US" sz="1100" b="0">
                  <a:solidFill>
                    <a:srgbClr val="C586C0"/>
                  </a:solidFill>
                  <a:effectLst/>
                  <a:latin typeface="Consolas" panose="020B0609020204030204" pitchFamily="49" charset="0"/>
                </a:rPr>
                <a:t>while </a:t>
              </a:r>
              <a:r>
                <a:rPr lang="en-US" sz="1100" b="0">
                  <a:solidFill>
                    <a:srgbClr val="D4D4D4"/>
                  </a:solidFill>
                  <a:effectLst/>
                  <a:latin typeface="Consolas" panose="020B0609020204030204" pitchFamily="49" charset="0"/>
                </a:rPr>
                <a:t>(</a:t>
              </a:r>
              <a:r>
                <a:rPr lang="en-US" sz="1100" b="0" err="1">
                  <a:solidFill>
                    <a:srgbClr val="DCDCAA"/>
                  </a:solidFill>
                  <a:effectLst/>
                  <a:latin typeface="Consolas" panose="020B0609020204030204" pitchFamily="49" charset="0"/>
                </a:rPr>
                <a:t>atomicAdd</a:t>
              </a:r>
              <a:r>
                <a:rPr lang="en-US" sz="1100" b="0">
                  <a:solidFill>
                    <a:srgbClr val="D4D4D4"/>
                  </a:solidFill>
                  <a:effectLst/>
                  <a:latin typeface="Consolas" panose="020B0609020204030204" pitchFamily="49" charset="0"/>
                </a:rPr>
                <a:t>(counter, </a:t>
              </a:r>
              <a:r>
                <a:rPr lang="en-US" sz="1100" b="0">
                  <a:solidFill>
                    <a:srgbClr val="B5CEA8"/>
                  </a:solidFill>
                  <a:effectLst/>
                  <a:latin typeface="Consolas" panose="020B0609020204030204" pitchFamily="49" charset="0"/>
                </a:rPr>
                <a:t>0</a:t>
              </a:r>
              <a:r>
                <a:rPr lang="en-US" sz="1100" b="0">
                  <a:solidFill>
                    <a:srgbClr val="D4D4D4"/>
                  </a:solidFill>
                  <a:effectLst/>
                  <a:latin typeface="Consolas" panose="020B0609020204030204" pitchFamily="49" charset="0"/>
                </a:rPr>
                <a:t>) &lt; numberOfTask1);</a:t>
              </a:r>
            </a:p>
            <a:p>
              <a:r>
                <a:rPr lang="en-US" sz="1100" b="0">
                  <a:solidFill>
                    <a:srgbClr val="D4D4D4"/>
                  </a:solidFill>
                  <a:effectLst/>
                  <a:latin typeface="Consolas" panose="020B0609020204030204" pitchFamily="49" charset="0"/>
                </a:rPr>
                <a:t>    }</a:t>
              </a:r>
            </a:p>
            <a:p>
              <a:r>
                <a:rPr lang="en-US" sz="1100" b="0">
                  <a:solidFill>
                    <a:srgbClr val="D4D4D4"/>
                  </a:solidFill>
                  <a:effectLst/>
                  <a:latin typeface="Consolas" panose="020B0609020204030204" pitchFamily="49" charset="0"/>
                </a:rPr>
                <a:t>    </a:t>
              </a:r>
              <a:r>
                <a:rPr lang="en-US" sz="1100" b="0">
                  <a:solidFill>
                    <a:srgbClr val="DCDCAA"/>
                  </a:solidFill>
                  <a:effectLst/>
                  <a:latin typeface="Consolas" panose="020B0609020204030204" pitchFamily="49" charset="0"/>
                </a:rPr>
                <a:t>__</a:t>
              </a:r>
              <a:r>
                <a:rPr lang="en-US" sz="1100" b="0" err="1">
                  <a:solidFill>
                    <a:srgbClr val="DCDCAA"/>
                  </a:solidFill>
                  <a:effectLst/>
                  <a:latin typeface="Consolas" panose="020B0609020204030204" pitchFamily="49" charset="0"/>
                </a:rPr>
                <a:t>syncthreads</a:t>
              </a:r>
              <a:r>
                <a:rPr lang="en-US" sz="1100" b="0">
                  <a:solidFill>
                    <a:srgbClr val="D4D4D4"/>
                  </a:solidFill>
                  <a:effectLst/>
                  <a:latin typeface="Consolas" panose="020B0609020204030204" pitchFamily="49" charset="0"/>
                </a:rPr>
                <a:t>();</a:t>
              </a:r>
              <a:br>
                <a:rPr lang="en-US" sz="1100" b="0">
                  <a:solidFill>
                    <a:srgbClr val="D4D4D4"/>
                  </a:solidFill>
                  <a:effectLst/>
                  <a:latin typeface="Consolas" panose="020B0609020204030204" pitchFamily="49" charset="0"/>
                </a:rPr>
              </a:br>
              <a:r>
                <a:rPr lang="en-US" sz="1100" b="0">
                  <a:solidFill>
                    <a:srgbClr val="D4D4D4"/>
                  </a:solidFill>
                  <a:effectLst/>
                  <a:latin typeface="Consolas" panose="020B0609020204030204" pitchFamily="49" charset="0"/>
                </a:rPr>
                <a:t>    </a:t>
              </a:r>
              <a:r>
                <a:rPr lang="en-US" sz="1100" b="0">
                  <a:solidFill>
                    <a:srgbClr val="DCDCAA"/>
                  </a:solidFill>
                  <a:effectLst/>
                  <a:latin typeface="Consolas" panose="020B0609020204030204" pitchFamily="49" charset="0"/>
                </a:rPr>
                <a:t>__</a:t>
              </a:r>
              <a:r>
                <a:rPr lang="en-US" sz="1100" b="0" err="1">
                  <a:solidFill>
                    <a:srgbClr val="DCDCAA"/>
                  </a:solidFill>
                  <a:effectLst/>
                  <a:latin typeface="Consolas" panose="020B0609020204030204" pitchFamily="49" charset="0"/>
                </a:rPr>
                <a:t>threadfence</a:t>
              </a:r>
              <a:r>
                <a:rPr lang="en-US" sz="1100" b="0">
                  <a:solidFill>
                    <a:srgbClr val="D4D4D4"/>
                  </a:solidFill>
                  <a:effectLst/>
                  <a:latin typeface="Consolas" panose="020B0609020204030204" pitchFamily="49" charset="0"/>
                </a:rPr>
                <a:t>();</a:t>
              </a:r>
            </a:p>
            <a:p>
              <a:endParaRPr lang="en-US" sz="1100" b="0">
                <a:solidFill>
                  <a:srgbClr val="D4D4D4"/>
                </a:solidFill>
                <a:effectLst/>
                <a:latin typeface="Consolas" panose="020B0609020204030204" pitchFamily="49" charset="0"/>
              </a:endParaRPr>
            </a:p>
            <a:p>
              <a:r>
                <a:rPr lang="en-US" sz="1100" b="0">
                  <a:solidFill>
                    <a:srgbClr val="D4D4D4"/>
                  </a:solidFill>
                  <a:effectLst/>
                  <a:latin typeface="Consolas" panose="020B0609020204030204" pitchFamily="49" charset="0"/>
                </a:rPr>
                <a:t>    … Task 2</a:t>
              </a:r>
            </a:p>
            <a:p>
              <a:endParaRPr lang="en-US" sz="1100" b="0">
                <a:solidFill>
                  <a:srgbClr val="D4D4D4"/>
                </a:solidFill>
                <a:effectLst/>
                <a:latin typeface="Consolas" panose="020B0609020204030204" pitchFamily="49" charset="0"/>
              </a:endParaRPr>
            </a:p>
          </p:txBody>
        </p:sp>
        <p:sp>
          <p:nvSpPr>
            <p:cNvPr id="59" name="Speech Bubble: Oval 58">
              <a:extLst>
                <a:ext uri="{FF2B5EF4-FFF2-40B4-BE49-F238E27FC236}">
                  <a16:creationId xmlns:a16="http://schemas.microsoft.com/office/drawing/2014/main" id="{D3EBE4EB-CFB2-AE30-3C1B-1DF59180E031}"/>
                </a:ext>
              </a:extLst>
            </p:cNvPr>
            <p:cNvSpPr/>
            <p:nvPr/>
          </p:nvSpPr>
          <p:spPr>
            <a:xfrm>
              <a:off x="9804130" y="3648279"/>
              <a:ext cx="2377619" cy="735744"/>
            </a:xfrm>
            <a:prstGeom prst="wedgeEllipseCallout">
              <a:avLst>
                <a:gd name="adj1" fmla="val -43993"/>
                <a:gd name="adj2" fmla="val 65171"/>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400">
                  <a:solidFill>
                    <a:srgbClr val="000000"/>
                  </a:solidFill>
                  <a:latin typeface="+mj-lt"/>
                  <a:ea typeface="+mj-ea"/>
                  <a:cs typeface="+mj-cs"/>
                  <a:sym typeface="Calibri"/>
                </a:rPr>
                <a:t>Count finished warps and can wait properly</a:t>
              </a:r>
              <a:endParaRPr kumimoji="0" lang="en-US" sz="1400" b="0" i="0" u="none" strike="noStrike" cap="none" spc="0" normalizeH="0" baseline="0">
                <a:ln>
                  <a:noFill/>
                </a:ln>
                <a:solidFill>
                  <a:srgbClr val="000000"/>
                </a:solidFill>
                <a:effectLst/>
                <a:uFillTx/>
                <a:latin typeface="+mj-lt"/>
                <a:ea typeface="+mj-ea"/>
                <a:cs typeface="+mj-cs"/>
                <a:sym typeface="Calibri"/>
              </a:endParaRPr>
            </a:p>
          </p:txBody>
        </p:sp>
      </p:grpSp>
      <p:sp>
        <p:nvSpPr>
          <p:cNvPr id="60" name="TextBox 59">
            <a:extLst>
              <a:ext uri="{FF2B5EF4-FFF2-40B4-BE49-F238E27FC236}">
                <a16:creationId xmlns:a16="http://schemas.microsoft.com/office/drawing/2014/main" id="{09D1BA6E-7FAE-1F90-E8C9-46EEF0768478}"/>
              </a:ext>
            </a:extLst>
          </p:cNvPr>
          <p:cNvSpPr txBox="1"/>
          <p:nvPr/>
        </p:nvSpPr>
        <p:spPr>
          <a:xfrm>
            <a:off x="168731" y="3846507"/>
            <a:ext cx="6671594" cy="1277273"/>
          </a:xfrm>
          <a:prstGeom prst="rect">
            <a:avLst/>
          </a:prstGeom>
          <a:solidFill>
            <a:srgbClr val="262626"/>
          </a:solidFill>
          <a:ln w="12700" cap="flat">
            <a:solidFill>
              <a:srgbClr val="FFFFFF"/>
            </a:solid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100" b="0" err="1">
                <a:solidFill>
                  <a:srgbClr val="4EC9B0"/>
                </a:solidFill>
                <a:effectLst/>
                <a:latin typeface="Consolas" panose="020B0609020204030204" pitchFamily="49" charset="0"/>
              </a:rPr>
              <a:t>oroDeviceProp</a:t>
            </a:r>
            <a:r>
              <a:rPr lang="en-US" sz="1100" b="0">
                <a:solidFill>
                  <a:srgbClr val="CCCCCC"/>
                </a:solidFill>
                <a:effectLst/>
                <a:latin typeface="Consolas" panose="020B0609020204030204" pitchFamily="49" charset="0"/>
              </a:rPr>
              <a:t> prop;</a:t>
            </a:r>
          </a:p>
          <a:p>
            <a:r>
              <a:rPr lang="en-US" sz="1100" b="0" err="1">
                <a:solidFill>
                  <a:srgbClr val="DCDCAA"/>
                </a:solidFill>
                <a:effectLst/>
                <a:latin typeface="Consolas" panose="020B0609020204030204" pitchFamily="49" charset="0"/>
              </a:rPr>
              <a:t>oroGetDeviceProperties</a:t>
            </a:r>
            <a:r>
              <a:rPr lang="en-US" sz="1100" b="0">
                <a:solidFill>
                  <a:srgbClr val="CCCCCC"/>
                </a:solidFill>
                <a:effectLst/>
                <a:latin typeface="Consolas" panose="020B0609020204030204" pitchFamily="49" charset="0"/>
              </a:rPr>
              <a:t>(</a:t>
            </a:r>
            <a:r>
              <a:rPr lang="en-US" sz="1100" b="0">
                <a:solidFill>
                  <a:srgbClr val="D4D4D4"/>
                </a:solidFill>
                <a:effectLst/>
                <a:latin typeface="Consolas" panose="020B0609020204030204" pitchFamily="49" charset="0"/>
              </a:rPr>
              <a:t>&amp;</a:t>
            </a:r>
            <a:r>
              <a:rPr lang="en-US" sz="1100" b="0">
                <a:solidFill>
                  <a:srgbClr val="CCCCCC"/>
                </a:solidFill>
                <a:effectLst/>
                <a:latin typeface="Consolas" panose="020B0609020204030204" pitchFamily="49" charset="0"/>
              </a:rPr>
              <a:t>prop, device);</a:t>
            </a:r>
          </a:p>
          <a:p>
            <a:endParaRPr lang="en-US" sz="1100" b="0">
              <a:solidFill>
                <a:srgbClr val="CCCCCC"/>
              </a:solidFill>
              <a:effectLst/>
              <a:latin typeface="Consolas" panose="020B0609020204030204" pitchFamily="49" charset="0"/>
            </a:endParaRPr>
          </a:p>
          <a:p>
            <a:r>
              <a:rPr lang="en-US" sz="1100" b="0">
                <a:solidFill>
                  <a:srgbClr val="569CD6"/>
                </a:solidFill>
                <a:effectLst/>
                <a:latin typeface="Consolas" panose="020B0609020204030204" pitchFamily="49" charset="0"/>
              </a:rPr>
              <a:t>int</a:t>
            </a:r>
            <a:r>
              <a:rPr lang="en-US" sz="1100" b="0">
                <a:solidFill>
                  <a:srgbClr val="CCCCCC"/>
                </a:solidFill>
                <a:effectLst/>
                <a:latin typeface="Consolas" panose="020B0609020204030204" pitchFamily="49" charset="0"/>
              </a:rPr>
              <a:t> </a:t>
            </a:r>
            <a:r>
              <a:rPr lang="en-US" sz="1100" b="0" err="1">
                <a:solidFill>
                  <a:srgbClr val="CCCCCC"/>
                </a:solidFill>
                <a:effectLst/>
                <a:latin typeface="Consolas" panose="020B0609020204030204" pitchFamily="49" charset="0"/>
              </a:rPr>
              <a:t>blockCount</a:t>
            </a:r>
            <a:r>
              <a:rPr lang="en-US" sz="1100" b="0">
                <a:solidFill>
                  <a:srgbClr val="CCCCCC"/>
                </a:solidFill>
                <a:effectLst/>
                <a:latin typeface="Consolas" panose="020B0609020204030204" pitchFamily="49" charset="0"/>
              </a:rPr>
              <a:t>;</a:t>
            </a:r>
          </a:p>
          <a:p>
            <a:r>
              <a:rPr lang="en-US" sz="1100" b="0" err="1">
                <a:solidFill>
                  <a:srgbClr val="DCDCAA"/>
                </a:solidFill>
                <a:effectLst/>
                <a:latin typeface="Consolas" panose="020B0609020204030204" pitchFamily="49" charset="0"/>
              </a:rPr>
              <a:t>oroOccupancyMaxActiveBlocksPerMultiprocessor</a:t>
            </a:r>
            <a:r>
              <a:rPr lang="en-US" sz="1100" b="0">
                <a:solidFill>
                  <a:srgbClr val="CCCCCC"/>
                </a:solidFill>
                <a:effectLst/>
                <a:latin typeface="Consolas" panose="020B0609020204030204" pitchFamily="49" charset="0"/>
              </a:rPr>
              <a:t>(</a:t>
            </a:r>
            <a:r>
              <a:rPr lang="en-US" sz="1100" b="0">
                <a:solidFill>
                  <a:srgbClr val="D4D4D4"/>
                </a:solidFill>
                <a:effectLst/>
                <a:latin typeface="Consolas" panose="020B0609020204030204" pitchFamily="49" charset="0"/>
              </a:rPr>
              <a:t>&amp;</a:t>
            </a:r>
            <a:r>
              <a:rPr lang="en-US" sz="1100" b="0" err="1">
                <a:solidFill>
                  <a:srgbClr val="CCCCCC"/>
                </a:solidFill>
                <a:effectLst/>
                <a:latin typeface="Consolas" panose="020B0609020204030204" pitchFamily="49" charset="0"/>
              </a:rPr>
              <a:t>blockCount</a:t>
            </a:r>
            <a:r>
              <a:rPr lang="en-US" sz="1100" b="0">
                <a:solidFill>
                  <a:srgbClr val="CCCCCC"/>
                </a:solidFill>
                <a:effectLst/>
                <a:latin typeface="Consolas" panose="020B0609020204030204" pitchFamily="49" charset="0"/>
              </a:rPr>
              <a:t>, </a:t>
            </a:r>
            <a:r>
              <a:rPr lang="en-US" sz="1100" b="0" err="1">
                <a:solidFill>
                  <a:srgbClr val="CCCCCC"/>
                </a:solidFill>
                <a:effectLst/>
                <a:latin typeface="Consolas" panose="020B0609020204030204" pitchFamily="49" charset="0"/>
              </a:rPr>
              <a:t>func</a:t>
            </a:r>
            <a:r>
              <a:rPr lang="en-US" sz="1100" b="0">
                <a:solidFill>
                  <a:srgbClr val="CCCCCC"/>
                </a:solidFill>
                <a:effectLst/>
                <a:latin typeface="Consolas" panose="020B0609020204030204" pitchFamily="49" charset="0"/>
              </a:rPr>
              <a:t>, BLOCK_SIZE, </a:t>
            </a:r>
            <a:r>
              <a:rPr lang="en-US" sz="1100" b="0">
                <a:solidFill>
                  <a:srgbClr val="B5CEA8"/>
                </a:solidFill>
                <a:effectLst/>
                <a:latin typeface="Consolas" panose="020B0609020204030204" pitchFamily="49" charset="0"/>
              </a:rPr>
              <a:t>0</a:t>
            </a:r>
            <a:r>
              <a:rPr lang="en-US" sz="1100" b="0">
                <a:solidFill>
                  <a:srgbClr val="CCCCCC"/>
                </a:solidFill>
                <a:effectLst/>
                <a:latin typeface="Consolas" panose="020B0609020204030204" pitchFamily="49" charset="0"/>
              </a:rPr>
              <a:t>);</a:t>
            </a:r>
          </a:p>
          <a:p>
            <a:endParaRPr lang="en-US" sz="1100" b="0">
              <a:solidFill>
                <a:srgbClr val="CCCCCC"/>
              </a:solidFill>
              <a:effectLst/>
              <a:latin typeface="Consolas" panose="020B0609020204030204" pitchFamily="49" charset="0"/>
            </a:endParaRPr>
          </a:p>
          <a:p>
            <a:r>
              <a:rPr lang="en-US" sz="1100" b="0">
                <a:solidFill>
                  <a:srgbClr val="569CD6"/>
                </a:solidFill>
                <a:effectLst/>
                <a:latin typeface="Consolas" panose="020B0609020204030204" pitchFamily="49" charset="0"/>
              </a:rPr>
              <a:t>int</a:t>
            </a:r>
            <a:r>
              <a:rPr lang="en-US" sz="1100" b="0">
                <a:solidFill>
                  <a:srgbClr val="CCCCCC"/>
                </a:solidFill>
                <a:effectLst/>
                <a:latin typeface="Consolas" panose="020B0609020204030204" pitchFamily="49" charset="0"/>
              </a:rPr>
              <a:t> </a:t>
            </a:r>
            <a:r>
              <a:rPr lang="en-US" sz="1100" b="0" err="1">
                <a:solidFill>
                  <a:srgbClr val="CCCCCC"/>
                </a:solidFill>
                <a:effectLst/>
                <a:latin typeface="Consolas" panose="020B0609020204030204" pitchFamily="49" charset="0"/>
              </a:rPr>
              <a:t>nPersistentThreads</a:t>
            </a:r>
            <a:r>
              <a:rPr lang="en-US" sz="1100" b="0">
                <a:solidFill>
                  <a:srgbClr val="CCCCCC"/>
                </a:solidFill>
                <a:effectLst/>
                <a:latin typeface="Consolas" panose="020B0609020204030204" pitchFamily="49" charset="0"/>
              </a:rPr>
              <a:t> </a:t>
            </a:r>
            <a:r>
              <a:rPr lang="en-US" sz="1100" b="0">
                <a:solidFill>
                  <a:srgbClr val="D4D4D4"/>
                </a:solidFill>
                <a:effectLst/>
                <a:latin typeface="Consolas" panose="020B0609020204030204" pitchFamily="49" charset="0"/>
              </a:rPr>
              <a:t>=</a:t>
            </a:r>
            <a:r>
              <a:rPr lang="en-US" sz="1100" b="0">
                <a:solidFill>
                  <a:srgbClr val="CCCCCC"/>
                </a:solidFill>
                <a:effectLst/>
                <a:latin typeface="Consolas" panose="020B0609020204030204" pitchFamily="49" charset="0"/>
              </a:rPr>
              <a:t> </a:t>
            </a:r>
            <a:r>
              <a:rPr lang="en-US" sz="1100" b="0" err="1">
                <a:solidFill>
                  <a:srgbClr val="CCCCCC"/>
                </a:solidFill>
                <a:effectLst/>
                <a:latin typeface="Consolas" panose="020B0609020204030204" pitchFamily="49" charset="0"/>
              </a:rPr>
              <a:t>prop.multiProcessorCount</a:t>
            </a:r>
            <a:r>
              <a:rPr lang="en-US" sz="1100" b="0">
                <a:solidFill>
                  <a:srgbClr val="CCCCCC"/>
                </a:solidFill>
                <a:effectLst/>
                <a:latin typeface="Consolas" panose="020B0609020204030204" pitchFamily="49" charset="0"/>
              </a:rPr>
              <a:t> </a:t>
            </a:r>
            <a:r>
              <a:rPr lang="en-US" sz="1100" b="0">
                <a:solidFill>
                  <a:srgbClr val="D4D4D4"/>
                </a:solidFill>
                <a:effectLst/>
                <a:latin typeface="Consolas" panose="020B0609020204030204" pitchFamily="49" charset="0"/>
              </a:rPr>
              <a:t>*</a:t>
            </a:r>
            <a:r>
              <a:rPr lang="en-US" sz="1100" b="0">
                <a:solidFill>
                  <a:srgbClr val="CCCCCC"/>
                </a:solidFill>
                <a:effectLst/>
                <a:latin typeface="Consolas" panose="020B0609020204030204" pitchFamily="49" charset="0"/>
              </a:rPr>
              <a:t> BLOCK_SIZE </a:t>
            </a:r>
            <a:r>
              <a:rPr lang="en-US" sz="1100" b="0">
                <a:solidFill>
                  <a:srgbClr val="D4D4D4"/>
                </a:solidFill>
                <a:effectLst/>
                <a:latin typeface="Consolas" panose="020B0609020204030204" pitchFamily="49" charset="0"/>
              </a:rPr>
              <a:t>*</a:t>
            </a:r>
            <a:r>
              <a:rPr lang="en-US" sz="1100" b="0">
                <a:solidFill>
                  <a:srgbClr val="CCCCCC"/>
                </a:solidFill>
                <a:effectLst/>
                <a:latin typeface="Consolas" panose="020B0609020204030204" pitchFamily="49" charset="0"/>
              </a:rPr>
              <a:t> </a:t>
            </a:r>
            <a:r>
              <a:rPr lang="en-US" sz="1100" b="0" err="1">
                <a:solidFill>
                  <a:srgbClr val="CCCCCC"/>
                </a:solidFill>
                <a:effectLst/>
                <a:latin typeface="Consolas" panose="020B0609020204030204" pitchFamily="49" charset="0"/>
              </a:rPr>
              <a:t>blockCount</a:t>
            </a:r>
            <a:r>
              <a:rPr lang="en-US" sz="1100" b="0">
                <a:solidFill>
                  <a:srgbClr val="CCCCCC"/>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108ED0C2-429F-3F8A-1B5E-1DBBBDD49D60}"/>
              </a:ext>
            </a:extLst>
          </p:cNvPr>
          <p:cNvSpPr txBox="1"/>
          <p:nvPr/>
        </p:nvSpPr>
        <p:spPr>
          <a:xfrm>
            <a:off x="8188124" y="2036708"/>
            <a:ext cx="47614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50" b="0" i="0" u="none" strike="noStrike" cap="none" spc="0" normalizeH="0" baseline="0">
                <a:ln>
                  <a:noFill/>
                </a:ln>
                <a:solidFill>
                  <a:srgbClr val="FFFFFF"/>
                </a:solidFill>
                <a:effectLst/>
                <a:uFillTx/>
                <a:latin typeface="+mj-lt"/>
                <a:ea typeface="+mj-ea"/>
                <a:cs typeface="+mj-cs"/>
                <a:sym typeface="Calibri"/>
              </a:rPr>
              <a:t>Task 1</a:t>
            </a:r>
          </a:p>
        </p:txBody>
      </p:sp>
      <p:sp>
        <p:nvSpPr>
          <p:cNvPr id="7" name="TextBox 6">
            <a:extLst>
              <a:ext uri="{FF2B5EF4-FFF2-40B4-BE49-F238E27FC236}">
                <a16:creationId xmlns:a16="http://schemas.microsoft.com/office/drawing/2014/main" id="{5F3ED3B3-B55C-448A-85CA-61B3E14D4733}"/>
              </a:ext>
            </a:extLst>
          </p:cNvPr>
          <p:cNvSpPr txBox="1"/>
          <p:nvPr/>
        </p:nvSpPr>
        <p:spPr>
          <a:xfrm>
            <a:off x="8188124" y="2472566"/>
            <a:ext cx="47614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50" b="0" i="0" u="none" strike="noStrike" cap="none" spc="0" normalizeH="0" baseline="0">
                <a:ln>
                  <a:noFill/>
                </a:ln>
                <a:solidFill>
                  <a:srgbClr val="FFFFFF"/>
                </a:solidFill>
                <a:effectLst/>
                <a:uFillTx/>
                <a:latin typeface="+mj-lt"/>
                <a:ea typeface="+mj-ea"/>
                <a:cs typeface="+mj-cs"/>
                <a:sym typeface="Calibri"/>
              </a:rPr>
              <a:t>Task 2</a:t>
            </a:r>
          </a:p>
        </p:txBody>
      </p:sp>
    </p:spTree>
    <p:extLst>
      <p:ext uri="{BB962C8B-B14F-4D97-AF65-F5344CB8AC3E}">
        <p14:creationId xmlns:p14="http://schemas.microsoft.com/office/powerpoint/2010/main" val="22784951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717AD5-68C9-3E37-BD89-941E58E98C59}"/>
              </a:ext>
            </a:extLst>
          </p:cNvPr>
          <p:cNvSpPr>
            <a:spLocks noGrp="1"/>
          </p:cNvSpPr>
          <p:nvPr>
            <p:ph type="sldNum" sz="quarter" idx="2"/>
          </p:nvPr>
        </p:nvSpPr>
        <p:spPr/>
        <p:txBody>
          <a:bodyPr/>
          <a:lstStyle/>
          <a:p>
            <a:fld id="{86CB4B4D-7CA3-9044-876B-883B54F8677D}" type="slidenum">
              <a:rPr lang="en-US" smtClean="0"/>
              <a:t>45</a:t>
            </a:fld>
            <a:endParaRPr lang="en-US"/>
          </a:p>
        </p:txBody>
      </p:sp>
      <p:sp>
        <p:nvSpPr>
          <p:cNvPr id="3" name="Title 2">
            <a:extLst>
              <a:ext uri="{FF2B5EF4-FFF2-40B4-BE49-F238E27FC236}">
                <a16:creationId xmlns:a16="http://schemas.microsoft.com/office/drawing/2014/main" id="{A27F660D-6059-C9D7-9AE6-78E76505D491}"/>
              </a:ext>
            </a:extLst>
          </p:cNvPr>
          <p:cNvSpPr>
            <a:spLocks noGrp="1"/>
          </p:cNvSpPr>
          <p:nvPr>
            <p:ph type="title"/>
          </p:nvPr>
        </p:nvSpPr>
        <p:spPr/>
        <p:txBody>
          <a:bodyPr>
            <a:normAutofit fontScale="90000"/>
          </a:bodyPr>
          <a:lstStyle/>
          <a:p>
            <a:r>
              <a:rPr lang="en-US"/>
              <a:t>Parallel Pool Allocator</a:t>
            </a:r>
          </a:p>
        </p:txBody>
      </p:sp>
      <p:sp>
        <p:nvSpPr>
          <p:cNvPr id="4" name="Text Placeholder 3">
            <a:extLst>
              <a:ext uri="{FF2B5EF4-FFF2-40B4-BE49-F238E27FC236}">
                <a16:creationId xmlns:a16="http://schemas.microsoft.com/office/drawing/2014/main" id="{2BC88E80-0C2D-3E8A-E44E-D4F27EF0A46D}"/>
              </a:ext>
            </a:extLst>
          </p:cNvPr>
          <p:cNvSpPr>
            <a:spLocks noGrp="1"/>
          </p:cNvSpPr>
          <p:nvPr>
            <p:ph type="body" idx="1"/>
          </p:nvPr>
        </p:nvSpPr>
        <p:spPr>
          <a:xfrm>
            <a:off x="274950" y="1266884"/>
            <a:ext cx="6841417" cy="4904747"/>
          </a:xfrm>
        </p:spPr>
        <p:txBody>
          <a:bodyPr/>
          <a:lstStyle/>
          <a:p>
            <a:r>
              <a:rPr lang="en-US"/>
              <a:t>In some situations, we may need a per-thread/per-block buffer</a:t>
            </a:r>
          </a:p>
          <a:p>
            <a:pPr lvl="1"/>
            <a:r>
              <a:rPr lang="en-US"/>
              <a:t>Registers and Shared memory may not be large enough</a:t>
            </a:r>
          </a:p>
          <a:p>
            <a:pPr lvl="1"/>
            <a:r>
              <a:rPr lang="en-US"/>
              <a:t>Stack memory, hash table, etc.</a:t>
            </a:r>
          </a:p>
          <a:p>
            <a:r>
              <a:rPr lang="en-US"/>
              <a:t>Allocating a global buffer for all scheduled threads may be wasteful as only a fraction of threads are active at the time </a:t>
            </a:r>
            <a:r>
              <a:rPr lang="en-US">
                <a:sym typeface="Wingdings" panose="05000000000000000000" pitchFamily="2" charset="2"/>
              </a:rPr>
              <a:t></a:t>
            </a:r>
            <a:endParaRPr lang="en-US"/>
          </a:p>
          <a:p>
            <a:r>
              <a:rPr lang="en-US"/>
              <a:t>Persistent threads can reduce scheduled threads, but it might be difficult to change scheduling in some situations</a:t>
            </a:r>
          </a:p>
          <a:p>
            <a:r>
              <a:rPr lang="en-US"/>
              <a:t>malloc() in a kernel might be too costly </a:t>
            </a:r>
            <a:r>
              <a:rPr lang="en-US">
                <a:sym typeface="Wingdings" panose="05000000000000000000" pitchFamily="2" charset="2"/>
              </a:rPr>
              <a:t></a:t>
            </a:r>
            <a:endParaRPr lang="en-US"/>
          </a:p>
          <a:p>
            <a:endParaRPr lang="en-US"/>
          </a:p>
        </p:txBody>
      </p:sp>
      <p:grpSp>
        <p:nvGrpSpPr>
          <p:cNvPr id="5" name="Group 4">
            <a:extLst>
              <a:ext uri="{FF2B5EF4-FFF2-40B4-BE49-F238E27FC236}">
                <a16:creationId xmlns:a16="http://schemas.microsoft.com/office/drawing/2014/main" id="{EC2B5A35-35AA-C0CE-358B-3306F79542E3}"/>
              </a:ext>
            </a:extLst>
          </p:cNvPr>
          <p:cNvGrpSpPr/>
          <p:nvPr/>
        </p:nvGrpSpPr>
        <p:grpSpPr>
          <a:xfrm>
            <a:off x="7022984" y="522528"/>
            <a:ext cx="4944198" cy="3177080"/>
            <a:chOff x="6969644" y="522528"/>
            <a:chExt cx="4944198" cy="3177080"/>
          </a:xfrm>
        </p:grpSpPr>
        <p:sp>
          <p:nvSpPr>
            <p:cNvPr id="7" name="Rectangle 6">
              <a:extLst>
                <a:ext uri="{FF2B5EF4-FFF2-40B4-BE49-F238E27FC236}">
                  <a16:creationId xmlns:a16="http://schemas.microsoft.com/office/drawing/2014/main" id="{86EABF55-D88E-346A-8930-CE7C647C140C}"/>
                </a:ext>
              </a:extLst>
            </p:cNvPr>
            <p:cNvSpPr/>
            <p:nvPr/>
          </p:nvSpPr>
          <p:spPr>
            <a:xfrm>
              <a:off x="7973175" y="1580584"/>
              <a:ext cx="396240" cy="467193"/>
            </a:xfrm>
            <a:prstGeom prst="rect">
              <a:avLst/>
            </a:prstGeom>
            <a:solidFill>
              <a:schemeClr val="tx1">
                <a:lumMod val="50000"/>
                <a:lumOff val="50000"/>
              </a:schemeClr>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8" name="Rectangle 7">
              <a:extLst>
                <a:ext uri="{FF2B5EF4-FFF2-40B4-BE49-F238E27FC236}">
                  <a16:creationId xmlns:a16="http://schemas.microsoft.com/office/drawing/2014/main" id="{7A3C0E61-9960-F5D8-EB8C-3A20F01A784D}"/>
                </a:ext>
              </a:extLst>
            </p:cNvPr>
            <p:cNvSpPr/>
            <p:nvPr/>
          </p:nvSpPr>
          <p:spPr>
            <a:xfrm>
              <a:off x="8369415" y="1581781"/>
              <a:ext cx="396240" cy="467193"/>
            </a:xfrm>
            <a:prstGeom prst="rect">
              <a:avLst/>
            </a:prstGeom>
            <a:solidFill>
              <a:srgbClr val="C00000"/>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9" name="Rectangle 8">
              <a:extLst>
                <a:ext uri="{FF2B5EF4-FFF2-40B4-BE49-F238E27FC236}">
                  <a16:creationId xmlns:a16="http://schemas.microsoft.com/office/drawing/2014/main" id="{8CE2524F-FBDF-B274-D126-4755946BB475}"/>
                </a:ext>
              </a:extLst>
            </p:cNvPr>
            <p:cNvSpPr/>
            <p:nvPr/>
          </p:nvSpPr>
          <p:spPr>
            <a:xfrm>
              <a:off x="8765655" y="1580584"/>
              <a:ext cx="396240" cy="467193"/>
            </a:xfrm>
            <a:prstGeom prst="rect">
              <a:avLst/>
            </a:prstGeom>
            <a:solidFill>
              <a:srgbClr val="C00000"/>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0" name="Rectangle 9">
              <a:extLst>
                <a:ext uri="{FF2B5EF4-FFF2-40B4-BE49-F238E27FC236}">
                  <a16:creationId xmlns:a16="http://schemas.microsoft.com/office/drawing/2014/main" id="{FD537D12-0F1D-D956-5758-9C3B75AA52F0}"/>
                </a:ext>
              </a:extLst>
            </p:cNvPr>
            <p:cNvSpPr/>
            <p:nvPr/>
          </p:nvSpPr>
          <p:spPr>
            <a:xfrm>
              <a:off x="9161895" y="1580583"/>
              <a:ext cx="396240" cy="467193"/>
            </a:xfrm>
            <a:prstGeom prst="rect">
              <a:avLst/>
            </a:prstGeom>
            <a:solidFill>
              <a:srgbClr val="C00000"/>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1" name="Rectangle 10">
              <a:extLst>
                <a:ext uri="{FF2B5EF4-FFF2-40B4-BE49-F238E27FC236}">
                  <a16:creationId xmlns:a16="http://schemas.microsoft.com/office/drawing/2014/main" id="{EF74A7FB-4894-4E21-1898-D60B59540B4A}"/>
                </a:ext>
              </a:extLst>
            </p:cNvPr>
            <p:cNvSpPr/>
            <p:nvPr/>
          </p:nvSpPr>
          <p:spPr>
            <a:xfrm>
              <a:off x="9565755" y="1580584"/>
              <a:ext cx="396240" cy="467193"/>
            </a:xfrm>
            <a:prstGeom prst="rect">
              <a:avLst/>
            </a:prstGeom>
            <a:solidFill>
              <a:schemeClr val="bg1"/>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2" name="Rectangle 11">
              <a:extLst>
                <a:ext uri="{FF2B5EF4-FFF2-40B4-BE49-F238E27FC236}">
                  <a16:creationId xmlns:a16="http://schemas.microsoft.com/office/drawing/2014/main" id="{733ABA0A-5976-EBDA-9081-F4BA5CF72401}"/>
                </a:ext>
              </a:extLst>
            </p:cNvPr>
            <p:cNvSpPr/>
            <p:nvPr/>
          </p:nvSpPr>
          <p:spPr>
            <a:xfrm>
              <a:off x="9961995" y="1581781"/>
              <a:ext cx="396240" cy="467193"/>
            </a:xfrm>
            <a:prstGeom prst="rect">
              <a:avLst/>
            </a:prstGeom>
            <a:solidFill>
              <a:schemeClr val="bg1"/>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3" name="Rectangle 12">
              <a:extLst>
                <a:ext uri="{FF2B5EF4-FFF2-40B4-BE49-F238E27FC236}">
                  <a16:creationId xmlns:a16="http://schemas.microsoft.com/office/drawing/2014/main" id="{8A9F8666-8AE5-EF97-0D72-81040FF42C90}"/>
                </a:ext>
              </a:extLst>
            </p:cNvPr>
            <p:cNvSpPr/>
            <p:nvPr/>
          </p:nvSpPr>
          <p:spPr>
            <a:xfrm>
              <a:off x="10358235" y="1580584"/>
              <a:ext cx="396240" cy="467193"/>
            </a:xfrm>
            <a:prstGeom prst="rect">
              <a:avLst/>
            </a:prstGeom>
            <a:solidFill>
              <a:schemeClr val="bg1"/>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4" name="Rectangle 13">
              <a:extLst>
                <a:ext uri="{FF2B5EF4-FFF2-40B4-BE49-F238E27FC236}">
                  <a16:creationId xmlns:a16="http://schemas.microsoft.com/office/drawing/2014/main" id="{172EA730-7DB0-7054-98E4-8954CC45CD7C}"/>
                </a:ext>
              </a:extLst>
            </p:cNvPr>
            <p:cNvSpPr/>
            <p:nvPr/>
          </p:nvSpPr>
          <p:spPr>
            <a:xfrm>
              <a:off x="10754475" y="1580583"/>
              <a:ext cx="396240" cy="467193"/>
            </a:xfrm>
            <a:prstGeom prst="rect">
              <a:avLst/>
            </a:prstGeom>
            <a:solidFill>
              <a:schemeClr val="bg1"/>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5" name="Rectangle 14">
              <a:extLst>
                <a:ext uri="{FF2B5EF4-FFF2-40B4-BE49-F238E27FC236}">
                  <a16:creationId xmlns:a16="http://schemas.microsoft.com/office/drawing/2014/main" id="{95E64AB1-6246-2F4E-422C-E3B6251092A7}"/>
                </a:ext>
              </a:extLst>
            </p:cNvPr>
            <p:cNvSpPr/>
            <p:nvPr/>
          </p:nvSpPr>
          <p:spPr>
            <a:xfrm>
              <a:off x="11150265" y="1580584"/>
              <a:ext cx="396240" cy="467193"/>
            </a:xfrm>
            <a:prstGeom prst="rect">
              <a:avLst/>
            </a:prstGeom>
            <a:solidFill>
              <a:schemeClr val="bg1"/>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pic>
          <p:nvPicPr>
            <p:cNvPr id="20" name="Graphic 19" descr="Database with solid fill">
              <a:extLst>
                <a:ext uri="{FF2B5EF4-FFF2-40B4-BE49-F238E27FC236}">
                  <a16:creationId xmlns:a16="http://schemas.microsoft.com/office/drawing/2014/main" id="{628E3EA7-6AA8-84CA-1D74-AC43B9A88A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48746" y="2435419"/>
              <a:ext cx="516058" cy="516058"/>
            </a:xfrm>
            <a:prstGeom prst="rect">
              <a:avLst/>
            </a:prstGeom>
          </p:spPr>
        </p:pic>
        <p:pic>
          <p:nvPicPr>
            <p:cNvPr id="21" name="Graphic 20" descr="Database with solid fill">
              <a:extLst>
                <a:ext uri="{FF2B5EF4-FFF2-40B4-BE49-F238E27FC236}">
                  <a16:creationId xmlns:a16="http://schemas.microsoft.com/office/drawing/2014/main" id="{5E5F02A8-1BF0-946B-EB8E-95270FE5AD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8343" y="2444255"/>
              <a:ext cx="516058" cy="516058"/>
            </a:xfrm>
            <a:prstGeom prst="rect">
              <a:avLst/>
            </a:prstGeom>
          </p:spPr>
        </p:pic>
        <p:pic>
          <p:nvPicPr>
            <p:cNvPr id="22" name="Graphic 21" descr="Database with solid fill">
              <a:extLst>
                <a:ext uri="{FF2B5EF4-FFF2-40B4-BE49-F238E27FC236}">
                  <a16:creationId xmlns:a16="http://schemas.microsoft.com/office/drawing/2014/main" id="{F3152872-D8E1-EA58-7DE3-E448AB31DD0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754583" y="2444255"/>
              <a:ext cx="516058" cy="516058"/>
            </a:xfrm>
            <a:prstGeom prst="rect">
              <a:avLst/>
            </a:prstGeom>
          </p:spPr>
        </p:pic>
        <p:pic>
          <p:nvPicPr>
            <p:cNvPr id="23" name="Graphic 22" descr="Database with solid fill">
              <a:extLst>
                <a:ext uri="{FF2B5EF4-FFF2-40B4-BE49-F238E27FC236}">
                  <a16:creationId xmlns:a16="http://schemas.microsoft.com/office/drawing/2014/main" id="{84711FBC-92B3-DAE6-23AE-BE53594861A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150823" y="2444255"/>
              <a:ext cx="516058" cy="516058"/>
            </a:xfrm>
            <a:prstGeom prst="rect">
              <a:avLst/>
            </a:prstGeom>
          </p:spPr>
        </p:pic>
        <p:pic>
          <p:nvPicPr>
            <p:cNvPr id="24" name="Graphic 23" descr="Database with solid fill">
              <a:extLst>
                <a:ext uri="{FF2B5EF4-FFF2-40B4-BE49-F238E27FC236}">
                  <a16:creationId xmlns:a16="http://schemas.microsoft.com/office/drawing/2014/main" id="{1227AB07-9BDB-59D6-4AA8-15837DBF6ED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56184" y="2444254"/>
              <a:ext cx="516058" cy="516058"/>
            </a:xfrm>
            <a:prstGeom prst="rect">
              <a:avLst/>
            </a:prstGeom>
          </p:spPr>
        </p:pic>
        <p:pic>
          <p:nvPicPr>
            <p:cNvPr id="26" name="Graphic 25" descr="Database with solid fill">
              <a:extLst>
                <a:ext uri="{FF2B5EF4-FFF2-40B4-BE49-F238E27FC236}">
                  <a16:creationId xmlns:a16="http://schemas.microsoft.com/office/drawing/2014/main" id="{91D7C17A-17B5-4090-92FB-2EA78E3A1D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52424" y="2444255"/>
              <a:ext cx="516058" cy="516058"/>
            </a:xfrm>
            <a:prstGeom prst="rect">
              <a:avLst/>
            </a:prstGeom>
          </p:spPr>
        </p:pic>
        <p:pic>
          <p:nvPicPr>
            <p:cNvPr id="27" name="Graphic 26" descr="Database with solid fill">
              <a:extLst>
                <a:ext uri="{FF2B5EF4-FFF2-40B4-BE49-F238E27FC236}">
                  <a16:creationId xmlns:a16="http://schemas.microsoft.com/office/drawing/2014/main" id="{69F163C0-B782-8AE8-734D-C23D84D381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48664" y="2444255"/>
              <a:ext cx="516058" cy="516058"/>
            </a:xfrm>
            <a:prstGeom prst="rect">
              <a:avLst/>
            </a:prstGeom>
          </p:spPr>
        </p:pic>
        <p:pic>
          <p:nvPicPr>
            <p:cNvPr id="28" name="Graphic 27" descr="Database with solid fill">
              <a:extLst>
                <a:ext uri="{FF2B5EF4-FFF2-40B4-BE49-F238E27FC236}">
                  <a16:creationId xmlns:a16="http://schemas.microsoft.com/office/drawing/2014/main" id="{2217D3F3-DC5D-BAE9-4E03-9A7F8B0756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44904" y="2444255"/>
              <a:ext cx="516058" cy="516058"/>
            </a:xfrm>
            <a:prstGeom prst="rect">
              <a:avLst/>
            </a:prstGeom>
          </p:spPr>
        </p:pic>
        <p:pic>
          <p:nvPicPr>
            <p:cNvPr id="29" name="Graphic 28" descr="Database with solid fill">
              <a:extLst>
                <a:ext uri="{FF2B5EF4-FFF2-40B4-BE49-F238E27FC236}">
                  <a16:creationId xmlns:a16="http://schemas.microsoft.com/office/drawing/2014/main" id="{56F19D73-5E92-A7FD-44E8-559E2F8727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50265" y="2444254"/>
              <a:ext cx="516058" cy="516058"/>
            </a:xfrm>
            <a:prstGeom prst="rect">
              <a:avLst/>
            </a:prstGeom>
          </p:spPr>
        </p:pic>
        <p:sp>
          <p:nvSpPr>
            <p:cNvPr id="30" name="TextBox 29">
              <a:extLst>
                <a:ext uri="{FF2B5EF4-FFF2-40B4-BE49-F238E27FC236}">
                  <a16:creationId xmlns:a16="http://schemas.microsoft.com/office/drawing/2014/main" id="{D47E6D6A-8DB6-CBB3-EC03-BDF0669C8DEE}"/>
                </a:ext>
              </a:extLst>
            </p:cNvPr>
            <p:cNvSpPr txBox="1"/>
            <p:nvPr/>
          </p:nvSpPr>
          <p:spPr>
            <a:xfrm>
              <a:off x="7940930" y="1300611"/>
              <a:ext cx="776866"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200">
                  <a:solidFill>
                    <a:srgbClr val="FFFFFF"/>
                  </a:solidFill>
                  <a:latin typeface="+mj-lt"/>
                  <a:ea typeface="+mj-ea"/>
                  <a:cs typeface="+mj-cs"/>
                  <a:sym typeface="Calibri"/>
                </a:rPr>
                <a:t>D</a:t>
              </a:r>
              <a:r>
                <a:rPr kumimoji="0" lang="en-US" sz="1200" b="0" i="0" u="none" strike="noStrike" cap="none" spc="0" normalizeH="0" baseline="0">
                  <a:ln>
                    <a:noFill/>
                  </a:ln>
                  <a:solidFill>
                    <a:srgbClr val="FFFFFF"/>
                  </a:solidFill>
                  <a:effectLst/>
                  <a:uFillTx/>
                  <a:latin typeface="+mj-lt"/>
                  <a:ea typeface="+mj-ea"/>
                  <a:cs typeface="+mj-cs"/>
                  <a:sym typeface="Calibri"/>
                </a:rPr>
                <a:t>one</a:t>
              </a:r>
            </a:p>
          </p:txBody>
        </p:sp>
        <p:sp>
          <p:nvSpPr>
            <p:cNvPr id="31" name="TextBox 30">
              <a:extLst>
                <a:ext uri="{FF2B5EF4-FFF2-40B4-BE49-F238E27FC236}">
                  <a16:creationId xmlns:a16="http://schemas.microsoft.com/office/drawing/2014/main" id="{99AFDC24-F909-E15E-3FC5-3270D6584F38}"/>
                </a:ext>
              </a:extLst>
            </p:cNvPr>
            <p:cNvSpPr txBox="1"/>
            <p:nvPr/>
          </p:nvSpPr>
          <p:spPr>
            <a:xfrm>
              <a:off x="8475306" y="933101"/>
              <a:ext cx="1028731"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FFFFFF"/>
                  </a:solidFill>
                  <a:effectLst/>
                  <a:uFillTx/>
                  <a:latin typeface="+mj-lt"/>
                  <a:ea typeface="+mj-ea"/>
                  <a:cs typeface="+mj-cs"/>
                  <a:sym typeface="Calibri"/>
                </a:rPr>
                <a:t>Active </a:t>
              </a:r>
              <a:r>
                <a:rPr lang="en-US" sz="1200">
                  <a:solidFill>
                    <a:srgbClr val="FFFFFF"/>
                  </a:solidFill>
                  <a:latin typeface="+mj-lt"/>
                  <a:ea typeface="+mj-ea"/>
                  <a:cs typeface="+mj-cs"/>
                  <a:sym typeface="Calibri"/>
                </a:rPr>
                <a:t>t</a:t>
              </a:r>
              <a:r>
                <a:rPr kumimoji="0" lang="en-US" sz="1200" b="0" i="0" u="none" strike="noStrike" cap="none" spc="0" normalizeH="0" baseline="0">
                  <a:ln>
                    <a:noFill/>
                  </a:ln>
                  <a:solidFill>
                    <a:srgbClr val="FFFFFF"/>
                  </a:solidFill>
                  <a:effectLst/>
                  <a:uFillTx/>
                  <a:latin typeface="+mj-lt"/>
                  <a:ea typeface="+mj-ea"/>
                  <a:cs typeface="+mj-cs"/>
                  <a:sym typeface="Calibri"/>
                </a:rPr>
                <a:t>hreads</a:t>
              </a:r>
            </a:p>
          </p:txBody>
        </p:sp>
        <p:sp>
          <p:nvSpPr>
            <p:cNvPr id="32" name="Left Brace 31">
              <a:extLst>
                <a:ext uri="{FF2B5EF4-FFF2-40B4-BE49-F238E27FC236}">
                  <a16:creationId xmlns:a16="http://schemas.microsoft.com/office/drawing/2014/main" id="{1C3BB947-0C50-1675-F9CE-955500974D6F}"/>
                </a:ext>
              </a:extLst>
            </p:cNvPr>
            <p:cNvSpPr/>
            <p:nvPr/>
          </p:nvSpPr>
          <p:spPr>
            <a:xfrm rot="5400000">
              <a:off x="8843887" y="881762"/>
              <a:ext cx="251638" cy="969430"/>
            </a:xfrm>
            <a:prstGeom prst="leftBrace">
              <a:avLst>
                <a:gd name="adj1" fmla="val 46191"/>
                <a:gd name="adj2" fmla="val 50000"/>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pic>
          <p:nvPicPr>
            <p:cNvPr id="34" name="Graphic 33" descr="Sort with solid fill">
              <a:extLst>
                <a:ext uri="{FF2B5EF4-FFF2-40B4-BE49-F238E27FC236}">
                  <a16:creationId xmlns:a16="http://schemas.microsoft.com/office/drawing/2014/main" id="{AB7C3026-CA3B-66AA-CFEA-E443EB8E1B6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416489" y="2098778"/>
              <a:ext cx="368482" cy="368482"/>
            </a:xfrm>
            <a:prstGeom prst="rect">
              <a:avLst/>
            </a:prstGeom>
          </p:spPr>
        </p:pic>
        <p:pic>
          <p:nvPicPr>
            <p:cNvPr id="36" name="Graphic 35" descr="Sort with solid fill">
              <a:extLst>
                <a:ext uri="{FF2B5EF4-FFF2-40B4-BE49-F238E27FC236}">
                  <a16:creationId xmlns:a16="http://schemas.microsoft.com/office/drawing/2014/main" id="{1A6C66C8-FFDC-E3A0-1415-CF4AEF16BAB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805431" y="2087276"/>
              <a:ext cx="368482" cy="368482"/>
            </a:xfrm>
            <a:prstGeom prst="rect">
              <a:avLst/>
            </a:prstGeom>
          </p:spPr>
        </p:pic>
        <p:pic>
          <p:nvPicPr>
            <p:cNvPr id="37" name="Graphic 36" descr="Sort with solid fill">
              <a:extLst>
                <a:ext uri="{FF2B5EF4-FFF2-40B4-BE49-F238E27FC236}">
                  <a16:creationId xmlns:a16="http://schemas.microsoft.com/office/drawing/2014/main" id="{9831236C-A25B-02AD-14D5-1A76A55A495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94314" y="2097787"/>
              <a:ext cx="368482" cy="368482"/>
            </a:xfrm>
            <a:prstGeom prst="rect">
              <a:avLst/>
            </a:prstGeom>
          </p:spPr>
        </p:pic>
        <p:sp>
          <p:nvSpPr>
            <p:cNvPr id="38" name="TextBox 37">
              <a:extLst>
                <a:ext uri="{FF2B5EF4-FFF2-40B4-BE49-F238E27FC236}">
                  <a16:creationId xmlns:a16="http://schemas.microsoft.com/office/drawing/2014/main" id="{2114ED14-A4A5-0E58-E9AE-AA7C1BBCE7BE}"/>
                </a:ext>
              </a:extLst>
            </p:cNvPr>
            <p:cNvSpPr txBox="1"/>
            <p:nvPr/>
          </p:nvSpPr>
          <p:spPr>
            <a:xfrm>
              <a:off x="10186805" y="3277842"/>
              <a:ext cx="1028731"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200">
                  <a:solidFill>
                    <a:srgbClr val="FFFFFF"/>
                  </a:solidFill>
                  <a:latin typeface="+mj-lt"/>
                  <a:ea typeface="+mj-ea"/>
                  <a:cs typeface="+mj-cs"/>
                  <a:sym typeface="Calibri"/>
                </a:rPr>
                <a:t>Just waiting…</a:t>
              </a:r>
              <a:endParaRPr kumimoji="0" lang="en-US" sz="1200" b="0" i="0" u="none" strike="noStrike" cap="none" spc="0" normalizeH="0" baseline="0">
                <a:ln>
                  <a:noFill/>
                </a:ln>
                <a:solidFill>
                  <a:srgbClr val="FFFFFF"/>
                </a:solidFill>
                <a:effectLst/>
                <a:uFillTx/>
                <a:latin typeface="+mj-lt"/>
                <a:ea typeface="+mj-ea"/>
                <a:cs typeface="+mj-cs"/>
                <a:sym typeface="Calibri"/>
              </a:endParaRPr>
            </a:p>
          </p:txBody>
        </p:sp>
        <p:sp>
          <p:nvSpPr>
            <p:cNvPr id="39" name="Left Brace 38">
              <a:extLst>
                <a:ext uri="{FF2B5EF4-FFF2-40B4-BE49-F238E27FC236}">
                  <a16:creationId xmlns:a16="http://schemas.microsoft.com/office/drawing/2014/main" id="{6A4FBCE7-AA12-6830-A9AE-2ABFB502D861}"/>
                </a:ext>
              </a:extLst>
            </p:cNvPr>
            <p:cNvSpPr/>
            <p:nvPr/>
          </p:nvSpPr>
          <p:spPr>
            <a:xfrm rot="16200000">
              <a:off x="10492975" y="2191367"/>
              <a:ext cx="251638" cy="1855421"/>
            </a:xfrm>
            <a:prstGeom prst="leftBrace">
              <a:avLst>
                <a:gd name="adj1" fmla="val 46191"/>
                <a:gd name="adj2" fmla="val 50000"/>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40" name="Left Brace 39">
              <a:extLst>
                <a:ext uri="{FF2B5EF4-FFF2-40B4-BE49-F238E27FC236}">
                  <a16:creationId xmlns:a16="http://schemas.microsoft.com/office/drawing/2014/main" id="{28CAC131-A97C-4FED-CBA4-9D7BDEEE1B5A}"/>
                </a:ext>
              </a:extLst>
            </p:cNvPr>
            <p:cNvSpPr/>
            <p:nvPr/>
          </p:nvSpPr>
          <p:spPr>
            <a:xfrm rot="16200000">
              <a:off x="8095532" y="2883507"/>
              <a:ext cx="225362" cy="402824"/>
            </a:xfrm>
            <a:prstGeom prst="leftBrace">
              <a:avLst>
                <a:gd name="adj1" fmla="val 13292"/>
                <a:gd name="adj2" fmla="val 50000"/>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41" name="TextBox 40">
              <a:extLst>
                <a:ext uri="{FF2B5EF4-FFF2-40B4-BE49-F238E27FC236}">
                  <a16:creationId xmlns:a16="http://schemas.microsoft.com/office/drawing/2014/main" id="{7D32B592-341E-35AD-E165-343F2C73A581}"/>
                </a:ext>
              </a:extLst>
            </p:cNvPr>
            <p:cNvSpPr txBox="1"/>
            <p:nvPr/>
          </p:nvSpPr>
          <p:spPr>
            <a:xfrm>
              <a:off x="7808840" y="3241055"/>
              <a:ext cx="1028731"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200">
                  <a:solidFill>
                    <a:srgbClr val="FFFFFF"/>
                  </a:solidFill>
                  <a:latin typeface="+mj-lt"/>
                  <a:ea typeface="+mj-ea"/>
                  <a:cs typeface="+mj-cs"/>
                  <a:sym typeface="Calibri"/>
                </a:rPr>
                <a:t>Just waiting…</a:t>
              </a:r>
              <a:endParaRPr kumimoji="0" lang="en-US" sz="1200" b="0" i="0" u="none" strike="noStrike" cap="none" spc="0" normalizeH="0" baseline="0">
                <a:ln>
                  <a:noFill/>
                </a:ln>
                <a:solidFill>
                  <a:srgbClr val="FFFFFF"/>
                </a:solidFill>
                <a:effectLst/>
                <a:uFillTx/>
                <a:latin typeface="+mj-lt"/>
                <a:ea typeface="+mj-ea"/>
                <a:cs typeface="+mj-cs"/>
                <a:sym typeface="Calibri"/>
              </a:endParaRPr>
            </a:p>
          </p:txBody>
        </p:sp>
        <p:sp>
          <p:nvSpPr>
            <p:cNvPr id="42" name="TextBox 41">
              <a:extLst>
                <a:ext uri="{FF2B5EF4-FFF2-40B4-BE49-F238E27FC236}">
                  <a16:creationId xmlns:a16="http://schemas.microsoft.com/office/drawing/2014/main" id="{D9E8C748-A8B4-48DD-4D07-4C0E67DD75C4}"/>
                </a:ext>
              </a:extLst>
            </p:cNvPr>
            <p:cNvSpPr txBox="1"/>
            <p:nvPr/>
          </p:nvSpPr>
          <p:spPr>
            <a:xfrm>
              <a:off x="7263014" y="2546086"/>
              <a:ext cx="725212"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Buffer</a:t>
              </a:r>
            </a:p>
          </p:txBody>
        </p:sp>
        <p:sp>
          <p:nvSpPr>
            <p:cNvPr id="43" name="TextBox 42">
              <a:extLst>
                <a:ext uri="{FF2B5EF4-FFF2-40B4-BE49-F238E27FC236}">
                  <a16:creationId xmlns:a16="http://schemas.microsoft.com/office/drawing/2014/main" id="{55E4227A-7948-5B4C-E69E-7612BA8DDD96}"/>
                </a:ext>
              </a:extLst>
            </p:cNvPr>
            <p:cNvSpPr txBox="1"/>
            <p:nvPr/>
          </p:nvSpPr>
          <p:spPr>
            <a:xfrm>
              <a:off x="6969644" y="522528"/>
              <a:ext cx="384003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b="0" i="0" u="none" strike="noStrike" cap="none" spc="0" normalizeH="0" baseline="0">
                  <a:ln>
                    <a:noFill/>
                  </a:ln>
                  <a:solidFill>
                    <a:srgbClr val="FFFFFF"/>
                  </a:solidFill>
                  <a:effectLst/>
                  <a:uFillTx/>
                  <a:latin typeface="+mj-lt"/>
                  <a:ea typeface="+mj-ea"/>
                  <a:cs typeface="+mj-cs"/>
                  <a:sym typeface="Calibri"/>
                </a:rPr>
                <a:t>Buffer for each thread</a:t>
              </a:r>
            </a:p>
          </p:txBody>
        </p:sp>
        <p:sp>
          <p:nvSpPr>
            <p:cNvPr id="44" name="Rectangle 43">
              <a:extLst>
                <a:ext uri="{FF2B5EF4-FFF2-40B4-BE49-F238E27FC236}">
                  <a16:creationId xmlns:a16="http://schemas.microsoft.com/office/drawing/2014/main" id="{BFCA1B89-BA9D-E7CC-3DD3-D4B5F7FEC980}"/>
                </a:ext>
              </a:extLst>
            </p:cNvPr>
            <p:cNvSpPr/>
            <p:nvPr/>
          </p:nvSpPr>
          <p:spPr>
            <a:xfrm>
              <a:off x="7034414" y="946796"/>
              <a:ext cx="4879428" cy="2752812"/>
            </a:xfrm>
            <a:prstGeom prst="rect">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grpSp>
      <p:grpSp>
        <p:nvGrpSpPr>
          <p:cNvPr id="17" name="Group 16">
            <a:extLst>
              <a:ext uri="{FF2B5EF4-FFF2-40B4-BE49-F238E27FC236}">
                <a16:creationId xmlns:a16="http://schemas.microsoft.com/office/drawing/2014/main" id="{92F9AEB0-2374-8316-A3EB-910D37A09DB1}"/>
              </a:ext>
            </a:extLst>
          </p:cNvPr>
          <p:cNvGrpSpPr/>
          <p:nvPr/>
        </p:nvGrpSpPr>
        <p:grpSpPr>
          <a:xfrm>
            <a:off x="1173877" y="4612454"/>
            <a:ext cx="6625636" cy="646331"/>
            <a:chOff x="1173877" y="4612454"/>
            <a:chExt cx="6625636" cy="646331"/>
          </a:xfrm>
        </p:grpSpPr>
        <p:sp>
          <p:nvSpPr>
            <p:cNvPr id="6" name="TextBox 5">
              <a:extLst>
                <a:ext uri="{FF2B5EF4-FFF2-40B4-BE49-F238E27FC236}">
                  <a16:creationId xmlns:a16="http://schemas.microsoft.com/office/drawing/2014/main" id="{8BC39A5D-4E49-BAAF-220A-7287AB52B7DD}"/>
                </a:ext>
              </a:extLst>
            </p:cNvPr>
            <p:cNvSpPr txBox="1"/>
            <p:nvPr/>
          </p:nvSpPr>
          <p:spPr>
            <a:xfrm>
              <a:off x="1703513" y="4612454"/>
              <a:ext cx="6096000"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solidFill>
                    <a:srgbClr val="FFFF00"/>
                  </a:solidFill>
                </a:rPr>
                <a:t>Allocate a buffer only for the active threads and assign it dynamically to active threads</a:t>
              </a:r>
            </a:p>
          </p:txBody>
        </p:sp>
        <p:sp>
          <p:nvSpPr>
            <p:cNvPr id="16" name="Arrow: Right 15">
              <a:extLst>
                <a:ext uri="{FF2B5EF4-FFF2-40B4-BE49-F238E27FC236}">
                  <a16:creationId xmlns:a16="http://schemas.microsoft.com/office/drawing/2014/main" id="{039DC4C3-9D09-CFA8-8C07-22E3F9F129D2}"/>
                </a:ext>
              </a:extLst>
            </p:cNvPr>
            <p:cNvSpPr/>
            <p:nvPr/>
          </p:nvSpPr>
          <p:spPr>
            <a:xfrm>
              <a:off x="1173877" y="4804385"/>
              <a:ext cx="382989" cy="262467"/>
            </a:xfrm>
            <a:prstGeom prst="rightArrow">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grpSp>
    </p:spTree>
    <p:extLst>
      <p:ext uri="{BB962C8B-B14F-4D97-AF65-F5344CB8AC3E}">
        <p14:creationId xmlns:p14="http://schemas.microsoft.com/office/powerpoint/2010/main" val="24726606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717AD5-68C9-3E37-BD89-941E58E98C59}"/>
              </a:ext>
            </a:extLst>
          </p:cNvPr>
          <p:cNvSpPr>
            <a:spLocks noGrp="1"/>
          </p:cNvSpPr>
          <p:nvPr>
            <p:ph type="sldNum" sz="quarter" idx="2"/>
          </p:nvPr>
        </p:nvSpPr>
        <p:spPr/>
        <p:txBody>
          <a:bodyPr/>
          <a:lstStyle/>
          <a:p>
            <a:fld id="{86CB4B4D-7CA3-9044-876B-883B54F8677D}" type="slidenum">
              <a:rPr lang="en-US" smtClean="0"/>
              <a:t>46</a:t>
            </a:fld>
            <a:endParaRPr lang="en-US"/>
          </a:p>
        </p:txBody>
      </p:sp>
      <p:sp>
        <p:nvSpPr>
          <p:cNvPr id="3" name="Title 2">
            <a:extLst>
              <a:ext uri="{FF2B5EF4-FFF2-40B4-BE49-F238E27FC236}">
                <a16:creationId xmlns:a16="http://schemas.microsoft.com/office/drawing/2014/main" id="{A27F660D-6059-C9D7-9AE6-78E76505D491}"/>
              </a:ext>
            </a:extLst>
          </p:cNvPr>
          <p:cNvSpPr>
            <a:spLocks noGrp="1"/>
          </p:cNvSpPr>
          <p:nvPr>
            <p:ph type="title"/>
          </p:nvPr>
        </p:nvSpPr>
        <p:spPr>
          <a:xfrm>
            <a:off x="318627" y="298737"/>
            <a:ext cx="4724862" cy="381936"/>
          </a:xfrm>
        </p:spPr>
        <p:txBody>
          <a:bodyPr>
            <a:normAutofit fontScale="90000"/>
          </a:bodyPr>
          <a:lstStyle/>
          <a:p>
            <a:r>
              <a:rPr lang="en-US"/>
              <a:t>Parallel Pool Allocator</a:t>
            </a:r>
          </a:p>
        </p:txBody>
      </p:sp>
      <p:sp>
        <p:nvSpPr>
          <p:cNvPr id="8" name="Rectangle 7">
            <a:extLst>
              <a:ext uri="{FF2B5EF4-FFF2-40B4-BE49-F238E27FC236}">
                <a16:creationId xmlns:a16="http://schemas.microsoft.com/office/drawing/2014/main" id="{7B688134-19D7-3046-1BE0-D5163A5F4AF5}"/>
              </a:ext>
            </a:extLst>
          </p:cNvPr>
          <p:cNvSpPr/>
          <p:nvPr/>
        </p:nvSpPr>
        <p:spPr>
          <a:xfrm>
            <a:off x="2018806" y="2095179"/>
            <a:ext cx="384910" cy="418332"/>
          </a:xfrm>
          <a:prstGeom prst="rect">
            <a:avLst/>
          </a:prstGeom>
          <a:solidFill>
            <a:schemeClr val="bg1"/>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0" name="Rectangle 9">
            <a:extLst>
              <a:ext uri="{FF2B5EF4-FFF2-40B4-BE49-F238E27FC236}">
                <a16:creationId xmlns:a16="http://schemas.microsoft.com/office/drawing/2014/main" id="{C1E98CC1-4E5A-D737-75C5-6E3402B1D146}"/>
              </a:ext>
            </a:extLst>
          </p:cNvPr>
          <p:cNvSpPr/>
          <p:nvPr/>
        </p:nvSpPr>
        <p:spPr>
          <a:xfrm>
            <a:off x="2381062" y="2093886"/>
            <a:ext cx="384910" cy="418332"/>
          </a:xfrm>
          <a:prstGeom prst="rect">
            <a:avLst/>
          </a:prstGeom>
          <a:solidFill>
            <a:srgbClr val="C00000"/>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3" name="Rectangle 12">
            <a:extLst>
              <a:ext uri="{FF2B5EF4-FFF2-40B4-BE49-F238E27FC236}">
                <a16:creationId xmlns:a16="http://schemas.microsoft.com/office/drawing/2014/main" id="{8C94B3A5-4CA5-84B7-0BA4-B1CD3191DF0C}"/>
              </a:ext>
            </a:extLst>
          </p:cNvPr>
          <p:cNvSpPr/>
          <p:nvPr/>
        </p:nvSpPr>
        <p:spPr>
          <a:xfrm>
            <a:off x="2746603" y="2094958"/>
            <a:ext cx="384910" cy="418332"/>
          </a:xfrm>
          <a:prstGeom prst="rect">
            <a:avLst/>
          </a:prstGeom>
          <a:solidFill>
            <a:schemeClr val="bg1"/>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5" name="Rectangle 14">
            <a:extLst>
              <a:ext uri="{FF2B5EF4-FFF2-40B4-BE49-F238E27FC236}">
                <a16:creationId xmlns:a16="http://schemas.microsoft.com/office/drawing/2014/main" id="{64E52D4B-60E1-B97E-C044-331E815A09FC}"/>
              </a:ext>
            </a:extLst>
          </p:cNvPr>
          <p:cNvSpPr/>
          <p:nvPr/>
        </p:nvSpPr>
        <p:spPr>
          <a:xfrm>
            <a:off x="3112560" y="2096728"/>
            <a:ext cx="384910" cy="418332"/>
          </a:xfrm>
          <a:prstGeom prst="rect">
            <a:avLst/>
          </a:prstGeom>
          <a:solidFill>
            <a:schemeClr val="bg1"/>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6" name="Rectangle 15">
            <a:extLst>
              <a:ext uri="{FF2B5EF4-FFF2-40B4-BE49-F238E27FC236}">
                <a16:creationId xmlns:a16="http://schemas.microsoft.com/office/drawing/2014/main" id="{6AF1CFAF-089E-7AEB-65EA-E5DB538705BD}"/>
              </a:ext>
            </a:extLst>
          </p:cNvPr>
          <p:cNvSpPr/>
          <p:nvPr/>
        </p:nvSpPr>
        <p:spPr>
          <a:xfrm>
            <a:off x="3478101" y="2096729"/>
            <a:ext cx="384910" cy="418332"/>
          </a:xfrm>
          <a:prstGeom prst="rect">
            <a:avLst/>
          </a:prstGeom>
          <a:solidFill>
            <a:schemeClr val="bg1"/>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pic>
        <p:nvPicPr>
          <p:cNvPr id="17" name="Graphic 16" descr="Database with solid fill">
            <a:extLst>
              <a:ext uri="{FF2B5EF4-FFF2-40B4-BE49-F238E27FC236}">
                <a16:creationId xmlns:a16="http://schemas.microsoft.com/office/drawing/2014/main" id="{5586CB8D-8AF5-3C41-52C6-08DD97F80AC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13643" y="1332783"/>
            <a:ext cx="501303" cy="462086"/>
          </a:xfrm>
          <a:prstGeom prst="rect">
            <a:avLst/>
          </a:prstGeom>
        </p:spPr>
      </p:pic>
      <p:pic>
        <p:nvPicPr>
          <p:cNvPr id="18" name="Graphic 17" descr="Database with solid fill">
            <a:extLst>
              <a:ext uri="{FF2B5EF4-FFF2-40B4-BE49-F238E27FC236}">
                <a16:creationId xmlns:a16="http://schemas.microsoft.com/office/drawing/2014/main" id="{567A740A-3A1C-3AEF-D74E-B13593F907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91936" y="1340695"/>
            <a:ext cx="501303" cy="462086"/>
          </a:xfrm>
          <a:prstGeom prst="rect">
            <a:avLst/>
          </a:prstGeom>
        </p:spPr>
      </p:pic>
      <p:pic>
        <p:nvPicPr>
          <p:cNvPr id="19" name="Graphic 18" descr="Database with solid fill">
            <a:extLst>
              <a:ext uri="{FF2B5EF4-FFF2-40B4-BE49-F238E27FC236}">
                <a16:creationId xmlns:a16="http://schemas.microsoft.com/office/drawing/2014/main" id="{CE9446E8-C29A-5D3E-171A-D649993D748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57893" y="1340695"/>
            <a:ext cx="501303" cy="462086"/>
          </a:xfrm>
          <a:prstGeom prst="rect">
            <a:avLst/>
          </a:prstGeom>
        </p:spPr>
      </p:pic>
      <p:pic>
        <p:nvPicPr>
          <p:cNvPr id="20" name="Graphic 19" descr="Database with solid fill">
            <a:extLst>
              <a:ext uri="{FF2B5EF4-FFF2-40B4-BE49-F238E27FC236}">
                <a16:creationId xmlns:a16="http://schemas.microsoft.com/office/drawing/2014/main" id="{D7E932AF-0CB3-61A1-6CA5-D6078AB244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23850" y="1340695"/>
            <a:ext cx="501303" cy="462086"/>
          </a:xfrm>
          <a:prstGeom prst="rect">
            <a:avLst/>
          </a:prstGeom>
        </p:spPr>
      </p:pic>
      <p:sp>
        <p:nvSpPr>
          <p:cNvPr id="111" name="Rectangle 110">
            <a:extLst>
              <a:ext uri="{FF2B5EF4-FFF2-40B4-BE49-F238E27FC236}">
                <a16:creationId xmlns:a16="http://schemas.microsoft.com/office/drawing/2014/main" id="{1CBA4250-7D74-7DAB-1F52-DF694F2C21B9}"/>
              </a:ext>
            </a:extLst>
          </p:cNvPr>
          <p:cNvSpPr/>
          <p:nvPr/>
        </p:nvSpPr>
        <p:spPr>
          <a:xfrm>
            <a:off x="3715514" y="1993810"/>
            <a:ext cx="323843" cy="544444"/>
          </a:xfrm>
          <a:prstGeom prst="rect">
            <a:avLst/>
          </a:prstGeom>
          <a:solidFill>
            <a:schemeClr val="bg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12" name="Rectangle 111">
            <a:extLst>
              <a:ext uri="{FF2B5EF4-FFF2-40B4-BE49-F238E27FC236}">
                <a16:creationId xmlns:a16="http://schemas.microsoft.com/office/drawing/2014/main" id="{24696547-1062-2A02-116C-5D6C8352FB64}"/>
              </a:ext>
            </a:extLst>
          </p:cNvPr>
          <p:cNvSpPr/>
          <p:nvPr/>
        </p:nvSpPr>
        <p:spPr>
          <a:xfrm>
            <a:off x="1845468" y="1995103"/>
            <a:ext cx="323843" cy="544444"/>
          </a:xfrm>
          <a:prstGeom prst="rect">
            <a:avLst/>
          </a:prstGeom>
          <a:solidFill>
            <a:schemeClr val="bg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cxnSp>
        <p:nvCxnSpPr>
          <p:cNvPr id="122" name="Connector: Elbow 121">
            <a:extLst>
              <a:ext uri="{FF2B5EF4-FFF2-40B4-BE49-F238E27FC236}">
                <a16:creationId xmlns:a16="http://schemas.microsoft.com/office/drawing/2014/main" id="{BCF22EE2-9687-6295-5E73-5E6A52DEDBB7}"/>
              </a:ext>
            </a:extLst>
          </p:cNvPr>
          <p:cNvCxnSpPr>
            <a:cxnSpLocks/>
            <a:stCxn id="10" idx="0"/>
            <a:endCxn id="18" idx="2"/>
          </p:cNvCxnSpPr>
          <p:nvPr/>
        </p:nvCxnSpPr>
        <p:spPr>
          <a:xfrm rot="16200000" flipV="1">
            <a:off x="2362500" y="1882869"/>
            <a:ext cx="291106" cy="130929"/>
          </a:xfrm>
          <a:prstGeom prst="bentConnector3">
            <a:avLst/>
          </a:prstGeom>
          <a:noFill/>
          <a:ln w="127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pic>
        <p:nvPicPr>
          <p:cNvPr id="125" name="Graphic 124" descr="Lock with solid fill">
            <a:extLst>
              <a:ext uri="{FF2B5EF4-FFF2-40B4-BE49-F238E27FC236}">
                <a16:creationId xmlns:a16="http://schemas.microsoft.com/office/drawing/2014/main" id="{0557C55F-244D-4EA0-2957-D364513B8D3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07671" y="1447699"/>
            <a:ext cx="280697" cy="258738"/>
          </a:xfrm>
          <a:prstGeom prst="rect">
            <a:avLst/>
          </a:prstGeom>
          <a:effectLst>
            <a:outerShdw blurRad="63500" sx="102000" sy="102000" algn="ctr" rotWithShape="0">
              <a:prstClr val="black">
                <a:alpha val="40000"/>
              </a:prstClr>
            </a:outerShdw>
          </a:effectLst>
        </p:spPr>
      </p:pic>
      <p:sp>
        <p:nvSpPr>
          <p:cNvPr id="126" name="TextBox 125">
            <a:extLst>
              <a:ext uri="{FF2B5EF4-FFF2-40B4-BE49-F238E27FC236}">
                <a16:creationId xmlns:a16="http://schemas.microsoft.com/office/drawing/2014/main" id="{2B376A6F-00A2-3420-030C-12AF5C1876A7}"/>
              </a:ext>
            </a:extLst>
          </p:cNvPr>
          <p:cNvSpPr txBox="1"/>
          <p:nvPr/>
        </p:nvSpPr>
        <p:spPr>
          <a:xfrm>
            <a:off x="911963" y="909460"/>
            <a:ext cx="510207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solidFill>
                  <a:srgbClr val="FFFFFF"/>
                </a:solidFill>
                <a:latin typeface="+mj-lt"/>
                <a:ea typeface="+mj-ea"/>
                <a:cs typeface="+mj-cs"/>
                <a:sym typeface="Calibri"/>
              </a:rPr>
              <a:t>Acquire a lock based on a hash of the warp index</a:t>
            </a:r>
            <a:endParaRPr kumimoji="0" lang="en-US" sz="1800" b="0" i="0" u="none" strike="noStrike" cap="none" spc="0" normalizeH="0" baseline="0">
              <a:ln>
                <a:noFill/>
              </a:ln>
              <a:solidFill>
                <a:srgbClr val="FFFFFF"/>
              </a:solidFill>
              <a:effectLst/>
              <a:uFillTx/>
              <a:latin typeface="+mj-lt"/>
              <a:ea typeface="+mj-ea"/>
              <a:cs typeface="+mj-cs"/>
              <a:sym typeface="Calibri"/>
            </a:endParaRPr>
          </a:p>
        </p:txBody>
      </p:sp>
      <p:sp>
        <p:nvSpPr>
          <p:cNvPr id="190" name="TextBox 189">
            <a:extLst>
              <a:ext uri="{FF2B5EF4-FFF2-40B4-BE49-F238E27FC236}">
                <a16:creationId xmlns:a16="http://schemas.microsoft.com/office/drawing/2014/main" id="{C0B2AF03-79D2-F7D8-D207-240AEF91724D}"/>
              </a:ext>
            </a:extLst>
          </p:cNvPr>
          <p:cNvSpPr txBox="1"/>
          <p:nvPr/>
        </p:nvSpPr>
        <p:spPr>
          <a:xfrm>
            <a:off x="3303795" y="2449173"/>
            <a:ext cx="76118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400">
                <a:solidFill>
                  <a:srgbClr val="FFFFFF"/>
                </a:solidFill>
                <a:latin typeface="+mj-lt"/>
                <a:ea typeface="+mj-ea"/>
                <a:cs typeface="+mj-cs"/>
                <a:sym typeface="Calibri"/>
              </a:rPr>
              <a:t>Warps</a:t>
            </a:r>
            <a:endParaRPr kumimoji="0" lang="en-US" sz="1400" b="0" i="0" u="none" strike="noStrike" cap="none" spc="0" normalizeH="0" baseline="0">
              <a:ln>
                <a:noFill/>
              </a:ln>
              <a:solidFill>
                <a:srgbClr val="FFFFFF"/>
              </a:solidFill>
              <a:effectLst/>
              <a:uFillTx/>
              <a:latin typeface="+mj-lt"/>
              <a:ea typeface="+mj-ea"/>
              <a:cs typeface="+mj-cs"/>
              <a:sym typeface="Calibri"/>
            </a:endParaRPr>
          </a:p>
        </p:txBody>
      </p:sp>
      <p:grpSp>
        <p:nvGrpSpPr>
          <p:cNvPr id="7" name="Group 6">
            <a:extLst>
              <a:ext uri="{FF2B5EF4-FFF2-40B4-BE49-F238E27FC236}">
                <a16:creationId xmlns:a16="http://schemas.microsoft.com/office/drawing/2014/main" id="{6789D0C8-7DB1-7379-A514-586C5E619D0A}"/>
              </a:ext>
            </a:extLst>
          </p:cNvPr>
          <p:cNvGrpSpPr/>
          <p:nvPr/>
        </p:nvGrpSpPr>
        <p:grpSpPr>
          <a:xfrm>
            <a:off x="909771" y="2619948"/>
            <a:ext cx="3162065" cy="1853191"/>
            <a:chOff x="909771" y="2619948"/>
            <a:chExt cx="3162065" cy="1853191"/>
          </a:xfrm>
        </p:grpSpPr>
        <p:sp>
          <p:nvSpPr>
            <p:cNvPr id="127" name="TextBox 126">
              <a:extLst>
                <a:ext uri="{FF2B5EF4-FFF2-40B4-BE49-F238E27FC236}">
                  <a16:creationId xmlns:a16="http://schemas.microsoft.com/office/drawing/2014/main" id="{D5F507D6-E78C-B521-2558-0E1956245711}"/>
                </a:ext>
              </a:extLst>
            </p:cNvPr>
            <p:cNvSpPr txBox="1"/>
            <p:nvPr/>
          </p:nvSpPr>
          <p:spPr>
            <a:xfrm>
              <a:off x="909771" y="2619948"/>
              <a:ext cx="288399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solidFill>
                    <a:srgbClr val="FFFFFF"/>
                  </a:solidFill>
                  <a:latin typeface="+mj-lt"/>
                  <a:ea typeface="+mj-ea"/>
                  <a:cs typeface="+mj-cs"/>
                  <a:sym typeface="Calibri"/>
                </a:rPr>
                <a:t>Other warps fail to acquire</a:t>
              </a:r>
              <a:endParaRPr kumimoji="0" lang="en-US" sz="1800" b="0" i="0" u="none" strike="noStrike" cap="none" spc="0" normalizeH="0" baseline="0">
                <a:ln>
                  <a:noFill/>
                </a:ln>
                <a:solidFill>
                  <a:srgbClr val="FFFFFF"/>
                </a:solidFill>
                <a:effectLst/>
                <a:uFillTx/>
                <a:latin typeface="+mj-lt"/>
                <a:ea typeface="+mj-ea"/>
                <a:cs typeface="+mj-cs"/>
                <a:sym typeface="Calibri"/>
              </a:endParaRPr>
            </a:p>
          </p:txBody>
        </p:sp>
        <p:sp>
          <p:nvSpPr>
            <p:cNvPr id="128" name="Rectangle 127">
              <a:extLst>
                <a:ext uri="{FF2B5EF4-FFF2-40B4-BE49-F238E27FC236}">
                  <a16:creationId xmlns:a16="http://schemas.microsoft.com/office/drawing/2014/main" id="{6BE6A0E8-E0BA-31A2-0F37-398A6B5497F5}"/>
                </a:ext>
              </a:extLst>
            </p:cNvPr>
            <p:cNvSpPr/>
            <p:nvPr/>
          </p:nvSpPr>
          <p:spPr>
            <a:xfrm>
              <a:off x="2018806" y="3818130"/>
              <a:ext cx="384910" cy="418332"/>
            </a:xfrm>
            <a:prstGeom prst="rect">
              <a:avLst/>
            </a:prstGeom>
            <a:solidFill>
              <a:schemeClr val="bg1"/>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29" name="Rectangle 128">
              <a:extLst>
                <a:ext uri="{FF2B5EF4-FFF2-40B4-BE49-F238E27FC236}">
                  <a16:creationId xmlns:a16="http://schemas.microsoft.com/office/drawing/2014/main" id="{5E52400E-472D-457C-7465-2318BA4259AB}"/>
                </a:ext>
              </a:extLst>
            </p:cNvPr>
            <p:cNvSpPr/>
            <p:nvPr/>
          </p:nvSpPr>
          <p:spPr>
            <a:xfrm>
              <a:off x="2381062" y="3822602"/>
              <a:ext cx="384910" cy="418332"/>
            </a:xfrm>
            <a:prstGeom prst="rect">
              <a:avLst/>
            </a:prstGeom>
            <a:solidFill>
              <a:srgbClr val="C00000"/>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30" name="Rectangle 129">
              <a:extLst>
                <a:ext uri="{FF2B5EF4-FFF2-40B4-BE49-F238E27FC236}">
                  <a16:creationId xmlns:a16="http://schemas.microsoft.com/office/drawing/2014/main" id="{AD368AC5-1251-69D6-2D62-22DDF414FA1F}"/>
                </a:ext>
              </a:extLst>
            </p:cNvPr>
            <p:cNvSpPr/>
            <p:nvPr/>
          </p:nvSpPr>
          <p:spPr>
            <a:xfrm>
              <a:off x="2746603" y="3817909"/>
              <a:ext cx="384910" cy="418332"/>
            </a:xfrm>
            <a:prstGeom prst="rect">
              <a:avLst/>
            </a:prstGeom>
            <a:solidFill>
              <a:schemeClr val="bg1"/>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31" name="Rectangle 130">
              <a:extLst>
                <a:ext uri="{FF2B5EF4-FFF2-40B4-BE49-F238E27FC236}">
                  <a16:creationId xmlns:a16="http://schemas.microsoft.com/office/drawing/2014/main" id="{E1630D10-5582-4E43-92A1-D37B6E747FFF}"/>
                </a:ext>
              </a:extLst>
            </p:cNvPr>
            <p:cNvSpPr/>
            <p:nvPr/>
          </p:nvSpPr>
          <p:spPr>
            <a:xfrm>
              <a:off x="3112560" y="3819679"/>
              <a:ext cx="384910" cy="418332"/>
            </a:xfrm>
            <a:prstGeom prst="rect">
              <a:avLst/>
            </a:prstGeom>
            <a:solidFill>
              <a:srgbClr val="C00000"/>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32" name="Rectangle 131">
              <a:extLst>
                <a:ext uri="{FF2B5EF4-FFF2-40B4-BE49-F238E27FC236}">
                  <a16:creationId xmlns:a16="http://schemas.microsoft.com/office/drawing/2014/main" id="{6744C8F2-8D63-9C49-FE46-6AE48D4D35E8}"/>
                </a:ext>
              </a:extLst>
            </p:cNvPr>
            <p:cNvSpPr/>
            <p:nvPr/>
          </p:nvSpPr>
          <p:spPr>
            <a:xfrm>
              <a:off x="3478101" y="3819680"/>
              <a:ext cx="384910" cy="418332"/>
            </a:xfrm>
            <a:prstGeom prst="rect">
              <a:avLst/>
            </a:prstGeom>
            <a:solidFill>
              <a:schemeClr val="bg1"/>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pic>
          <p:nvPicPr>
            <p:cNvPr id="133" name="Graphic 132" descr="Database with solid fill">
              <a:extLst>
                <a:ext uri="{FF2B5EF4-FFF2-40B4-BE49-F238E27FC236}">
                  <a16:creationId xmlns:a16="http://schemas.microsoft.com/office/drawing/2014/main" id="{D5FD121A-4DE4-B66F-3591-B03E4FF9D6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13643" y="3055734"/>
              <a:ext cx="501303" cy="462086"/>
            </a:xfrm>
            <a:prstGeom prst="rect">
              <a:avLst/>
            </a:prstGeom>
          </p:spPr>
        </p:pic>
        <p:pic>
          <p:nvPicPr>
            <p:cNvPr id="134" name="Graphic 133" descr="Database with solid fill">
              <a:extLst>
                <a:ext uri="{FF2B5EF4-FFF2-40B4-BE49-F238E27FC236}">
                  <a16:creationId xmlns:a16="http://schemas.microsoft.com/office/drawing/2014/main" id="{DD272C7A-3051-9B63-1410-A5C741BCEC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91936" y="3063646"/>
              <a:ext cx="501303" cy="462086"/>
            </a:xfrm>
            <a:prstGeom prst="rect">
              <a:avLst/>
            </a:prstGeom>
          </p:spPr>
        </p:pic>
        <p:pic>
          <p:nvPicPr>
            <p:cNvPr id="135" name="Graphic 134" descr="Database with solid fill">
              <a:extLst>
                <a:ext uri="{FF2B5EF4-FFF2-40B4-BE49-F238E27FC236}">
                  <a16:creationId xmlns:a16="http://schemas.microsoft.com/office/drawing/2014/main" id="{8B94965E-4DD4-2BD1-E426-54779D6C1E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57893" y="3063646"/>
              <a:ext cx="501303" cy="462086"/>
            </a:xfrm>
            <a:prstGeom prst="rect">
              <a:avLst/>
            </a:prstGeom>
          </p:spPr>
        </p:pic>
        <p:pic>
          <p:nvPicPr>
            <p:cNvPr id="136" name="Graphic 135" descr="Database with solid fill">
              <a:extLst>
                <a:ext uri="{FF2B5EF4-FFF2-40B4-BE49-F238E27FC236}">
                  <a16:creationId xmlns:a16="http://schemas.microsoft.com/office/drawing/2014/main" id="{1C586980-6ECF-31C5-CF3E-C267BDEAB7D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23850" y="3063646"/>
              <a:ext cx="501303" cy="462086"/>
            </a:xfrm>
            <a:prstGeom prst="rect">
              <a:avLst/>
            </a:prstGeom>
          </p:spPr>
        </p:pic>
        <p:sp>
          <p:nvSpPr>
            <p:cNvPr id="140" name="Rectangle 139">
              <a:extLst>
                <a:ext uri="{FF2B5EF4-FFF2-40B4-BE49-F238E27FC236}">
                  <a16:creationId xmlns:a16="http://schemas.microsoft.com/office/drawing/2014/main" id="{23B69DD2-A78A-F866-BD2E-21CA635A9979}"/>
                </a:ext>
              </a:extLst>
            </p:cNvPr>
            <p:cNvSpPr/>
            <p:nvPr/>
          </p:nvSpPr>
          <p:spPr>
            <a:xfrm>
              <a:off x="3727469" y="3794795"/>
              <a:ext cx="323843" cy="464558"/>
            </a:xfrm>
            <a:prstGeom prst="rect">
              <a:avLst/>
            </a:prstGeom>
            <a:solidFill>
              <a:schemeClr val="bg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41" name="Rectangle 140">
              <a:extLst>
                <a:ext uri="{FF2B5EF4-FFF2-40B4-BE49-F238E27FC236}">
                  <a16:creationId xmlns:a16="http://schemas.microsoft.com/office/drawing/2014/main" id="{43078FF2-4F8C-C26A-A507-49708419195C}"/>
                </a:ext>
              </a:extLst>
            </p:cNvPr>
            <p:cNvSpPr/>
            <p:nvPr/>
          </p:nvSpPr>
          <p:spPr>
            <a:xfrm>
              <a:off x="1834437" y="3785666"/>
              <a:ext cx="323843" cy="464558"/>
            </a:xfrm>
            <a:prstGeom prst="rect">
              <a:avLst/>
            </a:prstGeom>
            <a:solidFill>
              <a:schemeClr val="bg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cxnSp>
          <p:nvCxnSpPr>
            <p:cNvPr id="145" name="Connector: Elbow 144">
              <a:extLst>
                <a:ext uri="{FF2B5EF4-FFF2-40B4-BE49-F238E27FC236}">
                  <a16:creationId xmlns:a16="http://schemas.microsoft.com/office/drawing/2014/main" id="{5A4F7599-6F7F-C81D-8337-CC2217AAFD69}"/>
                </a:ext>
              </a:extLst>
            </p:cNvPr>
            <p:cNvCxnSpPr>
              <a:cxnSpLocks/>
              <a:stCxn id="129" idx="0"/>
              <a:endCxn id="134" idx="2"/>
            </p:cNvCxnSpPr>
            <p:nvPr/>
          </p:nvCxnSpPr>
          <p:spPr>
            <a:xfrm rot="16200000" flipV="1">
              <a:off x="2359618" y="3608702"/>
              <a:ext cx="296870" cy="130929"/>
            </a:xfrm>
            <a:prstGeom prst="bentConnector3">
              <a:avLst/>
            </a:prstGeom>
            <a:noFill/>
            <a:ln w="12700" cap="flat">
              <a:solidFill>
                <a:schemeClr val="tx2">
                  <a:lumMod val="75000"/>
                </a:schemeClr>
              </a:solidFill>
              <a:prstDash val="solid"/>
              <a:miter lim="800000"/>
              <a:tailEnd type="triangle"/>
            </a:ln>
            <a:effectLst/>
            <a:sp3d/>
          </p:spPr>
          <p:style>
            <a:lnRef idx="0">
              <a:scrgbClr r="0" g="0" b="0"/>
            </a:lnRef>
            <a:fillRef idx="0">
              <a:scrgbClr r="0" g="0" b="0"/>
            </a:fillRef>
            <a:effectRef idx="0">
              <a:scrgbClr r="0" g="0" b="0"/>
            </a:effectRef>
            <a:fontRef idx="none"/>
          </p:style>
        </p:cxnSp>
        <p:pic>
          <p:nvPicPr>
            <p:cNvPr id="146" name="Graphic 145" descr="Lock with solid fill">
              <a:extLst>
                <a:ext uri="{FF2B5EF4-FFF2-40B4-BE49-F238E27FC236}">
                  <a16:creationId xmlns:a16="http://schemas.microsoft.com/office/drawing/2014/main" id="{87DA4B13-2C8C-D00B-3495-0C1082A32CE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07671" y="3170649"/>
              <a:ext cx="280697" cy="258738"/>
            </a:xfrm>
            <a:prstGeom prst="rect">
              <a:avLst/>
            </a:prstGeom>
            <a:effectLst>
              <a:outerShdw blurRad="63500" sx="102000" sy="102000" algn="ctr" rotWithShape="0">
                <a:prstClr val="black">
                  <a:alpha val="40000"/>
                </a:prstClr>
              </a:outerShdw>
            </a:effectLst>
          </p:spPr>
        </p:pic>
        <p:cxnSp>
          <p:nvCxnSpPr>
            <p:cNvPr id="148" name="Connector: Elbow 147">
              <a:extLst>
                <a:ext uri="{FF2B5EF4-FFF2-40B4-BE49-F238E27FC236}">
                  <a16:creationId xmlns:a16="http://schemas.microsoft.com/office/drawing/2014/main" id="{646D28FD-1139-FB7F-B2E7-B8F90482FBD6}"/>
                </a:ext>
              </a:extLst>
            </p:cNvPr>
            <p:cNvCxnSpPr>
              <a:cxnSpLocks/>
              <a:stCxn id="131" idx="0"/>
              <a:endCxn id="151" idx="2"/>
            </p:cNvCxnSpPr>
            <p:nvPr/>
          </p:nvCxnSpPr>
          <p:spPr>
            <a:xfrm rot="16200000" flipV="1">
              <a:off x="2774203" y="3288868"/>
              <a:ext cx="312337" cy="749287"/>
            </a:xfrm>
            <a:prstGeom prst="bentConnector3">
              <a:avLst>
                <a:gd name="adj1" fmla="val 64563"/>
              </a:avLst>
            </a:prstGeom>
            <a:noFill/>
            <a:ln w="127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51" name="Rectangle 150">
              <a:extLst>
                <a:ext uri="{FF2B5EF4-FFF2-40B4-BE49-F238E27FC236}">
                  <a16:creationId xmlns:a16="http://schemas.microsoft.com/office/drawing/2014/main" id="{2A1C5EBE-8D70-6EF4-B03E-35B15C06C533}"/>
                </a:ext>
              </a:extLst>
            </p:cNvPr>
            <p:cNvSpPr/>
            <p:nvPr/>
          </p:nvSpPr>
          <p:spPr>
            <a:xfrm>
              <a:off x="2363273" y="3278635"/>
              <a:ext cx="384910" cy="228709"/>
            </a:xfrm>
            <a:prstGeom prst="rect">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57" name="Multiplication Sign 156">
              <a:extLst>
                <a:ext uri="{FF2B5EF4-FFF2-40B4-BE49-F238E27FC236}">
                  <a16:creationId xmlns:a16="http://schemas.microsoft.com/office/drawing/2014/main" id="{CABE6C21-0143-FEDD-FA1E-FFE377A9A359}"/>
                </a:ext>
              </a:extLst>
            </p:cNvPr>
            <p:cNvSpPr/>
            <p:nvPr/>
          </p:nvSpPr>
          <p:spPr>
            <a:xfrm>
              <a:off x="2574478" y="3518020"/>
              <a:ext cx="230611" cy="210550"/>
            </a:xfrm>
            <a:prstGeom prst="mathMultiply">
              <a:avLst>
                <a:gd name="adj1" fmla="val 11368"/>
              </a:avLst>
            </a:prstGeom>
            <a:solidFill>
              <a:srgbClr val="FF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91" name="TextBox 190">
              <a:extLst>
                <a:ext uri="{FF2B5EF4-FFF2-40B4-BE49-F238E27FC236}">
                  <a16:creationId xmlns:a16="http://schemas.microsoft.com/office/drawing/2014/main" id="{87148F18-CF23-2DC4-6B26-9B19CD5C989F}"/>
                </a:ext>
              </a:extLst>
            </p:cNvPr>
            <p:cNvSpPr txBox="1"/>
            <p:nvPr/>
          </p:nvSpPr>
          <p:spPr>
            <a:xfrm>
              <a:off x="3310656" y="4165364"/>
              <a:ext cx="76118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400">
                  <a:solidFill>
                    <a:srgbClr val="FFFFFF"/>
                  </a:solidFill>
                  <a:latin typeface="+mj-lt"/>
                  <a:ea typeface="+mj-ea"/>
                  <a:cs typeface="+mj-cs"/>
                  <a:sym typeface="Calibri"/>
                </a:rPr>
                <a:t>Warps</a:t>
              </a:r>
              <a:endParaRPr kumimoji="0" lang="en-US" sz="1400" b="0" i="0" u="none" strike="noStrike" cap="none" spc="0" normalizeH="0" baseline="0">
                <a:ln>
                  <a:noFill/>
                </a:ln>
                <a:solidFill>
                  <a:srgbClr val="FFFFFF"/>
                </a:solidFill>
                <a:effectLst/>
                <a:uFillTx/>
                <a:latin typeface="+mj-lt"/>
                <a:ea typeface="+mj-ea"/>
                <a:cs typeface="+mj-cs"/>
                <a:sym typeface="Calibri"/>
              </a:endParaRPr>
            </a:p>
          </p:txBody>
        </p:sp>
      </p:grpSp>
      <p:sp>
        <p:nvSpPr>
          <p:cNvPr id="195" name="Speech Bubble: Oval 194">
            <a:extLst>
              <a:ext uri="{FF2B5EF4-FFF2-40B4-BE49-F238E27FC236}">
                <a16:creationId xmlns:a16="http://schemas.microsoft.com/office/drawing/2014/main" id="{87955911-8A4B-2491-F2F8-996BD4627972}"/>
              </a:ext>
            </a:extLst>
          </p:cNvPr>
          <p:cNvSpPr/>
          <p:nvPr/>
        </p:nvSpPr>
        <p:spPr>
          <a:xfrm>
            <a:off x="75118" y="1652346"/>
            <a:ext cx="1574201" cy="357051"/>
          </a:xfrm>
          <a:prstGeom prst="wedgeEllipseCallout">
            <a:avLst>
              <a:gd name="adj1" fmla="val 56541"/>
              <a:gd name="adj2" fmla="val -49571"/>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050">
                <a:solidFill>
                  <a:srgbClr val="000000"/>
                </a:solidFill>
                <a:latin typeface="+mj-lt"/>
                <a:ea typeface="+mj-ea"/>
                <a:cs typeface="+mj-cs"/>
                <a:sym typeface="Calibri"/>
              </a:rPr>
              <a:t>Fixed-size buffers</a:t>
            </a:r>
            <a:endParaRPr kumimoji="0" lang="en-US" sz="1050" b="0" i="0" u="none" strike="noStrike" cap="none" spc="0" normalizeH="0" baseline="0">
              <a:ln>
                <a:noFill/>
              </a:ln>
              <a:solidFill>
                <a:srgbClr val="000000"/>
              </a:solidFill>
              <a:effectLst/>
              <a:uFillTx/>
              <a:latin typeface="+mj-lt"/>
              <a:ea typeface="+mj-ea"/>
              <a:cs typeface="+mj-cs"/>
              <a:sym typeface="Calibri"/>
            </a:endParaRPr>
          </a:p>
        </p:txBody>
      </p:sp>
      <p:grpSp>
        <p:nvGrpSpPr>
          <p:cNvPr id="9" name="Group 8">
            <a:extLst>
              <a:ext uri="{FF2B5EF4-FFF2-40B4-BE49-F238E27FC236}">
                <a16:creationId xmlns:a16="http://schemas.microsoft.com/office/drawing/2014/main" id="{E98654E0-16CD-DE1D-9437-4DD95D4E8693}"/>
              </a:ext>
            </a:extLst>
          </p:cNvPr>
          <p:cNvGrpSpPr/>
          <p:nvPr/>
        </p:nvGrpSpPr>
        <p:grpSpPr>
          <a:xfrm>
            <a:off x="909771" y="4391385"/>
            <a:ext cx="4226109" cy="1855750"/>
            <a:chOff x="909771" y="4391385"/>
            <a:chExt cx="4226109" cy="1855750"/>
          </a:xfrm>
        </p:grpSpPr>
        <p:sp>
          <p:nvSpPr>
            <p:cNvPr id="158" name="TextBox 157">
              <a:extLst>
                <a:ext uri="{FF2B5EF4-FFF2-40B4-BE49-F238E27FC236}">
                  <a16:creationId xmlns:a16="http://schemas.microsoft.com/office/drawing/2014/main" id="{788A2895-F24E-E3B9-EEE2-806645D2FE97}"/>
                </a:ext>
              </a:extLst>
            </p:cNvPr>
            <p:cNvSpPr txBox="1"/>
            <p:nvPr/>
          </p:nvSpPr>
          <p:spPr>
            <a:xfrm>
              <a:off x="909771" y="4391385"/>
              <a:ext cx="288399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solidFill>
                    <a:srgbClr val="FFFFFF"/>
                  </a:solidFill>
                  <a:latin typeface="+mj-lt"/>
                  <a:ea typeface="+mj-ea"/>
                  <a:cs typeface="+mj-cs"/>
                  <a:sym typeface="Calibri"/>
                </a:rPr>
                <a:t>Try the next one</a:t>
              </a:r>
              <a:endParaRPr kumimoji="0" lang="en-US" sz="1800" b="0" i="0" u="none" strike="noStrike" cap="none" spc="0" normalizeH="0" baseline="0">
                <a:ln>
                  <a:noFill/>
                </a:ln>
                <a:solidFill>
                  <a:srgbClr val="FFFFFF"/>
                </a:solidFill>
                <a:effectLst/>
                <a:uFillTx/>
                <a:latin typeface="+mj-lt"/>
                <a:ea typeface="+mj-ea"/>
                <a:cs typeface="+mj-cs"/>
                <a:sym typeface="Calibri"/>
              </a:endParaRPr>
            </a:p>
          </p:txBody>
        </p:sp>
        <p:sp>
          <p:nvSpPr>
            <p:cNvPr id="159" name="Rectangle 158">
              <a:extLst>
                <a:ext uri="{FF2B5EF4-FFF2-40B4-BE49-F238E27FC236}">
                  <a16:creationId xmlns:a16="http://schemas.microsoft.com/office/drawing/2014/main" id="{37794F1D-B040-9686-6C28-0395D02294BA}"/>
                </a:ext>
              </a:extLst>
            </p:cNvPr>
            <p:cNvSpPr/>
            <p:nvPr/>
          </p:nvSpPr>
          <p:spPr>
            <a:xfrm>
              <a:off x="2018806" y="5589568"/>
              <a:ext cx="384910" cy="418332"/>
            </a:xfrm>
            <a:prstGeom prst="rect">
              <a:avLst/>
            </a:prstGeom>
            <a:solidFill>
              <a:schemeClr val="bg1"/>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60" name="Rectangle 159">
              <a:extLst>
                <a:ext uri="{FF2B5EF4-FFF2-40B4-BE49-F238E27FC236}">
                  <a16:creationId xmlns:a16="http://schemas.microsoft.com/office/drawing/2014/main" id="{D4D76D3E-B312-3A85-0822-EC19EBB397E0}"/>
                </a:ext>
              </a:extLst>
            </p:cNvPr>
            <p:cNvSpPr/>
            <p:nvPr/>
          </p:nvSpPr>
          <p:spPr>
            <a:xfrm>
              <a:off x="2381062" y="5585948"/>
              <a:ext cx="384910" cy="418332"/>
            </a:xfrm>
            <a:prstGeom prst="rect">
              <a:avLst/>
            </a:prstGeom>
            <a:solidFill>
              <a:srgbClr val="C00000"/>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61" name="Rectangle 160">
              <a:extLst>
                <a:ext uri="{FF2B5EF4-FFF2-40B4-BE49-F238E27FC236}">
                  <a16:creationId xmlns:a16="http://schemas.microsoft.com/office/drawing/2014/main" id="{FF8213C7-6237-DEC2-BCD6-DB7D389114C2}"/>
                </a:ext>
              </a:extLst>
            </p:cNvPr>
            <p:cNvSpPr/>
            <p:nvPr/>
          </p:nvSpPr>
          <p:spPr>
            <a:xfrm>
              <a:off x="2746603" y="5589347"/>
              <a:ext cx="384910" cy="418332"/>
            </a:xfrm>
            <a:prstGeom prst="rect">
              <a:avLst/>
            </a:prstGeom>
            <a:solidFill>
              <a:schemeClr val="bg1"/>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62" name="Rectangle 161">
              <a:extLst>
                <a:ext uri="{FF2B5EF4-FFF2-40B4-BE49-F238E27FC236}">
                  <a16:creationId xmlns:a16="http://schemas.microsoft.com/office/drawing/2014/main" id="{15BC2A5E-1BA8-141A-9D52-931D2169B01A}"/>
                </a:ext>
              </a:extLst>
            </p:cNvPr>
            <p:cNvSpPr/>
            <p:nvPr/>
          </p:nvSpPr>
          <p:spPr>
            <a:xfrm>
              <a:off x="3112560" y="5591117"/>
              <a:ext cx="384910" cy="418332"/>
            </a:xfrm>
            <a:prstGeom prst="rect">
              <a:avLst/>
            </a:prstGeom>
            <a:solidFill>
              <a:srgbClr val="C00000"/>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63" name="Rectangle 162">
              <a:extLst>
                <a:ext uri="{FF2B5EF4-FFF2-40B4-BE49-F238E27FC236}">
                  <a16:creationId xmlns:a16="http://schemas.microsoft.com/office/drawing/2014/main" id="{21CBDC16-4066-85AC-236D-8EE1F078E00E}"/>
                </a:ext>
              </a:extLst>
            </p:cNvPr>
            <p:cNvSpPr/>
            <p:nvPr/>
          </p:nvSpPr>
          <p:spPr>
            <a:xfrm>
              <a:off x="3478101" y="5591118"/>
              <a:ext cx="384910" cy="418332"/>
            </a:xfrm>
            <a:prstGeom prst="rect">
              <a:avLst/>
            </a:prstGeom>
            <a:solidFill>
              <a:schemeClr val="bg1"/>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pic>
          <p:nvPicPr>
            <p:cNvPr id="164" name="Graphic 163" descr="Database with solid fill">
              <a:extLst>
                <a:ext uri="{FF2B5EF4-FFF2-40B4-BE49-F238E27FC236}">
                  <a16:creationId xmlns:a16="http://schemas.microsoft.com/office/drawing/2014/main" id="{50A54FE6-5731-0A8F-153A-4344DA1726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13643" y="4827171"/>
              <a:ext cx="501303" cy="462086"/>
            </a:xfrm>
            <a:prstGeom prst="rect">
              <a:avLst/>
            </a:prstGeom>
          </p:spPr>
        </p:pic>
        <p:pic>
          <p:nvPicPr>
            <p:cNvPr id="165" name="Graphic 164" descr="Database with solid fill">
              <a:extLst>
                <a:ext uri="{FF2B5EF4-FFF2-40B4-BE49-F238E27FC236}">
                  <a16:creationId xmlns:a16="http://schemas.microsoft.com/office/drawing/2014/main" id="{3E2FAEC8-5E67-B3AE-FDE6-E3AB870BEF4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91936" y="4835083"/>
              <a:ext cx="501303" cy="462086"/>
            </a:xfrm>
            <a:prstGeom prst="rect">
              <a:avLst/>
            </a:prstGeom>
          </p:spPr>
        </p:pic>
        <p:pic>
          <p:nvPicPr>
            <p:cNvPr id="166" name="Graphic 165" descr="Database with solid fill">
              <a:extLst>
                <a:ext uri="{FF2B5EF4-FFF2-40B4-BE49-F238E27FC236}">
                  <a16:creationId xmlns:a16="http://schemas.microsoft.com/office/drawing/2014/main" id="{998D2625-B05B-7AA3-CBB9-C00A73EDF6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57893" y="4835083"/>
              <a:ext cx="501303" cy="462086"/>
            </a:xfrm>
            <a:prstGeom prst="rect">
              <a:avLst/>
            </a:prstGeom>
          </p:spPr>
        </p:pic>
        <p:pic>
          <p:nvPicPr>
            <p:cNvPr id="167" name="Graphic 166" descr="Database with solid fill">
              <a:extLst>
                <a:ext uri="{FF2B5EF4-FFF2-40B4-BE49-F238E27FC236}">
                  <a16:creationId xmlns:a16="http://schemas.microsoft.com/office/drawing/2014/main" id="{A85D7765-C30F-91C0-7C77-66BE900E559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23850" y="4835083"/>
              <a:ext cx="501303" cy="462086"/>
            </a:xfrm>
            <a:prstGeom prst="rect">
              <a:avLst/>
            </a:prstGeom>
          </p:spPr>
        </p:pic>
        <p:sp>
          <p:nvSpPr>
            <p:cNvPr id="171" name="Rectangle 170">
              <a:extLst>
                <a:ext uri="{FF2B5EF4-FFF2-40B4-BE49-F238E27FC236}">
                  <a16:creationId xmlns:a16="http://schemas.microsoft.com/office/drawing/2014/main" id="{B62A1FBC-24D1-9C14-7087-921E6D605116}"/>
                </a:ext>
              </a:extLst>
            </p:cNvPr>
            <p:cNvSpPr/>
            <p:nvPr/>
          </p:nvSpPr>
          <p:spPr>
            <a:xfrm>
              <a:off x="3741811" y="5585948"/>
              <a:ext cx="323843" cy="459384"/>
            </a:xfrm>
            <a:prstGeom prst="rect">
              <a:avLst/>
            </a:prstGeom>
            <a:solidFill>
              <a:schemeClr val="bg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72" name="Rectangle 171">
              <a:extLst>
                <a:ext uri="{FF2B5EF4-FFF2-40B4-BE49-F238E27FC236}">
                  <a16:creationId xmlns:a16="http://schemas.microsoft.com/office/drawing/2014/main" id="{B7E17272-54EC-BABA-7992-5C70C0D5F899}"/>
                </a:ext>
              </a:extLst>
            </p:cNvPr>
            <p:cNvSpPr/>
            <p:nvPr/>
          </p:nvSpPr>
          <p:spPr>
            <a:xfrm>
              <a:off x="1831498" y="5557104"/>
              <a:ext cx="323843" cy="459384"/>
            </a:xfrm>
            <a:prstGeom prst="rect">
              <a:avLst/>
            </a:prstGeom>
            <a:solidFill>
              <a:schemeClr val="bg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cxnSp>
          <p:nvCxnSpPr>
            <p:cNvPr id="176" name="Connector: Elbow 175">
              <a:extLst>
                <a:ext uri="{FF2B5EF4-FFF2-40B4-BE49-F238E27FC236}">
                  <a16:creationId xmlns:a16="http://schemas.microsoft.com/office/drawing/2014/main" id="{957252E6-87F0-3ED9-A702-042107EED410}"/>
                </a:ext>
              </a:extLst>
            </p:cNvPr>
            <p:cNvCxnSpPr>
              <a:cxnSpLocks/>
              <a:stCxn id="160" idx="0"/>
              <a:endCxn id="165" idx="2"/>
            </p:cNvCxnSpPr>
            <p:nvPr/>
          </p:nvCxnSpPr>
          <p:spPr>
            <a:xfrm rot="16200000" flipV="1">
              <a:off x="2363663" y="5376095"/>
              <a:ext cx="288779" cy="130929"/>
            </a:xfrm>
            <a:prstGeom prst="bentConnector3">
              <a:avLst/>
            </a:prstGeom>
            <a:noFill/>
            <a:ln w="12700" cap="flat">
              <a:solidFill>
                <a:schemeClr val="tx2">
                  <a:lumMod val="75000"/>
                </a:schemeClr>
              </a:solidFill>
              <a:prstDash val="solid"/>
              <a:miter lim="800000"/>
              <a:tailEnd type="triangle"/>
            </a:ln>
            <a:effectLst/>
            <a:sp3d/>
          </p:spPr>
          <p:style>
            <a:lnRef idx="0">
              <a:scrgbClr r="0" g="0" b="0"/>
            </a:lnRef>
            <a:fillRef idx="0">
              <a:scrgbClr r="0" g="0" b="0"/>
            </a:fillRef>
            <a:effectRef idx="0">
              <a:scrgbClr r="0" g="0" b="0"/>
            </a:effectRef>
            <a:fontRef idx="none"/>
          </p:style>
        </p:cxnSp>
        <p:pic>
          <p:nvPicPr>
            <p:cNvPr id="177" name="Graphic 176" descr="Lock with solid fill">
              <a:extLst>
                <a:ext uri="{FF2B5EF4-FFF2-40B4-BE49-F238E27FC236}">
                  <a16:creationId xmlns:a16="http://schemas.microsoft.com/office/drawing/2014/main" id="{F3AAD2D9-2EBE-F23F-94A9-008BB8850CE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07671" y="4942087"/>
              <a:ext cx="280697" cy="258738"/>
            </a:xfrm>
            <a:prstGeom prst="rect">
              <a:avLst/>
            </a:prstGeom>
            <a:effectLst>
              <a:outerShdw blurRad="63500" sx="102000" sy="102000" algn="ctr" rotWithShape="0">
                <a:prstClr val="black">
                  <a:alpha val="40000"/>
                </a:prstClr>
              </a:outerShdw>
            </a:effectLst>
          </p:spPr>
        </p:pic>
        <p:cxnSp>
          <p:nvCxnSpPr>
            <p:cNvPr id="178" name="Connector: Elbow 177">
              <a:extLst>
                <a:ext uri="{FF2B5EF4-FFF2-40B4-BE49-F238E27FC236}">
                  <a16:creationId xmlns:a16="http://schemas.microsoft.com/office/drawing/2014/main" id="{4F6D53D4-C32F-6F11-65DA-BBFB530D100C}"/>
                </a:ext>
              </a:extLst>
            </p:cNvPr>
            <p:cNvCxnSpPr>
              <a:cxnSpLocks/>
              <a:stCxn id="162" idx="0"/>
              <a:endCxn id="166" idx="2"/>
            </p:cNvCxnSpPr>
            <p:nvPr/>
          </p:nvCxnSpPr>
          <p:spPr>
            <a:xfrm rot="16200000" flipV="1">
              <a:off x="2909805" y="5195908"/>
              <a:ext cx="293949" cy="496471"/>
            </a:xfrm>
            <a:prstGeom prst="bentConnector3">
              <a:avLst>
                <a:gd name="adj1" fmla="val 50000"/>
              </a:avLst>
            </a:prstGeom>
            <a:noFill/>
            <a:ln w="127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79" name="Rectangle 178">
              <a:extLst>
                <a:ext uri="{FF2B5EF4-FFF2-40B4-BE49-F238E27FC236}">
                  <a16:creationId xmlns:a16="http://schemas.microsoft.com/office/drawing/2014/main" id="{E6625090-5E6A-DCFB-8D85-997D6B841BF0}"/>
                </a:ext>
              </a:extLst>
            </p:cNvPr>
            <p:cNvSpPr/>
            <p:nvPr/>
          </p:nvSpPr>
          <p:spPr>
            <a:xfrm>
              <a:off x="2363273" y="5050072"/>
              <a:ext cx="384910" cy="228709"/>
            </a:xfrm>
            <a:prstGeom prst="rect">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pic>
          <p:nvPicPr>
            <p:cNvPr id="182" name="Graphic 181" descr="Lock with solid fill">
              <a:extLst>
                <a:ext uri="{FF2B5EF4-FFF2-40B4-BE49-F238E27FC236}">
                  <a16:creationId xmlns:a16="http://schemas.microsoft.com/office/drawing/2014/main" id="{0258A939-9619-1372-BAA6-7311BEC2747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77147" y="4942087"/>
              <a:ext cx="280697" cy="258738"/>
            </a:xfrm>
            <a:prstGeom prst="rect">
              <a:avLst/>
            </a:prstGeom>
            <a:effectLst>
              <a:outerShdw blurRad="63500" sx="102000" sy="102000" algn="ctr" rotWithShape="0">
                <a:prstClr val="black">
                  <a:alpha val="40000"/>
                </a:prstClr>
              </a:outerShdw>
            </a:effectLst>
          </p:spPr>
        </p:pic>
        <p:sp>
          <p:nvSpPr>
            <p:cNvPr id="183" name="Arrow: Curved Down 182">
              <a:extLst>
                <a:ext uri="{FF2B5EF4-FFF2-40B4-BE49-F238E27FC236}">
                  <a16:creationId xmlns:a16="http://schemas.microsoft.com/office/drawing/2014/main" id="{6DE756D0-4FA8-AE87-2568-85110451CD28}"/>
                </a:ext>
              </a:extLst>
            </p:cNvPr>
            <p:cNvSpPr/>
            <p:nvPr/>
          </p:nvSpPr>
          <p:spPr>
            <a:xfrm>
              <a:off x="2455239" y="4631741"/>
              <a:ext cx="362256" cy="172658"/>
            </a:xfrm>
            <a:prstGeom prst="curvedDownArrow">
              <a:avLst/>
            </a:prstGeom>
            <a:solidFill>
              <a:srgbClr val="FFFF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92" name="TextBox 191">
              <a:extLst>
                <a:ext uri="{FF2B5EF4-FFF2-40B4-BE49-F238E27FC236}">
                  <a16:creationId xmlns:a16="http://schemas.microsoft.com/office/drawing/2014/main" id="{7D9D7293-D89F-5E0E-F41A-C9D5C057036A}"/>
                </a:ext>
              </a:extLst>
            </p:cNvPr>
            <p:cNvSpPr txBox="1"/>
            <p:nvPr/>
          </p:nvSpPr>
          <p:spPr>
            <a:xfrm>
              <a:off x="3310656" y="5939360"/>
              <a:ext cx="76118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400">
                  <a:solidFill>
                    <a:srgbClr val="FFFFFF"/>
                  </a:solidFill>
                  <a:latin typeface="+mj-lt"/>
                  <a:ea typeface="+mj-ea"/>
                  <a:cs typeface="+mj-cs"/>
                  <a:sym typeface="Calibri"/>
                </a:rPr>
                <a:t>Warps</a:t>
              </a:r>
              <a:endParaRPr kumimoji="0" lang="en-US" sz="1400" b="0" i="0" u="none" strike="noStrike" cap="none" spc="0" normalizeH="0" baseline="0">
                <a:ln>
                  <a:noFill/>
                </a:ln>
                <a:solidFill>
                  <a:srgbClr val="FFFFFF"/>
                </a:solidFill>
                <a:effectLst/>
                <a:uFillTx/>
                <a:latin typeface="+mj-lt"/>
                <a:ea typeface="+mj-ea"/>
                <a:cs typeface="+mj-cs"/>
                <a:sym typeface="Calibri"/>
              </a:endParaRPr>
            </a:p>
          </p:txBody>
        </p:sp>
        <p:sp>
          <p:nvSpPr>
            <p:cNvPr id="197" name="Speech Bubble: Oval 196">
              <a:extLst>
                <a:ext uri="{FF2B5EF4-FFF2-40B4-BE49-F238E27FC236}">
                  <a16:creationId xmlns:a16="http://schemas.microsoft.com/office/drawing/2014/main" id="{97EEE446-CA4D-577C-4CA7-51CC28CA9E39}"/>
                </a:ext>
              </a:extLst>
            </p:cNvPr>
            <p:cNvSpPr/>
            <p:nvPr/>
          </p:nvSpPr>
          <p:spPr>
            <a:xfrm>
              <a:off x="3741811" y="4605887"/>
              <a:ext cx="1394069" cy="584267"/>
            </a:xfrm>
            <a:prstGeom prst="wedgeEllipseCallout">
              <a:avLst>
                <a:gd name="adj1" fmla="val -62264"/>
                <a:gd name="adj2" fmla="val 12794"/>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050">
                  <a:solidFill>
                    <a:srgbClr val="000000"/>
                  </a:solidFill>
                  <a:latin typeface="+mj-lt"/>
                  <a:ea typeface="+mj-ea"/>
                  <a:cs typeface="+mj-cs"/>
                  <a:sym typeface="Calibri"/>
                </a:rPr>
                <a:t>Linearly search for a free buffer</a:t>
              </a:r>
              <a:endParaRPr kumimoji="0" lang="en-US" sz="1050" b="0" i="0" u="none" strike="noStrike" cap="none" spc="0" normalizeH="0" baseline="0">
                <a:ln>
                  <a:noFill/>
                </a:ln>
                <a:solidFill>
                  <a:srgbClr val="000000"/>
                </a:solidFill>
                <a:effectLst/>
                <a:uFillTx/>
                <a:latin typeface="+mj-lt"/>
                <a:ea typeface="+mj-ea"/>
                <a:cs typeface="+mj-cs"/>
                <a:sym typeface="Calibri"/>
              </a:endParaRPr>
            </a:p>
          </p:txBody>
        </p:sp>
        <p:sp>
          <p:nvSpPr>
            <p:cNvPr id="4" name="TextBox 3">
              <a:extLst>
                <a:ext uri="{FF2B5EF4-FFF2-40B4-BE49-F238E27FC236}">
                  <a16:creationId xmlns:a16="http://schemas.microsoft.com/office/drawing/2014/main" id="{D1F0CEEC-7EA9-0302-7A2D-49271483C7BA}"/>
                </a:ext>
              </a:extLst>
            </p:cNvPr>
            <p:cNvSpPr txBox="1"/>
            <p:nvPr/>
          </p:nvSpPr>
          <p:spPr>
            <a:xfrm>
              <a:off x="2757253" y="4462558"/>
              <a:ext cx="421651"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FFC000"/>
                  </a:solidFill>
                  <a:effectLst/>
                  <a:uFillTx/>
                  <a:latin typeface="+mj-lt"/>
                  <a:ea typeface="+mj-ea"/>
                  <a:cs typeface="+mj-cs"/>
                  <a:sym typeface="Calibri"/>
                </a:rPr>
                <a:t>next</a:t>
              </a:r>
            </a:p>
          </p:txBody>
        </p:sp>
      </p:grpSp>
      <p:grpSp>
        <p:nvGrpSpPr>
          <p:cNvPr id="11" name="Group 10">
            <a:extLst>
              <a:ext uri="{FF2B5EF4-FFF2-40B4-BE49-F238E27FC236}">
                <a16:creationId xmlns:a16="http://schemas.microsoft.com/office/drawing/2014/main" id="{ACC3BA97-4682-F47F-6C11-FC5D7223B6C0}"/>
              </a:ext>
            </a:extLst>
          </p:cNvPr>
          <p:cNvGrpSpPr/>
          <p:nvPr/>
        </p:nvGrpSpPr>
        <p:grpSpPr>
          <a:xfrm>
            <a:off x="6014037" y="843245"/>
            <a:ext cx="5925394" cy="4993531"/>
            <a:chOff x="6014037" y="843245"/>
            <a:chExt cx="5925394" cy="4993531"/>
          </a:xfrm>
        </p:grpSpPr>
        <p:sp>
          <p:nvSpPr>
            <p:cNvPr id="6" name="TextBox 5">
              <a:extLst>
                <a:ext uri="{FF2B5EF4-FFF2-40B4-BE49-F238E27FC236}">
                  <a16:creationId xmlns:a16="http://schemas.microsoft.com/office/drawing/2014/main" id="{1516217D-A63D-39EB-6E0E-D8550B266AEA}"/>
                </a:ext>
              </a:extLst>
            </p:cNvPr>
            <p:cNvSpPr txBox="1"/>
            <p:nvPr/>
          </p:nvSpPr>
          <p:spPr>
            <a:xfrm>
              <a:off x="6014037" y="1291616"/>
              <a:ext cx="5583362" cy="4353809"/>
            </a:xfrm>
            <a:prstGeom prst="rect">
              <a:avLst/>
            </a:prstGeom>
            <a:solidFill>
              <a:srgbClr val="262626"/>
            </a:solidFill>
            <a:ln w="12700" cap="flat">
              <a:solidFill>
                <a:srgbClr val="FFFFFF"/>
              </a:solidFill>
              <a:miter lim="400000"/>
            </a:ln>
            <a:effectLst/>
            <a:sp3d/>
          </p:spPr>
          <p:style>
            <a:lnRef idx="0">
              <a:scrgbClr r="0" g="0" b="0"/>
            </a:lnRef>
            <a:fillRef idx="0">
              <a:scrgbClr r="0" g="0" b="0"/>
            </a:fillRef>
            <a:effectRef idx="0">
              <a:scrgbClr r="0" g="0" b="0"/>
            </a:effectRef>
            <a:fontRef idx="none"/>
          </p:style>
          <p:txBody>
            <a:bodyPr wrap="square">
              <a:noAutofit/>
            </a:bodyPr>
            <a:lstStyle/>
            <a:p>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int</a:t>
              </a:r>
              <a:r>
                <a:rPr lang="en-US" sz="1200" b="0">
                  <a:solidFill>
                    <a:srgbClr val="4EC9B0"/>
                  </a:solidFill>
                  <a:effectLst/>
                  <a:latin typeface="Consolas" panose="020B0609020204030204" pitchFamily="49" charset="0"/>
                </a:rPr>
                <a:t> </a:t>
              </a:r>
              <a:r>
                <a:rPr lang="en-US" sz="1200" b="0" err="1">
                  <a:solidFill>
                    <a:srgbClr val="CCCCCC"/>
                  </a:solidFill>
                  <a:effectLst/>
                  <a:latin typeface="Consolas" panose="020B0609020204030204" pitchFamily="49" charset="0"/>
                </a:rPr>
                <a:t>warpIndex</a:t>
              </a:r>
              <a:r>
                <a:rPr lang="en-US" sz="1200" b="0">
                  <a:solidFill>
                    <a:srgbClr val="CCCCCC"/>
                  </a:solidFill>
                  <a:effectLst/>
                  <a:latin typeface="Consolas" panose="020B0609020204030204" pitchFamily="49" charset="0"/>
                </a:rPr>
                <a:t> = ...</a:t>
              </a:r>
            </a:p>
            <a:p>
              <a:r>
                <a:rPr lang="en-US" sz="1200">
                  <a:solidFill>
                    <a:srgbClr val="CCCCCC"/>
                  </a:solidFill>
                  <a:latin typeface="Consolas" panose="020B0609020204030204" pitchFamily="49" charset="0"/>
                </a:rPr>
                <a:t>    </a:t>
              </a:r>
              <a:r>
                <a:rPr lang="en-US" sz="1200" b="0">
                  <a:solidFill>
                    <a:srgbClr val="569CD6"/>
                  </a:solidFill>
                  <a:effectLst/>
                  <a:latin typeface="Consolas" panose="020B0609020204030204" pitchFamily="49" charset="0"/>
                </a:rPr>
                <a:t>int</a:t>
              </a:r>
              <a:r>
                <a:rPr lang="en-US" sz="1200" b="0">
                  <a:solidFill>
                    <a:srgbClr val="CCCCCC"/>
                  </a:solidFill>
                  <a:effectLst/>
                  <a:latin typeface="Consolas" panose="020B0609020204030204" pitchFamily="49" charset="0"/>
                </a:rPr>
                <a:t> </a:t>
              </a:r>
              <a:r>
                <a:rPr lang="en-US" sz="1200" err="1">
                  <a:solidFill>
                    <a:srgbClr val="CCCCCC"/>
                  </a:solidFill>
                  <a:latin typeface="Consolas" panose="020B0609020204030204" pitchFamily="49" charset="0"/>
                </a:rPr>
                <a:t>lane</a:t>
              </a:r>
              <a:r>
                <a:rPr lang="en-US" sz="1200" b="0" err="1">
                  <a:solidFill>
                    <a:srgbClr val="CCCCCC"/>
                  </a:solidFill>
                  <a:effectLst/>
                  <a:latin typeface="Consolas" panose="020B0609020204030204" pitchFamily="49" charset="0"/>
                </a:rPr>
                <a:t>Index</a:t>
              </a:r>
              <a:r>
                <a:rPr lang="en-US" sz="1200" b="0">
                  <a:solidFill>
                    <a:srgbClr val="CCCCCC"/>
                  </a:solidFill>
                  <a:effectLst/>
                  <a:latin typeface="Consolas" panose="020B0609020204030204" pitchFamily="49" charset="0"/>
                </a:rPr>
                <a:t> = ...</a:t>
              </a:r>
              <a:br>
                <a:rPr lang="en-US" sz="1200" b="0">
                  <a:solidFill>
                    <a:srgbClr val="CCCCCC"/>
                  </a:solidFill>
                  <a:effectLst/>
                  <a:latin typeface="Consolas" panose="020B0609020204030204" pitchFamily="49" charset="0"/>
                </a:rPr>
              </a:br>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int</a:t>
              </a:r>
              <a:r>
                <a:rPr lang="en-US" sz="1200" b="0">
                  <a:solidFill>
                    <a:srgbClr val="CCCCCC"/>
                  </a:solidFill>
                  <a:effectLst/>
                  <a:latin typeface="Consolas" panose="020B0609020204030204" pitchFamily="49" charset="0"/>
                </a:rPr>
                <a:t> </a:t>
              </a:r>
              <a:r>
                <a:rPr lang="en-US" sz="1200" b="0" err="1">
                  <a:solidFill>
                    <a:srgbClr val="CCCCCC"/>
                  </a:solidFill>
                  <a:effectLst/>
                  <a:latin typeface="Consolas" panose="020B0609020204030204" pitchFamily="49" charset="0"/>
                </a:rPr>
                <a:t>indexOfBuffer</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INVAL</a:t>
              </a:r>
              <a:r>
                <a:rPr lang="en-US" sz="1200">
                  <a:solidFill>
                    <a:srgbClr val="CCCCCC"/>
                  </a:solidFill>
                  <a:latin typeface="Consolas" panose="020B0609020204030204" pitchFamily="49" charset="0"/>
                </a:rPr>
                <a:t>ID_INDEX</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int</a:t>
              </a:r>
              <a:r>
                <a:rPr lang="en-US" sz="1200" b="0">
                  <a:solidFill>
                    <a:srgbClr val="CCCCCC"/>
                  </a:solidFill>
                  <a:effectLst/>
                  <a:latin typeface="Consolas" panose="020B0609020204030204" pitchFamily="49" charset="0"/>
                </a:rPr>
                <a:t> iterator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hash(</a:t>
              </a:r>
              <a:r>
                <a:rPr lang="en-US" sz="1200" b="0" err="1">
                  <a:solidFill>
                    <a:srgbClr val="CCCCCC"/>
                  </a:solidFill>
                  <a:effectLst/>
                  <a:latin typeface="Consolas" panose="020B0609020204030204" pitchFamily="49" charset="0"/>
                </a:rPr>
                <a:t>warpIndex</a:t>
              </a:r>
              <a:r>
                <a:rPr lang="en-US" sz="1200">
                  <a:solidFill>
                    <a:srgbClr val="CCCCCC"/>
                  </a:solidFill>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err="1">
                  <a:solidFill>
                    <a:srgbClr val="CCCCCC"/>
                  </a:solidFill>
                  <a:effectLst/>
                  <a:latin typeface="Consolas" panose="020B0609020204030204" pitchFamily="49" charset="0"/>
                </a:rPr>
                <a:t>numberOfBuffers</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while </a:t>
              </a:r>
              <a:r>
                <a:rPr lang="en-US" sz="1200" b="0">
                  <a:solidFill>
                    <a:srgbClr val="CCCCCC"/>
                  </a:solidFill>
                  <a:effectLst/>
                  <a:latin typeface="Consolas" panose="020B0609020204030204" pitchFamily="49" charset="0"/>
                </a:rPr>
                <a:t>(</a:t>
              </a:r>
              <a:r>
                <a:rPr lang="en-US" sz="1200" b="0" err="1">
                  <a:solidFill>
                    <a:srgbClr val="CCCCCC"/>
                  </a:solidFill>
                  <a:effectLst/>
                  <a:latin typeface="Consolas" panose="020B0609020204030204" pitchFamily="49" charset="0"/>
                </a:rPr>
                <a:t>bufferIndex</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INVAL</a:t>
              </a:r>
              <a:r>
                <a:rPr lang="en-US" sz="1200">
                  <a:solidFill>
                    <a:srgbClr val="CCCCCC"/>
                  </a:solidFill>
                  <a:latin typeface="Consolas" panose="020B0609020204030204" pitchFamily="49" charset="0"/>
                </a:rPr>
                <a:t>ID_INDEX</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if </a:t>
              </a:r>
              <a:r>
                <a:rPr lang="en-US" sz="1200" b="0">
                  <a:solidFill>
                    <a:srgbClr val="CCCCCC"/>
                  </a:solidFill>
                  <a:effectLst/>
                  <a:latin typeface="Consolas" panose="020B0609020204030204" pitchFamily="49" charset="0"/>
                </a:rPr>
                <a:t>(</a:t>
              </a:r>
              <a:r>
                <a:rPr lang="en-US" sz="1200" err="1">
                  <a:solidFill>
                    <a:srgbClr val="CCCCCC"/>
                  </a:solidFill>
                  <a:latin typeface="Consolas" panose="020B0609020204030204" pitchFamily="49" charset="0"/>
                </a:rPr>
                <a:t>lane</a:t>
              </a:r>
              <a:r>
                <a:rPr lang="en-US" sz="1200" b="0" err="1">
                  <a:solidFill>
                    <a:srgbClr val="CCCCCC"/>
                  </a:solidFill>
                  <a:effectLst/>
                  <a:latin typeface="Consolas" panose="020B0609020204030204" pitchFamily="49" charset="0"/>
                </a:rPr>
                <a:t>Index</a:t>
              </a:r>
              <a:r>
                <a:rPr lang="en-US" sz="1200" b="0">
                  <a:solidFill>
                    <a:srgbClr val="CCCCCC"/>
                  </a:solidFill>
                  <a:effectLst/>
                  <a:latin typeface="Consolas" panose="020B0609020204030204" pitchFamily="49" charset="0"/>
                </a:rPr>
                <a:t> == 0)</a:t>
              </a:r>
            </a:p>
            <a:p>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if </a:t>
              </a:r>
              <a:r>
                <a:rPr lang="en-US" sz="1200" b="0">
                  <a:solidFill>
                    <a:srgbClr val="CCCCCC"/>
                  </a:solidFill>
                  <a:effectLst/>
                  <a:latin typeface="Consolas" panose="020B0609020204030204" pitchFamily="49" charset="0"/>
                </a:rPr>
                <a:t>(</a:t>
              </a:r>
              <a:r>
                <a:rPr lang="en-US" sz="1200" b="0" err="1">
                  <a:solidFill>
                    <a:srgbClr val="DCDCAA"/>
                  </a:solidFill>
                  <a:effectLst/>
                  <a:latin typeface="Consolas" panose="020B0609020204030204" pitchFamily="49" charset="0"/>
                </a:rPr>
                <a:t>atomicCAS</a:t>
              </a:r>
              <a:r>
                <a:rPr lang="en-US" sz="1200" b="0">
                  <a:solidFill>
                    <a:srgbClr val="CCCCCC"/>
                  </a:solidFill>
                  <a:effectLst/>
                  <a:latin typeface="Consolas" panose="020B0609020204030204" pitchFamily="49" charset="0"/>
                </a:rPr>
                <a:t>(</a:t>
              </a:r>
              <a:r>
                <a:rPr lang="en-US" sz="1200" b="0">
                  <a:solidFill>
                    <a:srgbClr val="D4D4D4"/>
                  </a:solidFill>
                  <a:effectLst/>
                  <a:latin typeface="Consolas" panose="020B0609020204030204" pitchFamily="49" charset="0"/>
                </a:rPr>
                <a:t>&amp;</a:t>
              </a:r>
              <a:r>
                <a:rPr lang="en-US" sz="1200" b="0">
                  <a:solidFill>
                    <a:srgbClr val="CCCCCC"/>
                  </a:solidFill>
                  <a:effectLst/>
                  <a:latin typeface="Consolas" panose="020B0609020204030204" pitchFamily="49" charset="0"/>
                </a:rPr>
                <a:t>locks[iterator], </a:t>
              </a:r>
              <a:r>
                <a:rPr lang="en-US" sz="1200" b="0">
                  <a:solidFill>
                    <a:srgbClr val="B5CEA8"/>
                  </a:solidFill>
                  <a:effectLst/>
                  <a:latin typeface="Consolas" panose="020B0609020204030204" pitchFamily="49" charset="0"/>
                </a:rPr>
                <a:t>0</a:t>
              </a:r>
              <a:r>
                <a:rPr lang="en-US" sz="1200" b="0">
                  <a:solidFill>
                    <a:srgbClr val="CCCCCC"/>
                  </a:solidFill>
                  <a:effectLst/>
                  <a:latin typeface="Consolas" panose="020B0609020204030204" pitchFamily="49" charset="0"/>
                </a:rPr>
                <a:t>, </a:t>
              </a:r>
              <a:r>
                <a:rPr lang="en-US" sz="1200" b="0">
                  <a:solidFill>
                    <a:srgbClr val="B5CEA8"/>
                  </a:solidFill>
                  <a:effectLst/>
                  <a:latin typeface="Consolas" panose="020B0609020204030204" pitchFamily="49" charset="0"/>
                </a:rPr>
                <a:t>1</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B5CEA8"/>
                  </a:solidFill>
                  <a:effectLst/>
                  <a:latin typeface="Consolas" panose="020B0609020204030204" pitchFamily="49" charset="0"/>
                </a:rPr>
                <a:t>0</a:t>
              </a:r>
              <a:r>
                <a:rPr lang="en-US" sz="1200" b="0">
                  <a:solidFill>
                    <a:srgbClr val="CCCCCC"/>
                  </a:solidFill>
                  <a:effectLst/>
                  <a:latin typeface="Consolas" panose="020B0609020204030204" pitchFamily="49" charset="0"/>
                </a:rPr>
                <a:t>) 	     </a:t>
              </a:r>
              <a:r>
                <a:rPr lang="en-US" sz="1200" b="0" err="1">
                  <a:solidFill>
                    <a:srgbClr val="CCCCCC"/>
                  </a:solidFill>
                  <a:effectLst/>
                  <a:latin typeface="Consolas" panose="020B0609020204030204" pitchFamily="49" charset="0"/>
                </a:rPr>
                <a:t>bufferIndex</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iterator; // success!</a:t>
              </a:r>
            </a:p>
            <a:p>
              <a:r>
                <a:rPr lang="en-US" sz="1200" b="0">
                  <a:solidFill>
                    <a:srgbClr val="CCCCCC"/>
                  </a:solidFill>
                  <a:effectLst/>
                  <a:latin typeface="Consolas" panose="020B0609020204030204" pitchFamily="49" charset="0"/>
                </a:rPr>
                <a:t>        iterator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(iterator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B5CEA8"/>
                  </a:solidFill>
                  <a:effectLst/>
                  <a:latin typeface="Consolas" panose="020B0609020204030204" pitchFamily="49" charset="0"/>
                </a:rPr>
                <a:t>1</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err="1">
                  <a:solidFill>
                    <a:srgbClr val="CCCCCC"/>
                  </a:solidFill>
                  <a:effectLst/>
                  <a:latin typeface="Consolas" panose="020B0609020204030204" pitchFamily="49" charset="0"/>
                </a:rPr>
                <a:t>numberOfBuffers</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r>
                <a:rPr lang="en-US" sz="1200" b="0" err="1">
                  <a:solidFill>
                    <a:srgbClr val="CCCCCC"/>
                  </a:solidFill>
                  <a:effectLst/>
                  <a:latin typeface="Consolas" panose="020B0609020204030204" pitchFamily="49" charset="0"/>
                </a:rPr>
                <a:t>bufferIndex</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__</a:t>
              </a:r>
              <a:r>
                <a:rPr lang="en-US" sz="1200" b="0" err="1">
                  <a:solidFill>
                    <a:srgbClr val="DCDCAA"/>
                  </a:solidFill>
                  <a:effectLst/>
                  <a:latin typeface="Consolas" panose="020B0609020204030204" pitchFamily="49" charset="0"/>
                </a:rPr>
                <a:t>shfl</a:t>
              </a:r>
              <a:r>
                <a:rPr lang="en-US" sz="1200" b="0">
                  <a:solidFill>
                    <a:srgbClr val="CCCCCC"/>
                  </a:solidFill>
                  <a:effectLst/>
                  <a:latin typeface="Consolas" panose="020B0609020204030204" pitchFamily="49" charset="0"/>
                </a:rPr>
                <a:t>(</a:t>
              </a:r>
              <a:r>
                <a:rPr lang="en-US" sz="1200" b="0" err="1">
                  <a:solidFill>
                    <a:srgbClr val="CCCCCC"/>
                  </a:solidFill>
                  <a:effectLst/>
                  <a:latin typeface="Consolas" panose="020B0609020204030204" pitchFamily="49" charset="0"/>
                </a:rPr>
                <a:t>bufferIndex</a:t>
              </a:r>
              <a:r>
                <a:rPr lang="en-US" sz="1200" b="0">
                  <a:solidFill>
                    <a:srgbClr val="CCCCCC"/>
                  </a:solidFill>
                  <a:effectLst/>
                  <a:latin typeface="Consolas" panose="020B0609020204030204" pitchFamily="49" charset="0"/>
                </a:rPr>
                <a:t>, 0);</a:t>
              </a:r>
            </a:p>
            <a:p>
              <a:r>
                <a:rPr lang="en-US" sz="1200" b="0">
                  <a:solidFill>
                    <a:srgbClr val="CCCCCC"/>
                  </a:solidFill>
                  <a:effectLst/>
                  <a:latin typeface="Consolas" panose="020B0609020204030204" pitchFamily="49" charset="0"/>
                </a:rPr>
                <a:t>    }</a:t>
              </a:r>
            </a:p>
            <a:p>
              <a:r>
                <a:rPr lang="en-US" sz="1200">
                  <a:solidFill>
                    <a:srgbClr val="CCCCCC"/>
                  </a:solidFill>
                  <a:latin typeface="Consolas" panose="020B0609020204030204" pitchFamily="49" charset="0"/>
                </a:rPr>
                <a:t>    </a:t>
              </a:r>
              <a:r>
                <a:rPr lang="en-US" sz="1200" b="0">
                  <a:solidFill>
                    <a:srgbClr val="DCDCAA"/>
                  </a:solidFill>
                  <a:effectLst/>
                  <a:latin typeface="Consolas" panose="020B0609020204030204" pitchFamily="49" charset="0"/>
                </a:rPr>
                <a:t>__</a:t>
              </a:r>
              <a:r>
                <a:rPr lang="en-US" sz="1200" b="0" err="1">
                  <a:solidFill>
                    <a:srgbClr val="DCDCAA"/>
                  </a:solidFill>
                  <a:effectLst/>
                  <a:latin typeface="Consolas" panose="020B0609020204030204" pitchFamily="49" charset="0"/>
                </a:rPr>
                <a:t>threadfence</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int</a:t>
              </a:r>
              <a:r>
                <a:rPr lang="en-US" sz="1200" b="0">
                  <a:solidFill>
                    <a:srgbClr val="CCCCCC"/>
                  </a:solidFill>
                  <a:effectLst/>
                  <a:latin typeface="Consolas" panose="020B0609020204030204" pitchFamily="49" charset="0"/>
                </a:rPr>
                <a:t>* buffer </a:t>
              </a:r>
              <a:r>
                <a:rPr lang="en-US" sz="1200" b="0">
                  <a:solidFill>
                    <a:srgbClr val="D4D4D4"/>
                  </a:solidFill>
                  <a:effectLst/>
                  <a:latin typeface="Consolas" panose="020B0609020204030204" pitchFamily="49" charset="0"/>
                </a:rPr>
                <a:t>= </a:t>
              </a:r>
              <a:r>
                <a:rPr lang="en-US" sz="1200" b="0" err="1">
                  <a:solidFill>
                    <a:srgbClr val="D4D4D4"/>
                  </a:solidFill>
                  <a:effectLst/>
                  <a:latin typeface="Consolas" panose="020B0609020204030204" pitchFamily="49" charset="0"/>
                </a:rPr>
                <a:t>getBufferPointer</a:t>
              </a:r>
              <a:r>
                <a:rPr lang="en-US" sz="1200" b="0">
                  <a:solidFill>
                    <a:srgbClr val="D4D4D4"/>
                  </a:solidFill>
                  <a:effectLst/>
                  <a:latin typeface="Consolas" panose="020B0609020204030204" pitchFamily="49" charset="0"/>
                </a:rPr>
                <a:t>(</a:t>
              </a:r>
              <a:r>
                <a:rPr lang="en-US" sz="1200" b="0" err="1">
                  <a:solidFill>
                    <a:srgbClr val="CCCCCC"/>
                  </a:solidFill>
                  <a:effectLst/>
                  <a:latin typeface="Consolas" panose="020B0609020204030204" pitchFamily="49" charset="0"/>
                </a:rPr>
                <a:t>bufferIndex</a:t>
              </a:r>
              <a:r>
                <a:rPr lang="en-US" sz="1200" b="0">
                  <a:solidFill>
                    <a:srgbClr val="CCCCCC"/>
                  </a:solidFill>
                  <a:effectLst/>
                  <a:latin typeface="Consolas" panose="020B0609020204030204" pitchFamily="49" charset="0"/>
                </a:rPr>
                <a:t>);</a:t>
              </a:r>
            </a:p>
            <a:p>
              <a:endParaRPr lang="en-US" sz="1200">
                <a:solidFill>
                  <a:srgbClr val="CCCCCC"/>
                </a:solidFill>
                <a:latin typeface="Consolas" panose="020B0609020204030204" pitchFamily="49" charset="0"/>
              </a:endParaRPr>
            </a:p>
            <a:p>
              <a:r>
                <a:rPr lang="en-US" sz="1200" b="0">
                  <a:solidFill>
                    <a:srgbClr val="CCCCCC"/>
                  </a:solidFill>
                  <a:effectLst/>
                  <a:latin typeface="Consolas" panose="020B0609020204030204" pitchFamily="49" charset="0"/>
                </a:rPr>
                <a:t>    ... Do some awesome work here with the buffer ...</a:t>
              </a:r>
            </a:p>
            <a:p>
              <a:endParaRPr lang="en-US" sz="1200">
                <a:solidFill>
                  <a:srgbClr val="CCCCCC"/>
                </a:solidFill>
                <a:latin typeface="Consolas" panose="020B0609020204030204" pitchFamily="49" charset="0"/>
              </a:endParaRPr>
            </a:p>
            <a:p>
              <a:r>
                <a:rPr lang="en-US" sz="1200" b="0">
                  <a:solidFill>
                    <a:srgbClr val="DCDCAA"/>
                  </a:solidFill>
                  <a:effectLst/>
                  <a:latin typeface="Consolas" panose="020B0609020204030204" pitchFamily="49" charset="0"/>
                </a:rPr>
                <a:t>    __</a:t>
              </a:r>
              <a:r>
                <a:rPr lang="en-US" sz="1200" b="0" err="1">
                  <a:solidFill>
                    <a:srgbClr val="DCDCAA"/>
                  </a:solidFill>
                  <a:effectLst/>
                  <a:latin typeface="Consolas" panose="020B0609020204030204" pitchFamily="49" charset="0"/>
                </a:rPr>
                <a:t>threadfence</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__</a:t>
              </a:r>
              <a:r>
                <a:rPr lang="en-US" sz="1200" b="0" err="1">
                  <a:solidFill>
                    <a:srgbClr val="DCDCAA"/>
                  </a:solidFill>
                  <a:effectLst/>
                  <a:latin typeface="Consolas" panose="020B0609020204030204" pitchFamily="49" charset="0"/>
                </a:rPr>
                <a:t>syncwarp</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if </a:t>
              </a:r>
              <a:r>
                <a:rPr lang="en-US" sz="1200" b="0">
                  <a:solidFill>
                    <a:srgbClr val="CCCCCC"/>
                  </a:solidFill>
                  <a:effectLst/>
                  <a:latin typeface="Consolas" panose="020B0609020204030204" pitchFamily="49" charset="0"/>
                </a:rPr>
                <a:t>(</a:t>
              </a:r>
              <a:r>
                <a:rPr lang="en-US" sz="1200" err="1">
                  <a:solidFill>
                    <a:srgbClr val="CCCCCC"/>
                  </a:solidFill>
                  <a:latin typeface="Consolas" panose="020B0609020204030204" pitchFamily="49" charset="0"/>
                </a:rPr>
                <a:t>lane</a:t>
              </a:r>
              <a:r>
                <a:rPr lang="en-US" sz="1200" b="0" err="1">
                  <a:solidFill>
                    <a:srgbClr val="CCCCCC"/>
                  </a:solidFill>
                  <a:effectLst/>
                  <a:latin typeface="Consolas" panose="020B0609020204030204" pitchFamily="49" charset="0"/>
                </a:rPr>
                <a:t>Index</a:t>
              </a:r>
              <a:r>
                <a:rPr lang="en-US" sz="1200" b="0">
                  <a:solidFill>
                    <a:srgbClr val="CCCCCC"/>
                  </a:solidFill>
                  <a:effectLst/>
                  <a:latin typeface="Consolas" panose="020B0609020204030204" pitchFamily="49" charset="0"/>
                </a:rPr>
                <a:t> == 0) </a:t>
              </a:r>
            </a:p>
            <a:p>
              <a:r>
                <a:rPr lang="en-US" sz="1200" b="0">
                  <a:solidFill>
                    <a:srgbClr val="CCCCCC"/>
                  </a:solidFill>
                  <a:effectLst/>
                  <a:latin typeface="Consolas" panose="020B0609020204030204" pitchFamily="49" charset="0"/>
                </a:rPr>
                <a:t>        </a:t>
              </a:r>
              <a:r>
                <a:rPr lang="en-US" sz="1200" b="0" err="1">
                  <a:solidFill>
                    <a:srgbClr val="DCDCAA"/>
                  </a:solidFill>
                  <a:effectLst/>
                  <a:latin typeface="Consolas" panose="020B0609020204030204" pitchFamily="49" charset="0"/>
                </a:rPr>
                <a:t>atomicExch</a:t>
              </a:r>
              <a:r>
                <a:rPr lang="en-US" sz="1200" b="0">
                  <a:solidFill>
                    <a:srgbClr val="CCCCCC"/>
                  </a:solidFill>
                  <a:effectLst/>
                  <a:latin typeface="Consolas" panose="020B0609020204030204" pitchFamily="49" charset="0"/>
                </a:rPr>
                <a:t>(</a:t>
              </a:r>
              <a:r>
                <a:rPr lang="en-US" sz="1200" b="0">
                  <a:solidFill>
                    <a:srgbClr val="D4D4D4"/>
                  </a:solidFill>
                  <a:effectLst/>
                  <a:latin typeface="Consolas" panose="020B0609020204030204" pitchFamily="49" charset="0"/>
                </a:rPr>
                <a:t>&amp;</a:t>
              </a:r>
              <a:r>
                <a:rPr lang="en-US" sz="1200" b="0">
                  <a:solidFill>
                    <a:srgbClr val="CCCCCC"/>
                  </a:solidFill>
                  <a:effectLst/>
                  <a:latin typeface="Consolas" panose="020B0609020204030204" pitchFamily="49" charset="0"/>
                </a:rPr>
                <a:t>locks[</a:t>
              </a:r>
              <a:r>
                <a:rPr lang="en-US" sz="1200" b="0" err="1">
                  <a:solidFill>
                    <a:srgbClr val="CCCCCC"/>
                  </a:solidFill>
                  <a:effectLst/>
                  <a:latin typeface="Consolas" panose="020B0609020204030204" pitchFamily="49" charset="0"/>
                </a:rPr>
                <a:t>bufferIndex</a:t>
              </a:r>
              <a:r>
                <a:rPr lang="en-US" sz="1200" b="0">
                  <a:solidFill>
                    <a:srgbClr val="CCCCCC"/>
                  </a:solidFill>
                  <a:effectLst/>
                  <a:latin typeface="Consolas" panose="020B0609020204030204" pitchFamily="49" charset="0"/>
                </a:rPr>
                <a:t>], </a:t>
              </a:r>
              <a:r>
                <a:rPr lang="en-US" sz="1200" b="0">
                  <a:solidFill>
                    <a:srgbClr val="B5CEA8"/>
                  </a:solidFill>
                  <a:effectLst/>
                  <a:latin typeface="Consolas" panose="020B0609020204030204" pitchFamily="49" charset="0"/>
                </a:rPr>
                <a:t>0</a:t>
              </a:r>
              <a:r>
                <a:rPr lang="en-US" sz="1200" b="0">
                  <a:solidFill>
                    <a:srgbClr val="CCCCCC"/>
                  </a:solidFill>
                  <a:effectLst/>
                  <a:latin typeface="Consolas" panose="020B0609020204030204" pitchFamily="49" charset="0"/>
                </a:rPr>
                <a:t>)</a:t>
              </a:r>
              <a:r>
                <a:rPr lang="en-US" sz="1200">
                  <a:solidFill>
                    <a:srgbClr val="CCCCCC"/>
                  </a:solidFill>
                  <a:latin typeface="Consolas" panose="020B0609020204030204" pitchFamily="49" charset="0"/>
                </a:rPr>
                <a:t>;</a:t>
              </a:r>
              <a:endParaRPr lang="en-US" sz="1200" b="0">
                <a:solidFill>
                  <a:srgbClr val="CCCCCC"/>
                </a:solidFill>
                <a:effectLst/>
                <a:latin typeface="Consolas" panose="020B0609020204030204" pitchFamily="49" charset="0"/>
              </a:endParaRPr>
            </a:p>
          </p:txBody>
        </p:sp>
        <p:sp>
          <p:nvSpPr>
            <p:cNvPr id="198" name="Rectangle 197">
              <a:extLst>
                <a:ext uri="{FF2B5EF4-FFF2-40B4-BE49-F238E27FC236}">
                  <a16:creationId xmlns:a16="http://schemas.microsoft.com/office/drawing/2014/main" id="{93D5D145-4E8F-E957-D2F3-09EFF5105BAE}"/>
                </a:ext>
              </a:extLst>
            </p:cNvPr>
            <p:cNvSpPr/>
            <p:nvPr/>
          </p:nvSpPr>
          <p:spPr>
            <a:xfrm>
              <a:off x="6365651" y="1878270"/>
              <a:ext cx="4513278" cy="1895178"/>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99" name="Rectangle 198">
              <a:extLst>
                <a:ext uri="{FF2B5EF4-FFF2-40B4-BE49-F238E27FC236}">
                  <a16:creationId xmlns:a16="http://schemas.microsoft.com/office/drawing/2014/main" id="{ABFD14BE-8DC5-EF97-AB1E-77F0925BFDC3}"/>
                </a:ext>
              </a:extLst>
            </p:cNvPr>
            <p:cNvSpPr/>
            <p:nvPr/>
          </p:nvSpPr>
          <p:spPr>
            <a:xfrm>
              <a:off x="6382024" y="4577387"/>
              <a:ext cx="3502305" cy="854348"/>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00" name="Speech Bubble: Oval 199">
              <a:extLst>
                <a:ext uri="{FF2B5EF4-FFF2-40B4-BE49-F238E27FC236}">
                  <a16:creationId xmlns:a16="http://schemas.microsoft.com/office/drawing/2014/main" id="{45AEC557-2DC5-30B8-328F-E0D4FC215E03}"/>
                </a:ext>
              </a:extLst>
            </p:cNvPr>
            <p:cNvSpPr/>
            <p:nvPr/>
          </p:nvSpPr>
          <p:spPr>
            <a:xfrm>
              <a:off x="10365230" y="1306731"/>
              <a:ext cx="1574201" cy="357051"/>
            </a:xfrm>
            <a:prstGeom prst="wedgeEllipseCallout">
              <a:avLst>
                <a:gd name="adj1" fmla="val -37142"/>
                <a:gd name="adj2" fmla="val 83505"/>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050">
                  <a:solidFill>
                    <a:schemeClr val="bg1"/>
                  </a:solidFill>
                  <a:latin typeface="+mj-lt"/>
                  <a:ea typeface="+mj-ea"/>
                  <a:cs typeface="+mj-cs"/>
                  <a:sym typeface="Calibri"/>
                </a:rPr>
                <a:t>Acquire a lock</a:t>
              </a:r>
              <a:endParaRPr kumimoji="0" lang="en-US" sz="1050" b="0" i="0" u="none" strike="noStrike" cap="none" spc="0" normalizeH="0" baseline="0">
                <a:ln>
                  <a:noFill/>
                </a:ln>
                <a:solidFill>
                  <a:schemeClr val="bg1"/>
                </a:solidFill>
                <a:effectLst/>
                <a:uFillTx/>
                <a:latin typeface="+mj-lt"/>
                <a:ea typeface="+mj-ea"/>
                <a:cs typeface="+mj-cs"/>
                <a:sym typeface="Calibri"/>
              </a:endParaRPr>
            </a:p>
          </p:txBody>
        </p:sp>
        <p:sp>
          <p:nvSpPr>
            <p:cNvPr id="201" name="Speech Bubble: Oval 200">
              <a:extLst>
                <a:ext uri="{FF2B5EF4-FFF2-40B4-BE49-F238E27FC236}">
                  <a16:creationId xmlns:a16="http://schemas.microsoft.com/office/drawing/2014/main" id="{287A51F9-AE28-66C5-A68F-C0D61A432578}"/>
                </a:ext>
              </a:extLst>
            </p:cNvPr>
            <p:cNvSpPr/>
            <p:nvPr/>
          </p:nvSpPr>
          <p:spPr>
            <a:xfrm>
              <a:off x="7562102" y="5479725"/>
              <a:ext cx="1574201" cy="357051"/>
            </a:xfrm>
            <a:prstGeom prst="wedgeEllipseCallout">
              <a:avLst>
                <a:gd name="adj1" fmla="val -42423"/>
                <a:gd name="adj2" fmla="val -73117"/>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050">
                  <a:solidFill>
                    <a:schemeClr val="bg1"/>
                  </a:solidFill>
                  <a:latin typeface="+mj-lt"/>
                  <a:ea typeface="+mj-ea"/>
                  <a:cs typeface="+mj-cs"/>
                  <a:sym typeface="Calibri"/>
                </a:rPr>
                <a:t>Release the lock</a:t>
              </a:r>
              <a:endParaRPr kumimoji="0" lang="en-US" sz="1050" b="0" i="0" u="none" strike="noStrike" cap="none" spc="0" normalizeH="0" baseline="0">
                <a:ln>
                  <a:noFill/>
                </a:ln>
                <a:solidFill>
                  <a:schemeClr val="bg1"/>
                </a:solidFill>
                <a:effectLst/>
                <a:uFillTx/>
                <a:latin typeface="+mj-lt"/>
                <a:ea typeface="+mj-ea"/>
                <a:cs typeface="+mj-cs"/>
                <a:sym typeface="Calibri"/>
              </a:endParaRPr>
            </a:p>
          </p:txBody>
        </p:sp>
        <p:sp>
          <p:nvSpPr>
            <p:cNvPr id="5" name="TextBox 4">
              <a:extLst>
                <a:ext uri="{FF2B5EF4-FFF2-40B4-BE49-F238E27FC236}">
                  <a16:creationId xmlns:a16="http://schemas.microsoft.com/office/drawing/2014/main" id="{9D438BA9-399C-89FE-3784-4768DC37C6CD}"/>
                </a:ext>
              </a:extLst>
            </p:cNvPr>
            <p:cNvSpPr txBox="1"/>
            <p:nvPr/>
          </p:nvSpPr>
          <p:spPr>
            <a:xfrm>
              <a:off x="7120423" y="843245"/>
              <a:ext cx="368046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solidFill>
                    <a:srgbClr val="FFFFFF"/>
                  </a:solidFill>
                  <a:latin typeface="+mj-lt"/>
                  <a:ea typeface="+mj-ea"/>
                  <a:cs typeface="+mj-cs"/>
                  <a:sym typeface="Calibri"/>
                </a:rPr>
                <a:t>Parallel pool allocator (warp level)</a:t>
              </a:r>
              <a:endParaRPr kumimoji="0" lang="en-US" sz="1800" b="0" i="0" u="none" strike="noStrike" cap="none" spc="0" normalizeH="0" baseline="0">
                <a:ln>
                  <a:noFill/>
                </a:ln>
                <a:solidFill>
                  <a:srgbClr val="FFFFFF"/>
                </a:solidFill>
                <a:effectLst/>
                <a:uFillTx/>
                <a:latin typeface="+mj-lt"/>
                <a:ea typeface="+mj-ea"/>
                <a:cs typeface="+mj-cs"/>
                <a:sym typeface="Calibri"/>
              </a:endParaRPr>
            </a:p>
          </p:txBody>
        </p:sp>
      </p:grpSp>
      <p:sp>
        <p:nvSpPr>
          <p:cNvPr id="12" name="TextBox 11">
            <a:extLst>
              <a:ext uri="{FF2B5EF4-FFF2-40B4-BE49-F238E27FC236}">
                <a16:creationId xmlns:a16="http://schemas.microsoft.com/office/drawing/2014/main" id="{EDCC8AC6-A7DD-CB0A-B352-BC9D7631BEE8}"/>
              </a:ext>
            </a:extLst>
          </p:cNvPr>
          <p:cNvSpPr txBox="1"/>
          <p:nvPr/>
        </p:nvSpPr>
        <p:spPr>
          <a:xfrm>
            <a:off x="2642235" y="1794450"/>
            <a:ext cx="1523651"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FFFFFF"/>
                </a:solidFill>
                <a:effectLst/>
                <a:uFillTx/>
                <a:latin typeface="+mj-lt"/>
                <a:ea typeface="+mj-ea"/>
                <a:cs typeface="+mj-cs"/>
                <a:sym typeface="Calibri"/>
              </a:rPr>
              <a:t>Hash (warp index)</a:t>
            </a:r>
          </a:p>
        </p:txBody>
      </p:sp>
    </p:spTree>
    <p:extLst>
      <p:ext uri="{BB962C8B-B14F-4D97-AF65-F5344CB8AC3E}">
        <p14:creationId xmlns:p14="http://schemas.microsoft.com/office/powerpoint/2010/main" val="22007368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A8FDFAB-B8E0-94F2-C38C-FB546A95D171}"/>
              </a:ext>
            </a:extLst>
          </p:cNvPr>
          <p:cNvSpPr>
            <a:spLocks noGrp="1"/>
          </p:cNvSpPr>
          <p:nvPr>
            <p:ph type="sldNum" sz="quarter" idx="2"/>
          </p:nvPr>
        </p:nvSpPr>
        <p:spPr/>
        <p:txBody>
          <a:bodyPr/>
          <a:lstStyle/>
          <a:p>
            <a:fld id="{86CB4B4D-7CA3-9044-876B-883B54F8677D}" type="slidenum">
              <a:rPr lang="en-US" smtClean="0"/>
              <a:t>47</a:t>
            </a:fld>
            <a:endParaRPr lang="en-US"/>
          </a:p>
        </p:txBody>
      </p:sp>
      <p:sp>
        <p:nvSpPr>
          <p:cNvPr id="3" name="Title 2">
            <a:extLst>
              <a:ext uri="{FF2B5EF4-FFF2-40B4-BE49-F238E27FC236}">
                <a16:creationId xmlns:a16="http://schemas.microsoft.com/office/drawing/2014/main" id="{713D5421-31DC-AA77-F301-7E4A67F9A02C}"/>
              </a:ext>
            </a:extLst>
          </p:cNvPr>
          <p:cNvSpPr>
            <a:spLocks noGrp="1"/>
          </p:cNvSpPr>
          <p:nvPr>
            <p:ph type="title"/>
          </p:nvPr>
        </p:nvSpPr>
        <p:spPr/>
        <p:txBody>
          <a:bodyPr lIns="45719" tIns="45720" rIns="45719" bIns="45720" anchor="ctr">
            <a:normAutofit/>
          </a:bodyPr>
          <a:lstStyle/>
          <a:p>
            <a:endParaRPr lang="en-US"/>
          </a:p>
        </p:txBody>
      </p:sp>
      <p:sp>
        <p:nvSpPr>
          <p:cNvPr id="4" name="Text Placeholder 3">
            <a:extLst>
              <a:ext uri="{FF2B5EF4-FFF2-40B4-BE49-F238E27FC236}">
                <a16:creationId xmlns:a16="http://schemas.microsoft.com/office/drawing/2014/main" id="{5AC3FD50-9D6C-4D1B-9B8C-8091E603922E}"/>
              </a:ext>
            </a:extLst>
          </p:cNvPr>
          <p:cNvSpPr>
            <a:spLocks noGrp="1"/>
          </p:cNvSpPr>
          <p:nvPr>
            <p:ph type="body" sz="quarter" idx="1"/>
          </p:nvPr>
        </p:nvSpPr>
        <p:spPr/>
        <p:txBody>
          <a:bodyPr>
            <a:normAutofit lnSpcReduction="10000"/>
          </a:bodyPr>
          <a:lstStyle/>
          <a:p>
            <a:r>
              <a:rPr lang="en-US"/>
              <a:t>LINEAR PROBING</a:t>
            </a:r>
          </a:p>
        </p:txBody>
      </p:sp>
    </p:spTree>
    <p:extLst>
      <p:ext uri="{BB962C8B-B14F-4D97-AF65-F5344CB8AC3E}">
        <p14:creationId xmlns:p14="http://schemas.microsoft.com/office/powerpoint/2010/main" val="3482128536"/>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E38EE-EFAA-4C48-51B3-74613C7D423C}"/>
              </a:ext>
            </a:extLst>
          </p:cNvPr>
          <p:cNvSpPr>
            <a:spLocks noGrp="1"/>
          </p:cNvSpPr>
          <p:nvPr>
            <p:ph type="title"/>
          </p:nvPr>
        </p:nvSpPr>
        <p:spPr/>
        <p:txBody>
          <a:bodyPr lIns="45719" tIns="45720" rIns="45719" bIns="45720" anchor="ctr">
            <a:normAutofit fontScale="90000"/>
          </a:bodyPr>
          <a:lstStyle/>
          <a:p>
            <a:r>
              <a:rPr lang="en-US"/>
              <a:t>Linear Probing</a:t>
            </a:r>
          </a:p>
        </p:txBody>
      </p:sp>
      <p:sp>
        <p:nvSpPr>
          <p:cNvPr id="3" name="Text Placeholder 2">
            <a:extLst>
              <a:ext uri="{FF2B5EF4-FFF2-40B4-BE49-F238E27FC236}">
                <a16:creationId xmlns:a16="http://schemas.microsoft.com/office/drawing/2014/main" id="{DE3349C4-85D4-26B5-856B-4FD2B286A5D6}"/>
              </a:ext>
            </a:extLst>
          </p:cNvPr>
          <p:cNvSpPr>
            <a:spLocks noGrp="1"/>
          </p:cNvSpPr>
          <p:nvPr>
            <p:ph type="body" idx="1"/>
          </p:nvPr>
        </p:nvSpPr>
        <p:spPr>
          <a:xfrm>
            <a:off x="291680" y="976626"/>
            <a:ext cx="11646370" cy="4904747"/>
          </a:xfrm>
        </p:spPr>
        <p:txBody>
          <a:bodyPr lIns="45719" tIns="45720" rIns="45719" bIns="45720" anchor="t">
            <a:normAutofit fontScale="92500" lnSpcReduction="20000"/>
          </a:bodyPr>
          <a:lstStyle/>
          <a:p>
            <a:pPr marL="200025" indent="-200025"/>
            <a:r>
              <a:rPr lang="en-US"/>
              <a:t>Resolving collisions in hash tables</a:t>
            </a:r>
          </a:p>
          <a:p>
            <a:pPr marL="200025" indent="-200025"/>
            <a:r>
              <a:rPr lang="en-US"/>
              <a:t>Open addressing</a:t>
            </a:r>
          </a:p>
          <a:p>
            <a:pPr marL="581025" lvl="1" indent="-200025"/>
            <a:r>
              <a:rPr lang="en-US"/>
              <a:t>An array as the internal representation</a:t>
            </a:r>
          </a:p>
          <a:p>
            <a:pPr marL="581025" lvl="1" indent="-200025"/>
            <a:r>
              <a:rPr lang="en-US"/>
              <a:t>Values stored directly in the table</a:t>
            </a:r>
          </a:p>
          <a:p>
            <a:pPr marL="200025" indent="-200025"/>
            <a:r>
              <a:rPr lang="en-US"/>
              <a:t>Use linear search to resolve hash collisions</a:t>
            </a:r>
          </a:p>
          <a:p>
            <a:pPr marL="581025" lvl="1" indent="-200025"/>
            <a:r>
              <a:rPr lang="en-US"/>
              <a:t>Similar to the parallel pool allocator</a:t>
            </a:r>
          </a:p>
          <a:p>
            <a:pPr marL="200025" indent="-200025"/>
            <a:r>
              <a:rPr lang="en-US"/>
              <a:t>Supports </a:t>
            </a:r>
            <a:r>
              <a:rPr lang="en-US">
                <a:solidFill>
                  <a:srgbClr val="FFFF00"/>
                </a:solidFill>
              </a:rPr>
              <a:t>parallel insertion</a:t>
            </a:r>
          </a:p>
          <a:p>
            <a:pPr marL="200025" indent="-200025"/>
            <a:r>
              <a:rPr lang="en-US"/>
              <a:t>Various applications</a:t>
            </a:r>
          </a:p>
          <a:p>
            <a:pPr marL="581025" lvl="1" indent="-200025"/>
            <a:r>
              <a:rPr lang="en-US"/>
              <a:t>Duplicate removal</a:t>
            </a:r>
          </a:p>
          <a:p>
            <a:pPr marL="581025" lvl="1" indent="-200025"/>
            <a:r>
              <a:rPr lang="en-US"/>
              <a:t>Table-based compression</a:t>
            </a:r>
          </a:p>
          <a:p>
            <a:pPr marL="581025" lvl="1" indent="-200025"/>
            <a:r>
              <a:rPr lang="en-US"/>
              <a:t>Spatial hashing</a:t>
            </a:r>
          </a:p>
          <a:p>
            <a:pPr marL="962025" lvl="2" indent="-200025"/>
            <a:r>
              <a:rPr lang="en-US"/>
              <a:t>Photons in photon mapping</a:t>
            </a:r>
          </a:p>
          <a:p>
            <a:pPr marL="962025" lvl="2" indent="-200025"/>
            <a:r>
              <a:rPr lang="en-US"/>
              <a:t>Global Illumination caches</a:t>
            </a:r>
            <a:r>
              <a:rPr lang="en-US" dirty="0"/>
              <a:t> ( irradiance/radiance cache, reservoir sampling, </a:t>
            </a:r>
            <a:r>
              <a:rPr lang="en-US" dirty="0" err="1"/>
              <a:t>etc</a:t>
            </a:r>
            <a:r>
              <a:rPr lang="en-US" dirty="0"/>
              <a:t> )</a:t>
            </a:r>
            <a:endParaRPr lang="en-US"/>
          </a:p>
          <a:p>
            <a:pPr marL="962025" lvl="2" indent="-200025"/>
            <a:r>
              <a:rPr lang="en-US"/>
              <a:t>Particles in collision detection</a:t>
            </a:r>
          </a:p>
        </p:txBody>
      </p:sp>
      <p:sp>
        <p:nvSpPr>
          <p:cNvPr id="5" name="Slide Number Placeholder 4">
            <a:extLst>
              <a:ext uri="{FF2B5EF4-FFF2-40B4-BE49-F238E27FC236}">
                <a16:creationId xmlns:a16="http://schemas.microsoft.com/office/drawing/2014/main" id="{2F4E8B1B-A278-FBF6-6E83-803BF291B488}"/>
              </a:ext>
            </a:extLst>
          </p:cNvPr>
          <p:cNvSpPr>
            <a:spLocks noGrp="1"/>
          </p:cNvSpPr>
          <p:nvPr>
            <p:ph type="sldNum" sz="quarter" idx="2"/>
          </p:nvPr>
        </p:nvSpPr>
        <p:spPr/>
        <p:txBody>
          <a:bodyPr/>
          <a:lstStyle/>
          <a:p>
            <a:fld id="{86CB4B4D-7CA3-9044-876B-883B54F8677D}" type="slidenum">
              <a:rPr lang="en-US" smtClean="0"/>
              <a:t>48</a:t>
            </a:fld>
            <a:endParaRPr lang="en-US"/>
          </a:p>
        </p:txBody>
      </p:sp>
    </p:spTree>
    <p:extLst>
      <p:ext uri="{BB962C8B-B14F-4D97-AF65-F5344CB8AC3E}">
        <p14:creationId xmlns:p14="http://schemas.microsoft.com/office/powerpoint/2010/main" val="26299175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6937CC-DB93-592F-8928-B6E49235759C}"/>
              </a:ext>
            </a:extLst>
          </p:cNvPr>
          <p:cNvSpPr>
            <a:spLocks noGrp="1"/>
          </p:cNvSpPr>
          <p:nvPr>
            <p:ph type="sldNum" sz="quarter" idx="2"/>
          </p:nvPr>
        </p:nvSpPr>
        <p:spPr/>
        <p:txBody>
          <a:bodyPr/>
          <a:lstStyle/>
          <a:p>
            <a:fld id="{86CB4B4D-7CA3-9044-876B-883B54F8677D}" type="slidenum">
              <a:rPr lang="en-US"/>
              <a:t>49</a:t>
            </a:fld>
            <a:endParaRPr lang="en-US"/>
          </a:p>
        </p:txBody>
      </p:sp>
      <p:sp>
        <p:nvSpPr>
          <p:cNvPr id="3" name="Title 2">
            <a:extLst>
              <a:ext uri="{FF2B5EF4-FFF2-40B4-BE49-F238E27FC236}">
                <a16:creationId xmlns:a16="http://schemas.microsoft.com/office/drawing/2014/main" id="{6B9315CB-364F-6FEA-B01E-9C4C7AB7274A}"/>
              </a:ext>
            </a:extLst>
          </p:cNvPr>
          <p:cNvSpPr>
            <a:spLocks noGrp="1"/>
          </p:cNvSpPr>
          <p:nvPr>
            <p:ph type="title"/>
          </p:nvPr>
        </p:nvSpPr>
        <p:spPr/>
        <p:txBody>
          <a:bodyPr>
            <a:normAutofit fontScale="90000"/>
          </a:bodyPr>
          <a:lstStyle/>
          <a:p>
            <a:r>
              <a:rPr lang="en-US" cap="all">
                <a:solidFill>
                  <a:srgbClr val="FFFFFF"/>
                </a:solidFill>
                <a:latin typeface="Effra Light"/>
              </a:rPr>
              <a:t>Linear Probing - </a:t>
            </a:r>
            <a:r>
              <a:rPr lang="en-US"/>
              <a:t>Insertion</a:t>
            </a:r>
          </a:p>
        </p:txBody>
      </p:sp>
      <p:sp>
        <p:nvSpPr>
          <p:cNvPr id="4" name="Text Placeholder 3">
            <a:extLst>
              <a:ext uri="{FF2B5EF4-FFF2-40B4-BE49-F238E27FC236}">
                <a16:creationId xmlns:a16="http://schemas.microsoft.com/office/drawing/2014/main" id="{18F94B01-067F-BE8A-7704-BBC39E050135}"/>
              </a:ext>
            </a:extLst>
          </p:cNvPr>
          <p:cNvSpPr>
            <a:spLocks noGrp="1"/>
          </p:cNvSpPr>
          <p:nvPr>
            <p:ph type="body" idx="1"/>
          </p:nvPr>
        </p:nvSpPr>
        <p:spPr>
          <a:xfrm>
            <a:off x="274951" y="851626"/>
            <a:ext cx="10951849" cy="2576414"/>
          </a:xfrm>
        </p:spPr>
        <p:txBody>
          <a:bodyPr lIns="45719" tIns="45720" rIns="45719" bIns="45720" anchor="t">
            <a:normAutofit/>
          </a:bodyPr>
          <a:lstStyle/>
          <a:p>
            <a:pPr marL="457200" indent="-457200">
              <a:buAutoNum type="arabicPeriod"/>
            </a:pPr>
            <a:r>
              <a:rPr lang="en-US"/>
              <a:t>Allocate storage as an array with size </a:t>
            </a:r>
            <a:r>
              <a:rPr lang="en-US" i="1"/>
              <a:t>N</a:t>
            </a:r>
          </a:p>
          <a:p>
            <a:pPr marL="457200" indent="-457200">
              <a:buAutoNum type="arabicPeriod"/>
            </a:pPr>
            <a:r>
              <a:rPr lang="en-US"/>
              <a:t>Calculate hash for input </a:t>
            </a:r>
            <a:r>
              <a:rPr lang="en-US" i="1"/>
              <a:t>X</a:t>
            </a:r>
          </a:p>
          <a:p>
            <a:pPr marL="457200" indent="-457200">
              <a:buAutoNum type="arabicPeriod"/>
            </a:pPr>
            <a:r>
              <a:rPr lang="en-US"/>
              <a:t>Determine the home location based on </a:t>
            </a:r>
            <a:r>
              <a:rPr lang="en-US" i="1"/>
              <a:t>hash(X) </a:t>
            </a:r>
          </a:p>
          <a:p>
            <a:pPr marL="581025" lvl="1" indent="-200025">
              <a:buFont typeface="Arial"/>
              <a:buChar char="-"/>
            </a:pPr>
            <a:r>
              <a:rPr lang="en-US"/>
              <a:t>The mapping from hash value to home location is arbitrary but </a:t>
            </a:r>
            <a:r>
              <a:rPr lang="en-US" i="1"/>
              <a:t>hash(X) % N</a:t>
            </a:r>
            <a:r>
              <a:rPr lang="en-US"/>
              <a:t> is an option</a:t>
            </a:r>
          </a:p>
          <a:p>
            <a:pPr marL="457200" indent="-457200">
              <a:buAutoNum type="arabicPeriod"/>
            </a:pPr>
            <a:r>
              <a:rPr lang="en-US"/>
              <a:t>Insert the value if it is empty. Or return if </a:t>
            </a:r>
            <a:r>
              <a:rPr lang="en-US" i="1"/>
              <a:t>X</a:t>
            </a:r>
            <a:r>
              <a:rPr lang="en-US"/>
              <a:t> is already existing</a:t>
            </a:r>
          </a:p>
          <a:p>
            <a:pPr marL="457200" indent="-457200">
              <a:buAutoNum type="arabicPeriod"/>
            </a:pPr>
            <a:r>
              <a:rPr lang="en-US"/>
              <a:t>Otherwise, try </a:t>
            </a:r>
            <a:r>
              <a:rPr lang="en-US" i="1"/>
              <a:t>4</a:t>
            </a:r>
            <a:r>
              <a:rPr lang="en-US"/>
              <a:t>. Try the next location</a:t>
            </a:r>
          </a:p>
        </p:txBody>
      </p:sp>
      <p:grpSp>
        <p:nvGrpSpPr>
          <p:cNvPr id="14" name="Group 13">
            <a:extLst>
              <a:ext uri="{FF2B5EF4-FFF2-40B4-BE49-F238E27FC236}">
                <a16:creationId xmlns:a16="http://schemas.microsoft.com/office/drawing/2014/main" id="{8195174B-A492-26A6-10B6-4AAFC99FD671}"/>
              </a:ext>
            </a:extLst>
          </p:cNvPr>
          <p:cNvGrpSpPr/>
          <p:nvPr/>
        </p:nvGrpSpPr>
        <p:grpSpPr>
          <a:xfrm>
            <a:off x="1453865" y="4972802"/>
            <a:ext cx="1901961" cy="783939"/>
            <a:chOff x="882363" y="5284531"/>
            <a:chExt cx="1901961" cy="783939"/>
          </a:xfrm>
        </p:grpSpPr>
        <p:sp>
          <p:nvSpPr>
            <p:cNvPr id="27" name="Arrow: Right 26">
              <a:extLst>
                <a:ext uri="{FF2B5EF4-FFF2-40B4-BE49-F238E27FC236}">
                  <a16:creationId xmlns:a16="http://schemas.microsoft.com/office/drawing/2014/main" id="{75EEAEC5-EA73-EF4E-128C-68DF80AA8611}"/>
                </a:ext>
              </a:extLst>
            </p:cNvPr>
            <p:cNvSpPr/>
            <p:nvPr/>
          </p:nvSpPr>
          <p:spPr>
            <a:xfrm rot="16200000">
              <a:off x="1613050" y="5352874"/>
              <a:ext cx="329184" cy="192498"/>
            </a:xfrm>
            <a:prstGeom prst="rightArrow">
              <a:avLst/>
            </a:prstGeom>
            <a:solidFill>
              <a:srgbClr val="FFFFFF"/>
            </a:solidFill>
            <a:ln w="12700" cap="flat">
              <a:solidFill>
                <a:schemeClr val="bg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8" name="TextBox 27">
              <a:extLst>
                <a:ext uri="{FF2B5EF4-FFF2-40B4-BE49-F238E27FC236}">
                  <a16:creationId xmlns:a16="http://schemas.microsoft.com/office/drawing/2014/main" id="{DE78C8B2-7630-20D3-3A7F-22782E16185D}"/>
                </a:ext>
              </a:extLst>
            </p:cNvPr>
            <p:cNvSpPr txBox="1"/>
            <p:nvPr/>
          </p:nvSpPr>
          <p:spPr>
            <a:xfrm>
              <a:off x="882363" y="5760693"/>
              <a:ext cx="1901961"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i="1">
                  <a:solidFill>
                    <a:srgbClr val="FFFFFF"/>
                  </a:solidFill>
                </a:rPr>
                <a:t>home = hash(X) % N</a:t>
              </a:r>
            </a:p>
          </p:txBody>
        </p:sp>
      </p:grpSp>
      <p:grpSp>
        <p:nvGrpSpPr>
          <p:cNvPr id="13" name="Group 12">
            <a:extLst>
              <a:ext uri="{FF2B5EF4-FFF2-40B4-BE49-F238E27FC236}">
                <a16:creationId xmlns:a16="http://schemas.microsoft.com/office/drawing/2014/main" id="{1F0AF6D5-1BF3-5C84-840B-BDC51B2947C8}"/>
              </a:ext>
            </a:extLst>
          </p:cNvPr>
          <p:cNvGrpSpPr/>
          <p:nvPr/>
        </p:nvGrpSpPr>
        <p:grpSpPr>
          <a:xfrm>
            <a:off x="1551788" y="4110624"/>
            <a:ext cx="3196735" cy="534776"/>
            <a:chOff x="980286" y="4422353"/>
            <a:chExt cx="3196735" cy="534776"/>
          </a:xfrm>
        </p:grpSpPr>
        <p:sp>
          <p:nvSpPr>
            <p:cNvPr id="22" name="Rectangle 21">
              <a:extLst>
                <a:ext uri="{FF2B5EF4-FFF2-40B4-BE49-F238E27FC236}">
                  <a16:creationId xmlns:a16="http://schemas.microsoft.com/office/drawing/2014/main" id="{C20A7AB8-5587-547E-F5FB-4380456337B4}"/>
                </a:ext>
              </a:extLst>
            </p:cNvPr>
            <p:cNvSpPr/>
            <p:nvPr/>
          </p:nvSpPr>
          <p:spPr>
            <a:xfrm>
              <a:off x="980286" y="4423120"/>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3" name="Rectangle 22">
              <a:extLst>
                <a:ext uri="{FF2B5EF4-FFF2-40B4-BE49-F238E27FC236}">
                  <a16:creationId xmlns:a16="http://schemas.microsoft.com/office/drawing/2014/main" id="{274AF6EA-E2B4-FB28-F66B-76076B0BB784}"/>
                </a:ext>
              </a:extLst>
            </p:cNvPr>
            <p:cNvSpPr/>
            <p:nvPr/>
          </p:nvSpPr>
          <p:spPr>
            <a:xfrm>
              <a:off x="1514295" y="4423119"/>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4" name="Rectangle 23">
              <a:extLst>
                <a:ext uri="{FF2B5EF4-FFF2-40B4-BE49-F238E27FC236}">
                  <a16:creationId xmlns:a16="http://schemas.microsoft.com/office/drawing/2014/main" id="{23E75080-DA77-5D08-FAD3-4B9E51E7E0CB}"/>
                </a:ext>
              </a:extLst>
            </p:cNvPr>
            <p:cNvSpPr/>
            <p:nvPr/>
          </p:nvSpPr>
          <p:spPr>
            <a:xfrm>
              <a:off x="2048304" y="4423118"/>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5" name="Rectangle 24">
              <a:extLst>
                <a:ext uri="{FF2B5EF4-FFF2-40B4-BE49-F238E27FC236}">
                  <a16:creationId xmlns:a16="http://schemas.microsoft.com/office/drawing/2014/main" id="{F8E36E6E-9772-07D5-1FA2-D3A53B7319AE}"/>
                </a:ext>
              </a:extLst>
            </p:cNvPr>
            <p:cNvSpPr/>
            <p:nvPr/>
          </p:nvSpPr>
          <p:spPr>
            <a:xfrm>
              <a:off x="2574996" y="4423117"/>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6" name="Rectangle 25">
              <a:extLst>
                <a:ext uri="{FF2B5EF4-FFF2-40B4-BE49-F238E27FC236}">
                  <a16:creationId xmlns:a16="http://schemas.microsoft.com/office/drawing/2014/main" id="{228E36A4-854C-5364-D1B3-508613EEEA7A}"/>
                </a:ext>
              </a:extLst>
            </p:cNvPr>
            <p:cNvSpPr/>
            <p:nvPr/>
          </p:nvSpPr>
          <p:spPr>
            <a:xfrm>
              <a:off x="3116322" y="4423117"/>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9" name="TextBox 28">
              <a:extLst>
                <a:ext uri="{FF2B5EF4-FFF2-40B4-BE49-F238E27FC236}">
                  <a16:creationId xmlns:a16="http://schemas.microsoft.com/office/drawing/2014/main" id="{4C46518B-8918-AF6C-119E-6A6209A34AB6}"/>
                </a:ext>
              </a:extLst>
            </p:cNvPr>
            <p:cNvSpPr txBox="1"/>
            <p:nvPr/>
          </p:nvSpPr>
          <p:spPr>
            <a:xfrm>
              <a:off x="1648474" y="4550859"/>
              <a:ext cx="2583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C</a:t>
              </a:r>
            </a:p>
          </p:txBody>
        </p:sp>
        <p:sp>
          <p:nvSpPr>
            <p:cNvPr id="30" name="TextBox 29">
              <a:extLst>
                <a:ext uri="{FF2B5EF4-FFF2-40B4-BE49-F238E27FC236}">
                  <a16:creationId xmlns:a16="http://schemas.microsoft.com/office/drawing/2014/main" id="{63AF08E0-0E95-A704-00D7-89CDCA2BEECE}"/>
                </a:ext>
              </a:extLst>
            </p:cNvPr>
            <p:cNvSpPr txBox="1"/>
            <p:nvPr/>
          </p:nvSpPr>
          <p:spPr>
            <a:xfrm>
              <a:off x="2175166" y="4550859"/>
              <a:ext cx="2583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X</a:t>
              </a:r>
            </a:p>
          </p:txBody>
        </p:sp>
        <p:sp>
          <p:nvSpPr>
            <p:cNvPr id="31" name="Rectangle 30">
              <a:extLst>
                <a:ext uri="{FF2B5EF4-FFF2-40B4-BE49-F238E27FC236}">
                  <a16:creationId xmlns:a16="http://schemas.microsoft.com/office/drawing/2014/main" id="{89B20C25-2D88-0DEB-08B0-1BEB52ED5EC7}"/>
                </a:ext>
              </a:extLst>
            </p:cNvPr>
            <p:cNvSpPr/>
            <p:nvPr/>
          </p:nvSpPr>
          <p:spPr>
            <a:xfrm>
              <a:off x="3643012" y="4422353"/>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2" name="TextBox 31">
              <a:extLst>
                <a:ext uri="{FF2B5EF4-FFF2-40B4-BE49-F238E27FC236}">
                  <a16:creationId xmlns:a16="http://schemas.microsoft.com/office/drawing/2014/main" id="{04203E60-E67E-25AF-F599-542868F776E8}"/>
                </a:ext>
              </a:extLst>
            </p:cNvPr>
            <p:cNvSpPr txBox="1"/>
            <p:nvPr/>
          </p:nvSpPr>
          <p:spPr>
            <a:xfrm>
              <a:off x="3768660" y="4556955"/>
              <a:ext cx="2583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A</a:t>
              </a:r>
            </a:p>
          </p:txBody>
        </p:sp>
      </p:grpSp>
      <p:grpSp>
        <p:nvGrpSpPr>
          <p:cNvPr id="41" name="Group 40">
            <a:extLst>
              <a:ext uri="{FF2B5EF4-FFF2-40B4-BE49-F238E27FC236}">
                <a16:creationId xmlns:a16="http://schemas.microsoft.com/office/drawing/2014/main" id="{48791212-2F2F-CB7B-1516-26A962F379A6}"/>
              </a:ext>
            </a:extLst>
          </p:cNvPr>
          <p:cNvGrpSpPr/>
          <p:nvPr/>
        </p:nvGrpSpPr>
        <p:grpSpPr>
          <a:xfrm>
            <a:off x="3153815" y="5026467"/>
            <a:ext cx="7434521" cy="657848"/>
            <a:chOff x="2582313" y="5338196"/>
            <a:chExt cx="7434521" cy="657848"/>
          </a:xfrm>
        </p:grpSpPr>
        <p:sp>
          <p:nvSpPr>
            <p:cNvPr id="21" name="Speech Bubble: Oval 20">
              <a:extLst>
                <a:ext uri="{FF2B5EF4-FFF2-40B4-BE49-F238E27FC236}">
                  <a16:creationId xmlns:a16="http://schemas.microsoft.com/office/drawing/2014/main" id="{C29A9969-383F-D16E-FB13-C95D6207D35F}"/>
                </a:ext>
              </a:extLst>
            </p:cNvPr>
            <p:cNvSpPr/>
            <p:nvPr/>
          </p:nvSpPr>
          <p:spPr>
            <a:xfrm>
              <a:off x="8114873" y="5476696"/>
              <a:ext cx="1901961" cy="519348"/>
            </a:xfrm>
            <a:prstGeom prst="wedgeEllipseCallout">
              <a:avLst>
                <a:gd name="adj1" fmla="val -33525"/>
                <a:gd name="adj2" fmla="val -81170"/>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a:solidFill>
                    <a:srgbClr val="000000"/>
                  </a:solidFill>
                  <a:latin typeface="+mj-lt"/>
                  <a:ea typeface="+mj-ea"/>
                  <a:cs typeface="+mj-cs"/>
                  <a:sym typeface="Calibri"/>
                </a:rPr>
                <a:t>Linear search</a:t>
              </a:r>
            </a:p>
          </p:txBody>
        </p:sp>
        <p:sp>
          <p:nvSpPr>
            <p:cNvPr id="34" name="Speech Bubble: Oval 33">
              <a:extLst>
                <a:ext uri="{FF2B5EF4-FFF2-40B4-BE49-F238E27FC236}">
                  <a16:creationId xmlns:a16="http://schemas.microsoft.com/office/drawing/2014/main" id="{633DDC2F-F8D4-3745-9AF0-2AC7A9B03ACD}"/>
                </a:ext>
              </a:extLst>
            </p:cNvPr>
            <p:cNvSpPr/>
            <p:nvPr/>
          </p:nvSpPr>
          <p:spPr>
            <a:xfrm>
              <a:off x="2582313" y="5338196"/>
              <a:ext cx="1901961" cy="519348"/>
            </a:xfrm>
            <a:prstGeom prst="wedgeEllipseCallout">
              <a:avLst>
                <a:gd name="adj1" fmla="val -55448"/>
                <a:gd name="adj2" fmla="val -55817"/>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a:solidFill>
                    <a:srgbClr val="000000"/>
                  </a:solidFill>
                  <a:latin typeface="+mj-lt"/>
                  <a:ea typeface="+mj-ea"/>
                  <a:cs typeface="+mj-cs"/>
                  <a:sym typeface="Calibri"/>
                </a:rPr>
                <a:t>Linear search</a:t>
              </a:r>
            </a:p>
          </p:txBody>
        </p:sp>
      </p:grpSp>
      <p:pic>
        <p:nvPicPr>
          <p:cNvPr id="36" name="Graphic 35" descr="Checkmark with solid fill">
            <a:extLst>
              <a:ext uri="{FF2B5EF4-FFF2-40B4-BE49-F238E27FC236}">
                <a16:creationId xmlns:a16="http://schemas.microsoft.com/office/drawing/2014/main" id="{4457B442-C32B-459D-A10B-B36EF5EA87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46668" y="3778945"/>
            <a:ext cx="301452" cy="301452"/>
          </a:xfrm>
          <a:prstGeom prst="rect">
            <a:avLst/>
          </a:prstGeom>
        </p:spPr>
      </p:pic>
      <p:cxnSp>
        <p:nvCxnSpPr>
          <p:cNvPr id="38" name="Straight Arrow Connector 37">
            <a:extLst>
              <a:ext uri="{FF2B5EF4-FFF2-40B4-BE49-F238E27FC236}">
                <a16:creationId xmlns:a16="http://schemas.microsoft.com/office/drawing/2014/main" id="{07547E51-1249-2D48-1752-F159D0A7BDA7}"/>
              </a:ext>
            </a:extLst>
          </p:cNvPr>
          <p:cNvCxnSpPr/>
          <p:nvPr/>
        </p:nvCxnSpPr>
        <p:spPr>
          <a:xfrm>
            <a:off x="2349143" y="4796123"/>
            <a:ext cx="526692" cy="0"/>
          </a:xfrm>
          <a:prstGeom prst="straightConnector1">
            <a:avLst/>
          </a:prstGeom>
          <a:noFill/>
          <a:ln w="12700" cap="flat">
            <a:solidFill>
              <a:srgbClr val="FFFF00"/>
            </a:solidFill>
            <a:prstDash val="solid"/>
            <a:miter lim="800000"/>
            <a:headEnd type="oval" w="med" len="med"/>
            <a:tailEnd type="triangle" w="med" len="med"/>
          </a:ln>
          <a:effectLst/>
          <a:sp3d/>
        </p:spPr>
        <p:style>
          <a:lnRef idx="0">
            <a:scrgbClr r="0" g="0" b="0"/>
          </a:lnRef>
          <a:fillRef idx="0">
            <a:scrgbClr r="0" g="0" b="0"/>
          </a:fillRef>
          <a:effectRef idx="0">
            <a:scrgbClr r="0" g="0" b="0"/>
          </a:effectRef>
          <a:fontRef idx="none"/>
        </p:style>
      </p:cxnSp>
      <p:sp>
        <p:nvSpPr>
          <p:cNvPr id="39" name="Multiplication Sign 38">
            <a:extLst>
              <a:ext uri="{FF2B5EF4-FFF2-40B4-BE49-F238E27FC236}">
                <a16:creationId xmlns:a16="http://schemas.microsoft.com/office/drawing/2014/main" id="{D81B7DB7-FBA9-B4F1-FE34-54FDB634605A}"/>
              </a:ext>
            </a:extLst>
          </p:cNvPr>
          <p:cNvSpPr/>
          <p:nvPr/>
        </p:nvSpPr>
        <p:spPr>
          <a:xfrm>
            <a:off x="2179714" y="3768308"/>
            <a:ext cx="299686" cy="299686"/>
          </a:xfrm>
          <a:prstGeom prst="mathMultiply">
            <a:avLst>
              <a:gd name="adj1" fmla="val 12369"/>
            </a:avLst>
          </a:prstGeom>
          <a:solidFill>
            <a:srgbClr val="FF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grpSp>
        <p:nvGrpSpPr>
          <p:cNvPr id="35" name="Group 34">
            <a:extLst>
              <a:ext uri="{FF2B5EF4-FFF2-40B4-BE49-F238E27FC236}">
                <a16:creationId xmlns:a16="http://schemas.microsoft.com/office/drawing/2014/main" id="{AA7D378A-8895-1E33-44F5-E133376F5566}"/>
              </a:ext>
            </a:extLst>
          </p:cNvPr>
          <p:cNvGrpSpPr/>
          <p:nvPr/>
        </p:nvGrpSpPr>
        <p:grpSpPr>
          <a:xfrm>
            <a:off x="7767204" y="3710566"/>
            <a:ext cx="1369741" cy="1163711"/>
            <a:chOff x="7195702" y="4022295"/>
            <a:chExt cx="1369741" cy="1163711"/>
          </a:xfrm>
        </p:grpSpPr>
        <p:cxnSp>
          <p:nvCxnSpPr>
            <p:cNvPr id="40" name="Straight Arrow Connector 39">
              <a:extLst>
                <a:ext uri="{FF2B5EF4-FFF2-40B4-BE49-F238E27FC236}">
                  <a16:creationId xmlns:a16="http://schemas.microsoft.com/office/drawing/2014/main" id="{6FB7E389-F3EF-8400-8E7D-9B455BEED7BB}"/>
                </a:ext>
              </a:extLst>
            </p:cNvPr>
            <p:cNvCxnSpPr>
              <a:cxnSpLocks/>
            </p:cNvCxnSpPr>
            <p:nvPr/>
          </p:nvCxnSpPr>
          <p:spPr>
            <a:xfrm>
              <a:off x="7345545" y="5186006"/>
              <a:ext cx="1009101" cy="0"/>
            </a:xfrm>
            <a:prstGeom prst="straightConnector1">
              <a:avLst/>
            </a:prstGeom>
            <a:noFill/>
            <a:ln w="12700" cap="flat">
              <a:solidFill>
                <a:srgbClr val="FFFF00"/>
              </a:solidFill>
              <a:prstDash val="solid"/>
              <a:miter lim="800000"/>
              <a:headEnd type="oval" w="med" len="med"/>
              <a:tailEnd type="triangle" w="med" len="med"/>
            </a:ln>
            <a:effectLst/>
            <a:sp3d/>
          </p:spPr>
          <p:style>
            <a:lnRef idx="0">
              <a:scrgbClr r="0" g="0" b="0"/>
            </a:lnRef>
            <a:fillRef idx="0">
              <a:scrgbClr r="0" g="0" b="0"/>
            </a:fillRef>
            <a:effectRef idx="0">
              <a:scrgbClr r="0" g="0" b="0"/>
            </a:effectRef>
            <a:fontRef idx="none"/>
          </p:style>
        </p:cxnSp>
        <p:grpSp>
          <p:nvGrpSpPr>
            <p:cNvPr id="33" name="Group 32">
              <a:extLst>
                <a:ext uri="{FF2B5EF4-FFF2-40B4-BE49-F238E27FC236}">
                  <a16:creationId xmlns:a16="http://schemas.microsoft.com/office/drawing/2014/main" id="{BE2491B5-213D-EDEB-6753-4B38F0027C4A}"/>
                </a:ext>
              </a:extLst>
            </p:cNvPr>
            <p:cNvGrpSpPr/>
            <p:nvPr/>
          </p:nvGrpSpPr>
          <p:grpSpPr>
            <a:xfrm>
              <a:off x="7195702" y="4022295"/>
              <a:ext cx="1369741" cy="322668"/>
              <a:chOff x="7195702" y="4022295"/>
              <a:chExt cx="1369741" cy="322668"/>
            </a:xfrm>
          </p:grpSpPr>
          <p:pic>
            <p:nvPicPr>
              <p:cNvPr id="42" name="Graphic 41" descr="Checkmark with solid fill">
                <a:extLst>
                  <a:ext uri="{FF2B5EF4-FFF2-40B4-BE49-F238E27FC236}">
                    <a16:creationId xmlns:a16="http://schemas.microsoft.com/office/drawing/2014/main" id="{C13CFB6A-A36B-75BD-C64F-FC845B8516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63991" y="4043511"/>
                <a:ext cx="301452" cy="301452"/>
              </a:xfrm>
              <a:prstGeom prst="rect">
                <a:avLst/>
              </a:prstGeom>
            </p:spPr>
          </p:pic>
          <p:sp>
            <p:nvSpPr>
              <p:cNvPr id="43" name="Multiplication Sign 42">
                <a:extLst>
                  <a:ext uri="{FF2B5EF4-FFF2-40B4-BE49-F238E27FC236}">
                    <a16:creationId xmlns:a16="http://schemas.microsoft.com/office/drawing/2014/main" id="{18AEFCAF-0846-6B39-4BBD-13DD80C53B29}"/>
                  </a:ext>
                </a:extLst>
              </p:cNvPr>
              <p:cNvSpPr/>
              <p:nvPr/>
            </p:nvSpPr>
            <p:spPr>
              <a:xfrm>
                <a:off x="7697037" y="4032874"/>
                <a:ext cx="299686" cy="299686"/>
              </a:xfrm>
              <a:prstGeom prst="mathMultiply">
                <a:avLst>
                  <a:gd name="adj1" fmla="val 12369"/>
                </a:avLst>
              </a:prstGeom>
              <a:solidFill>
                <a:srgbClr val="FF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4" name="Multiplication Sign 43">
                <a:extLst>
                  <a:ext uri="{FF2B5EF4-FFF2-40B4-BE49-F238E27FC236}">
                    <a16:creationId xmlns:a16="http://schemas.microsoft.com/office/drawing/2014/main" id="{713E560A-9A62-6459-7CEB-7E36B63D3CA1}"/>
                  </a:ext>
                </a:extLst>
              </p:cNvPr>
              <p:cNvSpPr/>
              <p:nvPr/>
            </p:nvSpPr>
            <p:spPr>
              <a:xfrm>
                <a:off x="7195702" y="4022295"/>
                <a:ext cx="299686" cy="299686"/>
              </a:xfrm>
              <a:prstGeom prst="mathMultiply">
                <a:avLst>
                  <a:gd name="adj1" fmla="val 12369"/>
                </a:avLst>
              </a:prstGeom>
              <a:solidFill>
                <a:srgbClr val="FF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grpSp>
      </p:grpSp>
      <p:grpSp>
        <p:nvGrpSpPr>
          <p:cNvPr id="20" name="Group 19">
            <a:extLst>
              <a:ext uri="{FF2B5EF4-FFF2-40B4-BE49-F238E27FC236}">
                <a16:creationId xmlns:a16="http://schemas.microsoft.com/office/drawing/2014/main" id="{1715C2E1-02A7-6020-D2F1-3BAE185C2879}"/>
              </a:ext>
            </a:extLst>
          </p:cNvPr>
          <p:cNvGrpSpPr/>
          <p:nvPr/>
        </p:nvGrpSpPr>
        <p:grpSpPr>
          <a:xfrm>
            <a:off x="6933532" y="4110624"/>
            <a:ext cx="3354868" cy="1682666"/>
            <a:chOff x="6362030" y="4422353"/>
            <a:chExt cx="3354868" cy="1682666"/>
          </a:xfrm>
        </p:grpSpPr>
        <p:sp>
          <p:nvSpPr>
            <p:cNvPr id="12" name="Arrow: Right 11">
              <a:extLst>
                <a:ext uri="{FF2B5EF4-FFF2-40B4-BE49-F238E27FC236}">
                  <a16:creationId xmlns:a16="http://schemas.microsoft.com/office/drawing/2014/main" id="{2CBDCB1B-FA9C-521E-46DC-3A192B14DA4C}"/>
                </a:ext>
              </a:extLst>
            </p:cNvPr>
            <p:cNvSpPr/>
            <p:nvPr/>
          </p:nvSpPr>
          <p:spPr>
            <a:xfrm rot="16200000">
              <a:off x="7180953" y="5483228"/>
              <a:ext cx="329184" cy="192498"/>
            </a:xfrm>
            <a:prstGeom prst="rightArrow">
              <a:avLst/>
            </a:prstGeom>
            <a:solidFill>
              <a:srgbClr val="FFFFFF"/>
            </a:solidFill>
            <a:ln w="12700" cap="flat">
              <a:solidFill>
                <a:schemeClr val="bg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grpSp>
          <p:nvGrpSpPr>
            <p:cNvPr id="19" name="Group 18">
              <a:extLst>
                <a:ext uri="{FF2B5EF4-FFF2-40B4-BE49-F238E27FC236}">
                  <a16:creationId xmlns:a16="http://schemas.microsoft.com/office/drawing/2014/main" id="{59E27BCB-2E48-C3E4-FDD0-8D657C9536BB}"/>
                </a:ext>
              </a:extLst>
            </p:cNvPr>
            <p:cNvGrpSpPr/>
            <p:nvPr/>
          </p:nvGrpSpPr>
          <p:grpSpPr>
            <a:xfrm>
              <a:off x="6520163" y="4422353"/>
              <a:ext cx="3196735" cy="534776"/>
              <a:chOff x="6520163" y="4422353"/>
              <a:chExt cx="3196735" cy="534776"/>
            </a:xfrm>
          </p:grpSpPr>
          <p:sp>
            <p:nvSpPr>
              <p:cNvPr id="6" name="Rectangle 5">
                <a:extLst>
                  <a:ext uri="{FF2B5EF4-FFF2-40B4-BE49-F238E27FC236}">
                    <a16:creationId xmlns:a16="http://schemas.microsoft.com/office/drawing/2014/main" id="{7709ACD5-9A0D-49CA-DCC8-7E600A0DE832}"/>
                  </a:ext>
                </a:extLst>
              </p:cNvPr>
              <p:cNvSpPr/>
              <p:nvPr/>
            </p:nvSpPr>
            <p:spPr>
              <a:xfrm>
                <a:off x="6520163" y="4423120"/>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8" name="Rectangle 7">
                <a:extLst>
                  <a:ext uri="{FF2B5EF4-FFF2-40B4-BE49-F238E27FC236}">
                    <a16:creationId xmlns:a16="http://schemas.microsoft.com/office/drawing/2014/main" id="{ECD5724C-BFE2-6D8A-A8B8-7868B0ADF629}"/>
                  </a:ext>
                </a:extLst>
              </p:cNvPr>
              <p:cNvSpPr/>
              <p:nvPr/>
            </p:nvSpPr>
            <p:spPr>
              <a:xfrm>
                <a:off x="7054172" y="4423119"/>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9" name="Rectangle 8">
                <a:extLst>
                  <a:ext uri="{FF2B5EF4-FFF2-40B4-BE49-F238E27FC236}">
                    <a16:creationId xmlns:a16="http://schemas.microsoft.com/office/drawing/2014/main" id="{990A1101-F32C-5D14-3B0F-B659A8B8A49C}"/>
                  </a:ext>
                </a:extLst>
              </p:cNvPr>
              <p:cNvSpPr/>
              <p:nvPr/>
            </p:nvSpPr>
            <p:spPr>
              <a:xfrm>
                <a:off x="7588181" y="4423118"/>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0" name="Rectangle 9">
                <a:extLst>
                  <a:ext uri="{FF2B5EF4-FFF2-40B4-BE49-F238E27FC236}">
                    <a16:creationId xmlns:a16="http://schemas.microsoft.com/office/drawing/2014/main" id="{EF65469A-61F2-CB41-D135-A7289BACE212}"/>
                  </a:ext>
                </a:extLst>
              </p:cNvPr>
              <p:cNvSpPr/>
              <p:nvPr/>
            </p:nvSpPr>
            <p:spPr>
              <a:xfrm>
                <a:off x="8114873" y="4423117"/>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1" name="Rectangle 10">
                <a:extLst>
                  <a:ext uri="{FF2B5EF4-FFF2-40B4-BE49-F238E27FC236}">
                    <a16:creationId xmlns:a16="http://schemas.microsoft.com/office/drawing/2014/main" id="{5C26A9B0-4A40-55CA-FF25-B514E81BC04F}"/>
                  </a:ext>
                </a:extLst>
              </p:cNvPr>
              <p:cNvSpPr/>
              <p:nvPr/>
            </p:nvSpPr>
            <p:spPr>
              <a:xfrm>
                <a:off x="8656199" y="4423117"/>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5" name="TextBox 14">
                <a:extLst>
                  <a:ext uri="{FF2B5EF4-FFF2-40B4-BE49-F238E27FC236}">
                    <a16:creationId xmlns:a16="http://schemas.microsoft.com/office/drawing/2014/main" id="{28AF6C53-F701-A1D3-6956-EE72D9B94F7C}"/>
                  </a:ext>
                </a:extLst>
              </p:cNvPr>
              <p:cNvSpPr txBox="1"/>
              <p:nvPr/>
            </p:nvSpPr>
            <p:spPr>
              <a:xfrm>
                <a:off x="7188351" y="4550859"/>
                <a:ext cx="2583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C</a:t>
                </a:r>
              </a:p>
            </p:txBody>
          </p:sp>
          <p:sp>
            <p:nvSpPr>
              <p:cNvPr id="16" name="TextBox 15">
                <a:extLst>
                  <a:ext uri="{FF2B5EF4-FFF2-40B4-BE49-F238E27FC236}">
                    <a16:creationId xmlns:a16="http://schemas.microsoft.com/office/drawing/2014/main" id="{79C2BCB7-7BFC-2A20-EA32-64C762668EC4}"/>
                  </a:ext>
                </a:extLst>
              </p:cNvPr>
              <p:cNvSpPr txBox="1"/>
              <p:nvPr/>
            </p:nvSpPr>
            <p:spPr>
              <a:xfrm>
                <a:off x="7715043" y="4550859"/>
                <a:ext cx="2583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B</a:t>
                </a:r>
              </a:p>
            </p:txBody>
          </p:sp>
          <p:sp>
            <p:nvSpPr>
              <p:cNvPr id="17" name="Rectangle 16">
                <a:extLst>
                  <a:ext uri="{FF2B5EF4-FFF2-40B4-BE49-F238E27FC236}">
                    <a16:creationId xmlns:a16="http://schemas.microsoft.com/office/drawing/2014/main" id="{AF7A1D48-D58C-B978-1972-50018D98974C}"/>
                  </a:ext>
                </a:extLst>
              </p:cNvPr>
              <p:cNvSpPr/>
              <p:nvPr/>
            </p:nvSpPr>
            <p:spPr>
              <a:xfrm>
                <a:off x="9182889" y="4422353"/>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8" name="TextBox 17">
                <a:extLst>
                  <a:ext uri="{FF2B5EF4-FFF2-40B4-BE49-F238E27FC236}">
                    <a16:creationId xmlns:a16="http://schemas.microsoft.com/office/drawing/2014/main" id="{F9D7720E-2A08-4AFA-034C-E48ACB168D87}"/>
                  </a:ext>
                </a:extLst>
              </p:cNvPr>
              <p:cNvSpPr txBox="1"/>
              <p:nvPr/>
            </p:nvSpPr>
            <p:spPr>
              <a:xfrm>
                <a:off x="9308537" y="4556955"/>
                <a:ext cx="2583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A</a:t>
                </a:r>
              </a:p>
            </p:txBody>
          </p:sp>
        </p:grpSp>
        <p:sp>
          <p:nvSpPr>
            <p:cNvPr id="7" name="TextBox 6">
              <a:extLst>
                <a:ext uri="{FF2B5EF4-FFF2-40B4-BE49-F238E27FC236}">
                  <a16:creationId xmlns:a16="http://schemas.microsoft.com/office/drawing/2014/main" id="{B1CB82F8-C2E2-35CA-6E83-3F938BA0A174}"/>
                </a:ext>
              </a:extLst>
            </p:cNvPr>
            <p:cNvSpPr txBox="1"/>
            <p:nvPr/>
          </p:nvSpPr>
          <p:spPr>
            <a:xfrm>
              <a:off x="6362030" y="5797242"/>
              <a:ext cx="1901961"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i="1">
                  <a:solidFill>
                    <a:srgbClr val="FFFFFF"/>
                  </a:solidFill>
                </a:rPr>
                <a:t>home = hash(X) % N</a:t>
              </a:r>
            </a:p>
          </p:txBody>
        </p:sp>
      </p:grpSp>
      <p:sp>
        <p:nvSpPr>
          <p:cNvPr id="37" name="TextBox 36">
            <a:extLst>
              <a:ext uri="{FF2B5EF4-FFF2-40B4-BE49-F238E27FC236}">
                <a16:creationId xmlns:a16="http://schemas.microsoft.com/office/drawing/2014/main" id="{300E6C92-CC89-8B24-DE58-A045104A97E5}"/>
              </a:ext>
            </a:extLst>
          </p:cNvPr>
          <p:cNvSpPr txBox="1"/>
          <p:nvPr/>
        </p:nvSpPr>
        <p:spPr>
          <a:xfrm>
            <a:off x="8805498" y="4249421"/>
            <a:ext cx="2583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b="1">
                <a:solidFill>
                  <a:srgbClr val="FFFF00"/>
                </a:solidFill>
              </a:rPr>
              <a:t>X</a:t>
            </a:r>
          </a:p>
        </p:txBody>
      </p:sp>
    </p:spTree>
    <p:extLst>
      <p:ext uri="{BB962C8B-B14F-4D97-AF65-F5344CB8AC3E}">
        <p14:creationId xmlns:p14="http://schemas.microsoft.com/office/powerpoint/2010/main" val="414573965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left)">
                                      <p:cBhvr>
                                        <p:cTn id="19" dur="500"/>
                                        <p:tgtEl>
                                          <p:spTgt spid="3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left)">
                                      <p:cBhvr>
                                        <p:cTn id="32" dur="10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E0635-F79B-AB64-8E1C-526EA1B256B7}"/>
              </a:ext>
            </a:extLst>
          </p:cNvPr>
          <p:cNvSpPr>
            <a:spLocks noGrp="1"/>
          </p:cNvSpPr>
          <p:nvPr>
            <p:ph type="title"/>
          </p:nvPr>
        </p:nvSpPr>
        <p:spPr/>
        <p:txBody>
          <a:bodyPr>
            <a:normAutofit fontScale="90000"/>
          </a:bodyPr>
          <a:lstStyle/>
          <a:p>
            <a:r>
              <a:rPr lang="en-US"/>
              <a:t>Course Resources</a:t>
            </a:r>
          </a:p>
        </p:txBody>
      </p:sp>
      <p:sp>
        <p:nvSpPr>
          <p:cNvPr id="3" name="Text Placeholder 2">
            <a:extLst>
              <a:ext uri="{FF2B5EF4-FFF2-40B4-BE49-F238E27FC236}">
                <a16:creationId xmlns:a16="http://schemas.microsoft.com/office/drawing/2014/main" id="{A6FC5F19-46AC-8C0C-9D76-9B178064FE4B}"/>
              </a:ext>
            </a:extLst>
          </p:cNvPr>
          <p:cNvSpPr>
            <a:spLocks noGrp="1"/>
          </p:cNvSpPr>
          <p:nvPr>
            <p:ph type="body" idx="1"/>
          </p:nvPr>
        </p:nvSpPr>
        <p:spPr>
          <a:xfrm>
            <a:off x="274949" y="1266884"/>
            <a:ext cx="5821051" cy="4904747"/>
          </a:xfrm>
        </p:spPr>
        <p:txBody>
          <a:bodyPr/>
          <a:lstStyle/>
          <a:p>
            <a:r>
              <a:rPr lang="en-US" dirty="0"/>
              <a:t>Course notes: </a:t>
            </a:r>
          </a:p>
          <a:p>
            <a:pPr lvl="1"/>
            <a:r>
              <a:rPr lang="en-US" dirty="0"/>
              <a:t>Presentation slide in PPT with animations</a:t>
            </a:r>
          </a:p>
          <a:p>
            <a:pPr lvl="1"/>
            <a:r>
              <a:rPr lang="en-US" dirty="0"/>
              <a:t>PDF with additional notes</a:t>
            </a:r>
          </a:p>
          <a:p>
            <a:r>
              <a:rPr lang="en-US" dirty="0"/>
              <a:t>Code samples: </a:t>
            </a:r>
          </a:p>
          <a:p>
            <a:pPr lvl="1"/>
            <a:r>
              <a:rPr lang="en-US" dirty="0"/>
              <a:t>Buildable code presented in the slides</a:t>
            </a:r>
          </a:p>
          <a:p>
            <a:pPr lvl="1"/>
            <a:r>
              <a:rPr lang="en-US" dirty="0"/>
              <a:t>Performance comparison of different variants</a:t>
            </a:r>
          </a:p>
          <a:p>
            <a:pPr lvl="1"/>
            <a:endParaRPr lang="en-US" dirty="0"/>
          </a:p>
        </p:txBody>
      </p:sp>
      <p:sp>
        <p:nvSpPr>
          <p:cNvPr id="13" name="Slide Number Placeholder 12">
            <a:extLst>
              <a:ext uri="{FF2B5EF4-FFF2-40B4-BE49-F238E27FC236}">
                <a16:creationId xmlns:a16="http://schemas.microsoft.com/office/drawing/2014/main" id="{1A024598-B8FF-F379-C9FC-434BB5DE47D8}"/>
              </a:ext>
            </a:extLst>
          </p:cNvPr>
          <p:cNvSpPr>
            <a:spLocks noGrp="1"/>
          </p:cNvSpPr>
          <p:nvPr>
            <p:ph type="sldNum" sz="quarter" idx="2"/>
          </p:nvPr>
        </p:nvSpPr>
        <p:spPr/>
        <p:txBody>
          <a:bodyPr/>
          <a:lstStyle/>
          <a:p>
            <a:fld id="{86CB4B4D-7CA3-9044-876B-883B54F8677D}" type="slidenum">
              <a:rPr lang="en-US" smtClean="0"/>
              <a:t>5</a:t>
            </a:fld>
            <a:endParaRPr lang="en-US"/>
          </a:p>
        </p:txBody>
      </p:sp>
      <p:sp>
        <p:nvSpPr>
          <p:cNvPr id="6" name="TextBox 5">
            <a:extLst>
              <a:ext uri="{FF2B5EF4-FFF2-40B4-BE49-F238E27FC236}">
                <a16:creationId xmlns:a16="http://schemas.microsoft.com/office/drawing/2014/main" id="{7B80E98A-7C22-DB4D-5B99-83D28FA59980}"/>
              </a:ext>
            </a:extLst>
          </p:cNvPr>
          <p:cNvSpPr txBox="1"/>
          <p:nvPr/>
        </p:nvSpPr>
        <p:spPr>
          <a:xfrm>
            <a:off x="7110217" y="1266884"/>
            <a:ext cx="375185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hangingPunct="0"/>
            <a:r>
              <a:rPr kumimoji="0" lang="en-US" b="0" i="0" u="none" strike="noStrike" cap="none" spc="0" normalizeH="0" baseline="0">
                <a:ln>
                  <a:noFill/>
                </a:ln>
                <a:solidFill>
                  <a:schemeClr val="accent1">
                    <a:lumMod val="60000"/>
                    <a:lumOff val="40000"/>
                  </a:schemeClr>
                </a:solidFill>
                <a:effectLst/>
                <a:uFillTx/>
                <a:latin typeface="+mj-lt"/>
                <a:ea typeface="+mj-ea"/>
                <a:cs typeface="+mj-cs"/>
                <a:sym typeface="Calibri"/>
              </a:rPr>
              <a:t>https://gpu-primitives-course.github.io</a:t>
            </a:r>
            <a:endParaRPr lang="en-US">
              <a:solidFill>
                <a:schemeClr val="accent1">
                  <a:lumMod val="60000"/>
                  <a:lumOff val="40000"/>
                </a:schemeClr>
              </a:solidFill>
            </a:endParaRPr>
          </a:p>
        </p:txBody>
      </p:sp>
      <p:pic>
        <p:nvPicPr>
          <p:cNvPr id="8" name="Picture 7" descr="A qr code with a white background&#10;&#10;Description automatically generated">
            <a:extLst>
              <a:ext uri="{FF2B5EF4-FFF2-40B4-BE49-F238E27FC236}">
                <a16:creationId xmlns:a16="http://schemas.microsoft.com/office/drawing/2014/main" id="{2B353CD8-3639-0833-7ACC-1B8812BFE22B}"/>
              </a:ext>
            </a:extLst>
          </p:cNvPr>
          <p:cNvPicPr>
            <a:picLocks noChangeAspect="1"/>
          </p:cNvPicPr>
          <p:nvPr/>
        </p:nvPicPr>
        <p:blipFill>
          <a:blip r:embed="rId3"/>
          <a:stretch>
            <a:fillRect/>
          </a:stretch>
        </p:blipFill>
        <p:spPr>
          <a:xfrm>
            <a:off x="6767779" y="1713442"/>
            <a:ext cx="4436734" cy="4436734"/>
          </a:xfrm>
          <a:prstGeom prst="rect">
            <a:avLst/>
          </a:prstGeom>
        </p:spPr>
      </p:pic>
    </p:spTree>
    <p:extLst>
      <p:ext uri="{BB962C8B-B14F-4D97-AF65-F5344CB8AC3E}">
        <p14:creationId xmlns:p14="http://schemas.microsoft.com/office/powerpoint/2010/main" val="1133125223"/>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E4B2BE-CE7F-9D0F-5903-3823EA47B036}"/>
              </a:ext>
            </a:extLst>
          </p:cNvPr>
          <p:cNvSpPr>
            <a:spLocks noGrp="1"/>
          </p:cNvSpPr>
          <p:nvPr>
            <p:ph type="sldNum" sz="quarter" idx="2"/>
          </p:nvPr>
        </p:nvSpPr>
        <p:spPr/>
        <p:txBody>
          <a:bodyPr/>
          <a:lstStyle/>
          <a:p>
            <a:fld id="{86CB4B4D-7CA3-9044-876B-883B54F8677D}" type="slidenum">
              <a:rPr lang="en-US"/>
              <a:t>50</a:t>
            </a:fld>
            <a:endParaRPr lang="en-US"/>
          </a:p>
        </p:txBody>
      </p:sp>
      <p:sp>
        <p:nvSpPr>
          <p:cNvPr id="3" name="Title 2">
            <a:extLst>
              <a:ext uri="{FF2B5EF4-FFF2-40B4-BE49-F238E27FC236}">
                <a16:creationId xmlns:a16="http://schemas.microsoft.com/office/drawing/2014/main" id="{E5BF01AE-5163-D2E6-85F9-122DEBFC0B70}"/>
              </a:ext>
            </a:extLst>
          </p:cNvPr>
          <p:cNvSpPr>
            <a:spLocks noGrp="1"/>
          </p:cNvSpPr>
          <p:nvPr>
            <p:ph type="title"/>
          </p:nvPr>
        </p:nvSpPr>
        <p:spPr/>
        <p:txBody>
          <a:bodyPr lIns="45719" tIns="45720" rIns="45719" bIns="45720" anchor="ctr">
            <a:normAutofit fontScale="90000"/>
          </a:bodyPr>
          <a:lstStyle/>
          <a:p>
            <a:r>
              <a:rPr lang="en-US"/>
              <a:t>Parallel Linear Probing - Insertion </a:t>
            </a:r>
          </a:p>
        </p:txBody>
      </p:sp>
      <p:sp>
        <p:nvSpPr>
          <p:cNvPr id="4" name="Text Placeholder 3">
            <a:extLst>
              <a:ext uri="{FF2B5EF4-FFF2-40B4-BE49-F238E27FC236}">
                <a16:creationId xmlns:a16="http://schemas.microsoft.com/office/drawing/2014/main" id="{FD01A990-9487-D34E-D799-34550E4AF52B}"/>
              </a:ext>
            </a:extLst>
          </p:cNvPr>
          <p:cNvSpPr>
            <a:spLocks noGrp="1"/>
          </p:cNvSpPr>
          <p:nvPr>
            <p:ph type="body" idx="1"/>
          </p:nvPr>
        </p:nvSpPr>
        <p:spPr>
          <a:xfrm>
            <a:off x="274951" y="1027892"/>
            <a:ext cx="6218792" cy="873574"/>
          </a:xfrm>
        </p:spPr>
        <p:txBody>
          <a:bodyPr lIns="45719" tIns="45720" rIns="45719" bIns="45720" anchor="t">
            <a:normAutofit/>
          </a:bodyPr>
          <a:lstStyle/>
          <a:p>
            <a:pPr marL="200025" indent="-200025"/>
            <a:endParaRPr lang="en-US"/>
          </a:p>
          <a:p>
            <a:pPr marL="200025" indent="-200025"/>
            <a:endParaRPr lang="en-US"/>
          </a:p>
          <a:p>
            <a:pPr marL="200025" indent="-200025"/>
            <a:endParaRPr lang="en-US"/>
          </a:p>
        </p:txBody>
      </p:sp>
      <p:sp>
        <p:nvSpPr>
          <p:cNvPr id="6" name="Text Placeholder 3">
            <a:extLst>
              <a:ext uri="{FF2B5EF4-FFF2-40B4-BE49-F238E27FC236}">
                <a16:creationId xmlns:a16="http://schemas.microsoft.com/office/drawing/2014/main" id="{69019CDC-C766-C320-2658-153B6679DB0D}"/>
              </a:ext>
            </a:extLst>
          </p:cNvPr>
          <p:cNvSpPr txBox="1">
            <a:spLocks/>
          </p:cNvSpPr>
          <p:nvPr/>
        </p:nvSpPr>
        <p:spPr>
          <a:xfrm>
            <a:off x="274951" y="1027891"/>
            <a:ext cx="5687699" cy="874339"/>
          </a:xfrm>
          <a:prstGeom prst="rect">
            <a:avLst/>
          </a:prstGeom>
          <a:ln w="12700">
            <a:miter lim="400000"/>
          </a:ln>
          <a:extLst>
            <a:ext uri="{C572A759-6A51-4108-AA02-DFA0A04FC94B}">
              <ma14:wrappingTextBoxFlag xmlns:ma14="http://schemas.microsoft.com/office/mac/drawingml/2011/main" xmlns="" val="1"/>
            </a:ext>
          </a:extLst>
        </p:spPr>
        <p:txBody>
          <a:bodyPr lIns="45719" tIns="45720" rIns="45719" bIns="45720" anchor="t">
            <a:normAutofit/>
          </a:bodyPr>
          <a:lstStyle>
            <a:lvl1pPr marL="200526" marR="0" indent="-200526"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1pPr>
            <a:lvl2pPr marL="581526" marR="0" indent="-200526"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2pPr>
            <a:lvl3pPr marL="962526" marR="0" indent="-200526"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3pPr>
            <a:lvl4pPr marL="1343526" marR="0" indent="-200526"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4pPr>
            <a:lvl5pPr marL="1724526" marR="0" indent="-200526"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5pPr>
            <a:lvl6pPr marL="2540000" marR="0" indent="-254000"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6pPr>
            <a:lvl7pPr marL="2997200" marR="0" indent="-254000"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7pPr>
            <a:lvl8pPr marL="3454400" marR="0" indent="-254000"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8pPr>
            <a:lvl9pPr marL="3911600" marR="0" indent="-254000"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9pPr>
          </a:lstStyle>
          <a:p>
            <a:r>
              <a:rPr lang="en-US" kern="0"/>
              <a:t>Insertion may cause data race in parallel execution</a:t>
            </a:r>
          </a:p>
          <a:p>
            <a:r>
              <a:rPr lang="en-US" kern="0"/>
              <a:t>Atomic CAS can handle it efficiently</a:t>
            </a:r>
          </a:p>
        </p:txBody>
      </p:sp>
      <p:grpSp>
        <p:nvGrpSpPr>
          <p:cNvPr id="10" name="Group 9">
            <a:extLst>
              <a:ext uri="{FF2B5EF4-FFF2-40B4-BE49-F238E27FC236}">
                <a16:creationId xmlns:a16="http://schemas.microsoft.com/office/drawing/2014/main" id="{0B165661-1137-1550-46AE-10639ECE7F49}"/>
              </a:ext>
            </a:extLst>
          </p:cNvPr>
          <p:cNvGrpSpPr/>
          <p:nvPr/>
        </p:nvGrpSpPr>
        <p:grpSpPr>
          <a:xfrm>
            <a:off x="928880" y="1978695"/>
            <a:ext cx="3465119" cy="1937596"/>
            <a:chOff x="928880" y="2217688"/>
            <a:chExt cx="3465119" cy="1937596"/>
          </a:xfrm>
        </p:grpSpPr>
        <p:sp>
          <p:nvSpPr>
            <p:cNvPr id="7" name="Rectangle 6">
              <a:extLst>
                <a:ext uri="{FF2B5EF4-FFF2-40B4-BE49-F238E27FC236}">
                  <a16:creationId xmlns:a16="http://schemas.microsoft.com/office/drawing/2014/main" id="{CBDED637-CAEF-D9D1-1660-504883AD2FFE}"/>
                </a:ext>
              </a:extLst>
            </p:cNvPr>
            <p:cNvSpPr/>
            <p:nvPr/>
          </p:nvSpPr>
          <p:spPr>
            <a:xfrm>
              <a:off x="1197264" y="2616201"/>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8" name="Rectangle 7">
              <a:extLst>
                <a:ext uri="{FF2B5EF4-FFF2-40B4-BE49-F238E27FC236}">
                  <a16:creationId xmlns:a16="http://schemas.microsoft.com/office/drawing/2014/main" id="{2E1F22D4-5039-A7A8-CAC2-A9D5612AB724}"/>
                </a:ext>
              </a:extLst>
            </p:cNvPr>
            <p:cNvSpPr/>
            <p:nvPr/>
          </p:nvSpPr>
          <p:spPr>
            <a:xfrm>
              <a:off x="1731273" y="2616200"/>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9" name="Rectangle 8">
              <a:extLst>
                <a:ext uri="{FF2B5EF4-FFF2-40B4-BE49-F238E27FC236}">
                  <a16:creationId xmlns:a16="http://schemas.microsoft.com/office/drawing/2014/main" id="{5728FC18-15BD-28CD-6343-2080953083AD}"/>
                </a:ext>
              </a:extLst>
            </p:cNvPr>
            <p:cNvSpPr/>
            <p:nvPr/>
          </p:nvSpPr>
          <p:spPr>
            <a:xfrm>
              <a:off x="2265282" y="2616199"/>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1" name="Rectangle 10">
              <a:extLst>
                <a:ext uri="{FF2B5EF4-FFF2-40B4-BE49-F238E27FC236}">
                  <a16:creationId xmlns:a16="http://schemas.microsoft.com/office/drawing/2014/main" id="{1D0432FF-9D5D-26AE-6BB6-A0113ADE949E}"/>
                </a:ext>
              </a:extLst>
            </p:cNvPr>
            <p:cNvSpPr/>
            <p:nvPr/>
          </p:nvSpPr>
          <p:spPr>
            <a:xfrm>
              <a:off x="2791974" y="2616198"/>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2" name="Rectangle 11">
              <a:extLst>
                <a:ext uri="{FF2B5EF4-FFF2-40B4-BE49-F238E27FC236}">
                  <a16:creationId xmlns:a16="http://schemas.microsoft.com/office/drawing/2014/main" id="{515BD14C-7E7A-A8F6-A3FB-4DEB2E264D52}"/>
                </a:ext>
              </a:extLst>
            </p:cNvPr>
            <p:cNvSpPr/>
            <p:nvPr/>
          </p:nvSpPr>
          <p:spPr>
            <a:xfrm>
              <a:off x="3333300" y="2616198"/>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4" name="TextBox 13">
              <a:extLst>
                <a:ext uri="{FF2B5EF4-FFF2-40B4-BE49-F238E27FC236}">
                  <a16:creationId xmlns:a16="http://schemas.microsoft.com/office/drawing/2014/main" id="{D3EDE915-725F-C619-3FF1-BE589EC5650F}"/>
                </a:ext>
              </a:extLst>
            </p:cNvPr>
            <p:cNvSpPr txBox="1"/>
            <p:nvPr/>
          </p:nvSpPr>
          <p:spPr>
            <a:xfrm>
              <a:off x="928880" y="3324287"/>
              <a:ext cx="1647340"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hash(X) % N == 1</a:t>
              </a:r>
            </a:p>
            <a:p>
              <a:r>
                <a:rPr lang="en-US" sz="1200">
                  <a:solidFill>
                    <a:srgbClr val="FFFFFF"/>
                  </a:solidFill>
                </a:rPr>
                <a:t>hash(Y) % N == 2</a:t>
              </a:r>
            </a:p>
            <a:p>
              <a:r>
                <a:rPr lang="en-US" sz="1200">
                  <a:solidFill>
                    <a:srgbClr val="FFFFFF"/>
                  </a:solidFill>
                </a:rPr>
                <a:t>hash(Z) % N == 3</a:t>
              </a:r>
            </a:p>
            <a:p>
              <a:endParaRPr lang="en-US" sz="1200">
                <a:solidFill>
                  <a:srgbClr val="FFFFFF"/>
                </a:solidFill>
              </a:endParaRPr>
            </a:p>
          </p:txBody>
        </p:sp>
        <p:sp>
          <p:nvSpPr>
            <p:cNvPr id="15" name="TextBox 14">
              <a:extLst>
                <a:ext uri="{FF2B5EF4-FFF2-40B4-BE49-F238E27FC236}">
                  <a16:creationId xmlns:a16="http://schemas.microsoft.com/office/drawing/2014/main" id="{B89992EB-F666-77AA-3BC2-96FDCCDA404B}"/>
                </a:ext>
              </a:extLst>
            </p:cNvPr>
            <p:cNvSpPr txBox="1"/>
            <p:nvPr/>
          </p:nvSpPr>
          <p:spPr>
            <a:xfrm>
              <a:off x="1865452" y="2743940"/>
              <a:ext cx="2583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C</a:t>
              </a:r>
            </a:p>
          </p:txBody>
        </p:sp>
        <p:sp>
          <p:nvSpPr>
            <p:cNvPr id="16" name="TextBox 15">
              <a:extLst>
                <a:ext uri="{FF2B5EF4-FFF2-40B4-BE49-F238E27FC236}">
                  <a16:creationId xmlns:a16="http://schemas.microsoft.com/office/drawing/2014/main" id="{297D36F4-776B-FB8E-B12F-182D653484DF}"/>
                </a:ext>
              </a:extLst>
            </p:cNvPr>
            <p:cNvSpPr txBox="1"/>
            <p:nvPr/>
          </p:nvSpPr>
          <p:spPr>
            <a:xfrm>
              <a:off x="2392144" y="2743940"/>
              <a:ext cx="2583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B</a:t>
              </a:r>
            </a:p>
          </p:txBody>
        </p:sp>
        <p:sp>
          <p:nvSpPr>
            <p:cNvPr id="17" name="Rectangle 16">
              <a:extLst>
                <a:ext uri="{FF2B5EF4-FFF2-40B4-BE49-F238E27FC236}">
                  <a16:creationId xmlns:a16="http://schemas.microsoft.com/office/drawing/2014/main" id="{FD7710C7-499E-A3EC-81BB-6D4488788E2B}"/>
                </a:ext>
              </a:extLst>
            </p:cNvPr>
            <p:cNvSpPr/>
            <p:nvPr/>
          </p:nvSpPr>
          <p:spPr>
            <a:xfrm>
              <a:off x="3859990" y="2615434"/>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8" name="TextBox 17">
              <a:extLst>
                <a:ext uri="{FF2B5EF4-FFF2-40B4-BE49-F238E27FC236}">
                  <a16:creationId xmlns:a16="http://schemas.microsoft.com/office/drawing/2014/main" id="{4BE17946-4FAC-4B12-3EF8-7CEC6DC21718}"/>
                </a:ext>
              </a:extLst>
            </p:cNvPr>
            <p:cNvSpPr txBox="1"/>
            <p:nvPr/>
          </p:nvSpPr>
          <p:spPr>
            <a:xfrm>
              <a:off x="3985638" y="2750036"/>
              <a:ext cx="2583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A</a:t>
              </a:r>
            </a:p>
          </p:txBody>
        </p:sp>
        <p:sp>
          <p:nvSpPr>
            <p:cNvPr id="23" name="Rectangle 22">
              <a:extLst>
                <a:ext uri="{FF2B5EF4-FFF2-40B4-BE49-F238E27FC236}">
                  <a16:creationId xmlns:a16="http://schemas.microsoft.com/office/drawing/2014/main" id="{31058683-4C2F-FF88-EAFA-328962AB58FE}"/>
                </a:ext>
              </a:extLst>
            </p:cNvPr>
            <p:cNvSpPr/>
            <p:nvPr/>
          </p:nvSpPr>
          <p:spPr>
            <a:xfrm>
              <a:off x="2721425" y="2555385"/>
              <a:ext cx="677645" cy="674586"/>
            </a:xfrm>
            <a:prstGeom prst="rect">
              <a:avLst/>
            </a:prstGeom>
            <a:noFill/>
            <a:ln w="381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5" name="TextBox 24">
              <a:extLst>
                <a:ext uri="{FF2B5EF4-FFF2-40B4-BE49-F238E27FC236}">
                  <a16:creationId xmlns:a16="http://schemas.microsoft.com/office/drawing/2014/main" id="{3C046287-4191-0754-B8E8-DC1AEADAEA58}"/>
                </a:ext>
              </a:extLst>
            </p:cNvPr>
            <p:cNvSpPr txBox="1"/>
            <p:nvPr/>
          </p:nvSpPr>
          <p:spPr>
            <a:xfrm>
              <a:off x="1272863" y="2228817"/>
              <a:ext cx="40370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[0]</a:t>
              </a:r>
            </a:p>
          </p:txBody>
        </p:sp>
        <p:sp>
          <p:nvSpPr>
            <p:cNvPr id="26" name="TextBox 25">
              <a:extLst>
                <a:ext uri="{FF2B5EF4-FFF2-40B4-BE49-F238E27FC236}">
                  <a16:creationId xmlns:a16="http://schemas.microsoft.com/office/drawing/2014/main" id="{17D23798-1423-0C5A-2FB4-72F6B3412161}"/>
                </a:ext>
              </a:extLst>
            </p:cNvPr>
            <p:cNvSpPr txBox="1"/>
            <p:nvPr/>
          </p:nvSpPr>
          <p:spPr>
            <a:xfrm>
              <a:off x="1820795" y="2221446"/>
              <a:ext cx="40370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[1]</a:t>
              </a:r>
            </a:p>
          </p:txBody>
        </p:sp>
        <p:sp>
          <p:nvSpPr>
            <p:cNvPr id="27" name="TextBox 26">
              <a:extLst>
                <a:ext uri="{FF2B5EF4-FFF2-40B4-BE49-F238E27FC236}">
                  <a16:creationId xmlns:a16="http://schemas.microsoft.com/office/drawing/2014/main" id="{2627D7F2-DD62-2D27-D6EF-E34616098CD5}"/>
                </a:ext>
              </a:extLst>
            </p:cNvPr>
            <p:cNvSpPr txBox="1"/>
            <p:nvPr/>
          </p:nvSpPr>
          <p:spPr>
            <a:xfrm>
              <a:off x="2368727" y="2217688"/>
              <a:ext cx="40370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[2]</a:t>
              </a:r>
            </a:p>
          </p:txBody>
        </p:sp>
        <p:sp>
          <p:nvSpPr>
            <p:cNvPr id="28" name="TextBox 27">
              <a:extLst>
                <a:ext uri="{FF2B5EF4-FFF2-40B4-BE49-F238E27FC236}">
                  <a16:creationId xmlns:a16="http://schemas.microsoft.com/office/drawing/2014/main" id="{263D5487-B88F-BF21-B734-9C0364FCD1E6}"/>
                </a:ext>
              </a:extLst>
            </p:cNvPr>
            <p:cNvSpPr txBox="1"/>
            <p:nvPr/>
          </p:nvSpPr>
          <p:spPr>
            <a:xfrm>
              <a:off x="2882698" y="2221446"/>
              <a:ext cx="40370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[3]</a:t>
              </a:r>
            </a:p>
          </p:txBody>
        </p:sp>
        <p:sp>
          <p:nvSpPr>
            <p:cNvPr id="29" name="Left Brace 28">
              <a:extLst>
                <a:ext uri="{FF2B5EF4-FFF2-40B4-BE49-F238E27FC236}">
                  <a16:creationId xmlns:a16="http://schemas.microsoft.com/office/drawing/2014/main" id="{244E313D-BD28-BAEC-BE17-37B0728BAD6D}"/>
                </a:ext>
              </a:extLst>
            </p:cNvPr>
            <p:cNvSpPr/>
            <p:nvPr/>
          </p:nvSpPr>
          <p:spPr>
            <a:xfrm rot="10800000">
              <a:off x="2404906" y="3340712"/>
              <a:ext cx="140346" cy="591096"/>
            </a:xfrm>
            <a:prstGeom prst="leftBrace">
              <a:avLst>
                <a:gd name="adj1" fmla="val 30390"/>
                <a:gd name="adj2" fmla="val 50000"/>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cxnSp>
          <p:nvCxnSpPr>
            <p:cNvPr id="31" name="Connector: Elbow 30">
              <a:extLst>
                <a:ext uri="{FF2B5EF4-FFF2-40B4-BE49-F238E27FC236}">
                  <a16:creationId xmlns:a16="http://schemas.microsoft.com/office/drawing/2014/main" id="{8B503C6F-9B80-5ED4-9EDD-40418B488479}"/>
                </a:ext>
              </a:extLst>
            </p:cNvPr>
            <p:cNvCxnSpPr>
              <a:cxnSpLocks/>
              <a:stCxn id="29" idx="1"/>
              <a:endCxn id="23" idx="2"/>
            </p:cNvCxnSpPr>
            <p:nvPr/>
          </p:nvCxnSpPr>
          <p:spPr>
            <a:xfrm flipV="1">
              <a:off x="2545252" y="3229971"/>
              <a:ext cx="514996" cy="406289"/>
            </a:xfrm>
            <a:prstGeom prst="bentConnector2">
              <a:avLst/>
            </a:prstGeom>
            <a:noFill/>
            <a:ln w="127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grpSp>
      <p:grpSp>
        <p:nvGrpSpPr>
          <p:cNvPr id="21" name="Group 20">
            <a:extLst>
              <a:ext uri="{FF2B5EF4-FFF2-40B4-BE49-F238E27FC236}">
                <a16:creationId xmlns:a16="http://schemas.microsoft.com/office/drawing/2014/main" id="{61B670FA-A3CB-5AA6-A2D8-7BDAB80F4F35}"/>
              </a:ext>
            </a:extLst>
          </p:cNvPr>
          <p:cNvGrpSpPr/>
          <p:nvPr/>
        </p:nvGrpSpPr>
        <p:grpSpPr>
          <a:xfrm>
            <a:off x="992453" y="3938887"/>
            <a:ext cx="3473795" cy="1950372"/>
            <a:chOff x="992453" y="4177880"/>
            <a:chExt cx="3473795" cy="1950372"/>
          </a:xfrm>
        </p:grpSpPr>
        <p:sp>
          <p:nvSpPr>
            <p:cNvPr id="34" name="Rectangle 33">
              <a:extLst>
                <a:ext uri="{FF2B5EF4-FFF2-40B4-BE49-F238E27FC236}">
                  <a16:creationId xmlns:a16="http://schemas.microsoft.com/office/drawing/2014/main" id="{348E2423-0615-C756-A399-56127541B32E}"/>
                </a:ext>
              </a:extLst>
            </p:cNvPr>
            <p:cNvSpPr/>
            <p:nvPr/>
          </p:nvSpPr>
          <p:spPr>
            <a:xfrm>
              <a:off x="1269513" y="4576393"/>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5" name="Rectangle 34">
              <a:extLst>
                <a:ext uri="{FF2B5EF4-FFF2-40B4-BE49-F238E27FC236}">
                  <a16:creationId xmlns:a16="http://schemas.microsoft.com/office/drawing/2014/main" id="{64A32551-2669-2E7D-9D70-EDF013DDAE8E}"/>
                </a:ext>
              </a:extLst>
            </p:cNvPr>
            <p:cNvSpPr/>
            <p:nvPr/>
          </p:nvSpPr>
          <p:spPr>
            <a:xfrm>
              <a:off x="1803522" y="4576392"/>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6" name="Rectangle 35">
              <a:extLst>
                <a:ext uri="{FF2B5EF4-FFF2-40B4-BE49-F238E27FC236}">
                  <a16:creationId xmlns:a16="http://schemas.microsoft.com/office/drawing/2014/main" id="{4B25F725-A4CC-C63A-2CFD-C49691A11E2A}"/>
                </a:ext>
              </a:extLst>
            </p:cNvPr>
            <p:cNvSpPr/>
            <p:nvPr/>
          </p:nvSpPr>
          <p:spPr>
            <a:xfrm>
              <a:off x="2337531" y="4576391"/>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7" name="Rectangle 36">
              <a:extLst>
                <a:ext uri="{FF2B5EF4-FFF2-40B4-BE49-F238E27FC236}">
                  <a16:creationId xmlns:a16="http://schemas.microsoft.com/office/drawing/2014/main" id="{37D39467-7738-7270-3E23-2FEDBA94E5E3}"/>
                </a:ext>
              </a:extLst>
            </p:cNvPr>
            <p:cNvSpPr/>
            <p:nvPr/>
          </p:nvSpPr>
          <p:spPr>
            <a:xfrm>
              <a:off x="2864223" y="4576390"/>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8" name="Rectangle 37">
              <a:extLst>
                <a:ext uri="{FF2B5EF4-FFF2-40B4-BE49-F238E27FC236}">
                  <a16:creationId xmlns:a16="http://schemas.microsoft.com/office/drawing/2014/main" id="{F78BA261-FD94-175C-9786-B88E678E7122}"/>
                </a:ext>
              </a:extLst>
            </p:cNvPr>
            <p:cNvSpPr/>
            <p:nvPr/>
          </p:nvSpPr>
          <p:spPr>
            <a:xfrm>
              <a:off x="3405549" y="4576390"/>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9" name="TextBox 38">
              <a:extLst>
                <a:ext uri="{FF2B5EF4-FFF2-40B4-BE49-F238E27FC236}">
                  <a16:creationId xmlns:a16="http://schemas.microsoft.com/office/drawing/2014/main" id="{7ABE0027-09CC-6247-4203-CDD17CDCF929}"/>
                </a:ext>
              </a:extLst>
            </p:cNvPr>
            <p:cNvSpPr txBox="1"/>
            <p:nvPr/>
          </p:nvSpPr>
          <p:spPr>
            <a:xfrm>
              <a:off x="992453" y="5297255"/>
              <a:ext cx="1647340"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hash(X) % N == 1</a:t>
              </a:r>
            </a:p>
            <a:p>
              <a:r>
                <a:rPr lang="en-US" sz="1200" strike="sngStrike">
                  <a:solidFill>
                    <a:schemeClr val="bg2">
                      <a:lumMod val="75000"/>
                    </a:schemeClr>
                  </a:solidFill>
                </a:rPr>
                <a:t>hash(Y) % N == 2</a:t>
              </a:r>
            </a:p>
            <a:p>
              <a:r>
                <a:rPr lang="en-US" sz="1200">
                  <a:solidFill>
                    <a:srgbClr val="FFFFFF"/>
                  </a:solidFill>
                </a:rPr>
                <a:t>hash(Z) % N == 3</a:t>
              </a:r>
            </a:p>
            <a:p>
              <a:endParaRPr lang="en-US" sz="1200">
                <a:solidFill>
                  <a:srgbClr val="FFFFFF"/>
                </a:solidFill>
              </a:endParaRPr>
            </a:p>
          </p:txBody>
        </p:sp>
        <p:sp>
          <p:nvSpPr>
            <p:cNvPr id="40" name="TextBox 39">
              <a:extLst>
                <a:ext uri="{FF2B5EF4-FFF2-40B4-BE49-F238E27FC236}">
                  <a16:creationId xmlns:a16="http://schemas.microsoft.com/office/drawing/2014/main" id="{2B3FBF18-06A0-B2AA-D99B-8930793F2D48}"/>
                </a:ext>
              </a:extLst>
            </p:cNvPr>
            <p:cNvSpPr txBox="1"/>
            <p:nvPr/>
          </p:nvSpPr>
          <p:spPr>
            <a:xfrm>
              <a:off x="1937701" y="4704132"/>
              <a:ext cx="2583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C</a:t>
              </a:r>
            </a:p>
          </p:txBody>
        </p:sp>
        <p:sp>
          <p:nvSpPr>
            <p:cNvPr id="41" name="TextBox 40">
              <a:extLst>
                <a:ext uri="{FF2B5EF4-FFF2-40B4-BE49-F238E27FC236}">
                  <a16:creationId xmlns:a16="http://schemas.microsoft.com/office/drawing/2014/main" id="{19407B14-5947-1B5A-98C1-78ACF92F11F1}"/>
                </a:ext>
              </a:extLst>
            </p:cNvPr>
            <p:cNvSpPr txBox="1"/>
            <p:nvPr/>
          </p:nvSpPr>
          <p:spPr>
            <a:xfrm>
              <a:off x="2464393" y="4704132"/>
              <a:ext cx="2583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B</a:t>
              </a:r>
            </a:p>
          </p:txBody>
        </p:sp>
        <p:sp>
          <p:nvSpPr>
            <p:cNvPr id="42" name="Rectangle 41">
              <a:extLst>
                <a:ext uri="{FF2B5EF4-FFF2-40B4-BE49-F238E27FC236}">
                  <a16:creationId xmlns:a16="http://schemas.microsoft.com/office/drawing/2014/main" id="{2BE037BC-45A1-0A82-474F-970F252B30E9}"/>
                </a:ext>
              </a:extLst>
            </p:cNvPr>
            <p:cNvSpPr/>
            <p:nvPr/>
          </p:nvSpPr>
          <p:spPr>
            <a:xfrm>
              <a:off x="3932239" y="4575626"/>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3" name="TextBox 42">
              <a:extLst>
                <a:ext uri="{FF2B5EF4-FFF2-40B4-BE49-F238E27FC236}">
                  <a16:creationId xmlns:a16="http://schemas.microsoft.com/office/drawing/2014/main" id="{6D972C55-F727-1A71-C931-41C38B671AAC}"/>
                </a:ext>
              </a:extLst>
            </p:cNvPr>
            <p:cNvSpPr txBox="1"/>
            <p:nvPr/>
          </p:nvSpPr>
          <p:spPr>
            <a:xfrm>
              <a:off x="4057887" y="4710228"/>
              <a:ext cx="2583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A</a:t>
              </a:r>
            </a:p>
          </p:txBody>
        </p:sp>
        <p:sp>
          <p:nvSpPr>
            <p:cNvPr id="44" name="Rectangle 43">
              <a:extLst>
                <a:ext uri="{FF2B5EF4-FFF2-40B4-BE49-F238E27FC236}">
                  <a16:creationId xmlns:a16="http://schemas.microsoft.com/office/drawing/2014/main" id="{317B90C3-3E31-F66E-BDA6-BC12606BBBE8}"/>
                </a:ext>
              </a:extLst>
            </p:cNvPr>
            <p:cNvSpPr/>
            <p:nvPr/>
          </p:nvSpPr>
          <p:spPr>
            <a:xfrm>
              <a:off x="3334694" y="4509862"/>
              <a:ext cx="677645" cy="674586"/>
            </a:xfrm>
            <a:prstGeom prst="rect">
              <a:avLst/>
            </a:prstGeom>
            <a:noFill/>
            <a:ln w="381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5" name="TextBox 44">
              <a:extLst>
                <a:ext uri="{FF2B5EF4-FFF2-40B4-BE49-F238E27FC236}">
                  <a16:creationId xmlns:a16="http://schemas.microsoft.com/office/drawing/2014/main" id="{F6B63389-1494-44D8-67B6-474044C330EC}"/>
                </a:ext>
              </a:extLst>
            </p:cNvPr>
            <p:cNvSpPr txBox="1"/>
            <p:nvPr/>
          </p:nvSpPr>
          <p:spPr>
            <a:xfrm>
              <a:off x="1345112" y="4189009"/>
              <a:ext cx="40370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[0]</a:t>
              </a:r>
            </a:p>
          </p:txBody>
        </p:sp>
        <p:sp>
          <p:nvSpPr>
            <p:cNvPr id="46" name="TextBox 45">
              <a:extLst>
                <a:ext uri="{FF2B5EF4-FFF2-40B4-BE49-F238E27FC236}">
                  <a16:creationId xmlns:a16="http://schemas.microsoft.com/office/drawing/2014/main" id="{51696718-3BA7-A261-1EDD-D3C3927A33CF}"/>
                </a:ext>
              </a:extLst>
            </p:cNvPr>
            <p:cNvSpPr txBox="1"/>
            <p:nvPr/>
          </p:nvSpPr>
          <p:spPr>
            <a:xfrm>
              <a:off x="1893044" y="4181638"/>
              <a:ext cx="40370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[1]</a:t>
              </a:r>
            </a:p>
          </p:txBody>
        </p:sp>
        <p:sp>
          <p:nvSpPr>
            <p:cNvPr id="47" name="TextBox 46">
              <a:extLst>
                <a:ext uri="{FF2B5EF4-FFF2-40B4-BE49-F238E27FC236}">
                  <a16:creationId xmlns:a16="http://schemas.microsoft.com/office/drawing/2014/main" id="{CCCAFB7D-E01C-A6EC-4CA5-55C016A48912}"/>
                </a:ext>
              </a:extLst>
            </p:cNvPr>
            <p:cNvSpPr txBox="1"/>
            <p:nvPr/>
          </p:nvSpPr>
          <p:spPr>
            <a:xfrm>
              <a:off x="2440976" y="4177880"/>
              <a:ext cx="40370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[2]</a:t>
              </a:r>
            </a:p>
          </p:txBody>
        </p:sp>
        <p:sp>
          <p:nvSpPr>
            <p:cNvPr id="48" name="TextBox 47">
              <a:extLst>
                <a:ext uri="{FF2B5EF4-FFF2-40B4-BE49-F238E27FC236}">
                  <a16:creationId xmlns:a16="http://schemas.microsoft.com/office/drawing/2014/main" id="{3F7C4FC5-C42B-7E17-FE48-F430E1F94A3C}"/>
                </a:ext>
              </a:extLst>
            </p:cNvPr>
            <p:cNvSpPr txBox="1"/>
            <p:nvPr/>
          </p:nvSpPr>
          <p:spPr>
            <a:xfrm>
              <a:off x="2954947" y="4181638"/>
              <a:ext cx="40370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[3]</a:t>
              </a:r>
            </a:p>
          </p:txBody>
        </p:sp>
        <p:sp>
          <p:nvSpPr>
            <p:cNvPr id="49" name="Left Brace 48">
              <a:extLst>
                <a:ext uri="{FF2B5EF4-FFF2-40B4-BE49-F238E27FC236}">
                  <a16:creationId xmlns:a16="http://schemas.microsoft.com/office/drawing/2014/main" id="{BCAE7541-B6E1-4601-DCF8-3DB9771C7E88}"/>
                </a:ext>
              </a:extLst>
            </p:cNvPr>
            <p:cNvSpPr/>
            <p:nvPr/>
          </p:nvSpPr>
          <p:spPr>
            <a:xfrm rot="10800000">
              <a:off x="2468479" y="5313680"/>
              <a:ext cx="140346" cy="591096"/>
            </a:xfrm>
            <a:prstGeom prst="leftBrace">
              <a:avLst>
                <a:gd name="adj1" fmla="val 30390"/>
                <a:gd name="adj2" fmla="val 50000"/>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cxnSp>
          <p:nvCxnSpPr>
            <p:cNvPr id="50" name="Connector: Elbow 49">
              <a:extLst>
                <a:ext uri="{FF2B5EF4-FFF2-40B4-BE49-F238E27FC236}">
                  <a16:creationId xmlns:a16="http://schemas.microsoft.com/office/drawing/2014/main" id="{A51E8EE9-6F49-3721-6BA1-E71466A6EBB8}"/>
                </a:ext>
              </a:extLst>
            </p:cNvPr>
            <p:cNvCxnSpPr>
              <a:cxnSpLocks/>
              <a:stCxn id="49" idx="1"/>
              <a:endCxn id="44" idx="2"/>
            </p:cNvCxnSpPr>
            <p:nvPr/>
          </p:nvCxnSpPr>
          <p:spPr>
            <a:xfrm flipV="1">
              <a:off x="2608825" y="5184448"/>
              <a:ext cx="1064692" cy="424780"/>
            </a:xfrm>
            <a:prstGeom prst="bentConnector2">
              <a:avLst/>
            </a:prstGeom>
            <a:noFill/>
            <a:ln w="127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51" name="TextBox 50">
              <a:extLst>
                <a:ext uri="{FF2B5EF4-FFF2-40B4-BE49-F238E27FC236}">
                  <a16:creationId xmlns:a16="http://schemas.microsoft.com/office/drawing/2014/main" id="{ADDA98BF-ABF7-9932-7D29-D3BCD2214645}"/>
                </a:ext>
              </a:extLst>
            </p:cNvPr>
            <p:cNvSpPr txBox="1"/>
            <p:nvPr/>
          </p:nvSpPr>
          <p:spPr>
            <a:xfrm>
              <a:off x="2975649" y="4722400"/>
              <a:ext cx="2583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00"/>
                  </a:solidFill>
                </a:rPr>
                <a:t>Y</a:t>
              </a:r>
            </a:p>
          </p:txBody>
        </p:sp>
      </p:grpSp>
      <p:grpSp>
        <p:nvGrpSpPr>
          <p:cNvPr id="20" name="Group 19">
            <a:extLst>
              <a:ext uri="{FF2B5EF4-FFF2-40B4-BE49-F238E27FC236}">
                <a16:creationId xmlns:a16="http://schemas.microsoft.com/office/drawing/2014/main" id="{4739325F-E684-33E9-1707-D4797D2A06E6}"/>
              </a:ext>
            </a:extLst>
          </p:cNvPr>
          <p:cNvGrpSpPr/>
          <p:nvPr/>
        </p:nvGrpSpPr>
        <p:grpSpPr>
          <a:xfrm>
            <a:off x="6217920" y="1532136"/>
            <a:ext cx="5600726" cy="1183173"/>
            <a:chOff x="6217920" y="1771129"/>
            <a:chExt cx="5600726" cy="1183173"/>
          </a:xfrm>
        </p:grpSpPr>
        <p:grpSp>
          <p:nvGrpSpPr>
            <p:cNvPr id="58" name="Group 57">
              <a:extLst>
                <a:ext uri="{FF2B5EF4-FFF2-40B4-BE49-F238E27FC236}">
                  <a16:creationId xmlns:a16="http://schemas.microsoft.com/office/drawing/2014/main" id="{A93A00AC-A3A4-03AD-9D99-3CB6DDED4949}"/>
                </a:ext>
              </a:extLst>
            </p:cNvPr>
            <p:cNvGrpSpPr/>
            <p:nvPr/>
          </p:nvGrpSpPr>
          <p:grpSpPr>
            <a:xfrm>
              <a:off x="6217920" y="2492639"/>
              <a:ext cx="5600726" cy="461663"/>
              <a:chOff x="494075" y="2368883"/>
              <a:chExt cx="5600726" cy="461663"/>
            </a:xfrm>
          </p:grpSpPr>
          <p:sp>
            <p:nvSpPr>
              <p:cNvPr id="55" name="Rectangle 54">
                <a:extLst>
                  <a:ext uri="{FF2B5EF4-FFF2-40B4-BE49-F238E27FC236}">
                    <a16:creationId xmlns:a16="http://schemas.microsoft.com/office/drawing/2014/main" id="{AB2401D9-5DC4-7994-CD66-373330F9146D}"/>
                  </a:ext>
                </a:extLst>
              </p:cNvPr>
              <p:cNvSpPr/>
              <p:nvPr/>
            </p:nvSpPr>
            <p:spPr>
              <a:xfrm>
                <a:off x="1232384" y="2368883"/>
                <a:ext cx="891445" cy="461663"/>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rgbClr val="FFFFFF"/>
                    </a:solidFill>
                    <a:latin typeface="+mj-lt"/>
                    <a:ea typeface="+mj-ea"/>
                    <a:cs typeface="+mj-cs"/>
                    <a:sym typeface="Calibri"/>
                  </a:rPr>
                  <a:t>Occupied bit (1 bit)</a:t>
                </a:r>
                <a:endParaRPr kumimoji="0" lang="en-US" sz="1200" b="0" i="0" u="none" strike="noStrike" cap="none" spc="0" normalizeH="0" baseline="0">
                  <a:ln>
                    <a:noFill/>
                  </a:ln>
                  <a:solidFill>
                    <a:srgbClr val="FFFFFF"/>
                  </a:solidFill>
                  <a:effectLst/>
                  <a:uFillTx/>
                  <a:latin typeface="+mj-lt"/>
                  <a:ea typeface="+mj-ea"/>
                  <a:cs typeface="+mj-cs"/>
                  <a:sym typeface="Calibri"/>
                </a:endParaRPr>
              </a:p>
            </p:txBody>
          </p:sp>
          <p:sp>
            <p:nvSpPr>
              <p:cNvPr id="56" name="Rectangle 55">
                <a:extLst>
                  <a:ext uri="{FF2B5EF4-FFF2-40B4-BE49-F238E27FC236}">
                    <a16:creationId xmlns:a16="http://schemas.microsoft.com/office/drawing/2014/main" id="{88FDB8DF-8A35-44A7-8252-C2AF78D22A42}"/>
                  </a:ext>
                </a:extLst>
              </p:cNvPr>
              <p:cNvSpPr/>
              <p:nvPr/>
            </p:nvSpPr>
            <p:spPr>
              <a:xfrm>
                <a:off x="2123828" y="2368883"/>
                <a:ext cx="3970973" cy="461663"/>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FFFFFF"/>
                    </a:solidFill>
                    <a:effectLst/>
                    <a:uFillTx/>
                    <a:latin typeface="+mj-lt"/>
                    <a:ea typeface="+mj-ea"/>
                    <a:cs typeface="+mj-cs"/>
                    <a:sym typeface="Calibri"/>
                  </a:rPr>
                  <a:t>Value bits</a:t>
                </a:r>
              </a:p>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FFFFFF"/>
                    </a:solidFill>
                    <a:effectLst/>
                    <a:uFillTx/>
                    <a:latin typeface="+mj-lt"/>
                    <a:ea typeface="+mj-ea"/>
                    <a:cs typeface="+mj-cs"/>
                    <a:sym typeface="Calibri"/>
                  </a:rPr>
                  <a:t>(31 bits)</a:t>
                </a:r>
              </a:p>
            </p:txBody>
          </p:sp>
          <p:sp>
            <p:nvSpPr>
              <p:cNvPr id="57" name="TextBox 56">
                <a:extLst>
                  <a:ext uri="{FF2B5EF4-FFF2-40B4-BE49-F238E27FC236}">
                    <a16:creationId xmlns:a16="http://schemas.microsoft.com/office/drawing/2014/main" id="{A5E7C60F-4BC3-BEA3-C484-EF3FE8EDA202}"/>
                  </a:ext>
                </a:extLst>
              </p:cNvPr>
              <p:cNvSpPr txBox="1"/>
              <p:nvPr/>
            </p:nvSpPr>
            <p:spPr>
              <a:xfrm>
                <a:off x="494075" y="2461215"/>
                <a:ext cx="798974"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FFFFFF"/>
                    </a:solidFill>
                    <a:effectLst/>
                    <a:uFillTx/>
                    <a:latin typeface="+mj-lt"/>
                    <a:ea typeface="+mj-ea"/>
                    <a:cs typeface="+mj-cs"/>
                    <a:sym typeface="Calibri"/>
                  </a:rPr>
                  <a:t>Elements: </a:t>
                </a:r>
              </a:p>
            </p:txBody>
          </p:sp>
        </p:grpSp>
        <p:sp>
          <p:nvSpPr>
            <p:cNvPr id="13" name="TextBox 12">
              <a:extLst>
                <a:ext uri="{FF2B5EF4-FFF2-40B4-BE49-F238E27FC236}">
                  <a16:creationId xmlns:a16="http://schemas.microsoft.com/office/drawing/2014/main" id="{C87B22D9-06A8-4CF2-D66C-BA44AC0D988E}"/>
                </a:ext>
              </a:extLst>
            </p:cNvPr>
            <p:cNvSpPr txBox="1"/>
            <p:nvPr/>
          </p:nvSpPr>
          <p:spPr>
            <a:xfrm>
              <a:off x="7924802" y="1771129"/>
              <a:ext cx="203200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Implementation</a:t>
              </a:r>
            </a:p>
          </p:txBody>
        </p:sp>
      </p:grpSp>
      <p:sp>
        <p:nvSpPr>
          <p:cNvPr id="24" name="TextBox 23">
            <a:extLst>
              <a:ext uri="{FF2B5EF4-FFF2-40B4-BE49-F238E27FC236}">
                <a16:creationId xmlns:a16="http://schemas.microsoft.com/office/drawing/2014/main" id="{9E2251C8-FB91-8FDF-3DD6-7D0B07044D9A}"/>
              </a:ext>
            </a:extLst>
          </p:cNvPr>
          <p:cNvSpPr txBox="1"/>
          <p:nvPr/>
        </p:nvSpPr>
        <p:spPr>
          <a:xfrm>
            <a:off x="5367131" y="2964728"/>
            <a:ext cx="6611510" cy="3000821"/>
          </a:xfrm>
          <a:prstGeom prst="rect">
            <a:avLst/>
          </a:prstGeom>
          <a:solidFill>
            <a:srgbClr val="262626"/>
          </a:solidFill>
          <a:ln w="12700" cap="flat">
            <a:solidFill>
              <a:srgbClr val="FFFFFF"/>
            </a:solid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050" b="0">
                <a:solidFill>
                  <a:srgbClr val="CCCCCC"/>
                </a:solidFill>
                <a:effectLst/>
                <a:latin typeface="Consolas" panose="020B0609020204030204" pitchFamily="49" charset="0"/>
              </a:rPr>
              <a:t>__device__ </a:t>
            </a:r>
            <a:r>
              <a:rPr lang="en-US" sz="1050" b="0" err="1">
                <a:solidFill>
                  <a:srgbClr val="4EC9B0"/>
                </a:solidFill>
                <a:effectLst/>
                <a:latin typeface="Consolas" panose="020B0609020204030204" pitchFamily="49" charset="0"/>
              </a:rPr>
              <a:t>InsertionResult</a:t>
            </a:r>
            <a:r>
              <a:rPr lang="en-US" sz="1050" b="0">
                <a:solidFill>
                  <a:srgbClr val="CCCCCC"/>
                </a:solidFill>
                <a:effectLst/>
                <a:latin typeface="Consolas" panose="020B0609020204030204" pitchFamily="49" charset="0"/>
              </a:rPr>
              <a:t> </a:t>
            </a:r>
            <a:r>
              <a:rPr lang="en-US" sz="1050" b="0">
                <a:solidFill>
                  <a:srgbClr val="DCDCAA"/>
                </a:solidFill>
                <a:effectLst/>
                <a:latin typeface="Consolas" panose="020B0609020204030204" pitchFamily="49" charset="0"/>
              </a:rPr>
              <a:t>insert</a:t>
            </a:r>
            <a:r>
              <a:rPr lang="en-US" sz="1050" b="0">
                <a:solidFill>
                  <a:srgbClr val="CCCCCC"/>
                </a:solidFill>
                <a:effectLst/>
                <a:latin typeface="Consolas" panose="020B0609020204030204" pitchFamily="49" charset="0"/>
              </a:rPr>
              <a:t>(</a:t>
            </a:r>
            <a:r>
              <a:rPr lang="en-US" sz="1050">
                <a:solidFill>
                  <a:srgbClr val="569CD6"/>
                </a:solidFill>
                <a:latin typeface="Consolas" panose="020B0609020204030204" pitchFamily="49" charset="0"/>
              </a:rPr>
              <a:t>unsigned i</a:t>
            </a:r>
            <a:r>
              <a:rPr lang="en-US" sz="1050" b="0">
                <a:solidFill>
                  <a:srgbClr val="569CD6"/>
                </a:solidFill>
                <a:effectLst/>
                <a:latin typeface="Consolas" panose="020B0609020204030204" pitchFamily="49" charset="0"/>
              </a:rPr>
              <a:t>nt </a:t>
            </a:r>
            <a:r>
              <a:rPr lang="en-US" sz="1050" b="0">
                <a:solidFill>
                  <a:srgbClr val="CCCCCC"/>
                </a:solidFill>
                <a:effectLst/>
                <a:latin typeface="Consolas" panose="020B0609020204030204" pitchFamily="49" charset="0"/>
              </a:rPr>
              <a:t>k)</a:t>
            </a:r>
          </a:p>
          <a:p>
            <a:r>
              <a:rPr lang="en-US" sz="1050" b="0">
                <a:solidFill>
                  <a:srgbClr val="CCCCCC"/>
                </a:solidFill>
                <a:effectLst/>
                <a:latin typeface="Consolas" panose="020B0609020204030204" pitchFamily="49" charset="0"/>
              </a:rPr>
              <a:t>{</a:t>
            </a:r>
          </a:p>
          <a:p>
            <a:r>
              <a:rPr lang="en-US" sz="1050" b="0">
                <a:solidFill>
                  <a:srgbClr val="CCCCCC"/>
                </a:solidFill>
                <a:effectLst/>
                <a:latin typeface="Consolas" panose="020B0609020204030204" pitchFamily="49" charset="0"/>
              </a:rPr>
              <a:t>    </a:t>
            </a:r>
            <a:r>
              <a:rPr lang="en-US" sz="1050" b="0">
                <a:solidFill>
                  <a:srgbClr val="569CD6"/>
                </a:solidFill>
                <a:effectLst/>
                <a:latin typeface="Consolas" panose="020B0609020204030204" pitchFamily="49" charset="0"/>
              </a:rPr>
              <a:t>int</a:t>
            </a:r>
            <a:r>
              <a:rPr lang="en-US" sz="1050" b="0">
                <a:solidFill>
                  <a:srgbClr val="CCCCCC"/>
                </a:solidFill>
                <a:effectLst/>
                <a:latin typeface="Consolas" panose="020B0609020204030204" pitchFamily="49" charset="0"/>
              </a:rPr>
              <a:t> h </a:t>
            </a:r>
            <a:r>
              <a:rPr lang="en-US" sz="1050" b="0">
                <a:solidFill>
                  <a:srgbClr val="D4D4D4"/>
                </a:solidFill>
                <a:effectLst/>
                <a:latin typeface="Consolas" panose="020B0609020204030204" pitchFamily="49" charset="0"/>
              </a:rPr>
              <a:t>=</a:t>
            </a:r>
            <a:r>
              <a:rPr lang="en-US" sz="1050" b="0">
                <a:solidFill>
                  <a:srgbClr val="CCCCCC"/>
                </a:solidFill>
                <a:effectLst/>
                <a:latin typeface="Consolas" panose="020B0609020204030204" pitchFamily="49" charset="0"/>
              </a:rPr>
              <a:t> </a:t>
            </a:r>
            <a:r>
              <a:rPr lang="en-US" sz="1050" b="0">
                <a:solidFill>
                  <a:srgbClr val="DCDCAA"/>
                </a:solidFill>
                <a:effectLst/>
                <a:latin typeface="Consolas" panose="020B0609020204030204" pitchFamily="49" charset="0"/>
              </a:rPr>
              <a:t>home</a:t>
            </a:r>
            <a:r>
              <a:rPr lang="en-US" sz="1050" b="0">
                <a:solidFill>
                  <a:srgbClr val="CCCCCC"/>
                </a:solidFill>
                <a:effectLst/>
                <a:latin typeface="Consolas" panose="020B0609020204030204" pitchFamily="49" charset="0"/>
              </a:rPr>
              <a:t>(k);</a:t>
            </a:r>
          </a:p>
          <a:p>
            <a:r>
              <a:rPr lang="en-US" sz="1050" b="0">
                <a:solidFill>
                  <a:srgbClr val="CCCCCC"/>
                </a:solidFill>
                <a:effectLst/>
                <a:latin typeface="Consolas" panose="020B0609020204030204" pitchFamily="49" charset="0"/>
              </a:rPr>
              <a:t>    </a:t>
            </a:r>
            <a:r>
              <a:rPr lang="en-US" sz="1050" b="0">
                <a:solidFill>
                  <a:srgbClr val="C586C0"/>
                </a:solidFill>
                <a:effectLst/>
                <a:latin typeface="Consolas" panose="020B0609020204030204" pitchFamily="49" charset="0"/>
              </a:rPr>
              <a:t>for </a:t>
            </a:r>
            <a:r>
              <a:rPr lang="en-US" sz="1050" b="0">
                <a:solidFill>
                  <a:srgbClr val="CCCCCC"/>
                </a:solidFill>
                <a:effectLst/>
                <a:latin typeface="Consolas" panose="020B0609020204030204" pitchFamily="49" charset="0"/>
              </a:rPr>
              <a:t>(</a:t>
            </a:r>
            <a:r>
              <a:rPr lang="en-US" sz="1050" b="0">
                <a:solidFill>
                  <a:srgbClr val="569CD6"/>
                </a:solidFill>
                <a:effectLst/>
                <a:latin typeface="Consolas" panose="020B0609020204030204" pitchFamily="49" charset="0"/>
              </a:rPr>
              <a:t>int</a:t>
            </a:r>
            <a:r>
              <a:rPr lang="en-US" sz="1050" b="0">
                <a:solidFill>
                  <a:srgbClr val="CCCCCC"/>
                </a:solidFill>
                <a:effectLst/>
                <a:latin typeface="Consolas" panose="020B0609020204030204" pitchFamily="49" charset="0"/>
              </a:rPr>
              <a:t> </a:t>
            </a:r>
            <a:r>
              <a:rPr lang="en-US" sz="1050" b="0" err="1">
                <a:solidFill>
                  <a:srgbClr val="CCCCCC"/>
                </a:solidFill>
                <a:effectLst/>
                <a:latin typeface="Consolas" panose="020B0609020204030204" pitchFamily="49" charset="0"/>
              </a:rPr>
              <a:t>i</a:t>
            </a:r>
            <a:r>
              <a:rPr lang="en-US" sz="1050" b="0">
                <a:solidFill>
                  <a:srgbClr val="CCCCCC"/>
                </a:solidFill>
                <a:effectLst/>
                <a:latin typeface="Consolas" panose="020B0609020204030204" pitchFamily="49" charset="0"/>
              </a:rPr>
              <a:t> </a:t>
            </a:r>
            <a:r>
              <a:rPr lang="en-US" sz="1050" b="0">
                <a:solidFill>
                  <a:srgbClr val="D4D4D4"/>
                </a:solidFill>
                <a:effectLst/>
                <a:latin typeface="Consolas" panose="020B0609020204030204" pitchFamily="49" charset="0"/>
              </a:rPr>
              <a:t>=</a:t>
            </a:r>
            <a:r>
              <a:rPr lang="en-US" sz="1050" b="0">
                <a:solidFill>
                  <a:srgbClr val="CCCCCC"/>
                </a:solidFill>
                <a:effectLst/>
                <a:latin typeface="Consolas" panose="020B0609020204030204" pitchFamily="49" charset="0"/>
              </a:rPr>
              <a:t> </a:t>
            </a:r>
            <a:r>
              <a:rPr lang="en-US" sz="1050" b="0">
                <a:solidFill>
                  <a:srgbClr val="B5CEA8"/>
                </a:solidFill>
                <a:effectLst/>
                <a:latin typeface="Consolas" panose="020B0609020204030204" pitchFamily="49" charset="0"/>
              </a:rPr>
              <a:t>0</a:t>
            </a:r>
            <a:r>
              <a:rPr lang="en-US" sz="1050" b="0">
                <a:solidFill>
                  <a:srgbClr val="CCCCCC"/>
                </a:solidFill>
                <a:effectLst/>
                <a:latin typeface="Consolas" panose="020B0609020204030204" pitchFamily="49" charset="0"/>
              </a:rPr>
              <a:t>; </a:t>
            </a:r>
            <a:r>
              <a:rPr lang="en-US" sz="1050" b="0" err="1">
                <a:solidFill>
                  <a:srgbClr val="CCCCCC"/>
                </a:solidFill>
                <a:effectLst/>
                <a:latin typeface="Consolas" panose="020B0609020204030204" pitchFamily="49" charset="0"/>
              </a:rPr>
              <a:t>i</a:t>
            </a:r>
            <a:r>
              <a:rPr lang="en-US" sz="1050" b="0">
                <a:solidFill>
                  <a:srgbClr val="CCCCCC"/>
                </a:solidFill>
                <a:effectLst/>
                <a:latin typeface="Consolas" panose="020B0609020204030204" pitchFamily="49" charset="0"/>
              </a:rPr>
              <a:t> </a:t>
            </a:r>
            <a:r>
              <a:rPr lang="en-US" sz="1050" b="0">
                <a:solidFill>
                  <a:srgbClr val="D4D4D4"/>
                </a:solidFill>
                <a:effectLst/>
                <a:latin typeface="Consolas" panose="020B0609020204030204" pitchFamily="49" charset="0"/>
              </a:rPr>
              <a:t>&lt;</a:t>
            </a:r>
            <a:r>
              <a:rPr lang="en-US" sz="1050" b="0">
                <a:solidFill>
                  <a:srgbClr val="CCCCCC"/>
                </a:solidFill>
                <a:effectLst/>
                <a:latin typeface="Consolas" panose="020B0609020204030204" pitchFamily="49" charset="0"/>
              </a:rPr>
              <a:t> </a:t>
            </a:r>
            <a:r>
              <a:rPr lang="en-US" sz="1050" b="0" err="1">
                <a:solidFill>
                  <a:srgbClr val="CCCCCC"/>
                </a:solidFill>
                <a:effectLst/>
                <a:latin typeface="Consolas" panose="020B0609020204030204" pitchFamily="49" charset="0"/>
              </a:rPr>
              <a:t>m_table.</a:t>
            </a:r>
            <a:r>
              <a:rPr lang="en-US" sz="1050" b="0" err="1">
                <a:solidFill>
                  <a:srgbClr val="DCDCAA"/>
                </a:solidFill>
                <a:effectLst/>
                <a:latin typeface="Consolas" panose="020B0609020204030204" pitchFamily="49" charset="0"/>
              </a:rPr>
              <a:t>size</a:t>
            </a:r>
            <a:r>
              <a:rPr lang="en-US" sz="1050" b="0">
                <a:solidFill>
                  <a:srgbClr val="CCCCCC"/>
                </a:solidFill>
                <a:effectLst/>
                <a:latin typeface="Consolas" panose="020B0609020204030204" pitchFamily="49" charset="0"/>
              </a:rPr>
              <a:t>(); </a:t>
            </a:r>
            <a:r>
              <a:rPr lang="en-US" sz="1050" b="0" err="1">
                <a:solidFill>
                  <a:srgbClr val="CCCCCC"/>
                </a:solidFill>
                <a:effectLst/>
                <a:latin typeface="Consolas" panose="020B0609020204030204" pitchFamily="49" charset="0"/>
              </a:rPr>
              <a:t>i</a:t>
            </a:r>
            <a:r>
              <a:rPr lang="en-US" sz="1050" b="0">
                <a:solidFill>
                  <a:srgbClr val="D4D4D4"/>
                </a:solidFill>
                <a:effectLst/>
                <a:latin typeface="Consolas" panose="020B0609020204030204" pitchFamily="49" charset="0"/>
              </a:rPr>
              <a:t>++</a:t>
            </a:r>
            <a:r>
              <a:rPr lang="en-US" sz="1050" b="0">
                <a:solidFill>
                  <a:srgbClr val="CCCCCC"/>
                </a:solidFill>
                <a:effectLst/>
                <a:latin typeface="Consolas" panose="020B0609020204030204" pitchFamily="49" charset="0"/>
              </a:rPr>
              <a:t>)</a:t>
            </a:r>
          </a:p>
          <a:p>
            <a:r>
              <a:rPr lang="en-US" sz="1050" b="0">
                <a:solidFill>
                  <a:srgbClr val="CCCCCC"/>
                </a:solidFill>
                <a:effectLst/>
                <a:latin typeface="Consolas" panose="020B0609020204030204" pitchFamily="49" charset="0"/>
              </a:rPr>
              <a:t>    {</a:t>
            </a:r>
          </a:p>
          <a:p>
            <a:r>
              <a:rPr lang="en-US" sz="1050" b="0">
                <a:solidFill>
                  <a:srgbClr val="CCCCCC"/>
                </a:solidFill>
                <a:effectLst/>
                <a:latin typeface="Consolas" panose="020B0609020204030204" pitchFamily="49" charset="0"/>
              </a:rPr>
              <a:t>        </a:t>
            </a:r>
            <a:r>
              <a:rPr lang="en-US" sz="1050" b="0">
                <a:solidFill>
                  <a:srgbClr val="569CD6"/>
                </a:solidFill>
                <a:effectLst/>
                <a:latin typeface="Consolas" panose="020B0609020204030204" pitchFamily="49" charset="0"/>
              </a:rPr>
              <a:t>int</a:t>
            </a:r>
            <a:r>
              <a:rPr lang="en-US" sz="1050" b="0">
                <a:solidFill>
                  <a:srgbClr val="CCCCCC"/>
                </a:solidFill>
                <a:effectLst/>
                <a:latin typeface="Consolas" panose="020B0609020204030204" pitchFamily="49" charset="0"/>
              </a:rPr>
              <a:t> location </a:t>
            </a:r>
            <a:r>
              <a:rPr lang="en-US" sz="1050" b="0">
                <a:solidFill>
                  <a:srgbClr val="D4D4D4"/>
                </a:solidFill>
                <a:effectLst/>
                <a:latin typeface="Consolas" panose="020B0609020204030204" pitchFamily="49" charset="0"/>
              </a:rPr>
              <a:t>=</a:t>
            </a:r>
            <a:r>
              <a:rPr lang="en-US" sz="1050" b="0">
                <a:solidFill>
                  <a:srgbClr val="CCCCCC"/>
                </a:solidFill>
                <a:effectLst/>
                <a:latin typeface="Consolas" panose="020B0609020204030204" pitchFamily="49" charset="0"/>
              </a:rPr>
              <a:t> (h </a:t>
            </a:r>
            <a:r>
              <a:rPr lang="en-US" sz="1050" b="0">
                <a:solidFill>
                  <a:srgbClr val="D4D4D4"/>
                </a:solidFill>
                <a:effectLst/>
                <a:latin typeface="Consolas" panose="020B0609020204030204" pitchFamily="49" charset="0"/>
              </a:rPr>
              <a:t>+</a:t>
            </a:r>
            <a:r>
              <a:rPr lang="en-US" sz="1050" b="0">
                <a:solidFill>
                  <a:srgbClr val="CCCCCC"/>
                </a:solidFill>
                <a:effectLst/>
                <a:latin typeface="Consolas" panose="020B0609020204030204" pitchFamily="49" charset="0"/>
              </a:rPr>
              <a:t> </a:t>
            </a:r>
            <a:r>
              <a:rPr lang="en-US" sz="1050" b="0" err="1">
                <a:solidFill>
                  <a:srgbClr val="CCCCCC"/>
                </a:solidFill>
                <a:effectLst/>
                <a:latin typeface="Consolas" panose="020B0609020204030204" pitchFamily="49" charset="0"/>
              </a:rPr>
              <a:t>i</a:t>
            </a:r>
            <a:r>
              <a:rPr lang="en-US" sz="1050" b="0">
                <a:solidFill>
                  <a:srgbClr val="CCCCCC"/>
                </a:solidFill>
                <a:effectLst/>
                <a:latin typeface="Consolas" panose="020B0609020204030204" pitchFamily="49" charset="0"/>
              </a:rPr>
              <a:t>) </a:t>
            </a:r>
            <a:r>
              <a:rPr lang="en-US" sz="1050" b="0">
                <a:solidFill>
                  <a:srgbClr val="D4D4D4"/>
                </a:solidFill>
                <a:effectLst/>
                <a:latin typeface="Consolas" panose="020B0609020204030204" pitchFamily="49" charset="0"/>
              </a:rPr>
              <a:t>%</a:t>
            </a:r>
            <a:r>
              <a:rPr lang="en-US" sz="1050" b="0">
                <a:solidFill>
                  <a:srgbClr val="CCCCCC"/>
                </a:solidFill>
                <a:effectLst/>
                <a:latin typeface="Consolas" panose="020B0609020204030204" pitchFamily="49" charset="0"/>
              </a:rPr>
              <a:t> </a:t>
            </a:r>
            <a:r>
              <a:rPr lang="en-US" sz="1050" b="0" err="1">
                <a:solidFill>
                  <a:srgbClr val="CCCCCC"/>
                </a:solidFill>
                <a:effectLst/>
                <a:latin typeface="Consolas" panose="020B0609020204030204" pitchFamily="49" charset="0"/>
              </a:rPr>
              <a:t>m_table.</a:t>
            </a:r>
            <a:r>
              <a:rPr lang="en-US" sz="1050" b="0" err="1">
                <a:solidFill>
                  <a:srgbClr val="DCDCAA"/>
                </a:solidFill>
                <a:effectLst/>
                <a:latin typeface="Consolas" panose="020B0609020204030204" pitchFamily="49" charset="0"/>
              </a:rPr>
              <a:t>size</a:t>
            </a:r>
            <a:r>
              <a:rPr lang="en-US" sz="1050" b="0">
                <a:solidFill>
                  <a:srgbClr val="CCCCCC"/>
                </a:solidFill>
                <a:effectLst/>
                <a:latin typeface="Consolas" panose="020B0609020204030204" pitchFamily="49" charset="0"/>
              </a:rPr>
              <a:t>();</a:t>
            </a:r>
          </a:p>
          <a:p>
            <a:r>
              <a:rPr lang="en-US" sz="1050" b="0">
                <a:solidFill>
                  <a:srgbClr val="CCCCCC"/>
                </a:solidFill>
                <a:effectLst/>
                <a:latin typeface="Consolas" panose="020B0609020204030204" pitchFamily="49" charset="0"/>
              </a:rPr>
              <a:t>        </a:t>
            </a:r>
            <a:r>
              <a:rPr lang="en-US" sz="1050">
                <a:solidFill>
                  <a:srgbClr val="569CD6"/>
                </a:solidFill>
                <a:latin typeface="Consolas" panose="020B0609020204030204" pitchFamily="49" charset="0"/>
              </a:rPr>
              <a:t>unsigned i</a:t>
            </a:r>
            <a:r>
              <a:rPr lang="en-US" sz="1050" b="0">
                <a:solidFill>
                  <a:srgbClr val="569CD6"/>
                </a:solidFill>
                <a:effectLst/>
                <a:latin typeface="Consolas" panose="020B0609020204030204" pitchFamily="49" charset="0"/>
              </a:rPr>
              <a:t>nt </a:t>
            </a:r>
            <a:r>
              <a:rPr lang="en-US" sz="1050" b="0">
                <a:solidFill>
                  <a:srgbClr val="CCCCCC"/>
                </a:solidFill>
                <a:effectLst/>
                <a:latin typeface="Consolas" panose="020B0609020204030204" pitchFamily="49" charset="0"/>
              </a:rPr>
              <a:t>r </a:t>
            </a:r>
            <a:r>
              <a:rPr lang="en-US" sz="1050" b="0">
                <a:solidFill>
                  <a:srgbClr val="D4D4D4"/>
                </a:solidFill>
                <a:effectLst/>
                <a:latin typeface="Consolas" panose="020B0609020204030204" pitchFamily="49" charset="0"/>
              </a:rPr>
              <a:t>=</a:t>
            </a:r>
            <a:r>
              <a:rPr lang="en-US" sz="1050" b="0">
                <a:solidFill>
                  <a:srgbClr val="CCCCCC"/>
                </a:solidFill>
                <a:effectLst/>
                <a:latin typeface="Consolas" panose="020B0609020204030204" pitchFamily="49" charset="0"/>
              </a:rPr>
              <a:t> </a:t>
            </a:r>
            <a:r>
              <a:rPr lang="en-US" sz="1050" b="0" err="1">
                <a:solidFill>
                  <a:srgbClr val="DCDCAA"/>
                </a:solidFill>
                <a:effectLst/>
                <a:latin typeface="Consolas" panose="020B0609020204030204" pitchFamily="49" charset="0"/>
              </a:rPr>
              <a:t>atomicCAS</a:t>
            </a:r>
            <a:r>
              <a:rPr lang="en-US" sz="1050" b="0">
                <a:solidFill>
                  <a:srgbClr val="CCCCCC"/>
                </a:solidFill>
                <a:effectLst/>
                <a:latin typeface="Consolas" panose="020B0609020204030204" pitchFamily="49" charset="0"/>
              </a:rPr>
              <a:t>(</a:t>
            </a:r>
            <a:r>
              <a:rPr lang="en-US" sz="1050" b="0">
                <a:solidFill>
                  <a:srgbClr val="D4D4D4"/>
                </a:solidFill>
                <a:effectLst/>
                <a:latin typeface="Consolas" panose="020B0609020204030204" pitchFamily="49" charset="0"/>
              </a:rPr>
              <a:t>&amp;</a:t>
            </a:r>
            <a:r>
              <a:rPr lang="en-US" sz="1050" b="0" err="1">
                <a:solidFill>
                  <a:srgbClr val="CCCCCC"/>
                </a:solidFill>
                <a:effectLst/>
                <a:latin typeface="Consolas" panose="020B0609020204030204" pitchFamily="49" charset="0"/>
              </a:rPr>
              <a:t>m_table</a:t>
            </a:r>
            <a:r>
              <a:rPr lang="en-US" sz="1050" b="0">
                <a:solidFill>
                  <a:srgbClr val="CCCCCC"/>
                </a:solidFill>
                <a:effectLst/>
                <a:latin typeface="Consolas" panose="020B0609020204030204" pitchFamily="49" charset="0"/>
              </a:rPr>
              <a:t>[location], </a:t>
            </a:r>
            <a:r>
              <a:rPr lang="en-US" sz="1050" b="0">
                <a:solidFill>
                  <a:srgbClr val="B5CEA8"/>
                </a:solidFill>
                <a:effectLst/>
                <a:latin typeface="Consolas" panose="020B0609020204030204" pitchFamily="49" charset="0"/>
              </a:rPr>
              <a:t>0</a:t>
            </a:r>
            <a:r>
              <a:rPr lang="en-US" sz="1050" b="0">
                <a:solidFill>
                  <a:srgbClr val="6A9955"/>
                </a:solidFill>
                <a:effectLst/>
                <a:latin typeface="Consolas" panose="020B0609020204030204" pitchFamily="49" charset="0"/>
              </a:rPr>
              <a:t> /* </a:t>
            </a:r>
            <a:r>
              <a:rPr lang="en-US" sz="1050" b="0">
                <a:solidFill>
                  <a:srgbClr val="679353"/>
                </a:solidFill>
                <a:effectLst/>
                <a:latin typeface="Consolas" panose="020B0609020204030204" pitchFamily="49" charset="0"/>
              </a:rPr>
              <a:t>empty</a:t>
            </a:r>
            <a:r>
              <a:rPr lang="en-US" sz="1050" b="0">
                <a:solidFill>
                  <a:srgbClr val="6A9955"/>
                </a:solidFill>
                <a:effectLst/>
                <a:latin typeface="Consolas" panose="020B0609020204030204" pitchFamily="49" charset="0"/>
              </a:rPr>
              <a:t> */</a:t>
            </a:r>
            <a:r>
              <a:rPr lang="en-US" sz="1050" b="0">
                <a:solidFill>
                  <a:srgbClr val="CCCCCC"/>
                </a:solidFill>
                <a:effectLst/>
                <a:latin typeface="Consolas" panose="020B0609020204030204" pitchFamily="49" charset="0"/>
              </a:rPr>
              <a:t>, k </a:t>
            </a:r>
            <a:r>
              <a:rPr lang="en-US" sz="1050" b="0">
                <a:solidFill>
                  <a:srgbClr val="D4D4D4"/>
                </a:solidFill>
                <a:effectLst/>
                <a:latin typeface="Consolas" panose="020B0609020204030204" pitchFamily="49" charset="0"/>
              </a:rPr>
              <a:t>|</a:t>
            </a:r>
            <a:r>
              <a:rPr lang="en-US" sz="1050" b="0">
                <a:solidFill>
                  <a:srgbClr val="CCCCCC"/>
                </a:solidFill>
                <a:effectLst/>
                <a:latin typeface="Consolas" panose="020B0609020204030204" pitchFamily="49" charset="0"/>
              </a:rPr>
              <a:t> OCCUPIED_BIT);</a:t>
            </a:r>
          </a:p>
          <a:p>
            <a:r>
              <a:rPr lang="en-US" sz="1050" b="0">
                <a:solidFill>
                  <a:srgbClr val="CCCCCC"/>
                </a:solidFill>
                <a:effectLst/>
                <a:latin typeface="Consolas" panose="020B0609020204030204" pitchFamily="49" charset="0"/>
              </a:rPr>
              <a:t>        </a:t>
            </a:r>
            <a:r>
              <a:rPr lang="en-US" sz="1050" b="0">
                <a:solidFill>
                  <a:srgbClr val="C586C0"/>
                </a:solidFill>
                <a:effectLst/>
                <a:latin typeface="Consolas" panose="020B0609020204030204" pitchFamily="49" charset="0"/>
              </a:rPr>
              <a:t>if </a:t>
            </a:r>
            <a:r>
              <a:rPr lang="en-US" sz="1050" b="0">
                <a:solidFill>
                  <a:srgbClr val="CCCCCC"/>
                </a:solidFill>
                <a:effectLst/>
                <a:latin typeface="Consolas" panose="020B0609020204030204" pitchFamily="49" charset="0"/>
              </a:rPr>
              <a:t>(r </a:t>
            </a:r>
            <a:r>
              <a:rPr lang="en-US" sz="1050" b="0">
                <a:solidFill>
                  <a:srgbClr val="D4D4D4"/>
                </a:solidFill>
                <a:effectLst/>
                <a:latin typeface="Consolas" panose="020B0609020204030204" pitchFamily="49" charset="0"/>
              </a:rPr>
              <a:t>==</a:t>
            </a:r>
            <a:r>
              <a:rPr lang="en-US" sz="1050" b="0">
                <a:solidFill>
                  <a:srgbClr val="CCCCCC"/>
                </a:solidFill>
                <a:effectLst/>
                <a:latin typeface="Consolas" panose="020B0609020204030204" pitchFamily="49" charset="0"/>
              </a:rPr>
              <a:t> </a:t>
            </a:r>
            <a:r>
              <a:rPr lang="en-US" sz="1050" b="0">
                <a:solidFill>
                  <a:srgbClr val="B5CEA8"/>
                </a:solidFill>
                <a:effectLst/>
                <a:latin typeface="Consolas" panose="020B0609020204030204" pitchFamily="49" charset="0"/>
              </a:rPr>
              <a:t>0</a:t>
            </a:r>
            <a:r>
              <a:rPr lang="en-US" sz="1050" b="0">
                <a:solidFill>
                  <a:srgbClr val="CCCCCC"/>
                </a:solidFill>
                <a:effectLst/>
                <a:latin typeface="Consolas" panose="020B0609020204030204" pitchFamily="49" charset="0"/>
              </a:rPr>
              <a:t>)</a:t>
            </a:r>
          </a:p>
          <a:p>
            <a:r>
              <a:rPr lang="en-US" sz="1050" b="0">
                <a:solidFill>
                  <a:srgbClr val="CCCCCC"/>
                </a:solidFill>
                <a:effectLst/>
                <a:latin typeface="Consolas" panose="020B0609020204030204" pitchFamily="49" charset="0"/>
              </a:rPr>
              <a:t>        {</a:t>
            </a:r>
          </a:p>
          <a:p>
            <a:r>
              <a:rPr lang="en-US" sz="1050" b="0">
                <a:solidFill>
                  <a:srgbClr val="CCCCCC"/>
                </a:solidFill>
                <a:effectLst/>
                <a:latin typeface="Consolas" panose="020B0609020204030204" pitchFamily="49" charset="0"/>
              </a:rPr>
              <a:t>            </a:t>
            </a:r>
            <a:r>
              <a:rPr lang="en-US" sz="1050" b="0">
                <a:solidFill>
                  <a:srgbClr val="C586C0"/>
                </a:solidFill>
                <a:effectLst/>
                <a:latin typeface="Consolas" panose="020B0609020204030204" pitchFamily="49" charset="0"/>
              </a:rPr>
              <a:t>return</a:t>
            </a:r>
            <a:r>
              <a:rPr lang="en-US" sz="1050" b="0">
                <a:solidFill>
                  <a:srgbClr val="CCCCCC"/>
                </a:solidFill>
                <a:effectLst/>
                <a:latin typeface="Consolas" panose="020B0609020204030204" pitchFamily="49" charset="0"/>
              </a:rPr>
              <a:t> INSERTED;</a:t>
            </a:r>
          </a:p>
          <a:p>
            <a:r>
              <a:rPr lang="en-US" sz="1050" b="0">
                <a:solidFill>
                  <a:srgbClr val="CCCCCC"/>
                </a:solidFill>
                <a:effectLst/>
                <a:latin typeface="Consolas" panose="020B0609020204030204" pitchFamily="49" charset="0"/>
              </a:rPr>
              <a:t>        }</a:t>
            </a:r>
          </a:p>
          <a:p>
            <a:r>
              <a:rPr lang="en-US" sz="1050" b="0">
                <a:solidFill>
                  <a:srgbClr val="CCCCCC"/>
                </a:solidFill>
                <a:effectLst/>
                <a:latin typeface="Consolas" panose="020B0609020204030204" pitchFamily="49" charset="0"/>
              </a:rPr>
              <a:t>        </a:t>
            </a:r>
            <a:r>
              <a:rPr lang="en-US" sz="1050" b="0">
                <a:solidFill>
                  <a:srgbClr val="C586C0"/>
                </a:solidFill>
                <a:effectLst/>
                <a:latin typeface="Consolas" panose="020B0609020204030204" pitchFamily="49" charset="0"/>
              </a:rPr>
              <a:t>else</a:t>
            </a:r>
            <a:r>
              <a:rPr lang="en-US" sz="1050" b="0">
                <a:solidFill>
                  <a:srgbClr val="CCCCCC"/>
                </a:solidFill>
                <a:effectLst/>
                <a:latin typeface="Consolas" panose="020B0609020204030204" pitchFamily="49" charset="0"/>
              </a:rPr>
              <a:t> </a:t>
            </a:r>
            <a:r>
              <a:rPr lang="en-US" sz="1050" b="0">
                <a:solidFill>
                  <a:srgbClr val="C586C0"/>
                </a:solidFill>
                <a:effectLst/>
                <a:latin typeface="Consolas" panose="020B0609020204030204" pitchFamily="49" charset="0"/>
              </a:rPr>
              <a:t>if </a:t>
            </a:r>
            <a:r>
              <a:rPr lang="en-US" sz="1050" b="0">
                <a:solidFill>
                  <a:srgbClr val="CCCCCC"/>
                </a:solidFill>
                <a:effectLst/>
                <a:latin typeface="Consolas" panose="020B0609020204030204" pitchFamily="49" charset="0"/>
              </a:rPr>
              <a:t>(r </a:t>
            </a:r>
            <a:r>
              <a:rPr lang="en-US" sz="1050" b="0">
                <a:solidFill>
                  <a:srgbClr val="D4D4D4"/>
                </a:solidFill>
                <a:effectLst/>
                <a:latin typeface="Consolas" panose="020B0609020204030204" pitchFamily="49" charset="0"/>
              </a:rPr>
              <a:t>==</a:t>
            </a:r>
            <a:r>
              <a:rPr lang="en-US" sz="1050" b="0">
                <a:solidFill>
                  <a:srgbClr val="CCCCCC"/>
                </a:solidFill>
                <a:effectLst/>
                <a:latin typeface="Consolas" panose="020B0609020204030204" pitchFamily="49" charset="0"/>
              </a:rPr>
              <a:t> (k </a:t>
            </a:r>
            <a:r>
              <a:rPr lang="en-US" sz="1050" b="0">
                <a:solidFill>
                  <a:srgbClr val="D4D4D4"/>
                </a:solidFill>
                <a:effectLst/>
                <a:latin typeface="Consolas" panose="020B0609020204030204" pitchFamily="49" charset="0"/>
              </a:rPr>
              <a:t>|</a:t>
            </a:r>
            <a:r>
              <a:rPr lang="en-US" sz="1050" b="0">
                <a:solidFill>
                  <a:srgbClr val="CCCCCC"/>
                </a:solidFill>
                <a:effectLst/>
                <a:latin typeface="Consolas" panose="020B0609020204030204" pitchFamily="49" charset="0"/>
              </a:rPr>
              <a:t> OCCUPIED_BIT))</a:t>
            </a:r>
          </a:p>
          <a:p>
            <a:r>
              <a:rPr lang="en-US" sz="1050" b="0">
                <a:solidFill>
                  <a:srgbClr val="CCCCCC"/>
                </a:solidFill>
                <a:effectLst/>
                <a:latin typeface="Consolas" panose="020B0609020204030204" pitchFamily="49" charset="0"/>
              </a:rPr>
              <a:t>        {</a:t>
            </a:r>
          </a:p>
          <a:p>
            <a:r>
              <a:rPr lang="en-US" sz="1050" b="0">
                <a:solidFill>
                  <a:srgbClr val="CCCCCC"/>
                </a:solidFill>
                <a:effectLst/>
                <a:latin typeface="Consolas" panose="020B0609020204030204" pitchFamily="49" charset="0"/>
              </a:rPr>
              <a:t>            </a:t>
            </a:r>
            <a:r>
              <a:rPr lang="en-US" sz="1050" b="0">
                <a:solidFill>
                  <a:srgbClr val="C586C0"/>
                </a:solidFill>
                <a:effectLst/>
                <a:latin typeface="Consolas" panose="020B0609020204030204" pitchFamily="49" charset="0"/>
              </a:rPr>
              <a:t>return</a:t>
            </a:r>
            <a:r>
              <a:rPr lang="en-US" sz="1050" b="0">
                <a:solidFill>
                  <a:srgbClr val="CCCCCC"/>
                </a:solidFill>
                <a:effectLst/>
                <a:latin typeface="Consolas" panose="020B0609020204030204" pitchFamily="49" charset="0"/>
              </a:rPr>
              <a:t> FOUND;</a:t>
            </a:r>
          </a:p>
          <a:p>
            <a:r>
              <a:rPr lang="en-US" sz="1050" b="0">
                <a:solidFill>
                  <a:srgbClr val="CCCCCC"/>
                </a:solidFill>
                <a:effectLst/>
                <a:latin typeface="Consolas" panose="020B0609020204030204" pitchFamily="49" charset="0"/>
              </a:rPr>
              <a:t>        }</a:t>
            </a:r>
          </a:p>
          <a:p>
            <a:r>
              <a:rPr lang="en-US" sz="1050" b="0">
                <a:solidFill>
                  <a:srgbClr val="CCCCCC"/>
                </a:solidFill>
                <a:effectLst/>
                <a:latin typeface="Consolas" panose="020B0609020204030204" pitchFamily="49" charset="0"/>
              </a:rPr>
              <a:t>    }</a:t>
            </a:r>
          </a:p>
          <a:p>
            <a:r>
              <a:rPr lang="en-US" sz="1050" b="0">
                <a:solidFill>
                  <a:srgbClr val="CCCCCC"/>
                </a:solidFill>
                <a:effectLst/>
                <a:latin typeface="Consolas" panose="020B0609020204030204" pitchFamily="49" charset="0"/>
              </a:rPr>
              <a:t>    </a:t>
            </a:r>
            <a:r>
              <a:rPr lang="en-US" sz="1050" b="0">
                <a:solidFill>
                  <a:srgbClr val="C586C0"/>
                </a:solidFill>
                <a:effectLst/>
                <a:latin typeface="Consolas" panose="020B0609020204030204" pitchFamily="49" charset="0"/>
              </a:rPr>
              <a:t>return</a:t>
            </a:r>
            <a:r>
              <a:rPr lang="en-US" sz="1050" b="0">
                <a:solidFill>
                  <a:srgbClr val="CCCCCC"/>
                </a:solidFill>
                <a:effectLst/>
                <a:latin typeface="Consolas" panose="020B0609020204030204" pitchFamily="49" charset="0"/>
              </a:rPr>
              <a:t> OUT_OF_MEMORY;</a:t>
            </a:r>
          </a:p>
          <a:p>
            <a:r>
              <a:rPr lang="en-US" sz="1050" b="0">
                <a:solidFill>
                  <a:srgbClr val="CCCCCC"/>
                </a:solidFill>
                <a:effectLst/>
                <a:latin typeface="Consolas" panose="020B0609020204030204" pitchFamily="49" charset="0"/>
              </a:rPr>
              <a:t>}</a:t>
            </a:r>
          </a:p>
        </p:txBody>
      </p:sp>
      <p:sp>
        <p:nvSpPr>
          <p:cNvPr id="5" name="Speech Bubble: Oval 4">
            <a:extLst>
              <a:ext uri="{FF2B5EF4-FFF2-40B4-BE49-F238E27FC236}">
                <a16:creationId xmlns:a16="http://schemas.microsoft.com/office/drawing/2014/main" id="{24740E89-82A6-E184-0487-907B181AA3A5}"/>
              </a:ext>
            </a:extLst>
          </p:cNvPr>
          <p:cNvSpPr/>
          <p:nvPr/>
        </p:nvSpPr>
        <p:spPr>
          <a:xfrm>
            <a:off x="8728315" y="4370896"/>
            <a:ext cx="2456973" cy="389510"/>
          </a:xfrm>
          <a:prstGeom prst="wedgeEllipseCallout">
            <a:avLst>
              <a:gd name="adj1" fmla="val -33958"/>
              <a:gd name="adj2" fmla="val -81150"/>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bg1"/>
                </a:solidFill>
                <a:effectLst/>
                <a:uFillTx/>
                <a:latin typeface="+mj-lt"/>
                <a:ea typeface="+mj-ea"/>
                <a:cs typeface="+mj-cs"/>
                <a:sym typeface="Calibri"/>
              </a:rPr>
              <a:t>Only a thread can insert </a:t>
            </a:r>
            <a:r>
              <a:rPr kumimoji="0" lang="en-US" sz="1200" b="0" i="0" u="none" strike="noStrike" cap="none" spc="0" normalizeH="0" baseline="0">
                <a:ln>
                  <a:noFill/>
                </a:ln>
                <a:solidFill>
                  <a:schemeClr val="bg1"/>
                </a:solidFill>
                <a:effectLst/>
                <a:uFillTx/>
                <a:latin typeface="+mj-lt"/>
                <a:ea typeface="+mj-ea"/>
                <a:cs typeface="+mj-cs"/>
                <a:sym typeface="Wingdings" panose="05000000000000000000" pitchFamily="2" charset="2"/>
              </a:rPr>
              <a:t></a:t>
            </a:r>
            <a:endParaRPr kumimoji="0" lang="en-US" sz="1200" b="0" i="0" u="none" strike="noStrike" cap="none" spc="0" normalizeH="0" baseline="0">
              <a:ln>
                <a:noFill/>
              </a:ln>
              <a:solidFill>
                <a:schemeClr val="bg1"/>
              </a:solidFill>
              <a:effectLst/>
              <a:uFillTx/>
              <a:latin typeface="+mj-lt"/>
              <a:ea typeface="+mj-ea"/>
              <a:cs typeface="+mj-cs"/>
              <a:sym typeface="Calibri"/>
            </a:endParaRPr>
          </a:p>
        </p:txBody>
      </p:sp>
      <p:grpSp>
        <p:nvGrpSpPr>
          <p:cNvPr id="33" name="Group 32">
            <a:extLst>
              <a:ext uri="{FF2B5EF4-FFF2-40B4-BE49-F238E27FC236}">
                <a16:creationId xmlns:a16="http://schemas.microsoft.com/office/drawing/2014/main" id="{F4A8D9D8-029B-640B-7C9E-AD6AC7E56B88}"/>
              </a:ext>
            </a:extLst>
          </p:cNvPr>
          <p:cNvGrpSpPr/>
          <p:nvPr/>
        </p:nvGrpSpPr>
        <p:grpSpPr>
          <a:xfrm>
            <a:off x="344855" y="2910450"/>
            <a:ext cx="585100" cy="805259"/>
            <a:chOff x="344855" y="2910450"/>
            <a:chExt cx="585100" cy="805259"/>
          </a:xfrm>
        </p:grpSpPr>
        <p:pic>
          <p:nvPicPr>
            <p:cNvPr id="19" name="Graphic 18">
              <a:extLst>
                <a:ext uri="{FF2B5EF4-FFF2-40B4-BE49-F238E27FC236}">
                  <a16:creationId xmlns:a16="http://schemas.microsoft.com/office/drawing/2014/main" id="{1D92E57D-6507-1FF0-E7DA-0AA6CB328D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4855" y="3153874"/>
              <a:ext cx="155302" cy="436258"/>
            </a:xfrm>
            <a:prstGeom prst="rect">
              <a:avLst/>
            </a:prstGeom>
          </p:spPr>
        </p:pic>
        <p:pic>
          <p:nvPicPr>
            <p:cNvPr id="22" name="Graphic 21">
              <a:extLst>
                <a:ext uri="{FF2B5EF4-FFF2-40B4-BE49-F238E27FC236}">
                  <a16:creationId xmlns:a16="http://schemas.microsoft.com/office/drawing/2014/main" id="{0D4790F3-9F6A-0E10-A551-D866F61C609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0522" y="3279451"/>
              <a:ext cx="155302" cy="436258"/>
            </a:xfrm>
            <a:prstGeom prst="rect">
              <a:avLst/>
            </a:prstGeom>
          </p:spPr>
        </p:pic>
        <p:pic>
          <p:nvPicPr>
            <p:cNvPr id="30" name="Graphic 29">
              <a:extLst>
                <a:ext uri="{FF2B5EF4-FFF2-40B4-BE49-F238E27FC236}">
                  <a16:creationId xmlns:a16="http://schemas.microsoft.com/office/drawing/2014/main" id="{EAA7B994-0B7F-7BB7-7B3D-120FB1A724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5824" y="3170299"/>
              <a:ext cx="155302" cy="436258"/>
            </a:xfrm>
            <a:prstGeom prst="rect">
              <a:avLst/>
            </a:prstGeom>
          </p:spPr>
        </p:pic>
        <p:sp>
          <p:nvSpPr>
            <p:cNvPr id="32" name="TextBox 31">
              <a:extLst>
                <a:ext uri="{FF2B5EF4-FFF2-40B4-BE49-F238E27FC236}">
                  <a16:creationId xmlns:a16="http://schemas.microsoft.com/office/drawing/2014/main" id="{958AB0B3-9F77-BBC6-A8D7-BD3D3A99DCBA}"/>
                </a:ext>
              </a:extLst>
            </p:cNvPr>
            <p:cNvSpPr txBox="1"/>
            <p:nvPr/>
          </p:nvSpPr>
          <p:spPr>
            <a:xfrm>
              <a:off x="395946" y="2910450"/>
              <a:ext cx="534009"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50" b="0" i="0" u="none" strike="noStrike" cap="none" spc="0" normalizeH="0" baseline="0">
                  <a:ln>
                    <a:noFill/>
                  </a:ln>
                  <a:solidFill>
                    <a:srgbClr val="FFFFFF"/>
                  </a:solidFill>
                  <a:effectLst/>
                  <a:uFillTx/>
                  <a:latin typeface="+mj-lt"/>
                  <a:ea typeface="+mj-ea"/>
                  <a:cs typeface="+mj-cs"/>
                  <a:sym typeface="Calibri"/>
                </a:rPr>
                <a:t>threads</a:t>
              </a:r>
            </a:p>
          </p:txBody>
        </p:sp>
      </p:grpSp>
      <p:grpSp>
        <p:nvGrpSpPr>
          <p:cNvPr id="54" name="Group 53">
            <a:extLst>
              <a:ext uri="{FF2B5EF4-FFF2-40B4-BE49-F238E27FC236}">
                <a16:creationId xmlns:a16="http://schemas.microsoft.com/office/drawing/2014/main" id="{D0288106-9822-724A-C8E1-A0C9E5619EAC}"/>
              </a:ext>
            </a:extLst>
          </p:cNvPr>
          <p:cNvGrpSpPr/>
          <p:nvPr/>
        </p:nvGrpSpPr>
        <p:grpSpPr>
          <a:xfrm>
            <a:off x="1723818" y="5902377"/>
            <a:ext cx="2824721" cy="276997"/>
            <a:chOff x="1723818" y="5902377"/>
            <a:chExt cx="2824721" cy="276997"/>
          </a:xfrm>
        </p:grpSpPr>
        <p:sp>
          <p:nvSpPr>
            <p:cNvPr id="52" name="TextBox 51">
              <a:extLst>
                <a:ext uri="{FF2B5EF4-FFF2-40B4-BE49-F238E27FC236}">
                  <a16:creationId xmlns:a16="http://schemas.microsoft.com/office/drawing/2014/main" id="{33FB6CCC-1EDB-D145-799A-B56B7C760EC6}"/>
                </a:ext>
              </a:extLst>
            </p:cNvPr>
            <p:cNvSpPr txBox="1"/>
            <p:nvPr/>
          </p:nvSpPr>
          <p:spPr>
            <a:xfrm>
              <a:off x="2090405" y="5902377"/>
              <a:ext cx="2458134"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200">
                  <a:solidFill>
                    <a:srgbClr val="FFFFFF"/>
                  </a:solidFill>
                  <a:latin typeface="+mj-lt"/>
                  <a:ea typeface="+mj-ea"/>
                  <a:cs typeface="+mj-cs"/>
                  <a:sym typeface="Calibri"/>
                </a:rPr>
                <a:t>Insertion can be done one by one</a:t>
              </a:r>
              <a:endParaRPr kumimoji="0" lang="en-US" sz="1200" b="0" i="0" u="none" strike="noStrike" cap="none" spc="0" normalizeH="0" baseline="0">
                <a:ln>
                  <a:noFill/>
                </a:ln>
                <a:solidFill>
                  <a:srgbClr val="FFFFFF"/>
                </a:solidFill>
                <a:effectLst/>
                <a:uFillTx/>
                <a:latin typeface="+mj-lt"/>
                <a:ea typeface="+mj-ea"/>
                <a:cs typeface="+mj-cs"/>
                <a:sym typeface="Calibri"/>
              </a:endParaRPr>
            </a:p>
          </p:txBody>
        </p:sp>
        <p:sp>
          <p:nvSpPr>
            <p:cNvPr id="53" name="Arrow: Right 52">
              <a:extLst>
                <a:ext uri="{FF2B5EF4-FFF2-40B4-BE49-F238E27FC236}">
                  <a16:creationId xmlns:a16="http://schemas.microsoft.com/office/drawing/2014/main" id="{6ABBA26F-6EEA-9428-A18A-6715B3C8D8AC}"/>
                </a:ext>
              </a:extLst>
            </p:cNvPr>
            <p:cNvSpPr/>
            <p:nvPr/>
          </p:nvSpPr>
          <p:spPr>
            <a:xfrm>
              <a:off x="1723818" y="5984216"/>
              <a:ext cx="256559" cy="183791"/>
            </a:xfrm>
            <a:prstGeom prst="rightArrow">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grpSp>
      <p:cxnSp>
        <p:nvCxnSpPr>
          <p:cNvPr id="59" name="Straight Arrow Connector 58">
            <a:extLst>
              <a:ext uri="{FF2B5EF4-FFF2-40B4-BE49-F238E27FC236}">
                <a16:creationId xmlns:a16="http://schemas.microsoft.com/office/drawing/2014/main" id="{7E11BFC3-3C09-C7E2-D811-02EF951573F8}"/>
              </a:ext>
            </a:extLst>
          </p:cNvPr>
          <p:cNvCxnSpPr>
            <a:cxnSpLocks/>
          </p:cNvCxnSpPr>
          <p:nvPr/>
        </p:nvCxnSpPr>
        <p:spPr>
          <a:xfrm>
            <a:off x="3136900" y="5113623"/>
            <a:ext cx="443785" cy="0"/>
          </a:xfrm>
          <a:prstGeom prst="straightConnector1">
            <a:avLst/>
          </a:prstGeom>
          <a:noFill/>
          <a:ln w="28575" cap="flat">
            <a:solidFill>
              <a:srgbClr val="FFFF00"/>
            </a:solidFill>
            <a:prstDash val="solid"/>
            <a:miter lim="800000"/>
            <a:headEnd type="oval" w="med" len="med"/>
            <a:tailEnd type="triangle" w="med" len="med"/>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61487229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C10618-B814-0A02-75DD-666D25492294}"/>
              </a:ext>
            </a:extLst>
          </p:cNvPr>
          <p:cNvSpPr>
            <a:spLocks noGrp="1"/>
          </p:cNvSpPr>
          <p:nvPr>
            <p:ph type="sldNum" sz="quarter" idx="2"/>
          </p:nvPr>
        </p:nvSpPr>
        <p:spPr/>
        <p:txBody>
          <a:bodyPr/>
          <a:lstStyle/>
          <a:p>
            <a:fld id="{86CB4B4D-7CA3-9044-876B-883B54F8677D}" type="slidenum">
              <a:rPr lang="en-US" smtClean="0"/>
              <a:t>51</a:t>
            </a:fld>
            <a:endParaRPr lang="en-US"/>
          </a:p>
        </p:txBody>
      </p:sp>
      <p:sp>
        <p:nvSpPr>
          <p:cNvPr id="3" name="Title 2">
            <a:extLst>
              <a:ext uri="{FF2B5EF4-FFF2-40B4-BE49-F238E27FC236}">
                <a16:creationId xmlns:a16="http://schemas.microsoft.com/office/drawing/2014/main" id="{FC6AB965-662F-1820-8F01-D7626D6439E2}"/>
              </a:ext>
            </a:extLst>
          </p:cNvPr>
          <p:cNvSpPr>
            <a:spLocks noGrp="1"/>
          </p:cNvSpPr>
          <p:nvPr>
            <p:ph type="title"/>
          </p:nvPr>
        </p:nvSpPr>
        <p:spPr/>
        <p:txBody>
          <a:bodyPr>
            <a:normAutofit fontScale="90000"/>
          </a:bodyPr>
          <a:lstStyle/>
          <a:p>
            <a:r>
              <a:rPr lang="en-US"/>
              <a:t>Linear Probing – High Load Factor Issue</a:t>
            </a:r>
          </a:p>
        </p:txBody>
      </p:sp>
      <p:sp>
        <p:nvSpPr>
          <p:cNvPr id="37" name="Text Placeholder 3">
            <a:extLst>
              <a:ext uri="{FF2B5EF4-FFF2-40B4-BE49-F238E27FC236}">
                <a16:creationId xmlns:a16="http://schemas.microsoft.com/office/drawing/2014/main" id="{D2B760DB-1D32-9CC7-813A-11D1D17C2FB4}"/>
              </a:ext>
            </a:extLst>
          </p:cNvPr>
          <p:cNvSpPr txBox="1">
            <a:spLocks/>
          </p:cNvSpPr>
          <p:nvPr/>
        </p:nvSpPr>
        <p:spPr>
          <a:xfrm>
            <a:off x="396176" y="982863"/>
            <a:ext cx="10450623" cy="873574"/>
          </a:xfrm>
          <a:prstGeom prst="rect">
            <a:avLst/>
          </a:prstGeom>
          <a:ln w="12700">
            <a:miter lim="400000"/>
          </a:ln>
          <a:extLst>
            <a:ext uri="{C572A759-6A51-4108-AA02-DFA0A04FC94B}">
              <ma14:wrappingTextBoxFlag xmlns:ma14="http://schemas.microsoft.com/office/mac/drawingml/2011/main" xmlns="" val="1"/>
            </a:ext>
          </a:extLst>
        </p:spPr>
        <p:txBody>
          <a:bodyPr lIns="45719" tIns="45720" rIns="45719" bIns="45720" anchor="t">
            <a:normAutofit/>
          </a:bodyPr>
          <a:lstStyle>
            <a:lvl1pPr marL="200526" marR="0" indent="-200526"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1pPr>
            <a:lvl2pPr marL="581526" marR="0" indent="-200526"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2pPr>
            <a:lvl3pPr marL="962526" marR="0" indent="-200526"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3pPr>
            <a:lvl4pPr marL="1343526" marR="0" indent="-200526"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4pPr>
            <a:lvl5pPr marL="1724526" marR="0" indent="-200526"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5pPr>
            <a:lvl6pPr marL="2540000" marR="0" indent="-254000"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6pPr>
            <a:lvl7pPr marL="2997200" marR="0" indent="-254000"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7pPr>
            <a:lvl8pPr marL="3454400" marR="0" indent="-254000"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8pPr>
            <a:lvl9pPr marL="3911600" marR="0" indent="-254000"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9pPr>
          </a:lstStyle>
          <a:p>
            <a:pPr marL="200025" indent="-200025"/>
            <a:r>
              <a:rPr lang="en-US" kern="0"/>
              <a:t>Linear probing is </a:t>
            </a:r>
            <a:r>
              <a:rPr lang="en-US" kern="0">
                <a:solidFill>
                  <a:srgbClr val="FFFF00"/>
                </a:solidFill>
              </a:rPr>
              <a:t>simple</a:t>
            </a:r>
            <a:r>
              <a:rPr lang="en-US" kern="0"/>
              <a:t> and </a:t>
            </a:r>
            <a:r>
              <a:rPr lang="en-US" kern="0">
                <a:solidFill>
                  <a:srgbClr val="FFFF00"/>
                </a:solidFill>
              </a:rPr>
              <a:t>very fast</a:t>
            </a:r>
            <a:r>
              <a:rPr lang="en-US" kern="0"/>
              <a:t> </a:t>
            </a:r>
          </a:p>
          <a:p>
            <a:pPr marL="200025" indent="-200025"/>
            <a:r>
              <a:rPr lang="en-US" kern="0"/>
              <a:t>What if the table is close to </a:t>
            </a:r>
            <a:r>
              <a:rPr lang="en-US" kern="0">
                <a:solidFill>
                  <a:srgbClr val="FFFF00"/>
                </a:solidFill>
              </a:rPr>
              <a:t>full</a:t>
            </a:r>
            <a:r>
              <a:rPr lang="en-US" kern="0"/>
              <a:t>?</a:t>
            </a:r>
          </a:p>
          <a:p>
            <a:pPr marL="200025" indent="-200025"/>
            <a:endParaRPr lang="en-US" kern="0"/>
          </a:p>
        </p:txBody>
      </p:sp>
      <p:grpSp>
        <p:nvGrpSpPr>
          <p:cNvPr id="16" name="Group 15">
            <a:extLst>
              <a:ext uri="{FF2B5EF4-FFF2-40B4-BE49-F238E27FC236}">
                <a16:creationId xmlns:a16="http://schemas.microsoft.com/office/drawing/2014/main" id="{389CF9B5-8FE4-D1A6-11D7-5D409BF25891}"/>
              </a:ext>
            </a:extLst>
          </p:cNvPr>
          <p:cNvGrpSpPr/>
          <p:nvPr/>
        </p:nvGrpSpPr>
        <p:grpSpPr>
          <a:xfrm>
            <a:off x="2547575" y="2755168"/>
            <a:ext cx="6394760" cy="1722747"/>
            <a:chOff x="1088890" y="2727133"/>
            <a:chExt cx="6394760" cy="1722747"/>
          </a:xfrm>
        </p:grpSpPr>
        <p:sp>
          <p:nvSpPr>
            <p:cNvPr id="4" name="Rectangle 3">
              <a:extLst>
                <a:ext uri="{FF2B5EF4-FFF2-40B4-BE49-F238E27FC236}">
                  <a16:creationId xmlns:a16="http://schemas.microsoft.com/office/drawing/2014/main" id="{8110CF7A-B27B-66E7-CFE9-42E029BBAF01}"/>
                </a:ext>
              </a:extLst>
            </p:cNvPr>
            <p:cNvSpPr/>
            <p:nvPr/>
          </p:nvSpPr>
          <p:spPr>
            <a:xfrm>
              <a:off x="1088890" y="2727900"/>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6" name="Rectangle 5">
              <a:extLst>
                <a:ext uri="{FF2B5EF4-FFF2-40B4-BE49-F238E27FC236}">
                  <a16:creationId xmlns:a16="http://schemas.microsoft.com/office/drawing/2014/main" id="{C1AC06E3-0B3E-C02C-9FCD-8ED5F36EBAEE}"/>
                </a:ext>
              </a:extLst>
            </p:cNvPr>
            <p:cNvSpPr/>
            <p:nvPr/>
          </p:nvSpPr>
          <p:spPr>
            <a:xfrm>
              <a:off x="1622899" y="2727899"/>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 name="Rectangle 6">
              <a:extLst>
                <a:ext uri="{FF2B5EF4-FFF2-40B4-BE49-F238E27FC236}">
                  <a16:creationId xmlns:a16="http://schemas.microsoft.com/office/drawing/2014/main" id="{D958877B-8F77-7A28-6AA0-FE218429797E}"/>
                </a:ext>
              </a:extLst>
            </p:cNvPr>
            <p:cNvSpPr/>
            <p:nvPr/>
          </p:nvSpPr>
          <p:spPr>
            <a:xfrm>
              <a:off x="2156908" y="2727898"/>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8" name="Rectangle 7">
              <a:extLst>
                <a:ext uri="{FF2B5EF4-FFF2-40B4-BE49-F238E27FC236}">
                  <a16:creationId xmlns:a16="http://schemas.microsoft.com/office/drawing/2014/main" id="{1D013828-9CC2-C4FA-C4DD-2E3F965ECC04}"/>
                </a:ext>
              </a:extLst>
            </p:cNvPr>
            <p:cNvSpPr/>
            <p:nvPr/>
          </p:nvSpPr>
          <p:spPr>
            <a:xfrm>
              <a:off x="2683600" y="2727897"/>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9" name="Rectangle 8">
              <a:extLst>
                <a:ext uri="{FF2B5EF4-FFF2-40B4-BE49-F238E27FC236}">
                  <a16:creationId xmlns:a16="http://schemas.microsoft.com/office/drawing/2014/main" id="{A0FE52A3-69E5-6446-76AD-C87BD7447B8E}"/>
                </a:ext>
              </a:extLst>
            </p:cNvPr>
            <p:cNvSpPr/>
            <p:nvPr/>
          </p:nvSpPr>
          <p:spPr>
            <a:xfrm>
              <a:off x="3224926" y="2727897"/>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0" name="TextBox 9">
              <a:extLst>
                <a:ext uri="{FF2B5EF4-FFF2-40B4-BE49-F238E27FC236}">
                  <a16:creationId xmlns:a16="http://schemas.microsoft.com/office/drawing/2014/main" id="{7576D839-1630-C84E-DE94-E48DF7EDBB21}"/>
                </a:ext>
              </a:extLst>
            </p:cNvPr>
            <p:cNvSpPr txBox="1"/>
            <p:nvPr/>
          </p:nvSpPr>
          <p:spPr>
            <a:xfrm>
              <a:off x="1757078" y="2855639"/>
              <a:ext cx="2583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C</a:t>
              </a:r>
            </a:p>
          </p:txBody>
        </p:sp>
        <p:sp>
          <p:nvSpPr>
            <p:cNvPr id="11" name="TextBox 10">
              <a:extLst>
                <a:ext uri="{FF2B5EF4-FFF2-40B4-BE49-F238E27FC236}">
                  <a16:creationId xmlns:a16="http://schemas.microsoft.com/office/drawing/2014/main" id="{3042F39F-878B-62B6-7D6F-BE1E2E5112C2}"/>
                </a:ext>
              </a:extLst>
            </p:cNvPr>
            <p:cNvSpPr txBox="1"/>
            <p:nvPr/>
          </p:nvSpPr>
          <p:spPr>
            <a:xfrm>
              <a:off x="2283770" y="2855639"/>
              <a:ext cx="2583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B</a:t>
              </a:r>
            </a:p>
          </p:txBody>
        </p:sp>
        <p:sp>
          <p:nvSpPr>
            <p:cNvPr id="12" name="Rectangle 11">
              <a:extLst>
                <a:ext uri="{FF2B5EF4-FFF2-40B4-BE49-F238E27FC236}">
                  <a16:creationId xmlns:a16="http://schemas.microsoft.com/office/drawing/2014/main" id="{DFF0058B-E224-73C2-4716-0F918F7FEC6B}"/>
                </a:ext>
              </a:extLst>
            </p:cNvPr>
            <p:cNvSpPr/>
            <p:nvPr/>
          </p:nvSpPr>
          <p:spPr>
            <a:xfrm>
              <a:off x="3751616" y="2727133"/>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3" name="TextBox 12">
              <a:extLst>
                <a:ext uri="{FF2B5EF4-FFF2-40B4-BE49-F238E27FC236}">
                  <a16:creationId xmlns:a16="http://schemas.microsoft.com/office/drawing/2014/main" id="{F8265944-3E5C-EDAC-E25E-DAF51361A60F}"/>
                </a:ext>
              </a:extLst>
            </p:cNvPr>
            <p:cNvSpPr txBox="1"/>
            <p:nvPr/>
          </p:nvSpPr>
          <p:spPr>
            <a:xfrm>
              <a:off x="3877264" y="2861735"/>
              <a:ext cx="2583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H</a:t>
              </a:r>
            </a:p>
          </p:txBody>
        </p:sp>
        <p:sp>
          <p:nvSpPr>
            <p:cNvPr id="18" name="Rectangle 17">
              <a:extLst>
                <a:ext uri="{FF2B5EF4-FFF2-40B4-BE49-F238E27FC236}">
                  <a16:creationId xmlns:a16="http://schemas.microsoft.com/office/drawing/2014/main" id="{3E15CFFD-5D9A-BFA9-1B3F-2B8B99AA7D2C}"/>
                </a:ext>
              </a:extLst>
            </p:cNvPr>
            <p:cNvSpPr/>
            <p:nvPr/>
          </p:nvSpPr>
          <p:spPr>
            <a:xfrm>
              <a:off x="4286915" y="2727900"/>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9" name="Rectangle 18">
              <a:extLst>
                <a:ext uri="{FF2B5EF4-FFF2-40B4-BE49-F238E27FC236}">
                  <a16:creationId xmlns:a16="http://schemas.microsoft.com/office/drawing/2014/main" id="{18642481-26FA-C68A-9783-E170098D1BE7}"/>
                </a:ext>
              </a:extLst>
            </p:cNvPr>
            <p:cNvSpPr/>
            <p:nvPr/>
          </p:nvSpPr>
          <p:spPr>
            <a:xfrm>
              <a:off x="4820924" y="2727899"/>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0" name="Rectangle 19">
              <a:extLst>
                <a:ext uri="{FF2B5EF4-FFF2-40B4-BE49-F238E27FC236}">
                  <a16:creationId xmlns:a16="http://schemas.microsoft.com/office/drawing/2014/main" id="{E3EF0A65-E71C-092C-7E81-DF804DA193E7}"/>
                </a:ext>
              </a:extLst>
            </p:cNvPr>
            <p:cNvSpPr/>
            <p:nvPr/>
          </p:nvSpPr>
          <p:spPr>
            <a:xfrm>
              <a:off x="5354933" y="2727898"/>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1" name="Rectangle 20">
              <a:extLst>
                <a:ext uri="{FF2B5EF4-FFF2-40B4-BE49-F238E27FC236}">
                  <a16:creationId xmlns:a16="http://schemas.microsoft.com/office/drawing/2014/main" id="{39AAD01D-D5B2-2C3F-CCDF-B9AE760490E7}"/>
                </a:ext>
              </a:extLst>
            </p:cNvPr>
            <p:cNvSpPr/>
            <p:nvPr/>
          </p:nvSpPr>
          <p:spPr>
            <a:xfrm>
              <a:off x="5881625" y="2727897"/>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2" name="Rectangle 21">
              <a:extLst>
                <a:ext uri="{FF2B5EF4-FFF2-40B4-BE49-F238E27FC236}">
                  <a16:creationId xmlns:a16="http://schemas.microsoft.com/office/drawing/2014/main" id="{127535D6-0E47-BB0B-E615-93EC742F0022}"/>
                </a:ext>
              </a:extLst>
            </p:cNvPr>
            <p:cNvSpPr/>
            <p:nvPr/>
          </p:nvSpPr>
          <p:spPr>
            <a:xfrm>
              <a:off x="6422951" y="2727897"/>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3" name="TextBox 22">
              <a:extLst>
                <a:ext uri="{FF2B5EF4-FFF2-40B4-BE49-F238E27FC236}">
                  <a16:creationId xmlns:a16="http://schemas.microsoft.com/office/drawing/2014/main" id="{D6138AC4-06D5-5C48-2BB2-067CDBD5A236}"/>
                </a:ext>
              </a:extLst>
            </p:cNvPr>
            <p:cNvSpPr txBox="1"/>
            <p:nvPr/>
          </p:nvSpPr>
          <p:spPr>
            <a:xfrm>
              <a:off x="4955103" y="2855639"/>
              <a:ext cx="2583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J</a:t>
              </a:r>
            </a:p>
          </p:txBody>
        </p:sp>
        <p:sp>
          <p:nvSpPr>
            <p:cNvPr id="24" name="TextBox 23">
              <a:extLst>
                <a:ext uri="{FF2B5EF4-FFF2-40B4-BE49-F238E27FC236}">
                  <a16:creationId xmlns:a16="http://schemas.microsoft.com/office/drawing/2014/main" id="{BB95AA1C-DC38-91EF-BD97-8DBC3D845F9C}"/>
                </a:ext>
              </a:extLst>
            </p:cNvPr>
            <p:cNvSpPr txBox="1"/>
            <p:nvPr/>
          </p:nvSpPr>
          <p:spPr>
            <a:xfrm>
              <a:off x="5453106" y="2862412"/>
              <a:ext cx="2583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00"/>
                  </a:solidFill>
                </a:rPr>
                <a:t>W</a:t>
              </a:r>
            </a:p>
          </p:txBody>
        </p:sp>
        <p:sp>
          <p:nvSpPr>
            <p:cNvPr id="25" name="Rectangle 24">
              <a:extLst>
                <a:ext uri="{FF2B5EF4-FFF2-40B4-BE49-F238E27FC236}">
                  <a16:creationId xmlns:a16="http://schemas.microsoft.com/office/drawing/2014/main" id="{38B7C46E-54DA-2A33-E571-3F9406F85D63}"/>
                </a:ext>
              </a:extLst>
            </p:cNvPr>
            <p:cNvSpPr/>
            <p:nvPr/>
          </p:nvSpPr>
          <p:spPr>
            <a:xfrm>
              <a:off x="6949641" y="2727133"/>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6" name="TextBox 25">
              <a:extLst>
                <a:ext uri="{FF2B5EF4-FFF2-40B4-BE49-F238E27FC236}">
                  <a16:creationId xmlns:a16="http://schemas.microsoft.com/office/drawing/2014/main" id="{6B491254-5F38-44B6-7F0B-2F76F62CCA70}"/>
                </a:ext>
              </a:extLst>
            </p:cNvPr>
            <p:cNvSpPr txBox="1"/>
            <p:nvPr/>
          </p:nvSpPr>
          <p:spPr>
            <a:xfrm>
              <a:off x="7075289" y="2861735"/>
              <a:ext cx="2583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A</a:t>
              </a:r>
            </a:p>
          </p:txBody>
        </p:sp>
        <p:sp>
          <p:nvSpPr>
            <p:cNvPr id="27" name="TextBox 26">
              <a:extLst>
                <a:ext uri="{FF2B5EF4-FFF2-40B4-BE49-F238E27FC236}">
                  <a16:creationId xmlns:a16="http://schemas.microsoft.com/office/drawing/2014/main" id="{95E6005A-52AD-CD74-2BD9-0A22EDF37DC5}"/>
                </a:ext>
              </a:extLst>
            </p:cNvPr>
            <p:cNvSpPr txBox="1"/>
            <p:nvPr/>
          </p:nvSpPr>
          <p:spPr>
            <a:xfrm>
              <a:off x="2809246" y="2864284"/>
              <a:ext cx="2583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G</a:t>
              </a:r>
            </a:p>
          </p:txBody>
        </p:sp>
        <p:sp>
          <p:nvSpPr>
            <p:cNvPr id="28" name="TextBox 27">
              <a:extLst>
                <a:ext uri="{FF2B5EF4-FFF2-40B4-BE49-F238E27FC236}">
                  <a16:creationId xmlns:a16="http://schemas.microsoft.com/office/drawing/2014/main" id="{48B18714-D52D-68E5-AE7E-0282D7651D36}"/>
                </a:ext>
              </a:extLst>
            </p:cNvPr>
            <p:cNvSpPr txBox="1"/>
            <p:nvPr/>
          </p:nvSpPr>
          <p:spPr>
            <a:xfrm>
              <a:off x="3328049" y="2862412"/>
              <a:ext cx="2583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K</a:t>
              </a:r>
            </a:p>
          </p:txBody>
        </p:sp>
        <p:sp>
          <p:nvSpPr>
            <p:cNvPr id="29" name="TextBox 28">
              <a:extLst>
                <a:ext uri="{FF2B5EF4-FFF2-40B4-BE49-F238E27FC236}">
                  <a16:creationId xmlns:a16="http://schemas.microsoft.com/office/drawing/2014/main" id="{7A3053A0-48D4-E317-9F12-9FD842A2B811}"/>
                </a:ext>
              </a:extLst>
            </p:cNvPr>
            <p:cNvSpPr txBox="1"/>
            <p:nvPr/>
          </p:nvSpPr>
          <p:spPr>
            <a:xfrm>
              <a:off x="4392407" y="2862412"/>
              <a:ext cx="2583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E</a:t>
              </a:r>
            </a:p>
          </p:txBody>
        </p:sp>
        <p:sp>
          <p:nvSpPr>
            <p:cNvPr id="30" name="TextBox 29">
              <a:extLst>
                <a:ext uri="{FF2B5EF4-FFF2-40B4-BE49-F238E27FC236}">
                  <a16:creationId xmlns:a16="http://schemas.microsoft.com/office/drawing/2014/main" id="{2DC2F808-6803-320E-1775-37FE631B0A74}"/>
                </a:ext>
              </a:extLst>
            </p:cNvPr>
            <p:cNvSpPr txBox="1"/>
            <p:nvPr/>
          </p:nvSpPr>
          <p:spPr>
            <a:xfrm>
              <a:off x="1161906" y="4111326"/>
              <a:ext cx="1901960" cy="3385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600">
                  <a:solidFill>
                    <a:srgbClr val="FFFFFF"/>
                  </a:solidFill>
                </a:rPr>
                <a:t>hash(</a:t>
              </a:r>
              <a:r>
                <a:rPr lang="en-US" sz="1600">
                  <a:solidFill>
                    <a:srgbClr val="FFFF00"/>
                  </a:solidFill>
                </a:rPr>
                <a:t>W</a:t>
              </a:r>
              <a:r>
                <a:rPr lang="en-US" sz="1600">
                  <a:solidFill>
                    <a:srgbClr val="FFFFFF"/>
                  </a:solidFill>
                </a:rPr>
                <a:t>) % N == 1</a:t>
              </a:r>
            </a:p>
          </p:txBody>
        </p:sp>
        <p:sp>
          <p:nvSpPr>
            <p:cNvPr id="31" name="Arrow: Right 30">
              <a:extLst>
                <a:ext uri="{FF2B5EF4-FFF2-40B4-BE49-F238E27FC236}">
                  <a16:creationId xmlns:a16="http://schemas.microsoft.com/office/drawing/2014/main" id="{B6C90DB3-EAE6-CD0D-2A1B-CF8896A10DC8}"/>
                </a:ext>
              </a:extLst>
            </p:cNvPr>
            <p:cNvSpPr/>
            <p:nvPr/>
          </p:nvSpPr>
          <p:spPr>
            <a:xfrm rot="16200000">
              <a:off x="1747160" y="3765118"/>
              <a:ext cx="329184" cy="192498"/>
            </a:xfrm>
            <a:prstGeom prst="rightArrow">
              <a:avLst/>
            </a:prstGeom>
            <a:solidFill>
              <a:srgbClr val="FFFFFF"/>
            </a:solidFill>
            <a:ln w="12700" cap="flat">
              <a:solidFill>
                <a:schemeClr val="bg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grpSp>
      <p:grpSp>
        <p:nvGrpSpPr>
          <p:cNvPr id="17" name="Group 16">
            <a:extLst>
              <a:ext uri="{FF2B5EF4-FFF2-40B4-BE49-F238E27FC236}">
                <a16:creationId xmlns:a16="http://schemas.microsoft.com/office/drawing/2014/main" id="{3862A7DB-85D7-DC03-C97B-5041FAD1FBC4}"/>
              </a:ext>
            </a:extLst>
          </p:cNvPr>
          <p:cNvGrpSpPr/>
          <p:nvPr/>
        </p:nvGrpSpPr>
        <p:grpSpPr>
          <a:xfrm>
            <a:off x="3215763" y="2348531"/>
            <a:ext cx="4015585" cy="1210104"/>
            <a:chOff x="1757078" y="2320496"/>
            <a:chExt cx="4015585" cy="1210104"/>
          </a:xfrm>
        </p:grpSpPr>
        <p:cxnSp>
          <p:nvCxnSpPr>
            <p:cNvPr id="33" name="Straight Arrow Connector 32">
              <a:extLst>
                <a:ext uri="{FF2B5EF4-FFF2-40B4-BE49-F238E27FC236}">
                  <a16:creationId xmlns:a16="http://schemas.microsoft.com/office/drawing/2014/main" id="{27546583-24F9-C2A0-3C2D-473E893D648F}"/>
                </a:ext>
              </a:extLst>
            </p:cNvPr>
            <p:cNvCxnSpPr>
              <a:cxnSpLocks/>
            </p:cNvCxnSpPr>
            <p:nvPr/>
          </p:nvCxnSpPr>
          <p:spPr>
            <a:xfrm>
              <a:off x="1907227" y="3530600"/>
              <a:ext cx="3680773" cy="0"/>
            </a:xfrm>
            <a:prstGeom prst="straightConnector1">
              <a:avLst/>
            </a:prstGeom>
            <a:noFill/>
            <a:ln w="12700" cap="flat">
              <a:solidFill>
                <a:srgbClr val="FFFF00"/>
              </a:solidFill>
              <a:prstDash val="solid"/>
              <a:miter lim="800000"/>
              <a:headEnd type="oval" w="med" len="med"/>
              <a:tailEnd type="triangle" w="med" len="med"/>
            </a:ln>
            <a:effectLst/>
            <a:sp3d/>
          </p:spPr>
          <p:style>
            <a:lnRef idx="0">
              <a:scrgbClr r="0" g="0" b="0"/>
            </a:lnRef>
            <a:fillRef idx="0">
              <a:scrgbClr r="0" g="0" b="0"/>
            </a:fillRef>
            <a:effectRef idx="0">
              <a:scrgbClr r="0" g="0" b="0"/>
            </a:effectRef>
            <a:fontRef idx="none"/>
          </p:style>
        </p:cxnSp>
        <p:pic>
          <p:nvPicPr>
            <p:cNvPr id="34" name="Graphic 33" descr="Checkmark with solid fill">
              <a:extLst>
                <a:ext uri="{FF2B5EF4-FFF2-40B4-BE49-F238E27FC236}">
                  <a16:creationId xmlns:a16="http://schemas.microsoft.com/office/drawing/2014/main" id="{C8509177-8982-A1E2-59ED-19436776B1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1211" y="2320496"/>
              <a:ext cx="301452" cy="301452"/>
            </a:xfrm>
            <a:prstGeom prst="rect">
              <a:avLst/>
            </a:prstGeom>
          </p:spPr>
        </p:pic>
        <p:sp>
          <p:nvSpPr>
            <p:cNvPr id="35" name="Multiplication Sign 34">
              <a:extLst>
                <a:ext uri="{FF2B5EF4-FFF2-40B4-BE49-F238E27FC236}">
                  <a16:creationId xmlns:a16="http://schemas.microsoft.com/office/drawing/2014/main" id="{E10DA21D-C4DB-4D46-9F00-E1AA0D93FFA1}"/>
                </a:ext>
              </a:extLst>
            </p:cNvPr>
            <p:cNvSpPr/>
            <p:nvPr/>
          </p:nvSpPr>
          <p:spPr>
            <a:xfrm>
              <a:off x="2283770" y="2398715"/>
              <a:ext cx="299686" cy="299686"/>
            </a:xfrm>
            <a:prstGeom prst="mathMultiply">
              <a:avLst>
                <a:gd name="adj1" fmla="val 12369"/>
              </a:avLst>
            </a:prstGeom>
            <a:solidFill>
              <a:srgbClr val="FF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8" name="Multiplication Sign 37">
              <a:extLst>
                <a:ext uri="{FF2B5EF4-FFF2-40B4-BE49-F238E27FC236}">
                  <a16:creationId xmlns:a16="http://schemas.microsoft.com/office/drawing/2014/main" id="{F8BC73A1-736C-A5A3-9FD7-2810E5B362D7}"/>
                </a:ext>
              </a:extLst>
            </p:cNvPr>
            <p:cNvSpPr/>
            <p:nvPr/>
          </p:nvSpPr>
          <p:spPr>
            <a:xfrm>
              <a:off x="1757078" y="2382742"/>
              <a:ext cx="299686" cy="299686"/>
            </a:xfrm>
            <a:prstGeom prst="mathMultiply">
              <a:avLst>
                <a:gd name="adj1" fmla="val 12369"/>
              </a:avLst>
            </a:prstGeom>
            <a:solidFill>
              <a:srgbClr val="FF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0" name="Multiplication Sign 39">
              <a:extLst>
                <a:ext uri="{FF2B5EF4-FFF2-40B4-BE49-F238E27FC236}">
                  <a16:creationId xmlns:a16="http://schemas.microsoft.com/office/drawing/2014/main" id="{F6F57830-1BAD-9FE6-E7BA-5ED0DBA5DC74}"/>
                </a:ext>
              </a:extLst>
            </p:cNvPr>
            <p:cNvSpPr/>
            <p:nvPr/>
          </p:nvSpPr>
          <p:spPr>
            <a:xfrm>
              <a:off x="2800761" y="2382742"/>
              <a:ext cx="299686" cy="299686"/>
            </a:xfrm>
            <a:prstGeom prst="mathMultiply">
              <a:avLst>
                <a:gd name="adj1" fmla="val 12369"/>
              </a:avLst>
            </a:prstGeom>
            <a:solidFill>
              <a:srgbClr val="FF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1" name="Multiplication Sign 40">
              <a:extLst>
                <a:ext uri="{FF2B5EF4-FFF2-40B4-BE49-F238E27FC236}">
                  <a16:creationId xmlns:a16="http://schemas.microsoft.com/office/drawing/2014/main" id="{36F8F8E8-1589-D70E-D09B-9632BB6FFA4E}"/>
                </a:ext>
              </a:extLst>
            </p:cNvPr>
            <p:cNvSpPr/>
            <p:nvPr/>
          </p:nvSpPr>
          <p:spPr>
            <a:xfrm>
              <a:off x="3327453" y="2379214"/>
              <a:ext cx="299686" cy="299686"/>
            </a:xfrm>
            <a:prstGeom prst="mathMultiply">
              <a:avLst>
                <a:gd name="adj1" fmla="val 12369"/>
              </a:avLst>
            </a:prstGeom>
            <a:solidFill>
              <a:srgbClr val="FF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2" name="Multiplication Sign 41">
              <a:extLst>
                <a:ext uri="{FF2B5EF4-FFF2-40B4-BE49-F238E27FC236}">
                  <a16:creationId xmlns:a16="http://schemas.microsoft.com/office/drawing/2014/main" id="{A8B0DD81-F4B9-A072-7574-74EBD8C45B26}"/>
                </a:ext>
              </a:extLst>
            </p:cNvPr>
            <p:cNvSpPr/>
            <p:nvPr/>
          </p:nvSpPr>
          <p:spPr>
            <a:xfrm>
              <a:off x="3877741" y="2381630"/>
              <a:ext cx="299686" cy="299686"/>
            </a:xfrm>
            <a:prstGeom prst="mathMultiply">
              <a:avLst>
                <a:gd name="adj1" fmla="val 12369"/>
              </a:avLst>
            </a:prstGeom>
            <a:solidFill>
              <a:srgbClr val="FF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3" name="Multiplication Sign 42">
              <a:extLst>
                <a:ext uri="{FF2B5EF4-FFF2-40B4-BE49-F238E27FC236}">
                  <a16:creationId xmlns:a16="http://schemas.microsoft.com/office/drawing/2014/main" id="{4E7D6FF1-E593-4B32-F0E2-B480CB3B7333}"/>
                </a:ext>
              </a:extLst>
            </p:cNvPr>
            <p:cNvSpPr/>
            <p:nvPr/>
          </p:nvSpPr>
          <p:spPr>
            <a:xfrm>
              <a:off x="4399582" y="2379214"/>
              <a:ext cx="299686" cy="299686"/>
            </a:xfrm>
            <a:prstGeom prst="mathMultiply">
              <a:avLst>
                <a:gd name="adj1" fmla="val 12369"/>
              </a:avLst>
            </a:prstGeom>
            <a:solidFill>
              <a:srgbClr val="FF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4" name="Multiplication Sign 43">
              <a:extLst>
                <a:ext uri="{FF2B5EF4-FFF2-40B4-BE49-F238E27FC236}">
                  <a16:creationId xmlns:a16="http://schemas.microsoft.com/office/drawing/2014/main" id="{417F699B-F33D-D757-89F5-CC99D5D73E50}"/>
                </a:ext>
              </a:extLst>
            </p:cNvPr>
            <p:cNvSpPr/>
            <p:nvPr/>
          </p:nvSpPr>
          <p:spPr>
            <a:xfrm>
              <a:off x="4920923" y="2389779"/>
              <a:ext cx="299686" cy="299686"/>
            </a:xfrm>
            <a:prstGeom prst="mathMultiply">
              <a:avLst>
                <a:gd name="adj1" fmla="val 12369"/>
              </a:avLst>
            </a:prstGeom>
            <a:solidFill>
              <a:srgbClr val="FF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grpSp>
      <p:sp>
        <p:nvSpPr>
          <p:cNvPr id="45" name="Speech Bubble: Oval 44">
            <a:extLst>
              <a:ext uri="{FF2B5EF4-FFF2-40B4-BE49-F238E27FC236}">
                <a16:creationId xmlns:a16="http://schemas.microsoft.com/office/drawing/2014/main" id="{8AE1197B-2631-602D-56DC-D34D462AB916}"/>
              </a:ext>
            </a:extLst>
          </p:cNvPr>
          <p:cNvSpPr/>
          <p:nvPr/>
        </p:nvSpPr>
        <p:spPr>
          <a:xfrm>
            <a:off x="6157953" y="3897012"/>
            <a:ext cx="1901961" cy="519348"/>
          </a:xfrm>
          <a:prstGeom prst="wedgeEllipseCallout">
            <a:avLst>
              <a:gd name="adj1" fmla="val -33525"/>
              <a:gd name="adj2" fmla="val -81170"/>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a:solidFill>
                  <a:srgbClr val="000000"/>
                </a:solidFill>
                <a:latin typeface="+mj-lt"/>
                <a:ea typeface="+mj-ea"/>
                <a:cs typeface="+mj-cs"/>
                <a:sym typeface="Calibri"/>
              </a:rPr>
              <a:t>Too bad...</a:t>
            </a:r>
          </a:p>
        </p:txBody>
      </p:sp>
    </p:spTree>
    <p:extLst>
      <p:ext uri="{BB962C8B-B14F-4D97-AF65-F5344CB8AC3E}">
        <p14:creationId xmlns:p14="http://schemas.microsoft.com/office/powerpoint/2010/main" val="311884440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2000"/>
                                        <p:tgtEl>
                                          <p:spTgt spid="17"/>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fade">
                                      <p:cBhvr>
                                        <p:cTn id="1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3406F9-9EF2-693D-9047-440E668499CD}"/>
              </a:ext>
            </a:extLst>
          </p:cNvPr>
          <p:cNvSpPr>
            <a:spLocks noGrp="1"/>
          </p:cNvSpPr>
          <p:nvPr>
            <p:ph type="sldNum" sz="quarter" idx="2"/>
          </p:nvPr>
        </p:nvSpPr>
        <p:spPr/>
        <p:txBody>
          <a:bodyPr/>
          <a:lstStyle/>
          <a:p>
            <a:fld id="{86CB4B4D-7CA3-9044-876B-883B54F8677D}" type="slidenum">
              <a:rPr lang="en-US" smtClean="0"/>
              <a:t>52</a:t>
            </a:fld>
            <a:endParaRPr lang="en-US"/>
          </a:p>
        </p:txBody>
      </p:sp>
      <p:sp>
        <p:nvSpPr>
          <p:cNvPr id="3" name="Title 2">
            <a:extLst>
              <a:ext uri="{FF2B5EF4-FFF2-40B4-BE49-F238E27FC236}">
                <a16:creationId xmlns:a16="http://schemas.microsoft.com/office/drawing/2014/main" id="{765E99AD-1985-CCF4-2F36-E98380EE5448}"/>
              </a:ext>
            </a:extLst>
          </p:cNvPr>
          <p:cNvSpPr>
            <a:spLocks noGrp="1"/>
          </p:cNvSpPr>
          <p:nvPr>
            <p:ph type="title"/>
          </p:nvPr>
        </p:nvSpPr>
        <p:spPr/>
        <p:txBody>
          <a:bodyPr>
            <a:normAutofit fontScale="90000"/>
          </a:bodyPr>
          <a:lstStyle/>
          <a:p>
            <a:r>
              <a:rPr lang="en-US"/>
              <a:t>Bidirectional Linear Probing </a:t>
            </a:r>
          </a:p>
        </p:txBody>
      </p:sp>
      <p:sp>
        <p:nvSpPr>
          <p:cNvPr id="4" name="Text Placeholder 3">
            <a:extLst>
              <a:ext uri="{FF2B5EF4-FFF2-40B4-BE49-F238E27FC236}">
                <a16:creationId xmlns:a16="http://schemas.microsoft.com/office/drawing/2014/main" id="{AFCEAE5E-B5F1-0765-1888-84BC10CE9AC6}"/>
              </a:ext>
            </a:extLst>
          </p:cNvPr>
          <p:cNvSpPr>
            <a:spLocks noGrp="1"/>
          </p:cNvSpPr>
          <p:nvPr>
            <p:ph type="body" idx="1"/>
          </p:nvPr>
        </p:nvSpPr>
        <p:spPr>
          <a:xfrm>
            <a:off x="274951" y="872027"/>
            <a:ext cx="11646370" cy="3284796"/>
          </a:xfrm>
        </p:spPr>
        <p:txBody>
          <a:bodyPr/>
          <a:lstStyle/>
          <a:p>
            <a:r>
              <a:rPr lang="en-US"/>
              <a:t>Use the order of the hash values</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2258095-DB9D-531D-D3AF-DB8DE4B576CA}"/>
                  </a:ext>
                </a:extLst>
              </p:cNvPr>
              <p:cNvSpPr txBox="1"/>
              <p:nvPr/>
            </p:nvSpPr>
            <p:spPr>
              <a:xfrm>
                <a:off x="2647306" y="1562117"/>
                <a:ext cx="3075265" cy="5629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sz="18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h𝑜𝑚𝑒</m:t>
                      </m:r>
                      <m:d>
                        <m:dPr>
                          <m:ctrlPr>
                            <a:rPr kumimoji="0" lang="en-US" sz="18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ctrlPr>
                        </m:dPr>
                        <m:e>
                          <m:r>
                            <a:rPr kumimoji="0" lang="en-US" sz="18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𝑋</m:t>
                          </m:r>
                        </m:e>
                      </m:d>
                      <m:r>
                        <a:rPr kumimoji="0" lang="en-US" sz="18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m:t>
                      </m:r>
                      <m:r>
                        <a:rPr kumimoji="0" lang="en-US" sz="18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𝑁</m:t>
                      </m:r>
                      <m:f>
                        <m:fPr>
                          <m:ctrlPr>
                            <a:rPr kumimoji="0" lang="en-US" sz="18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ctrlPr>
                        </m:fPr>
                        <m:num>
                          <m:r>
                            <a:rPr kumimoji="0" lang="en-US" sz="18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h𝑎𝑠h</m:t>
                          </m:r>
                          <m:d>
                            <m:dPr>
                              <m:ctrlPr>
                                <a:rPr kumimoji="0" lang="en-US" sz="18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ctrlPr>
                            </m:dPr>
                            <m:e>
                              <m:r>
                                <a:rPr kumimoji="0" lang="en-US" sz="18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𝑋</m:t>
                              </m:r>
                            </m:e>
                          </m:d>
                        </m:num>
                        <m:den>
                          <m:r>
                            <a:rPr kumimoji="0" lang="en-US" sz="18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𝐻𝐴𝑆𝐻</m:t>
                          </m:r>
                          <m:r>
                            <a:rPr kumimoji="0" lang="en-US" sz="18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_</m:t>
                          </m:r>
                          <m:r>
                            <a:rPr kumimoji="0" lang="en-US" sz="18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𝑀𝐴𝑋</m:t>
                          </m:r>
                          <m:r>
                            <a:rPr kumimoji="0" lang="en-US" sz="18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+1</m:t>
                          </m:r>
                        </m:den>
                      </m:f>
                    </m:oMath>
                  </m:oMathPara>
                </a14:m>
                <a:endParaRPr kumimoji="0" lang="en-US" sz="1800" b="0" i="0" u="none" strike="noStrike" cap="none" spc="0" normalizeH="0" baseline="0">
                  <a:ln>
                    <a:noFill/>
                  </a:ln>
                  <a:solidFill>
                    <a:srgbClr val="FFFFFF"/>
                  </a:solidFill>
                  <a:effectLst/>
                  <a:uFillTx/>
                  <a:latin typeface="+mj-lt"/>
                  <a:ea typeface="+mj-ea"/>
                  <a:cs typeface="+mj-cs"/>
                  <a:sym typeface="Calibri"/>
                </a:endParaRPr>
              </a:p>
            </p:txBody>
          </p:sp>
        </mc:Choice>
        <mc:Fallback xmlns="">
          <p:sp>
            <p:nvSpPr>
              <p:cNvPr id="17" name="TextBox 16">
                <a:extLst>
                  <a:ext uri="{FF2B5EF4-FFF2-40B4-BE49-F238E27FC236}">
                    <a16:creationId xmlns:a16="http://schemas.microsoft.com/office/drawing/2014/main" id="{22258095-DB9D-531D-D3AF-DB8DE4B576CA}"/>
                  </a:ext>
                </a:extLst>
              </p:cNvPr>
              <p:cNvSpPr txBox="1">
                <a:spLocks noRot="1" noChangeAspect="1" noMove="1" noResize="1" noEditPoints="1" noAdjustHandles="1" noChangeArrowheads="1" noChangeShapeType="1" noTextEdit="1"/>
              </p:cNvSpPr>
              <p:nvPr/>
            </p:nvSpPr>
            <p:spPr>
              <a:xfrm>
                <a:off x="2647306" y="1562117"/>
                <a:ext cx="3075265" cy="562911"/>
              </a:xfrm>
              <a:prstGeom prst="rect">
                <a:avLst/>
              </a:prstGeom>
              <a:blipFill>
                <a:blip r:embed="rId3"/>
                <a:stretch>
                  <a:fillRect/>
                </a:stretch>
              </a:blipFill>
              <a:ln w="12700" cap="flat">
                <a:noFill/>
                <a:miter lim="400000"/>
              </a:ln>
              <a:effectLst/>
            </p:spPr>
            <p:txBody>
              <a:bodyPr/>
              <a:lstStyle/>
              <a:p>
                <a:r>
                  <a:rPr lang="en-US">
                    <a:noFill/>
                  </a:rPr>
                  <a:t> </a:t>
                </a:r>
              </a:p>
            </p:txBody>
          </p:sp>
        </mc:Fallback>
      </mc:AlternateContent>
      <p:grpSp>
        <p:nvGrpSpPr>
          <p:cNvPr id="20" name="Group 19">
            <a:extLst>
              <a:ext uri="{FF2B5EF4-FFF2-40B4-BE49-F238E27FC236}">
                <a16:creationId xmlns:a16="http://schemas.microsoft.com/office/drawing/2014/main" id="{1937C2C8-6CC4-860B-6D81-4EC07BD64ADE}"/>
              </a:ext>
            </a:extLst>
          </p:cNvPr>
          <p:cNvGrpSpPr/>
          <p:nvPr/>
        </p:nvGrpSpPr>
        <p:grpSpPr>
          <a:xfrm>
            <a:off x="2359257" y="4062896"/>
            <a:ext cx="9464534" cy="1721273"/>
            <a:chOff x="2359257" y="4457754"/>
            <a:chExt cx="9464534" cy="1721273"/>
          </a:xfrm>
        </p:grpSpPr>
        <p:sp>
          <p:nvSpPr>
            <p:cNvPr id="38" name="Rectangle 37">
              <a:extLst>
                <a:ext uri="{FF2B5EF4-FFF2-40B4-BE49-F238E27FC236}">
                  <a16:creationId xmlns:a16="http://schemas.microsoft.com/office/drawing/2014/main" id="{0B58CA47-7912-F2AF-14B4-037190EF4E52}"/>
                </a:ext>
              </a:extLst>
            </p:cNvPr>
            <p:cNvSpPr/>
            <p:nvPr/>
          </p:nvSpPr>
          <p:spPr>
            <a:xfrm>
              <a:off x="3188408" y="5535657"/>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9" name="Rectangle 38">
              <a:extLst>
                <a:ext uri="{FF2B5EF4-FFF2-40B4-BE49-F238E27FC236}">
                  <a16:creationId xmlns:a16="http://schemas.microsoft.com/office/drawing/2014/main" id="{8F947F57-0975-3359-1DF5-59D3D93221C9}"/>
                </a:ext>
              </a:extLst>
            </p:cNvPr>
            <p:cNvSpPr/>
            <p:nvPr/>
          </p:nvSpPr>
          <p:spPr>
            <a:xfrm>
              <a:off x="3722417" y="5535656"/>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0" name="Rectangle 39">
              <a:extLst>
                <a:ext uri="{FF2B5EF4-FFF2-40B4-BE49-F238E27FC236}">
                  <a16:creationId xmlns:a16="http://schemas.microsoft.com/office/drawing/2014/main" id="{07701A89-306D-E551-075E-E266FA6568A3}"/>
                </a:ext>
              </a:extLst>
            </p:cNvPr>
            <p:cNvSpPr/>
            <p:nvPr/>
          </p:nvSpPr>
          <p:spPr>
            <a:xfrm>
              <a:off x="4256426" y="5535655"/>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1" name="Rectangle 40">
              <a:extLst>
                <a:ext uri="{FF2B5EF4-FFF2-40B4-BE49-F238E27FC236}">
                  <a16:creationId xmlns:a16="http://schemas.microsoft.com/office/drawing/2014/main" id="{B5C91B89-801F-7A0A-B521-C3A9453FE70F}"/>
                </a:ext>
              </a:extLst>
            </p:cNvPr>
            <p:cNvSpPr/>
            <p:nvPr/>
          </p:nvSpPr>
          <p:spPr>
            <a:xfrm>
              <a:off x="4783118" y="5535654"/>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2" name="Rectangle 41">
              <a:extLst>
                <a:ext uri="{FF2B5EF4-FFF2-40B4-BE49-F238E27FC236}">
                  <a16:creationId xmlns:a16="http://schemas.microsoft.com/office/drawing/2014/main" id="{A8ACA2DE-0192-BFE5-8B66-FDD5A98D131B}"/>
                </a:ext>
              </a:extLst>
            </p:cNvPr>
            <p:cNvSpPr/>
            <p:nvPr/>
          </p:nvSpPr>
          <p:spPr>
            <a:xfrm>
              <a:off x="5324444" y="5535654"/>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3" name="TextBox 42">
              <a:extLst>
                <a:ext uri="{FF2B5EF4-FFF2-40B4-BE49-F238E27FC236}">
                  <a16:creationId xmlns:a16="http://schemas.microsoft.com/office/drawing/2014/main" id="{88C3578A-471F-5C8D-15A9-F1B6183E2AC1}"/>
                </a:ext>
              </a:extLst>
            </p:cNvPr>
            <p:cNvSpPr txBox="1"/>
            <p:nvPr/>
          </p:nvSpPr>
          <p:spPr>
            <a:xfrm>
              <a:off x="3856596" y="5663396"/>
              <a:ext cx="2583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C</a:t>
              </a:r>
            </a:p>
          </p:txBody>
        </p:sp>
        <p:sp>
          <p:nvSpPr>
            <p:cNvPr id="44" name="TextBox 43">
              <a:extLst>
                <a:ext uri="{FF2B5EF4-FFF2-40B4-BE49-F238E27FC236}">
                  <a16:creationId xmlns:a16="http://schemas.microsoft.com/office/drawing/2014/main" id="{AC55A7C2-53F5-DEC9-F3D0-ED1AE80258D0}"/>
                </a:ext>
              </a:extLst>
            </p:cNvPr>
            <p:cNvSpPr txBox="1"/>
            <p:nvPr/>
          </p:nvSpPr>
          <p:spPr>
            <a:xfrm>
              <a:off x="4383288" y="5663396"/>
              <a:ext cx="2583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B</a:t>
              </a:r>
            </a:p>
          </p:txBody>
        </p:sp>
        <p:sp>
          <p:nvSpPr>
            <p:cNvPr id="47" name="TextBox 46">
              <a:extLst>
                <a:ext uri="{FF2B5EF4-FFF2-40B4-BE49-F238E27FC236}">
                  <a16:creationId xmlns:a16="http://schemas.microsoft.com/office/drawing/2014/main" id="{1D76C883-DA37-B28A-1C22-C9D8C05C4DED}"/>
                </a:ext>
              </a:extLst>
            </p:cNvPr>
            <p:cNvSpPr txBox="1"/>
            <p:nvPr/>
          </p:nvSpPr>
          <p:spPr>
            <a:xfrm>
              <a:off x="4894544" y="5664159"/>
              <a:ext cx="2583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D</a:t>
              </a:r>
            </a:p>
          </p:txBody>
        </p:sp>
        <p:sp>
          <p:nvSpPr>
            <p:cNvPr id="49" name="Rectangle 48">
              <a:extLst>
                <a:ext uri="{FF2B5EF4-FFF2-40B4-BE49-F238E27FC236}">
                  <a16:creationId xmlns:a16="http://schemas.microsoft.com/office/drawing/2014/main" id="{4F8B51E9-FE98-FDC9-997E-D1A292FDF967}"/>
                </a:ext>
              </a:extLst>
            </p:cNvPr>
            <p:cNvSpPr/>
            <p:nvPr/>
          </p:nvSpPr>
          <p:spPr>
            <a:xfrm>
              <a:off x="2846275" y="5482931"/>
              <a:ext cx="581656" cy="674463"/>
            </a:xfrm>
            <a:prstGeom prst="rect">
              <a:avLst/>
            </a:prstGeom>
            <a:solidFill>
              <a:schemeClr val="bg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A8D11E8E-AE48-9F25-3350-42E61261730A}"/>
                    </a:ext>
                  </a:extLst>
                </p:cNvPr>
                <p:cNvSpPr txBox="1"/>
                <p:nvPr/>
              </p:nvSpPr>
              <p:spPr>
                <a:xfrm>
                  <a:off x="2359257" y="4981309"/>
                  <a:ext cx="1268724"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kumimoji="0" lang="en-US" sz="14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h𝑎𝑠h</m:t>
                        </m:r>
                        <m:d>
                          <m:dPr>
                            <m:ctrlPr>
                              <a:rPr kumimoji="0" lang="en-US" sz="14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ctrlPr>
                          </m:dPr>
                          <m:e>
                            <m:r>
                              <a:rPr kumimoji="0" lang="en-US" sz="14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𝐶</m:t>
                            </m:r>
                          </m:e>
                        </m:d>
                        <m:r>
                          <a:rPr kumimoji="0" lang="en-US" sz="14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=6</m:t>
                        </m:r>
                      </m:oMath>
                    </m:oMathPara>
                  </a14:m>
                  <a:endParaRPr lang="en-US"/>
                </a:p>
              </p:txBody>
            </p:sp>
          </mc:Choice>
          <mc:Fallback xmlns="">
            <p:sp>
              <p:nvSpPr>
                <p:cNvPr id="50" name="TextBox 49">
                  <a:extLst>
                    <a:ext uri="{FF2B5EF4-FFF2-40B4-BE49-F238E27FC236}">
                      <a16:creationId xmlns:a16="http://schemas.microsoft.com/office/drawing/2014/main" id="{A8D11E8E-AE48-9F25-3350-42E61261730A}"/>
                    </a:ext>
                  </a:extLst>
                </p:cNvPr>
                <p:cNvSpPr txBox="1">
                  <a:spLocks noRot="1" noChangeAspect="1" noMove="1" noResize="1" noEditPoints="1" noAdjustHandles="1" noChangeArrowheads="1" noChangeShapeType="1" noTextEdit="1"/>
                </p:cNvSpPr>
                <p:nvPr/>
              </p:nvSpPr>
              <p:spPr>
                <a:xfrm>
                  <a:off x="2359257" y="4981309"/>
                  <a:ext cx="1268724" cy="307777"/>
                </a:xfrm>
                <a:prstGeom prst="rect">
                  <a:avLst/>
                </a:prstGeom>
                <a:blipFill>
                  <a:blip r:embed="rId4"/>
                  <a:stretch>
                    <a:fillRect/>
                  </a:stretch>
                </a:blipFill>
                <a:ln w="12700" cap="flat">
                  <a:noFill/>
                  <a:miter lim="400000"/>
                </a:ln>
                <a:effectLst/>
              </p:spPr>
              <p:txBody>
                <a:bodyPr/>
                <a:lstStyle/>
                <a:p>
                  <a:r>
                    <a:rPr lang="en-US">
                      <a:noFill/>
                    </a:rPr>
                    <a:t> </a:t>
                  </a:r>
                </a:p>
              </p:txBody>
            </p:sp>
          </mc:Fallback>
        </mc:AlternateContent>
        <p:cxnSp>
          <p:nvCxnSpPr>
            <p:cNvPr id="52" name="Straight Arrow Connector 51">
              <a:extLst>
                <a:ext uri="{FF2B5EF4-FFF2-40B4-BE49-F238E27FC236}">
                  <a16:creationId xmlns:a16="http://schemas.microsoft.com/office/drawing/2014/main" id="{44009203-FB42-2F69-2EDA-F3D418A9ABF6}"/>
                </a:ext>
              </a:extLst>
            </p:cNvPr>
            <p:cNvCxnSpPr>
              <a:stCxn id="50" idx="2"/>
              <a:endCxn id="39" idx="0"/>
            </p:cNvCxnSpPr>
            <p:nvPr/>
          </p:nvCxnSpPr>
          <p:spPr>
            <a:xfrm>
              <a:off x="2993619" y="5289086"/>
              <a:ext cx="995803" cy="246570"/>
            </a:xfrm>
            <a:prstGeom prst="straightConnector1">
              <a:avLst/>
            </a:prstGeom>
            <a:noFill/>
            <a:ln w="127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8D99C8B5-C511-31B8-2259-3ACB13DC5A5A}"/>
                    </a:ext>
                  </a:extLst>
                </p:cNvPr>
                <p:cNvSpPr txBox="1"/>
                <p:nvPr/>
              </p:nvSpPr>
              <p:spPr>
                <a:xfrm>
                  <a:off x="3562753" y="4872535"/>
                  <a:ext cx="1268724"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kumimoji="0" lang="en-US" sz="14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h𝑎𝑠h</m:t>
                        </m:r>
                        <m:d>
                          <m:dPr>
                            <m:ctrlPr>
                              <a:rPr kumimoji="0" lang="en-US" sz="14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ctrlPr>
                          </m:dPr>
                          <m:e>
                            <m:r>
                              <a:rPr kumimoji="0" lang="en-US" sz="14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𝐵</m:t>
                            </m:r>
                          </m:e>
                        </m:d>
                        <m:r>
                          <a:rPr kumimoji="0" lang="en-US" sz="14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=8</m:t>
                        </m:r>
                      </m:oMath>
                    </m:oMathPara>
                  </a14:m>
                  <a:endParaRPr lang="en-US"/>
                </a:p>
              </p:txBody>
            </p:sp>
          </mc:Choice>
          <mc:Fallback xmlns="">
            <p:sp>
              <p:nvSpPr>
                <p:cNvPr id="54" name="TextBox 53">
                  <a:extLst>
                    <a:ext uri="{FF2B5EF4-FFF2-40B4-BE49-F238E27FC236}">
                      <a16:creationId xmlns:a16="http://schemas.microsoft.com/office/drawing/2014/main" id="{8D99C8B5-C511-31B8-2259-3ACB13DC5A5A}"/>
                    </a:ext>
                  </a:extLst>
                </p:cNvPr>
                <p:cNvSpPr txBox="1">
                  <a:spLocks noRot="1" noChangeAspect="1" noMove="1" noResize="1" noEditPoints="1" noAdjustHandles="1" noChangeArrowheads="1" noChangeShapeType="1" noTextEdit="1"/>
                </p:cNvSpPr>
                <p:nvPr/>
              </p:nvSpPr>
              <p:spPr>
                <a:xfrm>
                  <a:off x="3562753" y="4872535"/>
                  <a:ext cx="1268724" cy="307777"/>
                </a:xfrm>
                <a:prstGeom prst="rect">
                  <a:avLst/>
                </a:prstGeom>
                <a:blipFill>
                  <a:blip r:embed="rId5"/>
                  <a:stretch>
                    <a:fillRect/>
                  </a:stretch>
                </a:blipFill>
                <a:ln w="12700" cap="flat">
                  <a:noFill/>
                  <a:miter lim="400000"/>
                </a:ln>
                <a:effectLst/>
              </p:spPr>
              <p:txBody>
                <a:bodyPr/>
                <a:lstStyle/>
                <a:p>
                  <a:r>
                    <a:rPr lang="en-US">
                      <a:noFill/>
                    </a:rPr>
                    <a:t> </a:t>
                  </a:r>
                </a:p>
              </p:txBody>
            </p:sp>
          </mc:Fallback>
        </mc:AlternateContent>
        <p:cxnSp>
          <p:nvCxnSpPr>
            <p:cNvPr id="57" name="Straight Arrow Connector 56">
              <a:extLst>
                <a:ext uri="{FF2B5EF4-FFF2-40B4-BE49-F238E27FC236}">
                  <a16:creationId xmlns:a16="http://schemas.microsoft.com/office/drawing/2014/main" id="{8CEA6CC6-530F-353C-5412-2FC104B95918}"/>
                </a:ext>
              </a:extLst>
            </p:cNvPr>
            <p:cNvCxnSpPr>
              <a:cxnSpLocks/>
              <a:stCxn id="54" idx="2"/>
              <a:endCxn id="40" idx="0"/>
            </p:cNvCxnSpPr>
            <p:nvPr/>
          </p:nvCxnSpPr>
          <p:spPr>
            <a:xfrm>
              <a:off x="4197115" y="5180312"/>
              <a:ext cx="326316" cy="355343"/>
            </a:xfrm>
            <a:prstGeom prst="straightConnector1">
              <a:avLst/>
            </a:prstGeom>
            <a:noFill/>
            <a:ln w="127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9FA9B40F-DB8E-0B1B-11C0-9F16FF5846A7}"/>
                    </a:ext>
                  </a:extLst>
                </p:cNvPr>
                <p:cNvSpPr txBox="1"/>
                <p:nvPr/>
              </p:nvSpPr>
              <p:spPr>
                <a:xfrm>
                  <a:off x="4795540" y="4877801"/>
                  <a:ext cx="1268724"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kumimoji="0" lang="en-US" sz="14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h𝑎𝑠h</m:t>
                        </m:r>
                        <m:d>
                          <m:dPr>
                            <m:ctrlPr>
                              <a:rPr kumimoji="0" lang="en-US" sz="14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ctrlPr>
                          </m:dPr>
                          <m:e>
                            <m:r>
                              <a:rPr kumimoji="0" lang="en-US" sz="14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𝐶</m:t>
                            </m:r>
                          </m:e>
                        </m:d>
                        <m:r>
                          <a:rPr kumimoji="0" lang="en-US" sz="14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=13</m:t>
                        </m:r>
                      </m:oMath>
                    </m:oMathPara>
                  </a14:m>
                  <a:endParaRPr lang="en-US"/>
                </a:p>
              </p:txBody>
            </p:sp>
          </mc:Choice>
          <mc:Fallback xmlns="">
            <p:sp>
              <p:nvSpPr>
                <p:cNvPr id="63" name="TextBox 62">
                  <a:extLst>
                    <a:ext uri="{FF2B5EF4-FFF2-40B4-BE49-F238E27FC236}">
                      <a16:creationId xmlns:a16="http://schemas.microsoft.com/office/drawing/2014/main" id="{9FA9B40F-DB8E-0B1B-11C0-9F16FF5846A7}"/>
                    </a:ext>
                  </a:extLst>
                </p:cNvPr>
                <p:cNvSpPr txBox="1">
                  <a:spLocks noRot="1" noChangeAspect="1" noMove="1" noResize="1" noEditPoints="1" noAdjustHandles="1" noChangeArrowheads="1" noChangeShapeType="1" noTextEdit="1"/>
                </p:cNvSpPr>
                <p:nvPr/>
              </p:nvSpPr>
              <p:spPr>
                <a:xfrm>
                  <a:off x="4795540" y="4877801"/>
                  <a:ext cx="1268724" cy="307777"/>
                </a:xfrm>
                <a:prstGeom prst="rect">
                  <a:avLst/>
                </a:prstGeom>
                <a:blipFill>
                  <a:blip r:embed="rId6"/>
                  <a:stretch>
                    <a:fillRect/>
                  </a:stretch>
                </a:blipFill>
                <a:ln w="12700" cap="flat">
                  <a:noFill/>
                  <a:miter lim="400000"/>
                </a:ln>
                <a:effectLst/>
              </p:spPr>
              <p:txBody>
                <a:bodyPr/>
                <a:lstStyle/>
                <a:p>
                  <a:r>
                    <a:rPr lang="en-US">
                      <a:noFill/>
                    </a:rPr>
                    <a:t> </a:t>
                  </a:r>
                </a:p>
              </p:txBody>
            </p:sp>
          </mc:Fallback>
        </mc:AlternateContent>
        <p:cxnSp>
          <p:nvCxnSpPr>
            <p:cNvPr id="64" name="Straight Arrow Connector 63">
              <a:extLst>
                <a:ext uri="{FF2B5EF4-FFF2-40B4-BE49-F238E27FC236}">
                  <a16:creationId xmlns:a16="http://schemas.microsoft.com/office/drawing/2014/main" id="{BD34861D-CA75-F2BD-C80E-887CD3441223}"/>
                </a:ext>
              </a:extLst>
            </p:cNvPr>
            <p:cNvCxnSpPr>
              <a:cxnSpLocks/>
              <a:stCxn id="63" idx="2"/>
              <a:endCxn id="41" idx="0"/>
            </p:cNvCxnSpPr>
            <p:nvPr/>
          </p:nvCxnSpPr>
          <p:spPr>
            <a:xfrm flipH="1">
              <a:off x="5050123" y="5185578"/>
              <a:ext cx="379779" cy="350076"/>
            </a:xfrm>
            <a:prstGeom prst="straightConnector1">
              <a:avLst/>
            </a:prstGeom>
            <a:noFill/>
            <a:ln w="127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72" name="Speech Bubble: Oval 71">
              <a:extLst>
                <a:ext uri="{FF2B5EF4-FFF2-40B4-BE49-F238E27FC236}">
                  <a16:creationId xmlns:a16="http://schemas.microsoft.com/office/drawing/2014/main" id="{E7F5F2F4-4F90-4D1A-8BCE-FB7A224C5D11}"/>
                </a:ext>
              </a:extLst>
            </p:cNvPr>
            <p:cNvSpPr/>
            <p:nvPr/>
          </p:nvSpPr>
          <p:spPr>
            <a:xfrm>
              <a:off x="7643479" y="4457754"/>
              <a:ext cx="4180312" cy="822302"/>
            </a:xfrm>
            <a:prstGeom prst="wedgeEllipseCallout">
              <a:avLst>
                <a:gd name="adj1" fmla="val -53880"/>
                <a:gd name="adj2" fmla="val 54094"/>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600">
                  <a:solidFill>
                    <a:srgbClr val="000000"/>
                  </a:solidFill>
                  <a:latin typeface="+mj-lt"/>
                  <a:ea typeface="+mj-ea"/>
                  <a:cs typeface="+mj-cs"/>
                  <a:sym typeface="Calibri"/>
                </a:rPr>
                <a:t>We can keep the hash value order for all elements</a:t>
              </a:r>
            </a:p>
          </p:txBody>
        </p:sp>
        <p:sp>
          <p:nvSpPr>
            <p:cNvPr id="73" name="Rectangle 72">
              <a:extLst>
                <a:ext uri="{FF2B5EF4-FFF2-40B4-BE49-F238E27FC236}">
                  <a16:creationId xmlns:a16="http://schemas.microsoft.com/office/drawing/2014/main" id="{806FC913-786F-5AA5-7A55-71184125C613}"/>
                </a:ext>
              </a:extLst>
            </p:cNvPr>
            <p:cNvSpPr/>
            <p:nvPr/>
          </p:nvSpPr>
          <p:spPr>
            <a:xfrm>
              <a:off x="5859285" y="5535654"/>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4" name="TextBox 73">
              <a:extLst>
                <a:ext uri="{FF2B5EF4-FFF2-40B4-BE49-F238E27FC236}">
                  <a16:creationId xmlns:a16="http://schemas.microsoft.com/office/drawing/2014/main" id="{9958EE91-33F4-FDEC-510A-8873FCFF64B4}"/>
                </a:ext>
              </a:extLst>
            </p:cNvPr>
            <p:cNvSpPr txBox="1"/>
            <p:nvPr/>
          </p:nvSpPr>
          <p:spPr>
            <a:xfrm>
              <a:off x="5454664" y="5661236"/>
              <a:ext cx="2583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E</a:t>
              </a:r>
            </a:p>
          </p:txBody>
        </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1F896E56-0429-8A07-1FB9-32EFA8273DC9}"/>
                    </a:ext>
                  </a:extLst>
                </p:cNvPr>
                <p:cNvSpPr txBox="1"/>
                <p:nvPr/>
              </p:nvSpPr>
              <p:spPr>
                <a:xfrm>
                  <a:off x="6129199" y="4879486"/>
                  <a:ext cx="1268724"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kumimoji="0" lang="en-US" sz="14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h𝑎𝑠h</m:t>
                        </m:r>
                        <m:d>
                          <m:dPr>
                            <m:ctrlPr>
                              <a:rPr kumimoji="0" lang="en-US" sz="14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ctrlPr>
                          </m:dPr>
                          <m:e>
                            <m:r>
                              <a:rPr kumimoji="0" lang="en-US" sz="14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𝐸</m:t>
                            </m:r>
                          </m:e>
                        </m:d>
                        <m:r>
                          <a:rPr kumimoji="0" lang="en-US" sz="14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=14</m:t>
                        </m:r>
                      </m:oMath>
                    </m:oMathPara>
                  </a14:m>
                  <a:endParaRPr lang="en-US"/>
                </a:p>
              </p:txBody>
            </p:sp>
          </mc:Choice>
          <mc:Fallback xmlns="">
            <p:sp>
              <p:nvSpPr>
                <p:cNvPr id="79" name="TextBox 78">
                  <a:extLst>
                    <a:ext uri="{FF2B5EF4-FFF2-40B4-BE49-F238E27FC236}">
                      <a16:creationId xmlns:a16="http://schemas.microsoft.com/office/drawing/2014/main" id="{1F896E56-0429-8A07-1FB9-32EFA8273DC9}"/>
                    </a:ext>
                  </a:extLst>
                </p:cNvPr>
                <p:cNvSpPr txBox="1">
                  <a:spLocks noRot="1" noChangeAspect="1" noMove="1" noResize="1" noEditPoints="1" noAdjustHandles="1" noChangeArrowheads="1" noChangeShapeType="1" noTextEdit="1"/>
                </p:cNvSpPr>
                <p:nvPr/>
              </p:nvSpPr>
              <p:spPr>
                <a:xfrm>
                  <a:off x="6129199" y="4879486"/>
                  <a:ext cx="1268724" cy="307777"/>
                </a:xfrm>
                <a:prstGeom prst="rect">
                  <a:avLst/>
                </a:prstGeom>
                <a:blipFill>
                  <a:blip r:embed="rId7"/>
                  <a:stretch>
                    <a:fillRect/>
                  </a:stretch>
                </a:blipFill>
                <a:ln w="12700" cap="flat">
                  <a:noFill/>
                  <a:miter lim="400000"/>
                </a:ln>
                <a:effectLst/>
              </p:spPr>
              <p:txBody>
                <a:bodyPr/>
                <a:lstStyle/>
                <a:p>
                  <a:r>
                    <a:rPr lang="en-US">
                      <a:noFill/>
                    </a:rPr>
                    <a:t> </a:t>
                  </a:r>
                </a:p>
              </p:txBody>
            </p:sp>
          </mc:Fallback>
        </mc:AlternateContent>
        <p:cxnSp>
          <p:nvCxnSpPr>
            <p:cNvPr id="80" name="Straight Arrow Connector 79">
              <a:extLst>
                <a:ext uri="{FF2B5EF4-FFF2-40B4-BE49-F238E27FC236}">
                  <a16:creationId xmlns:a16="http://schemas.microsoft.com/office/drawing/2014/main" id="{CC08EA9E-D073-DC3D-13D9-ABA27B94C95D}"/>
                </a:ext>
              </a:extLst>
            </p:cNvPr>
            <p:cNvCxnSpPr>
              <a:cxnSpLocks/>
              <a:stCxn id="79" idx="2"/>
              <a:endCxn id="42" idx="0"/>
            </p:cNvCxnSpPr>
            <p:nvPr/>
          </p:nvCxnSpPr>
          <p:spPr>
            <a:xfrm flipH="1">
              <a:off x="5591449" y="5187263"/>
              <a:ext cx="1172112" cy="348391"/>
            </a:xfrm>
            <a:prstGeom prst="straightConnector1">
              <a:avLst/>
            </a:prstGeom>
            <a:noFill/>
            <a:ln w="127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66" name="Rectangle 65">
              <a:extLst>
                <a:ext uri="{FF2B5EF4-FFF2-40B4-BE49-F238E27FC236}">
                  <a16:creationId xmlns:a16="http://schemas.microsoft.com/office/drawing/2014/main" id="{69353481-6146-D3B5-73F1-AE25623DF120}"/>
                </a:ext>
              </a:extLst>
            </p:cNvPr>
            <p:cNvSpPr/>
            <p:nvPr/>
          </p:nvSpPr>
          <p:spPr>
            <a:xfrm>
              <a:off x="6177505" y="5426291"/>
              <a:ext cx="907616" cy="752736"/>
            </a:xfrm>
            <a:prstGeom prst="rect">
              <a:avLst/>
            </a:prstGeom>
            <a:solidFill>
              <a:schemeClr val="bg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grpSp>
      <p:grpSp>
        <p:nvGrpSpPr>
          <p:cNvPr id="19" name="Group 18">
            <a:extLst>
              <a:ext uri="{FF2B5EF4-FFF2-40B4-BE49-F238E27FC236}">
                <a16:creationId xmlns:a16="http://schemas.microsoft.com/office/drawing/2014/main" id="{992CCB21-0158-A3FC-7C55-B6102F939ED8}"/>
              </a:ext>
            </a:extLst>
          </p:cNvPr>
          <p:cNvGrpSpPr/>
          <p:nvPr/>
        </p:nvGrpSpPr>
        <p:grpSpPr>
          <a:xfrm>
            <a:off x="876586" y="2479080"/>
            <a:ext cx="6487858" cy="1536362"/>
            <a:chOff x="876586" y="2873938"/>
            <a:chExt cx="6487858" cy="1536362"/>
          </a:xfrm>
        </p:grpSpPr>
        <p:sp>
          <p:nvSpPr>
            <p:cNvPr id="6" name="Rectangle 5">
              <a:extLst>
                <a:ext uri="{FF2B5EF4-FFF2-40B4-BE49-F238E27FC236}">
                  <a16:creationId xmlns:a16="http://schemas.microsoft.com/office/drawing/2014/main" id="{BB657DF6-5441-E2F4-04F2-635574FDE31A}"/>
                </a:ext>
              </a:extLst>
            </p:cNvPr>
            <p:cNvSpPr/>
            <p:nvPr/>
          </p:nvSpPr>
          <p:spPr>
            <a:xfrm>
              <a:off x="3824221" y="3513838"/>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 name="Rectangle 6">
              <a:extLst>
                <a:ext uri="{FF2B5EF4-FFF2-40B4-BE49-F238E27FC236}">
                  <a16:creationId xmlns:a16="http://schemas.microsoft.com/office/drawing/2014/main" id="{1BEEDD04-3F62-B3B1-692A-755339B9B30C}"/>
                </a:ext>
              </a:extLst>
            </p:cNvPr>
            <p:cNvSpPr/>
            <p:nvPr/>
          </p:nvSpPr>
          <p:spPr>
            <a:xfrm>
              <a:off x="4358230" y="3513837"/>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8" name="Rectangle 7">
              <a:extLst>
                <a:ext uri="{FF2B5EF4-FFF2-40B4-BE49-F238E27FC236}">
                  <a16:creationId xmlns:a16="http://schemas.microsoft.com/office/drawing/2014/main" id="{F0398B5F-7233-87B5-40D7-378A47F5AD84}"/>
                </a:ext>
              </a:extLst>
            </p:cNvPr>
            <p:cNvSpPr/>
            <p:nvPr/>
          </p:nvSpPr>
          <p:spPr>
            <a:xfrm>
              <a:off x="4892239" y="3513836"/>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BE154A-6FE7-345D-B66B-7208F71A94A8}"/>
                    </a:ext>
                  </a:extLst>
                </p:cNvPr>
                <p:cNvSpPr txBox="1"/>
                <p:nvPr/>
              </p:nvSpPr>
              <p:spPr>
                <a:xfrm>
                  <a:off x="1991713" y="2888284"/>
                  <a:ext cx="207264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kumimoji="0" lang="en-US" sz="14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 0, 1, 2, 3, 4, 5 }</m:t>
                        </m:r>
                      </m:oMath>
                    </m:oMathPara>
                  </a14:m>
                  <a:endParaRPr lang="en-US"/>
                </a:p>
              </p:txBody>
            </p:sp>
          </mc:Choice>
          <mc:Fallback xmlns="">
            <p:sp>
              <p:nvSpPr>
                <p:cNvPr id="22" name="TextBox 21">
                  <a:extLst>
                    <a:ext uri="{FF2B5EF4-FFF2-40B4-BE49-F238E27FC236}">
                      <a16:creationId xmlns:a16="http://schemas.microsoft.com/office/drawing/2014/main" id="{1FBE154A-6FE7-345D-B66B-7208F71A94A8}"/>
                    </a:ext>
                  </a:extLst>
                </p:cNvPr>
                <p:cNvSpPr txBox="1">
                  <a:spLocks noRot="1" noChangeAspect="1" noMove="1" noResize="1" noEditPoints="1" noAdjustHandles="1" noChangeArrowheads="1" noChangeShapeType="1" noTextEdit="1"/>
                </p:cNvSpPr>
                <p:nvPr/>
              </p:nvSpPr>
              <p:spPr>
                <a:xfrm>
                  <a:off x="1991713" y="2888284"/>
                  <a:ext cx="2072640" cy="307777"/>
                </a:xfrm>
                <a:prstGeom prst="rect">
                  <a:avLst/>
                </a:prstGeom>
                <a:blipFill>
                  <a:blip r:embed="rId8"/>
                  <a:stretch>
                    <a:fillRect b="-9804"/>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1F338E8-298A-6174-7E37-DAC9476D1C68}"/>
                    </a:ext>
                  </a:extLst>
                </p:cNvPr>
                <p:cNvSpPr txBox="1"/>
                <p:nvPr/>
              </p:nvSpPr>
              <p:spPr>
                <a:xfrm>
                  <a:off x="3562753" y="2878436"/>
                  <a:ext cx="207264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solidFill>
                              <a:srgbClr val="FFFFFF"/>
                            </a:solidFill>
                            <a:latin typeface="Cambria Math" panose="02040503050406030204" pitchFamily="18" charset="0"/>
                            <a:ea typeface="+mj-ea"/>
                            <a:cs typeface="+mj-cs"/>
                            <a:sym typeface="Calibri"/>
                          </a:rPr>
                          <m:t>{</m:t>
                        </m:r>
                        <m:r>
                          <a:rPr lang="en-US" sz="1400" b="0" i="1" smtClean="0">
                            <a:solidFill>
                              <a:srgbClr val="FFFFFF"/>
                            </a:solidFill>
                            <a:latin typeface="Cambria Math" panose="02040503050406030204" pitchFamily="18" charset="0"/>
                            <a:ea typeface="+mj-ea"/>
                            <a:cs typeface="+mj-cs"/>
                            <a:sym typeface="Calibri"/>
                          </a:rPr>
                          <m:t> 6, 7, 8, 9, 10 }</m:t>
                        </m:r>
                      </m:oMath>
                    </m:oMathPara>
                  </a14:m>
                  <a:endParaRPr lang="en-US"/>
                </a:p>
              </p:txBody>
            </p:sp>
          </mc:Choice>
          <mc:Fallback xmlns="">
            <p:sp>
              <p:nvSpPr>
                <p:cNvPr id="23" name="TextBox 22">
                  <a:extLst>
                    <a:ext uri="{FF2B5EF4-FFF2-40B4-BE49-F238E27FC236}">
                      <a16:creationId xmlns:a16="http://schemas.microsoft.com/office/drawing/2014/main" id="{A1F338E8-298A-6174-7E37-DAC9476D1C68}"/>
                    </a:ext>
                  </a:extLst>
                </p:cNvPr>
                <p:cNvSpPr txBox="1">
                  <a:spLocks noRot="1" noChangeAspect="1" noMove="1" noResize="1" noEditPoints="1" noAdjustHandles="1" noChangeArrowheads="1" noChangeShapeType="1" noTextEdit="1"/>
                </p:cNvSpPr>
                <p:nvPr/>
              </p:nvSpPr>
              <p:spPr>
                <a:xfrm>
                  <a:off x="3562753" y="2878436"/>
                  <a:ext cx="2072640" cy="307777"/>
                </a:xfrm>
                <a:prstGeom prst="rect">
                  <a:avLst/>
                </a:prstGeom>
                <a:blipFill>
                  <a:blip r:embed="rId9"/>
                  <a:stretch>
                    <a:fillRect b="-9804"/>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9F19A0DE-AE36-0B67-C7D6-459A50CDF58E}"/>
                    </a:ext>
                  </a:extLst>
                </p:cNvPr>
                <p:cNvSpPr txBox="1"/>
                <p:nvPr/>
              </p:nvSpPr>
              <p:spPr>
                <a:xfrm>
                  <a:off x="5291804" y="2892375"/>
                  <a:ext cx="207264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FFFFFF"/>
                            </a:solidFill>
                            <a:latin typeface="Cambria Math" panose="02040503050406030204" pitchFamily="18" charset="0"/>
                            <a:ea typeface="+mj-ea"/>
                            <a:cs typeface="+mj-cs"/>
                            <a:sym typeface="Calibri"/>
                          </a:rPr>
                          <m:t>{ 11, 12, 13, 14, 15 }</m:t>
                        </m:r>
                      </m:oMath>
                    </m:oMathPara>
                  </a14:m>
                  <a:endParaRPr lang="en-US"/>
                </a:p>
              </p:txBody>
            </p:sp>
          </mc:Choice>
          <mc:Fallback xmlns="">
            <p:sp>
              <p:nvSpPr>
                <p:cNvPr id="24" name="TextBox 23">
                  <a:extLst>
                    <a:ext uri="{FF2B5EF4-FFF2-40B4-BE49-F238E27FC236}">
                      <a16:creationId xmlns:a16="http://schemas.microsoft.com/office/drawing/2014/main" id="{9F19A0DE-AE36-0B67-C7D6-459A50CDF58E}"/>
                    </a:ext>
                  </a:extLst>
                </p:cNvPr>
                <p:cNvSpPr txBox="1">
                  <a:spLocks noRot="1" noChangeAspect="1" noMove="1" noResize="1" noEditPoints="1" noAdjustHandles="1" noChangeArrowheads="1" noChangeShapeType="1" noTextEdit="1"/>
                </p:cNvSpPr>
                <p:nvPr/>
              </p:nvSpPr>
              <p:spPr>
                <a:xfrm>
                  <a:off x="5291804" y="2892375"/>
                  <a:ext cx="2072640" cy="307777"/>
                </a:xfrm>
                <a:prstGeom prst="rect">
                  <a:avLst/>
                </a:prstGeom>
                <a:blipFill>
                  <a:blip r:embed="rId10"/>
                  <a:stretch>
                    <a:fillRect b="-10000"/>
                  </a:stretch>
                </a:blipFill>
                <a:ln w="12700" cap="flat">
                  <a:noFill/>
                  <a:miter lim="400000"/>
                </a:ln>
                <a:effectLst/>
              </p:spPr>
              <p:txBody>
                <a:bodyPr/>
                <a:lstStyle/>
                <a:p>
                  <a:r>
                    <a:rPr lang="en-US">
                      <a:noFill/>
                    </a:rPr>
                    <a:t> </a:t>
                  </a:r>
                </a:p>
              </p:txBody>
            </p:sp>
          </mc:Fallback>
        </mc:AlternateContent>
        <p:cxnSp>
          <p:nvCxnSpPr>
            <p:cNvPr id="26" name="Connector: Elbow 25">
              <a:extLst>
                <a:ext uri="{FF2B5EF4-FFF2-40B4-BE49-F238E27FC236}">
                  <a16:creationId xmlns:a16="http://schemas.microsoft.com/office/drawing/2014/main" id="{D0D55E68-68BA-26F2-F4FB-5D281D44C448}"/>
                </a:ext>
              </a:extLst>
            </p:cNvPr>
            <p:cNvCxnSpPr>
              <a:stCxn id="22" idx="2"/>
              <a:endCxn id="6" idx="0"/>
            </p:cNvCxnSpPr>
            <p:nvPr/>
          </p:nvCxnSpPr>
          <p:spPr>
            <a:xfrm rot="16200000" flipH="1">
              <a:off x="3400741" y="2823352"/>
              <a:ext cx="317777" cy="1063193"/>
            </a:xfrm>
            <a:prstGeom prst="bentConnector3">
              <a:avLst/>
            </a:prstGeom>
            <a:noFill/>
            <a:ln w="127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8" name="Connector: Elbow 27">
              <a:extLst>
                <a:ext uri="{FF2B5EF4-FFF2-40B4-BE49-F238E27FC236}">
                  <a16:creationId xmlns:a16="http://schemas.microsoft.com/office/drawing/2014/main" id="{A66A5840-15AD-0018-1084-DE0E94596BE6}"/>
                </a:ext>
              </a:extLst>
            </p:cNvPr>
            <p:cNvCxnSpPr>
              <a:endCxn id="7" idx="0"/>
            </p:cNvCxnSpPr>
            <p:nvPr/>
          </p:nvCxnSpPr>
          <p:spPr>
            <a:xfrm rot="16200000" flipH="1">
              <a:off x="4492751" y="3381352"/>
              <a:ext cx="264967" cy="1"/>
            </a:xfrm>
            <a:prstGeom prst="bentConnector3">
              <a:avLst/>
            </a:prstGeom>
            <a:noFill/>
            <a:ln w="127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0" name="Connector: Elbow 29">
              <a:extLst>
                <a:ext uri="{FF2B5EF4-FFF2-40B4-BE49-F238E27FC236}">
                  <a16:creationId xmlns:a16="http://schemas.microsoft.com/office/drawing/2014/main" id="{F8B24315-8B3D-7CAB-E47B-0A319A8D6FF2}"/>
                </a:ext>
              </a:extLst>
            </p:cNvPr>
            <p:cNvCxnSpPr>
              <a:stCxn id="24" idx="2"/>
              <a:endCxn id="8" idx="0"/>
            </p:cNvCxnSpPr>
            <p:nvPr/>
          </p:nvCxnSpPr>
          <p:spPr>
            <a:xfrm rot="5400000">
              <a:off x="5586842" y="2772554"/>
              <a:ext cx="313684" cy="1168880"/>
            </a:xfrm>
            <a:prstGeom prst="bentConnector3">
              <a:avLst/>
            </a:prstGeom>
            <a:noFill/>
            <a:ln w="127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31" name="TextBox 30">
              <a:extLst>
                <a:ext uri="{FF2B5EF4-FFF2-40B4-BE49-F238E27FC236}">
                  <a16:creationId xmlns:a16="http://schemas.microsoft.com/office/drawing/2014/main" id="{6E7CF847-4F94-CC55-538A-86EEEF7E2772}"/>
                </a:ext>
              </a:extLst>
            </p:cNvPr>
            <p:cNvSpPr txBox="1"/>
            <p:nvPr/>
          </p:nvSpPr>
          <p:spPr>
            <a:xfrm>
              <a:off x="3875452" y="4040970"/>
              <a:ext cx="40370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[0]</a:t>
              </a:r>
            </a:p>
          </p:txBody>
        </p:sp>
        <p:sp>
          <p:nvSpPr>
            <p:cNvPr id="32" name="TextBox 31">
              <a:extLst>
                <a:ext uri="{FF2B5EF4-FFF2-40B4-BE49-F238E27FC236}">
                  <a16:creationId xmlns:a16="http://schemas.microsoft.com/office/drawing/2014/main" id="{CE0BE97B-80FB-E03C-1D5D-AFADEA2C331F}"/>
                </a:ext>
              </a:extLst>
            </p:cNvPr>
            <p:cNvSpPr txBox="1"/>
            <p:nvPr/>
          </p:nvSpPr>
          <p:spPr>
            <a:xfrm>
              <a:off x="4423384" y="4033599"/>
              <a:ext cx="40370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[1]</a:t>
              </a:r>
            </a:p>
          </p:txBody>
        </p:sp>
        <p:sp>
          <p:nvSpPr>
            <p:cNvPr id="33" name="TextBox 32">
              <a:extLst>
                <a:ext uri="{FF2B5EF4-FFF2-40B4-BE49-F238E27FC236}">
                  <a16:creationId xmlns:a16="http://schemas.microsoft.com/office/drawing/2014/main" id="{8B661438-22B6-C9C0-786F-813238109A6C}"/>
                </a:ext>
              </a:extLst>
            </p:cNvPr>
            <p:cNvSpPr txBox="1"/>
            <p:nvPr/>
          </p:nvSpPr>
          <p:spPr>
            <a:xfrm>
              <a:off x="4971316" y="4029841"/>
              <a:ext cx="40370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[2]</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7F79F1F-ACA4-CB74-3230-74C3CE2E823B}"/>
                    </a:ext>
                  </a:extLst>
                </p:cNvPr>
                <p:cNvSpPr txBox="1"/>
                <p:nvPr/>
              </p:nvSpPr>
              <p:spPr>
                <a:xfrm>
                  <a:off x="876586" y="2873938"/>
                  <a:ext cx="1335288"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kumimoji="0" lang="en-US" sz="18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h𝑎𝑠h</m:t>
                        </m:r>
                        <m:d>
                          <m:dPr>
                            <m:ctrlPr>
                              <a:rPr kumimoji="0" lang="en-US" sz="18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ctrlPr>
                          </m:dPr>
                          <m:e>
                            <m:r>
                              <a:rPr kumimoji="0" lang="en-US" sz="18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𝑋</m:t>
                            </m:r>
                          </m:e>
                        </m:d>
                        <m:r>
                          <a:rPr kumimoji="0" lang="en-US" sz="18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m:t>
                        </m:r>
                      </m:oMath>
                    </m:oMathPara>
                  </a14:m>
                  <a:endParaRPr lang="en-US"/>
                </a:p>
              </p:txBody>
            </p:sp>
          </mc:Choice>
          <mc:Fallback xmlns="">
            <p:sp>
              <p:nvSpPr>
                <p:cNvPr id="14" name="TextBox 13">
                  <a:extLst>
                    <a:ext uri="{FF2B5EF4-FFF2-40B4-BE49-F238E27FC236}">
                      <a16:creationId xmlns:a16="http://schemas.microsoft.com/office/drawing/2014/main" id="{97F79F1F-ACA4-CB74-3230-74C3CE2E823B}"/>
                    </a:ext>
                  </a:extLst>
                </p:cNvPr>
                <p:cNvSpPr txBox="1">
                  <a:spLocks noRot="1" noChangeAspect="1" noMove="1" noResize="1" noEditPoints="1" noAdjustHandles="1" noChangeArrowheads="1" noChangeShapeType="1" noTextEdit="1"/>
                </p:cNvSpPr>
                <p:nvPr/>
              </p:nvSpPr>
              <p:spPr>
                <a:xfrm>
                  <a:off x="876586" y="2873938"/>
                  <a:ext cx="1335288" cy="369332"/>
                </a:xfrm>
                <a:prstGeom prst="rect">
                  <a:avLst/>
                </a:prstGeom>
                <a:blipFill>
                  <a:blip r:embed="rId11"/>
                  <a:stretch>
                    <a:fillRect/>
                  </a:stretch>
                </a:blipFill>
                <a:ln w="12700" cap="flat">
                  <a:noFill/>
                  <a:miter lim="400000"/>
                </a:ln>
                <a:effectLst/>
              </p:spPr>
              <p:txBody>
                <a:bodyPr/>
                <a:lstStyle/>
                <a:p>
                  <a:r>
                    <a:rPr lang="en-US">
                      <a:noFill/>
                    </a:rPr>
                    <a:t> </a:t>
                  </a:r>
                </a:p>
              </p:txBody>
            </p:sp>
          </mc:Fallback>
        </mc:AlternateContent>
      </p:grpSp>
      <p:sp>
        <p:nvSpPr>
          <p:cNvPr id="5" name="TextBox 4">
            <a:extLst>
              <a:ext uri="{FF2B5EF4-FFF2-40B4-BE49-F238E27FC236}">
                <a16:creationId xmlns:a16="http://schemas.microsoft.com/office/drawing/2014/main" id="{9DD9666E-66B7-E536-9B3C-AAB190032E9A}"/>
              </a:ext>
            </a:extLst>
          </p:cNvPr>
          <p:cNvSpPr txBox="1"/>
          <p:nvPr/>
        </p:nvSpPr>
        <p:spPr>
          <a:xfrm>
            <a:off x="2209800" y="2997200"/>
            <a:ext cx="1465394"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Home locations:</a:t>
            </a:r>
          </a:p>
        </p:txBody>
      </p:sp>
    </p:spTree>
    <p:extLst>
      <p:ext uri="{BB962C8B-B14F-4D97-AF65-F5344CB8AC3E}">
        <p14:creationId xmlns:p14="http://schemas.microsoft.com/office/powerpoint/2010/main" val="25726828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514294-AABB-1D6D-A01B-D9AEDD3292D1}"/>
              </a:ext>
            </a:extLst>
          </p:cNvPr>
          <p:cNvSpPr>
            <a:spLocks noGrp="1"/>
          </p:cNvSpPr>
          <p:nvPr>
            <p:ph type="sldNum" sz="quarter" idx="2"/>
          </p:nvPr>
        </p:nvSpPr>
        <p:spPr/>
        <p:txBody>
          <a:bodyPr/>
          <a:lstStyle/>
          <a:p>
            <a:fld id="{86CB4B4D-7CA3-9044-876B-883B54F8677D}" type="slidenum">
              <a:rPr lang="en-US" smtClean="0"/>
              <a:t>53</a:t>
            </a:fld>
            <a:endParaRPr lang="en-US"/>
          </a:p>
        </p:txBody>
      </p:sp>
      <p:sp>
        <p:nvSpPr>
          <p:cNvPr id="3" name="Title 2">
            <a:extLst>
              <a:ext uri="{FF2B5EF4-FFF2-40B4-BE49-F238E27FC236}">
                <a16:creationId xmlns:a16="http://schemas.microsoft.com/office/drawing/2014/main" id="{18F313F1-323A-40F5-1823-2DCB0023A408}"/>
              </a:ext>
            </a:extLst>
          </p:cNvPr>
          <p:cNvSpPr>
            <a:spLocks noGrp="1"/>
          </p:cNvSpPr>
          <p:nvPr>
            <p:ph type="title"/>
          </p:nvPr>
        </p:nvSpPr>
        <p:spPr/>
        <p:txBody>
          <a:bodyPr>
            <a:normAutofit fontScale="90000"/>
          </a:bodyPr>
          <a:lstStyle/>
          <a:p>
            <a:r>
              <a:rPr lang="en-US"/>
              <a:t>Bidirectional Linear Probing - </a:t>
            </a:r>
            <a:r>
              <a:rPr lang="en-US" err="1"/>
              <a:t>sEARCH</a:t>
            </a:r>
            <a:endParaRPr lang="en-US"/>
          </a:p>
        </p:txBody>
      </p:sp>
      <p:sp>
        <p:nvSpPr>
          <p:cNvPr id="4" name="Text Placeholder 3">
            <a:extLst>
              <a:ext uri="{FF2B5EF4-FFF2-40B4-BE49-F238E27FC236}">
                <a16:creationId xmlns:a16="http://schemas.microsoft.com/office/drawing/2014/main" id="{B68E1F10-9839-D057-84BE-D4FF6EF2A51F}"/>
              </a:ext>
            </a:extLst>
          </p:cNvPr>
          <p:cNvSpPr>
            <a:spLocks noGrp="1"/>
          </p:cNvSpPr>
          <p:nvPr>
            <p:ph type="body" idx="1"/>
          </p:nvPr>
        </p:nvSpPr>
        <p:spPr>
          <a:xfrm>
            <a:off x="274951" y="996718"/>
            <a:ext cx="11646370" cy="4904747"/>
          </a:xfrm>
        </p:spPr>
        <p:txBody>
          <a:bodyPr/>
          <a:lstStyle/>
          <a:p>
            <a:r>
              <a:rPr lang="en-US"/>
              <a:t>Find an element with </a:t>
            </a:r>
            <a:r>
              <a:rPr lang="en-US">
                <a:solidFill>
                  <a:srgbClr val="FFFF00"/>
                </a:solidFill>
              </a:rPr>
              <a:t>half of the iteration</a:t>
            </a:r>
          </a:p>
        </p:txBody>
      </p:sp>
      <p:cxnSp>
        <p:nvCxnSpPr>
          <p:cNvPr id="32" name="Straight Arrow Connector 31">
            <a:extLst>
              <a:ext uri="{FF2B5EF4-FFF2-40B4-BE49-F238E27FC236}">
                <a16:creationId xmlns:a16="http://schemas.microsoft.com/office/drawing/2014/main" id="{18A54EF7-6532-C4BC-6D7D-CD5714C2C3D7}"/>
              </a:ext>
            </a:extLst>
          </p:cNvPr>
          <p:cNvCxnSpPr>
            <a:cxnSpLocks/>
          </p:cNvCxnSpPr>
          <p:nvPr/>
        </p:nvCxnSpPr>
        <p:spPr>
          <a:xfrm>
            <a:off x="5636530" y="2592012"/>
            <a:ext cx="1036050" cy="0"/>
          </a:xfrm>
          <a:prstGeom prst="straightConnector1">
            <a:avLst/>
          </a:prstGeom>
          <a:noFill/>
          <a:ln w="12700" cap="flat">
            <a:solidFill>
              <a:srgbClr val="FFFF00"/>
            </a:solidFill>
            <a:prstDash val="solid"/>
            <a:miter lim="800000"/>
            <a:headEnd type="oval" w="med" len="med"/>
            <a:tailEnd type="triangle" w="med" len="med"/>
          </a:ln>
          <a:effectLst/>
          <a:sp3d/>
        </p:spPr>
        <p:style>
          <a:lnRef idx="0">
            <a:scrgbClr r="0" g="0" b="0"/>
          </a:lnRef>
          <a:fillRef idx="0">
            <a:scrgbClr r="0" g="0" b="0"/>
          </a:fillRef>
          <a:effectRef idx="0">
            <a:scrgbClr r="0" g="0" b="0"/>
          </a:effectRef>
          <a:fontRef idx="none"/>
        </p:style>
      </p:cxnSp>
      <p:grpSp>
        <p:nvGrpSpPr>
          <p:cNvPr id="52" name="Group 51">
            <a:extLst>
              <a:ext uri="{FF2B5EF4-FFF2-40B4-BE49-F238E27FC236}">
                <a16:creationId xmlns:a16="http://schemas.microsoft.com/office/drawing/2014/main" id="{1A0693E7-1A1E-0FC5-A8E4-0C356B8B4A86}"/>
              </a:ext>
            </a:extLst>
          </p:cNvPr>
          <p:cNvGrpSpPr/>
          <p:nvPr/>
        </p:nvGrpSpPr>
        <p:grpSpPr>
          <a:xfrm>
            <a:off x="5998699" y="2259387"/>
            <a:ext cx="4448884" cy="827125"/>
            <a:chOff x="5998699" y="2529553"/>
            <a:chExt cx="4448884" cy="827125"/>
          </a:xfrm>
        </p:grpSpPr>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FCC3BFD-551F-C7E7-34CF-CB5A1BC4E166}"/>
                    </a:ext>
                  </a:extLst>
                </p:cNvPr>
                <p:cNvSpPr txBox="1"/>
                <p:nvPr/>
              </p:nvSpPr>
              <p:spPr>
                <a:xfrm>
                  <a:off x="5998699" y="3048901"/>
                  <a:ext cx="188677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kumimoji="0" lang="en-US" sz="14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h𝑎𝑠h</m:t>
                        </m:r>
                        <m:d>
                          <m:dPr>
                            <m:ctrlPr>
                              <a:rPr kumimoji="0" lang="en-US" sz="14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ctrlPr>
                          </m:dPr>
                          <m:e>
                            <m:r>
                              <a:rPr kumimoji="0" lang="en-US" sz="14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𝑉</m:t>
                            </m:r>
                          </m:e>
                        </m:d>
                        <m:r>
                          <a:rPr kumimoji="0" lang="en-US" sz="1400" b="0" i="0"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&lt;</m:t>
                        </m:r>
                        <m:r>
                          <a:rPr lang="en-US" sz="1400" b="0" i="1" smtClean="0">
                            <a:solidFill>
                              <a:srgbClr val="FFFFFF"/>
                            </a:solidFill>
                            <a:latin typeface="Cambria Math" panose="02040503050406030204" pitchFamily="18" charset="0"/>
                            <a:sym typeface="Calibri"/>
                          </a:rPr>
                          <m:t>h𝑎𝑠h</m:t>
                        </m:r>
                        <m:d>
                          <m:dPr>
                            <m:ctrlPr>
                              <a:rPr lang="en-US" sz="1400" i="1">
                                <a:solidFill>
                                  <a:srgbClr val="FFFFFF"/>
                                </a:solidFill>
                                <a:latin typeface="Cambria Math" panose="02040503050406030204" pitchFamily="18" charset="0"/>
                                <a:sym typeface="Calibri"/>
                              </a:rPr>
                            </m:ctrlPr>
                          </m:dPr>
                          <m:e>
                            <m:r>
                              <a:rPr lang="en-US" sz="1400" i="1">
                                <a:solidFill>
                                  <a:srgbClr val="FFFFFF"/>
                                </a:solidFill>
                                <a:latin typeface="Cambria Math" panose="02040503050406030204" pitchFamily="18" charset="0"/>
                                <a:sym typeface="Calibri"/>
                              </a:rPr>
                              <m:t>𝐻</m:t>
                            </m:r>
                          </m:e>
                        </m:d>
                      </m:oMath>
                    </m:oMathPara>
                  </a14:m>
                  <a:endParaRPr lang="en-US" sz="1400"/>
                </a:p>
              </p:txBody>
            </p:sp>
          </mc:Choice>
          <mc:Fallback xmlns="">
            <p:sp>
              <p:nvSpPr>
                <p:cNvPr id="31" name="TextBox 30">
                  <a:extLst>
                    <a:ext uri="{FF2B5EF4-FFF2-40B4-BE49-F238E27FC236}">
                      <a16:creationId xmlns:a16="http://schemas.microsoft.com/office/drawing/2014/main" id="{FFCC3BFD-551F-C7E7-34CF-CB5A1BC4E166}"/>
                    </a:ext>
                  </a:extLst>
                </p:cNvPr>
                <p:cNvSpPr txBox="1">
                  <a:spLocks noRot="1" noChangeAspect="1" noMove="1" noResize="1" noEditPoints="1" noAdjustHandles="1" noChangeArrowheads="1" noChangeShapeType="1" noTextEdit="1"/>
                </p:cNvSpPr>
                <p:nvPr/>
              </p:nvSpPr>
              <p:spPr>
                <a:xfrm>
                  <a:off x="5998699" y="3048901"/>
                  <a:ext cx="1886772" cy="307777"/>
                </a:xfrm>
                <a:prstGeom prst="rect">
                  <a:avLst/>
                </a:prstGeom>
                <a:blipFill>
                  <a:blip r:embed="rId3"/>
                  <a:stretch>
                    <a:fillRect/>
                  </a:stretch>
                </a:blipFill>
                <a:ln w="12700" cap="flat">
                  <a:noFill/>
                  <a:miter lim="400000"/>
                </a:ln>
                <a:effectLst/>
              </p:spPr>
              <p:txBody>
                <a:bodyPr/>
                <a:lstStyle/>
                <a:p>
                  <a:r>
                    <a:rPr lang="en-US">
                      <a:noFill/>
                    </a:rPr>
                    <a:t> </a:t>
                  </a:r>
                </a:p>
              </p:txBody>
            </p:sp>
          </mc:Fallback>
        </mc:AlternateContent>
        <p:sp>
          <p:nvSpPr>
            <p:cNvPr id="51" name="Speech Bubble: Oval 50">
              <a:extLst>
                <a:ext uri="{FF2B5EF4-FFF2-40B4-BE49-F238E27FC236}">
                  <a16:creationId xmlns:a16="http://schemas.microsoft.com/office/drawing/2014/main" id="{0B1D9611-8409-77A9-24D9-7CFA41B03A12}"/>
                </a:ext>
              </a:extLst>
            </p:cNvPr>
            <p:cNvSpPr/>
            <p:nvPr/>
          </p:nvSpPr>
          <p:spPr>
            <a:xfrm>
              <a:off x="7940859" y="2529553"/>
              <a:ext cx="2506724" cy="519348"/>
            </a:xfrm>
            <a:prstGeom prst="wedgeEllipseCallout">
              <a:avLst>
                <a:gd name="adj1" fmla="val -53468"/>
                <a:gd name="adj2" fmla="val 74030"/>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a:solidFill>
                    <a:srgbClr val="000000"/>
                  </a:solidFill>
                  <a:latin typeface="+mj-lt"/>
                  <a:ea typeface="+mj-ea"/>
                  <a:cs typeface="+mj-cs"/>
                  <a:sym typeface="Calibri"/>
                </a:rPr>
                <a:t>Go for the right</a:t>
              </a:r>
            </a:p>
          </p:txBody>
        </p:sp>
      </p:grpSp>
      <p:grpSp>
        <p:nvGrpSpPr>
          <p:cNvPr id="56" name="Group 55">
            <a:extLst>
              <a:ext uri="{FF2B5EF4-FFF2-40B4-BE49-F238E27FC236}">
                <a16:creationId xmlns:a16="http://schemas.microsoft.com/office/drawing/2014/main" id="{6063E82B-F0D9-F817-BE6A-F99B714E8B95}"/>
              </a:ext>
            </a:extLst>
          </p:cNvPr>
          <p:cNvGrpSpPr/>
          <p:nvPr/>
        </p:nvGrpSpPr>
        <p:grpSpPr>
          <a:xfrm>
            <a:off x="837185" y="4577041"/>
            <a:ext cx="4822007" cy="768281"/>
            <a:chOff x="837185" y="4847207"/>
            <a:chExt cx="4822007" cy="768281"/>
          </a:xfrm>
        </p:grpSpPr>
        <p:cxnSp>
          <p:nvCxnSpPr>
            <p:cNvPr id="49" name="Straight Arrow Connector 48">
              <a:extLst>
                <a:ext uri="{FF2B5EF4-FFF2-40B4-BE49-F238E27FC236}">
                  <a16:creationId xmlns:a16="http://schemas.microsoft.com/office/drawing/2014/main" id="{E05052F9-627E-0BC7-1E64-297E68637C28}"/>
                </a:ext>
              </a:extLst>
            </p:cNvPr>
            <p:cNvCxnSpPr>
              <a:cxnSpLocks/>
            </p:cNvCxnSpPr>
            <p:nvPr/>
          </p:nvCxnSpPr>
          <p:spPr>
            <a:xfrm flipH="1">
              <a:off x="4694068" y="5106881"/>
              <a:ext cx="965124" cy="0"/>
            </a:xfrm>
            <a:prstGeom prst="straightConnector1">
              <a:avLst/>
            </a:prstGeom>
            <a:noFill/>
            <a:ln w="12700" cap="flat">
              <a:solidFill>
                <a:srgbClr val="FFFF00"/>
              </a:solidFill>
              <a:prstDash val="solid"/>
              <a:miter lim="800000"/>
              <a:headEnd type="oval" w="med" len="med"/>
              <a:tailEnd type="triangle" w="med" len="med"/>
            </a:ln>
            <a:effectLst/>
            <a:sp3d/>
          </p:spPr>
          <p:style>
            <a:lnRef idx="0">
              <a:scrgbClr r="0" g="0" b="0"/>
            </a:lnRef>
            <a:fillRef idx="0">
              <a:scrgbClr r="0" g="0" b="0"/>
            </a:fillRef>
            <a:effectRef idx="0">
              <a:scrgbClr r="0" g="0" b="0"/>
            </a:effectRef>
            <a:fontRef idx="none"/>
          </p:style>
        </p:cxnSp>
        <p:grpSp>
          <p:nvGrpSpPr>
            <p:cNvPr id="55" name="Group 54">
              <a:extLst>
                <a:ext uri="{FF2B5EF4-FFF2-40B4-BE49-F238E27FC236}">
                  <a16:creationId xmlns:a16="http://schemas.microsoft.com/office/drawing/2014/main" id="{0E463BAC-01D0-0718-618C-7A12BFBB31A7}"/>
                </a:ext>
              </a:extLst>
            </p:cNvPr>
            <p:cNvGrpSpPr/>
            <p:nvPr/>
          </p:nvGrpSpPr>
          <p:grpSpPr>
            <a:xfrm>
              <a:off x="837185" y="4847207"/>
              <a:ext cx="4473532" cy="768281"/>
              <a:chOff x="837185" y="4847207"/>
              <a:chExt cx="4473532" cy="768281"/>
            </a:xfrm>
          </p:grpSpPr>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2E62EA4B-2E5C-8B5A-1D33-9983077AEC1D}"/>
                      </a:ext>
                    </a:extLst>
                  </p:cNvPr>
                  <p:cNvSpPr txBox="1"/>
                  <p:nvPr/>
                </p:nvSpPr>
                <p:spPr>
                  <a:xfrm>
                    <a:off x="3423945" y="5307711"/>
                    <a:ext cx="188677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FFFFFF"/>
                              </a:solidFill>
                              <a:latin typeface="Cambria Math" panose="02040503050406030204" pitchFamily="18" charset="0"/>
                              <a:sym typeface="Calibri"/>
                            </a:rPr>
                            <m:t>h𝑎𝑠h</m:t>
                          </m:r>
                          <m:d>
                            <m:dPr>
                              <m:ctrlPr>
                                <a:rPr lang="en-US" sz="1400" i="1" smtClean="0">
                                  <a:solidFill>
                                    <a:srgbClr val="FFFFFF"/>
                                  </a:solidFill>
                                  <a:latin typeface="Cambria Math" panose="02040503050406030204" pitchFamily="18" charset="0"/>
                                  <a:sym typeface="Calibri"/>
                                </a:rPr>
                              </m:ctrlPr>
                            </m:dPr>
                            <m:e>
                              <m:r>
                                <a:rPr lang="en-US" sz="1400" b="0" i="1" smtClean="0">
                                  <a:solidFill>
                                    <a:srgbClr val="FFFFFF"/>
                                  </a:solidFill>
                                  <a:latin typeface="Cambria Math" panose="02040503050406030204" pitchFamily="18" charset="0"/>
                                  <a:sym typeface="Calibri"/>
                                </a:rPr>
                                <m:t>𝐶</m:t>
                              </m:r>
                            </m:e>
                          </m:d>
                          <m:r>
                            <a:rPr lang="en-US" sz="1400" b="0" i="1" smtClean="0">
                              <a:solidFill>
                                <a:srgbClr val="FFFFFF"/>
                              </a:solidFill>
                              <a:latin typeface="Cambria Math" panose="02040503050406030204" pitchFamily="18" charset="0"/>
                              <a:sym typeface="Calibri"/>
                            </a:rPr>
                            <m:t>&lt;</m:t>
                          </m:r>
                          <m:r>
                            <a:rPr lang="en-US" sz="1400" i="1">
                              <a:solidFill>
                                <a:srgbClr val="FFFFFF"/>
                              </a:solidFill>
                              <a:latin typeface="Cambria Math" panose="02040503050406030204" pitchFamily="18" charset="0"/>
                              <a:sym typeface="Calibri"/>
                            </a:rPr>
                            <m:t>h𝑎𝑠h</m:t>
                          </m:r>
                          <m:d>
                            <m:dPr>
                              <m:ctrlPr>
                                <a:rPr lang="en-US" sz="1400" i="1">
                                  <a:solidFill>
                                    <a:srgbClr val="FFFFFF"/>
                                  </a:solidFill>
                                  <a:latin typeface="Cambria Math" panose="02040503050406030204" pitchFamily="18" charset="0"/>
                                  <a:sym typeface="Calibri"/>
                                </a:rPr>
                              </m:ctrlPr>
                            </m:dPr>
                            <m:e>
                              <m:r>
                                <a:rPr lang="en-US" sz="1400" b="0" i="1" smtClean="0">
                                  <a:solidFill>
                                    <a:srgbClr val="FFFFFF"/>
                                  </a:solidFill>
                                  <a:latin typeface="Cambria Math" panose="02040503050406030204" pitchFamily="18" charset="0"/>
                                  <a:sym typeface="Calibri"/>
                                </a:rPr>
                                <m:t>𝑉</m:t>
                              </m:r>
                            </m:e>
                          </m:d>
                        </m:oMath>
                      </m:oMathPara>
                    </a14:m>
                    <a:endParaRPr lang="en-US" sz="1400"/>
                  </a:p>
                </p:txBody>
              </p:sp>
            </mc:Choice>
            <mc:Fallback xmlns="">
              <p:sp>
                <p:nvSpPr>
                  <p:cNvPr id="48" name="TextBox 47">
                    <a:extLst>
                      <a:ext uri="{FF2B5EF4-FFF2-40B4-BE49-F238E27FC236}">
                        <a16:creationId xmlns:a16="http://schemas.microsoft.com/office/drawing/2014/main" id="{2E62EA4B-2E5C-8B5A-1D33-9983077AEC1D}"/>
                      </a:ext>
                    </a:extLst>
                  </p:cNvPr>
                  <p:cNvSpPr txBox="1">
                    <a:spLocks noRot="1" noChangeAspect="1" noMove="1" noResize="1" noEditPoints="1" noAdjustHandles="1" noChangeArrowheads="1" noChangeShapeType="1" noTextEdit="1"/>
                  </p:cNvSpPr>
                  <p:nvPr/>
                </p:nvSpPr>
                <p:spPr>
                  <a:xfrm>
                    <a:off x="3423945" y="5307711"/>
                    <a:ext cx="1886772" cy="307777"/>
                  </a:xfrm>
                  <a:prstGeom prst="rect">
                    <a:avLst/>
                  </a:prstGeom>
                  <a:blipFill>
                    <a:blip r:embed="rId4"/>
                    <a:stretch>
                      <a:fillRect/>
                    </a:stretch>
                  </a:blipFill>
                  <a:ln w="12700" cap="flat">
                    <a:noFill/>
                    <a:miter lim="400000"/>
                  </a:ln>
                  <a:effectLst/>
                </p:spPr>
                <p:txBody>
                  <a:bodyPr/>
                  <a:lstStyle/>
                  <a:p>
                    <a:r>
                      <a:rPr lang="en-US">
                        <a:noFill/>
                      </a:rPr>
                      <a:t> </a:t>
                    </a:r>
                  </a:p>
                </p:txBody>
              </p:sp>
            </mc:Fallback>
          </mc:AlternateContent>
          <p:sp>
            <p:nvSpPr>
              <p:cNvPr id="53" name="Speech Bubble: Oval 52">
                <a:extLst>
                  <a:ext uri="{FF2B5EF4-FFF2-40B4-BE49-F238E27FC236}">
                    <a16:creationId xmlns:a16="http://schemas.microsoft.com/office/drawing/2014/main" id="{733F5533-EA61-B8C6-2B57-F32301324BDE}"/>
                  </a:ext>
                </a:extLst>
              </p:cNvPr>
              <p:cNvSpPr/>
              <p:nvPr/>
            </p:nvSpPr>
            <p:spPr>
              <a:xfrm>
                <a:off x="837185" y="4847207"/>
                <a:ext cx="2506724" cy="519348"/>
              </a:xfrm>
              <a:prstGeom prst="wedgeEllipseCallout">
                <a:avLst>
                  <a:gd name="adj1" fmla="val 51102"/>
                  <a:gd name="adj2" fmla="val 75334"/>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a:solidFill>
                      <a:srgbClr val="000000"/>
                    </a:solidFill>
                    <a:latin typeface="+mj-lt"/>
                    <a:ea typeface="+mj-ea"/>
                    <a:cs typeface="+mj-cs"/>
                    <a:sym typeface="Calibri"/>
                  </a:rPr>
                  <a:t>Go for the left</a:t>
                </a:r>
              </a:p>
            </p:txBody>
          </p:sp>
        </p:grpSp>
      </p:grpSp>
      <p:grpSp>
        <p:nvGrpSpPr>
          <p:cNvPr id="22" name="Group 21">
            <a:extLst>
              <a:ext uri="{FF2B5EF4-FFF2-40B4-BE49-F238E27FC236}">
                <a16:creationId xmlns:a16="http://schemas.microsoft.com/office/drawing/2014/main" id="{A9A2169F-580A-F9C9-1AA9-6BC9FDEAD118}"/>
              </a:ext>
            </a:extLst>
          </p:cNvPr>
          <p:cNvGrpSpPr/>
          <p:nvPr/>
        </p:nvGrpSpPr>
        <p:grpSpPr>
          <a:xfrm>
            <a:off x="3343909" y="1799251"/>
            <a:ext cx="4336233" cy="1695033"/>
            <a:chOff x="3336289" y="1711277"/>
            <a:chExt cx="4336233" cy="1695033"/>
          </a:xfrm>
        </p:grpSpPr>
        <p:sp>
          <p:nvSpPr>
            <p:cNvPr id="6" name="Rectangle 5">
              <a:extLst>
                <a:ext uri="{FF2B5EF4-FFF2-40B4-BE49-F238E27FC236}">
                  <a16:creationId xmlns:a16="http://schemas.microsoft.com/office/drawing/2014/main" id="{1C99D7D8-F65B-9844-032B-50D5D13EE5D1}"/>
                </a:ext>
              </a:extLst>
            </p:cNvPr>
            <p:cNvSpPr/>
            <p:nvPr/>
          </p:nvSpPr>
          <p:spPr>
            <a:xfrm>
              <a:off x="3737263" y="1784439"/>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 name="Rectangle 6">
              <a:extLst>
                <a:ext uri="{FF2B5EF4-FFF2-40B4-BE49-F238E27FC236}">
                  <a16:creationId xmlns:a16="http://schemas.microsoft.com/office/drawing/2014/main" id="{E521CA1A-BF55-38A0-EB2B-44E549E75D6C}"/>
                </a:ext>
              </a:extLst>
            </p:cNvPr>
            <p:cNvSpPr/>
            <p:nvPr/>
          </p:nvSpPr>
          <p:spPr>
            <a:xfrm>
              <a:off x="4271272" y="1784438"/>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8" name="Rectangle 7">
              <a:extLst>
                <a:ext uri="{FF2B5EF4-FFF2-40B4-BE49-F238E27FC236}">
                  <a16:creationId xmlns:a16="http://schemas.microsoft.com/office/drawing/2014/main" id="{87FDA007-62C8-72FD-3C25-605C8FDBAD5D}"/>
                </a:ext>
              </a:extLst>
            </p:cNvPr>
            <p:cNvSpPr/>
            <p:nvPr/>
          </p:nvSpPr>
          <p:spPr>
            <a:xfrm>
              <a:off x="4805281" y="1784437"/>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9" name="Rectangle 8">
              <a:extLst>
                <a:ext uri="{FF2B5EF4-FFF2-40B4-BE49-F238E27FC236}">
                  <a16:creationId xmlns:a16="http://schemas.microsoft.com/office/drawing/2014/main" id="{7F3BF6C3-4E00-42EE-B042-7771EA1BDFBD}"/>
                </a:ext>
              </a:extLst>
            </p:cNvPr>
            <p:cNvSpPr/>
            <p:nvPr/>
          </p:nvSpPr>
          <p:spPr>
            <a:xfrm>
              <a:off x="5331973" y="1784436"/>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0" name="Rectangle 9">
              <a:extLst>
                <a:ext uri="{FF2B5EF4-FFF2-40B4-BE49-F238E27FC236}">
                  <a16:creationId xmlns:a16="http://schemas.microsoft.com/office/drawing/2014/main" id="{32C913B6-6D4F-59BB-D74E-8BFFF9200080}"/>
                </a:ext>
              </a:extLst>
            </p:cNvPr>
            <p:cNvSpPr/>
            <p:nvPr/>
          </p:nvSpPr>
          <p:spPr>
            <a:xfrm>
              <a:off x="5873299" y="1784436"/>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1" name="TextBox 10">
              <a:extLst>
                <a:ext uri="{FF2B5EF4-FFF2-40B4-BE49-F238E27FC236}">
                  <a16:creationId xmlns:a16="http://schemas.microsoft.com/office/drawing/2014/main" id="{A5BC16A5-36F2-223E-05DC-02A4F81CD527}"/>
                </a:ext>
              </a:extLst>
            </p:cNvPr>
            <p:cNvSpPr txBox="1"/>
            <p:nvPr/>
          </p:nvSpPr>
          <p:spPr>
            <a:xfrm>
              <a:off x="4405451" y="1912178"/>
              <a:ext cx="2583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C</a:t>
              </a:r>
            </a:p>
          </p:txBody>
        </p:sp>
        <p:sp>
          <p:nvSpPr>
            <p:cNvPr id="12" name="TextBox 11">
              <a:extLst>
                <a:ext uri="{FF2B5EF4-FFF2-40B4-BE49-F238E27FC236}">
                  <a16:creationId xmlns:a16="http://schemas.microsoft.com/office/drawing/2014/main" id="{73921AF7-AD11-CE8C-E770-6FB979FE5F18}"/>
                </a:ext>
              </a:extLst>
            </p:cNvPr>
            <p:cNvSpPr txBox="1"/>
            <p:nvPr/>
          </p:nvSpPr>
          <p:spPr>
            <a:xfrm>
              <a:off x="4932143" y="1912178"/>
              <a:ext cx="2583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B</a:t>
              </a:r>
            </a:p>
          </p:txBody>
        </p:sp>
        <p:sp>
          <p:nvSpPr>
            <p:cNvPr id="13" name="Rectangle 12">
              <a:extLst>
                <a:ext uri="{FF2B5EF4-FFF2-40B4-BE49-F238E27FC236}">
                  <a16:creationId xmlns:a16="http://schemas.microsoft.com/office/drawing/2014/main" id="{2B547927-9EAD-905B-9361-153E8D14B763}"/>
                </a:ext>
              </a:extLst>
            </p:cNvPr>
            <p:cNvSpPr/>
            <p:nvPr/>
          </p:nvSpPr>
          <p:spPr>
            <a:xfrm>
              <a:off x="6399989" y="1783672"/>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4" name="TextBox 13">
              <a:extLst>
                <a:ext uri="{FF2B5EF4-FFF2-40B4-BE49-F238E27FC236}">
                  <a16:creationId xmlns:a16="http://schemas.microsoft.com/office/drawing/2014/main" id="{E6533E98-8155-26CE-CD68-CA6F414827CC}"/>
                </a:ext>
              </a:extLst>
            </p:cNvPr>
            <p:cNvSpPr txBox="1"/>
            <p:nvPr/>
          </p:nvSpPr>
          <p:spPr>
            <a:xfrm>
              <a:off x="6525637" y="1918274"/>
              <a:ext cx="2583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00"/>
                  </a:solidFill>
                </a:rPr>
                <a:t>H</a:t>
              </a:r>
            </a:p>
          </p:txBody>
        </p:sp>
        <p:sp>
          <p:nvSpPr>
            <p:cNvPr id="15" name="Rectangle 14">
              <a:extLst>
                <a:ext uri="{FF2B5EF4-FFF2-40B4-BE49-F238E27FC236}">
                  <a16:creationId xmlns:a16="http://schemas.microsoft.com/office/drawing/2014/main" id="{EC68B781-56F3-5F51-81AE-CAB3BA32D6D9}"/>
                </a:ext>
              </a:extLst>
            </p:cNvPr>
            <p:cNvSpPr/>
            <p:nvPr/>
          </p:nvSpPr>
          <p:spPr>
            <a:xfrm>
              <a:off x="6935288" y="1784439"/>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6" name="TextBox 15">
              <a:extLst>
                <a:ext uri="{FF2B5EF4-FFF2-40B4-BE49-F238E27FC236}">
                  <a16:creationId xmlns:a16="http://schemas.microsoft.com/office/drawing/2014/main" id="{C4DB71F9-2234-F5FB-A4FB-E12B9668C4FE}"/>
                </a:ext>
              </a:extLst>
            </p:cNvPr>
            <p:cNvSpPr txBox="1"/>
            <p:nvPr/>
          </p:nvSpPr>
          <p:spPr>
            <a:xfrm>
              <a:off x="5457619" y="1920823"/>
              <a:ext cx="2583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V</a:t>
              </a:r>
            </a:p>
          </p:txBody>
        </p:sp>
        <p:sp>
          <p:nvSpPr>
            <p:cNvPr id="17" name="TextBox 16">
              <a:extLst>
                <a:ext uri="{FF2B5EF4-FFF2-40B4-BE49-F238E27FC236}">
                  <a16:creationId xmlns:a16="http://schemas.microsoft.com/office/drawing/2014/main" id="{C3646C58-3A7C-76A0-8927-6C693DF41111}"/>
                </a:ext>
              </a:extLst>
            </p:cNvPr>
            <p:cNvSpPr txBox="1"/>
            <p:nvPr/>
          </p:nvSpPr>
          <p:spPr>
            <a:xfrm>
              <a:off x="5976422" y="1918951"/>
              <a:ext cx="2583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K</a:t>
              </a:r>
            </a:p>
          </p:txBody>
        </p:sp>
        <p:sp>
          <p:nvSpPr>
            <p:cNvPr id="27" name="Arrow: Right 26">
              <a:extLst>
                <a:ext uri="{FF2B5EF4-FFF2-40B4-BE49-F238E27FC236}">
                  <a16:creationId xmlns:a16="http://schemas.microsoft.com/office/drawing/2014/main" id="{17DB04F6-6B94-1C59-255A-F14FFCD7E040}"/>
                </a:ext>
              </a:extLst>
            </p:cNvPr>
            <p:cNvSpPr/>
            <p:nvPr/>
          </p:nvSpPr>
          <p:spPr>
            <a:xfrm rot="16200000">
              <a:off x="5457047" y="2773212"/>
              <a:ext cx="329184" cy="192498"/>
            </a:xfrm>
            <a:prstGeom prst="rightArrow">
              <a:avLst/>
            </a:prstGeom>
            <a:solidFill>
              <a:srgbClr val="FFFFFF"/>
            </a:solidFill>
            <a:ln w="12700" cap="flat">
              <a:solidFill>
                <a:schemeClr val="bg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052C4AF-B208-0F9D-F904-C36B2FBAB9E6}"/>
                    </a:ext>
                  </a:extLst>
                </p:cNvPr>
                <p:cNvSpPr txBox="1"/>
                <p:nvPr/>
              </p:nvSpPr>
              <p:spPr>
                <a:xfrm>
                  <a:off x="4827943" y="3098533"/>
                  <a:ext cx="162858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kumimoji="0" lang="en-US" sz="14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h𝑜𝑚𝑒</m:t>
                        </m:r>
                        <m:d>
                          <m:dPr>
                            <m:ctrlPr>
                              <a:rPr kumimoji="0" lang="en-US" sz="14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ctrlPr>
                          </m:dPr>
                          <m:e>
                            <m:r>
                              <a:rPr kumimoji="0" lang="en-US" sz="14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𝐻</m:t>
                            </m:r>
                          </m:e>
                        </m:d>
                      </m:oMath>
                    </m:oMathPara>
                  </a14:m>
                  <a:endParaRPr lang="en-US" sz="1400"/>
                </a:p>
              </p:txBody>
            </p:sp>
          </mc:Choice>
          <mc:Fallback xmlns="">
            <p:sp>
              <p:nvSpPr>
                <p:cNvPr id="30" name="TextBox 29">
                  <a:extLst>
                    <a:ext uri="{FF2B5EF4-FFF2-40B4-BE49-F238E27FC236}">
                      <a16:creationId xmlns:a16="http://schemas.microsoft.com/office/drawing/2014/main" id="{1052C4AF-B208-0F9D-F904-C36B2FBAB9E6}"/>
                    </a:ext>
                  </a:extLst>
                </p:cNvPr>
                <p:cNvSpPr txBox="1">
                  <a:spLocks noRot="1" noChangeAspect="1" noMove="1" noResize="1" noEditPoints="1" noAdjustHandles="1" noChangeArrowheads="1" noChangeShapeType="1" noTextEdit="1"/>
                </p:cNvSpPr>
                <p:nvPr/>
              </p:nvSpPr>
              <p:spPr>
                <a:xfrm>
                  <a:off x="4827943" y="3098533"/>
                  <a:ext cx="1628588" cy="307777"/>
                </a:xfrm>
                <a:prstGeom prst="rect">
                  <a:avLst/>
                </a:prstGeom>
                <a:blipFill>
                  <a:blip r:embed="rId5"/>
                  <a:stretch>
                    <a:fillRect/>
                  </a:stretch>
                </a:blipFill>
                <a:ln w="12700" cap="flat">
                  <a:noFill/>
                  <a:miter lim="400000"/>
                </a:ln>
                <a:effectLst/>
              </p:spPr>
              <p:txBody>
                <a:bodyPr/>
                <a:lstStyle/>
                <a:p>
                  <a:r>
                    <a:rPr lang="en-US">
                      <a:noFill/>
                    </a:rPr>
                    <a:t> </a:t>
                  </a:r>
                </a:p>
              </p:txBody>
            </p:sp>
          </mc:Fallback>
        </mc:AlternateContent>
        <p:sp>
          <p:nvSpPr>
            <p:cNvPr id="18" name="Rectangle 17">
              <a:extLst>
                <a:ext uri="{FF2B5EF4-FFF2-40B4-BE49-F238E27FC236}">
                  <a16:creationId xmlns:a16="http://schemas.microsoft.com/office/drawing/2014/main" id="{9C90BFE9-D40C-4F00-38D3-F8371CE76BFE}"/>
                </a:ext>
              </a:extLst>
            </p:cNvPr>
            <p:cNvSpPr/>
            <p:nvPr/>
          </p:nvSpPr>
          <p:spPr>
            <a:xfrm>
              <a:off x="3336289" y="1729540"/>
              <a:ext cx="581656" cy="674463"/>
            </a:xfrm>
            <a:prstGeom prst="rect">
              <a:avLst/>
            </a:prstGeom>
            <a:solidFill>
              <a:schemeClr val="bg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9" name="Rectangle 18">
              <a:extLst>
                <a:ext uri="{FF2B5EF4-FFF2-40B4-BE49-F238E27FC236}">
                  <a16:creationId xmlns:a16="http://schemas.microsoft.com/office/drawing/2014/main" id="{D0440F4C-2F64-7E0F-F5E6-6D484B191A67}"/>
                </a:ext>
              </a:extLst>
            </p:cNvPr>
            <p:cNvSpPr/>
            <p:nvPr/>
          </p:nvSpPr>
          <p:spPr>
            <a:xfrm>
              <a:off x="7145830" y="1711277"/>
              <a:ext cx="526692" cy="752736"/>
            </a:xfrm>
            <a:prstGeom prst="rect">
              <a:avLst/>
            </a:prstGeom>
            <a:solidFill>
              <a:schemeClr val="bg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grpSp>
      <p:grpSp>
        <p:nvGrpSpPr>
          <p:cNvPr id="54" name="Group 53">
            <a:extLst>
              <a:ext uri="{FF2B5EF4-FFF2-40B4-BE49-F238E27FC236}">
                <a16:creationId xmlns:a16="http://schemas.microsoft.com/office/drawing/2014/main" id="{51BC325F-03CA-428F-D373-3ED6B16821DC}"/>
              </a:ext>
            </a:extLst>
          </p:cNvPr>
          <p:cNvGrpSpPr/>
          <p:nvPr/>
        </p:nvGrpSpPr>
        <p:grpSpPr>
          <a:xfrm>
            <a:off x="3404030" y="4019499"/>
            <a:ext cx="4336233" cy="1719488"/>
            <a:chOff x="3404030" y="4289665"/>
            <a:chExt cx="4336233" cy="1719488"/>
          </a:xfrm>
        </p:grpSpPr>
        <p:sp>
          <p:nvSpPr>
            <p:cNvPr id="34" name="Rectangle 33">
              <a:extLst>
                <a:ext uri="{FF2B5EF4-FFF2-40B4-BE49-F238E27FC236}">
                  <a16:creationId xmlns:a16="http://schemas.microsoft.com/office/drawing/2014/main" id="{9744A2CA-47AC-8906-D824-C8A70AF31CA8}"/>
                </a:ext>
              </a:extLst>
            </p:cNvPr>
            <p:cNvSpPr/>
            <p:nvPr/>
          </p:nvSpPr>
          <p:spPr>
            <a:xfrm>
              <a:off x="3767545" y="4387282"/>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5" name="Rectangle 34">
              <a:extLst>
                <a:ext uri="{FF2B5EF4-FFF2-40B4-BE49-F238E27FC236}">
                  <a16:creationId xmlns:a16="http://schemas.microsoft.com/office/drawing/2014/main" id="{D6C604A7-296F-1ED6-5F39-4843F699224B}"/>
                </a:ext>
              </a:extLst>
            </p:cNvPr>
            <p:cNvSpPr/>
            <p:nvPr/>
          </p:nvSpPr>
          <p:spPr>
            <a:xfrm>
              <a:off x="4301554" y="4387281"/>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6" name="Rectangle 35">
              <a:extLst>
                <a:ext uri="{FF2B5EF4-FFF2-40B4-BE49-F238E27FC236}">
                  <a16:creationId xmlns:a16="http://schemas.microsoft.com/office/drawing/2014/main" id="{071B7C29-1B0D-CA5E-33B5-C32F9C6C8686}"/>
                </a:ext>
              </a:extLst>
            </p:cNvPr>
            <p:cNvSpPr/>
            <p:nvPr/>
          </p:nvSpPr>
          <p:spPr>
            <a:xfrm>
              <a:off x="4835563" y="4387280"/>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7" name="Rectangle 36">
              <a:extLst>
                <a:ext uri="{FF2B5EF4-FFF2-40B4-BE49-F238E27FC236}">
                  <a16:creationId xmlns:a16="http://schemas.microsoft.com/office/drawing/2014/main" id="{57E9C2B7-9B89-9E2C-5FC0-45F6B64F97AC}"/>
                </a:ext>
              </a:extLst>
            </p:cNvPr>
            <p:cNvSpPr/>
            <p:nvPr/>
          </p:nvSpPr>
          <p:spPr>
            <a:xfrm>
              <a:off x="5362255" y="4387279"/>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8" name="Rectangle 37">
              <a:extLst>
                <a:ext uri="{FF2B5EF4-FFF2-40B4-BE49-F238E27FC236}">
                  <a16:creationId xmlns:a16="http://schemas.microsoft.com/office/drawing/2014/main" id="{8795656B-22CF-F1CC-A827-C426633F2598}"/>
                </a:ext>
              </a:extLst>
            </p:cNvPr>
            <p:cNvSpPr/>
            <p:nvPr/>
          </p:nvSpPr>
          <p:spPr>
            <a:xfrm>
              <a:off x="5903581" y="4387279"/>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9" name="TextBox 38">
              <a:extLst>
                <a:ext uri="{FF2B5EF4-FFF2-40B4-BE49-F238E27FC236}">
                  <a16:creationId xmlns:a16="http://schemas.microsoft.com/office/drawing/2014/main" id="{88A9DC69-9613-3D66-4DEB-4510B1907773}"/>
                </a:ext>
              </a:extLst>
            </p:cNvPr>
            <p:cNvSpPr txBox="1"/>
            <p:nvPr/>
          </p:nvSpPr>
          <p:spPr>
            <a:xfrm>
              <a:off x="4435733" y="4515021"/>
              <a:ext cx="2583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00"/>
                  </a:solidFill>
                </a:rPr>
                <a:t>C</a:t>
              </a:r>
            </a:p>
          </p:txBody>
        </p:sp>
        <p:sp>
          <p:nvSpPr>
            <p:cNvPr id="40" name="TextBox 39">
              <a:extLst>
                <a:ext uri="{FF2B5EF4-FFF2-40B4-BE49-F238E27FC236}">
                  <a16:creationId xmlns:a16="http://schemas.microsoft.com/office/drawing/2014/main" id="{36AC997B-270B-E020-8C7B-833A8433476B}"/>
                </a:ext>
              </a:extLst>
            </p:cNvPr>
            <p:cNvSpPr txBox="1"/>
            <p:nvPr/>
          </p:nvSpPr>
          <p:spPr>
            <a:xfrm>
              <a:off x="4962425" y="4515021"/>
              <a:ext cx="2583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B</a:t>
              </a:r>
            </a:p>
          </p:txBody>
        </p:sp>
        <p:sp>
          <p:nvSpPr>
            <p:cNvPr id="41" name="Rectangle 40">
              <a:extLst>
                <a:ext uri="{FF2B5EF4-FFF2-40B4-BE49-F238E27FC236}">
                  <a16:creationId xmlns:a16="http://schemas.microsoft.com/office/drawing/2014/main" id="{6030A984-7A15-AC92-95E5-D3C825CDEB80}"/>
                </a:ext>
              </a:extLst>
            </p:cNvPr>
            <p:cNvSpPr/>
            <p:nvPr/>
          </p:nvSpPr>
          <p:spPr>
            <a:xfrm>
              <a:off x="6430271" y="4386515"/>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2" name="TextBox 41">
              <a:extLst>
                <a:ext uri="{FF2B5EF4-FFF2-40B4-BE49-F238E27FC236}">
                  <a16:creationId xmlns:a16="http://schemas.microsoft.com/office/drawing/2014/main" id="{2880F081-00AC-CEC1-3CFA-352781695C10}"/>
                </a:ext>
              </a:extLst>
            </p:cNvPr>
            <p:cNvSpPr txBox="1"/>
            <p:nvPr/>
          </p:nvSpPr>
          <p:spPr>
            <a:xfrm>
              <a:off x="6555919" y="4521117"/>
              <a:ext cx="2583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H</a:t>
              </a:r>
            </a:p>
          </p:txBody>
        </p:sp>
        <p:sp>
          <p:nvSpPr>
            <p:cNvPr id="43" name="Rectangle 42">
              <a:extLst>
                <a:ext uri="{FF2B5EF4-FFF2-40B4-BE49-F238E27FC236}">
                  <a16:creationId xmlns:a16="http://schemas.microsoft.com/office/drawing/2014/main" id="{562D99A5-2403-24DE-C90A-59F5D52DEAF3}"/>
                </a:ext>
              </a:extLst>
            </p:cNvPr>
            <p:cNvSpPr/>
            <p:nvPr/>
          </p:nvSpPr>
          <p:spPr>
            <a:xfrm>
              <a:off x="6965570" y="4387282"/>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4" name="TextBox 43">
              <a:extLst>
                <a:ext uri="{FF2B5EF4-FFF2-40B4-BE49-F238E27FC236}">
                  <a16:creationId xmlns:a16="http://schemas.microsoft.com/office/drawing/2014/main" id="{81A80FDB-D870-31CA-A6E5-AD13CC6F0050}"/>
                </a:ext>
              </a:extLst>
            </p:cNvPr>
            <p:cNvSpPr txBox="1"/>
            <p:nvPr/>
          </p:nvSpPr>
          <p:spPr>
            <a:xfrm>
              <a:off x="5487901" y="4523666"/>
              <a:ext cx="2583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V</a:t>
              </a:r>
            </a:p>
          </p:txBody>
        </p:sp>
        <p:sp>
          <p:nvSpPr>
            <p:cNvPr id="45" name="TextBox 44">
              <a:extLst>
                <a:ext uri="{FF2B5EF4-FFF2-40B4-BE49-F238E27FC236}">
                  <a16:creationId xmlns:a16="http://schemas.microsoft.com/office/drawing/2014/main" id="{3A0804C7-AE9D-5C69-5AE2-1DB4810B7D51}"/>
                </a:ext>
              </a:extLst>
            </p:cNvPr>
            <p:cNvSpPr txBox="1"/>
            <p:nvPr/>
          </p:nvSpPr>
          <p:spPr>
            <a:xfrm>
              <a:off x="6006704" y="4521794"/>
              <a:ext cx="2583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K</a:t>
              </a:r>
            </a:p>
          </p:txBody>
        </p:sp>
        <p:sp>
          <p:nvSpPr>
            <p:cNvPr id="46" name="Arrow: Right 45">
              <a:extLst>
                <a:ext uri="{FF2B5EF4-FFF2-40B4-BE49-F238E27FC236}">
                  <a16:creationId xmlns:a16="http://schemas.microsoft.com/office/drawing/2014/main" id="{FBA82841-2D6F-B667-F585-60BFD1DFEBB7}"/>
                </a:ext>
              </a:extLst>
            </p:cNvPr>
            <p:cNvSpPr/>
            <p:nvPr/>
          </p:nvSpPr>
          <p:spPr>
            <a:xfrm rot="16200000">
              <a:off x="5487329" y="5376055"/>
              <a:ext cx="329184" cy="192498"/>
            </a:xfrm>
            <a:prstGeom prst="rightArrow">
              <a:avLst/>
            </a:prstGeom>
            <a:solidFill>
              <a:srgbClr val="FFFFFF"/>
            </a:solidFill>
            <a:ln w="12700" cap="flat">
              <a:solidFill>
                <a:schemeClr val="bg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6868E0B3-9834-7643-0C79-DE0A1DE9ECBA}"/>
                    </a:ext>
                  </a:extLst>
                </p:cNvPr>
                <p:cNvSpPr txBox="1"/>
                <p:nvPr/>
              </p:nvSpPr>
              <p:spPr>
                <a:xfrm>
                  <a:off x="4858225" y="5701376"/>
                  <a:ext cx="162858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kumimoji="0" lang="en-US" sz="14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h𝑜𝑚𝑒</m:t>
                        </m:r>
                        <m:d>
                          <m:dPr>
                            <m:ctrlPr>
                              <a:rPr kumimoji="0" lang="en-US" sz="14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ctrlPr>
                          </m:dPr>
                          <m:e>
                            <m:r>
                              <a:rPr kumimoji="0" lang="en-US" sz="14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𝐶</m:t>
                            </m:r>
                          </m:e>
                        </m:d>
                      </m:oMath>
                    </m:oMathPara>
                  </a14:m>
                  <a:endParaRPr lang="en-US" sz="1400"/>
                </a:p>
              </p:txBody>
            </p:sp>
          </mc:Choice>
          <mc:Fallback xmlns="">
            <p:sp>
              <p:nvSpPr>
                <p:cNvPr id="47" name="TextBox 46">
                  <a:extLst>
                    <a:ext uri="{FF2B5EF4-FFF2-40B4-BE49-F238E27FC236}">
                      <a16:creationId xmlns:a16="http://schemas.microsoft.com/office/drawing/2014/main" id="{6868E0B3-9834-7643-0C79-DE0A1DE9ECBA}"/>
                    </a:ext>
                  </a:extLst>
                </p:cNvPr>
                <p:cNvSpPr txBox="1">
                  <a:spLocks noRot="1" noChangeAspect="1" noMove="1" noResize="1" noEditPoints="1" noAdjustHandles="1" noChangeArrowheads="1" noChangeShapeType="1" noTextEdit="1"/>
                </p:cNvSpPr>
                <p:nvPr/>
              </p:nvSpPr>
              <p:spPr>
                <a:xfrm>
                  <a:off x="4858225" y="5701376"/>
                  <a:ext cx="1628588" cy="307777"/>
                </a:xfrm>
                <a:prstGeom prst="rect">
                  <a:avLst/>
                </a:prstGeom>
                <a:blipFill>
                  <a:blip r:embed="rId6"/>
                  <a:stretch>
                    <a:fillRect/>
                  </a:stretch>
                </a:blipFill>
                <a:ln w="12700" cap="flat">
                  <a:noFill/>
                  <a:miter lim="400000"/>
                </a:ln>
                <a:effectLst/>
              </p:spPr>
              <p:txBody>
                <a:bodyPr/>
                <a:lstStyle/>
                <a:p>
                  <a:r>
                    <a:rPr lang="en-US">
                      <a:noFill/>
                    </a:rPr>
                    <a:t> </a:t>
                  </a:r>
                </a:p>
              </p:txBody>
            </p:sp>
          </mc:Fallback>
        </mc:AlternateContent>
        <p:sp>
          <p:nvSpPr>
            <p:cNvPr id="20" name="Rectangle 19">
              <a:extLst>
                <a:ext uri="{FF2B5EF4-FFF2-40B4-BE49-F238E27FC236}">
                  <a16:creationId xmlns:a16="http://schemas.microsoft.com/office/drawing/2014/main" id="{21AD7D56-2E40-216F-5DAC-A1AF8A01F4AA}"/>
                </a:ext>
              </a:extLst>
            </p:cNvPr>
            <p:cNvSpPr/>
            <p:nvPr/>
          </p:nvSpPr>
          <p:spPr>
            <a:xfrm>
              <a:off x="3404030" y="4307928"/>
              <a:ext cx="581656" cy="674463"/>
            </a:xfrm>
            <a:prstGeom prst="rect">
              <a:avLst/>
            </a:prstGeom>
            <a:solidFill>
              <a:schemeClr val="bg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1" name="Rectangle 20">
              <a:extLst>
                <a:ext uri="{FF2B5EF4-FFF2-40B4-BE49-F238E27FC236}">
                  <a16:creationId xmlns:a16="http://schemas.microsoft.com/office/drawing/2014/main" id="{C75F7B45-8EAB-0FB7-D24A-215DE3563FCC}"/>
                </a:ext>
              </a:extLst>
            </p:cNvPr>
            <p:cNvSpPr/>
            <p:nvPr/>
          </p:nvSpPr>
          <p:spPr>
            <a:xfrm>
              <a:off x="7213571" y="4289665"/>
              <a:ext cx="526692" cy="752736"/>
            </a:xfrm>
            <a:prstGeom prst="rect">
              <a:avLst/>
            </a:prstGeom>
            <a:solidFill>
              <a:schemeClr val="bg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grpSp>
      <p:grpSp>
        <p:nvGrpSpPr>
          <p:cNvPr id="28" name="Group 27">
            <a:extLst>
              <a:ext uri="{FF2B5EF4-FFF2-40B4-BE49-F238E27FC236}">
                <a16:creationId xmlns:a16="http://schemas.microsoft.com/office/drawing/2014/main" id="{D6D6C74E-6C55-FC72-311E-B60042C6CC91}"/>
              </a:ext>
            </a:extLst>
          </p:cNvPr>
          <p:cNvGrpSpPr/>
          <p:nvPr/>
        </p:nvGrpSpPr>
        <p:grpSpPr>
          <a:xfrm>
            <a:off x="3484700" y="1348656"/>
            <a:ext cx="4585699" cy="391721"/>
            <a:chOff x="3484700" y="1618822"/>
            <a:chExt cx="4585699" cy="391721"/>
          </a:xfrm>
        </p:grpSpPr>
        <p:sp>
          <p:nvSpPr>
            <p:cNvPr id="23" name="Arrow: Right 22">
              <a:extLst>
                <a:ext uri="{FF2B5EF4-FFF2-40B4-BE49-F238E27FC236}">
                  <a16:creationId xmlns:a16="http://schemas.microsoft.com/office/drawing/2014/main" id="{97B225EA-AECA-13B3-9BDF-035797C7088B}"/>
                </a:ext>
              </a:extLst>
            </p:cNvPr>
            <p:cNvSpPr/>
            <p:nvPr/>
          </p:nvSpPr>
          <p:spPr>
            <a:xfrm>
              <a:off x="6791592" y="1732653"/>
              <a:ext cx="234990" cy="196254"/>
            </a:xfrm>
            <a:prstGeom prst="rightArrow">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4" name="Arrow: Right 23">
              <a:extLst>
                <a:ext uri="{FF2B5EF4-FFF2-40B4-BE49-F238E27FC236}">
                  <a16:creationId xmlns:a16="http://schemas.microsoft.com/office/drawing/2014/main" id="{F765D01A-7110-437A-D014-8AC2BE821C04}"/>
                </a:ext>
              </a:extLst>
            </p:cNvPr>
            <p:cNvSpPr/>
            <p:nvPr/>
          </p:nvSpPr>
          <p:spPr>
            <a:xfrm rot="10800000">
              <a:off x="4245579" y="1732653"/>
              <a:ext cx="234990" cy="196254"/>
            </a:xfrm>
            <a:prstGeom prst="rightArrow">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5" name="TextBox 24">
              <a:extLst>
                <a:ext uri="{FF2B5EF4-FFF2-40B4-BE49-F238E27FC236}">
                  <a16:creationId xmlns:a16="http://schemas.microsoft.com/office/drawing/2014/main" id="{C48BB6CF-D088-BFFE-284A-6BF80A5D4740}"/>
                </a:ext>
              </a:extLst>
            </p:cNvPr>
            <p:cNvSpPr txBox="1"/>
            <p:nvPr/>
          </p:nvSpPr>
          <p:spPr>
            <a:xfrm>
              <a:off x="7093820" y="1641213"/>
              <a:ext cx="97657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00"/>
                  </a:solidFill>
                  <a:effectLst/>
                  <a:uFillTx/>
                  <a:latin typeface="+mj-lt"/>
                  <a:ea typeface="+mj-ea"/>
                  <a:cs typeface="+mj-cs"/>
                  <a:sym typeface="Calibri"/>
                </a:rPr>
                <a:t>higher</a:t>
              </a:r>
            </a:p>
          </p:txBody>
        </p:sp>
        <p:sp>
          <p:nvSpPr>
            <p:cNvPr id="26" name="TextBox 25">
              <a:extLst>
                <a:ext uri="{FF2B5EF4-FFF2-40B4-BE49-F238E27FC236}">
                  <a16:creationId xmlns:a16="http://schemas.microsoft.com/office/drawing/2014/main" id="{B7485E90-6366-AF1C-B475-2624D8C6A542}"/>
                </a:ext>
              </a:extLst>
            </p:cNvPr>
            <p:cNvSpPr txBox="1"/>
            <p:nvPr/>
          </p:nvSpPr>
          <p:spPr>
            <a:xfrm>
              <a:off x="3484700" y="1618822"/>
              <a:ext cx="76088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00"/>
                  </a:solidFill>
                  <a:effectLst/>
                  <a:uFillTx/>
                  <a:latin typeface="+mj-lt"/>
                  <a:ea typeface="+mj-ea"/>
                  <a:cs typeface="+mj-cs"/>
                  <a:sym typeface="Calibri"/>
                </a:rPr>
                <a:t>lower</a:t>
              </a:r>
            </a:p>
          </p:txBody>
        </p:sp>
      </p:grpSp>
    </p:spTree>
    <p:extLst>
      <p:ext uri="{BB962C8B-B14F-4D97-AF65-F5344CB8AC3E}">
        <p14:creationId xmlns:p14="http://schemas.microsoft.com/office/powerpoint/2010/main" val="319616964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BCBB41-0ABC-3779-7DCA-620E172E6503}"/>
              </a:ext>
            </a:extLst>
          </p:cNvPr>
          <p:cNvSpPr>
            <a:spLocks noGrp="1"/>
          </p:cNvSpPr>
          <p:nvPr>
            <p:ph type="sldNum" sz="quarter" idx="2"/>
          </p:nvPr>
        </p:nvSpPr>
        <p:spPr/>
        <p:txBody>
          <a:bodyPr/>
          <a:lstStyle/>
          <a:p>
            <a:fld id="{86CB4B4D-7CA3-9044-876B-883B54F8677D}" type="slidenum">
              <a:rPr lang="en-US" smtClean="0"/>
              <a:t>54</a:t>
            </a:fld>
            <a:endParaRPr lang="en-US"/>
          </a:p>
        </p:txBody>
      </p:sp>
      <p:sp>
        <p:nvSpPr>
          <p:cNvPr id="3" name="Title 2">
            <a:extLst>
              <a:ext uri="{FF2B5EF4-FFF2-40B4-BE49-F238E27FC236}">
                <a16:creationId xmlns:a16="http://schemas.microsoft.com/office/drawing/2014/main" id="{3615C0C2-BE1B-6436-7E87-211AE1B04DC1}"/>
              </a:ext>
            </a:extLst>
          </p:cNvPr>
          <p:cNvSpPr>
            <a:spLocks noGrp="1"/>
          </p:cNvSpPr>
          <p:nvPr>
            <p:ph type="title"/>
          </p:nvPr>
        </p:nvSpPr>
        <p:spPr/>
        <p:txBody>
          <a:bodyPr>
            <a:normAutofit fontScale="90000"/>
          </a:bodyPr>
          <a:lstStyle/>
          <a:p>
            <a:r>
              <a:rPr lang="en-US"/>
              <a:t>Bidirectional Linear Probing - Insertion</a:t>
            </a:r>
          </a:p>
        </p:txBody>
      </p:sp>
      <p:sp>
        <p:nvSpPr>
          <p:cNvPr id="4" name="Text Placeholder 3">
            <a:extLst>
              <a:ext uri="{FF2B5EF4-FFF2-40B4-BE49-F238E27FC236}">
                <a16:creationId xmlns:a16="http://schemas.microsoft.com/office/drawing/2014/main" id="{8BD2C226-26E9-7B48-9457-BC9627239309}"/>
              </a:ext>
            </a:extLst>
          </p:cNvPr>
          <p:cNvSpPr>
            <a:spLocks noGrp="1"/>
          </p:cNvSpPr>
          <p:nvPr>
            <p:ph type="body" idx="1"/>
          </p:nvPr>
        </p:nvSpPr>
        <p:spPr>
          <a:xfrm>
            <a:off x="274951" y="923981"/>
            <a:ext cx="11646370" cy="5072058"/>
          </a:xfrm>
        </p:spPr>
        <p:txBody>
          <a:bodyPr>
            <a:normAutofit/>
          </a:bodyPr>
          <a:lstStyle/>
          <a:p>
            <a:r>
              <a:rPr lang="en-US"/>
              <a:t>Insertion</a:t>
            </a:r>
          </a:p>
          <a:p>
            <a:pPr marL="838200" lvl="1" indent="-457200">
              <a:buFont typeface="+mj-lt"/>
              <a:buAutoNum type="arabicPeriod"/>
            </a:pPr>
            <a:r>
              <a:rPr lang="en-US"/>
              <a:t>Search an insertion point to keep the order</a:t>
            </a:r>
          </a:p>
          <a:p>
            <a:pPr marL="838200" lvl="1" indent="-457200">
              <a:buFont typeface="+mj-lt"/>
              <a:buAutoNum type="arabicPeriod"/>
            </a:pPr>
            <a:endParaRPr lang="en-US"/>
          </a:p>
          <a:p>
            <a:pPr marL="838200" lvl="1" indent="-457200">
              <a:buFont typeface="+mj-lt"/>
              <a:buAutoNum type="arabicPeriod"/>
            </a:pPr>
            <a:endParaRPr lang="en-US"/>
          </a:p>
          <a:p>
            <a:pPr marL="838200" lvl="1" indent="-457200">
              <a:buFont typeface="+mj-lt"/>
              <a:buAutoNum type="arabicPeriod"/>
            </a:pPr>
            <a:endParaRPr lang="en-US"/>
          </a:p>
          <a:p>
            <a:pPr marL="838200" lvl="1" indent="-457200">
              <a:buFont typeface="+mj-lt"/>
              <a:buAutoNum type="arabicPeriod"/>
            </a:pPr>
            <a:endParaRPr lang="en-US"/>
          </a:p>
          <a:p>
            <a:pPr marL="838200" lvl="1" indent="-457200">
              <a:buFont typeface="+mj-lt"/>
              <a:buAutoNum type="arabicPeriod"/>
            </a:pPr>
            <a:endParaRPr lang="en-US"/>
          </a:p>
          <a:p>
            <a:pPr marL="838200" lvl="1" indent="-457200">
              <a:buFont typeface="+mj-lt"/>
              <a:buAutoNum type="arabicPeriod"/>
            </a:pPr>
            <a:endParaRPr lang="en-US"/>
          </a:p>
          <a:p>
            <a:pPr marL="838200" lvl="1" indent="-457200">
              <a:buFont typeface="+mj-lt"/>
              <a:buAutoNum type="arabicPeriod"/>
            </a:pPr>
            <a:r>
              <a:rPr lang="en-US"/>
              <a:t>Shift items and insert</a:t>
            </a:r>
          </a:p>
        </p:txBody>
      </p:sp>
      <p:grpSp>
        <p:nvGrpSpPr>
          <p:cNvPr id="22" name="Group 21">
            <a:extLst>
              <a:ext uri="{FF2B5EF4-FFF2-40B4-BE49-F238E27FC236}">
                <a16:creationId xmlns:a16="http://schemas.microsoft.com/office/drawing/2014/main" id="{C12D7C15-B0E7-F7DE-3236-B37013080F50}"/>
              </a:ext>
            </a:extLst>
          </p:cNvPr>
          <p:cNvGrpSpPr/>
          <p:nvPr/>
        </p:nvGrpSpPr>
        <p:grpSpPr>
          <a:xfrm>
            <a:off x="3982283" y="1731665"/>
            <a:ext cx="1425428" cy="402781"/>
            <a:chOff x="3982283" y="2074568"/>
            <a:chExt cx="1425428" cy="402781"/>
          </a:xfrm>
        </p:grpSpPr>
        <p:sp>
          <p:nvSpPr>
            <p:cNvPr id="24" name="Speech Bubble: Oval 23">
              <a:extLst>
                <a:ext uri="{FF2B5EF4-FFF2-40B4-BE49-F238E27FC236}">
                  <a16:creationId xmlns:a16="http://schemas.microsoft.com/office/drawing/2014/main" id="{CFE25F31-0236-6554-015F-84297D0E8147}"/>
                </a:ext>
              </a:extLst>
            </p:cNvPr>
            <p:cNvSpPr/>
            <p:nvPr/>
          </p:nvSpPr>
          <p:spPr>
            <a:xfrm>
              <a:off x="3982283" y="2074568"/>
              <a:ext cx="389145" cy="389510"/>
            </a:xfrm>
            <a:prstGeom prst="wedgeEllipseCallout">
              <a:avLst>
                <a:gd name="adj1" fmla="val -37697"/>
                <a:gd name="adj2" fmla="val 142976"/>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rgbClr val="000000"/>
                  </a:solidFill>
                  <a:latin typeface="+mj-lt"/>
                  <a:ea typeface="+mj-ea"/>
                  <a:cs typeface="+mj-cs"/>
                  <a:sym typeface="Calibri"/>
                </a:rPr>
                <a:t>27</a:t>
              </a:r>
            </a:p>
          </p:txBody>
        </p:sp>
        <p:sp>
          <p:nvSpPr>
            <p:cNvPr id="32" name="Speech Bubble: Oval 31">
              <a:extLst>
                <a:ext uri="{FF2B5EF4-FFF2-40B4-BE49-F238E27FC236}">
                  <a16:creationId xmlns:a16="http://schemas.microsoft.com/office/drawing/2014/main" id="{4A37C998-0E95-D73C-D610-12381BF0A8C8}"/>
                </a:ext>
              </a:extLst>
            </p:cNvPr>
            <p:cNvSpPr/>
            <p:nvPr/>
          </p:nvSpPr>
          <p:spPr>
            <a:xfrm>
              <a:off x="4492754" y="2078735"/>
              <a:ext cx="389145" cy="389510"/>
            </a:xfrm>
            <a:prstGeom prst="wedgeEllipseCallout">
              <a:avLst>
                <a:gd name="adj1" fmla="val -37697"/>
                <a:gd name="adj2" fmla="val 142976"/>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rgbClr val="000000"/>
                  </a:solidFill>
                  <a:latin typeface="+mj-lt"/>
                  <a:ea typeface="+mj-ea"/>
                  <a:cs typeface="+mj-cs"/>
                  <a:sym typeface="Calibri"/>
                </a:rPr>
                <a:t>29</a:t>
              </a:r>
            </a:p>
          </p:txBody>
        </p:sp>
        <p:sp>
          <p:nvSpPr>
            <p:cNvPr id="33" name="Speech Bubble: Oval 32">
              <a:extLst>
                <a:ext uri="{FF2B5EF4-FFF2-40B4-BE49-F238E27FC236}">
                  <a16:creationId xmlns:a16="http://schemas.microsoft.com/office/drawing/2014/main" id="{3515DFDC-01CC-F7FA-C8B8-D19ED330F40D}"/>
                </a:ext>
              </a:extLst>
            </p:cNvPr>
            <p:cNvSpPr/>
            <p:nvPr/>
          </p:nvSpPr>
          <p:spPr>
            <a:xfrm>
              <a:off x="5018566" y="2087839"/>
              <a:ext cx="389145" cy="389510"/>
            </a:xfrm>
            <a:prstGeom prst="wedgeEllipseCallout">
              <a:avLst>
                <a:gd name="adj1" fmla="val -37697"/>
                <a:gd name="adj2" fmla="val 142976"/>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rgbClr val="000000"/>
                  </a:solidFill>
                  <a:latin typeface="+mj-lt"/>
                  <a:ea typeface="+mj-ea"/>
                  <a:cs typeface="+mj-cs"/>
                  <a:sym typeface="Calibri"/>
                </a:rPr>
                <a:t>31</a:t>
              </a:r>
            </a:p>
          </p:txBody>
        </p:sp>
      </p:grpSp>
      <p:grpSp>
        <p:nvGrpSpPr>
          <p:cNvPr id="25" name="Group 24">
            <a:extLst>
              <a:ext uri="{FF2B5EF4-FFF2-40B4-BE49-F238E27FC236}">
                <a16:creationId xmlns:a16="http://schemas.microsoft.com/office/drawing/2014/main" id="{7CBC44F7-3C20-BA28-C0ED-D3D81E30310F}"/>
              </a:ext>
            </a:extLst>
          </p:cNvPr>
          <p:cNvGrpSpPr/>
          <p:nvPr/>
        </p:nvGrpSpPr>
        <p:grpSpPr>
          <a:xfrm>
            <a:off x="3310106" y="5114066"/>
            <a:ext cx="1310503" cy="285644"/>
            <a:chOff x="3310106" y="5456969"/>
            <a:chExt cx="1310503" cy="285644"/>
          </a:xfrm>
        </p:grpSpPr>
        <p:sp>
          <p:nvSpPr>
            <p:cNvPr id="68" name="TextBox 67">
              <a:extLst>
                <a:ext uri="{FF2B5EF4-FFF2-40B4-BE49-F238E27FC236}">
                  <a16:creationId xmlns:a16="http://schemas.microsoft.com/office/drawing/2014/main" id="{E0C26906-CA3F-343F-6E3F-14D1691327EE}"/>
                </a:ext>
              </a:extLst>
            </p:cNvPr>
            <p:cNvSpPr txBox="1"/>
            <p:nvPr/>
          </p:nvSpPr>
          <p:spPr>
            <a:xfrm>
              <a:off x="3310106" y="5456969"/>
              <a:ext cx="2583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C</a:t>
              </a:r>
            </a:p>
          </p:txBody>
        </p:sp>
        <p:sp>
          <p:nvSpPr>
            <p:cNvPr id="69" name="TextBox 68">
              <a:extLst>
                <a:ext uri="{FF2B5EF4-FFF2-40B4-BE49-F238E27FC236}">
                  <a16:creationId xmlns:a16="http://schemas.microsoft.com/office/drawing/2014/main" id="{9B608959-39F1-AE1E-7D4E-3055E02845DD}"/>
                </a:ext>
              </a:extLst>
            </p:cNvPr>
            <p:cNvSpPr txBox="1"/>
            <p:nvPr/>
          </p:nvSpPr>
          <p:spPr>
            <a:xfrm>
              <a:off x="3836798" y="5456969"/>
              <a:ext cx="2583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B</a:t>
              </a:r>
            </a:p>
          </p:txBody>
        </p:sp>
        <p:sp>
          <p:nvSpPr>
            <p:cNvPr id="72" name="TextBox 71">
              <a:extLst>
                <a:ext uri="{FF2B5EF4-FFF2-40B4-BE49-F238E27FC236}">
                  <a16:creationId xmlns:a16="http://schemas.microsoft.com/office/drawing/2014/main" id="{12F10FE0-6827-C6A7-AA8D-2F9614476788}"/>
                </a:ext>
              </a:extLst>
            </p:cNvPr>
            <p:cNvSpPr txBox="1"/>
            <p:nvPr/>
          </p:nvSpPr>
          <p:spPr>
            <a:xfrm>
              <a:off x="4362274" y="5465614"/>
              <a:ext cx="2583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V</a:t>
              </a:r>
            </a:p>
          </p:txBody>
        </p:sp>
      </p:grpSp>
      <p:grpSp>
        <p:nvGrpSpPr>
          <p:cNvPr id="26" name="Group 25">
            <a:extLst>
              <a:ext uri="{FF2B5EF4-FFF2-40B4-BE49-F238E27FC236}">
                <a16:creationId xmlns:a16="http://schemas.microsoft.com/office/drawing/2014/main" id="{7E227001-C055-D684-C1BA-2F3F79E3FCB7}"/>
              </a:ext>
            </a:extLst>
          </p:cNvPr>
          <p:cNvGrpSpPr/>
          <p:nvPr/>
        </p:nvGrpSpPr>
        <p:grpSpPr>
          <a:xfrm>
            <a:off x="1651901" y="4562831"/>
            <a:ext cx="5056621" cy="1433208"/>
            <a:chOff x="1651901" y="4905734"/>
            <a:chExt cx="5056621" cy="1433208"/>
          </a:xfrm>
        </p:grpSpPr>
        <p:sp>
          <p:nvSpPr>
            <p:cNvPr id="63" name="Rectangle 62">
              <a:extLst>
                <a:ext uri="{FF2B5EF4-FFF2-40B4-BE49-F238E27FC236}">
                  <a16:creationId xmlns:a16="http://schemas.microsoft.com/office/drawing/2014/main" id="{CE0FE2B5-4283-D33A-19CA-9A153173FAD3}"/>
                </a:ext>
              </a:extLst>
            </p:cNvPr>
            <p:cNvSpPr/>
            <p:nvPr/>
          </p:nvSpPr>
          <p:spPr>
            <a:xfrm>
              <a:off x="2635709" y="5331102"/>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64" name="Rectangle 63">
              <a:extLst>
                <a:ext uri="{FF2B5EF4-FFF2-40B4-BE49-F238E27FC236}">
                  <a16:creationId xmlns:a16="http://schemas.microsoft.com/office/drawing/2014/main" id="{D60905E7-E6A6-810D-DDBF-87A10DE8E7A1}"/>
                </a:ext>
              </a:extLst>
            </p:cNvPr>
            <p:cNvSpPr/>
            <p:nvPr/>
          </p:nvSpPr>
          <p:spPr>
            <a:xfrm>
              <a:off x="3169718" y="5331101"/>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65" name="Rectangle 64">
              <a:extLst>
                <a:ext uri="{FF2B5EF4-FFF2-40B4-BE49-F238E27FC236}">
                  <a16:creationId xmlns:a16="http://schemas.microsoft.com/office/drawing/2014/main" id="{94A83F77-FB83-8603-7B65-AF55DB87B588}"/>
                </a:ext>
              </a:extLst>
            </p:cNvPr>
            <p:cNvSpPr/>
            <p:nvPr/>
          </p:nvSpPr>
          <p:spPr>
            <a:xfrm>
              <a:off x="3703727" y="5331100"/>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66" name="Rectangle 65">
              <a:extLst>
                <a:ext uri="{FF2B5EF4-FFF2-40B4-BE49-F238E27FC236}">
                  <a16:creationId xmlns:a16="http://schemas.microsoft.com/office/drawing/2014/main" id="{1645BB48-AEFA-822A-2AB1-8395C883E310}"/>
                </a:ext>
              </a:extLst>
            </p:cNvPr>
            <p:cNvSpPr/>
            <p:nvPr/>
          </p:nvSpPr>
          <p:spPr>
            <a:xfrm>
              <a:off x="4230419" y="5331099"/>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67" name="Rectangle 66">
              <a:extLst>
                <a:ext uri="{FF2B5EF4-FFF2-40B4-BE49-F238E27FC236}">
                  <a16:creationId xmlns:a16="http://schemas.microsoft.com/office/drawing/2014/main" id="{97CF40CD-FF19-A62C-C35B-60B41635E9C6}"/>
                </a:ext>
              </a:extLst>
            </p:cNvPr>
            <p:cNvSpPr/>
            <p:nvPr/>
          </p:nvSpPr>
          <p:spPr>
            <a:xfrm>
              <a:off x="4771745" y="5331099"/>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0" name="Rectangle 69">
              <a:extLst>
                <a:ext uri="{FF2B5EF4-FFF2-40B4-BE49-F238E27FC236}">
                  <a16:creationId xmlns:a16="http://schemas.microsoft.com/office/drawing/2014/main" id="{D22E0678-5331-4F78-EDD4-2E6B4ED0532D}"/>
                </a:ext>
              </a:extLst>
            </p:cNvPr>
            <p:cNvSpPr/>
            <p:nvPr/>
          </p:nvSpPr>
          <p:spPr>
            <a:xfrm>
              <a:off x="5298435" y="5330335"/>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1" name="Rectangle 70">
              <a:extLst>
                <a:ext uri="{FF2B5EF4-FFF2-40B4-BE49-F238E27FC236}">
                  <a16:creationId xmlns:a16="http://schemas.microsoft.com/office/drawing/2014/main" id="{ACDC655E-CAEB-5415-A82E-89A4DED31805}"/>
                </a:ext>
              </a:extLst>
            </p:cNvPr>
            <p:cNvSpPr/>
            <p:nvPr/>
          </p:nvSpPr>
          <p:spPr>
            <a:xfrm>
              <a:off x="5833734" y="5331102"/>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3" name="TextBox 72">
              <a:extLst>
                <a:ext uri="{FF2B5EF4-FFF2-40B4-BE49-F238E27FC236}">
                  <a16:creationId xmlns:a16="http://schemas.microsoft.com/office/drawing/2014/main" id="{65BD17A3-276C-2CA1-0FE2-26DED3548643}"/>
                </a:ext>
              </a:extLst>
            </p:cNvPr>
            <p:cNvSpPr txBox="1"/>
            <p:nvPr/>
          </p:nvSpPr>
          <p:spPr>
            <a:xfrm>
              <a:off x="4874868" y="5465614"/>
              <a:ext cx="2583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K</a:t>
              </a:r>
            </a:p>
          </p:txBody>
        </p:sp>
        <p:sp>
          <p:nvSpPr>
            <p:cNvPr id="76" name="Rectangle 75">
              <a:extLst>
                <a:ext uri="{FF2B5EF4-FFF2-40B4-BE49-F238E27FC236}">
                  <a16:creationId xmlns:a16="http://schemas.microsoft.com/office/drawing/2014/main" id="{C6971ED8-26C5-BD76-5769-F98B21AE1B79}"/>
                </a:ext>
              </a:extLst>
            </p:cNvPr>
            <p:cNvSpPr/>
            <p:nvPr/>
          </p:nvSpPr>
          <p:spPr>
            <a:xfrm>
              <a:off x="6181830" y="5203881"/>
              <a:ext cx="526692" cy="752736"/>
            </a:xfrm>
            <a:prstGeom prst="rect">
              <a:avLst/>
            </a:prstGeom>
            <a:solidFill>
              <a:schemeClr val="bg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82" name="Rectangle 81">
              <a:extLst>
                <a:ext uri="{FF2B5EF4-FFF2-40B4-BE49-F238E27FC236}">
                  <a16:creationId xmlns:a16="http://schemas.microsoft.com/office/drawing/2014/main" id="{271F70A5-05CA-8901-C3CC-FE58540BCA74}"/>
                </a:ext>
              </a:extLst>
            </p:cNvPr>
            <p:cNvSpPr/>
            <p:nvPr/>
          </p:nvSpPr>
          <p:spPr>
            <a:xfrm>
              <a:off x="2102978" y="5333785"/>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83" name="Rectangle 82">
              <a:extLst>
                <a:ext uri="{FF2B5EF4-FFF2-40B4-BE49-F238E27FC236}">
                  <a16:creationId xmlns:a16="http://schemas.microsoft.com/office/drawing/2014/main" id="{87ACC362-E63A-1323-E05E-473D5275A067}"/>
                </a:ext>
              </a:extLst>
            </p:cNvPr>
            <p:cNvSpPr/>
            <p:nvPr/>
          </p:nvSpPr>
          <p:spPr>
            <a:xfrm>
              <a:off x="1651901" y="5228457"/>
              <a:ext cx="581656" cy="674463"/>
            </a:xfrm>
            <a:prstGeom prst="rect">
              <a:avLst/>
            </a:prstGeom>
            <a:solidFill>
              <a:schemeClr val="bg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96" name="TextBox 95">
              <a:extLst>
                <a:ext uri="{FF2B5EF4-FFF2-40B4-BE49-F238E27FC236}">
                  <a16:creationId xmlns:a16="http://schemas.microsoft.com/office/drawing/2014/main" id="{D1211A78-3393-2213-24B5-8FCB2ED0E71E}"/>
                </a:ext>
              </a:extLst>
            </p:cNvPr>
            <p:cNvSpPr txBox="1"/>
            <p:nvPr/>
          </p:nvSpPr>
          <p:spPr>
            <a:xfrm>
              <a:off x="4352351" y="6061943"/>
              <a:ext cx="2583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00"/>
                  </a:solidFill>
                </a:rPr>
                <a:t>H</a:t>
              </a:r>
            </a:p>
          </p:txBody>
        </p:sp>
        <p:sp>
          <p:nvSpPr>
            <p:cNvPr id="107" name="Arrow: Curved Down 106">
              <a:extLst>
                <a:ext uri="{FF2B5EF4-FFF2-40B4-BE49-F238E27FC236}">
                  <a16:creationId xmlns:a16="http://schemas.microsoft.com/office/drawing/2014/main" id="{614CDDE6-4361-0227-6198-F860E6E87E48}"/>
                </a:ext>
              </a:extLst>
            </p:cNvPr>
            <p:cNvSpPr/>
            <p:nvPr/>
          </p:nvSpPr>
          <p:spPr>
            <a:xfrm flipH="1">
              <a:off x="2833184" y="4916528"/>
              <a:ext cx="549501" cy="341304"/>
            </a:xfrm>
            <a:prstGeom prst="curvedDownArrow">
              <a:avLst>
                <a:gd name="adj1" fmla="val 19518"/>
                <a:gd name="adj2" fmla="val 50000"/>
                <a:gd name="adj3" fmla="val 26714"/>
              </a:avLst>
            </a:prstGeom>
            <a:solidFill>
              <a:srgbClr val="FFFF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10" name="Arrow: Curved Down 109">
              <a:extLst>
                <a:ext uri="{FF2B5EF4-FFF2-40B4-BE49-F238E27FC236}">
                  <a16:creationId xmlns:a16="http://schemas.microsoft.com/office/drawing/2014/main" id="{B40E7397-EB89-1DD4-9797-5CBA49AD7FC2}"/>
                </a:ext>
              </a:extLst>
            </p:cNvPr>
            <p:cNvSpPr/>
            <p:nvPr/>
          </p:nvSpPr>
          <p:spPr>
            <a:xfrm flipH="1">
              <a:off x="3406848" y="4916528"/>
              <a:ext cx="549501" cy="341304"/>
            </a:xfrm>
            <a:prstGeom prst="curvedDownArrow">
              <a:avLst>
                <a:gd name="adj1" fmla="val 19518"/>
                <a:gd name="adj2" fmla="val 50000"/>
                <a:gd name="adj3" fmla="val 26714"/>
              </a:avLst>
            </a:prstGeom>
            <a:solidFill>
              <a:srgbClr val="FFFF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11" name="Arrow: Curved Down 110">
              <a:extLst>
                <a:ext uri="{FF2B5EF4-FFF2-40B4-BE49-F238E27FC236}">
                  <a16:creationId xmlns:a16="http://schemas.microsoft.com/office/drawing/2014/main" id="{31E97A75-4F0E-270B-49A7-6D7965076BFE}"/>
                </a:ext>
              </a:extLst>
            </p:cNvPr>
            <p:cNvSpPr/>
            <p:nvPr/>
          </p:nvSpPr>
          <p:spPr>
            <a:xfrm flipH="1">
              <a:off x="3948901" y="4905734"/>
              <a:ext cx="549501" cy="341304"/>
            </a:xfrm>
            <a:prstGeom prst="curvedDownArrow">
              <a:avLst>
                <a:gd name="adj1" fmla="val 19518"/>
                <a:gd name="adj2" fmla="val 50000"/>
                <a:gd name="adj3" fmla="val 26714"/>
              </a:avLst>
            </a:prstGeom>
            <a:solidFill>
              <a:srgbClr val="FFFF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cxnSp>
          <p:nvCxnSpPr>
            <p:cNvPr id="112" name="Connector: Elbow 111">
              <a:extLst>
                <a:ext uri="{FF2B5EF4-FFF2-40B4-BE49-F238E27FC236}">
                  <a16:creationId xmlns:a16="http://schemas.microsoft.com/office/drawing/2014/main" id="{DBC9F84E-A503-6CB5-69CD-726C9AF8B7F8}"/>
                </a:ext>
              </a:extLst>
            </p:cNvPr>
            <p:cNvCxnSpPr>
              <a:cxnSpLocks/>
            </p:cNvCxnSpPr>
            <p:nvPr/>
          </p:nvCxnSpPr>
          <p:spPr>
            <a:xfrm rot="5400000" flipH="1" flipV="1">
              <a:off x="4343849" y="5902920"/>
              <a:ext cx="320613" cy="1"/>
            </a:xfrm>
            <a:prstGeom prst="bentConnector3">
              <a:avLst/>
            </a:prstGeom>
            <a:noFill/>
            <a:ln w="127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grpSp>
      <p:sp>
        <p:nvSpPr>
          <p:cNvPr id="114" name="Rectangle 113">
            <a:extLst>
              <a:ext uri="{FF2B5EF4-FFF2-40B4-BE49-F238E27FC236}">
                <a16:creationId xmlns:a16="http://schemas.microsoft.com/office/drawing/2014/main" id="{76A8F5A6-C71B-491A-C303-D52DA3E35CCF}"/>
              </a:ext>
            </a:extLst>
          </p:cNvPr>
          <p:cNvSpPr/>
          <p:nvPr/>
        </p:nvSpPr>
        <p:spPr>
          <a:xfrm>
            <a:off x="6137895" y="2265742"/>
            <a:ext cx="581656" cy="674463"/>
          </a:xfrm>
          <a:prstGeom prst="rect">
            <a:avLst/>
          </a:prstGeom>
          <a:solidFill>
            <a:schemeClr val="bg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grpSp>
        <p:nvGrpSpPr>
          <p:cNvPr id="14" name="Group 13">
            <a:extLst>
              <a:ext uri="{FF2B5EF4-FFF2-40B4-BE49-F238E27FC236}">
                <a16:creationId xmlns:a16="http://schemas.microsoft.com/office/drawing/2014/main" id="{246DEA35-A163-1293-BFAF-70ED6F7FE716}"/>
              </a:ext>
            </a:extLst>
          </p:cNvPr>
          <p:cNvGrpSpPr/>
          <p:nvPr/>
        </p:nvGrpSpPr>
        <p:grpSpPr>
          <a:xfrm>
            <a:off x="7576370" y="2491086"/>
            <a:ext cx="4028332" cy="2504499"/>
            <a:chOff x="7576370" y="2833989"/>
            <a:chExt cx="4028332" cy="2504499"/>
          </a:xfrm>
        </p:grpSpPr>
        <p:sp>
          <p:nvSpPr>
            <p:cNvPr id="116" name="Rectangle 115">
              <a:extLst>
                <a:ext uri="{FF2B5EF4-FFF2-40B4-BE49-F238E27FC236}">
                  <a16:creationId xmlns:a16="http://schemas.microsoft.com/office/drawing/2014/main" id="{B0B0E1C4-5D1B-4A77-06F4-E47220CF185A}"/>
                </a:ext>
              </a:extLst>
            </p:cNvPr>
            <p:cNvSpPr/>
            <p:nvPr/>
          </p:nvSpPr>
          <p:spPr>
            <a:xfrm>
              <a:off x="7576370" y="3388847"/>
              <a:ext cx="4028332" cy="1868985"/>
            </a:xfrm>
            <a:prstGeom prst="rect">
              <a:avLst/>
            </a:prstGeom>
            <a:ln>
              <a:solidFill>
                <a:srgbClr val="FFFFFF"/>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17" name="TextBox 116">
              <a:extLst>
                <a:ext uri="{FF2B5EF4-FFF2-40B4-BE49-F238E27FC236}">
                  <a16:creationId xmlns:a16="http://schemas.microsoft.com/office/drawing/2014/main" id="{AC722FC3-99AB-58BB-B2F3-0654CCA066E9}"/>
                </a:ext>
              </a:extLst>
            </p:cNvPr>
            <p:cNvSpPr txBox="1"/>
            <p:nvPr/>
          </p:nvSpPr>
          <p:spPr>
            <a:xfrm>
              <a:off x="7779532" y="3584164"/>
              <a:ext cx="3725323"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solidFill>
                    <a:srgbClr val="FFFFFF"/>
                  </a:solidFill>
                  <a:latin typeface="+mj-lt"/>
                  <a:ea typeface="+mj-ea"/>
                  <a:cs typeface="+mj-cs"/>
                  <a:sym typeface="Calibri"/>
                </a:rPr>
                <a:t>The insertion point is on the right.</a:t>
              </a:r>
            </a:p>
            <a:p>
              <a:pPr marL="0" marR="0" indent="0" algn="l" defTabSz="914400" rtl="0" fontAlgn="auto" latinLnBrk="0" hangingPunct="0">
                <a:lnSpc>
                  <a:spcPct val="100000"/>
                </a:lnSpc>
                <a:spcBef>
                  <a:spcPts val="0"/>
                </a:spcBef>
                <a:spcAft>
                  <a:spcPts val="0"/>
                </a:spcAft>
                <a:buClrTx/>
                <a:buSzTx/>
                <a:buFontTx/>
                <a:buNone/>
                <a:tabLst/>
              </a:pPr>
              <a:endParaRPr lang="en-US">
                <a:solidFill>
                  <a:srgbClr val="FFFFFF"/>
                </a:solidFill>
                <a:latin typeface="+mj-lt"/>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lang="en-US">
                  <a:solidFill>
                    <a:srgbClr val="FFFFFF"/>
                  </a:solidFill>
                  <a:latin typeface="+mj-lt"/>
                  <a:ea typeface="+mj-ea"/>
                  <a:cs typeface="+mj-cs"/>
                  <a:sym typeface="Calibri"/>
                </a:rPr>
                <a:t>The chunk is off-centered to the right.</a:t>
              </a:r>
            </a:p>
            <a:p>
              <a:pPr marL="0" marR="0" indent="0" algn="l" defTabSz="914400" rtl="0" fontAlgn="auto" latinLnBrk="0" hangingPunct="0">
                <a:lnSpc>
                  <a:spcPct val="100000"/>
                </a:lnSpc>
                <a:spcBef>
                  <a:spcPts val="0"/>
                </a:spcBef>
                <a:spcAft>
                  <a:spcPts val="0"/>
                </a:spcAft>
                <a:buClrTx/>
                <a:buSzTx/>
                <a:buFontTx/>
                <a:buNone/>
                <a:tabLst/>
              </a:pPr>
              <a:endParaRPr lang="en-US">
                <a:solidFill>
                  <a:srgbClr val="FFFFFF"/>
                </a:solidFill>
                <a:latin typeface="+mj-lt"/>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lang="en-US">
                  <a:solidFill>
                    <a:srgbClr val="FFFFFF"/>
                  </a:solidFill>
                  <a:latin typeface="+mj-lt"/>
                  <a:ea typeface="+mj-ea"/>
                  <a:cs typeface="+mj-cs"/>
                  <a:sym typeface="Calibri"/>
                </a:rPr>
                <a:t>Let’s move it to the left.</a:t>
              </a:r>
              <a:endParaRPr kumimoji="0" lang="en-US" sz="1800" b="0" i="0" u="none" strike="noStrike" cap="none" spc="0" normalizeH="0" baseline="0">
                <a:ln>
                  <a:noFill/>
                </a:ln>
                <a:solidFill>
                  <a:srgbClr val="FFFFFF"/>
                </a:solidFill>
                <a:effectLst/>
                <a:uFillTx/>
                <a:latin typeface="+mj-lt"/>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j-lt"/>
                <a:ea typeface="+mj-ea"/>
                <a:cs typeface="+mj-cs"/>
                <a:sym typeface="Calibri"/>
              </a:endParaRPr>
            </a:p>
          </p:txBody>
        </p:sp>
        <p:cxnSp>
          <p:nvCxnSpPr>
            <p:cNvPr id="118" name="Connector: Elbow 117">
              <a:extLst>
                <a:ext uri="{FF2B5EF4-FFF2-40B4-BE49-F238E27FC236}">
                  <a16:creationId xmlns:a16="http://schemas.microsoft.com/office/drawing/2014/main" id="{3EF2BE65-4716-FE01-4793-4420F9618B0B}"/>
                </a:ext>
              </a:extLst>
            </p:cNvPr>
            <p:cNvCxnSpPr>
              <a:cxnSpLocks/>
            </p:cNvCxnSpPr>
            <p:nvPr/>
          </p:nvCxnSpPr>
          <p:spPr>
            <a:xfrm rot="16200000" flipH="1">
              <a:off x="9258652" y="4068743"/>
              <a:ext cx="206589" cy="1"/>
            </a:xfrm>
            <a:prstGeom prst="bentConnector3">
              <a:avLst/>
            </a:prstGeom>
            <a:noFill/>
            <a:ln w="381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22" name="Connector: Elbow 121">
              <a:extLst>
                <a:ext uri="{FF2B5EF4-FFF2-40B4-BE49-F238E27FC236}">
                  <a16:creationId xmlns:a16="http://schemas.microsoft.com/office/drawing/2014/main" id="{5D222814-E738-518C-5DBC-F1E56E2CBB63}"/>
                </a:ext>
              </a:extLst>
            </p:cNvPr>
            <p:cNvCxnSpPr>
              <a:cxnSpLocks/>
            </p:cNvCxnSpPr>
            <p:nvPr/>
          </p:nvCxnSpPr>
          <p:spPr>
            <a:xfrm rot="16200000" flipH="1">
              <a:off x="9258652" y="4599824"/>
              <a:ext cx="206589" cy="1"/>
            </a:xfrm>
            <a:prstGeom prst="bentConnector3">
              <a:avLst/>
            </a:prstGeom>
            <a:noFill/>
            <a:ln w="381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pic>
          <p:nvPicPr>
            <p:cNvPr id="124" name="Graphic 123" descr="Lights On with solid fill">
              <a:extLst>
                <a:ext uri="{FF2B5EF4-FFF2-40B4-BE49-F238E27FC236}">
                  <a16:creationId xmlns:a16="http://schemas.microsoft.com/office/drawing/2014/main" id="{1FE56F2A-22E4-F5A5-4C3A-799224EC57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2550" y="2833989"/>
              <a:ext cx="457200" cy="457200"/>
            </a:xfrm>
            <a:prstGeom prst="rect">
              <a:avLst/>
            </a:prstGeom>
          </p:spPr>
        </p:pic>
      </p:grpSp>
      <p:grpSp>
        <p:nvGrpSpPr>
          <p:cNvPr id="18" name="Group 17">
            <a:extLst>
              <a:ext uri="{FF2B5EF4-FFF2-40B4-BE49-F238E27FC236}">
                <a16:creationId xmlns:a16="http://schemas.microsoft.com/office/drawing/2014/main" id="{68278C24-57B2-E614-B9FA-FCAC43BD6260}"/>
              </a:ext>
            </a:extLst>
          </p:cNvPr>
          <p:cNvGrpSpPr/>
          <p:nvPr/>
        </p:nvGrpSpPr>
        <p:grpSpPr>
          <a:xfrm>
            <a:off x="1776870" y="2045575"/>
            <a:ext cx="4521344" cy="1778018"/>
            <a:chOff x="1776869" y="2388478"/>
            <a:chExt cx="4521344" cy="1778018"/>
          </a:xfrm>
        </p:grpSpPr>
        <p:sp>
          <p:nvSpPr>
            <p:cNvPr id="6" name="Rectangle 5">
              <a:extLst>
                <a:ext uri="{FF2B5EF4-FFF2-40B4-BE49-F238E27FC236}">
                  <a16:creationId xmlns:a16="http://schemas.microsoft.com/office/drawing/2014/main" id="{6A0632A8-5A7A-1E4A-C2CE-902E1389F70A}"/>
                </a:ext>
              </a:extLst>
            </p:cNvPr>
            <p:cNvSpPr/>
            <p:nvPr/>
          </p:nvSpPr>
          <p:spPr>
            <a:xfrm>
              <a:off x="2566179" y="2720354"/>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 name="Rectangle 6">
              <a:extLst>
                <a:ext uri="{FF2B5EF4-FFF2-40B4-BE49-F238E27FC236}">
                  <a16:creationId xmlns:a16="http://schemas.microsoft.com/office/drawing/2014/main" id="{6B968139-9C77-6096-FAA0-F23CC39DCA53}"/>
                </a:ext>
              </a:extLst>
            </p:cNvPr>
            <p:cNvSpPr/>
            <p:nvPr/>
          </p:nvSpPr>
          <p:spPr>
            <a:xfrm>
              <a:off x="3100188" y="2720353"/>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8" name="Rectangle 7">
              <a:extLst>
                <a:ext uri="{FF2B5EF4-FFF2-40B4-BE49-F238E27FC236}">
                  <a16:creationId xmlns:a16="http://schemas.microsoft.com/office/drawing/2014/main" id="{3E178CC9-9BED-425D-B66C-B57D73DD8EC1}"/>
                </a:ext>
              </a:extLst>
            </p:cNvPr>
            <p:cNvSpPr/>
            <p:nvPr/>
          </p:nvSpPr>
          <p:spPr>
            <a:xfrm>
              <a:off x="3634197" y="2720352"/>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9" name="Rectangle 8">
              <a:extLst>
                <a:ext uri="{FF2B5EF4-FFF2-40B4-BE49-F238E27FC236}">
                  <a16:creationId xmlns:a16="http://schemas.microsoft.com/office/drawing/2014/main" id="{B42F7C99-F347-4A65-A3F3-6B18D8CD111E}"/>
                </a:ext>
              </a:extLst>
            </p:cNvPr>
            <p:cNvSpPr/>
            <p:nvPr/>
          </p:nvSpPr>
          <p:spPr>
            <a:xfrm>
              <a:off x="4160889" y="2720351"/>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0" name="Rectangle 9">
              <a:extLst>
                <a:ext uri="{FF2B5EF4-FFF2-40B4-BE49-F238E27FC236}">
                  <a16:creationId xmlns:a16="http://schemas.microsoft.com/office/drawing/2014/main" id="{8054251D-377C-A762-25FF-AC9651EAB112}"/>
                </a:ext>
              </a:extLst>
            </p:cNvPr>
            <p:cNvSpPr/>
            <p:nvPr/>
          </p:nvSpPr>
          <p:spPr>
            <a:xfrm>
              <a:off x="4702215" y="2720351"/>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1" name="TextBox 10">
              <a:extLst>
                <a:ext uri="{FF2B5EF4-FFF2-40B4-BE49-F238E27FC236}">
                  <a16:creationId xmlns:a16="http://schemas.microsoft.com/office/drawing/2014/main" id="{32F5EA1D-0086-BF2B-44F8-87DCD66CD127}"/>
                </a:ext>
              </a:extLst>
            </p:cNvPr>
            <p:cNvSpPr txBox="1"/>
            <p:nvPr/>
          </p:nvSpPr>
          <p:spPr>
            <a:xfrm>
              <a:off x="3234367" y="2848093"/>
              <a:ext cx="2583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C</a:t>
              </a:r>
            </a:p>
          </p:txBody>
        </p:sp>
        <p:sp>
          <p:nvSpPr>
            <p:cNvPr id="12" name="TextBox 11">
              <a:extLst>
                <a:ext uri="{FF2B5EF4-FFF2-40B4-BE49-F238E27FC236}">
                  <a16:creationId xmlns:a16="http://schemas.microsoft.com/office/drawing/2014/main" id="{13E36C23-BF5F-0E87-68E1-6A1BDA89FCF5}"/>
                </a:ext>
              </a:extLst>
            </p:cNvPr>
            <p:cNvSpPr txBox="1"/>
            <p:nvPr/>
          </p:nvSpPr>
          <p:spPr>
            <a:xfrm>
              <a:off x="3761059" y="2848093"/>
              <a:ext cx="2583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B</a:t>
              </a:r>
            </a:p>
          </p:txBody>
        </p:sp>
        <p:sp>
          <p:nvSpPr>
            <p:cNvPr id="13" name="Rectangle 12">
              <a:extLst>
                <a:ext uri="{FF2B5EF4-FFF2-40B4-BE49-F238E27FC236}">
                  <a16:creationId xmlns:a16="http://schemas.microsoft.com/office/drawing/2014/main" id="{4665FA7E-9EB1-5DCE-0945-775D611B1773}"/>
                </a:ext>
              </a:extLst>
            </p:cNvPr>
            <p:cNvSpPr/>
            <p:nvPr/>
          </p:nvSpPr>
          <p:spPr>
            <a:xfrm>
              <a:off x="5228905" y="2719587"/>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5" name="Rectangle 14">
              <a:extLst>
                <a:ext uri="{FF2B5EF4-FFF2-40B4-BE49-F238E27FC236}">
                  <a16:creationId xmlns:a16="http://schemas.microsoft.com/office/drawing/2014/main" id="{5BB5F2AD-9B4A-5F48-3E4B-A1FEE6A0C68B}"/>
                </a:ext>
              </a:extLst>
            </p:cNvPr>
            <p:cNvSpPr/>
            <p:nvPr/>
          </p:nvSpPr>
          <p:spPr>
            <a:xfrm>
              <a:off x="5764204" y="2720354"/>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6" name="TextBox 15">
              <a:extLst>
                <a:ext uri="{FF2B5EF4-FFF2-40B4-BE49-F238E27FC236}">
                  <a16:creationId xmlns:a16="http://schemas.microsoft.com/office/drawing/2014/main" id="{281F3B3B-F993-6BA4-EC0E-E3A3369A561E}"/>
                </a:ext>
              </a:extLst>
            </p:cNvPr>
            <p:cNvSpPr txBox="1"/>
            <p:nvPr/>
          </p:nvSpPr>
          <p:spPr>
            <a:xfrm>
              <a:off x="4286535" y="2856738"/>
              <a:ext cx="2583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V</a:t>
              </a:r>
            </a:p>
          </p:txBody>
        </p:sp>
        <p:sp>
          <p:nvSpPr>
            <p:cNvPr id="17" name="TextBox 16">
              <a:extLst>
                <a:ext uri="{FF2B5EF4-FFF2-40B4-BE49-F238E27FC236}">
                  <a16:creationId xmlns:a16="http://schemas.microsoft.com/office/drawing/2014/main" id="{35F02D3E-3E3F-4E30-B3DF-B930AFB27786}"/>
                </a:ext>
              </a:extLst>
            </p:cNvPr>
            <p:cNvSpPr txBox="1"/>
            <p:nvPr/>
          </p:nvSpPr>
          <p:spPr>
            <a:xfrm>
              <a:off x="4805338" y="2854866"/>
              <a:ext cx="2583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K</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AAECC94-EFEF-8DC9-7F8A-2CF75DADB97B}"/>
                    </a:ext>
                  </a:extLst>
                </p:cNvPr>
                <p:cNvSpPr txBox="1"/>
                <p:nvPr/>
              </p:nvSpPr>
              <p:spPr>
                <a:xfrm>
                  <a:off x="3073627" y="3643276"/>
                  <a:ext cx="1628588"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solidFill>
                              <a:srgbClr val="FFFFFF"/>
                            </a:solidFill>
                            <a:latin typeface="Cambria Math" panose="02040503050406030204" pitchFamily="18" charset="0"/>
                            <a:sym typeface="Calibri"/>
                          </a:rPr>
                          <m:t>h𝑜𝑚𝑒</m:t>
                        </m:r>
                        <m:d>
                          <m:dPr>
                            <m:ctrlPr>
                              <a:rPr lang="en-US" sz="1400" i="1" smtClean="0">
                                <a:solidFill>
                                  <a:srgbClr val="FFFFFF"/>
                                </a:solidFill>
                                <a:latin typeface="Cambria Math" panose="02040503050406030204" pitchFamily="18" charset="0"/>
                                <a:sym typeface="Calibri"/>
                              </a:rPr>
                            </m:ctrlPr>
                          </m:dPr>
                          <m:e>
                            <m:r>
                              <a:rPr lang="en-US" sz="1400" i="1" smtClean="0">
                                <a:solidFill>
                                  <a:srgbClr val="FFFF00"/>
                                </a:solidFill>
                                <a:latin typeface="Cambria Math" panose="02040503050406030204" pitchFamily="18" charset="0"/>
                                <a:sym typeface="Calibri"/>
                              </a:rPr>
                              <m:t>𝐻</m:t>
                            </m:r>
                          </m:e>
                        </m:d>
                        <m:r>
                          <a:rPr lang="en-US" sz="1400" i="1">
                            <a:solidFill>
                              <a:srgbClr val="FFFFFF"/>
                            </a:solidFill>
                            <a:latin typeface="Cambria Math" panose="02040503050406030204" pitchFamily="18" charset="0"/>
                            <a:sym typeface="Calibri"/>
                          </a:rPr>
                          <m:t>=9</m:t>
                        </m:r>
                      </m:oMath>
                    </m:oMathPara>
                  </a14:m>
                  <a:endParaRPr lang="en-US" sz="1400"/>
                </a:p>
                <a:p>
                  <a:pPr/>
                  <a14:m>
                    <m:oMathPara xmlns:m="http://schemas.openxmlformats.org/officeDocument/2006/math">
                      <m:oMathParaPr>
                        <m:jc m:val="centerGroup"/>
                      </m:oMathParaPr>
                      <m:oMath xmlns:m="http://schemas.openxmlformats.org/officeDocument/2006/math">
                        <m:r>
                          <a:rPr kumimoji="0" lang="en-US" sz="14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h𝑎𝑠h</m:t>
                        </m:r>
                        <m:d>
                          <m:dPr>
                            <m:ctrlPr>
                              <a:rPr kumimoji="0" lang="en-US" sz="14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ctrlPr>
                          </m:dPr>
                          <m:e>
                            <m:r>
                              <a:rPr kumimoji="0" lang="en-US" sz="1400" b="0" i="1" u="none" strike="noStrike" cap="none" spc="0" normalizeH="0" baseline="0" smtClean="0">
                                <a:ln>
                                  <a:noFill/>
                                </a:ln>
                                <a:solidFill>
                                  <a:srgbClr val="FFFF00"/>
                                </a:solidFill>
                                <a:effectLst/>
                                <a:uFillTx/>
                                <a:latin typeface="Cambria Math" panose="02040503050406030204" pitchFamily="18" charset="0"/>
                                <a:ea typeface="+mj-ea"/>
                                <a:cs typeface="+mj-cs"/>
                                <a:sym typeface="Calibri"/>
                              </a:rPr>
                              <m:t>𝐻</m:t>
                            </m:r>
                          </m:e>
                        </m:d>
                        <m:r>
                          <a:rPr kumimoji="0" lang="en-US" sz="14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m:t>
                        </m:r>
                        <m:r>
                          <a:rPr kumimoji="0" lang="en-US" sz="1400" b="0" i="1" u="none" strike="noStrike" cap="none" spc="0" normalizeH="0" baseline="0" smtClean="0">
                            <a:ln>
                              <a:noFill/>
                            </a:ln>
                            <a:solidFill>
                              <a:srgbClr val="FFFF00"/>
                            </a:solidFill>
                            <a:effectLst/>
                            <a:uFillTx/>
                            <a:latin typeface="Cambria Math" panose="02040503050406030204" pitchFamily="18" charset="0"/>
                            <a:ea typeface="+mj-ea"/>
                            <a:cs typeface="+mj-cs"/>
                            <a:sym typeface="Calibri"/>
                          </a:rPr>
                          <m:t>30</m:t>
                        </m:r>
                      </m:oMath>
                    </m:oMathPara>
                  </a14:m>
                  <a:endParaRPr lang="en-US" sz="1400"/>
                </a:p>
              </p:txBody>
            </p:sp>
          </mc:Choice>
          <mc:Fallback xmlns="">
            <p:sp>
              <p:nvSpPr>
                <p:cNvPr id="19" name="TextBox 18">
                  <a:extLst>
                    <a:ext uri="{FF2B5EF4-FFF2-40B4-BE49-F238E27FC236}">
                      <a16:creationId xmlns:a16="http://schemas.microsoft.com/office/drawing/2014/main" id="{9AAECC94-EFEF-8DC9-7F8A-2CF75DADB97B}"/>
                    </a:ext>
                  </a:extLst>
                </p:cNvPr>
                <p:cNvSpPr txBox="1">
                  <a:spLocks noRot="1" noChangeAspect="1" noMove="1" noResize="1" noEditPoints="1" noAdjustHandles="1" noChangeArrowheads="1" noChangeShapeType="1" noTextEdit="1"/>
                </p:cNvSpPr>
                <p:nvPr/>
              </p:nvSpPr>
              <p:spPr>
                <a:xfrm>
                  <a:off x="3073627" y="3643276"/>
                  <a:ext cx="1628588" cy="523220"/>
                </a:xfrm>
                <a:prstGeom prst="rect">
                  <a:avLst/>
                </a:prstGeom>
                <a:blipFill>
                  <a:blip r:embed="rId5"/>
                  <a:stretch>
                    <a:fillRect/>
                  </a:stretch>
                </a:blipFill>
                <a:ln w="12700" cap="flat">
                  <a:noFill/>
                  <a:miter lim="400000"/>
                </a:ln>
                <a:effectLst/>
              </p:spPr>
              <p:txBody>
                <a:bodyPr/>
                <a:lstStyle/>
                <a:p>
                  <a:r>
                    <a:rPr lang="en-US">
                      <a:noFill/>
                    </a:rPr>
                    <a:t> </a:t>
                  </a:r>
                </a:p>
              </p:txBody>
            </p:sp>
          </mc:Fallback>
        </mc:AlternateContent>
        <p:sp>
          <p:nvSpPr>
            <p:cNvPr id="31" name="TextBox 30">
              <a:extLst>
                <a:ext uri="{FF2B5EF4-FFF2-40B4-BE49-F238E27FC236}">
                  <a16:creationId xmlns:a16="http://schemas.microsoft.com/office/drawing/2014/main" id="{BCB63E65-71A0-C39C-8248-F7EA8A02128E}"/>
                </a:ext>
              </a:extLst>
            </p:cNvPr>
            <p:cNvSpPr txBox="1"/>
            <p:nvPr/>
          </p:nvSpPr>
          <p:spPr>
            <a:xfrm>
              <a:off x="3752012" y="2388478"/>
              <a:ext cx="347313"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FFFFFF"/>
                  </a:solidFill>
                  <a:effectLst/>
                  <a:uFillTx/>
                  <a:latin typeface="+mj-lt"/>
                  <a:ea typeface="+mj-ea"/>
                  <a:cs typeface="+mj-cs"/>
                  <a:sym typeface="Calibri"/>
                </a:rPr>
                <a:t>[9]</a:t>
              </a:r>
            </a:p>
          </p:txBody>
        </p:sp>
        <p:sp>
          <p:nvSpPr>
            <p:cNvPr id="62" name="Rectangle 61">
              <a:extLst>
                <a:ext uri="{FF2B5EF4-FFF2-40B4-BE49-F238E27FC236}">
                  <a16:creationId xmlns:a16="http://schemas.microsoft.com/office/drawing/2014/main" id="{85AAA8B7-2C47-FCB0-32C8-2137654FF2E0}"/>
                </a:ext>
              </a:extLst>
            </p:cNvPr>
            <p:cNvSpPr/>
            <p:nvPr/>
          </p:nvSpPr>
          <p:spPr>
            <a:xfrm>
              <a:off x="2033448" y="2715417"/>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9" name="Rectangle 28">
              <a:extLst>
                <a:ext uri="{FF2B5EF4-FFF2-40B4-BE49-F238E27FC236}">
                  <a16:creationId xmlns:a16="http://schemas.microsoft.com/office/drawing/2014/main" id="{431472D2-7633-413C-DD12-ADC6138BA866}"/>
                </a:ext>
              </a:extLst>
            </p:cNvPr>
            <p:cNvSpPr/>
            <p:nvPr/>
          </p:nvSpPr>
          <p:spPr>
            <a:xfrm>
              <a:off x="1776869" y="2608645"/>
              <a:ext cx="581656" cy="674463"/>
            </a:xfrm>
            <a:prstGeom prst="rect">
              <a:avLst/>
            </a:prstGeom>
            <a:solidFill>
              <a:schemeClr val="bg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87" name="Rectangle 86">
              <a:extLst>
                <a:ext uri="{FF2B5EF4-FFF2-40B4-BE49-F238E27FC236}">
                  <a16:creationId xmlns:a16="http://schemas.microsoft.com/office/drawing/2014/main" id="{B833C939-CF12-7BE9-382A-DDDF47EECE8B}"/>
                </a:ext>
              </a:extLst>
            </p:cNvPr>
            <p:cNvSpPr/>
            <p:nvPr/>
          </p:nvSpPr>
          <p:spPr>
            <a:xfrm>
              <a:off x="4427893" y="2980564"/>
              <a:ext cx="562708" cy="334107"/>
            </a:xfrm>
            <a:prstGeom prst="rect">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grpSp>
      <p:sp>
        <p:nvSpPr>
          <p:cNvPr id="20" name="Arrow: Right 19">
            <a:extLst>
              <a:ext uri="{FF2B5EF4-FFF2-40B4-BE49-F238E27FC236}">
                <a16:creationId xmlns:a16="http://schemas.microsoft.com/office/drawing/2014/main" id="{A8A0A19B-F71A-3328-DD13-F0FB34829037}"/>
              </a:ext>
            </a:extLst>
          </p:cNvPr>
          <p:cNvSpPr/>
          <p:nvPr/>
        </p:nvSpPr>
        <p:spPr>
          <a:xfrm rot="16200000">
            <a:off x="3771060" y="3052125"/>
            <a:ext cx="271289" cy="192498"/>
          </a:xfrm>
          <a:prstGeom prst="rightArrow">
            <a:avLst/>
          </a:prstGeom>
          <a:solidFill>
            <a:srgbClr val="FFFFFF"/>
          </a:solidFill>
          <a:ln w="12700" cap="flat">
            <a:solidFill>
              <a:schemeClr val="bg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cxnSp>
        <p:nvCxnSpPr>
          <p:cNvPr id="38" name="Connector: Elbow 37">
            <a:extLst>
              <a:ext uri="{FF2B5EF4-FFF2-40B4-BE49-F238E27FC236}">
                <a16:creationId xmlns:a16="http://schemas.microsoft.com/office/drawing/2014/main" id="{5D1A0610-C82C-233A-EC61-E7E2E3DE3A83}"/>
              </a:ext>
            </a:extLst>
          </p:cNvPr>
          <p:cNvCxnSpPr>
            <a:cxnSpLocks/>
          </p:cNvCxnSpPr>
          <p:nvPr/>
        </p:nvCxnSpPr>
        <p:spPr>
          <a:xfrm rot="5400000" flipH="1" flipV="1">
            <a:off x="4121436" y="2714104"/>
            <a:ext cx="328605" cy="821326"/>
          </a:xfrm>
          <a:prstGeom prst="bentConnector3">
            <a:avLst>
              <a:gd name="adj1" fmla="val 50000"/>
            </a:avLst>
          </a:prstGeom>
          <a:noFill/>
          <a:ln w="381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94" name="Straight Connector 93">
            <a:extLst>
              <a:ext uri="{FF2B5EF4-FFF2-40B4-BE49-F238E27FC236}">
                <a16:creationId xmlns:a16="http://schemas.microsoft.com/office/drawing/2014/main" id="{F26056BA-7EE0-CD92-5163-3720019EB7AA}"/>
              </a:ext>
            </a:extLst>
          </p:cNvPr>
          <p:cNvCxnSpPr>
            <a:cxnSpLocks/>
          </p:cNvCxnSpPr>
          <p:nvPr/>
        </p:nvCxnSpPr>
        <p:spPr>
          <a:xfrm>
            <a:off x="4690533" y="2271176"/>
            <a:ext cx="0" cy="704994"/>
          </a:xfrm>
          <a:prstGeom prst="line">
            <a:avLst/>
          </a:prstGeom>
          <a:noFill/>
          <a:ln w="28575" cap="flat">
            <a:solidFill>
              <a:srgbClr val="FFFF00"/>
            </a:solidFill>
            <a:prstDash val="solid"/>
            <a:miter lim="800000"/>
          </a:ln>
          <a:effectLst/>
          <a:sp3d/>
        </p:spPr>
        <p:style>
          <a:lnRef idx="0">
            <a:scrgbClr r="0" g="0" b="0"/>
          </a:lnRef>
          <a:fillRef idx="0">
            <a:scrgbClr r="0" g="0" b="0"/>
          </a:fillRef>
          <a:effectRef idx="0">
            <a:scrgbClr r="0" g="0" b="0"/>
          </a:effectRef>
          <a:fontRef idx="none"/>
        </p:style>
      </p:cxnSp>
      <p:sp>
        <p:nvSpPr>
          <p:cNvPr id="5" name="TextBox 4">
            <a:extLst>
              <a:ext uri="{FF2B5EF4-FFF2-40B4-BE49-F238E27FC236}">
                <a16:creationId xmlns:a16="http://schemas.microsoft.com/office/drawing/2014/main" id="{14F5A7BE-17DE-7293-E199-8E2068425BB7}"/>
              </a:ext>
            </a:extLst>
          </p:cNvPr>
          <p:cNvSpPr txBox="1"/>
          <p:nvPr/>
        </p:nvSpPr>
        <p:spPr>
          <a:xfrm>
            <a:off x="8659394" y="2557161"/>
            <a:ext cx="2336458"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FFFFFF"/>
                </a:solidFill>
                <a:effectLst/>
                <a:uFillTx/>
                <a:latin typeface="+mj-lt"/>
                <a:ea typeface="+mj-ea"/>
                <a:cs typeface="+mj-cs"/>
                <a:sym typeface="Calibri"/>
              </a:rPr>
              <a:t>Move to the left or right?</a:t>
            </a:r>
          </a:p>
        </p:txBody>
      </p:sp>
    </p:spTree>
    <p:extLst>
      <p:ext uri="{BB962C8B-B14F-4D97-AF65-F5344CB8AC3E}">
        <p14:creationId xmlns:p14="http://schemas.microsoft.com/office/powerpoint/2010/main" val="239799078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20"/>
                                        </p:tgtEl>
                                      </p:cBhvr>
                                    </p:animEffect>
                                    <p:set>
                                      <p:cBhvr>
                                        <p:cTn id="21" dur="1" fill="hold">
                                          <p:stCondLst>
                                            <p:cond delay="499"/>
                                          </p:stCondLst>
                                        </p:cTn>
                                        <p:tgtEl>
                                          <p:spTgt spid="20"/>
                                        </p:tgtEl>
                                        <p:attrNameLst>
                                          <p:attrName>style.visibility</p:attrName>
                                        </p:attrNameLst>
                                      </p:cBhvr>
                                      <p:to>
                                        <p:strVal val="hidden"/>
                                      </p:to>
                                    </p:se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wipe(left)">
                                      <p:cBhvr>
                                        <p:cTn id="25" dur="500"/>
                                        <p:tgtEl>
                                          <p:spTgt spid="38"/>
                                        </p:tgtEl>
                                      </p:cBhvr>
                                    </p:animEffect>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94"/>
                                        </p:tgtEl>
                                        <p:attrNameLst>
                                          <p:attrName>style.visibility</p:attrName>
                                        </p:attrNameLst>
                                      </p:cBhvr>
                                      <p:to>
                                        <p:strVal val="visible"/>
                                      </p:to>
                                    </p:set>
                                    <p:animEffect transition="in" filter="fade">
                                      <p:cBhvr>
                                        <p:cTn id="29" dur="250"/>
                                        <p:tgtEl>
                                          <p:spTgt spid="94"/>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6"/>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decel="50000" fill="hold" nodeType="clickEffect">
                                  <p:stCondLst>
                                    <p:cond delay="0"/>
                                  </p:stCondLst>
                                  <p:childTnLst>
                                    <p:animMotion origin="layout" path="M -4.16667E-7 4.81481E-6 L -0.04583 -0.00116 " pathEditMode="relative" rAng="0" ptsTypes="AA">
                                      <p:cBhvr>
                                        <p:cTn id="43" dur="1000" fill="hold"/>
                                        <p:tgtEl>
                                          <p:spTgt spid="25"/>
                                        </p:tgtEl>
                                        <p:attrNameLst>
                                          <p:attrName>ppt_x</p:attrName>
                                          <p:attrName>ppt_y</p:attrName>
                                        </p:attrNameLst>
                                      </p:cBhvr>
                                      <p:rCtr x="-2292" y="-69"/>
                                    </p:animMotion>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4"/>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5C6B4D-E2D3-DA5A-B1DE-8162C484CEFD}"/>
              </a:ext>
            </a:extLst>
          </p:cNvPr>
          <p:cNvSpPr>
            <a:spLocks noGrp="1"/>
          </p:cNvSpPr>
          <p:nvPr>
            <p:ph type="sldNum" sz="quarter" idx="2"/>
          </p:nvPr>
        </p:nvSpPr>
        <p:spPr/>
        <p:txBody>
          <a:bodyPr/>
          <a:lstStyle/>
          <a:p>
            <a:fld id="{86CB4B4D-7CA3-9044-876B-883B54F8677D}" type="slidenum">
              <a:rPr lang="en-US" smtClean="0"/>
              <a:t>55</a:t>
            </a:fld>
            <a:endParaRPr lang="en-US"/>
          </a:p>
        </p:txBody>
      </p:sp>
      <p:sp>
        <p:nvSpPr>
          <p:cNvPr id="3" name="Title 2">
            <a:extLst>
              <a:ext uri="{FF2B5EF4-FFF2-40B4-BE49-F238E27FC236}">
                <a16:creationId xmlns:a16="http://schemas.microsoft.com/office/drawing/2014/main" id="{12EA02A4-9896-60DC-419C-293E58B7B7AF}"/>
              </a:ext>
            </a:extLst>
          </p:cNvPr>
          <p:cNvSpPr>
            <a:spLocks noGrp="1"/>
          </p:cNvSpPr>
          <p:nvPr>
            <p:ph type="title"/>
          </p:nvPr>
        </p:nvSpPr>
        <p:spPr/>
        <p:txBody>
          <a:bodyPr>
            <a:normAutofit fontScale="90000"/>
          </a:bodyPr>
          <a:lstStyle/>
          <a:p>
            <a:r>
              <a:rPr lang="en-US"/>
              <a:t>Parallel Bidirectional Linear Probing - Insertion</a:t>
            </a:r>
          </a:p>
        </p:txBody>
      </p:sp>
      <p:sp>
        <p:nvSpPr>
          <p:cNvPr id="4" name="Text Placeholder 3">
            <a:extLst>
              <a:ext uri="{FF2B5EF4-FFF2-40B4-BE49-F238E27FC236}">
                <a16:creationId xmlns:a16="http://schemas.microsoft.com/office/drawing/2014/main" id="{703F8EA1-C083-75C4-6D65-24787F7D0C5C}"/>
              </a:ext>
            </a:extLst>
          </p:cNvPr>
          <p:cNvSpPr>
            <a:spLocks noGrp="1"/>
          </p:cNvSpPr>
          <p:nvPr>
            <p:ph type="body" idx="1"/>
          </p:nvPr>
        </p:nvSpPr>
        <p:spPr>
          <a:xfrm>
            <a:off x="274951" y="861637"/>
            <a:ext cx="11646370" cy="3233996"/>
          </a:xfrm>
        </p:spPr>
        <p:txBody>
          <a:bodyPr>
            <a:normAutofit/>
          </a:bodyPr>
          <a:lstStyle/>
          <a:p>
            <a:r>
              <a:rPr lang="en-US"/>
              <a:t>As a range of entries is affected, a single atomic CAS is not sufficient </a:t>
            </a:r>
            <a:r>
              <a:rPr lang="en-US">
                <a:sym typeface="Wingdings" panose="05000000000000000000" pitchFamily="2" charset="2"/>
              </a:rPr>
              <a:t></a:t>
            </a:r>
            <a:endParaRPr lang="en-US"/>
          </a:p>
          <a:p>
            <a:r>
              <a:rPr lang="en-US"/>
              <a:t>However, it does not make sense to lock the whole hash table</a:t>
            </a:r>
          </a:p>
          <a:p>
            <a:pPr lvl="1"/>
            <a:r>
              <a:rPr lang="en-US"/>
              <a:t>It would result practically in a sequential execution</a:t>
            </a:r>
          </a:p>
          <a:p>
            <a:pPr lvl="1"/>
            <a:r>
              <a:rPr lang="en-US"/>
              <a:t>Only a fraction of the table is being modified</a:t>
            </a:r>
          </a:p>
          <a:p>
            <a:r>
              <a:rPr lang="en-US"/>
              <a:t>Use </a:t>
            </a:r>
            <a:r>
              <a:rPr lang="en-US">
                <a:solidFill>
                  <a:srgbClr val="FFFF00"/>
                </a:solidFill>
              </a:rPr>
              <a:t>a region-based </a:t>
            </a:r>
            <a:r>
              <a:rPr lang="en-US"/>
              <a:t>lock instead</a:t>
            </a:r>
          </a:p>
          <a:p>
            <a:pPr lvl="1"/>
            <a:r>
              <a:rPr lang="en-US"/>
              <a:t>Put a lock flag at both edges of the occupied sequence in a spinlock style</a:t>
            </a:r>
          </a:p>
          <a:p>
            <a:pPr lvl="1"/>
            <a:r>
              <a:rPr lang="en-US"/>
              <a:t>Avoid the change of the sequence by other threads</a:t>
            </a:r>
          </a:p>
          <a:p>
            <a:pPr lvl="1"/>
            <a:r>
              <a:rPr lang="en-US"/>
              <a:t>Multiple locks can be held simultaneously</a:t>
            </a:r>
          </a:p>
        </p:txBody>
      </p:sp>
      <p:grpSp>
        <p:nvGrpSpPr>
          <p:cNvPr id="16" name="Group 15">
            <a:extLst>
              <a:ext uri="{FF2B5EF4-FFF2-40B4-BE49-F238E27FC236}">
                <a16:creationId xmlns:a16="http://schemas.microsoft.com/office/drawing/2014/main" id="{7DC10034-60F5-43C4-01DA-62C1A47D4663}"/>
              </a:ext>
            </a:extLst>
          </p:cNvPr>
          <p:cNvGrpSpPr/>
          <p:nvPr/>
        </p:nvGrpSpPr>
        <p:grpSpPr>
          <a:xfrm>
            <a:off x="843161" y="4561040"/>
            <a:ext cx="4811340" cy="1138388"/>
            <a:chOff x="816230" y="4030282"/>
            <a:chExt cx="4811340" cy="1138388"/>
          </a:xfrm>
        </p:grpSpPr>
        <p:sp>
          <p:nvSpPr>
            <p:cNvPr id="6" name="Rectangle 5">
              <a:extLst>
                <a:ext uri="{FF2B5EF4-FFF2-40B4-BE49-F238E27FC236}">
                  <a16:creationId xmlns:a16="http://schemas.microsoft.com/office/drawing/2014/main" id="{C6D773DF-E476-76C8-AF7A-48D738B70F7B}"/>
                </a:ext>
              </a:extLst>
            </p:cNvPr>
            <p:cNvSpPr/>
            <p:nvPr/>
          </p:nvSpPr>
          <p:spPr>
            <a:xfrm>
              <a:off x="1562377" y="4073683"/>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 name="Rectangle 6">
              <a:extLst>
                <a:ext uri="{FF2B5EF4-FFF2-40B4-BE49-F238E27FC236}">
                  <a16:creationId xmlns:a16="http://schemas.microsoft.com/office/drawing/2014/main" id="{24D89FCD-CAF1-8226-A0C0-F50CC6DD2FD2}"/>
                </a:ext>
              </a:extLst>
            </p:cNvPr>
            <p:cNvSpPr/>
            <p:nvPr/>
          </p:nvSpPr>
          <p:spPr>
            <a:xfrm>
              <a:off x="2096386" y="4073682"/>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8" name="Rectangle 7">
              <a:extLst>
                <a:ext uri="{FF2B5EF4-FFF2-40B4-BE49-F238E27FC236}">
                  <a16:creationId xmlns:a16="http://schemas.microsoft.com/office/drawing/2014/main" id="{CA768325-A3F9-E72F-EA23-CB74F614B923}"/>
                </a:ext>
              </a:extLst>
            </p:cNvPr>
            <p:cNvSpPr/>
            <p:nvPr/>
          </p:nvSpPr>
          <p:spPr>
            <a:xfrm>
              <a:off x="2630395" y="4073681"/>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9" name="Rectangle 8">
              <a:extLst>
                <a:ext uri="{FF2B5EF4-FFF2-40B4-BE49-F238E27FC236}">
                  <a16:creationId xmlns:a16="http://schemas.microsoft.com/office/drawing/2014/main" id="{61F869E7-3DE5-7E8D-A88A-11418D5255CA}"/>
                </a:ext>
              </a:extLst>
            </p:cNvPr>
            <p:cNvSpPr/>
            <p:nvPr/>
          </p:nvSpPr>
          <p:spPr>
            <a:xfrm>
              <a:off x="3157087" y="4073680"/>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0" name="Rectangle 9">
              <a:extLst>
                <a:ext uri="{FF2B5EF4-FFF2-40B4-BE49-F238E27FC236}">
                  <a16:creationId xmlns:a16="http://schemas.microsoft.com/office/drawing/2014/main" id="{11A287BC-CC5F-BB74-8968-20CBC04BE438}"/>
                </a:ext>
              </a:extLst>
            </p:cNvPr>
            <p:cNvSpPr/>
            <p:nvPr/>
          </p:nvSpPr>
          <p:spPr>
            <a:xfrm>
              <a:off x="3698413" y="4073680"/>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1" name="TextBox 10">
              <a:extLst>
                <a:ext uri="{FF2B5EF4-FFF2-40B4-BE49-F238E27FC236}">
                  <a16:creationId xmlns:a16="http://schemas.microsoft.com/office/drawing/2014/main" id="{448A5C89-2833-1387-6C4A-27AC308657A6}"/>
                </a:ext>
              </a:extLst>
            </p:cNvPr>
            <p:cNvSpPr txBox="1"/>
            <p:nvPr/>
          </p:nvSpPr>
          <p:spPr>
            <a:xfrm>
              <a:off x="2212394" y="4233074"/>
              <a:ext cx="2583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C</a:t>
              </a:r>
            </a:p>
          </p:txBody>
        </p:sp>
        <p:sp>
          <p:nvSpPr>
            <p:cNvPr id="12" name="TextBox 11">
              <a:extLst>
                <a:ext uri="{FF2B5EF4-FFF2-40B4-BE49-F238E27FC236}">
                  <a16:creationId xmlns:a16="http://schemas.microsoft.com/office/drawing/2014/main" id="{D373BC99-F6E1-FF05-DF4D-9E3EFDE443F2}"/>
                </a:ext>
              </a:extLst>
            </p:cNvPr>
            <p:cNvSpPr txBox="1"/>
            <p:nvPr/>
          </p:nvSpPr>
          <p:spPr>
            <a:xfrm>
              <a:off x="2739086" y="4233074"/>
              <a:ext cx="2583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B</a:t>
              </a:r>
            </a:p>
          </p:txBody>
        </p:sp>
        <p:sp>
          <p:nvSpPr>
            <p:cNvPr id="13" name="Rectangle 12">
              <a:extLst>
                <a:ext uri="{FF2B5EF4-FFF2-40B4-BE49-F238E27FC236}">
                  <a16:creationId xmlns:a16="http://schemas.microsoft.com/office/drawing/2014/main" id="{E8039393-9230-BF09-27A4-D85636B2B05D}"/>
                </a:ext>
              </a:extLst>
            </p:cNvPr>
            <p:cNvSpPr/>
            <p:nvPr/>
          </p:nvSpPr>
          <p:spPr>
            <a:xfrm>
              <a:off x="4225103" y="4072916"/>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4" name="Rectangle 13">
              <a:extLst>
                <a:ext uri="{FF2B5EF4-FFF2-40B4-BE49-F238E27FC236}">
                  <a16:creationId xmlns:a16="http://schemas.microsoft.com/office/drawing/2014/main" id="{E6FB8F14-8797-AFAD-44FA-EA8150838952}"/>
                </a:ext>
              </a:extLst>
            </p:cNvPr>
            <p:cNvSpPr/>
            <p:nvPr/>
          </p:nvSpPr>
          <p:spPr>
            <a:xfrm>
              <a:off x="4760402" y="4073683"/>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5" name="TextBox 14">
              <a:extLst>
                <a:ext uri="{FF2B5EF4-FFF2-40B4-BE49-F238E27FC236}">
                  <a16:creationId xmlns:a16="http://schemas.microsoft.com/office/drawing/2014/main" id="{40D0639E-DE23-31CB-7F4D-B1E744C15545}"/>
                </a:ext>
              </a:extLst>
            </p:cNvPr>
            <p:cNvSpPr txBox="1"/>
            <p:nvPr/>
          </p:nvSpPr>
          <p:spPr>
            <a:xfrm>
              <a:off x="3264562" y="4241719"/>
              <a:ext cx="2583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V</a:t>
              </a:r>
            </a:p>
          </p:txBody>
        </p:sp>
        <p:sp>
          <p:nvSpPr>
            <p:cNvPr id="17" name="Rectangle 16">
              <a:extLst>
                <a:ext uri="{FF2B5EF4-FFF2-40B4-BE49-F238E27FC236}">
                  <a16:creationId xmlns:a16="http://schemas.microsoft.com/office/drawing/2014/main" id="{DB806630-F0D5-6D45-7B98-4985679092C8}"/>
                </a:ext>
              </a:extLst>
            </p:cNvPr>
            <p:cNvSpPr/>
            <p:nvPr/>
          </p:nvSpPr>
          <p:spPr>
            <a:xfrm>
              <a:off x="5100878" y="4053142"/>
              <a:ext cx="526692" cy="752736"/>
            </a:xfrm>
            <a:prstGeom prst="rect">
              <a:avLst/>
            </a:prstGeom>
            <a:solidFill>
              <a:schemeClr val="bg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8" name="Rectangle 17">
              <a:extLst>
                <a:ext uri="{FF2B5EF4-FFF2-40B4-BE49-F238E27FC236}">
                  <a16:creationId xmlns:a16="http://schemas.microsoft.com/office/drawing/2014/main" id="{DE3E2346-0AE7-233B-3E41-1C3BB38044B9}"/>
                </a:ext>
              </a:extLst>
            </p:cNvPr>
            <p:cNvSpPr/>
            <p:nvPr/>
          </p:nvSpPr>
          <p:spPr>
            <a:xfrm>
              <a:off x="1029646" y="4076366"/>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4" name="Rectangle 23">
              <a:extLst>
                <a:ext uri="{FF2B5EF4-FFF2-40B4-BE49-F238E27FC236}">
                  <a16:creationId xmlns:a16="http://schemas.microsoft.com/office/drawing/2014/main" id="{B99E95EB-1638-3347-73F8-03D81DB74115}"/>
                </a:ext>
              </a:extLst>
            </p:cNvPr>
            <p:cNvSpPr/>
            <p:nvPr/>
          </p:nvSpPr>
          <p:spPr>
            <a:xfrm>
              <a:off x="816230" y="4030282"/>
              <a:ext cx="581656" cy="674463"/>
            </a:xfrm>
            <a:prstGeom prst="rect">
              <a:avLst/>
            </a:prstGeom>
            <a:solidFill>
              <a:schemeClr val="bg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7" name="Speech Bubble: Oval 26">
              <a:extLst>
                <a:ext uri="{FF2B5EF4-FFF2-40B4-BE49-F238E27FC236}">
                  <a16:creationId xmlns:a16="http://schemas.microsoft.com/office/drawing/2014/main" id="{5F106CF1-7321-4F89-AC76-47C5D48DA420}"/>
                </a:ext>
              </a:extLst>
            </p:cNvPr>
            <p:cNvSpPr/>
            <p:nvPr/>
          </p:nvSpPr>
          <p:spPr>
            <a:xfrm>
              <a:off x="1153151" y="4779160"/>
              <a:ext cx="980982" cy="389510"/>
            </a:xfrm>
            <a:prstGeom prst="wedgeEllipseCallout">
              <a:avLst>
                <a:gd name="adj1" fmla="val 2679"/>
                <a:gd name="adj2" fmla="val -89824"/>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rgbClr val="000000"/>
                  </a:solidFill>
                  <a:latin typeface="+mj-lt"/>
                  <a:ea typeface="+mj-ea"/>
                  <a:cs typeface="+mj-cs"/>
                  <a:sym typeface="Calibri"/>
                </a:rPr>
                <a:t>Lock</a:t>
              </a:r>
            </a:p>
          </p:txBody>
        </p:sp>
        <p:pic>
          <p:nvPicPr>
            <p:cNvPr id="33" name="Graphic 32" descr="Lock with solid fill">
              <a:extLst>
                <a:ext uri="{FF2B5EF4-FFF2-40B4-BE49-F238E27FC236}">
                  <a16:creationId xmlns:a16="http://schemas.microsoft.com/office/drawing/2014/main" id="{84CA820A-885F-C40C-38F2-7A96EC4CC98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85014" y="4152333"/>
              <a:ext cx="343525" cy="343525"/>
            </a:xfrm>
            <a:prstGeom prst="rect">
              <a:avLst/>
            </a:prstGeom>
          </p:spPr>
        </p:pic>
        <p:pic>
          <p:nvPicPr>
            <p:cNvPr id="34" name="Graphic 33" descr="Lock with solid fill">
              <a:extLst>
                <a:ext uri="{FF2B5EF4-FFF2-40B4-BE49-F238E27FC236}">
                  <a16:creationId xmlns:a16="http://schemas.microsoft.com/office/drawing/2014/main" id="{5BAADBD0-8C26-2C69-A6C0-138261BBFA7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43642" y="4175193"/>
              <a:ext cx="343525" cy="343525"/>
            </a:xfrm>
            <a:prstGeom prst="rect">
              <a:avLst/>
            </a:prstGeom>
          </p:spPr>
        </p:pic>
        <p:sp>
          <p:nvSpPr>
            <p:cNvPr id="35" name="Speech Bubble: Oval 34">
              <a:extLst>
                <a:ext uri="{FF2B5EF4-FFF2-40B4-BE49-F238E27FC236}">
                  <a16:creationId xmlns:a16="http://schemas.microsoft.com/office/drawing/2014/main" id="{C4549CE6-A0DE-0197-FBE3-045B2174727C}"/>
                </a:ext>
              </a:extLst>
            </p:cNvPr>
            <p:cNvSpPr/>
            <p:nvPr/>
          </p:nvSpPr>
          <p:spPr>
            <a:xfrm>
              <a:off x="3795473" y="4734146"/>
              <a:ext cx="980982" cy="389510"/>
            </a:xfrm>
            <a:prstGeom prst="wedgeEllipseCallout">
              <a:avLst>
                <a:gd name="adj1" fmla="val -16740"/>
                <a:gd name="adj2" fmla="val -85911"/>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rgbClr val="000000"/>
                  </a:solidFill>
                  <a:latin typeface="+mj-lt"/>
                  <a:ea typeface="+mj-ea"/>
                  <a:cs typeface="+mj-cs"/>
                  <a:sym typeface="Calibri"/>
                </a:rPr>
                <a:t>Lock</a:t>
              </a:r>
            </a:p>
          </p:txBody>
        </p:sp>
        <p:sp>
          <p:nvSpPr>
            <p:cNvPr id="36" name="Right Brace 35">
              <a:extLst>
                <a:ext uri="{FF2B5EF4-FFF2-40B4-BE49-F238E27FC236}">
                  <a16:creationId xmlns:a16="http://schemas.microsoft.com/office/drawing/2014/main" id="{C7A47B69-3E0C-9F82-2E9A-0D4488EEA668}"/>
                </a:ext>
              </a:extLst>
            </p:cNvPr>
            <p:cNvSpPr/>
            <p:nvPr/>
          </p:nvSpPr>
          <p:spPr>
            <a:xfrm rot="5400000">
              <a:off x="2828439" y="3972669"/>
              <a:ext cx="165859" cy="1559453"/>
            </a:xfrm>
            <a:prstGeom prst="rightBrace">
              <a:avLst>
                <a:gd name="adj1" fmla="val 31304"/>
                <a:gd name="adj2" fmla="val 50000"/>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37" name="TextBox 36">
              <a:extLst>
                <a:ext uri="{FF2B5EF4-FFF2-40B4-BE49-F238E27FC236}">
                  <a16:creationId xmlns:a16="http://schemas.microsoft.com/office/drawing/2014/main" id="{AB64AC0F-525D-B47B-062A-402E35B16E56}"/>
                </a:ext>
              </a:extLst>
            </p:cNvPr>
            <p:cNvSpPr txBox="1"/>
            <p:nvPr/>
          </p:nvSpPr>
          <p:spPr>
            <a:xfrm>
              <a:off x="2551170" y="4846659"/>
              <a:ext cx="892502"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FFFF00"/>
                  </a:solidFill>
                  <a:effectLst/>
                  <a:uFillTx/>
                  <a:latin typeface="+mj-lt"/>
                  <a:ea typeface="+mj-ea"/>
                  <a:cs typeface="+mj-cs"/>
                  <a:sym typeface="Calibri"/>
                </a:rPr>
                <a:t>Protected</a:t>
              </a:r>
            </a:p>
          </p:txBody>
        </p:sp>
      </p:grpSp>
      <p:grpSp>
        <p:nvGrpSpPr>
          <p:cNvPr id="74" name="Group 73">
            <a:extLst>
              <a:ext uri="{FF2B5EF4-FFF2-40B4-BE49-F238E27FC236}">
                <a16:creationId xmlns:a16="http://schemas.microsoft.com/office/drawing/2014/main" id="{408C6045-A186-D9AD-6F17-44B25008AD68}"/>
              </a:ext>
            </a:extLst>
          </p:cNvPr>
          <p:cNvGrpSpPr/>
          <p:nvPr/>
        </p:nvGrpSpPr>
        <p:grpSpPr>
          <a:xfrm>
            <a:off x="7289632" y="5151065"/>
            <a:ext cx="4258780" cy="1054377"/>
            <a:chOff x="7078849" y="4970075"/>
            <a:chExt cx="4258780" cy="1054377"/>
          </a:xfrm>
        </p:grpSpPr>
        <p:sp>
          <p:nvSpPr>
            <p:cNvPr id="52" name="Rectangle 51">
              <a:extLst>
                <a:ext uri="{FF2B5EF4-FFF2-40B4-BE49-F238E27FC236}">
                  <a16:creationId xmlns:a16="http://schemas.microsoft.com/office/drawing/2014/main" id="{4B2195B5-F3B8-E276-98DB-9DCA914BE2A8}"/>
                </a:ext>
              </a:extLst>
            </p:cNvPr>
            <p:cNvSpPr/>
            <p:nvPr/>
          </p:nvSpPr>
          <p:spPr>
            <a:xfrm>
              <a:off x="7701880" y="5567507"/>
              <a:ext cx="445896" cy="445896"/>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53" name="Rectangle 52">
              <a:extLst>
                <a:ext uri="{FF2B5EF4-FFF2-40B4-BE49-F238E27FC236}">
                  <a16:creationId xmlns:a16="http://schemas.microsoft.com/office/drawing/2014/main" id="{39E9611B-EB1E-4035-AEAA-C49ECBB61667}"/>
                </a:ext>
              </a:extLst>
            </p:cNvPr>
            <p:cNvSpPr/>
            <p:nvPr/>
          </p:nvSpPr>
          <p:spPr>
            <a:xfrm>
              <a:off x="8147776" y="5567506"/>
              <a:ext cx="445896" cy="445896"/>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54" name="Rectangle 53">
              <a:extLst>
                <a:ext uri="{FF2B5EF4-FFF2-40B4-BE49-F238E27FC236}">
                  <a16:creationId xmlns:a16="http://schemas.microsoft.com/office/drawing/2014/main" id="{ED1BE7C8-9FDE-162E-6491-B46D411DEE7B}"/>
                </a:ext>
              </a:extLst>
            </p:cNvPr>
            <p:cNvSpPr/>
            <p:nvPr/>
          </p:nvSpPr>
          <p:spPr>
            <a:xfrm>
              <a:off x="8593672" y="5567505"/>
              <a:ext cx="445896" cy="445896"/>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55" name="Rectangle 54">
              <a:extLst>
                <a:ext uri="{FF2B5EF4-FFF2-40B4-BE49-F238E27FC236}">
                  <a16:creationId xmlns:a16="http://schemas.microsoft.com/office/drawing/2014/main" id="{FB2BDBC6-E08C-DC24-594E-F5161BDAA7F2}"/>
                </a:ext>
              </a:extLst>
            </p:cNvPr>
            <p:cNvSpPr/>
            <p:nvPr/>
          </p:nvSpPr>
          <p:spPr>
            <a:xfrm>
              <a:off x="9033459" y="5567504"/>
              <a:ext cx="445896" cy="445896"/>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56" name="Rectangle 55">
              <a:extLst>
                <a:ext uri="{FF2B5EF4-FFF2-40B4-BE49-F238E27FC236}">
                  <a16:creationId xmlns:a16="http://schemas.microsoft.com/office/drawing/2014/main" id="{43618B06-6D5F-BDB8-26D1-3174194DDFCA}"/>
                </a:ext>
              </a:extLst>
            </p:cNvPr>
            <p:cNvSpPr/>
            <p:nvPr/>
          </p:nvSpPr>
          <p:spPr>
            <a:xfrm>
              <a:off x="9485464" y="5567504"/>
              <a:ext cx="445896" cy="445896"/>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57" name="TextBox 56">
              <a:extLst>
                <a:ext uri="{FF2B5EF4-FFF2-40B4-BE49-F238E27FC236}">
                  <a16:creationId xmlns:a16="http://schemas.microsoft.com/office/drawing/2014/main" id="{80E90158-9993-1ACE-3054-ABC8EB45FD19}"/>
                </a:ext>
              </a:extLst>
            </p:cNvPr>
            <p:cNvSpPr txBox="1"/>
            <p:nvPr/>
          </p:nvSpPr>
          <p:spPr>
            <a:xfrm>
              <a:off x="8244642" y="5700598"/>
              <a:ext cx="215709" cy="2312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C</a:t>
              </a:r>
            </a:p>
          </p:txBody>
        </p:sp>
        <p:sp>
          <p:nvSpPr>
            <p:cNvPr id="58" name="TextBox 57">
              <a:extLst>
                <a:ext uri="{FF2B5EF4-FFF2-40B4-BE49-F238E27FC236}">
                  <a16:creationId xmlns:a16="http://schemas.microsoft.com/office/drawing/2014/main" id="{054FBD4F-E483-F1C6-A428-081FFCA78D6F}"/>
                </a:ext>
              </a:extLst>
            </p:cNvPr>
            <p:cNvSpPr txBox="1"/>
            <p:nvPr/>
          </p:nvSpPr>
          <p:spPr>
            <a:xfrm>
              <a:off x="8684429" y="5700598"/>
              <a:ext cx="215709" cy="2312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B</a:t>
              </a:r>
            </a:p>
          </p:txBody>
        </p:sp>
        <p:sp>
          <p:nvSpPr>
            <p:cNvPr id="59" name="Rectangle 58">
              <a:extLst>
                <a:ext uri="{FF2B5EF4-FFF2-40B4-BE49-F238E27FC236}">
                  <a16:creationId xmlns:a16="http://schemas.microsoft.com/office/drawing/2014/main" id="{E86726B0-999A-F653-1ACD-7A4450CEF468}"/>
                </a:ext>
              </a:extLst>
            </p:cNvPr>
            <p:cNvSpPr/>
            <p:nvPr/>
          </p:nvSpPr>
          <p:spPr>
            <a:xfrm>
              <a:off x="9925249" y="5566866"/>
              <a:ext cx="445896" cy="445896"/>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60" name="Rectangle 59">
              <a:extLst>
                <a:ext uri="{FF2B5EF4-FFF2-40B4-BE49-F238E27FC236}">
                  <a16:creationId xmlns:a16="http://schemas.microsoft.com/office/drawing/2014/main" id="{BC11D57C-F9C6-B283-B077-5B6692F68679}"/>
                </a:ext>
              </a:extLst>
            </p:cNvPr>
            <p:cNvSpPr/>
            <p:nvPr/>
          </p:nvSpPr>
          <p:spPr>
            <a:xfrm>
              <a:off x="10372222" y="5567507"/>
              <a:ext cx="445896" cy="445896"/>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61" name="TextBox 60">
              <a:extLst>
                <a:ext uri="{FF2B5EF4-FFF2-40B4-BE49-F238E27FC236}">
                  <a16:creationId xmlns:a16="http://schemas.microsoft.com/office/drawing/2014/main" id="{8677778F-7D54-1124-EA19-D536EA4BA88F}"/>
                </a:ext>
              </a:extLst>
            </p:cNvPr>
            <p:cNvSpPr txBox="1"/>
            <p:nvPr/>
          </p:nvSpPr>
          <p:spPr>
            <a:xfrm>
              <a:off x="9123200" y="5707816"/>
              <a:ext cx="215709" cy="2312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V</a:t>
              </a:r>
            </a:p>
          </p:txBody>
        </p:sp>
        <p:sp>
          <p:nvSpPr>
            <p:cNvPr id="62" name="Rectangle 61">
              <a:extLst>
                <a:ext uri="{FF2B5EF4-FFF2-40B4-BE49-F238E27FC236}">
                  <a16:creationId xmlns:a16="http://schemas.microsoft.com/office/drawing/2014/main" id="{DAEC30B5-2490-BB66-3138-8D8A055E1F90}"/>
                </a:ext>
              </a:extLst>
            </p:cNvPr>
            <p:cNvSpPr/>
            <p:nvPr/>
          </p:nvSpPr>
          <p:spPr>
            <a:xfrm>
              <a:off x="7257051" y="5569747"/>
              <a:ext cx="445896" cy="445896"/>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63" name="Rectangle 62">
              <a:extLst>
                <a:ext uri="{FF2B5EF4-FFF2-40B4-BE49-F238E27FC236}">
                  <a16:creationId xmlns:a16="http://schemas.microsoft.com/office/drawing/2014/main" id="{669C0366-9695-E640-C65F-029DE7FAB7A4}"/>
                </a:ext>
              </a:extLst>
            </p:cNvPr>
            <p:cNvSpPr/>
            <p:nvPr/>
          </p:nvSpPr>
          <p:spPr>
            <a:xfrm>
              <a:off x="7078849" y="5461277"/>
              <a:ext cx="485681" cy="563175"/>
            </a:xfrm>
            <a:prstGeom prst="rect">
              <a:avLst/>
            </a:prstGeom>
            <a:solidFill>
              <a:schemeClr val="bg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68" name="TextBox 67">
              <a:extLst>
                <a:ext uri="{FF2B5EF4-FFF2-40B4-BE49-F238E27FC236}">
                  <a16:creationId xmlns:a16="http://schemas.microsoft.com/office/drawing/2014/main" id="{A58232DC-B53D-7361-700A-0B38F887576E}"/>
                </a:ext>
              </a:extLst>
            </p:cNvPr>
            <p:cNvSpPr txBox="1"/>
            <p:nvPr/>
          </p:nvSpPr>
          <p:spPr>
            <a:xfrm>
              <a:off x="10022115" y="5670745"/>
              <a:ext cx="215709"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J</a:t>
              </a:r>
            </a:p>
          </p:txBody>
        </p:sp>
        <p:sp>
          <p:nvSpPr>
            <p:cNvPr id="69" name="TextBox 68">
              <a:extLst>
                <a:ext uri="{FF2B5EF4-FFF2-40B4-BE49-F238E27FC236}">
                  <a16:creationId xmlns:a16="http://schemas.microsoft.com/office/drawing/2014/main" id="{28DB9ED1-ACF3-2C27-9365-7F50A1AFBBDF}"/>
                </a:ext>
              </a:extLst>
            </p:cNvPr>
            <p:cNvSpPr txBox="1"/>
            <p:nvPr/>
          </p:nvSpPr>
          <p:spPr>
            <a:xfrm>
              <a:off x="10454777" y="5670746"/>
              <a:ext cx="215709"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F</a:t>
              </a:r>
            </a:p>
          </p:txBody>
        </p:sp>
        <p:sp>
          <p:nvSpPr>
            <p:cNvPr id="70" name="Arrow: Curved Down 69">
              <a:extLst>
                <a:ext uri="{FF2B5EF4-FFF2-40B4-BE49-F238E27FC236}">
                  <a16:creationId xmlns:a16="http://schemas.microsoft.com/office/drawing/2014/main" id="{E3072E6F-BD4D-8A6D-76C2-0C823D063039}"/>
                </a:ext>
              </a:extLst>
            </p:cNvPr>
            <p:cNvSpPr/>
            <p:nvPr/>
          </p:nvSpPr>
          <p:spPr>
            <a:xfrm flipH="1">
              <a:off x="9620539" y="5259507"/>
              <a:ext cx="458832" cy="284988"/>
            </a:xfrm>
            <a:prstGeom prst="curvedDownArrow">
              <a:avLst>
                <a:gd name="adj1" fmla="val 19518"/>
                <a:gd name="adj2" fmla="val 50000"/>
                <a:gd name="adj3" fmla="val 26714"/>
              </a:avLst>
            </a:prstGeom>
            <a:solidFill>
              <a:srgbClr val="FFFF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1" name="Arrow: Curved Down 70">
              <a:extLst>
                <a:ext uri="{FF2B5EF4-FFF2-40B4-BE49-F238E27FC236}">
                  <a16:creationId xmlns:a16="http://schemas.microsoft.com/office/drawing/2014/main" id="{39B09339-F633-3E7D-DB28-5C9ED512A380}"/>
                </a:ext>
              </a:extLst>
            </p:cNvPr>
            <p:cNvSpPr/>
            <p:nvPr/>
          </p:nvSpPr>
          <p:spPr>
            <a:xfrm flipH="1">
              <a:off x="10073152" y="5250494"/>
              <a:ext cx="458832" cy="284988"/>
            </a:xfrm>
            <a:prstGeom prst="curvedDownArrow">
              <a:avLst>
                <a:gd name="adj1" fmla="val 19518"/>
                <a:gd name="adj2" fmla="val 50000"/>
                <a:gd name="adj3" fmla="val 26714"/>
              </a:avLst>
            </a:prstGeom>
            <a:solidFill>
              <a:srgbClr val="FFFF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51" name="TextBox 50">
              <a:extLst>
                <a:ext uri="{FF2B5EF4-FFF2-40B4-BE49-F238E27FC236}">
                  <a16:creationId xmlns:a16="http://schemas.microsoft.com/office/drawing/2014/main" id="{18A0FA20-F7C5-A67B-30B6-5543DDB80719}"/>
                </a:ext>
              </a:extLst>
            </p:cNvPr>
            <p:cNvSpPr txBox="1"/>
            <p:nvPr/>
          </p:nvSpPr>
          <p:spPr>
            <a:xfrm>
              <a:off x="7943769" y="4970075"/>
              <a:ext cx="3393860"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solidFill>
                    <a:srgbClr val="FFFFFF"/>
                  </a:solidFill>
                  <a:effectLst>
                    <a:outerShdw blurRad="63500" sx="102000" sy="102000" algn="ctr" rotWithShape="0">
                      <a:prstClr val="black">
                        <a:alpha val="40000"/>
                      </a:prstClr>
                    </a:outerShdw>
                  </a:effectLst>
                  <a:uFillTx/>
                  <a:latin typeface="+mj-lt"/>
                  <a:ea typeface="+mj-ea"/>
                  <a:cs typeface="+mj-cs"/>
                  <a:sym typeface="Calibri"/>
                </a:rPr>
                <a:t>Avoid even concatenation of sequence</a:t>
              </a:r>
            </a:p>
          </p:txBody>
        </p:sp>
      </p:grpSp>
      <p:grpSp>
        <p:nvGrpSpPr>
          <p:cNvPr id="43" name="Group 42">
            <a:extLst>
              <a:ext uri="{FF2B5EF4-FFF2-40B4-BE49-F238E27FC236}">
                <a16:creationId xmlns:a16="http://schemas.microsoft.com/office/drawing/2014/main" id="{E9DA34FA-59C6-0CD7-0C0D-F11A510E655F}"/>
              </a:ext>
            </a:extLst>
          </p:cNvPr>
          <p:cNvGrpSpPr/>
          <p:nvPr/>
        </p:nvGrpSpPr>
        <p:grpSpPr>
          <a:xfrm>
            <a:off x="7252820" y="3356770"/>
            <a:ext cx="4148923" cy="1628684"/>
            <a:chOff x="7167067" y="3339877"/>
            <a:chExt cx="4148923" cy="1628684"/>
          </a:xfrm>
        </p:grpSpPr>
        <p:sp>
          <p:nvSpPr>
            <p:cNvPr id="19" name="TextBox 18">
              <a:extLst>
                <a:ext uri="{FF2B5EF4-FFF2-40B4-BE49-F238E27FC236}">
                  <a16:creationId xmlns:a16="http://schemas.microsoft.com/office/drawing/2014/main" id="{94A0902B-03AB-6809-AAD9-FB4330D747C2}"/>
                </a:ext>
              </a:extLst>
            </p:cNvPr>
            <p:cNvSpPr txBox="1"/>
            <p:nvPr/>
          </p:nvSpPr>
          <p:spPr>
            <a:xfrm>
              <a:off x="8423914" y="4706953"/>
              <a:ext cx="731523"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50" b="0" i="0" u="none" strike="noStrike" cap="none" spc="0" normalizeH="0" baseline="0">
                  <a:ln>
                    <a:noFill/>
                  </a:ln>
                  <a:solidFill>
                    <a:srgbClr val="FFC000"/>
                  </a:solidFill>
                  <a:effectLst/>
                  <a:uFillTx/>
                  <a:latin typeface="+mj-lt"/>
                  <a:ea typeface="+mj-ea"/>
                  <a:cs typeface="+mj-cs"/>
                  <a:sym typeface="Calibri"/>
                </a:rPr>
                <a:t>Thread 1</a:t>
              </a:r>
            </a:p>
          </p:txBody>
        </p:sp>
        <p:grpSp>
          <p:nvGrpSpPr>
            <p:cNvPr id="41" name="Group 40">
              <a:extLst>
                <a:ext uri="{FF2B5EF4-FFF2-40B4-BE49-F238E27FC236}">
                  <a16:creationId xmlns:a16="http://schemas.microsoft.com/office/drawing/2014/main" id="{A30C51EE-E7D9-7AD5-2CBD-A42FF0348C1E}"/>
                </a:ext>
              </a:extLst>
            </p:cNvPr>
            <p:cNvGrpSpPr/>
            <p:nvPr/>
          </p:nvGrpSpPr>
          <p:grpSpPr>
            <a:xfrm>
              <a:off x="7167067" y="3339877"/>
              <a:ext cx="4148923" cy="1621682"/>
              <a:chOff x="7167067" y="3339877"/>
              <a:chExt cx="4148923" cy="1621682"/>
            </a:xfrm>
          </p:grpSpPr>
          <p:sp>
            <p:nvSpPr>
              <p:cNvPr id="20" name="Rectangle 19">
                <a:extLst>
                  <a:ext uri="{FF2B5EF4-FFF2-40B4-BE49-F238E27FC236}">
                    <a16:creationId xmlns:a16="http://schemas.microsoft.com/office/drawing/2014/main" id="{5DE50553-3A95-BE53-ECBC-95E02330418C}"/>
                  </a:ext>
                </a:extLst>
              </p:cNvPr>
              <p:cNvSpPr/>
              <p:nvPr/>
            </p:nvSpPr>
            <p:spPr>
              <a:xfrm>
                <a:off x="7868707" y="3670772"/>
                <a:ext cx="445896" cy="445896"/>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1" name="Rectangle 20">
                <a:extLst>
                  <a:ext uri="{FF2B5EF4-FFF2-40B4-BE49-F238E27FC236}">
                    <a16:creationId xmlns:a16="http://schemas.microsoft.com/office/drawing/2014/main" id="{ED6A1A92-317B-56D0-6274-7D7B979EA920}"/>
                  </a:ext>
                </a:extLst>
              </p:cNvPr>
              <p:cNvSpPr/>
              <p:nvPr/>
            </p:nvSpPr>
            <p:spPr>
              <a:xfrm>
                <a:off x="8314603" y="3670771"/>
                <a:ext cx="445896" cy="445896"/>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2" name="Rectangle 21">
                <a:extLst>
                  <a:ext uri="{FF2B5EF4-FFF2-40B4-BE49-F238E27FC236}">
                    <a16:creationId xmlns:a16="http://schemas.microsoft.com/office/drawing/2014/main" id="{83C27D6A-B5E6-0530-3898-15032EF00E16}"/>
                  </a:ext>
                </a:extLst>
              </p:cNvPr>
              <p:cNvSpPr/>
              <p:nvPr/>
            </p:nvSpPr>
            <p:spPr>
              <a:xfrm>
                <a:off x="8760499" y="3670770"/>
                <a:ext cx="445896" cy="445896"/>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3" name="Rectangle 22">
                <a:extLst>
                  <a:ext uri="{FF2B5EF4-FFF2-40B4-BE49-F238E27FC236}">
                    <a16:creationId xmlns:a16="http://schemas.microsoft.com/office/drawing/2014/main" id="{82F9842A-45FC-C1F0-5BD0-1362B5AC2191}"/>
                  </a:ext>
                </a:extLst>
              </p:cNvPr>
              <p:cNvSpPr/>
              <p:nvPr/>
            </p:nvSpPr>
            <p:spPr>
              <a:xfrm>
                <a:off x="9200286" y="3670770"/>
                <a:ext cx="445896" cy="445896"/>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5" name="Rectangle 24">
                <a:extLst>
                  <a:ext uri="{FF2B5EF4-FFF2-40B4-BE49-F238E27FC236}">
                    <a16:creationId xmlns:a16="http://schemas.microsoft.com/office/drawing/2014/main" id="{7734EB92-47AC-CE1E-59DC-EFE08F17912D}"/>
                  </a:ext>
                </a:extLst>
              </p:cNvPr>
              <p:cNvSpPr/>
              <p:nvPr/>
            </p:nvSpPr>
            <p:spPr>
              <a:xfrm>
                <a:off x="9652292" y="3670770"/>
                <a:ext cx="445896" cy="445896"/>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6" name="TextBox 25">
                <a:extLst>
                  <a:ext uri="{FF2B5EF4-FFF2-40B4-BE49-F238E27FC236}">
                    <a16:creationId xmlns:a16="http://schemas.microsoft.com/office/drawing/2014/main" id="{AF227771-CAD4-AC81-DCB7-069A529BA82B}"/>
                  </a:ext>
                </a:extLst>
              </p:cNvPr>
              <p:cNvSpPr txBox="1"/>
              <p:nvPr/>
            </p:nvSpPr>
            <p:spPr>
              <a:xfrm>
                <a:off x="8411470" y="3803863"/>
                <a:ext cx="215709" cy="2312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C</a:t>
                </a:r>
              </a:p>
            </p:txBody>
          </p:sp>
          <p:sp>
            <p:nvSpPr>
              <p:cNvPr id="28" name="TextBox 27">
                <a:extLst>
                  <a:ext uri="{FF2B5EF4-FFF2-40B4-BE49-F238E27FC236}">
                    <a16:creationId xmlns:a16="http://schemas.microsoft.com/office/drawing/2014/main" id="{282344CB-FF0D-0E8E-839F-51D92EAB3D4C}"/>
                  </a:ext>
                </a:extLst>
              </p:cNvPr>
              <p:cNvSpPr txBox="1"/>
              <p:nvPr/>
            </p:nvSpPr>
            <p:spPr>
              <a:xfrm>
                <a:off x="8851256" y="3803863"/>
                <a:ext cx="215709" cy="2312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B</a:t>
                </a:r>
              </a:p>
            </p:txBody>
          </p:sp>
          <p:sp>
            <p:nvSpPr>
              <p:cNvPr id="29" name="Rectangle 28">
                <a:extLst>
                  <a:ext uri="{FF2B5EF4-FFF2-40B4-BE49-F238E27FC236}">
                    <a16:creationId xmlns:a16="http://schemas.microsoft.com/office/drawing/2014/main" id="{FFB3BF28-3C48-4E80-5FF7-2DBBF46087B1}"/>
                  </a:ext>
                </a:extLst>
              </p:cNvPr>
              <p:cNvSpPr/>
              <p:nvPr/>
            </p:nvSpPr>
            <p:spPr>
              <a:xfrm>
                <a:off x="10092076" y="3670132"/>
                <a:ext cx="445896" cy="445896"/>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0" name="Rectangle 29">
                <a:extLst>
                  <a:ext uri="{FF2B5EF4-FFF2-40B4-BE49-F238E27FC236}">
                    <a16:creationId xmlns:a16="http://schemas.microsoft.com/office/drawing/2014/main" id="{1625844D-3E96-5507-8624-7CA9AAC985EE}"/>
                  </a:ext>
                </a:extLst>
              </p:cNvPr>
              <p:cNvSpPr/>
              <p:nvPr/>
            </p:nvSpPr>
            <p:spPr>
              <a:xfrm>
                <a:off x="10539049" y="3670772"/>
                <a:ext cx="445896" cy="445896"/>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1" name="TextBox 30">
                <a:extLst>
                  <a:ext uri="{FF2B5EF4-FFF2-40B4-BE49-F238E27FC236}">
                    <a16:creationId xmlns:a16="http://schemas.microsoft.com/office/drawing/2014/main" id="{F1696944-D220-FEBF-7FA3-3725DCDC472E}"/>
                  </a:ext>
                </a:extLst>
              </p:cNvPr>
              <p:cNvSpPr txBox="1"/>
              <p:nvPr/>
            </p:nvSpPr>
            <p:spPr>
              <a:xfrm>
                <a:off x="9290027" y="3811082"/>
                <a:ext cx="215709" cy="2312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V</a:t>
                </a:r>
              </a:p>
            </p:txBody>
          </p:sp>
          <p:sp>
            <p:nvSpPr>
              <p:cNvPr id="32" name="Rectangle 31">
                <a:extLst>
                  <a:ext uri="{FF2B5EF4-FFF2-40B4-BE49-F238E27FC236}">
                    <a16:creationId xmlns:a16="http://schemas.microsoft.com/office/drawing/2014/main" id="{624D9BBD-BF85-147D-945C-ACA0D3B1F4E6}"/>
                  </a:ext>
                </a:extLst>
              </p:cNvPr>
              <p:cNvSpPr/>
              <p:nvPr/>
            </p:nvSpPr>
            <p:spPr>
              <a:xfrm>
                <a:off x="10829709" y="3564543"/>
                <a:ext cx="439786" cy="628532"/>
              </a:xfrm>
              <a:prstGeom prst="rect">
                <a:avLst/>
              </a:prstGeom>
              <a:solidFill>
                <a:schemeClr val="bg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8" name="Rectangle 37">
                <a:extLst>
                  <a:ext uri="{FF2B5EF4-FFF2-40B4-BE49-F238E27FC236}">
                    <a16:creationId xmlns:a16="http://schemas.microsoft.com/office/drawing/2014/main" id="{B1BA5DFB-594E-0A40-B01C-31B4C59460E5}"/>
                  </a:ext>
                </a:extLst>
              </p:cNvPr>
              <p:cNvSpPr/>
              <p:nvPr/>
            </p:nvSpPr>
            <p:spPr>
              <a:xfrm>
                <a:off x="7423879" y="3673012"/>
                <a:ext cx="445896" cy="445896"/>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9" name="Rectangle 38">
                <a:extLst>
                  <a:ext uri="{FF2B5EF4-FFF2-40B4-BE49-F238E27FC236}">
                    <a16:creationId xmlns:a16="http://schemas.microsoft.com/office/drawing/2014/main" id="{BDCC437A-FE26-78AF-C235-24A2D48E4716}"/>
                  </a:ext>
                </a:extLst>
              </p:cNvPr>
              <p:cNvSpPr/>
              <p:nvPr/>
            </p:nvSpPr>
            <p:spPr>
              <a:xfrm>
                <a:off x="7167067" y="3631732"/>
                <a:ext cx="485681" cy="563175"/>
              </a:xfrm>
              <a:prstGeom prst="rect">
                <a:avLst/>
              </a:prstGeom>
              <a:solidFill>
                <a:schemeClr val="bg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6" name="Arrow: Right 45">
                <a:extLst>
                  <a:ext uri="{FF2B5EF4-FFF2-40B4-BE49-F238E27FC236}">
                    <a16:creationId xmlns:a16="http://schemas.microsoft.com/office/drawing/2014/main" id="{9AD6F59A-0AB3-9C3A-E40E-BD64373037B0}"/>
                  </a:ext>
                </a:extLst>
              </p:cNvPr>
              <p:cNvSpPr/>
              <p:nvPr/>
            </p:nvSpPr>
            <p:spPr>
              <a:xfrm rot="16200000">
                <a:off x="7953592" y="4259895"/>
                <a:ext cx="253613" cy="148306"/>
              </a:xfrm>
              <a:prstGeom prst="rightArrow">
                <a:avLst/>
              </a:prstGeom>
              <a:solidFill>
                <a:srgbClr val="FFFFFF"/>
              </a:solidFill>
              <a:ln w="12700" cap="flat">
                <a:solidFill>
                  <a:schemeClr val="bg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9CB8EBD6-0A9D-4176-05FD-60587687FF01}"/>
                      </a:ext>
                    </a:extLst>
                  </p:cNvPr>
                  <p:cNvSpPr txBox="1"/>
                  <p:nvPr/>
                </p:nvSpPr>
                <p:spPr>
                  <a:xfrm>
                    <a:off x="7413066" y="4511265"/>
                    <a:ext cx="1359866" cy="256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kumimoji="0" lang="en-US" sz="14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h𝑜𝑚𝑒</m:t>
                          </m:r>
                          <m:d>
                            <m:dPr>
                              <m:ctrlPr>
                                <a:rPr kumimoji="0" lang="en-US" sz="14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ctrlPr>
                            </m:dPr>
                            <m:e>
                              <m:r>
                                <a:rPr kumimoji="0" lang="en-US" sz="14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𝐴</m:t>
                              </m:r>
                            </m:e>
                          </m:d>
                        </m:oMath>
                      </m:oMathPara>
                    </a14:m>
                    <a:endParaRPr lang="en-US" sz="1400"/>
                  </a:p>
                </p:txBody>
              </p:sp>
            </mc:Choice>
            <mc:Fallback xmlns="">
              <p:sp>
                <p:nvSpPr>
                  <p:cNvPr id="47" name="TextBox 46">
                    <a:extLst>
                      <a:ext uri="{FF2B5EF4-FFF2-40B4-BE49-F238E27FC236}">
                        <a16:creationId xmlns:a16="http://schemas.microsoft.com/office/drawing/2014/main" id="{9CB8EBD6-0A9D-4176-05FD-60587687FF01}"/>
                      </a:ext>
                    </a:extLst>
                  </p:cNvPr>
                  <p:cNvSpPr txBox="1">
                    <a:spLocks noRot="1" noChangeAspect="1" noMove="1" noResize="1" noEditPoints="1" noAdjustHandles="1" noChangeArrowheads="1" noChangeShapeType="1" noTextEdit="1"/>
                  </p:cNvSpPr>
                  <p:nvPr/>
                </p:nvSpPr>
                <p:spPr>
                  <a:xfrm>
                    <a:off x="7413066" y="4511265"/>
                    <a:ext cx="1359866" cy="256993"/>
                  </a:xfrm>
                  <a:prstGeom prst="rect">
                    <a:avLst/>
                  </a:prstGeom>
                  <a:blipFill>
                    <a:blip r:embed="rId5"/>
                    <a:stretch>
                      <a:fillRect b="-9524"/>
                    </a:stretch>
                  </a:blipFill>
                  <a:ln w="12700" cap="flat">
                    <a:noFill/>
                    <a:miter lim="400000"/>
                  </a:ln>
                  <a:effectLst/>
                </p:spPr>
                <p:txBody>
                  <a:bodyPr/>
                  <a:lstStyle/>
                  <a:p>
                    <a:r>
                      <a:rPr lang="en-US">
                        <a:noFill/>
                      </a:rPr>
                      <a:t> </a:t>
                    </a:r>
                  </a:p>
                </p:txBody>
              </p:sp>
            </mc:Fallback>
          </mc:AlternateContent>
          <p:sp>
            <p:nvSpPr>
              <p:cNvPr id="48" name="Arrow: Right 47">
                <a:extLst>
                  <a:ext uri="{FF2B5EF4-FFF2-40B4-BE49-F238E27FC236}">
                    <a16:creationId xmlns:a16="http://schemas.microsoft.com/office/drawing/2014/main" id="{48F60BD8-84F0-DB22-4D1C-57D5EF0DC4BA}"/>
                  </a:ext>
                </a:extLst>
              </p:cNvPr>
              <p:cNvSpPr/>
              <p:nvPr/>
            </p:nvSpPr>
            <p:spPr>
              <a:xfrm rot="16200000">
                <a:off x="10178037" y="4251448"/>
                <a:ext cx="253613" cy="148306"/>
              </a:xfrm>
              <a:prstGeom prst="rightArrow">
                <a:avLst/>
              </a:prstGeom>
              <a:solidFill>
                <a:srgbClr val="FFFFFF"/>
              </a:solidFill>
              <a:ln w="12700" cap="flat">
                <a:solidFill>
                  <a:schemeClr val="bg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61AD213D-26C3-0026-8916-433033EA90BD}"/>
                      </a:ext>
                    </a:extLst>
                  </p:cNvPr>
                  <p:cNvSpPr txBox="1"/>
                  <p:nvPr/>
                </p:nvSpPr>
                <p:spPr>
                  <a:xfrm>
                    <a:off x="9625079" y="4501715"/>
                    <a:ext cx="1359866" cy="256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kumimoji="0" lang="en-US" sz="14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h𝑜𝑚𝑒</m:t>
                          </m:r>
                          <m:d>
                            <m:dPr>
                              <m:ctrlPr>
                                <a:rPr kumimoji="0" lang="en-US" sz="14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ctrlPr>
                            </m:dPr>
                            <m:e>
                              <m:r>
                                <a:rPr kumimoji="0" lang="en-US" sz="14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𝐵</m:t>
                              </m:r>
                            </m:e>
                          </m:d>
                        </m:oMath>
                      </m:oMathPara>
                    </a14:m>
                    <a:endParaRPr lang="en-US" sz="1400"/>
                  </a:p>
                </p:txBody>
              </p:sp>
            </mc:Choice>
            <mc:Fallback xmlns="">
              <p:sp>
                <p:nvSpPr>
                  <p:cNvPr id="49" name="TextBox 48">
                    <a:extLst>
                      <a:ext uri="{FF2B5EF4-FFF2-40B4-BE49-F238E27FC236}">
                        <a16:creationId xmlns:a16="http://schemas.microsoft.com/office/drawing/2014/main" id="{61AD213D-26C3-0026-8916-433033EA90BD}"/>
                      </a:ext>
                    </a:extLst>
                  </p:cNvPr>
                  <p:cNvSpPr txBox="1">
                    <a:spLocks noRot="1" noChangeAspect="1" noMove="1" noResize="1" noEditPoints="1" noAdjustHandles="1" noChangeArrowheads="1" noChangeShapeType="1" noTextEdit="1"/>
                  </p:cNvSpPr>
                  <p:nvPr/>
                </p:nvSpPr>
                <p:spPr>
                  <a:xfrm>
                    <a:off x="9625079" y="4501715"/>
                    <a:ext cx="1359866" cy="256993"/>
                  </a:xfrm>
                  <a:prstGeom prst="rect">
                    <a:avLst/>
                  </a:prstGeom>
                  <a:blipFill>
                    <a:blip r:embed="rId6"/>
                    <a:stretch>
                      <a:fillRect b="-9524"/>
                    </a:stretch>
                  </a:blipFill>
                  <a:ln w="12700" cap="flat">
                    <a:noFill/>
                    <a:miter lim="400000"/>
                  </a:ln>
                  <a:effectLst/>
                </p:spPr>
                <p:txBody>
                  <a:bodyPr/>
                  <a:lstStyle/>
                  <a:p>
                    <a:r>
                      <a:rPr lang="en-US">
                        <a:noFill/>
                      </a:rPr>
                      <a:t> </a:t>
                    </a:r>
                  </a:p>
                </p:txBody>
              </p:sp>
            </mc:Fallback>
          </mc:AlternateContent>
          <p:sp>
            <p:nvSpPr>
              <p:cNvPr id="50" name="TextBox 49">
                <a:extLst>
                  <a:ext uri="{FF2B5EF4-FFF2-40B4-BE49-F238E27FC236}">
                    <a16:creationId xmlns:a16="http://schemas.microsoft.com/office/drawing/2014/main" id="{BF982ABB-B9D0-22E4-F2E0-6FE897DD72A6}"/>
                  </a:ext>
                </a:extLst>
              </p:cNvPr>
              <p:cNvSpPr txBox="1"/>
              <p:nvPr/>
            </p:nvSpPr>
            <p:spPr>
              <a:xfrm>
                <a:off x="7727371" y="3339877"/>
                <a:ext cx="3322231"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FFFFFF"/>
                    </a:solidFill>
                    <a:effectLst/>
                    <a:uFillTx/>
                    <a:latin typeface="+mj-lt"/>
                    <a:ea typeface="+mj-ea"/>
                    <a:cs typeface="+mj-cs"/>
                    <a:sym typeface="Calibri"/>
                  </a:rPr>
                  <a:t>Multiple insertions should be possible in parallel</a:t>
                </a:r>
              </a:p>
            </p:txBody>
          </p:sp>
          <p:sp>
            <p:nvSpPr>
              <p:cNvPr id="5" name="TextBox 4">
                <a:extLst>
                  <a:ext uri="{FF2B5EF4-FFF2-40B4-BE49-F238E27FC236}">
                    <a16:creationId xmlns:a16="http://schemas.microsoft.com/office/drawing/2014/main" id="{9C9D6C3A-A113-F2B2-C691-F7F7054F65DB}"/>
                  </a:ext>
                </a:extLst>
              </p:cNvPr>
              <p:cNvSpPr txBox="1"/>
              <p:nvPr/>
            </p:nvSpPr>
            <p:spPr>
              <a:xfrm>
                <a:off x="10584467" y="4699951"/>
                <a:ext cx="731523"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50" b="0" i="0" u="none" strike="noStrike" cap="none" spc="0" normalizeH="0" baseline="0">
                    <a:ln>
                      <a:noFill/>
                    </a:ln>
                    <a:solidFill>
                      <a:srgbClr val="FFC000"/>
                    </a:solidFill>
                    <a:effectLst/>
                    <a:uFillTx/>
                    <a:latin typeface="+mj-lt"/>
                    <a:ea typeface="+mj-ea"/>
                    <a:cs typeface="+mj-cs"/>
                    <a:sym typeface="Calibri"/>
                  </a:rPr>
                  <a:t>Thread 2</a:t>
                </a:r>
              </a:p>
            </p:txBody>
          </p:sp>
          <p:pic>
            <p:nvPicPr>
              <p:cNvPr id="40" name="Graphic 39">
                <a:extLst>
                  <a:ext uri="{FF2B5EF4-FFF2-40B4-BE49-F238E27FC236}">
                    <a16:creationId xmlns:a16="http://schemas.microsoft.com/office/drawing/2014/main" id="{2408BCB5-2892-AB65-3B79-BC814F1F8AB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624007" y="4441066"/>
                <a:ext cx="107685" cy="278238"/>
              </a:xfrm>
              <a:prstGeom prst="rect">
                <a:avLst/>
              </a:prstGeom>
            </p:spPr>
          </p:pic>
          <p:pic>
            <p:nvPicPr>
              <p:cNvPr id="42" name="Graphic 41">
                <a:extLst>
                  <a:ext uri="{FF2B5EF4-FFF2-40B4-BE49-F238E27FC236}">
                    <a16:creationId xmlns:a16="http://schemas.microsoft.com/office/drawing/2014/main" id="{577E3BE0-8A34-FDF4-1DDB-A4842AE841A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14434" y="4446232"/>
                <a:ext cx="107685" cy="278238"/>
              </a:xfrm>
              <a:prstGeom prst="rect">
                <a:avLst/>
              </a:prstGeom>
            </p:spPr>
          </p:pic>
        </p:grpSp>
      </p:grpSp>
    </p:spTree>
    <p:extLst>
      <p:ext uri="{BB962C8B-B14F-4D97-AF65-F5344CB8AC3E}">
        <p14:creationId xmlns:p14="http://schemas.microsoft.com/office/powerpoint/2010/main" val="155583658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BB95799-41BB-18C7-7C2C-B3A345929E50}"/>
              </a:ext>
            </a:extLst>
          </p:cNvPr>
          <p:cNvSpPr>
            <a:spLocks noGrp="1"/>
          </p:cNvSpPr>
          <p:nvPr>
            <p:ph type="sldNum" sz="quarter" idx="2"/>
          </p:nvPr>
        </p:nvSpPr>
        <p:spPr/>
        <p:txBody>
          <a:bodyPr/>
          <a:lstStyle/>
          <a:p>
            <a:fld id="{86CB4B4D-7CA3-9044-876B-883B54F8677D}" type="slidenum">
              <a:rPr lang="en-US" smtClean="0"/>
              <a:t>56</a:t>
            </a:fld>
            <a:endParaRPr lang="en-US"/>
          </a:p>
        </p:txBody>
      </p:sp>
      <p:sp>
        <p:nvSpPr>
          <p:cNvPr id="3" name="Title 2">
            <a:extLst>
              <a:ext uri="{FF2B5EF4-FFF2-40B4-BE49-F238E27FC236}">
                <a16:creationId xmlns:a16="http://schemas.microsoft.com/office/drawing/2014/main" id="{1484A3E2-D1C2-21A7-E312-CCA3618E5315}"/>
              </a:ext>
            </a:extLst>
          </p:cNvPr>
          <p:cNvSpPr>
            <a:spLocks noGrp="1"/>
          </p:cNvSpPr>
          <p:nvPr>
            <p:ph type="title"/>
          </p:nvPr>
        </p:nvSpPr>
        <p:spPr/>
        <p:txBody>
          <a:bodyPr>
            <a:normAutofit fontScale="90000"/>
          </a:bodyPr>
          <a:lstStyle/>
          <a:p>
            <a:r>
              <a:rPr lang="en-US"/>
              <a:t>Parallel Bidirectional Linear Probing - Insertion (Summary)</a:t>
            </a:r>
          </a:p>
        </p:txBody>
      </p:sp>
      <p:grpSp>
        <p:nvGrpSpPr>
          <p:cNvPr id="58" name="Group 57">
            <a:extLst>
              <a:ext uri="{FF2B5EF4-FFF2-40B4-BE49-F238E27FC236}">
                <a16:creationId xmlns:a16="http://schemas.microsoft.com/office/drawing/2014/main" id="{5402D49C-36E9-BBC2-8702-F02959A0DF96}"/>
              </a:ext>
            </a:extLst>
          </p:cNvPr>
          <p:cNvGrpSpPr/>
          <p:nvPr/>
        </p:nvGrpSpPr>
        <p:grpSpPr>
          <a:xfrm>
            <a:off x="6638307" y="1121343"/>
            <a:ext cx="4877390" cy="1582471"/>
            <a:chOff x="6638307" y="1349945"/>
            <a:chExt cx="4877390" cy="1582471"/>
          </a:xfrm>
        </p:grpSpPr>
        <p:sp>
          <p:nvSpPr>
            <p:cNvPr id="6" name="TextBox 5">
              <a:extLst>
                <a:ext uri="{FF2B5EF4-FFF2-40B4-BE49-F238E27FC236}">
                  <a16:creationId xmlns:a16="http://schemas.microsoft.com/office/drawing/2014/main" id="{0D34D30B-7565-74B9-ED26-BA4E95493FEF}"/>
                </a:ext>
              </a:extLst>
            </p:cNvPr>
            <p:cNvSpPr txBox="1"/>
            <p:nvPr/>
          </p:nvSpPr>
          <p:spPr>
            <a:xfrm>
              <a:off x="6638307" y="1349945"/>
              <a:ext cx="419453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Step 2. Acquire a range lock</a:t>
              </a:r>
            </a:p>
          </p:txBody>
        </p:sp>
        <p:sp>
          <p:nvSpPr>
            <p:cNvPr id="7" name="Rectangle 6">
              <a:extLst>
                <a:ext uri="{FF2B5EF4-FFF2-40B4-BE49-F238E27FC236}">
                  <a16:creationId xmlns:a16="http://schemas.microsoft.com/office/drawing/2014/main" id="{20993CF9-2B53-CC40-C4E7-F149A2012108}"/>
                </a:ext>
              </a:extLst>
            </p:cNvPr>
            <p:cNvSpPr/>
            <p:nvPr/>
          </p:nvSpPr>
          <p:spPr>
            <a:xfrm>
              <a:off x="8072087" y="1900081"/>
              <a:ext cx="492739" cy="49273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8" name="Rectangle 7">
              <a:extLst>
                <a:ext uri="{FF2B5EF4-FFF2-40B4-BE49-F238E27FC236}">
                  <a16:creationId xmlns:a16="http://schemas.microsoft.com/office/drawing/2014/main" id="{46CB386E-B7B8-4C25-E50B-DD52955F0DCC}"/>
                </a:ext>
              </a:extLst>
            </p:cNvPr>
            <p:cNvSpPr/>
            <p:nvPr/>
          </p:nvSpPr>
          <p:spPr>
            <a:xfrm>
              <a:off x="8564826" y="1900080"/>
              <a:ext cx="492739" cy="49273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9" name="Rectangle 8">
              <a:extLst>
                <a:ext uri="{FF2B5EF4-FFF2-40B4-BE49-F238E27FC236}">
                  <a16:creationId xmlns:a16="http://schemas.microsoft.com/office/drawing/2014/main" id="{7B08228D-1B10-A555-F4B9-4189E85A192C}"/>
                </a:ext>
              </a:extLst>
            </p:cNvPr>
            <p:cNvSpPr/>
            <p:nvPr/>
          </p:nvSpPr>
          <p:spPr>
            <a:xfrm>
              <a:off x="9057565" y="1900079"/>
              <a:ext cx="492739" cy="49273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0" name="Rectangle 9">
              <a:extLst>
                <a:ext uri="{FF2B5EF4-FFF2-40B4-BE49-F238E27FC236}">
                  <a16:creationId xmlns:a16="http://schemas.microsoft.com/office/drawing/2014/main" id="{756A04D8-246A-502C-9A5A-030A99B0163F}"/>
                </a:ext>
              </a:extLst>
            </p:cNvPr>
            <p:cNvSpPr/>
            <p:nvPr/>
          </p:nvSpPr>
          <p:spPr>
            <a:xfrm>
              <a:off x="9543552" y="1900078"/>
              <a:ext cx="492739" cy="49273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1" name="Rectangle 10">
              <a:extLst>
                <a:ext uri="{FF2B5EF4-FFF2-40B4-BE49-F238E27FC236}">
                  <a16:creationId xmlns:a16="http://schemas.microsoft.com/office/drawing/2014/main" id="{5BEB9CC0-1F32-7453-1B49-4FD9775F6AF8}"/>
                </a:ext>
              </a:extLst>
            </p:cNvPr>
            <p:cNvSpPr/>
            <p:nvPr/>
          </p:nvSpPr>
          <p:spPr>
            <a:xfrm>
              <a:off x="10043043" y="1900078"/>
              <a:ext cx="492739" cy="49273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2" name="TextBox 11">
              <a:extLst>
                <a:ext uri="{FF2B5EF4-FFF2-40B4-BE49-F238E27FC236}">
                  <a16:creationId xmlns:a16="http://schemas.microsoft.com/office/drawing/2014/main" id="{5B86C0AB-ABEB-70B1-43F9-F349B4B9C2AE}"/>
                </a:ext>
              </a:extLst>
            </p:cNvPr>
            <p:cNvSpPr txBox="1"/>
            <p:nvPr/>
          </p:nvSpPr>
          <p:spPr>
            <a:xfrm>
              <a:off x="8671868" y="2047153"/>
              <a:ext cx="238370" cy="2555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C</a:t>
              </a:r>
            </a:p>
          </p:txBody>
        </p:sp>
        <p:sp>
          <p:nvSpPr>
            <p:cNvPr id="13" name="TextBox 12">
              <a:extLst>
                <a:ext uri="{FF2B5EF4-FFF2-40B4-BE49-F238E27FC236}">
                  <a16:creationId xmlns:a16="http://schemas.microsoft.com/office/drawing/2014/main" id="{2959B9C4-2A3F-6126-E86F-A441A615F58B}"/>
                </a:ext>
              </a:extLst>
            </p:cNvPr>
            <p:cNvSpPr txBox="1"/>
            <p:nvPr/>
          </p:nvSpPr>
          <p:spPr>
            <a:xfrm>
              <a:off x="9157856" y="2047153"/>
              <a:ext cx="238370" cy="2555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B</a:t>
              </a:r>
            </a:p>
          </p:txBody>
        </p:sp>
        <p:sp>
          <p:nvSpPr>
            <p:cNvPr id="14" name="Rectangle 13">
              <a:extLst>
                <a:ext uri="{FF2B5EF4-FFF2-40B4-BE49-F238E27FC236}">
                  <a16:creationId xmlns:a16="http://schemas.microsoft.com/office/drawing/2014/main" id="{3B5C8B03-2B9C-0C31-818F-02CFCAAA5454}"/>
                </a:ext>
              </a:extLst>
            </p:cNvPr>
            <p:cNvSpPr/>
            <p:nvPr/>
          </p:nvSpPr>
          <p:spPr>
            <a:xfrm>
              <a:off x="10529028" y="1899373"/>
              <a:ext cx="492739" cy="49273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5" name="Rectangle 14">
              <a:extLst>
                <a:ext uri="{FF2B5EF4-FFF2-40B4-BE49-F238E27FC236}">
                  <a16:creationId xmlns:a16="http://schemas.microsoft.com/office/drawing/2014/main" id="{ACAD4103-53D5-87ED-1E59-22C632EDCC7B}"/>
                </a:ext>
              </a:extLst>
            </p:cNvPr>
            <p:cNvSpPr/>
            <p:nvPr/>
          </p:nvSpPr>
          <p:spPr>
            <a:xfrm>
              <a:off x="11022958" y="1900081"/>
              <a:ext cx="492739" cy="49273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6" name="TextBox 15">
              <a:extLst>
                <a:ext uri="{FF2B5EF4-FFF2-40B4-BE49-F238E27FC236}">
                  <a16:creationId xmlns:a16="http://schemas.microsoft.com/office/drawing/2014/main" id="{550962F3-B6D5-2708-F04E-E7AE3E7BBD0D}"/>
                </a:ext>
              </a:extLst>
            </p:cNvPr>
            <p:cNvSpPr txBox="1"/>
            <p:nvPr/>
          </p:nvSpPr>
          <p:spPr>
            <a:xfrm>
              <a:off x="9642721" y="2055130"/>
              <a:ext cx="238370" cy="2555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V</a:t>
              </a:r>
            </a:p>
          </p:txBody>
        </p:sp>
        <p:sp>
          <p:nvSpPr>
            <p:cNvPr id="18" name="Rectangle 17">
              <a:extLst>
                <a:ext uri="{FF2B5EF4-FFF2-40B4-BE49-F238E27FC236}">
                  <a16:creationId xmlns:a16="http://schemas.microsoft.com/office/drawing/2014/main" id="{D4EFEC27-B6BD-0753-59B8-A909C6E6FC58}"/>
                </a:ext>
              </a:extLst>
            </p:cNvPr>
            <p:cNvSpPr/>
            <p:nvPr/>
          </p:nvSpPr>
          <p:spPr>
            <a:xfrm>
              <a:off x="7580527" y="1895525"/>
              <a:ext cx="492739" cy="49273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9" name="Rectangle 18">
              <a:extLst>
                <a:ext uri="{FF2B5EF4-FFF2-40B4-BE49-F238E27FC236}">
                  <a16:creationId xmlns:a16="http://schemas.microsoft.com/office/drawing/2014/main" id="{ECFB519C-8C8D-538C-04F3-77FC27EA4477}"/>
                </a:ext>
              </a:extLst>
            </p:cNvPr>
            <p:cNvSpPr/>
            <p:nvPr/>
          </p:nvSpPr>
          <p:spPr>
            <a:xfrm>
              <a:off x="7305424" y="1863779"/>
              <a:ext cx="536704" cy="622338"/>
            </a:xfrm>
            <a:prstGeom prst="rect">
              <a:avLst/>
            </a:prstGeom>
            <a:solidFill>
              <a:schemeClr val="bg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pic>
          <p:nvPicPr>
            <p:cNvPr id="21" name="Graphic 20" descr="Lock with solid fill">
              <a:extLst>
                <a:ext uri="{FF2B5EF4-FFF2-40B4-BE49-F238E27FC236}">
                  <a16:creationId xmlns:a16="http://schemas.microsoft.com/office/drawing/2014/main" id="{6C7E058D-6834-BD0C-2A8E-3A5211CC6A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22951" y="1972652"/>
              <a:ext cx="316976" cy="316976"/>
            </a:xfrm>
            <a:prstGeom prst="rect">
              <a:avLst/>
            </a:prstGeom>
          </p:spPr>
        </p:pic>
        <p:pic>
          <p:nvPicPr>
            <p:cNvPr id="22" name="Graphic 21" descr="Lock with solid fill">
              <a:extLst>
                <a:ext uri="{FF2B5EF4-FFF2-40B4-BE49-F238E27FC236}">
                  <a16:creationId xmlns:a16="http://schemas.microsoft.com/office/drawing/2014/main" id="{2E548CC4-DD43-C663-191D-B6710B9DC6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47071" y="1993746"/>
              <a:ext cx="316976" cy="316976"/>
            </a:xfrm>
            <a:prstGeom prst="rect">
              <a:avLst/>
            </a:prstGeom>
          </p:spPr>
        </p:pic>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33F88511-AF3A-B024-1FF6-EA625DEDD4E6}"/>
                    </a:ext>
                  </a:extLst>
                </p:cNvPr>
                <p:cNvSpPr txBox="1"/>
                <p:nvPr/>
              </p:nvSpPr>
              <p:spPr>
                <a:xfrm>
                  <a:off x="8081532" y="2648425"/>
                  <a:ext cx="1502725" cy="283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solidFill>
                              <a:srgbClr val="FFFFFF"/>
                            </a:solidFill>
                            <a:latin typeface="Cambria Math" panose="02040503050406030204" pitchFamily="18" charset="0"/>
                            <a:sym typeface="Calibri"/>
                          </a:rPr>
                          <m:t>h𝑜𝑚𝑒</m:t>
                        </m:r>
                        <m:d>
                          <m:dPr>
                            <m:ctrlPr>
                              <a:rPr lang="en-US" sz="1400" i="1" smtClean="0">
                                <a:solidFill>
                                  <a:srgbClr val="FFFFFF"/>
                                </a:solidFill>
                                <a:latin typeface="Cambria Math" panose="02040503050406030204" pitchFamily="18" charset="0"/>
                                <a:sym typeface="Calibri"/>
                              </a:rPr>
                            </m:ctrlPr>
                          </m:dPr>
                          <m:e>
                            <m:r>
                              <a:rPr lang="en-US" sz="1400" i="1" smtClean="0">
                                <a:solidFill>
                                  <a:srgbClr val="FFFF00"/>
                                </a:solidFill>
                                <a:latin typeface="Cambria Math" panose="02040503050406030204" pitchFamily="18" charset="0"/>
                                <a:sym typeface="Calibri"/>
                              </a:rPr>
                              <m:t>𝐻</m:t>
                            </m:r>
                          </m:e>
                        </m:d>
                        <m:r>
                          <a:rPr lang="en-US" sz="1400" i="1">
                            <a:solidFill>
                              <a:srgbClr val="FFFFFF"/>
                            </a:solidFill>
                            <a:latin typeface="Cambria Math" panose="02040503050406030204" pitchFamily="18" charset="0"/>
                            <a:sym typeface="Calibri"/>
                          </a:rPr>
                          <m:t>=9</m:t>
                        </m:r>
                      </m:oMath>
                    </m:oMathPara>
                  </a14:m>
                  <a:endParaRPr lang="en-US" sz="1400"/>
                </a:p>
              </p:txBody>
            </p:sp>
          </mc:Choice>
          <mc:Fallback xmlns="">
            <p:sp>
              <p:nvSpPr>
                <p:cNvPr id="41" name="TextBox 40">
                  <a:extLst>
                    <a:ext uri="{FF2B5EF4-FFF2-40B4-BE49-F238E27FC236}">
                      <a16:creationId xmlns:a16="http://schemas.microsoft.com/office/drawing/2014/main" id="{33F88511-AF3A-B024-1FF6-EA625DEDD4E6}"/>
                    </a:ext>
                  </a:extLst>
                </p:cNvPr>
                <p:cNvSpPr txBox="1">
                  <a:spLocks noRot="1" noChangeAspect="1" noMove="1" noResize="1" noEditPoints="1" noAdjustHandles="1" noChangeArrowheads="1" noChangeShapeType="1" noTextEdit="1"/>
                </p:cNvSpPr>
                <p:nvPr/>
              </p:nvSpPr>
              <p:spPr>
                <a:xfrm>
                  <a:off x="8081532" y="2648425"/>
                  <a:ext cx="1502725" cy="283991"/>
                </a:xfrm>
                <a:prstGeom prst="rect">
                  <a:avLst/>
                </a:prstGeom>
                <a:blipFill>
                  <a:blip r:embed="rId5"/>
                  <a:stretch>
                    <a:fillRect/>
                  </a:stretch>
                </a:blipFill>
                <a:ln w="12700" cap="flat">
                  <a:noFill/>
                  <a:miter lim="400000"/>
                </a:ln>
                <a:effectLst/>
              </p:spPr>
              <p:txBody>
                <a:bodyPr/>
                <a:lstStyle/>
                <a:p>
                  <a:r>
                    <a:rPr lang="en-US">
                      <a:noFill/>
                    </a:rPr>
                    <a:t> </a:t>
                  </a:r>
                </a:p>
              </p:txBody>
            </p:sp>
          </mc:Fallback>
        </mc:AlternateContent>
        <p:cxnSp>
          <p:nvCxnSpPr>
            <p:cNvPr id="42" name="Connector: Elbow 41">
              <a:extLst>
                <a:ext uri="{FF2B5EF4-FFF2-40B4-BE49-F238E27FC236}">
                  <a16:creationId xmlns:a16="http://schemas.microsoft.com/office/drawing/2014/main" id="{D05CE276-F0B8-0350-FD23-6FE63726E8A5}"/>
                </a:ext>
              </a:extLst>
            </p:cNvPr>
            <p:cNvCxnSpPr>
              <a:cxnSpLocks/>
            </p:cNvCxnSpPr>
            <p:nvPr/>
          </p:nvCxnSpPr>
          <p:spPr>
            <a:xfrm rot="16200000" flipV="1">
              <a:off x="8707967" y="2559416"/>
              <a:ext cx="166172" cy="1"/>
            </a:xfrm>
            <a:prstGeom prst="bentConnector3">
              <a:avLst/>
            </a:prstGeom>
            <a:noFill/>
            <a:ln w="127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grpSp>
      <p:grpSp>
        <p:nvGrpSpPr>
          <p:cNvPr id="61" name="Group 60">
            <a:extLst>
              <a:ext uri="{FF2B5EF4-FFF2-40B4-BE49-F238E27FC236}">
                <a16:creationId xmlns:a16="http://schemas.microsoft.com/office/drawing/2014/main" id="{B9247D51-25E0-219D-2178-5BDD137044CA}"/>
              </a:ext>
            </a:extLst>
          </p:cNvPr>
          <p:cNvGrpSpPr/>
          <p:nvPr/>
        </p:nvGrpSpPr>
        <p:grpSpPr>
          <a:xfrm>
            <a:off x="599674" y="3840232"/>
            <a:ext cx="5079078" cy="1696815"/>
            <a:chOff x="6638307" y="3130272"/>
            <a:chExt cx="5079078" cy="1696815"/>
          </a:xfrm>
        </p:grpSpPr>
        <p:sp>
          <p:nvSpPr>
            <p:cNvPr id="26" name="TextBox 25">
              <a:extLst>
                <a:ext uri="{FF2B5EF4-FFF2-40B4-BE49-F238E27FC236}">
                  <a16:creationId xmlns:a16="http://schemas.microsoft.com/office/drawing/2014/main" id="{2FCBBC8C-7610-F3FB-DC75-0197C81F1B5F}"/>
                </a:ext>
              </a:extLst>
            </p:cNvPr>
            <p:cNvSpPr txBox="1"/>
            <p:nvPr/>
          </p:nvSpPr>
          <p:spPr>
            <a:xfrm>
              <a:off x="6638307" y="3130272"/>
              <a:ext cx="438345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solidFill>
                    <a:srgbClr val="FFFFFF"/>
                  </a:solidFill>
                  <a:latin typeface="+mj-lt"/>
                  <a:ea typeface="+mj-ea"/>
                  <a:cs typeface="+mj-cs"/>
                  <a:sym typeface="Calibri"/>
                </a:rPr>
                <a:t>Step 3</a:t>
              </a:r>
              <a:r>
                <a:rPr kumimoji="0" lang="en-US" sz="1800" b="0" i="0" u="none" strike="noStrike" cap="none" spc="0" normalizeH="0" baseline="0">
                  <a:ln>
                    <a:noFill/>
                  </a:ln>
                  <a:solidFill>
                    <a:srgbClr val="FFFFFF"/>
                  </a:solidFill>
                  <a:effectLst/>
                  <a:uFillTx/>
                  <a:latin typeface="+mj-lt"/>
                  <a:ea typeface="+mj-ea"/>
                  <a:cs typeface="+mj-cs"/>
                  <a:sym typeface="Calibri"/>
                </a:rPr>
                <a:t>. Shift items and insert it</a:t>
              </a:r>
            </a:p>
          </p:txBody>
        </p:sp>
        <p:sp>
          <p:nvSpPr>
            <p:cNvPr id="44" name="Rectangle 43">
              <a:extLst>
                <a:ext uri="{FF2B5EF4-FFF2-40B4-BE49-F238E27FC236}">
                  <a16:creationId xmlns:a16="http://schemas.microsoft.com/office/drawing/2014/main" id="{AC53E7FE-DC7A-E07C-3330-6B1A38453019}"/>
                </a:ext>
              </a:extLst>
            </p:cNvPr>
            <p:cNvSpPr/>
            <p:nvPr/>
          </p:nvSpPr>
          <p:spPr>
            <a:xfrm>
              <a:off x="7959333" y="3840266"/>
              <a:ext cx="492739" cy="49273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5" name="Rectangle 44">
              <a:extLst>
                <a:ext uri="{FF2B5EF4-FFF2-40B4-BE49-F238E27FC236}">
                  <a16:creationId xmlns:a16="http://schemas.microsoft.com/office/drawing/2014/main" id="{D0CB18E7-49E3-2A84-CD2E-10104D0B68D5}"/>
                </a:ext>
              </a:extLst>
            </p:cNvPr>
            <p:cNvSpPr/>
            <p:nvPr/>
          </p:nvSpPr>
          <p:spPr>
            <a:xfrm>
              <a:off x="8452072" y="3840265"/>
              <a:ext cx="492739" cy="49273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6" name="Rectangle 45">
              <a:extLst>
                <a:ext uri="{FF2B5EF4-FFF2-40B4-BE49-F238E27FC236}">
                  <a16:creationId xmlns:a16="http://schemas.microsoft.com/office/drawing/2014/main" id="{0E9C6B0A-0709-6E60-1FC0-F8577A7E584F}"/>
                </a:ext>
              </a:extLst>
            </p:cNvPr>
            <p:cNvSpPr/>
            <p:nvPr/>
          </p:nvSpPr>
          <p:spPr>
            <a:xfrm>
              <a:off x="8944811" y="3840264"/>
              <a:ext cx="492739" cy="49273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7" name="Rectangle 46">
              <a:extLst>
                <a:ext uri="{FF2B5EF4-FFF2-40B4-BE49-F238E27FC236}">
                  <a16:creationId xmlns:a16="http://schemas.microsoft.com/office/drawing/2014/main" id="{9FF51A4B-E261-E791-FB0A-FA7A45A9CD10}"/>
                </a:ext>
              </a:extLst>
            </p:cNvPr>
            <p:cNvSpPr/>
            <p:nvPr/>
          </p:nvSpPr>
          <p:spPr>
            <a:xfrm>
              <a:off x="9430798" y="3840263"/>
              <a:ext cx="492739" cy="49273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8" name="Rectangle 47">
              <a:extLst>
                <a:ext uri="{FF2B5EF4-FFF2-40B4-BE49-F238E27FC236}">
                  <a16:creationId xmlns:a16="http://schemas.microsoft.com/office/drawing/2014/main" id="{45977B49-F6ED-E3E8-5A26-5AB150DB3305}"/>
                </a:ext>
              </a:extLst>
            </p:cNvPr>
            <p:cNvSpPr/>
            <p:nvPr/>
          </p:nvSpPr>
          <p:spPr>
            <a:xfrm>
              <a:off x="9930289" y="3840263"/>
              <a:ext cx="492739" cy="49273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9" name="TextBox 48">
              <a:extLst>
                <a:ext uri="{FF2B5EF4-FFF2-40B4-BE49-F238E27FC236}">
                  <a16:creationId xmlns:a16="http://schemas.microsoft.com/office/drawing/2014/main" id="{B71E2B4B-4298-142A-8192-EE45C21F8340}"/>
                </a:ext>
              </a:extLst>
            </p:cNvPr>
            <p:cNvSpPr txBox="1"/>
            <p:nvPr/>
          </p:nvSpPr>
          <p:spPr>
            <a:xfrm>
              <a:off x="8089299" y="3974222"/>
              <a:ext cx="238370" cy="2555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C</a:t>
              </a:r>
            </a:p>
          </p:txBody>
        </p:sp>
        <p:sp>
          <p:nvSpPr>
            <p:cNvPr id="50" name="TextBox 49">
              <a:extLst>
                <a:ext uri="{FF2B5EF4-FFF2-40B4-BE49-F238E27FC236}">
                  <a16:creationId xmlns:a16="http://schemas.microsoft.com/office/drawing/2014/main" id="{B7A6CDD6-10B7-BC1F-1C37-BE144696EBA5}"/>
                </a:ext>
              </a:extLst>
            </p:cNvPr>
            <p:cNvSpPr txBox="1"/>
            <p:nvPr/>
          </p:nvSpPr>
          <p:spPr>
            <a:xfrm>
              <a:off x="8575285" y="3974221"/>
              <a:ext cx="238370" cy="2555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B</a:t>
              </a:r>
            </a:p>
          </p:txBody>
        </p:sp>
        <p:sp>
          <p:nvSpPr>
            <p:cNvPr id="51" name="Rectangle 50">
              <a:extLst>
                <a:ext uri="{FF2B5EF4-FFF2-40B4-BE49-F238E27FC236}">
                  <a16:creationId xmlns:a16="http://schemas.microsoft.com/office/drawing/2014/main" id="{D7334B43-1449-07E3-BD30-B4DDD872E457}"/>
                </a:ext>
              </a:extLst>
            </p:cNvPr>
            <p:cNvSpPr/>
            <p:nvPr/>
          </p:nvSpPr>
          <p:spPr>
            <a:xfrm>
              <a:off x="10416274" y="3839558"/>
              <a:ext cx="492739" cy="49273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52" name="Rectangle 51">
              <a:extLst>
                <a:ext uri="{FF2B5EF4-FFF2-40B4-BE49-F238E27FC236}">
                  <a16:creationId xmlns:a16="http://schemas.microsoft.com/office/drawing/2014/main" id="{D1DF4067-8E24-DF2A-1651-016EE8740408}"/>
                </a:ext>
              </a:extLst>
            </p:cNvPr>
            <p:cNvSpPr/>
            <p:nvPr/>
          </p:nvSpPr>
          <p:spPr>
            <a:xfrm>
              <a:off x="10910204" y="3840266"/>
              <a:ext cx="492739" cy="49273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53" name="TextBox 52">
              <a:extLst>
                <a:ext uri="{FF2B5EF4-FFF2-40B4-BE49-F238E27FC236}">
                  <a16:creationId xmlns:a16="http://schemas.microsoft.com/office/drawing/2014/main" id="{6F2EA887-A09E-30CB-D290-499A8773110B}"/>
                </a:ext>
              </a:extLst>
            </p:cNvPr>
            <p:cNvSpPr txBox="1"/>
            <p:nvPr/>
          </p:nvSpPr>
          <p:spPr>
            <a:xfrm>
              <a:off x="9516320" y="3987337"/>
              <a:ext cx="238370" cy="2555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V</a:t>
              </a:r>
            </a:p>
          </p:txBody>
        </p:sp>
        <p:sp>
          <p:nvSpPr>
            <p:cNvPr id="54" name="Rectangle 53">
              <a:extLst>
                <a:ext uri="{FF2B5EF4-FFF2-40B4-BE49-F238E27FC236}">
                  <a16:creationId xmlns:a16="http://schemas.microsoft.com/office/drawing/2014/main" id="{F6BF606C-6DDA-9BAC-6981-BA7DBD616D8C}"/>
                </a:ext>
              </a:extLst>
            </p:cNvPr>
            <p:cNvSpPr/>
            <p:nvPr/>
          </p:nvSpPr>
          <p:spPr>
            <a:xfrm>
              <a:off x="11231398" y="3722877"/>
              <a:ext cx="485987" cy="694562"/>
            </a:xfrm>
            <a:prstGeom prst="rect">
              <a:avLst/>
            </a:prstGeom>
            <a:solidFill>
              <a:schemeClr val="bg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55" name="Rectangle 54">
              <a:extLst>
                <a:ext uri="{FF2B5EF4-FFF2-40B4-BE49-F238E27FC236}">
                  <a16:creationId xmlns:a16="http://schemas.microsoft.com/office/drawing/2014/main" id="{50C70AC4-806F-2967-860B-15A93C16561A}"/>
                </a:ext>
              </a:extLst>
            </p:cNvPr>
            <p:cNvSpPr/>
            <p:nvPr/>
          </p:nvSpPr>
          <p:spPr>
            <a:xfrm>
              <a:off x="7467773" y="3835710"/>
              <a:ext cx="492739" cy="49273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56" name="Rectangle 55">
              <a:extLst>
                <a:ext uri="{FF2B5EF4-FFF2-40B4-BE49-F238E27FC236}">
                  <a16:creationId xmlns:a16="http://schemas.microsoft.com/office/drawing/2014/main" id="{F428E9CA-EBD6-5B7F-13E4-6FAAA2417DB6}"/>
                </a:ext>
              </a:extLst>
            </p:cNvPr>
            <p:cNvSpPr/>
            <p:nvPr/>
          </p:nvSpPr>
          <p:spPr>
            <a:xfrm>
              <a:off x="7192670" y="3803964"/>
              <a:ext cx="536704" cy="622338"/>
            </a:xfrm>
            <a:prstGeom prst="rect">
              <a:avLst/>
            </a:prstGeom>
            <a:solidFill>
              <a:schemeClr val="bg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pic>
          <p:nvPicPr>
            <p:cNvPr id="57" name="Graphic 56" descr="Lock with solid fill">
              <a:extLst>
                <a:ext uri="{FF2B5EF4-FFF2-40B4-BE49-F238E27FC236}">
                  <a16:creationId xmlns:a16="http://schemas.microsoft.com/office/drawing/2014/main" id="{BAD5A739-B119-920D-06C8-5D16829975F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10197" y="3912837"/>
              <a:ext cx="316976" cy="316976"/>
            </a:xfrm>
            <a:prstGeom prst="rect">
              <a:avLst/>
            </a:prstGeom>
          </p:spPr>
        </p:pic>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F2FFE62C-A2AB-82F3-AA26-DC828A2610F8}"/>
                    </a:ext>
                  </a:extLst>
                </p:cNvPr>
                <p:cNvSpPr txBox="1"/>
                <p:nvPr/>
              </p:nvSpPr>
              <p:spPr>
                <a:xfrm>
                  <a:off x="7923664" y="4543096"/>
                  <a:ext cx="1502725" cy="283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solidFill>
                              <a:srgbClr val="FFFFFF"/>
                            </a:solidFill>
                            <a:latin typeface="Cambria Math" panose="02040503050406030204" pitchFamily="18" charset="0"/>
                            <a:sym typeface="Calibri"/>
                          </a:rPr>
                          <m:t>h𝑜𝑚𝑒</m:t>
                        </m:r>
                        <m:d>
                          <m:dPr>
                            <m:ctrlPr>
                              <a:rPr lang="en-US" sz="1400" i="1" smtClean="0">
                                <a:solidFill>
                                  <a:srgbClr val="FFFFFF"/>
                                </a:solidFill>
                                <a:latin typeface="Cambria Math" panose="02040503050406030204" pitchFamily="18" charset="0"/>
                                <a:sym typeface="Calibri"/>
                              </a:rPr>
                            </m:ctrlPr>
                          </m:dPr>
                          <m:e>
                            <m:r>
                              <a:rPr lang="en-US" sz="1400" i="1" smtClean="0">
                                <a:solidFill>
                                  <a:srgbClr val="FFFF00"/>
                                </a:solidFill>
                                <a:latin typeface="Cambria Math" panose="02040503050406030204" pitchFamily="18" charset="0"/>
                                <a:sym typeface="Calibri"/>
                              </a:rPr>
                              <m:t>𝐻</m:t>
                            </m:r>
                          </m:e>
                        </m:d>
                        <m:r>
                          <a:rPr lang="en-US" sz="1400" i="1">
                            <a:solidFill>
                              <a:srgbClr val="FFFFFF"/>
                            </a:solidFill>
                            <a:latin typeface="Cambria Math" panose="02040503050406030204" pitchFamily="18" charset="0"/>
                            <a:sym typeface="Calibri"/>
                          </a:rPr>
                          <m:t>=9</m:t>
                        </m:r>
                      </m:oMath>
                    </m:oMathPara>
                  </a14:m>
                  <a:endParaRPr lang="en-US" sz="1400"/>
                </a:p>
              </p:txBody>
            </p:sp>
          </mc:Choice>
          <mc:Fallback xmlns="">
            <p:sp>
              <p:nvSpPr>
                <p:cNvPr id="59" name="TextBox 58">
                  <a:extLst>
                    <a:ext uri="{FF2B5EF4-FFF2-40B4-BE49-F238E27FC236}">
                      <a16:creationId xmlns:a16="http://schemas.microsoft.com/office/drawing/2014/main" id="{F2FFE62C-A2AB-82F3-AA26-DC828A2610F8}"/>
                    </a:ext>
                  </a:extLst>
                </p:cNvPr>
                <p:cNvSpPr txBox="1">
                  <a:spLocks noRot="1" noChangeAspect="1" noMove="1" noResize="1" noEditPoints="1" noAdjustHandles="1" noChangeArrowheads="1" noChangeShapeType="1" noTextEdit="1"/>
                </p:cNvSpPr>
                <p:nvPr/>
              </p:nvSpPr>
              <p:spPr>
                <a:xfrm>
                  <a:off x="7923664" y="4543096"/>
                  <a:ext cx="1502725" cy="283991"/>
                </a:xfrm>
                <a:prstGeom prst="rect">
                  <a:avLst/>
                </a:prstGeom>
                <a:blipFill>
                  <a:blip r:embed="rId6"/>
                  <a:stretch>
                    <a:fillRect/>
                  </a:stretch>
                </a:blipFill>
                <a:ln w="12700" cap="flat">
                  <a:noFill/>
                  <a:miter lim="400000"/>
                </a:ln>
                <a:effectLst/>
              </p:spPr>
              <p:txBody>
                <a:bodyPr/>
                <a:lstStyle/>
                <a:p>
                  <a:r>
                    <a:rPr lang="en-US">
                      <a:noFill/>
                    </a:rPr>
                    <a:t> </a:t>
                  </a:r>
                </a:p>
              </p:txBody>
            </p:sp>
          </mc:Fallback>
        </mc:AlternateContent>
        <p:cxnSp>
          <p:nvCxnSpPr>
            <p:cNvPr id="60" name="Connector: Elbow 59">
              <a:extLst>
                <a:ext uri="{FF2B5EF4-FFF2-40B4-BE49-F238E27FC236}">
                  <a16:creationId xmlns:a16="http://schemas.microsoft.com/office/drawing/2014/main" id="{E504F721-B99B-57D4-DEF1-876B0C6F677A}"/>
                </a:ext>
              </a:extLst>
            </p:cNvPr>
            <p:cNvCxnSpPr>
              <a:cxnSpLocks/>
              <a:stCxn id="59" idx="0"/>
              <a:endCxn id="46" idx="2"/>
            </p:cNvCxnSpPr>
            <p:nvPr/>
          </p:nvCxnSpPr>
          <p:spPr>
            <a:xfrm rot="5400000" flipH="1" flipV="1">
              <a:off x="8828057" y="4179973"/>
              <a:ext cx="210093" cy="516154"/>
            </a:xfrm>
            <a:prstGeom prst="bentConnector3">
              <a:avLst/>
            </a:prstGeom>
            <a:noFill/>
            <a:ln w="127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66" name="Arrow: Curved Down 65">
              <a:extLst>
                <a:ext uri="{FF2B5EF4-FFF2-40B4-BE49-F238E27FC236}">
                  <a16:creationId xmlns:a16="http://schemas.microsoft.com/office/drawing/2014/main" id="{F2760F77-BF4E-EE1E-A83E-1939FAA818ED}"/>
                </a:ext>
              </a:extLst>
            </p:cNvPr>
            <p:cNvSpPr/>
            <p:nvPr/>
          </p:nvSpPr>
          <p:spPr>
            <a:xfrm flipH="1">
              <a:off x="8167992" y="3495052"/>
              <a:ext cx="507034" cy="314927"/>
            </a:xfrm>
            <a:prstGeom prst="curvedDownArrow">
              <a:avLst>
                <a:gd name="adj1" fmla="val 19518"/>
                <a:gd name="adj2" fmla="val 50000"/>
                <a:gd name="adj3" fmla="val 26714"/>
              </a:avLst>
            </a:prstGeom>
            <a:solidFill>
              <a:srgbClr val="FFFF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67" name="TextBox 66">
              <a:extLst>
                <a:ext uri="{FF2B5EF4-FFF2-40B4-BE49-F238E27FC236}">
                  <a16:creationId xmlns:a16="http://schemas.microsoft.com/office/drawing/2014/main" id="{B889B855-DBCF-0DAF-9FE6-797AABC3347B}"/>
                </a:ext>
              </a:extLst>
            </p:cNvPr>
            <p:cNvSpPr txBox="1"/>
            <p:nvPr/>
          </p:nvSpPr>
          <p:spPr>
            <a:xfrm>
              <a:off x="9038611" y="3974221"/>
              <a:ext cx="238370" cy="2555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00"/>
                  </a:solidFill>
                </a:rPr>
                <a:t>H</a:t>
              </a:r>
            </a:p>
          </p:txBody>
        </p:sp>
      </p:grpSp>
      <p:grpSp>
        <p:nvGrpSpPr>
          <p:cNvPr id="43" name="Group 42">
            <a:extLst>
              <a:ext uri="{FF2B5EF4-FFF2-40B4-BE49-F238E27FC236}">
                <a16:creationId xmlns:a16="http://schemas.microsoft.com/office/drawing/2014/main" id="{FB0644EB-C889-ECCB-E46B-D92588738BA0}"/>
              </a:ext>
            </a:extLst>
          </p:cNvPr>
          <p:cNvGrpSpPr/>
          <p:nvPr/>
        </p:nvGrpSpPr>
        <p:grpSpPr>
          <a:xfrm>
            <a:off x="615820" y="1196398"/>
            <a:ext cx="3961414" cy="1693205"/>
            <a:chOff x="615820" y="1425000"/>
            <a:chExt cx="3961414" cy="1693205"/>
          </a:xfrm>
        </p:grpSpPr>
        <p:sp>
          <p:nvSpPr>
            <p:cNvPr id="20" name="TextBox 19">
              <a:extLst>
                <a:ext uri="{FF2B5EF4-FFF2-40B4-BE49-F238E27FC236}">
                  <a16:creationId xmlns:a16="http://schemas.microsoft.com/office/drawing/2014/main" id="{3DB63AA9-C2F3-13A6-7268-A9FF411BA495}"/>
                </a:ext>
              </a:extLst>
            </p:cNvPr>
            <p:cNvSpPr txBox="1"/>
            <p:nvPr/>
          </p:nvSpPr>
          <p:spPr>
            <a:xfrm>
              <a:off x="615820" y="1425000"/>
              <a:ext cx="352302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Step 1. Direct Insertion</a:t>
              </a:r>
            </a:p>
          </p:txBody>
        </p:sp>
        <p:sp>
          <p:nvSpPr>
            <p:cNvPr id="23" name="Rectangle 22">
              <a:extLst>
                <a:ext uri="{FF2B5EF4-FFF2-40B4-BE49-F238E27FC236}">
                  <a16:creationId xmlns:a16="http://schemas.microsoft.com/office/drawing/2014/main" id="{3AF5F177-0F99-F944-5580-5D41620839C7}"/>
                </a:ext>
              </a:extLst>
            </p:cNvPr>
            <p:cNvSpPr/>
            <p:nvPr/>
          </p:nvSpPr>
          <p:spPr>
            <a:xfrm>
              <a:off x="1692063" y="2031349"/>
              <a:ext cx="492739" cy="49273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4" name="Rectangle 23">
              <a:extLst>
                <a:ext uri="{FF2B5EF4-FFF2-40B4-BE49-F238E27FC236}">
                  <a16:creationId xmlns:a16="http://schemas.microsoft.com/office/drawing/2014/main" id="{40D379F5-1ED7-BFA1-9A83-397B7DA46DD2}"/>
                </a:ext>
              </a:extLst>
            </p:cNvPr>
            <p:cNvSpPr/>
            <p:nvPr/>
          </p:nvSpPr>
          <p:spPr>
            <a:xfrm>
              <a:off x="2184802" y="2031348"/>
              <a:ext cx="492739" cy="49273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5" name="Rectangle 24">
              <a:extLst>
                <a:ext uri="{FF2B5EF4-FFF2-40B4-BE49-F238E27FC236}">
                  <a16:creationId xmlns:a16="http://schemas.microsoft.com/office/drawing/2014/main" id="{768E77D7-5373-4F2D-F279-1FDC0676DD56}"/>
                </a:ext>
              </a:extLst>
            </p:cNvPr>
            <p:cNvSpPr/>
            <p:nvPr/>
          </p:nvSpPr>
          <p:spPr>
            <a:xfrm>
              <a:off x="2677541" y="2031347"/>
              <a:ext cx="492739" cy="49273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7" name="Rectangle 26">
              <a:extLst>
                <a:ext uri="{FF2B5EF4-FFF2-40B4-BE49-F238E27FC236}">
                  <a16:creationId xmlns:a16="http://schemas.microsoft.com/office/drawing/2014/main" id="{F359730F-0FEB-D9DE-4D6B-156C88AB1F51}"/>
                </a:ext>
              </a:extLst>
            </p:cNvPr>
            <p:cNvSpPr/>
            <p:nvPr/>
          </p:nvSpPr>
          <p:spPr>
            <a:xfrm>
              <a:off x="3163528" y="2031346"/>
              <a:ext cx="492739" cy="49273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8" name="Rectangle 27">
              <a:extLst>
                <a:ext uri="{FF2B5EF4-FFF2-40B4-BE49-F238E27FC236}">
                  <a16:creationId xmlns:a16="http://schemas.microsoft.com/office/drawing/2014/main" id="{0D009ABC-112D-6F52-E33E-574712536224}"/>
                </a:ext>
              </a:extLst>
            </p:cNvPr>
            <p:cNvSpPr/>
            <p:nvPr/>
          </p:nvSpPr>
          <p:spPr>
            <a:xfrm>
              <a:off x="3663019" y="2031346"/>
              <a:ext cx="492739" cy="49273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9" name="TextBox 28">
              <a:extLst>
                <a:ext uri="{FF2B5EF4-FFF2-40B4-BE49-F238E27FC236}">
                  <a16:creationId xmlns:a16="http://schemas.microsoft.com/office/drawing/2014/main" id="{A107CC1E-FF87-4131-778B-044C307B3DBE}"/>
                </a:ext>
              </a:extLst>
            </p:cNvPr>
            <p:cNvSpPr txBox="1"/>
            <p:nvPr/>
          </p:nvSpPr>
          <p:spPr>
            <a:xfrm>
              <a:off x="2291844" y="2178421"/>
              <a:ext cx="238370" cy="2555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C</a:t>
              </a:r>
            </a:p>
          </p:txBody>
        </p:sp>
        <p:sp>
          <p:nvSpPr>
            <p:cNvPr id="30" name="TextBox 29">
              <a:extLst>
                <a:ext uri="{FF2B5EF4-FFF2-40B4-BE49-F238E27FC236}">
                  <a16:creationId xmlns:a16="http://schemas.microsoft.com/office/drawing/2014/main" id="{B951DC0A-8308-B0C5-8C3F-D2A2100A0F16}"/>
                </a:ext>
              </a:extLst>
            </p:cNvPr>
            <p:cNvSpPr txBox="1"/>
            <p:nvPr/>
          </p:nvSpPr>
          <p:spPr>
            <a:xfrm>
              <a:off x="2777832" y="2178421"/>
              <a:ext cx="238370" cy="2555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B</a:t>
              </a:r>
            </a:p>
          </p:txBody>
        </p:sp>
        <p:sp>
          <p:nvSpPr>
            <p:cNvPr id="33" name="TextBox 32">
              <a:extLst>
                <a:ext uri="{FF2B5EF4-FFF2-40B4-BE49-F238E27FC236}">
                  <a16:creationId xmlns:a16="http://schemas.microsoft.com/office/drawing/2014/main" id="{45068399-0538-EF2B-34DA-7BA434344F32}"/>
                </a:ext>
              </a:extLst>
            </p:cNvPr>
            <p:cNvSpPr txBox="1"/>
            <p:nvPr/>
          </p:nvSpPr>
          <p:spPr>
            <a:xfrm>
              <a:off x="3262697" y="2186398"/>
              <a:ext cx="238370" cy="2555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V</a:t>
              </a:r>
            </a:p>
          </p:txBody>
        </p:sp>
        <p:sp>
          <p:nvSpPr>
            <p:cNvPr id="34" name="Rectangle 33">
              <a:extLst>
                <a:ext uri="{FF2B5EF4-FFF2-40B4-BE49-F238E27FC236}">
                  <a16:creationId xmlns:a16="http://schemas.microsoft.com/office/drawing/2014/main" id="{4375B34D-18E4-B1F8-24FC-AA799484018E}"/>
                </a:ext>
              </a:extLst>
            </p:cNvPr>
            <p:cNvSpPr/>
            <p:nvPr/>
          </p:nvSpPr>
          <p:spPr>
            <a:xfrm>
              <a:off x="1200503" y="2036124"/>
              <a:ext cx="492739" cy="49273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EB9715C-D84C-0E1E-97AC-13699557B426}"/>
                    </a:ext>
                  </a:extLst>
                </p:cNvPr>
                <p:cNvSpPr txBox="1"/>
                <p:nvPr/>
              </p:nvSpPr>
              <p:spPr>
                <a:xfrm>
                  <a:off x="1200503" y="2810428"/>
                  <a:ext cx="1502725"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solidFill>
                              <a:srgbClr val="FFFFFF"/>
                            </a:solidFill>
                            <a:latin typeface="Cambria Math" panose="02040503050406030204" pitchFamily="18" charset="0"/>
                            <a:sym typeface="Calibri"/>
                          </a:rPr>
                          <m:t>h𝑜𝑚𝑒</m:t>
                        </m:r>
                        <m:d>
                          <m:dPr>
                            <m:ctrlPr>
                              <a:rPr lang="en-US" sz="1400" i="1" smtClean="0">
                                <a:solidFill>
                                  <a:srgbClr val="FFFFFF"/>
                                </a:solidFill>
                                <a:latin typeface="Cambria Math" panose="02040503050406030204" pitchFamily="18" charset="0"/>
                                <a:sym typeface="Calibri"/>
                              </a:rPr>
                            </m:ctrlPr>
                          </m:dPr>
                          <m:e>
                            <m:r>
                              <a:rPr lang="en-US" sz="1400" b="0" i="1" smtClean="0">
                                <a:solidFill>
                                  <a:srgbClr val="FFFF00"/>
                                </a:solidFill>
                                <a:latin typeface="Cambria Math" panose="02040503050406030204" pitchFamily="18" charset="0"/>
                                <a:sym typeface="Calibri"/>
                              </a:rPr>
                              <m:t>𝐷</m:t>
                            </m:r>
                          </m:e>
                        </m:d>
                        <m:r>
                          <a:rPr lang="en-US" sz="1400" i="1">
                            <a:solidFill>
                              <a:srgbClr val="FFFFFF"/>
                            </a:solidFill>
                            <a:latin typeface="Cambria Math" panose="02040503050406030204" pitchFamily="18" charset="0"/>
                            <a:sym typeface="Calibri"/>
                          </a:rPr>
                          <m:t>=9</m:t>
                        </m:r>
                      </m:oMath>
                    </m:oMathPara>
                  </a14:m>
                  <a:endParaRPr lang="en-US" sz="1400"/>
                </a:p>
              </p:txBody>
            </p:sp>
          </mc:Choice>
          <mc:Fallback xmlns="">
            <p:sp>
              <p:nvSpPr>
                <p:cNvPr id="37" name="TextBox 36">
                  <a:extLst>
                    <a:ext uri="{FF2B5EF4-FFF2-40B4-BE49-F238E27FC236}">
                      <a16:creationId xmlns:a16="http://schemas.microsoft.com/office/drawing/2014/main" id="{BEB9715C-D84C-0E1E-97AC-13699557B426}"/>
                    </a:ext>
                  </a:extLst>
                </p:cNvPr>
                <p:cNvSpPr txBox="1">
                  <a:spLocks noRot="1" noChangeAspect="1" noMove="1" noResize="1" noEditPoints="1" noAdjustHandles="1" noChangeArrowheads="1" noChangeShapeType="1" noTextEdit="1"/>
                </p:cNvSpPr>
                <p:nvPr/>
              </p:nvSpPr>
              <p:spPr>
                <a:xfrm>
                  <a:off x="1200503" y="2810428"/>
                  <a:ext cx="1502725" cy="307777"/>
                </a:xfrm>
                <a:prstGeom prst="rect">
                  <a:avLst/>
                </a:prstGeom>
                <a:blipFill>
                  <a:blip r:embed="rId7"/>
                  <a:stretch>
                    <a:fillRect/>
                  </a:stretch>
                </a:blipFill>
                <a:ln w="12700" cap="flat">
                  <a:noFill/>
                  <a:miter lim="400000"/>
                </a:ln>
                <a:effectLst/>
              </p:spPr>
              <p:txBody>
                <a:bodyPr/>
                <a:lstStyle/>
                <a:p>
                  <a:r>
                    <a:rPr lang="en-US">
                      <a:noFill/>
                    </a:rPr>
                    <a:t> </a:t>
                  </a:r>
                </a:p>
              </p:txBody>
            </p:sp>
          </mc:Fallback>
        </mc:AlternateContent>
        <p:cxnSp>
          <p:nvCxnSpPr>
            <p:cNvPr id="38" name="Connector: Elbow 37">
              <a:extLst>
                <a:ext uri="{FF2B5EF4-FFF2-40B4-BE49-F238E27FC236}">
                  <a16:creationId xmlns:a16="http://schemas.microsoft.com/office/drawing/2014/main" id="{8869AB76-57DE-BEB1-9573-9BF423290342}"/>
                </a:ext>
              </a:extLst>
            </p:cNvPr>
            <p:cNvCxnSpPr>
              <a:cxnSpLocks/>
            </p:cNvCxnSpPr>
            <p:nvPr/>
          </p:nvCxnSpPr>
          <p:spPr>
            <a:xfrm rot="16200000" flipV="1">
              <a:off x="1826938" y="2721419"/>
              <a:ext cx="166172" cy="1"/>
            </a:xfrm>
            <a:prstGeom prst="bentConnector3">
              <a:avLst/>
            </a:prstGeom>
            <a:noFill/>
            <a:ln w="127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39" name="Rectangle 38">
              <a:extLst>
                <a:ext uri="{FF2B5EF4-FFF2-40B4-BE49-F238E27FC236}">
                  <a16:creationId xmlns:a16="http://schemas.microsoft.com/office/drawing/2014/main" id="{2F16CAAC-70A9-C202-8BA9-255FF2CE5E08}"/>
                </a:ext>
              </a:extLst>
            </p:cNvPr>
            <p:cNvSpPr/>
            <p:nvPr/>
          </p:nvSpPr>
          <p:spPr>
            <a:xfrm>
              <a:off x="4040530" y="1957987"/>
              <a:ext cx="536704" cy="622338"/>
            </a:xfrm>
            <a:prstGeom prst="rect">
              <a:avLst/>
            </a:prstGeom>
            <a:solidFill>
              <a:schemeClr val="bg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0" name="Rectangle 39">
              <a:extLst>
                <a:ext uri="{FF2B5EF4-FFF2-40B4-BE49-F238E27FC236}">
                  <a16:creationId xmlns:a16="http://schemas.microsoft.com/office/drawing/2014/main" id="{DF83F2A2-F556-EB98-688E-CE54D59850A9}"/>
                </a:ext>
              </a:extLst>
            </p:cNvPr>
            <p:cNvSpPr/>
            <p:nvPr/>
          </p:nvSpPr>
          <p:spPr>
            <a:xfrm>
              <a:off x="878630" y="1961257"/>
              <a:ext cx="536704" cy="622338"/>
            </a:xfrm>
            <a:prstGeom prst="rect">
              <a:avLst/>
            </a:prstGeom>
            <a:solidFill>
              <a:schemeClr val="bg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grpSp>
      <p:sp>
        <p:nvSpPr>
          <p:cNvPr id="4" name="Speech Bubble: Oval 3">
            <a:extLst>
              <a:ext uri="{FF2B5EF4-FFF2-40B4-BE49-F238E27FC236}">
                <a16:creationId xmlns:a16="http://schemas.microsoft.com/office/drawing/2014/main" id="{39E76213-EF08-8315-8C51-0C237D931973}"/>
              </a:ext>
            </a:extLst>
          </p:cNvPr>
          <p:cNvSpPr/>
          <p:nvPr/>
        </p:nvSpPr>
        <p:spPr>
          <a:xfrm>
            <a:off x="4040530" y="5148010"/>
            <a:ext cx="1232196" cy="649185"/>
          </a:xfrm>
          <a:prstGeom prst="wedgeEllipseCallout">
            <a:avLst>
              <a:gd name="adj1" fmla="val -35808"/>
              <a:gd name="adj2" fmla="val -73195"/>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rgbClr val="000000"/>
                </a:solidFill>
                <a:latin typeface="+mj-lt"/>
                <a:ea typeface="+mj-ea"/>
                <a:cs typeface="+mj-cs"/>
                <a:sym typeface="Calibri"/>
              </a:rPr>
              <a:t>Unlock after insertion</a:t>
            </a:r>
          </a:p>
        </p:txBody>
      </p:sp>
      <p:sp>
        <p:nvSpPr>
          <p:cNvPr id="31" name="Rectangle 30">
            <a:extLst>
              <a:ext uri="{FF2B5EF4-FFF2-40B4-BE49-F238E27FC236}">
                <a16:creationId xmlns:a16="http://schemas.microsoft.com/office/drawing/2014/main" id="{DB4921E2-7E4F-A253-26AD-1CFB1558674F}"/>
              </a:ext>
            </a:extLst>
          </p:cNvPr>
          <p:cNvSpPr/>
          <p:nvPr/>
        </p:nvSpPr>
        <p:spPr>
          <a:xfrm>
            <a:off x="3971564" y="4613901"/>
            <a:ext cx="330942" cy="350446"/>
          </a:xfrm>
          <a:prstGeom prst="rect">
            <a:avLst/>
          </a:prstGeom>
          <a:solidFill>
            <a:srgbClr val="000000">
              <a:alpha val="50196"/>
            </a:srgb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grpSp>
        <p:nvGrpSpPr>
          <p:cNvPr id="63" name="Group 62">
            <a:extLst>
              <a:ext uri="{FF2B5EF4-FFF2-40B4-BE49-F238E27FC236}">
                <a16:creationId xmlns:a16="http://schemas.microsoft.com/office/drawing/2014/main" id="{F2676ADD-D841-C813-5895-CF73D7B2F2B0}"/>
              </a:ext>
            </a:extLst>
          </p:cNvPr>
          <p:cNvGrpSpPr/>
          <p:nvPr/>
        </p:nvGrpSpPr>
        <p:grpSpPr>
          <a:xfrm>
            <a:off x="7257949" y="3205229"/>
            <a:ext cx="4276553" cy="2583149"/>
            <a:chOff x="7257949" y="3205229"/>
            <a:chExt cx="4276553" cy="2583149"/>
          </a:xfrm>
        </p:grpSpPr>
        <p:grpSp>
          <p:nvGrpSpPr>
            <p:cNvPr id="35" name="Group 34">
              <a:extLst>
                <a:ext uri="{FF2B5EF4-FFF2-40B4-BE49-F238E27FC236}">
                  <a16:creationId xmlns:a16="http://schemas.microsoft.com/office/drawing/2014/main" id="{663E1A7A-5751-6ADA-C00D-EF90E6B68C11}"/>
                </a:ext>
              </a:extLst>
            </p:cNvPr>
            <p:cNvGrpSpPr/>
            <p:nvPr/>
          </p:nvGrpSpPr>
          <p:grpSpPr>
            <a:xfrm>
              <a:off x="7257949" y="3205229"/>
              <a:ext cx="4276553" cy="2583149"/>
              <a:chOff x="7257949" y="3205229"/>
              <a:chExt cx="4276553" cy="2583149"/>
            </a:xfrm>
          </p:grpSpPr>
          <p:grpSp>
            <p:nvGrpSpPr>
              <p:cNvPr id="17" name="Group 16">
                <a:extLst>
                  <a:ext uri="{FF2B5EF4-FFF2-40B4-BE49-F238E27FC236}">
                    <a16:creationId xmlns:a16="http://schemas.microsoft.com/office/drawing/2014/main" id="{5B1C0A71-52A9-38AA-160D-DCC3ED80CF32}"/>
                  </a:ext>
                </a:extLst>
              </p:cNvPr>
              <p:cNvGrpSpPr/>
              <p:nvPr/>
            </p:nvGrpSpPr>
            <p:grpSpPr>
              <a:xfrm>
                <a:off x="7257949" y="3263007"/>
                <a:ext cx="4276553" cy="2525371"/>
                <a:chOff x="7257949" y="3263007"/>
                <a:chExt cx="4276553" cy="2525371"/>
              </a:xfrm>
            </p:grpSpPr>
            <p:grpSp>
              <p:nvGrpSpPr>
                <p:cNvPr id="91" name="Group 90">
                  <a:extLst>
                    <a:ext uri="{FF2B5EF4-FFF2-40B4-BE49-F238E27FC236}">
                      <a16:creationId xmlns:a16="http://schemas.microsoft.com/office/drawing/2014/main" id="{9F83CAAD-86A8-1BF0-58AE-50EAF1AB4F3A}"/>
                    </a:ext>
                  </a:extLst>
                </p:cNvPr>
                <p:cNvGrpSpPr/>
                <p:nvPr/>
              </p:nvGrpSpPr>
              <p:grpSpPr>
                <a:xfrm>
                  <a:off x="7257949" y="3263007"/>
                  <a:ext cx="4276553" cy="2525371"/>
                  <a:chOff x="7140189" y="2818437"/>
                  <a:chExt cx="4859032" cy="2869334"/>
                </a:xfrm>
              </p:grpSpPr>
              <p:sp>
                <p:nvSpPr>
                  <p:cNvPr id="89" name="Rectangle 88">
                    <a:extLst>
                      <a:ext uri="{FF2B5EF4-FFF2-40B4-BE49-F238E27FC236}">
                        <a16:creationId xmlns:a16="http://schemas.microsoft.com/office/drawing/2014/main" id="{CA0777B9-C078-9B29-91F6-E2E632CC4A1A}"/>
                      </a:ext>
                    </a:extLst>
                  </p:cNvPr>
                  <p:cNvSpPr/>
                  <p:nvPr/>
                </p:nvSpPr>
                <p:spPr>
                  <a:xfrm>
                    <a:off x="7140189" y="3429000"/>
                    <a:ext cx="4859032" cy="2258771"/>
                  </a:xfrm>
                  <a:prstGeom prst="rect">
                    <a:avLst/>
                  </a:prstGeom>
                  <a:ln>
                    <a:solidFill>
                      <a:srgbClr val="FFFFFF"/>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pic>
                <p:nvPicPr>
                  <p:cNvPr id="90" name="Graphic 89" descr="Lights On with solid fill">
                    <a:extLst>
                      <a:ext uri="{FF2B5EF4-FFF2-40B4-BE49-F238E27FC236}">
                        <a16:creationId xmlns:a16="http://schemas.microsoft.com/office/drawing/2014/main" id="{C42BF48F-2866-E968-A9E5-EA788A44614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265322" y="2818437"/>
                    <a:ext cx="457200" cy="457200"/>
                  </a:xfrm>
                  <a:prstGeom prst="rect">
                    <a:avLst/>
                  </a:prstGeom>
                </p:spPr>
              </p:pic>
              <p:sp>
                <p:nvSpPr>
                  <p:cNvPr id="68" name="Rectangle 67">
                    <a:extLst>
                      <a:ext uri="{FF2B5EF4-FFF2-40B4-BE49-F238E27FC236}">
                        <a16:creationId xmlns:a16="http://schemas.microsoft.com/office/drawing/2014/main" id="{08C765A8-7819-F93A-CC9E-DE9C23EAA5E7}"/>
                      </a:ext>
                    </a:extLst>
                  </p:cNvPr>
                  <p:cNvSpPr/>
                  <p:nvPr/>
                </p:nvSpPr>
                <p:spPr>
                  <a:xfrm>
                    <a:off x="8054980" y="4069651"/>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69" name="Rectangle 68">
                    <a:extLst>
                      <a:ext uri="{FF2B5EF4-FFF2-40B4-BE49-F238E27FC236}">
                        <a16:creationId xmlns:a16="http://schemas.microsoft.com/office/drawing/2014/main" id="{23F8D542-E859-8210-7811-D67040E0CF97}"/>
                      </a:ext>
                    </a:extLst>
                  </p:cNvPr>
                  <p:cNvSpPr/>
                  <p:nvPr/>
                </p:nvSpPr>
                <p:spPr>
                  <a:xfrm>
                    <a:off x="8588989" y="4069650"/>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0" name="Rectangle 69">
                    <a:extLst>
                      <a:ext uri="{FF2B5EF4-FFF2-40B4-BE49-F238E27FC236}">
                        <a16:creationId xmlns:a16="http://schemas.microsoft.com/office/drawing/2014/main" id="{BAD3CD22-2F21-7D24-F853-52B9E7A18793}"/>
                      </a:ext>
                    </a:extLst>
                  </p:cNvPr>
                  <p:cNvSpPr/>
                  <p:nvPr/>
                </p:nvSpPr>
                <p:spPr>
                  <a:xfrm>
                    <a:off x="9122998" y="4069649"/>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1" name="Rectangle 70">
                    <a:extLst>
                      <a:ext uri="{FF2B5EF4-FFF2-40B4-BE49-F238E27FC236}">
                        <a16:creationId xmlns:a16="http://schemas.microsoft.com/office/drawing/2014/main" id="{7ABBBE6E-BF0F-5C2B-491F-1DABBD4AFABB}"/>
                      </a:ext>
                    </a:extLst>
                  </p:cNvPr>
                  <p:cNvSpPr/>
                  <p:nvPr/>
                </p:nvSpPr>
                <p:spPr>
                  <a:xfrm>
                    <a:off x="9649690" y="4069648"/>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2" name="Rectangle 71">
                    <a:extLst>
                      <a:ext uri="{FF2B5EF4-FFF2-40B4-BE49-F238E27FC236}">
                        <a16:creationId xmlns:a16="http://schemas.microsoft.com/office/drawing/2014/main" id="{71B430CC-EBA5-1C56-77C7-34C16533C4EA}"/>
                      </a:ext>
                    </a:extLst>
                  </p:cNvPr>
                  <p:cNvSpPr/>
                  <p:nvPr/>
                </p:nvSpPr>
                <p:spPr>
                  <a:xfrm>
                    <a:off x="10191016" y="4069648"/>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3" name="TextBox 72">
                    <a:extLst>
                      <a:ext uri="{FF2B5EF4-FFF2-40B4-BE49-F238E27FC236}">
                        <a16:creationId xmlns:a16="http://schemas.microsoft.com/office/drawing/2014/main" id="{1CE3A50D-6A06-ED04-FB65-B83CD3D55BE6}"/>
                      </a:ext>
                    </a:extLst>
                  </p:cNvPr>
                  <p:cNvSpPr txBox="1"/>
                  <p:nvPr/>
                </p:nvSpPr>
                <p:spPr>
                  <a:xfrm>
                    <a:off x="8195832" y="4214827"/>
                    <a:ext cx="2583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C</a:t>
                    </a:r>
                  </a:p>
                </p:txBody>
              </p:sp>
              <p:sp>
                <p:nvSpPr>
                  <p:cNvPr id="74" name="TextBox 73">
                    <a:extLst>
                      <a:ext uri="{FF2B5EF4-FFF2-40B4-BE49-F238E27FC236}">
                        <a16:creationId xmlns:a16="http://schemas.microsoft.com/office/drawing/2014/main" id="{D644EDDE-E10E-FFE6-8EAB-D33DB7865A6E}"/>
                      </a:ext>
                    </a:extLst>
                  </p:cNvPr>
                  <p:cNvSpPr txBox="1"/>
                  <p:nvPr/>
                </p:nvSpPr>
                <p:spPr>
                  <a:xfrm>
                    <a:off x="8722522" y="4214826"/>
                    <a:ext cx="2583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B</a:t>
                    </a:r>
                  </a:p>
                </p:txBody>
              </p:sp>
              <p:sp>
                <p:nvSpPr>
                  <p:cNvPr id="75" name="Rectangle 74">
                    <a:extLst>
                      <a:ext uri="{FF2B5EF4-FFF2-40B4-BE49-F238E27FC236}">
                        <a16:creationId xmlns:a16="http://schemas.microsoft.com/office/drawing/2014/main" id="{D0E84345-ED97-F802-6C1F-276853B36A37}"/>
                      </a:ext>
                    </a:extLst>
                  </p:cNvPr>
                  <p:cNvSpPr/>
                  <p:nvPr/>
                </p:nvSpPr>
                <p:spPr>
                  <a:xfrm>
                    <a:off x="10717706" y="4068884"/>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6" name="Rectangle 75">
                    <a:extLst>
                      <a:ext uri="{FF2B5EF4-FFF2-40B4-BE49-F238E27FC236}">
                        <a16:creationId xmlns:a16="http://schemas.microsoft.com/office/drawing/2014/main" id="{86002764-D3B5-DA38-532B-13FA11344B26}"/>
                      </a:ext>
                    </a:extLst>
                  </p:cNvPr>
                  <p:cNvSpPr/>
                  <p:nvPr/>
                </p:nvSpPr>
                <p:spPr>
                  <a:xfrm>
                    <a:off x="11253005" y="4069651"/>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7" name="TextBox 76">
                    <a:extLst>
                      <a:ext uri="{FF2B5EF4-FFF2-40B4-BE49-F238E27FC236}">
                        <a16:creationId xmlns:a16="http://schemas.microsoft.com/office/drawing/2014/main" id="{F3B93A1B-6A9F-1F8B-859C-CC3259F33BD7}"/>
                      </a:ext>
                    </a:extLst>
                  </p:cNvPr>
                  <p:cNvSpPr txBox="1"/>
                  <p:nvPr/>
                </p:nvSpPr>
                <p:spPr>
                  <a:xfrm>
                    <a:off x="9742375" y="4229040"/>
                    <a:ext cx="2583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V</a:t>
                    </a:r>
                  </a:p>
                </p:txBody>
              </p:sp>
              <p:sp>
                <p:nvSpPr>
                  <p:cNvPr id="78" name="Rectangle 77">
                    <a:extLst>
                      <a:ext uri="{FF2B5EF4-FFF2-40B4-BE49-F238E27FC236}">
                        <a16:creationId xmlns:a16="http://schemas.microsoft.com/office/drawing/2014/main" id="{B312C319-20DB-40C2-12E1-032577DD3969}"/>
                      </a:ext>
                    </a:extLst>
                  </p:cNvPr>
                  <p:cNvSpPr/>
                  <p:nvPr/>
                </p:nvSpPr>
                <p:spPr>
                  <a:xfrm>
                    <a:off x="11601865" y="3998768"/>
                    <a:ext cx="257459" cy="752736"/>
                  </a:xfrm>
                  <a:prstGeom prst="rect">
                    <a:avLst/>
                  </a:prstGeom>
                  <a:solidFill>
                    <a:schemeClr val="bg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9" name="Rectangle 78">
                    <a:extLst>
                      <a:ext uri="{FF2B5EF4-FFF2-40B4-BE49-F238E27FC236}">
                        <a16:creationId xmlns:a16="http://schemas.microsoft.com/office/drawing/2014/main" id="{34E63B3C-9C25-C260-B71A-BC3D082BCF59}"/>
                      </a:ext>
                    </a:extLst>
                  </p:cNvPr>
                  <p:cNvSpPr/>
                  <p:nvPr/>
                </p:nvSpPr>
                <p:spPr>
                  <a:xfrm>
                    <a:off x="7522249" y="4064714"/>
                    <a:ext cx="534009" cy="534009"/>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pic>
                <p:nvPicPr>
                  <p:cNvPr id="80" name="Graphic 79" descr="Lock with solid fill">
                    <a:extLst>
                      <a:ext uri="{FF2B5EF4-FFF2-40B4-BE49-F238E27FC236}">
                        <a16:creationId xmlns:a16="http://schemas.microsoft.com/office/drawing/2014/main" id="{44E45AFF-F1E4-9EEC-04DC-29D11E401E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77617" y="4148301"/>
                    <a:ext cx="343525" cy="343525"/>
                  </a:xfrm>
                  <a:prstGeom prst="rect">
                    <a:avLst/>
                  </a:prstGeom>
                </p:spPr>
              </p:pic>
              <p:sp>
                <p:nvSpPr>
                  <p:cNvPr id="84" name="TextBox 83">
                    <a:extLst>
                      <a:ext uri="{FF2B5EF4-FFF2-40B4-BE49-F238E27FC236}">
                        <a16:creationId xmlns:a16="http://schemas.microsoft.com/office/drawing/2014/main" id="{8410B907-3EB1-4536-2EA4-6CB65D56A018}"/>
                      </a:ext>
                    </a:extLst>
                  </p:cNvPr>
                  <p:cNvSpPr txBox="1"/>
                  <p:nvPr/>
                </p:nvSpPr>
                <p:spPr>
                  <a:xfrm>
                    <a:off x="9211099" y="3680179"/>
                    <a:ext cx="2583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00"/>
                        </a:solidFill>
                      </a:rPr>
                      <a:t>H</a:t>
                    </a:r>
                  </a:p>
                </p:txBody>
              </p:sp>
              <p:sp>
                <p:nvSpPr>
                  <p:cNvPr id="86" name="Rectangle 85">
                    <a:extLst>
                      <a:ext uri="{FF2B5EF4-FFF2-40B4-BE49-F238E27FC236}">
                        <a16:creationId xmlns:a16="http://schemas.microsoft.com/office/drawing/2014/main" id="{CDF0DEAB-0ABE-C72E-368C-123DD1D9C691}"/>
                      </a:ext>
                    </a:extLst>
                  </p:cNvPr>
                  <p:cNvSpPr/>
                  <p:nvPr/>
                </p:nvSpPr>
                <p:spPr>
                  <a:xfrm>
                    <a:off x="7215725" y="3981566"/>
                    <a:ext cx="506119" cy="674463"/>
                  </a:xfrm>
                  <a:prstGeom prst="rect">
                    <a:avLst/>
                  </a:prstGeom>
                  <a:solidFill>
                    <a:schemeClr val="bg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87" name="Right Brace 86">
                    <a:extLst>
                      <a:ext uri="{FF2B5EF4-FFF2-40B4-BE49-F238E27FC236}">
                        <a16:creationId xmlns:a16="http://schemas.microsoft.com/office/drawing/2014/main" id="{0598AD60-E7F4-EEDA-5F3C-AFC536800796}"/>
                      </a:ext>
                    </a:extLst>
                  </p:cNvPr>
                  <p:cNvSpPr/>
                  <p:nvPr/>
                </p:nvSpPr>
                <p:spPr>
                  <a:xfrm rot="5400000">
                    <a:off x="9016159" y="3703402"/>
                    <a:ext cx="172256" cy="2161809"/>
                  </a:xfrm>
                  <a:prstGeom prst="rightBrace">
                    <a:avLst>
                      <a:gd name="adj1" fmla="val 31304"/>
                      <a:gd name="adj2" fmla="val 50000"/>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88" name="TextBox 87">
                    <a:extLst>
                      <a:ext uri="{FF2B5EF4-FFF2-40B4-BE49-F238E27FC236}">
                        <a16:creationId xmlns:a16="http://schemas.microsoft.com/office/drawing/2014/main" id="{206B9F9F-5BE9-1457-1AA4-327BBFD24A9D}"/>
                      </a:ext>
                    </a:extLst>
                  </p:cNvPr>
                  <p:cNvSpPr txBox="1"/>
                  <p:nvPr/>
                </p:nvSpPr>
                <p:spPr>
                  <a:xfrm>
                    <a:off x="7720621" y="4915752"/>
                    <a:ext cx="3301778" cy="524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FFFF00"/>
                        </a:solidFill>
                        <a:effectLst/>
                        <a:uFillTx/>
                        <a:latin typeface="+mj-lt"/>
                        <a:ea typeface="+mj-ea"/>
                        <a:cs typeface="+mj-cs"/>
                        <a:sym typeface="Calibri"/>
                      </a:rPr>
                      <a:t>Still Protected because of the right-side lock during the shifting &amp; insertion process</a:t>
                    </a:r>
                  </a:p>
                </p:txBody>
              </p:sp>
            </p:grpSp>
            <p:cxnSp>
              <p:nvCxnSpPr>
                <p:cNvPr id="5" name="Straight Arrow Connector 4">
                  <a:extLst>
                    <a:ext uri="{FF2B5EF4-FFF2-40B4-BE49-F238E27FC236}">
                      <a16:creationId xmlns:a16="http://schemas.microsoft.com/office/drawing/2014/main" id="{280FC759-6CDF-0076-E2F6-60A2015DCE5C}"/>
                    </a:ext>
                  </a:extLst>
                </p:cNvPr>
                <p:cNvCxnSpPr/>
                <p:nvPr/>
              </p:nvCxnSpPr>
              <p:spPr>
                <a:xfrm>
                  <a:off x="9223778" y="4287559"/>
                  <a:ext cx="0" cy="243824"/>
                </a:xfrm>
                <a:prstGeom prst="straightConnector1">
                  <a:avLst/>
                </a:prstGeom>
                <a:noFill/>
                <a:ln w="127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grpSp>
          <p:sp>
            <p:nvSpPr>
              <p:cNvPr id="32" name="TextBox 31">
                <a:extLst>
                  <a:ext uri="{FF2B5EF4-FFF2-40B4-BE49-F238E27FC236}">
                    <a16:creationId xmlns:a16="http://schemas.microsoft.com/office/drawing/2014/main" id="{4CF1E709-B2B7-1BB2-BD5C-1AB6B3DE20C9}"/>
                  </a:ext>
                </a:extLst>
              </p:cNvPr>
              <p:cNvSpPr txBox="1"/>
              <p:nvPr/>
            </p:nvSpPr>
            <p:spPr>
              <a:xfrm>
                <a:off x="8740345" y="3205229"/>
                <a:ext cx="2181712"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One of the locks will disappear during step 3?</a:t>
                </a:r>
              </a:p>
            </p:txBody>
          </p:sp>
        </p:grpSp>
        <p:sp>
          <p:nvSpPr>
            <p:cNvPr id="36" name="TextBox 35">
              <a:extLst>
                <a:ext uri="{FF2B5EF4-FFF2-40B4-BE49-F238E27FC236}">
                  <a16:creationId xmlns:a16="http://schemas.microsoft.com/office/drawing/2014/main" id="{9A586D83-0E05-ABE9-C5A0-9F7229D58120}"/>
                </a:ext>
              </a:extLst>
            </p:cNvPr>
            <p:cNvSpPr txBox="1"/>
            <p:nvPr/>
          </p:nvSpPr>
          <p:spPr>
            <a:xfrm>
              <a:off x="9093653" y="4485196"/>
              <a:ext cx="227367" cy="2437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solidFill>
                    <a:srgbClr val="FFFFFF"/>
                  </a:solidFill>
                </a:rPr>
                <a:t>B</a:t>
              </a:r>
            </a:p>
          </p:txBody>
        </p:sp>
        <p:sp>
          <p:nvSpPr>
            <p:cNvPr id="62" name="Rectangle 61">
              <a:extLst>
                <a:ext uri="{FF2B5EF4-FFF2-40B4-BE49-F238E27FC236}">
                  <a16:creationId xmlns:a16="http://schemas.microsoft.com/office/drawing/2014/main" id="{C3B5ECA4-03D9-F0EA-9C8B-C5047C6AED67}"/>
                </a:ext>
              </a:extLst>
            </p:cNvPr>
            <p:cNvSpPr/>
            <p:nvPr/>
          </p:nvSpPr>
          <p:spPr>
            <a:xfrm>
              <a:off x="9094128" y="4531383"/>
              <a:ext cx="330942" cy="216925"/>
            </a:xfrm>
            <a:prstGeom prst="rect">
              <a:avLst/>
            </a:prstGeom>
            <a:solidFill>
              <a:srgbClr val="000000">
                <a:alpha val="50196"/>
              </a:srgb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grpSp>
    </p:spTree>
    <p:extLst>
      <p:ext uri="{BB962C8B-B14F-4D97-AF65-F5344CB8AC3E}">
        <p14:creationId xmlns:p14="http://schemas.microsoft.com/office/powerpoint/2010/main" val="15832387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BB3C78-7F58-B45F-E814-EBF4F9003104}"/>
              </a:ext>
            </a:extLst>
          </p:cNvPr>
          <p:cNvSpPr>
            <a:spLocks noGrp="1"/>
          </p:cNvSpPr>
          <p:nvPr>
            <p:ph type="sldNum" sz="quarter" idx="2"/>
          </p:nvPr>
        </p:nvSpPr>
        <p:spPr/>
        <p:txBody>
          <a:bodyPr/>
          <a:lstStyle/>
          <a:p>
            <a:fld id="{86CB4B4D-7CA3-9044-876B-883B54F8677D}" type="slidenum">
              <a:rPr lang="en-US" smtClean="0"/>
              <a:t>57</a:t>
            </a:fld>
            <a:endParaRPr lang="en-US"/>
          </a:p>
        </p:txBody>
      </p:sp>
      <p:sp>
        <p:nvSpPr>
          <p:cNvPr id="3" name="Title 2">
            <a:extLst>
              <a:ext uri="{FF2B5EF4-FFF2-40B4-BE49-F238E27FC236}">
                <a16:creationId xmlns:a16="http://schemas.microsoft.com/office/drawing/2014/main" id="{4A80AEAA-05DC-A27F-9736-CBDF40B171AF}"/>
              </a:ext>
            </a:extLst>
          </p:cNvPr>
          <p:cNvSpPr>
            <a:spLocks noGrp="1"/>
          </p:cNvSpPr>
          <p:nvPr>
            <p:ph type="title"/>
          </p:nvPr>
        </p:nvSpPr>
        <p:spPr/>
        <p:txBody>
          <a:bodyPr>
            <a:normAutofit fontScale="90000"/>
          </a:bodyPr>
          <a:lstStyle/>
          <a:p>
            <a:r>
              <a:rPr lang="en-US"/>
              <a:t>Performance</a:t>
            </a:r>
          </a:p>
        </p:txBody>
      </p:sp>
      <p:sp>
        <p:nvSpPr>
          <p:cNvPr id="4" name="Text Placeholder 3">
            <a:extLst>
              <a:ext uri="{FF2B5EF4-FFF2-40B4-BE49-F238E27FC236}">
                <a16:creationId xmlns:a16="http://schemas.microsoft.com/office/drawing/2014/main" id="{9D0F5A07-08B5-557B-CF24-8421C87318E7}"/>
              </a:ext>
            </a:extLst>
          </p:cNvPr>
          <p:cNvSpPr>
            <a:spLocks noGrp="1"/>
          </p:cNvSpPr>
          <p:nvPr>
            <p:ph type="body" idx="1"/>
          </p:nvPr>
        </p:nvSpPr>
        <p:spPr>
          <a:xfrm>
            <a:off x="274951" y="955155"/>
            <a:ext cx="11635109" cy="4905316"/>
          </a:xfrm>
        </p:spPr>
        <p:txBody>
          <a:bodyPr/>
          <a:lstStyle/>
          <a:p>
            <a:r>
              <a:rPr lang="en-US"/>
              <a:t>How faster?</a:t>
            </a:r>
          </a:p>
          <a:p>
            <a:r>
              <a:rPr lang="en-US"/>
              <a:t>Bucket size 100,000,000</a:t>
            </a:r>
          </a:p>
          <a:p>
            <a:r>
              <a:rPr lang="en-US"/>
              <a:t>Load factor 10% to 90%</a:t>
            </a:r>
          </a:p>
        </p:txBody>
      </p:sp>
      <p:graphicFrame>
        <p:nvGraphicFramePr>
          <p:cNvPr id="8" name="Chart 7">
            <a:extLst>
              <a:ext uri="{FF2B5EF4-FFF2-40B4-BE49-F238E27FC236}">
                <a16:creationId xmlns:a16="http://schemas.microsoft.com/office/drawing/2014/main" id="{69FA7678-D9BE-55F5-E0C8-D271E2901A76}"/>
              </a:ext>
            </a:extLst>
          </p:cNvPr>
          <p:cNvGraphicFramePr/>
          <p:nvPr>
            <p:extLst>
              <p:ext uri="{D42A27DB-BD31-4B8C-83A1-F6EECF244321}">
                <p14:modId xmlns:p14="http://schemas.microsoft.com/office/powerpoint/2010/main" val="1315224241"/>
              </p:ext>
            </p:extLst>
          </p:nvPr>
        </p:nvGraphicFramePr>
        <p:xfrm>
          <a:off x="742603" y="2484723"/>
          <a:ext cx="4910051" cy="337574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03197575-2C67-8852-EC33-EF66EE417F11}"/>
              </a:ext>
            </a:extLst>
          </p:cNvPr>
          <p:cNvGraphicFramePr/>
          <p:nvPr>
            <p:extLst>
              <p:ext uri="{D42A27DB-BD31-4B8C-83A1-F6EECF244321}">
                <p14:modId xmlns:p14="http://schemas.microsoft.com/office/powerpoint/2010/main" val="2930600843"/>
              </p:ext>
            </p:extLst>
          </p:nvPr>
        </p:nvGraphicFramePr>
        <p:xfrm>
          <a:off x="6326331" y="2484723"/>
          <a:ext cx="4910051" cy="3375748"/>
        </p:xfrm>
        <a:graphic>
          <a:graphicData uri="http://schemas.openxmlformats.org/drawingml/2006/chart">
            <c:chart xmlns:c="http://schemas.openxmlformats.org/drawingml/2006/chart" xmlns:r="http://schemas.openxmlformats.org/officeDocument/2006/relationships" r:id="rId4"/>
          </a:graphicData>
        </a:graphic>
      </p:graphicFrame>
      <p:sp>
        <p:nvSpPr>
          <p:cNvPr id="5" name="Speech Bubble: Oval 4">
            <a:extLst>
              <a:ext uri="{FF2B5EF4-FFF2-40B4-BE49-F238E27FC236}">
                <a16:creationId xmlns:a16="http://schemas.microsoft.com/office/drawing/2014/main" id="{D97099B7-CD51-5CF8-CE28-7FF8EDE5512B}"/>
              </a:ext>
            </a:extLst>
          </p:cNvPr>
          <p:cNvSpPr/>
          <p:nvPr/>
        </p:nvSpPr>
        <p:spPr>
          <a:xfrm>
            <a:off x="10835950" y="3731717"/>
            <a:ext cx="1541762" cy="649185"/>
          </a:xfrm>
          <a:prstGeom prst="wedgeEllipseCallout">
            <a:avLst>
              <a:gd name="adj1" fmla="val -41452"/>
              <a:gd name="adj2" fmla="val 58855"/>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rgbClr val="000000"/>
                </a:solidFill>
                <a:latin typeface="+mj-lt"/>
                <a:ea typeface="+mj-ea"/>
                <a:cs typeface="+mj-cs"/>
                <a:sym typeface="Calibri"/>
              </a:rPr>
              <a:t>Faster on high load factor</a:t>
            </a:r>
          </a:p>
        </p:txBody>
      </p:sp>
    </p:spTree>
    <p:extLst>
      <p:ext uri="{BB962C8B-B14F-4D97-AF65-F5344CB8AC3E}">
        <p14:creationId xmlns:p14="http://schemas.microsoft.com/office/powerpoint/2010/main" val="2386801039"/>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0D30EB3F-7E0B-1E84-8C41-35DF3D3CD018}"/>
              </a:ext>
            </a:extLst>
          </p:cNvPr>
          <p:cNvSpPr txBox="1"/>
          <p:nvPr/>
        </p:nvSpPr>
        <p:spPr>
          <a:xfrm>
            <a:off x="651624" y="1801435"/>
            <a:ext cx="5611396" cy="2308324"/>
          </a:xfrm>
          <a:prstGeom prst="rect">
            <a:avLst/>
          </a:prstGeom>
          <a:solidFill>
            <a:srgbClr val="262626"/>
          </a:solidFill>
          <a:ln w="12700" cap="flat">
            <a:solidFill>
              <a:srgbClr val="FFFFFF"/>
            </a:solid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b="0">
                <a:solidFill>
                  <a:srgbClr val="CCCCCC"/>
                </a:solidFill>
                <a:effectLst/>
                <a:latin typeface="Consolas" panose="020B0609020204030204" pitchFamily="49" charset="0"/>
              </a:rPr>
              <a:t>__global__ </a:t>
            </a:r>
            <a:r>
              <a:rPr lang="en-US" sz="1200" b="0">
                <a:solidFill>
                  <a:srgbClr val="569CD6"/>
                </a:solidFill>
                <a:effectLst/>
                <a:latin typeface="Consolas" panose="020B0609020204030204" pitchFamily="49" charset="0"/>
              </a:rPr>
              <a:t>void</a:t>
            </a:r>
            <a:r>
              <a:rPr lang="en-US" sz="1200" b="0">
                <a:solidFill>
                  <a:srgbClr val="CCCCCC"/>
                </a:solidFill>
                <a:effectLst/>
                <a:latin typeface="Consolas" panose="020B0609020204030204" pitchFamily="49" charset="0"/>
              </a:rPr>
              <a:t> </a:t>
            </a:r>
            <a:r>
              <a:rPr lang="en-US" sz="1200">
                <a:solidFill>
                  <a:srgbClr val="DCDCAA"/>
                </a:solidFill>
                <a:latin typeface="Consolas" panose="020B0609020204030204" pitchFamily="49" charset="0"/>
              </a:rPr>
              <a:t>I</a:t>
            </a:r>
            <a:r>
              <a:rPr lang="en-US" sz="1200" b="0">
                <a:solidFill>
                  <a:srgbClr val="DCDCAA"/>
                </a:solidFill>
                <a:effectLst/>
                <a:latin typeface="Consolas" panose="020B0609020204030204" pitchFamily="49" charset="0"/>
              </a:rPr>
              <a:t>ncrement</a:t>
            </a:r>
            <a:r>
              <a:rPr lang="en-US" sz="1200" b="0">
                <a:solidFill>
                  <a:srgbClr val="CCCCCC"/>
                </a:solidFill>
                <a:effectLst/>
                <a:latin typeface="Consolas" panose="020B0609020204030204" pitchFamily="49" charset="0"/>
              </a:rPr>
              <a:t>(</a:t>
            </a:r>
            <a:r>
              <a:rPr lang="en-US" sz="1200" b="0">
                <a:solidFill>
                  <a:srgbClr val="569CD6"/>
                </a:solidFill>
                <a:effectLst/>
                <a:latin typeface="Consolas" panose="020B0609020204030204" pitchFamily="49" charset="0"/>
              </a:rPr>
              <a:t>int</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counter, </a:t>
            </a:r>
            <a:r>
              <a:rPr lang="en-US" sz="1200" b="0">
                <a:solidFill>
                  <a:srgbClr val="569CD6"/>
                </a:solidFill>
                <a:effectLst/>
                <a:latin typeface="Consolas" panose="020B0609020204030204" pitchFamily="49" charset="0"/>
              </a:rPr>
              <a:t>int</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mutex)</a:t>
            </a:r>
          </a:p>
          <a:p>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while</a:t>
            </a:r>
            <a:r>
              <a:rPr lang="en-US" sz="1200" b="0">
                <a:solidFill>
                  <a:srgbClr val="CCCCCC"/>
                </a:solidFill>
                <a:effectLst/>
                <a:latin typeface="Consolas" panose="020B0609020204030204" pitchFamily="49" charset="0"/>
              </a:rPr>
              <a:t>(</a:t>
            </a:r>
            <a:r>
              <a:rPr lang="en-US" sz="1200" b="0" err="1">
                <a:solidFill>
                  <a:srgbClr val="DCDCAA"/>
                </a:solidFill>
                <a:effectLst/>
                <a:latin typeface="Consolas" panose="020B0609020204030204" pitchFamily="49" charset="0"/>
              </a:rPr>
              <a:t>atomicCAS</a:t>
            </a:r>
            <a:r>
              <a:rPr lang="en-US" sz="1200" b="0">
                <a:solidFill>
                  <a:srgbClr val="CCCCCC"/>
                </a:solidFill>
                <a:effectLst/>
                <a:latin typeface="Consolas" panose="020B0609020204030204" pitchFamily="49" charset="0"/>
              </a:rPr>
              <a:t>(mutex, </a:t>
            </a:r>
            <a:r>
              <a:rPr lang="en-US" sz="1200" b="0">
                <a:solidFill>
                  <a:srgbClr val="B5CEA8"/>
                </a:solidFill>
                <a:effectLst/>
                <a:latin typeface="Consolas" panose="020B0609020204030204" pitchFamily="49" charset="0"/>
              </a:rPr>
              <a:t>0</a:t>
            </a:r>
            <a:r>
              <a:rPr lang="en-US" sz="1200" b="0">
                <a:solidFill>
                  <a:srgbClr val="CCCCCC"/>
                </a:solidFill>
                <a:effectLst/>
                <a:latin typeface="Consolas" panose="020B0609020204030204" pitchFamily="49" charset="0"/>
              </a:rPr>
              <a:t>, </a:t>
            </a:r>
            <a:r>
              <a:rPr lang="en-US" sz="1200" b="0">
                <a:solidFill>
                  <a:srgbClr val="B5CEA8"/>
                </a:solidFill>
                <a:effectLst/>
                <a:latin typeface="Consolas" panose="020B0609020204030204" pitchFamily="49" charset="0"/>
              </a:rPr>
              <a:t>1</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B5CEA8"/>
                </a:solidFill>
                <a:effectLst/>
                <a:latin typeface="Consolas" panose="020B0609020204030204" pitchFamily="49" charset="0"/>
              </a:rPr>
              <a:t>0</a:t>
            </a:r>
            <a:r>
              <a:rPr lang="en-US" sz="1200" b="0">
                <a:solidFill>
                  <a:srgbClr val="CCCCCC"/>
                </a:solidFill>
                <a:effectLst/>
                <a:latin typeface="Consolas" panose="020B0609020204030204" pitchFamily="49" charset="0"/>
              </a:rPr>
              <a:t>) { }</a:t>
            </a:r>
          </a:p>
          <a:p>
            <a:br>
              <a:rPr lang="en-US" sz="1200" b="0">
                <a:solidFill>
                  <a:srgbClr val="CCCCCC"/>
                </a:solidFill>
                <a:effectLst/>
                <a:latin typeface="Consolas" panose="020B0609020204030204" pitchFamily="49" charset="0"/>
              </a:rPr>
            </a:b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__</a:t>
            </a:r>
            <a:r>
              <a:rPr lang="en-US" sz="1200" b="0" err="1">
                <a:solidFill>
                  <a:srgbClr val="DCDCAA"/>
                </a:solidFill>
                <a:effectLst/>
                <a:latin typeface="Consolas" panose="020B0609020204030204" pitchFamily="49" charset="0"/>
              </a:rPr>
              <a:t>threadfence</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counter)</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a:t>
            </a:r>
          </a:p>
          <a:p>
            <a:br>
              <a:rPr lang="en-US" sz="1200" b="0">
                <a:solidFill>
                  <a:srgbClr val="CCCCCC"/>
                </a:solidFill>
                <a:effectLst/>
                <a:latin typeface="Consolas" panose="020B0609020204030204" pitchFamily="49" charset="0"/>
              </a:rPr>
            </a:b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__</a:t>
            </a:r>
            <a:r>
              <a:rPr lang="en-US" sz="1200" b="0" err="1">
                <a:solidFill>
                  <a:srgbClr val="DCDCAA"/>
                </a:solidFill>
                <a:effectLst/>
                <a:latin typeface="Consolas" panose="020B0609020204030204" pitchFamily="49" charset="0"/>
              </a:rPr>
              <a:t>threadfence</a:t>
            </a:r>
            <a:r>
              <a:rPr lang="en-US" sz="1200" b="0">
                <a:solidFill>
                  <a:srgbClr val="CCCCCC"/>
                </a:solidFill>
                <a:effectLst/>
                <a:latin typeface="Consolas" panose="020B0609020204030204" pitchFamily="49" charset="0"/>
              </a:rPr>
              <a:t>();</a:t>
            </a:r>
          </a:p>
          <a:p>
            <a:br>
              <a:rPr lang="en-US" sz="1200" b="0">
                <a:solidFill>
                  <a:srgbClr val="CCCCCC"/>
                </a:solidFill>
                <a:effectLst/>
                <a:latin typeface="Consolas" panose="020B0609020204030204" pitchFamily="49" charset="0"/>
              </a:rPr>
            </a:br>
            <a:r>
              <a:rPr lang="en-US" sz="1200" b="0">
                <a:solidFill>
                  <a:srgbClr val="CCCCCC"/>
                </a:solidFill>
                <a:effectLst/>
                <a:latin typeface="Consolas" panose="020B0609020204030204" pitchFamily="49" charset="0"/>
              </a:rPr>
              <a:t>    </a:t>
            </a:r>
            <a:r>
              <a:rPr lang="en-US" sz="1200" b="0" err="1">
                <a:solidFill>
                  <a:srgbClr val="DCDCAA"/>
                </a:solidFill>
                <a:effectLst/>
                <a:latin typeface="Consolas" panose="020B0609020204030204" pitchFamily="49" charset="0"/>
              </a:rPr>
              <a:t>atomicExch</a:t>
            </a:r>
            <a:r>
              <a:rPr lang="en-US" sz="1200" b="0">
                <a:solidFill>
                  <a:srgbClr val="CCCCCC"/>
                </a:solidFill>
                <a:effectLst/>
                <a:latin typeface="Consolas" panose="020B0609020204030204" pitchFamily="49" charset="0"/>
              </a:rPr>
              <a:t>(mutex, </a:t>
            </a:r>
            <a:r>
              <a:rPr lang="en-US" sz="1200" b="0">
                <a:solidFill>
                  <a:srgbClr val="B5CEA8"/>
                </a:solidFill>
                <a:effectLst/>
                <a:latin typeface="Consolas" panose="020B0609020204030204" pitchFamily="49" charset="0"/>
              </a:rPr>
              <a:t>0</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a:t>
            </a:r>
          </a:p>
        </p:txBody>
      </p:sp>
      <p:sp>
        <p:nvSpPr>
          <p:cNvPr id="2" name="Slide Number Placeholder 1">
            <a:extLst>
              <a:ext uri="{FF2B5EF4-FFF2-40B4-BE49-F238E27FC236}">
                <a16:creationId xmlns:a16="http://schemas.microsoft.com/office/drawing/2014/main" id="{2B312FD3-9199-3BAD-5C9B-FEC5112B00F6}"/>
              </a:ext>
            </a:extLst>
          </p:cNvPr>
          <p:cNvSpPr>
            <a:spLocks noGrp="1"/>
          </p:cNvSpPr>
          <p:nvPr>
            <p:ph type="sldNum" sz="quarter" idx="2"/>
          </p:nvPr>
        </p:nvSpPr>
        <p:spPr/>
        <p:txBody>
          <a:bodyPr/>
          <a:lstStyle/>
          <a:p>
            <a:fld id="{86CB4B4D-7CA3-9044-876B-883B54F8677D}" type="slidenum">
              <a:rPr lang="en-US" smtClean="0"/>
              <a:t>58</a:t>
            </a:fld>
            <a:endParaRPr lang="en-US"/>
          </a:p>
        </p:txBody>
      </p:sp>
      <p:sp>
        <p:nvSpPr>
          <p:cNvPr id="3" name="Title 2">
            <a:extLst>
              <a:ext uri="{FF2B5EF4-FFF2-40B4-BE49-F238E27FC236}">
                <a16:creationId xmlns:a16="http://schemas.microsoft.com/office/drawing/2014/main" id="{A8B7C452-8799-C899-4DED-468455CDF0FF}"/>
              </a:ext>
            </a:extLst>
          </p:cNvPr>
          <p:cNvSpPr>
            <a:spLocks noGrp="1"/>
          </p:cNvSpPr>
          <p:nvPr>
            <p:ph type="title"/>
          </p:nvPr>
        </p:nvSpPr>
        <p:spPr/>
        <p:txBody>
          <a:bodyPr>
            <a:normAutofit fontScale="90000"/>
          </a:bodyPr>
          <a:lstStyle/>
          <a:p>
            <a:r>
              <a:rPr lang="en-US"/>
              <a:t>Spinlock on GPU</a:t>
            </a:r>
          </a:p>
        </p:txBody>
      </p:sp>
      <p:sp>
        <p:nvSpPr>
          <p:cNvPr id="4" name="Text Placeholder 3">
            <a:extLst>
              <a:ext uri="{FF2B5EF4-FFF2-40B4-BE49-F238E27FC236}">
                <a16:creationId xmlns:a16="http://schemas.microsoft.com/office/drawing/2014/main" id="{AEECC41D-BF02-6F87-9CA2-DC034EC2B687}"/>
              </a:ext>
            </a:extLst>
          </p:cNvPr>
          <p:cNvSpPr>
            <a:spLocks noGrp="1"/>
          </p:cNvSpPr>
          <p:nvPr>
            <p:ph type="body" idx="1"/>
          </p:nvPr>
        </p:nvSpPr>
        <p:spPr>
          <a:xfrm>
            <a:off x="274952" y="975936"/>
            <a:ext cx="5657924" cy="4904747"/>
          </a:xfrm>
        </p:spPr>
        <p:txBody>
          <a:bodyPr>
            <a:normAutofit lnSpcReduction="10000"/>
          </a:bodyPr>
          <a:lstStyle/>
          <a:p>
            <a:r>
              <a:rPr lang="en-US"/>
              <a:t>Bidirectional linear probing requires </a:t>
            </a:r>
            <a:r>
              <a:rPr lang="en-US">
                <a:solidFill>
                  <a:srgbClr val="FFFF00"/>
                </a:solidFill>
              </a:rPr>
              <a:t>exclusive locks</a:t>
            </a:r>
          </a:p>
          <a:p>
            <a:r>
              <a:rPr lang="en-US"/>
              <a:t>Is a simple spinlock implementation sufficient?</a:t>
            </a:r>
          </a:p>
          <a:p>
            <a:endParaRPr lang="en-US"/>
          </a:p>
          <a:p>
            <a:endParaRPr lang="en-US"/>
          </a:p>
          <a:p>
            <a:endParaRPr lang="en-US"/>
          </a:p>
          <a:p>
            <a:endParaRPr lang="en-US"/>
          </a:p>
          <a:p>
            <a:endParaRPr lang="en-US"/>
          </a:p>
          <a:p>
            <a:endParaRPr lang="en-US"/>
          </a:p>
          <a:p>
            <a:endParaRPr lang="en-US"/>
          </a:p>
          <a:p>
            <a:endParaRPr lang="en-US"/>
          </a:p>
          <a:p>
            <a:r>
              <a:rPr lang="en-US"/>
              <a:t>Independent thread scheduling is an option</a:t>
            </a:r>
          </a:p>
          <a:p>
            <a:pPr lvl="1"/>
            <a:r>
              <a:rPr lang="en-US"/>
              <a:t>Allows such thread divergence</a:t>
            </a:r>
          </a:p>
          <a:p>
            <a:pPr lvl="1"/>
            <a:r>
              <a:rPr lang="en-US"/>
              <a:t>Not supported on all GPUs</a:t>
            </a:r>
          </a:p>
        </p:txBody>
      </p:sp>
      <p:sp>
        <p:nvSpPr>
          <p:cNvPr id="9" name="Right Brace 8">
            <a:extLst>
              <a:ext uri="{FF2B5EF4-FFF2-40B4-BE49-F238E27FC236}">
                <a16:creationId xmlns:a16="http://schemas.microsoft.com/office/drawing/2014/main" id="{5DCE28DB-0B72-45D8-8EC3-60BA3515F2E5}"/>
              </a:ext>
            </a:extLst>
          </p:cNvPr>
          <p:cNvSpPr/>
          <p:nvPr/>
        </p:nvSpPr>
        <p:spPr>
          <a:xfrm>
            <a:off x="2646154" y="2824988"/>
            <a:ext cx="144780" cy="518160"/>
          </a:xfrm>
          <a:prstGeom prst="rightBrace">
            <a:avLst>
              <a:gd name="adj1" fmla="val 64254"/>
              <a:gd name="adj2" fmla="val 50000"/>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0" name="TextBox 9">
            <a:extLst>
              <a:ext uri="{FF2B5EF4-FFF2-40B4-BE49-F238E27FC236}">
                <a16:creationId xmlns:a16="http://schemas.microsoft.com/office/drawing/2014/main" id="{DE25B828-D5EC-ACC8-889D-8386E293BC05}"/>
              </a:ext>
            </a:extLst>
          </p:cNvPr>
          <p:cNvSpPr txBox="1"/>
          <p:nvPr/>
        </p:nvSpPr>
        <p:spPr>
          <a:xfrm>
            <a:off x="2850942" y="2884043"/>
            <a:ext cx="229076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A critical section</a:t>
            </a:r>
          </a:p>
        </p:txBody>
      </p:sp>
      <p:sp>
        <p:nvSpPr>
          <p:cNvPr id="11" name="Arrow: Right 10">
            <a:extLst>
              <a:ext uri="{FF2B5EF4-FFF2-40B4-BE49-F238E27FC236}">
                <a16:creationId xmlns:a16="http://schemas.microsoft.com/office/drawing/2014/main" id="{5F43E284-7310-2755-E6A8-CD8422955B03}"/>
              </a:ext>
            </a:extLst>
          </p:cNvPr>
          <p:cNvSpPr/>
          <p:nvPr/>
        </p:nvSpPr>
        <p:spPr>
          <a:xfrm>
            <a:off x="977077" y="4260758"/>
            <a:ext cx="241300" cy="190500"/>
          </a:xfrm>
          <a:prstGeom prst="rightArrow">
            <a:avLst/>
          </a:prstGeom>
          <a:solidFill>
            <a:srgbClr val="FFFF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2" name="TextBox 11">
            <a:extLst>
              <a:ext uri="{FF2B5EF4-FFF2-40B4-BE49-F238E27FC236}">
                <a16:creationId xmlns:a16="http://schemas.microsoft.com/office/drawing/2014/main" id="{6336ED9B-EF52-5C07-AD2D-56DAF7E3F0E1}"/>
              </a:ext>
            </a:extLst>
          </p:cNvPr>
          <p:cNvSpPr txBox="1"/>
          <p:nvPr/>
        </p:nvSpPr>
        <p:spPr>
          <a:xfrm>
            <a:off x="1268772" y="4171343"/>
            <a:ext cx="373856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00"/>
                </a:solidFill>
                <a:effectLst/>
                <a:uFillTx/>
                <a:latin typeface="+mj-lt"/>
                <a:ea typeface="+mj-ea"/>
                <a:cs typeface="+mj-cs"/>
                <a:sym typeface="Calibri"/>
              </a:rPr>
              <a:t>No. </a:t>
            </a:r>
            <a:r>
              <a:rPr lang="en-US">
                <a:solidFill>
                  <a:srgbClr val="FFFF00"/>
                </a:solidFill>
                <a:latin typeface="+mj-lt"/>
                <a:ea typeface="+mj-ea"/>
                <a:cs typeface="+mj-cs"/>
                <a:sym typeface="Calibri"/>
              </a:rPr>
              <a:t>It can produce a deadlock</a:t>
            </a:r>
            <a:endParaRPr kumimoji="0" lang="en-US" sz="1800" b="0" i="0" u="none" strike="noStrike" cap="none" spc="0" normalizeH="0" baseline="0">
              <a:ln>
                <a:noFill/>
              </a:ln>
              <a:solidFill>
                <a:srgbClr val="FFFF00"/>
              </a:solidFill>
              <a:effectLst/>
              <a:uFillTx/>
              <a:latin typeface="+mj-lt"/>
              <a:ea typeface="+mj-ea"/>
              <a:cs typeface="+mj-cs"/>
              <a:sym typeface="Calibri"/>
            </a:endParaRPr>
          </a:p>
        </p:txBody>
      </p:sp>
      <p:grpSp>
        <p:nvGrpSpPr>
          <p:cNvPr id="5" name="Group 4">
            <a:extLst>
              <a:ext uri="{FF2B5EF4-FFF2-40B4-BE49-F238E27FC236}">
                <a16:creationId xmlns:a16="http://schemas.microsoft.com/office/drawing/2014/main" id="{0CCEFCAD-4D1A-0335-5218-6362DCBDC2F0}"/>
              </a:ext>
            </a:extLst>
          </p:cNvPr>
          <p:cNvGrpSpPr/>
          <p:nvPr/>
        </p:nvGrpSpPr>
        <p:grpSpPr>
          <a:xfrm>
            <a:off x="997563" y="1250175"/>
            <a:ext cx="5647876" cy="3917747"/>
            <a:chOff x="997563" y="1250175"/>
            <a:chExt cx="5647876" cy="3917747"/>
          </a:xfrm>
        </p:grpSpPr>
        <p:sp>
          <p:nvSpPr>
            <p:cNvPr id="15" name="Rectangle 14">
              <a:extLst>
                <a:ext uri="{FF2B5EF4-FFF2-40B4-BE49-F238E27FC236}">
                  <a16:creationId xmlns:a16="http://schemas.microsoft.com/office/drawing/2014/main" id="{8E84FC54-9B42-5D77-BA36-17FF0D585AB5}"/>
                </a:ext>
              </a:extLst>
            </p:cNvPr>
            <p:cNvSpPr/>
            <p:nvPr/>
          </p:nvSpPr>
          <p:spPr>
            <a:xfrm>
              <a:off x="997563" y="2169754"/>
              <a:ext cx="3391265" cy="297366"/>
            </a:xfrm>
            <a:prstGeom prst="rect">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cxnSp>
          <p:nvCxnSpPr>
            <p:cNvPr id="17" name="Straight Arrow Connector 16">
              <a:extLst>
                <a:ext uri="{FF2B5EF4-FFF2-40B4-BE49-F238E27FC236}">
                  <a16:creationId xmlns:a16="http://schemas.microsoft.com/office/drawing/2014/main" id="{B693127A-8B69-9914-32D6-4F641DEDE416}"/>
                </a:ext>
              </a:extLst>
            </p:cNvPr>
            <p:cNvCxnSpPr>
              <a:cxnSpLocks/>
            </p:cNvCxnSpPr>
            <p:nvPr/>
          </p:nvCxnSpPr>
          <p:spPr>
            <a:xfrm>
              <a:off x="4388828" y="2313211"/>
              <a:ext cx="1816029" cy="0"/>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71" name="Left Brace 70">
              <a:extLst>
                <a:ext uri="{FF2B5EF4-FFF2-40B4-BE49-F238E27FC236}">
                  <a16:creationId xmlns:a16="http://schemas.microsoft.com/office/drawing/2014/main" id="{907B9B17-7A25-ADDC-853D-D7DCC842D4AB}"/>
                </a:ext>
              </a:extLst>
            </p:cNvPr>
            <p:cNvSpPr/>
            <p:nvPr/>
          </p:nvSpPr>
          <p:spPr>
            <a:xfrm>
              <a:off x="6362728" y="1250175"/>
              <a:ext cx="282711" cy="3917747"/>
            </a:xfrm>
            <a:prstGeom prst="leftBrace">
              <a:avLst>
                <a:gd name="adj1" fmla="val 46068"/>
                <a:gd name="adj2" fmla="val 27010"/>
              </a:avLst>
            </a:prstGeom>
            <a:noFill/>
            <a:ln w="1905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grpSp>
      <p:grpSp>
        <p:nvGrpSpPr>
          <p:cNvPr id="13" name="Group 12">
            <a:extLst>
              <a:ext uri="{FF2B5EF4-FFF2-40B4-BE49-F238E27FC236}">
                <a16:creationId xmlns:a16="http://schemas.microsoft.com/office/drawing/2014/main" id="{CC9FEC6C-1F09-6DEA-42D6-BB31A47BB662}"/>
              </a:ext>
            </a:extLst>
          </p:cNvPr>
          <p:cNvGrpSpPr/>
          <p:nvPr/>
        </p:nvGrpSpPr>
        <p:grpSpPr>
          <a:xfrm>
            <a:off x="7006460" y="1099728"/>
            <a:ext cx="5127061" cy="3609516"/>
            <a:chOff x="7006460" y="1099728"/>
            <a:chExt cx="5127061" cy="3609516"/>
          </a:xfrm>
        </p:grpSpPr>
        <p:grpSp>
          <p:nvGrpSpPr>
            <p:cNvPr id="6" name="Group 5">
              <a:extLst>
                <a:ext uri="{FF2B5EF4-FFF2-40B4-BE49-F238E27FC236}">
                  <a16:creationId xmlns:a16="http://schemas.microsoft.com/office/drawing/2014/main" id="{52A3A9DE-3DD0-AB74-B433-A30A562BB1AA}"/>
                </a:ext>
              </a:extLst>
            </p:cNvPr>
            <p:cNvGrpSpPr/>
            <p:nvPr/>
          </p:nvGrpSpPr>
          <p:grpSpPr>
            <a:xfrm>
              <a:off x="7006460" y="1099728"/>
              <a:ext cx="5127061" cy="3609516"/>
              <a:chOff x="7006460" y="1099728"/>
              <a:chExt cx="5127061" cy="3609516"/>
            </a:xfrm>
          </p:grpSpPr>
          <p:sp>
            <p:nvSpPr>
              <p:cNvPr id="19" name="Rectangle 18">
                <a:extLst>
                  <a:ext uri="{FF2B5EF4-FFF2-40B4-BE49-F238E27FC236}">
                    <a16:creationId xmlns:a16="http://schemas.microsoft.com/office/drawing/2014/main" id="{F6C21603-C692-8ECB-5EC3-F1CBD66FCA25}"/>
                  </a:ext>
                </a:extLst>
              </p:cNvPr>
              <p:cNvSpPr/>
              <p:nvPr/>
            </p:nvSpPr>
            <p:spPr>
              <a:xfrm>
                <a:off x="8571570" y="1536114"/>
                <a:ext cx="490654" cy="446048"/>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0" name="Rectangle 19">
                <a:extLst>
                  <a:ext uri="{FF2B5EF4-FFF2-40B4-BE49-F238E27FC236}">
                    <a16:creationId xmlns:a16="http://schemas.microsoft.com/office/drawing/2014/main" id="{8BA53FF7-E65F-D0DC-098E-551B0E1FBE24}"/>
                  </a:ext>
                </a:extLst>
              </p:cNvPr>
              <p:cNvSpPr/>
              <p:nvPr/>
            </p:nvSpPr>
            <p:spPr>
              <a:xfrm>
                <a:off x="9249007" y="1536114"/>
                <a:ext cx="490654" cy="446048"/>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1" name="Rectangle 20">
                <a:extLst>
                  <a:ext uri="{FF2B5EF4-FFF2-40B4-BE49-F238E27FC236}">
                    <a16:creationId xmlns:a16="http://schemas.microsoft.com/office/drawing/2014/main" id="{4AD95CE8-B8E7-C5C9-540D-EE0360B5BDC8}"/>
                  </a:ext>
                </a:extLst>
              </p:cNvPr>
              <p:cNvSpPr/>
              <p:nvPr/>
            </p:nvSpPr>
            <p:spPr>
              <a:xfrm>
                <a:off x="9934807" y="1536114"/>
                <a:ext cx="490654" cy="446048"/>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2" name="Rectangle 21">
                <a:extLst>
                  <a:ext uri="{FF2B5EF4-FFF2-40B4-BE49-F238E27FC236}">
                    <a16:creationId xmlns:a16="http://schemas.microsoft.com/office/drawing/2014/main" id="{0D03788E-AA7B-77CE-2EA2-9020FCC8C4A4}"/>
                  </a:ext>
                </a:extLst>
              </p:cNvPr>
              <p:cNvSpPr/>
              <p:nvPr/>
            </p:nvSpPr>
            <p:spPr>
              <a:xfrm>
                <a:off x="10620607" y="1536114"/>
                <a:ext cx="490654" cy="446048"/>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3" name="TextBox 22">
                <a:extLst>
                  <a:ext uri="{FF2B5EF4-FFF2-40B4-BE49-F238E27FC236}">
                    <a16:creationId xmlns:a16="http://schemas.microsoft.com/office/drawing/2014/main" id="{607F8636-2DAA-07B1-81F6-26AA550D3BB4}"/>
                  </a:ext>
                </a:extLst>
              </p:cNvPr>
              <p:cNvSpPr txBox="1"/>
              <p:nvPr/>
            </p:nvSpPr>
            <p:spPr>
              <a:xfrm>
                <a:off x="9478537" y="1099728"/>
                <a:ext cx="1011044"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Threads</a:t>
                </a:r>
              </a:p>
            </p:txBody>
          </p:sp>
          <p:sp>
            <p:nvSpPr>
              <p:cNvPr id="24" name="TextBox 23">
                <a:extLst>
                  <a:ext uri="{FF2B5EF4-FFF2-40B4-BE49-F238E27FC236}">
                    <a16:creationId xmlns:a16="http://schemas.microsoft.com/office/drawing/2014/main" id="{37F0178C-4E96-9381-8927-2E6FDAB0EC6D}"/>
                  </a:ext>
                </a:extLst>
              </p:cNvPr>
              <p:cNvSpPr txBox="1"/>
              <p:nvPr/>
            </p:nvSpPr>
            <p:spPr>
              <a:xfrm>
                <a:off x="8711426" y="1574472"/>
                <a:ext cx="31223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0</a:t>
                </a:r>
              </a:p>
            </p:txBody>
          </p:sp>
          <p:sp>
            <p:nvSpPr>
              <p:cNvPr id="25" name="TextBox 24">
                <a:extLst>
                  <a:ext uri="{FF2B5EF4-FFF2-40B4-BE49-F238E27FC236}">
                    <a16:creationId xmlns:a16="http://schemas.microsoft.com/office/drawing/2014/main" id="{ED08944B-C2A0-D558-7A20-E7A57D84C4D6}"/>
                  </a:ext>
                </a:extLst>
              </p:cNvPr>
              <p:cNvSpPr txBox="1"/>
              <p:nvPr/>
            </p:nvSpPr>
            <p:spPr>
              <a:xfrm>
                <a:off x="9375387" y="1574472"/>
                <a:ext cx="31223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1</a:t>
                </a:r>
              </a:p>
            </p:txBody>
          </p:sp>
          <p:sp>
            <p:nvSpPr>
              <p:cNvPr id="28" name="TextBox 27">
                <a:extLst>
                  <a:ext uri="{FF2B5EF4-FFF2-40B4-BE49-F238E27FC236}">
                    <a16:creationId xmlns:a16="http://schemas.microsoft.com/office/drawing/2014/main" id="{651A984A-C059-A5D7-AA55-E9668CC29A3E}"/>
                  </a:ext>
                </a:extLst>
              </p:cNvPr>
              <p:cNvSpPr txBox="1"/>
              <p:nvPr/>
            </p:nvSpPr>
            <p:spPr>
              <a:xfrm>
                <a:off x="7006460" y="2718395"/>
                <a:ext cx="1477147"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Lock failed?</a:t>
                </a:r>
              </a:p>
              <a:p>
                <a:pPr marL="0" marR="0" indent="0" algn="ctr"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err="1">
                    <a:ln>
                      <a:noFill/>
                    </a:ln>
                    <a:solidFill>
                      <a:srgbClr val="FFFFFF"/>
                    </a:solidFill>
                    <a:effectLst/>
                    <a:uFillTx/>
                    <a:latin typeface="+mj-lt"/>
                    <a:ea typeface="+mj-ea"/>
                    <a:cs typeface="+mj-cs"/>
                    <a:sym typeface="Calibri"/>
                  </a:rPr>
                  <a:t>atomicCAS</a:t>
                </a:r>
                <a:r>
                  <a:rPr kumimoji="0" lang="en-US" sz="1400" b="0" i="0" u="none" strike="noStrike" cap="none" spc="0" normalizeH="0" baseline="0">
                    <a:ln>
                      <a:noFill/>
                    </a:ln>
                    <a:solidFill>
                      <a:srgbClr val="FFFFFF"/>
                    </a:solidFill>
                    <a:effectLst/>
                    <a:uFillTx/>
                    <a:latin typeface="+mj-lt"/>
                    <a:ea typeface="+mj-ea"/>
                    <a:cs typeface="+mj-cs"/>
                    <a:sym typeface="Calibri"/>
                  </a:rPr>
                  <a:t>() != 0</a:t>
                </a:r>
              </a:p>
            </p:txBody>
          </p:sp>
          <p:pic>
            <p:nvPicPr>
              <p:cNvPr id="40" name="Graphic 39">
                <a:extLst>
                  <a:ext uri="{FF2B5EF4-FFF2-40B4-BE49-F238E27FC236}">
                    <a16:creationId xmlns:a16="http://schemas.microsoft.com/office/drawing/2014/main" id="{565B2F53-AF74-20EC-FD82-0BC42227CE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50269" y="2049167"/>
                <a:ext cx="182344" cy="502827"/>
              </a:xfrm>
              <a:prstGeom prst="rect">
                <a:avLst/>
              </a:prstGeom>
            </p:spPr>
          </p:pic>
          <p:pic>
            <p:nvPicPr>
              <p:cNvPr id="41" name="Graphic 40">
                <a:extLst>
                  <a:ext uri="{FF2B5EF4-FFF2-40B4-BE49-F238E27FC236}">
                    <a16:creationId xmlns:a16="http://schemas.microsoft.com/office/drawing/2014/main" id="{A99D099D-35E7-CFB5-CF4A-F8AF901C439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87365" y="2071469"/>
                <a:ext cx="182344" cy="502827"/>
              </a:xfrm>
              <a:prstGeom prst="rect">
                <a:avLst/>
              </a:prstGeom>
            </p:spPr>
          </p:pic>
          <p:pic>
            <p:nvPicPr>
              <p:cNvPr id="42" name="Graphic 41">
                <a:extLst>
                  <a:ext uri="{FF2B5EF4-FFF2-40B4-BE49-F238E27FC236}">
                    <a16:creationId xmlns:a16="http://schemas.microsoft.com/office/drawing/2014/main" id="{E4FB89A2-FDEC-CBA7-8C04-3B7F05DC07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74363" y="2071469"/>
                <a:ext cx="182344" cy="502827"/>
              </a:xfrm>
              <a:prstGeom prst="rect">
                <a:avLst/>
              </a:prstGeom>
            </p:spPr>
          </p:pic>
          <p:pic>
            <p:nvPicPr>
              <p:cNvPr id="43" name="Graphic 42">
                <a:extLst>
                  <a:ext uri="{FF2B5EF4-FFF2-40B4-BE49-F238E27FC236}">
                    <a16:creationId xmlns:a16="http://schemas.microsoft.com/office/drawing/2014/main" id="{AC77021A-8088-411F-2ABE-4991FE6F3D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74762" y="2071469"/>
                <a:ext cx="182344" cy="502827"/>
              </a:xfrm>
              <a:prstGeom prst="rect">
                <a:avLst/>
              </a:prstGeom>
            </p:spPr>
          </p:pic>
          <p:sp>
            <p:nvSpPr>
              <p:cNvPr id="44" name="Oval 43">
                <a:extLst>
                  <a:ext uri="{FF2B5EF4-FFF2-40B4-BE49-F238E27FC236}">
                    <a16:creationId xmlns:a16="http://schemas.microsoft.com/office/drawing/2014/main" id="{69072E1E-E0BE-58B8-4C13-729AFF2CD9BC}"/>
                  </a:ext>
                </a:extLst>
              </p:cNvPr>
              <p:cNvSpPr/>
              <p:nvPr/>
            </p:nvSpPr>
            <p:spPr>
              <a:xfrm>
                <a:off x="8571570" y="2718395"/>
                <a:ext cx="490654" cy="490654"/>
              </a:xfrm>
              <a:prstGeom prst="ellipse">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5" name="TextBox 44">
                <a:extLst>
                  <a:ext uri="{FF2B5EF4-FFF2-40B4-BE49-F238E27FC236}">
                    <a16:creationId xmlns:a16="http://schemas.microsoft.com/office/drawing/2014/main" id="{D0C5D54E-407D-4BBE-190E-964B329AC2F0}"/>
                  </a:ext>
                </a:extLst>
              </p:cNvPr>
              <p:cNvSpPr txBox="1"/>
              <p:nvPr/>
            </p:nvSpPr>
            <p:spPr>
              <a:xfrm>
                <a:off x="8719942" y="2779056"/>
                <a:ext cx="49065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solidFill>
                      <a:srgbClr val="FF0000"/>
                    </a:solidFill>
                    <a:latin typeface="+mj-lt"/>
                    <a:ea typeface="+mj-ea"/>
                    <a:cs typeface="+mj-cs"/>
                    <a:sym typeface="Calibri"/>
                  </a:rPr>
                  <a:t>T</a:t>
                </a:r>
                <a:endParaRPr kumimoji="0" lang="en-US" sz="1800" b="0" i="0" u="none" strike="noStrike" cap="none" spc="0" normalizeH="0" baseline="0">
                  <a:ln>
                    <a:noFill/>
                  </a:ln>
                  <a:solidFill>
                    <a:srgbClr val="FF0000"/>
                  </a:solidFill>
                  <a:effectLst/>
                  <a:uFillTx/>
                  <a:latin typeface="+mj-lt"/>
                  <a:ea typeface="+mj-ea"/>
                  <a:cs typeface="+mj-cs"/>
                  <a:sym typeface="Calibri"/>
                </a:endParaRPr>
              </a:p>
            </p:txBody>
          </p:sp>
          <p:sp>
            <p:nvSpPr>
              <p:cNvPr id="46" name="Oval 45">
                <a:extLst>
                  <a:ext uri="{FF2B5EF4-FFF2-40B4-BE49-F238E27FC236}">
                    <a16:creationId xmlns:a16="http://schemas.microsoft.com/office/drawing/2014/main" id="{DE2EBA9E-75C0-7366-8841-4C63D2FEAD8F}"/>
                  </a:ext>
                </a:extLst>
              </p:cNvPr>
              <p:cNvSpPr/>
              <p:nvPr/>
            </p:nvSpPr>
            <p:spPr>
              <a:xfrm>
                <a:off x="9262990" y="2718395"/>
                <a:ext cx="490654" cy="490654"/>
              </a:xfrm>
              <a:prstGeom prst="ellipse">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7" name="TextBox 46">
                <a:extLst>
                  <a:ext uri="{FF2B5EF4-FFF2-40B4-BE49-F238E27FC236}">
                    <a16:creationId xmlns:a16="http://schemas.microsoft.com/office/drawing/2014/main" id="{E87BD224-CFBC-CB99-0458-AF9BC75B1A03}"/>
                  </a:ext>
                </a:extLst>
              </p:cNvPr>
              <p:cNvSpPr txBox="1"/>
              <p:nvPr/>
            </p:nvSpPr>
            <p:spPr>
              <a:xfrm>
                <a:off x="9403742" y="2786676"/>
                <a:ext cx="49065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solidFill>
                      <a:srgbClr val="FFFFFF"/>
                    </a:solidFill>
                    <a:latin typeface="+mj-lt"/>
                    <a:ea typeface="+mj-ea"/>
                    <a:cs typeface="+mj-cs"/>
                    <a:sym typeface="Calibri"/>
                  </a:rPr>
                  <a:t>F</a:t>
                </a:r>
                <a:endParaRPr kumimoji="0" lang="en-US" sz="1800" b="0" i="0" u="none" strike="noStrike" cap="none" spc="0" normalizeH="0" baseline="0">
                  <a:ln>
                    <a:noFill/>
                  </a:ln>
                  <a:solidFill>
                    <a:srgbClr val="FFFFFF"/>
                  </a:solidFill>
                  <a:effectLst/>
                  <a:uFillTx/>
                  <a:latin typeface="+mj-lt"/>
                  <a:ea typeface="+mj-ea"/>
                  <a:cs typeface="+mj-cs"/>
                  <a:sym typeface="Calibri"/>
                </a:endParaRPr>
              </a:p>
            </p:txBody>
          </p:sp>
          <p:sp>
            <p:nvSpPr>
              <p:cNvPr id="48" name="Oval 47">
                <a:extLst>
                  <a:ext uri="{FF2B5EF4-FFF2-40B4-BE49-F238E27FC236}">
                    <a16:creationId xmlns:a16="http://schemas.microsoft.com/office/drawing/2014/main" id="{0950BECE-E1F5-9F09-2BF5-297E924296D6}"/>
                  </a:ext>
                </a:extLst>
              </p:cNvPr>
              <p:cNvSpPr/>
              <p:nvPr/>
            </p:nvSpPr>
            <p:spPr>
              <a:xfrm>
                <a:off x="9986212" y="2718395"/>
                <a:ext cx="490654" cy="490654"/>
              </a:xfrm>
              <a:prstGeom prst="ellipse">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9" name="TextBox 48">
                <a:extLst>
                  <a:ext uri="{FF2B5EF4-FFF2-40B4-BE49-F238E27FC236}">
                    <a16:creationId xmlns:a16="http://schemas.microsoft.com/office/drawing/2014/main" id="{74480B74-84FC-6340-A1F9-9C5C69E63C9C}"/>
                  </a:ext>
                </a:extLst>
              </p:cNvPr>
              <p:cNvSpPr txBox="1"/>
              <p:nvPr/>
            </p:nvSpPr>
            <p:spPr>
              <a:xfrm>
                <a:off x="10134584" y="2779056"/>
                <a:ext cx="49065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solidFill>
                      <a:srgbClr val="FF0000"/>
                    </a:solidFill>
                    <a:latin typeface="+mj-lt"/>
                    <a:ea typeface="+mj-ea"/>
                    <a:cs typeface="+mj-cs"/>
                    <a:sym typeface="Calibri"/>
                  </a:rPr>
                  <a:t>T</a:t>
                </a:r>
                <a:endParaRPr kumimoji="0" lang="en-US" sz="1800" b="0" i="0" u="none" strike="noStrike" cap="none" spc="0" normalizeH="0" baseline="0">
                  <a:ln>
                    <a:noFill/>
                  </a:ln>
                  <a:solidFill>
                    <a:srgbClr val="FF0000"/>
                  </a:solidFill>
                  <a:effectLst/>
                  <a:uFillTx/>
                  <a:latin typeface="+mj-lt"/>
                  <a:ea typeface="+mj-ea"/>
                  <a:cs typeface="+mj-cs"/>
                  <a:sym typeface="Calibri"/>
                </a:endParaRPr>
              </a:p>
            </p:txBody>
          </p:sp>
          <p:sp>
            <p:nvSpPr>
              <p:cNvPr id="50" name="Oval 49">
                <a:extLst>
                  <a:ext uri="{FF2B5EF4-FFF2-40B4-BE49-F238E27FC236}">
                    <a16:creationId xmlns:a16="http://schemas.microsoft.com/office/drawing/2014/main" id="{D8EE23BA-7770-610C-470B-4E446D865D27}"/>
                  </a:ext>
                </a:extLst>
              </p:cNvPr>
              <p:cNvSpPr/>
              <p:nvPr/>
            </p:nvSpPr>
            <p:spPr>
              <a:xfrm>
                <a:off x="10649152" y="2718395"/>
                <a:ext cx="490654" cy="490654"/>
              </a:xfrm>
              <a:prstGeom prst="ellipse">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51" name="TextBox 50">
                <a:extLst>
                  <a:ext uri="{FF2B5EF4-FFF2-40B4-BE49-F238E27FC236}">
                    <a16:creationId xmlns:a16="http://schemas.microsoft.com/office/drawing/2014/main" id="{E1BFFA28-FEEC-5995-9C35-C5E7E0BC37E3}"/>
                  </a:ext>
                </a:extLst>
              </p:cNvPr>
              <p:cNvSpPr txBox="1"/>
              <p:nvPr/>
            </p:nvSpPr>
            <p:spPr>
              <a:xfrm>
                <a:off x="10797524" y="2779056"/>
                <a:ext cx="49065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solidFill>
                      <a:srgbClr val="FF0000"/>
                    </a:solidFill>
                    <a:latin typeface="+mj-lt"/>
                    <a:ea typeface="+mj-ea"/>
                    <a:cs typeface="+mj-cs"/>
                    <a:sym typeface="Calibri"/>
                  </a:rPr>
                  <a:t>T</a:t>
                </a:r>
                <a:endParaRPr kumimoji="0" lang="en-US" sz="1800" b="0" i="0" u="none" strike="noStrike" cap="none" spc="0" normalizeH="0" baseline="0">
                  <a:ln>
                    <a:noFill/>
                  </a:ln>
                  <a:solidFill>
                    <a:srgbClr val="FF0000"/>
                  </a:solidFill>
                  <a:effectLst/>
                  <a:uFillTx/>
                  <a:latin typeface="+mj-lt"/>
                  <a:ea typeface="+mj-ea"/>
                  <a:cs typeface="+mj-cs"/>
                  <a:sym typeface="Calibri"/>
                </a:endParaRPr>
              </a:p>
            </p:txBody>
          </p:sp>
          <p:sp>
            <p:nvSpPr>
              <p:cNvPr id="53" name="Rectangle 52">
                <a:extLst>
                  <a:ext uri="{FF2B5EF4-FFF2-40B4-BE49-F238E27FC236}">
                    <a16:creationId xmlns:a16="http://schemas.microsoft.com/office/drawing/2014/main" id="{AA6EBD05-FA9C-90CC-21C4-ED12957F969C}"/>
                  </a:ext>
                </a:extLst>
              </p:cNvPr>
              <p:cNvSpPr/>
              <p:nvPr/>
            </p:nvSpPr>
            <p:spPr>
              <a:xfrm>
                <a:off x="8312706" y="3602453"/>
                <a:ext cx="3086623" cy="417981"/>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54" name="TextBox 53">
                <a:extLst>
                  <a:ext uri="{FF2B5EF4-FFF2-40B4-BE49-F238E27FC236}">
                    <a16:creationId xmlns:a16="http://schemas.microsoft.com/office/drawing/2014/main" id="{27102FEE-935E-A350-EAD6-2FDA322CFF08}"/>
                  </a:ext>
                </a:extLst>
              </p:cNvPr>
              <p:cNvSpPr txBox="1"/>
              <p:nvPr/>
            </p:nvSpPr>
            <p:spPr>
              <a:xfrm>
                <a:off x="8321244" y="3657461"/>
                <a:ext cx="3124642"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400">
                    <a:solidFill>
                      <a:srgbClr val="FFFFFF"/>
                    </a:solidFill>
                    <a:latin typeface="+mj-lt"/>
                    <a:ea typeface="+mj-ea"/>
                    <a:cs typeface="+mj-cs"/>
                    <a:sym typeface="Calibri"/>
                  </a:rPr>
                  <a:t>Continue if any of the threads fail to lock</a:t>
                </a:r>
                <a:endParaRPr kumimoji="0" lang="en-US" sz="1400" b="1" i="0" u="none" strike="noStrike" cap="none" spc="0" normalizeH="0" baseline="0">
                  <a:ln>
                    <a:noFill/>
                  </a:ln>
                  <a:solidFill>
                    <a:srgbClr val="FF0000"/>
                  </a:solidFill>
                  <a:effectLst/>
                  <a:uFillTx/>
                  <a:latin typeface="+mj-lt"/>
                  <a:ea typeface="+mj-ea"/>
                  <a:cs typeface="+mj-cs"/>
                  <a:sym typeface="Calibri"/>
                </a:endParaRPr>
              </a:p>
            </p:txBody>
          </p:sp>
          <p:cxnSp>
            <p:nvCxnSpPr>
              <p:cNvPr id="57" name="Connector: Elbow 56">
                <a:extLst>
                  <a:ext uri="{FF2B5EF4-FFF2-40B4-BE49-F238E27FC236}">
                    <a16:creationId xmlns:a16="http://schemas.microsoft.com/office/drawing/2014/main" id="{806EC096-D94E-1FF1-8CFA-3C81BB7D5BE1}"/>
                  </a:ext>
                </a:extLst>
              </p:cNvPr>
              <p:cNvCxnSpPr>
                <a:cxnSpLocks/>
                <a:stCxn id="53" idx="3"/>
                <a:endCxn id="51" idx="3"/>
              </p:cNvCxnSpPr>
              <p:nvPr/>
            </p:nvCxnSpPr>
            <p:spPr>
              <a:xfrm flipH="1" flipV="1">
                <a:off x="11288177" y="2963721"/>
                <a:ext cx="111152" cy="847723"/>
              </a:xfrm>
              <a:prstGeom prst="bentConnector3">
                <a:avLst>
                  <a:gd name="adj1" fmla="val -205664"/>
                </a:avLst>
              </a:prstGeom>
              <a:noFill/>
              <a:ln w="381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59" name="TextBox 58">
                <a:extLst>
                  <a:ext uri="{FF2B5EF4-FFF2-40B4-BE49-F238E27FC236}">
                    <a16:creationId xmlns:a16="http://schemas.microsoft.com/office/drawing/2014/main" id="{1C6C9B94-9E07-F12C-091F-B7C591FF5A32}"/>
                  </a:ext>
                </a:extLst>
              </p:cNvPr>
              <p:cNvSpPr txBox="1"/>
              <p:nvPr/>
            </p:nvSpPr>
            <p:spPr>
              <a:xfrm>
                <a:off x="11730729" y="3257758"/>
                <a:ext cx="402792"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FFFF00"/>
                    </a:solidFill>
                    <a:effectLst/>
                    <a:uFillTx/>
                    <a:latin typeface="+mj-lt"/>
                    <a:ea typeface="+mj-ea"/>
                    <a:cs typeface="+mj-cs"/>
                    <a:sym typeface="Calibri"/>
                  </a:rPr>
                  <a:t>JMP</a:t>
                </a:r>
              </a:p>
            </p:txBody>
          </p:sp>
          <p:pic>
            <p:nvPicPr>
              <p:cNvPr id="61" name="Graphic 60">
                <a:extLst>
                  <a:ext uri="{FF2B5EF4-FFF2-40B4-BE49-F238E27FC236}">
                    <a16:creationId xmlns:a16="http://schemas.microsoft.com/office/drawing/2014/main" id="{C2F3A69E-4709-6233-C9D1-8F7B5C9F914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73031" y="4184115"/>
                <a:ext cx="182344" cy="502827"/>
              </a:xfrm>
              <a:prstGeom prst="rect">
                <a:avLst/>
              </a:prstGeom>
            </p:spPr>
          </p:pic>
          <p:pic>
            <p:nvPicPr>
              <p:cNvPr id="62" name="Graphic 61">
                <a:extLst>
                  <a:ext uri="{FF2B5EF4-FFF2-40B4-BE49-F238E27FC236}">
                    <a16:creationId xmlns:a16="http://schemas.microsoft.com/office/drawing/2014/main" id="{DF24019D-D64F-BC04-F3C9-A400B63706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10127" y="4206417"/>
                <a:ext cx="182344" cy="502827"/>
              </a:xfrm>
              <a:prstGeom prst="rect">
                <a:avLst/>
              </a:prstGeom>
            </p:spPr>
          </p:pic>
          <p:pic>
            <p:nvPicPr>
              <p:cNvPr id="63" name="Graphic 62">
                <a:extLst>
                  <a:ext uri="{FF2B5EF4-FFF2-40B4-BE49-F238E27FC236}">
                    <a16:creationId xmlns:a16="http://schemas.microsoft.com/office/drawing/2014/main" id="{ED4983F1-B64C-4323-6FD9-D72F70061E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97125" y="4206417"/>
                <a:ext cx="182344" cy="502827"/>
              </a:xfrm>
              <a:prstGeom prst="rect">
                <a:avLst/>
              </a:prstGeom>
            </p:spPr>
          </p:pic>
          <p:pic>
            <p:nvPicPr>
              <p:cNvPr id="64" name="Graphic 63">
                <a:extLst>
                  <a:ext uri="{FF2B5EF4-FFF2-40B4-BE49-F238E27FC236}">
                    <a16:creationId xmlns:a16="http://schemas.microsoft.com/office/drawing/2014/main" id="{B02453DF-7A5B-E998-6244-75A18AC913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97524" y="4206417"/>
                <a:ext cx="182344" cy="502827"/>
              </a:xfrm>
              <a:prstGeom prst="rect">
                <a:avLst/>
              </a:prstGeom>
            </p:spPr>
          </p:pic>
          <p:sp>
            <p:nvSpPr>
              <p:cNvPr id="65" name="Rectangle 64">
                <a:extLst>
                  <a:ext uri="{FF2B5EF4-FFF2-40B4-BE49-F238E27FC236}">
                    <a16:creationId xmlns:a16="http://schemas.microsoft.com/office/drawing/2014/main" id="{74A876AA-0FFC-A56C-3307-1D52025EC384}"/>
                  </a:ext>
                </a:extLst>
              </p:cNvPr>
              <p:cNvSpPr/>
              <p:nvPr/>
            </p:nvSpPr>
            <p:spPr>
              <a:xfrm>
                <a:off x="8639407" y="4145655"/>
                <a:ext cx="2471854" cy="561329"/>
              </a:xfrm>
              <a:prstGeom prst="rect">
                <a:avLst/>
              </a:prstGeom>
              <a:solidFill>
                <a:srgbClr val="000000">
                  <a:alpha val="49804"/>
                </a:srgb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66" name="TextBox 65">
                <a:extLst>
                  <a:ext uri="{FF2B5EF4-FFF2-40B4-BE49-F238E27FC236}">
                    <a16:creationId xmlns:a16="http://schemas.microsoft.com/office/drawing/2014/main" id="{81F81C95-BD5E-75F1-E7A9-384CED0051C9}"/>
                  </a:ext>
                </a:extLst>
              </p:cNvPr>
              <p:cNvSpPr txBox="1"/>
              <p:nvPr/>
            </p:nvSpPr>
            <p:spPr>
              <a:xfrm>
                <a:off x="10068977" y="1574472"/>
                <a:ext cx="31223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2</a:t>
                </a:r>
              </a:p>
            </p:txBody>
          </p:sp>
          <p:sp>
            <p:nvSpPr>
              <p:cNvPr id="67" name="TextBox 66">
                <a:extLst>
                  <a:ext uri="{FF2B5EF4-FFF2-40B4-BE49-F238E27FC236}">
                    <a16:creationId xmlns:a16="http://schemas.microsoft.com/office/drawing/2014/main" id="{FE32539F-1828-3A61-E818-F66A27809EB1}"/>
                  </a:ext>
                </a:extLst>
              </p:cNvPr>
              <p:cNvSpPr txBox="1"/>
              <p:nvPr/>
            </p:nvSpPr>
            <p:spPr>
              <a:xfrm>
                <a:off x="10772293" y="1582194"/>
                <a:ext cx="31223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3</a:t>
                </a:r>
              </a:p>
            </p:txBody>
          </p:sp>
        </p:grpSp>
        <p:sp>
          <p:nvSpPr>
            <p:cNvPr id="7" name="TextBox 6">
              <a:extLst>
                <a:ext uri="{FF2B5EF4-FFF2-40B4-BE49-F238E27FC236}">
                  <a16:creationId xmlns:a16="http://schemas.microsoft.com/office/drawing/2014/main" id="{2916F8AC-DBCD-F089-C0C4-EECBBB2F6062}"/>
                </a:ext>
              </a:extLst>
            </p:cNvPr>
            <p:cNvSpPr txBox="1"/>
            <p:nvPr/>
          </p:nvSpPr>
          <p:spPr>
            <a:xfrm>
              <a:off x="11420768" y="3814785"/>
              <a:ext cx="44581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00"/>
                  </a:solidFill>
                  <a:effectLst/>
                  <a:uFillTx/>
                  <a:latin typeface="+mj-lt"/>
                  <a:ea typeface="+mj-ea"/>
                  <a:cs typeface="+mj-cs"/>
                  <a:sym typeface="Calibri"/>
                </a:rPr>
                <a:t>Yes</a:t>
              </a:r>
            </a:p>
          </p:txBody>
        </p:sp>
        <p:sp>
          <p:nvSpPr>
            <p:cNvPr id="8" name="TextBox 7">
              <a:extLst>
                <a:ext uri="{FF2B5EF4-FFF2-40B4-BE49-F238E27FC236}">
                  <a16:creationId xmlns:a16="http://schemas.microsoft.com/office/drawing/2014/main" id="{815AA2D7-2544-1E80-BB09-880585E03EC3}"/>
                </a:ext>
              </a:extLst>
            </p:cNvPr>
            <p:cNvSpPr txBox="1"/>
            <p:nvPr/>
          </p:nvSpPr>
          <p:spPr>
            <a:xfrm>
              <a:off x="8164174" y="4106493"/>
              <a:ext cx="44581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No</a:t>
              </a:r>
            </a:p>
          </p:txBody>
        </p:sp>
      </p:grpSp>
      <p:cxnSp>
        <p:nvCxnSpPr>
          <p:cNvPr id="18" name="Connector: Elbow 17">
            <a:extLst>
              <a:ext uri="{FF2B5EF4-FFF2-40B4-BE49-F238E27FC236}">
                <a16:creationId xmlns:a16="http://schemas.microsoft.com/office/drawing/2014/main" id="{CD7EB78F-DCCE-3D16-F2F3-AEAA1F8B07A8}"/>
              </a:ext>
            </a:extLst>
          </p:cNvPr>
          <p:cNvCxnSpPr>
            <a:cxnSpLocks/>
          </p:cNvCxnSpPr>
          <p:nvPr/>
        </p:nvCxnSpPr>
        <p:spPr>
          <a:xfrm>
            <a:off x="997563" y="2551994"/>
            <a:ext cx="10934562" cy="2206999"/>
          </a:xfrm>
          <a:prstGeom prst="bentConnector3">
            <a:avLst>
              <a:gd name="adj1" fmla="val 45474"/>
            </a:avLst>
          </a:prstGeom>
          <a:ln w="38100">
            <a:prstDash val="dash"/>
          </a:ln>
        </p:spPr>
        <p:style>
          <a:lnRef idx="2">
            <a:schemeClr val="accent4"/>
          </a:lnRef>
          <a:fillRef idx="0">
            <a:schemeClr val="accent4"/>
          </a:fillRef>
          <a:effectRef idx="1">
            <a:schemeClr val="accent4"/>
          </a:effectRef>
          <a:fontRef idx="minor">
            <a:schemeClr val="tx1"/>
          </a:fontRef>
        </p:style>
      </p:cxnSp>
      <p:sp>
        <p:nvSpPr>
          <p:cNvPr id="27" name="Rectangle 26">
            <a:extLst>
              <a:ext uri="{FF2B5EF4-FFF2-40B4-BE49-F238E27FC236}">
                <a16:creationId xmlns:a16="http://schemas.microsoft.com/office/drawing/2014/main" id="{FAA15B55-9C35-5A47-3DBC-7C0388B276C7}"/>
              </a:ext>
            </a:extLst>
          </p:cNvPr>
          <p:cNvSpPr/>
          <p:nvPr/>
        </p:nvSpPr>
        <p:spPr>
          <a:xfrm>
            <a:off x="8571570" y="4884734"/>
            <a:ext cx="2729523" cy="526765"/>
          </a:xfrm>
          <a:prstGeom prst="rect">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A critical section</a:t>
            </a:r>
          </a:p>
        </p:txBody>
      </p:sp>
      <p:sp>
        <p:nvSpPr>
          <p:cNvPr id="31" name="Speech Bubble: Oval 30">
            <a:extLst>
              <a:ext uri="{FF2B5EF4-FFF2-40B4-BE49-F238E27FC236}">
                <a16:creationId xmlns:a16="http://schemas.microsoft.com/office/drawing/2014/main" id="{DF18E680-A3D3-D457-A7A1-0549F7DE49FC}"/>
              </a:ext>
            </a:extLst>
          </p:cNvPr>
          <p:cNvSpPr/>
          <p:nvPr/>
        </p:nvSpPr>
        <p:spPr>
          <a:xfrm>
            <a:off x="5060611" y="5033195"/>
            <a:ext cx="3422996" cy="885286"/>
          </a:xfrm>
          <a:prstGeom prst="wedgeEllipseCallout">
            <a:avLst>
              <a:gd name="adj1" fmla="val 35217"/>
              <a:gd name="adj2" fmla="val -66447"/>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endParaRPr lang="en-US" sz="1400">
              <a:solidFill>
                <a:srgbClr val="000000"/>
              </a:solidFill>
              <a:latin typeface="+mj-lt"/>
              <a:ea typeface="+mj-ea"/>
              <a:cs typeface="+mj-cs"/>
              <a:sym typeface="Calibri"/>
            </a:endParaRPr>
          </a:p>
        </p:txBody>
      </p:sp>
      <p:sp>
        <p:nvSpPr>
          <p:cNvPr id="33" name="TextBox 32">
            <a:extLst>
              <a:ext uri="{FF2B5EF4-FFF2-40B4-BE49-F238E27FC236}">
                <a16:creationId xmlns:a16="http://schemas.microsoft.com/office/drawing/2014/main" id="{4953E1C5-674A-3FD1-8DE0-42B56235DE98}"/>
              </a:ext>
            </a:extLst>
          </p:cNvPr>
          <p:cNvSpPr txBox="1"/>
          <p:nvPr/>
        </p:nvSpPr>
        <p:spPr>
          <a:xfrm>
            <a:off x="5175552" y="5199583"/>
            <a:ext cx="3215020"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400">
                <a:solidFill>
                  <a:srgbClr val="000000"/>
                </a:solidFill>
                <a:latin typeface="+mj-lt"/>
                <a:ea typeface="+mj-ea"/>
                <a:cs typeface="+mj-cs"/>
                <a:sym typeface="Calibri"/>
              </a:rPr>
              <a:t>All threads try to synchronize</a:t>
            </a:r>
          </a:p>
          <a:p>
            <a:pPr algn="ctr" hangingPunct="0"/>
            <a:r>
              <a:rPr lang="en-US" sz="1400">
                <a:solidFill>
                  <a:srgbClr val="000000"/>
                </a:solidFill>
                <a:latin typeface="+mj-lt"/>
                <a:ea typeface="+mj-ea"/>
                <a:cs typeface="+mj-cs"/>
                <a:sym typeface="Calibri"/>
              </a:rPr>
              <a:t>to avoid thread divergence on SIMT</a:t>
            </a:r>
            <a:r>
              <a:rPr lang="en-US" sz="1400" baseline="30000">
                <a:solidFill>
                  <a:srgbClr val="000000"/>
                </a:solidFill>
                <a:latin typeface="+mj-lt"/>
                <a:ea typeface="+mj-ea"/>
                <a:cs typeface="+mj-cs"/>
                <a:sym typeface="Calibri"/>
              </a:rPr>
              <a:t>1</a:t>
            </a:r>
          </a:p>
        </p:txBody>
      </p:sp>
      <p:sp>
        <p:nvSpPr>
          <p:cNvPr id="55" name="Rectangle 54">
            <a:extLst>
              <a:ext uri="{FF2B5EF4-FFF2-40B4-BE49-F238E27FC236}">
                <a16:creationId xmlns:a16="http://schemas.microsoft.com/office/drawing/2014/main" id="{6FAE0F07-3899-E75E-60A8-C3E0445A07B4}"/>
              </a:ext>
            </a:extLst>
          </p:cNvPr>
          <p:cNvSpPr/>
          <p:nvPr/>
        </p:nvSpPr>
        <p:spPr>
          <a:xfrm>
            <a:off x="8639407" y="4291158"/>
            <a:ext cx="2452056" cy="245941"/>
          </a:xfrm>
          <a:prstGeom prst="rect">
            <a:avLst/>
          </a:prstGeom>
          <a:solidFill>
            <a:srgbClr val="000000">
              <a:alpha val="50196"/>
            </a:srgbClr>
          </a:solidFill>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6" name="TextBox 35">
            <a:extLst>
              <a:ext uri="{FF2B5EF4-FFF2-40B4-BE49-F238E27FC236}">
                <a16:creationId xmlns:a16="http://schemas.microsoft.com/office/drawing/2014/main" id="{AB5A9AF7-FA2D-CDA6-9FE2-0F7BCF735B04}"/>
              </a:ext>
            </a:extLst>
          </p:cNvPr>
          <p:cNvSpPr txBox="1"/>
          <p:nvPr/>
        </p:nvSpPr>
        <p:spPr>
          <a:xfrm>
            <a:off x="8639407" y="4216405"/>
            <a:ext cx="258875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00"/>
                </a:solidFill>
                <a:effectLst/>
                <a:uFillTx/>
                <a:latin typeface="+mj-lt"/>
                <a:ea typeface="+mj-ea"/>
                <a:cs typeface="+mj-cs"/>
                <a:sym typeface="Calibri"/>
              </a:rPr>
              <a:t>Threads never reach here</a:t>
            </a:r>
          </a:p>
        </p:txBody>
      </p:sp>
      <p:sp>
        <p:nvSpPr>
          <p:cNvPr id="58" name="TextBox 57">
            <a:extLst>
              <a:ext uri="{FF2B5EF4-FFF2-40B4-BE49-F238E27FC236}">
                <a16:creationId xmlns:a16="http://schemas.microsoft.com/office/drawing/2014/main" id="{BF879F67-BBDE-F2DD-67D2-13BF1D8DEFFA}"/>
              </a:ext>
            </a:extLst>
          </p:cNvPr>
          <p:cNvSpPr txBox="1"/>
          <p:nvPr/>
        </p:nvSpPr>
        <p:spPr>
          <a:xfrm>
            <a:off x="468147" y="6113868"/>
            <a:ext cx="3308115" cy="2539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050" b="0" baseline="30000">
                <a:solidFill>
                  <a:srgbClr val="FFFFFF"/>
                </a:solidFill>
                <a:effectLst/>
                <a:latin typeface="Consolas" panose="020B0609020204030204" pitchFamily="49" charset="0"/>
              </a:rPr>
              <a:t>1</a:t>
            </a:r>
            <a:r>
              <a:rPr lang="en-US" sz="1050" b="0">
                <a:solidFill>
                  <a:srgbClr val="FFFFFF"/>
                </a:solidFill>
                <a:effectLst/>
                <a:latin typeface="Consolas" panose="020B0609020204030204" pitchFamily="49" charset="0"/>
              </a:rPr>
              <a:t>Single-instruction-multiple-threads (SIMT)</a:t>
            </a:r>
          </a:p>
        </p:txBody>
      </p:sp>
    </p:spTree>
    <p:extLst>
      <p:ext uri="{BB962C8B-B14F-4D97-AF65-F5344CB8AC3E}">
        <p14:creationId xmlns:p14="http://schemas.microsoft.com/office/powerpoint/2010/main" val="3167019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par>
                                <p:cTn id="31" presetID="10"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8"/>
                                        </p:tgtEl>
                                        <p:attrNameLst>
                                          <p:attrName>style.visibility</p:attrName>
                                        </p:attrNameLst>
                                      </p:cBhvr>
                                      <p:to>
                                        <p:strVal val="visible"/>
                                      </p:to>
                                    </p:set>
                                    <p:animEffect transition="in" filter="fade">
                                      <p:cBhvr>
                                        <p:cTn id="36" dur="500"/>
                                        <p:tgtEl>
                                          <p:spTgt spid="58"/>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27" grpId="0" animBg="1"/>
      <p:bldP spid="31" grpId="0" animBg="1"/>
      <p:bldP spid="33" grpId="0"/>
      <p:bldP spid="55" grpId="0" animBg="1"/>
      <p:bldP spid="36" grpId="0"/>
      <p:bldP spid="5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5AF1E3-9F9F-B18C-74EE-FE5F5EF555F1}"/>
              </a:ext>
            </a:extLst>
          </p:cNvPr>
          <p:cNvSpPr>
            <a:spLocks noGrp="1"/>
          </p:cNvSpPr>
          <p:nvPr>
            <p:ph type="sldNum" sz="quarter" idx="2"/>
          </p:nvPr>
        </p:nvSpPr>
        <p:spPr/>
        <p:txBody>
          <a:bodyPr/>
          <a:lstStyle/>
          <a:p>
            <a:fld id="{86CB4B4D-7CA3-9044-876B-883B54F8677D}" type="slidenum">
              <a:rPr lang="en-US" smtClean="0"/>
              <a:t>59</a:t>
            </a:fld>
            <a:endParaRPr lang="en-US"/>
          </a:p>
        </p:txBody>
      </p:sp>
      <p:sp>
        <p:nvSpPr>
          <p:cNvPr id="3" name="Title 2">
            <a:extLst>
              <a:ext uri="{FF2B5EF4-FFF2-40B4-BE49-F238E27FC236}">
                <a16:creationId xmlns:a16="http://schemas.microsoft.com/office/drawing/2014/main" id="{E2D876F2-EE0B-9EC0-2BD0-A904F6FE839F}"/>
              </a:ext>
            </a:extLst>
          </p:cNvPr>
          <p:cNvSpPr>
            <a:spLocks noGrp="1"/>
          </p:cNvSpPr>
          <p:nvPr>
            <p:ph type="title"/>
          </p:nvPr>
        </p:nvSpPr>
        <p:spPr/>
        <p:txBody>
          <a:bodyPr>
            <a:normAutofit fontScale="90000"/>
          </a:bodyPr>
          <a:lstStyle/>
          <a:p>
            <a:r>
              <a:rPr lang="en-US"/>
              <a:t>Spinlock on GPU</a:t>
            </a:r>
          </a:p>
        </p:txBody>
      </p:sp>
      <p:sp>
        <p:nvSpPr>
          <p:cNvPr id="4" name="Text Placeholder 3">
            <a:extLst>
              <a:ext uri="{FF2B5EF4-FFF2-40B4-BE49-F238E27FC236}">
                <a16:creationId xmlns:a16="http://schemas.microsoft.com/office/drawing/2014/main" id="{6E4EBCC4-06B7-4DA9-A9BC-0F3774AC11EE}"/>
              </a:ext>
            </a:extLst>
          </p:cNvPr>
          <p:cNvSpPr>
            <a:spLocks noGrp="1"/>
          </p:cNvSpPr>
          <p:nvPr>
            <p:ph type="body" idx="1"/>
          </p:nvPr>
        </p:nvSpPr>
        <p:spPr>
          <a:xfrm>
            <a:off x="274951" y="892808"/>
            <a:ext cx="11646370" cy="4904747"/>
          </a:xfrm>
        </p:spPr>
        <p:txBody>
          <a:bodyPr/>
          <a:lstStyle/>
          <a:p>
            <a:r>
              <a:rPr lang="en-US"/>
              <a:t>Explicit warp control</a:t>
            </a:r>
          </a:p>
          <a:p>
            <a:pPr lvl="1"/>
            <a:r>
              <a:rPr lang="en-US">
                <a:solidFill>
                  <a:srgbClr val="FFFF00"/>
                </a:solidFill>
              </a:rPr>
              <a:t>Combine </a:t>
            </a:r>
            <a:r>
              <a:rPr lang="en-US" err="1">
                <a:solidFill>
                  <a:srgbClr val="FFFF00"/>
                </a:solidFill>
              </a:rPr>
              <a:t>atomicCAS</a:t>
            </a:r>
            <a:r>
              <a:rPr lang="en-US">
                <a:solidFill>
                  <a:srgbClr val="FFFF00"/>
                </a:solidFill>
              </a:rPr>
              <a:t> and the critical section</a:t>
            </a:r>
          </a:p>
        </p:txBody>
      </p:sp>
      <p:sp>
        <p:nvSpPr>
          <p:cNvPr id="8" name="Rectangle 7">
            <a:extLst>
              <a:ext uri="{FF2B5EF4-FFF2-40B4-BE49-F238E27FC236}">
                <a16:creationId xmlns:a16="http://schemas.microsoft.com/office/drawing/2014/main" id="{2B85FF5D-1A52-D0AB-4DD0-E29B43DCED93}"/>
              </a:ext>
            </a:extLst>
          </p:cNvPr>
          <p:cNvSpPr/>
          <p:nvPr/>
        </p:nvSpPr>
        <p:spPr>
          <a:xfrm>
            <a:off x="8525850" y="820836"/>
            <a:ext cx="490654" cy="446048"/>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9" name="Rectangle 8">
            <a:extLst>
              <a:ext uri="{FF2B5EF4-FFF2-40B4-BE49-F238E27FC236}">
                <a16:creationId xmlns:a16="http://schemas.microsoft.com/office/drawing/2014/main" id="{9BCAA1D2-1EBD-1F5F-F6B8-82A4E3E7F9BF}"/>
              </a:ext>
            </a:extLst>
          </p:cNvPr>
          <p:cNvSpPr/>
          <p:nvPr/>
        </p:nvSpPr>
        <p:spPr>
          <a:xfrm>
            <a:off x="9203287" y="820836"/>
            <a:ext cx="490654" cy="446048"/>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0" name="Rectangle 9">
            <a:extLst>
              <a:ext uri="{FF2B5EF4-FFF2-40B4-BE49-F238E27FC236}">
                <a16:creationId xmlns:a16="http://schemas.microsoft.com/office/drawing/2014/main" id="{8CFC98D4-6833-71DD-86CA-208948EC43C8}"/>
              </a:ext>
            </a:extLst>
          </p:cNvPr>
          <p:cNvSpPr/>
          <p:nvPr/>
        </p:nvSpPr>
        <p:spPr>
          <a:xfrm>
            <a:off x="9889087" y="820836"/>
            <a:ext cx="490654" cy="446048"/>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1" name="Rectangle 10">
            <a:extLst>
              <a:ext uri="{FF2B5EF4-FFF2-40B4-BE49-F238E27FC236}">
                <a16:creationId xmlns:a16="http://schemas.microsoft.com/office/drawing/2014/main" id="{4C73EAD6-4612-1135-6949-950E578F23E9}"/>
              </a:ext>
            </a:extLst>
          </p:cNvPr>
          <p:cNvSpPr/>
          <p:nvPr/>
        </p:nvSpPr>
        <p:spPr>
          <a:xfrm>
            <a:off x="10574887" y="820836"/>
            <a:ext cx="490654" cy="446048"/>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2" name="TextBox 11">
            <a:extLst>
              <a:ext uri="{FF2B5EF4-FFF2-40B4-BE49-F238E27FC236}">
                <a16:creationId xmlns:a16="http://schemas.microsoft.com/office/drawing/2014/main" id="{9B5298E7-5A70-A298-4A8A-5B398FC6E1DE}"/>
              </a:ext>
            </a:extLst>
          </p:cNvPr>
          <p:cNvSpPr txBox="1"/>
          <p:nvPr/>
        </p:nvSpPr>
        <p:spPr>
          <a:xfrm>
            <a:off x="9432817" y="384450"/>
            <a:ext cx="1011044"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Threads</a:t>
            </a:r>
          </a:p>
        </p:txBody>
      </p:sp>
      <p:sp>
        <p:nvSpPr>
          <p:cNvPr id="13" name="TextBox 12">
            <a:extLst>
              <a:ext uri="{FF2B5EF4-FFF2-40B4-BE49-F238E27FC236}">
                <a16:creationId xmlns:a16="http://schemas.microsoft.com/office/drawing/2014/main" id="{D4FB3AB2-2AD8-A860-8E30-67AEEE4CAF7A}"/>
              </a:ext>
            </a:extLst>
          </p:cNvPr>
          <p:cNvSpPr txBox="1"/>
          <p:nvPr/>
        </p:nvSpPr>
        <p:spPr>
          <a:xfrm>
            <a:off x="8665706" y="859194"/>
            <a:ext cx="31223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0</a:t>
            </a:r>
          </a:p>
        </p:txBody>
      </p:sp>
      <p:sp>
        <p:nvSpPr>
          <p:cNvPr id="14" name="TextBox 13">
            <a:extLst>
              <a:ext uri="{FF2B5EF4-FFF2-40B4-BE49-F238E27FC236}">
                <a16:creationId xmlns:a16="http://schemas.microsoft.com/office/drawing/2014/main" id="{54CC58C4-75F3-8289-6C61-05BE0242062E}"/>
              </a:ext>
            </a:extLst>
          </p:cNvPr>
          <p:cNvSpPr txBox="1"/>
          <p:nvPr/>
        </p:nvSpPr>
        <p:spPr>
          <a:xfrm>
            <a:off x="9329667" y="859194"/>
            <a:ext cx="31223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1</a:t>
            </a:r>
          </a:p>
        </p:txBody>
      </p:sp>
      <p:sp>
        <p:nvSpPr>
          <p:cNvPr id="15" name="TextBox 14">
            <a:extLst>
              <a:ext uri="{FF2B5EF4-FFF2-40B4-BE49-F238E27FC236}">
                <a16:creationId xmlns:a16="http://schemas.microsoft.com/office/drawing/2014/main" id="{B6AB8E5E-E838-9523-F24F-293B246C6425}"/>
              </a:ext>
            </a:extLst>
          </p:cNvPr>
          <p:cNvSpPr txBox="1"/>
          <p:nvPr/>
        </p:nvSpPr>
        <p:spPr>
          <a:xfrm>
            <a:off x="7133521" y="2126058"/>
            <a:ext cx="1422600"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US" sz="1200">
                <a:solidFill>
                  <a:srgbClr val="CCCCCC"/>
                </a:solidFill>
                <a:latin typeface="Consolas"/>
              </a:rPr>
              <a:t>done </a:t>
            </a:r>
            <a:r>
              <a:rPr lang="en-US" sz="1200">
                <a:solidFill>
                  <a:srgbClr val="D4D4D4"/>
                </a:solidFill>
                <a:latin typeface="Consolas"/>
              </a:rPr>
              <a:t>==</a:t>
            </a:r>
            <a:r>
              <a:rPr lang="en-US" sz="1200">
                <a:solidFill>
                  <a:srgbClr val="CCCCCC"/>
                </a:solidFill>
                <a:latin typeface="Consolas"/>
              </a:rPr>
              <a:t> </a:t>
            </a:r>
            <a:r>
              <a:rPr lang="en-US" sz="1200">
                <a:solidFill>
                  <a:srgbClr val="569CD6"/>
                </a:solidFill>
                <a:latin typeface="Consolas"/>
              </a:rPr>
              <a:t>false</a:t>
            </a:r>
            <a:endParaRPr kumimoji="0" lang="en-US" sz="1200" b="0" i="0" u="none" strike="noStrike" cap="none" spc="0" normalizeH="0" baseline="0">
              <a:ln>
                <a:noFill/>
              </a:ln>
              <a:solidFill>
                <a:srgbClr val="FFFFFF"/>
              </a:solidFill>
              <a:effectLst/>
              <a:uFillTx/>
              <a:latin typeface="+mj-lt"/>
              <a:ea typeface="+mj-ea"/>
              <a:cs typeface="+mj-cs"/>
              <a:sym typeface="Calibri"/>
            </a:endParaRPr>
          </a:p>
        </p:txBody>
      </p:sp>
      <p:pic>
        <p:nvPicPr>
          <p:cNvPr id="16" name="Graphic 15">
            <a:extLst>
              <a:ext uri="{FF2B5EF4-FFF2-40B4-BE49-F238E27FC236}">
                <a16:creationId xmlns:a16="http://schemas.microsoft.com/office/drawing/2014/main" id="{07070307-63A0-39BF-003E-86D44D754A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04549" y="1333889"/>
            <a:ext cx="182344" cy="502827"/>
          </a:xfrm>
          <a:prstGeom prst="rect">
            <a:avLst/>
          </a:prstGeom>
        </p:spPr>
      </p:pic>
      <p:pic>
        <p:nvPicPr>
          <p:cNvPr id="17" name="Graphic 16">
            <a:extLst>
              <a:ext uri="{FF2B5EF4-FFF2-40B4-BE49-F238E27FC236}">
                <a16:creationId xmlns:a16="http://schemas.microsoft.com/office/drawing/2014/main" id="{746F5D50-8BE4-2E5A-5BEA-04862304B5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41645" y="1356191"/>
            <a:ext cx="182344" cy="502827"/>
          </a:xfrm>
          <a:prstGeom prst="rect">
            <a:avLst/>
          </a:prstGeom>
        </p:spPr>
      </p:pic>
      <p:pic>
        <p:nvPicPr>
          <p:cNvPr id="18" name="Graphic 17">
            <a:extLst>
              <a:ext uri="{FF2B5EF4-FFF2-40B4-BE49-F238E27FC236}">
                <a16:creationId xmlns:a16="http://schemas.microsoft.com/office/drawing/2014/main" id="{49279EB1-9206-93CA-5059-12A78144197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28643" y="1356191"/>
            <a:ext cx="182344" cy="502827"/>
          </a:xfrm>
          <a:prstGeom prst="rect">
            <a:avLst/>
          </a:prstGeom>
        </p:spPr>
      </p:pic>
      <p:pic>
        <p:nvPicPr>
          <p:cNvPr id="19" name="Graphic 18">
            <a:extLst>
              <a:ext uri="{FF2B5EF4-FFF2-40B4-BE49-F238E27FC236}">
                <a16:creationId xmlns:a16="http://schemas.microsoft.com/office/drawing/2014/main" id="{B9F57630-BEF5-2176-21B7-047EBBC1AB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29042" y="1356191"/>
            <a:ext cx="182344" cy="502827"/>
          </a:xfrm>
          <a:prstGeom prst="rect">
            <a:avLst/>
          </a:prstGeom>
        </p:spPr>
      </p:pic>
      <p:sp>
        <p:nvSpPr>
          <p:cNvPr id="20" name="Oval 19">
            <a:extLst>
              <a:ext uri="{FF2B5EF4-FFF2-40B4-BE49-F238E27FC236}">
                <a16:creationId xmlns:a16="http://schemas.microsoft.com/office/drawing/2014/main" id="{A7FC6A38-A8E5-D4B7-64C3-7234E629AA5D}"/>
              </a:ext>
            </a:extLst>
          </p:cNvPr>
          <p:cNvSpPr/>
          <p:nvPr/>
        </p:nvSpPr>
        <p:spPr>
          <a:xfrm>
            <a:off x="8525850" y="2003117"/>
            <a:ext cx="490654" cy="490654"/>
          </a:xfrm>
          <a:prstGeom prst="ellipse">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1" name="TextBox 20">
            <a:extLst>
              <a:ext uri="{FF2B5EF4-FFF2-40B4-BE49-F238E27FC236}">
                <a16:creationId xmlns:a16="http://schemas.microsoft.com/office/drawing/2014/main" id="{2640C9D8-3905-6362-DA88-CA4733EAC291}"/>
              </a:ext>
            </a:extLst>
          </p:cNvPr>
          <p:cNvSpPr txBox="1"/>
          <p:nvPr/>
        </p:nvSpPr>
        <p:spPr>
          <a:xfrm>
            <a:off x="8674222" y="2063778"/>
            <a:ext cx="49065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solidFill>
                  <a:srgbClr val="FF0000"/>
                </a:solidFill>
                <a:latin typeface="+mj-lt"/>
                <a:ea typeface="+mj-ea"/>
                <a:cs typeface="+mj-cs"/>
                <a:sym typeface="Calibri"/>
              </a:rPr>
              <a:t>T</a:t>
            </a:r>
            <a:endParaRPr kumimoji="0" lang="en-US" sz="1800" b="0" i="0" u="none" strike="noStrike" cap="none" spc="0" normalizeH="0" baseline="0">
              <a:ln>
                <a:noFill/>
              </a:ln>
              <a:solidFill>
                <a:srgbClr val="FF0000"/>
              </a:solidFill>
              <a:effectLst/>
              <a:uFillTx/>
              <a:latin typeface="+mj-lt"/>
              <a:ea typeface="+mj-ea"/>
              <a:cs typeface="+mj-cs"/>
              <a:sym typeface="Calibri"/>
            </a:endParaRPr>
          </a:p>
        </p:txBody>
      </p:sp>
      <p:grpSp>
        <p:nvGrpSpPr>
          <p:cNvPr id="79" name="Group 78">
            <a:extLst>
              <a:ext uri="{FF2B5EF4-FFF2-40B4-BE49-F238E27FC236}">
                <a16:creationId xmlns:a16="http://schemas.microsoft.com/office/drawing/2014/main" id="{CB11C073-D5AB-C75D-9591-F2C2F6AFBC1A}"/>
              </a:ext>
            </a:extLst>
          </p:cNvPr>
          <p:cNvGrpSpPr/>
          <p:nvPr/>
        </p:nvGrpSpPr>
        <p:grpSpPr>
          <a:xfrm>
            <a:off x="9222033" y="1993591"/>
            <a:ext cx="490654" cy="490654"/>
            <a:chOff x="9217270" y="2003117"/>
            <a:chExt cx="490654" cy="490654"/>
          </a:xfrm>
        </p:grpSpPr>
        <p:sp>
          <p:nvSpPr>
            <p:cNvPr id="22" name="Oval 21">
              <a:extLst>
                <a:ext uri="{FF2B5EF4-FFF2-40B4-BE49-F238E27FC236}">
                  <a16:creationId xmlns:a16="http://schemas.microsoft.com/office/drawing/2014/main" id="{4FBD4E4D-CA24-8544-91D9-54DE561DABEA}"/>
                </a:ext>
              </a:extLst>
            </p:cNvPr>
            <p:cNvSpPr/>
            <p:nvPr/>
          </p:nvSpPr>
          <p:spPr>
            <a:xfrm>
              <a:off x="9217270" y="2003117"/>
              <a:ext cx="490654" cy="490654"/>
            </a:xfrm>
            <a:prstGeom prst="ellipse">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3" name="TextBox 22">
              <a:extLst>
                <a:ext uri="{FF2B5EF4-FFF2-40B4-BE49-F238E27FC236}">
                  <a16:creationId xmlns:a16="http://schemas.microsoft.com/office/drawing/2014/main" id="{6E17B748-6735-9699-56F3-613910D1BFD6}"/>
                </a:ext>
              </a:extLst>
            </p:cNvPr>
            <p:cNvSpPr txBox="1"/>
            <p:nvPr/>
          </p:nvSpPr>
          <p:spPr>
            <a:xfrm>
              <a:off x="9358022" y="2071398"/>
              <a:ext cx="21825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solidFill>
                    <a:srgbClr val="FFFFFF"/>
                  </a:solidFill>
                  <a:latin typeface="+mj-lt"/>
                  <a:ea typeface="+mj-ea"/>
                  <a:cs typeface="+mj-cs"/>
                  <a:sym typeface="Calibri"/>
                </a:rPr>
                <a:t>F</a:t>
              </a:r>
              <a:endParaRPr kumimoji="0" lang="en-US" sz="1800" b="0" i="0" u="none" strike="noStrike" cap="none" spc="0" normalizeH="0" baseline="0">
                <a:ln>
                  <a:noFill/>
                </a:ln>
                <a:solidFill>
                  <a:srgbClr val="FFFFFF"/>
                </a:solidFill>
                <a:effectLst/>
                <a:uFillTx/>
                <a:latin typeface="+mj-lt"/>
                <a:ea typeface="+mj-ea"/>
                <a:cs typeface="+mj-cs"/>
                <a:sym typeface="Calibri"/>
              </a:endParaRPr>
            </a:p>
          </p:txBody>
        </p:sp>
      </p:grpSp>
      <p:sp>
        <p:nvSpPr>
          <p:cNvPr id="24" name="Oval 23">
            <a:extLst>
              <a:ext uri="{FF2B5EF4-FFF2-40B4-BE49-F238E27FC236}">
                <a16:creationId xmlns:a16="http://schemas.microsoft.com/office/drawing/2014/main" id="{1664B380-DE13-BBEC-0722-A4E623954E6C}"/>
              </a:ext>
            </a:extLst>
          </p:cNvPr>
          <p:cNvSpPr/>
          <p:nvPr/>
        </p:nvSpPr>
        <p:spPr>
          <a:xfrm>
            <a:off x="9940492" y="2003117"/>
            <a:ext cx="490654" cy="490654"/>
          </a:xfrm>
          <a:prstGeom prst="ellipse">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5" name="TextBox 24">
            <a:extLst>
              <a:ext uri="{FF2B5EF4-FFF2-40B4-BE49-F238E27FC236}">
                <a16:creationId xmlns:a16="http://schemas.microsoft.com/office/drawing/2014/main" id="{A38CA385-F4E2-E14A-E6A8-6D59A0D6DA3F}"/>
              </a:ext>
            </a:extLst>
          </p:cNvPr>
          <p:cNvSpPr txBox="1"/>
          <p:nvPr/>
        </p:nvSpPr>
        <p:spPr>
          <a:xfrm>
            <a:off x="10088864" y="2063778"/>
            <a:ext cx="49065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solidFill>
                  <a:srgbClr val="FF0000"/>
                </a:solidFill>
                <a:latin typeface="+mj-lt"/>
                <a:ea typeface="+mj-ea"/>
                <a:cs typeface="+mj-cs"/>
                <a:sym typeface="Calibri"/>
              </a:rPr>
              <a:t>T</a:t>
            </a:r>
            <a:endParaRPr kumimoji="0" lang="en-US" sz="1800" b="0" i="0" u="none" strike="noStrike" cap="none" spc="0" normalizeH="0" baseline="0">
              <a:ln>
                <a:noFill/>
              </a:ln>
              <a:solidFill>
                <a:srgbClr val="FF0000"/>
              </a:solidFill>
              <a:effectLst/>
              <a:uFillTx/>
              <a:latin typeface="+mj-lt"/>
              <a:ea typeface="+mj-ea"/>
              <a:cs typeface="+mj-cs"/>
              <a:sym typeface="Calibri"/>
            </a:endParaRPr>
          </a:p>
        </p:txBody>
      </p:sp>
      <p:sp>
        <p:nvSpPr>
          <p:cNvPr id="26" name="Oval 25">
            <a:extLst>
              <a:ext uri="{FF2B5EF4-FFF2-40B4-BE49-F238E27FC236}">
                <a16:creationId xmlns:a16="http://schemas.microsoft.com/office/drawing/2014/main" id="{5C29858F-AA24-88AD-4904-593D448D46A8}"/>
              </a:ext>
            </a:extLst>
          </p:cNvPr>
          <p:cNvSpPr/>
          <p:nvPr/>
        </p:nvSpPr>
        <p:spPr>
          <a:xfrm>
            <a:off x="10603432" y="2003117"/>
            <a:ext cx="490654" cy="490654"/>
          </a:xfrm>
          <a:prstGeom prst="ellipse">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7" name="TextBox 26">
            <a:extLst>
              <a:ext uri="{FF2B5EF4-FFF2-40B4-BE49-F238E27FC236}">
                <a16:creationId xmlns:a16="http://schemas.microsoft.com/office/drawing/2014/main" id="{EF83BA6B-C3C7-0842-06F2-B03DF0940EF6}"/>
              </a:ext>
            </a:extLst>
          </p:cNvPr>
          <p:cNvSpPr txBox="1"/>
          <p:nvPr/>
        </p:nvSpPr>
        <p:spPr>
          <a:xfrm>
            <a:off x="10751804" y="2063778"/>
            <a:ext cx="49065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solidFill>
                  <a:srgbClr val="FF0000"/>
                </a:solidFill>
                <a:latin typeface="+mj-lt"/>
                <a:ea typeface="+mj-ea"/>
                <a:cs typeface="+mj-cs"/>
                <a:sym typeface="Calibri"/>
              </a:rPr>
              <a:t>T</a:t>
            </a:r>
            <a:endParaRPr kumimoji="0" lang="en-US" sz="1800" b="0" i="0" u="none" strike="noStrike" cap="none" spc="0" normalizeH="0" baseline="0">
              <a:ln>
                <a:noFill/>
              </a:ln>
              <a:solidFill>
                <a:srgbClr val="FF0000"/>
              </a:solidFill>
              <a:effectLst/>
              <a:uFillTx/>
              <a:latin typeface="+mj-lt"/>
              <a:ea typeface="+mj-ea"/>
              <a:cs typeface="+mj-cs"/>
              <a:sym typeface="Calibri"/>
            </a:endParaRPr>
          </a:p>
        </p:txBody>
      </p:sp>
      <p:sp>
        <p:nvSpPr>
          <p:cNvPr id="28" name="TextBox 27">
            <a:extLst>
              <a:ext uri="{FF2B5EF4-FFF2-40B4-BE49-F238E27FC236}">
                <a16:creationId xmlns:a16="http://schemas.microsoft.com/office/drawing/2014/main" id="{E6FA4794-DC1E-5461-54E6-FD347DDB06CF}"/>
              </a:ext>
            </a:extLst>
          </p:cNvPr>
          <p:cNvSpPr txBox="1"/>
          <p:nvPr/>
        </p:nvSpPr>
        <p:spPr>
          <a:xfrm>
            <a:off x="6471988" y="4476649"/>
            <a:ext cx="1917944"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kumimoji="0" lang="en-US" sz="1200" b="0" i="0" u="none" strike="noStrike" cap="none" spc="0" normalizeH="0" baseline="0">
                <a:ln>
                  <a:noFill/>
                </a:ln>
                <a:solidFill>
                  <a:srgbClr val="FFFFFF"/>
                </a:solidFill>
                <a:effectLst/>
                <a:uFillTx/>
                <a:latin typeface="+mj-lt"/>
                <a:ea typeface="+mj-ea"/>
                <a:cs typeface="+mj-cs"/>
                <a:sym typeface="Calibri"/>
              </a:rPr>
              <a:t>JMP if __all(done)</a:t>
            </a:r>
            <a:r>
              <a:rPr lang="en-US" sz="1200">
                <a:solidFill>
                  <a:srgbClr val="FFFFFF"/>
                </a:solidFill>
                <a:latin typeface="+mj-lt"/>
                <a:ea typeface="+mj-ea"/>
                <a:cs typeface="+mj-cs"/>
                <a:sym typeface="Calibri"/>
              </a:rPr>
              <a:t> == false</a:t>
            </a:r>
            <a:endParaRPr kumimoji="0" lang="en-US" sz="1200" b="0" i="0" u="none" strike="noStrike" cap="none" spc="0" normalizeH="0" baseline="0">
              <a:ln>
                <a:noFill/>
              </a:ln>
              <a:solidFill>
                <a:srgbClr val="FFFFFF"/>
              </a:solidFill>
              <a:effectLst/>
              <a:uFillTx/>
              <a:latin typeface="+mj-lt"/>
              <a:ea typeface="+mj-ea"/>
              <a:cs typeface="+mj-cs"/>
              <a:sym typeface="Calibri"/>
            </a:endParaRPr>
          </a:p>
        </p:txBody>
      </p:sp>
      <p:sp>
        <p:nvSpPr>
          <p:cNvPr id="29" name="Rectangle 28">
            <a:extLst>
              <a:ext uri="{FF2B5EF4-FFF2-40B4-BE49-F238E27FC236}">
                <a16:creationId xmlns:a16="http://schemas.microsoft.com/office/drawing/2014/main" id="{91DE3FAB-928D-F24F-94A6-3264A29F5DAB}"/>
              </a:ext>
            </a:extLst>
          </p:cNvPr>
          <p:cNvSpPr/>
          <p:nvPr/>
        </p:nvSpPr>
        <p:spPr>
          <a:xfrm>
            <a:off x="8364563" y="4417273"/>
            <a:ext cx="2729523" cy="417981"/>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0" name="TextBox 29">
            <a:extLst>
              <a:ext uri="{FF2B5EF4-FFF2-40B4-BE49-F238E27FC236}">
                <a16:creationId xmlns:a16="http://schemas.microsoft.com/office/drawing/2014/main" id="{D0FCD2E3-756B-BF76-FF57-BE330A2400D0}"/>
              </a:ext>
            </a:extLst>
          </p:cNvPr>
          <p:cNvSpPr txBox="1"/>
          <p:nvPr/>
        </p:nvSpPr>
        <p:spPr>
          <a:xfrm>
            <a:off x="8795721" y="4486003"/>
            <a:ext cx="2060867"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200">
                <a:solidFill>
                  <a:srgbClr val="FFFFFF"/>
                </a:solidFill>
                <a:latin typeface="+mj-lt"/>
                <a:ea typeface="+mj-ea"/>
                <a:cs typeface="+mj-cs"/>
                <a:sym typeface="Calibri"/>
              </a:rPr>
              <a:t>Loop until all items are done.</a:t>
            </a:r>
            <a:endParaRPr kumimoji="0" lang="en-US" sz="1200" b="0" i="0" u="none" strike="noStrike" cap="none" spc="0" normalizeH="0" baseline="0">
              <a:ln>
                <a:noFill/>
              </a:ln>
              <a:solidFill>
                <a:srgbClr val="FFFFFF"/>
              </a:solidFill>
              <a:effectLst/>
              <a:uFillTx/>
              <a:latin typeface="+mj-lt"/>
              <a:ea typeface="+mj-ea"/>
              <a:cs typeface="+mj-cs"/>
              <a:sym typeface="Calibri"/>
            </a:endParaRPr>
          </a:p>
        </p:txBody>
      </p:sp>
      <p:cxnSp>
        <p:nvCxnSpPr>
          <p:cNvPr id="31" name="Connector: Elbow 30">
            <a:extLst>
              <a:ext uri="{FF2B5EF4-FFF2-40B4-BE49-F238E27FC236}">
                <a16:creationId xmlns:a16="http://schemas.microsoft.com/office/drawing/2014/main" id="{E9B26818-6EEE-274E-C76F-269A48E4A23C}"/>
              </a:ext>
            </a:extLst>
          </p:cNvPr>
          <p:cNvCxnSpPr>
            <a:stCxn id="29" idx="3"/>
            <a:endCxn id="27" idx="3"/>
          </p:cNvCxnSpPr>
          <p:nvPr/>
        </p:nvCxnSpPr>
        <p:spPr>
          <a:xfrm flipV="1">
            <a:off x="11094086" y="2248443"/>
            <a:ext cx="148371" cy="2377821"/>
          </a:xfrm>
          <a:prstGeom prst="bentConnector3">
            <a:avLst>
              <a:gd name="adj1" fmla="val 254073"/>
            </a:avLst>
          </a:prstGeom>
          <a:noFill/>
          <a:ln w="381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32" name="TextBox 31">
            <a:extLst>
              <a:ext uri="{FF2B5EF4-FFF2-40B4-BE49-F238E27FC236}">
                <a16:creationId xmlns:a16="http://schemas.microsoft.com/office/drawing/2014/main" id="{F3761A9D-EFD2-DE23-16D1-B29B818E9944}"/>
              </a:ext>
            </a:extLst>
          </p:cNvPr>
          <p:cNvSpPr txBox="1"/>
          <p:nvPr/>
        </p:nvSpPr>
        <p:spPr>
          <a:xfrm>
            <a:off x="11596017" y="3318493"/>
            <a:ext cx="402792"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FFFF00"/>
                </a:solidFill>
                <a:effectLst/>
                <a:uFillTx/>
                <a:latin typeface="+mj-lt"/>
                <a:ea typeface="+mj-ea"/>
                <a:cs typeface="+mj-cs"/>
                <a:sym typeface="Calibri"/>
              </a:rPr>
              <a:t>JMP</a:t>
            </a:r>
          </a:p>
        </p:txBody>
      </p:sp>
      <p:pic>
        <p:nvPicPr>
          <p:cNvPr id="34" name="Graphic 33">
            <a:extLst>
              <a:ext uri="{FF2B5EF4-FFF2-40B4-BE49-F238E27FC236}">
                <a16:creationId xmlns:a16="http://schemas.microsoft.com/office/drawing/2014/main" id="{D0D41320-6A01-C248-FF84-848227B3FF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9474" y="4996702"/>
            <a:ext cx="182344" cy="502827"/>
          </a:xfrm>
          <a:prstGeom prst="rect">
            <a:avLst/>
          </a:prstGeom>
        </p:spPr>
      </p:pic>
      <p:pic>
        <p:nvPicPr>
          <p:cNvPr id="35" name="Graphic 34">
            <a:extLst>
              <a:ext uri="{FF2B5EF4-FFF2-40B4-BE49-F238E27FC236}">
                <a16:creationId xmlns:a16="http://schemas.microsoft.com/office/drawing/2014/main" id="{07023973-BA5A-8140-E9D1-148AA767ED8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96570" y="5019004"/>
            <a:ext cx="182344" cy="502827"/>
          </a:xfrm>
          <a:prstGeom prst="rect">
            <a:avLst/>
          </a:prstGeom>
        </p:spPr>
      </p:pic>
      <p:pic>
        <p:nvPicPr>
          <p:cNvPr id="36" name="Graphic 35">
            <a:extLst>
              <a:ext uri="{FF2B5EF4-FFF2-40B4-BE49-F238E27FC236}">
                <a16:creationId xmlns:a16="http://schemas.microsoft.com/office/drawing/2014/main" id="{B17ABB99-D8EB-6719-56A4-D17D246280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83568" y="5019004"/>
            <a:ext cx="182344" cy="502827"/>
          </a:xfrm>
          <a:prstGeom prst="rect">
            <a:avLst/>
          </a:prstGeom>
        </p:spPr>
      </p:pic>
      <p:pic>
        <p:nvPicPr>
          <p:cNvPr id="37" name="Graphic 36">
            <a:extLst>
              <a:ext uri="{FF2B5EF4-FFF2-40B4-BE49-F238E27FC236}">
                <a16:creationId xmlns:a16="http://schemas.microsoft.com/office/drawing/2014/main" id="{95CE2AA3-3DE6-E91A-F70A-667A4CF90E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83967" y="5019004"/>
            <a:ext cx="182344" cy="502827"/>
          </a:xfrm>
          <a:prstGeom prst="rect">
            <a:avLst/>
          </a:prstGeom>
        </p:spPr>
      </p:pic>
      <p:sp>
        <p:nvSpPr>
          <p:cNvPr id="39" name="TextBox 38">
            <a:extLst>
              <a:ext uri="{FF2B5EF4-FFF2-40B4-BE49-F238E27FC236}">
                <a16:creationId xmlns:a16="http://schemas.microsoft.com/office/drawing/2014/main" id="{CF562B15-F85F-A64C-A28A-291C367DB68B}"/>
              </a:ext>
            </a:extLst>
          </p:cNvPr>
          <p:cNvSpPr txBox="1"/>
          <p:nvPr/>
        </p:nvSpPr>
        <p:spPr>
          <a:xfrm>
            <a:off x="10023257" y="859194"/>
            <a:ext cx="31223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2</a:t>
            </a:r>
          </a:p>
        </p:txBody>
      </p:sp>
      <p:sp>
        <p:nvSpPr>
          <p:cNvPr id="40" name="TextBox 39">
            <a:extLst>
              <a:ext uri="{FF2B5EF4-FFF2-40B4-BE49-F238E27FC236}">
                <a16:creationId xmlns:a16="http://schemas.microsoft.com/office/drawing/2014/main" id="{7D54F173-B246-61D4-4221-7C433628B3BE}"/>
              </a:ext>
            </a:extLst>
          </p:cNvPr>
          <p:cNvSpPr txBox="1"/>
          <p:nvPr/>
        </p:nvSpPr>
        <p:spPr>
          <a:xfrm>
            <a:off x="10726573" y="866916"/>
            <a:ext cx="31223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3</a:t>
            </a:r>
          </a:p>
        </p:txBody>
      </p:sp>
      <p:grpSp>
        <p:nvGrpSpPr>
          <p:cNvPr id="53" name="Group 52">
            <a:extLst>
              <a:ext uri="{FF2B5EF4-FFF2-40B4-BE49-F238E27FC236}">
                <a16:creationId xmlns:a16="http://schemas.microsoft.com/office/drawing/2014/main" id="{463AD3EB-33AB-7650-5B26-82258DBE6949}"/>
              </a:ext>
            </a:extLst>
          </p:cNvPr>
          <p:cNvGrpSpPr/>
          <p:nvPr/>
        </p:nvGrpSpPr>
        <p:grpSpPr>
          <a:xfrm>
            <a:off x="9171228" y="2578468"/>
            <a:ext cx="787970" cy="1521669"/>
            <a:chOff x="9171228" y="2578468"/>
            <a:chExt cx="787970" cy="1521669"/>
          </a:xfrm>
        </p:grpSpPr>
        <p:sp>
          <p:nvSpPr>
            <p:cNvPr id="43" name="Rectangle 42">
              <a:extLst>
                <a:ext uri="{FF2B5EF4-FFF2-40B4-BE49-F238E27FC236}">
                  <a16:creationId xmlns:a16="http://schemas.microsoft.com/office/drawing/2014/main" id="{A80001AF-013D-139B-82BA-1B6AD17F1FAF}"/>
                </a:ext>
              </a:extLst>
            </p:cNvPr>
            <p:cNvSpPr/>
            <p:nvPr/>
          </p:nvSpPr>
          <p:spPr>
            <a:xfrm>
              <a:off x="9218404" y="3158009"/>
              <a:ext cx="490653" cy="369330"/>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4" name="TextBox 43">
              <a:extLst>
                <a:ext uri="{FF2B5EF4-FFF2-40B4-BE49-F238E27FC236}">
                  <a16:creationId xmlns:a16="http://schemas.microsoft.com/office/drawing/2014/main" id="{C55D38C6-C107-E7E3-75EC-2C074B9E84D4}"/>
                </a:ext>
              </a:extLst>
            </p:cNvPr>
            <p:cNvSpPr txBox="1"/>
            <p:nvPr/>
          </p:nvSpPr>
          <p:spPr>
            <a:xfrm>
              <a:off x="9323660" y="3212689"/>
              <a:ext cx="292865"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200">
                  <a:solidFill>
                    <a:srgbClr val="FFFFFF"/>
                  </a:solidFill>
                  <a:latin typeface="+mj-lt"/>
                  <a:ea typeface="+mj-ea"/>
                  <a:cs typeface="+mj-cs"/>
                  <a:sym typeface="Calibri"/>
                </a:rPr>
                <a:t>Inc</a:t>
              </a:r>
              <a:endParaRPr kumimoji="0" lang="en-US" sz="1200" b="0" i="0" u="none" strike="noStrike" cap="none" spc="0" normalizeH="0" baseline="0">
                <a:ln>
                  <a:noFill/>
                </a:ln>
                <a:solidFill>
                  <a:srgbClr val="FFFFFF"/>
                </a:solidFill>
                <a:effectLst/>
                <a:uFillTx/>
                <a:latin typeface="+mj-lt"/>
                <a:ea typeface="+mj-ea"/>
                <a:cs typeface="+mj-cs"/>
                <a:sym typeface="Calibri"/>
              </a:endParaRPr>
            </a:p>
          </p:txBody>
        </p:sp>
        <p:pic>
          <p:nvPicPr>
            <p:cNvPr id="45" name="Graphic 44">
              <a:extLst>
                <a:ext uri="{FF2B5EF4-FFF2-40B4-BE49-F238E27FC236}">
                  <a16:creationId xmlns:a16="http://schemas.microsoft.com/office/drawing/2014/main" id="{3F7008B4-E6AD-73A1-9314-462C6CB9B2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93933" y="2578468"/>
              <a:ext cx="182344" cy="502827"/>
            </a:xfrm>
            <a:prstGeom prst="rect">
              <a:avLst/>
            </a:prstGeom>
          </p:spPr>
        </p:pic>
        <p:sp>
          <p:nvSpPr>
            <p:cNvPr id="48" name="Rectangle 47">
              <a:extLst>
                <a:ext uri="{FF2B5EF4-FFF2-40B4-BE49-F238E27FC236}">
                  <a16:creationId xmlns:a16="http://schemas.microsoft.com/office/drawing/2014/main" id="{FDD56622-1509-B5B5-750F-E10487134DEC}"/>
                </a:ext>
              </a:extLst>
            </p:cNvPr>
            <p:cNvSpPr/>
            <p:nvPr/>
          </p:nvSpPr>
          <p:spPr>
            <a:xfrm>
              <a:off x="9171228" y="3730807"/>
              <a:ext cx="616487" cy="369330"/>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9" name="TextBox 48">
              <a:extLst>
                <a:ext uri="{FF2B5EF4-FFF2-40B4-BE49-F238E27FC236}">
                  <a16:creationId xmlns:a16="http://schemas.microsoft.com/office/drawing/2014/main" id="{C046B074-8888-2462-DBFC-85B1FE04FA30}"/>
                </a:ext>
              </a:extLst>
            </p:cNvPr>
            <p:cNvSpPr txBox="1"/>
            <p:nvPr/>
          </p:nvSpPr>
          <p:spPr>
            <a:xfrm>
              <a:off x="9214554" y="3774034"/>
              <a:ext cx="744644"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FFFFFF"/>
                  </a:solidFill>
                  <a:effectLst/>
                  <a:uFillTx/>
                  <a:latin typeface="+mj-lt"/>
                  <a:ea typeface="+mj-ea"/>
                  <a:cs typeface="+mj-cs"/>
                  <a:sym typeface="Calibri"/>
                </a:rPr>
                <a:t>Unlock</a:t>
              </a:r>
            </a:p>
          </p:txBody>
        </p:sp>
      </p:grpSp>
      <p:sp>
        <p:nvSpPr>
          <p:cNvPr id="50" name="TextBox 49">
            <a:extLst>
              <a:ext uri="{FF2B5EF4-FFF2-40B4-BE49-F238E27FC236}">
                <a16:creationId xmlns:a16="http://schemas.microsoft.com/office/drawing/2014/main" id="{DA559B2A-9A42-3B9D-64D7-1657A04EE1E4}"/>
              </a:ext>
            </a:extLst>
          </p:cNvPr>
          <p:cNvSpPr txBox="1"/>
          <p:nvPr/>
        </p:nvSpPr>
        <p:spPr>
          <a:xfrm>
            <a:off x="7681235" y="5614692"/>
            <a:ext cx="425904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00"/>
                </a:solidFill>
                <a:effectLst/>
                <a:uFillTx/>
                <a:latin typeface="+mj-lt"/>
                <a:ea typeface="+mj-ea"/>
                <a:cs typeface="+mj-cs"/>
                <a:sym typeface="Calibri"/>
              </a:rPr>
              <a:t>All the critical sections have done eventually</a:t>
            </a:r>
          </a:p>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00"/>
                </a:solidFill>
                <a:effectLst/>
                <a:uFillTx/>
                <a:latin typeface="+mj-lt"/>
                <a:ea typeface="+mj-ea"/>
                <a:cs typeface="+mj-cs"/>
                <a:sym typeface="Calibri"/>
              </a:rPr>
              <a:t>The threads can reach here </a:t>
            </a:r>
            <a:r>
              <a:rPr kumimoji="0" lang="en-US" sz="1800" b="0" i="0" u="none" strike="noStrike" cap="none" spc="0" normalizeH="0" baseline="0">
                <a:ln>
                  <a:noFill/>
                </a:ln>
                <a:solidFill>
                  <a:srgbClr val="FFFF00"/>
                </a:solidFill>
                <a:effectLst/>
                <a:uFillTx/>
                <a:latin typeface="+mj-lt"/>
                <a:ea typeface="+mj-ea"/>
                <a:cs typeface="+mj-cs"/>
                <a:sym typeface="Wingdings" panose="05000000000000000000" pitchFamily="2" charset="2"/>
              </a:rPr>
              <a:t></a:t>
            </a:r>
            <a:endParaRPr kumimoji="0" lang="en-US" sz="1800" b="0" i="0" u="none" strike="noStrike" cap="none" spc="0" normalizeH="0" baseline="0">
              <a:ln>
                <a:noFill/>
              </a:ln>
              <a:solidFill>
                <a:srgbClr val="FFFF00"/>
              </a:solidFill>
              <a:effectLst/>
              <a:uFillTx/>
              <a:latin typeface="+mj-lt"/>
              <a:ea typeface="+mj-ea"/>
              <a:cs typeface="+mj-cs"/>
              <a:sym typeface="Calibri"/>
            </a:endParaRPr>
          </a:p>
        </p:txBody>
      </p:sp>
      <p:sp>
        <p:nvSpPr>
          <p:cNvPr id="33" name="TextBox 32">
            <a:extLst>
              <a:ext uri="{FF2B5EF4-FFF2-40B4-BE49-F238E27FC236}">
                <a16:creationId xmlns:a16="http://schemas.microsoft.com/office/drawing/2014/main" id="{870D3E2D-A1C5-0EAB-F2A4-2CDF3C0DD225}"/>
              </a:ext>
            </a:extLst>
          </p:cNvPr>
          <p:cNvSpPr txBox="1"/>
          <p:nvPr/>
        </p:nvSpPr>
        <p:spPr>
          <a:xfrm>
            <a:off x="621570" y="2071398"/>
            <a:ext cx="5162562" cy="3600986"/>
          </a:xfrm>
          <a:prstGeom prst="rect">
            <a:avLst/>
          </a:prstGeom>
          <a:solidFill>
            <a:srgbClr val="262626"/>
          </a:solidFill>
          <a:ln w="12700" cap="flat">
            <a:solidFill>
              <a:srgbClr val="FFFFFF"/>
            </a:solid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200" b="0">
                <a:solidFill>
                  <a:srgbClr val="CCCCCC"/>
                </a:solidFill>
                <a:effectLst/>
                <a:latin typeface="Consolas"/>
              </a:rPr>
              <a:t>__global__ </a:t>
            </a:r>
            <a:r>
              <a:rPr lang="en-US" sz="1200" b="0">
                <a:solidFill>
                  <a:srgbClr val="569CD6"/>
                </a:solidFill>
                <a:effectLst/>
                <a:latin typeface="Consolas"/>
              </a:rPr>
              <a:t>void</a:t>
            </a:r>
            <a:r>
              <a:rPr lang="en-US" sz="1200" b="0">
                <a:solidFill>
                  <a:srgbClr val="CCCCCC"/>
                </a:solidFill>
                <a:effectLst/>
                <a:latin typeface="Consolas"/>
              </a:rPr>
              <a:t> </a:t>
            </a:r>
            <a:r>
              <a:rPr lang="en-US" sz="1200">
                <a:solidFill>
                  <a:srgbClr val="DCDCAA"/>
                </a:solidFill>
                <a:latin typeface="Consolas"/>
              </a:rPr>
              <a:t>In</a:t>
            </a:r>
            <a:r>
              <a:rPr lang="en-US" sz="1200" b="0">
                <a:solidFill>
                  <a:srgbClr val="DCDCAA"/>
                </a:solidFill>
                <a:effectLst/>
                <a:latin typeface="Consolas"/>
              </a:rPr>
              <a:t>crement</a:t>
            </a:r>
            <a:r>
              <a:rPr lang="en-US" sz="1200" b="0">
                <a:solidFill>
                  <a:srgbClr val="CCCCCC"/>
                </a:solidFill>
                <a:effectLst/>
                <a:latin typeface="Consolas"/>
              </a:rPr>
              <a:t>(</a:t>
            </a:r>
            <a:r>
              <a:rPr lang="en-US" sz="1200" b="0">
                <a:solidFill>
                  <a:srgbClr val="569CD6"/>
                </a:solidFill>
                <a:effectLst/>
                <a:latin typeface="Consolas"/>
              </a:rPr>
              <a:t>int</a:t>
            </a:r>
            <a:r>
              <a:rPr lang="en-US" sz="1200" b="0">
                <a:solidFill>
                  <a:srgbClr val="D4D4D4"/>
                </a:solidFill>
                <a:effectLst/>
                <a:latin typeface="Consolas"/>
              </a:rPr>
              <a:t>*</a:t>
            </a:r>
            <a:r>
              <a:rPr lang="en-US" sz="1200" b="0">
                <a:solidFill>
                  <a:srgbClr val="CCCCCC"/>
                </a:solidFill>
                <a:effectLst/>
                <a:latin typeface="Consolas"/>
              </a:rPr>
              <a:t> counter, </a:t>
            </a:r>
            <a:r>
              <a:rPr lang="en-US" sz="1200" b="0">
                <a:solidFill>
                  <a:srgbClr val="569CD6"/>
                </a:solidFill>
                <a:effectLst/>
                <a:latin typeface="Consolas"/>
              </a:rPr>
              <a:t>int</a:t>
            </a:r>
            <a:r>
              <a:rPr lang="en-US" sz="1200" b="0">
                <a:solidFill>
                  <a:srgbClr val="D4D4D4"/>
                </a:solidFill>
                <a:effectLst/>
                <a:latin typeface="Consolas"/>
              </a:rPr>
              <a:t>*</a:t>
            </a:r>
            <a:r>
              <a:rPr lang="en-US" sz="1200" b="0">
                <a:solidFill>
                  <a:srgbClr val="CCCCCC"/>
                </a:solidFill>
                <a:effectLst/>
                <a:latin typeface="Consolas"/>
              </a:rPr>
              <a:t> mutex)</a:t>
            </a:r>
          </a:p>
          <a:p>
            <a:r>
              <a:rPr lang="en-US" sz="1200" b="0">
                <a:solidFill>
                  <a:srgbClr val="CCCCCC"/>
                </a:solidFill>
                <a:effectLst/>
                <a:latin typeface="Consolas"/>
              </a:rPr>
              <a:t>{</a:t>
            </a:r>
          </a:p>
          <a:p>
            <a:r>
              <a:rPr lang="en-US" sz="1200" b="0">
                <a:solidFill>
                  <a:srgbClr val="CCCCCC"/>
                </a:solidFill>
                <a:effectLst/>
                <a:latin typeface="Consolas"/>
              </a:rPr>
              <a:t>    </a:t>
            </a:r>
            <a:r>
              <a:rPr lang="en-US" sz="1200">
                <a:solidFill>
                  <a:srgbClr val="569CD6"/>
                </a:solidFill>
                <a:latin typeface="Consolas"/>
              </a:rPr>
              <a:t>bool</a:t>
            </a:r>
            <a:r>
              <a:rPr lang="en-US" sz="1200" b="0">
                <a:solidFill>
                  <a:srgbClr val="CCCCCC"/>
                </a:solidFill>
                <a:effectLst/>
                <a:latin typeface="Consolas"/>
              </a:rPr>
              <a:t> done </a:t>
            </a:r>
            <a:r>
              <a:rPr lang="en-US" sz="1200" b="0">
                <a:solidFill>
                  <a:srgbClr val="D4D4D4"/>
                </a:solidFill>
                <a:effectLst/>
                <a:latin typeface="Consolas"/>
              </a:rPr>
              <a:t>=</a:t>
            </a:r>
            <a:r>
              <a:rPr lang="en-US" sz="1200">
                <a:solidFill>
                  <a:srgbClr val="CCCCCC"/>
                </a:solidFill>
                <a:latin typeface="Consolas"/>
              </a:rPr>
              <a:t> </a:t>
            </a:r>
            <a:r>
              <a:rPr lang="en-US" sz="1200">
                <a:solidFill>
                  <a:srgbClr val="569CD6"/>
                </a:solidFill>
                <a:latin typeface="Consolas"/>
              </a:rPr>
              <a:t>false</a:t>
            </a:r>
            <a:r>
              <a:rPr lang="en-US" sz="1200" b="0">
                <a:solidFill>
                  <a:srgbClr val="CCCCCC"/>
                </a:solidFill>
                <a:effectLst/>
                <a:latin typeface="Consolas"/>
              </a:rPr>
              <a:t>;</a:t>
            </a:r>
          </a:p>
          <a:p>
            <a:r>
              <a:rPr lang="en-US" sz="1200" b="0">
                <a:solidFill>
                  <a:srgbClr val="CCCCCC"/>
                </a:solidFill>
                <a:effectLst/>
                <a:latin typeface="Consolas"/>
              </a:rPr>
              <a:t>    </a:t>
            </a:r>
            <a:r>
              <a:rPr lang="en-US" sz="1200" b="0">
                <a:solidFill>
                  <a:srgbClr val="C586C0"/>
                </a:solidFill>
                <a:effectLst/>
                <a:latin typeface="Consolas"/>
              </a:rPr>
              <a:t>do</a:t>
            </a:r>
            <a:endParaRPr lang="en-US" sz="1200" b="0">
              <a:solidFill>
                <a:srgbClr val="CCCCCC"/>
              </a:solidFill>
              <a:effectLst/>
              <a:latin typeface="Consolas"/>
            </a:endParaRPr>
          </a:p>
          <a:p>
            <a:r>
              <a:rPr lang="en-US" sz="1200" b="0">
                <a:solidFill>
                  <a:srgbClr val="CCCCCC"/>
                </a:solidFill>
                <a:effectLst/>
                <a:latin typeface="Consolas"/>
              </a:rPr>
              <a:t>    {</a:t>
            </a:r>
          </a:p>
          <a:p>
            <a:r>
              <a:rPr lang="en-US" sz="1200" b="0">
                <a:solidFill>
                  <a:srgbClr val="CCCCCC"/>
                </a:solidFill>
                <a:effectLst/>
                <a:latin typeface="Consolas"/>
              </a:rPr>
              <a:t>        </a:t>
            </a:r>
            <a:r>
              <a:rPr lang="en-US" sz="1200" b="0">
                <a:solidFill>
                  <a:srgbClr val="C586C0"/>
                </a:solidFill>
                <a:effectLst/>
                <a:latin typeface="Consolas"/>
              </a:rPr>
              <a:t>if </a:t>
            </a:r>
            <a:r>
              <a:rPr lang="en-US" sz="1200" b="0">
                <a:solidFill>
                  <a:srgbClr val="CCCCCC"/>
                </a:solidFill>
                <a:effectLst/>
                <a:latin typeface="Consolas"/>
              </a:rPr>
              <a:t>(done </a:t>
            </a:r>
            <a:r>
              <a:rPr lang="en-US" sz="1200" b="0">
                <a:solidFill>
                  <a:srgbClr val="D4D4D4"/>
                </a:solidFill>
                <a:effectLst/>
                <a:latin typeface="Consolas"/>
              </a:rPr>
              <a:t>==</a:t>
            </a:r>
            <a:r>
              <a:rPr lang="en-US" sz="1200" b="0">
                <a:solidFill>
                  <a:srgbClr val="CCCCCC"/>
                </a:solidFill>
                <a:effectLst/>
                <a:latin typeface="Consolas"/>
              </a:rPr>
              <a:t> </a:t>
            </a:r>
            <a:r>
              <a:rPr lang="en-US" sz="1200" b="0">
                <a:solidFill>
                  <a:srgbClr val="569CD6"/>
                </a:solidFill>
                <a:effectLst/>
                <a:latin typeface="Consolas"/>
              </a:rPr>
              <a:t>false</a:t>
            </a:r>
            <a:r>
              <a:rPr lang="en-US" sz="1200" b="0">
                <a:solidFill>
                  <a:srgbClr val="CCCCCC"/>
                </a:solidFill>
                <a:effectLst/>
                <a:latin typeface="Consolas"/>
              </a:rPr>
              <a:t> </a:t>
            </a:r>
            <a:r>
              <a:rPr lang="en-US" sz="1200" b="0">
                <a:solidFill>
                  <a:srgbClr val="D4D4D4"/>
                </a:solidFill>
                <a:effectLst/>
                <a:latin typeface="Consolas"/>
              </a:rPr>
              <a:t>&amp;&amp;</a:t>
            </a:r>
            <a:r>
              <a:rPr lang="en-US" sz="1200" b="0">
                <a:solidFill>
                  <a:srgbClr val="CCCCCC"/>
                </a:solidFill>
                <a:effectLst/>
                <a:latin typeface="Consolas"/>
              </a:rPr>
              <a:t> </a:t>
            </a:r>
            <a:r>
              <a:rPr lang="en-US" sz="1200" b="0" err="1">
                <a:solidFill>
                  <a:srgbClr val="DCDCAA"/>
                </a:solidFill>
                <a:effectLst/>
                <a:latin typeface="Consolas"/>
              </a:rPr>
              <a:t>atomicCAS</a:t>
            </a:r>
            <a:r>
              <a:rPr lang="en-US" sz="1200" b="0">
                <a:solidFill>
                  <a:srgbClr val="CCCCCC"/>
                </a:solidFill>
                <a:effectLst/>
                <a:latin typeface="Consolas"/>
              </a:rPr>
              <a:t>(mutex, </a:t>
            </a:r>
            <a:r>
              <a:rPr lang="en-US" sz="1200" b="0">
                <a:solidFill>
                  <a:srgbClr val="B5CEA8"/>
                </a:solidFill>
                <a:effectLst/>
                <a:latin typeface="Consolas"/>
              </a:rPr>
              <a:t>0</a:t>
            </a:r>
            <a:r>
              <a:rPr lang="en-US" sz="1200" b="0">
                <a:solidFill>
                  <a:srgbClr val="CCCCCC"/>
                </a:solidFill>
                <a:effectLst/>
                <a:latin typeface="Consolas"/>
              </a:rPr>
              <a:t>, </a:t>
            </a:r>
            <a:r>
              <a:rPr lang="en-US" sz="1200" b="0">
                <a:solidFill>
                  <a:srgbClr val="B5CEA8"/>
                </a:solidFill>
                <a:effectLst/>
                <a:latin typeface="Consolas"/>
              </a:rPr>
              <a:t>1</a:t>
            </a:r>
            <a:r>
              <a:rPr lang="en-US" sz="1200" b="0">
                <a:solidFill>
                  <a:srgbClr val="CCCCCC"/>
                </a:solidFill>
                <a:effectLst/>
                <a:latin typeface="Consolas"/>
              </a:rPr>
              <a:t>) </a:t>
            </a:r>
            <a:r>
              <a:rPr lang="en-US" sz="1200" b="0">
                <a:solidFill>
                  <a:srgbClr val="D4D4D4"/>
                </a:solidFill>
                <a:effectLst/>
                <a:latin typeface="Consolas"/>
              </a:rPr>
              <a:t>==</a:t>
            </a:r>
            <a:r>
              <a:rPr lang="en-US" sz="1200" b="0">
                <a:solidFill>
                  <a:srgbClr val="CCCCCC"/>
                </a:solidFill>
                <a:effectLst/>
                <a:latin typeface="Consolas"/>
              </a:rPr>
              <a:t> </a:t>
            </a:r>
            <a:r>
              <a:rPr lang="en-US" sz="1200" b="0">
                <a:solidFill>
                  <a:srgbClr val="B5CEA8"/>
                </a:solidFill>
                <a:effectLst/>
                <a:latin typeface="Consolas"/>
              </a:rPr>
              <a:t>0</a:t>
            </a:r>
            <a:r>
              <a:rPr lang="en-US" sz="1200" b="0">
                <a:solidFill>
                  <a:srgbClr val="CCCCCC"/>
                </a:solidFill>
                <a:effectLst/>
                <a:latin typeface="Consolas"/>
              </a:rPr>
              <a:t>)</a:t>
            </a:r>
          </a:p>
          <a:p>
            <a:r>
              <a:rPr lang="en-US" sz="1200" b="0">
                <a:solidFill>
                  <a:srgbClr val="CCCCCC"/>
                </a:solidFill>
                <a:effectLst/>
                <a:latin typeface="Consolas"/>
              </a:rPr>
              <a:t>        {</a:t>
            </a:r>
          </a:p>
          <a:p>
            <a:r>
              <a:rPr lang="en-US" sz="1200" b="0">
                <a:solidFill>
                  <a:srgbClr val="CCCCCC"/>
                </a:solidFill>
                <a:effectLst/>
                <a:latin typeface="Consolas"/>
              </a:rPr>
              <a:t>            </a:t>
            </a:r>
            <a:r>
              <a:rPr lang="en-US" sz="1200" b="0">
                <a:solidFill>
                  <a:srgbClr val="DCDCAA"/>
                </a:solidFill>
                <a:effectLst/>
                <a:latin typeface="Consolas"/>
              </a:rPr>
              <a:t>__</a:t>
            </a:r>
            <a:r>
              <a:rPr lang="en-US" sz="1200" b="0" err="1">
                <a:solidFill>
                  <a:srgbClr val="DCDCAA"/>
                </a:solidFill>
                <a:effectLst/>
                <a:latin typeface="Consolas"/>
              </a:rPr>
              <a:t>threadfence</a:t>
            </a:r>
            <a:r>
              <a:rPr lang="en-US" sz="1200" b="0">
                <a:solidFill>
                  <a:srgbClr val="CCCCCC"/>
                </a:solidFill>
                <a:effectLst/>
                <a:latin typeface="Consolas"/>
              </a:rPr>
              <a:t>();</a:t>
            </a:r>
          </a:p>
          <a:p>
            <a:br>
              <a:rPr lang="en-US" sz="1200" b="0">
                <a:effectLst/>
                <a:latin typeface="Consolas" panose="020B0609020204030204" pitchFamily="49" charset="0"/>
              </a:rPr>
            </a:br>
            <a:r>
              <a:rPr lang="en-US" sz="1200" b="0">
                <a:solidFill>
                  <a:srgbClr val="CCCCCC"/>
                </a:solidFill>
                <a:effectLst/>
                <a:latin typeface="Consolas"/>
              </a:rPr>
              <a:t>            (</a:t>
            </a:r>
            <a:r>
              <a:rPr lang="en-US" sz="1200" b="0">
                <a:solidFill>
                  <a:srgbClr val="D4D4D4"/>
                </a:solidFill>
                <a:effectLst/>
                <a:latin typeface="Consolas"/>
              </a:rPr>
              <a:t>*</a:t>
            </a:r>
            <a:r>
              <a:rPr lang="en-US" sz="1200" b="0">
                <a:solidFill>
                  <a:srgbClr val="CCCCCC"/>
                </a:solidFill>
                <a:effectLst/>
                <a:latin typeface="Consolas"/>
              </a:rPr>
              <a:t>counter)</a:t>
            </a:r>
            <a:r>
              <a:rPr lang="en-US" sz="1200" b="0">
                <a:solidFill>
                  <a:srgbClr val="D4D4D4"/>
                </a:solidFill>
                <a:effectLst/>
                <a:latin typeface="Consolas"/>
              </a:rPr>
              <a:t>++</a:t>
            </a:r>
            <a:r>
              <a:rPr lang="en-US" sz="1200" b="0">
                <a:solidFill>
                  <a:srgbClr val="CCCCCC"/>
                </a:solidFill>
                <a:effectLst/>
                <a:latin typeface="Consolas"/>
              </a:rPr>
              <a:t>;</a:t>
            </a:r>
          </a:p>
          <a:p>
            <a:br>
              <a:rPr lang="en-US" sz="1200" b="0">
                <a:effectLst/>
                <a:latin typeface="Consolas" panose="020B0609020204030204" pitchFamily="49" charset="0"/>
              </a:rPr>
            </a:br>
            <a:r>
              <a:rPr lang="en-US" sz="1200" b="0">
                <a:solidFill>
                  <a:srgbClr val="CCCCCC"/>
                </a:solidFill>
                <a:effectLst/>
                <a:latin typeface="Consolas"/>
              </a:rPr>
              <a:t>            </a:t>
            </a:r>
            <a:r>
              <a:rPr lang="en-US" sz="1200" b="0">
                <a:solidFill>
                  <a:srgbClr val="DCDCAA"/>
                </a:solidFill>
                <a:effectLst/>
                <a:latin typeface="Consolas"/>
              </a:rPr>
              <a:t>__</a:t>
            </a:r>
            <a:r>
              <a:rPr lang="en-US" sz="1200" b="0" err="1">
                <a:solidFill>
                  <a:srgbClr val="DCDCAA"/>
                </a:solidFill>
                <a:effectLst/>
                <a:latin typeface="Consolas"/>
              </a:rPr>
              <a:t>threadfence</a:t>
            </a:r>
            <a:r>
              <a:rPr lang="en-US" sz="1200" b="0">
                <a:solidFill>
                  <a:srgbClr val="CCCCCC"/>
                </a:solidFill>
                <a:effectLst/>
                <a:latin typeface="Consolas"/>
              </a:rPr>
              <a:t>();</a:t>
            </a:r>
          </a:p>
          <a:p>
            <a:r>
              <a:rPr lang="en-US" sz="1200" b="0">
                <a:solidFill>
                  <a:srgbClr val="CCCCCC"/>
                </a:solidFill>
                <a:effectLst/>
                <a:latin typeface="Consolas"/>
              </a:rPr>
              <a:t>            </a:t>
            </a:r>
            <a:r>
              <a:rPr lang="en-US" sz="1200" b="0" err="1">
                <a:solidFill>
                  <a:srgbClr val="DCDCAA"/>
                </a:solidFill>
                <a:effectLst/>
                <a:latin typeface="Consolas"/>
              </a:rPr>
              <a:t>atomicExch</a:t>
            </a:r>
            <a:r>
              <a:rPr lang="en-US" sz="1200" b="0">
                <a:solidFill>
                  <a:srgbClr val="CCCCCC"/>
                </a:solidFill>
                <a:effectLst/>
                <a:latin typeface="Consolas"/>
              </a:rPr>
              <a:t>(mutex, </a:t>
            </a:r>
            <a:r>
              <a:rPr lang="en-US" sz="1200" b="0">
                <a:solidFill>
                  <a:srgbClr val="B5CEA8"/>
                </a:solidFill>
                <a:effectLst/>
                <a:latin typeface="Consolas"/>
              </a:rPr>
              <a:t>0</a:t>
            </a:r>
            <a:r>
              <a:rPr lang="en-US" sz="1200" b="0">
                <a:solidFill>
                  <a:srgbClr val="CCCCCC"/>
                </a:solidFill>
                <a:effectLst/>
                <a:latin typeface="Consolas"/>
              </a:rPr>
              <a:t>);</a:t>
            </a:r>
          </a:p>
          <a:p>
            <a:br>
              <a:rPr lang="en-US" sz="1200" b="0">
                <a:effectLst/>
                <a:latin typeface="Consolas" panose="020B0609020204030204" pitchFamily="49" charset="0"/>
              </a:rPr>
            </a:br>
            <a:r>
              <a:rPr lang="en-US" sz="1200" b="0">
                <a:solidFill>
                  <a:srgbClr val="CCCCCC"/>
                </a:solidFill>
                <a:effectLst/>
                <a:latin typeface="Consolas"/>
              </a:rPr>
              <a:t>            done </a:t>
            </a:r>
            <a:r>
              <a:rPr lang="en-US" sz="1200" b="0">
                <a:solidFill>
                  <a:srgbClr val="D4D4D4"/>
                </a:solidFill>
                <a:effectLst/>
                <a:latin typeface="Consolas"/>
              </a:rPr>
              <a:t>=</a:t>
            </a:r>
            <a:r>
              <a:rPr lang="en-US" sz="1200" b="0">
                <a:solidFill>
                  <a:srgbClr val="CCCCCC"/>
                </a:solidFill>
                <a:effectLst/>
                <a:latin typeface="Consolas"/>
              </a:rPr>
              <a:t> </a:t>
            </a:r>
            <a:r>
              <a:rPr lang="en-US" sz="1200">
                <a:solidFill>
                  <a:srgbClr val="569CD6"/>
                </a:solidFill>
                <a:latin typeface="Consolas"/>
              </a:rPr>
              <a:t>true</a:t>
            </a:r>
            <a:r>
              <a:rPr lang="en-US" sz="1200" b="0">
                <a:solidFill>
                  <a:srgbClr val="CCCCCC"/>
                </a:solidFill>
                <a:effectLst/>
                <a:latin typeface="Consolas"/>
              </a:rPr>
              <a:t>;</a:t>
            </a:r>
          </a:p>
          <a:p>
            <a:r>
              <a:rPr lang="en-US" sz="1200" b="0">
                <a:solidFill>
                  <a:srgbClr val="CCCCCC"/>
                </a:solidFill>
                <a:effectLst/>
                <a:latin typeface="Consolas"/>
              </a:rPr>
              <a:t>        }</a:t>
            </a:r>
          </a:p>
          <a:p>
            <a:r>
              <a:rPr lang="en-US" sz="1200" b="0">
                <a:solidFill>
                  <a:srgbClr val="CCCCCC"/>
                </a:solidFill>
                <a:effectLst/>
                <a:latin typeface="Consolas"/>
              </a:rPr>
              <a:t>    }</a:t>
            </a:r>
          </a:p>
          <a:p>
            <a:r>
              <a:rPr lang="en-US" sz="1200" b="0">
                <a:solidFill>
                  <a:srgbClr val="CCCCCC"/>
                </a:solidFill>
                <a:effectLst/>
                <a:latin typeface="Consolas"/>
              </a:rPr>
              <a:t>    </a:t>
            </a:r>
            <a:r>
              <a:rPr lang="en-US" sz="1200" b="0">
                <a:solidFill>
                  <a:srgbClr val="C586C0"/>
                </a:solidFill>
                <a:effectLst/>
                <a:latin typeface="Consolas"/>
              </a:rPr>
              <a:t>while</a:t>
            </a:r>
            <a:r>
              <a:rPr lang="en-US" sz="1200" b="0">
                <a:solidFill>
                  <a:srgbClr val="CCCCCC"/>
                </a:solidFill>
                <a:effectLst/>
                <a:latin typeface="Consolas"/>
              </a:rPr>
              <a:t>(</a:t>
            </a:r>
            <a:r>
              <a:rPr lang="en-US" sz="1200" b="0">
                <a:solidFill>
                  <a:srgbClr val="DCDCAA"/>
                </a:solidFill>
                <a:effectLst/>
                <a:latin typeface="Consolas"/>
              </a:rPr>
              <a:t>__all</a:t>
            </a:r>
            <a:r>
              <a:rPr lang="en-US" sz="1200" b="0">
                <a:solidFill>
                  <a:srgbClr val="CCCCCC"/>
                </a:solidFill>
                <a:effectLst/>
                <a:latin typeface="Consolas"/>
              </a:rPr>
              <a:t>(done) </a:t>
            </a:r>
            <a:r>
              <a:rPr lang="en-US" sz="1200" b="0">
                <a:solidFill>
                  <a:srgbClr val="D4D4D4"/>
                </a:solidFill>
                <a:effectLst/>
                <a:latin typeface="Consolas"/>
              </a:rPr>
              <a:t>==</a:t>
            </a:r>
            <a:r>
              <a:rPr lang="en-US" sz="1200" b="0">
                <a:solidFill>
                  <a:srgbClr val="CCCCCC"/>
                </a:solidFill>
                <a:effectLst/>
                <a:latin typeface="Consolas"/>
              </a:rPr>
              <a:t> </a:t>
            </a:r>
            <a:r>
              <a:rPr lang="en-US" sz="1200" b="0">
                <a:solidFill>
                  <a:srgbClr val="569CD6"/>
                </a:solidFill>
                <a:effectLst/>
                <a:latin typeface="Consolas"/>
              </a:rPr>
              <a:t>false</a:t>
            </a:r>
            <a:r>
              <a:rPr lang="en-US" sz="1200" b="0">
                <a:solidFill>
                  <a:srgbClr val="CCCCCC"/>
                </a:solidFill>
                <a:effectLst/>
                <a:latin typeface="Consolas"/>
              </a:rPr>
              <a:t>);</a:t>
            </a:r>
          </a:p>
          <a:p>
            <a:r>
              <a:rPr lang="en-US" sz="1200" b="0">
                <a:solidFill>
                  <a:srgbClr val="CCCCCC"/>
                </a:solidFill>
                <a:effectLst/>
                <a:latin typeface="Consolas"/>
              </a:rPr>
              <a:t>}</a:t>
            </a:r>
          </a:p>
        </p:txBody>
      </p:sp>
      <p:grpSp>
        <p:nvGrpSpPr>
          <p:cNvPr id="46" name="Group 45">
            <a:extLst>
              <a:ext uri="{FF2B5EF4-FFF2-40B4-BE49-F238E27FC236}">
                <a16:creationId xmlns:a16="http://schemas.microsoft.com/office/drawing/2014/main" id="{F623A992-704A-05DE-246C-C3B79CF8D9BC}"/>
              </a:ext>
            </a:extLst>
          </p:cNvPr>
          <p:cNvGrpSpPr/>
          <p:nvPr/>
        </p:nvGrpSpPr>
        <p:grpSpPr>
          <a:xfrm>
            <a:off x="1321686" y="2078136"/>
            <a:ext cx="5768248" cy="2991197"/>
            <a:chOff x="1327150" y="1606203"/>
            <a:chExt cx="5768248" cy="2991197"/>
          </a:xfrm>
        </p:grpSpPr>
        <p:sp>
          <p:nvSpPr>
            <p:cNvPr id="5" name="Rectangle 4">
              <a:extLst>
                <a:ext uri="{FF2B5EF4-FFF2-40B4-BE49-F238E27FC236}">
                  <a16:creationId xmlns:a16="http://schemas.microsoft.com/office/drawing/2014/main" id="{19508A75-564C-CB79-D916-9A0CDF65B527}"/>
                </a:ext>
              </a:extLst>
            </p:cNvPr>
            <p:cNvSpPr/>
            <p:nvPr/>
          </p:nvSpPr>
          <p:spPr>
            <a:xfrm>
              <a:off x="1327150" y="2540000"/>
              <a:ext cx="4298950" cy="2057400"/>
            </a:xfrm>
            <a:prstGeom prst="rect">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6" name="Left Brace 5">
              <a:extLst>
                <a:ext uri="{FF2B5EF4-FFF2-40B4-BE49-F238E27FC236}">
                  <a16:creationId xmlns:a16="http://schemas.microsoft.com/office/drawing/2014/main" id="{A3799787-E086-78DE-B663-E21BD305E900}"/>
                </a:ext>
              </a:extLst>
            </p:cNvPr>
            <p:cNvSpPr/>
            <p:nvPr/>
          </p:nvSpPr>
          <p:spPr>
            <a:xfrm>
              <a:off x="6812687" y="1606203"/>
              <a:ext cx="282711" cy="2186378"/>
            </a:xfrm>
            <a:prstGeom prst="leftBrace">
              <a:avLst>
                <a:gd name="adj1" fmla="val 46068"/>
                <a:gd name="adj2" fmla="val 48079"/>
              </a:avLst>
            </a:prstGeom>
            <a:noFill/>
            <a:ln w="1905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cxnSp>
          <p:nvCxnSpPr>
            <p:cNvPr id="7" name="Straight Arrow Connector 6">
              <a:extLst>
                <a:ext uri="{FF2B5EF4-FFF2-40B4-BE49-F238E27FC236}">
                  <a16:creationId xmlns:a16="http://schemas.microsoft.com/office/drawing/2014/main" id="{1A82FB8A-713A-B942-EC9E-B88DB304B0B5}"/>
                </a:ext>
              </a:extLst>
            </p:cNvPr>
            <p:cNvCxnSpPr>
              <a:cxnSpLocks/>
            </p:cNvCxnSpPr>
            <p:nvPr/>
          </p:nvCxnSpPr>
          <p:spPr>
            <a:xfrm>
              <a:off x="5633428" y="2662461"/>
              <a:ext cx="1135672" cy="0"/>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grpSp>
      <p:grpSp>
        <p:nvGrpSpPr>
          <p:cNvPr id="83" name="Group 82">
            <a:extLst>
              <a:ext uri="{FF2B5EF4-FFF2-40B4-BE49-F238E27FC236}">
                <a16:creationId xmlns:a16="http://schemas.microsoft.com/office/drawing/2014/main" id="{B98D24B8-848A-40A0-A259-42399A093DB2}"/>
              </a:ext>
            </a:extLst>
          </p:cNvPr>
          <p:cNvGrpSpPr/>
          <p:nvPr/>
        </p:nvGrpSpPr>
        <p:grpSpPr>
          <a:xfrm>
            <a:off x="8438857" y="1938562"/>
            <a:ext cx="679450" cy="615950"/>
            <a:chOff x="7780050" y="3069865"/>
            <a:chExt cx="679450" cy="615950"/>
          </a:xfrm>
          <a:solidFill>
            <a:schemeClr val="bg1"/>
          </a:solidFill>
        </p:grpSpPr>
        <p:sp>
          <p:nvSpPr>
            <p:cNvPr id="78" name="Rectangle 77">
              <a:extLst>
                <a:ext uri="{FF2B5EF4-FFF2-40B4-BE49-F238E27FC236}">
                  <a16:creationId xmlns:a16="http://schemas.microsoft.com/office/drawing/2014/main" id="{0FE48E49-D704-0246-47E8-5AB88F8EC023}"/>
                </a:ext>
              </a:extLst>
            </p:cNvPr>
            <p:cNvSpPr/>
            <p:nvPr/>
          </p:nvSpPr>
          <p:spPr>
            <a:xfrm>
              <a:off x="7780050" y="3069865"/>
              <a:ext cx="679450" cy="615950"/>
            </a:xfrm>
            <a:prstGeom prst="rect">
              <a:avLst/>
            </a:prstGeom>
            <a:grp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grpSp>
          <p:nvGrpSpPr>
            <p:cNvPr id="80" name="Group 79">
              <a:extLst>
                <a:ext uri="{FF2B5EF4-FFF2-40B4-BE49-F238E27FC236}">
                  <a16:creationId xmlns:a16="http://schemas.microsoft.com/office/drawing/2014/main" id="{53800C36-050A-B8EE-C6F2-7E0417896049}"/>
                </a:ext>
              </a:extLst>
            </p:cNvPr>
            <p:cNvGrpSpPr/>
            <p:nvPr/>
          </p:nvGrpSpPr>
          <p:grpSpPr>
            <a:xfrm>
              <a:off x="7873909" y="3127633"/>
              <a:ext cx="490654" cy="490654"/>
              <a:chOff x="9217270" y="2003117"/>
              <a:chExt cx="490654" cy="490654"/>
            </a:xfrm>
            <a:grpFill/>
          </p:grpSpPr>
          <p:sp>
            <p:nvSpPr>
              <p:cNvPr id="81" name="Oval 80">
                <a:extLst>
                  <a:ext uri="{FF2B5EF4-FFF2-40B4-BE49-F238E27FC236}">
                    <a16:creationId xmlns:a16="http://schemas.microsoft.com/office/drawing/2014/main" id="{5B2A2F7B-0011-DAEA-969E-365F4D91A099}"/>
                  </a:ext>
                </a:extLst>
              </p:cNvPr>
              <p:cNvSpPr/>
              <p:nvPr/>
            </p:nvSpPr>
            <p:spPr>
              <a:xfrm>
                <a:off x="9217270" y="2003117"/>
                <a:ext cx="490654" cy="490654"/>
              </a:xfrm>
              <a:prstGeom prst="ellipse">
                <a:avLst/>
              </a:prstGeom>
              <a:grp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82" name="TextBox 81">
                <a:extLst>
                  <a:ext uri="{FF2B5EF4-FFF2-40B4-BE49-F238E27FC236}">
                    <a16:creationId xmlns:a16="http://schemas.microsoft.com/office/drawing/2014/main" id="{27E84161-07A9-1C16-29F3-3553DE7CAEC2}"/>
                  </a:ext>
                </a:extLst>
              </p:cNvPr>
              <p:cNvSpPr txBox="1"/>
              <p:nvPr/>
            </p:nvSpPr>
            <p:spPr>
              <a:xfrm>
                <a:off x="9358022" y="2071398"/>
                <a:ext cx="218255" cy="369330"/>
              </a:xfrm>
              <a:prstGeom prst="rect">
                <a:avLst/>
              </a:prstGeom>
              <a:gr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solidFill>
                      <a:srgbClr val="FFFFFF"/>
                    </a:solidFill>
                    <a:latin typeface="+mj-lt"/>
                    <a:ea typeface="+mj-ea"/>
                    <a:cs typeface="+mj-cs"/>
                    <a:sym typeface="Calibri"/>
                  </a:rPr>
                  <a:t>F</a:t>
                </a:r>
                <a:endParaRPr kumimoji="0" lang="en-US" sz="1800" b="0" i="0" u="none" strike="noStrike" cap="none" spc="0" normalizeH="0" baseline="0">
                  <a:ln>
                    <a:noFill/>
                  </a:ln>
                  <a:solidFill>
                    <a:srgbClr val="FFFFFF"/>
                  </a:solidFill>
                  <a:effectLst/>
                  <a:uFillTx/>
                  <a:latin typeface="+mj-lt"/>
                  <a:ea typeface="+mj-ea"/>
                  <a:cs typeface="+mj-cs"/>
                  <a:sym typeface="Calibri"/>
                </a:endParaRPr>
              </a:p>
            </p:txBody>
          </p:sp>
        </p:grpSp>
      </p:grpSp>
      <p:grpSp>
        <p:nvGrpSpPr>
          <p:cNvPr id="84" name="Group 83">
            <a:extLst>
              <a:ext uri="{FF2B5EF4-FFF2-40B4-BE49-F238E27FC236}">
                <a16:creationId xmlns:a16="http://schemas.microsoft.com/office/drawing/2014/main" id="{8DDCC15D-5FDA-7059-EFF4-AA440CC54B09}"/>
              </a:ext>
            </a:extLst>
          </p:cNvPr>
          <p:cNvGrpSpPr/>
          <p:nvPr/>
        </p:nvGrpSpPr>
        <p:grpSpPr>
          <a:xfrm>
            <a:off x="8485075" y="2578468"/>
            <a:ext cx="787970" cy="1521669"/>
            <a:chOff x="9171228" y="2578468"/>
            <a:chExt cx="787970" cy="1521669"/>
          </a:xfrm>
        </p:grpSpPr>
        <p:sp>
          <p:nvSpPr>
            <p:cNvPr id="85" name="Rectangle 84">
              <a:extLst>
                <a:ext uri="{FF2B5EF4-FFF2-40B4-BE49-F238E27FC236}">
                  <a16:creationId xmlns:a16="http://schemas.microsoft.com/office/drawing/2014/main" id="{98E70991-1379-0023-73A1-DE309856D577}"/>
                </a:ext>
              </a:extLst>
            </p:cNvPr>
            <p:cNvSpPr/>
            <p:nvPr/>
          </p:nvSpPr>
          <p:spPr>
            <a:xfrm>
              <a:off x="9218404" y="3158009"/>
              <a:ext cx="490653" cy="369330"/>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86" name="TextBox 85">
              <a:extLst>
                <a:ext uri="{FF2B5EF4-FFF2-40B4-BE49-F238E27FC236}">
                  <a16:creationId xmlns:a16="http://schemas.microsoft.com/office/drawing/2014/main" id="{583C507C-E56E-3E78-B123-2B0F8B1D9F94}"/>
                </a:ext>
              </a:extLst>
            </p:cNvPr>
            <p:cNvSpPr txBox="1"/>
            <p:nvPr/>
          </p:nvSpPr>
          <p:spPr>
            <a:xfrm>
              <a:off x="9323660" y="3212689"/>
              <a:ext cx="292865"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200">
                  <a:solidFill>
                    <a:srgbClr val="FFFFFF"/>
                  </a:solidFill>
                  <a:latin typeface="+mj-lt"/>
                  <a:ea typeface="+mj-ea"/>
                  <a:cs typeface="+mj-cs"/>
                  <a:sym typeface="Calibri"/>
                </a:rPr>
                <a:t>Inc</a:t>
              </a:r>
              <a:endParaRPr kumimoji="0" lang="en-US" sz="1200" b="0" i="0" u="none" strike="noStrike" cap="none" spc="0" normalizeH="0" baseline="0">
                <a:ln>
                  <a:noFill/>
                </a:ln>
                <a:solidFill>
                  <a:srgbClr val="FFFFFF"/>
                </a:solidFill>
                <a:effectLst/>
                <a:uFillTx/>
                <a:latin typeface="+mj-lt"/>
                <a:ea typeface="+mj-ea"/>
                <a:cs typeface="+mj-cs"/>
                <a:sym typeface="Calibri"/>
              </a:endParaRPr>
            </a:p>
          </p:txBody>
        </p:sp>
        <p:pic>
          <p:nvPicPr>
            <p:cNvPr id="87" name="Graphic 86">
              <a:extLst>
                <a:ext uri="{FF2B5EF4-FFF2-40B4-BE49-F238E27FC236}">
                  <a16:creationId xmlns:a16="http://schemas.microsoft.com/office/drawing/2014/main" id="{400EA95B-154D-3726-DFC7-949D4AC8AB8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93933" y="2578468"/>
              <a:ext cx="182344" cy="502827"/>
            </a:xfrm>
            <a:prstGeom prst="rect">
              <a:avLst/>
            </a:prstGeom>
          </p:spPr>
        </p:pic>
        <p:sp>
          <p:nvSpPr>
            <p:cNvPr id="88" name="Rectangle 87">
              <a:extLst>
                <a:ext uri="{FF2B5EF4-FFF2-40B4-BE49-F238E27FC236}">
                  <a16:creationId xmlns:a16="http://schemas.microsoft.com/office/drawing/2014/main" id="{16649062-9A7D-E349-A9CD-E1E8FCF31E61}"/>
                </a:ext>
              </a:extLst>
            </p:cNvPr>
            <p:cNvSpPr/>
            <p:nvPr/>
          </p:nvSpPr>
          <p:spPr>
            <a:xfrm>
              <a:off x="9171228" y="3730807"/>
              <a:ext cx="616487" cy="369330"/>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89" name="TextBox 88">
              <a:extLst>
                <a:ext uri="{FF2B5EF4-FFF2-40B4-BE49-F238E27FC236}">
                  <a16:creationId xmlns:a16="http://schemas.microsoft.com/office/drawing/2014/main" id="{9AA39F03-2FD2-BC87-EC27-E0B52C335F58}"/>
                </a:ext>
              </a:extLst>
            </p:cNvPr>
            <p:cNvSpPr txBox="1"/>
            <p:nvPr/>
          </p:nvSpPr>
          <p:spPr>
            <a:xfrm>
              <a:off x="9214554" y="3774034"/>
              <a:ext cx="744644"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FFFFFF"/>
                  </a:solidFill>
                  <a:effectLst/>
                  <a:uFillTx/>
                  <a:latin typeface="+mj-lt"/>
                  <a:ea typeface="+mj-ea"/>
                  <a:cs typeface="+mj-cs"/>
                  <a:sym typeface="Calibri"/>
                </a:rPr>
                <a:t>Unlock</a:t>
              </a:r>
            </a:p>
          </p:txBody>
        </p:sp>
      </p:grpSp>
      <p:grpSp>
        <p:nvGrpSpPr>
          <p:cNvPr id="211" name="Group 210">
            <a:extLst>
              <a:ext uri="{FF2B5EF4-FFF2-40B4-BE49-F238E27FC236}">
                <a16:creationId xmlns:a16="http://schemas.microsoft.com/office/drawing/2014/main" id="{CEDD5C4B-26DC-8788-DEBE-59E8A8F7F77D}"/>
              </a:ext>
            </a:extLst>
          </p:cNvPr>
          <p:cNvGrpSpPr/>
          <p:nvPr/>
        </p:nvGrpSpPr>
        <p:grpSpPr>
          <a:xfrm>
            <a:off x="10512297" y="1936193"/>
            <a:ext cx="679450" cy="615950"/>
            <a:chOff x="7780050" y="3069865"/>
            <a:chExt cx="679450" cy="615950"/>
          </a:xfrm>
          <a:solidFill>
            <a:schemeClr val="bg1"/>
          </a:solidFill>
        </p:grpSpPr>
        <p:sp>
          <p:nvSpPr>
            <p:cNvPr id="212" name="Rectangle 211">
              <a:extLst>
                <a:ext uri="{FF2B5EF4-FFF2-40B4-BE49-F238E27FC236}">
                  <a16:creationId xmlns:a16="http://schemas.microsoft.com/office/drawing/2014/main" id="{6A270DDF-333E-81EE-7F1C-2FC0B1CEF97C}"/>
                </a:ext>
              </a:extLst>
            </p:cNvPr>
            <p:cNvSpPr/>
            <p:nvPr/>
          </p:nvSpPr>
          <p:spPr>
            <a:xfrm>
              <a:off x="7780050" y="3069865"/>
              <a:ext cx="679450" cy="615950"/>
            </a:xfrm>
            <a:prstGeom prst="rect">
              <a:avLst/>
            </a:prstGeom>
            <a:grp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grpSp>
          <p:nvGrpSpPr>
            <p:cNvPr id="213" name="Group 212">
              <a:extLst>
                <a:ext uri="{FF2B5EF4-FFF2-40B4-BE49-F238E27FC236}">
                  <a16:creationId xmlns:a16="http://schemas.microsoft.com/office/drawing/2014/main" id="{7FCCBFC2-9991-AACB-DC88-4CB7B460AE94}"/>
                </a:ext>
              </a:extLst>
            </p:cNvPr>
            <p:cNvGrpSpPr/>
            <p:nvPr/>
          </p:nvGrpSpPr>
          <p:grpSpPr>
            <a:xfrm>
              <a:off x="7873909" y="3127633"/>
              <a:ext cx="490654" cy="490654"/>
              <a:chOff x="9217270" y="2003117"/>
              <a:chExt cx="490654" cy="490654"/>
            </a:xfrm>
            <a:grpFill/>
          </p:grpSpPr>
          <p:sp>
            <p:nvSpPr>
              <p:cNvPr id="214" name="Oval 213">
                <a:extLst>
                  <a:ext uri="{FF2B5EF4-FFF2-40B4-BE49-F238E27FC236}">
                    <a16:creationId xmlns:a16="http://schemas.microsoft.com/office/drawing/2014/main" id="{543DBFFF-47BB-7C66-659E-FD0552DD8A47}"/>
                  </a:ext>
                </a:extLst>
              </p:cNvPr>
              <p:cNvSpPr/>
              <p:nvPr/>
            </p:nvSpPr>
            <p:spPr>
              <a:xfrm>
                <a:off x="9217270" y="2003117"/>
                <a:ext cx="490654" cy="490654"/>
              </a:xfrm>
              <a:prstGeom prst="ellipse">
                <a:avLst/>
              </a:prstGeom>
              <a:grp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15" name="TextBox 214">
                <a:extLst>
                  <a:ext uri="{FF2B5EF4-FFF2-40B4-BE49-F238E27FC236}">
                    <a16:creationId xmlns:a16="http://schemas.microsoft.com/office/drawing/2014/main" id="{BB5EC6CF-703B-733D-8359-B9E1366517F0}"/>
                  </a:ext>
                </a:extLst>
              </p:cNvPr>
              <p:cNvSpPr txBox="1"/>
              <p:nvPr/>
            </p:nvSpPr>
            <p:spPr>
              <a:xfrm>
                <a:off x="9358022" y="2071398"/>
                <a:ext cx="218255" cy="369330"/>
              </a:xfrm>
              <a:prstGeom prst="rect">
                <a:avLst/>
              </a:prstGeom>
              <a:gr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solidFill>
                      <a:srgbClr val="FFFFFF"/>
                    </a:solidFill>
                    <a:latin typeface="+mj-lt"/>
                    <a:ea typeface="+mj-ea"/>
                    <a:cs typeface="+mj-cs"/>
                    <a:sym typeface="Calibri"/>
                  </a:rPr>
                  <a:t>F</a:t>
                </a:r>
                <a:endParaRPr kumimoji="0" lang="en-US" sz="1800" b="0" i="0" u="none" strike="noStrike" cap="none" spc="0" normalizeH="0" baseline="0">
                  <a:ln>
                    <a:noFill/>
                  </a:ln>
                  <a:solidFill>
                    <a:srgbClr val="FFFFFF"/>
                  </a:solidFill>
                  <a:effectLst/>
                  <a:uFillTx/>
                  <a:latin typeface="+mj-lt"/>
                  <a:ea typeface="+mj-ea"/>
                  <a:cs typeface="+mj-cs"/>
                  <a:sym typeface="Calibri"/>
                </a:endParaRPr>
              </a:p>
            </p:txBody>
          </p:sp>
        </p:grpSp>
      </p:grpSp>
      <p:grpSp>
        <p:nvGrpSpPr>
          <p:cNvPr id="216" name="Group 215">
            <a:extLst>
              <a:ext uri="{FF2B5EF4-FFF2-40B4-BE49-F238E27FC236}">
                <a16:creationId xmlns:a16="http://schemas.microsoft.com/office/drawing/2014/main" id="{7DF543F8-0FB9-9946-B098-E7A61123F1BC}"/>
              </a:ext>
            </a:extLst>
          </p:cNvPr>
          <p:cNvGrpSpPr/>
          <p:nvPr/>
        </p:nvGrpSpPr>
        <p:grpSpPr>
          <a:xfrm>
            <a:off x="10558515" y="2580862"/>
            <a:ext cx="787970" cy="1521669"/>
            <a:chOff x="9171228" y="2578468"/>
            <a:chExt cx="787970" cy="1521669"/>
          </a:xfrm>
        </p:grpSpPr>
        <p:sp>
          <p:nvSpPr>
            <p:cNvPr id="217" name="Rectangle 216">
              <a:extLst>
                <a:ext uri="{FF2B5EF4-FFF2-40B4-BE49-F238E27FC236}">
                  <a16:creationId xmlns:a16="http://schemas.microsoft.com/office/drawing/2014/main" id="{A67AD9CC-E49D-18D4-C302-1DF970065312}"/>
                </a:ext>
              </a:extLst>
            </p:cNvPr>
            <p:cNvSpPr/>
            <p:nvPr/>
          </p:nvSpPr>
          <p:spPr>
            <a:xfrm>
              <a:off x="9218404" y="3158009"/>
              <a:ext cx="490653" cy="369330"/>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18" name="TextBox 217">
              <a:extLst>
                <a:ext uri="{FF2B5EF4-FFF2-40B4-BE49-F238E27FC236}">
                  <a16:creationId xmlns:a16="http://schemas.microsoft.com/office/drawing/2014/main" id="{A8A55A09-69DF-324A-BEC6-E192E733B469}"/>
                </a:ext>
              </a:extLst>
            </p:cNvPr>
            <p:cNvSpPr txBox="1"/>
            <p:nvPr/>
          </p:nvSpPr>
          <p:spPr>
            <a:xfrm>
              <a:off x="9323660" y="3212689"/>
              <a:ext cx="292865"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200">
                  <a:solidFill>
                    <a:srgbClr val="FFFFFF"/>
                  </a:solidFill>
                  <a:latin typeface="+mj-lt"/>
                  <a:ea typeface="+mj-ea"/>
                  <a:cs typeface="+mj-cs"/>
                  <a:sym typeface="Calibri"/>
                </a:rPr>
                <a:t>Inc</a:t>
              </a:r>
              <a:endParaRPr kumimoji="0" lang="en-US" sz="1200" b="0" i="0" u="none" strike="noStrike" cap="none" spc="0" normalizeH="0" baseline="0">
                <a:ln>
                  <a:noFill/>
                </a:ln>
                <a:solidFill>
                  <a:srgbClr val="FFFFFF"/>
                </a:solidFill>
                <a:effectLst/>
                <a:uFillTx/>
                <a:latin typeface="+mj-lt"/>
                <a:ea typeface="+mj-ea"/>
                <a:cs typeface="+mj-cs"/>
                <a:sym typeface="Calibri"/>
              </a:endParaRPr>
            </a:p>
          </p:txBody>
        </p:sp>
        <p:pic>
          <p:nvPicPr>
            <p:cNvPr id="219" name="Graphic 218">
              <a:extLst>
                <a:ext uri="{FF2B5EF4-FFF2-40B4-BE49-F238E27FC236}">
                  <a16:creationId xmlns:a16="http://schemas.microsoft.com/office/drawing/2014/main" id="{833A160E-A9C3-D67F-AB4C-206DC429AA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93933" y="2578468"/>
              <a:ext cx="182344" cy="502827"/>
            </a:xfrm>
            <a:prstGeom prst="rect">
              <a:avLst/>
            </a:prstGeom>
          </p:spPr>
        </p:pic>
        <p:sp>
          <p:nvSpPr>
            <p:cNvPr id="220" name="Rectangle 219">
              <a:extLst>
                <a:ext uri="{FF2B5EF4-FFF2-40B4-BE49-F238E27FC236}">
                  <a16:creationId xmlns:a16="http://schemas.microsoft.com/office/drawing/2014/main" id="{6B099423-9F8D-ACD4-EF9F-96E42A88C595}"/>
                </a:ext>
              </a:extLst>
            </p:cNvPr>
            <p:cNvSpPr/>
            <p:nvPr/>
          </p:nvSpPr>
          <p:spPr>
            <a:xfrm>
              <a:off x="9171228" y="3730807"/>
              <a:ext cx="616487" cy="369330"/>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21" name="TextBox 220">
              <a:extLst>
                <a:ext uri="{FF2B5EF4-FFF2-40B4-BE49-F238E27FC236}">
                  <a16:creationId xmlns:a16="http://schemas.microsoft.com/office/drawing/2014/main" id="{D1AD7447-D3E0-43B6-2514-652B48386BAE}"/>
                </a:ext>
              </a:extLst>
            </p:cNvPr>
            <p:cNvSpPr txBox="1"/>
            <p:nvPr/>
          </p:nvSpPr>
          <p:spPr>
            <a:xfrm>
              <a:off x="9214554" y="3774034"/>
              <a:ext cx="744644"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FFFFFF"/>
                  </a:solidFill>
                  <a:effectLst/>
                  <a:uFillTx/>
                  <a:latin typeface="+mj-lt"/>
                  <a:ea typeface="+mj-ea"/>
                  <a:cs typeface="+mj-cs"/>
                  <a:sym typeface="Calibri"/>
                </a:rPr>
                <a:t>Unlock</a:t>
              </a:r>
            </a:p>
          </p:txBody>
        </p:sp>
      </p:grpSp>
      <p:grpSp>
        <p:nvGrpSpPr>
          <p:cNvPr id="255" name="Group 254">
            <a:extLst>
              <a:ext uri="{FF2B5EF4-FFF2-40B4-BE49-F238E27FC236}">
                <a16:creationId xmlns:a16="http://schemas.microsoft.com/office/drawing/2014/main" id="{0A5BFB8B-0138-3BE3-6E02-A393AB1F8FA8}"/>
              </a:ext>
            </a:extLst>
          </p:cNvPr>
          <p:cNvGrpSpPr/>
          <p:nvPr/>
        </p:nvGrpSpPr>
        <p:grpSpPr>
          <a:xfrm>
            <a:off x="9845919" y="1945860"/>
            <a:ext cx="679450" cy="615950"/>
            <a:chOff x="7780050" y="3069865"/>
            <a:chExt cx="679450" cy="615950"/>
          </a:xfrm>
          <a:solidFill>
            <a:schemeClr val="bg1"/>
          </a:solidFill>
        </p:grpSpPr>
        <p:sp>
          <p:nvSpPr>
            <p:cNvPr id="256" name="Rectangle 255">
              <a:extLst>
                <a:ext uri="{FF2B5EF4-FFF2-40B4-BE49-F238E27FC236}">
                  <a16:creationId xmlns:a16="http://schemas.microsoft.com/office/drawing/2014/main" id="{E28551DA-144D-E2BD-7248-DE16C08AA927}"/>
                </a:ext>
              </a:extLst>
            </p:cNvPr>
            <p:cNvSpPr/>
            <p:nvPr/>
          </p:nvSpPr>
          <p:spPr>
            <a:xfrm>
              <a:off x="7780050" y="3069865"/>
              <a:ext cx="679450" cy="615950"/>
            </a:xfrm>
            <a:prstGeom prst="rect">
              <a:avLst/>
            </a:prstGeom>
            <a:grp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grpSp>
          <p:nvGrpSpPr>
            <p:cNvPr id="257" name="Group 256">
              <a:extLst>
                <a:ext uri="{FF2B5EF4-FFF2-40B4-BE49-F238E27FC236}">
                  <a16:creationId xmlns:a16="http://schemas.microsoft.com/office/drawing/2014/main" id="{820FA815-DCDC-AF67-656A-D3E7CA243661}"/>
                </a:ext>
              </a:extLst>
            </p:cNvPr>
            <p:cNvGrpSpPr/>
            <p:nvPr/>
          </p:nvGrpSpPr>
          <p:grpSpPr>
            <a:xfrm>
              <a:off x="7873909" y="3127633"/>
              <a:ext cx="490654" cy="490654"/>
              <a:chOff x="9217270" y="2003117"/>
              <a:chExt cx="490654" cy="490654"/>
            </a:xfrm>
            <a:grpFill/>
          </p:grpSpPr>
          <p:sp>
            <p:nvSpPr>
              <p:cNvPr id="258" name="Oval 257">
                <a:extLst>
                  <a:ext uri="{FF2B5EF4-FFF2-40B4-BE49-F238E27FC236}">
                    <a16:creationId xmlns:a16="http://schemas.microsoft.com/office/drawing/2014/main" id="{2306D6D7-4720-AC6B-71CD-B7C342A3091D}"/>
                  </a:ext>
                </a:extLst>
              </p:cNvPr>
              <p:cNvSpPr/>
              <p:nvPr/>
            </p:nvSpPr>
            <p:spPr>
              <a:xfrm>
                <a:off x="9217270" y="2003117"/>
                <a:ext cx="490654" cy="490654"/>
              </a:xfrm>
              <a:prstGeom prst="ellipse">
                <a:avLst/>
              </a:prstGeom>
              <a:grp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59" name="TextBox 258">
                <a:extLst>
                  <a:ext uri="{FF2B5EF4-FFF2-40B4-BE49-F238E27FC236}">
                    <a16:creationId xmlns:a16="http://schemas.microsoft.com/office/drawing/2014/main" id="{1841BEA6-07B3-43B9-ED91-14CA714277BB}"/>
                  </a:ext>
                </a:extLst>
              </p:cNvPr>
              <p:cNvSpPr txBox="1"/>
              <p:nvPr/>
            </p:nvSpPr>
            <p:spPr>
              <a:xfrm>
                <a:off x="9358022" y="2071398"/>
                <a:ext cx="218255" cy="369330"/>
              </a:xfrm>
              <a:prstGeom prst="rect">
                <a:avLst/>
              </a:prstGeom>
              <a:gr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solidFill>
                      <a:srgbClr val="FFFFFF"/>
                    </a:solidFill>
                    <a:latin typeface="+mj-lt"/>
                    <a:ea typeface="+mj-ea"/>
                    <a:cs typeface="+mj-cs"/>
                    <a:sym typeface="Calibri"/>
                  </a:rPr>
                  <a:t>F</a:t>
                </a:r>
                <a:endParaRPr kumimoji="0" lang="en-US" sz="1800" b="0" i="0" u="none" strike="noStrike" cap="none" spc="0" normalizeH="0" baseline="0">
                  <a:ln>
                    <a:noFill/>
                  </a:ln>
                  <a:solidFill>
                    <a:srgbClr val="FFFFFF"/>
                  </a:solidFill>
                  <a:effectLst/>
                  <a:uFillTx/>
                  <a:latin typeface="+mj-lt"/>
                  <a:ea typeface="+mj-ea"/>
                  <a:cs typeface="+mj-cs"/>
                  <a:sym typeface="Calibri"/>
                </a:endParaRPr>
              </a:p>
            </p:txBody>
          </p:sp>
        </p:grpSp>
      </p:grpSp>
      <p:grpSp>
        <p:nvGrpSpPr>
          <p:cNvPr id="260" name="Group 259">
            <a:extLst>
              <a:ext uri="{FF2B5EF4-FFF2-40B4-BE49-F238E27FC236}">
                <a16:creationId xmlns:a16="http://schemas.microsoft.com/office/drawing/2014/main" id="{C5AAA602-0B94-EBC0-C530-B8856E763F7A}"/>
              </a:ext>
            </a:extLst>
          </p:cNvPr>
          <p:cNvGrpSpPr/>
          <p:nvPr/>
        </p:nvGrpSpPr>
        <p:grpSpPr>
          <a:xfrm>
            <a:off x="9863742" y="2579470"/>
            <a:ext cx="787970" cy="1521669"/>
            <a:chOff x="9171228" y="2578468"/>
            <a:chExt cx="787970" cy="1521669"/>
          </a:xfrm>
        </p:grpSpPr>
        <p:sp>
          <p:nvSpPr>
            <p:cNvPr id="261" name="Rectangle 260">
              <a:extLst>
                <a:ext uri="{FF2B5EF4-FFF2-40B4-BE49-F238E27FC236}">
                  <a16:creationId xmlns:a16="http://schemas.microsoft.com/office/drawing/2014/main" id="{E6A938E0-0FB8-DABC-375B-1784D40E9170}"/>
                </a:ext>
              </a:extLst>
            </p:cNvPr>
            <p:cNvSpPr/>
            <p:nvPr/>
          </p:nvSpPr>
          <p:spPr>
            <a:xfrm>
              <a:off x="9218404" y="3158009"/>
              <a:ext cx="490653" cy="369330"/>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62" name="TextBox 261">
              <a:extLst>
                <a:ext uri="{FF2B5EF4-FFF2-40B4-BE49-F238E27FC236}">
                  <a16:creationId xmlns:a16="http://schemas.microsoft.com/office/drawing/2014/main" id="{CE7C7A35-1CFC-6268-8571-98D8B281277D}"/>
                </a:ext>
              </a:extLst>
            </p:cNvPr>
            <p:cNvSpPr txBox="1"/>
            <p:nvPr/>
          </p:nvSpPr>
          <p:spPr>
            <a:xfrm>
              <a:off x="9323660" y="3212689"/>
              <a:ext cx="292865"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200">
                  <a:solidFill>
                    <a:srgbClr val="FFFFFF"/>
                  </a:solidFill>
                  <a:latin typeface="+mj-lt"/>
                  <a:ea typeface="+mj-ea"/>
                  <a:cs typeface="+mj-cs"/>
                  <a:sym typeface="Calibri"/>
                </a:rPr>
                <a:t>Inc</a:t>
              </a:r>
              <a:endParaRPr kumimoji="0" lang="en-US" sz="1200" b="0" i="0" u="none" strike="noStrike" cap="none" spc="0" normalizeH="0" baseline="0">
                <a:ln>
                  <a:noFill/>
                </a:ln>
                <a:solidFill>
                  <a:srgbClr val="FFFFFF"/>
                </a:solidFill>
                <a:effectLst/>
                <a:uFillTx/>
                <a:latin typeface="+mj-lt"/>
                <a:ea typeface="+mj-ea"/>
                <a:cs typeface="+mj-cs"/>
                <a:sym typeface="Calibri"/>
              </a:endParaRPr>
            </a:p>
          </p:txBody>
        </p:sp>
        <p:pic>
          <p:nvPicPr>
            <p:cNvPr id="263" name="Graphic 262">
              <a:extLst>
                <a:ext uri="{FF2B5EF4-FFF2-40B4-BE49-F238E27FC236}">
                  <a16:creationId xmlns:a16="http://schemas.microsoft.com/office/drawing/2014/main" id="{A0BC32C8-4068-5C0D-D8B1-ADB2F548024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93933" y="2578468"/>
              <a:ext cx="182344" cy="502827"/>
            </a:xfrm>
            <a:prstGeom prst="rect">
              <a:avLst/>
            </a:prstGeom>
          </p:spPr>
        </p:pic>
        <p:sp>
          <p:nvSpPr>
            <p:cNvPr id="264" name="Rectangle 263">
              <a:extLst>
                <a:ext uri="{FF2B5EF4-FFF2-40B4-BE49-F238E27FC236}">
                  <a16:creationId xmlns:a16="http://schemas.microsoft.com/office/drawing/2014/main" id="{BD56017D-E928-E5E2-59F4-D8384075D47B}"/>
                </a:ext>
              </a:extLst>
            </p:cNvPr>
            <p:cNvSpPr/>
            <p:nvPr/>
          </p:nvSpPr>
          <p:spPr>
            <a:xfrm>
              <a:off x="9171228" y="3730807"/>
              <a:ext cx="616487" cy="369330"/>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65" name="TextBox 264">
              <a:extLst>
                <a:ext uri="{FF2B5EF4-FFF2-40B4-BE49-F238E27FC236}">
                  <a16:creationId xmlns:a16="http://schemas.microsoft.com/office/drawing/2014/main" id="{44D417EB-EB1A-4087-CCAC-2D93BAFBDC51}"/>
                </a:ext>
              </a:extLst>
            </p:cNvPr>
            <p:cNvSpPr txBox="1"/>
            <p:nvPr/>
          </p:nvSpPr>
          <p:spPr>
            <a:xfrm>
              <a:off x="9214554" y="3774034"/>
              <a:ext cx="744644"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FFFFFF"/>
                  </a:solidFill>
                  <a:effectLst/>
                  <a:uFillTx/>
                  <a:latin typeface="+mj-lt"/>
                  <a:ea typeface="+mj-ea"/>
                  <a:cs typeface="+mj-cs"/>
                  <a:sym typeface="Calibri"/>
                </a:rPr>
                <a:t>Unlock</a:t>
              </a:r>
            </a:p>
          </p:txBody>
        </p:sp>
      </p:grpSp>
      <p:grpSp>
        <p:nvGrpSpPr>
          <p:cNvPr id="272" name="Group 271">
            <a:extLst>
              <a:ext uri="{FF2B5EF4-FFF2-40B4-BE49-F238E27FC236}">
                <a16:creationId xmlns:a16="http://schemas.microsoft.com/office/drawing/2014/main" id="{4D8D247B-7BB8-8ABB-60ED-A77F3A102872}"/>
              </a:ext>
            </a:extLst>
          </p:cNvPr>
          <p:cNvGrpSpPr/>
          <p:nvPr/>
        </p:nvGrpSpPr>
        <p:grpSpPr>
          <a:xfrm>
            <a:off x="1178368" y="5932056"/>
            <a:ext cx="6077836" cy="307777"/>
            <a:chOff x="1178368" y="5932056"/>
            <a:chExt cx="6077836" cy="307777"/>
          </a:xfrm>
        </p:grpSpPr>
        <p:sp>
          <p:nvSpPr>
            <p:cNvPr id="269" name="Arrow: Right 268">
              <a:extLst>
                <a:ext uri="{FF2B5EF4-FFF2-40B4-BE49-F238E27FC236}">
                  <a16:creationId xmlns:a16="http://schemas.microsoft.com/office/drawing/2014/main" id="{529E88A1-E2D5-4918-D3B7-07A4E7F0EB45}"/>
                </a:ext>
              </a:extLst>
            </p:cNvPr>
            <p:cNvSpPr/>
            <p:nvPr/>
          </p:nvSpPr>
          <p:spPr>
            <a:xfrm>
              <a:off x="1178368" y="5965192"/>
              <a:ext cx="286636" cy="257372"/>
            </a:xfrm>
            <a:prstGeom prst="rightArrow">
              <a:avLst/>
            </a:prstGeom>
            <a:solidFill>
              <a:srgbClr val="FFFFFF"/>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71" name="TextBox 270">
              <a:extLst>
                <a:ext uri="{FF2B5EF4-FFF2-40B4-BE49-F238E27FC236}">
                  <a16:creationId xmlns:a16="http://schemas.microsoft.com/office/drawing/2014/main" id="{43FD864E-6393-7913-42A4-E95C0B6EF69C}"/>
                </a:ext>
              </a:extLst>
            </p:cNvPr>
            <p:cNvSpPr txBox="1"/>
            <p:nvPr/>
          </p:nvSpPr>
          <p:spPr>
            <a:xfrm>
              <a:off x="1465004" y="5932056"/>
              <a:ext cx="57912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a:solidFill>
                    <a:srgbClr val="FFFFFF"/>
                  </a:solidFill>
                </a:rPr>
                <a:t>This does not require Independent thread scheduling </a:t>
              </a:r>
              <a:r>
                <a:rPr lang="en-US" sz="1400">
                  <a:solidFill>
                    <a:srgbClr val="FFFFFF"/>
                  </a:solidFill>
                  <a:sym typeface="Wingdings" panose="05000000000000000000" pitchFamily="2" charset="2"/>
                </a:rPr>
                <a:t></a:t>
              </a:r>
              <a:endParaRPr lang="en-US" sz="1400">
                <a:solidFill>
                  <a:srgbClr val="FFFFFF"/>
                </a:solidFill>
              </a:endParaRPr>
            </a:p>
          </p:txBody>
        </p:sp>
      </p:grpSp>
    </p:spTree>
    <p:extLst>
      <p:ext uri="{BB962C8B-B14F-4D97-AF65-F5344CB8AC3E}">
        <p14:creationId xmlns:p14="http://schemas.microsoft.com/office/powerpoint/2010/main" val="321152187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0"/>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5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260"/>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2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216"/>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E0635-F79B-AB64-8E1C-526EA1B256B7}"/>
              </a:ext>
            </a:extLst>
          </p:cNvPr>
          <p:cNvSpPr>
            <a:spLocks noGrp="1"/>
          </p:cNvSpPr>
          <p:nvPr>
            <p:ph type="title"/>
          </p:nvPr>
        </p:nvSpPr>
        <p:spPr/>
        <p:txBody>
          <a:bodyPr>
            <a:normAutofit fontScale="90000"/>
          </a:bodyPr>
          <a:lstStyle/>
          <a:p>
            <a:r>
              <a:rPr lang="en-US" dirty="0"/>
              <a:t>Q&amp;A</a:t>
            </a:r>
          </a:p>
        </p:txBody>
      </p:sp>
      <p:sp>
        <p:nvSpPr>
          <p:cNvPr id="3" name="Text Placeholder 2">
            <a:extLst>
              <a:ext uri="{FF2B5EF4-FFF2-40B4-BE49-F238E27FC236}">
                <a16:creationId xmlns:a16="http://schemas.microsoft.com/office/drawing/2014/main" id="{A6FC5F19-46AC-8C0C-9D76-9B178064FE4B}"/>
              </a:ext>
            </a:extLst>
          </p:cNvPr>
          <p:cNvSpPr>
            <a:spLocks noGrp="1"/>
          </p:cNvSpPr>
          <p:nvPr>
            <p:ph type="body" idx="1"/>
          </p:nvPr>
        </p:nvSpPr>
        <p:spPr>
          <a:xfrm>
            <a:off x="274949" y="1266884"/>
            <a:ext cx="6197770" cy="4904747"/>
          </a:xfrm>
        </p:spPr>
        <p:txBody>
          <a:bodyPr/>
          <a:lstStyle/>
          <a:p>
            <a:r>
              <a:rPr lang="en-US" dirty="0"/>
              <a:t>Feel free to send us any question through or after the course through the QR code</a:t>
            </a:r>
          </a:p>
          <a:p>
            <a:r>
              <a:rPr lang="en-US" dirty="0"/>
              <a:t>We will answer reminded questions on the course page</a:t>
            </a:r>
          </a:p>
          <a:p>
            <a:pPr lvl="1"/>
            <a:endParaRPr lang="en-US" dirty="0"/>
          </a:p>
        </p:txBody>
      </p:sp>
      <p:sp>
        <p:nvSpPr>
          <p:cNvPr id="13" name="Slide Number Placeholder 12">
            <a:extLst>
              <a:ext uri="{FF2B5EF4-FFF2-40B4-BE49-F238E27FC236}">
                <a16:creationId xmlns:a16="http://schemas.microsoft.com/office/drawing/2014/main" id="{1A024598-B8FF-F379-C9FC-434BB5DE47D8}"/>
              </a:ext>
            </a:extLst>
          </p:cNvPr>
          <p:cNvSpPr>
            <a:spLocks noGrp="1"/>
          </p:cNvSpPr>
          <p:nvPr>
            <p:ph type="sldNum" sz="quarter" idx="2"/>
          </p:nvPr>
        </p:nvSpPr>
        <p:spPr/>
        <p:txBody>
          <a:bodyPr/>
          <a:lstStyle/>
          <a:p>
            <a:fld id="{86CB4B4D-7CA3-9044-876B-883B54F8677D}" type="slidenum">
              <a:rPr lang="en-US" smtClean="0"/>
              <a:t>6</a:t>
            </a:fld>
            <a:endParaRPr lang="en-US"/>
          </a:p>
        </p:txBody>
      </p:sp>
      <p:pic>
        <p:nvPicPr>
          <p:cNvPr id="9" name="Picture 8" descr="A qr code with black squares&#10;&#10;Description automatically generated">
            <a:extLst>
              <a:ext uri="{FF2B5EF4-FFF2-40B4-BE49-F238E27FC236}">
                <a16:creationId xmlns:a16="http://schemas.microsoft.com/office/drawing/2014/main" id="{5F720902-21FD-E716-AD0C-4008B4E7EBBB}"/>
              </a:ext>
            </a:extLst>
          </p:cNvPr>
          <p:cNvPicPr>
            <a:picLocks noChangeAspect="1"/>
          </p:cNvPicPr>
          <p:nvPr/>
        </p:nvPicPr>
        <p:blipFill>
          <a:blip r:embed="rId3"/>
          <a:stretch>
            <a:fillRect/>
          </a:stretch>
        </p:blipFill>
        <p:spPr>
          <a:xfrm>
            <a:off x="6767779" y="1713442"/>
            <a:ext cx="4436734" cy="4436734"/>
          </a:xfrm>
          <a:prstGeom prst="rect">
            <a:avLst/>
          </a:prstGeom>
        </p:spPr>
      </p:pic>
    </p:spTree>
    <p:extLst>
      <p:ext uri="{BB962C8B-B14F-4D97-AF65-F5344CB8AC3E}">
        <p14:creationId xmlns:p14="http://schemas.microsoft.com/office/powerpoint/2010/main" val="3035554672"/>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A8FDFAB-B8E0-94F2-C38C-FB546A95D171}"/>
              </a:ext>
            </a:extLst>
          </p:cNvPr>
          <p:cNvSpPr>
            <a:spLocks noGrp="1"/>
          </p:cNvSpPr>
          <p:nvPr>
            <p:ph type="sldNum" sz="quarter" idx="2"/>
          </p:nvPr>
        </p:nvSpPr>
        <p:spPr/>
        <p:txBody>
          <a:bodyPr/>
          <a:lstStyle/>
          <a:p>
            <a:fld id="{86CB4B4D-7CA3-9044-876B-883B54F8677D}" type="slidenum">
              <a:rPr lang="en-US" smtClean="0"/>
              <a:t>60</a:t>
            </a:fld>
            <a:endParaRPr lang="en-US"/>
          </a:p>
        </p:txBody>
      </p:sp>
      <p:sp>
        <p:nvSpPr>
          <p:cNvPr id="3" name="Title 2">
            <a:extLst>
              <a:ext uri="{FF2B5EF4-FFF2-40B4-BE49-F238E27FC236}">
                <a16:creationId xmlns:a16="http://schemas.microsoft.com/office/drawing/2014/main" id="{713D5421-31DC-AA77-F301-7E4A67F9A02C}"/>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5AC3FD50-9D6C-4D1B-9B8C-8091E603922E}"/>
              </a:ext>
            </a:extLst>
          </p:cNvPr>
          <p:cNvSpPr>
            <a:spLocks noGrp="1"/>
          </p:cNvSpPr>
          <p:nvPr>
            <p:ph type="body" sz="quarter" idx="1"/>
          </p:nvPr>
        </p:nvSpPr>
        <p:spPr/>
        <p:txBody>
          <a:bodyPr>
            <a:normAutofit lnSpcReduction="10000"/>
          </a:bodyPr>
          <a:lstStyle/>
          <a:p>
            <a:r>
              <a:rPr lang="en-US"/>
              <a:t>RADIX SORT</a:t>
            </a:r>
          </a:p>
        </p:txBody>
      </p:sp>
    </p:spTree>
    <p:extLst>
      <p:ext uri="{BB962C8B-B14F-4D97-AF65-F5344CB8AC3E}">
        <p14:creationId xmlns:p14="http://schemas.microsoft.com/office/powerpoint/2010/main" val="2394091859"/>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B477FCD7-0B52-76E9-936B-663C62FBFC7D}"/>
              </a:ext>
            </a:extLst>
          </p:cNvPr>
          <p:cNvSpPr/>
          <p:nvPr/>
        </p:nvSpPr>
        <p:spPr>
          <a:xfrm>
            <a:off x="5842000" y="768350"/>
            <a:ext cx="6013450" cy="4521200"/>
          </a:xfrm>
          <a:prstGeom prst="rect">
            <a:avLst/>
          </a:prstGeom>
          <a:solidFill>
            <a:schemeClr val="bg1"/>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8" name="Rectangle 37">
            <a:extLst>
              <a:ext uri="{FF2B5EF4-FFF2-40B4-BE49-F238E27FC236}">
                <a16:creationId xmlns:a16="http://schemas.microsoft.com/office/drawing/2014/main" id="{D2222FAA-8297-040E-A88A-55226E989F73}"/>
              </a:ext>
            </a:extLst>
          </p:cNvPr>
          <p:cNvSpPr/>
          <p:nvPr/>
        </p:nvSpPr>
        <p:spPr>
          <a:xfrm>
            <a:off x="5677074" y="3893240"/>
            <a:ext cx="300037" cy="228625"/>
          </a:xfrm>
          <a:prstGeom prst="rect">
            <a:avLst/>
          </a:prstGeom>
          <a:solidFill>
            <a:srgbClr val="000000">
              <a:alpha val="67843"/>
            </a:srgb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 name="Slide Number Placeholder 1">
            <a:extLst>
              <a:ext uri="{FF2B5EF4-FFF2-40B4-BE49-F238E27FC236}">
                <a16:creationId xmlns:a16="http://schemas.microsoft.com/office/drawing/2014/main" id="{08080BAB-3CCA-EBF6-20CC-32281F5C5A77}"/>
              </a:ext>
            </a:extLst>
          </p:cNvPr>
          <p:cNvSpPr>
            <a:spLocks noGrp="1"/>
          </p:cNvSpPr>
          <p:nvPr>
            <p:ph type="sldNum" sz="quarter" idx="2"/>
          </p:nvPr>
        </p:nvSpPr>
        <p:spPr/>
        <p:txBody>
          <a:bodyPr/>
          <a:lstStyle/>
          <a:p>
            <a:fld id="{86CB4B4D-7CA3-9044-876B-883B54F8677D}" type="slidenum">
              <a:rPr lang="en-US" smtClean="0"/>
              <a:t>61</a:t>
            </a:fld>
            <a:endParaRPr lang="en-US"/>
          </a:p>
        </p:txBody>
      </p:sp>
      <p:sp>
        <p:nvSpPr>
          <p:cNvPr id="3" name="Title 2">
            <a:extLst>
              <a:ext uri="{FF2B5EF4-FFF2-40B4-BE49-F238E27FC236}">
                <a16:creationId xmlns:a16="http://schemas.microsoft.com/office/drawing/2014/main" id="{769806B8-5FF4-F2A3-6176-AF0FE96D1053}"/>
              </a:ext>
            </a:extLst>
          </p:cNvPr>
          <p:cNvSpPr>
            <a:spLocks noGrp="1"/>
          </p:cNvSpPr>
          <p:nvPr>
            <p:ph type="title"/>
          </p:nvPr>
        </p:nvSpPr>
        <p:spPr/>
        <p:txBody>
          <a:bodyPr>
            <a:normAutofit fontScale="90000"/>
          </a:bodyPr>
          <a:lstStyle/>
          <a:p>
            <a:r>
              <a:rPr lang="en-US"/>
              <a:t>Radix Sort - Basics</a:t>
            </a:r>
          </a:p>
        </p:txBody>
      </p:sp>
      <p:sp>
        <p:nvSpPr>
          <p:cNvPr id="4" name="Text Placeholder 3">
            <a:extLst>
              <a:ext uri="{FF2B5EF4-FFF2-40B4-BE49-F238E27FC236}">
                <a16:creationId xmlns:a16="http://schemas.microsoft.com/office/drawing/2014/main" id="{CFE2EF4B-7D82-BCD2-0587-1537A9C4D2CC}"/>
              </a:ext>
            </a:extLst>
          </p:cNvPr>
          <p:cNvSpPr>
            <a:spLocks noGrp="1"/>
          </p:cNvSpPr>
          <p:nvPr>
            <p:ph type="body" idx="1"/>
          </p:nvPr>
        </p:nvSpPr>
        <p:spPr>
          <a:xfrm>
            <a:off x="272815" y="840165"/>
            <a:ext cx="4615984" cy="4718424"/>
          </a:xfrm>
        </p:spPr>
        <p:txBody>
          <a:bodyPr>
            <a:normAutofit/>
          </a:bodyPr>
          <a:lstStyle/>
          <a:p>
            <a:r>
              <a:rPr lang="en-US" dirty="0"/>
              <a:t>Sorting   -bit integers </a:t>
            </a:r>
          </a:p>
          <a:p>
            <a:pPr lvl="1"/>
            <a:r>
              <a:rPr lang="en-US" dirty="0"/>
              <a:t>Linear time complexity</a:t>
            </a:r>
            <a:endParaRPr lang="en-US" i="1" dirty="0"/>
          </a:p>
          <a:p>
            <a:pPr lvl="2"/>
            <a:r>
              <a:rPr lang="en-US" dirty="0"/>
              <a:t>Comparison-based algorithms</a:t>
            </a:r>
          </a:p>
          <a:p>
            <a:pPr lvl="1"/>
            <a:r>
              <a:rPr lang="en-US" dirty="0"/>
              <a:t>Counting, prefix scan, and reordering</a:t>
            </a:r>
          </a:p>
          <a:p>
            <a:endParaRPr lang="en-US" dirty="0"/>
          </a:p>
          <a:p>
            <a:pPr lvl="1"/>
            <a:endParaRPr lang="en-US" dirty="0"/>
          </a:p>
        </p:txBody>
      </p:sp>
      <p:grpSp>
        <p:nvGrpSpPr>
          <p:cNvPr id="16" name="Group 15">
            <a:extLst>
              <a:ext uri="{FF2B5EF4-FFF2-40B4-BE49-F238E27FC236}">
                <a16:creationId xmlns:a16="http://schemas.microsoft.com/office/drawing/2014/main" id="{DEDA2444-3A93-5F7B-7BEB-24753C3C1E04}"/>
              </a:ext>
            </a:extLst>
          </p:cNvPr>
          <p:cNvGrpSpPr/>
          <p:nvPr/>
        </p:nvGrpSpPr>
        <p:grpSpPr>
          <a:xfrm>
            <a:off x="6263500" y="2363667"/>
            <a:ext cx="3986604" cy="1069576"/>
            <a:chOff x="6263500" y="2363667"/>
            <a:chExt cx="3986604" cy="1069576"/>
          </a:xfrm>
        </p:grpSpPr>
        <p:grpSp>
          <p:nvGrpSpPr>
            <p:cNvPr id="135" name="Group 134">
              <a:extLst>
                <a:ext uri="{FF2B5EF4-FFF2-40B4-BE49-F238E27FC236}">
                  <a16:creationId xmlns:a16="http://schemas.microsoft.com/office/drawing/2014/main" id="{77B3933B-666D-7388-446B-C2A308917201}"/>
                </a:ext>
              </a:extLst>
            </p:cNvPr>
            <p:cNvGrpSpPr/>
            <p:nvPr/>
          </p:nvGrpSpPr>
          <p:grpSpPr>
            <a:xfrm>
              <a:off x="6263500" y="2961983"/>
              <a:ext cx="1820158" cy="464244"/>
              <a:chOff x="734698" y="2742058"/>
              <a:chExt cx="1820158" cy="464244"/>
            </a:xfrm>
          </p:grpSpPr>
          <p:grpSp>
            <p:nvGrpSpPr>
              <p:cNvPr id="136" name="Group 135">
                <a:extLst>
                  <a:ext uri="{FF2B5EF4-FFF2-40B4-BE49-F238E27FC236}">
                    <a16:creationId xmlns:a16="http://schemas.microsoft.com/office/drawing/2014/main" id="{6A26CB71-2136-877A-5552-B763977A566C}"/>
                  </a:ext>
                </a:extLst>
              </p:cNvPr>
              <p:cNvGrpSpPr/>
              <p:nvPr/>
            </p:nvGrpSpPr>
            <p:grpSpPr>
              <a:xfrm>
                <a:off x="734698" y="2742058"/>
                <a:ext cx="1820158" cy="464244"/>
                <a:chOff x="778712" y="2675195"/>
                <a:chExt cx="1384523" cy="353132"/>
              </a:xfrm>
            </p:grpSpPr>
            <p:sp>
              <p:nvSpPr>
                <p:cNvPr id="141" name="Rectangle 140">
                  <a:extLst>
                    <a:ext uri="{FF2B5EF4-FFF2-40B4-BE49-F238E27FC236}">
                      <a16:creationId xmlns:a16="http://schemas.microsoft.com/office/drawing/2014/main" id="{244EB9A8-5B99-5D05-2D0D-4F1352E94223}"/>
                    </a:ext>
                  </a:extLst>
                </p:cNvPr>
                <p:cNvSpPr/>
                <p:nvPr/>
              </p:nvSpPr>
              <p:spPr>
                <a:xfrm>
                  <a:off x="778712" y="2675196"/>
                  <a:ext cx="345434" cy="353131"/>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42" name="Rectangle 141">
                  <a:extLst>
                    <a:ext uri="{FF2B5EF4-FFF2-40B4-BE49-F238E27FC236}">
                      <a16:creationId xmlns:a16="http://schemas.microsoft.com/office/drawing/2014/main" id="{8D6F2350-EAC1-9B29-1C3E-456E18C58248}"/>
                    </a:ext>
                  </a:extLst>
                </p:cNvPr>
                <p:cNvSpPr/>
                <p:nvPr/>
              </p:nvSpPr>
              <p:spPr>
                <a:xfrm>
                  <a:off x="1125075" y="2675196"/>
                  <a:ext cx="345434" cy="353131"/>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43" name="Rectangle 142">
                  <a:extLst>
                    <a:ext uri="{FF2B5EF4-FFF2-40B4-BE49-F238E27FC236}">
                      <a16:creationId xmlns:a16="http://schemas.microsoft.com/office/drawing/2014/main" id="{D8A7EE76-BF67-7B40-1F2D-576AAA61433A}"/>
                    </a:ext>
                  </a:extLst>
                </p:cNvPr>
                <p:cNvSpPr/>
                <p:nvPr/>
              </p:nvSpPr>
              <p:spPr>
                <a:xfrm>
                  <a:off x="1471438" y="2675196"/>
                  <a:ext cx="345434" cy="353131"/>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44" name="Rectangle 143">
                  <a:extLst>
                    <a:ext uri="{FF2B5EF4-FFF2-40B4-BE49-F238E27FC236}">
                      <a16:creationId xmlns:a16="http://schemas.microsoft.com/office/drawing/2014/main" id="{EEC463D8-E384-B419-7D2F-29645F555A58}"/>
                    </a:ext>
                  </a:extLst>
                </p:cNvPr>
                <p:cNvSpPr/>
                <p:nvPr/>
              </p:nvSpPr>
              <p:spPr>
                <a:xfrm>
                  <a:off x="1817801" y="2675195"/>
                  <a:ext cx="345434" cy="353131"/>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grpSp>
          <p:sp>
            <p:nvSpPr>
              <p:cNvPr id="137" name="TextBox 136">
                <a:extLst>
                  <a:ext uri="{FF2B5EF4-FFF2-40B4-BE49-F238E27FC236}">
                    <a16:creationId xmlns:a16="http://schemas.microsoft.com/office/drawing/2014/main" id="{A9C564B7-8216-6C47-825E-841605A238BC}"/>
                  </a:ext>
                </a:extLst>
              </p:cNvPr>
              <p:cNvSpPr txBox="1"/>
              <p:nvPr/>
            </p:nvSpPr>
            <p:spPr>
              <a:xfrm>
                <a:off x="854848" y="2789512"/>
                <a:ext cx="27622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0</a:t>
                </a:r>
              </a:p>
            </p:txBody>
          </p:sp>
          <p:sp>
            <p:nvSpPr>
              <p:cNvPr id="138" name="TextBox 137">
                <a:extLst>
                  <a:ext uri="{FF2B5EF4-FFF2-40B4-BE49-F238E27FC236}">
                    <a16:creationId xmlns:a16="http://schemas.microsoft.com/office/drawing/2014/main" id="{1758843D-8627-56F1-212E-7DEF88FA4230}"/>
                  </a:ext>
                </a:extLst>
              </p:cNvPr>
              <p:cNvSpPr txBox="1"/>
              <p:nvPr/>
            </p:nvSpPr>
            <p:spPr>
              <a:xfrm>
                <a:off x="1321594" y="2797969"/>
                <a:ext cx="27622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2</a:t>
                </a:r>
              </a:p>
            </p:txBody>
          </p:sp>
          <p:sp>
            <p:nvSpPr>
              <p:cNvPr id="139" name="TextBox 138">
                <a:extLst>
                  <a:ext uri="{FF2B5EF4-FFF2-40B4-BE49-F238E27FC236}">
                    <a16:creationId xmlns:a16="http://schemas.microsoft.com/office/drawing/2014/main" id="{460F4705-1B52-5253-B476-C1D31CC9A54C}"/>
                  </a:ext>
                </a:extLst>
              </p:cNvPr>
              <p:cNvSpPr txBox="1"/>
              <p:nvPr/>
            </p:nvSpPr>
            <p:spPr>
              <a:xfrm>
                <a:off x="1785153" y="2796655"/>
                <a:ext cx="27622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3</a:t>
                </a:r>
              </a:p>
            </p:txBody>
          </p:sp>
          <p:sp>
            <p:nvSpPr>
              <p:cNvPr id="140" name="TextBox 139">
                <a:extLst>
                  <a:ext uri="{FF2B5EF4-FFF2-40B4-BE49-F238E27FC236}">
                    <a16:creationId xmlns:a16="http://schemas.microsoft.com/office/drawing/2014/main" id="{FC045330-CCD3-C0F7-D18D-54BE37B5B03A}"/>
                  </a:ext>
                </a:extLst>
              </p:cNvPr>
              <p:cNvSpPr txBox="1"/>
              <p:nvPr/>
            </p:nvSpPr>
            <p:spPr>
              <a:xfrm>
                <a:off x="2219661" y="2796655"/>
                <a:ext cx="27622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6</a:t>
                </a:r>
              </a:p>
            </p:txBody>
          </p:sp>
        </p:grpSp>
        <p:sp>
          <p:nvSpPr>
            <p:cNvPr id="153" name="Arrow: Curved Left 152">
              <a:extLst>
                <a:ext uri="{FF2B5EF4-FFF2-40B4-BE49-F238E27FC236}">
                  <a16:creationId xmlns:a16="http://schemas.microsoft.com/office/drawing/2014/main" id="{3BFFEF0C-4D94-8CDE-CBC4-66E179E4F91B}"/>
                </a:ext>
              </a:extLst>
            </p:cNvPr>
            <p:cNvSpPr/>
            <p:nvPr/>
          </p:nvSpPr>
          <p:spPr>
            <a:xfrm>
              <a:off x="8253059" y="2363667"/>
              <a:ext cx="275112" cy="813269"/>
            </a:xfrm>
            <a:prstGeom prst="curvedLeftArrow">
              <a:avLst/>
            </a:prstGeom>
            <a:solidFill>
              <a:schemeClr val="bg1"/>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5" name="Speech Bubble: Oval 4">
              <a:extLst>
                <a:ext uri="{FF2B5EF4-FFF2-40B4-BE49-F238E27FC236}">
                  <a16:creationId xmlns:a16="http://schemas.microsoft.com/office/drawing/2014/main" id="{B80A2E8A-AC93-4E82-8B93-A48DDAD9AD77}"/>
                </a:ext>
              </a:extLst>
            </p:cNvPr>
            <p:cNvSpPr/>
            <p:nvPr/>
          </p:nvSpPr>
          <p:spPr>
            <a:xfrm>
              <a:off x="8893269" y="3014089"/>
              <a:ext cx="1356835" cy="419154"/>
            </a:xfrm>
            <a:prstGeom prst="wedgeEllipseCallout">
              <a:avLst>
                <a:gd name="adj1" fmla="val -72597"/>
                <a:gd name="adj2" fmla="val 4260"/>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dirty="0">
                  <a:solidFill>
                    <a:srgbClr val="000000"/>
                  </a:solidFill>
                  <a:latin typeface="+mj-lt"/>
                  <a:ea typeface="+mj-ea"/>
                  <a:cs typeface="+mj-cs"/>
                  <a:sym typeface="Calibri"/>
                </a:rPr>
                <a:t>Prefix scan</a:t>
              </a:r>
            </a:p>
          </p:txBody>
        </p:sp>
      </p:grpSp>
      <p:grpSp>
        <p:nvGrpSpPr>
          <p:cNvPr id="23" name="Group 22">
            <a:extLst>
              <a:ext uri="{FF2B5EF4-FFF2-40B4-BE49-F238E27FC236}">
                <a16:creationId xmlns:a16="http://schemas.microsoft.com/office/drawing/2014/main" id="{C0CA2429-8961-B47D-E07B-DCE83F2CFF41}"/>
              </a:ext>
            </a:extLst>
          </p:cNvPr>
          <p:cNvGrpSpPr/>
          <p:nvPr/>
        </p:nvGrpSpPr>
        <p:grpSpPr>
          <a:xfrm>
            <a:off x="5140227" y="3426226"/>
            <a:ext cx="6525811" cy="1602079"/>
            <a:chOff x="5140227" y="3426226"/>
            <a:chExt cx="6525811" cy="1602079"/>
          </a:xfrm>
        </p:grpSpPr>
        <p:grpSp>
          <p:nvGrpSpPr>
            <p:cNvPr id="17" name="Group 16">
              <a:extLst>
                <a:ext uri="{FF2B5EF4-FFF2-40B4-BE49-F238E27FC236}">
                  <a16:creationId xmlns:a16="http://schemas.microsoft.com/office/drawing/2014/main" id="{C113BEDC-A1CF-9CA6-8398-681A6C1D0776}"/>
                </a:ext>
              </a:extLst>
            </p:cNvPr>
            <p:cNvGrpSpPr/>
            <p:nvPr/>
          </p:nvGrpSpPr>
          <p:grpSpPr>
            <a:xfrm>
              <a:off x="6257474" y="3426226"/>
              <a:ext cx="5408564" cy="1602079"/>
              <a:chOff x="6257474" y="3426226"/>
              <a:chExt cx="5408564" cy="1602079"/>
            </a:xfrm>
          </p:grpSpPr>
          <p:sp>
            <p:nvSpPr>
              <p:cNvPr id="155" name="Rectangle 154">
                <a:extLst>
                  <a:ext uri="{FF2B5EF4-FFF2-40B4-BE49-F238E27FC236}">
                    <a16:creationId xmlns:a16="http://schemas.microsoft.com/office/drawing/2014/main" id="{F6A1E7C2-04FE-DFED-526A-C2F0786F86FD}"/>
                  </a:ext>
                </a:extLst>
              </p:cNvPr>
              <p:cNvSpPr/>
              <p:nvPr/>
            </p:nvSpPr>
            <p:spPr>
              <a:xfrm>
                <a:off x="6273290" y="4502760"/>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rgbClr val="FFFFFF"/>
                    </a:solidFill>
                    <a:effectLst/>
                    <a:uFillTx/>
                    <a:latin typeface="+mj-lt"/>
                    <a:ea typeface="+mj-ea"/>
                    <a:cs typeface="+mj-cs"/>
                    <a:sym typeface="Calibri"/>
                  </a:rPr>
                  <a:t>0</a:t>
                </a:r>
              </a:p>
            </p:txBody>
          </p:sp>
          <p:sp>
            <p:nvSpPr>
              <p:cNvPr id="156" name="Rectangle 155">
                <a:extLst>
                  <a:ext uri="{FF2B5EF4-FFF2-40B4-BE49-F238E27FC236}">
                    <a16:creationId xmlns:a16="http://schemas.microsoft.com/office/drawing/2014/main" id="{205F780E-A1DC-7F5A-B3DC-0B2D188801DB}"/>
                  </a:ext>
                </a:extLst>
              </p:cNvPr>
              <p:cNvSpPr/>
              <p:nvPr/>
            </p:nvSpPr>
            <p:spPr>
              <a:xfrm>
                <a:off x="6714578" y="4502760"/>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rgbClr val="FFFFFF"/>
                    </a:solidFill>
                    <a:effectLst/>
                    <a:uFillTx/>
                    <a:latin typeface="+mj-lt"/>
                    <a:ea typeface="+mj-ea"/>
                    <a:cs typeface="+mj-cs"/>
                    <a:sym typeface="Calibri"/>
                  </a:rPr>
                  <a:t>0</a:t>
                </a:r>
              </a:p>
            </p:txBody>
          </p:sp>
          <p:sp>
            <p:nvSpPr>
              <p:cNvPr id="157" name="Rectangle 156">
                <a:extLst>
                  <a:ext uri="{FF2B5EF4-FFF2-40B4-BE49-F238E27FC236}">
                    <a16:creationId xmlns:a16="http://schemas.microsoft.com/office/drawing/2014/main" id="{602BA681-087A-4D17-FFB8-E4A85B1C0788}"/>
                  </a:ext>
                </a:extLst>
              </p:cNvPr>
              <p:cNvSpPr/>
              <p:nvPr/>
            </p:nvSpPr>
            <p:spPr>
              <a:xfrm>
                <a:off x="7155866" y="4502760"/>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rgbClr val="FFFFFF"/>
                    </a:solidFill>
                    <a:effectLst/>
                    <a:uFillTx/>
                    <a:latin typeface="+mj-lt"/>
                    <a:ea typeface="+mj-ea"/>
                    <a:cs typeface="+mj-cs"/>
                    <a:sym typeface="Calibri"/>
                  </a:rPr>
                  <a:t>1</a:t>
                </a:r>
              </a:p>
            </p:txBody>
          </p:sp>
          <p:sp>
            <p:nvSpPr>
              <p:cNvPr id="158" name="Rectangle 157">
                <a:extLst>
                  <a:ext uri="{FF2B5EF4-FFF2-40B4-BE49-F238E27FC236}">
                    <a16:creationId xmlns:a16="http://schemas.microsoft.com/office/drawing/2014/main" id="{6AE81939-9A60-6AEE-71F3-4510470D8EDE}"/>
                  </a:ext>
                </a:extLst>
              </p:cNvPr>
              <p:cNvSpPr/>
              <p:nvPr/>
            </p:nvSpPr>
            <p:spPr>
              <a:xfrm>
                <a:off x="7597154" y="4502760"/>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rgbClr val="FFFFFF"/>
                    </a:solidFill>
                    <a:effectLst/>
                    <a:uFillTx/>
                    <a:latin typeface="+mj-lt"/>
                    <a:ea typeface="+mj-ea"/>
                    <a:cs typeface="+mj-cs"/>
                    <a:sym typeface="Calibri"/>
                  </a:rPr>
                  <a:t>2</a:t>
                </a:r>
              </a:p>
            </p:txBody>
          </p:sp>
          <p:sp>
            <p:nvSpPr>
              <p:cNvPr id="159" name="Rectangle 158">
                <a:extLst>
                  <a:ext uri="{FF2B5EF4-FFF2-40B4-BE49-F238E27FC236}">
                    <a16:creationId xmlns:a16="http://schemas.microsoft.com/office/drawing/2014/main" id="{0105F763-B836-B68A-3720-1FD4BD453BF9}"/>
                  </a:ext>
                </a:extLst>
              </p:cNvPr>
              <p:cNvSpPr/>
              <p:nvPr/>
            </p:nvSpPr>
            <p:spPr>
              <a:xfrm>
                <a:off x="8038442" y="4502760"/>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rgbClr val="FFFFFF"/>
                    </a:solidFill>
                    <a:effectLst/>
                    <a:uFillTx/>
                    <a:latin typeface="+mj-lt"/>
                    <a:ea typeface="+mj-ea"/>
                    <a:cs typeface="+mj-cs"/>
                    <a:sym typeface="Calibri"/>
                  </a:rPr>
                  <a:t>2</a:t>
                </a:r>
              </a:p>
            </p:txBody>
          </p:sp>
          <p:sp>
            <p:nvSpPr>
              <p:cNvPr id="160" name="Rectangle 159">
                <a:extLst>
                  <a:ext uri="{FF2B5EF4-FFF2-40B4-BE49-F238E27FC236}">
                    <a16:creationId xmlns:a16="http://schemas.microsoft.com/office/drawing/2014/main" id="{6C9D8AD7-2AB5-397B-DB88-970D0C59FBFD}"/>
                  </a:ext>
                </a:extLst>
              </p:cNvPr>
              <p:cNvSpPr/>
              <p:nvPr/>
            </p:nvSpPr>
            <p:spPr>
              <a:xfrm>
                <a:off x="8479730" y="4502760"/>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rgbClr val="FFFFFF"/>
                    </a:solidFill>
                    <a:effectLst/>
                    <a:uFillTx/>
                    <a:latin typeface="+mj-lt"/>
                    <a:ea typeface="+mj-ea"/>
                    <a:cs typeface="+mj-cs"/>
                    <a:sym typeface="Calibri"/>
                  </a:rPr>
                  <a:t>2</a:t>
                </a:r>
              </a:p>
            </p:txBody>
          </p:sp>
          <p:sp>
            <p:nvSpPr>
              <p:cNvPr id="161" name="Rectangle 160">
                <a:extLst>
                  <a:ext uri="{FF2B5EF4-FFF2-40B4-BE49-F238E27FC236}">
                    <a16:creationId xmlns:a16="http://schemas.microsoft.com/office/drawing/2014/main" id="{B1DBF818-3493-AD61-38DF-C7E8BD973E89}"/>
                  </a:ext>
                </a:extLst>
              </p:cNvPr>
              <p:cNvSpPr/>
              <p:nvPr/>
            </p:nvSpPr>
            <p:spPr>
              <a:xfrm>
                <a:off x="8921018" y="4502299"/>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rgbClr val="FFFFFF"/>
                    </a:solidFill>
                    <a:effectLst/>
                    <a:uFillTx/>
                    <a:latin typeface="+mj-lt"/>
                    <a:ea typeface="+mj-ea"/>
                    <a:cs typeface="+mj-cs"/>
                    <a:sym typeface="Calibri"/>
                  </a:rPr>
                  <a:t>3</a:t>
                </a:r>
              </a:p>
            </p:txBody>
          </p:sp>
          <p:sp>
            <p:nvSpPr>
              <p:cNvPr id="162" name="Rectangle 161">
                <a:extLst>
                  <a:ext uri="{FF2B5EF4-FFF2-40B4-BE49-F238E27FC236}">
                    <a16:creationId xmlns:a16="http://schemas.microsoft.com/office/drawing/2014/main" id="{BCBA2E6A-5BB5-CE58-D803-9254B7709C82}"/>
                  </a:ext>
                </a:extLst>
              </p:cNvPr>
              <p:cNvSpPr/>
              <p:nvPr/>
            </p:nvSpPr>
            <p:spPr>
              <a:xfrm>
                <a:off x="9362306" y="4502530"/>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rgbClr val="FFFFFF"/>
                    </a:solidFill>
                    <a:effectLst/>
                    <a:uFillTx/>
                    <a:latin typeface="+mj-lt"/>
                    <a:ea typeface="+mj-ea"/>
                    <a:cs typeface="+mj-cs"/>
                    <a:sym typeface="Calibri"/>
                  </a:rPr>
                  <a:t>3</a:t>
                </a:r>
              </a:p>
            </p:txBody>
          </p:sp>
          <p:cxnSp>
            <p:nvCxnSpPr>
              <p:cNvPr id="163" name="Straight Connector 162">
                <a:extLst>
                  <a:ext uri="{FF2B5EF4-FFF2-40B4-BE49-F238E27FC236}">
                    <a16:creationId xmlns:a16="http://schemas.microsoft.com/office/drawing/2014/main" id="{6614FFF1-005F-4AD0-C737-1C25232BE3E7}"/>
                  </a:ext>
                </a:extLst>
              </p:cNvPr>
              <p:cNvCxnSpPr>
                <a:cxnSpLocks/>
              </p:cNvCxnSpPr>
              <p:nvPr/>
            </p:nvCxnSpPr>
            <p:spPr>
              <a:xfrm>
                <a:off x="6257474" y="4171975"/>
                <a:ext cx="0" cy="856330"/>
              </a:xfrm>
              <a:prstGeom prst="line">
                <a:avLst/>
              </a:prstGeom>
              <a:noFill/>
              <a:ln w="28575" cap="flat">
                <a:solidFill>
                  <a:srgbClr val="FFFFFF"/>
                </a:solidFill>
                <a:prstDash val="sysDash"/>
                <a:miter lim="800000"/>
              </a:ln>
              <a:effectLst>
                <a:outerShdw blurRad="63500" sx="102000" sy="102000" algn="ctr" rotWithShape="0">
                  <a:prstClr val="black"/>
                </a:outerShdw>
              </a:effectLst>
              <a:sp3d/>
            </p:spPr>
            <p:style>
              <a:lnRef idx="0">
                <a:scrgbClr r="0" g="0" b="0"/>
              </a:lnRef>
              <a:fillRef idx="0">
                <a:scrgbClr r="0" g="0" b="0"/>
              </a:fillRef>
              <a:effectRef idx="0">
                <a:scrgbClr r="0" g="0" b="0"/>
              </a:effectRef>
              <a:fontRef idx="none"/>
            </p:style>
          </p:cxnSp>
          <p:cxnSp>
            <p:nvCxnSpPr>
              <p:cNvPr id="166" name="Straight Arrow Connector 165">
                <a:extLst>
                  <a:ext uri="{FF2B5EF4-FFF2-40B4-BE49-F238E27FC236}">
                    <a16:creationId xmlns:a16="http://schemas.microsoft.com/office/drawing/2014/main" id="{6728A3CE-48E7-220F-3215-E72008238486}"/>
                  </a:ext>
                </a:extLst>
              </p:cNvPr>
              <p:cNvCxnSpPr>
                <a:cxnSpLocks/>
                <a:stCxn id="141" idx="2"/>
              </p:cNvCxnSpPr>
              <p:nvPr/>
            </p:nvCxnSpPr>
            <p:spPr>
              <a:xfrm flipH="1">
                <a:off x="6282438" y="3426227"/>
                <a:ext cx="208124" cy="637278"/>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68" name="Straight Arrow Connector 167">
                <a:extLst>
                  <a:ext uri="{FF2B5EF4-FFF2-40B4-BE49-F238E27FC236}">
                    <a16:creationId xmlns:a16="http://schemas.microsoft.com/office/drawing/2014/main" id="{32F08D02-1F96-D512-E63E-A8CEFB23240A}"/>
                  </a:ext>
                </a:extLst>
              </p:cNvPr>
              <p:cNvCxnSpPr>
                <a:cxnSpLocks/>
              </p:cNvCxnSpPr>
              <p:nvPr/>
            </p:nvCxnSpPr>
            <p:spPr>
              <a:xfrm>
                <a:off x="6282438" y="4272305"/>
                <a:ext cx="322348" cy="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70" name="Straight Connector 169">
                <a:extLst>
                  <a:ext uri="{FF2B5EF4-FFF2-40B4-BE49-F238E27FC236}">
                    <a16:creationId xmlns:a16="http://schemas.microsoft.com/office/drawing/2014/main" id="{2C2B3A47-3E82-B769-35CF-541EE01B73FF}"/>
                  </a:ext>
                </a:extLst>
              </p:cNvPr>
              <p:cNvCxnSpPr>
                <a:cxnSpLocks/>
              </p:cNvCxnSpPr>
              <p:nvPr/>
            </p:nvCxnSpPr>
            <p:spPr>
              <a:xfrm flipH="1">
                <a:off x="7140051" y="4151575"/>
                <a:ext cx="11423" cy="876730"/>
              </a:xfrm>
              <a:prstGeom prst="line">
                <a:avLst/>
              </a:prstGeom>
              <a:noFill/>
              <a:ln w="28575" cap="flat">
                <a:solidFill>
                  <a:srgbClr val="FFFFFF"/>
                </a:solidFill>
                <a:prstDash val="sysDash"/>
                <a:miter lim="800000"/>
              </a:ln>
              <a:effectLst>
                <a:outerShdw blurRad="63500" sx="102000" sy="102000" algn="ctr" rotWithShape="0">
                  <a:prstClr val="black"/>
                </a:outerShdw>
              </a:effectLst>
              <a:sp3d/>
            </p:spPr>
            <p:style>
              <a:lnRef idx="0">
                <a:scrgbClr r="0" g="0" b="0"/>
              </a:lnRef>
              <a:fillRef idx="0">
                <a:scrgbClr r="0" g="0" b="0"/>
              </a:fillRef>
              <a:effectRef idx="0">
                <a:scrgbClr r="0" g="0" b="0"/>
              </a:effectRef>
              <a:fontRef idx="none"/>
            </p:style>
          </p:cxnSp>
          <p:cxnSp>
            <p:nvCxnSpPr>
              <p:cNvPr id="171" name="Straight Arrow Connector 170">
                <a:extLst>
                  <a:ext uri="{FF2B5EF4-FFF2-40B4-BE49-F238E27FC236}">
                    <a16:creationId xmlns:a16="http://schemas.microsoft.com/office/drawing/2014/main" id="{7656A7FA-6C5B-68EE-FF69-0654986D07B7}"/>
                  </a:ext>
                </a:extLst>
              </p:cNvPr>
              <p:cNvCxnSpPr>
                <a:cxnSpLocks/>
              </p:cNvCxnSpPr>
              <p:nvPr/>
            </p:nvCxnSpPr>
            <p:spPr>
              <a:xfrm>
                <a:off x="7176438" y="4251905"/>
                <a:ext cx="322348" cy="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72" name="Straight Connector 171">
                <a:extLst>
                  <a:ext uri="{FF2B5EF4-FFF2-40B4-BE49-F238E27FC236}">
                    <a16:creationId xmlns:a16="http://schemas.microsoft.com/office/drawing/2014/main" id="{A614BB24-C5E4-8AB7-5957-75D280ADDDF7}"/>
                  </a:ext>
                </a:extLst>
              </p:cNvPr>
              <p:cNvCxnSpPr>
                <a:cxnSpLocks/>
              </p:cNvCxnSpPr>
              <p:nvPr/>
            </p:nvCxnSpPr>
            <p:spPr>
              <a:xfrm>
                <a:off x="7606274" y="4145575"/>
                <a:ext cx="0" cy="882730"/>
              </a:xfrm>
              <a:prstGeom prst="line">
                <a:avLst/>
              </a:prstGeom>
              <a:noFill/>
              <a:ln w="28575" cap="flat">
                <a:solidFill>
                  <a:srgbClr val="FFFFFF"/>
                </a:solidFill>
                <a:prstDash val="sysDash"/>
                <a:miter lim="800000"/>
              </a:ln>
              <a:effectLst>
                <a:outerShdw blurRad="63500" sx="102000" sy="102000" algn="ctr" rotWithShape="0">
                  <a:prstClr val="black"/>
                </a:outerShdw>
              </a:effectLst>
              <a:sp3d/>
            </p:spPr>
            <p:style>
              <a:lnRef idx="0">
                <a:scrgbClr r="0" g="0" b="0"/>
              </a:lnRef>
              <a:fillRef idx="0">
                <a:scrgbClr r="0" g="0" b="0"/>
              </a:fillRef>
              <a:effectRef idx="0">
                <a:scrgbClr r="0" g="0" b="0"/>
              </a:effectRef>
              <a:fontRef idx="none"/>
            </p:style>
          </p:cxnSp>
          <p:cxnSp>
            <p:nvCxnSpPr>
              <p:cNvPr id="173" name="Straight Arrow Connector 172">
                <a:extLst>
                  <a:ext uri="{FF2B5EF4-FFF2-40B4-BE49-F238E27FC236}">
                    <a16:creationId xmlns:a16="http://schemas.microsoft.com/office/drawing/2014/main" id="{2A6D2A94-2AE0-31C1-2611-2D076F66D81D}"/>
                  </a:ext>
                </a:extLst>
              </p:cNvPr>
              <p:cNvCxnSpPr>
                <a:cxnSpLocks/>
              </p:cNvCxnSpPr>
              <p:nvPr/>
            </p:nvCxnSpPr>
            <p:spPr>
              <a:xfrm>
                <a:off x="7631238" y="4245905"/>
                <a:ext cx="322348" cy="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74" name="Straight Connector 173">
                <a:extLst>
                  <a:ext uri="{FF2B5EF4-FFF2-40B4-BE49-F238E27FC236}">
                    <a16:creationId xmlns:a16="http://schemas.microsoft.com/office/drawing/2014/main" id="{D6A14036-7472-14C1-BA1D-2D5FE5C09753}"/>
                  </a:ext>
                </a:extLst>
              </p:cNvPr>
              <p:cNvCxnSpPr>
                <a:cxnSpLocks/>
              </p:cNvCxnSpPr>
              <p:nvPr/>
            </p:nvCxnSpPr>
            <p:spPr>
              <a:xfrm flipH="1">
                <a:off x="8921017" y="4188305"/>
                <a:ext cx="367" cy="840000"/>
              </a:xfrm>
              <a:prstGeom prst="line">
                <a:avLst/>
              </a:prstGeom>
              <a:noFill/>
              <a:ln w="28575" cap="flat">
                <a:solidFill>
                  <a:srgbClr val="FFFFFF"/>
                </a:solidFill>
                <a:prstDash val="sysDash"/>
                <a:miter lim="800000"/>
              </a:ln>
              <a:effectLst>
                <a:outerShdw blurRad="63500" sx="102000" sy="102000" algn="ctr" rotWithShape="0">
                  <a:prstClr val="black"/>
                </a:outerShdw>
              </a:effectLst>
              <a:sp3d/>
            </p:spPr>
            <p:style>
              <a:lnRef idx="0">
                <a:scrgbClr r="0" g="0" b="0"/>
              </a:lnRef>
              <a:fillRef idx="0">
                <a:scrgbClr r="0" g="0" b="0"/>
              </a:fillRef>
              <a:effectRef idx="0">
                <a:scrgbClr r="0" g="0" b="0"/>
              </a:effectRef>
              <a:fontRef idx="none"/>
            </p:style>
          </p:cxnSp>
          <p:cxnSp>
            <p:nvCxnSpPr>
              <p:cNvPr id="175" name="Straight Arrow Connector 174">
                <a:extLst>
                  <a:ext uri="{FF2B5EF4-FFF2-40B4-BE49-F238E27FC236}">
                    <a16:creationId xmlns:a16="http://schemas.microsoft.com/office/drawing/2014/main" id="{0FBA5A4C-96B0-A193-B63F-E184443C2A5A}"/>
                  </a:ext>
                </a:extLst>
              </p:cNvPr>
              <p:cNvCxnSpPr>
                <a:cxnSpLocks/>
              </p:cNvCxnSpPr>
              <p:nvPr/>
            </p:nvCxnSpPr>
            <p:spPr>
              <a:xfrm>
                <a:off x="8946348" y="4288635"/>
                <a:ext cx="322348" cy="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77" name="Straight Arrow Connector 176">
                <a:extLst>
                  <a:ext uri="{FF2B5EF4-FFF2-40B4-BE49-F238E27FC236}">
                    <a16:creationId xmlns:a16="http://schemas.microsoft.com/office/drawing/2014/main" id="{EE975FA0-ACCD-C2A2-22FB-8B6BBAE508A0}"/>
                  </a:ext>
                </a:extLst>
              </p:cNvPr>
              <p:cNvCxnSpPr>
                <a:cxnSpLocks/>
                <a:stCxn id="142" idx="2"/>
              </p:cNvCxnSpPr>
              <p:nvPr/>
            </p:nvCxnSpPr>
            <p:spPr>
              <a:xfrm>
                <a:off x="6945907" y="3426227"/>
                <a:ext cx="174754" cy="622878"/>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81" name="Straight Arrow Connector 180">
                <a:extLst>
                  <a:ext uri="{FF2B5EF4-FFF2-40B4-BE49-F238E27FC236}">
                    <a16:creationId xmlns:a16="http://schemas.microsoft.com/office/drawing/2014/main" id="{65F6D7DF-EBF3-172F-D274-0BA2A511AF73}"/>
                  </a:ext>
                </a:extLst>
              </p:cNvPr>
              <p:cNvCxnSpPr>
                <a:cxnSpLocks/>
                <a:stCxn id="143" idx="2"/>
              </p:cNvCxnSpPr>
              <p:nvPr/>
            </p:nvCxnSpPr>
            <p:spPr>
              <a:xfrm>
                <a:off x="7401252" y="3426227"/>
                <a:ext cx="187409" cy="622878"/>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87" name="Straight Arrow Connector 186">
                <a:extLst>
                  <a:ext uri="{FF2B5EF4-FFF2-40B4-BE49-F238E27FC236}">
                    <a16:creationId xmlns:a16="http://schemas.microsoft.com/office/drawing/2014/main" id="{EC2D9C68-E0B6-9293-384B-08344899E3DF}"/>
                  </a:ext>
                </a:extLst>
              </p:cNvPr>
              <p:cNvCxnSpPr>
                <a:cxnSpLocks/>
                <a:stCxn id="144" idx="2"/>
              </p:cNvCxnSpPr>
              <p:nvPr/>
            </p:nvCxnSpPr>
            <p:spPr>
              <a:xfrm>
                <a:off x="7856596" y="3426226"/>
                <a:ext cx="989364" cy="677548"/>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4" name="Speech Bubble: Oval 13">
                <a:extLst>
                  <a:ext uri="{FF2B5EF4-FFF2-40B4-BE49-F238E27FC236}">
                    <a16:creationId xmlns:a16="http://schemas.microsoft.com/office/drawing/2014/main" id="{FA5C1E70-9DF0-233B-8FF3-16894A364710}"/>
                  </a:ext>
                </a:extLst>
              </p:cNvPr>
              <p:cNvSpPr/>
              <p:nvPr/>
            </p:nvSpPr>
            <p:spPr>
              <a:xfrm>
                <a:off x="10309203" y="4496747"/>
                <a:ext cx="1356835" cy="419154"/>
              </a:xfrm>
              <a:prstGeom prst="wedgeEllipseCallout">
                <a:avLst>
                  <a:gd name="adj1" fmla="val -72597"/>
                  <a:gd name="adj2" fmla="val 4260"/>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rgbClr val="000000"/>
                    </a:solidFill>
                    <a:latin typeface="+mj-lt"/>
                    <a:ea typeface="+mj-ea"/>
                    <a:cs typeface="+mj-cs"/>
                    <a:sym typeface="Calibri"/>
                  </a:rPr>
                  <a:t>Reordering</a:t>
                </a:r>
              </a:p>
            </p:txBody>
          </p:sp>
        </p:grpSp>
        <p:sp>
          <p:nvSpPr>
            <p:cNvPr id="22" name="TextBox 21">
              <a:extLst>
                <a:ext uri="{FF2B5EF4-FFF2-40B4-BE49-F238E27FC236}">
                  <a16:creationId xmlns:a16="http://schemas.microsoft.com/office/drawing/2014/main" id="{75D993FE-3805-ECA7-B0C7-476C78D098D4}"/>
                </a:ext>
              </a:extLst>
            </p:cNvPr>
            <p:cNvSpPr txBox="1"/>
            <p:nvPr/>
          </p:nvSpPr>
          <p:spPr>
            <a:xfrm>
              <a:off x="5140227" y="3869055"/>
              <a:ext cx="1589749"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FFFFFF"/>
                  </a:solidFill>
                  <a:effectLst/>
                  <a:uFillTx/>
                  <a:latin typeface="+mj-lt"/>
                  <a:ea typeface="+mj-ea"/>
                  <a:cs typeface="+mj-cs"/>
                  <a:sym typeface="Calibri"/>
                </a:rPr>
                <a:t>Output locations</a:t>
              </a:r>
            </a:p>
          </p:txBody>
        </p:sp>
      </p:grpSp>
      <p:grpSp>
        <p:nvGrpSpPr>
          <p:cNvPr id="30" name="Group 29">
            <a:extLst>
              <a:ext uri="{FF2B5EF4-FFF2-40B4-BE49-F238E27FC236}">
                <a16:creationId xmlns:a16="http://schemas.microsoft.com/office/drawing/2014/main" id="{05E75851-A75C-65A8-441C-E87A001DAF9E}"/>
              </a:ext>
            </a:extLst>
          </p:cNvPr>
          <p:cNvGrpSpPr/>
          <p:nvPr/>
        </p:nvGrpSpPr>
        <p:grpSpPr>
          <a:xfrm>
            <a:off x="6257474" y="1124299"/>
            <a:ext cx="3989859" cy="1668653"/>
            <a:chOff x="6257474" y="1124299"/>
            <a:chExt cx="3989859" cy="1668653"/>
          </a:xfrm>
        </p:grpSpPr>
        <p:grpSp>
          <p:nvGrpSpPr>
            <p:cNvPr id="25" name="Group 24">
              <a:extLst>
                <a:ext uri="{FF2B5EF4-FFF2-40B4-BE49-F238E27FC236}">
                  <a16:creationId xmlns:a16="http://schemas.microsoft.com/office/drawing/2014/main" id="{87ED557E-93C4-5335-DC55-2E5D1D261F43}"/>
                </a:ext>
              </a:extLst>
            </p:cNvPr>
            <p:cNvGrpSpPr/>
            <p:nvPr/>
          </p:nvGrpSpPr>
          <p:grpSpPr>
            <a:xfrm>
              <a:off x="6257474" y="1124299"/>
              <a:ext cx="3989859" cy="1659885"/>
              <a:chOff x="6257474" y="1124299"/>
              <a:chExt cx="3989859" cy="1659885"/>
            </a:xfrm>
          </p:grpSpPr>
          <p:grpSp>
            <p:nvGrpSpPr>
              <p:cNvPr id="15" name="Group 14">
                <a:extLst>
                  <a:ext uri="{FF2B5EF4-FFF2-40B4-BE49-F238E27FC236}">
                    <a16:creationId xmlns:a16="http://schemas.microsoft.com/office/drawing/2014/main" id="{B72B9468-7898-2B74-23C4-734BF9A505D2}"/>
                  </a:ext>
                </a:extLst>
              </p:cNvPr>
              <p:cNvGrpSpPr/>
              <p:nvPr/>
            </p:nvGrpSpPr>
            <p:grpSpPr>
              <a:xfrm>
                <a:off x="6257474" y="1124299"/>
                <a:ext cx="3989859" cy="1428004"/>
                <a:chOff x="6257474" y="1124299"/>
                <a:chExt cx="3989859" cy="1428004"/>
              </a:xfrm>
            </p:grpSpPr>
            <p:grpSp>
              <p:nvGrpSpPr>
                <p:cNvPr id="74" name="Group 73">
                  <a:extLst>
                    <a:ext uri="{FF2B5EF4-FFF2-40B4-BE49-F238E27FC236}">
                      <a16:creationId xmlns:a16="http://schemas.microsoft.com/office/drawing/2014/main" id="{DD8DFF64-45B8-A06D-1AD0-C62E73B22093}"/>
                    </a:ext>
                  </a:extLst>
                </p:cNvPr>
                <p:cNvGrpSpPr/>
                <p:nvPr/>
              </p:nvGrpSpPr>
              <p:grpSpPr>
                <a:xfrm>
                  <a:off x="6257474" y="2088059"/>
                  <a:ext cx="1820158" cy="464244"/>
                  <a:chOff x="734698" y="2742058"/>
                  <a:chExt cx="1820158" cy="464244"/>
                </a:xfrm>
              </p:grpSpPr>
              <p:grpSp>
                <p:nvGrpSpPr>
                  <p:cNvPr id="31" name="Group 30">
                    <a:extLst>
                      <a:ext uri="{FF2B5EF4-FFF2-40B4-BE49-F238E27FC236}">
                        <a16:creationId xmlns:a16="http://schemas.microsoft.com/office/drawing/2014/main" id="{8F23CCCE-2652-9C32-493E-6C9B69C03D80}"/>
                      </a:ext>
                    </a:extLst>
                  </p:cNvPr>
                  <p:cNvGrpSpPr/>
                  <p:nvPr/>
                </p:nvGrpSpPr>
                <p:grpSpPr>
                  <a:xfrm>
                    <a:off x="734698" y="2742058"/>
                    <a:ext cx="1820158" cy="464244"/>
                    <a:chOff x="778712" y="2675195"/>
                    <a:chExt cx="1384523" cy="353132"/>
                  </a:xfrm>
                </p:grpSpPr>
                <p:sp>
                  <p:nvSpPr>
                    <p:cNvPr id="18" name="Rectangle 17">
                      <a:extLst>
                        <a:ext uri="{FF2B5EF4-FFF2-40B4-BE49-F238E27FC236}">
                          <a16:creationId xmlns:a16="http://schemas.microsoft.com/office/drawing/2014/main" id="{B8C9FD72-6224-6395-959D-91D800CD8049}"/>
                        </a:ext>
                      </a:extLst>
                    </p:cNvPr>
                    <p:cNvSpPr/>
                    <p:nvPr/>
                  </p:nvSpPr>
                  <p:spPr>
                    <a:xfrm>
                      <a:off x="778712" y="2675196"/>
                      <a:ext cx="345434" cy="353131"/>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9" name="Rectangle 18">
                      <a:extLst>
                        <a:ext uri="{FF2B5EF4-FFF2-40B4-BE49-F238E27FC236}">
                          <a16:creationId xmlns:a16="http://schemas.microsoft.com/office/drawing/2014/main" id="{14F92159-9BB6-1629-4A32-3AD5126FEF43}"/>
                        </a:ext>
                      </a:extLst>
                    </p:cNvPr>
                    <p:cNvSpPr/>
                    <p:nvPr/>
                  </p:nvSpPr>
                  <p:spPr>
                    <a:xfrm>
                      <a:off x="1125075" y="2675196"/>
                      <a:ext cx="345434" cy="353131"/>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0" name="Rectangle 19">
                      <a:extLst>
                        <a:ext uri="{FF2B5EF4-FFF2-40B4-BE49-F238E27FC236}">
                          <a16:creationId xmlns:a16="http://schemas.microsoft.com/office/drawing/2014/main" id="{23769F04-AB38-D396-0FB8-1BF39E3075D1}"/>
                        </a:ext>
                      </a:extLst>
                    </p:cNvPr>
                    <p:cNvSpPr/>
                    <p:nvPr/>
                  </p:nvSpPr>
                  <p:spPr>
                    <a:xfrm>
                      <a:off x="1471438" y="2675196"/>
                      <a:ext cx="345434" cy="353131"/>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1" name="Rectangle 20">
                      <a:extLst>
                        <a:ext uri="{FF2B5EF4-FFF2-40B4-BE49-F238E27FC236}">
                          <a16:creationId xmlns:a16="http://schemas.microsoft.com/office/drawing/2014/main" id="{9441367A-9195-0A66-FDB1-FF9C7F1CF365}"/>
                        </a:ext>
                      </a:extLst>
                    </p:cNvPr>
                    <p:cNvSpPr/>
                    <p:nvPr/>
                  </p:nvSpPr>
                  <p:spPr>
                    <a:xfrm>
                      <a:off x="1817801" y="2675195"/>
                      <a:ext cx="345434" cy="353131"/>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grpSp>
              <p:sp>
                <p:nvSpPr>
                  <p:cNvPr id="66" name="TextBox 65">
                    <a:extLst>
                      <a:ext uri="{FF2B5EF4-FFF2-40B4-BE49-F238E27FC236}">
                        <a16:creationId xmlns:a16="http://schemas.microsoft.com/office/drawing/2014/main" id="{EAECB7F4-1D98-92AD-916E-4BAAB364B95D}"/>
                      </a:ext>
                    </a:extLst>
                  </p:cNvPr>
                  <p:cNvSpPr txBox="1"/>
                  <p:nvPr/>
                </p:nvSpPr>
                <p:spPr>
                  <a:xfrm>
                    <a:off x="854848" y="2789512"/>
                    <a:ext cx="27622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2</a:t>
                    </a:r>
                  </a:p>
                </p:txBody>
              </p:sp>
              <p:sp>
                <p:nvSpPr>
                  <p:cNvPr id="67" name="TextBox 66">
                    <a:extLst>
                      <a:ext uri="{FF2B5EF4-FFF2-40B4-BE49-F238E27FC236}">
                        <a16:creationId xmlns:a16="http://schemas.microsoft.com/office/drawing/2014/main" id="{0AFC5876-C245-070B-01E0-1A1A09049852}"/>
                      </a:ext>
                    </a:extLst>
                  </p:cNvPr>
                  <p:cNvSpPr txBox="1"/>
                  <p:nvPr/>
                </p:nvSpPr>
                <p:spPr>
                  <a:xfrm>
                    <a:off x="1313573" y="2789948"/>
                    <a:ext cx="27622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1</a:t>
                    </a:r>
                  </a:p>
                </p:txBody>
              </p:sp>
              <p:sp>
                <p:nvSpPr>
                  <p:cNvPr id="68" name="TextBox 67">
                    <a:extLst>
                      <a:ext uri="{FF2B5EF4-FFF2-40B4-BE49-F238E27FC236}">
                        <a16:creationId xmlns:a16="http://schemas.microsoft.com/office/drawing/2014/main" id="{C3236373-B886-C092-4AAC-0678594EC30A}"/>
                      </a:ext>
                    </a:extLst>
                  </p:cNvPr>
                  <p:cNvSpPr txBox="1"/>
                  <p:nvPr/>
                </p:nvSpPr>
                <p:spPr>
                  <a:xfrm>
                    <a:off x="1785153" y="2796655"/>
                    <a:ext cx="27622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3</a:t>
                    </a:r>
                  </a:p>
                </p:txBody>
              </p:sp>
              <p:sp>
                <p:nvSpPr>
                  <p:cNvPr id="69" name="TextBox 68">
                    <a:extLst>
                      <a:ext uri="{FF2B5EF4-FFF2-40B4-BE49-F238E27FC236}">
                        <a16:creationId xmlns:a16="http://schemas.microsoft.com/office/drawing/2014/main" id="{91600CCE-8A55-81AA-9C69-09C265BAFEFA}"/>
                      </a:ext>
                    </a:extLst>
                  </p:cNvPr>
                  <p:cNvSpPr txBox="1"/>
                  <p:nvPr/>
                </p:nvSpPr>
                <p:spPr>
                  <a:xfrm>
                    <a:off x="2219661" y="2796655"/>
                    <a:ext cx="27622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2</a:t>
                    </a:r>
                  </a:p>
                </p:txBody>
              </p:sp>
            </p:grpSp>
            <p:sp>
              <p:nvSpPr>
                <p:cNvPr id="6" name="Rectangle 5">
                  <a:extLst>
                    <a:ext uri="{FF2B5EF4-FFF2-40B4-BE49-F238E27FC236}">
                      <a16:creationId xmlns:a16="http://schemas.microsoft.com/office/drawing/2014/main" id="{CA04EED3-5F64-1C07-4082-F7226303F42F}"/>
                    </a:ext>
                  </a:extLst>
                </p:cNvPr>
                <p:cNvSpPr/>
                <p:nvPr/>
              </p:nvSpPr>
              <p:spPr>
                <a:xfrm>
                  <a:off x="6273289" y="1124760"/>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rgbClr val="FFFFFF"/>
                      </a:solidFill>
                      <a:effectLst/>
                      <a:uFillTx/>
                      <a:latin typeface="+mj-lt"/>
                      <a:ea typeface="+mj-ea"/>
                      <a:cs typeface="+mj-cs"/>
                      <a:sym typeface="Calibri"/>
                    </a:rPr>
                    <a:t>0</a:t>
                  </a:r>
                </a:p>
              </p:txBody>
            </p:sp>
            <p:sp>
              <p:nvSpPr>
                <p:cNvPr id="7" name="Rectangle 6">
                  <a:extLst>
                    <a:ext uri="{FF2B5EF4-FFF2-40B4-BE49-F238E27FC236}">
                      <a16:creationId xmlns:a16="http://schemas.microsoft.com/office/drawing/2014/main" id="{395FDCE5-6A86-E9DD-388A-A64308708174}"/>
                    </a:ext>
                  </a:extLst>
                </p:cNvPr>
                <p:cNvSpPr/>
                <p:nvPr/>
              </p:nvSpPr>
              <p:spPr>
                <a:xfrm>
                  <a:off x="6714577" y="1124760"/>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a:solidFill>
                        <a:srgbClr val="FFFFFF"/>
                      </a:solidFill>
                      <a:latin typeface="+mj-lt"/>
                      <a:ea typeface="+mj-ea"/>
                      <a:cs typeface="+mj-cs"/>
                      <a:sym typeface="Calibri"/>
                    </a:rPr>
                    <a:t>3</a:t>
                  </a:r>
                  <a:endParaRPr kumimoji="0" lang="en-US" sz="1800" b="0" u="none" strike="noStrike" cap="none" spc="0" normalizeH="0" baseline="0">
                    <a:ln>
                      <a:noFill/>
                    </a:ln>
                    <a:solidFill>
                      <a:srgbClr val="FFFFFF"/>
                    </a:solidFill>
                    <a:effectLst/>
                    <a:uFillTx/>
                    <a:latin typeface="+mj-lt"/>
                    <a:ea typeface="+mj-ea"/>
                    <a:cs typeface="+mj-cs"/>
                    <a:sym typeface="Calibri"/>
                  </a:endParaRPr>
                </a:p>
              </p:txBody>
            </p:sp>
            <p:sp>
              <p:nvSpPr>
                <p:cNvPr id="8" name="Rectangle 7">
                  <a:extLst>
                    <a:ext uri="{FF2B5EF4-FFF2-40B4-BE49-F238E27FC236}">
                      <a16:creationId xmlns:a16="http://schemas.microsoft.com/office/drawing/2014/main" id="{D430DAE8-71BA-5FB8-2774-04EA2FEE2B70}"/>
                    </a:ext>
                  </a:extLst>
                </p:cNvPr>
                <p:cNvSpPr/>
                <p:nvPr/>
              </p:nvSpPr>
              <p:spPr>
                <a:xfrm>
                  <a:off x="7155865" y="1124760"/>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rgbClr val="FFFFFF"/>
                      </a:solidFill>
                      <a:effectLst/>
                      <a:uFillTx/>
                      <a:latin typeface="+mj-lt"/>
                      <a:ea typeface="+mj-ea"/>
                      <a:cs typeface="+mj-cs"/>
                      <a:sym typeface="Calibri"/>
                    </a:rPr>
                    <a:t>2</a:t>
                  </a:r>
                </a:p>
              </p:txBody>
            </p:sp>
            <p:sp>
              <p:nvSpPr>
                <p:cNvPr id="9" name="Rectangle 8">
                  <a:extLst>
                    <a:ext uri="{FF2B5EF4-FFF2-40B4-BE49-F238E27FC236}">
                      <a16:creationId xmlns:a16="http://schemas.microsoft.com/office/drawing/2014/main" id="{F0B81ED5-C6EB-1274-1519-238A9C0E3ED6}"/>
                    </a:ext>
                  </a:extLst>
                </p:cNvPr>
                <p:cNvSpPr/>
                <p:nvPr/>
              </p:nvSpPr>
              <p:spPr>
                <a:xfrm>
                  <a:off x="7597153" y="1124760"/>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a:solidFill>
                        <a:srgbClr val="FFFFFF"/>
                      </a:solidFill>
                      <a:latin typeface="+mj-lt"/>
                      <a:ea typeface="+mj-ea"/>
                      <a:cs typeface="+mj-cs"/>
                      <a:sym typeface="Calibri"/>
                    </a:rPr>
                    <a:t>2</a:t>
                  </a:r>
                  <a:endParaRPr kumimoji="0" lang="en-US" sz="1800" b="0" u="none" strike="noStrike" cap="none" spc="0" normalizeH="0" baseline="0">
                    <a:ln>
                      <a:noFill/>
                    </a:ln>
                    <a:solidFill>
                      <a:srgbClr val="FFFFFF"/>
                    </a:solidFill>
                    <a:effectLst/>
                    <a:uFillTx/>
                    <a:latin typeface="+mj-lt"/>
                    <a:ea typeface="+mj-ea"/>
                    <a:cs typeface="+mj-cs"/>
                    <a:sym typeface="Calibri"/>
                  </a:endParaRPr>
                </a:p>
              </p:txBody>
            </p:sp>
            <p:sp>
              <p:nvSpPr>
                <p:cNvPr id="10" name="Rectangle 9">
                  <a:extLst>
                    <a:ext uri="{FF2B5EF4-FFF2-40B4-BE49-F238E27FC236}">
                      <a16:creationId xmlns:a16="http://schemas.microsoft.com/office/drawing/2014/main" id="{DC5F085D-83F8-CD4D-6BB2-6997A14EB17C}"/>
                    </a:ext>
                  </a:extLst>
                </p:cNvPr>
                <p:cNvSpPr/>
                <p:nvPr/>
              </p:nvSpPr>
              <p:spPr>
                <a:xfrm>
                  <a:off x="8038441" y="1124760"/>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a:solidFill>
                        <a:srgbClr val="FFFFFF"/>
                      </a:solidFill>
                      <a:latin typeface="+mj-lt"/>
                      <a:ea typeface="+mj-ea"/>
                      <a:cs typeface="+mj-cs"/>
                      <a:sym typeface="Calibri"/>
                    </a:rPr>
                    <a:t>3</a:t>
                  </a:r>
                  <a:endParaRPr kumimoji="0" lang="en-US" sz="1800" b="0" u="none" strike="noStrike" cap="none" spc="0" normalizeH="0" baseline="0">
                    <a:ln>
                      <a:noFill/>
                    </a:ln>
                    <a:solidFill>
                      <a:srgbClr val="FFFFFF"/>
                    </a:solidFill>
                    <a:effectLst/>
                    <a:uFillTx/>
                    <a:latin typeface="+mj-lt"/>
                    <a:ea typeface="+mj-ea"/>
                    <a:cs typeface="+mj-cs"/>
                    <a:sym typeface="Calibri"/>
                  </a:endParaRPr>
                </a:p>
              </p:txBody>
            </p:sp>
            <p:sp>
              <p:nvSpPr>
                <p:cNvPr id="11" name="Rectangle 10">
                  <a:extLst>
                    <a:ext uri="{FF2B5EF4-FFF2-40B4-BE49-F238E27FC236}">
                      <a16:creationId xmlns:a16="http://schemas.microsoft.com/office/drawing/2014/main" id="{35863702-2468-AB10-5A2F-C0E7F25ED34B}"/>
                    </a:ext>
                  </a:extLst>
                </p:cNvPr>
                <p:cNvSpPr/>
                <p:nvPr/>
              </p:nvSpPr>
              <p:spPr>
                <a:xfrm>
                  <a:off x="8479729" y="1124760"/>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rgbClr val="FFFFFF"/>
                      </a:solidFill>
                      <a:effectLst/>
                      <a:uFillTx/>
                      <a:latin typeface="+mj-lt"/>
                      <a:ea typeface="+mj-ea"/>
                      <a:cs typeface="+mj-cs"/>
                      <a:sym typeface="Calibri"/>
                    </a:rPr>
                    <a:t>2</a:t>
                  </a:r>
                </a:p>
              </p:txBody>
            </p:sp>
            <p:sp>
              <p:nvSpPr>
                <p:cNvPr id="12" name="Rectangle 11">
                  <a:extLst>
                    <a:ext uri="{FF2B5EF4-FFF2-40B4-BE49-F238E27FC236}">
                      <a16:creationId xmlns:a16="http://schemas.microsoft.com/office/drawing/2014/main" id="{C2A66B5E-A326-0FA3-E6D8-55E4E5A3162B}"/>
                    </a:ext>
                  </a:extLst>
                </p:cNvPr>
                <p:cNvSpPr/>
                <p:nvPr/>
              </p:nvSpPr>
              <p:spPr>
                <a:xfrm>
                  <a:off x="8921017" y="1124299"/>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rgbClr val="FFFFFF"/>
                      </a:solidFill>
                      <a:effectLst/>
                      <a:uFillTx/>
                      <a:latin typeface="+mj-lt"/>
                      <a:ea typeface="+mj-ea"/>
                      <a:cs typeface="+mj-cs"/>
                      <a:sym typeface="Calibri"/>
                    </a:rPr>
                    <a:t>0</a:t>
                  </a:r>
                </a:p>
              </p:txBody>
            </p:sp>
            <p:sp>
              <p:nvSpPr>
                <p:cNvPr id="13" name="Rectangle 12">
                  <a:extLst>
                    <a:ext uri="{FF2B5EF4-FFF2-40B4-BE49-F238E27FC236}">
                      <a16:creationId xmlns:a16="http://schemas.microsoft.com/office/drawing/2014/main" id="{51292CE1-541E-E25C-7E78-328EE96B196B}"/>
                    </a:ext>
                  </a:extLst>
                </p:cNvPr>
                <p:cNvSpPr/>
                <p:nvPr/>
              </p:nvSpPr>
              <p:spPr>
                <a:xfrm>
                  <a:off x="9362305" y="1124530"/>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rgbClr val="FFFFFF"/>
                      </a:solidFill>
                      <a:effectLst/>
                      <a:uFillTx/>
                      <a:latin typeface="+mj-lt"/>
                      <a:ea typeface="+mj-ea"/>
                      <a:cs typeface="+mj-cs"/>
                      <a:sym typeface="Calibri"/>
                    </a:rPr>
                    <a:t>1</a:t>
                  </a:r>
                </a:p>
              </p:txBody>
            </p:sp>
            <p:cxnSp>
              <p:nvCxnSpPr>
                <p:cNvPr id="33" name="Connector: Elbow 32">
                  <a:extLst>
                    <a:ext uri="{FF2B5EF4-FFF2-40B4-BE49-F238E27FC236}">
                      <a16:creationId xmlns:a16="http://schemas.microsoft.com/office/drawing/2014/main" id="{1D6C1B6E-D083-7330-C195-5C8BE18B82D3}"/>
                    </a:ext>
                  </a:extLst>
                </p:cNvPr>
                <p:cNvCxnSpPr>
                  <a:cxnSpLocks/>
                  <a:stCxn id="6" idx="2"/>
                  <a:endCxn id="75" idx="0"/>
                </p:cNvCxnSpPr>
                <p:nvPr/>
              </p:nvCxnSpPr>
              <p:spPr>
                <a:xfrm rot="5400000">
                  <a:off x="6143229" y="1739980"/>
                  <a:ext cx="596595" cy="104815"/>
                </a:xfrm>
                <a:prstGeom prst="bentConnector3">
                  <a:avLst>
                    <a:gd name="adj1" fmla="val 30043"/>
                  </a:avLst>
                </a:prstGeom>
                <a:noFill/>
                <a:ln w="12700" cap="flat">
                  <a:solidFill>
                    <a:srgbClr val="FF6DB9"/>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4" name="Connector: Elbow 33">
                  <a:extLst>
                    <a:ext uri="{FF2B5EF4-FFF2-40B4-BE49-F238E27FC236}">
                      <a16:creationId xmlns:a16="http://schemas.microsoft.com/office/drawing/2014/main" id="{768D8D5D-1995-7C8D-4ED7-2100BBBBFDAA}"/>
                    </a:ext>
                  </a:extLst>
                </p:cNvPr>
                <p:cNvCxnSpPr>
                  <a:cxnSpLocks/>
                  <a:stCxn id="7" idx="2"/>
                  <a:endCxn id="37" idx="0"/>
                </p:cNvCxnSpPr>
                <p:nvPr/>
              </p:nvCxnSpPr>
              <p:spPr>
                <a:xfrm rot="16200000" flipH="1">
                  <a:off x="7049516" y="1379795"/>
                  <a:ext cx="594655" cy="823244"/>
                </a:xfrm>
                <a:prstGeom prst="bentConnector3">
                  <a:avLst>
                    <a:gd name="adj1" fmla="val 18232"/>
                  </a:avLst>
                </a:prstGeom>
                <a:noFill/>
                <a:ln w="12700" cap="flat">
                  <a:solidFill>
                    <a:schemeClr val="accent4">
                      <a:lumMod val="20000"/>
                      <a:lumOff val="80000"/>
                    </a:schemeClr>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37" name="Rectangle 36">
                  <a:extLst>
                    <a:ext uri="{FF2B5EF4-FFF2-40B4-BE49-F238E27FC236}">
                      <a16:creationId xmlns:a16="http://schemas.microsoft.com/office/drawing/2014/main" id="{C305BAFB-0314-2301-8DB2-BE795F18C41E}"/>
                    </a:ext>
                  </a:extLst>
                </p:cNvPr>
                <p:cNvSpPr/>
                <p:nvPr/>
              </p:nvSpPr>
              <p:spPr>
                <a:xfrm>
                  <a:off x="7711922" y="2088745"/>
                  <a:ext cx="93086" cy="154765"/>
                </a:xfrm>
                <a:prstGeom prst="rect">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cxnSp>
              <p:nvCxnSpPr>
                <p:cNvPr id="40" name="Connector: Elbow 39">
                  <a:extLst>
                    <a:ext uri="{FF2B5EF4-FFF2-40B4-BE49-F238E27FC236}">
                      <a16:creationId xmlns:a16="http://schemas.microsoft.com/office/drawing/2014/main" id="{D70B4832-3262-00F5-B28F-B424E91FCC14}"/>
                    </a:ext>
                  </a:extLst>
                </p:cNvPr>
                <p:cNvCxnSpPr>
                  <a:cxnSpLocks/>
                  <a:stCxn id="10" idx="2"/>
                  <a:endCxn id="42" idx="0"/>
                </p:cNvCxnSpPr>
                <p:nvPr/>
              </p:nvCxnSpPr>
              <p:spPr>
                <a:xfrm rot="5400000">
                  <a:off x="7800579" y="1630238"/>
                  <a:ext cx="594655" cy="322358"/>
                </a:xfrm>
                <a:prstGeom prst="bentConnector3">
                  <a:avLst>
                    <a:gd name="adj1" fmla="val 50000"/>
                  </a:avLst>
                </a:prstGeom>
                <a:noFill/>
                <a:ln w="12700" cap="flat">
                  <a:solidFill>
                    <a:schemeClr val="accent4">
                      <a:lumMod val="20000"/>
                      <a:lumOff val="80000"/>
                    </a:schemeClr>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42" name="Rectangle 41">
                  <a:extLst>
                    <a:ext uri="{FF2B5EF4-FFF2-40B4-BE49-F238E27FC236}">
                      <a16:creationId xmlns:a16="http://schemas.microsoft.com/office/drawing/2014/main" id="{222D9F67-A4EB-9DAB-41B8-EF3DF886F212}"/>
                    </a:ext>
                  </a:extLst>
                </p:cNvPr>
                <p:cNvSpPr/>
                <p:nvPr/>
              </p:nvSpPr>
              <p:spPr>
                <a:xfrm>
                  <a:off x="7890184" y="2088745"/>
                  <a:ext cx="93086" cy="120605"/>
                </a:xfrm>
                <a:prstGeom prst="rect">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cxnSp>
              <p:nvCxnSpPr>
                <p:cNvPr id="45" name="Connector: Elbow 44">
                  <a:extLst>
                    <a:ext uri="{FF2B5EF4-FFF2-40B4-BE49-F238E27FC236}">
                      <a16:creationId xmlns:a16="http://schemas.microsoft.com/office/drawing/2014/main" id="{2AD4982B-6C0E-915F-038E-A53E2964286E}"/>
                    </a:ext>
                  </a:extLst>
                </p:cNvPr>
                <p:cNvCxnSpPr>
                  <a:cxnSpLocks/>
                  <a:stCxn id="8" idx="2"/>
                  <a:endCxn id="51" idx="0"/>
                </p:cNvCxnSpPr>
                <p:nvPr/>
              </p:nvCxnSpPr>
              <p:spPr>
                <a:xfrm rot="5400000">
                  <a:off x="7021073" y="1734764"/>
                  <a:ext cx="596111" cy="114762"/>
                </a:xfrm>
                <a:prstGeom prst="bentConnector3">
                  <a:avLst>
                    <a:gd name="adj1" fmla="val 26432"/>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51" name="Rectangle 50">
                  <a:extLst>
                    <a:ext uri="{FF2B5EF4-FFF2-40B4-BE49-F238E27FC236}">
                      <a16:creationId xmlns:a16="http://schemas.microsoft.com/office/drawing/2014/main" id="{87E87478-F2D3-85F1-26F7-AAAA1EDB4B3E}"/>
                    </a:ext>
                  </a:extLst>
                </p:cNvPr>
                <p:cNvSpPr/>
                <p:nvPr/>
              </p:nvSpPr>
              <p:spPr>
                <a:xfrm>
                  <a:off x="7224784" y="2090201"/>
                  <a:ext cx="73925" cy="100922"/>
                </a:xfrm>
                <a:prstGeom prst="rect">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cxnSp>
              <p:nvCxnSpPr>
                <p:cNvPr id="55" name="Connector: Elbow 54">
                  <a:extLst>
                    <a:ext uri="{FF2B5EF4-FFF2-40B4-BE49-F238E27FC236}">
                      <a16:creationId xmlns:a16="http://schemas.microsoft.com/office/drawing/2014/main" id="{F6AE3A43-EE5B-A0E4-EE33-D778D4C7E48E}"/>
                    </a:ext>
                  </a:extLst>
                </p:cNvPr>
                <p:cNvCxnSpPr>
                  <a:cxnSpLocks/>
                  <a:stCxn id="11" idx="2"/>
                  <a:endCxn id="56" idx="0"/>
                </p:cNvCxnSpPr>
                <p:nvPr/>
              </p:nvCxnSpPr>
              <p:spPr>
                <a:xfrm rot="5400000">
                  <a:off x="7826486" y="1213877"/>
                  <a:ext cx="593675" cy="1154101"/>
                </a:xfrm>
                <a:prstGeom prst="bentConnector3">
                  <a:avLst>
                    <a:gd name="adj1" fmla="val 60028"/>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56" name="Rectangle 55">
                  <a:extLst>
                    <a:ext uri="{FF2B5EF4-FFF2-40B4-BE49-F238E27FC236}">
                      <a16:creationId xmlns:a16="http://schemas.microsoft.com/office/drawing/2014/main" id="{19EB2B06-1733-A5B8-ACFB-47A5356856F7}"/>
                    </a:ext>
                  </a:extLst>
                </p:cNvPr>
                <p:cNvSpPr/>
                <p:nvPr/>
              </p:nvSpPr>
              <p:spPr>
                <a:xfrm>
                  <a:off x="7517031" y="2087765"/>
                  <a:ext cx="58482" cy="130362"/>
                </a:xfrm>
                <a:prstGeom prst="rect">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cxnSp>
              <p:nvCxnSpPr>
                <p:cNvPr id="62" name="Connector: Elbow 61">
                  <a:extLst>
                    <a:ext uri="{FF2B5EF4-FFF2-40B4-BE49-F238E27FC236}">
                      <a16:creationId xmlns:a16="http://schemas.microsoft.com/office/drawing/2014/main" id="{299E2BBB-BE4E-B1BA-24EF-30B34EA75C14}"/>
                    </a:ext>
                  </a:extLst>
                </p:cNvPr>
                <p:cNvCxnSpPr>
                  <a:cxnSpLocks/>
                  <a:stCxn id="13" idx="2"/>
                  <a:endCxn id="72" idx="0"/>
                </p:cNvCxnSpPr>
                <p:nvPr/>
              </p:nvCxnSpPr>
              <p:spPr>
                <a:xfrm rot="5400000">
                  <a:off x="7966207" y="468198"/>
                  <a:ext cx="591081" cy="2642404"/>
                </a:xfrm>
                <a:prstGeom prst="bentConnector3">
                  <a:avLst>
                    <a:gd name="adj1" fmla="val 37108"/>
                  </a:avLst>
                </a:prstGeom>
                <a:noFill/>
                <a:ln w="12700" cap="flat">
                  <a:solidFill>
                    <a:srgbClr val="FFC000"/>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75" name="Rectangle 74">
                  <a:extLst>
                    <a:ext uri="{FF2B5EF4-FFF2-40B4-BE49-F238E27FC236}">
                      <a16:creationId xmlns:a16="http://schemas.microsoft.com/office/drawing/2014/main" id="{68A04217-B824-10E4-690C-EF94340D56C4}"/>
                    </a:ext>
                  </a:extLst>
                </p:cNvPr>
                <p:cNvSpPr/>
                <p:nvPr/>
              </p:nvSpPr>
              <p:spPr>
                <a:xfrm>
                  <a:off x="6282438" y="2090685"/>
                  <a:ext cx="213360" cy="185559"/>
                </a:xfrm>
                <a:prstGeom prst="rect">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2" name="Rectangle 71">
                  <a:extLst>
                    <a:ext uri="{FF2B5EF4-FFF2-40B4-BE49-F238E27FC236}">
                      <a16:creationId xmlns:a16="http://schemas.microsoft.com/office/drawing/2014/main" id="{4619CF8F-8505-1902-1F93-B566E0807CCE}"/>
                    </a:ext>
                  </a:extLst>
                </p:cNvPr>
                <p:cNvSpPr/>
                <p:nvPr/>
              </p:nvSpPr>
              <p:spPr>
                <a:xfrm>
                  <a:off x="6889270" y="2084941"/>
                  <a:ext cx="102550" cy="169368"/>
                </a:xfrm>
                <a:prstGeom prst="rect">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cxnSp>
              <p:nvCxnSpPr>
                <p:cNvPr id="90" name="Connector: Elbow 89">
                  <a:extLst>
                    <a:ext uri="{FF2B5EF4-FFF2-40B4-BE49-F238E27FC236}">
                      <a16:creationId xmlns:a16="http://schemas.microsoft.com/office/drawing/2014/main" id="{982E8E06-4DDB-3786-1765-1B54CD771806}"/>
                    </a:ext>
                  </a:extLst>
                </p:cNvPr>
                <p:cNvCxnSpPr>
                  <a:cxnSpLocks/>
                  <a:stCxn id="9" idx="2"/>
                  <a:endCxn id="94" idx="0"/>
                </p:cNvCxnSpPr>
                <p:nvPr/>
              </p:nvCxnSpPr>
              <p:spPr>
                <a:xfrm rot="5400000">
                  <a:off x="7317750" y="1588011"/>
                  <a:ext cx="593969" cy="406126"/>
                </a:xfrm>
                <a:prstGeom prst="bentConnector3">
                  <a:avLst>
                    <a:gd name="adj1" fmla="val 50000"/>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94" name="Rectangle 93">
                  <a:extLst>
                    <a:ext uri="{FF2B5EF4-FFF2-40B4-BE49-F238E27FC236}">
                      <a16:creationId xmlns:a16="http://schemas.microsoft.com/office/drawing/2014/main" id="{0D69A582-1137-5B53-3352-EB337928213D}"/>
                    </a:ext>
                  </a:extLst>
                </p:cNvPr>
                <p:cNvSpPr/>
                <p:nvPr/>
              </p:nvSpPr>
              <p:spPr>
                <a:xfrm>
                  <a:off x="7359091" y="2088059"/>
                  <a:ext cx="105160" cy="130361"/>
                </a:xfrm>
                <a:prstGeom prst="rect">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cxnSp>
              <p:nvCxnSpPr>
                <p:cNvPr id="119" name="Connector: Elbow 118">
                  <a:extLst>
                    <a:ext uri="{FF2B5EF4-FFF2-40B4-BE49-F238E27FC236}">
                      <a16:creationId xmlns:a16="http://schemas.microsoft.com/office/drawing/2014/main" id="{B4C9612C-FA8B-F2AB-C9BE-C1CCED63237A}"/>
                    </a:ext>
                  </a:extLst>
                </p:cNvPr>
                <p:cNvCxnSpPr>
                  <a:cxnSpLocks/>
                  <a:stCxn id="12" idx="2"/>
                  <a:endCxn id="120" idx="0"/>
                </p:cNvCxnSpPr>
                <p:nvPr/>
              </p:nvCxnSpPr>
              <p:spPr>
                <a:xfrm rot="5400000">
                  <a:off x="7547956" y="499184"/>
                  <a:ext cx="599261" cy="2588150"/>
                </a:xfrm>
                <a:prstGeom prst="bentConnector3">
                  <a:avLst>
                    <a:gd name="adj1" fmla="val 73312"/>
                  </a:avLst>
                </a:prstGeom>
                <a:noFill/>
                <a:ln w="12700" cap="flat">
                  <a:solidFill>
                    <a:srgbClr val="FF6DB9"/>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20" name="Rectangle 119">
                  <a:extLst>
                    <a:ext uri="{FF2B5EF4-FFF2-40B4-BE49-F238E27FC236}">
                      <a16:creationId xmlns:a16="http://schemas.microsoft.com/office/drawing/2014/main" id="{79C79110-A18F-FACD-BDB4-DE1604D98AF6}"/>
                    </a:ext>
                  </a:extLst>
                </p:cNvPr>
                <p:cNvSpPr/>
                <p:nvPr/>
              </p:nvSpPr>
              <p:spPr>
                <a:xfrm>
                  <a:off x="6502236" y="2092890"/>
                  <a:ext cx="102550" cy="169368"/>
                </a:xfrm>
                <a:prstGeom prst="rect">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90" name="Speech Bubble: Oval 189">
                  <a:extLst>
                    <a:ext uri="{FF2B5EF4-FFF2-40B4-BE49-F238E27FC236}">
                      <a16:creationId xmlns:a16="http://schemas.microsoft.com/office/drawing/2014/main" id="{CD0C7D42-D835-0F9C-3DA4-C226D2218C79}"/>
                    </a:ext>
                  </a:extLst>
                </p:cNvPr>
                <p:cNvSpPr/>
                <p:nvPr/>
              </p:nvSpPr>
              <p:spPr>
                <a:xfrm>
                  <a:off x="8890498" y="2063667"/>
                  <a:ext cx="1356835" cy="419154"/>
                </a:xfrm>
                <a:prstGeom prst="wedgeEllipseCallout">
                  <a:avLst>
                    <a:gd name="adj1" fmla="val -72597"/>
                    <a:gd name="adj2" fmla="val 4260"/>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rgbClr val="000000"/>
                      </a:solidFill>
                      <a:latin typeface="+mj-lt"/>
                      <a:ea typeface="+mj-ea"/>
                      <a:cs typeface="+mj-cs"/>
                      <a:sym typeface="Calibri"/>
                    </a:rPr>
                    <a:t>Counting</a:t>
                  </a:r>
                </a:p>
              </p:txBody>
            </p:sp>
          </p:grpSp>
          <p:sp>
            <p:nvSpPr>
              <p:cNvPr id="24" name="TextBox 23">
                <a:extLst>
                  <a:ext uri="{FF2B5EF4-FFF2-40B4-BE49-F238E27FC236}">
                    <a16:creationId xmlns:a16="http://schemas.microsoft.com/office/drawing/2014/main" id="{40DE4B53-AF2D-DCD3-ECA5-B102806B4F8B}"/>
                  </a:ext>
                </a:extLst>
              </p:cNvPr>
              <p:cNvSpPr txBox="1"/>
              <p:nvPr/>
            </p:nvSpPr>
            <p:spPr>
              <a:xfrm>
                <a:off x="6347721" y="2507187"/>
                <a:ext cx="275112"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FFFFFF"/>
                    </a:solidFill>
                    <a:effectLst/>
                    <a:uFillTx/>
                    <a:latin typeface="+mj-lt"/>
                    <a:ea typeface="+mj-ea"/>
                    <a:cs typeface="+mj-cs"/>
                    <a:sym typeface="Calibri"/>
                  </a:rPr>
                  <a:t>[0]</a:t>
                </a:r>
              </a:p>
            </p:txBody>
          </p:sp>
        </p:grpSp>
        <p:sp>
          <p:nvSpPr>
            <p:cNvPr id="26" name="TextBox 25">
              <a:extLst>
                <a:ext uri="{FF2B5EF4-FFF2-40B4-BE49-F238E27FC236}">
                  <a16:creationId xmlns:a16="http://schemas.microsoft.com/office/drawing/2014/main" id="{E5E4D058-4055-525D-AC30-196A3B07F591}"/>
                </a:ext>
              </a:extLst>
            </p:cNvPr>
            <p:cNvSpPr txBox="1"/>
            <p:nvPr/>
          </p:nvSpPr>
          <p:spPr>
            <a:xfrm>
              <a:off x="6823170" y="2509394"/>
              <a:ext cx="275112"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FFFFFF"/>
                  </a:solidFill>
                  <a:effectLst/>
                  <a:uFillTx/>
                  <a:latin typeface="+mj-lt"/>
                  <a:ea typeface="+mj-ea"/>
                  <a:cs typeface="+mj-cs"/>
                  <a:sym typeface="Calibri"/>
                </a:rPr>
                <a:t>[1]</a:t>
              </a:r>
            </a:p>
          </p:txBody>
        </p:sp>
        <p:sp>
          <p:nvSpPr>
            <p:cNvPr id="28" name="TextBox 27">
              <a:extLst>
                <a:ext uri="{FF2B5EF4-FFF2-40B4-BE49-F238E27FC236}">
                  <a16:creationId xmlns:a16="http://schemas.microsoft.com/office/drawing/2014/main" id="{8FB7BD92-A80F-8A78-B335-8D298AC56DBE}"/>
                </a:ext>
              </a:extLst>
            </p:cNvPr>
            <p:cNvSpPr txBox="1"/>
            <p:nvPr/>
          </p:nvSpPr>
          <p:spPr>
            <a:xfrm>
              <a:off x="7267683" y="2511986"/>
              <a:ext cx="275112"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FFFFFF"/>
                  </a:solidFill>
                  <a:effectLst/>
                  <a:uFillTx/>
                  <a:latin typeface="+mj-lt"/>
                  <a:ea typeface="+mj-ea"/>
                  <a:cs typeface="+mj-cs"/>
                  <a:sym typeface="Calibri"/>
                </a:rPr>
                <a:t>[2]</a:t>
              </a:r>
            </a:p>
          </p:txBody>
        </p:sp>
        <p:sp>
          <p:nvSpPr>
            <p:cNvPr id="29" name="TextBox 28">
              <a:extLst>
                <a:ext uri="{FF2B5EF4-FFF2-40B4-BE49-F238E27FC236}">
                  <a16:creationId xmlns:a16="http://schemas.microsoft.com/office/drawing/2014/main" id="{4035A10A-0786-313F-B3DD-B101D358005F}"/>
                </a:ext>
              </a:extLst>
            </p:cNvPr>
            <p:cNvSpPr txBox="1"/>
            <p:nvPr/>
          </p:nvSpPr>
          <p:spPr>
            <a:xfrm>
              <a:off x="7720121" y="2515955"/>
              <a:ext cx="275112"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FFFFFF"/>
                  </a:solidFill>
                  <a:effectLst/>
                  <a:uFillTx/>
                  <a:latin typeface="+mj-lt"/>
                  <a:ea typeface="+mj-ea"/>
                  <a:cs typeface="+mj-cs"/>
                  <a:sym typeface="Calibri"/>
                </a:rPr>
                <a:t>[3]</a:t>
              </a:r>
            </a:p>
          </p:txBody>
        </p:sp>
      </p:gr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EC19DDC-6380-0D00-25DC-EF2AE17B850F}"/>
                  </a:ext>
                </a:extLst>
              </p:cNvPr>
              <p:cNvSpPr txBox="1"/>
              <p:nvPr/>
            </p:nvSpPr>
            <p:spPr>
              <a:xfrm>
                <a:off x="4379922" y="1604734"/>
                <a:ext cx="1149472"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lang="en-DE" smtClean="0">
                          <a:solidFill>
                            <a:srgbClr val="FFFFFF"/>
                          </a:solidFill>
                          <a:latin typeface="Cambria Math" panose="02040503050406030204" pitchFamily="18" charset="0"/>
                        </a:rPr>
                        <m:t>𝒪</m:t>
                      </m:r>
                      <m:d>
                        <m:dPr>
                          <m:ctrlPr>
                            <a:rPr lang="en-DE" i="1">
                              <a:solidFill>
                                <a:srgbClr val="FFFFFF"/>
                              </a:solidFill>
                              <a:latin typeface="Cambria Math" panose="02040503050406030204" pitchFamily="18" charset="0"/>
                            </a:rPr>
                          </m:ctrlPr>
                        </m:dPr>
                        <m:e>
                          <m:r>
                            <a:rPr lang="en-DE" i="1" smtClean="0">
                              <a:solidFill>
                                <a:srgbClr val="FFFFFF"/>
                              </a:solidFill>
                              <a:latin typeface="Cambria Math" panose="02040503050406030204" pitchFamily="18" charset="0"/>
                            </a:rPr>
                            <m:t>𝑛</m:t>
                          </m:r>
                          <m:func>
                            <m:funcPr>
                              <m:ctrlPr>
                                <a:rPr lang="en-DE" i="1">
                                  <a:solidFill>
                                    <a:srgbClr val="FFFFFF"/>
                                  </a:solidFill>
                                  <a:latin typeface="Cambria Math" panose="02040503050406030204" pitchFamily="18" charset="0"/>
                                </a:rPr>
                              </m:ctrlPr>
                            </m:funcPr>
                            <m:fName>
                              <m:r>
                                <m:rPr>
                                  <m:sty m:val="p"/>
                                </m:rPr>
                                <a:rPr lang="en-DE" i="1" smtClean="0">
                                  <a:solidFill>
                                    <a:srgbClr val="FFFFFF"/>
                                  </a:solidFill>
                                  <a:latin typeface="Cambria Math" panose="02040503050406030204" pitchFamily="18" charset="0"/>
                                </a:rPr>
                                <m:t>log</m:t>
                              </m:r>
                            </m:fName>
                            <m:e>
                              <m:r>
                                <a:rPr lang="en-DE" i="1" smtClean="0">
                                  <a:solidFill>
                                    <a:srgbClr val="FFFFFF"/>
                                  </a:solidFill>
                                  <a:latin typeface="Cambria Math" panose="02040503050406030204" pitchFamily="18" charset="0"/>
                                </a:rPr>
                                <m:t>𝑛</m:t>
                              </m:r>
                            </m:e>
                          </m:func>
                        </m:e>
                      </m:d>
                    </m:oMath>
                  </m:oMathPara>
                </a14:m>
                <a:endParaRPr lang="en-DE">
                  <a:solidFill>
                    <a:srgbClr val="FFFFFF"/>
                  </a:solidFill>
                </a:endParaRPr>
              </a:p>
            </p:txBody>
          </p:sp>
        </mc:Choice>
        <mc:Fallback xmlns="">
          <p:sp>
            <p:nvSpPr>
              <p:cNvPr id="32" name="TextBox 31">
                <a:extLst>
                  <a:ext uri="{FF2B5EF4-FFF2-40B4-BE49-F238E27FC236}">
                    <a16:creationId xmlns:a16="http://schemas.microsoft.com/office/drawing/2014/main" id="{4EC19DDC-6380-0D00-25DC-EF2AE17B850F}"/>
                  </a:ext>
                </a:extLst>
              </p:cNvPr>
              <p:cNvSpPr txBox="1">
                <a:spLocks noRot="1" noChangeAspect="1" noMove="1" noResize="1" noEditPoints="1" noAdjustHandles="1" noChangeArrowheads="1" noChangeShapeType="1" noTextEdit="1"/>
              </p:cNvSpPr>
              <p:nvPr/>
            </p:nvSpPr>
            <p:spPr>
              <a:xfrm>
                <a:off x="4379922" y="1604734"/>
                <a:ext cx="1149472" cy="369332"/>
              </a:xfrm>
              <a:prstGeom prst="rect">
                <a:avLst/>
              </a:prstGeom>
              <a:blipFill>
                <a:blip r:embed="rId3"/>
                <a:stretch>
                  <a:fillRect b="-14754"/>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64D4764-3DDE-0B08-267B-C9E0D8949165}"/>
                  </a:ext>
                </a:extLst>
              </p:cNvPr>
              <p:cNvSpPr txBox="1"/>
              <p:nvPr/>
            </p:nvSpPr>
            <p:spPr>
              <a:xfrm>
                <a:off x="3243021" y="1223196"/>
                <a:ext cx="80007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lang="en-DE" smtClean="0">
                          <a:solidFill>
                            <a:srgbClr val="FFFFFF"/>
                          </a:solidFill>
                          <a:latin typeface="Cambria Math" panose="02040503050406030204" pitchFamily="18" charset="0"/>
                        </a:rPr>
                        <m:t>𝒪</m:t>
                      </m:r>
                      <m:d>
                        <m:dPr>
                          <m:ctrlPr>
                            <a:rPr lang="en-DE" i="1">
                              <a:solidFill>
                                <a:srgbClr val="FFFFFF"/>
                              </a:solidFill>
                              <a:latin typeface="Cambria Math" panose="02040503050406030204" pitchFamily="18" charset="0"/>
                            </a:rPr>
                          </m:ctrlPr>
                        </m:dPr>
                        <m:e>
                          <m:r>
                            <a:rPr lang="en-US" b="0" i="1" smtClean="0">
                              <a:solidFill>
                                <a:srgbClr val="FFFFFF"/>
                              </a:solidFill>
                              <a:latin typeface="Cambria Math" panose="02040503050406030204" pitchFamily="18" charset="0"/>
                            </a:rPr>
                            <m:t>𝑘𝑛</m:t>
                          </m:r>
                        </m:e>
                      </m:d>
                    </m:oMath>
                  </m:oMathPara>
                </a14:m>
                <a:endParaRPr lang="en-DE">
                  <a:solidFill>
                    <a:srgbClr val="FFFFFF"/>
                  </a:solidFill>
                </a:endParaRPr>
              </a:p>
            </p:txBody>
          </p:sp>
        </mc:Choice>
        <mc:Fallback xmlns="">
          <p:sp>
            <p:nvSpPr>
              <p:cNvPr id="35" name="TextBox 34">
                <a:extLst>
                  <a:ext uri="{FF2B5EF4-FFF2-40B4-BE49-F238E27FC236}">
                    <a16:creationId xmlns:a16="http://schemas.microsoft.com/office/drawing/2014/main" id="{764D4764-3DDE-0B08-267B-C9E0D8949165}"/>
                  </a:ext>
                </a:extLst>
              </p:cNvPr>
              <p:cNvSpPr txBox="1">
                <a:spLocks noRot="1" noChangeAspect="1" noMove="1" noResize="1" noEditPoints="1" noAdjustHandles="1" noChangeArrowheads="1" noChangeShapeType="1" noTextEdit="1"/>
              </p:cNvSpPr>
              <p:nvPr/>
            </p:nvSpPr>
            <p:spPr>
              <a:xfrm>
                <a:off x="3243021" y="1223196"/>
                <a:ext cx="800075" cy="369332"/>
              </a:xfrm>
              <a:prstGeom prst="rect">
                <a:avLst/>
              </a:prstGeom>
              <a:blipFill>
                <a:blip r:embed="rId4"/>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F73907F-AC30-B25D-1D03-6DD877378583}"/>
                  </a:ext>
                </a:extLst>
              </p:cNvPr>
              <p:cNvSpPr txBox="1"/>
              <p:nvPr/>
            </p:nvSpPr>
            <p:spPr>
              <a:xfrm>
                <a:off x="1194054" y="818172"/>
                <a:ext cx="32745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lang="en-DE" i="1" smtClean="0">
                          <a:solidFill>
                            <a:srgbClr val="FFFFFF"/>
                          </a:solidFill>
                          <a:latin typeface="Cambria Math" panose="02040503050406030204" pitchFamily="18" charset="0"/>
                        </a:rPr>
                        <m:t>𝑘</m:t>
                      </m:r>
                    </m:oMath>
                  </m:oMathPara>
                </a14:m>
                <a:endParaRPr lang="en-DE">
                  <a:solidFill>
                    <a:srgbClr val="FFFFFF"/>
                  </a:solidFill>
                </a:endParaRPr>
              </a:p>
            </p:txBody>
          </p:sp>
        </mc:Choice>
        <mc:Fallback xmlns="">
          <p:sp>
            <p:nvSpPr>
              <p:cNvPr id="27" name="TextBox 26">
                <a:extLst>
                  <a:ext uri="{FF2B5EF4-FFF2-40B4-BE49-F238E27FC236}">
                    <a16:creationId xmlns:a16="http://schemas.microsoft.com/office/drawing/2014/main" id="{1F73907F-AC30-B25D-1D03-6DD877378583}"/>
                  </a:ext>
                </a:extLst>
              </p:cNvPr>
              <p:cNvSpPr txBox="1">
                <a:spLocks noRot="1" noChangeAspect="1" noMove="1" noResize="1" noEditPoints="1" noAdjustHandles="1" noChangeArrowheads="1" noChangeShapeType="1" noTextEdit="1"/>
              </p:cNvSpPr>
              <p:nvPr/>
            </p:nvSpPr>
            <p:spPr>
              <a:xfrm>
                <a:off x="1194054" y="818172"/>
                <a:ext cx="327453" cy="369332"/>
              </a:xfrm>
              <a:prstGeom prst="rect">
                <a:avLst/>
              </a:prstGeom>
              <a:blipFill>
                <a:blip r:embed="rId5"/>
                <a:stretch>
                  <a:fillRect/>
                </a:stretch>
              </a:blipFill>
              <a:ln w="12700" cap="flat">
                <a:noFill/>
                <a:miter lim="400000"/>
              </a:ln>
              <a:effectLst/>
            </p:spPr>
            <p:txBody>
              <a:bodyPr/>
              <a:lstStyle/>
              <a:p>
                <a:r>
                  <a:rPr lang="en-US">
                    <a:noFill/>
                  </a:rPr>
                  <a:t> </a:t>
                </a:r>
              </a:p>
            </p:txBody>
          </p:sp>
        </mc:Fallback>
      </mc:AlternateContent>
      <p:sp>
        <p:nvSpPr>
          <p:cNvPr id="39" name="TextBox 38">
            <a:extLst>
              <a:ext uri="{FF2B5EF4-FFF2-40B4-BE49-F238E27FC236}">
                <a16:creationId xmlns:a16="http://schemas.microsoft.com/office/drawing/2014/main" id="{86F6625F-AE24-D2B3-F7DF-727489C32B7F}"/>
              </a:ext>
            </a:extLst>
          </p:cNvPr>
          <p:cNvSpPr txBox="1"/>
          <p:nvPr/>
        </p:nvSpPr>
        <p:spPr>
          <a:xfrm>
            <a:off x="6117041" y="5403850"/>
            <a:ext cx="528755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solidFill>
                  <a:srgbClr val="FFFFFF"/>
                </a:solidFill>
                <a:latin typeface="+mj-lt"/>
                <a:ea typeface="+mj-ea"/>
                <a:cs typeface="+mj-cs"/>
                <a:sym typeface="Calibri"/>
              </a:rPr>
              <a:t>The three-step algorithm is also known as </a:t>
            </a:r>
            <a:r>
              <a:rPr lang="en-US" i="1">
                <a:solidFill>
                  <a:srgbClr val="FFFFFF"/>
                </a:solidFill>
                <a:latin typeface="+mj-lt"/>
                <a:ea typeface="+mj-ea"/>
                <a:cs typeface="+mj-cs"/>
                <a:sym typeface="Calibri"/>
              </a:rPr>
              <a:t>counting Sort</a:t>
            </a:r>
            <a:endParaRPr kumimoji="0" lang="en-US" sz="1800" b="0" i="1" u="none" strike="noStrike" cap="none" spc="0" normalizeH="0" baseline="0">
              <a:ln>
                <a:noFill/>
              </a:ln>
              <a:solidFill>
                <a:srgbClr val="FFFFFF"/>
              </a:solidFill>
              <a:effectLst/>
              <a:uFillTx/>
              <a:latin typeface="+mj-lt"/>
              <a:ea typeface="+mj-ea"/>
              <a:cs typeface="+mj-cs"/>
              <a:sym typeface="Calibri"/>
            </a:endParaRPr>
          </a:p>
        </p:txBody>
      </p:sp>
    </p:spTree>
    <p:extLst>
      <p:ext uri="{BB962C8B-B14F-4D97-AF65-F5344CB8AC3E}">
        <p14:creationId xmlns:p14="http://schemas.microsoft.com/office/powerpoint/2010/main" val="418679143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6D2665-3141-77C7-E2B8-ED4A2F203CD7}"/>
              </a:ext>
            </a:extLst>
          </p:cNvPr>
          <p:cNvSpPr>
            <a:spLocks noGrp="1"/>
          </p:cNvSpPr>
          <p:nvPr>
            <p:ph type="sldNum" sz="quarter" idx="2"/>
          </p:nvPr>
        </p:nvSpPr>
        <p:spPr/>
        <p:txBody>
          <a:bodyPr/>
          <a:lstStyle/>
          <a:p>
            <a:fld id="{86CB4B4D-7CA3-9044-876B-883B54F8677D}" type="slidenum">
              <a:rPr lang="en-US" smtClean="0"/>
              <a:t>62</a:t>
            </a:fld>
            <a:endParaRPr lang="en-US"/>
          </a:p>
        </p:txBody>
      </p:sp>
      <p:sp>
        <p:nvSpPr>
          <p:cNvPr id="3" name="Title 2">
            <a:extLst>
              <a:ext uri="{FF2B5EF4-FFF2-40B4-BE49-F238E27FC236}">
                <a16:creationId xmlns:a16="http://schemas.microsoft.com/office/drawing/2014/main" id="{72D04944-9414-F57A-19FD-44EBB36BABFD}"/>
              </a:ext>
            </a:extLst>
          </p:cNvPr>
          <p:cNvSpPr>
            <a:spLocks noGrp="1"/>
          </p:cNvSpPr>
          <p:nvPr>
            <p:ph type="title"/>
          </p:nvPr>
        </p:nvSpPr>
        <p:spPr/>
        <p:txBody>
          <a:bodyPr>
            <a:normAutofit fontScale="90000"/>
          </a:bodyPr>
          <a:lstStyle/>
          <a:p>
            <a:r>
              <a:rPr lang="en-US"/>
              <a:t>Radix Sort - Basics</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8D99C1BE-2374-9768-D1FF-8B9A0FE38779}"/>
                  </a:ext>
                </a:extLst>
              </p:cNvPr>
              <p:cNvSpPr>
                <a:spLocks noGrp="1"/>
              </p:cNvSpPr>
              <p:nvPr>
                <p:ph type="body" idx="1"/>
              </p:nvPr>
            </p:nvSpPr>
            <p:spPr>
              <a:xfrm>
                <a:off x="272815" y="929737"/>
                <a:ext cx="11646370" cy="2626265"/>
              </a:xfrm>
            </p:spPr>
            <p:txBody>
              <a:bodyPr>
                <a:normAutofit/>
              </a:bodyPr>
              <a:lstStyle/>
              <a:p>
                <a:r>
                  <a:rPr lang="en-US"/>
                  <a:t>The size of the histogram exponentially grows with the number of bits </a:t>
                </a:r>
                <a:r>
                  <a:rPr lang="en-US">
                    <a:sym typeface="Wingdings" panose="05000000000000000000" pitchFamily="2" charset="2"/>
                  </a:rPr>
                  <a:t></a:t>
                </a:r>
                <a:endParaRPr lang="en-US"/>
              </a:p>
              <a:p>
                <a:pPr lvl="1"/>
                <a:r>
                  <a:rPr lang="en-US"/>
                  <a:t>32-bit sorting keys require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32</m:t>
                        </m:r>
                      </m:sup>
                    </m:sSup>
                  </m:oMath>
                </a14:m>
                <a:r>
                  <a:rPr lang="en-US"/>
                  <a:t> bins</a:t>
                </a:r>
              </a:p>
              <a:p>
                <a:r>
                  <a:rPr lang="en-US"/>
                  <a:t>Least-significant-digit (LSD) radix sort</a:t>
                </a:r>
              </a:p>
              <a:p>
                <a:pPr lvl="1"/>
                <a:r>
                  <a:rPr lang="en-US"/>
                  <a:t>The three-step counting sort can preserve the order from the previous passes (stable sort) </a:t>
                </a:r>
              </a:p>
              <a:p>
                <a:pPr lvl="1"/>
                <a:r>
                  <a:rPr lang="en-US"/>
                  <a:t>Use multiple passes proceeding from lower bits to higher </a:t>
                </a:r>
                <a:r>
                  <a:rPr lang="en-US" dirty="0"/>
                  <a:t>bits</a:t>
                </a:r>
                <a:endParaRPr lang="en-US"/>
              </a:p>
              <a:p>
                <a:pPr lvl="2"/>
                <a:r>
                  <a:rPr lang="en-US"/>
                  <a:t>32-bit sorting keys and 8 bits at a time </a:t>
                </a:r>
                <a:r>
                  <a:rPr lang="en-US">
                    <a:sym typeface="Wingdings" panose="05000000000000000000" pitchFamily="2" charset="2"/>
                  </a:rPr>
                  <a:t></a:t>
                </a:r>
                <a:r>
                  <a:rPr lang="en-US"/>
                  <a:t> 4 passes</a:t>
                </a:r>
              </a:p>
            </p:txBody>
          </p:sp>
        </mc:Choice>
        <mc:Fallback xmlns="">
          <p:sp>
            <p:nvSpPr>
              <p:cNvPr id="4" name="Text Placeholder 3">
                <a:extLst>
                  <a:ext uri="{FF2B5EF4-FFF2-40B4-BE49-F238E27FC236}">
                    <a16:creationId xmlns:a16="http://schemas.microsoft.com/office/drawing/2014/main" id="{8D99C1BE-2374-9768-D1FF-8B9A0FE38779}"/>
                  </a:ext>
                </a:extLst>
              </p:cNvPr>
              <p:cNvSpPr>
                <a:spLocks noGrp="1" noRot="1" noChangeAspect="1" noMove="1" noResize="1" noEditPoints="1" noAdjustHandles="1" noChangeArrowheads="1" noChangeShapeType="1" noTextEdit="1"/>
              </p:cNvSpPr>
              <p:nvPr>
                <p:ph type="body" idx="1"/>
              </p:nvPr>
            </p:nvSpPr>
            <p:spPr>
              <a:xfrm>
                <a:off x="272815" y="929737"/>
                <a:ext cx="11646370" cy="2626265"/>
              </a:xfrm>
              <a:blipFill>
                <a:blip r:embed="rId3"/>
                <a:stretch>
                  <a:fillRect l="-995" t="-2791"/>
                </a:stretch>
              </a:blipFill>
            </p:spPr>
            <p:txBody>
              <a:bodyPr/>
              <a:lstStyle/>
              <a:p>
                <a:r>
                  <a:rPr lang="en-US">
                    <a:noFill/>
                  </a:rPr>
                  <a:t> </a:t>
                </a:r>
              </a:p>
            </p:txBody>
          </p:sp>
        </mc:Fallback>
      </mc:AlternateContent>
      <p:grpSp>
        <p:nvGrpSpPr>
          <p:cNvPr id="16" name="Group 15">
            <a:extLst>
              <a:ext uri="{FF2B5EF4-FFF2-40B4-BE49-F238E27FC236}">
                <a16:creationId xmlns:a16="http://schemas.microsoft.com/office/drawing/2014/main" id="{D99E6519-20D1-D02C-C95D-A357BA9AEDAB}"/>
              </a:ext>
            </a:extLst>
          </p:cNvPr>
          <p:cNvGrpSpPr/>
          <p:nvPr/>
        </p:nvGrpSpPr>
        <p:grpSpPr>
          <a:xfrm>
            <a:off x="488762" y="3510775"/>
            <a:ext cx="10366666" cy="2006751"/>
            <a:chOff x="488762" y="3510775"/>
            <a:chExt cx="10366666" cy="2006751"/>
          </a:xfrm>
        </p:grpSpPr>
        <p:sp>
          <p:nvSpPr>
            <p:cNvPr id="6" name="TextBox 5">
              <a:extLst>
                <a:ext uri="{FF2B5EF4-FFF2-40B4-BE49-F238E27FC236}">
                  <a16:creationId xmlns:a16="http://schemas.microsoft.com/office/drawing/2014/main" id="{81021AC7-DCEE-72C6-DDBC-AAA60BA2B032}"/>
                </a:ext>
              </a:extLst>
            </p:cNvPr>
            <p:cNvSpPr txBox="1"/>
            <p:nvPr/>
          </p:nvSpPr>
          <p:spPr>
            <a:xfrm>
              <a:off x="1992871" y="4579889"/>
              <a:ext cx="218171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solidFill>
                    <a:srgbClr val="FFFFFF"/>
                  </a:solidFill>
                  <a:latin typeface="+mj-lt"/>
                  <a:ea typeface="+mj-ea"/>
                  <a:cs typeface="+mj-cs"/>
                  <a:sym typeface="Calibri"/>
                </a:rPr>
                <a:t>0</a:t>
              </a:r>
              <a:r>
                <a:rPr lang="en-US">
                  <a:solidFill>
                    <a:srgbClr val="FFFF00"/>
                  </a:solidFill>
                  <a:latin typeface="+mj-lt"/>
                  <a:ea typeface="+mj-ea"/>
                  <a:cs typeface="+mj-cs"/>
                  <a:sym typeface="Calibri"/>
                </a:rPr>
                <a:t>1</a:t>
              </a:r>
              <a:r>
                <a:rPr lang="en-US">
                  <a:solidFill>
                    <a:srgbClr val="FFFFFF"/>
                  </a:solidFill>
                  <a:latin typeface="+mj-lt"/>
                  <a:ea typeface="+mj-ea"/>
                  <a:cs typeface="+mj-cs"/>
                  <a:sym typeface="Calibri"/>
                </a:rPr>
                <a:t>, 2</a:t>
              </a:r>
              <a:r>
                <a:rPr lang="en-US">
                  <a:solidFill>
                    <a:srgbClr val="FFFF00"/>
                  </a:solidFill>
                  <a:latin typeface="+mj-lt"/>
                  <a:ea typeface="+mj-ea"/>
                  <a:cs typeface="+mj-cs"/>
                  <a:sym typeface="Calibri"/>
                </a:rPr>
                <a:t>2</a:t>
              </a:r>
              <a:r>
                <a:rPr lang="en-US">
                  <a:solidFill>
                    <a:srgbClr val="FFFFFF"/>
                  </a:solidFill>
                  <a:latin typeface="+mj-lt"/>
                  <a:ea typeface="+mj-ea"/>
                  <a:cs typeface="+mj-cs"/>
                  <a:sym typeface="Calibri"/>
                </a:rPr>
                <a:t>, 0</a:t>
              </a:r>
              <a:r>
                <a:rPr lang="en-US">
                  <a:solidFill>
                    <a:srgbClr val="FFFF00"/>
                  </a:solidFill>
                  <a:latin typeface="+mj-lt"/>
                  <a:ea typeface="+mj-ea"/>
                  <a:cs typeface="+mj-cs"/>
                  <a:sym typeface="Calibri"/>
                </a:rPr>
                <a:t>4</a:t>
              </a:r>
              <a:r>
                <a:rPr lang="en-US">
                  <a:solidFill>
                    <a:srgbClr val="FFFFFF"/>
                  </a:solidFill>
                  <a:latin typeface="+mj-lt"/>
                  <a:ea typeface="+mj-ea"/>
                  <a:cs typeface="+mj-cs"/>
                  <a:sym typeface="Calibri"/>
                </a:rPr>
                <a:t>, 1</a:t>
              </a:r>
              <a:r>
                <a:rPr lang="en-US">
                  <a:solidFill>
                    <a:srgbClr val="FFFF00"/>
                  </a:solidFill>
                  <a:latin typeface="+mj-lt"/>
                  <a:ea typeface="+mj-ea"/>
                  <a:cs typeface="+mj-cs"/>
                  <a:sym typeface="Calibri"/>
                </a:rPr>
                <a:t>3</a:t>
              </a:r>
              <a:r>
                <a:rPr lang="en-US">
                  <a:solidFill>
                    <a:srgbClr val="FFFFFF"/>
                  </a:solidFill>
                  <a:latin typeface="+mj-lt"/>
                  <a:ea typeface="+mj-ea"/>
                  <a:cs typeface="+mj-cs"/>
                  <a:sym typeface="Calibri"/>
                </a:rPr>
                <a:t>, 0</a:t>
              </a:r>
              <a:r>
                <a:rPr lang="en-US">
                  <a:solidFill>
                    <a:srgbClr val="FFFF00"/>
                  </a:solidFill>
                  <a:latin typeface="+mj-lt"/>
                  <a:ea typeface="+mj-ea"/>
                  <a:cs typeface="+mj-cs"/>
                  <a:sym typeface="Calibri"/>
                </a:rPr>
                <a:t>6</a:t>
              </a:r>
              <a:r>
                <a:rPr lang="en-US">
                  <a:solidFill>
                    <a:srgbClr val="FFFFFF"/>
                  </a:solidFill>
                  <a:latin typeface="+mj-lt"/>
                  <a:ea typeface="+mj-ea"/>
                  <a:cs typeface="+mj-cs"/>
                  <a:sym typeface="Calibri"/>
                </a:rPr>
                <a:t>, 1</a:t>
              </a:r>
              <a:r>
                <a:rPr lang="en-US">
                  <a:solidFill>
                    <a:srgbClr val="FFFF00"/>
                  </a:solidFill>
                  <a:latin typeface="+mj-lt"/>
                  <a:ea typeface="+mj-ea"/>
                  <a:cs typeface="+mj-cs"/>
                  <a:sym typeface="Calibri"/>
                </a:rPr>
                <a:t>5</a:t>
              </a:r>
              <a:endParaRPr kumimoji="0" lang="en-US" sz="1800" b="0" i="0" u="none" strike="noStrike" cap="none" spc="0" normalizeH="0" baseline="0">
                <a:ln>
                  <a:noFill/>
                </a:ln>
                <a:solidFill>
                  <a:srgbClr val="FFFF00"/>
                </a:solidFill>
                <a:effectLst/>
                <a:uFillTx/>
                <a:latin typeface="+mj-lt"/>
                <a:ea typeface="+mj-ea"/>
                <a:cs typeface="+mj-cs"/>
                <a:sym typeface="Calibri"/>
              </a:endParaRPr>
            </a:p>
          </p:txBody>
        </p:sp>
        <p:sp>
          <p:nvSpPr>
            <p:cNvPr id="7" name="TextBox 6">
              <a:extLst>
                <a:ext uri="{FF2B5EF4-FFF2-40B4-BE49-F238E27FC236}">
                  <a16:creationId xmlns:a16="http://schemas.microsoft.com/office/drawing/2014/main" id="{5B002109-60F4-7B73-3F31-707054BDB15D}"/>
                </a:ext>
              </a:extLst>
            </p:cNvPr>
            <p:cNvSpPr txBox="1"/>
            <p:nvPr/>
          </p:nvSpPr>
          <p:spPr>
            <a:xfrm>
              <a:off x="1992871" y="5148196"/>
              <a:ext cx="218171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solidFill>
                    <a:srgbClr val="FFFFFF"/>
                  </a:solidFill>
                  <a:latin typeface="+mj-lt"/>
                  <a:ea typeface="+mj-ea"/>
                  <a:cs typeface="+mj-cs"/>
                  <a:sym typeface="Calibri"/>
                </a:rPr>
                <a:t>0</a:t>
              </a:r>
              <a:r>
                <a:rPr lang="en-US">
                  <a:solidFill>
                    <a:srgbClr val="FFFF00"/>
                  </a:solidFill>
                  <a:latin typeface="+mj-lt"/>
                  <a:ea typeface="+mj-ea"/>
                  <a:cs typeface="+mj-cs"/>
                  <a:sym typeface="Calibri"/>
                </a:rPr>
                <a:t>1</a:t>
              </a:r>
              <a:r>
                <a:rPr lang="en-US">
                  <a:solidFill>
                    <a:srgbClr val="FFFFFF"/>
                  </a:solidFill>
                  <a:latin typeface="+mj-lt"/>
                  <a:ea typeface="+mj-ea"/>
                  <a:cs typeface="+mj-cs"/>
                  <a:sym typeface="Calibri"/>
                </a:rPr>
                <a:t>, 2</a:t>
              </a:r>
              <a:r>
                <a:rPr lang="en-US">
                  <a:solidFill>
                    <a:srgbClr val="FFFF00"/>
                  </a:solidFill>
                  <a:latin typeface="+mj-lt"/>
                  <a:ea typeface="+mj-ea"/>
                  <a:cs typeface="+mj-cs"/>
                  <a:sym typeface="Calibri"/>
                </a:rPr>
                <a:t>2</a:t>
              </a:r>
              <a:r>
                <a:rPr lang="en-US">
                  <a:solidFill>
                    <a:srgbClr val="FFFFFF"/>
                  </a:solidFill>
                  <a:latin typeface="+mj-lt"/>
                  <a:ea typeface="+mj-ea"/>
                  <a:cs typeface="+mj-cs"/>
                  <a:sym typeface="Calibri"/>
                </a:rPr>
                <a:t>, 1</a:t>
              </a:r>
              <a:r>
                <a:rPr lang="en-US">
                  <a:solidFill>
                    <a:srgbClr val="FFFF00"/>
                  </a:solidFill>
                  <a:latin typeface="+mj-lt"/>
                  <a:ea typeface="+mj-ea"/>
                  <a:cs typeface="+mj-cs"/>
                  <a:sym typeface="Calibri"/>
                </a:rPr>
                <a:t>3</a:t>
              </a:r>
              <a:r>
                <a:rPr lang="en-US">
                  <a:solidFill>
                    <a:srgbClr val="FFFFFF"/>
                  </a:solidFill>
                  <a:latin typeface="+mj-lt"/>
                  <a:ea typeface="+mj-ea"/>
                  <a:cs typeface="+mj-cs"/>
                  <a:sym typeface="Calibri"/>
                </a:rPr>
                <a:t>, 0</a:t>
              </a:r>
              <a:r>
                <a:rPr lang="en-US">
                  <a:solidFill>
                    <a:srgbClr val="FFFF00"/>
                  </a:solidFill>
                  <a:latin typeface="+mj-lt"/>
                  <a:ea typeface="+mj-ea"/>
                  <a:cs typeface="+mj-cs"/>
                  <a:sym typeface="Calibri"/>
                </a:rPr>
                <a:t>4</a:t>
              </a:r>
              <a:r>
                <a:rPr lang="en-US">
                  <a:solidFill>
                    <a:srgbClr val="FFFFFF"/>
                  </a:solidFill>
                  <a:latin typeface="+mj-lt"/>
                  <a:ea typeface="+mj-ea"/>
                  <a:cs typeface="+mj-cs"/>
                  <a:sym typeface="Calibri"/>
                </a:rPr>
                <a:t>, 1</a:t>
              </a:r>
              <a:r>
                <a:rPr lang="en-US">
                  <a:solidFill>
                    <a:srgbClr val="FFFF00"/>
                  </a:solidFill>
                  <a:latin typeface="+mj-lt"/>
                  <a:ea typeface="+mj-ea"/>
                  <a:cs typeface="+mj-cs"/>
                  <a:sym typeface="Calibri"/>
                </a:rPr>
                <a:t>5</a:t>
              </a:r>
              <a:r>
                <a:rPr lang="en-US">
                  <a:solidFill>
                    <a:srgbClr val="FFFFFF"/>
                  </a:solidFill>
                  <a:latin typeface="+mj-lt"/>
                  <a:ea typeface="+mj-ea"/>
                  <a:cs typeface="+mj-cs"/>
                  <a:sym typeface="Calibri"/>
                </a:rPr>
                <a:t>, 0</a:t>
              </a:r>
              <a:r>
                <a:rPr lang="en-US">
                  <a:solidFill>
                    <a:srgbClr val="FFFF00"/>
                  </a:solidFill>
                  <a:latin typeface="+mj-lt"/>
                  <a:ea typeface="+mj-ea"/>
                  <a:cs typeface="+mj-cs"/>
                  <a:sym typeface="Calibri"/>
                </a:rPr>
                <a:t>6</a:t>
              </a:r>
              <a:endParaRPr kumimoji="0" lang="en-US" sz="1800" b="0" i="0" u="none" strike="noStrike" cap="none" spc="0" normalizeH="0" baseline="0">
                <a:ln>
                  <a:noFill/>
                </a:ln>
                <a:solidFill>
                  <a:srgbClr val="FFFF00"/>
                </a:solidFill>
                <a:effectLst/>
                <a:uFillTx/>
                <a:latin typeface="+mj-lt"/>
                <a:ea typeface="+mj-ea"/>
                <a:cs typeface="+mj-cs"/>
                <a:sym typeface="Calibri"/>
              </a:endParaRPr>
            </a:p>
          </p:txBody>
        </p:sp>
        <p:sp>
          <p:nvSpPr>
            <p:cNvPr id="8" name="TextBox 7">
              <a:extLst>
                <a:ext uri="{FF2B5EF4-FFF2-40B4-BE49-F238E27FC236}">
                  <a16:creationId xmlns:a16="http://schemas.microsoft.com/office/drawing/2014/main" id="{B4EC0E07-3933-DB90-647E-E2702423B066}"/>
                </a:ext>
              </a:extLst>
            </p:cNvPr>
            <p:cNvSpPr txBox="1"/>
            <p:nvPr/>
          </p:nvSpPr>
          <p:spPr>
            <a:xfrm>
              <a:off x="6574006" y="5147656"/>
              <a:ext cx="218171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solidFill>
                    <a:srgbClr val="FFFF00"/>
                  </a:solidFill>
                  <a:latin typeface="+mj-lt"/>
                  <a:ea typeface="+mj-ea"/>
                  <a:cs typeface="+mj-cs"/>
                  <a:sym typeface="Calibri"/>
                </a:rPr>
                <a:t>0</a:t>
              </a:r>
              <a:r>
                <a:rPr lang="en-US">
                  <a:solidFill>
                    <a:srgbClr val="FFFFFF"/>
                  </a:solidFill>
                  <a:latin typeface="+mj-lt"/>
                  <a:ea typeface="+mj-ea"/>
                  <a:cs typeface="+mj-cs"/>
                  <a:sym typeface="Calibri"/>
                </a:rPr>
                <a:t>1, </a:t>
              </a:r>
              <a:r>
                <a:rPr lang="en-US">
                  <a:solidFill>
                    <a:srgbClr val="FFFF00"/>
                  </a:solidFill>
                  <a:latin typeface="+mj-lt"/>
                  <a:ea typeface="+mj-ea"/>
                  <a:cs typeface="+mj-cs"/>
                  <a:sym typeface="Calibri"/>
                </a:rPr>
                <a:t>0</a:t>
              </a:r>
              <a:r>
                <a:rPr lang="en-US">
                  <a:solidFill>
                    <a:srgbClr val="FFFFFF"/>
                  </a:solidFill>
                  <a:latin typeface="+mj-lt"/>
                  <a:ea typeface="+mj-ea"/>
                  <a:cs typeface="+mj-cs"/>
                  <a:sym typeface="Calibri"/>
                </a:rPr>
                <a:t>4, </a:t>
              </a:r>
              <a:r>
                <a:rPr lang="en-US">
                  <a:solidFill>
                    <a:srgbClr val="FFFF00"/>
                  </a:solidFill>
                  <a:latin typeface="+mj-lt"/>
                  <a:ea typeface="+mj-ea"/>
                  <a:cs typeface="+mj-cs"/>
                  <a:sym typeface="Calibri"/>
                </a:rPr>
                <a:t>0</a:t>
              </a:r>
              <a:r>
                <a:rPr lang="en-US">
                  <a:solidFill>
                    <a:srgbClr val="FFFFFF"/>
                  </a:solidFill>
                  <a:latin typeface="+mj-lt"/>
                  <a:ea typeface="+mj-ea"/>
                  <a:cs typeface="+mj-cs"/>
                  <a:sym typeface="Calibri"/>
                </a:rPr>
                <a:t>6, </a:t>
              </a:r>
              <a:r>
                <a:rPr lang="en-US">
                  <a:solidFill>
                    <a:srgbClr val="FFFF00"/>
                  </a:solidFill>
                  <a:latin typeface="+mj-lt"/>
                  <a:ea typeface="+mj-ea"/>
                  <a:cs typeface="+mj-cs"/>
                  <a:sym typeface="Calibri"/>
                </a:rPr>
                <a:t>1</a:t>
              </a:r>
              <a:r>
                <a:rPr lang="en-US">
                  <a:solidFill>
                    <a:srgbClr val="FFFFFF"/>
                  </a:solidFill>
                  <a:latin typeface="+mj-lt"/>
                  <a:ea typeface="+mj-ea"/>
                  <a:cs typeface="+mj-cs"/>
                  <a:sym typeface="Calibri"/>
                </a:rPr>
                <a:t>3, </a:t>
              </a:r>
              <a:r>
                <a:rPr lang="en-US">
                  <a:solidFill>
                    <a:srgbClr val="FFFF00"/>
                  </a:solidFill>
                  <a:latin typeface="+mj-lt"/>
                  <a:ea typeface="+mj-ea"/>
                  <a:cs typeface="+mj-cs"/>
                  <a:sym typeface="Calibri"/>
                </a:rPr>
                <a:t>1</a:t>
              </a:r>
              <a:r>
                <a:rPr lang="en-US">
                  <a:solidFill>
                    <a:srgbClr val="FFFFFF"/>
                  </a:solidFill>
                  <a:latin typeface="+mj-lt"/>
                  <a:ea typeface="+mj-ea"/>
                  <a:cs typeface="+mj-cs"/>
                  <a:sym typeface="Calibri"/>
                </a:rPr>
                <a:t>5, </a:t>
              </a:r>
              <a:r>
                <a:rPr lang="en-US">
                  <a:solidFill>
                    <a:srgbClr val="FFFF00"/>
                  </a:solidFill>
                  <a:latin typeface="+mj-lt"/>
                  <a:ea typeface="+mj-ea"/>
                  <a:cs typeface="+mj-cs"/>
                  <a:sym typeface="Calibri"/>
                </a:rPr>
                <a:t>2</a:t>
              </a:r>
              <a:r>
                <a:rPr lang="en-US">
                  <a:solidFill>
                    <a:srgbClr val="FFFFFF"/>
                  </a:solidFill>
                  <a:latin typeface="+mj-lt"/>
                  <a:ea typeface="+mj-ea"/>
                  <a:cs typeface="+mj-cs"/>
                  <a:sym typeface="Calibri"/>
                </a:rPr>
                <a:t>2,</a:t>
              </a:r>
              <a:endParaRPr kumimoji="0" lang="en-US" sz="1800" b="0" i="0" u="none" strike="noStrike" cap="none" spc="0" normalizeH="0" baseline="0">
                <a:ln>
                  <a:noFill/>
                </a:ln>
                <a:solidFill>
                  <a:srgbClr val="FFFFFF"/>
                </a:solidFill>
                <a:effectLst/>
                <a:uFillTx/>
                <a:latin typeface="+mj-lt"/>
                <a:ea typeface="+mj-ea"/>
                <a:cs typeface="+mj-cs"/>
                <a:sym typeface="Calibri"/>
              </a:endParaRPr>
            </a:p>
          </p:txBody>
        </p:sp>
        <p:sp>
          <p:nvSpPr>
            <p:cNvPr id="9" name="TextBox 8">
              <a:extLst>
                <a:ext uri="{FF2B5EF4-FFF2-40B4-BE49-F238E27FC236}">
                  <a16:creationId xmlns:a16="http://schemas.microsoft.com/office/drawing/2014/main" id="{C403D373-3A62-08CC-1CBC-F0FD04CD7C14}"/>
                </a:ext>
              </a:extLst>
            </p:cNvPr>
            <p:cNvSpPr txBox="1"/>
            <p:nvPr/>
          </p:nvSpPr>
          <p:spPr>
            <a:xfrm>
              <a:off x="1403163" y="4020011"/>
              <a:ext cx="103561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Pass 1: </a:t>
              </a:r>
            </a:p>
          </p:txBody>
        </p:sp>
        <p:sp>
          <p:nvSpPr>
            <p:cNvPr id="10" name="Arrow: Curved Left 9">
              <a:extLst>
                <a:ext uri="{FF2B5EF4-FFF2-40B4-BE49-F238E27FC236}">
                  <a16:creationId xmlns:a16="http://schemas.microsoft.com/office/drawing/2014/main" id="{FD1BF4C1-DAB9-760A-F108-64E73CA7697A}"/>
                </a:ext>
              </a:extLst>
            </p:cNvPr>
            <p:cNvSpPr/>
            <p:nvPr/>
          </p:nvSpPr>
          <p:spPr>
            <a:xfrm>
              <a:off x="4249451" y="4715660"/>
              <a:ext cx="275112" cy="652035"/>
            </a:xfrm>
            <a:prstGeom prst="curvedLeftArrow">
              <a:avLst/>
            </a:prstGeom>
            <a:solidFill>
              <a:schemeClr val="bg1"/>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1" name="TextBox 10">
              <a:extLst>
                <a:ext uri="{FF2B5EF4-FFF2-40B4-BE49-F238E27FC236}">
                  <a16:creationId xmlns:a16="http://schemas.microsoft.com/office/drawing/2014/main" id="{17DED8BF-FE93-4DB4-D6A3-86F2D1FF05A9}"/>
                </a:ext>
              </a:extLst>
            </p:cNvPr>
            <p:cNvSpPr txBox="1"/>
            <p:nvPr/>
          </p:nvSpPr>
          <p:spPr>
            <a:xfrm>
              <a:off x="6574006" y="4530995"/>
              <a:ext cx="218171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solidFill>
                    <a:srgbClr val="FFFF00"/>
                  </a:solidFill>
                  <a:latin typeface="+mj-lt"/>
                  <a:ea typeface="+mj-ea"/>
                  <a:cs typeface="+mj-cs"/>
                  <a:sym typeface="Calibri"/>
                </a:rPr>
                <a:t>0</a:t>
              </a:r>
              <a:r>
                <a:rPr lang="en-US">
                  <a:solidFill>
                    <a:srgbClr val="FFFFFF"/>
                  </a:solidFill>
                  <a:latin typeface="+mj-lt"/>
                  <a:ea typeface="+mj-ea"/>
                  <a:cs typeface="+mj-cs"/>
                  <a:sym typeface="Calibri"/>
                </a:rPr>
                <a:t>1, </a:t>
              </a:r>
              <a:r>
                <a:rPr lang="en-US">
                  <a:solidFill>
                    <a:srgbClr val="FFFF00"/>
                  </a:solidFill>
                  <a:latin typeface="+mj-lt"/>
                  <a:ea typeface="+mj-ea"/>
                  <a:cs typeface="+mj-cs"/>
                  <a:sym typeface="Calibri"/>
                </a:rPr>
                <a:t>2</a:t>
              </a:r>
              <a:r>
                <a:rPr lang="en-US">
                  <a:solidFill>
                    <a:srgbClr val="FFFFFF"/>
                  </a:solidFill>
                  <a:latin typeface="+mj-lt"/>
                  <a:ea typeface="+mj-ea"/>
                  <a:cs typeface="+mj-cs"/>
                  <a:sym typeface="Calibri"/>
                </a:rPr>
                <a:t>2, </a:t>
              </a:r>
              <a:r>
                <a:rPr lang="en-US">
                  <a:solidFill>
                    <a:srgbClr val="FFFF00"/>
                  </a:solidFill>
                  <a:latin typeface="+mj-lt"/>
                  <a:ea typeface="+mj-ea"/>
                  <a:cs typeface="+mj-cs"/>
                  <a:sym typeface="Calibri"/>
                </a:rPr>
                <a:t>1</a:t>
              </a:r>
              <a:r>
                <a:rPr lang="en-US">
                  <a:solidFill>
                    <a:srgbClr val="FFFFFF"/>
                  </a:solidFill>
                  <a:latin typeface="+mj-lt"/>
                  <a:ea typeface="+mj-ea"/>
                  <a:cs typeface="+mj-cs"/>
                  <a:sym typeface="Calibri"/>
                </a:rPr>
                <a:t>3, </a:t>
              </a:r>
              <a:r>
                <a:rPr lang="en-US">
                  <a:solidFill>
                    <a:srgbClr val="FFFF00"/>
                  </a:solidFill>
                  <a:latin typeface="+mj-lt"/>
                  <a:ea typeface="+mj-ea"/>
                  <a:cs typeface="+mj-cs"/>
                  <a:sym typeface="Calibri"/>
                </a:rPr>
                <a:t>0</a:t>
              </a:r>
              <a:r>
                <a:rPr lang="en-US">
                  <a:solidFill>
                    <a:srgbClr val="FFFFFF"/>
                  </a:solidFill>
                  <a:latin typeface="+mj-lt"/>
                  <a:ea typeface="+mj-ea"/>
                  <a:cs typeface="+mj-cs"/>
                  <a:sym typeface="Calibri"/>
                </a:rPr>
                <a:t>4, </a:t>
              </a:r>
              <a:r>
                <a:rPr lang="en-US">
                  <a:solidFill>
                    <a:srgbClr val="FFFF00"/>
                  </a:solidFill>
                  <a:latin typeface="+mj-lt"/>
                  <a:ea typeface="+mj-ea"/>
                  <a:cs typeface="+mj-cs"/>
                  <a:sym typeface="Calibri"/>
                </a:rPr>
                <a:t>1</a:t>
              </a:r>
              <a:r>
                <a:rPr lang="en-US">
                  <a:solidFill>
                    <a:srgbClr val="FFFFFF"/>
                  </a:solidFill>
                  <a:latin typeface="+mj-lt"/>
                  <a:ea typeface="+mj-ea"/>
                  <a:cs typeface="+mj-cs"/>
                  <a:sym typeface="Calibri"/>
                </a:rPr>
                <a:t>5, </a:t>
              </a:r>
              <a:r>
                <a:rPr lang="en-US">
                  <a:solidFill>
                    <a:srgbClr val="FFFF00"/>
                  </a:solidFill>
                  <a:latin typeface="+mj-lt"/>
                  <a:ea typeface="+mj-ea"/>
                  <a:cs typeface="+mj-cs"/>
                  <a:sym typeface="Calibri"/>
                </a:rPr>
                <a:t>0</a:t>
              </a:r>
              <a:r>
                <a:rPr lang="en-US">
                  <a:solidFill>
                    <a:srgbClr val="FFFFFF"/>
                  </a:solidFill>
                  <a:latin typeface="+mj-lt"/>
                  <a:ea typeface="+mj-ea"/>
                  <a:cs typeface="+mj-cs"/>
                  <a:sym typeface="Calibri"/>
                </a:rPr>
                <a:t>6</a:t>
              </a:r>
              <a:endParaRPr kumimoji="0" lang="en-US" sz="1800" b="0" i="0" u="none" strike="noStrike" cap="none" spc="0" normalizeH="0" baseline="0">
                <a:ln>
                  <a:noFill/>
                </a:ln>
                <a:solidFill>
                  <a:srgbClr val="FFFFFF"/>
                </a:solidFill>
                <a:effectLst/>
                <a:uFillTx/>
                <a:latin typeface="+mj-lt"/>
                <a:ea typeface="+mj-ea"/>
                <a:cs typeface="+mj-cs"/>
                <a:sym typeface="Calibri"/>
              </a:endParaRPr>
            </a:p>
          </p:txBody>
        </p:sp>
        <p:sp>
          <p:nvSpPr>
            <p:cNvPr id="12" name="Arrow: Curved Left 11">
              <a:extLst>
                <a:ext uri="{FF2B5EF4-FFF2-40B4-BE49-F238E27FC236}">
                  <a16:creationId xmlns:a16="http://schemas.microsoft.com/office/drawing/2014/main" id="{A8657B1C-7643-59E7-7EB0-884970D35101}"/>
                </a:ext>
              </a:extLst>
            </p:cNvPr>
            <p:cNvSpPr/>
            <p:nvPr/>
          </p:nvSpPr>
          <p:spPr>
            <a:xfrm>
              <a:off x="8827887" y="4688306"/>
              <a:ext cx="275112" cy="652035"/>
            </a:xfrm>
            <a:prstGeom prst="curvedLeftArrow">
              <a:avLst/>
            </a:prstGeom>
            <a:solidFill>
              <a:schemeClr val="bg1"/>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3" name="TextBox 12">
              <a:extLst>
                <a:ext uri="{FF2B5EF4-FFF2-40B4-BE49-F238E27FC236}">
                  <a16:creationId xmlns:a16="http://schemas.microsoft.com/office/drawing/2014/main" id="{CF61E253-2B23-B176-E959-613BACFDE5E7}"/>
                </a:ext>
              </a:extLst>
            </p:cNvPr>
            <p:cNvSpPr txBox="1"/>
            <p:nvPr/>
          </p:nvSpPr>
          <p:spPr>
            <a:xfrm>
              <a:off x="4670931" y="4828306"/>
              <a:ext cx="125786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1</a:t>
              </a:r>
              <a:r>
                <a:rPr kumimoji="0" lang="en-US" sz="1800" b="0" i="0" u="none" strike="noStrike" cap="none" spc="0" normalizeH="0" baseline="30000">
                  <a:ln>
                    <a:noFill/>
                  </a:ln>
                  <a:solidFill>
                    <a:srgbClr val="FFFFFF"/>
                  </a:solidFill>
                  <a:effectLst/>
                  <a:uFillTx/>
                  <a:latin typeface="+mj-lt"/>
                  <a:ea typeface="+mj-ea"/>
                  <a:cs typeface="+mj-cs"/>
                  <a:sym typeface="Calibri"/>
                </a:rPr>
                <a:t>st</a:t>
              </a:r>
              <a:r>
                <a:rPr kumimoji="0" lang="en-US" sz="1800" b="0" i="0" u="none" strike="noStrike" cap="none" spc="0" normalizeH="0" baseline="0">
                  <a:ln>
                    <a:noFill/>
                  </a:ln>
                  <a:solidFill>
                    <a:srgbClr val="FFFFFF"/>
                  </a:solidFill>
                  <a:effectLst/>
                  <a:uFillTx/>
                  <a:latin typeface="+mj-lt"/>
                  <a:ea typeface="+mj-ea"/>
                  <a:cs typeface="+mj-cs"/>
                  <a:sym typeface="Calibri"/>
                </a:rPr>
                <a:t> digit</a:t>
              </a:r>
              <a:r>
                <a:rPr lang="en-US">
                  <a:solidFill>
                    <a:srgbClr val="FFFFFF"/>
                  </a:solidFill>
                  <a:latin typeface="+mj-lt"/>
                  <a:ea typeface="+mj-ea"/>
                  <a:cs typeface="+mj-cs"/>
                  <a:sym typeface="Calibri"/>
                </a:rPr>
                <a:t> sort</a:t>
              </a:r>
              <a:endParaRPr kumimoji="0" lang="en-US" sz="1800" b="0" i="0" u="none" strike="noStrike" cap="none" spc="0" normalizeH="0" baseline="0">
                <a:ln>
                  <a:noFill/>
                </a:ln>
                <a:solidFill>
                  <a:srgbClr val="FFFFFF"/>
                </a:solidFill>
                <a:effectLst/>
                <a:uFillTx/>
                <a:latin typeface="+mj-lt"/>
                <a:ea typeface="+mj-ea"/>
                <a:cs typeface="+mj-cs"/>
                <a:sym typeface="Calibri"/>
              </a:endParaRPr>
            </a:p>
          </p:txBody>
        </p:sp>
        <p:sp>
          <p:nvSpPr>
            <p:cNvPr id="14" name="TextBox 13">
              <a:extLst>
                <a:ext uri="{FF2B5EF4-FFF2-40B4-BE49-F238E27FC236}">
                  <a16:creationId xmlns:a16="http://schemas.microsoft.com/office/drawing/2014/main" id="{9286D0FD-FB1F-3FE7-7418-BD897927659C}"/>
                </a:ext>
              </a:extLst>
            </p:cNvPr>
            <p:cNvSpPr txBox="1"/>
            <p:nvPr/>
          </p:nvSpPr>
          <p:spPr>
            <a:xfrm>
              <a:off x="9320255" y="4782901"/>
              <a:ext cx="153517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2</a:t>
              </a:r>
              <a:r>
                <a:rPr kumimoji="0" lang="en-US" sz="1800" b="0" i="0" u="none" strike="noStrike" cap="none" spc="0" normalizeH="0" baseline="30000">
                  <a:ln>
                    <a:noFill/>
                  </a:ln>
                  <a:solidFill>
                    <a:srgbClr val="FFFFFF"/>
                  </a:solidFill>
                  <a:effectLst/>
                  <a:uFillTx/>
                  <a:latin typeface="+mj-lt"/>
                  <a:ea typeface="+mj-ea"/>
                  <a:cs typeface="+mj-cs"/>
                  <a:sym typeface="Calibri"/>
                </a:rPr>
                <a:t>nd</a:t>
              </a:r>
              <a:r>
                <a:rPr kumimoji="0" lang="en-US" sz="1800" b="0" i="0" u="none" strike="noStrike" cap="none" spc="0" normalizeH="0" baseline="0">
                  <a:ln>
                    <a:noFill/>
                  </a:ln>
                  <a:solidFill>
                    <a:srgbClr val="FFFFFF"/>
                  </a:solidFill>
                  <a:effectLst/>
                  <a:uFillTx/>
                  <a:latin typeface="+mj-lt"/>
                  <a:ea typeface="+mj-ea"/>
                  <a:cs typeface="+mj-cs"/>
                  <a:sym typeface="Calibri"/>
                </a:rPr>
                <a:t>  digit</a:t>
              </a:r>
              <a:r>
                <a:rPr lang="en-US">
                  <a:solidFill>
                    <a:srgbClr val="FFFFFF"/>
                  </a:solidFill>
                  <a:latin typeface="+mj-lt"/>
                  <a:ea typeface="+mj-ea"/>
                  <a:cs typeface="+mj-cs"/>
                  <a:sym typeface="Calibri"/>
                </a:rPr>
                <a:t> sort</a:t>
              </a:r>
              <a:endParaRPr kumimoji="0" lang="en-US" sz="1800" b="0" i="0" u="none" strike="noStrike" cap="none" spc="0" normalizeH="0" baseline="0">
                <a:ln>
                  <a:noFill/>
                </a:ln>
                <a:solidFill>
                  <a:srgbClr val="FFFFFF"/>
                </a:solidFill>
                <a:effectLst/>
                <a:uFillTx/>
                <a:latin typeface="+mj-lt"/>
                <a:ea typeface="+mj-ea"/>
                <a:cs typeface="+mj-cs"/>
                <a:sym typeface="Calibri"/>
              </a:endParaRPr>
            </a:p>
          </p:txBody>
        </p:sp>
        <p:sp>
          <p:nvSpPr>
            <p:cNvPr id="15" name="TextBox 14">
              <a:extLst>
                <a:ext uri="{FF2B5EF4-FFF2-40B4-BE49-F238E27FC236}">
                  <a16:creationId xmlns:a16="http://schemas.microsoft.com/office/drawing/2014/main" id="{9131E349-97F1-7F4B-BA49-09C0FF83B26A}"/>
                </a:ext>
              </a:extLst>
            </p:cNvPr>
            <p:cNvSpPr txBox="1"/>
            <p:nvPr/>
          </p:nvSpPr>
          <p:spPr>
            <a:xfrm>
              <a:off x="6056199" y="4020011"/>
              <a:ext cx="103561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Pass 2: </a:t>
              </a:r>
            </a:p>
          </p:txBody>
        </p:sp>
        <p:sp>
          <p:nvSpPr>
            <p:cNvPr id="5" name="TextBox 4">
              <a:extLst>
                <a:ext uri="{FF2B5EF4-FFF2-40B4-BE49-F238E27FC236}">
                  <a16:creationId xmlns:a16="http://schemas.microsoft.com/office/drawing/2014/main" id="{3ABED1A4-853B-628A-8E14-16ABE9D4C7EB}"/>
                </a:ext>
              </a:extLst>
            </p:cNvPr>
            <p:cNvSpPr txBox="1"/>
            <p:nvPr/>
          </p:nvSpPr>
          <p:spPr>
            <a:xfrm>
              <a:off x="488762" y="3510775"/>
              <a:ext cx="409067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A decimal example for multiple passes</a:t>
              </a:r>
            </a:p>
          </p:txBody>
        </p:sp>
      </p:grpSp>
      <p:grpSp>
        <p:nvGrpSpPr>
          <p:cNvPr id="22" name="Group 21">
            <a:extLst>
              <a:ext uri="{FF2B5EF4-FFF2-40B4-BE49-F238E27FC236}">
                <a16:creationId xmlns:a16="http://schemas.microsoft.com/office/drawing/2014/main" id="{4C7A1F2B-FA67-282F-1A43-1999DBE6FEF5}"/>
              </a:ext>
            </a:extLst>
          </p:cNvPr>
          <p:cNvGrpSpPr/>
          <p:nvPr/>
        </p:nvGrpSpPr>
        <p:grpSpPr>
          <a:xfrm>
            <a:off x="6506336" y="5535391"/>
            <a:ext cx="1996802" cy="634909"/>
            <a:chOff x="6506336" y="5535391"/>
            <a:chExt cx="1996802" cy="634909"/>
          </a:xfrm>
        </p:grpSpPr>
        <p:sp>
          <p:nvSpPr>
            <p:cNvPr id="18" name="Speech Bubble: Oval 17">
              <a:extLst>
                <a:ext uri="{FF2B5EF4-FFF2-40B4-BE49-F238E27FC236}">
                  <a16:creationId xmlns:a16="http://schemas.microsoft.com/office/drawing/2014/main" id="{DAF08764-F690-27CF-5915-0AD41604A284}"/>
                </a:ext>
              </a:extLst>
            </p:cNvPr>
            <p:cNvSpPr/>
            <p:nvPr/>
          </p:nvSpPr>
          <p:spPr>
            <a:xfrm>
              <a:off x="6506336" y="5751142"/>
              <a:ext cx="1996802" cy="419158"/>
            </a:xfrm>
            <a:prstGeom prst="wedgeEllipseCallout">
              <a:avLst>
                <a:gd name="adj1" fmla="val -28109"/>
                <a:gd name="adj2" fmla="val -86937"/>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rgbClr val="000000"/>
                  </a:solidFill>
                  <a:latin typeface="+mj-lt"/>
                  <a:ea typeface="+mj-ea"/>
                  <a:cs typeface="+mj-cs"/>
                  <a:sym typeface="Calibri"/>
                </a:rPr>
                <a:t>Preserving the order</a:t>
              </a:r>
            </a:p>
          </p:txBody>
        </p:sp>
        <p:cxnSp>
          <p:nvCxnSpPr>
            <p:cNvPr id="20" name="Straight Connector 19">
              <a:extLst>
                <a:ext uri="{FF2B5EF4-FFF2-40B4-BE49-F238E27FC236}">
                  <a16:creationId xmlns:a16="http://schemas.microsoft.com/office/drawing/2014/main" id="{7F6022E8-8321-69CC-3097-FB3F90FCEAB6}"/>
                </a:ext>
              </a:extLst>
            </p:cNvPr>
            <p:cNvCxnSpPr/>
            <p:nvPr/>
          </p:nvCxnSpPr>
          <p:spPr>
            <a:xfrm>
              <a:off x="6597452" y="5535391"/>
              <a:ext cx="933910" cy="0"/>
            </a:xfrm>
            <a:prstGeom prst="line">
              <a:avLst/>
            </a:prstGeom>
            <a:noFill/>
            <a:ln w="12700" cap="flat">
              <a:solidFill>
                <a:srgbClr val="00B0F0"/>
              </a:solidFill>
              <a:prstDash val="solid"/>
              <a:miter lim="800000"/>
            </a:ln>
            <a:effectLst/>
            <a:sp3d/>
          </p:spPr>
          <p:style>
            <a:lnRef idx="0">
              <a:scrgbClr r="0" g="0" b="0"/>
            </a:lnRef>
            <a:fillRef idx="0">
              <a:scrgbClr r="0" g="0" b="0"/>
            </a:fillRef>
            <a:effectRef idx="0">
              <a:scrgbClr r="0" g="0" b="0"/>
            </a:effectRef>
            <a:fontRef idx="none"/>
          </p:style>
        </p:cxnSp>
        <p:cxnSp>
          <p:nvCxnSpPr>
            <p:cNvPr id="21" name="Straight Connector 20">
              <a:extLst>
                <a:ext uri="{FF2B5EF4-FFF2-40B4-BE49-F238E27FC236}">
                  <a16:creationId xmlns:a16="http://schemas.microsoft.com/office/drawing/2014/main" id="{4880BEEB-371F-1595-EAD0-C37B0B85C4C3}"/>
                </a:ext>
              </a:extLst>
            </p:cNvPr>
            <p:cNvCxnSpPr>
              <a:cxnSpLocks/>
            </p:cNvCxnSpPr>
            <p:nvPr/>
          </p:nvCxnSpPr>
          <p:spPr>
            <a:xfrm>
              <a:off x="7632990" y="5539298"/>
              <a:ext cx="633018" cy="0"/>
            </a:xfrm>
            <a:prstGeom prst="line">
              <a:avLst/>
            </a:prstGeom>
            <a:noFill/>
            <a:ln w="12700" cap="flat">
              <a:solidFill>
                <a:srgbClr val="FFC000"/>
              </a:solidFill>
              <a:prstDash val="solid"/>
              <a:miter lim="8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41030420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ABB9AC-1B40-EF39-7808-A86CBF89F9AB}"/>
              </a:ext>
            </a:extLst>
          </p:cNvPr>
          <p:cNvSpPr>
            <a:spLocks noGrp="1"/>
          </p:cNvSpPr>
          <p:nvPr>
            <p:ph type="sldNum" sz="quarter" idx="2"/>
          </p:nvPr>
        </p:nvSpPr>
        <p:spPr/>
        <p:txBody>
          <a:bodyPr/>
          <a:lstStyle/>
          <a:p>
            <a:fld id="{86CB4B4D-7CA3-9044-876B-883B54F8677D}" type="slidenum">
              <a:rPr lang="en-US" smtClean="0"/>
              <a:t>63</a:t>
            </a:fld>
            <a:endParaRPr lang="en-US"/>
          </a:p>
        </p:txBody>
      </p:sp>
      <p:sp>
        <p:nvSpPr>
          <p:cNvPr id="3" name="Title 2">
            <a:extLst>
              <a:ext uri="{FF2B5EF4-FFF2-40B4-BE49-F238E27FC236}">
                <a16:creationId xmlns:a16="http://schemas.microsoft.com/office/drawing/2014/main" id="{09A98F78-BB4D-716C-7F5B-26FEFE6830A5}"/>
              </a:ext>
            </a:extLst>
          </p:cNvPr>
          <p:cNvSpPr>
            <a:spLocks noGrp="1"/>
          </p:cNvSpPr>
          <p:nvPr>
            <p:ph type="title"/>
          </p:nvPr>
        </p:nvSpPr>
        <p:spPr/>
        <p:txBody>
          <a:bodyPr>
            <a:normAutofit fontScale="90000"/>
          </a:bodyPr>
          <a:lstStyle/>
          <a:p>
            <a:r>
              <a:rPr lang="en-US"/>
              <a:t>Radix Sort - GPU-friendly implementation (Overview)</a:t>
            </a:r>
          </a:p>
        </p:txBody>
      </p:sp>
      <p:sp>
        <p:nvSpPr>
          <p:cNvPr id="7" name="Rectangle 6">
            <a:extLst>
              <a:ext uri="{FF2B5EF4-FFF2-40B4-BE49-F238E27FC236}">
                <a16:creationId xmlns:a16="http://schemas.microsoft.com/office/drawing/2014/main" id="{B15A077A-0562-25A6-0C94-0C8E96371E8F}"/>
              </a:ext>
            </a:extLst>
          </p:cNvPr>
          <p:cNvSpPr/>
          <p:nvPr/>
        </p:nvSpPr>
        <p:spPr>
          <a:xfrm>
            <a:off x="1682620" y="1764025"/>
            <a:ext cx="3187758" cy="369330"/>
          </a:xfrm>
          <a:prstGeom prst="rect">
            <a:avLst/>
          </a:prstGeom>
          <a:noFill/>
          <a:ln w="12700" cap="flat">
            <a:solidFill>
              <a:srgbClr val="92D05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8" name="TextBox 7">
            <a:extLst>
              <a:ext uri="{FF2B5EF4-FFF2-40B4-BE49-F238E27FC236}">
                <a16:creationId xmlns:a16="http://schemas.microsoft.com/office/drawing/2014/main" id="{EB7E2031-C600-8593-7F7A-E007B0E4EBE4}"/>
              </a:ext>
            </a:extLst>
          </p:cNvPr>
          <p:cNvSpPr txBox="1"/>
          <p:nvPr/>
        </p:nvSpPr>
        <p:spPr>
          <a:xfrm>
            <a:off x="1709043" y="1438202"/>
            <a:ext cx="1270188"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200">
                <a:solidFill>
                  <a:srgbClr val="FFFFFF"/>
                </a:solidFill>
              </a:rPr>
              <a:t>Input elements</a:t>
            </a:r>
            <a:endParaRPr lang="en-US"/>
          </a:p>
          <a:p>
            <a:endParaRPr lang="en-US" sz="1200">
              <a:solidFill>
                <a:srgbClr val="FFFFFF"/>
              </a:solidFill>
            </a:endParaRPr>
          </a:p>
        </p:txBody>
      </p:sp>
      <p:sp>
        <p:nvSpPr>
          <p:cNvPr id="9" name="Rectangle 8">
            <a:extLst>
              <a:ext uri="{FF2B5EF4-FFF2-40B4-BE49-F238E27FC236}">
                <a16:creationId xmlns:a16="http://schemas.microsoft.com/office/drawing/2014/main" id="{2C539BFB-A0AA-EA0D-4931-C55B1E223ADC}"/>
              </a:ext>
            </a:extLst>
          </p:cNvPr>
          <p:cNvSpPr/>
          <p:nvPr/>
        </p:nvSpPr>
        <p:spPr>
          <a:xfrm>
            <a:off x="2570214" y="2791959"/>
            <a:ext cx="345434" cy="353131"/>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0" name="Rectangle 9">
            <a:extLst>
              <a:ext uri="{FF2B5EF4-FFF2-40B4-BE49-F238E27FC236}">
                <a16:creationId xmlns:a16="http://schemas.microsoft.com/office/drawing/2014/main" id="{D2AFA3B0-7FA6-789A-4434-8FA607D78288}"/>
              </a:ext>
            </a:extLst>
          </p:cNvPr>
          <p:cNvSpPr/>
          <p:nvPr/>
        </p:nvSpPr>
        <p:spPr>
          <a:xfrm>
            <a:off x="2916577" y="2791958"/>
            <a:ext cx="345434" cy="353131"/>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1" name="Rectangle 10">
            <a:extLst>
              <a:ext uri="{FF2B5EF4-FFF2-40B4-BE49-F238E27FC236}">
                <a16:creationId xmlns:a16="http://schemas.microsoft.com/office/drawing/2014/main" id="{A99D1613-704B-6F7F-7B23-5699896EB522}"/>
              </a:ext>
            </a:extLst>
          </p:cNvPr>
          <p:cNvSpPr/>
          <p:nvPr/>
        </p:nvSpPr>
        <p:spPr>
          <a:xfrm>
            <a:off x="3262940" y="2791958"/>
            <a:ext cx="345434" cy="353131"/>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2" name="Rectangle 11">
            <a:extLst>
              <a:ext uri="{FF2B5EF4-FFF2-40B4-BE49-F238E27FC236}">
                <a16:creationId xmlns:a16="http://schemas.microsoft.com/office/drawing/2014/main" id="{2322C88E-0506-F89F-3B24-A2516FC171C7}"/>
              </a:ext>
            </a:extLst>
          </p:cNvPr>
          <p:cNvSpPr/>
          <p:nvPr/>
        </p:nvSpPr>
        <p:spPr>
          <a:xfrm>
            <a:off x="3609303" y="2791957"/>
            <a:ext cx="345434" cy="353131"/>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4" name="Rectangle 13">
            <a:extLst>
              <a:ext uri="{FF2B5EF4-FFF2-40B4-BE49-F238E27FC236}">
                <a16:creationId xmlns:a16="http://schemas.microsoft.com/office/drawing/2014/main" id="{95CB7136-36F1-24D5-B709-35885CDE1334}"/>
              </a:ext>
            </a:extLst>
          </p:cNvPr>
          <p:cNvSpPr/>
          <p:nvPr/>
        </p:nvSpPr>
        <p:spPr>
          <a:xfrm>
            <a:off x="7115766" y="1770458"/>
            <a:ext cx="3785976" cy="356979"/>
          </a:xfrm>
          <a:prstGeom prst="rect">
            <a:avLst/>
          </a:prstGeom>
          <a:noFill/>
          <a:ln w="12700" cap="flat">
            <a:solidFill>
              <a:srgbClr val="FFC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5" name="TextBox 14">
            <a:extLst>
              <a:ext uri="{FF2B5EF4-FFF2-40B4-BE49-F238E27FC236}">
                <a16:creationId xmlns:a16="http://schemas.microsoft.com/office/drawing/2014/main" id="{64C493A9-C973-375D-8CA1-5B8D0A675CD4}"/>
              </a:ext>
            </a:extLst>
          </p:cNvPr>
          <p:cNvSpPr txBox="1"/>
          <p:nvPr/>
        </p:nvSpPr>
        <p:spPr>
          <a:xfrm>
            <a:off x="4051625" y="2793721"/>
            <a:ext cx="369642"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200">
                <a:solidFill>
                  <a:srgbClr val="FFFFFF"/>
                </a:solidFill>
              </a:rPr>
              <a:t>...</a:t>
            </a:r>
          </a:p>
          <a:p>
            <a:endParaRPr lang="en-US" sz="1200">
              <a:solidFill>
                <a:srgbClr val="FFFFFF"/>
              </a:solidFill>
            </a:endParaRPr>
          </a:p>
        </p:txBody>
      </p:sp>
      <p:sp>
        <p:nvSpPr>
          <p:cNvPr id="16" name="Rectangle 15">
            <a:extLst>
              <a:ext uri="{FF2B5EF4-FFF2-40B4-BE49-F238E27FC236}">
                <a16:creationId xmlns:a16="http://schemas.microsoft.com/office/drawing/2014/main" id="{43D41C6B-67BC-E2FE-B388-952F2D319F19}"/>
              </a:ext>
            </a:extLst>
          </p:cNvPr>
          <p:cNvSpPr/>
          <p:nvPr/>
        </p:nvSpPr>
        <p:spPr>
          <a:xfrm>
            <a:off x="6006908" y="2791956"/>
            <a:ext cx="345434" cy="353131"/>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F776621-34C9-2D86-E418-7BABFAC0BB63}"/>
                  </a:ext>
                </a:extLst>
              </p:cNvPr>
              <p:cNvSpPr txBox="1"/>
              <p:nvPr/>
            </p:nvSpPr>
            <p:spPr>
              <a:xfrm>
                <a:off x="2921079" y="2827584"/>
                <a:ext cx="345434" cy="2803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0</m:t>
                          </m:r>
                        </m:sub>
                        <m:sup>
                          <m:r>
                            <a:rPr lang="en-US" sz="1200" b="0" i="1" smtClean="0">
                              <a:solidFill>
                                <a:srgbClr val="FFFFFF"/>
                              </a:solidFill>
                              <a:latin typeface="Cambria Math" panose="02040503050406030204" pitchFamily="18" charset="0"/>
                            </a:rPr>
                            <m:t>1</m:t>
                          </m:r>
                        </m:sup>
                      </m:sSubSup>
                    </m:oMath>
                  </m:oMathPara>
                </a14:m>
                <a:endParaRPr lang="en-US" sz="1200">
                  <a:solidFill>
                    <a:srgbClr val="FFFFFF"/>
                  </a:solidFill>
                </a:endParaRPr>
              </a:p>
            </p:txBody>
          </p:sp>
        </mc:Choice>
        <mc:Fallback xmlns="">
          <p:sp>
            <p:nvSpPr>
              <p:cNvPr id="17" name="TextBox 16">
                <a:extLst>
                  <a:ext uri="{FF2B5EF4-FFF2-40B4-BE49-F238E27FC236}">
                    <a16:creationId xmlns:a16="http://schemas.microsoft.com/office/drawing/2014/main" id="{7F776621-34C9-2D86-E418-7BABFAC0BB63}"/>
                  </a:ext>
                </a:extLst>
              </p:cNvPr>
              <p:cNvSpPr txBox="1">
                <a:spLocks noRot="1" noChangeAspect="1" noMove="1" noResize="1" noEditPoints="1" noAdjustHandles="1" noChangeArrowheads="1" noChangeShapeType="1" noTextEdit="1"/>
              </p:cNvSpPr>
              <p:nvPr/>
            </p:nvSpPr>
            <p:spPr>
              <a:xfrm>
                <a:off x="2921079" y="2827584"/>
                <a:ext cx="345434" cy="280333"/>
              </a:xfrm>
              <a:prstGeom prst="rect">
                <a:avLst/>
              </a:prstGeom>
              <a:blipFill>
                <a:blip r:embed="rId3"/>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253B79B-A915-4A74-7F44-FDE393FF5263}"/>
                  </a:ext>
                </a:extLst>
              </p:cNvPr>
              <p:cNvSpPr txBox="1"/>
              <p:nvPr/>
            </p:nvSpPr>
            <p:spPr>
              <a:xfrm>
                <a:off x="2570214" y="2827585"/>
                <a:ext cx="345434" cy="2818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0</m:t>
                          </m:r>
                        </m:sub>
                        <m:sup>
                          <m:r>
                            <a:rPr lang="en-US" sz="1200" b="0" i="1" smtClean="0">
                              <a:solidFill>
                                <a:srgbClr val="FFFFFF"/>
                              </a:solidFill>
                              <a:latin typeface="Cambria Math" panose="02040503050406030204" pitchFamily="18" charset="0"/>
                            </a:rPr>
                            <m:t>0</m:t>
                          </m:r>
                        </m:sup>
                      </m:sSubSup>
                    </m:oMath>
                  </m:oMathPara>
                </a14:m>
                <a:endParaRPr lang="en-US" sz="1200">
                  <a:solidFill>
                    <a:srgbClr val="FFFFFF"/>
                  </a:solidFill>
                </a:endParaRPr>
              </a:p>
            </p:txBody>
          </p:sp>
        </mc:Choice>
        <mc:Fallback xmlns="">
          <p:sp>
            <p:nvSpPr>
              <p:cNvPr id="18" name="TextBox 17">
                <a:extLst>
                  <a:ext uri="{FF2B5EF4-FFF2-40B4-BE49-F238E27FC236}">
                    <a16:creationId xmlns:a16="http://schemas.microsoft.com/office/drawing/2014/main" id="{A253B79B-A915-4A74-7F44-FDE393FF5263}"/>
                  </a:ext>
                </a:extLst>
              </p:cNvPr>
              <p:cNvSpPr txBox="1">
                <a:spLocks noRot="1" noChangeAspect="1" noMove="1" noResize="1" noEditPoints="1" noAdjustHandles="1" noChangeArrowheads="1" noChangeShapeType="1" noTextEdit="1"/>
              </p:cNvSpPr>
              <p:nvPr/>
            </p:nvSpPr>
            <p:spPr>
              <a:xfrm>
                <a:off x="2570214" y="2827585"/>
                <a:ext cx="345434" cy="281872"/>
              </a:xfrm>
              <a:prstGeom prst="rect">
                <a:avLst/>
              </a:prstGeom>
              <a:blipFill>
                <a:blip r:embed="rId4"/>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ACD48E2-FEFC-529B-D932-53048A333271}"/>
                  </a:ext>
                </a:extLst>
              </p:cNvPr>
              <p:cNvSpPr txBox="1"/>
              <p:nvPr/>
            </p:nvSpPr>
            <p:spPr>
              <a:xfrm>
                <a:off x="3260225" y="2827584"/>
                <a:ext cx="345434" cy="2807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0</m:t>
                          </m:r>
                        </m:sub>
                        <m:sup>
                          <m:r>
                            <a:rPr lang="en-US" sz="1200" b="0" i="1" smtClean="0">
                              <a:solidFill>
                                <a:srgbClr val="FFFFFF"/>
                              </a:solidFill>
                              <a:latin typeface="Cambria Math" panose="02040503050406030204" pitchFamily="18" charset="0"/>
                            </a:rPr>
                            <m:t>2</m:t>
                          </m:r>
                        </m:sup>
                      </m:sSubSup>
                    </m:oMath>
                  </m:oMathPara>
                </a14:m>
                <a:endParaRPr lang="en-US" sz="1200">
                  <a:solidFill>
                    <a:srgbClr val="FFFFFF"/>
                  </a:solidFill>
                </a:endParaRPr>
              </a:p>
            </p:txBody>
          </p:sp>
        </mc:Choice>
        <mc:Fallback xmlns="">
          <p:sp>
            <p:nvSpPr>
              <p:cNvPr id="19" name="TextBox 18">
                <a:extLst>
                  <a:ext uri="{FF2B5EF4-FFF2-40B4-BE49-F238E27FC236}">
                    <a16:creationId xmlns:a16="http://schemas.microsoft.com/office/drawing/2014/main" id="{FACD48E2-FEFC-529B-D932-53048A333271}"/>
                  </a:ext>
                </a:extLst>
              </p:cNvPr>
              <p:cNvSpPr txBox="1">
                <a:spLocks noRot="1" noChangeAspect="1" noMove="1" noResize="1" noEditPoints="1" noAdjustHandles="1" noChangeArrowheads="1" noChangeShapeType="1" noTextEdit="1"/>
              </p:cNvSpPr>
              <p:nvPr/>
            </p:nvSpPr>
            <p:spPr>
              <a:xfrm>
                <a:off x="3260225" y="2827584"/>
                <a:ext cx="345434" cy="280718"/>
              </a:xfrm>
              <a:prstGeom prst="rect">
                <a:avLst/>
              </a:prstGeom>
              <a:blipFill>
                <a:blip r:embed="rId5"/>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EAA2CF2-3624-8933-C743-F6C036E1BF21}"/>
                  </a:ext>
                </a:extLst>
              </p:cNvPr>
              <p:cNvSpPr txBox="1"/>
              <p:nvPr/>
            </p:nvSpPr>
            <p:spPr>
              <a:xfrm>
                <a:off x="3615035" y="2827584"/>
                <a:ext cx="345434" cy="2816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0</m:t>
                          </m:r>
                        </m:sub>
                        <m:sup>
                          <m:r>
                            <a:rPr lang="en-US" sz="1200" b="0" i="1" smtClean="0">
                              <a:solidFill>
                                <a:srgbClr val="FFFFFF"/>
                              </a:solidFill>
                              <a:latin typeface="Cambria Math" panose="02040503050406030204" pitchFamily="18" charset="0"/>
                            </a:rPr>
                            <m:t>3</m:t>
                          </m:r>
                        </m:sup>
                      </m:sSubSup>
                    </m:oMath>
                  </m:oMathPara>
                </a14:m>
                <a:endParaRPr lang="en-US" sz="1200">
                  <a:solidFill>
                    <a:srgbClr val="FFFFFF"/>
                  </a:solidFill>
                </a:endParaRPr>
              </a:p>
            </p:txBody>
          </p:sp>
        </mc:Choice>
        <mc:Fallback xmlns="">
          <p:sp>
            <p:nvSpPr>
              <p:cNvPr id="20" name="TextBox 19">
                <a:extLst>
                  <a:ext uri="{FF2B5EF4-FFF2-40B4-BE49-F238E27FC236}">
                    <a16:creationId xmlns:a16="http://schemas.microsoft.com/office/drawing/2014/main" id="{9EAA2CF2-3624-8933-C743-F6C036E1BF21}"/>
                  </a:ext>
                </a:extLst>
              </p:cNvPr>
              <p:cNvSpPr txBox="1">
                <a:spLocks noRot="1" noChangeAspect="1" noMove="1" noResize="1" noEditPoints="1" noAdjustHandles="1" noChangeArrowheads="1" noChangeShapeType="1" noTextEdit="1"/>
              </p:cNvSpPr>
              <p:nvPr/>
            </p:nvSpPr>
            <p:spPr>
              <a:xfrm>
                <a:off x="3615035" y="2827584"/>
                <a:ext cx="345434" cy="281616"/>
              </a:xfrm>
              <a:prstGeom prst="rect">
                <a:avLst/>
              </a:prstGeom>
              <a:blipFill>
                <a:blip r:embed="rId6"/>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9F37418-6DDB-0835-A40C-7EE7894F3DAB}"/>
                  </a:ext>
                </a:extLst>
              </p:cNvPr>
              <p:cNvSpPr txBox="1"/>
              <p:nvPr/>
            </p:nvSpPr>
            <p:spPr>
              <a:xfrm>
                <a:off x="5960151" y="2821703"/>
                <a:ext cx="345434" cy="2845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0</m:t>
                          </m:r>
                        </m:sub>
                        <m:sup>
                          <m:r>
                            <a:rPr lang="en-US" sz="1200" b="0" i="1" smtClean="0">
                              <a:solidFill>
                                <a:srgbClr val="FFFFFF"/>
                              </a:solidFill>
                              <a:latin typeface="Cambria Math" panose="02040503050406030204" pitchFamily="18" charset="0"/>
                            </a:rPr>
                            <m:t>255</m:t>
                          </m:r>
                        </m:sup>
                      </m:sSubSup>
                    </m:oMath>
                  </m:oMathPara>
                </a14:m>
                <a:endParaRPr lang="en-US" sz="1200">
                  <a:solidFill>
                    <a:srgbClr val="FFFFFF"/>
                  </a:solidFill>
                </a:endParaRPr>
              </a:p>
            </p:txBody>
          </p:sp>
        </mc:Choice>
        <mc:Fallback xmlns="">
          <p:sp>
            <p:nvSpPr>
              <p:cNvPr id="21" name="TextBox 20">
                <a:extLst>
                  <a:ext uri="{FF2B5EF4-FFF2-40B4-BE49-F238E27FC236}">
                    <a16:creationId xmlns:a16="http://schemas.microsoft.com/office/drawing/2014/main" id="{E9F37418-6DDB-0835-A40C-7EE7894F3DAB}"/>
                  </a:ext>
                </a:extLst>
              </p:cNvPr>
              <p:cNvSpPr txBox="1">
                <a:spLocks noRot="1" noChangeAspect="1" noMove="1" noResize="1" noEditPoints="1" noAdjustHandles="1" noChangeArrowheads="1" noChangeShapeType="1" noTextEdit="1"/>
              </p:cNvSpPr>
              <p:nvPr/>
            </p:nvSpPr>
            <p:spPr>
              <a:xfrm>
                <a:off x="5960151" y="2821703"/>
                <a:ext cx="345434" cy="284501"/>
              </a:xfrm>
              <a:prstGeom prst="rect">
                <a:avLst/>
              </a:prstGeom>
              <a:blipFill>
                <a:blip r:embed="rId7"/>
                <a:stretch>
                  <a:fillRect r="-21429"/>
                </a:stretch>
              </a:blipFill>
              <a:ln w="12700" cap="flat">
                <a:noFill/>
                <a:miter lim="400000"/>
              </a:ln>
              <a:effectLst/>
            </p:spPr>
            <p:txBody>
              <a:bodyPr/>
              <a:lstStyle/>
              <a:p>
                <a:r>
                  <a:rPr lang="en-US">
                    <a:noFill/>
                  </a:rPr>
                  <a:t> </a:t>
                </a:r>
              </a:p>
            </p:txBody>
          </p:sp>
        </mc:Fallback>
      </mc:AlternateContent>
      <p:sp>
        <p:nvSpPr>
          <p:cNvPr id="22" name="Rectangle 21">
            <a:extLst>
              <a:ext uri="{FF2B5EF4-FFF2-40B4-BE49-F238E27FC236}">
                <a16:creationId xmlns:a16="http://schemas.microsoft.com/office/drawing/2014/main" id="{2E2B0B11-55CF-8A4F-21D7-DF02AAD6F3D0}"/>
              </a:ext>
            </a:extLst>
          </p:cNvPr>
          <p:cNvSpPr/>
          <p:nvPr/>
        </p:nvSpPr>
        <p:spPr>
          <a:xfrm>
            <a:off x="7084644" y="2791959"/>
            <a:ext cx="345434" cy="353131"/>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3" name="Rectangle 22">
            <a:extLst>
              <a:ext uri="{FF2B5EF4-FFF2-40B4-BE49-F238E27FC236}">
                <a16:creationId xmlns:a16="http://schemas.microsoft.com/office/drawing/2014/main" id="{94B9112B-28B8-1B77-2109-ADA98BF04BAF}"/>
              </a:ext>
            </a:extLst>
          </p:cNvPr>
          <p:cNvSpPr/>
          <p:nvPr/>
        </p:nvSpPr>
        <p:spPr>
          <a:xfrm>
            <a:off x="7431007" y="2791958"/>
            <a:ext cx="345434" cy="353131"/>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4" name="Rectangle 23">
            <a:extLst>
              <a:ext uri="{FF2B5EF4-FFF2-40B4-BE49-F238E27FC236}">
                <a16:creationId xmlns:a16="http://schemas.microsoft.com/office/drawing/2014/main" id="{D686C02B-2B2B-FCEC-23BE-923DD6D8F838}"/>
              </a:ext>
            </a:extLst>
          </p:cNvPr>
          <p:cNvSpPr/>
          <p:nvPr/>
        </p:nvSpPr>
        <p:spPr>
          <a:xfrm>
            <a:off x="7777370" y="2791958"/>
            <a:ext cx="345434" cy="353131"/>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5" name="Rectangle 24">
            <a:extLst>
              <a:ext uri="{FF2B5EF4-FFF2-40B4-BE49-F238E27FC236}">
                <a16:creationId xmlns:a16="http://schemas.microsoft.com/office/drawing/2014/main" id="{2B32D063-3EA8-2BD4-539E-B480E5FD3EB3}"/>
              </a:ext>
            </a:extLst>
          </p:cNvPr>
          <p:cNvSpPr/>
          <p:nvPr/>
        </p:nvSpPr>
        <p:spPr>
          <a:xfrm>
            <a:off x="8123733" y="2791957"/>
            <a:ext cx="345434" cy="353131"/>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6" name="TextBox 25">
            <a:extLst>
              <a:ext uri="{FF2B5EF4-FFF2-40B4-BE49-F238E27FC236}">
                <a16:creationId xmlns:a16="http://schemas.microsoft.com/office/drawing/2014/main" id="{2E574FBE-DF7D-7C34-6A64-C3549D942D46}"/>
              </a:ext>
            </a:extLst>
          </p:cNvPr>
          <p:cNvSpPr txBox="1"/>
          <p:nvPr/>
        </p:nvSpPr>
        <p:spPr>
          <a:xfrm>
            <a:off x="8566055" y="2793721"/>
            <a:ext cx="369642"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200">
                <a:solidFill>
                  <a:srgbClr val="FFFFFF"/>
                </a:solidFill>
              </a:rPr>
              <a:t>...</a:t>
            </a:r>
          </a:p>
          <a:p>
            <a:endParaRPr lang="en-US" sz="1200">
              <a:solidFill>
                <a:srgbClr val="FFFFFF"/>
              </a:solidFill>
            </a:endParaRPr>
          </a:p>
        </p:txBody>
      </p:sp>
      <p:sp>
        <p:nvSpPr>
          <p:cNvPr id="27" name="Rectangle 26">
            <a:extLst>
              <a:ext uri="{FF2B5EF4-FFF2-40B4-BE49-F238E27FC236}">
                <a16:creationId xmlns:a16="http://schemas.microsoft.com/office/drawing/2014/main" id="{67DA0764-1A54-6667-D17C-6472BE72FE1E}"/>
              </a:ext>
            </a:extLst>
          </p:cNvPr>
          <p:cNvSpPr/>
          <p:nvPr/>
        </p:nvSpPr>
        <p:spPr>
          <a:xfrm>
            <a:off x="10521338" y="2791956"/>
            <a:ext cx="345434" cy="353131"/>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ED81244A-F5B2-62B6-BD5B-F02C4A5750F3}"/>
                  </a:ext>
                </a:extLst>
              </p:cNvPr>
              <p:cNvSpPr txBox="1"/>
              <p:nvPr/>
            </p:nvSpPr>
            <p:spPr>
              <a:xfrm>
                <a:off x="7359309" y="2827584"/>
                <a:ext cx="345434" cy="2793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𝑁</m:t>
                          </m:r>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1</m:t>
                          </m:r>
                        </m:sup>
                      </m:sSubSup>
                    </m:oMath>
                  </m:oMathPara>
                </a14:m>
                <a:endParaRPr lang="en-US" sz="1200">
                  <a:solidFill>
                    <a:srgbClr val="FFFFFF"/>
                  </a:solidFill>
                </a:endParaRPr>
              </a:p>
            </p:txBody>
          </p:sp>
        </mc:Choice>
        <mc:Fallback xmlns="">
          <p:sp>
            <p:nvSpPr>
              <p:cNvPr id="28" name="TextBox 27">
                <a:extLst>
                  <a:ext uri="{FF2B5EF4-FFF2-40B4-BE49-F238E27FC236}">
                    <a16:creationId xmlns:a16="http://schemas.microsoft.com/office/drawing/2014/main" id="{ED81244A-F5B2-62B6-BD5B-F02C4A5750F3}"/>
                  </a:ext>
                </a:extLst>
              </p:cNvPr>
              <p:cNvSpPr txBox="1">
                <a:spLocks noRot="1" noChangeAspect="1" noMove="1" noResize="1" noEditPoints="1" noAdjustHandles="1" noChangeArrowheads="1" noChangeShapeType="1" noTextEdit="1"/>
              </p:cNvSpPr>
              <p:nvPr/>
            </p:nvSpPr>
            <p:spPr>
              <a:xfrm>
                <a:off x="7359309" y="2827584"/>
                <a:ext cx="345434" cy="279307"/>
              </a:xfrm>
              <a:prstGeom prst="rect">
                <a:avLst/>
              </a:prstGeom>
              <a:blipFill>
                <a:blip r:embed="rId8"/>
                <a:stretch>
                  <a:fillRect r="-26316"/>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3BDAB21C-6D4B-6184-434F-29F39261B607}"/>
                  </a:ext>
                </a:extLst>
              </p:cNvPr>
              <p:cNvSpPr txBox="1"/>
              <p:nvPr/>
            </p:nvSpPr>
            <p:spPr>
              <a:xfrm>
                <a:off x="7008444" y="2827585"/>
                <a:ext cx="345434" cy="2808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𝑁</m:t>
                          </m:r>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0</m:t>
                          </m:r>
                        </m:sup>
                      </m:sSubSup>
                    </m:oMath>
                  </m:oMathPara>
                </a14:m>
                <a:endParaRPr lang="en-US" sz="1200">
                  <a:solidFill>
                    <a:srgbClr val="FFFFFF"/>
                  </a:solidFill>
                </a:endParaRPr>
              </a:p>
            </p:txBody>
          </p:sp>
        </mc:Choice>
        <mc:Fallback xmlns="">
          <p:sp>
            <p:nvSpPr>
              <p:cNvPr id="29" name="TextBox 28">
                <a:extLst>
                  <a:ext uri="{FF2B5EF4-FFF2-40B4-BE49-F238E27FC236}">
                    <a16:creationId xmlns:a16="http://schemas.microsoft.com/office/drawing/2014/main" id="{3BDAB21C-6D4B-6184-434F-29F39261B607}"/>
                  </a:ext>
                </a:extLst>
              </p:cNvPr>
              <p:cNvSpPr txBox="1">
                <a:spLocks noRot="1" noChangeAspect="1" noMove="1" noResize="1" noEditPoints="1" noAdjustHandles="1" noChangeArrowheads="1" noChangeShapeType="1" noTextEdit="1"/>
              </p:cNvSpPr>
              <p:nvPr/>
            </p:nvSpPr>
            <p:spPr>
              <a:xfrm>
                <a:off x="7008444" y="2827585"/>
                <a:ext cx="345434" cy="280846"/>
              </a:xfrm>
              <a:prstGeom prst="rect">
                <a:avLst/>
              </a:prstGeom>
              <a:blipFill>
                <a:blip r:embed="rId9"/>
                <a:stretch>
                  <a:fillRect r="-28571"/>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9A79614-605C-2B7E-B123-AFE5D2BEC8D3}"/>
                  </a:ext>
                </a:extLst>
              </p:cNvPr>
              <p:cNvSpPr txBox="1"/>
              <p:nvPr/>
            </p:nvSpPr>
            <p:spPr>
              <a:xfrm>
                <a:off x="7698455" y="2827584"/>
                <a:ext cx="345434" cy="2796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𝑁</m:t>
                          </m:r>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2</m:t>
                          </m:r>
                        </m:sup>
                      </m:sSubSup>
                    </m:oMath>
                  </m:oMathPara>
                </a14:m>
                <a:endParaRPr lang="en-US" sz="1200">
                  <a:solidFill>
                    <a:srgbClr val="FFFFFF"/>
                  </a:solidFill>
                </a:endParaRPr>
              </a:p>
            </p:txBody>
          </p:sp>
        </mc:Choice>
        <mc:Fallback xmlns="">
          <p:sp>
            <p:nvSpPr>
              <p:cNvPr id="30" name="TextBox 29">
                <a:extLst>
                  <a:ext uri="{FF2B5EF4-FFF2-40B4-BE49-F238E27FC236}">
                    <a16:creationId xmlns:a16="http://schemas.microsoft.com/office/drawing/2014/main" id="{B9A79614-605C-2B7E-B123-AFE5D2BEC8D3}"/>
                  </a:ext>
                </a:extLst>
              </p:cNvPr>
              <p:cNvSpPr txBox="1">
                <a:spLocks noRot="1" noChangeAspect="1" noMove="1" noResize="1" noEditPoints="1" noAdjustHandles="1" noChangeArrowheads="1" noChangeShapeType="1" noTextEdit="1"/>
              </p:cNvSpPr>
              <p:nvPr/>
            </p:nvSpPr>
            <p:spPr>
              <a:xfrm>
                <a:off x="7698455" y="2827584"/>
                <a:ext cx="345434" cy="279692"/>
              </a:xfrm>
              <a:prstGeom prst="rect">
                <a:avLst/>
              </a:prstGeom>
              <a:blipFill>
                <a:blip r:embed="rId10"/>
                <a:stretch>
                  <a:fillRect r="-26316"/>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5976E6DF-4999-F709-30DB-0D202622CB78}"/>
                  </a:ext>
                </a:extLst>
              </p:cNvPr>
              <p:cNvSpPr txBox="1"/>
              <p:nvPr/>
            </p:nvSpPr>
            <p:spPr>
              <a:xfrm>
                <a:off x="8053265" y="2827584"/>
                <a:ext cx="345434" cy="280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𝑁</m:t>
                          </m:r>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3</m:t>
                          </m:r>
                        </m:sup>
                      </m:sSubSup>
                    </m:oMath>
                  </m:oMathPara>
                </a14:m>
                <a:endParaRPr lang="en-US" sz="1200">
                  <a:solidFill>
                    <a:srgbClr val="FFFFFF"/>
                  </a:solidFill>
                </a:endParaRPr>
              </a:p>
            </p:txBody>
          </p:sp>
        </mc:Choice>
        <mc:Fallback xmlns="">
          <p:sp>
            <p:nvSpPr>
              <p:cNvPr id="31" name="TextBox 30">
                <a:extLst>
                  <a:ext uri="{FF2B5EF4-FFF2-40B4-BE49-F238E27FC236}">
                    <a16:creationId xmlns:a16="http://schemas.microsoft.com/office/drawing/2014/main" id="{5976E6DF-4999-F709-30DB-0D202622CB78}"/>
                  </a:ext>
                </a:extLst>
              </p:cNvPr>
              <p:cNvSpPr txBox="1">
                <a:spLocks noRot="1" noChangeAspect="1" noMove="1" noResize="1" noEditPoints="1" noAdjustHandles="1" noChangeArrowheads="1" noChangeShapeType="1" noTextEdit="1"/>
              </p:cNvSpPr>
              <p:nvPr/>
            </p:nvSpPr>
            <p:spPr>
              <a:xfrm>
                <a:off x="8053265" y="2827584"/>
                <a:ext cx="345434" cy="280590"/>
              </a:xfrm>
              <a:prstGeom prst="rect">
                <a:avLst/>
              </a:prstGeom>
              <a:blipFill>
                <a:blip r:embed="rId11"/>
                <a:stretch>
                  <a:fillRect r="-26316"/>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B7F97ECC-52CF-1CDA-2C33-CBFCE8701181}"/>
                  </a:ext>
                </a:extLst>
              </p:cNvPr>
              <p:cNvSpPr txBox="1"/>
              <p:nvPr/>
            </p:nvSpPr>
            <p:spPr>
              <a:xfrm>
                <a:off x="10442831" y="2821703"/>
                <a:ext cx="345434" cy="2834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𝑁</m:t>
                          </m:r>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255</m:t>
                          </m:r>
                        </m:sup>
                      </m:sSubSup>
                    </m:oMath>
                  </m:oMathPara>
                </a14:m>
                <a:endParaRPr lang="en-US" sz="1200">
                  <a:solidFill>
                    <a:srgbClr val="FFFFFF"/>
                  </a:solidFill>
                </a:endParaRPr>
              </a:p>
            </p:txBody>
          </p:sp>
        </mc:Choice>
        <mc:Fallback xmlns="">
          <p:sp>
            <p:nvSpPr>
              <p:cNvPr id="32" name="TextBox 31">
                <a:extLst>
                  <a:ext uri="{FF2B5EF4-FFF2-40B4-BE49-F238E27FC236}">
                    <a16:creationId xmlns:a16="http://schemas.microsoft.com/office/drawing/2014/main" id="{B7F97ECC-52CF-1CDA-2C33-CBFCE8701181}"/>
                  </a:ext>
                </a:extLst>
              </p:cNvPr>
              <p:cNvSpPr txBox="1">
                <a:spLocks noRot="1" noChangeAspect="1" noMove="1" noResize="1" noEditPoints="1" noAdjustHandles="1" noChangeArrowheads="1" noChangeShapeType="1" noTextEdit="1"/>
              </p:cNvSpPr>
              <p:nvPr/>
            </p:nvSpPr>
            <p:spPr>
              <a:xfrm>
                <a:off x="10442831" y="2821703"/>
                <a:ext cx="345434" cy="283476"/>
              </a:xfrm>
              <a:prstGeom prst="rect">
                <a:avLst/>
              </a:prstGeom>
              <a:blipFill>
                <a:blip r:embed="rId12"/>
                <a:stretch>
                  <a:fillRect r="-26316"/>
                </a:stretch>
              </a:blipFill>
              <a:ln w="12700" cap="flat">
                <a:noFill/>
                <a:miter lim="400000"/>
              </a:ln>
              <a:effectLst/>
            </p:spPr>
            <p:txBody>
              <a:bodyPr/>
              <a:lstStyle/>
              <a:p>
                <a:r>
                  <a:rPr lang="en-US">
                    <a:noFill/>
                  </a:rPr>
                  <a:t> </a:t>
                </a:r>
              </a:p>
            </p:txBody>
          </p:sp>
        </mc:Fallback>
      </mc:AlternateContent>
      <p:sp>
        <p:nvSpPr>
          <p:cNvPr id="33" name="TextBox 32">
            <a:extLst>
              <a:ext uri="{FF2B5EF4-FFF2-40B4-BE49-F238E27FC236}">
                <a16:creationId xmlns:a16="http://schemas.microsoft.com/office/drawing/2014/main" id="{2A4D1DDC-9C25-69DB-C5E5-DCC3C1382338}"/>
              </a:ext>
            </a:extLst>
          </p:cNvPr>
          <p:cNvSpPr txBox="1"/>
          <p:nvPr/>
        </p:nvSpPr>
        <p:spPr>
          <a:xfrm>
            <a:off x="6528150" y="2732608"/>
            <a:ext cx="369642"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200">
                <a:solidFill>
                  <a:srgbClr val="FFFFFF"/>
                </a:solidFill>
              </a:rPr>
              <a:t>...</a:t>
            </a:r>
          </a:p>
          <a:p>
            <a:endParaRPr lang="en-US" sz="1200">
              <a:solidFill>
                <a:srgbClr val="FFFFFF"/>
              </a:solidFill>
            </a:endParaRPr>
          </a:p>
        </p:txBody>
      </p:sp>
      <p:cxnSp>
        <p:nvCxnSpPr>
          <p:cNvPr id="35" name="Straight Arrow Connector 34">
            <a:extLst>
              <a:ext uri="{FF2B5EF4-FFF2-40B4-BE49-F238E27FC236}">
                <a16:creationId xmlns:a16="http://schemas.microsoft.com/office/drawing/2014/main" id="{F3EFBE41-7008-6684-5FA2-84D55E23B399}"/>
              </a:ext>
            </a:extLst>
          </p:cNvPr>
          <p:cNvCxnSpPr>
            <a:cxnSpLocks/>
          </p:cNvCxnSpPr>
          <p:nvPr/>
        </p:nvCxnSpPr>
        <p:spPr>
          <a:xfrm>
            <a:off x="8970782" y="2202859"/>
            <a:ext cx="0" cy="427298"/>
          </a:xfrm>
          <a:prstGeom prst="straightConnector1">
            <a:avLst/>
          </a:prstGeom>
          <a:ln w="38100">
            <a:solidFill>
              <a:srgbClr val="FFFFFF"/>
            </a:solidFill>
            <a:tailEnd type="triangle"/>
          </a:ln>
        </p:spPr>
        <p:style>
          <a:lnRef idx="1">
            <a:schemeClr val="accent2"/>
          </a:lnRef>
          <a:fillRef idx="0">
            <a:schemeClr val="accent2"/>
          </a:fillRef>
          <a:effectRef idx="0">
            <a:schemeClr val="accent2"/>
          </a:effectRef>
          <a:fontRef idx="minor">
            <a:schemeClr val="tx1"/>
          </a:fontRef>
        </p:style>
      </p:cxnSp>
      <p:cxnSp>
        <p:nvCxnSpPr>
          <p:cNvPr id="34" name="Straight Arrow Connector 33">
            <a:extLst>
              <a:ext uri="{FF2B5EF4-FFF2-40B4-BE49-F238E27FC236}">
                <a16:creationId xmlns:a16="http://schemas.microsoft.com/office/drawing/2014/main" id="{8CA33E09-BAB5-87E6-75A6-54F2C06F561C}"/>
              </a:ext>
            </a:extLst>
          </p:cNvPr>
          <p:cNvCxnSpPr>
            <a:cxnSpLocks/>
          </p:cNvCxnSpPr>
          <p:nvPr/>
        </p:nvCxnSpPr>
        <p:spPr>
          <a:xfrm>
            <a:off x="4406027" y="2202859"/>
            <a:ext cx="0" cy="455329"/>
          </a:xfrm>
          <a:prstGeom prst="straightConnector1">
            <a:avLst/>
          </a:prstGeom>
          <a:noFill/>
          <a:ln w="381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38" name="Rectangle 37">
            <a:extLst>
              <a:ext uri="{FF2B5EF4-FFF2-40B4-BE49-F238E27FC236}">
                <a16:creationId xmlns:a16="http://schemas.microsoft.com/office/drawing/2014/main" id="{E434F149-2BE3-DBF5-F892-017E1CF08F78}"/>
              </a:ext>
            </a:extLst>
          </p:cNvPr>
          <p:cNvSpPr/>
          <p:nvPr/>
        </p:nvSpPr>
        <p:spPr>
          <a:xfrm>
            <a:off x="2566570" y="4026315"/>
            <a:ext cx="345434" cy="353131"/>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9" name="Rectangle 38">
            <a:extLst>
              <a:ext uri="{FF2B5EF4-FFF2-40B4-BE49-F238E27FC236}">
                <a16:creationId xmlns:a16="http://schemas.microsoft.com/office/drawing/2014/main" id="{0D3B74CC-D6BE-3E34-E4F1-00538D0B4D41}"/>
              </a:ext>
            </a:extLst>
          </p:cNvPr>
          <p:cNvSpPr/>
          <p:nvPr/>
        </p:nvSpPr>
        <p:spPr>
          <a:xfrm>
            <a:off x="2912933" y="4026314"/>
            <a:ext cx="345434" cy="353131"/>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0" name="Rectangle 39">
            <a:extLst>
              <a:ext uri="{FF2B5EF4-FFF2-40B4-BE49-F238E27FC236}">
                <a16:creationId xmlns:a16="http://schemas.microsoft.com/office/drawing/2014/main" id="{23B5C6F7-7033-5DB5-A42A-62FD0FB89942}"/>
              </a:ext>
            </a:extLst>
          </p:cNvPr>
          <p:cNvSpPr/>
          <p:nvPr/>
        </p:nvSpPr>
        <p:spPr>
          <a:xfrm>
            <a:off x="3259296" y="4026314"/>
            <a:ext cx="345434" cy="353131"/>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1" name="Rectangle 40">
            <a:extLst>
              <a:ext uri="{FF2B5EF4-FFF2-40B4-BE49-F238E27FC236}">
                <a16:creationId xmlns:a16="http://schemas.microsoft.com/office/drawing/2014/main" id="{D73E288A-B9CC-AB22-AE8B-0CFCAD53357A}"/>
              </a:ext>
            </a:extLst>
          </p:cNvPr>
          <p:cNvSpPr/>
          <p:nvPr/>
        </p:nvSpPr>
        <p:spPr>
          <a:xfrm>
            <a:off x="3605659" y="4026313"/>
            <a:ext cx="345434" cy="353131"/>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2" name="TextBox 41">
            <a:extLst>
              <a:ext uri="{FF2B5EF4-FFF2-40B4-BE49-F238E27FC236}">
                <a16:creationId xmlns:a16="http://schemas.microsoft.com/office/drawing/2014/main" id="{49508830-A436-0099-E2A8-2E014CFD571D}"/>
              </a:ext>
            </a:extLst>
          </p:cNvPr>
          <p:cNvSpPr txBox="1"/>
          <p:nvPr/>
        </p:nvSpPr>
        <p:spPr>
          <a:xfrm>
            <a:off x="4047981" y="4028077"/>
            <a:ext cx="369642"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200">
                <a:solidFill>
                  <a:srgbClr val="FFFFFF"/>
                </a:solidFill>
              </a:rPr>
              <a:t>...</a:t>
            </a:r>
          </a:p>
          <a:p>
            <a:endParaRPr lang="en-US" sz="1200">
              <a:solidFill>
                <a:srgbClr val="FFFFFF"/>
              </a:solidFill>
            </a:endParaRPr>
          </a:p>
        </p:txBody>
      </p:sp>
      <p:sp>
        <p:nvSpPr>
          <p:cNvPr id="43" name="Rectangle 42">
            <a:extLst>
              <a:ext uri="{FF2B5EF4-FFF2-40B4-BE49-F238E27FC236}">
                <a16:creationId xmlns:a16="http://schemas.microsoft.com/office/drawing/2014/main" id="{FE3B2F25-2247-2046-DEE3-2481AFB1B577}"/>
              </a:ext>
            </a:extLst>
          </p:cNvPr>
          <p:cNvSpPr/>
          <p:nvPr/>
        </p:nvSpPr>
        <p:spPr>
          <a:xfrm>
            <a:off x="6003264" y="4026312"/>
            <a:ext cx="345434" cy="353131"/>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9A95D3AF-D685-CFE4-1132-19830B828A57}"/>
                  </a:ext>
                </a:extLst>
              </p:cNvPr>
              <p:cNvSpPr txBox="1"/>
              <p:nvPr/>
            </p:nvSpPr>
            <p:spPr>
              <a:xfrm>
                <a:off x="2917435" y="4061940"/>
                <a:ext cx="345434" cy="2803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𝑂</m:t>
                          </m:r>
                        </m:e>
                        <m:sub>
                          <m:r>
                            <a:rPr lang="en-US" sz="1200" b="0" i="1" smtClean="0">
                              <a:solidFill>
                                <a:srgbClr val="FFFFFF"/>
                              </a:solidFill>
                              <a:latin typeface="Cambria Math" panose="02040503050406030204" pitchFamily="18" charset="0"/>
                            </a:rPr>
                            <m:t>0</m:t>
                          </m:r>
                        </m:sub>
                        <m:sup>
                          <m:r>
                            <a:rPr lang="en-US" sz="1200" b="0" i="1" smtClean="0">
                              <a:solidFill>
                                <a:srgbClr val="FFFFFF"/>
                              </a:solidFill>
                              <a:latin typeface="Cambria Math" panose="02040503050406030204" pitchFamily="18" charset="0"/>
                            </a:rPr>
                            <m:t>1</m:t>
                          </m:r>
                        </m:sup>
                      </m:sSubSup>
                    </m:oMath>
                  </m:oMathPara>
                </a14:m>
                <a:endParaRPr lang="en-US" sz="1200">
                  <a:solidFill>
                    <a:srgbClr val="FFFFFF"/>
                  </a:solidFill>
                </a:endParaRPr>
              </a:p>
            </p:txBody>
          </p:sp>
        </mc:Choice>
        <mc:Fallback xmlns="">
          <p:sp>
            <p:nvSpPr>
              <p:cNvPr id="44" name="TextBox 43">
                <a:extLst>
                  <a:ext uri="{FF2B5EF4-FFF2-40B4-BE49-F238E27FC236}">
                    <a16:creationId xmlns:a16="http://schemas.microsoft.com/office/drawing/2014/main" id="{9A95D3AF-D685-CFE4-1132-19830B828A57}"/>
                  </a:ext>
                </a:extLst>
              </p:cNvPr>
              <p:cNvSpPr txBox="1">
                <a:spLocks noRot="1" noChangeAspect="1" noMove="1" noResize="1" noEditPoints="1" noAdjustHandles="1" noChangeArrowheads="1" noChangeShapeType="1" noTextEdit="1"/>
              </p:cNvSpPr>
              <p:nvPr/>
            </p:nvSpPr>
            <p:spPr>
              <a:xfrm>
                <a:off x="2917435" y="4061940"/>
                <a:ext cx="345434" cy="280333"/>
              </a:xfrm>
              <a:prstGeom prst="rect">
                <a:avLst/>
              </a:prstGeom>
              <a:blipFill>
                <a:blip r:embed="rId13"/>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C3E0A72D-CB73-A46C-31CD-840119B84BD1}"/>
                  </a:ext>
                </a:extLst>
              </p:cNvPr>
              <p:cNvSpPr txBox="1"/>
              <p:nvPr/>
            </p:nvSpPr>
            <p:spPr>
              <a:xfrm>
                <a:off x="2566570" y="4061941"/>
                <a:ext cx="345434" cy="2818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𝑂</m:t>
                          </m:r>
                        </m:e>
                        <m:sub>
                          <m:r>
                            <a:rPr lang="en-US" sz="1200" b="0" i="1" smtClean="0">
                              <a:solidFill>
                                <a:srgbClr val="FFFFFF"/>
                              </a:solidFill>
                              <a:latin typeface="Cambria Math" panose="02040503050406030204" pitchFamily="18" charset="0"/>
                            </a:rPr>
                            <m:t>0</m:t>
                          </m:r>
                        </m:sub>
                        <m:sup>
                          <m:r>
                            <a:rPr lang="en-US" sz="1200" b="0" i="1" smtClean="0">
                              <a:solidFill>
                                <a:srgbClr val="FFFFFF"/>
                              </a:solidFill>
                              <a:latin typeface="Cambria Math" panose="02040503050406030204" pitchFamily="18" charset="0"/>
                            </a:rPr>
                            <m:t>0</m:t>
                          </m:r>
                        </m:sup>
                      </m:sSubSup>
                    </m:oMath>
                  </m:oMathPara>
                </a14:m>
                <a:endParaRPr lang="en-US" sz="1200">
                  <a:solidFill>
                    <a:srgbClr val="FFFFFF"/>
                  </a:solidFill>
                </a:endParaRPr>
              </a:p>
            </p:txBody>
          </p:sp>
        </mc:Choice>
        <mc:Fallback xmlns="">
          <p:sp>
            <p:nvSpPr>
              <p:cNvPr id="45" name="TextBox 44">
                <a:extLst>
                  <a:ext uri="{FF2B5EF4-FFF2-40B4-BE49-F238E27FC236}">
                    <a16:creationId xmlns:a16="http://schemas.microsoft.com/office/drawing/2014/main" id="{C3E0A72D-CB73-A46C-31CD-840119B84BD1}"/>
                  </a:ext>
                </a:extLst>
              </p:cNvPr>
              <p:cNvSpPr txBox="1">
                <a:spLocks noRot="1" noChangeAspect="1" noMove="1" noResize="1" noEditPoints="1" noAdjustHandles="1" noChangeArrowheads="1" noChangeShapeType="1" noTextEdit="1"/>
              </p:cNvSpPr>
              <p:nvPr/>
            </p:nvSpPr>
            <p:spPr>
              <a:xfrm>
                <a:off x="2566570" y="4061941"/>
                <a:ext cx="345434" cy="281872"/>
              </a:xfrm>
              <a:prstGeom prst="rect">
                <a:avLst/>
              </a:prstGeom>
              <a:blipFill>
                <a:blip r:embed="rId14"/>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EF735ADC-2E88-1610-B729-09D7F6AFB7DC}"/>
                  </a:ext>
                </a:extLst>
              </p:cNvPr>
              <p:cNvSpPr txBox="1"/>
              <p:nvPr/>
            </p:nvSpPr>
            <p:spPr>
              <a:xfrm>
                <a:off x="3256581" y="4061940"/>
                <a:ext cx="345434" cy="2807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𝑂</m:t>
                          </m:r>
                        </m:e>
                        <m:sub>
                          <m:r>
                            <a:rPr lang="en-US" sz="1200" b="0" i="1" smtClean="0">
                              <a:solidFill>
                                <a:srgbClr val="FFFFFF"/>
                              </a:solidFill>
                              <a:latin typeface="Cambria Math" panose="02040503050406030204" pitchFamily="18" charset="0"/>
                            </a:rPr>
                            <m:t>0</m:t>
                          </m:r>
                        </m:sub>
                        <m:sup>
                          <m:r>
                            <a:rPr lang="en-US" sz="1200" b="0" i="1" smtClean="0">
                              <a:solidFill>
                                <a:srgbClr val="FFFFFF"/>
                              </a:solidFill>
                              <a:latin typeface="Cambria Math" panose="02040503050406030204" pitchFamily="18" charset="0"/>
                            </a:rPr>
                            <m:t>2</m:t>
                          </m:r>
                        </m:sup>
                      </m:sSubSup>
                    </m:oMath>
                  </m:oMathPara>
                </a14:m>
                <a:endParaRPr lang="en-US" sz="1200">
                  <a:solidFill>
                    <a:srgbClr val="FFFFFF"/>
                  </a:solidFill>
                </a:endParaRPr>
              </a:p>
            </p:txBody>
          </p:sp>
        </mc:Choice>
        <mc:Fallback xmlns="">
          <p:sp>
            <p:nvSpPr>
              <p:cNvPr id="46" name="TextBox 45">
                <a:extLst>
                  <a:ext uri="{FF2B5EF4-FFF2-40B4-BE49-F238E27FC236}">
                    <a16:creationId xmlns:a16="http://schemas.microsoft.com/office/drawing/2014/main" id="{EF735ADC-2E88-1610-B729-09D7F6AFB7DC}"/>
                  </a:ext>
                </a:extLst>
              </p:cNvPr>
              <p:cNvSpPr txBox="1">
                <a:spLocks noRot="1" noChangeAspect="1" noMove="1" noResize="1" noEditPoints="1" noAdjustHandles="1" noChangeArrowheads="1" noChangeShapeType="1" noTextEdit="1"/>
              </p:cNvSpPr>
              <p:nvPr/>
            </p:nvSpPr>
            <p:spPr>
              <a:xfrm>
                <a:off x="3256581" y="4061940"/>
                <a:ext cx="345434" cy="280718"/>
              </a:xfrm>
              <a:prstGeom prst="rect">
                <a:avLst/>
              </a:prstGeom>
              <a:blipFill>
                <a:blip r:embed="rId15"/>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4781EC0A-B1D0-12AA-CE4B-B51CD91E8989}"/>
                  </a:ext>
                </a:extLst>
              </p:cNvPr>
              <p:cNvSpPr txBox="1"/>
              <p:nvPr/>
            </p:nvSpPr>
            <p:spPr>
              <a:xfrm>
                <a:off x="3611391" y="4061940"/>
                <a:ext cx="345434" cy="2816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𝑂</m:t>
                          </m:r>
                        </m:e>
                        <m:sub>
                          <m:r>
                            <a:rPr lang="en-US" sz="1200" b="0" i="1" smtClean="0">
                              <a:solidFill>
                                <a:srgbClr val="FFFFFF"/>
                              </a:solidFill>
                              <a:latin typeface="Cambria Math" panose="02040503050406030204" pitchFamily="18" charset="0"/>
                            </a:rPr>
                            <m:t>0</m:t>
                          </m:r>
                        </m:sub>
                        <m:sup>
                          <m:r>
                            <a:rPr lang="en-US" sz="1200" b="0" i="1" smtClean="0">
                              <a:solidFill>
                                <a:srgbClr val="FFFFFF"/>
                              </a:solidFill>
                              <a:latin typeface="Cambria Math" panose="02040503050406030204" pitchFamily="18" charset="0"/>
                            </a:rPr>
                            <m:t>3</m:t>
                          </m:r>
                        </m:sup>
                      </m:sSubSup>
                    </m:oMath>
                  </m:oMathPara>
                </a14:m>
                <a:endParaRPr lang="en-US" sz="1200">
                  <a:solidFill>
                    <a:srgbClr val="FFFFFF"/>
                  </a:solidFill>
                </a:endParaRPr>
              </a:p>
            </p:txBody>
          </p:sp>
        </mc:Choice>
        <mc:Fallback xmlns="">
          <p:sp>
            <p:nvSpPr>
              <p:cNvPr id="47" name="TextBox 46">
                <a:extLst>
                  <a:ext uri="{FF2B5EF4-FFF2-40B4-BE49-F238E27FC236}">
                    <a16:creationId xmlns:a16="http://schemas.microsoft.com/office/drawing/2014/main" id="{4781EC0A-B1D0-12AA-CE4B-B51CD91E8989}"/>
                  </a:ext>
                </a:extLst>
              </p:cNvPr>
              <p:cNvSpPr txBox="1">
                <a:spLocks noRot="1" noChangeAspect="1" noMove="1" noResize="1" noEditPoints="1" noAdjustHandles="1" noChangeArrowheads="1" noChangeShapeType="1" noTextEdit="1"/>
              </p:cNvSpPr>
              <p:nvPr/>
            </p:nvSpPr>
            <p:spPr>
              <a:xfrm>
                <a:off x="3611391" y="4061940"/>
                <a:ext cx="345434" cy="281616"/>
              </a:xfrm>
              <a:prstGeom prst="rect">
                <a:avLst/>
              </a:prstGeom>
              <a:blipFill>
                <a:blip r:embed="rId16"/>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9CFD53E6-9639-9126-4A38-DF863882B602}"/>
                  </a:ext>
                </a:extLst>
              </p:cNvPr>
              <p:cNvSpPr txBox="1"/>
              <p:nvPr/>
            </p:nvSpPr>
            <p:spPr>
              <a:xfrm>
                <a:off x="5956507" y="4056059"/>
                <a:ext cx="345434" cy="2845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𝑂</m:t>
                          </m:r>
                        </m:e>
                        <m:sub>
                          <m:r>
                            <a:rPr lang="en-US" sz="1200" b="0" i="1" smtClean="0">
                              <a:solidFill>
                                <a:srgbClr val="FFFFFF"/>
                              </a:solidFill>
                              <a:latin typeface="Cambria Math" panose="02040503050406030204" pitchFamily="18" charset="0"/>
                            </a:rPr>
                            <m:t>0</m:t>
                          </m:r>
                        </m:sub>
                        <m:sup>
                          <m:r>
                            <a:rPr lang="en-US" sz="1200" b="0" i="1" smtClean="0">
                              <a:solidFill>
                                <a:srgbClr val="FFFFFF"/>
                              </a:solidFill>
                              <a:latin typeface="Cambria Math" panose="02040503050406030204" pitchFamily="18" charset="0"/>
                            </a:rPr>
                            <m:t>255</m:t>
                          </m:r>
                        </m:sup>
                      </m:sSubSup>
                    </m:oMath>
                  </m:oMathPara>
                </a14:m>
                <a:endParaRPr lang="en-US" sz="1200">
                  <a:solidFill>
                    <a:srgbClr val="FFFFFF"/>
                  </a:solidFill>
                </a:endParaRPr>
              </a:p>
            </p:txBody>
          </p:sp>
        </mc:Choice>
        <mc:Fallback xmlns="">
          <p:sp>
            <p:nvSpPr>
              <p:cNvPr id="48" name="TextBox 47">
                <a:extLst>
                  <a:ext uri="{FF2B5EF4-FFF2-40B4-BE49-F238E27FC236}">
                    <a16:creationId xmlns:a16="http://schemas.microsoft.com/office/drawing/2014/main" id="{9CFD53E6-9639-9126-4A38-DF863882B602}"/>
                  </a:ext>
                </a:extLst>
              </p:cNvPr>
              <p:cNvSpPr txBox="1">
                <a:spLocks noRot="1" noChangeAspect="1" noMove="1" noResize="1" noEditPoints="1" noAdjustHandles="1" noChangeArrowheads="1" noChangeShapeType="1" noTextEdit="1"/>
              </p:cNvSpPr>
              <p:nvPr/>
            </p:nvSpPr>
            <p:spPr>
              <a:xfrm>
                <a:off x="5956507" y="4056059"/>
                <a:ext cx="345434" cy="284501"/>
              </a:xfrm>
              <a:prstGeom prst="rect">
                <a:avLst/>
              </a:prstGeom>
              <a:blipFill>
                <a:blip r:embed="rId17"/>
                <a:stretch>
                  <a:fillRect r="-24561"/>
                </a:stretch>
              </a:blipFill>
              <a:ln w="12700" cap="flat">
                <a:noFill/>
                <a:miter lim="400000"/>
              </a:ln>
              <a:effectLst/>
            </p:spPr>
            <p:txBody>
              <a:bodyPr/>
              <a:lstStyle/>
              <a:p>
                <a:r>
                  <a:rPr lang="en-US">
                    <a:noFill/>
                  </a:rPr>
                  <a:t> </a:t>
                </a:r>
              </a:p>
            </p:txBody>
          </p:sp>
        </mc:Fallback>
      </mc:AlternateContent>
      <p:sp>
        <p:nvSpPr>
          <p:cNvPr id="52" name="Rectangle 51">
            <a:extLst>
              <a:ext uri="{FF2B5EF4-FFF2-40B4-BE49-F238E27FC236}">
                <a16:creationId xmlns:a16="http://schemas.microsoft.com/office/drawing/2014/main" id="{F573608B-6DBC-8D93-E573-F98AA65D25DA}"/>
              </a:ext>
            </a:extLst>
          </p:cNvPr>
          <p:cNvSpPr/>
          <p:nvPr/>
        </p:nvSpPr>
        <p:spPr>
          <a:xfrm>
            <a:off x="2465025" y="2717640"/>
            <a:ext cx="3962292" cy="518160"/>
          </a:xfrm>
          <a:prstGeom prst="rect">
            <a:avLst/>
          </a:prstGeom>
          <a:noFill/>
          <a:ln w="12700" cap="flat">
            <a:solidFill>
              <a:srgbClr val="92D05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53" name="Rectangle 52">
            <a:extLst>
              <a:ext uri="{FF2B5EF4-FFF2-40B4-BE49-F238E27FC236}">
                <a16:creationId xmlns:a16="http://schemas.microsoft.com/office/drawing/2014/main" id="{2889E26C-378B-41CD-C264-B1FA0AB337BD}"/>
              </a:ext>
            </a:extLst>
          </p:cNvPr>
          <p:cNvSpPr/>
          <p:nvPr/>
        </p:nvSpPr>
        <p:spPr>
          <a:xfrm>
            <a:off x="6998625" y="2704360"/>
            <a:ext cx="3962292" cy="518160"/>
          </a:xfrm>
          <a:prstGeom prst="rect">
            <a:avLst/>
          </a:prstGeom>
          <a:noFill/>
          <a:ln w="12700" cap="flat">
            <a:solidFill>
              <a:srgbClr val="FFC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54" name="TextBox 53">
            <a:extLst>
              <a:ext uri="{FF2B5EF4-FFF2-40B4-BE49-F238E27FC236}">
                <a16:creationId xmlns:a16="http://schemas.microsoft.com/office/drawing/2014/main" id="{723520D7-98AE-5E6E-EC9F-13A4BBFCC71F}"/>
              </a:ext>
            </a:extLst>
          </p:cNvPr>
          <p:cNvSpPr txBox="1"/>
          <p:nvPr/>
        </p:nvSpPr>
        <p:spPr>
          <a:xfrm>
            <a:off x="1347821" y="2785667"/>
            <a:ext cx="1046960" cy="3385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lgn="ctr"/>
            <a:r>
              <a:rPr lang="en-US" sz="1600">
                <a:solidFill>
                  <a:srgbClr val="FFFFFF"/>
                </a:solidFill>
              </a:rPr>
              <a:t>1.Count</a:t>
            </a:r>
          </a:p>
        </p:txBody>
      </p:sp>
      <p:sp>
        <p:nvSpPr>
          <p:cNvPr id="55" name="TextBox 54">
            <a:extLst>
              <a:ext uri="{FF2B5EF4-FFF2-40B4-BE49-F238E27FC236}">
                <a16:creationId xmlns:a16="http://schemas.microsoft.com/office/drawing/2014/main" id="{5322EAB8-09B1-6D6D-6B93-1A8D1FDCC447}"/>
              </a:ext>
            </a:extLst>
          </p:cNvPr>
          <p:cNvSpPr txBox="1"/>
          <p:nvPr/>
        </p:nvSpPr>
        <p:spPr>
          <a:xfrm>
            <a:off x="914594" y="4029032"/>
            <a:ext cx="1633185" cy="3385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lgn="ctr"/>
            <a:r>
              <a:rPr lang="en-US" sz="1600">
                <a:solidFill>
                  <a:srgbClr val="FFFFFF"/>
                </a:solidFill>
              </a:rPr>
              <a:t>2.Prefix scan</a:t>
            </a:r>
          </a:p>
        </p:txBody>
      </p:sp>
      <p:sp>
        <p:nvSpPr>
          <p:cNvPr id="56" name="Rectangle 55">
            <a:extLst>
              <a:ext uri="{FF2B5EF4-FFF2-40B4-BE49-F238E27FC236}">
                <a16:creationId xmlns:a16="http://schemas.microsoft.com/office/drawing/2014/main" id="{0CAC1E43-E484-CD18-6425-2A80DFCD27E1}"/>
              </a:ext>
            </a:extLst>
          </p:cNvPr>
          <p:cNvSpPr/>
          <p:nvPr/>
        </p:nvSpPr>
        <p:spPr>
          <a:xfrm>
            <a:off x="436724" y="5315437"/>
            <a:ext cx="11130686" cy="518160"/>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57" name="Rectangle 56">
            <a:extLst>
              <a:ext uri="{FF2B5EF4-FFF2-40B4-BE49-F238E27FC236}">
                <a16:creationId xmlns:a16="http://schemas.microsoft.com/office/drawing/2014/main" id="{1DFF6657-A66A-C88D-9EA6-150C57FE51C6}"/>
              </a:ext>
            </a:extLst>
          </p:cNvPr>
          <p:cNvSpPr/>
          <p:nvPr/>
        </p:nvSpPr>
        <p:spPr>
          <a:xfrm>
            <a:off x="473306" y="5381001"/>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0</a:t>
            </a:r>
          </a:p>
        </p:txBody>
      </p:sp>
      <p:sp>
        <p:nvSpPr>
          <p:cNvPr id="59" name="Rectangle 58">
            <a:extLst>
              <a:ext uri="{FF2B5EF4-FFF2-40B4-BE49-F238E27FC236}">
                <a16:creationId xmlns:a16="http://schemas.microsoft.com/office/drawing/2014/main" id="{3D4B7907-AC7A-98F9-840C-CF7B750A064E}"/>
              </a:ext>
            </a:extLst>
          </p:cNvPr>
          <p:cNvSpPr/>
          <p:nvPr/>
        </p:nvSpPr>
        <p:spPr>
          <a:xfrm>
            <a:off x="7084644" y="5398202"/>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1</a:t>
            </a:r>
          </a:p>
        </p:txBody>
      </p:sp>
      <p:cxnSp>
        <p:nvCxnSpPr>
          <p:cNvPr id="63" name="Straight Connector 62">
            <a:extLst>
              <a:ext uri="{FF2B5EF4-FFF2-40B4-BE49-F238E27FC236}">
                <a16:creationId xmlns:a16="http://schemas.microsoft.com/office/drawing/2014/main" id="{D9D7B50E-C7E4-D760-CAD9-0F8AFB615362}"/>
              </a:ext>
            </a:extLst>
          </p:cNvPr>
          <p:cNvCxnSpPr/>
          <p:nvPr/>
        </p:nvCxnSpPr>
        <p:spPr>
          <a:xfrm>
            <a:off x="2292690" y="5118739"/>
            <a:ext cx="0" cy="919140"/>
          </a:xfrm>
          <a:prstGeom prst="line">
            <a:avLst/>
          </a:prstGeom>
          <a:noFill/>
          <a:ln w="19050" cap="flat">
            <a:solidFill>
              <a:srgbClr val="FFC00D"/>
            </a:solidFill>
            <a:prstDash val="sysDash"/>
            <a:miter lim="800000"/>
          </a:ln>
          <a:effectLst/>
          <a:sp3d/>
        </p:spPr>
        <p:style>
          <a:lnRef idx="0">
            <a:scrgbClr r="0" g="0" b="0"/>
          </a:lnRef>
          <a:fillRef idx="0">
            <a:scrgbClr r="0" g="0" b="0"/>
          </a:fillRef>
          <a:effectRef idx="0">
            <a:scrgbClr r="0" g="0" b="0"/>
          </a:effectRef>
          <a:fontRef idx="none"/>
        </p:style>
      </p:cxnSp>
      <p:cxnSp>
        <p:nvCxnSpPr>
          <p:cNvPr id="64" name="Straight Connector 63">
            <a:extLst>
              <a:ext uri="{FF2B5EF4-FFF2-40B4-BE49-F238E27FC236}">
                <a16:creationId xmlns:a16="http://schemas.microsoft.com/office/drawing/2014/main" id="{7153E6DA-2841-AC14-45ED-EAC06171FF50}"/>
              </a:ext>
            </a:extLst>
          </p:cNvPr>
          <p:cNvCxnSpPr/>
          <p:nvPr/>
        </p:nvCxnSpPr>
        <p:spPr>
          <a:xfrm>
            <a:off x="8415403" y="5126134"/>
            <a:ext cx="0" cy="919140"/>
          </a:xfrm>
          <a:prstGeom prst="line">
            <a:avLst/>
          </a:prstGeom>
          <a:noFill/>
          <a:ln w="19050" cap="flat">
            <a:solidFill>
              <a:srgbClr val="FFC00D"/>
            </a:solidFill>
            <a:prstDash val="sysDash"/>
            <a:miter lim="800000"/>
          </a:ln>
          <a:effectLst/>
          <a:sp3d/>
        </p:spPr>
        <p:style>
          <a:lnRef idx="0">
            <a:scrgbClr r="0" g="0" b="0"/>
          </a:lnRef>
          <a:fillRef idx="0">
            <a:scrgbClr r="0" g="0" b="0"/>
          </a:fillRef>
          <a:effectRef idx="0">
            <a:scrgbClr r="0" g="0" b="0"/>
          </a:effectRef>
          <a:fontRef idx="none"/>
        </p:style>
      </p:cxnSp>
      <p:sp>
        <p:nvSpPr>
          <p:cNvPr id="66" name="Rectangle 65">
            <a:extLst>
              <a:ext uri="{FF2B5EF4-FFF2-40B4-BE49-F238E27FC236}">
                <a16:creationId xmlns:a16="http://schemas.microsoft.com/office/drawing/2014/main" id="{4EFB8169-FC7B-6C76-E528-5064CB15167E}"/>
              </a:ext>
            </a:extLst>
          </p:cNvPr>
          <p:cNvSpPr/>
          <p:nvPr/>
        </p:nvSpPr>
        <p:spPr>
          <a:xfrm>
            <a:off x="2304387" y="5380642"/>
            <a:ext cx="441288" cy="36933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0</a:t>
            </a:r>
          </a:p>
        </p:txBody>
      </p:sp>
      <p:sp>
        <p:nvSpPr>
          <p:cNvPr id="67" name="Rectangle 66">
            <a:extLst>
              <a:ext uri="{FF2B5EF4-FFF2-40B4-BE49-F238E27FC236}">
                <a16:creationId xmlns:a16="http://schemas.microsoft.com/office/drawing/2014/main" id="{3B753FB2-D12F-F41E-C0BA-CE2902233692}"/>
              </a:ext>
            </a:extLst>
          </p:cNvPr>
          <p:cNvSpPr/>
          <p:nvPr/>
        </p:nvSpPr>
        <p:spPr>
          <a:xfrm>
            <a:off x="8433555" y="5408545"/>
            <a:ext cx="441288" cy="36933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1</a:t>
            </a:r>
          </a:p>
        </p:txBody>
      </p:sp>
      <p:sp>
        <p:nvSpPr>
          <p:cNvPr id="70" name="TextBox 69">
            <a:extLst>
              <a:ext uri="{FF2B5EF4-FFF2-40B4-BE49-F238E27FC236}">
                <a16:creationId xmlns:a16="http://schemas.microsoft.com/office/drawing/2014/main" id="{5C82E2C6-7351-8AB7-7659-78A6B3CC6FCA}"/>
              </a:ext>
            </a:extLst>
          </p:cNvPr>
          <p:cNvSpPr txBox="1"/>
          <p:nvPr/>
        </p:nvSpPr>
        <p:spPr>
          <a:xfrm>
            <a:off x="112334" y="4656410"/>
            <a:ext cx="1432168" cy="3385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600">
                <a:solidFill>
                  <a:srgbClr val="FFFFFF"/>
                </a:solidFill>
              </a:rPr>
              <a:t>3.Reorder</a:t>
            </a:r>
          </a:p>
        </p:txBody>
      </p:sp>
      <p:sp>
        <p:nvSpPr>
          <p:cNvPr id="71" name="Rectangle 70">
            <a:extLst>
              <a:ext uri="{FF2B5EF4-FFF2-40B4-BE49-F238E27FC236}">
                <a16:creationId xmlns:a16="http://schemas.microsoft.com/office/drawing/2014/main" id="{A4E45E3F-1E00-DCA2-F6A8-C04C71228B6C}"/>
              </a:ext>
            </a:extLst>
          </p:cNvPr>
          <p:cNvSpPr/>
          <p:nvPr/>
        </p:nvSpPr>
        <p:spPr>
          <a:xfrm>
            <a:off x="2889899" y="1763531"/>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0</a:t>
            </a:r>
          </a:p>
        </p:txBody>
      </p:sp>
      <p:sp>
        <p:nvSpPr>
          <p:cNvPr id="72" name="Rectangle 71">
            <a:extLst>
              <a:ext uri="{FF2B5EF4-FFF2-40B4-BE49-F238E27FC236}">
                <a16:creationId xmlns:a16="http://schemas.microsoft.com/office/drawing/2014/main" id="{4D77372F-33F9-CB57-7783-D87B17FD2E9A}"/>
              </a:ext>
            </a:extLst>
          </p:cNvPr>
          <p:cNvSpPr/>
          <p:nvPr/>
        </p:nvSpPr>
        <p:spPr>
          <a:xfrm>
            <a:off x="8017023" y="1755746"/>
            <a:ext cx="441288" cy="36933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0</a:t>
            </a:r>
          </a:p>
        </p:txBody>
      </p: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21ED5AA1-7566-79FE-2A84-0A3D0E73F7EB}"/>
                  </a:ext>
                </a:extLst>
              </p:cNvPr>
              <p:cNvSpPr txBox="1"/>
              <p:nvPr/>
            </p:nvSpPr>
            <p:spPr>
              <a:xfrm>
                <a:off x="2811973" y="2301343"/>
                <a:ext cx="905658" cy="3961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600" i="1" smtClean="0">
                              <a:solidFill>
                                <a:srgbClr val="FFFFFF"/>
                              </a:solidFill>
                              <a:latin typeface="Cambria Math" panose="02040503050406030204" pitchFamily="18" charset="0"/>
                            </a:rPr>
                          </m:ctrlPr>
                        </m:sSubSupPr>
                        <m:e>
                          <m:r>
                            <a:rPr lang="en-US" sz="1600" b="0" i="1" smtClean="0">
                              <a:solidFill>
                                <a:srgbClr val="FFFFFF"/>
                              </a:solidFill>
                              <a:latin typeface="Cambria Math" panose="02040503050406030204" pitchFamily="18" charset="0"/>
                            </a:rPr>
                            <m:t>𝐶</m:t>
                          </m:r>
                        </m:e>
                        <m:sub>
                          <m:r>
                            <a:rPr lang="en-US" sz="1600" b="0" i="1" smtClean="0">
                              <a:solidFill>
                                <a:srgbClr val="FFFFFF"/>
                              </a:solidFill>
                              <a:latin typeface="Cambria Math" panose="02040503050406030204" pitchFamily="18" charset="0"/>
                            </a:rPr>
                            <m:t>𝑏𝑙𝑜𝑐𝑘</m:t>
                          </m:r>
                        </m:sub>
                        <m:sup>
                          <m:r>
                            <a:rPr lang="en-US" sz="1600" b="0" i="1" smtClean="0">
                              <a:solidFill>
                                <a:srgbClr val="FFFFFF"/>
                              </a:solidFill>
                              <a:latin typeface="Cambria Math" panose="02040503050406030204" pitchFamily="18" charset="0"/>
                            </a:rPr>
                            <m:t>𝑑𝑖𝑔𝑖𝑡</m:t>
                          </m:r>
                        </m:sup>
                      </m:sSubSup>
                    </m:oMath>
                  </m:oMathPara>
                </a14:m>
                <a:endParaRPr lang="en-US" sz="1600">
                  <a:solidFill>
                    <a:srgbClr val="FFFFFF"/>
                  </a:solidFill>
                </a:endParaRPr>
              </a:p>
            </p:txBody>
          </p:sp>
        </mc:Choice>
        <mc:Fallback xmlns="">
          <p:sp>
            <p:nvSpPr>
              <p:cNvPr id="73" name="TextBox 72">
                <a:extLst>
                  <a:ext uri="{FF2B5EF4-FFF2-40B4-BE49-F238E27FC236}">
                    <a16:creationId xmlns:a16="http://schemas.microsoft.com/office/drawing/2014/main" id="{21ED5AA1-7566-79FE-2A84-0A3D0E73F7EB}"/>
                  </a:ext>
                </a:extLst>
              </p:cNvPr>
              <p:cNvSpPr txBox="1">
                <a:spLocks noRot="1" noChangeAspect="1" noMove="1" noResize="1" noEditPoints="1" noAdjustHandles="1" noChangeArrowheads="1" noChangeShapeType="1" noTextEdit="1"/>
              </p:cNvSpPr>
              <p:nvPr/>
            </p:nvSpPr>
            <p:spPr>
              <a:xfrm>
                <a:off x="2811973" y="2301343"/>
                <a:ext cx="905658" cy="396134"/>
              </a:xfrm>
              <a:prstGeom prst="rect">
                <a:avLst/>
              </a:prstGeom>
              <a:blipFill>
                <a:blip r:embed="rId18"/>
                <a:stretch>
                  <a:fillRect b="-3125"/>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000D05AD-597F-31AD-E1CA-C83A3CE62073}"/>
                  </a:ext>
                </a:extLst>
              </p:cNvPr>
              <p:cNvSpPr txBox="1"/>
              <p:nvPr/>
            </p:nvSpPr>
            <p:spPr>
              <a:xfrm>
                <a:off x="2842757" y="3565430"/>
                <a:ext cx="905658" cy="3961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600" i="1" smtClean="0">
                              <a:solidFill>
                                <a:srgbClr val="FFFFFF"/>
                              </a:solidFill>
                              <a:latin typeface="Cambria Math" panose="02040503050406030204" pitchFamily="18" charset="0"/>
                            </a:rPr>
                          </m:ctrlPr>
                        </m:sSubSupPr>
                        <m:e>
                          <m:r>
                            <a:rPr lang="en-US" sz="1600" b="0" i="1" smtClean="0">
                              <a:solidFill>
                                <a:srgbClr val="FFFFFF"/>
                              </a:solidFill>
                              <a:latin typeface="Cambria Math" panose="02040503050406030204" pitchFamily="18" charset="0"/>
                            </a:rPr>
                            <m:t>𝑂</m:t>
                          </m:r>
                        </m:e>
                        <m:sub>
                          <m:r>
                            <a:rPr lang="en-US" sz="1600" b="0" i="1" smtClean="0">
                              <a:solidFill>
                                <a:srgbClr val="FFFFFF"/>
                              </a:solidFill>
                              <a:latin typeface="Cambria Math" panose="02040503050406030204" pitchFamily="18" charset="0"/>
                            </a:rPr>
                            <m:t>𝑏𝑙𝑜𝑐𝑘</m:t>
                          </m:r>
                        </m:sub>
                        <m:sup>
                          <m:r>
                            <a:rPr lang="en-US" sz="1600" b="0" i="1" smtClean="0">
                              <a:solidFill>
                                <a:srgbClr val="FFFFFF"/>
                              </a:solidFill>
                              <a:latin typeface="Cambria Math" panose="02040503050406030204" pitchFamily="18" charset="0"/>
                            </a:rPr>
                            <m:t>𝑑𝑖𝑔𝑖𝑡</m:t>
                          </m:r>
                        </m:sup>
                      </m:sSubSup>
                    </m:oMath>
                  </m:oMathPara>
                </a14:m>
                <a:endParaRPr lang="en-US" sz="1600">
                  <a:solidFill>
                    <a:srgbClr val="FFFFFF"/>
                  </a:solidFill>
                </a:endParaRPr>
              </a:p>
            </p:txBody>
          </p:sp>
        </mc:Choice>
        <mc:Fallback xmlns="">
          <p:sp>
            <p:nvSpPr>
              <p:cNvPr id="74" name="TextBox 73">
                <a:extLst>
                  <a:ext uri="{FF2B5EF4-FFF2-40B4-BE49-F238E27FC236}">
                    <a16:creationId xmlns:a16="http://schemas.microsoft.com/office/drawing/2014/main" id="{000D05AD-597F-31AD-E1CA-C83A3CE62073}"/>
                  </a:ext>
                </a:extLst>
              </p:cNvPr>
              <p:cNvSpPr txBox="1">
                <a:spLocks noRot="1" noChangeAspect="1" noMove="1" noResize="1" noEditPoints="1" noAdjustHandles="1" noChangeArrowheads="1" noChangeShapeType="1" noTextEdit="1"/>
              </p:cNvSpPr>
              <p:nvPr/>
            </p:nvSpPr>
            <p:spPr>
              <a:xfrm>
                <a:off x="2842757" y="3565430"/>
                <a:ext cx="905658" cy="396134"/>
              </a:xfrm>
              <a:prstGeom prst="rect">
                <a:avLst/>
              </a:prstGeom>
              <a:blipFill>
                <a:blip r:embed="rId19"/>
                <a:stretch>
                  <a:fillRect b="-1538"/>
                </a:stretch>
              </a:blipFill>
              <a:ln w="12700" cap="flat">
                <a:noFill/>
                <a:miter lim="400000"/>
              </a:ln>
              <a:effectLst/>
            </p:spPr>
            <p:txBody>
              <a:bodyPr/>
              <a:lstStyle/>
              <a:p>
                <a:r>
                  <a:rPr lang="en-US">
                    <a:noFill/>
                  </a:rPr>
                  <a:t> </a:t>
                </a:r>
              </a:p>
            </p:txBody>
          </p:sp>
        </mc:Fallback>
      </mc:AlternateContent>
      <p:sp>
        <p:nvSpPr>
          <p:cNvPr id="75" name="Rectangle 74">
            <a:extLst>
              <a:ext uri="{FF2B5EF4-FFF2-40B4-BE49-F238E27FC236}">
                <a16:creationId xmlns:a16="http://schemas.microsoft.com/office/drawing/2014/main" id="{04C170B0-1FF6-863E-0246-D3BCC471E383}"/>
              </a:ext>
            </a:extLst>
          </p:cNvPr>
          <p:cNvSpPr/>
          <p:nvPr/>
        </p:nvSpPr>
        <p:spPr>
          <a:xfrm>
            <a:off x="6998625" y="3957894"/>
            <a:ext cx="3962292" cy="518160"/>
          </a:xfrm>
          <a:prstGeom prst="rect">
            <a:avLst/>
          </a:prstGeom>
          <a:noFill/>
          <a:ln w="12700" cap="flat">
            <a:solidFill>
              <a:srgbClr val="FFC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6" name="Rectangle 75">
            <a:extLst>
              <a:ext uri="{FF2B5EF4-FFF2-40B4-BE49-F238E27FC236}">
                <a16:creationId xmlns:a16="http://schemas.microsoft.com/office/drawing/2014/main" id="{413E0DFB-6E68-A470-D39F-A54F42E8E844}"/>
              </a:ext>
            </a:extLst>
          </p:cNvPr>
          <p:cNvSpPr/>
          <p:nvPr/>
        </p:nvSpPr>
        <p:spPr>
          <a:xfrm>
            <a:off x="7066491" y="4050218"/>
            <a:ext cx="345434" cy="353131"/>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A02944BF-FEEB-68BC-D24E-96AC80C59BA6}"/>
                  </a:ext>
                </a:extLst>
              </p:cNvPr>
              <p:cNvSpPr txBox="1"/>
              <p:nvPr/>
            </p:nvSpPr>
            <p:spPr>
              <a:xfrm>
                <a:off x="6990291" y="4085844"/>
                <a:ext cx="345434" cy="2808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𝑂</m:t>
                          </m:r>
                        </m:e>
                        <m:sub>
                          <m:r>
                            <a:rPr lang="en-US" sz="1200" b="0" i="1" smtClean="0">
                              <a:solidFill>
                                <a:srgbClr val="FFFFFF"/>
                              </a:solidFill>
                              <a:latin typeface="Cambria Math" panose="02040503050406030204" pitchFamily="18" charset="0"/>
                            </a:rPr>
                            <m:t>𝑁</m:t>
                          </m:r>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0</m:t>
                          </m:r>
                        </m:sup>
                      </m:sSubSup>
                    </m:oMath>
                  </m:oMathPara>
                </a14:m>
                <a:endParaRPr lang="en-US" sz="1200">
                  <a:solidFill>
                    <a:srgbClr val="FFFFFF"/>
                  </a:solidFill>
                </a:endParaRPr>
              </a:p>
            </p:txBody>
          </p:sp>
        </mc:Choice>
        <mc:Fallback xmlns="">
          <p:sp>
            <p:nvSpPr>
              <p:cNvPr id="77" name="TextBox 76">
                <a:extLst>
                  <a:ext uri="{FF2B5EF4-FFF2-40B4-BE49-F238E27FC236}">
                    <a16:creationId xmlns:a16="http://schemas.microsoft.com/office/drawing/2014/main" id="{A02944BF-FEEB-68BC-D24E-96AC80C59BA6}"/>
                  </a:ext>
                </a:extLst>
              </p:cNvPr>
              <p:cNvSpPr txBox="1">
                <a:spLocks noRot="1" noChangeAspect="1" noMove="1" noResize="1" noEditPoints="1" noAdjustHandles="1" noChangeArrowheads="1" noChangeShapeType="1" noTextEdit="1"/>
              </p:cNvSpPr>
              <p:nvPr/>
            </p:nvSpPr>
            <p:spPr>
              <a:xfrm>
                <a:off x="6990291" y="4085844"/>
                <a:ext cx="345434" cy="280846"/>
              </a:xfrm>
              <a:prstGeom prst="rect">
                <a:avLst/>
              </a:prstGeom>
              <a:blipFill>
                <a:blip r:embed="rId20"/>
                <a:stretch>
                  <a:fillRect r="-32143"/>
                </a:stretch>
              </a:blipFill>
              <a:ln w="12700" cap="flat">
                <a:noFill/>
                <a:miter lim="400000"/>
              </a:ln>
              <a:effectLst/>
            </p:spPr>
            <p:txBody>
              <a:bodyPr/>
              <a:lstStyle/>
              <a:p>
                <a:r>
                  <a:rPr lang="en-US">
                    <a:noFill/>
                  </a:rPr>
                  <a:t> </a:t>
                </a:r>
              </a:p>
            </p:txBody>
          </p:sp>
        </mc:Fallback>
      </mc:AlternateContent>
      <p:sp>
        <p:nvSpPr>
          <p:cNvPr id="78" name="Rectangle 77">
            <a:extLst>
              <a:ext uri="{FF2B5EF4-FFF2-40B4-BE49-F238E27FC236}">
                <a16:creationId xmlns:a16="http://schemas.microsoft.com/office/drawing/2014/main" id="{35C41524-6CA4-426D-4166-05400BE5CEDB}"/>
              </a:ext>
            </a:extLst>
          </p:cNvPr>
          <p:cNvSpPr/>
          <p:nvPr/>
        </p:nvSpPr>
        <p:spPr>
          <a:xfrm>
            <a:off x="7411925" y="4050218"/>
            <a:ext cx="345434" cy="353131"/>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0C84FC2E-82A5-8C9B-070D-D630F65A1EDD}"/>
                  </a:ext>
                </a:extLst>
              </p:cNvPr>
              <p:cNvSpPr txBox="1"/>
              <p:nvPr/>
            </p:nvSpPr>
            <p:spPr>
              <a:xfrm>
                <a:off x="7335725" y="4085844"/>
                <a:ext cx="345434" cy="2793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𝑂</m:t>
                          </m:r>
                        </m:e>
                        <m:sub>
                          <m:r>
                            <a:rPr lang="en-US" sz="1200" b="0" i="1" smtClean="0">
                              <a:solidFill>
                                <a:srgbClr val="FFFFFF"/>
                              </a:solidFill>
                              <a:latin typeface="Cambria Math" panose="02040503050406030204" pitchFamily="18" charset="0"/>
                            </a:rPr>
                            <m:t>𝑁</m:t>
                          </m:r>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1</m:t>
                          </m:r>
                        </m:sup>
                      </m:sSubSup>
                    </m:oMath>
                  </m:oMathPara>
                </a14:m>
                <a:endParaRPr lang="en-US" sz="1200">
                  <a:solidFill>
                    <a:srgbClr val="FFFFFF"/>
                  </a:solidFill>
                </a:endParaRPr>
              </a:p>
            </p:txBody>
          </p:sp>
        </mc:Choice>
        <mc:Fallback xmlns="">
          <p:sp>
            <p:nvSpPr>
              <p:cNvPr id="79" name="TextBox 78">
                <a:extLst>
                  <a:ext uri="{FF2B5EF4-FFF2-40B4-BE49-F238E27FC236}">
                    <a16:creationId xmlns:a16="http://schemas.microsoft.com/office/drawing/2014/main" id="{0C84FC2E-82A5-8C9B-070D-D630F65A1EDD}"/>
                  </a:ext>
                </a:extLst>
              </p:cNvPr>
              <p:cNvSpPr txBox="1">
                <a:spLocks noRot="1" noChangeAspect="1" noMove="1" noResize="1" noEditPoints="1" noAdjustHandles="1" noChangeArrowheads="1" noChangeShapeType="1" noTextEdit="1"/>
              </p:cNvSpPr>
              <p:nvPr/>
            </p:nvSpPr>
            <p:spPr>
              <a:xfrm>
                <a:off x="7335725" y="4085844"/>
                <a:ext cx="345434" cy="279307"/>
              </a:xfrm>
              <a:prstGeom prst="rect">
                <a:avLst/>
              </a:prstGeom>
              <a:blipFill>
                <a:blip r:embed="rId21"/>
                <a:stretch>
                  <a:fillRect r="-29825"/>
                </a:stretch>
              </a:blipFill>
              <a:ln w="12700" cap="flat">
                <a:noFill/>
                <a:miter lim="400000"/>
              </a:ln>
              <a:effectLst/>
            </p:spPr>
            <p:txBody>
              <a:bodyPr/>
              <a:lstStyle/>
              <a:p>
                <a:r>
                  <a:rPr lang="en-US">
                    <a:noFill/>
                  </a:rPr>
                  <a:t> </a:t>
                </a:r>
              </a:p>
            </p:txBody>
          </p:sp>
        </mc:Fallback>
      </mc:AlternateContent>
      <p:sp>
        <p:nvSpPr>
          <p:cNvPr id="80" name="Rectangle 79">
            <a:extLst>
              <a:ext uri="{FF2B5EF4-FFF2-40B4-BE49-F238E27FC236}">
                <a16:creationId xmlns:a16="http://schemas.microsoft.com/office/drawing/2014/main" id="{081A9954-3AE2-1CAA-9D7E-0542DF53618C}"/>
              </a:ext>
            </a:extLst>
          </p:cNvPr>
          <p:cNvSpPr/>
          <p:nvPr/>
        </p:nvSpPr>
        <p:spPr>
          <a:xfrm>
            <a:off x="10456428" y="4050218"/>
            <a:ext cx="345434" cy="353131"/>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4364B1A4-6101-C2D1-3718-D8A51EDEEDB8}"/>
                  </a:ext>
                </a:extLst>
              </p:cNvPr>
              <p:cNvSpPr txBox="1"/>
              <p:nvPr/>
            </p:nvSpPr>
            <p:spPr>
              <a:xfrm>
                <a:off x="10379709" y="4085844"/>
                <a:ext cx="345434" cy="2834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𝑂</m:t>
                          </m:r>
                        </m:e>
                        <m:sub>
                          <m:r>
                            <a:rPr lang="en-US" sz="1200" b="0" i="1" smtClean="0">
                              <a:solidFill>
                                <a:srgbClr val="FFFFFF"/>
                              </a:solidFill>
                              <a:latin typeface="Cambria Math" panose="02040503050406030204" pitchFamily="18" charset="0"/>
                            </a:rPr>
                            <m:t>𝑁</m:t>
                          </m:r>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255</m:t>
                          </m:r>
                        </m:sup>
                      </m:sSubSup>
                    </m:oMath>
                  </m:oMathPara>
                </a14:m>
                <a:endParaRPr lang="en-US" sz="1200">
                  <a:solidFill>
                    <a:srgbClr val="FFFFFF"/>
                  </a:solidFill>
                </a:endParaRPr>
              </a:p>
            </p:txBody>
          </p:sp>
        </mc:Choice>
        <mc:Fallback xmlns="">
          <p:sp>
            <p:nvSpPr>
              <p:cNvPr id="81" name="TextBox 80">
                <a:extLst>
                  <a:ext uri="{FF2B5EF4-FFF2-40B4-BE49-F238E27FC236}">
                    <a16:creationId xmlns:a16="http://schemas.microsoft.com/office/drawing/2014/main" id="{4364B1A4-6101-C2D1-3718-D8A51EDEEDB8}"/>
                  </a:ext>
                </a:extLst>
              </p:cNvPr>
              <p:cNvSpPr txBox="1">
                <a:spLocks noRot="1" noChangeAspect="1" noMove="1" noResize="1" noEditPoints="1" noAdjustHandles="1" noChangeArrowheads="1" noChangeShapeType="1" noTextEdit="1"/>
              </p:cNvSpPr>
              <p:nvPr/>
            </p:nvSpPr>
            <p:spPr>
              <a:xfrm>
                <a:off x="10379709" y="4085844"/>
                <a:ext cx="345434" cy="283476"/>
              </a:xfrm>
              <a:prstGeom prst="rect">
                <a:avLst/>
              </a:prstGeom>
              <a:blipFill>
                <a:blip r:embed="rId22"/>
                <a:stretch>
                  <a:fillRect r="-32143"/>
                </a:stretch>
              </a:blipFill>
              <a:ln w="12700" cap="flat">
                <a:noFill/>
                <a:miter lim="400000"/>
              </a:ln>
              <a:effectLst/>
            </p:spPr>
            <p:txBody>
              <a:bodyPr/>
              <a:lstStyle/>
              <a:p>
                <a:r>
                  <a:rPr lang="en-US">
                    <a:noFill/>
                  </a:rPr>
                  <a:t> </a:t>
                </a:r>
              </a:p>
            </p:txBody>
          </p:sp>
        </mc:Fallback>
      </mc:AlternateContent>
      <p:sp>
        <p:nvSpPr>
          <p:cNvPr id="82" name="TextBox 81">
            <a:extLst>
              <a:ext uri="{FF2B5EF4-FFF2-40B4-BE49-F238E27FC236}">
                <a16:creationId xmlns:a16="http://schemas.microsoft.com/office/drawing/2014/main" id="{5C15EA98-9180-8308-61C9-AC0E3B1EDD41}"/>
              </a:ext>
            </a:extLst>
          </p:cNvPr>
          <p:cNvSpPr txBox="1"/>
          <p:nvPr/>
        </p:nvSpPr>
        <p:spPr>
          <a:xfrm>
            <a:off x="8480348" y="4050217"/>
            <a:ext cx="369642"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200">
                <a:solidFill>
                  <a:srgbClr val="FFFFFF"/>
                </a:solidFill>
              </a:rPr>
              <a:t>...</a:t>
            </a:r>
          </a:p>
          <a:p>
            <a:endParaRPr lang="en-US" sz="1200">
              <a:solidFill>
                <a:srgbClr val="FFFFFF"/>
              </a:solidFill>
            </a:endParaRPr>
          </a:p>
        </p:txBody>
      </p:sp>
      <p:sp>
        <p:nvSpPr>
          <p:cNvPr id="83" name="Rectangle 82">
            <a:extLst>
              <a:ext uri="{FF2B5EF4-FFF2-40B4-BE49-F238E27FC236}">
                <a16:creationId xmlns:a16="http://schemas.microsoft.com/office/drawing/2014/main" id="{AC1503F0-135C-41F7-3193-4CC893732B16}"/>
              </a:ext>
            </a:extLst>
          </p:cNvPr>
          <p:cNvSpPr/>
          <p:nvPr/>
        </p:nvSpPr>
        <p:spPr>
          <a:xfrm>
            <a:off x="2482056" y="3957127"/>
            <a:ext cx="3962292" cy="518160"/>
          </a:xfrm>
          <a:prstGeom prst="rect">
            <a:avLst/>
          </a:prstGeom>
          <a:noFill/>
          <a:ln w="12700" cap="flat">
            <a:solidFill>
              <a:srgbClr val="92D05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cxnSp>
        <p:nvCxnSpPr>
          <p:cNvPr id="84" name="Connector: Curved 83">
            <a:extLst>
              <a:ext uri="{FF2B5EF4-FFF2-40B4-BE49-F238E27FC236}">
                <a16:creationId xmlns:a16="http://schemas.microsoft.com/office/drawing/2014/main" id="{737B0D9B-975A-E87E-1EC5-36C3F968C517}"/>
              </a:ext>
            </a:extLst>
          </p:cNvPr>
          <p:cNvCxnSpPr>
            <a:cxnSpLocks/>
            <a:stCxn id="71" idx="2"/>
            <a:endCxn id="45" idx="0"/>
          </p:cNvCxnSpPr>
          <p:nvPr/>
        </p:nvCxnSpPr>
        <p:spPr>
          <a:xfrm rot="5400000">
            <a:off x="1960375" y="2911773"/>
            <a:ext cx="1929080" cy="371256"/>
          </a:xfrm>
          <a:prstGeom prst="curvedConnector3">
            <a:avLst>
              <a:gd name="adj1" fmla="val 50000"/>
            </a:avLst>
          </a:prstGeom>
          <a:noFill/>
          <a:ln w="12700" cap="flat">
            <a:solidFill>
              <a:srgbClr val="92D05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91" name="Connector: Curved 90">
            <a:extLst>
              <a:ext uri="{FF2B5EF4-FFF2-40B4-BE49-F238E27FC236}">
                <a16:creationId xmlns:a16="http://schemas.microsoft.com/office/drawing/2014/main" id="{D742E1E8-2ACB-1D83-8708-4910E9C0BAB2}"/>
              </a:ext>
            </a:extLst>
          </p:cNvPr>
          <p:cNvCxnSpPr>
            <a:cxnSpLocks/>
            <a:stCxn id="45" idx="2"/>
            <a:endCxn id="57" idx="0"/>
          </p:cNvCxnSpPr>
          <p:nvPr/>
        </p:nvCxnSpPr>
        <p:spPr>
          <a:xfrm rot="5400000">
            <a:off x="1198025" y="3839739"/>
            <a:ext cx="1037188" cy="2045337"/>
          </a:xfrm>
          <a:prstGeom prst="curvedConnector3">
            <a:avLst>
              <a:gd name="adj1" fmla="val 50000"/>
            </a:avLst>
          </a:prstGeom>
          <a:noFill/>
          <a:ln w="12700" cap="flat">
            <a:solidFill>
              <a:srgbClr val="92D050"/>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94" name="Rectangle 93">
            <a:extLst>
              <a:ext uri="{FF2B5EF4-FFF2-40B4-BE49-F238E27FC236}">
                <a16:creationId xmlns:a16="http://schemas.microsoft.com/office/drawing/2014/main" id="{47DA3A15-F1CF-FF57-7EF7-CEEDD10786CA}"/>
              </a:ext>
            </a:extLst>
          </p:cNvPr>
          <p:cNvSpPr/>
          <p:nvPr/>
        </p:nvSpPr>
        <p:spPr>
          <a:xfrm>
            <a:off x="2040967" y="1769614"/>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1</a:t>
            </a:r>
          </a:p>
        </p:txBody>
      </p:sp>
      <p:cxnSp>
        <p:nvCxnSpPr>
          <p:cNvPr id="95" name="Connector: Curved 94">
            <a:extLst>
              <a:ext uri="{FF2B5EF4-FFF2-40B4-BE49-F238E27FC236}">
                <a16:creationId xmlns:a16="http://schemas.microsoft.com/office/drawing/2014/main" id="{23B48772-5E32-6901-7B17-90E8B56FE2C9}"/>
              </a:ext>
            </a:extLst>
          </p:cNvPr>
          <p:cNvCxnSpPr>
            <a:cxnSpLocks/>
            <a:stCxn id="94" idx="2"/>
            <a:endCxn id="44" idx="0"/>
          </p:cNvCxnSpPr>
          <p:nvPr/>
        </p:nvCxnSpPr>
        <p:spPr>
          <a:xfrm rot="16200000" flipH="1">
            <a:off x="1714383" y="2686171"/>
            <a:ext cx="1922996" cy="828541"/>
          </a:xfrm>
          <a:prstGeom prst="curvedConnector3">
            <a:avLst>
              <a:gd name="adj1" fmla="val 50000"/>
            </a:avLst>
          </a:prstGeom>
          <a:noFill/>
          <a:ln w="12700" cap="flat">
            <a:solidFill>
              <a:srgbClr val="92D05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98" name="Connector: Curved 97">
            <a:extLst>
              <a:ext uri="{FF2B5EF4-FFF2-40B4-BE49-F238E27FC236}">
                <a16:creationId xmlns:a16="http://schemas.microsoft.com/office/drawing/2014/main" id="{79858167-95F9-FB77-9284-F7672469CDF6}"/>
              </a:ext>
            </a:extLst>
          </p:cNvPr>
          <p:cNvCxnSpPr>
            <a:cxnSpLocks/>
            <a:stCxn id="39" idx="2"/>
            <a:endCxn id="59" idx="0"/>
          </p:cNvCxnSpPr>
          <p:nvPr/>
        </p:nvCxnSpPr>
        <p:spPr>
          <a:xfrm rot="16200000" flipH="1">
            <a:off x="4686091" y="2779004"/>
            <a:ext cx="1018757" cy="4219638"/>
          </a:xfrm>
          <a:prstGeom prst="curvedConnector3">
            <a:avLst>
              <a:gd name="adj1" fmla="val 50000"/>
            </a:avLst>
          </a:prstGeom>
          <a:noFill/>
          <a:ln w="12700" cap="flat">
            <a:solidFill>
              <a:srgbClr val="92D050"/>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01" name="Rectangle 100">
            <a:extLst>
              <a:ext uri="{FF2B5EF4-FFF2-40B4-BE49-F238E27FC236}">
                <a16:creationId xmlns:a16="http://schemas.microsoft.com/office/drawing/2014/main" id="{6DD744DE-0CBF-A9DC-13A1-3D8C97E2C15E}"/>
              </a:ext>
            </a:extLst>
          </p:cNvPr>
          <p:cNvSpPr/>
          <p:nvPr/>
        </p:nvSpPr>
        <p:spPr>
          <a:xfrm>
            <a:off x="7313112" y="1763790"/>
            <a:ext cx="441288" cy="36933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1</a:t>
            </a:r>
          </a:p>
        </p:txBody>
      </p:sp>
      <p:cxnSp>
        <p:nvCxnSpPr>
          <p:cNvPr id="102" name="Connector: Curved 101">
            <a:extLst>
              <a:ext uri="{FF2B5EF4-FFF2-40B4-BE49-F238E27FC236}">
                <a16:creationId xmlns:a16="http://schemas.microsoft.com/office/drawing/2014/main" id="{3E9465FF-6E0F-9833-6898-6C93C9C0F9FA}"/>
              </a:ext>
            </a:extLst>
          </p:cNvPr>
          <p:cNvCxnSpPr>
            <a:cxnSpLocks/>
            <a:stCxn id="72" idx="2"/>
            <a:endCxn id="76" idx="0"/>
          </p:cNvCxnSpPr>
          <p:nvPr/>
        </p:nvCxnSpPr>
        <p:spPr>
          <a:xfrm rot="5400000">
            <a:off x="6775867" y="2588418"/>
            <a:ext cx="1925142" cy="998459"/>
          </a:xfrm>
          <a:prstGeom prst="curvedConnector3">
            <a:avLst>
              <a:gd name="adj1" fmla="val 50000"/>
            </a:avLst>
          </a:prstGeom>
          <a:ln w="12700">
            <a:solidFill>
              <a:srgbClr val="FFC000"/>
            </a:solidFill>
            <a:tailEnd type="triangle"/>
          </a:ln>
        </p:spPr>
        <p:style>
          <a:lnRef idx="1">
            <a:schemeClr val="accent2"/>
          </a:lnRef>
          <a:fillRef idx="0">
            <a:schemeClr val="accent2"/>
          </a:fillRef>
          <a:effectRef idx="0">
            <a:schemeClr val="accent2"/>
          </a:effectRef>
          <a:fontRef idx="minor">
            <a:schemeClr val="tx1"/>
          </a:fontRef>
        </p:style>
      </p:cxnSp>
      <p:cxnSp>
        <p:nvCxnSpPr>
          <p:cNvPr id="105" name="Connector: Curved 104">
            <a:extLst>
              <a:ext uri="{FF2B5EF4-FFF2-40B4-BE49-F238E27FC236}">
                <a16:creationId xmlns:a16="http://schemas.microsoft.com/office/drawing/2014/main" id="{98022DF5-29E9-3A8D-E585-779000113C5E}"/>
              </a:ext>
            </a:extLst>
          </p:cNvPr>
          <p:cNvCxnSpPr>
            <a:cxnSpLocks/>
            <a:stCxn id="76" idx="2"/>
            <a:endCxn id="66" idx="0"/>
          </p:cNvCxnSpPr>
          <p:nvPr/>
        </p:nvCxnSpPr>
        <p:spPr>
          <a:xfrm rot="5400000">
            <a:off x="4393474" y="2534907"/>
            <a:ext cx="977293" cy="4714177"/>
          </a:xfrm>
          <a:prstGeom prst="curvedConnector3">
            <a:avLst>
              <a:gd name="adj1" fmla="val 50000"/>
            </a:avLst>
          </a:prstGeom>
          <a:ln w="12700">
            <a:solidFill>
              <a:srgbClr val="FFC000"/>
            </a:solidFill>
            <a:tailEnd type="triangle"/>
          </a:ln>
        </p:spPr>
        <p:style>
          <a:lnRef idx="1">
            <a:schemeClr val="accent2"/>
          </a:lnRef>
          <a:fillRef idx="0">
            <a:schemeClr val="accent2"/>
          </a:fillRef>
          <a:effectRef idx="0">
            <a:schemeClr val="accent2"/>
          </a:effectRef>
          <a:fontRef idx="minor">
            <a:schemeClr val="tx1"/>
          </a:fontRef>
        </p:style>
      </p:cxnSp>
      <p:cxnSp>
        <p:nvCxnSpPr>
          <p:cNvPr id="108" name="Connector: Curved 107">
            <a:extLst>
              <a:ext uri="{FF2B5EF4-FFF2-40B4-BE49-F238E27FC236}">
                <a16:creationId xmlns:a16="http://schemas.microsoft.com/office/drawing/2014/main" id="{E8BBFE04-8211-DD1D-1D83-CCA0BEED6F8D}"/>
              </a:ext>
            </a:extLst>
          </p:cNvPr>
          <p:cNvCxnSpPr>
            <a:cxnSpLocks/>
            <a:stCxn id="78" idx="2"/>
            <a:endCxn id="67" idx="0"/>
          </p:cNvCxnSpPr>
          <p:nvPr/>
        </p:nvCxnSpPr>
        <p:spPr>
          <a:xfrm rot="16200000" flipH="1">
            <a:off x="7616822" y="4371168"/>
            <a:ext cx="1005196" cy="1069557"/>
          </a:xfrm>
          <a:prstGeom prst="curvedConnector3">
            <a:avLst>
              <a:gd name="adj1" fmla="val 50000"/>
            </a:avLst>
          </a:prstGeom>
          <a:ln w="12700">
            <a:solidFill>
              <a:srgbClr val="FFC000"/>
            </a:solidFill>
            <a:tailEnd type="triangle"/>
          </a:ln>
        </p:spPr>
        <p:style>
          <a:lnRef idx="1">
            <a:schemeClr val="accent2"/>
          </a:lnRef>
          <a:fillRef idx="0">
            <a:schemeClr val="accent2"/>
          </a:fillRef>
          <a:effectRef idx="0">
            <a:schemeClr val="accent2"/>
          </a:effectRef>
          <a:fontRef idx="minor">
            <a:schemeClr val="tx1"/>
          </a:fontRef>
        </p:style>
      </p:cxnSp>
      <p:cxnSp>
        <p:nvCxnSpPr>
          <p:cNvPr id="111" name="Connector: Curved 110">
            <a:extLst>
              <a:ext uri="{FF2B5EF4-FFF2-40B4-BE49-F238E27FC236}">
                <a16:creationId xmlns:a16="http://schemas.microsoft.com/office/drawing/2014/main" id="{B2531CBC-62EC-535A-4FC7-484C083048B2}"/>
              </a:ext>
            </a:extLst>
          </p:cNvPr>
          <p:cNvCxnSpPr>
            <a:cxnSpLocks/>
            <a:stCxn id="101" idx="2"/>
            <a:endCxn id="78" idx="0"/>
          </p:cNvCxnSpPr>
          <p:nvPr/>
        </p:nvCxnSpPr>
        <p:spPr>
          <a:xfrm rot="16200000" flipH="1">
            <a:off x="6600650" y="3066226"/>
            <a:ext cx="1917098" cy="50886"/>
          </a:xfrm>
          <a:prstGeom prst="curvedConnector3">
            <a:avLst>
              <a:gd name="adj1" fmla="val 50000"/>
            </a:avLst>
          </a:prstGeom>
          <a:ln w="12700">
            <a:solidFill>
              <a:srgbClr val="FFC000"/>
            </a:solidFill>
            <a:tailEnd type="triangle"/>
          </a:ln>
        </p:spPr>
        <p:style>
          <a:lnRef idx="1">
            <a:schemeClr val="accent2"/>
          </a:lnRef>
          <a:fillRef idx="0">
            <a:schemeClr val="accent2"/>
          </a:fillRef>
          <a:effectRef idx="0">
            <a:schemeClr val="accent2"/>
          </a:effectRef>
          <a:fontRef idx="minor">
            <a:schemeClr val="tx1"/>
          </a:fontRef>
        </p:style>
      </p:cxnSp>
      <p:sp>
        <p:nvSpPr>
          <p:cNvPr id="61" name="Rectangle 60">
            <a:extLst>
              <a:ext uri="{FF2B5EF4-FFF2-40B4-BE49-F238E27FC236}">
                <a16:creationId xmlns:a16="http://schemas.microsoft.com/office/drawing/2014/main" id="{1765FB9E-7842-37BA-99CC-D5F1B915B943}"/>
              </a:ext>
            </a:extLst>
          </p:cNvPr>
          <p:cNvSpPr/>
          <p:nvPr/>
        </p:nvSpPr>
        <p:spPr>
          <a:xfrm>
            <a:off x="11193821" y="5181660"/>
            <a:ext cx="575191" cy="474582"/>
          </a:xfrm>
          <a:prstGeom prst="rect">
            <a:avLst/>
          </a:prstGeom>
          <a:solidFill>
            <a:srgbClr val="0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65" name="Rectangle 64">
            <a:extLst>
              <a:ext uri="{FF2B5EF4-FFF2-40B4-BE49-F238E27FC236}">
                <a16:creationId xmlns:a16="http://schemas.microsoft.com/office/drawing/2014/main" id="{CB65E592-4C1E-29E3-3BD2-E587B9F59381}"/>
              </a:ext>
            </a:extLst>
          </p:cNvPr>
          <p:cNvSpPr/>
          <p:nvPr/>
        </p:nvSpPr>
        <p:spPr>
          <a:xfrm>
            <a:off x="11094748" y="5608800"/>
            <a:ext cx="575191" cy="474582"/>
          </a:xfrm>
          <a:prstGeom prst="rect">
            <a:avLst/>
          </a:prstGeom>
          <a:solidFill>
            <a:srgbClr val="0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62" name="Freeform: Shape 61">
            <a:extLst>
              <a:ext uri="{FF2B5EF4-FFF2-40B4-BE49-F238E27FC236}">
                <a16:creationId xmlns:a16="http://schemas.microsoft.com/office/drawing/2014/main" id="{FC057948-714B-9F15-003D-04348DCE6E2F}"/>
              </a:ext>
            </a:extLst>
          </p:cNvPr>
          <p:cNvSpPr/>
          <p:nvPr/>
        </p:nvSpPr>
        <p:spPr>
          <a:xfrm>
            <a:off x="11068949" y="5113329"/>
            <a:ext cx="153780" cy="845801"/>
          </a:xfrm>
          <a:custGeom>
            <a:avLst/>
            <a:gdLst>
              <a:gd name="connsiteX0" fmla="*/ 210119 w 399749"/>
              <a:gd name="connsiteY0" fmla="*/ 0 h 1204898"/>
              <a:gd name="connsiteX1" fmla="*/ 392999 w 399749"/>
              <a:gd name="connsiteY1" fmla="*/ 437322 h 1204898"/>
              <a:gd name="connsiteX2" fmla="*/ 35190 w 399749"/>
              <a:gd name="connsiteY2" fmla="*/ 795130 h 1204898"/>
              <a:gd name="connsiteX3" fmla="*/ 51092 w 399749"/>
              <a:gd name="connsiteY3" fmla="*/ 834887 h 1204898"/>
              <a:gd name="connsiteX4" fmla="*/ 369145 w 399749"/>
              <a:gd name="connsiteY4" fmla="*/ 1176793 h 1204898"/>
              <a:gd name="connsiteX5" fmla="*/ 369145 w 399749"/>
              <a:gd name="connsiteY5" fmla="*/ 1160890 h 1204898"/>
              <a:gd name="connsiteX0" fmla="*/ 172572 w 362202"/>
              <a:gd name="connsiteY0" fmla="*/ 0 h 1204898"/>
              <a:gd name="connsiteX1" fmla="*/ 355452 w 362202"/>
              <a:gd name="connsiteY1" fmla="*/ 437322 h 1204898"/>
              <a:gd name="connsiteX2" fmla="*/ 88131 w 362202"/>
              <a:gd name="connsiteY2" fmla="*/ 528430 h 1204898"/>
              <a:gd name="connsiteX3" fmla="*/ 13545 w 362202"/>
              <a:gd name="connsiteY3" fmla="*/ 834887 h 1204898"/>
              <a:gd name="connsiteX4" fmla="*/ 331598 w 362202"/>
              <a:gd name="connsiteY4" fmla="*/ 1176793 h 1204898"/>
              <a:gd name="connsiteX5" fmla="*/ 331598 w 362202"/>
              <a:gd name="connsiteY5" fmla="*/ 1160890 h 1204898"/>
              <a:gd name="connsiteX0" fmla="*/ 171725 w 361355"/>
              <a:gd name="connsiteY0" fmla="*/ 0 h 1204898"/>
              <a:gd name="connsiteX1" fmla="*/ 311743 w 361355"/>
              <a:gd name="connsiteY1" fmla="*/ 332547 h 1204898"/>
              <a:gd name="connsiteX2" fmla="*/ 87284 w 361355"/>
              <a:gd name="connsiteY2" fmla="*/ 528430 h 1204898"/>
              <a:gd name="connsiteX3" fmla="*/ 12698 w 361355"/>
              <a:gd name="connsiteY3" fmla="*/ 834887 h 1204898"/>
              <a:gd name="connsiteX4" fmla="*/ 330751 w 361355"/>
              <a:gd name="connsiteY4" fmla="*/ 1176793 h 1204898"/>
              <a:gd name="connsiteX5" fmla="*/ 330751 w 361355"/>
              <a:gd name="connsiteY5" fmla="*/ 1160890 h 1204898"/>
              <a:gd name="connsiteX0" fmla="*/ 169281 w 358911"/>
              <a:gd name="connsiteY0" fmla="*/ 0 h 1204898"/>
              <a:gd name="connsiteX1" fmla="*/ 309299 w 358911"/>
              <a:gd name="connsiteY1" fmla="*/ 332547 h 1204898"/>
              <a:gd name="connsiteX2" fmla="*/ 99127 w 358911"/>
              <a:gd name="connsiteY2" fmla="*/ 561767 h 1204898"/>
              <a:gd name="connsiteX3" fmla="*/ 10254 w 358911"/>
              <a:gd name="connsiteY3" fmla="*/ 834887 h 1204898"/>
              <a:gd name="connsiteX4" fmla="*/ 328307 w 358911"/>
              <a:gd name="connsiteY4" fmla="*/ 1176793 h 1204898"/>
              <a:gd name="connsiteX5" fmla="*/ 328307 w 358911"/>
              <a:gd name="connsiteY5" fmla="*/ 1160890 h 1204898"/>
              <a:gd name="connsiteX0" fmla="*/ 159055 w 348685"/>
              <a:gd name="connsiteY0" fmla="*/ 0 h 1204898"/>
              <a:gd name="connsiteX1" fmla="*/ 299073 w 348685"/>
              <a:gd name="connsiteY1" fmla="*/ 332547 h 1204898"/>
              <a:gd name="connsiteX2" fmla="*/ 28 w 348685"/>
              <a:gd name="connsiteY2" fmla="*/ 834887 h 1204898"/>
              <a:gd name="connsiteX3" fmla="*/ 318081 w 348685"/>
              <a:gd name="connsiteY3" fmla="*/ 1176793 h 1204898"/>
              <a:gd name="connsiteX4" fmla="*/ 318081 w 348685"/>
              <a:gd name="connsiteY4" fmla="*/ 1160890 h 1204898"/>
              <a:gd name="connsiteX0" fmla="*/ 135242 w 348684"/>
              <a:gd name="connsiteY0" fmla="*/ 0 h 1090598"/>
              <a:gd name="connsiteX1" fmla="*/ 299072 w 348684"/>
              <a:gd name="connsiteY1" fmla="*/ 218247 h 1090598"/>
              <a:gd name="connsiteX2" fmla="*/ 27 w 348684"/>
              <a:gd name="connsiteY2" fmla="*/ 720587 h 1090598"/>
              <a:gd name="connsiteX3" fmla="*/ 318080 w 348684"/>
              <a:gd name="connsiteY3" fmla="*/ 1062493 h 1090598"/>
              <a:gd name="connsiteX4" fmla="*/ 318080 w 348684"/>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368 w 349810"/>
              <a:gd name="connsiteY0" fmla="*/ 0 h 1090598"/>
              <a:gd name="connsiteX1" fmla="*/ 209710 w 349810"/>
              <a:gd name="connsiteY1" fmla="*/ 313497 h 1090598"/>
              <a:gd name="connsiteX2" fmla="*/ 1153 w 349810"/>
              <a:gd name="connsiteY2" fmla="*/ 720587 h 1090598"/>
              <a:gd name="connsiteX3" fmla="*/ 319206 w 349810"/>
              <a:gd name="connsiteY3" fmla="*/ 1062493 h 1090598"/>
              <a:gd name="connsiteX4" fmla="*/ 319206 w 349810"/>
              <a:gd name="connsiteY4" fmla="*/ 1046590 h 1090598"/>
              <a:gd name="connsiteX0" fmla="*/ 74816 w 288258"/>
              <a:gd name="connsiteY0" fmla="*/ 0 h 1090598"/>
              <a:gd name="connsiteX1" fmla="*/ 148158 w 288258"/>
              <a:gd name="connsiteY1" fmla="*/ 313497 h 1090598"/>
              <a:gd name="connsiteX2" fmla="*/ 1513 w 288258"/>
              <a:gd name="connsiteY2" fmla="*/ 611049 h 1090598"/>
              <a:gd name="connsiteX3" fmla="*/ 257654 w 288258"/>
              <a:gd name="connsiteY3" fmla="*/ 1062493 h 1090598"/>
              <a:gd name="connsiteX4" fmla="*/ 257654 w 288258"/>
              <a:gd name="connsiteY4" fmla="*/ 1046590 h 1090598"/>
              <a:gd name="connsiteX0" fmla="*/ 73596 w 287038"/>
              <a:gd name="connsiteY0" fmla="*/ 0 h 1090598"/>
              <a:gd name="connsiteX1" fmla="*/ 146938 w 287038"/>
              <a:gd name="connsiteY1" fmla="*/ 313497 h 1090598"/>
              <a:gd name="connsiteX2" fmla="*/ 293 w 287038"/>
              <a:gd name="connsiteY2" fmla="*/ 611049 h 1090598"/>
              <a:gd name="connsiteX3" fmla="*/ 256434 w 287038"/>
              <a:gd name="connsiteY3" fmla="*/ 1062493 h 1090598"/>
              <a:gd name="connsiteX4" fmla="*/ 256434 w 287038"/>
              <a:gd name="connsiteY4" fmla="*/ 1046590 h 1090598"/>
              <a:gd name="connsiteX0" fmla="*/ 73596 w 435763"/>
              <a:gd name="connsiteY0" fmla="*/ 0 h 1169574"/>
              <a:gd name="connsiteX1" fmla="*/ 146938 w 435763"/>
              <a:gd name="connsiteY1" fmla="*/ 313497 h 1169574"/>
              <a:gd name="connsiteX2" fmla="*/ 293 w 435763"/>
              <a:gd name="connsiteY2" fmla="*/ 611049 h 1169574"/>
              <a:gd name="connsiteX3" fmla="*/ 256434 w 435763"/>
              <a:gd name="connsiteY3" fmla="*/ 1062493 h 1169574"/>
              <a:gd name="connsiteX4" fmla="*/ 432646 w 435763"/>
              <a:gd name="connsiteY4" fmla="*/ 1160890 h 1169574"/>
              <a:gd name="connsiteX0" fmla="*/ 77000 w 437410"/>
              <a:gd name="connsiteY0" fmla="*/ 0 h 1164634"/>
              <a:gd name="connsiteX1" fmla="*/ 150342 w 437410"/>
              <a:gd name="connsiteY1" fmla="*/ 313497 h 1164634"/>
              <a:gd name="connsiteX2" fmla="*/ 3697 w 437410"/>
              <a:gd name="connsiteY2" fmla="*/ 611049 h 1164634"/>
              <a:gd name="connsiteX3" fmla="*/ 40763 w 437410"/>
              <a:gd name="connsiteY3" fmla="*/ 919618 h 1164634"/>
              <a:gd name="connsiteX4" fmla="*/ 436050 w 437410"/>
              <a:gd name="connsiteY4" fmla="*/ 1160890 h 1164634"/>
              <a:gd name="connsiteX0" fmla="*/ 77000 w 159285"/>
              <a:gd name="connsiteY0" fmla="*/ 0 h 919618"/>
              <a:gd name="connsiteX1" fmla="*/ 150342 w 159285"/>
              <a:gd name="connsiteY1" fmla="*/ 313497 h 919618"/>
              <a:gd name="connsiteX2" fmla="*/ 3697 w 159285"/>
              <a:gd name="connsiteY2" fmla="*/ 611049 h 919618"/>
              <a:gd name="connsiteX3" fmla="*/ 40763 w 159285"/>
              <a:gd name="connsiteY3" fmla="*/ 919618 h 919618"/>
              <a:gd name="connsiteX0" fmla="*/ 73357 w 165708"/>
              <a:gd name="connsiteY0" fmla="*/ 0 h 943431"/>
              <a:gd name="connsiteX1" fmla="*/ 146699 w 165708"/>
              <a:gd name="connsiteY1" fmla="*/ 313497 h 943431"/>
              <a:gd name="connsiteX2" fmla="*/ 54 w 165708"/>
              <a:gd name="connsiteY2" fmla="*/ 611049 h 943431"/>
              <a:gd name="connsiteX3" fmla="*/ 165708 w 165708"/>
              <a:gd name="connsiteY3" fmla="*/ 943431 h 943431"/>
              <a:gd name="connsiteX0" fmla="*/ 76496 w 316485"/>
              <a:gd name="connsiteY0" fmla="*/ 0 h 1000581"/>
              <a:gd name="connsiteX1" fmla="*/ 149838 w 316485"/>
              <a:gd name="connsiteY1" fmla="*/ 313497 h 1000581"/>
              <a:gd name="connsiteX2" fmla="*/ 3193 w 316485"/>
              <a:gd name="connsiteY2" fmla="*/ 611049 h 1000581"/>
              <a:gd name="connsiteX3" fmla="*/ 316485 w 316485"/>
              <a:gd name="connsiteY3" fmla="*/ 1000581 h 1000581"/>
              <a:gd name="connsiteX0" fmla="*/ 73829 w 209043"/>
              <a:gd name="connsiteY0" fmla="*/ 0 h 972006"/>
              <a:gd name="connsiteX1" fmla="*/ 147171 w 209043"/>
              <a:gd name="connsiteY1" fmla="*/ 313497 h 972006"/>
              <a:gd name="connsiteX2" fmla="*/ 526 w 209043"/>
              <a:gd name="connsiteY2" fmla="*/ 611049 h 972006"/>
              <a:gd name="connsiteX3" fmla="*/ 209043 w 209043"/>
              <a:gd name="connsiteY3" fmla="*/ 972006 h 972006"/>
              <a:gd name="connsiteX0" fmla="*/ 74624 w 156909"/>
              <a:gd name="connsiteY0" fmla="*/ 0 h 938669"/>
              <a:gd name="connsiteX1" fmla="*/ 147966 w 156909"/>
              <a:gd name="connsiteY1" fmla="*/ 313497 h 938669"/>
              <a:gd name="connsiteX2" fmla="*/ 1321 w 156909"/>
              <a:gd name="connsiteY2" fmla="*/ 611049 h 938669"/>
              <a:gd name="connsiteX3" fmla="*/ 71725 w 156909"/>
              <a:gd name="connsiteY3" fmla="*/ 938669 h 938669"/>
              <a:gd name="connsiteX0" fmla="*/ 73991 w 218730"/>
              <a:gd name="connsiteY0" fmla="*/ 0 h 938669"/>
              <a:gd name="connsiteX1" fmla="*/ 147333 w 218730"/>
              <a:gd name="connsiteY1" fmla="*/ 313497 h 938669"/>
              <a:gd name="connsiteX2" fmla="*/ 688 w 218730"/>
              <a:gd name="connsiteY2" fmla="*/ 611049 h 938669"/>
              <a:gd name="connsiteX3" fmla="*/ 218730 w 218730"/>
              <a:gd name="connsiteY3" fmla="*/ 938669 h 938669"/>
              <a:gd name="connsiteX0" fmla="*/ 74815 w 257654"/>
              <a:gd name="connsiteY0" fmla="*/ 0 h 941050"/>
              <a:gd name="connsiteX1" fmla="*/ 148157 w 257654"/>
              <a:gd name="connsiteY1" fmla="*/ 313497 h 941050"/>
              <a:gd name="connsiteX2" fmla="*/ 1512 w 257654"/>
              <a:gd name="connsiteY2" fmla="*/ 611049 h 941050"/>
              <a:gd name="connsiteX3" fmla="*/ 257654 w 257654"/>
              <a:gd name="connsiteY3" fmla="*/ 941050 h 941050"/>
              <a:gd name="connsiteX0" fmla="*/ 74269 w 233296"/>
              <a:gd name="connsiteY0" fmla="*/ 0 h 905332"/>
              <a:gd name="connsiteX1" fmla="*/ 147611 w 233296"/>
              <a:gd name="connsiteY1" fmla="*/ 313497 h 905332"/>
              <a:gd name="connsiteX2" fmla="*/ 966 w 233296"/>
              <a:gd name="connsiteY2" fmla="*/ 611049 h 905332"/>
              <a:gd name="connsiteX3" fmla="*/ 233296 w 233296"/>
              <a:gd name="connsiteY3" fmla="*/ 905332 h 905332"/>
              <a:gd name="connsiteX0" fmla="*/ 74146 w 233173"/>
              <a:gd name="connsiteY0" fmla="*/ 0 h 905332"/>
              <a:gd name="connsiteX1" fmla="*/ 152251 w 233173"/>
              <a:gd name="connsiteY1" fmla="*/ 330165 h 905332"/>
              <a:gd name="connsiteX2" fmla="*/ 843 w 233173"/>
              <a:gd name="connsiteY2" fmla="*/ 611049 h 905332"/>
              <a:gd name="connsiteX3" fmla="*/ 233173 w 233173"/>
              <a:gd name="connsiteY3" fmla="*/ 905332 h 905332"/>
              <a:gd name="connsiteX0" fmla="*/ 73758 w 232785"/>
              <a:gd name="connsiteY0" fmla="*/ 0 h 905332"/>
              <a:gd name="connsiteX1" fmla="*/ 170913 w 232785"/>
              <a:gd name="connsiteY1" fmla="*/ 332546 h 905332"/>
              <a:gd name="connsiteX2" fmla="*/ 455 w 232785"/>
              <a:gd name="connsiteY2" fmla="*/ 611049 h 905332"/>
              <a:gd name="connsiteX3" fmla="*/ 232785 w 232785"/>
              <a:gd name="connsiteY3" fmla="*/ 905332 h 905332"/>
              <a:gd name="connsiteX0" fmla="*/ 78522 w 232786"/>
              <a:gd name="connsiteY0" fmla="*/ 0 h 874376"/>
              <a:gd name="connsiteX1" fmla="*/ 170914 w 232786"/>
              <a:gd name="connsiteY1" fmla="*/ 301590 h 874376"/>
              <a:gd name="connsiteX2" fmla="*/ 456 w 232786"/>
              <a:gd name="connsiteY2" fmla="*/ 580093 h 874376"/>
              <a:gd name="connsiteX3" fmla="*/ 232786 w 232786"/>
              <a:gd name="connsiteY3" fmla="*/ 874376 h 874376"/>
              <a:gd name="connsiteX0" fmla="*/ 45272 w 199536"/>
              <a:gd name="connsiteY0" fmla="*/ 0 h 874376"/>
              <a:gd name="connsiteX1" fmla="*/ 137664 w 199536"/>
              <a:gd name="connsiteY1" fmla="*/ 301590 h 874376"/>
              <a:gd name="connsiteX2" fmla="*/ 543 w 199536"/>
              <a:gd name="connsiteY2" fmla="*/ 599143 h 874376"/>
              <a:gd name="connsiteX3" fmla="*/ 199536 w 199536"/>
              <a:gd name="connsiteY3" fmla="*/ 874376 h 874376"/>
              <a:gd name="connsiteX0" fmla="*/ 44896 w 199160"/>
              <a:gd name="connsiteY0" fmla="*/ 0 h 874376"/>
              <a:gd name="connsiteX1" fmla="*/ 137288 w 199160"/>
              <a:gd name="connsiteY1" fmla="*/ 301590 h 874376"/>
              <a:gd name="connsiteX2" fmla="*/ 167 w 199160"/>
              <a:gd name="connsiteY2" fmla="*/ 599143 h 874376"/>
              <a:gd name="connsiteX3" fmla="*/ 199160 w 199160"/>
              <a:gd name="connsiteY3" fmla="*/ 874376 h 874376"/>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16383 w 144453"/>
              <a:gd name="connsiteY0" fmla="*/ 0 h 845801"/>
              <a:gd name="connsiteX1" fmla="*/ 108775 w 144453"/>
              <a:gd name="connsiteY1" fmla="*/ 301590 h 845801"/>
              <a:gd name="connsiteX2" fmla="*/ 229 w 144453"/>
              <a:gd name="connsiteY2" fmla="*/ 549137 h 845801"/>
              <a:gd name="connsiteX3" fmla="*/ 144453 w 14445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710 w 153780"/>
              <a:gd name="connsiteY0" fmla="*/ 0 h 845801"/>
              <a:gd name="connsiteX1" fmla="*/ 118102 w 153780"/>
              <a:gd name="connsiteY1" fmla="*/ 301590 h 845801"/>
              <a:gd name="connsiteX2" fmla="*/ 31 w 153780"/>
              <a:gd name="connsiteY2" fmla="*/ 582474 h 845801"/>
              <a:gd name="connsiteX3" fmla="*/ 153780 w 153780"/>
              <a:gd name="connsiteY3" fmla="*/ 845801 h 845801"/>
            </a:gdLst>
            <a:ahLst/>
            <a:cxnLst>
              <a:cxn ang="0">
                <a:pos x="connsiteX0" y="connsiteY0"/>
              </a:cxn>
              <a:cxn ang="0">
                <a:pos x="connsiteX1" y="connsiteY1"/>
              </a:cxn>
              <a:cxn ang="0">
                <a:pos x="connsiteX2" y="connsiteY2"/>
              </a:cxn>
              <a:cxn ang="0">
                <a:pos x="connsiteX3" y="connsiteY3"/>
              </a:cxn>
            </a:cxnLst>
            <a:rect l="l" t="t" r="r" b="b"/>
            <a:pathLst>
              <a:path w="153780" h="845801">
                <a:moveTo>
                  <a:pt x="25710" y="0"/>
                </a:moveTo>
                <a:cubicBezTo>
                  <a:pt x="126965" y="128588"/>
                  <a:pt x="122382" y="204511"/>
                  <a:pt x="118102" y="301590"/>
                </a:cubicBezTo>
                <a:cubicBezTo>
                  <a:pt x="113822" y="398669"/>
                  <a:pt x="1228" y="448910"/>
                  <a:pt x="31" y="582474"/>
                </a:cubicBezTo>
                <a:cubicBezTo>
                  <a:pt x="-1166" y="716038"/>
                  <a:pt x="32336" y="762457"/>
                  <a:pt x="153780" y="845801"/>
                </a:cubicBezTo>
              </a:path>
            </a:pathLst>
          </a:custGeom>
          <a:noFill/>
          <a:ln w="1905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68" name="Freeform: Shape 67">
            <a:extLst>
              <a:ext uri="{FF2B5EF4-FFF2-40B4-BE49-F238E27FC236}">
                <a16:creationId xmlns:a16="http://schemas.microsoft.com/office/drawing/2014/main" id="{AA9F57BA-D431-9623-FB72-4442FCC24C90}"/>
              </a:ext>
            </a:extLst>
          </p:cNvPr>
          <p:cNvSpPr/>
          <p:nvPr/>
        </p:nvSpPr>
        <p:spPr>
          <a:xfrm>
            <a:off x="11153878" y="5103804"/>
            <a:ext cx="153780" cy="845801"/>
          </a:xfrm>
          <a:custGeom>
            <a:avLst/>
            <a:gdLst>
              <a:gd name="connsiteX0" fmla="*/ 210119 w 399749"/>
              <a:gd name="connsiteY0" fmla="*/ 0 h 1204898"/>
              <a:gd name="connsiteX1" fmla="*/ 392999 w 399749"/>
              <a:gd name="connsiteY1" fmla="*/ 437322 h 1204898"/>
              <a:gd name="connsiteX2" fmla="*/ 35190 w 399749"/>
              <a:gd name="connsiteY2" fmla="*/ 795130 h 1204898"/>
              <a:gd name="connsiteX3" fmla="*/ 51092 w 399749"/>
              <a:gd name="connsiteY3" fmla="*/ 834887 h 1204898"/>
              <a:gd name="connsiteX4" fmla="*/ 369145 w 399749"/>
              <a:gd name="connsiteY4" fmla="*/ 1176793 h 1204898"/>
              <a:gd name="connsiteX5" fmla="*/ 369145 w 399749"/>
              <a:gd name="connsiteY5" fmla="*/ 1160890 h 1204898"/>
              <a:gd name="connsiteX0" fmla="*/ 172572 w 362202"/>
              <a:gd name="connsiteY0" fmla="*/ 0 h 1204898"/>
              <a:gd name="connsiteX1" fmla="*/ 355452 w 362202"/>
              <a:gd name="connsiteY1" fmla="*/ 437322 h 1204898"/>
              <a:gd name="connsiteX2" fmla="*/ 88131 w 362202"/>
              <a:gd name="connsiteY2" fmla="*/ 528430 h 1204898"/>
              <a:gd name="connsiteX3" fmla="*/ 13545 w 362202"/>
              <a:gd name="connsiteY3" fmla="*/ 834887 h 1204898"/>
              <a:gd name="connsiteX4" fmla="*/ 331598 w 362202"/>
              <a:gd name="connsiteY4" fmla="*/ 1176793 h 1204898"/>
              <a:gd name="connsiteX5" fmla="*/ 331598 w 362202"/>
              <a:gd name="connsiteY5" fmla="*/ 1160890 h 1204898"/>
              <a:gd name="connsiteX0" fmla="*/ 171725 w 361355"/>
              <a:gd name="connsiteY0" fmla="*/ 0 h 1204898"/>
              <a:gd name="connsiteX1" fmla="*/ 311743 w 361355"/>
              <a:gd name="connsiteY1" fmla="*/ 332547 h 1204898"/>
              <a:gd name="connsiteX2" fmla="*/ 87284 w 361355"/>
              <a:gd name="connsiteY2" fmla="*/ 528430 h 1204898"/>
              <a:gd name="connsiteX3" fmla="*/ 12698 w 361355"/>
              <a:gd name="connsiteY3" fmla="*/ 834887 h 1204898"/>
              <a:gd name="connsiteX4" fmla="*/ 330751 w 361355"/>
              <a:gd name="connsiteY4" fmla="*/ 1176793 h 1204898"/>
              <a:gd name="connsiteX5" fmla="*/ 330751 w 361355"/>
              <a:gd name="connsiteY5" fmla="*/ 1160890 h 1204898"/>
              <a:gd name="connsiteX0" fmla="*/ 169281 w 358911"/>
              <a:gd name="connsiteY0" fmla="*/ 0 h 1204898"/>
              <a:gd name="connsiteX1" fmla="*/ 309299 w 358911"/>
              <a:gd name="connsiteY1" fmla="*/ 332547 h 1204898"/>
              <a:gd name="connsiteX2" fmla="*/ 99127 w 358911"/>
              <a:gd name="connsiteY2" fmla="*/ 561767 h 1204898"/>
              <a:gd name="connsiteX3" fmla="*/ 10254 w 358911"/>
              <a:gd name="connsiteY3" fmla="*/ 834887 h 1204898"/>
              <a:gd name="connsiteX4" fmla="*/ 328307 w 358911"/>
              <a:gd name="connsiteY4" fmla="*/ 1176793 h 1204898"/>
              <a:gd name="connsiteX5" fmla="*/ 328307 w 358911"/>
              <a:gd name="connsiteY5" fmla="*/ 1160890 h 1204898"/>
              <a:gd name="connsiteX0" fmla="*/ 159055 w 348685"/>
              <a:gd name="connsiteY0" fmla="*/ 0 h 1204898"/>
              <a:gd name="connsiteX1" fmla="*/ 299073 w 348685"/>
              <a:gd name="connsiteY1" fmla="*/ 332547 h 1204898"/>
              <a:gd name="connsiteX2" fmla="*/ 28 w 348685"/>
              <a:gd name="connsiteY2" fmla="*/ 834887 h 1204898"/>
              <a:gd name="connsiteX3" fmla="*/ 318081 w 348685"/>
              <a:gd name="connsiteY3" fmla="*/ 1176793 h 1204898"/>
              <a:gd name="connsiteX4" fmla="*/ 318081 w 348685"/>
              <a:gd name="connsiteY4" fmla="*/ 1160890 h 1204898"/>
              <a:gd name="connsiteX0" fmla="*/ 135242 w 348684"/>
              <a:gd name="connsiteY0" fmla="*/ 0 h 1090598"/>
              <a:gd name="connsiteX1" fmla="*/ 299072 w 348684"/>
              <a:gd name="connsiteY1" fmla="*/ 218247 h 1090598"/>
              <a:gd name="connsiteX2" fmla="*/ 27 w 348684"/>
              <a:gd name="connsiteY2" fmla="*/ 720587 h 1090598"/>
              <a:gd name="connsiteX3" fmla="*/ 318080 w 348684"/>
              <a:gd name="connsiteY3" fmla="*/ 1062493 h 1090598"/>
              <a:gd name="connsiteX4" fmla="*/ 318080 w 348684"/>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368 w 349810"/>
              <a:gd name="connsiteY0" fmla="*/ 0 h 1090598"/>
              <a:gd name="connsiteX1" fmla="*/ 209710 w 349810"/>
              <a:gd name="connsiteY1" fmla="*/ 313497 h 1090598"/>
              <a:gd name="connsiteX2" fmla="*/ 1153 w 349810"/>
              <a:gd name="connsiteY2" fmla="*/ 720587 h 1090598"/>
              <a:gd name="connsiteX3" fmla="*/ 319206 w 349810"/>
              <a:gd name="connsiteY3" fmla="*/ 1062493 h 1090598"/>
              <a:gd name="connsiteX4" fmla="*/ 319206 w 349810"/>
              <a:gd name="connsiteY4" fmla="*/ 1046590 h 1090598"/>
              <a:gd name="connsiteX0" fmla="*/ 74816 w 288258"/>
              <a:gd name="connsiteY0" fmla="*/ 0 h 1090598"/>
              <a:gd name="connsiteX1" fmla="*/ 148158 w 288258"/>
              <a:gd name="connsiteY1" fmla="*/ 313497 h 1090598"/>
              <a:gd name="connsiteX2" fmla="*/ 1513 w 288258"/>
              <a:gd name="connsiteY2" fmla="*/ 611049 h 1090598"/>
              <a:gd name="connsiteX3" fmla="*/ 257654 w 288258"/>
              <a:gd name="connsiteY3" fmla="*/ 1062493 h 1090598"/>
              <a:gd name="connsiteX4" fmla="*/ 257654 w 288258"/>
              <a:gd name="connsiteY4" fmla="*/ 1046590 h 1090598"/>
              <a:gd name="connsiteX0" fmla="*/ 73596 w 287038"/>
              <a:gd name="connsiteY0" fmla="*/ 0 h 1090598"/>
              <a:gd name="connsiteX1" fmla="*/ 146938 w 287038"/>
              <a:gd name="connsiteY1" fmla="*/ 313497 h 1090598"/>
              <a:gd name="connsiteX2" fmla="*/ 293 w 287038"/>
              <a:gd name="connsiteY2" fmla="*/ 611049 h 1090598"/>
              <a:gd name="connsiteX3" fmla="*/ 256434 w 287038"/>
              <a:gd name="connsiteY3" fmla="*/ 1062493 h 1090598"/>
              <a:gd name="connsiteX4" fmla="*/ 256434 w 287038"/>
              <a:gd name="connsiteY4" fmla="*/ 1046590 h 1090598"/>
              <a:gd name="connsiteX0" fmla="*/ 73596 w 435763"/>
              <a:gd name="connsiteY0" fmla="*/ 0 h 1169574"/>
              <a:gd name="connsiteX1" fmla="*/ 146938 w 435763"/>
              <a:gd name="connsiteY1" fmla="*/ 313497 h 1169574"/>
              <a:gd name="connsiteX2" fmla="*/ 293 w 435763"/>
              <a:gd name="connsiteY2" fmla="*/ 611049 h 1169574"/>
              <a:gd name="connsiteX3" fmla="*/ 256434 w 435763"/>
              <a:gd name="connsiteY3" fmla="*/ 1062493 h 1169574"/>
              <a:gd name="connsiteX4" fmla="*/ 432646 w 435763"/>
              <a:gd name="connsiteY4" fmla="*/ 1160890 h 1169574"/>
              <a:gd name="connsiteX0" fmla="*/ 77000 w 437410"/>
              <a:gd name="connsiteY0" fmla="*/ 0 h 1164634"/>
              <a:gd name="connsiteX1" fmla="*/ 150342 w 437410"/>
              <a:gd name="connsiteY1" fmla="*/ 313497 h 1164634"/>
              <a:gd name="connsiteX2" fmla="*/ 3697 w 437410"/>
              <a:gd name="connsiteY2" fmla="*/ 611049 h 1164634"/>
              <a:gd name="connsiteX3" fmla="*/ 40763 w 437410"/>
              <a:gd name="connsiteY3" fmla="*/ 919618 h 1164634"/>
              <a:gd name="connsiteX4" fmla="*/ 436050 w 437410"/>
              <a:gd name="connsiteY4" fmla="*/ 1160890 h 1164634"/>
              <a:gd name="connsiteX0" fmla="*/ 77000 w 159285"/>
              <a:gd name="connsiteY0" fmla="*/ 0 h 919618"/>
              <a:gd name="connsiteX1" fmla="*/ 150342 w 159285"/>
              <a:gd name="connsiteY1" fmla="*/ 313497 h 919618"/>
              <a:gd name="connsiteX2" fmla="*/ 3697 w 159285"/>
              <a:gd name="connsiteY2" fmla="*/ 611049 h 919618"/>
              <a:gd name="connsiteX3" fmla="*/ 40763 w 159285"/>
              <a:gd name="connsiteY3" fmla="*/ 919618 h 919618"/>
              <a:gd name="connsiteX0" fmla="*/ 73357 w 165708"/>
              <a:gd name="connsiteY0" fmla="*/ 0 h 943431"/>
              <a:gd name="connsiteX1" fmla="*/ 146699 w 165708"/>
              <a:gd name="connsiteY1" fmla="*/ 313497 h 943431"/>
              <a:gd name="connsiteX2" fmla="*/ 54 w 165708"/>
              <a:gd name="connsiteY2" fmla="*/ 611049 h 943431"/>
              <a:gd name="connsiteX3" fmla="*/ 165708 w 165708"/>
              <a:gd name="connsiteY3" fmla="*/ 943431 h 943431"/>
              <a:gd name="connsiteX0" fmla="*/ 76496 w 316485"/>
              <a:gd name="connsiteY0" fmla="*/ 0 h 1000581"/>
              <a:gd name="connsiteX1" fmla="*/ 149838 w 316485"/>
              <a:gd name="connsiteY1" fmla="*/ 313497 h 1000581"/>
              <a:gd name="connsiteX2" fmla="*/ 3193 w 316485"/>
              <a:gd name="connsiteY2" fmla="*/ 611049 h 1000581"/>
              <a:gd name="connsiteX3" fmla="*/ 316485 w 316485"/>
              <a:gd name="connsiteY3" fmla="*/ 1000581 h 1000581"/>
              <a:gd name="connsiteX0" fmla="*/ 73829 w 209043"/>
              <a:gd name="connsiteY0" fmla="*/ 0 h 972006"/>
              <a:gd name="connsiteX1" fmla="*/ 147171 w 209043"/>
              <a:gd name="connsiteY1" fmla="*/ 313497 h 972006"/>
              <a:gd name="connsiteX2" fmla="*/ 526 w 209043"/>
              <a:gd name="connsiteY2" fmla="*/ 611049 h 972006"/>
              <a:gd name="connsiteX3" fmla="*/ 209043 w 209043"/>
              <a:gd name="connsiteY3" fmla="*/ 972006 h 972006"/>
              <a:gd name="connsiteX0" fmla="*/ 74624 w 156909"/>
              <a:gd name="connsiteY0" fmla="*/ 0 h 938669"/>
              <a:gd name="connsiteX1" fmla="*/ 147966 w 156909"/>
              <a:gd name="connsiteY1" fmla="*/ 313497 h 938669"/>
              <a:gd name="connsiteX2" fmla="*/ 1321 w 156909"/>
              <a:gd name="connsiteY2" fmla="*/ 611049 h 938669"/>
              <a:gd name="connsiteX3" fmla="*/ 71725 w 156909"/>
              <a:gd name="connsiteY3" fmla="*/ 938669 h 938669"/>
              <a:gd name="connsiteX0" fmla="*/ 73991 w 218730"/>
              <a:gd name="connsiteY0" fmla="*/ 0 h 938669"/>
              <a:gd name="connsiteX1" fmla="*/ 147333 w 218730"/>
              <a:gd name="connsiteY1" fmla="*/ 313497 h 938669"/>
              <a:gd name="connsiteX2" fmla="*/ 688 w 218730"/>
              <a:gd name="connsiteY2" fmla="*/ 611049 h 938669"/>
              <a:gd name="connsiteX3" fmla="*/ 218730 w 218730"/>
              <a:gd name="connsiteY3" fmla="*/ 938669 h 938669"/>
              <a:gd name="connsiteX0" fmla="*/ 74815 w 257654"/>
              <a:gd name="connsiteY0" fmla="*/ 0 h 941050"/>
              <a:gd name="connsiteX1" fmla="*/ 148157 w 257654"/>
              <a:gd name="connsiteY1" fmla="*/ 313497 h 941050"/>
              <a:gd name="connsiteX2" fmla="*/ 1512 w 257654"/>
              <a:gd name="connsiteY2" fmla="*/ 611049 h 941050"/>
              <a:gd name="connsiteX3" fmla="*/ 257654 w 257654"/>
              <a:gd name="connsiteY3" fmla="*/ 941050 h 941050"/>
              <a:gd name="connsiteX0" fmla="*/ 74269 w 233296"/>
              <a:gd name="connsiteY0" fmla="*/ 0 h 905332"/>
              <a:gd name="connsiteX1" fmla="*/ 147611 w 233296"/>
              <a:gd name="connsiteY1" fmla="*/ 313497 h 905332"/>
              <a:gd name="connsiteX2" fmla="*/ 966 w 233296"/>
              <a:gd name="connsiteY2" fmla="*/ 611049 h 905332"/>
              <a:gd name="connsiteX3" fmla="*/ 233296 w 233296"/>
              <a:gd name="connsiteY3" fmla="*/ 905332 h 905332"/>
              <a:gd name="connsiteX0" fmla="*/ 74146 w 233173"/>
              <a:gd name="connsiteY0" fmla="*/ 0 h 905332"/>
              <a:gd name="connsiteX1" fmla="*/ 152251 w 233173"/>
              <a:gd name="connsiteY1" fmla="*/ 330165 h 905332"/>
              <a:gd name="connsiteX2" fmla="*/ 843 w 233173"/>
              <a:gd name="connsiteY2" fmla="*/ 611049 h 905332"/>
              <a:gd name="connsiteX3" fmla="*/ 233173 w 233173"/>
              <a:gd name="connsiteY3" fmla="*/ 905332 h 905332"/>
              <a:gd name="connsiteX0" fmla="*/ 73758 w 232785"/>
              <a:gd name="connsiteY0" fmla="*/ 0 h 905332"/>
              <a:gd name="connsiteX1" fmla="*/ 170913 w 232785"/>
              <a:gd name="connsiteY1" fmla="*/ 332546 h 905332"/>
              <a:gd name="connsiteX2" fmla="*/ 455 w 232785"/>
              <a:gd name="connsiteY2" fmla="*/ 611049 h 905332"/>
              <a:gd name="connsiteX3" fmla="*/ 232785 w 232785"/>
              <a:gd name="connsiteY3" fmla="*/ 905332 h 905332"/>
              <a:gd name="connsiteX0" fmla="*/ 78522 w 232786"/>
              <a:gd name="connsiteY0" fmla="*/ 0 h 874376"/>
              <a:gd name="connsiteX1" fmla="*/ 170914 w 232786"/>
              <a:gd name="connsiteY1" fmla="*/ 301590 h 874376"/>
              <a:gd name="connsiteX2" fmla="*/ 456 w 232786"/>
              <a:gd name="connsiteY2" fmla="*/ 580093 h 874376"/>
              <a:gd name="connsiteX3" fmla="*/ 232786 w 232786"/>
              <a:gd name="connsiteY3" fmla="*/ 874376 h 874376"/>
              <a:gd name="connsiteX0" fmla="*/ 45272 w 199536"/>
              <a:gd name="connsiteY0" fmla="*/ 0 h 874376"/>
              <a:gd name="connsiteX1" fmla="*/ 137664 w 199536"/>
              <a:gd name="connsiteY1" fmla="*/ 301590 h 874376"/>
              <a:gd name="connsiteX2" fmla="*/ 543 w 199536"/>
              <a:gd name="connsiteY2" fmla="*/ 599143 h 874376"/>
              <a:gd name="connsiteX3" fmla="*/ 199536 w 199536"/>
              <a:gd name="connsiteY3" fmla="*/ 874376 h 874376"/>
              <a:gd name="connsiteX0" fmla="*/ 44896 w 199160"/>
              <a:gd name="connsiteY0" fmla="*/ 0 h 874376"/>
              <a:gd name="connsiteX1" fmla="*/ 137288 w 199160"/>
              <a:gd name="connsiteY1" fmla="*/ 301590 h 874376"/>
              <a:gd name="connsiteX2" fmla="*/ 167 w 199160"/>
              <a:gd name="connsiteY2" fmla="*/ 599143 h 874376"/>
              <a:gd name="connsiteX3" fmla="*/ 199160 w 199160"/>
              <a:gd name="connsiteY3" fmla="*/ 874376 h 874376"/>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16383 w 144453"/>
              <a:gd name="connsiteY0" fmla="*/ 0 h 845801"/>
              <a:gd name="connsiteX1" fmla="*/ 108775 w 144453"/>
              <a:gd name="connsiteY1" fmla="*/ 301590 h 845801"/>
              <a:gd name="connsiteX2" fmla="*/ 229 w 144453"/>
              <a:gd name="connsiteY2" fmla="*/ 549137 h 845801"/>
              <a:gd name="connsiteX3" fmla="*/ 144453 w 14445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710 w 153780"/>
              <a:gd name="connsiteY0" fmla="*/ 0 h 845801"/>
              <a:gd name="connsiteX1" fmla="*/ 118102 w 153780"/>
              <a:gd name="connsiteY1" fmla="*/ 301590 h 845801"/>
              <a:gd name="connsiteX2" fmla="*/ 31 w 153780"/>
              <a:gd name="connsiteY2" fmla="*/ 582474 h 845801"/>
              <a:gd name="connsiteX3" fmla="*/ 153780 w 153780"/>
              <a:gd name="connsiteY3" fmla="*/ 845801 h 845801"/>
            </a:gdLst>
            <a:ahLst/>
            <a:cxnLst>
              <a:cxn ang="0">
                <a:pos x="connsiteX0" y="connsiteY0"/>
              </a:cxn>
              <a:cxn ang="0">
                <a:pos x="connsiteX1" y="connsiteY1"/>
              </a:cxn>
              <a:cxn ang="0">
                <a:pos x="connsiteX2" y="connsiteY2"/>
              </a:cxn>
              <a:cxn ang="0">
                <a:pos x="connsiteX3" y="connsiteY3"/>
              </a:cxn>
            </a:cxnLst>
            <a:rect l="l" t="t" r="r" b="b"/>
            <a:pathLst>
              <a:path w="153780" h="845801">
                <a:moveTo>
                  <a:pt x="25710" y="0"/>
                </a:moveTo>
                <a:cubicBezTo>
                  <a:pt x="126965" y="128588"/>
                  <a:pt x="122382" y="204511"/>
                  <a:pt x="118102" y="301590"/>
                </a:cubicBezTo>
                <a:cubicBezTo>
                  <a:pt x="113822" y="398669"/>
                  <a:pt x="1228" y="448910"/>
                  <a:pt x="31" y="582474"/>
                </a:cubicBezTo>
                <a:cubicBezTo>
                  <a:pt x="-1166" y="716038"/>
                  <a:pt x="32336" y="762457"/>
                  <a:pt x="153780" y="845801"/>
                </a:cubicBezTo>
              </a:path>
            </a:pathLst>
          </a:custGeom>
          <a:noFill/>
          <a:ln w="1905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cxnSp>
        <p:nvCxnSpPr>
          <p:cNvPr id="69" name="Straight Connector 68">
            <a:extLst>
              <a:ext uri="{FF2B5EF4-FFF2-40B4-BE49-F238E27FC236}">
                <a16:creationId xmlns:a16="http://schemas.microsoft.com/office/drawing/2014/main" id="{51BF386D-18A6-FEAA-A9F9-1D349763CFAC}"/>
              </a:ext>
            </a:extLst>
          </p:cNvPr>
          <p:cNvCxnSpPr/>
          <p:nvPr/>
        </p:nvCxnSpPr>
        <p:spPr>
          <a:xfrm>
            <a:off x="3202934" y="5126134"/>
            <a:ext cx="0" cy="919140"/>
          </a:xfrm>
          <a:prstGeom prst="line">
            <a:avLst/>
          </a:prstGeom>
          <a:noFill/>
          <a:ln w="19050" cap="flat">
            <a:solidFill>
              <a:srgbClr val="FFC00D"/>
            </a:solidFill>
            <a:prstDash val="sysDash"/>
            <a:miter lim="800000"/>
          </a:ln>
          <a:effectLst/>
          <a:sp3d/>
        </p:spPr>
        <p:style>
          <a:lnRef idx="0">
            <a:scrgbClr r="0" g="0" b="0"/>
          </a:lnRef>
          <a:fillRef idx="0">
            <a:scrgbClr r="0" g="0" b="0"/>
          </a:fillRef>
          <a:effectRef idx="0">
            <a:scrgbClr r="0" g="0" b="0"/>
          </a:effectRef>
          <a:fontRef idx="none"/>
        </p:style>
      </p:cxnSp>
      <p:sp>
        <p:nvSpPr>
          <p:cNvPr id="85" name="Rectangle 84">
            <a:extLst>
              <a:ext uri="{FF2B5EF4-FFF2-40B4-BE49-F238E27FC236}">
                <a16:creationId xmlns:a16="http://schemas.microsoft.com/office/drawing/2014/main" id="{B2AA04CA-66F7-1CAE-3AF4-D91BA3C50FE8}"/>
              </a:ext>
            </a:extLst>
          </p:cNvPr>
          <p:cNvSpPr/>
          <p:nvPr/>
        </p:nvSpPr>
        <p:spPr>
          <a:xfrm>
            <a:off x="3194994" y="5378759"/>
            <a:ext cx="441288" cy="372403"/>
          </a:xfrm>
          <a:prstGeom prst="rect">
            <a:avLst/>
          </a:prstGeom>
          <a:ln/>
        </p:spPr>
        <p:style>
          <a:lnRef idx="2">
            <a:schemeClr val="accent5">
              <a:shade val="15000"/>
            </a:schemeClr>
          </a:lnRef>
          <a:fillRef idx="1">
            <a:schemeClr val="accent5"/>
          </a:fillRef>
          <a:effectRef idx="0">
            <a:schemeClr val="accent5"/>
          </a:effectRef>
          <a:fontRef idx="minor">
            <a:schemeClr val="lt1"/>
          </a:fontRef>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0</a:t>
            </a:r>
          </a:p>
        </p:txBody>
      </p:sp>
      <p:cxnSp>
        <p:nvCxnSpPr>
          <p:cNvPr id="86" name="Straight Connector 85">
            <a:extLst>
              <a:ext uri="{FF2B5EF4-FFF2-40B4-BE49-F238E27FC236}">
                <a16:creationId xmlns:a16="http://schemas.microsoft.com/office/drawing/2014/main" id="{8C3F92D0-7BD9-B947-E94F-FAFBF0485FC3}"/>
              </a:ext>
            </a:extLst>
          </p:cNvPr>
          <p:cNvCxnSpPr/>
          <p:nvPr/>
        </p:nvCxnSpPr>
        <p:spPr>
          <a:xfrm>
            <a:off x="4109725" y="5114582"/>
            <a:ext cx="0" cy="919140"/>
          </a:xfrm>
          <a:prstGeom prst="line">
            <a:avLst/>
          </a:prstGeom>
          <a:noFill/>
          <a:ln w="19050" cap="flat">
            <a:solidFill>
              <a:srgbClr val="FFC00D"/>
            </a:solidFill>
            <a:prstDash val="sysDash"/>
            <a:miter lim="800000"/>
          </a:ln>
          <a:effectLst/>
          <a:sp3d/>
        </p:spPr>
        <p:style>
          <a:lnRef idx="0">
            <a:scrgbClr r="0" g="0" b="0"/>
          </a:lnRef>
          <a:fillRef idx="0">
            <a:scrgbClr r="0" g="0" b="0"/>
          </a:fillRef>
          <a:effectRef idx="0">
            <a:scrgbClr r="0" g="0" b="0"/>
          </a:effectRef>
          <a:fontRef idx="none"/>
        </p:style>
      </p:cxnSp>
      <p:sp>
        <p:nvSpPr>
          <p:cNvPr id="87" name="Rectangle 86">
            <a:extLst>
              <a:ext uri="{FF2B5EF4-FFF2-40B4-BE49-F238E27FC236}">
                <a16:creationId xmlns:a16="http://schemas.microsoft.com/office/drawing/2014/main" id="{DAC362F6-DB05-4F1C-8435-DA335A6F856C}"/>
              </a:ext>
            </a:extLst>
          </p:cNvPr>
          <p:cNvSpPr/>
          <p:nvPr/>
        </p:nvSpPr>
        <p:spPr>
          <a:xfrm>
            <a:off x="4130053" y="5379806"/>
            <a:ext cx="441288" cy="369330"/>
          </a:xfrm>
          <a:prstGeom prst="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0</a:t>
            </a:r>
          </a:p>
        </p:txBody>
      </p:sp>
      <p:sp>
        <p:nvSpPr>
          <p:cNvPr id="88" name="Rectangle 87">
            <a:extLst>
              <a:ext uri="{FF2B5EF4-FFF2-40B4-BE49-F238E27FC236}">
                <a16:creationId xmlns:a16="http://schemas.microsoft.com/office/drawing/2014/main" id="{B0E8B58B-9002-3B4E-AF99-C1A9D11EA07B}"/>
              </a:ext>
            </a:extLst>
          </p:cNvPr>
          <p:cNvSpPr/>
          <p:nvPr/>
        </p:nvSpPr>
        <p:spPr>
          <a:xfrm>
            <a:off x="920981" y="5381001"/>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0</a:t>
            </a:r>
          </a:p>
        </p:txBody>
      </p:sp>
      <p:sp>
        <p:nvSpPr>
          <p:cNvPr id="89" name="Rectangle 88">
            <a:extLst>
              <a:ext uri="{FF2B5EF4-FFF2-40B4-BE49-F238E27FC236}">
                <a16:creationId xmlns:a16="http://schemas.microsoft.com/office/drawing/2014/main" id="{7B25016B-FB02-C746-98A3-AF03AF071524}"/>
              </a:ext>
            </a:extLst>
          </p:cNvPr>
          <p:cNvSpPr/>
          <p:nvPr/>
        </p:nvSpPr>
        <p:spPr>
          <a:xfrm>
            <a:off x="1363912" y="5378759"/>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0</a:t>
            </a:r>
          </a:p>
        </p:txBody>
      </p:sp>
      <p:sp>
        <p:nvSpPr>
          <p:cNvPr id="90" name="Rectangle 89">
            <a:extLst>
              <a:ext uri="{FF2B5EF4-FFF2-40B4-BE49-F238E27FC236}">
                <a16:creationId xmlns:a16="http://schemas.microsoft.com/office/drawing/2014/main" id="{B63529E5-491C-4439-3DEE-954292B2E3A0}"/>
              </a:ext>
            </a:extLst>
          </p:cNvPr>
          <p:cNvSpPr/>
          <p:nvPr/>
        </p:nvSpPr>
        <p:spPr>
          <a:xfrm>
            <a:off x="1812014" y="5378759"/>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0</a:t>
            </a:r>
          </a:p>
        </p:txBody>
      </p:sp>
      <p:sp>
        <p:nvSpPr>
          <p:cNvPr id="96" name="Rectangle 95">
            <a:extLst>
              <a:ext uri="{FF2B5EF4-FFF2-40B4-BE49-F238E27FC236}">
                <a16:creationId xmlns:a16="http://schemas.microsoft.com/office/drawing/2014/main" id="{D84DE403-0E40-2C92-5A37-030E3D9DCFF7}"/>
              </a:ext>
            </a:extLst>
          </p:cNvPr>
          <p:cNvSpPr/>
          <p:nvPr/>
        </p:nvSpPr>
        <p:spPr>
          <a:xfrm>
            <a:off x="2742008" y="5380642"/>
            <a:ext cx="441288" cy="36933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0</a:t>
            </a:r>
          </a:p>
        </p:txBody>
      </p:sp>
      <p:sp>
        <p:nvSpPr>
          <p:cNvPr id="97" name="Rectangle 96">
            <a:extLst>
              <a:ext uri="{FF2B5EF4-FFF2-40B4-BE49-F238E27FC236}">
                <a16:creationId xmlns:a16="http://schemas.microsoft.com/office/drawing/2014/main" id="{8C077C99-0B77-8E63-7F48-E2390DDB019A}"/>
              </a:ext>
            </a:extLst>
          </p:cNvPr>
          <p:cNvSpPr/>
          <p:nvPr/>
        </p:nvSpPr>
        <p:spPr>
          <a:xfrm>
            <a:off x="3644574" y="5378759"/>
            <a:ext cx="441288" cy="372403"/>
          </a:xfrm>
          <a:prstGeom prst="rect">
            <a:avLst/>
          </a:prstGeom>
          <a:ln/>
        </p:spPr>
        <p:style>
          <a:lnRef idx="2">
            <a:schemeClr val="accent5">
              <a:shade val="15000"/>
            </a:schemeClr>
          </a:lnRef>
          <a:fillRef idx="1">
            <a:schemeClr val="accent5"/>
          </a:fillRef>
          <a:effectRef idx="0">
            <a:schemeClr val="accent5"/>
          </a:effectRef>
          <a:fontRef idx="minor">
            <a:schemeClr val="lt1"/>
          </a:fontRef>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0</a:t>
            </a:r>
          </a:p>
        </p:txBody>
      </p:sp>
      <p:sp>
        <p:nvSpPr>
          <p:cNvPr id="99" name="TextBox 98">
            <a:extLst>
              <a:ext uri="{FF2B5EF4-FFF2-40B4-BE49-F238E27FC236}">
                <a16:creationId xmlns:a16="http://schemas.microsoft.com/office/drawing/2014/main" id="{0DD2E2D8-69C0-3A65-5360-BEEA0180D987}"/>
              </a:ext>
            </a:extLst>
          </p:cNvPr>
          <p:cNvSpPr txBox="1"/>
          <p:nvPr/>
        </p:nvSpPr>
        <p:spPr>
          <a:xfrm>
            <a:off x="4659283" y="5325533"/>
            <a:ext cx="722198"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a:solidFill>
                  <a:srgbClr val="FFFFFF"/>
                </a:solidFill>
              </a:rPr>
              <a:t>...</a:t>
            </a:r>
          </a:p>
          <a:p>
            <a:endParaRPr lang="en-US">
              <a:solidFill>
                <a:srgbClr val="FFFFFF"/>
              </a:solidFill>
            </a:endParaRPr>
          </a:p>
        </p:txBody>
      </p:sp>
      <p:sp>
        <p:nvSpPr>
          <p:cNvPr id="100" name="Rectangle 99">
            <a:extLst>
              <a:ext uri="{FF2B5EF4-FFF2-40B4-BE49-F238E27FC236}">
                <a16:creationId xmlns:a16="http://schemas.microsoft.com/office/drawing/2014/main" id="{91C79A4E-18C6-49CB-BA03-38ABAAC2599C}"/>
              </a:ext>
            </a:extLst>
          </p:cNvPr>
          <p:cNvSpPr/>
          <p:nvPr/>
        </p:nvSpPr>
        <p:spPr>
          <a:xfrm>
            <a:off x="6609538" y="5387704"/>
            <a:ext cx="441288" cy="369330"/>
          </a:xfrm>
          <a:prstGeom prst="rect">
            <a:avLst/>
          </a:prstGeom>
          <a:ln/>
        </p:spPr>
        <p:style>
          <a:lnRef idx="2">
            <a:schemeClr val="accent4">
              <a:shade val="15000"/>
            </a:schemeClr>
          </a:lnRef>
          <a:fillRef idx="1">
            <a:schemeClr val="accent4"/>
          </a:fillRef>
          <a:effectRef idx="0">
            <a:schemeClr val="accent4"/>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0</a:t>
            </a:r>
          </a:p>
        </p:txBody>
      </p:sp>
      <p:sp>
        <p:nvSpPr>
          <p:cNvPr id="103" name="TextBox 102">
            <a:extLst>
              <a:ext uri="{FF2B5EF4-FFF2-40B4-BE49-F238E27FC236}">
                <a16:creationId xmlns:a16="http://schemas.microsoft.com/office/drawing/2014/main" id="{A73DFFF1-313C-5CBC-9E8F-16DC5049DE9B}"/>
              </a:ext>
            </a:extLst>
          </p:cNvPr>
          <p:cNvSpPr txBox="1"/>
          <p:nvPr/>
        </p:nvSpPr>
        <p:spPr>
          <a:xfrm>
            <a:off x="6188952" y="5318064"/>
            <a:ext cx="722198"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a:solidFill>
                  <a:srgbClr val="FFFFFF"/>
                </a:solidFill>
              </a:rPr>
              <a:t>...</a:t>
            </a:r>
          </a:p>
          <a:p>
            <a:endParaRPr lang="en-US">
              <a:solidFill>
                <a:srgbClr val="FFFFFF"/>
              </a:solidFill>
            </a:endParaRPr>
          </a:p>
        </p:txBody>
      </p:sp>
      <p:grpSp>
        <p:nvGrpSpPr>
          <p:cNvPr id="110" name="Group 109">
            <a:extLst>
              <a:ext uri="{FF2B5EF4-FFF2-40B4-BE49-F238E27FC236}">
                <a16:creationId xmlns:a16="http://schemas.microsoft.com/office/drawing/2014/main" id="{4DF296CC-BBFF-2C7C-F529-86F88F202FA3}"/>
              </a:ext>
            </a:extLst>
          </p:cNvPr>
          <p:cNvGrpSpPr/>
          <p:nvPr/>
        </p:nvGrpSpPr>
        <p:grpSpPr>
          <a:xfrm>
            <a:off x="5468596" y="5135761"/>
            <a:ext cx="238709" cy="855326"/>
            <a:chOff x="10184564" y="5182944"/>
            <a:chExt cx="238709" cy="855326"/>
          </a:xfrm>
        </p:grpSpPr>
        <p:sp>
          <p:nvSpPr>
            <p:cNvPr id="104" name="Rectangle 103">
              <a:extLst>
                <a:ext uri="{FF2B5EF4-FFF2-40B4-BE49-F238E27FC236}">
                  <a16:creationId xmlns:a16="http://schemas.microsoft.com/office/drawing/2014/main" id="{DA19D956-6A18-CBDA-C371-E7C416949D0F}"/>
                </a:ext>
              </a:extLst>
            </p:cNvPr>
            <p:cNvSpPr/>
            <p:nvPr/>
          </p:nvSpPr>
          <p:spPr>
            <a:xfrm>
              <a:off x="10309436" y="5326856"/>
              <a:ext cx="77577" cy="95250"/>
            </a:xfrm>
            <a:prstGeom prst="rect">
              <a:avLst/>
            </a:prstGeom>
            <a:solidFill>
              <a:srgbClr val="0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06" name="Rectangle 105">
              <a:extLst>
                <a:ext uri="{FF2B5EF4-FFF2-40B4-BE49-F238E27FC236}">
                  <a16:creationId xmlns:a16="http://schemas.microsoft.com/office/drawing/2014/main" id="{45F5E166-AB0B-C7F3-973E-2586B2AD9B81}"/>
                </a:ext>
              </a:extLst>
            </p:cNvPr>
            <p:cNvSpPr/>
            <p:nvPr/>
          </p:nvSpPr>
          <p:spPr>
            <a:xfrm>
              <a:off x="10210364" y="5867400"/>
              <a:ext cx="81400" cy="80345"/>
            </a:xfrm>
            <a:prstGeom prst="rect">
              <a:avLst/>
            </a:prstGeom>
            <a:solidFill>
              <a:srgbClr val="0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07" name="Freeform: Shape 106">
              <a:extLst>
                <a:ext uri="{FF2B5EF4-FFF2-40B4-BE49-F238E27FC236}">
                  <a16:creationId xmlns:a16="http://schemas.microsoft.com/office/drawing/2014/main" id="{E0EAC006-E509-AF27-31D3-80B23F49363F}"/>
                </a:ext>
              </a:extLst>
            </p:cNvPr>
            <p:cNvSpPr/>
            <p:nvPr/>
          </p:nvSpPr>
          <p:spPr>
            <a:xfrm>
              <a:off x="10184564" y="5192469"/>
              <a:ext cx="153780" cy="845801"/>
            </a:xfrm>
            <a:custGeom>
              <a:avLst/>
              <a:gdLst>
                <a:gd name="connsiteX0" fmla="*/ 210119 w 399749"/>
                <a:gd name="connsiteY0" fmla="*/ 0 h 1204898"/>
                <a:gd name="connsiteX1" fmla="*/ 392999 w 399749"/>
                <a:gd name="connsiteY1" fmla="*/ 437322 h 1204898"/>
                <a:gd name="connsiteX2" fmla="*/ 35190 w 399749"/>
                <a:gd name="connsiteY2" fmla="*/ 795130 h 1204898"/>
                <a:gd name="connsiteX3" fmla="*/ 51092 w 399749"/>
                <a:gd name="connsiteY3" fmla="*/ 834887 h 1204898"/>
                <a:gd name="connsiteX4" fmla="*/ 369145 w 399749"/>
                <a:gd name="connsiteY4" fmla="*/ 1176793 h 1204898"/>
                <a:gd name="connsiteX5" fmla="*/ 369145 w 399749"/>
                <a:gd name="connsiteY5" fmla="*/ 1160890 h 1204898"/>
                <a:gd name="connsiteX0" fmla="*/ 172572 w 362202"/>
                <a:gd name="connsiteY0" fmla="*/ 0 h 1204898"/>
                <a:gd name="connsiteX1" fmla="*/ 355452 w 362202"/>
                <a:gd name="connsiteY1" fmla="*/ 437322 h 1204898"/>
                <a:gd name="connsiteX2" fmla="*/ 88131 w 362202"/>
                <a:gd name="connsiteY2" fmla="*/ 528430 h 1204898"/>
                <a:gd name="connsiteX3" fmla="*/ 13545 w 362202"/>
                <a:gd name="connsiteY3" fmla="*/ 834887 h 1204898"/>
                <a:gd name="connsiteX4" fmla="*/ 331598 w 362202"/>
                <a:gd name="connsiteY4" fmla="*/ 1176793 h 1204898"/>
                <a:gd name="connsiteX5" fmla="*/ 331598 w 362202"/>
                <a:gd name="connsiteY5" fmla="*/ 1160890 h 1204898"/>
                <a:gd name="connsiteX0" fmla="*/ 171725 w 361355"/>
                <a:gd name="connsiteY0" fmla="*/ 0 h 1204898"/>
                <a:gd name="connsiteX1" fmla="*/ 311743 w 361355"/>
                <a:gd name="connsiteY1" fmla="*/ 332547 h 1204898"/>
                <a:gd name="connsiteX2" fmla="*/ 87284 w 361355"/>
                <a:gd name="connsiteY2" fmla="*/ 528430 h 1204898"/>
                <a:gd name="connsiteX3" fmla="*/ 12698 w 361355"/>
                <a:gd name="connsiteY3" fmla="*/ 834887 h 1204898"/>
                <a:gd name="connsiteX4" fmla="*/ 330751 w 361355"/>
                <a:gd name="connsiteY4" fmla="*/ 1176793 h 1204898"/>
                <a:gd name="connsiteX5" fmla="*/ 330751 w 361355"/>
                <a:gd name="connsiteY5" fmla="*/ 1160890 h 1204898"/>
                <a:gd name="connsiteX0" fmla="*/ 169281 w 358911"/>
                <a:gd name="connsiteY0" fmla="*/ 0 h 1204898"/>
                <a:gd name="connsiteX1" fmla="*/ 309299 w 358911"/>
                <a:gd name="connsiteY1" fmla="*/ 332547 h 1204898"/>
                <a:gd name="connsiteX2" fmla="*/ 99127 w 358911"/>
                <a:gd name="connsiteY2" fmla="*/ 561767 h 1204898"/>
                <a:gd name="connsiteX3" fmla="*/ 10254 w 358911"/>
                <a:gd name="connsiteY3" fmla="*/ 834887 h 1204898"/>
                <a:gd name="connsiteX4" fmla="*/ 328307 w 358911"/>
                <a:gd name="connsiteY4" fmla="*/ 1176793 h 1204898"/>
                <a:gd name="connsiteX5" fmla="*/ 328307 w 358911"/>
                <a:gd name="connsiteY5" fmla="*/ 1160890 h 1204898"/>
                <a:gd name="connsiteX0" fmla="*/ 159055 w 348685"/>
                <a:gd name="connsiteY0" fmla="*/ 0 h 1204898"/>
                <a:gd name="connsiteX1" fmla="*/ 299073 w 348685"/>
                <a:gd name="connsiteY1" fmla="*/ 332547 h 1204898"/>
                <a:gd name="connsiteX2" fmla="*/ 28 w 348685"/>
                <a:gd name="connsiteY2" fmla="*/ 834887 h 1204898"/>
                <a:gd name="connsiteX3" fmla="*/ 318081 w 348685"/>
                <a:gd name="connsiteY3" fmla="*/ 1176793 h 1204898"/>
                <a:gd name="connsiteX4" fmla="*/ 318081 w 348685"/>
                <a:gd name="connsiteY4" fmla="*/ 1160890 h 1204898"/>
                <a:gd name="connsiteX0" fmla="*/ 135242 w 348684"/>
                <a:gd name="connsiteY0" fmla="*/ 0 h 1090598"/>
                <a:gd name="connsiteX1" fmla="*/ 299072 w 348684"/>
                <a:gd name="connsiteY1" fmla="*/ 218247 h 1090598"/>
                <a:gd name="connsiteX2" fmla="*/ 27 w 348684"/>
                <a:gd name="connsiteY2" fmla="*/ 720587 h 1090598"/>
                <a:gd name="connsiteX3" fmla="*/ 318080 w 348684"/>
                <a:gd name="connsiteY3" fmla="*/ 1062493 h 1090598"/>
                <a:gd name="connsiteX4" fmla="*/ 318080 w 348684"/>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368 w 349810"/>
                <a:gd name="connsiteY0" fmla="*/ 0 h 1090598"/>
                <a:gd name="connsiteX1" fmla="*/ 209710 w 349810"/>
                <a:gd name="connsiteY1" fmla="*/ 313497 h 1090598"/>
                <a:gd name="connsiteX2" fmla="*/ 1153 w 349810"/>
                <a:gd name="connsiteY2" fmla="*/ 720587 h 1090598"/>
                <a:gd name="connsiteX3" fmla="*/ 319206 w 349810"/>
                <a:gd name="connsiteY3" fmla="*/ 1062493 h 1090598"/>
                <a:gd name="connsiteX4" fmla="*/ 319206 w 349810"/>
                <a:gd name="connsiteY4" fmla="*/ 1046590 h 1090598"/>
                <a:gd name="connsiteX0" fmla="*/ 74816 w 288258"/>
                <a:gd name="connsiteY0" fmla="*/ 0 h 1090598"/>
                <a:gd name="connsiteX1" fmla="*/ 148158 w 288258"/>
                <a:gd name="connsiteY1" fmla="*/ 313497 h 1090598"/>
                <a:gd name="connsiteX2" fmla="*/ 1513 w 288258"/>
                <a:gd name="connsiteY2" fmla="*/ 611049 h 1090598"/>
                <a:gd name="connsiteX3" fmla="*/ 257654 w 288258"/>
                <a:gd name="connsiteY3" fmla="*/ 1062493 h 1090598"/>
                <a:gd name="connsiteX4" fmla="*/ 257654 w 288258"/>
                <a:gd name="connsiteY4" fmla="*/ 1046590 h 1090598"/>
                <a:gd name="connsiteX0" fmla="*/ 73596 w 287038"/>
                <a:gd name="connsiteY0" fmla="*/ 0 h 1090598"/>
                <a:gd name="connsiteX1" fmla="*/ 146938 w 287038"/>
                <a:gd name="connsiteY1" fmla="*/ 313497 h 1090598"/>
                <a:gd name="connsiteX2" fmla="*/ 293 w 287038"/>
                <a:gd name="connsiteY2" fmla="*/ 611049 h 1090598"/>
                <a:gd name="connsiteX3" fmla="*/ 256434 w 287038"/>
                <a:gd name="connsiteY3" fmla="*/ 1062493 h 1090598"/>
                <a:gd name="connsiteX4" fmla="*/ 256434 w 287038"/>
                <a:gd name="connsiteY4" fmla="*/ 1046590 h 1090598"/>
                <a:gd name="connsiteX0" fmla="*/ 73596 w 435763"/>
                <a:gd name="connsiteY0" fmla="*/ 0 h 1169574"/>
                <a:gd name="connsiteX1" fmla="*/ 146938 w 435763"/>
                <a:gd name="connsiteY1" fmla="*/ 313497 h 1169574"/>
                <a:gd name="connsiteX2" fmla="*/ 293 w 435763"/>
                <a:gd name="connsiteY2" fmla="*/ 611049 h 1169574"/>
                <a:gd name="connsiteX3" fmla="*/ 256434 w 435763"/>
                <a:gd name="connsiteY3" fmla="*/ 1062493 h 1169574"/>
                <a:gd name="connsiteX4" fmla="*/ 432646 w 435763"/>
                <a:gd name="connsiteY4" fmla="*/ 1160890 h 1169574"/>
                <a:gd name="connsiteX0" fmla="*/ 77000 w 437410"/>
                <a:gd name="connsiteY0" fmla="*/ 0 h 1164634"/>
                <a:gd name="connsiteX1" fmla="*/ 150342 w 437410"/>
                <a:gd name="connsiteY1" fmla="*/ 313497 h 1164634"/>
                <a:gd name="connsiteX2" fmla="*/ 3697 w 437410"/>
                <a:gd name="connsiteY2" fmla="*/ 611049 h 1164634"/>
                <a:gd name="connsiteX3" fmla="*/ 40763 w 437410"/>
                <a:gd name="connsiteY3" fmla="*/ 919618 h 1164634"/>
                <a:gd name="connsiteX4" fmla="*/ 436050 w 437410"/>
                <a:gd name="connsiteY4" fmla="*/ 1160890 h 1164634"/>
                <a:gd name="connsiteX0" fmla="*/ 77000 w 159285"/>
                <a:gd name="connsiteY0" fmla="*/ 0 h 919618"/>
                <a:gd name="connsiteX1" fmla="*/ 150342 w 159285"/>
                <a:gd name="connsiteY1" fmla="*/ 313497 h 919618"/>
                <a:gd name="connsiteX2" fmla="*/ 3697 w 159285"/>
                <a:gd name="connsiteY2" fmla="*/ 611049 h 919618"/>
                <a:gd name="connsiteX3" fmla="*/ 40763 w 159285"/>
                <a:gd name="connsiteY3" fmla="*/ 919618 h 919618"/>
                <a:gd name="connsiteX0" fmla="*/ 73357 w 165708"/>
                <a:gd name="connsiteY0" fmla="*/ 0 h 943431"/>
                <a:gd name="connsiteX1" fmla="*/ 146699 w 165708"/>
                <a:gd name="connsiteY1" fmla="*/ 313497 h 943431"/>
                <a:gd name="connsiteX2" fmla="*/ 54 w 165708"/>
                <a:gd name="connsiteY2" fmla="*/ 611049 h 943431"/>
                <a:gd name="connsiteX3" fmla="*/ 165708 w 165708"/>
                <a:gd name="connsiteY3" fmla="*/ 943431 h 943431"/>
                <a:gd name="connsiteX0" fmla="*/ 76496 w 316485"/>
                <a:gd name="connsiteY0" fmla="*/ 0 h 1000581"/>
                <a:gd name="connsiteX1" fmla="*/ 149838 w 316485"/>
                <a:gd name="connsiteY1" fmla="*/ 313497 h 1000581"/>
                <a:gd name="connsiteX2" fmla="*/ 3193 w 316485"/>
                <a:gd name="connsiteY2" fmla="*/ 611049 h 1000581"/>
                <a:gd name="connsiteX3" fmla="*/ 316485 w 316485"/>
                <a:gd name="connsiteY3" fmla="*/ 1000581 h 1000581"/>
                <a:gd name="connsiteX0" fmla="*/ 73829 w 209043"/>
                <a:gd name="connsiteY0" fmla="*/ 0 h 972006"/>
                <a:gd name="connsiteX1" fmla="*/ 147171 w 209043"/>
                <a:gd name="connsiteY1" fmla="*/ 313497 h 972006"/>
                <a:gd name="connsiteX2" fmla="*/ 526 w 209043"/>
                <a:gd name="connsiteY2" fmla="*/ 611049 h 972006"/>
                <a:gd name="connsiteX3" fmla="*/ 209043 w 209043"/>
                <a:gd name="connsiteY3" fmla="*/ 972006 h 972006"/>
                <a:gd name="connsiteX0" fmla="*/ 74624 w 156909"/>
                <a:gd name="connsiteY0" fmla="*/ 0 h 938669"/>
                <a:gd name="connsiteX1" fmla="*/ 147966 w 156909"/>
                <a:gd name="connsiteY1" fmla="*/ 313497 h 938669"/>
                <a:gd name="connsiteX2" fmla="*/ 1321 w 156909"/>
                <a:gd name="connsiteY2" fmla="*/ 611049 h 938669"/>
                <a:gd name="connsiteX3" fmla="*/ 71725 w 156909"/>
                <a:gd name="connsiteY3" fmla="*/ 938669 h 938669"/>
                <a:gd name="connsiteX0" fmla="*/ 73991 w 218730"/>
                <a:gd name="connsiteY0" fmla="*/ 0 h 938669"/>
                <a:gd name="connsiteX1" fmla="*/ 147333 w 218730"/>
                <a:gd name="connsiteY1" fmla="*/ 313497 h 938669"/>
                <a:gd name="connsiteX2" fmla="*/ 688 w 218730"/>
                <a:gd name="connsiteY2" fmla="*/ 611049 h 938669"/>
                <a:gd name="connsiteX3" fmla="*/ 218730 w 218730"/>
                <a:gd name="connsiteY3" fmla="*/ 938669 h 938669"/>
                <a:gd name="connsiteX0" fmla="*/ 74815 w 257654"/>
                <a:gd name="connsiteY0" fmla="*/ 0 h 941050"/>
                <a:gd name="connsiteX1" fmla="*/ 148157 w 257654"/>
                <a:gd name="connsiteY1" fmla="*/ 313497 h 941050"/>
                <a:gd name="connsiteX2" fmla="*/ 1512 w 257654"/>
                <a:gd name="connsiteY2" fmla="*/ 611049 h 941050"/>
                <a:gd name="connsiteX3" fmla="*/ 257654 w 257654"/>
                <a:gd name="connsiteY3" fmla="*/ 941050 h 941050"/>
                <a:gd name="connsiteX0" fmla="*/ 74269 w 233296"/>
                <a:gd name="connsiteY0" fmla="*/ 0 h 905332"/>
                <a:gd name="connsiteX1" fmla="*/ 147611 w 233296"/>
                <a:gd name="connsiteY1" fmla="*/ 313497 h 905332"/>
                <a:gd name="connsiteX2" fmla="*/ 966 w 233296"/>
                <a:gd name="connsiteY2" fmla="*/ 611049 h 905332"/>
                <a:gd name="connsiteX3" fmla="*/ 233296 w 233296"/>
                <a:gd name="connsiteY3" fmla="*/ 905332 h 905332"/>
                <a:gd name="connsiteX0" fmla="*/ 74146 w 233173"/>
                <a:gd name="connsiteY0" fmla="*/ 0 h 905332"/>
                <a:gd name="connsiteX1" fmla="*/ 152251 w 233173"/>
                <a:gd name="connsiteY1" fmla="*/ 330165 h 905332"/>
                <a:gd name="connsiteX2" fmla="*/ 843 w 233173"/>
                <a:gd name="connsiteY2" fmla="*/ 611049 h 905332"/>
                <a:gd name="connsiteX3" fmla="*/ 233173 w 233173"/>
                <a:gd name="connsiteY3" fmla="*/ 905332 h 905332"/>
                <a:gd name="connsiteX0" fmla="*/ 73758 w 232785"/>
                <a:gd name="connsiteY0" fmla="*/ 0 h 905332"/>
                <a:gd name="connsiteX1" fmla="*/ 170913 w 232785"/>
                <a:gd name="connsiteY1" fmla="*/ 332546 h 905332"/>
                <a:gd name="connsiteX2" fmla="*/ 455 w 232785"/>
                <a:gd name="connsiteY2" fmla="*/ 611049 h 905332"/>
                <a:gd name="connsiteX3" fmla="*/ 232785 w 232785"/>
                <a:gd name="connsiteY3" fmla="*/ 905332 h 905332"/>
                <a:gd name="connsiteX0" fmla="*/ 78522 w 232786"/>
                <a:gd name="connsiteY0" fmla="*/ 0 h 874376"/>
                <a:gd name="connsiteX1" fmla="*/ 170914 w 232786"/>
                <a:gd name="connsiteY1" fmla="*/ 301590 h 874376"/>
                <a:gd name="connsiteX2" fmla="*/ 456 w 232786"/>
                <a:gd name="connsiteY2" fmla="*/ 580093 h 874376"/>
                <a:gd name="connsiteX3" fmla="*/ 232786 w 232786"/>
                <a:gd name="connsiteY3" fmla="*/ 874376 h 874376"/>
                <a:gd name="connsiteX0" fmla="*/ 45272 w 199536"/>
                <a:gd name="connsiteY0" fmla="*/ 0 h 874376"/>
                <a:gd name="connsiteX1" fmla="*/ 137664 w 199536"/>
                <a:gd name="connsiteY1" fmla="*/ 301590 h 874376"/>
                <a:gd name="connsiteX2" fmla="*/ 543 w 199536"/>
                <a:gd name="connsiteY2" fmla="*/ 599143 h 874376"/>
                <a:gd name="connsiteX3" fmla="*/ 199536 w 199536"/>
                <a:gd name="connsiteY3" fmla="*/ 874376 h 874376"/>
                <a:gd name="connsiteX0" fmla="*/ 44896 w 199160"/>
                <a:gd name="connsiteY0" fmla="*/ 0 h 874376"/>
                <a:gd name="connsiteX1" fmla="*/ 137288 w 199160"/>
                <a:gd name="connsiteY1" fmla="*/ 301590 h 874376"/>
                <a:gd name="connsiteX2" fmla="*/ 167 w 199160"/>
                <a:gd name="connsiteY2" fmla="*/ 599143 h 874376"/>
                <a:gd name="connsiteX3" fmla="*/ 199160 w 199160"/>
                <a:gd name="connsiteY3" fmla="*/ 874376 h 874376"/>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16383 w 144453"/>
                <a:gd name="connsiteY0" fmla="*/ 0 h 845801"/>
                <a:gd name="connsiteX1" fmla="*/ 108775 w 144453"/>
                <a:gd name="connsiteY1" fmla="*/ 301590 h 845801"/>
                <a:gd name="connsiteX2" fmla="*/ 229 w 144453"/>
                <a:gd name="connsiteY2" fmla="*/ 549137 h 845801"/>
                <a:gd name="connsiteX3" fmla="*/ 144453 w 14445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710 w 153780"/>
                <a:gd name="connsiteY0" fmla="*/ 0 h 845801"/>
                <a:gd name="connsiteX1" fmla="*/ 118102 w 153780"/>
                <a:gd name="connsiteY1" fmla="*/ 301590 h 845801"/>
                <a:gd name="connsiteX2" fmla="*/ 31 w 153780"/>
                <a:gd name="connsiteY2" fmla="*/ 582474 h 845801"/>
                <a:gd name="connsiteX3" fmla="*/ 153780 w 153780"/>
                <a:gd name="connsiteY3" fmla="*/ 845801 h 845801"/>
              </a:gdLst>
              <a:ahLst/>
              <a:cxnLst>
                <a:cxn ang="0">
                  <a:pos x="connsiteX0" y="connsiteY0"/>
                </a:cxn>
                <a:cxn ang="0">
                  <a:pos x="connsiteX1" y="connsiteY1"/>
                </a:cxn>
                <a:cxn ang="0">
                  <a:pos x="connsiteX2" y="connsiteY2"/>
                </a:cxn>
                <a:cxn ang="0">
                  <a:pos x="connsiteX3" y="connsiteY3"/>
                </a:cxn>
              </a:cxnLst>
              <a:rect l="l" t="t" r="r" b="b"/>
              <a:pathLst>
                <a:path w="153780" h="845801">
                  <a:moveTo>
                    <a:pt x="25710" y="0"/>
                  </a:moveTo>
                  <a:cubicBezTo>
                    <a:pt x="126965" y="128588"/>
                    <a:pt x="122382" y="204511"/>
                    <a:pt x="118102" y="301590"/>
                  </a:cubicBezTo>
                  <a:cubicBezTo>
                    <a:pt x="113822" y="398669"/>
                    <a:pt x="1228" y="448910"/>
                    <a:pt x="31" y="582474"/>
                  </a:cubicBezTo>
                  <a:cubicBezTo>
                    <a:pt x="-1166" y="716038"/>
                    <a:pt x="32336" y="762457"/>
                    <a:pt x="153780" y="845801"/>
                  </a:cubicBezTo>
                </a:path>
              </a:pathLst>
            </a:custGeom>
            <a:noFill/>
            <a:ln w="1905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09" name="Freeform: Shape 108">
              <a:extLst>
                <a:ext uri="{FF2B5EF4-FFF2-40B4-BE49-F238E27FC236}">
                  <a16:creationId xmlns:a16="http://schemas.microsoft.com/office/drawing/2014/main" id="{F07147F5-A39C-10ED-8848-E37112537A40}"/>
                </a:ext>
              </a:extLst>
            </p:cNvPr>
            <p:cNvSpPr/>
            <p:nvPr/>
          </p:nvSpPr>
          <p:spPr>
            <a:xfrm>
              <a:off x="10269493" y="5182944"/>
              <a:ext cx="153780" cy="845801"/>
            </a:xfrm>
            <a:custGeom>
              <a:avLst/>
              <a:gdLst>
                <a:gd name="connsiteX0" fmla="*/ 210119 w 399749"/>
                <a:gd name="connsiteY0" fmla="*/ 0 h 1204898"/>
                <a:gd name="connsiteX1" fmla="*/ 392999 w 399749"/>
                <a:gd name="connsiteY1" fmla="*/ 437322 h 1204898"/>
                <a:gd name="connsiteX2" fmla="*/ 35190 w 399749"/>
                <a:gd name="connsiteY2" fmla="*/ 795130 h 1204898"/>
                <a:gd name="connsiteX3" fmla="*/ 51092 w 399749"/>
                <a:gd name="connsiteY3" fmla="*/ 834887 h 1204898"/>
                <a:gd name="connsiteX4" fmla="*/ 369145 w 399749"/>
                <a:gd name="connsiteY4" fmla="*/ 1176793 h 1204898"/>
                <a:gd name="connsiteX5" fmla="*/ 369145 w 399749"/>
                <a:gd name="connsiteY5" fmla="*/ 1160890 h 1204898"/>
                <a:gd name="connsiteX0" fmla="*/ 172572 w 362202"/>
                <a:gd name="connsiteY0" fmla="*/ 0 h 1204898"/>
                <a:gd name="connsiteX1" fmla="*/ 355452 w 362202"/>
                <a:gd name="connsiteY1" fmla="*/ 437322 h 1204898"/>
                <a:gd name="connsiteX2" fmla="*/ 88131 w 362202"/>
                <a:gd name="connsiteY2" fmla="*/ 528430 h 1204898"/>
                <a:gd name="connsiteX3" fmla="*/ 13545 w 362202"/>
                <a:gd name="connsiteY3" fmla="*/ 834887 h 1204898"/>
                <a:gd name="connsiteX4" fmla="*/ 331598 w 362202"/>
                <a:gd name="connsiteY4" fmla="*/ 1176793 h 1204898"/>
                <a:gd name="connsiteX5" fmla="*/ 331598 w 362202"/>
                <a:gd name="connsiteY5" fmla="*/ 1160890 h 1204898"/>
                <a:gd name="connsiteX0" fmla="*/ 171725 w 361355"/>
                <a:gd name="connsiteY0" fmla="*/ 0 h 1204898"/>
                <a:gd name="connsiteX1" fmla="*/ 311743 w 361355"/>
                <a:gd name="connsiteY1" fmla="*/ 332547 h 1204898"/>
                <a:gd name="connsiteX2" fmla="*/ 87284 w 361355"/>
                <a:gd name="connsiteY2" fmla="*/ 528430 h 1204898"/>
                <a:gd name="connsiteX3" fmla="*/ 12698 w 361355"/>
                <a:gd name="connsiteY3" fmla="*/ 834887 h 1204898"/>
                <a:gd name="connsiteX4" fmla="*/ 330751 w 361355"/>
                <a:gd name="connsiteY4" fmla="*/ 1176793 h 1204898"/>
                <a:gd name="connsiteX5" fmla="*/ 330751 w 361355"/>
                <a:gd name="connsiteY5" fmla="*/ 1160890 h 1204898"/>
                <a:gd name="connsiteX0" fmla="*/ 169281 w 358911"/>
                <a:gd name="connsiteY0" fmla="*/ 0 h 1204898"/>
                <a:gd name="connsiteX1" fmla="*/ 309299 w 358911"/>
                <a:gd name="connsiteY1" fmla="*/ 332547 h 1204898"/>
                <a:gd name="connsiteX2" fmla="*/ 99127 w 358911"/>
                <a:gd name="connsiteY2" fmla="*/ 561767 h 1204898"/>
                <a:gd name="connsiteX3" fmla="*/ 10254 w 358911"/>
                <a:gd name="connsiteY3" fmla="*/ 834887 h 1204898"/>
                <a:gd name="connsiteX4" fmla="*/ 328307 w 358911"/>
                <a:gd name="connsiteY4" fmla="*/ 1176793 h 1204898"/>
                <a:gd name="connsiteX5" fmla="*/ 328307 w 358911"/>
                <a:gd name="connsiteY5" fmla="*/ 1160890 h 1204898"/>
                <a:gd name="connsiteX0" fmla="*/ 159055 w 348685"/>
                <a:gd name="connsiteY0" fmla="*/ 0 h 1204898"/>
                <a:gd name="connsiteX1" fmla="*/ 299073 w 348685"/>
                <a:gd name="connsiteY1" fmla="*/ 332547 h 1204898"/>
                <a:gd name="connsiteX2" fmla="*/ 28 w 348685"/>
                <a:gd name="connsiteY2" fmla="*/ 834887 h 1204898"/>
                <a:gd name="connsiteX3" fmla="*/ 318081 w 348685"/>
                <a:gd name="connsiteY3" fmla="*/ 1176793 h 1204898"/>
                <a:gd name="connsiteX4" fmla="*/ 318081 w 348685"/>
                <a:gd name="connsiteY4" fmla="*/ 1160890 h 1204898"/>
                <a:gd name="connsiteX0" fmla="*/ 135242 w 348684"/>
                <a:gd name="connsiteY0" fmla="*/ 0 h 1090598"/>
                <a:gd name="connsiteX1" fmla="*/ 299072 w 348684"/>
                <a:gd name="connsiteY1" fmla="*/ 218247 h 1090598"/>
                <a:gd name="connsiteX2" fmla="*/ 27 w 348684"/>
                <a:gd name="connsiteY2" fmla="*/ 720587 h 1090598"/>
                <a:gd name="connsiteX3" fmla="*/ 318080 w 348684"/>
                <a:gd name="connsiteY3" fmla="*/ 1062493 h 1090598"/>
                <a:gd name="connsiteX4" fmla="*/ 318080 w 348684"/>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368 w 349810"/>
                <a:gd name="connsiteY0" fmla="*/ 0 h 1090598"/>
                <a:gd name="connsiteX1" fmla="*/ 209710 w 349810"/>
                <a:gd name="connsiteY1" fmla="*/ 313497 h 1090598"/>
                <a:gd name="connsiteX2" fmla="*/ 1153 w 349810"/>
                <a:gd name="connsiteY2" fmla="*/ 720587 h 1090598"/>
                <a:gd name="connsiteX3" fmla="*/ 319206 w 349810"/>
                <a:gd name="connsiteY3" fmla="*/ 1062493 h 1090598"/>
                <a:gd name="connsiteX4" fmla="*/ 319206 w 349810"/>
                <a:gd name="connsiteY4" fmla="*/ 1046590 h 1090598"/>
                <a:gd name="connsiteX0" fmla="*/ 74816 w 288258"/>
                <a:gd name="connsiteY0" fmla="*/ 0 h 1090598"/>
                <a:gd name="connsiteX1" fmla="*/ 148158 w 288258"/>
                <a:gd name="connsiteY1" fmla="*/ 313497 h 1090598"/>
                <a:gd name="connsiteX2" fmla="*/ 1513 w 288258"/>
                <a:gd name="connsiteY2" fmla="*/ 611049 h 1090598"/>
                <a:gd name="connsiteX3" fmla="*/ 257654 w 288258"/>
                <a:gd name="connsiteY3" fmla="*/ 1062493 h 1090598"/>
                <a:gd name="connsiteX4" fmla="*/ 257654 w 288258"/>
                <a:gd name="connsiteY4" fmla="*/ 1046590 h 1090598"/>
                <a:gd name="connsiteX0" fmla="*/ 73596 w 287038"/>
                <a:gd name="connsiteY0" fmla="*/ 0 h 1090598"/>
                <a:gd name="connsiteX1" fmla="*/ 146938 w 287038"/>
                <a:gd name="connsiteY1" fmla="*/ 313497 h 1090598"/>
                <a:gd name="connsiteX2" fmla="*/ 293 w 287038"/>
                <a:gd name="connsiteY2" fmla="*/ 611049 h 1090598"/>
                <a:gd name="connsiteX3" fmla="*/ 256434 w 287038"/>
                <a:gd name="connsiteY3" fmla="*/ 1062493 h 1090598"/>
                <a:gd name="connsiteX4" fmla="*/ 256434 w 287038"/>
                <a:gd name="connsiteY4" fmla="*/ 1046590 h 1090598"/>
                <a:gd name="connsiteX0" fmla="*/ 73596 w 435763"/>
                <a:gd name="connsiteY0" fmla="*/ 0 h 1169574"/>
                <a:gd name="connsiteX1" fmla="*/ 146938 w 435763"/>
                <a:gd name="connsiteY1" fmla="*/ 313497 h 1169574"/>
                <a:gd name="connsiteX2" fmla="*/ 293 w 435763"/>
                <a:gd name="connsiteY2" fmla="*/ 611049 h 1169574"/>
                <a:gd name="connsiteX3" fmla="*/ 256434 w 435763"/>
                <a:gd name="connsiteY3" fmla="*/ 1062493 h 1169574"/>
                <a:gd name="connsiteX4" fmla="*/ 432646 w 435763"/>
                <a:gd name="connsiteY4" fmla="*/ 1160890 h 1169574"/>
                <a:gd name="connsiteX0" fmla="*/ 77000 w 437410"/>
                <a:gd name="connsiteY0" fmla="*/ 0 h 1164634"/>
                <a:gd name="connsiteX1" fmla="*/ 150342 w 437410"/>
                <a:gd name="connsiteY1" fmla="*/ 313497 h 1164634"/>
                <a:gd name="connsiteX2" fmla="*/ 3697 w 437410"/>
                <a:gd name="connsiteY2" fmla="*/ 611049 h 1164634"/>
                <a:gd name="connsiteX3" fmla="*/ 40763 w 437410"/>
                <a:gd name="connsiteY3" fmla="*/ 919618 h 1164634"/>
                <a:gd name="connsiteX4" fmla="*/ 436050 w 437410"/>
                <a:gd name="connsiteY4" fmla="*/ 1160890 h 1164634"/>
                <a:gd name="connsiteX0" fmla="*/ 77000 w 159285"/>
                <a:gd name="connsiteY0" fmla="*/ 0 h 919618"/>
                <a:gd name="connsiteX1" fmla="*/ 150342 w 159285"/>
                <a:gd name="connsiteY1" fmla="*/ 313497 h 919618"/>
                <a:gd name="connsiteX2" fmla="*/ 3697 w 159285"/>
                <a:gd name="connsiteY2" fmla="*/ 611049 h 919618"/>
                <a:gd name="connsiteX3" fmla="*/ 40763 w 159285"/>
                <a:gd name="connsiteY3" fmla="*/ 919618 h 919618"/>
                <a:gd name="connsiteX0" fmla="*/ 73357 w 165708"/>
                <a:gd name="connsiteY0" fmla="*/ 0 h 943431"/>
                <a:gd name="connsiteX1" fmla="*/ 146699 w 165708"/>
                <a:gd name="connsiteY1" fmla="*/ 313497 h 943431"/>
                <a:gd name="connsiteX2" fmla="*/ 54 w 165708"/>
                <a:gd name="connsiteY2" fmla="*/ 611049 h 943431"/>
                <a:gd name="connsiteX3" fmla="*/ 165708 w 165708"/>
                <a:gd name="connsiteY3" fmla="*/ 943431 h 943431"/>
                <a:gd name="connsiteX0" fmla="*/ 76496 w 316485"/>
                <a:gd name="connsiteY0" fmla="*/ 0 h 1000581"/>
                <a:gd name="connsiteX1" fmla="*/ 149838 w 316485"/>
                <a:gd name="connsiteY1" fmla="*/ 313497 h 1000581"/>
                <a:gd name="connsiteX2" fmla="*/ 3193 w 316485"/>
                <a:gd name="connsiteY2" fmla="*/ 611049 h 1000581"/>
                <a:gd name="connsiteX3" fmla="*/ 316485 w 316485"/>
                <a:gd name="connsiteY3" fmla="*/ 1000581 h 1000581"/>
                <a:gd name="connsiteX0" fmla="*/ 73829 w 209043"/>
                <a:gd name="connsiteY0" fmla="*/ 0 h 972006"/>
                <a:gd name="connsiteX1" fmla="*/ 147171 w 209043"/>
                <a:gd name="connsiteY1" fmla="*/ 313497 h 972006"/>
                <a:gd name="connsiteX2" fmla="*/ 526 w 209043"/>
                <a:gd name="connsiteY2" fmla="*/ 611049 h 972006"/>
                <a:gd name="connsiteX3" fmla="*/ 209043 w 209043"/>
                <a:gd name="connsiteY3" fmla="*/ 972006 h 972006"/>
                <a:gd name="connsiteX0" fmla="*/ 74624 w 156909"/>
                <a:gd name="connsiteY0" fmla="*/ 0 h 938669"/>
                <a:gd name="connsiteX1" fmla="*/ 147966 w 156909"/>
                <a:gd name="connsiteY1" fmla="*/ 313497 h 938669"/>
                <a:gd name="connsiteX2" fmla="*/ 1321 w 156909"/>
                <a:gd name="connsiteY2" fmla="*/ 611049 h 938669"/>
                <a:gd name="connsiteX3" fmla="*/ 71725 w 156909"/>
                <a:gd name="connsiteY3" fmla="*/ 938669 h 938669"/>
                <a:gd name="connsiteX0" fmla="*/ 73991 w 218730"/>
                <a:gd name="connsiteY0" fmla="*/ 0 h 938669"/>
                <a:gd name="connsiteX1" fmla="*/ 147333 w 218730"/>
                <a:gd name="connsiteY1" fmla="*/ 313497 h 938669"/>
                <a:gd name="connsiteX2" fmla="*/ 688 w 218730"/>
                <a:gd name="connsiteY2" fmla="*/ 611049 h 938669"/>
                <a:gd name="connsiteX3" fmla="*/ 218730 w 218730"/>
                <a:gd name="connsiteY3" fmla="*/ 938669 h 938669"/>
                <a:gd name="connsiteX0" fmla="*/ 74815 w 257654"/>
                <a:gd name="connsiteY0" fmla="*/ 0 h 941050"/>
                <a:gd name="connsiteX1" fmla="*/ 148157 w 257654"/>
                <a:gd name="connsiteY1" fmla="*/ 313497 h 941050"/>
                <a:gd name="connsiteX2" fmla="*/ 1512 w 257654"/>
                <a:gd name="connsiteY2" fmla="*/ 611049 h 941050"/>
                <a:gd name="connsiteX3" fmla="*/ 257654 w 257654"/>
                <a:gd name="connsiteY3" fmla="*/ 941050 h 941050"/>
                <a:gd name="connsiteX0" fmla="*/ 74269 w 233296"/>
                <a:gd name="connsiteY0" fmla="*/ 0 h 905332"/>
                <a:gd name="connsiteX1" fmla="*/ 147611 w 233296"/>
                <a:gd name="connsiteY1" fmla="*/ 313497 h 905332"/>
                <a:gd name="connsiteX2" fmla="*/ 966 w 233296"/>
                <a:gd name="connsiteY2" fmla="*/ 611049 h 905332"/>
                <a:gd name="connsiteX3" fmla="*/ 233296 w 233296"/>
                <a:gd name="connsiteY3" fmla="*/ 905332 h 905332"/>
                <a:gd name="connsiteX0" fmla="*/ 74146 w 233173"/>
                <a:gd name="connsiteY0" fmla="*/ 0 h 905332"/>
                <a:gd name="connsiteX1" fmla="*/ 152251 w 233173"/>
                <a:gd name="connsiteY1" fmla="*/ 330165 h 905332"/>
                <a:gd name="connsiteX2" fmla="*/ 843 w 233173"/>
                <a:gd name="connsiteY2" fmla="*/ 611049 h 905332"/>
                <a:gd name="connsiteX3" fmla="*/ 233173 w 233173"/>
                <a:gd name="connsiteY3" fmla="*/ 905332 h 905332"/>
                <a:gd name="connsiteX0" fmla="*/ 73758 w 232785"/>
                <a:gd name="connsiteY0" fmla="*/ 0 h 905332"/>
                <a:gd name="connsiteX1" fmla="*/ 170913 w 232785"/>
                <a:gd name="connsiteY1" fmla="*/ 332546 h 905332"/>
                <a:gd name="connsiteX2" fmla="*/ 455 w 232785"/>
                <a:gd name="connsiteY2" fmla="*/ 611049 h 905332"/>
                <a:gd name="connsiteX3" fmla="*/ 232785 w 232785"/>
                <a:gd name="connsiteY3" fmla="*/ 905332 h 905332"/>
                <a:gd name="connsiteX0" fmla="*/ 78522 w 232786"/>
                <a:gd name="connsiteY0" fmla="*/ 0 h 874376"/>
                <a:gd name="connsiteX1" fmla="*/ 170914 w 232786"/>
                <a:gd name="connsiteY1" fmla="*/ 301590 h 874376"/>
                <a:gd name="connsiteX2" fmla="*/ 456 w 232786"/>
                <a:gd name="connsiteY2" fmla="*/ 580093 h 874376"/>
                <a:gd name="connsiteX3" fmla="*/ 232786 w 232786"/>
                <a:gd name="connsiteY3" fmla="*/ 874376 h 874376"/>
                <a:gd name="connsiteX0" fmla="*/ 45272 w 199536"/>
                <a:gd name="connsiteY0" fmla="*/ 0 h 874376"/>
                <a:gd name="connsiteX1" fmla="*/ 137664 w 199536"/>
                <a:gd name="connsiteY1" fmla="*/ 301590 h 874376"/>
                <a:gd name="connsiteX2" fmla="*/ 543 w 199536"/>
                <a:gd name="connsiteY2" fmla="*/ 599143 h 874376"/>
                <a:gd name="connsiteX3" fmla="*/ 199536 w 199536"/>
                <a:gd name="connsiteY3" fmla="*/ 874376 h 874376"/>
                <a:gd name="connsiteX0" fmla="*/ 44896 w 199160"/>
                <a:gd name="connsiteY0" fmla="*/ 0 h 874376"/>
                <a:gd name="connsiteX1" fmla="*/ 137288 w 199160"/>
                <a:gd name="connsiteY1" fmla="*/ 301590 h 874376"/>
                <a:gd name="connsiteX2" fmla="*/ 167 w 199160"/>
                <a:gd name="connsiteY2" fmla="*/ 599143 h 874376"/>
                <a:gd name="connsiteX3" fmla="*/ 199160 w 199160"/>
                <a:gd name="connsiteY3" fmla="*/ 874376 h 874376"/>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16383 w 144453"/>
                <a:gd name="connsiteY0" fmla="*/ 0 h 845801"/>
                <a:gd name="connsiteX1" fmla="*/ 108775 w 144453"/>
                <a:gd name="connsiteY1" fmla="*/ 301590 h 845801"/>
                <a:gd name="connsiteX2" fmla="*/ 229 w 144453"/>
                <a:gd name="connsiteY2" fmla="*/ 549137 h 845801"/>
                <a:gd name="connsiteX3" fmla="*/ 144453 w 14445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710 w 153780"/>
                <a:gd name="connsiteY0" fmla="*/ 0 h 845801"/>
                <a:gd name="connsiteX1" fmla="*/ 118102 w 153780"/>
                <a:gd name="connsiteY1" fmla="*/ 301590 h 845801"/>
                <a:gd name="connsiteX2" fmla="*/ 31 w 153780"/>
                <a:gd name="connsiteY2" fmla="*/ 582474 h 845801"/>
                <a:gd name="connsiteX3" fmla="*/ 153780 w 153780"/>
                <a:gd name="connsiteY3" fmla="*/ 845801 h 845801"/>
              </a:gdLst>
              <a:ahLst/>
              <a:cxnLst>
                <a:cxn ang="0">
                  <a:pos x="connsiteX0" y="connsiteY0"/>
                </a:cxn>
                <a:cxn ang="0">
                  <a:pos x="connsiteX1" y="connsiteY1"/>
                </a:cxn>
                <a:cxn ang="0">
                  <a:pos x="connsiteX2" y="connsiteY2"/>
                </a:cxn>
                <a:cxn ang="0">
                  <a:pos x="connsiteX3" y="connsiteY3"/>
                </a:cxn>
              </a:cxnLst>
              <a:rect l="l" t="t" r="r" b="b"/>
              <a:pathLst>
                <a:path w="153780" h="845801">
                  <a:moveTo>
                    <a:pt x="25710" y="0"/>
                  </a:moveTo>
                  <a:cubicBezTo>
                    <a:pt x="126965" y="128588"/>
                    <a:pt x="122382" y="204511"/>
                    <a:pt x="118102" y="301590"/>
                  </a:cubicBezTo>
                  <a:cubicBezTo>
                    <a:pt x="113822" y="398669"/>
                    <a:pt x="1228" y="448910"/>
                    <a:pt x="31" y="582474"/>
                  </a:cubicBezTo>
                  <a:cubicBezTo>
                    <a:pt x="-1166" y="716038"/>
                    <a:pt x="32336" y="762457"/>
                    <a:pt x="153780" y="845801"/>
                  </a:cubicBezTo>
                </a:path>
              </a:pathLst>
            </a:custGeom>
            <a:noFill/>
            <a:ln w="1905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grpSp>
      <p:cxnSp>
        <p:nvCxnSpPr>
          <p:cNvPr id="58" name="Straight Connector 57">
            <a:extLst>
              <a:ext uri="{FF2B5EF4-FFF2-40B4-BE49-F238E27FC236}">
                <a16:creationId xmlns:a16="http://schemas.microsoft.com/office/drawing/2014/main" id="{7EFD5EBF-F624-65F6-49D7-85367C716B50}"/>
              </a:ext>
            </a:extLst>
          </p:cNvPr>
          <p:cNvCxnSpPr/>
          <p:nvPr/>
        </p:nvCxnSpPr>
        <p:spPr>
          <a:xfrm>
            <a:off x="7066491" y="5157755"/>
            <a:ext cx="0" cy="919140"/>
          </a:xfrm>
          <a:prstGeom prst="line">
            <a:avLst/>
          </a:prstGeom>
          <a:noFill/>
          <a:ln w="19050" cap="flat">
            <a:solidFill>
              <a:schemeClr val="accent1">
                <a:lumMod val="75000"/>
              </a:schemeClr>
            </a:solidFill>
            <a:prstDash val="sysDash"/>
            <a:miter lim="800000"/>
          </a:ln>
          <a:effectLst/>
          <a:sp3d/>
        </p:spPr>
        <p:style>
          <a:lnRef idx="0">
            <a:scrgbClr r="0" g="0" b="0"/>
          </a:lnRef>
          <a:fillRef idx="0">
            <a:scrgbClr r="0" g="0" b="0"/>
          </a:fillRef>
          <a:effectRef idx="0">
            <a:scrgbClr r="0" g="0" b="0"/>
          </a:effectRef>
          <a:fontRef idx="none"/>
        </p:style>
      </p:cxnSp>
      <p:sp>
        <p:nvSpPr>
          <p:cNvPr id="112" name="Rectangle 111">
            <a:extLst>
              <a:ext uri="{FF2B5EF4-FFF2-40B4-BE49-F238E27FC236}">
                <a16:creationId xmlns:a16="http://schemas.microsoft.com/office/drawing/2014/main" id="{F0BA47C4-4C4C-BF8A-E02F-D8889D91E332}"/>
              </a:ext>
            </a:extLst>
          </p:cNvPr>
          <p:cNvSpPr/>
          <p:nvPr/>
        </p:nvSpPr>
        <p:spPr>
          <a:xfrm>
            <a:off x="7522794" y="5398202"/>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1</a:t>
            </a:r>
          </a:p>
        </p:txBody>
      </p:sp>
      <p:sp>
        <p:nvSpPr>
          <p:cNvPr id="113" name="Rectangle 112">
            <a:extLst>
              <a:ext uri="{FF2B5EF4-FFF2-40B4-BE49-F238E27FC236}">
                <a16:creationId xmlns:a16="http://schemas.microsoft.com/office/drawing/2014/main" id="{CECBB618-8D4E-F14D-7A5E-A0996498BE65}"/>
              </a:ext>
            </a:extLst>
          </p:cNvPr>
          <p:cNvSpPr/>
          <p:nvPr/>
        </p:nvSpPr>
        <p:spPr>
          <a:xfrm>
            <a:off x="7960944" y="5398202"/>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1</a:t>
            </a:r>
          </a:p>
        </p:txBody>
      </p:sp>
      <p:sp>
        <p:nvSpPr>
          <p:cNvPr id="115" name="Rectangle 114">
            <a:extLst>
              <a:ext uri="{FF2B5EF4-FFF2-40B4-BE49-F238E27FC236}">
                <a16:creationId xmlns:a16="http://schemas.microsoft.com/office/drawing/2014/main" id="{A77246A4-0BBA-D964-4794-EFE98B87E2CD}"/>
              </a:ext>
            </a:extLst>
          </p:cNvPr>
          <p:cNvSpPr/>
          <p:nvPr/>
        </p:nvSpPr>
        <p:spPr>
          <a:xfrm>
            <a:off x="8884534" y="5404516"/>
            <a:ext cx="441288" cy="36933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1</a:t>
            </a:r>
          </a:p>
        </p:txBody>
      </p:sp>
      <p:sp>
        <p:nvSpPr>
          <p:cNvPr id="116" name="Rectangle 115">
            <a:extLst>
              <a:ext uri="{FF2B5EF4-FFF2-40B4-BE49-F238E27FC236}">
                <a16:creationId xmlns:a16="http://schemas.microsoft.com/office/drawing/2014/main" id="{B92ED7A2-5028-D6E7-EA93-453CEA15E66A}"/>
              </a:ext>
            </a:extLst>
          </p:cNvPr>
          <p:cNvSpPr/>
          <p:nvPr/>
        </p:nvSpPr>
        <p:spPr>
          <a:xfrm>
            <a:off x="9329034" y="5404516"/>
            <a:ext cx="441288" cy="36933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1</a:t>
            </a:r>
          </a:p>
        </p:txBody>
      </p:sp>
      <p:sp>
        <p:nvSpPr>
          <p:cNvPr id="117" name="TextBox 116">
            <a:extLst>
              <a:ext uri="{FF2B5EF4-FFF2-40B4-BE49-F238E27FC236}">
                <a16:creationId xmlns:a16="http://schemas.microsoft.com/office/drawing/2014/main" id="{AE12CC3E-9404-2853-95BA-6A875BAE3529}"/>
              </a:ext>
            </a:extLst>
          </p:cNvPr>
          <p:cNvSpPr txBox="1"/>
          <p:nvPr/>
        </p:nvSpPr>
        <p:spPr>
          <a:xfrm>
            <a:off x="9840202" y="5349814"/>
            <a:ext cx="722198"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a:solidFill>
                  <a:srgbClr val="FFFFFF"/>
                </a:solidFill>
              </a:rPr>
              <a:t>...</a:t>
            </a:r>
          </a:p>
          <a:p>
            <a:endParaRPr lang="en-US">
              <a:solidFill>
                <a:srgbClr val="FFFFFF"/>
              </a:solidFill>
            </a:endParaRPr>
          </a:p>
        </p:txBody>
      </p:sp>
      <p:sp>
        <p:nvSpPr>
          <p:cNvPr id="118" name="TextBox 117">
            <a:extLst>
              <a:ext uri="{FF2B5EF4-FFF2-40B4-BE49-F238E27FC236}">
                <a16:creationId xmlns:a16="http://schemas.microsoft.com/office/drawing/2014/main" id="{401232A6-FC83-08DC-F496-7EB689E0F87B}"/>
              </a:ext>
            </a:extLst>
          </p:cNvPr>
          <p:cNvSpPr txBox="1"/>
          <p:nvPr/>
        </p:nvSpPr>
        <p:spPr>
          <a:xfrm>
            <a:off x="1059065" y="5870425"/>
            <a:ext cx="921370"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00B050"/>
                </a:solidFill>
                <a:effectLst/>
                <a:uFillTx/>
                <a:latin typeface="+mj-lt"/>
                <a:ea typeface="+mj-ea"/>
                <a:cs typeface="+mj-cs"/>
                <a:sym typeface="Calibri"/>
              </a:rPr>
              <a:t>Block 0</a:t>
            </a:r>
          </a:p>
        </p:txBody>
      </p:sp>
      <p:sp>
        <p:nvSpPr>
          <p:cNvPr id="119" name="TextBox 118">
            <a:extLst>
              <a:ext uri="{FF2B5EF4-FFF2-40B4-BE49-F238E27FC236}">
                <a16:creationId xmlns:a16="http://schemas.microsoft.com/office/drawing/2014/main" id="{617CDBD0-9102-8F5C-A406-77FA71484CC9}"/>
              </a:ext>
            </a:extLst>
          </p:cNvPr>
          <p:cNvSpPr txBox="1"/>
          <p:nvPr/>
        </p:nvSpPr>
        <p:spPr>
          <a:xfrm>
            <a:off x="2470480" y="5867828"/>
            <a:ext cx="732454"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FFC000"/>
                </a:solidFill>
                <a:effectLst/>
                <a:uFillTx/>
                <a:latin typeface="+mj-lt"/>
                <a:ea typeface="+mj-ea"/>
                <a:cs typeface="+mj-cs"/>
                <a:sym typeface="Calibri"/>
              </a:rPr>
              <a:t>Block 1</a:t>
            </a:r>
          </a:p>
        </p:txBody>
      </p:sp>
      <p:sp>
        <p:nvSpPr>
          <p:cNvPr id="120" name="TextBox 119">
            <a:extLst>
              <a:ext uri="{FF2B5EF4-FFF2-40B4-BE49-F238E27FC236}">
                <a16:creationId xmlns:a16="http://schemas.microsoft.com/office/drawing/2014/main" id="{A89C05CE-B3EA-AB84-77DB-B36D8810E988}"/>
              </a:ext>
            </a:extLst>
          </p:cNvPr>
          <p:cNvSpPr txBox="1"/>
          <p:nvPr/>
        </p:nvSpPr>
        <p:spPr>
          <a:xfrm>
            <a:off x="3369440" y="5877447"/>
            <a:ext cx="921370"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00B0F0"/>
                </a:solidFill>
                <a:effectLst/>
                <a:uFillTx/>
                <a:latin typeface="+mj-lt"/>
                <a:ea typeface="+mj-ea"/>
                <a:cs typeface="+mj-cs"/>
                <a:sym typeface="Calibri"/>
              </a:rPr>
              <a:t>Block 2</a:t>
            </a:r>
          </a:p>
        </p:txBody>
      </p:sp>
      <p:sp>
        <p:nvSpPr>
          <p:cNvPr id="121" name="TextBox 120">
            <a:extLst>
              <a:ext uri="{FF2B5EF4-FFF2-40B4-BE49-F238E27FC236}">
                <a16:creationId xmlns:a16="http://schemas.microsoft.com/office/drawing/2014/main" id="{4595FCB2-BB3A-EF71-EE0E-82095297927D}"/>
              </a:ext>
            </a:extLst>
          </p:cNvPr>
          <p:cNvSpPr txBox="1"/>
          <p:nvPr/>
        </p:nvSpPr>
        <p:spPr>
          <a:xfrm>
            <a:off x="4131440" y="5885067"/>
            <a:ext cx="921370"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FFFFFF"/>
                </a:solidFill>
                <a:effectLst/>
                <a:uFillTx/>
                <a:latin typeface="+mj-lt"/>
                <a:ea typeface="+mj-ea"/>
                <a:cs typeface="+mj-cs"/>
                <a:sym typeface="Calibri"/>
              </a:rPr>
              <a:t>Block 3</a:t>
            </a:r>
          </a:p>
        </p:txBody>
      </p:sp>
      <p:sp>
        <p:nvSpPr>
          <p:cNvPr id="122" name="TextBox 121">
            <a:extLst>
              <a:ext uri="{FF2B5EF4-FFF2-40B4-BE49-F238E27FC236}">
                <a16:creationId xmlns:a16="http://schemas.microsoft.com/office/drawing/2014/main" id="{5DB7EB6A-75EE-D5C6-A5A5-40AFD393DD03}"/>
              </a:ext>
            </a:extLst>
          </p:cNvPr>
          <p:cNvSpPr txBox="1"/>
          <p:nvPr/>
        </p:nvSpPr>
        <p:spPr>
          <a:xfrm>
            <a:off x="6335991" y="5858929"/>
            <a:ext cx="921370"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FFFF00"/>
                </a:solidFill>
                <a:effectLst/>
                <a:uFillTx/>
                <a:latin typeface="+mj-lt"/>
                <a:ea typeface="+mj-ea"/>
                <a:cs typeface="+mj-cs"/>
                <a:sym typeface="Calibri"/>
              </a:rPr>
              <a:t>Block N-1</a:t>
            </a:r>
          </a:p>
        </p:txBody>
      </p:sp>
      <p:sp>
        <p:nvSpPr>
          <p:cNvPr id="123" name="TextBox 122">
            <a:extLst>
              <a:ext uri="{FF2B5EF4-FFF2-40B4-BE49-F238E27FC236}">
                <a16:creationId xmlns:a16="http://schemas.microsoft.com/office/drawing/2014/main" id="{23160FFD-1C25-FC82-45C9-79C8BC893B5F}"/>
              </a:ext>
            </a:extLst>
          </p:cNvPr>
          <p:cNvSpPr txBox="1"/>
          <p:nvPr/>
        </p:nvSpPr>
        <p:spPr>
          <a:xfrm>
            <a:off x="7467560" y="5846091"/>
            <a:ext cx="921370"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00B050"/>
                </a:solidFill>
                <a:effectLst/>
                <a:uFillTx/>
                <a:latin typeface="+mj-lt"/>
                <a:ea typeface="+mj-ea"/>
                <a:cs typeface="+mj-cs"/>
                <a:sym typeface="Calibri"/>
              </a:rPr>
              <a:t>Block 0</a:t>
            </a:r>
          </a:p>
        </p:txBody>
      </p:sp>
      <p:sp>
        <p:nvSpPr>
          <p:cNvPr id="124" name="TextBox 123">
            <a:extLst>
              <a:ext uri="{FF2B5EF4-FFF2-40B4-BE49-F238E27FC236}">
                <a16:creationId xmlns:a16="http://schemas.microsoft.com/office/drawing/2014/main" id="{03EB0B3D-55CC-CD85-E2D9-109B5A66293E}"/>
              </a:ext>
            </a:extLst>
          </p:cNvPr>
          <p:cNvSpPr txBox="1"/>
          <p:nvPr/>
        </p:nvSpPr>
        <p:spPr>
          <a:xfrm>
            <a:off x="8540542" y="5859355"/>
            <a:ext cx="921370"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FFC000"/>
                </a:solidFill>
                <a:effectLst/>
                <a:uFillTx/>
                <a:latin typeface="+mj-lt"/>
                <a:ea typeface="+mj-ea"/>
                <a:cs typeface="+mj-cs"/>
                <a:sym typeface="Calibri"/>
              </a:rPr>
              <a:t>Block 1</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926AD9F-6D17-CAA3-9FB7-F158BB83E444}"/>
                  </a:ext>
                </a:extLst>
              </p:cNvPr>
              <p:cNvSpPr txBox="1"/>
              <p:nvPr/>
            </p:nvSpPr>
            <p:spPr>
              <a:xfrm>
                <a:off x="10562400" y="4517861"/>
                <a:ext cx="1673051" cy="2536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14:m>
                  <m:oMath xmlns:m="http://schemas.openxmlformats.org/officeDocument/2006/math">
                    <m:r>
                      <a:rPr lang="en-US" sz="1050" b="0" i="1" smtClean="0">
                        <a:solidFill>
                          <a:srgbClr val="FFFFFF"/>
                        </a:solidFill>
                        <a:latin typeface="Cambria Math" panose="02040503050406030204" pitchFamily="18" charset="0"/>
                      </a:rPr>
                      <m:t>𝑁</m:t>
                    </m:r>
                    <m:r>
                      <a:rPr lang="en-US" sz="1050" b="0" i="1" smtClean="0">
                        <a:solidFill>
                          <a:srgbClr val="FFFFFF"/>
                        </a:solidFill>
                        <a:latin typeface="Cambria Math" panose="02040503050406030204" pitchFamily="18" charset="0"/>
                      </a:rPr>
                      <m:t>=</m:t>
                    </m:r>
                  </m:oMath>
                </a14:m>
                <a:r>
                  <a:rPr lang="en-US" sz="1050">
                    <a:solidFill>
                      <a:srgbClr val="FFFFFF"/>
                    </a:solidFill>
                  </a:rPr>
                  <a:t> Number of blocks</a:t>
                </a:r>
              </a:p>
            </p:txBody>
          </p:sp>
        </mc:Choice>
        <mc:Fallback xmlns="">
          <p:sp>
            <p:nvSpPr>
              <p:cNvPr id="6" name="TextBox 5">
                <a:extLst>
                  <a:ext uri="{FF2B5EF4-FFF2-40B4-BE49-F238E27FC236}">
                    <a16:creationId xmlns:a16="http://schemas.microsoft.com/office/drawing/2014/main" id="{B926AD9F-6D17-CAA3-9FB7-F158BB83E444}"/>
                  </a:ext>
                </a:extLst>
              </p:cNvPr>
              <p:cNvSpPr txBox="1">
                <a:spLocks noRot="1" noChangeAspect="1" noMove="1" noResize="1" noEditPoints="1" noAdjustHandles="1" noChangeArrowheads="1" noChangeShapeType="1" noTextEdit="1"/>
              </p:cNvSpPr>
              <p:nvPr/>
            </p:nvSpPr>
            <p:spPr>
              <a:xfrm>
                <a:off x="10562400" y="4517861"/>
                <a:ext cx="1673051" cy="253601"/>
              </a:xfrm>
              <a:prstGeom prst="rect">
                <a:avLst/>
              </a:prstGeom>
              <a:blipFill>
                <a:blip r:embed="rId23"/>
                <a:stretch>
                  <a:fillRect b="-11905"/>
                </a:stretch>
              </a:blipFill>
              <a:ln w="12700" cap="flat">
                <a:noFill/>
                <a:miter lim="400000"/>
              </a:ln>
              <a:effectLst/>
            </p:spPr>
            <p:txBody>
              <a:bodyPr/>
              <a:lstStyle/>
              <a:p>
                <a:r>
                  <a:rPr lang="en-US">
                    <a:noFill/>
                  </a:rPr>
                  <a:t> </a:t>
                </a:r>
              </a:p>
            </p:txBody>
          </p:sp>
        </mc:Fallback>
      </mc:AlternateContent>
      <p:sp>
        <p:nvSpPr>
          <p:cNvPr id="37" name="Rectangle 36">
            <a:extLst>
              <a:ext uri="{FF2B5EF4-FFF2-40B4-BE49-F238E27FC236}">
                <a16:creationId xmlns:a16="http://schemas.microsoft.com/office/drawing/2014/main" id="{ABC0BC2B-86FD-E767-BFCB-C1797727045E}"/>
              </a:ext>
            </a:extLst>
          </p:cNvPr>
          <p:cNvSpPr/>
          <p:nvPr/>
        </p:nvSpPr>
        <p:spPr>
          <a:xfrm>
            <a:off x="4964501" y="1764025"/>
            <a:ext cx="1782850" cy="369330"/>
          </a:xfrm>
          <a:prstGeom prst="rect">
            <a:avLst/>
          </a:prstGeom>
          <a:noFill/>
          <a:ln w="12700" cap="flat">
            <a:solidFill>
              <a:schemeClr val="accent2"/>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93" name="Rectangle 92">
            <a:extLst>
              <a:ext uri="{FF2B5EF4-FFF2-40B4-BE49-F238E27FC236}">
                <a16:creationId xmlns:a16="http://schemas.microsoft.com/office/drawing/2014/main" id="{8C83A9FD-3E10-2947-AD7C-FAAB19BE1F8B}"/>
              </a:ext>
            </a:extLst>
          </p:cNvPr>
          <p:cNvSpPr/>
          <p:nvPr/>
        </p:nvSpPr>
        <p:spPr>
          <a:xfrm>
            <a:off x="6673724" y="1296690"/>
            <a:ext cx="239726" cy="474582"/>
          </a:xfrm>
          <a:prstGeom prst="rect">
            <a:avLst/>
          </a:prstGeom>
          <a:solidFill>
            <a:srgbClr val="0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26" name="Rectangle 125">
            <a:extLst>
              <a:ext uri="{FF2B5EF4-FFF2-40B4-BE49-F238E27FC236}">
                <a16:creationId xmlns:a16="http://schemas.microsoft.com/office/drawing/2014/main" id="{BDCC7327-3C15-75D1-7306-F63A3378A586}"/>
              </a:ext>
            </a:extLst>
          </p:cNvPr>
          <p:cNvSpPr/>
          <p:nvPr/>
        </p:nvSpPr>
        <p:spPr>
          <a:xfrm>
            <a:off x="6670133" y="1674388"/>
            <a:ext cx="129128" cy="474581"/>
          </a:xfrm>
          <a:prstGeom prst="rect">
            <a:avLst/>
          </a:prstGeom>
          <a:solidFill>
            <a:srgbClr val="0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27" name="Rectangle 126">
            <a:extLst>
              <a:ext uri="{FF2B5EF4-FFF2-40B4-BE49-F238E27FC236}">
                <a16:creationId xmlns:a16="http://schemas.microsoft.com/office/drawing/2014/main" id="{CA998541-F93C-1A17-FAAD-8DCA6917C5DB}"/>
              </a:ext>
            </a:extLst>
          </p:cNvPr>
          <p:cNvSpPr/>
          <p:nvPr/>
        </p:nvSpPr>
        <p:spPr>
          <a:xfrm>
            <a:off x="6625888" y="1978127"/>
            <a:ext cx="187382" cy="166232"/>
          </a:xfrm>
          <a:prstGeom prst="rect">
            <a:avLst/>
          </a:prstGeom>
          <a:solidFill>
            <a:srgbClr val="0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grpSp>
        <p:nvGrpSpPr>
          <p:cNvPr id="49" name="Group 48">
            <a:extLst>
              <a:ext uri="{FF2B5EF4-FFF2-40B4-BE49-F238E27FC236}">
                <a16:creationId xmlns:a16="http://schemas.microsoft.com/office/drawing/2014/main" id="{F4551065-D1F1-1BB6-EEC3-4308C650854C}"/>
              </a:ext>
            </a:extLst>
          </p:cNvPr>
          <p:cNvGrpSpPr/>
          <p:nvPr/>
        </p:nvGrpSpPr>
        <p:grpSpPr>
          <a:xfrm>
            <a:off x="6543447" y="1659437"/>
            <a:ext cx="153397" cy="549645"/>
            <a:chOff x="10184564" y="5182944"/>
            <a:chExt cx="238709" cy="855326"/>
          </a:xfrm>
        </p:grpSpPr>
        <p:sp>
          <p:nvSpPr>
            <p:cNvPr id="50" name="Rectangle 49">
              <a:extLst>
                <a:ext uri="{FF2B5EF4-FFF2-40B4-BE49-F238E27FC236}">
                  <a16:creationId xmlns:a16="http://schemas.microsoft.com/office/drawing/2014/main" id="{C17FC462-9FA3-DBE2-BD13-CD21A6D75E3C}"/>
                </a:ext>
              </a:extLst>
            </p:cNvPr>
            <p:cNvSpPr/>
            <p:nvPr/>
          </p:nvSpPr>
          <p:spPr>
            <a:xfrm>
              <a:off x="10309436" y="5326856"/>
              <a:ext cx="77577" cy="95250"/>
            </a:xfrm>
            <a:prstGeom prst="rect">
              <a:avLst/>
            </a:prstGeom>
            <a:solidFill>
              <a:srgbClr val="0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51" name="Rectangle 50">
              <a:extLst>
                <a:ext uri="{FF2B5EF4-FFF2-40B4-BE49-F238E27FC236}">
                  <a16:creationId xmlns:a16="http://schemas.microsoft.com/office/drawing/2014/main" id="{7D49319F-263E-C78B-CD60-ACEED278C499}"/>
                </a:ext>
              </a:extLst>
            </p:cNvPr>
            <p:cNvSpPr/>
            <p:nvPr/>
          </p:nvSpPr>
          <p:spPr>
            <a:xfrm>
              <a:off x="10210364" y="5867400"/>
              <a:ext cx="81400" cy="80345"/>
            </a:xfrm>
            <a:prstGeom prst="rect">
              <a:avLst/>
            </a:prstGeom>
            <a:solidFill>
              <a:srgbClr val="0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60" name="Freeform: Shape 59">
              <a:extLst>
                <a:ext uri="{FF2B5EF4-FFF2-40B4-BE49-F238E27FC236}">
                  <a16:creationId xmlns:a16="http://schemas.microsoft.com/office/drawing/2014/main" id="{2190C8A8-44AD-711B-85F0-EF6B7DB1A677}"/>
                </a:ext>
              </a:extLst>
            </p:cNvPr>
            <p:cNvSpPr/>
            <p:nvPr/>
          </p:nvSpPr>
          <p:spPr>
            <a:xfrm>
              <a:off x="10184564" y="5192469"/>
              <a:ext cx="153780" cy="845801"/>
            </a:xfrm>
            <a:custGeom>
              <a:avLst/>
              <a:gdLst>
                <a:gd name="connsiteX0" fmla="*/ 210119 w 399749"/>
                <a:gd name="connsiteY0" fmla="*/ 0 h 1204898"/>
                <a:gd name="connsiteX1" fmla="*/ 392999 w 399749"/>
                <a:gd name="connsiteY1" fmla="*/ 437322 h 1204898"/>
                <a:gd name="connsiteX2" fmla="*/ 35190 w 399749"/>
                <a:gd name="connsiteY2" fmla="*/ 795130 h 1204898"/>
                <a:gd name="connsiteX3" fmla="*/ 51092 w 399749"/>
                <a:gd name="connsiteY3" fmla="*/ 834887 h 1204898"/>
                <a:gd name="connsiteX4" fmla="*/ 369145 w 399749"/>
                <a:gd name="connsiteY4" fmla="*/ 1176793 h 1204898"/>
                <a:gd name="connsiteX5" fmla="*/ 369145 w 399749"/>
                <a:gd name="connsiteY5" fmla="*/ 1160890 h 1204898"/>
                <a:gd name="connsiteX0" fmla="*/ 172572 w 362202"/>
                <a:gd name="connsiteY0" fmla="*/ 0 h 1204898"/>
                <a:gd name="connsiteX1" fmla="*/ 355452 w 362202"/>
                <a:gd name="connsiteY1" fmla="*/ 437322 h 1204898"/>
                <a:gd name="connsiteX2" fmla="*/ 88131 w 362202"/>
                <a:gd name="connsiteY2" fmla="*/ 528430 h 1204898"/>
                <a:gd name="connsiteX3" fmla="*/ 13545 w 362202"/>
                <a:gd name="connsiteY3" fmla="*/ 834887 h 1204898"/>
                <a:gd name="connsiteX4" fmla="*/ 331598 w 362202"/>
                <a:gd name="connsiteY4" fmla="*/ 1176793 h 1204898"/>
                <a:gd name="connsiteX5" fmla="*/ 331598 w 362202"/>
                <a:gd name="connsiteY5" fmla="*/ 1160890 h 1204898"/>
                <a:gd name="connsiteX0" fmla="*/ 171725 w 361355"/>
                <a:gd name="connsiteY0" fmla="*/ 0 h 1204898"/>
                <a:gd name="connsiteX1" fmla="*/ 311743 w 361355"/>
                <a:gd name="connsiteY1" fmla="*/ 332547 h 1204898"/>
                <a:gd name="connsiteX2" fmla="*/ 87284 w 361355"/>
                <a:gd name="connsiteY2" fmla="*/ 528430 h 1204898"/>
                <a:gd name="connsiteX3" fmla="*/ 12698 w 361355"/>
                <a:gd name="connsiteY3" fmla="*/ 834887 h 1204898"/>
                <a:gd name="connsiteX4" fmla="*/ 330751 w 361355"/>
                <a:gd name="connsiteY4" fmla="*/ 1176793 h 1204898"/>
                <a:gd name="connsiteX5" fmla="*/ 330751 w 361355"/>
                <a:gd name="connsiteY5" fmla="*/ 1160890 h 1204898"/>
                <a:gd name="connsiteX0" fmla="*/ 169281 w 358911"/>
                <a:gd name="connsiteY0" fmla="*/ 0 h 1204898"/>
                <a:gd name="connsiteX1" fmla="*/ 309299 w 358911"/>
                <a:gd name="connsiteY1" fmla="*/ 332547 h 1204898"/>
                <a:gd name="connsiteX2" fmla="*/ 99127 w 358911"/>
                <a:gd name="connsiteY2" fmla="*/ 561767 h 1204898"/>
                <a:gd name="connsiteX3" fmla="*/ 10254 w 358911"/>
                <a:gd name="connsiteY3" fmla="*/ 834887 h 1204898"/>
                <a:gd name="connsiteX4" fmla="*/ 328307 w 358911"/>
                <a:gd name="connsiteY4" fmla="*/ 1176793 h 1204898"/>
                <a:gd name="connsiteX5" fmla="*/ 328307 w 358911"/>
                <a:gd name="connsiteY5" fmla="*/ 1160890 h 1204898"/>
                <a:gd name="connsiteX0" fmla="*/ 159055 w 348685"/>
                <a:gd name="connsiteY0" fmla="*/ 0 h 1204898"/>
                <a:gd name="connsiteX1" fmla="*/ 299073 w 348685"/>
                <a:gd name="connsiteY1" fmla="*/ 332547 h 1204898"/>
                <a:gd name="connsiteX2" fmla="*/ 28 w 348685"/>
                <a:gd name="connsiteY2" fmla="*/ 834887 h 1204898"/>
                <a:gd name="connsiteX3" fmla="*/ 318081 w 348685"/>
                <a:gd name="connsiteY3" fmla="*/ 1176793 h 1204898"/>
                <a:gd name="connsiteX4" fmla="*/ 318081 w 348685"/>
                <a:gd name="connsiteY4" fmla="*/ 1160890 h 1204898"/>
                <a:gd name="connsiteX0" fmla="*/ 135242 w 348684"/>
                <a:gd name="connsiteY0" fmla="*/ 0 h 1090598"/>
                <a:gd name="connsiteX1" fmla="*/ 299072 w 348684"/>
                <a:gd name="connsiteY1" fmla="*/ 218247 h 1090598"/>
                <a:gd name="connsiteX2" fmla="*/ 27 w 348684"/>
                <a:gd name="connsiteY2" fmla="*/ 720587 h 1090598"/>
                <a:gd name="connsiteX3" fmla="*/ 318080 w 348684"/>
                <a:gd name="connsiteY3" fmla="*/ 1062493 h 1090598"/>
                <a:gd name="connsiteX4" fmla="*/ 318080 w 348684"/>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368 w 349810"/>
                <a:gd name="connsiteY0" fmla="*/ 0 h 1090598"/>
                <a:gd name="connsiteX1" fmla="*/ 209710 w 349810"/>
                <a:gd name="connsiteY1" fmla="*/ 313497 h 1090598"/>
                <a:gd name="connsiteX2" fmla="*/ 1153 w 349810"/>
                <a:gd name="connsiteY2" fmla="*/ 720587 h 1090598"/>
                <a:gd name="connsiteX3" fmla="*/ 319206 w 349810"/>
                <a:gd name="connsiteY3" fmla="*/ 1062493 h 1090598"/>
                <a:gd name="connsiteX4" fmla="*/ 319206 w 349810"/>
                <a:gd name="connsiteY4" fmla="*/ 1046590 h 1090598"/>
                <a:gd name="connsiteX0" fmla="*/ 74816 w 288258"/>
                <a:gd name="connsiteY0" fmla="*/ 0 h 1090598"/>
                <a:gd name="connsiteX1" fmla="*/ 148158 w 288258"/>
                <a:gd name="connsiteY1" fmla="*/ 313497 h 1090598"/>
                <a:gd name="connsiteX2" fmla="*/ 1513 w 288258"/>
                <a:gd name="connsiteY2" fmla="*/ 611049 h 1090598"/>
                <a:gd name="connsiteX3" fmla="*/ 257654 w 288258"/>
                <a:gd name="connsiteY3" fmla="*/ 1062493 h 1090598"/>
                <a:gd name="connsiteX4" fmla="*/ 257654 w 288258"/>
                <a:gd name="connsiteY4" fmla="*/ 1046590 h 1090598"/>
                <a:gd name="connsiteX0" fmla="*/ 73596 w 287038"/>
                <a:gd name="connsiteY0" fmla="*/ 0 h 1090598"/>
                <a:gd name="connsiteX1" fmla="*/ 146938 w 287038"/>
                <a:gd name="connsiteY1" fmla="*/ 313497 h 1090598"/>
                <a:gd name="connsiteX2" fmla="*/ 293 w 287038"/>
                <a:gd name="connsiteY2" fmla="*/ 611049 h 1090598"/>
                <a:gd name="connsiteX3" fmla="*/ 256434 w 287038"/>
                <a:gd name="connsiteY3" fmla="*/ 1062493 h 1090598"/>
                <a:gd name="connsiteX4" fmla="*/ 256434 w 287038"/>
                <a:gd name="connsiteY4" fmla="*/ 1046590 h 1090598"/>
                <a:gd name="connsiteX0" fmla="*/ 73596 w 435763"/>
                <a:gd name="connsiteY0" fmla="*/ 0 h 1169574"/>
                <a:gd name="connsiteX1" fmla="*/ 146938 w 435763"/>
                <a:gd name="connsiteY1" fmla="*/ 313497 h 1169574"/>
                <a:gd name="connsiteX2" fmla="*/ 293 w 435763"/>
                <a:gd name="connsiteY2" fmla="*/ 611049 h 1169574"/>
                <a:gd name="connsiteX3" fmla="*/ 256434 w 435763"/>
                <a:gd name="connsiteY3" fmla="*/ 1062493 h 1169574"/>
                <a:gd name="connsiteX4" fmla="*/ 432646 w 435763"/>
                <a:gd name="connsiteY4" fmla="*/ 1160890 h 1169574"/>
                <a:gd name="connsiteX0" fmla="*/ 77000 w 437410"/>
                <a:gd name="connsiteY0" fmla="*/ 0 h 1164634"/>
                <a:gd name="connsiteX1" fmla="*/ 150342 w 437410"/>
                <a:gd name="connsiteY1" fmla="*/ 313497 h 1164634"/>
                <a:gd name="connsiteX2" fmla="*/ 3697 w 437410"/>
                <a:gd name="connsiteY2" fmla="*/ 611049 h 1164634"/>
                <a:gd name="connsiteX3" fmla="*/ 40763 w 437410"/>
                <a:gd name="connsiteY3" fmla="*/ 919618 h 1164634"/>
                <a:gd name="connsiteX4" fmla="*/ 436050 w 437410"/>
                <a:gd name="connsiteY4" fmla="*/ 1160890 h 1164634"/>
                <a:gd name="connsiteX0" fmla="*/ 77000 w 159285"/>
                <a:gd name="connsiteY0" fmla="*/ 0 h 919618"/>
                <a:gd name="connsiteX1" fmla="*/ 150342 w 159285"/>
                <a:gd name="connsiteY1" fmla="*/ 313497 h 919618"/>
                <a:gd name="connsiteX2" fmla="*/ 3697 w 159285"/>
                <a:gd name="connsiteY2" fmla="*/ 611049 h 919618"/>
                <a:gd name="connsiteX3" fmla="*/ 40763 w 159285"/>
                <a:gd name="connsiteY3" fmla="*/ 919618 h 919618"/>
                <a:gd name="connsiteX0" fmla="*/ 73357 w 165708"/>
                <a:gd name="connsiteY0" fmla="*/ 0 h 943431"/>
                <a:gd name="connsiteX1" fmla="*/ 146699 w 165708"/>
                <a:gd name="connsiteY1" fmla="*/ 313497 h 943431"/>
                <a:gd name="connsiteX2" fmla="*/ 54 w 165708"/>
                <a:gd name="connsiteY2" fmla="*/ 611049 h 943431"/>
                <a:gd name="connsiteX3" fmla="*/ 165708 w 165708"/>
                <a:gd name="connsiteY3" fmla="*/ 943431 h 943431"/>
                <a:gd name="connsiteX0" fmla="*/ 76496 w 316485"/>
                <a:gd name="connsiteY0" fmla="*/ 0 h 1000581"/>
                <a:gd name="connsiteX1" fmla="*/ 149838 w 316485"/>
                <a:gd name="connsiteY1" fmla="*/ 313497 h 1000581"/>
                <a:gd name="connsiteX2" fmla="*/ 3193 w 316485"/>
                <a:gd name="connsiteY2" fmla="*/ 611049 h 1000581"/>
                <a:gd name="connsiteX3" fmla="*/ 316485 w 316485"/>
                <a:gd name="connsiteY3" fmla="*/ 1000581 h 1000581"/>
                <a:gd name="connsiteX0" fmla="*/ 73829 w 209043"/>
                <a:gd name="connsiteY0" fmla="*/ 0 h 972006"/>
                <a:gd name="connsiteX1" fmla="*/ 147171 w 209043"/>
                <a:gd name="connsiteY1" fmla="*/ 313497 h 972006"/>
                <a:gd name="connsiteX2" fmla="*/ 526 w 209043"/>
                <a:gd name="connsiteY2" fmla="*/ 611049 h 972006"/>
                <a:gd name="connsiteX3" fmla="*/ 209043 w 209043"/>
                <a:gd name="connsiteY3" fmla="*/ 972006 h 972006"/>
                <a:gd name="connsiteX0" fmla="*/ 74624 w 156909"/>
                <a:gd name="connsiteY0" fmla="*/ 0 h 938669"/>
                <a:gd name="connsiteX1" fmla="*/ 147966 w 156909"/>
                <a:gd name="connsiteY1" fmla="*/ 313497 h 938669"/>
                <a:gd name="connsiteX2" fmla="*/ 1321 w 156909"/>
                <a:gd name="connsiteY2" fmla="*/ 611049 h 938669"/>
                <a:gd name="connsiteX3" fmla="*/ 71725 w 156909"/>
                <a:gd name="connsiteY3" fmla="*/ 938669 h 938669"/>
                <a:gd name="connsiteX0" fmla="*/ 73991 w 218730"/>
                <a:gd name="connsiteY0" fmla="*/ 0 h 938669"/>
                <a:gd name="connsiteX1" fmla="*/ 147333 w 218730"/>
                <a:gd name="connsiteY1" fmla="*/ 313497 h 938669"/>
                <a:gd name="connsiteX2" fmla="*/ 688 w 218730"/>
                <a:gd name="connsiteY2" fmla="*/ 611049 h 938669"/>
                <a:gd name="connsiteX3" fmla="*/ 218730 w 218730"/>
                <a:gd name="connsiteY3" fmla="*/ 938669 h 938669"/>
                <a:gd name="connsiteX0" fmla="*/ 74815 w 257654"/>
                <a:gd name="connsiteY0" fmla="*/ 0 h 941050"/>
                <a:gd name="connsiteX1" fmla="*/ 148157 w 257654"/>
                <a:gd name="connsiteY1" fmla="*/ 313497 h 941050"/>
                <a:gd name="connsiteX2" fmla="*/ 1512 w 257654"/>
                <a:gd name="connsiteY2" fmla="*/ 611049 h 941050"/>
                <a:gd name="connsiteX3" fmla="*/ 257654 w 257654"/>
                <a:gd name="connsiteY3" fmla="*/ 941050 h 941050"/>
                <a:gd name="connsiteX0" fmla="*/ 74269 w 233296"/>
                <a:gd name="connsiteY0" fmla="*/ 0 h 905332"/>
                <a:gd name="connsiteX1" fmla="*/ 147611 w 233296"/>
                <a:gd name="connsiteY1" fmla="*/ 313497 h 905332"/>
                <a:gd name="connsiteX2" fmla="*/ 966 w 233296"/>
                <a:gd name="connsiteY2" fmla="*/ 611049 h 905332"/>
                <a:gd name="connsiteX3" fmla="*/ 233296 w 233296"/>
                <a:gd name="connsiteY3" fmla="*/ 905332 h 905332"/>
                <a:gd name="connsiteX0" fmla="*/ 74146 w 233173"/>
                <a:gd name="connsiteY0" fmla="*/ 0 h 905332"/>
                <a:gd name="connsiteX1" fmla="*/ 152251 w 233173"/>
                <a:gd name="connsiteY1" fmla="*/ 330165 h 905332"/>
                <a:gd name="connsiteX2" fmla="*/ 843 w 233173"/>
                <a:gd name="connsiteY2" fmla="*/ 611049 h 905332"/>
                <a:gd name="connsiteX3" fmla="*/ 233173 w 233173"/>
                <a:gd name="connsiteY3" fmla="*/ 905332 h 905332"/>
                <a:gd name="connsiteX0" fmla="*/ 73758 w 232785"/>
                <a:gd name="connsiteY0" fmla="*/ 0 h 905332"/>
                <a:gd name="connsiteX1" fmla="*/ 170913 w 232785"/>
                <a:gd name="connsiteY1" fmla="*/ 332546 h 905332"/>
                <a:gd name="connsiteX2" fmla="*/ 455 w 232785"/>
                <a:gd name="connsiteY2" fmla="*/ 611049 h 905332"/>
                <a:gd name="connsiteX3" fmla="*/ 232785 w 232785"/>
                <a:gd name="connsiteY3" fmla="*/ 905332 h 905332"/>
                <a:gd name="connsiteX0" fmla="*/ 78522 w 232786"/>
                <a:gd name="connsiteY0" fmla="*/ 0 h 874376"/>
                <a:gd name="connsiteX1" fmla="*/ 170914 w 232786"/>
                <a:gd name="connsiteY1" fmla="*/ 301590 h 874376"/>
                <a:gd name="connsiteX2" fmla="*/ 456 w 232786"/>
                <a:gd name="connsiteY2" fmla="*/ 580093 h 874376"/>
                <a:gd name="connsiteX3" fmla="*/ 232786 w 232786"/>
                <a:gd name="connsiteY3" fmla="*/ 874376 h 874376"/>
                <a:gd name="connsiteX0" fmla="*/ 45272 w 199536"/>
                <a:gd name="connsiteY0" fmla="*/ 0 h 874376"/>
                <a:gd name="connsiteX1" fmla="*/ 137664 w 199536"/>
                <a:gd name="connsiteY1" fmla="*/ 301590 h 874376"/>
                <a:gd name="connsiteX2" fmla="*/ 543 w 199536"/>
                <a:gd name="connsiteY2" fmla="*/ 599143 h 874376"/>
                <a:gd name="connsiteX3" fmla="*/ 199536 w 199536"/>
                <a:gd name="connsiteY3" fmla="*/ 874376 h 874376"/>
                <a:gd name="connsiteX0" fmla="*/ 44896 w 199160"/>
                <a:gd name="connsiteY0" fmla="*/ 0 h 874376"/>
                <a:gd name="connsiteX1" fmla="*/ 137288 w 199160"/>
                <a:gd name="connsiteY1" fmla="*/ 301590 h 874376"/>
                <a:gd name="connsiteX2" fmla="*/ 167 w 199160"/>
                <a:gd name="connsiteY2" fmla="*/ 599143 h 874376"/>
                <a:gd name="connsiteX3" fmla="*/ 199160 w 199160"/>
                <a:gd name="connsiteY3" fmla="*/ 874376 h 874376"/>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16383 w 144453"/>
                <a:gd name="connsiteY0" fmla="*/ 0 h 845801"/>
                <a:gd name="connsiteX1" fmla="*/ 108775 w 144453"/>
                <a:gd name="connsiteY1" fmla="*/ 301590 h 845801"/>
                <a:gd name="connsiteX2" fmla="*/ 229 w 144453"/>
                <a:gd name="connsiteY2" fmla="*/ 549137 h 845801"/>
                <a:gd name="connsiteX3" fmla="*/ 144453 w 14445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710 w 153780"/>
                <a:gd name="connsiteY0" fmla="*/ 0 h 845801"/>
                <a:gd name="connsiteX1" fmla="*/ 118102 w 153780"/>
                <a:gd name="connsiteY1" fmla="*/ 301590 h 845801"/>
                <a:gd name="connsiteX2" fmla="*/ 31 w 153780"/>
                <a:gd name="connsiteY2" fmla="*/ 582474 h 845801"/>
                <a:gd name="connsiteX3" fmla="*/ 153780 w 153780"/>
                <a:gd name="connsiteY3" fmla="*/ 845801 h 845801"/>
              </a:gdLst>
              <a:ahLst/>
              <a:cxnLst>
                <a:cxn ang="0">
                  <a:pos x="connsiteX0" y="connsiteY0"/>
                </a:cxn>
                <a:cxn ang="0">
                  <a:pos x="connsiteX1" y="connsiteY1"/>
                </a:cxn>
                <a:cxn ang="0">
                  <a:pos x="connsiteX2" y="connsiteY2"/>
                </a:cxn>
                <a:cxn ang="0">
                  <a:pos x="connsiteX3" y="connsiteY3"/>
                </a:cxn>
              </a:cxnLst>
              <a:rect l="l" t="t" r="r" b="b"/>
              <a:pathLst>
                <a:path w="153780" h="845801">
                  <a:moveTo>
                    <a:pt x="25710" y="0"/>
                  </a:moveTo>
                  <a:cubicBezTo>
                    <a:pt x="126965" y="128588"/>
                    <a:pt x="122382" y="204511"/>
                    <a:pt x="118102" y="301590"/>
                  </a:cubicBezTo>
                  <a:cubicBezTo>
                    <a:pt x="113822" y="398669"/>
                    <a:pt x="1228" y="448910"/>
                    <a:pt x="31" y="582474"/>
                  </a:cubicBezTo>
                  <a:cubicBezTo>
                    <a:pt x="-1166" y="716038"/>
                    <a:pt x="32336" y="762457"/>
                    <a:pt x="153780" y="845801"/>
                  </a:cubicBezTo>
                </a:path>
              </a:pathLst>
            </a:custGeom>
            <a:noFill/>
            <a:ln w="1905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92" name="Freeform: Shape 91">
              <a:extLst>
                <a:ext uri="{FF2B5EF4-FFF2-40B4-BE49-F238E27FC236}">
                  <a16:creationId xmlns:a16="http://schemas.microsoft.com/office/drawing/2014/main" id="{9481F268-85AC-3A4A-A424-63C0967F7925}"/>
                </a:ext>
              </a:extLst>
            </p:cNvPr>
            <p:cNvSpPr/>
            <p:nvPr/>
          </p:nvSpPr>
          <p:spPr>
            <a:xfrm>
              <a:off x="10269493" y="5182944"/>
              <a:ext cx="153780" cy="845801"/>
            </a:xfrm>
            <a:custGeom>
              <a:avLst/>
              <a:gdLst>
                <a:gd name="connsiteX0" fmla="*/ 210119 w 399749"/>
                <a:gd name="connsiteY0" fmla="*/ 0 h 1204898"/>
                <a:gd name="connsiteX1" fmla="*/ 392999 w 399749"/>
                <a:gd name="connsiteY1" fmla="*/ 437322 h 1204898"/>
                <a:gd name="connsiteX2" fmla="*/ 35190 w 399749"/>
                <a:gd name="connsiteY2" fmla="*/ 795130 h 1204898"/>
                <a:gd name="connsiteX3" fmla="*/ 51092 w 399749"/>
                <a:gd name="connsiteY3" fmla="*/ 834887 h 1204898"/>
                <a:gd name="connsiteX4" fmla="*/ 369145 w 399749"/>
                <a:gd name="connsiteY4" fmla="*/ 1176793 h 1204898"/>
                <a:gd name="connsiteX5" fmla="*/ 369145 w 399749"/>
                <a:gd name="connsiteY5" fmla="*/ 1160890 h 1204898"/>
                <a:gd name="connsiteX0" fmla="*/ 172572 w 362202"/>
                <a:gd name="connsiteY0" fmla="*/ 0 h 1204898"/>
                <a:gd name="connsiteX1" fmla="*/ 355452 w 362202"/>
                <a:gd name="connsiteY1" fmla="*/ 437322 h 1204898"/>
                <a:gd name="connsiteX2" fmla="*/ 88131 w 362202"/>
                <a:gd name="connsiteY2" fmla="*/ 528430 h 1204898"/>
                <a:gd name="connsiteX3" fmla="*/ 13545 w 362202"/>
                <a:gd name="connsiteY3" fmla="*/ 834887 h 1204898"/>
                <a:gd name="connsiteX4" fmla="*/ 331598 w 362202"/>
                <a:gd name="connsiteY4" fmla="*/ 1176793 h 1204898"/>
                <a:gd name="connsiteX5" fmla="*/ 331598 w 362202"/>
                <a:gd name="connsiteY5" fmla="*/ 1160890 h 1204898"/>
                <a:gd name="connsiteX0" fmla="*/ 171725 w 361355"/>
                <a:gd name="connsiteY0" fmla="*/ 0 h 1204898"/>
                <a:gd name="connsiteX1" fmla="*/ 311743 w 361355"/>
                <a:gd name="connsiteY1" fmla="*/ 332547 h 1204898"/>
                <a:gd name="connsiteX2" fmla="*/ 87284 w 361355"/>
                <a:gd name="connsiteY2" fmla="*/ 528430 h 1204898"/>
                <a:gd name="connsiteX3" fmla="*/ 12698 w 361355"/>
                <a:gd name="connsiteY3" fmla="*/ 834887 h 1204898"/>
                <a:gd name="connsiteX4" fmla="*/ 330751 w 361355"/>
                <a:gd name="connsiteY4" fmla="*/ 1176793 h 1204898"/>
                <a:gd name="connsiteX5" fmla="*/ 330751 w 361355"/>
                <a:gd name="connsiteY5" fmla="*/ 1160890 h 1204898"/>
                <a:gd name="connsiteX0" fmla="*/ 169281 w 358911"/>
                <a:gd name="connsiteY0" fmla="*/ 0 h 1204898"/>
                <a:gd name="connsiteX1" fmla="*/ 309299 w 358911"/>
                <a:gd name="connsiteY1" fmla="*/ 332547 h 1204898"/>
                <a:gd name="connsiteX2" fmla="*/ 99127 w 358911"/>
                <a:gd name="connsiteY2" fmla="*/ 561767 h 1204898"/>
                <a:gd name="connsiteX3" fmla="*/ 10254 w 358911"/>
                <a:gd name="connsiteY3" fmla="*/ 834887 h 1204898"/>
                <a:gd name="connsiteX4" fmla="*/ 328307 w 358911"/>
                <a:gd name="connsiteY4" fmla="*/ 1176793 h 1204898"/>
                <a:gd name="connsiteX5" fmla="*/ 328307 w 358911"/>
                <a:gd name="connsiteY5" fmla="*/ 1160890 h 1204898"/>
                <a:gd name="connsiteX0" fmla="*/ 159055 w 348685"/>
                <a:gd name="connsiteY0" fmla="*/ 0 h 1204898"/>
                <a:gd name="connsiteX1" fmla="*/ 299073 w 348685"/>
                <a:gd name="connsiteY1" fmla="*/ 332547 h 1204898"/>
                <a:gd name="connsiteX2" fmla="*/ 28 w 348685"/>
                <a:gd name="connsiteY2" fmla="*/ 834887 h 1204898"/>
                <a:gd name="connsiteX3" fmla="*/ 318081 w 348685"/>
                <a:gd name="connsiteY3" fmla="*/ 1176793 h 1204898"/>
                <a:gd name="connsiteX4" fmla="*/ 318081 w 348685"/>
                <a:gd name="connsiteY4" fmla="*/ 1160890 h 1204898"/>
                <a:gd name="connsiteX0" fmla="*/ 135242 w 348684"/>
                <a:gd name="connsiteY0" fmla="*/ 0 h 1090598"/>
                <a:gd name="connsiteX1" fmla="*/ 299072 w 348684"/>
                <a:gd name="connsiteY1" fmla="*/ 218247 h 1090598"/>
                <a:gd name="connsiteX2" fmla="*/ 27 w 348684"/>
                <a:gd name="connsiteY2" fmla="*/ 720587 h 1090598"/>
                <a:gd name="connsiteX3" fmla="*/ 318080 w 348684"/>
                <a:gd name="connsiteY3" fmla="*/ 1062493 h 1090598"/>
                <a:gd name="connsiteX4" fmla="*/ 318080 w 348684"/>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368 w 349810"/>
                <a:gd name="connsiteY0" fmla="*/ 0 h 1090598"/>
                <a:gd name="connsiteX1" fmla="*/ 209710 w 349810"/>
                <a:gd name="connsiteY1" fmla="*/ 313497 h 1090598"/>
                <a:gd name="connsiteX2" fmla="*/ 1153 w 349810"/>
                <a:gd name="connsiteY2" fmla="*/ 720587 h 1090598"/>
                <a:gd name="connsiteX3" fmla="*/ 319206 w 349810"/>
                <a:gd name="connsiteY3" fmla="*/ 1062493 h 1090598"/>
                <a:gd name="connsiteX4" fmla="*/ 319206 w 349810"/>
                <a:gd name="connsiteY4" fmla="*/ 1046590 h 1090598"/>
                <a:gd name="connsiteX0" fmla="*/ 74816 w 288258"/>
                <a:gd name="connsiteY0" fmla="*/ 0 h 1090598"/>
                <a:gd name="connsiteX1" fmla="*/ 148158 w 288258"/>
                <a:gd name="connsiteY1" fmla="*/ 313497 h 1090598"/>
                <a:gd name="connsiteX2" fmla="*/ 1513 w 288258"/>
                <a:gd name="connsiteY2" fmla="*/ 611049 h 1090598"/>
                <a:gd name="connsiteX3" fmla="*/ 257654 w 288258"/>
                <a:gd name="connsiteY3" fmla="*/ 1062493 h 1090598"/>
                <a:gd name="connsiteX4" fmla="*/ 257654 w 288258"/>
                <a:gd name="connsiteY4" fmla="*/ 1046590 h 1090598"/>
                <a:gd name="connsiteX0" fmla="*/ 73596 w 287038"/>
                <a:gd name="connsiteY0" fmla="*/ 0 h 1090598"/>
                <a:gd name="connsiteX1" fmla="*/ 146938 w 287038"/>
                <a:gd name="connsiteY1" fmla="*/ 313497 h 1090598"/>
                <a:gd name="connsiteX2" fmla="*/ 293 w 287038"/>
                <a:gd name="connsiteY2" fmla="*/ 611049 h 1090598"/>
                <a:gd name="connsiteX3" fmla="*/ 256434 w 287038"/>
                <a:gd name="connsiteY3" fmla="*/ 1062493 h 1090598"/>
                <a:gd name="connsiteX4" fmla="*/ 256434 w 287038"/>
                <a:gd name="connsiteY4" fmla="*/ 1046590 h 1090598"/>
                <a:gd name="connsiteX0" fmla="*/ 73596 w 435763"/>
                <a:gd name="connsiteY0" fmla="*/ 0 h 1169574"/>
                <a:gd name="connsiteX1" fmla="*/ 146938 w 435763"/>
                <a:gd name="connsiteY1" fmla="*/ 313497 h 1169574"/>
                <a:gd name="connsiteX2" fmla="*/ 293 w 435763"/>
                <a:gd name="connsiteY2" fmla="*/ 611049 h 1169574"/>
                <a:gd name="connsiteX3" fmla="*/ 256434 w 435763"/>
                <a:gd name="connsiteY3" fmla="*/ 1062493 h 1169574"/>
                <a:gd name="connsiteX4" fmla="*/ 432646 w 435763"/>
                <a:gd name="connsiteY4" fmla="*/ 1160890 h 1169574"/>
                <a:gd name="connsiteX0" fmla="*/ 77000 w 437410"/>
                <a:gd name="connsiteY0" fmla="*/ 0 h 1164634"/>
                <a:gd name="connsiteX1" fmla="*/ 150342 w 437410"/>
                <a:gd name="connsiteY1" fmla="*/ 313497 h 1164634"/>
                <a:gd name="connsiteX2" fmla="*/ 3697 w 437410"/>
                <a:gd name="connsiteY2" fmla="*/ 611049 h 1164634"/>
                <a:gd name="connsiteX3" fmla="*/ 40763 w 437410"/>
                <a:gd name="connsiteY3" fmla="*/ 919618 h 1164634"/>
                <a:gd name="connsiteX4" fmla="*/ 436050 w 437410"/>
                <a:gd name="connsiteY4" fmla="*/ 1160890 h 1164634"/>
                <a:gd name="connsiteX0" fmla="*/ 77000 w 159285"/>
                <a:gd name="connsiteY0" fmla="*/ 0 h 919618"/>
                <a:gd name="connsiteX1" fmla="*/ 150342 w 159285"/>
                <a:gd name="connsiteY1" fmla="*/ 313497 h 919618"/>
                <a:gd name="connsiteX2" fmla="*/ 3697 w 159285"/>
                <a:gd name="connsiteY2" fmla="*/ 611049 h 919618"/>
                <a:gd name="connsiteX3" fmla="*/ 40763 w 159285"/>
                <a:gd name="connsiteY3" fmla="*/ 919618 h 919618"/>
                <a:gd name="connsiteX0" fmla="*/ 73357 w 165708"/>
                <a:gd name="connsiteY0" fmla="*/ 0 h 943431"/>
                <a:gd name="connsiteX1" fmla="*/ 146699 w 165708"/>
                <a:gd name="connsiteY1" fmla="*/ 313497 h 943431"/>
                <a:gd name="connsiteX2" fmla="*/ 54 w 165708"/>
                <a:gd name="connsiteY2" fmla="*/ 611049 h 943431"/>
                <a:gd name="connsiteX3" fmla="*/ 165708 w 165708"/>
                <a:gd name="connsiteY3" fmla="*/ 943431 h 943431"/>
                <a:gd name="connsiteX0" fmla="*/ 76496 w 316485"/>
                <a:gd name="connsiteY0" fmla="*/ 0 h 1000581"/>
                <a:gd name="connsiteX1" fmla="*/ 149838 w 316485"/>
                <a:gd name="connsiteY1" fmla="*/ 313497 h 1000581"/>
                <a:gd name="connsiteX2" fmla="*/ 3193 w 316485"/>
                <a:gd name="connsiteY2" fmla="*/ 611049 h 1000581"/>
                <a:gd name="connsiteX3" fmla="*/ 316485 w 316485"/>
                <a:gd name="connsiteY3" fmla="*/ 1000581 h 1000581"/>
                <a:gd name="connsiteX0" fmla="*/ 73829 w 209043"/>
                <a:gd name="connsiteY0" fmla="*/ 0 h 972006"/>
                <a:gd name="connsiteX1" fmla="*/ 147171 w 209043"/>
                <a:gd name="connsiteY1" fmla="*/ 313497 h 972006"/>
                <a:gd name="connsiteX2" fmla="*/ 526 w 209043"/>
                <a:gd name="connsiteY2" fmla="*/ 611049 h 972006"/>
                <a:gd name="connsiteX3" fmla="*/ 209043 w 209043"/>
                <a:gd name="connsiteY3" fmla="*/ 972006 h 972006"/>
                <a:gd name="connsiteX0" fmla="*/ 74624 w 156909"/>
                <a:gd name="connsiteY0" fmla="*/ 0 h 938669"/>
                <a:gd name="connsiteX1" fmla="*/ 147966 w 156909"/>
                <a:gd name="connsiteY1" fmla="*/ 313497 h 938669"/>
                <a:gd name="connsiteX2" fmla="*/ 1321 w 156909"/>
                <a:gd name="connsiteY2" fmla="*/ 611049 h 938669"/>
                <a:gd name="connsiteX3" fmla="*/ 71725 w 156909"/>
                <a:gd name="connsiteY3" fmla="*/ 938669 h 938669"/>
                <a:gd name="connsiteX0" fmla="*/ 73991 w 218730"/>
                <a:gd name="connsiteY0" fmla="*/ 0 h 938669"/>
                <a:gd name="connsiteX1" fmla="*/ 147333 w 218730"/>
                <a:gd name="connsiteY1" fmla="*/ 313497 h 938669"/>
                <a:gd name="connsiteX2" fmla="*/ 688 w 218730"/>
                <a:gd name="connsiteY2" fmla="*/ 611049 h 938669"/>
                <a:gd name="connsiteX3" fmla="*/ 218730 w 218730"/>
                <a:gd name="connsiteY3" fmla="*/ 938669 h 938669"/>
                <a:gd name="connsiteX0" fmla="*/ 74815 w 257654"/>
                <a:gd name="connsiteY0" fmla="*/ 0 h 941050"/>
                <a:gd name="connsiteX1" fmla="*/ 148157 w 257654"/>
                <a:gd name="connsiteY1" fmla="*/ 313497 h 941050"/>
                <a:gd name="connsiteX2" fmla="*/ 1512 w 257654"/>
                <a:gd name="connsiteY2" fmla="*/ 611049 h 941050"/>
                <a:gd name="connsiteX3" fmla="*/ 257654 w 257654"/>
                <a:gd name="connsiteY3" fmla="*/ 941050 h 941050"/>
                <a:gd name="connsiteX0" fmla="*/ 74269 w 233296"/>
                <a:gd name="connsiteY0" fmla="*/ 0 h 905332"/>
                <a:gd name="connsiteX1" fmla="*/ 147611 w 233296"/>
                <a:gd name="connsiteY1" fmla="*/ 313497 h 905332"/>
                <a:gd name="connsiteX2" fmla="*/ 966 w 233296"/>
                <a:gd name="connsiteY2" fmla="*/ 611049 h 905332"/>
                <a:gd name="connsiteX3" fmla="*/ 233296 w 233296"/>
                <a:gd name="connsiteY3" fmla="*/ 905332 h 905332"/>
                <a:gd name="connsiteX0" fmla="*/ 74146 w 233173"/>
                <a:gd name="connsiteY0" fmla="*/ 0 h 905332"/>
                <a:gd name="connsiteX1" fmla="*/ 152251 w 233173"/>
                <a:gd name="connsiteY1" fmla="*/ 330165 h 905332"/>
                <a:gd name="connsiteX2" fmla="*/ 843 w 233173"/>
                <a:gd name="connsiteY2" fmla="*/ 611049 h 905332"/>
                <a:gd name="connsiteX3" fmla="*/ 233173 w 233173"/>
                <a:gd name="connsiteY3" fmla="*/ 905332 h 905332"/>
                <a:gd name="connsiteX0" fmla="*/ 73758 w 232785"/>
                <a:gd name="connsiteY0" fmla="*/ 0 h 905332"/>
                <a:gd name="connsiteX1" fmla="*/ 170913 w 232785"/>
                <a:gd name="connsiteY1" fmla="*/ 332546 h 905332"/>
                <a:gd name="connsiteX2" fmla="*/ 455 w 232785"/>
                <a:gd name="connsiteY2" fmla="*/ 611049 h 905332"/>
                <a:gd name="connsiteX3" fmla="*/ 232785 w 232785"/>
                <a:gd name="connsiteY3" fmla="*/ 905332 h 905332"/>
                <a:gd name="connsiteX0" fmla="*/ 78522 w 232786"/>
                <a:gd name="connsiteY0" fmla="*/ 0 h 874376"/>
                <a:gd name="connsiteX1" fmla="*/ 170914 w 232786"/>
                <a:gd name="connsiteY1" fmla="*/ 301590 h 874376"/>
                <a:gd name="connsiteX2" fmla="*/ 456 w 232786"/>
                <a:gd name="connsiteY2" fmla="*/ 580093 h 874376"/>
                <a:gd name="connsiteX3" fmla="*/ 232786 w 232786"/>
                <a:gd name="connsiteY3" fmla="*/ 874376 h 874376"/>
                <a:gd name="connsiteX0" fmla="*/ 45272 w 199536"/>
                <a:gd name="connsiteY0" fmla="*/ 0 h 874376"/>
                <a:gd name="connsiteX1" fmla="*/ 137664 w 199536"/>
                <a:gd name="connsiteY1" fmla="*/ 301590 h 874376"/>
                <a:gd name="connsiteX2" fmla="*/ 543 w 199536"/>
                <a:gd name="connsiteY2" fmla="*/ 599143 h 874376"/>
                <a:gd name="connsiteX3" fmla="*/ 199536 w 199536"/>
                <a:gd name="connsiteY3" fmla="*/ 874376 h 874376"/>
                <a:gd name="connsiteX0" fmla="*/ 44896 w 199160"/>
                <a:gd name="connsiteY0" fmla="*/ 0 h 874376"/>
                <a:gd name="connsiteX1" fmla="*/ 137288 w 199160"/>
                <a:gd name="connsiteY1" fmla="*/ 301590 h 874376"/>
                <a:gd name="connsiteX2" fmla="*/ 167 w 199160"/>
                <a:gd name="connsiteY2" fmla="*/ 599143 h 874376"/>
                <a:gd name="connsiteX3" fmla="*/ 199160 w 199160"/>
                <a:gd name="connsiteY3" fmla="*/ 874376 h 874376"/>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16383 w 144453"/>
                <a:gd name="connsiteY0" fmla="*/ 0 h 845801"/>
                <a:gd name="connsiteX1" fmla="*/ 108775 w 144453"/>
                <a:gd name="connsiteY1" fmla="*/ 301590 h 845801"/>
                <a:gd name="connsiteX2" fmla="*/ 229 w 144453"/>
                <a:gd name="connsiteY2" fmla="*/ 549137 h 845801"/>
                <a:gd name="connsiteX3" fmla="*/ 144453 w 14445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710 w 153780"/>
                <a:gd name="connsiteY0" fmla="*/ 0 h 845801"/>
                <a:gd name="connsiteX1" fmla="*/ 118102 w 153780"/>
                <a:gd name="connsiteY1" fmla="*/ 301590 h 845801"/>
                <a:gd name="connsiteX2" fmla="*/ 31 w 153780"/>
                <a:gd name="connsiteY2" fmla="*/ 582474 h 845801"/>
                <a:gd name="connsiteX3" fmla="*/ 153780 w 153780"/>
                <a:gd name="connsiteY3" fmla="*/ 845801 h 845801"/>
              </a:gdLst>
              <a:ahLst/>
              <a:cxnLst>
                <a:cxn ang="0">
                  <a:pos x="connsiteX0" y="connsiteY0"/>
                </a:cxn>
                <a:cxn ang="0">
                  <a:pos x="connsiteX1" y="connsiteY1"/>
                </a:cxn>
                <a:cxn ang="0">
                  <a:pos x="connsiteX2" y="connsiteY2"/>
                </a:cxn>
                <a:cxn ang="0">
                  <a:pos x="connsiteX3" y="connsiteY3"/>
                </a:cxn>
              </a:cxnLst>
              <a:rect l="l" t="t" r="r" b="b"/>
              <a:pathLst>
                <a:path w="153780" h="845801">
                  <a:moveTo>
                    <a:pt x="25710" y="0"/>
                  </a:moveTo>
                  <a:cubicBezTo>
                    <a:pt x="126965" y="128588"/>
                    <a:pt x="122382" y="204511"/>
                    <a:pt x="118102" y="301590"/>
                  </a:cubicBezTo>
                  <a:cubicBezTo>
                    <a:pt x="113822" y="398669"/>
                    <a:pt x="1228" y="448910"/>
                    <a:pt x="31" y="582474"/>
                  </a:cubicBezTo>
                  <a:cubicBezTo>
                    <a:pt x="-1166" y="716038"/>
                    <a:pt x="32336" y="762457"/>
                    <a:pt x="153780" y="845801"/>
                  </a:cubicBezTo>
                </a:path>
              </a:pathLst>
            </a:custGeom>
            <a:noFill/>
            <a:ln w="1905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grpSp>
      <p:sp>
        <p:nvSpPr>
          <p:cNvPr id="129" name="Rectangle 128">
            <a:extLst>
              <a:ext uri="{FF2B5EF4-FFF2-40B4-BE49-F238E27FC236}">
                <a16:creationId xmlns:a16="http://schemas.microsoft.com/office/drawing/2014/main" id="{F1B84A4A-9703-A191-5E6F-6963B34FD71A}"/>
              </a:ext>
            </a:extLst>
          </p:cNvPr>
          <p:cNvSpPr/>
          <p:nvPr/>
        </p:nvSpPr>
        <p:spPr>
          <a:xfrm>
            <a:off x="6769100" y="1770458"/>
            <a:ext cx="261335" cy="358133"/>
          </a:xfrm>
          <a:prstGeom prst="rect">
            <a:avLst/>
          </a:prstGeom>
          <a:noFill/>
          <a:ln w="12700" cap="flat">
            <a:solidFill>
              <a:srgbClr val="FF7C8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35" name="Rectangle 134">
            <a:extLst>
              <a:ext uri="{FF2B5EF4-FFF2-40B4-BE49-F238E27FC236}">
                <a16:creationId xmlns:a16="http://schemas.microsoft.com/office/drawing/2014/main" id="{DBEE1EAA-9FDF-C821-426C-F6CA15AD9F7E}"/>
              </a:ext>
            </a:extLst>
          </p:cNvPr>
          <p:cNvSpPr/>
          <p:nvPr/>
        </p:nvSpPr>
        <p:spPr>
          <a:xfrm>
            <a:off x="6712679" y="1734075"/>
            <a:ext cx="129128" cy="309662"/>
          </a:xfrm>
          <a:prstGeom prst="rect">
            <a:avLst/>
          </a:prstGeom>
          <a:solidFill>
            <a:srgbClr val="0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36" name="Rectangle 135">
            <a:extLst>
              <a:ext uri="{FF2B5EF4-FFF2-40B4-BE49-F238E27FC236}">
                <a16:creationId xmlns:a16="http://schemas.microsoft.com/office/drawing/2014/main" id="{73B596A6-DF58-C783-7C25-5E68500C56E9}"/>
              </a:ext>
            </a:extLst>
          </p:cNvPr>
          <p:cNvSpPr/>
          <p:nvPr/>
        </p:nvSpPr>
        <p:spPr>
          <a:xfrm>
            <a:off x="6711735" y="2013799"/>
            <a:ext cx="67918" cy="134525"/>
          </a:xfrm>
          <a:prstGeom prst="rect">
            <a:avLst/>
          </a:prstGeom>
          <a:solidFill>
            <a:srgbClr val="0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grpSp>
        <p:nvGrpSpPr>
          <p:cNvPr id="130" name="Group 129">
            <a:extLst>
              <a:ext uri="{FF2B5EF4-FFF2-40B4-BE49-F238E27FC236}">
                <a16:creationId xmlns:a16="http://schemas.microsoft.com/office/drawing/2014/main" id="{48A70BF8-0366-2FA9-2EFC-DB425816FB62}"/>
              </a:ext>
            </a:extLst>
          </p:cNvPr>
          <p:cNvGrpSpPr/>
          <p:nvPr/>
        </p:nvGrpSpPr>
        <p:grpSpPr>
          <a:xfrm>
            <a:off x="6772514" y="1662497"/>
            <a:ext cx="153397" cy="549645"/>
            <a:chOff x="10184564" y="5182944"/>
            <a:chExt cx="238709" cy="855326"/>
          </a:xfrm>
        </p:grpSpPr>
        <p:sp>
          <p:nvSpPr>
            <p:cNvPr id="131" name="Rectangle 130">
              <a:extLst>
                <a:ext uri="{FF2B5EF4-FFF2-40B4-BE49-F238E27FC236}">
                  <a16:creationId xmlns:a16="http://schemas.microsoft.com/office/drawing/2014/main" id="{67F9BE33-7CFB-FB9C-4813-60ED231141C9}"/>
                </a:ext>
              </a:extLst>
            </p:cNvPr>
            <p:cNvSpPr/>
            <p:nvPr/>
          </p:nvSpPr>
          <p:spPr>
            <a:xfrm>
              <a:off x="10309436" y="5326856"/>
              <a:ext cx="77577" cy="95250"/>
            </a:xfrm>
            <a:prstGeom prst="rect">
              <a:avLst/>
            </a:prstGeom>
            <a:solidFill>
              <a:srgbClr val="0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32" name="Rectangle 131">
              <a:extLst>
                <a:ext uri="{FF2B5EF4-FFF2-40B4-BE49-F238E27FC236}">
                  <a16:creationId xmlns:a16="http://schemas.microsoft.com/office/drawing/2014/main" id="{26984BBA-1F69-C4A0-DF7D-8A7DF0DBBBBA}"/>
                </a:ext>
              </a:extLst>
            </p:cNvPr>
            <p:cNvSpPr/>
            <p:nvPr/>
          </p:nvSpPr>
          <p:spPr>
            <a:xfrm>
              <a:off x="10210364" y="5867400"/>
              <a:ext cx="81400" cy="80345"/>
            </a:xfrm>
            <a:prstGeom prst="rect">
              <a:avLst/>
            </a:prstGeom>
            <a:solidFill>
              <a:srgbClr val="0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33" name="Freeform: Shape 132">
              <a:extLst>
                <a:ext uri="{FF2B5EF4-FFF2-40B4-BE49-F238E27FC236}">
                  <a16:creationId xmlns:a16="http://schemas.microsoft.com/office/drawing/2014/main" id="{4FE6024C-E138-7DA9-E860-C9A76FAF0251}"/>
                </a:ext>
              </a:extLst>
            </p:cNvPr>
            <p:cNvSpPr/>
            <p:nvPr/>
          </p:nvSpPr>
          <p:spPr>
            <a:xfrm>
              <a:off x="10184564" y="5192469"/>
              <a:ext cx="153780" cy="845801"/>
            </a:xfrm>
            <a:custGeom>
              <a:avLst/>
              <a:gdLst>
                <a:gd name="connsiteX0" fmla="*/ 210119 w 399749"/>
                <a:gd name="connsiteY0" fmla="*/ 0 h 1204898"/>
                <a:gd name="connsiteX1" fmla="*/ 392999 w 399749"/>
                <a:gd name="connsiteY1" fmla="*/ 437322 h 1204898"/>
                <a:gd name="connsiteX2" fmla="*/ 35190 w 399749"/>
                <a:gd name="connsiteY2" fmla="*/ 795130 h 1204898"/>
                <a:gd name="connsiteX3" fmla="*/ 51092 w 399749"/>
                <a:gd name="connsiteY3" fmla="*/ 834887 h 1204898"/>
                <a:gd name="connsiteX4" fmla="*/ 369145 w 399749"/>
                <a:gd name="connsiteY4" fmla="*/ 1176793 h 1204898"/>
                <a:gd name="connsiteX5" fmla="*/ 369145 w 399749"/>
                <a:gd name="connsiteY5" fmla="*/ 1160890 h 1204898"/>
                <a:gd name="connsiteX0" fmla="*/ 172572 w 362202"/>
                <a:gd name="connsiteY0" fmla="*/ 0 h 1204898"/>
                <a:gd name="connsiteX1" fmla="*/ 355452 w 362202"/>
                <a:gd name="connsiteY1" fmla="*/ 437322 h 1204898"/>
                <a:gd name="connsiteX2" fmla="*/ 88131 w 362202"/>
                <a:gd name="connsiteY2" fmla="*/ 528430 h 1204898"/>
                <a:gd name="connsiteX3" fmla="*/ 13545 w 362202"/>
                <a:gd name="connsiteY3" fmla="*/ 834887 h 1204898"/>
                <a:gd name="connsiteX4" fmla="*/ 331598 w 362202"/>
                <a:gd name="connsiteY4" fmla="*/ 1176793 h 1204898"/>
                <a:gd name="connsiteX5" fmla="*/ 331598 w 362202"/>
                <a:gd name="connsiteY5" fmla="*/ 1160890 h 1204898"/>
                <a:gd name="connsiteX0" fmla="*/ 171725 w 361355"/>
                <a:gd name="connsiteY0" fmla="*/ 0 h 1204898"/>
                <a:gd name="connsiteX1" fmla="*/ 311743 w 361355"/>
                <a:gd name="connsiteY1" fmla="*/ 332547 h 1204898"/>
                <a:gd name="connsiteX2" fmla="*/ 87284 w 361355"/>
                <a:gd name="connsiteY2" fmla="*/ 528430 h 1204898"/>
                <a:gd name="connsiteX3" fmla="*/ 12698 w 361355"/>
                <a:gd name="connsiteY3" fmla="*/ 834887 h 1204898"/>
                <a:gd name="connsiteX4" fmla="*/ 330751 w 361355"/>
                <a:gd name="connsiteY4" fmla="*/ 1176793 h 1204898"/>
                <a:gd name="connsiteX5" fmla="*/ 330751 w 361355"/>
                <a:gd name="connsiteY5" fmla="*/ 1160890 h 1204898"/>
                <a:gd name="connsiteX0" fmla="*/ 169281 w 358911"/>
                <a:gd name="connsiteY0" fmla="*/ 0 h 1204898"/>
                <a:gd name="connsiteX1" fmla="*/ 309299 w 358911"/>
                <a:gd name="connsiteY1" fmla="*/ 332547 h 1204898"/>
                <a:gd name="connsiteX2" fmla="*/ 99127 w 358911"/>
                <a:gd name="connsiteY2" fmla="*/ 561767 h 1204898"/>
                <a:gd name="connsiteX3" fmla="*/ 10254 w 358911"/>
                <a:gd name="connsiteY3" fmla="*/ 834887 h 1204898"/>
                <a:gd name="connsiteX4" fmla="*/ 328307 w 358911"/>
                <a:gd name="connsiteY4" fmla="*/ 1176793 h 1204898"/>
                <a:gd name="connsiteX5" fmla="*/ 328307 w 358911"/>
                <a:gd name="connsiteY5" fmla="*/ 1160890 h 1204898"/>
                <a:gd name="connsiteX0" fmla="*/ 159055 w 348685"/>
                <a:gd name="connsiteY0" fmla="*/ 0 h 1204898"/>
                <a:gd name="connsiteX1" fmla="*/ 299073 w 348685"/>
                <a:gd name="connsiteY1" fmla="*/ 332547 h 1204898"/>
                <a:gd name="connsiteX2" fmla="*/ 28 w 348685"/>
                <a:gd name="connsiteY2" fmla="*/ 834887 h 1204898"/>
                <a:gd name="connsiteX3" fmla="*/ 318081 w 348685"/>
                <a:gd name="connsiteY3" fmla="*/ 1176793 h 1204898"/>
                <a:gd name="connsiteX4" fmla="*/ 318081 w 348685"/>
                <a:gd name="connsiteY4" fmla="*/ 1160890 h 1204898"/>
                <a:gd name="connsiteX0" fmla="*/ 135242 w 348684"/>
                <a:gd name="connsiteY0" fmla="*/ 0 h 1090598"/>
                <a:gd name="connsiteX1" fmla="*/ 299072 w 348684"/>
                <a:gd name="connsiteY1" fmla="*/ 218247 h 1090598"/>
                <a:gd name="connsiteX2" fmla="*/ 27 w 348684"/>
                <a:gd name="connsiteY2" fmla="*/ 720587 h 1090598"/>
                <a:gd name="connsiteX3" fmla="*/ 318080 w 348684"/>
                <a:gd name="connsiteY3" fmla="*/ 1062493 h 1090598"/>
                <a:gd name="connsiteX4" fmla="*/ 318080 w 348684"/>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368 w 349810"/>
                <a:gd name="connsiteY0" fmla="*/ 0 h 1090598"/>
                <a:gd name="connsiteX1" fmla="*/ 209710 w 349810"/>
                <a:gd name="connsiteY1" fmla="*/ 313497 h 1090598"/>
                <a:gd name="connsiteX2" fmla="*/ 1153 w 349810"/>
                <a:gd name="connsiteY2" fmla="*/ 720587 h 1090598"/>
                <a:gd name="connsiteX3" fmla="*/ 319206 w 349810"/>
                <a:gd name="connsiteY3" fmla="*/ 1062493 h 1090598"/>
                <a:gd name="connsiteX4" fmla="*/ 319206 w 349810"/>
                <a:gd name="connsiteY4" fmla="*/ 1046590 h 1090598"/>
                <a:gd name="connsiteX0" fmla="*/ 74816 w 288258"/>
                <a:gd name="connsiteY0" fmla="*/ 0 h 1090598"/>
                <a:gd name="connsiteX1" fmla="*/ 148158 w 288258"/>
                <a:gd name="connsiteY1" fmla="*/ 313497 h 1090598"/>
                <a:gd name="connsiteX2" fmla="*/ 1513 w 288258"/>
                <a:gd name="connsiteY2" fmla="*/ 611049 h 1090598"/>
                <a:gd name="connsiteX3" fmla="*/ 257654 w 288258"/>
                <a:gd name="connsiteY3" fmla="*/ 1062493 h 1090598"/>
                <a:gd name="connsiteX4" fmla="*/ 257654 w 288258"/>
                <a:gd name="connsiteY4" fmla="*/ 1046590 h 1090598"/>
                <a:gd name="connsiteX0" fmla="*/ 73596 w 287038"/>
                <a:gd name="connsiteY0" fmla="*/ 0 h 1090598"/>
                <a:gd name="connsiteX1" fmla="*/ 146938 w 287038"/>
                <a:gd name="connsiteY1" fmla="*/ 313497 h 1090598"/>
                <a:gd name="connsiteX2" fmla="*/ 293 w 287038"/>
                <a:gd name="connsiteY2" fmla="*/ 611049 h 1090598"/>
                <a:gd name="connsiteX3" fmla="*/ 256434 w 287038"/>
                <a:gd name="connsiteY3" fmla="*/ 1062493 h 1090598"/>
                <a:gd name="connsiteX4" fmla="*/ 256434 w 287038"/>
                <a:gd name="connsiteY4" fmla="*/ 1046590 h 1090598"/>
                <a:gd name="connsiteX0" fmla="*/ 73596 w 435763"/>
                <a:gd name="connsiteY0" fmla="*/ 0 h 1169574"/>
                <a:gd name="connsiteX1" fmla="*/ 146938 w 435763"/>
                <a:gd name="connsiteY1" fmla="*/ 313497 h 1169574"/>
                <a:gd name="connsiteX2" fmla="*/ 293 w 435763"/>
                <a:gd name="connsiteY2" fmla="*/ 611049 h 1169574"/>
                <a:gd name="connsiteX3" fmla="*/ 256434 w 435763"/>
                <a:gd name="connsiteY3" fmla="*/ 1062493 h 1169574"/>
                <a:gd name="connsiteX4" fmla="*/ 432646 w 435763"/>
                <a:gd name="connsiteY4" fmla="*/ 1160890 h 1169574"/>
                <a:gd name="connsiteX0" fmla="*/ 77000 w 437410"/>
                <a:gd name="connsiteY0" fmla="*/ 0 h 1164634"/>
                <a:gd name="connsiteX1" fmla="*/ 150342 w 437410"/>
                <a:gd name="connsiteY1" fmla="*/ 313497 h 1164634"/>
                <a:gd name="connsiteX2" fmla="*/ 3697 w 437410"/>
                <a:gd name="connsiteY2" fmla="*/ 611049 h 1164634"/>
                <a:gd name="connsiteX3" fmla="*/ 40763 w 437410"/>
                <a:gd name="connsiteY3" fmla="*/ 919618 h 1164634"/>
                <a:gd name="connsiteX4" fmla="*/ 436050 w 437410"/>
                <a:gd name="connsiteY4" fmla="*/ 1160890 h 1164634"/>
                <a:gd name="connsiteX0" fmla="*/ 77000 w 159285"/>
                <a:gd name="connsiteY0" fmla="*/ 0 h 919618"/>
                <a:gd name="connsiteX1" fmla="*/ 150342 w 159285"/>
                <a:gd name="connsiteY1" fmla="*/ 313497 h 919618"/>
                <a:gd name="connsiteX2" fmla="*/ 3697 w 159285"/>
                <a:gd name="connsiteY2" fmla="*/ 611049 h 919618"/>
                <a:gd name="connsiteX3" fmla="*/ 40763 w 159285"/>
                <a:gd name="connsiteY3" fmla="*/ 919618 h 919618"/>
                <a:gd name="connsiteX0" fmla="*/ 73357 w 165708"/>
                <a:gd name="connsiteY0" fmla="*/ 0 h 943431"/>
                <a:gd name="connsiteX1" fmla="*/ 146699 w 165708"/>
                <a:gd name="connsiteY1" fmla="*/ 313497 h 943431"/>
                <a:gd name="connsiteX2" fmla="*/ 54 w 165708"/>
                <a:gd name="connsiteY2" fmla="*/ 611049 h 943431"/>
                <a:gd name="connsiteX3" fmla="*/ 165708 w 165708"/>
                <a:gd name="connsiteY3" fmla="*/ 943431 h 943431"/>
                <a:gd name="connsiteX0" fmla="*/ 76496 w 316485"/>
                <a:gd name="connsiteY0" fmla="*/ 0 h 1000581"/>
                <a:gd name="connsiteX1" fmla="*/ 149838 w 316485"/>
                <a:gd name="connsiteY1" fmla="*/ 313497 h 1000581"/>
                <a:gd name="connsiteX2" fmla="*/ 3193 w 316485"/>
                <a:gd name="connsiteY2" fmla="*/ 611049 h 1000581"/>
                <a:gd name="connsiteX3" fmla="*/ 316485 w 316485"/>
                <a:gd name="connsiteY3" fmla="*/ 1000581 h 1000581"/>
                <a:gd name="connsiteX0" fmla="*/ 73829 w 209043"/>
                <a:gd name="connsiteY0" fmla="*/ 0 h 972006"/>
                <a:gd name="connsiteX1" fmla="*/ 147171 w 209043"/>
                <a:gd name="connsiteY1" fmla="*/ 313497 h 972006"/>
                <a:gd name="connsiteX2" fmla="*/ 526 w 209043"/>
                <a:gd name="connsiteY2" fmla="*/ 611049 h 972006"/>
                <a:gd name="connsiteX3" fmla="*/ 209043 w 209043"/>
                <a:gd name="connsiteY3" fmla="*/ 972006 h 972006"/>
                <a:gd name="connsiteX0" fmla="*/ 74624 w 156909"/>
                <a:gd name="connsiteY0" fmla="*/ 0 h 938669"/>
                <a:gd name="connsiteX1" fmla="*/ 147966 w 156909"/>
                <a:gd name="connsiteY1" fmla="*/ 313497 h 938669"/>
                <a:gd name="connsiteX2" fmla="*/ 1321 w 156909"/>
                <a:gd name="connsiteY2" fmla="*/ 611049 h 938669"/>
                <a:gd name="connsiteX3" fmla="*/ 71725 w 156909"/>
                <a:gd name="connsiteY3" fmla="*/ 938669 h 938669"/>
                <a:gd name="connsiteX0" fmla="*/ 73991 w 218730"/>
                <a:gd name="connsiteY0" fmla="*/ 0 h 938669"/>
                <a:gd name="connsiteX1" fmla="*/ 147333 w 218730"/>
                <a:gd name="connsiteY1" fmla="*/ 313497 h 938669"/>
                <a:gd name="connsiteX2" fmla="*/ 688 w 218730"/>
                <a:gd name="connsiteY2" fmla="*/ 611049 h 938669"/>
                <a:gd name="connsiteX3" fmla="*/ 218730 w 218730"/>
                <a:gd name="connsiteY3" fmla="*/ 938669 h 938669"/>
                <a:gd name="connsiteX0" fmla="*/ 74815 w 257654"/>
                <a:gd name="connsiteY0" fmla="*/ 0 h 941050"/>
                <a:gd name="connsiteX1" fmla="*/ 148157 w 257654"/>
                <a:gd name="connsiteY1" fmla="*/ 313497 h 941050"/>
                <a:gd name="connsiteX2" fmla="*/ 1512 w 257654"/>
                <a:gd name="connsiteY2" fmla="*/ 611049 h 941050"/>
                <a:gd name="connsiteX3" fmla="*/ 257654 w 257654"/>
                <a:gd name="connsiteY3" fmla="*/ 941050 h 941050"/>
                <a:gd name="connsiteX0" fmla="*/ 74269 w 233296"/>
                <a:gd name="connsiteY0" fmla="*/ 0 h 905332"/>
                <a:gd name="connsiteX1" fmla="*/ 147611 w 233296"/>
                <a:gd name="connsiteY1" fmla="*/ 313497 h 905332"/>
                <a:gd name="connsiteX2" fmla="*/ 966 w 233296"/>
                <a:gd name="connsiteY2" fmla="*/ 611049 h 905332"/>
                <a:gd name="connsiteX3" fmla="*/ 233296 w 233296"/>
                <a:gd name="connsiteY3" fmla="*/ 905332 h 905332"/>
                <a:gd name="connsiteX0" fmla="*/ 74146 w 233173"/>
                <a:gd name="connsiteY0" fmla="*/ 0 h 905332"/>
                <a:gd name="connsiteX1" fmla="*/ 152251 w 233173"/>
                <a:gd name="connsiteY1" fmla="*/ 330165 h 905332"/>
                <a:gd name="connsiteX2" fmla="*/ 843 w 233173"/>
                <a:gd name="connsiteY2" fmla="*/ 611049 h 905332"/>
                <a:gd name="connsiteX3" fmla="*/ 233173 w 233173"/>
                <a:gd name="connsiteY3" fmla="*/ 905332 h 905332"/>
                <a:gd name="connsiteX0" fmla="*/ 73758 w 232785"/>
                <a:gd name="connsiteY0" fmla="*/ 0 h 905332"/>
                <a:gd name="connsiteX1" fmla="*/ 170913 w 232785"/>
                <a:gd name="connsiteY1" fmla="*/ 332546 h 905332"/>
                <a:gd name="connsiteX2" fmla="*/ 455 w 232785"/>
                <a:gd name="connsiteY2" fmla="*/ 611049 h 905332"/>
                <a:gd name="connsiteX3" fmla="*/ 232785 w 232785"/>
                <a:gd name="connsiteY3" fmla="*/ 905332 h 905332"/>
                <a:gd name="connsiteX0" fmla="*/ 78522 w 232786"/>
                <a:gd name="connsiteY0" fmla="*/ 0 h 874376"/>
                <a:gd name="connsiteX1" fmla="*/ 170914 w 232786"/>
                <a:gd name="connsiteY1" fmla="*/ 301590 h 874376"/>
                <a:gd name="connsiteX2" fmla="*/ 456 w 232786"/>
                <a:gd name="connsiteY2" fmla="*/ 580093 h 874376"/>
                <a:gd name="connsiteX3" fmla="*/ 232786 w 232786"/>
                <a:gd name="connsiteY3" fmla="*/ 874376 h 874376"/>
                <a:gd name="connsiteX0" fmla="*/ 45272 w 199536"/>
                <a:gd name="connsiteY0" fmla="*/ 0 h 874376"/>
                <a:gd name="connsiteX1" fmla="*/ 137664 w 199536"/>
                <a:gd name="connsiteY1" fmla="*/ 301590 h 874376"/>
                <a:gd name="connsiteX2" fmla="*/ 543 w 199536"/>
                <a:gd name="connsiteY2" fmla="*/ 599143 h 874376"/>
                <a:gd name="connsiteX3" fmla="*/ 199536 w 199536"/>
                <a:gd name="connsiteY3" fmla="*/ 874376 h 874376"/>
                <a:gd name="connsiteX0" fmla="*/ 44896 w 199160"/>
                <a:gd name="connsiteY0" fmla="*/ 0 h 874376"/>
                <a:gd name="connsiteX1" fmla="*/ 137288 w 199160"/>
                <a:gd name="connsiteY1" fmla="*/ 301590 h 874376"/>
                <a:gd name="connsiteX2" fmla="*/ 167 w 199160"/>
                <a:gd name="connsiteY2" fmla="*/ 599143 h 874376"/>
                <a:gd name="connsiteX3" fmla="*/ 199160 w 199160"/>
                <a:gd name="connsiteY3" fmla="*/ 874376 h 874376"/>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16383 w 144453"/>
                <a:gd name="connsiteY0" fmla="*/ 0 h 845801"/>
                <a:gd name="connsiteX1" fmla="*/ 108775 w 144453"/>
                <a:gd name="connsiteY1" fmla="*/ 301590 h 845801"/>
                <a:gd name="connsiteX2" fmla="*/ 229 w 144453"/>
                <a:gd name="connsiteY2" fmla="*/ 549137 h 845801"/>
                <a:gd name="connsiteX3" fmla="*/ 144453 w 14445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710 w 153780"/>
                <a:gd name="connsiteY0" fmla="*/ 0 h 845801"/>
                <a:gd name="connsiteX1" fmla="*/ 118102 w 153780"/>
                <a:gd name="connsiteY1" fmla="*/ 301590 h 845801"/>
                <a:gd name="connsiteX2" fmla="*/ 31 w 153780"/>
                <a:gd name="connsiteY2" fmla="*/ 582474 h 845801"/>
                <a:gd name="connsiteX3" fmla="*/ 153780 w 153780"/>
                <a:gd name="connsiteY3" fmla="*/ 845801 h 845801"/>
              </a:gdLst>
              <a:ahLst/>
              <a:cxnLst>
                <a:cxn ang="0">
                  <a:pos x="connsiteX0" y="connsiteY0"/>
                </a:cxn>
                <a:cxn ang="0">
                  <a:pos x="connsiteX1" y="connsiteY1"/>
                </a:cxn>
                <a:cxn ang="0">
                  <a:pos x="connsiteX2" y="connsiteY2"/>
                </a:cxn>
                <a:cxn ang="0">
                  <a:pos x="connsiteX3" y="connsiteY3"/>
                </a:cxn>
              </a:cxnLst>
              <a:rect l="l" t="t" r="r" b="b"/>
              <a:pathLst>
                <a:path w="153780" h="845801">
                  <a:moveTo>
                    <a:pt x="25710" y="0"/>
                  </a:moveTo>
                  <a:cubicBezTo>
                    <a:pt x="126965" y="128588"/>
                    <a:pt x="122382" y="204511"/>
                    <a:pt x="118102" y="301590"/>
                  </a:cubicBezTo>
                  <a:cubicBezTo>
                    <a:pt x="113822" y="398669"/>
                    <a:pt x="1228" y="448910"/>
                    <a:pt x="31" y="582474"/>
                  </a:cubicBezTo>
                  <a:cubicBezTo>
                    <a:pt x="-1166" y="716038"/>
                    <a:pt x="32336" y="762457"/>
                    <a:pt x="153780" y="845801"/>
                  </a:cubicBezTo>
                </a:path>
              </a:pathLst>
            </a:custGeom>
            <a:noFill/>
            <a:ln w="1905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34" name="Freeform: Shape 133">
              <a:extLst>
                <a:ext uri="{FF2B5EF4-FFF2-40B4-BE49-F238E27FC236}">
                  <a16:creationId xmlns:a16="http://schemas.microsoft.com/office/drawing/2014/main" id="{6A991D43-0080-1C37-920B-D3DD5E60CE9B}"/>
                </a:ext>
              </a:extLst>
            </p:cNvPr>
            <p:cNvSpPr/>
            <p:nvPr/>
          </p:nvSpPr>
          <p:spPr>
            <a:xfrm>
              <a:off x="10269493" y="5182944"/>
              <a:ext cx="153780" cy="845801"/>
            </a:xfrm>
            <a:custGeom>
              <a:avLst/>
              <a:gdLst>
                <a:gd name="connsiteX0" fmla="*/ 210119 w 399749"/>
                <a:gd name="connsiteY0" fmla="*/ 0 h 1204898"/>
                <a:gd name="connsiteX1" fmla="*/ 392999 w 399749"/>
                <a:gd name="connsiteY1" fmla="*/ 437322 h 1204898"/>
                <a:gd name="connsiteX2" fmla="*/ 35190 w 399749"/>
                <a:gd name="connsiteY2" fmla="*/ 795130 h 1204898"/>
                <a:gd name="connsiteX3" fmla="*/ 51092 w 399749"/>
                <a:gd name="connsiteY3" fmla="*/ 834887 h 1204898"/>
                <a:gd name="connsiteX4" fmla="*/ 369145 w 399749"/>
                <a:gd name="connsiteY4" fmla="*/ 1176793 h 1204898"/>
                <a:gd name="connsiteX5" fmla="*/ 369145 w 399749"/>
                <a:gd name="connsiteY5" fmla="*/ 1160890 h 1204898"/>
                <a:gd name="connsiteX0" fmla="*/ 172572 w 362202"/>
                <a:gd name="connsiteY0" fmla="*/ 0 h 1204898"/>
                <a:gd name="connsiteX1" fmla="*/ 355452 w 362202"/>
                <a:gd name="connsiteY1" fmla="*/ 437322 h 1204898"/>
                <a:gd name="connsiteX2" fmla="*/ 88131 w 362202"/>
                <a:gd name="connsiteY2" fmla="*/ 528430 h 1204898"/>
                <a:gd name="connsiteX3" fmla="*/ 13545 w 362202"/>
                <a:gd name="connsiteY3" fmla="*/ 834887 h 1204898"/>
                <a:gd name="connsiteX4" fmla="*/ 331598 w 362202"/>
                <a:gd name="connsiteY4" fmla="*/ 1176793 h 1204898"/>
                <a:gd name="connsiteX5" fmla="*/ 331598 w 362202"/>
                <a:gd name="connsiteY5" fmla="*/ 1160890 h 1204898"/>
                <a:gd name="connsiteX0" fmla="*/ 171725 w 361355"/>
                <a:gd name="connsiteY0" fmla="*/ 0 h 1204898"/>
                <a:gd name="connsiteX1" fmla="*/ 311743 w 361355"/>
                <a:gd name="connsiteY1" fmla="*/ 332547 h 1204898"/>
                <a:gd name="connsiteX2" fmla="*/ 87284 w 361355"/>
                <a:gd name="connsiteY2" fmla="*/ 528430 h 1204898"/>
                <a:gd name="connsiteX3" fmla="*/ 12698 w 361355"/>
                <a:gd name="connsiteY3" fmla="*/ 834887 h 1204898"/>
                <a:gd name="connsiteX4" fmla="*/ 330751 w 361355"/>
                <a:gd name="connsiteY4" fmla="*/ 1176793 h 1204898"/>
                <a:gd name="connsiteX5" fmla="*/ 330751 w 361355"/>
                <a:gd name="connsiteY5" fmla="*/ 1160890 h 1204898"/>
                <a:gd name="connsiteX0" fmla="*/ 169281 w 358911"/>
                <a:gd name="connsiteY0" fmla="*/ 0 h 1204898"/>
                <a:gd name="connsiteX1" fmla="*/ 309299 w 358911"/>
                <a:gd name="connsiteY1" fmla="*/ 332547 h 1204898"/>
                <a:gd name="connsiteX2" fmla="*/ 99127 w 358911"/>
                <a:gd name="connsiteY2" fmla="*/ 561767 h 1204898"/>
                <a:gd name="connsiteX3" fmla="*/ 10254 w 358911"/>
                <a:gd name="connsiteY3" fmla="*/ 834887 h 1204898"/>
                <a:gd name="connsiteX4" fmla="*/ 328307 w 358911"/>
                <a:gd name="connsiteY4" fmla="*/ 1176793 h 1204898"/>
                <a:gd name="connsiteX5" fmla="*/ 328307 w 358911"/>
                <a:gd name="connsiteY5" fmla="*/ 1160890 h 1204898"/>
                <a:gd name="connsiteX0" fmla="*/ 159055 w 348685"/>
                <a:gd name="connsiteY0" fmla="*/ 0 h 1204898"/>
                <a:gd name="connsiteX1" fmla="*/ 299073 w 348685"/>
                <a:gd name="connsiteY1" fmla="*/ 332547 h 1204898"/>
                <a:gd name="connsiteX2" fmla="*/ 28 w 348685"/>
                <a:gd name="connsiteY2" fmla="*/ 834887 h 1204898"/>
                <a:gd name="connsiteX3" fmla="*/ 318081 w 348685"/>
                <a:gd name="connsiteY3" fmla="*/ 1176793 h 1204898"/>
                <a:gd name="connsiteX4" fmla="*/ 318081 w 348685"/>
                <a:gd name="connsiteY4" fmla="*/ 1160890 h 1204898"/>
                <a:gd name="connsiteX0" fmla="*/ 135242 w 348684"/>
                <a:gd name="connsiteY0" fmla="*/ 0 h 1090598"/>
                <a:gd name="connsiteX1" fmla="*/ 299072 w 348684"/>
                <a:gd name="connsiteY1" fmla="*/ 218247 h 1090598"/>
                <a:gd name="connsiteX2" fmla="*/ 27 w 348684"/>
                <a:gd name="connsiteY2" fmla="*/ 720587 h 1090598"/>
                <a:gd name="connsiteX3" fmla="*/ 318080 w 348684"/>
                <a:gd name="connsiteY3" fmla="*/ 1062493 h 1090598"/>
                <a:gd name="connsiteX4" fmla="*/ 318080 w 348684"/>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368 w 349810"/>
                <a:gd name="connsiteY0" fmla="*/ 0 h 1090598"/>
                <a:gd name="connsiteX1" fmla="*/ 209710 w 349810"/>
                <a:gd name="connsiteY1" fmla="*/ 313497 h 1090598"/>
                <a:gd name="connsiteX2" fmla="*/ 1153 w 349810"/>
                <a:gd name="connsiteY2" fmla="*/ 720587 h 1090598"/>
                <a:gd name="connsiteX3" fmla="*/ 319206 w 349810"/>
                <a:gd name="connsiteY3" fmla="*/ 1062493 h 1090598"/>
                <a:gd name="connsiteX4" fmla="*/ 319206 w 349810"/>
                <a:gd name="connsiteY4" fmla="*/ 1046590 h 1090598"/>
                <a:gd name="connsiteX0" fmla="*/ 74816 w 288258"/>
                <a:gd name="connsiteY0" fmla="*/ 0 h 1090598"/>
                <a:gd name="connsiteX1" fmla="*/ 148158 w 288258"/>
                <a:gd name="connsiteY1" fmla="*/ 313497 h 1090598"/>
                <a:gd name="connsiteX2" fmla="*/ 1513 w 288258"/>
                <a:gd name="connsiteY2" fmla="*/ 611049 h 1090598"/>
                <a:gd name="connsiteX3" fmla="*/ 257654 w 288258"/>
                <a:gd name="connsiteY3" fmla="*/ 1062493 h 1090598"/>
                <a:gd name="connsiteX4" fmla="*/ 257654 w 288258"/>
                <a:gd name="connsiteY4" fmla="*/ 1046590 h 1090598"/>
                <a:gd name="connsiteX0" fmla="*/ 73596 w 287038"/>
                <a:gd name="connsiteY0" fmla="*/ 0 h 1090598"/>
                <a:gd name="connsiteX1" fmla="*/ 146938 w 287038"/>
                <a:gd name="connsiteY1" fmla="*/ 313497 h 1090598"/>
                <a:gd name="connsiteX2" fmla="*/ 293 w 287038"/>
                <a:gd name="connsiteY2" fmla="*/ 611049 h 1090598"/>
                <a:gd name="connsiteX3" fmla="*/ 256434 w 287038"/>
                <a:gd name="connsiteY3" fmla="*/ 1062493 h 1090598"/>
                <a:gd name="connsiteX4" fmla="*/ 256434 w 287038"/>
                <a:gd name="connsiteY4" fmla="*/ 1046590 h 1090598"/>
                <a:gd name="connsiteX0" fmla="*/ 73596 w 435763"/>
                <a:gd name="connsiteY0" fmla="*/ 0 h 1169574"/>
                <a:gd name="connsiteX1" fmla="*/ 146938 w 435763"/>
                <a:gd name="connsiteY1" fmla="*/ 313497 h 1169574"/>
                <a:gd name="connsiteX2" fmla="*/ 293 w 435763"/>
                <a:gd name="connsiteY2" fmla="*/ 611049 h 1169574"/>
                <a:gd name="connsiteX3" fmla="*/ 256434 w 435763"/>
                <a:gd name="connsiteY3" fmla="*/ 1062493 h 1169574"/>
                <a:gd name="connsiteX4" fmla="*/ 432646 w 435763"/>
                <a:gd name="connsiteY4" fmla="*/ 1160890 h 1169574"/>
                <a:gd name="connsiteX0" fmla="*/ 77000 w 437410"/>
                <a:gd name="connsiteY0" fmla="*/ 0 h 1164634"/>
                <a:gd name="connsiteX1" fmla="*/ 150342 w 437410"/>
                <a:gd name="connsiteY1" fmla="*/ 313497 h 1164634"/>
                <a:gd name="connsiteX2" fmla="*/ 3697 w 437410"/>
                <a:gd name="connsiteY2" fmla="*/ 611049 h 1164634"/>
                <a:gd name="connsiteX3" fmla="*/ 40763 w 437410"/>
                <a:gd name="connsiteY3" fmla="*/ 919618 h 1164634"/>
                <a:gd name="connsiteX4" fmla="*/ 436050 w 437410"/>
                <a:gd name="connsiteY4" fmla="*/ 1160890 h 1164634"/>
                <a:gd name="connsiteX0" fmla="*/ 77000 w 159285"/>
                <a:gd name="connsiteY0" fmla="*/ 0 h 919618"/>
                <a:gd name="connsiteX1" fmla="*/ 150342 w 159285"/>
                <a:gd name="connsiteY1" fmla="*/ 313497 h 919618"/>
                <a:gd name="connsiteX2" fmla="*/ 3697 w 159285"/>
                <a:gd name="connsiteY2" fmla="*/ 611049 h 919618"/>
                <a:gd name="connsiteX3" fmla="*/ 40763 w 159285"/>
                <a:gd name="connsiteY3" fmla="*/ 919618 h 919618"/>
                <a:gd name="connsiteX0" fmla="*/ 73357 w 165708"/>
                <a:gd name="connsiteY0" fmla="*/ 0 h 943431"/>
                <a:gd name="connsiteX1" fmla="*/ 146699 w 165708"/>
                <a:gd name="connsiteY1" fmla="*/ 313497 h 943431"/>
                <a:gd name="connsiteX2" fmla="*/ 54 w 165708"/>
                <a:gd name="connsiteY2" fmla="*/ 611049 h 943431"/>
                <a:gd name="connsiteX3" fmla="*/ 165708 w 165708"/>
                <a:gd name="connsiteY3" fmla="*/ 943431 h 943431"/>
                <a:gd name="connsiteX0" fmla="*/ 76496 w 316485"/>
                <a:gd name="connsiteY0" fmla="*/ 0 h 1000581"/>
                <a:gd name="connsiteX1" fmla="*/ 149838 w 316485"/>
                <a:gd name="connsiteY1" fmla="*/ 313497 h 1000581"/>
                <a:gd name="connsiteX2" fmla="*/ 3193 w 316485"/>
                <a:gd name="connsiteY2" fmla="*/ 611049 h 1000581"/>
                <a:gd name="connsiteX3" fmla="*/ 316485 w 316485"/>
                <a:gd name="connsiteY3" fmla="*/ 1000581 h 1000581"/>
                <a:gd name="connsiteX0" fmla="*/ 73829 w 209043"/>
                <a:gd name="connsiteY0" fmla="*/ 0 h 972006"/>
                <a:gd name="connsiteX1" fmla="*/ 147171 w 209043"/>
                <a:gd name="connsiteY1" fmla="*/ 313497 h 972006"/>
                <a:gd name="connsiteX2" fmla="*/ 526 w 209043"/>
                <a:gd name="connsiteY2" fmla="*/ 611049 h 972006"/>
                <a:gd name="connsiteX3" fmla="*/ 209043 w 209043"/>
                <a:gd name="connsiteY3" fmla="*/ 972006 h 972006"/>
                <a:gd name="connsiteX0" fmla="*/ 74624 w 156909"/>
                <a:gd name="connsiteY0" fmla="*/ 0 h 938669"/>
                <a:gd name="connsiteX1" fmla="*/ 147966 w 156909"/>
                <a:gd name="connsiteY1" fmla="*/ 313497 h 938669"/>
                <a:gd name="connsiteX2" fmla="*/ 1321 w 156909"/>
                <a:gd name="connsiteY2" fmla="*/ 611049 h 938669"/>
                <a:gd name="connsiteX3" fmla="*/ 71725 w 156909"/>
                <a:gd name="connsiteY3" fmla="*/ 938669 h 938669"/>
                <a:gd name="connsiteX0" fmla="*/ 73991 w 218730"/>
                <a:gd name="connsiteY0" fmla="*/ 0 h 938669"/>
                <a:gd name="connsiteX1" fmla="*/ 147333 w 218730"/>
                <a:gd name="connsiteY1" fmla="*/ 313497 h 938669"/>
                <a:gd name="connsiteX2" fmla="*/ 688 w 218730"/>
                <a:gd name="connsiteY2" fmla="*/ 611049 h 938669"/>
                <a:gd name="connsiteX3" fmla="*/ 218730 w 218730"/>
                <a:gd name="connsiteY3" fmla="*/ 938669 h 938669"/>
                <a:gd name="connsiteX0" fmla="*/ 74815 w 257654"/>
                <a:gd name="connsiteY0" fmla="*/ 0 h 941050"/>
                <a:gd name="connsiteX1" fmla="*/ 148157 w 257654"/>
                <a:gd name="connsiteY1" fmla="*/ 313497 h 941050"/>
                <a:gd name="connsiteX2" fmla="*/ 1512 w 257654"/>
                <a:gd name="connsiteY2" fmla="*/ 611049 h 941050"/>
                <a:gd name="connsiteX3" fmla="*/ 257654 w 257654"/>
                <a:gd name="connsiteY3" fmla="*/ 941050 h 941050"/>
                <a:gd name="connsiteX0" fmla="*/ 74269 w 233296"/>
                <a:gd name="connsiteY0" fmla="*/ 0 h 905332"/>
                <a:gd name="connsiteX1" fmla="*/ 147611 w 233296"/>
                <a:gd name="connsiteY1" fmla="*/ 313497 h 905332"/>
                <a:gd name="connsiteX2" fmla="*/ 966 w 233296"/>
                <a:gd name="connsiteY2" fmla="*/ 611049 h 905332"/>
                <a:gd name="connsiteX3" fmla="*/ 233296 w 233296"/>
                <a:gd name="connsiteY3" fmla="*/ 905332 h 905332"/>
                <a:gd name="connsiteX0" fmla="*/ 74146 w 233173"/>
                <a:gd name="connsiteY0" fmla="*/ 0 h 905332"/>
                <a:gd name="connsiteX1" fmla="*/ 152251 w 233173"/>
                <a:gd name="connsiteY1" fmla="*/ 330165 h 905332"/>
                <a:gd name="connsiteX2" fmla="*/ 843 w 233173"/>
                <a:gd name="connsiteY2" fmla="*/ 611049 h 905332"/>
                <a:gd name="connsiteX3" fmla="*/ 233173 w 233173"/>
                <a:gd name="connsiteY3" fmla="*/ 905332 h 905332"/>
                <a:gd name="connsiteX0" fmla="*/ 73758 w 232785"/>
                <a:gd name="connsiteY0" fmla="*/ 0 h 905332"/>
                <a:gd name="connsiteX1" fmla="*/ 170913 w 232785"/>
                <a:gd name="connsiteY1" fmla="*/ 332546 h 905332"/>
                <a:gd name="connsiteX2" fmla="*/ 455 w 232785"/>
                <a:gd name="connsiteY2" fmla="*/ 611049 h 905332"/>
                <a:gd name="connsiteX3" fmla="*/ 232785 w 232785"/>
                <a:gd name="connsiteY3" fmla="*/ 905332 h 905332"/>
                <a:gd name="connsiteX0" fmla="*/ 78522 w 232786"/>
                <a:gd name="connsiteY0" fmla="*/ 0 h 874376"/>
                <a:gd name="connsiteX1" fmla="*/ 170914 w 232786"/>
                <a:gd name="connsiteY1" fmla="*/ 301590 h 874376"/>
                <a:gd name="connsiteX2" fmla="*/ 456 w 232786"/>
                <a:gd name="connsiteY2" fmla="*/ 580093 h 874376"/>
                <a:gd name="connsiteX3" fmla="*/ 232786 w 232786"/>
                <a:gd name="connsiteY3" fmla="*/ 874376 h 874376"/>
                <a:gd name="connsiteX0" fmla="*/ 45272 w 199536"/>
                <a:gd name="connsiteY0" fmla="*/ 0 h 874376"/>
                <a:gd name="connsiteX1" fmla="*/ 137664 w 199536"/>
                <a:gd name="connsiteY1" fmla="*/ 301590 h 874376"/>
                <a:gd name="connsiteX2" fmla="*/ 543 w 199536"/>
                <a:gd name="connsiteY2" fmla="*/ 599143 h 874376"/>
                <a:gd name="connsiteX3" fmla="*/ 199536 w 199536"/>
                <a:gd name="connsiteY3" fmla="*/ 874376 h 874376"/>
                <a:gd name="connsiteX0" fmla="*/ 44896 w 199160"/>
                <a:gd name="connsiteY0" fmla="*/ 0 h 874376"/>
                <a:gd name="connsiteX1" fmla="*/ 137288 w 199160"/>
                <a:gd name="connsiteY1" fmla="*/ 301590 h 874376"/>
                <a:gd name="connsiteX2" fmla="*/ 167 w 199160"/>
                <a:gd name="connsiteY2" fmla="*/ 599143 h 874376"/>
                <a:gd name="connsiteX3" fmla="*/ 199160 w 199160"/>
                <a:gd name="connsiteY3" fmla="*/ 874376 h 874376"/>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16383 w 144453"/>
                <a:gd name="connsiteY0" fmla="*/ 0 h 845801"/>
                <a:gd name="connsiteX1" fmla="*/ 108775 w 144453"/>
                <a:gd name="connsiteY1" fmla="*/ 301590 h 845801"/>
                <a:gd name="connsiteX2" fmla="*/ 229 w 144453"/>
                <a:gd name="connsiteY2" fmla="*/ 549137 h 845801"/>
                <a:gd name="connsiteX3" fmla="*/ 144453 w 14445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710 w 153780"/>
                <a:gd name="connsiteY0" fmla="*/ 0 h 845801"/>
                <a:gd name="connsiteX1" fmla="*/ 118102 w 153780"/>
                <a:gd name="connsiteY1" fmla="*/ 301590 h 845801"/>
                <a:gd name="connsiteX2" fmla="*/ 31 w 153780"/>
                <a:gd name="connsiteY2" fmla="*/ 582474 h 845801"/>
                <a:gd name="connsiteX3" fmla="*/ 153780 w 153780"/>
                <a:gd name="connsiteY3" fmla="*/ 845801 h 845801"/>
              </a:gdLst>
              <a:ahLst/>
              <a:cxnLst>
                <a:cxn ang="0">
                  <a:pos x="connsiteX0" y="connsiteY0"/>
                </a:cxn>
                <a:cxn ang="0">
                  <a:pos x="connsiteX1" y="connsiteY1"/>
                </a:cxn>
                <a:cxn ang="0">
                  <a:pos x="connsiteX2" y="connsiteY2"/>
                </a:cxn>
                <a:cxn ang="0">
                  <a:pos x="connsiteX3" y="connsiteY3"/>
                </a:cxn>
              </a:cxnLst>
              <a:rect l="l" t="t" r="r" b="b"/>
              <a:pathLst>
                <a:path w="153780" h="845801">
                  <a:moveTo>
                    <a:pt x="25710" y="0"/>
                  </a:moveTo>
                  <a:cubicBezTo>
                    <a:pt x="126965" y="128588"/>
                    <a:pt x="122382" y="204511"/>
                    <a:pt x="118102" y="301590"/>
                  </a:cubicBezTo>
                  <a:cubicBezTo>
                    <a:pt x="113822" y="398669"/>
                    <a:pt x="1228" y="448910"/>
                    <a:pt x="31" y="582474"/>
                  </a:cubicBezTo>
                  <a:cubicBezTo>
                    <a:pt x="-1166" y="716038"/>
                    <a:pt x="32336" y="762457"/>
                    <a:pt x="153780" y="845801"/>
                  </a:cubicBezTo>
                </a:path>
              </a:pathLst>
            </a:custGeom>
            <a:noFill/>
            <a:ln w="1905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grpSp>
      <p:sp>
        <p:nvSpPr>
          <p:cNvPr id="13" name="Text Placeholder 3">
            <a:extLst>
              <a:ext uri="{FF2B5EF4-FFF2-40B4-BE49-F238E27FC236}">
                <a16:creationId xmlns:a16="http://schemas.microsoft.com/office/drawing/2014/main" id="{F811FDB0-0EE8-F30D-17E7-220B80ECC240}"/>
              </a:ext>
            </a:extLst>
          </p:cNvPr>
          <p:cNvSpPr>
            <a:spLocks noGrp="1"/>
          </p:cNvSpPr>
          <p:nvPr>
            <p:ph type="body" idx="1"/>
          </p:nvPr>
        </p:nvSpPr>
        <p:spPr>
          <a:xfrm>
            <a:off x="272815" y="843419"/>
            <a:ext cx="11646370" cy="583986"/>
          </a:xfrm>
        </p:spPr>
        <p:txBody>
          <a:bodyPr/>
          <a:lstStyle/>
          <a:p>
            <a:r>
              <a:rPr lang="en-US"/>
              <a:t>Splitting the input into independent blocks</a:t>
            </a:r>
          </a:p>
        </p:txBody>
      </p:sp>
      <p:grpSp>
        <p:nvGrpSpPr>
          <p:cNvPr id="148" name="Group 147">
            <a:extLst>
              <a:ext uri="{FF2B5EF4-FFF2-40B4-BE49-F238E27FC236}">
                <a16:creationId xmlns:a16="http://schemas.microsoft.com/office/drawing/2014/main" id="{B6C67301-98C5-744E-2DAD-334804A5A929}"/>
              </a:ext>
            </a:extLst>
          </p:cNvPr>
          <p:cNvGrpSpPr/>
          <p:nvPr/>
        </p:nvGrpSpPr>
        <p:grpSpPr>
          <a:xfrm>
            <a:off x="4710113" y="1327393"/>
            <a:ext cx="2661283" cy="940612"/>
            <a:chOff x="4710113" y="1327393"/>
            <a:chExt cx="2661283" cy="940612"/>
          </a:xfrm>
        </p:grpSpPr>
        <p:cxnSp>
          <p:nvCxnSpPr>
            <p:cNvPr id="144" name="Straight Connector 143">
              <a:extLst>
                <a:ext uri="{FF2B5EF4-FFF2-40B4-BE49-F238E27FC236}">
                  <a16:creationId xmlns:a16="http://schemas.microsoft.com/office/drawing/2014/main" id="{B2B315E1-25BA-BF85-63D4-4EB3BA23C838}"/>
                </a:ext>
              </a:extLst>
            </p:cNvPr>
            <p:cNvCxnSpPr/>
            <p:nvPr/>
          </p:nvCxnSpPr>
          <p:spPr>
            <a:xfrm>
              <a:off x="4914900" y="1626099"/>
              <a:ext cx="0" cy="641906"/>
            </a:xfrm>
            <a:prstGeom prst="line">
              <a:avLst/>
            </a:prstGeom>
            <a:noFill/>
            <a:ln w="12700" cap="flat">
              <a:solidFill>
                <a:srgbClr val="FFFFFF"/>
              </a:solidFill>
              <a:prstDash val="dash"/>
              <a:miter lim="800000"/>
            </a:ln>
            <a:effectLst/>
            <a:sp3d/>
          </p:spPr>
          <p:style>
            <a:lnRef idx="0">
              <a:scrgbClr r="0" g="0" b="0"/>
            </a:lnRef>
            <a:fillRef idx="0">
              <a:scrgbClr r="0" g="0" b="0"/>
            </a:fillRef>
            <a:effectRef idx="0">
              <a:scrgbClr r="0" g="0" b="0"/>
            </a:effectRef>
            <a:fontRef idx="none"/>
          </p:style>
        </p:cxnSp>
        <p:cxnSp>
          <p:nvCxnSpPr>
            <p:cNvPr id="145" name="Straight Connector 144">
              <a:extLst>
                <a:ext uri="{FF2B5EF4-FFF2-40B4-BE49-F238E27FC236}">
                  <a16:creationId xmlns:a16="http://schemas.microsoft.com/office/drawing/2014/main" id="{82988DC2-FF4B-2844-0CE1-C4C246487926}"/>
                </a:ext>
              </a:extLst>
            </p:cNvPr>
            <p:cNvCxnSpPr/>
            <p:nvPr/>
          </p:nvCxnSpPr>
          <p:spPr>
            <a:xfrm>
              <a:off x="7066491" y="1626099"/>
              <a:ext cx="0" cy="641906"/>
            </a:xfrm>
            <a:prstGeom prst="line">
              <a:avLst/>
            </a:prstGeom>
            <a:noFill/>
            <a:ln w="12700" cap="flat">
              <a:solidFill>
                <a:srgbClr val="FFFFFF"/>
              </a:solidFill>
              <a:prstDash val="dash"/>
              <a:miter lim="800000"/>
            </a:ln>
            <a:effectLst/>
            <a:sp3d/>
          </p:spPr>
          <p:style>
            <a:lnRef idx="0">
              <a:scrgbClr r="0" g="0" b="0"/>
            </a:lnRef>
            <a:fillRef idx="0">
              <a:scrgbClr r="0" g="0" b="0"/>
            </a:fillRef>
            <a:effectRef idx="0">
              <a:scrgbClr r="0" g="0" b="0"/>
            </a:effectRef>
            <a:fontRef idx="none"/>
          </p:style>
        </p:cxnSp>
        <p:sp>
          <p:nvSpPr>
            <p:cNvPr id="146" name="TextBox 145">
              <a:extLst>
                <a:ext uri="{FF2B5EF4-FFF2-40B4-BE49-F238E27FC236}">
                  <a16:creationId xmlns:a16="http://schemas.microsoft.com/office/drawing/2014/main" id="{40F8FB45-1266-7FB2-4C39-29C37AC64D29}"/>
                </a:ext>
              </a:extLst>
            </p:cNvPr>
            <p:cNvSpPr txBox="1"/>
            <p:nvPr/>
          </p:nvSpPr>
          <p:spPr>
            <a:xfrm>
              <a:off x="4710113" y="1327393"/>
              <a:ext cx="500061"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Split</a:t>
              </a:r>
            </a:p>
          </p:txBody>
        </p:sp>
        <p:sp>
          <p:nvSpPr>
            <p:cNvPr id="147" name="TextBox 146">
              <a:extLst>
                <a:ext uri="{FF2B5EF4-FFF2-40B4-BE49-F238E27FC236}">
                  <a16:creationId xmlns:a16="http://schemas.microsoft.com/office/drawing/2014/main" id="{BD8B28C5-2B7E-CB9D-AC44-D5DD6EEB1599}"/>
                </a:ext>
              </a:extLst>
            </p:cNvPr>
            <p:cNvSpPr txBox="1"/>
            <p:nvPr/>
          </p:nvSpPr>
          <p:spPr>
            <a:xfrm>
              <a:off x="6871335" y="1338154"/>
              <a:ext cx="500061"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Split</a:t>
              </a:r>
            </a:p>
          </p:txBody>
        </p:sp>
      </p:grpSp>
    </p:spTree>
    <p:extLst>
      <p:ext uri="{BB962C8B-B14F-4D97-AF65-F5344CB8AC3E}">
        <p14:creationId xmlns:p14="http://schemas.microsoft.com/office/powerpoint/2010/main" val="27666105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500"/>
                                        <p:tgtEl>
                                          <p:spTgt spid="2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fade">
                                      <p:cBhvr>
                                        <p:cTn id="58" dur="500"/>
                                        <p:tgtEl>
                                          <p:spTgt spid="2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500"/>
                                        <p:tgtEl>
                                          <p:spTgt spid="2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fade">
                                      <p:cBhvr>
                                        <p:cTn id="67" dur="500"/>
                                        <p:tgtEl>
                                          <p:spTgt spid="3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500"/>
                                        <p:tgtEl>
                                          <p:spTgt spid="33"/>
                                        </p:tgtEl>
                                      </p:cBhvr>
                                    </p:animEffect>
                                  </p:childTnLst>
                                </p:cTn>
                              </p:par>
                              <p:par>
                                <p:cTn id="74" presetID="10" presetClass="entr" presetSubtype="0" fill="hold" nodeType="with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par>
                                <p:cTn id="77" presetID="10" presetClass="entr" presetSubtype="0" fill="hold"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2"/>
                                        </p:tgtEl>
                                        <p:attrNameLst>
                                          <p:attrName>style.visibility</p:attrName>
                                        </p:attrNameLst>
                                      </p:cBhvr>
                                      <p:to>
                                        <p:strVal val="visible"/>
                                      </p:to>
                                    </p:set>
                                    <p:animEffect transition="in" filter="fade">
                                      <p:cBhvr>
                                        <p:cTn id="82" dur="500"/>
                                        <p:tgtEl>
                                          <p:spTgt spid="52"/>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53"/>
                                        </p:tgtEl>
                                        <p:attrNameLst>
                                          <p:attrName>style.visibility</p:attrName>
                                        </p:attrNameLst>
                                      </p:cBhvr>
                                      <p:to>
                                        <p:strVal val="visible"/>
                                      </p:to>
                                    </p:set>
                                    <p:animEffect transition="in" filter="fade">
                                      <p:cBhvr>
                                        <p:cTn id="85" dur="500"/>
                                        <p:tgtEl>
                                          <p:spTgt spid="53"/>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54"/>
                                        </p:tgtEl>
                                        <p:attrNameLst>
                                          <p:attrName>style.visibility</p:attrName>
                                        </p:attrNameLst>
                                      </p:cBhvr>
                                      <p:to>
                                        <p:strVal val="visible"/>
                                      </p:to>
                                    </p:set>
                                    <p:animEffect transition="in" filter="fade">
                                      <p:cBhvr>
                                        <p:cTn id="88" dur="500"/>
                                        <p:tgtEl>
                                          <p:spTgt spid="54"/>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73"/>
                                        </p:tgtEl>
                                        <p:attrNameLst>
                                          <p:attrName>style.visibility</p:attrName>
                                        </p:attrNameLst>
                                      </p:cBhvr>
                                      <p:to>
                                        <p:strVal val="visible"/>
                                      </p:to>
                                    </p:set>
                                    <p:animEffect transition="in" filter="fade">
                                      <p:cBhvr>
                                        <p:cTn id="91" dur="500"/>
                                        <p:tgtEl>
                                          <p:spTgt spid="73"/>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38"/>
                                        </p:tgtEl>
                                        <p:attrNameLst>
                                          <p:attrName>style.visibility</p:attrName>
                                        </p:attrNameLst>
                                      </p:cBhvr>
                                      <p:to>
                                        <p:strVal val="visible"/>
                                      </p:to>
                                    </p:set>
                                    <p:animEffect transition="in" filter="fade">
                                      <p:cBhvr>
                                        <p:cTn id="96" dur="500"/>
                                        <p:tgtEl>
                                          <p:spTgt spid="3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9"/>
                                        </p:tgtEl>
                                        <p:attrNameLst>
                                          <p:attrName>style.visibility</p:attrName>
                                        </p:attrNameLst>
                                      </p:cBhvr>
                                      <p:to>
                                        <p:strVal val="visible"/>
                                      </p:to>
                                    </p:set>
                                    <p:animEffect transition="in" filter="fade">
                                      <p:cBhvr>
                                        <p:cTn id="99" dur="500"/>
                                        <p:tgtEl>
                                          <p:spTgt spid="39"/>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fade">
                                      <p:cBhvr>
                                        <p:cTn id="102" dur="500"/>
                                        <p:tgtEl>
                                          <p:spTgt spid="40"/>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41"/>
                                        </p:tgtEl>
                                        <p:attrNameLst>
                                          <p:attrName>style.visibility</p:attrName>
                                        </p:attrNameLst>
                                      </p:cBhvr>
                                      <p:to>
                                        <p:strVal val="visible"/>
                                      </p:to>
                                    </p:set>
                                    <p:animEffect transition="in" filter="fade">
                                      <p:cBhvr>
                                        <p:cTn id="105" dur="500"/>
                                        <p:tgtEl>
                                          <p:spTgt spid="41"/>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42"/>
                                        </p:tgtEl>
                                        <p:attrNameLst>
                                          <p:attrName>style.visibility</p:attrName>
                                        </p:attrNameLst>
                                      </p:cBhvr>
                                      <p:to>
                                        <p:strVal val="visible"/>
                                      </p:to>
                                    </p:set>
                                    <p:animEffect transition="in" filter="fade">
                                      <p:cBhvr>
                                        <p:cTn id="108" dur="500"/>
                                        <p:tgtEl>
                                          <p:spTgt spid="42"/>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43"/>
                                        </p:tgtEl>
                                        <p:attrNameLst>
                                          <p:attrName>style.visibility</p:attrName>
                                        </p:attrNameLst>
                                      </p:cBhvr>
                                      <p:to>
                                        <p:strVal val="visible"/>
                                      </p:to>
                                    </p:set>
                                    <p:animEffect transition="in" filter="fade">
                                      <p:cBhvr>
                                        <p:cTn id="111" dur="500"/>
                                        <p:tgtEl>
                                          <p:spTgt spid="43"/>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44"/>
                                        </p:tgtEl>
                                        <p:attrNameLst>
                                          <p:attrName>style.visibility</p:attrName>
                                        </p:attrNameLst>
                                      </p:cBhvr>
                                      <p:to>
                                        <p:strVal val="visible"/>
                                      </p:to>
                                    </p:set>
                                    <p:animEffect transition="in" filter="fade">
                                      <p:cBhvr>
                                        <p:cTn id="114" dur="500"/>
                                        <p:tgtEl>
                                          <p:spTgt spid="44"/>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45"/>
                                        </p:tgtEl>
                                        <p:attrNameLst>
                                          <p:attrName>style.visibility</p:attrName>
                                        </p:attrNameLst>
                                      </p:cBhvr>
                                      <p:to>
                                        <p:strVal val="visible"/>
                                      </p:to>
                                    </p:set>
                                    <p:animEffect transition="in" filter="fade">
                                      <p:cBhvr>
                                        <p:cTn id="117" dur="500"/>
                                        <p:tgtEl>
                                          <p:spTgt spid="45"/>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46"/>
                                        </p:tgtEl>
                                        <p:attrNameLst>
                                          <p:attrName>style.visibility</p:attrName>
                                        </p:attrNameLst>
                                      </p:cBhvr>
                                      <p:to>
                                        <p:strVal val="visible"/>
                                      </p:to>
                                    </p:set>
                                    <p:animEffect transition="in" filter="fade">
                                      <p:cBhvr>
                                        <p:cTn id="120" dur="500"/>
                                        <p:tgtEl>
                                          <p:spTgt spid="46"/>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7"/>
                                        </p:tgtEl>
                                        <p:attrNameLst>
                                          <p:attrName>style.visibility</p:attrName>
                                        </p:attrNameLst>
                                      </p:cBhvr>
                                      <p:to>
                                        <p:strVal val="visible"/>
                                      </p:to>
                                    </p:set>
                                    <p:animEffect transition="in" filter="fade">
                                      <p:cBhvr>
                                        <p:cTn id="123" dur="500"/>
                                        <p:tgtEl>
                                          <p:spTgt spid="47"/>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8"/>
                                        </p:tgtEl>
                                        <p:attrNameLst>
                                          <p:attrName>style.visibility</p:attrName>
                                        </p:attrNameLst>
                                      </p:cBhvr>
                                      <p:to>
                                        <p:strVal val="visible"/>
                                      </p:to>
                                    </p:set>
                                    <p:animEffect transition="in" filter="fade">
                                      <p:cBhvr>
                                        <p:cTn id="126" dur="500"/>
                                        <p:tgtEl>
                                          <p:spTgt spid="48"/>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55"/>
                                        </p:tgtEl>
                                        <p:attrNameLst>
                                          <p:attrName>style.visibility</p:attrName>
                                        </p:attrNameLst>
                                      </p:cBhvr>
                                      <p:to>
                                        <p:strVal val="visible"/>
                                      </p:to>
                                    </p:set>
                                    <p:animEffect transition="in" filter="fade">
                                      <p:cBhvr>
                                        <p:cTn id="129" dur="500"/>
                                        <p:tgtEl>
                                          <p:spTgt spid="55"/>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74"/>
                                        </p:tgtEl>
                                        <p:attrNameLst>
                                          <p:attrName>style.visibility</p:attrName>
                                        </p:attrNameLst>
                                      </p:cBhvr>
                                      <p:to>
                                        <p:strVal val="visible"/>
                                      </p:to>
                                    </p:set>
                                    <p:animEffect transition="in" filter="fade">
                                      <p:cBhvr>
                                        <p:cTn id="132" dur="500"/>
                                        <p:tgtEl>
                                          <p:spTgt spid="74"/>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75"/>
                                        </p:tgtEl>
                                        <p:attrNameLst>
                                          <p:attrName>style.visibility</p:attrName>
                                        </p:attrNameLst>
                                      </p:cBhvr>
                                      <p:to>
                                        <p:strVal val="visible"/>
                                      </p:to>
                                    </p:set>
                                    <p:animEffect transition="in" filter="fade">
                                      <p:cBhvr>
                                        <p:cTn id="135" dur="500"/>
                                        <p:tgtEl>
                                          <p:spTgt spid="75"/>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76"/>
                                        </p:tgtEl>
                                        <p:attrNameLst>
                                          <p:attrName>style.visibility</p:attrName>
                                        </p:attrNameLst>
                                      </p:cBhvr>
                                      <p:to>
                                        <p:strVal val="visible"/>
                                      </p:to>
                                    </p:set>
                                    <p:animEffect transition="in" filter="fade">
                                      <p:cBhvr>
                                        <p:cTn id="138" dur="500"/>
                                        <p:tgtEl>
                                          <p:spTgt spid="76"/>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77"/>
                                        </p:tgtEl>
                                        <p:attrNameLst>
                                          <p:attrName>style.visibility</p:attrName>
                                        </p:attrNameLst>
                                      </p:cBhvr>
                                      <p:to>
                                        <p:strVal val="visible"/>
                                      </p:to>
                                    </p:set>
                                    <p:animEffect transition="in" filter="fade">
                                      <p:cBhvr>
                                        <p:cTn id="141" dur="500"/>
                                        <p:tgtEl>
                                          <p:spTgt spid="77"/>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78"/>
                                        </p:tgtEl>
                                        <p:attrNameLst>
                                          <p:attrName>style.visibility</p:attrName>
                                        </p:attrNameLst>
                                      </p:cBhvr>
                                      <p:to>
                                        <p:strVal val="visible"/>
                                      </p:to>
                                    </p:set>
                                    <p:animEffect transition="in" filter="fade">
                                      <p:cBhvr>
                                        <p:cTn id="144" dur="500"/>
                                        <p:tgtEl>
                                          <p:spTgt spid="78"/>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79"/>
                                        </p:tgtEl>
                                        <p:attrNameLst>
                                          <p:attrName>style.visibility</p:attrName>
                                        </p:attrNameLst>
                                      </p:cBhvr>
                                      <p:to>
                                        <p:strVal val="visible"/>
                                      </p:to>
                                    </p:set>
                                    <p:animEffect transition="in" filter="fade">
                                      <p:cBhvr>
                                        <p:cTn id="147" dur="500"/>
                                        <p:tgtEl>
                                          <p:spTgt spid="79"/>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80"/>
                                        </p:tgtEl>
                                        <p:attrNameLst>
                                          <p:attrName>style.visibility</p:attrName>
                                        </p:attrNameLst>
                                      </p:cBhvr>
                                      <p:to>
                                        <p:strVal val="visible"/>
                                      </p:to>
                                    </p:set>
                                    <p:animEffect transition="in" filter="fade">
                                      <p:cBhvr>
                                        <p:cTn id="150" dur="500"/>
                                        <p:tgtEl>
                                          <p:spTgt spid="80"/>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81"/>
                                        </p:tgtEl>
                                        <p:attrNameLst>
                                          <p:attrName>style.visibility</p:attrName>
                                        </p:attrNameLst>
                                      </p:cBhvr>
                                      <p:to>
                                        <p:strVal val="visible"/>
                                      </p:to>
                                    </p:set>
                                    <p:animEffect transition="in" filter="fade">
                                      <p:cBhvr>
                                        <p:cTn id="153" dur="500"/>
                                        <p:tgtEl>
                                          <p:spTgt spid="81"/>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82"/>
                                        </p:tgtEl>
                                        <p:attrNameLst>
                                          <p:attrName>style.visibility</p:attrName>
                                        </p:attrNameLst>
                                      </p:cBhvr>
                                      <p:to>
                                        <p:strVal val="visible"/>
                                      </p:to>
                                    </p:set>
                                    <p:animEffect transition="in" filter="fade">
                                      <p:cBhvr>
                                        <p:cTn id="156" dur="500"/>
                                        <p:tgtEl>
                                          <p:spTgt spid="82"/>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83"/>
                                        </p:tgtEl>
                                        <p:attrNameLst>
                                          <p:attrName>style.visibility</p:attrName>
                                        </p:attrNameLst>
                                      </p:cBhvr>
                                      <p:to>
                                        <p:strVal val="visible"/>
                                      </p:to>
                                    </p:set>
                                    <p:animEffect transition="in" filter="fade">
                                      <p:cBhvr>
                                        <p:cTn id="159" dur="500"/>
                                        <p:tgtEl>
                                          <p:spTgt spid="83"/>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6"/>
                                        </p:tgtEl>
                                        <p:attrNameLst>
                                          <p:attrName>style.visibility</p:attrName>
                                        </p:attrNameLst>
                                      </p:cBhvr>
                                      <p:to>
                                        <p:strVal val="visible"/>
                                      </p:to>
                                    </p:set>
                                    <p:animEffect transition="in" filter="fade">
                                      <p:cBhvr>
                                        <p:cTn id="162" dur="500"/>
                                        <p:tgtEl>
                                          <p:spTgt spid="6"/>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56"/>
                                        </p:tgtEl>
                                        <p:attrNameLst>
                                          <p:attrName>style.visibility</p:attrName>
                                        </p:attrNameLst>
                                      </p:cBhvr>
                                      <p:to>
                                        <p:strVal val="visible"/>
                                      </p:to>
                                    </p:set>
                                    <p:animEffect transition="in" filter="fade">
                                      <p:cBhvr>
                                        <p:cTn id="167" dur="500"/>
                                        <p:tgtEl>
                                          <p:spTgt spid="56"/>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70"/>
                                        </p:tgtEl>
                                        <p:attrNameLst>
                                          <p:attrName>style.visibility</p:attrName>
                                        </p:attrNameLst>
                                      </p:cBhvr>
                                      <p:to>
                                        <p:strVal val="visible"/>
                                      </p:to>
                                    </p:set>
                                    <p:animEffect transition="in" filter="fade">
                                      <p:cBhvr>
                                        <p:cTn id="170" dur="500"/>
                                        <p:tgtEl>
                                          <p:spTgt spid="70"/>
                                        </p:tgtEl>
                                      </p:cBhvr>
                                    </p:animEffect>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nodeType="clickEffect">
                                  <p:stCondLst>
                                    <p:cond delay="0"/>
                                  </p:stCondLst>
                                  <p:childTnLst>
                                    <p:set>
                                      <p:cBhvr>
                                        <p:cTn id="174" dur="1" fill="hold">
                                          <p:stCondLst>
                                            <p:cond delay="0"/>
                                          </p:stCondLst>
                                        </p:cTn>
                                        <p:tgtEl>
                                          <p:spTgt spid="84"/>
                                        </p:tgtEl>
                                        <p:attrNameLst>
                                          <p:attrName>style.visibility</p:attrName>
                                        </p:attrNameLst>
                                      </p:cBhvr>
                                      <p:to>
                                        <p:strVal val="visible"/>
                                      </p:to>
                                    </p:set>
                                    <p:animEffect transition="in" filter="fade">
                                      <p:cBhvr>
                                        <p:cTn id="175" dur="500"/>
                                        <p:tgtEl>
                                          <p:spTgt spid="84"/>
                                        </p:tgtEl>
                                      </p:cBhvr>
                                    </p:animEffect>
                                  </p:childTnLst>
                                </p:cTn>
                              </p:par>
                              <p:par>
                                <p:cTn id="176" presetID="10" presetClass="entr" presetSubtype="0" fill="hold" nodeType="withEffect">
                                  <p:stCondLst>
                                    <p:cond delay="0"/>
                                  </p:stCondLst>
                                  <p:childTnLst>
                                    <p:set>
                                      <p:cBhvr>
                                        <p:cTn id="177" dur="1" fill="hold">
                                          <p:stCondLst>
                                            <p:cond delay="0"/>
                                          </p:stCondLst>
                                        </p:cTn>
                                        <p:tgtEl>
                                          <p:spTgt spid="95"/>
                                        </p:tgtEl>
                                        <p:attrNameLst>
                                          <p:attrName>style.visibility</p:attrName>
                                        </p:attrNameLst>
                                      </p:cBhvr>
                                      <p:to>
                                        <p:strVal val="visible"/>
                                      </p:to>
                                    </p:set>
                                    <p:animEffect transition="in" filter="fade">
                                      <p:cBhvr>
                                        <p:cTn id="178" dur="500"/>
                                        <p:tgtEl>
                                          <p:spTgt spid="95"/>
                                        </p:tgtEl>
                                      </p:cBhvr>
                                    </p:animEffect>
                                  </p:childTnLst>
                                </p:cTn>
                              </p:par>
                              <p:par>
                                <p:cTn id="179" presetID="10" presetClass="entr" presetSubtype="0" fill="hold" nodeType="withEffect">
                                  <p:stCondLst>
                                    <p:cond delay="0"/>
                                  </p:stCondLst>
                                  <p:childTnLst>
                                    <p:set>
                                      <p:cBhvr>
                                        <p:cTn id="180" dur="1" fill="hold">
                                          <p:stCondLst>
                                            <p:cond delay="0"/>
                                          </p:stCondLst>
                                        </p:cTn>
                                        <p:tgtEl>
                                          <p:spTgt spid="91"/>
                                        </p:tgtEl>
                                        <p:attrNameLst>
                                          <p:attrName>style.visibility</p:attrName>
                                        </p:attrNameLst>
                                      </p:cBhvr>
                                      <p:to>
                                        <p:strVal val="visible"/>
                                      </p:to>
                                    </p:set>
                                    <p:animEffect transition="in" filter="fade">
                                      <p:cBhvr>
                                        <p:cTn id="181" dur="500"/>
                                        <p:tgtEl>
                                          <p:spTgt spid="91"/>
                                        </p:tgtEl>
                                      </p:cBhvr>
                                    </p:animEffect>
                                  </p:childTnLst>
                                </p:cTn>
                              </p:par>
                              <p:par>
                                <p:cTn id="182" presetID="10" presetClass="entr" presetSubtype="0" fill="hold" nodeType="withEffect">
                                  <p:stCondLst>
                                    <p:cond delay="0"/>
                                  </p:stCondLst>
                                  <p:childTnLst>
                                    <p:set>
                                      <p:cBhvr>
                                        <p:cTn id="183" dur="1" fill="hold">
                                          <p:stCondLst>
                                            <p:cond delay="0"/>
                                          </p:stCondLst>
                                        </p:cTn>
                                        <p:tgtEl>
                                          <p:spTgt spid="98"/>
                                        </p:tgtEl>
                                        <p:attrNameLst>
                                          <p:attrName>style.visibility</p:attrName>
                                        </p:attrNameLst>
                                      </p:cBhvr>
                                      <p:to>
                                        <p:strVal val="visible"/>
                                      </p:to>
                                    </p:set>
                                    <p:animEffect transition="in" filter="fade">
                                      <p:cBhvr>
                                        <p:cTn id="184" dur="500"/>
                                        <p:tgtEl>
                                          <p:spTgt spid="98"/>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57"/>
                                        </p:tgtEl>
                                        <p:attrNameLst>
                                          <p:attrName>style.visibility</p:attrName>
                                        </p:attrNameLst>
                                      </p:cBhvr>
                                      <p:to>
                                        <p:strVal val="visible"/>
                                      </p:to>
                                    </p:set>
                                    <p:animEffect transition="in" filter="fade">
                                      <p:cBhvr>
                                        <p:cTn id="187" dur="500"/>
                                        <p:tgtEl>
                                          <p:spTgt spid="57"/>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59"/>
                                        </p:tgtEl>
                                        <p:attrNameLst>
                                          <p:attrName>style.visibility</p:attrName>
                                        </p:attrNameLst>
                                      </p:cBhvr>
                                      <p:to>
                                        <p:strVal val="visible"/>
                                      </p:to>
                                    </p:set>
                                    <p:animEffect transition="in" filter="fade">
                                      <p:cBhvr>
                                        <p:cTn id="190" dur="500"/>
                                        <p:tgtEl>
                                          <p:spTgt spid="59"/>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18"/>
                                        </p:tgtEl>
                                        <p:attrNameLst>
                                          <p:attrName>style.visibility</p:attrName>
                                        </p:attrNameLst>
                                      </p:cBhvr>
                                      <p:to>
                                        <p:strVal val="visible"/>
                                      </p:to>
                                    </p:set>
                                    <p:animEffect transition="in" filter="fade">
                                      <p:cBhvr>
                                        <p:cTn id="193" dur="500"/>
                                        <p:tgtEl>
                                          <p:spTgt spid="118"/>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
                                        </p:tgtEl>
                                        <p:attrNameLst>
                                          <p:attrName>style.visibility</p:attrName>
                                        </p:attrNameLst>
                                      </p:cBhvr>
                                      <p:to>
                                        <p:strVal val="visible"/>
                                      </p:to>
                                    </p:set>
                                    <p:animEffect transition="in" filter="fade">
                                      <p:cBhvr>
                                        <p:cTn id="196" dur="500"/>
                                        <p:tgtEl>
                                          <p:spTgt spid="123"/>
                                        </p:tgtEl>
                                      </p:cBhvr>
                                    </p:animEffect>
                                  </p:childTnLst>
                                </p:cTn>
                              </p:par>
                              <p:par>
                                <p:cTn id="197" presetID="10" presetClass="entr" presetSubtype="0" fill="hold" nodeType="withEffect">
                                  <p:stCondLst>
                                    <p:cond delay="0"/>
                                  </p:stCondLst>
                                  <p:childTnLst>
                                    <p:set>
                                      <p:cBhvr>
                                        <p:cTn id="198" dur="1" fill="hold">
                                          <p:stCondLst>
                                            <p:cond delay="0"/>
                                          </p:stCondLst>
                                        </p:cTn>
                                        <p:tgtEl>
                                          <p:spTgt spid="58"/>
                                        </p:tgtEl>
                                        <p:attrNameLst>
                                          <p:attrName>style.visibility</p:attrName>
                                        </p:attrNameLst>
                                      </p:cBhvr>
                                      <p:to>
                                        <p:strVal val="visible"/>
                                      </p:to>
                                    </p:set>
                                    <p:animEffect transition="in" filter="fade">
                                      <p:cBhvr>
                                        <p:cTn id="199" dur="500"/>
                                        <p:tgtEl>
                                          <p:spTgt spid="58"/>
                                        </p:tgtEl>
                                      </p:cBhvr>
                                    </p:animEffect>
                                  </p:childTnLst>
                                </p:cTn>
                              </p:par>
                            </p:childTnLst>
                          </p:cTn>
                        </p:par>
                      </p:childTnLst>
                    </p:cTn>
                  </p:par>
                  <p:par>
                    <p:cTn id="200" fill="hold">
                      <p:stCondLst>
                        <p:cond delay="indefinite"/>
                      </p:stCondLst>
                      <p:childTnLst>
                        <p:par>
                          <p:cTn id="201" fill="hold">
                            <p:stCondLst>
                              <p:cond delay="0"/>
                            </p:stCondLst>
                            <p:childTnLst>
                              <p:par>
                                <p:cTn id="202" presetID="10" presetClass="entr" presetSubtype="0" fill="hold" nodeType="clickEffect">
                                  <p:stCondLst>
                                    <p:cond delay="0"/>
                                  </p:stCondLst>
                                  <p:childTnLst>
                                    <p:set>
                                      <p:cBhvr>
                                        <p:cTn id="203" dur="1" fill="hold">
                                          <p:stCondLst>
                                            <p:cond delay="0"/>
                                          </p:stCondLst>
                                        </p:cTn>
                                        <p:tgtEl>
                                          <p:spTgt spid="111"/>
                                        </p:tgtEl>
                                        <p:attrNameLst>
                                          <p:attrName>style.visibility</p:attrName>
                                        </p:attrNameLst>
                                      </p:cBhvr>
                                      <p:to>
                                        <p:strVal val="visible"/>
                                      </p:to>
                                    </p:set>
                                    <p:animEffect transition="in" filter="fade">
                                      <p:cBhvr>
                                        <p:cTn id="204" dur="500"/>
                                        <p:tgtEl>
                                          <p:spTgt spid="111"/>
                                        </p:tgtEl>
                                      </p:cBhvr>
                                    </p:animEffect>
                                  </p:childTnLst>
                                </p:cTn>
                              </p:par>
                              <p:par>
                                <p:cTn id="205" presetID="10" presetClass="entr" presetSubtype="0" fill="hold" nodeType="withEffect">
                                  <p:stCondLst>
                                    <p:cond delay="0"/>
                                  </p:stCondLst>
                                  <p:childTnLst>
                                    <p:set>
                                      <p:cBhvr>
                                        <p:cTn id="206" dur="1" fill="hold">
                                          <p:stCondLst>
                                            <p:cond delay="0"/>
                                          </p:stCondLst>
                                        </p:cTn>
                                        <p:tgtEl>
                                          <p:spTgt spid="102"/>
                                        </p:tgtEl>
                                        <p:attrNameLst>
                                          <p:attrName>style.visibility</p:attrName>
                                        </p:attrNameLst>
                                      </p:cBhvr>
                                      <p:to>
                                        <p:strVal val="visible"/>
                                      </p:to>
                                    </p:set>
                                    <p:animEffect transition="in" filter="fade">
                                      <p:cBhvr>
                                        <p:cTn id="207" dur="500"/>
                                        <p:tgtEl>
                                          <p:spTgt spid="102"/>
                                        </p:tgtEl>
                                      </p:cBhvr>
                                    </p:animEffect>
                                  </p:childTnLst>
                                </p:cTn>
                              </p:par>
                              <p:par>
                                <p:cTn id="208" presetID="10" presetClass="entr" presetSubtype="0" fill="hold" nodeType="withEffect">
                                  <p:stCondLst>
                                    <p:cond delay="0"/>
                                  </p:stCondLst>
                                  <p:childTnLst>
                                    <p:set>
                                      <p:cBhvr>
                                        <p:cTn id="209" dur="1" fill="hold">
                                          <p:stCondLst>
                                            <p:cond delay="0"/>
                                          </p:stCondLst>
                                        </p:cTn>
                                        <p:tgtEl>
                                          <p:spTgt spid="105"/>
                                        </p:tgtEl>
                                        <p:attrNameLst>
                                          <p:attrName>style.visibility</p:attrName>
                                        </p:attrNameLst>
                                      </p:cBhvr>
                                      <p:to>
                                        <p:strVal val="visible"/>
                                      </p:to>
                                    </p:set>
                                    <p:animEffect transition="in" filter="fade">
                                      <p:cBhvr>
                                        <p:cTn id="210" dur="500"/>
                                        <p:tgtEl>
                                          <p:spTgt spid="105"/>
                                        </p:tgtEl>
                                      </p:cBhvr>
                                    </p:animEffect>
                                  </p:childTnLst>
                                </p:cTn>
                              </p:par>
                              <p:par>
                                <p:cTn id="211" presetID="10" presetClass="entr" presetSubtype="0" fill="hold" nodeType="withEffect">
                                  <p:stCondLst>
                                    <p:cond delay="0"/>
                                  </p:stCondLst>
                                  <p:childTnLst>
                                    <p:set>
                                      <p:cBhvr>
                                        <p:cTn id="212" dur="1" fill="hold">
                                          <p:stCondLst>
                                            <p:cond delay="0"/>
                                          </p:stCondLst>
                                        </p:cTn>
                                        <p:tgtEl>
                                          <p:spTgt spid="108"/>
                                        </p:tgtEl>
                                        <p:attrNameLst>
                                          <p:attrName>style.visibility</p:attrName>
                                        </p:attrNameLst>
                                      </p:cBhvr>
                                      <p:to>
                                        <p:strVal val="visible"/>
                                      </p:to>
                                    </p:set>
                                    <p:animEffect transition="in" filter="fade">
                                      <p:cBhvr>
                                        <p:cTn id="213" dur="500"/>
                                        <p:tgtEl>
                                          <p:spTgt spid="108"/>
                                        </p:tgtEl>
                                      </p:cBhvr>
                                    </p:animEffect>
                                  </p:childTnLst>
                                </p:cTn>
                              </p:par>
                              <p:par>
                                <p:cTn id="214" presetID="10" presetClass="entr" presetSubtype="0" fill="hold" grpId="0" nodeType="withEffect">
                                  <p:stCondLst>
                                    <p:cond delay="0"/>
                                  </p:stCondLst>
                                  <p:childTnLst>
                                    <p:set>
                                      <p:cBhvr>
                                        <p:cTn id="215" dur="1" fill="hold">
                                          <p:stCondLst>
                                            <p:cond delay="0"/>
                                          </p:stCondLst>
                                        </p:cTn>
                                        <p:tgtEl>
                                          <p:spTgt spid="66"/>
                                        </p:tgtEl>
                                        <p:attrNameLst>
                                          <p:attrName>style.visibility</p:attrName>
                                        </p:attrNameLst>
                                      </p:cBhvr>
                                      <p:to>
                                        <p:strVal val="visible"/>
                                      </p:to>
                                    </p:set>
                                    <p:animEffect transition="in" filter="fade">
                                      <p:cBhvr>
                                        <p:cTn id="216" dur="500"/>
                                        <p:tgtEl>
                                          <p:spTgt spid="66"/>
                                        </p:tgtEl>
                                      </p:cBhvr>
                                    </p:animEffect>
                                  </p:childTnLst>
                                </p:cTn>
                              </p:par>
                              <p:par>
                                <p:cTn id="217" presetID="10" presetClass="entr" presetSubtype="0" fill="hold" grpId="0" nodeType="withEffect">
                                  <p:stCondLst>
                                    <p:cond delay="0"/>
                                  </p:stCondLst>
                                  <p:childTnLst>
                                    <p:set>
                                      <p:cBhvr>
                                        <p:cTn id="218" dur="1" fill="hold">
                                          <p:stCondLst>
                                            <p:cond delay="0"/>
                                          </p:stCondLst>
                                        </p:cTn>
                                        <p:tgtEl>
                                          <p:spTgt spid="67"/>
                                        </p:tgtEl>
                                        <p:attrNameLst>
                                          <p:attrName>style.visibility</p:attrName>
                                        </p:attrNameLst>
                                      </p:cBhvr>
                                      <p:to>
                                        <p:strVal val="visible"/>
                                      </p:to>
                                    </p:set>
                                    <p:animEffect transition="in" filter="fade">
                                      <p:cBhvr>
                                        <p:cTn id="219" dur="500"/>
                                        <p:tgtEl>
                                          <p:spTgt spid="67"/>
                                        </p:tgtEl>
                                      </p:cBhvr>
                                    </p:animEffect>
                                  </p:childTnLst>
                                </p:cTn>
                              </p:par>
                              <p:par>
                                <p:cTn id="220" presetID="10" presetClass="entr" presetSubtype="0" fill="hold" nodeType="withEffect">
                                  <p:stCondLst>
                                    <p:cond delay="0"/>
                                  </p:stCondLst>
                                  <p:childTnLst>
                                    <p:set>
                                      <p:cBhvr>
                                        <p:cTn id="221" dur="1" fill="hold">
                                          <p:stCondLst>
                                            <p:cond delay="0"/>
                                          </p:stCondLst>
                                        </p:cTn>
                                        <p:tgtEl>
                                          <p:spTgt spid="63"/>
                                        </p:tgtEl>
                                        <p:attrNameLst>
                                          <p:attrName>style.visibility</p:attrName>
                                        </p:attrNameLst>
                                      </p:cBhvr>
                                      <p:to>
                                        <p:strVal val="visible"/>
                                      </p:to>
                                    </p:set>
                                    <p:animEffect transition="in" filter="fade">
                                      <p:cBhvr>
                                        <p:cTn id="222" dur="500"/>
                                        <p:tgtEl>
                                          <p:spTgt spid="63"/>
                                        </p:tgtEl>
                                      </p:cBhvr>
                                    </p:animEffect>
                                  </p:childTnLst>
                                </p:cTn>
                              </p:par>
                              <p:par>
                                <p:cTn id="223" presetID="10" presetClass="entr" presetSubtype="0" fill="hold" grpId="0" nodeType="withEffect">
                                  <p:stCondLst>
                                    <p:cond delay="0"/>
                                  </p:stCondLst>
                                  <p:childTnLst>
                                    <p:set>
                                      <p:cBhvr>
                                        <p:cTn id="224" dur="1" fill="hold">
                                          <p:stCondLst>
                                            <p:cond delay="0"/>
                                          </p:stCondLst>
                                        </p:cTn>
                                        <p:tgtEl>
                                          <p:spTgt spid="119"/>
                                        </p:tgtEl>
                                        <p:attrNameLst>
                                          <p:attrName>style.visibility</p:attrName>
                                        </p:attrNameLst>
                                      </p:cBhvr>
                                      <p:to>
                                        <p:strVal val="visible"/>
                                      </p:to>
                                    </p:set>
                                    <p:animEffect transition="in" filter="fade">
                                      <p:cBhvr>
                                        <p:cTn id="225" dur="500"/>
                                        <p:tgtEl>
                                          <p:spTgt spid="119"/>
                                        </p:tgtEl>
                                      </p:cBhvr>
                                    </p:animEffect>
                                  </p:childTnLst>
                                </p:cTn>
                              </p:par>
                              <p:par>
                                <p:cTn id="226" presetID="10" presetClass="entr" presetSubtype="0" fill="hold" nodeType="withEffect">
                                  <p:stCondLst>
                                    <p:cond delay="0"/>
                                  </p:stCondLst>
                                  <p:childTnLst>
                                    <p:set>
                                      <p:cBhvr>
                                        <p:cTn id="227" dur="1" fill="hold">
                                          <p:stCondLst>
                                            <p:cond delay="0"/>
                                          </p:stCondLst>
                                        </p:cTn>
                                        <p:tgtEl>
                                          <p:spTgt spid="64"/>
                                        </p:tgtEl>
                                        <p:attrNameLst>
                                          <p:attrName>style.visibility</p:attrName>
                                        </p:attrNameLst>
                                      </p:cBhvr>
                                      <p:to>
                                        <p:strVal val="visible"/>
                                      </p:to>
                                    </p:set>
                                    <p:animEffect transition="in" filter="fade">
                                      <p:cBhvr>
                                        <p:cTn id="228" dur="500"/>
                                        <p:tgtEl>
                                          <p:spTgt spid="64"/>
                                        </p:tgtEl>
                                      </p:cBhvr>
                                    </p:animEffect>
                                  </p:childTnLst>
                                </p:cTn>
                              </p:par>
                              <p:par>
                                <p:cTn id="229" presetID="10" presetClass="entr" presetSubtype="0" fill="hold" grpId="0" nodeType="withEffect">
                                  <p:stCondLst>
                                    <p:cond delay="0"/>
                                  </p:stCondLst>
                                  <p:childTnLst>
                                    <p:set>
                                      <p:cBhvr>
                                        <p:cTn id="230" dur="1" fill="hold">
                                          <p:stCondLst>
                                            <p:cond delay="0"/>
                                          </p:stCondLst>
                                        </p:cTn>
                                        <p:tgtEl>
                                          <p:spTgt spid="124"/>
                                        </p:tgtEl>
                                        <p:attrNameLst>
                                          <p:attrName>style.visibility</p:attrName>
                                        </p:attrNameLst>
                                      </p:cBhvr>
                                      <p:to>
                                        <p:strVal val="visible"/>
                                      </p:to>
                                    </p:set>
                                    <p:animEffect transition="in" filter="fade">
                                      <p:cBhvr>
                                        <p:cTn id="231" dur="500"/>
                                        <p:tgtEl>
                                          <p:spTgt spid="124"/>
                                        </p:tgtEl>
                                      </p:cBhvr>
                                    </p:animEffect>
                                  </p:childTnLst>
                                </p:cTn>
                              </p:par>
                            </p:childTnLst>
                          </p:cTn>
                        </p:par>
                      </p:childTnLst>
                    </p:cTn>
                  </p:par>
                  <p:par>
                    <p:cTn id="232" fill="hold">
                      <p:stCondLst>
                        <p:cond delay="indefinite"/>
                      </p:stCondLst>
                      <p:childTnLst>
                        <p:par>
                          <p:cTn id="233" fill="hold">
                            <p:stCondLst>
                              <p:cond delay="0"/>
                            </p:stCondLst>
                            <p:childTnLst>
                              <p:par>
                                <p:cTn id="234" presetID="10" presetClass="entr" presetSubtype="0" fill="hold" grpId="0" nodeType="clickEffect">
                                  <p:stCondLst>
                                    <p:cond delay="0"/>
                                  </p:stCondLst>
                                  <p:childTnLst>
                                    <p:set>
                                      <p:cBhvr>
                                        <p:cTn id="235" dur="1" fill="hold">
                                          <p:stCondLst>
                                            <p:cond delay="0"/>
                                          </p:stCondLst>
                                        </p:cTn>
                                        <p:tgtEl>
                                          <p:spTgt spid="88"/>
                                        </p:tgtEl>
                                        <p:attrNameLst>
                                          <p:attrName>style.visibility</p:attrName>
                                        </p:attrNameLst>
                                      </p:cBhvr>
                                      <p:to>
                                        <p:strVal val="visible"/>
                                      </p:to>
                                    </p:set>
                                    <p:animEffect transition="in" filter="fade">
                                      <p:cBhvr>
                                        <p:cTn id="236" dur="500"/>
                                        <p:tgtEl>
                                          <p:spTgt spid="88"/>
                                        </p:tgtEl>
                                      </p:cBhvr>
                                    </p:animEffect>
                                  </p:childTnLst>
                                </p:cTn>
                              </p:par>
                              <p:par>
                                <p:cTn id="237" presetID="10" presetClass="entr" presetSubtype="0" fill="hold" grpId="0" nodeType="withEffect">
                                  <p:stCondLst>
                                    <p:cond delay="0"/>
                                  </p:stCondLst>
                                  <p:childTnLst>
                                    <p:set>
                                      <p:cBhvr>
                                        <p:cTn id="238" dur="1" fill="hold">
                                          <p:stCondLst>
                                            <p:cond delay="0"/>
                                          </p:stCondLst>
                                        </p:cTn>
                                        <p:tgtEl>
                                          <p:spTgt spid="89"/>
                                        </p:tgtEl>
                                        <p:attrNameLst>
                                          <p:attrName>style.visibility</p:attrName>
                                        </p:attrNameLst>
                                      </p:cBhvr>
                                      <p:to>
                                        <p:strVal val="visible"/>
                                      </p:to>
                                    </p:set>
                                    <p:animEffect transition="in" filter="fade">
                                      <p:cBhvr>
                                        <p:cTn id="239" dur="500"/>
                                        <p:tgtEl>
                                          <p:spTgt spid="89"/>
                                        </p:tgtEl>
                                      </p:cBhvr>
                                    </p:animEffect>
                                  </p:childTnLst>
                                </p:cTn>
                              </p:par>
                              <p:par>
                                <p:cTn id="240" presetID="10" presetClass="entr" presetSubtype="0" fill="hold" grpId="0" nodeType="withEffect">
                                  <p:stCondLst>
                                    <p:cond delay="0"/>
                                  </p:stCondLst>
                                  <p:childTnLst>
                                    <p:set>
                                      <p:cBhvr>
                                        <p:cTn id="241" dur="1" fill="hold">
                                          <p:stCondLst>
                                            <p:cond delay="0"/>
                                          </p:stCondLst>
                                        </p:cTn>
                                        <p:tgtEl>
                                          <p:spTgt spid="90"/>
                                        </p:tgtEl>
                                        <p:attrNameLst>
                                          <p:attrName>style.visibility</p:attrName>
                                        </p:attrNameLst>
                                      </p:cBhvr>
                                      <p:to>
                                        <p:strVal val="visible"/>
                                      </p:to>
                                    </p:set>
                                    <p:animEffect transition="in" filter="fade">
                                      <p:cBhvr>
                                        <p:cTn id="242" dur="500"/>
                                        <p:tgtEl>
                                          <p:spTgt spid="90"/>
                                        </p:tgtEl>
                                      </p:cBhvr>
                                    </p:animEffect>
                                  </p:childTnLst>
                                </p:cTn>
                              </p:par>
                              <p:par>
                                <p:cTn id="243" presetID="10" presetClass="entr" presetSubtype="0" fill="hold" grpId="0" nodeType="withEffect">
                                  <p:stCondLst>
                                    <p:cond delay="0"/>
                                  </p:stCondLst>
                                  <p:childTnLst>
                                    <p:set>
                                      <p:cBhvr>
                                        <p:cTn id="244" dur="1" fill="hold">
                                          <p:stCondLst>
                                            <p:cond delay="0"/>
                                          </p:stCondLst>
                                        </p:cTn>
                                        <p:tgtEl>
                                          <p:spTgt spid="96"/>
                                        </p:tgtEl>
                                        <p:attrNameLst>
                                          <p:attrName>style.visibility</p:attrName>
                                        </p:attrNameLst>
                                      </p:cBhvr>
                                      <p:to>
                                        <p:strVal val="visible"/>
                                      </p:to>
                                    </p:set>
                                    <p:animEffect transition="in" filter="fade">
                                      <p:cBhvr>
                                        <p:cTn id="245" dur="500"/>
                                        <p:tgtEl>
                                          <p:spTgt spid="96"/>
                                        </p:tgtEl>
                                      </p:cBhvr>
                                    </p:animEffect>
                                  </p:childTnLst>
                                </p:cTn>
                              </p:par>
                              <p:par>
                                <p:cTn id="246" presetID="10" presetClass="entr" presetSubtype="0" fill="hold" nodeType="withEffect">
                                  <p:stCondLst>
                                    <p:cond delay="0"/>
                                  </p:stCondLst>
                                  <p:childTnLst>
                                    <p:set>
                                      <p:cBhvr>
                                        <p:cTn id="247" dur="1" fill="hold">
                                          <p:stCondLst>
                                            <p:cond delay="0"/>
                                          </p:stCondLst>
                                        </p:cTn>
                                        <p:tgtEl>
                                          <p:spTgt spid="69"/>
                                        </p:tgtEl>
                                        <p:attrNameLst>
                                          <p:attrName>style.visibility</p:attrName>
                                        </p:attrNameLst>
                                      </p:cBhvr>
                                      <p:to>
                                        <p:strVal val="visible"/>
                                      </p:to>
                                    </p:set>
                                    <p:animEffect transition="in" filter="fade">
                                      <p:cBhvr>
                                        <p:cTn id="248" dur="500"/>
                                        <p:tgtEl>
                                          <p:spTgt spid="69"/>
                                        </p:tgtEl>
                                      </p:cBhvr>
                                    </p:animEffect>
                                  </p:childTnLst>
                                </p:cTn>
                              </p:par>
                              <p:par>
                                <p:cTn id="249" presetID="10" presetClass="entr" presetSubtype="0" fill="hold" grpId="0" nodeType="withEffect">
                                  <p:stCondLst>
                                    <p:cond delay="0"/>
                                  </p:stCondLst>
                                  <p:childTnLst>
                                    <p:set>
                                      <p:cBhvr>
                                        <p:cTn id="250" dur="1" fill="hold">
                                          <p:stCondLst>
                                            <p:cond delay="0"/>
                                          </p:stCondLst>
                                        </p:cTn>
                                        <p:tgtEl>
                                          <p:spTgt spid="85"/>
                                        </p:tgtEl>
                                        <p:attrNameLst>
                                          <p:attrName>style.visibility</p:attrName>
                                        </p:attrNameLst>
                                      </p:cBhvr>
                                      <p:to>
                                        <p:strVal val="visible"/>
                                      </p:to>
                                    </p:set>
                                    <p:animEffect transition="in" filter="fade">
                                      <p:cBhvr>
                                        <p:cTn id="251" dur="500"/>
                                        <p:tgtEl>
                                          <p:spTgt spid="85"/>
                                        </p:tgtEl>
                                      </p:cBhvr>
                                    </p:animEffect>
                                  </p:childTnLst>
                                </p:cTn>
                              </p:par>
                              <p:par>
                                <p:cTn id="252" presetID="10" presetClass="entr" presetSubtype="0" fill="hold" grpId="0" nodeType="withEffect">
                                  <p:stCondLst>
                                    <p:cond delay="0"/>
                                  </p:stCondLst>
                                  <p:childTnLst>
                                    <p:set>
                                      <p:cBhvr>
                                        <p:cTn id="253" dur="1" fill="hold">
                                          <p:stCondLst>
                                            <p:cond delay="0"/>
                                          </p:stCondLst>
                                        </p:cTn>
                                        <p:tgtEl>
                                          <p:spTgt spid="97"/>
                                        </p:tgtEl>
                                        <p:attrNameLst>
                                          <p:attrName>style.visibility</p:attrName>
                                        </p:attrNameLst>
                                      </p:cBhvr>
                                      <p:to>
                                        <p:strVal val="visible"/>
                                      </p:to>
                                    </p:set>
                                    <p:animEffect transition="in" filter="fade">
                                      <p:cBhvr>
                                        <p:cTn id="254" dur="500"/>
                                        <p:tgtEl>
                                          <p:spTgt spid="97"/>
                                        </p:tgtEl>
                                      </p:cBhvr>
                                    </p:animEffect>
                                  </p:childTnLst>
                                </p:cTn>
                              </p:par>
                              <p:par>
                                <p:cTn id="255" presetID="10" presetClass="entr" presetSubtype="0" fill="hold" grpId="0" nodeType="withEffect">
                                  <p:stCondLst>
                                    <p:cond delay="0"/>
                                  </p:stCondLst>
                                  <p:childTnLst>
                                    <p:set>
                                      <p:cBhvr>
                                        <p:cTn id="256" dur="1" fill="hold">
                                          <p:stCondLst>
                                            <p:cond delay="0"/>
                                          </p:stCondLst>
                                        </p:cTn>
                                        <p:tgtEl>
                                          <p:spTgt spid="120"/>
                                        </p:tgtEl>
                                        <p:attrNameLst>
                                          <p:attrName>style.visibility</p:attrName>
                                        </p:attrNameLst>
                                      </p:cBhvr>
                                      <p:to>
                                        <p:strVal val="visible"/>
                                      </p:to>
                                    </p:set>
                                    <p:animEffect transition="in" filter="fade">
                                      <p:cBhvr>
                                        <p:cTn id="257" dur="500"/>
                                        <p:tgtEl>
                                          <p:spTgt spid="120"/>
                                        </p:tgtEl>
                                      </p:cBhvr>
                                    </p:animEffect>
                                  </p:childTnLst>
                                </p:cTn>
                              </p:par>
                              <p:par>
                                <p:cTn id="258" presetID="10" presetClass="entr" presetSubtype="0" fill="hold" grpId="0" nodeType="withEffect">
                                  <p:stCondLst>
                                    <p:cond delay="0"/>
                                  </p:stCondLst>
                                  <p:childTnLst>
                                    <p:set>
                                      <p:cBhvr>
                                        <p:cTn id="259" dur="1" fill="hold">
                                          <p:stCondLst>
                                            <p:cond delay="0"/>
                                          </p:stCondLst>
                                        </p:cTn>
                                        <p:tgtEl>
                                          <p:spTgt spid="87"/>
                                        </p:tgtEl>
                                        <p:attrNameLst>
                                          <p:attrName>style.visibility</p:attrName>
                                        </p:attrNameLst>
                                      </p:cBhvr>
                                      <p:to>
                                        <p:strVal val="visible"/>
                                      </p:to>
                                    </p:set>
                                    <p:animEffect transition="in" filter="fade">
                                      <p:cBhvr>
                                        <p:cTn id="260" dur="500"/>
                                        <p:tgtEl>
                                          <p:spTgt spid="87"/>
                                        </p:tgtEl>
                                      </p:cBhvr>
                                    </p:animEffect>
                                  </p:childTnLst>
                                </p:cTn>
                              </p:par>
                              <p:par>
                                <p:cTn id="261" presetID="10" presetClass="entr" presetSubtype="0" fill="hold" grpId="0" nodeType="withEffect">
                                  <p:stCondLst>
                                    <p:cond delay="0"/>
                                  </p:stCondLst>
                                  <p:childTnLst>
                                    <p:set>
                                      <p:cBhvr>
                                        <p:cTn id="262" dur="1" fill="hold">
                                          <p:stCondLst>
                                            <p:cond delay="0"/>
                                          </p:stCondLst>
                                        </p:cTn>
                                        <p:tgtEl>
                                          <p:spTgt spid="121"/>
                                        </p:tgtEl>
                                        <p:attrNameLst>
                                          <p:attrName>style.visibility</p:attrName>
                                        </p:attrNameLst>
                                      </p:cBhvr>
                                      <p:to>
                                        <p:strVal val="visible"/>
                                      </p:to>
                                    </p:set>
                                    <p:animEffect transition="in" filter="fade">
                                      <p:cBhvr>
                                        <p:cTn id="263" dur="500"/>
                                        <p:tgtEl>
                                          <p:spTgt spid="121"/>
                                        </p:tgtEl>
                                      </p:cBhvr>
                                    </p:animEffect>
                                  </p:childTnLst>
                                </p:cTn>
                              </p:par>
                              <p:par>
                                <p:cTn id="264" presetID="10" presetClass="entr" presetSubtype="0" fill="hold" grpId="0" nodeType="withEffect">
                                  <p:stCondLst>
                                    <p:cond delay="0"/>
                                  </p:stCondLst>
                                  <p:childTnLst>
                                    <p:set>
                                      <p:cBhvr>
                                        <p:cTn id="265" dur="1" fill="hold">
                                          <p:stCondLst>
                                            <p:cond delay="0"/>
                                          </p:stCondLst>
                                        </p:cTn>
                                        <p:tgtEl>
                                          <p:spTgt spid="99"/>
                                        </p:tgtEl>
                                        <p:attrNameLst>
                                          <p:attrName>style.visibility</p:attrName>
                                        </p:attrNameLst>
                                      </p:cBhvr>
                                      <p:to>
                                        <p:strVal val="visible"/>
                                      </p:to>
                                    </p:set>
                                    <p:animEffect transition="in" filter="fade">
                                      <p:cBhvr>
                                        <p:cTn id="266" dur="500"/>
                                        <p:tgtEl>
                                          <p:spTgt spid="99"/>
                                        </p:tgtEl>
                                      </p:cBhvr>
                                    </p:animEffect>
                                  </p:childTnLst>
                                </p:cTn>
                              </p:par>
                              <p:par>
                                <p:cTn id="267" presetID="10" presetClass="entr" presetSubtype="0" fill="hold" nodeType="withEffect">
                                  <p:stCondLst>
                                    <p:cond delay="0"/>
                                  </p:stCondLst>
                                  <p:childTnLst>
                                    <p:set>
                                      <p:cBhvr>
                                        <p:cTn id="268" dur="1" fill="hold">
                                          <p:stCondLst>
                                            <p:cond delay="0"/>
                                          </p:stCondLst>
                                        </p:cTn>
                                        <p:tgtEl>
                                          <p:spTgt spid="110"/>
                                        </p:tgtEl>
                                        <p:attrNameLst>
                                          <p:attrName>style.visibility</p:attrName>
                                        </p:attrNameLst>
                                      </p:cBhvr>
                                      <p:to>
                                        <p:strVal val="visible"/>
                                      </p:to>
                                    </p:set>
                                    <p:animEffect transition="in" filter="fade">
                                      <p:cBhvr>
                                        <p:cTn id="269" dur="500"/>
                                        <p:tgtEl>
                                          <p:spTgt spid="110"/>
                                        </p:tgtEl>
                                      </p:cBhvr>
                                    </p:animEffect>
                                  </p:childTnLst>
                                </p:cTn>
                              </p:par>
                              <p:par>
                                <p:cTn id="270" presetID="10" presetClass="entr" presetSubtype="0" fill="hold" grpId="0" nodeType="withEffect">
                                  <p:stCondLst>
                                    <p:cond delay="0"/>
                                  </p:stCondLst>
                                  <p:childTnLst>
                                    <p:set>
                                      <p:cBhvr>
                                        <p:cTn id="271" dur="1" fill="hold">
                                          <p:stCondLst>
                                            <p:cond delay="0"/>
                                          </p:stCondLst>
                                        </p:cTn>
                                        <p:tgtEl>
                                          <p:spTgt spid="122"/>
                                        </p:tgtEl>
                                        <p:attrNameLst>
                                          <p:attrName>style.visibility</p:attrName>
                                        </p:attrNameLst>
                                      </p:cBhvr>
                                      <p:to>
                                        <p:strVal val="visible"/>
                                      </p:to>
                                    </p:set>
                                    <p:animEffect transition="in" filter="fade">
                                      <p:cBhvr>
                                        <p:cTn id="272" dur="500"/>
                                        <p:tgtEl>
                                          <p:spTgt spid="122"/>
                                        </p:tgtEl>
                                      </p:cBhvr>
                                    </p:animEffect>
                                  </p:childTnLst>
                                </p:cTn>
                              </p:par>
                              <p:par>
                                <p:cTn id="273" presetID="10" presetClass="entr" presetSubtype="0" fill="hold" grpId="0" nodeType="withEffect">
                                  <p:stCondLst>
                                    <p:cond delay="0"/>
                                  </p:stCondLst>
                                  <p:childTnLst>
                                    <p:set>
                                      <p:cBhvr>
                                        <p:cTn id="274" dur="1" fill="hold">
                                          <p:stCondLst>
                                            <p:cond delay="0"/>
                                          </p:stCondLst>
                                        </p:cTn>
                                        <p:tgtEl>
                                          <p:spTgt spid="100"/>
                                        </p:tgtEl>
                                        <p:attrNameLst>
                                          <p:attrName>style.visibility</p:attrName>
                                        </p:attrNameLst>
                                      </p:cBhvr>
                                      <p:to>
                                        <p:strVal val="visible"/>
                                      </p:to>
                                    </p:set>
                                    <p:animEffect transition="in" filter="fade">
                                      <p:cBhvr>
                                        <p:cTn id="275" dur="500"/>
                                        <p:tgtEl>
                                          <p:spTgt spid="100"/>
                                        </p:tgtEl>
                                      </p:cBhvr>
                                    </p:animEffect>
                                  </p:childTnLst>
                                </p:cTn>
                              </p:par>
                              <p:par>
                                <p:cTn id="276" presetID="10" presetClass="entr" presetSubtype="0" fill="hold" grpId="0" nodeType="withEffect">
                                  <p:stCondLst>
                                    <p:cond delay="0"/>
                                  </p:stCondLst>
                                  <p:childTnLst>
                                    <p:set>
                                      <p:cBhvr>
                                        <p:cTn id="277" dur="1" fill="hold">
                                          <p:stCondLst>
                                            <p:cond delay="0"/>
                                          </p:stCondLst>
                                        </p:cTn>
                                        <p:tgtEl>
                                          <p:spTgt spid="103"/>
                                        </p:tgtEl>
                                        <p:attrNameLst>
                                          <p:attrName>style.visibility</p:attrName>
                                        </p:attrNameLst>
                                      </p:cBhvr>
                                      <p:to>
                                        <p:strVal val="visible"/>
                                      </p:to>
                                    </p:set>
                                    <p:animEffect transition="in" filter="fade">
                                      <p:cBhvr>
                                        <p:cTn id="278" dur="500"/>
                                        <p:tgtEl>
                                          <p:spTgt spid="103"/>
                                        </p:tgtEl>
                                      </p:cBhvr>
                                    </p:animEffect>
                                  </p:childTnLst>
                                </p:cTn>
                              </p:par>
                              <p:par>
                                <p:cTn id="279" presetID="10" presetClass="entr" presetSubtype="0" fill="hold" grpId="0" nodeType="withEffect">
                                  <p:stCondLst>
                                    <p:cond delay="0"/>
                                  </p:stCondLst>
                                  <p:childTnLst>
                                    <p:set>
                                      <p:cBhvr>
                                        <p:cTn id="280" dur="1" fill="hold">
                                          <p:stCondLst>
                                            <p:cond delay="0"/>
                                          </p:stCondLst>
                                        </p:cTn>
                                        <p:tgtEl>
                                          <p:spTgt spid="112"/>
                                        </p:tgtEl>
                                        <p:attrNameLst>
                                          <p:attrName>style.visibility</p:attrName>
                                        </p:attrNameLst>
                                      </p:cBhvr>
                                      <p:to>
                                        <p:strVal val="visible"/>
                                      </p:to>
                                    </p:set>
                                    <p:animEffect transition="in" filter="fade">
                                      <p:cBhvr>
                                        <p:cTn id="281" dur="500"/>
                                        <p:tgtEl>
                                          <p:spTgt spid="112"/>
                                        </p:tgtEl>
                                      </p:cBhvr>
                                    </p:animEffect>
                                  </p:childTnLst>
                                </p:cTn>
                              </p:par>
                              <p:par>
                                <p:cTn id="282" presetID="10" presetClass="entr" presetSubtype="0" fill="hold" grpId="0" nodeType="withEffect">
                                  <p:stCondLst>
                                    <p:cond delay="0"/>
                                  </p:stCondLst>
                                  <p:childTnLst>
                                    <p:set>
                                      <p:cBhvr>
                                        <p:cTn id="283" dur="1" fill="hold">
                                          <p:stCondLst>
                                            <p:cond delay="0"/>
                                          </p:stCondLst>
                                        </p:cTn>
                                        <p:tgtEl>
                                          <p:spTgt spid="113"/>
                                        </p:tgtEl>
                                        <p:attrNameLst>
                                          <p:attrName>style.visibility</p:attrName>
                                        </p:attrNameLst>
                                      </p:cBhvr>
                                      <p:to>
                                        <p:strVal val="visible"/>
                                      </p:to>
                                    </p:set>
                                    <p:animEffect transition="in" filter="fade">
                                      <p:cBhvr>
                                        <p:cTn id="284" dur="500"/>
                                        <p:tgtEl>
                                          <p:spTgt spid="113"/>
                                        </p:tgtEl>
                                      </p:cBhvr>
                                    </p:animEffect>
                                  </p:childTnLst>
                                </p:cTn>
                              </p:par>
                              <p:par>
                                <p:cTn id="285" presetID="10" presetClass="entr" presetSubtype="0" fill="hold" grpId="0" nodeType="withEffect">
                                  <p:stCondLst>
                                    <p:cond delay="0"/>
                                  </p:stCondLst>
                                  <p:childTnLst>
                                    <p:set>
                                      <p:cBhvr>
                                        <p:cTn id="286" dur="1" fill="hold">
                                          <p:stCondLst>
                                            <p:cond delay="0"/>
                                          </p:stCondLst>
                                        </p:cTn>
                                        <p:tgtEl>
                                          <p:spTgt spid="115"/>
                                        </p:tgtEl>
                                        <p:attrNameLst>
                                          <p:attrName>style.visibility</p:attrName>
                                        </p:attrNameLst>
                                      </p:cBhvr>
                                      <p:to>
                                        <p:strVal val="visible"/>
                                      </p:to>
                                    </p:set>
                                    <p:animEffect transition="in" filter="fade">
                                      <p:cBhvr>
                                        <p:cTn id="287" dur="500"/>
                                        <p:tgtEl>
                                          <p:spTgt spid="115"/>
                                        </p:tgtEl>
                                      </p:cBhvr>
                                    </p:animEffect>
                                  </p:childTnLst>
                                </p:cTn>
                              </p:par>
                              <p:par>
                                <p:cTn id="288" presetID="10" presetClass="entr" presetSubtype="0" fill="hold" grpId="0" nodeType="withEffect">
                                  <p:stCondLst>
                                    <p:cond delay="0"/>
                                  </p:stCondLst>
                                  <p:childTnLst>
                                    <p:set>
                                      <p:cBhvr>
                                        <p:cTn id="289" dur="1" fill="hold">
                                          <p:stCondLst>
                                            <p:cond delay="0"/>
                                          </p:stCondLst>
                                        </p:cTn>
                                        <p:tgtEl>
                                          <p:spTgt spid="116"/>
                                        </p:tgtEl>
                                        <p:attrNameLst>
                                          <p:attrName>style.visibility</p:attrName>
                                        </p:attrNameLst>
                                      </p:cBhvr>
                                      <p:to>
                                        <p:strVal val="visible"/>
                                      </p:to>
                                    </p:set>
                                    <p:animEffect transition="in" filter="fade">
                                      <p:cBhvr>
                                        <p:cTn id="290" dur="500"/>
                                        <p:tgtEl>
                                          <p:spTgt spid="116"/>
                                        </p:tgtEl>
                                      </p:cBhvr>
                                    </p:animEffect>
                                  </p:childTnLst>
                                </p:cTn>
                              </p:par>
                              <p:par>
                                <p:cTn id="291" presetID="10" presetClass="entr" presetSubtype="0" fill="hold" grpId="0" nodeType="withEffect">
                                  <p:stCondLst>
                                    <p:cond delay="0"/>
                                  </p:stCondLst>
                                  <p:childTnLst>
                                    <p:set>
                                      <p:cBhvr>
                                        <p:cTn id="292" dur="1" fill="hold">
                                          <p:stCondLst>
                                            <p:cond delay="0"/>
                                          </p:stCondLst>
                                        </p:cTn>
                                        <p:tgtEl>
                                          <p:spTgt spid="117"/>
                                        </p:tgtEl>
                                        <p:attrNameLst>
                                          <p:attrName>style.visibility</p:attrName>
                                        </p:attrNameLst>
                                      </p:cBhvr>
                                      <p:to>
                                        <p:strVal val="visible"/>
                                      </p:to>
                                    </p:set>
                                    <p:animEffect transition="in" filter="fade">
                                      <p:cBhvr>
                                        <p:cTn id="293" dur="500"/>
                                        <p:tgtEl>
                                          <p:spTgt spid="117"/>
                                        </p:tgtEl>
                                      </p:cBhvr>
                                    </p:animEffect>
                                  </p:childTnLst>
                                </p:cTn>
                              </p:par>
                              <p:par>
                                <p:cTn id="294" presetID="10" presetClass="entr" presetSubtype="0" fill="hold" grpId="0" nodeType="withEffect">
                                  <p:stCondLst>
                                    <p:cond delay="0"/>
                                  </p:stCondLst>
                                  <p:childTnLst>
                                    <p:set>
                                      <p:cBhvr>
                                        <p:cTn id="295" dur="1" fill="hold">
                                          <p:stCondLst>
                                            <p:cond delay="0"/>
                                          </p:stCondLst>
                                        </p:cTn>
                                        <p:tgtEl>
                                          <p:spTgt spid="62"/>
                                        </p:tgtEl>
                                        <p:attrNameLst>
                                          <p:attrName>style.visibility</p:attrName>
                                        </p:attrNameLst>
                                      </p:cBhvr>
                                      <p:to>
                                        <p:strVal val="visible"/>
                                      </p:to>
                                    </p:set>
                                    <p:animEffect transition="in" filter="fade">
                                      <p:cBhvr>
                                        <p:cTn id="296" dur="500"/>
                                        <p:tgtEl>
                                          <p:spTgt spid="62"/>
                                        </p:tgtEl>
                                      </p:cBhvr>
                                    </p:animEffect>
                                  </p:childTnLst>
                                </p:cTn>
                              </p:par>
                              <p:par>
                                <p:cTn id="297" presetID="10" presetClass="entr" presetSubtype="0" fill="hold" grpId="0" nodeType="withEffect">
                                  <p:stCondLst>
                                    <p:cond delay="0"/>
                                  </p:stCondLst>
                                  <p:childTnLst>
                                    <p:set>
                                      <p:cBhvr>
                                        <p:cTn id="298" dur="1" fill="hold">
                                          <p:stCondLst>
                                            <p:cond delay="0"/>
                                          </p:stCondLst>
                                        </p:cTn>
                                        <p:tgtEl>
                                          <p:spTgt spid="61"/>
                                        </p:tgtEl>
                                        <p:attrNameLst>
                                          <p:attrName>style.visibility</p:attrName>
                                        </p:attrNameLst>
                                      </p:cBhvr>
                                      <p:to>
                                        <p:strVal val="visible"/>
                                      </p:to>
                                    </p:set>
                                    <p:animEffect transition="in" filter="fade">
                                      <p:cBhvr>
                                        <p:cTn id="299" dur="500"/>
                                        <p:tgtEl>
                                          <p:spTgt spid="61"/>
                                        </p:tgtEl>
                                      </p:cBhvr>
                                    </p:animEffect>
                                  </p:childTnLst>
                                </p:cTn>
                              </p:par>
                              <p:par>
                                <p:cTn id="300" presetID="10" presetClass="entr" presetSubtype="0" fill="hold" grpId="0" nodeType="withEffect">
                                  <p:stCondLst>
                                    <p:cond delay="0"/>
                                  </p:stCondLst>
                                  <p:childTnLst>
                                    <p:set>
                                      <p:cBhvr>
                                        <p:cTn id="301" dur="1" fill="hold">
                                          <p:stCondLst>
                                            <p:cond delay="0"/>
                                          </p:stCondLst>
                                        </p:cTn>
                                        <p:tgtEl>
                                          <p:spTgt spid="65"/>
                                        </p:tgtEl>
                                        <p:attrNameLst>
                                          <p:attrName>style.visibility</p:attrName>
                                        </p:attrNameLst>
                                      </p:cBhvr>
                                      <p:to>
                                        <p:strVal val="visible"/>
                                      </p:to>
                                    </p:set>
                                    <p:animEffect transition="in" filter="fade">
                                      <p:cBhvr>
                                        <p:cTn id="302" dur="500"/>
                                        <p:tgtEl>
                                          <p:spTgt spid="65"/>
                                        </p:tgtEl>
                                      </p:cBhvr>
                                    </p:animEffect>
                                  </p:childTnLst>
                                </p:cTn>
                              </p:par>
                              <p:par>
                                <p:cTn id="303" presetID="10" presetClass="entr" presetSubtype="0" fill="hold" grpId="0" nodeType="withEffect">
                                  <p:stCondLst>
                                    <p:cond delay="0"/>
                                  </p:stCondLst>
                                  <p:childTnLst>
                                    <p:set>
                                      <p:cBhvr>
                                        <p:cTn id="304" dur="1" fill="hold">
                                          <p:stCondLst>
                                            <p:cond delay="0"/>
                                          </p:stCondLst>
                                        </p:cTn>
                                        <p:tgtEl>
                                          <p:spTgt spid="68"/>
                                        </p:tgtEl>
                                        <p:attrNameLst>
                                          <p:attrName>style.visibility</p:attrName>
                                        </p:attrNameLst>
                                      </p:cBhvr>
                                      <p:to>
                                        <p:strVal val="visible"/>
                                      </p:to>
                                    </p:set>
                                    <p:animEffect transition="in" filter="fade">
                                      <p:cBhvr>
                                        <p:cTn id="305" dur="500"/>
                                        <p:tgtEl>
                                          <p:spTgt spid="68"/>
                                        </p:tgtEl>
                                      </p:cBhvr>
                                    </p:animEffect>
                                  </p:childTnLst>
                                </p:cTn>
                              </p:par>
                              <p:par>
                                <p:cTn id="306" presetID="10" presetClass="entr" presetSubtype="0" fill="hold" nodeType="withEffect">
                                  <p:stCondLst>
                                    <p:cond delay="0"/>
                                  </p:stCondLst>
                                  <p:childTnLst>
                                    <p:set>
                                      <p:cBhvr>
                                        <p:cTn id="307" dur="1" fill="hold">
                                          <p:stCondLst>
                                            <p:cond delay="0"/>
                                          </p:stCondLst>
                                        </p:cTn>
                                        <p:tgtEl>
                                          <p:spTgt spid="86"/>
                                        </p:tgtEl>
                                        <p:attrNameLst>
                                          <p:attrName>style.visibility</p:attrName>
                                        </p:attrNameLst>
                                      </p:cBhvr>
                                      <p:to>
                                        <p:strVal val="visible"/>
                                      </p:to>
                                    </p:set>
                                    <p:animEffect transition="in" filter="fade">
                                      <p:cBhvr>
                                        <p:cTn id="308"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5" grpId="0"/>
      <p:bldP spid="16" grpId="0" animBg="1"/>
      <p:bldP spid="17" grpId="0"/>
      <p:bldP spid="18" grpId="0"/>
      <p:bldP spid="19" grpId="0"/>
      <p:bldP spid="20" grpId="0"/>
      <p:bldP spid="21" grpId="0"/>
      <p:bldP spid="22" grpId="0" animBg="1"/>
      <p:bldP spid="23" grpId="0" animBg="1"/>
      <p:bldP spid="24" grpId="0" animBg="1"/>
      <p:bldP spid="25" grpId="0" animBg="1"/>
      <p:bldP spid="26" grpId="0"/>
      <p:bldP spid="27" grpId="0" animBg="1"/>
      <p:bldP spid="28" grpId="0"/>
      <p:bldP spid="29" grpId="0"/>
      <p:bldP spid="30" grpId="0"/>
      <p:bldP spid="31" grpId="0"/>
      <p:bldP spid="32" grpId="0"/>
      <p:bldP spid="33" grpId="0"/>
      <p:bldP spid="38" grpId="0" animBg="1"/>
      <p:bldP spid="39" grpId="0" animBg="1"/>
      <p:bldP spid="40" grpId="0" animBg="1"/>
      <p:bldP spid="41" grpId="0" animBg="1"/>
      <p:bldP spid="42" grpId="0"/>
      <p:bldP spid="43" grpId="0" animBg="1"/>
      <p:bldP spid="44" grpId="0"/>
      <p:bldP spid="45" grpId="0"/>
      <p:bldP spid="46" grpId="0"/>
      <p:bldP spid="47" grpId="0"/>
      <p:bldP spid="48" grpId="0"/>
      <p:bldP spid="52" grpId="0" animBg="1"/>
      <p:bldP spid="53" grpId="0" animBg="1"/>
      <p:bldP spid="54" grpId="0"/>
      <p:bldP spid="55" grpId="0"/>
      <p:bldP spid="56" grpId="0" animBg="1"/>
      <p:bldP spid="57" grpId="0" animBg="1"/>
      <p:bldP spid="59" grpId="0" animBg="1"/>
      <p:bldP spid="66" grpId="0" animBg="1"/>
      <p:bldP spid="67" grpId="0" animBg="1"/>
      <p:bldP spid="70" grpId="0"/>
      <p:bldP spid="73" grpId="0"/>
      <p:bldP spid="74" grpId="0"/>
      <p:bldP spid="75" grpId="0" animBg="1"/>
      <p:bldP spid="76" grpId="0" animBg="1"/>
      <p:bldP spid="77" grpId="0"/>
      <p:bldP spid="78" grpId="0" animBg="1"/>
      <p:bldP spid="79" grpId="0"/>
      <p:bldP spid="80" grpId="0" animBg="1"/>
      <p:bldP spid="81" grpId="0"/>
      <p:bldP spid="82" grpId="0"/>
      <p:bldP spid="83" grpId="0" animBg="1"/>
      <p:bldP spid="61" grpId="0" animBg="1"/>
      <p:bldP spid="65" grpId="0" animBg="1"/>
      <p:bldP spid="62" grpId="0" animBg="1"/>
      <p:bldP spid="68" grpId="0" animBg="1"/>
      <p:bldP spid="85" grpId="0" animBg="1"/>
      <p:bldP spid="87" grpId="0" animBg="1"/>
      <p:bldP spid="88" grpId="0" animBg="1"/>
      <p:bldP spid="89" grpId="0" animBg="1"/>
      <p:bldP spid="90" grpId="0" animBg="1"/>
      <p:bldP spid="96" grpId="0" animBg="1"/>
      <p:bldP spid="97" grpId="0" animBg="1"/>
      <p:bldP spid="99" grpId="0"/>
      <p:bldP spid="100" grpId="0" animBg="1"/>
      <p:bldP spid="103" grpId="0"/>
      <p:bldP spid="112" grpId="0" animBg="1"/>
      <p:bldP spid="113" grpId="0" animBg="1"/>
      <p:bldP spid="115" grpId="0" animBg="1"/>
      <p:bldP spid="116" grpId="0" animBg="1"/>
      <p:bldP spid="117" grpId="0"/>
      <p:bldP spid="118" grpId="0"/>
      <p:bldP spid="119" grpId="0"/>
      <p:bldP spid="120" grpId="0"/>
      <p:bldP spid="121" grpId="0"/>
      <p:bldP spid="122" grpId="0"/>
      <p:bldP spid="123" grpId="0"/>
      <p:bldP spid="124" grpId="0"/>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1099C2-AED3-E34B-1C9F-3101801F435F}"/>
              </a:ext>
            </a:extLst>
          </p:cNvPr>
          <p:cNvSpPr>
            <a:spLocks noGrp="1"/>
          </p:cNvSpPr>
          <p:nvPr>
            <p:ph type="sldNum" sz="quarter" idx="2"/>
          </p:nvPr>
        </p:nvSpPr>
        <p:spPr/>
        <p:txBody>
          <a:bodyPr/>
          <a:lstStyle/>
          <a:p>
            <a:fld id="{86CB4B4D-7CA3-9044-876B-883B54F8677D}" type="slidenum">
              <a:rPr lang="en-US"/>
              <a:t>64</a:t>
            </a:fld>
            <a:endParaRPr lang="en-US"/>
          </a:p>
        </p:txBody>
      </p:sp>
      <p:sp>
        <p:nvSpPr>
          <p:cNvPr id="3" name="Title 2">
            <a:extLst>
              <a:ext uri="{FF2B5EF4-FFF2-40B4-BE49-F238E27FC236}">
                <a16:creationId xmlns:a16="http://schemas.microsoft.com/office/drawing/2014/main" id="{3BA02C93-2719-33CB-9B4C-306DC99F7C44}"/>
              </a:ext>
            </a:extLst>
          </p:cNvPr>
          <p:cNvSpPr>
            <a:spLocks noGrp="1"/>
          </p:cNvSpPr>
          <p:nvPr>
            <p:ph type="title"/>
          </p:nvPr>
        </p:nvSpPr>
        <p:spPr/>
        <p:txBody>
          <a:bodyPr lIns="45719" tIns="45720" rIns="45719" bIns="45720" anchor="ctr">
            <a:normAutofit fontScale="90000"/>
          </a:bodyPr>
          <a:lstStyle/>
          <a:p>
            <a:r>
              <a:rPr lang="en-US"/>
              <a:t>Radix Sort – Count</a:t>
            </a:r>
          </a:p>
        </p:txBody>
      </p:sp>
      <p:sp>
        <p:nvSpPr>
          <p:cNvPr id="5" name="Text Placeholder 4">
            <a:extLst>
              <a:ext uri="{FF2B5EF4-FFF2-40B4-BE49-F238E27FC236}">
                <a16:creationId xmlns:a16="http://schemas.microsoft.com/office/drawing/2014/main" id="{21D2C820-3CCF-ADD2-209B-B5E72012E617}"/>
              </a:ext>
            </a:extLst>
          </p:cNvPr>
          <p:cNvSpPr>
            <a:spLocks noGrp="1"/>
          </p:cNvSpPr>
          <p:nvPr>
            <p:ph type="body" sz="quarter" idx="13"/>
          </p:nvPr>
        </p:nvSpPr>
        <p:spPr/>
        <p:txBody>
          <a:bodyPr lIns="45719" tIns="45720" rIns="45719" bIns="45720" anchor="t">
            <a:normAutofit fontScale="77500" lnSpcReduction="20000"/>
          </a:bodyPr>
          <a:lstStyle/>
          <a:p>
            <a:r>
              <a:rPr lang="en-US"/>
              <a:t>Counting the number of occurrences of digits within each block</a:t>
            </a:r>
          </a:p>
        </p:txBody>
      </p:sp>
      <p:grpSp>
        <p:nvGrpSpPr>
          <p:cNvPr id="18" name="Group 17">
            <a:extLst>
              <a:ext uri="{FF2B5EF4-FFF2-40B4-BE49-F238E27FC236}">
                <a16:creationId xmlns:a16="http://schemas.microsoft.com/office/drawing/2014/main" id="{E759F3BB-6973-1427-B0BC-67DC98CDD209}"/>
              </a:ext>
            </a:extLst>
          </p:cNvPr>
          <p:cNvGrpSpPr/>
          <p:nvPr/>
        </p:nvGrpSpPr>
        <p:grpSpPr>
          <a:xfrm>
            <a:off x="2765051" y="3595709"/>
            <a:ext cx="6086145" cy="2713652"/>
            <a:chOff x="2765051" y="3595709"/>
            <a:chExt cx="6086145" cy="2713652"/>
          </a:xfrm>
        </p:grpSpPr>
        <p:sp>
          <p:nvSpPr>
            <p:cNvPr id="39" name="TextBox 38">
              <a:extLst>
                <a:ext uri="{FF2B5EF4-FFF2-40B4-BE49-F238E27FC236}">
                  <a16:creationId xmlns:a16="http://schemas.microsoft.com/office/drawing/2014/main" id="{3A1CA9DD-E576-94E4-8BD2-B29F7124FB69}"/>
                </a:ext>
              </a:extLst>
            </p:cNvPr>
            <p:cNvSpPr txBox="1"/>
            <p:nvPr/>
          </p:nvSpPr>
          <p:spPr>
            <a:xfrm>
              <a:off x="2765051" y="3983429"/>
              <a:ext cx="6086145" cy="2325932"/>
            </a:xfrm>
            <a:prstGeom prst="rect">
              <a:avLst/>
            </a:prstGeom>
            <a:solidFill>
              <a:srgbClr val="262626"/>
            </a:solidFill>
            <a:ln w="12700" cap="flat">
              <a:solidFill>
                <a:srgbClr val="FFFFF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lvl="1"/>
              <a:r>
                <a:rPr lang="en-US" sz="1100" b="0">
                  <a:solidFill>
                    <a:srgbClr val="D4D4D4"/>
                  </a:solidFill>
                  <a:effectLst/>
                  <a:latin typeface="Consolas" panose="020B0609020204030204" pitchFamily="49" charset="0"/>
                </a:rPr>
                <a:t>__shared__ </a:t>
              </a:r>
              <a:r>
                <a:rPr lang="en-US" sz="1100" b="0">
                  <a:solidFill>
                    <a:srgbClr val="CCCCCC"/>
                  </a:solidFill>
                  <a:effectLst/>
                  <a:latin typeface="Consolas" panose="020B0609020204030204" pitchFamily="49" charset="0"/>
                </a:rPr>
                <a:t>histogram[BIN_SIZE]; </a:t>
              </a:r>
              <a:r>
                <a:rPr lang="en-US" sz="1100" b="0">
                  <a:solidFill>
                    <a:srgbClr val="679353"/>
                  </a:solidFill>
                  <a:effectLst/>
                  <a:latin typeface="Consolas" panose="020B0609020204030204" pitchFamily="49" charset="0"/>
                </a:rPr>
                <a:t>// BIN_SIZE = 256</a:t>
              </a:r>
            </a:p>
            <a:p>
              <a:pPr lvl="1"/>
              <a:endParaRPr lang="en-US" sz="1100" b="0">
                <a:solidFill>
                  <a:srgbClr val="CCCCCC"/>
                </a:solidFill>
                <a:effectLst/>
                <a:latin typeface="Consolas" panose="020B0609020204030204" pitchFamily="49" charset="0"/>
              </a:endParaRPr>
            </a:p>
            <a:p>
              <a:pPr lvl="1"/>
              <a:r>
                <a:rPr lang="en-US" sz="1100">
                  <a:solidFill>
                    <a:srgbClr val="CCCCCC"/>
                  </a:solidFill>
                  <a:latin typeface="Consolas" panose="020B0609020204030204" pitchFamily="49" charset="0"/>
                </a:rPr>
                <a:t>... Zero clear </a:t>
              </a:r>
              <a:r>
                <a:rPr lang="en-US" sz="1100" b="0">
                  <a:solidFill>
                    <a:srgbClr val="CCCCCC"/>
                  </a:solidFill>
                  <a:effectLst/>
                  <a:latin typeface="Consolas" panose="020B0609020204030204" pitchFamily="49" charset="0"/>
                </a:rPr>
                <a:t>histogram here</a:t>
              </a:r>
              <a:endParaRPr lang="en-US" sz="1100" b="0">
                <a:solidFill>
                  <a:srgbClr val="569CD6"/>
                </a:solidFill>
                <a:effectLst/>
                <a:latin typeface="Consolas" panose="020B0609020204030204" pitchFamily="49" charset="0"/>
              </a:endParaRPr>
            </a:p>
            <a:p>
              <a:pPr lvl="1"/>
              <a:br>
                <a:rPr lang="en-US" sz="1100" b="0">
                  <a:solidFill>
                    <a:srgbClr val="CCCCCC"/>
                  </a:solidFill>
                  <a:effectLst/>
                  <a:latin typeface="Consolas" panose="020B0609020204030204" pitchFamily="49" charset="0"/>
                </a:rPr>
              </a:br>
              <a:r>
                <a:rPr lang="en-US" sz="1100" b="0">
                  <a:solidFill>
                    <a:srgbClr val="C586C0"/>
                  </a:solidFill>
                  <a:effectLst/>
                  <a:latin typeface="Consolas" panose="020B0609020204030204" pitchFamily="49" charset="0"/>
                </a:rPr>
                <a:t>for </a:t>
              </a:r>
              <a:r>
                <a:rPr lang="en-US" sz="1100" b="0">
                  <a:solidFill>
                    <a:srgbClr val="CCCCCC"/>
                  </a:solidFill>
                  <a:effectLst/>
                  <a:latin typeface="Consolas" panose="020B0609020204030204" pitchFamily="49" charset="0"/>
                </a:rPr>
                <a:t>(</a:t>
              </a:r>
              <a:r>
                <a:rPr lang="en-US" sz="1100" b="0">
                  <a:solidFill>
                    <a:srgbClr val="569CD6"/>
                  </a:solidFill>
                  <a:effectLst/>
                  <a:latin typeface="Consolas" panose="020B0609020204030204" pitchFamily="49" charset="0"/>
                </a:rPr>
                <a:t>int</a:t>
              </a:r>
              <a:r>
                <a:rPr lang="en-US" sz="1100" b="0">
                  <a:solidFill>
                    <a:srgbClr val="CCCCCC"/>
                  </a:solidFill>
                  <a:effectLst/>
                  <a:latin typeface="Consolas" panose="020B0609020204030204" pitchFamily="49" charset="0"/>
                </a:rPr>
                <a:t> </a:t>
              </a:r>
              <a:r>
                <a:rPr lang="en-US" sz="1100" b="0" err="1">
                  <a:solidFill>
                    <a:srgbClr val="CCCCCC"/>
                  </a:solidFill>
                  <a:effectLst/>
                  <a:latin typeface="Consolas" panose="020B0609020204030204" pitchFamily="49" charset="0"/>
                </a:rPr>
                <a:t>i</a:t>
              </a:r>
              <a:r>
                <a:rPr lang="en-US" sz="1100" b="0">
                  <a:solidFill>
                    <a:srgbClr val="CCCCCC"/>
                  </a:solidFill>
                  <a:effectLst/>
                  <a:latin typeface="Consolas" panose="020B0609020204030204" pitchFamily="49" charset="0"/>
                </a:rPr>
                <a:t> </a:t>
              </a:r>
              <a:r>
                <a:rPr lang="en-US" sz="1100" b="0">
                  <a:solidFill>
                    <a:srgbClr val="D4D4D4"/>
                  </a:solidFill>
                  <a:effectLst/>
                  <a:latin typeface="Consolas" panose="020B0609020204030204" pitchFamily="49" charset="0"/>
                </a:rPr>
                <a:t>=</a:t>
              </a:r>
              <a:r>
                <a:rPr lang="en-US" sz="1100" b="0">
                  <a:solidFill>
                    <a:srgbClr val="CCCCCC"/>
                  </a:solidFill>
                  <a:effectLst/>
                  <a:latin typeface="Consolas" panose="020B0609020204030204" pitchFamily="49" charset="0"/>
                </a:rPr>
                <a:t> </a:t>
              </a:r>
              <a:r>
                <a:rPr lang="en-US" sz="1100" b="0" err="1">
                  <a:solidFill>
                    <a:srgbClr val="CCCCCC"/>
                  </a:solidFill>
                  <a:effectLst/>
                  <a:latin typeface="Consolas" panose="020B0609020204030204" pitchFamily="49" charset="0"/>
                </a:rPr>
                <a:t>threadIdx.x</a:t>
              </a:r>
              <a:r>
                <a:rPr lang="en-US" sz="1100" b="0">
                  <a:solidFill>
                    <a:srgbClr val="CCCCCC"/>
                  </a:solidFill>
                  <a:effectLst/>
                  <a:latin typeface="Consolas" panose="020B0609020204030204" pitchFamily="49" charset="0"/>
                </a:rPr>
                <a:t>; </a:t>
              </a:r>
              <a:r>
                <a:rPr lang="en-US" sz="1100" b="0" err="1">
                  <a:solidFill>
                    <a:srgbClr val="CCCCCC"/>
                  </a:solidFill>
                  <a:effectLst/>
                  <a:latin typeface="Consolas" panose="020B0609020204030204" pitchFamily="49" charset="0"/>
                </a:rPr>
                <a:t>i</a:t>
              </a:r>
              <a:r>
                <a:rPr lang="en-US" sz="1100" b="0">
                  <a:solidFill>
                    <a:srgbClr val="CCCCCC"/>
                  </a:solidFill>
                  <a:effectLst/>
                  <a:latin typeface="Consolas" panose="020B0609020204030204" pitchFamily="49" charset="0"/>
                </a:rPr>
                <a:t> </a:t>
              </a:r>
              <a:r>
                <a:rPr lang="en-US" sz="1100" b="0">
                  <a:solidFill>
                    <a:srgbClr val="D4D4D4"/>
                  </a:solidFill>
                  <a:effectLst/>
                  <a:latin typeface="Consolas" panose="020B0609020204030204" pitchFamily="49" charset="0"/>
                </a:rPr>
                <a:t>&lt;</a:t>
              </a:r>
              <a:r>
                <a:rPr lang="en-US" sz="1100" b="0">
                  <a:solidFill>
                    <a:srgbClr val="CCCCCC"/>
                  </a:solidFill>
                  <a:effectLst/>
                  <a:latin typeface="Consolas" panose="020B0609020204030204" pitchFamily="49" charset="0"/>
                </a:rPr>
                <a:t> </a:t>
              </a:r>
              <a:r>
                <a:rPr lang="en-US" sz="1100" err="1">
                  <a:solidFill>
                    <a:srgbClr val="CCCCCC"/>
                  </a:solidFill>
                  <a:latin typeface="Consolas" panose="020B0609020204030204" pitchFamily="49" charset="0"/>
                </a:rPr>
                <a:t>i</a:t>
              </a:r>
              <a:r>
                <a:rPr lang="en-US" sz="1100" b="0" err="1">
                  <a:solidFill>
                    <a:srgbClr val="CCCCCC"/>
                  </a:solidFill>
                  <a:effectLst/>
                  <a:latin typeface="Consolas" panose="020B0609020204030204" pitchFamily="49" charset="0"/>
                </a:rPr>
                <a:t>temsPerBlock</a:t>
              </a:r>
              <a:r>
                <a:rPr lang="en-US" sz="1100" b="0">
                  <a:solidFill>
                    <a:srgbClr val="CCCCCC"/>
                  </a:solidFill>
                  <a:effectLst/>
                  <a:latin typeface="Consolas" panose="020B0609020204030204" pitchFamily="49" charset="0"/>
                </a:rPr>
                <a:t>; </a:t>
              </a:r>
              <a:r>
                <a:rPr lang="en-US" sz="1100" b="0" err="1">
                  <a:solidFill>
                    <a:srgbClr val="CCCCCC"/>
                  </a:solidFill>
                  <a:effectLst/>
                  <a:latin typeface="Consolas" panose="020B0609020204030204" pitchFamily="49" charset="0"/>
                </a:rPr>
                <a:t>i</a:t>
              </a:r>
              <a:r>
                <a:rPr lang="en-US" sz="1100" b="0">
                  <a:solidFill>
                    <a:srgbClr val="CCCCCC"/>
                  </a:solidFill>
                  <a:effectLst/>
                  <a:latin typeface="Consolas" panose="020B0609020204030204" pitchFamily="49" charset="0"/>
                </a:rPr>
                <a:t> </a:t>
              </a:r>
              <a:r>
                <a:rPr lang="en-US" sz="1100" b="0">
                  <a:solidFill>
                    <a:srgbClr val="D4D4D4"/>
                  </a:solidFill>
                  <a:effectLst/>
                  <a:latin typeface="Consolas" panose="020B0609020204030204" pitchFamily="49" charset="0"/>
                </a:rPr>
                <a:t>+=</a:t>
              </a:r>
              <a:r>
                <a:rPr lang="en-US" sz="1100" b="0">
                  <a:solidFill>
                    <a:srgbClr val="CCCCCC"/>
                  </a:solidFill>
                  <a:effectLst/>
                  <a:latin typeface="Consolas" panose="020B0609020204030204" pitchFamily="49" charset="0"/>
                </a:rPr>
                <a:t> </a:t>
              </a:r>
              <a:r>
                <a:rPr lang="en-US" sz="1100" b="0" err="1">
                  <a:solidFill>
                    <a:srgbClr val="CCCCCC"/>
                  </a:solidFill>
                  <a:effectLst/>
                  <a:latin typeface="Consolas" panose="020B0609020204030204" pitchFamily="49" charset="0"/>
                </a:rPr>
                <a:t>blockDim.x</a:t>
              </a:r>
              <a:r>
                <a:rPr lang="en-US" sz="1100" b="0">
                  <a:solidFill>
                    <a:srgbClr val="CCCCCC"/>
                  </a:solidFill>
                  <a:effectLst/>
                  <a:latin typeface="Consolas" panose="020B0609020204030204" pitchFamily="49" charset="0"/>
                </a:rPr>
                <a:t>)</a:t>
              </a:r>
            </a:p>
            <a:p>
              <a:pPr lvl="1"/>
              <a:r>
                <a:rPr lang="en-US" sz="1100" b="0">
                  <a:solidFill>
                    <a:srgbClr val="CCCCCC"/>
                  </a:solidFill>
                  <a:effectLst/>
                  <a:latin typeface="Consolas" panose="020B0609020204030204" pitchFamily="49" charset="0"/>
                </a:rPr>
                <a:t>{</a:t>
              </a:r>
            </a:p>
            <a:p>
              <a:pPr lvl="1"/>
              <a:r>
                <a:rPr lang="en-US" sz="1100" b="0">
                  <a:solidFill>
                    <a:srgbClr val="CCCCCC"/>
                  </a:solidFill>
                  <a:effectLst/>
                  <a:latin typeface="Consolas" panose="020B0609020204030204" pitchFamily="49" charset="0"/>
                </a:rPr>
                <a:t>    </a:t>
              </a:r>
              <a:r>
                <a:rPr lang="en-US" sz="1100" b="0">
                  <a:solidFill>
                    <a:srgbClr val="569CD6"/>
                  </a:solidFill>
                  <a:effectLst/>
                  <a:latin typeface="Consolas" panose="020B0609020204030204" pitchFamily="49" charset="0"/>
                </a:rPr>
                <a:t>int</a:t>
              </a:r>
              <a:r>
                <a:rPr lang="en-US" sz="1100" b="0">
                  <a:solidFill>
                    <a:srgbClr val="CCCCCC"/>
                  </a:solidFill>
                  <a:effectLst/>
                  <a:latin typeface="Consolas" panose="020B0609020204030204" pitchFamily="49" charset="0"/>
                </a:rPr>
                <a:t> </a:t>
              </a:r>
              <a:r>
                <a:rPr lang="en-US" sz="1100" b="0" err="1">
                  <a:solidFill>
                    <a:srgbClr val="CCCCCC"/>
                  </a:solidFill>
                  <a:effectLst/>
                  <a:latin typeface="Consolas" panose="020B0609020204030204" pitchFamily="49" charset="0"/>
                </a:rPr>
                <a:t>indexOfItem</a:t>
              </a:r>
              <a:r>
                <a:rPr lang="en-US" sz="1100" b="0">
                  <a:solidFill>
                    <a:srgbClr val="CCCCCC"/>
                  </a:solidFill>
                  <a:effectLst/>
                  <a:latin typeface="Consolas" panose="020B0609020204030204" pitchFamily="49" charset="0"/>
                </a:rPr>
                <a:t> </a:t>
              </a:r>
              <a:r>
                <a:rPr lang="en-US" sz="1100" b="0">
                  <a:solidFill>
                    <a:srgbClr val="D4D4D4"/>
                  </a:solidFill>
                  <a:effectLst/>
                  <a:latin typeface="Consolas" panose="020B0609020204030204" pitchFamily="49" charset="0"/>
                </a:rPr>
                <a:t>=</a:t>
              </a:r>
              <a:r>
                <a:rPr lang="en-US" sz="1100" b="0">
                  <a:solidFill>
                    <a:srgbClr val="CCCCCC"/>
                  </a:solidFill>
                  <a:effectLst/>
                  <a:latin typeface="Consolas" panose="020B0609020204030204" pitchFamily="49" charset="0"/>
                </a:rPr>
                <a:t> </a:t>
              </a:r>
              <a:r>
                <a:rPr lang="en-US" sz="1100" b="0" err="1">
                  <a:solidFill>
                    <a:srgbClr val="CCCCCC"/>
                  </a:solidFill>
                  <a:effectLst/>
                  <a:latin typeface="Consolas" panose="020B0609020204030204" pitchFamily="49" charset="0"/>
                </a:rPr>
                <a:t>blockIdx.x</a:t>
              </a:r>
              <a:r>
                <a:rPr lang="en-US" sz="1100" b="0">
                  <a:solidFill>
                    <a:srgbClr val="CCCCCC"/>
                  </a:solidFill>
                  <a:effectLst/>
                  <a:latin typeface="Consolas" panose="020B0609020204030204" pitchFamily="49" charset="0"/>
                </a:rPr>
                <a:t> </a:t>
              </a:r>
              <a:r>
                <a:rPr lang="en-US" sz="1100" b="0">
                  <a:solidFill>
                    <a:srgbClr val="D4D4D4"/>
                  </a:solidFill>
                  <a:effectLst/>
                  <a:latin typeface="Consolas" panose="020B0609020204030204" pitchFamily="49" charset="0"/>
                </a:rPr>
                <a:t>*</a:t>
              </a:r>
              <a:r>
                <a:rPr lang="en-US" sz="1100" b="0">
                  <a:solidFill>
                    <a:srgbClr val="CCCCCC"/>
                  </a:solidFill>
                  <a:effectLst/>
                  <a:latin typeface="Consolas" panose="020B0609020204030204" pitchFamily="49" charset="0"/>
                </a:rPr>
                <a:t> </a:t>
              </a:r>
              <a:r>
                <a:rPr lang="en-US" sz="1100" err="1">
                  <a:solidFill>
                    <a:srgbClr val="CCCCCC"/>
                  </a:solidFill>
                  <a:latin typeface="Consolas" panose="020B0609020204030204" pitchFamily="49" charset="0"/>
                </a:rPr>
                <a:t>i</a:t>
              </a:r>
              <a:r>
                <a:rPr lang="en-US" sz="1100" b="0" err="1">
                  <a:solidFill>
                    <a:srgbClr val="CCCCCC"/>
                  </a:solidFill>
                  <a:effectLst/>
                  <a:latin typeface="Consolas" panose="020B0609020204030204" pitchFamily="49" charset="0"/>
                </a:rPr>
                <a:t>temsPerBlock</a:t>
              </a:r>
              <a:r>
                <a:rPr lang="en-US" sz="1100" b="0">
                  <a:solidFill>
                    <a:srgbClr val="CCCCCC"/>
                  </a:solidFill>
                  <a:effectLst/>
                  <a:latin typeface="Consolas" panose="020B0609020204030204" pitchFamily="49" charset="0"/>
                </a:rPr>
                <a:t> </a:t>
              </a:r>
              <a:r>
                <a:rPr lang="en-US" sz="1100" b="0">
                  <a:solidFill>
                    <a:srgbClr val="D4D4D4"/>
                  </a:solidFill>
                  <a:effectLst/>
                  <a:latin typeface="Consolas" panose="020B0609020204030204" pitchFamily="49" charset="0"/>
                </a:rPr>
                <a:t>+</a:t>
              </a:r>
              <a:r>
                <a:rPr lang="en-US" sz="1100" b="0">
                  <a:solidFill>
                    <a:srgbClr val="CCCCCC"/>
                  </a:solidFill>
                  <a:effectLst/>
                  <a:latin typeface="Consolas" panose="020B0609020204030204" pitchFamily="49" charset="0"/>
                </a:rPr>
                <a:t> </a:t>
              </a:r>
              <a:r>
                <a:rPr lang="en-US" sz="1100" b="0" err="1">
                  <a:solidFill>
                    <a:srgbClr val="CCCCCC"/>
                  </a:solidFill>
                  <a:effectLst/>
                  <a:latin typeface="Consolas" panose="020B0609020204030204" pitchFamily="49" charset="0"/>
                </a:rPr>
                <a:t>i</a:t>
              </a:r>
              <a:r>
                <a:rPr lang="en-US" sz="1100" b="0">
                  <a:solidFill>
                    <a:srgbClr val="CCCCCC"/>
                  </a:solidFill>
                  <a:effectLst/>
                  <a:latin typeface="Consolas" panose="020B0609020204030204" pitchFamily="49" charset="0"/>
                </a:rPr>
                <a:t>;</a:t>
              </a:r>
            </a:p>
            <a:p>
              <a:pPr lvl="1"/>
              <a:r>
                <a:rPr lang="en-US" sz="1100" b="0">
                  <a:solidFill>
                    <a:srgbClr val="CCCCCC"/>
                  </a:solidFill>
                  <a:effectLst/>
                  <a:latin typeface="Consolas" panose="020B0609020204030204" pitchFamily="49" charset="0"/>
                </a:rPr>
                <a:t>    </a:t>
              </a:r>
              <a:r>
                <a:rPr lang="en-US" sz="1100" b="0">
                  <a:solidFill>
                    <a:srgbClr val="B67DB1"/>
                  </a:solidFill>
                  <a:effectLst/>
                  <a:latin typeface="Consolas" panose="020B0609020204030204" pitchFamily="49" charset="0"/>
                </a:rPr>
                <a:t>if</a:t>
              </a:r>
              <a:r>
                <a:rPr lang="en-US" sz="1100" b="0">
                  <a:solidFill>
                    <a:srgbClr val="CCCCCC"/>
                  </a:solidFill>
                  <a:effectLst/>
                  <a:latin typeface="Consolas" panose="020B0609020204030204" pitchFamily="49" charset="0"/>
                </a:rPr>
                <a:t> (</a:t>
              </a:r>
              <a:r>
                <a:rPr lang="en-US" sz="1100" b="0" err="1">
                  <a:solidFill>
                    <a:srgbClr val="CCCCCC"/>
                  </a:solidFill>
                  <a:effectLst/>
                  <a:latin typeface="Consolas" panose="020B0609020204030204" pitchFamily="49" charset="0"/>
                </a:rPr>
                <a:t>indexOfItem</a:t>
              </a:r>
              <a:r>
                <a:rPr lang="en-US" sz="1100" b="0">
                  <a:solidFill>
                    <a:srgbClr val="CCCCCC"/>
                  </a:solidFill>
                  <a:effectLst/>
                  <a:latin typeface="Consolas" panose="020B0609020204030204" pitchFamily="49" charset="0"/>
                </a:rPr>
                <a:t> &lt; size)</a:t>
              </a:r>
            </a:p>
            <a:p>
              <a:pPr lvl="1"/>
              <a:r>
                <a:rPr lang="en-US" sz="1100">
                  <a:solidFill>
                    <a:srgbClr val="CCCCCC"/>
                  </a:solidFill>
                  <a:latin typeface="Consolas" panose="020B0609020204030204" pitchFamily="49" charset="0"/>
                </a:rPr>
                <a:t>    {</a:t>
              </a:r>
              <a:endParaRPr lang="en-US" sz="1100" b="0">
                <a:solidFill>
                  <a:srgbClr val="CCCCCC"/>
                </a:solidFill>
                <a:effectLst/>
                <a:latin typeface="Consolas" panose="020B0609020204030204" pitchFamily="49" charset="0"/>
              </a:endParaRPr>
            </a:p>
            <a:p>
              <a:pPr lvl="1"/>
              <a:r>
                <a:rPr lang="en-US" sz="1100" b="0">
                  <a:solidFill>
                    <a:srgbClr val="CCCCCC"/>
                  </a:solidFill>
                  <a:effectLst/>
                  <a:latin typeface="Consolas" panose="020B0609020204030204" pitchFamily="49" charset="0"/>
                </a:rPr>
                <a:t>        </a:t>
              </a:r>
              <a:r>
                <a:rPr lang="en-US" sz="1100" b="0">
                  <a:solidFill>
                    <a:srgbClr val="569CD6"/>
                  </a:solidFill>
                  <a:effectLst/>
                  <a:latin typeface="Consolas" panose="020B0609020204030204" pitchFamily="49" charset="0"/>
                </a:rPr>
                <a:t>int</a:t>
              </a:r>
              <a:r>
                <a:rPr lang="en-US" sz="1100" b="0">
                  <a:solidFill>
                    <a:srgbClr val="CCCCCC"/>
                  </a:solidFill>
                  <a:effectLst/>
                  <a:latin typeface="Consolas" panose="020B0609020204030204" pitchFamily="49" charset="0"/>
                </a:rPr>
                <a:t> </a:t>
              </a:r>
              <a:r>
                <a:rPr lang="en-US" sz="1100" b="0" err="1">
                  <a:solidFill>
                    <a:srgbClr val="CCCCCC"/>
                  </a:solidFill>
                  <a:effectLst/>
                  <a:latin typeface="Consolas" panose="020B0609020204030204" pitchFamily="49" charset="0"/>
                </a:rPr>
                <a:t>binIndex</a:t>
              </a:r>
              <a:r>
                <a:rPr lang="en-US" sz="1100" b="0">
                  <a:solidFill>
                    <a:srgbClr val="CCCCCC"/>
                  </a:solidFill>
                  <a:effectLst/>
                  <a:latin typeface="Consolas" panose="020B0609020204030204" pitchFamily="49" charset="0"/>
                </a:rPr>
                <a:t> </a:t>
              </a:r>
              <a:r>
                <a:rPr lang="en-US" sz="1100" b="0">
                  <a:solidFill>
                    <a:srgbClr val="D4D4D4"/>
                  </a:solidFill>
                  <a:effectLst/>
                  <a:latin typeface="Consolas" panose="020B0609020204030204" pitchFamily="49" charset="0"/>
                </a:rPr>
                <a:t>=</a:t>
              </a:r>
              <a:r>
                <a:rPr lang="en-US" sz="1100" b="0">
                  <a:solidFill>
                    <a:srgbClr val="CCCCCC"/>
                  </a:solidFill>
                  <a:effectLst/>
                  <a:latin typeface="Consolas" panose="020B0609020204030204" pitchFamily="49" charset="0"/>
                </a:rPr>
                <a:t> (</a:t>
              </a:r>
              <a:r>
                <a:rPr lang="en-US" sz="1100">
                  <a:solidFill>
                    <a:srgbClr val="CCCCCC"/>
                  </a:solidFill>
                  <a:latin typeface="Consolas" panose="020B0609020204030204" pitchFamily="49" charset="0"/>
                </a:rPr>
                <a:t>input</a:t>
              </a:r>
              <a:r>
                <a:rPr lang="en-US" sz="1100" b="0">
                  <a:solidFill>
                    <a:srgbClr val="CCCCCC"/>
                  </a:solidFill>
                  <a:effectLst/>
                  <a:latin typeface="Consolas" panose="020B0609020204030204" pitchFamily="49" charset="0"/>
                </a:rPr>
                <a:t>[</a:t>
              </a:r>
              <a:r>
                <a:rPr lang="en-US" sz="1100" b="0" err="1">
                  <a:solidFill>
                    <a:srgbClr val="CCCCCC"/>
                  </a:solidFill>
                  <a:effectLst/>
                  <a:latin typeface="Consolas" panose="020B0609020204030204" pitchFamily="49" charset="0"/>
                </a:rPr>
                <a:t>indexOfItem</a:t>
              </a:r>
              <a:r>
                <a:rPr lang="en-US" sz="1100" b="0">
                  <a:solidFill>
                    <a:srgbClr val="CCCCCC"/>
                  </a:solidFill>
                  <a:effectLst/>
                  <a:latin typeface="Consolas" panose="020B0609020204030204" pitchFamily="49" charset="0"/>
                </a:rPr>
                <a:t>] </a:t>
              </a:r>
              <a:r>
                <a:rPr lang="en-US" sz="1100" b="0">
                  <a:solidFill>
                    <a:srgbClr val="D4D4D4"/>
                  </a:solidFill>
                  <a:effectLst/>
                  <a:latin typeface="Consolas" panose="020B0609020204030204" pitchFamily="49" charset="0"/>
                </a:rPr>
                <a:t>&gt;&gt;</a:t>
              </a:r>
              <a:r>
                <a:rPr lang="en-US" sz="1100" b="0">
                  <a:solidFill>
                    <a:srgbClr val="CCCCCC"/>
                  </a:solidFill>
                  <a:effectLst/>
                  <a:latin typeface="Consolas" panose="020B0609020204030204" pitchFamily="49" charset="0"/>
                </a:rPr>
                <a:t> START_BIT) </a:t>
              </a:r>
              <a:r>
                <a:rPr lang="en-US" sz="1100" b="0">
                  <a:solidFill>
                    <a:srgbClr val="D4D4D4"/>
                  </a:solidFill>
                  <a:effectLst/>
                  <a:latin typeface="Consolas" panose="020B0609020204030204" pitchFamily="49" charset="0"/>
                </a:rPr>
                <a:t>&amp;</a:t>
              </a:r>
              <a:r>
                <a:rPr lang="en-US" sz="1100" b="0">
                  <a:solidFill>
                    <a:srgbClr val="CCCCCC"/>
                  </a:solidFill>
                  <a:effectLst/>
                  <a:latin typeface="Consolas" panose="020B0609020204030204" pitchFamily="49" charset="0"/>
                </a:rPr>
                <a:t> RADIX_MASK;</a:t>
              </a:r>
            </a:p>
            <a:p>
              <a:pPr lvl="1"/>
              <a:r>
                <a:rPr lang="en-US" sz="1100" b="0">
                  <a:solidFill>
                    <a:srgbClr val="CCCCCC"/>
                  </a:solidFill>
                  <a:effectLst/>
                  <a:latin typeface="Consolas" panose="020B0609020204030204" pitchFamily="49" charset="0"/>
                </a:rPr>
                <a:t>        </a:t>
              </a:r>
              <a:r>
                <a:rPr lang="en-US" sz="1100" b="0" err="1">
                  <a:solidFill>
                    <a:srgbClr val="DCDCAA"/>
                  </a:solidFill>
                  <a:effectLst/>
                  <a:latin typeface="Consolas" panose="020B0609020204030204" pitchFamily="49" charset="0"/>
                </a:rPr>
                <a:t>atomic</a:t>
              </a:r>
              <a:r>
                <a:rPr lang="en-US" sz="1100" err="1">
                  <a:solidFill>
                    <a:srgbClr val="DCDCAA"/>
                  </a:solidFill>
                  <a:latin typeface="Consolas" panose="020B0609020204030204" pitchFamily="49" charset="0"/>
                </a:rPr>
                <a:t>Inc</a:t>
              </a:r>
              <a:r>
                <a:rPr lang="en-US" sz="1100" b="0">
                  <a:solidFill>
                    <a:srgbClr val="CCCCCC"/>
                  </a:solidFill>
                  <a:effectLst/>
                  <a:latin typeface="Consolas" panose="020B0609020204030204" pitchFamily="49" charset="0"/>
                </a:rPr>
                <a:t>(</a:t>
              </a:r>
              <a:r>
                <a:rPr lang="en-US" sz="1100" b="0">
                  <a:solidFill>
                    <a:srgbClr val="D4D4D4"/>
                  </a:solidFill>
                  <a:effectLst/>
                  <a:latin typeface="Consolas" panose="020B0609020204030204" pitchFamily="49" charset="0"/>
                </a:rPr>
                <a:t>&amp;</a:t>
              </a:r>
              <a:r>
                <a:rPr lang="en-US" sz="1100" b="0">
                  <a:solidFill>
                    <a:srgbClr val="CCCCCC"/>
                  </a:solidFill>
                  <a:effectLst/>
                  <a:latin typeface="Consolas" panose="020B0609020204030204" pitchFamily="49" charset="0"/>
                </a:rPr>
                <a:t>histogram[</a:t>
              </a:r>
              <a:r>
                <a:rPr lang="en-US" sz="1100" b="0" err="1">
                  <a:solidFill>
                    <a:srgbClr val="CCCCCC"/>
                  </a:solidFill>
                  <a:effectLst/>
                  <a:latin typeface="Consolas" panose="020B0609020204030204" pitchFamily="49" charset="0"/>
                </a:rPr>
                <a:t>binIndex</a:t>
              </a:r>
              <a:r>
                <a:rPr lang="en-US" sz="1100" b="0">
                  <a:solidFill>
                    <a:srgbClr val="CCCCCC"/>
                  </a:solidFill>
                  <a:effectLst/>
                  <a:latin typeface="Consolas" panose="020B0609020204030204" pitchFamily="49" charset="0"/>
                </a:rPr>
                <a:t>], </a:t>
              </a:r>
              <a:r>
                <a:rPr lang="en-US" sz="1100" b="0">
                  <a:solidFill>
                    <a:srgbClr val="B5CEA8"/>
                  </a:solidFill>
                  <a:effectLst/>
                  <a:latin typeface="Consolas" panose="020B0609020204030204" pitchFamily="49" charset="0"/>
                </a:rPr>
                <a:t>0xFFFFFFFF</a:t>
              </a:r>
              <a:r>
                <a:rPr lang="en-US" sz="1100" b="0">
                  <a:solidFill>
                    <a:srgbClr val="CCCCCC"/>
                  </a:solidFill>
                  <a:effectLst/>
                  <a:latin typeface="Consolas" panose="020B0609020204030204" pitchFamily="49" charset="0"/>
                </a:rPr>
                <a:t>);</a:t>
              </a:r>
            </a:p>
            <a:p>
              <a:pPr lvl="1"/>
              <a:r>
                <a:rPr lang="en-US" sz="1100">
                  <a:solidFill>
                    <a:srgbClr val="CCCCCC"/>
                  </a:solidFill>
                  <a:latin typeface="Consolas" panose="020B0609020204030204" pitchFamily="49" charset="0"/>
                </a:rPr>
                <a:t>    }</a:t>
              </a:r>
              <a:endParaRPr lang="en-US" sz="1100" b="0">
                <a:solidFill>
                  <a:srgbClr val="CCCCCC"/>
                </a:solidFill>
                <a:effectLst/>
                <a:latin typeface="Consolas" panose="020B0609020204030204" pitchFamily="49" charset="0"/>
              </a:endParaRPr>
            </a:p>
            <a:p>
              <a:pPr lvl="1"/>
              <a:r>
                <a:rPr lang="en-US" sz="1100" b="0">
                  <a:solidFill>
                    <a:srgbClr val="CCCCCC"/>
                  </a:solidFill>
                  <a:effectLst/>
                  <a:latin typeface="Consolas" panose="020B0609020204030204" pitchFamily="49" charset="0"/>
                </a:rPr>
                <a:t>}</a:t>
              </a:r>
            </a:p>
          </p:txBody>
        </p:sp>
        <p:sp>
          <p:nvSpPr>
            <p:cNvPr id="36" name="TextBox 35">
              <a:extLst>
                <a:ext uri="{FF2B5EF4-FFF2-40B4-BE49-F238E27FC236}">
                  <a16:creationId xmlns:a16="http://schemas.microsoft.com/office/drawing/2014/main" id="{2E9B5E34-0F8F-3C4F-34E8-BF72C09DF603}"/>
                </a:ext>
              </a:extLst>
            </p:cNvPr>
            <p:cNvSpPr txBox="1"/>
            <p:nvPr/>
          </p:nvSpPr>
          <p:spPr>
            <a:xfrm>
              <a:off x="3782757" y="3595709"/>
              <a:ext cx="443323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Block-wise counting with shared memory</a:t>
              </a:r>
            </a:p>
          </p:txBody>
        </p:sp>
      </p:grpSp>
      <p:grpSp>
        <p:nvGrpSpPr>
          <p:cNvPr id="61" name="Group 60">
            <a:extLst>
              <a:ext uri="{FF2B5EF4-FFF2-40B4-BE49-F238E27FC236}">
                <a16:creationId xmlns:a16="http://schemas.microsoft.com/office/drawing/2014/main" id="{D2360B76-A7C9-BB5A-459C-DE7E70691ACA}"/>
              </a:ext>
            </a:extLst>
          </p:cNvPr>
          <p:cNvGrpSpPr/>
          <p:nvPr/>
        </p:nvGrpSpPr>
        <p:grpSpPr>
          <a:xfrm>
            <a:off x="600969" y="1259912"/>
            <a:ext cx="9651288" cy="2241938"/>
            <a:chOff x="600969" y="1275280"/>
            <a:chExt cx="9651288" cy="2241938"/>
          </a:xfrm>
        </p:grpSpPr>
        <p:sp>
          <p:nvSpPr>
            <p:cNvPr id="8" name="Rectangle 7">
              <a:extLst>
                <a:ext uri="{FF2B5EF4-FFF2-40B4-BE49-F238E27FC236}">
                  <a16:creationId xmlns:a16="http://schemas.microsoft.com/office/drawing/2014/main" id="{E3B43773-76D5-5D76-9621-BA7C96FC63C7}"/>
                </a:ext>
              </a:extLst>
            </p:cNvPr>
            <p:cNvSpPr/>
            <p:nvPr/>
          </p:nvSpPr>
          <p:spPr>
            <a:xfrm>
              <a:off x="1834718" y="1601049"/>
              <a:ext cx="3785976" cy="369330"/>
            </a:xfrm>
            <a:prstGeom prst="rect">
              <a:avLst/>
            </a:prstGeom>
            <a:noFill/>
            <a:ln w="12700" cap="flat">
              <a:solidFill>
                <a:srgbClr val="92D05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1" name="TextBox 10">
              <a:extLst>
                <a:ext uri="{FF2B5EF4-FFF2-40B4-BE49-F238E27FC236}">
                  <a16:creationId xmlns:a16="http://schemas.microsoft.com/office/drawing/2014/main" id="{1A17ADD9-E097-9AFB-1438-F29AF6040BBF}"/>
                </a:ext>
              </a:extLst>
            </p:cNvPr>
            <p:cNvSpPr txBox="1"/>
            <p:nvPr/>
          </p:nvSpPr>
          <p:spPr>
            <a:xfrm>
              <a:off x="1729529" y="1275280"/>
              <a:ext cx="1270188"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200">
                  <a:solidFill>
                    <a:srgbClr val="FFFFFF"/>
                  </a:solidFill>
                </a:rPr>
                <a:t>Input buffer</a:t>
              </a:r>
              <a:endParaRPr lang="en-US"/>
            </a:p>
            <a:p>
              <a:endParaRPr lang="en-US" sz="1200">
                <a:solidFill>
                  <a:srgbClr val="FFFFFF"/>
                </a:solidFill>
              </a:endParaRPr>
            </a:p>
          </p:txBody>
        </p:sp>
        <p:sp>
          <p:nvSpPr>
            <p:cNvPr id="14" name="Rectangle 13">
              <a:extLst>
                <a:ext uri="{FF2B5EF4-FFF2-40B4-BE49-F238E27FC236}">
                  <a16:creationId xmlns:a16="http://schemas.microsoft.com/office/drawing/2014/main" id="{A831B995-009A-8672-7A25-5AD865A78931}"/>
                </a:ext>
              </a:extLst>
            </p:cNvPr>
            <p:cNvSpPr/>
            <p:nvPr/>
          </p:nvSpPr>
          <p:spPr>
            <a:xfrm>
              <a:off x="1834718" y="2628983"/>
              <a:ext cx="345434" cy="353131"/>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5" name="Rectangle 14">
              <a:extLst>
                <a:ext uri="{FF2B5EF4-FFF2-40B4-BE49-F238E27FC236}">
                  <a16:creationId xmlns:a16="http://schemas.microsoft.com/office/drawing/2014/main" id="{644789E3-AD74-29C2-AE36-8D3AAFEDD4C6}"/>
                </a:ext>
              </a:extLst>
            </p:cNvPr>
            <p:cNvSpPr/>
            <p:nvPr/>
          </p:nvSpPr>
          <p:spPr>
            <a:xfrm>
              <a:off x="2181081" y="2628982"/>
              <a:ext cx="345434" cy="353131"/>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6" name="Rectangle 15">
              <a:extLst>
                <a:ext uri="{FF2B5EF4-FFF2-40B4-BE49-F238E27FC236}">
                  <a16:creationId xmlns:a16="http://schemas.microsoft.com/office/drawing/2014/main" id="{16B70EAE-5254-E710-865B-387C64A7A362}"/>
                </a:ext>
              </a:extLst>
            </p:cNvPr>
            <p:cNvSpPr/>
            <p:nvPr/>
          </p:nvSpPr>
          <p:spPr>
            <a:xfrm>
              <a:off x="2527444" y="2628982"/>
              <a:ext cx="345434" cy="353131"/>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7" name="Rectangle 16">
              <a:extLst>
                <a:ext uri="{FF2B5EF4-FFF2-40B4-BE49-F238E27FC236}">
                  <a16:creationId xmlns:a16="http://schemas.microsoft.com/office/drawing/2014/main" id="{A8502101-7113-918D-BD75-653704D31E5D}"/>
                </a:ext>
              </a:extLst>
            </p:cNvPr>
            <p:cNvSpPr/>
            <p:nvPr/>
          </p:nvSpPr>
          <p:spPr>
            <a:xfrm>
              <a:off x="2873807" y="2628981"/>
              <a:ext cx="345434" cy="353131"/>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9" name="Rectangle 18">
              <a:extLst>
                <a:ext uri="{FF2B5EF4-FFF2-40B4-BE49-F238E27FC236}">
                  <a16:creationId xmlns:a16="http://schemas.microsoft.com/office/drawing/2014/main" id="{E7517179-1D25-C397-9A08-DB09613AE717}"/>
                </a:ext>
              </a:extLst>
            </p:cNvPr>
            <p:cNvSpPr/>
            <p:nvPr/>
          </p:nvSpPr>
          <p:spPr>
            <a:xfrm>
              <a:off x="6295111" y="1607223"/>
              <a:ext cx="3785976" cy="356979"/>
            </a:xfrm>
            <a:prstGeom prst="rect">
              <a:avLst/>
            </a:prstGeom>
            <a:noFill/>
            <a:ln w="12700" cap="flat">
              <a:solidFill>
                <a:srgbClr val="FFC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0" name="TextBox 19">
              <a:extLst>
                <a:ext uri="{FF2B5EF4-FFF2-40B4-BE49-F238E27FC236}">
                  <a16:creationId xmlns:a16="http://schemas.microsoft.com/office/drawing/2014/main" id="{79D48DB0-2886-AC6F-AA2A-46E07ADC6D24}"/>
                </a:ext>
              </a:extLst>
            </p:cNvPr>
            <p:cNvSpPr txBox="1"/>
            <p:nvPr/>
          </p:nvSpPr>
          <p:spPr>
            <a:xfrm>
              <a:off x="3316129" y="2630745"/>
              <a:ext cx="369642"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200">
                  <a:solidFill>
                    <a:srgbClr val="FFFFFF"/>
                  </a:solidFill>
                </a:rPr>
                <a:t>...</a:t>
              </a:r>
            </a:p>
            <a:p>
              <a:endParaRPr lang="en-US" sz="1200">
                <a:solidFill>
                  <a:srgbClr val="FFFFFF"/>
                </a:solidFill>
              </a:endParaRPr>
            </a:p>
          </p:txBody>
        </p:sp>
        <p:sp>
          <p:nvSpPr>
            <p:cNvPr id="21" name="Rectangle 20">
              <a:extLst>
                <a:ext uri="{FF2B5EF4-FFF2-40B4-BE49-F238E27FC236}">
                  <a16:creationId xmlns:a16="http://schemas.microsoft.com/office/drawing/2014/main" id="{248AB31C-99CD-1C9D-E7F4-7B39200FCEA8}"/>
                </a:ext>
              </a:extLst>
            </p:cNvPr>
            <p:cNvSpPr/>
            <p:nvPr/>
          </p:nvSpPr>
          <p:spPr>
            <a:xfrm>
              <a:off x="5271412" y="2628980"/>
              <a:ext cx="345434" cy="353131"/>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28EBF11-534F-C043-8521-00A35A857634}"/>
                    </a:ext>
                  </a:extLst>
                </p:cNvPr>
                <p:cNvSpPr txBox="1"/>
                <p:nvPr/>
              </p:nvSpPr>
              <p:spPr>
                <a:xfrm>
                  <a:off x="2180152" y="3240219"/>
                  <a:ext cx="3720316"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200">
                      <a:solidFill>
                        <a:srgbClr val="FFFFFF"/>
                      </a:solidFill>
                    </a:rPr>
                    <a:t>Number of bins in histogram:  </a:t>
                  </a:r>
                  <a14:m>
                    <m:oMath xmlns:m="http://schemas.openxmlformats.org/officeDocument/2006/math">
                      <m:sSup>
                        <m:sSupPr>
                          <m:ctrlPr>
                            <a:rPr lang="en-US" sz="1200" i="1" smtClean="0">
                              <a:solidFill>
                                <a:srgbClr val="FFFFFF"/>
                              </a:solidFill>
                              <a:latin typeface="Cambria Math" panose="02040503050406030204" pitchFamily="18" charset="0"/>
                            </a:rPr>
                          </m:ctrlPr>
                        </m:sSupPr>
                        <m:e>
                          <m:r>
                            <a:rPr lang="en-US" sz="1200" b="0" i="1" smtClean="0">
                              <a:solidFill>
                                <a:srgbClr val="FFFFFF"/>
                              </a:solidFill>
                              <a:latin typeface="Cambria Math" panose="02040503050406030204" pitchFamily="18" charset="0"/>
                            </a:rPr>
                            <m:t>2</m:t>
                          </m:r>
                        </m:e>
                        <m:sup>
                          <m:r>
                            <a:rPr lang="en-US" sz="1200" b="0" i="1" smtClean="0">
                              <a:solidFill>
                                <a:srgbClr val="FFFFFF"/>
                              </a:solidFill>
                              <a:latin typeface="Cambria Math" panose="02040503050406030204" pitchFamily="18" charset="0"/>
                            </a:rPr>
                            <m:t>8</m:t>
                          </m:r>
                        </m:sup>
                      </m:sSup>
                      <m:r>
                        <a:rPr lang="en-US" sz="1200" b="0" i="1" smtClean="0">
                          <a:solidFill>
                            <a:srgbClr val="FFFFFF"/>
                          </a:solidFill>
                          <a:latin typeface="Cambria Math" panose="02040503050406030204" pitchFamily="18" charset="0"/>
                        </a:rPr>
                        <m:t>=256</m:t>
                      </m:r>
                    </m:oMath>
                  </a14:m>
                  <a:r>
                    <a:rPr lang="en-US" sz="1200">
                      <a:solidFill>
                        <a:srgbClr val="FFFFFF"/>
                      </a:solidFill>
                    </a:rPr>
                    <a:t>  (8-bit)    </a:t>
                  </a:r>
                </a:p>
              </p:txBody>
            </p:sp>
          </mc:Choice>
          <mc:Fallback xmlns="">
            <p:sp>
              <p:nvSpPr>
                <p:cNvPr id="24" name="TextBox 23">
                  <a:extLst>
                    <a:ext uri="{FF2B5EF4-FFF2-40B4-BE49-F238E27FC236}">
                      <a16:creationId xmlns:a16="http://schemas.microsoft.com/office/drawing/2014/main" id="{728EBF11-534F-C043-8521-00A35A857634}"/>
                    </a:ext>
                  </a:extLst>
                </p:cNvPr>
                <p:cNvSpPr txBox="1">
                  <a:spLocks noRot="1" noChangeAspect="1" noMove="1" noResize="1" noEditPoints="1" noAdjustHandles="1" noChangeArrowheads="1" noChangeShapeType="1" noTextEdit="1"/>
                </p:cNvSpPr>
                <p:nvPr/>
              </p:nvSpPr>
              <p:spPr>
                <a:xfrm>
                  <a:off x="2180152" y="3240219"/>
                  <a:ext cx="3720316" cy="276999"/>
                </a:xfrm>
                <a:prstGeom prst="rect">
                  <a:avLst/>
                </a:prstGeom>
                <a:blipFill>
                  <a:blip r:embed="rId3"/>
                  <a:stretch>
                    <a:fillRect l="-164" t="-2222" b="-15556"/>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BF3DE72-FA84-6D5B-4E22-B7771C34092B}"/>
                    </a:ext>
                  </a:extLst>
                </p:cNvPr>
                <p:cNvSpPr txBox="1"/>
                <p:nvPr/>
              </p:nvSpPr>
              <p:spPr>
                <a:xfrm>
                  <a:off x="2185583" y="2664608"/>
                  <a:ext cx="345434" cy="2803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0</m:t>
                            </m:r>
                          </m:sub>
                          <m:sup>
                            <m:r>
                              <a:rPr lang="en-US" sz="1200" b="0" i="1" smtClean="0">
                                <a:solidFill>
                                  <a:srgbClr val="FFFFFF"/>
                                </a:solidFill>
                                <a:latin typeface="Cambria Math" panose="02040503050406030204" pitchFamily="18" charset="0"/>
                              </a:rPr>
                              <m:t>1</m:t>
                            </m:r>
                          </m:sup>
                        </m:sSubSup>
                      </m:oMath>
                    </m:oMathPara>
                  </a14:m>
                  <a:endParaRPr lang="en-US" sz="1200">
                    <a:solidFill>
                      <a:srgbClr val="FFFFFF"/>
                    </a:solidFill>
                  </a:endParaRPr>
                </a:p>
              </p:txBody>
            </p:sp>
          </mc:Choice>
          <mc:Fallback xmlns="">
            <p:sp>
              <p:nvSpPr>
                <p:cNvPr id="4" name="TextBox 3">
                  <a:extLst>
                    <a:ext uri="{FF2B5EF4-FFF2-40B4-BE49-F238E27FC236}">
                      <a16:creationId xmlns:a16="http://schemas.microsoft.com/office/drawing/2014/main" id="{6BF3DE72-FA84-6D5B-4E22-B7771C34092B}"/>
                    </a:ext>
                  </a:extLst>
                </p:cNvPr>
                <p:cNvSpPr txBox="1">
                  <a:spLocks noRot="1" noChangeAspect="1" noMove="1" noResize="1" noEditPoints="1" noAdjustHandles="1" noChangeArrowheads="1" noChangeShapeType="1" noTextEdit="1"/>
                </p:cNvSpPr>
                <p:nvPr/>
              </p:nvSpPr>
              <p:spPr>
                <a:xfrm>
                  <a:off x="2185583" y="2664608"/>
                  <a:ext cx="345434" cy="280333"/>
                </a:xfrm>
                <a:prstGeom prst="rect">
                  <a:avLst/>
                </a:prstGeom>
                <a:blipFill>
                  <a:blip r:embed="rId4"/>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338044F-605B-7C16-678D-EF26920AA479}"/>
                    </a:ext>
                  </a:extLst>
                </p:cNvPr>
                <p:cNvSpPr txBox="1"/>
                <p:nvPr/>
              </p:nvSpPr>
              <p:spPr>
                <a:xfrm>
                  <a:off x="1834718" y="2664609"/>
                  <a:ext cx="345434" cy="2818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0</m:t>
                            </m:r>
                          </m:sub>
                          <m:sup>
                            <m:r>
                              <a:rPr lang="en-US" sz="1200" b="0" i="1" smtClean="0">
                                <a:solidFill>
                                  <a:srgbClr val="FFFFFF"/>
                                </a:solidFill>
                                <a:latin typeface="Cambria Math" panose="02040503050406030204" pitchFamily="18" charset="0"/>
                              </a:rPr>
                              <m:t>0</m:t>
                            </m:r>
                          </m:sup>
                        </m:sSubSup>
                      </m:oMath>
                    </m:oMathPara>
                  </a14:m>
                  <a:endParaRPr lang="en-US" sz="1200">
                    <a:solidFill>
                      <a:srgbClr val="FFFFFF"/>
                    </a:solidFill>
                  </a:endParaRPr>
                </a:p>
              </p:txBody>
            </p:sp>
          </mc:Choice>
          <mc:Fallback xmlns="">
            <p:sp>
              <p:nvSpPr>
                <p:cNvPr id="6" name="TextBox 5">
                  <a:extLst>
                    <a:ext uri="{FF2B5EF4-FFF2-40B4-BE49-F238E27FC236}">
                      <a16:creationId xmlns:a16="http://schemas.microsoft.com/office/drawing/2014/main" id="{C338044F-605B-7C16-678D-EF26920AA479}"/>
                    </a:ext>
                  </a:extLst>
                </p:cNvPr>
                <p:cNvSpPr txBox="1">
                  <a:spLocks noRot="1" noChangeAspect="1" noMove="1" noResize="1" noEditPoints="1" noAdjustHandles="1" noChangeArrowheads="1" noChangeShapeType="1" noTextEdit="1"/>
                </p:cNvSpPr>
                <p:nvPr/>
              </p:nvSpPr>
              <p:spPr>
                <a:xfrm>
                  <a:off x="1834718" y="2664609"/>
                  <a:ext cx="345434" cy="281872"/>
                </a:xfrm>
                <a:prstGeom prst="rect">
                  <a:avLst/>
                </a:prstGeom>
                <a:blipFill>
                  <a:blip r:embed="rId5"/>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2A7A934-1740-8362-6AD7-36C3D828E36F}"/>
                    </a:ext>
                  </a:extLst>
                </p:cNvPr>
                <p:cNvSpPr txBox="1"/>
                <p:nvPr/>
              </p:nvSpPr>
              <p:spPr>
                <a:xfrm>
                  <a:off x="2524729" y="2664608"/>
                  <a:ext cx="345434" cy="2807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0</m:t>
                            </m:r>
                          </m:sub>
                          <m:sup>
                            <m:r>
                              <a:rPr lang="en-US" sz="1200" b="0" i="1" smtClean="0">
                                <a:solidFill>
                                  <a:srgbClr val="FFFFFF"/>
                                </a:solidFill>
                                <a:latin typeface="Cambria Math" panose="02040503050406030204" pitchFamily="18" charset="0"/>
                              </a:rPr>
                              <m:t>2</m:t>
                            </m:r>
                          </m:sup>
                        </m:sSubSup>
                      </m:oMath>
                    </m:oMathPara>
                  </a14:m>
                  <a:endParaRPr lang="en-US" sz="1200">
                    <a:solidFill>
                      <a:srgbClr val="FFFFFF"/>
                    </a:solidFill>
                  </a:endParaRPr>
                </a:p>
              </p:txBody>
            </p:sp>
          </mc:Choice>
          <mc:Fallback xmlns="">
            <p:sp>
              <p:nvSpPr>
                <p:cNvPr id="7" name="TextBox 6">
                  <a:extLst>
                    <a:ext uri="{FF2B5EF4-FFF2-40B4-BE49-F238E27FC236}">
                      <a16:creationId xmlns:a16="http://schemas.microsoft.com/office/drawing/2014/main" id="{C2A7A934-1740-8362-6AD7-36C3D828E36F}"/>
                    </a:ext>
                  </a:extLst>
                </p:cNvPr>
                <p:cNvSpPr txBox="1">
                  <a:spLocks noRot="1" noChangeAspect="1" noMove="1" noResize="1" noEditPoints="1" noAdjustHandles="1" noChangeArrowheads="1" noChangeShapeType="1" noTextEdit="1"/>
                </p:cNvSpPr>
                <p:nvPr/>
              </p:nvSpPr>
              <p:spPr>
                <a:xfrm>
                  <a:off x="2524729" y="2664608"/>
                  <a:ext cx="345434" cy="280718"/>
                </a:xfrm>
                <a:prstGeom prst="rect">
                  <a:avLst/>
                </a:prstGeom>
                <a:blipFill>
                  <a:blip r:embed="rId6"/>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86CAAC4-04D9-0A2F-9952-E27E1C8B897D}"/>
                    </a:ext>
                  </a:extLst>
                </p:cNvPr>
                <p:cNvSpPr txBox="1"/>
                <p:nvPr/>
              </p:nvSpPr>
              <p:spPr>
                <a:xfrm>
                  <a:off x="2879539" y="2664608"/>
                  <a:ext cx="345434" cy="2816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0</m:t>
                            </m:r>
                          </m:sub>
                          <m:sup>
                            <m:r>
                              <a:rPr lang="en-US" sz="1200" b="0" i="1" smtClean="0">
                                <a:solidFill>
                                  <a:srgbClr val="FFFFFF"/>
                                </a:solidFill>
                                <a:latin typeface="Cambria Math" panose="02040503050406030204" pitchFamily="18" charset="0"/>
                              </a:rPr>
                              <m:t>3</m:t>
                            </m:r>
                          </m:sup>
                        </m:sSubSup>
                      </m:oMath>
                    </m:oMathPara>
                  </a14:m>
                  <a:endParaRPr lang="en-US" sz="1200">
                    <a:solidFill>
                      <a:srgbClr val="FFFFFF"/>
                    </a:solidFill>
                  </a:endParaRPr>
                </a:p>
              </p:txBody>
            </p:sp>
          </mc:Choice>
          <mc:Fallback xmlns="">
            <p:sp>
              <p:nvSpPr>
                <p:cNvPr id="9" name="TextBox 8">
                  <a:extLst>
                    <a:ext uri="{FF2B5EF4-FFF2-40B4-BE49-F238E27FC236}">
                      <a16:creationId xmlns:a16="http://schemas.microsoft.com/office/drawing/2014/main" id="{586CAAC4-04D9-0A2F-9952-E27E1C8B897D}"/>
                    </a:ext>
                  </a:extLst>
                </p:cNvPr>
                <p:cNvSpPr txBox="1">
                  <a:spLocks noRot="1" noChangeAspect="1" noMove="1" noResize="1" noEditPoints="1" noAdjustHandles="1" noChangeArrowheads="1" noChangeShapeType="1" noTextEdit="1"/>
                </p:cNvSpPr>
                <p:nvPr/>
              </p:nvSpPr>
              <p:spPr>
                <a:xfrm>
                  <a:off x="2879539" y="2664608"/>
                  <a:ext cx="345434" cy="281616"/>
                </a:xfrm>
                <a:prstGeom prst="rect">
                  <a:avLst/>
                </a:prstGeom>
                <a:blipFill>
                  <a:blip r:embed="rId7"/>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A7CFC51-DC50-1B47-5CB0-1E8142A3BD11}"/>
                    </a:ext>
                  </a:extLst>
                </p:cNvPr>
                <p:cNvSpPr txBox="1"/>
                <p:nvPr/>
              </p:nvSpPr>
              <p:spPr>
                <a:xfrm>
                  <a:off x="5224655" y="2658727"/>
                  <a:ext cx="345434" cy="2845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0</m:t>
                            </m:r>
                          </m:sub>
                          <m:sup>
                            <m:r>
                              <a:rPr lang="en-US" sz="1200" b="0" i="1" smtClean="0">
                                <a:solidFill>
                                  <a:srgbClr val="FFFFFF"/>
                                </a:solidFill>
                                <a:latin typeface="Cambria Math" panose="02040503050406030204" pitchFamily="18" charset="0"/>
                              </a:rPr>
                              <m:t>255</m:t>
                            </m:r>
                          </m:sup>
                        </m:sSubSup>
                      </m:oMath>
                    </m:oMathPara>
                  </a14:m>
                  <a:endParaRPr lang="en-US" sz="1200">
                    <a:solidFill>
                      <a:srgbClr val="FFFFFF"/>
                    </a:solidFill>
                  </a:endParaRPr>
                </a:p>
              </p:txBody>
            </p:sp>
          </mc:Choice>
          <mc:Fallback xmlns="">
            <p:sp>
              <p:nvSpPr>
                <p:cNvPr id="10" name="TextBox 9">
                  <a:extLst>
                    <a:ext uri="{FF2B5EF4-FFF2-40B4-BE49-F238E27FC236}">
                      <a16:creationId xmlns:a16="http://schemas.microsoft.com/office/drawing/2014/main" id="{9A7CFC51-DC50-1B47-5CB0-1E8142A3BD11}"/>
                    </a:ext>
                  </a:extLst>
                </p:cNvPr>
                <p:cNvSpPr txBox="1">
                  <a:spLocks noRot="1" noChangeAspect="1" noMove="1" noResize="1" noEditPoints="1" noAdjustHandles="1" noChangeArrowheads="1" noChangeShapeType="1" noTextEdit="1"/>
                </p:cNvSpPr>
                <p:nvPr/>
              </p:nvSpPr>
              <p:spPr>
                <a:xfrm>
                  <a:off x="5224655" y="2658727"/>
                  <a:ext cx="345434" cy="284501"/>
                </a:xfrm>
                <a:prstGeom prst="rect">
                  <a:avLst/>
                </a:prstGeom>
                <a:blipFill>
                  <a:blip r:embed="rId8"/>
                  <a:stretch>
                    <a:fillRect r="-21053"/>
                  </a:stretch>
                </a:blipFill>
                <a:ln w="12700" cap="flat">
                  <a:noFill/>
                  <a:miter lim="400000"/>
                </a:ln>
                <a:effectLst/>
              </p:spPr>
              <p:txBody>
                <a:bodyPr/>
                <a:lstStyle/>
                <a:p>
                  <a:r>
                    <a:rPr lang="en-US">
                      <a:noFill/>
                    </a:rPr>
                    <a:t> </a:t>
                  </a:r>
                </a:p>
              </p:txBody>
            </p:sp>
          </mc:Fallback>
        </mc:AlternateContent>
        <p:sp>
          <p:nvSpPr>
            <p:cNvPr id="12" name="Rectangle 11">
              <a:extLst>
                <a:ext uri="{FF2B5EF4-FFF2-40B4-BE49-F238E27FC236}">
                  <a16:creationId xmlns:a16="http://schemas.microsoft.com/office/drawing/2014/main" id="{38F55A8D-0F8D-5FCA-267A-EA61070D2085}"/>
                </a:ext>
              </a:extLst>
            </p:cNvPr>
            <p:cNvSpPr/>
            <p:nvPr/>
          </p:nvSpPr>
          <p:spPr>
            <a:xfrm>
              <a:off x="6349148" y="2628983"/>
              <a:ext cx="345434" cy="353131"/>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3" name="Rectangle 12">
              <a:extLst>
                <a:ext uri="{FF2B5EF4-FFF2-40B4-BE49-F238E27FC236}">
                  <a16:creationId xmlns:a16="http://schemas.microsoft.com/office/drawing/2014/main" id="{87D26B57-A0B1-4D8E-5DC1-A06F5E896128}"/>
                </a:ext>
              </a:extLst>
            </p:cNvPr>
            <p:cNvSpPr/>
            <p:nvPr/>
          </p:nvSpPr>
          <p:spPr>
            <a:xfrm>
              <a:off x="6695511" y="2628982"/>
              <a:ext cx="345434" cy="353131"/>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2" name="Rectangle 21">
              <a:extLst>
                <a:ext uri="{FF2B5EF4-FFF2-40B4-BE49-F238E27FC236}">
                  <a16:creationId xmlns:a16="http://schemas.microsoft.com/office/drawing/2014/main" id="{BCAA367A-CD8F-304A-B9D7-096A952F8A3D}"/>
                </a:ext>
              </a:extLst>
            </p:cNvPr>
            <p:cNvSpPr/>
            <p:nvPr/>
          </p:nvSpPr>
          <p:spPr>
            <a:xfrm>
              <a:off x="7041874" y="2628982"/>
              <a:ext cx="345434" cy="353131"/>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3" name="Rectangle 22">
              <a:extLst>
                <a:ext uri="{FF2B5EF4-FFF2-40B4-BE49-F238E27FC236}">
                  <a16:creationId xmlns:a16="http://schemas.microsoft.com/office/drawing/2014/main" id="{D50EB69D-95AC-2895-C62E-7E2CDD887B9A}"/>
                </a:ext>
              </a:extLst>
            </p:cNvPr>
            <p:cNvSpPr/>
            <p:nvPr/>
          </p:nvSpPr>
          <p:spPr>
            <a:xfrm>
              <a:off x="7388237" y="2628981"/>
              <a:ext cx="345434" cy="353131"/>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5" name="TextBox 24">
              <a:extLst>
                <a:ext uri="{FF2B5EF4-FFF2-40B4-BE49-F238E27FC236}">
                  <a16:creationId xmlns:a16="http://schemas.microsoft.com/office/drawing/2014/main" id="{ED864107-64A8-FC0D-DC07-BCBFBF939234}"/>
                </a:ext>
              </a:extLst>
            </p:cNvPr>
            <p:cNvSpPr txBox="1"/>
            <p:nvPr/>
          </p:nvSpPr>
          <p:spPr>
            <a:xfrm>
              <a:off x="7830559" y="2630745"/>
              <a:ext cx="369642"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200">
                  <a:solidFill>
                    <a:srgbClr val="FFFFFF"/>
                  </a:solidFill>
                </a:rPr>
                <a:t>...</a:t>
              </a:r>
            </a:p>
            <a:p>
              <a:endParaRPr lang="en-US" sz="1200">
                <a:solidFill>
                  <a:srgbClr val="FFFFFF"/>
                </a:solidFill>
              </a:endParaRPr>
            </a:p>
          </p:txBody>
        </p:sp>
        <p:sp>
          <p:nvSpPr>
            <p:cNvPr id="26" name="Rectangle 25">
              <a:extLst>
                <a:ext uri="{FF2B5EF4-FFF2-40B4-BE49-F238E27FC236}">
                  <a16:creationId xmlns:a16="http://schemas.microsoft.com/office/drawing/2014/main" id="{B6AE6C6F-D37C-F458-7970-E5942AF5A6E3}"/>
                </a:ext>
              </a:extLst>
            </p:cNvPr>
            <p:cNvSpPr/>
            <p:nvPr/>
          </p:nvSpPr>
          <p:spPr>
            <a:xfrm>
              <a:off x="9785842" y="2628980"/>
              <a:ext cx="345434" cy="353131"/>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CF46EE2-F91F-7E00-9F8E-523B608C23BA}"/>
                    </a:ext>
                  </a:extLst>
                </p:cNvPr>
                <p:cNvSpPr txBox="1"/>
                <p:nvPr/>
              </p:nvSpPr>
              <p:spPr>
                <a:xfrm>
                  <a:off x="6630163" y="2664608"/>
                  <a:ext cx="345434" cy="2793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𝑁</m:t>
                            </m:r>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1</m:t>
                            </m:r>
                          </m:sup>
                        </m:sSubSup>
                      </m:oMath>
                    </m:oMathPara>
                  </a14:m>
                  <a:endParaRPr lang="en-US" sz="1200">
                    <a:solidFill>
                      <a:srgbClr val="FFFFFF"/>
                    </a:solidFill>
                  </a:endParaRPr>
                </a:p>
              </p:txBody>
            </p:sp>
          </mc:Choice>
          <mc:Fallback xmlns="">
            <p:sp>
              <p:nvSpPr>
                <p:cNvPr id="27" name="TextBox 26">
                  <a:extLst>
                    <a:ext uri="{FF2B5EF4-FFF2-40B4-BE49-F238E27FC236}">
                      <a16:creationId xmlns:a16="http://schemas.microsoft.com/office/drawing/2014/main" id="{7CF46EE2-F91F-7E00-9F8E-523B608C23BA}"/>
                    </a:ext>
                  </a:extLst>
                </p:cNvPr>
                <p:cNvSpPr txBox="1">
                  <a:spLocks noRot="1" noChangeAspect="1" noMove="1" noResize="1" noEditPoints="1" noAdjustHandles="1" noChangeArrowheads="1" noChangeShapeType="1" noTextEdit="1"/>
                </p:cNvSpPr>
                <p:nvPr/>
              </p:nvSpPr>
              <p:spPr>
                <a:xfrm>
                  <a:off x="6630163" y="2664608"/>
                  <a:ext cx="345434" cy="279307"/>
                </a:xfrm>
                <a:prstGeom prst="rect">
                  <a:avLst/>
                </a:prstGeom>
                <a:blipFill>
                  <a:blip r:embed="rId9"/>
                  <a:stretch>
                    <a:fillRect r="-28571"/>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1332EC7F-A12A-67F6-89A6-3F4D6B231978}"/>
                    </a:ext>
                  </a:extLst>
                </p:cNvPr>
                <p:cNvSpPr txBox="1"/>
                <p:nvPr/>
              </p:nvSpPr>
              <p:spPr>
                <a:xfrm>
                  <a:off x="6279298" y="2664609"/>
                  <a:ext cx="345434" cy="2808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𝑁</m:t>
                            </m:r>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0</m:t>
                            </m:r>
                          </m:sup>
                        </m:sSubSup>
                      </m:oMath>
                    </m:oMathPara>
                  </a14:m>
                  <a:endParaRPr lang="en-US" sz="1200">
                    <a:solidFill>
                      <a:srgbClr val="FFFFFF"/>
                    </a:solidFill>
                  </a:endParaRPr>
                </a:p>
              </p:txBody>
            </p:sp>
          </mc:Choice>
          <mc:Fallback xmlns="">
            <p:sp>
              <p:nvSpPr>
                <p:cNvPr id="28" name="TextBox 27">
                  <a:extLst>
                    <a:ext uri="{FF2B5EF4-FFF2-40B4-BE49-F238E27FC236}">
                      <a16:creationId xmlns:a16="http://schemas.microsoft.com/office/drawing/2014/main" id="{1332EC7F-A12A-67F6-89A6-3F4D6B231978}"/>
                    </a:ext>
                  </a:extLst>
                </p:cNvPr>
                <p:cNvSpPr txBox="1">
                  <a:spLocks noRot="1" noChangeAspect="1" noMove="1" noResize="1" noEditPoints="1" noAdjustHandles="1" noChangeArrowheads="1" noChangeShapeType="1" noTextEdit="1"/>
                </p:cNvSpPr>
                <p:nvPr/>
              </p:nvSpPr>
              <p:spPr>
                <a:xfrm>
                  <a:off x="6279298" y="2664609"/>
                  <a:ext cx="345434" cy="280846"/>
                </a:xfrm>
                <a:prstGeom prst="rect">
                  <a:avLst/>
                </a:prstGeom>
                <a:blipFill>
                  <a:blip r:embed="rId10"/>
                  <a:stretch>
                    <a:fillRect r="-26316"/>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B19BABFC-D7B0-64FF-4FC1-926C5FD9A790}"/>
                    </a:ext>
                  </a:extLst>
                </p:cNvPr>
                <p:cNvSpPr txBox="1"/>
                <p:nvPr/>
              </p:nvSpPr>
              <p:spPr>
                <a:xfrm>
                  <a:off x="6969309" y="2664608"/>
                  <a:ext cx="345434" cy="2796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𝑁</m:t>
                            </m:r>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2</m:t>
                            </m:r>
                          </m:sup>
                        </m:sSubSup>
                      </m:oMath>
                    </m:oMathPara>
                  </a14:m>
                  <a:endParaRPr lang="en-US" sz="1200">
                    <a:solidFill>
                      <a:srgbClr val="FFFFFF"/>
                    </a:solidFill>
                  </a:endParaRPr>
                </a:p>
              </p:txBody>
            </p:sp>
          </mc:Choice>
          <mc:Fallback xmlns="">
            <p:sp>
              <p:nvSpPr>
                <p:cNvPr id="29" name="TextBox 28">
                  <a:extLst>
                    <a:ext uri="{FF2B5EF4-FFF2-40B4-BE49-F238E27FC236}">
                      <a16:creationId xmlns:a16="http://schemas.microsoft.com/office/drawing/2014/main" id="{B19BABFC-D7B0-64FF-4FC1-926C5FD9A790}"/>
                    </a:ext>
                  </a:extLst>
                </p:cNvPr>
                <p:cNvSpPr txBox="1">
                  <a:spLocks noRot="1" noChangeAspect="1" noMove="1" noResize="1" noEditPoints="1" noAdjustHandles="1" noChangeArrowheads="1" noChangeShapeType="1" noTextEdit="1"/>
                </p:cNvSpPr>
                <p:nvPr/>
              </p:nvSpPr>
              <p:spPr>
                <a:xfrm>
                  <a:off x="6969309" y="2664608"/>
                  <a:ext cx="345434" cy="279692"/>
                </a:xfrm>
                <a:prstGeom prst="rect">
                  <a:avLst/>
                </a:prstGeom>
                <a:blipFill>
                  <a:blip r:embed="rId11"/>
                  <a:stretch>
                    <a:fillRect r="-26316"/>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46BBCB09-115E-7929-98A9-27038BD4FC16}"/>
                    </a:ext>
                  </a:extLst>
                </p:cNvPr>
                <p:cNvSpPr txBox="1"/>
                <p:nvPr/>
              </p:nvSpPr>
              <p:spPr>
                <a:xfrm>
                  <a:off x="7324119" y="2664608"/>
                  <a:ext cx="345434" cy="280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𝑁</m:t>
                            </m:r>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3</m:t>
                            </m:r>
                          </m:sup>
                        </m:sSubSup>
                      </m:oMath>
                    </m:oMathPara>
                  </a14:m>
                  <a:endParaRPr lang="en-US" sz="1200">
                    <a:solidFill>
                      <a:srgbClr val="FFFFFF"/>
                    </a:solidFill>
                  </a:endParaRPr>
                </a:p>
              </p:txBody>
            </p:sp>
          </mc:Choice>
          <mc:Fallback xmlns="">
            <p:sp>
              <p:nvSpPr>
                <p:cNvPr id="30" name="TextBox 29">
                  <a:extLst>
                    <a:ext uri="{FF2B5EF4-FFF2-40B4-BE49-F238E27FC236}">
                      <a16:creationId xmlns:a16="http://schemas.microsoft.com/office/drawing/2014/main" id="{46BBCB09-115E-7929-98A9-27038BD4FC16}"/>
                    </a:ext>
                  </a:extLst>
                </p:cNvPr>
                <p:cNvSpPr txBox="1">
                  <a:spLocks noRot="1" noChangeAspect="1" noMove="1" noResize="1" noEditPoints="1" noAdjustHandles="1" noChangeArrowheads="1" noChangeShapeType="1" noTextEdit="1"/>
                </p:cNvSpPr>
                <p:nvPr/>
              </p:nvSpPr>
              <p:spPr>
                <a:xfrm>
                  <a:off x="7324119" y="2664608"/>
                  <a:ext cx="345434" cy="280590"/>
                </a:xfrm>
                <a:prstGeom prst="rect">
                  <a:avLst/>
                </a:prstGeom>
                <a:blipFill>
                  <a:blip r:embed="rId12"/>
                  <a:stretch>
                    <a:fillRect r="-26316"/>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995FD335-0B47-218B-ACF6-5C580CD73A5B}"/>
                    </a:ext>
                  </a:extLst>
                </p:cNvPr>
                <p:cNvSpPr txBox="1"/>
                <p:nvPr/>
              </p:nvSpPr>
              <p:spPr>
                <a:xfrm>
                  <a:off x="9713685" y="2658727"/>
                  <a:ext cx="345434" cy="2834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𝑁</m:t>
                            </m:r>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255</m:t>
                            </m:r>
                          </m:sup>
                        </m:sSubSup>
                      </m:oMath>
                    </m:oMathPara>
                  </a14:m>
                  <a:endParaRPr lang="en-US" sz="1200">
                    <a:solidFill>
                      <a:srgbClr val="FFFFFF"/>
                    </a:solidFill>
                  </a:endParaRPr>
                </a:p>
              </p:txBody>
            </p:sp>
          </mc:Choice>
          <mc:Fallback xmlns="">
            <p:sp>
              <p:nvSpPr>
                <p:cNvPr id="31" name="TextBox 30">
                  <a:extLst>
                    <a:ext uri="{FF2B5EF4-FFF2-40B4-BE49-F238E27FC236}">
                      <a16:creationId xmlns:a16="http://schemas.microsoft.com/office/drawing/2014/main" id="{995FD335-0B47-218B-ACF6-5C580CD73A5B}"/>
                    </a:ext>
                  </a:extLst>
                </p:cNvPr>
                <p:cNvSpPr txBox="1">
                  <a:spLocks noRot="1" noChangeAspect="1" noMove="1" noResize="1" noEditPoints="1" noAdjustHandles="1" noChangeArrowheads="1" noChangeShapeType="1" noTextEdit="1"/>
                </p:cNvSpPr>
                <p:nvPr/>
              </p:nvSpPr>
              <p:spPr>
                <a:xfrm>
                  <a:off x="9713685" y="2658727"/>
                  <a:ext cx="345434" cy="283476"/>
                </a:xfrm>
                <a:prstGeom prst="rect">
                  <a:avLst/>
                </a:prstGeom>
                <a:blipFill>
                  <a:blip r:embed="rId13"/>
                  <a:stretch>
                    <a:fillRect r="-26316"/>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A17485C-CF62-6E9F-C567-5398AD6DEB9F}"/>
                    </a:ext>
                  </a:extLst>
                </p:cNvPr>
                <p:cNvSpPr txBox="1"/>
                <p:nvPr/>
              </p:nvSpPr>
              <p:spPr>
                <a:xfrm>
                  <a:off x="7186311" y="3237656"/>
                  <a:ext cx="2887784"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14:m>
                    <m:oMath xmlns:m="http://schemas.openxmlformats.org/officeDocument/2006/math">
                      <m:r>
                        <a:rPr lang="en-US" sz="1200" b="0" i="1" smtClean="0">
                          <a:solidFill>
                            <a:srgbClr val="FFFFFF"/>
                          </a:solidFill>
                          <a:latin typeface="Cambria Math" panose="02040503050406030204" pitchFamily="18" charset="0"/>
                        </a:rPr>
                        <m:t>𝑁</m:t>
                      </m:r>
                      <m:r>
                        <a:rPr lang="en-US" sz="1200" b="0" i="1" smtClean="0">
                          <a:solidFill>
                            <a:srgbClr val="FFFFFF"/>
                          </a:solidFill>
                          <a:latin typeface="Cambria Math" panose="02040503050406030204" pitchFamily="18" charset="0"/>
                        </a:rPr>
                        <m:t>=</m:t>
                      </m:r>
                    </m:oMath>
                  </a14:m>
                  <a:r>
                    <a:rPr lang="en-US" sz="1200">
                      <a:solidFill>
                        <a:srgbClr val="FFFFFF"/>
                      </a:solidFill>
                    </a:rPr>
                    <a:t> Number of blocks</a:t>
                  </a:r>
                </a:p>
              </p:txBody>
            </p:sp>
          </mc:Choice>
          <mc:Fallback xmlns="">
            <p:sp>
              <p:nvSpPr>
                <p:cNvPr id="32" name="TextBox 31">
                  <a:extLst>
                    <a:ext uri="{FF2B5EF4-FFF2-40B4-BE49-F238E27FC236}">
                      <a16:creationId xmlns:a16="http://schemas.microsoft.com/office/drawing/2014/main" id="{AA17485C-CF62-6E9F-C567-5398AD6DEB9F}"/>
                    </a:ext>
                  </a:extLst>
                </p:cNvPr>
                <p:cNvSpPr txBox="1">
                  <a:spLocks noRot="1" noChangeAspect="1" noMove="1" noResize="1" noEditPoints="1" noAdjustHandles="1" noChangeArrowheads="1" noChangeShapeType="1" noTextEdit="1"/>
                </p:cNvSpPr>
                <p:nvPr/>
              </p:nvSpPr>
              <p:spPr>
                <a:xfrm>
                  <a:off x="7186311" y="3237656"/>
                  <a:ext cx="2887784" cy="276999"/>
                </a:xfrm>
                <a:prstGeom prst="rect">
                  <a:avLst/>
                </a:prstGeom>
                <a:blipFill>
                  <a:blip r:embed="rId14"/>
                  <a:stretch>
                    <a:fillRect t="-4444" b="-15556"/>
                  </a:stretch>
                </a:blipFill>
                <a:ln w="12700" cap="flat">
                  <a:noFill/>
                  <a:miter lim="400000"/>
                </a:ln>
                <a:effectLst/>
              </p:spPr>
              <p:txBody>
                <a:bodyPr/>
                <a:lstStyle/>
                <a:p>
                  <a:r>
                    <a:rPr lang="en-US">
                      <a:noFill/>
                    </a:rPr>
                    <a:t> </a:t>
                  </a:r>
                </a:p>
              </p:txBody>
            </p:sp>
          </mc:Fallback>
        </mc:AlternateContent>
        <p:sp>
          <p:nvSpPr>
            <p:cNvPr id="33" name="TextBox 32">
              <a:extLst>
                <a:ext uri="{FF2B5EF4-FFF2-40B4-BE49-F238E27FC236}">
                  <a16:creationId xmlns:a16="http://schemas.microsoft.com/office/drawing/2014/main" id="{E7743624-DA05-A7A8-28F7-4BA57B9D6DDD}"/>
                </a:ext>
              </a:extLst>
            </p:cNvPr>
            <p:cNvSpPr txBox="1"/>
            <p:nvPr/>
          </p:nvSpPr>
          <p:spPr>
            <a:xfrm>
              <a:off x="5792654" y="2569632"/>
              <a:ext cx="369642"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200">
                  <a:solidFill>
                    <a:srgbClr val="FFFFFF"/>
                  </a:solidFill>
                </a:rPr>
                <a:t>...</a:t>
              </a:r>
            </a:p>
            <a:p>
              <a:endParaRPr lang="en-US" sz="1200">
                <a:solidFill>
                  <a:srgbClr val="FFFFFF"/>
                </a:solidFill>
              </a:endParaRP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4F1EC849-B95B-C265-C03F-284750F4C81F}"/>
                    </a:ext>
                  </a:extLst>
                </p:cNvPr>
                <p:cNvSpPr txBox="1"/>
                <p:nvPr/>
              </p:nvSpPr>
              <p:spPr>
                <a:xfrm>
                  <a:off x="600969" y="2616150"/>
                  <a:ext cx="905658" cy="3961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600" i="1" smtClean="0">
                                <a:solidFill>
                                  <a:srgbClr val="FFFFFF"/>
                                </a:solidFill>
                                <a:latin typeface="Cambria Math" panose="02040503050406030204" pitchFamily="18" charset="0"/>
                              </a:rPr>
                            </m:ctrlPr>
                          </m:sSubSupPr>
                          <m:e>
                            <m:r>
                              <a:rPr lang="en-US" sz="1600" b="0" i="1" smtClean="0">
                                <a:solidFill>
                                  <a:srgbClr val="FFFFFF"/>
                                </a:solidFill>
                                <a:latin typeface="Cambria Math" panose="02040503050406030204" pitchFamily="18" charset="0"/>
                              </a:rPr>
                              <m:t>𝐶</m:t>
                            </m:r>
                          </m:e>
                          <m:sub>
                            <m:r>
                              <a:rPr lang="en-US" sz="1600" b="0" i="1" smtClean="0">
                                <a:solidFill>
                                  <a:srgbClr val="FFFFFF"/>
                                </a:solidFill>
                                <a:latin typeface="Cambria Math" panose="02040503050406030204" pitchFamily="18" charset="0"/>
                              </a:rPr>
                              <m:t>𝑏𝑙𝑜𝑐𝑘</m:t>
                            </m:r>
                          </m:sub>
                          <m:sup>
                            <m:r>
                              <a:rPr lang="en-US" sz="1600" b="0" i="1" smtClean="0">
                                <a:solidFill>
                                  <a:srgbClr val="FFFFFF"/>
                                </a:solidFill>
                                <a:latin typeface="Cambria Math" panose="02040503050406030204" pitchFamily="18" charset="0"/>
                              </a:rPr>
                              <m:t>𝑑𝑖𝑔𝑖𝑡</m:t>
                            </m:r>
                          </m:sup>
                        </m:sSubSup>
                      </m:oMath>
                    </m:oMathPara>
                  </a14:m>
                  <a:endParaRPr lang="en-US" sz="1600">
                    <a:solidFill>
                      <a:srgbClr val="FFFFFF"/>
                    </a:solidFill>
                  </a:endParaRPr>
                </a:p>
              </p:txBody>
            </p:sp>
          </mc:Choice>
          <mc:Fallback xmlns="">
            <p:sp>
              <p:nvSpPr>
                <p:cNvPr id="34" name="TextBox 33">
                  <a:extLst>
                    <a:ext uri="{FF2B5EF4-FFF2-40B4-BE49-F238E27FC236}">
                      <a16:creationId xmlns:a16="http://schemas.microsoft.com/office/drawing/2014/main" id="{4F1EC849-B95B-C265-C03F-284750F4C81F}"/>
                    </a:ext>
                  </a:extLst>
                </p:cNvPr>
                <p:cNvSpPr txBox="1">
                  <a:spLocks noRot="1" noChangeAspect="1" noMove="1" noResize="1" noEditPoints="1" noAdjustHandles="1" noChangeArrowheads="1" noChangeShapeType="1" noTextEdit="1"/>
                </p:cNvSpPr>
                <p:nvPr/>
              </p:nvSpPr>
              <p:spPr>
                <a:xfrm>
                  <a:off x="600969" y="2616150"/>
                  <a:ext cx="905658" cy="396134"/>
                </a:xfrm>
                <a:prstGeom prst="rect">
                  <a:avLst/>
                </a:prstGeom>
                <a:blipFill>
                  <a:blip r:embed="rId15"/>
                  <a:stretch>
                    <a:fillRect b="-1538"/>
                  </a:stretch>
                </a:blipFill>
                <a:ln w="12700" cap="flat">
                  <a:noFill/>
                  <a:miter lim="400000"/>
                </a:ln>
                <a:effectLst/>
              </p:spPr>
              <p:txBody>
                <a:bodyPr/>
                <a:lstStyle/>
                <a:p>
                  <a:r>
                    <a:rPr lang="en-US">
                      <a:noFill/>
                    </a:rPr>
                    <a:t> </a:t>
                  </a:r>
                </a:p>
              </p:txBody>
            </p:sp>
          </mc:Fallback>
        </mc:AlternateContent>
        <p:sp>
          <p:nvSpPr>
            <p:cNvPr id="40" name="Rectangle 39">
              <a:extLst>
                <a:ext uri="{FF2B5EF4-FFF2-40B4-BE49-F238E27FC236}">
                  <a16:creationId xmlns:a16="http://schemas.microsoft.com/office/drawing/2014/main" id="{96C4E5FE-735F-02A5-D551-A2EC5D7CA83E}"/>
                </a:ext>
              </a:extLst>
            </p:cNvPr>
            <p:cNvSpPr/>
            <p:nvPr/>
          </p:nvSpPr>
          <p:spPr>
            <a:xfrm>
              <a:off x="5629015" y="1599403"/>
              <a:ext cx="389871" cy="369330"/>
            </a:xfrm>
            <a:prstGeom prst="rect">
              <a:avLst/>
            </a:prstGeom>
            <a:noFill/>
            <a:ln w="12700" cap="flat">
              <a:solidFill>
                <a:schemeClr val="accent2"/>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1" name="Rectangle 40">
              <a:extLst>
                <a:ext uri="{FF2B5EF4-FFF2-40B4-BE49-F238E27FC236}">
                  <a16:creationId xmlns:a16="http://schemas.microsoft.com/office/drawing/2014/main" id="{ADBA4036-A04E-1FC2-6FE3-31AFC38FF8A7}"/>
                </a:ext>
              </a:extLst>
            </p:cNvPr>
            <p:cNvSpPr/>
            <p:nvPr/>
          </p:nvSpPr>
          <p:spPr>
            <a:xfrm>
              <a:off x="5934809" y="1509766"/>
              <a:ext cx="129128" cy="474581"/>
            </a:xfrm>
            <a:prstGeom prst="rect">
              <a:avLst/>
            </a:prstGeom>
            <a:solidFill>
              <a:srgbClr val="0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2" name="Rectangle 41">
              <a:extLst>
                <a:ext uri="{FF2B5EF4-FFF2-40B4-BE49-F238E27FC236}">
                  <a16:creationId xmlns:a16="http://schemas.microsoft.com/office/drawing/2014/main" id="{893F2D83-D6BD-96E0-F8C5-95CA6EDCE817}"/>
                </a:ext>
              </a:extLst>
            </p:cNvPr>
            <p:cNvSpPr/>
            <p:nvPr/>
          </p:nvSpPr>
          <p:spPr>
            <a:xfrm>
              <a:off x="5890564" y="1813505"/>
              <a:ext cx="187382" cy="166232"/>
            </a:xfrm>
            <a:prstGeom prst="rect">
              <a:avLst/>
            </a:prstGeom>
            <a:solidFill>
              <a:srgbClr val="0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grpSp>
          <p:nvGrpSpPr>
            <p:cNvPr id="43" name="Group 42">
              <a:extLst>
                <a:ext uri="{FF2B5EF4-FFF2-40B4-BE49-F238E27FC236}">
                  <a16:creationId xmlns:a16="http://schemas.microsoft.com/office/drawing/2014/main" id="{B8C3CCBE-1DA6-FCB7-91FD-BB11BB782B6A}"/>
                </a:ext>
              </a:extLst>
            </p:cNvPr>
            <p:cNvGrpSpPr/>
            <p:nvPr/>
          </p:nvGrpSpPr>
          <p:grpSpPr>
            <a:xfrm>
              <a:off x="5808122" y="1494815"/>
              <a:ext cx="153397" cy="549645"/>
              <a:chOff x="10184564" y="5182944"/>
              <a:chExt cx="238709" cy="855326"/>
            </a:xfrm>
          </p:grpSpPr>
          <p:sp>
            <p:nvSpPr>
              <p:cNvPr id="44" name="Rectangle 43">
                <a:extLst>
                  <a:ext uri="{FF2B5EF4-FFF2-40B4-BE49-F238E27FC236}">
                    <a16:creationId xmlns:a16="http://schemas.microsoft.com/office/drawing/2014/main" id="{CC31FEF4-46EC-3A5E-9DA6-5AD2F6052990}"/>
                  </a:ext>
                </a:extLst>
              </p:cNvPr>
              <p:cNvSpPr/>
              <p:nvPr/>
            </p:nvSpPr>
            <p:spPr>
              <a:xfrm>
                <a:off x="10309436" y="5326856"/>
                <a:ext cx="77577" cy="95250"/>
              </a:xfrm>
              <a:prstGeom prst="rect">
                <a:avLst/>
              </a:prstGeom>
              <a:solidFill>
                <a:srgbClr val="0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5" name="Rectangle 44">
                <a:extLst>
                  <a:ext uri="{FF2B5EF4-FFF2-40B4-BE49-F238E27FC236}">
                    <a16:creationId xmlns:a16="http://schemas.microsoft.com/office/drawing/2014/main" id="{6137E276-561D-3EB1-0130-202C4E76FE8A}"/>
                  </a:ext>
                </a:extLst>
              </p:cNvPr>
              <p:cNvSpPr/>
              <p:nvPr/>
            </p:nvSpPr>
            <p:spPr>
              <a:xfrm>
                <a:off x="10210364" y="5867400"/>
                <a:ext cx="81400" cy="80345"/>
              </a:xfrm>
              <a:prstGeom prst="rect">
                <a:avLst/>
              </a:prstGeom>
              <a:solidFill>
                <a:srgbClr val="0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6" name="Freeform: Shape 45">
                <a:extLst>
                  <a:ext uri="{FF2B5EF4-FFF2-40B4-BE49-F238E27FC236}">
                    <a16:creationId xmlns:a16="http://schemas.microsoft.com/office/drawing/2014/main" id="{080E2B1F-6C6A-3088-CE6C-E9E28E23D331}"/>
                  </a:ext>
                </a:extLst>
              </p:cNvPr>
              <p:cNvSpPr/>
              <p:nvPr/>
            </p:nvSpPr>
            <p:spPr>
              <a:xfrm>
                <a:off x="10184564" y="5192469"/>
                <a:ext cx="153780" cy="845801"/>
              </a:xfrm>
              <a:custGeom>
                <a:avLst/>
                <a:gdLst>
                  <a:gd name="connsiteX0" fmla="*/ 210119 w 399749"/>
                  <a:gd name="connsiteY0" fmla="*/ 0 h 1204898"/>
                  <a:gd name="connsiteX1" fmla="*/ 392999 w 399749"/>
                  <a:gd name="connsiteY1" fmla="*/ 437322 h 1204898"/>
                  <a:gd name="connsiteX2" fmla="*/ 35190 w 399749"/>
                  <a:gd name="connsiteY2" fmla="*/ 795130 h 1204898"/>
                  <a:gd name="connsiteX3" fmla="*/ 51092 w 399749"/>
                  <a:gd name="connsiteY3" fmla="*/ 834887 h 1204898"/>
                  <a:gd name="connsiteX4" fmla="*/ 369145 w 399749"/>
                  <a:gd name="connsiteY4" fmla="*/ 1176793 h 1204898"/>
                  <a:gd name="connsiteX5" fmla="*/ 369145 w 399749"/>
                  <a:gd name="connsiteY5" fmla="*/ 1160890 h 1204898"/>
                  <a:gd name="connsiteX0" fmla="*/ 172572 w 362202"/>
                  <a:gd name="connsiteY0" fmla="*/ 0 h 1204898"/>
                  <a:gd name="connsiteX1" fmla="*/ 355452 w 362202"/>
                  <a:gd name="connsiteY1" fmla="*/ 437322 h 1204898"/>
                  <a:gd name="connsiteX2" fmla="*/ 88131 w 362202"/>
                  <a:gd name="connsiteY2" fmla="*/ 528430 h 1204898"/>
                  <a:gd name="connsiteX3" fmla="*/ 13545 w 362202"/>
                  <a:gd name="connsiteY3" fmla="*/ 834887 h 1204898"/>
                  <a:gd name="connsiteX4" fmla="*/ 331598 w 362202"/>
                  <a:gd name="connsiteY4" fmla="*/ 1176793 h 1204898"/>
                  <a:gd name="connsiteX5" fmla="*/ 331598 w 362202"/>
                  <a:gd name="connsiteY5" fmla="*/ 1160890 h 1204898"/>
                  <a:gd name="connsiteX0" fmla="*/ 171725 w 361355"/>
                  <a:gd name="connsiteY0" fmla="*/ 0 h 1204898"/>
                  <a:gd name="connsiteX1" fmla="*/ 311743 w 361355"/>
                  <a:gd name="connsiteY1" fmla="*/ 332547 h 1204898"/>
                  <a:gd name="connsiteX2" fmla="*/ 87284 w 361355"/>
                  <a:gd name="connsiteY2" fmla="*/ 528430 h 1204898"/>
                  <a:gd name="connsiteX3" fmla="*/ 12698 w 361355"/>
                  <a:gd name="connsiteY3" fmla="*/ 834887 h 1204898"/>
                  <a:gd name="connsiteX4" fmla="*/ 330751 w 361355"/>
                  <a:gd name="connsiteY4" fmla="*/ 1176793 h 1204898"/>
                  <a:gd name="connsiteX5" fmla="*/ 330751 w 361355"/>
                  <a:gd name="connsiteY5" fmla="*/ 1160890 h 1204898"/>
                  <a:gd name="connsiteX0" fmla="*/ 169281 w 358911"/>
                  <a:gd name="connsiteY0" fmla="*/ 0 h 1204898"/>
                  <a:gd name="connsiteX1" fmla="*/ 309299 w 358911"/>
                  <a:gd name="connsiteY1" fmla="*/ 332547 h 1204898"/>
                  <a:gd name="connsiteX2" fmla="*/ 99127 w 358911"/>
                  <a:gd name="connsiteY2" fmla="*/ 561767 h 1204898"/>
                  <a:gd name="connsiteX3" fmla="*/ 10254 w 358911"/>
                  <a:gd name="connsiteY3" fmla="*/ 834887 h 1204898"/>
                  <a:gd name="connsiteX4" fmla="*/ 328307 w 358911"/>
                  <a:gd name="connsiteY4" fmla="*/ 1176793 h 1204898"/>
                  <a:gd name="connsiteX5" fmla="*/ 328307 w 358911"/>
                  <a:gd name="connsiteY5" fmla="*/ 1160890 h 1204898"/>
                  <a:gd name="connsiteX0" fmla="*/ 159055 w 348685"/>
                  <a:gd name="connsiteY0" fmla="*/ 0 h 1204898"/>
                  <a:gd name="connsiteX1" fmla="*/ 299073 w 348685"/>
                  <a:gd name="connsiteY1" fmla="*/ 332547 h 1204898"/>
                  <a:gd name="connsiteX2" fmla="*/ 28 w 348685"/>
                  <a:gd name="connsiteY2" fmla="*/ 834887 h 1204898"/>
                  <a:gd name="connsiteX3" fmla="*/ 318081 w 348685"/>
                  <a:gd name="connsiteY3" fmla="*/ 1176793 h 1204898"/>
                  <a:gd name="connsiteX4" fmla="*/ 318081 w 348685"/>
                  <a:gd name="connsiteY4" fmla="*/ 1160890 h 1204898"/>
                  <a:gd name="connsiteX0" fmla="*/ 135242 w 348684"/>
                  <a:gd name="connsiteY0" fmla="*/ 0 h 1090598"/>
                  <a:gd name="connsiteX1" fmla="*/ 299072 w 348684"/>
                  <a:gd name="connsiteY1" fmla="*/ 218247 h 1090598"/>
                  <a:gd name="connsiteX2" fmla="*/ 27 w 348684"/>
                  <a:gd name="connsiteY2" fmla="*/ 720587 h 1090598"/>
                  <a:gd name="connsiteX3" fmla="*/ 318080 w 348684"/>
                  <a:gd name="connsiteY3" fmla="*/ 1062493 h 1090598"/>
                  <a:gd name="connsiteX4" fmla="*/ 318080 w 348684"/>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368 w 349810"/>
                  <a:gd name="connsiteY0" fmla="*/ 0 h 1090598"/>
                  <a:gd name="connsiteX1" fmla="*/ 209710 w 349810"/>
                  <a:gd name="connsiteY1" fmla="*/ 313497 h 1090598"/>
                  <a:gd name="connsiteX2" fmla="*/ 1153 w 349810"/>
                  <a:gd name="connsiteY2" fmla="*/ 720587 h 1090598"/>
                  <a:gd name="connsiteX3" fmla="*/ 319206 w 349810"/>
                  <a:gd name="connsiteY3" fmla="*/ 1062493 h 1090598"/>
                  <a:gd name="connsiteX4" fmla="*/ 319206 w 349810"/>
                  <a:gd name="connsiteY4" fmla="*/ 1046590 h 1090598"/>
                  <a:gd name="connsiteX0" fmla="*/ 74816 w 288258"/>
                  <a:gd name="connsiteY0" fmla="*/ 0 h 1090598"/>
                  <a:gd name="connsiteX1" fmla="*/ 148158 w 288258"/>
                  <a:gd name="connsiteY1" fmla="*/ 313497 h 1090598"/>
                  <a:gd name="connsiteX2" fmla="*/ 1513 w 288258"/>
                  <a:gd name="connsiteY2" fmla="*/ 611049 h 1090598"/>
                  <a:gd name="connsiteX3" fmla="*/ 257654 w 288258"/>
                  <a:gd name="connsiteY3" fmla="*/ 1062493 h 1090598"/>
                  <a:gd name="connsiteX4" fmla="*/ 257654 w 288258"/>
                  <a:gd name="connsiteY4" fmla="*/ 1046590 h 1090598"/>
                  <a:gd name="connsiteX0" fmla="*/ 73596 w 287038"/>
                  <a:gd name="connsiteY0" fmla="*/ 0 h 1090598"/>
                  <a:gd name="connsiteX1" fmla="*/ 146938 w 287038"/>
                  <a:gd name="connsiteY1" fmla="*/ 313497 h 1090598"/>
                  <a:gd name="connsiteX2" fmla="*/ 293 w 287038"/>
                  <a:gd name="connsiteY2" fmla="*/ 611049 h 1090598"/>
                  <a:gd name="connsiteX3" fmla="*/ 256434 w 287038"/>
                  <a:gd name="connsiteY3" fmla="*/ 1062493 h 1090598"/>
                  <a:gd name="connsiteX4" fmla="*/ 256434 w 287038"/>
                  <a:gd name="connsiteY4" fmla="*/ 1046590 h 1090598"/>
                  <a:gd name="connsiteX0" fmla="*/ 73596 w 435763"/>
                  <a:gd name="connsiteY0" fmla="*/ 0 h 1169574"/>
                  <a:gd name="connsiteX1" fmla="*/ 146938 w 435763"/>
                  <a:gd name="connsiteY1" fmla="*/ 313497 h 1169574"/>
                  <a:gd name="connsiteX2" fmla="*/ 293 w 435763"/>
                  <a:gd name="connsiteY2" fmla="*/ 611049 h 1169574"/>
                  <a:gd name="connsiteX3" fmla="*/ 256434 w 435763"/>
                  <a:gd name="connsiteY3" fmla="*/ 1062493 h 1169574"/>
                  <a:gd name="connsiteX4" fmla="*/ 432646 w 435763"/>
                  <a:gd name="connsiteY4" fmla="*/ 1160890 h 1169574"/>
                  <a:gd name="connsiteX0" fmla="*/ 77000 w 437410"/>
                  <a:gd name="connsiteY0" fmla="*/ 0 h 1164634"/>
                  <a:gd name="connsiteX1" fmla="*/ 150342 w 437410"/>
                  <a:gd name="connsiteY1" fmla="*/ 313497 h 1164634"/>
                  <a:gd name="connsiteX2" fmla="*/ 3697 w 437410"/>
                  <a:gd name="connsiteY2" fmla="*/ 611049 h 1164634"/>
                  <a:gd name="connsiteX3" fmla="*/ 40763 w 437410"/>
                  <a:gd name="connsiteY3" fmla="*/ 919618 h 1164634"/>
                  <a:gd name="connsiteX4" fmla="*/ 436050 w 437410"/>
                  <a:gd name="connsiteY4" fmla="*/ 1160890 h 1164634"/>
                  <a:gd name="connsiteX0" fmla="*/ 77000 w 159285"/>
                  <a:gd name="connsiteY0" fmla="*/ 0 h 919618"/>
                  <a:gd name="connsiteX1" fmla="*/ 150342 w 159285"/>
                  <a:gd name="connsiteY1" fmla="*/ 313497 h 919618"/>
                  <a:gd name="connsiteX2" fmla="*/ 3697 w 159285"/>
                  <a:gd name="connsiteY2" fmla="*/ 611049 h 919618"/>
                  <a:gd name="connsiteX3" fmla="*/ 40763 w 159285"/>
                  <a:gd name="connsiteY3" fmla="*/ 919618 h 919618"/>
                  <a:gd name="connsiteX0" fmla="*/ 73357 w 165708"/>
                  <a:gd name="connsiteY0" fmla="*/ 0 h 943431"/>
                  <a:gd name="connsiteX1" fmla="*/ 146699 w 165708"/>
                  <a:gd name="connsiteY1" fmla="*/ 313497 h 943431"/>
                  <a:gd name="connsiteX2" fmla="*/ 54 w 165708"/>
                  <a:gd name="connsiteY2" fmla="*/ 611049 h 943431"/>
                  <a:gd name="connsiteX3" fmla="*/ 165708 w 165708"/>
                  <a:gd name="connsiteY3" fmla="*/ 943431 h 943431"/>
                  <a:gd name="connsiteX0" fmla="*/ 76496 w 316485"/>
                  <a:gd name="connsiteY0" fmla="*/ 0 h 1000581"/>
                  <a:gd name="connsiteX1" fmla="*/ 149838 w 316485"/>
                  <a:gd name="connsiteY1" fmla="*/ 313497 h 1000581"/>
                  <a:gd name="connsiteX2" fmla="*/ 3193 w 316485"/>
                  <a:gd name="connsiteY2" fmla="*/ 611049 h 1000581"/>
                  <a:gd name="connsiteX3" fmla="*/ 316485 w 316485"/>
                  <a:gd name="connsiteY3" fmla="*/ 1000581 h 1000581"/>
                  <a:gd name="connsiteX0" fmla="*/ 73829 w 209043"/>
                  <a:gd name="connsiteY0" fmla="*/ 0 h 972006"/>
                  <a:gd name="connsiteX1" fmla="*/ 147171 w 209043"/>
                  <a:gd name="connsiteY1" fmla="*/ 313497 h 972006"/>
                  <a:gd name="connsiteX2" fmla="*/ 526 w 209043"/>
                  <a:gd name="connsiteY2" fmla="*/ 611049 h 972006"/>
                  <a:gd name="connsiteX3" fmla="*/ 209043 w 209043"/>
                  <a:gd name="connsiteY3" fmla="*/ 972006 h 972006"/>
                  <a:gd name="connsiteX0" fmla="*/ 74624 w 156909"/>
                  <a:gd name="connsiteY0" fmla="*/ 0 h 938669"/>
                  <a:gd name="connsiteX1" fmla="*/ 147966 w 156909"/>
                  <a:gd name="connsiteY1" fmla="*/ 313497 h 938669"/>
                  <a:gd name="connsiteX2" fmla="*/ 1321 w 156909"/>
                  <a:gd name="connsiteY2" fmla="*/ 611049 h 938669"/>
                  <a:gd name="connsiteX3" fmla="*/ 71725 w 156909"/>
                  <a:gd name="connsiteY3" fmla="*/ 938669 h 938669"/>
                  <a:gd name="connsiteX0" fmla="*/ 73991 w 218730"/>
                  <a:gd name="connsiteY0" fmla="*/ 0 h 938669"/>
                  <a:gd name="connsiteX1" fmla="*/ 147333 w 218730"/>
                  <a:gd name="connsiteY1" fmla="*/ 313497 h 938669"/>
                  <a:gd name="connsiteX2" fmla="*/ 688 w 218730"/>
                  <a:gd name="connsiteY2" fmla="*/ 611049 h 938669"/>
                  <a:gd name="connsiteX3" fmla="*/ 218730 w 218730"/>
                  <a:gd name="connsiteY3" fmla="*/ 938669 h 938669"/>
                  <a:gd name="connsiteX0" fmla="*/ 74815 w 257654"/>
                  <a:gd name="connsiteY0" fmla="*/ 0 h 941050"/>
                  <a:gd name="connsiteX1" fmla="*/ 148157 w 257654"/>
                  <a:gd name="connsiteY1" fmla="*/ 313497 h 941050"/>
                  <a:gd name="connsiteX2" fmla="*/ 1512 w 257654"/>
                  <a:gd name="connsiteY2" fmla="*/ 611049 h 941050"/>
                  <a:gd name="connsiteX3" fmla="*/ 257654 w 257654"/>
                  <a:gd name="connsiteY3" fmla="*/ 941050 h 941050"/>
                  <a:gd name="connsiteX0" fmla="*/ 74269 w 233296"/>
                  <a:gd name="connsiteY0" fmla="*/ 0 h 905332"/>
                  <a:gd name="connsiteX1" fmla="*/ 147611 w 233296"/>
                  <a:gd name="connsiteY1" fmla="*/ 313497 h 905332"/>
                  <a:gd name="connsiteX2" fmla="*/ 966 w 233296"/>
                  <a:gd name="connsiteY2" fmla="*/ 611049 h 905332"/>
                  <a:gd name="connsiteX3" fmla="*/ 233296 w 233296"/>
                  <a:gd name="connsiteY3" fmla="*/ 905332 h 905332"/>
                  <a:gd name="connsiteX0" fmla="*/ 74146 w 233173"/>
                  <a:gd name="connsiteY0" fmla="*/ 0 h 905332"/>
                  <a:gd name="connsiteX1" fmla="*/ 152251 w 233173"/>
                  <a:gd name="connsiteY1" fmla="*/ 330165 h 905332"/>
                  <a:gd name="connsiteX2" fmla="*/ 843 w 233173"/>
                  <a:gd name="connsiteY2" fmla="*/ 611049 h 905332"/>
                  <a:gd name="connsiteX3" fmla="*/ 233173 w 233173"/>
                  <a:gd name="connsiteY3" fmla="*/ 905332 h 905332"/>
                  <a:gd name="connsiteX0" fmla="*/ 73758 w 232785"/>
                  <a:gd name="connsiteY0" fmla="*/ 0 h 905332"/>
                  <a:gd name="connsiteX1" fmla="*/ 170913 w 232785"/>
                  <a:gd name="connsiteY1" fmla="*/ 332546 h 905332"/>
                  <a:gd name="connsiteX2" fmla="*/ 455 w 232785"/>
                  <a:gd name="connsiteY2" fmla="*/ 611049 h 905332"/>
                  <a:gd name="connsiteX3" fmla="*/ 232785 w 232785"/>
                  <a:gd name="connsiteY3" fmla="*/ 905332 h 905332"/>
                  <a:gd name="connsiteX0" fmla="*/ 78522 w 232786"/>
                  <a:gd name="connsiteY0" fmla="*/ 0 h 874376"/>
                  <a:gd name="connsiteX1" fmla="*/ 170914 w 232786"/>
                  <a:gd name="connsiteY1" fmla="*/ 301590 h 874376"/>
                  <a:gd name="connsiteX2" fmla="*/ 456 w 232786"/>
                  <a:gd name="connsiteY2" fmla="*/ 580093 h 874376"/>
                  <a:gd name="connsiteX3" fmla="*/ 232786 w 232786"/>
                  <a:gd name="connsiteY3" fmla="*/ 874376 h 874376"/>
                  <a:gd name="connsiteX0" fmla="*/ 45272 w 199536"/>
                  <a:gd name="connsiteY0" fmla="*/ 0 h 874376"/>
                  <a:gd name="connsiteX1" fmla="*/ 137664 w 199536"/>
                  <a:gd name="connsiteY1" fmla="*/ 301590 h 874376"/>
                  <a:gd name="connsiteX2" fmla="*/ 543 w 199536"/>
                  <a:gd name="connsiteY2" fmla="*/ 599143 h 874376"/>
                  <a:gd name="connsiteX3" fmla="*/ 199536 w 199536"/>
                  <a:gd name="connsiteY3" fmla="*/ 874376 h 874376"/>
                  <a:gd name="connsiteX0" fmla="*/ 44896 w 199160"/>
                  <a:gd name="connsiteY0" fmla="*/ 0 h 874376"/>
                  <a:gd name="connsiteX1" fmla="*/ 137288 w 199160"/>
                  <a:gd name="connsiteY1" fmla="*/ 301590 h 874376"/>
                  <a:gd name="connsiteX2" fmla="*/ 167 w 199160"/>
                  <a:gd name="connsiteY2" fmla="*/ 599143 h 874376"/>
                  <a:gd name="connsiteX3" fmla="*/ 199160 w 199160"/>
                  <a:gd name="connsiteY3" fmla="*/ 874376 h 874376"/>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16383 w 144453"/>
                  <a:gd name="connsiteY0" fmla="*/ 0 h 845801"/>
                  <a:gd name="connsiteX1" fmla="*/ 108775 w 144453"/>
                  <a:gd name="connsiteY1" fmla="*/ 301590 h 845801"/>
                  <a:gd name="connsiteX2" fmla="*/ 229 w 144453"/>
                  <a:gd name="connsiteY2" fmla="*/ 549137 h 845801"/>
                  <a:gd name="connsiteX3" fmla="*/ 144453 w 14445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710 w 153780"/>
                  <a:gd name="connsiteY0" fmla="*/ 0 h 845801"/>
                  <a:gd name="connsiteX1" fmla="*/ 118102 w 153780"/>
                  <a:gd name="connsiteY1" fmla="*/ 301590 h 845801"/>
                  <a:gd name="connsiteX2" fmla="*/ 31 w 153780"/>
                  <a:gd name="connsiteY2" fmla="*/ 582474 h 845801"/>
                  <a:gd name="connsiteX3" fmla="*/ 153780 w 153780"/>
                  <a:gd name="connsiteY3" fmla="*/ 845801 h 845801"/>
                </a:gdLst>
                <a:ahLst/>
                <a:cxnLst>
                  <a:cxn ang="0">
                    <a:pos x="connsiteX0" y="connsiteY0"/>
                  </a:cxn>
                  <a:cxn ang="0">
                    <a:pos x="connsiteX1" y="connsiteY1"/>
                  </a:cxn>
                  <a:cxn ang="0">
                    <a:pos x="connsiteX2" y="connsiteY2"/>
                  </a:cxn>
                  <a:cxn ang="0">
                    <a:pos x="connsiteX3" y="connsiteY3"/>
                  </a:cxn>
                </a:cxnLst>
                <a:rect l="l" t="t" r="r" b="b"/>
                <a:pathLst>
                  <a:path w="153780" h="845801">
                    <a:moveTo>
                      <a:pt x="25710" y="0"/>
                    </a:moveTo>
                    <a:cubicBezTo>
                      <a:pt x="126965" y="128588"/>
                      <a:pt x="122382" y="204511"/>
                      <a:pt x="118102" y="301590"/>
                    </a:cubicBezTo>
                    <a:cubicBezTo>
                      <a:pt x="113822" y="398669"/>
                      <a:pt x="1228" y="448910"/>
                      <a:pt x="31" y="582474"/>
                    </a:cubicBezTo>
                    <a:cubicBezTo>
                      <a:pt x="-1166" y="716038"/>
                      <a:pt x="32336" y="762457"/>
                      <a:pt x="153780" y="845801"/>
                    </a:cubicBezTo>
                  </a:path>
                </a:pathLst>
              </a:custGeom>
              <a:noFill/>
              <a:ln w="1905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47" name="Freeform: Shape 46">
                <a:extLst>
                  <a:ext uri="{FF2B5EF4-FFF2-40B4-BE49-F238E27FC236}">
                    <a16:creationId xmlns:a16="http://schemas.microsoft.com/office/drawing/2014/main" id="{8D1F4CE4-B51B-948F-72FA-C25627E32A81}"/>
                  </a:ext>
                </a:extLst>
              </p:cNvPr>
              <p:cNvSpPr/>
              <p:nvPr/>
            </p:nvSpPr>
            <p:spPr>
              <a:xfrm>
                <a:off x="10269493" y="5182944"/>
                <a:ext cx="153780" cy="845801"/>
              </a:xfrm>
              <a:custGeom>
                <a:avLst/>
                <a:gdLst>
                  <a:gd name="connsiteX0" fmla="*/ 210119 w 399749"/>
                  <a:gd name="connsiteY0" fmla="*/ 0 h 1204898"/>
                  <a:gd name="connsiteX1" fmla="*/ 392999 w 399749"/>
                  <a:gd name="connsiteY1" fmla="*/ 437322 h 1204898"/>
                  <a:gd name="connsiteX2" fmla="*/ 35190 w 399749"/>
                  <a:gd name="connsiteY2" fmla="*/ 795130 h 1204898"/>
                  <a:gd name="connsiteX3" fmla="*/ 51092 w 399749"/>
                  <a:gd name="connsiteY3" fmla="*/ 834887 h 1204898"/>
                  <a:gd name="connsiteX4" fmla="*/ 369145 w 399749"/>
                  <a:gd name="connsiteY4" fmla="*/ 1176793 h 1204898"/>
                  <a:gd name="connsiteX5" fmla="*/ 369145 w 399749"/>
                  <a:gd name="connsiteY5" fmla="*/ 1160890 h 1204898"/>
                  <a:gd name="connsiteX0" fmla="*/ 172572 w 362202"/>
                  <a:gd name="connsiteY0" fmla="*/ 0 h 1204898"/>
                  <a:gd name="connsiteX1" fmla="*/ 355452 w 362202"/>
                  <a:gd name="connsiteY1" fmla="*/ 437322 h 1204898"/>
                  <a:gd name="connsiteX2" fmla="*/ 88131 w 362202"/>
                  <a:gd name="connsiteY2" fmla="*/ 528430 h 1204898"/>
                  <a:gd name="connsiteX3" fmla="*/ 13545 w 362202"/>
                  <a:gd name="connsiteY3" fmla="*/ 834887 h 1204898"/>
                  <a:gd name="connsiteX4" fmla="*/ 331598 w 362202"/>
                  <a:gd name="connsiteY4" fmla="*/ 1176793 h 1204898"/>
                  <a:gd name="connsiteX5" fmla="*/ 331598 w 362202"/>
                  <a:gd name="connsiteY5" fmla="*/ 1160890 h 1204898"/>
                  <a:gd name="connsiteX0" fmla="*/ 171725 w 361355"/>
                  <a:gd name="connsiteY0" fmla="*/ 0 h 1204898"/>
                  <a:gd name="connsiteX1" fmla="*/ 311743 w 361355"/>
                  <a:gd name="connsiteY1" fmla="*/ 332547 h 1204898"/>
                  <a:gd name="connsiteX2" fmla="*/ 87284 w 361355"/>
                  <a:gd name="connsiteY2" fmla="*/ 528430 h 1204898"/>
                  <a:gd name="connsiteX3" fmla="*/ 12698 w 361355"/>
                  <a:gd name="connsiteY3" fmla="*/ 834887 h 1204898"/>
                  <a:gd name="connsiteX4" fmla="*/ 330751 w 361355"/>
                  <a:gd name="connsiteY4" fmla="*/ 1176793 h 1204898"/>
                  <a:gd name="connsiteX5" fmla="*/ 330751 w 361355"/>
                  <a:gd name="connsiteY5" fmla="*/ 1160890 h 1204898"/>
                  <a:gd name="connsiteX0" fmla="*/ 169281 w 358911"/>
                  <a:gd name="connsiteY0" fmla="*/ 0 h 1204898"/>
                  <a:gd name="connsiteX1" fmla="*/ 309299 w 358911"/>
                  <a:gd name="connsiteY1" fmla="*/ 332547 h 1204898"/>
                  <a:gd name="connsiteX2" fmla="*/ 99127 w 358911"/>
                  <a:gd name="connsiteY2" fmla="*/ 561767 h 1204898"/>
                  <a:gd name="connsiteX3" fmla="*/ 10254 w 358911"/>
                  <a:gd name="connsiteY3" fmla="*/ 834887 h 1204898"/>
                  <a:gd name="connsiteX4" fmla="*/ 328307 w 358911"/>
                  <a:gd name="connsiteY4" fmla="*/ 1176793 h 1204898"/>
                  <a:gd name="connsiteX5" fmla="*/ 328307 w 358911"/>
                  <a:gd name="connsiteY5" fmla="*/ 1160890 h 1204898"/>
                  <a:gd name="connsiteX0" fmla="*/ 159055 w 348685"/>
                  <a:gd name="connsiteY0" fmla="*/ 0 h 1204898"/>
                  <a:gd name="connsiteX1" fmla="*/ 299073 w 348685"/>
                  <a:gd name="connsiteY1" fmla="*/ 332547 h 1204898"/>
                  <a:gd name="connsiteX2" fmla="*/ 28 w 348685"/>
                  <a:gd name="connsiteY2" fmla="*/ 834887 h 1204898"/>
                  <a:gd name="connsiteX3" fmla="*/ 318081 w 348685"/>
                  <a:gd name="connsiteY3" fmla="*/ 1176793 h 1204898"/>
                  <a:gd name="connsiteX4" fmla="*/ 318081 w 348685"/>
                  <a:gd name="connsiteY4" fmla="*/ 1160890 h 1204898"/>
                  <a:gd name="connsiteX0" fmla="*/ 135242 w 348684"/>
                  <a:gd name="connsiteY0" fmla="*/ 0 h 1090598"/>
                  <a:gd name="connsiteX1" fmla="*/ 299072 w 348684"/>
                  <a:gd name="connsiteY1" fmla="*/ 218247 h 1090598"/>
                  <a:gd name="connsiteX2" fmla="*/ 27 w 348684"/>
                  <a:gd name="connsiteY2" fmla="*/ 720587 h 1090598"/>
                  <a:gd name="connsiteX3" fmla="*/ 318080 w 348684"/>
                  <a:gd name="connsiteY3" fmla="*/ 1062493 h 1090598"/>
                  <a:gd name="connsiteX4" fmla="*/ 318080 w 348684"/>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368 w 349810"/>
                  <a:gd name="connsiteY0" fmla="*/ 0 h 1090598"/>
                  <a:gd name="connsiteX1" fmla="*/ 209710 w 349810"/>
                  <a:gd name="connsiteY1" fmla="*/ 313497 h 1090598"/>
                  <a:gd name="connsiteX2" fmla="*/ 1153 w 349810"/>
                  <a:gd name="connsiteY2" fmla="*/ 720587 h 1090598"/>
                  <a:gd name="connsiteX3" fmla="*/ 319206 w 349810"/>
                  <a:gd name="connsiteY3" fmla="*/ 1062493 h 1090598"/>
                  <a:gd name="connsiteX4" fmla="*/ 319206 w 349810"/>
                  <a:gd name="connsiteY4" fmla="*/ 1046590 h 1090598"/>
                  <a:gd name="connsiteX0" fmla="*/ 74816 w 288258"/>
                  <a:gd name="connsiteY0" fmla="*/ 0 h 1090598"/>
                  <a:gd name="connsiteX1" fmla="*/ 148158 w 288258"/>
                  <a:gd name="connsiteY1" fmla="*/ 313497 h 1090598"/>
                  <a:gd name="connsiteX2" fmla="*/ 1513 w 288258"/>
                  <a:gd name="connsiteY2" fmla="*/ 611049 h 1090598"/>
                  <a:gd name="connsiteX3" fmla="*/ 257654 w 288258"/>
                  <a:gd name="connsiteY3" fmla="*/ 1062493 h 1090598"/>
                  <a:gd name="connsiteX4" fmla="*/ 257654 w 288258"/>
                  <a:gd name="connsiteY4" fmla="*/ 1046590 h 1090598"/>
                  <a:gd name="connsiteX0" fmla="*/ 73596 w 287038"/>
                  <a:gd name="connsiteY0" fmla="*/ 0 h 1090598"/>
                  <a:gd name="connsiteX1" fmla="*/ 146938 w 287038"/>
                  <a:gd name="connsiteY1" fmla="*/ 313497 h 1090598"/>
                  <a:gd name="connsiteX2" fmla="*/ 293 w 287038"/>
                  <a:gd name="connsiteY2" fmla="*/ 611049 h 1090598"/>
                  <a:gd name="connsiteX3" fmla="*/ 256434 w 287038"/>
                  <a:gd name="connsiteY3" fmla="*/ 1062493 h 1090598"/>
                  <a:gd name="connsiteX4" fmla="*/ 256434 w 287038"/>
                  <a:gd name="connsiteY4" fmla="*/ 1046590 h 1090598"/>
                  <a:gd name="connsiteX0" fmla="*/ 73596 w 435763"/>
                  <a:gd name="connsiteY0" fmla="*/ 0 h 1169574"/>
                  <a:gd name="connsiteX1" fmla="*/ 146938 w 435763"/>
                  <a:gd name="connsiteY1" fmla="*/ 313497 h 1169574"/>
                  <a:gd name="connsiteX2" fmla="*/ 293 w 435763"/>
                  <a:gd name="connsiteY2" fmla="*/ 611049 h 1169574"/>
                  <a:gd name="connsiteX3" fmla="*/ 256434 w 435763"/>
                  <a:gd name="connsiteY3" fmla="*/ 1062493 h 1169574"/>
                  <a:gd name="connsiteX4" fmla="*/ 432646 w 435763"/>
                  <a:gd name="connsiteY4" fmla="*/ 1160890 h 1169574"/>
                  <a:gd name="connsiteX0" fmla="*/ 77000 w 437410"/>
                  <a:gd name="connsiteY0" fmla="*/ 0 h 1164634"/>
                  <a:gd name="connsiteX1" fmla="*/ 150342 w 437410"/>
                  <a:gd name="connsiteY1" fmla="*/ 313497 h 1164634"/>
                  <a:gd name="connsiteX2" fmla="*/ 3697 w 437410"/>
                  <a:gd name="connsiteY2" fmla="*/ 611049 h 1164634"/>
                  <a:gd name="connsiteX3" fmla="*/ 40763 w 437410"/>
                  <a:gd name="connsiteY3" fmla="*/ 919618 h 1164634"/>
                  <a:gd name="connsiteX4" fmla="*/ 436050 w 437410"/>
                  <a:gd name="connsiteY4" fmla="*/ 1160890 h 1164634"/>
                  <a:gd name="connsiteX0" fmla="*/ 77000 w 159285"/>
                  <a:gd name="connsiteY0" fmla="*/ 0 h 919618"/>
                  <a:gd name="connsiteX1" fmla="*/ 150342 w 159285"/>
                  <a:gd name="connsiteY1" fmla="*/ 313497 h 919618"/>
                  <a:gd name="connsiteX2" fmla="*/ 3697 w 159285"/>
                  <a:gd name="connsiteY2" fmla="*/ 611049 h 919618"/>
                  <a:gd name="connsiteX3" fmla="*/ 40763 w 159285"/>
                  <a:gd name="connsiteY3" fmla="*/ 919618 h 919618"/>
                  <a:gd name="connsiteX0" fmla="*/ 73357 w 165708"/>
                  <a:gd name="connsiteY0" fmla="*/ 0 h 943431"/>
                  <a:gd name="connsiteX1" fmla="*/ 146699 w 165708"/>
                  <a:gd name="connsiteY1" fmla="*/ 313497 h 943431"/>
                  <a:gd name="connsiteX2" fmla="*/ 54 w 165708"/>
                  <a:gd name="connsiteY2" fmla="*/ 611049 h 943431"/>
                  <a:gd name="connsiteX3" fmla="*/ 165708 w 165708"/>
                  <a:gd name="connsiteY3" fmla="*/ 943431 h 943431"/>
                  <a:gd name="connsiteX0" fmla="*/ 76496 w 316485"/>
                  <a:gd name="connsiteY0" fmla="*/ 0 h 1000581"/>
                  <a:gd name="connsiteX1" fmla="*/ 149838 w 316485"/>
                  <a:gd name="connsiteY1" fmla="*/ 313497 h 1000581"/>
                  <a:gd name="connsiteX2" fmla="*/ 3193 w 316485"/>
                  <a:gd name="connsiteY2" fmla="*/ 611049 h 1000581"/>
                  <a:gd name="connsiteX3" fmla="*/ 316485 w 316485"/>
                  <a:gd name="connsiteY3" fmla="*/ 1000581 h 1000581"/>
                  <a:gd name="connsiteX0" fmla="*/ 73829 w 209043"/>
                  <a:gd name="connsiteY0" fmla="*/ 0 h 972006"/>
                  <a:gd name="connsiteX1" fmla="*/ 147171 w 209043"/>
                  <a:gd name="connsiteY1" fmla="*/ 313497 h 972006"/>
                  <a:gd name="connsiteX2" fmla="*/ 526 w 209043"/>
                  <a:gd name="connsiteY2" fmla="*/ 611049 h 972006"/>
                  <a:gd name="connsiteX3" fmla="*/ 209043 w 209043"/>
                  <a:gd name="connsiteY3" fmla="*/ 972006 h 972006"/>
                  <a:gd name="connsiteX0" fmla="*/ 74624 w 156909"/>
                  <a:gd name="connsiteY0" fmla="*/ 0 h 938669"/>
                  <a:gd name="connsiteX1" fmla="*/ 147966 w 156909"/>
                  <a:gd name="connsiteY1" fmla="*/ 313497 h 938669"/>
                  <a:gd name="connsiteX2" fmla="*/ 1321 w 156909"/>
                  <a:gd name="connsiteY2" fmla="*/ 611049 h 938669"/>
                  <a:gd name="connsiteX3" fmla="*/ 71725 w 156909"/>
                  <a:gd name="connsiteY3" fmla="*/ 938669 h 938669"/>
                  <a:gd name="connsiteX0" fmla="*/ 73991 w 218730"/>
                  <a:gd name="connsiteY0" fmla="*/ 0 h 938669"/>
                  <a:gd name="connsiteX1" fmla="*/ 147333 w 218730"/>
                  <a:gd name="connsiteY1" fmla="*/ 313497 h 938669"/>
                  <a:gd name="connsiteX2" fmla="*/ 688 w 218730"/>
                  <a:gd name="connsiteY2" fmla="*/ 611049 h 938669"/>
                  <a:gd name="connsiteX3" fmla="*/ 218730 w 218730"/>
                  <a:gd name="connsiteY3" fmla="*/ 938669 h 938669"/>
                  <a:gd name="connsiteX0" fmla="*/ 74815 w 257654"/>
                  <a:gd name="connsiteY0" fmla="*/ 0 h 941050"/>
                  <a:gd name="connsiteX1" fmla="*/ 148157 w 257654"/>
                  <a:gd name="connsiteY1" fmla="*/ 313497 h 941050"/>
                  <a:gd name="connsiteX2" fmla="*/ 1512 w 257654"/>
                  <a:gd name="connsiteY2" fmla="*/ 611049 h 941050"/>
                  <a:gd name="connsiteX3" fmla="*/ 257654 w 257654"/>
                  <a:gd name="connsiteY3" fmla="*/ 941050 h 941050"/>
                  <a:gd name="connsiteX0" fmla="*/ 74269 w 233296"/>
                  <a:gd name="connsiteY0" fmla="*/ 0 h 905332"/>
                  <a:gd name="connsiteX1" fmla="*/ 147611 w 233296"/>
                  <a:gd name="connsiteY1" fmla="*/ 313497 h 905332"/>
                  <a:gd name="connsiteX2" fmla="*/ 966 w 233296"/>
                  <a:gd name="connsiteY2" fmla="*/ 611049 h 905332"/>
                  <a:gd name="connsiteX3" fmla="*/ 233296 w 233296"/>
                  <a:gd name="connsiteY3" fmla="*/ 905332 h 905332"/>
                  <a:gd name="connsiteX0" fmla="*/ 74146 w 233173"/>
                  <a:gd name="connsiteY0" fmla="*/ 0 h 905332"/>
                  <a:gd name="connsiteX1" fmla="*/ 152251 w 233173"/>
                  <a:gd name="connsiteY1" fmla="*/ 330165 h 905332"/>
                  <a:gd name="connsiteX2" fmla="*/ 843 w 233173"/>
                  <a:gd name="connsiteY2" fmla="*/ 611049 h 905332"/>
                  <a:gd name="connsiteX3" fmla="*/ 233173 w 233173"/>
                  <a:gd name="connsiteY3" fmla="*/ 905332 h 905332"/>
                  <a:gd name="connsiteX0" fmla="*/ 73758 w 232785"/>
                  <a:gd name="connsiteY0" fmla="*/ 0 h 905332"/>
                  <a:gd name="connsiteX1" fmla="*/ 170913 w 232785"/>
                  <a:gd name="connsiteY1" fmla="*/ 332546 h 905332"/>
                  <a:gd name="connsiteX2" fmla="*/ 455 w 232785"/>
                  <a:gd name="connsiteY2" fmla="*/ 611049 h 905332"/>
                  <a:gd name="connsiteX3" fmla="*/ 232785 w 232785"/>
                  <a:gd name="connsiteY3" fmla="*/ 905332 h 905332"/>
                  <a:gd name="connsiteX0" fmla="*/ 78522 w 232786"/>
                  <a:gd name="connsiteY0" fmla="*/ 0 h 874376"/>
                  <a:gd name="connsiteX1" fmla="*/ 170914 w 232786"/>
                  <a:gd name="connsiteY1" fmla="*/ 301590 h 874376"/>
                  <a:gd name="connsiteX2" fmla="*/ 456 w 232786"/>
                  <a:gd name="connsiteY2" fmla="*/ 580093 h 874376"/>
                  <a:gd name="connsiteX3" fmla="*/ 232786 w 232786"/>
                  <a:gd name="connsiteY3" fmla="*/ 874376 h 874376"/>
                  <a:gd name="connsiteX0" fmla="*/ 45272 w 199536"/>
                  <a:gd name="connsiteY0" fmla="*/ 0 h 874376"/>
                  <a:gd name="connsiteX1" fmla="*/ 137664 w 199536"/>
                  <a:gd name="connsiteY1" fmla="*/ 301590 h 874376"/>
                  <a:gd name="connsiteX2" fmla="*/ 543 w 199536"/>
                  <a:gd name="connsiteY2" fmla="*/ 599143 h 874376"/>
                  <a:gd name="connsiteX3" fmla="*/ 199536 w 199536"/>
                  <a:gd name="connsiteY3" fmla="*/ 874376 h 874376"/>
                  <a:gd name="connsiteX0" fmla="*/ 44896 w 199160"/>
                  <a:gd name="connsiteY0" fmla="*/ 0 h 874376"/>
                  <a:gd name="connsiteX1" fmla="*/ 137288 w 199160"/>
                  <a:gd name="connsiteY1" fmla="*/ 301590 h 874376"/>
                  <a:gd name="connsiteX2" fmla="*/ 167 w 199160"/>
                  <a:gd name="connsiteY2" fmla="*/ 599143 h 874376"/>
                  <a:gd name="connsiteX3" fmla="*/ 199160 w 199160"/>
                  <a:gd name="connsiteY3" fmla="*/ 874376 h 874376"/>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16383 w 144453"/>
                  <a:gd name="connsiteY0" fmla="*/ 0 h 845801"/>
                  <a:gd name="connsiteX1" fmla="*/ 108775 w 144453"/>
                  <a:gd name="connsiteY1" fmla="*/ 301590 h 845801"/>
                  <a:gd name="connsiteX2" fmla="*/ 229 w 144453"/>
                  <a:gd name="connsiteY2" fmla="*/ 549137 h 845801"/>
                  <a:gd name="connsiteX3" fmla="*/ 144453 w 14445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710 w 153780"/>
                  <a:gd name="connsiteY0" fmla="*/ 0 h 845801"/>
                  <a:gd name="connsiteX1" fmla="*/ 118102 w 153780"/>
                  <a:gd name="connsiteY1" fmla="*/ 301590 h 845801"/>
                  <a:gd name="connsiteX2" fmla="*/ 31 w 153780"/>
                  <a:gd name="connsiteY2" fmla="*/ 582474 h 845801"/>
                  <a:gd name="connsiteX3" fmla="*/ 153780 w 153780"/>
                  <a:gd name="connsiteY3" fmla="*/ 845801 h 845801"/>
                </a:gdLst>
                <a:ahLst/>
                <a:cxnLst>
                  <a:cxn ang="0">
                    <a:pos x="connsiteX0" y="connsiteY0"/>
                  </a:cxn>
                  <a:cxn ang="0">
                    <a:pos x="connsiteX1" y="connsiteY1"/>
                  </a:cxn>
                  <a:cxn ang="0">
                    <a:pos x="connsiteX2" y="connsiteY2"/>
                  </a:cxn>
                  <a:cxn ang="0">
                    <a:pos x="connsiteX3" y="connsiteY3"/>
                  </a:cxn>
                </a:cxnLst>
                <a:rect l="l" t="t" r="r" b="b"/>
                <a:pathLst>
                  <a:path w="153780" h="845801">
                    <a:moveTo>
                      <a:pt x="25710" y="0"/>
                    </a:moveTo>
                    <a:cubicBezTo>
                      <a:pt x="126965" y="128588"/>
                      <a:pt x="122382" y="204511"/>
                      <a:pt x="118102" y="301590"/>
                    </a:cubicBezTo>
                    <a:cubicBezTo>
                      <a:pt x="113822" y="398669"/>
                      <a:pt x="1228" y="448910"/>
                      <a:pt x="31" y="582474"/>
                    </a:cubicBezTo>
                    <a:cubicBezTo>
                      <a:pt x="-1166" y="716038"/>
                      <a:pt x="32336" y="762457"/>
                      <a:pt x="153780" y="845801"/>
                    </a:cubicBezTo>
                  </a:path>
                </a:pathLst>
              </a:custGeom>
              <a:noFill/>
              <a:ln w="1905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grpSp>
        <p:sp>
          <p:nvSpPr>
            <p:cNvPr id="48" name="Rectangle 47">
              <a:extLst>
                <a:ext uri="{FF2B5EF4-FFF2-40B4-BE49-F238E27FC236}">
                  <a16:creationId xmlns:a16="http://schemas.microsoft.com/office/drawing/2014/main" id="{F42BA6A4-E72F-7EA2-8DE4-4366ED4F747D}"/>
                </a:ext>
              </a:extLst>
            </p:cNvPr>
            <p:cNvSpPr/>
            <p:nvPr/>
          </p:nvSpPr>
          <p:spPr>
            <a:xfrm>
              <a:off x="6033776" y="1605836"/>
              <a:ext cx="261335" cy="358133"/>
            </a:xfrm>
            <a:prstGeom prst="rect">
              <a:avLst/>
            </a:prstGeom>
            <a:noFill/>
            <a:ln w="12700" cap="flat">
              <a:solidFill>
                <a:srgbClr val="FF7C8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9" name="Rectangle 48">
              <a:extLst>
                <a:ext uri="{FF2B5EF4-FFF2-40B4-BE49-F238E27FC236}">
                  <a16:creationId xmlns:a16="http://schemas.microsoft.com/office/drawing/2014/main" id="{86094144-5464-5A31-FEF1-E3A3DFB368D1}"/>
                </a:ext>
              </a:extLst>
            </p:cNvPr>
            <p:cNvSpPr/>
            <p:nvPr/>
          </p:nvSpPr>
          <p:spPr>
            <a:xfrm>
              <a:off x="5977355" y="1569453"/>
              <a:ext cx="129128" cy="309662"/>
            </a:xfrm>
            <a:prstGeom prst="rect">
              <a:avLst/>
            </a:prstGeom>
            <a:solidFill>
              <a:srgbClr val="0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50" name="Rectangle 49">
              <a:extLst>
                <a:ext uri="{FF2B5EF4-FFF2-40B4-BE49-F238E27FC236}">
                  <a16:creationId xmlns:a16="http://schemas.microsoft.com/office/drawing/2014/main" id="{75395A3C-7692-CB91-6810-3C40645BC7E5}"/>
                </a:ext>
              </a:extLst>
            </p:cNvPr>
            <p:cNvSpPr/>
            <p:nvPr/>
          </p:nvSpPr>
          <p:spPr>
            <a:xfrm>
              <a:off x="5976411" y="1849177"/>
              <a:ext cx="67918" cy="134525"/>
            </a:xfrm>
            <a:prstGeom prst="rect">
              <a:avLst/>
            </a:prstGeom>
            <a:solidFill>
              <a:srgbClr val="0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grpSp>
          <p:nvGrpSpPr>
            <p:cNvPr id="51" name="Group 50">
              <a:extLst>
                <a:ext uri="{FF2B5EF4-FFF2-40B4-BE49-F238E27FC236}">
                  <a16:creationId xmlns:a16="http://schemas.microsoft.com/office/drawing/2014/main" id="{631A82E1-575F-B808-99AD-BF2F47DF0CC4}"/>
                </a:ext>
              </a:extLst>
            </p:cNvPr>
            <p:cNvGrpSpPr/>
            <p:nvPr/>
          </p:nvGrpSpPr>
          <p:grpSpPr>
            <a:xfrm>
              <a:off x="6037189" y="1497875"/>
              <a:ext cx="153397" cy="549645"/>
              <a:chOff x="10184564" y="5182944"/>
              <a:chExt cx="238709" cy="855326"/>
            </a:xfrm>
          </p:grpSpPr>
          <p:sp>
            <p:nvSpPr>
              <p:cNvPr id="52" name="Rectangle 51">
                <a:extLst>
                  <a:ext uri="{FF2B5EF4-FFF2-40B4-BE49-F238E27FC236}">
                    <a16:creationId xmlns:a16="http://schemas.microsoft.com/office/drawing/2014/main" id="{204A2CE4-9B8D-7F81-C864-D6DF9B185434}"/>
                  </a:ext>
                </a:extLst>
              </p:cNvPr>
              <p:cNvSpPr/>
              <p:nvPr/>
            </p:nvSpPr>
            <p:spPr>
              <a:xfrm>
                <a:off x="10309436" y="5326856"/>
                <a:ext cx="77577" cy="95250"/>
              </a:xfrm>
              <a:prstGeom prst="rect">
                <a:avLst/>
              </a:prstGeom>
              <a:solidFill>
                <a:srgbClr val="0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53" name="Rectangle 52">
                <a:extLst>
                  <a:ext uri="{FF2B5EF4-FFF2-40B4-BE49-F238E27FC236}">
                    <a16:creationId xmlns:a16="http://schemas.microsoft.com/office/drawing/2014/main" id="{A9CA72E2-962D-8445-45FD-F31B69C8F8BF}"/>
                  </a:ext>
                </a:extLst>
              </p:cNvPr>
              <p:cNvSpPr/>
              <p:nvPr/>
            </p:nvSpPr>
            <p:spPr>
              <a:xfrm>
                <a:off x="10210364" y="5867400"/>
                <a:ext cx="81400" cy="80345"/>
              </a:xfrm>
              <a:prstGeom prst="rect">
                <a:avLst/>
              </a:prstGeom>
              <a:solidFill>
                <a:srgbClr val="0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54" name="Freeform: Shape 53">
                <a:extLst>
                  <a:ext uri="{FF2B5EF4-FFF2-40B4-BE49-F238E27FC236}">
                    <a16:creationId xmlns:a16="http://schemas.microsoft.com/office/drawing/2014/main" id="{C6BECD6A-2886-349B-D7E3-A2E0C71AF2C7}"/>
                  </a:ext>
                </a:extLst>
              </p:cNvPr>
              <p:cNvSpPr/>
              <p:nvPr/>
            </p:nvSpPr>
            <p:spPr>
              <a:xfrm>
                <a:off x="10184564" y="5192469"/>
                <a:ext cx="153780" cy="845801"/>
              </a:xfrm>
              <a:custGeom>
                <a:avLst/>
                <a:gdLst>
                  <a:gd name="connsiteX0" fmla="*/ 210119 w 399749"/>
                  <a:gd name="connsiteY0" fmla="*/ 0 h 1204898"/>
                  <a:gd name="connsiteX1" fmla="*/ 392999 w 399749"/>
                  <a:gd name="connsiteY1" fmla="*/ 437322 h 1204898"/>
                  <a:gd name="connsiteX2" fmla="*/ 35190 w 399749"/>
                  <a:gd name="connsiteY2" fmla="*/ 795130 h 1204898"/>
                  <a:gd name="connsiteX3" fmla="*/ 51092 w 399749"/>
                  <a:gd name="connsiteY3" fmla="*/ 834887 h 1204898"/>
                  <a:gd name="connsiteX4" fmla="*/ 369145 w 399749"/>
                  <a:gd name="connsiteY4" fmla="*/ 1176793 h 1204898"/>
                  <a:gd name="connsiteX5" fmla="*/ 369145 w 399749"/>
                  <a:gd name="connsiteY5" fmla="*/ 1160890 h 1204898"/>
                  <a:gd name="connsiteX0" fmla="*/ 172572 w 362202"/>
                  <a:gd name="connsiteY0" fmla="*/ 0 h 1204898"/>
                  <a:gd name="connsiteX1" fmla="*/ 355452 w 362202"/>
                  <a:gd name="connsiteY1" fmla="*/ 437322 h 1204898"/>
                  <a:gd name="connsiteX2" fmla="*/ 88131 w 362202"/>
                  <a:gd name="connsiteY2" fmla="*/ 528430 h 1204898"/>
                  <a:gd name="connsiteX3" fmla="*/ 13545 w 362202"/>
                  <a:gd name="connsiteY3" fmla="*/ 834887 h 1204898"/>
                  <a:gd name="connsiteX4" fmla="*/ 331598 w 362202"/>
                  <a:gd name="connsiteY4" fmla="*/ 1176793 h 1204898"/>
                  <a:gd name="connsiteX5" fmla="*/ 331598 w 362202"/>
                  <a:gd name="connsiteY5" fmla="*/ 1160890 h 1204898"/>
                  <a:gd name="connsiteX0" fmla="*/ 171725 w 361355"/>
                  <a:gd name="connsiteY0" fmla="*/ 0 h 1204898"/>
                  <a:gd name="connsiteX1" fmla="*/ 311743 w 361355"/>
                  <a:gd name="connsiteY1" fmla="*/ 332547 h 1204898"/>
                  <a:gd name="connsiteX2" fmla="*/ 87284 w 361355"/>
                  <a:gd name="connsiteY2" fmla="*/ 528430 h 1204898"/>
                  <a:gd name="connsiteX3" fmla="*/ 12698 w 361355"/>
                  <a:gd name="connsiteY3" fmla="*/ 834887 h 1204898"/>
                  <a:gd name="connsiteX4" fmla="*/ 330751 w 361355"/>
                  <a:gd name="connsiteY4" fmla="*/ 1176793 h 1204898"/>
                  <a:gd name="connsiteX5" fmla="*/ 330751 w 361355"/>
                  <a:gd name="connsiteY5" fmla="*/ 1160890 h 1204898"/>
                  <a:gd name="connsiteX0" fmla="*/ 169281 w 358911"/>
                  <a:gd name="connsiteY0" fmla="*/ 0 h 1204898"/>
                  <a:gd name="connsiteX1" fmla="*/ 309299 w 358911"/>
                  <a:gd name="connsiteY1" fmla="*/ 332547 h 1204898"/>
                  <a:gd name="connsiteX2" fmla="*/ 99127 w 358911"/>
                  <a:gd name="connsiteY2" fmla="*/ 561767 h 1204898"/>
                  <a:gd name="connsiteX3" fmla="*/ 10254 w 358911"/>
                  <a:gd name="connsiteY3" fmla="*/ 834887 h 1204898"/>
                  <a:gd name="connsiteX4" fmla="*/ 328307 w 358911"/>
                  <a:gd name="connsiteY4" fmla="*/ 1176793 h 1204898"/>
                  <a:gd name="connsiteX5" fmla="*/ 328307 w 358911"/>
                  <a:gd name="connsiteY5" fmla="*/ 1160890 h 1204898"/>
                  <a:gd name="connsiteX0" fmla="*/ 159055 w 348685"/>
                  <a:gd name="connsiteY0" fmla="*/ 0 h 1204898"/>
                  <a:gd name="connsiteX1" fmla="*/ 299073 w 348685"/>
                  <a:gd name="connsiteY1" fmla="*/ 332547 h 1204898"/>
                  <a:gd name="connsiteX2" fmla="*/ 28 w 348685"/>
                  <a:gd name="connsiteY2" fmla="*/ 834887 h 1204898"/>
                  <a:gd name="connsiteX3" fmla="*/ 318081 w 348685"/>
                  <a:gd name="connsiteY3" fmla="*/ 1176793 h 1204898"/>
                  <a:gd name="connsiteX4" fmla="*/ 318081 w 348685"/>
                  <a:gd name="connsiteY4" fmla="*/ 1160890 h 1204898"/>
                  <a:gd name="connsiteX0" fmla="*/ 135242 w 348684"/>
                  <a:gd name="connsiteY0" fmla="*/ 0 h 1090598"/>
                  <a:gd name="connsiteX1" fmla="*/ 299072 w 348684"/>
                  <a:gd name="connsiteY1" fmla="*/ 218247 h 1090598"/>
                  <a:gd name="connsiteX2" fmla="*/ 27 w 348684"/>
                  <a:gd name="connsiteY2" fmla="*/ 720587 h 1090598"/>
                  <a:gd name="connsiteX3" fmla="*/ 318080 w 348684"/>
                  <a:gd name="connsiteY3" fmla="*/ 1062493 h 1090598"/>
                  <a:gd name="connsiteX4" fmla="*/ 318080 w 348684"/>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368 w 349810"/>
                  <a:gd name="connsiteY0" fmla="*/ 0 h 1090598"/>
                  <a:gd name="connsiteX1" fmla="*/ 209710 w 349810"/>
                  <a:gd name="connsiteY1" fmla="*/ 313497 h 1090598"/>
                  <a:gd name="connsiteX2" fmla="*/ 1153 w 349810"/>
                  <a:gd name="connsiteY2" fmla="*/ 720587 h 1090598"/>
                  <a:gd name="connsiteX3" fmla="*/ 319206 w 349810"/>
                  <a:gd name="connsiteY3" fmla="*/ 1062493 h 1090598"/>
                  <a:gd name="connsiteX4" fmla="*/ 319206 w 349810"/>
                  <a:gd name="connsiteY4" fmla="*/ 1046590 h 1090598"/>
                  <a:gd name="connsiteX0" fmla="*/ 74816 w 288258"/>
                  <a:gd name="connsiteY0" fmla="*/ 0 h 1090598"/>
                  <a:gd name="connsiteX1" fmla="*/ 148158 w 288258"/>
                  <a:gd name="connsiteY1" fmla="*/ 313497 h 1090598"/>
                  <a:gd name="connsiteX2" fmla="*/ 1513 w 288258"/>
                  <a:gd name="connsiteY2" fmla="*/ 611049 h 1090598"/>
                  <a:gd name="connsiteX3" fmla="*/ 257654 w 288258"/>
                  <a:gd name="connsiteY3" fmla="*/ 1062493 h 1090598"/>
                  <a:gd name="connsiteX4" fmla="*/ 257654 w 288258"/>
                  <a:gd name="connsiteY4" fmla="*/ 1046590 h 1090598"/>
                  <a:gd name="connsiteX0" fmla="*/ 73596 w 287038"/>
                  <a:gd name="connsiteY0" fmla="*/ 0 h 1090598"/>
                  <a:gd name="connsiteX1" fmla="*/ 146938 w 287038"/>
                  <a:gd name="connsiteY1" fmla="*/ 313497 h 1090598"/>
                  <a:gd name="connsiteX2" fmla="*/ 293 w 287038"/>
                  <a:gd name="connsiteY2" fmla="*/ 611049 h 1090598"/>
                  <a:gd name="connsiteX3" fmla="*/ 256434 w 287038"/>
                  <a:gd name="connsiteY3" fmla="*/ 1062493 h 1090598"/>
                  <a:gd name="connsiteX4" fmla="*/ 256434 w 287038"/>
                  <a:gd name="connsiteY4" fmla="*/ 1046590 h 1090598"/>
                  <a:gd name="connsiteX0" fmla="*/ 73596 w 435763"/>
                  <a:gd name="connsiteY0" fmla="*/ 0 h 1169574"/>
                  <a:gd name="connsiteX1" fmla="*/ 146938 w 435763"/>
                  <a:gd name="connsiteY1" fmla="*/ 313497 h 1169574"/>
                  <a:gd name="connsiteX2" fmla="*/ 293 w 435763"/>
                  <a:gd name="connsiteY2" fmla="*/ 611049 h 1169574"/>
                  <a:gd name="connsiteX3" fmla="*/ 256434 w 435763"/>
                  <a:gd name="connsiteY3" fmla="*/ 1062493 h 1169574"/>
                  <a:gd name="connsiteX4" fmla="*/ 432646 w 435763"/>
                  <a:gd name="connsiteY4" fmla="*/ 1160890 h 1169574"/>
                  <a:gd name="connsiteX0" fmla="*/ 77000 w 437410"/>
                  <a:gd name="connsiteY0" fmla="*/ 0 h 1164634"/>
                  <a:gd name="connsiteX1" fmla="*/ 150342 w 437410"/>
                  <a:gd name="connsiteY1" fmla="*/ 313497 h 1164634"/>
                  <a:gd name="connsiteX2" fmla="*/ 3697 w 437410"/>
                  <a:gd name="connsiteY2" fmla="*/ 611049 h 1164634"/>
                  <a:gd name="connsiteX3" fmla="*/ 40763 w 437410"/>
                  <a:gd name="connsiteY3" fmla="*/ 919618 h 1164634"/>
                  <a:gd name="connsiteX4" fmla="*/ 436050 w 437410"/>
                  <a:gd name="connsiteY4" fmla="*/ 1160890 h 1164634"/>
                  <a:gd name="connsiteX0" fmla="*/ 77000 w 159285"/>
                  <a:gd name="connsiteY0" fmla="*/ 0 h 919618"/>
                  <a:gd name="connsiteX1" fmla="*/ 150342 w 159285"/>
                  <a:gd name="connsiteY1" fmla="*/ 313497 h 919618"/>
                  <a:gd name="connsiteX2" fmla="*/ 3697 w 159285"/>
                  <a:gd name="connsiteY2" fmla="*/ 611049 h 919618"/>
                  <a:gd name="connsiteX3" fmla="*/ 40763 w 159285"/>
                  <a:gd name="connsiteY3" fmla="*/ 919618 h 919618"/>
                  <a:gd name="connsiteX0" fmla="*/ 73357 w 165708"/>
                  <a:gd name="connsiteY0" fmla="*/ 0 h 943431"/>
                  <a:gd name="connsiteX1" fmla="*/ 146699 w 165708"/>
                  <a:gd name="connsiteY1" fmla="*/ 313497 h 943431"/>
                  <a:gd name="connsiteX2" fmla="*/ 54 w 165708"/>
                  <a:gd name="connsiteY2" fmla="*/ 611049 h 943431"/>
                  <a:gd name="connsiteX3" fmla="*/ 165708 w 165708"/>
                  <a:gd name="connsiteY3" fmla="*/ 943431 h 943431"/>
                  <a:gd name="connsiteX0" fmla="*/ 76496 w 316485"/>
                  <a:gd name="connsiteY0" fmla="*/ 0 h 1000581"/>
                  <a:gd name="connsiteX1" fmla="*/ 149838 w 316485"/>
                  <a:gd name="connsiteY1" fmla="*/ 313497 h 1000581"/>
                  <a:gd name="connsiteX2" fmla="*/ 3193 w 316485"/>
                  <a:gd name="connsiteY2" fmla="*/ 611049 h 1000581"/>
                  <a:gd name="connsiteX3" fmla="*/ 316485 w 316485"/>
                  <a:gd name="connsiteY3" fmla="*/ 1000581 h 1000581"/>
                  <a:gd name="connsiteX0" fmla="*/ 73829 w 209043"/>
                  <a:gd name="connsiteY0" fmla="*/ 0 h 972006"/>
                  <a:gd name="connsiteX1" fmla="*/ 147171 w 209043"/>
                  <a:gd name="connsiteY1" fmla="*/ 313497 h 972006"/>
                  <a:gd name="connsiteX2" fmla="*/ 526 w 209043"/>
                  <a:gd name="connsiteY2" fmla="*/ 611049 h 972006"/>
                  <a:gd name="connsiteX3" fmla="*/ 209043 w 209043"/>
                  <a:gd name="connsiteY3" fmla="*/ 972006 h 972006"/>
                  <a:gd name="connsiteX0" fmla="*/ 74624 w 156909"/>
                  <a:gd name="connsiteY0" fmla="*/ 0 h 938669"/>
                  <a:gd name="connsiteX1" fmla="*/ 147966 w 156909"/>
                  <a:gd name="connsiteY1" fmla="*/ 313497 h 938669"/>
                  <a:gd name="connsiteX2" fmla="*/ 1321 w 156909"/>
                  <a:gd name="connsiteY2" fmla="*/ 611049 h 938669"/>
                  <a:gd name="connsiteX3" fmla="*/ 71725 w 156909"/>
                  <a:gd name="connsiteY3" fmla="*/ 938669 h 938669"/>
                  <a:gd name="connsiteX0" fmla="*/ 73991 w 218730"/>
                  <a:gd name="connsiteY0" fmla="*/ 0 h 938669"/>
                  <a:gd name="connsiteX1" fmla="*/ 147333 w 218730"/>
                  <a:gd name="connsiteY1" fmla="*/ 313497 h 938669"/>
                  <a:gd name="connsiteX2" fmla="*/ 688 w 218730"/>
                  <a:gd name="connsiteY2" fmla="*/ 611049 h 938669"/>
                  <a:gd name="connsiteX3" fmla="*/ 218730 w 218730"/>
                  <a:gd name="connsiteY3" fmla="*/ 938669 h 938669"/>
                  <a:gd name="connsiteX0" fmla="*/ 74815 w 257654"/>
                  <a:gd name="connsiteY0" fmla="*/ 0 h 941050"/>
                  <a:gd name="connsiteX1" fmla="*/ 148157 w 257654"/>
                  <a:gd name="connsiteY1" fmla="*/ 313497 h 941050"/>
                  <a:gd name="connsiteX2" fmla="*/ 1512 w 257654"/>
                  <a:gd name="connsiteY2" fmla="*/ 611049 h 941050"/>
                  <a:gd name="connsiteX3" fmla="*/ 257654 w 257654"/>
                  <a:gd name="connsiteY3" fmla="*/ 941050 h 941050"/>
                  <a:gd name="connsiteX0" fmla="*/ 74269 w 233296"/>
                  <a:gd name="connsiteY0" fmla="*/ 0 h 905332"/>
                  <a:gd name="connsiteX1" fmla="*/ 147611 w 233296"/>
                  <a:gd name="connsiteY1" fmla="*/ 313497 h 905332"/>
                  <a:gd name="connsiteX2" fmla="*/ 966 w 233296"/>
                  <a:gd name="connsiteY2" fmla="*/ 611049 h 905332"/>
                  <a:gd name="connsiteX3" fmla="*/ 233296 w 233296"/>
                  <a:gd name="connsiteY3" fmla="*/ 905332 h 905332"/>
                  <a:gd name="connsiteX0" fmla="*/ 74146 w 233173"/>
                  <a:gd name="connsiteY0" fmla="*/ 0 h 905332"/>
                  <a:gd name="connsiteX1" fmla="*/ 152251 w 233173"/>
                  <a:gd name="connsiteY1" fmla="*/ 330165 h 905332"/>
                  <a:gd name="connsiteX2" fmla="*/ 843 w 233173"/>
                  <a:gd name="connsiteY2" fmla="*/ 611049 h 905332"/>
                  <a:gd name="connsiteX3" fmla="*/ 233173 w 233173"/>
                  <a:gd name="connsiteY3" fmla="*/ 905332 h 905332"/>
                  <a:gd name="connsiteX0" fmla="*/ 73758 w 232785"/>
                  <a:gd name="connsiteY0" fmla="*/ 0 h 905332"/>
                  <a:gd name="connsiteX1" fmla="*/ 170913 w 232785"/>
                  <a:gd name="connsiteY1" fmla="*/ 332546 h 905332"/>
                  <a:gd name="connsiteX2" fmla="*/ 455 w 232785"/>
                  <a:gd name="connsiteY2" fmla="*/ 611049 h 905332"/>
                  <a:gd name="connsiteX3" fmla="*/ 232785 w 232785"/>
                  <a:gd name="connsiteY3" fmla="*/ 905332 h 905332"/>
                  <a:gd name="connsiteX0" fmla="*/ 78522 w 232786"/>
                  <a:gd name="connsiteY0" fmla="*/ 0 h 874376"/>
                  <a:gd name="connsiteX1" fmla="*/ 170914 w 232786"/>
                  <a:gd name="connsiteY1" fmla="*/ 301590 h 874376"/>
                  <a:gd name="connsiteX2" fmla="*/ 456 w 232786"/>
                  <a:gd name="connsiteY2" fmla="*/ 580093 h 874376"/>
                  <a:gd name="connsiteX3" fmla="*/ 232786 w 232786"/>
                  <a:gd name="connsiteY3" fmla="*/ 874376 h 874376"/>
                  <a:gd name="connsiteX0" fmla="*/ 45272 w 199536"/>
                  <a:gd name="connsiteY0" fmla="*/ 0 h 874376"/>
                  <a:gd name="connsiteX1" fmla="*/ 137664 w 199536"/>
                  <a:gd name="connsiteY1" fmla="*/ 301590 h 874376"/>
                  <a:gd name="connsiteX2" fmla="*/ 543 w 199536"/>
                  <a:gd name="connsiteY2" fmla="*/ 599143 h 874376"/>
                  <a:gd name="connsiteX3" fmla="*/ 199536 w 199536"/>
                  <a:gd name="connsiteY3" fmla="*/ 874376 h 874376"/>
                  <a:gd name="connsiteX0" fmla="*/ 44896 w 199160"/>
                  <a:gd name="connsiteY0" fmla="*/ 0 h 874376"/>
                  <a:gd name="connsiteX1" fmla="*/ 137288 w 199160"/>
                  <a:gd name="connsiteY1" fmla="*/ 301590 h 874376"/>
                  <a:gd name="connsiteX2" fmla="*/ 167 w 199160"/>
                  <a:gd name="connsiteY2" fmla="*/ 599143 h 874376"/>
                  <a:gd name="connsiteX3" fmla="*/ 199160 w 199160"/>
                  <a:gd name="connsiteY3" fmla="*/ 874376 h 874376"/>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16383 w 144453"/>
                  <a:gd name="connsiteY0" fmla="*/ 0 h 845801"/>
                  <a:gd name="connsiteX1" fmla="*/ 108775 w 144453"/>
                  <a:gd name="connsiteY1" fmla="*/ 301590 h 845801"/>
                  <a:gd name="connsiteX2" fmla="*/ 229 w 144453"/>
                  <a:gd name="connsiteY2" fmla="*/ 549137 h 845801"/>
                  <a:gd name="connsiteX3" fmla="*/ 144453 w 14445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710 w 153780"/>
                  <a:gd name="connsiteY0" fmla="*/ 0 h 845801"/>
                  <a:gd name="connsiteX1" fmla="*/ 118102 w 153780"/>
                  <a:gd name="connsiteY1" fmla="*/ 301590 h 845801"/>
                  <a:gd name="connsiteX2" fmla="*/ 31 w 153780"/>
                  <a:gd name="connsiteY2" fmla="*/ 582474 h 845801"/>
                  <a:gd name="connsiteX3" fmla="*/ 153780 w 153780"/>
                  <a:gd name="connsiteY3" fmla="*/ 845801 h 845801"/>
                </a:gdLst>
                <a:ahLst/>
                <a:cxnLst>
                  <a:cxn ang="0">
                    <a:pos x="connsiteX0" y="connsiteY0"/>
                  </a:cxn>
                  <a:cxn ang="0">
                    <a:pos x="connsiteX1" y="connsiteY1"/>
                  </a:cxn>
                  <a:cxn ang="0">
                    <a:pos x="connsiteX2" y="connsiteY2"/>
                  </a:cxn>
                  <a:cxn ang="0">
                    <a:pos x="connsiteX3" y="connsiteY3"/>
                  </a:cxn>
                </a:cxnLst>
                <a:rect l="l" t="t" r="r" b="b"/>
                <a:pathLst>
                  <a:path w="153780" h="845801">
                    <a:moveTo>
                      <a:pt x="25710" y="0"/>
                    </a:moveTo>
                    <a:cubicBezTo>
                      <a:pt x="126965" y="128588"/>
                      <a:pt x="122382" y="204511"/>
                      <a:pt x="118102" y="301590"/>
                    </a:cubicBezTo>
                    <a:cubicBezTo>
                      <a:pt x="113822" y="398669"/>
                      <a:pt x="1228" y="448910"/>
                      <a:pt x="31" y="582474"/>
                    </a:cubicBezTo>
                    <a:cubicBezTo>
                      <a:pt x="-1166" y="716038"/>
                      <a:pt x="32336" y="762457"/>
                      <a:pt x="153780" y="845801"/>
                    </a:cubicBezTo>
                  </a:path>
                </a:pathLst>
              </a:custGeom>
              <a:noFill/>
              <a:ln w="1905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55" name="Freeform: Shape 54">
                <a:extLst>
                  <a:ext uri="{FF2B5EF4-FFF2-40B4-BE49-F238E27FC236}">
                    <a16:creationId xmlns:a16="http://schemas.microsoft.com/office/drawing/2014/main" id="{BE0BBCC5-D414-5BE1-B036-90440578746B}"/>
                  </a:ext>
                </a:extLst>
              </p:cNvPr>
              <p:cNvSpPr/>
              <p:nvPr/>
            </p:nvSpPr>
            <p:spPr>
              <a:xfrm>
                <a:off x="10269493" y="5182944"/>
                <a:ext cx="153780" cy="845801"/>
              </a:xfrm>
              <a:custGeom>
                <a:avLst/>
                <a:gdLst>
                  <a:gd name="connsiteX0" fmla="*/ 210119 w 399749"/>
                  <a:gd name="connsiteY0" fmla="*/ 0 h 1204898"/>
                  <a:gd name="connsiteX1" fmla="*/ 392999 w 399749"/>
                  <a:gd name="connsiteY1" fmla="*/ 437322 h 1204898"/>
                  <a:gd name="connsiteX2" fmla="*/ 35190 w 399749"/>
                  <a:gd name="connsiteY2" fmla="*/ 795130 h 1204898"/>
                  <a:gd name="connsiteX3" fmla="*/ 51092 w 399749"/>
                  <a:gd name="connsiteY3" fmla="*/ 834887 h 1204898"/>
                  <a:gd name="connsiteX4" fmla="*/ 369145 w 399749"/>
                  <a:gd name="connsiteY4" fmla="*/ 1176793 h 1204898"/>
                  <a:gd name="connsiteX5" fmla="*/ 369145 w 399749"/>
                  <a:gd name="connsiteY5" fmla="*/ 1160890 h 1204898"/>
                  <a:gd name="connsiteX0" fmla="*/ 172572 w 362202"/>
                  <a:gd name="connsiteY0" fmla="*/ 0 h 1204898"/>
                  <a:gd name="connsiteX1" fmla="*/ 355452 w 362202"/>
                  <a:gd name="connsiteY1" fmla="*/ 437322 h 1204898"/>
                  <a:gd name="connsiteX2" fmla="*/ 88131 w 362202"/>
                  <a:gd name="connsiteY2" fmla="*/ 528430 h 1204898"/>
                  <a:gd name="connsiteX3" fmla="*/ 13545 w 362202"/>
                  <a:gd name="connsiteY3" fmla="*/ 834887 h 1204898"/>
                  <a:gd name="connsiteX4" fmla="*/ 331598 w 362202"/>
                  <a:gd name="connsiteY4" fmla="*/ 1176793 h 1204898"/>
                  <a:gd name="connsiteX5" fmla="*/ 331598 w 362202"/>
                  <a:gd name="connsiteY5" fmla="*/ 1160890 h 1204898"/>
                  <a:gd name="connsiteX0" fmla="*/ 171725 w 361355"/>
                  <a:gd name="connsiteY0" fmla="*/ 0 h 1204898"/>
                  <a:gd name="connsiteX1" fmla="*/ 311743 w 361355"/>
                  <a:gd name="connsiteY1" fmla="*/ 332547 h 1204898"/>
                  <a:gd name="connsiteX2" fmla="*/ 87284 w 361355"/>
                  <a:gd name="connsiteY2" fmla="*/ 528430 h 1204898"/>
                  <a:gd name="connsiteX3" fmla="*/ 12698 w 361355"/>
                  <a:gd name="connsiteY3" fmla="*/ 834887 h 1204898"/>
                  <a:gd name="connsiteX4" fmla="*/ 330751 w 361355"/>
                  <a:gd name="connsiteY4" fmla="*/ 1176793 h 1204898"/>
                  <a:gd name="connsiteX5" fmla="*/ 330751 w 361355"/>
                  <a:gd name="connsiteY5" fmla="*/ 1160890 h 1204898"/>
                  <a:gd name="connsiteX0" fmla="*/ 169281 w 358911"/>
                  <a:gd name="connsiteY0" fmla="*/ 0 h 1204898"/>
                  <a:gd name="connsiteX1" fmla="*/ 309299 w 358911"/>
                  <a:gd name="connsiteY1" fmla="*/ 332547 h 1204898"/>
                  <a:gd name="connsiteX2" fmla="*/ 99127 w 358911"/>
                  <a:gd name="connsiteY2" fmla="*/ 561767 h 1204898"/>
                  <a:gd name="connsiteX3" fmla="*/ 10254 w 358911"/>
                  <a:gd name="connsiteY3" fmla="*/ 834887 h 1204898"/>
                  <a:gd name="connsiteX4" fmla="*/ 328307 w 358911"/>
                  <a:gd name="connsiteY4" fmla="*/ 1176793 h 1204898"/>
                  <a:gd name="connsiteX5" fmla="*/ 328307 w 358911"/>
                  <a:gd name="connsiteY5" fmla="*/ 1160890 h 1204898"/>
                  <a:gd name="connsiteX0" fmla="*/ 159055 w 348685"/>
                  <a:gd name="connsiteY0" fmla="*/ 0 h 1204898"/>
                  <a:gd name="connsiteX1" fmla="*/ 299073 w 348685"/>
                  <a:gd name="connsiteY1" fmla="*/ 332547 h 1204898"/>
                  <a:gd name="connsiteX2" fmla="*/ 28 w 348685"/>
                  <a:gd name="connsiteY2" fmla="*/ 834887 h 1204898"/>
                  <a:gd name="connsiteX3" fmla="*/ 318081 w 348685"/>
                  <a:gd name="connsiteY3" fmla="*/ 1176793 h 1204898"/>
                  <a:gd name="connsiteX4" fmla="*/ 318081 w 348685"/>
                  <a:gd name="connsiteY4" fmla="*/ 1160890 h 1204898"/>
                  <a:gd name="connsiteX0" fmla="*/ 135242 w 348684"/>
                  <a:gd name="connsiteY0" fmla="*/ 0 h 1090598"/>
                  <a:gd name="connsiteX1" fmla="*/ 299072 w 348684"/>
                  <a:gd name="connsiteY1" fmla="*/ 218247 h 1090598"/>
                  <a:gd name="connsiteX2" fmla="*/ 27 w 348684"/>
                  <a:gd name="connsiteY2" fmla="*/ 720587 h 1090598"/>
                  <a:gd name="connsiteX3" fmla="*/ 318080 w 348684"/>
                  <a:gd name="connsiteY3" fmla="*/ 1062493 h 1090598"/>
                  <a:gd name="connsiteX4" fmla="*/ 318080 w 348684"/>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368 w 349810"/>
                  <a:gd name="connsiteY0" fmla="*/ 0 h 1090598"/>
                  <a:gd name="connsiteX1" fmla="*/ 209710 w 349810"/>
                  <a:gd name="connsiteY1" fmla="*/ 313497 h 1090598"/>
                  <a:gd name="connsiteX2" fmla="*/ 1153 w 349810"/>
                  <a:gd name="connsiteY2" fmla="*/ 720587 h 1090598"/>
                  <a:gd name="connsiteX3" fmla="*/ 319206 w 349810"/>
                  <a:gd name="connsiteY3" fmla="*/ 1062493 h 1090598"/>
                  <a:gd name="connsiteX4" fmla="*/ 319206 w 349810"/>
                  <a:gd name="connsiteY4" fmla="*/ 1046590 h 1090598"/>
                  <a:gd name="connsiteX0" fmla="*/ 74816 w 288258"/>
                  <a:gd name="connsiteY0" fmla="*/ 0 h 1090598"/>
                  <a:gd name="connsiteX1" fmla="*/ 148158 w 288258"/>
                  <a:gd name="connsiteY1" fmla="*/ 313497 h 1090598"/>
                  <a:gd name="connsiteX2" fmla="*/ 1513 w 288258"/>
                  <a:gd name="connsiteY2" fmla="*/ 611049 h 1090598"/>
                  <a:gd name="connsiteX3" fmla="*/ 257654 w 288258"/>
                  <a:gd name="connsiteY3" fmla="*/ 1062493 h 1090598"/>
                  <a:gd name="connsiteX4" fmla="*/ 257654 w 288258"/>
                  <a:gd name="connsiteY4" fmla="*/ 1046590 h 1090598"/>
                  <a:gd name="connsiteX0" fmla="*/ 73596 w 287038"/>
                  <a:gd name="connsiteY0" fmla="*/ 0 h 1090598"/>
                  <a:gd name="connsiteX1" fmla="*/ 146938 w 287038"/>
                  <a:gd name="connsiteY1" fmla="*/ 313497 h 1090598"/>
                  <a:gd name="connsiteX2" fmla="*/ 293 w 287038"/>
                  <a:gd name="connsiteY2" fmla="*/ 611049 h 1090598"/>
                  <a:gd name="connsiteX3" fmla="*/ 256434 w 287038"/>
                  <a:gd name="connsiteY3" fmla="*/ 1062493 h 1090598"/>
                  <a:gd name="connsiteX4" fmla="*/ 256434 w 287038"/>
                  <a:gd name="connsiteY4" fmla="*/ 1046590 h 1090598"/>
                  <a:gd name="connsiteX0" fmla="*/ 73596 w 435763"/>
                  <a:gd name="connsiteY0" fmla="*/ 0 h 1169574"/>
                  <a:gd name="connsiteX1" fmla="*/ 146938 w 435763"/>
                  <a:gd name="connsiteY1" fmla="*/ 313497 h 1169574"/>
                  <a:gd name="connsiteX2" fmla="*/ 293 w 435763"/>
                  <a:gd name="connsiteY2" fmla="*/ 611049 h 1169574"/>
                  <a:gd name="connsiteX3" fmla="*/ 256434 w 435763"/>
                  <a:gd name="connsiteY3" fmla="*/ 1062493 h 1169574"/>
                  <a:gd name="connsiteX4" fmla="*/ 432646 w 435763"/>
                  <a:gd name="connsiteY4" fmla="*/ 1160890 h 1169574"/>
                  <a:gd name="connsiteX0" fmla="*/ 77000 w 437410"/>
                  <a:gd name="connsiteY0" fmla="*/ 0 h 1164634"/>
                  <a:gd name="connsiteX1" fmla="*/ 150342 w 437410"/>
                  <a:gd name="connsiteY1" fmla="*/ 313497 h 1164634"/>
                  <a:gd name="connsiteX2" fmla="*/ 3697 w 437410"/>
                  <a:gd name="connsiteY2" fmla="*/ 611049 h 1164634"/>
                  <a:gd name="connsiteX3" fmla="*/ 40763 w 437410"/>
                  <a:gd name="connsiteY3" fmla="*/ 919618 h 1164634"/>
                  <a:gd name="connsiteX4" fmla="*/ 436050 w 437410"/>
                  <a:gd name="connsiteY4" fmla="*/ 1160890 h 1164634"/>
                  <a:gd name="connsiteX0" fmla="*/ 77000 w 159285"/>
                  <a:gd name="connsiteY0" fmla="*/ 0 h 919618"/>
                  <a:gd name="connsiteX1" fmla="*/ 150342 w 159285"/>
                  <a:gd name="connsiteY1" fmla="*/ 313497 h 919618"/>
                  <a:gd name="connsiteX2" fmla="*/ 3697 w 159285"/>
                  <a:gd name="connsiteY2" fmla="*/ 611049 h 919618"/>
                  <a:gd name="connsiteX3" fmla="*/ 40763 w 159285"/>
                  <a:gd name="connsiteY3" fmla="*/ 919618 h 919618"/>
                  <a:gd name="connsiteX0" fmla="*/ 73357 w 165708"/>
                  <a:gd name="connsiteY0" fmla="*/ 0 h 943431"/>
                  <a:gd name="connsiteX1" fmla="*/ 146699 w 165708"/>
                  <a:gd name="connsiteY1" fmla="*/ 313497 h 943431"/>
                  <a:gd name="connsiteX2" fmla="*/ 54 w 165708"/>
                  <a:gd name="connsiteY2" fmla="*/ 611049 h 943431"/>
                  <a:gd name="connsiteX3" fmla="*/ 165708 w 165708"/>
                  <a:gd name="connsiteY3" fmla="*/ 943431 h 943431"/>
                  <a:gd name="connsiteX0" fmla="*/ 76496 w 316485"/>
                  <a:gd name="connsiteY0" fmla="*/ 0 h 1000581"/>
                  <a:gd name="connsiteX1" fmla="*/ 149838 w 316485"/>
                  <a:gd name="connsiteY1" fmla="*/ 313497 h 1000581"/>
                  <a:gd name="connsiteX2" fmla="*/ 3193 w 316485"/>
                  <a:gd name="connsiteY2" fmla="*/ 611049 h 1000581"/>
                  <a:gd name="connsiteX3" fmla="*/ 316485 w 316485"/>
                  <a:gd name="connsiteY3" fmla="*/ 1000581 h 1000581"/>
                  <a:gd name="connsiteX0" fmla="*/ 73829 w 209043"/>
                  <a:gd name="connsiteY0" fmla="*/ 0 h 972006"/>
                  <a:gd name="connsiteX1" fmla="*/ 147171 w 209043"/>
                  <a:gd name="connsiteY1" fmla="*/ 313497 h 972006"/>
                  <a:gd name="connsiteX2" fmla="*/ 526 w 209043"/>
                  <a:gd name="connsiteY2" fmla="*/ 611049 h 972006"/>
                  <a:gd name="connsiteX3" fmla="*/ 209043 w 209043"/>
                  <a:gd name="connsiteY3" fmla="*/ 972006 h 972006"/>
                  <a:gd name="connsiteX0" fmla="*/ 74624 w 156909"/>
                  <a:gd name="connsiteY0" fmla="*/ 0 h 938669"/>
                  <a:gd name="connsiteX1" fmla="*/ 147966 w 156909"/>
                  <a:gd name="connsiteY1" fmla="*/ 313497 h 938669"/>
                  <a:gd name="connsiteX2" fmla="*/ 1321 w 156909"/>
                  <a:gd name="connsiteY2" fmla="*/ 611049 h 938669"/>
                  <a:gd name="connsiteX3" fmla="*/ 71725 w 156909"/>
                  <a:gd name="connsiteY3" fmla="*/ 938669 h 938669"/>
                  <a:gd name="connsiteX0" fmla="*/ 73991 w 218730"/>
                  <a:gd name="connsiteY0" fmla="*/ 0 h 938669"/>
                  <a:gd name="connsiteX1" fmla="*/ 147333 w 218730"/>
                  <a:gd name="connsiteY1" fmla="*/ 313497 h 938669"/>
                  <a:gd name="connsiteX2" fmla="*/ 688 w 218730"/>
                  <a:gd name="connsiteY2" fmla="*/ 611049 h 938669"/>
                  <a:gd name="connsiteX3" fmla="*/ 218730 w 218730"/>
                  <a:gd name="connsiteY3" fmla="*/ 938669 h 938669"/>
                  <a:gd name="connsiteX0" fmla="*/ 74815 w 257654"/>
                  <a:gd name="connsiteY0" fmla="*/ 0 h 941050"/>
                  <a:gd name="connsiteX1" fmla="*/ 148157 w 257654"/>
                  <a:gd name="connsiteY1" fmla="*/ 313497 h 941050"/>
                  <a:gd name="connsiteX2" fmla="*/ 1512 w 257654"/>
                  <a:gd name="connsiteY2" fmla="*/ 611049 h 941050"/>
                  <a:gd name="connsiteX3" fmla="*/ 257654 w 257654"/>
                  <a:gd name="connsiteY3" fmla="*/ 941050 h 941050"/>
                  <a:gd name="connsiteX0" fmla="*/ 74269 w 233296"/>
                  <a:gd name="connsiteY0" fmla="*/ 0 h 905332"/>
                  <a:gd name="connsiteX1" fmla="*/ 147611 w 233296"/>
                  <a:gd name="connsiteY1" fmla="*/ 313497 h 905332"/>
                  <a:gd name="connsiteX2" fmla="*/ 966 w 233296"/>
                  <a:gd name="connsiteY2" fmla="*/ 611049 h 905332"/>
                  <a:gd name="connsiteX3" fmla="*/ 233296 w 233296"/>
                  <a:gd name="connsiteY3" fmla="*/ 905332 h 905332"/>
                  <a:gd name="connsiteX0" fmla="*/ 74146 w 233173"/>
                  <a:gd name="connsiteY0" fmla="*/ 0 h 905332"/>
                  <a:gd name="connsiteX1" fmla="*/ 152251 w 233173"/>
                  <a:gd name="connsiteY1" fmla="*/ 330165 h 905332"/>
                  <a:gd name="connsiteX2" fmla="*/ 843 w 233173"/>
                  <a:gd name="connsiteY2" fmla="*/ 611049 h 905332"/>
                  <a:gd name="connsiteX3" fmla="*/ 233173 w 233173"/>
                  <a:gd name="connsiteY3" fmla="*/ 905332 h 905332"/>
                  <a:gd name="connsiteX0" fmla="*/ 73758 w 232785"/>
                  <a:gd name="connsiteY0" fmla="*/ 0 h 905332"/>
                  <a:gd name="connsiteX1" fmla="*/ 170913 w 232785"/>
                  <a:gd name="connsiteY1" fmla="*/ 332546 h 905332"/>
                  <a:gd name="connsiteX2" fmla="*/ 455 w 232785"/>
                  <a:gd name="connsiteY2" fmla="*/ 611049 h 905332"/>
                  <a:gd name="connsiteX3" fmla="*/ 232785 w 232785"/>
                  <a:gd name="connsiteY3" fmla="*/ 905332 h 905332"/>
                  <a:gd name="connsiteX0" fmla="*/ 78522 w 232786"/>
                  <a:gd name="connsiteY0" fmla="*/ 0 h 874376"/>
                  <a:gd name="connsiteX1" fmla="*/ 170914 w 232786"/>
                  <a:gd name="connsiteY1" fmla="*/ 301590 h 874376"/>
                  <a:gd name="connsiteX2" fmla="*/ 456 w 232786"/>
                  <a:gd name="connsiteY2" fmla="*/ 580093 h 874376"/>
                  <a:gd name="connsiteX3" fmla="*/ 232786 w 232786"/>
                  <a:gd name="connsiteY3" fmla="*/ 874376 h 874376"/>
                  <a:gd name="connsiteX0" fmla="*/ 45272 w 199536"/>
                  <a:gd name="connsiteY0" fmla="*/ 0 h 874376"/>
                  <a:gd name="connsiteX1" fmla="*/ 137664 w 199536"/>
                  <a:gd name="connsiteY1" fmla="*/ 301590 h 874376"/>
                  <a:gd name="connsiteX2" fmla="*/ 543 w 199536"/>
                  <a:gd name="connsiteY2" fmla="*/ 599143 h 874376"/>
                  <a:gd name="connsiteX3" fmla="*/ 199536 w 199536"/>
                  <a:gd name="connsiteY3" fmla="*/ 874376 h 874376"/>
                  <a:gd name="connsiteX0" fmla="*/ 44896 w 199160"/>
                  <a:gd name="connsiteY0" fmla="*/ 0 h 874376"/>
                  <a:gd name="connsiteX1" fmla="*/ 137288 w 199160"/>
                  <a:gd name="connsiteY1" fmla="*/ 301590 h 874376"/>
                  <a:gd name="connsiteX2" fmla="*/ 167 w 199160"/>
                  <a:gd name="connsiteY2" fmla="*/ 599143 h 874376"/>
                  <a:gd name="connsiteX3" fmla="*/ 199160 w 199160"/>
                  <a:gd name="connsiteY3" fmla="*/ 874376 h 874376"/>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16383 w 144453"/>
                  <a:gd name="connsiteY0" fmla="*/ 0 h 845801"/>
                  <a:gd name="connsiteX1" fmla="*/ 108775 w 144453"/>
                  <a:gd name="connsiteY1" fmla="*/ 301590 h 845801"/>
                  <a:gd name="connsiteX2" fmla="*/ 229 w 144453"/>
                  <a:gd name="connsiteY2" fmla="*/ 549137 h 845801"/>
                  <a:gd name="connsiteX3" fmla="*/ 144453 w 14445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710 w 153780"/>
                  <a:gd name="connsiteY0" fmla="*/ 0 h 845801"/>
                  <a:gd name="connsiteX1" fmla="*/ 118102 w 153780"/>
                  <a:gd name="connsiteY1" fmla="*/ 301590 h 845801"/>
                  <a:gd name="connsiteX2" fmla="*/ 31 w 153780"/>
                  <a:gd name="connsiteY2" fmla="*/ 582474 h 845801"/>
                  <a:gd name="connsiteX3" fmla="*/ 153780 w 153780"/>
                  <a:gd name="connsiteY3" fmla="*/ 845801 h 845801"/>
                </a:gdLst>
                <a:ahLst/>
                <a:cxnLst>
                  <a:cxn ang="0">
                    <a:pos x="connsiteX0" y="connsiteY0"/>
                  </a:cxn>
                  <a:cxn ang="0">
                    <a:pos x="connsiteX1" y="connsiteY1"/>
                  </a:cxn>
                  <a:cxn ang="0">
                    <a:pos x="connsiteX2" y="connsiteY2"/>
                  </a:cxn>
                  <a:cxn ang="0">
                    <a:pos x="connsiteX3" y="connsiteY3"/>
                  </a:cxn>
                </a:cxnLst>
                <a:rect l="l" t="t" r="r" b="b"/>
                <a:pathLst>
                  <a:path w="153780" h="845801">
                    <a:moveTo>
                      <a:pt x="25710" y="0"/>
                    </a:moveTo>
                    <a:cubicBezTo>
                      <a:pt x="126965" y="128588"/>
                      <a:pt x="122382" y="204511"/>
                      <a:pt x="118102" y="301590"/>
                    </a:cubicBezTo>
                    <a:cubicBezTo>
                      <a:pt x="113822" y="398669"/>
                      <a:pt x="1228" y="448910"/>
                      <a:pt x="31" y="582474"/>
                    </a:cubicBezTo>
                    <a:cubicBezTo>
                      <a:pt x="-1166" y="716038"/>
                      <a:pt x="32336" y="762457"/>
                      <a:pt x="153780" y="845801"/>
                    </a:cubicBezTo>
                  </a:path>
                </a:pathLst>
              </a:custGeom>
              <a:noFill/>
              <a:ln w="1905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grpSp>
        <p:sp>
          <p:nvSpPr>
            <p:cNvPr id="57" name="TextBox 56">
              <a:extLst>
                <a:ext uri="{FF2B5EF4-FFF2-40B4-BE49-F238E27FC236}">
                  <a16:creationId xmlns:a16="http://schemas.microsoft.com/office/drawing/2014/main" id="{6C58B589-96DE-68B8-7288-05EA2F7FA40E}"/>
                </a:ext>
              </a:extLst>
            </p:cNvPr>
            <p:cNvSpPr txBox="1"/>
            <p:nvPr/>
          </p:nvSpPr>
          <p:spPr>
            <a:xfrm>
              <a:off x="1185057" y="2122866"/>
              <a:ext cx="1360595"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92D050"/>
                  </a:solidFill>
                  <a:effectLst/>
                  <a:uFillTx/>
                  <a:latin typeface="+mj-lt"/>
                  <a:ea typeface="+mj-ea"/>
                  <a:cs typeface="+mj-cs"/>
                  <a:sym typeface="Calibri"/>
                </a:rPr>
                <a:t>Block 1 </a:t>
              </a:r>
            </a:p>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92D050"/>
                  </a:solidFill>
                  <a:effectLst/>
                  <a:uFillTx/>
                  <a:latin typeface="+mj-lt"/>
                  <a:ea typeface="+mj-ea"/>
                  <a:cs typeface="+mj-cs"/>
                  <a:sym typeface="Calibri"/>
                </a:rPr>
                <a:t>histogram</a:t>
              </a:r>
            </a:p>
          </p:txBody>
        </p:sp>
        <p:sp>
          <p:nvSpPr>
            <p:cNvPr id="58" name="TextBox 57">
              <a:extLst>
                <a:ext uri="{FF2B5EF4-FFF2-40B4-BE49-F238E27FC236}">
                  <a16:creationId xmlns:a16="http://schemas.microsoft.com/office/drawing/2014/main" id="{3C1E4A77-6FAE-A0B9-79F2-0A8F0F04CC65}"/>
                </a:ext>
              </a:extLst>
            </p:cNvPr>
            <p:cNvSpPr txBox="1"/>
            <p:nvPr/>
          </p:nvSpPr>
          <p:spPr>
            <a:xfrm>
              <a:off x="6279298" y="2129120"/>
              <a:ext cx="844982"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FFC000"/>
                  </a:solidFill>
                  <a:effectLst/>
                  <a:uFillTx/>
                  <a:latin typeface="+mj-lt"/>
                  <a:ea typeface="+mj-ea"/>
                  <a:cs typeface="+mj-cs"/>
                  <a:sym typeface="Calibri"/>
                </a:rPr>
                <a:t>Block N-1 histogram</a:t>
              </a:r>
            </a:p>
          </p:txBody>
        </p:sp>
        <p:sp>
          <p:nvSpPr>
            <p:cNvPr id="59" name="Rectangle 58">
              <a:extLst>
                <a:ext uri="{FF2B5EF4-FFF2-40B4-BE49-F238E27FC236}">
                  <a16:creationId xmlns:a16="http://schemas.microsoft.com/office/drawing/2014/main" id="{62FBA9D4-F96E-5464-6411-8A1244A6A7FB}"/>
                </a:ext>
              </a:extLst>
            </p:cNvPr>
            <p:cNvSpPr/>
            <p:nvPr/>
          </p:nvSpPr>
          <p:spPr>
            <a:xfrm>
              <a:off x="1756365" y="2565636"/>
              <a:ext cx="3962292" cy="518160"/>
            </a:xfrm>
            <a:prstGeom prst="rect">
              <a:avLst/>
            </a:prstGeom>
            <a:noFill/>
            <a:ln w="12700" cap="flat">
              <a:solidFill>
                <a:srgbClr val="92D05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60" name="Rectangle 59">
              <a:extLst>
                <a:ext uri="{FF2B5EF4-FFF2-40B4-BE49-F238E27FC236}">
                  <a16:creationId xmlns:a16="http://schemas.microsoft.com/office/drawing/2014/main" id="{887C1CDA-1323-5E41-D930-7BDF2CB9C62A}"/>
                </a:ext>
              </a:extLst>
            </p:cNvPr>
            <p:cNvSpPr/>
            <p:nvPr/>
          </p:nvSpPr>
          <p:spPr>
            <a:xfrm>
              <a:off x="6289965" y="2552356"/>
              <a:ext cx="3962292" cy="518160"/>
            </a:xfrm>
            <a:prstGeom prst="rect">
              <a:avLst/>
            </a:prstGeom>
            <a:noFill/>
            <a:ln w="12700" cap="flat">
              <a:solidFill>
                <a:srgbClr val="FFC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cxnSp>
          <p:nvCxnSpPr>
            <p:cNvPr id="37" name="Straight Arrow Connector 36">
              <a:extLst>
                <a:ext uri="{FF2B5EF4-FFF2-40B4-BE49-F238E27FC236}">
                  <a16:creationId xmlns:a16="http://schemas.microsoft.com/office/drawing/2014/main" id="{A35A6B27-5C7D-54BC-3392-6D42C335D26E}"/>
                </a:ext>
              </a:extLst>
            </p:cNvPr>
            <p:cNvCxnSpPr>
              <a:cxnSpLocks/>
            </p:cNvCxnSpPr>
            <p:nvPr/>
          </p:nvCxnSpPr>
          <p:spPr>
            <a:xfrm>
              <a:off x="8235286" y="1964416"/>
              <a:ext cx="0" cy="664564"/>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grpSp>
      <p:sp>
        <p:nvSpPr>
          <p:cNvPr id="38" name="Rectangle 37">
            <a:extLst>
              <a:ext uri="{FF2B5EF4-FFF2-40B4-BE49-F238E27FC236}">
                <a16:creationId xmlns:a16="http://schemas.microsoft.com/office/drawing/2014/main" id="{AABC4980-0688-24C6-82F0-BD1588FE1F20}"/>
              </a:ext>
            </a:extLst>
          </p:cNvPr>
          <p:cNvSpPr/>
          <p:nvPr/>
        </p:nvSpPr>
        <p:spPr>
          <a:xfrm>
            <a:off x="2284327" y="1582829"/>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0</a:t>
            </a:r>
          </a:p>
        </p:txBody>
      </p:sp>
      <p:sp>
        <p:nvSpPr>
          <p:cNvPr id="56" name="Rectangle 55">
            <a:extLst>
              <a:ext uri="{FF2B5EF4-FFF2-40B4-BE49-F238E27FC236}">
                <a16:creationId xmlns:a16="http://schemas.microsoft.com/office/drawing/2014/main" id="{D593DA38-53D0-5B79-7063-DD90D9561AFC}"/>
              </a:ext>
            </a:extLst>
          </p:cNvPr>
          <p:cNvSpPr/>
          <p:nvPr/>
        </p:nvSpPr>
        <p:spPr>
          <a:xfrm>
            <a:off x="1834718" y="1584034"/>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1</a:t>
            </a:r>
          </a:p>
        </p:txBody>
      </p:sp>
      <p:cxnSp>
        <p:nvCxnSpPr>
          <p:cNvPr id="63" name="Connector: Elbow 62">
            <a:extLst>
              <a:ext uri="{FF2B5EF4-FFF2-40B4-BE49-F238E27FC236}">
                <a16:creationId xmlns:a16="http://schemas.microsoft.com/office/drawing/2014/main" id="{18D86A65-1899-4FCE-158C-E67FAC7BD3C1}"/>
              </a:ext>
            </a:extLst>
          </p:cNvPr>
          <p:cNvCxnSpPr>
            <a:cxnSpLocks/>
            <a:stCxn id="56" idx="2"/>
            <a:endCxn id="4" idx="0"/>
          </p:cNvCxnSpPr>
          <p:nvPr/>
        </p:nvCxnSpPr>
        <p:spPr>
          <a:xfrm rot="16200000" flipH="1">
            <a:off x="1858893" y="2149833"/>
            <a:ext cx="695876" cy="302938"/>
          </a:xfrm>
          <a:prstGeom prst="bentConnector3">
            <a:avLst>
              <a:gd name="adj1" fmla="val 50000"/>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65" name="Oval 64">
            <a:extLst>
              <a:ext uri="{FF2B5EF4-FFF2-40B4-BE49-F238E27FC236}">
                <a16:creationId xmlns:a16="http://schemas.microsoft.com/office/drawing/2014/main" id="{182BCA4D-D7E2-107E-5542-2A277C04E656}"/>
              </a:ext>
            </a:extLst>
          </p:cNvPr>
          <p:cNvSpPr/>
          <p:nvPr/>
        </p:nvSpPr>
        <p:spPr>
          <a:xfrm>
            <a:off x="2184060" y="2921856"/>
            <a:ext cx="340176" cy="277107"/>
          </a:xfrm>
          <a:prstGeom prst="ellipse">
            <a:avLst/>
          </a:prstGeom>
          <a:solidFill>
            <a:srgbClr val="FFFFFF"/>
          </a:solid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a:ln>
                  <a:noFill/>
                </a:ln>
                <a:solidFill>
                  <a:srgbClr val="000000"/>
                </a:solidFill>
                <a:effectLst/>
                <a:uFillTx/>
                <a:latin typeface="+mj-lt"/>
                <a:ea typeface="+mj-ea"/>
                <a:cs typeface="+mj-cs"/>
                <a:sym typeface="Calibri"/>
              </a:rPr>
              <a:t>+1</a:t>
            </a:r>
          </a:p>
        </p:txBody>
      </p:sp>
      <p:cxnSp>
        <p:nvCxnSpPr>
          <p:cNvPr id="66" name="Connector: Elbow 65">
            <a:extLst>
              <a:ext uri="{FF2B5EF4-FFF2-40B4-BE49-F238E27FC236}">
                <a16:creationId xmlns:a16="http://schemas.microsoft.com/office/drawing/2014/main" id="{2FCC792F-89EF-A927-4F86-68D64F0F8EDB}"/>
              </a:ext>
            </a:extLst>
          </p:cNvPr>
          <p:cNvCxnSpPr>
            <a:cxnSpLocks/>
            <a:stCxn id="38" idx="2"/>
            <a:endCxn id="6" idx="0"/>
          </p:cNvCxnSpPr>
          <p:nvPr/>
        </p:nvCxnSpPr>
        <p:spPr>
          <a:xfrm rot="5400000">
            <a:off x="1907662" y="2051932"/>
            <a:ext cx="697082" cy="497536"/>
          </a:xfrm>
          <a:prstGeom prst="bentConnector3">
            <a:avLst>
              <a:gd name="adj1" fmla="val 58198"/>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70" name="Oval 69">
            <a:extLst>
              <a:ext uri="{FF2B5EF4-FFF2-40B4-BE49-F238E27FC236}">
                <a16:creationId xmlns:a16="http://schemas.microsoft.com/office/drawing/2014/main" id="{89941BDB-96AC-5344-4404-0D63BF4022F7}"/>
              </a:ext>
            </a:extLst>
          </p:cNvPr>
          <p:cNvSpPr/>
          <p:nvPr/>
        </p:nvSpPr>
        <p:spPr>
          <a:xfrm>
            <a:off x="1655254" y="2928547"/>
            <a:ext cx="340176" cy="277107"/>
          </a:xfrm>
          <a:prstGeom prst="ellipse">
            <a:avLst/>
          </a:prstGeom>
          <a:solidFill>
            <a:srgbClr val="FFFFFF"/>
          </a:solid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a:ln>
                  <a:noFill/>
                </a:ln>
                <a:solidFill>
                  <a:srgbClr val="000000"/>
                </a:solidFill>
                <a:effectLst/>
                <a:uFillTx/>
                <a:latin typeface="+mj-lt"/>
                <a:ea typeface="+mj-ea"/>
                <a:cs typeface="+mj-cs"/>
                <a:sym typeface="Calibri"/>
              </a:rPr>
              <a:t>+1</a:t>
            </a:r>
          </a:p>
        </p:txBody>
      </p:sp>
      <p:sp>
        <p:nvSpPr>
          <p:cNvPr id="71" name="TextBox 70">
            <a:extLst>
              <a:ext uri="{FF2B5EF4-FFF2-40B4-BE49-F238E27FC236}">
                <a16:creationId xmlns:a16="http://schemas.microsoft.com/office/drawing/2014/main" id="{8104DB23-CBB7-DDD9-0A04-A64A74F3BE10}"/>
              </a:ext>
            </a:extLst>
          </p:cNvPr>
          <p:cNvSpPr txBox="1"/>
          <p:nvPr/>
        </p:nvSpPr>
        <p:spPr>
          <a:xfrm>
            <a:off x="2747048" y="1582829"/>
            <a:ext cx="369642"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200">
                <a:solidFill>
                  <a:srgbClr val="FFFFFF"/>
                </a:solidFill>
              </a:rPr>
              <a:t>...</a:t>
            </a:r>
          </a:p>
          <a:p>
            <a:endParaRPr lang="en-US" sz="1200">
              <a:solidFill>
                <a:srgbClr val="FFFFFF"/>
              </a:solidFill>
            </a:endParaRPr>
          </a:p>
        </p:txBody>
      </p:sp>
    </p:spTree>
    <p:extLst>
      <p:ext uri="{BB962C8B-B14F-4D97-AF65-F5344CB8AC3E}">
        <p14:creationId xmlns:p14="http://schemas.microsoft.com/office/powerpoint/2010/main" val="237743483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02857B-A3D6-0CAF-0778-C16AF51A4F31}"/>
              </a:ext>
            </a:extLst>
          </p:cNvPr>
          <p:cNvSpPr>
            <a:spLocks noGrp="1"/>
          </p:cNvSpPr>
          <p:nvPr>
            <p:ph type="sldNum" sz="quarter" idx="2"/>
          </p:nvPr>
        </p:nvSpPr>
        <p:spPr/>
        <p:txBody>
          <a:bodyPr/>
          <a:lstStyle/>
          <a:p>
            <a:fld id="{86CB4B4D-7CA3-9044-876B-883B54F8677D}" type="slidenum">
              <a:rPr lang="en-US" smtClean="0"/>
              <a:pPr/>
              <a:t>65</a:t>
            </a:fld>
            <a:endParaRPr lang="en-US"/>
          </a:p>
        </p:txBody>
      </p:sp>
      <p:sp>
        <p:nvSpPr>
          <p:cNvPr id="6" name="Slide Number Placeholder 1">
            <a:extLst>
              <a:ext uri="{FF2B5EF4-FFF2-40B4-BE49-F238E27FC236}">
                <a16:creationId xmlns:a16="http://schemas.microsoft.com/office/drawing/2014/main" id="{E95F4C85-9EB5-B823-769A-8D6FFC98BD9B}"/>
              </a:ext>
            </a:extLst>
          </p:cNvPr>
          <p:cNvSpPr txBox="1">
            <a:spLocks/>
          </p:cNvSpPr>
          <p:nvPr/>
        </p:nvSpPr>
        <p:spPr>
          <a:xfrm>
            <a:off x="296886" y="6368019"/>
            <a:ext cx="139838" cy="139701"/>
          </a:xfrm>
          <a:prstGeom prst="rect">
            <a:avLst/>
          </a:prstGeom>
          <a:ln w="12700">
            <a:miter lim="400000"/>
          </a:ln>
        </p:spPr>
        <p:txBody>
          <a:bodyPr wrap="none" lIns="0" tIns="0" rIns="0" bIns="0" anchor="ctr">
            <a:spAutoFit/>
          </a:bodyPr>
          <a:lstStyle>
            <a:defPPr>
              <a:defRPr lang="en-US"/>
            </a:defPPr>
            <a:lvl1pPr marL="0" algn="r" defTabSz="914400" rtl="0" eaLnBrk="1" latinLnBrk="0" hangingPunct="1">
              <a:defRPr sz="1200" kern="1200" cap="all">
                <a:solidFill>
                  <a:srgbClr val="FFFFFF"/>
                </a:solidFill>
                <a:latin typeface="Effra Light"/>
                <a:ea typeface="Effra Light"/>
                <a:cs typeface="Effra Light"/>
                <a:sym typeface="Effra Ligh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6CB4B4D-7CA3-9044-876B-883B54F8677D}" type="slidenum">
              <a:rPr lang="en-DE" smtClean="0"/>
              <a:pPr/>
              <a:t>65</a:t>
            </a:fld>
            <a:endParaRPr lang="en-DE"/>
          </a:p>
        </p:txBody>
      </p:sp>
      <p:sp>
        <p:nvSpPr>
          <p:cNvPr id="7" name="Title 2">
            <a:extLst>
              <a:ext uri="{FF2B5EF4-FFF2-40B4-BE49-F238E27FC236}">
                <a16:creationId xmlns:a16="http://schemas.microsoft.com/office/drawing/2014/main" id="{4A72B040-4141-D751-AF30-E46A1B1C3DB6}"/>
              </a:ext>
            </a:extLst>
          </p:cNvPr>
          <p:cNvSpPr>
            <a:spLocks noGrp="1"/>
          </p:cNvSpPr>
          <p:nvPr>
            <p:ph type="title"/>
          </p:nvPr>
        </p:nvSpPr>
        <p:spPr>
          <a:xfrm>
            <a:off x="318626" y="298737"/>
            <a:ext cx="11613499" cy="381936"/>
          </a:xfrm>
        </p:spPr>
        <p:txBody>
          <a:bodyPr>
            <a:normAutofit fontScale="90000"/>
          </a:bodyPr>
          <a:lstStyle/>
          <a:p>
            <a:r>
              <a:rPr lang="en-US"/>
              <a:t>Radix Sort – Prefix Scan</a:t>
            </a:r>
            <a:endParaRPr lang="en-DE"/>
          </a:p>
        </p:txBody>
      </p:sp>
      <p:sp>
        <p:nvSpPr>
          <p:cNvPr id="8" name="Text Placeholder 4">
            <a:extLst>
              <a:ext uri="{FF2B5EF4-FFF2-40B4-BE49-F238E27FC236}">
                <a16:creationId xmlns:a16="http://schemas.microsoft.com/office/drawing/2014/main" id="{AC7564C7-B163-F93A-C2B9-D6CAFD19D86A}"/>
              </a:ext>
            </a:extLst>
          </p:cNvPr>
          <p:cNvSpPr txBox="1">
            <a:spLocks/>
          </p:cNvSpPr>
          <p:nvPr/>
        </p:nvSpPr>
        <p:spPr>
          <a:xfrm>
            <a:off x="273524" y="910255"/>
            <a:ext cx="11658601" cy="27940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fontScale="85000" lnSpcReduction="20000"/>
          </a:bodyPr>
          <a:lstStyle>
            <a:lvl1pPr marL="0" marR="0" indent="0" algn="l" defTabSz="914400" rtl="0" eaLnBrk="1" latinLnBrk="0" hangingPunct="1">
              <a:lnSpc>
                <a:spcPct val="90000"/>
              </a:lnSpc>
              <a:spcBef>
                <a:spcPts val="1000"/>
              </a:spcBef>
              <a:spcAft>
                <a:spcPts val="0"/>
              </a:spcAft>
              <a:buClrTx/>
              <a:buSzTx/>
              <a:buFontTx/>
              <a:buNone/>
              <a:tabLst/>
              <a:defRPr sz="2000" b="0" i="0" u="none" strike="noStrike" cap="none" spc="0" baseline="0">
                <a:ln>
                  <a:noFill/>
                </a:ln>
                <a:solidFill>
                  <a:srgbClr val="FFFFFF"/>
                </a:solidFill>
                <a:uFillTx/>
                <a:latin typeface="Effra Light"/>
                <a:ea typeface="Effra Light"/>
                <a:cs typeface="Effra Light"/>
                <a:sym typeface="Effra Light"/>
              </a:defRPr>
            </a:lvl1pPr>
            <a:lvl2pPr marL="0" marR="0" indent="457200" algn="l" defTabSz="914400" rtl="0" eaLnBrk="1" latinLnBrk="0" hangingPunct="1">
              <a:lnSpc>
                <a:spcPct val="90000"/>
              </a:lnSpc>
              <a:spcBef>
                <a:spcPts val="1000"/>
              </a:spcBef>
              <a:spcAft>
                <a:spcPts val="0"/>
              </a:spcAft>
              <a:buClrTx/>
              <a:buSzTx/>
              <a:buFontTx/>
              <a:buNone/>
              <a:tabLst/>
              <a:defRPr sz="2000" b="0" i="0" u="none" strike="noStrike" cap="none" spc="0" baseline="0">
                <a:ln>
                  <a:noFill/>
                </a:ln>
                <a:solidFill>
                  <a:srgbClr val="FFFFFF"/>
                </a:solidFill>
                <a:uFillTx/>
                <a:latin typeface="Effra Light"/>
                <a:ea typeface="Effra Light"/>
                <a:cs typeface="Effra Light"/>
                <a:sym typeface="Effra Light"/>
              </a:defRPr>
            </a:lvl2pPr>
            <a:lvl3pPr marL="0" marR="0" indent="914400" algn="l" defTabSz="914400" rtl="0" eaLnBrk="1" latinLnBrk="0" hangingPunct="1">
              <a:lnSpc>
                <a:spcPct val="90000"/>
              </a:lnSpc>
              <a:spcBef>
                <a:spcPts val="1000"/>
              </a:spcBef>
              <a:spcAft>
                <a:spcPts val="0"/>
              </a:spcAft>
              <a:buClrTx/>
              <a:buSzTx/>
              <a:buFontTx/>
              <a:buNone/>
              <a:tabLst/>
              <a:defRPr sz="2000" b="0" i="0" u="none" strike="noStrike" cap="none" spc="0" baseline="0">
                <a:ln>
                  <a:noFill/>
                </a:ln>
                <a:solidFill>
                  <a:srgbClr val="FFFFFF"/>
                </a:solidFill>
                <a:uFillTx/>
                <a:latin typeface="Effra Light"/>
                <a:ea typeface="Effra Light"/>
                <a:cs typeface="Effra Light"/>
                <a:sym typeface="Effra Light"/>
              </a:defRPr>
            </a:lvl3pPr>
            <a:lvl4pPr marL="0" marR="0" indent="1371600" algn="l" defTabSz="914400" rtl="0" eaLnBrk="1" latinLnBrk="0" hangingPunct="1">
              <a:lnSpc>
                <a:spcPct val="90000"/>
              </a:lnSpc>
              <a:spcBef>
                <a:spcPts val="1000"/>
              </a:spcBef>
              <a:spcAft>
                <a:spcPts val="0"/>
              </a:spcAft>
              <a:buClrTx/>
              <a:buSzTx/>
              <a:buFontTx/>
              <a:buNone/>
              <a:tabLst/>
              <a:defRPr sz="2000" b="0" i="0" u="none" strike="noStrike" cap="none" spc="0" baseline="0">
                <a:ln>
                  <a:noFill/>
                </a:ln>
                <a:solidFill>
                  <a:srgbClr val="FFFFFF"/>
                </a:solidFill>
                <a:uFillTx/>
                <a:latin typeface="Effra Light"/>
                <a:ea typeface="Effra Light"/>
                <a:cs typeface="Effra Light"/>
                <a:sym typeface="Effra Light"/>
              </a:defRPr>
            </a:lvl4pPr>
            <a:lvl5pPr marL="0" marR="0" indent="1828800" algn="l" defTabSz="914400" rtl="0" eaLnBrk="1" latinLnBrk="0" hangingPunct="1">
              <a:lnSpc>
                <a:spcPct val="90000"/>
              </a:lnSpc>
              <a:spcBef>
                <a:spcPts val="1000"/>
              </a:spcBef>
              <a:spcAft>
                <a:spcPts val="0"/>
              </a:spcAft>
              <a:buClrTx/>
              <a:buSzTx/>
              <a:buFontTx/>
              <a:buNone/>
              <a:tabLst/>
              <a:defRPr sz="2000" b="0" i="0" u="none" strike="noStrike" cap="none" spc="0" baseline="0">
                <a:ln>
                  <a:noFill/>
                </a:ln>
                <a:solidFill>
                  <a:srgbClr val="FFFFFF"/>
                </a:solidFill>
                <a:uFillTx/>
                <a:latin typeface="Effra Light"/>
                <a:ea typeface="Effra Light"/>
                <a:cs typeface="Effra Light"/>
                <a:sym typeface="Effra Light"/>
              </a:defRPr>
            </a:lvl5pPr>
            <a:lvl6pPr marL="2540000" marR="0" indent="-254000"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6pPr>
            <a:lvl7pPr marL="2997200" marR="0" indent="-254000"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7pPr>
            <a:lvl8pPr marL="3454400" marR="0" indent="-254000"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8pPr>
            <a:lvl9pPr marL="3911600" marR="0" indent="-254000" algn="l" defTabSz="914400" rtl="0" eaLnBrk="1" latinLnBrk="0" hangingPunct="1">
              <a:lnSpc>
                <a:spcPct val="90000"/>
              </a:lnSpc>
              <a:spcBef>
                <a:spcPts val="1000"/>
              </a:spcBef>
              <a:spcAft>
                <a:spcPts val="0"/>
              </a:spcAft>
              <a:buClrTx/>
              <a:buSzPct val="100000"/>
              <a:buFontTx/>
              <a:buChar char="•"/>
              <a:tabLst/>
              <a:defRPr sz="2000" b="0" i="0" u="none" strike="noStrike" cap="none" spc="0" baseline="0">
                <a:ln>
                  <a:noFill/>
                </a:ln>
                <a:solidFill>
                  <a:srgbClr val="FFFFFF"/>
                </a:solidFill>
                <a:uFillTx/>
                <a:latin typeface="Effra Light"/>
                <a:ea typeface="Effra Light"/>
                <a:cs typeface="Effra Light"/>
                <a:sym typeface="Effra Light"/>
              </a:defRPr>
            </a:lvl9pPr>
          </a:lstStyle>
          <a:p>
            <a:r>
              <a:rPr lang="en-US" kern="0"/>
              <a:t>Calculating the appropriate offset for all digits in each block </a:t>
            </a:r>
          </a:p>
          <a:p>
            <a:endParaRPr lang="en-DE" kern="0"/>
          </a:p>
        </p:txBody>
      </p:sp>
      <p:sp>
        <p:nvSpPr>
          <p:cNvPr id="9" name="Rectangle 8">
            <a:extLst>
              <a:ext uri="{FF2B5EF4-FFF2-40B4-BE49-F238E27FC236}">
                <a16:creationId xmlns:a16="http://schemas.microsoft.com/office/drawing/2014/main" id="{2EBACC69-D8C9-A6C4-FE66-84B629A0B8F2}"/>
              </a:ext>
            </a:extLst>
          </p:cNvPr>
          <p:cNvSpPr/>
          <p:nvPr/>
        </p:nvSpPr>
        <p:spPr>
          <a:xfrm>
            <a:off x="1847170" y="3639842"/>
            <a:ext cx="345434" cy="353131"/>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0" name="Rectangle 9">
            <a:extLst>
              <a:ext uri="{FF2B5EF4-FFF2-40B4-BE49-F238E27FC236}">
                <a16:creationId xmlns:a16="http://schemas.microsoft.com/office/drawing/2014/main" id="{74884D65-8A0D-76C5-94F9-D83F924ED572}"/>
              </a:ext>
            </a:extLst>
          </p:cNvPr>
          <p:cNvSpPr/>
          <p:nvPr/>
        </p:nvSpPr>
        <p:spPr>
          <a:xfrm>
            <a:off x="2193533" y="3639841"/>
            <a:ext cx="345434" cy="353131"/>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1" name="Rectangle 10">
            <a:extLst>
              <a:ext uri="{FF2B5EF4-FFF2-40B4-BE49-F238E27FC236}">
                <a16:creationId xmlns:a16="http://schemas.microsoft.com/office/drawing/2014/main" id="{FDF31424-C97B-6A19-9589-91AB1EA6DDA0}"/>
              </a:ext>
            </a:extLst>
          </p:cNvPr>
          <p:cNvSpPr/>
          <p:nvPr/>
        </p:nvSpPr>
        <p:spPr>
          <a:xfrm>
            <a:off x="2539896" y="3639841"/>
            <a:ext cx="345434" cy="353131"/>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2" name="Rectangle 11">
            <a:extLst>
              <a:ext uri="{FF2B5EF4-FFF2-40B4-BE49-F238E27FC236}">
                <a16:creationId xmlns:a16="http://schemas.microsoft.com/office/drawing/2014/main" id="{2EE686F8-87A3-6D08-0461-8573C129EB3F}"/>
              </a:ext>
            </a:extLst>
          </p:cNvPr>
          <p:cNvSpPr/>
          <p:nvPr/>
        </p:nvSpPr>
        <p:spPr>
          <a:xfrm>
            <a:off x="2886259" y="3639840"/>
            <a:ext cx="345434" cy="353131"/>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3" name="TextBox 12">
            <a:extLst>
              <a:ext uri="{FF2B5EF4-FFF2-40B4-BE49-F238E27FC236}">
                <a16:creationId xmlns:a16="http://schemas.microsoft.com/office/drawing/2014/main" id="{FB99EFD0-3982-1D69-6028-FA8B2A781837}"/>
              </a:ext>
            </a:extLst>
          </p:cNvPr>
          <p:cNvSpPr txBox="1"/>
          <p:nvPr/>
        </p:nvSpPr>
        <p:spPr>
          <a:xfrm>
            <a:off x="3710097" y="3649785"/>
            <a:ext cx="369642"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200">
                <a:solidFill>
                  <a:srgbClr val="FFFFFF"/>
                </a:solidFill>
              </a:rPr>
              <a:t>...</a:t>
            </a:r>
          </a:p>
          <a:p>
            <a:endParaRPr lang="en-US" sz="1200">
              <a:solidFill>
                <a:srgbClr val="FFFFFF"/>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F112148-EA30-E684-0D5F-7BD6612713EA}"/>
                  </a:ext>
                </a:extLst>
              </p:cNvPr>
              <p:cNvSpPr txBox="1"/>
              <p:nvPr/>
            </p:nvSpPr>
            <p:spPr>
              <a:xfrm>
                <a:off x="2198035" y="3675467"/>
                <a:ext cx="345434" cy="2803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𝑂</m:t>
                          </m:r>
                        </m:e>
                        <m:sub>
                          <m:r>
                            <a:rPr lang="en-US" sz="1200" b="0" i="1" smtClean="0">
                              <a:solidFill>
                                <a:srgbClr val="FFFFFF"/>
                              </a:solidFill>
                              <a:latin typeface="Cambria Math" panose="02040503050406030204" pitchFamily="18" charset="0"/>
                            </a:rPr>
                            <m:t>0</m:t>
                          </m:r>
                        </m:sub>
                        <m:sup>
                          <m:r>
                            <a:rPr lang="en-US" sz="1200" b="0" i="1" smtClean="0">
                              <a:solidFill>
                                <a:srgbClr val="FFFFFF"/>
                              </a:solidFill>
                              <a:latin typeface="Cambria Math" panose="02040503050406030204" pitchFamily="18" charset="0"/>
                            </a:rPr>
                            <m:t>1</m:t>
                          </m:r>
                        </m:sup>
                      </m:sSubSup>
                    </m:oMath>
                  </m:oMathPara>
                </a14:m>
                <a:endParaRPr lang="en-US" sz="1200">
                  <a:solidFill>
                    <a:srgbClr val="FFFFFF"/>
                  </a:solidFill>
                </a:endParaRPr>
              </a:p>
            </p:txBody>
          </p:sp>
        </mc:Choice>
        <mc:Fallback xmlns="">
          <p:sp>
            <p:nvSpPr>
              <p:cNvPr id="14" name="TextBox 13">
                <a:extLst>
                  <a:ext uri="{FF2B5EF4-FFF2-40B4-BE49-F238E27FC236}">
                    <a16:creationId xmlns:a16="http://schemas.microsoft.com/office/drawing/2014/main" id="{8F112148-EA30-E684-0D5F-7BD6612713EA}"/>
                  </a:ext>
                </a:extLst>
              </p:cNvPr>
              <p:cNvSpPr txBox="1">
                <a:spLocks noRot="1" noChangeAspect="1" noMove="1" noResize="1" noEditPoints="1" noAdjustHandles="1" noChangeArrowheads="1" noChangeShapeType="1" noTextEdit="1"/>
              </p:cNvSpPr>
              <p:nvPr/>
            </p:nvSpPr>
            <p:spPr>
              <a:xfrm>
                <a:off x="2198035" y="3675467"/>
                <a:ext cx="345434" cy="280333"/>
              </a:xfrm>
              <a:prstGeom prst="rect">
                <a:avLst/>
              </a:prstGeom>
              <a:blipFill>
                <a:blip r:embed="rId3"/>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56D0511-9C0B-5761-0491-3BA58EA8844E}"/>
                  </a:ext>
                </a:extLst>
              </p:cNvPr>
              <p:cNvSpPr txBox="1"/>
              <p:nvPr/>
            </p:nvSpPr>
            <p:spPr>
              <a:xfrm>
                <a:off x="1847170" y="3675468"/>
                <a:ext cx="345434" cy="2818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𝑂</m:t>
                          </m:r>
                        </m:e>
                        <m:sub>
                          <m:r>
                            <a:rPr lang="en-US" sz="1200" b="0" i="1" smtClean="0">
                              <a:solidFill>
                                <a:srgbClr val="FFFFFF"/>
                              </a:solidFill>
                              <a:latin typeface="Cambria Math" panose="02040503050406030204" pitchFamily="18" charset="0"/>
                            </a:rPr>
                            <m:t>0</m:t>
                          </m:r>
                        </m:sub>
                        <m:sup>
                          <m:r>
                            <a:rPr lang="en-US" sz="1200" b="0" i="1" smtClean="0">
                              <a:solidFill>
                                <a:srgbClr val="FFFFFF"/>
                              </a:solidFill>
                              <a:latin typeface="Cambria Math" panose="02040503050406030204" pitchFamily="18" charset="0"/>
                            </a:rPr>
                            <m:t>0</m:t>
                          </m:r>
                        </m:sup>
                      </m:sSubSup>
                    </m:oMath>
                  </m:oMathPara>
                </a14:m>
                <a:endParaRPr lang="en-US" sz="1200">
                  <a:solidFill>
                    <a:srgbClr val="FFFFFF"/>
                  </a:solidFill>
                </a:endParaRPr>
              </a:p>
            </p:txBody>
          </p:sp>
        </mc:Choice>
        <mc:Fallback xmlns="">
          <p:sp>
            <p:nvSpPr>
              <p:cNvPr id="15" name="TextBox 14">
                <a:extLst>
                  <a:ext uri="{FF2B5EF4-FFF2-40B4-BE49-F238E27FC236}">
                    <a16:creationId xmlns:a16="http://schemas.microsoft.com/office/drawing/2014/main" id="{356D0511-9C0B-5761-0491-3BA58EA8844E}"/>
                  </a:ext>
                </a:extLst>
              </p:cNvPr>
              <p:cNvSpPr txBox="1">
                <a:spLocks noRot="1" noChangeAspect="1" noMove="1" noResize="1" noEditPoints="1" noAdjustHandles="1" noChangeArrowheads="1" noChangeShapeType="1" noTextEdit="1"/>
              </p:cNvSpPr>
              <p:nvPr/>
            </p:nvSpPr>
            <p:spPr>
              <a:xfrm>
                <a:off x="1847170" y="3675468"/>
                <a:ext cx="345434" cy="281872"/>
              </a:xfrm>
              <a:prstGeom prst="rect">
                <a:avLst/>
              </a:prstGeom>
              <a:blipFill>
                <a:blip r:embed="rId4"/>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A2DF4D1-D0B1-88A3-C7CA-9B109C5279B3}"/>
                  </a:ext>
                </a:extLst>
              </p:cNvPr>
              <p:cNvSpPr txBox="1"/>
              <p:nvPr/>
            </p:nvSpPr>
            <p:spPr>
              <a:xfrm>
                <a:off x="2537181" y="3675467"/>
                <a:ext cx="345434" cy="2807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𝑂</m:t>
                          </m:r>
                        </m:e>
                        <m:sub>
                          <m:r>
                            <a:rPr lang="en-US" sz="1200" b="0" i="1" smtClean="0">
                              <a:solidFill>
                                <a:srgbClr val="FFFFFF"/>
                              </a:solidFill>
                              <a:latin typeface="Cambria Math" panose="02040503050406030204" pitchFamily="18" charset="0"/>
                            </a:rPr>
                            <m:t>0</m:t>
                          </m:r>
                        </m:sub>
                        <m:sup>
                          <m:r>
                            <a:rPr lang="en-US" sz="1200" b="0" i="1" smtClean="0">
                              <a:solidFill>
                                <a:srgbClr val="FFFFFF"/>
                              </a:solidFill>
                              <a:latin typeface="Cambria Math" panose="02040503050406030204" pitchFamily="18" charset="0"/>
                            </a:rPr>
                            <m:t>2</m:t>
                          </m:r>
                        </m:sup>
                      </m:sSubSup>
                    </m:oMath>
                  </m:oMathPara>
                </a14:m>
                <a:endParaRPr lang="en-US" sz="1200">
                  <a:solidFill>
                    <a:srgbClr val="FFFFFF"/>
                  </a:solidFill>
                </a:endParaRPr>
              </a:p>
            </p:txBody>
          </p:sp>
        </mc:Choice>
        <mc:Fallback xmlns="">
          <p:sp>
            <p:nvSpPr>
              <p:cNvPr id="16" name="TextBox 15">
                <a:extLst>
                  <a:ext uri="{FF2B5EF4-FFF2-40B4-BE49-F238E27FC236}">
                    <a16:creationId xmlns:a16="http://schemas.microsoft.com/office/drawing/2014/main" id="{5A2DF4D1-D0B1-88A3-C7CA-9B109C5279B3}"/>
                  </a:ext>
                </a:extLst>
              </p:cNvPr>
              <p:cNvSpPr txBox="1">
                <a:spLocks noRot="1" noChangeAspect="1" noMove="1" noResize="1" noEditPoints="1" noAdjustHandles="1" noChangeArrowheads="1" noChangeShapeType="1" noTextEdit="1"/>
              </p:cNvSpPr>
              <p:nvPr/>
            </p:nvSpPr>
            <p:spPr>
              <a:xfrm>
                <a:off x="2537181" y="3675467"/>
                <a:ext cx="345434" cy="280718"/>
              </a:xfrm>
              <a:prstGeom prst="rect">
                <a:avLst/>
              </a:prstGeom>
              <a:blipFill>
                <a:blip r:embed="rId5"/>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CA771E6-C2E2-85B2-ED71-CA30BEAB924A}"/>
                  </a:ext>
                </a:extLst>
              </p:cNvPr>
              <p:cNvSpPr txBox="1"/>
              <p:nvPr/>
            </p:nvSpPr>
            <p:spPr>
              <a:xfrm>
                <a:off x="2891991" y="3675467"/>
                <a:ext cx="345434" cy="2816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𝑂</m:t>
                          </m:r>
                        </m:e>
                        <m:sub>
                          <m:r>
                            <a:rPr lang="en-US" sz="1200" b="0" i="1" smtClean="0">
                              <a:solidFill>
                                <a:srgbClr val="FFFFFF"/>
                              </a:solidFill>
                              <a:latin typeface="Cambria Math" panose="02040503050406030204" pitchFamily="18" charset="0"/>
                            </a:rPr>
                            <m:t>0</m:t>
                          </m:r>
                        </m:sub>
                        <m:sup>
                          <m:r>
                            <a:rPr lang="en-US" sz="1200" b="0" i="1" smtClean="0">
                              <a:solidFill>
                                <a:srgbClr val="FFFFFF"/>
                              </a:solidFill>
                              <a:latin typeface="Cambria Math" panose="02040503050406030204" pitchFamily="18" charset="0"/>
                            </a:rPr>
                            <m:t>3</m:t>
                          </m:r>
                        </m:sup>
                      </m:sSubSup>
                    </m:oMath>
                  </m:oMathPara>
                </a14:m>
                <a:endParaRPr lang="en-US" sz="1200">
                  <a:solidFill>
                    <a:srgbClr val="FFFFFF"/>
                  </a:solidFill>
                </a:endParaRPr>
              </a:p>
            </p:txBody>
          </p:sp>
        </mc:Choice>
        <mc:Fallback xmlns="">
          <p:sp>
            <p:nvSpPr>
              <p:cNvPr id="17" name="TextBox 16">
                <a:extLst>
                  <a:ext uri="{FF2B5EF4-FFF2-40B4-BE49-F238E27FC236}">
                    <a16:creationId xmlns:a16="http://schemas.microsoft.com/office/drawing/2014/main" id="{3CA771E6-C2E2-85B2-ED71-CA30BEAB924A}"/>
                  </a:ext>
                </a:extLst>
              </p:cNvPr>
              <p:cNvSpPr txBox="1">
                <a:spLocks noRot="1" noChangeAspect="1" noMove="1" noResize="1" noEditPoints="1" noAdjustHandles="1" noChangeArrowheads="1" noChangeShapeType="1" noTextEdit="1"/>
              </p:cNvSpPr>
              <p:nvPr/>
            </p:nvSpPr>
            <p:spPr>
              <a:xfrm>
                <a:off x="2891991" y="3675467"/>
                <a:ext cx="345434" cy="281616"/>
              </a:xfrm>
              <a:prstGeom prst="rect">
                <a:avLst/>
              </a:prstGeom>
              <a:blipFill>
                <a:blip r:embed="rId6"/>
                <a:stretch>
                  <a:fillRect/>
                </a:stretch>
              </a:blipFill>
              <a:ln w="12700" cap="flat">
                <a:noFill/>
                <a:miter lim="400000"/>
              </a:ln>
              <a:effectLst/>
            </p:spPr>
            <p:txBody>
              <a:bodyPr/>
              <a:lstStyle/>
              <a:p>
                <a:r>
                  <a:rPr lang="en-US">
                    <a:noFill/>
                  </a:rPr>
                  <a:t> </a:t>
                </a:r>
              </a:p>
            </p:txBody>
          </p:sp>
        </mc:Fallback>
      </mc:AlternateContent>
      <p:sp>
        <p:nvSpPr>
          <p:cNvPr id="18" name="Rectangle 17">
            <a:extLst>
              <a:ext uri="{FF2B5EF4-FFF2-40B4-BE49-F238E27FC236}">
                <a16:creationId xmlns:a16="http://schemas.microsoft.com/office/drawing/2014/main" id="{B756C4CA-2693-3914-88A3-4008D321A1EB}"/>
              </a:ext>
            </a:extLst>
          </p:cNvPr>
          <p:cNvSpPr/>
          <p:nvPr/>
        </p:nvSpPr>
        <p:spPr>
          <a:xfrm>
            <a:off x="1188142" y="1523258"/>
            <a:ext cx="3864668" cy="369330"/>
          </a:xfrm>
          <a:prstGeom prst="rect">
            <a:avLst/>
          </a:prstGeom>
          <a:noFill/>
          <a:ln w="12700" cap="flat">
            <a:solidFill>
              <a:srgbClr val="92D05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9" name="TextBox 18">
            <a:extLst>
              <a:ext uri="{FF2B5EF4-FFF2-40B4-BE49-F238E27FC236}">
                <a16:creationId xmlns:a16="http://schemas.microsoft.com/office/drawing/2014/main" id="{26A0FC7A-1B48-F469-AF84-9F2A464B77CF}"/>
              </a:ext>
            </a:extLst>
          </p:cNvPr>
          <p:cNvSpPr txBox="1"/>
          <p:nvPr/>
        </p:nvSpPr>
        <p:spPr>
          <a:xfrm>
            <a:off x="983114" y="1238629"/>
            <a:ext cx="1270188"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200">
                <a:solidFill>
                  <a:srgbClr val="FFFFFF"/>
                </a:solidFill>
              </a:rPr>
              <a:t>Input elements</a:t>
            </a:r>
            <a:endParaRPr lang="en-US"/>
          </a:p>
          <a:p>
            <a:endParaRPr lang="en-US" sz="1200">
              <a:solidFill>
                <a:srgbClr val="FFFFFF"/>
              </a:solidFill>
            </a:endParaRPr>
          </a:p>
        </p:txBody>
      </p:sp>
      <p:sp>
        <p:nvSpPr>
          <p:cNvPr id="20" name="Rectangle 19">
            <a:extLst>
              <a:ext uri="{FF2B5EF4-FFF2-40B4-BE49-F238E27FC236}">
                <a16:creationId xmlns:a16="http://schemas.microsoft.com/office/drawing/2014/main" id="{D217EBE1-AE76-645C-62BD-187D8B892F43}"/>
              </a:ext>
            </a:extLst>
          </p:cNvPr>
          <p:cNvSpPr/>
          <p:nvPr/>
        </p:nvSpPr>
        <p:spPr>
          <a:xfrm>
            <a:off x="1847264" y="2546834"/>
            <a:ext cx="345434" cy="353131"/>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1" name="Rectangle 20">
            <a:extLst>
              <a:ext uri="{FF2B5EF4-FFF2-40B4-BE49-F238E27FC236}">
                <a16:creationId xmlns:a16="http://schemas.microsoft.com/office/drawing/2014/main" id="{5819B3C6-D753-BE47-DAAB-4AC62EB5A0DA}"/>
              </a:ext>
            </a:extLst>
          </p:cNvPr>
          <p:cNvSpPr/>
          <p:nvPr/>
        </p:nvSpPr>
        <p:spPr>
          <a:xfrm>
            <a:off x="2193627" y="2546833"/>
            <a:ext cx="345434" cy="353131"/>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2" name="Rectangle 21">
            <a:extLst>
              <a:ext uri="{FF2B5EF4-FFF2-40B4-BE49-F238E27FC236}">
                <a16:creationId xmlns:a16="http://schemas.microsoft.com/office/drawing/2014/main" id="{5A2633A8-7A4B-B2B5-AA63-6FDA79E29F5E}"/>
              </a:ext>
            </a:extLst>
          </p:cNvPr>
          <p:cNvSpPr/>
          <p:nvPr/>
        </p:nvSpPr>
        <p:spPr>
          <a:xfrm>
            <a:off x="2539990" y="2546833"/>
            <a:ext cx="345434" cy="353131"/>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3" name="Rectangle 22">
            <a:extLst>
              <a:ext uri="{FF2B5EF4-FFF2-40B4-BE49-F238E27FC236}">
                <a16:creationId xmlns:a16="http://schemas.microsoft.com/office/drawing/2014/main" id="{93B9FAE5-E971-F231-CD8A-62D74C3CE9D5}"/>
              </a:ext>
            </a:extLst>
          </p:cNvPr>
          <p:cNvSpPr/>
          <p:nvPr/>
        </p:nvSpPr>
        <p:spPr>
          <a:xfrm>
            <a:off x="2886353" y="2546832"/>
            <a:ext cx="345434" cy="353131"/>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4" name="Rectangle 23">
            <a:extLst>
              <a:ext uri="{FF2B5EF4-FFF2-40B4-BE49-F238E27FC236}">
                <a16:creationId xmlns:a16="http://schemas.microsoft.com/office/drawing/2014/main" id="{C2B5E918-E52C-9EC9-420E-DC2709130B71}"/>
              </a:ext>
            </a:extLst>
          </p:cNvPr>
          <p:cNvSpPr/>
          <p:nvPr/>
        </p:nvSpPr>
        <p:spPr>
          <a:xfrm>
            <a:off x="9311987" y="1538572"/>
            <a:ext cx="2361894" cy="356979"/>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5" name="TextBox 24">
            <a:extLst>
              <a:ext uri="{FF2B5EF4-FFF2-40B4-BE49-F238E27FC236}">
                <a16:creationId xmlns:a16="http://schemas.microsoft.com/office/drawing/2014/main" id="{22FAAA63-F186-E63B-3EC1-3A047D92328C}"/>
              </a:ext>
            </a:extLst>
          </p:cNvPr>
          <p:cNvSpPr txBox="1"/>
          <p:nvPr/>
        </p:nvSpPr>
        <p:spPr>
          <a:xfrm>
            <a:off x="3710191" y="2556777"/>
            <a:ext cx="369642"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200">
                <a:solidFill>
                  <a:srgbClr val="FFFFFF"/>
                </a:solidFill>
              </a:rPr>
              <a:t>...</a:t>
            </a:r>
          </a:p>
          <a:p>
            <a:endParaRPr lang="en-US" sz="1200">
              <a:solidFill>
                <a:srgbClr val="FFFFFF"/>
              </a:solidFill>
            </a:endParaRPr>
          </a:p>
        </p:txBody>
      </p:sp>
      <p:sp>
        <p:nvSpPr>
          <p:cNvPr id="26" name="Rectangle 25">
            <a:extLst>
              <a:ext uri="{FF2B5EF4-FFF2-40B4-BE49-F238E27FC236}">
                <a16:creationId xmlns:a16="http://schemas.microsoft.com/office/drawing/2014/main" id="{BFE6A953-D3B3-26B9-3457-0871641CF3B6}"/>
              </a:ext>
            </a:extLst>
          </p:cNvPr>
          <p:cNvSpPr/>
          <p:nvPr/>
        </p:nvSpPr>
        <p:spPr>
          <a:xfrm>
            <a:off x="4553060" y="2561652"/>
            <a:ext cx="345434" cy="353131"/>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5319117-9CE8-0A83-4AAD-C6B32E04E98C}"/>
                  </a:ext>
                </a:extLst>
              </p:cNvPr>
              <p:cNvSpPr txBox="1"/>
              <p:nvPr/>
            </p:nvSpPr>
            <p:spPr>
              <a:xfrm>
                <a:off x="1650386" y="3027409"/>
                <a:ext cx="3720316"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200">
                    <a:solidFill>
                      <a:srgbClr val="FFFFFF"/>
                    </a:solidFill>
                  </a:rPr>
                  <a:t>Number of bins in histogram:  </a:t>
                </a:r>
                <a14:m>
                  <m:oMath xmlns:m="http://schemas.openxmlformats.org/officeDocument/2006/math">
                    <m:sSup>
                      <m:sSupPr>
                        <m:ctrlPr>
                          <a:rPr lang="en-US" sz="1200" i="1" smtClean="0">
                            <a:solidFill>
                              <a:srgbClr val="FFFFFF"/>
                            </a:solidFill>
                            <a:latin typeface="Cambria Math" panose="02040503050406030204" pitchFamily="18" charset="0"/>
                          </a:rPr>
                        </m:ctrlPr>
                      </m:sSupPr>
                      <m:e>
                        <m:r>
                          <a:rPr lang="en-US" sz="1200" b="0" i="1" smtClean="0">
                            <a:solidFill>
                              <a:srgbClr val="FFFFFF"/>
                            </a:solidFill>
                            <a:latin typeface="Cambria Math" panose="02040503050406030204" pitchFamily="18" charset="0"/>
                          </a:rPr>
                          <m:t>2</m:t>
                        </m:r>
                      </m:e>
                      <m:sup>
                        <m:r>
                          <a:rPr lang="en-US" sz="1200" b="0" i="1" smtClean="0">
                            <a:solidFill>
                              <a:srgbClr val="FFFFFF"/>
                            </a:solidFill>
                            <a:latin typeface="Cambria Math" panose="02040503050406030204" pitchFamily="18" charset="0"/>
                          </a:rPr>
                          <m:t>8</m:t>
                        </m:r>
                      </m:sup>
                    </m:sSup>
                    <m:r>
                      <a:rPr lang="en-US" sz="1200" b="0" i="1" smtClean="0">
                        <a:solidFill>
                          <a:srgbClr val="FFFFFF"/>
                        </a:solidFill>
                        <a:latin typeface="Cambria Math" panose="02040503050406030204" pitchFamily="18" charset="0"/>
                      </a:rPr>
                      <m:t>=256</m:t>
                    </m:r>
                  </m:oMath>
                </a14:m>
                <a:r>
                  <a:rPr lang="en-US" sz="1200">
                    <a:solidFill>
                      <a:srgbClr val="FFFFFF"/>
                    </a:solidFill>
                  </a:rPr>
                  <a:t>  (8-bit)    </a:t>
                </a:r>
              </a:p>
            </p:txBody>
          </p:sp>
        </mc:Choice>
        <mc:Fallback xmlns="">
          <p:sp>
            <p:nvSpPr>
              <p:cNvPr id="27" name="TextBox 26">
                <a:extLst>
                  <a:ext uri="{FF2B5EF4-FFF2-40B4-BE49-F238E27FC236}">
                    <a16:creationId xmlns:a16="http://schemas.microsoft.com/office/drawing/2014/main" id="{55319117-9CE8-0A83-4AAD-C6B32E04E98C}"/>
                  </a:ext>
                </a:extLst>
              </p:cNvPr>
              <p:cNvSpPr txBox="1">
                <a:spLocks noRot="1" noChangeAspect="1" noMove="1" noResize="1" noEditPoints="1" noAdjustHandles="1" noChangeArrowheads="1" noChangeShapeType="1" noTextEdit="1"/>
              </p:cNvSpPr>
              <p:nvPr/>
            </p:nvSpPr>
            <p:spPr>
              <a:xfrm>
                <a:off x="1650386" y="3027409"/>
                <a:ext cx="3720316" cy="276999"/>
              </a:xfrm>
              <a:prstGeom prst="rect">
                <a:avLst/>
              </a:prstGeom>
              <a:blipFill>
                <a:blip r:embed="rId7"/>
                <a:stretch>
                  <a:fillRect l="-164" t="-4444" b="-15556"/>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71A2967-768E-5188-D6FD-F7E6E65A507A}"/>
                  </a:ext>
                </a:extLst>
              </p:cNvPr>
              <p:cNvSpPr txBox="1"/>
              <p:nvPr/>
            </p:nvSpPr>
            <p:spPr>
              <a:xfrm>
                <a:off x="2198129" y="2582459"/>
                <a:ext cx="345434" cy="2803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0</m:t>
                          </m:r>
                        </m:sub>
                        <m:sup>
                          <m:r>
                            <a:rPr lang="en-US" sz="1200" b="0" i="1" smtClean="0">
                              <a:solidFill>
                                <a:srgbClr val="FFFFFF"/>
                              </a:solidFill>
                              <a:latin typeface="Cambria Math" panose="02040503050406030204" pitchFamily="18" charset="0"/>
                            </a:rPr>
                            <m:t>1</m:t>
                          </m:r>
                        </m:sup>
                      </m:sSubSup>
                    </m:oMath>
                  </m:oMathPara>
                </a14:m>
                <a:endParaRPr lang="en-US" sz="1200">
                  <a:solidFill>
                    <a:srgbClr val="FFFFFF"/>
                  </a:solidFill>
                </a:endParaRPr>
              </a:p>
            </p:txBody>
          </p:sp>
        </mc:Choice>
        <mc:Fallback xmlns="">
          <p:sp>
            <p:nvSpPr>
              <p:cNvPr id="28" name="TextBox 27">
                <a:extLst>
                  <a:ext uri="{FF2B5EF4-FFF2-40B4-BE49-F238E27FC236}">
                    <a16:creationId xmlns:a16="http://schemas.microsoft.com/office/drawing/2014/main" id="{C71A2967-768E-5188-D6FD-F7E6E65A507A}"/>
                  </a:ext>
                </a:extLst>
              </p:cNvPr>
              <p:cNvSpPr txBox="1">
                <a:spLocks noRot="1" noChangeAspect="1" noMove="1" noResize="1" noEditPoints="1" noAdjustHandles="1" noChangeArrowheads="1" noChangeShapeType="1" noTextEdit="1"/>
              </p:cNvSpPr>
              <p:nvPr/>
            </p:nvSpPr>
            <p:spPr>
              <a:xfrm>
                <a:off x="2198129" y="2582459"/>
                <a:ext cx="345434" cy="280333"/>
              </a:xfrm>
              <a:prstGeom prst="rect">
                <a:avLst/>
              </a:prstGeom>
              <a:blipFill>
                <a:blip r:embed="rId8"/>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F98CE22-95F5-4D62-6AC0-2764C71053F3}"/>
                  </a:ext>
                </a:extLst>
              </p:cNvPr>
              <p:cNvSpPr txBox="1"/>
              <p:nvPr/>
            </p:nvSpPr>
            <p:spPr>
              <a:xfrm>
                <a:off x="1847264" y="2582460"/>
                <a:ext cx="345434" cy="2818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0</m:t>
                          </m:r>
                        </m:sub>
                        <m:sup>
                          <m:r>
                            <a:rPr lang="en-US" sz="1200" b="0" i="1" smtClean="0">
                              <a:solidFill>
                                <a:srgbClr val="FFFFFF"/>
                              </a:solidFill>
                              <a:latin typeface="Cambria Math" panose="02040503050406030204" pitchFamily="18" charset="0"/>
                            </a:rPr>
                            <m:t>0</m:t>
                          </m:r>
                        </m:sup>
                      </m:sSubSup>
                    </m:oMath>
                  </m:oMathPara>
                </a14:m>
                <a:endParaRPr lang="en-US" sz="1200">
                  <a:solidFill>
                    <a:srgbClr val="FFFFFF"/>
                  </a:solidFill>
                </a:endParaRPr>
              </a:p>
            </p:txBody>
          </p:sp>
        </mc:Choice>
        <mc:Fallback xmlns="">
          <p:sp>
            <p:nvSpPr>
              <p:cNvPr id="29" name="TextBox 28">
                <a:extLst>
                  <a:ext uri="{FF2B5EF4-FFF2-40B4-BE49-F238E27FC236}">
                    <a16:creationId xmlns:a16="http://schemas.microsoft.com/office/drawing/2014/main" id="{7F98CE22-95F5-4D62-6AC0-2764C71053F3}"/>
                  </a:ext>
                </a:extLst>
              </p:cNvPr>
              <p:cNvSpPr txBox="1">
                <a:spLocks noRot="1" noChangeAspect="1" noMove="1" noResize="1" noEditPoints="1" noAdjustHandles="1" noChangeArrowheads="1" noChangeShapeType="1" noTextEdit="1"/>
              </p:cNvSpPr>
              <p:nvPr/>
            </p:nvSpPr>
            <p:spPr>
              <a:xfrm>
                <a:off x="1847264" y="2582460"/>
                <a:ext cx="345434" cy="281872"/>
              </a:xfrm>
              <a:prstGeom prst="rect">
                <a:avLst/>
              </a:prstGeom>
              <a:blipFill>
                <a:blip r:embed="rId9"/>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5F66509-9CF2-7B0D-B384-49400E13724B}"/>
                  </a:ext>
                </a:extLst>
              </p:cNvPr>
              <p:cNvSpPr txBox="1"/>
              <p:nvPr/>
            </p:nvSpPr>
            <p:spPr>
              <a:xfrm>
                <a:off x="2537275" y="2582459"/>
                <a:ext cx="345434" cy="2807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0</m:t>
                          </m:r>
                        </m:sub>
                        <m:sup>
                          <m:r>
                            <a:rPr lang="en-US" sz="1200" b="0" i="1" smtClean="0">
                              <a:solidFill>
                                <a:srgbClr val="FFFFFF"/>
                              </a:solidFill>
                              <a:latin typeface="Cambria Math" panose="02040503050406030204" pitchFamily="18" charset="0"/>
                            </a:rPr>
                            <m:t>2</m:t>
                          </m:r>
                        </m:sup>
                      </m:sSubSup>
                    </m:oMath>
                  </m:oMathPara>
                </a14:m>
                <a:endParaRPr lang="en-US" sz="1200">
                  <a:solidFill>
                    <a:srgbClr val="FFFFFF"/>
                  </a:solidFill>
                </a:endParaRPr>
              </a:p>
            </p:txBody>
          </p:sp>
        </mc:Choice>
        <mc:Fallback xmlns="">
          <p:sp>
            <p:nvSpPr>
              <p:cNvPr id="30" name="TextBox 29">
                <a:extLst>
                  <a:ext uri="{FF2B5EF4-FFF2-40B4-BE49-F238E27FC236}">
                    <a16:creationId xmlns:a16="http://schemas.microsoft.com/office/drawing/2014/main" id="{55F66509-9CF2-7B0D-B384-49400E13724B}"/>
                  </a:ext>
                </a:extLst>
              </p:cNvPr>
              <p:cNvSpPr txBox="1">
                <a:spLocks noRot="1" noChangeAspect="1" noMove="1" noResize="1" noEditPoints="1" noAdjustHandles="1" noChangeArrowheads="1" noChangeShapeType="1" noTextEdit="1"/>
              </p:cNvSpPr>
              <p:nvPr/>
            </p:nvSpPr>
            <p:spPr>
              <a:xfrm>
                <a:off x="2537275" y="2582459"/>
                <a:ext cx="345434" cy="280718"/>
              </a:xfrm>
              <a:prstGeom prst="rect">
                <a:avLst/>
              </a:prstGeom>
              <a:blipFill>
                <a:blip r:embed="rId10"/>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C2B92ADD-DD97-A1E1-A48D-56C83D1F7E2C}"/>
                  </a:ext>
                </a:extLst>
              </p:cNvPr>
              <p:cNvSpPr txBox="1"/>
              <p:nvPr/>
            </p:nvSpPr>
            <p:spPr>
              <a:xfrm>
                <a:off x="2892085" y="2582459"/>
                <a:ext cx="345434" cy="2816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0</m:t>
                          </m:r>
                        </m:sub>
                        <m:sup>
                          <m:r>
                            <a:rPr lang="en-US" sz="1200" b="0" i="1" smtClean="0">
                              <a:solidFill>
                                <a:srgbClr val="FFFFFF"/>
                              </a:solidFill>
                              <a:latin typeface="Cambria Math" panose="02040503050406030204" pitchFamily="18" charset="0"/>
                            </a:rPr>
                            <m:t>3</m:t>
                          </m:r>
                        </m:sup>
                      </m:sSubSup>
                    </m:oMath>
                  </m:oMathPara>
                </a14:m>
                <a:endParaRPr lang="en-US" sz="1200">
                  <a:solidFill>
                    <a:srgbClr val="FFFFFF"/>
                  </a:solidFill>
                </a:endParaRPr>
              </a:p>
            </p:txBody>
          </p:sp>
        </mc:Choice>
        <mc:Fallback xmlns="">
          <p:sp>
            <p:nvSpPr>
              <p:cNvPr id="31" name="TextBox 30">
                <a:extLst>
                  <a:ext uri="{FF2B5EF4-FFF2-40B4-BE49-F238E27FC236}">
                    <a16:creationId xmlns:a16="http://schemas.microsoft.com/office/drawing/2014/main" id="{C2B92ADD-DD97-A1E1-A48D-56C83D1F7E2C}"/>
                  </a:ext>
                </a:extLst>
              </p:cNvPr>
              <p:cNvSpPr txBox="1">
                <a:spLocks noRot="1" noChangeAspect="1" noMove="1" noResize="1" noEditPoints="1" noAdjustHandles="1" noChangeArrowheads="1" noChangeShapeType="1" noTextEdit="1"/>
              </p:cNvSpPr>
              <p:nvPr/>
            </p:nvSpPr>
            <p:spPr>
              <a:xfrm>
                <a:off x="2892085" y="2582459"/>
                <a:ext cx="345434" cy="281616"/>
              </a:xfrm>
              <a:prstGeom prst="rect">
                <a:avLst/>
              </a:prstGeom>
              <a:blipFill>
                <a:blip r:embed="rId11"/>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63243FB8-873E-2FB3-2E64-96D688393ACC}"/>
                  </a:ext>
                </a:extLst>
              </p:cNvPr>
              <p:cNvSpPr txBox="1"/>
              <p:nvPr/>
            </p:nvSpPr>
            <p:spPr>
              <a:xfrm>
                <a:off x="4506303" y="2591399"/>
                <a:ext cx="345434" cy="2845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0</m:t>
                          </m:r>
                        </m:sub>
                        <m:sup>
                          <m:r>
                            <a:rPr lang="en-US" sz="1200" b="0" i="1" smtClean="0">
                              <a:solidFill>
                                <a:srgbClr val="FFFFFF"/>
                              </a:solidFill>
                              <a:latin typeface="Cambria Math" panose="02040503050406030204" pitchFamily="18" charset="0"/>
                            </a:rPr>
                            <m:t>255</m:t>
                          </m:r>
                        </m:sup>
                      </m:sSubSup>
                    </m:oMath>
                  </m:oMathPara>
                </a14:m>
                <a:endParaRPr lang="en-US" sz="1200">
                  <a:solidFill>
                    <a:srgbClr val="FFFFFF"/>
                  </a:solidFill>
                </a:endParaRPr>
              </a:p>
            </p:txBody>
          </p:sp>
        </mc:Choice>
        <mc:Fallback xmlns="">
          <p:sp>
            <p:nvSpPr>
              <p:cNvPr id="32" name="TextBox 31">
                <a:extLst>
                  <a:ext uri="{FF2B5EF4-FFF2-40B4-BE49-F238E27FC236}">
                    <a16:creationId xmlns:a16="http://schemas.microsoft.com/office/drawing/2014/main" id="{63243FB8-873E-2FB3-2E64-96D688393ACC}"/>
                  </a:ext>
                </a:extLst>
              </p:cNvPr>
              <p:cNvSpPr txBox="1">
                <a:spLocks noRot="1" noChangeAspect="1" noMove="1" noResize="1" noEditPoints="1" noAdjustHandles="1" noChangeArrowheads="1" noChangeShapeType="1" noTextEdit="1"/>
              </p:cNvSpPr>
              <p:nvPr/>
            </p:nvSpPr>
            <p:spPr>
              <a:xfrm>
                <a:off x="4506303" y="2591399"/>
                <a:ext cx="345434" cy="284501"/>
              </a:xfrm>
              <a:prstGeom prst="rect">
                <a:avLst/>
              </a:prstGeom>
              <a:blipFill>
                <a:blip r:embed="rId12"/>
                <a:stretch>
                  <a:fillRect r="-21053"/>
                </a:stretch>
              </a:blipFill>
              <a:ln w="12700" cap="flat">
                <a:noFill/>
                <a:miter lim="400000"/>
              </a:ln>
              <a:effectLst/>
            </p:spPr>
            <p:txBody>
              <a:bodyPr/>
              <a:lstStyle/>
              <a:p>
                <a:r>
                  <a:rPr lang="en-US">
                    <a:noFill/>
                  </a:rPr>
                  <a:t> </a:t>
                </a:r>
              </a:p>
            </p:txBody>
          </p:sp>
        </mc:Fallback>
      </mc:AlternateContent>
      <p:sp>
        <p:nvSpPr>
          <p:cNvPr id="33" name="Rectangle 32">
            <a:extLst>
              <a:ext uri="{FF2B5EF4-FFF2-40B4-BE49-F238E27FC236}">
                <a16:creationId xmlns:a16="http://schemas.microsoft.com/office/drawing/2014/main" id="{C1ADC96E-E7A8-4547-D11E-B191C3747D8F}"/>
              </a:ext>
            </a:extLst>
          </p:cNvPr>
          <p:cNvSpPr/>
          <p:nvPr/>
        </p:nvSpPr>
        <p:spPr>
          <a:xfrm>
            <a:off x="8948502" y="2566332"/>
            <a:ext cx="345434" cy="353131"/>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4" name="Rectangle 33">
            <a:extLst>
              <a:ext uri="{FF2B5EF4-FFF2-40B4-BE49-F238E27FC236}">
                <a16:creationId xmlns:a16="http://schemas.microsoft.com/office/drawing/2014/main" id="{B7D333D2-E2A1-C019-29BE-272357B25790}"/>
              </a:ext>
            </a:extLst>
          </p:cNvPr>
          <p:cNvSpPr/>
          <p:nvPr/>
        </p:nvSpPr>
        <p:spPr>
          <a:xfrm>
            <a:off x="9294865" y="2566331"/>
            <a:ext cx="345434" cy="353131"/>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5" name="Rectangle 34">
            <a:extLst>
              <a:ext uri="{FF2B5EF4-FFF2-40B4-BE49-F238E27FC236}">
                <a16:creationId xmlns:a16="http://schemas.microsoft.com/office/drawing/2014/main" id="{1D9714B4-0FED-8060-E7D6-EB2A2EE65A7C}"/>
              </a:ext>
            </a:extLst>
          </p:cNvPr>
          <p:cNvSpPr/>
          <p:nvPr/>
        </p:nvSpPr>
        <p:spPr>
          <a:xfrm>
            <a:off x="9641228" y="2566331"/>
            <a:ext cx="345434" cy="353131"/>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6" name="Rectangle 35">
            <a:extLst>
              <a:ext uri="{FF2B5EF4-FFF2-40B4-BE49-F238E27FC236}">
                <a16:creationId xmlns:a16="http://schemas.microsoft.com/office/drawing/2014/main" id="{EE1B0401-F015-065A-DD8F-A002828358F1}"/>
              </a:ext>
            </a:extLst>
          </p:cNvPr>
          <p:cNvSpPr/>
          <p:nvPr/>
        </p:nvSpPr>
        <p:spPr>
          <a:xfrm>
            <a:off x="9987591" y="2566330"/>
            <a:ext cx="345434" cy="353131"/>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7" name="TextBox 36">
            <a:extLst>
              <a:ext uri="{FF2B5EF4-FFF2-40B4-BE49-F238E27FC236}">
                <a16:creationId xmlns:a16="http://schemas.microsoft.com/office/drawing/2014/main" id="{9DCBB96F-D97C-7A89-5050-14D83A7F3E78}"/>
              </a:ext>
            </a:extLst>
          </p:cNvPr>
          <p:cNvSpPr txBox="1"/>
          <p:nvPr/>
        </p:nvSpPr>
        <p:spPr>
          <a:xfrm>
            <a:off x="10765751" y="2574701"/>
            <a:ext cx="369642"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200">
                <a:solidFill>
                  <a:srgbClr val="FFFFFF"/>
                </a:solidFill>
              </a:rPr>
              <a:t>...</a:t>
            </a:r>
          </a:p>
          <a:p>
            <a:endParaRPr lang="en-US" sz="1200">
              <a:solidFill>
                <a:srgbClr val="FFFFFF"/>
              </a:solidFill>
            </a:endParaRPr>
          </a:p>
        </p:txBody>
      </p:sp>
      <p:sp>
        <p:nvSpPr>
          <p:cNvPr id="38" name="Rectangle 37">
            <a:extLst>
              <a:ext uri="{FF2B5EF4-FFF2-40B4-BE49-F238E27FC236}">
                <a16:creationId xmlns:a16="http://schemas.microsoft.com/office/drawing/2014/main" id="{28C6C78F-BCB5-760D-B522-EE8E85F81835}"/>
              </a:ext>
            </a:extLst>
          </p:cNvPr>
          <p:cNvSpPr/>
          <p:nvPr/>
        </p:nvSpPr>
        <p:spPr>
          <a:xfrm>
            <a:off x="11417456" y="2581569"/>
            <a:ext cx="345434" cy="353131"/>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E6941C4B-0E27-9229-3580-43F02EB0C123}"/>
                  </a:ext>
                </a:extLst>
              </p:cNvPr>
              <p:cNvSpPr txBox="1"/>
              <p:nvPr/>
            </p:nvSpPr>
            <p:spPr>
              <a:xfrm>
                <a:off x="9229517" y="2601957"/>
                <a:ext cx="345434" cy="2793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𝑁</m:t>
                          </m:r>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1</m:t>
                          </m:r>
                        </m:sup>
                      </m:sSubSup>
                    </m:oMath>
                  </m:oMathPara>
                </a14:m>
                <a:endParaRPr lang="en-US" sz="1200">
                  <a:solidFill>
                    <a:srgbClr val="FFFFFF"/>
                  </a:solidFill>
                </a:endParaRPr>
              </a:p>
            </p:txBody>
          </p:sp>
        </mc:Choice>
        <mc:Fallback xmlns="">
          <p:sp>
            <p:nvSpPr>
              <p:cNvPr id="39" name="TextBox 38">
                <a:extLst>
                  <a:ext uri="{FF2B5EF4-FFF2-40B4-BE49-F238E27FC236}">
                    <a16:creationId xmlns:a16="http://schemas.microsoft.com/office/drawing/2014/main" id="{E6941C4B-0E27-9229-3580-43F02EB0C123}"/>
                  </a:ext>
                </a:extLst>
              </p:cNvPr>
              <p:cNvSpPr txBox="1">
                <a:spLocks noRot="1" noChangeAspect="1" noMove="1" noResize="1" noEditPoints="1" noAdjustHandles="1" noChangeArrowheads="1" noChangeShapeType="1" noTextEdit="1"/>
              </p:cNvSpPr>
              <p:nvPr/>
            </p:nvSpPr>
            <p:spPr>
              <a:xfrm>
                <a:off x="9229517" y="2601957"/>
                <a:ext cx="345434" cy="279307"/>
              </a:xfrm>
              <a:prstGeom prst="rect">
                <a:avLst/>
              </a:prstGeom>
              <a:blipFill>
                <a:blip r:embed="rId13"/>
                <a:stretch>
                  <a:fillRect r="-26316"/>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772C5B1B-695E-FF3F-147E-786ECBD5FD41}"/>
                  </a:ext>
                </a:extLst>
              </p:cNvPr>
              <p:cNvSpPr txBox="1"/>
              <p:nvPr/>
            </p:nvSpPr>
            <p:spPr>
              <a:xfrm>
                <a:off x="8878652" y="2601958"/>
                <a:ext cx="345434" cy="2808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𝑁</m:t>
                          </m:r>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0</m:t>
                          </m:r>
                        </m:sup>
                      </m:sSubSup>
                    </m:oMath>
                  </m:oMathPara>
                </a14:m>
                <a:endParaRPr lang="en-US" sz="1200">
                  <a:solidFill>
                    <a:srgbClr val="FFFFFF"/>
                  </a:solidFill>
                </a:endParaRPr>
              </a:p>
            </p:txBody>
          </p:sp>
        </mc:Choice>
        <mc:Fallback xmlns="">
          <p:sp>
            <p:nvSpPr>
              <p:cNvPr id="40" name="TextBox 39">
                <a:extLst>
                  <a:ext uri="{FF2B5EF4-FFF2-40B4-BE49-F238E27FC236}">
                    <a16:creationId xmlns:a16="http://schemas.microsoft.com/office/drawing/2014/main" id="{772C5B1B-695E-FF3F-147E-786ECBD5FD41}"/>
                  </a:ext>
                </a:extLst>
              </p:cNvPr>
              <p:cNvSpPr txBox="1">
                <a:spLocks noRot="1" noChangeAspect="1" noMove="1" noResize="1" noEditPoints="1" noAdjustHandles="1" noChangeArrowheads="1" noChangeShapeType="1" noTextEdit="1"/>
              </p:cNvSpPr>
              <p:nvPr/>
            </p:nvSpPr>
            <p:spPr>
              <a:xfrm>
                <a:off x="8878652" y="2601958"/>
                <a:ext cx="345434" cy="280846"/>
              </a:xfrm>
              <a:prstGeom prst="rect">
                <a:avLst/>
              </a:prstGeom>
              <a:blipFill>
                <a:blip r:embed="rId14"/>
                <a:stretch>
                  <a:fillRect r="-26316"/>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221BCB-9500-C7E5-ABC2-04CAD43508CF}"/>
                  </a:ext>
                </a:extLst>
              </p:cNvPr>
              <p:cNvSpPr txBox="1"/>
              <p:nvPr/>
            </p:nvSpPr>
            <p:spPr>
              <a:xfrm>
                <a:off x="9568663" y="2601957"/>
                <a:ext cx="345434" cy="2796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𝑁</m:t>
                          </m:r>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2</m:t>
                          </m:r>
                        </m:sup>
                      </m:sSubSup>
                    </m:oMath>
                  </m:oMathPara>
                </a14:m>
                <a:endParaRPr lang="en-US" sz="1200">
                  <a:solidFill>
                    <a:srgbClr val="FFFFFF"/>
                  </a:solidFill>
                </a:endParaRPr>
              </a:p>
            </p:txBody>
          </p:sp>
        </mc:Choice>
        <mc:Fallback xmlns="">
          <p:sp>
            <p:nvSpPr>
              <p:cNvPr id="41" name="TextBox 40">
                <a:extLst>
                  <a:ext uri="{FF2B5EF4-FFF2-40B4-BE49-F238E27FC236}">
                    <a16:creationId xmlns:a16="http://schemas.microsoft.com/office/drawing/2014/main" id="{AA221BCB-9500-C7E5-ABC2-04CAD43508CF}"/>
                  </a:ext>
                </a:extLst>
              </p:cNvPr>
              <p:cNvSpPr txBox="1">
                <a:spLocks noRot="1" noChangeAspect="1" noMove="1" noResize="1" noEditPoints="1" noAdjustHandles="1" noChangeArrowheads="1" noChangeShapeType="1" noTextEdit="1"/>
              </p:cNvSpPr>
              <p:nvPr/>
            </p:nvSpPr>
            <p:spPr>
              <a:xfrm>
                <a:off x="9568663" y="2601957"/>
                <a:ext cx="345434" cy="279692"/>
              </a:xfrm>
              <a:prstGeom prst="rect">
                <a:avLst/>
              </a:prstGeom>
              <a:blipFill>
                <a:blip r:embed="rId15"/>
                <a:stretch>
                  <a:fillRect r="-28571"/>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B4DD4924-A994-25C5-DABA-81AEB0918399}"/>
                  </a:ext>
                </a:extLst>
              </p:cNvPr>
              <p:cNvSpPr txBox="1"/>
              <p:nvPr/>
            </p:nvSpPr>
            <p:spPr>
              <a:xfrm>
                <a:off x="9923473" y="2601957"/>
                <a:ext cx="345434" cy="280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𝑁</m:t>
                          </m:r>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3</m:t>
                          </m:r>
                        </m:sup>
                      </m:sSubSup>
                    </m:oMath>
                  </m:oMathPara>
                </a14:m>
                <a:endParaRPr lang="en-US" sz="1200">
                  <a:solidFill>
                    <a:srgbClr val="FFFFFF"/>
                  </a:solidFill>
                </a:endParaRPr>
              </a:p>
            </p:txBody>
          </p:sp>
        </mc:Choice>
        <mc:Fallback xmlns="">
          <p:sp>
            <p:nvSpPr>
              <p:cNvPr id="42" name="TextBox 41">
                <a:extLst>
                  <a:ext uri="{FF2B5EF4-FFF2-40B4-BE49-F238E27FC236}">
                    <a16:creationId xmlns:a16="http://schemas.microsoft.com/office/drawing/2014/main" id="{B4DD4924-A994-25C5-DABA-81AEB0918399}"/>
                  </a:ext>
                </a:extLst>
              </p:cNvPr>
              <p:cNvSpPr txBox="1">
                <a:spLocks noRot="1" noChangeAspect="1" noMove="1" noResize="1" noEditPoints="1" noAdjustHandles="1" noChangeArrowheads="1" noChangeShapeType="1" noTextEdit="1"/>
              </p:cNvSpPr>
              <p:nvPr/>
            </p:nvSpPr>
            <p:spPr>
              <a:xfrm>
                <a:off x="9923473" y="2601957"/>
                <a:ext cx="345434" cy="280590"/>
              </a:xfrm>
              <a:prstGeom prst="rect">
                <a:avLst/>
              </a:prstGeom>
              <a:blipFill>
                <a:blip r:embed="rId16"/>
                <a:stretch>
                  <a:fillRect r="-26316"/>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F48BEC6A-2785-EC7D-8D5D-94A1B9EA1829}"/>
                  </a:ext>
                </a:extLst>
              </p:cNvPr>
              <p:cNvSpPr txBox="1"/>
              <p:nvPr/>
            </p:nvSpPr>
            <p:spPr>
              <a:xfrm>
                <a:off x="11345299" y="2611316"/>
                <a:ext cx="345434" cy="2834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𝑁</m:t>
                          </m:r>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255</m:t>
                          </m:r>
                        </m:sup>
                      </m:sSubSup>
                    </m:oMath>
                  </m:oMathPara>
                </a14:m>
                <a:endParaRPr lang="en-US" sz="1200">
                  <a:solidFill>
                    <a:srgbClr val="FFFFFF"/>
                  </a:solidFill>
                </a:endParaRPr>
              </a:p>
            </p:txBody>
          </p:sp>
        </mc:Choice>
        <mc:Fallback xmlns="">
          <p:sp>
            <p:nvSpPr>
              <p:cNvPr id="43" name="TextBox 42">
                <a:extLst>
                  <a:ext uri="{FF2B5EF4-FFF2-40B4-BE49-F238E27FC236}">
                    <a16:creationId xmlns:a16="http://schemas.microsoft.com/office/drawing/2014/main" id="{F48BEC6A-2785-EC7D-8D5D-94A1B9EA1829}"/>
                  </a:ext>
                </a:extLst>
              </p:cNvPr>
              <p:cNvSpPr txBox="1">
                <a:spLocks noRot="1" noChangeAspect="1" noMove="1" noResize="1" noEditPoints="1" noAdjustHandles="1" noChangeArrowheads="1" noChangeShapeType="1" noTextEdit="1"/>
              </p:cNvSpPr>
              <p:nvPr/>
            </p:nvSpPr>
            <p:spPr>
              <a:xfrm>
                <a:off x="11345299" y="2611316"/>
                <a:ext cx="345434" cy="283476"/>
              </a:xfrm>
              <a:prstGeom prst="rect">
                <a:avLst/>
              </a:prstGeom>
              <a:blipFill>
                <a:blip r:embed="rId17"/>
                <a:stretch>
                  <a:fillRect r="-26316"/>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9BE84895-DB2E-E689-0BA8-658EB65F91B1}"/>
                  </a:ext>
                </a:extLst>
              </p:cNvPr>
              <p:cNvSpPr txBox="1"/>
              <p:nvPr/>
            </p:nvSpPr>
            <p:spPr>
              <a:xfrm>
                <a:off x="10318998" y="3055237"/>
                <a:ext cx="1766322"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14:m>
                  <m:oMath xmlns:m="http://schemas.openxmlformats.org/officeDocument/2006/math">
                    <m:r>
                      <a:rPr lang="en-US" sz="1200" b="0" i="1" smtClean="0">
                        <a:solidFill>
                          <a:srgbClr val="FFFFFF"/>
                        </a:solidFill>
                        <a:latin typeface="Cambria Math" panose="02040503050406030204" pitchFamily="18" charset="0"/>
                      </a:rPr>
                      <m:t>𝑁</m:t>
                    </m:r>
                    <m:r>
                      <a:rPr lang="en-US" sz="1200" b="0" i="1" smtClean="0">
                        <a:solidFill>
                          <a:srgbClr val="FFFFFF"/>
                        </a:solidFill>
                        <a:latin typeface="Cambria Math" panose="02040503050406030204" pitchFamily="18" charset="0"/>
                      </a:rPr>
                      <m:t>=</m:t>
                    </m:r>
                  </m:oMath>
                </a14:m>
                <a:r>
                  <a:rPr lang="en-US" sz="1200">
                    <a:solidFill>
                      <a:srgbClr val="FFFFFF"/>
                    </a:solidFill>
                  </a:rPr>
                  <a:t> Number of blocks</a:t>
                </a:r>
              </a:p>
            </p:txBody>
          </p:sp>
        </mc:Choice>
        <mc:Fallback xmlns="">
          <p:sp>
            <p:nvSpPr>
              <p:cNvPr id="44" name="TextBox 43">
                <a:extLst>
                  <a:ext uri="{FF2B5EF4-FFF2-40B4-BE49-F238E27FC236}">
                    <a16:creationId xmlns:a16="http://schemas.microsoft.com/office/drawing/2014/main" id="{9BE84895-DB2E-E689-0BA8-658EB65F91B1}"/>
                  </a:ext>
                </a:extLst>
              </p:cNvPr>
              <p:cNvSpPr txBox="1">
                <a:spLocks noRot="1" noChangeAspect="1" noMove="1" noResize="1" noEditPoints="1" noAdjustHandles="1" noChangeArrowheads="1" noChangeShapeType="1" noTextEdit="1"/>
              </p:cNvSpPr>
              <p:nvPr/>
            </p:nvSpPr>
            <p:spPr>
              <a:xfrm>
                <a:off x="10318998" y="3055237"/>
                <a:ext cx="1766322" cy="276999"/>
              </a:xfrm>
              <a:prstGeom prst="rect">
                <a:avLst/>
              </a:prstGeom>
              <a:blipFill>
                <a:blip r:embed="rId18"/>
                <a:stretch>
                  <a:fillRect t="-2174" b="-13043"/>
                </a:stretch>
              </a:blipFill>
              <a:ln w="12700" cap="flat">
                <a:noFill/>
                <a:miter lim="400000"/>
              </a:ln>
              <a:effectLst/>
            </p:spPr>
            <p:txBody>
              <a:bodyPr/>
              <a:lstStyle/>
              <a:p>
                <a:r>
                  <a:rPr lang="en-US">
                    <a:noFill/>
                  </a:rPr>
                  <a:t> </a:t>
                </a:r>
              </a:p>
            </p:txBody>
          </p:sp>
        </mc:Fallback>
      </mc:AlternateContent>
      <p:sp>
        <p:nvSpPr>
          <p:cNvPr id="45" name="TextBox 44">
            <a:extLst>
              <a:ext uri="{FF2B5EF4-FFF2-40B4-BE49-F238E27FC236}">
                <a16:creationId xmlns:a16="http://schemas.microsoft.com/office/drawing/2014/main" id="{9591073C-E4D0-5FAA-6435-17A9CC0E7989}"/>
              </a:ext>
            </a:extLst>
          </p:cNvPr>
          <p:cNvSpPr txBox="1"/>
          <p:nvPr/>
        </p:nvSpPr>
        <p:spPr>
          <a:xfrm>
            <a:off x="8444349" y="2578248"/>
            <a:ext cx="369642"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200">
                <a:solidFill>
                  <a:srgbClr val="FFFFFF"/>
                </a:solidFill>
              </a:rPr>
              <a:t>...</a:t>
            </a:r>
          </a:p>
          <a:p>
            <a:endParaRPr lang="en-US" sz="1200">
              <a:solidFill>
                <a:srgbClr val="FFFFFF"/>
              </a:solidFill>
            </a:endParaRPr>
          </a:p>
        </p:txBody>
      </p:sp>
      <p:cxnSp>
        <p:nvCxnSpPr>
          <p:cNvPr id="46" name="Straight Arrow Connector 45">
            <a:extLst>
              <a:ext uri="{FF2B5EF4-FFF2-40B4-BE49-F238E27FC236}">
                <a16:creationId xmlns:a16="http://schemas.microsoft.com/office/drawing/2014/main" id="{BF992B20-ED0C-84F3-3031-17BBC946BDC6}"/>
              </a:ext>
            </a:extLst>
          </p:cNvPr>
          <p:cNvCxnSpPr>
            <a:cxnSpLocks/>
          </p:cNvCxnSpPr>
          <p:nvPr/>
        </p:nvCxnSpPr>
        <p:spPr>
          <a:xfrm>
            <a:off x="3369440" y="2032349"/>
            <a:ext cx="0" cy="357488"/>
          </a:xfrm>
          <a:prstGeom prst="straightConnector1">
            <a:avLst/>
          </a:prstGeom>
          <a:noFill/>
          <a:ln w="38100" cap="flat">
            <a:solidFill>
              <a:srgbClr val="92D05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7" name="Straight Arrow Connector 46">
            <a:extLst>
              <a:ext uri="{FF2B5EF4-FFF2-40B4-BE49-F238E27FC236}">
                <a16:creationId xmlns:a16="http://schemas.microsoft.com/office/drawing/2014/main" id="{F49E8675-5C5F-C4F2-CF98-660685968757}"/>
              </a:ext>
            </a:extLst>
          </p:cNvPr>
          <p:cNvCxnSpPr>
            <a:cxnSpLocks/>
          </p:cNvCxnSpPr>
          <p:nvPr/>
        </p:nvCxnSpPr>
        <p:spPr>
          <a:xfrm>
            <a:off x="10524300" y="1988797"/>
            <a:ext cx="0" cy="397865"/>
          </a:xfrm>
          <a:prstGeom prst="straightConnector1">
            <a:avLst/>
          </a:prstGeom>
          <a:ln w="38100">
            <a:solidFill>
              <a:srgbClr val="FFFF0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DDF1B9B9-004E-FBBB-A654-6E5B5C25AF2F}"/>
                  </a:ext>
                </a:extLst>
              </p:cNvPr>
              <p:cNvSpPr txBox="1"/>
              <p:nvPr/>
            </p:nvSpPr>
            <p:spPr>
              <a:xfrm>
                <a:off x="762359" y="2534991"/>
                <a:ext cx="905658" cy="3961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600" i="1" smtClean="0">
                              <a:solidFill>
                                <a:srgbClr val="FFFFFF"/>
                              </a:solidFill>
                              <a:latin typeface="Cambria Math" panose="02040503050406030204" pitchFamily="18" charset="0"/>
                            </a:rPr>
                          </m:ctrlPr>
                        </m:sSubSupPr>
                        <m:e>
                          <m:r>
                            <a:rPr lang="en-US" sz="1600" b="0" i="1" smtClean="0">
                              <a:solidFill>
                                <a:srgbClr val="FFFFFF"/>
                              </a:solidFill>
                              <a:latin typeface="Cambria Math" panose="02040503050406030204" pitchFamily="18" charset="0"/>
                            </a:rPr>
                            <m:t>𝐶</m:t>
                          </m:r>
                        </m:e>
                        <m:sub>
                          <m:r>
                            <a:rPr lang="en-US" sz="1600" b="0" i="1" smtClean="0">
                              <a:solidFill>
                                <a:srgbClr val="FFFFFF"/>
                              </a:solidFill>
                              <a:latin typeface="Cambria Math" panose="02040503050406030204" pitchFamily="18" charset="0"/>
                            </a:rPr>
                            <m:t>𝑏𝑙𝑜𝑐𝑘</m:t>
                          </m:r>
                        </m:sub>
                        <m:sup>
                          <m:r>
                            <a:rPr lang="en-US" sz="1600" b="0" i="1" smtClean="0">
                              <a:solidFill>
                                <a:srgbClr val="FFFFFF"/>
                              </a:solidFill>
                              <a:latin typeface="Cambria Math" panose="02040503050406030204" pitchFamily="18" charset="0"/>
                            </a:rPr>
                            <m:t>𝑑𝑖𝑔𝑖𝑡</m:t>
                          </m:r>
                        </m:sup>
                      </m:sSubSup>
                    </m:oMath>
                  </m:oMathPara>
                </a14:m>
                <a:endParaRPr lang="en-US" sz="1600">
                  <a:solidFill>
                    <a:srgbClr val="FFFFFF"/>
                  </a:solidFill>
                </a:endParaRPr>
              </a:p>
            </p:txBody>
          </p:sp>
        </mc:Choice>
        <mc:Fallback xmlns="">
          <p:sp>
            <p:nvSpPr>
              <p:cNvPr id="48" name="TextBox 47">
                <a:extLst>
                  <a:ext uri="{FF2B5EF4-FFF2-40B4-BE49-F238E27FC236}">
                    <a16:creationId xmlns:a16="http://schemas.microsoft.com/office/drawing/2014/main" id="{DDF1B9B9-004E-FBBB-A654-6E5B5C25AF2F}"/>
                  </a:ext>
                </a:extLst>
              </p:cNvPr>
              <p:cNvSpPr txBox="1">
                <a:spLocks noRot="1" noChangeAspect="1" noMove="1" noResize="1" noEditPoints="1" noAdjustHandles="1" noChangeArrowheads="1" noChangeShapeType="1" noTextEdit="1"/>
              </p:cNvSpPr>
              <p:nvPr/>
            </p:nvSpPr>
            <p:spPr>
              <a:xfrm>
                <a:off x="762359" y="2534991"/>
                <a:ext cx="905658" cy="396134"/>
              </a:xfrm>
              <a:prstGeom prst="rect">
                <a:avLst/>
              </a:prstGeom>
              <a:blipFill>
                <a:blip r:embed="rId19"/>
                <a:stretch>
                  <a:fillRect b="-1538"/>
                </a:stretch>
              </a:blipFill>
              <a:ln w="12700" cap="flat">
                <a:noFill/>
                <a:miter lim="400000"/>
              </a:ln>
              <a:effectLst/>
            </p:spPr>
            <p:txBody>
              <a:bodyPr/>
              <a:lstStyle/>
              <a:p>
                <a:r>
                  <a:rPr lang="en-US">
                    <a:noFill/>
                  </a:rPr>
                  <a:t> </a:t>
                </a:r>
              </a:p>
            </p:txBody>
          </p:sp>
        </mc:Fallback>
      </mc:AlternateContent>
      <p:sp>
        <p:nvSpPr>
          <p:cNvPr id="49" name="Rectangle 48">
            <a:extLst>
              <a:ext uri="{FF2B5EF4-FFF2-40B4-BE49-F238E27FC236}">
                <a16:creationId xmlns:a16="http://schemas.microsoft.com/office/drawing/2014/main" id="{055B88A7-DB27-C6D6-B9C8-F91DD4200C9E}"/>
              </a:ext>
            </a:extLst>
          </p:cNvPr>
          <p:cNvSpPr/>
          <p:nvPr/>
        </p:nvSpPr>
        <p:spPr>
          <a:xfrm>
            <a:off x="5067086" y="1528106"/>
            <a:ext cx="3365914" cy="369330"/>
          </a:xfrm>
          <a:prstGeom prst="rect">
            <a:avLst/>
          </a:prstGeom>
          <a:noFill/>
          <a:ln w="12700" cap="flat">
            <a:solidFill>
              <a:schemeClr val="accent2"/>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50" name="Rectangle 49">
            <a:extLst>
              <a:ext uri="{FF2B5EF4-FFF2-40B4-BE49-F238E27FC236}">
                <a16:creationId xmlns:a16="http://schemas.microsoft.com/office/drawing/2014/main" id="{4BF416E5-B051-A382-4E77-08AE5334C1C5}"/>
              </a:ext>
            </a:extLst>
          </p:cNvPr>
          <p:cNvSpPr/>
          <p:nvPr/>
        </p:nvSpPr>
        <p:spPr>
          <a:xfrm>
            <a:off x="8879186" y="1446619"/>
            <a:ext cx="129128" cy="474581"/>
          </a:xfrm>
          <a:prstGeom prst="rect">
            <a:avLst/>
          </a:prstGeom>
          <a:solidFill>
            <a:srgbClr val="0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51" name="Rectangle 50">
            <a:extLst>
              <a:ext uri="{FF2B5EF4-FFF2-40B4-BE49-F238E27FC236}">
                <a16:creationId xmlns:a16="http://schemas.microsoft.com/office/drawing/2014/main" id="{2F05CFFE-5CD5-BA0C-409A-5E5EDB5AC269}"/>
              </a:ext>
            </a:extLst>
          </p:cNvPr>
          <p:cNvSpPr/>
          <p:nvPr/>
        </p:nvSpPr>
        <p:spPr>
          <a:xfrm>
            <a:off x="8834941" y="1750358"/>
            <a:ext cx="187382" cy="166232"/>
          </a:xfrm>
          <a:prstGeom prst="rect">
            <a:avLst/>
          </a:prstGeom>
          <a:solidFill>
            <a:srgbClr val="0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52" name="Rectangle 51">
            <a:extLst>
              <a:ext uri="{FF2B5EF4-FFF2-40B4-BE49-F238E27FC236}">
                <a16:creationId xmlns:a16="http://schemas.microsoft.com/office/drawing/2014/main" id="{048C1C58-EBE3-7CBE-9049-02539EB7E3CA}"/>
              </a:ext>
            </a:extLst>
          </p:cNvPr>
          <p:cNvSpPr/>
          <p:nvPr/>
        </p:nvSpPr>
        <p:spPr>
          <a:xfrm>
            <a:off x="9043398" y="1542689"/>
            <a:ext cx="261335" cy="358133"/>
          </a:xfrm>
          <a:prstGeom prst="rect">
            <a:avLst/>
          </a:prstGeom>
          <a:noFill/>
          <a:ln w="12700" cap="flat">
            <a:solidFill>
              <a:srgbClr val="FF7C8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53" name="Rectangle 52">
            <a:extLst>
              <a:ext uri="{FF2B5EF4-FFF2-40B4-BE49-F238E27FC236}">
                <a16:creationId xmlns:a16="http://schemas.microsoft.com/office/drawing/2014/main" id="{58A10C19-2732-1282-F399-EC8137185DE8}"/>
              </a:ext>
            </a:extLst>
          </p:cNvPr>
          <p:cNvSpPr/>
          <p:nvPr/>
        </p:nvSpPr>
        <p:spPr>
          <a:xfrm>
            <a:off x="8892122" y="1505861"/>
            <a:ext cx="158738" cy="310107"/>
          </a:xfrm>
          <a:prstGeom prst="rect">
            <a:avLst/>
          </a:prstGeom>
          <a:solidFill>
            <a:srgbClr val="0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54" name="Rectangle 53">
            <a:extLst>
              <a:ext uri="{FF2B5EF4-FFF2-40B4-BE49-F238E27FC236}">
                <a16:creationId xmlns:a16="http://schemas.microsoft.com/office/drawing/2014/main" id="{01919C2A-ECAD-CAD3-95E8-436F6E8CDB23}"/>
              </a:ext>
            </a:extLst>
          </p:cNvPr>
          <p:cNvSpPr/>
          <p:nvPr/>
        </p:nvSpPr>
        <p:spPr>
          <a:xfrm>
            <a:off x="8920788" y="1786030"/>
            <a:ext cx="67918" cy="134525"/>
          </a:xfrm>
          <a:prstGeom prst="rect">
            <a:avLst/>
          </a:prstGeom>
          <a:solidFill>
            <a:srgbClr val="0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grpSp>
        <p:nvGrpSpPr>
          <p:cNvPr id="55" name="Group 54">
            <a:extLst>
              <a:ext uri="{FF2B5EF4-FFF2-40B4-BE49-F238E27FC236}">
                <a16:creationId xmlns:a16="http://schemas.microsoft.com/office/drawing/2014/main" id="{C2AB2B4D-B1A8-93A2-16EA-227A3BA2EC9A}"/>
              </a:ext>
            </a:extLst>
          </p:cNvPr>
          <p:cNvGrpSpPr/>
          <p:nvPr/>
        </p:nvGrpSpPr>
        <p:grpSpPr>
          <a:xfrm>
            <a:off x="8986330" y="1434710"/>
            <a:ext cx="153397" cy="549642"/>
            <a:chOff x="10184564" y="5182944"/>
            <a:chExt cx="238709" cy="855326"/>
          </a:xfrm>
        </p:grpSpPr>
        <p:sp>
          <p:nvSpPr>
            <p:cNvPr id="56" name="Rectangle 55">
              <a:extLst>
                <a:ext uri="{FF2B5EF4-FFF2-40B4-BE49-F238E27FC236}">
                  <a16:creationId xmlns:a16="http://schemas.microsoft.com/office/drawing/2014/main" id="{79F61A1D-FBF8-96C7-A0EF-2D771D876A9D}"/>
                </a:ext>
              </a:extLst>
            </p:cNvPr>
            <p:cNvSpPr/>
            <p:nvPr/>
          </p:nvSpPr>
          <p:spPr>
            <a:xfrm>
              <a:off x="10309436" y="5326856"/>
              <a:ext cx="77577" cy="95250"/>
            </a:xfrm>
            <a:prstGeom prst="rect">
              <a:avLst/>
            </a:prstGeom>
            <a:solidFill>
              <a:srgbClr val="0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57" name="Rectangle 56">
              <a:extLst>
                <a:ext uri="{FF2B5EF4-FFF2-40B4-BE49-F238E27FC236}">
                  <a16:creationId xmlns:a16="http://schemas.microsoft.com/office/drawing/2014/main" id="{57759B37-63F8-B978-A793-0CC9FDF90E67}"/>
                </a:ext>
              </a:extLst>
            </p:cNvPr>
            <p:cNvSpPr/>
            <p:nvPr/>
          </p:nvSpPr>
          <p:spPr>
            <a:xfrm>
              <a:off x="10210364" y="5867400"/>
              <a:ext cx="81400" cy="80345"/>
            </a:xfrm>
            <a:prstGeom prst="rect">
              <a:avLst/>
            </a:prstGeom>
            <a:solidFill>
              <a:srgbClr val="0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58" name="Freeform: Shape 57">
              <a:extLst>
                <a:ext uri="{FF2B5EF4-FFF2-40B4-BE49-F238E27FC236}">
                  <a16:creationId xmlns:a16="http://schemas.microsoft.com/office/drawing/2014/main" id="{07983DD5-A231-5E41-E64E-6FD0A4CEB962}"/>
                </a:ext>
              </a:extLst>
            </p:cNvPr>
            <p:cNvSpPr/>
            <p:nvPr/>
          </p:nvSpPr>
          <p:spPr>
            <a:xfrm>
              <a:off x="10184564" y="5192469"/>
              <a:ext cx="153780" cy="845801"/>
            </a:xfrm>
            <a:custGeom>
              <a:avLst/>
              <a:gdLst>
                <a:gd name="connsiteX0" fmla="*/ 210119 w 399749"/>
                <a:gd name="connsiteY0" fmla="*/ 0 h 1204898"/>
                <a:gd name="connsiteX1" fmla="*/ 392999 w 399749"/>
                <a:gd name="connsiteY1" fmla="*/ 437322 h 1204898"/>
                <a:gd name="connsiteX2" fmla="*/ 35190 w 399749"/>
                <a:gd name="connsiteY2" fmla="*/ 795130 h 1204898"/>
                <a:gd name="connsiteX3" fmla="*/ 51092 w 399749"/>
                <a:gd name="connsiteY3" fmla="*/ 834887 h 1204898"/>
                <a:gd name="connsiteX4" fmla="*/ 369145 w 399749"/>
                <a:gd name="connsiteY4" fmla="*/ 1176793 h 1204898"/>
                <a:gd name="connsiteX5" fmla="*/ 369145 w 399749"/>
                <a:gd name="connsiteY5" fmla="*/ 1160890 h 1204898"/>
                <a:gd name="connsiteX0" fmla="*/ 172572 w 362202"/>
                <a:gd name="connsiteY0" fmla="*/ 0 h 1204898"/>
                <a:gd name="connsiteX1" fmla="*/ 355452 w 362202"/>
                <a:gd name="connsiteY1" fmla="*/ 437322 h 1204898"/>
                <a:gd name="connsiteX2" fmla="*/ 88131 w 362202"/>
                <a:gd name="connsiteY2" fmla="*/ 528430 h 1204898"/>
                <a:gd name="connsiteX3" fmla="*/ 13545 w 362202"/>
                <a:gd name="connsiteY3" fmla="*/ 834887 h 1204898"/>
                <a:gd name="connsiteX4" fmla="*/ 331598 w 362202"/>
                <a:gd name="connsiteY4" fmla="*/ 1176793 h 1204898"/>
                <a:gd name="connsiteX5" fmla="*/ 331598 w 362202"/>
                <a:gd name="connsiteY5" fmla="*/ 1160890 h 1204898"/>
                <a:gd name="connsiteX0" fmla="*/ 171725 w 361355"/>
                <a:gd name="connsiteY0" fmla="*/ 0 h 1204898"/>
                <a:gd name="connsiteX1" fmla="*/ 311743 w 361355"/>
                <a:gd name="connsiteY1" fmla="*/ 332547 h 1204898"/>
                <a:gd name="connsiteX2" fmla="*/ 87284 w 361355"/>
                <a:gd name="connsiteY2" fmla="*/ 528430 h 1204898"/>
                <a:gd name="connsiteX3" fmla="*/ 12698 w 361355"/>
                <a:gd name="connsiteY3" fmla="*/ 834887 h 1204898"/>
                <a:gd name="connsiteX4" fmla="*/ 330751 w 361355"/>
                <a:gd name="connsiteY4" fmla="*/ 1176793 h 1204898"/>
                <a:gd name="connsiteX5" fmla="*/ 330751 w 361355"/>
                <a:gd name="connsiteY5" fmla="*/ 1160890 h 1204898"/>
                <a:gd name="connsiteX0" fmla="*/ 169281 w 358911"/>
                <a:gd name="connsiteY0" fmla="*/ 0 h 1204898"/>
                <a:gd name="connsiteX1" fmla="*/ 309299 w 358911"/>
                <a:gd name="connsiteY1" fmla="*/ 332547 h 1204898"/>
                <a:gd name="connsiteX2" fmla="*/ 99127 w 358911"/>
                <a:gd name="connsiteY2" fmla="*/ 561767 h 1204898"/>
                <a:gd name="connsiteX3" fmla="*/ 10254 w 358911"/>
                <a:gd name="connsiteY3" fmla="*/ 834887 h 1204898"/>
                <a:gd name="connsiteX4" fmla="*/ 328307 w 358911"/>
                <a:gd name="connsiteY4" fmla="*/ 1176793 h 1204898"/>
                <a:gd name="connsiteX5" fmla="*/ 328307 w 358911"/>
                <a:gd name="connsiteY5" fmla="*/ 1160890 h 1204898"/>
                <a:gd name="connsiteX0" fmla="*/ 159055 w 348685"/>
                <a:gd name="connsiteY0" fmla="*/ 0 h 1204898"/>
                <a:gd name="connsiteX1" fmla="*/ 299073 w 348685"/>
                <a:gd name="connsiteY1" fmla="*/ 332547 h 1204898"/>
                <a:gd name="connsiteX2" fmla="*/ 28 w 348685"/>
                <a:gd name="connsiteY2" fmla="*/ 834887 h 1204898"/>
                <a:gd name="connsiteX3" fmla="*/ 318081 w 348685"/>
                <a:gd name="connsiteY3" fmla="*/ 1176793 h 1204898"/>
                <a:gd name="connsiteX4" fmla="*/ 318081 w 348685"/>
                <a:gd name="connsiteY4" fmla="*/ 1160890 h 1204898"/>
                <a:gd name="connsiteX0" fmla="*/ 135242 w 348684"/>
                <a:gd name="connsiteY0" fmla="*/ 0 h 1090598"/>
                <a:gd name="connsiteX1" fmla="*/ 299072 w 348684"/>
                <a:gd name="connsiteY1" fmla="*/ 218247 h 1090598"/>
                <a:gd name="connsiteX2" fmla="*/ 27 w 348684"/>
                <a:gd name="connsiteY2" fmla="*/ 720587 h 1090598"/>
                <a:gd name="connsiteX3" fmla="*/ 318080 w 348684"/>
                <a:gd name="connsiteY3" fmla="*/ 1062493 h 1090598"/>
                <a:gd name="connsiteX4" fmla="*/ 318080 w 348684"/>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368 w 349810"/>
                <a:gd name="connsiteY0" fmla="*/ 0 h 1090598"/>
                <a:gd name="connsiteX1" fmla="*/ 209710 w 349810"/>
                <a:gd name="connsiteY1" fmla="*/ 313497 h 1090598"/>
                <a:gd name="connsiteX2" fmla="*/ 1153 w 349810"/>
                <a:gd name="connsiteY2" fmla="*/ 720587 h 1090598"/>
                <a:gd name="connsiteX3" fmla="*/ 319206 w 349810"/>
                <a:gd name="connsiteY3" fmla="*/ 1062493 h 1090598"/>
                <a:gd name="connsiteX4" fmla="*/ 319206 w 349810"/>
                <a:gd name="connsiteY4" fmla="*/ 1046590 h 1090598"/>
                <a:gd name="connsiteX0" fmla="*/ 74816 w 288258"/>
                <a:gd name="connsiteY0" fmla="*/ 0 h 1090598"/>
                <a:gd name="connsiteX1" fmla="*/ 148158 w 288258"/>
                <a:gd name="connsiteY1" fmla="*/ 313497 h 1090598"/>
                <a:gd name="connsiteX2" fmla="*/ 1513 w 288258"/>
                <a:gd name="connsiteY2" fmla="*/ 611049 h 1090598"/>
                <a:gd name="connsiteX3" fmla="*/ 257654 w 288258"/>
                <a:gd name="connsiteY3" fmla="*/ 1062493 h 1090598"/>
                <a:gd name="connsiteX4" fmla="*/ 257654 w 288258"/>
                <a:gd name="connsiteY4" fmla="*/ 1046590 h 1090598"/>
                <a:gd name="connsiteX0" fmla="*/ 73596 w 287038"/>
                <a:gd name="connsiteY0" fmla="*/ 0 h 1090598"/>
                <a:gd name="connsiteX1" fmla="*/ 146938 w 287038"/>
                <a:gd name="connsiteY1" fmla="*/ 313497 h 1090598"/>
                <a:gd name="connsiteX2" fmla="*/ 293 w 287038"/>
                <a:gd name="connsiteY2" fmla="*/ 611049 h 1090598"/>
                <a:gd name="connsiteX3" fmla="*/ 256434 w 287038"/>
                <a:gd name="connsiteY3" fmla="*/ 1062493 h 1090598"/>
                <a:gd name="connsiteX4" fmla="*/ 256434 w 287038"/>
                <a:gd name="connsiteY4" fmla="*/ 1046590 h 1090598"/>
                <a:gd name="connsiteX0" fmla="*/ 73596 w 435763"/>
                <a:gd name="connsiteY0" fmla="*/ 0 h 1169574"/>
                <a:gd name="connsiteX1" fmla="*/ 146938 w 435763"/>
                <a:gd name="connsiteY1" fmla="*/ 313497 h 1169574"/>
                <a:gd name="connsiteX2" fmla="*/ 293 w 435763"/>
                <a:gd name="connsiteY2" fmla="*/ 611049 h 1169574"/>
                <a:gd name="connsiteX3" fmla="*/ 256434 w 435763"/>
                <a:gd name="connsiteY3" fmla="*/ 1062493 h 1169574"/>
                <a:gd name="connsiteX4" fmla="*/ 432646 w 435763"/>
                <a:gd name="connsiteY4" fmla="*/ 1160890 h 1169574"/>
                <a:gd name="connsiteX0" fmla="*/ 77000 w 437410"/>
                <a:gd name="connsiteY0" fmla="*/ 0 h 1164634"/>
                <a:gd name="connsiteX1" fmla="*/ 150342 w 437410"/>
                <a:gd name="connsiteY1" fmla="*/ 313497 h 1164634"/>
                <a:gd name="connsiteX2" fmla="*/ 3697 w 437410"/>
                <a:gd name="connsiteY2" fmla="*/ 611049 h 1164634"/>
                <a:gd name="connsiteX3" fmla="*/ 40763 w 437410"/>
                <a:gd name="connsiteY3" fmla="*/ 919618 h 1164634"/>
                <a:gd name="connsiteX4" fmla="*/ 436050 w 437410"/>
                <a:gd name="connsiteY4" fmla="*/ 1160890 h 1164634"/>
                <a:gd name="connsiteX0" fmla="*/ 77000 w 159285"/>
                <a:gd name="connsiteY0" fmla="*/ 0 h 919618"/>
                <a:gd name="connsiteX1" fmla="*/ 150342 w 159285"/>
                <a:gd name="connsiteY1" fmla="*/ 313497 h 919618"/>
                <a:gd name="connsiteX2" fmla="*/ 3697 w 159285"/>
                <a:gd name="connsiteY2" fmla="*/ 611049 h 919618"/>
                <a:gd name="connsiteX3" fmla="*/ 40763 w 159285"/>
                <a:gd name="connsiteY3" fmla="*/ 919618 h 919618"/>
                <a:gd name="connsiteX0" fmla="*/ 73357 w 165708"/>
                <a:gd name="connsiteY0" fmla="*/ 0 h 943431"/>
                <a:gd name="connsiteX1" fmla="*/ 146699 w 165708"/>
                <a:gd name="connsiteY1" fmla="*/ 313497 h 943431"/>
                <a:gd name="connsiteX2" fmla="*/ 54 w 165708"/>
                <a:gd name="connsiteY2" fmla="*/ 611049 h 943431"/>
                <a:gd name="connsiteX3" fmla="*/ 165708 w 165708"/>
                <a:gd name="connsiteY3" fmla="*/ 943431 h 943431"/>
                <a:gd name="connsiteX0" fmla="*/ 76496 w 316485"/>
                <a:gd name="connsiteY0" fmla="*/ 0 h 1000581"/>
                <a:gd name="connsiteX1" fmla="*/ 149838 w 316485"/>
                <a:gd name="connsiteY1" fmla="*/ 313497 h 1000581"/>
                <a:gd name="connsiteX2" fmla="*/ 3193 w 316485"/>
                <a:gd name="connsiteY2" fmla="*/ 611049 h 1000581"/>
                <a:gd name="connsiteX3" fmla="*/ 316485 w 316485"/>
                <a:gd name="connsiteY3" fmla="*/ 1000581 h 1000581"/>
                <a:gd name="connsiteX0" fmla="*/ 73829 w 209043"/>
                <a:gd name="connsiteY0" fmla="*/ 0 h 972006"/>
                <a:gd name="connsiteX1" fmla="*/ 147171 w 209043"/>
                <a:gd name="connsiteY1" fmla="*/ 313497 h 972006"/>
                <a:gd name="connsiteX2" fmla="*/ 526 w 209043"/>
                <a:gd name="connsiteY2" fmla="*/ 611049 h 972006"/>
                <a:gd name="connsiteX3" fmla="*/ 209043 w 209043"/>
                <a:gd name="connsiteY3" fmla="*/ 972006 h 972006"/>
                <a:gd name="connsiteX0" fmla="*/ 74624 w 156909"/>
                <a:gd name="connsiteY0" fmla="*/ 0 h 938669"/>
                <a:gd name="connsiteX1" fmla="*/ 147966 w 156909"/>
                <a:gd name="connsiteY1" fmla="*/ 313497 h 938669"/>
                <a:gd name="connsiteX2" fmla="*/ 1321 w 156909"/>
                <a:gd name="connsiteY2" fmla="*/ 611049 h 938669"/>
                <a:gd name="connsiteX3" fmla="*/ 71725 w 156909"/>
                <a:gd name="connsiteY3" fmla="*/ 938669 h 938669"/>
                <a:gd name="connsiteX0" fmla="*/ 73991 w 218730"/>
                <a:gd name="connsiteY0" fmla="*/ 0 h 938669"/>
                <a:gd name="connsiteX1" fmla="*/ 147333 w 218730"/>
                <a:gd name="connsiteY1" fmla="*/ 313497 h 938669"/>
                <a:gd name="connsiteX2" fmla="*/ 688 w 218730"/>
                <a:gd name="connsiteY2" fmla="*/ 611049 h 938669"/>
                <a:gd name="connsiteX3" fmla="*/ 218730 w 218730"/>
                <a:gd name="connsiteY3" fmla="*/ 938669 h 938669"/>
                <a:gd name="connsiteX0" fmla="*/ 74815 w 257654"/>
                <a:gd name="connsiteY0" fmla="*/ 0 h 941050"/>
                <a:gd name="connsiteX1" fmla="*/ 148157 w 257654"/>
                <a:gd name="connsiteY1" fmla="*/ 313497 h 941050"/>
                <a:gd name="connsiteX2" fmla="*/ 1512 w 257654"/>
                <a:gd name="connsiteY2" fmla="*/ 611049 h 941050"/>
                <a:gd name="connsiteX3" fmla="*/ 257654 w 257654"/>
                <a:gd name="connsiteY3" fmla="*/ 941050 h 941050"/>
                <a:gd name="connsiteX0" fmla="*/ 74269 w 233296"/>
                <a:gd name="connsiteY0" fmla="*/ 0 h 905332"/>
                <a:gd name="connsiteX1" fmla="*/ 147611 w 233296"/>
                <a:gd name="connsiteY1" fmla="*/ 313497 h 905332"/>
                <a:gd name="connsiteX2" fmla="*/ 966 w 233296"/>
                <a:gd name="connsiteY2" fmla="*/ 611049 h 905332"/>
                <a:gd name="connsiteX3" fmla="*/ 233296 w 233296"/>
                <a:gd name="connsiteY3" fmla="*/ 905332 h 905332"/>
                <a:gd name="connsiteX0" fmla="*/ 74146 w 233173"/>
                <a:gd name="connsiteY0" fmla="*/ 0 h 905332"/>
                <a:gd name="connsiteX1" fmla="*/ 152251 w 233173"/>
                <a:gd name="connsiteY1" fmla="*/ 330165 h 905332"/>
                <a:gd name="connsiteX2" fmla="*/ 843 w 233173"/>
                <a:gd name="connsiteY2" fmla="*/ 611049 h 905332"/>
                <a:gd name="connsiteX3" fmla="*/ 233173 w 233173"/>
                <a:gd name="connsiteY3" fmla="*/ 905332 h 905332"/>
                <a:gd name="connsiteX0" fmla="*/ 73758 w 232785"/>
                <a:gd name="connsiteY0" fmla="*/ 0 h 905332"/>
                <a:gd name="connsiteX1" fmla="*/ 170913 w 232785"/>
                <a:gd name="connsiteY1" fmla="*/ 332546 h 905332"/>
                <a:gd name="connsiteX2" fmla="*/ 455 w 232785"/>
                <a:gd name="connsiteY2" fmla="*/ 611049 h 905332"/>
                <a:gd name="connsiteX3" fmla="*/ 232785 w 232785"/>
                <a:gd name="connsiteY3" fmla="*/ 905332 h 905332"/>
                <a:gd name="connsiteX0" fmla="*/ 78522 w 232786"/>
                <a:gd name="connsiteY0" fmla="*/ 0 h 874376"/>
                <a:gd name="connsiteX1" fmla="*/ 170914 w 232786"/>
                <a:gd name="connsiteY1" fmla="*/ 301590 h 874376"/>
                <a:gd name="connsiteX2" fmla="*/ 456 w 232786"/>
                <a:gd name="connsiteY2" fmla="*/ 580093 h 874376"/>
                <a:gd name="connsiteX3" fmla="*/ 232786 w 232786"/>
                <a:gd name="connsiteY3" fmla="*/ 874376 h 874376"/>
                <a:gd name="connsiteX0" fmla="*/ 45272 w 199536"/>
                <a:gd name="connsiteY0" fmla="*/ 0 h 874376"/>
                <a:gd name="connsiteX1" fmla="*/ 137664 w 199536"/>
                <a:gd name="connsiteY1" fmla="*/ 301590 h 874376"/>
                <a:gd name="connsiteX2" fmla="*/ 543 w 199536"/>
                <a:gd name="connsiteY2" fmla="*/ 599143 h 874376"/>
                <a:gd name="connsiteX3" fmla="*/ 199536 w 199536"/>
                <a:gd name="connsiteY3" fmla="*/ 874376 h 874376"/>
                <a:gd name="connsiteX0" fmla="*/ 44896 w 199160"/>
                <a:gd name="connsiteY0" fmla="*/ 0 h 874376"/>
                <a:gd name="connsiteX1" fmla="*/ 137288 w 199160"/>
                <a:gd name="connsiteY1" fmla="*/ 301590 h 874376"/>
                <a:gd name="connsiteX2" fmla="*/ 167 w 199160"/>
                <a:gd name="connsiteY2" fmla="*/ 599143 h 874376"/>
                <a:gd name="connsiteX3" fmla="*/ 199160 w 199160"/>
                <a:gd name="connsiteY3" fmla="*/ 874376 h 874376"/>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16383 w 144453"/>
                <a:gd name="connsiteY0" fmla="*/ 0 h 845801"/>
                <a:gd name="connsiteX1" fmla="*/ 108775 w 144453"/>
                <a:gd name="connsiteY1" fmla="*/ 301590 h 845801"/>
                <a:gd name="connsiteX2" fmla="*/ 229 w 144453"/>
                <a:gd name="connsiteY2" fmla="*/ 549137 h 845801"/>
                <a:gd name="connsiteX3" fmla="*/ 144453 w 14445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710 w 153780"/>
                <a:gd name="connsiteY0" fmla="*/ 0 h 845801"/>
                <a:gd name="connsiteX1" fmla="*/ 118102 w 153780"/>
                <a:gd name="connsiteY1" fmla="*/ 301590 h 845801"/>
                <a:gd name="connsiteX2" fmla="*/ 31 w 153780"/>
                <a:gd name="connsiteY2" fmla="*/ 582474 h 845801"/>
                <a:gd name="connsiteX3" fmla="*/ 153780 w 153780"/>
                <a:gd name="connsiteY3" fmla="*/ 845801 h 845801"/>
              </a:gdLst>
              <a:ahLst/>
              <a:cxnLst>
                <a:cxn ang="0">
                  <a:pos x="connsiteX0" y="connsiteY0"/>
                </a:cxn>
                <a:cxn ang="0">
                  <a:pos x="connsiteX1" y="connsiteY1"/>
                </a:cxn>
                <a:cxn ang="0">
                  <a:pos x="connsiteX2" y="connsiteY2"/>
                </a:cxn>
                <a:cxn ang="0">
                  <a:pos x="connsiteX3" y="connsiteY3"/>
                </a:cxn>
              </a:cxnLst>
              <a:rect l="l" t="t" r="r" b="b"/>
              <a:pathLst>
                <a:path w="153780" h="845801">
                  <a:moveTo>
                    <a:pt x="25710" y="0"/>
                  </a:moveTo>
                  <a:cubicBezTo>
                    <a:pt x="126965" y="128588"/>
                    <a:pt x="122382" y="204511"/>
                    <a:pt x="118102" y="301590"/>
                  </a:cubicBezTo>
                  <a:cubicBezTo>
                    <a:pt x="113822" y="398669"/>
                    <a:pt x="1228" y="448910"/>
                    <a:pt x="31" y="582474"/>
                  </a:cubicBezTo>
                  <a:cubicBezTo>
                    <a:pt x="-1166" y="716038"/>
                    <a:pt x="32336" y="762457"/>
                    <a:pt x="153780" y="845801"/>
                  </a:cubicBezTo>
                </a:path>
              </a:pathLst>
            </a:custGeom>
            <a:noFill/>
            <a:ln w="1905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59" name="Freeform: Shape 58">
              <a:extLst>
                <a:ext uri="{FF2B5EF4-FFF2-40B4-BE49-F238E27FC236}">
                  <a16:creationId xmlns:a16="http://schemas.microsoft.com/office/drawing/2014/main" id="{5C945F24-D9E1-CC07-3DD6-B61A6598DAAD}"/>
                </a:ext>
              </a:extLst>
            </p:cNvPr>
            <p:cNvSpPr/>
            <p:nvPr/>
          </p:nvSpPr>
          <p:spPr>
            <a:xfrm>
              <a:off x="10269493" y="5182944"/>
              <a:ext cx="153780" cy="845801"/>
            </a:xfrm>
            <a:custGeom>
              <a:avLst/>
              <a:gdLst>
                <a:gd name="connsiteX0" fmla="*/ 210119 w 399749"/>
                <a:gd name="connsiteY0" fmla="*/ 0 h 1204898"/>
                <a:gd name="connsiteX1" fmla="*/ 392999 w 399749"/>
                <a:gd name="connsiteY1" fmla="*/ 437322 h 1204898"/>
                <a:gd name="connsiteX2" fmla="*/ 35190 w 399749"/>
                <a:gd name="connsiteY2" fmla="*/ 795130 h 1204898"/>
                <a:gd name="connsiteX3" fmla="*/ 51092 w 399749"/>
                <a:gd name="connsiteY3" fmla="*/ 834887 h 1204898"/>
                <a:gd name="connsiteX4" fmla="*/ 369145 w 399749"/>
                <a:gd name="connsiteY4" fmla="*/ 1176793 h 1204898"/>
                <a:gd name="connsiteX5" fmla="*/ 369145 w 399749"/>
                <a:gd name="connsiteY5" fmla="*/ 1160890 h 1204898"/>
                <a:gd name="connsiteX0" fmla="*/ 172572 w 362202"/>
                <a:gd name="connsiteY0" fmla="*/ 0 h 1204898"/>
                <a:gd name="connsiteX1" fmla="*/ 355452 w 362202"/>
                <a:gd name="connsiteY1" fmla="*/ 437322 h 1204898"/>
                <a:gd name="connsiteX2" fmla="*/ 88131 w 362202"/>
                <a:gd name="connsiteY2" fmla="*/ 528430 h 1204898"/>
                <a:gd name="connsiteX3" fmla="*/ 13545 w 362202"/>
                <a:gd name="connsiteY3" fmla="*/ 834887 h 1204898"/>
                <a:gd name="connsiteX4" fmla="*/ 331598 w 362202"/>
                <a:gd name="connsiteY4" fmla="*/ 1176793 h 1204898"/>
                <a:gd name="connsiteX5" fmla="*/ 331598 w 362202"/>
                <a:gd name="connsiteY5" fmla="*/ 1160890 h 1204898"/>
                <a:gd name="connsiteX0" fmla="*/ 171725 w 361355"/>
                <a:gd name="connsiteY0" fmla="*/ 0 h 1204898"/>
                <a:gd name="connsiteX1" fmla="*/ 311743 w 361355"/>
                <a:gd name="connsiteY1" fmla="*/ 332547 h 1204898"/>
                <a:gd name="connsiteX2" fmla="*/ 87284 w 361355"/>
                <a:gd name="connsiteY2" fmla="*/ 528430 h 1204898"/>
                <a:gd name="connsiteX3" fmla="*/ 12698 w 361355"/>
                <a:gd name="connsiteY3" fmla="*/ 834887 h 1204898"/>
                <a:gd name="connsiteX4" fmla="*/ 330751 w 361355"/>
                <a:gd name="connsiteY4" fmla="*/ 1176793 h 1204898"/>
                <a:gd name="connsiteX5" fmla="*/ 330751 w 361355"/>
                <a:gd name="connsiteY5" fmla="*/ 1160890 h 1204898"/>
                <a:gd name="connsiteX0" fmla="*/ 169281 w 358911"/>
                <a:gd name="connsiteY0" fmla="*/ 0 h 1204898"/>
                <a:gd name="connsiteX1" fmla="*/ 309299 w 358911"/>
                <a:gd name="connsiteY1" fmla="*/ 332547 h 1204898"/>
                <a:gd name="connsiteX2" fmla="*/ 99127 w 358911"/>
                <a:gd name="connsiteY2" fmla="*/ 561767 h 1204898"/>
                <a:gd name="connsiteX3" fmla="*/ 10254 w 358911"/>
                <a:gd name="connsiteY3" fmla="*/ 834887 h 1204898"/>
                <a:gd name="connsiteX4" fmla="*/ 328307 w 358911"/>
                <a:gd name="connsiteY4" fmla="*/ 1176793 h 1204898"/>
                <a:gd name="connsiteX5" fmla="*/ 328307 w 358911"/>
                <a:gd name="connsiteY5" fmla="*/ 1160890 h 1204898"/>
                <a:gd name="connsiteX0" fmla="*/ 159055 w 348685"/>
                <a:gd name="connsiteY0" fmla="*/ 0 h 1204898"/>
                <a:gd name="connsiteX1" fmla="*/ 299073 w 348685"/>
                <a:gd name="connsiteY1" fmla="*/ 332547 h 1204898"/>
                <a:gd name="connsiteX2" fmla="*/ 28 w 348685"/>
                <a:gd name="connsiteY2" fmla="*/ 834887 h 1204898"/>
                <a:gd name="connsiteX3" fmla="*/ 318081 w 348685"/>
                <a:gd name="connsiteY3" fmla="*/ 1176793 h 1204898"/>
                <a:gd name="connsiteX4" fmla="*/ 318081 w 348685"/>
                <a:gd name="connsiteY4" fmla="*/ 1160890 h 1204898"/>
                <a:gd name="connsiteX0" fmla="*/ 135242 w 348684"/>
                <a:gd name="connsiteY0" fmla="*/ 0 h 1090598"/>
                <a:gd name="connsiteX1" fmla="*/ 299072 w 348684"/>
                <a:gd name="connsiteY1" fmla="*/ 218247 h 1090598"/>
                <a:gd name="connsiteX2" fmla="*/ 27 w 348684"/>
                <a:gd name="connsiteY2" fmla="*/ 720587 h 1090598"/>
                <a:gd name="connsiteX3" fmla="*/ 318080 w 348684"/>
                <a:gd name="connsiteY3" fmla="*/ 1062493 h 1090598"/>
                <a:gd name="connsiteX4" fmla="*/ 318080 w 348684"/>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368 w 349810"/>
                <a:gd name="connsiteY0" fmla="*/ 0 h 1090598"/>
                <a:gd name="connsiteX1" fmla="*/ 209710 w 349810"/>
                <a:gd name="connsiteY1" fmla="*/ 313497 h 1090598"/>
                <a:gd name="connsiteX2" fmla="*/ 1153 w 349810"/>
                <a:gd name="connsiteY2" fmla="*/ 720587 h 1090598"/>
                <a:gd name="connsiteX3" fmla="*/ 319206 w 349810"/>
                <a:gd name="connsiteY3" fmla="*/ 1062493 h 1090598"/>
                <a:gd name="connsiteX4" fmla="*/ 319206 w 349810"/>
                <a:gd name="connsiteY4" fmla="*/ 1046590 h 1090598"/>
                <a:gd name="connsiteX0" fmla="*/ 74816 w 288258"/>
                <a:gd name="connsiteY0" fmla="*/ 0 h 1090598"/>
                <a:gd name="connsiteX1" fmla="*/ 148158 w 288258"/>
                <a:gd name="connsiteY1" fmla="*/ 313497 h 1090598"/>
                <a:gd name="connsiteX2" fmla="*/ 1513 w 288258"/>
                <a:gd name="connsiteY2" fmla="*/ 611049 h 1090598"/>
                <a:gd name="connsiteX3" fmla="*/ 257654 w 288258"/>
                <a:gd name="connsiteY3" fmla="*/ 1062493 h 1090598"/>
                <a:gd name="connsiteX4" fmla="*/ 257654 w 288258"/>
                <a:gd name="connsiteY4" fmla="*/ 1046590 h 1090598"/>
                <a:gd name="connsiteX0" fmla="*/ 73596 w 287038"/>
                <a:gd name="connsiteY0" fmla="*/ 0 h 1090598"/>
                <a:gd name="connsiteX1" fmla="*/ 146938 w 287038"/>
                <a:gd name="connsiteY1" fmla="*/ 313497 h 1090598"/>
                <a:gd name="connsiteX2" fmla="*/ 293 w 287038"/>
                <a:gd name="connsiteY2" fmla="*/ 611049 h 1090598"/>
                <a:gd name="connsiteX3" fmla="*/ 256434 w 287038"/>
                <a:gd name="connsiteY3" fmla="*/ 1062493 h 1090598"/>
                <a:gd name="connsiteX4" fmla="*/ 256434 w 287038"/>
                <a:gd name="connsiteY4" fmla="*/ 1046590 h 1090598"/>
                <a:gd name="connsiteX0" fmla="*/ 73596 w 435763"/>
                <a:gd name="connsiteY0" fmla="*/ 0 h 1169574"/>
                <a:gd name="connsiteX1" fmla="*/ 146938 w 435763"/>
                <a:gd name="connsiteY1" fmla="*/ 313497 h 1169574"/>
                <a:gd name="connsiteX2" fmla="*/ 293 w 435763"/>
                <a:gd name="connsiteY2" fmla="*/ 611049 h 1169574"/>
                <a:gd name="connsiteX3" fmla="*/ 256434 w 435763"/>
                <a:gd name="connsiteY3" fmla="*/ 1062493 h 1169574"/>
                <a:gd name="connsiteX4" fmla="*/ 432646 w 435763"/>
                <a:gd name="connsiteY4" fmla="*/ 1160890 h 1169574"/>
                <a:gd name="connsiteX0" fmla="*/ 77000 w 437410"/>
                <a:gd name="connsiteY0" fmla="*/ 0 h 1164634"/>
                <a:gd name="connsiteX1" fmla="*/ 150342 w 437410"/>
                <a:gd name="connsiteY1" fmla="*/ 313497 h 1164634"/>
                <a:gd name="connsiteX2" fmla="*/ 3697 w 437410"/>
                <a:gd name="connsiteY2" fmla="*/ 611049 h 1164634"/>
                <a:gd name="connsiteX3" fmla="*/ 40763 w 437410"/>
                <a:gd name="connsiteY3" fmla="*/ 919618 h 1164634"/>
                <a:gd name="connsiteX4" fmla="*/ 436050 w 437410"/>
                <a:gd name="connsiteY4" fmla="*/ 1160890 h 1164634"/>
                <a:gd name="connsiteX0" fmla="*/ 77000 w 159285"/>
                <a:gd name="connsiteY0" fmla="*/ 0 h 919618"/>
                <a:gd name="connsiteX1" fmla="*/ 150342 w 159285"/>
                <a:gd name="connsiteY1" fmla="*/ 313497 h 919618"/>
                <a:gd name="connsiteX2" fmla="*/ 3697 w 159285"/>
                <a:gd name="connsiteY2" fmla="*/ 611049 h 919618"/>
                <a:gd name="connsiteX3" fmla="*/ 40763 w 159285"/>
                <a:gd name="connsiteY3" fmla="*/ 919618 h 919618"/>
                <a:gd name="connsiteX0" fmla="*/ 73357 w 165708"/>
                <a:gd name="connsiteY0" fmla="*/ 0 h 943431"/>
                <a:gd name="connsiteX1" fmla="*/ 146699 w 165708"/>
                <a:gd name="connsiteY1" fmla="*/ 313497 h 943431"/>
                <a:gd name="connsiteX2" fmla="*/ 54 w 165708"/>
                <a:gd name="connsiteY2" fmla="*/ 611049 h 943431"/>
                <a:gd name="connsiteX3" fmla="*/ 165708 w 165708"/>
                <a:gd name="connsiteY3" fmla="*/ 943431 h 943431"/>
                <a:gd name="connsiteX0" fmla="*/ 76496 w 316485"/>
                <a:gd name="connsiteY0" fmla="*/ 0 h 1000581"/>
                <a:gd name="connsiteX1" fmla="*/ 149838 w 316485"/>
                <a:gd name="connsiteY1" fmla="*/ 313497 h 1000581"/>
                <a:gd name="connsiteX2" fmla="*/ 3193 w 316485"/>
                <a:gd name="connsiteY2" fmla="*/ 611049 h 1000581"/>
                <a:gd name="connsiteX3" fmla="*/ 316485 w 316485"/>
                <a:gd name="connsiteY3" fmla="*/ 1000581 h 1000581"/>
                <a:gd name="connsiteX0" fmla="*/ 73829 w 209043"/>
                <a:gd name="connsiteY0" fmla="*/ 0 h 972006"/>
                <a:gd name="connsiteX1" fmla="*/ 147171 w 209043"/>
                <a:gd name="connsiteY1" fmla="*/ 313497 h 972006"/>
                <a:gd name="connsiteX2" fmla="*/ 526 w 209043"/>
                <a:gd name="connsiteY2" fmla="*/ 611049 h 972006"/>
                <a:gd name="connsiteX3" fmla="*/ 209043 w 209043"/>
                <a:gd name="connsiteY3" fmla="*/ 972006 h 972006"/>
                <a:gd name="connsiteX0" fmla="*/ 74624 w 156909"/>
                <a:gd name="connsiteY0" fmla="*/ 0 h 938669"/>
                <a:gd name="connsiteX1" fmla="*/ 147966 w 156909"/>
                <a:gd name="connsiteY1" fmla="*/ 313497 h 938669"/>
                <a:gd name="connsiteX2" fmla="*/ 1321 w 156909"/>
                <a:gd name="connsiteY2" fmla="*/ 611049 h 938669"/>
                <a:gd name="connsiteX3" fmla="*/ 71725 w 156909"/>
                <a:gd name="connsiteY3" fmla="*/ 938669 h 938669"/>
                <a:gd name="connsiteX0" fmla="*/ 73991 w 218730"/>
                <a:gd name="connsiteY0" fmla="*/ 0 h 938669"/>
                <a:gd name="connsiteX1" fmla="*/ 147333 w 218730"/>
                <a:gd name="connsiteY1" fmla="*/ 313497 h 938669"/>
                <a:gd name="connsiteX2" fmla="*/ 688 w 218730"/>
                <a:gd name="connsiteY2" fmla="*/ 611049 h 938669"/>
                <a:gd name="connsiteX3" fmla="*/ 218730 w 218730"/>
                <a:gd name="connsiteY3" fmla="*/ 938669 h 938669"/>
                <a:gd name="connsiteX0" fmla="*/ 74815 w 257654"/>
                <a:gd name="connsiteY0" fmla="*/ 0 h 941050"/>
                <a:gd name="connsiteX1" fmla="*/ 148157 w 257654"/>
                <a:gd name="connsiteY1" fmla="*/ 313497 h 941050"/>
                <a:gd name="connsiteX2" fmla="*/ 1512 w 257654"/>
                <a:gd name="connsiteY2" fmla="*/ 611049 h 941050"/>
                <a:gd name="connsiteX3" fmla="*/ 257654 w 257654"/>
                <a:gd name="connsiteY3" fmla="*/ 941050 h 941050"/>
                <a:gd name="connsiteX0" fmla="*/ 74269 w 233296"/>
                <a:gd name="connsiteY0" fmla="*/ 0 h 905332"/>
                <a:gd name="connsiteX1" fmla="*/ 147611 w 233296"/>
                <a:gd name="connsiteY1" fmla="*/ 313497 h 905332"/>
                <a:gd name="connsiteX2" fmla="*/ 966 w 233296"/>
                <a:gd name="connsiteY2" fmla="*/ 611049 h 905332"/>
                <a:gd name="connsiteX3" fmla="*/ 233296 w 233296"/>
                <a:gd name="connsiteY3" fmla="*/ 905332 h 905332"/>
                <a:gd name="connsiteX0" fmla="*/ 74146 w 233173"/>
                <a:gd name="connsiteY0" fmla="*/ 0 h 905332"/>
                <a:gd name="connsiteX1" fmla="*/ 152251 w 233173"/>
                <a:gd name="connsiteY1" fmla="*/ 330165 h 905332"/>
                <a:gd name="connsiteX2" fmla="*/ 843 w 233173"/>
                <a:gd name="connsiteY2" fmla="*/ 611049 h 905332"/>
                <a:gd name="connsiteX3" fmla="*/ 233173 w 233173"/>
                <a:gd name="connsiteY3" fmla="*/ 905332 h 905332"/>
                <a:gd name="connsiteX0" fmla="*/ 73758 w 232785"/>
                <a:gd name="connsiteY0" fmla="*/ 0 h 905332"/>
                <a:gd name="connsiteX1" fmla="*/ 170913 w 232785"/>
                <a:gd name="connsiteY1" fmla="*/ 332546 h 905332"/>
                <a:gd name="connsiteX2" fmla="*/ 455 w 232785"/>
                <a:gd name="connsiteY2" fmla="*/ 611049 h 905332"/>
                <a:gd name="connsiteX3" fmla="*/ 232785 w 232785"/>
                <a:gd name="connsiteY3" fmla="*/ 905332 h 905332"/>
                <a:gd name="connsiteX0" fmla="*/ 78522 w 232786"/>
                <a:gd name="connsiteY0" fmla="*/ 0 h 874376"/>
                <a:gd name="connsiteX1" fmla="*/ 170914 w 232786"/>
                <a:gd name="connsiteY1" fmla="*/ 301590 h 874376"/>
                <a:gd name="connsiteX2" fmla="*/ 456 w 232786"/>
                <a:gd name="connsiteY2" fmla="*/ 580093 h 874376"/>
                <a:gd name="connsiteX3" fmla="*/ 232786 w 232786"/>
                <a:gd name="connsiteY3" fmla="*/ 874376 h 874376"/>
                <a:gd name="connsiteX0" fmla="*/ 45272 w 199536"/>
                <a:gd name="connsiteY0" fmla="*/ 0 h 874376"/>
                <a:gd name="connsiteX1" fmla="*/ 137664 w 199536"/>
                <a:gd name="connsiteY1" fmla="*/ 301590 h 874376"/>
                <a:gd name="connsiteX2" fmla="*/ 543 w 199536"/>
                <a:gd name="connsiteY2" fmla="*/ 599143 h 874376"/>
                <a:gd name="connsiteX3" fmla="*/ 199536 w 199536"/>
                <a:gd name="connsiteY3" fmla="*/ 874376 h 874376"/>
                <a:gd name="connsiteX0" fmla="*/ 44896 w 199160"/>
                <a:gd name="connsiteY0" fmla="*/ 0 h 874376"/>
                <a:gd name="connsiteX1" fmla="*/ 137288 w 199160"/>
                <a:gd name="connsiteY1" fmla="*/ 301590 h 874376"/>
                <a:gd name="connsiteX2" fmla="*/ 167 w 199160"/>
                <a:gd name="connsiteY2" fmla="*/ 599143 h 874376"/>
                <a:gd name="connsiteX3" fmla="*/ 199160 w 199160"/>
                <a:gd name="connsiteY3" fmla="*/ 874376 h 874376"/>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16383 w 144453"/>
                <a:gd name="connsiteY0" fmla="*/ 0 h 845801"/>
                <a:gd name="connsiteX1" fmla="*/ 108775 w 144453"/>
                <a:gd name="connsiteY1" fmla="*/ 301590 h 845801"/>
                <a:gd name="connsiteX2" fmla="*/ 229 w 144453"/>
                <a:gd name="connsiteY2" fmla="*/ 549137 h 845801"/>
                <a:gd name="connsiteX3" fmla="*/ 144453 w 14445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710 w 153780"/>
                <a:gd name="connsiteY0" fmla="*/ 0 h 845801"/>
                <a:gd name="connsiteX1" fmla="*/ 118102 w 153780"/>
                <a:gd name="connsiteY1" fmla="*/ 301590 h 845801"/>
                <a:gd name="connsiteX2" fmla="*/ 31 w 153780"/>
                <a:gd name="connsiteY2" fmla="*/ 582474 h 845801"/>
                <a:gd name="connsiteX3" fmla="*/ 153780 w 153780"/>
                <a:gd name="connsiteY3" fmla="*/ 845801 h 845801"/>
              </a:gdLst>
              <a:ahLst/>
              <a:cxnLst>
                <a:cxn ang="0">
                  <a:pos x="connsiteX0" y="connsiteY0"/>
                </a:cxn>
                <a:cxn ang="0">
                  <a:pos x="connsiteX1" y="connsiteY1"/>
                </a:cxn>
                <a:cxn ang="0">
                  <a:pos x="connsiteX2" y="connsiteY2"/>
                </a:cxn>
                <a:cxn ang="0">
                  <a:pos x="connsiteX3" y="connsiteY3"/>
                </a:cxn>
              </a:cxnLst>
              <a:rect l="l" t="t" r="r" b="b"/>
              <a:pathLst>
                <a:path w="153780" h="845801">
                  <a:moveTo>
                    <a:pt x="25710" y="0"/>
                  </a:moveTo>
                  <a:cubicBezTo>
                    <a:pt x="126965" y="128588"/>
                    <a:pt x="122382" y="204511"/>
                    <a:pt x="118102" y="301590"/>
                  </a:cubicBezTo>
                  <a:cubicBezTo>
                    <a:pt x="113822" y="398669"/>
                    <a:pt x="1228" y="448910"/>
                    <a:pt x="31" y="582474"/>
                  </a:cubicBezTo>
                  <a:cubicBezTo>
                    <a:pt x="-1166" y="716038"/>
                    <a:pt x="32336" y="762457"/>
                    <a:pt x="153780" y="845801"/>
                  </a:cubicBezTo>
                </a:path>
              </a:pathLst>
            </a:custGeom>
            <a:noFill/>
            <a:ln w="1905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grpSp>
      <p:sp>
        <p:nvSpPr>
          <p:cNvPr id="60" name="TextBox 59">
            <a:extLst>
              <a:ext uri="{FF2B5EF4-FFF2-40B4-BE49-F238E27FC236}">
                <a16:creationId xmlns:a16="http://schemas.microsoft.com/office/drawing/2014/main" id="{50908154-A990-C825-2F70-87D779FB258E}"/>
              </a:ext>
            </a:extLst>
          </p:cNvPr>
          <p:cNvSpPr txBox="1"/>
          <p:nvPr/>
        </p:nvSpPr>
        <p:spPr>
          <a:xfrm>
            <a:off x="1742075" y="2053495"/>
            <a:ext cx="1360595"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92D050"/>
                </a:solidFill>
                <a:effectLst/>
                <a:uFillTx/>
                <a:latin typeface="+mj-lt"/>
                <a:ea typeface="+mj-ea"/>
                <a:cs typeface="+mj-cs"/>
                <a:sym typeface="Calibri"/>
              </a:rPr>
              <a:t>Block 0 </a:t>
            </a:r>
          </a:p>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92D050"/>
                </a:solidFill>
                <a:effectLst/>
                <a:uFillTx/>
                <a:latin typeface="+mj-lt"/>
                <a:ea typeface="+mj-ea"/>
                <a:cs typeface="+mj-cs"/>
                <a:sym typeface="Calibri"/>
              </a:rPr>
              <a:t>histogram</a:t>
            </a:r>
          </a:p>
        </p:txBody>
      </p:sp>
      <p:sp>
        <p:nvSpPr>
          <p:cNvPr id="61" name="TextBox 60">
            <a:extLst>
              <a:ext uri="{FF2B5EF4-FFF2-40B4-BE49-F238E27FC236}">
                <a16:creationId xmlns:a16="http://schemas.microsoft.com/office/drawing/2014/main" id="{C935BE43-2D2D-DC9F-5E19-70D42FB8D61B}"/>
              </a:ext>
            </a:extLst>
          </p:cNvPr>
          <p:cNvSpPr txBox="1"/>
          <p:nvPr/>
        </p:nvSpPr>
        <p:spPr>
          <a:xfrm>
            <a:off x="8878652" y="2043609"/>
            <a:ext cx="844982"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FFFF00"/>
                </a:solidFill>
                <a:effectLst/>
                <a:uFillTx/>
                <a:latin typeface="+mj-lt"/>
                <a:ea typeface="+mj-ea"/>
                <a:cs typeface="+mj-cs"/>
                <a:sym typeface="Calibri"/>
              </a:rPr>
              <a:t>Block N-1 histogram</a:t>
            </a:r>
          </a:p>
        </p:txBody>
      </p:sp>
      <p:sp>
        <p:nvSpPr>
          <p:cNvPr id="62" name="Rectangle 61">
            <a:extLst>
              <a:ext uri="{FF2B5EF4-FFF2-40B4-BE49-F238E27FC236}">
                <a16:creationId xmlns:a16="http://schemas.microsoft.com/office/drawing/2014/main" id="{E8E6EAE9-4D71-6723-9BBB-C99E34FDAD89}"/>
              </a:ext>
            </a:extLst>
          </p:cNvPr>
          <p:cNvSpPr/>
          <p:nvPr/>
        </p:nvSpPr>
        <p:spPr>
          <a:xfrm>
            <a:off x="1768911" y="2483487"/>
            <a:ext cx="3246139" cy="518160"/>
          </a:xfrm>
          <a:prstGeom prst="rect">
            <a:avLst/>
          </a:prstGeom>
          <a:noFill/>
          <a:ln w="12700" cap="flat">
            <a:solidFill>
              <a:srgbClr val="92D05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63" name="Rectangle 62">
            <a:extLst>
              <a:ext uri="{FF2B5EF4-FFF2-40B4-BE49-F238E27FC236}">
                <a16:creationId xmlns:a16="http://schemas.microsoft.com/office/drawing/2014/main" id="{A0E62277-1773-35FC-32EC-428C720384CF}"/>
              </a:ext>
            </a:extLst>
          </p:cNvPr>
          <p:cNvSpPr/>
          <p:nvPr/>
        </p:nvSpPr>
        <p:spPr>
          <a:xfrm>
            <a:off x="8889319" y="2489705"/>
            <a:ext cx="2960216" cy="518160"/>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64" name="Rectangle 63">
            <a:extLst>
              <a:ext uri="{FF2B5EF4-FFF2-40B4-BE49-F238E27FC236}">
                <a16:creationId xmlns:a16="http://schemas.microsoft.com/office/drawing/2014/main" id="{2DF52529-C857-4610-E0B7-B1D8ABBFB145}"/>
              </a:ext>
            </a:extLst>
          </p:cNvPr>
          <p:cNvSpPr/>
          <p:nvPr/>
        </p:nvSpPr>
        <p:spPr>
          <a:xfrm>
            <a:off x="436724" y="4924227"/>
            <a:ext cx="11130686" cy="518160"/>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97" name="Rectangle 96">
            <a:extLst>
              <a:ext uri="{FF2B5EF4-FFF2-40B4-BE49-F238E27FC236}">
                <a16:creationId xmlns:a16="http://schemas.microsoft.com/office/drawing/2014/main" id="{FF2B0A17-3DFD-CE0F-B4E8-442C0AC13CF2}"/>
              </a:ext>
            </a:extLst>
          </p:cNvPr>
          <p:cNvSpPr/>
          <p:nvPr/>
        </p:nvSpPr>
        <p:spPr>
          <a:xfrm>
            <a:off x="1765841" y="3562823"/>
            <a:ext cx="3246139" cy="518160"/>
          </a:xfrm>
          <a:prstGeom prst="rect">
            <a:avLst/>
          </a:prstGeom>
          <a:noFill/>
          <a:ln w="12700" cap="flat">
            <a:solidFill>
              <a:srgbClr val="92D05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98" name="TextBox 97">
            <a:extLst>
              <a:ext uri="{FF2B5EF4-FFF2-40B4-BE49-F238E27FC236}">
                <a16:creationId xmlns:a16="http://schemas.microsoft.com/office/drawing/2014/main" id="{5A989FEE-022D-FEF2-A6EB-4CD8E5FCF620}"/>
              </a:ext>
            </a:extLst>
          </p:cNvPr>
          <p:cNvSpPr txBox="1"/>
          <p:nvPr/>
        </p:nvSpPr>
        <p:spPr>
          <a:xfrm>
            <a:off x="380503" y="3633727"/>
            <a:ext cx="1209334"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Desired offsets</a:t>
            </a:r>
          </a:p>
        </p:txBody>
      </p:sp>
      <p:sp>
        <p:nvSpPr>
          <p:cNvPr id="101" name="Rectangle 100">
            <a:extLst>
              <a:ext uri="{FF2B5EF4-FFF2-40B4-BE49-F238E27FC236}">
                <a16:creationId xmlns:a16="http://schemas.microsoft.com/office/drawing/2014/main" id="{07047607-6DEA-96DC-C77C-F1AF0FDFBD43}"/>
              </a:ext>
            </a:extLst>
          </p:cNvPr>
          <p:cNvSpPr/>
          <p:nvPr/>
        </p:nvSpPr>
        <p:spPr>
          <a:xfrm>
            <a:off x="345851" y="4677560"/>
            <a:ext cx="172956" cy="258595"/>
          </a:xfrm>
          <a:prstGeom prst="rect">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03" name="Rectangle 102">
            <a:extLst>
              <a:ext uri="{FF2B5EF4-FFF2-40B4-BE49-F238E27FC236}">
                <a16:creationId xmlns:a16="http://schemas.microsoft.com/office/drawing/2014/main" id="{3DE8E2DB-6399-F606-5D29-71647DF49593}"/>
              </a:ext>
            </a:extLst>
          </p:cNvPr>
          <p:cNvSpPr/>
          <p:nvPr/>
        </p:nvSpPr>
        <p:spPr>
          <a:xfrm>
            <a:off x="6144576" y="4753155"/>
            <a:ext cx="172956" cy="258595"/>
          </a:xfrm>
          <a:prstGeom prst="rect">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04" name="Rectangle 103">
            <a:extLst>
              <a:ext uri="{FF2B5EF4-FFF2-40B4-BE49-F238E27FC236}">
                <a16:creationId xmlns:a16="http://schemas.microsoft.com/office/drawing/2014/main" id="{4E34F9DF-9A1E-8FC1-1873-06F333348A87}"/>
              </a:ext>
            </a:extLst>
          </p:cNvPr>
          <p:cNvSpPr/>
          <p:nvPr/>
        </p:nvSpPr>
        <p:spPr>
          <a:xfrm>
            <a:off x="8957279" y="3663235"/>
            <a:ext cx="345434" cy="353131"/>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05" name="Rectangle 104">
            <a:extLst>
              <a:ext uri="{FF2B5EF4-FFF2-40B4-BE49-F238E27FC236}">
                <a16:creationId xmlns:a16="http://schemas.microsoft.com/office/drawing/2014/main" id="{4D3D10B4-766D-5581-6A9D-D7F3A81FC927}"/>
              </a:ext>
            </a:extLst>
          </p:cNvPr>
          <p:cNvSpPr/>
          <p:nvPr/>
        </p:nvSpPr>
        <p:spPr>
          <a:xfrm>
            <a:off x="9303642" y="3663234"/>
            <a:ext cx="345434" cy="353131"/>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06" name="Rectangle 105">
            <a:extLst>
              <a:ext uri="{FF2B5EF4-FFF2-40B4-BE49-F238E27FC236}">
                <a16:creationId xmlns:a16="http://schemas.microsoft.com/office/drawing/2014/main" id="{293F2596-E017-669D-EEB1-DC02AB5F2F79}"/>
              </a:ext>
            </a:extLst>
          </p:cNvPr>
          <p:cNvSpPr/>
          <p:nvPr/>
        </p:nvSpPr>
        <p:spPr>
          <a:xfrm>
            <a:off x="9650005" y="3663234"/>
            <a:ext cx="345434" cy="353131"/>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07" name="Rectangle 106">
            <a:extLst>
              <a:ext uri="{FF2B5EF4-FFF2-40B4-BE49-F238E27FC236}">
                <a16:creationId xmlns:a16="http://schemas.microsoft.com/office/drawing/2014/main" id="{1FC76ECB-C052-169F-CA5A-44B0D59B223B}"/>
              </a:ext>
            </a:extLst>
          </p:cNvPr>
          <p:cNvSpPr/>
          <p:nvPr/>
        </p:nvSpPr>
        <p:spPr>
          <a:xfrm>
            <a:off x="9996368" y="3663233"/>
            <a:ext cx="345434" cy="353131"/>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08" name="TextBox 107">
            <a:extLst>
              <a:ext uri="{FF2B5EF4-FFF2-40B4-BE49-F238E27FC236}">
                <a16:creationId xmlns:a16="http://schemas.microsoft.com/office/drawing/2014/main" id="{7CF08148-39F9-7A1A-BB58-78702E3D479F}"/>
              </a:ext>
            </a:extLst>
          </p:cNvPr>
          <p:cNvSpPr txBox="1"/>
          <p:nvPr/>
        </p:nvSpPr>
        <p:spPr>
          <a:xfrm>
            <a:off x="10745361" y="3682362"/>
            <a:ext cx="369642"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200">
                <a:solidFill>
                  <a:srgbClr val="FFFFFF"/>
                </a:solidFill>
              </a:rPr>
              <a:t>...</a:t>
            </a:r>
          </a:p>
          <a:p>
            <a:endParaRPr lang="en-US" sz="1200">
              <a:solidFill>
                <a:srgbClr val="FFFFFF"/>
              </a:solidFill>
            </a:endParaRPr>
          </a:p>
        </p:txBody>
      </p:sp>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93AC75F0-F346-333F-3324-64B31EE0F9C3}"/>
                  </a:ext>
                </a:extLst>
              </p:cNvPr>
              <p:cNvSpPr txBox="1"/>
              <p:nvPr/>
            </p:nvSpPr>
            <p:spPr>
              <a:xfrm>
                <a:off x="9224324" y="3683620"/>
                <a:ext cx="345434" cy="2803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𝑂</m:t>
                          </m:r>
                        </m:e>
                        <m:sub>
                          <m:r>
                            <a:rPr lang="en-US" sz="1200" b="0" i="1" smtClean="0">
                              <a:solidFill>
                                <a:srgbClr val="FFFFFF"/>
                              </a:solidFill>
                              <a:latin typeface="Cambria Math" panose="02040503050406030204" pitchFamily="18" charset="0"/>
                            </a:rPr>
                            <m:t>𝑁</m:t>
                          </m:r>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1</m:t>
                          </m:r>
                        </m:sup>
                      </m:sSubSup>
                    </m:oMath>
                  </m:oMathPara>
                </a14:m>
                <a:endParaRPr lang="en-US" sz="1200">
                  <a:solidFill>
                    <a:srgbClr val="FFFFFF"/>
                  </a:solidFill>
                </a:endParaRPr>
              </a:p>
            </p:txBody>
          </p:sp>
        </mc:Choice>
        <mc:Fallback xmlns="">
          <p:sp>
            <p:nvSpPr>
              <p:cNvPr id="109" name="TextBox 108">
                <a:extLst>
                  <a:ext uri="{FF2B5EF4-FFF2-40B4-BE49-F238E27FC236}">
                    <a16:creationId xmlns:a16="http://schemas.microsoft.com/office/drawing/2014/main" id="{93AC75F0-F346-333F-3324-64B31EE0F9C3}"/>
                  </a:ext>
                </a:extLst>
              </p:cNvPr>
              <p:cNvSpPr txBox="1">
                <a:spLocks noRot="1" noChangeAspect="1" noMove="1" noResize="1" noEditPoints="1" noAdjustHandles="1" noChangeArrowheads="1" noChangeShapeType="1" noTextEdit="1"/>
              </p:cNvSpPr>
              <p:nvPr/>
            </p:nvSpPr>
            <p:spPr>
              <a:xfrm>
                <a:off x="9224324" y="3683620"/>
                <a:ext cx="345434" cy="280333"/>
              </a:xfrm>
              <a:prstGeom prst="rect">
                <a:avLst/>
              </a:prstGeom>
              <a:blipFill>
                <a:blip r:embed="rId20"/>
                <a:stretch>
                  <a:fillRect r="-29825"/>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37DD0069-9EA5-A2D3-329F-410ACAC13383}"/>
                  </a:ext>
                </a:extLst>
              </p:cNvPr>
              <p:cNvSpPr txBox="1"/>
              <p:nvPr/>
            </p:nvSpPr>
            <p:spPr>
              <a:xfrm>
                <a:off x="8873459" y="3683621"/>
                <a:ext cx="345434" cy="2818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𝑂</m:t>
                          </m:r>
                        </m:e>
                        <m:sub>
                          <m:r>
                            <a:rPr lang="en-US" sz="1200" b="0" i="1" smtClean="0">
                              <a:solidFill>
                                <a:srgbClr val="FFFFFF"/>
                              </a:solidFill>
                              <a:latin typeface="Cambria Math" panose="02040503050406030204" pitchFamily="18" charset="0"/>
                            </a:rPr>
                            <m:t>𝑁</m:t>
                          </m:r>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0</m:t>
                          </m:r>
                        </m:sup>
                      </m:sSubSup>
                    </m:oMath>
                  </m:oMathPara>
                </a14:m>
                <a:endParaRPr lang="en-US" sz="1200">
                  <a:solidFill>
                    <a:srgbClr val="FFFFFF"/>
                  </a:solidFill>
                </a:endParaRPr>
              </a:p>
            </p:txBody>
          </p:sp>
        </mc:Choice>
        <mc:Fallback xmlns="">
          <p:sp>
            <p:nvSpPr>
              <p:cNvPr id="110" name="TextBox 109">
                <a:extLst>
                  <a:ext uri="{FF2B5EF4-FFF2-40B4-BE49-F238E27FC236}">
                    <a16:creationId xmlns:a16="http://schemas.microsoft.com/office/drawing/2014/main" id="{37DD0069-9EA5-A2D3-329F-410ACAC13383}"/>
                  </a:ext>
                </a:extLst>
              </p:cNvPr>
              <p:cNvSpPr txBox="1">
                <a:spLocks noRot="1" noChangeAspect="1" noMove="1" noResize="1" noEditPoints="1" noAdjustHandles="1" noChangeArrowheads="1" noChangeShapeType="1" noTextEdit="1"/>
              </p:cNvSpPr>
              <p:nvPr/>
            </p:nvSpPr>
            <p:spPr>
              <a:xfrm>
                <a:off x="8873459" y="3683621"/>
                <a:ext cx="345434" cy="281872"/>
              </a:xfrm>
              <a:prstGeom prst="rect">
                <a:avLst/>
              </a:prstGeom>
              <a:blipFill>
                <a:blip r:embed="rId21"/>
                <a:stretch>
                  <a:fillRect r="-32143"/>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38184AC2-A9D3-EAE5-6EC6-165DE94FE48A}"/>
                  </a:ext>
                </a:extLst>
              </p:cNvPr>
              <p:cNvSpPr txBox="1"/>
              <p:nvPr/>
            </p:nvSpPr>
            <p:spPr>
              <a:xfrm>
                <a:off x="9563470" y="3683620"/>
                <a:ext cx="345434" cy="2807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𝑂</m:t>
                          </m:r>
                        </m:e>
                        <m:sub>
                          <m:r>
                            <a:rPr lang="en-US" sz="1200" b="0" i="1" smtClean="0">
                              <a:solidFill>
                                <a:srgbClr val="FFFFFF"/>
                              </a:solidFill>
                              <a:latin typeface="Cambria Math" panose="02040503050406030204" pitchFamily="18" charset="0"/>
                            </a:rPr>
                            <m:t>𝑁</m:t>
                          </m:r>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2</m:t>
                          </m:r>
                        </m:sup>
                      </m:sSubSup>
                    </m:oMath>
                  </m:oMathPara>
                </a14:m>
                <a:endParaRPr lang="en-US" sz="1200">
                  <a:solidFill>
                    <a:srgbClr val="FFFFFF"/>
                  </a:solidFill>
                </a:endParaRPr>
              </a:p>
            </p:txBody>
          </p:sp>
        </mc:Choice>
        <mc:Fallback xmlns="">
          <p:sp>
            <p:nvSpPr>
              <p:cNvPr id="111" name="TextBox 110">
                <a:extLst>
                  <a:ext uri="{FF2B5EF4-FFF2-40B4-BE49-F238E27FC236}">
                    <a16:creationId xmlns:a16="http://schemas.microsoft.com/office/drawing/2014/main" id="{38184AC2-A9D3-EAE5-6EC6-165DE94FE48A}"/>
                  </a:ext>
                </a:extLst>
              </p:cNvPr>
              <p:cNvSpPr txBox="1">
                <a:spLocks noRot="1" noChangeAspect="1" noMove="1" noResize="1" noEditPoints="1" noAdjustHandles="1" noChangeArrowheads="1" noChangeShapeType="1" noTextEdit="1"/>
              </p:cNvSpPr>
              <p:nvPr/>
            </p:nvSpPr>
            <p:spPr>
              <a:xfrm>
                <a:off x="9563470" y="3683620"/>
                <a:ext cx="345434" cy="280718"/>
              </a:xfrm>
              <a:prstGeom prst="rect">
                <a:avLst/>
              </a:prstGeom>
              <a:blipFill>
                <a:blip r:embed="rId22"/>
                <a:stretch>
                  <a:fillRect r="-32143"/>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D27D24FB-8A21-D605-AA0A-0E7F57DF127E}"/>
                  </a:ext>
                </a:extLst>
              </p:cNvPr>
              <p:cNvSpPr txBox="1"/>
              <p:nvPr/>
            </p:nvSpPr>
            <p:spPr>
              <a:xfrm>
                <a:off x="9918280" y="3683620"/>
                <a:ext cx="345434" cy="280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𝑂</m:t>
                          </m:r>
                        </m:e>
                        <m:sub>
                          <m:r>
                            <a:rPr lang="en-US" sz="1200" b="0" i="1" smtClean="0">
                              <a:solidFill>
                                <a:srgbClr val="FFFFFF"/>
                              </a:solidFill>
                              <a:latin typeface="Cambria Math" panose="02040503050406030204" pitchFamily="18" charset="0"/>
                            </a:rPr>
                            <m:t>𝑁</m:t>
                          </m:r>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3</m:t>
                          </m:r>
                        </m:sup>
                      </m:sSubSup>
                    </m:oMath>
                  </m:oMathPara>
                </a14:m>
                <a:endParaRPr lang="en-US" sz="1200">
                  <a:solidFill>
                    <a:srgbClr val="FFFFFF"/>
                  </a:solidFill>
                </a:endParaRPr>
              </a:p>
            </p:txBody>
          </p:sp>
        </mc:Choice>
        <mc:Fallback xmlns="">
          <p:sp>
            <p:nvSpPr>
              <p:cNvPr id="112" name="TextBox 111">
                <a:extLst>
                  <a:ext uri="{FF2B5EF4-FFF2-40B4-BE49-F238E27FC236}">
                    <a16:creationId xmlns:a16="http://schemas.microsoft.com/office/drawing/2014/main" id="{D27D24FB-8A21-D605-AA0A-0E7F57DF127E}"/>
                  </a:ext>
                </a:extLst>
              </p:cNvPr>
              <p:cNvSpPr txBox="1">
                <a:spLocks noRot="1" noChangeAspect="1" noMove="1" noResize="1" noEditPoints="1" noAdjustHandles="1" noChangeArrowheads="1" noChangeShapeType="1" noTextEdit="1"/>
              </p:cNvSpPr>
              <p:nvPr/>
            </p:nvSpPr>
            <p:spPr>
              <a:xfrm>
                <a:off x="9918280" y="3683620"/>
                <a:ext cx="345434" cy="280590"/>
              </a:xfrm>
              <a:prstGeom prst="rect">
                <a:avLst/>
              </a:prstGeom>
              <a:blipFill>
                <a:blip r:embed="rId23"/>
                <a:stretch>
                  <a:fillRect r="-29825"/>
                </a:stretch>
              </a:blipFill>
              <a:ln w="12700" cap="flat">
                <a:noFill/>
                <a:miter lim="400000"/>
              </a:ln>
              <a:effectLst/>
            </p:spPr>
            <p:txBody>
              <a:bodyPr/>
              <a:lstStyle/>
              <a:p>
                <a:r>
                  <a:rPr lang="en-US">
                    <a:noFill/>
                  </a:rPr>
                  <a:t> </a:t>
                </a:r>
              </a:p>
            </p:txBody>
          </p:sp>
        </mc:Fallback>
      </mc:AlternateContent>
      <p:sp>
        <p:nvSpPr>
          <p:cNvPr id="113" name="Rectangle 112">
            <a:extLst>
              <a:ext uri="{FF2B5EF4-FFF2-40B4-BE49-F238E27FC236}">
                <a16:creationId xmlns:a16="http://schemas.microsoft.com/office/drawing/2014/main" id="{2AE39771-E775-5C43-6131-0A58726C5E04}"/>
              </a:ext>
            </a:extLst>
          </p:cNvPr>
          <p:cNvSpPr/>
          <p:nvPr/>
        </p:nvSpPr>
        <p:spPr>
          <a:xfrm>
            <a:off x="8875950" y="3586216"/>
            <a:ext cx="3030214" cy="518160"/>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14" name="Rectangle 113">
            <a:extLst>
              <a:ext uri="{FF2B5EF4-FFF2-40B4-BE49-F238E27FC236}">
                <a16:creationId xmlns:a16="http://schemas.microsoft.com/office/drawing/2014/main" id="{73102420-A7F4-958D-1841-A8264A3C5F74}"/>
              </a:ext>
            </a:extLst>
          </p:cNvPr>
          <p:cNvSpPr/>
          <p:nvPr/>
        </p:nvSpPr>
        <p:spPr>
          <a:xfrm>
            <a:off x="8444753" y="1521627"/>
            <a:ext cx="403158" cy="367452"/>
          </a:xfrm>
          <a:prstGeom prst="rect">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15" name="Rectangle 114">
            <a:extLst>
              <a:ext uri="{FF2B5EF4-FFF2-40B4-BE49-F238E27FC236}">
                <a16:creationId xmlns:a16="http://schemas.microsoft.com/office/drawing/2014/main" id="{FA724D51-DCA8-3AF3-E651-917E9BE4C68C}"/>
              </a:ext>
            </a:extLst>
          </p:cNvPr>
          <p:cNvSpPr/>
          <p:nvPr/>
        </p:nvSpPr>
        <p:spPr>
          <a:xfrm>
            <a:off x="8825416" y="1580207"/>
            <a:ext cx="63903" cy="327310"/>
          </a:xfrm>
          <a:prstGeom prst="rect">
            <a:avLst/>
          </a:prstGeom>
          <a:solidFill>
            <a:srgbClr val="0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grpSp>
        <p:nvGrpSpPr>
          <p:cNvPr id="116" name="Group 115">
            <a:extLst>
              <a:ext uri="{FF2B5EF4-FFF2-40B4-BE49-F238E27FC236}">
                <a16:creationId xmlns:a16="http://schemas.microsoft.com/office/drawing/2014/main" id="{8E97F4CA-B62F-0450-F779-402EAC9B297C}"/>
              </a:ext>
            </a:extLst>
          </p:cNvPr>
          <p:cNvGrpSpPr/>
          <p:nvPr/>
        </p:nvGrpSpPr>
        <p:grpSpPr>
          <a:xfrm>
            <a:off x="8752501" y="1431650"/>
            <a:ext cx="153397" cy="549642"/>
            <a:chOff x="10184564" y="5182944"/>
            <a:chExt cx="238709" cy="855326"/>
          </a:xfrm>
        </p:grpSpPr>
        <p:sp>
          <p:nvSpPr>
            <p:cNvPr id="117" name="Rectangle 116">
              <a:extLst>
                <a:ext uri="{FF2B5EF4-FFF2-40B4-BE49-F238E27FC236}">
                  <a16:creationId xmlns:a16="http://schemas.microsoft.com/office/drawing/2014/main" id="{1E80BFA9-1E66-4524-3178-59433BC96513}"/>
                </a:ext>
              </a:extLst>
            </p:cNvPr>
            <p:cNvSpPr/>
            <p:nvPr/>
          </p:nvSpPr>
          <p:spPr>
            <a:xfrm>
              <a:off x="10298031" y="5284805"/>
              <a:ext cx="88982" cy="137302"/>
            </a:xfrm>
            <a:prstGeom prst="rect">
              <a:avLst/>
            </a:prstGeom>
            <a:solidFill>
              <a:srgbClr val="0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18" name="Rectangle 117">
              <a:extLst>
                <a:ext uri="{FF2B5EF4-FFF2-40B4-BE49-F238E27FC236}">
                  <a16:creationId xmlns:a16="http://schemas.microsoft.com/office/drawing/2014/main" id="{356AB72E-ADD8-727C-5B2C-8CABB362C4DB}"/>
                </a:ext>
              </a:extLst>
            </p:cNvPr>
            <p:cNvSpPr/>
            <p:nvPr/>
          </p:nvSpPr>
          <p:spPr>
            <a:xfrm>
              <a:off x="10210364" y="5867400"/>
              <a:ext cx="81400" cy="80345"/>
            </a:xfrm>
            <a:prstGeom prst="rect">
              <a:avLst/>
            </a:prstGeom>
            <a:solidFill>
              <a:srgbClr val="0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19" name="Freeform: Shape 118">
              <a:extLst>
                <a:ext uri="{FF2B5EF4-FFF2-40B4-BE49-F238E27FC236}">
                  <a16:creationId xmlns:a16="http://schemas.microsoft.com/office/drawing/2014/main" id="{97901C0A-1A9E-0844-9498-EEC2A460F125}"/>
                </a:ext>
              </a:extLst>
            </p:cNvPr>
            <p:cNvSpPr/>
            <p:nvPr/>
          </p:nvSpPr>
          <p:spPr>
            <a:xfrm>
              <a:off x="10184564" y="5192469"/>
              <a:ext cx="153780" cy="845801"/>
            </a:xfrm>
            <a:custGeom>
              <a:avLst/>
              <a:gdLst>
                <a:gd name="connsiteX0" fmla="*/ 210119 w 399749"/>
                <a:gd name="connsiteY0" fmla="*/ 0 h 1204898"/>
                <a:gd name="connsiteX1" fmla="*/ 392999 w 399749"/>
                <a:gd name="connsiteY1" fmla="*/ 437322 h 1204898"/>
                <a:gd name="connsiteX2" fmla="*/ 35190 w 399749"/>
                <a:gd name="connsiteY2" fmla="*/ 795130 h 1204898"/>
                <a:gd name="connsiteX3" fmla="*/ 51092 w 399749"/>
                <a:gd name="connsiteY3" fmla="*/ 834887 h 1204898"/>
                <a:gd name="connsiteX4" fmla="*/ 369145 w 399749"/>
                <a:gd name="connsiteY4" fmla="*/ 1176793 h 1204898"/>
                <a:gd name="connsiteX5" fmla="*/ 369145 w 399749"/>
                <a:gd name="connsiteY5" fmla="*/ 1160890 h 1204898"/>
                <a:gd name="connsiteX0" fmla="*/ 172572 w 362202"/>
                <a:gd name="connsiteY0" fmla="*/ 0 h 1204898"/>
                <a:gd name="connsiteX1" fmla="*/ 355452 w 362202"/>
                <a:gd name="connsiteY1" fmla="*/ 437322 h 1204898"/>
                <a:gd name="connsiteX2" fmla="*/ 88131 w 362202"/>
                <a:gd name="connsiteY2" fmla="*/ 528430 h 1204898"/>
                <a:gd name="connsiteX3" fmla="*/ 13545 w 362202"/>
                <a:gd name="connsiteY3" fmla="*/ 834887 h 1204898"/>
                <a:gd name="connsiteX4" fmla="*/ 331598 w 362202"/>
                <a:gd name="connsiteY4" fmla="*/ 1176793 h 1204898"/>
                <a:gd name="connsiteX5" fmla="*/ 331598 w 362202"/>
                <a:gd name="connsiteY5" fmla="*/ 1160890 h 1204898"/>
                <a:gd name="connsiteX0" fmla="*/ 171725 w 361355"/>
                <a:gd name="connsiteY0" fmla="*/ 0 h 1204898"/>
                <a:gd name="connsiteX1" fmla="*/ 311743 w 361355"/>
                <a:gd name="connsiteY1" fmla="*/ 332547 h 1204898"/>
                <a:gd name="connsiteX2" fmla="*/ 87284 w 361355"/>
                <a:gd name="connsiteY2" fmla="*/ 528430 h 1204898"/>
                <a:gd name="connsiteX3" fmla="*/ 12698 w 361355"/>
                <a:gd name="connsiteY3" fmla="*/ 834887 h 1204898"/>
                <a:gd name="connsiteX4" fmla="*/ 330751 w 361355"/>
                <a:gd name="connsiteY4" fmla="*/ 1176793 h 1204898"/>
                <a:gd name="connsiteX5" fmla="*/ 330751 w 361355"/>
                <a:gd name="connsiteY5" fmla="*/ 1160890 h 1204898"/>
                <a:gd name="connsiteX0" fmla="*/ 169281 w 358911"/>
                <a:gd name="connsiteY0" fmla="*/ 0 h 1204898"/>
                <a:gd name="connsiteX1" fmla="*/ 309299 w 358911"/>
                <a:gd name="connsiteY1" fmla="*/ 332547 h 1204898"/>
                <a:gd name="connsiteX2" fmla="*/ 99127 w 358911"/>
                <a:gd name="connsiteY2" fmla="*/ 561767 h 1204898"/>
                <a:gd name="connsiteX3" fmla="*/ 10254 w 358911"/>
                <a:gd name="connsiteY3" fmla="*/ 834887 h 1204898"/>
                <a:gd name="connsiteX4" fmla="*/ 328307 w 358911"/>
                <a:gd name="connsiteY4" fmla="*/ 1176793 h 1204898"/>
                <a:gd name="connsiteX5" fmla="*/ 328307 w 358911"/>
                <a:gd name="connsiteY5" fmla="*/ 1160890 h 1204898"/>
                <a:gd name="connsiteX0" fmla="*/ 159055 w 348685"/>
                <a:gd name="connsiteY0" fmla="*/ 0 h 1204898"/>
                <a:gd name="connsiteX1" fmla="*/ 299073 w 348685"/>
                <a:gd name="connsiteY1" fmla="*/ 332547 h 1204898"/>
                <a:gd name="connsiteX2" fmla="*/ 28 w 348685"/>
                <a:gd name="connsiteY2" fmla="*/ 834887 h 1204898"/>
                <a:gd name="connsiteX3" fmla="*/ 318081 w 348685"/>
                <a:gd name="connsiteY3" fmla="*/ 1176793 h 1204898"/>
                <a:gd name="connsiteX4" fmla="*/ 318081 w 348685"/>
                <a:gd name="connsiteY4" fmla="*/ 1160890 h 1204898"/>
                <a:gd name="connsiteX0" fmla="*/ 135242 w 348684"/>
                <a:gd name="connsiteY0" fmla="*/ 0 h 1090598"/>
                <a:gd name="connsiteX1" fmla="*/ 299072 w 348684"/>
                <a:gd name="connsiteY1" fmla="*/ 218247 h 1090598"/>
                <a:gd name="connsiteX2" fmla="*/ 27 w 348684"/>
                <a:gd name="connsiteY2" fmla="*/ 720587 h 1090598"/>
                <a:gd name="connsiteX3" fmla="*/ 318080 w 348684"/>
                <a:gd name="connsiteY3" fmla="*/ 1062493 h 1090598"/>
                <a:gd name="connsiteX4" fmla="*/ 318080 w 348684"/>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368 w 349810"/>
                <a:gd name="connsiteY0" fmla="*/ 0 h 1090598"/>
                <a:gd name="connsiteX1" fmla="*/ 209710 w 349810"/>
                <a:gd name="connsiteY1" fmla="*/ 313497 h 1090598"/>
                <a:gd name="connsiteX2" fmla="*/ 1153 w 349810"/>
                <a:gd name="connsiteY2" fmla="*/ 720587 h 1090598"/>
                <a:gd name="connsiteX3" fmla="*/ 319206 w 349810"/>
                <a:gd name="connsiteY3" fmla="*/ 1062493 h 1090598"/>
                <a:gd name="connsiteX4" fmla="*/ 319206 w 349810"/>
                <a:gd name="connsiteY4" fmla="*/ 1046590 h 1090598"/>
                <a:gd name="connsiteX0" fmla="*/ 74816 w 288258"/>
                <a:gd name="connsiteY0" fmla="*/ 0 h 1090598"/>
                <a:gd name="connsiteX1" fmla="*/ 148158 w 288258"/>
                <a:gd name="connsiteY1" fmla="*/ 313497 h 1090598"/>
                <a:gd name="connsiteX2" fmla="*/ 1513 w 288258"/>
                <a:gd name="connsiteY2" fmla="*/ 611049 h 1090598"/>
                <a:gd name="connsiteX3" fmla="*/ 257654 w 288258"/>
                <a:gd name="connsiteY3" fmla="*/ 1062493 h 1090598"/>
                <a:gd name="connsiteX4" fmla="*/ 257654 w 288258"/>
                <a:gd name="connsiteY4" fmla="*/ 1046590 h 1090598"/>
                <a:gd name="connsiteX0" fmla="*/ 73596 w 287038"/>
                <a:gd name="connsiteY0" fmla="*/ 0 h 1090598"/>
                <a:gd name="connsiteX1" fmla="*/ 146938 w 287038"/>
                <a:gd name="connsiteY1" fmla="*/ 313497 h 1090598"/>
                <a:gd name="connsiteX2" fmla="*/ 293 w 287038"/>
                <a:gd name="connsiteY2" fmla="*/ 611049 h 1090598"/>
                <a:gd name="connsiteX3" fmla="*/ 256434 w 287038"/>
                <a:gd name="connsiteY3" fmla="*/ 1062493 h 1090598"/>
                <a:gd name="connsiteX4" fmla="*/ 256434 w 287038"/>
                <a:gd name="connsiteY4" fmla="*/ 1046590 h 1090598"/>
                <a:gd name="connsiteX0" fmla="*/ 73596 w 435763"/>
                <a:gd name="connsiteY0" fmla="*/ 0 h 1169574"/>
                <a:gd name="connsiteX1" fmla="*/ 146938 w 435763"/>
                <a:gd name="connsiteY1" fmla="*/ 313497 h 1169574"/>
                <a:gd name="connsiteX2" fmla="*/ 293 w 435763"/>
                <a:gd name="connsiteY2" fmla="*/ 611049 h 1169574"/>
                <a:gd name="connsiteX3" fmla="*/ 256434 w 435763"/>
                <a:gd name="connsiteY3" fmla="*/ 1062493 h 1169574"/>
                <a:gd name="connsiteX4" fmla="*/ 432646 w 435763"/>
                <a:gd name="connsiteY4" fmla="*/ 1160890 h 1169574"/>
                <a:gd name="connsiteX0" fmla="*/ 77000 w 437410"/>
                <a:gd name="connsiteY0" fmla="*/ 0 h 1164634"/>
                <a:gd name="connsiteX1" fmla="*/ 150342 w 437410"/>
                <a:gd name="connsiteY1" fmla="*/ 313497 h 1164634"/>
                <a:gd name="connsiteX2" fmla="*/ 3697 w 437410"/>
                <a:gd name="connsiteY2" fmla="*/ 611049 h 1164634"/>
                <a:gd name="connsiteX3" fmla="*/ 40763 w 437410"/>
                <a:gd name="connsiteY3" fmla="*/ 919618 h 1164634"/>
                <a:gd name="connsiteX4" fmla="*/ 436050 w 437410"/>
                <a:gd name="connsiteY4" fmla="*/ 1160890 h 1164634"/>
                <a:gd name="connsiteX0" fmla="*/ 77000 w 159285"/>
                <a:gd name="connsiteY0" fmla="*/ 0 h 919618"/>
                <a:gd name="connsiteX1" fmla="*/ 150342 w 159285"/>
                <a:gd name="connsiteY1" fmla="*/ 313497 h 919618"/>
                <a:gd name="connsiteX2" fmla="*/ 3697 w 159285"/>
                <a:gd name="connsiteY2" fmla="*/ 611049 h 919618"/>
                <a:gd name="connsiteX3" fmla="*/ 40763 w 159285"/>
                <a:gd name="connsiteY3" fmla="*/ 919618 h 919618"/>
                <a:gd name="connsiteX0" fmla="*/ 73357 w 165708"/>
                <a:gd name="connsiteY0" fmla="*/ 0 h 943431"/>
                <a:gd name="connsiteX1" fmla="*/ 146699 w 165708"/>
                <a:gd name="connsiteY1" fmla="*/ 313497 h 943431"/>
                <a:gd name="connsiteX2" fmla="*/ 54 w 165708"/>
                <a:gd name="connsiteY2" fmla="*/ 611049 h 943431"/>
                <a:gd name="connsiteX3" fmla="*/ 165708 w 165708"/>
                <a:gd name="connsiteY3" fmla="*/ 943431 h 943431"/>
                <a:gd name="connsiteX0" fmla="*/ 76496 w 316485"/>
                <a:gd name="connsiteY0" fmla="*/ 0 h 1000581"/>
                <a:gd name="connsiteX1" fmla="*/ 149838 w 316485"/>
                <a:gd name="connsiteY1" fmla="*/ 313497 h 1000581"/>
                <a:gd name="connsiteX2" fmla="*/ 3193 w 316485"/>
                <a:gd name="connsiteY2" fmla="*/ 611049 h 1000581"/>
                <a:gd name="connsiteX3" fmla="*/ 316485 w 316485"/>
                <a:gd name="connsiteY3" fmla="*/ 1000581 h 1000581"/>
                <a:gd name="connsiteX0" fmla="*/ 73829 w 209043"/>
                <a:gd name="connsiteY0" fmla="*/ 0 h 972006"/>
                <a:gd name="connsiteX1" fmla="*/ 147171 w 209043"/>
                <a:gd name="connsiteY1" fmla="*/ 313497 h 972006"/>
                <a:gd name="connsiteX2" fmla="*/ 526 w 209043"/>
                <a:gd name="connsiteY2" fmla="*/ 611049 h 972006"/>
                <a:gd name="connsiteX3" fmla="*/ 209043 w 209043"/>
                <a:gd name="connsiteY3" fmla="*/ 972006 h 972006"/>
                <a:gd name="connsiteX0" fmla="*/ 74624 w 156909"/>
                <a:gd name="connsiteY0" fmla="*/ 0 h 938669"/>
                <a:gd name="connsiteX1" fmla="*/ 147966 w 156909"/>
                <a:gd name="connsiteY1" fmla="*/ 313497 h 938669"/>
                <a:gd name="connsiteX2" fmla="*/ 1321 w 156909"/>
                <a:gd name="connsiteY2" fmla="*/ 611049 h 938669"/>
                <a:gd name="connsiteX3" fmla="*/ 71725 w 156909"/>
                <a:gd name="connsiteY3" fmla="*/ 938669 h 938669"/>
                <a:gd name="connsiteX0" fmla="*/ 73991 w 218730"/>
                <a:gd name="connsiteY0" fmla="*/ 0 h 938669"/>
                <a:gd name="connsiteX1" fmla="*/ 147333 w 218730"/>
                <a:gd name="connsiteY1" fmla="*/ 313497 h 938669"/>
                <a:gd name="connsiteX2" fmla="*/ 688 w 218730"/>
                <a:gd name="connsiteY2" fmla="*/ 611049 h 938669"/>
                <a:gd name="connsiteX3" fmla="*/ 218730 w 218730"/>
                <a:gd name="connsiteY3" fmla="*/ 938669 h 938669"/>
                <a:gd name="connsiteX0" fmla="*/ 74815 w 257654"/>
                <a:gd name="connsiteY0" fmla="*/ 0 h 941050"/>
                <a:gd name="connsiteX1" fmla="*/ 148157 w 257654"/>
                <a:gd name="connsiteY1" fmla="*/ 313497 h 941050"/>
                <a:gd name="connsiteX2" fmla="*/ 1512 w 257654"/>
                <a:gd name="connsiteY2" fmla="*/ 611049 h 941050"/>
                <a:gd name="connsiteX3" fmla="*/ 257654 w 257654"/>
                <a:gd name="connsiteY3" fmla="*/ 941050 h 941050"/>
                <a:gd name="connsiteX0" fmla="*/ 74269 w 233296"/>
                <a:gd name="connsiteY0" fmla="*/ 0 h 905332"/>
                <a:gd name="connsiteX1" fmla="*/ 147611 w 233296"/>
                <a:gd name="connsiteY1" fmla="*/ 313497 h 905332"/>
                <a:gd name="connsiteX2" fmla="*/ 966 w 233296"/>
                <a:gd name="connsiteY2" fmla="*/ 611049 h 905332"/>
                <a:gd name="connsiteX3" fmla="*/ 233296 w 233296"/>
                <a:gd name="connsiteY3" fmla="*/ 905332 h 905332"/>
                <a:gd name="connsiteX0" fmla="*/ 74146 w 233173"/>
                <a:gd name="connsiteY0" fmla="*/ 0 h 905332"/>
                <a:gd name="connsiteX1" fmla="*/ 152251 w 233173"/>
                <a:gd name="connsiteY1" fmla="*/ 330165 h 905332"/>
                <a:gd name="connsiteX2" fmla="*/ 843 w 233173"/>
                <a:gd name="connsiteY2" fmla="*/ 611049 h 905332"/>
                <a:gd name="connsiteX3" fmla="*/ 233173 w 233173"/>
                <a:gd name="connsiteY3" fmla="*/ 905332 h 905332"/>
                <a:gd name="connsiteX0" fmla="*/ 73758 w 232785"/>
                <a:gd name="connsiteY0" fmla="*/ 0 h 905332"/>
                <a:gd name="connsiteX1" fmla="*/ 170913 w 232785"/>
                <a:gd name="connsiteY1" fmla="*/ 332546 h 905332"/>
                <a:gd name="connsiteX2" fmla="*/ 455 w 232785"/>
                <a:gd name="connsiteY2" fmla="*/ 611049 h 905332"/>
                <a:gd name="connsiteX3" fmla="*/ 232785 w 232785"/>
                <a:gd name="connsiteY3" fmla="*/ 905332 h 905332"/>
                <a:gd name="connsiteX0" fmla="*/ 78522 w 232786"/>
                <a:gd name="connsiteY0" fmla="*/ 0 h 874376"/>
                <a:gd name="connsiteX1" fmla="*/ 170914 w 232786"/>
                <a:gd name="connsiteY1" fmla="*/ 301590 h 874376"/>
                <a:gd name="connsiteX2" fmla="*/ 456 w 232786"/>
                <a:gd name="connsiteY2" fmla="*/ 580093 h 874376"/>
                <a:gd name="connsiteX3" fmla="*/ 232786 w 232786"/>
                <a:gd name="connsiteY3" fmla="*/ 874376 h 874376"/>
                <a:gd name="connsiteX0" fmla="*/ 45272 w 199536"/>
                <a:gd name="connsiteY0" fmla="*/ 0 h 874376"/>
                <a:gd name="connsiteX1" fmla="*/ 137664 w 199536"/>
                <a:gd name="connsiteY1" fmla="*/ 301590 h 874376"/>
                <a:gd name="connsiteX2" fmla="*/ 543 w 199536"/>
                <a:gd name="connsiteY2" fmla="*/ 599143 h 874376"/>
                <a:gd name="connsiteX3" fmla="*/ 199536 w 199536"/>
                <a:gd name="connsiteY3" fmla="*/ 874376 h 874376"/>
                <a:gd name="connsiteX0" fmla="*/ 44896 w 199160"/>
                <a:gd name="connsiteY0" fmla="*/ 0 h 874376"/>
                <a:gd name="connsiteX1" fmla="*/ 137288 w 199160"/>
                <a:gd name="connsiteY1" fmla="*/ 301590 h 874376"/>
                <a:gd name="connsiteX2" fmla="*/ 167 w 199160"/>
                <a:gd name="connsiteY2" fmla="*/ 599143 h 874376"/>
                <a:gd name="connsiteX3" fmla="*/ 199160 w 199160"/>
                <a:gd name="connsiteY3" fmla="*/ 874376 h 874376"/>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16383 w 144453"/>
                <a:gd name="connsiteY0" fmla="*/ 0 h 845801"/>
                <a:gd name="connsiteX1" fmla="*/ 108775 w 144453"/>
                <a:gd name="connsiteY1" fmla="*/ 301590 h 845801"/>
                <a:gd name="connsiteX2" fmla="*/ 229 w 144453"/>
                <a:gd name="connsiteY2" fmla="*/ 549137 h 845801"/>
                <a:gd name="connsiteX3" fmla="*/ 144453 w 14445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710 w 153780"/>
                <a:gd name="connsiteY0" fmla="*/ 0 h 845801"/>
                <a:gd name="connsiteX1" fmla="*/ 118102 w 153780"/>
                <a:gd name="connsiteY1" fmla="*/ 301590 h 845801"/>
                <a:gd name="connsiteX2" fmla="*/ 31 w 153780"/>
                <a:gd name="connsiteY2" fmla="*/ 582474 h 845801"/>
                <a:gd name="connsiteX3" fmla="*/ 153780 w 153780"/>
                <a:gd name="connsiteY3" fmla="*/ 845801 h 845801"/>
              </a:gdLst>
              <a:ahLst/>
              <a:cxnLst>
                <a:cxn ang="0">
                  <a:pos x="connsiteX0" y="connsiteY0"/>
                </a:cxn>
                <a:cxn ang="0">
                  <a:pos x="connsiteX1" y="connsiteY1"/>
                </a:cxn>
                <a:cxn ang="0">
                  <a:pos x="connsiteX2" y="connsiteY2"/>
                </a:cxn>
                <a:cxn ang="0">
                  <a:pos x="connsiteX3" y="connsiteY3"/>
                </a:cxn>
              </a:cxnLst>
              <a:rect l="l" t="t" r="r" b="b"/>
              <a:pathLst>
                <a:path w="153780" h="845801">
                  <a:moveTo>
                    <a:pt x="25710" y="0"/>
                  </a:moveTo>
                  <a:cubicBezTo>
                    <a:pt x="126965" y="128588"/>
                    <a:pt x="122382" y="204511"/>
                    <a:pt x="118102" y="301590"/>
                  </a:cubicBezTo>
                  <a:cubicBezTo>
                    <a:pt x="113822" y="398669"/>
                    <a:pt x="1228" y="448910"/>
                    <a:pt x="31" y="582474"/>
                  </a:cubicBezTo>
                  <a:cubicBezTo>
                    <a:pt x="-1166" y="716038"/>
                    <a:pt x="32336" y="762457"/>
                    <a:pt x="153780" y="845801"/>
                  </a:cubicBezTo>
                </a:path>
              </a:pathLst>
            </a:custGeom>
            <a:noFill/>
            <a:ln w="1905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20" name="Freeform: Shape 119">
              <a:extLst>
                <a:ext uri="{FF2B5EF4-FFF2-40B4-BE49-F238E27FC236}">
                  <a16:creationId xmlns:a16="http://schemas.microsoft.com/office/drawing/2014/main" id="{29996D30-BA5A-9B77-F3F7-ACF29C79E103}"/>
                </a:ext>
              </a:extLst>
            </p:cNvPr>
            <p:cNvSpPr/>
            <p:nvPr/>
          </p:nvSpPr>
          <p:spPr>
            <a:xfrm>
              <a:off x="10269493" y="5182944"/>
              <a:ext cx="153780" cy="845801"/>
            </a:xfrm>
            <a:custGeom>
              <a:avLst/>
              <a:gdLst>
                <a:gd name="connsiteX0" fmla="*/ 210119 w 399749"/>
                <a:gd name="connsiteY0" fmla="*/ 0 h 1204898"/>
                <a:gd name="connsiteX1" fmla="*/ 392999 w 399749"/>
                <a:gd name="connsiteY1" fmla="*/ 437322 h 1204898"/>
                <a:gd name="connsiteX2" fmla="*/ 35190 w 399749"/>
                <a:gd name="connsiteY2" fmla="*/ 795130 h 1204898"/>
                <a:gd name="connsiteX3" fmla="*/ 51092 w 399749"/>
                <a:gd name="connsiteY3" fmla="*/ 834887 h 1204898"/>
                <a:gd name="connsiteX4" fmla="*/ 369145 w 399749"/>
                <a:gd name="connsiteY4" fmla="*/ 1176793 h 1204898"/>
                <a:gd name="connsiteX5" fmla="*/ 369145 w 399749"/>
                <a:gd name="connsiteY5" fmla="*/ 1160890 h 1204898"/>
                <a:gd name="connsiteX0" fmla="*/ 172572 w 362202"/>
                <a:gd name="connsiteY0" fmla="*/ 0 h 1204898"/>
                <a:gd name="connsiteX1" fmla="*/ 355452 w 362202"/>
                <a:gd name="connsiteY1" fmla="*/ 437322 h 1204898"/>
                <a:gd name="connsiteX2" fmla="*/ 88131 w 362202"/>
                <a:gd name="connsiteY2" fmla="*/ 528430 h 1204898"/>
                <a:gd name="connsiteX3" fmla="*/ 13545 w 362202"/>
                <a:gd name="connsiteY3" fmla="*/ 834887 h 1204898"/>
                <a:gd name="connsiteX4" fmla="*/ 331598 w 362202"/>
                <a:gd name="connsiteY4" fmla="*/ 1176793 h 1204898"/>
                <a:gd name="connsiteX5" fmla="*/ 331598 w 362202"/>
                <a:gd name="connsiteY5" fmla="*/ 1160890 h 1204898"/>
                <a:gd name="connsiteX0" fmla="*/ 171725 w 361355"/>
                <a:gd name="connsiteY0" fmla="*/ 0 h 1204898"/>
                <a:gd name="connsiteX1" fmla="*/ 311743 w 361355"/>
                <a:gd name="connsiteY1" fmla="*/ 332547 h 1204898"/>
                <a:gd name="connsiteX2" fmla="*/ 87284 w 361355"/>
                <a:gd name="connsiteY2" fmla="*/ 528430 h 1204898"/>
                <a:gd name="connsiteX3" fmla="*/ 12698 w 361355"/>
                <a:gd name="connsiteY3" fmla="*/ 834887 h 1204898"/>
                <a:gd name="connsiteX4" fmla="*/ 330751 w 361355"/>
                <a:gd name="connsiteY4" fmla="*/ 1176793 h 1204898"/>
                <a:gd name="connsiteX5" fmla="*/ 330751 w 361355"/>
                <a:gd name="connsiteY5" fmla="*/ 1160890 h 1204898"/>
                <a:gd name="connsiteX0" fmla="*/ 169281 w 358911"/>
                <a:gd name="connsiteY0" fmla="*/ 0 h 1204898"/>
                <a:gd name="connsiteX1" fmla="*/ 309299 w 358911"/>
                <a:gd name="connsiteY1" fmla="*/ 332547 h 1204898"/>
                <a:gd name="connsiteX2" fmla="*/ 99127 w 358911"/>
                <a:gd name="connsiteY2" fmla="*/ 561767 h 1204898"/>
                <a:gd name="connsiteX3" fmla="*/ 10254 w 358911"/>
                <a:gd name="connsiteY3" fmla="*/ 834887 h 1204898"/>
                <a:gd name="connsiteX4" fmla="*/ 328307 w 358911"/>
                <a:gd name="connsiteY4" fmla="*/ 1176793 h 1204898"/>
                <a:gd name="connsiteX5" fmla="*/ 328307 w 358911"/>
                <a:gd name="connsiteY5" fmla="*/ 1160890 h 1204898"/>
                <a:gd name="connsiteX0" fmla="*/ 159055 w 348685"/>
                <a:gd name="connsiteY0" fmla="*/ 0 h 1204898"/>
                <a:gd name="connsiteX1" fmla="*/ 299073 w 348685"/>
                <a:gd name="connsiteY1" fmla="*/ 332547 h 1204898"/>
                <a:gd name="connsiteX2" fmla="*/ 28 w 348685"/>
                <a:gd name="connsiteY2" fmla="*/ 834887 h 1204898"/>
                <a:gd name="connsiteX3" fmla="*/ 318081 w 348685"/>
                <a:gd name="connsiteY3" fmla="*/ 1176793 h 1204898"/>
                <a:gd name="connsiteX4" fmla="*/ 318081 w 348685"/>
                <a:gd name="connsiteY4" fmla="*/ 1160890 h 1204898"/>
                <a:gd name="connsiteX0" fmla="*/ 135242 w 348684"/>
                <a:gd name="connsiteY0" fmla="*/ 0 h 1090598"/>
                <a:gd name="connsiteX1" fmla="*/ 299072 w 348684"/>
                <a:gd name="connsiteY1" fmla="*/ 218247 h 1090598"/>
                <a:gd name="connsiteX2" fmla="*/ 27 w 348684"/>
                <a:gd name="connsiteY2" fmla="*/ 720587 h 1090598"/>
                <a:gd name="connsiteX3" fmla="*/ 318080 w 348684"/>
                <a:gd name="connsiteY3" fmla="*/ 1062493 h 1090598"/>
                <a:gd name="connsiteX4" fmla="*/ 318080 w 348684"/>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368 w 349810"/>
                <a:gd name="connsiteY0" fmla="*/ 0 h 1090598"/>
                <a:gd name="connsiteX1" fmla="*/ 209710 w 349810"/>
                <a:gd name="connsiteY1" fmla="*/ 313497 h 1090598"/>
                <a:gd name="connsiteX2" fmla="*/ 1153 w 349810"/>
                <a:gd name="connsiteY2" fmla="*/ 720587 h 1090598"/>
                <a:gd name="connsiteX3" fmla="*/ 319206 w 349810"/>
                <a:gd name="connsiteY3" fmla="*/ 1062493 h 1090598"/>
                <a:gd name="connsiteX4" fmla="*/ 319206 w 349810"/>
                <a:gd name="connsiteY4" fmla="*/ 1046590 h 1090598"/>
                <a:gd name="connsiteX0" fmla="*/ 74816 w 288258"/>
                <a:gd name="connsiteY0" fmla="*/ 0 h 1090598"/>
                <a:gd name="connsiteX1" fmla="*/ 148158 w 288258"/>
                <a:gd name="connsiteY1" fmla="*/ 313497 h 1090598"/>
                <a:gd name="connsiteX2" fmla="*/ 1513 w 288258"/>
                <a:gd name="connsiteY2" fmla="*/ 611049 h 1090598"/>
                <a:gd name="connsiteX3" fmla="*/ 257654 w 288258"/>
                <a:gd name="connsiteY3" fmla="*/ 1062493 h 1090598"/>
                <a:gd name="connsiteX4" fmla="*/ 257654 w 288258"/>
                <a:gd name="connsiteY4" fmla="*/ 1046590 h 1090598"/>
                <a:gd name="connsiteX0" fmla="*/ 73596 w 287038"/>
                <a:gd name="connsiteY0" fmla="*/ 0 h 1090598"/>
                <a:gd name="connsiteX1" fmla="*/ 146938 w 287038"/>
                <a:gd name="connsiteY1" fmla="*/ 313497 h 1090598"/>
                <a:gd name="connsiteX2" fmla="*/ 293 w 287038"/>
                <a:gd name="connsiteY2" fmla="*/ 611049 h 1090598"/>
                <a:gd name="connsiteX3" fmla="*/ 256434 w 287038"/>
                <a:gd name="connsiteY3" fmla="*/ 1062493 h 1090598"/>
                <a:gd name="connsiteX4" fmla="*/ 256434 w 287038"/>
                <a:gd name="connsiteY4" fmla="*/ 1046590 h 1090598"/>
                <a:gd name="connsiteX0" fmla="*/ 73596 w 435763"/>
                <a:gd name="connsiteY0" fmla="*/ 0 h 1169574"/>
                <a:gd name="connsiteX1" fmla="*/ 146938 w 435763"/>
                <a:gd name="connsiteY1" fmla="*/ 313497 h 1169574"/>
                <a:gd name="connsiteX2" fmla="*/ 293 w 435763"/>
                <a:gd name="connsiteY2" fmla="*/ 611049 h 1169574"/>
                <a:gd name="connsiteX3" fmla="*/ 256434 w 435763"/>
                <a:gd name="connsiteY3" fmla="*/ 1062493 h 1169574"/>
                <a:gd name="connsiteX4" fmla="*/ 432646 w 435763"/>
                <a:gd name="connsiteY4" fmla="*/ 1160890 h 1169574"/>
                <a:gd name="connsiteX0" fmla="*/ 77000 w 437410"/>
                <a:gd name="connsiteY0" fmla="*/ 0 h 1164634"/>
                <a:gd name="connsiteX1" fmla="*/ 150342 w 437410"/>
                <a:gd name="connsiteY1" fmla="*/ 313497 h 1164634"/>
                <a:gd name="connsiteX2" fmla="*/ 3697 w 437410"/>
                <a:gd name="connsiteY2" fmla="*/ 611049 h 1164634"/>
                <a:gd name="connsiteX3" fmla="*/ 40763 w 437410"/>
                <a:gd name="connsiteY3" fmla="*/ 919618 h 1164634"/>
                <a:gd name="connsiteX4" fmla="*/ 436050 w 437410"/>
                <a:gd name="connsiteY4" fmla="*/ 1160890 h 1164634"/>
                <a:gd name="connsiteX0" fmla="*/ 77000 w 159285"/>
                <a:gd name="connsiteY0" fmla="*/ 0 h 919618"/>
                <a:gd name="connsiteX1" fmla="*/ 150342 w 159285"/>
                <a:gd name="connsiteY1" fmla="*/ 313497 h 919618"/>
                <a:gd name="connsiteX2" fmla="*/ 3697 w 159285"/>
                <a:gd name="connsiteY2" fmla="*/ 611049 h 919618"/>
                <a:gd name="connsiteX3" fmla="*/ 40763 w 159285"/>
                <a:gd name="connsiteY3" fmla="*/ 919618 h 919618"/>
                <a:gd name="connsiteX0" fmla="*/ 73357 w 165708"/>
                <a:gd name="connsiteY0" fmla="*/ 0 h 943431"/>
                <a:gd name="connsiteX1" fmla="*/ 146699 w 165708"/>
                <a:gd name="connsiteY1" fmla="*/ 313497 h 943431"/>
                <a:gd name="connsiteX2" fmla="*/ 54 w 165708"/>
                <a:gd name="connsiteY2" fmla="*/ 611049 h 943431"/>
                <a:gd name="connsiteX3" fmla="*/ 165708 w 165708"/>
                <a:gd name="connsiteY3" fmla="*/ 943431 h 943431"/>
                <a:gd name="connsiteX0" fmla="*/ 76496 w 316485"/>
                <a:gd name="connsiteY0" fmla="*/ 0 h 1000581"/>
                <a:gd name="connsiteX1" fmla="*/ 149838 w 316485"/>
                <a:gd name="connsiteY1" fmla="*/ 313497 h 1000581"/>
                <a:gd name="connsiteX2" fmla="*/ 3193 w 316485"/>
                <a:gd name="connsiteY2" fmla="*/ 611049 h 1000581"/>
                <a:gd name="connsiteX3" fmla="*/ 316485 w 316485"/>
                <a:gd name="connsiteY3" fmla="*/ 1000581 h 1000581"/>
                <a:gd name="connsiteX0" fmla="*/ 73829 w 209043"/>
                <a:gd name="connsiteY0" fmla="*/ 0 h 972006"/>
                <a:gd name="connsiteX1" fmla="*/ 147171 w 209043"/>
                <a:gd name="connsiteY1" fmla="*/ 313497 h 972006"/>
                <a:gd name="connsiteX2" fmla="*/ 526 w 209043"/>
                <a:gd name="connsiteY2" fmla="*/ 611049 h 972006"/>
                <a:gd name="connsiteX3" fmla="*/ 209043 w 209043"/>
                <a:gd name="connsiteY3" fmla="*/ 972006 h 972006"/>
                <a:gd name="connsiteX0" fmla="*/ 74624 w 156909"/>
                <a:gd name="connsiteY0" fmla="*/ 0 h 938669"/>
                <a:gd name="connsiteX1" fmla="*/ 147966 w 156909"/>
                <a:gd name="connsiteY1" fmla="*/ 313497 h 938669"/>
                <a:gd name="connsiteX2" fmla="*/ 1321 w 156909"/>
                <a:gd name="connsiteY2" fmla="*/ 611049 h 938669"/>
                <a:gd name="connsiteX3" fmla="*/ 71725 w 156909"/>
                <a:gd name="connsiteY3" fmla="*/ 938669 h 938669"/>
                <a:gd name="connsiteX0" fmla="*/ 73991 w 218730"/>
                <a:gd name="connsiteY0" fmla="*/ 0 h 938669"/>
                <a:gd name="connsiteX1" fmla="*/ 147333 w 218730"/>
                <a:gd name="connsiteY1" fmla="*/ 313497 h 938669"/>
                <a:gd name="connsiteX2" fmla="*/ 688 w 218730"/>
                <a:gd name="connsiteY2" fmla="*/ 611049 h 938669"/>
                <a:gd name="connsiteX3" fmla="*/ 218730 w 218730"/>
                <a:gd name="connsiteY3" fmla="*/ 938669 h 938669"/>
                <a:gd name="connsiteX0" fmla="*/ 74815 w 257654"/>
                <a:gd name="connsiteY0" fmla="*/ 0 h 941050"/>
                <a:gd name="connsiteX1" fmla="*/ 148157 w 257654"/>
                <a:gd name="connsiteY1" fmla="*/ 313497 h 941050"/>
                <a:gd name="connsiteX2" fmla="*/ 1512 w 257654"/>
                <a:gd name="connsiteY2" fmla="*/ 611049 h 941050"/>
                <a:gd name="connsiteX3" fmla="*/ 257654 w 257654"/>
                <a:gd name="connsiteY3" fmla="*/ 941050 h 941050"/>
                <a:gd name="connsiteX0" fmla="*/ 74269 w 233296"/>
                <a:gd name="connsiteY0" fmla="*/ 0 h 905332"/>
                <a:gd name="connsiteX1" fmla="*/ 147611 w 233296"/>
                <a:gd name="connsiteY1" fmla="*/ 313497 h 905332"/>
                <a:gd name="connsiteX2" fmla="*/ 966 w 233296"/>
                <a:gd name="connsiteY2" fmla="*/ 611049 h 905332"/>
                <a:gd name="connsiteX3" fmla="*/ 233296 w 233296"/>
                <a:gd name="connsiteY3" fmla="*/ 905332 h 905332"/>
                <a:gd name="connsiteX0" fmla="*/ 74146 w 233173"/>
                <a:gd name="connsiteY0" fmla="*/ 0 h 905332"/>
                <a:gd name="connsiteX1" fmla="*/ 152251 w 233173"/>
                <a:gd name="connsiteY1" fmla="*/ 330165 h 905332"/>
                <a:gd name="connsiteX2" fmla="*/ 843 w 233173"/>
                <a:gd name="connsiteY2" fmla="*/ 611049 h 905332"/>
                <a:gd name="connsiteX3" fmla="*/ 233173 w 233173"/>
                <a:gd name="connsiteY3" fmla="*/ 905332 h 905332"/>
                <a:gd name="connsiteX0" fmla="*/ 73758 w 232785"/>
                <a:gd name="connsiteY0" fmla="*/ 0 h 905332"/>
                <a:gd name="connsiteX1" fmla="*/ 170913 w 232785"/>
                <a:gd name="connsiteY1" fmla="*/ 332546 h 905332"/>
                <a:gd name="connsiteX2" fmla="*/ 455 w 232785"/>
                <a:gd name="connsiteY2" fmla="*/ 611049 h 905332"/>
                <a:gd name="connsiteX3" fmla="*/ 232785 w 232785"/>
                <a:gd name="connsiteY3" fmla="*/ 905332 h 905332"/>
                <a:gd name="connsiteX0" fmla="*/ 78522 w 232786"/>
                <a:gd name="connsiteY0" fmla="*/ 0 h 874376"/>
                <a:gd name="connsiteX1" fmla="*/ 170914 w 232786"/>
                <a:gd name="connsiteY1" fmla="*/ 301590 h 874376"/>
                <a:gd name="connsiteX2" fmla="*/ 456 w 232786"/>
                <a:gd name="connsiteY2" fmla="*/ 580093 h 874376"/>
                <a:gd name="connsiteX3" fmla="*/ 232786 w 232786"/>
                <a:gd name="connsiteY3" fmla="*/ 874376 h 874376"/>
                <a:gd name="connsiteX0" fmla="*/ 45272 w 199536"/>
                <a:gd name="connsiteY0" fmla="*/ 0 h 874376"/>
                <a:gd name="connsiteX1" fmla="*/ 137664 w 199536"/>
                <a:gd name="connsiteY1" fmla="*/ 301590 h 874376"/>
                <a:gd name="connsiteX2" fmla="*/ 543 w 199536"/>
                <a:gd name="connsiteY2" fmla="*/ 599143 h 874376"/>
                <a:gd name="connsiteX3" fmla="*/ 199536 w 199536"/>
                <a:gd name="connsiteY3" fmla="*/ 874376 h 874376"/>
                <a:gd name="connsiteX0" fmla="*/ 44896 w 199160"/>
                <a:gd name="connsiteY0" fmla="*/ 0 h 874376"/>
                <a:gd name="connsiteX1" fmla="*/ 137288 w 199160"/>
                <a:gd name="connsiteY1" fmla="*/ 301590 h 874376"/>
                <a:gd name="connsiteX2" fmla="*/ 167 w 199160"/>
                <a:gd name="connsiteY2" fmla="*/ 599143 h 874376"/>
                <a:gd name="connsiteX3" fmla="*/ 199160 w 199160"/>
                <a:gd name="connsiteY3" fmla="*/ 874376 h 874376"/>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16383 w 144453"/>
                <a:gd name="connsiteY0" fmla="*/ 0 h 845801"/>
                <a:gd name="connsiteX1" fmla="*/ 108775 w 144453"/>
                <a:gd name="connsiteY1" fmla="*/ 301590 h 845801"/>
                <a:gd name="connsiteX2" fmla="*/ 229 w 144453"/>
                <a:gd name="connsiteY2" fmla="*/ 549137 h 845801"/>
                <a:gd name="connsiteX3" fmla="*/ 144453 w 14445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710 w 153780"/>
                <a:gd name="connsiteY0" fmla="*/ 0 h 845801"/>
                <a:gd name="connsiteX1" fmla="*/ 118102 w 153780"/>
                <a:gd name="connsiteY1" fmla="*/ 301590 h 845801"/>
                <a:gd name="connsiteX2" fmla="*/ 31 w 153780"/>
                <a:gd name="connsiteY2" fmla="*/ 582474 h 845801"/>
                <a:gd name="connsiteX3" fmla="*/ 153780 w 153780"/>
                <a:gd name="connsiteY3" fmla="*/ 845801 h 845801"/>
              </a:gdLst>
              <a:ahLst/>
              <a:cxnLst>
                <a:cxn ang="0">
                  <a:pos x="connsiteX0" y="connsiteY0"/>
                </a:cxn>
                <a:cxn ang="0">
                  <a:pos x="connsiteX1" y="connsiteY1"/>
                </a:cxn>
                <a:cxn ang="0">
                  <a:pos x="connsiteX2" y="connsiteY2"/>
                </a:cxn>
                <a:cxn ang="0">
                  <a:pos x="connsiteX3" y="connsiteY3"/>
                </a:cxn>
              </a:cxnLst>
              <a:rect l="l" t="t" r="r" b="b"/>
              <a:pathLst>
                <a:path w="153780" h="845801">
                  <a:moveTo>
                    <a:pt x="25710" y="0"/>
                  </a:moveTo>
                  <a:cubicBezTo>
                    <a:pt x="126965" y="128588"/>
                    <a:pt x="122382" y="204511"/>
                    <a:pt x="118102" y="301590"/>
                  </a:cubicBezTo>
                  <a:cubicBezTo>
                    <a:pt x="113822" y="398669"/>
                    <a:pt x="1228" y="448910"/>
                    <a:pt x="31" y="582474"/>
                  </a:cubicBezTo>
                  <a:cubicBezTo>
                    <a:pt x="-1166" y="716038"/>
                    <a:pt x="32336" y="762457"/>
                    <a:pt x="153780" y="845801"/>
                  </a:cubicBezTo>
                </a:path>
              </a:pathLst>
            </a:custGeom>
            <a:noFill/>
            <a:ln w="1905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grpSp>
      <p:sp>
        <p:nvSpPr>
          <p:cNvPr id="121" name="Rectangle 120">
            <a:extLst>
              <a:ext uri="{FF2B5EF4-FFF2-40B4-BE49-F238E27FC236}">
                <a16:creationId xmlns:a16="http://schemas.microsoft.com/office/drawing/2014/main" id="{CA453758-4808-AAF0-5B94-79C55337AA5F}"/>
              </a:ext>
            </a:extLst>
          </p:cNvPr>
          <p:cNvSpPr/>
          <p:nvPr/>
        </p:nvSpPr>
        <p:spPr>
          <a:xfrm>
            <a:off x="5161589" y="2567503"/>
            <a:ext cx="345434" cy="353131"/>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22" name="Rectangle 121">
            <a:extLst>
              <a:ext uri="{FF2B5EF4-FFF2-40B4-BE49-F238E27FC236}">
                <a16:creationId xmlns:a16="http://schemas.microsoft.com/office/drawing/2014/main" id="{E2BF5E49-0B65-DE2D-6BAE-161A683AF46D}"/>
              </a:ext>
            </a:extLst>
          </p:cNvPr>
          <p:cNvSpPr/>
          <p:nvPr/>
        </p:nvSpPr>
        <p:spPr>
          <a:xfrm>
            <a:off x="5507952" y="2567502"/>
            <a:ext cx="345434" cy="353131"/>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23" name="Rectangle 122">
            <a:extLst>
              <a:ext uri="{FF2B5EF4-FFF2-40B4-BE49-F238E27FC236}">
                <a16:creationId xmlns:a16="http://schemas.microsoft.com/office/drawing/2014/main" id="{B3E51B6F-7B55-3E98-A1C5-EE2311760C5D}"/>
              </a:ext>
            </a:extLst>
          </p:cNvPr>
          <p:cNvSpPr/>
          <p:nvPr/>
        </p:nvSpPr>
        <p:spPr>
          <a:xfrm>
            <a:off x="5854315" y="2567502"/>
            <a:ext cx="345434" cy="353131"/>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24" name="Rectangle 123">
            <a:extLst>
              <a:ext uri="{FF2B5EF4-FFF2-40B4-BE49-F238E27FC236}">
                <a16:creationId xmlns:a16="http://schemas.microsoft.com/office/drawing/2014/main" id="{30EA3BEA-67E0-23E6-23DF-93F242975F82}"/>
              </a:ext>
            </a:extLst>
          </p:cNvPr>
          <p:cNvSpPr/>
          <p:nvPr/>
        </p:nvSpPr>
        <p:spPr>
          <a:xfrm>
            <a:off x="6200678" y="2567501"/>
            <a:ext cx="345434" cy="353131"/>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25" name="TextBox 124">
            <a:extLst>
              <a:ext uri="{FF2B5EF4-FFF2-40B4-BE49-F238E27FC236}">
                <a16:creationId xmlns:a16="http://schemas.microsoft.com/office/drawing/2014/main" id="{F1627BAD-B5F8-C5FF-539F-429A74F43CA3}"/>
              </a:ext>
            </a:extLst>
          </p:cNvPr>
          <p:cNvSpPr txBox="1"/>
          <p:nvPr/>
        </p:nvSpPr>
        <p:spPr>
          <a:xfrm>
            <a:off x="7060779" y="2584380"/>
            <a:ext cx="369642"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200">
                <a:solidFill>
                  <a:srgbClr val="FFFFFF"/>
                </a:solidFill>
              </a:rPr>
              <a:t>...</a:t>
            </a:r>
          </a:p>
          <a:p>
            <a:endParaRPr lang="en-US" sz="1200">
              <a:solidFill>
                <a:srgbClr val="FFFFFF"/>
              </a:solidFill>
            </a:endParaRPr>
          </a:p>
        </p:txBody>
      </p:sp>
      <p:sp>
        <p:nvSpPr>
          <p:cNvPr id="126" name="Rectangle 125">
            <a:extLst>
              <a:ext uri="{FF2B5EF4-FFF2-40B4-BE49-F238E27FC236}">
                <a16:creationId xmlns:a16="http://schemas.microsoft.com/office/drawing/2014/main" id="{BE74EF36-FB2F-07DC-2B85-BD7FC49881E5}"/>
              </a:ext>
            </a:extLst>
          </p:cNvPr>
          <p:cNvSpPr/>
          <p:nvPr/>
        </p:nvSpPr>
        <p:spPr>
          <a:xfrm>
            <a:off x="7867385" y="2574701"/>
            <a:ext cx="345434" cy="353131"/>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127" name="TextBox 126">
                <a:extLst>
                  <a:ext uri="{FF2B5EF4-FFF2-40B4-BE49-F238E27FC236}">
                    <a16:creationId xmlns:a16="http://schemas.microsoft.com/office/drawing/2014/main" id="{AE7EDE35-246B-0E5E-471A-3AEEB822B928}"/>
                  </a:ext>
                </a:extLst>
              </p:cNvPr>
              <p:cNvSpPr txBox="1"/>
              <p:nvPr/>
            </p:nvSpPr>
            <p:spPr>
              <a:xfrm>
                <a:off x="5512454" y="2603128"/>
                <a:ext cx="345434" cy="2803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1</m:t>
                          </m:r>
                        </m:sup>
                      </m:sSubSup>
                    </m:oMath>
                  </m:oMathPara>
                </a14:m>
                <a:endParaRPr lang="en-US" sz="1200">
                  <a:solidFill>
                    <a:srgbClr val="FFFFFF"/>
                  </a:solidFill>
                </a:endParaRPr>
              </a:p>
            </p:txBody>
          </p:sp>
        </mc:Choice>
        <mc:Fallback xmlns="">
          <p:sp>
            <p:nvSpPr>
              <p:cNvPr id="127" name="TextBox 126">
                <a:extLst>
                  <a:ext uri="{FF2B5EF4-FFF2-40B4-BE49-F238E27FC236}">
                    <a16:creationId xmlns:a16="http://schemas.microsoft.com/office/drawing/2014/main" id="{AE7EDE35-246B-0E5E-471A-3AEEB822B928}"/>
                  </a:ext>
                </a:extLst>
              </p:cNvPr>
              <p:cNvSpPr txBox="1">
                <a:spLocks noRot="1" noChangeAspect="1" noMove="1" noResize="1" noEditPoints="1" noAdjustHandles="1" noChangeArrowheads="1" noChangeShapeType="1" noTextEdit="1"/>
              </p:cNvSpPr>
              <p:nvPr/>
            </p:nvSpPr>
            <p:spPr>
              <a:xfrm>
                <a:off x="5512454" y="2603128"/>
                <a:ext cx="345434" cy="280333"/>
              </a:xfrm>
              <a:prstGeom prst="rect">
                <a:avLst/>
              </a:prstGeom>
              <a:blipFill>
                <a:blip r:embed="rId24"/>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25EA82CE-3A0E-DAFF-2E04-86BA7162E09C}"/>
                  </a:ext>
                </a:extLst>
              </p:cNvPr>
              <p:cNvSpPr txBox="1"/>
              <p:nvPr/>
            </p:nvSpPr>
            <p:spPr>
              <a:xfrm>
                <a:off x="5161589" y="2603129"/>
                <a:ext cx="345434" cy="2818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0</m:t>
                          </m:r>
                        </m:sup>
                      </m:sSubSup>
                    </m:oMath>
                  </m:oMathPara>
                </a14:m>
                <a:endParaRPr lang="en-US" sz="1200">
                  <a:solidFill>
                    <a:srgbClr val="FFFFFF"/>
                  </a:solidFill>
                </a:endParaRPr>
              </a:p>
            </p:txBody>
          </p:sp>
        </mc:Choice>
        <mc:Fallback xmlns="">
          <p:sp>
            <p:nvSpPr>
              <p:cNvPr id="128" name="TextBox 127">
                <a:extLst>
                  <a:ext uri="{FF2B5EF4-FFF2-40B4-BE49-F238E27FC236}">
                    <a16:creationId xmlns:a16="http://schemas.microsoft.com/office/drawing/2014/main" id="{25EA82CE-3A0E-DAFF-2E04-86BA7162E09C}"/>
                  </a:ext>
                </a:extLst>
              </p:cNvPr>
              <p:cNvSpPr txBox="1">
                <a:spLocks noRot="1" noChangeAspect="1" noMove="1" noResize="1" noEditPoints="1" noAdjustHandles="1" noChangeArrowheads="1" noChangeShapeType="1" noTextEdit="1"/>
              </p:cNvSpPr>
              <p:nvPr/>
            </p:nvSpPr>
            <p:spPr>
              <a:xfrm>
                <a:off x="5161589" y="2603129"/>
                <a:ext cx="345434" cy="281872"/>
              </a:xfrm>
              <a:prstGeom prst="rect">
                <a:avLst/>
              </a:prstGeom>
              <a:blipFill>
                <a:blip r:embed="rId25"/>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9" name="TextBox 128">
                <a:extLst>
                  <a:ext uri="{FF2B5EF4-FFF2-40B4-BE49-F238E27FC236}">
                    <a16:creationId xmlns:a16="http://schemas.microsoft.com/office/drawing/2014/main" id="{A4EE4268-6A6D-ACE1-02A6-0851FEB353F4}"/>
                  </a:ext>
                </a:extLst>
              </p:cNvPr>
              <p:cNvSpPr txBox="1"/>
              <p:nvPr/>
            </p:nvSpPr>
            <p:spPr>
              <a:xfrm>
                <a:off x="5851600" y="2603128"/>
                <a:ext cx="345434" cy="2807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2</m:t>
                          </m:r>
                        </m:sup>
                      </m:sSubSup>
                    </m:oMath>
                  </m:oMathPara>
                </a14:m>
                <a:endParaRPr lang="en-US" sz="1200">
                  <a:solidFill>
                    <a:srgbClr val="FFFFFF"/>
                  </a:solidFill>
                </a:endParaRPr>
              </a:p>
            </p:txBody>
          </p:sp>
        </mc:Choice>
        <mc:Fallback xmlns="">
          <p:sp>
            <p:nvSpPr>
              <p:cNvPr id="129" name="TextBox 128">
                <a:extLst>
                  <a:ext uri="{FF2B5EF4-FFF2-40B4-BE49-F238E27FC236}">
                    <a16:creationId xmlns:a16="http://schemas.microsoft.com/office/drawing/2014/main" id="{A4EE4268-6A6D-ACE1-02A6-0851FEB353F4}"/>
                  </a:ext>
                </a:extLst>
              </p:cNvPr>
              <p:cNvSpPr txBox="1">
                <a:spLocks noRot="1" noChangeAspect="1" noMove="1" noResize="1" noEditPoints="1" noAdjustHandles="1" noChangeArrowheads="1" noChangeShapeType="1" noTextEdit="1"/>
              </p:cNvSpPr>
              <p:nvPr/>
            </p:nvSpPr>
            <p:spPr>
              <a:xfrm>
                <a:off x="5851600" y="2603128"/>
                <a:ext cx="345434" cy="280718"/>
              </a:xfrm>
              <a:prstGeom prst="rect">
                <a:avLst/>
              </a:prstGeom>
              <a:blipFill>
                <a:blip r:embed="rId26"/>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0" name="TextBox 129">
                <a:extLst>
                  <a:ext uri="{FF2B5EF4-FFF2-40B4-BE49-F238E27FC236}">
                    <a16:creationId xmlns:a16="http://schemas.microsoft.com/office/drawing/2014/main" id="{226D596C-69A2-E03F-499D-DE284D7619A6}"/>
                  </a:ext>
                </a:extLst>
              </p:cNvPr>
              <p:cNvSpPr txBox="1"/>
              <p:nvPr/>
            </p:nvSpPr>
            <p:spPr>
              <a:xfrm>
                <a:off x="6206410" y="2603128"/>
                <a:ext cx="345434" cy="2816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3</m:t>
                          </m:r>
                        </m:sup>
                      </m:sSubSup>
                    </m:oMath>
                  </m:oMathPara>
                </a14:m>
                <a:endParaRPr lang="en-US" sz="1200">
                  <a:solidFill>
                    <a:srgbClr val="FFFFFF"/>
                  </a:solidFill>
                </a:endParaRPr>
              </a:p>
            </p:txBody>
          </p:sp>
        </mc:Choice>
        <mc:Fallback xmlns="">
          <p:sp>
            <p:nvSpPr>
              <p:cNvPr id="130" name="TextBox 129">
                <a:extLst>
                  <a:ext uri="{FF2B5EF4-FFF2-40B4-BE49-F238E27FC236}">
                    <a16:creationId xmlns:a16="http://schemas.microsoft.com/office/drawing/2014/main" id="{226D596C-69A2-E03F-499D-DE284D7619A6}"/>
                  </a:ext>
                </a:extLst>
              </p:cNvPr>
              <p:cNvSpPr txBox="1">
                <a:spLocks noRot="1" noChangeAspect="1" noMove="1" noResize="1" noEditPoints="1" noAdjustHandles="1" noChangeArrowheads="1" noChangeShapeType="1" noTextEdit="1"/>
              </p:cNvSpPr>
              <p:nvPr/>
            </p:nvSpPr>
            <p:spPr>
              <a:xfrm>
                <a:off x="6206410" y="2603128"/>
                <a:ext cx="345434" cy="281616"/>
              </a:xfrm>
              <a:prstGeom prst="rect">
                <a:avLst/>
              </a:prstGeom>
              <a:blipFill>
                <a:blip r:embed="rId27"/>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TextBox 130">
                <a:extLst>
                  <a:ext uri="{FF2B5EF4-FFF2-40B4-BE49-F238E27FC236}">
                    <a16:creationId xmlns:a16="http://schemas.microsoft.com/office/drawing/2014/main" id="{AAE8CEF7-F87E-F185-9DD6-72FC49A59BEF}"/>
                  </a:ext>
                </a:extLst>
              </p:cNvPr>
              <p:cNvSpPr txBox="1"/>
              <p:nvPr/>
            </p:nvSpPr>
            <p:spPr>
              <a:xfrm>
                <a:off x="7820628" y="2604448"/>
                <a:ext cx="345434" cy="2845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255</m:t>
                          </m:r>
                        </m:sup>
                      </m:sSubSup>
                    </m:oMath>
                  </m:oMathPara>
                </a14:m>
                <a:endParaRPr lang="en-US" sz="1200">
                  <a:solidFill>
                    <a:srgbClr val="FFFFFF"/>
                  </a:solidFill>
                </a:endParaRPr>
              </a:p>
            </p:txBody>
          </p:sp>
        </mc:Choice>
        <mc:Fallback xmlns="">
          <p:sp>
            <p:nvSpPr>
              <p:cNvPr id="131" name="TextBox 130">
                <a:extLst>
                  <a:ext uri="{FF2B5EF4-FFF2-40B4-BE49-F238E27FC236}">
                    <a16:creationId xmlns:a16="http://schemas.microsoft.com/office/drawing/2014/main" id="{AAE8CEF7-F87E-F185-9DD6-72FC49A59BEF}"/>
                  </a:ext>
                </a:extLst>
              </p:cNvPr>
              <p:cNvSpPr txBox="1">
                <a:spLocks noRot="1" noChangeAspect="1" noMove="1" noResize="1" noEditPoints="1" noAdjustHandles="1" noChangeArrowheads="1" noChangeShapeType="1" noTextEdit="1"/>
              </p:cNvSpPr>
              <p:nvPr/>
            </p:nvSpPr>
            <p:spPr>
              <a:xfrm>
                <a:off x="7820628" y="2604448"/>
                <a:ext cx="345434" cy="284501"/>
              </a:xfrm>
              <a:prstGeom prst="rect">
                <a:avLst/>
              </a:prstGeom>
              <a:blipFill>
                <a:blip r:embed="rId28"/>
                <a:stretch>
                  <a:fillRect r="-19298"/>
                </a:stretch>
              </a:blipFill>
              <a:ln w="12700" cap="flat">
                <a:noFill/>
                <a:miter lim="400000"/>
              </a:ln>
              <a:effectLst/>
            </p:spPr>
            <p:txBody>
              <a:bodyPr/>
              <a:lstStyle/>
              <a:p>
                <a:r>
                  <a:rPr lang="en-US">
                    <a:noFill/>
                  </a:rPr>
                  <a:t> </a:t>
                </a:r>
              </a:p>
            </p:txBody>
          </p:sp>
        </mc:Fallback>
      </mc:AlternateContent>
      <p:sp>
        <p:nvSpPr>
          <p:cNvPr id="132" name="TextBox 131">
            <a:extLst>
              <a:ext uri="{FF2B5EF4-FFF2-40B4-BE49-F238E27FC236}">
                <a16:creationId xmlns:a16="http://schemas.microsoft.com/office/drawing/2014/main" id="{B1CF3BF8-A43C-5A0B-BCD1-16E47269841E}"/>
              </a:ext>
            </a:extLst>
          </p:cNvPr>
          <p:cNvSpPr txBox="1"/>
          <p:nvPr/>
        </p:nvSpPr>
        <p:spPr>
          <a:xfrm>
            <a:off x="5052810" y="2021695"/>
            <a:ext cx="1360595"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accent2"/>
                </a:solidFill>
                <a:effectLst/>
                <a:uFillTx/>
                <a:latin typeface="+mj-lt"/>
                <a:ea typeface="+mj-ea"/>
                <a:cs typeface="+mj-cs"/>
                <a:sym typeface="Calibri"/>
              </a:rPr>
              <a:t>Block 1 </a:t>
            </a:r>
          </a:p>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accent2"/>
                </a:solidFill>
                <a:effectLst/>
                <a:uFillTx/>
                <a:latin typeface="+mj-lt"/>
                <a:ea typeface="+mj-ea"/>
                <a:cs typeface="+mj-cs"/>
                <a:sym typeface="Calibri"/>
              </a:rPr>
              <a:t>histogram</a:t>
            </a:r>
          </a:p>
        </p:txBody>
      </p:sp>
      <p:sp>
        <p:nvSpPr>
          <p:cNvPr id="133" name="Rectangle 132">
            <a:extLst>
              <a:ext uri="{FF2B5EF4-FFF2-40B4-BE49-F238E27FC236}">
                <a16:creationId xmlns:a16="http://schemas.microsoft.com/office/drawing/2014/main" id="{A29F06A0-B1A4-7B79-8EC2-8D610C61B43D}"/>
              </a:ext>
            </a:extLst>
          </p:cNvPr>
          <p:cNvSpPr/>
          <p:nvPr/>
        </p:nvSpPr>
        <p:spPr>
          <a:xfrm>
            <a:off x="5082758" y="2483359"/>
            <a:ext cx="3246139" cy="518160"/>
          </a:xfrm>
          <a:prstGeom prst="rect">
            <a:avLst/>
          </a:prstGeom>
          <a:noFill/>
          <a:ln w="12700" cap="flat">
            <a:solidFill>
              <a:schemeClr val="accent2"/>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cxnSp>
        <p:nvCxnSpPr>
          <p:cNvPr id="134" name="Straight Arrow Connector 133">
            <a:extLst>
              <a:ext uri="{FF2B5EF4-FFF2-40B4-BE49-F238E27FC236}">
                <a16:creationId xmlns:a16="http://schemas.microsoft.com/office/drawing/2014/main" id="{9F6A911B-8B22-A0B2-E2AF-E1E473F58D14}"/>
              </a:ext>
            </a:extLst>
          </p:cNvPr>
          <p:cNvCxnSpPr>
            <a:cxnSpLocks/>
          </p:cNvCxnSpPr>
          <p:nvPr/>
        </p:nvCxnSpPr>
        <p:spPr>
          <a:xfrm>
            <a:off x="6769886" y="1991972"/>
            <a:ext cx="0" cy="357488"/>
          </a:xfrm>
          <a:prstGeom prst="straightConnector1">
            <a:avLst/>
          </a:prstGeom>
          <a:noFill/>
          <a:ln w="38100" cap="flat">
            <a:solidFill>
              <a:schemeClr val="accent2"/>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35" name="Rectangle 134">
            <a:extLst>
              <a:ext uri="{FF2B5EF4-FFF2-40B4-BE49-F238E27FC236}">
                <a16:creationId xmlns:a16="http://schemas.microsoft.com/office/drawing/2014/main" id="{BA4F5219-5FE6-CBE7-DAFE-6CAE7D342874}"/>
              </a:ext>
            </a:extLst>
          </p:cNvPr>
          <p:cNvSpPr/>
          <p:nvPr/>
        </p:nvSpPr>
        <p:spPr>
          <a:xfrm>
            <a:off x="4559473" y="3631399"/>
            <a:ext cx="345434" cy="353131"/>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136" name="TextBox 135">
                <a:extLst>
                  <a:ext uri="{FF2B5EF4-FFF2-40B4-BE49-F238E27FC236}">
                    <a16:creationId xmlns:a16="http://schemas.microsoft.com/office/drawing/2014/main" id="{9CAD6FAD-B072-CA0A-BCC3-AB70A00E3F17}"/>
                  </a:ext>
                </a:extLst>
              </p:cNvPr>
              <p:cNvSpPr txBox="1"/>
              <p:nvPr/>
            </p:nvSpPr>
            <p:spPr>
              <a:xfrm>
                <a:off x="4496625" y="3659406"/>
                <a:ext cx="345434" cy="2845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𝑂</m:t>
                          </m:r>
                        </m:e>
                        <m:sub>
                          <m:r>
                            <a:rPr lang="en-US" sz="1200" b="0" i="1" smtClean="0">
                              <a:solidFill>
                                <a:srgbClr val="FFFFFF"/>
                              </a:solidFill>
                              <a:latin typeface="Cambria Math" panose="02040503050406030204" pitchFamily="18" charset="0"/>
                            </a:rPr>
                            <m:t>0</m:t>
                          </m:r>
                        </m:sub>
                        <m:sup>
                          <m:r>
                            <a:rPr lang="en-US" sz="1200" b="0" i="1" smtClean="0">
                              <a:solidFill>
                                <a:srgbClr val="FFFFFF"/>
                              </a:solidFill>
                              <a:latin typeface="Cambria Math" panose="02040503050406030204" pitchFamily="18" charset="0"/>
                            </a:rPr>
                            <m:t>256</m:t>
                          </m:r>
                        </m:sup>
                      </m:sSubSup>
                    </m:oMath>
                  </m:oMathPara>
                </a14:m>
                <a:endParaRPr lang="en-US" sz="1200">
                  <a:solidFill>
                    <a:srgbClr val="FFFFFF"/>
                  </a:solidFill>
                </a:endParaRPr>
              </a:p>
            </p:txBody>
          </p:sp>
        </mc:Choice>
        <mc:Fallback xmlns="">
          <p:sp>
            <p:nvSpPr>
              <p:cNvPr id="136" name="TextBox 135">
                <a:extLst>
                  <a:ext uri="{FF2B5EF4-FFF2-40B4-BE49-F238E27FC236}">
                    <a16:creationId xmlns:a16="http://schemas.microsoft.com/office/drawing/2014/main" id="{9CAD6FAD-B072-CA0A-BCC3-AB70A00E3F17}"/>
                  </a:ext>
                </a:extLst>
              </p:cNvPr>
              <p:cNvSpPr txBox="1">
                <a:spLocks noRot="1" noChangeAspect="1" noMove="1" noResize="1" noEditPoints="1" noAdjustHandles="1" noChangeArrowheads="1" noChangeShapeType="1" noTextEdit="1"/>
              </p:cNvSpPr>
              <p:nvPr/>
            </p:nvSpPr>
            <p:spPr>
              <a:xfrm>
                <a:off x="4496625" y="3659406"/>
                <a:ext cx="345434" cy="284501"/>
              </a:xfrm>
              <a:prstGeom prst="rect">
                <a:avLst/>
              </a:prstGeom>
              <a:blipFill>
                <a:blip r:embed="rId29"/>
                <a:stretch>
                  <a:fillRect r="-25000"/>
                </a:stretch>
              </a:blipFill>
              <a:ln w="12700" cap="flat">
                <a:noFill/>
                <a:miter lim="400000"/>
              </a:ln>
              <a:effectLst/>
            </p:spPr>
            <p:txBody>
              <a:bodyPr/>
              <a:lstStyle/>
              <a:p>
                <a:r>
                  <a:rPr lang="en-US">
                    <a:noFill/>
                  </a:rPr>
                  <a:t> </a:t>
                </a:r>
              </a:p>
            </p:txBody>
          </p:sp>
        </mc:Fallback>
      </mc:AlternateContent>
      <p:sp>
        <p:nvSpPr>
          <p:cNvPr id="137" name="Rectangle 136">
            <a:extLst>
              <a:ext uri="{FF2B5EF4-FFF2-40B4-BE49-F238E27FC236}">
                <a16:creationId xmlns:a16="http://schemas.microsoft.com/office/drawing/2014/main" id="{DF0C291D-AE66-3B19-6144-7B83D73DE80E}"/>
              </a:ext>
            </a:extLst>
          </p:cNvPr>
          <p:cNvSpPr/>
          <p:nvPr/>
        </p:nvSpPr>
        <p:spPr>
          <a:xfrm>
            <a:off x="5162577" y="3648023"/>
            <a:ext cx="345434" cy="353131"/>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38" name="Rectangle 137">
            <a:extLst>
              <a:ext uri="{FF2B5EF4-FFF2-40B4-BE49-F238E27FC236}">
                <a16:creationId xmlns:a16="http://schemas.microsoft.com/office/drawing/2014/main" id="{78DFF703-35C5-3CE0-85B3-20D82F63E73E}"/>
              </a:ext>
            </a:extLst>
          </p:cNvPr>
          <p:cNvSpPr/>
          <p:nvPr/>
        </p:nvSpPr>
        <p:spPr>
          <a:xfrm>
            <a:off x="5508940" y="3648022"/>
            <a:ext cx="345434" cy="353131"/>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39" name="Rectangle 138">
            <a:extLst>
              <a:ext uri="{FF2B5EF4-FFF2-40B4-BE49-F238E27FC236}">
                <a16:creationId xmlns:a16="http://schemas.microsoft.com/office/drawing/2014/main" id="{52BB50B1-303F-6A02-0029-0FB3CB98E376}"/>
              </a:ext>
            </a:extLst>
          </p:cNvPr>
          <p:cNvSpPr/>
          <p:nvPr/>
        </p:nvSpPr>
        <p:spPr>
          <a:xfrm>
            <a:off x="5855303" y="3648022"/>
            <a:ext cx="345434" cy="353131"/>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40" name="Rectangle 139">
            <a:extLst>
              <a:ext uri="{FF2B5EF4-FFF2-40B4-BE49-F238E27FC236}">
                <a16:creationId xmlns:a16="http://schemas.microsoft.com/office/drawing/2014/main" id="{C2E72AE4-7169-AFAE-E851-5680A49C2B4F}"/>
              </a:ext>
            </a:extLst>
          </p:cNvPr>
          <p:cNvSpPr/>
          <p:nvPr/>
        </p:nvSpPr>
        <p:spPr>
          <a:xfrm>
            <a:off x="6201666" y="3648021"/>
            <a:ext cx="345434" cy="353131"/>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41" name="TextBox 140">
            <a:extLst>
              <a:ext uri="{FF2B5EF4-FFF2-40B4-BE49-F238E27FC236}">
                <a16:creationId xmlns:a16="http://schemas.microsoft.com/office/drawing/2014/main" id="{EDF99ACA-E0BF-C0F7-AC4C-E1AA2A398D4A}"/>
              </a:ext>
            </a:extLst>
          </p:cNvPr>
          <p:cNvSpPr txBox="1"/>
          <p:nvPr/>
        </p:nvSpPr>
        <p:spPr>
          <a:xfrm>
            <a:off x="7061767" y="3664900"/>
            <a:ext cx="369642"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200">
                <a:solidFill>
                  <a:srgbClr val="FFFFFF"/>
                </a:solidFill>
              </a:rPr>
              <a:t>...</a:t>
            </a:r>
          </a:p>
          <a:p>
            <a:endParaRPr lang="en-US" sz="1200">
              <a:solidFill>
                <a:srgbClr val="FFFFFF"/>
              </a:solidFill>
            </a:endParaRPr>
          </a:p>
        </p:txBody>
      </p:sp>
      <mc:AlternateContent xmlns:mc="http://schemas.openxmlformats.org/markup-compatibility/2006" xmlns:a14="http://schemas.microsoft.com/office/drawing/2010/main">
        <mc:Choice Requires="a14">
          <p:sp>
            <p:nvSpPr>
              <p:cNvPr id="142" name="TextBox 141">
                <a:extLst>
                  <a:ext uri="{FF2B5EF4-FFF2-40B4-BE49-F238E27FC236}">
                    <a16:creationId xmlns:a16="http://schemas.microsoft.com/office/drawing/2014/main" id="{F93347F8-FD14-7AD3-D7EC-7970E942CCCD}"/>
                  </a:ext>
                </a:extLst>
              </p:cNvPr>
              <p:cNvSpPr txBox="1"/>
              <p:nvPr/>
            </p:nvSpPr>
            <p:spPr>
              <a:xfrm>
                <a:off x="5513442" y="3683648"/>
                <a:ext cx="345434" cy="2803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𝑂</m:t>
                          </m:r>
                        </m:e>
                        <m:sub>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1</m:t>
                          </m:r>
                        </m:sup>
                      </m:sSubSup>
                    </m:oMath>
                  </m:oMathPara>
                </a14:m>
                <a:endParaRPr lang="en-US" sz="1200">
                  <a:solidFill>
                    <a:srgbClr val="FFFFFF"/>
                  </a:solidFill>
                </a:endParaRPr>
              </a:p>
            </p:txBody>
          </p:sp>
        </mc:Choice>
        <mc:Fallback xmlns="">
          <p:sp>
            <p:nvSpPr>
              <p:cNvPr id="142" name="TextBox 141">
                <a:extLst>
                  <a:ext uri="{FF2B5EF4-FFF2-40B4-BE49-F238E27FC236}">
                    <a16:creationId xmlns:a16="http://schemas.microsoft.com/office/drawing/2014/main" id="{F93347F8-FD14-7AD3-D7EC-7970E942CCCD}"/>
                  </a:ext>
                </a:extLst>
              </p:cNvPr>
              <p:cNvSpPr txBox="1">
                <a:spLocks noRot="1" noChangeAspect="1" noMove="1" noResize="1" noEditPoints="1" noAdjustHandles="1" noChangeArrowheads="1" noChangeShapeType="1" noTextEdit="1"/>
              </p:cNvSpPr>
              <p:nvPr/>
            </p:nvSpPr>
            <p:spPr>
              <a:xfrm>
                <a:off x="5513442" y="3683648"/>
                <a:ext cx="345434" cy="280333"/>
              </a:xfrm>
              <a:prstGeom prst="rect">
                <a:avLst/>
              </a:prstGeom>
              <a:blipFill>
                <a:blip r:embed="rId30"/>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 name="TextBox 142">
                <a:extLst>
                  <a:ext uri="{FF2B5EF4-FFF2-40B4-BE49-F238E27FC236}">
                    <a16:creationId xmlns:a16="http://schemas.microsoft.com/office/drawing/2014/main" id="{BFA637E1-04BB-B7B8-E23D-6CC49E6C754D}"/>
                  </a:ext>
                </a:extLst>
              </p:cNvPr>
              <p:cNvSpPr txBox="1"/>
              <p:nvPr/>
            </p:nvSpPr>
            <p:spPr>
              <a:xfrm>
                <a:off x="5162577" y="3683649"/>
                <a:ext cx="345434" cy="2818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𝑂</m:t>
                          </m:r>
                        </m:e>
                        <m:sub>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0</m:t>
                          </m:r>
                        </m:sup>
                      </m:sSubSup>
                    </m:oMath>
                  </m:oMathPara>
                </a14:m>
                <a:endParaRPr lang="en-US" sz="1200">
                  <a:solidFill>
                    <a:srgbClr val="FFFFFF"/>
                  </a:solidFill>
                </a:endParaRPr>
              </a:p>
            </p:txBody>
          </p:sp>
        </mc:Choice>
        <mc:Fallback xmlns="">
          <p:sp>
            <p:nvSpPr>
              <p:cNvPr id="143" name="TextBox 142">
                <a:extLst>
                  <a:ext uri="{FF2B5EF4-FFF2-40B4-BE49-F238E27FC236}">
                    <a16:creationId xmlns:a16="http://schemas.microsoft.com/office/drawing/2014/main" id="{BFA637E1-04BB-B7B8-E23D-6CC49E6C754D}"/>
                  </a:ext>
                </a:extLst>
              </p:cNvPr>
              <p:cNvSpPr txBox="1">
                <a:spLocks noRot="1" noChangeAspect="1" noMove="1" noResize="1" noEditPoints="1" noAdjustHandles="1" noChangeArrowheads="1" noChangeShapeType="1" noTextEdit="1"/>
              </p:cNvSpPr>
              <p:nvPr/>
            </p:nvSpPr>
            <p:spPr>
              <a:xfrm>
                <a:off x="5162577" y="3683649"/>
                <a:ext cx="345434" cy="281872"/>
              </a:xfrm>
              <a:prstGeom prst="rect">
                <a:avLst/>
              </a:prstGeom>
              <a:blipFill>
                <a:blip r:embed="rId31"/>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4" name="TextBox 143">
                <a:extLst>
                  <a:ext uri="{FF2B5EF4-FFF2-40B4-BE49-F238E27FC236}">
                    <a16:creationId xmlns:a16="http://schemas.microsoft.com/office/drawing/2014/main" id="{1330D397-B2EF-E83C-E494-1E04FF176312}"/>
                  </a:ext>
                </a:extLst>
              </p:cNvPr>
              <p:cNvSpPr txBox="1"/>
              <p:nvPr/>
            </p:nvSpPr>
            <p:spPr>
              <a:xfrm>
                <a:off x="5852588" y="3683648"/>
                <a:ext cx="345434" cy="2807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𝑂</m:t>
                          </m:r>
                        </m:e>
                        <m:sub>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2</m:t>
                          </m:r>
                        </m:sup>
                      </m:sSubSup>
                    </m:oMath>
                  </m:oMathPara>
                </a14:m>
                <a:endParaRPr lang="en-US" sz="1200">
                  <a:solidFill>
                    <a:srgbClr val="FFFFFF"/>
                  </a:solidFill>
                </a:endParaRPr>
              </a:p>
            </p:txBody>
          </p:sp>
        </mc:Choice>
        <mc:Fallback xmlns="">
          <p:sp>
            <p:nvSpPr>
              <p:cNvPr id="144" name="TextBox 143">
                <a:extLst>
                  <a:ext uri="{FF2B5EF4-FFF2-40B4-BE49-F238E27FC236}">
                    <a16:creationId xmlns:a16="http://schemas.microsoft.com/office/drawing/2014/main" id="{1330D397-B2EF-E83C-E494-1E04FF176312}"/>
                  </a:ext>
                </a:extLst>
              </p:cNvPr>
              <p:cNvSpPr txBox="1">
                <a:spLocks noRot="1" noChangeAspect="1" noMove="1" noResize="1" noEditPoints="1" noAdjustHandles="1" noChangeArrowheads="1" noChangeShapeType="1" noTextEdit="1"/>
              </p:cNvSpPr>
              <p:nvPr/>
            </p:nvSpPr>
            <p:spPr>
              <a:xfrm>
                <a:off x="5852588" y="3683648"/>
                <a:ext cx="345434" cy="280718"/>
              </a:xfrm>
              <a:prstGeom prst="rect">
                <a:avLst/>
              </a:prstGeom>
              <a:blipFill>
                <a:blip r:embed="rId32"/>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5" name="TextBox 144">
                <a:extLst>
                  <a:ext uri="{FF2B5EF4-FFF2-40B4-BE49-F238E27FC236}">
                    <a16:creationId xmlns:a16="http://schemas.microsoft.com/office/drawing/2014/main" id="{38A8ACD2-5E84-2ED3-C61B-34682CAA8331}"/>
                  </a:ext>
                </a:extLst>
              </p:cNvPr>
              <p:cNvSpPr txBox="1"/>
              <p:nvPr/>
            </p:nvSpPr>
            <p:spPr>
              <a:xfrm>
                <a:off x="6207398" y="3683648"/>
                <a:ext cx="345434" cy="2816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𝑂</m:t>
                          </m:r>
                        </m:e>
                        <m:sub>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3</m:t>
                          </m:r>
                        </m:sup>
                      </m:sSubSup>
                    </m:oMath>
                  </m:oMathPara>
                </a14:m>
                <a:endParaRPr lang="en-US" sz="1200">
                  <a:solidFill>
                    <a:srgbClr val="FFFFFF"/>
                  </a:solidFill>
                </a:endParaRPr>
              </a:p>
            </p:txBody>
          </p:sp>
        </mc:Choice>
        <mc:Fallback xmlns="">
          <p:sp>
            <p:nvSpPr>
              <p:cNvPr id="145" name="TextBox 144">
                <a:extLst>
                  <a:ext uri="{FF2B5EF4-FFF2-40B4-BE49-F238E27FC236}">
                    <a16:creationId xmlns:a16="http://schemas.microsoft.com/office/drawing/2014/main" id="{38A8ACD2-5E84-2ED3-C61B-34682CAA8331}"/>
                  </a:ext>
                </a:extLst>
              </p:cNvPr>
              <p:cNvSpPr txBox="1">
                <a:spLocks noRot="1" noChangeAspect="1" noMove="1" noResize="1" noEditPoints="1" noAdjustHandles="1" noChangeArrowheads="1" noChangeShapeType="1" noTextEdit="1"/>
              </p:cNvSpPr>
              <p:nvPr/>
            </p:nvSpPr>
            <p:spPr>
              <a:xfrm>
                <a:off x="6207398" y="3683648"/>
                <a:ext cx="345434" cy="281616"/>
              </a:xfrm>
              <a:prstGeom prst="rect">
                <a:avLst/>
              </a:prstGeom>
              <a:blipFill>
                <a:blip r:embed="rId33"/>
                <a:stretch>
                  <a:fillRect/>
                </a:stretch>
              </a:blipFill>
              <a:ln w="12700" cap="flat">
                <a:noFill/>
                <a:miter lim="400000"/>
              </a:ln>
              <a:effectLst/>
            </p:spPr>
            <p:txBody>
              <a:bodyPr/>
              <a:lstStyle/>
              <a:p>
                <a:r>
                  <a:rPr lang="en-US">
                    <a:noFill/>
                  </a:rPr>
                  <a:t> </a:t>
                </a:r>
              </a:p>
            </p:txBody>
          </p:sp>
        </mc:Fallback>
      </mc:AlternateContent>
      <p:sp>
        <p:nvSpPr>
          <p:cNvPr id="146" name="Rectangle 145">
            <a:extLst>
              <a:ext uri="{FF2B5EF4-FFF2-40B4-BE49-F238E27FC236}">
                <a16:creationId xmlns:a16="http://schemas.microsoft.com/office/drawing/2014/main" id="{4A95B4C7-746E-EB5C-AEB6-89544ED99BD8}"/>
              </a:ext>
            </a:extLst>
          </p:cNvPr>
          <p:cNvSpPr/>
          <p:nvPr/>
        </p:nvSpPr>
        <p:spPr>
          <a:xfrm>
            <a:off x="5081248" y="3571004"/>
            <a:ext cx="3246139" cy="518160"/>
          </a:xfrm>
          <a:prstGeom prst="rect">
            <a:avLst/>
          </a:prstGeom>
          <a:noFill/>
          <a:ln w="12700" cap="flat">
            <a:solidFill>
              <a:schemeClr val="accent2"/>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47" name="Rectangle 146">
            <a:extLst>
              <a:ext uri="{FF2B5EF4-FFF2-40B4-BE49-F238E27FC236}">
                <a16:creationId xmlns:a16="http://schemas.microsoft.com/office/drawing/2014/main" id="{BA9340AB-B681-DC7F-0B66-DA8788EB165F}"/>
              </a:ext>
            </a:extLst>
          </p:cNvPr>
          <p:cNvSpPr/>
          <p:nvPr/>
        </p:nvSpPr>
        <p:spPr>
          <a:xfrm>
            <a:off x="7874880" y="3639580"/>
            <a:ext cx="345434" cy="353131"/>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148" name="TextBox 147">
                <a:extLst>
                  <a:ext uri="{FF2B5EF4-FFF2-40B4-BE49-F238E27FC236}">
                    <a16:creationId xmlns:a16="http://schemas.microsoft.com/office/drawing/2014/main" id="{6377C3D5-0D39-13B3-1A56-C88CF0B96F45}"/>
                  </a:ext>
                </a:extLst>
              </p:cNvPr>
              <p:cNvSpPr txBox="1"/>
              <p:nvPr/>
            </p:nvSpPr>
            <p:spPr>
              <a:xfrm>
                <a:off x="7812032" y="3667587"/>
                <a:ext cx="345434" cy="2845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𝑂</m:t>
                          </m:r>
                        </m:e>
                        <m:sub>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256</m:t>
                          </m:r>
                        </m:sup>
                      </m:sSubSup>
                    </m:oMath>
                  </m:oMathPara>
                </a14:m>
                <a:endParaRPr lang="en-US" sz="1200">
                  <a:solidFill>
                    <a:srgbClr val="FFFFFF"/>
                  </a:solidFill>
                </a:endParaRPr>
              </a:p>
            </p:txBody>
          </p:sp>
        </mc:Choice>
        <mc:Fallback xmlns="">
          <p:sp>
            <p:nvSpPr>
              <p:cNvPr id="148" name="TextBox 147">
                <a:extLst>
                  <a:ext uri="{FF2B5EF4-FFF2-40B4-BE49-F238E27FC236}">
                    <a16:creationId xmlns:a16="http://schemas.microsoft.com/office/drawing/2014/main" id="{6377C3D5-0D39-13B3-1A56-C88CF0B96F45}"/>
                  </a:ext>
                </a:extLst>
              </p:cNvPr>
              <p:cNvSpPr txBox="1">
                <a:spLocks noRot="1" noChangeAspect="1" noMove="1" noResize="1" noEditPoints="1" noAdjustHandles="1" noChangeArrowheads="1" noChangeShapeType="1" noTextEdit="1"/>
              </p:cNvSpPr>
              <p:nvPr/>
            </p:nvSpPr>
            <p:spPr>
              <a:xfrm>
                <a:off x="7812032" y="3667587"/>
                <a:ext cx="345434" cy="284501"/>
              </a:xfrm>
              <a:prstGeom prst="rect">
                <a:avLst/>
              </a:prstGeom>
              <a:blipFill>
                <a:blip r:embed="rId34"/>
                <a:stretch>
                  <a:fillRect r="-25000"/>
                </a:stretch>
              </a:blipFill>
              <a:ln w="12700" cap="flat">
                <a:noFill/>
                <a:miter lim="400000"/>
              </a:ln>
              <a:effectLst/>
            </p:spPr>
            <p:txBody>
              <a:bodyPr/>
              <a:lstStyle/>
              <a:p>
                <a:r>
                  <a:rPr lang="en-US">
                    <a:noFill/>
                  </a:rPr>
                  <a:t> </a:t>
                </a:r>
              </a:p>
            </p:txBody>
          </p:sp>
        </mc:Fallback>
      </mc:AlternateContent>
      <p:sp>
        <p:nvSpPr>
          <p:cNvPr id="151" name="Rectangle 150">
            <a:extLst>
              <a:ext uri="{FF2B5EF4-FFF2-40B4-BE49-F238E27FC236}">
                <a16:creationId xmlns:a16="http://schemas.microsoft.com/office/drawing/2014/main" id="{2E4B8D6F-8FFA-8790-CA09-147720263DB4}"/>
              </a:ext>
            </a:extLst>
          </p:cNvPr>
          <p:cNvSpPr/>
          <p:nvPr/>
        </p:nvSpPr>
        <p:spPr>
          <a:xfrm>
            <a:off x="2207686" y="4730808"/>
            <a:ext cx="172956" cy="258595"/>
          </a:xfrm>
          <a:prstGeom prst="rect">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54" name="Rectangle 153">
            <a:extLst>
              <a:ext uri="{FF2B5EF4-FFF2-40B4-BE49-F238E27FC236}">
                <a16:creationId xmlns:a16="http://schemas.microsoft.com/office/drawing/2014/main" id="{8300BF56-773A-1F93-4056-71E1AF0B69F1}"/>
              </a:ext>
            </a:extLst>
          </p:cNvPr>
          <p:cNvSpPr/>
          <p:nvPr/>
        </p:nvSpPr>
        <p:spPr>
          <a:xfrm>
            <a:off x="7500750" y="4730746"/>
            <a:ext cx="172956" cy="258595"/>
          </a:xfrm>
          <a:prstGeom prst="rect">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57" name="Rectangle 156">
            <a:extLst>
              <a:ext uri="{FF2B5EF4-FFF2-40B4-BE49-F238E27FC236}">
                <a16:creationId xmlns:a16="http://schemas.microsoft.com/office/drawing/2014/main" id="{3E369A0E-AF21-FF56-7B28-A5607CBE0CF7}"/>
              </a:ext>
            </a:extLst>
          </p:cNvPr>
          <p:cNvSpPr/>
          <p:nvPr/>
        </p:nvSpPr>
        <p:spPr>
          <a:xfrm>
            <a:off x="5678735" y="4737641"/>
            <a:ext cx="172956" cy="258595"/>
          </a:xfrm>
          <a:prstGeom prst="rect">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58" name="Rectangle 157">
            <a:extLst>
              <a:ext uri="{FF2B5EF4-FFF2-40B4-BE49-F238E27FC236}">
                <a16:creationId xmlns:a16="http://schemas.microsoft.com/office/drawing/2014/main" id="{8DE31CC9-C431-6A18-A54C-6CFE35EAA355}"/>
              </a:ext>
            </a:extLst>
          </p:cNvPr>
          <p:cNvSpPr/>
          <p:nvPr/>
        </p:nvSpPr>
        <p:spPr>
          <a:xfrm>
            <a:off x="11457541" y="3661857"/>
            <a:ext cx="345434" cy="353131"/>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159" name="TextBox 158">
                <a:extLst>
                  <a:ext uri="{FF2B5EF4-FFF2-40B4-BE49-F238E27FC236}">
                    <a16:creationId xmlns:a16="http://schemas.microsoft.com/office/drawing/2014/main" id="{B0C0905A-CE59-6419-9E47-689B2038813D}"/>
                  </a:ext>
                </a:extLst>
              </p:cNvPr>
              <p:cNvSpPr txBox="1"/>
              <p:nvPr/>
            </p:nvSpPr>
            <p:spPr>
              <a:xfrm>
                <a:off x="11379453" y="3689864"/>
                <a:ext cx="345434" cy="2834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𝑂</m:t>
                          </m:r>
                        </m:e>
                        <m:sub>
                          <m:r>
                            <a:rPr lang="en-US" sz="1200" b="0" i="1" smtClean="0">
                              <a:solidFill>
                                <a:srgbClr val="FFFFFF"/>
                              </a:solidFill>
                              <a:latin typeface="Cambria Math" panose="02040503050406030204" pitchFamily="18" charset="0"/>
                            </a:rPr>
                            <m:t>𝑁</m:t>
                          </m:r>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255</m:t>
                          </m:r>
                        </m:sup>
                      </m:sSubSup>
                    </m:oMath>
                  </m:oMathPara>
                </a14:m>
                <a:endParaRPr lang="en-US" sz="1200">
                  <a:solidFill>
                    <a:srgbClr val="FFFFFF"/>
                  </a:solidFill>
                </a:endParaRPr>
              </a:p>
            </p:txBody>
          </p:sp>
        </mc:Choice>
        <mc:Fallback xmlns="">
          <p:sp>
            <p:nvSpPr>
              <p:cNvPr id="159" name="TextBox 158">
                <a:extLst>
                  <a:ext uri="{FF2B5EF4-FFF2-40B4-BE49-F238E27FC236}">
                    <a16:creationId xmlns:a16="http://schemas.microsoft.com/office/drawing/2014/main" id="{B0C0905A-CE59-6419-9E47-689B2038813D}"/>
                  </a:ext>
                </a:extLst>
              </p:cNvPr>
              <p:cNvSpPr txBox="1">
                <a:spLocks noRot="1" noChangeAspect="1" noMove="1" noResize="1" noEditPoints="1" noAdjustHandles="1" noChangeArrowheads="1" noChangeShapeType="1" noTextEdit="1"/>
              </p:cNvSpPr>
              <p:nvPr/>
            </p:nvSpPr>
            <p:spPr>
              <a:xfrm>
                <a:off x="11379453" y="3689864"/>
                <a:ext cx="345434" cy="283476"/>
              </a:xfrm>
              <a:prstGeom prst="rect">
                <a:avLst/>
              </a:prstGeom>
              <a:blipFill>
                <a:blip r:embed="rId35"/>
                <a:stretch>
                  <a:fillRect r="-32143"/>
                </a:stretch>
              </a:blipFill>
              <a:ln w="12700" cap="flat">
                <a:noFill/>
                <a:miter lim="400000"/>
              </a:ln>
              <a:effectLst/>
            </p:spPr>
            <p:txBody>
              <a:bodyPr/>
              <a:lstStyle/>
              <a:p>
                <a:r>
                  <a:rPr lang="en-US">
                    <a:noFill/>
                  </a:rPr>
                  <a:t> </a:t>
                </a:r>
              </a:p>
            </p:txBody>
          </p:sp>
        </mc:Fallback>
      </mc:AlternateContent>
      <p:sp>
        <p:nvSpPr>
          <p:cNvPr id="170" name="TextBox 169">
            <a:extLst>
              <a:ext uri="{FF2B5EF4-FFF2-40B4-BE49-F238E27FC236}">
                <a16:creationId xmlns:a16="http://schemas.microsoft.com/office/drawing/2014/main" id="{75065BBD-DB20-D675-A55E-19175C5282F0}"/>
              </a:ext>
            </a:extLst>
          </p:cNvPr>
          <p:cNvSpPr txBox="1"/>
          <p:nvPr/>
        </p:nvSpPr>
        <p:spPr>
          <a:xfrm>
            <a:off x="8444404" y="3675220"/>
            <a:ext cx="369642"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200">
                <a:solidFill>
                  <a:srgbClr val="FFFFFF"/>
                </a:solidFill>
              </a:rPr>
              <a:t>...</a:t>
            </a:r>
          </a:p>
          <a:p>
            <a:endParaRPr lang="en-US" sz="1200">
              <a:solidFill>
                <a:srgbClr val="FFFFFF"/>
              </a:solidFill>
            </a:endParaRPr>
          </a:p>
        </p:txBody>
      </p:sp>
      <p:grpSp>
        <p:nvGrpSpPr>
          <p:cNvPr id="261" name="Group 260">
            <a:extLst>
              <a:ext uri="{FF2B5EF4-FFF2-40B4-BE49-F238E27FC236}">
                <a16:creationId xmlns:a16="http://schemas.microsoft.com/office/drawing/2014/main" id="{CB11FDE1-A002-3871-8D01-D396C30FB0A9}"/>
              </a:ext>
            </a:extLst>
          </p:cNvPr>
          <p:cNvGrpSpPr/>
          <p:nvPr/>
        </p:nvGrpSpPr>
        <p:grpSpPr>
          <a:xfrm>
            <a:off x="432329" y="3992972"/>
            <a:ext cx="1820973" cy="2338889"/>
            <a:chOff x="432329" y="3992972"/>
            <a:chExt cx="1820973" cy="2338889"/>
          </a:xfrm>
        </p:grpSpPr>
        <p:grpSp>
          <p:nvGrpSpPr>
            <p:cNvPr id="3" name="Group 2">
              <a:extLst>
                <a:ext uri="{FF2B5EF4-FFF2-40B4-BE49-F238E27FC236}">
                  <a16:creationId xmlns:a16="http://schemas.microsoft.com/office/drawing/2014/main" id="{3B230103-4B9A-3D84-6639-71D53FBABFA2}"/>
                </a:ext>
              </a:extLst>
            </p:cNvPr>
            <p:cNvGrpSpPr/>
            <p:nvPr/>
          </p:nvGrpSpPr>
          <p:grpSpPr>
            <a:xfrm>
              <a:off x="432329" y="3992972"/>
              <a:ext cx="1820973" cy="2224949"/>
              <a:chOff x="432329" y="3992972"/>
              <a:chExt cx="1820973" cy="2224949"/>
            </a:xfrm>
          </p:grpSpPr>
          <p:sp>
            <p:nvSpPr>
              <p:cNvPr id="65" name="Rectangle 64">
                <a:extLst>
                  <a:ext uri="{FF2B5EF4-FFF2-40B4-BE49-F238E27FC236}">
                    <a16:creationId xmlns:a16="http://schemas.microsoft.com/office/drawing/2014/main" id="{BC8B9C99-F0E4-9C88-45A7-DAA9B478130C}"/>
                  </a:ext>
                </a:extLst>
              </p:cNvPr>
              <p:cNvSpPr/>
              <p:nvPr/>
            </p:nvSpPr>
            <p:spPr>
              <a:xfrm>
                <a:off x="473306" y="4989791"/>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0</a:t>
                </a:r>
              </a:p>
            </p:txBody>
          </p:sp>
          <p:sp>
            <p:nvSpPr>
              <p:cNvPr id="71" name="Rectangle 70">
                <a:extLst>
                  <a:ext uri="{FF2B5EF4-FFF2-40B4-BE49-F238E27FC236}">
                    <a16:creationId xmlns:a16="http://schemas.microsoft.com/office/drawing/2014/main" id="{C465E25A-BA06-7E7D-F61B-96AD4B36BE8B}"/>
                  </a:ext>
                </a:extLst>
              </p:cNvPr>
              <p:cNvSpPr/>
              <p:nvPr/>
            </p:nvSpPr>
            <p:spPr>
              <a:xfrm>
                <a:off x="920981" y="4989791"/>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0</a:t>
                </a:r>
              </a:p>
            </p:txBody>
          </p:sp>
          <p:sp>
            <p:nvSpPr>
              <p:cNvPr id="72" name="Rectangle 71">
                <a:extLst>
                  <a:ext uri="{FF2B5EF4-FFF2-40B4-BE49-F238E27FC236}">
                    <a16:creationId xmlns:a16="http://schemas.microsoft.com/office/drawing/2014/main" id="{71C979CB-9199-6F5E-D295-93A5EF17285D}"/>
                  </a:ext>
                </a:extLst>
              </p:cNvPr>
              <p:cNvSpPr/>
              <p:nvPr/>
            </p:nvSpPr>
            <p:spPr>
              <a:xfrm>
                <a:off x="1363912" y="4987549"/>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0</a:t>
                </a:r>
              </a:p>
            </p:txBody>
          </p:sp>
          <p:sp>
            <p:nvSpPr>
              <p:cNvPr id="73" name="Rectangle 72">
                <a:extLst>
                  <a:ext uri="{FF2B5EF4-FFF2-40B4-BE49-F238E27FC236}">
                    <a16:creationId xmlns:a16="http://schemas.microsoft.com/office/drawing/2014/main" id="{6967D281-E5F2-F9CC-E7B1-4A9A8B5992EA}"/>
                  </a:ext>
                </a:extLst>
              </p:cNvPr>
              <p:cNvSpPr/>
              <p:nvPr/>
            </p:nvSpPr>
            <p:spPr>
              <a:xfrm>
                <a:off x="1812014" y="4987549"/>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0</a:t>
                </a:r>
              </a:p>
            </p:txBody>
          </p:sp>
          <p:sp>
            <p:nvSpPr>
              <p:cNvPr id="90" name="TextBox 89">
                <a:extLst>
                  <a:ext uri="{FF2B5EF4-FFF2-40B4-BE49-F238E27FC236}">
                    <a16:creationId xmlns:a16="http://schemas.microsoft.com/office/drawing/2014/main" id="{B44771B6-6CC6-BC32-FE2F-A29FBEEF5698}"/>
                  </a:ext>
                </a:extLst>
              </p:cNvPr>
              <p:cNvSpPr txBox="1"/>
              <p:nvPr/>
            </p:nvSpPr>
            <p:spPr>
              <a:xfrm>
                <a:off x="1059065" y="5479215"/>
                <a:ext cx="921370"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00B050"/>
                    </a:solidFill>
                    <a:effectLst/>
                    <a:uFillTx/>
                    <a:latin typeface="+mj-lt"/>
                    <a:ea typeface="+mj-ea"/>
                    <a:cs typeface="+mj-cs"/>
                    <a:sym typeface="Calibri"/>
                  </a:rPr>
                  <a:t>Block 0</a:t>
                </a:r>
              </a:p>
            </p:txBody>
          </p:sp>
          <p:cxnSp>
            <p:nvCxnSpPr>
              <p:cNvPr id="99" name="Straight Connector 98">
                <a:extLst>
                  <a:ext uri="{FF2B5EF4-FFF2-40B4-BE49-F238E27FC236}">
                    <a16:creationId xmlns:a16="http://schemas.microsoft.com/office/drawing/2014/main" id="{43993537-BDFC-B641-E9A2-4641F6D1DCC9}"/>
                  </a:ext>
                </a:extLst>
              </p:cNvPr>
              <p:cNvCxnSpPr>
                <a:cxnSpLocks/>
              </p:cNvCxnSpPr>
              <p:nvPr/>
            </p:nvCxnSpPr>
            <p:spPr>
              <a:xfrm>
                <a:off x="432329" y="4748690"/>
                <a:ext cx="0" cy="1469231"/>
              </a:xfrm>
              <a:prstGeom prst="line">
                <a:avLst/>
              </a:prstGeom>
              <a:noFill/>
              <a:ln w="28575" cap="flat">
                <a:solidFill>
                  <a:srgbClr val="92D050"/>
                </a:solidFill>
                <a:prstDash val="sysDash"/>
                <a:miter lim="800000"/>
              </a:ln>
              <a:effectLst>
                <a:outerShdw blurRad="63500" sx="102000" sy="102000" algn="ctr" rotWithShape="0">
                  <a:prstClr val="black"/>
                </a:outerShdw>
              </a:effectLst>
              <a:sp3d/>
            </p:spPr>
            <p:style>
              <a:lnRef idx="0">
                <a:scrgbClr r="0" g="0" b="0"/>
              </a:lnRef>
              <a:fillRef idx="0">
                <a:scrgbClr r="0" g="0" b="0"/>
              </a:fillRef>
              <a:effectRef idx="0">
                <a:scrgbClr r="0" g="0" b="0"/>
              </a:effectRef>
              <a:fontRef idx="none"/>
            </p:style>
          </p:cxnSp>
          <p:cxnSp>
            <p:nvCxnSpPr>
              <p:cNvPr id="100" name="Connector: Elbow 99">
                <a:extLst>
                  <a:ext uri="{FF2B5EF4-FFF2-40B4-BE49-F238E27FC236}">
                    <a16:creationId xmlns:a16="http://schemas.microsoft.com/office/drawing/2014/main" id="{24B0815A-D2D5-A8A2-73E5-2ECFBE087D9F}"/>
                  </a:ext>
                </a:extLst>
              </p:cNvPr>
              <p:cNvCxnSpPr>
                <a:cxnSpLocks/>
                <a:stCxn id="9" idx="2"/>
                <a:endCxn id="101" idx="0"/>
              </p:cNvCxnSpPr>
              <p:nvPr/>
            </p:nvCxnSpPr>
            <p:spPr>
              <a:xfrm rot="5400000">
                <a:off x="883815" y="3541487"/>
                <a:ext cx="684587" cy="1587558"/>
              </a:xfrm>
              <a:prstGeom prst="bentConnector3">
                <a:avLst>
                  <a:gd name="adj1" fmla="val 50000"/>
                </a:avLst>
              </a:prstGeom>
              <a:noFill/>
              <a:ln w="12700" cap="flat">
                <a:solidFill>
                  <a:schemeClr val="accent6"/>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75" name="Straight Arrow Connector 174">
                <a:extLst>
                  <a:ext uri="{FF2B5EF4-FFF2-40B4-BE49-F238E27FC236}">
                    <a16:creationId xmlns:a16="http://schemas.microsoft.com/office/drawing/2014/main" id="{F60AF524-5575-159A-BA3F-B4789B7B0814}"/>
                  </a:ext>
                </a:extLst>
              </p:cNvPr>
              <p:cNvCxnSpPr>
                <a:cxnSpLocks/>
              </p:cNvCxnSpPr>
              <p:nvPr/>
            </p:nvCxnSpPr>
            <p:spPr>
              <a:xfrm flipV="1">
                <a:off x="707157" y="4770076"/>
                <a:ext cx="567043" cy="4742"/>
              </a:xfrm>
              <a:prstGeom prst="straightConnector1">
                <a:avLst/>
              </a:prstGeom>
              <a:noFill/>
              <a:ln w="12700" cap="flat">
                <a:solidFill>
                  <a:srgbClr val="00B050"/>
                </a:solidFill>
                <a:prstDash val="lgDash"/>
                <a:miter lim="800000"/>
                <a:tailEnd type="triangle"/>
              </a:ln>
              <a:effectLst/>
              <a:sp3d/>
            </p:spPr>
            <p:style>
              <a:lnRef idx="0">
                <a:scrgbClr r="0" g="0" b="0"/>
              </a:lnRef>
              <a:fillRef idx="0">
                <a:scrgbClr r="0" g="0" b="0"/>
              </a:fillRef>
              <a:effectRef idx="0">
                <a:scrgbClr r="0" g="0" b="0"/>
              </a:effectRef>
              <a:fontRef idx="none"/>
            </p:style>
          </p:cxnSp>
          <p:sp>
            <p:nvSpPr>
              <p:cNvPr id="176" name="TextBox 175">
                <a:extLst>
                  <a:ext uri="{FF2B5EF4-FFF2-40B4-BE49-F238E27FC236}">
                    <a16:creationId xmlns:a16="http://schemas.microsoft.com/office/drawing/2014/main" id="{BB20139D-92A1-8BBD-F5AE-1DE93243142D}"/>
                  </a:ext>
                </a:extLst>
              </p:cNvPr>
              <p:cNvSpPr txBox="1"/>
              <p:nvPr/>
            </p:nvSpPr>
            <p:spPr>
              <a:xfrm>
                <a:off x="506154" y="4619930"/>
                <a:ext cx="147652"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00B050"/>
                    </a:solidFill>
                    <a:effectLst/>
                    <a:uFillTx/>
                    <a:latin typeface="+mj-lt"/>
                    <a:ea typeface="+mj-ea"/>
                    <a:cs typeface="+mj-cs"/>
                    <a:sym typeface="Calibri"/>
                  </a:rPr>
                  <a:t>0</a:t>
                </a:r>
              </a:p>
            </p:txBody>
          </p:sp>
        </p:grpSp>
        <p:sp>
          <p:nvSpPr>
            <p:cNvPr id="216" name="Rectangle 215">
              <a:extLst>
                <a:ext uri="{FF2B5EF4-FFF2-40B4-BE49-F238E27FC236}">
                  <a16:creationId xmlns:a16="http://schemas.microsoft.com/office/drawing/2014/main" id="{57C6F557-E380-0DDC-30D0-03F10D3600A2}"/>
                </a:ext>
              </a:extLst>
            </p:cNvPr>
            <p:cNvSpPr/>
            <p:nvPr/>
          </p:nvSpPr>
          <p:spPr>
            <a:xfrm>
              <a:off x="1157439" y="5978730"/>
              <a:ext cx="345434" cy="353131"/>
            </a:xfrm>
            <a:prstGeom prst="rect">
              <a:avLst/>
            </a:prstGeom>
            <a:noFill/>
            <a:ln w="12700" cap="flat">
              <a:solidFill>
                <a:srgbClr val="92D05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217" name="TextBox 216">
                  <a:extLst>
                    <a:ext uri="{FF2B5EF4-FFF2-40B4-BE49-F238E27FC236}">
                      <a16:creationId xmlns:a16="http://schemas.microsoft.com/office/drawing/2014/main" id="{04D625F9-24E7-BD3F-9C67-3CF25C3A8D60}"/>
                    </a:ext>
                  </a:extLst>
                </p:cNvPr>
                <p:cNvSpPr txBox="1"/>
                <p:nvPr/>
              </p:nvSpPr>
              <p:spPr>
                <a:xfrm>
                  <a:off x="1157439" y="6014356"/>
                  <a:ext cx="345434" cy="2818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0</m:t>
                            </m:r>
                          </m:sub>
                          <m:sup>
                            <m:r>
                              <a:rPr lang="en-US" sz="1200" b="0" i="1" smtClean="0">
                                <a:solidFill>
                                  <a:srgbClr val="FFFFFF"/>
                                </a:solidFill>
                                <a:latin typeface="Cambria Math" panose="02040503050406030204" pitchFamily="18" charset="0"/>
                              </a:rPr>
                              <m:t>0</m:t>
                            </m:r>
                          </m:sup>
                        </m:sSubSup>
                      </m:oMath>
                    </m:oMathPara>
                  </a14:m>
                  <a:endParaRPr lang="en-US" sz="1200">
                    <a:solidFill>
                      <a:srgbClr val="FFFFFF"/>
                    </a:solidFill>
                  </a:endParaRPr>
                </a:p>
              </p:txBody>
            </p:sp>
          </mc:Choice>
          <mc:Fallback xmlns="">
            <p:sp>
              <p:nvSpPr>
                <p:cNvPr id="217" name="TextBox 216">
                  <a:extLst>
                    <a:ext uri="{FF2B5EF4-FFF2-40B4-BE49-F238E27FC236}">
                      <a16:creationId xmlns:a16="http://schemas.microsoft.com/office/drawing/2014/main" id="{04D625F9-24E7-BD3F-9C67-3CF25C3A8D60}"/>
                    </a:ext>
                  </a:extLst>
                </p:cNvPr>
                <p:cNvSpPr txBox="1">
                  <a:spLocks noRot="1" noChangeAspect="1" noMove="1" noResize="1" noEditPoints="1" noAdjustHandles="1" noChangeArrowheads="1" noChangeShapeType="1" noTextEdit="1"/>
                </p:cNvSpPr>
                <p:nvPr/>
              </p:nvSpPr>
              <p:spPr>
                <a:xfrm>
                  <a:off x="1157439" y="6014356"/>
                  <a:ext cx="345434" cy="281872"/>
                </a:xfrm>
                <a:prstGeom prst="rect">
                  <a:avLst/>
                </a:prstGeom>
                <a:blipFill>
                  <a:blip r:embed="rId9"/>
                  <a:stretch>
                    <a:fillRect/>
                  </a:stretch>
                </a:blipFill>
                <a:ln w="12700" cap="flat">
                  <a:noFill/>
                  <a:miter lim="400000"/>
                </a:ln>
                <a:effectLst/>
              </p:spPr>
              <p:txBody>
                <a:bodyPr/>
                <a:lstStyle/>
                <a:p>
                  <a:r>
                    <a:rPr lang="en-US">
                      <a:noFill/>
                    </a:rPr>
                    <a:t> </a:t>
                  </a:r>
                </a:p>
              </p:txBody>
            </p:sp>
          </mc:Fallback>
        </mc:AlternateContent>
        <p:cxnSp>
          <p:nvCxnSpPr>
            <p:cNvPr id="222" name="Straight Arrow Connector 221">
              <a:extLst>
                <a:ext uri="{FF2B5EF4-FFF2-40B4-BE49-F238E27FC236}">
                  <a16:creationId xmlns:a16="http://schemas.microsoft.com/office/drawing/2014/main" id="{690B64D3-FBE7-3155-7C68-5A24AB8E81F3}"/>
                </a:ext>
              </a:extLst>
            </p:cNvPr>
            <p:cNvCxnSpPr>
              <a:cxnSpLocks/>
            </p:cNvCxnSpPr>
            <p:nvPr/>
          </p:nvCxnSpPr>
          <p:spPr>
            <a:xfrm>
              <a:off x="562001" y="5893808"/>
              <a:ext cx="1654546" cy="0"/>
            </a:xfrm>
            <a:prstGeom prst="straightConnector1">
              <a:avLst/>
            </a:prstGeom>
            <a:noFill/>
            <a:ln w="38100" cap="flat">
              <a:solidFill>
                <a:srgbClr val="92D050"/>
              </a:solidFill>
              <a:prstDash val="solid"/>
              <a:miter lim="800000"/>
              <a:headEnd type="triangle"/>
              <a:tailEnd type="triangle"/>
            </a:ln>
            <a:effectLst/>
            <a:sp3d/>
          </p:spPr>
          <p:style>
            <a:lnRef idx="0">
              <a:scrgbClr r="0" g="0" b="0"/>
            </a:lnRef>
            <a:fillRef idx="0">
              <a:scrgbClr r="0" g="0" b="0"/>
            </a:fillRef>
            <a:effectRef idx="0">
              <a:scrgbClr r="0" g="0" b="0"/>
            </a:effectRef>
            <a:fontRef idx="none"/>
          </p:style>
        </p:cxnSp>
      </p:grpSp>
      <p:grpSp>
        <p:nvGrpSpPr>
          <p:cNvPr id="262" name="Group 261">
            <a:extLst>
              <a:ext uri="{FF2B5EF4-FFF2-40B4-BE49-F238E27FC236}">
                <a16:creationId xmlns:a16="http://schemas.microsoft.com/office/drawing/2014/main" id="{F7FECCFD-3938-C8B2-F097-B9AF5FE84B8E}"/>
              </a:ext>
            </a:extLst>
          </p:cNvPr>
          <p:cNvGrpSpPr/>
          <p:nvPr/>
        </p:nvGrpSpPr>
        <p:grpSpPr>
          <a:xfrm>
            <a:off x="2283782" y="4001154"/>
            <a:ext cx="3051512" cy="2332246"/>
            <a:chOff x="2283782" y="4001154"/>
            <a:chExt cx="3051512" cy="2332246"/>
          </a:xfrm>
        </p:grpSpPr>
        <p:grpSp>
          <p:nvGrpSpPr>
            <p:cNvPr id="4" name="Group 3">
              <a:extLst>
                <a:ext uri="{FF2B5EF4-FFF2-40B4-BE49-F238E27FC236}">
                  <a16:creationId xmlns:a16="http://schemas.microsoft.com/office/drawing/2014/main" id="{52667C0E-43D3-5F54-CF60-3C3AEBC51352}"/>
                </a:ext>
              </a:extLst>
            </p:cNvPr>
            <p:cNvGrpSpPr/>
            <p:nvPr/>
          </p:nvGrpSpPr>
          <p:grpSpPr>
            <a:xfrm>
              <a:off x="2283782" y="4001154"/>
              <a:ext cx="3051512" cy="1752461"/>
              <a:chOff x="2283782" y="4001154"/>
              <a:chExt cx="3051512" cy="1752461"/>
            </a:xfrm>
          </p:grpSpPr>
          <p:sp>
            <p:nvSpPr>
              <p:cNvPr id="67" name="Rectangle 66">
                <a:extLst>
                  <a:ext uri="{FF2B5EF4-FFF2-40B4-BE49-F238E27FC236}">
                    <a16:creationId xmlns:a16="http://schemas.microsoft.com/office/drawing/2014/main" id="{98A4A2A0-1689-1D62-1A0A-B98249362830}"/>
                  </a:ext>
                </a:extLst>
              </p:cNvPr>
              <p:cNvSpPr/>
              <p:nvPr/>
            </p:nvSpPr>
            <p:spPr>
              <a:xfrm>
                <a:off x="2304387" y="4989432"/>
                <a:ext cx="441288" cy="36933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0</a:t>
                </a:r>
              </a:p>
            </p:txBody>
          </p:sp>
          <p:sp>
            <p:nvSpPr>
              <p:cNvPr id="74" name="Rectangle 73">
                <a:extLst>
                  <a:ext uri="{FF2B5EF4-FFF2-40B4-BE49-F238E27FC236}">
                    <a16:creationId xmlns:a16="http://schemas.microsoft.com/office/drawing/2014/main" id="{C6227039-CF8D-EB9E-8DEC-106F0EA30EC4}"/>
                  </a:ext>
                </a:extLst>
              </p:cNvPr>
              <p:cNvSpPr/>
              <p:nvPr/>
            </p:nvSpPr>
            <p:spPr>
              <a:xfrm>
                <a:off x="2742008" y="4989432"/>
                <a:ext cx="441288" cy="36933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0</a:t>
                </a:r>
              </a:p>
            </p:txBody>
          </p:sp>
          <p:sp>
            <p:nvSpPr>
              <p:cNvPr id="91" name="TextBox 90">
                <a:extLst>
                  <a:ext uri="{FF2B5EF4-FFF2-40B4-BE49-F238E27FC236}">
                    <a16:creationId xmlns:a16="http://schemas.microsoft.com/office/drawing/2014/main" id="{53C4EA82-A878-0FBC-E16B-E80E6A5A3783}"/>
                  </a:ext>
                </a:extLst>
              </p:cNvPr>
              <p:cNvSpPr txBox="1"/>
              <p:nvPr/>
            </p:nvSpPr>
            <p:spPr>
              <a:xfrm>
                <a:off x="2470480" y="5476618"/>
                <a:ext cx="732454"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FFC000"/>
                    </a:solidFill>
                    <a:effectLst/>
                    <a:uFillTx/>
                    <a:latin typeface="+mj-lt"/>
                    <a:ea typeface="+mj-ea"/>
                    <a:cs typeface="+mj-cs"/>
                    <a:sym typeface="Calibri"/>
                  </a:rPr>
                  <a:t>Block 1</a:t>
                </a:r>
              </a:p>
            </p:txBody>
          </p:sp>
          <p:cxnSp>
            <p:nvCxnSpPr>
              <p:cNvPr id="149" name="Connector: Elbow 148">
                <a:extLst>
                  <a:ext uri="{FF2B5EF4-FFF2-40B4-BE49-F238E27FC236}">
                    <a16:creationId xmlns:a16="http://schemas.microsoft.com/office/drawing/2014/main" id="{128749BC-8F84-99A3-7476-2D8D7D7272EB}"/>
                  </a:ext>
                </a:extLst>
              </p:cNvPr>
              <p:cNvCxnSpPr>
                <a:cxnSpLocks/>
                <a:stCxn id="137" idx="2"/>
                <a:endCxn id="151" idx="0"/>
              </p:cNvCxnSpPr>
              <p:nvPr/>
            </p:nvCxnSpPr>
            <p:spPr>
              <a:xfrm rot="5400000">
                <a:off x="3449902" y="2845416"/>
                <a:ext cx="729654" cy="3041130"/>
              </a:xfrm>
              <a:prstGeom prst="bentConnector3">
                <a:avLst>
                  <a:gd name="adj1" fmla="val 65665"/>
                </a:avLst>
              </a:prstGeom>
              <a:noFill/>
              <a:ln w="12700" cap="flat">
                <a:solidFill>
                  <a:schemeClr val="accent2"/>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50" name="Straight Connector 149">
                <a:extLst>
                  <a:ext uri="{FF2B5EF4-FFF2-40B4-BE49-F238E27FC236}">
                    <a16:creationId xmlns:a16="http://schemas.microsoft.com/office/drawing/2014/main" id="{DD8CF366-1C6C-627E-08CC-0B01E741CEE0}"/>
                  </a:ext>
                </a:extLst>
              </p:cNvPr>
              <p:cNvCxnSpPr>
                <a:cxnSpLocks/>
              </p:cNvCxnSpPr>
              <p:nvPr/>
            </p:nvCxnSpPr>
            <p:spPr>
              <a:xfrm>
                <a:off x="2283782" y="4806857"/>
                <a:ext cx="0" cy="753344"/>
              </a:xfrm>
              <a:prstGeom prst="line">
                <a:avLst/>
              </a:prstGeom>
              <a:noFill/>
              <a:ln w="28575" cap="flat">
                <a:solidFill>
                  <a:schemeClr val="accent2"/>
                </a:solidFill>
                <a:prstDash val="sysDash"/>
                <a:miter lim="800000"/>
              </a:ln>
              <a:effectLst>
                <a:outerShdw blurRad="63500" sx="102000" sy="102000" algn="ctr" rotWithShape="0">
                  <a:prstClr val="black"/>
                </a:outerShdw>
              </a:effectLst>
              <a:sp3d/>
            </p:spPr>
            <p:style>
              <a:lnRef idx="0">
                <a:scrgbClr r="0" g="0" b="0"/>
              </a:lnRef>
              <a:fillRef idx="0">
                <a:scrgbClr r="0" g="0" b="0"/>
              </a:fillRef>
              <a:effectRef idx="0">
                <a:scrgbClr r="0" g="0" b="0"/>
              </a:effectRef>
              <a:fontRef idx="none"/>
            </p:style>
          </p:cxnSp>
          <p:cxnSp>
            <p:nvCxnSpPr>
              <p:cNvPr id="180" name="Straight Arrow Connector 179">
                <a:extLst>
                  <a:ext uri="{FF2B5EF4-FFF2-40B4-BE49-F238E27FC236}">
                    <a16:creationId xmlns:a16="http://schemas.microsoft.com/office/drawing/2014/main" id="{529F3C9D-CF2A-EA19-CDFD-8F3E2E744C27}"/>
                  </a:ext>
                </a:extLst>
              </p:cNvPr>
              <p:cNvCxnSpPr>
                <a:cxnSpLocks/>
              </p:cNvCxnSpPr>
              <p:nvPr/>
            </p:nvCxnSpPr>
            <p:spPr>
              <a:xfrm flipV="1">
                <a:off x="2553988" y="4737641"/>
                <a:ext cx="567043" cy="4742"/>
              </a:xfrm>
              <a:prstGeom prst="straightConnector1">
                <a:avLst/>
              </a:prstGeom>
              <a:noFill/>
              <a:ln w="12700" cap="flat">
                <a:solidFill>
                  <a:schemeClr val="accent2"/>
                </a:solidFill>
                <a:prstDash val="lgDash"/>
                <a:miter lim="800000"/>
                <a:tailEnd type="triangle"/>
              </a:ln>
              <a:effectLst/>
              <a:sp3d/>
            </p:spPr>
            <p:style>
              <a:lnRef idx="0">
                <a:scrgbClr r="0" g="0" b="0"/>
              </a:lnRef>
              <a:fillRef idx="0">
                <a:scrgbClr r="0" g="0" b="0"/>
              </a:fillRef>
              <a:effectRef idx="0">
                <a:scrgbClr r="0" g="0" b="0"/>
              </a:effectRef>
              <a:fontRef idx="none"/>
            </p:style>
          </p:cxnSp>
          <p:sp>
            <p:nvSpPr>
              <p:cNvPr id="181" name="TextBox 180">
                <a:extLst>
                  <a:ext uri="{FF2B5EF4-FFF2-40B4-BE49-F238E27FC236}">
                    <a16:creationId xmlns:a16="http://schemas.microsoft.com/office/drawing/2014/main" id="{1FD42454-6197-8691-EE2B-0E4B92CC903C}"/>
                  </a:ext>
                </a:extLst>
              </p:cNvPr>
              <p:cNvSpPr txBox="1"/>
              <p:nvPr/>
            </p:nvSpPr>
            <p:spPr>
              <a:xfrm>
                <a:off x="2352985" y="4587495"/>
                <a:ext cx="147652"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chemeClr val="accent2"/>
                    </a:solidFill>
                    <a:effectLst/>
                    <a:uFillTx/>
                    <a:latin typeface="+mj-lt"/>
                    <a:ea typeface="+mj-ea"/>
                    <a:cs typeface="+mj-cs"/>
                    <a:sym typeface="Calibri"/>
                  </a:rPr>
                  <a:t>0</a:t>
                </a:r>
              </a:p>
            </p:txBody>
          </p:sp>
        </p:grpSp>
        <p:sp>
          <p:nvSpPr>
            <p:cNvPr id="218" name="Rectangle 217">
              <a:extLst>
                <a:ext uri="{FF2B5EF4-FFF2-40B4-BE49-F238E27FC236}">
                  <a16:creationId xmlns:a16="http://schemas.microsoft.com/office/drawing/2014/main" id="{8B85288F-632A-92F7-8044-1B5B098F81D6}"/>
                </a:ext>
              </a:extLst>
            </p:cNvPr>
            <p:cNvSpPr/>
            <p:nvPr/>
          </p:nvSpPr>
          <p:spPr>
            <a:xfrm>
              <a:off x="2570286" y="5980269"/>
              <a:ext cx="345434" cy="353131"/>
            </a:xfrm>
            <a:prstGeom prst="rect">
              <a:avLst/>
            </a:prstGeom>
            <a:noFill/>
            <a:ln w="12700" cap="flat">
              <a:solidFill>
                <a:schemeClr val="accent2"/>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219" name="TextBox 218">
                  <a:extLst>
                    <a:ext uri="{FF2B5EF4-FFF2-40B4-BE49-F238E27FC236}">
                      <a16:creationId xmlns:a16="http://schemas.microsoft.com/office/drawing/2014/main" id="{8D1EE8D4-010B-86E7-09EC-5290425EB6E2}"/>
                    </a:ext>
                  </a:extLst>
                </p:cNvPr>
                <p:cNvSpPr txBox="1"/>
                <p:nvPr/>
              </p:nvSpPr>
              <p:spPr>
                <a:xfrm>
                  <a:off x="2570286" y="6015895"/>
                  <a:ext cx="345434" cy="2803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0</m:t>
                            </m:r>
                          </m:sup>
                        </m:sSubSup>
                      </m:oMath>
                    </m:oMathPara>
                  </a14:m>
                  <a:endParaRPr lang="en-US" sz="1200">
                    <a:solidFill>
                      <a:srgbClr val="FFFFFF"/>
                    </a:solidFill>
                  </a:endParaRPr>
                </a:p>
              </p:txBody>
            </p:sp>
          </mc:Choice>
          <mc:Fallback xmlns="">
            <p:sp>
              <p:nvSpPr>
                <p:cNvPr id="219" name="TextBox 218">
                  <a:extLst>
                    <a:ext uri="{FF2B5EF4-FFF2-40B4-BE49-F238E27FC236}">
                      <a16:creationId xmlns:a16="http://schemas.microsoft.com/office/drawing/2014/main" id="{8D1EE8D4-010B-86E7-09EC-5290425EB6E2}"/>
                    </a:ext>
                  </a:extLst>
                </p:cNvPr>
                <p:cNvSpPr txBox="1">
                  <a:spLocks noRot="1" noChangeAspect="1" noMove="1" noResize="1" noEditPoints="1" noAdjustHandles="1" noChangeArrowheads="1" noChangeShapeType="1" noTextEdit="1"/>
                </p:cNvSpPr>
                <p:nvPr/>
              </p:nvSpPr>
              <p:spPr>
                <a:xfrm>
                  <a:off x="2570286" y="6015895"/>
                  <a:ext cx="345434" cy="280333"/>
                </a:xfrm>
                <a:prstGeom prst="rect">
                  <a:avLst/>
                </a:prstGeom>
                <a:blipFill>
                  <a:blip r:embed="rId36"/>
                  <a:stretch>
                    <a:fillRect/>
                  </a:stretch>
                </a:blipFill>
                <a:ln w="12700" cap="flat">
                  <a:noFill/>
                  <a:miter lim="400000"/>
                </a:ln>
                <a:effectLst/>
              </p:spPr>
              <p:txBody>
                <a:bodyPr/>
                <a:lstStyle/>
                <a:p>
                  <a:r>
                    <a:rPr lang="en-US">
                      <a:noFill/>
                    </a:rPr>
                    <a:t> </a:t>
                  </a:r>
                </a:p>
              </p:txBody>
            </p:sp>
          </mc:Fallback>
        </mc:AlternateContent>
        <p:cxnSp>
          <p:nvCxnSpPr>
            <p:cNvPr id="223" name="Straight Arrow Connector 222">
              <a:extLst>
                <a:ext uri="{FF2B5EF4-FFF2-40B4-BE49-F238E27FC236}">
                  <a16:creationId xmlns:a16="http://schemas.microsoft.com/office/drawing/2014/main" id="{08729456-2EA8-F0A8-717C-BFDD491755E6}"/>
                </a:ext>
              </a:extLst>
            </p:cNvPr>
            <p:cNvCxnSpPr>
              <a:cxnSpLocks/>
            </p:cNvCxnSpPr>
            <p:nvPr/>
          </p:nvCxnSpPr>
          <p:spPr>
            <a:xfrm>
              <a:off x="2392913" y="5894513"/>
              <a:ext cx="707348" cy="0"/>
            </a:xfrm>
            <a:prstGeom prst="straightConnector1">
              <a:avLst/>
            </a:prstGeom>
            <a:noFill/>
            <a:ln w="38100" cap="flat">
              <a:solidFill>
                <a:schemeClr val="accent2"/>
              </a:solidFill>
              <a:prstDash val="solid"/>
              <a:miter lim="800000"/>
              <a:headEnd type="triangle"/>
              <a:tailEnd type="triangle"/>
            </a:ln>
            <a:effectLst/>
            <a:sp3d/>
          </p:spPr>
          <p:style>
            <a:lnRef idx="0">
              <a:scrgbClr r="0" g="0" b="0"/>
            </a:lnRef>
            <a:fillRef idx="0">
              <a:scrgbClr r="0" g="0" b="0"/>
            </a:fillRef>
            <a:effectRef idx="0">
              <a:scrgbClr r="0" g="0" b="0"/>
            </a:effectRef>
            <a:fontRef idx="none"/>
          </p:style>
        </p:cxnSp>
      </p:grpSp>
      <p:grpSp>
        <p:nvGrpSpPr>
          <p:cNvPr id="264" name="Group 263">
            <a:extLst>
              <a:ext uri="{FF2B5EF4-FFF2-40B4-BE49-F238E27FC236}">
                <a16:creationId xmlns:a16="http://schemas.microsoft.com/office/drawing/2014/main" id="{7579ACF4-46E0-50F3-7BAB-F87A6D99E981}"/>
              </a:ext>
            </a:extLst>
          </p:cNvPr>
          <p:cNvGrpSpPr/>
          <p:nvPr/>
        </p:nvGrpSpPr>
        <p:grpSpPr>
          <a:xfrm>
            <a:off x="3194994" y="4016366"/>
            <a:ext cx="5935003" cy="2319479"/>
            <a:chOff x="3194994" y="4016366"/>
            <a:chExt cx="5935003" cy="2319479"/>
          </a:xfrm>
        </p:grpSpPr>
        <p:grpSp>
          <p:nvGrpSpPr>
            <p:cNvPr id="5" name="Group 4">
              <a:extLst>
                <a:ext uri="{FF2B5EF4-FFF2-40B4-BE49-F238E27FC236}">
                  <a16:creationId xmlns:a16="http://schemas.microsoft.com/office/drawing/2014/main" id="{E59AC14F-D82B-CD37-9515-0AC3CBE4AC7E}"/>
                </a:ext>
              </a:extLst>
            </p:cNvPr>
            <p:cNvGrpSpPr/>
            <p:nvPr/>
          </p:nvGrpSpPr>
          <p:grpSpPr>
            <a:xfrm>
              <a:off x="3194994" y="4016366"/>
              <a:ext cx="5935003" cy="1746868"/>
              <a:chOff x="3194994" y="4016366"/>
              <a:chExt cx="5935003" cy="1746868"/>
            </a:xfrm>
          </p:grpSpPr>
          <p:sp>
            <p:nvSpPr>
              <p:cNvPr id="69" name="Rectangle 68">
                <a:extLst>
                  <a:ext uri="{FF2B5EF4-FFF2-40B4-BE49-F238E27FC236}">
                    <a16:creationId xmlns:a16="http://schemas.microsoft.com/office/drawing/2014/main" id="{04F86F98-D1F8-D30B-F3C8-B775C54AB549}"/>
                  </a:ext>
                </a:extLst>
              </p:cNvPr>
              <p:cNvSpPr/>
              <p:nvPr/>
            </p:nvSpPr>
            <p:spPr>
              <a:xfrm>
                <a:off x="3194994" y="4987549"/>
                <a:ext cx="441288" cy="372403"/>
              </a:xfrm>
              <a:prstGeom prst="rect">
                <a:avLst/>
              </a:prstGeom>
              <a:ln/>
            </p:spPr>
            <p:style>
              <a:lnRef idx="2">
                <a:schemeClr val="accent5">
                  <a:shade val="15000"/>
                </a:schemeClr>
              </a:lnRef>
              <a:fillRef idx="1">
                <a:schemeClr val="accent5"/>
              </a:fillRef>
              <a:effectRef idx="0">
                <a:schemeClr val="accent5"/>
              </a:effectRef>
              <a:fontRef idx="minor">
                <a:schemeClr val="lt1"/>
              </a:fontRef>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0</a:t>
                </a:r>
              </a:p>
            </p:txBody>
          </p:sp>
          <p:sp>
            <p:nvSpPr>
              <p:cNvPr id="70" name="Rectangle 69">
                <a:extLst>
                  <a:ext uri="{FF2B5EF4-FFF2-40B4-BE49-F238E27FC236}">
                    <a16:creationId xmlns:a16="http://schemas.microsoft.com/office/drawing/2014/main" id="{98D1ADE4-AA6B-4784-70BA-0D7868D7A03E}"/>
                  </a:ext>
                </a:extLst>
              </p:cNvPr>
              <p:cNvSpPr/>
              <p:nvPr/>
            </p:nvSpPr>
            <p:spPr>
              <a:xfrm>
                <a:off x="4111003" y="4988596"/>
                <a:ext cx="441288" cy="369330"/>
              </a:xfrm>
              <a:prstGeom prst="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0</a:t>
                </a:r>
              </a:p>
            </p:txBody>
          </p:sp>
          <p:sp>
            <p:nvSpPr>
              <p:cNvPr id="75" name="Rectangle 74">
                <a:extLst>
                  <a:ext uri="{FF2B5EF4-FFF2-40B4-BE49-F238E27FC236}">
                    <a16:creationId xmlns:a16="http://schemas.microsoft.com/office/drawing/2014/main" id="{DCF6BB88-4E16-CF67-969D-ED8F45B5E218}"/>
                  </a:ext>
                </a:extLst>
              </p:cNvPr>
              <p:cNvSpPr/>
              <p:nvPr/>
            </p:nvSpPr>
            <p:spPr>
              <a:xfrm>
                <a:off x="3644574" y="4987549"/>
                <a:ext cx="441288" cy="372403"/>
              </a:xfrm>
              <a:prstGeom prst="rect">
                <a:avLst/>
              </a:prstGeom>
              <a:ln/>
            </p:spPr>
            <p:style>
              <a:lnRef idx="2">
                <a:schemeClr val="accent5">
                  <a:shade val="15000"/>
                </a:schemeClr>
              </a:lnRef>
              <a:fillRef idx="1">
                <a:schemeClr val="accent5"/>
              </a:fillRef>
              <a:effectRef idx="0">
                <a:schemeClr val="accent5"/>
              </a:effectRef>
              <a:fontRef idx="minor">
                <a:schemeClr val="lt1"/>
              </a:fontRef>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0</a:t>
                </a:r>
              </a:p>
            </p:txBody>
          </p:sp>
          <p:sp>
            <p:nvSpPr>
              <p:cNvPr id="76" name="TextBox 75">
                <a:extLst>
                  <a:ext uri="{FF2B5EF4-FFF2-40B4-BE49-F238E27FC236}">
                    <a16:creationId xmlns:a16="http://schemas.microsoft.com/office/drawing/2014/main" id="{B6AA6B66-B85B-8283-AADD-61FA83054F27}"/>
                  </a:ext>
                </a:extLst>
              </p:cNvPr>
              <p:cNvSpPr txBox="1"/>
              <p:nvPr/>
            </p:nvSpPr>
            <p:spPr>
              <a:xfrm>
                <a:off x="4644043" y="4934323"/>
                <a:ext cx="407115"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a:solidFill>
                      <a:srgbClr val="FFFFFF"/>
                    </a:solidFill>
                  </a:rPr>
                  <a:t>...</a:t>
                </a:r>
              </a:p>
              <a:p>
                <a:endParaRPr lang="en-US">
                  <a:solidFill>
                    <a:srgbClr val="FFFFFF"/>
                  </a:solidFill>
                </a:endParaRPr>
              </a:p>
            </p:txBody>
          </p:sp>
          <p:sp>
            <p:nvSpPr>
              <p:cNvPr id="77" name="Rectangle 76">
                <a:extLst>
                  <a:ext uri="{FF2B5EF4-FFF2-40B4-BE49-F238E27FC236}">
                    <a16:creationId xmlns:a16="http://schemas.microsoft.com/office/drawing/2014/main" id="{506615B3-2D79-3ED5-EA47-B6FAE7138F63}"/>
                  </a:ext>
                </a:extLst>
              </p:cNvPr>
              <p:cNvSpPr/>
              <p:nvPr/>
            </p:nvSpPr>
            <p:spPr>
              <a:xfrm>
                <a:off x="5771338" y="4996494"/>
                <a:ext cx="441288" cy="369330"/>
              </a:xfrm>
              <a:prstGeom prst="rect">
                <a:avLst/>
              </a:prstGeom>
              <a:ln/>
            </p:spPr>
            <p:style>
              <a:lnRef idx="2">
                <a:schemeClr val="accent4">
                  <a:shade val="15000"/>
                </a:schemeClr>
              </a:lnRef>
              <a:fillRef idx="1">
                <a:schemeClr val="accent4"/>
              </a:fillRef>
              <a:effectRef idx="0">
                <a:schemeClr val="accent4"/>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bg1">
                        <a:lumMod val="85000"/>
                        <a:lumOff val="15000"/>
                      </a:schemeClr>
                    </a:solidFill>
                    <a:effectLst/>
                    <a:uFillTx/>
                    <a:latin typeface="+mj-lt"/>
                    <a:ea typeface="+mj-ea"/>
                    <a:cs typeface="+mj-cs"/>
                    <a:sym typeface="Calibri"/>
                  </a:rPr>
                  <a:t>0</a:t>
                </a:r>
              </a:p>
            </p:txBody>
          </p:sp>
          <p:sp>
            <p:nvSpPr>
              <p:cNvPr id="78" name="TextBox 77">
                <a:extLst>
                  <a:ext uri="{FF2B5EF4-FFF2-40B4-BE49-F238E27FC236}">
                    <a16:creationId xmlns:a16="http://schemas.microsoft.com/office/drawing/2014/main" id="{C9D0C6A4-03AC-680F-FC08-3F4D3B077C9A}"/>
                  </a:ext>
                </a:extLst>
              </p:cNvPr>
              <p:cNvSpPr txBox="1"/>
              <p:nvPr/>
            </p:nvSpPr>
            <p:spPr>
              <a:xfrm>
                <a:off x="5335512" y="4934474"/>
                <a:ext cx="722198"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a:solidFill>
                      <a:srgbClr val="FFFFFF"/>
                    </a:solidFill>
                  </a:rPr>
                  <a:t>...</a:t>
                </a:r>
              </a:p>
              <a:p>
                <a:endParaRPr lang="en-US">
                  <a:solidFill>
                    <a:srgbClr val="FFFFFF"/>
                  </a:solidFill>
                </a:endParaRPr>
              </a:p>
            </p:txBody>
          </p:sp>
          <p:grpSp>
            <p:nvGrpSpPr>
              <p:cNvPr id="79" name="Group 78">
                <a:extLst>
                  <a:ext uri="{FF2B5EF4-FFF2-40B4-BE49-F238E27FC236}">
                    <a16:creationId xmlns:a16="http://schemas.microsoft.com/office/drawing/2014/main" id="{8937F141-DA8E-0837-27DE-8F19D6B755E0}"/>
                  </a:ext>
                </a:extLst>
              </p:cNvPr>
              <p:cNvGrpSpPr/>
              <p:nvPr/>
            </p:nvGrpSpPr>
            <p:grpSpPr>
              <a:xfrm>
                <a:off x="5087554" y="4736414"/>
                <a:ext cx="238709" cy="855326"/>
                <a:chOff x="10184564" y="5182944"/>
                <a:chExt cx="238709" cy="855326"/>
              </a:xfrm>
            </p:grpSpPr>
            <p:sp>
              <p:nvSpPr>
                <p:cNvPr id="80" name="Rectangle 79">
                  <a:extLst>
                    <a:ext uri="{FF2B5EF4-FFF2-40B4-BE49-F238E27FC236}">
                      <a16:creationId xmlns:a16="http://schemas.microsoft.com/office/drawing/2014/main" id="{9DC7FFEF-B1F7-E258-5A51-E18C535693F9}"/>
                    </a:ext>
                  </a:extLst>
                </p:cNvPr>
                <p:cNvSpPr/>
                <p:nvPr/>
              </p:nvSpPr>
              <p:spPr>
                <a:xfrm>
                  <a:off x="10309436" y="5326856"/>
                  <a:ext cx="77577" cy="95250"/>
                </a:xfrm>
                <a:prstGeom prst="rect">
                  <a:avLst/>
                </a:prstGeom>
                <a:solidFill>
                  <a:srgbClr val="0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81" name="Rectangle 80">
                  <a:extLst>
                    <a:ext uri="{FF2B5EF4-FFF2-40B4-BE49-F238E27FC236}">
                      <a16:creationId xmlns:a16="http://schemas.microsoft.com/office/drawing/2014/main" id="{D216E82B-C10D-5490-785E-C033AF33C655}"/>
                    </a:ext>
                  </a:extLst>
                </p:cNvPr>
                <p:cNvSpPr/>
                <p:nvPr/>
              </p:nvSpPr>
              <p:spPr>
                <a:xfrm>
                  <a:off x="10210364" y="5867400"/>
                  <a:ext cx="81400" cy="80345"/>
                </a:xfrm>
                <a:prstGeom prst="rect">
                  <a:avLst/>
                </a:prstGeom>
                <a:solidFill>
                  <a:srgbClr val="0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82" name="Freeform: Shape 81">
                  <a:extLst>
                    <a:ext uri="{FF2B5EF4-FFF2-40B4-BE49-F238E27FC236}">
                      <a16:creationId xmlns:a16="http://schemas.microsoft.com/office/drawing/2014/main" id="{CE8D79D8-BC46-E502-DA12-B8E72B104609}"/>
                    </a:ext>
                  </a:extLst>
                </p:cNvPr>
                <p:cNvSpPr/>
                <p:nvPr/>
              </p:nvSpPr>
              <p:spPr>
                <a:xfrm>
                  <a:off x="10184564" y="5192469"/>
                  <a:ext cx="153780" cy="845801"/>
                </a:xfrm>
                <a:custGeom>
                  <a:avLst/>
                  <a:gdLst>
                    <a:gd name="connsiteX0" fmla="*/ 210119 w 399749"/>
                    <a:gd name="connsiteY0" fmla="*/ 0 h 1204898"/>
                    <a:gd name="connsiteX1" fmla="*/ 392999 w 399749"/>
                    <a:gd name="connsiteY1" fmla="*/ 437322 h 1204898"/>
                    <a:gd name="connsiteX2" fmla="*/ 35190 w 399749"/>
                    <a:gd name="connsiteY2" fmla="*/ 795130 h 1204898"/>
                    <a:gd name="connsiteX3" fmla="*/ 51092 w 399749"/>
                    <a:gd name="connsiteY3" fmla="*/ 834887 h 1204898"/>
                    <a:gd name="connsiteX4" fmla="*/ 369145 w 399749"/>
                    <a:gd name="connsiteY4" fmla="*/ 1176793 h 1204898"/>
                    <a:gd name="connsiteX5" fmla="*/ 369145 w 399749"/>
                    <a:gd name="connsiteY5" fmla="*/ 1160890 h 1204898"/>
                    <a:gd name="connsiteX0" fmla="*/ 172572 w 362202"/>
                    <a:gd name="connsiteY0" fmla="*/ 0 h 1204898"/>
                    <a:gd name="connsiteX1" fmla="*/ 355452 w 362202"/>
                    <a:gd name="connsiteY1" fmla="*/ 437322 h 1204898"/>
                    <a:gd name="connsiteX2" fmla="*/ 88131 w 362202"/>
                    <a:gd name="connsiteY2" fmla="*/ 528430 h 1204898"/>
                    <a:gd name="connsiteX3" fmla="*/ 13545 w 362202"/>
                    <a:gd name="connsiteY3" fmla="*/ 834887 h 1204898"/>
                    <a:gd name="connsiteX4" fmla="*/ 331598 w 362202"/>
                    <a:gd name="connsiteY4" fmla="*/ 1176793 h 1204898"/>
                    <a:gd name="connsiteX5" fmla="*/ 331598 w 362202"/>
                    <a:gd name="connsiteY5" fmla="*/ 1160890 h 1204898"/>
                    <a:gd name="connsiteX0" fmla="*/ 171725 w 361355"/>
                    <a:gd name="connsiteY0" fmla="*/ 0 h 1204898"/>
                    <a:gd name="connsiteX1" fmla="*/ 311743 w 361355"/>
                    <a:gd name="connsiteY1" fmla="*/ 332547 h 1204898"/>
                    <a:gd name="connsiteX2" fmla="*/ 87284 w 361355"/>
                    <a:gd name="connsiteY2" fmla="*/ 528430 h 1204898"/>
                    <a:gd name="connsiteX3" fmla="*/ 12698 w 361355"/>
                    <a:gd name="connsiteY3" fmla="*/ 834887 h 1204898"/>
                    <a:gd name="connsiteX4" fmla="*/ 330751 w 361355"/>
                    <a:gd name="connsiteY4" fmla="*/ 1176793 h 1204898"/>
                    <a:gd name="connsiteX5" fmla="*/ 330751 w 361355"/>
                    <a:gd name="connsiteY5" fmla="*/ 1160890 h 1204898"/>
                    <a:gd name="connsiteX0" fmla="*/ 169281 w 358911"/>
                    <a:gd name="connsiteY0" fmla="*/ 0 h 1204898"/>
                    <a:gd name="connsiteX1" fmla="*/ 309299 w 358911"/>
                    <a:gd name="connsiteY1" fmla="*/ 332547 h 1204898"/>
                    <a:gd name="connsiteX2" fmla="*/ 99127 w 358911"/>
                    <a:gd name="connsiteY2" fmla="*/ 561767 h 1204898"/>
                    <a:gd name="connsiteX3" fmla="*/ 10254 w 358911"/>
                    <a:gd name="connsiteY3" fmla="*/ 834887 h 1204898"/>
                    <a:gd name="connsiteX4" fmla="*/ 328307 w 358911"/>
                    <a:gd name="connsiteY4" fmla="*/ 1176793 h 1204898"/>
                    <a:gd name="connsiteX5" fmla="*/ 328307 w 358911"/>
                    <a:gd name="connsiteY5" fmla="*/ 1160890 h 1204898"/>
                    <a:gd name="connsiteX0" fmla="*/ 159055 w 348685"/>
                    <a:gd name="connsiteY0" fmla="*/ 0 h 1204898"/>
                    <a:gd name="connsiteX1" fmla="*/ 299073 w 348685"/>
                    <a:gd name="connsiteY1" fmla="*/ 332547 h 1204898"/>
                    <a:gd name="connsiteX2" fmla="*/ 28 w 348685"/>
                    <a:gd name="connsiteY2" fmla="*/ 834887 h 1204898"/>
                    <a:gd name="connsiteX3" fmla="*/ 318081 w 348685"/>
                    <a:gd name="connsiteY3" fmla="*/ 1176793 h 1204898"/>
                    <a:gd name="connsiteX4" fmla="*/ 318081 w 348685"/>
                    <a:gd name="connsiteY4" fmla="*/ 1160890 h 1204898"/>
                    <a:gd name="connsiteX0" fmla="*/ 135242 w 348684"/>
                    <a:gd name="connsiteY0" fmla="*/ 0 h 1090598"/>
                    <a:gd name="connsiteX1" fmla="*/ 299072 w 348684"/>
                    <a:gd name="connsiteY1" fmla="*/ 218247 h 1090598"/>
                    <a:gd name="connsiteX2" fmla="*/ 27 w 348684"/>
                    <a:gd name="connsiteY2" fmla="*/ 720587 h 1090598"/>
                    <a:gd name="connsiteX3" fmla="*/ 318080 w 348684"/>
                    <a:gd name="connsiteY3" fmla="*/ 1062493 h 1090598"/>
                    <a:gd name="connsiteX4" fmla="*/ 318080 w 348684"/>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368 w 349810"/>
                    <a:gd name="connsiteY0" fmla="*/ 0 h 1090598"/>
                    <a:gd name="connsiteX1" fmla="*/ 209710 w 349810"/>
                    <a:gd name="connsiteY1" fmla="*/ 313497 h 1090598"/>
                    <a:gd name="connsiteX2" fmla="*/ 1153 w 349810"/>
                    <a:gd name="connsiteY2" fmla="*/ 720587 h 1090598"/>
                    <a:gd name="connsiteX3" fmla="*/ 319206 w 349810"/>
                    <a:gd name="connsiteY3" fmla="*/ 1062493 h 1090598"/>
                    <a:gd name="connsiteX4" fmla="*/ 319206 w 349810"/>
                    <a:gd name="connsiteY4" fmla="*/ 1046590 h 1090598"/>
                    <a:gd name="connsiteX0" fmla="*/ 74816 w 288258"/>
                    <a:gd name="connsiteY0" fmla="*/ 0 h 1090598"/>
                    <a:gd name="connsiteX1" fmla="*/ 148158 w 288258"/>
                    <a:gd name="connsiteY1" fmla="*/ 313497 h 1090598"/>
                    <a:gd name="connsiteX2" fmla="*/ 1513 w 288258"/>
                    <a:gd name="connsiteY2" fmla="*/ 611049 h 1090598"/>
                    <a:gd name="connsiteX3" fmla="*/ 257654 w 288258"/>
                    <a:gd name="connsiteY3" fmla="*/ 1062493 h 1090598"/>
                    <a:gd name="connsiteX4" fmla="*/ 257654 w 288258"/>
                    <a:gd name="connsiteY4" fmla="*/ 1046590 h 1090598"/>
                    <a:gd name="connsiteX0" fmla="*/ 73596 w 287038"/>
                    <a:gd name="connsiteY0" fmla="*/ 0 h 1090598"/>
                    <a:gd name="connsiteX1" fmla="*/ 146938 w 287038"/>
                    <a:gd name="connsiteY1" fmla="*/ 313497 h 1090598"/>
                    <a:gd name="connsiteX2" fmla="*/ 293 w 287038"/>
                    <a:gd name="connsiteY2" fmla="*/ 611049 h 1090598"/>
                    <a:gd name="connsiteX3" fmla="*/ 256434 w 287038"/>
                    <a:gd name="connsiteY3" fmla="*/ 1062493 h 1090598"/>
                    <a:gd name="connsiteX4" fmla="*/ 256434 w 287038"/>
                    <a:gd name="connsiteY4" fmla="*/ 1046590 h 1090598"/>
                    <a:gd name="connsiteX0" fmla="*/ 73596 w 435763"/>
                    <a:gd name="connsiteY0" fmla="*/ 0 h 1169574"/>
                    <a:gd name="connsiteX1" fmla="*/ 146938 w 435763"/>
                    <a:gd name="connsiteY1" fmla="*/ 313497 h 1169574"/>
                    <a:gd name="connsiteX2" fmla="*/ 293 w 435763"/>
                    <a:gd name="connsiteY2" fmla="*/ 611049 h 1169574"/>
                    <a:gd name="connsiteX3" fmla="*/ 256434 w 435763"/>
                    <a:gd name="connsiteY3" fmla="*/ 1062493 h 1169574"/>
                    <a:gd name="connsiteX4" fmla="*/ 432646 w 435763"/>
                    <a:gd name="connsiteY4" fmla="*/ 1160890 h 1169574"/>
                    <a:gd name="connsiteX0" fmla="*/ 77000 w 437410"/>
                    <a:gd name="connsiteY0" fmla="*/ 0 h 1164634"/>
                    <a:gd name="connsiteX1" fmla="*/ 150342 w 437410"/>
                    <a:gd name="connsiteY1" fmla="*/ 313497 h 1164634"/>
                    <a:gd name="connsiteX2" fmla="*/ 3697 w 437410"/>
                    <a:gd name="connsiteY2" fmla="*/ 611049 h 1164634"/>
                    <a:gd name="connsiteX3" fmla="*/ 40763 w 437410"/>
                    <a:gd name="connsiteY3" fmla="*/ 919618 h 1164634"/>
                    <a:gd name="connsiteX4" fmla="*/ 436050 w 437410"/>
                    <a:gd name="connsiteY4" fmla="*/ 1160890 h 1164634"/>
                    <a:gd name="connsiteX0" fmla="*/ 77000 w 159285"/>
                    <a:gd name="connsiteY0" fmla="*/ 0 h 919618"/>
                    <a:gd name="connsiteX1" fmla="*/ 150342 w 159285"/>
                    <a:gd name="connsiteY1" fmla="*/ 313497 h 919618"/>
                    <a:gd name="connsiteX2" fmla="*/ 3697 w 159285"/>
                    <a:gd name="connsiteY2" fmla="*/ 611049 h 919618"/>
                    <a:gd name="connsiteX3" fmla="*/ 40763 w 159285"/>
                    <a:gd name="connsiteY3" fmla="*/ 919618 h 919618"/>
                    <a:gd name="connsiteX0" fmla="*/ 73357 w 165708"/>
                    <a:gd name="connsiteY0" fmla="*/ 0 h 943431"/>
                    <a:gd name="connsiteX1" fmla="*/ 146699 w 165708"/>
                    <a:gd name="connsiteY1" fmla="*/ 313497 h 943431"/>
                    <a:gd name="connsiteX2" fmla="*/ 54 w 165708"/>
                    <a:gd name="connsiteY2" fmla="*/ 611049 h 943431"/>
                    <a:gd name="connsiteX3" fmla="*/ 165708 w 165708"/>
                    <a:gd name="connsiteY3" fmla="*/ 943431 h 943431"/>
                    <a:gd name="connsiteX0" fmla="*/ 76496 w 316485"/>
                    <a:gd name="connsiteY0" fmla="*/ 0 h 1000581"/>
                    <a:gd name="connsiteX1" fmla="*/ 149838 w 316485"/>
                    <a:gd name="connsiteY1" fmla="*/ 313497 h 1000581"/>
                    <a:gd name="connsiteX2" fmla="*/ 3193 w 316485"/>
                    <a:gd name="connsiteY2" fmla="*/ 611049 h 1000581"/>
                    <a:gd name="connsiteX3" fmla="*/ 316485 w 316485"/>
                    <a:gd name="connsiteY3" fmla="*/ 1000581 h 1000581"/>
                    <a:gd name="connsiteX0" fmla="*/ 73829 w 209043"/>
                    <a:gd name="connsiteY0" fmla="*/ 0 h 972006"/>
                    <a:gd name="connsiteX1" fmla="*/ 147171 w 209043"/>
                    <a:gd name="connsiteY1" fmla="*/ 313497 h 972006"/>
                    <a:gd name="connsiteX2" fmla="*/ 526 w 209043"/>
                    <a:gd name="connsiteY2" fmla="*/ 611049 h 972006"/>
                    <a:gd name="connsiteX3" fmla="*/ 209043 w 209043"/>
                    <a:gd name="connsiteY3" fmla="*/ 972006 h 972006"/>
                    <a:gd name="connsiteX0" fmla="*/ 74624 w 156909"/>
                    <a:gd name="connsiteY0" fmla="*/ 0 h 938669"/>
                    <a:gd name="connsiteX1" fmla="*/ 147966 w 156909"/>
                    <a:gd name="connsiteY1" fmla="*/ 313497 h 938669"/>
                    <a:gd name="connsiteX2" fmla="*/ 1321 w 156909"/>
                    <a:gd name="connsiteY2" fmla="*/ 611049 h 938669"/>
                    <a:gd name="connsiteX3" fmla="*/ 71725 w 156909"/>
                    <a:gd name="connsiteY3" fmla="*/ 938669 h 938669"/>
                    <a:gd name="connsiteX0" fmla="*/ 73991 w 218730"/>
                    <a:gd name="connsiteY0" fmla="*/ 0 h 938669"/>
                    <a:gd name="connsiteX1" fmla="*/ 147333 w 218730"/>
                    <a:gd name="connsiteY1" fmla="*/ 313497 h 938669"/>
                    <a:gd name="connsiteX2" fmla="*/ 688 w 218730"/>
                    <a:gd name="connsiteY2" fmla="*/ 611049 h 938669"/>
                    <a:gd name="connsiteX3" fmla="*/ 218730 w 218730"/>
                    <a:gd name="connsiteY3" fmla="*/ 938669 h 938669"/>
                    <a:gd name="connsiteX0" fmla="*/ 74815 w 257654"/>
                    <a:gd name="connsiteY0" fmla="*/ 0 h 941050"/>
                    <a:gd name="connsiteX1" fmla="*/ 148157 w 257654"/>
                    <a:gd name="connsiteY1" fmla="*/ 313497 h 941050"/>
                    <a:gd name="connsiteX2" fmla="*/ 1512 w 257654"/>
                    <a:gd name="connsiteY2" fmla="*/ 611049 h 941050"/>
                    <a:gd name="connsiteX3" fmla="*/ 257654 w 257654"/>
                    <a:gd name="connsiteY3" fmla="*/ 941050 h 941050"/>
                    <a:gd name="connsiteX0" fmla="*/ 74269 w 233296"/>
                    <a:gd name="connsiteY0" fmla="*/ 0 h 905332"/>
                    <a:gd name="connsiteX1" fmla="*/ 147611 w 233296"/>
                    <a:gd name="connsiteY1" fmla="*/ 313497 h 905332"/>
                    <a:gd name="connsiteX2" fmla="*/ 966 w 233296"/>
                    <a:gd name="connsiteY2" fmla="*/ 611049 h 905332"/>
                    <a:gd name="connsiteX3" fmla="*/ 233296 w 233296"/>
                    <a:gd name="connsiteY3" fmla="*/ 905332 h 905332"/>
                    <a:gd name="connsiteX0" fmla="*/ 74146 w 233173"/>
                    <a:gd name="connsiteY0" fmla="*/ 0 h 905332"/>
                    <a:gd name="connsiteX1" fmla="*/ 152251 w 233173"/>
                    <a:gd name="connsiteY1" fmla="*/ 330165 h 905332"/>
                    <a:gd name="connsiteX2" fmla="*/ 843 w 233173"/>
                    <a:gd name="connsiteY2" fmla="*/ 611049 h 905332"/>
                    <a:gd name="connsiteX3" fmla="*/ 233173 w 233173"/>
                    <a:gd name="connsiteY3" fmla="*/ 905332 h 905332"/>
                    <a:gd name="connsiteX0" fmla="*/ 73758 w 232785"/>
                    <a:gd name="connsiteY0" fmla="*/ 0 h 905332"/>
                    <a:gd name="connsiteX1" fmla="*/ 170913 w 232785"/>
                    <a:gd name="connsiteY1" fmla="*/ 332546 h 905332"/>
                    <a:gd name="connsiteX2" fmla="*/ 455 w 232785"/>
                    <a:gd name="connsiteY2" fmla="*/ 611049 h 905332"/>
                    <a:gd name="connsiteX3" fmla="*/ 232785 w 232785"/>
                    <a:gd name="connsiteY3" fmla="*/ 905332 h 905332"/>
                    <a:gd name="connsiteX0" fmla="*/ 78522 w 232786"/>
                    <a:gd name="connsiteY0" fmla="*/ 0 h 874376"/>
                    <a:gd name="connsiteX1" fmla="*/ 170914 w 232786"/>
                    <a:gd name="connsiteY1" fmla="*/ 301590 h 874376"/>
                    <a:gd name="connsiteX2" fmla="*/ 456 w 232786"/>
                    <a:gd name="connsiteY2" fmla="*/ 580093 h 874376"/>
                    <a:gd name="connsiteX3" fmla="*/ 232786 w 232786"/>
                    <a:gd name="connsiteY3" fmla="*/ 874376 h 874376"/>
                    <a:gd name="connsiteX0" fmla="*/ 45272 w 199536"/>
                    <a:gd name="connsiteY0" fmla="*/ 0 h 874376"/>
                    <a:gd name="connsiteX1" fmla="*/ 137664 w 199536"/>
                    <a:gd name="connsiteY1" fmla="*/ 301590 h 874376"/>
                    <a:gd name="connsiteX2" fmla="*/ 543 w 199536"/>
                    <a:gd name="connsiteY2" fmla="*/ 599143 h 874376"/>
                    <a:gd name="connsiteX3" fmla="*/ 199536 w 199536"/>
                    <a:gd name="connsiteY3" fmla="*/ 874376 h 874376"/>
                    <a:gd name="connsiteX0" fmla="*/ 44896 w 199160"/>
                    <a:gd name="connsiteY0" fmla="*/ 0 h 874376"/>
                    <a:gd name="connsiteX1" fmla="*/ 137288 w 199160"/>
                    <a:gd name="connsiteY1" fmla="*/ 301590 h 874376"/>
                    <a:gd name="connsiteX2" fmla="*/ 167 w 199160"/>
                    <a:gd name="connsiteY2" fmla="*/ 599143 h 874376"/>
                    <a:gd name="connsiteX3" fmla="*/ 199160 w 199160"/>
                    <a:gd name="connsiteY3" fmla="*/ 874376 h 874376"/>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16383 w 144453"/>
                    <a:gd name="connsiteY0" fmla="*/ 0 h 845801"/>
                    <a:gd name="connsiteX1" fmla="*/ 108775 w 144453"/>
                    <a:gd name="connsiteY1" fmla="*/ 301590 h 845801"/>
                    <a:gd name="connsiteX2" fmla="*/ 229 w 144453"/>
                    <a:gd name="connsiteY2" fmla="*/ 549137 h 845801"/>
                    <a:gd name="connsiteX3" fmla="*/ 144453 w 14445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710 w 153780"/>
                    <a:gd name="connsiteY0" fmla="*/ 0 h 845801"/>
                    <a:gd name="connsiteX1" fmla="*/ 118102 w 153780"/>
                    <a:gd name="connsiteY1" fmla="*/ 301590 h 845801"/>
                    <a:gd name="connsiteX2" fmla="*/ 31 w 153780"/>
                    <a:gd name="connsiteY2" fmla="*/ 582474 h 845801"/>
                    <a:gd name="connsiteX3" fmla="*/ 153780 w 153780"/>
                    <a:gd name="connsiteY3" fmla="*/ 845801 h 845801"/>
                  </a:gdLst>
                  <a:ahLst/>
                  <a:cxnLst>
                    <a:cxn ang="0">
                      <a:pos x="connsiteX0" y="connsiteY0"/>
                    </a:cxn>
                    <a:cxn ang="0">
                      <a:pos x="connsiteX1" y="connsiteY1"/>
                    </a:cxn>
                    <a:cxn ang="0">
                      <a:pos x="connsiteX2" y="connsiteY2"/>
                    </a:cxn>
                    <a:cxn ang="0">
                      <a:pos x="connsiteX3" y="connsiteY3"/>
                    </a:cxn>
                  </a:cxnLst>
                  <a:rect l="l" t="t" r="r" b="b"/>
                  <a:pathLst>
                    <a:path w="153780" h="845801">
                      <a:moveTo>
                        <a:pt x="25710" y="0"/>
                      </a:moveTo>
                      <a:cubicBezTo>
                        <a:pt x="126965" y="128588"/>
                        <a:pt x="122382" y="204511"/>
                        <a:pt x="118102" y="301590"/>
                      </a:cubicBezTo>
                      <a:cubicBezTo>
                        <a:pt x="113822" y="398669"/>
                        <a:pt x="1228" y="448910"/>
                        <a:pt x="31" y="582474"/>
                      </a:cubicBezTo>
                      <a:cubicBezTo>
                        <a:pt x="-1166" y="716038"/>
                        <a:pt x="32336" y="762457"/>
                        <a:pt x="153780" y="845801"/>
                      </a:cubicBezTo>
                    </a:path>
                  </a:pathLst>
                </a:custGeom>
                <a:noFill/>
                <a:ln w="1905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83" name="Freeform: Shape 82">
                  <a:extLst>
                    <a:ext uri="{FF2B5EF4-FFF2-40B4-BE49-F238E27FC236}">
                      <a16:creationId xmlns:a16="http://schemas.microsoft.com/office/drawing/2014/main" id="{D7B9B507-9DE9-701A-751D-5AADD526F306}"/>
                    </a:ext>
                  </a:extLst>
                </p:cNvPr>
                <p:cNvSpPr/>
                <p:nvPr/>
              </p:nvSpPr>
              <p:spPr>
                <a:xfrm>
                  <a:off x="10269493" y="5182944"/>
                  <a:ext cx="153780" cy="845801"/>
                </a:xfrm>
                <a:custGeom>
                  <a:avLst/>
                  <a:gdLst>
                    <a:gd name="connsiteX0" fmla="*/ 210119 w 399749"/>
                    <a:gd name="connsiteY0" fmla="*/ 0 h 1204898"/>
                    <a:gd name="connsiteX1" fmla="*/ 392999 w 399749"/>
                    <a:gd name="connsiteY1" fmla="*/ 437322 h 1204898"/>
                    <a:gd name="connsiteX2" fmla="*/ 35190 w 399749"/>
                    <a:gd name="connsiteY2" fmla="*/ 795130 h 1204898"/>
                    <a:gd name="connsiteX3" fmla="*/ 51092 w 399749"/>
                    <a:gd name="connsiteY3" fmla="*/ 834887 h 1204898"/>
                    <a:gd name="connsiteX4" fmla="*/ 369145 w 399749"/>
                    <a:gd name="connsiteY4" fmla="*/ 1176793 h 1204898"/>
                    <a:gd name="connsiteX5" fmla="*/ 369145 w 399749"/>
                    <a:gd name="connsiteY5" fmla="*/ 1160890 h 1204898"/>
                    <a:gd name="connsiteX0" fmla="*/ 172572 w 362202"/>
                    <a:gd name="connsiteY0" fmla="*/ 0 h 1204898"/>
                    <a:gd name="connsiteX1" fmla="*/ 355452 w 362202"/>
                    <a:gd name="connsiteY1" fmla="*/ 437322 h 1204898"/>
                    <a:gd name="connsiteX2" fmla="*/ 88131 w 362202"/>
                    <a:gd name="connsiteY2" fmla="*/ 528430 h 1204898"/>
                    <a:gd name="connsiteX3" fmla="*/ 13545 w 362202"/>
                    <a:gd name="connsiteY3" fmla="*/ 834887 h 1204898"/>
                    <a:gd name="connsiteX4" fmla="*/ 331598 w 362202"/>
                    <a:gd name="connsiteY4" fmla="*/ 1176793 h 1204898"/>
                    <a:gd name="connsiteX5" fmla="*/ 331598 w 362202"/>
                    <a:gd name="connsiteY5" fmla="*/ 1160890 h 1204898"/>
                    <a:gd name="connsiteX0" fmla="*/ 171725 w 361355"/>
                    <a:gd name="connsiteY0" fmla="*/ 0 h 1204898"/>
                    <a:gd name="connsiteX1" fmla="*/ 311743 w 361355"/>
                    <a:gd name="connsiteY1" fmla="*/ 332547 h 1204898"/>
                    <a:gd name="connsiteX2" fmla="*/ 87284 w 361355"/>
                    <a:gd name="connsiteY2" fmla="*/ 528430 h 1204898"/>
                    <a:gd name="connsiteX3" fmla="*/ 12698 w 361355"/>
                    <a:gd name="connsiteY3" fmla="*/ 834887 h 1204898"/>
                    <a:gd name="connsiteX4" fmla="*/ 330751 w 361355"/>
                    <a:gd name="connsiteY4" fmla="*/ 1176793 h 1204898"/>
                    <a:gd name="connsiteX5" fmla="*/ 330751 w 361355"/>
                    <a:gd name="connsiteY5" fmla="*/ 1160890 h 1204898"/>
                    <a:gd name="connsiteX0" fmla="*/ 169281 w 358911"/>
                    <a:gd name="connsiteY0" fmla="*/ 0 h 1204898"/>
                    <a:gd name="connsiteX1" fmla="*/ 309299 w 358911"/>
                    <a:gd name="connsiteY1" fmla="*/ 332547 h 1204898"/>
                    <a:gd name="connsiteX2" fmla="*/ 99127 w 358911"/>
                    <a:gd name="connsiteY2" fmla="*/ 561767 h 1204898"/>
                    <a:gd name="connsiteX3" fmla="*/ 10254 w 358911"/>
                    <a:gd name="connsiteY3" fmla="*/ 834887 h 1204898"/>
                    <a:gd name="connsiteX4" fmla="*/ 328307 w 358911"/>
                    <a:gd name="connsiteY4" fmla="*/ 1176793 h 1204898"/>
                    <a:gd name="connsiteX5" fmla="*/ 328307 w 358911"/>
                    <a:gd name="connsiteY5" fmla="*/ 1160890 h 1204898"/>
                    <a:gd name="connsiteX0" fmla="*/ 159055 w 348685"/>
                    <a:gd name="connsiteY0" fmla="*/ 0 h 1204898"/>
                    <a:gd name="connsiteX1" fmla="*/ 299073 w 348685"/>
                    <a:gd name="connsiteY1" fmla="*/ 332547 h 1204898"/>
                    <a:gd name="connsiteX2" fmla="*/ 28 w 348685"/>
                    <a:gd name="connsiteY2" fmla="*/ 834887 h 1204898"/>
                    <a:gd name="connsiteX3" fmla="*/ 318081 w 348685"/>
                    <a:gd name="connsiteY3" fmla="*/ 1176793 h 1204898"/>
                    <a:gd name="connsiteX4" fmla="*/ 318081 w 348685"/>
                    <a:gd name="connsiteY4" fmla="*/ 1160890 h 1204898"/>
                    <a:gd name="connsiteX0" fmla="*/ 135242 w 348684"/>
                    <a:gd name="connsiteY0" fmla="*/ 0 h 1090598"/>
                    <a:gd name="connsiteX1" fmla="*/ 299072 w 348684"/>
                    <a:gd name="connsiteY1" fmla="*/ 218247 h 1090598"/>
                    <a:gd name="connsiteX2" fmla="*/ 27 w 348684"/>
                    <a:gd name="connsiteY2" fmla="*/ 720587 h 1090598"/>
                    <a:gd name="connsiteX3" fmla="*/ 318080 w 348684"/>
                    <a:gd name="connsiteY3" fmla="*/ 1062493 h 1090598"/>
                    <a:gd name="connsiteX4" fmla="*/ 318080 w 348684"/>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368 w 349810"/>
                    <a:gd name="connsiteY0" fmla="*/ 0 h 1090598"/>
                    <a:gd name="connsiteX1" fmla="*/ 209710 w 349810"/>
                    <a:gd name="connsiteY1" fmla="*/ 313497 h 1090598"/>
                    <a:gd name="connsiteX2" fmla="*/ 1153 w 349810"/>
                    <a:gd name="connsiteY2" fmla="*/ 720587 h 1090598"/>
                    <a:gd name="connsiteX3" fmla="*/ 319206 w 349810"/>
                    <a:gd name="connsiteY3" fmla="*/ 1062493 h 1090598"/>
                    <a:gd name="connsiteX4" fmla="*/ 319206 w 349810"/>
                    <a:gd name="connsiteY4" fmla="*/ 1046590 h 1090598"/>
                    <a:gd name="connsiteX0" fmla="*/ 74816 w 288258"/>
                    <a:gd name="connsiteY0" fmla="*/ 0 h 1090598"/>
                    <a:gd name="connsiteX1" fmla="*/ 148158 w 288258"/>
                    <a:gd name="connsiteY1" fmla="*/ 313497 h 1090598"/>
                    <a:gd name="connsiteX2" fmla="*/ 1513 w 288258"/>
                    <a:gd name="connsiteY2" fmla="*/ 611049 h 1090598"/>
                    <a:gd name="connsiteX3" fmla="*/ 257654 w 288258"/>
                    <a:gd name="connsiteY3" fmla="*/ 1062493 h 1090598"/>
                    <a:gd name="connsiteX4" fmla="*/ 257654 w 288258"/>
                    <a:gd name="connsiteY4" fmla="*/ 1046590 h 1090598"/>
                    <a:gd name="connsiteX0" fmla="*/ 73596 w 287038"/>
                    <a:gd name="connsiteY0" fmla="*/ 0 h 1090598"/>
                    <a:gd name="connsiteX1" fmla="*/ 146938 w 287038"/>
                    <a:gd name="connsiteY1" fmla="*/ 313497 h 1090598"/>
                    <a:gd name="connsiteX2" fmla="*/ 293 w 287038"/>
                    <a:gd name="connsiteY2" fmla="*/ 611049 h 1090598"/>
                    <a:gd name="connsiteX3" fmla="*/ 256434 w 287038"/>
                    <a:gd name="connsiteY3" fmla="*/ 1062493 h 1090598"/>
                    <a:gd name="connsiteX4" fmla="*/ 256434 w 287038"/>
                    <a:gd name="connsiteY4" fmla="*/ 1046590 h 1090598"/>
                    <a:gd name="connsiteX0" fmla="*/ 73596 w 435763"/>
                    <a:gd name="connsiteY0" fmla="*/ 0 h 1169574"/>
                    <a:gd name="connsiteX1" fmla="*/ 146938 w 435763"/>
                    <a:gd name="connsiteY1" fmla="*/ 313497 h 1169574"/>
                    <a:gd name="connsiteX2" fmla="*/ 293 w 435763"/>
                    <a:gd name="connsiteY2" fmla="*/ 611049 h 1169574"/>
                    <a:gd name="connsiteX3" fmla="*/ 256434 w 435763"/>
                    <a:gd name="connsiteY3" fmla="*/ 1062493 h 1169574"/>
                    <a:gd name="connsiteX4" fmla="*/ 432646 w 435763"/>
                    <a:gd name="connsiteY4" fmla="*/ 1160890 h 1169574"/>
                    <a:gd name="connsiteX0" fmla="*/ 77000 w 437410"/>
                    <a:gd name="connsiteY0" fmla="*/ 0 h 1164634"/>
                    <a:gd name="connsiteX1" fmla="*/ 150342 w 437410"/>
                    <a:gd name="connsiteY1" fmla="*/ 313497 h 1164634"/>
                    <a:gd name="connsiteX2" fmla="*/ 3697 w 437410"/>
                    <a:gd name="connsiteY2" fmla="*/ 611049 h 1164634"/>
                    <a:gd name="connsiteX3" fmla="*/ 40763 w 437410"/>
                    <a:gd name="connsiteY3" fmla="*/ 919618 h 1164634"/>
                    <a:gd name="connsiteX4" fmla="*/ 436050 w 437410"/>
                    <a:gd name="connsiteY4" fmla="*/ 1160890 h 1164634"/>
                    <a:gd name="connsiteX0" fmla="*/ 77000 w 159285"/>
                    <a:gd name="connsiteY0" fmla="*/ 0 h 919618"/>
                    <a:gd name="connsiteX1" fmla="*/ 150342 w 159285"/>
                    <a:gd name="connsiteY1" fmla="*/ 313497 h 919618"/>
                    <a:gd name="connsiteX2" fmla="*/ 3697 w 159285"/>
                    <a:gd name="connsiteY2" fmla="*/ 611049 h 919618"/>
                    <a:gd name="connsiteX3" fmla="*/ 40763 w 159285"/>
                    <a:gd name="connsiteY3" fmla="*/ 919618 h 919618"/>
                    <a:gd name="connsiteX0" fmla="*/ 73357 w 165708"/>
                    <a:gd name="connsiteY0" fmla="*/ 0 h 943431"/>
                    <a:gd name="connsiteX1" fmla="*/ 146699 w 165708"/>
                    <a:gd name="connsiteY1" fmla="*/ 313497 h 943431"/>
                    <a:gd name="connsiteX2" fmla="*/ 54 w 165708"/>
                    <a:gd name="connsiteY2" fmla="*/ 611049 h 943431"/>
                    <a:gd name="connsiteX3" fmla="*/ 165708 w 165708"/>
                    <a:gd name="connsiteY3" fmla="*/ 943431 h 943431"/>
                    <a:gd name="connsiteX0" fmla="*/ 76496 w 316485"/>
                    <a:gd name="connsiteY0" fmla="*/ 0 h 1000581"/>
                    <a:gd name="connsiteX1" fmla="*/ 149838 w 316485"/>
                    <a:gd name="connsiteY1" fmla="*/ 313497 h 1000581"/>
                    <a:gd name="connsiteX2" fmla="*/ 3193 w 316485"/>
                    <a:gd name="connsiteY2" fmla="*/ 611049 h 1000581"/>
                    <a:gd name="connsiteX3" fmla="*/ 316485 w 316485"/>
                    <a:gd name="connsiteY3" fmla="*/ 1000581 h 1000581"/>
                    <a:gd name="connsiteX0" fmla="*/ 73829 w 209043"/>
                    <a:gd name="connsiteY0" fmla="*/ 0 h 972006"/>
                    <a:gd name="connsiteX1" fmla="*/ 147171 w 209043"/>
                    <a:gd name="connsiteY1" fmla="*/ 313497 h 972006"/>
                    <a:gd name="connsiteX2" fmla="*/ 526 w 209043"/>
                    <a:gd name="connsiteY2" fmla="*/ 611049 h 972006"/>
                    <a:gd name="connsiteX3" fmla="*/ 209043 w 209043"/>
                    <a:gd name="connsiteY3" fmla="*/ 972006 h 972006"/>
                    <a:gd name="connsiteX0" fmla="*/ 74624 w 156909"/>
                    <a:gd name="connsiteY0" fmla="*/ 0 h 938669"/>
                    <a:gd name="connsiteX1" fmla="*/ 147966 w 156909"/>
                    <a:gd name="connsiteY1" fmla="*/ 313497 h 938669"/>
                    <a:gd name="connsiteX2" fmla="*/ 1321 w 156909"/>
                    <a:gd name="connsiteY2" fmla="*/ 611049 h 938669"/>
                    <a:gd name="connsiteX3" fmla="*/ 71725 w 156909"/>
                    <a:gd name="connsiteY3" fmla="*/ 938669 h 938669"/>
                    <a:gd name="connsiteX0" fmla="*/ 73991 w 218730"/>
                    <a:gd name="connsiteY0" fmla="*/ 0 h 938669"/>
                    <a:gd name="connsiteX1" fmla="*/ 147333 w 218730"/>
                    <a:gd name="connsiteY1" fmla="*/ 313497 h 938669"/>
                    <a:gd name="connsiteX2" fmla="*/ 688 w 218730"/>
                    <a:gd name="connsiteY2" fmla="*/ 611049 h 938669"/>
                    <a:gd name="connsiteX3" fmla="*/ 218730 w 218730"/>
                    <a:gd name="connsiteY3" fmla="*/ 938669 h 938669"/>
                    <a:gd name="connsiteX0" fmla="*/ 74815 w 257654"/>
                    <a:gd name="connsiteY0" fmla="*/ 0 h 941050"/>
                    <a:gd name="connsiteX1" fmla="*/ 148157 w 257654"/>
                    <a:gd name="connsiteY1" fmla="*/ 313497 h 941050"/>
                    <a:gd name="connsiteX2" fmla="*/ 1512 w 257654"/>
                    <a:gd name="connsiteY2" fmla="*/ 611049 h 941050"/>
                    <a:gd name="connsiteX3" fmla="*/ 257654 w 257654"/>
                    <a:gd name="connsiteY3" fmla="*/ 941050 h 941050"/>
                    <a:gd name="connsiteX0" fmla="*/ 74269 w 233296"/>
                    <a:gd name="connsiteY0" fmla="*/ 0 h 905332"/>
                    <a:gd name="connsiteX1" fmla="*/ 147611 w 233296"/>
                    <a:gd name="connsiteY1" fmla="*/ 313497 h 905332"/>
                    <a:gd name="connsiteX2" fmla="*/ 966 w 233296"/>
                    <a:gd name="connsiteY2" fmla="*/ 611049 h 905332"/>
                    <a:gd name="connsiteX3" fmla="*/ 233296 w 233296"/>
                    <a:gd name="connsiteY3" fmla="*/ 905332 h 905332"/>
                    <a:gd name="connsiteX0" fmla="*/ 74146 w 233173"/>
                    <a:gd name="connsiteY0" fmla="*/ 0 h 905332"/>
                    <a:gd name="connsiteX1" fmla="*/ 152251 w 233173"/>
                    <a:gd name="connsiteY1" fmla="*/ 330165 h 905332"/>
                    <a:gd name="connsiteX2" fmla="*/ 843 w 233173"/>
                    <a:gd name="connsiteY2" fmla="*/ 611049 h 905332"/>
                    <a:gd name="connsiteX3" fmla="*/ 233173 w 233173"/>
                    <a:gd name="connsiteY3" fmla="*/ 905332 h 905332"/>
                    <a:gd name="connsiteX0" fmla="*/ 73758 w 232785"/>
                    <a:gd name="connsiteY0" fmla="*/ 0 h 905332"/>
                    <a:gd name="connsiteX1" fmla="*/ 170913 w 232785"/>
                    <a:gd name="connsiteY1" fmla="*/ 332546 h 905332"/>
                    <a:gd name="connsiteX2" fmla="*/ 455 w 232785"/>
                    <a:gd name="connsiteY2" fmla="*/ 611049 h 905332"/>
                    <a:gd name="connsiteX3" fmla="*/ 232785 w 232785"/>
                    <a:gd name="connsiteY3" fmla="*/ 905332 h 905332"/>
                    <a:gd name="connsiteX0" fmla="*/ 78522 w 232786"/>
                    <a:gd name="connsiteY0" fmla="*/ 0 h 874376"/>
                    <a:gd name="connsiteX1" fmla="*/ 170914 w 232786"/>
                    <a:gd name="connsiteY1" fmla="*/ 301590 h 874376"/>
                    <a:gd name="connsiteX2" fmla="*/ 456 w 232786"/>
                    <a:gd name="connsiteY2" fmla="*/ 580093 h 874376"/>
                    <a:gd name="connsiteX3" fmla="*/ 232786 w 232786"/>
                    <a:gd name="connsiteY3" fmla="*/ 874376 h 874376"/>
                    <a:gd name="connsiteX0" fmla="*/ 45272 w 199536"/>
                    <a:gd name="connsiteY0" fmla="*/ 0 h 874376"/>
                    <a:gd name="connsiteX1" fmla="*/ 137664 w 199536"/>
                    <a:gd name="connsiteY1" fmla="*/ 301590 h 874376"/>
                    <a:gd name="connsiteX2" fmla="*/ 543 w 199536"/>
                    <a:gd name="connsiteY2" fmla="*/ 599143 h 874376"/>
                    <a:gd name="connsiteX3" fmla="*/ 199536 w 199536"/>
                    <a:gd name="connsiteY3" fmla="*/ 874376 h 874376"/>
                    <a:gd name="connsiteX0" fmla="*/ 44896 w 199160"/>
                    <a:gd name="connsiteY0" fmla="*/ 0 h 874376"/>
                    <a:gd name="connsiteX1" fmla="*/ 137288 w 199160"/>
                    <a:gd name="connsiteY1" fmla="*/ 301590 h 874376"/>
                    <a:gd name="connsiteX2" fmla="*/ 167 w 199160"/>
                    <a:gd name="connsiteY2" fmla="*/ 599143 h 874376"/>
                    <a:gd name="connsiteX3" fmla="*/ 199160 w 199160"/>
                    <a:gd name="connsiteY3" fmla="*/ 874376 h 874376"/>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16383 w 144453"/>
                    <a:gd name="connsiteY0" fmla="*/ 0 h 845801"/>
                    <a:gd name="connsiteX1" fmla="*/ 108775 w 144453"/>
                    <a:gd name="connsiteY1" fmla="*/ 301590 h 845801"/>
                    <a:gd name="connsiteX2" fmla="*/ 229 w 144453"/>
                    <a:gd name="connsiteY2" fmla="*/ 549137 h 845801"/>
                    <a:gd name="connsiteX3" fmla="*/ 144453 w 14445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710 w 153780"/>
                    <a:gd name="connsiteY0" fmla="*/ 0 h 845801"/>
                    <a:gd name="connsiteX1" fmla="*/ 118102 w 153780"/>
                    <a:gd name="connsiteY1" fmla="*/ 301590 h 845801"/>
                    <a:gd name="connsiteX2" fmla="*/ 31 w 153780"/>
                    <a:gd name="connsiteY2" fmla="*/ 582474 h 845801"/>
                    <a:gd name="connsiteX3" fmla="*/ 153780 w 153780"/>
                    <a:gd name="connsiteY3" fmla="*/ 845801 h 845801"/>
                  </a:gdLst>
                  <a:ahLst/>
                  <a:cxnLst>
                    <a:cxn ang="0">
                      <a:pos x="connsiteX0" y="connsiteY0"/>
                    </a:cxn>
                    <a:cxn ang="0">
                      <a:pos x="connsiteX1" y="connsiteY1"/>
                    </a:cxn>
                    <a:cxn ang="0">
                      <a:pos x="connsiteX2" y="connsiteY2"/>
                    </a:cxn>
                    <a:cxn ang="0">
                      <a:pos x="connsiteX3" y="connsiteY3"/>
                    </a:cxn>
                  </a:cxnLst>
                  <a:rect l="l" t="t" r="r" b="b"/>
                  <a:pathLst>
                    <a:path w="153780" h="845801">
                      <a:moveTo>
                        <a:pt x="25710" y="0"/>
                      </a:moveTo>
                      <a:cubicBezTo>
                        <a:pt x="126965" y="128588"/>
                        <a:pt x="122382" y="204511"/>
                        <a:pt x="118102" y="301590"/>
                      </a:cubicBezTo>
                      <a:cubicBezTo>
                        <a:pt x="113822" y="398669"/>
                        <a:pt x="1228" y="448910"/>
                        <a:pt x="31" y="582474"/>
                      </a:cubicBezTo>
                      <a:cubicBezTo>
                        <a:pt x="-1166" y="716038"/>
                        <a:pt x="32336" y="762457"/>
                        <a:pt x="153780" y="845801"/>
                      </a:cubicBezTo>
                    </a:path>
                  </a:pathLst>
                </a:custGeom>
                <a:noFill/>
                <a:ln w="1905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grpSp>
          <p:sp>
            <p:nvSpPr>
              <p:cNvPr id="92" name="TextBox 91">
                <a:extLst>
                  <a:ext uri="{FF2B5EF4-FFF2-40B4-BE49-F238E27FC236}">
                    <a16:creationId xmlns:a16="http://schemas.microsoft.com/office/drawing/2014/main" id="{A797649A-220E-EE02-453D-4E8A137D58B9}"/>
                  </a:ext>
                </a:extLst>
              </p:cNvPr>
              <p:cNvSpPr txBox="1"/>
              <p:nvPr/>
            </p:nvSpPr>
            <p:spPr>
              <a:xfrm>
                <a:off x="3369440" y="5486237"/>
                <a:ext cx="639341"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00B0F0"/>
                    </a:solidFill>
                    <a:effectLst/>
                    <a:uFillTx/>
                    <a:latin typeface="+mj-lt"/>
                    <a:ea typeface="+mj-ea"/>
                    <a:cs typeface="+mj-cs"/>
                    <a:sym typeface="Calibri"/>
                  </a:rPr>
                  <a:t>Block 2</a:t>
                </a:r>
              </a:p>
            </p:txBody>
          </p:sp>
          <p:sp>
            <p:nvSpPr>
              <p:cNvPr id="93" name="TextBox 92">
                <a:extLst>
                  <a:ext uri="{FF2B5EF4-FFF2-40B4-BE49-F238E27FC236}">
                    <a16:creationId xmlns:a16="http://schemas.microsoft.com/office/drawing/2014/main" id="{A2247162-5124-B4C9-D141-DD795603DAD8}"/>
                  </a:ext>
                </a:extLst>
              </p:cNvPr>
              <p:cNvSpPr txBox="1"/>
              <p:nvPr/>
            </p:nvSpPr>
            <p:spPr>
              <a:xfrm>
                <a:off x="4070785" y="5486236"/>
                <a:ext cx="921370"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FFFFFF"/>
                    </a:solidFill>
                    <a:effectLst/>
                    <a:uFillTx/>
                    <a:latin typeface="+mj-lt"/>
                    <a:ea typeface="+mj-ea"/>
                    <a:cs typeface="+mj-cs"/>
                    <a:sym typeface="Calibri"/>
                  </a:rPr>
                  <a:t>Block 3</a:t>
                </a:r>
              </a:p>
            </p:txBody>
          </p:sp>
          <p:sp>
            <p:nvSpPr>
              <p:cNvPr id="94" name="TextBox 93">
                <a:extLst>
                  <a:ext uri="{FF2B5EF4-FFF2-40B4-BE49-F238E27FC236}">
                    <a16:creationId xmlns:a16="http://schemas.microsoft.com/office/drawing/2014/main" id="{1BA418F9-A835-2307-EC5D-4706688152BF}"/>
                  </a:ext>
                </a:extLst>
              </p:cNvPr>
              <p:cNvSpPr txBox="1"/>
              <p:nvPr/>
            </p:nvSpPr>
            <p:spPr>
              <a:xfrm>
                <a:off x="5577453" y="5475491"/>
                <a:ext cx="921370"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FFFF00"/>
                    </a:solidFill>
                    <a:effectLst/>
                    <a:uFillTx/>
                    <a:latin typeface="+mj-lt"/>
                    <a:ea typeface="+mj-ea"/>
                    <a:cs typeface="+mj-cs"/>
                    <a:sym typeface="Calibri"/>
                  </a:rPr>
                  <a:t>Block N-1</a:t>
                </a:r>
              </a:p>
            </p:txBody>
          </p:sp>
          <p:cxnSp>
            <p:nvCxnSpPr>
              <p:cNvPr id="155" name="Connector: Elbow 154">
                <a:extLst>
                  <a:ext uri="{FF2B5EF4-FFF2-40B4-BE49-F238E27FC236}">
                    <a16:creationId xmlns:a16="http://schemas.microsoft.com/office/drawing/2014/main" id="{42303E24-E609-7605-97C0-3A3930132482}"/>
                  </a:ext>
                </a:extLst>
              </p:cNvPr>
              <p:cNvCxnSpPr>
                <a:cxnSpLocks/>
                <a:stCxn id="104" idx="2"/>
                <a:endCxn id="157" idx="0"/>
              </p:cNvCxnSpPr>
              <p:nvPr/>
            </p:nvCxnSpPr>
            <p:spPr>
              <a:xfrm rot="5400000">
                <a:off x="7086968" y="2694612"/>
                <a:ext cx="721275" cy="3364783"/>
              </a:xfrm>
              <a:prstGeom prst="bentConnector3">
                <a:avLst>
                  <a:gd name="adj1" fmla="val 77468"/>
                </a:avLst>
              </a:prstGeom>
              <a:noFill/>
              <a:ln w="127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56" name="Straight Connector 155">
                <a:extLst>
                  <a:ext uri="{FF2B5EF4-FFF2-40B4-BE49-F238E27FC236}">
                    <a16:creationId xmlns:a16="http://schemas.microsoft.com/office/drawing/2014/main" id="{4618F81D-146A-EE6D-CD86-376F4BE9AC3E}"/>
                  </a:ext>
                </a:extLst>
              </p:cNvPr>
              <p:cNvCxnSpPr>
                <a:cxnSpLocks/>
              </p:cNvCxnSpPr>
              <p:nvPr/>
            </p:nvCxnSpPr>
            <p:spPr>
              <a:xfrm>
                <a:off x="5766122" y="4790450"/>
                <a:ext cx="0" cy="758085"/>
              </a:xfrm>
              <a:prstGeom prst="line">
                <a:avLst/>
              </a:prstGeom>
              <a:noFill/>
              <a:ln w="28575" cap="flat">
                <a:solidFill>
                  <a:srgbClr val="FFFF00"/>
                </a:solidFill>
                <a:prstDash val="sysDash"/>
                <a:miter lim="800000"/>
              </a:ln>
              <a:effectLst>
                <a:outerShdw blurRad="63500" sx="102000" sy="102000" algn="ctr" rotWithShape="0">
                  <a:prstClr val="black"/>
                </a:outerShdw>
              </a:effectLst>
              <a:sp3d/>
            </p:spPr>
            <p:style>
              <a:lnRef idx="0">
                <a:scrgbClr r="0" g="0" b="0"/>
              </a:lnRef>
              <a:fillRef idx="0">
                <a:scrgbClr r="0" g="0" b="0"/>
              </a:fillRef>
              <a:effectRef idx="0">
                <a:scrgbClr r="0" g="0" b="0"/>
              </a:effectRef>
              <a:fontRef idx="none"/>
            </p:style>
          </p:cxnSp>
        </p:grpSp>
        <p:sp>
          <p:nvSpPr>
            <p:cNvPr id="224" name="Rectangle 223">
              <a:extLst>
                <a:ext uri="{FF2B5EF4-FFF2-40B4-BE49-F238E27FC236}">
                  <a16:creationId xmlns:a16="http://schemas.microsoft.com/office/drawing/2014/main" id="{41F757D1-D722-FE6B-A24A-94F977971B62}"/>
                </a:ext>
              </a:extLst>
            </p:cNvPr>
            <p:cNvSpPr/>
            <p:nvPr/>
          </p:nvSpPr>
          <p:spPr>
            <a:xfrm>
              <a:off x="3462286" y="5978730"/>
              <a:ext cx="345434" cy="353131"/>
            </a:xfrm>
            <a:prstGeom prst="rect">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225" name="TextBox 224">
                  <a:extLst>
                    <a:ext uri="{FF2B5EF4-FFF2-40B4-BE49-F238E27FC236}">
                      <a16:creationId xmlns:a16="http://schemas.microsoft.com/office/drawing/2014/main" id="{9514B6FD-D6A0-B51C-FA5E-3ECB5D59C15A}"/>
                    </a:ext>
                  </a:extLst>
                </p:cNvPr>
                <p:cNvSpPr txBox="1"/>
                <p:nvPr/>
              </p:nvSpPr>
              <p:spPr>
                <a:xfrm>
                  <a:off x="3462286" y="6014356"/>
                  <a:ext cx="345434" cy="2803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2</m:t>
                            </m:r>
                          </m:sub>
                          <m:sup>
                            <m:r>
                              <a:rPr lang="en-US" sz="1200" b="0" i="1" smtClean="0">
                                <a:solidFill>
                                  <a:srgbClr val="FFFFFF"/>
                                </a:solidFill>
                                <a:latin typeface="Cambria Math" panose="02040503050406030204" pitchFamily="18" charset="0"/>
                              </a:rPr>
                              <m:t>0</m:t>
                            </m:r>
                          </m:sup>
                        </m:sSubSup>
                      </m:oMath>
                    </m:oMathPara>
                  </a14:m>
                  <a:endParaRPr lang="en-US" sz="1200">
                    <a:solidFill>
                      <a:srgbClr val="FFFFFF"/>
                    </a:solidFill>
                  </a:endParaRPr>
                </a:p>
              </p:txBody>
            </p:sp>
          </mc:Choice>
          <mc:Fallback xmlns="">
            <p:sp>
              <p:nvSpPr>
                <p:cNvPr id="225" name="TextBox 224">
                  <a:extLst>
                    <a:ext uri="{FF2B5EF4-FFF2-40B4-BE49-F238E27FC236}">
                      <a16:creationId xmlns:a16="http://schemas.microsoft.com/office/drawing/2014/main" id="{9514B6FD-D6A0-B51C-FA5E-3ECB5D59C15A}"/>
                    </a:ext>
                  </a:extLst>
                </p:cNvPr>
                <p:cNvSpPr txBox="1">
                  <a:spLocks noRot="1" noChangeAspect="1" noMove="1" noResize="1" noEditPoints="1" noAdjustHandles="1" noChangeArrowheads="1" noChangeShapeType="1" noTextEdit="1"/>
                </p:cNvSpPr>
                <p:nvPr/>
              </p:nvSpPr>
              <p:spPr>
                <a:xfrm>
                  <a:off x="3462286" y="6014356"/>
                  <a:ext cx="345434" cy="280333"/>
                </a:xfrm>
                <a:prstGeom prst="rect">
                  <a:avLst/>
                </a:prstGeom>
                <a:blipFill>
                  <a:blip r:embed="rId37"/>
                  <a:stretch>
                    <a:fillRect/>
                  </a:stretch>
                </a:blipFill>
                <a:ln w="12700" cap="flat">
                  <a:noFill/>
                  <a:miter lim="400000"/>
                </a:ln>
                <a:effectLst/>
              </p:spPr>
              <p:txBody>
                <a:bodyPr/>
                <a:lstStyle/>
                <a:p>
                  <a:r>
                    <a:rPr lang="en-US">
                      <a:noFill/>
                    </a:rPr>
                    <a:t> </a:t>
                  </a:r>
                </a:p>
              </p:txBody>
            </p:sp>
          </mc:Fallback>
        </mc:AlternateContent>
        <p:cxnSp>
          <p:nvCxnSpPr>
            <p:cNvPr id="226" name="Straight Arrow Connector 225">
              <a:extLst>
                <a:ext uri="{FF2B5EF4-FFF2-40B4-BE49-F238E27FC236}">
                  <a16:creationId xmlns:a16="http://schemas.microsoft.com/office/drawing/2014/main" id="{DFE23798-DCBA-2F7D-4EA6-FA6D4E4F066B}"/>
                </a:ext>
              </a:extLst>
            </p:cNvPr>
            <p:cNvCxnSpPr>
              <a:cxnSpLocks/>
            </p:cNvCxnSpPr>
            <p:nvPr/>
          </p:nvCxnSpPr>
          <p:spPr>
            <a:xfrm>
              <a:off x="3274775" y="5894513"/>
              <a:ext cx="707348" cy="0"/>
            </a:xfrm>
            <a:prstGeom prst="straightConnector1">
              <a:avLst/>
            </a:prstGeom>
            <a:noFill/>
            <a:ln w="38100" cap="flat">
              <a:solidFill>
                <a:schemeClr val="accent1"/>
              </a:solidFill>
              <a:prstDash val="solid"/>
              <a:miter lim="800000"/>
              <a:headEnd type="triangle"/>
              <a:tailEnd type="triangle"/>
            </a:ln>
            <a:effectLst/>
            <a:sp3d/>
          </p:spPr>
          <p:style>
            <a:lnRef idx="0">
              <a:scrgbClr r="0" g="0" b="0"/>
            </a:lnRef>
            <a:fillRef idx="0">
              <a:scrgbClr r="0" g="0" b="0"/>
            </a:fillRef>
            <a:effectRef idx="0">
              <a:scrgbClr r="0" g="0" b="0"/>
            </a:effectRef>
            <a:fontRef idx="none"/>
          </p:style>
        </p:cxnSp>
        <p:sp>
          <p:nvSpPr>
            <p:cNvPr id="228" name="Rectangle 227">
              <a:extLst>
                <a:ext uri="{FF2B5EF4-FFF2-40B4-BE49-F238E27FC236}">
                  <a16:creationId xmlns:a16="http://schemas.microsoft.com/office/drawing/2014/main" id="{5570FA1C-DCC9-961A-AB4A-3F18C5CA0C85}"/>
                </a:ext>
              </a:extLst>
            </p:cNvPr>
            <p:cNvSpPr/>
            <p:nvPr/>
          </p:nvSpPr>
          <p:spPr>
            <a:xfrm>
              <a:off x="4162938" y="5982714"/>
              <a:ext cx="345434" cy="353131"/>
            </a:xfrm>
            <a:prstGeom prst="rect">
              <a:avLst/>
            </a:prstGeom>
            <a:noFill/>
            <a:ln w="12700" cap="flat">
              <a:solidFill>
                <a:schemeClr val="bg1">
                  <a:lumMod val="50000"/>
                  <a:lumOff val="5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229" name="TextBox 228">
                  <a:extLst>
                    <a:ext uri="{FF2B5EF4-FFF2-40B4-BE49-F238E27FC236}">
                      <a16:creationId xmlns:a16="http://schemas.microsoft.com/office/drawing/2014/main" id="{06606F78-4D44-AD88-FA34-9BCC27616080}"/>
                    </a:ext>
                  </a:extLst>
                </p:cNvPr>
                <p:cNvSpPr txBox="1"/>
                <p:nvPr/>
              </p:nvSpPr>
              <p:spPr>
                <a:xfrm>
                  <a:off x="4162938" y="6018340"/>
                  <a:ext cx="345434" cy="2816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3</m:t>
                            </m:r>
                          </m:sub>
                          <m:sup>
                            <m:r>
                              <a:rPr lang="en-US" sz="1200" b="0" i="1" smtClean="0">
                                <a:solidFill>
                                  <a:srgbClr val="FFFFFF"/>
                                </a:solidFill>
                                <a:latin typeface="Cambria Math" panose="02040503050406030204" pitchFamily="18" charset="0"/>
                              </a:rPr>
                              <m:t>0</m:t>
                            </m:r>
                          </m:sup>
                        </m:sSubSup>
                      </m:oMath>
                    </m:oMathPara>
                  </a14:m>
                  <a:endParaRPr lang="en-US" sz="1200">
                    <a:solidFill>
                      <a:srgbClr val="FFFFFF"/>
                    </a:solidFill>
                  </a:endParaRPr>
                </a:p>
              </p:txBody>
            </p:sp>
          </mc:Choice>
          <mc:Fallback xmlns="">
            <p:sp>
              <p:nvSpPr>
                <p:cNvPr id="229" name="TextBox 228">
                  <a:extLst>
                    <a:ext uri="{FF2B5EF4-FFF2-40B4-BE49-F238E27FC236}">
                      <a16:creationId xmlns:a16="http://schemas.microsoft.com/office/drawing/2014/main" id="{06606F78-4D44-AD88-FA34-9BCC27616080}"/>
                    </a:ext>
                  </a:extLst>
                </p:cNvPr>
                <p:cNvSpPr txBox="1">
                  <a:spLocks noRot="1" noChangeAspect="1" noMove="1" noResize="1" noEditPoints="1" noAdjustHandles="1" noChangeArrowheads="1" noChangeShapeType="1" noTextEdit="1"/>
                </p:cNvSpPr>
                <p:nvPr/>
              </p:nvSpPr>
              <p:spPr>
                <a:xfrm>
                  <a:off x="4162938" y="6018340"/>
                  <a:ext cx="345434" cy="281616"/>
                </a:xfrm>
                <a:prstGeom prst="rect">
                  <a:avLst/>
                </a:prstGeom>
                <a:blipFill>
                  <a:blip r:embed="rId38"/>
                  <a:stretch>
                    <a:fillRect/>
                  </a:stretch>
                </a:blipFill>
                <a:ln w="12700" cap="flat">
                  <a:noFill/>
                  <a:miter lim="400000"/>
                </a:ln>
                <a:effectLst/>
              </p:spPr>
              <p:txBody>
                <a:bodyPr/>
                <a:lstStyle/>
                <a:p>
                  <a:r>
                    <a:rPr lang="en-US">
                      <a:noFill/>
                    </a:rPr>
                    <a:t> </a:t>
                  </a:r>
                </a:p>
              </p:txBody>
            </p:sp>
          </mc:Fallback>
        </mc:AlternateContent>
        <p:cxnSp>
          <p:nvCxnSpPr>
            <p:cNvPr id="230" name="Straight Arrow Connector 229">
              <a:extLst>
                <a:ext uri="{FF2B5EF4-FFF2-40B4-BE49-F238E27FC236}">
                  <a16:creationId xmlns:a16="http://schemas.microsoft.com/office/drawing/2014/main" id="{F2AF05B7-E1B0-7D74-58FE-AD0052ABB6E8}"/>
                </a:ext>
              </a:extLst>
            </p:cNvPr>
            <p:cNvCxnSpPr>
              <a:cxnSpLocks/>
            </p:cNvCxnSpPr>
            <p:nvPr/>
          </p:nvCxnSpPr>
          <p:spPr>
            <a:xfrm>
              <a:off x="4114894" y="5888213"/>
              <a:ext cx="437397" cy="0"/>
            </a:xfrm>
            <a:prstGeom prst="straightConnector1">
              <a:avLst/>
            </a:prstGeom>
            <a:noFill/>
            <a:ln w="38100" cap="flat">
              <a:solidFill>
                <a:schemeClr val="bg1">
                  <a:lumMod val="50000"/>
                  <a:lumOff val="50000"/>
                </a:schemeClr>
              </a:solidFill>
              <a:prstDash val="solid"/>
              <a:miter lim="800000"/>
              <a:headEnd type="triangle"/>
              <a:tailEnd type="triangle"/>
            </a:ln>
            <a:effectLst/>
            <a:sp3d/>
          </p:spPr>
          <p:style>
            <a:lnRef idx="0">
              <a:scrgbClr r="0" g="0" b="0"/>
            </a:lnRef>
            <a:fillRef idx="0">
              <a:scrgbClr r="0" g="0" b="0"/>
            </a:fillRef>
            <a:effectRef idx="0">
              <a:scrgbClr r="0" g="0" b="0"/>
            </a:effectRef>
            <a:fontRef idx="none"/>
          </p:style>
        </p:cxnSp>
        <p:sp>
          <p:nvSpPr>
            <p:cNvPr id="239" name="Rectangle 238">
              <a:extLst>
                <a:ext uri="{FF2B5EF4-FFF2-40B4-BE49-F238E27FC236}">
                  <a16:creationId xmlns:a16="http://schemas.microsoft.com/office/drawing/2014/main" id="{E6EA246B-8363-83EF-1B92-37A889676E76}"/>
                </a:ext>
              </a:extLst>
            </p:cNvPr>
            <p:cNvSpPr/>
            <p:nvPr/>
          </p:nvSpPr>
          <p:spPr>
            <a:xfrm>
              <a:off x="5797704" y="5971247"/>
              <a:ext cx="345434" cy="353131"/>
            </a:xfrm>
            <a:prstGeom prst="rect">
              <a:avLst/>
            </a:prstGeom>
            <a:noFill/>
            <a:ln w="12700" cap="flat">
              <a:solidFill>
                <a:schemeClr val="accent4"/>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240" name="TextBox 239">
                  <a:extLst>
                    <a:ext uri="{FF2B5EF4-FFF2-40B4-BE49-F238E27FC236}">
                      <a16:creationId xmlns:a16="http://schemas.microsoft.com/office/drawing/2014/main" id="{36723F79-B5AD-9662-1767-D4804BC176D4}"/>
                    </a:ext>
                  </a:extLst>
                </p:cNvPr>
                <p:cNvSpPr txBox="1"/>
                <p:nvPr/>
              </p:nvSpPr>
              <p:spPr>
                <a:xfrm>
                  <a:off x="5730130" y="6005561"/>
                  <a:ext cx="345434" cy="2845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𝑁</m:t>
                            </m:r>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0</m:t>
                            </m:r>
                          </m:sup>
                        </m:sSubSup>
                      </m:oMath>
                    </m:oMathPara>
                  </a14:m>
                  <a:endParaRPr lang="en-US" sz="1200">
                    <a:solidFill>
                      <a:srgbClr val="FFFFFF"/>
                    </a:solidFill>
                  </a:endParaRPr>
                </a:p>
              </p:txBody>
            </p:sp>
          </mc:Choice>
          <mc:Fallback xmlns="">
            <p:sp>
              <p:nvSpPr>
                <p:cNvPr id="240" name="TextBox 239">
                  <a:extLst>
                    <a:ext uri="{FF2B5EF4-FFF2-40B4-BE49-F238E27FC236}">
                      <a16:creationId xmlns:a16="http://schemas.microsoft.com/office/drawing/2014/main" id="{36723F79-B5AD-9662-1767-D4804BC176D4}"/>
                    </a:ext>
                  </a:extLst>
                </p:cNvPr>
                <p:cNvSpPr txBox="1">
                  <a:spLocks noRot="1" noChangeAspect="1" noMove="1" noResize="1" noEditPoints="1" noAdjustHandles="1" noChangeArrowheads="1" noChangeShapeType="1" noTextEdit="1"/>
                </p:cNvSpPr>
                <p:nvPr/>
              </p:nvSpPr>
              <p:spPr>
                <a:xfrm>
                  <a:off x="5730130" y="6005561"/>
                  <a:ext cx="345434" cy="284501"/>
                </a:xfrm>
                <a:prstGeom prst="rect">
                  <a:avLst/>
                </a:prstGeom>
                <a:blipFill>
                  <a:blip r:embed="rId39"/>
                  <a:stretch>
                    <a:fillRect r="-26316"/>
                  </a:stretch>
                </a:blipFill>
                <a:ln w="12700" cap="flat">
                  <a:noFill/>
                  <a:miter lim="400000"/>
                </a:ln>
                <a:effectLst/>
              </p:spPr>
              <p:txBody>
                <a:bodyPr/>
                <a:lstStyle/>
                <a:p>
                  <a:r>
                    <a:rPr lang="en-US">
                      <a:noFill/>
                    </a:rPr>
                    <a:t> </a:t>
                  </a:r>
                </a:p>
              </p:txBody>
            </p:sp>
          </mc:Fallback>
        </mc:AlternateContent>
        <p:cxnSp>
          <p:nvCxnSpPr>
            <p:cNvPr id="241" name="Straight Arrow Connector 240">
              <a:extLst>
                <a:ext uri="{FF2B5EF4-FFF2-40B4-BE49-F238E27FC236}">
                  <a16:creationId xmlns:a16="http://schemas.microsoft.com/office/drawing/2014/main" id="{DCE433FE-E487-A4EF-B38B-69076E53A2A8}"/>
                </a:ext>
              </a:extLst>
            </p:cNvPr>
            <p:cNvCxnSpPr>
              <a:cxnSpLocks/>
            </p:cNvCxnSpPr>
            <p:nvPr/>
          </p:nvCxnSpPr>
          <p:spPr>
            <a:xfrm>
              <a:off x="5749660" y="5876746"/>
              <a:ext cx="437397" cy="0"/>
            </a:xfrm>
            <a:prstGeom prst="straightConnector1">
              <a:avLst/>
            </a:prstGeom>
            <a:noFill/>
            <a:ln w="38100" cap="flat">
              <a:solidFill>
                <a:schemeClr val="accent4"/>
              </a:solidFill>
              <a:prstDash val="solid"/>
              <a:miter lim="800000"/>
              <a:headEnd type="triangle"/>
              <a:tailEnd type="triangle"/>
            </a:ln>
            <a:effectLst/>
            <a:sp3d/>
          </p:spPr>
          <p:style>
            <a:lnRef idx="0">
              <a:scrgbClr r="0" g="0" b="0"/>
            </a:lnRef>
            <a:fillRef idx="0">
              <a:scrgbClr r="0" g="0" b="0"/>
            </a:fillRef>
            <a:effectRef idx="0">
              <a:scrgbClr r="0" g="0" b="0"/>
            </a:effectRef>
            <a:fontRef idx="none"/>
          </p:style>
        </p:cxnSp>
      </p:grpSp>
      <p:grpSp>
        <p:nvGrpSpPr>
          <p:cNvPr id="265" name="Group 264">
            <a:extLst>
              <a:ext uri="{FF2B5EF4-FFF2-40B4-BE49-F238E27FC236}">
                <a16:creationId xmlns:a16="http://schemas.microsoft.com/office/drawing/2014/main" id="{7A13A498-FC6F-BDA2-8423-8DBFF9CF2947}"/>
              </a:ext>
            </a:extLst>
          </p:cNvPr>
          <p:cNvGrpSpPr/>
          <p:nvPr/>
        </p:nvGrpSpPr>
        <p:grpSpPr>
          <a:xfrm>
            <a:off x="2370753" y="3955799"/>
            <a:ext cx="5193279" cy="2363414"/>
            <a:chOff x="2370753" y="3955799"/>
            <a:chExt cx="5193279" cy="2363414"/>
          </a:xfrm>
        </p:grpSpPr>
        <p:grpSp>
          <p:nvGrpSpPr>
            <p:cNvPr id="190" name="Group 189">
              <a:extLst>
                <a:ext uri="{FF2B5EF4-FFF2-40B4-BE49-F238E27FC236}">
                  <a16:creationId xmlns:a16="http://schemas.microsoft.com/office/drawing/2014/main" id="{9D67C2FC-F080-F2C6-D175-2718F74C2B7C}"/>
                </a:ext>
              </a:extLst>
            </p:cNvPr>
            <p:cNvGrpSpPr/>
            <p:nvPr/>
          </p:nvGrpSpPr>
          <p:grpSpPr>
            <a:xfrm>
              <a:off x="2370753" y="3955799"/>
              <a:ext cx="5193279" cy="2363414"/>
              <a:chOff x="2370753" y="3955799"/>
              <a:chExt cx="5193279" cy="2363414"/>
            </a:xfrm>
          </p:grpSpPr>
          <p:sp>
            <p:nvSpPr>
              <p:cNvPr id="66" name="Rectangle 65">
                <a:extLst>
                  <a:ext uri="{FF2B5EF4-FFF2-40B4-BE49-F238E27FC236}">
                    <a16:creationId xmlns:a16="http://schemas.microsoft.com/office/drawing/2014/main" id="{0A607FA9-5074-885E-6F75-5483C3301FD3}"/>
                  </a:ext>
                </a:extLst>
              </p:cNvPr>
              <p:cNvSpPr/>
              <p:nvPr/>
            </p:nvSpPr>
            <p:spPr>
              <a:xfrm>
                <a:off x="6246444" y="5006992"/>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1</a:t>
                </a:r>
              </a:p>
            </p:txBody>
          </p:sp>
          <p:cxnSp>
            <p:nvCxnSpPr>
              <p:cNvPr id="84" name="Straight Connector 83">
                <a:extLst>
                  <a:ext uri="{FF2B5EF4-FFF2-40B4-BE49-F238E27FC236}">
                    <a16:creationId xmlns:a16="http://schemas.microsoft.com/office/drawing/2014/main" id="{99C6D1F3-C084-FB06-BA68-662F295F2FE0}"/>
                  </a:ext>
                </a:extLst>
              </p:cNvPr>
              <p:cNvCxnSpPr>
                <a:cxnSpLocks/>
              </p:cNvCxnSpPr>
              <p:nvPr/>
            </p:nvCxnSpPr>
            <p:spPr>
              <a:xfrm>
                <a:off x="6231054" y="4790450"/>
                <a:ext cx="0" cy="1528763"/>
              </a:xfrm>
              <a:prstGeom prst="line">
                <a:avLst/>
              </a:prstGeom>
              <a:noFill/>
              <a:ln w="28575" cap="flat">
                <a:solidFill>
                  <a:schemeClr val="accent6"/>
                </a:solidFill>
                <a:prstDash val="sysDash"/>
                <a:miter lim="800000"/>
              </a:ln>
              <a:effectLst>
                <a:outerShdw blurRad="63500" sx="102000" sy="102000" algn="ctr" rotWithShape="0">
                  <a:prstClr val="black"/>
                </a:outerShdw>
              </a:effectLst>
              <a:sp3d/>
            </p:spPr>
            <p:style>
              <a:lnRef idx="0">
                <a:scrgbClr r="0" g="0" b="0"/>
              </a:lnRef>
              <a:fillRef idx="0">
                <a:scrgbClr r="0" g="0" b="0"/>
              </a:fillRef>
              <a:effectRef idx="0">
                <a:scrgbClr r="0" g="0" b="0"/>
              </a:effectRef>
              <a:fontRef idx="none"/>
            </p:style>
          </p:cxnSp>
          <p:sp>
            <p:nvSpPr>
              <p:cNvPr id="85" name="Rectangle 84">
                <a:extLst>
                  <a:ext uri="{FF2B5EF4-FFF2-40B4-BE49-F238E27FC236}">
                    <a16:creationId xmlns:a16="http://schemas.microsoft.com/office/drawing/2014/main" id="{8F8FF5C8-51DA-8EF9-4EDF-9DBF06BAC6FF}"/>
                  </a:ext>
                </a:extLst>
              </p:cNvPr>
              <p:cNvSpPr/>
              <p:nvPr/>
            </p:nvSpPr>
            <p:spPr>
              <a:xfrm>
                <a:off x="6684594" y="5006992"/>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1</a:t>
                </a:r>
              </a:p>
            </p:txBody>
          </p:sp>
          <p:sp>
            <p:nvSpPr>
              <p:cNvPr id="86" name="Rectangle 85">
                <a:extLst>
                  <a:ext uri="{FF2B5EF4-FFF2-40B4-BE49-F238E27FC236}">
                    <a16:creationId xmlns:a16="http://schemas.microsoft.com/office/drawing/2014/main" id="{A9791EAA-8B41-01CC-0F13-3B70EF69AC7D}"/>
                  </a:ext>
                </a:extLst>
              </p:cNvPr>
              <p:cNvSpPr/>
              <p:nvPr/>
            </p:nvSpPr>
            <p:spPr>
              <a:xfrm>
                <a:off x="7122744" y="5006992"/>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1</a:t>
                </a:r>
              </a:p>
            </p:txBody>
          </p:sp>
          <p:sp>
            <p:nvSpPr>
              <p:cNvPr id="95" name="TextBox 94">
                <a:extLst>
                  <a:ext uri="{FF2B5EF4-FFF2-40B4-BE49-F238E27FC236}">
                    <a16:creationId xmlns:a16="http://schemas.microsoft.com/office/drawing/2014/main" id="{C5412427-AD02-3934-A342-1B5FC8BC6D79}"/>
                  </a:ext>
                </a:extLst>
              </p:cNvPr>
              <p:cNvSpPr txBox="1"/>
              <p:nvPr/>
            </p:nvSpPr>
            <p:spPr>
              <a:xfrm>
                <a:off x="6628161" y="5480265"/>
                <a:ext cx="921370"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00B050"/>
                    </a:solidFill>
                    <a:effectLst/>
                    <a:uFillTx/>
                    <a:latin typeface="+mj-lt"/>
                    <a:ea typeface="+mj-ea"/>
                    <a:cs typeface="+mj-cs"/>
                    <a:sym typeface="Calibri"/>
                  </a:rPr>
                  <a:t>Block 0</a:t>
                </a:r>
              </a:p>
            </p:txBody>
          </p:sp>
          <p:cxnSp>
            <p:nvCxnSpPr>
              <p:cNvPr id="102" name="Connector: Elbow 101">
                <a:extLst>
                  <a:ext uri="{FF2B5EF4-FFF2-40B4-BE49-F238E27FC236}">
                    <a16:creationId xmlns:a16="http://schemas.microsoft.com/office/drawing/2014/main" id="{726A7B55-3D5D-BFA8-20CC-A64705A310A9}"/>
                  </a:ext>
                </a:extLst>
              </p:cNvPr>
              <p:cNvCxnSpPr>
                <a:cxnSpLocks/>
                <a:stCxn id="14" idx="2"/>
                <a:endCxn id="103" idx="0"/>
              </p:cNvCxnSpPr>
              <p:nvPr/>
            </p:nvCxnSpPr>
            <p:spPr>
              <a:xfrm rot="16200000" flipH="1">
                <a:off x="3902226" y="2424326"/>
                <a:ext cx="797355" cy="3860302"/>
              </a:xfrm>
              <a:prstGeom prst="bentConnector3">
                <a:avLst>
                  <a:gd name="adj1" fmla="val 50000"/>
                </a:avLst>
              </a:prstGeom>
              <a:noFill/>
              <a:ln w="12700" cap="flat">
                <a:solidFill>
                  <a:schemeClr val="accent6"/>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77" name="Straight Arrow Connector 176">
                <a:extLst>
                  <a:ext uri="{FF2B5EF4-FFF2-40B4-BE49-F238E27FC236}">
                    <a16:creationId xmlns:a16="http://schemas.microsoft.com/office/drawing/2014/main" id="{83B22883-A464-827E-6B46-066F02A37319}"/>
                  </a:ext>
                </a:extLst>
              </p:cNvPr>
              <p:cNvCxnSpPr>
                <a:cxnSpLocks/>
              </p:cNvCxnSpPr>
              <p:nvPr/>
            </p:nvCxnSpPr>
            <p:spPr>
              <a:xfrm flipV="1">
                <a:off x="6443843" y="4779171"/>
                <a:ext cx="567043" cy="4742"/>
              </a:xfrm>
              <a:prstGeom prst="straightConnector1">
                <a:avLst/>
              </a:prstGeom>
              <a:noFill/>
              <a:ln w="12700" cap="flat">
                <a:solidFill>
                  <a:srgbClr val="00B050"/>
                </a:solidFill>
                <a:prstDash val="lgDash"/>
                <a:miter lim="800000"/>
                <a:tailEnd type="triangle"/>
              </a:ln>
              <a:effectLst/>
              <a:sp3d/>
            </p:spPr>
            <p:style>
              <a:lnRef idx="0">
                <a:scrgbClr r="0" g="0" b="0"/>
              </a:lnRef>
              <a:fillRef idx="0">
                <a:scrgbClr r="0" g="0" b="0"/>
              </a:fillRef>
              <a:effectRef idx="0">
                <a:scrgbClr r="0" g="0" b="0"/>
              </a:effectRef>
              <a:fontRef idx="none"/>
            </p:style>
          </p:cxnSp>
          <p:sp>
            <p:nvSpPr>
              <p:cNvPr id="178" name="TextBox 177">
                <a:extLst>
                  <a:ext uri="{FF2B5EF4-FFF2-40B4-BE49-F238E27FC236}">
                    <a16:creationId xmlns:a16="http://schemas.microsoft.com/office/drawing/2014/main" id="{411367A0-96C4-0392-3538-FF562150136A}"/>
                  </a:ext>
                </a:extLst>
              </p:cNvPr>
              <p:cNvSpPr txBox="1"/>
              <p:nvPr/>
            </p:nvSpPr>
            <p:spPr>
              <a:xfrm>
                <a:off x="6261890" y="4629025"/>
                <a:ext cx="147652"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00B050"/>
                    </a:solidFill>
                    <a:effectLst/>
                    <a:uFillTx/>
                    <a:latin typeface="+mj-lt"/>
                    <a:ea typeface="+mj-ea"/>
                    <a:cs typeface="+mj-cs"/>
                    <a:sym typeface="Calibri"/>
                  </a:rPr>
                  <a:t>1</a:t>
                </a:r>
              </a:p>
            </p:txBody>
          </p:sp>
        </p:grpSp>
        <p:sp>
          <p:nvSpPr>
            <p:cNvPr id="242" name="Rectangle 241">
              <a:extLst>
                <a:ext uri="{FF2B5EF4-FFF2-40B4-BE49-F238E27FC236}">
                  <a16:creationId xmlns:a16="http://schemas.microsoft.com/office/drawing/2014/main" id="{9331552F-E554-D266-ABB5-512D2345C225}"/>
                </a:ext>
              </a:extLst>
            </p:cNvPr>
            <p:cNvSpPr/>
            <p:nvPr/>
          </p:nvSpPr>
          <p:spPr>
            <a:xfrm>
              <a:off x="6756447" y="5956349"/>
              <a:ext cx="345434" cy="353131"/>
            </a:xfrm>
            <a:prstGeom prst="rect">
              <a:avLst/>
            </a:prstGeom>
            <a:noFill/>
            <a:ln w="12700" cap="flat">
              <a:solidFill>
                <a:srgbClr val="92D05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243" name="TextBox 242">
                  <a:extLst>
                    <a:ext uri="{FF2B5EF4-FFF2-40B4-BE49-F238E27FC236}">
                      <a16:creationId xmlns:a16="http://schemas.microsoft.com/office/drawing/2014/main" id="{F2D3E4E3-7160-3B98-69BB-3CC389C08CCE}"/>
                    </a:ext>
                  </a:extLst>
                </p:cNvPr>
                <p:cNvSpPr txBox="1"/>
                <p:nvPr/>
              </p:nvSpPr>
              <p:spPr>
                <a:xfrm>
                  <a:off x="6756447" y="5991975"/>
                  <a:ext cx="345434" cy="2818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0</m:t>
                            </m:r>
                          </m:sub>
                          <m:sup>
                            <m:r>
                              <a:rPr lang="en-US" sz="1200" b="0" i="1" smtClean="0">
                                <a:solidFill>
                                  <a:srgbClr val="FFFFFF"/>
                                </a:solidFill>
                                <a:latin typeface="Cambria Math" panose="02040503050406030204" pitchFamily="18" charset="0"/>
                              </a:rPr>
                              <m:t>1</m:t>
                            </m:r>
                          </m:sup>
                        </m:sSubSup>
                      </m:oMath>
                    </m:oMathPara>
                  </a14:m>
                  <a:endParaRPr lang="en-US" sz="1200">
                    <a:solidFill>
                      <a:srgbClr val="FFFFFF"/>
                    </a:solidFill>
                  </a:endParaRPr>
                </a:p>
              </p:txBody>
            </p:sp>
          </mc:Choice>
          <mc:Fallback xmlns="">
            <p:sp>
              <p:nvSpPr>
                <p:cNvPr id="243" name="TextBox 242">
                  <a:extLst>
                    <a:ext uri="{FF2B5EF4-FFF2-40B4-BE49-F238E27FC236}">
                      <a16:creationId xmlns:a16="http://schemas.microsoft.com/office/drawing/2014/main" id="{F2D3E4E3-7160-3B98-69BB-3CC389C08CCE}"/>
                    </a:ext>
                  </a:extLst>
                </p:cNvPr>
                <p:cNvSpPr txBox="1">
                  <a:spLocks noRot="1" noChangeAspect="1" noMove="1" noResize="1" noEditPoints="1" noAdjustHandles="1" noChangeArrowheads="1" noChangeShapeType="1" noTextEdit="1"/>
                </p:cNvSpPr>
                <p:nvPr/>
              </p:nvSpPr>
              <p:spPr>
                <a:xfrm>
                  <a:off x="6756447" y="5991975"/>
                  <a:ext cx="345434" cy="281872"/>
                </a:xfrm>
                <a:prstGeom prst="rect">
                  <a:avLst/>
                </a:prstGeom>
                <a:blipFill>
                  <a:blip r:embed="rId40"/>
                  <a:stretch>
                    <a:fillRect/>
                  </a:stretch>
                </a:blipFill>
                <a:ln w="12700" cap="flat">
                  <a:noFill/>
                  <a:miter lim="400000"/>
                </a:ln>
                <a:effectLst/>
              </p:spPr>
              <p:txBody>
                <a:bodyPr/>
                <a:lstStyle/>
                <a:p>
                  <a:r>
                    <a:rPr lang="en-US">
                      <a:noFill/>
                    </a:rPr>
                    <a:t> </a:t>
                  </a:r>
                </a:p>
              </p:txBody>
            </p:sp>
          </mc:Fallback>
        </mc:AlternateContent>
        <p:cxnSp>
          <p:nvCxnSpPr>
            <p:cNvPr id="246" name="Straight Arrow Connector 245">
              <a:extLst>
                <a:ext uri="{FF2B5EF4-FFF2-40B4-BE49-F238E27FC236}">
                  <a16:creationId xmlns:a16="http://schemas.microsoft.com/office/drawing/2014/main" id="{2FB53988-349E-BD85-99EF-D5CD9785CF16}"/>
                </a:ext>
              </a:extLst>
            </p:cNvPr>
            <p:cNvCxnSpPr>
              <a:cxnSpLocks/>
            </p:cNvCxnSpPr>
            <p:nvPr/>
          </p:nvCxnSpPr>
          <p:spPr>
            <a:xfrm>
              <a:off x="6317343" y="5880222"/>
              <a:ext cx="1232188" cy="0"/>
            </a:xfrm>
            <a:prstGeom prst="straightConnector1">
              <a:avLst/>
            </a:prstGeom>
            <a:noFill/>
            <a:ln w="38100" cap="flat">
              <a:solidFill>
                <a:srgbClr val="92D050"/>
              </a:solidFill>
              <a:prstDash val="solid"/>
              <a:miter lim="800000"/>
              <a:headEnd type="triangle"/>
              <a:tailEnd type="triangle"/>
            </a:ln>
            <a:effectLst/>
            <a:sp3d/>
          </p:spPr>
          <p:style>
            <a:lnRef idx="0">
              <a:scrgbClr r="0" g="0" b="0"/>
            </a:lnRef>
            <a:fillRef idx="0">
              <a:scrgbClr r="0" g="0" b="0"/>
            </a:fillRef>
            <a:effectRef idx="0">
              <a:scrgbClr r="0" g="0" b="0"/>
            </a:effectRef>
            <a:fontRef idx="none"/>
          </p:style>
        </p:cxnSp>
      </p:grpSp>
      <p:grpSp>
        <p:nvGrpSpPr>
          <p:cNvPr id="266" name="Group 265">
            <a:extLst>
              <a:ext uri="{FF2B5EF4-FFF2-40B4-BE49-F238E27FC236}">
                <a16:creationId xmlns:a16="http://schemas.microsoft.com/office/drawing/2014/main" id="{953FD561-BEAA-6B74-4F21-FA77ED114094}"/>
              </a:ext>
            </a:extLst>
          </p:cNvPr>
          <p:cNvGrpSpPr/>
          <p:nvPr/>
        </p:nvGrpSpPr>
        <p:grpSpPr>
          <a:xfrm>
            <a:off x="5681657" y="4001152"/>
            <a:ext cx="3250465" cy="2308328"/>
            <a:chOff x="5681657" y="4001152"/>
            <a:chExt cx="3250465" cy="2308328"/>
          </a:xfrm>
        </p:grpSpPr>
        <p:grpSp>
          <p:nvGrpSpPr>
            <p:cNvPr id="191" name="Group 190">
              <a:extLst>
                <a:ext uri="{FF2B5EF4-FFF2-40B4-BE49-F238E27FC236}">
                  <a16:creationId xmlns:a16="http://schemas.microsoft.com/office/drawing/2014/main" id="{7E0958EB-EE8B-BE47-E1E3-E0D9EBDB0060}"/>
                </a:ext>
              </a:extLst>
            </p:cNvPr>
            <p:cNvGrpSpPr/>
            <p:nvPr/>
          </p:nvGrpSpPr>
          <p:grpSpPr>
            <a:xfrm>
              <a:off x="5681657" y="4001152"/>
              <a:ext cx="3250465" cy="1743990"/>
              <a:chOff x="5681657" y="4001152"/>
              <a:chExt cx="3250465" cy="1743990"/>
            </a:xfrm>
          </p:grpSpPr>
          <p:sp>
            <p:nvSpPr>
              <p:cNvPr id="68" name="Rectangle 67">
                <a:extLst>
                  <a:ext uri="{FF2B5EF4-FFF2-40B4-BE49-F238E27FC236}">
                    <a16:creationId xmlns:a16="http://schemas.microsoft.com/office/drawing/2014/main" id="{109ACDF7-4A5B-D17D-0183-FD805FCE7BB3}"/>
                  </a:ext>
                </a:extLst>
              </p:cNvPr>
              <p:cNvSpPr/>
              <p:nvPr/>
            </p:nvSpPr>
            <p:spPr>
              <a:xfrm>
                <a:off x="7594800" y="5006992"/>
                <a:ext cx="441288" cy="36933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1</a:t>
                </a:r>
              </a:p>
            </p:txBody>
          </p:sp>
          <p:sp>
            <p:nvSpPr>
              <p:cNvPr id="87" name="Rectangle 86">
                <a:extLst>
                  <a:ext uri="{FF2B5EF4-FFF2-40B4-BE49-F238E27FC236}">
                    <a16:creationId xmlns:a16="http://schemas.microsoft.com/office/drawing/2014/main" id="{2AA12B2B-029F-DD1C-FD8D-5B60E4EF612B}"/>
                  </a:ext>
                </a:extLst>
              </p:cNvPr>
              <p:cNvSpPr/>
              <p:nvPr/>
            </p:nvSpPr>
            <p:spPr>
              <a:xfrm>
                <a:off x="8046334" y="5013306"/>
                <a:ext cx="441288" cy="36933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1</a:t>
                </a:r>
              </a:p>
            </p:txBody>
          </p:sp>
          <p:sp>
            <p:nvSpPr>
              <p:cNvPr id="88" name="Rectangle 87">
                <a:extLst>
                  <a:ext uri="{FF2B5EF4-FFF2-40B4-BE49-F238E27FC236}">
                    <a16:creationId xmlns:a16="http://schemas.microsoft.com/office/drawing/2014/main" id="{4191C4BF-A2D3-D66E-EF71-AC34EF3B5497}"/>
                  </a:ext>
                </a:extLst>
              </p:cNvPr>
              <p:cNvSpPr/>
              <p:nvPr/>
            </p:nvSpPr>
            <p:spPr>
              <a:xfrm>
                <a:off x="8490834" y="5013306"/>
                <a:ext cx="441288" cy="36933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1</a:t>
                </a:r>
              </a:p>
            </p:txBody>
          </p:sp>
          <p:sp>
            <p:nvSpPr>
              <p:cNvPr id="96" name="TextBox 95">
                <a:extLst>
                  <a:ext uri="{FF2B5EF4-FFF2-40B4-BE49-F238E27FC236}">
                    <a16:creationId xmlns:a16="http://schemas.microsoft.com/office/drawing/2014/main" id="{9179BC7A-C8E3-6897-BAB8-EBE0E4AAE2AB}"/>
                  </a:ext>
                </a:extLst>
              </p:cNvPr>
              <p:cNvSpPr txBox="1"/>
              <p:nvPr/>
            </p:nvSpPr>
            <p:spPr>
              <a:xfrm>
                <a:off x="7702342" y="5468145"/>
                <a:ext cx="921370"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FFC000"/>
                    </a:solidFill>
                    <a:effectLst/>
                    <a:uFillTx/>
                    <a:latin typeface="+mj-lt"/>
                    <a:ea typeface="+mj-ea"/>
                    <a:cs typeface="+mj-cs"/>
                    <a:sym typeface="Calibri"/>
                  </a:rPr>
                  <a:t>Block 1</a:t>
                </a:r>
              </a:p>
            </p:txBody>
          </p:sp>
          <p:cxnSp>
            <p:nvCxnSpPr>
              <p:cNvPr id="152" name="Straight Connector 151">
                <a:extLst>
                  <a:ext uri="{FF2B5EF4-FFF2-40B4-BE49-F238E27FC236}">
                    <a16:creationId xmlns:a16="http://schemas.microsoft.com/office/drawing/2014/main" id="{02B6A1B5-3FDC-ED42-8579-F15F357FCA29}"/>
                  </a:ext>
                </a:extLst>
              </p:cNvPr>
              <p:cNvCxnSpPr>
                <a:cxnSpLocks/>
              </p:cNvCxnSpPr>
              <p:nvPr/>
            </p:nvCxnSpPr>
            <p:spPr>
              <a:xfrm>
                <a:off x="7579682" y="4791617"/>
                <a:ext cx="0" cy="781568"/>
              </a:xfrm>
              <a:prstGeom prst="line">
                <a:avLst/>
              </a:prstGeom>
              <a:noFill/>
              <a:ln w="28575" cap="flat">
                <a:solidFill>
                  <a:schemeClr val="accent2"/>
                </a:solidFill>
                <a:prstDash val="sysDash"/>
                <a:miter lim="800000"/>
              </a:ln>
              <a:effectLst>
                <a:outerShdw blurRad="63500" sx="102000" sy="102000" algn="ctr" rotWithShape="0">
                  <a:prstClr val="black"/>
                </a:outerShdw>
              </a:effectLst>
              <a:sp3d/>
            </p:spPr>
            <p:style>
              <a:lnRef idx="0">
                <a:scrgbClr r="0" g="0" b="0"/>
              </a:lnRef>
              <a:fillRef idx="0">
                <a:scrgbClr r="0" g="0" b="0"/>
              </a:fillRef>
              <a:effectRef idx="0">
                <a:scrgbClr r="0" g="0" b="0"/>
              </a:effectRef>
              <a:fontRef idx="none"/>
            </p:style>
          </p:cxnSp>
          <p:cxnSp>
            <p:nvCxnSpPr>
              <p:cNvPr id="153" name="Connector: Elbow 152">
                <a:extLst>
                  <a:ext uri="{FF2B5EF4-FFF2-40B4-BE49-F238E27FC236}">
                    <a16:creationId xmlns:a16="http://schemas.microsoft.com/office/drawing/2014/main" id="{54DBA750-4147-A26A-1CC3-F00364DBC6DF}"/>
                  </a:ext>
                </a:extLst>
              </p:cNvPr>
              <p:cNvCxnSpPr>
                <a:cxnSpLocks/>
                <a:stCxn id="138" idx="2"/>
                <a:endCxn id="154" idx="0"/>
              </p:cNvCxnSpPr>
              <p:nvPr/>
            </p:nvCxnSpPr>
            <p:spPr>
              <a:xfrm rot="16200000" flipH="1">
                <a:off x="6269646" y="3413163"/>
                <a:ext cx="729593" cy="1905571"/>
              </a:xfrm>
              <a:prstGeom prst="bentConnector3">
                <a:avLst>
                  <a:gd name="adj1" fmla="val 64622"/>
                </a:avLst>
              </a:prstGeom>
              <a:noFill/>
              <a:ln w="12700" cap="flat">
                <a:solidFill>
                  <a:schemeClr val="accent2"/>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82" name="Straight Arrow Connector 181">
                <a:extLst>
                  <a:ext uri="{FF2B5EF4-FFF2-40B4-BE49-F238E27FC236}">
                    <a16:creationId xmlns:a16="http://schemas.microsoft.com/office/drawing/2014/main" id="{AD307E88-22CD-4CE0-EAB5-94353495DAD4}"/>
                  </a:ext>
                </a:extLst>
              </p:cNvPr>
              <p:cNvCxnSpPr>
                <a:cxnSpLocks/>
              </p:cNvCxnSpPr>
              <p:nvPr/>
            </p:nvCxnSpPr>
            <p:spPr>
              <a:xfrm flipV="1">
                <a:off x="7806677" y="4775878"/>
                <a:ext cx="567043" cy="4742"/>
              </a:xfrm>
              <a:prstGeom prst="straightConnector1">
                <a:avLst/>
              </a:prstGeom>
              <a:noFill/>
              <a:ln w="12700" cap="flat">
                <a:solidFill>
                  <a:schemeClr val="accent2"/>
                </a:solidFill>
                <a:prstDash val="lgDash"/>
                <a:miter lim="800000"/>
                <a:tailEnd type="triangle"/>
              </a:ln>
              <a:effectLst/>
              <a:sp3d/>
            </p:spPr>
            <p:style>
              <a:lnRef idx="0">
                <a:scrgbClr r="0" g="0" b="0"/>
              </a:lnRef>
              <a:fillRef idx="0">
                <a:scrgbClr r="0" g="0" b="0"/>
              </a:fillRef>
              <a:effectRef idx="0">
                <a:scrgbClr r="0" g="0" b="0"/>
              </a:effectRef>
              <a:fontRef idx="none"/>
            </p:style>
          </p:cxnSp>
          <p:sp>
            <p:nvSpPr>
              <p:cNvPr id="183" name="TextBox 182">
                <a:extLst>
                  <a:ext uri="{FF2B5EF4-FFF2-40B4-BE49-F238E27FC236}">
                    <a16:creationId xmlns:a16="http://schemas.microsoft.com/office/drawing/2014/main" id="{564C90EF-517D-17FF-8E12-38ADA72BCE00}"/>
                  </a:ext>
                </a:extLst>
              </p:cNvPr>
              <p:cNvSpPr txBox="1"/>
              <p:nvPr/>
            </p:nvSpPr>
            <p:spPr>
              <a:xfrm>
                <a:off x="7605674" y="4625732"/>
                <a:ext cx="147652"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chemeClr val="accent2"/>
                    </a:solidFill>
                    <a:effectLst/>
                    <a:uFillTx/>
                    <a:latin typeface="+mj-lt"/>
                    <a:ea typeface="+mj-ea"/>
                    <a:cs typeface="+mj-cs"/>
                    <a:sym typeface="Calibri"/>
                  </a:rPr>
                  <a:t>1</a:t>
                </a:r>
              </a:p>
            </p:txBody>
          </p:sp>
        </p:grpSp>
        <p:sp>
          <p:nvSpPr>
            <p:cNvPr id="244" name="Rectangle 243">
              <a:extLst>
                <a:ext uri="{FF2B5EF4-FFF2-40B4-BE49-F238E27FC236}">
                  <a16:creationId xmlns:a16="http://schemas.microsoft.com/office/drawing/2014/main" id="{F6D6DCE1-5559-CA38-BCF1-B993053F21E2}"/>
                </a:ext>
              </a:extLst>
            </p:cNvPr>
            <p:cNvSpPr/>
            <p:nvPr/>
          </p:nvSpPr>
          <p:spPr>
            <a:xfrm>
              <a:off x="8060781" y="5956349"/>
              <a:ext cx="345434" cy="353131"/>
            </a:xfrm>
            <a:prstGeom prst="rect">
              <a:avLst/>
            </a:prstGeom>
            <a:noFill/>
            <a:ln w="12700" cap="flat">
              <a:solidFill>
                <a:schemeClr val="accent2"/>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245" name="TextBox 244">
                  <a:extLst>
                    <a:ext uri="{FF2B5EF4-FFF2-40B4-BE49-F238E27FC236}">
                      <a16:creationId xmlns:a16="http://schemas.microsoft.com/office/drawing/2014/main" id="{4BBFFCEB-E0D4-CD87-2211-70F2A00651B8}"/>
                    </a:ext>
                  </a:extLst>
                </p:cNvPr>
                <p:cNvSpPr txBox="1"/>
                <p:nvPr/>
              </p:nvSpPr>
              <p:spPr>
                <a:xfrm>
                  <a:off x="8060781" y="5991975"/>
                  <a:ext cx="345434" cy="2803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1</m:t>
                            </m:r>
                          </m:sup>
                        </m:sSubSup>
                      </m:oMath>
                    </m:oMathPara>
                  </a14:m>
                  <a:endParaRPr lang="en-US" sz="1200">
                    <a:solidFill>
                      <a:srgbClr val="FFFFFF"/>
                    </a:solidFill>
                  </a:endParaRPr>
                </a:p>
              </p:txBody>
            </p:sp>
          </mc:Choice>
          <mc:Fallback xmlns="">
            <p:sp>
              <p:nvSpPr>
                <p:cNvPr id="245" name="TextBox 244">
                  <a:extLst>
                    <a:ext uri="{FF2B5EF4-FFF2-40B4-BE49-F238E27FC236}">
                      <a16:creationId xmlns:a16="http://schemas.microsoft.com/office/drawing/2014/main" id="{4BBFFCEB-E0D4-CD87-2211-70F2A00651B8}"/>
                    </a:ext>
                  </a:extLst>
                </p:cNvPr>
                <p:cNvSpPr txBox="1">
                  <a:spLocks noRot="1" noChangeAspect="1" noMove="1" noResize="1" noEditPoints="1" noAdjustHandles="1" noChangeArrowheads="1" noChangeShapeType="1" noTextEdit="1"/>
                </p:cNvSpPr>
                <p:nvPr/>
              </p:nvSpPr>
              <p:spPr>
                <a:xfrm>
                  <a:off x="8060781" y="5991975"/>
                  <a:ext cx="345434" cy="280333"/>
                </a:xfrm>
                <a:prstGeom prst="rect">
                  <a:avLst/>
                </a:prstGeom>
                <a:blipFill>
                  <a:blip r:embed="rId41"/>
                  <a:stretch>
                    <a:fillRect/>
                  </a:stretch>
                </a:blipFill>
                <a:ln w="12700" cap="flat">
                  <a:noFill/>
                  <a:miter lim="400000"/>
                </a:ln>
                <a:effectLst/>
              </p:spPr>
              <p:txBody>
                <a:bodyPr/>
                <a:lstStyle/>
                <a:p>
                  <a:r>
                    <a:rPr lang="en-US">
                      <a:noFill/>
                    </a:rPr>
                    <a:t> </a:t>
                  </a:r>
                </a:p>
              </p:txBody>
            </p:sp>
          </mc:Fallback>
        </mc:AlternateContent>
        <p:cxnSp>
          <p:nvCxnSpPr>
            <p:cNvPr id="247" name="Straight Arrow Connector 246">
              <a:extLst>
                <a:ext uri="{FF2B5EF4-FFF2-40B4-BE49-F238E27FC236}">
                  <a16:creationId xmlns:a16="http://schemas.microsoft.com/office/drawing/2014/main" id="{11291CE0-55E8-8D01-238A-B8961BFEEB7E}"/>
                </a:ext>
              </a:extLst>
            </p:cNvPr>
            <p:cNvCxnSpPr>
              <a:cxnSpLocks/>
            </p:cNvCxnSpPr>
            <p:nvPr/>
          </p:nvCxnSpPr>
          <p:spPr>
            <a:xfrm>
              <a:off x="7614592" y="5880222"/>
              <a:ext cx="1258867" cy="0"/>
            </a:xfrm>
            <a:prstGeom prst="straightConnector1">
              <a:avLst/>
            </a:prstGeom>
            <a:noFill/>
            <a:ln w="38100" cap="flat">
              <a:solidFill>
                <a:schemeClr val="accent2"/>
              </a:solidFill>
              <a:prstDash val="solid"/>
              <a:miter lim="800000"/>
              <a:headEnd type="triangle"/>
              <a:tailEnd type="triangle"/>
            </a:ln>
            <a:effectLst/>
            <a:sp3d/>
          </p:spPr>
          <p:style>
            <a:lnRef idx="0">
              <a:scrgbClr r="0" g="0" b="0"/>
            </a:lnRef>
            <a:fillRef idx="0">
              <a:scrgbClr r="0" g="0" b="0"/>
            </a:fillRef>
            <a:effectRef idx="0">
              <a:scrgbClr r="0" g="0" b="0"/>
            </a:effectRef>
            <a:fontRef idx="none"/>
          </p:style>
        </p:cxnSp>
      </p:grpSp>
      <p:grpSp>
        <p:nvGrpSpPr>
          <p:cNvPr id="275" name="Group 274">
            <a:extLst>
              <a:ext uri="{FF2B5EF4-FFF2-40B4-BE49-F238E27FC236}">
                <a16:creationId xmlns:a16="http://schemas.microsoft.com/office/drawing/2014/main" id="{E8C8DABA-0892-761C-0111-399BCBB45364}"/>
              </a:ext>
            </a:extLst>
          </p:cNvPr>
          <p:cNvGrpSpPr/>
          <p:nvPr/>
        </p:nvGrpSpPr>
        <p:grpSpPr>
          <a:xfrm>
            <a:off x="8980785" y="4014989"/>
            <a:ext cx="2715642" cy="2307257"/>
            <a:chOff x="8980785" y="4014989"/>
            <a:chExt cx="2715642" cy="2307257"/>
          </a:xfrm>
        </p:grpSpPr>
        <p:grpSp>
          <p:nvGrpSpPr>
            <p:cNvPr id="267" name="Group 266">
              <a:extLst>
                <a:ext uri="{FF2B5EF4-FFF2-40B4-BE49-F238E27FC236}">
                  <a16:creationId xmlns:a16="http://schemas.microsoft.com/office/drawing/2014/main" id="{67F24ECF-7090-49F4-5EAC-6B3540ECC6EF}"/>
                </a:ext>
              </a:extLst>
            </p:cNvPr>
            <p:cNvGrpSpPr/>
            <p:nvPr/>
          </p:nvGrpSpPr>
          <p:grpSpPr>
            <a:xfrm>
              <a:off x="8980785" y="4014989"/>
              <a:ext cx="2715642" cy="2307257"/>
              <a:chOff x="8980785" y="4014989"/>
              <a:chExt cx="2715642" cy="2307257"/>
            </a:xfrm>
          </p:grpSpPr>
          <p:grpSp>
            <p:nvGrpSpPr>
              <p:cNvPr id="193" name="Group 192">
                <a:extLst>
                  <a:ext uri="{FF2B5EF4-FFF2-40B4-BE49-F238E27FC236}">
                    <a16:creationId xmlns:a16="http://schemas.microsoft.com/office/drawing/2014/main" id="{D5800A99-7301-2EAF-874D-33B6F3C6F40A}"/>
                  </a:ext>
                </a:extLst>
              </p:cNvPr>
              <p:cNvGrpSpPr/>
              <p:nvPr/>
            </p:nvGrpSpPr>
            <p:grpSpPr>
              <a:xfrm>
                <a:off x="8980785" y="4014989"/>
                <a:ext cx="2715642" cy="1720049"/>
                <a:chOff x="8980785" y="4014989"/>
                <a:chExt cx="2715642" cy="1720049"/>
              </a:xfrm>
            </p:grpSpPr>
            <p:sp>
              <p:nvSpPr>
                <p:cNvPr id="89" name="TextBox 88">
                  <a:extLst>
                    <a:ext uri="{FF2B5EF4-FFF2-40B4-BE49-F238E27FC236}">
                      <a16:creationId xmlns:a16="http://schemas.microsoft.com/office/drawing/2014/main" id="{6DC4ECE7-4EE0-B5A7-B527-93F4F9CB62C2}"/>
                    </a:ext>
                  </a:extLst>
                </p:cNvPr>
                <p:cNvSpPr txBox="1"/>
                <p:nvPr/>
              </p:nvSpPr>
              <p:spPr>
                <a:xfrm>
                  <a:off x="8980785" y="4944268"/>
                  <a:ext cx="722198"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a:solidFill>
                        <a:srgbClr val="FFFFFF"/>
                      </a:solidFill>
                    </a:rPr>
                    <a:t>...</a:t>
                  </a:r>
                </a:p>
                <a:p>
                  <a:endParaRPr lang="en-US">
                    <a:solidFill>
                      <a:srgbClr val="FFFFFF"/>
                    </a:solidFill>
                  </a:endParaRPr>
                </a:p>
              </p:txBody>
            </p:sp>
            <p:sp>
              <p:nvSpPr>
                <p:cNvPr id="160" name="Rectangle 159">
                  <a:extLst>
                    <a:ext uri="{FF2B5EF4-FFF2-40B4-BE49-F238E27FC236}">
                      <a16:creationId xmlns:a16="http://schemas.microsoft.com/office/drawing/2014/main" id="{6AE8402B-3B58-AE7F-FAC4-97D29CF5459F}"/>
                    </a:ext>
                  </a:extLst>
                </p:cNvPr>
                <p:cNvSpPr/>
                <p:nvPr/>
              </p:nvSpPr>
              <p:spPr>
                <a:xfrm>
                  <a:off x="10640528" y="4996494"/>
                  <a:ext cx="441288" cy="369330"/>
                </a:xfrm>
                <a:prstGeom prst="rect">
                  <a:avLst/>
                </a:prstGeom>
                <a:ln/>
              </p:spPr>
              <p:style>
                <a:lnRef idx="2">
                  <a:schemeClr val="accent4">
                    <a:shade val="15000"/>
                  </a:schemeClr>
                </a:lnRef>
                <a:fillRef idx="1">
                  <a:schemeClr val="accent4"/>
                </a:fillRef>
                <a:effectRef idx="0">
                  <a:schemeClr val="accent4"/>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bg1">
                          <a:lumMod val="85000"/>
                          <a:lumOff val="15000"/>
                        </a:schemeClr>
                      </a:solidFill>
                      <a:effectLst/>
                      <a:uFillTx/>
                      <a:latin typeface="+mj-lt"/>
                      <a:ea typeface="+mj-ea"/>
                      <a:cs typeface="+mj-cs"/>
                      <a:sym typeface="Calibri"/>
                    </a:rPr>
                    <a:t>255</a:t>
                  </a:r>
                </a:p>
              </p:txBody>
            </p:sp>
            <p:grpSp>
              <p:nvGrpSpPr>
                <p:cNvPr id="161" name="Group 160">
                  <a:extLst>
                    <a:ext uri="{FF2B5EF4-FFF2-40B4-BE49-F238E27FC236}">
                      <a16:creationId xmlns:a16="http://schemas.microsoft.com/office/drawing/2014/main" id="{FB6A1AC6-C5EF-4C97-78BC-0A6AA7A6CB4B}"/>
                    </a:ext>
                  </a:extLst>
                </p:cNvPr>
                <p:cNvGrpSpPr/>
                <p:nvPr/>
              </p:nvGrpSpPr>
              <p:grpSpPr>
                <a:xfrm>
                  <a:off x="9574951" y="4694384"/>
                  <a:ext cx="238709" cy="855326"/>
                  <a:chOff x="9574951" y="4762964"/>
                  <a:chExt cx="238709" cy="855326"/>
                </a:xfrm>
              </p:grpSpPr>
              <p:sp>
                <p:nvSpPr>
                  <p:cNvPr id="162" name="Rectangle 161">
                    <a:extLst>
                      <a:ext uri="{FF2B5EF4-FFF2-40B4-BE49-F238E27FC236}">
                        <a16:creationId xmlns:a16="http://schemas.microsoft.com/office/drawing/2014/main" id="{6D523C8A-638E-680C-3965-864498038368}"/>
                      </a:ext>
                    </a:extLst>
                  </p:cNvPr>
                  <p:cNvSpPr/>
                  <p:nvPr/>
                </p:nvSpPr>
                <p:spPr>
                  <a:xfrm>
                    <a:off x="9699823" y="4906876"/>
                    <a:ext cx="77577" cy="95250"/>
                  </a:xfrm>
                  <a:prstGeom prst="rect">
                    <a:avLst/>
                  </a:prstGeom>
                  <a:solidFill>
                    <a:srgbClr val="0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63" name="Rectangle 162">
                    <a:extLst>
                      <a:ext uri="{FF2B5EF4-FFF2-40B4-BE49-F238E27FC236}">
                        <a16:creationId xmlns:a16="http://schemas.microsoft.com/office/drawing/2014/main" id="{F62C3D28-ECEF-A243-B757-383DF23EFE8F}"/>
                      </a:ext>
                    </a:extLst>
                  </p:cNvPr>
                  <p:cNvSpPr/>
                  <p:nvPr/>
                </p:nvSpPr>
                <p:spPr>
                  <a:xfrm>
                    <a:off x="9613451" y="5453770"/>
                    <a:ext cx="81400" cy="80345"/>
                  </a:xfrm>
                  <a:prstGeom prst="rect">
                    <a:avLst/>
                  </a:prstGeom>
                  <a:solidFill>
                    <a:srgbClr val="0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64" name="Freeform: Shape 163">
                    <a:extLst>
                      <a:ext uri="{FF2B5EF4-FFF2-40B4-BE49-F238E27FC236}">
                        <a16:creationId xmlns:a16="http://schemas.microsoft.com/office/drawing/2014/main" id="{D714CB1B-D53A-E4CD-4F02-1E1403AA4890}"/>
                      </a:ext>
                    </a:extLst>
                  </p:cNvPr>
                  <p:cNvSpPr/>
                  <p:nvPr/>
                </p:nvSpPr>
                <p:spPr>
                  <a:xfrm>
                    <a:off x="9574951" y="4772489"/>
                    <a:ext cx="153780" cy="845801"/>
                  </a:xfrm>
                  <a:custGeom>
                    <a:avLst/>
                    <a:gdLst>
                      <a:gd name="connsiteX0" fmla="*/ 210119 w 399749"/>
                      <a:gd name="connsiteY0" fmla="*/ 0 h 1204898"/>
                      <a:gd name="connsiteX1" fmla="*/ 392999 w 399749"/>
                      <a:gd name="connsiteY1" fmla="*/ 437322 h 1204898"/>
                      <a:gd name="connsiteX2" fmla="*/ 35190 w 399749"/>
                      <a:gd name="connsiteY2" fmla="*/ 795130 h 1204898"/>
                      <a:gd name="connsiteX3" fmla="*/ 51092 w 399749"/>
                      <a:gd name="connsiteY3" fmla="*/ 834887 h 1204898"/>
                      <a:gd name="connsiteX4" fmla="*/ 369145 w 399749"/>
                      <a:gd name="connsiteY4" fmla="*/ 1176793 h 1204898"/>
                      <a:gd name="connsiteX5" fmla="*/ 369145 w 399749"/>
                      <a:gd name="connsiteY5" fmla="*/ 1160890 h 1204898"/>
                      <a:gd name="connsiteX0" fmla="*/ 172572 w 362202"/>
                      <a:gd name="connsiteY0" fmla="*/ 0 h 1204898"/>
                      <a:gd name="connsiteX1" fmla="*/ 355452 w 362202"/>
                      <a:gd name="connsiteY1" fmla="*/ 437322 h 1204898"/>
                      <a:gd name="connsiteX2" fmla="*/ 88131 w 362202"/>
                      <a:gd name="connsiteY2" fmla="*/ 528430 h 1204898"/>
                      <a:gd name="connsiteX3" fmla="*/ 13545 w 362202"/>
                      <a:gd name="connsiteY3" fmla="*/ 834887 h 1204898"/>
                      <a:gd name="connsiteX4" fmla="*/ 331598 w 362202"/>
                      <a:gd name="connsiteY4" fmla="*/ 1176793 h 1204898"/>
                      <a:gd name="connsiteX5" fmla="*/ 331598 w 362202"/>
                      <a:gd name="connsiteY5" fmla="*/ 1160890 h 1204898"/>
                      <a:gd name="connsiteX0" fmla="*/ 171725 w 361355"/>
                      <a:gd name="connsiteY0" fmla="*/ 0 h 1204898"/>
                      <a:gd name="connsiteX1" fmla="*/ 311743 w 361355"/>
                      <a:gd name="connsiteY1" fmla="*/ 332547 h 1204898"/>
                      <a:gd name="connsiteX2" fmla="*/ 87284 w 361355"/>
                      <a:gd name="connsiteY2" fmla="*/ 528430 h 1204898"/>
                      <a:gd name="connsiteX3" fmla="*/ 12698 w 361355"/>
                      <a:gd name="connsiteY3" fmla="*/ 834887 h 1204898"/>
                      <a:gd name="connsiteX4" fmla="*/ 330751 w 361355"/>
                      <a:gd name="connsiteY4" fmla="*/ 1176793 h 1204898"/>
                      <a:gd name="connsiteX5" fmla="*/ 330751 w 361355"/>
                      <a:gd name="connsiteY5" fmla="*/ 1160890 h 1204898"/>
                      <a:gd name="connsiteX0" fmla="*/ 169281 w 358911"/>
                      <a:gd name="connsiteY0" fmla="*/ 0 h 1204898"/>
                      <a:gd name="connsiteX1" fmla="*/ 309299 w 358911"/>
                      <a:gd name="connsiteY1" fmla="*/ 332547 h 1204898"/>
                      <a:gd name="connsiteX2" fmla="*/ 99127 w 358911"/>
                      <a:gd name="connsiteY2" fmla="*/ 561767 h 1204898"/>
                      <a:gd name="connsiteX3" fmla="*/ 10254 w 358911"/>
                      <a:gd name="connsiteY3" fmla="*/ 834887 h 1204898"/>
                      <a:gd name="connsiteX4" fmla="*/ 328307 w 358911"/>
                      <a:gd name="connsiteY4" fmla="*/ 1176793 h 1204898"/>
                      <a:gd name="connsiteX5" fmla="*/ 328307 w 358911"/>
                      <a:gd name="connsiteY5" fmla="*/ 1160890 h 1204898"/>
                      <a:gd name="connsiteX0" fmla="*/ 159055 w 348685"/>
                      <a:gd name="connsiteY0" fmla="*/ 0 h 1204898"/>
                      <a:gd name="connsiteX1" fmla="*/ 299073 w 348685"/>
                      <a:gd name="connsiteY1" fmla="*/ 332547 h 1204898"/>
                      <a:gd name="connsiteX2" fmla="*/ 28 w 348685"/>
                      <a:gd name="connsiteY2" fmla="*/ 834887 h 1204898"/>
                      <a:gd name="connsiteX3" fmla="*/ 318081 w 348685"/>
                      <a:gd name="connsiteY3" fmla="*/ 1176793 h 1204898"/>
                      <a:gd name="connsiteX4" fmla="*/ 318081 w 348685"/>
                      <a:gd name="connsiteY4" fmla="*/ 1160890 h 1204898"/>
                      <a:gd name="connsiteX0" fmla="*/ 135242 w 348684"/>
                      <a:gd name="connsiteY0" fmla="*/ 0 h 1090598"/>
                      <a:gd name="connsiteX1" fmla="*/ 299072 w 348684"/>
                      <a:gd name="connsiteY1" fmla="*/ 218247 h 1090598"/>
                      <a:gd name="connsiteX2" fmla="*/ 27 w 348684"/>
                      <a:gd name="connsiteY2" fmla="*/ 720587 h 1090598"/>
                      <a:gd name="connsiteX3" fmla="*/ 318080 w 348684"/>
                      <a:gd name="connsiteY3" fmla="*/ 1062493 h 1090598"/>
                      <a:gd name="connsiteX4" fmla="*/ 318080 w 348684"/>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368 w 349810"/>
                      <a:gd name="connsiteY0" fmla="*/ 0 h 1090598"/>
                      <a:gd name="connsiteX1" fmla="*/ 209710 w 349810"/>
                      <a:gd name="connsiteY1" fmla="*/ 313497 h 1090598"/>
                      <a:gd name="connsiteX2" fmla="*/ 1153 w 349810"/>
                      <a:gd name="connsiteY2" fmla="*/ 720587 h 1090598"/>
                      <a:gd name="connsiteX3" fmla="*/ 319206 w 349810"/>
                      <a:gd name="connsiteY3" fmla="*/ 1062493 h 1090598"/>
                      <a:gd name="connsiteX4" fmla="*/ 319206 w 349810"/>
                      <a:gd name="connsiteY4" fmla="*/ 1046590 h 1090598"/>
                      <a:gd name="connsiteX0" fmla="*/ 74816 w 288258"/>
                      <a:gd name="connsiteY0" fmla="*/ 0 h 1090598"/>
                      <a:gd name="connsiteX1" fmla="*/ 148158 w 288258"/>
                      <a:gd name="connsiteY1" fmla="*/ 313497 h 1090598"/>
                      <a:gd name="connsiteX2" fmla="*/ 1513 w 288258"/>
                      <a:gd name="connsiteY2" fmla="*/ 611049 h 1090598"/>
                      <a:gd name="connsiteX3" fmla="*/ 257654 w 288258"/>
                      <a:gd name="connsiteY3" fmla="*/ 1062493 h 1090598"/>
                      <a:gd name="connsiteX4" fmla="*/ 257654 w 288258"/>
                      <a:gd name="connsiteY4" fmla="*/ 1046590 h 1090598"/>
                      <a:gd name="connsiteX0" fmla="*/ 73596 w 287038"/>
                      <a:gd name="connsiteY0" fmla="*/ 0 h 1090598"/>
                      <a:gd name="connsiteX1" fmla="*/ 146938 w 287038"/>
                      <a:gd name="connsiteY1" fmla="*/ 313497 h 1090598"/>
                      <a:gd name="connsiteX2" fmla="*/ 293 w 287038"/>
                      <a:gd name="connsiteY2" fmla="*/ 611049 h 1090598"/>
                      <a:gd name="connsiteX3" fmla="*/ 256434 w 287038"/>
                      <a:gd name="connsiteY3" fmla="*/ 1062493 h 1090598"/>
                      <a:gd name="connsiteX4" fmla="*/ 256434 w 287038"/>
                      <a:gd name="connsiteY4" fmla="*/ 1046590 h 1090598"/>
                      <a:gd name="connsiteX0" fmla="*/ 73596 w 435763"/>
                      <a:gd name="connsiteY0" fmla="*/ 0 h 1169574"/>
                      <a:gd name="connsiteX1" fmla="*/ 146938 w 435763"/>
                      <a:gd name="connsiteY1" fmla="*/ 313497 h 1169574"/>
                      <a:gd name="connsiteX2" fmla="*/ 293 w 435763"/>
                      <a:gd name="connsiteY2" fmla="*/ 611049 h 1169574"/>
                      <a:gd name="connsiteX3" fmla="*/ 256434 w 435763"/>
                      <a:gd name="connsiteY3" fmla="*/ 1062493 h 1169574"/>
                      <a:gd name="connsiteX4" fmla="*/ 432646 w 435763"/>
                      <a:gd name="connsiteY4" fmla="*/ 1160890 h 1169574"/>
                      <a:gd name="connsiteX0" fmla="*/ 77000 w 437410"/>
                      <a:gd name="connsiteY0" fmla="*/ 0 h 1164634"/>
                      <a:gd name="connsiteX1" fmla="*/ 150342 w 437410"/>
                      <a:gd name="connsiteY1" fmla="*/ 313497 h 1164634"/>
                      <a:gd name="connsiteX2" fmla="*/ 3697 w 437410"/>
                      <a:gd name="connsiteY2" fmla="*/ 611049 h 1164634"/>
                      <a:gd name="connsiteX3" fmla="*/ 40763 w 437410"/>
                      <a:gd name="connsiteY3" fmla="*/ 919618 h 1164634"/>
                      <a:gd name="connsiteX4" fmla="*/ 436050 w 437410"/>
                      <a:gd name="connsiteY4" fmla="*/ 1160890 h 1164634"/>
                      <a:gd name="connsiteX0" fmla="*/ 77000 w 159285"/>
                      <a:gd name="connsiteY0" fmla="*/ 0 h 919618"/>
                      <a:gd name="connsiteX1" fmla="*/ 150342 w 159285"/>
                      <a:gd name="connsiteY1" fmla="*/ 313497 h 919618"/>
                      <a:gd name="connsiteX2" fmla="*/ 3697 w 159285"/>
                      <a:gd name="connsiteY2" fmla="*/ 611049 h 919618"/>
                      <a:gd name="connsiteX3" fmla="*/ 40763 w 159285"/>
                      <a:gd name="connsiteY3" fmla="*/ 919618 h 919618"/>
                      <a:gd name="connsiteX0" fmla="*/ 73357 w 165708"/>
                      <a:gd name="connsiteY0" fmla="*/ 0 h 943431"/>
                      <a:gd name="connsiteX1" fmla="*/ 146699 w 165708"/>
                      <a:gd name="connsiteY1" fmla="*/ 313497 h 943431"/>
                      <a:gd name="connsiteX2" fmla="*/ 54 w 165708"/>
                      <a:gd name="connsiteY2" fmla="*/ 611049 h 943431"/>
                      <a:gd name="connsiteX3" fmla="*/ 165708 w 165708"/>
                      <a:gd name="connsiteY3" fmla="*/ 943431 h 943431"/>
                      <a:gd name="connsiteX0" fmla="*/ 76496 w 316485"/>
                      <a:gd name="connsiteY0" fmla="*/ 0 h 1000581"/>
                      <a:gd name="connsiteX1" fmla="*/ 149838 w 316485"/>
                      <a:gd name="connsiteY1" fmla="*/ 313497 h 1000581"/>
                      <a:gd name="connsiteX2" fmla="*/ 3193 w 316485"/>
                      <a:gd name="connsiteY2" fmla="*/ 611049 h 1000581"/>
                      <a:gd name="connsiteX3" fmla="*/ 316485 w 316485"/>
                      <a:gd name="connsiteY3" fmla="*/ 1000581 h 1000581"/>
                      <a:gd name="connsiteX0" fmla="*/ 73829 w 209043"/>
                      <a:gd name="connsiteY0" fmla="*/ 0 h 972006"/>
                      <a:gd name="connsiteX1" fmla="*/ 147171 w 209043"/>
                      <a:gd name="connsiteY1" fmla="*/ 313497 h 972006"/>
                      <a:gd name="connsiteX2" fmla="*/ 526 w 209043"/>
                      <a:gd name="connsiteY2" fmla="*/ 611049 h 972006"/>
                      <a:gd name="connsiteX3" fmla="*/ 209043 w 209043"/>
                      <a:gd name="connsiteY3" fmla="*/ 972006 h 972006"/>
                      <a:gd name="connsiteX0" fmla="*/ 74624 w 156909"/>
                      <a:gd name="connsiteY0" fmla="*/ 0 h 938669"/>
                      <a:gd name="connsiteX1" fmla="*/ 147966 w 156909"/>
                      <a:gd name="connsiteY1" fmla="*/ 313497 h 938669"/>
                      <a:gd name="connsiteX2" fmla="*/ 1321 w 156909"/>
                      <a:gd name="connsiteY2" fmla="*/ 611049 h 938669"/>
                      <a:gd name="connsiteX3" fmla="*/ 71725 w 156909"/>
                      <a:gd name="connsiteY3" fmla="*/ 938669 h 938669"/>
                      <a:gd name="connsiteX0" fmla="*/ 73991 w 218730"/>
                      <a:gd name="connsiteY0" fmla="*/ 0 h 938669"/>
                      <a:gd name="connsiteX1" fmla="*/ 147333 w 218730"/>
                      <a:gd name="connsiteY1" fmla="*/ 313497 h 938669"/>
                      <a:gd name="connsiteX2" fmla="*/ 688 w 218730"/>
                      <a:gd name="connsiteY2" fmla="*/ 611049 h 938669"/>
                      <a:gd name="connsiteX3" fmla="*/ 218730 w 218730"/>
                      <a:gd name="connsiteY3" fmla="*/ 938669 h 938669"/>
                      <a:gd name="connsiteX0" fmla="*/ 74815 w 257654"/>
                      <a:gd name="connsiteY0" fmla="*/ 0 h 941050"/>
                      <a:gd name="connsiteX1" fmla="*/ 148157 w 257654"/>
                      <a:gd name="connsiteY1" fmla="*/ 313497 h 941050"/>
                      <a:gd name="connsiteX2" fmla="*/ 1512 w 257654"/>
                      <a:gd name="connsiteY2" fmla="*/ 611049 h 941050"/>
                      <a:gd name="connsiteX3" fmla="*/ 257654 w 257654"/>
                      <a:gd name="connsiteY3" fmla="*/ 941050 h 941050"/>
                      <a:gd name="connsiteX0" fmla="*/ 74269 w 233296"/>
                      <a:gd name="connsiteY0" fmla="*/ 0 h 905332"/>
                      <a:gd name="connsiteX1" fmla="*/ 147611 w 233296"/>
                      <a:gd name="connsiteY1" fmla="*/ 313497 h 905332"/>
                      <a:gd name="connsiteX2" fmla="*/ 966 w 233296"/>
                      <a:gd name="connsiteY2" fmla="*/ 611049 h 905332"/>
                      <a:gd name="connsiteX3" fmla="*/ 233296 w 233296"/>
                      <a:gd name="connsiteY3" fmla="*/ 905332 h 905332"/>
                      <a:gd name="connsiteX0" fmla="*/ 74146 w 233173"/>
                      <a:gd name="connsiteY0" fmla="*/ 0 h 905332"/>
                      <a:gd name="connsiteX1" fmla="*/ 152251 w 233173"/>
                      <a:gd name="connsiteY1" fmla="*/ 330165 h 905332"/>
                      <a:gd name="connsiteX2" fmla="*/ 843 w 233173"/>
                      <a:gd name="connsiteY2" fmla="*/ 611049 h 905332"/>
                      <a:gd name="connsiteX3" fmla="*/ 233173 w 233173"/>
                      <a:gd name="connsiteY3" fmla="*/ 905332 h 905332"/>
                      <a:gd name="connsiteX0" fmla="*/ 73758 w 232785"/>
                      <a:gd name="connsiteY0" fmla="*/ 0 h 905332"/>
                      <a:gd name="connsiteX1" fmla="*/ 170913 w 232785"/>
                      <a:gd name="connsiteY1" fmla="*/ 332546 h 905332"/>
                      <a:gd name="connsiteX2" fmla="*/ 455 w 232785"/>
                      <a:gd name="connsiteY2" fmla="*/ 611049 h 905332"/>
                      <a:gd name="connsiteX3" fmla="*/ 232785 w 232785"/>
                      <a:gd name="connsiteY3" fmla="*/ 905332 h 905332"/>
                      <a:gd name="connsiteX0" fmla="*/ 78522 w 232786"/>
                      <a:gd name="connsiteY0" fmla="*/ 0 h 874376"/>
                      <a:gd name="connsiteX1" fmla="*/ 170914 w 232786"/>
                      <a:gd name="connsiteY1" fmla="*/ 301590 h 874376"/>
                      <a:gd name="connsiteX2" fmla="*/ 456 w 232786"/>
                      <a:gd name="connsiteY2" fmla="*/ 580093 h 874376"/>
                      <a:gd name="connsiteX3" fmla="*/ 232786 w 232786"/>
                      <a:gd name="connsiteY3" fmla="*/ 874376 h 874376"/>
                      <a:gd name="connsiteX0" fmla="*/ 45272 w 199536"/>
                      <a:gd name="connsiteY0" fmla="*/ 0 h 874376"/>
                      <a:gd name="connsiteX1" fmla="*/ 137664 w 199536"/>
                      <a:gd name="connsiteY1" fmla="*/ 301590 h 874376"/>
                      <a:gd name="connsiteX2" fmla="*/ 543 w 199536"/>
                      <a:gd name="connsiteY2" fmla="*/ 599143 h 874376"/>
                      <a:gd name="connsiteX3" fmla="*/ 199536 w 199536"/>
                      <a:gd name="connsiteY3" fmla="*/ 874376 h 874376"/>
                      <a:gd name="connsiteX0" fmla="*/ 44896 w 199160"/>
                      <a:gd name="connsiteY0" fmla="*/ 0 h 874376"/>
                      <a:gd name="connsiteX1" fmla="*/ 137288 w 199160"/>
                      <a:gd name="connsiteY1" fmla="*/ 301590 h 874376"/>
                      <a:gd name="connsiteX2" fmla="*/ 167 w 199160"/>
                      <a:gd name="connsiteY2" fmla="*/ 599143 h 874376"/>
                      <a:gd name="connsiteX3" fmla="*/ 199160 w 199160"/>
                      <a:gd name="connsiteY3" fmla="*/ 874376 h 874376"/>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16383 w 144453"/>
                      <a:gd name="connsiteY0" fmla="*/ 0 h 845801"/>
                      <a:gd name="connsiteX1" fmla="*/ 108775 w 144453"/>
                      <a:gd name="connsiteY1" fmla="*/ 301590 h 845801"/>
                      <a:gd name="connsiteX2" fmla="*/ 229 w 144453"/>
                      <a:gd name="connsiteY2" fmla="*/ 549137 h 845801"/>
                      <a:gd name="connsiteX3" fmla="*/ 144453 w 14445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710 w 153780"/>
                      <a:gd name="connsiteY0" fmla="*/ 0 h 845801"/>
                      <a:gd name="connsiteX1" fmla="*/ 118102 w 153780"/>
                      <a:gd name="connsiteY1" fmla="*/ 301590 h 845801"/>
                      <a:gd name="connsiteX2" fmla="*/ 31 w 153780"/>
                      <a:gd name="connsiteY2" fmla="*/ 582474 h 845801"/>
                      <a:gd name="connsiteX3" fmla="*/ 153780 w 153780"/>
                      <a:gd name="connsiteY3" fmla="*/ 845801 h 845801"/>
                    </a:gdLst>
                    <a:ahLst/>
                    <a:cxnLst>
                      <a:cxn ang="0">
                        <a:pos x="connsiteX0" y="connsiteY0"/>
                      </a:cxn>
                      <a:cxn ang="0">
                        <a:pos x="connsiteX1" y="connsiteY1"/>
                      </a:cxn>
                      <a:cxn ang="0">
                        <a:pos x="connsiteX2" y="connsiteY2"/>
                      </a:cxn>
                      <a:cxn ang="0">
                        <a:pos x="connsiteX3" y="connsiteY3"/>
                      </a:cxn>
                    </a:cxnLst>
                    <a:rect l="l" t="t" r="r" b="b"/>
                    <a:pathLst>
                      <a:path w="153780" h="845801">
                        <a:moveTo>
                          <a:pt x="25710" y="0"/>
                        </a:moveTo>
                        <a:cubicBezTo>
                          <a:pt x="126965" y="128588"/>
                          <a:pt x="122382" y="204511"/>
                          <a:pt x="118102" y="301590"/>
                        </a:cubicBezTo>
                        <a:cubicBezTo>
                          <a:pt x="113822" y="398669"/>
                          <a:pt x="1228" y="448910"/>
                          <a:pt x="31" y="582474"/>
                        </a:cubicBezTo>
                        <a:cubicBezTo>
                          <a:pt x="-1166" y="716038"/>
                          <a:pt x="32336" y="762457"/>
                          <a:pt x="153780" y="845801"/>
                        </a:cubicBezTo>
                      </a:path>
                    </a:pathLst>
                  </a:custGeom>
                  <a:noFill/>
                  <a:ln w="1905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65" name="Freeform: Shape 164">
                    <a:extLst>
                      <a:ext uri="{FF2B5EF4-FFF2-40B4-BE49-F238E27FC236}">
                        <a16:creationId xmlns:a16="http://schemas.microsoft.com/office/drawing/2014/main" id="{2CEF6CC7-6727-26D5-F3C9-7E8744D3E202}"/>
                      </a:ext>
                    </a:extLst>
                  </p:cNvPr>
                  <p:cNvSpPr/>
                  <p:nvPr/>
                </p:nvSpPr>
                <p:spPr>
                  <a:xfrm>
                    <a:off x="9659880" y="4762964"/>
                    <a:ext cx="153780" cy="845801"/>
                  </a:xfrm>
                  <a:custGeom>
                    <a:avLst/>
                    <a:gdLst>
                      <a:gd name="connsiteX0" fmla="*/ 210119 w 399749"/>
                      <a:gd name="connsiteY0" fmla="*/ 0 h 1204898"/>
                      <a:gd name="connsiteX1" fmla="*/ 392999 w 399749"/>
                      <a:gd name="connsiteY1" fmla="*/ 437322 h 1204898"/>
                      <a:gd name="connsiteX2" fmla="*/ 35190 w 399749"/>
                      <a:gd name="connsiteY2" fmla="*/ 795130 h 1204898"/>
                      <a:gd name="connsiteX3" fmla="*/ 51092 w 399749"/>
                      <a:gd name="connsiteY3" fmla="*/ 834887 h 1204898"/>
                      <a:gd name="connsiteX4" fmla="*/ 369145 w 399749"/>
                      <a:gd name="connsiteY4" fmla="*/ 1176793 h 1204898"/>
                      <a:gd name="connsiteX5" fmla="*/ 369145 w 399749"/>
                      <a:gd name="connsiteY5" fmla="*/ 1160890 h 1204898"/>
                      <a:gd name="connsiteX0" fmla="*/ 172572 w 362202"/>
                      <a:gd name="connsiteY0" fmla="*/ 0 h 1204898"/>
                      <a:gd name="connsiteX1" fmla="*/ 355452 w 362202"/>
                      <a:gd name="connsiteY1" fmla="*/ 437322 h 1204898"/>
                      <a:gd name="connsiteX2" fmla="*/ 88131 w 362202"/>
                      <a:gd name="connsiteY2" fmla="*/ 528430 h 1204898"/>
                      <a:gd name="connsiteX3" fmla="*/ 13545 w 362202"/>
                      <a:gd name="connsiteY3" fmla="*/ 834887 h 1204898"/>
                      <a:gd name="connsiteX4" fmla="*/ 331598 w 362202"/>
                      <a:gd name="connsiteY4" fmla="*/ 1176793 h 1204898"/>
                      <a:gd name="connsiteX5" fmla="*/ 331598 w 362202"/>
                      <a:gd name="connsiteY5" fmla="*/ 1160890 h 1204898"/>
                      <a:gd name="connsiteX0" fmla="*/ 171725 w 361355"/>
                      <a:gd name="connsiteY0" fmla="*/ 0 h 1204898"/>
                      <a:gd name="connsiteX1" fmla="*/ 311743 w 361355"/>
                      <a:gd name="connsiteY1" fmla="*/ 332547 h 1204898"/>
                      <a:gd name="connsiteX2" fmla="*/ 87284 w 361355"/>
                      <a:gd name="connsiteY2" fmla="*/ 528430 h 1204898"/>
                      <a:gd name="connsiteX3" fmla="*/ 12698 w 361355"/>
                      <a:gd name="connsiteY3" fmla="*/ 834887 h 1204898"/>
                      <a:gd name="connsiteX4" fmla="*/ 330751 w 361355"/>
                      <a:gd name="connsiteY4" fmla="*/ 1176793 h 1204898"/>
                      <a:gd name="connsiteX5" fmla="*/ 330751 w 361355"/>
                      <a:gd name="connsiteY5" fmla="*/ 1160890 h 1204898"/>
                      <a:gd name="connsiteX0" fmla="*/ 169281 w 358911"/>
                      <a:gd name="connsiteY0" fmla="*/ 0 h 1204898"/>
                      <a:gd name="connsiteX1" fmla="*/ 309299 w 358911"/>
                      <a:gd name="connsiteY1" fmla="*/ 332547 h 1204898"/>
                      <a:gd name="connsiteX2" fmla="*/ 99127 w 358911"/>
                      <a:gd name="connsiteY2" fmla="*/ 561767 h 1204898"/>
                      <a:gd name="connsiteX3" fmla="*/ 10254 w 358911"/>
                      <a:gd name="connsiteY3" fmla="*/ 834887 h 1204898"/>
                      <a:gd name="connsiteX4" fmla="*/ 328307 w 358911"/>
                      <a:gd name="connsiteY4" fmla="*/ 1176793 h 1204898"/>
                      <a:gd name="connsiteX5" fmla="*/ 328307 w 358911"/>
                      <a:gd name="connsiteY5" fmla="*/ 1160890 h 1204898"/>
                      <a:gd name="connsiteX0" fmla="*/ 159055 w 348685"/>
                      <a:gd name="connsiteY0" fmla="*/ 0 h 1204898"/>
                      <a:gd name="connsiteX1" fmla="*/ 299073 w 348685"/>
                      <a:gd name="connsiteY1" fmla="*/ 332547 h 1204898"/>
                      <a:gd name="connsiteX2" fmla="*/ 28 w 348685"/>
                      <a:gd name="connsiteY2" fmla="*/ 834887 h 1204898"/>
                      <a:gd name="connsiteX3" fmla="*/ 318081 w 348685"/>
                      <a:gd name="connsiteY3" fmla="*/ 1176793 h 1204898"/>
                      <a:gd name="connsiteX4" fmla="*/ 318081 w 348685"/>
                      <a:gd name="connsiteY4" fmla="*/ 1160890 h 1204898"/>
                      <a:gd name="connsiteX0" fmla="*/ 135242 w 348684"/>
                      <a:gd name="connsiteY0" fmla="*/ 0 h 1090598"/>
                      <a:gd name="connsiteX1" fmla="*/ 299072 w 348684"/>
                      <a:gd name="connsiteY1" fmla="*/ 218247 h 1090598"/>
                      <a:gd name="connsiteX2" fmla="*/ 27 w 348684"/>
                      <a:gd name="connsiteY2" fmla="*/ 720587 h 1090598"/>
                      <a:gd name="connsiteX3" fmla="*/ 318080 w 348684"/>
                      <a:gd name="connsiteY3" fmla="*/ 1062493 h 1090598"/>
                      <a:gd name="connsiteX4" fmla="*/ 318080 w 348684"/>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368 w 349810"/>
                      <a:gd name="connsiteY0" fmla="*/ 0 h 1090598"/>
                      <a:gd name="connsiteX1" fmla="*/ 209710 w 349810"/>
                      <a:gd name="connsiteY1" fmla="*/ 313497 h 1090598"/>
                      <a:gd name="connsiteX2" fmla="*/ 1153 w 349810"/>
                      <a:gd name="connsiteY2" fmla="*/ 720587 h 1090598"/>
                      <a:gd name="connsiteX3" fmla="*/ 319206 w 349810"/>
                      <a:gd name="connsiteY3" fmla="*/ 1062493 h 1090598"/>
                      <a:gd name="connsiteX4" fmla="*/ 319206 w 349810"/>
                      <a:gd name="connsiteY4" fmla="*/ 1046590 h 1090598"/>
                      <a:gd name="connsiteX0" fmla="*/ 74816 w 288258"/>
                      <a:gd name="connsiteY0" fmla="*/ 0 h 1090598"/>
                      <a:gd name="connsiteX1" fmla="*/ 148158 w 288258"/>
                      <a:gd name="connsiteY1" fmla="*/ 313497 h 1090598"/>
                      <a:gd name="connsiteX2" fmla="*/ 1513 w 288258"/>
                      <a:gd name="connsiteY2" fmla="*/ 611049 h 1090598"/>
                      <a:gd name="connsiteX3" fmla="*/ 257654 w 288258"/>
                      <a:gd name="connsiteY3" fmla="*/ 1062493 h 1090598"/>
                      <a:gd name="connsiteX4" fmla="*/ 257654 w 288258"/>
                      <a:gd name="connsiteY4" fmla="*/ 1046590 h 1090598"/>
                      <a:gd name="connsiteX0" fmla="*/ 73596 w 287038"/>
                      <a:gd name="connsiteY0" fmla="*/ 0 h 1090598"/>
                      <a:gd name="connsiteX1" fmla="*/ 146938 w 287038"/>
                      <a:gd name="connsiteY1" fmla="*/ 313497 h 1090598"/>
                      <a:gd name="connsiteX2" fmla="*/ 293 w 287038"/>
                      <a:gd name="connsiteY2" fmla="*/ 611049 h 1090598"/>
                      <a:gd name="connsiteX3" fmla="*/ 256434 w 287038"/>
                      <a:gd name="connsiteY3" fmla="*/ 1062493 h 1090598"/>
                      <a:gd name="connsiteX4" fmla="*/ 256434 w 287038"/>
                      <a:gd name="connsiteY4" fmla="*/ 1046590 h 1090598"/>
                      <a:gd name="connsiteX0" fmla="*/ 73596 w 435763"/>
                      <a:gd name="connsiteY0" fmla="*/ 0 h 1169574"/>
                      <a:gd name="connsiteX1" fmla="*/ 146938 w 435763"/>
                      <a:gd name="connsiteY1" fmla="*/ 313497 h 1169574"/>
                      <a:gd name="connsiteX2" fmla="*/ 293 w 435763"/>
                      <a:gd name="connsiteY2" fmla="*/ 611049 h 1169574"/>
                      <a:gd name="connsiteX3" fmla="*/ 256434 w 435763"/>
                      <a:gd name="connsiteY3" fmla="*/ 1062493 h 1169574"/>
                      <a:gd name="connsiteX4" fmla="*/ 432646 w 435763"/>
                      <a:gd name="connsiteY4" fmla="*/ 1160890 h 1169574"/>
                      <a:gd name="connsiteX0" fmla="*/ 77000 w 437410"/>
                      <a:gd name="connsiteY0" fmla="*/ 0 h 1164634"/>
                      <a:gd name="connsiteX1" fmla="*/ 150342 w 437410"/>
                      <a:gd name="connsiteY1" fmla="*/ 313497 h 1164634"/>
                      <a:gd name="connsiteX2" fmla="*/ 3697 w 437410"/>
                      <a:gd name="connsiteY2" fmla="*/ 611049 h 1164634"/>
                      <a:gd name="connsiteX3" fmla="*/ 40763 w 437410"/>
                      <a:gd name="connsiteY3" fmla="*/ 919618 h 1164634"/>
                      <a:gd name="connsiteX4" fmla="*/ 436050 w 437410"/>
                      <a:gd name="connsiteY4" fmla="*/ 1160890 h 1164634"/>
                      <a:gd name="connsiteX0" fmla="*/ 77000 w 159285"/>
                      <a:gd name="connsiteY0" fmla="*/ 0 h 919618"/>
                      <a:gd name="connsiteX1" fmla="*/ 150342 w 159285"/>
                      <a:gd name="connsiteY1" fmla="*/ 313497 h 919618"/>
                      <a:gd name="connsiteX2" fmla="*/ 3697 w 159285"/>
                      <a:gd name="connsiteY2" fmla="*/ 611049 h 919618"/>
                      <a:gd name="connsiteX3" fmla="*/ 40763 w 159285"/>
                      <a:gd name="connsiteY3" fmla="*/ 919618 h 919618"/>
                      <a:gd name="connsiteX0" fmla="*/ 73357 w 165708"/>
                      <a:gd name="connsiteY0" fmla="*/ 0 h 943431"/>
                      <a:gd name="connsiteX1" fmla="*/ 146699 w 165708"/>
                      <a:gd name="connsiteY1" fmla="*/ 313497 h 943431"/>
                      <a:gd name="connsiteX2" fmla="*/ 54 w 165708"/>
                      <a:gd name="connsiteY2" fmla="*/ 611049 h 943431"/>
                      <a:gd name="connsiteX3" fmla="*/ 165708 w 165708"/>
                      <a:gd name="connsiteY3" fmla="*/ 943431 h 943431"/>
                      <a:gd name="connsiteX0" fmla="*/ 76496 w 316485"/>
                      <a:gd name="connsiteY0" fmla="*/ 0 h 1000581"/>
                      <a:gd name="connsiteX1" fmla="*/ 149838 w 316485"/>
                      <a:gd name="connsiteY1" fmla="*/ 313497 h 1000581"/>
                      <a:gd name="connsiteX2" fmla="*/ 3193 w 316485"/>
                      <a:gd name="connsiteY2" fmla="*/ 611049 h 1000581"/>
                      <a:gd name="connsiteX3" fmla="*/ 316485 w 316485"/>
                      <a:gd name="connsiteY3" fmla="*/ 1000581 h 1000581"/>
                      <a:gd name="connsiteX0" fmla="*/ 73829 w 209043"/>
                      <a:gd name="connsiteY0" fmla="*/ 0 h 972006"/>
                      <a:gd name="connsiteX1" fmla="*/ 147171 w 209043"/>
                      <a:gd name="connsiteY1" fmla="*/ 313497 h 972006"/>
                      <a:gd name="connsiteX2" fmla="*/ 526 w 209043"/>
                      <a:gd name="connsiteY2" fmla="*/ 611049 h 972006"/>
                      <a:gd name="connsiteX3" fmla="*/ 209043 w 209043"/>
                      <a:gd name="connsiteY3" fmla="*/ 972006 h 972006"/>
                      <a:gd name="connsiteX0" fmla="*/ 74624 w 156909"/>
                      <a:gd name="connsiteY0" fmla="*/ 0 h 938669"/>
                      <a:gd name="connsiteX1" fmla="*/ 147966 w 156909"/>
                      <a:gd name="connsiteY1" fmla="*/ 313497 h 938669"/>
                      <a:gd name="connsiteX2" fmla="*/ 1321 w 156909"/>
                      <a:gd name="connsiteY2" fmla="*/ 611049 h 938669"/>
                      <a:gd name="connsiteX3" fmla="*/ 71725 w 156909"/>
                      <a:gd name="connsiteY3" fmla="*/ 938669 h 938669"/>
                      <a:gd name="connsiteX0" fmla="*/ 73991 w 218730"/>
                      <a:gd name="connsiteY0" fmla="*/ 0 h 938669"/>
                      <a:gd name="connsiteX1" fmla="*/ 147333 w 218730"/>
                      <a:gd name="connsiteY1" fmla="*/ 313497 h 938669"/>
                      <a:gd name="connsiteX2" fmla="*/ 688 w 218730"/>
                      <a:gd name="connsiteY2" fmla="*/ 611049 h 938669"/>
                      <a:gd name="connsiteX3" fmla="*/ 218730 w 218730"/>
                      <a:gd name="connsiteY3" fmla="*/ 938669 h 938669"/>
                      <a:gd name="connsiteX0" fmla="*/ 74815 w 257654"/>
                      <a:gd name="connsiteY0" fmla="*/ 0 h 941050"/>
                      <a:gd name="connsiteX1" fmla="*/ 148157 w 257654"/>
                      <a:gd name="connsiteY1" fmla="*/ 313497 h 941050"/>
                      <a:gd name="connsiteX2" fmla="*/ 1512 w 257654"/>
                      <a:gd name="connsiteY2" fmla="*/ 611049 h 941050"/>
                      <a:gd name="connsiteX3" fmla="*/ 257654 w 257654"/>
                      <a:gd name="connsiteY3" fmla="*/ 941050 h 941050"/>
                      <a:gd name="connsiteX0" fmla="*/ 74269 w 233296"/>
                      <a:gd name="connsiteY0" fmla="*/ 0 h 905332"/>
                      <a:gd name="connsiteX1" fmla="*/ 147611 w 233296"/>
                      <a:gd name="connsiteY1" fmla="*/ 313497 h 905332"/>
                      <a:gd name="connsiteX2" fmla="*/ 966 w 233296"/>
                      <a:gd name="connsiteY2" fmla="*/ 611049 h 905332"/>
                      <a:gd name="connsiteX3" fmla="*/ 233296 w 233296"/>
                      <a:gd name="connsiteY3" fmla="*/ 905332 h 905332"/>
                      <a:gd name="connsiteX0" fmla="*/ 74146 w 233173"/>
                      <a:gd name="connsiteY0" fmla="*/ 0 h 905332"/>
                      <a:gd name="connsiteX1" fmla="*/ 152251 w 233173"/>
                      <a:gd name="connsiteY1" fmla="*/ 330165 h 905332"/>
                      <a:gd name="connsiteX2" fmla="*/ 843 w 233173"/>
                      <a:gd name="connsiteY2" fmla="*/ 611049 h 905332"/>
                      <a:gd name="connsiteX3" fmla="*/ 233173 w 233173"/>
                      <a:gd name="connsiteY3" fmla="*/ 905332 h 905332"/>
                      <a:gd name="connsiteX0" fmla="*/ 73758 w 232785"/>
                      <a:gd name="connsiteY0" fmla="*/ 0 h 905332"/>
                      <a:gd name="connsiteX1" fmla="*/ 170913 w 232785"/>
                      <a:gd name="connsiteY1" fmla="*/ 332546 h 905332"/>
                      <a:gd name="connsiteX2" fmla="*/ 455 w 232785"/>
                      <a:gd name="connsiteY2" fmla="*/ 611049 h 905332"/>
                      <a:gd name="connsiteX3" fmla="*/ 232785 w 232785"/>
                      <a:gd name="connsiteY3" fmla="*/ 905332 h 905332"/>
                      <a:gd name="connsiteX0" fmla="*/ 78522 w 232786"/>
                      <a:gd name="connsiteY0" fmla="*/ 0 h 874376"/>
                      <a:gd name="connsiteX1" fmla="*/ 170914 w 232786"/>
                      <a:gd name="connsiteY1" fmla="*/ 301590 h 874376"/>
                      <a:gd name="connsiteX2" fmla="*/ 456 w 232786"/>
                      <a:gd name="connsiteY2" fmla="*/ 580093 h 874376"/>
                      <a:gd name="connsiteX3" fmla="*/ 232786 w 232786"/>
                      <a:gd name="connsiteY3" fmla="*/ 874376 h 874376"/>
                      <a:gd name="connsiteX0" fmla="*/ 45272 w 199536"/>
                      <a:gd name="connsiteY0" fmla="*/ 0 h 874376"/>
                      <a:gd name="connsiteX1" fmla="*/ 137664 w 199536"/>
                      <a:gd name="connsiteY1" fmla="*/ 301590 h 874376"/>
                      <a:gd name="connsiteX2" fmla="*/ 543 w 199536"/>
                      <a:gd name="connsiteY2" fmla="*/ 599143 h 874376"/>
                      <a:gd name="connsiteX3" fmla="*/ 199536 w 199536"/>
                      <a:gd name="connsiteY3" fmla="*/ 874376 h 874376"/>
                      <a:gd name="connsiteX0" fmla="*/ 44896 w 199160"/>
                      <a:gd name="connsiteY0" fmla="*/ 0 h 874376"/>
                      <a:gd name="connsiteX1" fmla="*/ 137288 w 199160"/>
                      <a:gd name="connsiteY1" fmla="*/ 301590 h 874376"/>
                      <a:gd name="connsiteX2" fmla="*/ 167 w 199160"/>
                      <a:gd name="connsiteY2" fmla="*/ 599143 h 874376"/>
                      <a:gd name="connsiteX3" fmla="*/ 199160 w 199160"/>
                      <a:gd name="connsiteY3" fmla="*/ 874376 h 874376"/>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16383 w 144453"/>
                      <a:gd name="connsiteY0" fmla="*/ 0 h 845801"/>
                      <a:gd name="connsiteX1" fmla="*/ 108775 w 144453"/>
                      <a:gd name="connsiteY1" fmla="*/ 301590 h 845801"/>
                      <a:gd name="connsiteX2" fmla="*/ 229 w 144453"/>
                      <a:gd name="connsiteY2" fmla="*/ 549137 h 845801"/>
                      <a:gd name="connsiteX3" fmla="*/ 144453 w 14445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710 w 153780"/>
                      <a:gd name="connsiteY0" fmla="*/ 0 h 845801"/>
                      <a:gd name="connsiteX1" fmla="*/ 118102 w 153780"/>
                      <a:gd name="connsiteY1" fmla="*/ 301590 h 845801"/>
                      <a:gd name="connsiteX2" fmla="*/ 31 w 153780"/>
                      <a:gd name="connsiteY2" fmla="*/ 582474 h 845801"/>
                      <a:gd name="connsiteX3" fmla="*/ 153780 w 153780"/>
                      <a:gd name="connsiteY3" fmla="*/ 845801 h 845801"/>
                    </a:gdLst>
                    <a:ahLst/>
                    <a:cxnLst>
                      <a:cxn ang="0">
                        <a:pos x="connsiteX0" y="connsiteY0"/>
                      </a:cxn>
                      <a:cxn ang="0">
                        <a:pos x="connsiteX1" y="connsiteY1"/>
                      </a:cxn>
                      <a:cxn ang="0">
                        <a:pos x="connsiteX2" y="connsiteY2"/>
                      </a:cxn>
                      <a:cxn ang="0">
                        <a:pos x="connsiteX3" y="connsiteY3"/>
                      </a:cxn>
                    </a:cxnLst>
                    <a:rect l="l" t="t" r="r" b="b"/>
                    <a:pathLst>
                      <a:path w="153780" h="845801">
                        <a:moveTo>
                          <a:pt x="25710" y="0"/>
                        </a:moveTo>
                        <a:cubicBezTo>
                          <a:pt x="126965" y="128588"/>
                          <a:pt x="122382" y="204511"/>
                          <a:pt x="118102" y="301590"/>
                        </a:cubicBezTo>
                        <a:cubicBezTo>
                          <a:pt x="113822" y="398669"/>
                          <a:pt x="1228" y="448910"/>
                          <a:pt x="31" y="582474"/>
                        </a:cubicBezTo>
                        <a:cubicBezTo>
                          <a:pt x="-1166" y="716038"/>
                          <a:pt x="32336" y="762457"/>
                          <a:pt x="153780" y="845801"/>
                        </a:cubicBezTo>
                      </a:path>
                    </a:pathLst>
                  </a:custGeom>
                  <a:noFill/>
                  <a:ln w="1905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grpSp>
            <p:sp>
              <p:nvSpPr>
                <p:cNvPr id="166" name="TextBox 165">
                  <a:extLst>
                    <a:ext uri="{FF2B5EF4-FFF2-40B4-BE49-F238E27FC236}">
                      <a16:creationId xmlns:a16="http://schemas.microsoft.com/office/drawing/2014/main" id="{68E1087A-59DC-9724-56D4-F133256ACE10}"/>
                    </a:ext>
                  </a:extLst>
                </p:cNvPr>
                <p:cNvSpPr txBox="1"/>
                <p:nvPr/>
              </p:nvSpPr>
              <p:spPr>
                <a:xfrm>
                  <a:off x="9803758" y="4940054"/>
                  <a:ext cx="388211"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a:solidFill>
                        <a:srgbClr val="FFFFFF"/>
                      </a:solidFill>
                    </a:rPr>
                    <a:t>...</a:t>
                  </a:r>
                </a:p>
                <a:p>
                  <a:endParaRPr lang="en-US">
                    <a:solidFill>
                      <a:srgbClr val="FFFFFF"/>
                    </a:solidFill>
                  </a:endParaRPr>
                </a:p>
              </p:txBody>
            </p:sp>
            <p:sp>
              <p:nvSpPr>
                <p:cNvPr id="167" name="TextBox 166">
                  <a:extLst>
                    <a:ext uri="{FF2B5EF4-FFF2-40B4-BE49-F238E27FC236}">
                      <a16:creationId xmlns:a16="http://schemas.microsoft.com/office/drawing/2014/main" id="{A790D4CA-2897-A2C7-543A-61EF2175F2B2}"/>
                    </a:ext>
                  </a:extLst>
                </p:cNvPr>
                <p:cNvSpPr txBox="1"/>
                <p:nvPr/>
              </p:nvSpPr>
              <p:spPr>
                <a:xfrm>
                  <a:off x="10775057" y="5458041"/>
                  <a:ext cx="921370"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FFFF00"/>
                      </a:solidFill>
                      <a:effectLst/>
                      <a:uFillTx/>
                      <a:latin typeface="+mj-lt"/>
                      <a:ea typeface="+mj-ea"/>
                      <a:cs typeface="+mj-cs"/>
                      <a:sym typeface="Calibri"/>
                    </a:rPr>
                    <a:t>Block N-1</a:t>
                  </a:r>
                </a:p>
              </p:txBody>
            </p:sp>
            <p:cxnSp>
              <p:nvCxnSpPr>
                <p:cNvPr id="168" name="Connector: Elbow 167">
                  <a:extLst>
                    <a:ext uri="{FF2B5EF4-FFF2-40B4-BE49-F238E27FC236}">
                      <a16:creationId xmlns:a16="http://schemas.microsoft.com/office/drawing/2014/main" id="{475F1A6B-873B-41BF-AD98-CC4F2CD0F13C}"/>
                    </a:ext>
                  </a:extLst>
                </p:cNvPr>
                <p:cNvCxnSpPr>
                  <a:cxnSpLocks/>
                  <a:stCxn id="158" idx="2"/>
                  <a:endCxn id="169" idx="0"/>
                </p:cNvCxnSpPr>
                <p:nvPr/>
              </p:nvCxnSpPr>
              <p:spPr>
                <a:xfrm rot="5400000">
                  <a:off x="10767373" y="3888143"/>
                  <a:ext cx="736040" cy="989731"/>
                </a:xfrm>
                <a:prstGeom prst="bentConnector3">
                  <a:avLst>
                    <a:gd name="adj1" fmla="val 50000"/>
                  </a:avLst>
                </a:prstGeom>
                <a:noFill/>
                <a:ln w="12700"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69" name="Rectangle 168">
                  <a:extLst>
                    <a:ext uri="{FF2B5EF4-FFF2-40B4-BE49-F238E27FC236}">
                      <a16:creationId xmlns:a16="http://schemas.microsoft.com/office/drawing/2014/main" id="{2A413474-2A5E-218A-F6E7-D43F937E5690}"/>
                    </a:ext>
                  </a:extLst>
                </p:cNvPr>
                <p:cNvSpPr/>
                <p:nvPr/>
              </p:nvSpPr>
              <p:spPr>
                <a:xfrm>
                  <a:off x="10554049" y="4751028"/>
                  <a:ext cx="172956" cy="258595"/>
                </a:xfrm>
                <a:prstGeom prst="rect">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71" name="Rectangle 170">
                  <a:extLst>
                    <a:ext uri="{FF2B5EF4-FFF2-40B4-BE49-F238E27FC236}">
                      <a16:creationId xmlns:a16="http://schemas.microsoft.com/office/drawing/2014/main" id="{73DBF3E1-B7BF-C5C3-6202-D642867D7CDB}"/>
                    </a:ext>
                  </a:extLst>
                </p:cNvPr>
                <p:cNvSpPr/>
                <p:nvPr/>
              </p:nvSpPr>
              <p:spPr>
                <a:xfrm>
                  <a:off x="11097728" y="4996494"/>
                  <a:ext cx="441288" cy="369330"/>
                </a:xfrm>
                <a:prstGeom prst="rect">
                  <a:avLst/>
                </a:prstGeom>
                <a:ln/>
              </p:spPr>
              <p:style>
                <a:lnRef idx="2">
                  <a:schemeClr val="accent4">
                    <a:shade val="15000"/>
                  </a:schemeClr>
                </a:lnRef>
                <a:fillRef idx="1">
                  <a:schemeClr val="accent4"/>
                </a:fillRef>
                <a:effectRef idx="0">
                  <a:schemeClr val="accent4"/>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bg1">
                          <a:lumMod val="85000"/>
                          <a:lumOff val="15000"/>
                        </a:schemeClr>
                      </a:solidFill>
                      <a:effectLst/>
                      <a:uFillTx/>
                      <a:latin typeface="+mj-lt"/>
                      <a:ea typeface="+mj-ea"/>
                      <a:cs typeface="+mj-cs"/>
                      <a:sym typeface="Calibri"/>
                    </a:rPr>
                    <a:t>255</a:t>
                  </a:r>
                </a:p>
              </p:txBody>
            </p:sp>
            <p:sp>
              <p:nvSpPr>
                <p:cNvPr id="172" name="Rectangle 171">
                  <a:extLst>
                    <a:ext uri="{FF2B5EF4-FFF2-40B4-BE49-F238E27FC236}">
                      <a16:creationId xmlns:a16="http://schemas.microsoft.com/office/drawing/2014/main" id="{B4752439-D464-F46C-E587-CE14240CE1A6}"/>
                    </a:ext>
                  </a:extLst>
                </p:cNvPr>
                <p:cNvSpPr/>
                <p:nvPr/>
              </p:nvSpPr>
              <p:spPr>
                <a:xfrm>
                  <a:off x="10190948" y="5004114"/>
                  <a:ext cx="441288" cy="369330"/>
                </a:xfrm>
                <a:prstGeom prst="rect">
                  <a:avLst/>
                </a:prstGeom>
                <a:solidFill>
                  <a:srgbClr val="FF6DB9"/>
                </a:solidFill>
                <a:ln/>
              </p:spPr>
              <p:style>
                <a:lnRef idx="2">
                  <a:schemeClr val="accent2">
                    <a:shade val="15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bg1">
                          <a:lumMod val="85000"/>
                          <a:lumOff val="15000"/>
                        </a:schemeClr>
                      </a:solidFill>
                      <a:effectLst/>
                      <a:uFillTx/>
                      <a:latin typeface="+mj-lt"/>
                      <a:ea typeface="+mj-ea"/>
                      <a:cs typeface="+mj-cs"/>
                      <a:sym typeface="Calibri"/>
                    </a:rPr>
                    <a:t>255</a:t>
                  </a:r>
                </a:p>
              </p:txBody>
            </p:sp>
            <p:cxnSp>
              <p:nvCxnSpPr>
                <p:cNvPr id="173" name="Straight Connector 172">
                  <a:extLst>
                    <a:ext uri="{FF2B5EF4-FFF2-40B4-BE49-F238E27FC236}">
                      <a16:creationId xmlns:a16="http://schemas.microsoft.com/office/drawing/2014/main" id="{431C4895-58F7-AED7-E84F-EFF1EA05FFDD}"/>
                    </a:ext>
                  </a:extLst>
                </p:cNvPr>
                <p:cNvCxnSpPr>
                  <a:cxnSpLocks/>
                </p:cNvCxnSpPr>
                <p:nvPr/>
              </p:nvCxnSpPr>
              <p:spPr>
                <a:xfrm>
                  <a:off x="10640528" y="4802116"/>
                  <a:ext cx="0" cy="758085"/>
                </a:xfrm>
                <a:prstGeom prst="line">
                  <a:avLst/>
                </a:prstGeom>
                <a:noFill/>
                <a:ln w="28575" cap="flat">
                  <a:solidFill>
                    <a:srgbClr val="FFFF00"/>
                  </a:solidFill>
                  <a:prstDash val="sysDash"/>
                  <a:miter lim="800000"/>
                </a:ln>
                <a:effectLst>
                  <a:outerShdw blurRad="63500" sx="102000" sy="102000" algn="ctr" rotWithShape="0">
                    <a:prstClr val="black"/>
                  </a:outerShdw>
                </a:effectLst>
                <a:sp3d/>
              </p:spPr>
              <p:style>
                <a:lnRef idx="0">
                  <a:scrgbClr r="0" g="0" b="0"/>
                </a:lnRef>
                <a:fillRef idx="0">
                  <a:scrgbClr r="0" g="0" b="0"/>
                </a:fillRef>
                <a:effectRef idx="0">
                  <a:scrgbClr r="0" g="0" b="0"/>
                </a:effectRef>
                <a:fontRef idx="none"/>
              </p:style>
            </p:cxnSp>
          </p:grpSp>
          <p:sp>
            <p:nvSpPr>
              <p:cNvPr id="252" name="TextBox 251">
                <a:extLst>
                  <a:ext uri="{FF2B5EF4-FFF2-40B4-BE49-F238E27FC236}">
                    <a16:creationId xmlns:a16="http://schemas.microsoft.com/office/drawing/2014/main" id="{A268E204-058D-C2CF-6CDC-75556259E137}"/>
                  </a:ext>
                </a:extLst>
              </p:cNvPr>
              <p:cNvSpPr txBox="1"/>
              <p:nvPr/>
            </p:nvSpPr>
            <p:spPr>
              <a:xfrm>
                <a:off x="10232525" y="5985464"/>
                <a:ext cx="345434" cy="333750"/>
              </a:xfrm>
              <a:prstGeom prst="rect">
                <a:avLst/>
              </a:prstGeom>
              <a:noFill/>
              <a:ln w="12700" cap="flat">
                <a:solidFill>
                  <a:srgbClr val="FF66CC"/>
                </a:solid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noAutofit/>
              </a:bodyPr>
              <a:lstStyle/>
              <a:p>
                <a:endParaRPr lang="en-US" sz="1200">
                  <a:solidFill>
                    <a:srgbClr val="FFFFFF"/>
                  </a:solidFill>
                </a:endParaRPr>
              </a:p>
            </p:txBody>
          </p:sp>
          <p:cxnSp>
            <p:nvCxnSpPr>
              <p:cNvPr id="253" name="Straight Arrow Connector 252">
                <a:extLst>
                  <a:ext uri="{FF2B5EF4-FFF2-40B4-BE49-F238E27FC236}">
                    <a16:creationId xmlns:a16="http://schemas.microsoft.com/office/drawing/2014/main" id="{EAC5D5B2-C900-489F-89DC-C988C2D5B1BA}"/>
                  </a:ext>
                </a:extLst>
              </p:cNvPr>
              <p:cNvCxnSpPr>
                <a:cxnSpLocks/>
              </p:cNvCxnSpPr>
              <p:nvPr/>
            </p:nvCxnSpPr>
            <p:spPr>
              <a:xfrm>
                <a:off x="10169527" y="5873302"/>
                <a:ext cx="437397" cy="0"/>
              </a:xfrm>
              <a:prstGeom prst="straightConnector1">
                <a:avLst/>
              </a:prstGeom>
              <a:noFill/>
              <a:ln w="38100" cap="flat">
                <a:solidFill>
                  <a:srgbClr val="FF66CC"/>
                </a:solidFill>
                <a:prstDash val="solid"/>
                <a:miter lim="800000"/>
                <a:headEnd type="triangle"/>
                <a:tailEnd type="triangle"/>
              </a:ln>
              <a:effectLst/>
              <a:sp3d/>
            </p:spPr>
            <p:style>
              <a:lnRef idx="0">
                <a:scrgbClr r="0" g="0" b="0"/>
              </a:lnRef>
              <a:fillRef idx="0">
                <a:scrgbClr r="0" g="0" b="0"/>
              </a:fillRef>
              <a:effectRef idx="0">
                <a:scrgbClr r="0" g="0" b="0"/>
              </a:effectRef>
              <a:fontRef idx="none"/>
            </p:style>
          </p:cxnSp>
          <p:sp>
            <p:nvSpPr>
              <p:cNvPr id="254" name="Rectangle 253">
                <a:extLst>
                  <a:ext uri="{FF2B5EF4-FFF2-40B4-BE49-F238E27FC236}">
                    <a16:creationId xmlns:a16="http://schemas.microsoft.com/office/drawing/2014/main" id="{933238AC-55A5-399D-3E62-5C37931D1000}"/>
                  </a:ext>
                </a:extLst>
              </p:cNvPr>
              <p:cNvSpPr/>
              <p:nvPr/>
            </p:nvSpPr>
            <p:spPr>
              <a:xfrm>
                <a:off x="10976026" y="5969115"/>
                <a:ext cx="345434" cy="353131"/>
              </a:xfrm>
              <a:prstGeom prst="rect">
                <a:avLst/>
              </a:prstGeom>
              <a:noFill/>
              <a:ln w="12700" cap="flat">
                <a:solidFill>
                  <a:schemeClr val="accent4"/>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255" name="TextBox 254">
                    <a:extLst>
                      <a:ext uri="{FF2B5EF4-FFF2-40B4-BE49-F238E27FC236}">
                        <a16:creationId xmlns:a16="http://schemas.microsoft.com/office/drawing/2014/main" id="{5385DA7E-32D5-24C3-96A3-7BF004E4DD1A}"/>
                      </a:ext>
                    </a:extLst>
                  </p:cNvPr>
                  <p:cNvSpPr txBox="1"/>
                  <p:nvPr/>
                </p:nvSpPr>
                <p:spPr>
                  <a:xfrm>
                    <a:off x="10908452" y="6003429"/>
                    <a:ext cx="345434" cy="2845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𝑁</m:t>
                              </m:r>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255</m:t>
                              </m:r>
                            </m:sup>
                          </m:sSubSup>
                        </m:oMath>
                      </m:oMathPara>
                    </a14:m>
                    <a:endParaRPr lang="en-US" sz="1200">
                      <a:solidFill>
                        <a:srgbClr val="FFFFFF"/>
                      </a:solidFill>
                    </a:endParaRPr>
                  </a:p>
                </p:txBody>
              </p:sp>
            </mc:Choice>
            <mc:Fallback xmlns="">
              <p:sp>
                <p:nvSpPr>
                  <p:cNvPr id="255" name="TextBox 254">
                    <a:extLst>
                      <a:ext uri="{FF2B5EF4-FFF2-40B4-BE49-F238E27FC236}">
                        <a16:creationId xmlns:a16="http://schemas.microsoft.com/office/drawing/2014/main" id="{5385DA7E-32D5-24C3-96A3-7BF004E4DD1A}"/>
                      </a:ext>
                    </a:extLst>
                  </p:cNvPr>
                  <p:cNvSpPr txBox="1">
                    <a:spLocks noRot="1" noChangeAspect="1" noMove="1" noResize="1" noEditPoints="1" noAdjustHandles="1" noChangeArrowheads="1" noChangeShapeType="1" noTextEdit="1"/>
                  </p:cNvSpPr>
                  <p:nvPr/>
                </p:nvSpPr>
                <p:spPr>
                  <a:xfrm>
                    <a:off x="10908452" y="6003429"/>
                    <a:ext cx="345434" cy="284501"/>
                  </a:xfrm>
                  <a:prstGeom prst="rect">
                    <a:avLst/>
                  </a:prstGeom>
                  <a:blipFill>
                    <a:blip r:embed="rId42"/>
                    <a:stretch>
                      <a:fillRect r="-26316"/>
                    </a:stretch>
                  </a:blipFill>
                  <a:ln w="12700" cap="flat">
                    <a:noFill/>
                    <a:miter lim="400000"/>
                  </a:ln>
                  <a:effectLst/>
                </p:spPr>
                <p:txBody>
                  <a:bodyPr/>
                  <a:lstStyle/>
                  <a:p>
                    <a:r>
                      <a:rPr lang="en-US">
                        <a:noFill/>
                      </a:rPr>
                      <a:t> </a:t>
                    </a:r>
                  </a:p>
                </p:txBody>
              </p:sp>
            </mc:Fallback>
          </mc:AlternateContent>
          <p:cxnSp>
            <p:nvCxnSpPr>
              <p:cNvPr id="256" name="Straight Arrow Connector 255">
                <a:extLst>
                  <a:ext uri="{FF2B5EF4-FFF2-40B4-BE49-F238E27FC236}">
                    <a16:creationId xmlns:a16="http://schemas.microsoft.com/office/drawing/2014/main" id="{2C03B228-A5CA-82A2-29D1-371D8F1D270C}"/>
                  </a:ext>
                </a:extLst>
              </p:cNvPr>
              <p:cNvCxnSpPr>
                <a:cxnSpLocks/>
              </p:cNvCxnSpPr>
              <p:nvPr/>
            </p:nvCxnSpPr>
            <p:spPr>
              <a:xfrm>
                <a:off x="10697996" y="5871473"/>
                <a:ext cx="869414" cy="0"/>
              </a:xfrm>
              <a:prstGeom prst="straightConnector1">
                <a:avLst/>
              </a:prstGeom>
              <a:noFill/>
              <a:ln w="38100" cap="flat">
                <a:solidFill>
                  <a:schemeClr val="accent4"/>
                </a:solidFill>
                <a:prstDash val="solid"/>
                <a:miter lim="800000"/>
                <a:headEnd type="triangle"/>
                <a:tailEnd type="triangle"/>
              </a:ln>
              <a:effectLst/>
              <a:sp3d/>
            </p:spPr>
            <p:style>
              <a:lnRef idx="0">
                <a:scrgbClr r="0" g="0" b="0"/>
              </a:lnRef>
              <a:fillRef idx="0">
                <a:scrgbClr r="0" g="0" b="0"/>
              </a:fillRef>
              <a:effectRef idx="0">
                <a:scrgbClr r="0" g="0" b="0"/>
              </a:effectRef>
              <a:fontRef idx="none"/>
            </p:style>
          </p:cxnSp>
        </p:grpSp>
        <mc:AlternateContent xmlns:mc="http://schemas.openxmlformats.org/markup-compatibility/2006" xmlns:a14="http://schemas.microsoft.com/office/drawing/2010/main">
          <mc:Choice Requires="a14">
            <p:sp>
              <p:nvSpPr>
                <p:cNvPr id="274" name="TextBox 273">
                  <a:extLst>
                    <a:ext uri="{FF2B5EF4-FFF2-40B4-BE49-F238E27FC236}">
                      <a16:creationId xmlns:a16="http://schemas.microsoft.com/office/drawing/2014/main" id="{CCB23B3A-8E4A-A2BE-DE8B-C57C504EE1AC}"/>
                    </a:ext>
                  </a:extLst>
                </p:cNvPr>
                <p:cNvSpPr txBox="1"/>
                <p:nvPr/>
              </p:nvSpPr>
              <p:spPr>
                <a:xfrm>
                  <a:off x="10157645" y="6018340"/>
                  <a:ext cx="345434" cy="2845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𝑁</m:t>
                            </m:r>
                            <m:r>
                              <a:rPr lang="en-US" sz="1200" b="0" i="1" smtClean="0">
                                <a:solidFill>
                                  <a:srgbClr val="FFFFFF"/>
                                </a:solidFill>
                                <a:latin typeface="Cambria Math" panose="02040503050406030204" pitchFamily="18" charset="0"/>
                              </a:rPr>
                              <m:t>−2</m:t>
                            </m:r>
                          </m:sub>
                          <m:sup>
                            <m:r>
                              <a:rPr lang="en-US" sz="1200" i="1">
                                <a:solidFill>
                                  <a:srgbClr val="FFFFFF"/>
                                </a:solidFill>
                                <a:latin typeface="Cambria Math" panose="02040503050406030204" pitchFamily="18" charset="0"/>
                              </a:rPr>
                              <m:t>255</m:t>
                            </m:r>
                          </m:sup>
                        </m:sSubSup>
                      </m:oMath>
                    </m:oMathPara>
                  </a14:m>
                  <a:endParaRPr lang="en-US" sz="1200">
                    <a:solidFill>
                      <a:srgbClr val="FFFFFF"/>
                    </a:solidFill>
                  </a:endParaRPr>
                </a:p>
              </p:txBody>
            </p:sp>
          </mc:Choice>
          <mc:Fallback xmlns="">
            <p:sp>
              <p:nvSpPr>
                <p:cNvPr id="274" name="TextBox 273">
                  <a:extLst>
                    <a:ext uri="{FF2B5EF4-FFF2-40B4-BE49-F238E27FC236}">
                      <a16:creationId xmlns:a16="http://schemas.microsoft.com/office/drawing/2014/main" id="{CCB23B3A-8E4A-A2BE-DE8B-C57C504EE1AC}"/>
                    </a:ext>
                  </a:extLst>
                </p:cNvPr>
                <p:cNvSpPr txBox="1">
                  <a:spLocks noRot="1" noChangeAspect="1" noMove="1" noResize="1" noEditPoints="1" noAdjustHandles="1" noChangeArrowheads="1" noChangeShapeType="1" noTextEdit="1"/>
                </p:cNvSpPr>
                <p:nvPr/>
              </p:nvSpPr>
              <p:spPr>
                <a:xfrm>
                  <a:off x="10157645" y="6018340"/>
                  <a:ext cx="345434" cy="284501"/>
                </a:xfrm>
                <a:prstGeom prst="rect">
                  <a:avLst/>
                </a:prstGeom>
                <a:blipFill>
                  <a:blip r:embed="rId43"/>
                  <a:stretch>
                    <a:fillRect r="-26316"/>
                  </a:stretch>
                </a:blipFill>
                <a:ln w="12700" cap="flat">
                  <a:noFill/>
                  <a:miter lim="400000"/>
                </a:ln>
                <a:effectLst/>
              </p:spPr>
              <p:txBody>
                <a:bodyPr/>
                <a:lstStyle/>
                <a:p>
                  <a:r>
                    <a:rPr lang="en-US">
                      <a:noFill/>
                    </a:rPr>
                    <a:t> </a:t>
                  </a:r>
                </a:p>
              </p:txBody>
            </p:sp>
          </mc:Fallback>
        </mc:AlternateContent>
      </p:grpSp>
      <p:grpSp>
        <p:nvGrpSpPr>
          <p:cNvPr id="271" name="Group 270">
            <a:extLst>
              <a:ext uri="{FF2B5EF4-FFF2-40B4-BE49-F238E27FC236}">
                <a16:creationId xmlns:a16="http://schemas.microsoft.com/office/drawing/2014/main" id="{87A6C4CB-C827-E93A-3DE5-76DB0FD484CD}"/>
              </a:ext>
            </a:extLst>
          </p:cNvPr>
          <p:cNvGrpSpPr/>
          <p:nvPr/>
        </p:nvGrpSpPr>
        <p:grpSpPr>
          <a:xfrm>
            <a:off x="175260" y="1238629"/>
            <a:ext cx="11935640" cy="5168522"/>
            <a:chOff x="175260" y="1238629"/>
            <a:chExt cx="11935640" cy="5168522"/>
          </a:xfrm>
        </p:grpSpPr>
        <p:sp>
          <p:nvSpPr>
            <p:cNvPr id="268" name="Rectangle 267">
              <a:extLst>
                <a:ext uri="{FF2B5EF4-FFF2-40B4-BE49-F238E27FC236}">
                  <a16:creationId xmlns:a16="http://schemas.microsoft.com/office/drawing/2014/main" id="{AEA6490A-89E1-754C-5ACF-04047197A98B}"/>
                </a:ext>
              </a:extLst>
            </p:cNvPr>
            <p:cNvSpPr/>
            <p:nvPr/>
          </p:nvSpPr>
          <p:spPr>
            <a:xfrm>
              <a:off x="432329" y="5428955"/>
              <a:ext cx="11283421" cy="978196"/>
            </a:xfrm>
            <a:prstGeom prst="rect">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69" name="Rectangle 268">
              <a:extLst>
                <a:ext uri="{FF2B5EF4-FFF2-40B4-BE49-F238E27FC236}">
                  <a16:creationId xmlns:a16="http://schemas.microsoft.com/office/drawing/2014/main" id="{CF5C93C8-DABC-AA2F-2EF8-1E233780143B}"/>
                </a:ext>
              </a:extLst>
            </p:cNvPr>
            <p:cNvSpPr/>
            <p:nvPr/>
          </p:nvSpPr>
          <p:spPr>
            <a:xfrm>
              <a:off x="175260" y="1238629"/>
              <a:ext cx="11935640" cy="4172317"/>
            </a:xfrm>
            <a:prstGeom prst="rect">
              <a:avLst/>
            </a:prstGeom>
            <a:solidFill>
              <a:srgbClr val="000000">
                <a:alpha val="50196"/>
              </a:srgb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70" name="Speech Bubble: Rectangle 269">
              <a:extLst>
                <a:ext uri="{FF2B5EF4-FFF2-40B4-BE49-F238E27FC236}">
                  <a16:creationId xmlns:a16="http://schemas.microsoft.com/office/drawing/2014/main" id="{BD4B4ACF-C260-EB39-9585-394D4E55F947}"/>
                </a:ext>
              </a:extLst>
            </p:cNvPr>
            <p:cNvSpPr/>
            <p:nvPr/>
          </p:nvSpPr>
          <p:spPr>
            <a:xfrm>
              <a:off x="7045188" y="4726670"/>
              <a:ext cx="4826978" cy="549101"/>
            </a:xfrm>
            <a:prstGeom prst="wedgeRectCallout">
              <a:avLst>
                <a:gd name="adj1" fmla="val -35515"/>
                <a:gd name="adj2" fmla="val 84571"/>
              </a:avLst>
            </a:prstGeom>
            <a:solidFill>
              <a:schemeClr val="bg1">
                <a:lumMod val="85000"/>
                <a:lumOff val="15000"/>
              </a:schemeClr>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sz="1600" dirty="0">
                  <a:solidFill>
                    <a:schemeClr val="tx2">
                      <a:lumMod val="20000"/>
                      <a:lumOff val="80000"/>
                    </a:schemeClr>
                  </a:solidFill>
                  <a:latin typeface="+mj-lt"/>
                  <a:ea typeface="+mj-ea"/>
                  <a:cs typeface="+mj-cs"/>
                  <a:sym typeface="Calibri"/>
                </a:rPr>
                <a:t>Apply </a:t>
              </a:r>
              <a:r>
                <a:rPr lang="en-US" sz="1600">
                  <a:solidFill>
                    <a:schemeClr val="tx2">
                      <a:lumMod val="20000"/>
                      <a:lumOff val="80000"/>
                    </a:schemeClr>
                  </a:solidFill>
                  <a:latin typeface="+mj-lt"/>
                  <a:ea typeface="+mj-ea"/>
                  <a:cs typeface="+mj-cs"/>
                  <a:sym typeface="Calibri"/>
                </a:rPr>
                <a:t>prefix scan </a:t>
              </a:r>
              <a:r>
                <a:rPr lang="en-US" sz="1600" dirty="0">
                  <a:solidFill>
                    <a:schemeClr val="tx2">
                      <a:lumMod val="20000"/>
                      <a:lumOff val="80000"/>
                    </a:schemeClr>
                  </a:solidFill>
                  <a:latin typeface="+mj-lt"/>
                  <a:ea typeface="+mj-ea"/>
                  <a:cs typeface="+mj-cs"/>
                  <a:sym typeface="Calibri"/>
                </a:rPr>
                <a:t>on the reordered counters</a:t>
              </a:r>
              <a:endParaRPr kumimoji="0" lang="en-US" sz="1600" b="0" i="0" u="none" strike="noStrike" cap="none" spc="0" normalizeH="0" baseline="0" dirty="0">
                <a:ln>
                  <a:noFill/>
                </a:ln>
                <a:solidFill>
                  <a:schemeClr val="tx2">
                    <a:lumMod val="20000"/>
                    <a:lumOff val="80000"/>
                  </a:schemeClr>
                </a:solidFill>
                <a:effectLst/>
                <a:uFillTx/>
                <a:latin typeface="+mj-lt"/>
                <a:ea typeface="+mj-ea"/>
                <a:cs typeface="+mj-cs"/>
                <a:sym typeface="Calibri"/>
              </a:endParaRPr>
            </a:p>
          </p:txBody>
        </p:sp>
      </p:grpSp>
    </p:spTree>
    <p:extLst>
      <p:ext uri="{BB962C8B-B14F-4D97-AF65-F5344CB8AC3E}">
        <p14:creationId xmlns:p14="http://schemas.microsoft.com/office/powerpoint/2010/main" val="185904509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1"/>
                                        </p:tgtEl>
                                        <p:attrNameLst>
                                          <p:attrName>style.visibility</p:attrName>
                                        </p:attrNameLst>
                                      </p:cBhvr>
                                      <p:to>
                                        <p:strVal val="visible"/>
                                      </p:to>
                                    </p:set>
                                    <p:animEffect transition="in" filter="fade">
                                      <p:cBhvr>
                                        <p:cTn id="7" dur="500"/>
                                        <p:tgtEl>
                                          <p:spTgt spid="2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2"/>
                                        </p:tgtEl>
                                        <p:attrNameLst>
                                          <p:attrName>style.visibility</p:attrName>
                                        </p:attrNameLst>
                                      </p:cBhvr>
                                      <p:to>
                                        <p:strVal val="visible"/>
                                      </p:to>
                                    </p:set>
                                    <p:animEffect transition="in" filter="fade">
                                      <p:cBhvr>
                                        <p:cTn id="12" dur="500"/>
                                        <p:tgtEl>
                                          <p:spTgt spid="26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4"/>
                                        </p:tgtEl>
                                        <p:attrNameLst>
                                          <p:attrName>style.visibility</p:attrName>
                                        </p:attrNameLst>
                                      </p:cBhvr>
                                      <p:to>
                                        <p:strVal val="visible"/>
                                      </p:to>
                                    </p:set>
                                    <p:animEffect transition="in" filter="fade">
                                      <p:cBhvr>
                                        <p:cTn id="17" dur="500"/>
                                        <p:tgtEl>
                                          <p:spTgt spid="26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5"/>
                                        </p:tgtEl>
                                        <p:attrNameLst>
                                          <p:attrName>style.visibility</p:attrName>
                                        </p:attrNameLst>
                                      </p:cBhvr>
                                      <p:to>
                                        <p:strVal val="visible"/>
                                      </p:to>
                                    </p:set>
                                    <p:animEffect transition="in" filter="fade">
                                      <p:cBhvr>
                                        <p:cTn id="22" dur="500"/>
                                        <p:tgtEl>
                                          <p:spTgt spid="26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6"/>
                                        </p:tgtEl>
                                        <p:attrNameLst>
                                          <p:attrName>style.visibility</p:attrName>
                                        </p:attrNameLst>
                                      </p:cBhvr>
                                      <p:to>
                                        <p:strVal val="visible"/>
                                      </p:to>
                                    </p:set>
                                    <p:animEffect transition="in" filter="fade">
                                      <p:cBhvr>
                                        <p:cTn id="27" dur="500"/>
                                        <p:tgtEl>
                                          <p:spTgt spid="26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5"/>
                                        </p:tgtEl>
                                        <p:attrNameLst>
                                          <p:attrName>style.visibility</p:attrName>
                                        </p:attrNameLst>
                                      </p:cBhvr>
                                      <p:to>
                                        <p:strVal val="visible"/>
                                      </p:to>
                                    </p:set>
                                    <p:animEffect transition="in" filter="fade">
                                      <p:cBhvr>
                                        <p:cTn id="32" dur="500"/>
                                        <p:tgtEl>
                                          <p:spTgt spid="27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71"/>
                                        </p:tgtEl>
                                        <p:attrNameLst>
                                          <p:attrName>style.visibility</p:attrName>
                                        </p:attrNameLst>
                                      </p:cBhvr>
                                      <p:to>
                                        <p:strVal val="visible"/>
                                      </p:to>
                                    </p:set>
                                    <p:animEffect transition="in" filter="fade">
                                      <p:cBhvr>
                                        <p:cTn id="37" dur="500"/>
                                        <p:tgtEl>
                                          <p:spTgt spid="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1EEC14-3228-BBEA-37CE-1F4C4D1F5781}"/>
              </a:ext>
            </a:extLst>
          </p:cNvPr>
          <p:cNvSpPr>
            <a:spLocks noGrp="1"/>
          </p:cNvSpPr>
          <p:nvPr>
            <p:ph type="sldNum" sz="quarter" idx="2"/>
          </p:nvPr>
        </p:nvSpPr>
        <p:spPr/>
        <p:txBody>
          <a:bodyPr/>
          <a:lstStyle/>
          <a:p>
            <a:fld id="{86CB4B4D-7CA3-9044-876B-883B54F8677D}" type="slidenum">
              <a:rPr lang="en-DE" smtClean="0"/>
              <a:t>66</a:t>
            </a:fld>
            <a:endParaRPr lang="en-DE"/>
          </a:p>
        </p:txBody>
      </p:sp>
      <p:sp>
        <p:nvSpPr>
          <p:cNvPr id="3" name="Title 2">
            <a:extLst>
              <a:ext uri="{FF2B5EF4-FFF2-40B4-BE49-F238E27FC236}">
                <a16:creationId xmlns:a16="http://schemas.microsoft.com/office/drawing/2014/main" id="{67EA9734-1FEC-CC1D-24B6-17A443DB1F5B}"/>
              </a:ext>
            </a:extLst>
          </p:cNvPr>
          <p:cNvSpPr>
            <a:spLocks noGrp="1"/>
          </p:cNvSpPr>
          <p:nvPr>
            <p:ph type="title"/>
          </p:nvPr>
        </p:nvSpPr>
        <p:spPr/>
        <p:txBody>
          <a:bodyPr>
            <a:normAutofit fontScale="90000"/>
          </a:bodyPr>
          <a:lstStyle/>
          <a:p>
            <a:r>
              <a:rPr lang="en-US"/>
              <a:t>Radix Sort – Prefix Scan</a:t>
            </a:r>
            <a:endParaRPr lang="en-DE"/>
          </a:p>
        </p:txBody>
      </p:sp>
      <p:sp>
        <p:nvSpPr>
          <p:cNvPr id="5" name="Text Placeholder 4">
            <a:extLst>
              <a:ext uri="{FF2B5EF4-FFF2-40B4-BE49-F238E27FC236}">
                <a16:creationId xmlns:a16="http://schemas.microsoft.com/office/drawing/2014/main" id="{32B48A43-1390-2B96-5313-8FE55CCF005B}"/>
              </a:ext>
            </a:extLst>
          </p:cNvPr>
          <p:cNvSpPr>
            <a:spLocks noGrp="1"/>
          </p:cNvSpPr>
          <p:nvPr>
            <p:ph type="body" sz="quarter" idx="13"/>
          </p:nvPr>
        </p:nvSpPr>
        <p:spPr/>
        <p:txBody>
          <a:bodyPr>
            <a:normAutofit fontScale="77500" lnSpcReduction="20000"/>
          </a:bodyPr>
          <a:lstStyle/>
          <a:p>
            <a:r>
              <a:rPr lang="en-US"/>
              <a:t>Transpose the counters before performing device-wise prefix scan</a:t>
            </a:r>
          </a:p>
        </p:txBody>
      </p:sp>
      <p:sp>
        <p:nvSpPr>
          <p:cNvPr id="29" name="Rectangle 28">
            <a:extLst>
              <a:ext uri="{FF2B5EF4-FFF2-40B4-BE49-F238E27FC236}">
                <a16:creationId xmlns:a16="http://schemas.microsoft.com/office/drawing/2014/main" id="{5DA61AB5-F586-E138-7936-6815A5197FD2}"/>
              </a:ext>
            </a:extLst>
          </p:cNvPr>
          <p:cNvSpPr/>
          <p:nvPr/>
        </p:nvSpPr>
        <p:spPr>
          <a:xfrm>
            <a:off x="2439261" y="2169381"/>
            <a:ext cx="345434" cy="353131"/>
          </a:xfrm>
          <a:prstGeom prst="rect">
            <a:avLst/>
          </a:prstGeom>
          <a:noFill/>
          <a:ln w="12700" cap="flat">
            <a:solidFill>
              <a:srgbClr val="00B05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1" name="Rectangle 30">
            <a:extLst>
              <a:ext uri="{FF2B5EF4-FFF2-40B4-BE49-F238E27FC236}">
                <a16:creationId xmlns:a16="http://schemas.microsoft.com/office/drawing/2014/main" id="{7A6F62BF-CA59-60D1-8588-BD391BDCB1C9}"/>
              </a:ext>
            </a:extLst>
          </p:cNvPr>
          <p:cNvSpPr/>
          <p:nvPr/>
        </p:nvSpPr>
        <p:spPr>
          <a:xfrm>
            <a:off x="3034951" y="2175919"/>
            <a:ext cx="345434" cy="353131"/>
          </a:xfrm>
          <a:prstGeom prst="rect">
            <a:avLst/>
          </a:prstGeom>
          <a:noFill/>
          <a:ln w="12700" cap="flat">
            <a:solidFill>
              <a:srgbClr val="00B05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3" name="Rectangle 32">
            <a:extLst>
              <a:ext uri="{FF2B5EF4-FFF2-40B4-BE49-F238E27FC236}">
                <a16:creationId xmlns:a16="http://schemas.microsoft.com/office/drawing/2014/main" id="{BFA2344E-C5A6-F4B7-7BD3-91EF736E3DDE}"/>
              </a:ext>
            </a:extLst>
          </p:cNvPr>
          <p:cNvSpPr/>
          <p:nvPr/>
        </p:nvSpPr>
        <p:spPr>
          <a:xfrm>
            <a:off x="3657816" y="2173004"/>
            <a:ext cx="345434" cy="353131"/>
          </a:xfrm>
          <a:prstGeom prst="rect">
            <a:avLst/>
          </a:prstGeom>
          <a:noFill/>
          <a:ln w="12700" cap="flat">
            <a:solidFill>
              <a:srgbClr val="00B05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7" name="TextBox 36">
            <a:extLst>
              <a:ext uri="{FF2B5EF4-FFF2-40B4-BE49-F238E27FC236}">
                <a16:creationId xmlns:a16="http://schemas.microsoft.com/office/drawing/2014/main" id="{F6AD2F80-ECD4-AFE8-EEBF-8DF68469936C}"/>
              </a:ext>
            </a:extLst>
          </p:cNvPr>
          <p:cNvSpPr txBox="1"/>
          <p:nvPr/>
        </p:nvSpPr>
        <p:spPr>
          <a:xfrm>
            <a:off x="4158110" y="2175919"/>
            <a:ext cx="369642"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200">
                <a:solidFill>
                  <a:srgbClr val="FFFFFF"/>
                </a:solidFill>
              </a:rPr>
              <a:t>...</a:t>
            </a:r>
          </a:p>
          <a:p>
            <a:endParaRPr lang="en-US" sz="1200">
              <a:solidFill>
                <a:srgbClr val="FFFFFF"/>
              </a:solidFill>
            </a:endParaRP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74C1CBD3-CB76-51F5-3E5C-5827EA95999A}"/>
                  </a:ext>
                </a:extLst>
              </p:cNvPr>
              <p:cNvSpPr txBox="1"/>
              <p:nvPr/>
            </p:nvSpPr>
            <p:spPr>
              <a:xfrm>
                <a:off x="3039453" y="2211545"/>
                <a:ext cx="345434" cy="2803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0</m:t>
                          </m:r>
                        </m:sub>
                        <m:sup>
                          <m:r>
                            <a:rPr lang="en-US" sz="1200" b="0" i="1" smtClean="0">
                              <a:solidFill>
                                <a:srgbClr val="FFFFFF"/>
                              </a:solidFill>
                              <a:latin typeface="Cambria Math" panose="02040503050406030204" pitchFamily="18" charset="0"/>
                            </a:rPr>
                            <m:t>1</m:t>
                          </m:r>
                        </m:sup>
                      </m:sSubSup>
                    </m:oMath>
                  </m:oMathPara>
                </a14:m>
                <a:endParaRPr lang="en-US" sz="1200">
                  <a:solidFill>
                    <a:srgbClr val="FFFFFF"/>
                  </a:solidFill>
                </a:endParaRPr>
              </a:p>
            </p:txBody>
          </p:sp>
        </mc:Choice>
        <mc:Fallback xmlns="">
          <p:sp>
            <p:nvSpPr>
              <p:cNvPr id="38" name="TextBox 37">
                <a:extLst>
                  <a:ext uri="{FF2B5EF4-FFF2-40B4-BE49-F238E27FC236}">
                    <a16:creationId xmlns:a16="http://schemas.microsoft.com/office/drawing/2014/main" id="{74C1CBD3-CB76-51F5-3E5C-5827EA95999A}"/>
                  </a:ext>
                </a:extLst>
              </p:cNvPr>
              <p:cNvSpPr txBox="1">
                <a:spLocks noRot="1" noChangeAspect="1" noMove="1" noResize="1" noEditPoints="1" noAdjustHandles="1" noChangeArrowheads="1" noChangeShapeType="1" noTextEdit="1"/>
              </p:cNvSpPr>
              <p:nvPr/>
            </p:nvSpPr>
            <p:spPr>
              <a:xfrm>
                <a:off x="3039453" y="2211545"/>
                <a:ext cx="345434" cy="280333"/>
              </a:xfrm>
              <a:prstGeom prst="rect">
                <a:avLst/>
              </a:prstGeom>
              <a:blipFill>
                <a:blip r:embed="rId3"/>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75809F37-6780-84A3-E09C-2FD59B60E09B}"/>
                  </a:ext>
                </a:extLst>
              </p:cNvPr>
              <p:cNvSpPr txBox="1"/>
              <p:nvPr/>
            </p:nvSpPr>
            <p:spPr>
              <a:xfrm>
                <a:off x="2439261" y="2205007"/>
                <a:ext cx="345434" cy="2818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0</m:t>
                          </m:r>
                        </m:sub>
                        <m:sup>
                          <m:r>
                            <a:rPr lang="en-US" sz="1200" b="0" i="1" smtClean="0">
                              <a:solidFill>
                                <a:srgbClr val="FFFFFF"/>
                              </a:solidFill>
                              <a:latin typeface="Cambria Math" panose="02040503050406030204" pitchFamily="18" charset="0"/>
                            </a:rPr>
                            <m:t>0</m:t>
                          </m:r>
                        </m:sup>
                      </m:sSubSup>
                    </m:oMath>
                  </m:oMathPara>
                </a14:m>
                <a:endParaRPr lang="en-US" sz="1200">
                  <a:solidFill>
                    <a:srgbClr val="FFFFFF"/>
                  </a:solidFill>
                </a:endParaRPr>
              </a:p>
            </p:txBody>
          </p:sp>
        </mc:Choice>
        <mc:Fallback xmlns="">
          <p:sp>
            <p:nvSpPr>
              <p:cNvPr id="48" name="TextBox 47">
                <a:extLst>
                  <a:ext uri="{FF2B5EF4-FFF2-40B4-BE49-F238E27FC236}">
                    <a16:creationId xmlns:a16="http://schemas.microsoft.com/office/drawing/2014/main" id="{75809F37-6780-84A3-E09C-2FD59B60E09B}"/>
                  </a:ext>
                </a:extLst>
              </p:cNvPr>
              <p:cNvSpPr txBox="1">
                <a:spLocks noRot="1" noChangeAspect="1" noMove="1" noResize="1" noEditPoints="1" noAdjustHandles="1" noChangeArrowheads="1" noChangeShapeType="1" noTextEdit="1"/>
              </p:cNvSpPr>
              <p:nvPr/>
            </p:nvSpPr>
            <p:spPr>
              <a:xfrm>
                <a:off x="2439261" y="2205007"/>
                <a:ext cx="345434" cy="281872"/>
              </a:xfrm>
              <a:prstGeom prst="rect">
                <a:avLst/>
              </a:prstGeom>
              <a:blipFill>
                <a:blip r:embed="rId4"/>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D974348F-5AEB-D594-6331-476FF4205D29}"/>
                  </a:ext>
                </a:extLst>
              </p:cNvPr>
              <p:cNvSpPr txBox="1"/>
              <p:nvPr/>
            </p:nvSpPr>
            <p:spPr>
              <a:xfrm>
                <a:off x="3655101" y="2208630"/>
                <a:ext cx="345434" cy="2807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0</m:t>
                          </m:r>
                        </m:sub>
                        <m:sup>
                          <m:r>
                            <a:rPr lang="en-US" sz="1200" b="0" i="1" smtClean="0">
                              <a:solidFill>
                                <a:srgbClr val="FFFFFF"/>
                              </a:solidFill>
                              <a:latin typeface="Cambria Math" panose="02040503050406030204" pitchFamily="18" charset="0"/>
                            </a:rPr>
                            <m:t>2</m:t>
                          </m:r>
                        </m:sup>
                      </m:sSubSup>
                    </m:oMath>
                  </m:oMathPara>
                </a14:m>
                <a:endParaRPr lang="en-US" sz="1200">
                  <a:solidFill>
                    <a:srgbClr val="FFFFFF"/>
                  </a:solidFill>
                </a:endParaRPr>
              </a:p>
            </p:txBody>
          </p:sp>
        </mc:Choice>
        <mc:Fallback xmlns="">
          <p:sp>
            <p:nvSpPr>
              <p:cNvPr id="49" name="TextBox 48">
                <a:extLst>
                  <a:ext uri="{FF2B5EF4-FFF2-40B4-BE49-F238E27FC236}">
                    <a16:creationId xmlns:a16="http://schemas.microsoft.com/office/drawing/2014/main" id="{D974348F-5AEB-D594-6331-476FF4205D29}"/>
                  </a:ext>
                </a:extLst>
              </p:cNvPr>
              <p:cNvSpPr txBox="1">
                <a:spLocks noRot="1" noChangeAspect="1" noMove="1" noResize="1" noEditPoints="1" noAdjustHandles="1" noChangeArrowheads="1" noChangeShapeType="1" noTextEdit="1"/>
              </p:cNvSpPr>
              <p:nvPr/>
            </p:nvSpPr>
            <p:spPr>
              <a:xfrm>
                <a:off x="3655101" y="2208630"/>
                <a:ext cx="345434" cy="280718"/>
              </a:xfrm>
              <a:prstGeom prst="rect">
                <a:avLst/>
              </a:prstGeom>
              <a:blipFill>
                <a:blip r:embed="rId5"/>
                <a:stretch>
                  <a:fillRect/>
                </a:stretch>
              </a:blipFill>
              <a:ln w="12700" cap="flat">
                <a:noFill/>
                <a:miter lim="400000"/>
              </a:ln>
              <a:effectLst/>
            </p:spPr>
            <p:txBody>
              <a:bodyPr/>
              <a:lstStyle/>
              <a:p>
                <a:r>
                  <a:rPr lang="en-US">
                    <a:noFill/>
                  </a:rPr>
                  <a:t> </a:t>
                </a:r>
              </a:p>
            </p:txBody>
          </p:sp>
        </mc:Fallback>
      </mc:AlternateContent>
      <p:sp>
        <p:nvSpPr>
          <p:cNvPr id="51" name="Rectangle 50">
            <a:extLst>
              <a:ext uri="{FF2B5EF4-FFF2-40B4-BE49-F238E27FC236}">
                <a16:creationId xmlns:a16="http://schemas.microsoft.com/office/drawing/2014/main" id="{78213BA2-78A9-E931-D859-CBF59899935C}"/>
              </a:ext>
            </a:extLst>
          </p:cNvPr>
          <p:cNvSpPr/>
          <p:nvPr/>
        </p:nvSpPr>
        <p:spPr>
          <a:xfrm>
            <a:off x="4599232" y="2177575"/>
            <a:ext cx="345434" cy="353131"/>
          </a:xfrm>
          <a:prstGeom prst="rect">
            <a:avLst/>
          </a:prstGeom>
          <a:noFill/>
          <a:ln w="12700" cap="flat">
            <a:solidFill>
              <a:srgbClr val="00B05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BA0E98F6-8A53-5663-458F-85F35256B20B}"/>
                  </a:ext>
                </a:extLst>
              </p:cNvPr>
              <p:cNvSpPr txBox="1"/>
              <p:nvPr/>
            </p:nvSpPr>
            <p:spPr>
              <a:xfrm>
                <a:off x="4546125" y="2207322"/>
                <a:ext cx="345434" cy="2845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0</m:t>
                          </m:r>
                        </m:sub>
                        <m:sup>
                          <m:r>
                            <a:rPr lang="en-US" sz="1200" b="0" i="1" smtClean="0">
                              <a:solidFill>
                                <a:srgbClr val="FFFFFF"/>
                              </a:solidFill>
                              <a:latin typeface="Cambria Math" panose="02040503050406030204" pitchFamily="18" charset="0"/>
                            </a:rPr>
                            <m:t>255</m:t>
                          </m:r>
                        </m:sup>
                      </m:sSubSup>
                    </m:oMath>
                  </m:oMathPara>
                </a14:m>
                <a:endParaRPr lang="en-US" sz="1200">
                  <a:solidFill>
                    <a:srgbClr val="FFFFFF"/>
                  </a:solidFill>
                </a:endParaRPr>
              </a:p>
            </p:txBody>
          </p:sp>
        </mc:Choice>
        <mc:Fallback xmlns="">
          <p:sp>
            <p:nvSpPr>
              <p:cNvPr id="61" name="TextBox 60">
                <a:extLst>
                  <a:ext uri="{FF2B5EF4-FFF2-40B4-BE49-F238E27FC236}">
                    <a16:creationId xmlns:a16="http://schemas.microsoft.com/office/drawing/2014/main" id="{BA0E98F6-8A53-5663-458F-85F35256B20B}"/>
                  </a:ext>
                </a:extLst>
              </p:cNvPr>
              <p:cNvSpPr txBox="1">
                <a:spLocks noRot="1" noChangeAspect="1" noMove="1" noResize="1" noEditPoints="1" noAdjustHandles="1" noChangeArrowheads="1" noChangeShapeType="1" noTextEdit="1"/>
              </p:cNvSpPr>
              <p:nvPr/>
            </p:nvSpPr>
            <p:spPr>
              <a:xfrm>
                <a:off x="4546125" y="2207322"/>
                <a:ext cx="345434" cy="284501"/>
              </a:xfrm>
              <a:prstGeom prst="rect">
                <a:avLst/>
              </a:prstGeom>
              <a:blipFill>
                <a:blip r:embed="rId6"/>
                <a:stretch>
                  <a:fillRect r="-21429"/>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C244A48B-6E45-2F82-477F-5AAED0B8859B}"/>
                  </a:ext>
                </a:extLst>
              </p:cNvPr>
              <p:cNvSpPr txBox="1"/>
              <p:nvPr/>
            </p:nvSpPr>
            <p:spPr>
              <a:xfrm>
                <a:off x="2381565" y="4823065"/>
                <a:ext cx="345434" cy="2650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100" i="1" smtClean="0">
                              <a:solidFill>
                                <a:srgbClr val="FFFFFF"/>
                              </a:solidFill>
                              <a:latin typeface="Cambria Math" panose="02040503050406030204" pitchFamily="18" charset="0"/>
                            </a:rPr>
                          </m:ctrlPr>
                        </m:sSubSupPr>
                        <m:e>
                          <m:r>
                            <a:rPr lang="en-US" sz="1100" b="0" i="1" smtClean="0">
                              <a:solidFill>
                                <a:srgbClr val="FFFFFF"/>
                              </a:solidFill>
                              <a:latin typeface="Cambria Math" panose="02040503050406030204" pitchFamily="18" charset="0"/>
                            </a:rPr>
                            <m:t>𝐶</m:t>
                          </m:r>
                        </m:e>
                        <m:sub>
                          <m:r>
                            <a:rPr lang="en-US" sz="1100" b="0" i="1" smtClean="0">
                              <a:solidFill>
                                <a:srgbClr val="FFFFFF"/>
                              </a:solidFill>
                              <a:latin typeface="Cambria Math" panose="02040503050406030204" pitchFamily="18" charset="0"/>
                            </a:rPr>
                            <m:t>𝑁</m:t>
                          </m:r>
                          <m:r>
                            <a:rPr lang="en-US" sz="1100" b="0" i="1" smtClean="0">
                              <a:solidFill>
                                <a:srgbClr val="FFFFFF"/>
                              </a:solidFill>
                              <a:latin typeface="Cambria Math" panose="02040503050406030204" pitchFamily="18" charset="0"/>
                            </a:rPr>
                            <m:t>−1</m:t>
                          </m:r>
                        </m:sub>
                        <m:sup>
                          <m:r>
                            <a:rPr lang="en-US" sz="1100" b="0" i="1" smtClean="0">
                              <a:solidFill>
                                <a:srgbClr val="FFFFFF"/>
                              </a:solidFill>
                              <a:latin typeface="Cambria Math" panose="02040503050406030204" pitchFamily="18" charset="0"/>
                            </a:rPr>
                            <m:t>0</m:t>
                          </m:r>
                        </m:sup>
                      </m:sSubSup>
                    </m:oMath>
                  </m:oMathPara>
                </a14:m>
                <a:endParaRPr lang="en-US" sz="1100">
                  <a:solidFill>
                    <a:srgbClr val="FFFFFF"/>
                  </a:solidFill>
                </a:endParaRPr>
              </a:p>
            </p:txBody>
          </p:sp>
        </mc:Choice>
        <mc:Fallback xmlns="">
          <p:sp>
            <p:nvSpPr>
              <p:cNvPr id="70" name="TextBox 69">
                <a:extLst>
                  <a:ext uri="{FF2B5EF4-FFF2-40B4-BE49-F238E27FC236}">
                    <a16:creationId xmlns:a16="http://schemas.microsoft.com/office/drawing/2014/main" id="{C244A48B-6E45-2F82-477F-5AAED0B8859B}"/>
                  </a:ext>
                </a:extLst>
              </p:cNvPr>
              <p:cNvSpPr txBox="1">
                <a:spLocks noRot="1" noChangeAspect="1" noMove="1" noResize="1" noEditPoints="1" noAdjustHandles="1" noChangeArrowheads="1" noChangeShapeType="1" noTextEdit="1"/>
              </p:cNvSpPr>
              <p:nvPr/>
            </p:nvSpPr>
            <p:spPr>
              <a:xfrm>
                <a:off x="2381565" y="4823065"/>
                <a:ext cx="345434" cy="265009"/>
              </a:xfrm>
              <a:prstGeom prst="rect">
                <a:avLst/>
              </a:prstGeom>
              <a:blipFill>
                <a:blip r:embed="rId7"/>
                <a:stretch>
                  <a:fillRect r="-23214"/>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FD7F3FBA-B4F0-730B-1525-D4D5D25EE243}"/>
                  </a:ext>
                </a:extLst>
              </p:cNvPr>
              <p:cNvSpPr txBox="1"/>
              <p:nvPr/>
            </p:nvSpPr>
            <p:spPr>
              <a:xfrm>
                <a:off x="2984096" y="4825713"/>
                <a:ext cx="345434" cy="2635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100" i="1" smtClean="0">
                              <a:solidFill>
                                <a:srgbClr val="FFFFFF"/>
                              </a:solidFill>
                              <a:latin typeface="Cambria Math" panose="02040503050406030204" pitchFamily="18" charset="0"/>
                            </a:rPr>
                          </m:ctrlPr>
                        </m:sSubSupPr>
                        <m:e>
                          <m:r>
                            <a:rPr lang="en-US" sz="1100" b="0" i="1" smtClean="0">
                              <a:solidFill>
                                <a:srgbClr val="FFFFFF"/>
                              </a:solidFill>
                              <a:latin typeface="Cambria Math" panose="02040503050406030204" pitchFamily="18" charset="0"/>
                            </a:rPr>
                            <m:t>𝐶</m:t>
                          </m:r>
                        </m:e>
                        <m:sub>
                          <m:r>
                            <a:rPr lang="en-US" sz="1100" b="0" i="1" smtClean="0">
                              <a:solidFill>
                                <a:srgbClr val="FFFFFF"/>
                              </a:solidFill>
                              <a:latin typeface="Cambria Math" panose="02040503050406030204" pitchFamily="18" charset="0"/>
                            </a:rPr>
                            <m:t>𝑁</m:t>
                          </m:r>
                          <m:r>
                            <a:rPr lang="en-US" sz="1100" b="0" i="1" smtClean="0">
                              <a:solidFill>
                                <a:srgbClr val="FFFFFF"/>
                              </a:solidFill>
                              <a:latin typeface="Cambria Math" panose="02040503050406030204" pitchFamily="18" charset="0"/>
                            </a:rPr>
                            <m:t>−1</m:t>
                          </m:r>
                        </m:sub>
                        <m:sup>
                          <m:r>
                            <a:rPr lang="en-US" sz="1100" b="0" i="1" smtClean="0">
                              <a:solidFill>
                                <a:srgbClr val="FFFFFF"/>
                              </a:solidFill>
                              <a:latin typeface="Cambria Math" panose="02040503050406030204" pitchFamily="18" charset="0"/>
                            </a:rPr>
                            <m:t>1</m:t>
                          </m:r>
                        </m:sup>
                      </m:sSubSup>
                    </m:oMath>
                  </m:oMathPara>
                </a14:m>
                <a:endParaRPr lang="en-US" sz="1100">
                  <a:solidFill>
                    <a:srgbClr val="FFFFFF"/>
                  </a:solidFill>
                </a:endParaRPr>
              </a:p>
            </p:txBody>
          </p:sp>
        </mc:Choice>
        <mc:Fallback xmlns="">
          <p:sp>
            <p:nvSpPr>
              <p:cNvPr id="72" name="TextBox 71">
                <a:extLst>
                  <a:ext uri="{FF2B5EF4-FFF2-40B4-BE49-F238E27FC236}">
                    <a16:creationId xmlns:a16="http://schemas.microsoft.com/office/drawing/2014/main" id="{FD7F3FBA-B4F0-730B-1525-D4D5D25EE243}"/>
                  </a:ext>
                </a:extLst>
              </p:cNvPr>
              <p:cNvSpPr txBox="1">
                <a:spLocks noRot="1" noChangeAspect="1" noMove="1" noResize="1" noEditPoints="1" noAdjustHandles="1" noChangeArrowheads="1" noChangeShapeType="1" noTextEdit="1"/>
              </p:cNvSpPr>
              <p:nvPr/>
            </p:nvSpPr>
            <p:spPr>
              <a:xfrm>
                <a:off x="2984096" y="4825713"/>
                <a:ext cx="345434" cy="263598"/>
              </a:xfrm>
              <a:prstGeom prst="rect">
                <a:avLst/>
              </a:prstGeom>
              <a:blipFill>
                <a:blip r:embed="rId8"/>
                <a:stretch>
                  <a:fillRect r="-23214"/>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93DBD797-FD57-A4EB-8187-1F6B2010A158}"/>
                  </a:ext>
                </a:extLst>
              </p:cNvPr>
              <p:cNvSpPr txBox="1"/>
              <p:nvPr/>
            </p:nvSpPr>
            <p:spPr>
              <a:xfrm>
                <a:off x="3596023" y="4833857"/>
                <a:ext cx="345434" cy="2639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100" i="1" smtClean="0">
                              <a:solidFill>
                                <a:srgbClr val="FFFFFF"/>
                              </a:solidFill>
                              <a:latin typeface="Cambria Math" panose="02040503050406030204" pitchFamily="18" charset="0"/>
                            </a:rPr>
                          </m:ctrlPr>
                        </m:sSubSupPr>
                        <m:e>
                          <m:r>
                            <a:rPr lang="en-US" sz="1100" b="0" i="1" smtClean="0">
                              <a:solidFill>
                                <a:srgbClr val="FFFFFF"/>
                              </a:solidFill>
                              <a:latin typeface="Cambria Math" panose="02040503050406030204" pitchFamily="18" charset="0"/>
                            </a:rPr>
                            <m:t>𝐶</m:t>
                          </m:r>
                        </m:e>
                        <m:sub>
                          <m:r>
                            <a:rPr lang="en-US" sz="1100" b="0" i="1" smtClean="0">
                              <a:solidFill>
                                <a:srgbClr val="FFFFFF"/>
                              </a:solidFill>
                              <a:latin typeface="Cambria Math" panose="02040503050406030204" pitchFamily="18" charset="0"/>
                            </a:rPr>
                            <m:t>𝑁</m:t>
                          </m:r>
                          <m:r>
                            <a:rPr lang="en-US" sz="1100" b="0" i="1" smtClean="0">
                              <a:solidFill>
                                <a:srgbClr val="FFFFFF"/>
                              </a:solidFill>
                              <a:latin typeface="Cambria Math" panose="02040503050406030204" pitchFamily="18" charset="0"/>
                            </a:rPr>
                            <m:t>−1</m:t>
                          </m:r>
                        </m:sub>
                        <m:sup>
                          <m:r>
                            <a:rPr lang="en-US" sz="1100" b="0" i="1" smtClean="0">
                              <a:solidFill>
                                <a:srgbClr val="FFFFFF"/>
                              </a:solidFill>
                              <a:latin typeface="Cambria Math" panose="02040503050406030204" pitchFamily="18" charset="0"/>
                            </a:rPr>
                            <m:t>2</m:t>
                          </m:r>
                        </m:sup>
                      </m:sSubSup>
                    </m:oMath>
                  </m:oMathPara>
                </a14:m>
                <a:endParaRPr lang="en-US" sz="1100">
                  <a:solidFill>
                    <a:srgbClr val="FFFFFF"/>
                  </a:solidFill>
                </a:endParaRPr>
              </a:p>
            </p:txBody>
          </p:sp>
        </mc:Choice>
        <mc:Fallback xmlns="">
          <p:sp>
            <p:nvSpPr>
              <p:cNvPr id="74" name="TextBox 73">
                <a:extLst>
                  <a:ext uri="{FF2B5EF4-FFF2-40B4-BE49-F238E27FC236}">
                    <a16:creationId xmlns:a16="http://schemas.microsoft.com/office/drawing/2014/main" id="{93DBD797-FD57-A4EB-8187-1F6B2010A158}"/>
                  </a:ext>
                </a:extLst>
              </p:cNvPr>
              <p:cNvSpPr txBox="1">
                <a:spLocks noRot="1" noChangeAspect="1" noMove="1" noResize="1" noEditPoints="1" noAdjustHandles="1" noChangeArrowheads="1" noChangeShapeType="1" noTextEdit="1"/>
              </p:cNvSpPr>
              <p:nvPr/>
            </p:nvSpPr>
            <p:spPr>
              <a:xfrm>
                <a:off x="3596023" y="4833857"/>
                <a:ext cx="345434" cy="263983"/>
              </a:xfrm>
              <a:prstGeom prst="rect">
                <a:avLst/>
              </a:prstGeom>
              <a:blipFill>
                <a:blip r:embed="rId9"/>
                <a:stretch>
                  <a:fillRect r="-21053"/>
                </a:stretch>
              </a:blipFill>
              <a:ln w="12700" cap="flat">
                <a:noFill/>
                <a:miter lim="400000"/>
              </a:ln>
              <a:effectLst/>
            </p:spPr>
            <p:txBody>
              <a:bodyPr/>
              <a:lstStyle/>
              <a:p>
                <a:r>
                  <a:rPr lang="en-US">
                    <a:noFill/>
                  </a:rPr>
                  <a:t> </a:t>
                </a:r>
              </a:p>
            </p:txBody>
          </p:sp>
        </mc:Fallback>
      </mc:AlternateContent>
      <p:sp>
        <p:nvSpPr>
          <p:cNvPr id="77" name="TextBox 76">
            <a:extLst>
              <a:ext uri="{FF2B5EF4-FFF2-40B4-BE49-F238E27FC236}">
                <a16:creationId xmlns:a16="http://schemas.microsoft.com/office/drawing/2014/main" id="{3E9EE4E3-038A-6CF7-DFE0-F6618917F49E}"/>
              </a:ext>
            </a:extLst>
          </p:cNvPr>
          <p:cNvSpPr txBox="1"/>
          <p:nvPr/>
        </p:nvSpPr>
        <p:spPr>
          <a:xfrm>
            <a:off x="4163420" y="4774976"/>
            <a:ext cx="369642"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200">
                <a:solidFill>
                  <a:srgbClr val="FFFFFF"/>
                </a:solidFill>
              </a:rPr>
              <a:t>...</a:t>
            </a:r>
          </a:p>
          <a:p>
            <a:endParaRPr lang="en-US" sz="1200">
              <a:solidFill>
                <a:srgbClr val="FFFFFF"/>
              </a:solidFill>
            </a:endParaRPr>
          </a:p>
        </p:txBody>
      </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AB8B4ECF-37DE-D528-D6BF-B6D4A22A8ADB}"/>
                  </a:ext>
                </a:extLst>
              </p:cNvPr>
              <p:cNvSpPr txBox="1"/>
              <p:nvPr/>
            </p:nvSpPr>
            <p:spPr>
              <a:xfrm>
                <a:off x="2444861" y="2975277"/>
                <a:ext cx="345434" cy="2803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0</m:t>
                          </m:r>
                        </m:sup>
                      </m:sSubSup>
                    </m:oMath>
                  </m:oMathPara>
                </a14:m>
                <a:endParaRPr lang="en-US" sz="1200">
                  <a:solidFill>
                    <a:srgbClr val="FFFFFF"/>
                  </a:solidFill>
                </a:endParaRPr>
              </a:p>
            </p:txBody>
          </p:sp>
        </mc:Choice>
        <mc:Fallback xmlns="">
          <p:sp>
            <p:nvSpPr>
              <p:cNvPr id="81" name="TextBox 80">
                <a:extLst>
                  <a:ext uri="{FF2B5EF4-FFF2-40B4-BE49-F238E27FC236}">
                    <a16:creationId xmlns:a16="http://schemas.microsoft.com/office/drawing/2014/main" id="{AB8B4ECF-37DE-D528-D6BF-B6D4A22A8ADB}"/>
                  </a:ext>
                </a:extLst>
              </p:cNvPr>
              <p:cNvSpPr txBox="1">
                <a:spLocks noRot="1" noChangeAspect="1" noMove="1" noResize="1" noEditPoints="1" noAdjustHandles="1" noChangeArrowheads="1" noChangeShapeType="1" noTextEdit="1"/>
              </p:cNvSpPr>
              <p:nvPr/>
            </p:nvSpPr>
            <p:spPr>
              <a:xfrm>
                <a:off x="2444861" y="2975277"/>
                <a:ext cx="345434" cy="280333"/>
              </a:xfrm>
              <a:prstGeom prst="rect">
                <a:avLst/>
              </a:prstGeom>
              <a:blipFill>
                <a:blip r:embed="rId10"/>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37AB2C0D-BFC1-FE5D-006D-AAD85DA49FA2}"/>
                  </a:ext>
                </a:extLst>
              </p:cNvPr>
              <p:cNvSpPr txBox="1"/>
              <p:nvPr/>
            </p:nvSpPr>
            <p:spPr>
              <a:xfrm>
                <a:off x="3024493" y="2981816"/>
                <a:ext cx="345434" cy="2787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1</m:t>
                          </m:r>
                        </m:sup>
                      </m:sSubSup>
                    </m:oMath>
                  </m:oMathPara>
                </a14:m>
                <a:endParaRPr lang="en-US" sz="1200">
                  <a:solidFill>
                    <a:srgbClr val="FFFFFF"/>
                  </a:solidFill>
                </a:endParaRPr>
              </a:p>
            </p:txBody>
          </p:sp>
        </mc:Choice>
        <mc:Fallback xmlns="">
          <p:sp>
            <p:nvSpPr>
              <p:cNvPr id="83" name="TextBox 82">
                <a:extLst>
                  <a:ext uri="{FF2B5EF4-FFF2-40B4-BE49-F238E27FC236}">
                    <a16:creationId xmlns:a16="http://schemas.microsoft.com/office/drawing/2014/main" id="{37AB2C0D-BFC1-FE5D-006D-AAD85DA49FA2}"/>
                  </a:ext>
                </a:extLst>
              </p:cNvPr>
              <p:cNvSpPr txBox="1">
                <a:spLocks noRot="1" noChangeAspect="1" noMove="1" noResize="1" noEditPoints="1" noAdjustHandles="1" noChangeArrowheads="1" noChangeShapeType="1" noTextEdit="1"/>
              </p:cNvSpPr>
              <p:nvPr/>
            </p:nvSpPr>
            <p:spPr>
              <a:xfrm>
                <a:off x="3024493" y="2981816"/>
                <a:ext cx="345434" cy="278794"/>
              </a:xfrm>
              <a:prstGeom prst="rect">
                <a:avLst/>
              </a:prstGeom>
              <a:blipFill>
                <a:blip r:embed="rId11"/>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78634328-B784-0738-0F24-383D42196B8A}"/>
                  </a:ext>
                </a:extLst>
              </p:cNvPr>
              <p:cNvSpPr txBox="1"/>
              <p:nvPr/>
            </p:nvSpPr>
            <p:spPr>
              <a:xfrm>
                <a:off x="3651082" y="2978305"/>
                <a:ext cx="345434" cy="2791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2</m:t>
                          </m:r>
                        </m:sup>
                      </m:sSubSup>
                    </m:oMath>
                  </m:oMathPara>
                </a14:m>
                <a:endParaRPr lang="en-US" sz="1200">
                  <a:solidFill>
                    <a:srgbClr val="FFFFFF"/>
                  </a:solidFill>
                </a:endParaRPr>
              </a:p>
            </p:txBody>
          </p:sp>
        </mc:Choice>
        <mc:Fallback xmlns="">
          <p:sp>
            <p:nvSpPr>
              <p:cNvPr id="85" name="TextBox 84">
                <a:extLst>
                  <a:ext uri="{FF2B5EF4-FFF2-40B4-BE49-F238E27FC236}">
                    <a16:creationId xmlns:a16="http://schemas.microsoft.com/office/drawing/2014/main" id="{78634328-B784-0738-0F24-383D42196B8A}"/>
                  </a:ext>
                </a:extLst>
              </p:cNvPr>
              <p:cNvSpPr txBox="1">
                <a:spLocks noRot="1" noChangeAspect="1" noMove="1" noResize="1" noEditPoints="1" noAdjustHandles="1" noChangeArrowheads="1" noChangeShapeType="1" noTextEdit="1"/>
              </p:cNvSpPr>
              <p:nvPr/>
            </p:nvSpPr>
            <p:spPr>
              <a:xfrm>
                <a:off x="3651082" y="2978305"/>
                <a:ext cx="345434" cy="279179"/>
              </a:xfrm>
              <a:prstGeom prst="rect">
                <a:avLst/>
              </a:prstGeom>
              <a:blipFill>
                <a:blip r:embed="rId12"/>
                <a:stretch>
                  <a:fillRect/>
                </a:stretch>
              </a:blipFill>
              <a:ln w="12700" cap="flat">
                <a:noFill/>
                <a:miter lim="400000"/>
              </a:ln>
              <a:effectLst/>
            </p:spPr>
            <p:txBody>
              <a:bodyPr/>
              <a:lstStyle/>
              <a:p>
                <a:r>
                  <a:rPr lang="en-US">
                    <a:noFill/>
                  </a:rPr>
                  <a:t> </a:t>
                </a:r>
              </a:p>
            </p:txBody>
          </p:sp>
        </mc:Fallback>
      </mc:AlternateContent>
      <p:sp>
        <p:nvSpPr>
          <p:cNvPr id="88" name="TextBox 87">
            <a:extLst>
              <a:ext uri="{FF2B5EF4-FFF2-40B4-BE49-F238E27FC236}">
                <a16:creationId xmlns:a16="http://schemas.microsoft.com/office/drawing/2014/main" id="{4C1E1062-9830-3A27-76A9-655854E16BB5}"/>
              </a:ext>
            </a:extLst>
          </p:cNvPr>
          <p:cNvSpPr txBox="1"/>
          <p:nvPr/>
        </p:nvSpPr>
        <p:spPr>
          <a:xfrm>
            <a:off x="4154091" y="2947760"/>
            <a:ext cx="369642"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200">
                <a:solidFill>
                  <a:srgbClr val="FFFFFF"/>
                </a:solidFill>
              </a:rPr>
              <a:t>...</a:t>
            </a:r>
          </a:p>
          <a:p>
            <a:endParaRPr lang="en-US" sz="1200">
              <a:solidFill>
                <a:srgbClr val="FFFFFF"/>
              </a:solidFill>
            </a:endParaRPr>
          </a:p>
        </p:txBody>
      </p:sp>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53BF321E-DDDD-96A4-600F-0E3F645DF78E}"/>
                  </a:ext>
                </a:extLst>
              </p:cNvPr>
              <p:cNvSpPr txBox="1"/>
              <p:nvPr/>
            </p:nvSpPr>
            <p:spPr>
              <a:xfrm>
                <a:off x="4541178" y="4833293"/>
                <a:ext cx="345434" cy="2674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100" i="1" smtClean="0">
                              <a:solidFill>
                                <a:srgbClr val="FFFFFF"/>
                              </a:solidFill>
                              <a:latin typeface="Cambria Math" panose="02040503050406030204" pitchFamily="18" charset="0"/>
                            </a:rPr>
                          </m:ctrlPr>
                        </m:sSubSupPr>
                        <m:e>
                          <m:r>
                            <a:rPr lang="en-US" sz="1100" b="0" i="1" smtClean="0">
                              <a:solidFill>
                                <a:srgbClr val="FFFFFF"/>
                              </a:solidFill>
                              <a:latin typeface="Cambria Math" panose="02040503050406030204" pitchFamily="18" charset="0"/>
                            </a:rPr>
                            <m:t>𝐶</m:t>
                          </m:r>
                        </m:e>
                        <m:sub>
                          <m:r>
                            <a:rPr lang="en-US" sz="1100" b="0" i="1" smtClean="0">
                              <a:solidFill>
                                <a:srgbClr val="FFFFFF"/>
                              </a:solidFill>
                              <a:latin typeface="Cambria Math" panose="02040503050406030204" pitchFamily="18" charset="0"/>
                            </a:rPr>
                            <m:t>𝑁</m:t>
                          </m:r>
                          <m:r>
                            <a:rPr lang="en-US" sz="1100" b="0" i="1" smtClean="0">
                              <a:solidFill>
                                <a:srgbClr val="FFFFFF"/>
                              </a:solidFill>
                              <a:latin typeface="Cambria Math" panose="02040503050406030204" pitchFamily="18" charset="0"/>
                            </a:rPr>
                            <m:t>−1</m:t>
                          </m:r>
                        </m:sub>
                        <m:sup>
                          <m:r>
                            <a:rPr lang="en-US" sz="1100" b="0" i="1" smtClean="0">
                              <a:solidFill>
                                <a:srgbClr val="FFFFFF"/>
                              </a:solidFill>
                              <a:latin typeface="Cambria Math" panose="02040503050406030204" pitchFamily="18" charset="0"/>
                            </a:rPr>
                            <m:t>255</m:t>
                          </m:r>
                        </m:sup>
                      </m:sSubSup>
                    </m:oMath>
                  </m:oMathPara>
                </a14:m>
                <a:endParaRPr lang="en-US" sz="1100">
                  <a:solidFill>
                    <a:srgbClr val="FFFFFF"/>
                  </a:solidFill>
                </a:endParaRPr>
              </a:p>
            </p:txBody>
          </p:sp>
        </mc:Choice>
        <mc:Fallback xmlns="">
          <p:sp>
            <p:nvSpPr>
              <p:cNvPr id="117" name="TextBox 116">
                <a:extLst>
                  <a:ext uri="{FF2B5EF4-FFF2-40B4-BE49-F238E27FC236}">
                    <a16:creationId xmlns:a16="http://schemas.microsoft.com/office/drawing/2014/main" id="{53BF321E-DDDD-96A4-600F-0E3F645DF78E}"/>
                  </a:ext>
                </a:extLst>
              </p:cNvPr>
              <p:cNvSpPr txBox="1">
                <a:spLocks noRot="1" noChangeAspect="1" noMove="1" noResize="1" noEditPoints="1" noAdjustHandles="1" noChangeArrowheads="1" noChangeShapeType="1" noTextEdit="1"/>
              </p:cNvSpPr>
              <p:nvPr/>
            </p:nvSpPr>
            <p:spPr>
              <a:xfrm>
                <a:off x="4541178" y="4833293"/>
                <a:ext cx="345434" cy="267446"/>
              </a:xfrm>
              <a:prstGeom prst="rect">
                <a:avLst/>
              </a:prstGeom>
              <a:blipFill>
                <a:blip r:embed="rId13"/>
                <a:stretch>
                  <a:fillRect r="-21053"/>
                </a:stretch>
              </a:blipFill>
              <a:ln w="12700" cap="flat">
                <a:noFill/>
                <a:miter lim="400000"/>
              </a:ln>
              <a:effectLst/>
            </p:spPr>
            <p:txBody>
              <a:bodyPr/>
              <a:lstStyle/>
              <a:p>
                <a:r>
                  <a:rPr lang="en-US">
                    <a:noFill/>
                  </a:rPr>
                  <a:t> </a:t>
                </a:r>
              </a:p>
            </p:txBody>
          </p:sp>
        </mc:Fallback>
      </mc:AlternateContent>
      <p:sp>
        <p:nvSpPr>
          <p:cNvPr id="93" name="Rectangle 92">
            <a:extLst>
              <a:ext uri="{FF2B5EF4-FFF2-40B4-BE49-F238E27FC236}">
                <a16:creationId xmlns:a16="http://schemas.microsoft.com/office/drawing/2014/main" id="{1BFA590B-25B3-D965-C772-4C7887F21D78}"/>
              </a:ext>
            </a:extLst>
          </p:cNvPr>
          <p:cNvSpPr/>
          <p:nvPr/>
        </p:nvSpPr>
        <p:spPr>
          <a:xfrm>
            <a:off x="2358712" y="2081792"/>
            <a:ext cx="2872557" cy="518160"/>
          </a:xfrm>
          <a:prstGeom prst="rect">
            <a:avLst/>
          </a:prstGeom>
          <a:noFill/>
          <a:ln w="12700" cap="flat">
            <a:solidFill>
              <a:srgbClr val="92D05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86" name="TextBox 185">
            <a:extLst>
              <a:ext uri="{FF2B5EF4-FFF2-40B4-BE49-F238E27FC236}">
                <a16:creationId xmlns:a16="http://schemas.microsoft.com/office/drawing/2014/main" id="{931935C7-0AB2-A74E-BE99-294B0C288CA2}"/>
              </a:ext>
            </a:extLst>
          </p:cNvPr>
          <p:cNvSpPr txBox="1"/>
          <p:nvPr/>
        </p:nvSpPr>
        <p:spPr>
          <a:xfrm>
            <a:off x="989732" y="2192653"/>
            <a:ext cx="1551030"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92D050"/>
                </a:solidFill>
                <a:effectLst/>
                <a:uFillTx/>
                <a:latin typeface="+mj-lt"/>
                <a:ea typeface="+mj-ea"/>
                <a:cs typeface="+mj-cs"/>
                <a:sym typeface="Calibri"/>
              </a:rPr>
              <a:t>Block 0</a:t>
            </a:r>
          </a:p>
        </p:txBody>
      </p:sp>
      <p:sp>
        <p:nvSpPr>
          <p:cNvPr id="187" name="Rectangle 186">
            <a:extLst>
              <a:ext uri="{FF2B5EF4-FFF2-40B4-BE49-F238E27FC236}">
                <a16:creationId xmlns:a16="http://schemas.microsoft.com/office/drawing/2014/main" id="{711D1A6F-081D-4211-2FE8-136D16942F82}"/>
              </a:ext>
            </a:extLst>
          </p:cNvPr>
          <p:cNvSpPr/>
          <p:nvPr/>
        </p:nvSpPr>
        <p:spPr>
          <a:xfrm>
            <a:off x="2358614" y="2869841"/>
            <a:ext cx="2872556" cy="518160"/>
          </a:xfrm>
          <a:prstGeom prst="rect">
            <a:avLst/>
          </a:prstGeom>
          <a:noFill/>
          <a:ln w="12700" cap="flat">
            <a:solidFill>
              <a:srgbClr val="FFC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88" name="TextBox 187">
            <a:extLst>
              <a:ext uri="{FF2B5EF4-FFF2-40B4-BE49-F238E27FC236}">
                <a16:creationId xmlns:a16="http://schemas.microsoft.com/office/drawing/2014/main" id="{011AD0DF-B91A-3427-0275-0E3C9E4D4E21}"/>
              </a:ext>
            </a:extLst>
          </p:cNvPr>
          <p:cNvSpPr txBox="1"/>
          <p:nvPr/>
        </p:nvSpPr>
        <p:spPr>
          <a:xfrm>
            <a:off x="994593" y="2965408"/>
            <a:ext cx="1560159"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FFC000"/>
                </a:solidFill>
                <a:effectLst/>
                <a:uFillTx/>
                <a:latin typeface="+mj-lt"/>
                <a:ea typeface="+mj-ea"/>
                <a:cs typeface="+mj-cs"/>
                <a:sym typeface="Calibri"/>
              </a:rPr>
              <a:t>Block 1</a:t>
            </a:r>
          </a:p>
        </p:txBody>
      </p:sp>
      <p:sp>
        <p:nvSpPr>
          <p:cNvPr id="189" name="Rectangle 188">
            <a:extLst>
              <a:ext uri="{FF2B5EF4-FFF2-40B4-BE49-F238E27FC236}">
                <a16:creationId xmlns:a16="http://schemas.microsoft.com/office/drawing/2014/main" id="{48E967FD-1EE5-3BC6-C626-5310B5363BF7}"/>
              </a:ext>
            </a:extLst>
          </p:cNvPr>
          <p:cNvSpPr/>
          <p:nvPr/>
        </p:nvSpPr>
        <p:spPr>
          <a:xfrm>
            <a:off x="2345032" y="4704490"/>
            <a:ext cx="2882179" cy="518160"/>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90" name="TextBox 189">
            <a:extLst>
              <a:ext uri="{FF2B5EF4-FFF2-40B4-BE49-F238E27FC236}">
                <a16:creationId xmlns:a16="http://schemas.microsoft.com/office/drawing/2014/main" id="{6E946DAC-824C-DB17-0AD8-E7E111294ADE}"/>
              </a:ext>
            </a:extLst>
          </p:cNvPr>
          <p:cNvSpPr txBox="1"/>
          <p:nvPr/>
        </p:nvSpPr>
        <p:spPr>
          <a:xfrm>
            <a:off x="1006241" y="4808715"/>
            <a:ext cx="1800132"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FFFF00"/>
                </a:solidFill>
                <a:effectLst/>
                <a:uFillTx/>
                <a:latin typeface="+mj-lt"/>
                <a:ea typeface="+mj-ea"/>
                <a:cs typeface="+mj-cs"/>
                <a:sym typeface="Calibri"/>
              </a:rPr>
              <a:t>Block N-1</a:t>
            </a:r>
          </a:p>
        </p:txBody>
      </p:sp>
      <p:sp>
        <p:nvSpPr>
          <p:cNvPr id="308" name="TextBox 307">
            <a:extLst>
              <a:ext uri="{FF2B5EF4-FFF2-40B4-BE49-F238E27FC236}">
                <a16:creationId xmlns:a16="http://schemas.microsoft.com/office/drawing/2014/main" id="{9C73D773-D341-8851-2F8B-FC54AA811240}"/>
              </a:ext>
            </a:extLst>
          </p:cNvPr>
          <p:cNvSpPr txBox="1"/>
          <p:nvPr/>
        </p:nvSpPr>
        <p:spPr>
          <a:xfrm>
            <a:off x="8611968" y="5845984"/>
            <a:ext cx="168952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b="0" i="0" u="none" strike="noStrike" cap="none" spc="0" normalizeH="0" baseline="0">
                <a:ln>
                  <a:noFill/>
                </a:ln>
                <a:solidFill>
                  <a:srgbClr val="FFFF00"/>
                </a:solidFill>
                <a:effectLst/>
                <a:uFillTx/>
                <a:latin typeface="+mj-lt"/>
                <a:ea typeface="+mj-ea"/>
                <a:cs typeface="+mj-cs"/>
                <a:sym typeface="Calibri"/>
              </a:rPr>
              <a:t>Digit major</a:t>
            </a:r>
          </a:p>
        </p:txBody>
      </p:sp>
      <p:sp>
        <p:nvSpPr>
          <p:cNvPr id="53" name="Rectangle 52">
            <a:extLst>
              <a:ext uri="{FF2B5EF4-FFF2-40B4-BE49-F238E27FC236}">
                <a16:creationId xmlns:a16="http://schemas.microsoft.com/office/drawing/2014/main" id="{940F37A4-6075-E922-5D19-E891B181A708}"/>
              </a:ext>
            </a:extLst>
          </p:cNvPr>
          <p:cNvSpPr/>
          <p:nvPr/>
        </p:nvSpPr>
        <p:spPr>
          <a:xfrm>
            <a:off x="7846957" y="2106539"/>
            <a:ext cx="530218" cy="3151385"/>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54" name="TextBox 53">
            <a:extLst>
              <a:ext uri="{FF2B5EF4-FFF2-40B4-BE49-F238E27FC236}">
                <a16:creationId xmlns:a16="http://schemas.microsoft.com/office/drawing/2014/main" id="{B47CF4A1-0919-FF9A-F6A4-1E061F437CD3}"/>
              </a:ext>
            </a:extLst>
          </p:cNvPr>
          <p:cNvSpPr txBox="1"/>
          <p:nvPr/>
        </p:nvSpPr>
        <p:spPr>
          <a:xfrm>
            <a:off x="7826434" y="1424845"/>
            <a:ext cx="65782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Digit 0</a:t>
            </a:r>
          </a:p>
        </p:txBody>
      </p:sp>
      <p:sp>
        <p:nvSpPr>
          <p:cNvPr id="92" name="Rectangle 91">
            <a:extLst>
              <a:ext uri="{FF2B5EF4-FFF2-40B4-BE49-F238E27FC236}">
                <a16:creationId xmlns:a16="http://schemas.microsoft.com/office/drawing/2014/main" id="{C74BDBC3-4EF0-0752-107B-56EFA31834C5}"/>
              </a:ext>
            </a:extLst>
          </p:cNvPr>
          <p:cNvSpPr/>
          <p:nvPr/>
        </p:nvSpPr>
        <p:spPr>
          <a:xfrm>
            <a:off x="2442603" y="2945163"/>
            <a:ext cx="345434" cy="353131"/>
          </a:xfrm>
          <a:prstGeom prst="rect">
            <a:avLst/>
          </a:prstGeom>
          <a:noFill/>
          <a:ln w="12700" cap="flat">
            <a:solidFill>
              <a:srgbClr val="FFC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95" name="Rectangle 94">
            <a:extLst>
              <a:ext uri="{FF2B5EF4-FFF2-40B4-BE49-F238E27FC236}">
                <a16:creationId xmlns:a16="http://schemas.microsoft.com/office/drawing/2014/main" id="{459DC77B-1A5D-6704-BD0B-6800EAC891FB}"/>
              </a:ext>
            </a:extLst>
          </p:cNvPr>
          <p:cNvSpPr/>
          <p:nvPr/>
        </p:nvSpPr>
        <p:spPr>
          <a:xfrm>
            <a:off x="3038293" y="2951701"/>
            <a:ext cx="345434" cy="353131"/>
          </a:xfrm>
          <a:prstGeom prst="rect">
            <a:avLst/>
          </a:prstGeom>
          <a:noFill/>
          <a:ln w="12700" cap="flat">
            <a:solidFill>
              <a:srgbClr val="FFC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99" name="Rectangle 98">
            <a:extLst>
              <a:ext uri="{FF2B5EF4-FFF2-40B4-BE49-F238E27FC236}">
                <a16:creationId xmlns:a16="http://schemas.microsoft.com/office/drawing/2014/main" id="{BAB84CE1-ADC1-91DC-9521-A0654D49DD5A}"/>
              </a:ext>
            </a:extLst>
          </p:cNvPr>
          <p:cNvSpPr/>
          <p:nvPr/>
        </p:nvSpPr>
        <p:spPr>
          <a:xfrm>
            <a:off x="3661158" y="2948786"/>
            <a:ext cx="345434" cy="353131"/>
          </a:xfrm>
          <a:prstGeom prst="rect">
            <a:avLst/>
          </a:prstGeom>
          <a:noFill/>
          <a:ln w="12700" cap="flat">
            <a:solidFill>
              <a:srgbClr val="FFC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02" name="Rectangle 101">
            <a:extLst>
              <a:ext uri="{FF2B5EF4-FFF2-40B4-BE49-F238E27FC236}">
                <a16:creationId xmlns:a16="http://schemas.microsoft.com/office/drawing/2014/main" id="{A7C43A67-FED5-336A-8A46-505EA607DDF9}"/>
              </a:ext>
            </a:extLst>
          </p:cNvPr>
          <p:cNvSpPr/>
          <p:nvPr/>
        </p:nvSpPr>
        <p:spPr>
          <a:xfrm>
            <a:off x="4602574" y="2953357"/>
            <a:ext cx="345434" cy="353131"/>
          </a:xfrm>
          <a:prstGeom prst="rect">
            <a:avLst/>
          </a:prstGeom>
          <a:noFill/>
          <a:ln w="12700" cap="flat">
            <a:solidFill>
              <a:srgbClr val="FFC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395EB94E-3E39-B89B-29E1-B86A1F02BF65}"/>
                  </a:ext>
                </a:extLst>
              </p:cNvPr>
              <p:cNvSpPr txBox="1"/>
              <p:nvPr/>
            </p:nvSpPr>
            <p:spPr>
              <a:xfrm>
                <a:off x="4542106" y="2986266"/>
                <a:ext cx="345434" cy="2829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255</m:t>
                          </m:r>
                        </m:sup>
                      </m:sSubSup>
                    </m:oMath>
                  </m:oMathPara>
                </a14:m>
                <a:endParaRPr lang="en-US" sz="1200">
                  <a:solidFill>
                    <a:srgbClr val="FFFFFF"/>
                  </a:solidFill>
                </a:endParaRPr>
              </a:p>
            </p:txBody>
          </p:sp>
        </mc:Choice>
        <mc:Fallback xmlns="">
          <p:sp>
            <p:nvSpPr>
              <p:cNvPr id="112" name="TextBox 111">
                <a:extLst>
                  <a:ext uri="{FF2B5EF4-FFF2-40B4-BE49-F238E27FC236}">
                    <a16:creationId xmlns:a16="http://schemas.microsoft.com/office/drawing/2014/main" id="{395EB94E-3E39-B89B-29E1-B86A1F02BF65}"/>
                  </a:ext>
                </a:extLst>
              </p:cNvPr>
              <p:cNvSpPr txBox="1">
                <a:spLocks noRot="1" noChangeAspect="1" noMove="1" noResize="1" noEditPoints="1" noAdjustHandles="1" noChangeArrowheads="1" noChangeShapeType="1" noTextEdit="1"/>
              </p:cNvSpPr>
              <p:nvPr/>
            </p:nvSpPr>
            <p:spPr>
              <a:xfrm>
                <a:off x="4542106" y="2986266"/>
                <a:ext cx="345434" cy="282963"/>
              </a:xfrm>
              <a:prstGeom prst="rect">
                <a:avLst/>
              </a:prstGeom>
              <a:blipFill>
                <a:blip r:embed="rId14"/>
                <a:stretch>
                  <a:fillRect r="-21053"/>
                </a:stretch>
              </a:blipFill>
              <a:ln w="12700" cap="flat">
                <a:noFill/>
                <a:miter lim="400000"/>
              </a:ln>
              <a:effectLst/>
            </p:spPr>
            <p:txBody>
              <a:bodyPr/>
              <a:lstStyle/>
              <a:p>
                <a:r>
                  <a:rPr lang="en-US">
                    <a:noFill/>
                  </a:rPr>
                  <a:t> </a:t>
                </a:r>
              </a:p>
            </p:txBody>
          </p:sp>
        </mc:Fallback>
      </mc:AlternateContent>
      <p:sp>
        <p:nvSpPr>
          <p:cNvPr id="104" name="Rectangle 103">
            <a:extLst>
              <a:ext uri="{FF2B5EF4-FFF2-40B4-BE49-F238E27FC236}">
                <a16:creationId xmlns:a16="http://schemas.microsoft.com/office/drawing/2014/main" id="{2AC9D4B4-7330-553F-2EA2-0097099B3BD1}"/>
              </a:ext>
            </a:extLst>
          </p:cNvPr>
          <p:cNvSpPr/>
          <p:nvPr/>
        </p:nvSpPr>
        <p:spPr>
          <a:xfrm>
            <a:off x="2439913" y="4787140"/>
            <a:ext cx="345434" cy="353131"/>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05" name="Rectangle 104">
            <a:extLst>
              <a:ext uri="{FF2B5EF4-FFF2-40B4-BE49-F238E27FC236}">
                <a16:creationId xmlns:a16="http://schemas.microsoft.com/office/drawing/2014/main" id="{3AB115C7-D35A-ADC1-BED8-7A54E0599AC6}"/>
              </a:ext>
            </a:extLst>
          </p:cNvPr>
          <p:cNvSpPr/>
          <p:nvPr/>
        </p:nvSpPr>
        <p:spPr>
          <a:xfrm>
            <a:off x="3035603" y="4793678"/>
            <a:ext cx="345434" cy="353131"/>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06" name="Rectangle 105">
            <a:extLst>
              <a:ext uri="{FF2B5EF4-FFF2-40B4-BE49-F238E27FC236}">
                <a16:creationId xmlns:a16="http://schemas.microsoft.com/office/drawing/2014/main" id="{C5E2A28D-7672-99D0-BD6E-5582451E77F2}"/>
              </a:ext>
            </a:extLst>
          </p:cNvPr>
          <p:cNvSpPr/>
          <p:nvPr/>
        </p:nvSpPr>
        <p:spPr>
          <a:xfrm>
            <a:off x="3658468" y="4790763"/>
            <a:ext cx="345434" cy="353131"/>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10" name="Rectangle 109">
            <a:extLst>
              <a:ext uri="{FF2B5EF4-FFF2-40B4-BE49-F238E27FC236}">
                <a16:creationId xmlns:a16="http://schemas.microsoft.com/office/drawing/2014/main" id="{5329F0C2-3E3C-20B4-09A9-BBBC28CBBC0A}"/>
              </a:ext>
            </a:extLst>
          </p:cNvPr>
          <p:cNvSpPr/>
          <p:nvPr/>
        </p:nvSpPr>
        <p:spPr>
          <a:xfrm>
            <a:off x="4599884" y="4795334"/>
            <a:ext cx="345434" cy="353131"/>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130" name="TextBox 129">
                <a:extLst>
                  <a:ext uri="{FF2B5EF4-FFF2-40B4-BE49-F238E27FC236}">
                    <a16:creationId xmlns:a16="http://schemas.microsoft.com/office/drawing/2014/main" id="{ADD0EB46-C669-0620-C94D-E389618501FE}"/>
                  </a:ext>
                </a:extLst>
              </p:cNvPr>
              <p:cNvSpPr txBox="1"/>
              <p:nvPr/>
            </p:nvSpPr>
            <p:spPr>
              <a:xfrm>
                <a:off x="2448515" y="3746312"/>
                <a:ext cx="345434" cy="2803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2</m:t>
                          </m:r>
                        </m:sub>
                        <m:sup>
                          <m:r>
                            <a:rPr lang="en-US" sz="1200" b="0" i="1" smtClean="0">
                              <a:solidFill>
                                <a:srgbClr val="FFFFFF"/>
                              </a:solidFill>
                              <a:latin typeface="Cambria Math" panose="02040503050406030204" pitchFamily="18" charset="0"/>
                            </a:rPr>
                            <m:t>0</m:t>
                          </m:r>
                        </m:sup>
                      </m:sSubSup>
                    </m:oMath>
                  </m:oMathPara>
                </a14:m>
                <a:endParaRPr lang="en-US" sz="1200">
                  <a:solidFill>
                    <a:srgbClr val="FFFFFF"/>
                  </a:solidFill>
                </a:endParaRPr>
              </a:p>
            </p:txBody>
          </p:sp>
        </mc:Choice>
        <mc:Fallback xmlns="">
          <p:sp>
            <p:nvSpPr>
              <p:cNvPr id="130" name="TextBox 129">
                <a:extLst>
                  <a:ext uri="{FF2B5EF4-FFF2-40B4-BE49-F238E27FC236}">
                    <a16:creationId xmlns:a16="http://schemas.microsoft.com/office/drawing/2014/main" id="{ADD0EB46-C669-0620-C94D-E389618501FE}"/>
                  </a:ext>
                </a:extLst>
              </p:cNvPr>
              <p:cNvSpPr txBox="1">
                <a:spLocks noRot="1" noChangeAspect="1" noMove="1" noResize="1" noEditPoints="1" noAdjustHandles="1" noChangeArrowheads="1" noChangeShapeType="1" noTextEdit="1"/>
              </p:cNvSpPr>
              <p:nvPr/>
            </p:nvSpPr>
            <p:spPr>
              <a:xfrm>
                <a:off x="2448515" y="3746312"/>
                <a:ext cx="345434" cy="280333"/>
              </a:xfrm>
              <a:prstGeom prst="rect">
                <a:avLst/>
              </a:prstGeom>
              <a:blipFill>
                <a:blip r:embed="rId15"/>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TextBox 130">
                <a:extLst>
                  <a:ext uri="{FF2B5EF4-FFF2-40B4-BE49-F238E27FC236}">
                    <a16:creationId xmlns:a16="http://schemas.microsoft.com/office/drawing/2014/main" id="{17706AC2-528C-7C36-C62A-3FE5B4EF2C06}"/>
                  </a:ext>
                </a:extLst>
              </p:cNvPr>
              <p:cNvSpPr txBox="1"/>
              <p:nvPr/>
            </p:nvSpPr>
            <p:spPr>
              <a:xfrm>
                <a:off x="3028147" y="3752851"/>
                <a:ext cx="345434" cy="2787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2</m:t>
                          </m:r>
                        </m:sub>
                        <m:sup>
                          <m:r>
                            <a:rPr lang="en-US" sz="1200" b="0" i="1" smtClean="0">
                              <a:solidFill>
                                <a:srgbClr val="FFFFFF"/>
                              </a:solidFill>
                              <a:latin typeface="Cambria Math" panose="02040503050406030204" pitchFamily="18" charset="0"/>
                            </a:rPr>
                            <m:t>1</m:t>
                          </m:r>
                        </m:sup>
                      </m:sSubSup>
                    </m:oMath>
                  </m:oMathPara>
                </a14:m>
                <a:endParaRPr lang="en-US" sz="1200">
                  <a:solidFill>
                    <a:srgbClr val="FFFFFF"/>
                  </a:solidFill>
                </a:endParaRPr>
              </a:p>
            </p:txBody>
          </p:sp>
        </mc:Choice>
        <mc:Fallback xmlns="">
          <p:sp>
            <p:nvSpPr>
              <p:cNvPr id="131" name="TextBox 130">
                <a:extLst>
                  <a:ext uri="{FF2B5EF4-FFF2-40B4-BE49-F238E27FC236}">
                    <a16:creationId xmlns:a16="http://schemas.microsoft.com/office/drawing/2014/main" id="{17706AC2-528C-7C36-C62A-3FE5B4EF2C06}"/>
                  </a:ext>
                </a:extLst>
              </p:cNvPr>
              <p:cNvSpPr txBox="1">
                <a:spLocks noRot="1" noChangeAspect="1" noMove="1" noResize="1" noEditPoints="1" noAdjustHandles="1" noChangeArrowheads="1" noChangeShapeType="1" noTextEdit="1"/>
              </p:cNvSpPr>
              <p:nvPr/>
            </p:nvSpPr>
            <p:spPr>
              <a:xfrm>
                <a:off x="3028147" y="3752851"/>
                <a:ext cx="345434" cy="278794"/>
              </a:xfrm>
              <a:prstGeom prst="rect">
                <a:avLst/>
              </a:prstGeom>
              <a:blipFill>
                <a:blip r:embed="rId16"/>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7" name="TextBox 136">
                <a:extLst>
                  <a:ext uri="{FF2B5EF4-FFF2-40B4-BE49-F238E27FC236}">
                    <a16:creationId xmlns:a16="http://schemas.microsoft.com/office/drawing/2014/main" id="{1D8D154B-6DDE-81D5-5E70-41B007310C71}"/>
                  </a:ext>
                </a:extLst>
              </p:cNvPr>
              <p:cNvSpPr txBox="1"/>
              <p:nvPr/>
            </p:nvSpPr>
            <p:spPr>
              <a:xfrm>
                <a:off x="3654736" y="3749340"/>
                <a:ext cx="345434" cy="2795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2</m:t>
                          </m:r>
                        </m:sub>
                        <m:sup>
                          <m:r>
                            <a:rPr lang="en-US" sz="1200" b="0" i="1" smtClean="0">
                              <a:solidFill>
                                <a:srgbClr val="FFFFFF"/>
                              </a:solidFill>
                              <a:latin typeface="Cambria Math" panose="02040503050406030204" pitchFamily="18" charset="0"/>
                            </a:rPr>
                            <m:t>2</m:t>
                          </m:r>
                        </m:sup>
                      </m:sSubSup>
                    </m:oMath>
                  </m:oMathPara>
                </a14:m>
                <a:endParaRPr lang="en-US" sz="1200">
                  <a:solidFill>
                    <a:srgbClr val="FFFFFF"/>
                  </a:solidFill>
                </a:endParaRPr>
              </a:p>
            </p:txBody>
          </p:sp>
        </mc:Choice>
        <mc:Fallback xmlns="">
          <p:sp>
            <p:nvSpPr>
              <p:cNvPr id="137" name="TextBox 136">
                <a:extLst>
                  <a:ext uri="{FF2B5EF4-FFF2-40B4-BE49-F238E27FC236}">
                    <a16:creationId xmlns:a16="http://schemas.microsoft.com/office/drawing/2014/main" id="{1D8D154B-6DDE-81D5-5E70-41B007310C71}"/>
                  </a:ext>
                </a:extLst>
              </p:cNvPr>
              <p:cNvSpPr txBox="1">
                <a:spLocks noRot="1" noChangeAspect="1" noMove="1" noResize="1" noEditPoints="1" noAdjustHandles="1" noChangeArrowheads="1" noChangeShapeType="1" noTextEdit="1"/>
              </p:cNvSpPr>
              <p:nvPr/>
            </p:nvSpPr>
            <p:spPr>
              <a:xfrm>
                <a:off x="3654736" y="3749340"/>
                <a:ext cx="345434" cy="279564"/>
              </a:xfrm>
              <a:prstGeom prst="rect">
                <a:avLst/>
              </a:prstGeom>
              <a:blipFill>
                <a:blip r:embed="rId17"/>
                <a:stretch>
                  <a:fillRect/>
                </a:stretch>
              </a:blipFill>
              <a:ln w="12700" cap="flat">
                <a:noFill/>
                <a:miter lim="400000"/>
              </a:ln>
              <a:effectLst/>
            </p:spPr>
            <p:txBody>
              <a:bodyPr/>
              <a:lstStyle/>
              <a:p>
                <a:r>
                  <a:rPr lang="en-US">
                    <a:noFill/>
                  </a:rPr>
                  <a:t> </a:t>
                </a:r>
              </a:p>
            </p:txBody>
          </p:sp>
        </mc:Fallback>
      </mc:AlternateContent>
      <p:sp>
        <p:nvSpPr>
          <p:cNvPr id="139" name="TextBox 138">
            <a:extLst>
              <a:ext uri="{FF2B5EF4-FFF2-40B4-BE49-F238E27FC236}">
                <a16:creationId xmlns:a16="http://schemas.microsoft.com/office/drawing/2014/main" id="{50FBA35C-97F1-240A-8BF8-E2DC6100A897}"/>
              </a:ext>
            </a:extLst>
          </p:cNvPr>
          <p:cNvSpPr txBox="1"/>
          <p:nvPr/>
        </p:nvSpPr>
        <p:spPr>
          <a:xfrm>
            <a:off x="4144155" y="3719687"/>
            <a:ext cx="369642"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200">
                <a:solidFill>
                  <a:srgbClr val="FFFFFF"/>
                </a:solidFill>
              </a:rPr>
              <a:t>...</a:t>
            </a:r>
          </a:p>
          <a:p>
            <a:endParaRPr lang="en-US" sz="1200">
              <a:solidFill>
                <a:srgbClr val="FFFFFF"/>
              </a:solidFill>
            </a:endParaRPr>
          </a:p>
        </p:txBody>
      </p:sp>
      <p:sp>
        <p:nvSpPr>
          <p:cNvPr id="140" name="Rectangle 139">
            <a:extLst>
              <a:ext uri="{FF2B5EF4-FFF2-40B4-BE49-F238E27FC236}">
                <a16:creationId xmlns:a16="http://schemas.microsoft.com/office/drawing/2014/main" id="{A2F170A6-1A9D-C545-8A7B-6F7B4055D0FB}"/>
              </a:ext>
            </a:extLst>
          </p:cNvPr>
          <p:cNvSpPr/>
          <p:nvPr/>
        </p:nvSpPr>
        <p:spPr>
          <a:xfrm>
            <a:off x="2356858" y="3628344"/>
            <a:ext cx="2872556" cy="518160"/>
          </a:xfrm>
          <a:prstGeom prst="rect">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41" name="TextBox 140">
            <a:extLst>
              <a:ext uri="{FF2B5EF4-FFF2-40B4-BE49-F238E27FC236}">
                <a16:creationId xmlns:a16="http://schemas.microsoft.com/office/drawing/2014/main" id="{3BF04FC2-DD8B-B9B4-49B7-72F2CF1EFD62}"/>
              </a:ext>
            </a:extLst>
          </p:cNvPr>
          <p:cNvSpPr txBox="1"/>
          <p:nvPr/>
        </p:nvSpPr>
        <p:spPr>
          <a:xfrm>
            <a:off x="1005247" y="3723171"/>
            <a:ext cx="1567520"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chemeClr val="accent1"/>
                </a:solidFill>
                <a:effectLst/>
                <a:uFillTx/>
                <a:latin typeface="+mj-lt"/>
                <a:ea typeface="+mj-ea"/>
                <a:cs typeface="+mj-cs"/>
                <a:sym typeface="Calibri"/>
              </a:rPr>
              <a:t>Block 2</a:t>
            </a:r>
          </a:p>
        </p:txBody>
      </p:sp>
      <p:sp>
        <p:nvSpPr>
          <p:cNvPr id="146" name="Rectangle 145">
            <a:extLst>
              <a:ext uri="{FF2B5EF4-FFF2-40B4-BE49-F238E27FC236}">
                <a16:creationId xmlns:a16="http://schemas.microsoft.com/office/drawing/2014/main" id="{8BEA3FA7-206D-038C-94F9-56FA586CD565}"/>
              </a:ext>
            </a:extLst>
          </p:cNvPr>
          <p:cNvSpPr/>
          <p:nvPr/>
        </p:nvSpPr>
        <p:spPr>
          <a:xfrm>
            <a:off x="2446257" y="3716198"/>
            <a:ext cx="345434" cy="353131"/>
          </a:xfrm>
          <a:prstGeom prst="rect">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47" name="Rectangle 146">
            <a:extLst>
              <a:ext uri="{FF2B5EF4-FFF2-40B4-BE49-F238E27FC236}">
                <a16:creationId xmlns:a16="http://schemas.microsoft.com/office/drawing/2014/main" id="{2AE8B596-7DC6-381F-7AE5-E4382AAD0FB3}"/>
              </a:ext>
            </a:extLst>
          </p:cNvPr>
          <p:cNvSpPr/>
          <p:nvPr/>
        </p:nvSpPr>
        <p:spPr>
          <a:xfrm>
            <a:off x="3041947" y="3722736"/>
            <a:ext cx="345434" cy="353131"/>
          </a:xfrm>
          <a:prstGeom prst="rect">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48" name="Rectangle 147">
            <a:extLst>
              <a:ext uri="{FF2B5EF4-FFF2-40B4-BE49-F238E27FC236}">
                <a16:creationId xmlns:a16="http://schemas.microsoft.com/office/drawing/2014/main" id="{6ED087F0-38F6-F79C-F33A-4E9D045D8436}"/>
              </a:ext>
            </a:extLst>
          </p:cNvPr>
          <p:cNvSpPr/>
          <p:nvPr/>
        </p:nvSpPr>
        <p:spPr>
          <a:xfrm>
            <a:off x="3664812" y="3719821"/>
            <a:ext cx="345434" cy="353131"/>
          </a:xfrm>
          <a:prstGeom prst="rect">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53" name="Rectangle 152">
            <a:extLst>
              <a:ext uri="{FF2B5EF4-FFF2-40B4-BE49-F238E27FC236}">
                <a16:creationId xmlns:a16="http://schemas.microsoft.com/office/drawing/2014/main" id="{19B20B0E-6605-5109-8E20-3E3BA2DF56A6}"/>
              </a:ext>
            </a:extLst>
          </p:cNvPr>
          <p:cNvSpPr/>
          <p:nvPr/>
        </p:nvSpPr>
        <p:spPr>
          <a:xfrm>
            <a:off x="4606228" y="3724392"/>
            <a:ext cx="345434" cy="353131"/>
          </a:xfrm>
          <a:prstGeom prst="rect">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154" name="TextBox 153">
                <a:extLst>
                  <a:ext uri="{FF2B5EF4-FFF2-40B4-BE49-F238E27FC236}">
                    <a16:creationId xmlns:a16="http://schemas.microsoft.com/office/drawing/2014/main" id="{051B0CEB-19B7-EAD5-34C4-BEABB379FE7D}"/>
                  </a:ext>
                </a:extLst>
              </p:cNvPr>
              <p:cNvSpPr txBox="1"/>
              <p:nvPr/>
            </p:nvSpPr>
            <p:spPr>
              <a:xfrm>
                <a:off x="4545760" y="3757301"/>
                <a:ext cx="345434" cy="2833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2</m:t>
                          </m:r>
                        </m:sub>
                        <m:sup>
                          <m:r>
                            <a:rPr lang="en-US" sz="1200" b="0" i="1" smtClean="0">
                              <a:solidFill>
                                <a:srgbClr val="FFFFFF"/>
                              </a:solidFill>
                              <a:latin typeface="Cambria Math" panose="02040503050406030204" pitchFamily="18" charset="0"/>
                            </a:rPr>
                            <m:t>255</m:t>
                          </m:r>
                        </m:sup>
                      </m:sSubSup>
                    </m:oMath>
                  </m:oMathPara>
                </a14:m>
                <a:endParaRPr lang="en-US" sz="1200">
                  <a:solidFill>
                    <a:srgbClr val="FFFFFF"/>
                  </a:solidFill>
                </a:endParaRPr>
              </a:p>
            </p:txBody>
          </p:sp>
        </mc:Choice>
        <mc:Fallback xmlns="">
          <p:sp>
            <p:nvSpPr>
              <p:cNvPr id="154" name="TextBox 153">
                <a:extLst>
                  <a:ext uri="{FF2B5EF4-FFF2-40B4-BE49-F238E27FC236}">
                    <a16:creationId xmlns:a16="http://schemas.microsoft.com/office/drawing/2014/main" id="{051B0CEB-19B7-EAD5-34C4-BEABB379FE7D}"/>
                  </a:ext>
                </a:extLst>
              </p:cNvPr>
              <p:cNvSpPr txBox="1">
                <a:spLocks noRot="1" noChangeAspect="1" noMove="1" noResize="1" noEditPoints="1" noAdjustHandles="1" noChangeArrowheads="1" noChangeShapeType="1" noTextEdit="1"/>
              </p:cNvSpPr>
              <p:nvPr/>
            </p:nvSpPr>
            <p:spPr>
              <a:xfrm>
                <a:off x="4545760" y="3757301"/>
                <a:ext cx="345434" cy="283347"/>
              </a:xfrm>
              <a:prstGeom prst="rect">
                <a:avLst/>
              </a:prstGeom>
              <a:blipFill>
                <a:blip r:embed="rId18"/>
                <a:stretch>
                  <a:fillRect r="-21429"/>
                </a:stretch>
              </a:blipFill>
              <a:ln w="12700" cap="flat">
                <a:noFill/>
                <a:miter lim="400000"/>
              </a:ln>
              <a:effectLst/>
            </p:spPr>
            <p:txBody>
              <a:bodyPr/>
              <a:lstStyle/>
              <a:p>
                <a:r>
                  <a:rPr lang="en-US">
                    <a:noFill/>
                  </a:rPr>
                  <a:t> </a:t>
                </a:r>
              </a:p>
            </p:txBody>
          </p:sp>
        </mc:Fallback>
      </mc:AlternateContent>
      <p:sp>
        <p:nvSpPr>
          <p:cNvPr id="273" name="Rectangle 272">
            <a:extLst>
              <a:ext uri="{FF2B5EF4-FFF2-40B4-BE49-F238E27FC236}">
                <a16:creationId xmlns:a16="http://schemas.microsoft.com/office/drawing/2014/main" id="{C5B4A66F-E403-2B5A-DBAE-B227D2ED620B}"/>
              </a:ext>
            </a:extLst>
          </p:cNvPr>
          <p:cNvSpPr/>
          <p:nvPr/>
        </p:nvSpPr>
        <p:spPr>
          <a:xfrm>
            <a:off x="7913241" y="2161806"/>
            <a:ext cx="345434" cy="353131"/>
          </a:xfrm>
          <a:prstGeom prst="rect">
            <a:avLst/>
          </a:prstGeom>
          <a:noFill/>
          <a:ln w="12700" cap="flat">
            <a:solidFill>
              <a:srgbClr val="00B05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74" name="Rectangle 273">
            <a:extLst>
              <a:ext uri="{FF2B5EF4-FFF2-40B4-BE49-F238E27FC236}">
                <a16:creationId xmlns:a16="http://schemas.microsoft.com/office/drawing/2014/main" id="{B5E05910-03E7-2F14-46DE-13476DFECF31}"/>
              </a:ext>
            </a:extLst>
          </p:cNvPr>
          <p:cNvSpPr/>
          <p:nvPr/>
        </p:nvSpPr>
        <p:spPr>
          <a:xfrm>
            <a:off x="8799603" y="2168344"/>
            <a:ext cx="345434" cy="353131"/>
          </a:xfrm>
          <a:prstGeom prst="rect">
            <a:avLst/>
          </a:prstGeom>
          <a:noFill/>
          <a:ln w="12700" cap="flat">
            <a:solidFill>
              <a:srgbClr val="00B05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79" name="Rectangle 278">
            <a:extLst>
              <a:ext uri="{FF2B5EF4-FFF2-40B4-BE49-F238E27FC236}">
                <a16:creationId xmlns:a16="http://schemas.microsoft.com/office/drawing/2014/main" id="{83B97494-C71F-D4E1-C4DD-576E634FE6D4}"/>
              </a:ext>
            </a:extLst>
          </p:cNvPr>
          <p:cNvSpPr/>
          <p:nvPr/>
        </p:nvSpPr>
        <p:spPr>
          <a:xfrm>
            <a:off x="9703699" y="2182966"/>
            <a:ext cx="345434" cy="353131"/>
          </a:xfrm>
          <a:prstGeom prst="rect">
            <a:avLst/>
          </a:prstGeom>
          <a:noFill/>
          <a:ln w="12700" cap="flat">
            <a:solidFill>
              <a:srgbClr val="00B05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288" name="TextBox 287">
                <a:extLst>
                  <a:ext uri="{FF2B5EF4-FFF2-40B4-BE49-F238E27FC236}">
                    <a16:creationId xmlns:a16="http://schemas.microsoft.com/office/drawing/2014/main" id="{B89AAC6A-2441-2A95-0819-80B4147CFC3E}"/>
                  </a:ext>
                </a:extLst>
              </p:cNvPr>
              <p:cNvSpPr txBox="1"/>
              <p:nvPr/>
            </p:nvSpPr>
            <p:spPr>
              <a:xfrm>
                <a:off x="8804105" y="2203970"/>
                <a:ext cx="345434" cy="2803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0</m:t>
                          </m:r>
                        </m:sub>
                        <m:sup>
                          <m:r>
                            <a:rPr lang="en-US" sz="1200" b="0" i="1" smtClean="0">
                              <a:solidFill>
                                <a:srgbClr val="FFFFFF"/>
                              </a:solidFill>
                              <a:latin typeface="Cambria Math" panose="02040503050406030204" pitchFamily="18" charset="0"/>
                            </a:rPr>
                            <m:t>1</m:t>
                          </m:r>
                        </m:sup>
                      </m:sSubSup>
                    </m:oMath>
                  </m:oMathPara>
                </a14:m>
                <a:endParaRPr lang="en-US" sz="1200">
                  <a:solidFill>
                    <a:srgbClr val="FFFFFF"/>
                  </a:solidFill>
                </a:endParaRPr>
              </a:p>
            </p:txBody>
          </p:sp>
        </mc:Choice>
        <mc:Fallback xmlns="">
          <p:sp>
            <p:nvSpPr>
              <p:cNvPr id="288" name="TextBox 287">
                <a:extLst>
                  <a:ext uri="{FF2B5EF4-FFF2-40B4-BE49-F238E27FC236}">
                    <a16:creationId xmlns:a16="http://schemas.microsoft.com/office/drawing/2014/main" id="{B89AAC6A-2441-2A95-0819-80B4147CFC3E}"/>
                  </a:ext>
                </a:extLst>
              </p:cNvPr>
              <p:cNvSpPr txBox="1">
                <a:spLocks noRot="1" noChangeAspect="1" noMove="1" noResize="1" noEditPoints="1" noAdjustHandles="1" noChangeArrowheads="1" noChangeShapeType="1" noTextEdit="1"/>
              </p:cNvSpPr>
              <p:nvPr/>
            </p:nvSpPr>
            <p:spPr>
              <a:xfrm>
                <a:off x="8804105" y="2203970"/>
                <a:ext cx="345434" cy="280333"/>
              </a:xfrm>
              <a:prstGeom prst="rect">
                <a:avLst/>
              </a:prstGeom>
              <a:blipFill>
                <a:blip r:embed="rId19"/>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9" name="TextBox 288">
                <a:extLst>
                  <a:ext uri="{FF2B5EF4-FFF2-40B4-BE49-F238E27FC236}">
                    <a16:creationId xmlns:a16="http://schemas.microsoft.com/office/drawing/2014/main" id="{D2F4C209-DF27-516E-5CEB-C99A1F687B90}"/>
                  </a:ext>
                </a:extLst>
              </p:cNvPr>
              <p:cNvSpPr txBox="1"/>
              <p:nvPr/>
            </p:nvSpPr>
            <p:spPr>
              <a:xfrm>
                <a:off x="7913241" y="2197432"/>
                <a:ext cx="345434" cy="2818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0</m:t>
                          </m:r>
                        </m:sub>
                        <m:sup>
                          <m:r>
                            <a:rPr lang="en-US" sz="1200" b="0" i="1" smtClean="0">
                              <a:solidFill>
                                <a:srgbClr val="FFFFFF"/>
                              </a:solidFill>
                              <a:latin typeface="Cambria Math" panose="02040503050406030204" pitchFamily="18" charset="0"/>
                            </a:rPr>
                            <m:t>0</m:t>
                          </m:r>
                        </m:sup>
                      </m:sSubSup>
                    </m:oMath>
                  </m:oMathPara>
                </a14:m>
                <a:endParaRPr lang="en-US" sz="1200">
                  <a:solidFill>
                    <a:srgbClr val="FFFFFF"/>
                  </a:solidFill>
                </a:endParaRPr>
              </a:p>
            </p:txBody>
          </p:sp>
        </mc:Choice>
        <mc:Fallback xmlns="">
          <p:sp>
            <p:nvSpPr>
              <p:cNvPr id="289" name="TextBox 288">
                <a:extLst>
                  <a:ext uri="{FF2B5EF4-FFF2-40B4-BE49-F238E27FC236}">
                    <a16:creationId xmlns:a16="http://schemas.microsoft.com/office/drawing/2014/main" id="{D2F4C209-DF27-516E-5CEB-C99A1F687B90}"/>
                  </a:ext>
                </a:extLst>
              </p:cNvPr>
              <p:cNvSpPr txBox="1">
                <a:spLocks noRot="1" noChangeAspect="1" noMove="1" noResize="1" noEditPoints="1" noAdjustHandles="1" noChangeArrowheads="1" noChangeShapeType="1" noTextEdit="1"/>
              </p:cNvSpPr>
              <p:nvPr/>
            </p:nvSpPr>
            <p:spPr>
              <a:xfrm>
                <a:off x="7913241" y="2197432"/>
                <a:ext cx="345434" cy="281872"/>
              </a:xfrm>
              <a:prstGeom prst="rect">
                <a:avLst/>
              </a:prstGeom>
              <a:blipFill>
                <a:blip r:embed="rId20"/>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0" name="TextBox 289">
                <a:extLst>
                  <a:ext uri="{FF2B5EF4-FFF2-40B4-BE49-F238E27FC236}">
                    <a16:creationId xmlns:a16="http://schemas.microsoft.com/office/drawing/2014/main" id="{E25DFDD0-F765-2390-D414-C36AFD1103A2}"/>
                  </a:ext>
                </a:extLst>
              </p:cNvPr>
              <p:cNvSpPr txBox="1"/>
              <p:nvPr/>
            </p:nvSpPr>
            <p:spPr>
              <a:xfrm>
                <a:off x="9700984" y="2218592"/>
                <a:ext cx="345434" cy="2807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0</m:t>
                          </m:r>
                        </m:sub>
                        <m:sup>
                          <m:r>
                            <a:rPr lang="en-US" sz="1200" b="0" i="1" smtClean="0">
                              <a:solidFill>
                                <a:srgbClr val="FFFFFF"/>
                              </a:solidFill>
                              <a:latin typeface="Cambria Math" panose="02040503050406030204" pitchFamily="18" charset="0"/>
                            </a:rPr>
                            <m:t>2</m:t>
                          </m:r>
                        </m:sup>
                      </m:sSubSup>
                    </m:oMath>
                  </m:oMathPara>
                </a14:m>
                <a:endParaRPr lang="en-US" sz="1200">
                  <a:solidFill>
                    <a:srgbClr val="FFFFFF"/>
                  </a:solidFill>
                </a:endParaRPr>
              </a:p>
            </p:txBody>
          </p:sp>
        </mc:Choice>
        <mc:Fallback xmlns="">
          <p:sp>
            <p:nvSpPr>
              <p:cNvPr id="290" name="TextBox 289">
                <a:extLst>
                  <a:ext uri="{FF2B5EF4-FFF2-40B4-BE49-F238E27FC236}">
                    <a16:creationId xmlns:a16="http://schemas.microsoft.com/office/drawing/2014/main" id="{E25DFDD0-F765-2390-D414-C36AFD1103A2}"/>
                  </a:ext>
                </a:extLst>
              </p:cNvPr>
              <p:cNvSpPr txBox="1">
                <a:spLocks noRot="1" noChangeAspect="1" noMove="1" noResize="1" noEditPoints="1" noAdjustHandles="1" noChangeArrowheads="1" noChangeShapeType="1" noTextEdit="1"/>
              </p:cNvSpPr>
              <p:nvPr/>
            </p:nvSpPr>
            <p:spPr>
              <a:xfrm>
                <a:off x="9700984" y="2218592"/>
                <a:ext cx="345434" cy="280718"/>
              </a:xfrm>
              <a:prstGeom prst="rect">
                <a:avLst/>
              </a:prstGeom>
              <a:blipFill>
                <a:blip r:embed="rId21"/>
                <a:stretch>
                  <a:fillRect/>
                </a:stretch>
              </a:blipFill>
              <a:ln w="12700" cap="flat">
                <a:noFill/>
                <a:miter lim="400000"/>
              </a:ln>
              <a:effectLst/>
            </p:spPr>
            <p:txBody>
              <a:bodyPr/>
              <a:lstStyle/>
              <a:p>
                <a:r>
                  <a:rPr lang="en-US">
                    <a:noFill/>
                  </a:rPr>
                  <a:t> </a:t>
                </a:r>
              </a:p>
            </p:txBody>
          </p:sp>
        </mc:Fallback>
      </mc:AlternateContent>
      <p:sp>
        <p:nvSpPr>
          <p:cNvPr id="291" name="Rectangle 290">
            <a:extLst>
              <a:ext uri="{FF2B5EF4-FFF2-40B4-BE49-F238E27FC236}">
                <a16:creationId xmlns:a16="http://schemas.microsoft.com/office/drawing/2014/main" id="{501354BD-212E-A428-4349-922B269F626D}"/>
              </a:ext>
            </a:extLst>
          </p:cNvPr>
          <p:cNvSpPr/>
          <p:nvPr/>
        </p:nvSpPr>
        <p:spPr>
          <a:xfrm>
            <a:off x="10995303" y="2198455"/>
            <a:ext cx="345434" cy="353131"/>
          </a:xfrm>
          <a:prstGeom prst="rect">
            <a:avLst/>
          </a:prstGeom>
          <a:noFill/>
          <a:ln w="12700" cap="flat">
            <a:solidFill>
              <a:srgbClr val="00B05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292" name="TextBox 291">
                <a:extLst>
                  <a:ext uri="{FF2B5EF4-FFF2-40B4-BE49-F238E27FC236}">
                    <a16:creationId xmlns:a16="http://schemas.microsoft.com/office/drawing/2014/main" id="{E96C0281-342A-790F-5210-CC6D86E4DD26}"/>
                  </a:ext>
                </a:extLst>
              </p:cNvPr>
              <p:cNvSpPr txBox="1"/>
              <p:nvPr/>
            </p:nvSpPr>
            <p:spPr>
              <a:xfrm>
                <a:off x="10942196" y="2228202"/>
                <a:ext cx="345434" cy="2845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0</m:t>
                          </m:r>
                        </m:sub>
                        <m:sup>
                          <m:r>
                            <a:rPr lang="en-US" sz="1200" b="0" i="1" smtClean="0">
                              <a:solidFill>
                                <a:srgbClr val="FFFFFF"/>
                              </a:solidFill>
                              <a:latin typeface="Cambria Math" panose="02040503050406030204" pitchFamily="18" charset="0"/>
                            </a:rPr>
                            <m:t>255</m:t>
                          </m:r>
                        </m:sup>
                      </m:sSubSup>
                    </m:oMath>
                  </m:oMathPara>
                </a14:m>
                <a:endParaRPr lang="en-US" sz="1200">
                  <a:solidFill>
                    <a:srgbClr val="FFFFFF"/>
                  </a:solidFill>
                </a:endParaRPr>
              </a:p>
            </p:txBody>
          </p:sp>
        </mc:Choice>
        <mc:Fallback xmlns="">
          <p:sp>
            <p:nvSpPr>
              <p:cNvPr id="292" name="TextBox 291">
                <a:extLst>
                  <a:ext uri="{FF2B5EF4-FFF2-40B4-BE49-F238E27FC236}">
                    <a16:creationId xmlns:a16="http://schemas.microsoft.com/office/drawing/2014/main" id="{E96C0281-342A-790F-5210-CC6D86E4DD26}"/>
                  </a:ext>
                </a:extLst>
              </p:cNvPr>
              <p:cNvSpPr txBox="1">
                <a:spLocks noRot="1" noChangeAspect="1" noMove="1" noResize="1" noEditPoints="1" noAdjustHandles="1" noChangeArrowheads="1" noChangeShapeType="1" noTextEdit="1"/>
              </p:cNvSpPr>
              <p:nvPr/>
            </p:nvSpPr>
            <p:spPr>
              <a:xfrm>
                <a:off x="10942196" y="2228202"/>
                <a:ext cx="345434" cy="284501"/>
              </a:xfrm>
              <a:prstGeom prst="rect">
                <a:avLst/>
              </a:prstGeom>
              <a:blipFill>
                <a:blip r:embed="rId22"/>
                <a:stretch>
                  <a:fillRect r="-19298"/>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3" name="TextBox 292">
                <a:extLst>
                  <a:ext uri="{FF2B5EF4-FFF2-40B4-BE49-F238E27FC236}">
                    <a16:creationId xmlns:a16="http://schemas.microsoft.com/office/drawing/2014/main" id="{38E23DF3-3BDE-382A-2F1F-10C8FC251F29}"/>
                  </a:ext>
                </a:extLst>
              </p:cNvPr>
              <p:cNvSpPr txBox="1"/>
              <p:nvPr/>
            </p:nvSpPr>
            <p:spPr>
              <a:xfrm>
                <a:off x="7874848" y="4796126"/>
                <a:ext cx="345434" cy="2650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100" i="1" smtClean="0">
                              <a:solidFill>
                                <a:srgbClr val="FFFFFF"/>
                              </a:solidFill>
                              <a:latin typeface="Cambria Math" panose="02040503050406030204" pitchFamily="18" charset="0"/>
                            </a:rPr>
                          </m:ctrlPr>
                        </m:sSubSupPr>
                        <m:e>
                          <m:r>
                            <a:rPr lang="en-US" sz="1100" b="0" i="1" smtClean="0">
                              <a:solidFill>
                                <a:srgbClr val="FFFFFF"/>
                              </a:solidFill>
                              <a:latin typeface="Cambria Math" panose="02040503050406030204" pitchFamily="18" charset="0"/>
                            </a:rPr>
                            <m:t>𝐶</m:t>
                          </m:r>
                        </m:e>
                        <m:sub>
                          <m:r>
                            <a:rPr lang="en-US" sz="1100" b="0" i="1" smtClean="0">
                              <a:solidFill>
                                <a:srgbClr val="FFFFFF"/>
                              </a:solidFill>
                              <a:latin typeface="Cambria Math" panose="02040503050406030204" pitchFamily="18" charset="0"/>
                            </a:rPr>
                            <m:t>𝑁</m:t>
                          </m:r>
                          <m:r>
                            <a:rPr lang="en-US" sz="1100" b="0" i="1" smtClean="0">
                              <a:solidFill>
                                <a:srgbClr val="FFFFFF"/>
                              </a:solidFill>
                              <a:latin typeface="Cambria Math" panose="02040503050406030204" pitchFamily="18" charset="0"/>
                            </a:rPr>
                            <m:t>−1</m:t>
                          </m:r>
                        </m:sub>
                        <m:sup>
                          <m:r>
                            <a:rPr lang="en-US" sz="1100" b="0" i="1" smtClean="0">
                              <a:solidFill>
                                <a:srgbClr val="FFFFFF"/>
                              </a:solidFill>
                              <a:latin typeface="Cambria Math" panose="02040503050406030204" pitchFamily="18" charset="0"/>
                            </a:rPr>
                            <m:t>0</m:t>
                          </m:r>
                        </m:sup>
                      </m:sSubSup>
                    </m:oMath>
                  </m:oMathPara>
                </a14:m>
                <a:endParaRPr lang="en-US" sz="1100">
                  <a:solidFill>
                    <a:srgbClr val="FFFFFF"/>
                  </a:solidFill>
                </a:endParaRPr>
              </a:p>
            </p:txBody>
          </p:sp>
        </mc:Choice>
        <mc:Fallback xmlns="">
          <p:sp>
            <p:nvSpPr>
              <p:cNvPr id="293" name="TextBox 292">
                <a:extLst>
                  <a:ext uri="{FF2B5EF4-FFF2-40B4-BE49-F238E27FC236}">
                    <a16:creationId xmlns:a16="http://schemas.microsoft.com/office/drawing/2014/main" id="{38E23DF3-3BDE-382A-2F1F-10C8FC251F29}"/>
                  </a:ext>
                </a:extLst>
              </p:cNvPr>
              <p:cNvSpPr txBox="1">
                <a:spLocks noRot="1" noChangeAspect="1" noMove="1" noResize="1" noEditPoints="1" noAdjustHandles="1" noChangeArrowheads="1" noChangeShapeType="1" noTextEdit="1"/>
              </p:cNvSpPr>
              <p:nvPr/>
            </p:nvSpPr>
            <p:spPr>
              <a:xfrm>
                <a:off x="7874848" y="4796126"/>
                <a:ext cx="345434" cy="265009"/>
              </a:xfrm>
              <a:prstGeom prst="rect">
                <a:avLst/>
              </a:prstGeom>
              <a:blipFill>
                <a:blip r:embed="rId23"/>
                <a:stretch>
                  <a:fillRect r="-23214"/>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4" name="TextBox 293">
                <a:extLst>
                  <a:ext uri="{FF2B5EF4-FFF2-40B4-BE49-F238E27FC236}">
                    <a16:creationId xmlns:a16="http://schemas.microsoft.com/office/drawing/2014/main" id="{4AD6DB9C-1A5A-9217-5C0C-DC64ED2C7E43}"/>
                  </a:ext>
                </a:extLst>
              </p:cNvPr>
              <p:cNvSpPr txBox="1"/>
              <p:nvPr/>
            </p:nvSpPr>
            <p:spPr>
              <a:xfrm>
                <a:off x="8768051" y="4798774"/>
                <a:ext cx="345434" cy="2635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100" i="1" smtClean="0">
                              <a:solidFill>
                                <a:srgbClr val="FFFFFF"/>
                              </a:solidFill>
                              <a:latin typeface="Cambria Math" panose="02040503050406030204" pitchFamily="18" charset="0"/>
                            </a:rPr>
                          </m:ctrlPr>
                        </m:sSubSupPr>
                        <m:e>
                          <m:r>
                            <a:rPr lang="en-US" sz="1100" b="0" i="1" smtClean="0">
                              <a:solidFill>
                                <a:srgbClr val="FFFFFF"/>
                              </a:solidFill>
                              <a:latin typeface="Cambria Math" panose="02040503050406030204" pitchFamily="18" charset="0"/>
                            </a:rPr>
                            <m:t>𝐶</m:t>
                          </m:r>
                        </m:e>
                        <m:sub>
                          <m:r>
                            <a:rPr lang="en-US" sz="1100" b="0" i="1" smtClean="0">
                              <a:solidFill>
                                <a:srgbClr val="FFFFFF"/>
                              </a:solidFill>
                              <a:latin typeface="Cambria Math" panose="02040503050406030204" pitchFamily="18" charset="0"/>
                            </a:rPr>
                            <m:t>𝑁</m:t>
                          </m:r>
                          <m:r>
                            <a:rPr lang="en-US" sz="1100" b="0" i="1" smtClean="0">
                              <a:solidFill>
                                <a:srgbClr val="FFFFFF"/>
                              </a:solidFill>
                              <a:latin typeface="Cambria Math" panose="02040503050406030204" pitchFamily="18" charset="0"/>
                            </a:rPr>
                            <m:t>−1</m:t>
                          </m:r>
                        </m:sub>
                        <m:sup>
                          <m:r>
                            <a:rPr lang="en-US" sz="1100" b="0" i="1" smtClean="0">
                              <a:solidFill>
                                <a:srgbClr val="FFFFFF"/>
                              </a:solidFill>
                              <a:latin typeface="Cambria Math" panose="02040503050406030204" pitchFamily="18" charset="0"/>
                            </a:rPr>
                            <m:t>1</m:t>
                          </m:r>
                        </m:sup>
                      </m:sSubSup>
                    </m:oMath>
                  </m:oMathPara>
                </a14:m>
                <a:endParaRPr lang="en-US" sz="1100">
                  <a:solidFill>
                    <a:srgbClr val="FFFFFF"/>
                  </a:solidFill>
                </a:endParaRPr>
              </a:p>
            </p:txBody>
          </p:sp>
        </mc:Choice>
        <mc:Fallback xmlns="">
          <p:sp>
            <p:nvSpPr>
              <p:cNvPr id="294" name="TextBox 293">
                <a:extLst>
                  <a:ext uri="{FF2B5EF4-FFF2-40B4-BE49-F238E27FC236}">
                    <a16:creationId xmlns:a16="http://schemas.microsoft.com/office/drawing/2014/main" id="{4AD6DB9C-1A5A-9217-5C0C-DC64ED2C7E43}"/>
                  </a:ext>
                </a:extLst>
              </p:cNvPr>
              <p:cNvSpPr txBox="1">
                <a:spLocks noRot="1" noChangeAspect="1" noMove="1" noResize="1" noEditPoints="1" noAdjustHandles="1" noChangeArrowheads="1" noChangeShapeType="1" noTextEdit="1"/>
              </p:cNvSpPr>
              <p:nvPr/>
            </p:nvSpPr>
            <p:spPr>
              <a:xfrm>
                <a:off x="8768051" y="4798774"/>
                <a:ext cx="345434" cy="263598"/>
              </a:xfrm>
              <a:prstGeom prst="rect">
                <a:avLst/>
              </a:prstGeom>
              <a:blipFill>
                <a:blip r:embed="rId24"/>
                <a:stretch>
                  <a:fillRect r="-21053"/>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5" name="TextBox 294">
                <a:extLst>
                  <a:ext uri="{FF2B5EF4-FFF2-40B4-BE49-F238E27FC236}">
                    <a16:creationId xmlns:a16="http://schemas.microsoft.com/office/drawing/2014/main" id="{EA52D335-DF8A-EFD6-A20F-771F6126DB06}"/>
                  </a:ext>
                </a:extLst>
              </p:cNvPr>
              <p:cNvSpPr txBox="1"/>
              <p:nvPr/>
            </p:nvSpPr>
            <p:spPr>
              <a:xfrm>
                <a:off x="9661209" y="4824455"/>
                <a:ext cx="345434" cy="2639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100" i="1" smtClean="0">
                              <a:solidFill>
                                <a:srgbClr val="FFFFFF"/>
                              </a:solidFill>
                              <a:latin typeface="Cambria Math" panose="02040503050406030204" pitchFamily="18" charset="0"/>
                            </a:rPr>
                          </m:ctrlPr>
                        </m:sSubSupPr>
                        <m:e>
                          <m:r>
                            <a:rPr lang="en-US" sz="1100" b="0" i="1" smtClean="0">
                              <a:solidFill>
                                <a:srgbClr val="FFFFFF"/>
                              </a:solidFill>
                              <a:latin typeface="Cambria Math" panose="02040503050406030204" pitchFamily="18" charset="0"/>
                            </a:rPr>
                            <m:t>𝐶</m:t>
                          </m:r>
                        </m:e>
                        <m:sub>
                          <m:r>
                            <a:rPr lang="en-US" sz="1100" b="0" i="1" smtClean="0">
                              <a:solidFill>
                                <a:srgbClr val="FFFFFF"/>
                              </a:solidFill>
                              <a:latin typeface="Cambria Math" panose="02040503050406030204" pitchFamily="18" charset="0"/>
                            </a:rPr>
                            <m:t>𝑁</m:t>
                          </m:r>
                          <m:r>
                            <a:rPr lang="en-US" sz="1100" b="0" i="1" smtClean="0">
                              <a:solidFill>
                                <a:srgbClr val="FFFFFF"/>
                              </a:solidFill>
                              <a:latin typeface="Cambria Math" panose="02040503050406030204" pitchFamily="18" charset="0"/>
                            </a:rPr>
                            <m:t>−1</m:t>
                          </m:r>
                        </m:sub>
                        <m:sup>
                          <m:r>
                            <a:rPr lang="en-US" sz="1100" b="0" i="1" smtClean="0">
                              <a:solidFill>
                                <a:srgbClr val="FFFFFF"/>
                              </a:solidFill>
                              <a:latin typeface="Cambria Math" panose="02040503050406030204" pitchFamily="18" charset="0"/>
                            </a:rPr>
                            <m:t>2</m:t>
                          </m:r>
                        </m:sup>
                      </m:sSubSup>
                    </m:oMath>
                  </m:oMathPara>
                </a14:m>
                <a:endParaRPr lang="en-US" sz="1100">
                  <a:solidFill>
                    <a:srgbClr val="FFFFFF"/>
                  </a:solidFill>
                </a:endParaRPr>
              </a:p>
            </p:txBody>
          </p:sp>
        </mc:Choice>
        <mc:Fallback xmlns="">
          <p:sp>
            <p:nvSpPr>
              <p:cNvPr id="295" name="TextBox 294">
                <a:extLst>
                  <a:ext uri="{FF2B5EF4-FFF2-40B4-BE49-F238E27FC236}">
                    <a16:creationId xmlns:a16="http://schemas.microsoft.com/office/drawing/2014/main" id="{EA52D335-DF8A-EFD6-A20F-771F6126DB06}"/>
                  </a:ext>
                </a:extLst>
              </p:cNvPr>
              <p:cNvSpPr txBox="1">
                <a:spLocks noRot="1" noChangeAspect="1" noMove="1" noResize="1" noEditPoints="1" noAdjustHandles="1" noChangeArrowheads="1" noChangeShapeType="1" noTextEdit="1"/>
              </p:cNvSpPr>
              <p:nvPr/>
            </p:nvSpPr>
            <p:spPr>
              <a:xfrm>
                <a:off x="9661209" y="4824455"/>
                <a:ext cx="345434" cy="263983"/>
              </a:xfrm>
              <a:prstGeom prst="rect">
                <a:avLst/>
              </a:prstGeom>
              <a:blipFill>
                <a:blip r:embed="rId25"/>
                <a:stretch>
                  <a:fillRect r="-21053"/>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1" name="TextBox 310">
                <a:extLst>
                  <a:ext uri="{FF2B5EF4-FFF2-40B4-BE49-F238E27FC236}">
                    <a16:creationId xmlns:a16="http://schemas.microsoft.com/office/drawing/2014/main" id="{F920646E-2C75-588B-0800-8F540D13A7F7}"/>
                  </a:ext>
                </a:extLst>
              </p:cNvPr>
              <p:cNvSpPr txBox="1"/>
              <p:nvPr/>
            </p:nvSpPr>
            <p:spPr>
              <a:xfrm>
                <a:off x="7930719" y="2955690"/>
                <a:ext cx="345434" cy="2803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0</m:t>
                          </m:r>
                        </m:sup>
                      </m:sSubSup>
                    </m:oMath>
                  </m:oMathPara>
                </a14:m>
                <a:endParaRPr lang="en-US" sz="1200">
                  <a:solidFill>
                    <a:srgbClr val="FFFFFF"/>
                  </a:solidFill>
                </a:endParaRPr>
              </a:p>
            </p:txBody>
          </p:sp>
        </mc:Choice>
        <mc:Fallback xmlns="">
          <p:sp>
            <p:nvSpPr>
              <p:cNvPr id="311" name="TextBox 310">
                <a:extLst>
                  <a:ext uri="{FF2B5EF4-FFF2-40B4-BE49-F238E27FC236}">
                    <a16:creationId xmlns:a16="http://schemas.microsoft.com/office/drawing/2014/main" id="{F920646E-2C75-588B-0800-8F540D13A7F7}"/>
                  </a:ext>
                </a:extLst>
              </p:cNvPr>
              <p:cNvSpPr txBox="1">
                <a:spLocks noRot="1" noChangeAspect="1" noMove="1" noResize="1" noEditPoints="1" noAdjustHandles="1" noChangeArrowheads="1" noChangeShapeType="1" noTextEdit="1"/>
              </p:cNvSpPr>
              <p:nvPr/>
            </p:nvSpPr>
            <p:spPr>
              <a:xfrm>
                <a:off x="7930719" y="2955690"/>
                <a:ext cx="345434" cy="280333"/>
              </a:xfrm>
              <a:prstGeom prst="rect">
                <a:avLst/>
              </a:prstGeom>
              <a:blipFill>
                <a:blip r:embed="rId26"/>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3" name="TextBox 312">
                <a:extLst>
                  <a:ext uri="{FF2B5EF4-FFF2-40B4-BE49-F238E27FC236}">
                    <a16:creationId xmlns:a16="http://schemas.microsoft.com/office/drawing/2014/main" id="{BDD5DFF4-FBC7-E7C4-60E5-2389055D6DF7}"/>
                  </a:ext>
                </a:extLst>
              </p:cNvPr>
              <p:cNvSpPr txBox="1"/>
              <p:nvPr/>
            </p:nvSpPr>
            <p:spPr>
              <a:xfrm>
                <a:off x="8801023" y="2962229"/>
                <a:ext cx="345434" cy="2787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1</m:t>
                          </m:r>
                        </m:sup>
                      </m:sSubSup>
                    </m:oMath>
                  </m:oMathPara>
                </a14:m>
                <a:endParaRPr lang="en-US" sz="1200">
                  <a:solidFill>
                    <a:srgbClr val="FFFFFF"/>
                  </a:solidFill>
                </a:endParaRPr>
              </a:p>
            </p:txBody>
          </p:sp>
        </mc:Choice>
        <mc:Fallback xmlns="">
          <p:sp>
            <p:nvSpPr>
              <p:cNvPr id="313" name="TextBox 312">
                <a:extLst>
                  <a:ext uri="{FF2B5EF4-FFF2-40B4-BE49-F238E27FC236}">
                    <a16:creationId xmlns:a16="http://schemas.microsoft.com/office/drawing/2014/main" id="{BDD5DFF4-FBC7-E7C4-60E5-2389055D6DF7}"/>
                  </a:ext>
                </a:extLst>
              </p:cNvPr>
              <p:cNvSpPr txBox="1">
                <a:spLocks noRot="1" noChangeAspect="1" noMove="1" noResize="1" noEditPoints="1" noAdjustHandles="1" noChangeArrowheads="1" noChangeShapeType="1" noTextEdit="1"/>
              </p:cNvSpPr>
              <p:nvPr/>
            </p:nvSpPr>
            <p:spPr>
              <a:xfrm>
                <a:off x="8801023" y="2962229"/>
                <a:ext cx="345434" cy="278794"/>
              </a:xfrm>
              <a:prstGeom prst="rect">
                <a:avLst/>
              </a:prstGeom>
              <a:blipFill>
                <a:blip r:embed="rId27"/>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4" name="TextBox 313">
                <a:extLst>
                  <a:ext uri="{FF2B5EF4-FFF2-40B4-BE49-F238E27FC236}">
                    <a16:creationId xmlns:a16="http://schemas.microsoft.com/office/drawing/2014/main" id="{15A3CC4C-CC31-2707-0E9E-9C5CAA06709F}"/>
                  </a:ext>
                </a:extLst>
              </p:cNvPr>
              <p:cNvSpPr txBox="1"/>
              <p:nvPr/>
            </p:nvSpPr>
            <p:spPr>
              <a:xfrm>
                <a:off x="9708843" y="2976255"/>
                <a:ext cx="345434" cy="2791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2</m:t>
                          </m:r>
                        </m:sup>
                      </m:sSubSup>
                    </m:oMath>
                  </m:oMathPara>
                </a14:m>
                <a:endParaRPr lang="en-US" sz="1200">
                  <a:solidFill>
                    <a:srgbClr val="FFFFFF"/>
                  </a:solidFill>
                </a:endParaRPr>
              </a:p>
            </p:txBody>
          </p:sp>
        </mc:Choice>
        <mc:Fallback xmlns="">
          <p:sp>
            <p:nvSpPr>
              <p:cNvPr id="314" name="TextBox 313">
                <a:extLst>
                  <a:ext uri="{FF2B5EF4-FFF2-40B4-BE49-F238E27FC236}">
                    <a16:creationId xmlns:a16="http://schemas.microsoft.com/office/drawing/2014/main" id="{15A3CC4C-CC31-2707-0E9E-9C5CAA06709F}"/>
                  </a:ext>
                </a:extLst>
              </p:cNvPr>
              <p:cNvSpPr txBox="1">
                <a:spLocks noRot="1" noChangeAspect="1" noMove="1" noResize="1" noEditPoints="1" noAdjustHandles="1" noChangeArrowheads="1" noChangeShapeType="1" noTextEdit="1"/>
              </p:cNvSpPr>
              <p:nvPr/>
            </p:nvSpPr>
            <p:spPr>
              <a:xfrm>
                <a:off x="9708843" y="2976255"/>
                <a:ext cx="345434" cy="279179"/>
              </a:xfrm>
              <a:prstGeom prst="rect">
                <a:avLst/>
              </a:prstGeom>
              <a:blipFill>
                <a:blip r:embed="rId28"/>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6" name="TextBox 315">
                <a:extLst>
                  <a:ext uri="{FF2B5EF4-FFF2-40B4-BE49-F238E27FC236}">
                    <a16:creationId xmlns:a16="http://schemas.microsoft.com/office/drawing/2014/main" id="{2DF82A86-E9A1-282A-E532-4FA0C191CDB3}"/>
                  </a:ext>
                </a:extLst>
              </p:cNvPr>
              <p:cNvSpPr txBox="1"/>
              <p:nvPr/>
            </p:nvSpPr>
            <p:spPr>
              <a:xfrm>
                <a:off x="10956552" y="4834809"/>
                <a:ext cx="345434" cy="2674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100" i="1" smtClean="0">
                              <a:solidFill>
                                <a:srgbClr val="FFFFFF"/>
                              </a:solidFill>
                              <a:latin typeface="Cambria Math" panose="02040503050406030204" pitchFamily="18" charset="0"/>
                            </a:rPr>
                          </m:ctrlPr>
                        </m:sSubSupPr>
                        <m:e>
                          <m:r>
                            <a:rPr lang="en-US" sz="1100" b="0" i="1" smtClean="0">
                              <a:solidFill>
                                <a:srgbClr val="FFFFFF"/>
                              </a:solidFill>
                              <a:latin typeface="Cambria Math" panose="02040503050406030204" pitchFamily="18" charset="0"/>
                            </a:rPr>
                            <m:t>𝐶</m:t>
                          </m:r>
                        </m:e>
                        <m:sub>
                          <m:r>
                            <a:rPr lang="en-US" sz="1100" b="0" i="1" smtClean="0">
                              <a:solidFill>
                                <a:srgbClr val="FFFFFF"/>
                              </a:solidFill>
                              <a:latin typeface="Cambria Math" panose="02040503050406030204" pitchFamily="18" charset="0"/>
                            </a:rPr>
                            <m:t>𝑁</m:t>
                          </m:r>
                          <m:r>
                            <a:rPr lang="en-US" sz="1100" b="0" i="1" smtClean="0">
                              <a:solidFill>
                                <a:srgbClr val="FFFFFF"/>
                              </a:solidFill>
                              <a:latin typeface="Cambria Math" panose="02040503050406030204" pitchFamily="18" charset="0"/>
                            </a:rPr>
                            <m:t>−1</m:t>
                          </m:r>
                        </m:sub>
                        <m:sup>
                          <m:r>
                            <a:rPr lang="en-US" sz="1100" b="0" i="1" smtClean="0">
                              <a:solidFill>
                                <a:srgbClr val="FFFFFF"/>
                              </a:solidFill>
                              <a:latin typeface="Cambria Math" panose="02040503050406030204" pitchFamily="18" charset="0"/>
                            </a:rPr>
                            <m:t>255</m:t>
                          </m:r>
                        </m:sup>
                      </m:sSubSup>
                    </m:oMath>
                  </m:oMathPara>
                </a14:m>
                <a:endParaRPr lang="en-US" sz="1100">
                  <a:solidFill>
                    <a:srgbClr val="FFFFFF"/>
                  </a:solidFill>
                </a:endParaRPr>
              </a:p>
            </p:txBody>
          </p:sp>
        </mc:Choice>
        <mc:Fallback xmlns="">
          <p:sp>
            <p:nvSpPr>
              <p:cNvPr id="316" name="TextBox 315">
                <a:extLst>
                  <a:ext uri="{FF2B5EF4-FFF2-40B4-BE49-F238E27FC236}">
                    <a16:creationId xmlns:a16="http://schemas.microsoft.com/office/drawing/2014/main" id="{2DF82A86-E9A1-282A-E532-4FA0C191CDB3}"/>
                  </a:ext>
                </a:extLst>
              </p:cNvPr>
              <p:cNvSpPr txBox="1">
                <a:spLocks noRot="1" noChangeAspect="1" noMove="1" noResize="1" noEditPoints="1" noAdjustHandles="1" noChangeArrowheads="1" noChangeShapeType="1" noTextEdit="1"/>
              </p:cNvSpPr>
              <p:nvPr/>
            </p:nvSpPr>
            <p:spPr>
              <a:xfrm>
                <a:off x="10956552" y="4834809"/>
                <a:ext cx="345434" cy="267446"/>
              </a:xfrm>
              <a:prstGeom prst="rect">
                <a:avLst/>
              </a:prstGeom>
              <a:blipFill>
                <a:blip r:embed="rId29"/>
                <a:stretch>
                  <a:fillRect r="-21053"/>
                </a:stretch>
              </a:blipFill>
              <a:ln w="12700" cap="flat">
                <a:noFill/>
                <a:miter lim="400000"/>
              </a:ln>
              <a:effectLst/>
            </p:spPr>
            <p:txBody>
              <a:bodyPr/>
              <a:lstStyle/>
              <a:p>
                <a:r>
                  <a:rPr lang="en-US">
                    <a:noFill/>
                  </a:rPr>
                  <a:t> </a:t>
                </a:r>
              </a:p>
            </p:txBody>
          </p:sp>
        </mc:Fallback>
      </mc:AlternateContent>
      <p:sp>
        <p:nvSpPr>
          <p:cNvPr id="318" name="TextBox 317">
            <a:extLst>
              <a:ext uri="{FF2B5EF4-FFF2-40B4-BE49-F238E27FC236}">
                <a16:creationId xmlns:a16="http://schemas.microsoft.com/office/drawing/2014/main" id="{114E8804-F23B-3836-EA42-6440CB32EB7C}"/>
              </a:ext>
            </a:extLst>
          </p:cNvPr>
          <p:cNvSpPr txBox="1"/>
          <p:nvPr/>
        </p:nvSpPr>
        <p:spPr>
          <a:xfrm>
            <a:off x="6608888" y="2171145"/>
            <a:ext cx="2472112"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92D050"/>
                </a:solidFill>
                <a:effectLst/>
                <a:uFillTx/>
                <a:latin typeface="+mj-lt"/>
                <a:ea typeface="+mj-ea"/>
                <a:cs typeface="+mj-cs"/>
                <a:sym typeface="Calibri"/>
              </a:rPr>
              <a:t>Block 0</a:t>
            </a:r>
          </a:p>
        </p:txBody>
      </p:sp>
      <p:sp>
        <p:nvSpPr>
          <p:cNvPr id="320" name="TextBox 319">
            <a:extLst>
              <a:ext uri="{FF2B5EF4-FFF2-40B4-BE49-F238E27FC236}">
                <a16:creationId xmlns:a16="http://schemas.microsoft.com/office/drawing/2014/main" id="{D471F43D-266D-FAFB-9183-67F8F224569D}"/>
              </a:ext>
            </a:extLst>
          </p:cNvPr>
          <p:cNvSpPr txBox="1"/>
          <p:nvPr/>
        </p:nvSpPr>
        <p:spPr>
          <a:xfrm>
            <a:off x="6608533" y="2940391"/>
            <a:ext cx="2472112"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FFC000"/>
                </a:solidFill>
                <a:effectLst/>
                <a:uFillTx/>
                <a:latin typeface="+mj-lt"/>
                <a:ea typeface="+mj-ea"/>
                <a:cs typeface="+mj-cs"/>
                <a:sym typeface="Calibri"/>
              </a:rPr>
              <a:t>Block 1</a:t>
            </a:r>
          </a:p>
        </p:txBody>
      </p:sp>
      <p:sp>
        <p:nvSpPr>
          <p:cNvPr id="322" name="TextBox 321">
            <a:extLst>
              <a:ext uri="{FF2B5EF4-FFF2-40B4-BE49-F238E27FC236}">
                <a16:creationId xmlns:a16="http://schemas.microsoft.com/office/drawing/2014/main" id="{37DAE1F5-272B-9390-5ABF-25C949FFD614}"/>
              </a:ext>
            </a:extLst>
          </p:cNvPr>
          <p:cNvSpPr txBox="1"/>
          <p:nvPr/>
        </p:nvSpPr>
        <p:spPr>
          <a:xfrm>
            <a:off x="6603791" y="4794672"/>
            <a:ext cx="1800132"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FFFF00"/>
                </a:solidFill>
                <a:effectLst/>
                <a:uFillTx/>
                <a:latin typeface="+mj-lt"/>
                <a:ea typeface="+mj-ea"/>
                <a:cs typeface="+mj-cs"/>
                <a:sym typeface="Calibri"/>
              </a:rPr>
              <a:t>Block N-1</a:t>
            </a:r>
          </a:p>
        </p:txBody>
      </p:sp>
      <p:sp>
        <p:nvSpPr>
          <p:cNvPr id="324" name="Rectangle 323">
            <a:extLst>
              <a:ext uri="{FF2B5EF4-FFF2-40B4-BE49-F238E27FC236}">
                <a16:creationId xmlns:a16="http://schemas.microsoft.com/office/drawing/2014/main" id="{BB608FAF-D727-88B5-1B47-3D3144C2F53E}"/>
              </a:ext>
            </a:extLst>
          </p:cNvPr>
          <p:cNvSpPr/>
          <p:nvPr/>
        </p:nvSpPr>
        <p:spPr>
          <a:xfrm>
            <a:off x="7928461" y="2925576"/>
            <a:ext cx="345434" cy="353131"/>
          </a:xfrm>
          <a:prstGeom prst="rect">
            <a:avLst/>
          </a:prstGeom>
          <a:noFill/>
          <a:ln w="12700" cap="flat">
            <a:solidFill>
              <a:srgbClr val="FFC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25" name="Rectangle 324">
            <a:extLst>
              <a:ext uri="{FF2B5EF4-FFF2-40B4-BE49-F238E27FC236}">
                <a16:creationId xmlns:a16="http://schemas.microsoft.com/office/drawing/2014/main" id="{B569EA8B-E98F-2E6C-6AE2-CF178A1BC0FD}"/>
              </a:ext>
            </a:extLst>
          </p:cNvPr>
          <p:cNvSpPr/>
          <p:nvPr/>
        </p:nvSpPr>
        <p:spPr>
          <a:xfrm>
            <a:off x="8814823" y="2932114"/>
            <a:ext cx="345434" cy="353131"/>
          </a:xfrm>
          <a:prstGeom prst="rect">
            <a:avLst/>
          </a:prstGeom>
          <a:noFill/>
          <a:ln w="12700" cap="flat">
            <a:solidFill>
              <a:srgbClr val="FFC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26" name="Rectangle 325">
            <a:extLst>
              <a:ext uri="{FF2B5EF4-FFF2-40B4-BE49-F238E27FC236}">
                <a16:creationId xmlns:a16="http://schemas.microsoft.com/office/drawing/2014/main" id="{D0806A2F-9911-8595-D57C-7182F56C921F}"/>
              </a:ext>
            </a:extLst>
          </p:cNvPr>
          <p:cNvSpPr/>
          <p:nvPr/>
        </p:nvSpPr>
        <p:spPr>
          <a:xfrm>
            <a:off x="9718919" y="2946736"/>
            <a:ext cx="345434" cy="353131"/>
          </a:xfrm>
          <a:prstGeom prst="rect">
            <a:avLst/>
          </a:prstGeom>
          <a:noFill/>
          <a:ln w="12700" cap="flat">
            <a:solidFill>
              <a:srgbClr val="FFC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27" name="Rectangle 326">
            <a:extLst>
              <a:ext uri="{FF2B5EF4-FFF2-40B4-BE49-F238E27FC236}">
                <a16:creationId xmlns:a16="http://schemas.microsoft.com/office/drawing/2014/main" id="{5A3E4E97-0294-84E8-81E2-0436AD9F1B73}"/>
              </a:ext>
            </a:extLst>
          </p:cNvPr>
          <p:cNvSpPr/>
          <p:nvPr/>
        </p:nvSpPr>
        <p:spPr>
          <a:xfrm>
            <a:off x="11010523" y="2962225"/>
            <a:ext cx="345434" cy="353131"/>
          </a:xfrm>
          <a:prstGeom prst="rect">
            <a:avLst/>
          </a:prstGeom>
          <a:noFill/>
          <a:ln w="12700" cap="flat">
            <a:solidFill>
              <a:srgbClr val="FFC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328" name="TextBox 327">
                <a:extLst>
                  <a:ext uri="{FF2B5EF4-FFF2-40B4-BE49-F238E27FC236}">
                    <a16:creationId xmlns:a16="http://schemas.microsoft.com/office/drawing/2014/main" id="{F6FE1EFF-7F51-1BEF-D8A1-CA4B6F115651}"/>
                  </a:ext>
                </a:extLst>
              </p:cNvPr>
              <p:cNvSpPr txBox="1"/>
              <p:nvPr/>
            </p:nvSpPr>
            <p:spPr>
              <a:xfrm>
                <a:off x="10950055" y="2995134"/>
                <a:ext cx="345434" cy="2829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255</m:t>
                          </m:r>
                        </m:sup>
                      </m:sSubSup>
                    </m:oMath>
                  </m:oMathPara>
                </a14:m>
                <a:endParaRPr lang="en-US" sz="1200">
                  <a:solidFill>
                    <a:srgbClr val="FFFFFF"/>
                  </a:solidFill>
                </a:endParaRPr>
              </a:p>
            </p:txBody>
          </p:sp>
        </mc:Choice>
        <mc:Fallback xmlns="">
          <p:sp>
            <p:nvSpPr>
              <p:cNvPr id="328" name="TextBox 327">
                <a:extLst>
                  <a:ext uri="{FF2B5EF4-FFF2-40B4-BE49-F238E27FC236}">
                    <a16:creationId xmlns:a16="http://schemas.microsoft.com/office/drawing/2014/main" id="{F6FE1EFF-7F51-1BEF-D8A1-CA4B6F115651}"/>
                  </a:ext>
                </a:extLst>
              </p:cNvPr>
              <p:cNvSpPr txBox="1">
                <a:spLocks noRot="1" noChangeAspect="1" noMove="1" noResize="1" noEditPoints="1" noAdjustHandles="1" noChangeArrowheads="1" noChangeShapeType="1" noTextEdit="1"/>
              </p:cNvSpPr>
              <p:nvPr/>
            </p:nvSpPr>
            <p:spPr>
              <a:xfrm>
                <a:off x="10950055" y="2995134"/>
                <a:ext cx="345434" cy="282963"/>
              </a:xfrm>
              <a:prstGeom prst="rect">
                <a:avLst/>
              </a:prstGeom>
              <a:blipFill>
                <a:blip r:embed="rId30"/>
                <a:stretch>
                  <a:fillRect r="-21053"/>
                </a:stretch>
              </a:blipFill>
              <a:ln w="12700" cap="flat">
                <a:noFill/>
                <a:miter lim="400000"/>
              </a:ln>
              <a:effectLst/>
            </p:spPr>
            <p:txBody>
              <a:bodyPr/>
              <a:lstStyle/>
              <a:p>
                <a:r>
                  <a:rPr lang="en-US">
                    <a:noFill/>
                  </a:rPr>
                  <a:t> </a:t>
                </a:r>
              </a:p>
            </p:txBody>
          </p:sp>
        </mc:Fallback>
      </mc:AlternateContent>
      <p:sp>
        <p:nvSpPr>
          <p:cNvPr id="329" name="Rectangle 328">
            <a:extLst>
              <a:ext uri="{FF2B5EF4-FFF2-40B4-BE49-F238E27FC236}">
                <a16:creationId xmlns:a16="http://schemas.microsoft.com/office/drawing/2014/main" id="{BBF50DAE-3448-765B-B45B-F1D96B047DC6}"/>
              </a:ext>
            </a:extLst>
          </p:cNvPr>
          <p:cNvSpPr/>
          <p:nvPr/>
        </p:nvSpPr>
        <p:spPr>
          <a:xfrm>
            <a:off x="7933196" y="4760201"/>
            <a:ext cx="345434" cy="353131"/>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30" name="Rectangle 329">
            <a:extLst>
              <a:ext uri="{FF2B5EF4-FFF2-40B4-BE49-F238E27FC236}">
                <a16:creationId xmlns:a16="http://schemas.microsoft.com/office/drawing/2014/main" id="{29DECABA-7D50-4CCC-CB72-22515672FDFD}"/>
              </a:ext>
            </a:extLst>
          </p:cNvPr>
          <p:cNvSpPr/>
          <p:nvPr/>
        </p:nvSpPr>
        <p:spPr>
          <a:xfrm>
            <a:off x="8819558" y="4766739"/>
            <a:ext cx="345434" cy="353131"/>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31" name="Rectangle 330">
            <a:extLst>
              <a:ext uri="{FF2B5EF4-FFF2-40B4-BE49-F238E27FC236}">
                <a16:creationId xmlns:a16="http://schemas.microsoft.com/office/drawing/2014/main" id="{55FEBF65-BD8D-FF48-5F7B-EA92A33693D3}"/>
              </a:ext>
            </a:extLst>
          </p:cNvPr>
          <p:cNvSpPr/>
          <p:nvPr/>
        </p:nvSpPr>
        <p:spPr>
          <a:xfrm>
            <a:off x="9723654" y="4781361"/>
            <a:ext cx="345434" cy="353131"/>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32" name="Rectangle 331">
            <a:extLst>
              <a:ext uri="{FF2B5EF4-FFF2-40B4-BE49-F238E27FC236}">
                <a16:creationId xmlns:a16="http://schemas.microsoft.com/office/drawing/2014/main" id="{1536BBD9-0D9D-A8AC-92BE-8709B8306DD8}"/>
              </a:ext>
            </a:extLst>
          </p:cNvPr>
          <p:cNvSpPr/>
          <p:nvPr/>
        </p:nvSpPr>
        <p:spPr>
          <a:xfrm>
            <a:off x="11015258" y="4796850"/>
            <a:ext cx="345434" cy="353131"/>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333" name="TextBox 332">
                <a:extLst>
                  <a:ext uri="{FF2B5EF4-FFF2-40B4-BE49-F238E27FC236}">
                    <a16:creationId xmlns:a16="http://schemas.microsoft.com/office/drawing/2014/main" id="{ED216600-8EB7-7855-C4BC-68F0432D8259}"/>
                  </a:ext>
                </a:extLst>
              </p:cNvPr>
              <p:cNvSpPr txBox="1"/>
              <p:nvPr/>
            </p:nvSpPr>
            <p:spPr>
              <a:xfrm>
                <a:off x="7922196" y="3750675"/>
                <a:ext cx="345434" cy="2803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2</m:t>
                          </m:r>
                        </m:sub>
                        <m:sup>
                          <m:r>
                            <a:rPr lang="en-US" sz="1200" b="0" i="1" smtClean="0">
                              <a:solidFill>
                                <a:srgbClr val="FFFFFF"/>
                              </a:solidFill>
                              <a:latin typeface="Cambria Math" panose="02040503050406030204" pitchFamily="18" charset="0"/>
                            </a:rPr>
                            <m:t>0</m:t>
                          </m:r>
                        </m:sup>
                      </m:sSubSup>
                    </m:oMath>
                  </m:oMathPara>
                </a14:m>
                <a:endParaRPr lang="en-US" sz="1200">
                  <a:solidFill>
                    <a:srgbClr val="FFFFFF"/>
                  </a:solidFill>
                </a:endParaRPr>
              </a:p>
            </p:txBody>
          </p:sp>
        </mc:Choice>
        <mc:Fallback xmlns="">
          <p:sp>
            <p:nvSpPr>
              <p:cNvPr id="333" name="TextBox 332">
                <a:extLst>
                  <a:ext uri="{FF2B5EF4-FFF2-40B4-BE49-F238E27FC236}">
                    <a16:creationId xmlns:a16="http://schemas.microsoft.com/office/drawing/2014/main" id="{ED216600-8EB7-7855-C4BC-68F0432D8259}"/>
                  </a:ext>
                </a:extLst>
              </p:cNvPr>
              <p:cNvSpPr txBox="1">
                <a:spLocks noRot="1" noChangeAspect="1" noMove="1" noResize="1" noEditPoints="1" noAdjustHandles="1" noChangeArrowheads="1" noChangeShapeType="1" noTextEdit="1"/>
              </p:cNvSpPr>
              <p:nvPr/>
            </p:nvSpPr>
            <p:spPr>
              <a:xfrm>
                <a:off x="7922196" y="3750675"/>
                <a:ext cx="345434" cy="280333"/>
              </a:xfrm>
              <a:prstGeom prst="rect">
                <a:avLst/>
              </a:prstGeom>
              <a:blipFill>
                <a:blip r:embed="rId31"/>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4" name="TextBox 333">
                <a:extLst>
                  <a:ext uri="{FF2B5EF4-FFF2-40B4-BE49-F238E27FC236}">
                    <a16:creationId xmlns:a16="http://schemas.microsoft.com/office/drawing/2014/main" id="{E6E6CFEC-C8E6-C132-6A60-CE1270368D62}"/>
                  </a:ext>
                </a:extLst>
              </p:cNvPr>
              <p:cNvSpPr txBox="1"/>
              <p:nvPr/>
            </p:nvSpPr>
            <p:spPr>
              <a:xfrm>
                <a:off x="8792500" y="3757214"/>
                <a:ext cx="345434" cy="2787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2</m:t>
                          </m:r>
                        </m:sub>
                        <m:sup>
                          <m:r>
                            <a:rPr lang="en-US" sz="1200" b="0" i="1" smtClean="0">
                              <a:solidFill>
                                <a:srgbClr val="FFFFFF"/>
                              </a:solidFill>
                              <a:latin typeface="Cambria Math" panose="02040503050406030204" pitchFamily="18" charset="0"/>
                            </a:rPr>
                            <m:t>1</m:t>
                          </m:r>
                        </m:sup>
                      </m:sSubSup>
                    </m:oMath>
                  </m:oMathPara>
                </a14:m>
                <a:endParaRPr lang="en-US" sz="1200">
                  <a:solidFill>
                    <a:srgbClr val="FFFFFF"/>
                  </a:solidFill>
                </a:endParaRPr>
              </a:p>
            </p:txBody>
          </p:sp>
        </mc:Choice>
        <mc:Fallback xmlns="">
          <p:sp>
            <p:nvSpPr>
              <p:cNvPr id="334" name="TextBox 333">
                <a:extLst>
                  <a:ext uri="{FF2B5EF4-FFF2-40B4-BE49-F238E27FC236}">
                    <a16:creationId xmlns:a16="http://schemas.microsoft.com/office/drawing/2014/main" id="{E6E6CFEC-C8E6-C132-6A60-CE1270368D62}"/>
                  </a:ext>
                </a:extLst>
              </p:cNvPr>
              <p:cNvSpPr txBox="1">
                <a:spLocks noRot="1" noChangeAspect="1" noMove="1" noResize="1" noEditPoints="1" noAdjustHandles="1" noChangeArrowheads="1" noChangeShapeType="1" noTextEdit="1"/>
              </p:cNvSpPr>
              <p:nvPr/>
            </p:nvSpPr>
            <p:spPr>
              <a:xfrm>
                <a:off x="8792500" y="3757214"/>
                <a:ext cx="345434" cy="278794"/>
              </a:xfrm>
              <a:prstGeom prst="rect">
                <a:avLst/>
              </a:prstGeom>
              <a:blipFill>
                <a:blip r:embed="rId32"/>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5" name="TextBox 334">
                <a:extLst>
                  <a:ext uri="{FF2B5EF4-FFF2-40B4-BE49-F238E27FC236}">
                    <a16:creationId xmlns:a16="http://schemas.microsoft.com/office/drawing/2014/main" id="{86E901B7-01EB-BB5F-8D17-2F71AE56CB81}"/>
                  </a:ext>
                </a:extLst>
              </p:cNvPr>
              <p:cNvSpPr txBox="1"/>
              <p:nvPr/>
            </p:nvSpPr>
            <p:spPr>
              <a:xfrm>
                <a:off x="9700320" y="3771240"/>
                <a:ext cx="345434" cy="2795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2</m:t>
                          </m:r>
                        </m:sub>
                        <m:sup>
                          <m:r>
                            <a:rPr lang="en-US" sz="1200" b="0" i="1" smtClean="0">
                              <a:solidFill>
                                <a:srgbClr val="FFFFFF"/>
                              </a:solidFill>
                              <a:latin typeface="Cambria Math" panose="02040503050406030204" pitchFamily="18" charset="0"/>
                            </a:rPr>
                            <m:t>2</m:t>
                          </m:r>
                        </m:sup>
                      </m:sSubSup>
                    </m:oMath>
                  </m:oMathPara>
                </a14:m>
                <a:endParaRPr lang="en-US" sz="1200">
                  <a:solidFill>
                    <a:srgbClr val="FFFFFF"/>
                  </a:solidFill>
                </a:endParaRPr>
              </a:p>
            </p:txBody>
          </p:sp>
        </mc:Choice>
        <mc:Fallback xmlns="">
          <p:sp>
            <p:nvSpPr>
              <p:cNvPr id="335" name="TextBox 334">
                <a:extLst>
                  <a:ext uri="{FF2B5EF4-FFF2-40B4-BE49-F238E27FC236}">
                    <a16:creationId xmlns:a16="http://schemas.microsoft.com/office/drawing/2014/main" id="{86E901B7-01EB-BB5F-8D17-2F71AE56CB81}"/>
                  </a:ext>
                </a:extLst>
              </p:cNvPr>
              <p:cNvSpPr txBox="1">
                <a:spLocks noRot="1" noChangeAspect="1" noMove="1" noResize="1" noEditPoints="1" noAdjustHandles="1" noChangeArrowheads="1" noChangeShapeType="1" noTextEdit="1"/>
              </p:cNvSpPr>
              <p:nvPr/>
            </p:nvSpPr>
            <p:spPr>
              <a:xfrm>
                <a:off x="9700320" y="3771240"/>
                <a:ext cx="345434" cy="279564"/>
              </a:xfrm>
              <a:prstGeom prst="rect">
                <a:avLst/>
              </a:prstGeom>
              <a:blipFill>
                <a:blip r:embed="rId33"/>
                <a:stretch>
                  <a:fillRect/>
                </a:stretch>
              </a:blipFill>
              <a:ln w="12700" cap="flat">
                <a:noFill/>
                <a:miter lim="400000"/>
              </a:ln>
              <a:effectLst/>
            </p:spPr>
            <p:txBody>
              <a:bodyPr/>
              <a:lstStyle/>
              <a:p>
                <a:r>
                  <a:rPr lang="en-US">
                    <a:noFill/>
                  </a:rPr>
                  <a:t> </a:t>
                </a:r>
              </a:p>
            </p:txBody>
          </p:sp>
        </mc:Fallback>
      </mc:AlternateContent>
      <p:sp>
        <p:nvSpPr>
          <p:cNvPr id="338" name="TextBox 337">
            <a:extLst>
              <a:ext uri="{FF2B5EF4-FFF2-40B4-BE49-F238E27FC236}">
                <a16:creationId xmlns:a16="http://schemas.microsoft.com/office/drawing/2014/main" id="{220ADC99-A879-164B-B379-4127A48297C5}"/>
              </a:ext>
            </a:extLst>
          </p:cNvPr>
          <p:cNvSpPr txBox="1"/>
          <p:nvPr/>
        </p:nvSpPr>
        <p:spPr>
          <a:xfrm>
            <a:off x="6602706" y="3729533"/>
            <a:ext cx="1567520"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chemeClr val="accent1"/>
                </a:solidFill>
                <a:effectLst/>
                <a:uFillTx/>
                <a:latin typeface="+mj-lt"/>
                <a:ea typeface="+mj-ea"/>
                <a:cs typeface="+mj-cs"/>
                <a:sym typeface="Calibri"/>
              </a:rPr>
              <a:t>Block 2</a:t>
            </a:r>
          </a:p>
        </p:txBody>
      </p:sp>
      <p:sp>
        <p:nvSpPr>
          <p:cNvPr id="339" name="Rectangle 338">
            <a:extLst>
              <a:ext uri="{FF2B5EF4-FFF2-40B4-BE49-F238E27FC236}">
                <a16:creationId xmlns:a16="http://schemas.microsoft.com/office/drawing/2014/main" id="{E3A9FE16-35FD-C0ED-90C1-AA87F4D2F362}"/>
              </a:ext>
            </a:extLst>
          </p:cNvPr>
          <p:cNvSpPr/>
          <p:nvPr/>
        </p:nvSpPr>
        <p:spPr>
          <a:xfrm>
            <a:off x="7919938" y="3720561"/>
            <a:ext cx="345434" cy="353131"/>
          </a:xfrm>
          <a:prstGeom prst="rect">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40" name="Rectangle 339">
            <a:extLst>
              <a:ext uri="{FF2B5EF4-FFF2-40B4-BE49-F238E27FC236}">
                <a16:creationId xmlns:a16="http://schemas.microsoft.com/office/drawing/2014/main" id="{A3D2FF27-1B1E-E53D-B874-0FB9564D3B53}"/>
              </a:ext>
            </a:extLst>
          </p:cNvPr>
          <p:cNvSpPr/>
          <p:nvPr/>
        </p:nvSpPr>
        <p:spPr>
          <a:xfrm>
            <a:off x="8806300" y="3727099"/>
            <a:ext cx="345434" cy="353131"/>
          </a:xfrm>
          <a:prstGeom prst="rect">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41" name="Rectangle 340">
            <a:extLst>
              <a:ext uri="{FF2B5EF4-FFF2-40B4-BE49-F238E27FC236}">
                <a16:creationId xmlns:a16="http://schemas.microsoft.com/office/drawing/2014/main" id="{31C726E0-3746-3D5D-8EAE-CEEE878ECC76}"/>
              </a:ext>
            </a:extLst>
          </p:cNvPr>
          <p:cNvSpPr/>
          <p:nvPr/>
        </p:nvSpPr>
        <p:spPr>
          <a:xfrm>
            <a:off x="9710396" y="3741721"/>
            <a:ext cx="345434" cy="353131"/>
          </a:xfrm>
          <a:prstGeom prst="rect">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42" name="Rectangle 341">
            <a:extLst>
              <a:ext uri="{FF2B5EF4-FFF2-40B4-BE49-F238E27FC236}">
                <a16:creationId xmlns:a16="http://schemas.microsoft.com/office/drawing/2014/main" id="{9FA47894-24C6-F4CC-0B27-A3063486F8E0}"/>
              </a:ext>
            </a:extLst>
          </p:cNvPr>
          <p:cNvSpPr/>
          <p:nvPr/>
        </p:nvSpPr>
        <p:spPr>
          <a:xfrm>
            <a:off x="11002000" y="3757210"/>
            <a:ext cx="345434" cy="353131"/>
          </a:xfrm>
          <a:prstGeom prst="rect">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343" name="TextBox 342">
                <a:extLst>
                  <a:ext uri="{FF2B5EF4-FFF2-40B4-BE49-F238E27FC236}">
                    <a16:creationId xmlns:a16="http://schemas.microsoft.com/office/drawing/2014/main" id="{4C153B6C-F19B-F154-5866-8EC056FC3776}"/>
                  </a:ext>
                </a:extLst>
              </p:cNvPr>
              <p:cNvSpPr txBox="1"/>
              <p:nvPr/>
            </p:nvSpPr>
            <p:spPr>
              <a:xfrm>
                <a:off x="10941532" y="3790119"/>
                <a:ext cx="345434" cy="2833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𝐶</m:t>
                          </m:r>
                        </m:e>
                        <m:sub>
                          <m:r>
                            <a:rPr lang="en-US" sz="1200" b="0" i="1" smtClean="0">
                              <a:solidFill>
                                <a:srgbClr val="FFFFFF"/>
                              </a:solidFill>
                              <a:latin typeface="Cambria Math" panose="02040503050406030204" pitchFamily="18" charset="0"/>
                            </a:rPr>
                            <m:t>2</m:t>
                          </m:r>
                        </m:sub>
                        <m:sup>
                          <m:r>
                            <a:rPr lang="en-US" sz="1200" b="0" i="1" smtClean="0">
                              <a:solidFill>
                                <a:srgbClr val="FFFFFF"/>
                              </a:solidFill>
                              <a:latin typeface="Cambria Math" panose="02040503050406030204" pitchFamily="18" charset="0"/>
                            </a:rPr>
                            <m:t>255</m:t>
                          </m:r>
                        </m:sup>
                      </m:sSubSup>
                    </m:oMath>
                  </m:oMathPara>
                </a14:m>
                <a:endParaRPr lang="en-US" sz="1200">
                  <a:solidFill>
                    <a:srgbClr val="FFFFFF"/>
                  </a:solidFill>
                </a:endParaRPr>
              </a:p>
            </p:txBody>
          </p:sp>
        </mc:Choice>
        <mc:Fallback xmlns="">
          <p:sp>
            <p:nvSpPr>
              <p:cNvPr id="343" name="TextBox 342">
                <a:extLst>
                  <a:ext uri="{FF2B5EF4-FFF2-40B4-BE49-F238E27FC236}">
                    <a16:creationId xmlns:a16="http://schemas.microsoft.com/office/drawing/2014/main" id="{4C153B6C-F19B-F154-5866-8EC056FC3776}"/>
                  </a:ext>
                </a:extLst>
              </p:cNvPr>
              <p:cNvSpPr txBox="1">
                <a:spLocks noRot="1" noChangeAspect="1" noMove="1" noResize="1" noEditPoints="1" noAdjustHandles="1" noChangeArrowheads="1" noChangeShapeType="1" noTextEdit="1"/>
              </p:cNvSpPr>
              <p:nvPr/>
            </p:nvSpPr>
            <p:spPr>
              <a:xfrm>
                <a:off x="10941532" y="3790119"/>
                <a:ext cx="345434" cy="283347"/>
              </a:xfrm>
              <a:prstGeom prst="rect">
                <a:avLst/>
              </a:prstGeom>
              <a:blipFill>
                <a:blip r:embed="rId34"/>
                <a:stretch>
                  <a:fillRect r="-19298"/>
                </a:stretch>
              </a:blipFill>
              <a:ln w="12700" cap="flat">
                <a:noFill/>
                <a:miter lim="400000"/>
              </a:ln>
              <a:effectLst/>
            </p:spPr>
            <p:txBody>
              <a:bodyPr/>
              <a:lstStyle/>
              <a:p>
                <a:r>
                  <a:rPr lang="en-US">
                    <a:noFill/>
                  </a:rPr>
                  <a:t> </a:t>
                </a:r>
              </a:p>
            </p:txBody>
          </p:sp>
        </mc:Fallback>
      </mc:AlternateContent>
      <p:sp>
        <p:nvSpPr>
          <p:cNvPr id="344" name="Rectangle 343">
            <a:extLst>
              <a:ext uri="{FF2B5EF4-FFF2-40B4-BE49-F238E27FC236}">
                <a16:creationId xmlns:a16="http://schemas.microsoft.com/office/drawing/2014/main" id="{A44D249A-8D0E-510C-AA0C-298946EBDF74}"/>
              </a:ext>
            </a:extLst>
          </p:cNvPr>
          <p:cNvSpPr/>
          <p:nvPr/>
        </p:nvSpPr>
        <p:spPr>
          <a:xfrm>
            <a:off x="8740919" y="2106539"/>
            <a:ext cx="530218" cy="3151385"/>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45" name="TextBox 344">
            <a:extLst>
              <a:ext uri="{FF2B5EF4-FFF2-40B4-BE49-F238E27FC236}">
                <a16:creationId xmlns:a16="http://schemas.microsoft.com/office/drawing/2014/main" id="{39F71E85-C210-235E-C75C-6CDAA20DC2DB}"/>
              </a:ext>
            </a:extLst>
          </p:cNvPr>
          <p:cNvSpPr txBox="1"/>
          <p:nvPr/>
        </p:nvSpPr>
        <p:spPr>
          <a:xfrm>
            <a:off x="8720396" y="1424845"/>
            <a:ext cx="65782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Digit 1</a:t>
            </a:r>
          </a:p>
        </p:txBody>
      </p:sp>
      <p:sp>
        <p:nvSpPr>
          <p:cNvPr id="346" name="Rectangle 345">
            <a:extLst>
              <a:ext uri="{FF2B5EF4-FFF2-40B4-BE49-F238E27FC236}">
                <a16:creationId xmlns:a16="http://schemas.microsoft.com/office/drawing/2014/main" id="{7C4527EE-69C3-A1D1-C00A-9B9A37EAEB4D}"/>
              </a:ext>
            </a:extLst>
          </p:cNvPr>
          <p:cNvSpPr/>
          <p:nvPr/>
        </p:nvSpPr>
        <p:spPr>
          <a:xfrm>
            <a:off x="9633268" y="2124076"/>
            <a:ext cx="530218" cy="3151385"/>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47" name="TextBox 346">
            <a:extLst>
              <a:ext uri="{FF2B5EF4-FFF2-40B4-BE49-F238E27FC236}">
                <a16:creationId xmlns:a16="http://schemas.microsoft.com/office/drawing/2014/main" id="{3D423D74-857D-B0B7-4EAE-9D04494B1398}"/>
              </a:ext>
            </a:extLst>
          </p:cNvPr>
          <p:cNvSpPr txBox="1"/>
          <p:nvPr/>
        </p:nvSpPr>
        <p:spPr>
          <a:xfrm>
            <a:off x="9612745" y="1442382"/>
            <a:ext cx="65782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Digit 2</a:t>
            </a:r>
          </a:p>
        </p:txBody>
      </p:sp>
      <p:sp>
        <p:nvSpPr>
          <p:cNvPr id="348" name="Rectangle 347">
            <a:extLst>
              <a:ext uri="{FF2B5EF4-FFF2-40B4-BE49-F238E27FC236}">
                <a16:creationId xmlns:a16="http://schemas.microsoft.com/office/drawing/2014/main" id="{2BF37BE2-69DD-76CC-6695-854AFD8AFDF4}"/>
              </a:ext>
            </a:extLst>
          </p:cNvPr>
          <p:cNvSpPr/>
          <p:nvPr/>
        </p:nvSpPr>
        <p:spPr>
          <a:xfrm>
            <a:off x="10931183" y="2130860"/>
            <a:ext cx="530218" cy="3151385"/>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49" name="TextBox 348">
            <a:extLst>
              <a:ext uri="{FF2B5EF4-FFF2-40B4-BE49-F238E27FC236}">
                <a16:creationId xmlns:a16="http://schemas.microsoft.com/office/drawing/2014/main" id="{6308ADE7-66D0-203F-5BFC-F476FB574EE8}"/>
              </a:ext>
            </a:extLst>
          </p:cNvPr>
          <p:cNvSpPr txBox="1"/>
          <p:nvPr/>
        </p:nvSpPr>
        <p:spPr>
          <a:xfrm>
            <a:off x="10809589" y="1454155"/>
            <a:ext cx="971628"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Digit 255</a:t>
            </a:r>
          </a:p>
        </p:txBody>
      </p:sp>
      <p:cxnSp>
        <p:nvCxnSpPr>
          <p:cNvPr id="353" name="Connector: Curved 352">
            <a:extLst>
              <a:ext uri="{FF2B5EF4-FFF2-40B4-BE49-F238E27FC236}">
                <a16:creationId xmlns:a16="http://schemas.microsoft.com/office/drawing/2014/main" id="{071210DE-619E-A180-906D-D85C7BEBBD19}"/>
              </a:ext>
            </a:extLst>
          </p:cNvPr>
          <p:cNvCxnSpPr>
            <a:cxnSpLocks/>
            <a:stCxn id="93" idx="3"/>
            <a:endCxn id="187" idx="1"/>
          </p:cNvCxnSpPr>
          <p:nvPr/>
        </p:nvCxnSpPr>
        <p:spPr>
          <a:xfrm flipH="1">
            <a:off x="2358614" y="2340872"/>
            <a:ext cx="2872655" cy="788049"/>
          </a:xfrm>
          <a:prstGeom prst="curvedConnector5">
            <a:avLst>
              <a:gd name="adj1" fmla="val -7958"/>
              <a:gd name="adj2" fmla="val 50000"/>
              <a:gd name="adj3" fmla="val 107958"/>
            </a:avLst>
          </a:prstGeom>
          <a:noFill/>
          <a:ln w="28575" cap="flat">
            <a:solidFill>
              <a:srgbClr val="FFFFFF"/>
            </a:solidFill>
            <a:prstDash val="dash"/>
            <a:miter lim="800000"/>
            <a:tailEnd type="triangle"/>
          </a:ln>
          <a:effectLst/>
          <a:sp3d/>
        </p:spPr>
        <p:style>
          <a:lnRef idx="0">
            <a:scrgbClr r="0" g="0" b="0"/>
          </a:lnRef>
          <a:fillRef idx="0">
            <a:scrgbClr r="0" g="0" b="0"/>
          </a:fillRef>
          <a:effectRef idx="0">
            <a:scrgbClr r="0" g="0" b="0"/>
          </a:effectRef>
          <a:fontRef idx="none"/>
        </p:style>
      </p:cxnSp>
      <p:cxnSp>
        <p:nvCxnSpPr>
          <p:cNvPr id="356" name="Connector: Curved 355">
            <a:extLst>
              <a:ext uri="{FF2B5EF4-FFF2-40B4-BE49-F238E27FC236}">
                <a16:creationId xmlns:a16="http://schemas.microsoft.com/office/drawing/2014/main" id="{8816B2D2-903D-7A96-805E-DC6C0021A26D}"/>
              </a:ext>
            </a:extLst>
          </p:cNvPr>
          <p:cNvCxnSpPr>
            <a:stCxn id="187" idx="3"/>
            <a:endCxn id="140" idx="1"/>
          </p:cNvCxnSpPr>
          <p:nvPr/>
        </p:nvCxnSpPr>
        <p:spPr>
          <a:xfrm flipH="1">
            <a:off x="2356858" y="3128921"/>
            <a:ext cx="2874312" cy="758503"/>
          </a:xfrm>
          <a:prstGeom prst="curvedConnector5">
            <a:avLst>
              <a:gd name="adj1" fmla="val -7953"/>
              <a:gd name="adj2" fmla="val 50000"/>
              <a:gd name="adj3" fmla="val 107953"/>
            </a:avLst>
          </a:prstGeom>
          <a:noFill/>
          <a:ln w="28575" cap="flat">
            <a:solidFill>
              <a:srgbClr val="FFFFFF"/>
            </a:solidFill>
            <a:prstDash val="dash"/>
            <a:miter lim="800000"/>
            <a:tailEnd type="triangle"/>
          </a:ln>
          <a:effectLst/>
          <a:sp3d/>
        </p:spPr>
        <p:style>
          <a:lnRef idx="0">
            <a:scrgbClr r="0" g="0" b="0"/>
          </a:lnRef>
          <a:fillRef idx="0">
            <a:scrgbClr r="0" g="0" b="0"/>
          </a:fillRef>
          <a:effectRef idx="0">
            <a:scrgbClr r="0" g="0" b="0"/>
          </a:effectRef>
          <a:fontRef idx="none"/>
        </p:style>
      </p:cxnSp>
      <p:cxnSp>
        <p:nvCxnSpPr>
          <p:cNvPr id="359" name="Connector: Curved 358">
            <a:extLst>
              <a:ext uri="{FF2B5EF4-FFF2-40B4-BE49-F238E27FC236}">
                <a16:creationId xmlns:a16="http://schemas.microsoft.com/office/drawing/2014/main" id="{88AEB5DF-D1FC-A6BC-026E-310236ACC92B}"/>
              </a:ext>
            </a:extLst>
          </p:cNvPr>
          <p:cNvCxnSpPr>
            <a:cxnSpLocks/>
            <a:stCxn id="140" idx="3"/>
            <a:endCxn id="189" idx="1"/>
          </p:cNvCxnSpPr>
          <p:nvPr/>
        </p:nvCxnSpPr>
        <p:spPr>
          <a:xfrm flipH="1">
            <a:off x="2345032" y="3887424"/>
            <a:ext cx="2884382" cy="1076146"/>
          </a:xfrm>
          <a:prstGeom prst="curvedConnector5">
            <a:avLst>
              <a:gd name="adj1" fmla="val -7925"/>
              <a:gd name="adj2" fmla="val 50000"/>
              <a:gd name="adj3" fmla="val 107925"/>
            </a:avLst>
          </a:prstGeom>
          <a:noFill/>
          <a:ln w="28575" cap="flat">
            <a:solidFill>
              <a:srgbClr val="FFFFFF"/>
            </a:solidFill>
            <a:prstDash val="dash"/>
            <a:miter lim="800000"/>
            <a:tailEnd type="triangle"/>
          </a:ln>
          <a:effectLst/>
          <a:sp3d/>
        </p:spPr>
        <p:style>
          <a:lnRef idx="0">
            <a:scrgbClr r="0" g="0" b="0"/>
          </a:lnRef>
          <a:fillRef idx="0">
            <a:scrgbClr r="0" g="0" b="0"/>
          </a:fillRef>
          <a:effectRef idx="0">
            <a:scrgbClr r="0" g="0" b="0"/>
          </a:effectRef>
          <a:fontRef idx="none"/>
        </p:style>
      </p:cxnSp>
      <p:sp>
        <p:nvSpPr>
          <p:cNvPr id="363" name="Rectangle 362">
            <a:extLst>
              <a:ext uri="{FF2B5EF4-FFF2-40B4-BE49-F238E27FC236}">
                <a16:creationId xmlns:a16="http://schemas.microsoft.com/office/drawing/2014/main" id="{C7DCBEBC-6E3C-396D-8B7A-DD9C65EF54BC}"/>
              </a:ext>
            </a:extLst>
          </p:cNvPr>
          <p:cNvSpPr/>
          <p:nvPr/>
        </p:nvSpPr>
        <p:spPr>
          <a:xfrm>
            <a:off x="2693722" y="4242631"/>
            <a:ext cx="2342969" cy="373068"/>
          </a:xfrm>
          <a:prstGeom prst="rect">
            <a:avLst/>
          </a:prstGeom>
          <a:solidFill>
            <a:srgbClr val="000000">
              <a:alpha val="85098"/>
            </a:srgb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10" name="TextBox 309">
            <a:extLst>
              <a:ext uri="{FF2B5EF4-FFF2-40B4-BE49-F238E27FC236}">
                <a16:creationId xmlns:a16="http://schemas.microsoft.com/office/drawing/2014/main" id="{651E81E0-AB94-D949-D80C-08063061DF8B}"/>
              </a:ext>
            </a:extLst>
          </p:cNvPr>
          <p:cNvSpPr txBox="1"/>
          <p:nvPr/>
        </p:nvSpPr>
        <p:spPr>
          <a:xfrm rot="5400000">
            <a:off x="3605923" y="4269128"/>
            <a:ext cx="432202"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a:solidFill>
                  <a:srgbClr val="FFFFFF"/>
                </a:solidFill>
              </a:rPr>
              <a:t>...</a:t>
            </a:r>
          </a:p>
        </p:txBody>
      </p:sp>
      <p:cxnSp>
        <p:nvCxnSpPr>
          <p:cNvPr id="365" name="Connector: Curved 364">
            <a:extLst>
              <a:ext uri="{FF2B5EF4-FFF2-40B4-BE49-F238E27FC236}">
                <a16:creationId xmlns:a16="http://schemas.microsoft.com/office/drawing/2014/main" id="{E25566F6-5B6C-16E3-ED7D-A9F1380DEDE2}"/>
              </a:ext>
            </a:extLst>
          </p:cNvPr>
          <p:cNvCxnSpPr>
            <a:cxnSpLocks/>
            <a:stCxn id="53" idx="2"/>
            <a:endCxn id="344" idx="0"/>
          </p:cNvCxnSpPr>
          <p:nvPr/>
        </p:nvCxnSpPr>
        <p:spPr>
          <a:xfrm rot="5400000" flipH="1" flipV="1">
            <a:off x="6983354" y="3235251"/>
            <a:ext cx="3151385" cy="893962"/>
          </a:xfrm>
          <a:prstGeom prst="curvedConnector5">
            <a:avLst>
              <a:gd name="adj1" fmla="val -7254"/>
              <a:gd name="adj2" fmla="val 50000"/>
              <a:gd name="adj3" fmla="val 107254"/>
            </a:avLst>
          </a:prstGeom>
          <a:noFill/>
          <a:ln w="28575" cap="flat">
            <a:solidFill>
              <a:srgbClr val="FFFFFF"/>
            </a:solidFill>
            <a:prstDash val="dash"/>
            <a:miter lim="800000"/>
            <a:tailEnd type="triangle"/>
          </a:ln>
          <a:effectLst/>
          <a:sp3d/>
        </p:spPr>
        <p:style>
          <a:lnRef idx="0">
            <a:scrgbClr r="0" g="0" b="0"/>
          </a:lnRef>
          <a:fillRef idx="0">
            <a:scrgbClr r="0" g="0" b="0"/>
          </a:fillRef>
          <a:effectRef idx="0">
            <a:scrgbClr r="0" g="0" b="0"/>
          </a:effectRef>
          <a:fontRef idx="none"/>
        </p:style>
      </p:cxnSp>
      <p:cxnSp>
        <p:nvCxnSpPr>
          <p:cNvPr id="368" name="Connector: Curved 367">
            <a:extLst>
              <a:ext uri="{FF2B5EF4-FFF2-40B4-BE49-F238E27FC236}">
                <a16:creationId xmlns:a16="http://schemas.microsoft.com/office/drawing/2014/main" id="{F23D9441-37CF-176E-31C5-81A75328653C}"/>
              </a:ext>
            </a:extLst>
          </p:cNvPr>
          <p:cNvCxnSpPr>
            <a:cxnSpLocks/>
            <a:stCxn id="344" idx="2"/>
            <a:endCxn id="346" idx="0"/>
          </p:cNvCxnSpPr>
          <p:nvPr/>
        </p:nvCxnSpPr>
        <p:spPr>
          <a:xfrm rot="5400000" flipH="1" flipV="1">
            <a:off x="7885278" y="3244825"/>
            <a:ext cx="3133848" cy="892349"/>
          </a:xfrm>
          <a:prstGeom prst="curvedConnector5">
            <a:avLst>
              <a:gd name="adj1" fmla="val -7295"/>
              <a:gd name="adj2" fmla="val 50000"/>
              <a:gd name="adj3" fmla="val 107295"/>
            </a:avLst>
          </a:prstGeom>
          <a:noFill/>
          <a:ln w="28575" cap="flat">
            <a:solidFill>
              <a:srgbClr val="FFFFFF"/>
            </a:solidFill>
            <a:prstDash val="dash"/>
            <a:miter lim="800000"/>
            <a:tailEnd type="triangle"/>
          </a:ln>
          <a:effectLst/>
          <a:sp3d/>
        </p:spPr>
        <p:style>
          <a:lnRef idx="0">
            <a:scrgbClr r="0" g="0" b="0"/>
          </a:lnRef>
          <a:fillRef idx="0">
            <a:scrgbClr r="0" g="0" b="0"/>
          </a:fillRef>
          <a:effectRef idx="0">
            <a:scrgbClr r="0" g="0" b="0"/>
          </a:effectRef>
          <a:fontRef idx="none"/>
        </p:style>
      </p:cxnSp>
      <p:cxnSp>
        <p:nvCxnSpPr>
          <p:cNvPr id="371" name="Connector: Curved 370">
            <a:extLst>
              <a:ext uri="{FF2B5EF4-FFF2-40B4-BE49-F238E27FC236}">
                <a16:creationId xmlns:a16="http://schemas.microsoft.com/office/drawing/2014/main" id="{37A1D65F-02DC-12F4-2C87-58294B301ADA}"/>
              </a:ext>
            </a:extLst>
          </p:cNvPr>
          <p:cNvCxnSpPr>
            <a:cxnSpLocks/>
            <a:stCxn id="346" idx="2"/>
            <a:endCxn id="348" idx="0"/>
          </p:cNvCxnSpPr>
          <p:nvPr/>
        </p:nvCxnSpPr>
        <p:spPr>
          <a:xfrm rot="5400000" flipH="1" flipV="1">
            <a:off x="8975033" y="3054203"/>
            <a:ext cx="3144601" cy="1297915"/>
          </a:xfrm>
          <a:prstGeom prst="curvedConnector5">
            <a:avLst>
              <a:gd name="adj1" fmla="val -7270"/>
              <a:gd name="adj2" fmla="val 50000"/>
              <a:gd name="adj3" fmla="val 107270"/>
            </a:avLst>
          </a:prstGeom>
          <a:noFill/>
          <a:ln w="28575" cap="flat">
            <a:solidFill>
              <a:srgbClr val="FFFFFF"/>
            </a:solidFill>
            <a:prstDash val="dash"/>
            <a:miter lim="800000"/>
            <a:tailEnd type="triangle"/>
          </a:ln>
          <a:effectLst/>
          <a:sp3d/>
        </p:spPr>
        <p:style>
          <a:lnRef idx="0">
            <a:scrgbClr r="0" g="0" b="0"/>
          </a:lnRef>
          <a:fillRef idx="0">
            <a:scrgbClr r="0" g="0" b="0"/>
          </a:fillRef>
          <a:effectRef idx="0">
            <a:scrgbClr r="0" g="0" b="0"/>
          </a:effectRef>
          <a:fontRef idx="none"/>
        </p:style>
      </p:cxnSp>
      <p:sp>
        <p:nvSpPr>
          <p:cNvPr id="374" name="Rectangle 373">
            <a:extLst>
              <a:ext uri="{FF2B5EF4-FFF2-40B4-BE49-F238E27FC236}">
                <a16:creationId xmlns:a16="http://schemas.microsoft.com/office/drawing/2014/main" id="{5350546A-7ECD-A67D-C769-337A9C208F31}"/>
              </a:ext>
            </a:extLst>
          </p:cNvPr>
          <p:cNvSpPr/>
          <p:nvPr/>
        </p:nvSpPr>
        <p:spPr>
          <a:xfrm>
            <a:off x="10399487" y="2095456"/>
            <a:ext cx="376334" cy="2958170"/>
          </a:xfrm>
          <a:prstGeom prst="rect">
            <a:avLst/>
          </a:prstGeom>
          <a:solidFill>
            <a:srgbClr val="000000">
              <a:alpha val="85098"/>
            </a:srgb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23" name="TextBox 322">
            <a:extLst>
              <a:ext uri="{FF2B5EF4-FFF2-40B4-BE49-F238E27FC236}">
                <a16:creationId xmlns:a16="http://schemas.microsoft.com/office/drawing/2014/main" id="{532EF61D-F410-C78A-A1C4-8DE9DA049EEC}"/>
              </a:ext>
            </a:extLst>
          </p:cNvPr>
          <p:cNvSpPr txBox="1"/>
          <p:nvPr/>
        </p:nvSpPr>
        <p:spPr>
          <a:xfrm>
            <a:off x="10370211" y="3535714"/>
            <a:ext cx="432202"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a:solidFill>
                  <a:srgbClr val="FFFFFF"/>
                </a:solidFill>
              </a:rPr>
              <a:t>...</a:t>
            </a:r>
          </a:p>
        </p:txBody>
      </p:sp>
      <p:sp>
        <p:nvSpPr>
          <p:cNvPr id="388" name="TextBox 387">
            <a:extLst>
              <a:ext uri="{FF2B5EF4-FFF2-40B4-BE49-F238E27FC236}">
                <a16:creationId xmlns:a16="http://schemas.microsoft.com/office/drawing/2014/main" id="{12EE416F-FB08-A853-5876-17655DBE6FE7}"/>
              </a:ext>
            </a:extLst>
          </p:cNvPr>
          <p:cNvSpPr txBox="1"/>
          <p:nvPr/>
        </p:nvSpPr>
        <p:spPr>
          <a:xfrm>
            <a:off x="2347120" y="5829378"/>
            <a:ext cx="168952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b="0" i="0" u="none" strike="noStrike" cap="none" spc="0" normalizeH="0" baseline="0">
                <a:ln>
                  <a:noFill/>
                </a:ln>
                <a:solidFill>
                  <a:srgbClr val="FFFFFF"/>
                </a:solidFill>
                <a:effectLst/>
                <a:uFillTx/>
                <a:latin typeface="+mj-lt"/>
                <a:ea typeface="+mj-ea"/>
                <a:cs typeface="+mj-cs"/>
                <a:sym typeface="Calibri"/>
              </a:rPr>
              <a:t>Block major</a:t>
            </a:r>
          </a:p>
        </p:txBody>
      </p:sp>
      <p:sp>
        <p:nvSpPr>
          <p:cNvPr id="390" name="Rectangle 389">
            <a:extLst>
              <a:ext uri="{FF2B5EF4-FFF2-40B4-BE49-F238E27FC236}">
                <a16:creationId xmlns:a16="http://schemas.microsoft.com/office/drawing/2014/main" id="{8B6D4FDB-ECD3-5FFF-F30C-D2C2DDD680FD}"/>
              </a:ext>
            </a:extLst>
          </p:cNvPr>
          <p:cNvSpPr/>
          <p:nvPr/>
        </p:nvSpPr>
        <p:spPr>
          <a:xfrm>
            <a:off x="6200081" y="1258365"/>
            <a:ext cx="5732044" cy="4543621"/>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91" name="Rectangle 390">
            <a:extLst>
              <a:ext uri="{FF2B5EF4-FFF2-40B4-BE49-F238E27FC236}">
                <a16:creationId xmlns:a16="http://schemas.microsoft.com/office/drawing/2014/main" id="{0F302175-2814-5764-8F40-49D38F1F2EF5}"/>
              </a:ext>
            </a:extLst>
          </p:cNvPr>
          <p:cNvSpPr/>
          <p:nvPr/>
        </p:nvSpPr>
        <p:spPr>
          <a:xfrm>
            <a:off x="307157" y="1254761"/>
            <a:ext cx="5732044" cy="4543621"/>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92" name="Oval 391">
            <a:extLst>
              <a:ext uri="{FF2B5EF4-FFF2-40B4-BE49-F238E27FC236}">
                <a16:creationId xmlns:a16="http://schemas.microsoft.com/office/drawing/2014/main" id="{793A3156-41C8-3E9A-B1FA-4AF5082B6688}"/>
              </a:ext>
            </a:extLst>
          </p:cNvPr>
          <p:cNvSpPr/>
          <p:nvPr/>
        </p:nvSpPr>
        <p:spPr>
          <a:xfrm>
            <a:off x="11422639" y="5305102"/>
            <a:ext cx="642643" cy="642643"/>
          </a:xfrm>
          <a:prstGeom prst="ellipse">
            <a:avLst/>
          </a:prstGeom>
          <a:solidFill>
            <a:schemeClr val="bg1"/>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pic>
        <p:nvPicPr>
          <p:cNvPr id="394" name="Graphic 393" descr="Checkmark with solid fill">
            <a:extLst>
              <a:ext uri="{FF2B5EF4-FFF2-40B4-BE49-F238E27FC236}">
                <a16:creationId xmlns:a16="http://schemas.microsoft.com/office/drawing/2014/main" id="{351F53D7-1612-2CA9-0214-D7AA171245C9}"/>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11545441" y="5413484"/>
            <a:ext cx="433179" cy="433179"/>
          </a:xfrm>
          <a:prstGeom prst="rect">
            <a:avLst/>
          </a:prstGeom>
        </p:spPr>
      </p:pic>
      <p:sp>
        <p:nvSpPr>
          <p:cNvPr id="444" name="TextBox 443">
            <a:extLst>
              <a:ext uri="{FF2B5EF4-FFF2-40B4-BE49-F238E27FC236}">
                <a16:creationId xmlns:a16="http://schemas.microsoft.com/office/drawing/2014/main" id="{E3D9DE75-9373-3068-9666-79CCADB8726D}"/>
              </a:ext>
            </a:extLst>
          </p:cNvPr>
          <p:cNvSpPr txBox="1"/>
          <p:nvPr/>
        </p:nvSpPr>
        <p:spPr>
          <a:xfrm rot="5400000">
            <a:off x="7949862" y="4350205"/>
            <a:ext cx="369642"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200">
                <a:solidFill>
                  <a:srgbClr val="FFFFFF"/>
                </a:solidFill>
              </a:rPr>
              <a:t>...</a:t>
            </a:r>
          </a:p>
        </p:txBody>
      </p:sp>
      <p:sp>
        <p:nvSpPr>
          <p:cNvPr id="445" name="TextBox 444">
            <a:extLst>
              <a:ext uri="{FF2B5EF4-FFF2-40B4-BE49-F238E27FC236}">
                <a16:creationId xmlns:a16="http://schemas.microsoft.com/office/drawing/2014/main" id="{81CCCC70-44AD-DB6E-BE17-E812B37261C0}"/>
              </a:ext>
            </a:extLst>
          </p:cNvPr>
          <p:cNvSpPr txBox="1"/>
          <p:nvPr/>
        </p:nvSpPr>
        <p:spPr>
          <a:xfrm rot="5400000">
            <a:off x="8846246" y="4350205"/>
            <a:ext cx="369642"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200">
                <a:solidFill>
                  <a:srgbClr val="FFFFFF"/>
                </a:solidFill>
              </a:rPr>
              <a:t>...</a:t>
            </a:r>
          </a:p>
        </p:txBody>
      </p:sp>
      <p:sp>
        <p:nvSpPr>
          <p:cNvPr id="446" name="TextBox 445">
            <a:extLst>
              <a:ext uri="{FF2B5EF4-FFF2-40B4-BE49-F238E27FC236}">
                <a16:creationId xmlns:a16="http://schemas.microsoft.com/office/drawing/2014/main" id="{7464CF08-FBBC-85B4-7FC9-9AC595185A05}"/>
              </a:ext>
            </a:extLst>
          </p:cNvPr>
          <p:cNvSpPr txBox="1"/>
          <p:nvPr/>
        </p:nvSpPr>
        <p:spPr>
          <a:xfrm rot="5400000">
            <a:off x="9742831" y="4355376"/>
            <a:ext cx="369642"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200">
                <a:solidFill>
                  <a:srgbClr val="FFFFFF"/>
                </a:solidFill>
              </a:rPr>
              <a:t>...</a:t>
            </a:r>
          </a:p>
        </p:txBody>
      </p:sp>
      <p:sp>
        <p:nvSpPr>
          <p:cNvPr id="447" name="TextBox 446">
            <a:extLst>
              <a:ext uri="{FF2B5EF4-FFF2-40B4-BE49-F238E27FC236}">
                <a16:creationId xmlns:a16="http://schemas.microsoft.com/office/drawing/2014/main" id="{D94CD772-87A5-0220-4FBE-769350FD9F8E}"/>
              </a:ext>
            </a:extLst>
          </p:cNvPr>
          <p:cNvSpPr txBox="1"/>
          <p:nvPr/>
        </p:nvSpPr>
        <p:spPr>
          <a:xfrm rot="5400000">
            <a:off x="11027144" y="4352539"/>
            <a:ext cx="369642"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200">
                <a:solidFill>
                  <a:srgbClr val="FFFFFF"/>
                </a:solidFill>
              </a:rPr>
              <a:t>...</a:t>
            </a:r>
          </a:p>
        </p:txBody>
      </p:sp>
      <p:sp>
        <p:nvSpPr>
          <p:cNvPr id="448" name="Speech Bubble: Oval 447">
            <a:extLst>
              <a:ext uri="{FF2B5EF4-FFF2-40B4-BE49-F238E27FC236}">
                <a16:creationId xmlns:a16="http://schemas.microsoft.com/office/drawing/2014/main" id="{D808C522-6F42-97A1-D679-566E6196C9D4}"/>
              </a:ext>
            </a:extLst>
          </p:cNvPr>
          <p:cNvSpPr/>
          <p:nvPr/>
        </p:nvSpPr>
        <p:spPr>
          <a:xfrm>
            <a:off x="8458023" y="309611"/>
            <a:ext cx="3847419" cy="591294"/>
          </a:xfrm>
          <a:prstGeom prst="wedgeEllipseCallout">
            <a:avLst>
              <a:gd name="adj1" fmla="val -21826"/>
              <a:gd name="adj2" fmla="val 102476"/>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sz="1400">
                <a:solidFill>
                  <a:srgbClr val="000000"/>
                </a:solidFill>
                <a:latin typeface="+mj-lt"/>
                <a:ea typeface="+mj-ea"/>
                <a:cs typeface="+mj-cs"/>
                <a:sym typeface="Calibri"/>
              </a:rPr>
              <a:t>Device-wise prefix scan </a:t>
            </a:r>
            <a:r>
              <a:rPr lang="en-US" sz="1400" b="1">
                <a:solidFill>
                  <a:srgbClr val="000000"/>
                </a:solidFill>
                <a:latin typeface="+mj-lt"/>
                <a:ea typeface="+mj-ea"/>
                <a:cs typeface="+mj-cs"/>
                <a:sym typeface="Calibri"/>
              </a:rPr>
              <a:t>just once</a:t>
            </a:r>
            <a:r>
              <a:rPr lang="en-US" sz="1400">
                <a:solidFill>
                  <a:srgbClr val="000000"/>
                </a:solidFill>
                <a:latin typeface="+mj-lt"/>
                <a:ea typeface="+mj-ea"/>
                <a:cs typeface="+mj-cs"/>
                <a:sym typeface="Calibri"/>
              </a:rPr>
              <a:t> </a:t>
            </a:r>
            <a:r>
              <a:rPr lang="en-US" sz="1400">
                <a:solidFill>
                  <a:srgbClr val="000000"/>
                </a:solidFill>
                <a:latin typeface="+mj-lt"/>
                <a:ea typeface="+mj-ea"/>
                <a:cs typeface="+mj-cs"/>
                <a:sym typeface="Wingdings" panose="05000000000000000000" pitchFamily="2" charset="2"/>
              </a:rPr>
              <a:t></a:t>
            </a:r>
            <a:endParaRPr lang="en-US" sz="1400">
              <a:solidFill>
                <a:srgbClr val="000000"/>
              </a:solidFill>
              <a:latin typeface="+mj-lt"/>
              <a:ea typeface="+mj-ea"/>
              <a:cs typeface="+mj-cs"/>
              <a:sym typeface="Calibri"/>
            </a:endParaRPr>
          </a:p>
        </p:txBody>
      </p:sp>
      <p:sp>
        <p:nvSpPr>
          <p:cNvPr id="449" name="TextBox 448">
            <a:extLst>
              <a:ext uri="{FF2B5EF4-FFF2-40B4-BE49-F238E27FC236}">
                <a16:creationId xmlns:a16="http://schemas.microsoft.com/office/drawing/2014/main" id="{816E70D5-9076-5086-8793-9D80D308EF68}"/>
              </a:ext>
            </a:extLst>
          </p:cNvPr>
          <p:cNvSpPr txBox="1"/>
          <p:nvPr/>
        </p:nvSpPr>
        <p:spPr>
          <a:xfrm>
            <a:off x="2345032" y="1432111"/>
            <a:ext cx="65782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Digit 0</a:t>
            </a:r>
          </a:p>
        </p:txBody>
      </p:sp>
      <p:sp>
        <p:nvSpPr>
          <p:cNvPr id="450" name="TextBox 449">
            <a:extLst>
              <a:ext uri="{FF2B5EF4-FFF2-40B4-BE49-F238E27FC236}">
                <a16:creationId xmlns:a16="http://schemas.microsoft.com/office/drawing/2014/main" id="{6583F70E-BE32-D482-19C4-2113983504DD}"/>
              </a:ext>
            </a:extLst>
          </p:cNvPr>
          <p:cNvSpPr txBox="1"/>
          <p:nvPr/>
        </p:nvSpPr>
        <p:spPr>
          <a:xfrm>
            <a:off x="3002244" y="1432111"/>
            <a:ext cx="65782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Digit 1</a:t>
            </a:r>
          </a:p>
        </p:txBody>
      </p:sp>
      <p:sp>
        <p:nvSpPr>
          <p:cNvPr id="451" name="TextBox 450">
            <a:extLst>
              <a:ext uri="{FF2B5EF4-FFF2-40B4-BE49-F238E27FC236}">
                <a16:creationId xmlns:a16="http://schemas.microsoft.com/office/drawing/2014/main" id="{FF46C6CB-4FDB-0CEC-F59B-EC968BBBDE6C}"/>
              </a:ext>
            </a:extLst>
          </p:cNvPr>
          <p:cNvSpPr txBox="1"/>
          <p:nvPr/>
        </p:nvSpPr>
        <p:spPr>
          <a:xfrm>
            <a:off x="3596896" y="1434161"/>
            <a:ext cx="65782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Digit 2</a:t>
            </a:r>
          </a:p>
        </p:txBody>
      </p:sp>
      <p:sp>
        <p:nvSpPr>
          <p:cNvPr id="452" name="TextBox 451">
            <a:extLst>
              <a:ext uri="{FF2B5EF4-FFF2-40B4-BE49-F238E27FC236}">
                <a16:creationId xmlns:a16="http://schemas.microsoft.com/office/drawing/2014/main" id="{C7660D98-7DD5-7525-67A4-7E7A9F539D5C}"/>
              </a:ext>
            </a:extLst>
          </p:cNvPr>
          <p:cNvSpPr txBox="1"/>
          <p:nvPr/>
        </p:nvSpPr>
        <p:spPr>
          <a:xfrm>
            <a:off x="4446759" y="1438511"/>
            <a:ext cx="971628"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Digit 255</a:t>
            </a:r>
          </a:p>
        </p:txBody>
      </p:sp>
    </p:spTree>
    <p:extLst>
      <p:ext uri="{BB962C8B-B14F-4D97-AF65-F5344CB8AC3E}">
        <p14:creationId xmlns:p14="http://schemas.microsoft.com/office/powerpoint/2010/main" val="209633244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48"/>
                                        </p:tgtEl>
                                        <p:attrNameLst>
                                          <p:attrName>style.visibility</p:attrName>
                                        </p:attrNameLst>
                                      </p:cBhvr>
                                      <p:to>
                                        <p:strVal val="visible"/>
                                      </p:to>
                                    </p:set>
                                    <p:animEffect transition="in" filter="wipe(down)">
                                      <p:cBhvr>
                                        <p:cTn id="7" dur="500"/>
                                        <p:tgtEl>
                                          <p:spTgt spid="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987DB8-2815-E461-3190-CCB1701B512D}"/>
              </a:ext>
            </a:extLst>
          </p:cNvPr>
          <p:cNvSpPr>
            <a:spLocks noGrp="1"/>
          </p:cNvSpPr>
          <p:nvPr>
            <p:ph type="sldNum" sz="quarter" idx="2"/>
          </p:nvPr>
        </p:nvSpPr>
        <p:spPr/>
        <p:txBody>
          <a:bodyPr/>
          <a:lstStyle/>
          <a:p>
            <a:fld id="{86CB4B4D-7CA3-9044-876B-883B54F8677D}" type="slidenum">
              <a:rPr lang="en-DE" smtClean="0"/>
              <a:t>67</a:t>
            </a:fld>
            <a:endParaRPr lang="en-DE"/>
          </a:p>
        </p:txBody>
      </p:sp>
      <p:sp>
        <p:nvSpPr>
          <p:cNvPr id="3" name="Title 2">
            <a:extLst>
              <a:ext uri="{FF2B5EF4-FFF2-40B4-BE49-F238E27FC236}">
                <a16:creationId xmlns:a16="http://schemas.microsoft.com/office/drawing/2014/main" id="{9E95D916-DAD0-B773-5FE3-79D08A4AF9ED}"/>
              </a:ext>
            </a:extLst>
          </p:cNvPr>
          <p:cNvSpPr>
            <a:spLocks noGrp="1"/>
          </p:cNvSpPr>
          <p:nvPr>
            <p:ph type="title"/>
          </p:nvPr>
        </p:nvSpPr>
        <p:spPr/>
        <p:txBody>
          <a:bodyPr>
            <a:normAutofit fontScale="90000"/>
          </a:bodyPr>
          <a:lstStyle/>
          <a:p>
            <a:r>
              <a:rPr lang="en-US"/>
              <a:t>Radix sort - Reorder</a:t>
            </a:r>
            <a:endParaRPr lang="en-DE"/>
          </a:p>
        </p:txBody>
      </p:sp>
      <p:sp>
        <p:nvSpPr>
          <p:cNvPr id="5" name="Text Placeholder 4">
            <a:extLst>
              <a:ext uri="{FF2B5EF4-FFF2-40B4-BE49-F238E27FC236}">
                <a16:creationId xmlns:a16="http://schemas.microsoft.com/office/drawing/2014/main" id="{39B9223E-E701-24A6-E5E3-0180A957E33F}"/>
              </a:ext>
            </a:extLst>
          </p:cNvPr>
          <p:cNvSpPr>
            <a:spLocks noGrp="1"/>
          </p:cNvSpPr>
          <p:nvPr>
            <p:ph type="body" sz="quarter" idx="13"/>
          </p:nvPr>
        </p:nvSpPr>
        <p:spPr/>
        <p:txBody>
          <a:bodyPr>
            <a:normAutofit fontScale="77500" lnSpcReduction="20000"/>
          </a:bodyPr>
          <a:lstStyle/>
          <a:p>
            <a:r>
              <a:rPr lang="en-US"/>
              <a:t>Reordering</a:t>
            </a:r>
            <a:endParaRPr lang="en-DE"/>
          </a:p>
        </p:txBody>
      </p:sp>
      <p:sp>
        <p:nvSpPr>
          <p:cNvPr id="7" name="TextBox 6">
            <a:extLst>
              <a:ext uri="{FF2B5EF4-FFF2-40B4-BE49-F238E27FC236}">
                <a16:creationId xmlns:a16="http://schemas.microsoft.com/office/drawing/2014/main" id="{00A0D96C-5E49-E711-BC30-5405395491D9}"/>
              </a:ext>
            </a:extLst>
          </p:cNvPr>
          <p:cNvSpPr txBox="1"/>
          <p:nvPr/>
        </p:nvSpPr>
        <p:spPr>
          <a:xfrm>
            <a:off x="1356771" y="1344109"/>
            <a:ext cx="2457726"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200">
                <a:solidFill>
                  <a:srgbClr val="92D050"/>
                </a:solidFill>
              </a:rPr>
              <a:t>A chunk of input data in block 0</a:t>
            </a:r>
            <a:endParaRPr lang="en-US">
              <a:solidFill>
                <a:srgbClr val="92D050"/>
              </a:solidFill>
            </a:endParaRPr>
          </a:p>
        </p:txBody>
      </p:sp>
      <p:cxnSp>
        <p:nvCxnSpPr>
          <p:cNvPr id="8" name="Straight Arrow Connector 7">
            <a:extLst>
              <a:ext uri="{FF2B5EF4-FFF2-40B4-BE49-F238E27FC236}">
                <a16:creationId xmlns:a16="http://schemas.microsoft.com/office/drawing/2014/main" id="{34007ACB-A4E0-9F34-1118-CDC817AC9644}"/>
              </a:ext>
            </a:extLst>
          </p:cNvPr>
          <p:cNvCxnSpPr>
            <a:cxnSpLocks/>
          </p:cNvCxnSpPr>
          <p:nvPr/>
        </p:nvCxnSpPr>
        <p:spPr>
          <a:xfrm>
            <a:off x="1978701" y="2182035"/>
            <a:ext cx="0" cy="664564"/>
          </a:xfrm>
          <a:prstGeom prst="straightConnector1">
            <a:avLst/>
          </a:prstGeom>
          <a:ln w="38100">
            <a:solidFill>
              <a:srgbClr val="FFFFFF"/>
            </a:solidFill>
            <a:tailEnd type="triangle"/>
          </a:ln>
        </p:spPr>
        <p:style>
          <a:lnRef idx="1">
            <a:schemeClr val="accent4"/>
          </a:lnRef>
          <a:fillRef idx="0">
            <a:schemeClr val="accent4"/>
          </a:fillRef>
          <a:effectRef idx="0">
            <a:schemeClr val="accent4"/>
          </a:effectRef>
          <a:fontRef idx="minor">
            <a:schemeClr val="tx1"/>
          </a:fontRef>
        </p:style>
      </p:cxnSp>
      <p:sp>
        <p:nvSpPr>
          <p:cNvPr id="10" name="TextBox 9">
            <a:extLst>
              <a:ext uri="{FF2B5EF4-FFF2-40B4-BE49-F238E27FC236}">
                <a16:creationId xmlns:a16="http://schemas.microsoft.com/office/drawing/2014/main" id="{4A0FF95F-9688-50F8-44C3-2720B202765F}"/>
              </a:ext>
            </a:extLst>
          </p:cNvPr>
          <p:cNvSpPr txBox="1"/>
          <p:nvPr/>
        </p:nvSpPr>
        <p:spPr>
          <a:xfrm>
            <a:off x="2077647" y="2154594"/>
            <a:ext cx="3592674" cy="6001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100">
                <a:solidFill>
                  <a:srgbClr val="FFFFFF"/>
                </a:solidFill>
              </a:rPr>
              <a:t>Local sorting</a:t>
            </a:r>
          </a:p>
          <a:p>
            <a:r>
              <a:rPr lang="en-US" sz="1100">
                <a:solidFill>
                  <a:srgbClr val="FFFFFF"/>
                </a:solidFill>
              </a:rPr>
              <a:t>(Counting, prefix sum, reordering)</a:t>
            </a:r>
          </a:p>
          <a:p>
            <a:r>
              <a:rPr lang="en-US" sz="1100">
                <a:solidFill>
                  <a:srgbClr val="FFFFFF"/>
                </a:solidFill>
              </a:rPr>
              <a:t>in shared memory</a:t>
            </a:r>
          </a:p>
        </p:txBody>
      </p:sp>
      <p:sp>
        <p:nvSpPr>
          <p:cNvPr id="12" name="TextBox 11">
            <a:extLst>
              <a:ext uri="{FF2B5EF4-FFF2-40B4-BE49-F238E27FC236}">
                <a16:creationId xmlns:a16="http://schemas.microsoft.com/office/drawing/2014/main" id="{43D40ABB-14CC-DBE4-4093-0DC41D1580FB}"/>
              </a:ext>
            </a:extLst>
          </p:cNvPr>
          <p:cNvSpPr txBox="1"/>
          <p:nvPr/>
        </p:nvSpPr>
        <p:spPr>
          <a:xfrm>
            <a:off x="1544632" y="2820618"/>
            <a:ext cx="1493358"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200">
                <a:solidFill>
                  <a:srgbClr val="FFFFFF"/>
                </a:solidFill>
              </a:rPr>
              <a:t>Sorted Input data</a:t>
            </a:r>
            <a:endParaRPr lang="en-US"/>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E3DCF38-17CF-7861-5645-4B2C3EFF105D}"/>
                  </a:ext>
                </a:extLst>
              </p:cNvPr>
              <p:cNvSpPr txBox="1"/>
              <p:nvPr/>
            </p:nvSpPr>
            <p:spPr>
              <a:xfrm>
                <a:off x="100235" y="4109896"/>
                <a:ext cx="905658" cy="3203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𝑂</m:t>
                          </m:r>
                        </m:e>
                        <m:sub>
                          <m:r>
                            <a:rPr lang="en-US" sz="1200" b="0" i="1" smtClean="0">
                              <a:solidFill>
                                <a:srgbClr val="FFFFFF"/>
                              </a:solidFill>
                              <a:latin typeface="Cambria Math" panose="02040503050406030204" pitchFamily="18" charset="0"/>
                            </a:rPr>
                            <m:t>𝑏𝑙𝑜𝑐𝑘</m:t>
                          </m:r>
                        </m:sub>
                        <m:sup>
                          <m:r>
                            <a:rPr lang="en-US" sz="1200" b="0" i="1" smtClean="0">
                              <a:solidFill>
                                <a:srgbClr val="FFFFFF"/>
                              </a:solidFill>
                              <a:latin typeface="Cambria Math" panose="02040503050406030204" pitchFamily="18" charset="0"/>
                            </a:rPr>
                            <m:t>𝑑𝑖𝑔𝑖𝑡</m:t>
                          </m:r>
                        </m:sup>
                      </m:sSubSup>
                    </m:oMath>
                  </m:oMathPara>
                </a14:m>
                <a:endParaRPr lang="en-US" sz="1200">
                  <a:solidFill>
                    <a:srgbClr val="FFFFFF"/>
                  </a:solidFill>
                </a:endParaRPr>
              </a:p>
            </p:txBody>
          </p:sp>
        </mc:Choice>
        <mc:Fallback xmlns="">
          <p:sp>
            <p:nvSpPr>
              <p:cNvPr id="21" name="TextBox 20">
                <a:extLst>
                  <a:ext uri="{FF2B5EF4-FFF2-40B4-BE49-F238E27FC236}">
                    <a16:creationId xmlns:a16="http://schemas.microsoft.com/office/drawing/2014/main" id="{EE3DCF38-17CF-7861-5645-4B2C3EFF105D}"/>
                  </a:ext>
                </a:extLst>
              </p:cNvPr>
              <p:cNvSpPr txBox="1">
                <a:spLocks noRot="1" noChangeAspect="1" noMove="1" noResize="1" noEditPoints="1" noAdjustHandles="1" noChangeArrowheads="1" noChangeShapeType="1" noTextEdit="1"/>
              </p:cNvSpPr>
              <p:nvPr/>
            </p:nvSpPr>
            <p:spPr>
              <a:xfrm>
                <a:off x="100235" y="4109896"/>
                <a:ext cx="905658" cy="320344"/>
              </a:xfrm>
              <a:prstGeom prst="rect">
                <a:avLst/>
              </a:prstGeom>
              <a:blipFill>
                <a:blip r:embed="rId3"/>
                <a:stretch>
                  <a:fillRect/>
                </a:stretch>
              </a:blipFill>
              <a:ln w="12700" cap="flat">
                <a:noFill/>
                <a:miter lim="400000"/>
              </a:ln>
              <a:effectLst/>
            </p:spPr>
            <p:txBody>
              <a:bodyPr/>
              <a:lstStyle/>
              <a:p>
                <a:r>
                  <a:rPr lang="en-US">
                    <a:noFill/>
                  </a:rPr>
                  <a:t> </a:t>
                </a:r>
              </a:p>
            </p:txBody>
          </p:sp>
        </mc:Fallback>
      </mc:AlternateContent>
      <p:cxnSp>
        <p:nvCxnSpPr>
          <p:cNvPr id="25" name="Connector: Curved 24">
            <a:extLst>
              <a:ext uri="{FF2B5EF4-FFF2-40B4-BE49-F238E27FC236}">
                <a16:creationId xmlns:a16="http://schemas.microsoft.com/office/drawing/2014/main" id="{D678022E-318E-D4FF-6A7B-D359C9670EA5}"/>
              </a:ext>
            </a:extLst>
          </p:cNvPr>
          <p:cNvCxnSpPr>
            <a:cxnSpLocks/>
            <a:stCxn id="42" idx="2"/>
          </p:cNvCxnSpPr>
          <p:nvPr/>
        </p:nvCxnSpPr>
        <p:spPr>
          <a:xfrm rot="5400000">
            <a:off x="1141018" y="3455396"/>
            <a:ext cx="663829" cy="643539"/>
          </a:xfrm>
          <a:prstGeom prst="curvedConnector3">
            <a:avLst>
              <a:gd name="adj1" fmla="val 50000"/>
            </a:avLst>
          </a:prstGeom>
          <a:noFill/>
          <a:ln w="12700" cap="flat">
            <a:solidFill>
              <a:schemeClr val="accent6"/>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6" name="Connector: Curved 25">
            <a:extLst>
              <a:ext uri="{FF2B5EF4-FFF2-40B4-BE49-F238E27FC236}">
                <a16:creationId xmlns:a16="http://schemas.microsoft.com/office/drawing/2014/main" id="{DA94CC38-FC48-53C1-5BEB-B4576610A8D3}"/>
              </a:ext>
            </a:extLst>
          </p:cNvPr>
          <p:cNvCxnSpPr>
            <a:cxnSpLocks/>
            <a:stCxn id="41" idx="2"/>
            <a:endCxn id="22" idx="0"/>
          </p:cNvCxnSpPr>
          <p:nvPr/>
        </p:nvCxnSpPr>
        <p:spPr>
          <a:xfrm rot="5400000">
            <a:off x="1544770" y="3386859"/>
            <a:ext cx="644559" cy="761343"/>
          </a:xfrm>
          <a:prstGeom prst="curvedConnector3">
            <a:avLst/>
          </a:prstGeom>
          <a:noFill/>
          <a:ln w="12700" cap="flat">
            <a:solidFill>
              <a:schemeClr val="accent6"/>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1" name="Connector: Curved 30">
            <a:extLst>
              <a:ext uri="{FF2B5EF4-FFF2-40B4-BE49-F238E27FC236}">
                <a16:creationId xmlns:a16="http://schemas.microsoft.com/office/drawing/2014/main" id="{AE600862-4F07-E2D0-559E-9A1664C287D1}"/>
              </a:ext>
            </a:extLst>
          </p:cNvPr>
          <p:cNvCxnSpPr>
            <a:cxnSpLocks/>
            <a:stCxn id="40" idx="2"/>
          </p:cNvCxnSpPr>
          <p:nvPr/>
        </p:nvCxnSpPr>
        <p:spPr>
          <a:xfrm rot="16200000" flipH="1">
            <a:off x="3542070" y="3033819"/>
            <a:ext cx="663829" cy="1486691"/>
          </a:xfrm>
          <a:prstGeom prst="curvedConnector3">
            <a:avLst>
              <a:gd name="adj1" fmla="val 50000"/>
            </a:avLst>
          </a:prstGeom>
          <a:noFill/>
          <a:ln w="12700" cap="flat">
            <a:solidFill>
              <a:srgbClr val="92D050"/>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35" name="Rectangle 34">
            <a:extLst>
              <a:ext uri="{FF2B5EF4-FFF2-40B4-BE49-F238E27FC236}">
                <a16:creationId xmlns:a16="http://schemas.microsoft.com/office/drawing/2014/main" id="{59FB1BB9-A759-14B3-54DC-5563EEF2FABD}"/>
              </a:ext>
            </a:extLst>
          </p:cNvPr>
          <p:cNvSpPr/>
          <p:nvPr/>
        </p:nvSpPr>
        <p:spPr>
          <a:xfrm>
            <a:off x="436724" y="5387941"/>
            <a:ext cx="11130686" cy="518160"/>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6" name="TextBox 35">
            <a:extLst>
              <a:ext uri="{FF2B5EF4-FFF2-40B4-BE49-F238E27FC236}">
                <a16:creationId xmlns:a16="http://schemas.microsoft.com/office/drawing/2014/main" id="{7F7982A5-A05F-86FD-4A6A-CD5F2495027E}"/>
              </a:ext>
            </a:extLst>
          </p:cNvPr>
          <p:cNvSpPr txBox="1"/>
          <p:nvPr/>
        </p:nvSpPr>
        <p:spPr>
          <a:xfrm>
            <a:off x="0" y="4879707"/>
            <a:ext cx="189674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200">
                <a:solidFill>
                  <a:srgbClr val="FFFFFF"/>
                </a:solidFill>
              </a:rPr>
              <a:t>Outputs</a:t>
            </a:r>
            <a:endParaRPr lang="en-US"/>
          </a:p>
        </p:txBody>
      </p:sp>
      <p:sp>
        <p:nvSpPr>
          <p:cNvPr id="37" name="Rectangle 36">
            <a:extLst>
              <a:ext uri="{FF2B5EF4-FFF2-40B4-BE49-F238E27FC236}">
                <a16:creationId xmlns:a16="http://schemas.microsoft.com/office/drawing/2014/main" id="{5CD18442-14DE-7D5C-5D0F-89674C174F6F}"/>
              </a:ext>
            </a:extLst>
          </p:cNvPr>
          <p:cNvSpPr/>
          <p:nvPr/>
        </p:nvSpPr>
        <p:spPr>
          <a:xfrm>
            <a:off x="1578265" y="1681964"/>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255</a:t>
            </a:r>
          </a:p>
        </p:txBody>
      </p:sp>
      <p:sp>
        <p:nvSpPr>
          <p:cNvPr id="38" name="Rectangle 37">
            <a:extLst>
              <a:ext uri="{FF2B5EF4-FFF2-40B4-BE49-F238E27FC236}">
                <a16:creationId xmlns:a16="http://schemas.microsoft.com/office/drawing/2014/main" id="{5AE6A15C-A0EF-E0EF-EFBF-08FAA11602D8}"/>
              </a:ext>
            </a:extLst>
          </p:cNvPr>
          <p:cNvSpPr/>
          <p:nvPr/>
        </p:nvSpPr>
        <p:spPr>
          <a:xfrm>
            <a:off x="2027076" y="1681964"/>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1</a:t>
            </a:r>
          </a:p>
        </p:txBody>
      </p:sp>
      <p:sp>
        <p:nvSpPr>
          <p:cNvPr id="39" name="Rectangle 38">
            <a:extLst>
              <a:ext uri="{FF2B5EF4-FFF2-40B4-BE49-F238E27FC236}">
                <a16:creationId xmlns:a16="http://schemas.microsoft.com/office/drawing/2014/main" id="{A78DE04C-8730-F683-9288-2C6986815158}"/>
              </a:ext>
            </a:extLst>
          </p:cNvPr>
          <p:cNvSpPr/>
          <p:nvPr/>
        </p:nvSpPr>
        <p:spPr>
          <a:xfrm>
            <a:off x="2468364" y="1681964"/>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0</a:t>
            </a:r>
          </a:p>
        </p:txBody>
      </p:sp>
      <p:sp>
        <p:nvSpPr>
          <p:cNvPr id="40" name="Rectangle 39">
            <a:extLst>
              <a:ext uri="{FF2B5EF4-FFF2-40B4-BE49-F238E27FC236}">
                <a16:creationId xmlns:a16="http://schemas.microsoft.com/office/drawing/2014/main" id="{23919C4C-B55C-55F7-3D8A-C9EB5AE13163}"/>
              </a:ext>
            </a:extLst>
          </p:cNvPr>
          <p:cNvSpPr/>
          <p:nvPr/>
        </p:nvSpPr>
        <p:spPr>
          <a:xfrm>
            <a:off x="2909995" y="3075921"/>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255</a:t>
            </a:r>
          </a:p>
        </p:txBody>
      </p:sp>
      <p:sp>
        <p:nvSpPr>
          <p:cNvPr id="41" name="Rectangle 40">
            <a:extLst>
              <a:ext uri="{FF2B5EF4-FFF2-40B4-BE49-F238E27FC236}">
                <a16:creationId xmlns:a16="http://schemas.microsoft.com/office/drawing/2014/main" id="{F385E185-B7D3-1147-9CEB-8DDCCE997FE3}"/>
              </a:ext>
            </a:extLst>
          </p:cNvPr>
          <p:cNvSpPr/>
          <p:nvPr/>
        </p:nvSpPr>
        <p:spPr>
          <a:xfrm>
            <a:off x="2027076" y="3075921"/>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1</a:t>
            </a:r>
          </a:p>
        </p:txBody>
      </p:sp>
      <p:sp>
        <p:nvSpPr>
          <p:cNvPr id="42" name="Rectangle 41">
            <a:extLst>
              <a:ext uri="{FF2B5EF4-FFF2-40B4-BE49-F238E27FC236}">
                <a16:creationId xmlns:a16="http://schemas.microsoft.com/office/drawing/2014/main" id="{F3F81F94-1083-38FF-9986-8B2C1E63D8C8}"/>
              </a:ext>
            </a:extLst>
          </p:cNvPr>
          <p:cNvSpPr/>
          <p:nvPr/>
        </p:nvSpPr>
        <p:spPr>
          <a:xfrm>
            <a:off x="1574057" y="3075921"/>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0</a:t>
            </a:r>
          </a:p>
        </p:txBody>
      </p:sp>
      <p:sp>
        <p:nvSpPr>
          <p:cNvPr id="46" name="Rectangle 45">
            <a:extLst>
              <a:ext uri="{FF2B5EF4-FFF2-40B4-BE49-F238E27FC236}">
                <a16:creationId xmlns:a16="http://schemas.microsoft.com/office/drawing/2014/main" id="{4DC60AFF-F4B1-10B9-7F5F-88D35CAC5E8B}"/>
              </a:ext>
            </a:extLst>
          </p:cNvPr>
          <p:cNvSpPr/>
          <p:nvPr/>
        </p:nvSpPr>
        <p:spPr>
          <a:xfrm>
            <a:off x="444139" y="5461492"/>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0</a:t>
            </a:r>
          </a:p>
        </p:txBody>
      </p:sp>
      <p:cxnSp>
        <p:nvCxnSpPr>
          <p:cNvPr id="47" name="Connector: Curved 46">
            <a:extLst>
              <a:ext uri="{FF2B5EF4-FFF2-40B4-BE49-F238E27FC236}">
                <a16:creationId xmlns:a16="http://schemas.microsoft.com/office/drawing/2014/main" id="{C806CE06-0775-34D8-E15F-3F1DBFFB2779}"/>
              </a:ext>
            </a:extLst>
          </p:cNvPr>
          <p:cNvCxnSpPr>
            <a:cxnSpLocks/>
            <a:endCxn id="46" idx="0"/>
          </p:cNvCxnSpPr>
          <p:nvPr/>
        </p:nvCxnSpPr>
        <p:spPr>
          <a:xfrm rot="5400000">
            <a:off x="420602" y="4760099"/>
            <a:ext cx="945574" cy="457212"/>
          </a:xfrm>
          <a:prstGeom prst="curvedConnector3">
            <a:avLst>
              <a:gd name="adj1" fmla="val 50000"/>
            </a:avLst>
          </a:prstGeom>
          <a:noFill/>
          <a:ln w="12700" cap="flat">
            <a:solidFill>
              <a:srgbClr val="92D050"/>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52" name="Rectangle 51">
            <a:extLst>
              <a:ext uri="{FF2B5EF4-FFF2-40B4-BE49-F238E27FC236}">
                <a16:creationId xmlns:a16="http://schemas.microsoft.com/office/drawing/2014/main" id="{A841428F-FAF0-B50D-6020-786BF64850D7}"/>
              </a:ext>
            </a:extLst>
          </p:cNvPr>
          <p:cNvSpPr/>
          <p:nvPr/>
        </p:nvSpPr>
        <p:spPr>
          <a:xfrm>
            <a:off x="4202012" y="5467858"/>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1</a:t>
            </a:r>
          </a:p>
        </p:txBody>
      </p:sp>
      <p:cxnSp>
        <p:nvCxnSpPr>
          <p:cNvPr id="53" name="Connector: Curved 52">
            <a:extLst>
              <a:ext uri="{FF2B5EF4-FFF2-40B4-BE49-F238E27FC236}">
                <a16:creationId xmlns:a16="http://schemas.microsoft.com/office/drawing/2014/main" id="{148F8B2C-812A-5805-C00A-477473B3D6F6}"/>
              </a:ext>
            </a:extLst>
          </p:cNvPr>
          <p:cNvCxnSpPr>
            <a:cxnSpLocks/>
            <a:stCxn id="22" idx="2"/>
            <a:endCxn id="52" idx="0"/>
          </p:cNvCxnSpPr>
          <p:nvPr/>
        </p:nvCxnSpPr>
        <p:spPr>
          <a:xfrm rot="16200000" flipH="1">
            <a:off x="2442058" y="3487259"/>
            <a:ext cx="1024917" cy="2936279"/>
          </a:xfrm>
          <a:prstGeom prst="curvedConnector3">
            <a:avLst>
              <a:gd name="adj1" fmla="val 50000"/>
            </a:avLst>
          </a:prstGeom>
          <a:noFill/>
          <a:ln w="12700" cap="flat">
            <a:solidFill>
              <a:srgbClr val="92D050"/>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58" name="Rectangle 57">
            <a:extLst>
              <a:ext uri="{FF2B5EF4-FFF2-40B4-BE49-F238E27FC236}">
                <a16:creationId xmlns:a16="http://schemas.microsoft.com/office/drawing/2014/main" id="{B8AEAD84-6C6F-6DF6-95B4-8AC2635BD403}"/>
              </a:ext>
            </a:extLst>
          </p:cNvPr>
          <p:cNvSpPr/>
          <p:nvPr/>
        </p:nvSpPr>
        <p:spPr>
          <a:xfrm>
            <a:off x="10565680" y="5465830"/>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255</a:t>
            </a:r>
          </a:p>
        </p:txBody>
      </p:sp>
      <p:cxnSp>
        <p:nvCxnSpPr>
          <p:cNvPr id="59" name="Connector: Curved 58">
            <a:extLst>
              <a:ext uri="{FF2B5EF4-FFF2-40B4-BE49-F238E27FC236}">
                <a16:creationId xmlns:a16="http://schemas.microsoft.com/office/drawing/2014/main" id="{F976C217-DEA6-82E2-7EB9-5806BFE7A6FB}"/>
              </a:ext>
            </a:extLst>
          </p:cNvPr>
          <p:cNvCxnSpPr>
            <a:cxnSpLocks/>
            <a:stCxn id="9" idx="2"/>
            <a:endCxn id="58" idx="0"/>
          </p:cNvCxnSpPr>
          <p:nvPr/>
        </p:nvCxnSpPr>
        <p:spPr>
          <a:xfrm rot="16200000" flipH="1">
            <a:off x="7182887" y="1862392"/>
            <a:ext cx="1022889" cy="6183985"/>
          </a:xfrm>
          <a:prstGeom prst="curvedConnector3">
            <a:avLst>
              <a:gd name="adj1" fmla="val 50000"/>
            </a:avLst>
          </a:prstGeom>
          <a:noFill/>
          <a:ln w="12700" cap="flat">
            <a:solidFill>
              <a:srgbClr val="92D050"/>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63" name="TextBox 62">
            <a:extLst>
              <a:ext uri="{FF2B5EF4-FFF2-40B4-BE49-F238E27FC236}">
                <a16:creationId xmlns:a16="http://schemas.microsoft.com/office/drawing/2014/main" id="{B28E1A31-9B6F-3304-3D7D-CA50321D793F}"/>
              </a:ext>
            </a:extLst>
          </p:cNvPr>
          <p:cNvSpPr txBox="1"/>
          <p:nvPr/>
        </p:nvSpPr>
        <p:spPr>
          <a:xfrm>
            <a:off x="5231386" y="1344109"/>
            <a:ext cx="2827137"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200">
                <a:solidFill>
                  <a:srgbClr val="FFC000"/>
                </a:solidFill>
              </a:rPr>
              <a:t>Another chunk of input data in block 1</a:t>
            </a:r>
            <a:endParaRPr lang="en-US">
              <a:solidFill>
                <a:srgbClr val="FFC000"/>
              </a:solidFill>
            </a:endParaRPr>
          </a:p>
        </p:txBody>
      </p:sp>
      <p:sp>
        <p:nvSpPr>
          <p:cNvPr id="64" name="Rectangle 63">
            <a:extLst>
              <a:ext uri="{FF2B5EF4-FFF2-40B4-BE49-F238E27FC236}">
                <a16:creationId xmlns:a16="http://schemas.microsoft.com/office/drawing/2014/main" id="{8B3479AD-CE4D-0A9A-5533-FE7FA4F5E7BA}"/>
              </a:ext>
            </a:extLst>
          </p:cNvPr>
          <p:cNvSpPr/>
          <p:nvPr/>
        </p:nvSpPr>
        <p:spPr>
          <a:xfrm>
            <a:off x="5543831" y="1702402"/>
            <a:ext cx="441288" cy="36933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3</a:t>
            </a:r>
          </a:p>
        </p:txBody>
      </p:sp>
      <p:sp>
        <p:nvSpPr>
          <p:cNvPr id="65" name="Rectangle 64">
            <a:extLst>
              <a:ext uri="{FF2B5EF4-FFF2-40B4-BE49-F238E27FC236}">
                <a16:creationId xmlns:a16="http://schemas.microsoft.com/office/drawing/2014/main" id="{0127388C-C1D9-4577-17EE-71A199333718}"/>
              </a:ext>
            </a:extLst>
          </p:cNvPr>
          <p:cNvSpPr/>
          <p:nvPr/>
        </p:nvSpPr>
        <p:spPr>
          <a:xfrm>
            <a:off x="5992642" y="1702402"/>
            <a:ext cx="441288" cy="36933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1</a:t>
            </a:r>
          </a:p>
        </p:txBody>
      </p:sp>
      <p:sp>
        <p:nvSpPr>
          <p:cNvPr id="66" name="Rectangle 65">
            <a:extLst>
              <a:ext uri="{FF2B5EF4-FFF2-40B4-BE49-F238E27FC236}">
                <a16:creationId xmlns:a16="http://schemas.microsoft.com/office/drawing/2014/main" id="{D28F9A45-ACAB-E709-6DBD-604B27B2D838}"/>
              </a:ext>
            </a:extLst>
          </p:cNvPr>
          <p:cNvSpPr/>
          <p:nvPr/>
        </p:nvSpPr>
        <p:spPr>
          <a:xfrm>
            <a:off x="6433930" y="1702402"/>
            <a:ext cx="441288" cy="36933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0</a:t>
            </a:r>
          </a:p>
        </p:txBody>
      </p:sp>
      <p:sp>
        <p:nvSpPr>
          <p:cNvPr id="74" name="TextBox 73">
            <a:extLst>
              <a:ext uri="{FF2B5EF4-FFF2-40B4-BE49-F238E27FC236}">
                <a16:creationId xmlns:a16="http://schemas.microsoft.com/office/drawing/2014/main" id="{ED8FF397-2CD0-7544-84B8-3237999387BC}"/>
              </a:ext>
            </a:extLst>
          </p:cNvPr>
          <p:cNvSpPr txBox="1"/>
          <p:nvPr/>
        </p:nvSpPr>
        <p:spPr>
          <a:xfrm>
            <a:off x="7206364" y="4097058"/>
            <a:ext cx="369642"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200">
                <a:solidFill>
                  <a:srgbClr val="FFFFFF"/>
                </a:solidFill>
              </a:rPr>
              <a:t>...</a:t>
            </a:r>
          </a:p>
          <a:p>
            <a:endParaRPr lang="en-US" sz="1200">
              <a:solidFill>
                <a:srgbClr val="FFFFFF"/>
              </a:solidFill>
            </a:endParaRPr>
          </a:p>
        </p:txBody>
      </p:sp>
      <p:cxnSp>
        <p:nvCxnSpPr>
          <p:cNvPr id="75" name="Straight Arrow Connector 74">
            <a:extLst>
              <a:ext uri="{FF2B5EF4-FFF2-40B4-BE49-F238E27FC236}">
                <a16:creationId xmlns:a16="http://schemas.microsoft.com/office/drawing/2014/main" id="{BC1AE8AC-496C-F235-6EF6-AD16A6257520}"/>
              </a:ext>
            </a:extLst>
          </p:cNvPr>
          <p:cNvCxnSpPr>
            <a:cxnSpLocks/>
          </p:cNvCxnSpPr>
          <p:nvPr/>
        </p:nvCxnSpPr>
        <p:spPr>
          <a:xfrm>
            <a:off x="5956554" y="2190065"/>
            <a:ext cx="0" cy="664564"/>
          </a:xfrm>
          <a:prstGeom prst="straightConnector1">
            <a:avLst/>
          </a:prstGeom>
          <a:ln w="38100">
            <a:solidFill>
              <a:srgbClr val="FFFFFF"/>
            </a:solidFill>
            <a:tailEnd type="triangle"/>
          </a:ln>
        </p:spPr>
        <p:style>
          <a:lnRef idx="1">
            <a:schemeClr val="accent4"/>
          </a:lnRef>
          <a:fillRef idx="0">
            <a:schemeClr val="accent4"/>
          </a:fillRef>
          <a:effectRef idx="0">
            <a:schemeClr val="accent4"/>
          </a:effectRef>
          <a:fontRef idx="minor">
            <a:schemeClr val="tx1"/>
          </a:fontRef>
        </p:style>
      </p:cxnSp>
      <p:sp>
        <p:nvSpPr>
          <p:cNvPr id="77" name="TextBox 76">
            <a:extLst>
              <a:ext uri="{FF2B5EF4-FFF2-40B4-BE49-F238E27FC236}">
                <a16:creationId xmlns:a16="http://schemas.microsoft.com/office/drawing/2014/main" id="{D2283F41-9AD0-75B6-F10A-A14878EC8573}"/>
              </a:ext>
            </a:extLst>
          </p:cNvPr>
          <p:cNvSpPr txBox="1"/>
          <p:nvPr/>
        </p:nvSpPr>
        <p:spPr>
          <a:xfrm>
            <a:off x="5522485" y="2828648"/>
            <a:ext cx="1493358"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200">
                <a:solidFill>
                  <a:srgbClr val="FFFFFF"/>
                </a:solidFill>
              </a:rPr>
              <a:t>Sorted input data</a:t>
            </a:r>
            <a:endParaRPr lang="en-US"/>
          </a:p>
        </p:txBody>
      </p:sp>
      <p:sp>
        <p:nvSpPr>
          <p:cNvPr id="78" name="Rectangle 77">
            <a:extLst>
              <a:ext uri="{FF2B5EF4-FFF2-40B4-BE49-F238E27FC236}">
                <a16:creationId xmlns:a16="http://schemas.microsoft.com/office/drawing/2014/main" id="{79527435-F951-A3E0-DD7C-21F334543A5A}"/>
              </a:ext>
            </a:extLst>
          </p:cNvPr>
          <p:cNvSpPr/>
          <p:nvPr/>
        </p:nvSpPr>
        <p:spPr>
          <a:xfrm>
            <a:off x="6457948" y="3083951"/>
            <a:ext cx="441288" cy="36933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3</a:t>
            </a:r>
          </a:p>
        </p:txBody>
      </p:sp>
      <p:sp>
        <p:nvSpPr>
          <p:cNvPr id="79" name="Rectangle 78">
            <a:extLst>
              <a:ext uri="{FF2B5EF4-FFF2-40B4-BE49-F238E27FC236}">
                <a16:creationId xmlns:a16="http://schemas.microsoft.com/office/drawing/2014/main" id="{AD046C93-6D5C-6B17-1C48-6E6417EAEE5E}"/>
              </a:ext>
            </a:extLst>
          </p:cNvPr>
          <p:cNvSpPr/>
          <p:nvPr/>
        </p:nvSpPr>
        <p:spPr>
          <a:xfrm>
            <a:off x="6004929" y="3083951"/>
            <a:ext cx="441288" cy="36933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1</a:t>
            </a:r>
          </a:p>
        </p:txBody>
      </p:sp>
      <p:sp>
        <p:nvSpPr>
          <p:cNvPr id="80" name="Rectangle 79">
            <a:extLst>
              <a:ext uri="{FF2B5EF4-FFF2-40B4-BE49-F238E27FC236}">
                <a16:creationId xmlns:a16="http://schemas.microsoft.com/office/drawing/2014/main" id="{A54E235D-526F-975D-6917-9936EFFE7192}"/>
              </a:ext>
            </a:extLst>
          </p:cNvPr>
          <p:cNvSpPr/>
          <p:nvPr/>
        </p:nvSpPr>
        <p:spPr>
          <a:xfrm>
            <a:off x="5551910" y="3083951"/>
            <a:ext cx="441288" cy="36933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0</a:t>
            </a:r>
          </a:p>
        </p:txBody>
      </p:sp>
      <p:cxnSp>
        <p:nvCxnSpPr>
          <p:cNvPr id="81" name="Connector: Curved 80">
            <a:extLst>
              <a:ext uri="{FF2B5EF4-FFF2-40B4-BE49-F238E27FC236}">
                <a16:creationId xmlns:a16="http://schemas.microsoft.com/office/drawing/2014/main" id="{DE265EA6-88BF-5EC2-A91E-503BA022CDCC}"/>
              </a:ext>
            </a:extLst>
          </p:cNvPr>
          <p:cNvCxnSpPr>
            <a:cxnSpLocks/>
            <a:stCxn id="147" idx="2"/>
            <a:endCxn id="249" idx="0"/>
          </p:cNvCxnSpPr>
          <p:nvPr/>
        </p:nvCxnSpPr>
        <p:spPr>
          <a:xfrm rot="16200000" flipH="1">
            <a:off x="10113072" y="3539250"/>
            <a:ext cx="666287" cy="475036"/>
          </a:xfrm>
          <a:prstGeom prst="curvedConnector3">
            <a:avLst>
              <a:gd name="adj1" fmla="val 50000"/>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84" name="Connector: Curved 83">
            <a:extLst>
              <a:ext uri="{FF2B5EF4-FFF2-40B4-BE49-F238E27FC236}">
                <a16:creationId xmlns:a16="http://schemas.microsoft.com/office/drawing/2014/main" id="{B61268F6-F251-29C6-4EFA-27EA1CDDF489}"/>
              </a:ext>
            </a:extLst>
          </p:cNvPr>
          <p:cNvCxnSpPr>
            <a:cxnSpLocks/>
            <a:stCxn id="79" idx="2"/>
            <a:endCxn id="55" idx="0"/>
          </p:cNvCxnSpPr>
          <p:nvPr/>
        </p:nvCxnSpPr>
        <p:spPr>
          <a:xfrm rot="16200000" flipH="1">
            <a:off x="5910817" y="3768036"/>
            <a:ext cx="634950" cy="5439"/>
          </a:xfrm>
          <a:prstGeom prst="curvedConnector3">
            <a:avLst>
              <a:gd name="adj1" fmla="val 50000"/>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87" name="Connector: Curved 86">
            <a:extLst>
              <a:ext uri="{FF2B5EF4-FFF2-40B4-BE49-F238E27FC236}">
                <a16:creationId xmlns:a16="http://schemas.microsoft.com/office/drawing/2014/main" id="{11C033AD-193E-B29C-2381-ADF9C5CA15D4}"/>
              </a:ext>
            </a:extLst>
          </p:cNvPr>
          <p:cNvCxnSpPr>
            <a:cxnSpLocks/>
            <a:stCxn id="78" idx="2"/>
            <a:endCxn id="82" idx="0"/>
          </p:cNvCxnSpPr>
          <p:nvPr/>
        </p:nvCxnSpPr>
        <p:spPr>
          <a:xfrm rot="16200000" flipH="1">
            <a:off x="6495700" y="3636172"/>
            <a:ext cx="633255" cy="267471"/>
          </a:xfrm>
          <a:prstGeom prst="curvedConnector3">
            <a:avLst>
              <a:gd name="adj1" fmla="val 50000"/>
            </a:avLst>
          </a:prstGeom>
          <a:ln>
            <a:tailEnd type="triangle"/>
          </a:ln>
        </p:spPr>
        <p:style>
          <a:lnRef idx="1">
            <a:schemeClr val="accent4"/>
          </a:lnRef>
          <a:fillRef idx="0">
            <a:schemeClr val="accent4"/>
          </a:fillRef>
          <a:effectRef idx="0">
            <a:schemeClr val="accent4"/>
          </a:effectRef>
          <a:fontRef idx="minor">
            <a:schemeClr val="tx1"/>
          </a:fontRef>
        </p:style>
      </p:cxnSp>
      <p:sp>
        <p:nvSpPr>
          <p:cNvPr id="94" name="Rectangle 93">
            <a:extLst>
              <a:ext uri="{FF2B5EF4-FFF2-40B4-BE49-F238E27FC236}">
                <a16:creationId xmlns:a16="http://schemas.microsoft.com/office/drawing/2014/main" id="{0DE259FE-F699-2877-8EA0-99DC56BE78C8}"/>
              </a:ext>
            </a:extLst>
          </p:cNvPr>
          <p:cNvSpPr/>
          <p:nvPr/>
        </p:nvSpPr>
        <p:spPr>
          <a:xfrm>
            <a:off x="908838" y="5461492"/>
            <a:ext cx="441288" cy="36933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0</a:t>
            </a:r>
          </a:p>
        </p:txBody>
      </p:sp>
      <p:sp>
        <p:nvSpPr>
          <p:cNvPr id="95" name="Rectangle 94">
            <a:extLst>
              <a:ext uri="{FF2B5EF4-FFF2-40B4-BE49-F238E27FC236}">
                <a16:creationId xmlns:a16="http://schemas.microsoft.com/office/drawing/2014/main" id="{6FC5680D-6BF9-C2A7-C050-8D5C11CF289E}"/>
              </a:ext>
            </a:extLst>
          </p:cNvPr>
          <p:cNvSpPr/>
          <p:nvPr/>
        </p:nvSpPr>
        <p:spPr>
          <a:xfrm>
            <a:off x="5127553" y="5468892"/>
            <a:ext cx="441288" cy="36933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1</a:t>
            </a:r>
          </a:p>
        </p:txBody>
      </p:sp>
      <p:cxnSp>
        <p:nvCxnSpPr>
          <p:cNvPr id="97" name="Connector: Curved 96">
            <a:extLst>
              <a:ext uri="{FF2B5EF4-FFF2-40B4-BE49-F238E27FC236}">
                <a16:creationId xmlns:a16="http://schemas.microsoft.com/office/drawing/2014/main" id="{A47C0CDB-94E4-81FD-C1CE-299592279F5E}"/>
              </a:ext>
            </a:extLst>
          </p:cNvPr>
          <p:cNvCxnSpPr>
            <a:cxnSpLocks/>
            <a:stCxn id="50" idx="2"/>
            <a:endCxn id="94" idx="0"/>
          </p:cNvCxnSpPr>
          <p:nvPr/>
        </p:nvCxnSpPr>
        <p:spPr>
          <a:xfrm rot="5400000">
            <a:off x="2995079" y="2575765"/>
            <a:ext cx="1020130" cy="4751324"/>
          </a:xfrm>
          <a:prstGeom prst="curvedConnector3">
            <a:avLst>
              <a:gd name="adj1" fmla="val 50000"/>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01" name="Connector: Curved 100">
            <a:extLst>
              <a:ext uri="{FF2B5EF4-FFF2-40B4-BE49-F238E27FC236}">
                <a16:creationId xmlns:a16="http://schemas.microsoft.com/office/drawing/2014/main" id="{B0DE6DA1-CDE9-97E6-BE18-EBE85AEB5ED1}"/>
              </a:ext>
            </a:extLst>
          </p:cNvPr>
          <p:cNvCxnSpPr>
            <a:cxnSpLocks/>
            <a:stCxn id="55" idx="2"/>
            <a:endCxn id="95" idx="0"/>
          </p:cNvCxnSpPr>
          <p:nvPr/>
        </p:nvCxnSpPr>
        <p:spPr>
          <a:xfrm rot="5400000">
            <a:off x="5275840" y="4513720"/>
            <a:ext cx="1027530" cy="882815"/>
          </a:xfrm>
          <a:prstGeom prst="curvedConnector3">
            <a:avLst>
              <a:gd name="adj1" fmla="val 50000"/>
            </a:avLst>
          </a:prstGeom>
          <a:ln>
            <a:tailEnd type="triangle"/>
          </a:ln>
        </p:spPr>
        <p:style>
          <a:lnRef idx="1">
            <a:schemeClr val="accent4"/>
          </a:lnRef>
          <a:fillRef idx="0">
            <a:schemeClr val="accent4"/>
          </a:fillRef>
          <a:effectRef idx="0">
            <a:schemeClr val="accent4"/>
          </a:effectRef>
          <a:fontRef idx="minor">
            <a:schemeClr val="tx1"/>
          </a:fontRef>
        </p:style>
      </p:cxnSp>
      <p:sp>
        <p:nvSpPr>
          <p:cNvPr id="108" name="Rectangle 107">
            <a:extLst>
              <a:ext uri="{FF2B5EF4-FFF2-40B4-BE49-F238E27FC236}">
                <a16:creationId xmlns:a16="http://schemas.microsoft.com/office/drawing/2014/main" id="{00F3BC19-011A-FAD2-B378-F6F8D22E1551}"/>
              </a:ext>
            </a:extLst>
          </p:cNvPr>
          <p:cNvSpPr/>
          <p:nvPr/>
        </p:nvSpPr>
        <p:spPr>
          <a:xfrm>
            <a:off x="2917175" y="1679815"/>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rgbClr val="FFFFFF"/>
                </a:solidFill>
                <a:effectLst/>
                <a:uFillTx/>
                <a:latin typeface="+mj-lt"/>
                <a:ea typeface="+mj-ea"/>
                <a:cs typeface="+mj-cs"/>
                <a:sym typeface="Calibri"/>
              </a:rPr>
              <a:t>1</a:t>
            </a:r>
          </a:p>
        </p:txBody>
      </p:sp>
      <p:sp>
        <p:nvSpPr>
          <p:cNvPr id="109" name="Rectangle 108">
            <a:extLst>
              <a:ext uri="{FF2B5EF4-FFF2-40B4-BE49-F238E27FC236}">
                <a16:creationId xmlns:a16="http://schemas.microsoft.com/office/drawing/2014/main" id="{64951A3F-A7CD-3630-9C7B-62936EE94DE3}"/>
              </a:ext>
            </a:extLst>
          </p:cNvPr>
          <p:cNvSpPr/>
          <p:nvPr/>
        </p:nvSpPr>
        <p:spPr>
          <a:xfrm>
            <a:off x="2469135" y="3077037"/>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rgbClr val="FFFFFF"/>
                </a:solidFill>
                <a:effectLst/>
                <a:uFillTx/>
                <a:latin typeface="+mj-lt"/>
                <a:ea typeface="+mj-ea"/>
                <a:cs typeface="+mj-cs"/>
                <a:sym typeface="Calibri"/>
              </a:rPr>
              <a:t>1</a:t>
            </a:r>
          </a:p>
        </p:txBody>
      </p:sp>
      <p:cxnSp>
        <p:nvCxnSpPr>
          <p:cNvPr id="115" name="Connector: Curved 114">
            <a:extLst>
              <a:ext uri="{FF2B5EF4-FFF2-40B4-BE49-F238E27FC236}">
                <a16:creationId xmlns:a16="http://schemas.microsoft.com/office/drawing/2014/main" id="{02BC4573-A5EF-7185-5CED-5D065B8CD0B0}"/>
              </a:ext>
            </a:extLst>
          </p:cNvPr>
          <p:cNvCxnSpPr>
            <a:cxnSpLocks/>
            <a:stCxn id="109" idx="2"/>
          </p:cNvCxnSpPr>
          <p:nvPr/>
        </p:nvCxnSpPr>
        <p:spPr>
          <a:xfrm rot="5400000">
            <a:off x="1810291" y="3208627"/>
            <a:ext cx="641748" cy="1117229"/>
          </a:xfrm>
          <a:prstGeom prst="curvedConnector3">
            <a:avLst>
              <a:gd name="adj1" fmla="val 50000"/>
            </a:avLst>
          </a:prstGeom>
          <a:noFill/>
          <a:ln w="12700" cap="flat">
            <a:solidFill>
              <a:schemeClr val="accent6"/>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18" name="Rectangle 117">
            <a:extLst>
              <a:ext uri="{FF2B5EF4-FFF2-40B4-BE49-F238E27FC236}">
                <a16:creationId xmlns:a16="http://schemas.microsoft.com/office/drawing/2014/main" id="{679E3A3D-ACD9-5098-0FAB-B5191F6534EB}"/>
              </a:ext>
            </a:extLst>
          </p:cNvPr>
          <p:cNvSpPr/>
          <p:nvPr/>
        </p:nvSpPr>
        <p:spPr>
          <a:xfrm>
            <a:off x="4665107" y="5467858"/>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rgbClr val="FFFFFF"/>
                </a:solidFill>
                <a:effectLst/>
                <a:uFillTx/>
                <a:latin typeface="+mj-lt"/>
                <a:ea typeface="+mj-ea"/>
                <a:cs typeface="+mj-cs"/>
                <a:sym typeface="Calibri"/>
              </a:rPr>
              <a:t>1</a:t>
            </a:r>
          </a:p>
        </p:txBody>
      </p:sp>
      <p:cxnSp>
        <p:nvCxnSpPr>
          <p:cNvPr id="119" name="Connector: Curved 118">
            <a:extLst>
              <a:ext uri="{FF2B5EF4-FFF2-40B4-BE49-F238E27FC236}">
                <a16:creationId xmlns:a16="http://schemas.microsoft.com/office/drawing/2014/main" id="{335437C1-2A59-13AB-911E-1DB21662A526}"/>
              </a:ext>
            </a:extLst>
          </p:cNvPr>
          <p:cNvCxnSpPr>
            <a:cxnSpLocks/>
            <a:stCxn id="22" idx="2"/>
            <a:endCxn id="118" idx="0"/>
          </p:cNvCxnSpPr>
          <p:nvPr/>
        </p:nvCxnSpPr>
        <p:spPr>
          <a:xfrm rot="16200000" flipH="1">
            <a:off x="2673606" y="3255712"/>
            <a:ext cx="1024917" cy="3399374"/>
          </a:xfrm>
          <a:prstGeom prst="curvedConnector3">
            <a:avLst>
              <a:gd name="adj1" fmla="val 50000"/>
            </a:avLst>
          </a:prstGeom>
          <a:noFill/>
          <a:ln w="12700" cap="flat">
            <a:solidFill>
              <a:srgbClr val="92D050"/>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86" name="TextBox 85">
            <a:extLst>
              <a:ext uri="{FF2B5EF4-FFF2-40B4-BE49-F238E27FC236}">
                <a16:creationId xmlns:a16="http://schemas.microsoft.com/office/drawing/2014/main" id="{BEA9153A-65B3-BF55-415B-73DC29C00F50}"/>
              </a:ext>
            </a:extLst>
          </p:cNvPr>
          <p:cNvSpPr txBox="1"/>
          <p:nvPr/>
        </p:nvSpPr>
        <p:spPr>
          <a:xfrm>
            <a:off x="6079836" y="2191500"/>
            <a:ext cx="2931628" cy="6001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100">
                <a:solidFill>
                  <a:srgbClr val="FFFFFF"/>
                </a:solidFill>
              </a:rPr>
              <a:t>Local sorting</a:t>
            </a:r>
          </a:p>
          <a:p>
            <a:r>
              <a:rPr lang="en-US" sz="1100">
                <a:solidFill>
                  <a:srgbClr val="FFFFFF"/>
                </a:solidFill>
              </a:rPr>
              <a:t>(Counting, prefix sum, reordering)</a:t>
            </a:r>
          </a:p>
          <a:p>
            <a:r>
              <a:rPr lang="en-US" sz="1100">
                <a:solidFill>
                  <a:srgbClr val="FFFFFF"/>
                </a:solidFill>
              </a:rPr>
              <a:t>in shared memory</a:t>
            </a:r>
          </a:p>
        </p:txBody>
      </p:sp>
      <p:sp>
        <p:nvSpPr>
          <p:cNvPr id="4" name="Rectangle 3">
            <a:extLst>
              <a:ext uri="{FF2B5EF4-FFF2-40B4-BE49-F238E27FC236}">
                <a16:creationId xmlns:a16="http://schemas.microsoft.com/office/drawing/2014/main" id="{C7552B14-9C51-FF81-BB7E-96C1B91FD529}"/>
              </a:ext>
            </a:extLst>
          </p:cNvPr>
          <p:cNvSpPr/>
          <p:nvPr/>
        </p:nvSpPr>
        <p:spPr>
          <a:xfrm>
            <a:off x="963454" y="4089810"/>
            <a:ext cx="345434" cy="353131"/>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44BE2ED-A8E3-B2A3-65B1-A8BC36CB8411}"/>
                  </a:ext>
                </a:extLst>
              </p:cNvPr>
              <p:cNvSpPr txBox="1"/>
              <p:nvPr/>
            </p:nvSpPr>
            <p:spPr>
              <a:xfrm>
                <a:off x="963454" y="4125436"/>
                <a:ext cx="345434" cy="2818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𝑂</m:t>
                          </m:r>
                        </m:e>
                        <m:sub>
                          <m:r>
                            <a:rPr lang="en-US" sz="1200" b="0" i="1" smtClean="0">
                              <a:solidFill>
                                <a:srgbClr val="FFFFFF"/>
                              </a:solidFill>
                              <a:latin typeface="Cambria Math" panose="02040503050406030204" pitchFamily="18" charset="0"/>
                            </a:rPr>
                            <m:t>0</m:t>
                          </m:r>
                        </m:sub>
                        <m:sup>
                          <m:r>
                            <a:rPr lang="en-US" sz="1200" b="0" i="1" smtClean="0">
                              <a:solidFill>
                                <a:srgbClr val="FFFFFF"/>
                              </a:solidFill>
                              <a:latin typeface="Cambria Math" panose="02040503050406030204" pitchFamily="18" charset="0"/>
                            </a:rPr>
                            <m:t>0</m:t>
                          </m:r>
                        </m:sup>
                      </m:sSubSup>
                    </m:oMath>
                  </m:oMathPara>
                </a14:m>
                <a:endParaRPr lang="en-US" sz="1200">
                  <a:solidFill>
                    <a:srgbClr val="FFFFFF"/>
                  </a:solidFill>
                </a:endParaRPr>
              </a:p>
            </p:txBody>
          </p:sp>
        </mc:Choice>
        <mc:Fallback xmlns="">
          <p:sp>
            <p:nvSpPr>
              <p:cNvPr id="6" name="TextBox 5">
                <a:extLst>
                  <a:ext uri="{FF2B5EF4-FFF2-40B4-BE49-F238E27FC236}">
                    <a16:creationId xmlns:a16="http://schemas.microsoft.com/office/drawing/2014/main" id="{B44BE2ED-A8E3-B2A3-65B1-A8BC36CB8411}"/>
                  </a:ext>
                </a:extLst>
              </p:cNvPr>
              <p:cNvSpPr txBox="1">
                <a:spLocks noRot="1" noChangeAspect="1" noMove="1" noResize="1" noEditPoints="1" noAdjustHandles="1" noChangeArrowheads="1" noChangeShapeType="1" noTextEdit="1"/>
              </p:cNvSpPr>
              <p:nvPr/>
            </p:nvSpPr>
            <p:spPr>
              <a:xfrm>
                <a:off x="963454" y="4125436"/>
                <a:ext cx="345434" cy="281872"/>
              </a:xfrm>
              <a:prstGeom prst="rect">
                <a:avLst/>
              </a:prstGeom>
              <a:blipFill>
                <a:blip r:embed="rId4"/>
                <a:stretch>
                  <a:fillRect/>
                </a:stretch>
              </a:blipFill>
              <a:ln w="12700" cap="flat">
                <a:noFill/>
                <a:miter lim="400000"/>
              </a:ln>
              <a:effectLst/>
            </p:spPr>
            <p:txBody>
              <a:bodyPr/>
              <a:lstStyle/>
              <a:p>
                <a:r>
                  <a:rPr lang="en-US">
                    <a:noFill/>
                  </a:rPr>
                  <a:t> </a:t>
                </a:r>
              </a:p>
            </p:txBody>
          </p:sp>
        </mc:Fallback>
      </mc:AlternateContent>
      <p:sp>
        <p:nvSpPr>
          <p:cNvPr id="9" name="Rectangle 8">
            <a:extLst>
              <a:ext uri="{FF2B5EF4-FFF2-40B4-BE49-F238E27FC236}">
                <a16:creationId xmlns:a16="http://schemas.microsoft.com/office/drawing/2014/main" id="{8538F6B0-B8CE-632B-2346-450407FFD310}"/>
              </a:ext>
            </a:extLst>
          </p:cNvPr>
          <p:cNvSpPr/>
          <p:nvPr/>
        </p:nvSpPr>
        <p:spPr>
          <a:xfrm>
            <a:off x="4429622" y="4089810"/>
            <a:ext cx="345434" cy="353131"/>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6B06F23-D2F4-FFAD-90DC-DE322E71FBE0}"/>
                  </a:ext>
                </a:extLst>
              </p:cNvPr>
              <p:cNvSpPr txBox="1"/>
              <p:nvPr/>
            </p:nvSpPr>
            <p:spPr>
              <a:xfrm>
                <a:off x="4349632" y="4125436"/>
                <a:ext cx="345434" cy="2834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𝑂</m:t>
                          </m:r>
                        </m:e>
                        <m:sub>
                          <m:r>
                            <a:rPr lang="en-US" sz="1200" b="0" i="1" smtClean="0">
                              <a:solidFill>
                                <a:srgbClr val="FFFFFF"/>
                              </a:solidFill>
                              <a:latin typeface="Cambria Math" panose="02040503050406030204" pitchFamily="18" charset="0"/>
                            </a:rPr>
                            <m:t>0</m:t>
                          </m:r>
                        </m:sub>
                        <m:sup>
                          <m:r>
                            <a:rPr lang="en-US" sz="1200" b="0" i="1" smtClean="0">
                              <a:solidFill>
                                <a:srgbClr val="FFFFFF"/>
                              </a:solidFill>
                              <a:latin typeface="Cambria Math" panose="02040503050406030204" pitchFamily="18" charset="0"/>
                            </a:rPr>
                            <m:t>255</m:t>
                          </m:r>
                        </m:sup>
                      </m:sSubSup>
                    </m:oMath>
                  </m:oMathPara>
                </a14:m>
                <a:endParaRPr lang="en-US" sz="1200">
                  <a:solidFill>
                    <a:srgbClr val="FFFFFF"/>
                  </a:solidFill>
                </a:endParaRPr>
              </a:p>
            </p:txBody>
          </p:sp>
        </mc:Choice>
        <mc:Fallback xmlns="">
          <p:sp>
            <p:nvSpPr>
              <p:cNvPr id="11" name="TextBox 10">
                <a:extLst>
                  <a:ext uri="{FF2B5EF4-FFF2-40B4-BE49-F238E27FC236}">
                    <a16:creationId xmlns:a16="http://schemas.microsoft.com/office/drawing/2014/main" id="{36B06F23-D2F4-FFAD-90DC-DE322E71FBE0}"/>
                  </a:ext>
                </a:extLst>
              </p:cNvPr>
              <p:cNvSpPr txBox="1">
                <a:spLocks noRot="1" noChangeAspect="1" noMove="1" noResize="1" noEditPoints="1" noAdjustHandles="1" noChangeArrowheads="1" noChangeShapeType="1" noTextEdit="1"/>
              </p:cNvSpPr>
              <p:nvPr/>
            </p:nvSpPr>
            <p:spPr>
              <a:xfrm>
                <a:off x="4349632" y="4125436"/>
                <a:ext cx="345434" cy="283476"/>
              </a:xfrm>
              <a:prstGeom prst="rect">
                <a:avLst/>
              </a:prstGeom>
              <a:blipFill>
                <a:blip r:embed="rId5"/>
                <a:stretch>
                  <a:fillRect r="-25000"/>
                </a:stretch>
              </a:blipFill>
              <a:ln w="12700" cap="flat">
                <a:noFill/>
                <a:miter lim="400000"/>
              </a:ln>
              <a:effectLst/>
            </p:spPr>
            <p:txBody>
              <a:bodyPr/>
              <a:lstStyle/>
              <a:p>
                <a:r>
                  <a:rPr lang="en-US">
                    <a:noFill/>
                  </a:rPr>
                  <a:t> </a:t>
                </a:r>
              </a:p>
            </p:txBody>
          </p:sp>
        </mc:Fallback>
      </mc:AlternateContent>
      <p:sp>
        <p:nvSpPr>
          <p:cNvPr id="22" name="Rectangle 21">
            <a:extLst>
              <a:ext uri="{FF2B5EF4-FFF2-40B4-BE49-F238E27FC236}">
                <a16:creationId xmlns:a16="http://schemas.microsoft.com/office/drawing/2014/main" id="{94D4AB83-8EF6-F986-C363-D415F69174AA}"/>
              </a:ext>
            </a:extLst>
          </p:cNvPr>
          <p:cNvSpPr/>
          <p:nvPr/>
        </p:nvSpPr>
        <p:spPr>
          <a:xfrm>
            <a:off x="1313660" y="4089810"/>
            <a:ext cx="345434" cy="353131"/>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19AA643-7345-C3B4-E58E-8B7580C8ADE5}"/>
                  </a:ext>
                </a:extLst>
              </p:cNvPr>
              <p:cNvSpPr txBox="1"/>
              <p:nvPr/>
            </p:nvSpPr>
            <p:spPr>
              <a:xfrm>
                <a:off x="1307310" y="4125436"/>
                <a:ext cx="345434" cy="2803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𝑂</m:t>
                          </m:r>
                        </m:e>
                        <m:sub>
                          <m:r>
                            <a:rPr lang="en-US" sz="1200" b="0" i="1" smtClean="0">
                              <a:solidFill>
                                <a:srgbClr val="FFFFFF"/>
                              </a:solidFill>
                              <a:latin typeface="Cambria Math" panose="02040503050406030204" pitchFamily="18" charset="0"/>
                            </a:rPr>
                            <m:t>0</m:t>
                          </m:r>
                        </m:sub>
                        <m:sup>
                          <m:r>
                            <a:rPr lang="en-US" sz="1200" b="0" i="1" smtClean="0">
                              <a:solidFill>
                                <a:srgbClr val="FFFFFF"/>
                              </a:solidFill>
                              <a:latin typeface="Cambria Math" panose="02040503050406030204" pitchFamily="18" charset="0"/>
                            </a:rPr>
                            <m:t>1</m:t>
                          </m:r>
                        </m:sup>
                      </m:sSubSup>
                    </m:oMath>
                  </m:oMathPara>
                </a14:m>
                <a:endParaRPr lang="en-US" sz="1200">
                  <a:solidFill>
                    <a:srgbClr val="FFFFFF"/>
                  </a:solidFill>
                </a:endParaRPr>
              </a:p>
            </p:txBody>
          </p:sp>
        </mc:Choice>
        <mc:Fallback xmlns="">
          <p:sp>
            <p:nvSpPr>
              <p:cNvPr id="23" name="TextBox 22">
                <a:extLst>
                  <a:ext uri="{FF2B5EF4-FFF2-40B4-BE49-F238E27FC236}">
                    <a16:creationId xmlns:a16="http://schemas.microsoft.com/office/drawing/2014/main" id="{C19AA643-7345-C3B4-E58E-8B7580C8ADE5}"/>
                  </a:ext>
                </a:extLst>
              </p:cNvPr>
              <p:cNvSpPr txBox="1">
                <a:spLocks noRot="1" noChangeAspect="1" noMove="1" noResize="1" noEditPoints="1" noAdjustHandles="1" noChangeArrowheads="1" noChangeShapeType="1" noTextEdit="1"/>
              </p:cNvSpPr>
              <p:nvPr/>
            </p:nvSpPr>
            <p:spPr>
              <a:xfrm>
                <a:off x="1307310" y="4125436"/>
                <a:ext cx="345434" cy="280333"/>
              </a:xfrm>
              <a:prstGeom prst="rect">
                <a:avLst/>
              </a:prstGeom>
              <a:blipFill>
                <a:blip r:embed="rId6"/>
                <a:stretch>
                  <a:fillRect/>
                </a:stretch>
              </a:blipFill>
              <a:ln w="12700" cap="flat">
                <a:noFill/>
                <a:miter lim="400000"/>
              </a:ln>
              <a:effectLst/>
            </p:spPr>
            <p:txBody>
              <a:bodyPr/>
              <a:lstStyle/>
              <a:p>
                <a:r>
                  <a:rPr lang="en-US">
                    <a:noFill/>
                  </a:rPr>
                  <a:t> </a:t>
                </a:r>
              </a:p>
            </p:txBody>
          </p:sp>
        </mc:Fallback>
      </mc:AlternateContent>
      <p:sp>
        <p:nvSpPr>
          <p:cNvPr id="24" name="TextBox 23">
            <a:extLst>
              <a:ext uri="{FF2B5EF4-FFF2-40B4-BE49-F238E27FC236}">
                <a16:creationId xmlns:a16="http://schemas.microsoft.com/office/drawing/2014/main" id="{FC0AA5DA-F26D-D412-429A-9DC98C7C8139}"/>
              </a:ext>
            </a:extLst>
          </p:cNvPr>
          <p:cNvSpPr txBox="1"/>
          <p:nvPr/>
        </p:nvSpPr>
        <p:spPr>
          <a:xfrm>
            <a:off x="2412670" y="4072301"/>
            <a:ext cx="369642"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200">
                <a:solidFill>
                  <a:srgbClr val="FFFFFF"/>
                </a:solidFill>
              </a:rPr>
              <a:t>...</a:t>
            </a:r>
          </a:p>
          <a:p>
            <a:endParaRPr lang="en-US" sz="1200">
              <a:solidFill>
                <a:srgbClr val="FFFFFF"/>
              </a:solidFill>
            </a:endParaRPr>
          </a:p>
        </p:txBody>
      </p:sp>
      <p:sp>
        <p:nvSpPr>
          <p:cNvPr id="27" name="Rectangle 26">
            <a:extLst>
              <a:ext uri="{FF2B5EF4-FFF2-40B4-BE49-F238E27FC236}">
                <a16:creationId xmlns:a16="http://schemas.microsoft.com/office/drawing/2014/main" id="{50A441E6-3AE8-EE9D-2F6B-F31CDE32B7DF}"/>
              </a:ext>
            </a:extLst>
          </p:cNvPr>
          <p:cNvSpPr/>
          <p:nvPr/>
        </p:nvSpPr>
        <p:spPr>
          <a:xfrm>
            <a:off x="1671979" y="4089810"/>
            <a:ext cx="345434" cy="353131"/>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44AB33BA-9B15-5A85-4BCD-904E71483FF6}"/>
                  </a:ext>
                </a:extLst>
              </p:cNvPr>
              <p:cNvSpPr txBox="1"/>
              <p:nvPr/>
            </p:nvSpPr>
            <p:spPr>
              <a:xfrm>
                <a:off x="1665629" y="4125436"/>
                <a:ext cx="345434" cy="2807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𝑂</m:t>
                          </m:r>
                        </m:e>
                        <m:sub>
                          <m:r>
                            <a:rPr lang="en-US" sz="1200" b="0" i="1" smtClean="0">
                              <a:solidFill>
                                <a:srgbClr val="FFFFFF"/>
                              </a:solidFill>
                              <a:latin typeface="Cambria Math" panose="02040503050406030204" pitchFamily="18" charset="0"/>
                            </a:rPr>
                            <m:t>0</m:t>
                          </m:r>
                        </m:sub>
                        <m:sup>
                          <m:r>
                            <a:rPr lang="en-US" sz="1200" b="0" i="1" smtClean="0">
                              <a:solidFill>
                                <a:srgbClr val="FFFFFF"/>
                              </a:solidFill>
                              <a:latin typeface="Cambria Math" panose="02040503050406030204" pitchFamily="18" charset="0"/>
                            </a:rPr>
                            <m:t>2</m:t>
                          </m:r>
                        </m:sup>
                      </m:sSubSup>
                    </m:oMath>
                  </m:oMathPara>
                </a14:m>
                <a:endParaRPr lang="en-US" sz="1200">
                  <a:solidFill>
                    <a:srgbClr val="FFFFFF"/>
                  </a:solidFill>
                </a:endParaRPr>
              </a:p>
            </p:txBody>
          </p:sp>
        </mc:Choice>
        <mc:Fallback xmlns="">
          <p:sp>
            <p:nvSpPr>
              <p:cNvPr id="28" name="TextBox 27">
                <a:extLst>
                  <a:ext uri="{FF2B5EF4-FFF2-40B4-BE49-F238E27FC236}">
                    <a16:creationId xmlns:a16="http://schemas.microsoft.com/office/drawing/2014/main" id="{44AB33BA-9B15-5A85-4BCD-904E71483FF6}"/>
                  </a:ext>
                </a:extLst>
              </p:cNvPr>
              <p:cNvSpPr txBox="1">
                <a:spLocks noRot="1" noChangeAspect="1" noMove="1" noResize="1" noEditPoints="1" noAdjustHandles="1" noChangeArrowheads="1" noChangeShapeType="1" noTextEdit="1"/>
              </p:cNvSpPr>
              <p:nvPr/>
            </p:nvSpPr>
            <p:spPr>
              <a:xfrm>
                <a:off x="1665629" y="4125436"/>
                <a:ext cx="345434" cy="280718"/>
              </a:xfrm>
              <a:prstGeom prst="rect">
                <a:avLst/>
              </a:prstGeom>
              <a:blipFill>
                <a:blip r:embed="rId7"/>
                <a:stretch>
                  <a:fillRect/>
                </a:stretch>
              </a:blipFill>
              <a:ln w="12700" cap="flat">
                <a:noFill/>
                <a:miter lim="400000"/>
              </a:ln>
              <a:effectLst/>
            </p:spPr>
            <p:txBody>
              <a:bodyPr/>
              <a:lstStyle/>
              <a:p>
                <a:r>
                  <a:rPr lang="en-US">
                    <a:noFill/>
                  </a:rPr>
                  <a:t> </a:t>
                </a:r>
              </a:p>
            </p:txBody>
          </p:sp>
        </mc:Fallback>
      </mc:AlternateContent>
      <p:sp>
        <p:nvSpPr>
          <p:cNvPr id="29" name="Rectangle 28">
            <a:extLst>
              <a:ext uri="{FF2B5EF4-FFF2-40B4-BE49-F238E27FC236}">
                <a16:creationId xmlns:a16="http://schemas.microsoft.com/office/drawing/2014/main" id="{D5D5E878-375F-2B09-7E4F-32CC601F8ADB}"/>
              </a:ext>
            </a:extLst>
          </p:cNvPr>
          <p:cNvSpPr/>
          <p:nvPr/>
        </p:nvSpPr>
        <p:spPr>
          <a:xfrm>
            <a:off x="2028711" y="4088115"/>
            <a:ext cx="345434" cy="353131"/>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E2FB41C3-2557-8CBC-65D1-FD9341CC2F83}"/>
                  </a:ext>
                </a:extLst>
              </p:cNvPr>
              <p:cNvSpPr txBox="1"/>
              <p:nvPr/>
            </p:nvSpPr>
            <p:spPr>
              <a:xfrm>
                <a:off x="2022361" y="4123741"/>
                <a:ext cx="345434" cy="2816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𝑂</m:t>
                          </m:r>
                        </m:e>
                        <m:sub>
                          <m:r>
                            <a:rPr lang="en-US" sz="1200" b="0" i="1" smtClean="0">
                              <a:solidFill>
                                <a:srgbClr val="FFFFFF"/>
                              </a:solidFill>
                              <a:latin typeface="Cambria Math" panose="02040503050406030204" pitchFamily="18" charset="0"/>
                            </a:rPr>
                            <m:t>0</m:t>
                          </m:r>
                        </m:sub>
                        <m:sup>
                          <m:r>
                            <a:rPr lang="en-US" sz="1200" b="0" i="1" smtClean="0">
                              <a:solidFill>
                                <a:srgbClr val="FFFFFF"/>
                              </a:solidFill>
                              <a:latin typeface="Cambria Math" panose="02040503050406030204" pitchFamily="18" charset="0"/>
                            </a:rPr>
                            <m:t>3</m:t>
                          </m:r>
                        </m:sup>
                      </m:sSubSup>
                    </m:oMath>
                  </m:oMathPara>
                </a14:m>
                <a:endParaRPr lang="en-US" sz="1200">
                  <a:solidFill>
                    <a:srgbClr val="FFFFFF"/>
                  </a:solidFill>
                </a:endParaRPr>
              </a:p>
            </p:txBody>
          </p:sp>
        </mc:Choice>
        <mc:Fallback xmlns="">
          <p:sp>
            <p:nvSpPr>
              <p:cNvPr id="30" name="TextBox 29">
                <a:extLst>
                  <a:ext uri="{FF2B5EF4-FFF2-40B4-BE49-F238E27FC236}">
                    <a16:creationId xmlns:a16="http://schemas.microsoft.com/office/drawing/2014/main" id="{E2FB41C3-2557-8CBC-65D1-FD9341CC2F83}"/>
                  </a:ext>
                </a:extLst>
              </p:cNvPr>
              <p:cNvSpPr txBox="1">
                <a:spLocks noRot="1" noChangeAspect="1" noMove="1" noResize="1" noEditPoints="1" noAdjustHandles="1" noChangeArrowheads="1" noChangeShapeType="1" noTextEdit="1"/>
              </p:cNvSpPr>
              <p:nvPr/>
            </p:nvSpPr>
            <p:spPr>
              <a:xfrm>
                <a:off x="2022361" y="4123741"/>
                <a:ext cx="345434" cy="281616"/>
              </a:xfrm>
              <a:prstGeom prst="rect">
                <a:avLst/>
              </a:prstGeom>
              <a:blipFill>
                <a:blip r:embed="rId8"/>
                <a:stretch>
                  <a:fillRect/>
                </a:stretch>
              </a:blipFill>
              <a:ln w="12700" cap="flat">
                <a:noFill/>
                <a:miter lim="400000"/>
              </a:ln>
              <a:effectLst/>
            </p:spPr>
            <p:txBody>
              <a:bodyPr/>
              <a:lstStyle/>
              <a:p>
                <a:r>
                  <a:rPr lang="en-US">
                    <a:noFill/>
                  </a:rPr>
                  <a:t> </a:t>
                </a:r>
              </a:p>
            </p:txBody>
          </p:sp>
        </mc:Fallback>
      </mc:AlternateContent>
      <p:sp>
        <p:nvSpPr>
          <p:cNvPr id="32" name="TextBox 31">
            <a:extLst>
              <a:ext uri="{FF2B5EF4-FFF2-40B4-BE49-F238E27FC236}">
                <a16:creationId xmlns:a16="http://schemas.microsoft.com/office/drawing/2014/main" id="{BA1B912C-25D5-4B2E-F760-0D356DD4276C}"/>
              </a:ext>
            </a:extLst>
          </p:cNvPr>
          <p:cNvSpPr txBox="1"/>
          <p:nvPr/>
        </p:nvSpPr>
        <p:spPr>
          <a:xfrm>
            <a:off x="4018090" y="4083604"/>
            <a:ext cx="369642"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200">
                <a:solidFill>
                  <a:srgbClr val="FFFFFF"/>
                </a:solidFill>
              </a:rPr>
              <a:t>...</a:t>
            </a:r>
          </a:p>
          <a:p>
            <a:endParaRPr lang="en-US" sz="1200">
              <a:solidFill>
                <a:srgbClr val="FFFFFF"/>
              </a:solidFill>
            </a:endParaRPr>
          </a:p>
        </p:txBody>
      </p:sp>
      <p:sp>
        <p:nvSpPr>
          <p:cNvPr id="33" name="Rectangle 32">
            <a:extLst>
              <a:ext uri="{FF2B5EF4-FFF2-40B4-BE49-F238E27FC236}">
                <a16:creationId xmlns:a16="http://schemas.microsoft.com/office/drawing/2014/main" id="{B7F21D57-F343-F9F5-7094-F14C7543E563}"/>
              </a:ext>
            </a:extLst>
          </p:cNvPr>
          <p:cNvSpPr/>
          <p:nvPr/>
        </p:nvSpPr>
        <p:spPr>
          <a:xfrm>
            <a:off x="878945" y="3980405"/>
            <a:ext cx="4001389" cy="588460"/>
          </a:xfrm>
          <a:prstGeom prst="rect">
            <a:avLst/>
          </a:prstGeom>
          <a:noFill/>
          <a:ln w="12700" cap="flat">
            <a:solidFill>
              <a:srgbClr val="92D05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50" name="Rectangle 49">
            <a:extLst>
              <a:ext uri="{FF2B5EF4-FFF2-40B4-BE49-F238E27FC236}">
                <a16:creationId xmlns:a16="http://schemas.microsoft.com/office/drawing/2014/main" id="{DF9B4DF6-488E-CDE7-F36A-D52710E940AF}"/>
              </a:ext>
            </a:extLst>
          </p:cNvPr>
          <p:cNvSpPr/>
          <p:nvPr/>
        </p:nvSpPr>
        <p:spPr>
          <a:xfrm>
            <a:off x="5708089" y="4088231"/>
            <a:ext cx="345434" cy="353131"/>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9A5E5D75-0DDD-14B1-0AA3-13B5CA516DC8}"/>
                  </a:ext>
                </a:extLst>
              </p:cNvPr>
              <p:cNvSpPr txBox="1"/>
              <p:nvPr/>
            </p:nvSpPr>
            <p:spPr>
              <a:xfrm>
                <a:off x="5708089" y="4123857"/>
                <a:ext cx="345434" cy="2803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𝑂</m:t>
                          </m:r>
                        </m:e>
                        <m:sub>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0</m:t>
                          </m:r>
                        </m:sup>
                      </m:sSubSup>
                    </m:oMath>
                  </m:oMathPara>
                </a14:m>
                <a:endParaRPr lang="en-US" sz="1200">
                  <a:solidFill>
                    <a:srgbClr val="FFFFFF"/>
                  </a:solidFill>
                </a:endParaRPr>
              </a:p>
            </p:txBody>
          </p:sp>
        </mc:Choice>
        <mc:Fallback xmlns="">
          <p:sp>
            <p:nvSpPr>
              <p:cNvPr id="54" name="TextBox 53">
                <a:extLst>
                  <a:ext uri="{FF2B5EF4-FFF2-40B4-BE49-F238E27FC236}">
                    <a16:creationId xmlns:a16="http://schemas.microsoft.com/office/drawing/2014/main" id="{9A5E5D75-0DDD-14B1-0AA3-13B5CA516DC8}"/>
                  </a:ext>
                </a:extLst>
              </p:cNvPr>
              <p:cNvSpPr txBox="1">
                <a:spLocks noRot="1" noChangeAspect="1" noMove="1" noResize="1" noEditPoints="1" noAdjustHandles="1" noChangeArrowheads="1" noChangeShapeType="1" noTextEdit="1"/>
              </p:cNvSpPr>
              <p:nvPr/>
            </p:nvSpPr>
            <p:spPr>
              <a:xfrm>
                <a:off x="5708089" y="4123857"/>
                <a:ext cx="345434" cy="280333"/>
              </a:xfrm>
              <a:prstGeom prst="rect">
                <a:avLst/>
              </a:prstGeom>
              <a:blipFill>
                <a:blip r:embed="rId9"/>
                <a:stretch>
                  <a:fillRect/>
                </a:stretch>
              </a:blipFill>
              <a:ln w="12700" cap="flat">
                <a:noFill/>
                <a:miter lim="400000"/>
              </a:ln>
              <a:effectLst/>
            </p:spPr>
            <p:txBody>
              <a:bodyPr/>
              <a:lstStyle/>
              <a:p>
                <a:r>
                  <a:rPr lang="en-US">
                    <a:noFill/>
                  </a:rPr>
                  <a:t> </a:t>
                </a:r>
              </a:p>
            </p:txBody>
          </p:sp>
        </mc:Fallback>
      </mc:AlternateContent>
      <p:sp>
        <p:nvSpPr>
          <p:cNvPr id="55" name="Rectangle 54">
            <a:extLst>
              <a:ext uri="{FF2B5EF4-FFF2-40B4-BE49-F238E27FC236}">
                <a16:creationId xmlns:a16="http://schemas.microsoft.com/office/drawing/2014/main" id="{83C1A57A-5072-2512-E77E-A85AD3C1242C}"/>
              </a:ext>
            </a:extLst>
          </p:cNvPr>
          <p:cNvSpPr/>
          <p:nvPr/>
        </p:nvSpPr>
        <p:spPr>
          <a:xfrm>
            <a:off x="6058295" y="4088231"/>
            <a:ext cx="345434" cy="353131"/>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5741AD8C-9DCD-D77C-181F-E09A774C1A4C}"/>
                  </a:ext>
                </a:extLst>
              </p:cNvPr>
              <p:cNvSpPr txBox="1"/>
              <p:nvPr/>
            </p:nvSpPr>
            <p:spPr>
              <a:xfrm>
                <a:off x="6051945" y="4123857"/>
                <a:ext cx="345434" cy="2787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𝑂</m:t>
                          </m:r>
                        </m:e>
                        <m:sub>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1</m:t>
                          </m:r>
                        </m:sup>
                      </m:sSubSup>
                    </m:oMath>
                  </m:oMathPara>
                </a14:m>
                <a:endParaRPr lang="en-US" sz="1200">
                  <a:solidFill>
                    <a:srgbClr val="FFFFFF"/>
                  </a:solidFill>
                </a:endParaRPr>
              </a:p>
            </p:txBody>
          </p:sp>
        </mc:Choice>
        <mc:Fallback xmlns="">
          <p:sp>
            <p:nvSpPr>
              <p:cNvPr id="60" name="TextBox 59">
                <a:extLst>
                  <a:ext uri="{FF2B5EF4-FFF2-40B4-BE49-F238E27FC236}">
                    <a16:creationId xmlns:a16="http://schemas.microsoft.com/office/drawing/2014/main" id="{5741AD8C-9DCD-D77C-181F-E09A774C1A4C}"/>
                  </a:ext>
                </a:extLst>
              </p:cNvPr>
              <p:cNvSpPr txBox="1">
                <a:spLocks noRot="1" noChangeAspect="1" noMove="1" noResize="1" noEditPoints="1" noAdjustHandles="1" noChangeArrowheads="1" noChangeShapeType="1" noTextEdit="1"/>
              </p:cNvSpPr>
              <p:nvPr/>
            </p:nvSpPr>
            <p:spPr>
              <a:xfrm>
                <a:off x="6051945" y="4123857"/>
                <a:ext cx="345434" cy="278794"/>
              </a:xfrm>
              <a:prstGeom prst="rect">
                <a:avLst/>
              </a:prstGeom>
              <a:blipFill>
                <a:blip r:embed="rId10"/>
                <a:stretch>
                  <a:fillRect/>
                </a:stretch>
              </a:blipFill>
              <a:ln w="12700" cap="flat">
                <a:noFill/>
                <a:miter lim="400000"/>
              </a:ln>
              <a:effectLst/>
            </p:spPr>
            <p:txBody>
              <a:bodyPr/>
              <a:lstStyle/>
              <a:p>
                <a:r>
                  <a:rPr lang="en-US">
                    <a:noFill/>
                  </a:rPr>
                  <a:t> </a:t>
                </a:r>
              </a:p>
            </p:txBody>
          </p:sp>
        </mc:Fallback>
      </mc:AlternateContent>
      <p:sp>
        <p:nvSpPr>
          <p:cNvPr id="61" name="Rectangle 60">
            <a:extLst>
              <a:ext uri="{FF2B5EF4-FFF2-40B4-BE49-F238E27FC236}">
                <a16:creationId xmlns:a16="http://schemas.microsoft.com/office/drawing/2014/main" id="{8CB56EDB-094F-4BE5-5F0E-6BFB67A7FD87}"/>
              </a:ext>
            </a:extLst>
          </p:cNvPr>
          <p:cNvSpPr/>
          <p:nvPr/>
        </p:nvSpPr>
        <p:spPr>
          <a:xfrm>
            <a:off x="6416614" y="4088231"/>
            <a:ext cx="345434" cy="353131"/>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3CEEA030-90E5-4AFA-F699-A3F4F1EFF791}"/>
                  </a:ext>
                </a:extLst>
              </p:cNvPr>
              <p:cNvSpPr txBox="1"/>
              <p:nvPr/>
            </p:nvSpPr>
            <p:spPr>
              <a:xfrm>
                <a:off x="6410264" y="4123857"/>
                <a:ext cx="345434" cy="2791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𝑂</m:t>
                          </m:r>
                        </m:e>
                        <m:sub>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2</m:t>
                          </m:r>
                        </m:sup>
                      </m:sSubSup>
                    </m:oMath>
                  </m:oMathPara>
                </a14:m>
                <a:endParaRPr lang="en-US" sz="1200">
                  <a:solidFill>
                    <a:srgbClr val="FFFFFF"/>
                  </a:solidFill>
                </a:endParaRPr>
              </a:p>
            </p:txBody>
          </p:sp>
        </mc:Choice>
        <mc:Fallback xmlns="">
          <p:sp>
            <p:nvSpPr>
              <p:cNvPr id="76" name="TextBox 75">
                <a:extLst>
                  <a:ext uri="{FF2B5EF4-FFF2-40B4-BE49-F238E27FC236}">
                    <a16:creationId xmlns:a16="http://schemas.microsoft.com/office/drawing/2014/main" id="{3CEEA030-90E5-4AFA-F699-A3F4F1EFF791}"/>
                  </a:ext>
                </a:extLst>
              </p:cNvPr>
              <p:cNvSpPr txBox="1">
                <a:spLocks noRot="1" noChangeAspect="1" noMove="1" noResize="1" noEditPoints="1" noAdjustHandles="1" noChangeArrowheads="1" noChangeShapeType="1" noTextEdit="1"/>
              </p:cNvSpPr>
              <p:nvPr/>
            </p:nvSpPr>
            <p:spPr>
              <a:xfrm>
                <a:off x="6410264" y="4123857"/>
                <a:ext cx="345434" cy="279179"/>
              </a:xfrm>
              <a:prstGeom prst="rect">
                <a:avLst/>
              </a:prstGeom>
              <a:blipFill>
                <a:blip r:embed="rId11"/>
                <a:stretch>
                  <a:fillRect/>
                </a:stretch>
              </a:blipFill>
              <a:ln w="12700" cap="flat">
                <a:noFill/>
                <a:miter lim="400000"/>
              </a:ln>
              <a:effectLst/>
            </p:spPr>
            <p:txBody>
              <a:bodyPr/>
              <a:lstStyle/>
              <a:p>
                <a:r>
                  <a:rPr lang="en-US">
                    <a:noFill/>
                  </a:rPr>
                  <a:t> </a:t>
                </a:r>
              </a:p>
            </p:txBody>
          </p:sp>
        </mc:Fallback>
      </mc:AlternateContent>
      <p:sp>
        <p:nvSpPr>
          <p:cNvPr id="82" name="Rectangle 81">
            <a:extLst>
              <a:ext uri="{FF2B5EF4-FFF2-40B4-BE49-F238E27FC236}">
                <a16:creationId xmlns:a16="http://schemas.microsoft.com/office/drawing/2014/main" id="{EBC6301A-DE55-6075-05AB-40DF4921D894}"/>
              </a:ext>
            </a:extLst>
          </p:cNvPr>
          <p:cNvSpPr/>
          <p:nvPr/>
        </p:nvSpPr>
        <p:spPr>
          <a:xfrm>
            <a:off x="6773346" y="4086536"/>
            <a:ext cx="345434" cy="353131"/>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177530C3-F37D-B175-F700-EBDFD505C4CC}"/>
                  </a:ext>
                </a:extLst>
              </p:cNvPr>
              <p:cNvSpPr txBox="1"/>
              <p:nvPr/>
            </p:nvSpPr>
            <p:spPr>
              <a:xfrm>
                <a:off x="6766996" y="4122162"/>
                <a:ext cx="345434" cy="2800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𝑂</m:t>
                          </m:r>
                        </m:e>
                        <m:sub>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3</m:t>
                          </m:r>
                        </m:sup>
                      </m:sSubSup>
                    </m:oMath>
                  </m:oMathPara>
                </a14:m>
                <a:endParaRPr lang="en-US" sz="1200">
                  <a:solidFill>
                    <a:srgbClr val="FFFFFF"/>
                  </a:solidFill>
                </a:endParaRPr>
              </a:p>
            </p:txBody>
          </p:sp>
        </mc:Choice>
        <mc:Fallback xmlns="">
          <p:sp>
            <p:nvSpPr>
              <p:cNvPr id="83" name="TextBox 82">
                <a:extLst>
                  <a:ext uri="{FF2B5EF4-FFF2-40B4-BE49-F238E27FC236}">
                    <a16:creationId xmlns:a16="http://schemas.microsoft.com/office/drawing/2014/main" id="{177530C3-F37D-B175-F700-EBDFD505C4CC}"/>
                  </a:ext>
                </a:extLst>
              </p:cNvPr>
              <p:cNvSpPr txBox="1">
                <a:spLocks noRot="1" noChangeAspect="1" noMove="1" noResize="1" noEditPoints="1" noAdjustHandles="1" noChangeArrowheads="1" noChangeShapeType="1" noTextEdit="1"/>
              </p:cNvSpPr>
              <p:nvPr/>
            </p:nvSpPr>
            <p:spPr>
              <a:xfrm>
                <a:off x="6766996" y="4122162"/>
                <a:ext cx="345434" cy="280077"/>
              </a:xfrm>
              <a:prstGeom prst="rect">
                <a:avLst/>
              </a:prstGeom>
              <a:blipFill>
                <a:blip r:embed="rId12"/>
                <a:stretch>
                  <a:fillRect/>
                </a:stretch>
              </a:blipFill>
              <a:ln w="12700" cap="flat">
                <a:noFill/>
                <a:miter lim="400000"/>
              </a:ln>
              <a:effectLst/>
            </p:spPr>
            <p:txBody>
              <a:bodyPr/>
              <a:lstStyle/>
              <a:p>
                <a:r>
                  <a:rPr lang="en-US">
                    <a:noFill/>
                  </a:rPr>
                  <a:t> </a:t>
                </a:r>
              </a:p>
            </p:txBody>
          </p:sp>
        </mc:Fallback>
      </mc:AlternateContent>
      <p:sp>
        <p:nvSpPr>
          <p:cNvPr id="85" name="Rectangle 84">
            <a:extLst>
              <a:ext uri="{FF2B5EF4-FFF2-40B4-BE49-F238E27FC236}">
                <a16:creationId xmlns:a16="http://schemas.microsoft.com/office/drawing/2014/main" id="{7AEF3412-D010-3186-81E1-065FDE7A6547}"/>
              </a:ext>
            </a:extLst>
          </p:cNvPr>
          <p:cNvSpPr/>
          <p:nvPr/>
        </p:nvSpPr>
        <p:spPr>
          <a:xfrm>
            <a:off x="8684174" y="4086535"/>
            <a:ext cx="345434" cy="353131"/>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55D4C28D-341D-6E0D-33F9-957F96EE5563}"/>
                  </a:ext>
                </a:extLst>
              </p:cNvPr>
              <p:cNvSpPr txBox="1"/>
              <p:nvPr/>
            </p:nvSpPr>
            <p:spPr>
              <a:xfrm>
                <a:off x="8604184" y="4106921"/>
                <a:ext cx="345434" cy="2834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𝑂</m:t>
                          </m:r>
                        </m:e>
                        <m:sub>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255</m:t>
                          </m:r>
                        </m:sup>
                      </m:sSubSup>
                    </m:oMath>
                  </m:oMathPara>
                </a14:m>
                <a:endParaRPr lang="en-US" sz="1200">
                  <a:solidFill>
                    <a:srgbClr val="FFFFFF"/>
                  </a:solidFill>
                </a:endParaRPr>
              </a:p>
            </p:txBody>
          </p:sp>
        </mc:Choice>
        <mc:Fallback xmlns="">
          <p:sp>
            <p:nvSpPr>
              <p:cNvPr id="88" name="TextBox 87">
                <a:extLst>
                  <a:ext uri="{FF2B5EF4-FFF2-40B4-BE49-F238E27FC236}">
                    <a16:creationId xmlns:a16="http://schemas.microsoft.com/office/drawing/2014/main" id="{55D4C28D-341D-6E0D-33F9-957F96EE5563}"/>
                  </a:ext>
                </a:extLst>
              </p:cNvPr>
              <p:cNvSpPr txBox="1">
                <a:spLocks noRot="1" noChangeAspect="1" noMove="1" noResize="1" noEditPoints="1" noAdjustHandles="1" noChangeArrowheads="1" noChangeShapeType="1" noTextEdit="1"/>
              </p:cNvSpPr>
              <p:nvPr/>
            </p:nvSpPr>
            <p:spPr>
              <a:xfrm>
                <a:off x="8604184" y="4106921"/>
                <a:ext cx="345434" cy="283476"/>
              </a:xfrm>
              <a:prstGeom prst="rect">
                <a:avLst/>
              </a:prstGeom>
              <a:blipFill>
                <a:blip r:embed="rId13"/>
                <a:stretch>
                  <a:fillRect r="-24561"/>
                </a:stretch>
              </a:blipFill>
              <a:ln w="12700" cap="flat">
                <a:noFill/>
                <a:miter lim="400000"/>
              </a:ln>
              <a:effectLst/>
            </p:spPr>
            <p:txBody>
              <a:bodyPr/>
              <a:lstStyle/>
              <a:p>
                <a:r>
                  <a:rPr lang="en-US">
                    <a:noFill/>
                  </a:rPr>
                  <a:t> </a:t>
                </a:r>
              </a:p>
            </p:txBody>
          </p:sp>
        </mc:Fallback>
      </mc:AlternateContent>
      <p:sp>
        <p:nvSpPr>
          <p:cNvPr id="89" name="TextBox 88">
            <a:extLst>
              <a:ext uri="{FF2B5EF4-FFF2-40B4-BE49-F238E27FC236}">
                <a16:creationId xmlns:a16="http://schemas.microsoft.com/office/drawing/2014/main" id="{0A400F59-AB59-312E-AA93-DB95B8849294}"/>
              </a:ext>
            </a:extLst>
          </p:cNvPr>
          <p:cNvSpPr txBox="1"/>
          <p:nvPr/>
        </p:nvSpPr>
        <p:spPr>
          <a:xfrm>
            <a:off x="8361090" y="4088384"/>
            <a:ext cx="369642"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200">
                <a:solidFill>
                  <a:srgbClr val="FFFFFF"/>
                </a:solidFill>
              </a:rPr>
              <a:t>...</a:t>
            </a:r>
          </a:p>
          <a:p>
            <a:endParaRPr lang="en-US" sz="1200">
              <a:solidFill>
                <a:srgbClr val="FFFFFF"/>
              </a:solidFill>
            </a:endParaRPr>
          </a:p>
        </p:txBody>
      </p:sp>
      <p:sp>
        <p:nvSpPr>
          <p:cNvPr id="90" name="Rectangle 89">
            <a:extLst>
              <a:ext uri="{FF2B5EF4-FFF2-40B4-BE49-F238E27FC236}">
                <a16:creationId xmlns:a16="http://schemas.microsoft.com/office/drawing/2014/main" id="{6F601D52-4D21-11D0-611F-FA140EA70733}"/>
              </a:ext>
            </a:extLst>
          </p:cNvPr>
          <p:cNvSpPr/>
          <p:nvPr/>
        </p:nvSpPr>
        <p:spPr>
          <a:xfrm>
            <a:off x="5669052" y="3980405"/>
            <a:ext cx="3464192" cy="588460"/>
          </a:xfrm>
          <a:prstGeom prst="rect">
            <a:avLst/>
          </a:prstGeom>
          <a:noFill/>
          <a:ln w="12700" cap="flat">
            <a:solidFill>
              <a:srgbClr val="FFC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12" name="Rectangle 111">
            <a:extLst>
              <a:ext uri="{FF2B5EF4-FFF2-40B4-BE49-F238E27FC236}">
                <a16:creationId xmlns:a16="http://schemas.microsoft.com/office/drawing/2014/main" id="{837F8323-B008-E55B-4BD2-621BE6347F3C}"/>
              </a:ext>
            </a:extLst>
          </p:cNvPr>
          <p:cNvSpPr/>
          <p:nvPr/>
        </p:nvSpPr>
        <p:spPr>
          <a:xfrm>
            <a:off x="8294119" y="5453598"/>
            <a:ext cx="441288" cy="36933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3</a:t>
            </a:r>
          </a:p>
        </p:txBody>
      </p:sp>
      <p:cxnSp>
        <p:nvCxnSpPr>
          <p:cNvPr id="114" name="Connector: Curved 113">
            <a:extLst>
              <a:ext uri="{FF2B5EF4-FFF2-40B4-BE49-F238E27FC236}">
                <a16:creationId xmlns:a16="http://schemas.microsoft.com/office/drawing/2014/main" id="{06D0312E-80DC-74E9-D18E-52A2377F1354}"/>
              </a:ext>
            </a:extLst>
          </p:cNvPr>
          <p:cNvCxnSpPr>
            <a:cxnSpLocks/>
            <a:stCxn id="82" idx="2"/>
            <a:endCxn id="112" idx="0"/>
          </p:cNvCxnSpPr>
          <p:nvPr/>
        </p:nvCxnSpPr>
        <p:spPr>
          <a:xfrm rot="16200000" flipH="1">
            <a:off x="7223448" y="4162282"/>
            <a:ext cx="1013931" cy="1568700"/>
          </a:xfrm>
          <a:prstGeom prst="curvedConnector3">
            <a:avLst>
              <a:gd name="adj1" fmla="val 50000"/>
            </a:avLst>
          </a:prstGeom>
          <a:ln>
            <a:tailEnd type="triangle"/>
          </a:ln>
        </p:spPr>
        <p:style>
          <a:lnRef idx="1">
            <a:schemeClr val="accent4"/>
          </a:lnRef>
          <a:fillRef idx="0">
            <a:schemeClr val="accent4"/>
          </a:fillRef>
          <a:effectRef idx="0">
            <a:schemeClr val="accent4"/>
          </a:effectRef>
          <a:fontRef idx="minor">
            <a:schemeClr val="tx1"/>
          </a:fontRef>
        </p:style>
      </p:cxnSp>
      <p:grpSp>
        <p:nvGrpSpPr>
          <p:cNvPr id="210" name="Group 209">
            <a:extLst>
              <a:ext uri="{FF2B5EF4-FFF2-40B4-BE49-F238E27FC236}">
                <a16:creationId xmlns:a16="http://schemas.microsoft.com/office/drawing/2014/main" id="{68A6843A-6632-1F4F-7DEE-4A98F1878061}"/>
              </a:ext>
            </a:extLst>
          </p:cNvPr>
          <p:cNvGrpSpPr/>
          <p:nvPr/>
        </p:nvGrpSpPr>
        <p:grpSpPr>
          <a:xfrm>
            <a:off x="10079535" y="5218534"/>
            <a:ext cx="238709" cy="879500"/>
            <a:chOff x="9818579" y="5215828"/>
            <a:chExt cx="238709" cy="879500"/>
          </a:xfrm>
        </p:grpSpPr>
        <p:sp>
          <p:nvSpPr>
            <p:cNvPr id="122" name="Rectangle 121">
              <a:extLst>
                <a:ext uri="{FF2B5EF4-FFF2-40B4-BE49-F238E27FC236}">
                  <a16:creationId xmlns:a16="http://schemas.microsoft.com/office/drawing/2014/main" id="{2351F53E-2FB4-D314-9E51-287DB75D9ABF}"/>
                </a:ext>
              </a:extLst>
            </p:cNvPr>
            <p:cNvSpPr/>
            <p:nvPr/>
          </p:nvSpPr>
          <p:spPr>
            <a:xfrm>
              <a:off x="9825251" y="5723280"/>
              <a:ext cx="78258" cy="326787"/>
            </a:xfrm>
            <a:prstGeom prst="rect">
              <a:avLst/>
            </a:prstGeom>
            <a:solidFill>
              <a:srgbClr val="0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25" name="Rectangle 124">
              <a:extLst>
                <a:ext uri="{FF2B5EF4-FFF2-40B4-BE49-F238E27FC236}">
                  <a16:creationId xmlns:a16="http://schemas.microsoft.com/office/drawing/2014/main" id="{8EBF2FA1-B9A0-946F-5440-7185DA0CF285}"/>
                </a:ext>
              </a:extLst>
            </p:cNvPr>
            <p:cNvSpPr/>
            <p:nvPr/>
          </p:nvSpPr>
          <p:spPr>
            <a:xfrm>
              <a:off x="9825251" y="5768541"/>
              <a:ext cx="78258" cy="326787"/>
            </a:xfrm>
            <a:prstGeom prst="rect">
              <a:avLst/>
            </a:prstGeom>
            <a:solidFill>
              <a:srgbClr val="0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26" name="Rectangle 125">
              <a:extLst>
                <a:ext uri="{FF2B5EF4-FFF2-40B4-BE49-F238E27FC236}">
                  <a16:creationId xmlns:a16="http://schemas.microsoft.com/office/drawing/2014/main" id="{96227179-5385-843F-4078-3B4FF12C9962}"/>
                </a:ext>
              </a:extLst>
            </p:cNvPr>
            <p:cNvSpPr/>
            <p:nvPr/>
          </p:nvSpPr>
          <p:spPr>
            <a:xfrm>
              <a:off x="9933231" y="5257180"/>
              <a:ext cx="78258" cy="326787"/>
            </a:xfrm>
            <a:prstGeom prst="rect">
              <a:avLst/>
            </a:prstGeom>
            <a:solidFill>
              <a:srgbClr val="0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24" name="Freeform: Shape 123">
              <a:extLst>
                <a:ext uri="{FF2B5EF4-FFF2-40B4-BE49-F238E27FC236}">
                  <a16:creationId xmlns:a16="http://schemas.microsoft.com/office/drawing/2014/main" id="{5D4EBE95-D2F2-469A-8504-404C03E776C1}"/>
                </a:ext>
              </a:extLst>
            </p:cNvPr>
            <p:cNvSpPr/>
            <p:nvPr/>
          </p:nvSpPr>
          <p:spPr>
            <a:xfrm>
              <a:off x="9903508" y="5215828"/>
              <a:ext cx="153780" cy="845801"/>
            </a:xfrm>
            <a:custGeom>
              <a:avLst/>
              <a:gdLst>
                <a:gd name="connsiteX0" fmla="*/ 210119 w 399749"/>
                <a:gd name="connsiteY0" fmla="*/ 0 h 1204898"/>
                <a:gd name="connsiteX1" fmla="*/ 392999 w 399749"/>
                <a:gd name="connsiteY1" fmla="*/ 437322 h 1204898"/>
                <a:gd name="connsiteX2" fmla="*/ 35190 w 399749"/>
                <a:gd name="connsiteY2" fmla="*/ 795130 h 1204898"/>
                <a:gd name="connsiteX3" fmla="*/ 51092 w 399749"/>
                <a:gd name="connsiteY3" fmla="*/ 834887 h 1204898"/>
                <a:gd name="connsiteX4" fmla="*/ 369145 w 399749"/>
                <a:gd name="connsiteY4" fmla="*/ 1176793 h 1204898"/>
                <a:gd name="connsiteX5" fmla="*/ 369145 w 399749"/>
                <a:gd name="connsiteY5" fmla="*/ 1160890 h 1204898"/>
                <a:gd name="connsiteX0" fmla="*/ 172572 w 362202"/>
                <a:gd name="connsiteY0" fmla="*/ 0 h 1204898"/>
                <a:gd name="connsiteX1" fmla="*/ 355452 w 362202"/>
                <a:gd name="connsiteY1" fmla="*/ 437322 h 1204898"/>
                <a:gd name="connsiteX2" fmla="*/ 88131 w 362202"/>
                <a:gd name="connsiteY2" fmla="*/ 528430 h 1204898"/>
                <a:gd name="connsiteX3" fmla="*/ 13545 w 362202"/>
                <a:gd name="connsiteY3" fmla="*/ 834887 h 1204898"/>
                <a:gd name="connsiteX4" fmla="*/ 331598 w 362202"/>
                <a:gd name="connsiteY4" fmla="*/ 1176793 h 1204898"/>
                <a:gd name="connsiteX5" fmla="*/ 331598 w 362202"/>
                <a:gd name="connsiteY5" fmla="*/ 1160890 h 1204898"/>
                <a:gd name="connsiteX0" fmla="*/ 171725 w 361355"/>
                <a:gd name="connsiteY0" fmla="*/ 0 h 1204898"/>
                <a:gd name="connsiteX1" fmla="*/ 311743 w 361355"/>
                <a:gd name="connsiteY1" fmla="*/ 332547 h 1204898"/>
                <a:gd name="connsiteX2" fmla="*/ 87284 w 361355"/>
                <a:gd name="connsiteY2" fmla="*/ 528430 h 1204898"/>
                <a:gd name="connsiteX3" fmla="*/ 12698 w 361355"/>
                <a:gd name="connsiteY3" fmla="*/ 834887 h 1204898"/>
                <a:gd name="connsiteX4" fmla="*/ 330751 w 361355"/>
                <a:gd name="connsiteY4" fmla="*/ 1176793 h 1204898"/>
                <a:gd name="connsiteX5" fmla="*/ 330751 w 361355"/>
                <a:gd name="connsiteY5" fmla="*/ 1160890 h 1204898"/>
                <a:gd name="connsiteX0" fmla="*/ 169281 w 358911"/>
                <a:gd name="connsiteY0" fmla="*/ 0 h 1204898"/>
                <a:gd name="connsiteX1" fmla="*/ 309299 w 358911"/>
                <a:gd name="connsiteY1" fmla="*/ 332547 h 1204898"/>
                <a:gd name="connsiteX2" fmla="*/ 99127 w 358911"/>
                <a:gd name="connsiteY2" fmla="*/ 561767 h 1204898"/>
                <a:gd name="connsiteX3" fmla="*/ 10254 w 358911"/>
                <a:gd name="connsiteY3" fmla="*/ 834887 h 1204898"/>
                <a:gd name="connsiteX4" fmla="*/ 328307 w 358911"/>
                <a:gd name="connsiteY4" fmla="*/ 1176793 h 1204898"/>
                <a:gd name="connsiteX5" fmla="*/ 328307 w 358911"/>
                <a:gd name="connsiteY5" fmla="*/ 1160890 h 1204898"/>
                <a:gd name="connsiteX0" fmla="*/ 159055 w 348685"/>
                <a:gd name="connsiteY0" fmla="*/ 0 h 1204898"/>
                <a:gd name="connsiteX1" fmla="*/ 299073 w 348685"/>
                <a:gd name="connsiteY1" fmla="*/ 332547 h 1204898"/>
                <a:gd name="connsiteX2" fmla="*/ 28 w 348685"/>
                <a:gd name="connsiteY2" fmla="*/ 834887 h 1204898"/>
                <a:gd name="connsiteX3" fmla="*/ 318081 w 348685"/>
                <a:gd name="connsiteY3" fmla="*/ 1176793 h 1204898"/>
                <a:gd name="connsiteX4" fmla="*/ 318081 w 348685"/>
                <a:gd name="connsiteY4" fmla="*/ 1160890 h 1204898"/>
                <a:gd name="connsiteX0" fmla="*/ 135242 w 348684"/>
                <a:gd name="connsiteY0" fmla="*/ 0 h 1090598"/>
                <a:gd name="connsiteX1" fmla="*/ 299072 w 348684"/>
                <a:gd name="connsiteY1" fmla="*/ 218247 h 1090598"/>
                <a:gd name="connsiteX2" fmla="*/ 27 w 348684"/>
                <a:gd name="connsiteY2" fmla="*/ 720587 h 1090598"/>
                <a:gd name="connsiteX3" fmla="*/ 318080 w 348684"/>
                <a:gd name="connsiteY3" fmla="*/ 1062493 h 1090598"/>
                <a:gd name="connsiteX4" fmla="*/ 318080 w 348684"/>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368 w 349810"/>
                <a:gd name="connsiteY0" fmla="*/ 0 h 1090598"/>
                <a:gd name="connsiteX1" fmla="*/ 209710 w 349810"/>
                <a:gd name="connsiteY1" fmla="*/ 313497 h 1090598"/>
                <a:gd name="connsiteX2" fmla="*/ 1153 w 349810"/>
                <a:gd name="connsiteY2" fmla="*/ 720587 h 1090598"/>
                <a:gd name="connsiteX3" fmla="*/ 319206 w 349810"/>
                <a:gd name="connsiteY3" fmla="*/ 1062493 h 1090598"/>
                <a:gd name="connsiteX4" fmla="*/ 319206 w 349810"/>
                <a:gd name="connsiteY4" fmla="*/ 1046590 h 1090598"/>
                <a:gd name="connsiteX0" fmla="*/ 74816 w 288258"/>
                <a:gd name="connsiteY0" fmla="*/ 0 h 1090598"/>
                <a:gd name="connsiteX1" fmla="*/ 148158 w 288258"/>
                <a:gd name="connsiteY1" fmla="*/ 313497 h 1090598"/>
                <a:gd name="connsiteX2" fmla="*/ 1513 w 288258"/>
                <a:gd name="connsiteY2" fmla="*/ 611049 h 1090598"/>
                <a:gd name="connsiteX3" fmla="*/ 257654 w 288258"/>
                <a:gd name="connsiteY3" fmla="*/ 1062493 h 1090598"/>
                <a:gd name="connsiteX4" fmla="*/ 257654 w 288258"/>
                <a:gd name="connsiteY4" fmla="*/ 1046590 h 1090598"/>
                <a:gd name="connsiteX0" fmla="*/ 73596 w 287038"/>
                <a:gd name="connsiteY0" fmla="*/ 0 h 1090598"/>
                <a:gd name="connsiteX1" fmla="*/ 146938 w 287038"/>
                <a:gd name="connsiteY1" fmla="*/ 313497 h 1090598"/>
                <a:gd name="connsiteX2" fmla="*/ 293 w 287038"/>
                <a:gd name="connsiteY2" fmla="*/ 611049 h 1090598"/>
                <a:gd name="connsiteX3" fmla="*/ 256434 w 287038"/>
                <a:gd name="connsiteY3" fmla="*/ 1062493 h 1090598"/>
                <a:gd name="connsiteX4" fmla="*/ 256434 w 287038"/>
                <a:gd name="connsiteY4" fmla="*/ 1046590 h 1090598"/>
                <a:gd name="connsiteX0" fmla="*/ 73596 w 435763"/>
                <a:gd name="connsiteY0" fmla="*/ 0 h 1169574"/>
                <a:gd name="connsiteX1" fmla="*/ 146938 w 435763"/>
                <a:gd name="connsiteY1" fmla="*/ 313497 h 1169574"/>
                <a:gd name="connsiteX2" fmla="*/ 293 w 435763"/>
                <a:gd name="connsiteY2" fmla="*/ 611049 h 1169574"/>
                <a:gd name="connsiteX3" fmla="*/ 256434 w 435763"/>
                <a:gd name="connsiteY3" fmla="*/ 1062493 h 1169574"/>
                <a:gd name="connsiteX4" fmla="*/ 432646 w 435763"/>
                <a:gd name="connsiteY4" fmla="*/ 1160890 h 1169574"/>
                <a:gd name="connsiteX0" fmla="*/ 77000 w 437410"/>
                <a:gd name="connsiteY0" fmla="*/ 0 h 1164634"/>
                <a:gd name="connsiteX1" fmla="*/ 150342 w 437410"/>
                <a:gd name="connsiteY1" fmla="*/ 313497 h 1164634"/>
                <a:gd name="connsiteX2" fmla="*/ 3697 w 437410"/>
                <a:gd name="connsiteY2" fmla="*/ 611049 h 1164634"/>
                <a:gd name="connsiteX3" fmla="*/ 40763 w 437410"/>
                <a:gd name="connsiteY3" fmla="*/ 919618 h 1164634"/>
                <a:gd name="connsiteX4" fmla="*/ 436050 w 437410"/>
                <a:gd name="connsiteY4" fmla="*/ 1160890 h 1164634"/>
                <a:gd name="connsiteX0" fmla="*/ 77000 w 159285"/>
                <a:gd name="connsiteY0" fmla="*/ 0 h 919618"/>
                <a:gd name="connsiteX1" fmla="*/ 150342 w 159285"/>
                <a:gd name="connsiteY1" fmla="*/ 313497 h 919618"/>
                <a:gd name="connsiteX2" fmla="*/ 3697 w 159285"/>
                <a:gd name="connsiteY2" fmla="*/ 611049 h 919618"/>
                <a:gd name="connsiteX3" fmla="*/ 40763 w 159285"/>
                <a:gd name="connsiteY3" fmla="*/ 919618 h 919618"/>
                <a:gd name="connsiteX0" fmla="*/ 73357 w 165708"/>
                <a:gd name="connsiteY0" fmla="*/ 0 h 943431"/>
                <a:gd name="connsiteX1" fmla="*/ 146699 w 165708"/>
                <a:gd name="connsiteY1" fmla="*/ 313497 h 943431"/>
                <a:gd name="connsiteX2" fmla="*/ 54 w 165708"/>
                <a:gd name="connsiteY2" fmla="*/ 611049 h 943431"/>
                <a:gd name="connsiteX3" fmla="*/ 165708 w 165708"/>
                <a:gd name="connsiteY3" fmla="*/ 943431 h 943431"/>
                <a:gd name="connsiteX0" fmla="*/ 76496 w 316485"/>
                <a:gd name="connsiteY0" fmla="*/ 0 h 1000581"/>
                <a:gd name="connsiteX1" fmla="*/ 149838 w 316485"/>
                <a:gd name="connsiteY1" fmla="*/ 313497 h 1000581"/>
                <a:gd name="connsiteX2" fmla="*/ 3193 w 316485"/>
                <a:gd name="connsiteY2" fmla="*/ 611049 h 1000581"/>
                <a:gd name="connsiteX3" fmla="*/ 316485 w 316485"/>
                <a:gd name="connsiteY3" fmla="*/ 1000581 h 1000581"/>
                <a:gd name="connsiteX0" fmla="*/ 73829 w 209043"/>
                <a:gd name="connsiteY0" fmla="*/ 0 h 972006"/>
                <a:gd name="connsiteX1" fmla="*/ 147171 w 209043"/>
                <a:gd name="connsiteY1" fmla="*/ 313497 h 972006"/>
                <a:gd name="connsiteX2" fmla="*/ 526 w 209043"/>
                <a:gd name="connsiteY2" fmla="*/ 611049 h 972006"/>
                <a:gd name="connsiteX3" fmla="*/ 209043 w 209043"/>
                <a:gd name="connsiteY3" fmla="*/ 972006 h 972006"/>
                <a:gd name="connsiteX0" fmla="*/ 74624 w 156909"/>
                <a:gd name="connsiteY0" fmla="*/ 0 h 938669"/>
                <a:gd name="connsiteX1" fmla="*/ 147966 w 156909"/>
                <a:gd name="connsiteY1" fmla="*/ 313497 h 938669"/>
                <a:gd name="connsiteX2" fmla="*/ 1321 w 156909"/>
                <a:gd name="connsiteY2" fmla="*/ 611049 h 938669"/>
                <a:gd name="connsiteX3" fmla="*/ 71725 w 156909"/>
                <a:gd name="connsiteY3" fmla="*/ 938669 h 938669"/>
                <a:gd name="connsiteX0" fmla="*/ 73991 w 218730"/>
                <a:gd name="connsiteY0" fmla="*/ 0 h 938669"/>
                <a:gd name="connsiteX1" fmla="*/ 147333 w 218730"/>
                <a:gd name="connsiteY1" fmla="*/ 313497 h 938669"/>
                <a:gd name="connsiteX2" fmla="*/ 688 w 218730"/>
                <a:gd name="connsiteY2" fmla="*/ 611049 h 938669"/>
                <a:gd name="connsiteX3" fmla="*/ 218730 w 218730"/>
                <a:gd name="connsiteY3" fmla="*/ 938669 h 938669"/>
                <a:gd name="connsiteX0" fmla="*/ 74815 w 257654"/>
                <a:gd name="connsiteY0" fmla="*/ 0 h 941050"/>
                <a:gd name="connsiteX1" fmla="*/ 148157 w 257654"/>
                <a:gd name="connsiteY1" fmla="*/ 313497 h 941050"/>
                <a:gd name="connsiteX2" fmla="*/ 1512 w 257654"/>
                <a:gd name="connsiteY2" fmla="*/ 611049 h 941050"/>
                <a:gd name="connsiteX3" fmla="*/ 257654 w 257654"/>
                <a:gd name="connsiteY3" fmla="*/ 941050 h 941050"/>
                <a:gd name="connsiteX0" fmla="*/ 74269 w 233296"/>
                <a:gd name="connsiteY0" fmla="*/ 0 h 905332"/>
                <a:gd name="connsiteX1" fmla="*/ 147611 w 233296"/>
                <a:gd name="connsiteY1" fmla="*/ 313497 h 905332"/>
                <a:gd name="connsiteX2" fmla="*/ 966 w 233296"/>
                <a:gd name="connsiteY2" fmla="*/ 611049 h 905332"/>
                <a:gd name="connsiteX3" fmla="*/ 233296 w 233296"/>
                <a:gd name="connsiteY3" fmla="*/ 905332 h 905332"/>
                <a:gd name="connsiteX0" fmla="*/ 74146 w 233173"/>
                <a:gd name="connsiteY0" fmla="*/ 0 h 905332"/>
                <a:gd name="connsiteX1" fmla="*/ 152251 w 233173"/>
                <a:gd name="connsiteY1" fmla="*/ 330165 h 905332"/>
                <a:gd name="connsiteX2" fmla="*/ 843 w 233173"/>
                <a:gd name="connsiteY2" fmla="*/ 611049 h 905332"/>
                <a:gd name="connsiteX3" fmla="*/ 233173 w 233173"/>
                <a:gd name="connsiteY3" fmla="*/ 905332 h 905332"/>
                <a:gd name="connsiteX0" fmla="*/ 73758 w 232785"/>
                <a:gd name="connsiteY0" fmla="*/ 0 h 905332"/>
                <a:gd name="connsiteX1" fmla="*/ 170913 w 232785"/>
                <a:gd name="connsiteY1" fmla="*/ 332546 h 905332"/>
                <a:gd name="connsiteX2" fmla="*/ 455 w 232785"/>
                <a:gd name="connsiteY2" fmla="*/ 611049 h 905332"/>
                <a:gd name="connsiteX3" fmla="*/ 232785 w 232785"/>
                <a:gd name="connsiteY3" fmla="*/ 905332 h 905332"/>
                <a:gd name="connsiteX0" fmla="*/ 78522 w 232786"/>
                <a:gd name="connsiteY0" fmla="*/ 0 h 874376"/>
                <a:gd name="connsiteX1" fmla="*/ 170914 w 232786"/>
                <a:gd name="connsiteY1" fmla="*/ 301590 h 874376"/>
                <a:gd name="connsiteX2" fmla="*/ 456 w 232786"/>
                <a:gd name="connsiteY2" fmla="*/ 580093 h 874376"/>
                <a:gd name="connsiteX3" fmla="*/ 232786 w 232786"/>
                <a:gd name="connsiteY3" fmla="*/ 874376 h 874376"/>
                <a:gd name="connsiteX0" fmla="*/ 45272 w 199536"/>
                <a:gd name="connsiteY0" fmla="*/ 0 h 874376"/>
                <a:gd name="connsiteX1" fmla="*/ 137664 w 199536"/>
                <a:gd name="connsiteY1" fmla="*/ 301590 h 874376"/>
                <a:gd name="connsiteX2" fmla="*/ 543 w 199536"/>
                <a:gd name="connsiteY2" fmla="*/ 599143 h 874376"/>
                <a:gd name="connsiteX3" fmla="*/ 199536 w 199536"/>
                <a:gd name="connsiteY3" fmla="*/ 874376 h 874376"/>
                <a:gd name="connsiteX0" fmla="*/ 44896 w 199160"/>
                <a:gd name="connsiteY0" fmla="*/ 0 h 874376"/>
                <a:gd name="connsiteX1" fmla="*/ 137288 w 199160"/>
                <a:gd name="connsiteY1" fmla="*/ 301590 h 874376"/>
                <a:gd name="connsiteX2" fmla="*/ 167 w 199160"/>
                <a:gd name="connsiteY2" fmla="*/ 599143 h 874376"/>
                <a:gd name="connsiteX3" fmla="*/ 199160 w 199160"/>
                <a:gd name="connsiteY3" fmla="*/ 874376 h 874376"/>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16383 w 144453"/>
                <a:gd name="connsiteY0" fmla="*/ 0 h 845801"/>
                <a:gd name="connsiteX1" fmla="*/ 108775 w 144453"/>
                <a:gd name="connsiteY1" fmla="*/ 301590 h 845801"/>
                <a:gd name="connsiteX2" fmla="*/ 229 w 144453"/>
                <a:gd name="connsiteY2" fmla="*/ 549137 h 845801"/>
                <a:gd name="connsiteX3" fmla="*/ 144453 w 14445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710 w 153780"/>
                <a:gd name="connsiteY0" fmla="*/ 0 h 845801"/>
                <a:gd name="connsiteX1" fmla="*/ 118102 w 153780"/>
                <a:gd name="connsiteY1" fmla="*/ 301590 h 845801"/>
                <a:gd name="connsiteX2" fmla="*/ 31 w 153780"/>
                <a:gd name="connsiteY2" fmla="*/ 582474 h 845801"/>
                <a:gd name="connsiteX3" fmla="*/ 153780 w 153780"/>
                <a:gd name="connsiteY3" fmla="*/ 845801 h 845801"/>
              </a:gdLst>
              <a:ahLst/>
              <a:cxnLst>
                <a:cxn ang="0">
                  <a:pos x="connsiteX0" y="connsiteY0"/>
                </a:cxn>
                <a:cxn ang="0">
                  <a:pos x="connsiteX1" y="connsiteY1"/>
                </a:cxn>
                <a:cxn ang="0">
                  <a:pos x="connsiteX2" y="connsiteY2"/>
                </a:cxn>
                <a:cxn ang="0">
                  <a:pos x="connsiteX3" y="connsiteY3"/>
                </a:cxn>
              </a:cxnLst>
              <a:rect l="l" t="t" r="r" b="b"/>
              <a:pathLst>
                <a:path w="153780" h="845801">
                  <a:moveTo>
                    <a:pt x="25710" y="0"/>
                  </a:moveTo>
                  <a:cubicBezTo>
                    <a:pt x="126965" y="128588"/>
                    <a:pt x="122382" y="204511"/>
                    <a:pt x="118102" y="301590"/>
                  </a:cubicBezTo>
                  <a:cubicBezTo>
                    <a:pt x="113822" y="398669"/>
                    <a:pt x="1228" y="448910"/>
                    <a:pt x="31" y="582474"/>
                  </a:cubicBezTo>
                  <a:cubicBezTo>
                    <a:pt x="-1166" y="716038"/>
                    <a:pt x="32336" y="762457"/>
                    <a:pt x="153780" y="845801"/>
                  </a:cubicBezTo>
                </a:path>
              </a:pathLst>
            </a:custGeom>
            <a:noFill/>
            <a:ln w="1905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23" name="Freeform: Shape 122">
              <a:extLst>
                <a:ext uri="{FF2B5EF4-FFF2-40B4-BE49-F238E27FC236}">
                  <a16:creationId xmlns:a16="http://schemas.microsoft.com/office/drawing/2014/main" id="{D987237B-1674-336C-0040-EFC15FE66B7C}"/>
                </a:ext>
              </a:extLst>
            </p:cNvPr>
            <p:cNvSpPr/>
            <p:nvPr/>
          </p:nvSpPr>
          <p:spPr>
            <a:xfrm>
              <a:off x="9818579" y="5225353"/>
              <a:ext cx="153780" cy="845801"/>
            </a:xfrm>
            <a:custGeom>
              <a:avLst/>
              <a:gdLst>
                <a:gd name="connsiteX0" fmla="*/ 210119 w 399749"/>
                <a:gd name="connsiteY0" fmla="*/ 0 h 1204898"/>
                <a:gd name="connsiteX1" fmla="*/ 392999 w 399749"/>
                <a:gd name="connsiteY1" fmla="*/ 437322 h 1204898"/>
                <a:gd name="connsiteX2" fmla="*/ 35190 w 399749"/>
                <a:gd name="connsiteY2" fmla="*/ 795130 h 1204898"/>
                <a:gd name="connsiteX3" fmla="*/ 51092 w 399749"/>
                <a:gd name="connsiteY3" fmla="*/ 834887 h 1204898"/>
                <a:gd name="connsiteX4" fmla="*/ 369145 w 399749"/>
                <a:gd name="connsiteY4" fmla="*/ 1176793 h 1204898"/>
                <a:gd name="connsiteX5" fmla="*/ 369145 w 399749"/>
                <a:gd name="connsiteY5" fmla="*/ 1160890 h 1204898"/>
                <a:gd name="connsiteX0" fmla="*/ 172572 w 362202"/>
                <a:gd name="connsiteY0" fmla="*/ 0 h 1204898"/>
                <a:gd name="connsiteX1" fmla="*/ 355452 w 362202"/>
                <a:gd name="connsiteY1" fmla="*/ 437322 h 1204898"/>
                <a:gd name="connsiteX2" fmla="*/ 88131 w 362202"/>
                <a:gd name="connsiteY2" fmla="*/ 528430 h 1204898"/>
                <a:gd name="connsiteX3" fmla="*/ 13545 w 362202"/>
                <a:gd name="connsiteY3" fmla="*/ 834887 h 1204898"/>
                <a:gd name="connsiteX4" fmla="*/ 331598 w 362202"/>
                <a:gd name="connsiteY4" fmla="*/ 1176793 h 1204898"/>
                <a:gd name="connsiteX5" fmla="*/ 331598 w 362202"/>
                <a:gd name="connsiteY5" fmla="*/ 1160890 h 1204898"/>
                <a:gd name="connsiteX0" fmla="*/ 171725 w 361355"/>
                <a:gd name="connsiteY0" fmla="*/ 0 h 1204898"/>
                <a:gd name="connsiteX1" fmla="*/ 311743 w 361355"/>
                <a:gd name="connsiteY1" fmla="*/ 332547 h 1204898"/>
                <a:gd name="connsiteX2" fmla="*/ 87284 w 361355"/>
                <a:gd name="connsiteY2" fmla="*/ 528430 h 1204898"/>
                <a:gd name="connsiteX3" fmla="*/ 12698 w 361355"/>
                <a:gd name="connsiteY3" fmla="*/ 834887 h 1204898"/>
                <a:gd name="connsiteX4" fmla="*/ 330751 w 361355"/>
                <a:gd name="connsiteY4" fmla="*/ 1176793 h 1204898"/>
                <a:gd name="connsiteX5" fmla="*/ 330751 w 361355"/>
                <a:gd name="connsiteY5" fmla="*/ 1160890 h 1204898"/>
                <a:gd name="connsiteX0" fmla="*/ 169281 w 358911"/>
                <a:gd name="connsiteY0" fmla="*/ 0 h 1204898"/>
                <a:gd name="connsiteX1" fmla="*/ 309299 w 358911"/>
                <a:gd name="connsiteY1" fmla="*/ 332547 h 1204898"/>
                <a:gd name="connsiteX2" fmla="*/ 99127 w 358911"/>
                <a:gd name="connsiteY2" fmla="*/ 561767 h 1204898"/>
                <a:gd name="connsiteX3" fmla="*/ 10254 w 358911"/>
                <a:gd name="connsiteY3" fmla="*/ 834887 h 1204898"/>
                <a:gd name="connsiteX4" fmla="*/ 328307 w 358911"/>
                <a:gd name="connsiteY4" fmla="*/ 1176793 h 1204898"/>
                <a:gd name="connsiteX5" fmla="*/ 328307 w 358911"/>
                <a:gd name="connsiteY5" fmla="*/ 1160890 h 1204898"/>
                <a:gd name="connsiteX0" fmla="*/ 159055 w 348685"/>
                <a:gd name="connsiteY0" fmla="*/ 0 h 1204898"/>
                <a:gd name="connsiteX1" fmla="*/ 299073 w 348685"/>
                <a:gd name="connsiteY1" fmla="*/ 332547 h 1204898"/>
                <a:gd name="connsiteX2" fmla="*/ 28 w 348685"/>
                <a:gd name="connsiteY2" fmla="*/ 834887 h 1204898"/>
                <a:gd name="connsiteX3" fmla="*/ 318081 w 348685"/>
                <a:gd name="connsiteY3" fmla="*/ 1176793 h 1204898"/>
                <a:gd name="connsiteX4" fmla="*/ 318081 w 348685"/>
                <a:gd name="connsiteY4" fmla="*/ 1160890 h 1204898"/>
                <a:gd name="connsiteX0" fmla="*/ 135242 w 348684"/>
                <a:gd name="connsiteY0" fmla="*/ 0 h 1090598"/>
                <a:gd name="connsiteX1" fmla="*/ 299072 w 348684"/>
                <a:gd name="connsiteY1" fmla="*/ 218247 h 1090598"/>
                <a:gd name="connsiteX2" fmla="*/ 27 w 348684"/>
                <a:gd name="connsiteY2" fmla="*/ 720587 h 1090598"/>
                <a:gd name="connsiteX3" fmla="*/ 318080 w 348684"/>
                <a:gd name="connsiteY3" fmla="*/ 1062493 h 1090598"/>
                <a:gd name="connsiteX4" fmla="*/ 318080 w 348684"/>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368 w 349810"/>
                <a:gd name="connsiteY0" fmla="*/ 0 h 1090598"/>
                <a:gd name="connsiteX1" fmla="*/ 209710 w 349810"/>
                <a:gd name="connsiteY1" fmla="*/ 313497 h 1090598"/>
                <a:gd name="connsiteX2" fmla="*/ 1153 w 349810"/>
                <a:gd name="connsiteY2" fmla="*/ 720587 h 1090598"/>
                <a:gd name="connsiteX3" fmla="*/ 319206 w 349810"/>
                <a:gd name="connsiteY3" fmla="*/ 1062493 h 1090598"/>
                <a:gd name="connsiteX4" fmla="*/ 319206 w 349810"/>
                <a:gd name="connsiteY4" fmla="*/ 1046590 h 1090598"/>
                <a:gd name="connsiteX0" fmla="*/ 74816 w 288258"/>
                <a:gd name="connsiteY0" fmla="*/ 0 h 1090598"/>
                <a:gd name="connsiteX1" fmla="*/ 148158 w 288258"/>
                <a:gd name="connsiteY1" fmla="*/ 313497 h 1090598"/>
                <a:gd name="connsiteX2" fmla="*/ 1513 w 288258"/>
                <a:gd name="connsiteY2" fmla="*/ 611049 h 1090598"/>
                <a:gd name="connsiteX3" fmla="*/ 257654 w 288258"/>
                <a:gd name="connsiteY3" fmla="*/ 1062493 h 1090598"/>
                <a:gd name="connsiteX4" fmla="*/ 257654 w 288258"/>
                <a:gd name="connsiteY4" fmla="*/ 1046590 h 1090598"/>
                <a:gd name="connsiteX0" fmla="*/ 73596 w 287038"/>
                <a:gd name="connsiteY0" fmla="*/ 0 h 1090598"/>
                <a:gd name="connsiteX1" fmla="*/ 146938 w 287038"/>
                <a:gd name="connsiteY1" fmla="*/ 313497 h 1090598"/>
                <a:gd name="connsiteX2" fmla="*/ 293 w 287038"/>
                <a:gd name="connsiteY2" fmla="*/ 611049 h 1090598"/>
                <a:gd name="connsiteX3" fmla="*/ 256434 w 287038"/>
                <a:gd name="connsiteY3" fmla="*/ 1062493 h 1090598"/>
                <a:gd name="connsiteX4" fmla="*/ 256434 w 287038"/>
                <a:gd name="connsiteY4" fmla="*/ 1046590 h 1090598"/>
                <a:gd name="connsiteX0" fmla="*/ 73596 w 435763"/>
                <a:gd name="connsiteY0" fmla="*/ 0 h 1169574"/>
                <a:gd name="connsiteX1" fmla="*/ 146938 w 435763"/>
                <a:gd name="connsiteY1" fmla="*/ 313497 h 1169574"/>
                <a:gd name="connsiteX2" fmla="*/ 293 w 435763"/>
                <a:gd name="connsiteY2" fmla="*/ 611049 h 1169574"/>
                <a:gd name="connsiteX3" fmla="*/ 256434 w 435763"/>
                <a:gd name="connsiteY3" fmla="*/ 1062493 h 1169574"/>
                <a:gd name="connsiteX4" fmla="*/ 432646 w 435763"/>
                <a:gd name="connsiteY4" fmla="*/ 1160890 h 1169574"/>
                <a:gd name="connsiteX0" fmla="*/ 77000 w 437410"/>
                <a:gd name="connsiteY0" fmla="*/ 0 h 1164634"/>
                <a:gd name="connsiteX1" fmla="*/ 150342 w 437410"/>
                <a:gd name="connsiteY1" fmla="*/ 313497 h 1164634"/>
                <a:gd name="connsiteX2" fmla="*/ 3697 w 437410"/>
                <a:gd name="connsiteY2" fmla="*/ 611049 h 1164634"/>
                <a:gd name="connsiteX3" fmla="*/ 40763 w 437410"/>
                <a:gd name="connsiteY3" fmla="*/ 919618 h 1164634"/>
                <a:gd name="connsiteX4" fmla="*/ 436050 w 437410"/>
                <a:gd name="connsiteY4" fmla="*/ 1160890 h 1164634"/>
                <a:gd name="connsiteX0" fmla="*/ 77000 w 159285"/>
                <a:gd name="connsiteY0" fmla="*/ 0 h 919618"/>
                <a:gd name="connsiteX1" fmla="*/ 150342 w 159285"/>
                <a:gd name="connsiteY1" fmla="*/ 313497 h 919618"/>
                <a:gd name="connsiteX2" fmla="*/ 3697 w 159285"/>
                <a:gd name="connsiteY2" fmla="*/ 611049 h 919618"/>
                <a:gd name="connsiteX3" fmla="*/ 40763 w 159285"/>
                <a:gd name="connsiteY3" fmla="*/ 919618 h 919618"/>
                <a:gd name="connsiteX0" fmla="*/ 73357 w 165708"/>
                <a:gd name="connsiteY0" fmla="*/ 0 h 943431"/>
                <a:gd name="connsiteX1" fmla="*/ 146699 w 165708"/>
                <a:gd name="connsiteY1" fmla="*/ 313497 h 943431"/>
                <a:gd name="connsiteX2" fmla="*/ 54 w 165708"/>
                <a:gd name="connsiteY2" fmla="*/ 611049 h 943431"/>
                <a:gd name="connsiteX3" fmla="*/ 165708 w 165708"/>
                <a:gd name="connsiteY3" fmla="*/ 943431 h 943431"/>
                <a:gd name="connsiteX0" fmla="*/ 76496 w 316485"/>
                <a:gd name="connsiteY0" fmla="*/ 0 h 1000581"/>
                <a:gd name="connsiteX1" fmla="*/ 149838 w 316485"/>
                <a:gd name="connsiteY1" fmla="*/ 313497 h 1000581"/>
                <a:gd name="connsiteX2" fmla="*/ 3193 w 316485"/>
                <a:gd name="connsiteY2" fmla="*/ 611049 h 1000581"/>
                <a:gd name="connsiteX3" fmla="*/ 316485 w 316485"/>
                <a:gd name="connsiteY3" fmla="*/ 1000581 h 1000581"/>
                <a:gd name="connsiteX0" fmla="*/ 73829 w 209043"/>
                <a:gd name="connsiteY0" fmla="*/ 0 h 972006"/>
                <a:gd name="connsiteX1" fmla="*/ 147171 w 209043"/>
                <a:gd name="connsiteY1" fmla="*/ 313497 h 972006"/>
                <a:gd name="connsiteX2" fmla="*/ 526 w 209043"/>
                <a:gd name="connsiteY2" fmla="*/ 611049 h 972006"/>
                <a:gd name="connsiteX3" fmla="*/ 209043 w 209043"/>
                <a:gd name="connsiteY3" fmla="*/ 972006 h 972006"/>
                <a:gd name="connsiteX0" fmla="*/ 74624 w 156909"/>
                <a:gd name="connsiteY0" fmla="*/ 0 h 938669"/>
                <a:gd name="connsiteX1" fmla="*/ 147966 w 156909"/>
                <a:gd name="connsiteY1" fmla="*/ 313497 h 938669"/>
                <a:gd name="connsiteX2" fmla="*/ 1321 w 156909"/>
                <a:gd name="connsiteY2" fmla="*/ 611049 h 938669"/>
                <a:gd name="connsiteX3" fmla="*/ 71725 w 156909"/>
                <a:gd name="connsiteY3" fmla="*/ 938669 h 938669"/>
                <a:gd name="connsiteX0" fmla="*/ 73991 w 218730"/>
                <a:gd name="connsiteY0" fmla="*/ 0 h 938669"/>
                <a:gd name="connsiteX1" fmla="*/ 147333 w 218730"/>
                <a:gd name="connsiteY1" fmla="*/ 313497 h 938669"/>
                <a:gd name="connsiteX2" fmla="*/ 688 w 218730"/>
                <a:gd name="connsiteY2" fmla="*/ 611049 h 938669"/>
                <a:gd name="connsiteX3" fmla="*/ 218730 w 218730"/>
                <a:gd name="connsiteY3" fmla="*/ 938669 h 938669"/>
                <a:gd name="connsiteX0" fmla="*/ 74815 w 257654"/>
                <a:gd name="connsiteY0" fmla="*/ 0 h 941050"/>
                <a:gd name="connsiteX1" fmla="*/ 148157 w 257654"/>
                <a:gd name="connsiteY1" fmla="*/ 313497 h 941050"/>
                <a:gd name="connsiteX2" fmla="*/ 1512 w 257654"/>
                <a:gd name="connsiteY2" fmla="*/ 611049 h 941050"/>
                <a:gd name="connsiteX3" fmla="*/ 257654 w 257654"/>
                <a:gd name="connsiteY3" fmla="*/ 941050 h 941050"/>
                <a:gd name="connsiteX0" fmla="*/ 74269 w 233296"/>
                <a:gd name="connsiteY0" fmla="*/ 0 h 905332"/>
                <a:gd name="connsiteX1" fmla="*/ 147611 w 233296"/>
                <a:gd name="connsiteY1" fmla="*/ 313497 h 905332"/>
                <a:gd name="connsiteX2" fmla="*/ 966 w 233296"/>
                <a:gd name="connsiteY2" fmla="*/ 611049 h 905332"/>
                <a:gd name="connsiteX3" fmla="*/ 233296 w 233296"/>
                <a:gd name="connsiteY3" fmla="*/ 905332 h 905332"/>
                <a:gd name="connsiteX0" fmla="*/ 74146 w 233173"/>
                <a:gd name="connsiteY0" fmla="*/ 0 h 905332"/>
                <a:gd name="connsiteX1" fmla="*/ 152251 w 233173"/>
                <a:gd name="connsiteY1" fmla="*/ 330165 h 905332"/>
                <a:gd name="connsiteX2" fmla="*/ 843 w 233173"/>
                <a:gd name="connsiteY2" fmla="*/ 611049 h 905332"/>
                <a:gd name="connsiteX3" fmla="*/ 233173 w 233173"/>
                <a:gd name="connsiteY3" fmla="*/ 905332 h 905332"/>
                <a:gd name="connsiteX0" fmla="*/ 73758 w 232785"/>
                <a:gd name="connsiteY0" fmla="*/ 0 h 905332"/>
                <a:gd name="connsiteX1" fmla="*/ 170913 w 232785"/>
                <a:gd name="connsiteY1" fmla="*/ 332546 h 905332"/>
                <a:gd name="connsiteX2" fmla="*/ 455 w 232785"/>
                <a:gd name="connsiteY2" fmla="*/ 611049 h 905332"/>
                <a:gd name="connsiteX3" fmla="*/ 232785 w 232785"/>
                <a:gd name="connsiteY3" fmla="*/ 905332 h 905332"/>
                <a:gd name="connsiteX0" fmla="*/ 78522 w 232786"/>
                <a:gd name="connsiteY0" fmla="*/ 0 h 874376"/>
                <a:gd name="connsiteX1" fmla="*/ 170914 w 232786"/>
                <a:gd name="connsiteY1" fmla="*/ 301590 h 874376"/>
                <a:gd name="connsiteX2" fmla="*/ 456 w 232786"/>
                <a:gd name="connsiteY2" fmla="*/ 580093 h 874376"/>
                <a:gd name="connsiteX3" fmla="*/ 232786 w 232786"/>
                <a:gd name="connsiteY3" fmla="*/ 874376 h 874376"/>
                <a:gd name="connsiteX0" fmla="*/ 45272 w 199536"/>
                <a:gd name="connsiteY0" fmla="*/ 0 h 874376"/>
                <a:gd name="connsiteX1" fmla="*/ 137664 w 199536"/>
                <a:gd name="connsiteY1" fmla="*/ 301590 h 874376"/>
                <a:gd name="connsiteX2" fmla="*/ 543 w 199536"/>
                <a:gd name="connsiteY2" fmla="*/ 599143 h 874376"/>
                <a:gd name="connsiteX3" fmla="*/ 199536 w 199536"/>
                <a:gd name="connsiteY3" fmla="*/ 874376 h 874376"/>
                <a:gd name="connsiteX0" fmla="*/ 44896 w 199160"/>
                <a:gd name="connsiteY0" fmla="*/ 0 h 874376"/>
                <a:gd name="connsiteX1" fmla="*/ 137288 w 199160"/>
                <a:gd name="connsiteY1" fmla="*/ 301590 h 874376"/>
                <a:gd name="connsiteX2" fmla="*/ 167 w 199160"/>
                <a:gd name="connsiteY2" fmla="*/ 599143 h 874376"/>
                <a:gd name="connsiteX3" fmla="*/ 199160 w 199160"/>
                <a:gd name="connsiteY3" fmla="*/ 874376 h 874376"/>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16383 w 144453"/>
                <a:gd name="connsiteY0" fmla="*/ 0 h 845801"/>
                <a:gd name="connsiteX1" fmla="*/ 108775 w 144453"/>
                <a:gd name="connsiteY1" fmla="*/ 301590 h 845801"/>
                <a:gd name="connsiteX2" fmla="*/ 229 w 144453"/>
                <a:gd name="connsiteY2" fmla="*/ 549137 h 845801"/>
                <a:gd name="connsiteX3" fmla="*/ 144453 w 14445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710 w 153780"/>
                <a:gd name="connsiteY0" fmla="*/ 0 h 845801"/>
                <a:gd name="connsiteX1" fmla="*/ 118102 w 153780"/>
                <a:gd name="connsiteY1" fmla="*/ 301590 h 845801"/>
                <a:gd name="connsiteX2" fmla="*/ 31 w 153780"/>
                <a:gd name="connsiteY2" fmla="*/ 582474 h 845801"/>
                <a:gd name="connsiteX3" fmla="*/ 153780 w 153780"/>
                <a:gd name="connsiteY3" fmla="*/ 845801 h 845801"/>
              </a:gdLst>
              <a:ahLst/>
              <a:cxnLst>
                <a:cxn ang="0">
                  <a:pos x="connsiteX0" y="connsiteY0"/>
                </a:cxn>
                <a:cxn ang="0">
                  <a:pos x="connsiteX1" y="connsiteY1"/>
                </a:cxn>
                <a:cxn ang="0">
                  <a:pos x="connsiteX2" y="connsiteY2"/>
                </a:cxn>
                <a:cxn ang="0">
                  <a:pos x="connsiteX3" y="connsiteY3"/>
                </a:cxn>
              </a:cxnLst>
              <a:rect l="l" t="t" r="r" b="b"/>
              <a:pathLst>
                <a:path w="153780" h="845801">
                  <a:moveTo>
                    <a:pt x="25710" y="0"/>
                  </a:moveTo>
                  <a:cubicBezTo>
                    <a:pt x="126965" y="128588"/>
                    <a:pt x="122382" y="204511"/>
                    <a:pt x="118102" y="301590"/>
                  </a:cubicBezTo>
                  <a:cubicBezTo>
                    <a:pt x="113822" y="398669"/>
                    <a:pt x="1228" y="448910"/>
                    <a:pt x="31" y="582474"/>
                  </a:cubicBezTo>
                  <a:cubicBezTo>
                    <a:pt x="-1166" y="716038"/>
                    <a:pt x="32336" y="762457"/>
                    <a:pt x="153780" y="845801"/>
                  </a:cubicBezTo>
                </a:path>
              </a:pathLst>
            </a:custGeom>
            <a:noFill/>
            <a:ln w="1905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grpSp>
      <p:sp>
        <p:nvSpPr>
          <p:cNvPr id="130" name="TextBox 129">
            <a:extLst>
              <a:ext uri="{FF2B5EF4-FFF2-40B4-BE49-F238E27FC236}">
                <a16:creationId xmlns:a16="http://schemas.microsoft.com/office/drawing/2014/main" id="{E812EED1-778C-9EEC-2D81-F4B5F6979F1A}"/>
              </a:ext>
            </a:extLst>
          </p:cNvPr>
          <p:cNvSpPr txBox="1"/>
          <p:nvPr/>
        </p:nvSpPr>
        <p:spPr>
          <a:xfrm>
            <a:off x="465176" y="3633307"/>
            <a:ext cx="827538"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92D050"/>
                </a:solidFill>
                <a:effectLst/>
                <a:uFillTx/>
                <a:latin typeface="+mj-lt"/>
                <a:ea typeface="+mj-ea"/>
                <a:cs typeface="+mj-cs"/>
                <a:sym typeface="Calibri"/>
              </a:rPr>
              <a:t>Block 0</a:t>
            </a:r>
          </a:p>
        </p:txBody>
      </p:sp>
      <p:sp>
        <p:nvSpPr>
          <p:cNvPr id="131" name="TextBox 130">
            <a:extLst>
              <a:ext uri="{FF2B5EF4-FFF2-40B4-BE49-F238E27FC236}">
                <a16:creationId xmlns:a16="http://schemas.microsoft.com/office/drawing/2014/main" id="{62627312-3A9C-2D9E-0D36-4858FDF6F04E}"/>
              </a:ext>
            </a:extLst>
          </p:cNvPr>
          <p:cNvSpPr txBox="1"/>
          <p:nvPr/>
        </p:nvSpPr>
        <p:spPr>
          <a:xfrm>
            <a:off x="5191382" y="3657733"/>
            <a:ext cx="827538"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C000"/>
                </a:solidFill>
                <a:effectLst/>
                <a:uFillTx/>
                <a:latin typeface="+mj-lt"/>
                <a:ea typeface="+mj-ea"/>
                <a:cs typeface="+mj-cs"/>
                <a:sym typeface="Calibri"/>
              </a:rPr>
              <a:t>Block 1</a:t>
            </a:r>
          </a:p>
        </p:txBody>
      </p:sp>
      <p:sp>
        <p:nvSpPr>
          <p:cNvPr id="132" name="TextBox 131">
            <a:extLst>
              <a:ext uri="{FF2B5EF4-FFF2-40B4-BE49-F238E27FC236}">
                <a16:creationId xmlns:a16="http://schemas.microsoft.com/office/drawing/2014/main" id="{7C09AB01-D789-68A0-CCD6-420AAB646239}"/>
              </a:ext>
            </a:extLst>
          </p:cNvPr>
          <p:cNvSpPr txBox="1"/>
          <p:nvPr/>
        </p:nvSpPr>
        <p:spPr>
          <a:xfrm>
            <a:off x="9520159" y="3624515"/>
            <a:ext cx="1160777"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00"/>
                </a:solidFill>
                <a:effectLst/>
                <a:uFillTx/>
                <a:latin typeface="+mj-lt"/>
                <a:ea typeface="+mj-ea"/>
                <a:cs typeface="+mj-cs"/>
                <a:sym typeface="Calibri"/>
              </a:rPr>
              <a:t>Block N-1</a:t>
            </a:r>
          </a:p>
        </p:txBody>
      </p:sp>
      <p:sp>
        <p:nvSpPr>
          <p:cNvPr id="133" name="TextBox 132">
            <a:extLst>
              <a:ext uri="{FF2B5EF4-FFF2-40B4-BE49-F238E27FC236}">
                <a16:creationId xmlns:a16="http://schemas.microsoft.com/office/drawing/2014/main" id="{D0B108A3-F084-0B0A-2186-C224FD63C36D}"/>
              </a:ext>
            </a:extLst>
          </p:cNvPr>
          <p:cNvSpPr txBox="1"/>
          <p:nvPr/>
        </p:nvSpPr>
        <p:spPr>
          <a:xfrm>
            <a:off x="9093585" y="1343330"/>
            <a:ext cx="3055812"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200">
                <a:solidFill>
                  <a:srgbClr val="FFFF00"/>
                </a:solidFill>
              </a:rPr>
              <a:t>The last chunk of input data in block N-1</a:t>
            </a:r>
            <a:endParaRPr lang="en-US">
              <a:solidFill>
                <a:srgbClr val="FFFF00"/>
              </a:solidFill>
            </a:endParaRPr>
          </a:p>
        </p:txBody>
      </p:sp>
      <p:sp>
        <p:nvSpPr>
          <p:cNvPr id="134" name="Rectangle 133">
            <a:extLst>
              <a:ext uri="{FF2B5EF4-FFF2-40B4-BE49-F238E27FC236}">
                <a16:creationId xmlns:a16="http://schemas.microsoft.com/office/drawing/2014/main" id="{3F8BAE66-15AA-E6A1-DAE2-3761FDC60454}"/>
              </a:ext>
            </a:extLst>
          </p:cNvPr>
          <p:cNvSpPr/>
          <p:nvPr/>
        </p:nvSpPr>
        <p:spPr>
          <a:xfrm>
            <a:off x="10003713" y="1724581"/>
            <a:ext cx="441288" cy="369330"/>
          </a:xfrm>
          <a:prstGeom prst="rect">
            <a:avLst/>
          </a:prstGeom>
          <a:ln/>
        </p:spPr>
        <p:style>
          <a:lnRef idx="2">
            <a:schemeClr val="accent4">
              <a:shade val="15000"/>
            </a:schemeClr>
          </a:lnRef>
          <a:fillRef idx="1">
            <a:schemeClr val="accent4"/>
          </a:fillRef>
          <a:effectRef idx="0">
            <a:schemeClr val="accent4"/>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bg1"/>
                </a:solidFill>
                <a:effectLst/>
                <a:uFillTx/>
                <a:latin typeface="+mj-lt"/>
                <a:ea typeface="+mj-ea"/>
                <a:cs typeface="+mj-cs"/>
                <a:sym typeface="Calibri"/>
              </a:rPr>
              <a:t>8</a:t>
            </a:r>
          </a:p>
        </p:txBody>
      </p:sp>
      <p:sp>
        <p:nvSpPr>
          <p:cNvPr id="135" name="Rectangle 134">
            <a:extLst>
              <a:ext uri="{FF2B5EF4-FFF2-40B4-BE49-F238E27FC236}">
                <a16:creationId xmlns:a16="http://schemas.microsoft.com/office/drawing/2014/main" id="{A6036ED0-5B0D-7658-8F2B-8A3697199945}"/>
              </a:ext>
            </a:extLst>
          </p:cNvPr>
          <p:cNvSpPr/>
          <p:nvPr/>
        </p:nvSpPr>
        <p:spPr>
          <a:xfrm>
            <a:off x="10452524" y="1724581"/>
            <a:ext cx="441288" cy="369330"/>
          </a:xfrm>
          <a:prstGeom prst="rect">
            <a:avLst/>
          </a:prstGeom>
          <a:ln/>
        </p:spPr>
        <p:style>
          <a:lnRef idx="2">
            <a:schemeClr val="accent4">
              <a:shade val="15000"/>
            </a:schemeClr>
          </a:lnRef>
          <a:fillRef idx="1">
            <a:schemeClr val="accent4"/>
          </a:fillRef>
          <a:effectRef idx="0">
            <a:schemeClr val="accent4"/>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bg1"/>
                </a:solidFill>
                <a:effectLst/>
                <a:uFillTx/>
                <a:latin typeface="+mj-lt"/>
                <a:ea typeface="+mj-ea"/>
                <a:cs typeface="+mj-cs"/>
                <a:sym typeface="Calibri"/>
              </a:rPr>
              <a:t>2</a:t>
            </a:r>
          </a:p>
        </p:txBody>
      </p:sp>
      <p:sp>
        <p:nvSpPr>
          <p:cNvPr id="136" name="Rectangle 135">
            <a:extLst>
              <a:ext uri="{FF2B5EF4-FFF2-40B4-BE49-F238E27FC236}">
                <a16:creationId xmlns:a16="http://schemas.microsoft.com/office/drawing/2014/main" id="{CFD2A063-A071-DE39-D3F3-E094D310ED91}"/>
              </a:ext>
            </a:extLst>
          </p:cNvPr>
          <p:cNvSpPr/>
          <p:nvPr/>
        </p:nvSpPr>
        <p:spPr>
          <a:xfrm>
            <a:off x="10893812" y="1724581"/>
            <a:ext cx="441288" cy="369330"/>
          </a:xfrm>
          <a:prstGeom prst="rect">
            <a:avLst/>
          </a:prstGeom>
          <a:ln/>
        </p:spPr>
        <p:style>
          <a:lnRef idx="2">
            <a:schemeClr val="accent4">
              <a:shade val="15000"/>
            </a:schemeClr>
          </a:lnRef>
          <a:fillRef idx="1">
            <a:schemeClr val="accent4"/>
          </a:fillRef>
          <a:effectRef idx="0">
            <a:schemeClr val="accent4"/>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bg1"/>
                </a:solidFill>
                <a:effectLst/>
                <a:uFillTx/>
                <a:latin typeface="+mj-lt"/>
                <a:ea typeface="+mj-ea"/>
                <a:cs typeface="+mj-cs"/>
                <a:sym typeface="Calibri"/>
              </a:rPr>
              <a:t>17</a:t>
            </a:r>
          </a:p>
        </p:txBody>
      </p:sp>
      <p:cxnSp>
        <p:nvCxnSpPr>
          <p:cNvPr id="143" name="Straight Arrow Connector 142">
            <a:extLst>
              <a:ext uri="{FF2B5EF4-FFF2-40B4-BE49-F238E27FC236}">
                <a16:creationId xmlns:a16="http://schemas.microsoft.com/office/drawing/2014/main" id="{7250A28B-1B89-E027-6791-94A8A272EEA4}"/>
              </a:ext>
            </a:extLst>
          </p:cNvPr>
          <p:cNvCxnSpPr>
            <a:cxnSpLocks/>
          </p:cNvCxnSpPr>
          <p:nvPr/>
        </p:nvCxnSpPr>
        <p:spPr>
          <a:xfrm>
            <a:off x="10504821" y="2190741"/>
            <a:ext cx="0" cy="664564"/>
          </a:xfrm>
          <a:prstGeom prst="straightConnector1">
            <a:avLst/>
          </a:prstGeom>
          <a:ln w="38100">
            <a:solidFill>
              <a:srgbClr val="FFFFFF"/>
            </a:solidFill>
            <a:tailEnd type="triangle"/>
          </a:ln>
        </p:spPr>
        <p:style>
          <a:lnRef idx="1">
            <a:schemeClr val="accent4"/>
          </a:lnRef>
          <a:fillRef idx="0">
            <a:schemeClr val="accent4"/>
          </a:fillRef>
          <a:effectRef idx="0">
            <a:schemeClr val="accent4"/>
          </a:effectRef>
          <a:fontRef idx="minor">
            <a:schemeClr val="tx1"/>
          </a:fontRef>
        </p:style>
      </p:cxnSp>
      <p:sp>
        <p:nvSpPr>
          <p:cNvPr id="144" name="TextBox 143">
            <a:extLst>
              <a:ext uri="{FF2B5EF4-FFF2-40B4-BE49-F238E27FC236}">
                <a16:creationId xmlns:a16="http://schemas.microsoft.com/office/drawing/2014/main" id="{A46098B5-BD2F-793F-36E3-3366EB80E9E6}"/>
              </a:ext>
            </a:extLst>
          </p:cNvPr>
          <p:cNvSpPr txBox="1"/>
          <p:nvPr/>
        </p:nvSpPr>
        <p:spPr>
          <a:xfrm>
            <a:off x="9982930" y="2829324"/>
            <a:ext cx="1493358"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200">
                <a:solidFill>
                  <a:srgbClr val="FFFFFF"/>
                </a:solidFill>
              </a:rPr>
              <a:t>Sorted input data</a:t>
            </a:r>
            <a:endParaRPr lang="en-US"/>
          </a:p>
        </p:txBody>
      </p:sp>
      <p:sp>
        <p:nvSpPr>
          <p:cNvPr id="145" name="Rectangle 144">
            <a:extLst>
              <a:ext uri="{FF2B5EF4-FFF2-40B4-BE49-F238E27FC236}">
                <a16:creationId xmlns:a16="http://schemas.microsoft.com/office/drawing/2014/main" id="{5145C3C9-3E55-E7A8-CE50-DF195A465C6C}"/>
              </a:ext>
            </a:extLst>
          </p:cNvPr>
          <p:cNvSpPr/>
          <p:nvPr/>
        </p:nvSpPr>
        <p:spPr>
          <a:xfrm>
            <a:off x="10894091" y="3074295"/>
            <a:ext cx="441288" cy="369330"/>
          </a:xfrm>
          <a:prstGeom prst="rect">
            <a:avLst/>
          </a:prstGeom>
          <a:ln/>
        </p:spPr>
        <p:style>
          <a:lnRef idx="2">
            <a:schemeClr val="accent4">
              <a:shade val="15000"/>
            </a:schemeClr>
          </a:lnRef>
          <a:fillRef idx="1">
            <a:schemeClr val="accent4"/>
          </a:fillRef>
          <a:effectRef idx="0">
            <a:schemeClr val="accent4"/>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bg1"/>
                </a:solidFill>
                <a:effectLst/>
                <a:uFillTx/>
                <a:latin typeface="+mj-lt"/>
                <a:ea typeface="+mj-ea"/>
                <a:cs typeface="+mj-cs"/>
                <a:sym typeface="Calibri"/>
              </a:rPr>
              <a:t>17</a:t>
            </a:r>
          </a:p>
        </p:txBody>
      </p:sp>
      <p:sp>
        <p:nvSpPr>
          <p:cNvPr id="146" name="Rectangle 145">
            <a:extLst>
              <a:ext uri="{FF2B5EF4-FFF2-40B4-BE49-F238E27FC236}">
                <a16:creationId xmlns:a16="http://schemas.microsoft.com/office/drawing/2014/main" id="{743F1F0C-1F39-D502-7872-EF3FF6AE11BE}"/>
              </a:ext>
            </a:extLst>
          </p:cNvPr>
          <p:cNvSpPr/>
          <p:nvPr/>
        </p:nvSpPr>
        <p:spPr>
          <a:xfrm>
            <a:off x="10441072" y="3074295"/>
            <a:ext cx="441288" cy="369330"/>
          </a:xfrm>
          <a:prstGeom prst="rect">
            <a:avLst/>
          </a:prstGeom>
          <a:ln/>
        </p:spPr>
        <p:style>
          <a:lnRef idx="2">
            <a:schemeClr val="accent4">
              <a:shade val="15000"/>
            </a:schemeClr>
          </a:lnRef>
          <a:fillRef idx="1">
            <a:schemeClr val="accent4"/>
          </a:fillRef>
          <a:effectRef idx="0">
            <a:schemeClr val="accent4"/>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bg1"/>
                </a:solidFill>
                <a:effectLst/>
                <a:uFillTx/>
                <a:latin typeface="+mj-lt"/>
                <a:ea typeface="+mj-ea"/>
                <a:cs typeface="+mj-cs"/>
                <a:sym typeface="Calibri"/>
              </a:rPr>
              <a:t>8</a:t>
            </a:r>
          </a:p>
        </p:txBody>
      </p:sp>
      <p:sp>
        <p:nvSpPr>
          <p:cNvPr id="147" name="Rectangle 146">
            <a:extLst>
              <a:ext uri="{FF2B5EF4-FFF2-40B4-BE49-F238E27FC236}">
                <a16:creationId xmlns:a16="http://schemas.microsoft.com/office/drawing/2014/main" id="{491DFD9C-2DFC-8504-9DCD-18CF2384F467}"/>
              </a:ext>
            </a:extLst>
          </p:cNvPr>
          <p:cNvSpPr/>
          <p:nvPr/>
        </p:nvSpPr>
        <p:spPr>
          <a:xfrm>
            <a:off x="9988053" y="3074295"/>
            <a:ext cx="441288" cy="369330"/>
          </a:xfrm>
          <a:prstGeom prst="rect">
            <a:avLst/>
          </a:prstGeom>
          <a:ln/>
        </p:spPr>
        <p:style>
          <a:lnRef idx="2">
            <a:schemeClr val="accent4">
              <a:shade val="15000"/>
            </a:schemeClr>
          </a:lnRef>
          <a:fillRef idx="1">
            <a:schemeClr val="accent4"/>
          </a:fillRef>
          <a:effectRef idx="0">
            <a:schemeClr val="accent4"/>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bg1"/>
                </a:solidFill>
                <a:effectLst/>
                <a:uFillTx/>
                <a:latin typeface="+mj-lt"/>
                <a:ea typeface="+mj-ea"/>
                <a:cs typeface="+mj-cs"/>
                <a:sym typeface="Calibri"/>
              </a:rPr>
              <a:t>2</a:t>
            </a:r>
          </a:p>
        </p:txBody>
      </p:sp>
      <p:sp>
        <p:nvSpPr>
          <p:cNvPr id="149" name="Rectangle 148">
            <a:extLst>
              <a:ext uri="{FF2B5EF4-FFF2-40B4-BE49-F238E27FC236}">
                <a16:creationId xmlns:a16="http://schemas.microsoft.com/office/drawing/2014/main" id="{E81A3C42-3E6F-090B-9E80-60C12655BA97}"/>
              </a:ext>
            </a:extLst>
          </p:cNvPr>
          <p:cNvSpPr/>
          <p:nvPr/>
        </p:nvSpPr>
        <p:spPr>
          <a:xfrm>
            <a:off x="9848294" y="3958217"/>
            <a:ext cx="2083832" cy="588460"/>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53" name="Rectangle 152">
            <a:extLst>
              <a:ext uri="{FF2B5EF4-FFF2-40B4-BE49-F238E27FC236}">
                <a16:creationId xmlns:a16="http://schemas.microsoft.com/office/drawing/2014/main" id="{D3A545F5-9705-4893-FB0D-EE134CF393E1}"/>
              </a:ext>
            </a:extLst>
          </p:cNvPr>
          <p:cNvSpPr/>
          <p:nvPr/>
        </p:nvSpPr>
        <p:spPr>
          <a:xfrm>
            <a:off x="9893070" y="4080613"/>
            <a:ext cx="345434" cy="353131"/>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154" name="TextBox 153">
                <a:extLst>
                  <a:ext uri="{FF2B5EF4-FFF2-40B4-BE49-F238E27FC236}">
                    <a16:creationId xmlns:a16="http://schemas.microsoft.com/office/drawing/2014/main" id="{91CE2281-3F2C-CB19-1D90-B1D9CE788092}"/>
                  </a:ext>
                </a:extLst>
              </p:cNvPr>
              <p:cNvSpPr txBox="1"/>
              <p:nvPr/>
            </p:nvSpPr>
            <p:spPr>
              <a:xfrm>
                <a:off x="9810678" y="4116239"/>
                <a:ext cx="345434" cy="2808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𝑂</m:t>
                          </m:r>
                        </m:e>
                        <m:sub>
                          <m:r>
                            <a:rPr lang="en-US" sz="1200" b="0" i="1" smtClean="0">
                              <a:solidFill>
                                <a:srgbClr val="FFFFFF"/>
                              </a:solidFill>
                              <a:latin typeface="Cambria Math" panose="02040503050406030204" pitchFamily="18" charset="0"/>
                            </a:rPr>
                            <m:t>𝑁</m:t>
                          </m:r>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0</m:t>
                          </m:r>
                        </m:sup>
                      </m:sSubSup>
                    </m:oMath>
                  </m:oMathPara>
                </a14:m>
                <a:endParaRPr lang="en-US" sz="1200">
                  <a:solidFill>
                    <a:srgbClr val="FFFFFF"/>
                  </a:solidFill>
                </a:endParaRPr>
              </a:p>
            </p:txBody>
          </p:sp>
        </mc:Choice>
        <mc:Fallback xmlns="">
          <p:sp>
            <p:nvSpPr>
              <p:cNvPr id="154" name="TextBox 153">
                <a:extLst>
                  <a:ext uri="{FF2B5EF4-FFF2-40B4-BE49-F238E27FC236}">
                    <a16:creationId xmlns:a16="http://schemas.microsoft.com/office/drawing/2014/main" id="{91CE2281-3F2C-CB19-1D90-B1D9CE788092}"/>
                  </a:ext>
                </a:extLst>
              </p:cNvPr>
              <p:cNvSpPr txBox="1">
                <a:spLocks noRot="1" noChangeAspect="1" noMove="1" noResize="1" noEditPoints="1" noAdjustHandles="1" noChangeArrowheads="1" noChangeShapeType="1" noTextEdit="1"/>
              </p:cNvSpPr>
              <p:nvPr/>
            </p:nvSpPr>
            <p:spPr>
              <a:xfrm>
                <a:off x="9810678" y="4116239"/>
                <a:ext cx="345434" cy="280846"/>
              </a:xfrm>
              <a:prstGeom prst="rect">
                <a:avLst/>
              </a:prstGeom>
              <a:blipFill>
                <a:blip r:embed="rId14"/>
                <a:stretch>
                  <a:fillRect r="-29825"/>
                </a:stretch>
              </a:blipFill>
              <a:ln w="12700" cap="flat">
                <a:noFill/>
                <a:miter lim="400000"/>
              </a:ln>
              <a:effectLst/>
            </p:spPr>
            <p:txBody>
              <a:bodyPr/>
              <a:lstStyle/>
              <a:p>
                <a:r>
                  <a:rPr lang="en-US">
                    <a:noFill/>
                  </a:rPr>
                  <a:t> </a:t>
                </a:r>
              </a:p>
            </p:txBody>
          </p:sp>
        </mc:Fallback>
      </mc:AlternateContent>
      <p:sp>
        <p:nvSpPr>
          <p:cNvPr id="155" name="Rectangle 154">
            <a:extLst>
              <a:ext uri="{FF2B5EF4-FFF2-40B4-BE49-F238E27FC236}">
                <a16:creationId xmlns:a16="http://schemas.microsoft.com/office/drawing/2014/main" id="{B006306F-7B8E-1122-C733-721A35EB8424}"/>
              </a:ext>
            </a:extLst>
          </p:cNvPr>
          <p:cNvSpPr/>
          <p:nvPr/>
        </p:nvSpPr>
        <p:spPr>
          <a:xfrm>
            <a:off x="10243276" y="4080613"/>
            <a:ext cx="345434" cy="353131"/>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156" name="TextBox 155">
                <a:extLst>
                  <a:ext uri="{FF2B5EF4-FFF2-40B4-BE49-F238E27FC236}">
                    <a16:creationId xmlns:a16="http://schemas.microsoft.com/office/drawing/2014/main" id="{6DD0ACAC-AFA5-981D-E233-834D83CFFDB2}"/>
                  </a:ext>
                </a:extLst>
              </p:cNvPr>
              <p:cNvSpPr txBox="1"/>
              <p:nvPr/>
            </p:nvSpPr>
            <p:spPr>
              <a:xfrm>
                <a:off x="10154534" y="4116239"/>
                <a:ext cx="345434" cy="2793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𝑂</m:t>
                          </m:r>
                        </m:e>
                        <m:sub>
                          <m:r>
                            <a:rPr lang="en-US" sz="1200" b="0" i="1" smtClean="0">
                              <a:solidFill>
                                <a:srgbClr val="FFFFFF"/>
                              </a:solidFill>
                              <a:latin typeface="Cambria Math" panose="02040503050406030204" pitchFamily="18" charset="0"/>
                            </a:rPr>
                            <m:t>𝑁</m:t>
                          </m:r>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1</m:t>
                          </m:r>
                        </m:sup>
                      </m:sSubSup>
                    </m:oMath>
                  </m:oMathPara>
                </a14:m>
                <a:endParaRPr lang="en-US" sz="1200">
                  <a:solidFill>
                    <a:srgbClr val="FFFFFF"/>
                  </a:solidFill>
                </a:endParaRPr>
              </a:p>
            </p:txBody>
          </p:sp>
        </mc:Choice>
        <mc:Fallback xmlns="">
          <p:sp>
            <p:nvSpPr>
              <p:cNvPr id="156" name="TextBox 155">
                <a:extLst>
                  <a:ext uri="{FF2B5EF4-FFF2-40B4-BE49-F238E27FC236}">
                    <a16:creationId xmlns:a16="http://schemas.microsoft.com/office/drawing/2014/main" id="{6DD0ACAC-AFA5-981D-E233-834D83CFFDB2}"/>
                  </a:ext>
                </a:extLst>
              </p:cNvPr>
              <p:cNvSpPr txBox="1">
                <a:spLocks noRot="1" noChangeAspect="1" noMove="1" noResize="1" noEditPoints="1" noAdjustHandles="1" noChangeArrowheads="1" noChangeShapeType="1" noTextEdit="1"/>
              </p:cNvSpPr>
              <p:nvPr/>
            </p:nvSpPr>
            <p:spPr>
              <a:xfrm>
                <a:off x="10154534" y="4116239"/>
                <a:ext cx="345434" cy="279307"/>
              </a:xfrm>
              <a:prstGeom prst="rect">
                <a:avLst/>
              </a:prstGeom>
              <a:blipFill>
                <a:blip r:embed="rId15"/>
                <a:stretch>
                  <a:fillRect r="-32143"/>
                </a:stretch>
              </a:blipFill>
              <a:ln w="12700" cap="flat">
                <a:noFill/>
                <a:miter lim="400000"/>
              </a:ln>
              <a:effectLst/>
            </p:spPr>
            <p:txBody>
              <a:bodyPr/>
              <a:lstStyle/>
              <a:p>
                <a:r>
                  <a:rPr lang="en-US">
                    <a:noFill/>
                  </a:rPr>
                  <a:t> </a:t>
                </a:r>
              </a:p>
            </p:txBody>
          </p:sp>
        </mc:Fallback>
      </mc:AlternateContent>
      <p:sp>
        <p:nvSpPr>
          <p:cNvPr id="157" name="Rectangle 156">
            <a:extLst>
              <a:ext uri="{FF2B5EF4-FFF2-40B4-BE49-F238E27FC236}">
                <a16:creationId xmlns:a16="http://schemas.microsoft.com/office/drawing/2014/main" id="{0AE07A57-47FF-434C-9852-8CAB9C50901C}"/>
              </a:ext>
            </a:extLst>
          </p:cNvPr>
          <p:cNvSpPr/>
          <p:nvPr/>
        </p:nvSpPr>
        <p:spPr>
          <a:xfrm>
            <a:off x="11522713" y="4085718"/>
            <a:ext cx="345434" cy="353131"/>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158" name="TextBox 157">
                <a:extLst>
                  <a:ext uri="{FF2B5EF4-FFF2-40B4-BE49-F238E27FC236}">
                    <a16:creationId xmlns:a16="http://schemas.microsoft.com/office/drawing/2014/main" id="{EB4F0531-271B-8EBB-9BE7-E920DD5EDE8F}"/>
                  </a:ext>
                </a:extLst>
              </p:cNvPr>
              <p:cNvSpPr txBox="1"/>
              <p:nvPr/>
            </p:nvSpPr>
            <p:spPr>
              <a:xfrm>
                <a:off x="11442723" y="4106104"/>
                <a:ext cx="345434" cy="2808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𝑂</m:t>
                          </m:r>
                        </m:e>
                        <m:sub>
                          <m:r>
                            <a:rPr lang="en-US" sz="1200" b="0" i="1" smtClean="0">
                              <a:solidFill>
                                <a:srgbClr val="FFFFFF"/>
                              </a:solidFill>
                              <a:latin typeface="Cambria Math" panose="02040503050406030204" pitchFamily="18" charset="0"/>
                            </a:rPr>
                            <m:t>𝑁</m:t>
                          </m:r>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255</m:t>
                          </m:r>
                        </m:sup>
                      </m:sSubSup>
                    </m:oMath>
                  </m:oMathPara>
                </a14:m>
                <a:endParaRPr lang="en-US" sz="1200">
                  <a:solidFill>
                    <a:srgbClr val="FFFFFF"/>
                  </a:solidFill>
                </a:endParaRPr>
              </a:p>
            </p:txBody>
          </p:sp>
        </mc:Choice>
        <mc:Fallback xmlns="">
          <p:sp>
            <p:nvSpPr>
              <p:cNvPr id="158" name="TextBox 157">
                <a:extLst>
                  <a:ext uri="{FF2B5EF4-FFF2-40B4-BE49-F238E27FC236}">
                    <a16:creationId xmlns:a16="http://schemas.microsoft.com/office/drawing/2014/main" id="{EB4F0531-271B-8EBB-9BE7-E920DD5EDE8F}"/>
                  </a:ext>
                </a:extLst>
              </p:cNvPr>
              <p:cNvSpPr txBox="1">
                <a:spLocks noRot="1" noChangeAspect="1" noMove="1" noResize="1" noEditPoints="1" noAdjustHandles="1" noChangeArrowheads="1" noChangeShapeType="1" noTextEdit="1"/>
              </p:cNvSpPr>
              <p:nvPr/>
            </p:nvSpPr>
            <p:spPr>
              <a:xfrm>
                <a:off x="11442723" y="4106104"/>
                <a:ext cx="345434" cy="280846"/>
              </a:xfrm>
              <a:prstGeom prst="rect">
                <a:avLst/>
              </a:prstGeom>
              <a:blipFill>
                <a:blip r:embed="rId16"/>
                <a:stretch>
                  <a:fillRect r="-29825"/>
                </a:stretch>
              </a:blipFill>
              <a:ln w="12700" cap="flat">
                <a:noFill/>
                <a:miter lim="400000"/>
              </a:ln>
              <a:effectLst/>
            </p:spPr>
            <p:txBody>
              <a:bodyPr/>
              <a:lstStyle/>
              <a:p>
                <a:r>
                  <a:rPr lang="en-US">
                    <a:noFill/>
                  </a:rPr>
                  <a:t> </a:t>
                </a:r>
              </a:p>
            </p:txBody>
          </p:sp>
        </mc:Fallback>
      </mc:AlternateContent>
      <p:sp>
        <p:nvSpPr>
          <p:cNvPr id="159" name="TextBox 158">
            <a:extLst>
              <a:ext uri="{FF2B5EF4-FFF2-40B4-BE49-F238E27FC236}">
                <a16:creationId xmlns:a16="http://schemas.microsoft.com/office/drawing/2014/main" id="{F0046F30-E7D2-95B5-7572-CE0AE11BE363}"/>
              </a:ext>
            </a:extLst>
          </p:cNvPr>
          <p:cNvSpPr txBox="1"/>
          <p:nvPr/>
        </p:nvSpPr>
        <p:spPr>
          <a:xfrm>
            <a:off x="11026877" y="4100796"/>
            <a:ext cx="475484"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200">
                <a:solidFill>
                  <a:srgbClr val="FFFFFF"/>
                </a:solidFill>
              </a:rPr>
              <a:t>...</a:t>
            </a:r>
          </a:p>
          <a:p>
            <a:endParaRPr lang="en-US" sz="1200">
              <a:solidFill>
                <a:srgbClr val="FFFFFF"/>
              </a:solidFill>
            </a:endParaRPr>
          </a:p>
        </p:txBody>
      </p:sp>
      <p:cxnSp>
        <p:nvCxnSpPr>
          <p:cNvPr id="167" name="Connector: Curved 166">
            <a:extLst>
              <a:ext uri="{FF2B5EF4-FFF2-40B4-BE49-F238E27FC236}">
                <a16:creationId xmlns:a16="http://schemas.microsoft.com/office/drawing/2014/main" id="{AC33E79A-1EA8-3B01-1DCE-6447D8A85F78}"/>
              </a:ext>
            </a:extLst>
          </p:cNvPr>
          <p:cNvCxnSpPr>
            <a:cxnSpLocks/>
            <a:stCxn id="80" idx="2"/>
            <a:endCxn id="50" idx="0"/>
          </p:cNvCxnSpPr>
          <p:nvPr/>
        </p:nvCxnSpPr>
        <p:spPr>
          <a:xfrm rot="16200000" flipH="1">
            <a:off x="5509205" y="3716630"/>
            <a:ext cx="634950" cy="108252"/>
          </a:xfrm>
          <a:prstGeom prst="curvedConnector3">
            <a:avLst>
              <a:gd name="adj1" fmla="val 50000"/>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89" name="Straight Arrow Connector 188">
            <a:extLst>
              <a:ext uri="{FF2B5EF4-FFF2-40B4-BE49-F238E27FC236}">
                <a16:creationId xmlns:a16="http://schemas.microsoft.com/office/drawing/2014/main" id="{78BDC792-13BA-8654-829C-18F777C8CA65}"/>
              </a:ext>
            </a:extLst>
          </p:cNvPr>
          <p:cNvCxnSpPr>
            <a:cxnSpLocks/>
          </p:cNvCxnSpPr>
          <p:nvPr/>
        </p:nvCxnSpPr>
        <p:spPr>
          <a:xfrm flipH="1">
            <a:off x="10998608" y="4488369"/>
            <a:ext cx="246706" cy="369074"/>
          </a:xfrm>
          <a:prstGeom prst="straightConnector1">
            <a:avLst/>
          </a:prstGeom>
          <a:noFill/>
          <a:ln w="9525" cap="flat">
            <a:solidFill>
              <a:srgbClr val="FFFF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91" name="Connector: Curved 190">
            <a:extLst>
              <a:ext uri="{FF2B5EF4-FFF2-40B4-BE49-F238E27FC236}">
                <a16:creationId xmlns:a16="http://schemas.microsoft.com/office/drawing/2014/main" id="{5D7AC64C-9899-CDCC-519F-B4C0EA3DFBD1}"/>
              </a:ext>
            </a:extLst>
          </p:cNvPr>
          <p:cNvCxnSpPr>
            <a:cxnSpLocks/>
            <a:stCxn id="146" idx="2"/>
          </p:cNvCxnSpPr>
          <p:nvPr/>
        </p:nvCxnSpPr>
        <p:spPr>
          <a:xfrm rot="16200000" flipH="1">
            <a:off x="10510150" y="3595191"/>
            <a:ext cx="679893" cy="376760"/>
          </a:xfrm>
          <a:prstGeom prst="curvedConnector3">
            <a:avLst>
              <a:gd name="adj1" fmla="val 50000"/>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194" name="Connector: Curved 193">
            <a:extLst>
              <a:ext uri="{FF2B5EF4-FFF2-40B4-BE49-F238E27FC236}">
                <a16:creationId xmlns:a16="http://schemas.microsoft.com/office/drawing/2014/main" id="{2BDD9CC0-9B18-9C23-AC80-A529CEE5B9E1}"/>
              </a:ext>
            </a:extLst>
          </p:cNvPr>
          <p:cNvCxnSpPr>
            <a:cxnSpLocks/>
            <a:stCxn id="145" idx="2"/>
          </p:cNvCxnSpPr>
          <p:nvPr/>
        </p:nvCxnSpPr>
        <p:spPr>
          <a:xfrm rot="16200000" flipH="1">
            <a:off x="10831909" y="3726450"/>
            <a:ext cx="686243" cy="120591"/>
          </a:xfrm>
          <a:prstGeom prst="curvedConnector3">
            <a:avLst>
              <a:gd name="adj1" fmla="val 50000"/>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sp>
        <p:nvSpPr>
          <p:cNvPr id="197" name="TextBox 196">
            <a:extLst>
              <a:ext uri="{FF2B5EF4-FFF2-40B4-BE49-F238E27FC236}">
                <a16:creationId xmlns:a16="http://schemas.microsoft.com/office/drawing/2014/main" id="{6DEC7DB6-6421-B85A-5BD8-8E35C05CFE7C}"/>
              </a:ext>
            </a:extLst>
          </p:cNvPr>
          <p:cNvSpPr txBox="1"/>
          <p:nvPr/>
        </p:nvSpPr>
        <p:spPr>
          <a:xfrm>
            <a:off x="8416430" y="1251883"/>
            <a:ext cx="608454"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a:solidFill>
                  <a:srgbClr val="FFFFFF"/>
                </a:solidFill>
              </a:rPr>
              <a:t>...</a:t>
            </a:r>
          </a:p>
          <a:p>
            <a:endParaRPr lang="en-US">
              <a:solidFill>
                <a:srgbClr val="FFFFFF"/>
              </a:solidFill>
            </a:endParaRPr>
          </a:p>
        </p:txBody>
      </p:sp>
      <p:grpSp>
        <p:nvGrpSpPr>
          <p:cNvPr id="211" name="Group 210">
            <a:extLst>
              <a:ext uri="{FF2B5EF4-FFF2-40B4-BE49-F238E27FC236}">
                <a16:creationId xmlns:a16="http://schemas.microsoft.com/office/drawing/2014/main" id="{996A5C3E-7D64-C52B-4406-C1FE7B5D43F5}"/>
              </a:ext>
            </a:extLst>
          </p:cNvPr>
          <p:cNvGrpSpPr/>
          <p:nvPr/>
        </p:nvGrpSpPr>
        <p:grpSpPr>
          <a:xfrm>
            <a:off x="8909794" y="5218534"/>
            <a:ext cx="238709" cy="879500"/>
            <a:chOff x="9818579" y="5215828"/>
            <a:chExt cx="238709" cy="879500"/>
          </a:xfrm>
        </p:grpSpPr>
        <p:sp>
          <p:nvSpPr>
            <p:cNvPr id="212" name="Rectangle 211">
              <a:extLst>
                <a:ext uri="{FF2B5EF4-FFF2-40B4-BE49-F238E27FC236}">
                  <a16:creationId xmlns:a16="http://schemas.microsoft.com/office/drawing/2014/main" id="{3B12C5F9-689A-2901-E55C-0D3057A52042}"/>
                </a:ext>
              </a:extLst>
            </p:cNvPr>
            <p:cNvSpPr/>
            <p:nvPr/>
          </p:nvSpPr>
          <p:spPr>
            <a:xfrm>
              <a:off x="9825251" y="5723280"/>
              <a:ext cx="78258" cy="326787"/>
            </a:xfrm>
            <a:prstGeom prst="rect">
              <a:avLst/>
            </a:prstGeom>
            <a:solidFill>
              <a:srgbClr val="0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13" name="Rectangle 212">
              <a:extLst>
                <a:ext uri="{FF2B5EF4-FFF2-40B4-BE49-F238E27FC236}">
                  <a16:creationId xmlns:a16="http://schemas.microsoft.com/office/drawing/2014/main" id="{73395C5C-3B48-D712-1BF9-4BBAECF66CCE}"/>
                </a:ext>
              </a:extLst>
            </p:cNvPr>
            <p:cNvSpPr/>
            <p:nvPr/>
          </p:nvSpPr>
          <p:spPr>
            <a:xfrm>
              <a:off x="9825251" y="5768541"/>
              <a:ext cx="78258" cy="326787"/>
            </a:xfrm>
            <a:prstGeom prst="rect">
              <a:avLst/>
            </a:prstGeom>
            <a:solidFill>
              <a:srgbClr val="0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14" name="Rectangle 213">
              <a:extLst>
                <a:ext uri="{FF2B5EF4-FFF2-40B4-BE49-F238E27FC236}">
                  <a16:creationId xmlns:a16="http://schemas.microsoft.com/office/drawing/2014/main" id="{8BC8CFB4-EBC0-5E67-C109-77C495F7C455}"/>
                </a:ext>
              </a:extLst>
            </p:cNvPr>
            <p:cNvSpPr/>
            <p:nvPr/>
          </p:nvSpPr>
          <p:spPr>
            <a:xfrm>
              <a:off x="9933231" y="5257180"/>
              <a:ext cx="78258" cy="326787"/>
            </a:xfrm>
            <a:prstGeom prst="rect">
              <a:avLst/>
            </a:prstGeom>
            <a:solidFill>
              <a:srgbClr val="0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15" name="Freeform: Shape 214">
              <a:extLst>
                <a:ext uri="{FF2B5EF4-FFF2-40B4-BE49-F238E27FC236}">
                  <a16:creationId xmlns:a16="http://schemas.microsoft.com/office/drawing/2014/main" id="{F7B315A0-4B2B-D302-5191-E76A4C37C4DF}"/>
                </a:ext>
              </a:extLst>
            </p:cNvPr>
            <p:cNvSpPr/>
            <p:nvPr/>
          </p:nvSpPr>
          <p:spPr>
            <a:xfrm>
              <a:off x="9903508" y="5215828"/>
              <a:ext cx="153780" cy="845801"/>
            </a:xfrm>
            <a:custGeom>
              <a:avLst/>
              <a:gdLst>
                <a:gd name="connsiteX0" fmla="*/ 210119 w 399749"/>
                <a:gd name="connsiteY0" fmla="*/ 0 h 1204898"/>
                <a:gd name="connsiteX1" fmla="*/ 392999 w 399749"/>
                <a:gd name="connsiteY1" fmla="*/ 437322 h 1204898"/>
                <a:gd name="connsiteX2" fmla="*/ 35190 w 399749"/>
                <a:gd name="connsiteY2" fmla="*/ 795130 h 1204898"/>
                <a:gd name="connsiteX3" fmla="*/ 51092 w 399749"/>
                <a:gd name="connsiteY3" fmla="*/ 834887 h 1204898"/>
                <a:gd name="connsiteX4" fmla="*/ 369145 w 399749"/>
                <a:gd name="connsiteY4" fmla="*/ 1176793 h 1204898"/>
                <a:gd name="connsiteX5" fmla="*/ 369145 w 399749"/>
                <a:gd name="connsiteY5" fmla="*/ 1160890 h 1204898"/>
                <a:gd name="connsiteX0" fmla="*/ 172572 w 362202"/>
                <a:gd name="connsiteY0" fmla="*/ 0 h 1204898"/>
                <a:gd name="connsiteX1" fmla="*/ 355452 w 362202"/>
                <a:gd name="connsiteY1" fmla="*/ 437322 h 1204898"/>
                <a:gd name="connsiteX2" fmla="*/ 88131 w 362202"/>
                <a:gd name="connsiteY2" fmla="*/ 528430 h 1204898"/>
                <a:gd name="connsiteX3" fmla="*/ 13545 w 362202"/>
                <a:gd name="connsiteY3" fmla="*/ 834887 h 1204898"/>
                <a:gd name="connsiteX4" fmla="*/ 331598 w 362202"/>
                <a:gd name="connsiteY4" fmla="*/ 1176793 h 1204898"/>
                <a:gd name="connsiteX5" fmla="*/ 331598 w 362202"/>
                <a:gd name="connsiteY5" fmla="*/ 1160890 h 1204898"/>
                <a:gd name="connsiteX0" fmla="*/ 171725 w 361355"/>
                <a:gd name="connsiteY0" fmla="*/ 0 h 1204898"/>
                <a:gd name="connsiteX1" fmla="*/ 311743 w 361355"/>
                <a:gd name="connsiteY1" fmla="*/ 332547 h 1204898"/>
                <a:gd name="connsiteX2" fmla="*/ 87284 w 361355"/>
                <a:gd name="connsiteY2" fmla="*/ 528430 h 1204898"/>
                <a:gd name="connsiteX3" fmla="*/ 12698 w 361355"/>
                <a:gd name="connsiteY3" fmla="*/ 834887 h 1204898"/>
                <a:gd name="connsiteX4" fmla="*/ 330751 w 361355"/>
                <a:gd name="connsiteY4" fmla="*/ 1176793 h 1204898"/>
                <a:gd name="connsiteX5" fmla="*/ 330751 w 361355"/>
                <a:gd name="connsiteY5" fmla="*/ 1160890 h 1204898"/>
                <a:gd name="connsiteX0" fmla="*/ 169281 w 358911"/>
                <a:gd name="connsiteY0" fmla="*/ 0 h 1204898"/>
                <a:gd name="connsiteX1" fmla="*/ 309299 w 358911"/>
                <a:gd name="connsiteY1" fmla="*/ 332547 h 1204898"/>
                <a:gd name="connsiteX2" fmla="*/ 99127 w 358911"/>
                <a:gd name="connsiteY2" fmla="*/ 561767 h 1204898"/>
                <a:gd name="connsiteX3" fmla="*/ 10254 w 358911"/>
                <a:gd name="connsiteY3" fmla="*/ 834887 h 1204898"/>
                <a:gd name="connsiteX4" fmla="*/ 328307 w 358911"/>
                <a:gd name="connsiteY4" fmla="*/ 1176793 h 1204898"/>
                <a:gd name="connsiteX5" fmla="*/ 328307 w 358911"/>
                <a:gd name="connsiteY5" fmla="*/ 1160890 h 1204898"/>
                <a:gd name="connsiteX0" fmla="*/ 159055 w 348685"/>
                <a:gd name="connsiteY0" fmla="*/ 0 h 1204898"/>
                <a:gd name="connsiteX1" fmla="*/ 299073 w 348685"/>
                <a:gd name="connsiteY1" fmla="*/ 332547 h 1204898"/>
                <a:gd name="connsiteX2" fmla="*/ 28 w 348685"/>
                <a:gd name="connsiteY2" fmla="*/ 834887 h 1204898"/>
                <a:gd name="connsiteX3" fmla="*/ 318081 w 348685"/>
                <a:gd name="connsiteY3" fmla="*/ 1176793 h 1204898"/>
                <a:gd name="connsiteX4" fmla="*/ 318081 w 348685"/>
                <a:gd name="connsiteY4" fmla="*/ 1160890 h 1204898"/>
                <a:gd name="connsiteX0" fmla="*/ 135242 w 348684"/>
                <a:gd name="connsiteY0" fmla="*/ 0 h 1090598"/>
                <a:gd name="connsiteX1" fmla="*/ 299072 w 348684"/>
                <a:gd name="connsiteY1" fmla="*/ 218247 h 1090598"/>
                <a:gd name="connsiteX2" fmla="*/ 27 w 348684"/>
                <a:gd name="connsiteY2" fmla="*/ 720587 h 1090598"/>
                <a:gd name="connsiteX3" fmla="*/ 318080 w 348684"/>
                <a:gd name="connsiteY3" fmla="*/ 1062493 h 1090598"/>
                <a:gd name="connsiteX4" fmla="*/ 318080 w 348684"/>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368 w 349810"/>
                <a:gd name="connsiteY0" fmla="*/ 0 h 1090598"/>
                <a:gd name="connsiteX1" fmla="*/ 209710 w 349810"/>
                <a:gd name="connsiteY1" fmla="*/ 313497 h 1090598"/>
                <a:gd name="connsiteX2" fmla="*/ 1153 w 349810"/>
                <a:gd name="connsiteY2" fmla="*/ 720587 h 1090598"/>
                <a:gd name="connsiteX3" fmla="*/ 319206 w 349810"/>
                <a:gd name="connsiteY3" fmla="*/ 1062493 h 1090598"/>
                <a:gd name="connsiteX4" fmla="*/ 319206 w 349810"/>
                <a:gd name="connsiteY4" fmla="*/ 1046590 h 1090598"/>
                <a:gd name="connsiteX0" fmla="*/ 74816 w 288258"/>
                <a:gd name="connsiteY0" fmla="*/ 0 h 1090598"/>
                <a:gd name="connsiteX1" fmla="*/ 148158 w 288258"/>
                <a:gd name="connsiteY1" fmla="*/ 313497 h 1090598"/>
                <a:gd name="connsiteX2" fmla="*/ 1513 w 288258"/>
                <a:gd name="connsiteY2" fmla="*/ 611049 h 1090598"/>
                <a:gd name="connsiteX3" fmla="*/ 257654 w 288258"/>
                <a:gd name="connsiteY3" fmla="*/ 1062493 h 1090598"/>
                <a:gd name="connsiteX4" fmla="*/ 257654 w 288258"/>
                <a:gd name="connsiteY4" fmla="*/ 1046590 h 1090598"/>
                <a:gd name="connsiteX0" fmla="*/ 73596 w 287038"/>
                <a:gd name="connsiteY0" fmla="*/ 0 h 1090598"/>
                <a:gd name="connsiteX1" fmla="*/ 146938 w 287038"/>
                <a:gd name="connsiteY1" fmla="*/ 313497 h 1090598"/>
                <a:gd name="connsiteX2" fmla="*/ 293 w 287038"/>
                <a:gd name="connsiteY2" fmla="*/ 611049 h 1090598"/>
                <a:gd name="connsiteX3" fmla="*/ 256434 w 287038"/>
                <a:gd name="connsiteY3" fmla="*/ 1062493 h 1090598"/>
                <a:gd name="connsiteX4" fmla="*/ 256434 w 287038"/>
                <a:gd name="connsiteY4" fmla="*/ 1046590 h 1090598"/>
                <a:gd name="connsiteX0" fmla="*/ 73596 w 435763"/>
                <a:gd name="connsiteY0" fmla="*/ 0 h 1169574"/>
                <a:gd name="connsiteX1" fmla="*/ 146938 w 435763"/>
                <a:gd name="connsiteY1" fmla="*/ 313497 h 1169574"/>
                <a:gd name="connsiteX2" fmla="*/ 293 w 435763"/>
                <a:gd name="connsiteY2" fmla="*/ 611049 h 1169574"/>
                <a:gd name="connsiteX3" fmla="*/ 256434 w 435763"/>
                <a:gd name="connsiteY3" fmla="*/ 1062493 h 1169574"/>
                <a:gd name="connsiteX4" fmla="*/ 432646 w 435763"/>
                <a:gd name="connsiteY4" fmla="*/ 1160890 h 1169574"/>
                <a:gd name="connsiteX0" fmla="*/ 77000 w 437410"/>
                <a:gd name="connsiteY0" fmla="*/ 0 h 1164634"/>
                <a:gd name="connsiteX1" fmla="*/ 150342 w 437410"/>
                <a:gd name="connsiteY1" fmla="*/ 313497 h 1164634"/>
                <a:gd name="connsiteX2" fmla="*/ 3697 w 437410"/>
                <a:gd name="connsiteY2" fmla="*/ 611049 h 1164634"/>
                <a:gd name="connsiteX3" fmla="*/ 40763 w 437410"/>
                <a:gd name="connsiteY3" fmla="*/ 919618 h 1164634"/>
                <a:gd name="connsiteX4" fmla="*/ 436050 w 437410"/>
                <a:gd name="connsiteY4" fmla="*/ 1160890 h 1164634"/>
                <a:gd name="connsiteX0" fmla="*/ 77000 w 159285"/>
                <a:gd name="connsiteY0" fmla="*/ 0 h 919618"/>
                <a:gd name="connsiteX1" fmla="*/ 150342 w 159285"/>
                <a:gd name="connsiteY1" fmla="*/ 313497 h 919618"/>
                <a:gd name="connsiteX2" fmla="*/ 3697 w 159285"/>
                <a:gd name="connsiteY2" fmla="*/ 611049 h 919618"/>
                <a:gd name="connsiteX3" fmla="*/ 40763 w 159285"/>
                <a:gd name="connsiteY3" fmla="*/ 919618 h 919618"/>
                <a:gd name="connsiteX0" fmla="*/ 73357 w 165708"/>
                <a:gd name="connsiteY0" fmla="*/ 0 h 943431"/>
                <a:gd name="connsiteX1" fmla="*/ 146699 w 165708"/>
                <a:gd name="connsiteY1" fmla="*/ 313497 h 943431"/>
                <a:gd name="connsiteX2" fmla="*/ 54 w 165708"/>
                <a:gd name="connsiteY2" fmla="*/ 611049 h 943431"/>
                <a:gd name="connsiteX3" fmla="*/ 165708 w 165708"/>
                <a:gd name="connsiteY3" fmla="*/ 943431 h 943431"/>
                <a:gd name="connsiteX0" fmla="*/ 76496 w 316485"/>
                <a:gd name="connsiteY0" fmla="*/ 0 h 1000581"/>
                <a:gd name="connsiteX1" fmla="*/ 149838 w 316485"/>
                <a:gd name="connsiteY1" fmla="*/ 313497 h 1000581"/>
                <a:gd name="connsiteX2" fmla="*/ 3193 w 316485"/>
                <a:gd name="connsiteY2" fmla="*/ 611049 h 1000581"/>
                <a:gd name="connsiteX3" fmla="*/ 316485 w 316485"/>
                <a:gd name="connsiteY3" fmla="*/ 1000581 h 1000581"/>
                <a:gd name="connsiteX0" fmla="*/ 73829 w 209043"/>
                <a:gd name="connsiteY0" fmla="*/ 0 h 972006"/>
                <a:gd name="connsiteX1" fmla="*/ 147171 w 209043"/>
                <a:gd name="connsiteY1" fmla="*/ 313497 h 972006"/>
                <a:gd name="connsiteX2" fmla="*/ 526 w 209043"/>
                <a:gd name="connsiteY2" fmla="*/ 611049 h 972006"/>
                <a:gd name="connsiteX3" fmla="*/ 209043 w 209043"/>
                <a:gd name="connsiteY3" fmla="*/ 972006 h 972006"/>
                <a:gd name="connsiteX0" fmla="*/ 74624 w 156909"/>
                <a:gd name="connsiteY0" fmla="*/ 0 h 938669"/>
                <a:gd name="connsiteX1" fmla="*/ 147966 w 156909"/>
                <a:gd name="connsiteY1" fmla="*/ 313497 h 938669"/>
                <a:gd name="connsiteX2" fmla="*/ 1321 w 156909"/>
                <a:gd name="connsiteY2" fmla="*/ 611049 h 938669"/>
                <a:gd name="connsiteX3" fmla="*/ 71725 w 156909"/>
                <a:gd name="connsiteY3" fmla="*/ 938669 h 938669"/>
                <a:gd name="connsiteX0" fmla="*/ 73991 w 218730"/>
                <a:gd name="connsiteY0" fmla="*/ 0 h 938669"/>
                <a:gd name="connsiteX1" fmla="*/ 147333 w 218730"/>
                <a:gd name="connsiteY1" fmla="*/ 313497 h 938669"/>
                <a:gd name="connsiteX2" fmla="*/ 688 w 218730"/>
                <a:gd name="connsiteY2" fmla="*/ 611049 h 938669"/>
                <a:gd name="connsiteX3" fmla="*/ 218730 w 218730"/>
                <a:gd name="connsiteY3" fmla="*/ 938669 h 938669"/>
                <a:gd name="connsiteX0" fmla="*/ 74815 w 257654"/>
                <a:gd name="connsiteY0" fmla="*/ 0 h 941050"/>
                <a:gd name="connsiteX1" fmla="*/ 148157 w 257654"/>
                <a:gd name="connsiteY1" fmla="*/ 313497 h 941050"/>
                <a:gd name="connsiteX2" fmla="*/ 1512 w 257654"/>
                <a:gd name="connsiteY2" fmla="*/ 611049 h 941050"/>
                <a:gd name="connsiteX3" fmla="*/ 257654 w 257654"/>
                <a:gd name="connsiteY3" fmla="*/ 941050 h 941050"/>
                <a:gd name="connsiteX0" fmla="*/ 74269 w 233296"/>
                <a:gd name="connsiteY0" fmla="*/ 0 h 905332"/>
                <a:gd name="connsiteX1" fmla="*/ 147611 w 233296"/>
                <a:gd name="connsiteY1" fmla="*/ 313497 h 905332"/>
                <a:gd name="connsiteX2" fmla="*/ 966 w 233296"/>
                <a:gd name="connsiteY2" fmla="*/ 611049 h 905332"/>
                <a:gd name="connsiteX3" fmla="*/ 233296 w 233296"/>
                <a:gd name="connsiteY3" fmla="*/ 905332 h 905332"/>
                <a:gd name="connsiteX0" fmla="*/ 74146 w 233173"/>
                <a:gd name="connsiteY0" fmla="*/ 0 h 905332"/>
                <a:gd name="connsiteX1" fmla="*/ 152251 w 233173"/>
                <a:gd name="connsiteY1" fmla="*/ 330165 h 905332"/>
                <a:gd name="connsiteX2" fmla="*/ 843 w 233173"/>
                <a:gd name="connsiteY2" fmla="*/ 611049 h 905332"/>
                <a:gd name="connsiteX3" fmla="*/ 233173 w 233173"/>
                <a:gd name="connsiteY3" fmla="*/ 905332 h 905332"/>
                <a:gd name="connsiteX0" fmla="*/ 73758 w 232785"/>
                <a:gd name="connsiteY0" fmla="*/ 0 h 905332"/>
                <a:gd name="connsiteX1" fmla="*/ 170913 w 232785"/>
                <a:gd name="connsiteY1" fmla="*/ 332546 h 905332"/>
                <a:gd name="connsiteX2" fmla="*/ 455 w 232785"/>
                <a:gd name="connsiteY2" fmla="*/ 611049 h 905332"/>
                <a:gd name="connsiteX3" fmla="*/ 232785 w 232785"/>
                <a:gd name="connsiteY3" fmla="*/ 905332 h 905332"/>
                <a:gd name="connsiteX0" fmla="*/ 78522 w 232786"/>
                <a:gd name="connsiteY0" fmla="*/ 0 h 874376"/>
                <a:gd name="connsiteX1" fmla="*/ 170914 w 232786"/>
                <a:gd name="connsiteY1" fmla="*/ 301590 h 874376"/>
                <a:gd name="connsiteX2" fmla="*/ 456 w 232786"/>
                <a:gd name="connsiteY2" fmla="*/ 580093 h 874376"/>
                <a:gd name="connsiteX3" fmla="*/ 232786 w 232786"/>
                <a:gd name="connsiteY3" fmla="*/ 874376 h 874376"/>
                <a:gd name="connsiteX0" fmla="*/ 45272 w 199536"/>
                <a:gd name="connsiteY0" fmla="*/ 0 h 874376"/>
                <a:gd name="connsiteX1" fmla="*/ 137664 w 199536"/>
                <a:gd name="connsiteY1" fmla="*/ 301590 h 874376"/>
                <a:gd name="connsiteX2" fmla="*/ 543 w 199536"/>
                <a:gd name="connsiteY2" fmla="*/ 599143 h 874376"/>
                <a:gd name="connsiteX3" fmla="*/ 199536 w 199536"/>
                <a:gd name="connsiteY3" fmla="*/ 874376 h 874376"/>
                <a:gd name="connsiteX0" fmla="*/ 44896 w 199160"/>
                <a:gd name="connsiteY0" fmla="*/ 0 h 874376"/>
                <a:gd name="connsiteX1" fmla="*/ 137288 w 199160"/>
                <a:gd name="connsiteY1" fmla="*/ 301590 h 874376"/>
                <a:gd name="connsiteX2" fmla="*/ 167 w 199160"/>
                <a:gd name="connsiteY2" fmla="*/ 599143 h 874376"/>
                <a:gd name="connsiteX3" fmla="*/ 199160 w 199160"/>
                <a:gd name="connsiteY3" fmla="*/ 874376 h 874376"/>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16383 w 144453"/>
                <a:gd name="connsiteY0" fmla="*/ 0 h 845801"/>
                <a:gd name="connsiteX1" fmla="*/ 108775 w 144453"/>
                <a:gd name="connsiteY1" fmla="*/ 301590 h 845801"/>
                <a:gd name="connsiteX2" fmla="*/ 229 w 144453"/>
                <a:gd name="connsiteY2" fmla="*/ 549137 h 845801"/>
                <a:gd name="connsiteX3" fmla="*/ 144453 w 14445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710 w 153780"/>
                <a:gd name="connsiteY0" fmla="*/ 0 h 845801"/>
                <a:gd name="connsiteX1" fmla="*/ 118102 w 153780"/>
                <a:gd name="connsiteY1" fmla="*/ 301590 h 845801"/>
                <a:gd name="connsiteX2" fmla="*/ 31 w 153780"/>
                <a:gd name="connsiteY2" fmla="*/ 582474 h 845801"/>
                <a:gd name="connsiteX3" fmla="*/ 153780 w 153780"/>
                <a:gd name="connsiteY3" fmla="*/ 845801 h 845801"/>
              </a:gdLst>
              <a:ahLst/>
              <a:cxnLst>
                <a:cxn ang="0">
                  <a:pos x="connsiteX0" y="connsiteY0"/>
                </a:cxn>
                <a:cxn ang="0">
                  <a:pos x="connsiteX1" y="connsiteY1"/>
                </a:cxn>
                <a:cxn ang="0">
                  <a:pos x="connsiteX2" y="connsiteY2"/>
                </a:cxn>
                <a:cxn ang="0">
                  <a:pos x="connsiteX3" y="connsiteY3"/>
                </a:cxn>
              </a:cxnLst>
              <a:rect l="l" t="t" r="r" b="b"/>
              <a:pathLst>
                <a:path w="153780" h="845801">
                  <a:moveTo>
                    <a:pt x="25710" y="0"/>
                  </a:moveTo>
                  <a:cubicBezTo>
                    <a:pt x="126965" y="128588"/>
                    <a:pt x="122382" y="204511"/>
                    <a:pt x="118102" y="301590"/>
                  </a:cubicBezTo>
                  <a:cubicBezTo>
                    <a:pt x="113822" y="398669"/>
                    <a:pt x="1228" y="448910"/>
                    <a:pt x="31" y="582474"/>
                  </a:cubicBezTo>
                  <a:cubicBezTo>
                    <a:pt x="-1166" y="716038"/>
                    <a:pt x="32336" y="762457"/>
                    <a:pt x="153780" y="845801"/>
                  </a:cubicBezTo>
                </a:path>
              </a:pathLst>
            </a:custGeom>
            <a:noFill/>
            <a:ln w="1905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216" name="Freeform: Shape 215">
              <a:extLst>
                <a:ext uri="{FF2B5EF4-FFF2-40B4-BE49-F238E27FC236}">
                  <a16:creationId xmlns:a16="http://schemas.microsoft.com/office/drawing/2014/main" id="{A731DB61-A486-0108-D196-1EFAD5D9E7B4}"/>
                </a:ext>
              </a:extLst>
            </p:cNvPr>
            <p:cNvSpPr/>
            <p:nvPr/>
          </p:nvSpPr>
          <p:spPr>
            <a:xfrm>
              <a:off x="9818579" y="5225353"/>
              <a:ext cx="153780" cy="845801"/>
            </a:xfrm>
            <a:custGeom>
              <a:avLst/>
              <a:gdLst>
                <a:gd name="connsiteX0" fmla="*/ 210119 w 399749"/>
                <a:gd name="connsiteY0" fmla="*/ 0 h 1204898"/>
                <a:gd name="connsiteX1" fmla="*/ 392999 w 399749"/>
                <a:gd name="connsiteY1" fmla="*/ 437322 h 1204898"/>
                <a:gd name="connsiteX2" fmla="*/ 35190 w 399749"/>
                <a:gd name="connsiteY2" fmla="*/ 795130 h 1204898"/>
                <a:gd name="connsiteX3" fmla="*/ 51092 w 399749"/>
                <a:gd name="connsiteY3" fmla="*/ 834887 h 1204898"/>
                <a:gd name="connsiteX4" fmla="*/ 369145 w 399749"/>
                <a:gd name="connsiteY4" fmla="*/ 1176793 h 1204898"/>
                <a:gd name="connsiteX5" fmla="*/ 369145 w 399749"/>
                <a:gd name="connsiteY5" fmla="*/ 1160890 h 1204898"/>
                <a:gd name="connsiteX0" fmla="*/ 172572 w 362202"/>
                <a:gd name="connsiteY0" fmla="*/ 0 h 1204898"/>
                <a:gd name="connsiteX1" fmla="*/ 355452 w 362202"/>
                <a:gd name="connsiteY1" fmla="*/ 437322 h 1204898"/>
                <a:gd name="connsiteX2" fmla="*/ 88131 w 362202"/>
                <a:gd name="connsiteY2" fmla="*/ 528430 h 1204898"/>
                <a:gd name="connsiteX3" fmla="*/ 13545 w 362202"/>
                <a:gd name="connsiteY3" fmla="*/ 834887 h 1204898"/>
                <a:gd name="connsiteX4" fmla="*/ 331598 w 362202"/>
                <a:gd name="connsiteY4" fmla="*/ 1176793 h 1204898"/>
                <a:gd name="connsiteX5" fmla="*/ 331598 w 362202"/>
                <a:gd name="connsiteY5" fmla="*/ 1160890 h 1204898"/>
                <a:gd name="connsiteX0" fmla="*/ 171725 w 361355"/>
                <a:gd name="connsiteY0" fmla="*/ 0 h 1204898"/>
                <a:gd name="connsiteX1" fmla="*/ 311743 w 361355"/>
                <a:gd name="connsiteY1" fmla="*/ 332547 h 1204898"/>
                <a:gd name="connsiteX2" fmla="*/ 87284 w 361355"/>
                <a:gd name="connsiteY2" fmla="*/ 528430 h 1204898"/>
                <a:gd name="connsiteX3" fmla="*/ 12698 w 361355"/>
                <a:gd name="connsiteY3" fmla="*/ 834887 h 1204898"/>
                <a:gd name="connsiteX4" fmla="*/ 330751 w 361355"/>
                <a:gd name="connsiteY4" fmla="*/ 1176793 h 1204898"/>
                <a:gd name="connsiteX5" fmla="*/ 330751 w 361355"/>
                <a:gd name="connsiteY5" fmla="*/ 1160890 h 1204898"/>
                <a:gd name="connsiteX0" fmla="*/ 169281 w 358911"/>
                <a:gd name="connsiteY0" fmla="*/ 0 h 1204898"/>
                <a:gd name="connsiteX1" fmla="*/ 309299 w 358911"/>
                <a:gd name="connsiteY1" fmla="*/ 332547 h 1204898"/>
                <a:gd name="connsiteX2" fmla="*/ 99127 w 358911"/>
                <a:gd name="connsiteY2" fmla="*/ 561767 h 1204898"/>
                <a:gd name="connsiteX3" fmla="*/ 10254 w 358911"/>
                <a:gd name="connsiteY3" fmla="*/ 834887 h 1204898"/>
                <a:gd name="connsiteX4" fmla="*/ 328307 w 358911"/>
                <a:gd name="connsiteY4" fmla="*/ 1176793 h 1204898"/>
                <a:gd name="connsiteX5" fmla="*/ 328307 w 358911"/>
                <a:gd name="connsiteY5" fmla="*/ 1160890 h 1204898"/>
                <a:gd name="connsiteX0" fmla="*/ 159055 w 348685"/>
                <a:gd name="connsiteY0" fmla="*/ 0 h 1204898"/>
                <a:gd name="connsiteX1" fmla="*/ 299073 w 348685"/>
                <a:gd name="connsiteY1" fmla="*/ 332547 h 1204898"/>
                <a:gd name="connsiteX2" fmla="*/ 28 w 348685"/>
                <a:gd name="connsiteY2" fmla="*/ 834887 h 1204898"/>
                <a:gd name="connsiteX3" fmla="*/ 318081 w 348685"/>
                <a:gd name="connsiteY3" fmla="*/ 1176793 h 1204898"/>
                <a:gd name="connsiteX4" fmla="*/ 318081 w 348685"/>
                <a:gd name="connsiteY4" fmla="*/ 1160890 h 1204898"/>
                <a:gd name="connsiteX0" fmla="*/ 135242 w 348684"/>
                <a:gd name="connsiteY0" fmla="*/ 0 h 1090598"/>
                <a:gd name="connsiteX1" fmla="*/ 299072 w 348684"/>
                <a:gd name="connsiteY1" fmla="*/ 218247 h 1090598"/>
                <a:gd name="connsiteX2" fmla="*/ 27 w 348684"/>
                <a:gd name="connsiteY2" fmla="*/ 720587 h 1090598"/>
                <a:gd name="connsiteX3" fmla="*/ 318080 w 348684"/>
                <a:gd name="connsiteY3" fmla="*/ 1062493 h 1090598"/>
                <a:gd name="connsiteX4" fmla="*/ 318080 w 348684"/>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368 w 349810"/>
                <a:gd name="connsiteY0" fmla="*/ 0 h 1090598"/>
                <a:gd name="connsiteX1" fmla="*/ 209710 w 349810"/>
                <a:gd name="connsiteY1" fmla="*/ 313497 h 1090598"/>
                <a:gd name="connsiteX2" fmla="*/ 1153 w 349810"/>
                <a:gd name="connsiteY2" fmla="*/ 720587 h 1090598"/>
                <a:gd name="connsiteX3" fmla="*/ 319206 w 349810"/>
                <a:gd name="connsiteY3" fmla="*/ 1062493 h 1090598"/>
                <a:gd name="connsiteX4" fmla="*/ 319206 w 349810"/>
                <a:gd name="connsiteY4" fmla="*/ 1046590 h 1090598"/>
                <a:gd name="connsiteX0" fmla="*/ 74816 w 288258"/>
                <a:gd name="connsiteY0" fmla="*/ 0 h 1090598"/>
                <a:gd name="connsiteX1" fmla="*/ 148158 w 288258"/>
                <a:gd name="connsiteY1" fmla="*/ 313497 h 1090598"/>
                <a:gd name="connsiteX2" fmla="*/ 1513 w 288258"/>
                <a:gd name="connsiteY2" fmla="*/ 611049 h 1090598"/>
                <a:gd name="connsiteX3" fmla="*/ 257654 w 288258"/>
                <a:gd name="connsiteY3" fmla="*/ 1062493 h 1090598"/>
                <a:gd name="connsiteX4" fmla="*/ 257654 w 288258"/>
                <a:gd name="connsiteY4" fmla="*/ 1046590 h 1090598"/>
                <a:gd name="connsiteX0" fmla="*/ 73596 w 287038"/>
                <a:gd name="connsiteY0" fmla="*/ 0 h 1090598"/>
                <a:gd name="connsiteX1" fmla="*/ 146938 w 287038"/>
                <a:gd name="connsiteY1" fmla="*/ 313497 h 1090598"/>
                <a:gd name="connsiteX2" fmla="*/ 293 w 287038"/>
                <a:gd name="connsiteY2" fmla="*/ 611049 h 1090598"/>
                <a:gd name="connsiteX3" fmla="*/ 256434 w 287038"/>
                <a:gd name="connsiteY3" fmla="*/ 1062493 h 1090598"/>
                <a:gd name="connsiteX4" fmla="*/ 256434 w 287038"/>
                <a:gd name="connsiteY4" fmla="*/ 1046590 h 1090598"/>
                <a:gd name="connsiteX0" fmla="*/ 73596 w 435763"/>
                <a:gd name="connsiteY0" fmla="*/ 0 h 1169574"/>
                <a:gd name="connsiteX1" fmla="*/ 146938 w 435763"/>
                <a:gd name="connsiteY1" fmla="*/ 313497 h 1169574"/>
                <a:gd name="connsiteX2" fmla="*/ 293 w 435763"/>
                <a:gd name="connsiteY2" fmla="*/ 611049 h 1169574"/>
                <a:gd name="connsiteX3" fmla="*/ 256434 w 435763"/>
                <a:gd name="connsiteY3" fmla="*/ 1062493 h 1169574"/>
                <a:gd name="connsiteX4" fmla="*/ 432646 w 435763"/>
                <a:gd name="connsiteY4" fmla="*/ 1160890 h 1169574"/>
                <a:gd name="connsiteX0" fmla="*/ 77000 w 437410"/>
                <a:gd name="connsiteY0" fmla="*/ 0 h 1164634"/>
                <a:gd name="connsiteX1" fmla="*/ 150342 w 437410"/>
                <a:gd name="connsiteY1" fmla="*/ 313497 h 1164634"/>
                <a:gd name="connsiteX2" fmla="*/ 3697 w 437410"/>
                <a:gd name="connsiteY2" fmla="*/ 611049 h 1164634"/>
                <a:gd name="connsiteX3" fmla="*/ 40763 w 437410"/>
                <a:gd name="connsiteY3" fmla="*/ 919618 h 1164634"/>
                <a:gd name="connsiteX4" fmla="*/ 436050 w 437410"/>
                <a:gd name="connsiteY4" fmla="*/ 1160890 h 1164634"/>
                <a:gd name="connsiteX0" fmla="*/ 77000 w 159285"/>
                <a:gd name="connsiteY0" fmla="*/ 0 h 919618"/>
                <a:gd name="connsiteX1" fmla="*/ 150342 w 159285"/>
                <a:gd name="connsiteY1" fmla="*/ 313497 h 919618"/>
                <a:gd name="connsiteX2" fmla="*/ 3697 w 159285"/>
                <a:gd name="connsiteY2" fmla="*/ 611049 h 919618"/>
                <a:gd name="connsiteX3" fmla="*/ 40763 w 159285"/>
                <a:gd name="connsiteY3" fmla="*/ 919618 h 919618"/>
                <a:gd name="connsiteX0" fmla="*/ 73357 w 165708"/>
                <a:gd name="connsiteY0" fmla="*/ 0 h 943431"/>
                <a:gd name="connsiteX1" fmla="*/ 146699 w 165708"/>
                <a:gd name="connsiteY1" fmla="*/ 313497 h 943431"/>
                <a:gd name="connsiteX2" fmla="*/ 54 w 165708"/>
                <a:gd name="connsiteY2" fmla="*/ 611049 h 943431"/>
                <a:gd name="connsiteX3" fmla="*/ 165708 w 165708"/>
                <a:gd name="connsiteY3" fmla="*/ 943431 h 943431"/>
                <a:gd name="connsiteX0" fmla="*/ 76496 w 316485"/>
                <a:gd name="connsiteY0" fmla="*/ 0 h 1000581"/>
                <a:gd name="connsiteX1" fmla="*/ 149838 w 316485"/>
                <a:gd name="connsiteY1" fmla="*/ 313497 h 1000581"/>
                <a:gd name="connsiteX2" fmla="*/ 3193 w 316485"/>
                <a:gd name="connsiteY2" fmla="*/ 611049 h 1000581"/>
                <a:gd name="connsiteX3" fmla="*/ 316485 w 316485"/>
                <a:gd name="connsiteY3" fmla="*/ 1000581 h 1000581"/>
                <a:gd name="connsiteX0" fmla="*/ 73829 w 209043"/>
                <a:gd name="connsiteY0" fmla="*/ 0 h 972006"/>
                <a:gd name="connsiteX1" fmla="*/ 147171 w 209043"/>
                <a:gd name="connsiteY1" fmla="*/ 313497 h 972006"/>
                <a:gd name="connsiteX2" fmla="*/ 526 w 209043"/>
                <a:gd name="connsiteY2" fmla="*/ 611049 h 972006"/>
                <a:gd name="connsiteX3" fmla="*/ 209043 w 209043"/>
                <a:gd name="connsiteY3" fmla="*/ 972006 h 972006"/>
                <a:gd name="connsiteX0" fmla="*/ 74624 w 156909"/>
                <a:gd name="connsiteY0" fmla="*/ 0 h 938669"/>
                <a:gd name="connsiteX1" fmla="*/ 147966 w 156909"/>
                <a:gd name="connsiteY1" fmla="*/ 313497 h 938669"/>
                <a:gd name="connsiteX2" fmla="*/ 1321 w 156909"/>
                <a:gd name="connsiteY2" fmla="*/ 611049 h 938669"/>
                <a:gd name="connsiteX3" fmla="*/ 71725 w 156909"/>
                <a:gd name="connsiteY3" fmla="*/ 938669 h 938669"/>
                <a:gd name="connsiteX0" fmla="*/ 73991 w 218730"/>
                <a:gd name="connsiteY0" fmla="*/ 0 h 938669"/>
                <a:gd name="connsiteX1" fmla="*/ 147333 w 218730"/>
                <a:gd name="connsiteY1" fmla="*/ 313497 h 938669"/>
                <a:gd name="connsiteX2" fmla="*/ 688 w 218730"/>
                <a:gd name="connsiteY2" fmla="*/ 611049 h 938669"/>
                <a:gd name="connsiteX3" fmla="*/ 218730 w 218730"/>
                <a:gd name="connsiteY3" fmla="*/ 938669 h 938669"/>
                <a:gd name="connsiteX0" fmla="*/ 74815 w 257654"/>
                <a:gd name="connsiteY0" fmla="*/ 0 h 941050"/>
                <a:gd name="connsiteX1" fmla="*/ 148157 w 257654"/>
                <a:gd name="connsiteY1" fmla="*/ 313497 h 941050"/>
                <a:gd name="connsiteX2" fmla="*/ 1512 w 257654"/>
                <a:gd name="connsiteY2" fmla="*/ 611049 h 941050"/>
                <a:gd name="connsiteX3" fmla="*/ 257654 w 257654"/>
                <a:gd name="connsiteY3" fmla="*/ 941050 h 941050"/>
                <a:gd name="connsiteX0" fmla="*/ 74269 w 233296"/>
                <a:gd name="connsiteY0" fmla="*/ 0 h 905332"/>
                <a:gd name="connsiteX1" fmla="*/ 147611 w 233296"/>
                <a:gd name="connsiteY1" fmla="*/ 313497 h 905332"/>
                <a:gd name="connsiteX2" fmla="*/ 966 w 233296"/>
                <a:gd name="connsiteY2" fmla="*/ 611049 h 905332"/>
                <a:gd name="connsiteX3" fmla="*/ 233296 w 233296"/>
                <a:gd name="connsiteY3" fmla="*/ 905332 h 905332"/>
                <a:gd name="connsiteX0" fmla="*/ 74146 w 233173"/>
                <a:gd name="connsiteY0" fmla="*/ 0 h 905332"/>
                <a:gd name="connsiteX1" fmla="*/ 152251 w 233173"/>
                <a:gd name="connsiteY1" fmla="*/ 330165 h 905332"/>
                <a:gd name="connsiteX2" fmla="*/ 843 w 233173"/>
                <a:gd name="connsiteY2" fmla="*/ 611049 h 905332"/>
                <a:gd name="connsiteX3" fmla="*/ 233173 w 233173"/>
                <a:gd name="connsiteY3" fmla="*/ 905332 h 905332"/>
                <a:gd name="connsiteX0" fmla="*/ 73758 w 232785"/>
                <a:gd name="connsiteY0" fmla="*/ 0 h 905332"/>
                <a:gd name="connsiteX1" fmla="*/ 170913 w 232785"/>
                <a:gd name="connsiteY1" fmla="*/ 332546 h 905332"/>
                <a:gd name="connsiteX2" fmla="*/ 455 w 232785"/>
                <a:gd name="connsiteY2" fmla="*/ 611049 h 905332"/>
                <a:gd name="connsiteX3" fmla="*/ 232785 w 232785"/>
                <a:gd name="connsiteY3" fmla="*/ 905332 h 905332"/>
                <a:gd name="connsiteX0" fmla="*/ 78522 w 232786"/>
                <a:gd name="connsiteY0" fmla="*/ 0 h 874376"/>
                <a:gd name="connsiteX1" fmla="*/ 170914 w 232786"/>
                <a:gd name="connsiteY1" fmla="*/ 301590 h 874376"/>
                <a:gd name="connsiteX2" fmla="*/ 456 w 232786"/>
                <a:gd name="connsiteY2" fmla="*/ 580093 h 874376"/>
                <a:gd name="connsiteX3" fmla="*/ 232786 w 232786"/>
                <a:gd name="connsiteY3" fmla="*/ 874376 h 874376"/>
                <a:gd name="connsiteX0" fmla="*/ 45272 w 199536"/>
                <a:gd name="connsiteY0" fmla="*/ 0 h 874376"/>
                <a:gd name="connsiteX1" fmla="*/ 137664 w 199536"/>
                <a:gd name="connsiteY1" fmla="*/ 301590 h 874376"/>
                <a:gd name="connsiteX2" fmla="*/ 543 w 199536"/>
                <a:gd name="connsiteY2" fmla="*/ 599143 h 874376"/>
                <a:gd name="connsiteX3" fmla="*/ 199536 w 199536"/>
                <a:gd name="connsiteY3" fmla="*/ 874376 h 874376"/>
                <a:gd name="connsiteX0" fmla="*/ 44896 w 199160"/>
                <a:gd name="connsiteY0" fmla="*/ 0 h 874376"/>
                <a:gd name="connsiteX1" fmla="*/ 137288 w 199160"/>
                <a:gd name="connsiteY1" fmla="*/ 301590 h 874376"/>
                <a:gd name="connsiteX2" fmla="*/ 167 w 199160"/>
                <a:gd name="connsiteY2" fmla="*/ 599143 h 874376"/>
                <a:gd name="connsiteX3" fmla="*/ 199160 w 199160"/>
                <a:gd name="connsiteY3" fmla="*/ 874376 h 874376"/>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16383 w 144453"/>
                <a:gd name="connsiteY0" fmla="*/ 0 h 845801"/>
                <a:gd name="connsiteX1" fmla="*/ 108775 w 144453"/>
                <a:gd name="connsiteY1" fmla="*/ 301590 h 845801"/>
                <a:gd name="connsiteX2" fmla="*/ 229 w 144453"/>
                <a:gd name="connsiteY2" fmla="*/ 549137 h 845801"/>
                <a:gd name="connsiteX3" fmla="*/ 144453 w 14445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710 w 153780"/>
                <a:gd name="connsiteY0" fmla="*/ 0 h 845801"/>
                <a:gd name="connsiteX1" fmla="*/ 118102 w 153780"/>
                <a:gd name="connsiteY1" fmla="*/ 301590 h 845801"/>
                <a:gd name="connsiteX2" fmla="*/ 31 w 153780"/>
                <a:gd name="connsiteY2" fmla="*/ 582474 h 845801"/>
                <a:gd name="connsiteX3" fmla="*/ 153780 w 153780"/>
                <a:gd name="connsiteY3" fmla="*/ 845801 h 845801"/>
              </a:gdLst>
              <a:ahLst/>
              <a:cxnLst>
                <a:cxn ang="0">
                  <a:pos x="connsiteX0" y="connsiteY0"/>
                </a:cxn>
                <a:cxn ang="0">
                  <a:pos x="connsiteX1" y="connsiteY1"/>
                </a:cxn>
                <a:cxn ang="0">
                  <a:pos x="connsiteX2" y="connsiteY2"/>
                </a:cxn>
                <a:cxn ang="0">
                  <a:pos x="connsiteX3" y="connsiteY3"/>
                </a:cxn>
              </a:cxnLst>
              <a:rect l="l" t="t" r="r" b="b"/>
              <a:pathLst>
                <a:path w="153780" h="845801">
                  <a:moveTo>
                    <a:pt x="25710" y="0"/>
                  </a:moveTo>
                  <a:cubicBezTo>
                    <a:pt x="126965" y="128588"/>
                    <a:pt x="122382" y="204511"/>
                    <a:pt x="118102" y="301590"/>
                  </a:cubicBezTo>
                  <a:cubicBezTo>
                    <a:pt x="113822" y="398669"/>
                    <a:pt x="1228" y="448910"/>
                    <a:pt x="31" y="582474"/>
                  </a:cubicBezTo>
                  <a:cubicBezTo>
                    <a:pt x="-1166" y="716038"/>
                    <a:pt x="32336" y="762457"/>
                    <a:pt x="153780" y="845801"/>
                  </a:cubicBezTo>
                </a:path>
              </a:pathLst>
            </a:custGeom>
            <a:noFill/>
            <a:ln w="1905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grpSp>
      <p:sp>
        <p:nvSpPr>
          <p:cNvPr id="217" name="Rectangle 216">
            <a:extLst>
              <a:ext uri="{FF2B5EF4-FFF2-40B4-BE49-F238E27FC236}">
                <a16:creationId xmlns:a16="http://schemas.microsoft.com/office/drawing/2014/main" id="{AB7C3683-55EE-8F1B-3029-3027053586C0}"/>
              </a:ext>
            </a:extLst>
          </p:cNvPr>
          <p:cNvSpPr/>
          <p:nvPr/>
        </p:nvSpPr>
        <p:spPr>
          <a:xfrm>
            <a:off x="9415105" y="5453598"/>
            <a:ext cx="441288" cy="369330"/>
          </a:xfrm>
          <a:prstGeom prst="rect">
            <a:avLst/>
          </a:prstGeom>
          <a:ln/>
        </p:spPr>
        <p:style>
          <a:lnRef idx="2">
            <a:schemeClr val="accent4">
              <a:shade val="15000"/>
            </a:schemeClr>
          </a:lnRef>
          <a:fillRef idx="1">
            <a:schemeClr val="accent4"/>
          </a:fillRef>
          <a:effectRef idx="0">
            <a:schemeClr val="accent4"/>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bg1"/>
                </a:solidFill>
                <a:effectLst/>
                <a:uFillTx/>
                <a:latin typeface="+mj-lt"/>
                <a:ea typeface="+mj-ea"/>
                <a:cs typeface="+mj-cs"/>
                <a:sym typeface="Calibri"/>
              </a:rPr>
              <a:t>8</a:t>
            </a:r>
          </a:p>
        </p:txBody>
      </p:sp>
      <p:cxnSp>
        <p:nvCxnSpPr>
          <p:cNvPr id="220" name="Connector: Curved 219">
            <a:extLst>
              <a:ext uri="{FF2B5EF4-FFF2-40B4-BE49-F238E27FC236}">
                <a16:creationId xmlns:a16="http://schemas.microsoft.com/office/drawing/2014/main" id="{D52B0EF0-4138-B4BB-3F55-063A0DCEDDA1}"/>
              </a:ext>
            </a:extLst>
          </p:cNvPr>
          <p:cNvCxnSpPr>
            <a:cxnSpLocks/>
            <a:stCxn id="224" idx="2"/>
            <a:endCxn id="217" idx="0"/>
          </p:cNvCxnSpPr>
          <p:nvPr/>
        </p:nvCxnSpPr>
        <p:spPr>
          <a:xfrm rot="5400000">
            <a:off x="9786839" y="4334467"/>
            <a:ext cx="968042" cy="1270221"/>
          </a:xfrm>
          <a:prstGeom prst="curvedConnector3">
            <a:avLst>
              <a:gd name="adj1" fmla="val 50000"/>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sp>
        <p:nvSpPr>
          <p:cNvPr id="224" name="Rectangle 223">
            <a:extLst>
              <a:ext uri="{FF2B5EF4-FFF2-40B4-BE49-F238E27FC236}">
                <a16:creationId xmlns:a16="http://schemas.microsoft.com/office/drawing/2014/main" id="{8E573477-931F-E9D1-286D-3AF5F625EA69}"/>
              </a:ext>
            </a:extLst>
          </p:cNvPr>
          <p:cNvSpPr/>
          <p:nvPr/>
        </p:nvSpPr>
        <p:spPr>
          <a:xfrm>
            <a:off x="10787622" y="4289887"/>
            <a:ext cx="236695" cy="195669"/>
          </a:xfrm>
          <a:prstGeom prst="rect">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38" name="Rectangle 237">
            <a:extLst>
              <a:ext uri="{FF2B5EF4-FFF2-40B4-BE49-F238E27FC236}">
                <a16:creationId xmlns:a16="http://schemas.microsoft.com/office/drawing/2014/main" id="{338492A0-6055-7C8F-8CF4-302EE1463F05}"/>
              </a:ext>
            </a:extLst>
          </p:cNvPr>
          <p:cNvSpPr/>
          <p:nvPr/>
        </p:nvSpPr>
        <p:spPr>
          <a:xfrm>
            <a:off x="6903534" y="5460142"/>
            <a:ext cx="441288" cy="369330"/>
          </a:xfrm>
          <a:prstGeom prst="rect">
            <a:avLst/>
          </a:prstGeom>
          <a:ln/>
        </p:spPr>
        <p:style>
          <a:lnRef idx="2">
            <a:schemeClr val="accent4">
              <a:shade val="15000"/>
            </a:schemeClr>
          </a:lnRef>
          <a:fillRef idx="1">
            <a:schemeClr val="accent4"/>
          </a:fillRef>
          <a:effectRef idx="0">
            <a:schemeClr val="accent4"/>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bg1"/>
                </a:solidFill>
                <a:effectLst/>
                <a:uFillTx/>
                <a:latin typeface="+mj-lt"/>
                <a:ea typeface="+mj-ea"/>
                <a:cs typeface="+mj-cs"/>
                <a:sym typeface="Calibri"/>
              </a:rPr>
              <a:t>2</a:t>
            </a:r>
          </a:p>
        </p:txBody>
      </p:sp>
      <p:grpSp>
        <p:nvGrpSpPr>
          <p:cNvPr id="240" name="Group 239">
            <a:extLst>
              <a:ext uri="{FF2B5EF4-FFF2-40B4-BE49-F238E27FC236}">
                <a16:creationId xmlns:a16="http://schemas.microsoft.com/office/drawing/2014/main" id="{0ECD278A-4098-9545-4BFF-2FF4E7D3B26A}"/>
              </a:ext>
            </a:extLst>
          </p:cNvPr>
          <p:cNvGrpSpPr/>
          <p:nvPr/>
        </p:nvGrpSpPr>
        <p:grpSpPr>
          <a:xfrm>
            <a:off x="7639794" y="5224884"/>
            <a:ext cx="238709" cy="879500"/>
            <a:chOff x="9818579" y="5215828"/>
            <a:chExt cx="238709" cy="879500"/>
          </a:xfrm>
        </p:grpSpPr>
        <p:sp>
          <p:nvSpPr>
            <p:cNvPr id="241" name="Rectangle 240">
              <a:extLst>
                <a:ext uri="{FF2B5EF4-FFF2-40B4-BE49-F238E27FC236}">
                  <a16:creationId xmlns:a16="http://schemas.microsoft.com/office/drawing/2014/main" id="{7DFB408C-E013-DD02-FCC6-6986C8306907}"/>
                </a:ext>
              </a:extLst>
            </p:cNvPr>
            <p:cNvSpPr/>
            <p:nvPr/>
          </p:nvSpPr>
          <p:spPr>
            <a:xfrm>
              <a:off x="9825251" y="5723280"/>
              <a:ext cx="78258" cy="326787"/>
            </a:xfrm>
            <a:prstGeom prst="rect">
              <a:avLst/>
            </a:prstGeom>
            <a:solidFill>
              <a:srgbClr val="0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42" name="Rectangle 241">
              <a:extLst>
                <a:ext uri="{FF2B5EF4-FFF2-40B4-BE49-F238E27FC236}">
                  <a16:creationId xmlns:a16="http://schemas.microsoft.com/office/drawing/2014/main" id="{885D3DFB-389C-9B86-F70A-C73BC590DDB5}"/>
                </a:ext>
              </a:extLst>
            </p:cNvPr>
            <p:cNvSpPr/>
            <p:nvPr/>
          </p:nvSpPr>
          <p:spPr>
            <a:xfrm>
              <a:off x="9825251" y="5768541"/>
              <a:ext cx="78258" cy="326787"/>
            </a:xfrm>
            <a:prstGeom prst="rect">
              <a:avLst/>
            </a:prstGeom>
            <a:solidFill>
              <a:srgbClr val="0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43" name="Rectangle 242">
              <a:extLst>
                <a:ext uri="{FF2B5EF4-FFF2-40B4-BE49-F238E27FC236}">
                  <a16:creationId xmlns:a16="http://schemas.microsoft.com/office/drawing/2014/main" id="{6EF88ACA-12BA-6AD5-6D29-B9C9757E2615}"/>
                </a:ext>
              </a:extLst>
            </p:cNvPr>
            <p:cNvSpPr/>
            <p:nvPr/>
          </p:nvSpPr>
          <p:spPr>
            <a:xfrm>
              <a:off x="9933231" y="5257180"/>
              <a:ext cx="78258" cy="326787"/>
            </a:xfrm>
            <a:prstGeom prst="rect">
              <a:avLst/>
            </a:prstGeom>
            <a:solidFill>
              <a:srgbClr val="0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44" name="Freeform: Shape 243">
              <a:extLst>
                <a:ext uri="{FF2B5EF4-FFF2-40B4-BE49-F238E27FC236}">
                  <a16:creationId xmlns:a16="http://schemas.microsoft.com/office/drawing/2014/main" id="{792B02A0-6EDF-36FB-DAE4-D6397C3A4DEA}"/>
                </a:ext>
              </a:extLst>
            </p:cNvPr>
            <p:cNvSpPr/>
            <p:nvPr/>
          </p:nvSpPr>
          <p:spPr>
            <a:xfrm>
              <a:off x="9903508" y="5215828"/>
              <a:ext cx="153780" cy="845801"/>
            </a:xfrm>
            <a:custGeom>
              <a:avLst/>
              <a:gdLst>
                <a:gd name="connsiteX0" fmla="*/ 210119 w 399749"/>
                <a:gd name="connsiteY0" fmla="*/ 0 h 1204898"/>
                <a:gd name="connsiteX1" fmla="*/ 392999 w 399749"/>
                <a:gd name="connsiteY1" fmla="*/ 437322 h 1204898"/>
                <a:gd name="connsiteX2" fmla="*/ 35190 w 399749"/>
                <a:gd name="connsiteY2" fmla="*/ 795130 h 1204898"/>
                <a:gd name="connsiteX3" fmla="*/ 51092 w 399749"/>
                <a:gd name="connsiteY3" fmla="*/ 834887 h 1204898"/>
                <a:gd name="connsiteX4" fmla="*/ 369145 w 399749"/>
                <a:gd name="connsiteY4" fmla="*/ 1176793 h 1204898"/>
                <a:gd name="connsiteX5" fmla="*/ 369145 w 399749"/>
                <a:gd name="connsiteY5" fmla="*/ 1160890 h 1204898"/>
                <a:gd name="connsiteX0" fmla="*/ 172572 w 362202"/>
                <a:gd name="connsiteY0" fmla="*/ 0 h 1204898"/>
                <a:gd name="connsiteX1" fmla="*/ 355452 w 362202"/>
                <a:gd name="connsiteY1" fmla="*/ 437322 h 1204898"/>
                <a:gd name="connsiteX2" fmla="*/ 88131 w 362202"/>
                <a:gd name="connsiteY2" fmla="*/ 528430 h 1204898"/>
                <a:gd name="connsiteX3" fmla="*/ 13545 w 362202"/>
                <a:gd name="connsiteY3" fmla="*/ 834887 h 1204898"/>
                <a:gd name="connsiteX4" fmla="*/ 331598 w 362202"/>
                <a:gd name="connsiteY4" fmla="*/ 1176793 h 1204898"/>
                <a:gd name="connsiteX5" fmla="*/ 331598 w 362202"/>
                <a:gd name="connsiteY5" fmla="*/ 1160890 h 1204898"/>
                <a:gd name="connsiteX0" fmla="*/ 171725 w 361355"/>
                <a:gd name="connsiteY0" fmla="*/ 0 h 1204898"/>
                <a:gd name="connsiteX1" fmla="*/ 311743 w 361355"/>
                <a:gd name="connsiteY1" fmla="*/ 332547 h 1204898"/>
                <a:gd name="connsiteX2" fmla="*/ 87284 w 361355"/>
                <a:gd name="connsiteY2" fmla="*/ 528430 h 1204898"/>
                <a:gd name="connsiteX3" fmla="*/ 12698 w 361355"/>
                <a:gd name="connsiteY3" fmla="*/ 834887 h 1204898"/>
                <a:gd name="connsiteX4" fmla="*/ 330751 w 361355"/>
                <a:gd name="connsiteY4" fmla="*/ 1176793 h 1204898"/>
                <a:gd name="connsiteX5" fmla="*/ 330751 w 361355"/>
                <a:gd name="connsiteY5" fmla="*/ 1160890 h 1204898"/>
                <a:gd name="connsiteX0" fmla="*/ 169281 w 358911"/>
                <a:gd name="connsiteY0" fmla="*/ 0 h 1204898"/>
                <a:gd name="connsiteX1" fmla="*/ 309299 w 358911"/>
                <a:gd name="connsiteY1" fmla="*/ 332547 h 1204898"/>
                <a:gd name="connsiteX2" fmla="*/ 99127 w 358911"/>
                <a:gd name="connsiteY2" fmla="*/ 561767 h 1204898"/>
                <a:gd name="connsiteX3" fmla="*/ 10254 w 358911"/>
                <a:gd name="connsiteY3" fmla="*/ 834887 h 1204898"/>
                <a:gd name="connsiteX4" fmla="*/ 328307 w 358911"/>
                <a:gd name="connsiteY4" fmla="*/ 1176793 h 1204898"/>
                <a:gd name="connsiteX5" fmla="*/ 328307 w 358911"/>
                <a:gd name="connsiteY5" fmla="*/ 1160890 h 1204898"/>
                <a:gd name="connsiteX0" fmla="*/ 159055 w 348685"/>
                <a:gd name="connsiteY0" fmla="*/ 0 h 1204898"/>
                <a:gd name="connsiteX1" fmla="*/ 299073 w 348685"/>
                <a:gd name="connsiteY1" fmla="*/ 332547 h 1204898"/>
                <a:gd name="connsiteX2" fmla="*/ 28 w 348685"/>
                <a:gd name="connsiteY2" fmla="*/ 834887 h 1204898"/>
                <a:gd name="connsiteX3" fmla="*/ 318081 w 348685"/>
                <a:gd name="connsiteY3" fmla="*/ 1176793 h 1204898"/>
                <a:gd name="connsiteX4" fmla="*/ 318081 w 348685"/>
                <a:gd name="connsiteY4" fmla="*/ 1160890 h 1204898"/>
                <a:gd name="connsiteX0" fmla="*/ 135242 w 348684"/>
                <a:gd name="connsiteY0" fmla="*/ 0 h 1090598"/>
                <a:gd name="connsiteX1" fmla="*/ 299072 w 348684"/>
                <a:gd name="connsiteY1" fmla="*/ 218247 h 1090598"/>
                <a:gd name="connsiteX2" fmla="*/ 27 w 348684"/>
                <a:gd name="connsiteY2" fmla="*/ 720587 h 1090598"/>
                <a:gd name="connsiteX3" fmla="*/ 318080 w 348684"/>
                <a:gd name="connsiteY3" fmla="*/ 1062493 h 1090598"/>
                <a:gd name="connsiteX4" fmla="*/ 318080 w 348684"/>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368 w 349810"/>
                <a:gd name="connsiteY0" fmla="*/ 0 h 1090598"/>
                <a:gd name="connsiteX1" fmla="*/ 209710 w 349810"/>
                <a:gd name="connsiteY1" fmla="*/ 313497 h 1090598"/>
                <a:gd name="connsiteX2" fmla="*/ 1153 w 349810"/>
                <a:gd name="connsiteY2" fmla="*/ 720587 h 1090598"/>
                <a:gd name="connsiteX3" fmla="*/ 319206 w 349810"/>
                <a:gd name="connsiteY3" fmla="*/ 1062493 h 1090598"/>
                <a:gd name="connsiteX4" fmla="*/ 319206 w 349810"/>
                <a:gd name="connsiteY4" fmla="*/ 1046590 h 1090598"/>
                <a:gd name="connsiteX0" fmla="*/ 74816 w 288258"/>
                <a:gd name="connsiteY0" fmla="*/ 0 h 1090598"/>
                <a:gd name="connsiteX1" fmla="*/ 148158 w 288258"/>
                <a:gd name="connsiteY1" fmla="*/ 313497 h 1090598"/>
                <a:gd name="connsiteX2" fmla="*/ 1513 w 288258"/>
                <a:gd name="connsiteY2" fmla="*/ 611049 h 1090598"/>
                <a:gd name="connsiteX3" fmla="*/ 257654 w 288258"/>
                <a:gd name="connsiteY3" fmla="*/ 1062493 h 1090598"/>
                <a:gd name="connsiteX4" fmla="*/ 257654 w 288258"/>
                <a:gd name="connsiteY4" fmla="*/ 1046590 h 1090598"/>
                <a:gd name="connsiteX0" fmla="*/ 73596 w 287038"/>
                <a:gd name="connsiteY0" fmla="*/ 0 h 1090598"/>
                <a:gd name="connsiteX1" fmla="*/ 146938 w 287038"/>
                <a:gd name="connsiteY1" fmla="*/ 313497 h 1090598"/>
                <a:gd name="connsiteX2" fmla="*/ 293 w 287038"/>
                <a:gd name="connsiteY2" fmla="*/ 611049 h 1090598"/>
                <a:gd name="connsiteX3" fmla="*/ 256434 w 287038"/>
                <a:gd name="connsiteY3" fmla="*/ 1062493 h 1090598"/>
                <a:gd name="connsiteX4" fmla="*/ 256434 w 287038"/>
                <a:gd name="connsiteY4" fmla="*/ 1046590 h 1090598"/>
                <a:gd name="connsiteX0" fmla="*/ 73596 w 435763"/>
                <a:gd name="connsiteY0" fmla="*/ 0 h 1169574"/>
                <a:gd name="connsiteX1" fmla="*/ 146938 w 435763"/>
                <a:gd name="connsiteY1" fmla="*/ 313497 h 1169574"/>
                <a:gd name="connsiteX2" fmla="*/ 293 w 435763"/>
                <a:gd name="connsiteY2" fmla="*/ 611049 h 1169574"/>
                <a:gd name="connsiteX3" fmla="*/ 256434 w 435763"/>
                <a:gd name="connsiteY3" fmla="*/ 1062493 h 1169574"/>
                <a:gd name="connsiteX4" fmla="*/ 432646 w 435763"/>
                <a:gd name="connsiteY4" fmla="*/ 1160890 h 1169574"/>
                <a:gd name="connsiteX0" fmla="*/ 77000 w 437410"/>
                <a:gd name="connsiteY0" fmla="*/ 0 h 1164634"/>
                <a:gd name="connsiteX1" fmla="*/ 150342 w 437410"/>
                <a:gd name="connsiteY1" fmla="*/ 313497 h 1164634"/>
                <a:gd name="connsiteX2" fmla="*/ 3697 w 437410"/>
                <a:gd name="connsiteY2" fmla="*/ 611049 h 1164634"/>
                <a:gd name="connsiteX3" fmla="*/ 40763 w 437410"/>
                <a:gd name="connsiteY3" fmla="*/ 919618 h 1164634"/>
                <a:gd name="connsiteX4" fmla="*/ 436050 w 437410"/>
                <a:gd name="connsiteY4" fmla="*/ 1160890 h 1164634"/>
                <a:gd name="connsiteX0" fmla="*/ 77000 w 159285"/>
                <a:gd name="connsiteY0" fmla="*/ 0 h 919618"/>
                <a:gd name="connsiteX1" fmla="*/ 150342 w 159285"/>
                <a:gd name="connsiteY1" fmla="*/ 313497 h 919618"/>
                <a:gd name="connsiteX2" fmla="*/ 3697 w 159285"/>
                <a:gd name="connsiteY2" fmla="*/ 611049 h 919618"/>
                <a:gd name="connsiteX3" fmla="*/ 40763 w 159285"/>
                <a:gd name="connsiteY3" fmla="*/ 919618 h 919618"/>
                <a:gd name="connsiteX0" fmla="*/ 73357 w 165708"/>
                <a:gd name="connsiteY0" fmla="*/ 0 h 943431"/>
                <a:gd name="connsiteX1" fmla="*/ 146699 w 165708"/>
                <a:gd name="connsiteY1" fmla="*/ 313497 h 943431"/>
                <a:gd name="connsiteX2" fmla="*/ 54 w 165708"/>
                <a:gd name="connsiteY2" fmla="*/ 611049 h 943431"/>
                <a:gd name="connsiteX3" fmla="*/ 165708 w 165708"/>
                <a:gd name="connsiteY3" fmla="*/ 943431 h 943431"/>
                <a:gd name="connsiteX0" fmla="*/ 76496 w 316485"/>
                <a:gd name="connsiteY0" fmla="*/ 0 h 1000581"/>
                <a:gd name="connsiteX1" fmla="*/ 149838 w 316485"/>
                <a:gd name="connsiteY1" fmla="*/ 313497 h 1000581"/>
                <a:gd name="connsiteX2" fmla="*/ 3193 w 316485"/>
                <a:gd name="connsiteY2" fmla="*/ 611049 h 1000581"/>
                <a:gd name="connsiteX3" fmla="*/ 316485 w 316485"/>
                <a:gd name="connsiteY3" fmla="*/ 1000581 h 1000581"/>
                <a:gd name="connsiteX0" fmla="*/ 73829 w 209043"/>
                <a:gd name="connsiteY0" fmla="*/ 0 h 972006"/>
                <a:gd name="connsiteX1" fmla="*/ 147171 w 209043"/>
                <a:gd name="connsiteY1" fmla="*/ 313497 h 972006"/>
                <a:gd name="connsiteX2" fmla="*/ 526 w 209043"/>
                <a:gd name="connsiteY2" fmla="*/ 611049 h 972006"/>
                <a:gd name="connsiteX3" fmla="*/ 209043 w 209043"/>
                <a:gd name="connsiteY3" fmla="*/ 972006 h 972006"/>
                <a:gd name="connsiteX0" fmla="*/ 74624 w 156909"/>
                <a:gd name="connsiteY0" fmla="*/ 0 h 938669"/>
                <a:gd name="connsiteX1" fmla="*/ 147966 w 156909"/>
                <a:gd name="connsiteY1" fmla="*/ 313497 h 938669"/>
                <a:gd name="connsiteX2" fmla="*/ 1321 w 156909"/>
                <a:gd name="connsiteY2" fmla="*/ 611049 h 938669"/>
                <a:gd name="connsiteX3" fmla="*/ 71725 w 156909"/>
                <a:gd name="connsiteY3" fmla="*/ 938669 h 938669"/>
                <a:gd name="connsiteX0" fmla="*/ 73991 w 218730"/>
                <a:gd name="connsiteY0" fmla="*/ 0 h 938669"/>
                <a:gd name="connsiteX1" fmla="*/ 147333 w 218730"/>
                <a:gd name="connsiteY1" fmla="*/ 313497 h 938669"/>
                <a:gd name="connsiteX2" fmla="*/ 688 w 218730"/>
                <a:gd name="connsiteY2" fmla="*/ 611049 h 938669"/>
                <a:gd name="connsiteX3" fmla="*/ 218730 w 218730"/>
                <a:gd name="connsiteY3" fmla="*/ 938669 h 938669"/>
                <a:gd name="connsiteX0" fmla="*/ 74815 w 257654"/>
                <a:gd name="connsiteY0" fmla="*/ 0 h 941050"/>
                <a:gd name="connsiteX1" fmla="*/ 148157 w 257654"/>
                <a:gd name="connsiteY1" fmla="*/ 313497 h 941050"/>
                <a:gd name="connsiteX2" fmla="*/ 1512 w 257654"/>
                <a:gd name="connsiteY2" fmla="*/ 611049 h 941050"/>
                <a:gd name="connsiteX3" fmla="*/ 257654 w 257654"/>
                <a:gd name="connsiteY3" fmla="*/ 941050 h 941050"/>
                <a:gd name="connsiteX0" fmla="*/ 74269 w 233296"/>
                <a:gd name="connsiteY0" fmla="*/ 0 h 905332"/>
                <a:gd name="connsiteX1" fmla="*/ 147611 w 233296"/>
                <a:gd name="connsiteY1" fmla="*/ 313497 h 905332"/>
                <a:gd name="connsiteX2" fmla="*/ 966 w 233296"/>
                <a:gd name="connsiteY2" fmla="*/ 611049 h 905332"/>
                <a:gd name="connsiteX3" fmla="*/ 233296 w 233296"/>
                <a:gd name="connsiteY3" fmla="*/ 905332 h 905332"/>
                <a:gd name="connsiteX0" fmla="*/ 74146 w 233173"/>
                <a:gd name="connsiteY0" fmla="*/ 0 h 905332"/>
                <a:gd name="connsiteX1" fmla="*/ 152251 w 233173"/>
                <a:gd name="connsiteY1" fmla="*/ 330165 h 905332"/>
                <a:gd name="connsiteX2" fmla="*/ 843 w 233173"/>
                <a:gd name="connsiteY2" fmla="*/ 611049 h 905332"/>
                <a:gd name="connsiteX3" fmla="*/ 233173 w 233173"/>
                <a:gd name="connsiteY3" fmla="*/ 905332 h 905332"/>
                <a:gd name="connsiteX0" fmla="*/ 73758 w 232785"/>
                <a:gd name="connsiteY0" fmla="*/ 0 h 905332"/>
                <a:gd name="connsiteX1" fmla="*/ 170913 w 232785"/>
                <a:gd name="connsiteY1" fmla="*/ 332546 h 905332"/>
                <a:gd name="connsiteX2" fmla="*/ 455 w 232785"/>
                <a:gd name="connsiteY2" fmla="*/ 611049 h 905332"/>
                <a:gd name="connsiteX3" fmla="*/ 232785 w 232785"/>
                <a:gd name="connsiteY3" fmla="*/ 905332 h 905332"/>
                <a:gd name="connsiteX0" fmla="*/ 78522 w 232786"/>
                <a:gd name="connsiteY0" fmla="*/ 0 h 874376"/>
                <a:gd name="connsiteX1" fmla="*/ 170914 w 232786"/>
                <a:gd name="connsiteY1" fmla="*/ 301590 h 874376"/>
                <a:gd name="connsiteX2" fmla="*/ 456 w 232786"/>
                <a:gd name="connsiteY2" fmla="*/ 580093 h 874376"/>
                <a:gd name="connsiteX3" fmla="*/ 232786 w 232786"/>
                <a:gd name="connsiteY3" fmla="*/ 874376 h 874376"/>
                <a:gd name="connsiteX0" fmla="*/ 45272 w 199536"/>
                <a:gd name="connsiteY0" fmla="*/ 0 h 874376"/>
                <a:gd name="connsiteX1" fmla="*/ 137664 w 199536"/>
                <a:gd name="connsiteY1" fmla="*/ 301590 h 874376"/>
                <a:gd name="connsiteX2" fmla="*/ 543 w 199536"/>
                <a:gd name="connsiteY2" fmla="*/ 599143 h 874376"/>
                <a:gd name="connsiteX3" fmla="*/ 199536 w 199536"/>
                <a:gd name="connsiteY3" fmla="*/ 874376 h 874376"/>
                <a:gd name="connsiteX0" fmla="*/ 44896 w 199160"/>
                <a:gd name="connsiteY0" fmla="*/ 0 h 874376"/>
                <a:gd name="connsiteX1" fmla="*/ 137288 w 199160"/>
                <a:gd name="connsiteY1" fmla="*/ 301590 h 874376"/>
                <a:gd name="connsiteX2" fmla="*/ 167 w 199160"/>
                <a:gd name="connsiteY2" fmla="*/ 599143 h 874376"/>
                <a:gd name="connsiteX3" fmla="*/ 199160 w 199160"/>
                <a:gd name="connsiteY3" fmla="*/ 874376 h 874376"/>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16383 w 144453"/>
                <a:gd name="connsiteY0" fmla="*/ 0 h 845801"/>
                <a:gd name="connsiteX1" fmla="*/ 108775 w 144453"/>
                <a:gd name="connsiteY1" fmla="*/ 301590 h 845801"/>
                <a:gd name="connsiteX2" fmla="*/ 229 w 144453"/>
                <a:gd name="connsiteY2" fmla="*/ 549137 h 845801"/>
                <a:gd name="connsiteX3" fmla="*/ 144453 w 14445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710 w 153780"/>
                <a:gd name="connsiteY0" fmla="*/ 0 h 845801"/>
                <a:gd name="connsiteX1" fmla="*/ 118102 w 153780"/>
                <a:gd name="connsiteY1" fmla="*/ 301590 h 845801"/>
                <a:gd name="connsiteX2" fmla="*/ 31 w 153780"/>
                <a:gd name="connsiteY2" fmla="*/ 582474 h 845801"/>
                <a:gd name="connsiteX3" fmla="*/ 153780 w 153780"/>
                <a:gd name="connsiteY3" fmla="*/ 845801 h 845801"/>
              </a:gdLst>
              <a:ahLst/>
              <a:cxnLst>
                <a:cxn ang="0">
                  <a:pos x="connsiteX0" y="connsiteY0"/>
                </a:cxn>
                <a:cxn ang="0">
                  <a:pos x="connsiteX1" y="connsiteY1"/>
                </a:cxn>
                <a:cxn ang="0">
                  <a:pos x="connsiteX2" y="connsiteY2"/>
                </a:cxn>
                <a:cxn ang="0">
                  <a:pos x="connsiteX3" y="connsiteY3"/>
                </a:cxn>
              </a:cxnLst>
              <a:rect l="l" t="t" r="r" b="b"/>
              <a:pathLst>
                <a:path w="153780" h="845801">
                  <a:moveTo>
                    <a:pt x="25710" y="0"/>
                  </a:moveTo>
                  <a:cubicBezTo>
                    <a:pt x="126965" y="128588"/>
                    <a:pt x="122382" y="204511"/>
                    <a:pt x="118102" y="301590"/>
                  </a:cubicBezTo>
                  <a:cubicBezTo>
                    <a:pt x="113822" y="398669"/>
                    <a:pt x="1228" y="448910"/>
                    <a:pt x="31" y="582474"/>
                  </a:cubicBezTo>
                  <a:cubicBezTo>
                    <a:pt x="-1166" y="716038"/>
                    <a:pt x="32336" y="762457"/>
                    <a:pt x="153780" y="845801"/>
                  </a:cubicBezTo>
                </a:path>
              </a:pathLst>
            </a:custGeom>
            <a:noFill/>
            <a:ln w="1905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245" name="Freeform: Shape 244">
              <a:extLst>
                <a:ext uri="{FF2B5EF4-FFF2-40B4-BE49-F238E27FC236}">
                  <a16:creationId xmlns:a16="http://schemas.microsoft.com/office/drawing/2014/main" id="{933B1F33-3A16-7320-B31F-C134E82E60D1}"/>
                </a:ext>
              </a:extLst>
            </p:cNvPr>
            <p:cNvSpPr/>
            <p:nvPr/>
          </p:nvSpPr>
          <p:spPr>
            <a:xfrm>
              <a:off x="9818579" y="5225353"/>
              <a:ext cx="153780" cy="845801"/>
            </a:xfrm>
            <a:custGeom>
              <a:avLst/>
              <a:gdLst>
                <a:gd name="connsiteX0" fmla="*/ 210119 w 399749"/>
                <a:gd name="connsiteY0" fmla="*/ 0 h 1204898"/>
                <a:gd name="connsiteX1" fmla="*/ 392999 w 399749"/>
                <a:gd name="connsiteY1" fmla="*/ 437322 h 1204898"/>
                <a:gd name="connsiteX2" fmla="*/ 35190 w 399749"/>
                <a:gd name="connsiteY2" fmla="*/ 795130 h 1204898"/>
                <a:gd name="connsiteX3" fmla="*/ 51092 w 399749"/>
                <a:gd name="connsiteY3" fmla="*/ 834887 h 1204898"/>
                <a:gd name="connsiteX4" fmla="*/ 369145 w 399749"/>
                <a:gd name="connsiteY4" fmla="*/ 1176793 h 1204898"/>
                <a:gd name="connsiteX5" fmla="*/ 369145 w 399749"/>
                <a:gd name="connsiteY5" fmla="*/ 1160890 h 1204898"/>
                <a:gd name="connsiteX0" fmla="*/ 172572 w 362202"/>
                <a:gd name="connsiteY0" fmla="*/ 0 h 1204898"/>
                <a:gd name="connsiteX1" fmla="*/ 355452 w 362202"/>
                <a:gd name="connsiteY1" fmla="*/ 437322 h 1204898"/>
                <a:gd name="connsiteX2" fmla="*/ 88131 w 362202"/>
                <a:gd name="connsiteY2" fmla="*/ 528430 h 1204898"/>
                <a:gd name="connsiteX3" fmla="*/ 13545 w 362202"/>
                <a:gd name="connsiteY3" fmla="*/ 834887 h 1204898"/>
                <a:gd name="connsiteX4" fmla="*/ 331598 w 362202"/>
                <a:gd name="connsiteY4" fmla="*/ 1176793 h 1204898"/>
                <a:gd name="connsiteX5" fmla="*/ 331598 w 362202"/>
                <a:gd name="connsiteY5" fmla="*/ 1160890 h 1204898"/>
                <a:gd name="connsiteX0" fmla="*/ 171725 w 361355"/>
                <a:gd name="connsiteY0" fmla="*/ 0 h 1204898"/>
                <a:gd name="connsiteX1" fmla="*/ 311743 w 361355"/>
                <a:gd name="connsiteY1" fmla="*/ 332547 h 1204898"/>
                <a:gd name="connsiteX2" fmla="*/ 87284 w 361355"/>
                <a:gd name="connsiteY2" fmla="*/ 528430 h 1204898"/>
                <a:gd name="connsiteX3" fmla="*/ 12698 w 361355"/>
                <a:gd name="connsiteY3" fmla="*/ 834887 h 1204898"/>
                <a:gd name="connsiteX4" fmla="*/ 330751 w 361355"/>
                <a:gd name="connsiteY4" fmla="*/ 1176793 h 1204898"/>
                <a:gd name="connsiteX5" fmla="*/ 330751 w 361355"/>
                <a:gd name="connsiteY5" fmla="*/ 1160890 h 1204898"/>
                <a:gd name="connsiteX0" fmla="*/ 169281 w 358911"/>
                <a:gd name="connsiteY0" fmla="*/ 0 h 1204898"/>
                <a:gd name="connsiteX1" fmla="*/ 309299 w 358911"/>
                <a:gd name="connsiteY1" fmla="*/ 332547 h 1204898"/>
                <a:gd name="connsiteX2" fmla="*/ 99127 w 358911"/>
                <a:gd name="connsiteY2" fmla="*/ 561767 h 1204898"/>
                <a:gd name="connsiteX3" fmla="*/ 10254 w 358911"/>
                <a:gd name="connsiteY3" fmla="*/ 834887 h 1204898"/>
                <a:gd name="connsiteX4" fmla="*/ 328307 w 358911"/>
                <a:gd name="connsiteY4" fmla="*/ 1176793 h 1204898"/>
                <a:gd name="connsiteX5" fmla="*/ 328307 w 358911"/>
                <a:gd name="connsiteY5" fmla="*/ 1160890 h 1204898"/>
                <a:gd name="connsiteX0" fmla="*/ 159055 w 348685"/>
                <a:gd name="connsiteY0" fmla="*/ 0 h 1204898"/>
                <a:gd name="connsiteX1" fmla="*/ 299073 w 348685"/>
                <a:gd name="connsiteY1" fmla="*/ 332547 h 1204898"/>
                <a:gd name="connsiteX2" fmla="*/ 28 w 348685"/>
                <a:gd name="connsiteY2" fmla="*/ 834887 h 1204898"/>
                <a:gd name="connsiteX3" fmla="*/ 318081 w 348685"/>
                <a:gd name="connsiteY3" fmla="*/ 1176793 h 1204898"/>
                <a:gd name="connsiteX4" fmla="*/ 318081 w 348685"/>
                <a:gd name="connsiteY4" fmla="*/ 1160890 h 1204898"/>
                <a:gd name="connsiteX0" fmla="*/ 135242 w 348684"/>
                <a:gd name="connsiteY0" fmla="*/ 0 h 1090598"/>
                <a:gd name="connsiteX1" fmla="*/ 299072 w 348684"/>
                <a:gd name="connsiteY1" fmla="*/ 218247 h 1090598"/>
                <a:gd name="connsiteX2" fmla="*/ 27 w 348684"/>
                <a:gd name="connsiteY2" fmla="*/ 720587 h 1090598"/>
                <a:gd name="connsiteX3" fmla="*/ 318080 w 348684"/>
                <a:gd name="connsiteY3" fmla="*/ 1062493 h 1090598"/>
                <a:gd name="connsiteX4" fmla="*/ 318080 w 348684"/>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368 w 349810"/>
                <a:gd name="connsiteY0" fmla="*/ 0 h 1090598"/>
                <a:gd name="connsiteX1" fmla="*/ 209710 w 349810"/>
                <a:gd name="connsiteY1" fmla="*/ 313497 h 1090598"/>
                <a:gd name="connsiteX2" fmla="*/ 1153 w 349810"/>
                <a:gd name="connsiteY2" fmla="*/ 720587 h 1090598"/>
                <a:gd name="connsiteX3" fmla="*/ 319206 w 349810"/>
                <a:gd name="connsiteY3" fmla="*/ 1062493 h 1090598"/>
                <a:gd name="connsiteX4" fmla="*/ 319206 w 349810"/>
                <a:gd name="connsiteY4" fmla="*/ 1046590 h 1090598"/>
                <a:gd name="connsiteX0" fmla="*/ 74816 w 288258"/>
                <a:gd name="connsiteY0" fmla="*/ 0 h 1090598"/>
                <a:gd name="connsiteX1" fmla="*/ 148158 w 288258"/>
                <a:gd name="connsiteY1" fmla="*/ 313497 h 1090598"/>
                <a:gd name="connsiteX2" fmla="*/ 1513 w 288258"/>
                <a:gd name="connsiteY2" fmla="*/ 611049 h 1090598"/>
                <a:gd name="connsiteX3" fmla="*/ 257654 w 288258"/>
                <a:gd name="connsiteY3" fmla="*/ 1062493 h 1090598"/>
                <a:gd name="connsiteX4" fmla="*/ 257654 w 288258"/>
                <a:gd name="connsiteY4" fmla="*/ 1046590 h 1090598"/>
                <a:gd name="connsiteX0" fmla="*/ 73596 w 287038"/>
                <a:gd name="connsiteY0" fmla="*/ 0 h 1090598"/>
                <a:gd name="connsiteX1" fmla="*/ 146938 w 287038"/>
                <a:gd name="connsiteY1" fmla="*/ 313497 h 1090598"/>
                <a:gd name="connsiteX2" fmla="*/ 293 w 287038"/>
                <a:gd name="connsiteY2" fmla="*/ 611049 h 1090598"/>
                <a:gd name="connsiteX3" fmla="*/ 256434 w 287038"/>
                <a:gd name="connsiteY3" fmla="*/ 1062493 h 1090598"/>
                <a:gd name="connsiteX4" fmla="*/ 256434 w 287038"/>
                <a:gd name="connsiteY4" fmla="*/ 1046590 h 1090598"/>
                <a:gd name="connsiteX0" fmla="*/ 73596 w 435763"/>
                <a:gd name="connsiteY0" fmla="*/ 0 h 1169574"/>
                <a:gd name="connsiteX1" fmla="*/ 146938 w 435763"/>
                <a:gd name="connsiteY1" fmla="*/ 313497 h 1169574"/>
                <a:gd name="connsiteX2" fmla="*/ 293 w 435763"/>
                <a:gd name="connsiteY2" fmla="*/ 611049 h 1169574"/>
                <a:gd name="connsiteX3" fmla="*/ 256434 w 435763"/>
                <a:gd name="connsiteY3" fmla="*/ 1062493 h 1169574"/>
                <a:gd name="connsiteX4" fmla="*/ 432646 w 435763"/>
                <a:gd name="connsiteY4" fmla="*/ 1160890 h 1169574"/>
                <a:gd name="connsiteX0" fmla="*/ 77000 w 437410"/>
                <a:gd name="connsiteY0" fmla="*/ 0 h 1164634"/>
                <a:gd name="connsiteX1" fmla="*/ 150342 w 437410"/>
                <a:gd name="connsiteY1" fmla="*/ 313497 h 1164634"/>
                <a:gd name="connsiteX2" fmla="*/ 3697 w 437410"/>
                <a:gd name="connsiteY2" fmla="*/ 611049 h 1164634"/>
                <a:gd name="connsiteX3" fmla="*/ 40763 w 437410"/>
                <a:gd name="connsiteY3" fmla="*/ 919618 h 1164634"/>
                <a:gd name="connsiteX4" fmla="*/ 436050 w 437410"/>
                <a:gd name="connsiteY4" fmla="*/ 1160890 h 1164634"/>
                <a:gd name="connsiteX0" fmla="*/ 77000 w 159285"/>
                <a:gd name="connsiteY0" fmla="*/ 0 h 919618"/>
                <a:gd name="connsiteX1" fmla="*/ 150342 w 159285"/>
                <a:gd name="connsiteY1" fmla="*/ 313497 h 919618"/>
                <a:gd name="connsiteX2" fmla="*/ 3697 w 159285"/>
                <a:gd name="connsiteY2" fmla="*/ 611049 h 919618"/>
                <a:gd name="connsiteX3" fmla="*/ 40763 w 159285"/>
                <a:gd name="connsiteY3" fmla="*/ 919618 h 919618"/>
                <a:gd name="connsiteX0" fmla="*/ 73357 w 165708"/>
                <a:gd name="connsiteY0" fmla="*/ 0 h 943431"/>
                <a:gd name="connsiteX1" fmla="*/ 146699 w 165708"/>
                <a:gd name="connsiteY1" fmla="*/ 313497 h 943431"/>
                <a:gd name="connsiteX2" fmla="*/ 54 w 165708"/>
                <a:gd name="connsiteY2" fmla="*/ 611049 h 943431"/>
                <a:gd name="connsiteX3" fmla="*/ 165708 w 165708"/>
                <a:gd name="connsiteY3" fmla="*/ 943431 h 943431"/>
                <a:gd name="connsiteX0" fmla="*/ 76496 w 316485"/>
                <a:gd name="connsiteY0" fmla="*/ 0 h 1000581"/>
                <a:gd name="connsiteX1" fmla="*/ 149838 w 316485"/>
                <a:gd name="connsiteY1" fmla="*/ 313497 h 1000581"/>
                <a:gd name="connsiteX2" fmla="*/ 3193 w 316485"/>
                <a:gd name="connsiteY2" fmla="*/ 611049 h 1000581"/>
                <a:gd name="connsiteX3" fmla="*/ 316485 w 316485"/>
                <a:gd name="connsiteY3" fmla="*/ 1000581 h 1000581"/>
                <a:gd name="connsiteX0" fmla="*/ 73829 w 209043"/>
                <a:gd name="connsiteY0" fmla="*/ 0 h 972006"/>
                <a:gd name="connsiteX1" fmla="*/ 147171 w 209043"/>
                <a:gd name="connsiteY1" fmla="*/ 313497 h 972006"/>
                <a:gd name="connsiteX2" fmla="*/ 526 w 209043"/>
                <a:gd name="connsiteY2" fmla="*/ 611049 h 972006"/>
                <a:gd name="connsiteX3" fmla="*/ 209043 w 209043"/>
                <a:gd name="connsiteY3" fmla="*/ 972006 h 972006"/>
                <a:gd name="connsiteX0" fmla="*/ 74624 w 156909"/>
                <a:gd name="connsiteY0" fmla="*/ 0 h 938669"/>
                <a:gd name="connsiteX1" fmla="*/ 147966 w 156909"/>
                <a:gd name="connsiteY1" fmla="*/ 313497 h 938669"/>
                <a:gd name="connsiteX2" fmla="*/ 1321 w 156909"/>
                <a:gd name="connsiteY2" fmla="*/ 611049 h 938669"/>
                <a:gd name="connsiteX3" fmla="*/ 71725 w 156909"/>
                <a:gd name="connsiteY3" fmla="*/ 938669 h 938669"/>
                <a:gd name="connsiteX0" fmla="*/ 73991 w 218730"/>
                <a:gd name="connsiteY0" fmla="*/ 0 h 938669"/>
                <a:gd name="connsiteX1" fmla="*/ 147333 w 218730"/>
                <a:gd name="connsiteY1" fmla="*/ 313497 h 938669"/>
                <a:gd name="connsiteX2" fmla="*/ 688 w 218730"/>
                <a:gd name="connsiteY2" fmla="*/ 611049 h 938669"/>
                <a:gd name="connsiteX3" fmla="*/ 218730 w 218730"/>
                <a:gd name="connsiteY3" fmla="*/ 938669 h 938669"/>
                <a:gd name="connsiteX0" fmla="*/ 74815 w 257654"/>
                <a:gd name="connsiteY0" fmla="*/ 0 h 941050"/>
                <a:gd name="connsiteX1" fmla="*/ 148157 w 257654"/>
                <a:gd name="connsiteY1" fmla="*/ 313497 h 941050"/>
                <a:gd name="connsiteX2" fmla="*/ 1512 w 257654"/>
                <a:gd name="connsiteY2" fmla="*/ 611049 h 941050"/>
                <a:gd name="connsiteX3" fmla="*/ 257654 w 257654"/>
                <a:gd name="connsiteY3" fmla="*/ 941050 h 941050"/>
                <a:gd name="connsiteX0" fmla="*/ 74269 w 233296"/>
                <a:gd name="connsiteY0" fmla="*/ 0 h 905332"/>
                <a:gd name="connsiteX1" fmla="*/ 147611 w 233296"/>
                <a:gd name="connsiteY1" fmla="*/ 313497 h 905332"/>
                <a:gd name="connsiteX2" fmla="*/ 966 w 233296"/>
                <a:gd name="connsiteY2" fmla="*/ 611049 h 905332"/>
                <a:gd name="connsiteX3" fmla="*/ 233296 w 233296"/>
                <a:gd name="connsiteY3" fmla="*/ 905332 h 905332"/>
                <a:gd name="connsiteX0" fmla="*/ 74146 w 233173"/>
                <a:gd name="connsiteY0" fmla="*/ 0 h 905332"/>
                <a:gd name="connsiteX1" fmla="*/ 152251 w 233173"/>
                <a:gd name="connsiteY1" fmla="*/ 330165 h 905332"/>
                <a:gd name="connsiteX2" fmla="*/ 843 w 233173"/>
                <a:gd name="connsiteY2" fmla="*/ 611049 h 905332"/>
                <a:gd name="connsiteX3" fmla="*/ 233173 w 233173"/>
                <a:gd name="connsiteY3" fmla="*/ 905332 h 905332"/>
                <a:gd name="connsiteX0" fmla="*/ 73758 w 232785"/>
                <a:gd name="connsiteY0" fmla="*/ 0 h 905332"/>
                <a:gd name="connsiteX1" fmla="*/ 170913 w 232785"/>
                <a:gd name="connsiteY1" fmla="*/ 332546 h 905332"/>
                <a:gd name="connsiteX2" fmla="*/ 455 w 232785"/>
                <a:gd name="connsiteY2" fmla="*/ 611049 h 905332"/>
                <a:gd name="connsiteX3" fmla="*/ 232785 w 232785"/>
                <a:gd name="connsiteY3" fmla="*/ 905332 h 905332"/>
                <a:gd name="connsiteX0" fmla="*/ 78522 w 232786"/>
                <a:gd name="connsiteY0" fmla="*/ 0 h 874376"/>
                <a:gd name="connsiteX1" fmla="*/ 170914 w 232786"/>
                <a:gd name="connsiteY1" fmla="*/ 301590 h 874376"/>
                <a:gd name="connsiteX2" fmla="*/ 456 w 232786"/>
                <a:gd name="connsiteY2" fmla="*/ 580093 h 874376"/>
                <a:gd name="connsiteX3" fmla="*/ 232786 w 232786"/>
                <a:gd name="connsiteY3" fmla="*/ 874376 h 874376"/>
                <a:gd name="connsiteX0" fmla="*/ 45272 w 199536"/>
                <a:gd name="connsiteY0" fmla="*/ 0 h 874376"/>
                <a:gd name="connsiteX1" fmla="*/ 137664 w 199536"/>
                <a:gd name="connsiteY1" fmla="*/ 301590 h 874376"/>
                <a:gd name="connsiteX2" fmla="*/ 543 w 199536"/>
                <a:gd name="connsiteY2" fmla="*/ 599143 h 874376"/>
                <a:gd name="connsiteX3" fmla="*/ 199536 w 199536"/>
                <a:gd name="connsiteY3" fmla="*/ 874376 h 874376"/>
                <a:gd name="connsiteX0" fmla="*/ 44896 w 199160"/>
                <a:gd name="connsiteY0" fmla="*/ 0 h 874376"/>
                <a:gd name="connsiteX1" fmla="*/ 137288 w 199160"/>
                <a:gd name="connsiteY1" fmla="*/ 301590 h 874376"/>
                <a:gd name="connsiteX2" fmla="*/ 167 w 199160"/>
                <a:gd name="connsiteY2" fmla="*/ 599143 h 874376"/>
                <a:gd name="connsiteX3" fmla="*/ 199160 w 199160"/>
                <a:gd name="connsiteY3" fmla="*/ 874376 h 874376"/>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16383 w 144453"/>
                <a:gd name="connsiteY0" fmla="*/ 0 h 845801"/>
                <a:gd name="connsiteX1" fmla="*/ 108775 w 144453"/>
                <a:gd name="connsiteY1" fmla="*/ 301590 h 845801"/>
                <a:gd name="connsiteX2" fmla="*/ 229 w 144453"/>
                <a:gd name="connsiteY2" fmla="*/ 549137 h 845801"/>
                <a:gd name="connsiteX3" fmla="*/ 144453 w 14445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710 w 153780"/>
                <a:gd name="connsiteY0" fmla="*/ 0 h 845801"/>
                <a:gd name="connsiteX1" fmla="*/ 118102 w 153780"/>
                <a:gd name="connsiteY1" fmla="*/ 301590 h 845801"/>
                <a:gd name="connsiteX2" fmla="*/ 31 w 153780"/>
                <a:gd name="connsiteY2" fmla="*/ 582474 h 845801"/>
                <a:gd name="connsiteX3" fmla="*/ 153780 w 153780"/>
                <a:gd name="connsiteY3" fmla="*/ 845801 h 845801"/>
              </a:gdLst>
              <a:ahLst/>
              <a:cxnLst>
                <a:cxn ang="0">
                  <a:pos x="connsiteX0" y="connsiteY0"/>
                </a:cxn>
                <a:cxn ang="0">
                  <a:pos x="connsiteX1" y="connsiteY1"/>
                </a:cxn>
                <a:cxn ang="0">
                  <a:pos x="connsiteX2" y="connsiteY2"/>
                </a:cxn>
                <a:cxn ang="0">
                  <a:pos x="connsiteX3" y="connsiteY3"/>
                </a:cxn>
              </a:cxnLst>
              <a:rect l="l" t="t" r="r" b="b"/>
              <a:pathLst>
                <a:path w="153780" h="845801">
                  <a:moveTo>
                    <a:pt x="25710" y="0"/>
                  </a:moveTo>
                  <a:cubicBezTo>
                    <a:pt x="126965" y="128588"/>
                    <a:pt x="122382" y="204511"/>
                    <a:pt x="118102" y="301590"/>
                  </a:cubicBezTo>
                  <a:cubicBezTo>
                    <a:pt x="113822" y="398669"/>
                    <a:pt x="1228" y="448910"/>
                    <a:pt x="31" y="582474"/>
                  </a:cubicBezTo>
                  <a:cubicBezTo>
                    <a:pt x="-1166" y="716038"/>
                    <a:pt x="32336" y="762457"/>
                    <a:pt x="153780" y="845801"/>
                  </a:cubicBezTo>
                </a:path>
              </a:pathLst>
            </a:custGeom>
            <a:noFill/>
            <a:ln w="1905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grpSp>
      <p:cxnSp>
        <p:nvCxnSpPr>
          <p:cNvPr id="246" name="Connector: Curved 245">
            <a:extLst>
              <a:ext uri="{FF2B5EF4-FFF2-40B4-BE49-F238E27FC236}">
                <a16:creationId xmlns:a16="http://schemas.microsoft.com/office/drawing/2014/main" id="{DA63B430-FB35-BB77-C685-9FA81008E06B}"/>
              </a:ext>
            </a:extLst>
          </p:cNvPr>
          <p:cNvCxnSpPr>
            <a:cxnSpLocks/>
            <a:stCxn id="248" idx="2"/>
            <a:endCxn id="238" idx="0"/>
          </p:cNvCxnSpPr>
          <p:nvPr/>
        </p:nvCxnSpPr>
        <p:spPr>
          <a:xfrm rot="5400000">
            <a:off x="8430061" y="3128679"/>
            <a:ext cx="1025581" cy="3637345"/>
          </a:xfrm>
          <a:prstGeom prst="curvedConnector3">
            <a:avLst>
              <a:gd name="adj1" fmla="val 50000"/>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sp>
        <p:nvSpPr>
          <p:cNvPr id="248" name="Rectangle 247">
            <a:extLst>
              <a:ext uri="{FF2B5EF4-FFF2-40B4-BE49-F238E27FC236}">
                <a16:creationId xmlns:a16="http://schemas.microsoft.com/office/drawing/2014/main" id="{3338CA32-E6FC-033F-F68E-8A60B149E621}"/>
              </a:ext>
            </a:extLst>
          </p:cNvPr>
          <p:cNvSpPr/>
          <p:nvPr/>
        </p:nvSpPr>
        <p:spPr>
          <a:xfrm>
            <a:off x="10588806" y="4081430"/>
            <a:ext cx="345434" cy="353131"/>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249" name="TextBox 248">
                <a:extLst>
                  <a:ext uri="{FF2B5EF4-FFF2-40B4-BE49-F238E27FC236}">
                    <a16:creationId xmlns:a16="http://schemas.microsoft.com/office/drawing/2014/main" id="{37437591-026B-9EB6-D8B1-74157CE4F900}"/>
                  </a:ext>
                </a:extLst>
              </p:cNvPr>
              <p:cNvSpPr txBox="1"/>
              <p:nvPr/>
            </p:nvSpPr>
            <p:spPr>
              <a:xfrm>
                <a:off x="10511016" y="4109912"/>
                <a:ext cx="345434" cy="2796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rgbClr val="FFFFFF"/>
                              </a:solidFill>
                              <a:latin typeface="Cambria Math" panose="02040503050406030204" pitchFamily="18" charset="0"/>
                            </a:rPr>
                          </m:ctrlPr>
                        </m:sSubSupPr>
                        <m:e>
                          <m:r>
                            <a:rPr lang="en-US" sz="1200" b="0" i="1" smtClean="0">
                              <a:solidFill>
                                <a:srgbClr val="FFFFFF"/>
                              </a:solidFill>
                              <a:latin typeface="Cambria Math" panose="02040503050406030204" pitchFamily="18" charset="0"/>
                            </a:rPr>
                            <m:t>𝑂</m:t>
                          </m:r>
                        </m:e>
                        <m:sub>
                          <m:r>
                            <a:rPr lang="en-US" sz="1200" b="0" i="1" smtClean="0">
                              <a:solidFill>
                                <a:srgbClr val="FFFFFF"/>
                              </a:solidFill>
                              <a:latin typeface="Cambria Math" panose="02040503050406030204" pitchFamily="18" charset="0"/>
                            </a:rPr>
                            <m:t>𝑁</m:t>
                          </m:r>
                          <m:r>
                            <a:rPr lang="en-US" sz="1200" b="0" i="1" smtClean="0">
                              <a:solidFill>
                                <a:srgbClr val="FFFFFF"/>
                              </a:solidFill>
                              <a:latin typeface="Cambria Math" panose="02040503050406030204" pitchFamily="18" charset="0"/>
                            </a:rPr>
                            <m:t>−1</m:t>
                          </m:r>
                        </m:sub>
                        <m:sup>
                          <m:r>
                            <a:rPr lang="en-US" sz="1200" b="0" i="1" smtClean="0">
                              <a:solidFill>
                                <a:srgbClr val="FFFFFF"/>
                              </a:solidFill>
                              <a:latin typeface="Cambria Math" panose="02040503050406030204" pitchFamily="18" charset="0"/>
                            </a:rPr>
                            <m:t>2</m:t>
                          </m:r>
                        </m:sup>
                      </m:sSubSup>
                    </m:oMath>
                  </m:oMathPara>
                </a14:m>
                <a:endParaRPr lang="en-US" sz="1200">
                  <a:solidFill>
                    <a:srgbClr val="FFFFFF"/>
                  </a:solidFill>
                </a:endParaRPr>
              </a:p>
            </p:txBody>
          </p:sp>
        </mc:Choice>
        <mc:Fallback xmlns="">
          <p:sp>
            <p:nvSpPr>
              <p:cNvPr id="249" name="TextBox 248">
                <a:extLst>
                  <a:ext uri="{FF2B5EF4-FFF2-40B4-BE49-F238E27FC236}">
                    <a16:creationId xmlns:a16="http://schemas.microsoft.com/office/drawing/2014/main" id="{37437591-026B-9EB6-D8B1-74157CE4F900}"/>
                  </a:ext>
                </a:extLst>
              </p:cNvPr>
              <p:cNvSpPr txBox="1">
                <a:spLocks noRot="1" noChangeAspect="1" noMove="1" noResize="1" noEditPoints="1" noAdjustHandles="1" noChangeArrowheads="1" noChangeShapeType="1" noTextEdit="1"/>
              </p:cNvSpPr>
              <p:nvPr/>
            </p:nvSpPr>
            <p:spPr>
              <a:xfrm>
                <a:off x="10511016" y="4109912"/>
                <a:ext cx="345434" cy="279692"/>
              </a:xfrm>
              <a:prstGeom prst="rect">
                <a:avLst/>
              </a:prstGeom>
              <a:blipFill>
                <a:blip r:embed="rId17"/>
                <a:stretch>
                  <a:fillRect r="-29825"/>
                </a:stretch>
              </a:blipFill>
              <a:ln w="12700" cap="flat">
                <a:noFill/>
                <a:miter lim="400000"/>
              </a:ln>
              <a:effectLst/>
            </p:spPr>
            <p:txBody>
              <a:bodyPr/>
              <a:lstStyle/>
              <a:p>
                <a:r>
                  <a:rPr lang="en-US">
                    <a:noFill/>
                  </a:rPr>
                  <a:t> </a:t>
                </a:r>
              </a:p>
            </p:txBody>
          </p:sp>
        </mc:Fallback>
      </mc:AlternateContent>
      <p:cxnSp>
        <p:nvCxnSpPr>
          <p:cNvPr id="51" name="Straight Connector 50">
            <a:extLst>
              <a:ext uri="{FF2B5EF4-FFF2-40B4-BE49-F238E27FC236}">
                <a16:creationId xmlns:a16="http://schemas.microsoft.com/office/drawing/2014/main" id="{3596612E-14E8-A202-CB5D-35033C9EB096}"/>
              </a:ext>
            </a:extLst>
          </p:cNvPr>
          <p:cNvCxnSpPr>
            <a:cxnSpLocks/>
          </p:cNvCxnSpPr>
          <p:nvPr/>
        </p:nvCxnSpPr>
        <p:spPr>
          <a:xfrm>
            <a:off x="4186088" y="5194164"/>
            <a:ext cx="0" cy="905011"/>
          </a:xfrm>
          <a:prstGeom prst="line">
            <a:avLst/>
          </a:prstGeom>
          <a:noFill/>
          <a:ln w="28575" cap="flat">
            <a:solidFill>
              <a:srgbClr val="FFFFFF"/>
            </a:solidFill>
            <a:prstDash val="sysDash"/>
            <a:miter lim="800000"/>
          </a:ln>
          <a:effectLst>
            <a:outerShdw blurRad="63500" sx="102000" sy="102000" algn="ctr" rotWithShape="0">
              <a:prstClr val="black">
                <a:alpha val="40000"/>
              </a:prstClr>
            </a:outerShdw>
          </a:effectLst>
          <a:sp3d/>
        </p:spPr>
        <p:style>
          <a:lnRef idx="0">
            <a:scrgbClr r="0" g="0" b="0"/>
          </a:lnRef>
          <a:fillRef idx="0">
            <a:scrgbClr r="0" g="0" b="0"/>
          </a:fillRef>
          <a:effectRef idx="0">
            <a:scrgbClr r="0" g="0" b="0"/>
          </a:effectRef>
          <a:fontRef idx="none"/>
        </p:style>
      </p:cxnSp>
      <p:cxnSp>
        <p:nvCxnSpPr>
          <p:cNvPr id="57" name="Straight Connector 56">
            <a:extLst>
              <a:ext uri="{FF2B5EF4-FFF2-40B4-BE49-F238E27FC236}">
                <a16:creationId xmlns:a16="http://schemas.microsoft.com/office/drawing/2014/main" id="{28060B67-7D5F-7539-7C1D-F44E5E80F04F}"/>
              </a:ext>
            </a:extLst>
          </p:cNvPr>
          <p:cNvCxnSpPr>
            <a:cxnSpLocks/>
          </p:cNvCxnSpPr>
          <p:nvPr/>
        </p:nvCxnSpPr>
        <p:spPr>
          <a:xfrm>
            <a:off x="10549757" y="5243975"/>
            <a:ext cx="0" cy="878164"/>
          </a:xfrm>
          <a:prstGeom prst="line">
            <a:avLst/>
          </a:prstGeom>
          <a:noFill/>
          <a:ln w="28575" cap="flat">
            <a:solidFill>
              <a:srgbClr val="FFFFFF"/>
            </a:solidFill>
            <a:prstDash val="sysDash"/>
            <a:miter lim="800000"/>
          </a:ln>
          <a:effectLst>
            <a:outerShdw blurRad="63500" sx="102000" sy="102000" algn="ctr" rotWithShape="0">
              <a:prstClr val="black">
                <a:alpha val="40000"/>
              </a:prstClr>
            </a:outerShdw>
          </a:effectLst>
          <a:sp3d/>
        </p:spPr>
        <p:style>
          <a:lnRef idx="0">
            <a:scrgbClr r="0" g="0" b="0"/>
          </a:lnRef>
          <a:fillRef idx="0">
            <a:scrgbClr r="0" g="0" b="0"/>
          </a:fillRef>
          <a:effectRef idx="0">
            <a:scrgbClr r="0" g="0" b="0"/>
          </a:effectRef>
          <a:fontRef idx="none"/>
        </p:style>
      </p:cxnSp>
      <p:cxnSp>
        <p:nvCxnSpPr>
          <p:cNvPr id="91" name="Straight Connector 90">
            <a:extLst>
              <a:ext uri="{FF2B5EF4-FFF2-40B4-BE49-F238E27FC236}">
                <a16:creationId xmlns:a16="http://schemas.microsoft.com/office/drawing/2014/main" id="{5BC91F0B-D64E-ED82-9FFD-D1773AF122E0}"/>
              </a:ext>
            </a:extLst>
          </p:cNvPr>
          <p:cNvCxnSpPr>
            <a:cxnSpLocks/>
          </p:cNvCxnSpPr>
          <p:nvPr/>
        </p:nvCxnSpPr>
        <p:spPr>
          <a:xfrm>
            <a:off x="883661" y="5202999"/>
            <a:ext cx="0" cy="895035"/>
          </a:xfrm>
          <a:prstGeom prst="line">
            <a:avLst/>
          </a:prstGeom>
          <a:noFill/>
          <a:ln w="28575" cap="flat">
            <a:solidFill>
              <a:srgbClr val="FFFFFF"/>
            </a:solidFill>
            <a:prstDash val="sysDash"/>
            <a:miter lim="800000"/>
          </a:ln>
          <a:effectLst>
            <a:outerShdw blurRad="63500" sx="102000" sy="102000" algn="ctr" rotWithShape="0">
              <a:prstClr val="black">
                <a:alpha val="40000"/>
              </a:prstClr>
            </a:outerShdw>
          </a:effectLst>
          <a:sp3d/>
        </p:spPr>
        <p:style>
          <a:lnRef idx="0">
            <a:scrgbClr r="0" g="0" b="0"/>
          </a:lnRef>
          <a:fillRef idx="0">
            <a:scrgbClr r="0" g="0" b="0"/>
          </a:fillRef>
          <a:effectRef idx="0">
            <a:scrgbClr r="0" g="0" b="0"/>
          </a:effectRef>
          <a:fontRef idx="none"/>
        </p:style>
      </p:cxnSp>
      <p:cxnSp>
        <p:nvCxnSpPr>
          <p:cNvPr id="92" name="Straight Connector 91">
            <a:extLst>
              <a:ext uri="{FF2B5EF4-FFF2-40B4-BE49-F238E27FC236}">
                <a16:creationId xmlns:a16="http://schemas.microsoft.com/office/drawing/2014/main" id="{1C8FFDD9-0653-B6FF-D865-839C5B349F77}"/>
              </a:ext>
            </a:extLst>
          </p:cNvPr>
          <p:cNvCxnSpPr>
            <a:cxnSpLocks/>
          </p:cNvCxnSpPr>
          <p:nvPr/>
        </p:nvCxnSpPr>
        <p:spPr>
          <a:xfrm>
            <a:off x="5096923" y="5210309"/>
            <a:ext cx="0" cy="888706"/>
          </a:xfrm>
          <a:prstGeom prst="line">
            <a:avLst/>
          </a:prstGeom>
          <a:noFill/>
          <a:ln w="28575" cap="flat">
            <a:solidFill>
              <a:srgbClr val="FFFFFF"/>
            </a:solidFill>
            <a:prstDash val="sysDash"/>
            <a:miter lim="800000"/>
          </a:ln>
          <a:effectLst>
            <a:outerShdw blurRad="63500" sx="102000" sy="102000" algn="ctr" rotWithShape="0">
              <a:prstClr val="black">
                <a:alpha val="40000"/>
              </a:prstClr>
            </a:outerShdw>
          </a:effectLst>
          <a:sp3d/>
        </p:spPr>
        <p:style>
          <a:lnRef idx="0">
            <a:scrgbClr r="0" g="0" b="0"/>
          </a:lnRef>
          <a:fillRef idx="0">
            <a:scrgbClr r="0" g="0" b="0"/>
          </a:fillRef>
          <a:effectRef idx="0">
            <a:scrgbClr r="0" g="0" b="0"/>
          </a:effectRef>
          <a:fontRef idx="none"/>
        </p:style>
      </p:cxnSp>
      <p:cxnSp>
        <p:nvCxnSpPr>
          <p:cNvPr id="48" name="Straight Connector 47">
            <a:extLst>
              <a:ext uri="{FF2B5EF4-FFF2-40B4-BE49-F238E27FC236}">
                <a16:creationId xmlns:a16="http://schemas.microsoft.com/office/drawing/2014/main" id="{ED69897C-9633-AD71-73E7-9B0C2E26C862}"/>
              </a:ext>
            </a:extLst>
          </p:cNvPr>
          <p:cNvCxnSpPr>
            <a:cxnSpLocks/>
          </p:cNvCxnSpPr>
          <p:nvPr/>
        </p:nvCxnSpPr>
        <p:spPr>
          <a:xfrm>
            <a:off x="431726" y="5191243"/>
            <a:ext cx="0" cy="913141"/>
          </a:xfrm>
          <a:prstGeom prst="line">
            <a:avLst/>
          </a:prstGeom>
          <a:noFill/>
          <a:ln w="28575" cap="flat">
            <a:solidFill>
              <a:srgbClr val="FFFFFF"/>
            </a:solidFill>
            <a:prstDash val="sysDash"/>
            <a:miter lim="800000"/>
          </a:ln>
          <a:effectLst>
            <a:outerShdw blurRad="63500" sx="102000" sy="102000" algn="ctr" rotWithShape="0">
              <a:prstClr val="black">
                <a:alpha val="40000"/>
              </a:prstClr>
            </a:outerShdw>
          </a:effectLst>
          <a:sp3d/>
        </p:spPr>
        <p:style>
          <a:lnRef idx="0">
            <a:scrgbClr r="0" g="0" b="0"/>
          </a:lnRef>
          <a:fillRef idx="0">
            <a:scrgbClr r="0" g="0" b="0"/>
          </a:fillRef>
          <a:effectRef idx="0">
            <a:scrgbClr r="0" g="0" b="0"/>
          </a:effectRef>
          <a:fontRef idx="none"/>
        </p:style>
      </p:cxnSp>
      <p:cxnSp>
        <p:nvCxnSpPr>
          <p:cNvPr id="111" name="Straight Connector 110">
            <a:extLst>
              <a:ext uri="{FF2B5EF4-FFF2-40B4-BE49-F238E27FC236}">
                <a16:creationId xmlns:a16="http://schemas.microsoft.com/office/drawing/2014/main" id="{2372A319-26D4-05B3-5FF7-B5FC76C9CF50}"/>
              </a:ext>
            </a:extLst>
          </p:cNvPr>
          <p:cNvCxnSpPr>
            <a:cxnSpLocks/>
          </p:cNvCxnSpPr>
          <p:nvPr/>
        </p:nvCxnSpPr>
        <p:spPr>
          <a:xfrm>
            <a:off x="8263489" y="5259788"/>
            <a:ext cx="0" cy="862351"/>
          </a:xfrm>
          <a:prstGeom prst="line">
            <a:avLst/>
          </a:prstGeom>
          <a:noFill/>
          <a:ln w="28575" cap="flat">
            <a:solidFill>
              <a:srgbClr val="FFFFFF"/>
            </a:solidFill>
            <a:prstDash val="sysDash"/>
            <a:miter lim="800000"/>
          </a:ln>
          <a:effectLst>
            <a:outerShdw blurRad="63500" sx="102000" sy="102000" algn="ctr" rotWithShape="0">
              <a:prstClr val="black">
                <a:alpha val="40000"/>
              </a:prstClr>
            </a:outerShdw>
          </a:effectLst>
          <a:sp3d/>
        </p:spPr>
        <p:style>
          <a:lnRef idx="0">
            <a:scrgbClr r="0" g="0" b="0"/>
          </a:lnRef>
          <a:fillRef idx="0">
            <a:scrgbClr r="0" g="0" b="0"/>
          </a:fillRef>
          <a:effectRef idx="0">
            <a:scrgbClr r="0" g="0" b="0"/>
          </a:effectRef>
          <a:fontRef idx="none"/>
        </p:style>
      </p:cxnSp>
      <p:cxnSp>
        <p:nvCxnSpPr>
          <p:cNvPr id="218" name="Straight Connector 217">
            <a:extLst>
              <a:ext uri="{FF2B5EF4-FFF2-40B4-BE49-F238E27FC236}">
                <a16:creationId xmlns:a16="http://schemas.microsoft.com/office/drawing/2014/main" id="{85EA4690-E4A3-7B84-82A3-036BB3A2ABE8}"/>
              </a:ext>
            </a:extLst>
          </p:cNvPr>
          <p:cNvCxnSpPr>
            <a:cxnSpLocks/>
          </p:cNvCxnSpPr>
          <p:nvPr/>
        </p:nvCxnSpPr>
        <p:spPr>
          <a:xfrm>
            <a:off x="9406757" y="5231275"/>
            <a:ext cx="0" cy="890864"/>
          </a:xfrm>
          <a:prstGeom prst="line">
            <a:avLst/>
          </a:prstGeom>
          <a:noFill/>
          <a:ln w="28575" cap="flat">
            <a:solidFill>
              <a:srgbClr val="FFFFFF"/>
            </a:solidFill>
            <a:prstDash val="sysDash"/>
            <a:miter lim="800000"/>
          </a:ln>
          <a:effectLst>
            <a:outerShdw blurRad="63500" sx="102000" sy="102000" algn="ctr" rotWithShape="0">
              <a:prstClr val="black">
                <a:alpha val="40000"/>
              </a:prstClr>
            </a:outerShdw>
          </a:effectLst>
          <a:sp3d/>
        </p:spPr>
        <p:style>
          <a:lnRef idx="0">
            <a:scrgbClr r="0" g="0" b="0"/>
          </a:lnRef>
          <a:fillRef idx="0">
            <a:scrgbClr r="0" g="0" b="0"/>
          </a:fillRef>
          <a:effectRef idx="0">
            <a:scrgbClr r="0" g="0" b="0"/>
          </a:effectRef>
          <a:fontRef idx="none"/>
        </p:style>
      </p:cxnSp>
      <p:cxnSp>
        <p:nvCxnSpPr>
          <p:cNvPr id="239" name="Straight Connector 238">
            <a:extLst>
              <a:ext uri="{FF2B5EF4-FFF2-40B4-BE49-F238E27FC236}">
                <a16:creationId xmlns:a16="http://schemas.microsoft.com/office/drawing/2014/main" id="{8A970BC6-DEF2-24B7-83BB-6F5D7D16B1AE}"/>
              </a:ext>
            </a:extLst>
          </p:cNvPr>
          <p:cNvCxnSpPr>
            <a:cxnSpLocks/>
          </p:cNvCxnSpPr>
          <p:nvPr/>
        </p:nvCxnSpPr>
        <p:spPr>
          <a:xfrm>
            <a:off x="6897002" y="5216538"/>
            <a:ext cx="0" cy="863673"/>
          </a:xfrm>
          <a:prstGeom prst="line">
            <a:avLst/>
          </a:prstGeom>
          <a:noFill/>
          <a:ln w="28575" cap="flat">
            <a:solidFill>
              <a:srgbClr val="FFFFFF"/>
            </a:solidFill>
            <a:prstDash val="sysDash"/>
            <a:miter lim="800000"/>
          </a:ln>
          <a:effectLst>
            <a:outerShdw blurRad="63500" sx="102000" sy="102000" algn="ctr" rotWithShape="0">
              <a:prstClr val="black">
                <a:alpha val="40000"/>
              </a:prstClr>
            </a:outerShdw>
          </a:effectLst>
          <a:sp3d/>
        </p:spPr>
        <p:style>
          <a:lnRef idx="0">
            <a:scrgbClr r="0" g="0" b="0"/>
          </a:lnRef>
          <a:fillRef idx="0">
            <a:scrgbClr r="0" g="0" b="0"/>
          </a:fillRef>
          <a:effectRef idx="0">
            <a:scrgbClr r="0" g="0" b="0"/>
          </a:effectRef>
          <a:fontRef idx="none"/>
        </p:style>
      </p:cxnSp>
      <p:sp>
        <p:nvSpPr>
          <p:cNvPr id="16" name="Rectangle 15">
            <a:extLst>
              <a:ext uri="{FF2B5EF4-FFF2-40B4-BE49-F238E27FC236}">
                <a16:creationId xmlns:a16="http://schemas.microsoft.com/office/drawing/2014/main" id="{EE724733-4DB9-04CD-746D-7BE62B0D0B21}"/>
              </a:ext>
            </a:extLst>
          </p:cNvPr>
          <p:cNvSpPr/>
          <p:nvPr/>
        </p:nvSpPr>
        <p:spPr>
          <a:xfrm>
            <a:off x="1450514" y="4094169"/>
            <a:ext cx="232374" cy="122459"/>
          </a:xfrm>
          <a:prstGeom prst="rect">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3" name="Speech Bubble: Rectangle 12">
            <a:extLst>
              <a:ext uri="{FF2B5EF4-FFF2-40B4-BE49-F238E27FC236}">
                <a16:creationId xmlns:a16="http://schemas.microsoft.com/office/drawing/2014/main" id="{A28DF2A8-34D8-FF4A-C5C9-981CE20E02DA}"/>
              </a:ext>
            </a:extLst>
          </p:cNvPr>
          <p:cNvSpPr/>
          <p:nvPr/>
        </p:nvSpPr>
        <p:spPr>
          <a:xfrm>
            <a:off x="3992335" y="6072714"/>
            <a:ext cx="4175001" cy="553946"/>
          </a:xfrm>
          <a:prstGeom prst="wedgeRectCallout">
            <a:avLst>
              <a:gd name="adj1" fmla="val -32575"/>
              <a:gd name="adj2" fmla="val -83269"/>
            </a:avLst>
          </a:prstGeom>
          <a:solidFill>
            <a:schemeClr val="bg1">
              <a:lumMod val="85000"/>
              <a:lumOff val="15000"/>
            </a:schemeClr>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Output memory access is coherent.</a:t>
            </a:r>
          </a:p>
          <a:p>
            <a:pPr marL="0" marR="0" indent="0" algn="ctr"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Thanks to the local sorting </a:t>
            </a:r>
            <a:r>
              <a:rPr kumimoji="0" lang="en-US" sz="1400" b="0" i="0" u="none" strike="noStrike" cap="none" spc="0" normalizeH="0" baseline="0">
                <a:ln>
                  <a:noFill/>
                </a:ln>
                <a:solidFill>
                  <a:srgbClr val="FFFFFF"/>
                </a:solidFill>
                <a:effectLst/>
                <a:uFillTx/>
                <a:latin typeface="+mj-lt"/>
                <a:ea typeface="+mj-ea"/>
                <a:cs typeface="+mj-cs"/>
                <a:sym typeface="Wingdings" panose="05000000000000000000" pitchFamily="2" charset="2"/>
              </a:rPr>
              <a:t></a:t>
            </a:r>
            <a:endParaRPr kumimoji="0" lang="en-US" sz="1400" b="0" i="0" u="none" strike="noStrike" cap="none" spc="0" normalizeH="0" baseline="0">
              <a:ln>
                <a:noFill/>
              </a:ln>
              <a:solidFill>
                <a:srgbClr val="FFFFFF"/>
              </a:solidFill>
              <a:effectLst/>
              <a:uFillTx/>
              <a:latin typeface="+mj-lt"/>
              <a:ea typeface="+mj-ea"/>
              <a:cs typeface="+mj-cs"/>
              <a:sym typeface="Calibri"/>
            </a:endParaRPr>
          </a:p>
        </p:txBody>
      </p:sp>
    </p:spTree>
    <p:extLst>
      <p:ext uri="{BB962C8B-B14F-4D97-AF65-F5344CB8AC3E}">
        <p14:creationId xmlns:p14="http://schemas.microsoft.com/office/powerpoint/2010/main" val="313794280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8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8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3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3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3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4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5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5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55"/>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5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5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5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59"/>
                                        </p:tgtEl>
                                        <p:attrNameLst>
                                          <p:attrName>style.visibility</p:attrName>
                                        </p:attrNameLst>
                                      </p:cBhvr>
                                      <p:to>
                                        <p:strVal val="visible"/>
                                      </p:to>
                                    </p:set>
                                  </p:childTnLst>
                                </p:cTn>
                              </p:par>
                              <p:par>
                                <p:cTn id="117" presetID="1" presetClass="entr" presetSubtype="0" fill="hold" grpId="0" nodeType="withEffect" nodePh="1">
                                  <p:stCondLst>
                                    <p:cond delay="0"/>
                                  </p:stCondLst>
                                  <p:endCondLst>
                                    <p:cond evt="begin" delay="0">
                                      <p:tn val="117"/>
                                    </p:cond>
                                  </p:endCondLst>
                                  <p:childTnLst>
                                    <p:set>
                                      <p:cBhvr>
                                        <p:cTn id="118" dur="1" fill="hold">
                                          <p:stCondLst>
                                            <p:cond delay="0"/>
                                          </p:stCondLst>
                                        </p:cTn>
                                        <p:tgtEl>
                                          <p:spTgt spid="22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248"/>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249"/>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21"/>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35"/>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36"/>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nodeType="clickEffect">
                                  <p:stCondLst>
                                    <p:cond delay="0"/>
                                  </p:stCondLst>
                                  <p:childTnLst>
                                    <p:set>
                                      <p:cBhvr>
                                        <p:cTn id="134" dur="1" fill="hold">
                                          <p:stCondLst>
                                            <p:cond delay="0"/>
                                          </p:stCondLst>
                                        </p:cTn>
                                        <p:tgtEl>
                                          <p:spTgt spid="25"/>
                                        </p:tgtEl>
                                        <p:attrNameLst>
                                          <p:attrName>style.visibility</p:attrName>
                                        </p:attrNameLst>
                                      </p:cBhvr>
                                      <p:to>
                                        <p:strVal val="visible"/>
                                      </p:to>
                                    </p:set>
                                    <p:animEffect transition="in" filter="fade">
                                      <p:cBhvr>
                                        <p:cTn id="135" dur="500"/>
                                        <p:tgtEl>
                                          <p:spTgt spid="25"/>
                                        </p:tgtEl>
                                      </p:cBhvr>
                                    </p:animEffect>
                                  </p:childTnLst>
                                </p:cTn>
                              </p:par>
                              <p:par>
                                <p:cTn id="136" presetID="10" presetClass="entr" presetSubtype="0" fill="hold" nodeType="withEffect">
                                  <p:stCondLst>
                                    <p:cond delay="0"/>
                                  </p:stCondLst>
                                  <p:childTnLst>
                                    <p:set>
                                      <p:cBhvr>
                                        <p:cTn id="137" dur="1" fill="hold">
                                          <p:stCondLst>
                                            <p:cond delay="0"/>
                                          </p:stCondLst>
                                        </p:cTn>
                                        <p:tgtEl>
                                          <p:spTgt spid="47"/>
                                        </p:tgtEl>
                                        <p:attrNameLst>
                                          <p:attrName>style.visibility</p:attrName>
                                        </p:attrNameLst>
                                      </p:cBhvr>
                                      <p:to>
                                        <p:strVal val="visible"/>
                                      </p:to>
                                    </p:set>
                                    <p:animEffect transition="in" filter="fade">
                                      <p:cBhvr>
                                        <p:cTn id="138" dur="500"/>
                                        <p:tgtEl>
                                          <p:spTgt spid="47"/>
                                        </p:tgtEl>
                                      </p:cBhvr>
                                    </p:animEffect>
                                  </p:childTnLst>
                                </p:cTn>
                              </p:par>
                              <p:par>
                                <p:cTn id="139" presetID="10" presetClass="entr" presetSubtype="0" fill="hold" nodeType="withEffect">
                                  <p:stCondLst>
                                    <p:cond delay="0"/>
                                  </p:stCondLst>
                                  <p:childTnLst>
                                    <p:set>
                                      <p:cBhvr>
                                        <p:cTn id="140" dur="1" fill="hold">
                                          <p:stCondLst>
                                            <p:cond delay="0"/>
                                          </p:stCondLst>
                                        </p:cTn>
                                        <p:tgtEl>
                                          <p:spTgt spid="48"/>
                                        </p:tgtEl>
                                        <p:attrNameLst>
                                          <p:attrName>style.visibility</p:attrName>
                                        </p:attrNameLst>
                                      </p:cBhvr>
                                      <p:to>
                                        <p:strVal val="visible"/>
                                      </p:to>
                                    </p:set>
                                    <p:animEffect transition="in" filter="fade">
                                      <p:cBhvr>
                                        <p:cTn id="141" dur="500"/>
                                        <p:tgtEl>
                                          <p:spTgt spid="48"/>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46"/>
                                        </p:tgtEl>
                                        <p:attrNameLst>
                                          <p:attrName>style.visibility</p:attrName>
                                        </p:attrNameLst>
                                      </p:cBhvr>
                                      <p:to>
                                        <p:strVal val="visible"/>
                                      </p:to>
                                    </p:set>
                                    <p:animEffect transition="in" filter="fade">
                                      <p:cBhvr>
                                        <p:cTn id="144" dur="500"/>
                                        <p:tgtEl>
                                          <p:spTgt spid="46"/>
                                        </p:tgtEl>
                                      </p:cBhvr>
                                    </p:animEffec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nodeType="clickEffect">
                                  <p:stCondLst>
                                    <p:cond delay="0"/>
                                  </p:stCondLst>
                                  <p:childTnLst>
                                    <p:set>
                                      <p:cBhvr>
                                        <p:cTn id="148" dur="1" fill="hold">
                                          <p:stCondLst>
                                            <p:cond delay="0"/>
                                          </p:stCondLst>
                                        </p:cTn>
                                        <p:tgtEl>
                                          <p:spTgt spid="26"/>
                                        </p:tgtEl>
                                        <p:attrNameLst>
                                          <p:attrName>style.visibility</p:attrName>
                                        </p:attrNameLst>
                                      </p:cBhvr>
                                      <p:to>
                                        <p:strVal val="visible"/>
                                      </p:to>
                                    </p:set>
                                    <p:animEffect transition="in" filter="fade">
                                      <p:cBhvr>
                                        <p:cTn id="149" dur="500"/>
                                        <p:tgtEl>
                                          <p:spTgt spid="26"/>
                                        </p:tgtEl>
                                      </p:cBhvr>
                                    </p:animEffect>
                                  </p:childTnLst>
                                </p:cTn>
                              </p:par>
                              <p:par>
                                <p:cTn id="150" presetID="10" presetClass="entr" presetSubtype="0" fill="hold" nodeType="withEffect">
                                  <p:stCondLst>
                                    <p:cond delay="0"/>
                                  </p:stCondLst>
                                  <p:childTnLst>
                                    <p:set>
                                      <p:cBhvr>
                                        <p:cTn id="151" dur="1" fill="hold">
                                          <p:stCondLst>
                                            <p:cond delay="0"/>
                                          </p:stCondLst>
                                        </p:cTn>
                                        <p:tgtEl>
                                          <p:spTgt spid="115"/>
                                        </p:tgtEl>
                                        <p:attrNameLst>
                                          <p:attrName>style.visibility</p:attrName>
                                        </p:attrNameLst>
                                      </p:cBhvr>
                                      <p:to>
                                        <p:strVal val="visible"/>
                                      </p:to>
                                    </p:set>
                                    <p:animEffect transition="in" filter="fade">
                                      <p:cBhvr>
                                        <p:cTn id="152" dur="500"/>
                                        <p:tgtEl>
                                          <p:spTgt spid="115"/>
                                        </p:tgtEl>
                                      </p:cBhvr>
                                    </p:animEffect>
                                  </p:childTnLst>
                                </p:cTn>
                              </p:par>
                              <p:par>
                                <p:cTn id="153" presetID="10" presetClass="entr" presetSubtype="0" fill="hold" nodeType="withEffect">
                                  <p:stCondLst>
                                    <p:cond delay="0"/>
                                  </p:stCondLst>
                                  <p:childTnLst>
                                    <p:set>
                                      <p:cBhvr>
                                        <p:cTn id="154" dur="1" fill="hold">
                                          <p:stCondLst>
                                            <p:cond delay="0"/>
                                          </p:stCondLst>
                                        </p:cTn>
                                        <p:tgtEl>
                                          <p:spTgt spid="53"/>
                                        </p:tgtEl>
                                        <p:attrNameLst>
                                          <p:attrName>style.visibility</p:attrName>
                                        </p:attrNameLst>
                                      </p:cBhvr>
                                      <p:to>
                                        <p:strVal val="visible"/>
                                      </p:to>
                                    </p:set>
                                    <p:animEffect transition="in" filter="fade">
                                      <p:cBhvr>
                                        <p:cTn id="155" dur="500"/>
                                        <p:tgtEl>
                                          <p:spTgt spid="53"/>
                                        </p:tgtEl>
                                      </p:cBhvr>
                                    </p:animEffect>
                                  </p:childTnLst>
                                </p:cTn>
                              </p:par>
                              <p:par>
                                <p:cTn id="156" presetID="10" presetClass="entr" presetSubtype="0" fill="hold" nodeType="withEffect">
                                  <p:stCondLst>
                                    <p:cond delay="0"/>
                                  </p:stCondLst>
                                  <p:childTnLst>
                                    <p:set>
                                      <p:cBhvr>
                                        <p:cTn id="157" dur="1" fill="hold">
                                          <p:stCondLst>
                                            <p:cond delay="0"/>
                                          </p:stCondLst>
                                        </p:cTn>
                                        <p:tgtEl>
                                          <p:spTgt spid="119"/>
                                        </p:tgtEl>
                                        <p:attrNameLst>
                                          <p:attrName>style.visibility</p:attrName>
                                        </p:attrNameLst>
                                      </p:cBhvr>
                                      <p:to>
                                        <p:strVal val="visible"/>
                                      </p:to>
                                    </p:set>
                                    <p:animEffect transition="in" filter="fade">
                                      <p:cBhvr>
                                        <p:cTn id="158" dur="500"/>
                                        <p:tgtEl>
                                          <p:spTgt spid="119"/>
                                        </p:tgtEl>
                                      </p:cBhvr>
                                    </p:animEffect>
                                  </p:childTnLst>
                                </p:cTn>
                              </p:par>
                              <p:par>
                                <p:cTn id="159" presetID="10" presetClass="entr" presetSubtype="0" fill="hold" nodeType="withEffect">
                                  <p:stCondLst>
                                    <p:cond delay="0"/>
                                  </p:stCondLst>
                                  <p:childTnLst>
                                    <p:set>
                                      <p:cBhvr>
                                        <p:cTn id="160" dur="1" fill="hold">
                                          <p:stCondLst>
                                            <p:cond delay="0"/>
                                          </p:stCondLst>
                                        </p:cTn>
                                        <p:tgtEl>
                                          <p:spTgt spid="51"/>
                                        </p:tgtEl>
                                        <p:attrNameLst>
                                          <p:attrName>style.visibility</p:attrName>
                                        </p:attrNameLst>
                                      </p:cBhvr>
                                      <p:to>
                                        <p:strVal val="visible"/>
                                      </p:to>
                                    </p:set>
                                    <p:animEffect transition="in" filter="fade">
                                      <p:cBhvr>
                                        <p:cTn id="161" dur="500"/>
                                        <p:tgtEl>
                                          <p:spTgt spid="51"/>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52"/>
                                        </p:tgtEl>
                                        <p:attrNameLst>
                                          <p:attrName>style.visibility</p:attrName>
                                        </p:attrNameLst>
                                      </p:cBhvr>
                                      <p:to>
                                        <p:strVal val="visible"/>
                                      </p:to>
                                    </p:set>
                                    <p:animEffect transition="in" filter="fade">
                                      <p:cBhvr>
                                        <p:cTn id="164" dur="500"/>
                                        <p:tgtEl>
                                          <p:spTgt spid="52"/>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118"/>
                                        </p:tgtEl>
                                        <p:attrNameLst>
                                          <p:attrName>style.visibility</p:attrName>
                                        </p:attrNameLst>
                                      </p:cBhvr>
                                      <p:to>
                                        <p:strVal val="visible"/>
                                      </p:to>
                                    </p:set>
                                    <p:animEffect transition="in" filter="fade">
                                      <p:cBhvr>
                                        <p:cTn id="167" dur="500"/>
                                        <p:tgtEl>
                                          <p:spTgt spid="118"/>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nodeType="clickEffect">
                                  <p:stCondLst>
                                    <p:cond delay="0"/>
                                  </p:stCondLst>
                                  <p:childTnLst>
                                    <p:set>
                                      <p:cBhvr>
                                        <p:cTn id="171" dur="1" fill="hold">
                                          <p:stCondLst>
                                            <p:cond delay="0"/>
                                          </p:stCondLst>
                                        </p:cTn>
                                        <p:tgtEl>
                                          <p:spTgt spid="31"/>
                                        </p:tgtEl>
                                        <p:attrNameLst>
                                          <p:attrName>style.visibility</p:attrName>
                                        </p:attrNameLst>
                                      </p:cBhvr>
                                      <p:to>
                                        <p:strVal val="visible"/>
                                      </p:to>
                                    </p:set>
                                    <p:animEffect transition="in" filter="fade">
                                      <p:cBhvr>
                                        <p:cTn id="172" dur="500"/>
                                        <p:tgtEl>
                                          <p:spTgt spid="31"/>
                                        </p:tgtEl>
                                      </p:cBhvr>
                                    </p:animEffect>
                                  </p:childTnLst>
                                </p:cTn>
                              </p:par>
                              <p:par>
                                <p:cTn id="173" presetID="10" presetClass="entr" presetSubtype="0" fill="hold" nodeType="withEffect">
                                  <p:stCondLst>
                                    <p:cond delay="0"/>
                                  </p:stCondLst>
                                  <p:childTnLst>
                                    <p:set>
                                      <p:cBhvr>
                                        <p:cTn id="174" dur="1" fill="hold">
                                          <p:stCondLst>
                                            <p:cond delay="0"/>
                                          </p:stCondLst>
                                        </p:cTn>
                                        <p:tgtEl>
                                          <p:spTgt spid="59"/>
                                        </p:tgtEl>
                                        <p:attrNameLst>
                                          <p:attrName>style.visibility</p:attrName>
                                        </p:attrNameLst>
                                      </p:cBhvr>
                                      <p:to>
                                        <p:strVal val="visible"/>
                                      </p:to>
                                    </p:set>
                                    <p:animEffect transition="in" filter="fade">
                                      <p:cBhvr>
                                        <p:cTn id="175" dur="500"/>
                                        <p:tgtEl>
                                          <p:spTgt spid="59"/>
                                        </p:tgtEl>
                                      </p:cBhvr>
                                    </p:animEffect>
                                  </p:childTnLst>
                                </p:cTn>
                              </p:par>
                              <p:par>
                                <p:cTn id="176" presetID="10" presetClass="entr" presetSubtype="0" fill="hold" nodeType="withEffect">
                                  <p:stCondLst>
                                    <p:cond delay="0"/>
                                  </p:stCondLst>
                                  <p:childTnLst>
                                    <p:set>
                                      <p:cBhvr>
                                        <p:cTn id="177" dur="1" fill="hold">
                                          <p:stCondLst>
                                            <p:cond delay="0"/>
                                          </p:stCondLst>
                                        </p:cTn>
                                        <p:tgtEl>
                                          <p:spTgt spid="57"/>
                                        </p:tgtEl>
                                        <p:attrNameLst>
                                          <p:attrName>style.visibility</p:attrName>
                                        </p:attrNameLst>
                                      </p:cBhvr>
                                      <p:to>
                                        <p:strVal val="visible"/>
                                      </p:to>
                                    </p:set>
                                    <p:animEffect transition="in" filter="fade">
                                      <p:cBhvr>
                                        <p:cTn id="178" dur="500"/>
                                        <p:tgtEl>
                                          <p:spTgt spid="57"/>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58"/>
                                        </p:tgtEl>
                                        <p:attrNameLst>
                                          <p:attrName>style.visibility</p:attrName>
                                        </p:attrNameLst>
                                      </p:cBhvr>
                                      <p:to>
                                        <p:strVal val="visible"/>
                                      </p:to>
                                    </p:set>
                                    <p:animEffect transition="in" filter="fade">
                                      <p:cBhvr>
                                        <p:cTn id="181" dur="500"/>
                                        <p:tgtEl>
                                          <p:spTgt spid="58"/>
                                        </p:tgtEl>
                                      </p:cBhvr>
                                    </p:animEffect>
                                  </p:childTnLst>
                                </p:cTn>
                              </p:par>
                            </p:childTnLst>
                          </p:cTn>
                        </p:par>
                      </p:childTnLst>
                    </p:cTn>
                  </p:par>
                  <p:par>
                    <p:cTn id="182" fill="hold">
                      <p:stCondLst>
                        <p:cond delay="indefinite"/>
                      </p:stCondLst>
                      <p:childTnLst>
                        <p:par>
                          <p:cTn id="183" fill="hold">
                            <p:stCondLst>
                              <p:cond delay="0"/>
                            </p:stCondLst>
                            <p:childTnLst>
                              <p:par>
                                <p:cTn id="184" presetID="1" presetClass="entr" presetSubtype="0" fill="hold" grpId="0" nodeType="clickEffect">
                                  <p:stCondLst>
                                    <p:cond delay="0"/>
                                  </p:stCondLst>
                                  <p:childTnLst>
                                    <p:set>
                                      <p:cBhvr>
                                        <p:cTn id="185" dur="1" fill="hold">
                                          <p:stCondLst>
                                            <p:cond delay="0"/>
                                          </p:stCondLst>
                                        </p:cTn>
                                        <p:tgtEl>
                                          <p:spTgt spid="13"/>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presetID="10" presetClass="entr" presetSubtype="0" fill="hold" nodeType="clickEffect">
                                  <p:stCondLst>
                                    <p:cond delay="0"/>
                                  </p:stCondLst>
                                  <p:childTnLst>
                                    <p:set>
                                      <p:cBhvr>
                                        <p:cTn id="189" dur="1" fill="hold">
                                          <p:stCondLst>
                                            <p:cond delay="0"/>
                                          </p:stCondLst>
                                        </p:cTn>
                                        <p:tgtEl>
                                          <p:spTgt spid="167"/>
                                        </p:tgtEl>
                                        <p:attrNameLst>
                                          <p:attrName>style.visibility</p:attrName>
                                        </p:attrNameLst>
                                      </p:cBhvr>
                                      <p:to>
                                        <p:strVal val="visible"/>
                                      </p:to>
                                    </p:set>
                                    <p:animEffect transition="in" filter="fade">
                                      <p:cBhvr>
                                        <p:cTn id="190" dur="500"/>
                                        <p:tgtEl>
                                          <p:spTgt spid="167"/>
                                        </p:tgtEl>
                                      </p:cBhvr>
                                    </p:animEffect>
                                  </p:childTnLst>
                                </p:cTn>
                              </p:par>
                              <p:par>
                                <p:cTn id="191" presetID="10" presetClass="entr" presetSubtype="0" fill="hold" nodeType="withEffect">
                                  <p:stCondLst>
                                    <p:cond delay="0"/>
                                  </p:stCondLst>
                                  <p:childTnLst>
                                    <p:set>
                                      <p:cBhvr>
                                        <p:cTn id="192" dur="1" fill="hold">
                                          <p:stCondLst>
                                            <p:cond delay="0"/>
                                          </p:stCondLst>
                                        </p:cTn>
                                        <p:tgtEl>
                                          <p:spTgt spid="97"/>
                                        </p:tgtEl>
                                        <p:attrNameLst>
                                          <p:attrName>style.visibility</p:attrName>
                                        </p:attrNameLst>
                                      </p:cBhvr>
                                      <p:to>
                                        <p:strVal val="visible"/>
                                      </p:to>
                                    </p:set>
                                    <p:animEffect transition="in" filter="fade">
                                      <p:cBhvr>
                                        <p:cTn id="193" dur="500"/>
                                        <p:tgtEl>
                                          <p:spTgt spid="97"/>
                                        </p:tgtEl>
                                      </p:cBhvr>
                                    </p:animEffect>
                                  </p:childTnLst>
                                </p:cTn>
                              </p:par>
                              <p:par>
                                <p:cTn id="194" presetID="10" presetClass="entr" presetSubtype="0" fill="hold" nodeType="withEffect">
                                  <p:stCondLst>
                                    <p:cond delay="0"/>
                                  </p:stCondLst>
                                  <p:childTnLst>
                                    <p:set>
                                      <p:cBhvr>
                                        <p:cTn id="195" dur="1" fill="hold">
                                          <p:stCondLst>
                                            <p:cond delay="0"/>
                                          </p:stCondLst>
                                        </p:cTn>
                                        <p:tgtEl>
                                          <p:spTgt spid="91"/>
                                        </p:tgtEl>
                                        <p:attrNameLst>
                                          <p:attrName>style.visibility</p:attrName>
                                        </p:attrNameLst>
                                      </p:cBhvr>
                                      <p:to>
                                        <p:strVal val="visible"/>
                                      </p:to>
                                    </p:set>
                                    <p:animEffect transition="in" filter="fade">
                                      <p:cBhvr>
                                        <p:cTn id="196" dur="500"/>
                                        <p:tgtEl>
                                          <p:spTgt spid="91"/>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94"/>
                                        </p:tgtEl>
                                        <p:attrNameLst>
                                          <p:attrName>style.visibility</p:attrName>
                                        </p:attrNameLst>
                                      </p:cBhvr>
                                      <p:to>
                                        <p:strVal val="visible"/>
                                      </p:to>
                                    </p:set>
                                    <p:animEffect transition="in" filter="fade">
                                      <p:cBhvr>
                                        <p:cTn id="199" dur="500"/>
                                        <p:tgtEl>
                                          <p:spTgt spid="94"/>
                                        </p:tgtEl>
                                      </p:cBhvr>
                                    </p:animEffect>
                                  </p:childTnLst>
                                </p:cTn>
                              </p:par>
                              <p:par>
                                <p:cTn id="200" presetID="10" presetClass="entr" presetSubtype="0" fill="hold" nodeType="withEffect">
                                  <p:stCondLst>
                                    <p:cond delay="0"/>
                                  </p:stCondLst>
                                  <p:childTnLst>
                                    <p:set>
                                      <p:cBhvr>
                                        <p:cTn id="201" dur="1" fill="hold">
                                          <p:stCondLst>
                                            <p:cond delay="0"/>
                                          </p:stCondLst>
                                        </p:cTn>
                                        <p:tgtEl>
                                          <p:spTgt spid="84"/>
                                        </p:tgtEl>
                                        <p:attrNameLst>
                                          <p:attrName>style.visibility</p:attrName>
                                        </p:attrNameLst>
                                      </p:cBhvr>
                                      <p:to>
                                        <p:strVal val="visible"/>
                                      </p:to>
                                    </p:set>
                                    <p:animEffect transition="in" filter="fade">
                                      <p:cBhvr>
                                        <p:cTn id="202" dur="500"/>
                                        <p:tgtEl>
                                          <p:spTgt spid="84"/>
                                        </p:tgtEl>
                                      </p:cBhvr>
                                    </p:animEffect>
                                  </p:childTnLst>
                                </p:cTn>
                              </p:par>
                              <p:par>
                                <p:cTn id="203" presetID="10" presetClass="entr" presetSubtype="0" fill="hold" nodeType="withEffect">
                                  <p:stCondLst>
                                    <p:cond delay="0"/>
                                  </p:stCondLst>
                                  <p:childTnLst>
                                    <p:set>
                                      <p:cBhvr>
                                        <p:cTn id="204" dur="1" fill="hold">
                                          <p:stCondLst>
                                            <p:cond delay="0"/>
                                          </p:stCondLst>
                                        </p:cTn>
                                        <p:tgtEl>
                                          <p:spTgt spid="101"/>
                                        </p:tgtEl>
                                        <p:attrNameLst>
                                          <p:attrName>style.visibility</p:attrName>
                                        </p:attrNameLst>
                                      </p:cBhvr>
                                      <p:to>
                                        <p:strVal val="visible"/>
                                      </p:to>
                                    </p:set>
                                    <p:animEffect transition="in" filter="fade">
                                      <p:cBhvr>
                                        <p:cTn id="205" dur="500"/>
                                        <p:tgtEl>
                                          <p:spTgt spid="101"/>
                                        </p:tgtEl>
                                      </p:cBhvr>
                                    </p:animEffect>
                                  </p:childTnLst>
                                </p:cTn>
                              </p:par>
                              <p:par>
                                <p:cTn id="206" presetID="10" presetClass="entr" presetSubtype="0" fill="hold" nodeType="withEffect">
                                  <p:stCondLst>
                                    <p:cond delay="0"/>
                                  </p:stCondLst>
                                  <p:childTnLst>
                                    <p:set>
                                      <p:cBhvr>
                                        <p:cTn id="207" dur="1" fill="hold">
                                          <p:stCondLst>
                                            <p:cond delay="0"/>
                                          </p:stCondLst>
                                        </p:cTn>
                                        <p:tgtEl>
                                          <p:spTgt spid="92"/>
                                        </p:tgtEl>
                                        <p:attrNameLst>
                                          <p:attrName>style.visibility</p:attrName>
                                        </p:attrNameLst>
                                      </p:cBhvr>
                                      <p:to>
                                        <p:strVal val="visible"/>
                                      </p:to>
                                    </p:set>
                                    <p:animEffect transition="in" filter="fade">
                                      <p:cBhvr>
                                        <p:cTn id="208" dur="500"/>
                                        <p:tgtEl>
                                          <p:spTgt spid="92"/>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95"/>
                                        </p:tgtEl>
                                        <p:attrNameLst>
                                          <p:attrName>style.visibility</p:attrName>
                                        </p:attrNameLst>
                                      </p:cBhvr>
                                      <p:to>
                                        <p:strVal val="visible"/>
                                      </p:to>
                                    </p:set>
                                    <p:animEffect transition="in" filter="fade">
                                      <p:cBhvr>
                                        <p:cTn id="211" dur="500"/>
                                        <p:tgtEl>
                                          <p:spTgt spid="95"/>
                                        </p:tgtEl>
                                      </p:cBhvr>
                                    </p:animEffect>
                                  </p:childTnLst>
                                </p:cTn>
                              </p:par>
                              <p:par>
                                <p:cTn id="212" presetID="10" presetClass="entr" presetSubtype="0" fill="hold" nodeType="withEffect">
                                  <p:stCondLst>
                                    <p:cond delay="0"/>
                                  </p:stCondLst>
                                  <p:childTnLst>
                                    <p:set>
                                      <p:cBhvr>
                                        <p:cTn id="213" dur="1" fill="hold">
                                          <p:stCondLst>
                                            <p:cond delay="0"/>
                                          </p:stCondLst>
                                        </p:cTn>
                                        <p:tgtEl>
                                          <p:spTgt spid="87"/>
                                        </p:tgtEl>
                                        <p:attrNameLst>
                                          <p:attrName>style.visibility</p:attrName>
                                        </p:attrNameLst>
                                      </p:cBhvr>
                                      <p:to>
                                        <p:strVal val="visible"/>
                                      </p:to>
                                    </p:set>
                                    <p:animEffect transition="in" filter="fade">
                                      <p:cBhvr>
                                        <p:cTn id="214" dur="500"/>
                                        <p:tgtEl>
                                          <p:spTgt spid="87"/>
                                        </p:tgtEl>
                                      </p:cBhvr>
                                    </p:animEffect>
                                  </p:childTnLst>
                                </p:cTn>
                              </p:par>
                              <p:par>
                                <p:cTn id="215" presetID="10" presetClass="entr" presetSubtype="0" fill="hold" nodeType="withEffect">
                                  <p:stCondLst>
                                    <p:cond delay="0"/>
                                  </p:stCondLst>
                                  <p:childTnLst>
                                    <p:set>
                                      <p:cBhvr>
                                        <p:cTn id="216" dur="1" fill="hold">
                                          <p:stCondLst>
                                            <p:cond delay="0"/>
                                          </p:stCondLst>
                                        </p:cTn>
                                        <p:tgtEl>
                                          <p:spTgt spid="114"/>
                                        </p:tgtEl>
                                        <p:attrNameLst>
                                          <p:attrName>style.visibility</p:attrName>
                                        </p:attrNameLst>
                                      </p:cBhvr>
                                      <p:to>
                                        <p:strVal val="visible"/>
                                      </p:to>
                                    </p:set>
                                    <p:animEffect transition="in" filter="fade">
                                      <p:cBhvr>
                                        <p:cTn id="217" dur="500"/>
                                        <p:tgtEl>
                                          <p:spTgt spid="114"/>
                                        </p:tgtEl>
                                      </p:cBhvr>
                                    </p:animEffect>
                                  </p:childTnLst>
                                </p:cTn>
                              </p:par>
                              <p:par>
                                <p:cTn id="218" presetID="10" presetClass="entr" presetSubtype="0" fill="hold" nodeType="withEffect">
                                  <p:stCondLst>
                                    <p:cond delay="0"/>
                                  </p:stCondLst>
                                  <p:childTnLst>
                                    <p:set>
                                      <p:cBhvr>
                                        <p:cTn id="219" dur="1" fill="hold">
                                          <p:stCondLst>
                                            <p:cond delay="0"/>
                                          </p:stCondLst>
                                        </p:cTn>
                                        <p:tgtEl>
                                          <p:spTgt spid="111"/>
                                        </p:tgtEl>
                                        <p:attrNameLst>
                                          <p:attrName>style.visibility</p:attrName>
                                        </p:attrNameLst>
                                      </p:cBhvr>
                                      <p:to>
                                        <p:strVal val="visible"/>
                                      </p:to>
                                    </p:set>
                                    <p:animEffect transition="in" filter="fade">
                                      <p:cBhvr>
                                        <p:cTn id="220" dur="500"/>
                                        <p:tgtEl>
                                          <p:spTgt spid="111"/>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12"/>
                                        </p:tgtEl>
                                        <p:attrNameLst>
                                          <p:attrName>style.visibility</p:attrName>
                                        </p:attrNameLst>
                                      </p:cBhvr>
                                      <p:to>
                                        <p:strVal val="visible"/>
                                      </p:to>
                                    </p:set>
                                    <p:animEffect transition="in" filter="fade">
                                      <p:cBhvr>
                                        <p:cTn id="223" dur="500"/>
                                        <p:tgtEl>
                                          <p:spTgt spid="112"/>
                                        </p:tgtEl>
                                      </p:cBhvr>
                                    </p:animEffect>
                                  </p:childTnLst>
                                </p:cTn>
                              </p:par>
                            </p:childTnLst>
                          </p:cTn>
                        </p:par>
                      </p:childTnLst>
                    </p:cTn>
                  </p:par>
                  <p:par>
                    <p:cTn id="224" fill="hold">
                      <p:stCondLst>
                        <p:cond delay="indefinite"/>
                      </p:stCondLst>
                      <p:childTnLst>
                        <p:par>
                          <p:cTn id="225" fill="hold">
                            <p:stCondLst>
                              <p:cond delay="0"/>
                            </p:stCondLst>
                            <p:childTnLst>
                              <p:par>
                                <p:cTn id="226" presetID="10" presetClass="entr" presetSubtype="0" fill="hold" nodeType="clickEffect">
                                  <p:stCondLst>
                                    <p:cond delay="0"/>
                                  </p:stCondLst>
                                  <p:childTnLst>
                                    <p:set>
                                      <p:cBhvr>
                                        <p:cTn id="227" dur="1" fill="hold">
                                          <p:stCondLst>
                                            <p:cond delay="0"/>
                                          </p:stCondLst>
                                        </p:cTn>
                                        <p:tgtEl>
                                          <p:spTgt spid="81"/>
                                        </p:tgtEl>
                                        <p:attrNameLst>
                                          <p:attrName>style.visibility</p:attrName>
                                        </p:attrNameLst>
                                      </p:cBhvr>
                                      <p:to>
                                        <p:strVal val="visible"/>
                                      </p:to>
                                    </p:set>
                                    <p:animEffect transition="in" filter="fade">
                                      <p:cBhvr>
                                        <p:cTn id="228" dur="500"/>
                                        <p:tgtEl>
                                          <p:spTgt spid="81"/>
                                        </p:tgtEl>
                                      </p:cBhvr>
                                    </p:animEffect>
                                  </p:childTnLst>
                                </p:cTn>
                              </p:par>
                              <p:par>
                                <p:cTn id="229" presetID="10" presetClass="entr" presetSubtype="0" fill="hold" nodeType="withEffect">
                                  <p:stCondLst>
                                    <p:cond delay="0"/>
                                  </p:stCondLst>
                                  <p:childTnLst>
                                    <p:set>
                                      <p:cBhvr>
                                        <p:cTn id="230" dur="1" fill="hold">
                                          <p:stCondLst>
                                            <p:cond delay="0"/>
                                          </p:stCondLst>
                                        </p:cTn>
                                        <p:tgtEl>
                                          <p:spTgt spid="191"/>
                                        </p:tgtEl>
                                        <p:attrNameLst>
                                          <p:attrName>style.visibility</p:attrName>
                                        </p:attrNameLst>
                                      </p:cBhvr>
                                      <p:to>
                                        <p:strVal val="visible"/>
                                      </p:to>
                                    </p:set>
                                    <p:animEffect transition="in" filter="fade">
                                      <p:cBhvr>
                                        <p:cTn id="231" dur="500"/>
                                        <p:tgtEl>
                                          <p:spTgt spid="191"/>
                                        </p:tgtEl>
                                      </p:cBhvr>
                                    </p:animEffect>
                                  </p:childTnLst>
                                </p:cTn>
                              </p:par>
                              <p:par>
                                <p:cTn id="232" presetID="10" presetClass="entr" presetSubtype="0" fill="hold" nodeType="withEffect">
                                  <p:stCondLst>
                                    <p:cond delay="0"/>
                                  </p:stCondLst>
                                  <p:childTnLst>
                                    <p:set>
                                      <p:cBhvr>
                                        <p:cTn id="233" dur="1" fill="hold">
                                          <p:stCondLst>
                                            <p:cond delay="0"/>
                                          </p:stCondLst>
                                        </p:cTn>
                                        <p:tgtEl>
                                          <p:spTgt spid="194"/>
                                        </p:tgtEl>
                                        <p:attrNameLst>
                                          <p:attrName>style.visibility</p:attrName>
                                        </p:attrNameLst>
                                      </p:cBhvr>
                                      <p:to>
                                        <p:strVal val="visible"/>
                                      </p:to>
                                    </p:set>
                                    <p:animEffect transition="in" filter="fade">
                                      <p:cBhvr>
                                        <p:cTn id="234" dur="500"/>
                                        <p:tgtEl>
                                          <p:spTgt spid="194"/>
                                        </p:tgtEl>
                                      </p:cBhvr>
                                    </p:animEffect>
                                  </p:childTnLst>
                                </p:cTn>
                              </p:par>
                              <p:par>
                                <p:cTn id="235" presetID="10" presetClass="entr" presetSubtype="0" fill="hold" nodeType="withEffect">
                                  <p:stCondLst>
                                    <p:cond delay="0"/>
                                  </p:stCondLst>
                                  <p:childTnLst>
                                    <p:set>
                                      <p:cBhvr>
                                        <p:cTn id="236" dur="1" fill="hold">
                                          <p:stCondLst>
                                            <p:cond delay="0"/>
                                          </p:stCondLst>
                                        </p:cTn>
                                        <p:tgtEl>
                                          <p:spTgt spid="246"/>
                                        </p:tgtEl>
                                        <p:attrNameLst>
                                          <p:attrName>style.visibility</p:attrName>
                                        </p:attrNameLst>
                                      </p:cBhvr>
                                      <p:to>
                                        <p:strVal val="visible"/>
                                      </p:to>
                                    </p:set>
                                    <p:animEffect transition="in" filter="fade">
                                      <p:cBhvr>
                                        <p:cTn id="237" dur="500"/>
                                        <p:tgtEl>
                                          <p:spTgt spid="246"/>
                                        </p:tgtEl>
                                      </p:cBhvr>
                                    </p:animEffect>
                                  </p:childTnLst>
                                </p:cTn>
                              </p:par>
                              <p:par>
                                <p:cTn id="238" presetID="10" presetClass="entr" presetSubtype="0" fill="hold" nodeType="withEffect">
                                  <p:stCondLst>
                                    <p:cond delay="0"/>
                                  </p:stCondLst>
                                  <p:childTnLst>
                                    <p:set>
                                      <p:cBhvr>
                                        <p:cTn id="239" dur="1" fill="hold">
                                          <p:stCondLst>
                                            <p:cond delay="0"/>
                                          </p:stCondLst>
                                        </p:cTn>
                                        <p:tgtEl>
                                          <p:spTgt spid="220"/>
                                        </p:tgtEl>
                                        <p:attrNameLst>
                                          <p:attrName>style.visibility</p:attrName>
                                        </p:attrNameLst>
                                      </p:cBhvr>
                                      <p:to>
                                        <p:strVal val="visible"/>
                                      </p:to>
                                    </p:set>
                                    <p:animEffect transition="in" filter="fade">
                                      <p:cBhvr>
                                        <p:cTn id="240" dur="500"/>
                                        <p:tgtEl>
                                          <p:spTgt spid="220"/>
                                        </p:tgtEl>
                                      </p:cBhvr>
                                    </p:animEffect>
                                  </p:childTnLst>
                                </p:cTn>
                              </p:par>
                              <p:par>
                                <p:cTn id="241" presetID="10" presetClass="entr" presetSubtype="0" fill="hold" nodeType="withEffect">
                                  <p:stCondLst>
                                    <p:cond delay="0"/>
                                  </p:stCondLst>
                                  <p:childTnLst>
                                    <p:set>
                                      <p:cBhvr>
                                        <p:cTn id="242" dur="1" fill="hold">
                                          <p:stCondLst>
                                            <p:cond delay="0"/>
                                          </p:stCondLst>
                                        </p:cTn>
                                        <p:tgtEl>
                                          <p:spTgt spid="189"/>
                                        </p:tgtEl>
                                        <p:attrNameLst>
                                          <p:attrName>style.visibility</p:attrName>
                                        </p:attrNameLst>
                                      </p:cBhvr>
                                      <p:to>
                                        <p:strVal val="visible"/>
                                      </p:to>
                                    </p:set>
                                    <p:animEffect transition="in" filter="fade">
                                      <p:cBhvr>
                                        <p:cTn id="243" dur="500"/>
                                        <p:tgtEl>
                                          <p:spTgt spid="189"/>
                                        </p:tgtEl>
                                      </p:cBhvr>
                                    </p:animEffect>
                                  </p:childTnLst>
                                </p:cTn>
                              </p:par>
                              <p:par>
                                <p:cTn id="244" presetID="10" presetClass="entr" presetSubtype="0" fill="hold" nodeType="withEffect">
                                  <p:stCondLst>
                                    <p:cond delay="0"/>
                                  </p:stCondLst>
                                  <p:childTnLst>
                                    <p:set>
                                      <p:cBhvr>
                                        <p:cTn id="245" dur="1" fill="hold">
                                          <p:stCondLst>
                                            <p:cond delay="0"/>
                                          </p:stCondLst>
                                        </p:cTn>
                                        <p:tgtEl>
                                          <p:spTgt spid="239"/>
                                        </p:tgtEl>
                                        <p:attrNameLst>
                                          <p:attrName>style.visibility</p:attrName>
                                        </p:attrNameLst>
                                      </p:cBhvr>
                                      <p:to>
                                        <p:strVal val="visible"/>
                                      </p:to>
                                    </p:set>
                                    <p:animEffect transition="in" filter="fade">
                                      <p:cBhvr>
                                        <p:cTn id="246" dur="500"/>
                                        <p:tgtEl>
                                          <p:spTgt spid="239"/>
                                        </p:tgtEl>
                                      </p:cBhvr>
                                    </p:animEffect>
                                  </p:childTnLst>
                                </p:cTn>
                              </p:par>
                              <p:par>
                                <p:cTn id="247" presetID="10" presetClass="entr" presetSubtype="0" fill="hold" grpId="0" nodeType="withEffect">
                                  <p:stCondLst>
                                    <p:cond delay="0"/>
                                  </p:stCondLst>
                                  <p:childTnLst>
                                    <p:set>
                                      <p:cBhvr>
                                        <p:cTn id="248" dur="1" fill="hold">
                                          <p:stCondLst>
                                            <p:cond delay="0"/>
                                          </p:stCondLst>
                                        </p:cTn>
                                        <p:tgtEl>
                                          <p:spTgt spid="238"/>
                                        </p:tgtEl>
                                        <p:attrNameLst>
                                          <p:attrName>style.visibility</p:attrName>
                                        </p:attrNameLst>
                                      </p:cBhvr>
                                      <p:to>
                                        <p:strVal val="visible"/>
                                      </p:to>
                                    </p:set>
                                    <p:animEffect transition="in" filter="fade">
                                      <p:cBhvr>
                                        <p:cTn id="249" dur="500"/>
                                        <p:tgtEl>
                                          <p:spTgt spid="238"/>
                                        </p:tgtEl>
                                      </p:cBhvr>
                                    </p:animEffect>
                                  </p:childTnLst>
                                </p:cTn>
                              </p:par>
                              <p:par>
                                <p:cTn id="250" presetID="10" presetClass="entr" presetSubtype="0" fill="hold" nodeType="withEffect">
                                  <p:stCondLst>
                                    <p:cond delay="0"/>
                                  </p:stCondLst>
                                  <p:childTnLst>
                                    <p:set>
                                      <p:cBhvr>
                                        <p:cTn id="251" dur="1" fill="hold">
                                          <p:stCondLst>
                                            <p:cond delay="0"/>
                                          </p:stCondLst>
                                        </p:cTn>
                                        <p:tgtEl>
                                          <p:spTgt spid="218"/>
                                        </p:tgtEl>
                                        <p:attrNameLst>
                                          <p:attrName>style.visibility</p:attrName>
                                        </p:attrNameLst>
                                      </p:cBhvr>
                                      <p:to>
                                        <p:strVal val="visible"/>
                                      </p:to>
                                    </p:set>
                                    <p:animEffect transition="in" filter="fade">
                                      <p:cBhvr>
                                        <p:cTn id="252" dur="500"/>
                                        <p:tgtEl>
                                          <p:spTgt spid="218"/>
                                        </p:tgtEl>
                                      </p:cBhvr>
                                    </p:animEffect>
                                  </p:childTnLst>
                                </p:cTn>
                              </p:par>
                              <p:par>
                                <p:cTn id="253" presetID="10" presetClass="entr" presetSubtype="0" fill="hold" grpId="0" nodeType="withEffect">
                                  <p:stCondLst>
                                    <p:cond delay="0"/>
                                  </p:stCondLst>
                                  <p:childTnLst>
                                    <p:set>
                                      <p:cBhvr>
                                        <p:cTn id="254" dur="1" fill="hold">
                                          <p:stCondLst>
                                            <p:cond delay="0"/>
                                          </p:stCondLst>
                                        </p:cTn>
                                        <p:tgtEl>
                                          <p:spTgt spid="217"/>
                                        </p:tgtEl>
                                        <p:attrNameLst>
                                          <p:attrName>style.visibility</p:attrName>
                                        </p:attrNameLst>
                                      </p:cBhvr>
                                      <p:to>
                                        <p:strVal val="visible"/>
                                      </p:to>
                                    </p:set>
                                    <p:animEffect transition="in" filter="fade">
                                      <p:cBhvr>
                                        <p:cTn id="255" dur="500"/>
                                        <p:tgtEl>
                                          <p:spTgt spid="217"/>
                                        </p:tgtEl>
                                      </p:cBhvr>
                                    </p:animEffect>
                                  </p:childTnLst>
                                </p:cTn>
                              </p:par>
                              <p:par>
                                <p:cTn id="256" presetID="10" presetClass="entr" presetSubtype="0" fill="hold" nodeType="withEffect">
                                  <p:stCondLst>
                                    <p:cond delay="0"/>
                                  </p:stCondLst>
                                  <p:childTnLst>
                                    <p:set>
                                      <p:cBhvr>
                                        <p:cTn id="257" dur="1" fill="hold">
                                          <p:stCondLst>
                                            <p:cond delay="0"/>
                                          </p:stCondLst>
                                        </p:cTn>
                                        <p:tgtEl>
                                          <p:spTgt spid="240"/>
                                        </p:tgtEl>
                                        <p:attrNameLst>
                                          <p:attrName>style.visibility</p:attrName>
                                        </p:attrNameLst>
                                      </p:cBhvr>
                                      <p:to>
                                        <p:strVal val="visible"/>
                                      </p:to>
                                    </p:set>
                                    <p:animEffect transition="in" filter="fade">
                                      <p:cBhvr>
                                        <p:cTn id="258" dur="500"/>
                                        <p:tgtEl>
                                          <p:spTgt spid="240"/>
                                        </p:tgtEl>
                                      </p:cBhvr>
                                    </p:animEffect>
                                  </p:childTnLst>
                                </p:cTn>
                              </p:par>
                              <p:par>
                                <p:cTn id="259" presetID="10" presetClass="entr" presetSubtype="0" fill="hold" nodeType="withEffect">
                                  <p:stCondLst>
                                    <p:cond delay="0"/>
                                  </p:stCondLst>
                                  <p:childTnLst>
                                    <p:set>
                                      <p:cBhvr>
                                        <p:cTn id="260" dur="1" fill="hold">
                                          <p:stCondLst>
                                            <p:cond delay="0"/>
                                          </p:stCondLst>
                                        </p:cTn>
                                        <p:tgtEl>
                                          <p:spTgt spid="211"/>
                                        </p:tgtEl>
                                        <p:attrNameLst>
                                          <p:attrName>style.visibility</p:attrName>
                                        </p:attrNameLst>
                                      </p:cBhvr>
                                      <p:to>
                                        <p:strVal val="visible"/>
                                      </p:to>
                                    </p:set>
                                    <p:animEffect transition="in" filter="fade">
                                      <p:cBhvr>
                                        <p:cTn id="261" dur="500"/>
                                        <p:tgtEl>
                                          <p:spTgt spid="211"/>
                                        </p:tgtEl>
                                      </p:cBhvr>
                                    </p:animEffect>
                                  </p:childTnLst>
                                </p:cTn>
                              </p:par>
                              <p:par>
                                <p:cTn id="262" presetID="10" presetClass="entr" presetSubtype="0" fill="hold" nodeType="withEffect">
                                  <p:stCondLst>
                                    <p:cond delay="0"/>
                                  </p:stCondLst>
                                  <p:childTnLst>
                                    <p:set>
                                      <p:cBhvr>
                                        <p:cTn id="263" dur="1" fill="hold">
                                          <p:stCondLst>
                                            <p:cond delay="0"/>
                                          </p:stCondLst>
                                        </p:cTn>
                                        <p:tgtEl>
                                          <p:spTgt spid="210"/>
                                        </p:tgtEl>
                                        <p:attrNameLst>
                                          <p:attrName>style.visibility</p:attrName>
                                        </p:attrNameLst>
                                      </p:cBhvr>
                                      <p:to>
                                        <p:strVal val="visible"/>
                                      </p:to>
                                    </p:set>
                                    <p:animEffect transition="in" filter="fade">
                                      <p:cBhvr>
                                        <p:cTn id="264" dur="500"/>
                                        <p:tgtEl>
                                          <p:spTgt spid="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21" grpId="0"/>
      <p:bldP spid="35" grpId="0" animBg="1"/>
      <p:bldP spid="36" grpId="0"/>
      <p:bldP spid="40" grpId="0" animBg="1"/>
      <p:bldP spid="41" grpId="0" animBg="1"/>
      <p:bldP spid="42" grpId="0" animBg="1"/>
      <p:bldP spid="46" grpId="0" animBg="1"/>
      <p:bldP spid="52" grpId="0" animBg="1"/>
      <p:bldP spid="58" grpId="0" animBg="1"/>
      <p:bldP spid="74" grpId="0"/>
      <p:bldP spid="77" grpId="0"/>
      <p:bldP spid="78" grpId="0" animBg="1"/>
      <p:bldP spid="79" grpId="0" animBg="1"/>
      <p:bldP spid="80" grpId="0" animBg="1"/>
      <p:bldP spid="94" grpId="0" animBg="1"/>
      <p:bldP spid="95" grpId="0" animBg="1"/>
      <p:bldP spid="109" grpId="0" animBg="1"/>
      <p:bldP spid="118" grpId="0" animBg="1"/>
      <p:bldP spid="86" grpId="0"/>
      <p:bldP spid="4" grpId="0" animBg="1"/>
      <p:bldP spid="6" grpId="0"/>
      <p:bldP spid="9" grpId="0" animBg="1"/>
      <p:bldP spid="11" grpId="0"/>
      <p:bldP spid="22" grpId="0" animBg="1"/>
      <p:bldP spid="23" grpId="0"/>
      <p:bldP spid="24" grpId="0"/>
      <p:bldP spid="27" grpId="0" animBg="1"/>
      <p:bldP spid="28" grpId="0"/>
      <p:bldP spid="29" grpId="0" animBg="1"/>
      <p:bldP spid="30" grpId="0"/>
      <p:bldP spid="32" grpId="0"/>
      <p:bldP spid="33" grpId="0" animBg="1"/>
      <p:bldP spid="50" grpId="0" animBg="1"/>
      <p:bldP spid="54" grpId="0"/>
      <p:bldP spid="55" grpId="0" animBg="1"/>
      <p:bldP spid="60" grpId="0"/>
      <p:bldP spid="61" grpId="0" animBg="1"/>
      <p:bldP spid="76" grpId="0"/>
      <p:bldP spid="82" grpId="0" animBg="1"/>
      <p:bldP spid="83" grpId="0"/>
      <p:bldP spid="85" grpId="0" animBg="1"/>
      <p:bldP spid="88" grpId="0"/>
      <p:bldP spid="89" grpId="0"/>
      <p:bldP spid="90" grpId="0" animBg="1"/>
      <p:bldP spid="112" grpId="0" animBg="1"/>
      <p:bldP spid="130" grpId="0"/>
      <p:bldP spid="131" grpId="0"/>
      <p:bldP spid="132" grpId="0"/>
      <p:bldP spid="144" grpId="0"/>
      <p:bldP spid="145" grpId="0" animBg="1"/>
      <p:bldP spid="146" grpId="0" animBg="1"/>
      <p:bldP spid="147" grpId="0" animBg="1"/>
      <p:bldP spid="149" grpId="0" animBg="1"/>
      <p:bldP spid="153" grpId="0" animBg="1"/>
      <p:bldP spid="154" grpId="0"/>
      <p:bldP spid="155" grpId="0" animBg="1"/>
      <p:bldP spid="156" grpId="0"/>
      <p:bldP spid="157" grpId="0" animBg="1"/>
      <p:bldP spid="158" grpId="0"/>
      <p:bldP spid="159" grpId="0"/>
      <p:bldP spid="217" grpId="0" animBg="1"/>
      <p:bldP spid="224" grpId="0"/>
      <p:bldP spid="238" grpId="0" animBg="1"/>
      <p:bldP spid="248" grpId="0" animBg="1"/>
      <p:bldP spid="249" grpId="0"/>
      <p:bldP spid="13"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401123-86EF-284A-A6FA-CBC3F6C099D3}"/>
              </a:ext>
            </a:extLst>
          </p:cNvPr>
          <p:cNvSpPr>
            <a:spLocks noGrp="1"/>
          </p:cNvSpPr>
          <p:nvPr>
            <p:ph type="sldNum" sz="quarter" idx="2"/>
          </p:nvPr>
        </p:nvSpPr>
        <p:spPr/>
        <p:txBody>
          <a:bodyPr/>
          <a:lstStyle/>
          <a:p>
            <a:fld id="{86CB4B4D-7CA3-9044-876B-883B54F8677D}" type="slidenum">
              <a:rPr lang="en-US" smtClean="0"/>
              <a:t>68</a:t>
            </a:fld>
            <a:endParaRPr lang="en-US"/>
          </a:p>
        </p:txBody>
      </p:sp>
      <p:sp>
        <p:nvSpPr>
          <p:cNvPr id="3" name="Title 2">
            <a:extLst>
              <a:ext uri="{FF2B5EF4-FFF2-40B4-BE49-F238E27FC236}">
                <a16:creationId xmlns:a16="http://schemas.microsoft.com/office/drawing/2014/main" id="{64C80669-C313-E464-CE3B-3E64D7D03B8F}"/>
              </a:ext>
            </a:extLst>
          </p:cNvPr>
          <p:cNvSpPr>
            <a:spLocks noGrp="1"/>
          </p:cNvSpPr>
          <p:nvPr>
            <p:ph type="title"/>
          </p:nvPr>
        </p:nvSpPr>
        <p:spPr/>
        <p:txBody>
          <a:bodyPr>
            <a:normAutofit fontScale="90000"/>
          </a:bodyPr>
          <a:lstStyle/>
          <a:p>
            <a:r>
              <a:rPr lang="en-US"/>
              <a:t>Radix sort - Reorder / How to guarantee Stable sort</a:t>
            </a:r>
          </a:p>
        </p:txBody>
      </p:sp>
      <p:sp>
        <p:nvSpPr>
          <p:cNvPr id="4" name="Text Placeholder 3">
            <a:extLst>
              <a:ext uri="{FF2B5EF4-FFF2-40B4-BE49-F238E27FC236}">
                <a16:creationId xmlns:a16="http://schemas.microsoft.com/office/drawing/2014/main" id="{F2E28BE2-E8DD-E172-A0FC-9A08CEC1CEEA}"/>
              </a:ext>
            </a:extLst>
          </p:cNvPr>
          <p:cNvSpPr>
            <a:spLocks noGrp="1"/>
          </p:cNvSpPr>
          <p:nvPr>
            <p:ph type="body" idx="1"/>
          </p:nvPr>
        </p:nvSpPr>
        <p:spPr>
          <a:xfrm>
            <a:off x="274951" y="1015600"/>
            <a:ext cx="9698782" cy="655048"/>
          </a:xfrm>
        </p:spPr>
        <p:txBody>
          <a:bodyPr>
            <a:normAutofit fontScale="92500" lnSpcReduction="20000"/>
          </a:bodyPr>
          <a:lstStyle/>
          <a:p>
            <a:r>
              <a:rPr lang="en-US"/>
              <a:t>The input order have to be preserved</a:t>
            </a:r>
          </a:p>
          <a:p>
            <a:pPr lvl="1"/>
            <a:r>
              <a:rPr lang="en-US"/>
              <a:t>Output locations are determined based on the </a:t>
            </a:r>
            <a:r>
              <a:rPr lang="en-US" i="1"/>
              <a:t>global offsets</a:t>
            </a:r>
            <a:r>
              <a:rPr lang="en-US"/>
              <a:t> and the </a:t>
            </a:r>
            <a:r>
              <a:rPr lang="en-US" i="1"/>
              <a:t>local offsets</a:t>
            </a:r>
          </a:p>
        </p:txBody>
      </p:sp>
      <p:sp>
        <p:nvSpPr>
          <p:cNvPr id="6" name="Rectangle 5">
            <a:extLst>
              <a:ext uri="{FF2B5EF4-FFF2-40B4-BE49-F238E27FC236}">
                <a16:creationId xmlns:a16="http://schemas.microsoft.com/office/drawing/2014/main" id="{8F48CB2C-729E-C496-1009-0D19671EDFF3}"/>
              </a:ext>
            </a:extLst>
          </p:cNvPr>
          <p:cNvSpPr/>
          <p:nvPr/>
        </p:nvSpPr>
        <p:spPr>
          <a:xfrm>
            <a:off x="2612871" y="2462216"/>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5</a:t>
            </a:r>
          </a:p>
        </p:txBody>
      </p:sp>
      <p:sp>
        <p:nvSpPr>
          <p:cNvPr id="7" name="Rectangle 6">
            <a:extLst>
              <a:ext uri="{FF2B5EF4-FFF2-40B4-BE49-F238E27FC236}">
                <a16:creationId xmlns:a16="http://schemas.microsoft.com/office/drawing/2014/main" id="{7B731916-7514-3553-CE86-FD6D24EEADE6}"/>
              </a:ext>
            </a:extLst>
          </p:cNvPr>
          <p:cNvSpPr/>
          <p:nvPr/>
        </p:nvSpPr>
        <p:spPr>
          <a:xfrm>
            <a:off x="1729952" y="2462216"/>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2</a:t>
            </a:r>
          </a:p>
        </p:txBody>
      </p:sp>
      <p:sp>
        <p:nvSpPr>
          <p:cNvPr id="8" name="Rectangle 7">
            <a:extLst>
              <a:ext uri="{FF2B5EF4-FFF2-40B4-BE49-F238E27FC236}">
                <a16:creationId xmlns:a16="http://schemas.microsoft.com/office/drawing/2014/main" id="{23738279-76D2-ACBF-E687-DC94101B1AFE}"/>
              </a:ext>
            </a:extLst>
          </p:cNvPr>
          <p:cNvSpPr/>
          <p:nvPr/>
        </p:nvSpPr>
        <p:spPr>
          <a:xfrm>
            <a:off x="1284553" y="2462216"/>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2</a:t>
            </a:r>
          </a:p>
        </p:txBody>
      </p:sp>
      <p:sp>
        <p:nvSpPr>
          <p:cNvPr id="9" name="Rectangle 8">
            <a:extLst>
              <a:ext uri="{FF2B5EF4-FFF2-40B4-BE49-F238E27FC236}">
                <a16:creationId xmlns:a16="http://schemas.microsoft.com/office/drawing/2014/main" id="{CC1A52C9-48B0-6CC9-DC79-0BB855F29C8E}"/>
              </a:ext>
            </a:extLst>
          </p:cNvPr>
          <p:cNvSpPr/>
          <p:nvPr/>
        </p:nvSpPr>
        <p:spPr>
          <a:xfrm>
            <a:off x="2172011" y="2463332"/>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rgbClr val="FFFFFF"/>
                </a:solidFill>
                <a:effectLst/>
                <a:uFillTx/>
                <a:latin typeface="+mj-lt"/>
                <a:ea typeface="+mj-ea"/>
                <a:cs typeface="+mj-cs"/>
                <a:sym typeface="Calibri"/>
              </a:rPr>
              <a:t>4</a:t>
            </a:r>
          </a:p>
        </p:txBody>
      </p:sp>
      <p:sp>
        <p:nvSpPr>
          <p:cNvPr id="10" name="Rectangle 9">
            <a:extLst>
              <a:ext uri="{FF2B5EF4-FFF2-40B4-BE49-F238E27FC236}">
                <a16:creationId xmlns:a16="http://schemas.microsoft.com/office/drawing/2014/main" id="{44EF0ADD-D04C-8A70-F5B5-5E84C965D583}"/>
              </a:ext>
            </a:extLst>
          </p:cNvPr>
          <p:cNvSpPr/>
          <p:nvPr/>
        </p:nvSpPr>
        <p:spPr>
          <a:xfrm>
            <a:off x="3059469" y="2462216"/>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5</a:t>
            </a:r>
          </a:p>
        </p:txBody>
      </p:sp>
      <p:sp>
        <p:nvSpPr>
          <p:cNvPr id="20" name="Rectangle 19">
            <a:extLst>
              <a:ext uri="{FF2B5EF4-FFF2-40B4-BE49-F238E27FC236}">
                <a16:creationId xmlns:a16="http://schemas.microsoft.com/office/drawing/2014/main" id="{7278DBD8-C3DA-11AE-2C92-72836A5FF0A2}"/>
              </a:ext>
            </a:extLst>
          </p:cNvPr>
          <p:cNvSpPr/>
          <p:nvPr/>
        </p:nvSpPr>
        <p:spPr>
          <a:xfrm>
            <a:off x="2592319" y="4058472"/>
            <a:ext cx="609498" cy="353131"/>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6" name="Rectangle 25">
            <a:extLst>
              <a:ext uri="{FF2B5EF4-FFF2-40B4-BE49-F238E27FC236}">
                <a16:creationId xmlns:a16="http://schemas.microsoft.com/office/drawing/2014/main" id="{72150DF5-8C36-44BC-F440-978C417A2DF0}"/>
              </a:ext>
            </a:extLst>
          </p:cNvPr>
          <p:cNvSpPr/>
          <p:nvPr/>
        </p:nvSpPr>
        <p:spPr>
          <a:xfrm>
            <a:off x="3502608" y="2462216"/>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5</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21C1F3D6-0176-0D21-9562-820045898CA9}"/>
                  </a:ext>
                </a:extLst>
              </p:cNvPr>
              <p:cNvSpPr txBox="1"/>
              <p:nvPr/>
            </p:nvSpPr>
            <p:spPr>
              <a:xfrm>
                <a:off x="2627113" y="4108073"/>
                <a:ext cx="575029" cy="2484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Sup>
                        <m:sSubSupPr>
                          <m:ctrlPr>
                            <a:rPr kumimoji="0" lang="en-US" sz="14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ctrlPr>
                        </m:sSubSupPr>
                        <m:e>
                          <m:r>
                            <a:rPr kumimoji="0" lang="en-US" sz="14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𝑂</m:t>
                          </m:r>
                        </m:e>
                        <m:sub>
                          <m:r>
                            <a:rPr kumimoji="0" lang="en-US" sz="14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𝑔𝑙𝑜𝑏𝑎𝑙</m:t>
                          </m:r>
                        </m:sub>
                        <m:sup>
                          <m:r>
                            <a:rPr kumimoji="0" lang="en-US" sz="14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2</m:t>
                          </m:r>
                        </m:sup>
                      </m:sSubSup>
                    </m:oMath>
                  </m:oMathPara>
                </a14:m>
                <a:endParaRPr kumimoji="0" lang="en-US" sz="1400" i="0" u="none" strike="noStrike" cap="none" spc="0" normalizeH="0" baseline="0">
                  <a:ln>
                    <a:noFill/>
                  </a:ln>
                  <a:solidFill>
                    <a:srgbClr val="FFFFFF"/>
                  </a:solidFill>
                  <a:effectLst/>
                  <a:uFillTx/>
                  <a:latin typeface="+mj-lt"/>
                  <a:ea typeface="+mj-ea"/>
                  <a:cs typeface="+mj-cs"/>
                  <a:sym typeface="Calibri"/>
                </a:endParaRPr>
              </a:p>
            </p:txBody>
          </p:sp>
        </mc:Choice>
        <mc:Fallback xmlns="">
          <p:sp>
            <p:nvSpPr>
              <p:cNvPr id="35" name="TextBox 34">
                <a:extLst>
                  <a:ext uri="{FF2B5EF4-FFF2-40B4-BE49-F238E27FC236}">
                    <a16:creationId xmlns:a16="http://schemas.microsoft.com/office/drawing/2014/main" id="{21C1F3D6-0176-0D21-9562-820045898CA9}"/>
                  </a:ext>
                </a:extLst>
              </p:cNvPr>
              <p:cNvSpPr txBox="1">
                <a:spLocks noRot="1" noChangeAspect="1" noMove="1" noResize="1" noEditPoints="1" noAdjustHandles="1" noChangeArrowheads="1" noChangeShapeType="1" noTextEdit="1"/>
              </p:cNvSpPr>
              <p:nvPr/>
            </p:nvSpPr>
            <p:spPr>
              <a:xfrm>
                <a:off x="2627113" y="4108073"/>
                <a:ext cx="575029" cy="248466"/>
              </a:xfrm>
              <a:prstGeom prst="rect">
                <a:avLst/>
              </a:prstGeom>
              <a:blipFill>
                <a:blip r:embed="rId3"/>
                <a:stretch>
                  <a:fillRect l="-6383" r="-3191" b="-19512"/>
                </a:stretch>
              </a:blipFill>
              <a:ln w="12700" cap="flat">
                <a:noFill/>
                <a:miter lim="400000"/>
              </a:ln>
              <a:effectLst/>
            </p:spPr>
            <p:txBody>
              <a:bodyPr/>
              <a:lstStyle/>
              <a:p>
                <a:r>
                  <a:rPr lang="en-US">
                    <a:noFill/>
                  </a:rPr>
                  <a:t> </a:t>
                </a:r>
              </a:p>
            </p:txBody>
          </p:sp>
        </mc:Fallback>
      </mc:AlternateContent>
      <p:sp>
        <p:nvSpPr>
          <p:cNvPr id="40" name="Rectangle 39">
            <a:extLst>
              <a:ext uri="{FF2B5EF4-FFF2-40B4-BE49-F238E27FC236}">
                <a16:creationId xmlns:a16="http://schemas.microsoft.com/office/drawing/2014/main" id="{35BC3741-74EC-4082-8F70-F713AD80AA60}"/>
              </a:ext>
            </a:extLst>
          </p:cNvPr>
          <p:cNvSpPr/>
          <p:nvPr/>
        </p:nvSpPr>
        <p:spPr>
          <a:xfrm>
            <a:off x="645263" y="4504453"/>
            <a:ext cx="11122816" cy="598180"/>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cxnSp>
        <p:nvCxnSpPr>
          <p:cNvPr id="41" name="Straight Connector 40">
            <a:extLst>
              <a:ext uri="{FF2B5EF4-FFF2-40B4-BE49-F238E27FC236}">
                <a16:creationId xmlns:a16="http://schemas.microsoft.com/office/drawing/2014/main" id="{8E1C6F64-ACE5-5414-FC2E-98475D15AFDB}"/>
              </a:ext>
            </a:extLst>
          </p:cNvPr>
          <p:cNvCxnSpPr>
            <a:cxnSpLocks/>
          </p:cNvCxnSpPr>
          <p:nvPr/>
        </p:nvCxnSpPr>
        <p:spPr>
          <a:xfrm>
            <a:off x="3054347" y="4450486"/>
            <a:ext cx="0" cy="905011"/>
          </a:xfrm>
          <a:prstGeom prst="line">
            <a:avLst/>
          </a:prstGeom>
          <a:noFill/>
          <a:ln w="28575" cap="flat">
            <a:solidFill>
              <a:srgbClr val="FFFFFF"/>
            </a:solidFill>
            <a:prstDash val="sysDash"/>
            <a:miter lim="800000"/>
          </a:ln>
          <a:effectLst>
            <a:outerShdw blurRad="63500" sx="102000" sy="102000" algn="ctr" rotWithShape="0">
              <a:prstClr val="black">
                <a:alpha val="40000"/>
              </a:prstClr>
            </a:outerShdw>
          </a:effectLst>
          <a:sp3d/>
        </p:spPr>
        <p:style>
          <a:lnRef idx="0">
            <a:scrgbClr r="0" g="0" b="0"/>
          </a:lnRef>
          <a:fillRef idx="0">
            <a:scrgbClr r="0" g="0" b="0"/>
          </a:fillRef>
          <a:effectRef idx="0">
            <a:scrgbClr r="0" g="0" b="0"/>
          </a:effectRef>
          <a:fontRef idx="none"/>
        </p:style>
      </p:cxnSp>
      <p:cxnSp>
        <p:nvCxnSpPr>
          <p:cNvPr id="42" name="Straight Connector 41">
            <a:extLst>
              <a:ext uri="{FF2B5EF4-FFF2-40B4-BE49-F238E27FC236}">
                <a16:creationId xmlns:a16="http://schemas.microsoft.com/office/drawing/2014/main" id="{08C4EC39-3A31-8DF8-E6A1-EA64FE1BFA6B}"/>
              </a:ext>
            </a:extLst>
          </p:cNvPr>
          <p:cNvCxnSpPr>
            <a:cxnSpLocks/>
          </p:cNvCxnSpPr>
          <p:nvPr/>
        </p:nvCxnSpPr>
        <p:spPr>
          <a:xfrm>
            <a:off x="6448462" y="4420590"/>
            <a:ext cx="0" cy="888706"/>
          </a:xfrm>
          <a:prstGeom prst="line">
            <a:avLst/>
          </a:prstGeom>
          <a:noFill/>
          <a:ln w="28575" cap="flat">
            <a:solidFill>
              <a:srgbClr val="FFFFFF"/>
            </a:solidFill>
            <a:prstDash val="sysDash"/>
            <a:miter lim="800000"/>
          </a:ln>
          <a:effectLst>
            <a:outerShdw blurRad="63500" sx="102000" sy="102000" algn="ctr" rotWithShape="0">
              <a:prstClr val="black">
                <a:alpha val="40000"/>
              </a:prstClr>
            </a:outerShdw>
          </a:effectLst>
          <a:sp3d/>
        </p:spPr>
        <p:style>
          <a:lnRef idx="0">
            <a:scrgbClr r="0" g="0" b="0"/>
          </a:lnRef>
          <a:fillRef idx="0">
            <a:scrgbClr r="0" g="0" b="0"/>
          </a:fillRef>
          <a:effectRef idx="0">
            <a:scrgbClr r="0" g="0" b="0"/>
          </a:effectRef>
          <a:fontRef idx="none"/>
        </p:style>
      </p:cxnSp>
      <p:cxnSp>
        <p:nvCxnSpPr>
          <p:cNvPr id="43" name="Straight Connector 42">
            <a:extLst>
              <a:ext uri="{FF2B5EF4-FFF2-40B4-BE49-F238E27FC236}">
                <a16:creationId xmlns:a16="http://schemas.microsoft.com/office/drawing/2014/main" id="{2DFC63D8-449D-29B6-A4A3-97DD61328B4E}"/>
              </a:ext>
            </a:extLst>
          </p:cNvPr>
          <p:cNvCxnSpPr>
            <a:cxnSpLocks/>
          </p:cNvCxnSpPr>
          <p:nvPr/>
        </p:nvCxnSpPr>
        <p:spPr>
          <a:xfrm>
            <a:off x="9606171" y="4420590"/>
            <a:ext cx="0" cy="863673"/>
          </a:xfrm>
          <a:prstGeom prst="line">
            <a:avLst/>
          </a:prstGeom>
          <a:noFill/>
          <a:ln w="28575" cap="flat">
            <a:solidFill>
              <a:srgbClr val="FFFFFF"/>
            </a:solidFill>
            <a:prstDash val="sysDash"/>
            <a:miter lim="800000"/>
          </a:ln>
          <a:effectLst>
            <a:outerShdw blurRad="63500" sx="102000" sy="102000" algn="ctr" rotWithShape="0">
              <a:prstClr val="black">
                <a:alpha val="40000"/>
              </a:prstClr>
            </a:outerShdw>
          </a:effectLst>
          <a:sp3d/>
        </p:spPr>
        <p:style>
          <a:lnRef idx="0">
            <a:scrgbClr r="0" g="0" b="0"/>
          </a:lnRef>
          <a:fillRef idx="0">
            <a:scrgbClr r="0" g="0" b="0"/>
          </a:fillRef>
          <a:effectRef idx="0">
            <a:scrgbClr r="0" g="0" b="0"/>
          </a:effectRef>
          <a:fontRef idx="none"/>
        </p:style>
      </p:cxnSp>
      <p:grpSp>
        <p:nvGrpSpPr>
          <p:cNvPr id="69" name="Group 68">
            <a:extLst>
              <a:ext uri="{FF2B5EF4-FFF2-40B4-BE49-F238E27FC236}">
                <a16:creationId xmlns:a16="http://schemas.microsoft.com/office/drawing/2014/main" id="{B506F920-99AD-F2BC-F415-7A65B506782D}"/>
              </a:ext>
            </a:extLst>
          </p:cNvPr>
          <p:cNvGrpSpPr/>
          <p:nvPr/>
        </p:nvGrpSpPr>
        <p:grpSpPr>
          <a:xfrm>
            <a:off x="11318137" y="4329718"/>
            <a:ext cx="700063" cy="979578"/>
            <a:chOff x="11363944" y="4228371"/>
            <a:chExt cx="700063" cy="979578"/>
          </a:xfrm>
        </p:grpSpPr>
        <p:sp>
          <p:nvSpPr>
            <p:cNvPr id="56" name="Rectangle 55">
              <a:extLst>
                <a:ext uri="{FF2B5EF4-FFF2-40B4-BE49-F238E27FC236}">
                  <a16:creationId xmlns:a16="http://schemas.microsoft.com/office/drawing/2014/main" id="{CD07180F-1A13-7D2D-811D-954EA07F864B}"/>
                </a:ext>
              </a:extLst>
            </p:cNvPr>
            <p:cNvSpPr/>
            <p:nvPr/>
          </p:nvSpPr>
          <p:spPr>
            <a:xfrm>
              <a:off x="11488816" y="4306227"/>
              <a:ext cx="575191" cy="474582"/>
            </a:xfrm>
            <a:prstGeom prst="rect">
              <a:avLst/>
            </a:prstGeom>
            <a:solidFill>
              <a:srgbClr val="0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57" name="Rectangle 56">
              <a:extLst>
                <a:ext uri="{FF2B5EF4-FFF2-40B4-BE49-F238E27FC236}">
                  <a16:creationId xmlns:a16="http://schemas.microsoft.com/office/drawing/2014/main" id="{46DF83F5-4A7D-24AB-C524-B9D28CBF736C}"/>
                </a:ext>
              </a:extLst>
            </p:cNvPr>
            <p:cNvSpPr/>
            <p:nvPr/>
          </p:nvSpPr>
          <p:spPr>
            <a:xfrm>
              <a:off x="11389743" y="4733367"/>
              <a:ext cx="575191" cy="474582"/>
            </a:xfrm>
            <a:prstGeom prst="rect">
              <a:avLst/>
            </a:prstGeom>
            <a:solidFill>
              <a:srgbClr val="0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58" name="Freeform: Shape 57">
              <a:extLst>
                <a:ext uri="{FF2B5EF4-FFF2-40B4-BE49-F238E27FC236}">
                  <a16:creationId xmlns:a16="http://schemas.microsoft.com/office/drawing/2014/main" id="{5FA206FD-9141-3BE7-9FBE-04D4E30C9A2F}"/>
                </a:ext>
              </a:extLst>
            </p:cNvPr>
            <p:cNvSpPr/>
            <p:nvPr/>
          </p:nvSpPr>
          <p:spPr>
            <a:xfrm>
              <a:off x="11363944" y="4237896"/>
              <a:ext cx="153780" cy="845801"/>
            </a:xfrm>
            <a:custGeom>
              <a:avLst/>
              <a:gdLst>
                <a:gd name="connsiteX0" fmla="*/ 210119 w 399749"/>
                <a:gd name="connsiteY0" fmla="*/ 0 h 1204898"/>
                <a:gd name="connsiteX1" fmla="*/ 392999 w 399749"/>
                <a:gd name="connsiteY1" fmla="*/ 437322 h 1204898"/>
                <a:gd name="connsiteX2" fmla="*/ 35190 w 399749"/>
                <a:gd name="connsiteY2" fmla="*/ 795130 h 1204898"/>
                <a:gd name="connsiteX3" fmla="*/ 51092 w 399749"/>
                <a:gd name="connsiteY3" fmla="*/ 834887 h 1204898"/>
                <a:gd name="connsiteX4" fmla="*/ 369145 w 399749"/>
                <a:gd name="connsiteY4" fmla="*/ 1176793 h 1204898"/>
                <a:gd name="connsiteX5" fmla="*/ 369145 w 399749"/>
                <a:gd name="connsiteY5" fmla="*/ 1160890 h 1204898"/>
                <a:gd name="connsiteX0" fmla="*/ 172572 w 362202"/>
                <a:gd name="connsiteY0" fmla="*/ 0 h 1204898"/>
                <a:gd name="connsiteX1" fmla="*/ 355452 w 362202"/>
                <a:gd name="connsiteY1" fmla="*/ 437322 h 1204898"/>
                <a:gd name="connsiteX2" fmla="*/ 88131 w 362202"/>
                <a:gd name="connsiteY2" fmla="*/ 528430 h 1204898"/>
                <a:gd name="connsiteX3" fmla="*/ 13545 w 362202"/>
                <a:gd name="connsiteY3" fmla="*/ 834887 h 1204898"/>
                <a:gd name="connsiteX4" fmla="*/ 331598 w 362202"/>
                <a:gd name="connsiteY4" fmla="*/ 1176793 h 1204898"/>
                <a:gd name="connsiteX5" fmla="*/ 331598 w 362202"/>
                <a:gd name="connsiteY5" fmla="*/ 1160890 h 1204898"/>
                <a:gd name="connsiteX0" fmla="*/ 171725 w 361355"/>
                <a:gd name="connsiteY0" fmla="*/ 0 h 1204898"/>
                <a:gd name="connsiteX1" fmla="*/ 311743 w 361355"/>
                <a:gd name="connsiteY1" fmla="*/ 332547 h 1204898"/>
                <a:gd name="connsiteX2" fmla="*/ 87284 w 361355"/>
                <a:gd name="connsiteY2" fmla="*/ 528430 h 1204898"/>
                <a:gd name="connsiteX3" fmla="*/ 12698 w 361355"/>
                <a:gd name="connsiteY3" fmla="*/ 834887 h 1204898"/>
                <a:gd name="connsiteX4" fmla="*/ 330751 w 361355"/>
                <a:gd name="connsiteY4" fmla="*/ 1176793 h 1204898"/>
                <a:gd name="connsiteX5" fmla="*/ 330751 w 361355"/>
                <a:gd name="connsiteY5" fmla="*/ 1160890 h 1204898"/>
                <a:gd name="connsiteX0" fmla="*/ 169281 w 358911"/>
                <a:gd name="connsiteY0" fmla="*/ 0 h 1204898"/>
                <a:gd name="connsiteX1" fmla="*/ 309299 w 358911"/>
                <a:gd name="connsiteY1" fmla="*/ 332547 h 1204898"/>
                <a:gd name="connsiteX2" fmla="*/ 99127 w 358911"/>
                <a:gd name="connsiteY2" fmla="*/ 561767 h 1204898"/>
                <a:gd name="connsiteX3" fmla="*/ 10254 w 358911"/>
                <a:gd name="connsiteY3" fmla="*/ 834887 h 1204898"/>
                <a:gd name="connsiteX4" fmla="*/ 328307 w 358911"/>
                <a:gd name="connsiteY4" fmla="*/ 1176793 h 1204898"/>
                <a:gd name="connsiteX5" fmla="*/ 328307 w 358911"/>
                <a:gd name="connsiteY5" fmla="*/ 1160890 h 1204898"/>
                <a:gd name="connsiteX0" fmla="*/ 159055 w 348685"/>
                <a:gd name="connsiteY0" fmla="*/ 0 h 1204898"/>
                <a:gd name="connsiteX1" fmla="*/ 299073 w 348685"/>
                <a:gd name="connsiteY1" fmla="*/ 332547 h 1204898"/>
                <a:gd name="connsiteX2" fmla="*/ 28 w 348685"/>
                <a:gd name="connsiteY2" fmla="*/ 834887 h 1204898"/>
                <a:gd name="connsiteX3" fmla="*/ 318081 w 348685"/>
                <a:gd name="connsiteY3" fmla="*/ 1176793 h 1204898"/>
                <a:gd name="connsiteX4" fmla="*/ 318081 w 348685"/>
                <a:gd name="connsiteY4" fmla="*/ 1160890 h 1204898"/>
                <a:gd name="connsiteX0" fmla="*/ 135242 w 348684"/>
                <a:gd name="connsiteY0" fmla="*/ 0 h 1090598"/>
                <a:gd name="connsiteX1" fmla="*/ 299072 w 348684"/>
                <a:gd name="connsiteY1" fmla="*/ 218247 h 1090598"/>
                <a:gd name="connsiteX2" fmla="*/ 27 w 348684"/>
                <a:gd name="connsiteY2" fmla="*/ 720587 h 1090598"/>
                <a:gd name="connsiteX3" fmla="*/ 318080 w 348684"/>
                <a:gd name="connsiteY3" fmla="*/ 1062493 h 1090598"/>
                <a:gd name="connsiteX4" fmla="*/ 318080 w 348684"/>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368 w 349810"/>
                <a:gd name="connsiteY0" fmla="*/ 0 h 1090598"/>
                <a:gd name="connsiteX1" fmla="*/ 209710 w 349810"/>
                <a:gd name="connsiteY1" fmla="*/ 313497 h 1090598"/>
                <a:gd name="connsiteX2" fmla="*/ 1153 w 349810"/>
                <a:gd name="connsiteY2" fmla="*/ 720587 h 1090598"/>
                <a:gd name="connsiteX3" fmla="*/ 319206 w 349810"/>
                <a:gd name="connsiteY3" fmla="*/ 1062493 h 1090598"/>
                <a:gd name="connsiteX4" fmla="*/ 319206 w 349810"/>
                <a:gd name="connsiteY4" fmla="*/ 1046590 h 1090598"/>
                <a:gd name="connsiteX0" fmla="*/ 74816 w 288258"/>
                <a:gd name="connsiteY0" fmla="*/ 0 h 1090598"/>
                <a:gd name="connsiteX1" fmla="*/ 148158 w 288258"/>
                <a:gd name="connsiteY1" fmla="*/ 313497 h 1090598"/>
                <a:gd name="connsiteX2" fmla="*/ 1513 w 288258"/>
                <a:gd name="connsiteY2" fmla="*/ 611049 h 1090598"/>
                <a:gd name="connsiteX3" fmla="*/ 257654 w 288258"/>
                <a:gd name="connsiteY3" fmla="*/ 1062493 h 1090598"/>
                <a:gd name="connsiteX4" fmla="*/ 257654 w 288258"/>
                <a:gd name="connsiteY4" fmla="*/ 1046590 h 1090598"/>
                <a:gd name="connsiteX0" fmla="*/ 73596 w 287038"/>
                <a:gd name="connsiteY0" fmla="*/ 0 h 1090598"/>
                <a:gd name="connsiteX1" fmla="*/ 146938 w 287038"/>
                <a:gd name="connsiteY1" fmla="*/ 313497 h 1090598"/>
                <a:gd name="connsiteX2" fmla="*/ 293 w 287038"/>
                <a:gd name="connsiteY2" fmla="*/ 611049 h 1090598"/>
                <a:gd name="connsiteX3" fmla="*/ 256434 w 287038"/>
                <a:gd name="connsiteY3" fmla="*/ 1062493 h 1090598"/>
                <a:gd name="connsiteX4" fmla="*/ 256434 w 287038"/>
                <a:gd name="connsiteY4" fmla="*/ 1046590 h 1090598"/>
                <a:gd name="connsiteX0" fmla="*/ 73596 w 435763"/>
                <a:gd name="connsiteY0" fmla="*/ 0 h 1169574"/>
                <a:gd name="connsiteX1" fmla="*/ 146938 w 435763"/>
                <a:gd name="connsiteY1" fmla="*/ 313497 h 1169574"/>
                <a:gd name="connsiteX2" fmla="*/ 293 w 435763"/>
                <a:gd name="connsiteY2" fmla="*/ 611049 h 1169574"/>
                <a:gd name="connsiteX3" fmla="*/ 256434 w 435763"/>
                <a:gd name="connsiteY3" fmla="*/ 1062493 h 1169574"/>
                <a:gd name="connsiteX4" fmla="*/ 432646 w 435763"/>
                <a:gd name="connsiteY4" fmla="*/ 1160890 h 1169574"/>
                <a:gd name="connsiteX0" fmla="*/ 77000 w 437410"/>
                <a:gd name="connsiteY0" fmla="*/ 0 h 1164634"/>
                <a:gd name="connsiteX1" fmla="*/ 150342 w 437410"/>
                <a:gd name="connsiteY1" fmla="*/ 313497 h 1164634"/>
                <a:gd name="connsiteX2" fmla="*/ 3697 w 437410"/>
                <a:gd name="connsiteY2" fmla="*/ 611049 h 1164634"/>
                <a:gd name="connsiteX3" fmla="*/ 40763 w 437410"/>
                <a:gd name="connsiteY3" fmla="*/ 919618 h 1164634"/>
                <a:gd name="connsiteX4" fmla="*/ 436050 w 437410"/>
                <a:gd name="connsiteY4" fmla="*/ 1160890 h 1164634"/>
                <a:gd name="connsiteX0" fmla="*/ 77000 w 159285"/>
                <a:gd name="connsiteY0" fmla="*/ 0 h 919618"/>
                <a:gd name="connsiteX1" fmla="*/ 150342 w 159285"/>
                <a:gd name="connsiteY1" fmla="*/ 313497 h 919618"/>
                <a:gd name="connsiteX2" fmla="*/ 3697 w 159285"/>
                <a:gd name="connsiteY2" fmla="*/ 611049 h 919618"/>
                <a:gd name="connsiteX3" fmla="*/ 40763 w 159285"/>
                <a:gd name="connsiteY3" fmla="*/ 919618 h 919618"/>
                <a:gd name="connsiteX0" fmla="*/ 73357 w 165708"/>
                <a:gd name="connsiteY0" fmla="*/ 0 h 943431"/>
                <a:gd name="connsiteX1" fmla="*/ 146699 w 165708"/>
                <a:gd name="connsiteY1" fmla="*/ 313497 h 943431"/>
                <a:gd name="connsiteX2" fmla="*/ 54 w 165708"/>
                <a:gd name="connsiteY2" fmla="*/ 611049 h 943431"/>
                <a:gd name="connsiteX3" fmla="*/ 165708 w 165708"/>
                <a:gd name="connsiteY3" fmla="*/ 943431 h 943431"/>
                <a:gd name="connsiteX0" fmla="*/ 76496 w 316485"/>
                <a:gd name="connsiteY0" fmla="*/ 0 h 1000581"/>
                <a:gd name="connsiteX1" fmla="*/ 149838 w 316485"/>
                <a:gd name="connsiteY1" fmla="*/ 313497 h 1000581"/>
                <a:gd name="connsiteX2" fmla="*/ 3193 w 316485"/>
                <a:gd name="connsiteY2" fmla="*/ 611049 h 1000581"/>
                <a:gd name="connsiteX3" fmla="*/ 316485 w 316485"/>
                <a:gd name="connsiteY3" fmla="*/ 1000581 h 1000581"/>
                <a:gd name="connsiteX0" fmla="*/ 73829 w 209043"/>
                <a:gd name="connsiteY0" fmla="*/ 0 h 972006"/>
                <a:gd name="connsiteX1" fmla="*/ 147171 w 209043"/>
                <a:gd name="connsiteY1" fmla="*/ 313497 h 972006"/>
                <a:gd name="connsiteX2" fmla="*/ 526 w 209043"/>
                <a:gd name="connsiteY2" fmla="*/ 611049 h 972006"/>
                <a:gd name="connsiteX3" fmla="*/ 209043 w 209043"/>
                <a:gd name="connsiteY3" fmla="*/ 972006 h 972006"/>
                <a:gd name="connsiteX0" fmla="*/ 74624 w 156909"/>
                <a:gd name="connsiteY0" fmla="*/ 0 h 938669"/>
                <a:gd name="connsiteX1" fmla="*/ 147966 w 156909"/>
                <a:gd name="connsiteY1" fmla="*/ 313497 h 938669"/>
                <a:gd name="connsiteX2" fmla="*/ 1321 w 156909"/>
                <a:gd name="connsiteY2" fmla="*/ 611049 h 938669"/>
                <a:gd name="connsiteX3" fmla="*/ 71725 w 156909"/>
                <a:gd name="connsiteY3" fmla="*/ 938669 h 938669"/>
                <a:gd name="connsiteX0" fmla="*/ 73991 w 218730"/>
                <a:gd name="connsiteY0" fmla="*/ 0 h 938669"/>
                <a:gd name="connsiteX1" fmla="*/ 147333 w 218730"/>
                <a:gd name="connsiteY1" fmla="*/ 313497 h 938669"/>
                <a:gd name="connsiteX2" fmla="*/ 688 w 218730"/>
                <a:gd name="connsiteY2" fmla="*/ 611049 h 938669"/>
                <a:gd name="connsiteX3" fmla="*/ 218730 w 218730"/>
                <a:gd name="connsiteY3" fmla="*/ 938669 h 938669"/>
                <a:gd name="connsiteX0" fmla="*/ 74815 w 257654"/>
                <a:gd name="connsiteY0" fmla="*/ 0 h 941050"/>
                <a:gd name="connsiteX1" fmla="*/ 148157 w 257654"/>
                <a:gd name="connsiteY1" fmla="*/ 313497 h 941050"/>
                <a:gd name="connsiteX2" fmla="*/ 1512 w 257654"/>
                <a:gd name="connsiteY2" fmla="*/ 611049 h 941050"/>
                <a:gd name="connsiteX3" fmla="*/ 257654 w 257654"/>
                <a:gd name="connsiteY3" fmla="*/ 941050 h 941050"/>
                <a:gd name="connsiteX0" fmla="*/ 74269 w 233296"/>
                <a:gd name="connsiteY0" fmla="*/ 0 h 905332"/>
                <a:gd name="connsiteX1" fmla="*/ 147611 w 233296"/>
                <a:gd name="connsiteY1" fmla="*/ 313497 h 905332"/>
                <a:gd name="connsiteX2" fmla="*/ 966 w 233296"/>
                <a:gd name="connsiteY2" fmla="*/ 611049 h 905332"/>
                <a:gd name="connsiteX3" fmla="*/ 233296 w 233296"/>
                <a:gd name="connsiteY3" fmla="*/ 905332 h 905332"/>
                <a:gd name="connsiteX0" fmla="*/ 74146 w 233173"/>
                <a:gd name="connsiteY0" fmla="*/ 0 h 905332"/>
                <a:gd name="connsiteX1" fmla="*/ 152251 w 233173"/>
                <a:gd name="connsiteY1" fmla="*/ 330165 h 905332"/>
                <a:gd name="connsiteX2" fmla="*/ 843 w 233173"/>
                <a:gd name="connsiteY2" fmla="*/ 611049 h 905332"/>
                <a:gd name="connsiteX3" fmla="*/ 233173 w 233173"/>
                <a:gd name="connsiteY3" fmla="*/ 905332 h 905332"/>
                <a:gd name="connsiteX0" fmla="*/ 73758 w 232785"/>
                <a:gd name="connsiteY0" fmla="*/ 0 h 905332"/>
                <a:gd name="connsiteX1" fmla="*/ 170913 w 232785"/>
                <a:gd name="connsiteY1" fmla="*/ 332546 h 905332"/>
                <a:gd name="connsiteX2" fmla="*/ 455 w 232785"/>
                <a:gd name="connsiteY2" fmla="*/ 611049 h 905332"/>
                <a:gd name="connsiteX3" fmla="*/ 232785 w 232785"/>
                <a:gd name="connsiteY3" fmla="*/ 905332 h 905332"/>
                <a:gd name="connsiteX0" fmla="*/ 78522 w 232786"/>
                <a:gd name="connsiteY0" fmla="*/ 0 h 874376"/>
                <a:gd name="connsiteX1" fmla="*/ 170914 w 232786"/>
                <a:gd name="connsiteY1" fmla="*/ 301590 h 874376"/>
                <a:gd name="connsiteX2" fmla="*/ 456 w 232786"/>
                <a:gd name="connsiteY2" fmla="*/ 580093 h 874376"/>
                <a:gd name="connsiteX3" fmla="*/ 232786 w 232786"/>
                <a:gd name="connsiteY3" fmla="*/ 874376 h 874376"/>
                <a:gd name="connsiteX0" fmla="*/ 45272 w 199536"/>
                <a:gd name="connsiteY0" fmla="*/ 0 h 874376"/>
                <a:gd name="connsiteX1" fmla="*/ 137664 w 199536"/>
                <a:gd name="connsiteY1" fmla="*/ 301590 h 874376"/>
                <a:gd name="connsiteX2" fmla="*/ 543 w 199536"/>
                <a:gd name="connsiteY2" fmla="*/ 599143 h 874376"/>
                <a:gd name="connsiteX3" fmla="*/ 199536 w 199536"/>
                <a:gd name="connsiteY3" fmla="*/ 874376 h 874376"/>
                <a:gd name="connsiteX0" fmla="*/ 44896 w 199160"/>
                <a:gd name="connsiteY0" fmla="*/ 0 h 874376"/>
                <a:gd name="connsiteX1" fmla="*/ 137288 w 199160"/>
                <a:gd name="connsiteY1" fmla="*/ 301590 h 874376"/>
                <a:gd name="connsiteX2" fmla="*/ 167 w 199160"/>
                <a:gd name="connsiteY2" fmla="*/ 599143 h 874376"/>
                <a:gd name="connsiteX3" fmla="*/ 199160 w 199160"/>
                <a:gd name="connsiteY3" fmla="*/ 874376 h 874376"/>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16383 w 144453"/>
                <a:gd name="connsiteY0" fmla="*/ 0 h 845801"/>
                <a:gd name="connsiteX1" fmla="*/ 108775 w 144453"/>
                <a:gd name="connsiteY1" fmla="*/ 301590 h 845801"/>
                <a:gd name="connsiteX2" fmla="*/ 229 w 144453"/>
                <a:gd name="connsiteY2" fmla="*/ 549137 h 845801"/>
                <a:gd name="connsiteX3" fmla="*/ 144453 w 14445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710 w 153780"/>
                <a:gd name="connsiteY0" fmla="*/ 0 h 845801"/>
                <a:gd name="connsiteX1" fmla="*/ 118102 w 153780"/>
                <a:gd name="connsiteY1" fmla="*/ 301590 h 845801"/>
                <a:gd name="connsiteX2" fmla="*/ 31 w 153780"/>
                <a:gd name="connsiteY2" fmla="*/ 582474 h 845801"/>
                <a:gd name="connsiteX3" fmla="*/ 153780 w 153780"/>
                <a:gd name="connsiteY3" fmla="*/ 845801 h 845801"/>
              </a:gdLst>
              <a:ahLst/>
              <a:cxnLst>
                <a:cxn ang="0">
                  <a:pos x="connsiteX0" y="connsiteY0"/>
                </a:cxn>
                <a:cxn ang="0">
                  <a:pos x="connsiteX1" y="connsiteY1"/>
                </a:cxn>
                <a:cxn ang="0">
                  <a:pos x="connsiteX2" y="connsiteY2"/>
                </a:cxn>
                <a:cxn ang="0">
                  <a:pos x="connsiteX3" y="connsiteY3"/>
                </a:cxn>
              </a:cxnLst>
              <a:rect l="l" t="t" r="r" b="b"/>
              <a:pathLst>
                <a:path w="153780" h="845801">
                  <a:moveTo>
                    <a:pt x="25710" y="0"/>
                  </a:moveTo>
                  <a:cubicBezTo>
                    <a:pt x="126965" y="128588"/>
                    <a:pt x="122382" y="204511"/>
                    <a:pt x="118102" y="301590"/>
                  </a:cubicBezTo>
                  <a:cubicBezTo>
                    <a:pt x="113822" y="398669"/>
                    <a:pt x="1228" y="448910"/>
                    <a:pt x="31" y="582474"/>
                  </a:cubicBezTo>
                  <a:cubicBezTo>
                    <a:pt x="-1166" y="716038"/>
                    <a:pt x="32336" y="762457"/>
                    <a:pt x="153780" y="845801"/>
                  </a:cubicBezTo>
                </a:path>
              </a:pathLst>
            </a:custGeom>
            <a:noFill/>
            <a:ln w="1905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59" name="Freeform: Shape 58">
              <a:extLst>
                <a:ext uri="{FF2B5EF4-FFF2-40B4-BE49-F238E27FC236}">
                  <a16:creationId xmlns:a16="http://schemas.microsoft.com/office/drawing/2014/main" id="{D562E243-298E-2C13-4B41-C3AD81092612}"/>
                </a:ext>
              </a:extLst>
            </p:cNvPr>
            <p:cNvSpPr/>
            <p:nvPr/>
          </p:nvSpPr>
          <p:spPr>
            <a:xfrm>
              <a:off x="11448873" y="4228371"/>
              <a:ext cx="153780" cy="845801"/>
            </a:xfrm>
            <a:custGeom>
              <a:avLst/>
              <a:gdLst>
                <a:gd name="connsiteX0" fmla="*/ 210119 w 399749"/>
                <a:gd name="connsiteY0" fmla="*/ 0 h 1204898"/>
                <a:gd name="connsiteX1" fmla="*/ 392999 w 399749"/>
                <a:gd name="connsiteY1" fmla="*/ 437322 h 1204898"/>
                <a:gd name="connsiteX2" fmla="*/ 35190 w 399749"/>
                <a:gd name="connsiteY2" fmla="*/ 795130 h 1204898"/>
                <a:gd name="connsiteX3" fmla="*/ 51092 w 399749"/>
                <a:gd name="connsiteY3" fmla="*/ 834887 h 1204898"/>
                <a:gd name="connsiteX4" fmla="*/ 369145 w 399749"/>
                <a:gd name="connsiteY4" fmla="*/ 1176793 h 1204898"/>
                <a:gd name="connsiteX5" fmla="*/ 369145 w 399749"/>
                <a:gd name="connsiteY5" fmla="*/ 1160890 h 1204898"/>
                <a:gd name="connsiteX0" fmla="*/ 172572 w 362202"/>
                <a:gd name="connsiteY0" fmla="*/ 0 h 1204898"/>
                <a:gd name="connsiteX1" fmla="*/ 355452 w 362202"/>
                <a:gd name="connsiteY1" fmla="*/ 437322 h 1204898"/>
                <a:gd name="connsiteX2" fmla="*/ 88131 w 362202"/>
                <a:gd name="connsiteY2" fmla="*/ 528430 h 1204898"/>
                <a:gd name="connsiteX3" fmla="*/ 13545 w 362202"/>
                <a:gd name="connsiteY3" fmla="*/ 834887 h 1204898"/>
                <a:gd name="connsiteX4" fmla="*/ 331598 w 362202"/>
                <a:gd name="connsiteY4" fmla="*/ 1176793 h 1204898"/>
                <a:gd name="connsiteX5" fmla="*/ 331598 w 362202"/>
                <a:gd name="connsiteY5" fmla="*/ 1160890 h 1204898"/>
                <a:gd name="connsiteX0" fmla="*/ 171725 w 361355"/>
                <a:gd name="connsiteY0" fmla="*/ 0 h 1204898"/>
                <a:gd name="connsiteX1" fmla="*/ 311743 w 361355"/>
                <a:gd name="connsiteY1" fmla="*/ 332547 h 1204898"/>
                <a:gd name="connsiteX2" fmla="*/ 87284 w 361355"/>
                <a:gd name="connsiteY2" fmla="*/ 528430 h 1204898"/>
                <a:gd name="connsiteX3" fmla="*/ 12698 w 361355"/>
                <a:gd name="connsiteY3" fmla="*/ 834887 h 1204898"/>
                <a:gd name="connsiteX4" fmla="*/ 330751 w 361355"/>
                <a:gd name="connsiteY4" fmla="*/ 1176793 h 1204898"/>
                <a:gd name="connsiteX5" fmla="*/ 330751 w 361355"/>
                <a:gd name="connsiteY5" fmla="*/ 1160890 h 1204898"/>
                <a:gd name="connsiteX0" fmla="*/ 169281 w 358911"/>
                <a:gd name="connsiteY0" fmla="*/ 0 h 1204898"/>
                <a:gd name="connsiteX1" fmla="*/ 309299 w 358911"/>
                <a:gd name="connsiteY1" fmla="*/ 332547 h 1204898"/>
                <a:gd name="connsiteX2" fmla="*/ 99127 w 358911"/>
                <a:gd name="connsiteY2" fmla="*/ 561767 h 1204898"/>
                <a:gd name="connsiteX3" fmla="*/ 10254 w 358911"/>
                <a:gd name="connsiteY3" fmla="*/ 834887 h 1204898"/>
                <a:gd name="connsiteX4" fmla="*/ 328307 w 358911"/>
                <a:gd name="connsiteY4" fmla="*/ 1176793 h 1204898"/>
                <a:gd name="connsiteX5" fmla="*/ 328307 w 358911"/>
                <a:gd name="connsiteY5" fmla="*/ 1160890 h 1204898"/>
                <a:gd name="connsiteX0" fmla="*/ 159055 w 348685"/>
                <a:gd name="connsiteY0" fmla="*/ 0 h 1204898"/>
                <a:gd name="connsiteX1" fmla="*/ 299073 w 348685"/>
                <a:gd name="connsiteY1" fmla="*/ 332547 h 1204898"/>
                <a:gd name="connsiteX2" fmla="*/ 28 w 348685"/>
                <a:gd name="connsiteY2" fmla="*/ 834887 h 1204898"/>
                <a:gd name="connsiteX3" fmla="*/ 318081 w 348685"/>
                <a:gd name="connsiteY3" fmla="*/ 1176793 h 1204898"/>
                <a:gd name="connsiteX4" fmla="*/ 318081 w 348685"/>
                <a:gd name="connsiteY4" fmla="*/ 1160890 h 1204898"/>
                <a:gd name="connsiteX0" fmla="*/ 135242 w 348684"/>
                <a:gd name="connsiteY0" fmla="*/ 0 h 1090598"/>
                <a:gd name="connsiteX1" fmla="*/ 299072 w 348684"/>
                <a:gd name="connsiteY1" fmla="*/ 218247 h 1090598"/>
                <a:gd name="connsiteX2" fmla="*/ 27 w 348684"/>
                <a:gd name="connsiteY2" fmla="*/ 720587 h 1090598"/>
                <a:gd name="connsiteX3" fmla="*/ 318080 w 348684"/>
                <a:gd name="connsiteY3" fmla="*/ 1062493 h 1090598"/>
                <a:gd name="connsiteX4" fmla="*/ 318080 w 348684"/>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368 w 349810"/>
                <a:gd name="connsiteY0" fmla="*/ 0 h 1090598"/>
                <a:gd name="connsiteX1" fmla="*/ 209710 w 349810"/>
                <a:gd name="connsiteY1" fmla="*/ 313497 h 1090598"/>
                <a:gd name="connsiteX2" fmla="*/ 1153 w 349810"/>
                <a:gd name="connsiteY2" fmla="*/ 720587 h 1090598"/>
                <a:gd name="connsiteX3" fmla="*/ 319206 w 349810"/>
                <a:gd name="connsiteY3" fmla="*/ 1062493 h 1090598"/>
                <a:gd name="connsiteX4" fmla="*/ 319206 w 349810"/>
                <a:gd name="connsiteY4" fmla="*/ 1046590 h 1090598"/>
                <a:gd name="connsiteX0" fmla="*/ 74816 w 288258"/>
                <a:gd name="connsiteY0" fmla="*/ 0 h 1090598"/>
                <a:gd name="connsiteX1" fmla="*/ 148158 w 288258"/>
                <a:gd name="connsiteY1" fmla="*/ 313497 h 1090598"/>
                <a:gd name="connsiteX2" fmla="*/ 1513 w 288258"/>
                <a:gd name="connsiteY2" fmla="*/ 611049 h 1090598"/>
                <a:gd name="connsiteX3" fmla="*/ 257654 w 288258"/>
                <a:gd name="connsiteY3" fmla="*/ 1062493 h 1090598"/>
                <a:gd name="connsiteX4" fmla="*/ 257654 w 288258"/>
                <a:gd name="connsiteY4" fmla="*/ 1046590 h 1090598"/>
                <a:gd name="connsiteX0" fmla="*/ 73596 w 287038"/>
                <a:gd name="connsiteY0" fmla="*/ 0 h 1090598"/>
                <a:gd name="connsiteX1" fmla="*/ 146938 w 287038"/>
                <a:gd name="connsiteY1" fmla="*/ 313497 h 1090598"/>
                <a:gd name="connsiteX2" fmla="*/ 293 w 287038"/>
                <a:gd name="connsiteY2" fmla="*/ 611049 h 1090598"/>
                <a:gd name="connsiteX3" fmla="*/ 256434 w 287038"/>
                <a:gd name="connsiteY3" fmla="*/ 1062493 h 1090598"/>
                <a:gd name="connsiteX4" fmla="*/ 256434 w 287038"/>
                <a:gd name="connsiteY4" fmla="*/ 1046590 h 1090598"/>
                <a:gd name="connsiteX0" fmla="*/ 73596 w 435763"/>
                <a:gd name="connsiteY0" fmla="*/ 0 h 1169574"/>
                <a:gd name="connsiteX1" fmla="*/ 146938 w 435763"/>
                <a:gd name="connsiteY1" fmla="*/ 313497 h 1169574"/>
                <a:gd name="connsiteX2" fmla="*/ 293 w 435763"/>
                <a:gd name="connsiteY2" fmla="*/ 611049 h 1169574"/>
                <a:gd name="connsiteX3" fmla="*/ 256434 w 435763"/>
                <a:gd name="connsiteY3" fmla="*/ 1062493 h 1169574"/>
                <a:gd name="connsiteX4" fmla="*/ 432646 w 435763"/>
                <a:gd name="connsiteY4" fmla="*/ 1160890 h 1169574"/>
                <a:gd name="connsiteX0" fmla="*/ 77000 w 437410"/>
                <a:gd name="connsiteY0" fmla="*/ 0 h 1164634"/>
                <a:gd name="connsiteX1" fmla="*/ 150342 w 437410"/>
                <a:gd name="connsiteY1" fmla="*/ 313497 h 1164634"/>
                <a:gd name="connsiteX2" fmla="*/ 3697 w 437410"/>
                <a:gd name="connsiteY2" fmla="*/ 611049 h 1164634"/>
                <a:gd name="connsiteX3" fmla="*/ 40763 w 437410"/>
                <a:gd name="connsiteY3" fmla="*/ 919618 h 1164634"/>
                <a:gd name="connsiteX4" fmla="*/ 436050 w 437410"/>
                <a:gd name="connsiteY4" fmla="*/ 1160890 h 1164634"/>
                <a:gd name="connsiteX0" fmla="*/ 77000 w 159285"/>
                <a:gd name="connsiteY0" fmla="*/ 0 h 919618"/>
                <a:gd name="connsiteX1" fmla="*/ 150342 w 159285"/>
                <a:gd name="connsiteY1" fmla="*/ 313497 h 919618"/>
                <a:gd name="connsiteX2" fmla="*/ 3697 w 159285"/>
                <a:gd name="connsiteY2" fmla="*/ 611049 h 919618"/>
                <a:gd name="connsiteX3" fmla="*/ 40763 w 159285"/>
                <a:gd name="connsiteY3" fmla="*/ 919618 h 919618"/>
                <a:gd name="connsiteX0" fmla="*/ 73357 w 165708"/>
                <a:gd name="connsiteY0" fmla="*/ 0 h 943431"/>
                <a:gd name="connsiteX1" fmla="*/ 146699 w 165708"/>
                <a:gd name="connsiteY1" fmla="*/ 313497 h 943431"/>
                <a:gd name="connsiteX2" fmla="*/ 54 w 165708"/>
                <a:gd name="connsiteY2" fmla="*/ 611049 h 943431"/>
                <a:gd name="connsiteX3" fmla="*/ 165708 w 165708"/>
                <a:gd name="connsiteY3" fmla="*/ 943431 h 943431"/>
                <a:gd name="connsiteX0" fmla="*/ 76496 w 316485"/>
                <a:gd name="connsiteY0" fmla="*/ 0 h 1000581"/>
                <a:gd name="connsiteX1" fmla="*/ 149838 w 316485"/>
                <a:gd name="connsiteY1" fmla="*/ 313497 h 1000581"/>
                <a:gd name="connsiteX2" fmla="*/ 3193 w 316485"/>
                <a:gd name="connsiteY2" fmla="*/ 611049 h 1000581"/>
                <a:gd name="connsiteX3" fmla="*/ 316485 w 316485"/>
                <a:gd name="connsiteY3" fmla="*/ 1000581 h 1000581"/>
                <a:gd name="connsiteX0" fmla="*/ 73829 w 209043"/>
                <a:gd name="connsiteY0" fmla="*/ 0 h 972006"/>
                <a:gd name="connsiteX1" fmla="*/ 147171 w 209043"/>
                <a:gd name="connsiteY1" fmla="*/ 313497 h 972006"/>
                <a:gd name="connsiteX2" fmla="*/ 526 w 209043"/>
                <a:gd name="connsiteY2" fmla="*/ 611049 h 972006"/>
                <a:gd name="connsiteX3" fmla="*/ 209043 w 209043"/>
                <a:gd name="connsiteY3" fmla="*/ 972006 h 972006"/>
                <a:gd name="connsiteX0" fmla="*/ 74624 w 156909"/>
                <a:gd name="connsiteY0" fmla="*/ 0 h 938669"/>
                <a:gd name="connsiteX1" fmla="*/ 147966 w 156909"/>
                <a:gd name="connsiteY1" fmla="*/ 313497 h 938669"/>
                <a:gd name="connsiteX2" fmla="*/ 1321 w 156909"/>
                <a:gd name="connsiteY2" fmla="*/ 611049 h 938669"/>
                <a:gd name="connsiteX3" fmla="*/ 71725 w 156909"/>
                <a:gd name="connsiteY3" fmla="*/ 938669 h 938669"/>
                <a:gd name="connsiteX0" fmla="*/ 73991 w 218730"/>
                <a:gd name="connsiteY0" fmla="*/ 0 h 938669"/>
                <a:gd name="connsiteX1" fmla="*/ 147333 w 218730"/>
                <a:gd name="connsiteY1" fmla="*/ 313497 h 938669"/>
                <a:gd name="connsiteX2" fmla="*/ 688 w 218730"/>
                <a:gd name="connsiteY2" fmla="*/ 611049 h 938669"/>
                <a:gd name="connsiteX3" fmla="*/ 218730 w 218730"/>
                <a:gd name="connsiteY3" fmla="*/ 938669 h 938669"/>
                <a:gd name="connsiteX0" fmla="*/ 74815 w 257654"/>
                <a:gd name="connsiteY0" fmla="*/ 0 h 941050"/>
                <a:gd name="connsiteX1" fmla="*/ 148157 w 257654"/>
                <a:gd name="connsiteY1" fmla="*/ 313497 h 941050"/>
                <a:gd name="connsiteX2" fmla="*/ 1512 w 257654"/>
                <a:gd name="connsiteY2" fmla="*/ 611049 h 941050"/>
                <a:gd name="connsiteX3" fmla="*/ 257654 w 257654"/>
                <a:gd name="connsiteY3" fmla="*/ 941050 h 941050"/>
                <a:gd name="connsiteX0" fmla="*/ 74269 w 233296"/>
                <a:gd name="connsiteY0" fmla="*/ 0 h 905332"/>
                <a:gd name="connsiteX1" fmla="*/ 147611 w 233296"/>
                <a:gd name="connsiteY1" fmla="*/ 313497 h 905332"/>
                <a:gd name="connsiteX2" fmla="*/ 966 w 233296"/>
                <a:gd name="connsiteY2" fmla="*/ 611049 h 905332"/>
                <a:gd name="connsiteX3" fmla="*/ 233296 w 233296"/>
                <a:gd name="connsiteY3" fmla="*/ 905332 h 905332"/>
                <a:gd name="connsiteX0" fmla="*/ 74146 w 233173"/>
                <a:gd name="connsiteY0" fmla="*/ 0 h 905332"/>
                <a:gd name="connsiteX1" fmla="*/ 152251 w 233173"/>
                <a:gd name="connsiteY1" fmla="*/ 330165 h 905332"/>
                <a:gd name="connsiteX2" fmla="*/ 843 w 233173"/>
                <a:gd name="connsiteY2" fmla="*/ 611049 h 905332"/>
                <a:gd name="connsiteX3" fmla="*/ 233173 w 233173"/>
                <a:gd name="connsiteY3" fmla="*/ 905332 h 905332"/>
                <a:gd name="connsiteX0" fmla="*/ 73758 w 232785"/>
                <a:gd name="connsiteY0" fmla="*/ 0 h 905332"/>
                <a:gd name="connsiteX1" fmla="*/ 170913 w 232785"/>
                <a:gd name="connsiteY1" fmla="*/ 332546 h 905332"/>
                <a:gd name="connsiteX2" fmla="*/ 455 w 232785"/>
                <a:gd name="connsiteY2" fmla="*/ 611049 h 905332"/>
                <a:gd name="connsiteX3" fmla="*/ 232785 w 232785"/>
                <a:gd name="connsiteY3" fmla="*/ 905332 h 905332"/>
                <a:gd name="connsiteX0" fmla="*/ 78522 w 232786"/>
                <a:gd name="connsiteY0" fmla="*/ 0 h 874376"/>
                <a:gd name="connsiteX1" fmla="*/ 170914 w 232786"/>
                <a:gd name="connsiteY1" fmla="*/ 301590 h 874376"/>
                <a:gd name="connsiteX2" fmla="*/ 456 w 232786"/>
                <a:gd name="connsiteY2" fmla="*/ 580093 h 874376"/>
                <a:gd name="connsiteX3" fmla="*/ 232786 w 232786"/>
                <a:gd name="connsiteY3" fmla="*/ 874376 h 874376"/>
                <a:gd name="connsiteX0" fmla="*/ 45272 w 199536"/>
                <a:gd name="connsiteY0" fmla="*/ 0 h 874376"/>
                <a:gd name="connsiteX1" fmla="*/ 137664 w 199536"/>
                <a:gd name="connsiteY1" fmla="*/ 301590 h 874376"/>
                <a:gd name="connsiteX2" fmla="*/ 543 w 199536"/>
                <a:gd name="connsiteY2" fmla="*/ 599143 h 874376"/>
                <a:gd name="connsiteX3" fmla="*/ 199536 w 199536"/>
                <a:gd name="connsiteY3" fmla="*/ 874376 h 874376"/>
                <a:gd name="connsiteX0" fmla="*/ 44896 w 199160"/>
                <a:gd name="connsiteY0" fmla="*/ 0 h 874376"/>
                <a:gd name="connsiteX1" fmla="*/ 137288 w 199160"/>
                <a:gd name="connsiteY1" fmla="*/ 301590 h 874376"/>
                <a:gd name="connsiteX2" fmla="*/ 167 w 199160"/>
                <a:gd name="connsiteY2" fmla="*/ 599143 h 874376"/>
                <a:gd name="connsiteX3" fmla="*/ 199160 w 199160"/>
                <a:gd name="connsiteY3" fmla="*/ 874376 h 874376"/>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16383 w 144453"/>
                <a:gd name="connsiteY0" fmla="*/ 0 h 845801"/>
                <a:gd name="connsiteX1" fmla="*/ 108775 w 144453"/>
                <a:gd name="connsiteY1" fmla="*/ 301590 h 845801"/>
                <a:gd name="connsiteX2" fmla="*/ 229 w 144453"/>
                <a:gd name="connsiteY2" fmla="*/ 549137 h 845801"/>
                <a:gd name="connsiteX3" fmla="*/ 144453 w 14445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710 w 153780"/>
                <a:gd name="connsiteY0" fmla="*/ 0 h 845801"/>
                <a:gd name="connsiteX1" fmla="*/ 118102 w 153780"/>
                <a:gd name="connsiteY1" fmla="*/ 301590 h 845801"/>
                <a:gd name="connsiteX2" fmla="*/ 31 w 153780"/>
                <a:gd name="connsiteY2" fmla="*/ 582474 h 845801"/>
                <a:gd name="connsiteX3" fmla="*/ 153780 w 153780"/>
                <a:gd name="connsiteY3" fmla="*/ 845801 h 845801"/>
              </a:gdLst>
              <a:ahLst/>
              <a:cxnLst>
                <a:cxn ang="0">
                  <a:pos x="connsiteX0" y="connsiteY0"/>
                </a:cxn>
                <a:cxn ang="0">
                  <a:pos x="connsiteX1" y="connsiteY1"/>
                </a:cxn>
                <a:cxn ang="0">
                  <a:pos x="connsiteX2" y="connsiteY2"/>
                </a:cxn>
                <a:cxn ang="0">
                  <a:pos x="connsiteX3" y="connsiteY3"/>
                </a:cxn>
              </a:cxnLst>
              <a:rect l="l" t="t" r="r" b="b"/>
              <a:pathLst>
                <a:path w="153780" h="845801">
                  <a:moveTo>
                    <a:pt x="25710" y="0"/>
                  </a:moveTo>
                  <a:cubicBezTo>
                    <a:pt x="126965" y="128588"/>
                    <a:pt x="122382" y="204511"/>
                    <a:pt x="118102" y="301590"/>
                  </a:cubicBezTo>
                  <a:cubicBezTo>
                    <a:pt x="113822" y="398669"/>
                    <a:pt x="1228" y="448910"/>
                    <a:pt x="31" y="582474"/>
                  </a:cubicBezTo>
                  <a:cubicBezTo>
                    <a:pt x="-1166" y="716038"/>
                    <a:pt x="32336" y="762457"/>
                    <a:pt x="153780" y="845801"/>
                  </a:cubicBezTo>
                </a:path>
              </a:pathLst>
            </a:custGeom>
            <a:noFill/>
            <a:ln w="1905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grpSp>
      <p:sp>
        <p:nvSpPr>
          <p:cNvPr id="65" name="TextBox 64">
            <a:extLst>
              <a:ext uri="{FF2B5EF4-FFF2-40B4-BE49-F238E27FC236}">
                <a16:creationId xmlns:a16="http://schemas.microsoft.com/office/drawing/2014/main" id="{57DCAED7-6BB1-4892-B2F4-D610EBF05254}"/>
              </a:ext>
            </a:extLst>
          </p:cNvPr>
          <p:cNvSpPr txBox="1"/>
          <p:nvPr/>
        </p:nvSpPr>
        <p:spPr>
          <a:xfrm>
            <a:off x="367586" y="2471406"/>
            <a:ext cx="900511" cy="430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a:ln>
                  <a:noFill/>
                </a:ln>
                <a:solidFill>
                  <a:srgbClr val="FFFFFF"/>
                </a:solidFill>
                <a:effectLst/>
                <a:uFillTx/>
                <a:latin typeface="+mj-lt"/>
                <a:ea typeface="+mj-ea"/>
                <a:cs typeface="+mj-cs"/>
                <a:sym typeface="Calibri"/>
              </a:rPr>
              <a:t>Locally sorted data (stable)</a:t>
            </a:r>
            <a:endParaRPr kumimoji="0" lang="en-US" sz="1100" b="0" i="0" u="none" strike="noStrike" cap="none" spc="0" normalizeH="0" baseline="0">
              <a:ln>
                <a:noFill/>
              </a:ln>
              <a:solidFill>
                <a:srgbClr val="000000"/>
              </a:solidFill>
              <a:effectLst/>
              <a:uFillTx/>
              <a:latin typeface="+mj-lt"/>
              <a:ea typeface="+mj-ea"/>
              <a:cs typeface="+mj-cs"/>
              <a:sym typeface="Calibri"/>
            </a:endParaRPr>
          </a:p>
        </p:txBody>
      </p:sp>
      <p:grpSp>
        <p:nvGrpSpPr>
          <p:cNvPr id="70" name="Group 69">
            <a:extLst>
              <a:ext uri="{FF2B5EF4-FFF2-40B4-BE49-F238E27FC236}">
                <a16:creationId xmlns:a16="http://schemas.microsoft.com/office/drawing/2014/main" id="{2BDCAAF5-33CF-F13E-DAC8-D7FC35F245C8}"/>
              </a:ext>
            </a:extLst>
          </p:cNvPr>
          <p:cNvGrpSpPr/>
          <p:nvPr/>
        </p:nvGrpSpPr>
        <p:grpSpPr>
          <a:xfrm>
            <a:off x="508504" y="4282247"/>
            <a:ext cx="1474823" cy="916822"/>
            <a:chOff x="-662090" y="4243343"/>
            <a:chExt cx="1474823" cy="916822"/>
          </a:xfrm>
        </p:grpSpPr>
        <p:sp>
          <p:nvSpPr>
            <p:cNvPr id="62" name="Rectangle 61">
              <a:extLst>
                <a:ext uri="{FF2B5EF4-FFF2-40B4-BE49-F238E27FC236}">
                  <a16:creationId xmlns:a16="http://schemas.microsoft.com/office/drawing/2014/main" id="{B67ED840-35BB-4147-F0B6-DCD95B406C28}"/>
                </a:ext>
              </a:extLst>
            </p:cNvPr>
            <p:cNvSpPr/>
            <p:nvPr/>
          </p:nvSpPr>
          <p:spPr>
            <a:xfrm>
              <a:off x="-662090" y="4685583"/>
              <a:ext cx="1389892" cy="474582"/>
            </a:xfrm>
            <a:prstGeom prst="rect">
              <a:avLst/>
            </a:prstGeom>
            <a:solidFill>
              <a:srgbClr val="0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68" name="Rectangle 67">
              <a:extLst>
                <a:ext uri="{FF2B5EF4-FFF2-40B4-BE49-F238E27FC236}">
                  <a16:creationId xmlns:a16="http://schemas.microsoft.com/office/drawing/2014/main" id="{4AC4F494-A42B-7CE7-F339-555A4CB7F4C0}"/>
                </a:ext>
              </a:extLst>
            </p:cNvPr>
            <p:cNvSpPr/>
            <p:nvPr/>
          </p:nvSpPr>
          <p:spPr>
            <a:xfrm>
              <a:off x="-658398" y="4243343"/>
              <a:ext cx="1428407" cy="474582"/>
            </a:xfrm>
            <a:prstGeom prst="rect">
              <a:avLst/>
            </a:prstGeom>
            <a:solidFill>
              <a:srgbClr val="0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60" name="Freeform: Shape 59">
              <a:extLst>
                <a:ext uri="{FF2B5EF4-FFF2-40B4-BE49-F238E27FC236}">
                  <a16:creationId xmlns:a16="http://schemas.microsoft.com/office/drawing/2014/main" id="{7C3E1611-025F-6A8B-9D98-B681A5B14CDF}"/>
                </a:ext>
              </a:extLst>
            </p:cNvPr>
            <p:cNvSpPr/>
            <p:nvPr/>
          </p:nvSpPr>
          <p:spPr>
            <a:xfrm>
              <a:off x="574024" y="4283616"/>
              <a:ext cx="153780" cy="845801"/>
            </a:xfrm>
            <a:custGeom>
              <a:avLst/>
              <a:gdLst>
                <a:gd name="connsiteX0" fmla="*/ 210119 w 399749"/>
                <a:gd name="connsiteY0" fmla="*/ 0 h 1204898"/>
                <a:gd name="connsiteX1" fmla="*/ 392999 w 399749"/>
                <a:gd name="connsiteY1" fmla="*/ 437322 h 1204898"/>
                <a:gd name="connsiteX2" fmla="*/ 35190 w 399749"/>
                <a:gd name="connsiteY2" fmla="*/ 795130 h 1204898"/>
                <a:gd name="connsiteX3" fmla="*/ 51092 w 399749"/>
                <a:gd name="connsiteY3" fmla="*/ 834887 h 1204898"/>
                <a:gd name="connsiteX4" fmla="*/ 369145 w 399749"/>
                <a:gd name="connsiteY4" fmla="*/ 1176793 h 1204898"/>
                <a:gd name="connsiteX5" fmla="*/ 369145 w 399749"/>
                <a:gd name="connsiteY5" fmla="*/ 1160890 h 1204898"/>
                <a:gd name="connsiteX0" fmla="*/ 172572 w 362202"/>
                <a:gd name="connsiteY0" fmla="*/ 0 h 1204898"/>
                <a:gd name="connsiteX1" fmla="*/ 355452 w 362202"/>
                <a:gd name="connsiteY1" fmla="*/ 437322 h 1204898"/>
                <a:gd name="connsiteX2" fmla="*/ 88131 w 362202"/>
                <a:gd name="connsiteY2" fmla="*/ 528430 h 1204898"/>
                <a:gd name="connsiteX3" fmla="*/ 13545 w 362202"/>
                <a:gd name="connsiteY3" fmla="*/ 834887 h 1204898"/>
                <a:gd name="connsiteX4" fmla="*/ 331598 w 362202"/>
                <a:gd name="connsiteY4" fmla="*/ 1176793 h 1204898"/>
                <a:gd name="connsiteX5" fmla="*/ 331598 w 362202"/>
                <a:gd name="connsiteY5" fmla="*/ 1160890 h 1204898"/>
                <a:gd name="connsiteX0" fmla="*/ 171725 w 361355"/>
                <a:gd name="connsiteY0" fmla="*/ 0 h 1204898"/>
                <a:gd name="connsiteX1" fmla="*/ 311743 w 361355"/>
                <a:gd name="connsiteY1" fmla="*/ 332547 h 1204898"/>
                <a:gd name="connsiteX2" fmla="*/ 87284 w 361355"/>
                <a:gd name="connsiteY2" fmla="*/ 528430 h 1204898"/>
                <a:gd name="connsiteX3" fmla="*/ 12698 w 361355"/>
                <a:gd name="connsiteY3" fmla="*/ 834887 h 1204898"/>
                <a:gd name="connsiteX4" fmla="*/ 330751 w 361355"/>
                <a:gd name="connsiteY4" fmla="*/ 1176793 h 1204898"/>
                <a:gd name="connsiteX5" fmla="*/ 330751 w 361355"/>
                <a:gd name="connsiteY5" fmla="*/ 1160890 h 1204898"/>
                <a:gd name="connsiteX0" fmla="*/ 169281 w 358911"/>
                <a:gd name="connsiteY0" fmla="*/ 0 h 1204898"/>
                <a:gd name="connsiteX1" fmla="*/ 309299 w 358911"/>
                <a:gd name="connsiteY1" fmla="*/ 332547 h 1204898"/>
                <a:gd name="connsiteX2" fmla="*/ 99127 w 358911"/>
                <a:gd name="connsiteY2" fmla="*/ 561767 h 1204898"/>
                <a:gd name="connsiteX3" fmla="*/ 10254 w 358911"/>
                <a:gd name="connsiteY3" fmla="*/ 834887 h 1204898"/>
                <a:gd name="connsiteX4" fmla="*/ 328307 w 358911"/>
                <a:gd name="connsiteY4" fmla="*/ 1176793 h 1204898"/>
                <a:gd name="connsiteX5" fmla="*/ 328307 w 358911"/>
                <a:gd name="connsiteY5" fmla="*/ 1160890 h 1204898"/>
                <a:gd name="connsiteX0" fmla="*/ 159055 w 348685"/>
                <a:gd name="connsiteY0" fmla="*/ 0 h 1204898"/>
                <a:gd name="connsiteX1" fmla="*/ 299073 w 348685"/>
                <a:gd name="connsiteY1" fmla="*/ 332547 h 1204898"/>
                <a:gd name="connsiteX2" fmla="*/ 28 w 348685"/>
                <a:gd name="connsiteY2" fmla="*/ 834887 h 1204898"/>
                <a:gd name="connsiteX3" fmla="*/ 318081 w 348685"/>
                <a:gd name="connsiteY3" fmla="*/ 1176793 h 1204898"/>
                <a:gd name="connsiteX4" fmla="*/ 318081 w 348685"/>
                <a:gd name="connsiteY4" fmla="*/ 1160890 h 1204898"/>
                <a:gd name="connsiteX0" fmla="*/ 135242 w 348684"/>
                <a:gd name="connsiteY0" fmla="*/ 0 h 1090598"/>
                <a:gd name="connsiteX1" fmla="*/ 299072 w 348684"/>
                <a:gd name="connsiteY1" fmla="*/ 218247 h 1090598"/>
                <a:gd name="connsiteX2" fmla="*/ 27 w 348684"/>
                <a:gd name="connsiteY2" fmla="*/ 720587 h 1090598"/>
                <a:gd name="connsiteX3" fmla="*/ 318080 w 348684"/>
                <a:gd name="connsiteY3" fmla="*/ 1062493 h 1090598"/>
                <a:gd name="connsiteX4" fmla="*/ 318080 w 348684"/>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368 w 349810"/>
                <a:gd name="connsiteY0" fmla="*/ 0 h 1090598"/>
                <a:gd name="connsiteX1" fmla="*/ 209710 w 349810"/>
                <a:gd name="connsiteY1" fmla="*/ 313497 h 1090598"/>
                <a:gd name="connsiteX2" fmla="*/ 1153 w 349810"/>
                <a:gd name="connsiteY2" fmla="*/ 720587 h 1090598"/>
                <a:gd name="connsiteX3" fmla="*/ 319206 w 349810"/>
                <a:gd name="connsiteY3" fmla="*/ 1062493 h 1090598"/>
                <a:gd name="connsiteX4" fmla="*/ 319206 w 349810"/>
                <a:gd name="connsiteY4" fmla="*/ 1046590 h 1090598"/>
                <a:gd name="connsiteX0" fmla="*/ 74816 w 288258"/>
                <a:gd name="connsiteY0" fmla="*/ 0 h 1090598"/>
                <a:gd name="connsiteX1" fmla="*/ 148158 w 288258"/>
                <a:gd name="connsiteY1" fmla="*/ 313497 h 1090598"/>
                <a:gd name="connsiteX2" fmla="*/ 1513 w 288258"/>
                <a:gd name="connsiteY2" fmla="*/ 611049 h 1090598"/>
                <a:gd name="connsiteX3" fmla="*/ 257654 w 288258"/>
                <a:gd name="connsiteY3" fmla="*/ 1062493 h 1090598"/>
                <a:gd name="connsiteX4" fmla="*/ 257654 w 288258"/>
                <a:gd name="connsiteY4" fmla="*/ 1046590 h 1090598"/>
                <a:gd name="connsiteX0" fmla="*/ 73596 w 287038"/>
                <a:gd name="connsiteY0" fmla="*/ 0 h 1090598"/>
                <a:gd name="connsiteX1" fmla="*/ 146938 w 287038"/>
                <a:gd name="connsiteY1" fmla="*/ 313497 h 1090598"/>
                <a:gd name="connsiteX2" fmla="*/ 293 w 287038"/>
                <a:gd name="connsiteY2" fmla="*/ 611049 h 1090598"/>
                <a:gd name="connsiteX3" fmla="*/ 256434 w 287038"/>
                <a:gd name="connsiteY3" fmla="*/ 1062493 h 1090598"/>
                <a:gd name="connsiteX4" fmla="*/ 256434 w 287038"/>
                <a:gd name="connsiteY4" fmla="*/ 1046590 h 1090598"/>
                <a:gd name="connsiteX0" fmla="*/ 73596 w 435763"/>
                <a:gd name="connsiteY0" fmla="*/ 0 h 1169574"/>
                <a:gd name="connsiteX1" fmla="*/ 146938 w 435763"/>
                <a:gd name="connsiteY1" fmla="*/ 313497 h 1169574"/>
                <a:gd name="connsiteX2" fmla="*/ 293 w 435763"/>
                <a:gd name="connsiteY2" fmla="*/ 611049 h 1169574"/>
                <a:gd name="connsiteX3" fmla="*/ 256434 w 435763"/>
                <a:gd name="connsiteY3" fmla="*/ 1062493 h 1169574"/>
                <a:gd name="connsiteX4" fmla="*/ 432646 w 435763"/>
                <a:gd name="connsiteY4" fmla="*/ 1160890 h 1169574"/>
                <a:gd name="connsiteX0" fmla="*/ 77000 w 437410"/>
                <a:gd name="connsiteY0" fmla="*/ 0 h 1164634"/>
                <a:gd name="connsiteX1" fmla="*/ 150342 w 437410"/>
                <a:gd name="connsiteY1" fmla="*/ 313497 h 1164634"/>
                <a:gd name="connsiteX2" fmla="*/ 3697 w 437410"/>
                <a:gd name="connsiteY2" fmla="*/ 611049 h 1164634"/>
                <a:gd name="connsiteX3" fmla="*/ 40763 w 437410"/>
                <a:gd name="connsiteY3" fmla="*/ 919618 h 1164634"/>
                <a:gd name="connsiteX4" fmla="*/ 436050 w 437410"/>
                <a:gd name="connsiteY4" fmla="*/ 1160890 h 1164634"/>
                <a:gd name="connsiteX0" fmla="*/ 77000 w 159285"/>
                <a:gd name="connsiteY0" fmla="*/ 0 h 919618"/>
                <a:gd name="connsiteX1" fmla="*/ 150342 w 159285"/>
                <a:gd name="connsiteY1" fmla="*/ 313497 h 919618"/>
                <a:gd name="connsiteX2" fmla="*/ 3697 w 159285"/>
                <a:gd name="connsiteY2" fmla="*/ 611049 h 919618"/>
                <a:gd name="connsiteX3" fmla="*/ 40763 w 159285"/>
                <a:gd name="connsiteY3" fmla="*/ 919618 h 919618"/>
                <a:gd name="connsiteX0" fmla="*/ 73357 w 165708"/>
                <a:gd name="connsiteY0" fmla="*/ 0 h 943431"/>
                <a:gd name="connsiteX1" fmla="*/ 146699 w 165708"/>
                <a:gd name="connsiteY1" fmla="*/ 313497 h 943431"/>
                <a:gd name="connsiteX2" fmla="*/ 54 w 165708"/>
                <a:gd name="connsiteY2" fmla="*/ 611049 h 943431"/>
                <a:gd name="connsiteX3" fmla="*/ 165708 w 165708"/>
                <a:gd name="connsiteY3" fmla="*/ 943431 h 943431"/>
                <a:gd name="connsiteX0" fmla="*/ 76496 w 316485"/>
                <a:gd name="connsiteY0" fmla="*/ 0 h 1000581"/>
                <a:gd name="connsiteX1" fmla="*/ 149838 w 316485"/>
                <a:gd name="connsiteY1" fmla="*/ 313497 h 1000581"/>
                <a:gd name="connsiteX2" fmla="*/ 3193 w 316485"/>
                <a:gd name="connsiteY2" fmla="*/ 611049 h 1000581"/>
                <a:gd name="connsiteX3" fmla="*/ 316485 w 316485"/>
                <a:gd name="connsiteY3" fmla="*/ 1000581 h 1000581"/>
                <a:gd name="connsiteX0" fmla="*/ 73829 w 209043"/>
                <a:gd name="connsiteY0" fmla="*/ 0 h 972006"/>
                <a:gd name="connsiteX1" fmla="*/ 147171 w 209043"/>
                <a:gd name="connsiteY1" fmla="*/ 313497 h 972006"/>
                <a:gd name="connsiteX2" fmla="*/ 526 w 209043"/>
                <a:gd name="connsiteY2" fmla="*/ 611049 h 972006"/>
                <a:gd name="connsiteX3" fmla="*/ 209043 w 209043"/>
                <a:gd name="connsiteY3" fmla="*/ 972006 h 972006"/>
                <a:gd name="connsiteX0" fmla="*/ 74624 w 156909"/>
                <a:gd name="connsiteY0" fmla="*/ 0 h 938669"/>
                <a:gd name="connsiteX1" fmla="*/ 147966 w 156909"/>
                <a:gd name="connsiteY1" fmla="*/ 313497 h 938669"/>
                <a:gd name="connsiteX2" fmla="*/ 1321 w 156909"/>
                <a:gd name="connsiteY2" fmla="*/ 611049 h 938669"/>
                <a:gd name="connsiteX3" fmla="*/ 71725 w 156909"/>
                <a:gd name="connsiteY3" fmla="*/ 938669 h 938669"/>
                <a:gd name="connsiteX0" fmla="*/ 73991 w 218730"/>
                <a:gd name="connsiteY0" fmla="*/ 0 h 938669"/>
                <a:gd name="connsiteX1" fmla="*/ 147333 w 218730"/>
                <a:gd name="connsiteY1" fmla="*/ 313497 h 938669"/>
                <a:gd name="connsiteX2" fmla="*/ 688 w 218730"/>
                <a:gd name="connsiteY2" fmla="*/ 611049 h 938669"/>
                <a:gd name="connsiteX3" fmla="*/ 218730 w 218730"/>
                <a:gd name="connsiteY3" fmla="*/ 938669 h 938669"/>
                <a:gd name="connsiteX0" fmla="*/ 74815 w 257654"/>
                <a:gd name="connsiteY0" fmla="*/ 0 h 941050"/>
                <a:gd name="connsiteX1" fmla="*/ 148157 w 257654"/>
                <a:gd name="connsiteY1" fmla="*/ 313497 h 941050"/>
                <a:gd name="connsiteX2" fmla="*/ 1512 w 257654"/>
                <a:gd name="connsiteY2" fmla="*/ 611049 h 941050"/>
                <a:gd name="connsiteX3" fmla="*/ 257654 w 257654"/>
                <a:gd name="connsiteY3" fmla="*/ 941050 h 941050"/>
                <a:gd name="connsiteX0" fmla="*/ 74269 w 233296"/>
                <a:gd name="connsiteY0" fmla="*/ 0 h 905332"/>
                <a:gd name="connsiteX1" fmla="*/ 147611 w 233296"/>
                <a:gd name="connsiteY1" fmla="*/ 313497 h 905332"/>
                <a:gd name="connsiteX2" fmla="*/ 966 w 233296"/>
                <a:gd name="connsiteY2" fmla="*/ 611049 h 905332"/>
                <a:gd name="connsiteX3" fmla="*/ 233296 w 233296"/>
                <a:gd name="connsiteY3" fmla="*/ 905332 h 905332"/>
                <a:gd name="connsiteX0" fmla="*/ 74146 w 233173"/>
                <a:gd name="connsiteY0" fmla="*/ 0 h 905332"/>
                <a:gd name="connsiteX1" fmla="*/ 152251 w 233173"/>
                <a:gd name="connsiteY1" fmla="*/ 330165 h 905332"/>
                <a:gd name="connsiteX2" fmla="*/ 843 w 233173"/>
                <a:gd name="connsiteY2" fmla="*/ 611049 h 905332"/>
                <a:gd name="connsiteX3" fmla="*/ 233173 w 233173"/>
                <a:gd name="connsiteY3" fmla="*/ 905332 h 905332"/>
                <a:gd name="connsiteX0" fmla="*/ 73758 w 232785"/>
                <a:gd name="connsiteY0" fmla="*/ 0 h 905332"/>
                <a:gd name="connsiteX1" fmla="*/ 170913 w 232785"/>
                <a:gd name="connsiteY1" fmla="*/ 332546 h 905332"/>
                <a:gd name="connsiteX2" fmla="*/ 455 w 232785"/>
                <a:gd name="connsiteY2" fmla="*/ 611049 h 905332"/>
                <a:gd name="connsiteX3" fmla="*/ 232785 w 232785"/>
                <a:gd name="connsiteY3" fmla="*/ 905332 h 905332"/>
                <a:gd name="connsiteX0" fmla="*/ 78522 w 232786"/>
                <a:gd name="connsiteY0" fmla="*/ 0 h 874376"/>
                <a:gd name="connsiteX1" fmla="*/ 170914 w 232786"/>
                <a:gd name="connsiteY1" fmla="*/ 301590 h 874376"/>
                <a:gd name="connsiteX2" fmla="*/ 456 w 232786"/>
                <a:gd name="connsiteY2" fmla="*/ 580093 h 874376"/>
                <a:gd name="connsiteX3" fmla="*/ 232786 w 232786"/>
                <a:gd name="connsiteY3" fmla="*/ 874376 h 874376"/>
                <a:gd name="connsiteX0" fmla="*/ 45272 w 199536"/>
                <a:gd name="connsiteY0" fmla="*/ 0 h 874376"/>
                <a:gd name="connsiteX1" fmla="*/ 137664 w 199536"/>
                <a:gd name="connsiteY1" fmla="*/ 301590 h 874376"/>
                <a:gd name="connsiteX2" fmla="*/ 543 w 199536"/>
                <a:gd name="connsiteY2" fmla="*/ 599143 h 874376"/>
                <a:gd name="connsiteX3" fmla="*/ 199536 w 199536"/>
                <a:gd name="connsiteY3" fmla="*/ 874376 h 874376"/>
                <a:gd name="connsiteX0" fmla="*/ 44896 w 199160"/>
                <a:gd name="connsiteY0" fmla="*/ 0 h 874376"/>
                <a:gd name="connsiteX1" fmla="*/ 137288 w 199160"/>
                <a:gd name="connsiteY1" fmla="*/ 301590 h 874376"/>
                <a:gd name="connsiteX2" fmla="*/ 167 w 199160"/>
                <a:gd name="connsiteY2" fmla="*/ 599143 h 874376"/>
                <a:gd name="connsiteX3" fmla="*/ 199160 w 199160"/>
                <a:gd name="connsiteY3" fmla="*/ 874376 h 874376"/>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16383 w 144453"/>
                <a:gd name="connsiteY0" fmla="*/ 0 h 845801"/>
                <a:gd name="connsiteX1" fmla="*/ 108775 w 144453"/>
                <a:gd name="connsiteY1" fmla="*/ 301590 h 845801"/>
                <a:gd name="connsiteX2" fmla="*/ 229 w 144453"/>
                <a:gd name="connsiteY2" fmla="*/ 549137 h 845801"/>
                <a:gd name="connsiteX3" fmla="*/ 144453 w 14445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710 w 153780"/>
                <a:gd name="connsiteY0" fmla="*/ 0 h 845801"/>
                <a:gd name="connsiteX1" fmla="*/ 118102 w 153780"/>
                <a:gd name="connsiteY1" fmla="*/ 301590 h 845801"/>
                <a:gd name="connsiteX2" fmla="*/ 31 w 153780"/>
                <a:gd name="connsiteY2" fmla="*/ 582474 h 845801"/>
                <a:gd name="connsiteX3" fmla="*/ 153780 w 153780"/>
                <a:gd name="connsiteY3" fmla="*/ 845801 h 845801"/>
              </a:gdLst>
              <a:ahLst/>
              <a:cxnLst>
                <a:cxn ang="0">
                  <a:pos x="connsiteX0" y="connsiteY0"/>
                </a:cxn>
                <a:cxn ang="0">
                  <a:pos x="connsiteX1" y="connsiteY1"/>
                </a:cxn>
                <a:cxn ang="0">
                  <a:pos x="connsiteX2" y="connsiteY2"/>
                </a:cxn>
                <a:cxn ang="0">
                  <a:pos x="connsiteX3" y="connsiteY3"/>
                </a:cxn>
              </a:cxnLst>
              <a:rect l="l" t="t" r="r" b="b"/>
              <a:pathLst>
                <a:path w="153780" h="845801">
                  <a:moveTo>
                    <a:pt x="25710" y="0"/>
                  </a:moveTo>
                  <a:cubicBezTo>
                    <a:pt x="126965" y="128588"/>
                    <a:pt x="122382" y="204511"/>
                    <a:pt x="118102" y="301590"/>
                  </a:cubicBezTo>
                  <a:cubicBezTo>
                    <a:pt x="113822" y="398669"/>
                    <a:pt x="1228" y="448910"/>
                    <a:pt x="31" y="582474"/>
                  </a:cubicBezTo>
                  <a:cubicBezTo>
                    <a:pt x="-1166" y="716038"/>
                    <a:pt x="32336" y="762457"/>
                    <a:pt x="153780" y="845801"/>
                  </a:cubicBezTo>
                </a:path>
              </a:pathLst>
            </a:custGeom>
            <a:noFill/>
            <a:ln w="1905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61" name="Freeform: Shape 60">
              <a:extLst>
                <a:ext uri="{FF2B5EF4-FFF2-40B4-BE49-F238E27FC236}">
                  <a16:creationId xmlns:a16="http://schemas.microsoft.com/office/drawing/2014/main" id="{FA6BB2C5-4A80-9983-D2B5-2247C8CBF848}"/>
                </a:ext>
              </a:extLst>
            </p:cNvPr>
            <p:cNvSpPr/>
            <p:nvPr/>
          </p:nvSpPr>
          <p:spPr>
            <a:xfrm>
              <a:off x="658953" y="4274091"/>
              <a:ext cx="153780" cy="845801"/>
            </a:xfrm>
            <a:custGeom>
              <a:avLst/>
              <a:gdLst>
                <a:gd name="connsiteX0" fmla="*/ 210119 w 399749"/>
                <a:gd name="connsiteY0" fmla="*/ 0 h 1204898"/>
                <a:gd name="connsiteX1" fmla="*/ 392999 w 399749"/>
                <a:gd name="connsiteY1" fmla="*/ 437322 h 1204898"/>
                <a:gd name="connsiteX2" fmla="*/ 35190 w 399749"/>
                <a:gd name="connsiteY2" fmla="*/ 795130 h 1204898"/>
                <a:gd name="connsiteX3" fmla="*/ 51092 w 399749"/>
                <a:gd name="connsiteY3" fmla="*/ 834887 h 1204898"/>
                <a:gd name="connsiteX4" fmla="*/ 369145 w 399749"/>
                <a:gd name="connsiteY4" fmla="*/ 1176793 h 1204898"/>
                <a:gd name="connsiteX5" fmla="*/ 369145 w 399749"/>
                <a:gd name="connsiteY5" fmla="*/ 1160890 h 1204898"/>
                <a:gd name="connsiteX0" fmla="*/ 172572 w 362202"/>
                <a:gd name="connsiteY0" fmla="*/ 0 h 1204898"/>
                <a:gd name="connsiteX1" fmla="*/ 355452 w 362202"/>
                <a:gd name="connsiteY1" fmla="*/ 437322 h 1204898"/>
                <a:gd name="connsiteX2" fmla="*/ 88131 w 362202"/>
                <a:gd name="connsiteY2" fmla="*/ 528430 h 1204898"/>
                <a:gd name="connsiteX3" fmla="*/ 13545 w 362202"/>
                <a:gd name="connsiteY3" fmla="*/ 834887 h 1204898"/>
                <a:gd name="connsiteX4" fmla="*/ 331598 w 362202"/>
                <a:gd name="connsiteY4" fmla="*/ 1176793 h 1204898"/>
                <a:gd name="connsiteX5" fmla="*/ 331598 w 362202"/>
                <a:gd name="connsiteY5" fmla="*/ 1160890 h 1204898"/>
                <a:gd name="connsiteX0" fmla="*/ 171725 w 361355"/>
                <a:gd name="connsiteY0" fmla="*/ 0 h 1204898"/>
                <a:gd name="connsiteX1" fmla="*/ 311743 w 361355"/>
                <a:gd name="connsiteY1" fmla="*/ 332547 h 1204898"/>
                <a:gd name="connsiteX2" fmla="*/ 87284 w 361355"/>
                <a:gd name="connsiteY2" fmla="*/ 528430 h 1204898"/>
                <a:gd name="connsiteX3" fmla="*/ 12698 w 361355"/>
                <a:gd name="connsiteY3" fmla="*/ 834887 h 1204898"/>
                <a:gd name="connsiteX4" fmla="*/ 330751 w 361355"/>
                <a:gd name="connsiteY4" fmla="*/ 1176793 h 1204898"/>
                <a:gd name="connsiteX5" fmla="*/ 330751 w 361355"/>
                <a:gd name="connsiteY5" fmla="*/ 1160890 h 1204898"/>
                <a:gd name="connsiteX0" fmla="*/ 169281 w 358911"/>
                <a:gd name="connsiteY0" fmla="*/ 0 h 1204898"/>
                <a:gd name="connsiteX1" fmla="*/ 309299 w 358911"/>
                <a:gd name="connsiteY1" fmla="*/ 332547 h 1204898"/>
                <a:gd name="connsiteX2" fmla="*/ 99127 w 358911"/>
                <a:gd name="connsiteY2" fmla="*/ 561767 h 1204898"/>
                <a:gd name="connsiteX3" fmla="*/ 10254 w 358911"/>
                <a:gd name="connsiteY3" fmla="*/ 834887 h 1204898"/>
                <a:gd name="connsiteX4" fmla="*/ 328307 w 358911"/>
                <a:gd name="connsiteY4" fmla="*/ 1176793 h 1204898"/>
                <a:gd name="connsiteX5" fmla="*/ 328307 w 358911"/>
                <a:gd name="connsiteY5" fmla="*/ 1160890 h 1204898"/>
                <a:gd name="connsiteX0" fmla="*/ 159055 w 348685"/>
                <a:gd name="connsiteY0" fmla="*/ 0 h 1204898"/>
                <a:gd name="connsiteX1" fmla="*/ 299073 w 348685"/>
                <a:gd name="connsiteY1" fmla="*/ 332547 h 1204898"/>
                <a:gd name="connsiteX2" fmla="*/ 28 w 348685"/>
                <a:gd name="connsiteY2" fmla="*/ 834887 h 1204898"/>
                <a:gd name="connsiteX3" fmla="*/ 318081 w 348685"/>
                <a:gd name="connsiteY3" fmla="*/ 1176793 h 1204898"/>
                <a:gd name="connsiteX4" fmla="*/ 318081 w 348685"/>
                <a:gd name="connsiteY4" fmla="*/ 1160890 h 1204898"/>
                <a:gd name="connsiteX0" fmla="*/ 135242 w 348684"/>
                <a:gd name="connsiteY0" fmla="*/ 0 h 1090598"/>
                <a:gd name="connsiteX1" fmla="*/ 299072 w 348684"/>
                <a:gd name="connsiteY1" fmla="*/ 218247 h 1090598"/>
                <a:gd name="connsiteX2" fmla="*/ 27 w 348684"/>
                <a:gd name="connsiteY2" fmla="*/ 720587 h 1090598"/>
                <a:gd name="connsiteX3" fmla="*/ 318080 w 348684"/>
                <a:gd name="connsiteY3" fmla="*/ 1062493 h 1090598"/>
                <a:gd name="connsiteX4" fmla="*/ 318080 w 348684"/>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909 w 350351"/>
                <a:gd name="connsiteY0" fmla="*/ 0 h 1090598"/>
                <a:gd name="connsiteX1" fmla="*/ 191201 w 350351"/>
                <a:gd name="connsiteY1" fmla="*/ 284922 h 1090598"/>
                <a:gd name="connsiteX2" fmla="*/ 1694 w 350351"/>
                <a:gd name="connsiteY2" fmla="*/ 720587 h 1090598"/>
                <a:gd name="connsiteX3" fmla="*/ 319747 w 350351"/>
                <a:gd name="connsiteY3" fmla="*/ 1062493 h 1090598"/>
                <a:gd name="connsiteX4" fmla="*/ 319747 w 350351"/>
                <a:gd name="connsiteY4" fmla="*/ 1046590 h 1090598"/>
                <a:gd name="connsiteX0" fmla="*/ 136368 w 349810"/>
                <a:gd name="connsiteY0" fmla="*/ 0 h 1090598"/>
                <a:gd name="connsiteX1" fmla="*/ 209710 w 349810"/>
                <a:gd name="connsiteY1" fmla="*/ 313497 h 1090598"/>
                <a:gd name="connsiteX2" fmla="*/ 1153 w 349810"/>
                <a:gd name="connsiteY2" fmla="*/ 720587 h 1090598"/>
                <a:gd name="connsiteX3" fmla="*/ 319206 w 349810"/>
                <a:gd name="connsiteY3" fmla="*/ 1062493 h 1090598"/>
                <a:gd name="connsiteX4" fmla="*/ 319206 w 349810"/>
                <a:gd name="connsiteY4" fmla="*/ 1046590 h 1090598"/>
                <a:gd name="connsiteX0" fmla="*/ 74816 w 288258"/>
                <a:gd name="connsiteY0" fmla="*/ 0 h 1090598"/>
                <a:gd name="connsiteX1" fmla="*/ 148158 w 288258"/>
                <a:gd name="connsiteY1" fmla="*/ 313497 h 1090598"/>
                <a:gd name="connsiteX2" fmla="*/ 1513 w 288258"/>
                <a:gd name="connsiteY2" fmla="*/ 611049 h 1090598"/>
                <a:gd name="connsiteX3" fmla="*/ 257654 w 288258"/>
                <a:gd name="connsiteY3" fmla="*/ 1062493 h 1090598"/>
                <a:gd name="connsiteX4" fmla="*/ 257654 w 288258"/>
                <a:gd name="connsiteY4" fmla="*/ 1046590 h 1090598"/>
                <a:gd name="connsiteX0" fmla="*/ 73596 w 287038"/>
                <a:gd name="connsiteY0" fmla="*/ 0 h 1090598"/>
                <a:gd name="connsiteX1" fmla="*/ 146938 w 287038"/>
                <a:gd name="connsiteY1" fmla="*/ 313497 h 1090598"/>
                <a:gd name="connsiteX2" fmla="*/ 293 w 287038"/>
                <a:gd name="connsiteY2" fmla="*/ 611049 h 1090598"/>
                <a:gd name="connsiteX3" fmla="*/ 256434 w 287038"/>
                <a:gd name="connsiteY3" fmla="*/ 1062493 h 1090598"/>
                <a:gd name="connsiteX4" fmla="*/ 256434 w 287038"/>
                <a:gd name="connsiteY4" fmla="*/ 1046590 h 1090598"/>
                <a:gd name="connsiteX0" fmla="*/ 73596 w 435763"/>
                <a:gd name="connsiteY0" fmla="*/ 0 h 1169574"/>
                <a:gd name="connsiteX1" fmla="*/ 146938 w 435763"/>
                <a:gd name="connsiteY1" fmla="*/ 313497 h 1169574"/>
                <a:gd name="connsiteX2" fmla="*/ 293 w 435763"/>
                <a:gd name="connsiteY2" fmla="*/ 611049 h 1169574"/>
                <a:gd name="connsiteX3" fmla="*/ 256434 w 435763"/>
                <a:gd name="connsiteY3" fmla="*/ 1062493 h 1169574"/>
                <a:gd name="connsiteX4" fmla="*/ 432646 w 435763"/>
                <a:gd name="connsiteY4" fmla="*/ 1160890 h 1169574"/>
                <a:gd name="connsiteX0" fmla="*/ 77000 w 437410"/>
                <a:gd name="connsiteY0" fmla="*/ 0 h 1164634"/>
                <a:gd name="connsiteX1" fmla="*/ 150342 w 437410"/>
                <a:gd name="connsiteY1" fmla="*/ 313497 h 1164634"/>
                <a:gd name="connsiteX2" fmla="*/ 3697 w 437410"/>
                <a:gd name="connsiteY2" fmla="*/ 611049 h 1164634"/>
                <a:gd name="connsiteX3" fmla="*/ 40763 w 437410"/>
                <a:gd name="connsiteY3" fmla="*/ 919618 h 1164634"/>
                <a:gd name="connsiteX4" fmla="*/ 436050 w 437410"/>
                <a:gd name="connsiteY4" fmla="*/ 1160890 h 1164634"/>
                <a:gd name="connsiteX0" fmla="*/ 77000 w 159285"/>
                <a:gd name="connsiteY0" fmla="*/ 0 h 919618"/>
                <a:gd name="connsiteX1" fmla="*/ 150342 w 159285"/>
                <a:gd name="connsiteY1" fmla="*/ 313497 h 919618"/>
                <a:gd name="connsiteX2" fmla="*/ 3697 w 159285"/>
                <a:gd name="connsiteY2" fmla="*/ 611049 h 919618"/>
                <a:gd name="connsiteX3" fmla="*/ 40763 w 159285"/>
                <a:gd name="connsiteY3" fmla="*/ 919618 h 919618"/>
                <a:gd name="connsiteX0" fmla="*/ 73357 w 165708"/>
                <a:gd name="connsiteY0" fmla="*/ 0 h 943431"/>
                <a:gd name="connsiteX1" fmla="*/ 146699 w 165708"/>
                <a:gd name="connsiteY1" fmla="*/ 313497 h 943431"/>
                <a:gd name="connsiteX2" fmla="*/ 54 w 165708"/>
                <a:gd name="connsiteY2" fmla="*/ 611049 h 943431"/>
                <a:gd name="connsiteX3" fmla="*/ 165708 w 165708"/>
                <a:gd name="connsiteY3" fmla="*/ 943431 h 943431"/>
                <a:gd name="connsiteX0" fmla="*/ 76496 w 316485"/>
                <a:gd name="connsiteY0" fmla="*/ 0 h 1000581"/>
                <a:gd name="connsiteX1" fmla="*/ 149838 w 316485"/>
                <a:gd name="connsiteY1" fmla="*/ 313497 h 1000581"/>
                <a:gd name="connsiteX2" fmla="*/ 3193 w 316485"/>
                <a:gd name="connsiteY2" fmla="*/ 611049 h 1000581"/>
                <a:gd name="connsiteX3" fmla="*/ 316485 w 316485"/>
                <a:gd name="connsiteY3" fmla="*/ 1000581 h 1000581"/>
                <a:gd name="connsiteX0" fmla="*/ 73829 w 209043"/>
                <a:gd name="connsiteY0" fmla="*/ 0 h 972006"/>
                <a:gd name="connsiteX1" fmla="*/ 147171 w 209043"/>
                <a:gd name="connsiteY1" fmla="*/ 313497 h 972006"/>
                <a:gd name="connsiteX2" fmla="*/ 526 w 209043"/>
                <a:gd name="connsiteY2" fmla="*/ 611049 h 972006"/>
                <a:gd name="connsiteX3" fmla="*/ 209043 w 209043"/>
                <a:gd name="connsiteY3" fmla="*/ 972006 h 972006"/>
                <a:gd name="connsiteX0" fmla="*/ 74624 w 156909"/>
                <a:gd name="connsiteY0" fmla="*/ 0 h 938669"/>
                <a:gd name="connsiteX1" fmla="*/ 147966 w 156909"/>
                <a:gd name="connsiteY1" fmla="*/ 313497 h 938669"/>
                <a:gd name="connsiteX2" fmla="*/ 1321 w 156909"/>
                <a:gd name="connsiteY2" fmla="*/ 611049 h 938669"/>
                <a:gd name="connsiteX3" fmla="*/ 71725 w 156909"/>
                <a:gd name="connsiteY3" fmla="*/ 938669 h 938669"/>
                <a:gd name="connsiteX0" fmla="*/ 73991 w 218730"/>
                <a:gd name="connsiteY0" fmla="*/ 0 h 938669"/>
                <a:gd name="connsiteX1" fmla="*/ 147333 w 218730"/>
                <a:gd name="connsiteY1" fmla="*/ 313497 h 938669"/>
                <a:gd name="connsiteX2" fmla="*/ 688 w 218730"/>
                <a:gd name="connsiteY2" fmla="*/ 611049 h 938669"/>
                <a:gd name="connsiteX3" fmla="*/ 218730 w 218730"/>
                <a:gd name="connsiteY3" fmla="*/ 938669 h 938669"/>
                <a:gd name="connsiteX0" fmla="*/ 74815 w 257654"/>
                <a:gd name="connsiteY0" fmla="*/ 0 h 941050"/>
                <a:gd name="connsiteX1" fmla="*/ 148157 w 257654"/>
                <a:gd name="connsiteY1" fmla="*/ 313497 h 941050"/>
                <a:gd name="connsiteX2" fmla="*/ 1512 w 257654"/>
                <a:gd name="connsiteY2" fmla="*/ 611049 h 941050"/>
                <a:gd name="connsiteX3" fmla="*/ 257654 w 257654"/>
                <a:gd name="connsiteY3" fmla="*/ 941050 h 941050"/>
                <a:gd name="connsiteX0" fmla="*/ 74269 w 233296"/>
                <a:gd name="connsiteY0" fmla="*/ 0 h 905332"/>
                <a:gd name="connsiteX1" fmla="*/ 147611 w 233296"/>
                <a:gd name="connsiteY1" fmla="*/ 313497 h 905332"/>
                <a:gd name="connsiteX2" fmla="*/ 966 w 233296"/>
                <a:gd name="connsiteY2" fmla="*/ 611049 h 905332"/>
                <a:gd name="connsiteX3" fmla="*/ 233296 w 233296"/>
                <a:gd name="connsiteY3" fmla="*/ 905332 h 905332"/>
                <a:gd name="connsiteX0" fmla="*/ 74146 w 233173"/>
                <a:gd name="connsiteY0" fmla="*/ 0 h 905332"/>
                <a:gd name="connsiteX1" fmla="*/ 152251 w 233173"/>
                <a:gd name="connsiteY1" fmla="*/ 330165 h 905332"/>
                <a:gd name="connsiteX2" fmla="*/ 843 w 233173"/>
                <a:gd name="connsiteY2" fmla="*/ 611049 h 905332"/>
                <a:gd name="connsiteX3" fmla="*/ 233173 w 233173"/>
                <a:gd name="connsiteY3" fmla="*/ 905332 h 905332"/>
                <a:gd name="connsiteX0" fmla="*/ 73758 w 232785"/>
                <a:gd name="connsiteY0" fmla="*/ 0 h 905332"/>
                <a:gd name="connsiteX1" fmla="*/ 170913 w 232785"/>
                <a:gd name="connsiteY1" fmla="*/ 332546 h 905332"/>
                <a:gd name="connsiteX2" fmla="*/ 455 w 232785"/>
                <a:gd name="connsiteY2" fmla="*/ 611049 h 905332"/>
                <a:gd name="connsiteX3" fmla="*/ 232785 w 232785"/>
                <a:gd name="connsiteY3" fmla="*/ 905332 h 905332"/>
                <a:gd name="connsiteX0" fmla="*/ 78522 w 232786"/>
                <a:gd name="connsiteY0" fmla="*/ 0 h 874376"/>
                <a:gd name="connsiteX1" fmla="*/ 170914 w 232786"/>
                <a:gd name="connsiteY1" fmla="*/ 301590 h 874376"/>
                <a:gd name="connsiteX2" fmla="*/ 456 w 232786"/>
                <a:gd name="connsiteY2" fmla="*/ 580093 h 874376"/>
                <a:gd name="connsiteX3" fmla="*/ 232786 w 232786"/>
                <a:gd name="connsiteY3" fmla="*/ 874376 h 874376"/>
                <a:gd name="connsiteX0" fmla="*/ 45272 w 199536"/>
                <a:gd name="connsiteY0" fmla="*/ 0 h 874376"/>
                <a:gd name="connsiteX1" fmla="*/ 137664 w 199536"/>
                <a:gd name="connsiteY1" fmla="*/ 301590 h 874376"/>
                <a:gd name="connsiteX2" fmla="*/ 543 w 199536"/>
                <a:gd name="connsiteY2" fmla="*/ 599143 h 874376"/>
                <a:gd name="connsiteX3" fmla="*/ 199536 w 199536"/>
                <a:gd name="connsiteY3" fmla="*/ 874376 h 874376"/>
                <a:gd name="connsiteX0" fmla="*/ 44896 w 199160"/>
                <a:gd name="connsiteY0" fmla="*/ 0 h 874376"/>
                <a:gd name="connsiteX1" fmla="*/ 137288 w 199160"/>
                <a:gd name="connsiteY1" fmla="*/ 301590 h 874376"/>
                <a:gd name="connsiteX2" fmla="*/ 167 w 199160"/>
                <a:gd name="connsiteY2" fmla="*/ 599143 h 874376"/>
                <a:gd name="connsiteX3" fmla="*/ 199160 w 199160"/>
                <a:gd name="connsiteY3" fmla="*/ 874376 h 874376"/>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44918 w 172988"/>
                <a:gd name="connsiteY0" fmla="*/ 0 h 845801"/>
                <a:gd name="connsiteX1" fmla="*/ 137310 w 172988"/>
                <a:gd name="connsiteY1" fmla="*/ 301590 h 845801"/>
                <a:gd name="connsiteX2" fmla="*/ 189 w 172988"/>
                <a:gd name="connsiteY2" fmla="*/ 599143 h 845801"/>
                <a:gd name="connsiteX3" fmla="*/ 172988 w 172988"/>
                <a:gd name="connsiteY3" fmla="*/ 845801 h 845801"/>
                <a:gd name="connsiteX0" fmla="*/ 16383 w 144453"/>
                <a:gd name="connsiteY0" fmla="*/ 0 h 845801"/>
                <a:gd name="connsiteX1" fmla="*/ 108775 w 144453"/>
                <a:gd name="connsiteY1" fmla="*/ 301590 h 845801"/>
                <a:gd name="connsiteX2" fmla="*/ 229 w 144453"/>
                <a:gd name="connsiteY2" fmla="*/ 549137 h 845801"/>
                <a:gd name="connsiteX3" fmla="*/ 144453 w 14445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893 w 153963"/>
                <a:gd name="connsiteY0" fmla="*/ 0 h 845801"/>
                <a:gd name="connsiteX1" fmla="*/ 118285 w 153963"/>
                <a:gd name="connsiteY1" fmla="*/ 301590 h 845801"/>
                <a:gd name="connsiteX2" fmla="*/ 214 w 153963"/>
                <a:gd name="connsiteY2" fmla="*/ 582474 h 845801"/>
                <a:gd name="connsiteX3" fmla="*/ 153963 w 153963"/>
                <a:gd name="connsiteY3" fmla="*/ 845801 h 845801"/>
                <a:gd name="connsiteX0" fmla="*/ 25710 w 153780"/>
                <a:gd name="connsiteY0" fmla="*/ 0 h 845801"/>
                <a:gd name="connsiteX1" fmla="*/ 118102 w 153780"/>
                <a:gd name="connsiteY1" fmla="*/ 301590 h 845801"/>
                <a:gd name="connsiteX2" fmla="*/ 31 w 153780"/>
                <a:gd name="connsiteY2" fmla="*/ 582474 h 845801"/>
                <a:gd name="connsiteX3" fmla="*/ 153780 w 153780"/>
                <a:gd name="connsiteY3" fmla="*/ 845801 h 845801"/>
              </a:gdLst>
              <a:ahLst/>
              <a:cxnLst>
                <a:cxn ang="0">
                  <a:pos x="connsiteX0" y="connsiteY0"/>
                </a:cxn>
                <a:cxn ang="0">
                  <a:pos x="connsiteX1" y="connsiteY1"/>
                </a:cxn>
                <a:cxn ang="0">
                  <a:pos x="connsiteX2" y="connsiteY2"/>
                </a:cxn>
                <a:cxn ang="0">
                  <a:pos x="connsiteX3" y="connsiteY3"/>
                </a:cxn>
              </a:cxnLst>
              <a:rect l="l" t="t" r="r" b="b"/>
              <a:pathLst>
                <a:path w="153780" h="845801">
                  <a:moveTo>
                    <a:pt x="25710" y="0"/>
                  </a:moveTo>
                  <a:cubicBezTo>
                    <a:pt x="126965" y="128588"/>
                    <a:pt x="122382" y="204511"/>
                    <a:pt x="118102" y="301590"/>
                  </a:cubicBezTo>
                  <a:cubicBezTo>
                    <a:pt x="113822" y="398669"/>
                    <a:pt x="1228" y="448910"/>
                    <a:pt x="31" y="582474"/>
                  </a:cubicBezTo>
                  <a:cubicBezTo>
                    <a:pt x="-1166" y="716038"/>
                    <a:pt x="32336" y="762457"/>
                    <a:pt x="153780" y="845801"/>
                  </a:cubicBezTo>
                </a:path>
              </a:pathLst>
            </a:custGeom>
            <a:noFill/>
            <a:ln w="1905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grpSp>
      <p:sp>
        <p:nvSpPr>
          <p:cNvPr id="44" name="Rectangle 43">
            <a:extLst>
              <a:ext uri="{FF2B5EF4-FFF2-40B4-BE49-F238E27FC236}">
                <a16:creationId xmlns:a16="http://schemas.microsoft.com/office/drawing/2014/main" id="{45F68273-3D96-E4F2-7FE8-68256FF47ECE}"/>
              </a:ext>
            </a:extLst>
          </p:cNvPr>
          <p:cNvSpPr/>
          <p:nvPr/>
        </p:nvSpPr>
        <p:spPr>
          <a:xfrm>
            <a:off x="3502608" y="4664835"/>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2</a:t>
            </a:r>
          </a:p>
        </p:txBody>
      </p:sp>
      <p:sp>
        <p:nvSpPr>
          <p:cNvPr id="45" name="Rectangle 44">
            <a:extLst>
              <a:ext uri="{FF2B5EF4-FFF2-40B4-BE49-F238E27FC236}">
                <a16:creationId xmlns:a16="http://schemas.microsoft.com/office/drawing/2014/main" id="{26863777-79FB-B507-1F27-E5330A4B46FD}"/>
              </a:ext>
            </a:extLst>
          </p:cNvPr>
          <p:cNvSpPr/>
          <p:nvPr/>
        </p:nvSpPr>
        <p:spPr>
          <a:xfrm>
            <a:off x="3049589" y="4664835"/>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2</a:t>
            </a:r>
          </a:p>
        </p:txBody>
      </p:sp>
      <p:sp>
        <p:nvSpPr>
          <p:cNvPr id="46" name="Rectangle 45">
            <a:extLst>
              <a:ext uri="{FF2B5EF4-FFF2-40B4-BE49-F238E27FC236}">
                <a16:creationId xmlns:a16="http://schemas.microsoft.com/office/drawing/2014/main" id="{A87ED844-1A12-7CDE-72B5-836C76FAECFD}"/>
              </a:ext>
            </a:extLst>
          </p:cNvPr>
          <p:cNvSpPr/>
          <p:nvPr/>
        </p:nvSpPr>
        <p:spPr>
          <a:xfrm>
            <a:off x="6459267" y="4650711"/>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rgbClr val="FFFFFF"/>
                </a:solidFill>
                <a:effectLst/>
                <a:uFillTx/>
                <a:latin typeface="+mj-lt"/>
                <a:ea typeface="+mj-ea"/>
                <a:cs typeface="+mj-cs"/>
                <a:sym typeface="Calibri"/>
              </a:rPr>
              <a:t>4</a:t>
            </a:r>
          </a:p>
        </p:txBody>
      </p:sp>
      <p:sp>
        <p:nvSpPr>
          <p:cNvPr id="50" name="Rectangle 49">
            <a:extLst>
              <a:ext uri="{FF2B5EF4-FFF2-40B4-BE49-F238E27FC236}">
                <a16:creationId xmlns:a16="http://schemas.microsoft.com/office/drawing/2014/main" id="{980D01F8-944D-DCD0-D36F-B7DCABDCBF59}"/>
              </a:ext>
            </a:extLst>
          </p:cNvPr>
          <p:cNvSpPr/>
          <p:nvPr/>
        </p:nvSpPr>
        <p:spPr>
          <a:xfrm>
            <a:off x="9609865" y="4657215"/>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5</a:t>
            </a:r>
          </a:p>
        </p:txBody>
      </p:sp>
      <p:sp>
        <p:nvSpPr>
          <p:cNvPr id="51" name="Rectangle 50">
            <a:extLst>
              <a:ext uri="{FF2B5EF4-FFF2-40B4-BE49-F238E27FC236}">
                <a16:creationId xmlns:a16="http://schemas.microsoft.com/office/drawing/2014/main" id="{91D4D29D-4F8B-AF51-419E-577F24439365}"/>
              </a:ext>
            </a:extLst>
          </p:cNvPr>
          <p:cNvSpPr/>
          <p:nvPr/>
        </p:nvSpPr>
        <p:spPr>
          <a:xfrm>
            <a:off x="10053004" y="4657215"/>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5</a:t>
            </a:r>
          </a:p>
        </p:txBody>
      </p:sp>
      <p:sp>
        <p:nvSpPr>
          <p:cNvPr id="52" name="Rectangle 51">
            <a:extLst>
              <a:ext uri="{FF2B5EF4-FFF2-40B4-BE49-F238E27FC236}">
                <a16:creationId xmlns:a16="http://schemas.microsoft.com/office/drawing/2014/main" id="{B6420EF7-752C-36AB-24E6-F43C2C4FD038}"/>
              </a:ext>
            </a:extLst>
          </p:cNvPr>
          <p:cNvSpPr/>
          <p:nvPr/>
        </p:nvSpPr>
        <p:spPr>
          <a:xfrm>
            <a:off x="10502584" y="4657215"/>
            <a:ext cx="441288" cy="3693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u="none" strike="noStrike" cap="none" spc="0" normalizeH="0" baseline="0">
                <a:ln>
                  <a:noFill/>
                </a:ln>
                <a:solidFill>
                  <a:schemeClr val="tx2">
                    <a:lumMod val="20000"/>
                    <a:lumOff val="80000"/>
                  </a:schemeClr>
                </a:solidFill>
                <a:effectLst/>
                <a:uFillTx/>
                <a:latin typeface="+mj-lt"/>
                <a:ea typeface="+mj-ea"/>
                <a:cs typeface="+mj-cs"/>
                <a:sym typeface="Calibri"/>
              </a:rPr>
              <a:t>5</a:t>
            </a:r>
          </a:p>
        </p:txBody>
      </p:sp>
      <p:cxnSp>
        <p:nvCxnSpPr>
          <p:cNvPr id="72" name="Connector: Elbow 71">
            <a:extLst>
              <a:ext uri="{FF2B5EF4-FFF2-40B4-BE49-F238E27FC236}">
                <a16:creationId xmlns:a16="http://schemas.microsoft.com/office/drawing/2014/main" id="{7D4C2F67-DE7D-2BEC-E838-8D3FB15CDBB9}"/>
              </a:ext>
            </a:extLst>
          </p:cNvPr>
          <p:cNvCxnSpPr>
            <a:stCxn id="8" idx="2"/>
            <a:endCxn id="45" idx="0"/>
          </p:cNvCxnSpPr>
          <p:nvPr/>
        </p:nvCxnSpPr>
        <p:spPr>
          <a:xfrm rot="16200000" flipH="1">
            <a:off x="1471071" y="2865672"/>
            <a:ext cx="1833289" cy="1765036"/>
          </a:xfrm>
          <a:prstGeom prst="bentConnector3">
            <a:avLst>
              <a:gd name="adj1" fmla="val 56235"/>
            </a:avLst>
          </a:prstGeom>
          <a:noFill/>
          <a:ln w="12700" cap="flat">
            <a:solidFill>
              <a:schemeClr val="accent1">
                <a:lumMod val="75000"/>
              </a:schemeClr>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73" name="Connector: Elbow 72">
            <a:extLst>
              <a:ext uri="{FF2B5EF4-FFF2-40B4-BE49-F238E27FC236}">
                <a16:creationId xmlns:a16="http://schemas.microsoft.com/office/drawing/2014/main" id="{8B7F0A6A-EAC7-B303-93FB-2B0FBF3EF0EA}"/>
              </a:ext>
            </a:extLst>
          </p:cNvPr>
          <p:cNvCxnSpPr>
            <a:cxnSpLocks/>
            <a:stCxn id="7" idx="2"/>
            <a:endCxn id="44" idx="0"/>
          </p:cNvCxnSpPr>
          <p:nvPr/>
        </p:nvCxnSpPr>
        <p:spPr>
          <a:xfrm rot="16200000" flipH="1">
            <a:off x="1920280" y="2861862"/>
            <a:ext cx="1833289" cy="1772656"/>
          </a:xfrm>
          <a:prstGeom prst="bentConnector3">
            <a:avLst>
              <a:gd name="adj1" fmla="val 50000"/>
            </a:avLst>
          </a:prstGeom>
          <a:noFill/>
          <a:ln w="12700" cap="flat">
            <a:solidFill>
              <a:schemeClr val="accent1">
                <a:lumMod val="75000"/>
              </a:schemeClr>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78" name="Oval 77">
            <a:extLst>
              <a:ext uri="{FF2B5EF4-FFF2-40B4-BE49-F238E27FC236}">
                <a16:creationId xmlns:a16="http://schemas.microsoft.com/office/drawing/2014/main" id="{846D1ECD-0EB6-83E2-1247-E570F443742A}"/>
              </a:ext>
            </a:extLst>
          </p:cNvPr>
          <p:cNvSpPr/>
          <p:nvPr/>
        </p:nvSpPr>
        <p:spPr>
          <a:xfrm>
            <a:off x="3669904" y="4019391"/>
            <a:ext cx="405522" cy="405522"/>
          </a:xfrm>
          <a:prstGeom prst="ellipse">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FFFFFF"/>
                </a:solidFill>
                <a:effectLst/>
                <a:uFillTx/>
                <a:latin typeface="+mj-lt"/>
                <a:ea typeface="+mj-ea"/>
                <a:cs typeface="+mj-cs"/>
                <a:sym typeface="Calibri"/>
              </a:rPr>
              <a:t>+1</a:t>
            </a:r>
          </a:p>
        </p:txBody>
      </p:sp>
      <p:cxnSp>
        <p:nvCxnSpPr>
          <p:cNvPr id="79" name="Connector: Elbow 78">
            <a:extLst>
              <a:ext uri="{FF2B5EF4-FFF2-40B4-BE49-F238E27FC236}">
                <a16:creationId xmlns:a16="http://schemas.microsoft.com/office/drawing/2014/main" id="{E67AB46C-F6A7-72A4-49A6-948D8CE2EF4B}"/>
              </a:ext>
            </a:extLst>
          </p:cNvPr>
          <p:cNvCxnSpPr>
            <a:cxnSpLocks/>
            <a:stCxn id="9" idx="2"/>
            <a:endCxn id="46" idx="0"/>
          </p:cNvCxnSpPr>
          <p:nvPr/>
        </p:nvCxnSpPr>
        <p:spPr>
          <a:xfrm rot="16200000" flipH="1">
            <a:off x="3627259" y="1598058"/>
            <a:ext cx="1818049" cy="4287256"/>
          </a:xfrm>
          <a:prstGeom prst="bentConnector3">
            <a:avLst>
              <a:gd name="adj1" fmla="val 39941"/>
            </a:avLst>
          </a:prstGeom>
          <a:noFill/>
          <a:ln w="12700" cap="flat">
            <a:solidFill>
              <a:srgbClr val="C000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83" name="Connector: Elbow 82">
            <a:extLst>
              <a:ext uri="{FF2B5EF4-FFF2-40B4-BE49-F238E27FC236}">
                <a16:creationId xmlns:a16="http://schemas.microsoft.com/office/drawing/2014/main" id="{2CCB7205-029C-D30E-36AE-071168C018AF}"/>
              </a:ext>
            </a:extLst>
          </p:cNvPr>
          <p:cNvCxnSpPr>
            <a:cxnSpLocks/>
            <a:stCxn id="6" idx="2"/>
            <a:endCxn id="50" idx="0"/>
          </p:cNvCxnSpPr>
          <p:nvPr/>
        </p:nvCxnSpPr>
        <p:spPr>
          <a:xfrm rot="16200000" flipH="1">
            <a:off x="5419178" y="245883"/>
            <a:ext cx="1825669" cy="6996994"/>
          </a:xfrm>
          <a:prstGeom prst="bentConnector3">
            <a:avLst>
              <a:gd name="adj1" fmla="val 28714"/>
            </a:avLst>
          </a:prstGeom>
          <a:noFill/>
          <a:ln w="12700" cap="flat">
            <a:solidFill>
              <a:srgbClr val="FFC0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84" name="Connector: Elbow 83">
            <a:extLst>
              <a:ext uri="{FF2B5EF4-FFF2-40B4-BE49-F238E27FC236}">
                <a16:creationId xmlns:a16="http://schemas.microsoft.com/office/drawing/2014/main" id="{555F20C6-BAC6-7C88-9094-E3B602AAA597}"/>
              </a:ext>
            </a:extLst>
          </p:cNvPr>
          <p:cNvCxnSpPr>
            <a:cxnSpLocks/>
            <a:stCxn id="10" idx="2"/>
            <a:endCxn id="51" idx="0"/>
          </p:cNvCxnSpPr>
          <p:nvPr/>
        </p:nvCxnSpPr>
        <p:spPr>
          <a:xfrm rot="16200000" flipH="1">
            <a:off x="5864046" y="247612"/>
            <a:ext cx="1825669" cy="6993535"/>
          </a:xfrm>
          <a:prstGeom prst="bentConnector3">
            <a:avLst>
              <a:gd name="adj1" fmla="val 20783"/>
            </a:avLst>
          </a:prstGeom>
          <a:noFill/>
          <a:ln w="12700" cap="flat">
            <a:solidFill>
              <a:srgbClr val="FFC000"/>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85" name="Oval 84">
            <a:extLst>
              <a:ext uri="{FF2B5EF4-FFF2-40B4-BE49-F238E27FC236}">
                <a16:creationId xmlns:a16="http://schemas.microsoft.com/office/drawing/2014/main" id="{206DDA91-DA3E-4C48-E4B5-AA57EC6395FC}"/>
              </a:ext>
            </a:extLst>
          </p:cNvPr>
          <p:cNvSpPr/>
          <p:nvPr/>
        </p:nvSpPr>
        <p:spPr>
          <a:xfrm>
            <a:off x="10219797" y="3814779"/>
            <a:ext cx="405522" cy="405522"/>
          </a:xfrm>
          <a:prstGeom prst="ellipse">
            <a:avLst/>
          </a:prstGeom>
          <a:solidFill>
            <a:schemeClr val="bg1"/>
          </a:solidFill>
          <a:ln w="12700" cap="flat">
            <a:solidFill>
              <a:srgbClr val="FFC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FFFFFF"/>
                </a:solidFill>
                <a:effectLst/>
                <a:uFillTx/>
                <a:latin typeface="+mj-lt"/>
                <a:ea typeface="+mj-ea"/>
                <a:cs typeface="+mj-cs"/>
                <a:sym typeface="Calibri"/>
              </a:rPr>
              <a:t>+1</a:t>
            </a:r>
          </a:p>
        </p:txBody>
      </p:sp>
      <p:cxnSp>
        <p:nvCxnSpPr>
          <p:cNvPr id="93" name="Connector: Elbow 92">
            <a:extLst>
              <a:ext uri="{FF2B5EF4-FFF2-40B4-BE49-F238E27FC236}">
                <a16:creationId xmlns:a16="http://schemas.microsoft.com/office/drawing/2014/main" id="{E8C8B489-1C9D-9265-3FDF-ACDDF771B740}"/>
              </a:ext>
            </a:extLst>
          </p:cNvPr>
          <p:cNvCxnSpPr>
            <a:cxnSpLocks/>
            <a:stCxn id="26" idx="2"/>
            <a:endCxn id="52" idx="0"/>
          </p:cNvCxnSpPr>
          <p:nvPr/>
        </p:nvCxnSpPr>
        <p:spPr>
          <a:xfrm rot="16200000" flipH="1">
            <a:off x="6310406" y="244392"/>
            <a:ext cx="1825669" cy="6999976"/>
          </a:xfrm>
          <a:prstGeom prst="bentConnector3">
            <a:avLst>
              <a:gd name="adj1" fmla="val 13688"/>
            </a:avLst>
          </a:prstGeom>
          <a:noFill/>
          <a:ln w="12700" cap="flat">
            <a:solidFill>
              <a:srgbClr val="FFC000"/>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97" name="Oval 96">
            <a:extLst>
              <a:ext uri="{FF2B5EF4-FFF2-40B4-BE49-F238E27FC236}">
                <a16:creationId xmlns:a16="http://schemas.microsoft.com/office/drawing/2014/main" id="{54B6EB36-2328-037F-ED30-2F2E376FF477}"/>
              </a:ext>
            </a:extLst>
          </p:cNvPr>
          <p:cNvSpPr/>
          <p:nvPr/>
        </p:nvSpPr>
        <p:spPr>
          <a:xfrm>
            <a:off x="10646517" y="3471879"/>
            <a:ext cx="405522" cy="405522"/>
          </a:xfrm>
          <a:prstGeom prst="ellipse">
            <a:avLst/>
          </a:prstGeom>
          <a:solidFill>
            <a:schemeClr val="bg1"/>
          </a:solidFill>
          <a:ln w="12700" cap="flat">
            <a:solidFill>
              <a:srgbClr val="FFC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FFFFFF"/>
                </a:solidFill>
                <a:effectLst/>
                <a:uFillTx/>
                <a:latin typeface="+mj-lt"/>
                <a:ea typeface="+mj-ea"/>
                <a:cs typeface="+mj-cs"/>
                <a:sym typeface="Calibri"/>
              </a:rPr>
              <a:t>+2</a:t>
            </a:r>
          </a:p>
        </p:txBody>
      </p:sp>
      <p:sp>
        <p:nvSpPr>
          <p:cNvPr id="114" name="Rectangle 113">
            <a:extLst>
              <a:ext uri="{FF2B5EF4-FFF2-40B4-BE49-F238E27FC236}">
                <a16:creationId xmlns:a16="http://schemas.microsoft.com/office/drawing/2014/main" id="{AEA13B4D-4333-DDC7-DF2E-F3888841F5C4}"/>
              </a:ext>
            </a:extLst>
          </p:cNvPr>
          <p:cNvSpPr/>
          <p:nvPr/>
        </p:nvSpPr>
        <p:spPr>
          <a:xfrm>
            <a:off x="2169018" y="1776058"/>
            <a:ext cx="437742" cy="447496"/>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6AA57F94-FDD4-E419-AD8F-6DD69C99C6E1}"/>
                  </a:ext>
                </a:extLst>
              </p:cNvPr>
              <p:cNvSpPr txBox="1"/>
              <p:nvPr/>
            </p:nvSpPr>
            <p:spPr>
              <a:xfrm>
                <a:off x="2197403" y="1885837"/>
                <a:ext cx="415498" cy="1913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Sup>
                        <m:sSubSupPr>
                          <m:ctrlPr>
                            <a:rPr kumimoji="0" lang="en-US" sz="12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ctrlPr>
                        </m:sSubSupPr>
                        <m:e>
                          <m:r>
                            <a:rPr kumimoji="0" lang="en-US" sz="12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𝑂</m:t>
                          </m:r>
                        </m:e>
                        <m:sub>
                          <m:r>
                            <a:rPr kumimoji="0" lang="en-US" sz="12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𝑙𝑜𝑐𝑎𝑙</m:t>
                          </m:r>
                        </m:sub>
                        <m:sup>
                          <m:r>
                            <a:rPr kumimoji="0" lang="en-US" sz="12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4</m:t>
                          </m:r>
                        </m:sup>
                      </m:sSubSup>
                    </m:oMath>
                  </m:oMathPara>
                </a14:m>
                <a:endParaRPr kumimoji="0" lang="en-US" sz="1400" i="0" u="none" strike="noStrike" cap="none" spc="0" normalizeH="0" baseline="0">
                  <a:ln>
                    <a:noFill/>
                  </a:ln>
                  <a:solidFill>
                    <a:srgbClr val="FFFFFF"/>
                  </a:solidFill>
                  <a:effectLst/>
                  <a:uFillTx/>
                  <a:latin typeface="+mj-lt"/>
                  <a:ea typeface="+mj-ea"/>
                  <a:cs typeface="+mj-cs"/>
                  <a:sym typeface="Calibri"/>
                </a:endParaRPr>
              </a:p>
            </p:txBody>
          </p:sp>
        </mc:Choice>
        <mc:Fallback xmlns="">
          <p:sp>
            <p:nvSpPr>
              <p:cNvPr id="115" name="TextBox 114">
                <a:extLst>
                  <a:ext uri="{FF2B5EF4-FFF2-40B4-BE49-F238E27FC236}">
                    <a16:creationId xmlns:a16="http://schemas.microsoft.com/office/drawing/2014/main" id="{6AA57F94-FDD4-E419-AD8F-6DD69C99C6E1}"/>
                  </a:ext>
                </a:extLst>
              </p:cNvPr>
              <p:cNvSpPr txBox="1">
                <a:spLocks noRot="1" noChangeAspect="1" noMove="1" noResize="1" noEditPoints="1" noAdjustHandles="1" noChangeArrowheads="1" noChangeShapeType="1" noTextEdit="1"/>
              </p:cNvSpPr>
              <p:nvPr/>
            </p:nvSpPr>
            <p:spPr>
              <a:xfrm>
                <a:off x="2197403" y="1885837"/>
                <a:ext cx="415498" cy="191334"/>
              </a:xfrm>
              <a:prstGeom prst="rect">
                <a:avLst/>
              </a:prstGeom>
              <a:blipFill>
                <a:blip r:embed="rId4"/>
                <a:stretch>
                  <a:fillRect l="-8696" b="-18750"/>
                </a:stretch>
              </a:blipFill>
              <a:ln w="12700" cap="flat">
                <a:noFill/>
                <a:miter lim="400000"/>
              </a:ln>
              <a:effectLst/>
            </p:spPr>
            <p:txBody>
              <a:bodyPr/>
              <a:lstStyle/>
              <a:p>
                <a:r>
                  <a:rPr lang="en-US">
                    <a:noFill/>
                  </a:rPr>
                  <a:t> </a:t>
                </a:r>
              </a:p>
            </p:txBody>
          </p:sp>
        </mc:Fallback>
      </mc:AlternateContent>
      <p:sp>
        <p:nvSpPr>
          <p:cNvPr id="118" name="Rectangle 117">
            <a:extLst>
              <a:ext uri="{FF2B5EF4-FFF2-40B4-BE49-F238E27FC236}">
                <a16:creationId xmlns:a16="http://schemas.microsoft.com/office/drawing/2014/main" id="{CE8A5C00-27B3-0AEC-BB15-45D7F620A901}"/>
              </a:ext>
            </a:extLst>
          </p:cNvPr>
          <p:cNvSpPr/>
          <p:nvPr/>
        </p:nvSpPr>
        <p:spPr>
          <a:xfrm>
            <a:off x="1292718" y="1769708"/>
            <a:ext cx="437742" cy="447496"/>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119" name="TextBox 118">
                <a:extLst>
                  <a:ext uri="{FF2B5EF4-FFF2-40B4-BE49-F238E27FC236}">
                    <a16:creationId xmlns:a16="http://schemas.microsoft.com/office/drawing/2014/main" id="{80D15AD8-715A-7C47-FAA7-41D6F7A56A72}"/>
                  </a:ext>
                </a:extLst>
              </p:cNvPr>
              <p:cNvSpPr txBox="1"/>
              <p:nvPr/>
            </p:nvSpPr>
            <p:spPr>
              <a:xfrm>
                <a:off x="1314753" y="1879487"/>
                <a:ext cx="415498" cy="1921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Sup>
                        <m:sSubSupPr>
                          <m:ctrlPr>
                            <a:rPr kumimoji="0" lang="en-US" sz="12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ctrlPr>
                        </m:sSubSupPr>
                        <m:e>
                          <m:r>
                            <a:rPr kumimoji="0" lang="en-US" sz="12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𝑂</m:t>
                          </m:r>
                        </m:e>
                        <m:sub>
                          <m:r>
                            <a:rPr kumimoji="0" lang="en-US" sz="12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𝑙𝑜𝑐𝑎𝑙</m:t>
                          </m:r>
                        </m:sub>
                        <m:sup>
                          <m:r>
                            <a:rPr kumimoji="0" lang="en-US" sz="12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2</m:t>
                          </m:r>
                        </m:sup>
                      </m:sSubSup>
                    </m:oMath>
                  </m:oMathPara>
                </a14:m>
                <a:endParaRPr kumimoji="0" lang="en-US" sz="1400" i="0" u="none" strike="noStrike" cap="none" spc="0" normalizeH="0" baseline="0">
                  <a:ln>
                    <a:noFill/>
                  </a:ln>
                  <a:solidFill>
                    <a:srgbClr val="FFFFFF"/>
                  </a:solidFill>
                  <a:effectLst/>
                  <a:uFillTx/>
                  <a:latin typeface="+mj-lt"/>
                  <a:ea typeface="+mj-ea"/>
                  <a:cs typeface="+mj-cs"/>
                  <a:sym typeface="Calibri"/>
                </a:endParaRPr>
              </a:p>
            </p:txBody>
          </p:sp>
        </mc:Choice>
        <mc:Fallback xmlns="">
          <p:sp>
            <p:nvSpPr>
              <p:cNvPr id="119" name="TextBox 118">
                <a:extLst>
                  <a:ext uri="{FF2B5EF4-FFF2-40B4-BE49-F238E27FC236}">
                    <a16:creationId xmlns:a16="http://schemas.microsoft.com/office/drawing/2014/main" id="{80D15AD8-715A-7C47-FAA7-41D6F7A56A72}"/>
                  </a:ext>
                </a:extLst>
              </p:cNvPr>
              <p:cNvSpPr txBox="1">
                <a:spLocks noRot="1" noChangeAspect="1" noMove="1" noResize="1" noEditPoints="1" noAdjustHandles="1" noChangeArrowheads="1" noChangeShapeType="1" noTextEdit="1"/>
              </p:cNvSpPr>
              <p:nvPr/>
            </p:nvSpPr>
            <p:spPr>
              <a:xfrm>
                <a:off x="1314753" y="1879487"/>
                <a:ext cx="415498" cy="192104"/>
              </a:xfrm>
              <a:prstGeom prst="rect">
                <a:avLst/>
              </a:prstGeom>
              <a:blipFill>
                <a:blip r:embed="rId5"/>
                <a:stretch>
                  <a:fillRect l="-8824" b="-18750"/>
                </a:stretch>
              </a:blipFill>
              <a:ln w="12700" cap="flat">
                <a:noFill/>
                <a:miter lim="400000"/>
              </a:ln>
              <a:effectLst/>
            </p:spPr>
            <p:txBody>
              <a:bodyPr/>
              <a:lstStyle/>
              <a:p>
                <a:r>
                  <a:rPr lang="en-US">
                    <a:noFill/>
                  </a:rPr>
                  <a:t> </a:t>
                </a:r>
              </a:p>
            </p:txBody>
          </p:sp>
        </mc:Fallback>
      </mc:AlternateContent>
      <p:sp>
        <p:nvSpPr>
          <p:cNvPr id="120" name="Rectangle 119">
            <a:extLst>
              <a:ext uri="{FF2B5EF4-FFF2-40B4-BE49-F238E27FC236}">
                <a16:creationId xmlns:a16="http://schemas.microsoft.com/office/drawing/2014/main" id="{6D56613E-25AF-E2F7-7179-1959A9133C20}"/>
              </a:ext>
            </a:extLst>
          </p:cNvPr>
          <p:cNvSpPr/>
          <p:nvPr/>
        </p:nvSpPr>
        <p:spPr>
          <a:xfrm>
            <a:off x="2619868" y="1776058"/>
            <a:ext cx="437742" cy="447496"/>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9AEBF8DD-C746-D456-4070-236056BF2F21}"/>
                  </a:ext>
                </a:extLst>
              </p:cNvPr>
              <p:cNvSpPr txBox="1"/>
              <p:nvPr/>
            </p:nvSpPr>
            <p:spPr>
              <a:xfrm>
                <a:off x="2648253" y="1885837"/>
                <a:ext cx="415498" cy="1958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Sup>
                        <m:sSubSupPr>
                          <m:ctrlPr>
                            <a:rPr kumimoji="0" lang="en-US" sz="12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ctrlPr>
                        </m:sSubSupPr>
                        <m:e>
                          <m:r>
                            <a:rPr kumimoji="0" lang="en-US" sz="12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𝑂</m:t>
                          </m:r>
                        </m:e>
                        <m:sub>
                          <m:r>
                            <a:rPr kumimoji="0" lang="en-US" sz="12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𝑙𝑜𝑐𝑎𝑙</m:t>
                          </m:r>
                        </m:sub>
                        <m:sup>
                          <m:r>
                            <a:rPr kumimoji="0" lang="en-US" sz="12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5</m:t>
                          </m:r>
                        </m:sup>
                      </m:sSubSup>
                    </m:oMath>
                  </m:oMathPara>
                </a14:m>
                <a:endParaRPr kumimoji="0" lang="en-US" sz="1400" i="0" u="none" strike="noStrike" cap="none" spc="0" normalizeH="0" baseline="0">
                  <a:ln>
                    <a:noFill/>
                  </a:ln>
                  <a:solidFill>
                    <a:srgbClr val="FFFFFF"/>
                  </a:solidFill>
                  <a:effectLst/>
                  <a:uFillTx/>
                  <a:latin typeface="+mj-lt"/>
                  <a:ea typeface="+mj-ea"/>
                  <a:cs typeface="+mj-cs"/>
                  <a:sym typeface="Calibri"/>
                </a:endParaRPr>
              </a:p>
            </p:txBody>
          </p:sp>
        </mc:Choice>
        <mc:Fallback xmlns="">
          <p:sp>
            <p:nvSpPr>
              <p:cNvPr id="121" name="TextBox 120">
                <a:extLst>
                  <a:ext uri="{FF2B5EF4-FFF2-40B4-BE49-F238E27FC236}">
                    <a16:creationId xmlns:a16="http://schemas.microsoft.com/office/drawing/2014/main" id="{9AEBF8DD-C746-D456-4070-236056BF2F21}"/>
                  </a:ext>
                </a:extLst>
              </p:cNvPr>
              <p:cNvSpPr txBox="1">
                <a:spLocks noRot="1" noChangeAspect="1" noMove="1" noResize="1" noEditPoints="1" noAdjustHandles="1" noChangeArrowheads="1" noChangeShapeType="1" noTextEdit="1"/>
              </p:cNvSpPr>
              <p:nvPr/>
            </p:nvSpPr>
            <p:spPr>
              <a:xfrm>
                <a:off x="2648253" y="1885837"/>
                <a:ext cx="415498" cy="195887"/>
              </a:xfrm>
              <a:prstGeom prst="rect">
                <a:avLst/>
              </a:prstGeom>
              <a:blipFill>
                <a:blip r:embed="rId6"/>
                <a:stretch>
                  <a:fillRect l="-8696" b="-18750"/>
                </a:stretch>
              </a:blipFill>
              <a:ln w="12700" cap="flat">
                <a:noFill/>
                <a:miter lim="400000"/>
              </a:ln>
              <a:effectLst/>
            </p:spPr>
            <p:txBody>
              <a:bodyPr/>
              <a:lstStyle/>
              <a:p>
                <a:r>
                  <a:rPr lang="en-US">
                    <a:noFill/>
                  </a:rPr>
                  <a:t> </a:t>
                </a:r>
              </a:p>
            </p:txBody>
          </p:sp>
        </mc:Fallback>
      </mc:AlternateContent>
      <p:sp>
        <p:nvSpPr>
          <p:cNvPr id="123" name="TextBox 122">
            <a:extLst>
              <a:ext uri="{FF2B5EF4-FFF2-40B4-BE49-F238E27FC236}">
                <a16:creationId xmlns:a16="http://schemas.microsoft.com/office/drawing/2014/main" id="{FD5FE584-B97F-1259-4461-A4D183932E8F}"/>
              </a:ext>
            </a:extLst>
          </p:cNvPr>
          <p:cNvSpPr txBox="1"/>
          <p:nvPr/>
        </p:nvSpPr>
        <p:spPr>
          <a:xfrm>
            <a:off x="367586" y="1860498"/>
            <a:ext cx="900511"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a:ln>
                  <a:noFill/>
                </a:ln>
                <a:solidFill>
                  <a:srgbClr val="FFFFFF"/>
                </a:solidFill>
                <a:effectLst/>
                <a:uFillTx/>
                <a:latin typeface="+mj-lt"/>
                <a:ea typeface="+mj-ea"/>
                <a:cs typeface="+mj-cs"/>
                <a:sym typeface="Calibri"/>
              </a:rPr>
              <a:t>Local Offsets</a:t>
            </a:r>
            <a:endParaRPr kumimoji="0" lang="en-US" sz="1100" b="0" i="0" u="none" strike="noStrike" cap="none" spc="0" normalizeH="0" baseline="0">
              <a:ln>
                <a:noFill/>
              </a:ln>
              <a:solidFill>
                <a:srgbClr val="000000"/>
              </a:solidFill>
              <a:effectLst/>
              <a:uFillTx/>
              <a:latin typeface="+mj-lt"/>
              <a:ea typeface="+mj-ea"/>
              <a:cs typeface="+mj-cs"/>
              <a:sym typeface="Calibri"/>
            </a:endParaRPr>
          </a:p>
        </p:txBody>
      </p:sp>
      <p:sp>
        <p:nvSpPr>
          <p:cNvPr id="128" name="Rectangle 127">
            <a:extLst>
              <a:ext uri="{FF2B5EF4-FFF2-40B4-BE49-F238E27FC236}">
                <a16:creationId xmlns:a16="http://schemas.microsoft.com/office/drawing/2014/main" id="{C2246E82-41EE-CBE8-7388-D31471AEF15E}"/>
              </a:ext>
            </a:extLst>
          </p:cNvPr>
          <p:cNvSpPr/>
          <p:nvPr/>
        </p:nvSpPr>
        <p:spPr>
          <a:xfrm>
            <a:off x="5987234" y="4046736"/>
            <a:ext cx="609498" cy="353131"/>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129" name="TextBox 128">
                <a:extLst>
                  <a:ext uri="{FF2B5EF4-FFF2-40B4-BE49-F238E27FC236}">
                    <a16:creationId xmlns:a16="http://schemas.microsoft.com/office/drawing/2014/main" id="{D656711F-DDFC-F1AB-85BD-E497026453A6}"/>
                  </a:ext>
                </a:extLst>
              </p:cNvPr>
              <p:cNvSpPr txBox="1"/>
              <p:nvPr/>
            </p:nvSpPr>
            <p:spPr>
              <a:xfrm>
                <a:off x="6022028" y="4096337"/>
                <a:ext cx="575029" cy="2475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Sup>
                        <m:sSubSupPr>
                          <m:ctrlPr>
                            <a:rPr kumimoji="0" lang="en-US" sz="14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ctrlPr>
                        </m:sSubSupPr>
                        <m:e>
                          <m:r>
                            <a:rPr kumimoji="0" lang="en-US" sz="14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𝑂</m:t>
                          </m:r>
                        </m:e>
                        <m:sub>
                          <m:r>
                            <a:rPr kumimoji="0" lang="en-US" sz="14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𝑔𝑙𝑜𝑏𝑎𝑙</m:t>
                          </m:r>
                        </m:sub>
                        <m:sup>
                          <m:r>
                            <a:rPr kumimoji="0" lang="en-US" sz="14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4</m:t>
                          </m:r>
                        </m:sup>
                      </m:sSubSup>
                    </m:oMath>
                  </m:oMathPara>
                </a14:m>
                <a:endParaRPr kumimoji="0" lang="en-US" sz="1400" i="0" u="none" strike="noStrike" cap="none" spc="0" normalizeH="0" baseline="0">
                  <a:ln>
                    <a:noFill/>
                  </a:ln>
                  <a:solidFill>
                    <a:srgbClr val="FFFFFF"/>
                  </a:solidFill>
                  <a:effectLst/>
                  <a:uFillTx/>
                  <a:latin typeface="+mj-lt"/>
                  <a:ea typeface="+mj-ea"/>
                  <a:cs typeface="+mj-cs"/>
                  <a:sym typeface="Calibri"/>
                </a:endParaRPr>
              </a:p>
            </p:txBody>
          </p:sp>
        </mc:Choice>
        <mc:Fallback xmlns="">
          <p:sp>
            <p:nvSpPr>
              <p:cNvPr id="129" name="TextBox 128">
                <a:extLst>
                  <a:ext uri="{FF2B5EF4-FFF2-40B4-BE49-F238E27FC236}">
                    <a16:creationId xmlns:a16="http://schemas.microsoft.com/office/drawing/2014/main" id="{D656711F-DDFC-F1AB-85BD-E497026453A6}"/>
                  </a:ext>
                </a:extLst>
              </p:cNvPr>
              <p:cNvSpPr txBox="1">
                <a:spLocks noRot="1" noChangeAspect="1" noMove="1" noResize="1" noEditPoints="1" noAdjustHandles="1" noChangeArrowheads="1" noChangeShapeType="1" noTextEdit="1"/>
              </p:cNvSpPr>
              <p:nvPr/>
            </p:nvSpPr>
            <p:spPr>
              <a:xfrm>
                <a:off x="6022028" y="4096337"/>
                <a:ext cx="575029" cy="247568"/>
              </a:xfrm>
              <a:prstGeom prst="rect">
                <a:avLst/>
              </a:prstGeom>
              <a:blipFill>
                <a:blip r:embed="rId7"/>
                <a:stretch>
                  <a:fillRect l="-6383" r="-3191" b="-19512"/>
                </a:stretch>
              </a:blipFill>
              <a:ln w="12700" cap="flat">
                <a:noFill/>
                <a:miter lim="400000"/>
              </a:ln>
              <a:effectLst/>
            </p:spPr>
            <p:txBody>
              <a:bodyPr/>
              <a:lstStyle/>
              <a:p>
                <a:r>
                  <a:rPr lang="en-US">
                    <a:noFill/>
                  </a:rPr>
                  <a:t> </a:t>
                </a:r>
              </a:p>
            </p:txBody>
          </p:sp>
        </mc:Fallback>
      </mc:AlternateContent>
      <p:sp>
        <p:nvSpPr>
          <p:cNvPr id="130" name="Rectangle 129">
            <a:extLst>
              <a:ext uri="{FF2B5EF4-FFF2-40B4-BE49-F238E27FC236}">
                <a16:creationId xmlns:a16="http://schemas.microsoft.com/office/drawing/2014/main" id="{F40C0A69-1A12-9B0A-B974-4D0E70729B85}"/>
              </a:ext>
            </a:extLst>
          </p:cNvPr>
          <p:cNvSpPr/>
          <p:nvPr/>
        </p:nvSpPr>
        <p:spPr>
          <a:xfrm>
            <a:off x="9160975" y="4038412"/>
            <a:ext cx="609498" cy="353131"/>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131" name="TextBox 130">
                <a:extLst>
                  <a:ext uri="{FF2B5EF4-FFF2-40B4-BE49-F238E27FC236}">
                    <a16:creationId xmlns:a16="http://schemas.microsoft.com/office/drawing/2014/main" id="{F4986ABB-2793-44BB-9F1B-B1A8354E7281}"/>
                  </a:ext>
                </a:extLst>
              </p:cNvPr>
              <p:cNvSpPr txBox="1"/>
              <p:nvPr/>
            </p:nvSpPr>
            <p:spPr>
              <a:xfrm>
                <a:off x="9195769" y="4088013"/>
                <a:ext cx="575029" cy="2528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Sup>
                        <m:sSubSupPr>
                          <m:ctrlPr>
                            <a:rPr kumimoji="0" lang="en-US" sz="14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ctrlPr>
                        </m:sSubSupPr>
                        <m:e>
                          <m:r>
                            <a:rPr kumimoji="0" lang="en-US" sz="14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𝑂</m:t>
                          </m:r>
                        </m:e>
                        <m:sub>
                          <m:r>
                            <a:rPr kumimoji="0" lang="en-US" sz="14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𝑔𝑙𝑜𝑏𝑎𝑙</m:t>
                          </m:r>
                        </m:sub>
                        <m:sup>
                          <m:r>
                            <a:rPr kumimoji="0" lang="en-US" sz="1400" b="0" i="1" u="none" strike="noStrike" cap="none" spc="0" normalizeH="0" baseline="0" smtClean="0">
                              <a:ln>
                                <a:noFill/>
                              </a:ln>
                              <a:solidFill>
                                <a:srgbClr val="FFFFFF"/>
                              </a:solidFill>
                              <a:effectLst/>
                              <a:uFillTx/>
                              <a:latin typeface="Cambria Math" panose="02040503050406030204" pitchFamily="18" charset="0"/>
                              <a:ea typeface="+mj-ea"/>
                              <a:cs typeface="+mj-cs"/>
                              <a:sym typeface="Calibri"/>
                            </a:rPr>
                            <m:t>5</m:t>
                          </m:r>
                        </m:sup>
                      </m:sSubSup>
                    </m:oMath>
                  </m:oMathPara>
                </a14:m>
                <a:endParaRPr kumimoji="0" lang="en-US" sz="1400" i="0" u="none" strike="noStrike" cap="none" spc="0" normalizeH="0" baseline="0">
                  <a:ln>
                    <a:noFill/>
                  </a:ln>
                  <a:solidFill>
                    <a:srgbClr val="FFFFFF"/>
                  </a:solidFill>
                  <a:effectLst/>
                  <a:uFillTx/>
                  <a:latin typeface="+mj-lt"/>
                  <a:ea typeface="+mj-ea"/>
                  <a:cs typeface="+mj-cs"/>
                  <a:sym typeface="Calibri"/>
                </a:endParaRPr>
              </a:p>
            </p:txBody>
          </p:sp>
        </mc:Choice>
        <mc:Fallback xmlns="">
          <p:sp>
            <p:nvSpPr>
              <p:cNvPr id="131" name="TextBox 130">
                <a:extLst>
                  <a:ext uri="{FF2B5EF4-FFF2-40B4-BE49-F238E27FC236}">
                    <a16:creationId xmlns:a16="http://schemas.microsoft.com/office/drawing/2014/main" id="{F4986ABB-2793-44BB-9F1B-B1A8354E7281}"/>
                  </a:ext>
                </a:extLst>
              </p:cNvPr>
              <p:cNvSpPr txBox="1">
                <a:spLocks noRot="1" noChangeAspect="1" noMove="1" noResize="1" noEditPoints="1" noAdjustHandles="1" noChangeArrowheads="1" noChangeShapeType="1" noTextEdit="1"/>
              </p:cNvSpPr>
              <p:nvPr/>
            </p:nvSpPr>
            <p:spPr>
              <a:xfrm>
                <a:off x="9195769" y="4088013"/>
                <a:ext cx="575029" cy="252890"/>
              </a:xfrm>
              <a:prstGeom prst="rect">
                <a:avLst/>
              </a:prstGeom>
              <a:blipFill>
                <a:blip r:embed="rId8"/>
                <a:stretch>
                  <a:fillRect l="-6316" r="-3158" b="-21951"/>
                </a:stretch>
              </a:blipFill>
              <a:ln w="12700" cap="flat">
                <a:noFill/>
                <a:miter lim="400000"/>
              </a:ln>
              <a:effectLst/>
            </p:spPr>
            <p:txBody>
              <a:bodyPr/>
              <a:lstStyle/>
              <a:p>
                <a:r>
                  <a:rPr lang="en-US">
                    <a:noFill/>
                  </a:rPr>
                  <a:t> </a:t>
                </a:r>
              </a:p>
            </p:txBody>
          </p:sp>
        </mc:Fallback>
      </mc:AlternateContent>
      <p:sp>
        <p:nvSpPr>
          <p:cNvPr id="133" name="Speech Bubble: Oval 132">
            <a:extLst>
              <a:ext uri="{FF2B5EF4-FFF2-40B4-BE49-F238E27FC236}">
                <a16:creationId xmlns:a16="http://schemas.microsoft.com/office/drawing/2014/main" id="{5A8A40EB-249C-A003-0EA0-87054EE2E523}"/>
              </a:ext>
            </a:extLst>
          </p:cNvPr>
          <p:cNvSpPr/>
          <p:nvPr/>
        </p:nvSpPr>
        <p:spPr>
          <a:xfrm flipH="1">
            <a:off x="4055922" y="3693702"/>
            <a:ext cx="1651193" cy="585642"/>
          </a:xfrm>
          <a:prstGeom prst="wedgeEllipseCallout">
            <a:avLst>
              <a:gd name="adj1" fmla="val 51586"/>
              <a:gd name="adj2" fmla="val 36019"/>
            </a:avLst>
          </a:prstGeom>
          <a:solidFill>
            <a:schemeClr val="bg1"/>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endParaRPr lang="en-US" sz="1200">
              <a:solidFill>
                <a:srgbClr val="000000"/>
              </a:solidFill>
              <a:latin typeface="+mj-lt"/>
              <a:ea typeface="+mj-ea"/>
              <a:cs typeface="+mj-cs"/>
              <a:sym typeface="Calibri"/>
            </a:endParaRPr>
          </a:p>
        </p:txBody>
      </p:sp>
      <mc:AlternateContent xmlns:mc="http://schemas.openxmlformats.org/markup-compatibility/2006" xmlns:a14="http://schemas.microsoft.com/office/drawing/2010/main">
        <mc:Choice Requires="a14">
          <p:sp>
            <p:nvSpPr>
              <p:cNvPr id="132" name="TextBox 131">
                <a:extLst>
                  <a:ext uri="{FF2B5EF4-FFF2-40B4-BE49-F238E27FC236}">
                    <a16:creationId xmlns:a16="http://schemas.microsoft.com/office/drawing/2014/main" id="{FCF5A9DA-E121-68ED-01F6-1083389C2652}"/>
                  </a:ext>
                </a:extLst>
              </p:cNvPr>
              <p:cNvSpPr txBox="1"/>
              <p:nvPr/>
            </p:nvSpPr>
            <p:spPr>
              <a:xfrm>
                <a:off x="4148656" y="3839095"/>
                <a:ext cx="1484894" cy="2484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hangingPunct="0"/>
                <a14:m>
                  <m:oMathPara xmlns:m="http://schemas.openxmlformats.org/officeDocument/2006/math">
                    <m:oMathParaPr>
                      <m:jc m:val="centerGroup"/>
                    </m:oMathParaPr>
                    <m:oMath xmlns:m="http://schemas.openxmlformats.org/officeDocument/2006/math">
                      <m:sSub>
                        <m:sSubPr>
                          <m:ctrlPr>
                            <a:rPr lang="en-US" sz="1400" b="0" i="1" smtClean="0">
                              <a:solidFill>
                                <a:srgbClr val="FFFFFF"/>
                              </a:solidFill>
                              <a:latin typeface="Cambria Math" panose="02040503050406030204" pitchFamily="18" charset="0"/>
                              <a:sym typeface="Calibri"/>
                            </a:rPr>
                          </m:ctrlPr>
                        </m:sSubPr>
                        <m:e>
                          <m:r>
                            <m:rPr>
                              <m:sty m:val="p"/>
                            </m:rPr>
                            <a:rPr lang="en-US" sz="1400" b="0" i="0" smtClean="0">
                              <a:solidFill>
                                <a:srgbClr val="FFFFFF"/>
                              </a:solidFill>
                              <a:latin typeface="Cambria Math" panose="02040503050406030204" pitchFamily="18" charset="0"/>
                              <a:sym typeface="Calibri"/>
                            </a:rPr>
                            <m:t>index</m:t>
                          </m:r>
                        </m:e>
                        <m:sub>
                          <m:r>
                            <a:rPr lang="en-US" sz="1400" b="0" i="1" smtClean="0">
                              <a:solidFill>
                                <a:srgbClr val="FFFFFF"/>
                              </a:solidFill>
                              <a:latin typeface="Cambria Math" panose="02040503050406030204" pitchFamily="18" charset="0"/>
                              <a:sym typeface="Calibri"/>
                            </a:rPr>
                            <m:t>𝑠𝑜𝑟𝑡</m:t>
                          </m:r>
                        </m:sub>
                      </m:sSub>
                      <m:r>
                        <a:rPr lang="en-US" sz="1400" b="0" i="0" smtClean="0">
                          <a:solidFill>
                            <a:srgbClr val="FFFFFF"/>
                          </a:solidFill>
                          <a:latin typeface="Cambria Math" panose="02040503050406030204" pitchFamily="18" charset="0"/>
                          <a:sym typeface="Calibri"/>
                        </a:rPr>
                        <m:t>−</m:t>
                      </m:r>
                      <m:sSubSup>
                        <m:sSubSupPr>
                          <m:ctrlPr>
                            <a:rPr lang="en-US" sz="1600" i="1">
                              <a:solidFill>
                                <a:srgbClr val="FFFFFF"/>
                              </a:solidFill>
                              <a:latin typeface="Cambria Math" panose="02040503050406030204" pitchFamily="18" charset="0"/>
                              <a:sym typeface="Calibri"/>
                            </a:rPr>
                          </m:ctrlPr>
                        </m:sSubSupPr>
                        <m:e>
                          <m:r>
                            <a:rPr lang="en-US" sz="1600" b="0" i="1" smtClean="0">
                              <a:solidFill>
                                <a:srgbClr val="FFFFFF"/>
                              </a:solidFill>
                              <a:latin typeface="Cambria Math" panose="02040503050406030204" pitchFamily="18" charset="0"/>
                              <a:sym typeface="Calibri"/>
                            </a:rPr>
                            <m:t>𝑂</m:t>
                          </m:r>
                        </m:e>
                        <m:sub>
                          <m:r>
                            <a:rPr lang="en-US" sz="1600" i="1">
                              <a:solidFill>
                                <a:srgbClr val="FFFFFF"/>
                              </a:solidFill>
                              <a:latin typeface="Cambria Math" panose="02040503050406030204" pitchFamily="18" charset="0"/>
                              <a:sym typeface="Calibri"/>
                            </a:rPr>
                            <m:t>𝑙𝑜𝑐𝑎𝑙</m:t>
                          </m:r>
                        </m:sub>
                        <m:sup>
                          <m:r>
                            <a:rPr lang="en-US" sz="1600" i="1">
                              <a:solidFill>
                                <a:srgbClr val="FFFFFF"/>
                              </a:solidFill>
                              <a:latin typeface="Cambria Math" panose="02040503050406030204" pitchFamily="18" charset="0"/>
                              <a:sym typeface="Calibri"/>
                            </a:rPr>
                            <m:t>2</m:t>
                          </m:r>
                        </m:sup>
                      </m:sSubSup>
                    </m:oMath>
                  </m:oMathPara>
                </a14:m>
                <a:endParaRPr lang="en-US" sz="1600">
                  <a:solidFill>
                    <a:srgbClr val="FFFFFF"/>
                  </a:solidFill>
                  <a:sym typeface="Calibri"/>
                </a:endParaRPr>
              </a:p>
            </p:txBody>
          </p:sp>
        </mc:Choice>
        <mc:Fallback xmlns="">
          <p:sp>
            <p:nvSpPr>
              <p:cNvPr id="132" name="TextBox 131">
                <a:extLst>
                  <a:ext uri="{FF2B5EF4-FFF2-40B4-BE49-F238E27FC236}">
                    <a16:creationId xmlns:a16="http://schemas.microsoft.com/office/drawing/2014/main" id="{FCF5A9DA-E121-68ED-01F6-1083389C2652}"/>
                  </a:ext>
                </a:extLst>
              </p:cNvPr>
              <p:cNvSpPr txBox="1">
                <a:spLocks noRot="1" noChangeAspect="1" noMove="1" noResize="1" noEditPoints="1" noAdjustHandles="1" noChangeArrowheads="1" noChangeShapeType="1" noTextEdit="1"/>
              </p:cNvSpPr>
              <p:nvPr/>
            </p:nvSpPr>
            <p:spPr>
              <a:xfrm>
                <a:off x="4148656" y="3839095"/>
                <a:ext cx="1484894" cy="248401"/>
              </a:xfrm>
              <a:prstGeom prst="rect">
                <a:avLst/>
              </a:prstGeom>
              <a:blipFill>
                <a:blip r:embed="rId9"/>
                <a:stretch>
                  <a:fillRect l="-2058" b="-17073"/>
                </a:stretch>
              </a:blipFill>
              <a:ln w="12700" cap="flat">
                <a:noFill/>
                <a:miter lim="400000"/>
              </a:ln>
              <a:effectLst/>
            </p:spPr>
            <p:txBody>
              <a:bodyPr/>
              <a:lstStyle/>
              <a:p>
                <a:r>
                  <a:rPr lang="en-US">
                    <a:noFill/>
                  </a:rPr>
                  <a:t> </a:t>
                </a:r>
              </a:p>
            </p:txBody>
          </p:sp>
        </mc:Fallback>
      </mc:AlternateContent>
      <p:sp>
        <p:nvSpPr>
          <p:cNvPr id="134" name="Speech Bubble: Oval 133">
            <a:extLst>
              <a:ext uri="{FF2B5EF4-FFF2-40B4-BE49-F238E27FC236}">
                <a16:creationId xmlns:a16="http://schemas.microsoft.com/office/drawing/2014/main" id="{65299648-2030-A42C-107B-AB663DA8549D}"/>
              </a:ext>
            </a:extLst>
          </p:cNvPr>
          <p:cNvSpPr/>
          <p:nvPr/>
        </p:nvSpPr>
        <p:spPr>
          <a:xfrm flipH="1">
            <a:off x="10219797" y="2566433"/>
            <a:ext cx="1651193" cy="585642"/>
          </a:xfrm>
          <a:prstGeom prst="wedgeEllipseCallout">
            <a:avLst>
              <a:gd name="adj1" fmla="val 21128"/>
              <a:gd name="adj2" fmla="val 84161"/>
            </a:avLst>
          </a:prstGeom>
          <a:solidFill>
            <a:srgbClr val="000000">
              <a:alpha val="60000"/>
            </a:srgbClr>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endParaRPr lang="en-US" sz="1200">
              <a:solidFill>
                <a:srgbClr val="000000"/>
              </a:solidFill>
              <a:latin typeface="+mj-lt"/>
              <a:ea typeface="+mj-ea"/>
              <a:cs typeface="+mj-cs"/>
              <a:sym typeface="Calibri"/>
            </a:endParaRPr>
          </a:p>
        </p:txBody>
      </p:sp>
      <mc:AlternateContent xmlns:mc="http://schemas.openxmlformats.org/markup-compatibility/2006" xmlns:a14="http://schemas.microsoft.com/office/drawing/2010/main">
        <mc:Choice Requires="a14">
          <p:sp>
            <p:nvSpPr>
              <p:cNvPr id="135" name="TextBox 134">
                <a:extLst>
                  <a:ext uri="{FF2B5EF4-FFF2-40B4-BE49-F238E27FC236}">
                    <a16:creationId xmlns:a16="http://schemas.microsoft.com/office/drawing/2014/main" id="{63B450B6-3393-1DC7-6865-6E6A1C192C46}"/>
                  </a:ext>
                </a:extLst>
              </p:cNvPr>
              <p:cNvSpPr txBox="1"/>
              <p:nvPr/>
            </p:nvSpPr>
            <p:spPr>
              <a:xfrm>
                <a:off x="10312531" y="2727066"/>
                <a:ext cx="1542602" cy="2534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hangingPunct="0"/>
                <a14:m>
                  <m:oMathPara xmlns:m="http://schemas.openxmlformats.org/officeDocument/2006/math">
                    <m:oMathParaPr>
                      <m:jc m:val="centerGroup"/>
                    </m:oMathParaPr>
                    <m:oMath xmlns:m="http://schemas.openxmlformats.org/officeDocument/2006/math">
                      <m:sSub>
                        <m:sSubPr>
                          <m:ctrlPr>
                            <a:rPr lang="en-US" sz="1400" b="0" i="1" smtClean="0">
                              <a:solidFill>
                                <a:srgbClr val="FFFFFF"/>
                              </a:solidFill>
                              <a:latin typeface="Cambria Math" panose="02040503050406030204" pitchFamily="18" charset="0"/>
                              <a:sym typeface="Calibri"/>
                            </a:rPr>
                          </m:ctrlPr>
                        </m:sSubPr>
                        <m:e>
                          <m:r>
                            <m:rPr>
                              <m:sty m:val="p"/>
                            </m:rPr>
                            <a:rPr lang="en-US" sz="1400" b="0" i="0" smtClean="0">
                              <a:solidFill>
                                <a:srgbClr val="FFFFFF"/>
                              </a:solidFill>
                              <a:latin typeface="Cambria Math" panose="02040503050406030204" pitchFamily="18" charset="0"/>
                              <a:sym typeface="Calibri"/>
                            </a:rPr>
                            <m:t>index</m:t>
                          </m:r>
                        </m:e>
                        <m:sub>
                          <m:r>
                            <a:rPr lang="en-US" sz="1400" b="0" i="1" smtClean="0">
                              <a:solidFill>
                                <a:srgbClr val="FFFFFF"/>
                              </a:solidFill>
                              <a:latin typeface="Cambria Math" panose="02040503050406030204" pitchFamily="18" charset="0"/>
                              <a:sym typeface="Calibri"/>
                            </a:rPr>
                            <m:t>𝑠𝑜𝑟𝑡</m:t>
                          </m:r>
                        </m:sub>
                      </m:sSub>
                      <m:r>
                        <a:rPr lang="en-US" sz="1400" b="0" i="0" smtClean="0">
                          <a:solidFill>
                            <a:srgbClr val="FFFFFF"/>
                          </a:solidFill>
                          <a:latin typeface="Cambria Math" panose="02040503050406030204" pitchFamily="18" charset="0"/>
                          <a:sym typeface="Calibri"/>
                        </a:rPr>
                        <m:t>−</m:t>
                      </m:r>
                      <m:sSubSup>
                        <m:sSubSupPr>
                          <m:ctrlPr>
                            <a:rPr lang="en-US" sz="1600" i="1">
                              <a:solidFill>
                                <a:srgbClr val="FFFFFF"/>
                              </a:solidFill>
                              <a:latin typeface="Cambria Math" panose="02040503050406030204" pitchFamily="18" charset="0"/>
                              <a:sym typeface="Calibri"/>
                            </a:rPr>
                          </m:ctrlPr>
                        </m:sSubSupPr>
                        <m:e>
                          <m:r>
                            <a:rPr lang="en-US" sz="1600" b="0" i="1" smtClean="0">
                              <a:solidFill>
                                <a:srgbClr val="FFFFFF"/>
                              </a:solidFill>
                              <a:latin typeface="Cambria Math" panose="02040503050406030204" pitchFamily="18" charset="0"/>
                              <a:sym typeface="Calibri"/>
                            </a:rPr>
                            <m:t>𝑂</m:t>
                          </m:r>
                        </m:e>
                        <m:sub>
                          <m:r>
                            <a:rPr lang="en-US" sz="1600" i="1">
                              <a:solidFill>
                                <a:srgbClr val="FFFFFF"/>
                              </a:solidFill>
                              <a:latin typeface="Cambria Math" panose="02040503050406030204" pitchFamily="18" charset="0"/>
                              <a:sym typeface="Calibri"/>
                            </a:rPr>
                            <m:t>𝑙𝑜𝑐𝑎𝑙</m:t>
                          </m:r>
                        </m:sub>
                        <m:sup>
                          <m:r>
                            <a:rPr lang="en-US" sz="1600" i="1">
                              <a:solidFill>
                                <a:srgbClr val="FFFFFF"/>
                              </a:solidFill>
                              <a:latin typeface="Cambria Math" panose="02040503050406030204" pitchFamily="18" charset="0"/>
                              <a:sym typeface="Calibri"/>
                            </a:rPr>
                            <m:t>5</m:t>
                          </m:r>
                        </m:sup>
                      </m:sSubSup>
                    </m:oMath>
                  </m:oMathPara>
                </a14:m>
                <a:endParaRPr lang="en-US" sz="1600">
                  <a:solidFill>
                    <a:srgbClr val="FFFFFF"/>
                  </a:solidFill>
                  <a:sym typeface="Calibri"/>
                </a:endParaRPr>
              </a:p>
            </p:txBody>
          </p:sp>
        </mc:Choice>
        <mc:Fallback xmlns="">
          <p:sp>
            <p:nvSpPr>
              <p:cNvPr id="135" name="TextBox 134">
                <a:extLst>
                  <a:ext uri="{FF2B5EF4-FFF2-40B4-BE49-F238E27FC236}">
                    <a16:creationId xmlns:a16="http://schemas.microsoft.com/office/drawing/2014/main" id="{63B450B6-3393-1DC7-6865-6E6A1C192C46}"/>
                  </a:ext>
                </a:extLst>
              </p:cNvPr>
              <p:cNvSpPr txBox="1">
                <a:spLocks noRot="1" noChangeAspect="1" noMove="1" noResize="1" noEditPoints="1" noAdjustHandles="1" noChangeArrowheads="1" noChangeShapeType="1" noTextEdit="1"/>
              </p:cNvSpPr>
              <p:nvPr/>
            </p:nvSpPr>
            <p:spPr>
              <a:xfrm>
                <a:off x="10312531" y="2727066"/>
                <a:ext cx="1542602" cy="253467"/>
              </a:xfrm>
              <a:prstGeom prst="rect">
                <a:avLst/>
              </a:prstGeom>
              <a:blipFill>
                <a:blip r:embed="rId10"/>
                <a:stretch>
                  <a:fillRect b="-19048"/>
                </a:stretch>
              </a:blipFill>
              <a:ln w="12700" cap="flat">
                <a:noFill/>
                <a:miter lim="400000"/>
              </a:ln>
              <a:effectLst/>
            </p:spPr>
            <p:txBody>
              <a:bodyPr/>
              <a:lstStyle/>
              <a:p>
                <a:r>
                  <a:rPr lang="en-US">
                    <a:noFill/>
                  </a:rPr>
                  <a:t> </a:t>
                </a:r>
              </a:p>
            </p:txBody>
          </p:sp>
        </mc:Fallback>
      </mc:AlternateContent>
      <p:cxnSp>
        <p:nvCxnSpPr>
          <p:cNvPr id="137" name="Straight Arrow Connector 136">
            <a:extLst>
              <a:ext uri="{FF2B5EF4-FFF2-40B4-BE49-F238E27FC236}">
                <a16:creationId xmlns:a16="http://schemas.microsoft.com/office/drawing/2014/main" id="{58DC5086-33CF-3D8D-006B-49EE578F6DC4}"/>
              </a:ext>
            </a:extLst>
          </p:cNvPr>
          <p:cNvCxnSpPr>
            <a:cxnSpLocks/>
            <a:stCxn id="120" idx="2"/>
            <a:endCxn id="6" idx="0"/>
          </p:cNvCxnSpPr>
          <p:nvPr/>
        </p:nvCxnSpPr>
        <p:spPr>
          <a:xfrm flipH="1">
            <a:off x="2833515" y="2223554"/>
            <a:ext cx="5224" cy="238662"/>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38" name="Straight Arrow Connector 137">
            <a:extLst>
              <a:ext uri="{FF2B5EF4-FFF2-40B4-BE49-F238E27FC236}">
                <a16:creationId xmlns:a16="http://schemas.microsoft.com/office/drawing/2014/main" id="{97950D61-0CCB-F2CD-CF26-D67900E6301A}"/>
              </a:ext>
            </a:extLst>
          </p:cNvPr>
          <p:cNvCxnSpPr>
            <a:cxnSpLocks/>
            <a:stCxn id="114" idx="2"/>
            <a:endCxn id="9" idx="0"/>
          </p:cNvCxnSpPr>
          <p:nvPr/>
        </p:nvCxnSpPr>
        <p:spPr>
          <a:xfrm>
            <a:off x="2387889" y="2223554"/>
            <a:ext cx="4766" cy="23977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42" name="Straight Arrow Connector 141">
            <a:extLst>
              <a:ext uri="{FF2B5EF4-FFF2-40B4-BE49-F238E27FC236}">
                <a16:creationId xmlns:a16="http://schemas.microsoft.com/office/drawing/2014/main" id="{65105ED3-759D-C96D-ED15-91D3E3AEEF3F}"/>
              </a:ext>
            </a:extLst>
          </p:cNvPr>
          <p:cNvCxnSpPr>
            <a:cxnSpLocks/>
          </p:cNvCxnSpPr>
          <p:nvPr/>
        </p:nvCxnSpPr>
        <p:spPr>
          <a:xfrm>
            <a:off x="1504912" y="2210608"/>
            <a:ext cx="4766" cy="23977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1" name="Speech Bubble: Oval 10">
            <a:extLst>
              <a:ext uri="{FF2B5EF4-FFF2-40B4-BE49-F238E27FC236}">
                <a16:creationId xmlns:a16="http://schemas.microsoft.com/office/drawing/2014/main" id="{CD199944-F398-5570-10E9-D2BA922DB128}"/>
              </a:ext>
            </a:extLst>
          </p:cNvPr>
          <p:cNvSpPr/>
          <p:nvPr/>
        </p:nvSpPr>
        <p:spPr>
          <a:xfrm flipH="1">
            <a:off x="3525441" y="1671383"/>
            <a:ext cx="2514086" cy="690829"/>
          </a:xfrm>
          <a:prstGeom prst="wedgeEllipseCallout">
            <a:avLst>
              <a:gd name="adj1" fmla="val 61356"/>
              <a:gd name="adj2" fmla="val 5356"/>
            </a:avLst>
          </a:prstGeom>
          <a:solidFill>
            <a:srgbClr val="000000">
              <a:alpha val="60000"/>
            </a:srgbClr>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rgbClr val="FFFFFF"/>
                </a:solidFill>
                <a:latin typeface="+mj-lt"/>
                <a:ea typeface="+mj-ea"/>
                <a:cs typeface="+mj-cs"/>
                <a:sym typeface="Calibri"/>
              </a:rPr>
              <a:t>From local sorting</a:t>
            </a:r>
          </a:p>
          <a:p>
            <a:pPr marL="0" marR="0" indent="0" algn="ctr" defTabSz="914400" rtl="0" fontAlgn="auto" latinLnBrk="0" hangingPunct="0">
              <a:lnSpc>
                <a:spcPct val="100000"/>
              </a:lnSpc>
              <a:spcBef>
                <a:spcPts val="0"/>
              </a:spcBef>
              <a:spcAft>
                <a:spcPts val="0"/>
              </a:spcAft>
              <a:buClrTx/>
              <a:buSzTx/>
              <a:buFontTx/>
              <a:buNone/>
              <a:tabLst/>
            </a:pPr>
            <a:r>
              <a:rPr lang="en-US" sz="1200">
                <a:solidFill>
                  <a:srgbClr val="FFFFFF"/>
                </a:solidFill>
                <a:latin typeface="+mj-lt"/>
                <a:ea typeface="+mj-ea"/>
                <a:cs typeface="+mj-cs"/>
                <a:sym typeface="Calibri"/>
              </a:rPr>
              <a:t>(counting – prefix scan)</a:t>
            </a:r>
          </a:p>
        </p:txBody>
      </p:sp>
    </p:spTree>
    <p:extLst>
      <p:ext uri="{BB962C8B-B14F-4D97-AF65-F5344CB8AC3E}">
        <p14:creationId xmlns:p14="http://schemas.microsoft.com/office/powerpoint/2010/main" val="7383212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fade">
                                      <p:cBhvr>
                                        <p:cTn id="12" dur="500"/>
                                        <p:tgtEl>
                                          <p:spTgt spid="7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par>
                                <p:cTn id="16" presetID="10" presetClass="entr" presetSubtype="0" fill="hold" nodeType="withEffect">
                                  <p:stCondLst>
                                    <p:cond delay="0"/>
                                  </p:stCondLst>
                                  <p:childTnLst>
                                    <p:set>
                                      <p:cBhvr>
                                        <p:cTn id="17" dur="1" fill="hold">
                                          <p:stCondLst>
                                            <p:cond delay="0"/>
                                          </p:stCondLst>
                                        </p:cTn>
                                        <p:tgtEl>
                                          <p:spTgt spid="79"/>
                                        </p:tgtEl>
                                        <p:attrNameLst>
                                          <p:attrName>style.visibility</p:attrName>
                                        </p:attrNameLst>
                                      </p:cBhvr>
                                      <p:to>
                                        <p:strVal val="visible"/>
                                      </p:to>
                                    </p:set>
                                    <p:animEffect transition="in" filter="fade">
                                      <p:cBhvr>
                                        <p:cTn id="18" dur="500"/>
                                        <p:tgtEl>
                                          <p:spTgt spid="7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fade">
                                      <p:cBhvr>
                                        <p:cTn id="21" dur="500"/>
                                        <p:tgtEl>
                                          <p:spTgt spid="46"/>
                                        </p:tgtEl>
                                      </p:cBhvr>
                                    </p:animEffect>
                                  </p:childTnLst>
                                </p:cTn>
                              </p:par>
                              <p:par>
                                <p:cTn id="22" presetID="10" presetClass="entr" presetSubtype="0" fill="hold" nodeType="withEffect">
                                  <p:stCondLst>
                                    <p:cond delay="0"/>
                                  </p:stCondLst>
                                  <p:childTnLst>
                                    <p:set>
                                      <p:cBhvr>
                                        <p:cTn id="23" dur="1" fill="hold">
                                          <p:stCondLst>
                                            <p:cond delay="0"/>
                                          </p:stCondLst>
                                        </p:cTn>
                                        <p:tgtEl>
                                          <p:spTgt spid="83"/>
                                        </p:tgtEl>
                                        <p:attrNameLst>
                                          <p:attrName>style.visibility</p:attrName>
                                        </p:attrNameLst>
                                      </p:cBhvr>
                                      <p:to>
                                        <p:strVal val="visible"/>
                                      </p:to>
                                    </p:set>
                                    <p:animEffect transition="in" filter="fade">
                                      <p:cBhvr>
                                        <p:cTn id="24" dur="500"/>
                                        <p:tgtEl>
                                          <p:spTgt spid="8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3"/>
                                        </p:tgtEl>
                                        <p:attrNameLst>
                                          <p:attrName>style.visibility</p:attrName>
                                        </p:attrNameLst>
                                      </p:cBhvr>
                                      <p:to>
                                        <p:strVal val="visible"/>
                                      </p:to>
                                    </p:set>
                                    <p:animEffect transition="in" filter="fade">
                                      <p:cBhvr>
                                        <p:cTn id="32" dur="500"/>
                                        <p:tgtEl>
                                          <p:spTgt spid="7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8"/>
                                        </p:tgtEl>
                                        <p:attrNameLst>
                                          <p:attrName>style.visibility</p:attrName>
                                        </p:attrNameLst>
                                      </p:cBhvr>
                                      <p:to>
                                        <p:strVal val="visible"/>
                                      </p:to>
                                    </p:set>
                                    <p:animEffect transition="in" filter="fade">
                                      <p:cBhvr>
                                        <p:cTn id="35" dur="500"/>
                                        <p:tgtEl>
                                          <p:spTgt spid="7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33"/>
                                        </p:tgtEl>
                                        <p:attrNameLst>
                                          <p:attrName>style.visibility</p:attrName>
                                        </p:attrNameLst>
                                      </p:cBhvr>
                                      <p:to>
                                        <p:strVal val="visible"/>
                                      </p:to>
                                    </p:set>
                                    <p:animEffect transition="in" filter="fade">
                                      <p:cBhvr>
                                        <p:cTn id="41" dur="500"/>
                                        <p:tgtEl>
                                          <p:spTgt spid="13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32"/>
                                        </p:tgtEl>
                                        <p:attrNameLst>
                                          <p:attrName>style.visibility</p:attrName>
                                        </p:attrNameLst>
                                      </p:cBhvr>
                                      <p:to>
                                        <p:strVal val="visible"/>
                                      </p:to>
                                    </p:set>
                                    <p:animEffect transition="in" filter="fade">
                                      <p:cBhvr>
                                        <p:cTn id="44" dur="500"/>
                                        <p:tgtEl>
                                          <p:spTgt spid="132"/>
                                        </p:tgtEl>
                                      </p:cBhvr>
                                    </p:animEffect>
                                  </p:childTnLst>
                                </p:cTn>
                              </p:par>
                              <p:par>
                                <p:cTn id="45" presetID="10" presetClass="entr" presetSubtype="0" fill="hold" nodeType="withEffect">
                                  <p:stCondLst>
                                    <p:cond delay="0"/>
                                  </p:stCondLst>
                                  <p:childTnLst>
                                    <p:set>
                                      <p:cBhvr>
                                        <p:cTn id="46" dur="1" fill="hold">
                                          <p:stCondLst>
                                            <p:cond delay="0"/>
                                          </p:stCondLst>
                                        </p:cTn>
                                        <p:tgtEl>
                                          <p:spTgt spid="84"/>
                                        </p:tgtEl>
                                        <p:attrNameLst>
                                          <p:attrName>style.visibility</p:attrName>
                                        </p:attrNameLst>
                                      </p:cBhvr>
                                      <p:to>
                                        <p:strVal val="visible"/>
                                      </p:to>
                                    </p:set>
                                    <p:animEffect transition="in" filter="fade">
                                      <p:cBhvr>
                                        <p:cTn id="47" dur="500"/>
                                        <p:tgtEl>
                                          <p:spTgt spid="8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1"/>
                                        </p:tgtEl>
                                        <p:attrNameLst>
                                          <p:attrName>style.visibility</p:attrName>
                                        </p:attrNameLst>
                                      </p:cBhvr>
                                      <p:to>
                                        <p:strVal val="visible"/>
                                      </p:to>
                                    </p:set>
                                    <p:animEffect transition="in" filter="fade">
                                      <p:cBhvr>
                                        <p:cTn id="50" dur="500"/>
                                        <p:tgtEl>
                                          <p:spTgt spid="51"/>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85"/>
                                        </p:tgtEl>
                                        <p:attrNameLst>
                                          <p:attrName>style.visibility</p:attrName>
                                        </p:attrNameLst>
                                      </p:cBhvr>
                                      <p:to>
                                        <p:strVal val="visible"/>
                                      </p:to>
                                    </p:set>
                                    <p:animEffect transition="in" filter="fade">
                                      <p:cBhvr>
                                        <p:cTn id="53" dur="500"/>
                                        <p:tgtEl>
                                          <p:spTgt spid="8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2"/>
                                        </p:tgtEl>
                                        <p:attrNameLst>
                                          <p:attrName>style.visibility</p:attrName>
                                        </p:attrNameLst>
                                      </p:cBhvr>
                                      <p:to>
                                        <p:strVal val="visible"/>
                                      </p:to>
                                    </p:set>
                                    <p:animEffect transition="in" filter="fade">
                                      <p:cBhvr>
                                        <p:cTn id="56" dur="500"/>
                                        <p:tgtEl>
                                          <p:spTgt spid="52"/>
                                        </p:tgtEl>
                                      </p:cBhvr>
                                    </p:animEffect>
                                  </p:childTnLst>
                                </p:cTn>
                              </p:par>
                              <p:par>
                                <p:cTn id="57" presetID="10" presetClass="entr" presetSubtype="0" fill="hold" nodeType="withEffect">
                                  <p:stCondLst>
                                    <p:cond delay="0"/>
                                  </p:stCondLst>
                                  <p:childTnLst>
                                    <p:set>
                                      <p:cBhvr>
                                        <p:cTn id="58" dur="1" fill="hold">
                                          <p:stCondLst>
                                            <p:cond delay="0"/>
                                          </p:stCondLst>
                                        </p:cTn>
                                        <p:tgtEl>
                                          <p:spTgt spid="93"/>
                                        </p:tgtEl>
                                        <p:attrNameLst>
                                          <p:attrName>style.visibility</p:attrName>
                                        </p:attrNameLst>
                                      </p:cBhvr>
                                      <p:to>
                                        <p:strVal val="visible"/>
                                      </p:to>
                                    </p:set>
                                    <p:animEffect transition="in" filter="fade">
                                      <p:cBhvr>
                                        <p:cTn id="59" dur="500"/>
                                        <p:tgtEl>
                                          <p:spTgt spid="9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97"/>
                                        </p:tgtEl>
                                        <p:attrNameLst>
                                          <p:attrName>style.visibility</p:attrName>
                                        </p:attrNameLst>
                                      </p:cBhvr>
                                      <p:to>
                                        <p:strVal val="visible"/>
                                      </p:to>
                                    </p:set>
                                    <p:animEffect transition="in" filter="fade">
                                      <p:cBhvr>
                                        <p:cTn id="62" dur="500"/>
                                        <p:tgtEl>
                                          <p:spTgt spid="9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34"/>
                                        </p:tgtEl>
                                        <p:attrNameLst>
                                          <p:attrName>style.visibility</p:attrName>
                                        </p:attrNameLst>
                                      </p:cBhvr>
                                      <p:to>
                                        <p:strVal val="visible"/>
                                      </p:to>
                                    </p:set>
                                    <p:animEffect transition="in" filter="fade">
                                      <p:cBhvr>
                                        <p:cTn id="65" dur="500"/>
                                        <p:tgtEl>
                                          <p:spTgt spid="13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35"/>
                                        </p:tgtEl>
                                        <p:attrNameLst>
                                          <p:attrName>style.visibility</p:attrName>
                                        </p:attrNameLst>
                                      </p:cBhvr>
                                      <p:to>
                                        <p:strVal val="visible"/>
                                      </p:to>
                                    </p:set>
                                    <p:animEffect transition="in" filter="fade">
                                      <p:cBhvr>
                                        <p:cTn id="68"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50" grpId="0" animBg="1"/>
      <p:bldP spid="51" grpId="0" animBg="1"/>
      <p:bldP spid="52" grpId="0" animBg="1"/>
      <p:bldP spid="78" grpId="0" animBg="1"/>
      <p:bldP spid="85" grpId="0" animBg="1"/>
      <p:bldP spid="97" grpId="0" animBg="1"/>
      <p:bldP spid="133" grpId="0" animBg="1"/>
      <p:bldP spid="132" grpId="0"/>
      <p:bldP spid="134" grpId="0" animBg="1"/>
      <p:bldP spid="135" grpId="0"/>
      <p:bldP spid="11"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04F691C-2C5A-C934-707E-73CA6CEBB218}"/>
              </a:ext>
            </a:extLst>
          </p:cNvPr>
          <p:cNvSpPr>
            <a:spLocks noGrp="1"/>
          </p:cNvSpPr>
          <p:nvPr>
            <p:ph type="sldNum" sz="quarter" idx="2"/>
          </p:nvPr>
        </p:nvSpPr>
        <p:spPr/>
        <p:txBody>
          <a:bodyPr/>
          <a:lstStyle/>
          <a:p>
            <a:fld id="{86CB4B4D-7CA3-9044-876B-883B54F8677D}" type="slidenum">
              <a:rPr lang="en-US" smtClean="0"/>
              <a:t>69</a:t>
            </a:fld>
            <a:endParaRPr lang="en-US"/>
          </a:p>
        </p:txBody>
      </p:sp>
      <p:sp>
        <p:nvSpPr>
          <p:cNvPr id="3" name="Title 2">
            <a:extLst>
              <a:ext uri="{FF2B5EF4-FFF2-40B4-BE49-F238E27FC236}">
                <a16:creationId xmlns:a16="http://schemas.microsoft.com/office/drawing/2014/main" id="{502D7A92-B581-1319-D9D7-11861F5D4232}"/>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AE1631E0-B8CF-22B7-D983-F4BB5971B841}"/>
              </a:ext>
            </a:extLst>
          </p:cNvPr>
          <p:cNvSpPr>
            <a:spLocks noGrp="1"/>
          </p:cNvSpPr>
          <p:nvPr>
            <p:ph type="body" sz="quarter" idx="1"/>
          </p:nvPr>
        </p:nvSpPr>
        <p:spPr/>
        <p:txBody>
          <a:bodyPr>
            <a:normAutofit lnSpcReduction="10000"/>
          </a:bodyPr>
          <a:lstStyle/>
          <a:p>
            <a:r>
              <a:rPr lang="en-US"/>
              <a:t>CODE OPTIMIZATION</a:t>
            </a:r>
          </a:p>
        </p:txBody>
      </p:sp>
    </p:spTree>
    <p:extLst>
      <p:ext uri="{BB962C8B-B14F-4D97-AF65-F5344CB8AC3E}">
        <p14:creationId xmlns:p14="http://schemas.microsoft.com/office/powerpoint/2010/main" val="308303544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Arrow Connector 13">
            <a:extLst>
              <a:ext uri="{FF2B5EF4-FFF2-40B4-BE49-F238E27FC236}">
                <a16:creationId xmlns:a16="http://schemas.microsoft.com/office/drawing/2014/main" id="{05A63072-BA59-1ABA-9964-E455BA36DE11}"/>
              </a:ext>
            </a:extLst>
          </p:cNvPr>
          <p:cNvCxnSpPr>
            <a:cxnSpLocks/>
            <a:endCxn id="4" idx="0"/>
          </p:cNvCxnSpPr>
          <p:nvPr/>
        </p:nvCxnSpPr>
        <p:spPr>
          <a:xfrm>
            <a:off x="8096148" y="2389144"/>
            <a:ext cx="0" cy="669706"/>
          </a:xfrm>
          <a:prstGeom prst="straightConnector1">
            <a:avLst/>
          </a:prstGeom>
          <a:ln>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5B549FF-A68B-773F-F39B-CE752D9977FD}"/>
              </a:ext>
            </a:extLst>
          </p:cNvPr>
          <p:cNvSpPr>
            <a:spLocks noGrp="1"/>
          </p:cNvSpPr>
          <p:nvPr>
            <p:ph type="title"/>
          </p:nvPr>
        </p:nvSpPr>
        <p:spPr/>
        <p:txBody>
          <a:bodyPr>
            <a:normAutofit fontScale="90000"/>
          </a:bodyPr>
          <a:lstStyle/>
          <a:p>
            <a:r>
              <a:rPr lang="en-US"/>
              <a:t>HIP (Heterogeneous-Compute Interface for Portability)</a:t>
            </a:r>
          </a:p>
        </p:txBody>
      </p:sp>
      <p:sp>
        <p:nvSpPr>
          <p:cNvPr id="3" name="Text Placeholder 2">
            <a:extLst>
              <a:ext uri="{FF2B5EF4-FFF2-40B4-BE49-F238E27FC236}">
                <a16:creationId xmlns:a16="http://schemas.microsoft.com/office/drawing/2014/main" id="{2D2EE708-1E8C-CD7B-93BF-277712543B8C}"/>
              </a:ext>
            </a:extLst>
          </p:cNvPr>
          <p:cNvSpPr>
            <a:spLocks noGrp="1"/>
          </p:cNvSpPr>
          <p:nvPr>
            <p:ph type="body" idx="1"/>
          </p:nvPr>
        </p:nvSpPr>
        <p:spPr>
          <a:xfrm>
            <a:off x="677081" y="1423434"/>
            <a:ext cx="6264740" cy="2744706"/>
          </a:xfrm>
        </p:spPr>
        <p:txBody>
          <a:bodyPr/>
          <a:lstStyle/>
          <a:p>
            <a:pPr marL="0" indent="0">
              <a:buNone/>
            </a:pPr>
            <a:r>
              <a:rPr lang="en-US"/>
              <a:t>HIP is a C++ API and kernel language for GPU computing</a:t>
            </a:r>
          </a:p>
          <a:p>
            <a:r>
              <a:rPr lang="en-US"/>
              <a:t>Syntactically similar to CUDA</a:t>
            </a:r>
          </a:p>
          <a:p>
            <a:r>
              <a:rPr lang="en-US"/>
              <a:t>Supports most of the CUDA runtime functionality</a:t>
            </a:r>
          </a:p>
          <a:p>
            <a:r>
              <a:rPr lang="en-US"/>
              <a:t>Portable applications for AMD and CUDA devices </a:t>
            </a:r>
          </a:p>
          <a:p>
            <a:pPr lvl="1"/>
            <a:r>
              <a:rPr lang="en-US"/>
              <a:t>CUDA wrapper is provided</a:t>
            </a:r>
          </a:p>
        </p:txBody>
      </p:sp>
      <p:sp>
        <p:nvSpPr>
          <p:cNvPr id="6" name="Rectangle: Rounded Corners 5">
            <a:extLst>
              <a:ext uri="{FF2B5EF4-FFF2-40B4-BE49-F238E27FC236}">
                <a16:creationId xmlns:a16="http://schemas.microsoft.com/office/drawing/2014/main" id="{7EAF9354-B7AB-0B90-72CA-FF9CE46F45C0}"/>
              </a:ext>
            </a:extLst>
          </p:cNvPr>
          <p:cNvSpPr/>
          <p:nvPr/>
        </p:nvSpPr>
        <p:spPr>
          <a:xfrm>
            <a:off x="7208764" y="2107780"/>
            <a:ext cx="3632662" cy="408620"/>
          </a:xfrm>
          <a:prstGeom prst="roundRect">
            <a:avLst/>
          </a:prstGeom>
          <a:solidFill>
            <a:schemeClr val="accent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Portable C++ (HIP Syntax)</a:t>
            </a:r>
          </a:p>
        </p:txBody>
      </p:sp>
      <p:sp>
        <p:nvSpPr>
          <p:cNvPr id="8" name="Rectangle: Rounded Corners 7">
            <a:extLst>
              <a:ext uri="{FF2B5EF4-FFF2-40B4-BE49-F238E27FC236}">
                <a16:creationId xmlns:a16="http://schemas.microsoft.com/office/drawing/2014/main" id="{EB98ECC8-26CF-2F88-C2AD-91D5123DA59F}"/>
              </a:ext>
            </a:extLst>
          </p:cNvPr>
          <p:cNvSpPr/>
          <p:nvPr/>
        </p:nvSpPr>
        <p:spPr>
          <a:xfrm>
            <a:off x="9066658" y="3943507"/>
            <a:ext cx="1774768" cy="1021554"/>
          </a:xfrm>
          <a:prstGeom prst="roundRect">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HIPCC</a:t>
            </a:r>
          </a:p>
          <a:p>
            <a:pPr marL="0" marR="0" indent="0" algn="ctr"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Runtime API</a:t>
            </a:r>
          </a:p>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Driver API</a:t>
            </a:r>
          </a:p>
        </p:txBody>
      </p:sp>
      <p:sp>
        <p:nvSpPr>
          <p:cNvPr id="9" name="Rectangle: Rounded Corners 8">
            <a:extLst>
              <a:ext uri="{FF2B5EF4-FFF2-40B4-BE49-F238E27FC236}">
                <a16:creationId xmlns:a16="http://schemas.microsoft.com/office/drawing/2014/main" id="{8941D79A-89B7-F3EF-5537-8A211F89C98C}"/>
              </a:ext>
            </a:extLst>
          </p:cNvPr>
          <p:cNvSpPr/>
          <p:nvPr/>
        </p:nvSpPr>
        <p:spPr>
          <a:xfrm>
            <a:off x="7208764" y="3943507"/>
            <a:ext cx="1774768" cy="1021554"/>
          </a:xfrm>
          <a:prstGeom prst="roundRect">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NVCC</a:t>
            </a:r>
          </a:p>
          <a:p>
            <a:pPr marL="0" marR="0" indent="0" algn="ctr" defTabSz="914400" rtl="0" fontAlgn="auto" latinLnBrk="0" hangingPunct="0">
              <a:lnSpc>
                <a:spcPct val="100000"/>
              </a:lnSpc>
              <a:spcBef>
                <a:spcPts val="0"/>
              </a:spcBef>
              <a:spcAft>
                <a:spcPts val="0"/>
              </a:spcAft>
              <a:buClrTx/>
              <a:buSzTx/>
              <a:buFontTx/>
              <a:buNone/>
              <a:tabLst/>
            </a:pPr>
            <a:r>
              <a:rPr lang="en-US">
                <a:solidFill>
                  <a:schemeClr val="tx2">
                    <a:lumMod val="20000"/>
                    <a:lumOff val="80000"/>
                  </a:schemeClr>
                </a:solidFill>
                <a:latin typeface="+mj-lt"/>
                <a:ea typeface="+mj-ea"/>
                <a:cs typeface="+mj-cs"/>
                <a:sym typeface="Calibri"/>
              </a:rPr>
              <a:t>Runtime API</a:t>
            </a:r>
          </a:p>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Driver API</a:t>
            </a:r>
          </a:p>
        </p:txBody>
      </p:sp>
      <p:sp>
        <p:nvSpPr>
          <p:cNvPr id="10" name="Rectangle: Rounded Corners 9">
            <a:extLst>
              <a:ext uri="{FF2B5EF4-FFF2-40B4-BE49-F238E27FC236}">
                <a16:creationId xmlns:a16="http://schemas.microsoft.com/office/drawing/2014/main" id="{B4972A01-7EB0-4247-7F26-46963E5252AF}"/>
              </a:ext>
            </a:extLst>
          </p:cNvPr>
          <p:cNvSpPr/>
          <p:nvPr/>
        </p:nvSpPr>
        <p:spPr>
          <a:xfrm>
            <a:off x="7208764" y="5369098"/>
            <a:ext cx="1774768" cy="408620"/>
          </a:xfrm>
          <a:prstGeom prst="roundRect">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NVIDIA GPU</a:t>
            </a:r>
          </a:p>
        </p:txBody>
      </p:sp>
      <p:sp>
        <p:nvSpPr>
          <p:cNvPr id="11" name="Rectangle: Rounded Corners 10">
            <a:extLst>
              <a:ext uri="{FF2B5EF4-FFF2-40B4-BE49-F238E27FC236}">
                <a16:creationId xmlns:a16="http://schemas.microsoft.com/office/drawing/2014/main" id="{FA5BCF12-98DB-2870-B6E8-A9D732B8F723}"/>
              </a:ext>
            </a:extLst>
          </p:cNvPr>
          <p:cNvSpPr/>
          <p:nvPr/>
        </p:nvSpPr>
        <p:spPr>
          <a:xfrm>
            <a:off x="9066658" y="5369098"/>
            <a:ext cx="1774768" cy="408620"/>
          </a:xfrm>
          <a:prstGeom prst="roundRect">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AMD GPU</a:t>
            </a:r>
          </a:p>
        </p:txBody>
      </p:sp>
      <p:cxnSp>
        <p:nvCxnSpPr>
          <p:cNvPr id="13" name="Straight Arrow Connector 12">
            <a:extLst>
              <a:ext uri="{FF2B5EF4-FFF2-40B4-BE49-F238E27FC236}">
                <a16:creationId xmlns:a16="http://schemas.microsoft.com/office/drawing/2014/main" id="{22B926F8-95C7-7FC9-B764-F2E088581AED}"/>
              </a:ext>
            </a:extLst>
          </p:cNvPr>
          <p:cNvCxnSpPr>
            <a:cxnSpLocks/>
            <a:endCxn id="8" idx="0"/>
          </p:cNvCxnSpPr>
          <p:nvPr/>
        </p:nvCxnSpPr>
        <p:spPr>
          <a:xfrm>
            <a:off x="9954042" y="2516400"/>
            <a:ext cx="0" cy="1427107"/>
          </a:xfrm>
          <a:prstGeom prst="straightConnector1">
            <a:avLst/>
          </a:prstGeom>
          <a:ln>
            <a:solidFill>
              <a:srgbClr val="FFFFFF"/>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CCF3EE2-3A24-6002-5024-D7A6AE092556}"/>
              </a:ext>
            </a:extLst>
          </p:cNvPr>
          <p:cNvCxnSpPr>
            <a:cxnSpLocks/>
            <a:stCxn id="4" idx="2"/>
            <a:endCxn id="9" idx="0"/>
          </p:cNvCxnSpPr>
          <p:nvPr/>
        </p:nvCxnSpPr>
        <p:spPr>
          <a:xfrm>
            <a:off x="8096148" y="3467470"/>
            <a:ext cx="0" cy="476037"/>
          </a:xfrm>
          <a:prstGeom prst="straightConnector1">
            <a:avLst/>
          </a:prstGeom>
          <a:ln>
            <a:solidFill>
              <a:srgbClr val="FFFFFF"/>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CE47139-4B6F-3E3F-747B-2D6A34F86890}"/>
              </a:ext>
            </a:extLst>
          </p:cNvPr>
          <p:cNvCxnSpPr>
            <a:cxnSpLocks/>
            <a:stCxn id="9" idx="2"/>
            <a:endCxn id="10" idx="0"/>
          </p:cNvCxnSpPr>
          <p:nvPr/>
        </p:nvCxnSpPr>
        <p:spPr>
          <a:xfrm>
            <a:off x="8096148" y="4965061"/>
            <a:ext cx="0" cy="404037"/>
          </a:xfrm>
          <a:prstGeom prst="straightConnector1">
            <a:avLst/>
          </a:prstGeom>
          <a:ln>
            <a:solidFill>
              <a:srgbClr val="FFFFFF"/>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1CA1DDC-1387-8891-1F69-0896F060BF3B}"/>
              </a:ext>
            </a:extLst>
          </p:cNvPr>
          <p:cNvCxnSpPr>
            <a:cxnSpLocks/>
            <a:stCxn id="8" idx="2"/>
            <a:endCxn id="11" idx="0"/>
          </p:cNvCxnSpPr>
          <p:nvPr/>
        </p:nvCxnSpPr>
        <p:spPr>
          <a:xfrm>
            <a:off x="9954042" y="4965061"/>
            <a:ext cx="0" cy="404037"/>
          </a:xfrm>
          <a:prstGeom prst="straightConnector1">
            <a:avLst/>
          </a:prstGeom>
          <a:ln>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BAEF346-DE49-3E52-CB8B-2875670055B7}"/>
              </a:ext>
            </a:extLst>
          </p:cNvPr>
          <p:cNvSpPr>
            <a:spLocks noGrp="1"/>
          </p:cNvSpPr>
          <p:nvPr>
            <p:ph type="sldNum" sz="quarter" idx="2"/>
          </p:nvPr>
        </p:nvSpPr>
        <p:spPr/>
        <p:txBody>
          <a:bodyPr/>
          <a:lstStyle/>
          <a:p>
            <a:fld id="{86CB4B4D-7CA3-9044-876B-883B54F8677D}" type="slidenum">
              <a:rPr lang="en-US" smtClean="0"/>
              <a:t>7</a:t>
            </a:fld>
            <a:endParaRPr lang="en-US"/>
          </a:p>
        </p:txBody>
      </p:sp>
      <p:sp>
        <p:nvSpPr>
          <p:cNvPr id="4" name="Rectangle: Rounded Corners 3">
            <a:extLst>
              <a:ext uri="{FF2B5EF4-FFF2-40B4-BE49-F238E27FC236}">
                <a16:creationId xmlns:a16="http://schemas.microsoft.com/office/drawing/2014/main" id="{C3806666-A919-A8C1-5B07-14F441AB974E}"/>
              </a:ext>
            </a:extLst>
          </p:cNvPr>
          <p:cNvSpPr/>
          <p:nvPr/>
        </p:nvSpPr>
        <p:spPr>
          <a:xfrm>
            <a:off x="7208764" y="3058850"/>
            <a:ext cx="1774768" cy="408620"/>
          </a:xfrm>
          <a:prstGeom prst="roundRect">
            <a:avLst/>
          </a:prstGeom>
          <a:solidFill>
            <a:schemeClr val="tx1">
              <a:lumMod val="50000"/>
              <a:lumOff val="50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CUDA </a:t>
            </a:r>
            <a:r>
              <a:rPr lang="en-US">
                <a:solidFill>
                  <a:schemeClr val="tx2">
                    <a:lumMod val="20000"/>
                    <a:lumOff val="80000"/>
                  </a:schemeClr>
                </a:solidFill>
                <a:latin typeface="+mj-lt"/>
                <a:ea typeface="+mj-ea"/>
                <a:cs typeface="+mj-cs"/>
                <a:sym typeface="Calibri"/>
              </a:rPr>
              <a:t>w</a:t>
            </a:r>
            <a:r>
              <a:rPr kumimoji="0" lang="en-US" sz="1800" b="0" i="0" u="none" strike="noStrike" cap="none" spc="0" normalizeH="0" baseline="0">
                <a:ln>
                  <a:noFill/>
                </a:ln>
                <a:solidFill>
                  <a:schemeClr val="tx2">
                    <a:lumMod val="20000"/>
                    <a:lumOff val="80000"/>
                  </a:schemeClr>
                </a:solidFill>
                <a:effectLst/>
                <a:uFillTx/>
                <a:latin typeface="+mj-lt"/>
                <a:ea typeface="+mj-ea"/>
                <a:cs typeface="+mj-cs"/>
                <a:sym typeface="Calibri"/>
              </a:rPr>
              <a:t>rapper</a:t>
            </a:r>
          </a:p>
        </p:txBody>
      </p:sp>
      <p:sp>
        <p:nvSpPr>
          <p:cNvPr id="25" name="Speech Bubble: Rectangle 24">
            <a:extLst>
              <a:ext uri="{FF2B5EF4-FFF2-40B4-BE49-F238E27FC236}">
                <a16:creationId xmlns:a16="http://schemas.microsoft.com/office/drawing/2014/main" id="{3F7A4B21-F05B-FBB2-E7EB-8E8F873389B7}"/>
              </a:ext>
            </a:extLst>
          </p:cNvPr>
          <p:cNvSpPr/>
          <p:nvPr/>
        </p:nvSpPr>
        <p:spPr>
          <a:xfrm>
            <a:off x="2062150" y="3567978"/>
            <a:ext cx="4937758" cy="600162"/>
          </a:xfrm>
          <a:prstGeom prst="wedgeRectCallout">
            <a:avLst>
              <a:gd name="adj1" fmla="val 55422"/>
              <a:gd name="adj2" fmla="val -52398"/>
            </a:avLst>
          </a:prstGeom>
          <a:solidFill>
            <a:schemeClr val="bg1">
              <a:lumMod val="85000"/>
              <a:lumOff val="15000"/>
            </a:schemeClr>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sz="1100" b="0">
                <a:solidFill>
                  <a:srgbClr val="569CD6"/>
                </a:solidFill>
                <a:effectLst/>
                <a:latin typeface="Consolas" panose="020B0609020204030204" pitchFamily="49" charset="0"/>
              </a:rPr>
              <a:t> inline</a:t>
            </a:r>
            <a:r>
              <a:rPr lang="en-US" sz="1100" b="0">
                <a:solidFill>
                  <a:srgbClr val="CCCCCC"/>
                </a:solidFill>
                <a:effectLst/>
                <a:latin typeface="Consolas" panose="020B0609020204030204" pitchFamily="49" charset="0"/>
              </a:rPr>
              <a:t> </a:t>
            </a:r>
            <a:r>
              <a:rPr lang="en-US" sz="1100" b="0">
                <a:solidFill>
                  <a:srgbClr val="569CD6"/>
                </a:solidFill>
                <a:effectLst/>
                <a:latin typeface="Consolas" panose="020B0609020204030204" pitchFamily="49" charset="0"/>
              </a:rPr>
              <a:t>static</a:t>
            </a:r>
            <a:r>
              <a:rPr lang="en-US" sz="1100" b="0">
                <a:solidFill>
                  <a:srgbClr val="CCCCCC"/>
                </a:solidFill>
                <a:effectLst/>
                <a:latin typeface="Consolas" panose="020B0609020204030204" pitchFamily="49" charset="0"/>
              </a:rPr>
              <a:t> </a:t>
            </a:r>
            <a:r>
              <a:rPr lang="en-US" sz="1100" b="0" err="1">
                <a:solidFill>
                  <a:srgbClr val="4EC9B0"/>
                </a:solidFill>
                <a:effectLst/>
                <a:latin typeface="Consolas" panose="020B0609020204030204" pitchFamily="49" charset="0"/>
              </a:rPr>
              <a:t>hipError_t</a:t>
            </a:r>
            <a:r>
              <a:rPr lang="en-US" sz="1100" b="0">
                <a:solidFill>
                  <a:srgbClr val="CCCCCC"/>
                </a:solidFill>
                <a:effectLst/>
                <a:latin typeface="Consolas" panose="020B0609020204030204" pitchFamily="49" charset="0"/>
              </a:rPr>
              <a:t> </a:t>
            </a:r>
            <a:r>
              <a:rPr lang="en-US" sz="1100" b="0" err="1">
                <a:solidFill>
                  <a:srgbClr val="DCDCAA"/>
                </a:solidFill>
                <a:effectLst/>
                <a:latin typeface="Consolas" panose="020B0609020204030204" pitchFamily="49" charset="0"/>
              </a:rPr>
              <a:t>hipMalloc</a:t>
            </a:r>
            <a:r>
              <a:rPr lang="en-US" sz="1100" b="0">
                <a:solidFill>
                  <a:srgbClr val="CCCCCC"/>
                </a:solidFill>
                <a:effectLst/>
                <a:latin typeface="Consolas" panose="020B0609020204030204" pitchFamily="49" charset="0"/>
              </a:rPr>
              <a:t>(</a:t>
            </a:r>
            <a:r>
              <a:rPr lang="en-US" sz="1100" b="0">
                <a:solidFill>
                  <a:srgbClr val="569CD6"/>
                </a:solidFill>
                <a:effectLst/>
                <a:latin typeface="Consolas" panose="020B0609020204030204" pitchFamily="49" charset="0"/>
              </a:rPr>
              <a:t>void**</a:t>
            </a:r>
            <a:r>
              <a:rPr lang="en-US" sz="1100" b="0">
                <a:solidFill>
                  <a:srgbClr val="CCCCCC"/>
                </a:solidFill>
                <a:effectLst/>
                <a:latin typeface="Consolas" panose="020B0609020204030204" pitchFamily="49" charset="0"/>
              </a:rPr>
              <a:t> </a:t>
            </a:r>
            <a:r>
              <a:rPr lang="en-US" sz="1100" b="0" err="1">
                <a:solidFill>
                  <a:srgbClr val="9CDCFE"/>
                </a:solidFill>
                <a:effectLst/>
                <a:latin typeface="Consolas" panose="020B0609020204030204" pitchFamily="49" charset="0"/>
              </a:rPr>
              <a:t>ptr</a:t>
            </a:r>
            <a:r>
              <a:rPr lang="en-US" sz="1100" b="0">
                <a:solidFill>
                  <a:srgbClr val="CCCCCC"/>
                </a:solidFill>
                <a:effectLst/>
                <a:latin typeface="Consolas" panose="020B0609020204030204" pitchFamily="49" charset="0"/>
              </a:rPr>
              <a:t>, </a:t>
            </a:r>
            <a:r>
              <a:rPr lang="en-US" sz="1100" b="0" err="1">
                <a:solidFill>
                  <a:srgbClr val="4EC9B0"/>
                </a:solidFill>
                <a:effectLst/>
                <a:latin typeface="Consolas" panose="020B0609020204030204" pitchFamily="49" charset="0"/>
              </a:rPr>
              <a:t>size_t</a:t>
            </a:r>
            <a:r>
              <a:rPr lang="en-US" sz="1100" b="0">
                <a:solidFill>
                  <a:srgbClr val="CCCCCC"/>
                </a:solidFill>
                <a:effectLst/>
                <a:latin typeface="Consolas" panose="020B0609020204030204" pitchFamily="49" charset="0"/>
              </a:rPr>
              <a:t> </a:t>
            </a:r>
            <a:r>
              <a:rPr lang="en-US" sz="1100" b="0">
                <a:solidFill>
                  <a:srgbClr val="9CDCFE"/>
                </a:solidFill>
                <a:effectLst/>
                <a:latin typeface="Consolas" panose="020B0609020204030204" pitchFamily="49" charset="0"/>
              </a:rPr>
              <a:t>size</a:t>
            </a:r>
            <a:r>
              <a:rPr lang="en-US" sz="1100" b="0">
                <a:solidFill>
                  <a:srgbClr val="CCCCCC"/>
                </a:solidFill>
                <a:effectLst/>
                <a:latin typeface="Consolas" panose="020B0609020204030204" pitchFamily="49" charset="0"/>
              </a:rPr>
              <a:t>) {</a:t>
            </a:r>
          </a:p>
          <a:p>
            <a:r>
              <a:rPr lang="en-US" sz="1100" b="0">
                <a:solidFill>
                  <a:srgbClr val="CCCCCC"/>
                </a:solidFill>
                <a:effectLst/>
                <a:latin typeface="Consolas" panose="020B0609020204030204" pitchFamily="49" charset="0"/>
              </a:rPr>
              <a:t>     </a:t>
            </a:r>
            <a:r>
              <a:rPr lang="en-US" sz="1100" b="0">
                <a:solidFill>
                  <a:srgbClr val="C586C0"/>
                </a:solidFill>
                <a:effectLst/>
                <a:latin typeface="Consolas" panose="020B0609020204030204" pitchFamily="49" charset="0"/>
              </a:rPr>
              <a:t>return</a:t>
            </a:r>
            <a:r>
              <a:rPr lang="en-US" sz="1100" b="0">
                <a:solidFill>
                  <a:srgbClr val="CCCCCC"/>
                </a:solidFill>
                <a:effectLst/>
                <a:latin typeface="Consolas" panose="020B0609020204030204" pitchFamily="49" charset="0"/>
              </a:rPr>
              <a:t> </a:t>
            </a:r>
            <a:r>
              <a:rPr lang="en-US" sz="1100" b="0" err="1">
                <a:solidFill>
                  <a:srgbClr val="DCDCAA"/>
                </a:solidFill>
                <a:effectLst/>
                <a:latin typeface="Consolas" panose="020B0609020204030204" pitchFamily="49" charset="0"/>
              </a:rPr>
              <a:t>hipCUDAErrorTohipError</a:t>
            </a:r>
            <a:r>
              <a:rPr lang="en-US" sz="1100" b="0">
                <a:solidFill>
                  <a:srgbClr val="CCCCCC"/>
                </a:solidFill>
                <a:effectLst/>
                <a:latin typeface="Consolas" panose="020B0609020204030204" pitchFamily="49" charset="0"/>
              </a:rPr>
              <a:t>(</a:t>
            </a:r>
            <a:r>
              <a:rPr lang="en-US" sz="1100" b="0" err="1">
                <a:solidFill>
                  <a:srgbClr val="DCDCAA"/>
                </a:solidFill>
                <a:effectLst/>
                <a:latin typeface="Consolas" panose="020B0609020204030204" pitchFamily="49" charset="0"/>
              </a:rPr>
              <a:t>cudaMalloc</a:t>
            </a:r>
            <a:r>
              <a:rPr lang="en-US" sz="1100" b="0">
                <a:solidFill>
                  <a:srgbClr val="CCCCCC"/>
                </a:solidFill>
                <a:effectLst/>
                <a:latin typeface="Consolas" panose="020B0609020204030204" pitchFamily="49" charset="0"/>
              </a:rPr>
              <a:t>(</a:t>
            </a:r>
            <a:r>
              <a:rPr lang="en-US" sz="1100" b="0" err="1">
                <a:solidFill>
                  <a:srgbClr val="9CDCFE"/>
                </a:solidFill>
                <a:effectLst/>
                <a:latin typeface="Consolas" panose="020B0609020204030204" pitchFamily="49" charset="0"/>
              </a:rPr>
              <a:t>ptr</a:t>
            </a:r>
            <a:r>
              <a:rPr lang="en-US" sz="1100" b="0">
                <a:solidFill>
                  <a:srgbClr val="CCCCCC"/>
                </a:solidFill>
                <a:effectLst/>
                <a:latin typeface="Consolas" panose="020B0609020204030204" pitchFamily="49" charset="0"/>
              </a:rPr>
              <a:t>, </a:t>
            </a:r>
            <a:r>
              <a:rPr lang="en-US" sz="1100" b="0">
                <a:solidFill>
                  <a:srgbClr val="9CDCFE"/>
                </a:solidFill>
                <a:effectLst/>
                <a:latin typeface="Consolas" panose="020B0609020204030204" pitchFamily="49" charset="0"/>
              </a:rPr>
              <a:t>size</a:t>
            </a:r>
            <a:r>
              <a:rPr lang="en-US" sz="1100" b="0">
                <a:solidFill>
                  <a:srgbClr val="CCCCCC"/>
                </a:solidFill>
                <a:effectLst/>
                <a:latin typeface="Consolas" panose="020B0609020204030204" pitchFamily="49" charset="0"/>
              </a:rPr>
              <a:t>));</a:t>
            </a:r>
          </a:p>
          <a:p>
            <a:r>
              <a:rPr lang="en-US" sz="1100" b="0">
                <a:solidFill>
                  <a:srgbClr val="CCCCCC"/>
                </a:solidFill>
                <a:effectLst/>
                <a:latin typeface="Consolas" panose="020B0609020204030204" pitchFamily="49" charset="0"/>
              </a:rPr>
              <a:t> }</a:t>
            </a:r>
          </a:p>
        </p:txBody>
      </p:sp>
      <p:sp>
        <p:nvSpPr>
          <p:cNvPr id="27" name="Speech Bubble: Rectangle 26">
            <a:extLst>
              <a:ext uri="{FF2B5EF4-FFF2-40B4-BE49-F238E27FC236}">
                <a16:creationId xmlns:a16="http://schemas.microsoft.com/office/drawing/2014/main" id="{C805DC45-E1D3-C0FB-D6F3-A49805755BF3}"/>
              </a:ext>
            </a:extLst>
          </p:cNvPr>
          <p:cNvSpPr/>
          <p:nvPr/>
        </p:nvSpPr>
        <p:spPr>
          <a:xfrm>
            <a:off x="9015053" y="1190260"/>
            <a:ext cx="2536867" cy="600162"/>
          </a:xfrm>
          <a:prstGeom prst="wedgeRectCallout">
            <a:avLst>
              <a:gd name="adj1" fmla="val -35891"/>
              <a:gd name="adj2" fmla="val 89804"/>
            </a:avLst>
          </a:prstGeom>
          <a:solidFill>
            <a:schemeClr val="bg1">
              <a:lumMod val="85000"/>
              <a:lumOff val="15000"/>
            </a:schemeClr>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sz="1100" b="0">
                <a:solidFill>
                  <a:srgbClr val="569CD6"/>
                </a:solidFill>
                <a:effectLst/>
                <a:latin typeface="Consolas" panose="020B0609020204030204" pitchFamily="49" charset="0"/>
              </a:rPr>
              <a:t> int</a:t>
            </a:r>
            <a:r>
              <a:rPr lang="en-US" sz="1100" b="0">
                <a:solidFill>
                  <a:srgbClr val="D4D4D4"/>
                </a:solidFill>
                <a:effectLst/>
                <a:latin typeface="Consolas" panose="020B0609020204030204" pitchFamily="49" charset="0"/>
              </a:rPr>
              <a:t>*</a:t>
            </a:r>
            <a:r>
              <a:rPr lang="en-US" sz="1100" b="0">
                <a:solidFill>
                  <a:srgbClr val="CCCCCC"/>
                </a:solidFill>
                <a:effectLst/>
                <a:latin typeface="Consolas" panose="020B0609020204030204" pitchFamily="49" charset="0"/>
              </a:rPr>
              <a:t> out;</a:t>
            </a:r>
          </a:p>
          <a:p>
            <a:r>
              <a:rPr lang="en-US" sz="1100" b="0">
                <a:solidFill>
                  <a:srgbClr val="DCDCAA"/>
                </a:solidFill>
                <a:effectLst/>
                <a:latin typeface="Consolas" panose="020B0609020204030204" pitchFamily="49" charset="0"/>
              </a:rPr>
              <a:t> </a:t>
            </a:r>
            <a:r>
              <a:rPr lang="en-US" sz="1100" b="0" err="1">
                <a:solidFill>
                  <a:srgbClr val="DCDCAA"/>
                </a:solidFill>
                <a:effectLst/>
                <a:latin typeface="Consolas" panose="020B0609020204030204" pitchFamily="49" charset="0"/>
              </a:rPr>
              <a:t>hipMalloc</a:t>
            </a:r>
            <a:r>
              <a:rPr lang="en-US" sz="1100" b="0">
                <a:solidFill>
                  <a:srgbClr val="CCCCCC"/>
                </a:solidFill>
                <a:effectLst/>
                <a:latin typeface="Consolas" panose="020B0609020204030204" pitchFamily="49" charset="0"/>
              </a:rPr>
              <a:t>(</a:t>
            </a:r>
            <a:r>
              <a:rPr lang="en-US" sz="1100" b="0">
                <a:solidFill>
                  <a:srgbClr val="D4D4D4"/>
                </a:solidFill>
                <a:effectLst/>
                <a:latin typeface="Consolas" panose="020B0609020204030204" pitchFamily="49" charset="0"/>
              </a:rPr>
              <a:t>&amp;</a:t>
            </a:r>
            <a:r>
              <a:rPr lang="en-US" sz="1100" b="0">
                <a:solidFill>
                  <a:srgbClr val="CCCCCC"/>
                </a:solidFill>
                <a:effectLst/>
                <a:latin typeface="Consolas" panose="020B0609020204030204" pitchFamily="49" charset="0"/>
              </a:rPr>
              <a:t>out, </a:t>
            </a:r>
            <a:r>
              <a:rPr lang="en-US" sz="1100" b="0" err="1">
                <a:solidFill>
                  <a:srgbClr val="569CD6"/>
                </a:solidFill>
                <a:effectLst/>
                <a:latin typeface="Consolas" panose="020B0609020204030204" pitchFamily="49" charset="0"/>
              </a:rPr>
              <a:t>sizeof</a:t>
            </a:r>
            <a:r>
              <a:rPr lang="en-US" sz="1100" b="0">
                <a:solidFill>
                  <a:srgbClr val="CCCCCC"/>
                </a:solidFill>
                <a:effectLst/>
                <a:latin typeface="Consolas" panose="020B0609020204030204" pitchFamily="49" charset="0"/>
              </a:rPr>
              <a:t>(</a:t>
            </a:r>
            <a:r>
              <a:rPr lang="en-US" sz="1100" b="0">
                <a:solidFill>
                  <a:srgbClr val="569CD6"/>
                </a:solidFill>
                <a:effectLst/>
                <a:latin typeface="Consolas" panose="020B0609020204030204" pitchFamily="49" charset="0"/>
              </a:rPr>
              <a:t>int</a:t>
            </a:r>
            <a:r>
              <a:rPr lang="en-US" sz="1100" b="0">
                <a:solidFill>
                  <a:srgbClr val="CCCCCC"/>
                </a:solidFill>
                <a:effectLst/>
                <a:latin typeface="Consolas" panose="020B0609020204030204" pitchFamily="49" charset="0"/>
              </a:rPr>
              <a:t>));</a:t>
            </a:r>
          </a:p>
          <a:p>
            <a:r>
              <a:rPr lang="en-US" sz="1100">
                <a:solidFill>
                  <a:srgbClr val="CCCCCC"/>
                </a:solidFill>
                <a:latin typeface="Consolas" panose="020B0609020204030204" pitchFamily="49" charset="0"/>
              </a:rPr>
              <a:t> ...</a:t>
            </a:r>
            <a:endParaRPr lang="en-US" sz="1100" b="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71297242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8B0DAE-3CE5-CE02-1D36-5008CD43BB46}"/>
              </a:ext>
            </a:extLst>
          </p:cNvPr>
          <p:cNvSpPr>
            <a:spLocks noGrp="1"/>
          </p:cNvSpPr>
          <p:nvPr>
            <p:ph type="sldNum" sz="quarter" idx="2"/>
          </p:nvPr>
        </p:nvSpPr>
        <p:spPr/>
        <p:txBody>
          <a:bodyPr/>
          <a:lstStyle/>
          <a:p>
            <a:fld id="{86CB4B4D-7CA3-9044-876B-883B54F8677D}" type="slidenum">
              <a:rPr lang="en-US" smtClean="0"/>
              <a:t>70</a:t>
            </a:fld>
            <a:endParaRPr lang="en-US"/>
          </a:p>
        </p:txBody>
      </p:sp>
      <p:sp>
        <p:nvSpPr>
          <p:cNvPr id="3" name="Title 2">
            <a:extLst>
              <a:ext uri="{FF2B5EF4-FFF2-40B4-BE49-F238E27FC236}">
                <a16:creationId xmlns:a16="http://schemas.microsoft.com/office/drawing/2014/main" id="{7A12CF16-9A51-ACD0-2A2E-E9D7A5CE44C6}"/>
              </a:ext>
            </a:extLst>
          </p:cNvPr>
          <p:cNvSpPr>
            <a:spLocks noGrp="1"/>
          </p:cNvSpPr>
          <p:nvPr>
            <p:ph type="title"/>
          </p:nvPr>
        </p:nvSpPr>
        <p:spPr/>
        <p:txBody>
          <a:bodyPr>
            <a:normAutofit fontScale="90000"/>
          </a:bodyPr>
          <a:lstStyle/>
          <a:p>
            <a:r>
              <a:rPr lang="en-US" sz="2400" b="0" i="0">
                <a:effectLst/>
                <a:latin typeface="Calibri" panose="020F0502020204030204" pitchFamily="34" charset="0"/>
              </a:rPr>
              <a:t>Coalesced Memory Access To Global Memory</a:t>
            </a:r>
            <a:endParaRPr lang="en-US"/>
          </a:p>
        </p:txBody>
      </p:sp>
      <p:sp>
        <p:nvSpPr>
          <p:cNvPr id="4" name="Text Placeholder 3">
            <a:extLst>
              <a:ext uri="{FF2B5EF4-FFF2-40B4-BE49-F238E27FC236}">
                <a16:creationId xmlns:a16="http://schemas.microsoft.com/office/drawing/2014/main" id="{2610DB2C-992B-2208-5E6C-4B7C4CF63C58}"/>
              </a:ext>
            </a:extLst>
          </p:cNvPr>
          <p:cNvSpPr>
            <a:spLocks noGrp="1"/>
          </p:cNvSpPr>
          <p:nvPr>
            <p:ph type="body" idx="1"/>
          </p:nvPr>
        </p:nvSpPr>
        <p:spPr>
          <a:xfrm>
            <a:off x="274950" y="1266885"/>
            <a:ext cx="11414130" cy="1539815"/>
          </a:xfrm>
        </p:spPr>
        <p:txBody>
          <a:bodyPr>
            <a:normAutofit lnSpcReduction="10000"/>
          </a:bodyPr>
          <a:lstStyle/>
          <a:p>
            <a:r>
              <a:rPr lang="en-US"/>
              <a:t>Sequential and dense memory accesses in a warp can be combined into a single transaction</a:t>
            </a:r>
          </a:p>
          <a:p>
            <a:pPr lvl="1"/>
            <a:r>
              <a:rPr lang="en-US"/>
              <a:t>Lower latency and higher throughput can be expected</a:t>
            </a:r>
          </a:p>
          <a:p>
            <a:pPr lvl="1"/>
            <a:r>
              <a:rPr lang="en-US"/>
              <a:t>Worth considering when the memory access is the bottleneck</a:t>
            </a:r>
          </a:p>
          <a:p>
            <a:pPr lvl="1"/>
            <a:r>
              <a:rPr lang="en-US"/>
              <a:t>E.g. Local sorting on reorder for radix sort</a:t>
            </a:r>
          </a:p>
          <a:p>
            <a:endParaRPr lang="en-US"/>
          </a:p>
        </p:txBody>
      </p:sp>
      <p:sp>
        <p:nvSpPr>
          <p:cNvPr id="5" name="Text Placeholder 4">
            <a:extLst>
              <a:ext uri="{FF2B5EF4-FFF2-40B4-BE49-F238E27FC236}">
                <a16:creationId xmlns:a16="http://schemas.microsoft.com/office/drawing/2014/main" id="{691CDDE5-E07F-8383-04D0-8DEE876C0298}"/>
              </a:ext>
            </a:extLst>
          </p:cNvPr>
          <p:cNvSpPr>
            <a:spLocks noGrp="1"/>
          </p:cNvSpPr>
          <p:nvPr>
            <p:ph type="body" sz="quarter" idx="13"/>
          </p:nvPr>
        </p:nvSpPr>
        <p:spPr/>
        <p:txBody>
          <a:bodyPr>
            <a:normAutofit fontScale="77500" lnSpcReduction="20000"/>
          </a:bodyPr>
          <a:lstStyle/>
          <a:p>
            <a:endParaRPr lang="en-US"/>
          </a:p>
        </p:txBody>
      </p:sp>
      <p:sp>
        <p:nvSpPr>
          <p:cNvPr id="23" name="TextBox 22">
            <a:extLst>
              <a:ext uri="{FF2B5EF4-FFF2-40B4-BE49-F238E27FC236}">
                <a16:creationId xmlns:a16="http://schemas.microsoft.com/office/drawing/2014/main" id="{E72B459F-157E-85C1-330C-B4893549939B}"/>
              </a:ext>
            </a:extLst>
          </p:cNvPr>
          <p:cNvSpPr txBox="1"/>
          <p:nvPr/>
        </p:nvSpPr>
        <p:spPr>
          <a:xfrm>
            <a:off x="1341494" y="3063033"/>
            <a:ext cx="2887784"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200">
                <a:solidFill>
                  <a:srgbClr val="FFFFFF"/>
                </a:solidFill>
              </a:rPr>
              <a:t>GPU Threads</a:t>
            </a:r>
          </a:p>
        </p:txBody>
      </p:sp>
      <p:sp>
        <p:nvSpPr>
          <p:cNvPr id="24" name="TextBox 23">
            <a:extLst>
              <a:ext uri="{FF2B5EF4-FFF2-40B4-BE49-F238E27FC236}">
                <a16:creationId xmlns:a16="http://schemas.microsoft.com/office/drawing/2014/main" id="{4D13C76F-D01B-4E51-34B1-321FBB1FD350}"/>
              </a:ext>
            </a:extLst>
          </p:cNvPr>
          <p:cNvSpPr txBox="1"/>
          <p:nvPr/>
        </p:nvSpPr>
        <p:spPr>
          <a:xfrm>
            <a:off x="1341493" y="5878544"/>
            <a:ext cx="2887784"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200">
                <a:solidFill>
                  <a:srgbClr val="FFFFFF"/>
                </a:solidFill>
              </a:rPr>
              <a:t>Data in Global Memory</a:t>
            </a:r>
          </a:p>
        </p:txBody>
      </p:sp>
      <p:sp>
        <p:nvSpPr>
          <p:cNvPr id="28" name="Speech Bubble: Rectangle 27">
            <a:extLst>
              <a:ext uri="{FF2B5EF4-FFF2-40B4-BE49-F238E27FC236}">
                <a16:creationId xmlns:a16="http://schemas.microsoft.com/office/drawing/2014/main" id="{E19C3176-D00F-860A-18D7-647FAFE1C6D2}"/>
              </a:ext>
            </a:extLst>
          </p:cNvPr>
          <p:cNvSpPr/>
          <p:nvPr/>
        </p:nvSpPr>
        <p:spPr>
          <a:xfrm>
            <a:off x="4326704" y="3223772"/>
            <a:ext cx="6610403" cy="1264485"/>
          </a:xfrm>
          <a:prstGeom prst="wedgeRectCallout">
            <a:avLst>
              <a:gd name="adj1" fmla="val -54645"/>
              <a:gd name="adj2" fmla="val -21487"/>
            </a:avLst>
          </a:prstGeom>
          <a:solidFill>
            <a:schemeClr val="bg1">
              <a:lumMod val="85000"/>
              <a:lumOff val="15000"/>
            </a:schemeClr>
          </a:solidFill>
          <a:ln>
            <a:solidFill>
              <a:srgbClr val="FFFFFF"/>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noAutofit/>
          </a:bodyPr>
          <a:lstStyle/>
          <a:p>
            <a:r>
              <a:rPr lang="en-US" sz="1400" b="0">
                <a:solidFill>
                  <a:srgbClr val="CCCCCC"/>
                </a:solidFill>
                <a:effectLst/>
                <a:latin typeface="Consolas" panose="020B0609020204030204" pitchFamily="49" charset="0"/>
              </a:rPr>
              <a:t> __device__ </a:t>
            </a:r>
            <a:r>
              <a:rPr lang="en-US" sz="1400" b="0">
                <a:solidFill>
                  <a:srgbClr val="4EC9B0"/>
                </a:solidFill>
                <a:effectLst/>
                <a:latin typeface="Consolas" panose="020B0609020204030204" pitchFamily="49" charset="0"/>
              </a:rPr>
              <a:t>void</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copySomething</a:t>
            </a:r>
            <a:r>
              <a:rPr lang="en-US" sz="1400" b="0">
                <a:solidFill>
                  <a:srgbClr val="CCCCCC"/>
                </a:solidFill>
                <a:effectLst/>
                <a:latin typeface="Consolas" panose="020B0609020204030204" pitchFamily="49" charset="0"/>
              </a:rPr>
              <a:t>(</a:t>
            </a:r>
            <a:r>
              <a:rPr lang="en-US" sz="1400">
                <a:solidFill>
                  <a:srgbClr val="569CD6"/>
                </a:solidFill>
                <a:latin typeface="Consolas" panose="020B0609020204030204" pitchFamily="49" charset="0"/>
              </a:rPr>
              <a:t>float* </a:t>
            </a:r>
            <a:r>
              <a:rPr lang="en-US" sz="1400">
                <a:solidFill>
                  <a:srgbClr val="CCCCCC"/>
                </a:solidFill>
                <a:latin typeface="Consolas" panose="020B0609020204030204" pitchFamily="49" charset="0"/>
              </a:rPr>
              <a:t>input</a:t>
            </a:r>
            <a:r>
              <a:rPr lang="en-US" sz="1400">
                <a:solidFill>
                  <a:srgbClr val="FFFFFF"/>
                </a:solidFill>
                <a:latin typeface="Consolas" panose="020B0609020204030204" pitchFamily="49" charset="0"/>
              </a:rPr>
              <a:t>, </a:t>
            </a:r>
            <a:r>
              <a:rPr lang="en-US" sz="1400">
                <a:solidFill>
                  <a:srgbClr val="569CD6"/>
                </a:solidFill>
                <a:latin typeface="Consolas" panose="020B0609020204030204" pitchFamily="49" charset="0"/>
              </a:rPr>
              <a:t>float* </a:t>
            </a:r>
            <a:r>
              <a:rPr lang="en-US" sz="1400">
                <a:solidFill>
                  <a:schemeClr val="bg2">
                    <a:lumMod val="20000"/>
                    <a:lumOff val="80000"/>
                  </a:schemeClr>
                </a:solidFill>
                <a:latin typeface="Consolas" panose="020B0609020204030204" pitchFamily="49" charset="0"/>
              </a:rPr>
              <a:t>output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br>
              <a:rPr lang="en-US" sz="1400" b="0">
                <a:solidFill>
                  <a:srgbClr val="CCCCCC"/>
                </a:solidFill>
                <a:effectLst/>
                <a:latin typeface="Consolas" panose="020B0609020204030204" pitchFamily="49" charset="0"/>
              </a:rPr>
            </a:br>
            <a:r>
              <a:rPr lang="en-US" sz="1400" b="0">
                <a:solidFill>
                  <a:srgbClr val="CCCCCC"/>
                </a:solidFill>
                <a:effectLst/>
                <a:latin typeface="Consolas" panose="020B0609020204030204" pitchFamily="49" charset="0"/>
              </a:rPr>
              <a:t>     </a:t>
            </a:r>
            <a:r>
              <a:rPr lang="en-US" sz="1400">
                <a:solidFill>
                  <a:srgbClr val="569CD6"/>
                </a:solidFill>
                <a:latin typeface="Consolas" panose="020B0609020204030204" pitchFamily="49" charset="0"/>
              </a:rPr>
              <a:t>int</a:t>
            </a:r>
            <a:r>
              <a:rPr lang="en-US" sz="1400" b="0">
                <a:solidFill>
                  <a:srgbClr val="CCCCCC"/>
                </a:solidFill>
                <a:effectLst/>
                <a:latin typeface="Consolas" panose="020B0609020204030204" pitchFamily="49" charset="0"/>
              </a:rPr>
              <a:t> index </a:t>
            </a:r>
            <a:r>
              <a:rPr lang="en-US" sz="1400">
                <a:solidFill>
                  <a:srgbClr val="CCCCCC"/>
                </a:solidFill>
                <a:latin typeface="Consolas" panose="020B0609020204030204" pitchFamily="49" charset="0"/>
              </a:rPr>
              <a:t>= </a:t>
            </a:r>
            <a:r>
              <a:rPr lang="en-US" sz="1400" err="1">
                <a:solidFill>
                  <a:srgbClr val="CCCCCC"/>
                </a:solidFill>
                <a:latin typeface="Consolas" panose="020B0609020204030204" pitchFamily="49" charset="0"/>
              </a:rPr>
              <a:t>blockIdx.x</a:t>
            </a:r>
            <a:r>
              <a:rPr lang="en-US" sz="1400">
                <a:solidFill>
                  <a:srgbClr val="CCCCCC"/>
                </a:solidFill>
                <a:latin typeface="Consolas" panose="020B0609020204030204" pitchFamily="49" charset="0"/>
              </a:rPr>
              <a:t> * </a:t>
            </a:r>
            <a:r>
              <a:rPr lang="en-US" sz="1400" err="1">
                <a:solidFill>
                  <a:srgbClr val="CCCCCC"/>
                </a:solidFill>
                <a:latin typeface="Consolas" panose="020B0609020204030204" pitchFamily="49" charset="0"/>
              </a:rPr>
              <a:t>blockDim.x</a:t>
            </a:r>
            <a:r>
              <a:rPr lang="en-US" sz="1400">
                <a:solidFill>
                  <a:srgbClr val="FFFFFF"/>
                </a:solidFill>
                <a:latin typeface="Consolas" panose="020B0609020204030204" pitchFamily="49" charset="0"/>
              </a:rPr>
              <a:t> + </a:t>
            </a:r>
            <a:r>
              <a:rPr lang="en-US" sz="1400" err="1">
                <a:solidFill>
                  <a:srgbClr val="CCCCCC"/>
                </a:solidFill>
                <a:latin typeface="Consolas" panose="020B0609020204030204" pitchFamily="49" charset="0"/>
              </a:rPr>
              <a:t>threadIdx.x</a:t>
            </a:r>
            <a:r>
              <a:rPr lang="en-US" sz="1400">
                <a:solidFill>
                  <a:srgbClr val="CCCCCC"/>
                </a:solidFill>
                <a:latin typeface="Consolas" panose="020B0609020204030204" pitchFamily="49" charset="0"/>
              </a:rPr>
              <a:t>;</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output</a:t>
            </a:r>
            <a:r>
              <a:rPr lang="en-US" sz="1400">
                <a:solidFill>
                  <a:srgbClr val="CCCCCC"/>
                </a:solidFill>
                <a:latin typeface="Consolas" panose="020B0609020204030204" pitchFamily="49" charset="0"/>
              </a:rPr>
              <a:t>[index] </a:t>
            </a:r>
            <a:r>
              <a:rPr lang="en-US" sz="1400" b="0">
                <a:solidFill>
                  <a:srgbClr val="D4D4D4"/>
                </a:solidFill>
                <a:effectLst/>
                <a:latin typeface="Consolas" panose="020B0609020204030204" pitchFamily="49" charset="0"/>
              </a:rPr>
              <a:t>=</a:t>
            </a:r>
            <a:r>
              <a:rPr lang="en-US" sz="1400">
                <a:solidFill>
                  <a:srgbClr val="CCCCCC"/>
                </a:solidFill>
                <a:latin typeface="Consolas" panose="020B0609020204030204" pitchFamily="49" charset="0"/>
              </a:rPr>
              <a:t> input[index]</a:t>
            </a:r>
            <a:r>
              <a:rPr lang="en-US" sz="1400" b="0">
                <a:solidFill>
                  <a:srgbClr val="CCCCCC"/>
                </a:solidFill>
                <a:effectLst/>
                <a:latin typeface="Consolas" panose="020B0609020204030204" pitchFamily="49" charset="0"/>
              </a:rPr>
              <a:t>;</a:t>
            </a:r>
          </a:p>
          <a:p>
            <a:r>
              <a:rPr lang="en-US" sz="1400">
                <a:solidFill>
                  <a:srgbClr val="CCCCCC"/>
                </a:solidFill>
                <a:latin typeface="Consolas" panose="020B0609020204030204" pitchFamily="49" charset="0"/>
              </a:rPr>
              <a:t> }</a:t>
            </a:r>
            <a:endParaRPr lang="en-US" sz="1400" b="0">
              <a:solidFill>
                <a:srgbClr val="CCCCCC"/>
              </a:solidFill>
              <a:effectLst/>
              <a:latin typeface="Consolas" panose="020B0609020204030204" pitchFamily="49" charset="0"/>
            </a:endParaRPr>
          </a:p>
        </p:txBody>
      </p:sp>
      <p:grpSp>
        <p:nvGrpSpPr>
          <p:cNvPr id="25" name="Group 24">
            <a:extLst>
              <a:ext uri="{FF2B5EF4-FFF2-40B4-BE49-F238E27FC236}">
                <a16:creationId xmlns:a16="http://schemas.microsoft.com/office/drawing/2014/main" id="{53750476-80CA-A526-0391-C65B010AA441}"/>
              </a:ext>
            </a:extLst>
          </p:cNvPr>
          <p:cNvGrpSpPr/>
          <p:nvPr/>
        </p:nvGrpSpPr>
        <p:grpSpPr>
          <a:xfrm>
            <a:off x="1341493" y="3416164"/>
            <a:ext cx="2757111" cy="2411809"/>
            <a:chOff x="1341494" y="3416164"/>
            <a:chExt cx="2343736" cy="2050205"/>
          </a:xfrm>
        </p:grpSpPr>
        <p:sp>
          <p:nvSpPr>
            <p:cNvPr id="6" name="Rectangle 5">
              <a:extLst>
                <a:ext uri="{FF2B5EF4-FFF2-40B4-BE49-F238E27FC236}">
                  <a16:creationId xmlns:a16="http://schemas.microsoft.com/office/drawing/2014/main" id="{74E986E8-6422-354B-17DC-280353818A49}"/>
                </a:ext>
              </a:extLst>
            </p:cNvPr>
            <p:cNvSpPr/>
            <p:nvPr/>
          </p:nvSpPr>
          <p:spPr>
            <a:xfrm>
              <a:off x="1400863" y="3416167"/>
              <a:ext cx="345434" cy="353131"/>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 name="Rectangle 6">
              <a:extLst>
                <a:ext uri="{FF2B5EF4-FFF2-40B4-BE49-F238E27FC236}">
                  <a16:creationId xmlns:a16="http://schemas.microsoft.com/office/drawing/2014/main" id="{5A2B52A9-5A8F-0F53-9419-9B1646282863}"/>
                </a:ext>
              </a:extLst>
            </p:cNvPr>
            <p:cNvSpPr/>
            <p:nvPr/>
          </p:nvSpPr>
          <p:spPr>
            <a:xfrm>
              <a:off x="1747226" y="3416166"/>
              <a:ext cx="345434" cy="353131"/>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8" name="Rectangle 7">
              <a:extLst>
                <a:ext uri="{FF2B5EF4-FFF2-40B4-BE49-F238E27FC236}">
                  <a16:creationId xmlns:a16="http://schemas.microsoft.com/office/drawing/2014/main" id="{5CE872C6-3A51-6950-C8C3-009BFAEC0195}"/>
                </a:ext>
              </a:extLst>
            </p:cNvPr>
            <p:cNvSpPr/>
            <p:nvPr/>
          </p:nvSpPr>
          <p:spPr>
            <a:xfrm>
              <a:off x="2093589" y="3416166"/>
              <a:ext cx="345434" cy="353131"/>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9" name="Rectangle 8">
              <a:extLst>
                <a:ext uri="{FF2B5EF4-FFF2-40B4-BE49-F238E27FC236}">
                  <a16:creationId xmlns:a16="http://schemas.microsoft.com/office/drawing/2014/main" id="{9D8ABE9F-A1CC-726F-E0D4-9D98E74433BB}"/>
                </a:ext>
              </a:extLst>
            </p:cNvPr>
            <p:cNvSpPr/>
            <p:nvPr/>
          </p:nvSpPr>
          <p:spPr>
            <a:xfrm>
              <a:off x="2439952" y="3416165"/>
              <a:ext cx="345434" cy="353131"/>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0" name="Rectangle 9">
              <a:extLst>
                <a:ext uri="{FF2B5EF4-FFF2-40B4-BE49-F238E27FC236}">
                  <a16:creationId xmlns:a16="http://schemas.microsoft.com/office/drawing/2014/main" id="{58C71E48-FEAF-F22A-D723-DA6BB7D1FAE1}"/>
                </a:ext>
              </a:extLst>
            </p:cNvPr>
            <p:cNvSpPr/>
            <p:nvPr/>
          </p:nvSpPr>
          <p:spPr>
            <a:xfrm>
              <a:off x="3182920" y="3416164"/>
              <a:ext cx="345434" cy="353131"/>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1" name="TextBox 10">
              <a:extLst>
                <a:ext uri="{FF2B5EF4-FFF2-40B4-BE49-F238E27FC236}">
                  <a16:creationId xmlns:a16="http://schemas.microsoft.com/office/drawing/2014/main" id="{5CAAB922-30B5-2102-CEC6-75D0C6B87F5E}"/>
                </a:ext>
              </a:extLst>
            </p:cNvPr>
            <p:cNvSpPr txBox="1"/>
            <p:nvPr/>
          </p:nvSpPr>
          <p:spPr>
            <a:xfrm>
              <a:off x="2832143" y="3416164"/>
              <a:ext cx="369642"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200">
                  <a:solidFill>
                    <a:srgbClr val="FFFFFF"/>
                  </a:solidFill>
                </a:rPr>
                <a:t>...</a:t>
              </a:r>
            </a:p>
            <a:p>
              <a:endParaRPr lang="en-US" sz="1200">
                <a:solidFill>
                  <a:srgbClr val="FFFFFF"/>
                </a:solidFill>
              </a:endParaRPr>
            </a:p>
          </p:txBody>
        </p:sp>
        <p:sp>
          <p:nvSpPr>
            <p:cNvPr id="12" name="Rectangle 11">
              <a:extLst>
                <a:ext uri="{FF2B5EF4-FFF2-40B4-BE49-F238E27FC236}">
                  <a16:creationId xmlns:a16="http://schemas.microsoft.com/office/drawing/2014/main" id="{D3396B05-D15E-62FB-0C9A-7DB51C3FB089}"/>
                </a:ext>
              </a:extLst>
            </p:cNvPr>
            <p:cNvSpPr/>
            <p:nvPr/>
          </p:nvSpPr>
          <p:spPr>
            <a:xfrm>
              <a:off x="1400863" y="5004707"/>
              <a:ext cx="345434" cy="353131"/>
            </a:xfrm>
            <a:prstGeom prst="rect">
              <a:avLst/>
            </a:prstGeom>
            <a:noFill/>
            <a:ln w="12700" cap="flat">
              <a:solidFill>
                <a:srgbClr val="00B05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3" name="Rectangle 12">
              <a:extLst>
                <a:ext uri="{FF2B5EF4-FFF2-40B4-BE49-F238E27FC236}">
                  <a16:creationId xmlns:a16="http://schemas.microsoft.com/office/drawing/2014/main" id="{0833CFEF-FBE6-21B4-E010-33F8834065FA}"/>
                </a:ext>
              </a:extLst>
            </p:cNvPr>
            <p:cNvSpPr/>
            <p:nvPr/>
          </p:nvSpPr>
          <p:spPr>
            <a:xfrm>
              <a:off x="1747226" y="5004706"/>
              <a:ext cx="345434" cy="353131"/>
            </a:xfrm>
            <a:prstGeom prst="rect">
              <a:avLst/>
            </a:prstGeom>
            <a:noFill/>
            <a:ln w="12700" cap="flat">
              <a:solidFill>
                <a:srgbClr val="00B05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4" name="Rectangle 13">
              <a:extLst>
                <a:ext uri="{FF2B5EF4-FFF2-40B4-BE49-F238E27FC236}">
                  <a16:creationId xmlns:a16="http://schemas.microsoft.com/office/drawing/2014/main" id="{CCD4B7F6-F2C6-A3AD-72C7-276BBFE15A76}"/>
                </a:ext>
              </a:extLst>
            </p:cNvPr>
            <p:cNvSpPr/>
            <p:nvPr/>
          </p:nvSpPr>
          <p:spPr>
            <a:xfrm>
              <a:off x="2093589" y="5004706"/>
              <a:ext cx="345434" cy="353131"/>
            </a:xfrm>
            <a:prstGeom prst="rect">
              <a:avLst/>
            </a:prstGeom>
            <a:noFill/>
            <a:ln w="12700" cap="flat">
              <a:solidFill>
                <a:srgbClr val="00B05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5" name="Rectangle 14">
              <a:extLst>
                <a:ext uri="{FF2B5EF4-FFF2-40B4-BE49-F238E27FC236}">
                  <a16:creationId xmlns:a16="http://schemas.microsoft.com/office/drawing/2014/main" id="{2CE97D46-BA43-FCF6-29F9-18206A49D4A4}"/>
                </a:ext>
              </a:extLst>
            </p:cNvPr>
            <p:cNvSpPr/>
            <p:nvPr/>
          </p:nvSpPr>
          <p:spPr>
            <a:xfrm>
              <a:off x="2439952" y="5004705"/>
              <a:ext cx="345434" cy="353131"/>
            </a:xfrm>
            <a:prstGeom prst="rect">
              <a:avLst/>
            </a:prstGeom>
            <a:noFill/>
            <a:ln w="12700" cap="flat">
              <a:solidFill>
                <a:srgbClr val="00B05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6" name="Rectangle 15">
              <a:extLst>
                <a:ext uri="{FF2B5EF4-FFF2-40B4-BE49-F238E27FC236}">
                  <a16:creationId xmlns:a16="http://schemas.microsoft.com/office/drawing/2014/main" id="{FCFD6DE3-5E11-568A-B98D-821060F1A5CA}"/>
                </a:ext>
              </a:extLst>
            </p:cNvPr>
            <p:cNvSpPr/>
            <p:nvPr/>
          </p:nvSpPr>
          <p:spPr>
            <a:xfrm>
              <a:off x="3182920" y="5004704"/>
              <a:ext cx="345434" cy="353131"/>
            </a:xfrm>
            <a:prstGeom prst="rect">
              <a:avLst/>
            </a:prstGeom>
            <a:noFill/>
            <a:ln w="12700" cap="flat">
              <a:solidFill>
                <a:srgbClr val="00B05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7" name="TextBox 16">
              <a:extLst>
                <a:ext uri="{FF2B5EF4-FFF2-40B4-BE49-F238E27FC236}">
                  <a16:creationId xmlns:a16="http://schemas.microsoft.com/office/drawing/2014/main" id="{FB713709-C3A8-D074-3DDE-54FA99A9A193}"/>
                </a:ext>
              </a:extLst>
            </p:cNvPr>
            <p:cNvSpPr txBox="1"/>
            <p:nvPr/>
          </p:nvSpPr>
          <p:spPr>
            <a:xfrm>
              <a:off x="2832143" y="5004704"/>
              <a:ext cx="369642"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200">
                  <a:solidFill>
                    <a:srgbClr val="FFFFFF"/>
                  </a:solidFill>
                </a:rPr>
                <a:t>...</a:t>
              </a:r>
            </a:p>
            <a:p>
              <a:endParaRPr lang="en-US" sz="1200">
                <a:solidFill>
                  <a:srgbClr val="FFFFFF"/>
                </a:solidFill>
              </a:endParaRPr>
            </a:p>
          </p:txBody>
        </p:sp>
        <p:cxnSp>
          <p:nvCxnSpPr>
            <p:cNvPr id="18" name="Straight Arrow Connector 17">
              <a:extLst>
                <a:ext uri="{FF2B5EF4-FFF2-40B4-BE49-F238E27FC236}">
                  <a16:creationId xmlns:a16="http://schemas.microsoft.com/office/drawing/2014/main" id="{62A9231B-E995-D91F-AC1E-2D1D61CB5A7C}"/>
                </a:ext>
              </a:extLst>
            </p:cNvPr>
            <p:cNvCxnSpPr>
              <a:cxnSpLocks/>
              <a:stCxn id="6" idx="2"/>
            </p:cNvCxnSpPr>
            <p:nvPr/>
          </p:nvCxnSpPr>
          <p:spPr>
            <a:xfrm>
              <a:off x="1573580" y="3769298"/>
              <a:ext cx="0" cy="558220"/>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9" name="Straight Arrow Connector 18">
              <a:extLst>
                <a:ext uri="{FF2B5EF4-FFF2-40B4-BE49-F238E27FC236}">
                  <a16:creationId xmlns:a16="http://schemas.microsoft.com/office/drawing/2014/main" id="{CCC3BF62-961C-3F9A-25B2-760D3CB49D83}"/>
                </a:ext>
              </a:extLst>
            </p:cNvPr>
            <p:cNvCxnSpPr>
              <a:cxnSpLocks/>
              <a:stCxn id="7" idx="2"/>
            </p:cNvCxnSpPr>
            <p:nvPr/>
          </p:nvCxnSpPr>
          <p:spPr>
            <a:xfrm>
              <a:off x="1919943" y="3769297"/>
              <a:ext cx="0" cy="558221"/>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0" name="Straight Arrow Connector 19">
              <a:extLst>
                <a:ext uri="{FF2B5EF4-FFF2-40B4-BE49-F238E27FC236}">
                  <a16:creationId xmlns:a16="http://schemas.microsoft.com/office/drawing/2014/main" id="{D1419717-44BD-86F3-4862-807B3DC94E13}"/>
                </a:ext>
              </a:extLst>
            </p:cNvPr>
            <p:cNvCxnSpPr>
              <a:cxnSpLocks/>
              <a:stCxn id="8" idx="2"/>
            </p:cNvCxnSpPr>
            <p:nvPr/>
          </p:nvCxnSpPr>
          <p:spPr>
            <a:xfrm>
              <a:off x="2266306" y="3769297"/>
              <a:ext cx="0" cy="558221"/>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E841B3D0-9EA4-0E8C-735A-0B30EB39F6AA}"/>
                </a:ext>
              </a:extLst>
            </p:cNvPr>
            <p:cNvCxnSpPr>
              <a:cxnSpLocks/>
              <a:stCxn id="9" idx="2"/>
            </p:cNvCxnSpPr>
            <p:nvPr/>
          </p:nvCxnSpPr>
          <p:spPr>
            <a:xfrm>
              <a:off x="2612669" y="3769296"/>
              <a:ext cx="0" cy="558222"/>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2" name="Straight Arrow Connector 21">
              <a:extLst>
                <a:ext uri="{FF2B5EF4-FFF2-40B4-BE49-F238E27FC236}">
                  <a16:creationId xmlns:a16="http://schemas.microsoft.com/office/drawing/2014/main" id="{FE23DB6F-09B4-CA4D-4F80-BCA282BF6682}"/>
                </a:ext>
              </a:extLst>
            </p:cNvPr>
            <p:cNvCxnSpPr>
              <a:cxnSpLocks/>
              <a:stCxn id="10" idx="2"/>
            </p:cNvCxnSpPr>
            <p:nvPr/>
          </p:nvCxnSpPr>
          <p:spPr>
            <a:xfrm>
              <a:off x="3355637" y="3769295"/>
              <a:ext cx="0" cy="558223"/>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37" name="Flowchart: Alternate Process 36">
              <a:extLst>
                <a:ext uri="{FF2B5EF4-FFF2-40B4-BE49-F238E27FC236}">
                  <a16:creationId xmlns:a16="http://schemas.microsoft.com/office/drawing/2014/main" id="{1188F2CB-845A-A8CD-278C-9FE21D7F9EE4}"/>
                </a:ext>
              </a:extLst>
            </p:cNvPr>
            <p:cNvSpPr/>
            <p:nvPr/>
          </p:nvSpPr>
          <p:spPr>
            <a:xfrm>
              <a:off x="1341494" y="4370351"/>
              <a:ext cx="2343736" cy="340517"/>
            </a:xfrm>
            <a:prstGeom prst="flowChartAlternateProcess">
              <a:avLst/>
            </a:prstGeom>
            <a:solidFill>
              <a:schemeClr val="accent4">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000000"/>
                  </a:solidFill>
                  <a:effectLst/>
                  <a:uFillTx/>
                  <a:latin typeface="+mj-lt"/>
                  <a:ea typeface="+mj-ea"/>
                  <a:cs typeface="+mj-cs"/>
                  <a:sym typeface="Calibri"/>
                </a:rPr>
                <a:t>Coalesced Memory Access</a:t>
              </a:r>
            </a:p>
          </p:txBody>
        </p:sp>
        <p:sp>
          <p:nvSpPr>
            <p:cNvPr id="42" name="Arrow: Down 41">
              <a:extLst>
                <a:ext uri="{FF2B5EF4-FFF2-40B4-BE49-F238E27FC236}">
                  <a16:creationId xmlns:a16="http://schemas.microsoft.com/office/drawing/2014/main" id="{1697FA4F-9448-4F2E-A885-E9FB6BE97CA8}"/>
                </a:ext>
              </a:extLst>
            </p:cNvPr>
            <p:cNvSpPr/>
            <p:nvPr/>
          </p:nvSpPr>
          <p:spPr>
            <a:xfrm>
              <a:off x="2123130" y="4691818"/>
              <a:ext cx="679450" cy="368957"/>
            </a:xfrm>
            <a:prstGeom prst="downArrow">
              <a:avLst/>
            </a:prstGeom>
            <a:gradFill>
              <a:gsLst>
                <a:gs pos="0">
                  <a:schemeClr val="accent4">
                    <a:lumMod val="20000"/>
                    <a:lumOff val="80000"/>
                  </a:schemeClr>
                </a:gs>
                <a:gs pos="100000">
                  <a:schemeClr val="accent6"/>
                </a:gs>
              </a:gsLst>
              <a:lin ang="5400000" scaled="0"/>
            </a:gradFill>
            <a:ln w="12700" cap="flat">
              <a:solidFill>
                <a:srgbClr val="92D05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grpSp>
    </p:spTree>
    <p:extLst>
      <p:ext uri="{BB962C8B-B14F-4D97-AF65-F5344CB8AC3E}">
        <p14:creationId xmlns:p14="http://schemas.microsoft.com/office/powerpoint/2010/main" val="244241522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A12BE5-1D3A-90C6-3246-BD76DE98EAD3}"/>
              </a:ext>
            </a:extLst>
          </p:cNvPr>
          <p:cNvSpPr>
            <a:spLocks noGrp="1"/>
          </p:cNvSpPr>
          <p:nvPr>
            <p:ph type="sldNum" sz="quarter" idx="2"/>
          </p:nvPr>
        </p:nvSpPr>
        <p:spPr/>
        <p:txBody>
          <a:bodyPr/>
          <a:lstStyle/>
          <a:p>
            <a:fld id="{86CB4B4D-7CA3-9044-876B-883B54F8677D}" type="slidenum">
              <a:rPr lang="en-US" smtClean="0"/>
              <a:t>71</a:t>
            </a:fld>
            <a:endParaRPr lang="en-US"/>
          </a:p>
        </p:txBody>
      </p:sp>
      <p:sp>
        <p:nvSpPr>
          <p:cNvPr id="3" name="Title 2">
            <a:extLst>
              <a:ext uri="{FF2B5EF4-FFF2-40B4-BE49-F238E27FC236}">
                <a16:creationId xmlns:a16="http://schemas.microsoft.com/office/drawing/2014/main" id="{585382C6-E20D-A762-BA86-6F4E3280E49C}"/>
              </a:ext>
            </a:extLst>
          </p:cNvPr>
          <p:cNvSpPr>
            <a:spLocks noGrp="1"/>
          </p:cNvSpPr>
          <p:nvPr>
            <p:ph type="title"/>
          </p:nvPr>
        </p:nvSpPr>
        <p:spPr/>
        <p:txBody>
          <a:bodyPr>
            <a:normAutofit fontScale="90000"/>
          </a:bodyPr>
          <a:lstStyle/>
          <a:p>
            <a:r>
              <a:rPr lang="en-US" sz="2400" b="0" i="0">
                <a:effectLst/>
                <a:latin typeface="Calibri" panose="020F0502020204030204" pitchFamily="34" charset="0"/>
              </a:rPr>
              <a:t>Coalesced Memory Access To Global Memory</a:t>
            </a:r>
            <a:endParaRPr lang="en-US"/>
          </a:p>
        </p:txBody>
      </p:sp>
      <p:sp>
        <p:nvSpPr>
          <p:cNvPr id="4" name="Text Placeholder 3">
            <a:extLst>
              <a:ext uri="{FF2B5EF4-FFF2-40B4-BE49-F238E27FC236}">
                <a16:creationId xmlns:a16="http://schemas.microsoft.com/office/drawing/2014/main" id="{31A20EF9-A77A-F209-A46E-E5B3BD1E22C3}"/>
              </a:ext>
            </a:extLst>
          </p:cNvPr>
          <p:cNvSpPr>
            <a:spLocks noGrp="1"/>
          </p:cNvSpPr>
          <p:nvPr>
            <p:ph type="body" idx="1"/>
          </p:nvPr>
        </p:nvSpPr>
        <p:spPr>
          <a:xfrm>
            <a:off x="274951" y="1266885"/>
            <a:ext cx="11646370" cy="1755716"/>
          </a:xfrm>
        </p:spPr>
        <p:txBody>
          <a:bodyPr/>
          <a:lstStyle/>
          <a:p>
            <a:r>
              <a:rPr lang="en-US" sz="2000" b="0" i="0">
                <a:effectLst/>
                <a:latin typeface="Calibri" panose="020F0502020204030204" pitchFamily="34" charset="0"/>
              </a:rPr>
              <a:t>Coalesced memory access is often fragile</a:t>
            </a:r>
          </a:p>
          <a:p>
            <a:pPr lvl="1"/>
            <a:r>
              <a:rPr lang="en-US" err="1"/>
              <a:t>Strided</a:t>
            </a:r>
            <a:r>
              <a:rPr lang="en-US"/>
              <a:t> memory access </a:t>
            </a:r>
            <a:r>
              <a:rPr lang="en-US">
                <a:sym typeface="Wingdings" panose="05000000000000000000" pitchFamily="2" charset="2"/>
              </a:rPr>
              <a:t></a:t>
            </a:r>
          </a:p>
        </p:txBody>
      </p:sp>
      <p:sp>
        <p:nvSpPr>
          <p:cNvPr id="5" name="Text Placeholder 4">
            <a:extLst>
              <a:ext uri="{FF2B5EF4-FFF2-40B4-BE49-F238E27FC236}">
                <a16:creationId xmlns:a16="http://schemas.microsoft.com/office/drawing/2014/main" id="{99C353DF-BC3A-8F12-A5D4-50917676D2CB}"/>
              </a:ext>
            </a:extLst>
          </p:cNvPr>
          <p:cNvSpPr>
            <a:spLocks noGrp="1"/>
          </p:cNvSpPr>
          <p:nvPr>
            <p:ph type="body" sz="quarter" idx="13"/>
          </p:nvPr>
        </p:nvSpPr>
        <p:spPr/>
        <p:txBody>
          <a:bodyPr>
            <a:normAutofit fontScale="77500" lnSpcReduction="20000"/>
          </a:bodyPr>
          <a:lstStyle/>
          <a:p>
            <a:endParaRPr lang="en-US"/>
          </a:p>
        </p:txBody>
      </p:sp>
      <p:sp>
        <p:nvSpPr>
          <p:cNvPr id="22" name="TextBox 21">
            <a:extLst>
              <a:ext uri="{FF2B5EF4-FFF2-40B4-BE49-F238E27FC236}">
                <a16:creationId xmlns:a16="http://schemas.microsoft.com/office/drawing/2014/main" id="{0708DC36-CFD8-3E50-AD5B-083A4043EDB5}"/>
              </a:ext>
            </a:extLst>
          </p:cNvPr>
          <p:cNvSpPr txBox="1"/>
          <p:nvPr/>
        </p:nvSpPr>
        <p:spPr>
          <a:xfrm>
            <a:off x="1433362" y="3379850"/>
            <a:ext cx="2887784"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200">
                <a:solidFill>
                  <a:srgbClr val="FFFFFF"/>
                </a:solidFill>
              </a:rPr>
              <a:t>GPU Threads</a:t>
            </a:r>
          </a:p>
        </p:txBody>
      </p:sp>
      <p:sp>
        <p:nvSpPr>
          <p:cNvPr id="23" name="Speech Bubble: Rectangle 22">
            <a:extLst>
              <a:ext uri="{FF2B5EF4-FFF2-40B4-BE49-F238E27FC236}">
                <a16:creationId xmlns:a16="http://schemas.microsoft.com/office/drawing/2014/main" id="{055C0674-A76C-E2D7-740B-C67AB3121A43}"/>
              </a:ext>
            </a:extLst>
          </p:cNvPr>
          <p:cNvSpPr/>
          <p:nvPr/>
        </p:nvSpPr>
        <p:spPr>
          <a:xfrm>
            <a:off x="4257403" y="3099830"/>
            <a:ext cx="6974642" cy="2676446"/>
          </a:xfrm>
          <a:prstGeom prst="wedgeRectCallout">
            <a:avLst>
              <a:gd name="adj1" fmla="val -54645"/>
              <a:gd name="adj2" fmla="val -21487"/>
            </a:avLst>
          </a:prstGeom>
          <a:solidFill>
            <a:srgbClr val="262626"/>
          </a:solidFill>
          <a:ln>
            <a:solidFill>
              <a:srgbClr val="FFFFFF"/>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noAutofit/>
          </a:bodyPr>
          <a:lstStyle/>
          <a:p>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struct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Vector2</a:t>
            </a:r>
            <a:r>
              <a:rPr lang="en-US" sz="1400" b="0">
                <a:solidFill>
                  <a:srgbClr val="CCCCCC"/>
                </a:solidFill>
                <a:effectLst/>
                <a:latin typeface="Consolas" panose="020B0609020204030204" pitchFamily="49" charset="0"/>
              </a:rPr>
              <a:t> </a:t>
            </a:r>
          </a:p>
          <a:p>
            <a:r>
              <a:rPr lang="en-US" sz="1400" b="0">
                <a:solidFill>
                  <a:srgbClr val="CCCCCC"/>
                </a:solidFill>
                <a:effectLst/>
                <a:latin typeface="Consolas" panose="020B0609020204030204" pitchFamily="49" charset="0"/>
              </a:rPr>
              <a:t> {</a:t>
            </a:r>
          </a:p>
          <a:p>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float</a:t>
            </a:r>
            <a:r>
              <a:rPr lang="en-US" sz="1400" b="0">
                <a:solidFill>
                  <a:srgbClr val="CCCCCC"/>
                </a:solidFill>
                <a:effectLst/>
                <a:latin typeface="Consolas" panose="020B0609020204030204" pitchFamily="49" charset="0"/>
              </a:rPr>
              <a:t> </a:t>
            </a:r>
            <a:r>
              <a:rPr lang="en-US" sz="1400" b="0">
                <a:solidFill>
                  <a:srgbClr val="FFFF00"/>
                </a:solidFill>
                <a:effectLst/>
                <a:latin typeface="Consolas" panose="020B0609020204030204" pitchFamily="49" charset="0"/>
              </a:rPr>
              <a:t>x</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float</a:t>
            </a:r>
            <a:r>
              <a:rPr lang="en-US" sz="1400" b="0">
                <a:solidFill>
                  <a:srgbClr val="CCCCCC"/>
                </a:solidFill>
                <a:effectLst/>
                <a:latin typeface="Consolas" panose="020B0609020204030204" pitchFamily="49" charset="0"/>
              </a:rPr>
              <a:t> y;</a:t>
            </a:r>
          </a:p>
          <a:p>
            <a:r>
              <a:rPr lang="en-US" sz="1400" b="0">
                <a:solidFill>
                  <a:srgbClr val="CCCCCC"/>
                </a:solidFill>
                <a:effectLst/>
                <a:latin typeface="Consolas" panose="020B0609020204030204" pitchFamily="49" charset="0"/>
              </a:rPr>
              <a:t> };</a:t>
            </a:r>
          </a:p>
          <a:p>
            <a:endParaRPr lang="en-US" sz="1400">
              <a:solidFill>
                <a:srgbClr val="CCCCCC"/>
              </a:solidFill>
              <a:latin typeface="Consolas" panose="020B0609020204030204" pitchFamily="49" charset="0"/>
            </a:endParaRPr>
          </a:p>
          <a:p>
            <a:r>
              <a:rPr lang="en-US" sz="1400" b="0">
                <a:solidFill>
                  <a:srgbClr val="CCCCCC"/>
                </a:solidFill>
                <a:effectLst/>
                <a:latin typeface="Consolas" panose="020B0609020204030204" pitchFamily="49" charset="0"/>
              </a:rPr>
              <a:t> __device__ </a:t>
            </a:r>
            <a:r>
              <a:rPr lang="en-US" sz="1400" b="0">
                <a:solidFill>
                  <a:srgbClr val="4EC9B0"/>
                </a:solidFill>
                <a:effectLst/>
                <a:latin typeface="Consolas" panose="020B0609020204030204" pitchFamily="49" charset="0"/>
              </a:rPr>
              <a:t>void</a:t>
            </a:r>
            <a:r>
              <a:rPr lang="en-US" sz="1400" b="0">
                <a:solidFill>
                  <a:srgbClr val="CCCCCC"/>
                </a:solidFill>
                <a:effectLst/>
                <a:latin typeface="Consolas" panose="020B0609020204030204" pitchFamily="49" charset="0"/>
              </a:rPr>
              <a:t> </a:t>
            </a:r>
            <a:r>
              <a:rPr lang="en-US" sz="1400" err="1">
                <a:solidFill>
                  <a:srgbClr val="DCDCAA"/>
                </a:solidFill>
                <a:latin typeface="Consolas" panose="020B0609020204030204" pitchFamily="49" charset="0"/>
              </a:rPr>
              <a:t>copy</a:t>
            </a:r>
            <a:r>
              <a:rPr lang="en-US" sz="1400" b="0" err="1">
                <a:solidFill>
                  <a:srgbClr val="DCDCAA"/>
                </a:solidFill>
                <a:effectLst/>
                <a:latin typeface="Consolas" panose="020B0609020204030204" pitchFamily="49" charset="0"/>
              </a:rPr>
              <a:t>Something</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Vector2</a:t>
            </a:r>
            <a:r>
              <a:rPr lang="en-US" sz="1400" b="0">
                <a:solidFill>
                  <a:srgbClr val="CCCCCC"/>
                </a:solidFill>
                <a:effectLst/>
                <a:latin typeface="Consolas" panose="020B0609020204030204" pitchFamily="49" charset="0"/>
              </a:rPr>
              <a:t>*</a:t>
            </a:r>
            <a:r>
              <a:rPr lang="en-US" sz="1400">
                <a:solidFill>
                  <a:srgbClr val="569CD6"/>
                </a:solidFill>
                <a:latin typeface="Consolas" panose="020B0609020204030204" pitchFamily="49" charset="0"/>
              </a:rPr>
              <a:t> </a:t>
            </a:r>
            <a:r>
              <a:rPr lang="en-US" sz="1400">
                <a:solidFill>
                  <a:srgbClr val="CCCCCC"/>
                </a:solidFill>
                <a:latin typeface="Consolas" panose="020B0609020204030204" pitchFamily="49" charset="0"/>
              </a:rPr>
              <a:t>output</a:t>
            </a:r>
            <a:r>
              <a:rPr lang="en-US" sz="1400">
                <a:solidFill>
                  <a:srgbClr val="FFFFFF"/>
                </a:solidFill>
                <a:latin typeface="Consolas" panose="020B0609020204030204" pitchFamily="49" charset="0"/>
              </a:rPr>
              <a:t>, </a:t>
            </a:r>
            <a:r>
              <a:rPr lang="en-US" sz="1400" b="0">
                <a:solidFill>
                  <a:srgbClr val="4EC9B0"/>
                </a:solidFill>
                <a:effectLst/>
                <a:latin typeface="Consolas" panose="020B0609020204030204" pitchFamily="49" charset="0"/>
              </a:rPr>
              <a:t>Vector2</a:t>
            </a:r>
            <a:r>
              <a:rPr lang="en-US" sz="1400" b="0">
                <a:solidFill>
                  <a:srgbClr val="CCCCCC"/>
                </a:solidFill>
                <a:effectLst/>
                <a:latin typeface="Consolas" panose="020B0609020204030204" pitchFamily="49" charset="0"/>
              </a:rPr>
              <a:t>*</a:t>
            </a:r>
            <a:r>
              <a:rPr lang="en-US" sz="1400">
                <a:solidFill>
                  <a:srgbClr val="569CD6"/>
                </a:solidFill>
                <a:latin typeface="Consolas" panose="020B0609020204030204" pitchFamily="49" charset="0"/>
              </a:rPr>
              <a:t> </a:t>
            </a:r>
            <a:r>
              <a:rPr lang="en-US" sz="1400" b="0">
                <a:solidFill>
                  <a:srgbClr val="CCCCCC"/>
                </a:solidFill>
                <a:effectLst/>
                <a:latin typeface="Consolas" panose="020B0609020204030204" pitchFamily="49" charset="0"/>
              </a:rPr>
              <a:t>input)</a:t>
            </a:r>
          </a:p>
          <a:p>
            <a:r>
              <a:rPr lang="en-US" sz="1400" b="0">
                <a:solidFill>
                  <a:srgbClr val="CCCCCC"/>
                </a:solidFill>
                <a:effectLst/>
                <a:latin typeface="Consolas" panose="020B0609020204030204" pitchFamily="49" charset="0"/>
              </a:rPr>
              <a:t> {</a:t>
            </a:r>
          </a:p>
          <a:p>
            <a:r>
              <a:rPr lang="en-US" sz="1400">
                <a:solidFill>
                  <a:srgbClr val="CCCCCC"/>
                </a:solidFill>
                <a:latin typeface="Consolas" panose="020B0609020204030204" pitchFamily="49" charset="0"/>
              </a:rPr>
              <a:t>     </a:t>
            </a:r>
            <a:r>
              <a:rPr lang="en-US" sz="1400">
                <a:solidFill>
                  <a:srgbClr val="569CD6"/>
                </a:solidFill>
                <a:latin typeface="Consolas" panose="020B0609020204030204" pitchFamily="49" charset="0"/>
              </a:rPr>
              <a:t>int</a:t>
            </a:r>
            <a:r>
              <a:rPr lang="en-US" sz="1400" b="0">
                <a:solidFill>
                  <a:srgbClr val="CCCCCC"/>
                </a:solidFill>
                <a:effectLst/>
                <a:latin typeface="Consolas" panose="020B0609020204030204" pitchFamily="49" charset="0"/>
              </a:rPr>
              <a:t> index </a:t>
            </a:r>
            <a:r>
              <a:rPr lang="en-US" sz="1400">
                <a:solidFill>
                  <a:srgbClr val="CCCCCC"/>
                </a:solidFill>
                <a:latin typeface="Consolas" panose="020B0609020204030204" pitchFamily="49" charset="0"/>
              </a:rPr>
              <a:t>= </a:t>
            </a:r>
            <a:r>
              <a:rPr lang="en-US" sz="1400" err="1">
                <a:solidFill>
                  <a:srgbClr val="CCCCCC"/>
                </a:solidFill>
                <a:latin typeface="Consolas" panose="020B0609020204030204" pitchFamily="49" charset="0"/>
              </a:rPr>
              <a:t>blockIdx.x</a:t>
            </a:r>
            <a:r>
              <a:rPr lang="en-US" sz="1400">
                <a:solidFill>
                  <a:srgbClr val="CCCCCC"/>
                </a:solidFill>
                <a:latin typeface="Consolas" panose="020B0609020204030204" pitchFamily="49" charset="0"/>
              </a:rPr>
              <a:t> * </a:t>
            </a:r>
            <a:r>
              <a:rPr lang="en-US" sz="1400" err="1">
                <a:solidFill>
                  <a:srgbClr val="CCCCCC"/>
                </a:solidFill>
                <a:latin typeface="Consolas" panose="020B0609020204030204" pitchFamily="49" charset="0"/>
              </a:rPr>
              <a:t>blockDim.x</a:t>
            </a:r>
            <a:r>
              <a:rPr lang="en-US" sz="1400">
                <a:solidFill>
                  <a:srgbClr val="FFFFFF"/>
                </a:solidFill>
                <a:latin typeface="Consolas" panose="020B0609020204030204" pitchFamily="49" charset="0"/>
              </a:rPr>
              <a:t> + </a:t>
            </a:r>
            <a:r>
              <a:rPr lang="en-US" sz="1400" err="1">
                <a:solidFill>
                  <a:srgbClr val="CCCCCC"/>
                </a:solidFill>
                <a:latin typeface="Consolas" panose="020B0609020204030204" pitchFamily="49" charset="0"/>
              </a:rPr>
              <a:t>threadIdx.x</a:t>
            </a:r>
            <a:r>
              <a:rPr lang="en-US" sz="1400">
                <a:solidFill>
                  <a:srgbClr val="CCCCCC"/>
                </a:solidFill>
                <a:latin typeface="Consolas" panose="020B0609020204030204" pitchFamily="49" charset="0"/>
              </a:rPr>
              <a:t>;</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a:solidFill>
                  <a:srgbClr val="CCCCCC"/>
                </a:solidFill>
                <a:latin typeface="Consolas" panose="020B0609020204030204" pitchFamily="49" charset="0"/>
              </a:rPr>
              <a:t>output</a:t>
            </a:r>
            <a:r>
              <a:rPr lang="en-US" sz="1400" b="0">
                <a:solidFill>
                  <a:srgbClr val="CCCCCC"/>
                </a:solidFill>
                <a:effectLst/>
                <a:latin typeface="Consolas" panose="020B0609020204030204" pitchFamily="49" charset="0"/>
              </a:rPr>
              <a:t>[index]</a:t>
            </a:r>
            <a:r>
              <a:rPr lang="en-US" sz="1400" b="0">
                <a:solidFill>
                  <a:srgbClr val="FFFF00"/>
                </a:solidFill>
                <a:effectLst/>
                <a:latin typeface="Consolas" panose="020B0609020204030204" pitchFamily="49" charset="0"/>
              </a:rPr>
              <a:t>.x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a:solidFill>
                  <a:srgbClr val="CCCCCC"/>
                </a:solidFill>
                <a:latin typeface="Consolas" panose="020B0609020204030204" pitchFamily="49" charset="0"/>
              </a:rPr>
              <a:t>input</a:t>
            </a:r>
            <a:r>
              <a:rPr lang="en-US" sz="1400" b="0">
                <a:solidFill>
                  <a:srgbClr val="CCCCCC"/>
                </a:solidFill>
                <a:effectLst/>
                <a:latin typeface="Consolas" panose="020B0609020204030204" pitchFamily="49" charset="0"/>
              </a:rPr>
              <a:t>[index]</a:t>
            </a:r>
            <a:r>
              <a:rPr lang="en-US" sz="1400" b="0">
                <a:solidFill>
                  <a:srgbClr val="FFFF00"/>
                </a:solidFill>
                <a:effectLst/>
                <a:latin typeface="Consolas" panose="020B0609020204030204" pitchFamily="49" charset="0"/>
              </a:rPr>
              <a:t>.x</a:t>
            </a:r>
            <a:r>
              <a:rPr lang="en-US" sz="1400" b="0">
                <a:solidFill>
                  <a:srgbClr val="CCCCCC"/>
                </a:solidFill>
                <a:effectLst/>
                <a:latin typeface="Consolas" panose="020B0609020204030204" pitchFamily="49" charset="0"/>
              </a:rPr>
              <a:t>;</a:t>
            </a:r>
          </a:p>
          <a:p>
            <a:r>
              <a:rPr lang="en-US" sz="1400">
                <a:solidFill>
                  <a:srgbClr val="CCCCCC"/>
                </a:solidFill>
                <a:latin typeface="Consolas" panose="020B0609020204030204" pitchFamily="49" charset="0"/>
              </a:rPr>
              <a:t> }</a:t>
            </a:r>
            <a:endParaRPr lang="en-US" sz="1400" b="0">
              <a:solidFill>
                <a:srgbClr val="CCCC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0B200459-8F26-3CF3-B611-EF81D733A67B}"/>
              </a:ext>
            </a:extLst>
          </p:cNvPr>
          <p:cNvSpPr/>
          <p:nvPr/>
        </p:nvSpPr>
        <p:spPr>
          <a:xfrm>
            <a:off x="1080741" y="3732984"/>
            <a:ext cx="402983" cy="411963"/>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 name="Rectangle 6">
            <a:extLst>
              <a:ext uri="{FF2B5EF4-FFF2-40B4-BE49-F238E27FC236}">
                <a16:creationId xmlns:a16="http://schemas.microsoft.com/office/drawing/2014/main" id="{CB583CE7-D098-9A89-8F8B-208E81666B32}"/>
              </a:ext>
            </a:extLst>
          </p:cNvPr>
          <p:cNvSpPr/>
          <p:nvPr/>
        </p:nvSpPr>
        <p:spPr>
          <a:xfrm>
            <a:off x="1484808" y="3732983"/>
            <a:ext cx="402983" cy="411963"/>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8" name="Rectangle 7">
            <a:extLst>
              <a:ext uri="{FF2B5EF4-FFF2-40B4-BE49-F238E27FC236}">
                <a16:creationId xmlns:a16="http://schemas.microsoft.com/office/drawing/2014/main" id="{3BA5D730-48AF-2FF5-6A92-E34BEBC6E7AC}"/>
              </a:ext>
            </a:extLst>
          </p:cNvPr>
          <p:cNvSpPr/>
          <p:nvPr/>
        </p:nvSpPr>
        <p:spPr>
          <a:xfrm>
            <a:off x="1888875" y="3732983"/>
            <a:ext cx="402983" cy="411963"/>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9" name="Rectangle 8">
            <a:extLst>
              <a:ext uri="{FF2B5EF4-FFF2-40B4-BE49-F238E27FC236}">
                <a16:creationId xmlns:a16="http://schemas.microsoft.com/office/drawing/2014/main" id="{8CE0CB2E-8F0E-E1DF-E737-CCCFC1AC8CA1}"/>
              </a:ext>
            </a:extLst>
          </p:cNvPr>
          <p:cNvSpPr/>
          <p:nvPr/>
        </p:nvSpPr>
        <p:spPr>
          <a:xfrm>
            <a:off x="2292943" y="3732982"/>
            <a:ext cx="402983" cy="411963"/>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0" name="Rectangle 9">
            <a:extLst>
              <a:ext uri="{FF2B5EF4-FFF2-40B4-BE49-F238E27FC236}">
                <a16:creationId xmlns:a16="http://schemas.microsoft.com/office/drawing/2014/main" id="{EFD55D81-5270-0E16-ADB2-48CB8BB09123}"/>
              </a:ext>
            </a:extLst>
          </p:cNvPr>
          <p:cNvSpPr/>
          <p:nvPr/>
        </p:nvSpPr>
        <p:spPr>
          <a:xfrm>
            <a:off x="3159689" y="3732981"/>
            <a:ext cx="402983" cy="411963"/>
          </a:xfrm>
          <a:prstGeom prst="rect">
            <a:avLst/>
          </a:prstGeom>
          <a:noFill/>
          <a:ln w="12700" cap="flat">
            <a:solidFill>
              <a:schemeClr val="tx2">
                <a:lumMod val="20000"/>
                <a:lumOff val="8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1" name="TextBox 10">
            <a:extLst>
              <a:ext uri="{FF2B5EF4-FFF2-40B4-BE49-F238E27FC236}">
                <a16:creationId xmlns:a16="http://schemas.microsoft.com/office/drawing/2014/main" id="{30E8E80E-8E24-22D4-C6F4-55BABEFABB57}"/>
              </a:ext>
            </a:extLst>
          </p:cNvPr>
          <p:cNvSpPr txBox="1"/>
          <p:nvPr/>
        </p:nvSpPr>
        <p:spPr>
          <a:xfrm>
            <a:off x="2750473" y="3732981"/>
            <a:ext cx="431224" cy="5385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200">
                <a:solidFill>
                  <a:srgbClr val="FFFFFF"/>
                </a:solidFill>
              </a:rPr>
              <a:t>...</a:t>
            </a:r>
          </a:p>
          <a:p>
            <a:endParaRPr lang="en-US" sz="1200">
              <a:solidFill>
                <a:srgbClr val="FFFFFF"/>
              </a:solidFill>
            </a:endParaRPr>
          </a:p>
        </p:txBody>
      </p:sp>
      <p:sp>
        <p:nvSpPr>
          <p:cNvPr id="12" name="Rectangle 11">
            <a:extLst>
              <a:ext uri="{FF2B5EF4-FFF2-40B4-BE49-F238E27FC236}">
                <a16:creationId xmlns:a16="http://schemas.microsoft.com/office/drawing/2014/main" id="{14FBF8B0-BA65-30B6-FAD4-B7EBC3A070E7}"/>
              </a:ext>
            </a:extLst>
          </p:cNvPr>
          <p:cNvSpPr/>
          <p:nvPr/>
        </p:nvSpPr>
        <p:spPr>
          <a:xfrm>
            <a:off x="1146624" y="4950122"/>
            <a:ext cx="402983" cy="411963"/>
          </a:xfrm>
          <a:prstGeom prst="rect">
            <a:avLst/>
          </a:prstGeom>
          <a:noFill/>
          <a:ln w="12700" cap="flat">
            <a:solidFill>
              <a:srgbClr val="00B05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00"/>
                </a:solidFill>
                <a:effectLst/>
                <a:uFillTx/>
                <a:latin typeface="+mj-lt"/>
                <a:ea typeface="+mj-ea"/>
                <a:cs typeface="+mj-cs"/>
                <a:sym typeface="Calibri"/>
              </a:rPr>
              <a:t>X</a:t>
            </a:r>
          </a:p>
        </p:txBody>
      </p:sp>
      <p:sp>
        <p:nvSpPr>
          <p:cNvPr id="13" name="Rectangle 12">
            <a:extLst>
              <a:ext uri="{FF2B5EF4-FFF2-40B4-BE49-F238E27FC236}">
                <a16:creationId xmlns:a16="http://schemas.microsoft.com/office/drawing/2014/main" id="{1F9DB980-FCF7-1AB9-D86C-F9B321578B54}"/>
              </a:ext>
            </a:extLst>
          </p:cNvPr>
          <p:cNvSpPr/>
          <p:nvPr/>
        </p:nvSpPr>
        <p:spPr>
          <a:xfrm>
            <a:off x="1550691" y="4950121"/>
            <a:ext cx="402983" cy="411963"/>
          </a:xfrm>
          <a:prstGeom prst="rect">
            <a:avLst/>
          </a:prstGeom>
          <a:noFill/>
          <a:ln w="12700" cap="flat">
            <a:solidFill>
              <a:srgbClr val="00B05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algn="ctr" hangingPunct="0"/>
            <a:r>
              <a:rPr kumimoji="0" lang="en-US" sz="1800" b="0" i="0" u="none" strike="noStrike" cap="none" spc="0" normalizeH="0" baseline="0">
                <a:ln>
                  <a:noFill/>
                </a:ln>
                <a:solidFill>
                  <a:schemeClr val="bg1">
                    <a:lumMod val="50000"/>
                    <a:lumOff val="50000"/>
                  </a:schemeClr>
                </a:solidFill>
                <a:effectLst/>
                <a:uFillTx/>
                <a:latin typeface="+mj-lt"/>
                <a:ea typeface="+mj-ea"/>
                <a:cs typeface="+mj-cs"/>
                <a:sym typeface="Calibri"/>
              </a:rPr>
              <a:t>Y</a:t>
            </a:r>
          </a:p>
        </p:txBody>
      </p:sp>
      <p:sp>
        <p:nvSpPr>
          <p:cNvPr id="14" name="Rectangle 13">
            <a:extLst>
              <a:ext uri="{FF2B5EF4-FFF2-40B4-BE49-F238E27FC236}">
                <a16:creationId xmlns:a16="http://schemas.microsoft.com/office/drawing/2014/main" id="{1C85D84D-7086-B921-9318-AC920BAC5606}"/>
              </a:ext>
            </a:extLst>
          </p:cNvPr>
          <p:cNvSpPr/>
          <p:nvPr/>
        </p:nvSpPr>
        <p:spPr>
          <a:xfrm>
            <a:off x="1954758" y="4950121"/>
            <a:ext cx="402983" cy="411963"/>
          </a:xfrm>
          <a:prstGeom prst="rect">
            <a:avLst/>
          </a:prstGeom>
          <a:noFill/>
          <a:ln w="12700" cap="flat">
            <a:solidFill>
              <a:srgbClr val="00B05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00"/>
                </a:solidFill>
                <a:effectLst/>
                <a:uFillTx/>
                <a:latin typeface="+mj-lt"/>
                <a:ea typeface="+mj-ea"/>
                <a:cs typeface="+mj-cs"/>
                <a:sym typeface="Calibri"/>
              </a:rPr>
              <a:t>X</a:t>
            </a:r>
          </a:p>
        </p:txBody>
      </p:sp>
      <p:sp>
        <p:nvSpPr>
          <p:cNvPr id="15" name="Rectangle 14">
            <a:extLst>
              <a:ext uri="{FF2B5EF4-FFF2-40B4-BE49-F238E27FC236}">
                <a16:creationId xmlns:a16="http://schemas.microsoft.com/office/drawing/2014/main" id="{C28E6D79-5BF3-5893-338C-D1BB3F5BD101}"/>
              </a:ext>
            </a:extLst>
          </p:cNvPr>
          <p:cNvSpPr/>
          <p:nvPr/>
        </p:nvSpPr>
        <p:spPr>
          <a:xfrm>
            <a:off x="2358825" y="4950120"/>
            <a:ext cx="402983" cy="411963"/>
          </a:xfrm>
          <a:prstGeom prst="rect">
            <a:avLst/>
          </a:prstGeom>
          <a:noFill/>
          <a:ln w="12700" cap="flat">
            <a:solidFill>
              <a:srgbClr val="00B05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algn="ctr" hangingPunct="0"/>
            <a:r>
              <a:rPr kumimoji="0" lang="en-US" sz="1800" b="0" i="0" u="none" strike="noStrike" cap="none" spc="0" normalizeH="0" baseline="0">
                <a:ln>
                  <a:noFill/>
                </a:ln>
                <a:solidFill>
                  <a:schemeClr val="bg1">
                    <a:lumMod val="50000"/>
                    <a:lumOff val="50000"/>
                  </a:schemeClr>
                </a:solidFill>
                <a:effectLst/>
                <a:uFillTx/>
                <a:latin typeface="+mj-lt"/>
                <a:ea typeface="+mj-ea"/>
                <a:cs typeface="+mj-cs"/>
                <a:sym typeface="Calibri"/>
              </a:rPr>
              <a:t>Y</a:t>
            </a:r>
          </a:p>
        </p:txBody>
      </p:sp>
      <p:sp>
        <p:nvSpPr>
          <p:cNvPr id="16" name="Rectangle 15">
            <a:extLst>
              <a:ext uri="{FF2B5EF4-FFF2-40B4-BE49-F238E27FC236}">
                <a16:creationId xmlns:a16="http://schemas.microsoft.com/office/drawing/2014/main" id="{A1A696B0-ED1D-5D0C-C3B7-CEC06D013D02}"/>
              </a:ext>
            </a:extLst>
          </p:cNvPr>
          <p:cNvSpPr/>
          <p:nvPr/>
        </p:nvSpPr>
        <p:spPr>
          <a:xfrm>
            <a:off x="3562673" y="4933392"/>
            <a:ext cx="402983" cy="411963"/>
          </a:xfrm>
          <a:prstGeom prst="rect">
            <a:avLst/>
          </a:prstGeom>
          <a:noFill/>
          <a:ln w="12700" cap="flat">
            <a:solidFill>
              <a:srgbClr val="00B05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algn="ctr" hangingPunct="0"/>
            <a:r>
              <a:rPr kumimoji="0" lang="en-US" sz="1800" b="0" i="0" u="none" strike="noStrike" cap="none" spc="0" normalizeH="0" baseline="0">
                <a:ln>
                  <a:noFill/>
                </a:ln>
                <a:solidFill>
                  <a:schemeClr val="bg1">
                    <a:lumMod val="50000"/>
                    <a:lumOff val="50000"/>
                  </a:schemeClr>
                </a:solidFill>
                <a:effectLst/>
                <a:uFillTx/>
                <a:latin typeface="+mj-lt"/>
                <a:ea typeface="+mj-ea"/>
                <a:cs typeface="+mj-cs"/>
                <a:sym typeface="Calibri"/>
              </a:rPr>
              <a:t>Y</a:t>
            </a:r>
          </a:p>
        </p:txBody>
      </p:sp>
      <p:cxnSp>
        <p:nvCxnSpPr>
          <p:cNvPr id="17" name="Straight Arrow Connector 16">
            <a:extLst>
              <a:ext uri="{FF2B5EF4-FFF2-40B4-BE49-F238E27FC236}">
                <a16:creationId xmlns:a16="http://schemas.microsoft.com/office/drawing/2014/main" id="{99BE28CC-B7BF-B0DE-098E-C06128E7F8E4}"/>
              </a:ext>
            </a:extLst>
          </p:cNvPr>
          <p:cNvCxnSpPr>
            <a:cxnSpLocks/>
            <a:stCxn id="6" idx="2"/>
            <a:endCxn id="12" idx="0"/>
          </p:cNvCxnSpPr>
          <p:nvPr/>
        </p:nvCxnSpPr>
        <p:spPr>
          <a:xfrm>
            <a:off x="1282233" y="4144947"/>
            <a:ext cx="65883" cy="80517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E659E950-4271-B0C4-7AA4-FE118AF48296}"/>
              </a:ext>
            </a:extLst>
          </p:cNvPr>
          <p:cNvCxnSpPr>
            <a:cxnSpLocks/>
            <a:stCxn id="7" idx="2"/>
            <a:endCxn id="14" idx="0"/>
          </p:cNvCxnSpPr>
          <p:nvPr/>
        </p:nvCxnSpPr>
        <p:spPr>
          <a:xfrm>
            <a:off x="1686300" y="4144946"/>
            <a:ext cx="469950" cy="80517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9" name="Straight Arrow Connector 18">
            <a:extLst>
              <a:ext uri="{FF2B5EF4-FFF2-40B4-BE49-F238E27FC236}">
                <a16:creationId xmlns:a16="http://schemas.microsoft.com/office/drawing/2014/main" id="{C622A209-C886-7B02-3BC2-11C453A999DC}"/>
              </a:ext>
            </a:extLst>
          </p:cNvPr>
          <p:cNvCxnSpPr>
            <a:cxnSpLocks/>
            <a:stCxn id="8" idx="2"/>
            <a:endCxn id="28" idx="0"/>
          </p:cNvCxnSpPr>
          <p:nvPr/>
        </p:nvCxnSpPr>
        <p:spPr>
          <a:xfrm>
            <a:off x="2090367" y="4144946"/>
            <a:ext cx="870382" cy="805172"/>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28" name="Rectangle 27">
            <a:extLst>
              <a:ext uri="{FF2B5EF4-FFF2-40B4-BE49-F238E27FC236}">
                <a16:creationId xmlns:a16="http://schemas.microsoft.com/office/drawing/2014/main" id="{165F6DEF-F9B7-A4C2-25CE-89050D606B38}"/>
              </a:ext>
            </a:extLst>
          </p:cNvPr>
          <p:cNvSpPr/>
          <p:nvPr/>
        </p:nvSpPr>
        <p:spPr>
          <a:xfrm>
            <a:off x="2759257" y="4950118"/>
            <a:ext cx="402983" cy="411963"/>
          </a:xfrm>
          <a:prstGeom prst="rect">
            <a:avLst/>
          </a:prstGeom>
          <a:noFill/>
          <a:ln w="12700" cap="flat">
            <a:solidFill>
              <a:srgbClr val="00B05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00"/>
                </a:solidFill>
                <a:effectLst/>
                <a:uFillTx/>
                <a:latin typeface="+mj-lt"/>
                <a:ea typeface="+mj-ea"/>
                <a:cs typeface="+mj-cs"/>
                <a:sym typeface="Calibri"/>
              </a:rPr>
              <a:t>X</a:t>
            </a:r>
          </a:p>
        </p:txBody>
      </p:sp>
      <p:sp>
        <p:nvSpPr>
          <p:cNvPr id="34" name="TextBox 33">
            <a:extLst>
              <a:ext uri="{FF2B5EF4-FFF2-40B4-BE49-F238E27FC236}">
                <a16:creationId xmlns:a16="http://schemas.microsoft.com/office/drawing/2014/main" id="{18175CCF-A342-C37C-23FB-AD3A6FB2A865}"/>
              </a:ext>
            </a:extLst>
          </p:cNvPr>
          <p:cNvSpPr txBox="1"/>
          <p:nvPr/>
        </p:nvSpPr>
        <p:spPr>
          <a:xfrm>
            <a:off x="3159689" y="4950118"/>
            <a:ext cx="431224" cy="5385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200">
                <a:solidFill>
                  <a:srgbClr val="FFFFFF"/>
                </a:solidFill>
              </a:rPr>
              <a:t>...</a:t>
            </a:r>
          </a:p>
          <a:p>
            <a:endParaRPr lang="en-US" sz="1200">
              <a:solidFill>
                <a:srgbClr val="FFFFFF"/>
              </a:solidFill>
            </a:endParaRPr>
          </a:p>
        </p:txBody>
      </p:sp>
      <p:sp>
        <p:nvSpPr>
          <p:cNvPr id="35" name="TextBox 34">
            <a:extLst>
              <a:ext uri="{FF2B5EF4-FFF2-40B4-BE49-F238E27FC236}">
                <a16:creationId xmlns:a16="http://schemas.microsoft.com/office/drawing/2014/main" id="{B053C408-A32F-96CA-93B2-7EE41A30B6F3}"/>
              </a:ext>
            </a:extLst>
          </p:cNvPr>
          <p:cNvSpPr txBox="1"/>
          <p:nvPr/>
        </p:nvSpPr>
        <p:spPr>
          <a:xfrm>
            <a:off x="1013130" y="5931288"/>
            <a:ext cx="2407144"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FFFFFF"/>
                </a:solidFill>
                <a:effectLst/>
                <a:uFillTx/>
                <a:latin typeface="+mj-lt"/>
                <a:ea typeface="+mj-ea"/>
                <a:cs typeface="+mj-cs"/>
                <a:sym typeface="Calibri"/>
              </a:rPr>
              <a:t>8 bytes stride ( 4 bytes gap )</a:t>
            </a:r>
          </a:p>
        </p:txBody>
      </p:sp>
      <p:sp>
        <p:nvSpPr>
          <p:cNvPr id="38" name="Arrow: Curved Up 37">
            <a:extLst>
              <a:ext uri="{FF2B5EF4-FFF2-40B4-BE49-F238E27FC236}">
                <a16:creationId xmlns:a16="http://schemas.microsoft.com/office/drawing/2014/main" id="{F0B0CDCD-CCAC-D210-54FA-EDEEAD7EDE96}"/>
              </a:ext>
            </a:extLst>
          </p:cNvPr>
          <p:cNvSpPr/>
          <p:nvPr/>
        </p:nvSpPr>
        <p:spPr>
          <a:xfrm>
            <a:off x="1321385" y="5519328"/>
            <a:ext cx="742252" cy="279206"/>
          </a:xfrm>
          <a:prstGeom prst="curvedUpArrow">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9" name="Arrow: Curved Up 38">
            <a:extLst>
              <a:ext uri="{FF2B5EF4-FFF2-40B4-BE49-F238E27FC236}">
                <a16:creationId xmlns:a16="http://schemas.microsoft.com/office/drawing/2014/main" id="{1AA7EDA7-781E-75FC-0B37-8F5C6806FC96}"/>
              </a:ext>
            </a:extLst>
          </p:cNvPr>
          <p:cNvSpPr/>
          <p:nvPr/>
        </p:nvSpPr>
        <p:spPr>
          <a:xfrm>
            <a:off x="2221796" y="5538029"/>
            <a:ext cx="742252" cy="279206"/>
          </a:xfrm>
          <a:prstGeom prst="curvedUpArrow">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3124462391"/>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A12BE5-1D3A-90C6-3246-BD76DE98EAD3}"/>
              </a:ext>
            </a:extLst>
          </p:cNvPr>
          <p:cNvSpPr>
            <a:spLocks noGrp="1"/>
          </p:cNvSpPr>
          <p:nvPr>
            <p:ph type="sldNum" sz="quarter" idx="2"/>
          </p:nvPr>
        </p:nvSpPr>
        <p:spPr/>
        <p:txBody>
          <a:bodyPr/>
          <a:lstStyle/>
          <a:p>
            <a:fld id="{86CB4B4D-7CA3-9044-876B-883B54F8677D}" type="slidenum">
              <a:rPr lang="en-US" smtClean="0"/>
              <a:t>72</a:t>
            </a:fld>
            <a:endParaRPr lang="en-US"/>
          </a:p>
        </p:txBody>
      </p:sp>
      <p:sp>
        <p:nvSpPr>
          <p:cNvPr id="3" name="Title 2">
            <a:extLst>
              <a:ext uri="{FF2B5EF4-FFF2-40B4-BE49-F238E27FC236}">
                <a16:creationId xmlns:a16="http://schemas.microsoft.com/office/drawing/2014/main" id="{585382C6-E20D-A762-BA86-6F4E3280E49C}"/>
              </a:ext>
            </a:extLst>
          </p:cNvPr>
          <p:cNvSpPr>
            <a:spLocks noGrp="1"/>
          </p:cNvSpPr>
          <p:nvPr>
            <p:ph type="title"/>
          </p:nvPr>
        </p:nvSpPr>
        <p:spPr/>
        <p:txBody>
          <a:bodyPr>
            <a:normAutofit fontScale="90000"/>
          </a:bodyPr>
          <a:lstStyle/>
          <a:p>
            <a:r>
              <a:rPr lang="en-US" sz="2400" b="0" i="0">
                <a:effectLst/>
                <a:latin typeface="Calibri" panose="020F0502020204030204" pitchFamily="34" charset="0"/>
              </a:rPr>
              <a:t>Coalesced Memory Access To Global Memory</a:t>
            </a:r>
            <a:endParaRPr lang="en-US"/>
          </a:p>
        </p:txBody>
      </p:sp>
      <p:sp>
        <p:nvSpPr>
          <p:cNvPr id="4" name="Text Placeholder 3">
            <a:extLst>
              <a:ext uri="{FF2B5EF4-FFF2-40B4-BE49-F238E27FC236}">
                <a16:creationId xmlns:a16="http://schemas.microsoft.com/office/drawing/2014/main" id="{31A20EF9-A77A-F209-A46E-E5B3BD1E22C3}"/>
              </a:ext>
            </a:extLst>
          </p:cNvPr>
          <p:cNvSpPr>
            <a:spLocks noGrp="1"/>
          </p:cNvSpPr>
          <p:nvPr>
            <p:ph type="body" idx="1"/>
          </p:nvPr>
        </p:nvSpPr>
        <p:spPr>
          <a:xfrm>
            <a:off x="274951" y="1266884"/>
            <a:ext cx="11646370" cy="2339915"/>
          </a:xfrm>
        </p:spPr>
        <p:txBody>
          <a:bodyPr/>
          <a:lstStyle/>
          <a:p>
            <a:r>
              <a:rPr lang="en-US" sz="2000" b="0" i="0">
                <a:effectLst/>
                <a:latin typeface="Calibri" panose="020F0502020204030204" pitchFamily="34" charset="0"/>
              </a:rPr>
              <a:t>Coalesced memory access is often fragile</a:t>
            </a:r>
          </a:p>
          <a:p>
            <a:pPr lvl="1"/>
            <a:r>
              <a:rPr lang="en-US" err="1"/>
              <a:t>Strided</a:t>
            </a:r>
            <a:r>
              <a:rPr lang="en-US"/>
              <a:t> memory access </a:t>
            </a:r>
            <a:r>
              <a:rPr lang="en-US">
                <a:sym typeface="Wingdings" panose="05000000000000000000" pitchFamily="2" charset="2"/>
              </a:rPr>
              <a:t></a:t>
            </a:r>
          </a:p>
          <a:p>
            <a:r>
              <a:rPr lang="en-US">
                <a:solidFill>
                  <a:srgbClr val="FFFF00"/>
                </a:solidFill>
              </a:rPr>
              <a:t>Structure-of-Arrays</a:t>
            </a:r>
            <a:r>
              <a:rPr lang="en-US"/>
              <a:t> data layout helps to achieve memory coalescing</a:t>
            </a:r>
          </a:p>
          <a:p>
            <a:pPr lvl="1"/>
            <a:r>
              <a:rPr lang="en-US"/>
              <a:t>Guarantee proper </a:t>
            </a:r>
            <a:r>
              <a:rPr lang="en-US" err="1"/>
              <a:t>sequentiality</a:t>
            </a:r>
            <a:r>
              <a:rPr lang="en-US"/>
              <a:t> and data type (4, 8, or 16 bytes)</a:t>
            </a:r>
          </a:p>
        </p:txBody>
      </p:sp>
      <p:sp>
        <p:nvSpPr>
          <p:cNvPr id="5" name="Text Placeholder 4">
            <a:extLst>
              <a:ext uri="{FF2B5EF4-FFF2-40B4-BE49-F238E27FC236}">
                <a16:creationId xmlns:a16="http://schemas.microsoft.com/office/drawing/2014/main" id="{99C353DF-BC3A-8F12-A5D4-50917676D2CB}"/>
              </a:ext>
            </a:extLst>
          </p:cNvPr>
          <p:cNvSpPr>
            <a:spLocks noGrp="1"/>
          </p:cNvSpPr>
          <p:nvPr>
            <p:ph type="body" sz="quarter" idx="13"/>
          </p:nvPr>
        </p:nvSpPr>
        <p:spPr/>
        <p:txBody>
          <a:bodyPr>
            <a:normAutofit fontScale="77500" lnSpcReduction="20000"/>
          </a:bodyPr>
          <a:lstStyle/>
          <a:p>
            <a:endParaRPr lang="en-US"/>
          </a:p>
        </p:txBody>
      </p:sp>
      <p:sp>
        <p:nvSpPr>
          <p:cNvPr id="20" name="TextBox 19">
            <a:extLst>
              <a:ext uri="{FF2B5EF4-FFF2-40B4-BE49-F238E27FC236}">
                <a16:creationId xmlns:a16="http://schemas.microsoft.com/office/drawing/2014/main" id="{B0B092D9-B3CB-1E39-2CBC-06C7AC914AC2}"/>
              </a:ext>
            </a:extLst>
          </p:cNvPr>
          <p:cNvSpPr txBox="1"/>
          <p:nvPr/>
        </p:nvSpPr>
        <p:spPr>
          <a:xfrm>
            <a:off x="684374" y="3456518"/>
            <a:ext cx="5256505" cy="2462213"/>
          </a:xfrm>
          <a:prstGeom prst="rect">
            <a:avLst/>
          </a:prstGeom>
          <a:solidFill>
            <a:srgbClr val="262626"/>
          </a:solidFill>
          <a:ln w="12700" cap="flat">
            <a:solidFill>
              <a:srgbClr val="FFFFFF"/>
            </a:solid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a:solidFill>
                  <a:srgbClr val="569CD6"/>
                </a:solidFill>
                <a:effectLst/>
                <a:latin typeface="Consolas" panose="020B0609020204030204" pitchFamily="49" charset="0"/>
              </a:rPr>
              <a:t>struct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Matrix</a:t>
            </a:r>
            <a:r>
              <a:rPr lang="en-US" sz="1400" b="0">
                <a:solidFill>
                  <a:srgbClr val="CCCCCC"/>
                </a:solidFill>
                <a:effectLst/>
                <a:latin typeface="Consolas" panose="020B0609020204030204" pitchFamily="49" charset="0"/>
              </a:rPr>
              <a:t> </a:t>
            </a:r>
          </a:p>
          <a:p>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float</a:t>
            </a:r>
            <a:r>
              <a:rPr lang="en-US" sz="1400" b="0">
                <a:solidFill>
                  <a:srgbClr val="CCCCCC"/>
                </a:solidFill>
                <a:effectLst/>
                <a:latin typeface="Consolas" panose="020B0609020204030204" pitchFamily="49" charset="0"/>
              </a:rPr>
              <a:t> a;</a:t>
            </a:r>
          </a:p>
          <a:p>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float</a:t>
            </a:r>
            <a:r>
              <a:rPr lang="en-US" sz="1400" b="0">
                <a:solidFill>
                  <a:srgbClr val="CCCCCC"/>
                </a:solidFill>
                <a:effectLst/>
                <a:latin typeface="Consolas" panose="020B0609020204030204" pitchFamily="49" charset="0"/>
              </a:rPr>
              <a:t> b;</a:t>
            </a:r>
          </a:p>
          <a:p>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float</a:t>
            </a:r>
            <a:r>
              <a:rPr lang="en-US" sz="1400" b="0">
                <a:solidFill>
                  <a:srgbClr val="CCCCCC"/>
                </a:solidFill>
                <a:effectLst/>
                <a:latin typeface="Consolas" panose="020B0609020204030204" pitchFamily="49" charset="0"/>
              </a:rPr>
              <a:t> c;</a:t>
            </a:r>
          </a:p>
          <a:p>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float</a:t>
            </a:r>
            <a:r>
              <a:rPr lang="en-US" sz="1400" b="0">
                <a:solidFill>
                  <a:srgbClr val="CCCCCC"/>
                </a:solidFill>
                <a:effectLst/>
                <a:latin typeface="Consolas" panose="020B0609020204030204" pitchFamily="49" charset="0"/>
              </a:rPr>
              <a:t> d;</a:t>
            </a:r>
          </a:p>
          <a:p>
            <a:r>
              <a:rPr lang="en-US" sz="1400">
                <a:solidFill>
                  <a:srgbClr val="CCCCCC"/>
                </a:solidFill>
                <a:latin typeface="Consolas" panose="020B0609020204030204" pitchFamily="49" charset="0"/>
              </a:rPr>
              <a:t>    …</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a:t>
            </a:r>
          </a:p>
          <a:p>
            <a:endParaRPr lang="en-US" sz="1400" b="0">
              <a:solidFill>
                <a:srgbClr val="CCCCCC"/>
              </a:solidFill>
              <a:effectLst/>
              <a:latin typeface="Consolas" panose="020B0609020204030204" pitchFamily="49" charset="0"/>
            </a:endParaRPr>
          </a:p>
          <a:p>
            <a:r>
              <a:rPr lang="en-US" sz="1400">
                <a:solidFill>
                  <a:srgbClr val="569CD6"/>
                </a:solidFill>
                <a:latin typeface="Consolas" panose="020B0609020204030204" pitchFamily="49" charset="0"/>
              </a:rPr>
              <a:t>int</a:t>
            </a:r>
            <a:r>
              <a:rPr lang="en-US" sz="1400">
                <a:solidFill>
                  <a:srgbClr val="CCCCCC"/>
                </a:solidFill>
                <a:latin typeface="Consolas" panose="020B0609020204030204" pitchFamily="49" charset="0"/>
              </a:rPr>
              <a:t> index = </a:t>
            </a:r>
            <a:r>
              <a:rPr lang="en-US" sz="1400" b="0" err="1">
                <a:solidFill>
                  <a:srgbClr val="CCCCCC"/>
                </a:solidFill>
                <a:effectLst/>
                <a:latin typeface="Consolas" panose="020B0609020204030204" pitchFamily="49" charset="0"/>
              </a:rPr>
              <a:t>blockIdx.x</a:t>
            </a:r>
            <a:r>
              <a:rPr lang="en-US" sz="1400" b="0">
                <a:solidFill>
                  <a:srgbClr val="CCCCCC"/>
                </a:solidFill>
                <a:effectLst/>
                <a:latin typeface="Consolas" panose="020B0609020204030204" pitchFamily="49" charset="0"/>
              </a:rPr>
              <a:t> * </a:t>
            </a:r>
            <a:r>
              <a:rPr lang="en-US" sz="1400" b="0" err="1">
                <a:solidFill>
                  <a:srgbClr val="CCCCCC"/>
                </a:solidFill>
                <a:effectLst/>
                <a:latin typeface="Consolas" panose="020B0609020204030204" pitchFamily="49" charset="0"/>
              </a:rPr>
              <a:t>blockDim.x</a:t>
            </a:r>
            <a:r>
              <a:rPr lang="en-US" sz="1400">
                <a:solidFill>
                  <a:srgbClr val="FFFFFF"/>
                </a:solidFill>
                <a:latin typeface="Consolas" panose="020B0609020204030204" pitchFamily="49" charset="0"/>
              </a:rPr>
              <a:t> + </a:t>
            </a:r>
            <a:r>
              <a:rPr lang="en-US" sz="1400" b="0" err="1">
                <a:solidFill>
                  <a:srgbClr val="CCCCCC"/>
                </a:solidFill>
                <a:effectLst/>
                <a:latin typeface="Consolas" panose="020B0609020204030204" pitchFamily="49" charset="0"/>
              </a:rPr>
              <a:t>threadIdx.x</a:t>
            </a:r>
            <a:r>
              <a:rPr lang="en-US" sz="1400">
                <a:solidFill>
                  <a:srgbClr val="CCCCCC"/>
                </a:solidFill>
                <a:latin typeface="Consolas" panose="020B0609020204030204" pitchFamily="49" charset="0"/>
              </a:rPr>
              <a:t>;</a:t>
            </a:r>
            <a:br>
              <a:rPr lang="en-US" sz="1400" b="0">
                <a:solidFill>
                  <a:srgbClr val="CCCCCC"/>
                </a:solidFill>
                <a:effectLst/>
                <a:latin typeface="Consolas" panose="020B0609020204030204" pitchFamily="49" charset="0"/>
              </a:rPr>
            </a:br>
            <a:r>
              <a:rPr lang="en-US" sz="1400" b="0">
                <a:solidFill>
                  <a:srgbClr val="CCCCCC"/>
                </a:solidFill>
                <a:effectLst/>
                <a:latin typeface="Consolas" panose="020B0609020204030204" pitchFamily="49" charset="0"/>
              </a:rPr>
              <a:t>data[</a:t>
            </a:r>
            <a:r>
              <a:rPr lang="en-US" sz="1400">
                <a:solidFill>
                  <a:srgbClr val="CCCCCC"/>
                </a:solidFill>
                <a:latin typeface="Consolas" panose="020B0609020204030204" pitchFamily="49" charset="0"/>
              </a:rPr>
              <a:t>index</a:t>
            </a:r>
            <a:r>
              <a:rPr lang="en-US" sz="1400" b="0">
                <a:solidFill>
                  <a:srgbClr val="CCCCCC"/>
                </a:solidFill>
                <a:effectLst/>
                <a:latin typeface="Consolas" panose="020B0609020204030204" pitchFamily="49" charset="0"/>
              </a:rPr>
              <a:t>].a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p:txBody>
      </p:sp>
      <p:sp>
        <p:nvSpPr>
          <p:cNvPr id="21" name="TextBox 20">
            <a:extLst>
              <a:ext uri="{FF2B5EF4-FFF2-40B4-BE49-F238E27FC236}">
                <a16:creationId xmlns:a16="http://schemas.microsoft.com/office/drawing/2014/main" id="{B1C60BF7-3B28-87D6-F31D-52A91D5B3059}"/>
              </a:ext>
            </a:extLst>
          </p:cNvPr>
          <p:cNvSpPr txBox="1"/>
          <p:nvPr/>
        </p:nvSpPr>
        <p:spPr>
          <a:xfrm>
            <a:off x="6251121" y="3429000"/>
            <a:ext cx="5256505" cy="2462213"/>
          </a:xfrm>
          <a:prstGeom prst="rect">
            <a:avLst/>
          </a:prstGeom>
          <a:solidFill>
            <a:srgbClr val="262626"/>
          </a:solidFill>
          <a:ln w="12700" cap="flat">
            <a:solidFill>
              <a:srgbClr val="FFFFFF"/>
            </a:solid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a:solidFill>
                  <a:srgbClr val="569CD6"/>
                </a:solidFill>
                <a:effectLst/>
                <a:latin typeface="Consolas" panose="020B0609020204030204" pitchFamily="49" charset="0"/>
              </a:rPr>
              <a:t>struct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Matrices</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float</a:t>
            </a:r>
            <a:r>
              <a:rPr lang="en-US" sz="1400" b="0">
                <a:solidFill>
                  <a:srgbClr val="CCCCCC"/>
                </a:solidFill>
                <a:effectLst/>
                <a:latin typeface="Consolas" panose="020B0609020204030204" pitchFamily="49" charset="0"/>
              </a:rPr>
              <a:t> a[N];</a:t>
            </a:r>
          </a:p>
          <a:p>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float</a:t>
            </a:r>
            <a:r>
              <a:rPr lang="en-US" sz="1400" b="0">
                <a:solidFill>
                  <a:srgbClr val="CCCCCC"/>
                </a:solidFill>
                <a:effectLst/>
                <a:latin typeface="Consolas" panose="020B0609020204030204" pitchFamily="49" charset="0"/>
              </a:rPr>
              <a:t> b[N];</a:t>
            </a:r>
          </a:p>
          <a:p>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float</a:t>
            </a:r>
            <a:r>
              <a:rPr lang="en-US" sz="1400" b="0">
                <a:solidFill>
                  <a:srgbClr val="CCCCCC"/>
                </a:solidFill>
                <a:effectLst/>
                <a:latin typeface="Consolas" panose="020B0609020204030204" pitchFamily="49" charset="0"/>
              </a:rPr>
              <a:t> c[N];</a:t>
            </a:r>
          </a:p>
          <a:p>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float</a:t>
            </a:r>
            <a:r>
              <a:rPr lang="en-US" sz="1400" b="0">
                <a:solidFill>
                  <a:srgbClr val="CCCCCC"/>
                </a:solidFill>
                <a:effectLst/>
                <a:latin typeface="Consolas" panose="020B0609020204030204" pitchFamily="49" charset="0"/>
              </a:rPr>
              <a:t> d[N];</a:t>
            </a:r>
          </a:p>
          <a:p>
            <a:r>
              <a:rPr lang="en-US" sz="1400">
                <a:solidFill>
                  <a:srgbClr val="CCCCCC"/>
                </a:solidFill>
                <a:latin typeface="Consolas" panose="020B0609020204030204" pitchFamily="49" charset="0"/>
              </a:rPr>
              <a:t>    …</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a:t>
            </a:r>
          </a:p>
          <a:p>
            <a:endParaRPr lang="en-US" sz="1400" b="0">
              <a:solidFill>
                <a:srgbClr val="CCCCCC"/>
              </a:solidFill>
              <a:effectLst/>
              <a:latin typeface="Consolas" panose="020B0609020204030204" pitchFamily="49" charset="0"/>
            </a:endParaRPr>
          </a:p>
          <a:p>
            <a:r>
              <a:rPr lang="en-US" sz="1400">
                <a:solidFill>
                  <a:srgbClr val="569CD6"/>
                </a:solidFill>
                <a:latin typeface="Consolas" panose="020B0609020204030204" pitchFamily="49" charset="0"/>
              </a:rPr>
              <a:t>int</a:t>
            </a:r>
            <a:r>
              <a:rPr lang="en-US" sz="1400">
                <a:solidFill>
                  <a:srgbClr val="CCCCCC"/>
                </a:solidFill>
                <a:latin typeface="Consolas" panose="020B0609020204030204" pitchFamily="49" charset="0"/>
              </a:rPr>
              <a:t> index = </a:t>
            </a:r>
            <a:r>
              <a:rPr lang="en-US" sz="1400" b="0" err="1">
                <a:solidFill>
                  <a:srgbClr val="CCCCCC"/>
                </a:solidFill>
                <a:effectLst/>
                <a:latin typeface="Consolas" panose="020B0609020204030204" pitchFamily="49" charset="0"/>
              </a:rPr>
              <a:t>blockIdx.x</a:t>
            </a:r>
            <a:r>
              <a:rPr lang="en-US" sz="1400" b="0">
                <a:solidFill>
                  <a:srgbClr val="CCCCCC"/>
                </a:solidFill>
                <a:effectLst/>
                <a:latin typeface="Consolas" panose="020B0609020204030204" pitchFamily="49" charset="0"/>
              </a:rPr>
              <a:t> * </a:t>
            </a:r>
            <a:r>
              <a:rPr lang="en-US" sz="1400" b="0" err="1">
                <a:solidFill>
                  <a:srgbClr val="CCCCCC"/>
                </a:solidFill>
                <a:effectLst/>
                <a:latin typeface="Consolas" panose="020B0609020204030204" pitchFamily="49" charset="0"/>
              </a:rPr>
              <a:t>blockDim.x</a:t>
            </a:r>
            <a:r>
              <a:rPr lang="en-US" sz="1400">
                <a:solidFill>
                  <a:srgbClr val="FFFFFF"/>
                </a:solidFill>
                <a:latin typeface="Consolas" panose="020B0609020204030204" pitchFamily="49" charset="0"/>
              </a:rPr>
              <a:t> + </a:t>
            </a:r>
            <a:r>
              <a:rPr lang="en-US" sz="1400" b="0" err="1">
                <a:solidFill>
                  <a:srgbClr val="CCCCCC"/>
                </a:solidFill>
                <a:effectLst/>
                <a:latin typeface="Consolas" panose="020B0609020204030204" pitchFamily="49" charset="0"/>
              </a:rPr>
              <a:t>threadIdx.x</a:t>
            </a:r>
            <a:r>
              <a:rPr lang="en-US" sz="1400">
                <a:solidFill>
                  <a:srgbClr val="CCCCCC"/>
                </a:solidFill>
                <a:latin typeface="Consolas" panose="020B0609020204030204" pitchFamily="49" charset="0"/>
              </a:rPr>
              <a:t>;</a:t>
            </a:r>
            <a:br>
              <a:rPr lang="en-US" sz="1400" b="0">
                <a:solidFill>
                  <a:srgbClr val="CCCCCC"/>
                </a:solidFill>
                <a:effectLst/>
                <a:latin typeface="Consolas" panose="020B0609020204030204" pitchFamily="49" charset="0"/>
              </a:rPr>
            </a:br>
            <a:r>
              <a:rPr lang="en-US" sz="1400" b="0" err="1">
                <a:solidFill>
                  <a:srgbClr val="CCCCCC"/>
                </a:solidFill>
                <a:effectLst/>
                <a:latin typeface="Consolas" panose="020B0609020204030204" pitchFamily="49" charset="0"/>
              </a:rPr>
              <a:t>data.a</a:t>
            </a:r>
            <a:r>
              <a:rPr lang="en-US" sz="1400" b="0">
                <a:solidFill>
                  <a:srgbClr val="CCCCCC"/>
                </a:solidFill>
                <a:effectLst/>
                <a:latin typeface="Consolas" panose="020B0609020204030204" pitchFamily="49" charset="0"/>
              </a:rPr>
              <a:t>[</a:t>
            </a:r>
            <a:r>
              <a:rPr lang="en-US" sz="1400">
                <a:solidFill>
                  <a:srgbClr val="CCCCCC"/>
                </a:solidFill>
                <a:latin typeface="Consolas" panose="020B0609020204030204" pitchFamily="49" charset="0"/>
              </a:rPr>
              <a:t>index</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p:txBody>
      </p:sp>
      <p:sp>
        <p:nvSpPr>
          <p:cNvPr id="24" name="TextBox 23">
            <a:extLst>
              <a:ext uri="{FF2B5EF4-FFF2-40B4-BE49-F238E27FC236}">
                <a16:creationId xmlns:a16="http://schemas.microsoft.com/office/drawing/2014/main" id="{AE12846A-D5ED-A855-31F5-E4C0EA600618}"/>
              </a:ext>
            </a:extLst>
          </p:cNvPr>
          <p:cNvSpPr txBox="1"/>
          <p:nvPr/>
        </p:nvSpPr>
        <p:spPr>
          <a:xfrm>
            <a:off x="1774982" y="5906711"/>
            <a:ext cx="244310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Array-of-Structures (</a:t>
            </a:r>
            <a:r>
              <a:rPr kumimoji="0" lang="en-US" sz="1800" b="0" i="0" u="none" strike="noStrike" cap="none" spc="0" normalizeH="0" baseline="0" err="1">
                <a:ln>
                  <a:noFill/>
                </a:ln>
                <a:solidFill>
                  <a:srgbClr val="FFFFFF"/>
                </a:solidFill>
                <a:effectLst/>
                <a:uFillTx/>
                <a:latin typeface="+mj-lt"/>
                <a:ea typeface="+mj-ea"/>
                <a:cs typeface="+mj-cs"/>
                <a:sym typeface="Calibri"/>
              </a:rPr>
              <a:t>AoS</a:t>
            </a:r>
            <a:r>
              <a:rPr kumimoji="0" lang="en-US" sz="1800" b="0" i="0" u="none" strike="noStrike" cap="none" spc="0" normalizeH="0" baseline="0">
                <a:ln>
                  <a:noFill/>
                </a:ln>
                <a:solidFill>
                  <a:srgbClr val="FFFFFF"/>
                </a:solidFill>
                <a:effectLst/>
                <a:uFillTx/>
                <a:latin typeface="+mj-lt"/>
                <a:ea typeface="+mj-ea"/>
                <a:cs typeface="+mj-cs"/>
                <a:sym typeface="Calibri"/>
              </a:rPr>
              <a:t>)</a:t>
            </a:r>
          </a:p>
        </p:txBody>
      </p:sp>
      <p:sp>
        <p:nvSpPr>
          <p:cNvPr id="25" name="TextBox 24">
            <a:extLst>
              <a:ext uri="{FF2B5EF4-FFF2-40B4-BE49-F238E27FC236}">
                <a16:creationId xmlns:a16="http://schemas.microsoft.com/office/drawing/2014/main" id="{C105E980-701E-633E-34FB-CB0F051F031C}"/>
              </a:ext>
            </a:extLst>
          </p:cNvPr>
          <p:cNvSpPr txBox="1"/>
          <p:nvPr/>
        </p:nvSpPr>
        <p:spPr>
          <a:xfrm>
            <a:off x="7610942" y="5891213"/>
            <a:ext cx="244098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00"/>
                </a:solidFill>
                <a:effectLst/>
                <a:uFillTx/>
                <a:latin typeface="+mj-lt"/>
                <a:ea typeface="+mj-ea"/>
                <a:cs typeface="+mj-cs"/>
                <a:sym typeface="Calibri"/>
              </a:rPr>
              <a:t>Structure-of-Arrays (</a:t>
            </a:r>
            <a:r>
              <a:rPr kumimoji="0" lang="en-US" sz="1800" b="0" i="0" u="none" strike="noStrike" cap="none" spc="0" normalizeH="0" baseline="0" err="1">
                <a:ln>
                  <a:noFill/>
                </a:ln>
                <a:solidFill>
                  <a:srgbClr val="FFFF00"/>
                </a:solidFill>
                <a:effectLst/>
                <a:uFillTx/>
                <a:latin typeface="+mj-lt"/>
                <a:ea typeface="+mj-ea"/>
                <a:cs typeface="+mj-cs"/>
                <a:sym typeface="Calibri"/>
              </a:rPr>
              <a:t>SoA</a:t>
            </a:r>
            <a:r>
              <a:rPr kumimoji="0" lang="en-US" sz="1800" b="0" i="0" u="none" strike="noStrike" cap="none" spc="0" normalizeH="0" baseline="0">
                <a:ln>
                  <a:noFill/>
                </a:ln>
                <a:solidFill>
                  <a:srgbClr val="FFFF00"/>
                </a:solidFill>
                <a:effectLst/>
                <a:uFillTx/>
                <a:latin typeface="+mj-lt"/>
                <a:ea typeface="+mj-ea"/>
                <a:cs typeface="+mj-cs"/>
                <a:sym typeface="Calibri"/>
              </a:rPr>
              <a:t>)</a:t>
            </a:r>
          </a:p>
        </p:txBody>
      </p:sp>
      <p:grpSp>
        <p:nvGrpSpPr>
          <p:cNvPr id="40" name="Group 39">
            <a:extLst>
              <a:ext uri="{FF2B5EF4-FFF2-40B4-BE49-F238E27FC236}">
                <a16:creationId xmlns:a16="http://schemas.microsoft.com/office/drawing/2014/main" id="{F6183C53-DE75-19CB-C0AC-1C591AD7B13E}"/>
              </a:ext>
            </a:extLst>
          </p:cNvPr>
          <p:cNvGrpSpPr/>
          <p:nvPr/>
        </p:nvGrpSpPr>
        <p:grpSpPr>
          <a:xfrm>
            <a:off x="8352849" y="2870393"/>
            <a:ext cx="2698532" cy="1472812"/>
            <a:chOff x="8352849" y="2870393"/>
            <a:chExt cx="2698532" cy="1472812"/>
          </a:xfrm>
        </p:grpSpPr>
        <p:sp>
          <p:nvSpPr>
            <p:cNvPr id="6" name="Speech Bubble: Rectangle 5">
              <a:extLst>
                <a:ext uri="{FF2B5EF4-FFF2-40B4-BE49-F238E27FC236}">
                  <a16:creationId xmlns:a16="http://schemas.microsoft.com/office/drawing/2014/main" id="{B0BB255D-627C-44EC-C583-07A5BB4353E8}"/>
                </a:ext>
              </a:extLst>
            </p:cNvPr>
            <p:cNvSpPr/>
            <p:nvPr/>
          </p:nvSpPr>
          <p:spPr>
            <a:xfrm>
              <a:off x="8352849" y="2870393"/>
              <a:ext cx="2698532" cy="1472812"/>
            </a:xfrm>
            <a:prstGeom prst="wedgeRectCallout">
              <a:avLst>
                <a:gd name="adj1" fmla="val -61635"/>
                <a:gd name="adj2" fmla="val 28377"/>
              </a:avLst>
            </a:prstGeom>
            <a:ln>
              <a:solidFill>
                <a:srgbClr val="FFFFFF"/>
              </a:solidFill>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2" name="Rectangle 21">
              <a:extLst>
                <a:ext uri="{FF2B5EF4-FFF2-40B4-BE49-F238E27FC236}">
                  <a16:creationId xmlns:a16="http://schemas.microsoft.com/office/drawing/2014/main" id="{F6BB4B43-B3A8-795B-0381-513FB7203CF4}"/>
                </a:ext>
              </a:extLst>
            </p:cNvPr>
            <p:cNvSpPr/>
            <p:nvPr/>
          </p:nvSpPr>
          <p:spPr>
            <a:xfrm>
              <a:off x="8693364" y="3103260"/>
              <a:ext cx="289594" cy="296047"/>
            </a:xfrm>
            <a:prstGeom prst="rect">
              <a:avLst/>
            </a:prstGeom>
            <a:noFill/>
            <a:ln w="12700" cap="flat">
              <a:solidFill>
                <a:srgbClr val="00B05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00"/>
                  </a:solidFill>
                  <a:effectLst/>
                  <a:uFillTx/>
                  <a:latin typeface="+mj-lt"/>
                  <a:ea typeface="+mj-ea"/>
                  <a:cs typeface="+mj-cs"/>
                  <a:sym typeface="Calibri"/>
                </a:rPr>
                <a:t>a</a:t>
              </a:r>
            </a:p>
          </p:txBody>
        </p:sp>
        <p:sp>
          <p:nvSpPr>
            <p:cNvPr id="23" name="Rectangle 22">
              <a:extLst>
                <a:ext uri="{FF2B5EF4-FFF2-40B4-BE49-F238E27FC236}">
                  <a16:creationId xmlns:a16="http://schemas.microsoft.com/office/drawing/2014/main" id="{5DA20790-2DEF-06B1-9327-523D517EC110}"/>
                </a:ext>
              </a:extLst>
            </p:cNvPr>
            <p:cNvSpPr/>
            <p:nvPr/>
          </p:nvSpPr>
          <p:spPr>
            <a:xfrm>
              <a:off x="8983737" y="3103259"/>
              <a:ext cx="289594" cy="296047"/>
            </a:xfrm>
            <a:prstGeom prst="rect">
              <a:avLst/>
            </a:prstGeom>
            <a:noFill/>
            <a:ln w="12700" cap="flat">
              <a:solidFill>
                <a:srgbClr val="00B05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algn="ctr" hangingPunct="0"/>
              <a:r>
                <a:rPr kumimoji="0" lang="en-US" sz="1800" b="0" i="0" u="none" strike="noStrike" cap="none" spc="0" normalizeH="0" baseline="0">
                  <a:ln>
                    <a:noFill/>
                  </a:ln>
                  <a:solidFill>
                    <a:srgbClr val="FFFF00"/>
                  </a:solidFill>
                  <a:effectLst/>
                  <a:uFillTx/>
                  <a:latin typeface="+mj-lt"/>
                  <a:ea typeface="+mj-ea"/>
                  <a:cs typeface="+mj-cs"/>
                  <a:sym typeface="Calibri"/>
                </a:rPr>
                <a:t>a</a:t>
              </a:r>
            </a:p>
          </p:txBody>
        </p:sp>
        <p:sp>
          <p:nvSpPr>
            <p:cNvPr id="26" name="Rectangle 25">
              <a:extLst>
                <a:ext uri="{FF2B5EF4-FFF2-40B4-BE49-F238E27FC236}">
                  <a16:creationId xmlns:a16="http://schemas.microsoft.com/office/drawing/2014/main" id="{EFA55DF8-4D72-7AE1-9882-173B95FCF774}"/>
                </a:ext>
              </a:extLst>
            </p:cNvPr>
            <p:cNvSpPr/>
            <p:nvPr/>
          </p:nvSpPr>
          <p:spPr>
            <a:xfrm>
              <a:off x="9274109" y="3103259"/>
              <a:ext cx="289594" cy="296047"/>
            </a:xfrm>
            <a:prstGeom prst="rect">
              <a:avLst/>
            </a:prstGeom>
            <a:noFill/>
            <a:ln w="12700" cap="flat">
              <a:solidFill>
                <a:srgbClr val="00B05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00"/>
                  </a:solidFill>
                  <a:effectLst/>
                  <a:uFillTx/>
                  <a:latin typeface="+mj-lt"/>
                  <a:ea typeface="+mj-ea"/>
                  <a:cs typeface="+mj-cs"/>
                  <a:sym typeface="Calibri"/>
                </a:rPr>
                <a:t>a</a:t>
              </a:r>
            </a:p>
          </p:txBody>
        </p:sp>
        <p:sp>
          <p:nvSpPr>
            <p:cNvPr id="27" name="Rectangle 26">
              <a:extLst>
                <a:ext uri="{FF2B5EF4-FFF2-40B4-BE49-F238E27FC236}">
                  <a16:creationId xmlns:a16="http://schemas.microsoft.com/office/drawing/2014/main" id="{8337808C-625B-542B-435C-166C4964EFE3}"/>
                </a:ext>
              </a:extLst>
            </p:cNvPr>
            <p:cNvSpPr/>
            <p:nvPr/>
          </p:nvSpPr>
          <p:spPr>
            <a:xfrm>
              <a:off x="9564482" y="3103258"/>
              <a:ext cx="289594" cy="296047"/>
            </a:xfrm>
            <a:prstGeom prst="rect">
              <a:avLst/>
            </a:prstGeom>
            <a:noFill/>
            <a:ln w="12700" cap="flat">
              <a:solidFill>
                <a:srgbClr val="00B05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algn="ctr" hangingPunct="0"/>
              <a:r>
                <a:rPr kumimoji="0" lang="en-US" sz="1800" b="0" i="0" u="none" strike="noStrike" cap="none" spc="0" normalizeH="0" baseline="0">
                  <a:ln>
                    <a:noFill/>
                  </a:ln>
                  <a:solidFill>
                    <a:srgbClr val="FFFF00"/>
                  </a:solidFill>
                  <a:effectLst/>
                  <a:uFillTx/>
                  <a:latin typeface="+mj-lt"/>
                  <a:ea typeface="+mj-ea"/>
                  <a:cs typeface="+mj-cs"/>
                  <a:sym typeface="Calibri"/>
                </a:rPr>
                <a:t>a</a:t>
              </a:r>
            </a:p>
          </p:txBody>
        </p:sp>
        <p:sp>
          <p:nvSpPr>
            <p:cNvPr id="28" name="Rectangle 27">
              <a:extLst>
                <a:ext uri="{FF2B5EF4-FFF2-40B4-BE49-F238E27FC236}">
                  <a16:creationId xmlns:a16="http://schemas.microsoft.com/office/drawing/2014/main" id="{FB428C6D-6443-FFC1-5310-BD6C2E29B323}"/>
                </a:ext>
              </a:extLst>
            </p:cNvPr>
            <p:cNvSpPr/>
            <p:nvPr/>
          </p:nvSpPr>
          <p:spPr>
            <a:xfrm>
              <a:off x="10428542" y="3103257"/>
              <a:ext cx="289594" cy="296047"/>
            </a:xfrm>
            <a:prstGeom prst="rect">
              <a:avLst/>
            </a:prstGeom>
            <a:noFill/>
            <a:ln w="12700" cap="flat">
              <a:solidFill>
                <a:srgbClr val="00B05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algn="ctr" hangingPunct="0"/>
              <a:r>
                <a:rPr kumimoji="0" lang="en-US" sz="1800" b="0" i="0" u="none" strike="noStrike" cap="none" spc="0" normalizeH="0" baseline="0">
                  <a:ln>
                    <a:noFill/>
                  </a:ln>
                  <a:solidFill>
                    <a:srgbClr val="FFFF00"/>
                  </a:solidFill>
                  <a:effectLst/>
                  <a:uFillTx/>
                  <a:latin typeface="+mj-lt"/>
                  <a:ea typeface="+mj-ea"/>
                  <a:cs typeface="+mj-cs"/>
                  <a:sym typeface="Calibri"/>
                </a:rPr>
                <a:t>a</a:t>
              </a:r>
            </a:p>
          </p:txBody>
        </p:sp>
        <p:sp>
          <p:nvSpPr>
            <p:cNvPr id="29" name="Rectangle 28">
              <a:extLst>
                <a:ext uri="{FF2B5EF4-FFF2-40B4-BE49-F238E27FC236}">
                  <a16:creationId xmlns:a16="http://schemas.microsoft.com/office/drawing/2014/main" id="{C50F79EC-CA90-23FD-ED0F-1E396D774845}"/>
                </a:ext>
              </a:extLst>
            </p:cNvPr>
            <p:cNvSpPr/>
            <p:nvPr/>
          </p:nvSpPr>
          <p:spPr>
            <a:xfrm>
              <a:off x="9852242" y="3103257"/>
              <a:ext cx="289594" cy="296047"/>
            </a:xfrm>
            <a:prstGeom prst="rect">
              <a:avLst/>
            </a:prstGeom>
            <a:noFill/>
            <a:ln w="12700" cap="flat">
              <a:solidFill>
                <a:srgbClr val="00B05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00"/>
                  </a:solidFill>
                  <a:effectLst/>
                  <a:uFillTx/>
                  <a:latin typeface="+mj-lt"/>
                  <a:ea typeface="+mj-ea"/>
                  <a:cs typeface="+mj-cs"/>
                  <a:sym typeface="Calibri"/>
                </a:rPr>
                <a:t>a</a:t>
              </a:r>
            </a:p>
          </p:txBody>
        </p:sp>
        <p:sp>
          <p:nvSpPr>
            <p:cNvPr id="30" name="TextBox 29">
              <a:extLst>
                <a:ext uri="{FF2B5EF4-FFF2-40B4-BE49-F238E27FC236}">
                  <a16:creationId xmlns:a16="http://schemas.microsoft.com/office/drawing/2014/main" id="{68E1A7E9-CC51-E397-8D69-6246F55A0E6B}"/>
                </a:ext>
              </a:extLst>
            </p:cNvPr>
            <p:cNvSpPr txBox="1"/>
            <p:nvPr/>
          </p:nvSpPr>
          <p:spPr>
            <a:xfrm>
              <a:off x="10140003" y="3103257"/>
              <a:ext cx="36184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200">
                  <a:solidFill>
                    <a:srgbClr val="FFFFFF"/>
                  </a:solidFill>
                </a:rPr>
                <a:t>...</a:t>
              </a:r>
            </a:p>
            <a:p>
              <a:endParaRPr lang="en-US" sz="1200">
                <a:solidFill>
                  <a:srgbClr val="FFFFFF"/>
                </a:solidFill>
              </a:endParaRPr>
            </a:p>
          </p:txBody>
        </p:sp>
        <p:sp>
          <p:nvSpPr>
            <p:cNvPr id="32" name="Rectangle 31">
              <a:extLst>
                <a:ext uri="{FF2B5EF4-FFF2-40B4-BE49-F238E27FC236}">
                  <a16:creationId xmlns:a16="http://schemas.microsoft.com/office/drawing/2014/main" id="{BDEB4997-FED7-73C8-8E55-549DCDAD88C0}"/>
                </a:ext>
              </a:extLst>
            </p:cNvPr>
            <p:cNvSpPr/>
            <p:nvPr/>
          </p:nvSpPr>
          <p:spPr>
            <a:xfrm>
              <a:off x="8692585" y="3557738"/>
              <a:ext cx="289594" cy="296047"/>
            </a:xfrm>
            <a:prstGeom prst="rect">
              <a:avLst/>
            </a:prstGeom>
            <a:noFill/>
            <a:ln w="12700" cap="flat">
              <a:solidFill>
                <a:srgbClr val="00B05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00"/>
                  </a:solidFill>
                  <a:effectLst/>
                  <a:uFillTx/>
                  <a:latin typeface="+mj-lt"/>
                  <a:ea typeface="+mj-ea"/>
                  <a:cs typeface="+mj-cs"/>
                  <a:sym typeface="Calibri"/>
                </a:rPr>
                <a:t>b</a:t>
              </a:r>
            </a:p>
          </p:txBody>
        </p:sp>
        <p:sp>
          <p:nvSpPr>
            <p:cNvPr id="33" name="Rectangle 32">
              <a:extLst>
                <a:ext uri="{FF2B5EF4-FFF2-40B4-BE49-F238E27FC236}">
                  <a16:creationId xmlns:a16="http://schemas.microsoft.com/office/drawing/2014/main" id="{A14F2F30-EF18-BF32-CA47-AD54BDD0A21B}"/>
                </a:ext>
              </a:extLst>
            </p:cNvPr>
            <p:cNvSpPr/>
            <p:nvPr/>
          </p:nvSpPr>
          <p:spPr>
            <a:xfrm>
              <a:off x="8982958" y="3557737"/>
              <a:ext cx="289594" cy="296047"/>
            </a:xfrm>
            <a:prstGeom prst="rect">
              <a:avLst/>
            </a:prstGeom>
            <a:noFill/>
            <a:ln w="12700" cap="flat">
              <a:solidFill>
                <a:srgbClr val="00B05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algn="ctr" hangingPunct="0"/>
              <a:r>
                <a:rPr kumimoji="0" lang="en-US" sz="1800" b="0" i="0" u="none" strike="noStrike" cap="none" spc="0" normalizeH="0" baseline="0">
                  <a:ln>
                    <a:noFill/>
                  </a:ln>
                  <a:solidFill>
                    <a:srgbClr val="FFFF00"/>
                  </a:solidFill>
                  <a:effectLst/>
                  <a:uFillTx/>
                  <a:latin typeface="+mj-lt"/>
                  <a:ea typeface="+mj-ea"/>
                  <a:cs typeface="+mj-cs"/>
                  <a:sym typeface="Calibri"/>
                </a:rPr>
                <a:t>b</a:t>
              </a:r>
            </a:p>
          </p:txBody>
        </p:sp>
        <p:sp>
          <p:nvSpPr>
            <p:cNvPr id="34" name="Rectangle 33">
              <a:extLst>
                <a:ext uri="{FF2B5EF4-FFF2-40B4-BE49-F238E27FC236}">
                  <a16:creationId xmlns:a16="http://schemas.microsoft.com/office/drawing/2014/main" id="{7A5C5FA0-3B89-FF07-C059-DB9ABB6A0332}"/>
                </a:ext>
              </a:extLst>
            </p:cNvPr>
            <p:cNvSpPr/>
            <p:nvPr/>
          </p:nvSpPr>
          <p:spPr>
            <a:xfrm>
              <a:off x="9273330" y="3557737"/>
              <a:ext cx="289594" cy="296047"/>
            </a:xfrm>
            <a:prstGeom prst="rect">
              <a:avLst/>
            </a:prstGeom>
            <a:noFill/>
            <a:ln w="12700" cap="flat">
              <a:solidFill>
                <a:srgbClr val="00B05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00"/>
                  </a:solidFill>
                  <a:effectLst/>
                  <a:uFillTx/>
                  <a:latin typeface="+mj-lt"/>
                  <a:ea typeface="+mj-ea"/>
                  <a:cs typeface="+mj-cs"/>
                  <a:sym typeface="Calibri"/>
                </a:rPr>
                <a:t>b</a:t>
              </a:r>
            </a:p>
          </p:txBody>
        </p:sp>
        <p:sp>
          <p:nvSpPr>
            <p:cNvPr id="35" name="Rectangle 34">
              <a:extLst>
                <a:ext uri="{FF2B5EF4-FFF2-40B4-BE49-F238E27FC236}">
                  <a16:creationId xmlns:a16="http://schemas.microsoft.com/office/drawing/2014/main" id="{062D912A-C852-C061-8FB6-6B0C6E81AA3B}"/>
                </a:ext>
              </a:extLst>
            </p:cNvPr>
            <p:cNvSpPr/>
            <p:nvPr/>
          </p:nvSpPr>
          <p:spPr>
            <a:xfrm>
              <a:off x="9563703" y="3557736"/>
              <a:ext cx="289594" cy="296047"/>
            </a:xfrm>
            <a:prstGeom prst="rect">
              <a:avLst/>
            </a:prstGeom>
            <a:noFill/>
            <a:ln w="12700" cap="flat">
              <a:solidFill>
                <a:srgbClr val="00B05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algn="ctr" hangingPunct="0"/>
              <a:r>
                <a:rPr kumimoji="0" lang="en-US" sz="1800" b="0" i="0" u="none" strike="noStrike" cap="none" spc="0" normalizeH="0" baseline="0">
                  <a:ln>
                    <a:noFill/>
                  </a:ln>
                  <a:solidFill>
                    <a:srgbClr val="FFFF00"/>
                  </a:solidFill>
                  <a:effectLst/>
                  <a:uFillTx/>
                  <a:latin typeface="+mj-lt"/>
                  <a:ea typeface="+mj-ea"/>
                  <a:cs typeface="+mj-cs"/>
                  <a:sym typeface="Calibri"/>
                </a:rPr>
                <a:t>b</a:t>
              </a:r>
            </a:p>
          </p:txBody>
        </p:sp>
        <p:sp>
          <p:nvSpPr>
            <p:cNvPr id="36" name="Rectangle 35">
              <a:extLst>
                <a:ext uri="{FF2B5EF4-FFF2-40B4-BE49-F238E27FC236}">
                  <a16:creationId xmlns:a16="http://schemas.microsoft.com/office/drawing/2014/main" id="{536C015A-B904-4C3D-70DA-E6D80A50AB22}"/>
                </a:ext>
              </a:extLst>
            </p:cNvPr>
            <p:cNvSpPr/>
            <p:nvPr/>
          </p:nvSpPr>
          <p:spPr>
            <a:xfrm>
              <a:off x="10427763" y="3557735"/>
              <a:ext cx="289594" cy="296047"/>
            </a:xfrm>
            <a:prstGeom prst="rect">
              <a:avLst/>
            </a:prstGeom>
            <a:noFill/>
            <a:ln w="12700" cap="flat">
              <a:solidFill>
                <a:srgbClr val="00B05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algn="ctr" hangingPunct="0"/>
              <a:r>
                <a:rPr kumimoji="0" lang="en-US" sz="1800" b="0" i="0" u="none" strike="noStrike" cap="none" spc="0" normalizeH="0" baseline="0">
                  <a:ln>
                    <a:noFill/>
                  </a:ln>
                  <a:solidFill>
                    <a:srgbClr val="FFFF00"/>
                  </a:solidFill>
                  <a:effectLst/>
                  <a:uFillTx/>
                  <a:latin typeface="+mj-lt"/>
                  <a:ea typeface="+mj-ea"/>
                  <a:cs typeface="+mj-cs"/>
                  <a:sym typeface="Calibri"/>
                </a:rPr>
                <a:t>b</a:t>
              </a:r>
            </a:p>
          </p:txBody>
        </p:sp>
        <p:sp>
          <p:nvSpPr>
            <p:cNvPr id="37" name="Rectangle 36">
              <a:extLst>
                <a:ext uri="{FF2B5EF4-FFF2-40B4-BE49-F238E27FC236}">
                  <a16:creationId xmlns:a16="http://schemas.microsoft.com/office/drawing/2014/main" id="{FFDAB944-0F2E-B200-62C7-F52BC7A418DD}"/>
                </a:ext>
              </a:extLst>
            </p:cNvPr>
            <p:cNvSpPr/>
            <p:nvPr/>
          </p:nvSpPr>
          <p:spPr>
            <a:xfrm>
              <a:off x="9851463" y="3557735"/>
              <a:ext cx="289594" cy="296047"/>
            </a:xfrm>
            <a:prstGeom prst="rect">
              <a:avLst/>
            </a:prstGeom>
            <a:noFill/>
            <a:ln w="12700" cap="flat">
              <a:solidFill>
                <a:srgbClr val="00B05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00"/>
                  </a:solidFill>
                  <a:effectLst/>
                  <a:uFillTx/>
                  <a:latin typeface="+mj-lt"/>
                  <a:ea typeface="+mj-ea"/>
                  <a:cs typeface="+mj-cs"/>
                  <a:sym typeface="Calibri"/>
                </a:rPr>
                <a:t>b</a:t>
              </a:r>
            </a:p>
          </p:txBody>
        </p:sp>
        <p:sp>
          <p:nvSpPr>
            <p:cNvPr id="38" name="TextBox 37">
              <a:extLst>
                <a:ext uri="{FF2B5EF4-FFF2-40B4-BE49-F238E27FC236}">
                  <a16:creationId xmlns:a16="http://schemas.microsoft.com/office/drawing/2014/main" id="{EBB33198-FD73-590A-1899-588C558867C7}"/>
                </a:ext>
              </a:extLst>
            </p:cNvPr>
            <p:cNvSpPr txBox="1"/>
            <p:nvPr/>
          </p:nvSpPr>
          <p:spPr>
            <a:xfrm>
              <a:off x="10137106" y="3518755"/>
              <a:ext cx="36184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200">
                  <a:solidFill>
                    <a:srgbClr val="FFFFFF"/>
                  </a:solidFill>
                </a:rPr>
                <a:t>...</a:t>
              </a:r>
            </a:p>
            <a:p>
              <a:endParaRPr lang="en-US" sz="1200">
                <a:solidFill>
                  <a:srgbClr val="FFFFFF"/>
                </a:solidFill>
              </a:endParaRPr>
            </a:p>
          </p:txBody>
        </p:sp>
        <p:sp>
          <p:nvSpPr>
            <p:cNvPr id="39" name="TextBox 38">
              <a:extLst>
                <a:ext uri="{FF2B5EF4-FFF2-40B4-BE49-F238E27FC236}">
                  <a16:creationId xmlns:a16="http://schemas.microsoft.com/office/drawing/2014/main" id="{29C4D2CF-EF0F-6204-D4DE-D202D6E63EBE}"/>
                </a:ext>
              </a:extLst>
            </p:cNvPr>
            <p:cNvSpPr txBox="1"/>
            <p:nvPr/>
          </p:nvSpPr>
          <p:spPr>
            <a:xfrm rot="16200000">
              <a:off x="9375107" y="3814030"/>
              <a:ext cx="36184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1200">
                  <a:solidFill>
                    <a:srgbClr val="FFFFFF"/>
                  </a:solidFill>
                </a:rPr>
                <a:t>...</a:t>
              </a:r>
            </a:p>
            <a:p>
              <a:endParaRPr lang="en-US" sz="1200">
                <a:solidFill>
                  <a:srgbClr val="FFFFFF"/>
                </a:solidFill>
              </a:endParaRPr>
            </a:p>
          </p:txBody>
        </p:sp>
      </p:grpSp>
    </p:spTree>
    <p:extLst>
      <p:ext uri="{BB962C8B-B14F-4D97-AF65-F5344CB8AC3E}">
        <p14:creationId xmlns:p14="http://schemas.microsoft.com/office/powerpoint/2010/main" val="3292692430"/>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8CC81A-2AB8-91E4-737F-176306A1B319}"/>
              </a:ext>
            </a:extLst>
          </p:cNvPr>
          <p:cNvSpPr>
            <a:spLocks noGrp="1"/>
          </p:cNvSpPr>
          <p:nvPr>
            <p:ph type="sldNum" sz="quarter" idx="2"/>
          </p:nvPr>
        </p:nvSpPr>
        <p:spPr/>
        <p:txBody>
          <a:bodyPr/>
          <a:lstStyle/>
          <a:p>
            <a:fld id="{86CB4B4D-7CA3-9044-876B-883B54F8677D}" type="slidenum">
              <a:rPr lang="en-US" smtClean="0"/>
              <a:t>73</a:t>
            </a:fld>
            <a:endParaRPr lang="en-US"/>
          </a:p>
        </p:txBody>
      </p:sp>
      <p:sp>
        <p:nvSpPr>
          <p:cNvPr id="3" name="Title 2">
            <a:extLst>
              <a:ext uri="{FF2B5EF4-FFF2-40B4-BE49-F238E27FC236}">
                <a16:creationId xmlns:a16="http://schemas.microsoft.com/office/drawing/2014/main" id="{51900A63-E3E0-ED5A-5C8F-2A25E2851964}"/>
              </a:ext>
            </a:extLst>
          </p:cNvPr>
          <p:cNvSpPr>
            <a:spLocks noGrp="1"/>
          </p:cNvSpPr>
          <p:nvPr>
            <p:ph type="title"/>
          </p:nvPr>
        </p:nvSpPr>
        <p:spPr/>
        <p:txBody>
          <a:bodyPr>
            <a:normAutofit fontScale="90000"/>
          </a:bodyPr>
          <a:lstStyle/>
          <a:p>
            <a:r>
              <a:rPr lang="en-US"/>
              <a:t>Bank Conflicts in Shared Memory</a:t>
            </a:r>
          </a:p>
        </p:txBody>
      </p:sp>
      <p:sp>
        <p:nvSpPr>
          <p:cNvPr id="4" name="Text Placeholder 3">
            <a:extLst>
              <a:ext uri="{FF2B5EF4-FFF2-40B4-BE49-F238E27FC236}">
                <a16:creationId xmlns:a16="http://schemas.microsoft.com/office/drawing/2014/main" id="{61F12F4E-3C01-BC1F-A6F4-A36E2807F885}"/>
              </a:ext>
            </a:extLst>
          </p:cNvPr>
          <p:cNvSpPr>
            <a:spLocks noGrp="1"/>
          </p:cNvSpPr>
          <p:nvPr>
            <p:ph type="body" idx="1"/>
          </p:nvPr>
        </p:nvSpPr>
        <p:spPr>
          <a:xfrm>
            <a:off x="274951" y="1266885"/>
            <a:ext cx="9015697" cy="1694903"/>
          </a:xfrm>
        </p:spPr>
        <p:txBody>
          <a:bodyPr/>
          <a:lstStyle/>
          <a:p>
            <a:r>
              <a:rPr lang="en-US"/>
              <a:t>The shared memory is fast, but bank conflicts might hinder its performance </a:t>
            </a:r>
            <a:r>
              <a:rPr lang="en-US">
                <a:sym typeface="Wingdings" panose="05000000000000000000" pitchFamily="2" charset="2"/>
              </a:rPr>
              <a:t></a:t>
            </a:r>
            <a:r>
              <a:rPr lang="en-US"/>
              <a:t> </a:t>
            </a:r>
          </a:p>
          <a:p>
            <a:pPr lvl="1"/>
            <a:r>
              <a:rPr lang="en-US"/>
              <a:t>Multiple memory addresses are assigned at a bank</a:t>
            </a:r>
          </a:p>
          <a:p>
            <a:pPr lvl="1"/>
            <a:endParaRPr lang="en-US"/>
          </a:p>
        </p:txBody>
      </p:sp>
      <p:sp>
        <p:nvSpPr>
          <p:cNvPr id="5" name="Text Placeholder 4">
            <a:extLst>
              <a:ext uri="{FF2B5EF4-FFF2-40B4-BE49-F238E27FC236}">
                <a16:creationId xmlns:a16="http://schemas.microsoft.com/office/drawing/2014/main" id="{A7C7C290-98E9-113C-E419-87D32DD08261}"/>
              </a:ext>
            </a:extLst>
          </p:cNvPr>
          <p:cNvSpPr>
            <a:spLocks noGrp="1"/>
          </p:cNvSpPr>
          <p:nvPr>
            <p:ph type="body" sz="quarter" idx="13"/>
          </p:nvPr>
        </p:nvSpPr>
        <p:spPr>
          <a:xfrm>
            <a:off x="273525" y="910255"/>
            <a:ext cx="6404144" cy="279401"/>
          </a:xfrm>
        </p:spPr>
        <p:txBody>
          <a:bodyPr>
            <a:normAutofit fontScale="77500" lnSpcReduction="20000"/>
          </a:bodyPr>
          <a:lstStyle/>
          <a:p>
            <a:endParaRPr lang="en-US"/>
          </a:p>
        </p:txBody>
      </p:sp>
      <p:graphicFrame>
        <p:nvGraphicFramePr>
          <p:cNvPr id="6" name="Table 7">
            <a:extLst>
              <a:ext uri="{FF2B5EF4-FFF2-40B4-BE49-F238E27FC236}">
                <a16:creationId xmlns:a16="http://schemas.microsoft.com/office/drawing/2014/main" id="{C5318815-367C-8C1B-1720-16047D4DC11D}"/>
              </a:ext>
            </a:extLst>
          </p:cNvPr>
          <p:cNvGraphicFramePr>
            <a:graphicFrameLocks noGrp="1"/>
          </p:cNvGraphicFramePr>
          <p:nvPr>
            <p:extLst>
              <p:ext uri="{D42A27DB-BD31-4B8C-83A1-F6EECF244321}">
                <p14:modId xmlns:p14="http://schemas.microsoft.com/office/powerpoint/2010/main" val="2179722215"/>
              </p:ext>
            </p:extLst>
          </p:nvPr>
        </p:nvGraphicFramePr>
        <p:xfrm>
          <a:off x="339677" y="2468085"/>
          <a:ext cx="11571395" cy="1384995"/>
        </p:xfrm>
        <a:graphic>
          <a:graphicData uri="http://schemas.openxmlformats.org/drawingml/2006/table">
            <a:tbl>
              <a:tblPr firstRow="1" bandRow="1">
                <a:tableStyleId>{5C22544A-7EE6-4342-B048-85BDC9FD1C3A}</a:tableStyleId>
              </a:tblPr>
              <a:tblGrid>
                <a:gridCol w="855315">
                  <a:extLst>
                    <a:ext uri="{9D8B030D-6E8A-4147-A177-3AD203B41FA5}">
                      <a16:colId xmlns:a16="http://schemas.microsoft.com/office/drawing/2014/main" val="1971576384"/>
                    </a:ext>
                  </a:extLst>
                </a:gridCol>
                <a:gridCol w="669755">
                  <a:extLst>
                    <a:ext uri="{9D8B030D-6E8A-4147-A177-3AD203B41FA5}">
                      <a16:colId xmlns:a16="http://schemas.microsoft.com/office/drawing/2014/main" val="3141929647"/>
                    </a:ext>
                  </a:extLst>
                </a:gridCol>
                <a:gridCol w="669755">
                  <a:extLst>
                    <a:ext uri="{9D8B030D-6E8A-4147-A177-3AD203B41FA5}">
                      <a16:colId xmlns:a16="http://schemas.microsoft.com/office/drawing/2014/main" val="799043770"/>
                    </a:ext>
                  </a:extLst>
                </a:gridCol>
                <a:gridCol w="669755">
                  <a:extLst>
                    <a:ext uri="{9D8B030D-6E8A-4147-A177-3AD203B41FA5}">
                      <a16:colId xmlns:a16="http://schemas.microsoft.com/office/drawing/2014/main" val="1241334813"/>
                    </a:ext>
                  </a:extLst>
                </a:gridCol>
                <a:gridCol w="669755">
                  <a:extLst>
                    <a:ext uri="{9D8B030D-6E8A-4147-A177-3AD203B41FA5}">
                      <a16:colId xmlns:a16="http://schemas.microsoft.com/office/drawing/2014/main" val="2627692569"/>
                    </a:ext>
                  </a:extLst>
                </a:gridCol>
                <a:gridCol w="669755">
                  <a:extLst>
                    <a:ext uri="{9D8B030D-6E8A-4147-A177-3AD203B41FA5}">
                      <a16:colId xmlns:a16="http://schemas.microsoft.com/office/drawing/2014/main" val="3905703241"/>
                    </a:ext>
                  </a:extLst>
                </a:gridCol>
                <a:gridCol w="669755">
                  <a:extLst>
                    <a:ext uri="{9D8B030D-6E8A-4147-A177-3AD203B41FA5}">
                      <a16:colId xmlns:a16="http://schemas.microsoft.com/office/drawing/2014/main" val="3737306356"/>
                    </a:ext>
                  </a:extLst>
                </a:gridCol>
                <a:gridCol w="669755">
                  <a:extLst>
                    <a:ext uri="{9D8B030D-6E8A-4147-A177-3AD203B41FA5}">
                      <a16:colId xmlns:a16="http://schemas.microsoft.com/office/drawing/2014/main" val="2686737829"/>
                    </a:ext>
                  </a:extLst>
                </a:gridCol>
                <a:gridCol w="669755">
                  <a:extLst>
                    <a:ext uri="{9D8B030D-6E8A-4147-A177-3AD203B41FA5}">
                      <a16:colId xmlns:a16="http://schemas.microsoft.com/office/drawing/2014/main" val="2774963429"/>
                    </a:ext>
                  </a:extLst>
                </a:gridCol>
                <a:gridCol w="669755">
                  <a:extLst>
                    <a:ext uri="{9D8B030D-6E8A-4147-A177-3AD203B41FA5}">
                      <a16:colId xmlns:a16="http://schemas.microsoft.com/office/drawing/2014/main" val="4165893638"/>
                    </a:ext>
                  </a:extLst>
                </a:gridCol>
                <a:gridCol w="669755">
                  <a:extLst>
                    <a:ext uri="{9D8B030D-6E8A-4147-A177-3AD203B41FA5}">
                      <a16:colId xmlns:a16="http://schemas.microsoft.com/office/drawing/2014/main" val="157363125"/>
                    </a:ext>
                  </a:extLst>
                </a:gridCol>
                <a:gridCol w="669755">
                  <a:extLst>
                    <a:ext uri="{9D8B030D-6E8A-4147-A177-3AD203B41FA5}">
                      <a16:colId xmlns:a16="http://schemas.microsoft.com/office/drawing/2014/main" val="2014955909"/>
                    </a:ext>
                  </a:extLst>
                </a:gridCol>
                <a:gridCol w="669755">
                  <a:extLst>
                    <a:ext uri="{9D8B030D-6E8A-4147-A177-3AD203B41FA5}">
                      <a16:colId xmlns:a16="http://schemas.microsoft.com/office/drawing/2014/main" val="2393043771"/>
                    </a:ext>
                  </a:extLst>
                </a:gridCol>
                <a:gridCol w="669755">
                  <a:extLst>
                    <a:ext uri="{9D8B030D-6E8A-4147-A177-3AD203B41FA5}">
                      <a16:colId xmlns:a16="http://schemas.microsoft.com/office/drawing/2014/main" val="2835546587"/>
                    </a:ext>
                  </a:extLst>
                </a:gridCol>
                <a:gridCol w="669755">
                  <a:extLst>
                    <a:ext uri="{9D8B030D-6E8A-4147-A177-3AD203B41FA5}">
                      <a16:colId xmlns:a16="http://schemas.microsoft.com/office/drawing/2014/main" val="1610066401"/>
                    </a:ext>
                  </a:extLst>
                </a:gridCol>
                <a:gridCol w="669755">
                  <a:extLst>
                    <a:ext uri="{9D8B030D-6E8A-4147-A177-3AD203B41FA5}">
                      <a16:colId xmlns:a16="http://schemas.microsoft.com/office/drawing/2014/main" val="3401661910"/>
                    </a:ext>
                  </a:extLst>
                </a:gridCol>
                <a:gridCol w="669755">
                  <a:extLst>
                    <a:ext uri="{9D8B030D-6E8A-4147-A177-3AD203B41FA5}">
                      <a16:colId xmlns:a16="http://schemas.microsoft.com/office/drawing/2014/main" val="2148040256"/>
                    </a:ext>
                  </a:extLst>
                </a:gridCol>
              </a:tblGrid>
              <a:tr h="399623">
                <a:tc>
                  <a:txBody>
                    <a:bodyPr/>
                    <a:lstStyle/>
                    <a:p>
                      <a:pPr algn="ctr"/>
                      <a:r>
                        <a:rPr lang="en-US"/>
                        <a:t>Bank</a:t>
                      </a:r>
                    </a:p>
                  </a:txBody>
                  <a:tcPr/>
                </a:tc>
                <a:tc>
                  <a:txBody>
                    <a:bodyPr/>
                    <a:lstStyle/>
                    <a:p>
                      <a:pPr algn="ctr"/>
                      <a:r>
                        <a:rPr lang="en-US"/>
                        <a:t>0</a:t>
                      </a:r>
                    </a:p>
                  </a:txBody>
                  <a:tcPr/>
                </a:tc>
                <a:tc>
                  <a:txBody>
                    <a:bodyPr/>
                    <a:lstStyle/>
                    <a:p>
                      <a:pPr algn="ctr"/>
                      <a:r>
                        <a:rPr lang="en-US"/>
                        <a:t>1</a:t>
                      </a:r>
                    </a:p>
                  </a:txBody>
                  <a:tcPr/>
                </a:tc>
                <a:tc>
                  <a:txBody>
                    <a:bodyPr/>
                    <a:lstStyle/>
                    <a:p>
                      <a:pPr algn="ctr"/>
                      <a:r>
                        <a:rPr lang="en-US"/>
                        <a:t>2</a:t>
                      </a:r>
                    </a:p>
                  </a:txBody>
                  <a:tcPr/>
                </a:tc>
                <a:tc>
                  <a:txBody>
                    <a:bodyPr/>
                    <a:lstStyle/>
                    <a:p>
                      <a:pPr algn="ctr"/>
                      <a:r>
                        <a:rPr lang="en-US"/>
                        <a:t>3</a:t>
                      </a:r>
                    </a:p>
                  </a:txBody>
                  <a:tcPr/>
                </a:tc>
                <a:tc>
                  <a:txBody>
                    <a:bodyPr/>
                    <a:lstStyle/>
                    <a:p>
                      <a:pPr algn="ctr"/>
                      <a:r>
                        <a:rPr lang="en-US"/>
                        <a:t>4</a:t>
                      </a:r>
                    </a:p>
                  </a:txBody>
                  <a:tcPr/>
                </a:tc>
                <a:tc>
                  <a:txBody>
                    <a:bodyPr/>
                    <a:lstStyle/>
                    <a:p>
                      <a:pPr algn="ctr"/>
                      <a:r>
                        <a:rPr lang="en-US"/>
                        <a:t>5</a:t>
                      </a:r>
                    </a:p>
                  </a:txBody>
                  <a:tcPr/>
                </a:tc>
                <a:tc>
                  <a:txBody>
                    <a:bodyPr/>
                    <a:lstStyle/>
                    <a:p>
                      <a:pPr algn="ctr"/>
                      <a:r>
                        <a:rPr lang="en-US"/>
                        <a:t>6</a:t>
                      </a:r>
                    </a:p>
                  </a:txBody>
                  <a:tcPr/>
                </a:tc>
                <a:tc>
                  <a:txBody>
                    <a:bodyPr/>
                    <a:lstStyle/>
                    <a:p>
                      <a:pPr algn="ctr"/>
                      <a:r>
                        <a:rPr lang="en-US"/>
                        <a:t>7</a:t>
                      </a:r>
                    </a:p>
                  </a:txBody>
                  <a:tcPr/>
                </a:tc>
                <a:tc>
                  <a:txBody>
                    <a:bodyPr/>
                    <a:lstStyle/>
                    <a:p>
                      <a:pPr algn="ctr"/>
                      <a:r>
                        <a:rPr lang="en-US"/>
                        <a:t>8</a:t>
                      </a:r>
                    </a:p>
                  </a:txBody>
                  <a:tcPr/>
                </a:tc>
                <a:tc>
                  <a:txBody>
                    <a:bodyPr/>
                    <a:lstStyle/>
                    <a:p>
                      <a:pPr algn="ctr"/>
                      <a:r>
                        <a:rPr lang="en-US"/>
                        <a:t>9</a:t>
                      </a:r>
                    </a:p>
                  </a:txBody>
                  <a:tcPr/>
                </a:tc>
                <a:tc>
                  <a:txBody>
                    <a:bodyPr/>
                    <a:lstStyle/>
                    <a:p>
                      <a:pPr algn="ctr"/>
                      <a:r>
                        <a:rPr lang="en-US"/>
                        <a:t>10</a:t>
                      </a:r>
                    </a:p>
                  </a:txBody>
                  <a:tcPr/>
                </a:tc>
                <a:tc>
                  <a:txBody>
                    <a:bodyPr/>
                    <a:lstStyle/>
                    <a:p>
                      <a:pPr algn="ctr"/>
                      <a:r>
                        <a:rPr lang="en-US"/>
                        <a:t>…</a:t>
                      </a:r>
                    </a:p>
                  </a:txBody>
                  <a:tcPr/>
                </a:tc>
                <a:tc>
                  <a:txBody>
                    <a:bodyPr/>
                    <a:lstStyle/>
                    <a:p>
                      <a:pPr algn="ctr"/>
                      <a:r>
                        <a:rPr lang="en-US"/>
                        <a:t>28</a:t>
                      </a:r>
                    </a:p>
                  </a:txBody>
                  <a:tcPr/>
                </a:tc>
                <a:tc>
                  <a:txBody>
                    <a:bodyPr/>
                    <a:lstStyle/>
                    <a:p>
                      <a:pPr algn="ctr"/>
                      <a:r>
                        <a:rPr lang="en-US"/>
                        <a:t>29</a:t>
                      </a:r>
                    </a:p>
                  </a:txBody>
                  <a:tcPr/>
                </a:tc>
                <a:tc>
                  <a:txBody>
                    <a:bodyPr/>
                    <a:lstStyle/>
                    <a:p>
                      <a:pPr algn="ctr"/>
                      <a:r>
                        <a:rPr lang="en-US"/>
                        <a:t>30</a:t>
                      </a:r>
                    </a:p>
                  </a:txBody>
                  <a:tcPr/>
                </a:tc>
                <a:tc>
                  <a:txBody>
                    <a:bodyPr/>
                    <a:lstStyle/>
                    <a:p>
                      <a:pPr algn="ctr"/>
                      <a:r>
                        <a:rPr lang="en-US"/>
                        <a:t>31</a:t>
                      </a:r>
                    </a:p>
                  </a:txBody>
                  <a:tcPr/>
                </a:tc>
                <a:extLst>
                  <a:ext uri="{0D108BD9-81ED-4DB2-BD59-A6C34878D82A}">
                    <a16:rowId xmlns:a16="http://schemas.microsoft.com/office/drawing/2014/main" val="389995733"/>
                  </a:ext>
                </a:extLst>
              </a:tr>
              <a:tr h="492686">
                <a:tc rowSpan="2">
                  <a:txBody>
                    <a:bodyPr/>
                    <a:lstStyle/>
                    <a:p>
                      <a:pPr algn="ctr"/>
                      <a:r>
                        <a:rPr lang="en-US"/>
                        <a:t>Address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t>0-3</a:t>
                      </a:r>
                    </a:p>
                    <a:p>
                      <a:pPr algn="ctr"/>
                      <a:endParaRPr lang="en-US" sz="11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t>4-7</a:t>
                      </a:r>
                    </a:p>
                    <a:p>
                      <a:pPr algn="ctr"/>
                      <a:endParaRPr lang="en-US" sz="1100"/>
                    </a:p>
                  </a:txBody>
                  <a:tcPr/>
                </a:tc>
                <a:tc>
                  <a:txBody>
                    <a:bodyPr/>
                    <a:lstStyle/>
                    <a:p>
                      <a:pPr algn="ctr"/>
                      <a:r>
                        <a:rPr lang="en-US" sz="1100"/>
                        <a:t>8-11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t>12-15</a:t>
                      </a:r>
                    </a:p>
                    <a:p>
                      <a:pPr algn="ctr"/>
                      <a:endParaRPr lang="en-US" sz="11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t>16-19</a:t>
                      </a:r>
                    </a:p>
                    <a:p>
                      <a:pPr algn="ctr"/>
                      <a:endParaRPr lang="en-US" sz="11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t>20-23</a:t>
                      </a:r>
                    </a:p>
                    <a:p>
                      <a:pPr algn="ctr"/>
                      <a:endParaRPr lang="en-US" sz="11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t>24-27</a:t>
                      </a:r>
                    </a:p>
                    <a:p>
                      <a:pPr algn="ctr"/>
                      <a:endParaRPr lang="en-US" sz="11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t>28-31</a:t>
                      </a:r>
                    </a:p>
                    <a:p>
                      <a:pPr algn="ctr"/>
                      <a:endParaRPr lang="en-US" sz="11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t>32-35</a:t>
                      </a:r>
                    </a:p>
                    <a:p>
                      <a:pPr algn="ctr"/>
                      <a:endParaRPr lang="en-US" sz="11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t>36-39</a:t>
                      </a:r>
                    </a:p>
                    <a:p>
                      <a:pPr algn="ctr"/>
                      <a:endParaRPr lang="en-US" sz="11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t>40-43</a:t>
                      </a:r>
                    </a:p>
                    <a:p>
                      <a:pPr algn="ctr"/>
                      <a:endParaRPr lang="en-US" sz="11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t>..</a:t>
                      </a:r>
                    </a:p>
                    <a:p>
                      <a:pPr algn="ctr"/>
                      <a:endParaRPr lang="en-US" sz="11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t>112-115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t>116-119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t>120-123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effectLst/>
                        </a:rPr>
                        <a:t>124</a:t>
                      </a:r>
                      <a:r>
                        <a:rPr lang="en-US" sz="1100"/>
                        <a:t>-127</a:t>
                      </a:r>
                    </a:p>
                  </a:txBody>
                  <a:tcPr/>
                </a:tc>
                <a:extLst>
                  <a:ext uri="{0D108BD9-81ED-4DB2-BD59-A6C34878D82A}">
                    <a16:rowId xmlns:a16="http://schemas.microsoft.com/office/drawing/2014/main" val="3548792775"/>
                  </a:ext>
                </a:extLst>
              </a:tr>
              <a:tr h="492686">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Address</a:t>
                      </a:r>
                    </a:p>
                    <a:p>
                      <a:pPr algn="ctr"/>
                      <a:endParaRPr lang="en-US"/>
                    </a:p>
                  </a:txBody>
                  <a:tcPr/>
                </a:tc>
                <a:tc>
                  <a:txBody>
                    <a:bodyPr/>
                    <a:lstStyle/>
                    <a:p>
                      <a:pPr algn="ctr"/>
                      <a:r>
                        <a:rPr lang="en-US" sz="1100"/>
                        <a:t>128-131</a:t>
                      </a:r>
                    </a:p>
                  </a:txBody>
                  <a:tcPr/>
                </a:tc>
                <a:tc>
                  <a:txBody>
                    <a:bodyPr/>
                    <a:lstStyle/>
                    <a:p>
                      <a:pPr algn="ctr"/>
                      <a:r>
                        <a:rPr lang="en-US" sz="1100"/>
                        <a:t>132-135</a:t>
                      </a:r>
                    </a:p>
                  </a:txBody>
                  <a:tcPr/>
                </a:tc>
                <a:tc>
                  <a:txBody>
                    <a:bodyPr/>
                    <a:lstStyle/>
                    <a:p>
                      <a:pPr algn="ctr"/>
                      <a:r>
                        <a:rPr lang="en-US" sz="1100"/>
                        <a:t>136-139</a:t>
                      </a:r>
                    </a:p>
                  </a:txBody>
                  <a:tcPr/>
                </a:tc>
                <a:tc>
                  <a:txBody>
                    <a:bodyPr/>
                    <a:lstStyle/>
                    <a:p>
                      <a:pPr algn="ctr"/>
                      <a:r>
                        <a:rPr lang="en-US" sz="1100"/>
                        <a:t>140-143</a:t>
                      </a:r>
                    </a:p>
                  </a:txBody>
                  <a:tcPr/>
                </a:tc>
                <a:tc>
                  <a:txBody>
                    <a:bodyPr/>
                    <a:lstStyle/>
                    <a:p>
                      <a:pPr algn="ctr"/>
                      <a:r>
                        <a:rPr lang="en-US" sz="1100"/>
                        <a:t>144-147</a:t>
                      </a:r>
                    </a:p>
                  </a:txBody>
                  <a:tcPr/>
                </a:tc>
                <a:tc>
                  <a:txBody>
                    <a:bodyPr/>
                    <a:lstStyle/>
                    <a:p>
                      <a:pPr algn="ctr"/>
                      <a:r>
                        <a:rPr lang="en-US" sz="1100"/>
                        <a:t>148-151</a:t>
                      </a:r>
                    </a:p>
                  </a:txBody>
                  <a:tcPr/>
                </a:tc>
                <a:tc>
                  <a:txBody>
                    <a:bodyPr/>
                    <a:lstStyle/>
                    <a:p>
                      <a:pPr algn="ctr"/>
                      <a:r>
                        <a:rPr lang="en-US" sz="1100"/>
                        <a:t>152-155</a:t>
                      </a:r>
                    </a:p>
                  </a:txBody>
                  <a:tcPr/>
                </a:tc>
                <a:tc>
                  <a:txBody>
                    <a:bodyPr/>
                    <a:lstStyle/>
                    <a:p>
                      <a:pPr algn="ctr"/>
                      <a:r>
                        <a:rPr lang="en-US" sz="1100"/>
                        <a:t>156-159</a:t>
                      </a:r>
                    </a:p>
                  </a:txBody>
                  <a:tcPr/>
                </a:tc>
                <a:tc>
                  <a:txBody>
                    <a:bodyPr/>
                    <a:lstStyle/>
                    <a:p>
                      <a:pPr algn="ctr"/>
                      <a:r>
                        <a:rPr lang="en-US" sz="1100"/>
                        <a:t>160-163</a:t>
                      </a:r>
                    </a:p>
                  </a:txBody>
                  <a:tcPr/>
                </a:tc>
                <a:tc>
                  <a:txBody>
                    <a:bodyPr/>
                    <a:lstStyle/>
                    <a:p>
                      <a:pPr algn="ctr"/>
                      <a:r>
                        <a:rPr lang="en-US" sz="1100"/>
                        <a:t>164-167</a:t>
                      </a:r>
                    </a:p>
                  </a:txBody>
                  <a:tcPr/>
                </a:tc>
                <a:tc>
                  <a:txBody>
                    <a:bodyPr/>
                    <a:lstStyle/>
                    <a:p>
                      <a:pPr algn="ctr"/>
                      <a:r>
                        <a:rPr lang="en-US" sz="1100"/>
                        <a:t>168-171</a:t>
                      </a:r>
                    </a:p>
                  </a:txBody>
                  <a:tcPr/>
                </a:tc>
                <a:tc>
                  <a:txBody>
                    <a:bodyPr/>
                    <a:lstStyle/>
                    <a:p>
                      <a:pPr algn="ctr"/>
                      <a:r>
                        <a:rPr lang="en-US" sz="1100"/>
                        <a:t>…</a:t>
                      </a:r>
                    </a:p>
                  </a:txBody>
                  <a:tcPr/>
                </a:tc>
                <a:tc>
                  <a:txBody>
                    <a:bodyPr/>
                    <a:lstStyle/>
                    <a:p>
                      <a:pPr algn="ctr"/>
                      <a:r>
                        <a:rPr lang="en-US" sz="1100"/>
                        <a:t>240-243</a:t>
                      </a:r>
                    </a:p>
                  </a:txBody>
                  <a:tcPr/>
                </a:tc>
                <a:tc>
                  <a:txBody>
                    <a:bodyPr/>
                    <a:lstStyle/>
                    <a:p>
                      <a:pPr algn="ctr"/>
                      <a:r>
                        <a:rPr lang="en-US" sz="1100"/>
                        <a:t>244-247</a:t>
                      </a:r>
                    </a:p>
                  </a:txBody>
                  <a:tcPr/>
                </a:tc>
                <a:tc>
                  <a:txBody>
                    <a:bodyPr/>
                    <a:lstStyle/>
                    <a:p>
                      <a:pPr algn="ctr"/>
                      <a:r>
                        <a:rPr lang="en-US" sz="1100"/>
                        <a:t>248-251</a:t>
                      </a:r>
                    </a:p>
                  </a:txBody>
                  <a:tcPr/>
                </a:tc>
                <a:tc>
                  <a:txBody>
                    <a:bodyPr/>
                    <a:lstStyle/>
                    <a:p>
                      <a:pPr algn="ctr"/>
                      <a:r>
                        <a:rPr lang="en-US" sz="1100"/>
                        <a:t>252-255</a:t>
                      </a:r>
                    </a:p>
                  </a:txBody>
                  <a:tcPr/>
                </a:tc>
                <a:extLst>
                  <a:ext uri="{0D108BD9-81ED-4DB2-BD59-A6C34878D82A}">
                    <a16:rowId xmlns:a16="http://schemas.microsoft.com/office/drawing/2014/main" val="3403332192"/>
                  </a:ext>
                </a:extLst>
              </a:tr>
            </a:tbl>
          </a:graphicData>
        </a:graphic>
      </p:graphicFrame>
      <p:grpSp>
        <p:nvGrpSpPr>
          <p:cNvPr id="9" name="Group 8">
            <a:extLst>
              <a:ext uri="{FF2B5EF4-FFF2-40B4-BE49-F238E27FC236}">
                <a16:creationId xmlns:a16="http://schemas.microsoft.com/office/drawing/2014/main" id="{1FC09DCE-F9EE-32FF-55DC-884E4FB7031C}"/>
              </a:ext>
            </a:extLst>
          </p:cNvPr>
          <p:cNvGrpSpPr/>
          <p:nvPr/>
        </p:nvGrpSpPr>
        <p:grpSpPr>
          <a:xfrm>
            <a:off x="3607027" y="2393424"/>
            <a:ext cx="5534844" cy="2815239"/>
            <a:chOff x="2925102" y="2401173"/>
            <a:chExt cx="5534844" cy="2815239"/>
          </a:xfrm>
        </p:grpSpPr>
        <p:sp>
          <p:nvSpPr>
            <p:cNvPr id="7" name="Rectangle 6">
              <a:extLst>
                <a:ext uri="{FF2B5EF4-FFF2-40B4-BE49-F238E27FC236}">
                  <a16:creationId xmlns:a16="http://schemas.microsoft.com/office/drawing/2014/main" id="{84D2DED9-0A98-1A09-7923-BB9CD1E05954}"/>
                </a:ext>
              </a:extLst>
            </p:cNvPr>
            <p:cNvSpPr/>
            <p:nvPr/>
          </p:nvSpPr>
          <p:spPr>
            <a:xfrm>
              <a:off x="3092208" y="2401173"/>
              <a:ext cx="879499" cy="1495040"/>
            </a:xfrm>
            <a:prstGeom prst="rect">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8" name="Speech Bubble: Oval 7">
              <a:extLst>
                <a:ext uri="{FF2B5EF4-FFF2-40B4-BE49-F238E27FC236}">
                  <a16:creationId xmlns:a16="http://schemas.microsoft.com/office/drawing/2014/main" id="{9083DAA7-7016-A5BE-7FE9-44648665F4C2}"/>
                </a:ext>
              </a:extLst>
            </p:cNvPr>
            <p:cNvSpPr/>
            <p:nvPr/>
          </p:nvSpPr>
          <p:spPr>
            <a:xfrm>
              <a:off x="2925102" y="4281987"/>
              <a:ext cx="5534844" cy="934425"/>
            </a:xfrm>
            <a:prstGeom prst="wedgeEllipseCallout">
              <a:avLst>
                <a:gd name="adj1" fmla="val -31426"/>
                <a:gd name="adj2" fmla="val -72286"/>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600" b="1" i="0" u="none" strike="noStrike" cap="none" spc="0" normalizeH="0" baseline="0">
                  <a:ln>
                    <a:noFill/>
                  </a:ln>
                  <a:solidFill>
                    <a:srgbClr val="000000"/>
                  </a:solidFill>
                  <a:effectLst/>
                  <a:uFillTx/>
                  <a:latin typeface="+mj-lt"/>
                  <a:ea typeface="+mj-ea"/>
                  <a:cs typeface="+mj-cs"/>
                  <a:sym typeface="Calibri"/>
                </a:rPr>
                <a:t>Conflicted memory accesses are serialized</a:t>
              </a:r>
            </a:p>
            <a:p>
              <a:pPr marL="0" marR="0" indent="0" algn="ctr" defTabSz="914400" rtl="0" fontAlgn="auto" latinLnBrk="0" hangingPunct="0">
                <a:lnSpc>
                  <a:spcPct val="100000"/>
                </a:lnSpc>
                <a:spcBef>
                  <a:spcPts val="0"/>
                </a:spcBef>
                <a:spcAft>
                  <a:spcPts val="0"/>
                </a:spcAft>
                <a:buClrTx/>
                <a:buSzTx/>
                <a:buFontTx/>
                <a:buNone/>
                <a:tabLst/>
              </a:pPr>
              <a:r>
                <a:rPr lang="en-US" sz="1600" b="1">
                  <a:solidFill>
                    <a:srgbClr val="000000"/>
                  </a:solidFill>
                  <a:latin typeface="+mj-lt"/>
                  <a:ea typeface="+mj-ea"/>
                  <a:cs typeface="+mj-cs"/>
                  <a:sym typeface="Calibri"/>
                </a:rPr>
                <a:t>Even the addresses are different </a:t>
              </a:r>
              <a:r>
                <a:rPr kumimoji="0" lang="en-US" sz="1600" b="1" i="0" u="none" strike="noStrike" cap="none" spc="0" normalizeH="0" baseline="0">
                  <a:ln>
                    <a:noFill/>
                  </a:ln>
                  <a:solidFill>
                    <a:srgbClr val="000000"/>
                  </a:solidFill>
                  <a:effectLst/>
                  <a:uFillTx/>
                  <a:latin typeface="+mj-lt"/>
                  <a:ea typeface="+mj-ea"/>
                  <a:cs typeface="+mj-cs"/>
                  <a:sym typeface="Wingdings" panose="05000000000000000000" pitchFamily="2" charset="2"/>
                </a:rPr>
                <a:t></a:t>
              </a:r>
              <a:endParaRPr kumimoji="0" lang="en-US" sz="1600" b="1" i="0" u="none" strike="noStrike" cap="none" spc="0" normalizeH="0" baseline="0">
                <a:ln>
                  <a:noFill/>
                </a:ln>
                <a:solidFill>
                  <a:srgbClr val="000000"/>
                </a:solidFill>
                <a:effectLst/>
                <a:uFillTx/>
                <a:latin typeface="+mj-lt"/>
                <a:ea typeface="+mj-ea"/>
                <a:cs typeface="+mj-cs"/>
                <a:sym typeface="Calibri"/>
              </a:endParaRPr>
            </a:p>
          </p:txBody>
        </p:sp>
      </p:grpSp>
    </p:spTree>
    <p:extLst>
      <p:ext uri="{BB962C8B-B14F-4D97-AF65-F5344CB8AC3E}">
        <p14:creationId xmlns:p14="http://schemas.microsoft.com/office/powerpoint/2010/main" val="339562516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8CC81A-2AB8-91E4-737F-176306A1B319}"/>
              </a:ext>
            </a:extLst>
          </p:cNvPr>
          <p:cNvSpPr>
            <a:spLocks noGrp="1"/>
          </p:cNvSpPr>
          <p:nvPr>
            <p:ph type="sldNum" sz="quarter" idx="2"/>
          </p:nvPr>
        </p:nvSpPr>
        <p:spPr/>
        <p:txBody>
          <a:bodyPr/>
          <a:lstStyle/>
          <a:p>
            <a:fld id="{86CB4B4D-7CA3-9044-876B-883B54F8677D}" type="slidenum">
              <a:rPr lang="en-US" smtClean="0"/>
              <a:t>74</a:t>
            </a:fld>
            <a:endParaRPr lang="en-US"/>
          </a:p>
        </p:txBody>
      </p:sp>
      <p:sp>
        <p:nvSpPr>
          <p:cNvPr id="3" name="Title 2">
            <a:extLst>
              <a:ext uri="{FF2B5EF4-FFF2-40B4-BE49-F238E27FC236}">
                <a16:creationId xmlns:a16="http://schemas.microsoft.com/office/drawing/2014/main" id="{51900A63-E3E0-ED5A-5C8F-2A25E2851964}"/>
              </a:ext>
            </a:extLst>
          </p:cNvPr>
          <p:cNvSpPr>
            <a:spLocks noGrp="1"/>
          </p:cNvSpPr>
          <p:nvPr>
            <p:ph type="title"/>
          </p:nvPr>
        </p:nvSpPr>
        <p:spPr/>
        <p:txBody>
          <a:bodyPr>
            <a:normAutofit fontScale="90000"/>
          </a:bodyPr>
          <a:lstStyle/>
          <a:p>
            <a:r>
              <a:rPr lang="en-US"/>
              <a:t>Bank Conflicts in Shared Memory</a:t>
            </a:r>
          </a:p>
        </p:txBody>
      </p:sp>
      <p:sp>
        <p:nvSpPr>
          <p:cNvPr id="4" name="Text Placeholder 3">
            <a:extLst>
              <a:ext uri="{FF2B5EF4-FFF2-40B4-BE49-F238E27FC236}">
                <a16:creationId xmlns:a16="http://schemas.microsoft.com/office/drawing/2014/main" id="{61F12F4E-3C01-BC1F-A6F4-A36E2807F885}"/>
              </a:ext>
            </a:extLst>
          </p:cNvPr>
          <p:cNvSpPr>
            <a:spLocks noGrp="1"/>
          </p:cNvSpPr>
          <p:nvPr>
            <p:ph type="body" idx="1"/>
          </p:nvPr>
        </p:nvSpPr>
        <p:spPr>
          <a:xfrm>
            <a:off x="274951" y="1266885"/>
            <a:ext cx="9015697" cy="1694903"/>
          </a:xfrm>
        </p:spPr>
        <p:txBody>
          <a:bodyPr/>
          <a:lstStyle/>
          <a:p>
            <a:r>
              <a:rPr lang="en-US"/>
              <a:t>The shared memory is fast, but bank conflicts might hinder its performance. </a:t>
            </a:r>
          </a:p>
          <a:p>
            <a:pPr lvl="1"/>
            <a:r>
              <a:rPr lang="en-US"/>
              <a:t>Multiple memory addresses are assigned at a bank</a:t>
            </a:r>
          </a:p>
          <a:p>
            <a:pPr lvl="1"/>
            <a:endParaRPr lang="en-US"/>
          </a:p>
        </p:txBody>
      </p:sp>
      <p:sp>
        <p:nvSpPr>
          <p:cNvPr id="5" name="Text Placeholder 4">
            <a:extLst>
              <a:ext uri="{FF2B5EF4-FFF2-40B4-BE49-F238E27FC236}">
                <a16:creationId xmlns:a16="http://schemas.microsoft.com/office/drawing/2014/main" id="{A7C7C290-98E9-113C-E419-87D32DD08261}"/>
              </a:ext>
            </a:extLst>
          </p:cNvPr>
          <p:cNvSpPr>
            <a:spLocks noGrp="1"/>
          </p:cNvSpPr>
          <p:nvPr>
            <p:ph type="body" sz="quarter" idx="13"/>
          </p:nvPr>
        </p:nvSpPr>
        <p:spPr>
          <a:xfrm>
            <a:off x="273525" y="910255"/>
            <a:ext cx="6404144" cy="279401"/>
          </a:xfrm>
        </p:spPr>
        <p:txBody>
          <a:bodyPr>
            <a:normAutofit fontScale="77500" lnSpcReduction="20000"/>
          </a:bodyPr>
          <a:lstStyle/>
          <a:p>
            <a:endParaRPr lang="en-US"/>
          </a:p>
        </p:txBody>
      </p:sp>
      <p:graphicFrame>
        <p:nvGraphicFramePr>
          <p:cNvPr id="6" name="Table 7">
            <a:extLst>
              <a:ext uri="{FF2B5EF4-FFF2-40B4-BE49-F238E27FC236}">
                <a16:creationId xmlns:a16="http://schemas.microsoft.com/office/drawing/2014/main" id="{C5318815-367C-8C1B-1720-16047D4DC11D}"/>
              </a:ext>
            </a:extLst>
          </p:cNvPr>
          <p:cNvGraphicFramePr>
            <a:graphicFrameLocks noGrp="1"/>
          </p:cNvGraphicFramePr>
          <p:nvPr>
            <p:extLst>
              <p:ext uri="{D42A27DB-BD31-4B8C-83A1-F6EECF244321}">
                <p14:modId xmlns:p14="http://schemas.microsoft.com/office/powerpoint/2010/main" val="2298367352"/>
              </p:ext>
            </p:extLst>
          </p:nvPr>
        </p:nvGraphicFramePr>
        <p:xfrm>
          <a:off x="339677" y="2468085"/>
          <a:ext cx="11571395" cy="1384995"/>
        </p:xfrm>
        <a:graphic>
          <a:graphicData uri="http://schemas.openxmlformats.org/drawingml/2006/table">
            <a:tbl>
              <a:tblPr firstRow="1" bandRow="1">
                <a:tableStyleId>{5C22544A-7EE6-4342-B048-85BDC9FD1C3A}</a:tableStyleId>
              </a:tblPr>
              <a:tblGrid>
                <a:gridCol w="855315">
                  <a:extLst>
                    <a:ext uri="{9D8B030D-6E8A-4147-A177-3AD203B41FA5}">
                      <a16:colId xmlns:a16="http://schemas.microsoft.com/office/drawing/2014/main" val="1971576384"/>
                    </a:ext>
                  </a:extLst>
                </a:gridCol>
                <a:gridCol w="669755">
                  <a:extLst>
                    <a:ext uri="{9D8B030D-6E8A-4147-A177-3AD203B41FA5}">
                      <a16:colId xmlns:a16="http://schemas.microsoft.com/office/drawing/2014/main" val="3141929647"/>
                    </a:ext>
                  </a:extLst>
                </a:gridCol>
                <a:gridCol w="669755">
                  <a:extLst>
                    <a:ext uri="{9D8B030D-6E8A-4147-A177-3AD203B41FA5}">
                      <a16:colId xmlns:a16="http://schemas.microsoft.com/office/drawing/2014/main" val="799043770"/>
                    </a:ext>
                  </a:extLst>
                </a:gridCol>
                <a:gridCol w="669755">
                  <a:extLst>
                    <a:ext uri="{9D8B030D-6E8A-4147-A177-3AD203B41FA5}">
                      <a16:colId xmlns:a16="http://schemas.microsoft.com/office/drawing/2014/main" val="1241334813"/>
                    </a:ext>
                  </a:extLst>
                </a:gridCol>
                <a:gridCol w="669755">
                  <a:extLst>
                    <a:ext uri="{9D8B030D-6E8A-4147-A177-3AD203B41FA5}">
                      <a16:colId xmlns:a16="http://schemas.microsoft.com/office/drawing/2014/main" val="2627692569"/>
                    </a:ext>
                  </a:extLst>
                </a:gridCol>
                <a:gridCol w="669755">
                  <a:extLst>
                    <a:ext uri="{9D8B030D-6E8A-4147-A177-3AD203B41FA5}">
                      <a16:colId xmlns:a16="http://schemas.microsoft.com/office/drawing/2014/main" val="3905703241"/>
                    </a:ext>
                  </a:extLst>
                </a:gridCol>
                <a:gridCol w="669755">
                  <a:extLst>
                    <a:ext uri="{9D8B030D-6E8A-4147-A177-3AD203B41FA5}">
                      <a16:colId xmlns:a16="http://schemas.microsoft.com/office/drawing/2014/main" val="3737306356"/>
                    </a:ext>
                  </a:extLst>
                </a:gridCol>
                <a:gridCol w="669755">
                  <a:extLst>
                    <a:ext uri="{9D8B030D-6E8A-4147-A177-3AD203B41FA5}">
                      <a16:colId xmlns:a16="http://schemas.microsoft.com/office/drawing/2014/main" val="2686737829"/>
                    </a:ext>
                  </a:extLst>
                </a:gridCol>
                <a:gridCol w="669755">
                  <a:extLst>
                    <a:ext uri="{9D8B030D-6E8A-4147-A177-3AD203B41FA5}">
                      <a16:colId xmlns:a16="http://schemas.microsoft.com/office/drawing/2014/main" val="2774963429"/>
                    </a:ext>
                  </a:extLst>
                </a:gridCol>
                <a:gridCol w="669755">
                  <a:extLst>
                    <a:ext uri="{9D8B030D-6E8A-4147-A177-3AD203B41FA5}">
                      <a16:colId xmlns:a16="http://schemas.microsoft.com/office/drawing/2014/main" val="4165893638"/>
                    </a:ext>
                  </a:extLst>
                </a:gridCol>
                <a:gridCol w="669755">
                  <a:extLst>
                    <a:ext uri="{9D8B030D-6E8A-4147-A177-3AD203B41FA5}">
                      <a16:colId xmlns:a16="http://schemas.microsoft.com/office/drawing/2014/main" val="157363125"/>
                    </a:ext>
                  </a:extLst>
                </a:gridCol>
                <a:gridCol w="669755">
                  <a:extLst>
                    <a:ext uri="{9D8B030D-6E8A-4147-A177-3AD203B41FA5}">
                      <a16:colId xmlns:a16="http://schemas.microsoft.com/office/drawing/2014/main" val="2014955909"/>
                    </a:ext>
                  </a:extLst>
                </a:gridCol>
                <a:gridCol w="669755">
                  <a:extLst>
                    <a:ext uri="{9D8B030D-6E8A-4147-A177-3AD203B41FA5}">
                      <a16:colId xmlns:a16="http://schemas.microsoft.com/office/drawing/2014/main" val="2393043771"/>
                    </a:ext>
                  </a:extLst>
                </a:gridCol>
                <a:gridCol w="669755">
                  <a:extLst>
                    <a:ext uri="{9D8B030D-6E8A-4147-A177-3AD203B41FA5}">
                      <a16:colId xmlns:a16="http://schemas.microsoft.com/office/drawing/2014/main" val="2835546587"/>
                    </a:ext>
                  </a:extLst>
                </a:gridCol>
                <a:gridCol w="669755">
                  <a:extLst>
                    <a:ext uri="{9D8B030D-6E8A-4147-A177-3AD203B41FA5}">
                      <a16:colId xmlns:a16="http://schemas.microsoft.com/office/drawing/2014/main" val="1610066401"/>
                    </a:ext>
                  </a:extLst>
                </a:gridCol>
                <a:gridCol w="669755">
                  <a:extLst>
                    <a:ext uri="{9D8B030D-6E8A-4147-A177-3AD203B41FA5}">
                      <a16:colId xmlns:a16="http://schemas.microsoft.com/office/drawing/2014/main" val="3401661910"/>
                    </a:ext>
                  </a:extLst>
                </a:gridCol>
                <a:gridCol w="669755">
                  <a:extLst>
                    <a:ext uri="{9D8B030D-6E8A-4147-A177-3AD203B41FA5}">
                      <a16:colId xmlns:a16="http://schemas.microsoft.com/office/drawing/2014/main" val="2148040256"/>
                    </a:ext>
                  </a:extLst>
                </a:gridCol>
              </a:tblGrid>
              <a:tr h="399623">
                <a:tc>
                  <a:txBody>
                    <a:bodyPr/>
                    <a:lstStyle/>
                    <a:p>
                      <a:pPr algn="ctr"/>
                      <a:r>
                        <a:rPr lang="en-US"/>
                        <a:t>Bank</a:t>
                      </a:r>
                    </a:p>
                  </a:txBody>
                  <a:tcPr/>
                </a:tc>
                <a:tc>
                  <a:txBody>
                    <a:bodyPr/>
                    <a:lstStyle/>
                    <a:p>
                      <a:pPr algn="ctr"/>
                      <a:r>
                        <a:rPr lang="en-US"/>
                        <a:t>0</a:t>
                      </a:r>
                    </a:p>
                  </a:txBody>
                  <a:tcPr>
                    <a:solidFill>
                      <a:srgbClr val="FFFF00"/>
                    </a:solidFill>
                  </a:tcPr>
                </a:tc>
                <a:tc>
                  <a:txBody>
                    <a:bodyPr/>
                    <a:lstStyle/>
                    <a:p>
                      <a:pPr algn="ctr"/>
                      <a:r>
                        <a:rPr lang="en-US"/>
                        <a:t>1</a:t>
                      </a:r>
                    </a:p>
                  </a:txBody>
                  <a:tcPr/>
                </a:tc>
                <a:tc>
                  <a:txBody>
                    <a:bodyPr/>
                    <a:lstStyle/>
                    <a:p>
                      <a:pPr algn="ctr"/>
                      <a:r>
                        <a:rPr lang="en-US"/>
                        <a:t>2</a:t>
                      </a:r>
                    </a:p>
                  </a:txBody>
                  <a:tcPr>
                    <a:solidFill>
                      <a:srgbClr val="FFFF00"/>
                    </a:solidFill>
                  </a:tcPr>
                </a:tc>
                <a:tc>
                  <a:txBody>
                    <a:bodyPr/>
                    <a:lstStyle/>
                    <a:p>
                      <a:pPr algn="ctr"/>
                      <a:r>
                        <a:rPr lang="en-US"/>
                        <a:t>3</a:t>
                      </a:r>
                    </a:p>
                  </a:txBody>
                  <a:tcPr/>
                </a:tc>
                <a:tc>
                  <a:txBody>
                    <a:bodyPr/>
                    <a:lstStyle/>
                    <a:p>
                      <a:pPr algn="ctr"/>
                      <a:r>
                        <a:rPr lang="en-US"/>
                        <a:t>4</a:t>
                      </a:r>
                    </a:p>
                  </a:txBody>
                  <a:tcPr>
                    <a:solidFill>
                      <a:srgbClr val="FFFF00"/>
                    </a:solidFill>
                  </a:tcPr>
                </a:tc>
                <a:tc>
                  <a:txBody>
                    <a:bodyPr/>
                    <a:lstStyle/>
                    <a:p>
                      <a:pPr algn="ctr"/>
                      <a:r>
                        <a:rPr lang="en-US"/>
                        <a:t>5</a:t>
                      </a:r>
                    </a:p>
                  </a:txBody>
                  <a:tcPr/>
                </a:tc>
                <a:tc>
                  <a:txBody>
                    <a:bodyPr/>
                    <a:lstStyle/>
                    <a:p>
                      <a:pPr algn="ctr"/>
                      <a:r>
                        <a:rPr lang="en-US"/>
                        <a:t>6</a:t>
                      </a:r>
                    </a:p>
                  </a:txBody>
                  <a:tcPr>
                    <a:solidFill>
                      <a:srgbClr val="FFFF00"/>
                    </a:solidFill>
                  </a:tcPr>
                </a:tc>
                <a:tc>
                  <a:txBody>
                    <a:bodyPr/>
                    <a:lstStyle/>
                    <a:p>
                      <a:pPr algn="ctr"/>
                      <a:r>
                        <a:rPr lang="en-US"/>
                        <a:t>7</a:t>
                      </a:r>
                    </a:p>
                  </a:txBody>
                  <a:tcPr/>
                </a:tc>
                <a:tc>
                  <a:txBody>
                    <a:bodyPr/>
                    <a:lstStyle/>
                    <a:p>
                      <a:pPr algn="ctr"/>
                      <a:r>
                        <a:rPr lang="en-US"/>
                        <a:t>8</a:t>
                      </a:r>
                    </a:p>
                  </a:txBody>
                  <a:tcPr>
                    <a:solidFill>
                      <a:srgbClr val="FFFF00"/>
                    </a:solidFill>
                  </a:tcPr>
                </a:tc>
                <a:tc>
                  <a:txBody>
                    <a:bodyPr/>
                    <a:lstStyle/>
                    <a:p>
                      <a:pPr algn="ctr"/>
                      <a:r>
                        <a:rPr lang="en-US"/>
                        <a:t>9</a:t>
                      </a:r>
                    </a:p>
                  </a:txBody>
                  <a:tcPr/>
                </a:tc>
                <a:tc>
                  <a:txBody>
                    <a:bodyPr/>
                    <a:lstStyle/>
                    <a:p>
                      <a:pPr algn="ctr"/>
                      <a:r>
                        <a:rPr lang="en-US"/>
                        <a:t>10</a:t>
                      </a:r>
                    </a:p>
                  </a:txBody>
                  <a:tcPr>
                    <a:solidFill>
                      <a:srgbClr val="FFFF00"/>
                    </a:solidFill>
                  </a:tcPr>
                </a:tc>
                <a:tc>
                  <a:txBody>
                    <a:bodyPr/>
                    <a:lstStyle/>
                    <a:p>
                      <a:pPr algn="ctr"/>
                      <a:r>
                        <a:rPr lang="en-US"/>
                        <a:t>…</a:t>
                      </a:r>
                    </a:p>
                  </a:txBody>
                  <a:tcPr/>
                </a:tc>
                <a:tc>
                  <a:txBody>
                    <a:bodyPr/>
                    <a:lstStyle/>
                    <a:p>
                      <a:pPr algn="ctr"/>
                      <a:r>
                        <a:rPr lang="en-US"/>
                        <a:t>28</a:t>
                      </a:r>
                    </a:p>
                  </a:txBody>
                  <a:tcPr>
                    <a:solidFill>
                      <a:srgbClr val="FFFF00"/>
                    </a:solidFill>
                  </a:tcPr>
                </a:tc>
                <a:tc>
                  <a:txBody>
                    <a:bodyPr/>
                    <a:lstStyle/>
                    <a:p>
                      <a:pPr algn="ctr"/>
                      <a:r>
                        <a:rPr lang="en-US"/>
                        <a:t>29</a:t>
                      </a:r>
                    </a:p>
                  </a:txBody>
                  <a:tcPr/>
                </a:tc>
                <a:tc>
                  <a:txBody>
                    <a:bodyPr/>
                    <a:lstStyle/>
                    <a:p>
                      <a:pPr algn="ctr"/>
                      <a:r>
                        <a:rPr lang="en-US"/>
                        <a:t>30</a:t>
                      </a:r>
                    </a:p>
                  </a:txBody>
                  <a:tcPr>
                    <a:solidFill>
                      <a:srgbClr val="FFFF00"/>
                    </a:solidFill>
                  </a:tcPr>
                </a:tc>
                <a:tc>
                  <a:txBody>
                    <a:bodyPr/>
                    <a:lstStyle/>
                    <a:p>
                      <a:pPr algn="ctr"/>
                      <a:r>
                        <a:rPr lang="en-US"/>
                        <a:t>31</a:t>
                      </a:r>
                    </a:p>
                  </a:txBody>
                  <a:tcPr/>
                </a:tc>
                <a:extLst>
                  <a:ext uri="{0D108BD9-81ED-4DB2-BD59-A6C34878D82A}">
                    <a16:rowId xmlns:a16="http://schemas.microsoft.com/office/drawing/2014/main" val="389995733"/>
                  </a:ext>
                </a:extLst>
              </a:tr>
              <a:tr h="492686">
                <a:tc rowSpan="2">
                  <a:txBody>
                    <a:bodyPr/>
                    <a:lstStyle/>
                    <a:p>
                      <a:pPr algn="ctr"/>
                      <a:r>
                        <a:rPr lang="en-US"/>
                        <a:t>Address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t>0-3</a:t>
                      </a:r>
                    </a:p>
                    <a:p>
                      <a:pPr algn="ctr"/>
                      <a:endParaRPr lang="en-US" sz="1100"/>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t>4-7</a:t>
                      </a:r>
                    </a:p>
                    <a:p>
                      <a:pPr algn="ctr"/>
                      <a:endParaRPr lang="en-US" sz="1100"/>
                    </a:p>
                  </a:txBody>
                  <a:tcPr/>
                </a:tc>
                <a:tc>
                  <a:txBody>
                    <a:bodyPr/>
                    <a:lstStyle/>
                    <a:p>
                      <a:pPr algn="ctr"/>
                      <a:r>
                        <a:rPr lang="en-US" sz="1100"/>
                        <a:t>8-11</a:t>
                      </a:r>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t>12-15</a:t>
                      </a:r>
                    </a:p>
                    <a:p>
                      <a:pPr algn="ctr"/>
                      <a:endParaRPr lang="en-US" sz="11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t>16-19</a:t>
                      </a:r>
                    </a:p>
                    <a:p>
                      <a:pPr algn="ctr"/>
                      <a:endParaRPr lang="en-US" sz="1100"/>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t>20-23</a:t>
                      </a:r>
                    </a:p>
                    <a:p>
                      <a:pPr algn="ctr"/>
                      <a:endParaRPr lang="en-US" sz="11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t>24-27</a:t>
                      </a:r>
                    </a:p>
                    <a:p>
                      <a:pPr algn="ctr"/>
                      <a:endParaRPr lang="en-US" sz="1100"/>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t>28-31</a:t>
                      </a:r>
                    </a:p>
                    <a:p>
                      <a:pPr algn="ctr"/>
                      <a:endParaRPr lang="en-US" sz="11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t>32-35</a:t>
                      </a:r>
                    </a:p>
                    <a:p>
                      <a:pPr algn="ctr"/>
                      <a:endParaRPr lang="en-US" sz="1100"/>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t>36-39</a:t>
                      </a:r>
                    </a:p>
                    <a:p>
                      <a:pPr algn="ctr"/>
                      <a:endParaRPr lang="en-US" sz="11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t>40-43</a:t>
                      </a:r>
                    </a:p>
                    <a:p>
                      <a:pPr algn="ctr"/>
                      <a:endParaRPr lang="en-US" sz="1100"/>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t>..</a:t>
                      </a:r>
                    </a:p>
                    <a:p>
                      <a:pPr algn="ctr"/>
                      <a:endParaRPr lang="en-US" sz="11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t>112-115</a:t>
                      </a:r>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t>116-119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t>120-123</a:t>
                      </a:r>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effectLst/>
                        </a:rPr>
                        <a:t>124</a:t>
                      </a:r>
                      <a:r>
                        <a:rPr lang="en-US" sz="1100"/>
                        <a:t>-127</a:t>
                      </a:r>
                    </a:p>
                  </a:txBody>
                  <a:tcPr/>
                </a:tc>
                <a:extLst>
                  <a:ext uri="{0D108BD9-81ED-4DB2-BD59-A6C34878D82A}">
                    <a16:rowId xmlns:a16="http://schemas.microsoft.com/office/drawing/2014/main" val="3548792775"/>
                  </a:ext>
                </a:extLst>
              </a:tr>
              <a:tr h="492686">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Address</a:t>
                      </a:r>
                    </a:p>
                    <a:p>
                      <a:pPr algn="ctr"/>
                      <a:endParaRPr lang="en-US"/>
                    </a:p>
                  </a:txBody>
                  <a:tcPr/>
                </a:tc>
                <a:tc>
                  <a:txBody>
                    <a:bodyPr/>
                    <a:lstStyle/>
                    <a:p>
                      <a:pPr algn="ctr"/>
                      <a:r>
                        <a:rPr lang="en-US" sz="1100"/>
                        <a:t>128-131</a:t>
                      </a:r>
                    </a:p>
                  </a:txBody>
                  <a:tcPr>
                    <a:solidFill>
                      <a:srgbClr val="FFFF00"/>
                    </a:solidFill>
                  </a:tcPr>
                </a:tc>
                <a:tc>
                  <a:txBody>
                    <a:bodyPr/>
                    <a:lstStyle/>
                    <a:p>
                      <a:pPr algn="ctr"/>
                      <a:r>
                        <a:rPr lang="en-US" sz="1100"/>
                        <a:t>132-135</a:t>
                      </a:r>
                    </a:p>
                  </a:txBody>
                  <a:tcPr/>
                </a:tc>
                <a:tc>
                  <a:txBody>
                    <a:bodyPr/>
                    <a:lstStyle/>
                    <a:p>
                      <a:pPr algn="ctr"/>
                      <a:r>
                        <a:rPr lang="en-US" sz="1100"/>
                        <a:t>136-139</a:t>
                      </a:r>
                    </a:p>
                  </a:txBody>
                  <a:tcPr>
                    <a:solidFill>
                      <a:srgbClr val="FFFF00"/>
                    </a:solidFill>
                  </a:tcPr>
                </a:tc>
                <a:tc>
                  <a:txBody>
                    <a:bodyPr/>
                    <a:lstStyle/>
                    <a:p>
                      <a:pPr algn="ctr"/>
                      <a:r>
                        <a:rPr lang="en-US" sz="1100"/>
                        <a:t>140-143</a:t>
                      </a:r>
                    </a:p>
                  </a:txBody>
                  <a:tcPr/>
                </a:tc>
                <a:tc>
                  <a:txBody>
                    <a:bodyPr/>
                    <a:lstStyle/>
                    <a:p>
                      <a:pPr algn="ctr"/>
                      <a:r>
                        <a:rPr lang="en-US" sz="1100"/>
                        <a:t>144-147</a:t>
                      </a:r>
                    </a:p>
                  </a:txBody>
                  <a:tcPr>
                    <a:solidFill>
                      <a:srgbClr val="FFFF00"/>
                    </a:solidFill>
                  </a:tcPr>
                </a:tc>
                <a:tc>
                  <a:txBody>
                    <a:bodyPr/>
                    <a:lstStyle/>
                    <a:p>
                      <a:pPr algn="ctr"/>
                      <a:r>
                        <a:rPr lang="en-US" sz="1100"/>
                        <a:t>148-151</a:t>
                      </a:r>
                    </a:p>
                  </a:txBody>
                  <a:tcPr/>
                </a:tc>
                <a:tc>
                  <a:txBody>
                    <a:bodyPr/>
                    <a:lstStyle/>
                    <a:p>
                      <a:pPr algn="ctr"/>
                      <a:r>
                        <a:rPr lang="en-US" sz="1100"/>
                        <a:t>152-155</a:t>
                      </a:r>
                    </a:p>
                  </a:txBody>
                  <a:tcPr>
                    <a:solidFill>
                      <a:srgbClr val="FFFF00"/>
                    </a:solidFill>
                  </a:tcPr>
                </a:tc>
                <a:tc>
                  <a:txBody>
                    <a:bodyPr/>
                    <a:lstStyle/>
                    <a:p>
                      <a:pPr algn="ctr"/>
                      <a:r>
                        <a:rPr lang="en-US" sz="1100"/>
                        <a:t>156-159</a:t>
                      </a:r>
                    </a:p>
                  </a:txBody>
                  <a:tcPr/>
                </a:tc>
                <a:tc>
                  <a:txBody>
                    <a:bodyPr/>
                    <a:lstStyle/>
                    <a:p>
                      <a:pPr algn="ctr"/>
                      <a:r>
                        <a:rPr lang="en-US" sz="1100"/>
                        <a:t>160-163</a:t>
                      </a:r>
                    </a:p>
                  </a:txBody>
                  <a:tcPr>
                    <a:solidFill>
                      <a:srgbClr val="FFFF00"/>
                    </a:solidFill>
                  </a:tcPr>
                </a:tc>
                <a:tc>
                  <a:txBody>
                    <a:bodyPr/>
                    <a:lstStyle/>
                    <a:p>
                      <a:pPr algn="ctr"/>
                      <a:r>
                        <a:rPr lang="en-US" sz="1100"/>
                        <a:t>164-167</a:t>
                      </a:r>
                    </a:p>
                  </a:txBody>
                  <a:tcPr/>
                </a:tc>
                <a:tc>
                  <a:txBody>
                    <a:bodyPr/>
                    <a:lstStyle/>
                    <a:p>
                      <a:pPr algn="ctr"/>
                      <a:r>
                        <a:rPr lang="en-US" sz="1100"/>
                        <a:t>168-171</a:t>
                      </a:r>
                    </a:p>
                  </a:txBody>
                  <a:tcPr>
                    <a:solidFill>
                      <a:srgbClr val="FFFF00"/>
                    </a:solidFill>
                  </a:tcPr>
                </a:tc>
                <a:tc>
                  <a:txBody>
                    <a:bodyPr/>
                    <a:lstStyle/>
                    <a:p>
                      <a:pPr algn="ctr"/>
                      <a:r>
                        <a:rPr lang="en-US" sz="1100"/>
                        <a:t>…</a:t>
                      </a:r>
                    </a:p>
                  </a:txBody>
                  <a:tcPr/>
                </a:tc>
                <a:tc>
                  <a:txBody>
                    <a:bodyPr/>
                    <a:lstStyle/>
                    <a:p>
                      <a:pPr algn="ctr"/>
                      <a:r>
                        <a:rPr lang="en-US" sz="1100"/>
                        <a:t>240-243</a:t>
                      </a:r>
                    </a:p>
                  </a:txBody>
                  <a:tcPr>
                    <a:solidFill>
                      <a:srgbClr val="FFFF00"/>
                    </a:solidFill>
                  </a:tcPr>
                </a:tc>
                <a:tc>
                  <a:txBody>
                    <a:bodyPr/>
                    <a:lstStyle/>
                    <a:p>
                      <a:pPr algn="ctr"/>
                      <a:r>
                        <a:rPr lang="en-US" sz="1100"/>
                        <a:t>244-247</a:t>
                      </a:r>
                    </a:p>
                  </a:txBody>
                  <a:tcPr/>
                </a:tc>
                <a:tc>
                  <a:txBody>
                    <a:bodyPr/>
                    <a:lstStyle/>
                    <a:p>
                      <a:pPr algn="ctr"/>
                      <a:r>
                        <a:rPr lang="en-US" sz="1100"/>
                        <a:t>248-251</a:t>
                      </a:r>
                    </a:p>
                  </a:txBody>
                  <a:tcPr>
                    <a:solidFill>
                      <a:srgbClr val="FFFF00"/>
                    </a:solidFill>
                  </a:tcPr>
                </a:tc>
                <a:tc>
                  <a:txBody>
                    <a:bodyPr/>
                    <a:lstStyle/>
                    <a:p>
                      <a:pPr algn="ctr"/>
                      <a:r>
                        <a:rPr lang="en-US" sz="1100"/>
                        <a:t>252-255</a:t>
                      </a:r>
                    </a:p>
                  </a:txBody>
                  <a:tcPr/>
                </a:tc>
                <a:extLst>
                  <a:ext uri="{0D108BD9-81ED-4DB2-BD59-A6C34878D82A}">
                    <a16:rowId xmlns:a16="http://schemas.microsoft.com/office/drawing/2014/main" val="3403332192"/>
                  </a:ext>
                </a:extLst>
              </a:tr>
            </a:tbl>
          </a:graphicData>
        </a:graphic>
      </p:graphicFrame>
      <p:sp>
        <p:nvSpPr>
          <p:cNvPr id="55" name="TextBox 54">
            <a:extLst>
              <a:ext uri="{FF2B5EF4-FFF2-40B4-BE49-F238E27FC236}">
                <a16:creationId xmlns:a16="http://schemas.microsoft.com/office/drawing/2014/main" id="{9676F087-176B-C12A-F8FA-E592BCAFB0C6}"/>
              </a:ext>
            </a:extLst>
          </p:cNvPr>
          <p:cNvSpPr txBox="1"/>
          <p:nvPr/>
        </p:nvSpPr>
        <p:spPr>
          <a:xfrm>
            <a:off x="710613" y="4137110"/>
            <a:ext cx="3809629" cy="1600438"/>
          </a:xfrm>
          <a:prstGeom prst="rect">
            <a:avLst/>
          </a:prstGeom>
          <a:solidFill>
            <a:srgbClr val="262626"/>
          </a:solidFill>
          <a:ln w="12700" cap="flat">
            <a:solidFill>
              <a:srgbClr val="FFFFFF"/>
            </a:solid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struct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Vector</a:t>
            </a:r>
            <a:r>
              <a:rPr lang="en-US" sz="1400" b="0">
                <a:solidFill>
                  <a:srgbClr val="CCCCCC"/>
                </a:solidFill>
                <a:effectLst/>
                <a:latin typeface="Consolas" panose="020B0609020204030204" pitchFamily="49" charset="0"/>
              </a:rPr>
              <a:t> </a:t>
            </a:r>
          </a:p>
          <a:p>
            <a:r>
              <a:rPr lang="en-US" sz="1400" b="0">
                <a:solidFill>
                  <a:srgbClr val="CCCCCC"/>
                </a:solidFill>
                <a:effectLst/>
                <a:latin typeface="Consolas" panose="020B0609020204030204" pitchFamily="49" charset="0"/>
              </a:rPr>
              <a:t> {</a:t>
            </a:r>
          </a:p>
          <a:p>
            <a:r>
              <a:rPr lang="en-US" sz="1400" b="0">
                <a:solidFill>
                  <a:srgbClr val="CCCCCC"/>
                </a:solidFill>
                <a:effectLst/>
                <a:latin typeface="Consolas" panose="020B0609020204030204" pitchFamily="49" charset="0"/>
              </a:rPr>
              <a:t>    </a:t>
            </a:r>
            <a:r>
              <a:rPr lang="en-US" sz="1400">
                <a:solidFill>
                  <a:srgbClr val="569CD6"/>
                </a:solidFill>
                <a:latin typeface="Consolas" panose="020B0609020204030204" pitchFamily="49" charset="0"/>
              </a:rPr>
              <a:t>float</a:t>
            </a:r>
            <a:r>
              <a:rPr lang="en-US" sz="1400" b="0">
                <a:solidFill>
                  <a:srgbClr val="CCCCCC"/>
                </a:solidFill>
                <a:effectLst/>
                <a:latin typeface="Consolas" panose="020B0609020204030204" pitchFamily="49" charset="0"/>
              </a:rPr>
              <a:t> x;</a:t>
            </a:r>
          </a:p>
          <a:p>
            <a:r>
              <a:rPr lang="en-US" sz="1400" b="0">
                <a:solidFill>
                  <a:srgbClr val="CCCCCC"/>
                </a:solidFill>
                <a:effectLst/>
                <a:latin typeface="Consolas" panose="020B0609020204030204" pitchFamily="49" charset="0"/>
              </a:rPr>
              <a:t>    </a:t>
            </a:r>
            <a:r>
              <a:rPr lang="en-US" sz="1400">
                <a:solidFill>
                  <a:srgbClr val="569CD6"/>
                </a:solidFill>
                <a:latin typeface="Consolas" panose="020B0609020204030204" pitchFamily="49" charset="0"/>
              </a:rPr>
              <a:t>float</a:t>
            </a:r>
            <a:r>
              <a:rPr lang="en-US" sz="1400" b="0">
                <a:solidFill>
                  <a:srgbClr val="CCCCCC"/>
                </a:solidFill>
                <a:effectLst/>
                <a:latin typeface="Consolas" panose="020B0609020204030204" pitchFamily="49" charset="0"/>
              </a:rPr>
              <a:t> y;</a:t>
            </a:r>
          </a:p>
          <a:p>
            <a:r>
              <a:rPr lang="en-US" sz="1400" b="0">
                <a:solidFill>
                  <a:srgbClr val="CCCCCC"/>
                </a:solidFill>
                <a:effectLst/>
                <a:latin typeface="Consolas" panose="020B0609020204030204" pitchFamily="49" charset="0"/>
              </a:rPr>
              <a:t> };</a:t>
            </a:r>
          </a:p>
          <a:p>
            <a:r>
              <a:rPr lang="en-US" sz="1400" b="0">
                <a:solidFill>
                  <a:srgbClr val="CCCCCC"/>
                </a:solidFill>
                <a:effectLst/>
                <a:latin typeface="Consolas" panose="020B0609020204030204" pitchFamily="49" charset="0"/>
              </a:rPr>
              <a:t> __shared__ </a:t>
            </a:r>
            <a:r>
              <a:rPr lang="en-US" sz="1400" b="0">
                <a:solidFill>
                  <a:srgbClr val="4EC9B0"/>
                </a:solidFill>
                <a:effectLst/>
                <a:latin typeface="Consolas" panose="020B0609020204030204" pitchFamily="49" charset="0"/>
              </a:rPr>
              <a:t>Vector</a:t>
            </a:r>
            <a:r>
              <a:rPr lang="en-US" sz="1400" b="0">
                <a:solidFill>
                  <a:srgbClr val="CCCCCC"/>
                </a:solidFill>
                <a:effectLst/>
                <a:latin typeface="Consolas" panose="020B0609020204030204" pitchFamily="49" charset="0"/>
              </a:rPr>
              <a:t> vectors[N];</a:t>
            </a:r>
          </a:p>
          <a:p>
            <a:r>
              <a:rPr lang="en-US" sz="1400" b="0">
                <a:solidFill>
                  <a:srgbClr val="CCCCCC"/>
                </a:solidFill>
                <a:effectLst/>
                <a:latin typeface="Consolas" panose="020B0609020204030204" pitchFamily="49" charset="0"/>
              </a:rPr>
              <a:t> objects[</a:t>
            </a:r>
            <a:r>
              <a:rPr lang="en-US" sz="1400" b="0" err="1">
                <a:solidFill>
                  <a:srgbClr val="CCCCCC"/>
                </a:solidFill>
                <a:effectLst/>
                <a:latin typeface="Consolas" panose="020B0609020204030204" pitchFamily="49" charset="0"/>
              </a:rPr>
              <a:t>threadIdx.x</a:t>
            </a:r>
            <a:r>
              <a:rPr lang="en-US" sz="1400" b="0">
                <a:solidFill>
                  <a:srgbClr val="CCCCCC"/>
                </a:solidFill>
                <a:effectLst/>
                <a:latin typeface="Consolas" panose="020B0609020204030204" pitchFamily="49" charset="0"/>
              </a:rPr>
              <a:t>]</a:t>
            </a:r>
            <a:r>
              <a:rPr lang="en-US" sz="1400" b="0">
                <a:solidFill>
                  <a:srgbClr val="FFFF00"/>
                </a:solidFill>
                <a:effectLst/>
                <a:latin typeface="Consolas" panose="020B0609020204030204" pitchFamily="49" charset="0"/>
              </a:rPr>
              <a:t>.x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42.0f;</a:t>
            </a:r>
          </a:p>
        </p:txBody>
      </p:sp>
      <p:sp>
        <p:nvSpPr>
          <p:cNvPr id="8" name="Speech Bubble: Oval 7">
            <a:extLst>
              <a:ext uri="{FF2B5EF4-FFF2-40B4-BE49-F238E27FC236}">
                <a16:creationId xmlns:a16="http://schemas.microsoft.com/office/drawing/2014/main" id="{82FD8AA2-120B-4552-6114-E24F553D31CB}"/>
              </a:ext>
            </a:extLst>
          </p:cNvPr>
          <p:cNvSpPr/>
          <p:nvPr/>
        </p:nvSpPr>
        <p:spPr>
          <a:xfrm>
            <a:off x="6415177" y="4137110"/>
            <a:ext cx="5970143" cy="986981"/>
          </a:xfrm>
          <a:prstGeom prst="wedgeEllipseCallout">
            <a:avLst>
              <a:gd name="adj1" fmla="val -31426"/>
              <a:gd name="adj2" fmla="val -72286"/>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sz="1600" b="1">
                <a:solidFill>
                  <a:srgbClr val="000000"/>
                </a:solidFill>
                <a:latin typeface="+mj-lt"/>
                <a:ea typeface="+mj-ea"/>
                <a:cs typeface="+mj-cs"/>
                <a:sym typeface="Calibri"/>
              </a:rPr>
              <a:t>Only half of the banks are utilized </a:t>
            </a:r>
            <a:r>
              <a:rPr lang="en-US" sz="1600" b="1">
                <a:solidFill>
                  <a:srgbClr val="000000"/>
                </a:solidFill>
                <a:latin typeface="+mj-lt"/>
                <a:ea typeface="+mj-ea"/>
                <a:cs typeface="+mj-cs"/>
                <a:sym typeface="Wingdings" panose="05000000000000000000" pitchFamily="2" charset="2"/>
              </a:rPr>
              <a:t></a:t>
            </a:r>
          </a:p>
          <a:p>
            <a:pPr marL="0" marR="0" indent="0" algn="ctr" defTabSz="914400" rtl="0" fontAlgn="auto" latinLnBrk="0" hangingPunct="0">
              <a:lnSpc>
                <a:spcPct val="100000"/>
              </a:lnSpc>
              <a:spcBef>
                <a:spcPts val="0"/>
              </a:spcBef>
              <a:spcAft>
                <a:spcPts val="0"/>
              </a:spcAft>
              <a:buClrTx/>
              <a:buSzTx/>
              <a:buFontTx/>
              <a:buNone/>
              <a:tabLst/>
            </a:pPr>
            <a:r>
              <a:rPr kumimoji="0" lang="en-US" sz="1600" b="1" i="0" u="none" strike="noStrike" cap="none" spc="0" normalizeH="0" baseline="0">
                <a:ln>
                  <a:noFill/>
                </a:ln>
                <a:solidFill>
                  <a:srgbClr val="000000"/>
                </a:solidFill>
                <a:effectLst/>
                <a:uFillTx/>
                <a:latin typeface="+mj-lt"/>
                <a:ea typeface="+mj-ea"/>
                <a:cs typeface="+mj-cs"/>
                <a:sym typeface="Calibri"/>
              </a:rPr>
              <a:t>Conflicted memory accesses are serialized</a:t>
            </a:r>
            <a:r>
              <a:rPr kumimoji="0" lang="en-US" sz="1600" b="1" i="0" u="none" strike="noStrike" cap="none" spc="0" normalizeH="0" baseline="0">
                <a:ln>
                  <a:noFill/>
                </a:ln>
                <a:solidFill>
                  <a:srgbClr val="000000"/>
                </a:solidFill>
                <a:effectLst/>
                <a:uFillTx/>
                <a:latin typeface="+mj-lt"/>
                <a:ea typeface="+mj-ea"/>
                <a:cs typeface="+mj-cs"/>
                <a:sym typeface="Wingdings" panose="05000000000000000000" pitchFamily="2" charset="2"/>
              </a:rPr>
              <a:t></a:t>
            </a:r>
            <a:endParaRPr kumimoji="0" lang="en-US" sz="1600" b="1" i="0" u="none" strike="noStrike" cap="none" spc="0" normalizeH="0" baseline="0">
              <a:ln>
                <a:noFill/>
              </a:ln>
              <a:solidFill>
                <a:srgbClr val="000000"/>
              </a:solidFill>
              <a:effectLst/>
              <a:uFillTx/>
              <a:latin typeface="+mj-lt"/>
              <a:ea typeface="+mj-ea"/>
              <a:cs typeface="+mj-cs"/>
              <a:sym typeface="Calibri"/>
            </a:endParaRPr>
          </a:p>
        </p:txBody>
      </p:sp>
      <p:sp>
        <p:nvSpPr>
          <p:cNvPr id="9" name="TextBox 8">
            <a:extLst>
              <a:ext uri="{FF2B5EF4-FFF2-40B4-BE49-F238E27FC236}">
                <a16:creationId xmlns:a16="http://schemas.microsoft.com/office/drawing/2014/main" id="{025BD703-0053-3C9D-3446-094364DB1D90}"/>
              </a:ext>
            </a:extLst>
          </p:cNvPr>
          <p:cNvSpPr txBox="1"/>
          <p:nvPr/>
        </p:nvSpPr>
        <p:spPr>
          <a:xfrm>
            <a:off x="1393875" y="5763080"/>
            <a:ext cx="244310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Array-of-Structures (</a:t>
            </a:r>
            <a:r>
              <a:rPr kumimoji="0" lang="en-US" sz="1800" b="0" i="0" u="none" strike="noStrike" cap="none" spc="0" normalizeH="0" baseline="0" err="1">
                <a:ln>
                  <a:noFill/>
                </a:ln>
                <a:solidFill>
                  <a:srgbClr val="FFFFFF"/>
                </a:solidFill>
                <a:effectLst/>
                <a:uFillTx/>
                <a:latin typeface="+mj-lt"/>
                <a:ea typeface="+mj-ea"/>
                <a:cs typeface="+mj-cs"/>
                <a:sym typeface="Calibri"/>
              </a:rPr>
              <a:t>AoS</a:t>
            </a:r>
            <a:r>
              <a:rPr kumimoji="0" lang="en-US" sz="1800" b="0" i="0" u="none" strike="noStrike" cap="none" spc="0" normalizeH="0" baseline="0">
                <a:ln>
                  <a:noFill/>
                </a:ln>
                <a:solidFill>
                  <a:srgbClr val="FFFFFF"/>
                </a:solidFill>
                <a:effectLst/>
                <a:uFillTx/>
                <a:latin typeface="+mj-lt"/>
                <a:ea typeface="+mj-ea"/>
                <a:cs typeface="+mj-cs"/>
                <a:sym typeface="Calibri"/>
              </a:rPr>
              <a:t>)</a:t>
            </a:r>
          </a:p>
        </p:txBody>
      </p:sp>
    </p:spTree>
    <p:extLst>
      <p:ext uri="{BB962C8B-B14F-4D97-AF65-F5344CB8AC3E}">
        <p14:creationId xmlns:p14="http://schemas.microsoft.com/office/powerpoint/2010/main" val="1010251928"/>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8CC81A-2AB8-91E4-737F-176306A1B319}"/>
              </a:ext>
            </a:extLst>
          </p:cNvPr>
          <p:cNvSpPr>
            <a:spLocks noGrp="1"/>
          </p:cNvSpPr>
          <p:nvPr>
            <p:ph type="sldNum" sz="quarter" idx="2"/>
          </p:nvPr>
        </p:nvSpPr>
        <p:spPr/>
        <p:txBody>
          <a:bodyPr/>
          <a:lstStyle/>
          <a:p>
            <a:fld id="{86CB4B4D-7CA3-9044-876B-883B54F8677D}" type="slidenum">
              <a:rPr lang="en-US" smtClean="0"/>
              <a:t>75</a:t>
            </a:fld>
            <a:endParaRPr lang="en-US"/>
          </a:p>
        </p:txBody>
      </p:sp>
      <p:sp>
        <p:nvSpPr>
          <p:cNvPr id="3" name="Title 2">
            <a:extLst>
              <a:ext uri="{FF2B5EF4-FFF2-40B4-BE49-F238E27FC236}">
                <a16:creationId xmlns:a16="http://schemas.microsoft.com/office/drawing/2014/main" id="{51900A63-E3E0-ED5A-5C8F-2A25E2851964}"/>
              </a:ext>
            </a:extLst>
          </p:cNvPr>
          <p:cNvSpPr>
            <a:spLocks noGrp="1"/>
          </p:cNvSpPr>
          <p:nvPr>
            <p:ph type="title"/>
          </p:nvPr>
        </p:nvSpPr>
        <p:spPr/>
        <p:txBody>
          <a:bodyPr>
            <a:normAutofit fontScale="90000"/>
          </a:bodyPr>
          <a:lstStyle/>
          <a:p>
            <a:r>
              <a:rPr lang="en-US"/>
              <a:t>Bank Conflicts in Shared Memory</a:t>
            </a:r>
          </a:p>
        </p:txBody>
      </p:sp>
      <p:sp>
        <p:nvSpPr>
          <p:cNvPr id="4" name="Text Placeholder 3">
            <a:extLst>
              <a:ext uri="{FF2B5EF4-FFF2-40B4-BE49-F238E27FC236}">
                <a16:creationId xmlns:a16="http://schemas.microsoft.com/office/drawing/2014/main" id="{61F12F4E-3C01-BC1F-A6F4-A36E2807F885}"/>
              </a:ext>
            </a:extLst>
          </p:cNvPr>
          <p:cNvSpPr>
            <a:spLocks noGrp="1"/>
          </p:cNvSpPr>
          <p:nvPr>
            <p:ph type="body" idx="1"/>
          </p:nvPr>
        </p:nvSpPr>
        <p:spPr>
          <a:xfrm>
            <a:off x="274951" y="1266885"/>
            <a:ext cx="9015697" cy="1694903"/>
          </a:xfrm>
        </p:spPr>
        <p:txBody>
          <a:bodyPr/>
          <a:lstStyle/>
          <a:p>
            <a:r>
              <a:rPr lang="en-US"/>
              <a:t>The shared memory is fast, but bank conflicts might hinder its performance. </a:t>
            </a:r>
          </a:p>
          <a:p>
            <a:pPr lvl="1"/>
            <a:r>
              <a:rPr lang="en-US"/>
              <a:t>Multiple memory addresses are assigned at a bank</a:t>
            </a:r>
          </a:p>
          <a:p>
            <a:pPr lvl="1"/>
            <a:r>
              <a:rPr lang="en-US">
                <a:solidFill>
                  <a:srgbClr val="FFFF00"/>
                </a:solidFill>
              </a:rPr>
              <a:t>Structure-of-Arrays</a:t>
            </a:r>
            <a:r>
              <a:rPr lang="en-US"/>
              <a:t> data layout may help</a:t>
            </a:r>
          </a:p>
          <a:p>
            <a:pPr lvl="1"/>
            <a:endParaRPr lang="en-US"/>
          </a:p>
        </p:txBody>
      </p:sp>
      <p:sp>
        <p:nvSpPr>
          <p:cNvPr id="5" name="Text Placeholder 4">
            <a:extLst>
              <a:ext uri="{FF2B5EF4-FFF2-40B4-BE49-F238E27FC236}">
                <a16:creationId xmlns:a16="http://schemas.microsoft.com/office/drawing/2014/main" id="{A7C7C290-98E9-113C-E419-87D32DD08261}"/>
              </a:ext>
            </a:extLst>
          </p:cNvPr>
          <p:cNvSpPr>
            <a:spLocks noGrp="1"/>
          </p:cNvSpPr>
          <p:nvPr>
            <p:ph type="body" sz="quarter" idx="13"/>
          </p:nvPr>
        </p:nvSpPr>
        <p:spPr>
          <a:xfrm>
            <a:off x="273525" y="910255"/>
            <a:ext cx="6404144" cy="279401"/>
          </a:xfrm>
        </p:spPr>
        <p:txBody>
          <a:bodyPr>
            <a:normAutofit fontScale="77500" lnSpcReduction="20000"/>
          </a:bodyPr>
          <a:lstStyle/>
          <a:p>
            <a:endParaRPr lang="en-US"/>
          </a:p>
        </p:txBody>
      </p:sp>
      <p:sp>
        <p:nvSpPr>
          <p:cNvPr id="55" name="TextBox 54">
            <a:extLst>
              <a:ext uri="{FF2B5EF4-FFF2-40B4-BE49-F238E27FC236}">
                <a16:creationId xmlns:a16="http://schemas.microsoft.com/office/drawing/2014/main" id="{9676F087-176B-C12A-F8FA-E592BCAFB0C6}"/>
              </a:ext>
            </a:extLst>
          </p:cNvPr>
          <p:cNvSpPr txBox="1"/>
          <p:nvPr/>
        </p:nvSpPr>
        <p:spPr>
          <a:xfrm>
            <a:off x="710613" y="4137110"/>
            <a:ext cx="3809629" cy="1600438"/>
          </a:xfrm>
          <a:prstGeom prst="rect">
            <a:avLst/>
          </a:prstGeom>
          <a:solidFill>
            <a:srgbClr val="262626"/>
          </a:solidFill>
          <a:ln w="12700" cap="flat">
            <a:solidFill>
              <a:srgbClr val="FFFFFF"/>
            </a:solid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struct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Vectors</a:t>
            </a:r>
            <a:r>
              <a:rPr lang="en-US" sz="1400" b="0">
                <a:solidFill>
                  <a:srgbClr val="CCCCCC"/>
                </a:solidFill>
                <a:effectLst/>
                <a:latin typeface="Consolas" panose="020B0609020204030204" pitchFamily="49" charset="0"/>
              </a:rPr>
              <a:t> </a:t>
            </a:r>
          </a:p>
          <a:p>
            <a:r>
              <a:rPr lang="en-US" sz="1400" b="0">
                <a:solidFill>
                  <a:srgbClr val="CCCCCC"/>
                </a:solidFill>
                <a:effectLst/>
                <a:latin typeface="Consolas" panose="020B0609020204030204" pitchFamily="49" charset="0"/>
              </a:rPr>
              <a:t> {</a:t>
            </a:r>
          </a:p>
          <a:p>
            <a:r>
              <a:rPr lang="en-US" sz="1400" b="0">
                <a:solidFill>
                  <a:srgbClr val="CCCCCC"/>
                </a:solidFill>
                <a:effectLst/>
                <a:latin typeface="Consolas" panose="020B0609020204030204" pitchFamily="49" charset="0"/>
              </a:rPr>
              <a:t>    </a:t>
            </a:r>
            <a:r>
              <a:rPr lang="en-US" sz="1400">
                <a:solidFill>
                  <a:srgbClr val="569CD6"/>
                </a:solidFill>
                <a:latin typeface="Consolas" panose="020B0609020204030204" pitchFamily="49" charset="0"/>
              </a:rPr>
              <a:t>float</a:t>
            </a:r>
            <a:r>
              <a:rPr lang="en-US" sz="1400" b="0">
                <a:solidFill>
                  <a:srgbClr val="CCCCCC"/>
                </a:solidFill>
                <a:effectLst/>
                <a:latin typeface="Consolas" panose="020B0609020204030204" pitchFamily="49" charset="0"/>
              </a:rPr>
              <a:t> x[N];</a:t>
            </a:r>
          </a:p>
          <a:p>
            <a:r>
              <a:rPr lang="en-US" sz="1400" b="0">
                <a:solidFill>
                  <a:srgbClr val="CCCCCC"/>
                </a:solidFill>
                <a:effectLst/>
                <a:latin typeface="Consolas" panose="020B0609020204030204" pitchFamily="49" charset="0"/>
              </a:rPr>
              <a:t>    </a:t>
            </a:r>
            <a:r>
              <a:rPr lang="en-US" sz="1400">
                <a:solidFill>
                  <a:srgbClr val="569CD6"/>
                </a:solidFill>
                <a:latin typeface="Consolas" panose="020B0609020204030204" pitchFamily="49" charset="0"/>
              </a:rPr>
              <a:t>float</a:t>
            </a:r>
            <a:r>
              <a:rPr lang="en-US" sz="1400" b="0">
                <a:solidFill>
                  <a:srgbClr val="CCCCCC"/>
                </a:solidFill>
                <a:effectLst/>
                <a:latin typeface="Consolas" panose="020B0609020204030204" pitchFamily="49" charset="0"/>
              </a:rPr>
              <a:t> y[N];</a:t>
            </a:r>
          </a:p>
          <a:p>
            <a:r>
              <a:rPr lang="en-US" sz="1400" b="0">
                <a:solidFill>
                  <a:srgbClr val="CCCCCC"/>
                </a:solidFill>
                <a:effectLst/>
                <a:latin typeface="Consolas" panose="020B0609020204030204" pitchFamily="49" charset="0"/>
              </a:rPr>
              <a:t> };</a:t>
            </a:r>
          </a:p>
          <a:p>
            <a:r>
              <a:rPr lang="en-US" sz="1400" b="0">
                <a:solidFill>
                  <a:srgbClr val="CCCCCC"/>
                </a:solidFill>
                <a:effectLst/>
                <a:latin typeface="Consolas" panose="020B0609020204030204" pitchFamily="49" charset="0"/>
              </a:rPr>
              <a:t> __shared__ </a:t>
            </a:r>
            <a:r>
              <a:rPr lang="en-US" sz="1400" b="0">
                <a:solidFill>
                  <a:srgbClr val="4EC9B0"/>
                </a:solidFill>
                <a:effectLst/>
                <a:latin typeface="Consolas" panose="020B0609020204030204" pitchFamily="49" charset="0"/>
              </a:rPr>
              <a:t>Vectors</a:t>
            </a:r>
            <a:r>
              <a:rPr lang="en-US" sz="1400" b="0">
                <a:solidFill>
                  <a:srgbClr val="CCCCCC"/>
                </a:solidFill>
                <a:effectLst/>
                <a:latin typeface="Consolas" panose="020B0609020204030204" pitchFamily="49" charset="0"/>
              </a:rPr>
              <a:t> </a:t>
            </a:r>
            <a:r>
              <a:rPr lang="en-US" sz="1400" b="0" err="1">
                <a:solidFill>
                  <a:srgbClr val="CCCCCC"/>
                </a:solidFill>
                <a:effectLst/>
                <a:latin typeface="Consolas" panose="020B0609020204030204" pitchFamily="49" charset="0"/>
              </a:rPr>
              <a:t>vectors</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CCCCCC"/>
                </a:solidFill>
                <a:effectLst/>
                <a:latin typeface="Consolas" panose="020B0609020204030204" pitchFamily="49" charset="0"/>
              </a:rPr>
              <a:t>objects</a:t>
            </a:r>
            <a:r>
              <a:rPr lang="en-US" sz="1400" b="0" err="1">
                <a:solidFill>
                  <a:srgbClr val="FFFF00"/>
                </a:solidFill>
                <a:effectLst/>
                <a:latin typeface="Consolas" panose="020B0609020204030204" pitchFamily="49" charset="0"/>
              </a:rPr>
              <a:t>.x</a:t>
            </a:r>
            <a:r>
              <a:rPr lang="en-US" sz="1400" b="0">
                <a:solidFill>
                  <a:srgbClr val="CCCCCC"/>
                </a:solidFill>
                <a:effectLst/>
                <a:latin typeface="Consolas" panose="020B0609020204030204" pitchFamily="49" charset="0"/>
              </a:rPr>
              <a:t>[</a:t>
            </a:r>
            <a:r>
              <a:rPr lang="en-US" sz="1400" b="0" err="1">
                <a:solidFill>
                  <a:srgbClr val="CCCCCC"/>
                </a:solidFill>
                <a:effectLst/>
                <a:latin typeface="Consolas" panose="020B0609020204030204" pitchFamily="49" charset="0"/>
              </a:rPr>
              <a:t>threadIdx.x</a:t>
            </a:r>
            <a:r>
              <a:rPr lang="en-US" sz="1400" b="0">
                <a:solidFill>
                  <a:srgbClr val="CCCCCC"/>
                </a:solidFill>
                <a:effectLst/>
                <a:latin typeface="Consolas" panose="020B0609020204030204" pitchFamily="49" charset="0"/>
              </a:rPr>
              <a:t>]</a:t>
            </a:r>
            <a:r>
              <a:rPr lang="en-US" sz="1400" b="0">
                <a:solidFill>
                  <a:srgbClr val="FFFF00"/>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42.0f;</a:t>
            </a:r>
          </a:p>
        </p:txBody>
      </p:sp>
      <p:sp>
        <p:nvSpPr>
          <p:cNvPr id="7" name="TextBox 6">
            <a:extLst>
              <a:ext uri="{FF2B5EF4-FFF2-40B4-BE49-F238E27FC236}">
                <a16:creationId xmlns:a16="http://schemas.microsoft.com/office/drawing/2014/main" id="{3A38C924-E061-E5C2-0E95-C34B47E67CE3}"/>
              </a:ext>
            </a:extLst>
          </p:cNvPr>
          <p:cNvSpPr txBox="1"/>
          <p:nvPr/>
        </p:nvSpPr>
        <p:spPr>
          <a:xfrm>
            <a:off x="1330909" y="5763080"/>
            <a:ext cx="244098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00"/>
                </a:solidFill>
                <a:effectLst/>
                <a:uFillTx/>
                <a:latin typeface="+mj-lt"/>
                <a:ea typeface="+mj-ea"/>
                <a:cs typeface="+mj-cs"/>
                <a:sym typeface="Calibri"/>
              </a:rPr>
              <a:t>Structure-of-Arrays (</a:t>
            </a:r>
            <a:r>
              <a:rPr kumimoji="0" lang="en-US" sz="1800" b="0" i="0" u="none" strike="noStrike" cap="none" spc="0" normalizeH="0" baseline="0" err="1">
                <a:ln>
                  <a:noFill/>
                </a:ln>
                <a:solidFill>
                  <a:srgbClr val="FFFF00"/>
                </a:solidFill>
                <a:effectLst/>
                <a:uFillTx/>
                <a:latin typeface="+mj-lt"/>
                <a:ea typeface="+mj-ea"/>
                <a:cs typeface="+mj-cs"/>
                <a:sym typeface="Calibri"/>
              </a:rPr>
              <a:t>SoA</a:t>
            </a:r>
            <a:r>
              <a:rPr kumimoji="0" lang="en-US" sz="1800" b="0" i="0" u="none" strike="noStrike" cap="none" spc="0" normalizeH="0" baseline="0">
                <a:ln>
                  <a:noFill/>
                </a:ln>
                <a:solidFill>
                  <a:srgbClr val="FFFF00"/>
                </a:solidFill>
                <a:effectLst/>
                <a:uFillTx/>
                <a:latin typeface="+mj-lt"/>
                <a:ea typeface="+mj-ea"/>
                <a:cs typeface="+mj-cs"/>
                <a:sym typeface="Calibri"/>
              </a:rPr>
              <a:t>)</a:t>
            </a:r>
          </a:p>
        </p:txBody>
      </p:sp>
      <p:graphicFrame>
        <p:nvGraphicFramePr>
          <p:cNvPr id="10" name="Table 7">
            <a:extLst>
              <a:ext uri="{FF2B5EF4-FFF2-40B4-BE49-F238E27FC236}">
                <a16:creationId xmlns:a16="http://schemas.microsoft.com/office/drawing/2014/main" id="{0405AB16-C343-CF87-705D-24F9E631160E}"/>
              </a:ext>
            </a:extLst>
          </p:cNvPr>
          <p:cNvGraphicFramePr>
            <a:graphicFrameLocks noGrp="1"/>
          </p:cNvGraphicFramePr>
          <p:nvPr>
            <p:extLst>
              <p:ext uri="{D42A27DB-BD31-4B8C-83A1-F6EECF244321}">
                <p14:modId xmlns:p14="http://schemas.microsoft.com/office/powerpoint/2010/main" val="3485382596"/>
              </p:ext>
            </p:extLst>
          </p:nvPr>
        </p:nvGraphicFramePr>
        <p:xfrm>
          <a:off x="339677" y="2468085"/>
          <a:ext cx="11571395" cy="1384995"/>
        </p:xfrm>
        <a:graphic>
          <a:graphicData uri="http://schemas.openxmlformats.org/drawingml/2006/table">
            <a:tbl>
              <a:tblPr firstRow="1" bandRow="1">
                <a:tableStyleId>{5C22544A-7EE6-4342-B048-85BDC9FD1C3A}</a:tableStyleId>
              </a:tblPr>
              <a:tblGrid>
                <a:gridCol w="855315">
                  <a:extLst>
                    <a:ext uri="{9D8B030D-6E8A-4147-A177-3AD203B41FA5}">
                      <a16:colId xmlns:a16="http://schemas.microsoft.com/office/drawing/2014/main" val="1971576384"/>
                    </a:ext>
                  </a:extLst>
                </a:gridCol>
                <a:gridCol w="669755">
                  <a:extLst>
                    <a:ext uri="{9D8B030D-6E8A-4147-A177-3AD203B41FA5}">
                      <a16:colId xmlns:a16="http://schemas.microsoft.com/office/drawing/2014/main" val="3141929647"/>
                    </a:ext>
                  </a:extLst>
                </a:gridCol>
                <a:gridCol w="669755">
                  <a:extLst>
                    <a:ext uri="{9D8B030D-6E8A-4147-A177-3AD203B41FA5}">
                      <a16:colId xmlns:a16="http://schemas.microsoft.com/office/drawing/2014/main" val="799043770"/>
                    </a:ext>
                  </a:extLst>
                </a:gridCol>
                <a:gridCol w="669755">
                  <a:extLst>
                    <a:ext uri="{9D8B030D-6E8A-4147-A177-3AD203B41FA5}">
                      <a16:colId xmlns:a16="http://schemas.microsoft.com/office/drawing/2014/main" val="1241334813"/>
                    </a:ext>
                  </a:extLst>
                </a:gridCol>
                <a:gridCol w="669755">
                  <a:extLst>
                    <a:ext uri="{9D8B030D-6E8A-4147-A177-3AD203B41FA5}">
                      <a16:colId xmlns:a16="http://schemas.microsoft.com/office/drawing/2014/main" val="2627692569"/>
                    </a:ext>
                  </a:extLst>
                </a:gridCol>
                <a:gridCol w="669755">
                  <a:extLst>
                    <a:ext uri="{9D8B030D-6E8A-4147-A177-3AD203B41FA5}">
                      <a16:colId xmlns:a16="http://schemas.microsoft.com/office/drawing/2014/main" val="3905703241"/>
                    </a:ext>
                  </a:extLst>
                </a:gridCol>
                <a:gridCol w="669755">
                  <a:extLst>
                    <a:ext uri="{9D8B030D-6E8A-4147-A177-3AD203B41FA5}">
                      <a16:colId xmlns:a16="http://schemas.microsoft.com/office/drawing/2014/main" val="3737306356"/>
                    </a:ext>
                  </a:extLst>
                </a:gridCol>
                <a:gridCol w="669755">
                  <a:extLst>
                    <a:ext uri="{9D8B030D-6E8A-4147-A177-3AD203B41FA5}">
                      <a16:colId xmlns:a16="http://schemas.microsoft.com/office/drawing/2014/main" val="2686737829"/>
                    </a:ext>
                  </a:extLst>
                </a:gridCol>
                <a:gridCol w="669755">
                  <a:extLst>
                    <a:ext uri="{9D8B030D-6E8A-4147-A177-3AD203B41FA5}">
                      <a16:colId xmlns:a16="http://schemas.microsoft.com/office/drawing/2014/main" val="2774963429"/>
                    </a:ext>
                  </a:extLst>
                </a:gridCol>
                <a:gridCol w="669755">
                  <a:extLst>
                    <a:ext uri="{9D8B030D-6E8A-4147-A177-3AD203B41FA5}">
                      <a16:colId xmlns:a16="http://schemas.microsoft.com/office/drawing/2014/main" val="4165893638"/>
                    </a:ext>
                  </a:extLst>
                </a:gridCol>
                <a:gridCol w="669755">
                  <a:extLst>
                    <a:ext uri="{9D8B030D-6E8A-4147-A177-3AD203B41FA5}">
                      <a16:colId xmlns:a16="http://schemas.microsoft.com/office/drawing/2014/main" val="157363125"/>
                    </a:ext>
                  </a:extLst>
                </a:gridCol>
                <a:gridCol w="669755">
                  <a:extLst>
                    <a:ext uri="{9D8B030D-6E8A-4147-A177-3AD203B41FA5}">
                      <a16:colId xmlns:a16="http://schemas.microsoft.com/office/drawing/2014/main" val="2014955909"/>
                    </a:ext>
                  </a:extLst>
                </a:gridCol>
                <a:gridCol w="669755">
                  <a:extLst>
                    <a:ext uri="{9D8B030D-6E8A-4147-A177-3AD203B41FA5}">
                      <a16:colId xmlns:a16="http://schemas.microsoft.com/office/drawing/2014/main" val="2393043771"/>
                    </a:ext>
                  </a:extLst>
                </a:gridCol>
                <a:gridCol w="669755">
                  <a:extLst>
                    <a:ext uri="{9D8B030D-6E8A-4147-A177-3AD203B41FA5}">
                      <a16:colId xmlns:a16="http://schemas.microsoft.com/office/drawing/2014/main" val="2835546587"/>
                    </a:ext>
                  </a:extLst>
                </a:gridCol>
                <a:gridCol w="669755">
                  <a:extLst>
                    <a:ext uri="{9D8B030D-6E8A-4147-A177-3AD203B41FA5}">
                      <a16:colId xmlns:a16="http://schemas.microsoft.com/office/drawing/2014/main" val="1610066401"/>
                    </a:ext>
                  </a:extLst>
                </a:gridCol>
                <a:gridCol w="669755">
                  <a:extLst>
                    <a:ext uri="{9D8B030D-6E8A-4147-A177-3AD203B41FA5}">
                      <a16:colId xmlns:a16="http://schemas.microsoft.com/office/drawing/2014/main" val="3401661910"/>
                    </a:ext>
                  </a:extLst>
                </a:gridCol>
                <a:gridCol w="669755">
                  <a:extLst>
                    <a:ext uri="{9D8B030D-6E8A-4147-A177-3AD203B41FA5}">
                      <a16:colId xmlns:a16="http://schemas.microsoft.com/office/drawing/2014/main" val="2148040256"/>
                    </a:ext>
                  </a:extLst>
                </a:gridCol>
              </a:tblGrid>
              <a:tr h="399623">
                <a:tc>
                  <a:txBody>
                    <a:bodyPr/>
                    <a:lstStyle/>
                    <a:p>
                      <a:pPr algn="ctr"/>
                      <a:r>
                        <a:rPr lang="en-US"/>
                        <a:t>Bank</a:t>
                      </a:r>
                    </a:p>
                  </a:txBody>
                  <a:tcPr/>
                </a:tc>
                <a:tc>
                  <a:txBody>
                    <a:bodyPr/>
                    <a:lstStyle/>
                    <a:p>
                      <a:pPr algn="ctr"/>
                      <a:r>
                        <a:rPr lang="en-US"/>
                        <a:t>0</a:t>
                      </a:r>
                    </a:p>
                  </a:txBody>
                  <a:tcPr>
                    <a:solidFill>
                      <a:srgbClr val="FFFF00"/>
                    </a:solidFill>
                  </a:tcPr>
                </a:tc>
                <a:tc>
                  <a:txBody>
                    <a:bodyPr/>
                    <a:lstStyle/>
                    <a:p>
                      <a:pPr algn="ctr"/>
                      <a:r>
                        <a:rPr lang="en-US"/>
                        <a:t>1</a:t>
                      </a:r>
                    </a:p>
                  </a:txBody>
                  <a:tcPr>
                    <a:solidFill>
                      <a:srgbClr val="FFFF00"/>
                    </a:solidFill>
                  </a:tcPr>
                </a:tc>
                <a:tc>
                  <a:txBody>
                    <a:bodyPr/>
                    <a:lstStyle/>
                    <a:p>
                      <a:pPr algn="ctr"/>
                      <a:r>
                        <a:rPr lang="en-US"/>
                        <a:t>2</a:t>
                      </a:r>
                    </a:p>
                  </a:txBody>
                  <a:tcPr>
                    <a:solidFill>
                      <a:srgbClr val="FFFF00"/>
                    </a:solidFill>
                  </a:tcPr>
                </a:tc>
                <a:tc>
                  <a:txBody>
                    <a:bodyPr/>
                    <a:lstStyle/>
                    <a:p>
                      <a:pPr algn="ctr"/>
                      <a:r>
                        <a:rPr lang="en-US"/>
                        <a:t>3</a:t>
                      </a:r>
                    </a:p>
                  </a:txBody>
                  <a:tcPr>
                    <a:solidFill>
                      <a:srgbClr val="FFFF00"/>
                    </a:solidFill>
                  </a:tcPr>
                </a:tc>
                <a:tc>
                  <a:txBody>
                    <a:bodyPr/>
                    <a:lstStyle/>
                    <a:p>
                      <a:pPr algn="ctr"/>
                      <a:r>
                        <a:rPr lang="en-US"/>
                        <a:t>4</a:t>
                      </a:r>
                    </a:p>
                  </a:txBody>
                  <a:tcPr>
                    <a:solidFill>
                      <a:srgbClr val="FFFF00"/>
                    </a:solidFill>
                  </a:tcPr>
                </a:tc>
                <a:tc>
                  <a:txBody>
                    <a:bodyPr/>
                    <a:lstStyle/>
                    <a:p>
                      <a:pPr algn="ctr"/>
                      <a:r>
                        <a:rPr lang="en-US"/>
                        <a:t>5</a:t>
                      </a:r>
                    </a:p>
                  </a:txBody>
                  <a:tcPr>
                    <a:solidFill>
                      <a:srgbClr val="FFFF00"/>
                    </a:solidFill>
                  </a:tcPr>
                </a:tc>
                <a:tc>
                  <a:txBody>
                    <a:bodyPr/>
                    <a:lstStyle/>
                    <a:p>
                      <a:pPr algn="ctr"/>
                      <a:r>
                        <a:rPr lang="en-US"/>
                        <a:t>6</a:t>
                      </a:r>
                    </a:p>
                  </a:txBody>
                  <a:tcPr>
                    <a:solidFill>
                      <a:srgbClr val="FFFF00"/>
                    </a:solidFill>
                  </a:tcPr>
                </a:tc>
                <a:tc>
                  <a:txBody>
                    <a:bodyPr/>
                    <a:lstStyle/>
                    <a:p>
                      <a:pPr algn="ctr"/>
                      <a:r>
                        <a:rPr lang="en-US"/>
                        <a:t>7</a:t>
                      </a:r>
                    </a:p>
                  </a:txBody>
                  <a:tcPr>
                    <a:solidFill>
                      <a:srgbClr val="FFFF00"/>
                    </a:solidFill>
                  </a:tcPr>
                </a:tc>
                <a:tc>
                  <a:txBody>
                    <a:bodyPr/>
                    <a:lstStyle/>
                    <a:p>
                      <a:pPr algn="ctr"/>
                      <a:r>
                        <a:rPr lang="en-US"/>
                        <a:t>8</a:t>
                      </a:r>
                    </a:p>
                  </a:txBody>
                  <a:tcPr>
                    <a:solidFill>
                      <a:srgbClr val="FFFF00"/>
                    </a:solidFill>
                  </a:tcPr>
                </a:tc>
                <a:tc>
                  <a:txBody>
                    <a:bodyPr/>
                    <a:lstStyle/>
                    <a:p>
                      <a:pPr algn="ctr"/>
                      <a:r>
                        <a:rPr lang="en-US"/>
                        <a:t>9</a:t>
                      </a:r>
                    </a:p>
                  </a:txBody>
                  <a:tcPr>
                    <a:solidFill>
                      <a:srgbClr val="FFFF00"/>
                    </a:solidFill>
                  </a:tcPr>
                </a:tc>
                <a:tc>
                  <a:txBody>
                    <a:bodyPr/>
                    <a:lstStyle/>
                    <a:p>
                      <a:pPr algn="ctr"/>
                      <a:r>
                        <a:rPr lang="en-US"/>
                        <a:t>10</a:t>
                      </a:r>
                    </a:p>
                  </a:txBody>
                  <a:tcPr>
                    <a:solidFill>
                      <a:srgbClr val="FFFF00"/>
                    </a:solidFill>
                  </a:tcPr>
                </a:tc>
                <a:tc>
                  <a:txBody>
                    <a:bodyPr/>
                    <a:lstStyle/>
                    <a:p>
                      <a:pPr algn="ctr"/>
                      <a:r>
                        <a:rPr lang="en-US"/>
                        <a:t>…</a:t>
                      </a:r>
                    </a:p>
                  </a:txBody>
                  <a:tcPr>
                    <a:solidFill>
                      <a:srgbClr val="FFFF00"/>
                    </a:solidFill>
                  </a:tcPr>
                </a:tc>
                <a:tc>
                  <a:txBody>
                    <a:bodyPr/>
                    <a:lstStyle/>
                    <a:p>
                      <a:pPr algn="ctr"/>
                      <a:r>
                        <a:rPr lang="en-US"/>
                        <a:t>28</a:t>
                      </a:r>
                    </a:p>
                  </a:txBody>
                  <a:tcPr>
                    <a:solidFill>
                      <a:srgbClr val="FFFF00"/>
                    </a:solidFill>
                  </a:tcPr>
                </a:tc>
                <a:tc>
                  <a:txBody>
                    <a:bodyPr/>
                    <a:lstStyle/>
                    <a:p>
                      <a:pPr algn="ctr"/>
                      <a:r>
                        <a:rPr lang="en-US"/>
                        <a:t>29</a:t>
                      </a:r>
                    </a:p>
                  </a:txBody>
                  <a:tcPr>
                    <a:solidFill>
                      <a:srgbClr val="FFFF00"/>
                    </a:solidFill>
                  </a:tcPr>
                </a:tc>
                <a:tc>
                  <a:txBody>
                    <a:bodyPr/>
                    <a:lstStyle/>
                    <a:p>
                      <a:pPr algn="ctr"/>
                      <a:r>
                        <a:rPr lang="en-US"/>
                        <a:t>30</a:t>
                      </a:r>
                    </a:p>
                  </a:txBody>
                  <a:tcPr>
                    <a:solidFill>
                      <a:srgbClr val="FFFF00"/>
                    </a:solidFill>
                  </a:tcPr>
                </a:tc>
                <a:tc>
                  <a:txBody>
                    <a:bodyPr/>
                    <a:lstStyle/>
                    <a:p>
                      <a:pPr algn="ctr"/>
                      <a:r>
                        <a:rPr lang="en-US"/>
                        <a:t>31</a:t>
                      </a:r>
                    </a:p>
                  </a:txBody>
                  <a:tcPr>
                    <a:solidFill>
                      <a:srgbClr val="FFFF00"/>
                    </a:solidFill>
                  </a:tcPr>
                </a:tc>
                <a:extLst>
                  <a:ext uri="{0D108BD9-81ED-4DB2-BD59-A6C34878D82A}">
                    <a16:rowId xmlns:a16="http://schemas.microsoft.com/office/drawing/2014/main" val="389995733"/>
                  </a:ext>
                </a:extLst>
              </a:tr>
              <a:tr h="492686">
                <a:tc rowSpan="2">
                  <a:txBody>
                    <a:bodyPr/>
                    <a:lstStyle/>
                    <a:p>
                      <a:pPr algn="ctr"/>
                      <a:r>
                        <a:rPr lang="en-US"/>
                        <a:t>Address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t>0-3</a:t>
                      </a:r>
                    </a:p>
                    <a:p>
                      <a:pPr algn="ctr"/>
                      <a:endParaRPr lang="en-US" sz="1100"/>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t>4-7</a:t>
                      </a:r>
                    </a:p>
                    <a:p>
                      <a:pPr algn="ctr"/>
                      <a:endParaRPr lang="en-US" sz="1100"/>
                    </a:p>
                  </a:txBody>
                  <a:tcPr>
                    <a:solidFill>
                      <a:srgbClr val="FFFF00"/>
                    </a:solidFill>
                  </a:tcPr>
                </a:tc>
                <a:tc>
                  <a:txBody>
                    <a:bodyPr/>
                    <a:lstStyle/>
                    <a:p>
                      <a:pPr algn="ctr"/>
                      <a:r>
                        <a:rPr lang="en-US" sz="1100"/>
                        <a:t>8-11</a:t>
                      </a:r>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t>12-15</a:t>
                      </a:r>
                    </a:p>
                    <a:p>
                      <a:pPr algn="ctr"/>
                      <a:endParaRPr lang="en-US" sz="1100"/>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t>16-19</a:t>
                      </a:r>
                    </a:p>
                    <a:p>
                      <a:pPr algn="ctr"/>
                      <a:endParaRPr lang="en-US" sz="1100"/>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t>20-23</a:t>
                      </a:r>
                    </a:p>
                    <a:p>
                      <a:pPr algn="ctr"/>
                      <a:endParaRPr lang="en-US" sz="1100"/>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t>24-27</a:t>
                      </a:r>
                    </a:p>
                    <a:p>
                      <a:pPr algn="ctr"/>
                      <a:endParaRPr lang="en-US" sz="1100"/>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t>28-31</a:t>
                      </a:r>
                    </a:p>
                    <a:p>
                      <a:pPr algn="ctr"/>
                      <a:endParaRPr lang="en-US" sz="1100"/>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t>32-35</a:t>
                      </a:r>
                    </a:p>
                    <a:p>
                      <a:pPr algn="ctr"/>
                      <a:endParaRPr lang="en-US" sz="1100"/>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t>36-39</a:t>
                      </a:r>
                    </a:p>
                    <a:p>
                      <a:pPr algn="ctr"/>
                      <a:endParaRPr lang="en-US" sz="1100"/>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t>40-43</a:t>
                      </a:r>
                    </a:p>
                    <a:p>
                      <a:pPr algn="ctr"/>
                      <a:endParaRPr lang="en-US" sz="1100"/>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t>..</a:t>
                      </a:r>
                    </a:p>
                    <a:p>
                      <a:pPr algn="ctr"/>
                      <a:endParaRPr lang="en-US" sz="1100"/>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t>112-115</a:t>
                      </a:r>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t>116-119</a:t>
                      </a:r>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t>120-123</a:t>
                      </a:r>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effectLst/>
                        </a:rPr>
                        <a:t>124</a:t>
                      </a:r>
                      <a:r>
                        <a:rPr lang="en-US" sz="1100"/>
                        <a:t>-127</a:t>
                      </a:r>
                    </a:p>
                  </a:txBody>
                  <a:tcPr>
                    <a:solidFill>
                      <a:srgbClr val="FFFF00"/>
                    </a:solidFill>
                  </a:tcPr>
                </a:tc>
                <a:extLst>
                  <a:ext uri="{0D108BD9-81ED-4DB2-BD59-A6C34878D82A}">
                    <a16:rowId xmlns:a16="http://schemas.microsoft.com/office/drawing/2014/main" val="3548792775"/>
                  </a:ext>
                </a:extLst>
              </a:tr>
              <a:tr h="492686">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Address</a:t>
                      </a:r>
                    </a:p>
                    <a:p>
                      <a:pPr algn="ctr"/>
                      <a:endParaRPr lang="en-US"/>
                    </a:p>
                  </a:txBody>
                  <a:tcPr/>
                </a:tc>
                <a:tc>
                  <a:txBody>
                    <a:bodyPr/>
                    <a:lstStyle/>
                    <a:p>
                      <a:pPr algn="ctr"/>
                      <a:r>
                        <a:rPr lang="en-US" sz="1100"/>
                        <a:t>128-131</a:t>
                      </a:r>
                    </a:p>
                  </a:txBody>
                  <a:tcPr/>
                </a:tc>
                <a:tc>
                  <a:txBody>
                    <a:bodyPr/>
                    <a:lstStyle/>
                    <a:p>
                      <a:pPr algn="ctr"/>
                      <a:r>
                        <a:rPr lang="en-US" sz="1100"/>
                        <a:t>132-135</a:t>
                      </a:r>
                    </a:p>
                  </a:txBody>
                  <a:tcPr/>
                </a:tc>
                <a:tc>
                  <a:txBody>
                    <a:bodyPr/>
                    <a:lstStyle/>
                    <a:p>
                      <a:pPr algn="ctr"/>
                      <a:r>
                        <a:rPr lang="en-US" sz="1100"/>
                        <a:t>136-139</a:t>
                      </a:r>
                    </a:p>
                  </a:txBody>
                  <a:tcPr/>
                </a:tc>
                <a:tc>
                  <a:txBody>
                    <a:bodyPr/>
                    <a:lstStyle/>
                    <a:p>
                      <a:pPr algn="ctr"/>
                      <a:r>
                        <a:rPr lang="en-US" sz="1100"/>
                        <a:t>140-143</a:t>
                      </a:r>
                    </a:p>
                  </a:txBody>
                  <a:tcPr/>
                </a:tc>
                <a:tc>
                  <a:txBody>
                    <a:bodyPr/>
                    <a:lstStyle/>
                    <a:p>
                      <a:pPr algn="ctr"/>
                      <a:r>
                        <a:rPr lang="en-US" sz="1100"/>
                        <a:t>144-147</a:t>
                      </a:r>
                    </a:p>
                  </a:txBody>
                  <a:tcPr/>
                </a:tc>
                <a:tc>
                  <a:txBody>
                    <a:bodyPr/>
                    <a:lstStyle/>
                    <a:p>
                      <a:pPr algn="ctr"/>
                      <a:r>
                        <a:rPr lang="en-US" sz="1100"/>
                        <a:t>148-151</a:t>
                      </a:r>
                    </a:p>
                  </a:txBody>
                  <a:tcPr/>
                </a:tc>
                <a:tc>
                  <a:txBody>
                    <a:bodyPr/>
                    <a:lstStyle/>
                    <a:p>
                      <a:pPr algn="ctr"/>
                      <a:r>
                        <a:rPr lang="en-US" sz="1100"/>
                        <a:t>152-155</a:t>
                      </a:r>
                    </a:p>
                  </a:txBody>
                  <a:tcPr/>
                </a:tc>
                <a:tc>
                  <a:txBody>
                    <a:bodyPr/>
                    <a:lstStyle/>
                    <a:p>
                      <a:pPr algn="ctr"/>
                      <a:r>
                        <a:rPr lang="en-US" sz="1100"/>
                        <a:t>156-159</a:t>
                      </a:r>
                    </a:p>
                  </a:txBody>
                  <a:tcPr/>
                </a:tc>
                <a:tc>
                  <a:txBody>
                    <a:bodyPr/>
                    <a:lstStyle/>
                    <a:p>
                      <a:pPr algn="ctr"/>
                      <a:r>
                        <a:rPr lang="en-US" sz="1100"/>
                        <a:t>160-163</a:t>
                      </a:r>
                    </a:p>
                  </a:txBody>
                  <a:tcPr/>
                </a:tc>
                <a:tc>
                  <a:txBody>
                    <a:bodyPr/>
                    <a:lstStyle/>
                    <a:p>
                      <a:pPr algn="ctr"/>
                      <a:r>
                        <a:rPr lang="en-US" sz="1100"/>
                        <a:t>164-167</a:t>
                      </a:r>
                    </a:p>
                  </a:txBody>
                  <a:tcPr/>
                </a:tc>
                <a:tc>
                  <a:txBody>
                    <a:bodyPr/>
                    <a:lstStyle/>
                    <a:p>
                      <a:pPr algn="ctr"/>
                      <a:r>
                        <a:rPr lang="en-US" sz="1100"/>
                        <a:t>168-171</a:t>
                      </a:r>
                    </a:p>
                  </a:txBody>
                  <a:tcPr/>
                </a:tc>
                <a:tc>
                  <a:txBody>
                    <a:bodyPr/>
                    <a:lstStyle/>
                    <a:p>
                      <a:pPr algn="ctr"/>
                      <a:r>
                        <a:rPr lang="en-US" sz="1100"/>
                        <a:t>…</a:t>
                      </a:r>
                    </a:p>
                  </a:txBody>
                  <a:tcPr/>
                </a:tc>
                <a:tc>
                  <a:txBody>
                    <a:bodyPr/>
                    <a:lstStyle/>
                    <a:p>
                      <a:pPr algn="ctr"/>
                      <a:r>
                        <a:rPr lang="en-US" sz="1100"/>
                        <a:t>240-243</a:t>
                      </a:r>
                    </a:p>
                  </a:txBody>
                  <a:tcPr/>
                </a:tc>
                <a:tc>
                  <a:txBody>
                    <a:bodyPr/>
                    <a:lstStyle/>
                    <a:p>
                      <a:pPr algn="ctr"/>
                      <a:r>
                        <a:rPr lang="en-US" sz="1100"/>
                        <a:t>244-247</a:t>
                      </a:r>
                    </a:p>
                  </a:txBody>
                  <a:tcPr/>
                </a:tc>
                <a:tc>
                  <a:txBody>
                    <a:bodyPr/>
                    <a:lstStyle/>
                    <a:p>
                      <a:pPr algn="ctr"/>
                      <a:r>
                        <a:rPr lang="en-US" sz="1100"/>
                        <a:t>248-251</a:t>
                      </a:r>
                    </a:p>
                  </a:txBody>
                  <a:tcPr/>
                </a:tc>
                <a:tc>
                  <a:txBody>
                    <a:bodyPr/>
                    <a:lstStyle/>
                    <a:p>
                      <a:pPr algn="ctr"/>
                      <a:r>
                        <a:rPr lang="en-US" sz="1100"/>
                        <a:t>252-255</a:t>
                      </a:r>
                    </a:p>
                  </a:txBody>
                  <a:tcPr/>
                </a:tc>
                <a:extLst>
                  <a:ext uri="{0D108BD9-81ED-4DB2-BD59-A6C34878D82A}">
                    <a16:rowId xmlns:a16="http://schemas.microsoft.com/office/drawing/2014/main" val="3403332192"/>
                  </a:ext>
                </a:extLst>
              </a:tr>
            </a:tbl>
          </a:graphicData>
        </a:graphic>
      </p:graphicFrame>
      <p:sp>
        <p:nvSpPr>
          <p:cNvPr id="11" name="Speech Bubble: Oval 10">
            <a:extLst>
              <a:ext uri="{FF2B5EF4-FFF2-40B4-BE49-F238E27FC236}">
                <a16:creationId xmlns:a16="http://schemas.microsoft.com/office/drawing/2014/main" id="{C2485FB4-1056-F954-B3A4-49B0866A84A4}"/>
              </a:ext>
            </a:extLst>
          </p:cNvPr>
          <p:cNvSpPr/>
          <p:nvPr/>
        </p:nvSpPr>
        <p:spPr>
          <a:xfrm>
            <a:off x="6912636" y="4137110"/>
            <a:ext cx="4376468" cy="710935"/>
          </a:xfrm>
          <a:prstGeom prst="wedgeEllipseCallout">
            <a:avLst>
              <a:gd name="adj1" fmla="val -31426"/>
              <a:gd name="adj2" fmla="val -72286"/>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b="1">
                <a:solidFill>
                  <a:srgbClr val="000000"/>
                </a:solidFill>
                <a:latin typeface="+mj-lt"/>
                <a:ea typeface="+mj-ea"/>
                <a:cs typeface="+mj-cs"/>
                <a:sym typeface="Calibri"/>
              </a:rPr>
              <a:t>All banks are utilized </a:t>
            </a:r>
            <a:r>
              <a:rPr lang="en-US" b="1">
                <a:solidFill>
                  <a:srgbClr val="000000"/>
                </a:solidFill>
                <a:latin typeface="+mj-lt"/>
                <a:ea typeface="+mj-ea"/>
                <a:cs typeface="+mj-cs"/>
                <a:sym typeface="Wingdings" panose="05000000000000000000" pitchFamily="2" charset="2"/>
              </a:rPr>
              <a:t></a:t>
            </a:r>
          </a:p>
        </p:txBody>
      </p:sp>
    </p:spTree>
    <p:extLst>
      <p:ext uri="{BB962C8B-B14F-4D97-AF65-F5344CB8AC3E}">
        <p14:creationId xmlns:p14="http://schemas.microsoft.com/office/powerpoint/2010/main" val="3625047902"/>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C570ED-35BE-A8DE-11F2-4EB0370F21F6}"/>
              </a:ext>
            </a:extLst>
          </p:cNvPr>
          <p:cNvSpPr>
            <a:spLocks noGrp="1"/>
          </p:cNvSpPr>
          <p:nvPr>
            <p:ph type="sldNum" sz="quarter" idx="2"/>
          </p:nvPr>
        </p:nvSpPr>
        <p:spPr/>
        <p:txBody>
          <a:bodyPr/>
          <a:lstStyle/>
          <a:p>
            <a:fld id="{86CB4B4D-7CA3-9044-876B-883B54F8677D}" type="slidenum">
              <a:rPr lang="en-DE" smtClean="0"/>
              <a:t>76</a:t>
            </a:fld>
            <a:endParaRPr lang="en-DE"/>
          </a:p>
        </p:txBody>
      </p:sp>
      <p:sp>
        <p:nvSpPr>
          <p:cNvPr id="3" name="Title 2">
            <a:extLst>
              <a:ext uri="{FF2B5EF4-FFF2-40B4-BE49-F238E27FC236}">
                <a16:creationId xmlns:a16="http://schemas.microsoft.com/office/drawing/2014/main" id="{DD4F7904-D806-55C2-D404-F3B798E02BAA}"/>
              </a:ext>
            </a:extLst>
          </p:cNvPr>
          <p:cNvSpPr>
            <a:spLocks noGrp="1"/>
          </p:cNvSpPr>
          <p:nvPr>
            <p:ph type="title"/>
          </p:nvPr>
        </p:nvSpPr>
        <p:spPr/>
        <p:txBody>
          <a:bodyPr>
            <a:normAutofit fontScale="90000"/>
          </a:bodyPr>
          <a:lstStyle/>
          <a:p>
            <a:r>
              <a:rPr lang="en-US"/>
              <a:t>Occupancy</a:t>
            </a:r>
            <a:endParaRPr lang="en-DE"/>
          </a:p>
        </p:txBody>
      </p:sp>
      <p:sp>
        <p:nvSpPr>
          <p:cNvPr id="6" name="Text Placeholder 5">
            <a:extLst>
              <a:ext uri="{FF2B5EF4-FFF2-40B4-BE49-F238E27FC236}">
                <a16:creationId xmlns:a16="http://schemas.microsoft.com/office/drawing/2014/main" id="{836B5FE9-487A-7952-4570-CAC9F6F36827}"/>
              </a:ext>
            </a:extLst>
          </p:cNvPr>
          <p:cNvSpPr txBox="1">
            <a:spLocks noGrp="1"/>
          </p:cNvSpPr>
          <p:nvPr>
            <p:ph type="body" idx="1"/>
          </p:nvPr>
        </p:nvSpPr>
        <p:spPr>
          <a:xfrm>
            <a:off x="274637" y="917691"/>
            <a:ext cx="11250414" cy="222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800">
                <a:solidFill>
                  <a:srgbClr val="FFFFFF"/>
                </a:solidFill>
              </a:rPr>
              <a:t>Streaming Multiprocessor (SM) can schedule multiple warps</a:t>
            </a:r>
          </a:p>
          <a:p>
            <a:pPr lvl="1"/>
            <a:r>
              <a:rPr lang="en-US" sz="1800"/>
              <a:t>H</a:t>
            </a:r>
            <a:r>
              <a:rPr lang="en-US" sz="1800">
                <a:solidFill>
                  <a:srgbClr val="FFFFFF"/>
                </a:solidFill>
              </a:rPr>
              <a:t>iding latency to maximize throughput</a:t>
            </a:r>
          </a:p>
          <a:p>
            <a:pPr lvl="1"/>
            <a:endParaRPr lang="en-US" sz="1800">
              <a:solidFill>
                <a:srgbClr val="FFFFFF"/>
              </a:solidFill>
            </a:endParaRPr>
          </a:p>
          <a:p>
            <a:r>
              <a:rPr lang="en-US" sz="1800" i="1">
                <a:solidFill>
                  <a:srgbClr val="FFFF00"/>
                </a:solidFill>
              </a:rPr>
              <a:t>Occupancy</a:t>
            </a:r>
            <a:r>
              <a:rPr lang="en-US" sz="1800"/>
              <a:t> is a ratio of the number of active warps per SM </a:t>
            </a:r>
            <a:r>
              <a:rPr lang="en-US" sz="1800">
                <a:solidFill>
                  <a:srgbClr val="FFFFFF"/>
                </a:solidFill>
              </a:rPr>
              <a:t>to the maximum number of possible active warps</a:t>
            </a:r>
            <a:endParaRPr lang="en-US" sz="1800"/>
          </a:p>
          <a:p>
            <a:pPr lvl="1"/>
            <a:r>
              <a:rPr lang="en-US" sz="1800"/>
              <a:t>Depending on </a:t>
            </a:r>
            <a:r>
              <a:rPr lang="en-US" sz="1800">
                <a:solidFill>
                  <a:srgbClr val="FFFF00"/>
                </a:solidFill>
              </a:rPr>
              <a:t>the register pressure, shared memory size, block size</a:t>
            </a:r>
            <a:r>
              <a:rPr lang="en-US" sz="1800"/>
              <a:t>, and device capability</a:t>
            </a:r>
          </a:p>
          <a:p>
            <a:pPr lvl="1"/>
            <a:r>
              <a:rPr lang="en-US" sz="1800">
                <a:solidFill>
                  <a:srgbClr val="FFFFFF"/>
                </a:solidFill>
              </a:rPr>
              <a:t>Not a silver bullet, </a:t>
            </a:r>
            <a:r>
              <a:rPr lang="en-US" sz="1800"/>
              <a:t>using vendor-provided profilers is recommended to analyze the latency or other bottlenecks</a:t>
            </a:r>
            <a:endParaRPr lang="en-US" sz="1100"/>
          </a:p>
        </p:txBody>
      </p:sp>
      <p:sp>
        <p:nvSpPr>
          <p:cNvPr id="9" name="TextBox 8">
            <a:extLst>
              <a:ext uri="{FF2B5EF4-FFF2-40B4-BE49-F238E27FC236}">
                <a16:creationId xmlns:a16="http://schemas.microsoft.com/office/drawing/2014/main" id="{A62E48F7-B3D8-9DA6-92C9-A8081B58E5EA}"/>
              </a:ext>
            </a:extLst>
          </p:cNvPr>
          <p:cNvSpPr txBox="1"/>
          <p:nvPr/>
        </p:nvSpPr>
        <p:spPr>
          <a:xfrm>
            <a:off x="2194360" y="3437312"/>
            <a:ext cx="166793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solidFill>
                  <a:srgbClr val="FFFFFF"/>
                </a:solidFill>
                <a:latin typeface="+mj-lt"/>
                <a:ea typeface="+mj-ea"/>
                <a:cs typeface="+mj-cs"/>
                <a:sym typeface="Calibri"/>
              </a:rPr>
              <a:t>Single </a:t>
            </a:r>
            <a:r>
              <a:rPr kumimoji="0" lang="en-US" sz="1800" b="0" i="0" u="none" strike="noStrike" cap="none" spc="0" normalizeH="0" baseline="0">
                <a:ln>
                  <a:noFill/>
                </a:ln>
                <a:solidFill>
                  <a:srgbClr val="FFFFFF"/>
                </a:solidFill>
                <a:effectLst/>
                <a:uFillTx/>
                <a:latin typeface="+mj-lt"/>
                <a:ea typeface="+mj-ea"/>
                <a:cs typeface="+mj-cs"/>
                <a:sym typeface="Calibri"/>
              </a:rPr>
              <a:t>warp</a:t>
            </a:r>
          </a:p>
        </p:txBody>
      </p:sp>
      <p:sp>
        <p:nvSpPr>
          <p:cNvPr id="12" name="TextBox 11">
            <a:extLst>
              <a:ext uri="{FF2B5EF4-FFF2-40B4-BE49-F238E27FC236}">
                <a16:creationId xmlns:a16="http://schemas.microsoft.com/office/drawing/2014/main" id="{F3686459-24D2-EAA3-3855-536AA35DD2CD}"/>
              </a:ext>
            </a:extLst>
          </p:cNvPr>
          <p:cNvSpPr txBox="1"/>
          <p:nvPr/>
        </p:nvSpPr>
        <p:spPr>
          <a:xfrm>
            <a:off x="2300256" y="4027393"/>
            <a:ext cx="1701562"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FFFFFF"/>
                </a:solidFill>
                <a:effectLst/>
                <a:uFillTx/>
                <a:latin typeface="+mj-lt"/>
                <a:ea typeface="+mj-ea"/>
                <a:cs typeface="+mj-cs"/>
                <a:sym typeface="Calibri"/>
              </a:rPr>
              <a:t>Read Request</a:t>
            </a:r>
          </a:p>
        </p:txBody>
      </p:sp>
      <p:grpSp>
        <p:nvGrpSpPr>
          <p:cNvPr id="31" name="Group 30">
            <a:extLst>
              <a:ext uri="{FF2B5EF4-FFF2-40B4-BE49-F238E27FC236}">
                <a16:creationId xmlns:a16="http://schemas.microsoft.com/office/drawing/2014/main" id="{7F7A59D5-A3BB-8E0F-80DA-74E574B51DE3}"/>
              </a:ext>
            </a:extLst>
          </p:cNvPr>
          <p:cNvGrpSpPr/>
          <p:nvPr/>
        </p:nvGrpSpPr>
        <p:grpSpPr>
          <a:xfrm rot="862418">
            <a:off x="3875036" y="4758548"/>
            <a:ext cx="756176" cy="838433"/>
            <a:chOff x="4243388" y="3420533"/>
            <a:chExt cx="756176" cy="838433"/>
          </a:xfrm>
        </p:grpSpPr>
        <p:sp>
          <p:nvSpPr>
            <p:cNvPr id="17" name="Rectangle 16">
              <a:extLst>
                <a:ext uri="{FF2B5EF4-FFF2-40B4-BE49-F238E27FC236}">
                  <a16:creationId xmlns:a16="http://schemas.microsoft.com/office/drawing/2014/main" id="{A3BDB988-5BB8-F991-3973-C834972E84AC}"/>
                </a:ext>
              </a:extLst>
            </p:cNvPr>
            <p:cNvSpPr/>
            <p:nvPr/>
          </p:nvSpPr>
          <p:spPr>
            <a:xfrm>
              <a:off x="4402666" y="3420533"/>
              <a:ext cx="448734" cy="838433"/>
            </a:xfrm>
            <a:prstGeom prst="rect">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cxnSp>
          <p:nvCxnSpPr>
            <p:cNvPr id="19" name="Straight Connector 18">
              <a:extLst>
                <a:ext uri="{FF2B5EF4-FFF2-40B4-BE49-F238E27FC236}">
                  <a16:creationId xmlns:a16="http://schemas.microsoft.com/office/drawing/2014/main" id="{AA906BE7-C737-7D0C-4F97-3D8B321149B9}"/>
                </a:ext>
              </a:extLst>
            </p:cNvPr>
            <p:cNvCxnSpPr>
              <a:cxnSpLocks/>
            </p:cNvCxnSpPr>
            <p:nvPr/>
          </p:nvCxnSpPr>
          <p:spPr>
            <a:xfrm>
              <a:off x="4243388" y="3563936"/>
              <a:ext cx="751411" cy="0"/>
            </a:xfrm>
            <a:prstGeom prst="line">
              <a:avLst/>
            </a:prstGeom>
            <a:noFill/>
            <a:ln w="28575" cap="flat">
              <a:solidFill>
                <a:srgbClr val="FFFFFF"/>
              </a:solidFill>
              <a:prstDash val="solid"/>
              <a:miter lim="800000"/>
            </a:ln>
            <a:effectLst/>
            <a:sp3d/>
          </p:spPr>
          <p:style>
            <a:lnRef idx="0">
              <a:scrgbClr r="0" g="0" b="0"/>
            </a:lnRef>
            <a:fillRef idx="0">
              <a:scrgbClr r="0" g="0" b="0"/>
            </a:fillRef>
            <a:effectRef idx="0">
              <a:scrgbClr r="0" g="0" b="0"/>
            </a:effectRef>
            <a:fontRef idx="none"/>
          </p:style>
        </p:cxnSp>
        <p:cxnSp>
          <p:nvCxnSpPr>
            <p:cNvPr id="20" name="Straight Connector 19">
              <a:extLst>
                <a:ext uri="{FF2B5EF4-FFF2-40B4-BE49-F238E27FC236}">
                  <a16:creationId xmlns:a16="http://schemas.microsoft.com/office/drawing/2014/main" id="{B6B05EAA-6838-5FDD-3A1E-C36A5ACD83A7}"/>
                </a:ext>
              </a:extLst>
            </p:cNvPr>
            <p:cNvCxnSpPr>
              <a:cxnSpLocks/>
            </p:cNvCxnSpPr>
            <p:nvPr/>
          </p:nvCxnSpPr>
          <p:spPr>
            <a:xfrm>
              <a:off x="4243388" y="3691467"/>
              <a:ext cx="751415" cy="0"/>
            </a:xfrm>
            <a:prstGeom prst="line">
              <a:avLst/>
            </a:prstGeom>
            <a:noFill/>
            <a:ln w="28575" cap="flat">
              <a:solidFill>
                <a:srgbClr val="FFFFFF"/>
              </a:solidFill>
              <a:prstDash val="solid"/>
              <a:miter lim="800000"/>
            </a:ln>
            <a:effectLst/>
            <a:sp3d/>
          </p:spPr>
          <p:style>
            <a:lnRef idx="0">
              <a:scrgbClr r="0" g="0" b="0"/>
            </a:lnRef>
            <a:fillRef idx="0">
              <a:scrgbClr r="0" g="0" b="0"/>
            </a:fillRef>
            <a:effectRef idx="0">
              <a:scrgbClr r="0" g="0" b="0"/>
            </a:effectRef>
            <a:fontRef idx="none"/>
          </p:style>
        </p:cxnSp>
        <p:cxnSp>
          <p:nvCxnSpPr>
            <p:cNvPr id="21" name="Straight Connector 20">
              <a:extLst>
                <a:ext uri="{FF2B5EF4-FFF2-40B4-BE49-F238E27FC236}">
                  <a16:creationId xmlns:a16="http://schemas.microsoft.com/office/drawing/2014/main" id="{976E7ED8-3A59-0D3A-CE5F-3C8FA9C75F8E}"/>
                </a:ext>
              </a:extLst>
            </p:cNvPr>
            <p:cNvCxnSpPr>
              <a:cxnSpLocks/>
            </p:cNvCxnSpPr>
            <p:nvPr/>
          </p:nvCxnSpPr>
          <p:spPr>
            <a:xfrm>
              <a:off x="4243388" y="3831283"/>
              <a:ext cx="756176" cy="0"/>
            </a:xfrm>
            <a:prstGeom prst="line">
              <a:avLst/>
            </a:prstGeom>
            <a:noFill/>
            <a:ln w="28575" cap="flat">
              <a:solidFill>
                <a:srgbClr val="FFFFFF"/>
              </a:solidFill>
              <a:prstDash val="solid"/>
              <a:miter lim="800000"/>
            </a:ln>
            <a:effectLst/>
            <a:sp3d/>
          </p:spPr>
          <p:style>
            <a:lnRef idx="0">
              <a:scrgbClr r="0" g="0" b="0"/>
            </a:lnRef>
            <a:fillRef idx="0">
              <a:scrgbClr r="0" g="0" b="0"/>
            </a:fillRef>
            <a:effectRef idx="0">
              <a:scrgbClr r="0" g="0" b="0"/>
            </a:effectRef>
            <a:fontRef idx="none"/>
          </p:style>
        </p:cxnSp>
        <p:cxnSp>
          <p:nvCxnSpPr>
            <p:cNvPr id="22" name="Straight Connector 21">
              <a:extLst>
                <a:ext uri="{FF2B5EF4-FFF2-40B4-BE49-F238E27FC236}">
                  <a16:creationId xmlns:a16="http://schemas.microsoft.com/office/drawing/2014/main" id="{FD33FCF4-18FB-6718-664D-A25DAAA3BF94}"/>
                </a:ext>
              </a:extLst>
            </p:cNvPr>
            <p:cNvCxnSpPr>
              <a:cxnSpLocks/>
            </p:cNvCxnSpPr>
            <p:nvPr/>
          </p:nvCxnSpPr>
          <p:spPr>
            <a:xfrm>
              <a:off x="4243388" y="3966221"/>
              <a:ext cx="756175" cy="0"/>
            </a:xfrm>
            <a:prstGeom prst="line">
              <a:avLst/>
            </a:prstGeom>
            <a:noFill/>
            <a:ln w="28575" cap="flat">
              <a:solidFill>
                <a:srgbClr val="FFFFFF"/>
              </a:solidFill>
              <a:prstDash val="solid"/>
              <a:miter lim="800000"/>
            </a:ln>
            <a:effectLst/>
            <a:sp3d/>
          </p:spPr>
          <p:style>
            <a:lnRef idx="0">
              <a:scrgbClr r="0" g="0" b="0"/>
            </a:lnRef>
            <a:fillRef idx="0">
              <a:scrgbClr r="0" g="0" b="0"/>
            </a:fillRef>
            <a:effectRef idx="0">
              <a:scrgbClr r="0" g="0" b="0"/>
            </a:effectRef>
            <a:fontRef idx="none"/>
          </p:style>
        </p:cxnSp>
        <p:cxnSp>
          <p:nvCxnSpPr>
            <p:cNvPr id="23" name="Straight Connector 22">
              <a:extLst>
                <a:ext uri="{FF2B5EF4-FFF2-40B4-BE49-F238E27FC236}">
                  <a16:creationId xmlns:a16="http://schemas.microsoft.com/office/drawing/2014/main" id="{B96B421A-9451-5F4B-4DA6-3B101AC97166}"/>
                </a:ext>
              </a:extLst>
            </p:cNvPr>
            <p:cNvCxnSpPr>
              <a:cxnSpLocks/>
            </p:cNvCxnSpPr>
            <p:nvPr/>
          </p:nvCxnSpPr>
          <p:spPr>
            <a:xfrm>
              <a:off x="4243388" y="4099571"/>
              <a:ext cx="756174" cy="0"/>
            </a:xfrm>
            <a:prstGeom prst="line">
              <a:avLst/>
            </a:prstGeom>
            <a:noFill/>
            <a:ln w="28575" cap="flat">
              <a:solidFill>
                <a:srgbClr val="FFFFFF"/>
              </a:solidFill>
              <a:prstDash val="solid"/>
              <a:miter lim="800000"/>
            </a:ln>
            <a:effectLst/>
            <a:sp3d/>
          </p:spPr>
          <p:style>
            <a:lnRef idx="0">
              <a:scrgbClr r="0" g="0" b="0"/>
            </a:lnRef>
            <a:fillRef idx="0">
              <a:scrgbClr r="0" g="0" b="0"/>
            </a:fillRef>
            <a:effectRef idx="0">
              <a:scrgbClr r="0" g="0" b="0"/>
            </a:effectRef>
            <a:fontRef idx="none"/>
          </p:style>
        </p:cxnSp>
      </p:grpSp>
      <p:sp>
        <p:nvSpPr>
          <p:cNvPr id="32" name="Rectangle 31">
            <a:extLst>
              <a:ext uri="{FF2B5EF4-FFF2-40B4-BE49-F238E27FC236}">
                <a16:creationId xmlns:a16="http://schemas.microsoft.com/office/drawing/2014/main" id="{6847B78A-ED3D-44D7-B987-A6BF0275B425}"/>
              </a:ext>
            </a:extLst>
          </p:cNvPr>
          <p:cNvSpPr/>
          <p:nvPr/>
        </p:nvSpPr>
        <p:spPr>
          <a:xfrm>
            <a:off x="1211676" y="4092156"/>
            <a:ext cx="982684" cy="1914173"/>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pic>
        <p:nvPicPr>
          <p:cNvPr id="33" name="Graphic 32">
            <a:extLst>
              <a:ext uri="{FF2B5EF4-FFF2-40B4-BE49-F238E27FC236}">
                <a16:creationId xmlns:a16="http://schemas.microsoft.com/office/drawing/2014/main" id="{6B4EED66-E3BE-6A13-4C31-CF22683ACFB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57457" y="4162987"/>
            <a:ext cx="107685" cy="278238"/>
          </a:xfrm>
          <a:prstGeom prst="rect">
            <a:avLst/>
          </a:prstGeom>
        </p:spPr>
      </p:pic>
      <p:pic>
        <p:nvPicPr>
          <p:cNvPr id="34" name="Graphic 33">
            <a:extLst>
              <a:ext uri="{FF2B5EF4-FFF2-40B4-BE49-F238E27FC236}">
                <a16:creationId xmlns:a16="http://schemas.microsoft.com/office/drawing/2014/main" id="{30BB82F0-6A62-97CE-6F0D-090DB52F5D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51866" y="4167971"/>
            <a:ext cx="107685" cy="278238"/>
          </a:xfrm>
          <a:prstGeom prst="rect">
            <a:avLst/>
          </a:prstGeom>
        </p:spPr>
      </p:pic>
      <p:pic>
        <p:nvPicPr>
          <p:cNvPr id="35" name="Graphic 34">
            <a:extLst>
              <a:ext uri="{FF2B5EF4-FFF2-40B4-BE49-F238E27FC236}">
                <a16:creationId xmlns:a16="http://schemas.microsoft.com/office/drawing/2014/main" id="{15ED83D7-7F92-6727-5827-C52F9450A2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42034" y="4172098"/>
            <a:ext cx="107685" cy="278238"/>
          </a:xfrm>
          <a:prstGeom prst="rect">
            <a:avLst/>
          </a:prstGeom>
        </p:spPr>
      </p:pic>
      <p:pic>
        <p:nvPicPr>
          <p:cNvPr id="36" name="Graphic 35">
            <a:extLst>
              <a:ext uri="{FF2B5EF4-FFF2-40B4-BE49-F238E27FC236}">
                <a16:creationId xmlns:a16="http://schemas.microsoft.com/office/drawing/2014/main" id="{F358D681-88F9-37A6-649E-192A54FE83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36443" y="4177082"/>
            <a:ext cx="107685" cy="278238"/>
          </a:xfrm>
          <a:prstGeom prst="rect">
            <a:avLst/>
          </a:prstGeom>
        </p:spPr>
      </p:pic>
      <p:sp>
        <p:nvSpPr>
          <p:cNvPr id="40" name="TextBox 39">
            <a:extLst>
              <a:ext uri="{FF2B5EF4-FFF2-40B4-BE49-F238E27FC236}">
                <a16:creationId xmlns:a16="http://schemas.microsoft.com/office/drawing/2014/main" id="{A69F25D5-24A4-CCF0-CA9F-A147DF56724B}"/>
              </a:ext>
            </a:extLst>
          </p:cNvPr>
          <p:cNvSpPr txBox="1"/>
          <p:nvPr/>
        </p:nvSpPr>
        <p:spPr>
          <a:xfrm>
            <a:off x="2247914" y="5602390"/>
            <a:ext cx="1701562"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FFFFFF"/>
                </a:solidFill>
                <a:effectLst/>
                <a:uFillTx/>
                <a:latin typeface="+mj-lt"/>
                <a:ea typeface="+mj-ea"/>
                <a:cs typeface="+mj-cs"/>
                <a:sym typeface="Calibri"/>
              </a:rPr>
              <a:t>Obtain data</a:t>
            </a:r>
          </a:p>
        </p:txBody>
      </p:sp>
      <p:cxnSp>
        <p:nvCxnSpPr>
          <p:cNvPr id="44" name="Connector: Elbow 43">
            <a:extLst>
              <a:ext uri="{FF2B5EF4-FFF2-40B4-BE49-F238E27FC236}">
                <a16:creationId xmlns:a16="http://schemas.microsoft.com/office/drawing/2014/main" id="{D54FA58B-4322-3176-80FF-75DEA8D35E14}"/>
              </a:ext>
            </a:extLst>
          </p:cNvPr>
          <p:cNvCxnSpPr>
            <a:cxnSpLocks/>
          </p:cNvCxnSpPr>
          <p:nvPr/>
        </p:nvCxnSpPr>
        <p:spPr>
          <a:xfrm>
            <a:off x="2300256" y="4365403"/>
            <a:ext cx="1355085" cy="638702"/>
          </a:xfrm>
          <a:prstGeom prst="bentConnector3">
            <a:avLst>
              <a:gd name="adj1" fmla="val 64058"/>
            </a:avLst>
          </a:prstGeom>
          <a:noFill/>
          <a:ln w="12700" cap="flat">
            <a:solidFill>
              <a:schemeClr val="tx2">
                <a:lumMod val="20000"/>
                <a:lumOff val="80000"/>
              </a:schemeClr>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5" name="Connector: Elbow 44">
            <a:extLst>
              <a:ext uri="{FF2B5EF4-FFF2-40B4-BE49-F238E27FC236}">
                <a16:creationId xmlns:a16="http://schemas.microsoft.com/office/drawing/2014/main" id="{5A1FDD49-7311-4716-9DEB-3D5A36643B03}"/>
              </a:ext>
            </a:extLst>
          </p:cNvPr>
          <p:cNvCxnSpPr>
            <a:cxnSpLocks/>
          </p:cNvCxnSpPr>
          <p:nvPr/>
        </p:nvCxnSpPr>
        <p:spPr>
          <a:xfrm rot="10800000" flipV="1">
            <a:off x="2353639" y="5283623"/>
            <a:ext cx="1311255" cy="656577"/>
          </a:xfrm>
          <a:prstGeom prst="bentConnector3">
            <a:avLst>
              <a:gd name="adj1" fmla="val 37409"/>
            </a:avLst>
          </a:prstGeom>
          <a:noFill/>
          <a:ln w="12700" cap="flat">
            <a:solidFill>
              <a:schemeClr val="tx2">
                <a:lumMod val="20000"/>
                <a:lumOff val="80000"/>
              </a:schemeClr>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53" name="TextBox 52">
            <a:extLst>
              <a:ext uri="{FF2B5EF4-FFF2-40B4-BE49-F238E27FC236}">
                <a16:creationId xmlns:a16="http://schemas.microsoft.com/office/drawing/2014/main" id="{0C23B690-71B8-42BE-B366-8513889ED12D}"/>
              </a:ext>
            </a:extLst>
          </p:cNvPr>
          <p:cNvSpPr txBox="1"/>
          <p:nvPr/>
        </p:nvSpPr>
        <p:spPr>
          <a:xfrm>
            <a:off x="3958698" y="5716208"/>
            <a:ext cx="611214"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FFFFFF"/>
                </a:solidFill>
                <a:effectLst/>
                <a:uFillTx/>
                <a:latin typeface="+mj-lt"/>
                <a:ea typeface="+mj-ea"/>
                <a:cs typeface="+mj-cs"/>
                <a:sym typeface="Calibri"/>
              </a:rPr>
              <a:t>DRAM</a:t>
            </a:r>
          </a:p>
        </p:txBody>
      </p:sp>
      <p:sp>
        <p:nvSpPr>
          <p:cNvPr id="54" name="TextBox 53">
            <a:extLst>
              <a:ext uri="{FF2B5EF4-FFF2-40B4-BE49-F238E27FC236}">
                <a16:creationId xmlns:a16="http://schemas.microsoft.com/office/drawing/2014/main" id="{A9C555C7-07F0-E87E-F33B-0289F12ECC73}"/>
              </a:ext>
            </a:extLst>
          </p:cNvPr>
          <p:cNvSpPr txBox="1"/>
          <p:nvPr/>
        </p:nvSpPr>
        <p:spPr>
          <a:xfrm>
            <a:off x="7417163" y="3430116"/>
            <a:ext cx="166793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Multiple warps</a:t>
            </a:r>
          </a:p>
        </p:txBody>
      </p:sp>
      <p:sp>
        <p:nvSpPr>
          <p:cNvPr id="55" name="TextBox 54">
            <a:extLst>
              <a:ext uri="{FF2B5EF4-FFF2-40B4-BE49-F238E27FC236}">
                <a16:creationId xmlns:a16="http://schemas.microsoft.com/office/drawing/2014/main" id="{FD12DBFB-DF09-A9D2-C545-BB8836A862E4}"/>
              </a:ext>
            </a:extLst>
          </p:cNvPr>
          <p:cNvSpPr txBox="1"/>
          <p:nvPr/>
        </p:nvSpPr>
        <p:spPr>
          <a:xfrm>
            <a:off x="7853635" y="3945606"/>
            <a:ext cx="1701562"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FFFFFF"/>
                </a:solidFill>
                <a:effectLst/>
                <a:uFillTx/>
                <a:latin typeface="+mj-lt"/>
                <a:ea typeface="+mj-ea"/>
                <a:cs typeface="+mj-cs"/>
                <a:sym typeface="Calibri"/>
              </a:rPr>
              <a:t>Read Request</a:t>
            </a:r>
          </a:p>
        </p:txBody>
      </p:sp>
      <p:grpSp>
        <p:nvGrpSpPr>
          <p:cNvPr id="56" name="Group 55">
            <a:extLst>
              <a:ext uri="{FF2B5EF4-FFF2-40B4-BE49-F238E27FC236}">
                <a16:creationId xmlns:a16="http://schemas.microsoft.com/office/drawing/2014/main" id="{243C80B4-E360-793B-0DC7-69931C57F335}"/>
              </a:ext>
            </a:extLst>
          </p:cNvPr>
          <p:cNvGrpSpPr/>
          <p:nvPr/>
        </p:nvGrpSpPr>
        <p:grpSpPr>
          <a:xfrm rot="1101455">
            <a:off x="9767223" y="4784626"/>
            <a:ext cx="756176" cy="838433"/>
            <a:chOff x="4243388" y="3420533"/>
            <a:chExt cx="756176" cy="838433"/>
          </a:xfrm>
        </p:grpSpPr>
        <p:sp>
          <p:nvSpPr>
            <p:cNvPr id="57" name="Rectangle 56">
              <a:extLst>
                <a:ext uri="{FF2B5EF4-FFF2-40B4-BE49-F238E27FC236}">
                  <a16:creationId xmlns:a16="http://schemas.microsoft.com/office/drawing/2014/main" id="{A5861B00-2D69-53FD-71FC-94CDBB01FF89}"/>
                </a:ext>
              </a:extLst>
            </p:cNvPr>
            <p:cNvSpPr/>
            <p:nvPr/>
          </p:nvSpPr>
          <p:spPr>
            <a:xfrm>
              <a:off x="4402666" y="3420533"/>
              <a:ext cx="448734" cy="838433"/>
            </a:xfrm>
            <a:prstGeom prst="rect">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cxnSp>
          <p:nvCxnSpPr>
            <p:cNvPr id="58" name="Straight Connector 57">
              <a:extLst>
                <a:ext uri="{FF2B5EF4-FFF2-40B4-BE49-F238E27FC236}">
                  <a16:creationId xmlns:a16="http://schemas.microsoft.com/office/drawing/2014/main" id="{FF7DD43D-69C1-6376-2468-4F15D101D67F}"/>
                </a:ext>
              </a:extLst>
            </p:cNvPr>
            <p:cNvCxnSpPr>
              <a:cxnSpLocks/>
            </p:cNvCxnSpPr>
            <p:nvPr/>
          </p:nvCxnSpPr>
          <p:spPr>
            <a:xfrm>
              <a:off x="4243388" y="3563936"/>
              <a:ext cx="751411" cy="0"/>
            </a:xfrm>
            <a:prstGeom prst="line">
              <a:avLst/>
            </a:prstGeom>
            <a:noFill/>
            <a:ln w="28575" cap="flat">
              <a:solidFill>
                <a:srgbClr val="FFFFFF"/>
              </a:solidFill>
              <a:prstDash val="solid"/>
              <a:miter lim="800000"/>
            </a:ln>
            <a:effectLst/>
            <a:sp3d/>
          </p:spPr>
          <p:style>
            <a:lnRef idx="0">
              <a:scrgbClr r="0" g="0" b="0"/>
            </a:lnRef>
            <a:fillRef idx="0">
              <a:scrgbClr r="0" g="0" b="0"/>
            </a:fillRef>
            <a:effectRef idx="0">
              <a:scrgbClr r="0" g="0" b="0"/>
            </a:effectRef>
            <a:fontRef idx="none"/>
          </p:style>
        </p:cxnSp>
        <p:cxnSp>
          <p:nvCxnSpPr>
            <p:cNvPr id="59" name="Straight Connector 58">
              <a:extLst>
                <a:ext uri="{FF2B5EF4-FFF2-40B4-BE49-F238E27FC236}">
                  <a16:creationId xmlns:a16="http://schemas.microsoft.com/office/drawing/2014/main" id="{84B612EB-5493-3596-4FB9-22C948EAE8A4}"/>
                </a:ext>
              </a:extLst>
            </p:cNvPr>
            <p:cNvCxnSpPr>
              <a:cxnSpLocks/>
            </p:cNvCxnSpPr>
            <p:nvPr/>
          </p:nvCxnSpPr>
          <p:spPr>
            <a:xfrm>
              <a:off x="4243388" y="3691467"/>
              <a:ext cx="751415" cy="0"/>
            </a:xfrm>
            <a:prstGeom prst="line">
              <a:avLst/>
            </a:prstGeom>
            <a:noFill/>
            <a:ln w="28575" cap="flat">
              <a:solidFill>
                <a:srgbClr val="FFFFFF"/>
              </a:solidFill>
              <a:prstDash val="solid"/>
              <a:miter lim="800000"/>
            </a:ln>
            <a:effectLst/>
            <a:sp3d/>
          </p:spPr>
          <p:style>
            <a:lnRef idx="0">
              <a:scrgbClr r="0" g="0" b="0"/>
            </a:lnRef>
            <a:fillRef idx="0">
              <a:scrgbClr r="0" g="0" b="0"/>
            </a:fillRef>
            <a:effectRef idx="0">
              <a:scrgbClr r="0" g="0" b="0"/>
            </a:effectRef>
            <a:fontRef idx="none"/>
          </p:style>
        </p:cxnSp>
        <p:cxnSp>
          <p:nvCxnSpPr>
            <p:cNvPr id="60" name="Straight Connector 59">
              <a:extLst>
                <a:ext uri="{FF2B5EF4-FFF2-40B4-BE49-F238E27FC236}">
                  <a16:creationId xmlns:a16="http://schemas.microsoft.com/office/drawing/2014/main" id="{C3652E65-0C70-5020-631B-53AFF7CE3389}"/>
                </a:ext>
              </a:extLst>
            </p:cNvPr>
            <p:cNvCxnSpPr>
              <a:cxnSpLocks/>
            </p:cNvCxnSpPr>
            <p:nvPr/>
          </p:nvCxnSpPr>
          <p:spPr>
            <a:xfrm>
              <a:off x="4243388" y="3831283"/>
              <a:ext cx="756176" cy="0"/>
            </a:xfrm>
            <a:prstGeom prst="line">
              <a:avLst/>
            </a:prstGeom>
            <a:noFill/>
            <a:ln w="28575" cap="flat">
              <a:solidFill>
                <a:srgbClr val="FFFFFF"/>
              </a:solidFill>
              <a:prstDash val="solid"/>
              <a:miter lim="800000"/>
            </a:ln>
            <a:effectLst/>
            <a:sp3d/>
          </p:spPr>
          <p:style>
            <a:lnRef idx="0">
              <a:scrgbClr r="0" g="0" b="0"/>
            </a:lnRef>
            <a:fillRef idx="0">
              <a:scrgbClr r="0" g="0" b="0"/>
            </a:fillRef>
            <a:effectRef idx="0">
              <a:scrgbClr r="0" g="0" b="0"/>
            </a:effectRef>
            <a:fontRef idx="none"/>
          </p:style>
        </p:cxnSp>
        <p:cxnSp>
          <p:nvCxnSpPr>
            <p:cNvPr id="61" name="Straight Connector 60">
              <a:extLst>
                <a:ext uri="{FF2B5EF4-FFF2-40B4-BE49-F238E27FC236}">
                  <a16:creationId xmlns:a16="http://schemas.microsoft.com/office/drawing/2014/main" id="{E262F6E9-AD27-1B94-FE56-E880F716CE67}"/>
                </a:ext>
              </a:extLst>
            </p:cNvPr>
            <p:cNvCxnSpPr>
              <a:cxnSpLocks/>
            </p:cNvCxnSpPr>
            <p:nvPr/>
          </p:nvCxnSpPr>
          <p:spPr>
            <a:xfrm>
              <a:off x="4243388" y="3966221"/>
              <a:ext cx="756175" cy="0"/>
            </a:xfrm>
            <a:prstGeom prst="line">
              <a:avLst/>
            </a:prstGeom>
            <a:noFill/>
            <a:ln w="28575" cap="flat">
              <a:solidFill>
                <a:srgbClr val="FFFFFF"/>
              </a:solidFill>
              <a:prstDash val="solid"/>
              <a:miter lim="800000"/>
            </a:ln>
            <a:effectLst/>
            <a:sp3d/>
          </p:spPr>
          <p:style>
            <a:lnRef idx="0">
              <a:scrgbClr r="0" g="0" b="0"/>
            </a:lnRef>
            <a:fillRef idx="0">
              <a:scrgbClr r="0" g="0" b="0"/>
            </a:fillRef>
            <a:effectRef idx="0">
              <a:scrgbClr r="0" g="0" b="0"/>
            </a:effectRef>
            <a:fontRef idx="none"/>
          </p:style>
        </p:cxnSp>
        <p:cxnSp>
          <p:nvCxnSpPr>
            <p:cNvPr id="62" name="Straight Connector 61">
              <a:extLst>
                <a:ext uri="{FF2B5EF4-FFF2-40B4-BE49-F238E27FC236}">
                  <a16:creationId xmlns:a16="http://schemas.microsoft.com/office/drawing/2014/main" id="{4E30CEFB-C0EB-D98E-5253-E46CE8862415}"/>
                </a:ext>
              </a:extLst>
            </p:cNvPr>
            <p:cNvCxnSpPr>
              <a:cxnSpLocks/>
            </p:cNvCxnSpPr>
            <p:nvPr/>
          </p:nvCxnSpPr>
          <p:spPr>
            <a:xfrm>
              <a:off x="4243388" y="4099571"/>
              <a:ext cx="756174" cy="0"/>
            </a:xfrm>
            <a:prstGeom prst="line">
              <a:avLst/>
            </a:prstGeom>
            <a:noFill/>
            <a:ln w="28575" cap="flat">
              <a:solidFill>
                <a:srgbClr val="FFFFFF"/>
              </a:solidFill>
              <a:prstDash val="solid"/>
              <a:miter lim="800000"/>
            </a:ln>
            <a:effectLst/>
            <a:sp3d/>
          </p:spPr>
          <p:style>
            <a:lnRef idx="0">
              <a:scrgbClr r="0" g="0" b="0"/>
            </a:lnRef>
            <a:fillRef idx="0">
              <a:scrgbClr r="0" g="0" b="0"/>
            </a:fillRef>
            <a:effectRef idx="0">
              <a:scrgbClr r="0" g="0" b="0"/>
            </a:effectRef>
            <a:fontRef idx="none"/>
          </p:style>
        </p:cxnSp>
      </p:grpSp>
      <p:grpSp>
        <p:nvGrpSpPr>
          <p:cNvPr id="97" name="Group 96">
            <a:extLst>
              <a:ext uri="{FF2B5EF4-FFF2-40B4-BE49-F238E27FC236}">
                <a16:creationId xmlns:a16="http://schemas.microsoft.com/office/drawing/2014/main" id="{368F1F0D-BD03-4BA3-DE3E-BE1841D2C2F1}"/>
              </a:ext>
            </a:extLst>
          </p:cNvPr>
          <p:cNvGrpSpPr/>
          <p:nvPr/>
        </p:nvGrpSpPr>
        <p:grpSpPr>
          <a:xfrm>
            <a:off x="6253576" y="3832042"/>
            <a:ext cx="982684" cy="1914173"/>
            <a:chOff x="6383293" y="3829576"/>
            <a:chExt cx="982684" cy="1914173"/>
          </a:xfrm>
        </p:grpSpPr>
        <p:sp>
          <p:nvSpPr>
            <p:cNvPr id="63" name="Rectangle 62">
              <a:extLst>
                <a:ext uri="{FF2B5EF4-FFF2-40B4-BE49-F238E27FC236}">
                  <a16:creationId xmlns:a16="http://schemas.microsoft.com/office/drawing/2014/main" id="{06AC6CDC-FFAE-4CB4-B34A-BB542E2FEA3E}"/>
                </a:ext>
              </a:extLst>
            </p:cNvPr>
            <p:cNvSpPr/>
            <p:nvPr/>
          </p:nvSpPr>
          <p:spPr>
            <a:xfrm>
              <a:off x="6383293" y="3829576"/>
              <a:ext cx="982684" cy="1914173"/>
            </a:xfrm>
            <a:prstGeom prst="rect">
              <a:avLst/>
            </a:prstGeom>
            <a:solidFill>
              <a:schemeClr val="bg1"/>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pic>
          <p:nvPicPr>
            <p:cNvPr id="64" name="Graphic 63">
              <a:extLst>
                <a:ext uri="{FF2B5EF4-FFF2-40B4-BE49-F238E27FC236}">
                  <a16:creationId xmlns:a16="http://schemas.microsoft.com/office/drawing/2014/main" id="{C37AEE63-3447-960D-0B70-A4BD130D33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29074" y="3900407"/>
              <a:ext cx="107685" cy="278238"/>
            </a:xfrm>
            <a:prstGeom prst="rect">
              <a:avLst/>
            </a:prstGeom>
          </p:spPr>
        </p:pic>
        <p:pic>
          <p:nvPicPr>
            <p:cNvPr id="65" name="Graphic 64">
              <a:extLst>
                <a:ext uri="{FF2B5EF4-FFF2-40B4-BE49-F238E27FC236}">
                  <a16:creationId xmlns:a16="http://schemas.microsoft.com/office/drawing/2014/main" id="{70FD0F39-37FC-FED4-1199-3468830B186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23483" y="3905391"/>
              <a:ext cx="107685" cy="278238"/>
            </a:xfrm>
            <a:prstGeom prst="rect">
              <a:avLst/>
            </a:prstGeom>
          </p:spPr>
        </p:pic>
        <p:pic>
          <p:nvPicPr>
            <p:cNvPr id="66" name="Graphic 65">
              <a:extLst>
                <a:ext uri="{FF2B5EF4-FFF2-40B4-BE49-F238E27FC236}">
                  <a16:creationId xmlns:a16="http://schemas.microsoft.com/office/drawing/2014/main" id="{A7505FD3-F7A4-A12D-9032-B56083F26F7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13651" y="3909518"/>
              <a:ext cx="107685" cy="278238"/>
            </a:xfrm>
            <a:prstGeom prst="rect">
              <a:avLst/>
            </a:prstGeom>
          </p:spPr>
        </p:pic>
        <p:pic>
          <p:nvPicPr>
            <p:cNvPr id="67" name="Graphic 66">
              <a:extLst>
                <a:ext uri="{FF2B5EF4-FFF2-40B4-BE49-F238E27FC236}">
                  <a16:creationId xmlns:a16="http://schemas.microsoft.com/office/drawing/2014/main" id="{0AA2A28D-4359-FDE8-BC68-6537FA2324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08060" y="3914502"/>
              <a:ext cx="107685" cy="278238"/>
            </a:xfrm>
            <a:prstGeom prst="rect">
              <a:avLst/>
            </a:prstGeom>
          </p:spPr>
        </p:pic>
      </p:grpSp>
      <p:sp>
        <p:nvSpPr>
          <p:cNvPr id="68" name="TextBox 67">
            <a:extLst>
              <a:ext uri="{FF2B5EF4-FFF2-40B4-BE49-F238E27FC236}">
                <a16:creationId xmlns:a16="http://schemas.microsoft.com/office/drawing/2014/main" id="{559AEE2F-8307-CBDA-22C9-1EAE6EB950C9}"/>
              </a:ext>
            </a:extLst>
          </p:cNvPr>
          <p:cNvSpPr txBox="1"/>
          <p:nvPr/>
        </p:nvSpPr>
        <p:spPr>
          <a:xfrm>
            <a:off x="7870142" y="5731798"/>
            <a:ext cx="1701562"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FFFFFF"/>
                </a:solidFill>
                <a:effectLst/>
                <a:uFillTx/>
                <a:latin typeface="+mj-lt"/>
                <a:ea typeface="+mj-ea"/>
                <a:cs typeface="+mj-cs"/>
                <a:sym typeface="Calibri"/>
              </a:rPr>
              <a:t>Obtain data</a:t>
            </a:r>
          </a:p>
        </p:txBody>
      </p:sp>
      <p:cxnSp>
        <p:nvCxnSpPr>
          <p:cNvPr id="69" name="Connector: Elbow 68">
            <a:extLst>
              <a:ext uri="{FF2B5EF4-FFF2-40B4-BE49-F238E27FC236}">
                <a16:creationId xmlns:a16="http://schemas.microsoft.com/office/drawing/2014/main" id="{98B8DBF9-43A8-02AA-C52D-0E9D7C7795A8}"/>
              </a:ext>
            </a:extLst>
          </p:cNvPr>
          <p:cNvCxnSpPr>
            <a:cxnSpLocks/>
          </p:cNvCxnSpPr>
          <p:nvPr/>
        </p:nvCxnSpPr>
        <p:spPr>
          <a:xfrm>
            <a:off x="8014342" y="4300615"/>
            <a:ext cx="1355085" cy="638702"/>
          </a:xfrm>
          <a:prstGeom prst="bentConnector3">
            <a:avLst>
              <a:gd name="adj1" fmla="val 64058"/>
            </a:avLst>
          </a:prstGeom>
          <a:noFill/>
          <a:ln w="12700" cap="flat">
            <a:solidFill>
              <a:schemeClr val="tx2">
                <a:lumMod val="20000"/>
                <a:lumOff val="80000"/>
              </a:schemeClr>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70" name="Connector: Elbow 69">
            <a:extLst>
              <a:ext uri="{FF2B5EF4-FFF2-40B4-BE49-F238E27FC236}">
                <a16:creationId xmlns:a16="http://schemas.microsoft.com/office/drawing/2014/main" id="{D2055E62-A5A9-FD87-CDBD-FDEDB02C9C4E}"/>
              </a:ext>
            </a:extLst>
          </p:cNvPr>
          <p:cNvCxnSpPr>
            <a:cxnSpLocks/>
          </p:cNvCxnSpPr>
          <p:nvPr/>
        </p:nvCxnSpPr>
        <p:spPr>
          <a:xfrm rot="10800000" flipV="1">
            <a:off x="8273495" y="5415762"/>
            <a:ext cx="1311255" cy="656577"/>
          </a:xfrm>
          <a:prstGeom prst="bentConnector3">
            <a:avLst>
              <a:gd name="adj1" fmla="val 37409"/>
            </a:avLst>
          </a:prstGeom>
          <a:noFill/>
          <a:ln w="12700" cap="flat">
            <a:solidFill>
              <a:schemeClr val="tx2">
                <a:lumMod val="20000"/>
                <a:lumOff val="80000"/>
              </a:schemeClr>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71" name="TextBox 70">
            <a:extLst>
              <a:ext uri="{FF2B5EF4-FFF2-40B4-BE49-F238E27FC236}">
                <a16:creationId xmlns:a16="http://schemas.microsoft.com/office/drawing/2014/main" id="{1E71DB3E-1FBF-0A5F-B312-C6051D31E1F2}"/>
              </a:ext>
            </a:extLst>
          </p:cNvPr>
          <p:cNvSpPr txBox="1"/>
          <p:nvPr/>
        </p:nvSpPr>
        <p:spPr>
          <a:xfrm>
            <a:off x="9839705" y="5725006"/>
            <a:ext cx="611214"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FFFFFF"/>
                </a:solidFill>
                <a:effectLst/>
                <a:uFillTx/>
                <a:latin typeface="+mj-lt"/>
                <a:ea typeface="+mj-ea"/>
                <a:cs typeface="+mj-cs"/>
                <a:sym typeface="Calibri"/>
              </a:rPr>
              <a:t>DRAM</a:t>
            </a:r>
          </a:p>
        </p:txBody>
      </p:sp>
      <p:cxnSp>
        <p:nvCxnSpPr>
          <p:cNvPr id="91" name="Connector: Elbow 90">
            <a:extLst>
              <a:ext uri="{FF2B5EF4-FFF2-40B4-BE49-F238E27FC236}">
                <a16:creationId xmlns:a16="http://schemas.microsoft.com/office/drawing/2014/main" id="{3D9FABD4-527D-986C-B01D-971D45D4E7F0}"/>
              </a:ext>
            </a:extLst>
          </p:cNvPr>
          <p:cNvCxnSpPr>
            <a:cxnSpLocks/>
          </p:cNvCxnSpPr>
          <p:nvPr/>
        </p:nvCxnSpPr>
        <p:spPr>
          <a:xfrm>
            <a:off x="8141804" y="4436390"/>
            <a:ext cx="1355085" cy="638702"/>
          </a:xfrm>
          <a:prstGeom prst="bentConnector3">
            <a:avLst>
              <a:gd name="adj1" fmla="val 64058"/>
            </a:avLst>
          </a:prstGeom>
          <a:noFill/>
          <a:ln w="12700" cap="flat">
            <a:solidFill>
              <a:schemeClr val="tx2">
                <a:lumMod val="20000"/>
                <a:lumOff val="80000"/>
              </a:schemeClr>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94" name="Connector: Elbow 93">
            <a:extLst>
              <a:ext uri="{FF2B5EF4-FFF2-40B4-BE49-F238E27FC236}">
                <a16:creationId xmlns:a16="http://schemas.microsoft.com/office/drawing/2014/main" id="{F8E41931-3BC6-3309-165B-4CE3B2DBDA5B}"/>
              </a:ext>
            </a:extLst>
          </p:cNvPr>
          <p:cNvCxnSpPr>
            <a:cxnSpLocks/>
          </p:cNvCxnSpPr>
          <p:nvPr/>
        </p:nvCxnSpPr>
        <p:spPr>
          <a:xfrm>
            <a:off x="8251130" y="4572165"/>
            <a:ext cx="1355085" cy="638702"/>
          </a:xfrm>
          <a:prstGeom prst="bentConnector3">
            <a:avLst>
              <a:gd name="adj1" fmla="val 64058"/>
            </a:avLst>
          </a:prstGeom>
          <a:noFill/>
          <a:ln w="12700" cap="flat">
            <a:solidFill>
              <a:schemeClr val="tx2">
                <a:lumMod val="20000"/>
                <a:lumOff val="80000"/>
              </a:schemeClr>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95" name="Connector: Elbow 94">
            <a:extLst>
              <a:ext uri="{FF2B5EF4-FFF2-40B4-BE49-F238E27FC236}">
                <a16:creationId xmlns:a16="http://schemas.microsoft.com/office/drawing/2014/main" id="{5611362C-58FE-A8D0-886F-68CF7358F3B4}"/>
              </a:ext>
            </a:extLst>
          </p:cNvPr>
          <p:cNvCxnSpPr>
            <a:cxnSpLocks/>
          </p:cNvCxnSpPr>
          <p:nvPr/>
        </p:nvCxnSpPr>
        <p:spPr>
          <a:xfrm rot="10800000" flipV="1">
            <a:off x="8153574" y="5576429"/>
            <a:ext cx="1311255" cy="656577"/>
          </a:xfrm>
          <a:prstGeom prst="bentConnector3">
            <a:avLst>
              <a:gd name="adj1" fmla="val 37409"/>
            </a:avLst>
          </a:prstGeom>
          <a:noFill/>
          <a:ln w="12700" cap="flat">
            <a:solidFill>
              <a:schemeClr val="tx2">
                <a:lumMod val="20000"/>
                <a:lumOff val="80000"/>
              </a:schemeClr>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96" name="Connector: Elbow 95">
            <a:extLst>
              <a:ext uri="{FF2B5EF4-FFF2-40B4-BE49-F238E27FC236}">
                <a16:creationId xmlns:a16="http://schemas.microsoft.com/office/drawing/2014/main" id="{7997B69B-DFDF-9731-8C2C-DD1868567E61}"/>
              </a:ext>
            </a:extLst>
          </p:cNvPr>
          <p:cNvCxnSpPr>
            <a:cxnSpLocks/>
          </p:cNvCxnSpPr>
          <p:nvPr/>
        </p:nvCxnSpPr>
        <p:spPr>
          <a:xfrm rot="10800000" flipV="1">
            <a:off x="8048789" y="5712204"/>
            <a:ext cx="1311255" cy="656577"/>
          </a:xfrm>
          <a:prstGeom prst="bentConnector3">
            <a:avLst>
              <a:gd name="adj1" fmla="val 37409"/>
            </a:avLst>
          </a:prstGeom>
          <a:noFill/>
          <a:ln w="12700" cap="flat">
            <a:solidFill>
              <a:schemeClr val="tx2">
                <a:lumMod val="20000"/>
                <a:lumOff val="80000"/>
              </a:schemeClr>
            </a:solidFill>
            <a:prstDash val="solid"/>
            <a:miter lim="800000"/>
            <a:tailEnd type="triangle"/>
          </a:ln>
          <a:effectLst/>
          <a:sp3d/>
        </p:spPr>
        <p:style>
          <a:lnRef idx="0">
            <a:scrgbClr r="0" g="0" b="0"/>
          </a:lnRef>
          <a:fillRef idx="0">
            <a:scrgbClr r="0" g="0" b="0"/>
          </a:fillRef>
          <a:effectRef idx="0">
            <a:scrgbClr r="0" g="0" b="0"/>
          </a:effectRef>
          <a:fontRef idx="none"/>
        </p:style>
      </p:cxnSp>
      <p:grpSp>
        <p:nvGrpSpPr>
          <p:cNvPr id="98" name="Group 97">
            <a:extLst>
              <a:ext uri="{FF2B5EF4-FFF2-40B4-BE49-F238E27FC236}">
                <a16:creationId xmlns:a16="http://schemas.microsoft.com/office/drawing/2014/main" id="{7F571ABA-931A-59E6-7C9B-098336DFF218}"/>
              </a:ext>
            </a:extLst>
          </p:cNvPr>
          <p:cNvGrpSpPr/>
          <p:nvPr/>
        </p:nvGrpSpPr>
        <p:grpSpPr>
          <a:xfrm>
            <a:off x="6547208" y="4126320"/>
            <a:ext cx="982684" cy="1914173"/>
            <a:chOff x="6383293" y="3829576"/>
            <a:chExt cx="982684" cy="1914173"/>
          </a:xfrm>
        </p:grpSpPr>
        <p:sp>
          <p:nvSpPr>
            <p:cNvPr id="99" name="Rectangle 98">
              <a:extLst>
                <a:ext uri="{FF2B5EF4-FFF2-40B4-BE49-F238E27FC236}">
                  <a16:creationId xmlns:a16="http://schemas.microsoft.com/office/drawing/2014/main" id="{C68A0529-C221-73ED-C5AA-BD902D1D7527}"/>
                </a:ext>
              </a:extLst>
            </p:cNvPr>
            <p:cNvSpPr/>
            <p:nvPr/>
          </p:nvSpPr>
          <p:spPr>
            <a:xfrm>
              <a:off x="6383293" y="3829576"/>
              <a:ext cx="982684" cy="1914173"/>
            </a:xfrm>
            <a:prstGeom prst="rect">
              <a:avLst/>
            </a:prstGeom>
            <a:solidFill>
              <a:schemeClr val="bg1"/>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pic>
          <p:nvPicPr>
            <p:cNvPr id="100" name="Graphic 99">
              <a:extLst>
                <a:ext uri="{FF2B5EF4-FFF2-40B4-BE49-F238E27FC236}">
                  <a16:creationId xmlns:a16="http://schemas.microsoft.com/office/drawing/2014/main" id="{404B7CC3-E669-3D01-E3A6-640CAA9E74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29074" y="3900407"/>
              <a:ext cx="107685" cy="278238"/>
            </a:xfrm>
            <a:prstGeom prst="rect">
              <a:avLst/>
            </a:prstGeom>
          </p:spPr>
        </p:pic>
        <p:pic>
          <p:nvPicPr>
            <p:cNvPr id="101" name="Graphic 100">
              <a:extLst>
                <a:ext uri="{FF2B5EF4-FFF2-40B4-BE49-F238E27FC236}">
                  <a16:creationId xmlns:a16="http://schemas.microsoft.com/office/drawing/2014/main" id="{0E738A6E-5807-C9FE-2752-F9BA741D2F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23483" y="3905391"/>
              <a:ext cx="107685" cy="278238"/>
            </a:xfrm>
            <a:prstGeom prst="rect">
              <a:avLst/>
            </a:prstGeom>
          </p:spPr>
        </p:pic>
        <p:pic>
          <p:nvPicPr>
            <p:cNvPr id="102" name="Graphic 101">
              <a:extLst>
                <a:ext uri="{FF2B5EF4-FFF2-40B4-BE49-F238E27FC236}">
                  <a16:creationId xmlns:a16="http://schemas.microsoft.com/office/drawing/2014/main" id="{0B71EBA4-CE81-DAFE-9CD7-F7AEA6972E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13651" y="3909518"/>
              <a:ext cx="107685" cy="278238"/>
            </a:xfrm>
            <a:prstGeom prst="rect">
              <a:avLst/>
            </a:prstGeom>
          </p:spPr>
        </p:pic>
        <p:pic>
          <p:nvPicPr>
            <p:cNvPr id="103" name="Graphic 102">
              <a:extLst>
                <a:ext uri="{FF2B5EF4-FFF2-40B4-BE49-F238E27FC236}">
                  <a16:creationId xmlns:a16="http://schemas.microsoft.com/office/drawing/2014/main" id="{E52F4939-72CD-79E7-B952-9922005E187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08060" y="3914502"/>
              <a:ext cx="107685" cy="278238"/>
            </a:xfrm>
            <a:prstGeom prst="rect">
              <a:avLst/>
            </a:prstGeom>
          </p:spPr>
        </p:pic>
      </p:grpSp>
      <p:grpSp>
        <p:nvGrpSpPr>
          <p:cNvPr id="104" name="Group 103">
            <a:extLst>
              <a:ext uri="{FF2B5EF4-FFF2-40B4-BE49-F238E27FC236}">
                <a16:creationId xmlns:a16="http://schemas.microsoft.com/office/drawing/2014/main" id="{7713661D-014A-53FE-3A5C-BC82A2B61C24}"/>
              </a:ext>
            </a:extLst>
          </p:cNvPr>
          <p:cNvGrpSpPr/>
          <p:nvPr/>
        </p:nvGrpSpPr>
        <p:grpSpPr>
          <a:xfrm>
            <a:off x="6797311" y="4408685"/>
            <a:ext cx="982684" cy="1914173"/>
            <a:chOff x="6383293" y="3829576"/>
            <a:chExt cx="982684" cy="1914173"/>
          </a:xfrm>
        </p:grpSpPr>
        <p:sp>
          <p:nvSpPr>
            <p:cNvPr id="105" name="Rectangle 104">
              <a:extLst>
                <a:ext uri="{FF2B5EF4-FFF2-40B4-BE49-F238E27FC236}">
                  <a16:creationId xmlns:a16="http://schemas.microsoft.com/office/drawing/2014/main" id="{096DEFA7-0B1B-3402-22D1-E0A64A7566F2}"/>
                </a:ext>
              </a:extLst>
            </p:cNvPr>
            <p:cNvSpPr/>
            <p:nvPr/>
          </p:nvSpPr>
          <p:spPr>
            <a:xfrm>
              <a:off x="6383293" y="3829576"/>
              <a:ext cx="982684" cy="1914173"/>
            </a:xfrm>
            <a:prstGeom prst="rect">
              <a:avLst/>
            </a:prstGeom>
            <a:solidFill>
              <a:schemeClr val="bg1"/>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pic>
          <p:nvPicPr>
            <p:cNvPr id="106" name="Graphic 105">
              <a:extLst>
                <a:ext uri="{FF2B5EF4-FFF2-40B4-BE49-F238E27FC236}">
                  <a16:creationId xmlns:a16="http://schemas.microsoft.com/office/drawing/2014/main" id="{AA73900B-A0FE-8310-68FF-3844F7EA004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29074" y="3900407"/>
              <a:ext cx="107685" cy="278238"/>
            </a:xfrm>
            <a:prstGeom prst="rect">
              <a:avLst/>
            </a:prstGeom>
          </p:spPr>
        </p:pic>
        <p:pic>
          <p:nvPicPr>
            <p:cNvPr id="107" name="Graphic 106">
              <a:extLst>
                <a:ext uri="{FF2B5EF4-FFF2-40B4-BE49-F238E27FC236}">
                  <a16:creationId xmlns:a16="http://schemas.microsoft.com/office/drawing/2014/main" id="{106622C7-1AF7-78B1-8851-45504FDD2B6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23483" y="3905391"/>
              <a:ext cx="107685" cy="278238"/>
            </a:xfrm>
            <a:prstGeom prst="rect">
              <a:avLst/>
            </a:prstGeom>
          </p:spPr>
        </p:pic>
        <p:pic>
          <p:nvPicPr>
            <p:cNvPr id="108" name="Graphic 107">
              <a:extLst>
                <a:ext uri="{FF2B5EF4-FFF2-40B4-BE49-F238E27FC236}">
                  <a16:creationId xmlns:a16="http://schemas.microsoft.com/office/drawing/2014/main" id="{F1A248CF-D1C9-DABC-9551-E5C9D7FB80C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13651" y="3909518"/>
              <a:ext cx="107685" cy="278238"/>
            </a:xfrm>
            <a:prstGeom prst="rect">
              <a:avLst/>
            </a:prstGeom>
          </p:spPr>
        </p:pic>
        <p:pic>
          <p:nvPicPr>
            <p:cNvPr id="109" name="Graphic 108">
              <a:extLst>
                <a:ext uri="{FF2B5EF4-FFF2-40B4-BE49-F238E27FC236}">
                  <a16:creationId xmlns:a16="http://schemas.microsoft.com/office/drawing/2014/main" id="{942E4C63-93B2-F703-C58E-88B22DAB678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08060" y="3914502"/>
              <a:ext cx="107685" cy="278238"/>
            </a:xfrm>
            <a:prstGeom prst="rect">
              <a:avLst/>
            </a:prstGeom>
          </p:spPr>
        </p:pic>
      </p:grpSp>
      <p:cxnSp>
        <p:nvCxnSpPr>
          <p:cNvPr id="117" name="Straight Connector 116">
            <a:extLst>
              <a:ext uri="{FF2B5EF4-FFF2-40B4-BE49-F238E27FC236}">
                <a16:creationId xmlns:a16="http://schemas.microsoft.com/office/drawing/2014/main" id="{00A30E3B-77F6-5E2A-3915-5B3C41DE29C0}"/>
              </a:ext>
            </a:extLst>
          </p:cNvPr>
          <p:cNvCxnSpPr/>
          <p:nvPr/>
        </p:nvCxnSpPr>
        <p:spPr>
          <a:xfrm>
            <a:off x="9873330" y="4484500"/>
            <a:ext cx="220328" cy="0"/>
          </a:xfrm>
          <a:prstGeom prst="line">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cxnSp>
      <p:cxnSp>
        <p:nvCxnSpPr>
          <p:cNvPr id="118" name="Straight Connector 117">
            <a:extLst>
              <a:ext uri="{FF2B5EF4-FFF2-40B4-BE49-F238E27FC236}">
                <a16:creationId xmlns:a16="http://schemas.microsoft.com/office/drawing/2014/main" id="{A8A4E37F-E6F1-BE2A-5647-B059528317BB}"/>
              </a:ext>
            </a:extLst>
          </p:cNvPr>
          <p:cNvCxnSpPr/>
          <p:nvPr/>
        </p:nvCxnSpPr>
        <p:spPr>
          <a:xfrm>
            <a:off x="9873330" y="4382900"/>
            <a:ext cx="220328" cy="0"/>
          </a:xfrm>
          <a:prstGeom prst="line">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cxnSp>
      <p:cxnSp>
        <p:nvCxnSpPr>
          <p:cNvPr id="119" name="Straight Connector 118">
            <a:extLst>
              <a:ext uri="{FF2B5EF4-FFF2-40B4-BE49-F238E27FC236}">
                <a16:creationId xmlns:a16="http://schemas.microsoft.com/office/drawing/2014/main" id="{1C0F0F0A-07E5-6FDA-7CD9-A22CF1186FC9}"/>
              </a:ext>
            </a:extLst>
          </p:cNvPr>
          <p:cNvCxnSpPr/>
          <p:nvPr/>
        </p:nvCxnSpPr>
        <p:spPr>
          <a:xfrm>
            <a:off x="9873330" y="4434686"/>
            <a:ext cx="220328" cy="0"/>
          </a:xfrm>
          <a:prstGeom prst="line">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cxnSp>
      <p:pic>
        <p:nvPicPr>
          <p:cNvPr id="122" name="Graphic 121" descr="Sleep with solid fill">
            <a:extLst>
              <a:ext uri="{FF2B5EF4-FFF2-40B4-BE49-F238E27FC236}">
                <a16:creationId xmlns:a16="http://schemas.microsoft.com/office/drawing/2014/main" id="{DFB2CC57-9DBB-CEC9-E55B-86570067CFC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83723" y="4090929"/>
            <a:ext cx="549567" cy="549567"/>
          </a:xfrm>
          <a:prstGeom prst="rect">
            <a:avLst/>
          </a:prstGeom>
        </p:spPr>
      </p:pic>
      <p:sp>
        <p:nvSpPr>
          <p:cNvPr id="123" name="TextBox 122">
            <a:extLst>
              <a:ext uri="{FF2B5EF4-FFF2-40B4-BE49-F238E27FC236}">
                <a16:creationId xmlns:a16="http://schemas.microsoft.com/office/drawing/2014/main" id="{50E4DF7E-5521-FD09-0DD9-0EB10DF4BABD}"/>
              </a:ext>
            </a:extLst>
          </p:cNvPr>
          <p:cNvSpPr txBox="1"/>
          <p:nvPr/>
        </p:nvSpPr>
        <p:spPr>
          <a:xfrm>
            <a:off x="4148263" y="3956404"/>
            <a:ext cx="36387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chemeClr val="bg2">
                    <a:lumMod val="20000"/>
                    <a:lumOff val="80000"/>
                  </a:schemeClr>
                </a:solidFill>
                <a:effectLst/>
                <a:uFillTx/>
                <a:latin typeface="+mj-lt"/>
                <a:ea typeface="+mj-ea"/>
                <a:cs typeface="+mj-cs"/>
                <a:sym typeface="Calibri"/>
              </a:rPr>
              <a:t>zzz</a:t>
            </a:r>
          </a:p>
        </p:txBody>
      </p:sp>
      <p:pic>
        <p:nvPicPr>
          <p:cNvPr id="5" name="Graphic 4" descr="Kangaroo outline">
            <a:extLst>
              <a:ext uri="{FF2B5EF4-FFF2-40B4-BE49-F238E27FC236}">
                <a16:creationId xmlns:a16="http://schemas.microsoft.com/office/drawing/2014/main" id="{804FD818-C7C9-21B2-65D1-3A335817457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38800" y="2971800"/>
            <a:ext cx="914400" cy="914400"/>
          </a:xfrm>
          <a:prstGeom prst="rect">
            <a:avLst/>
          </a:prstGeom>
        </p:spPr>
      </p:pic>
      <p:pic>
        <p:nvPicPr>
          <p:cNvPr id="15" name="Picture 14">
            <a:extLst>
              <a:ext uri="{FF2B5EF4-FFF2-40B4-BE49-F238E27FC236}">
                <a16:creationId xmlns:a16="http://schemas.microsoft.com/office/drawing/2014/main" id="{1E8A0348-A6AB-96BD-6054-3ABE8BFE8F02}"/>
              </a:ext>
            </a:extLst>
          </p:cNvPr>
          <p:cNvPicPr>
            <a:picLocks noChangeAspect="1"/>
          </p:cNvPicPr>
          <p:nvPr/>
        </p:nvPicPr>
        <p:blipFill>
          <a:blip r:embed="rId9"/>
          <a:srcRect/>
          <a:stretch/>
        </p:blipFill>
        <p:spPr>
          <a:xfrm>
            <a:off x="9917006" y="4117081"/>
            <a:ext cx="760689" cy="417305"/>
          </a:xfrm>
          <a:prstGeom prst="rect">
            <a:avLst/>
          </a:prstGeom>
        </p:spPr>
      </p:pic>
      <p:grpSp>
        <p:nvGrpSpPr>
          <p:cNvPr id="25" name="Group 24">
            <a:extLst>
              <a:ext uri="{FF2B5EF4-FFF2-40B4-BE49-F238E27FC236}">
                <a16:creationId xmlns:a16="http://schemas.microsoft.com/office/drawing/2014/main" id="{E782F3D2-B103-7AAC-50D0-A8708FB925DB}"/>
              </a:ext>
            </a:extLst>
          </p:cNvPr>
          <p:cNvGrpSpPr/>
          <p:nvPr/>
        </p:nvGrpSpPr>
        <p:grpSpPr>
          <a:xfrm>
            <a:off x="6647608" y="680673"/>
            <a:ext cx="5434977" cy="1189323"/>
            <a:chOff x="6647608" y="680673"/>
            <a:chExt cx="5434977" cy="1189323"/>
          </a:xfrm>
        </p:grpSpPr>
        <p:sp>
          <p:nvSpPr>
            <p:cNvPr id="4" name="TextBox 3">
              <a:extLst>
                <a:ext uri="{FF2B5EF4-FFF2-40B4-BE49-F238E27FC236}">
                  <a16:creationId xmlns:a16="http://schemas.microsoft.com/office/drawing/2014/main" id="{95048624-D9DD-1D66-E906-133367C818F2}"/>
                </a:ext>
              </a:extLst>
            </p:cNvPr>
            <p:cNvSpPr txBox="1"/>
            <p:nvPr/>
          </p:nvSpPr>
          <p:spPr>
            <a:xfrm>
              <a:off x="8185726" y="1315678"/>
              <a:ext cx="381586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Maximum number of warps on the HW</a:t>
              </a:r>
            </a:p>
          </p:txBody>
        </p:sp>
        <p:sp>
          <p:nvSpPr>
            <p:cNvPr id="7" name="TextBox 6">
              <a:extLst>
                <a:ext uri="{FF2B5EF4-FFF2-40B4-BE49-F238E27FC236}">
                  <a16:creationId xmlns:a16="http://schemas.microsoft.com/office/drawing/2014/main" id="{8942FDEE-CA44-EF57-26D7-E1797D565079}"/>
                </a:ext>
              </a:extLst>
            </p:cNvPr>
            <p:cNvSpPr txBox="1"/>
            <p:nvPr/>
          </p:nvSpPr>
          <p:spPr>
            <a:xfrm>
              <a:off x="8644864" y="831603"/>
              <a:ext cx="322993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The number of active warps</a:t>
              </a:r>
            </a:p>
          </p:txBody>
        </p:sp>
        <p:cxnSp>
          <p:nvCxnSpPr>
            <p:cNvPr id="10" name="Straight Connector 9">
              <a:extLst>
                <a:ext uri="{FF2B5EF4-FFF2-40B4-BE49-F238E27FC236}">
                  <a16:creationId xmlns:a16="http://schemas.microsoft.com/office/drawing/2014/main" id="{8C1437E2-E991-9F0A-DCE8-90B80CCCAE23}"/>
                </a:ext>
              </a:extLst>
            </p:cNvPr>
            <p:cNvCxnSpPr>
              <a:cxnSpLocks/>
            </p:cNvCxnSpPr>
            <p:nvPr/>
          </p:nvCxnSpPr>
          <p:spPr>
            <a:xfrm>
              <a:off x="8484828" y="1278424"/>
              <a:ext cx="3040223" cy="0"/>
            </a:xfrm>
            <a:prstGeom prst="line">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cxnSp>
        <p:sp>
          <p:nvSpPr>
            <p:cNvPr id="16" name="TextBox 15">
              <a:extLst>
                <a:ext uri="{FF2B5EF4-FFF2-40B4-BE49-F238E27FC236}">
                  <a16:creationId xmlns:a16="http://schemas.microsoft.com/office/drawing/2014/main" id="{79B17004-1220-C667-02F5-16068C03942D}"/>
                </a:ext>
              </a:extLst>
            </p:cNvPr>
            <p:cNvSpPr txBox="1"/>
            <p:nvPr/>
          </p:nvSpPr>
          <p:spPr>
            <a:xfrm>
              <a:off x="6704954" y="1082321"/>
              <a:ext cx="172748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800" i="1">
                  <a:solidFill>
                    <a:srgbClr val="FFFF00"/>
                  </a:solidFill>
                </a:rPr>
                <a:t>Occupancy</a:t>
              </a:r>
              <a:r>
                <a:rPr lang="en-US" sz="1800" i="1">
                  <a:solidFill>
                    <a:srgbClr val="FFFFFF"/>
                  </a:solidFill>
                </a:rPr>
                <a:t> =</a:t>
              </a:r>
              <a:endParaRPr lang="en-US">
                <a:solidFill>
                  <a:srgbClr val="FFFFFF"/>
                </a:solidFill>
              </a:endParaRPr>
            </a:p>
          </p:txBody>
        </p:sp>
        <p:sp>
          <p:nvSpPr>
            <p:cNvPr id="24" name="Rectangle 23">
              <a:extLst>
                <a:ext uri="{FF2B5EF4-FFF2-40B4-BE49-F238E27FC236}">
                  <a16:creationId xmlns:a16="http://schemas.microsoft.com/office/drawing/2014/main" id="{23EA11FD-2DFD-2C88-6A25-06FA9EAFE129}"/>
                </a:ext>
              </a:extLst>
            </p:cNvPr>
            <p:cNvSpPr/>
            <p:nvPr/>
          </p:nvSpPr>
          <p:spPr>
            <a:xfrm>
              <a:off x="6647608" y="680673"/>
              <a:ext cx="5434977" cy="1189323"/>
            </a:xfrm>
            <a:prstGeom prst="rect">
              <a:avLst/>
            </a:prstGeom>
            <a:no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grpSp>
    </p:spTree>
    <p:extLst>
      <p:ext uri="{BB962C8B-B14F-4D97-AF65-F5344CB8AC3E}">
        <p14:creationId xmlns:p14="http://schemas.microsoft.com/office/powerpoint/2010/main" val="391335402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BBC99-7310-CECB-C157-72B2863DAC77}"/>
              </a:ext>
            </a:extLst>
          </p:cNvPr>
          <p:cNvSpPr>
            <a:spLocks noGrp="1"/>
          </p:cNvSpPr>
          <p:nvPr>
            <p:ph type="title"/>
          </p:nvPr>
        </p:nvSpPr>
        <p:spPr>
          <a:xfrm>
            <a:off x="1328927" y="617329"/>
            <a:ext cx="9144000" cy="954241"/>
          </a:xfrm>
        </p:spPr>
        <p:txBody>
          <a:bodyPr>
            <a:normAutofit/>
          </a:bodyPr>
          <a:lstStyle/>
          <a:p>
            <a:r>
              <a:rPr lang="en-US" sz="4400" dirty="0"/>
              <a:t>Thank you for your attention!</a:t>
            </a:r>
          </a:p>
        </p:txBody>
      </p:sp>
      <p:pic>
        <p:nvPicPr>
          <p:cNvPr id="3" name="Picture 2" descr="A qr code with black squares&#10;&#10;Description automatically generated">
            <a:extLst>
              <a:ext uri="{FF2B5EF4-FFF2-40B4-BE49-F238E27FC236}">
                <a16:creationId xmlns:a16="http://schemas.microsoft.com/office/drawing/2014/main" id="{29E798F8-58BE-7198-538C-A44908A62A58}"/>
              </a:ext>
            </a:extLst>
          </p:cNvPr>
          <p:cNvPicPr>
            <a:picLocks noChangeAspect="1"/>
          </p:cNvPicPr>
          <p:nvPr/>
        </p:nvPicPr>
        <p:blipFill>
          <a:blip r:embed="rId3"/>
          <a:stretch>
            <a:fillRect/>
          </a:stretch>
        </p:blipFill>
        <p:spPr>
          <a:xfrm>
            <a:off x="6202303" y="1792176"/>
            <a:ext cx="3273648" cy="3273648"/>
          </a:xfrm>
          <a:prstGeom prst="rect">
            <a:avLst/>
          </a:prstGeom>
        </p:spPr>
      </p:pic>
      <p:sp>
        <p:nvSpPr>
          <p:cNvPr id="4" name="TextBox 3">
            <a:extLst>
              <a:ext uri="{FF2B5EF4-FFF2-40B4-BE49-F238E27FC236}">
                <a16:creationId xmlns:a16="http://schemas.microsoft.com/office/drawing/2014/main" id="{E69CC02B-6CB4-D790-9E9A-B1B673273DDF}"/>
              </a:ext>
            </a:extLst>
          </p:cNvPr>
          <p:cNvSpPr txBox="1"/>
          <p:nvPr/>
        </p:nvSpPr>
        <p:spPr>
          <a:xfrm>
            <a:off x="3102866" y="3010441"/>
            <a:ext cx="2578607"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FFFFFF"/>
                </a:solidFill>
                <a:effectLst/>
                <a:uFillTx/>
                <a:latin typeface="+mj-lt"/>
                <a:ea typeface="+mj-ea"/>
                <a:cs typeface="+mj-cs"/>
                <a:sym typeface="Calibri"/>
              </a:rPr>
              <a:t>Questions?</a:t>
            </a:r>
          </a:p>
        </p:txBody>
      </p:sp>
    </p:spTree>
    <p:extLst>
      <p:ext uri="{BB962C8B-B14F-4D97-AF65-F5344CB8AC3E}">
        <p14:creationId xmlns:p14="http://schemas.microsoft.com/office/powerpoint/2010/main" val="3621935868"/>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04F691C-2C5A-C934-707E-73CA6CEBB218}"/>
              </a:ext>
            </a:extLst>
          </p:cNvPr>
          <p:cNvSpPr>
            <a:spLocks noGrp="1"/>
          </p:cNvSpPr>
          <p:nvPr>
            <p:ph type="sldNum" sz="quarter" idx="2"/>
          </p:nvPr>
        </p:nvSpPr>
        <p:spPr/>
        <p:txBody>
          <a:bodyPr/>
          <a:lstStyle/>
          <a:p>
            <a:fld id="{86CB4B4D-7CA3-9044-876B-883B54F8677D}" type="slidenum">
              <a:rPr lang="en-US" smtClean="0"/>
              <a:t>78</a:t>
            </a:fld>
            <a:endParaRPr lang="en-US"/>
          </a:p>
        </p:txBody>
      </p:sp>
      <p:sp>
        <p:nvSpPr>
          <p:cNvPr id="3" name="Title 2">
            <a:extLst>
              <a:ext uri="{FF2B5EF4-FFF2-40B4-BE49-F238E27FC236}">
                <a16:creationId xmlns:a16="http://schemas.microsoft.com/office/drawing/2014/main" id="{502D7A92-B581-1319-D9D7-11861F5D4232}"/>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AE1631E0-B8CF-22B7-D983-F4BB5971B841}"/>
              </a:ext>
            </a:extLst>
          </p:cNvPr>
          <p:cNvSpPr>
            <a:spLocks noGrp="1"/>
          </p:cNvSpPr>
          <p:nvPr>
            <p:ph type="body" sz="quarter" idx="1"/>
          </p:nvPr>
        </p:nvSpPr>
        <p:spPr/>
        <p:txBody>
          <a:bodyPr>
            <a:normAutofit lnSpcReduction="10000"/>
          </a:bodyPr>
          <a:lstStyle/>
          <a:p>
            <a:r>
              <a:rPr lang="en-US"/>
              <a:t>SUPPLEMENTARY MATERIAL</a:t>
            </a:r>
          </a:p>
        </p:txBody>
      </p:sp>
    </p:spTree>
    <p:extLst>
      <p:ext uri="{BB962C8B-B14F-4D97-AF65-F5344CB8AC3E}">
        <p14:creationId xmlns:p14="http://schemas.microsoft.com/office/powerpoint/2010/main" val="2714880682"/>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val 18">
            <a:extLst>
              <a:ext uri="{FF2B5EF4-FFF2-40B4-BE49-F238E27FC236}">
                <a16:creationId xmlns:a16="http://schemas.microsoft.com/office/drawing/2014/main" id="{77FA4AE4-831E-5C2C-0788-5C99E324C835}"/>
              </a:ext>
            </a:extLst>
          </p:cNvPr>
          <p:cNvSpPr/>
          <p:nvPr/>
        </p:nvSpPr>
        <p:spPr>
          <a:xfrm>
            <a:off x="10591168" y="3091532"/>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7</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7" name="Oval 16">
            <a:extLst>
              <a:ext uri="{FF2B5EF4-FFF2-40B4-BE49-F238E27FC236}">
                <a16:creationId xmlns:a16="http://schemas.microsoft.com/office/drawing/2014/main" id="{07AC24EE-194B-B8CF-A05F-76E905167B3D}"/>
              </a:ext>
            </a:extLst>
          </p:cNvPr>
          <p:cNvSpPr/>
          <p:nvPr/>
        </p:nvSpPr>
        <p:spPr>
          <a:xfrm>
            <a:off x="7256358" y="309095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11</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4" name="Oval 33">
            <a:extLst>
              <a:ext uri="{FF2B5EF4-FFF2-40B4-BE49-F238E27FC236}">
                <a16:creationId xmlns:a16="http://schemas.microsoft.com/office/drawing/2014/main" id="{BF314EFE-E693-5062-2F99-0FE70585108F}"/>
              </a:ext>
            </a:extLst>
          </p:cNvPr>
          <p:cNvSpPr/>
          <p:nvPr/>
        </p:nvSpPr>
        <p:spPr>
          <a:xfrm>
            <a:off x="10591167" y="4559380"/>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36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 name="Slide Number Placeholder 1">
            <a:extLst>
              <a:ext uri="{FF2B5EF4-FFF2-40B4-BE49-F238E27FC236}">
                <a16:creationId xmlns:a16="http://schemas.microsoft.com/office/drawing/2014/main" id="{B170E0A4-6968-D0B6-AEE4-16E51C415760}"/>
              </a:ext>
            </a:extLst>
          </p:cNvPr>
          <p:cNvSpPr>
            <a:spLocks noGrp="1"/>
          </p:cNvSpPr>
          <p:nvPr>
            <p:ph type="sldNum" sz="quarter" idx="2"/>
          </p:nvPr>
        </p:nvSpPr>
        <p:spPr/>
        <p:txBody>
          <a:bodyPr/>
          <a:lstStyle/>
          <a:p>
            <a:fld id="{86CB4B4D-7CA3-9044-876B-883B54F8677D}" type="slidenum">
              <a:rPr lang="en-US" smtClean="0"/>
              <a:t>79</a:t>
            </a:fld>
            <a:endParaRPr lang="en-US"/>
          </a:p>
        </p:txBody>
      </p:sp>
      <p:sp>
        <p:nvSpPr>
          <p:cNvPr id="3" name="Title 2">
            <a:extLst>
              <a:ext uri="{FF2B5EF4-FFF2-40B4-BE49-F238E27FC236}">
                <a16:creationId xmlns:a16="http://schemas.microsoft.com/office/drawing/2014/main" id="{C03C1405-2A0D-5193-0134-5707A62AAC07}"/>
              </a:ext>
            </a:extLst>
          </p:cNvPr>
          <p:cNvSpPr>
            <a:spLocks noGrp="1"/>
          </p:cNvSpPr>
          <p:nvPr>
            <p:ph type="title"/>
          </p:nvPr>
        </p:nvSpPr>
        <p:spPr/>
        <p:txBody>
          <a:bodyPr>
            <a:normAutofit fontScale="90000"/>
          </a:bodyPr>
          <a:lstStyle/>
          <a:p>
            <a:r>
              <a:rPr lang="en-US" err="1"/>
              <a:t>Blelloch’s</a:t>
            </a:r>
            <a:r>
              <a:rPr lang="en-US"/>
              <a:t> Algorithm</a:t>
            </a:r>
          </a:p>
        </p:txBody>
      </p:sp>
      <p:sp>
        <p:nvSpPr>
          <p:cNvPr id="4" name="Text Placeholder 3">
            <a:extLst>
              <a:ext uri="{FF2B5EF4-FFF2-40B4-BE49-F238E27FC236}">
                <a16:creationId xmlns:a16="http://schemas.microsoft.com/office/drawing/2014/main" id="{6B15E864-C744-D8A4-4211-D3C7BA0ECAE6}"/>
              </a:ext>
            </a:extLst>
          </p:cNvPr>
          <p:cNvSpPr>
            <a:spLocks noGrp="1"/>
          </p:cNvSpPr>
          <p:nvPr>
            <p:ph type="body" idx="1"/>
          </p:nvPr>
        </p:nvSpPr>
        <p:spPr/>
        <p:txBody>
          <a:bodyPr/>
          <a:lstStyle/>
          <a:p>
            <a:r>
              <a:rPr lang="en-US"/>
              <a:t>Exclusive prefix scan</a:t>
            </a:r>
          </a:p>
          <a:p>
            <a:r>
              <a:rPr lang="en-US"/>
              <a:t>Computational steps</a:t>
            </a:r>
          </a:p>
          <a:p>
            <a:r>
              <a:rPr lang="en-US"/>
              <a:t>Two passes</a:t>
            </a:r>
          </a:p>
          <a:p>
            <a:pPr lvl="1"/>
            <a:r>
              <a:rPr lang="en-US"/>
              <a:t>Up-sweep</a:t>
            </a:r>
          </a:p>
          <a:p>
            <a:pPr lvl="2"/>
            <a:r>
              <a:rPr lang="en-US"/>
              <a:t>Parallel reduction</a:t>
            </a:r>
          </a:p>
          <a:p>
            <a:pPr lvl="1"/>
            <a:r>
              <a:rPr lang="en-US"/>
              <a:t>Down-sweep</a:t>
            </a:r>
          </a:p>
          <a:p>
            <a:endParaRPr lang="en-US"/>
          </a:p>
        </p:txBody>
      </p:sp>
      <p:sp>
        <p:nvSpPr>
          <p:cNvPr id="5" name="Text Placeholder 4">
            <a:extLst>
              <a:ext uri="{FF2B5EF4-FFF2-40B4-BE49-F238E27FC236}">
                <a16:creationId xmlns:a16="http://schemas.microsoft.com/office/drawing/2014/main" id="{9E4A1AF0-23BF-AE5A-190B-DD87E1C59A1B}"/>
              </a:ext>
            </a:extLst>
          </p:cNvPr>
          <p:cNvSpPr>
            <a:spLocks noGrp="1"/>
          </p:cNvSpPr>
          <p:nvPr>
            <p:ph type="body" sz="quarter" idx="13"/>
          </p:nvPr>
        </p:nvSpPr>
        <p:spPr/>
        <p:txBody>
          <a:bodyPr>
            <a:normAutofit fontScale="77500" lnSpcReduction="20000"/>
          </a:bodyPr>
          <a:lstStyle/>
          <a:p>
            <a:endParaRPr lang="en-US"/>
          </a:p>
        </p:txBody>
      </p:sp>
      <p:sp>
        <p:nvSpPr>
          <p:cNvPr id="8" name="Oval 7">
            <a:extLst>
              <a:ext uri="{FF2B5EF4-FFF2-40B4-BE49-F238E27FC236}">
                <a16:creationId xmlns:a16="http://schemas.microsoft.com/office/drawing/2014/main" id="{D6909098-AC29-2C3D-1588-2D9C6B5DAB7A}"/>
              </a:ext>
            </a:extLst>
          </p:cNvPr>
          <p:cNvSpPr/>
          <p:nvPr/>
        </p:nvSpPr>
        <p:spPr>
          <a:xfrm>
            <a:off x="4756574" y="2341621"/>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8</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9" name="Oval 8">
            <a:extLst>
              <a:ext uri="{FF2B5EF4-FFF2-40B4-BE49-F238E27FC236}">
                <a16:creationId xmlns:a16="http://schemas.microsoft.com/office/drawing/2014/main" id="{7EE1E551-4179-5101-7220-2AEDB3292641}"/>
              </a:ext>
            </a:extLst>
          </p:cNvPr>
          <p:cNvSpPr/>
          <p:nvPr/>
        </p:nvSpPr>
        <p:spPr>
          <a:xfrm>
            <a:off x="5590541" y="2341621"/>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0" name="Oval 9">
            <a:extLst>
              <a:ext uri="{FF2B5EF4-FFF2-40B4-BE49-F238E27FC236}">
                <a16:creationId xmlns:a16="http://schemas.microsoft.com/office/drawing/2014/main" id="{DDB8704C-B292-3B4C-0F70-AFEB99B73811}"/>
              </a:ext>
            </a:extLst>
          </p:cNvPr>
          <p:cNvSpPr/>
          <p:nvPr/>
        </p:nvSpPr>
        <p:spPr>
          <a:xfrm>
            <a:off x="6424508" y="2341621"/>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7</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1" name="Oval 10">
            <a:extLst>
              <a:ext uri="{FF2B5EF4-FFF2-40B4-BE49-F238E27FC236}">
                <a16:creationId xmlns:a16="http://schemas.microsoft.com/office/drawing/2014/main" id="{79895DFF-E214-9955-061F-7058E102E23C}"/>
              </a:ext>
            </a:extLst>
          </p:cNvPr>
          <p:cNvSpPr/>
          <p:nvPr/>
        </p:nvSpPr>
        <p:spPr>
          <a:xfrm>
            <a:off x="7258475" y="2341621"/>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4</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2" name="Oval 11">
            <a:extLst>
              <a:ext uri="{FF2B5EF4-FFF2-40B4-BE49-F238E27FC236}">
                <a16:creationId xmlns:a16="http://schemas.microsoft.com/office/drawing/2014/main" id="{64707A8D-C976-9B78-E5AE-B24480D1BD5E}"/>
              </a:ext>
            </a:extLst>
          </p:cNvPr>
          <p:cNvSpPr/>
          <p:nvPr/>
        </p:nvSpPr>
        <p:spPr>
          <a:xfrm>
            <a:off x="8092442" y="2341621"/>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3" name="Oval 12">
            <a:extLst>
              <a:ext uri="{FF2B5EF4-FFF2-40B4-BE49-F238E27FC236}">
                <a16:creationId xmlns:a16="http://schemas.microsoft.com/office/drawing/2014/main" id="{E20C2FE2-A92C-7259-9F93-35555FD5590D}"/>
              </a:ext>
            </a:extLst>
          </p:cNvPr>
          <p:cNvSpPr/>
          <p:nvPr/>
        </p:nvSpPr>
        <p:spPr>
          <a:xfrm>
            <a:off x="8922175" y="2341621"/>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3</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4" name="Oval 13">
            <a:extLst>
              <a:ext uri="{FF2B5EF4-FFF2-40B4-BE49-F238E27FC236}">
                <a16:creationId xmlns:a16="http://schemas.microsoft.com/office/drawing/2014/main" id="{E54A7D88-C6D3-2D4D-EC59-72E08F046D30}"/>
              </a:ext>
            </a:extLst>
          </p:cNvPr>
          <p:cNvSpPr/>
          <p:nvPr/>
        </p:nvSpPr>
        <p:spPr>
          <a:xfrm>
            <a:off x="9751908" y="2341621"/>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5</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5" name="Oval 14">
            <a:extLst>
              <a:ext uri="{FF2B5EF4-FFF2-40B4-BE49-F238E27FC236}">
                <a16:creationId xmlns:a16="http://schemas.microsoft.com/office/drawing/2014/main" id="{41135E7C-FA18-09F8-1A8E-194F61DE6377}"/>
              </a:ext>
            </a:extLst>
          </p:cNvPr>
          <p:cNvSpPr/>
          <p:nvPr/>
        </p:nvSpPr>
        <p:spPr>
          <a:xfrm>
            <a:off x="10581641" y="2341621"/>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2</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6" name="Oval 15">
            <a:extLst>
              <a:ext uri="{FF2B5EF4-FFF2-40B4-BE49-F238E27FC236}">
                <a16:creationId xmlns:a16="http://schemas.microsoft.com/office/drawing/2014/main" id="{BA2A7002-9C54-C0FB-239B-747F0A9C8354}"/>
              </a:ext>
            </a:extLst>
          </p:cNvPr>
          <p:cNvSpPr/>
          <p:nvPr/>
        </p:nvSpPr>
        <p:spPr>
          <a:xfrm>
            <a:off x="5591597" y="3098217"/>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9</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8" name="Oval 17">
            <a:extLst>
              <a:ext uri="{FF2B5EF4-FFF2-40B4-BE49-F238E27FC236}">
                <a16:creationId xmlns:a16="http://schemas.microsoft.com/office/drawing/2014/main" id="{E50CC369-A9C2-3561-EAA3-DE87ED707627}"/>
              </a:ext>
            </a:extLst>
          </p:cNvPr>
          <p:cNvSpPr/>
          <p:nvPr/>
        </p:nvSpPr>
        <p:spPr>
          <a:xfrm>
            <a:off x="8926219" y="3089054"/>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9</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cxnSp>
        <p:nvCxnSpPr>
          <p:cNvPr id="20" name="Straight Arrow Connector 19">
            <a:extLst>
              <a:ext uri="{FF2B5EF4-FFF2-40B4-BE49-F238E27FC236}">
                <a16:creationId xmlns:a16="http://schemas.microsoft.com/office/drawing/2014/main" id="{142D9418-5BBA-3B3B-9305-89D2A480AAC5}"/>
              </a:ext>
            </a:extLst>
          </p:cNvPr>
          <p:cNvCxnSpPr>
            <a:cxnSpLocks/>
            <a:stCxn id="9" idx="4"/>
            <a:endCxn id="16" idx="0"/>
          </p:cNvCxnSpPr>
          <p:nvPr/>
        </p:nvCxnSpPr>
        <p:spPr>
          <a:xfrm>
            <a:off x="5781041" y="2731131"/>
            <a:ext cx="1056" cy="367086"/>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AECE491A-B83B-0FB7-8DA5-7D108672899E}"/>
              </a:ext>
            </a:extLst>
          </p:cNvPr>
          <p:cNvCxnSpPr>
            <a:cxnSpLocks/>
            <a:stCxn id="8" idx="4"/>
            <a:endCxn id="16" idx="0"/>
          </p:cNvCxnSpPr>
          <p:nvPr/>
        </p:nvCxnSpPr>
        <p:spPr>
          <a:xfrm>
            <a:off x="4947074" y="2731131"/>
            <a:ext cx="835023" cy="367086"/>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2" name="Straight Arrow Connector 21">
            <a:extLst>
              <a:ext uri="{FF2B5EF4-FFF2-40B4-BE49-F238E27FC236}">
                <a16:creationId xmlns:a16="http://schemas.microsoft.com/office/drawing/2014/main" id="{05E7BB21-66C0-AF44-3ACD-CA3E262C3AF4}"/>
              </a:ext>
            </a:extLst>
          </p:cNvPr>
          <p:cNvCxnSpPr>
            <a:cxnSpLocks/>
            <a:stCxn id="11" idx="4"/>
            <a:endCxn id="17" idx="0"/>
          </p:cNvCxnSpPr>
          <p:nvPr/>
        </p:nvCxnSpPr>
        <p:spPr>
          <a:xfrm flipH="1">
            <a:off x="7446858" y="2731131"/>
            <a:ext cx="2117" cy="359824"/>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3" name="Straight Arrow Connector 22">
            <a:extLst>
              <a:ext uri="{FF2B5EF4-FFF2-40B4-BE49-F238E27FC236}">
                <a16:creationId xmlns:a16="http://schemas.microsoft.com/office/drawing/2014/main" id="{E71C9DC6-3F88-CA87-FA2E-E5861E077E51}"/>
              </a:ext>
            </a:extLst>
          </p:cNvPr>
          <p:cNvCxnSpPr>
            <a:cxnSpLocks/>
            <a:stCxn id="10" idx="4"/>
            <a:endCxn id="17" idx="0"/>
          </p:cNvCxnSpPr>
          <p:nvPr/>
        </p:nvCxnSpPr>
        <p:spPr>
          <a:xfrm>
            <a:off x="6615008" y="2731131"/>
            <a:ext cx="831850" cy="359824"/>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4" name="Straight Arrow Connector 23">
            <a:extLst>
              <a:ext uri="{FF2B5EF4-FFF2-40B4-BE49-F238E27FC236}">
                <a16:creationId xmlns:a16="http://schemas.microsoft.com/office/drawing/2014/main" id="{534326EB-2140-92CE-7E42-D0063DECACE9}"/>
              </a:ext>
            </a:extLst>
          </p:cNvPr>
          <p:cNvCxnSpPr>
            <a:cxnSpLocks/>
            <a:stCxn id="13" idx="4"/>
            <a:endCxn id="18" idx="0"/>
          </p:cNvCxnSpPr>
          <p:nvPr/>
        </p:nvCxnSpPr>
        <p:spPr>
          <a:xfrm>
            <a:off x="9112675" y="2731131"/>
            <a:ext cx="4044" cy="357923"/>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5" name="Straight Arrow Connector 24">
            <a:extLst>
              <a:ext uri="{FF2B5EF4-FFF2-40B4-BE49-F238E27FC236}">
                <a16:creationId xmlns:a16="http://schemas.microsoft.com/office/drawing/2014/main" id="{9A620931-CC59-2B99-ADAF-2BB7F51FCF59}"/>
              </a:ext>
            </a:extLst>
          </p:cNvPr>
          <p:cNvCxnSpPr>
            <a:cxnSpLocks/>
            <a:stCxn id="12" idx="4"/>
            <a:endCxn id="18" idx="0"/>
          </p:cNvCxnSpPr>
          <p:nvPr/>
        </p:nvCxnSpPr>
        <p:spPr>
          <a:xfrm>
            <a:off x="8282942" y="2731131"/>
            <a:ext cx="833777" cy="357923"/>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6" name="Straight Arrow Connector 25">
            <a:extLst>
              <a:ext uri="{FF2B5EF4-FFF2-40B4-BE49-F238E27FC236}">
                <a16:creationId xmlns:a16="http://schemas.microsoft.com/office/drawing/2014/main" id="{327914A8-E08A-0947-2AA7-C80F51E727F6}"/>
              </a:ext>
            </a:extLst>
          </p:cNvPr>
          <p:cNvCxnSpPr>
            <a:cxnSpLocks/>
            <a:stCxn id="15" idx="4"/>
            <a:endCxn id="19" idx="0"/>
          </p:cNvCxnSpPr>
          <p:nvPr/>
        </p:nvCxnSpPr>
        <p:spPr>
          <a:xfrm>
            <a:off x="10772141" y="2731131"/>
            <a:ext cx="9527" cy="360401"/>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7" name="Straight Arrow Connector 26">
            <a:extLst>
              <a:ext uri="{FF2B5EF4-FFF2-40B4-BE49-F238E27FC236}">
                <a16:creationId xmlns:a16="http://schemas.microsoft.com/office/drawing/2014/main" id="{03042E2B-37FA-4B8C-ABCC-5822F6301B14}"/>
              </a:ext>
            </a:extLst>
          </p:cNvPr>
          <p:cNvCxnSpPr>
            <a:cxnSpLocks/>
            <a:stCxn id="14" idx="4"/>
            <a:endCxn id="19" idx="0"/>
          </p:cNvCxnSpPr>
          <p:nvPr/>
        </p:nvCxnSpPr>
        <p:spPr>
          <a:xfrm>
            <a:off x="9942408" y="2731131"/>
            <a:ext cx="839260" cy="360401"/>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28" name="Oval 27">
            <a:extLst>
              <a:ext uri="{FF2B5EF4-FFF2-40B4-BE49-F238E27FC236}">
                <a16:creationId xmlns:a16="http://schemas.microsoft.com/office/drawing/2014/main" id="{0C4E0E30-32CA-39D2-78F2-179BCF175C22}"/>
              </a:ext>
            </a:extLst>
          </p:cNvPr>
          <p:cNvSpPr/>
          <p:nvPr/>
        </p:nvSpPr>
        <p:spPr>
          <a:xfrm>
            <a:off x="7258475" y="3816558"/>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20</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9" name="Oval 28">
            <a:extLst>
              <a:ext uri="{FF2B5EF4-FFF2-40B4-BE49-F238E27FC236}">
                <a16:creationId xmlns:a16="http://schemas.microsoft.com/office/drawing/2014/main" id="{A448E124-D63A-865F-B5BA-B11CB01E3805}"/>
              </a:ext>
            </a:extLst>
          </p:cNvPr>
          <p:cNvSpPr/>
          <p:nvPr/>
        </p:nvSpPr>
        <p:spPr>
          <a:xfrm>
            <a:off x="10583759" y="3809980"/>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16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cxnSp>
        <p:nvCxnSpPr>
          <p:cNvPr id="30" name="Straight Arrow Connector 29">
            <a:extLst>
              <a:ext uri="{FF2B5EF4-FFF2-40B4-BE49-F238E27FC236}">
                <a16:creationId xmlns:a16="http://schemas.microsoft.com/office/drawing/2014/main" id="{3C852DEF-F6E0-22EE-C75E-FCAE1E061786}"/>
              </a:ext>
            </a:extLst>
          </p:cNvPr>
          <p:cNvCxnSpPr>
            <a:cxnSpLocks/>
            <a:stCxn id="16" idx="4"/>
            <a:endCxn id="28" idx="0"/>
          </p:cNvCxnSpPr>
          <p:nvPr/>
        </p:nvCxnSpPr>
        <p:spPr>
          <a:xfrm>
            <a:off x="5782097" y="3487727"/>
            <a:ext cx="1666878" cy="328831"/>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1" name="Straight Arrow Connector 30">
            <a:extLst>
              <a:ext uri="{FF2B5EF4-FFF2-40B4-BE49-F238E27FC236}">
                <a16:creationId xmlns:a16="http://schemas.microsoft.com/office/drawing/2014/main" id="{F391BFCF-C44F-0346-EE53-1B9289E876A3}"/>
              </a:ext>
            </a:extLst>
          </p:cNvPr>
          <p:cNvCxnSpPr>
            <a:cxnSpLocks/>
            <a:stCxn id="18" idx="4"/>
            <a:endCxn id="29" idx="0"/>
          </p:cNvCxnSpPr>
          <p:nvPr/>
        </p:nvCxnSpPr>
        <p:spPr>
          <a:xfrm>
            <a:off x="9116719" y="3478564"/>
            <a:ext cx="1657540" cy="331416"/>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27489D0D-8906-950B-AE9D-9D40F3E2A784}"/>
              </a:ext>
            </a:extLst>
          </p:cNvPr>
          <p:cNvCxnSpPr>
            <a:cxnSpLocks/>
            <a:stCxn id="17" idx="4"/>
            <a:endCxn id="28" idx="0"/>
          </p:cNvCxnSpPr>
          <p:nvPr/>
        </p:nvCxnSpPr>
        <p:spPr>
          <a:xfrm>
            <a:off x="7446858" y="3480465"/>
            <a:ext cx="2117" cy="336093"/>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3" name="Straight Arrow Connector 32">
            <a:extLst>
              <a:ext uri="{FF2B5EF4-FFF2-40B4-BE49-F238E27FC236}">
                <a16:creationId xmlns:a16="http://schemas.microsoft.com/office/drawing/2014/main" id="{272755E3-1936-5104-2157-D923EA7A8313}"/>
              </a:ext>
            </a:extLst>
          </p:cNvPr>
          <p:cNvCxnSpPr>
            <a:cxnSpLocks/>
            <a:stCxn id="19" idx="4"/>
            <a:endCxn id="29" idx="0"/>
          </p:cNvCxnSpPr>
          <p:nvPr/>
        </p:nvCxnSpPr>
        <p:spPr>
          <a:xfrm flipH="1">
            <a:off x="10774259" y="3481042"/>
            <a:ext cx="7409" cy="32893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5" name="Straight Arrow Connector 34">
            <a:extLst>
              <a:ext uri="{FF2B5EF4-FFF2-40B4-BE49-F238E27FC236}">
                <a16:creationId xmlns:a16="http://schemas.microsoft.com/office/drawing/2014/main" id="{05226B7C-173E-ECB2-A0B3-5CCB1D05CB2C}"/>
              </a:ext>
            </a:extLst>
          </p:cNvPr>
          <p:cNvCxnSpPr>
            <a:cxnSpLocks/>
            <a:stCxn id="28" idx="4"/>
            <a:endCxn id="34" idx="0"/>
          </p:cNvCxnSpPr>
          <p:nvPr/>
        </p:nvCxnSpPr>
        <p:spPr>
          <a:xfrm>
            <a:off x="7448975" y="4206068"/>
            <a:ext cx="3332692" cy="353312"/>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6" name="Straight Arrow Connector 35">
            <a:extLst>
              <a:ext uri="{FF2B5EF4-FFF2-40B4-BE49-F238E27FC236}">
                <a16:creationId xmlns:a16="http://schemas.microsoft.com/office/drawing/2014/main" id="{49897E52-8B62-D4EB-92D0-707E04A132D5}"/>
              </a:ext>
            </a:extLst>
          </p:cNvPr>
          <p:cNvCxnSpPr>
            <a:cxnSpLocks/>
            <a:stCxn id="29" idx="4"/>
            <a:endCxn id="34" idx="0"/>
          </p:cNvCxnSpPr>
          <p:nvPr/>
        </p:nvCxnSpPr>
        <p:spPr>
          <a:xfrm>
            <a:off x="10774259" y="4199490"/>
            <a:ext cx="7408" cy="35989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428" name="TextBox 427">
            <a:extLst>
              <a:ext uri="{FF2B5EF4-FFF2-40B4-BE49-F238E27FC236}">
                <a16:creationId xmlns:a16="http://schemas.microsoft.com/office/drawing/2014/main" id="{128753F1-E7A7-06C6-39AA-02592546B941}"/>
              </a:ext>
            </a:extLst>
          </p:cNvPr>
          <p:cNvSpPr txBox="1"/>
          <p:nvPr/>
        </p:nvSpPr>
        <p:spPr>
          <a:xfrm>
            <a:off x="6737774" y="1808998"/>
            <a:ext cx="202778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Up-sweep</a:t>
            </a:r>
            <a:r>
              <a:rPr kumimoji="0" lang="en-US" sz="1800" b="0" i="0" u="none" strike="noStrike" cap="none" spc="0" normalizeH="0">
                <a:ln>
                  <a:noFill/>
                </a:ln>
                <a:solidFill>
                  <a:srgbClr val="FFFFFF"/>
                </a:solidFill>
                <a:effectLst/>
                <a:uFillTx/>
                <a:latin typeface="+mj-lt"/>
                <a:ea typeface="+mj-ea"/>
                <a:cs typeface="+mj-cs"/>
                <a:sym typeface="Calibri"/>
              </a:rPr>
              <a:t> phase</a:t>
            </a:r>
            <a:endParaRPr kumimoji="0" lang="en-US" sz="1800" b="0" i="0" u="none" strike="noStrike" cap="none" spc="0" normalizeH="0" baseline="0">
              <a:ln>
                <a:noFill/>
              </a:ln>
              <a:solidFill>
                <a:srgbClr val="FFFFFF"/>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7B46BCCC-FA1D-34B1-8964-285DB17FD32A}"/>
                  </a:ext>
                </a:extLst>
              </p:cNvPr>
              <p:cNvSpPr txBox="1"/>
              <p:nvPr/>
            </p:nvSpPr>
            <p:spPr>
              <a:xfrm>
                <a:off x="2659566" y="1657516"/>
                <a:ext cx="58767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lang="en-DE" smtClean="0">
                          <a:solidFill>
                            <a:srgbClr val="FFFFFF"/>
                          </a:solidFill>
                          <a:latin typeface="Cambria Math" panose="02040503050406030204" pitchFamily="18" charset="0"/>
                        </a:rPr>
                        <m:t>𝒪</m:t>
                      </m:r>
                      <m:d>
                        <m:dPr>
                          <m:ctrlPr>
                            <a:rPr lang="en-DE" i="1">
                              <a:solidFill>
                                <a:srgbClr val="FFFFFF"/>
                              </a:solidFill>
                              <a:latin typeface="Cambria Math" panose="02040503050406030204" pitchFamily="18" charset="0"/>
                            </a:rPr>
                          </m:ctrlPr>
                        </m:dPr>
                        <m:e>
                          <m:r>
                            <a:rPr lang="en-DE" i="1">
                              <a:solidFill>
                                <a:srgbClr val="FFFFFF"/>
                              </a:solidFill>
                              <a:latin typeface="Cambria Math" panose="02040503050406030204" pitchFamily="18" charset="0"/>
                            </a:rPr>
                            <m:t>𝑛</m:t>
                          </m:r>
                        </m:e>
                      </m:d>
                    </m:oMath>
                  </m:oMathPara>
                </a14:m>
                <a:endParaRPr lang="en-DE">
                  <a:solidFill>
                    <a:srgbClr val="FFFFFF"/>
                  </a:solidFill>
                </a:endParaRPr>
              </a:p>
            </p:txBody>
          </p:sp>
        </mc:Choice>
        <mc:Fallback xmlns="">
          <p:sp>
            <p:nvSpPr>
              <p:cNvPr id="39" name="TextBox 38">
                <a:extLst>
                  <a:ext uri="{FF2B5EF4-FFF2-40B4-BE49-F238E27FC236}">
                    <a16:creationId xmlns:a16="http://schemas.microsoft.com/office/drawing/2014/main" id="{7B46BCCC-FA1D-34B1-8964-285DB17FD32A}"/>
                  </a:ext>
                </a:extLst>
              </p:cNvPr>
              <p:cNvSpPr txBox="1">
                <a:spLocks noRot="1" noChangeAspect="1" noMove="1" noResize="1" noEditPoints="1" noAdjustHandles="1" noChangeArrowheads="1" noChangeShapeType="1" noTextEdit="1"/>
              </p:cNvSpPr>
              <p:nvPr/>
            </p:nvSpPr>
            <p:spPr>
              <a:xfrm>
                <a:off x="2659566" y="1657516"/>
                <a:ext cx="587670" cy="369332"/>
              </a:xfrm>
              <a:prstGeom prst="rect">
                <a:avLst/>
              </a:prstGeom>
              <a:blipFill>
                <a:blip r:embed="rId3"/>
                <a:stretch>
                  <a:fillRect/>
                </a:stretch>
              </a:blipFill>
              <a:ln w="12700" cap="flat">
                <a:no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296199299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par>
                                <p:cTn id="34" presetID="10" presetClass="entr" presetSubtype="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par>
                                <p:cTn id="43" presetID="10"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par>
                                <p:cTn id="52" presetID="10" presetClass="entr" presetSubtype="0" fill="hold" nodeType="with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500"/>
                                        <p:tgtEl>
                                          <p:spTgt spid="2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childTnLst>
                                </p:cTn>
                              </p:par>
                              <p:par>
                                <p:cTn id="61" presetID="10" presetClass="entr" presetSubtype="0" fill="hold" nodeType="with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500"/>
                                        <p:tgtEl>
                                          <p:spTgt spid="27"/>
                                        </p:tgtEl>
                                      </p:cBhvr>
                                    </p:animEffect>
                                  </p:childTnLst>
                                </p:cTn>
                              </p:par>
                              <p:par>
                                <p:cTn id="64" presetID="10" presetClass="entr" presetSubtype="0" fill="hold" nodeType="with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500"/>
                                        <p:tgtEl>
                                          <p:spTgt spid="2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fade">
                                      <p:cBhvr>
                                        <p:cTn id="71" dur="500"/>
                                        <p:tgtEl>
                                          <p:spTgt spid="30"/>
                                        </p:tgtEl>
                                      </p:cBhvr>
                                    </p:animEffect>
                                  </p:childTnLst>
                                </p:cTn>
                              </p:par>
                              <p:par>
                                <p:cTn id="72" presetID="10" presetClass="entr" presetSubtype="0" fill="hold"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500"/>
                                        <p:tgtEl>
                                          <p:spTgt spid="3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fade">
                                      <p:cBhvr>
                                        <p:cTn id="77" dur="500"/>
                                        <p:tgtEl>
                                          <p:spTgt spid="28"/>
                                        </p:tgtEl>
                                      </p:cBhvr>
                                    </p:animEffect>
                                  </p:childTnLst>
                                </p:cTn>
                              </p:par>
                              <p:par>
                                <p:cTn id="78" presetID="10" presetClass="entr" presetSubtype="0" fill="hold" nodeType="withEffect">
                                  <p:stCondLst>
                                    <p:cond delay="0"/>
                                  </p:stCondLst>
                                  <p:childTnLst>
                                    <p:set>
                                      <p:cBhvr>
                                        <p:cTn id="79" dur="1" fill="hold">
                                          <p:stCondLst>
                                            <p:cond delay="0"/>
                                          </p:stCondLst>
                                        </p:cTn>
                                        <p:tgtEl>
                                          <p:spTgt spid="31"/>
                                        </p:tgtEl>
                                        <p:attrNameLst>
                                          <p:attrName>style.visibility</p:attrName>
                                        </p:attrNameLst>
                                      </p:cBhvr>
                                      <p:to>
                                        <p:strVal val="visible"/>
                                      </p:to>
                                    </p:set>
                                    <p:animEffect transition="in" filter="fade">
                                      <p:cBhvr>
                                        <p:cTn id="80" dur="500"/>
                                        <p:tgtEl>
                                          <p:spTgt spid="31"/>
                                        </p:tgtEl>
                                      </p:cBhvr>
                                    </p:animEffect>
                                  </p:childTnLst>
                                </p:cTn>
                              </p:par>
                              <p:par>
                                <p:cTn id="81" presetID="10" presetClass="entr" presetSubtype="0" fill="hold" nodeType="with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fade">
                                      <p:cBhvr>
                                        <p:cTn id="83" dur="500"/>
                                        <p:tgtEl>
                                          <p:spTgt spid="33"/>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9"/>
                                        </p:tgtEl>
                                        <p:attrNameLst>
                                          <p:attrName>style.visibility</p:attrName>
                                        </p:attrNameLst>
                                      </p:cBhvr>
                                      <p:to>
                                        <p:strVal val="visible"/>
                                      </p:to>
                                    </p:set>
                                    <p:animEffect transition="in" filter="fade">
                                      <p:cBhvr>
                                        <p:cTn id="86" dur="500"/>
                                        <p:tgtEl>
                                          <p:spTgt spid="29"/>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35"/>
                                        </p:tgtEl>
                                        <p:attrNameLst>
                                          <p:attrName>style.visibility</p:attrName>
                                        </p:attrNameLst>
                                      </p:cBhvr>
                                      <p:to>
                                        <p:strVal val="visible"/>
                                      </p:to>
                                    </p:set>
                                    <p:animEffect transition="in" filter="fade">
                                      <p:cBhvr>
                                        <p:cTn id="91" dur="500"/>
                                        <p:tgtEl>
                                          <p:spTgt spid="35"/>
                                        </p:tgtEl>
                                      </p:cBhvr>
                                    </p:animEffect>
                                  </p:childTnLst>
                                </p:cTn>
                              </p:par>
                              <p:par>
                                <p:cTn id="92" presetID="10" presetClass="entr" presetSubtype="0" fill="hold" nodeType="with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fade">
                                      <p:cBhvr>
                                        <p:cTn id="94" dur="500"/>
                                        <p:tgtEl>
                                          <p:spTgt spid="36"/>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fade">
                                      <p:cBhvr>
                                        <p:cTn id="97" dur="500"/>
                                        <p:tgtEl>
                                          <p:spTgt spid="34"/>
                                        </p:tgtEl>
                                      </p:cBhvr>
                                    </p:animEffect>
                                  </p:childTnLst>
                                </p:cTn>
                              </p:par>
                              <p:par>
                                <p:cTn id="98" presetID="1" presetClass="exit" presetSubtype="0" fill="hold" grpId="1" nodeType="withEffect">
                                  <p:stCondLst>
                                    <p:cond delay="0"/>
                                  </p:stCondLst>
                                  <p:childTnLst>
                                    <p:set>
                                      <p:cBhvr>
                                        <p:cTn id="99"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7" grpId="0" animBg="1"/>
      <p:bldP spid="34" grpId="0" animBg="1"/>
      <p:bldP spid="34" grpId="1" animBg="1"/>
      <p:bldP spid="8" grpId="0" animBg="1"/>
      <p:bldP spid="9" grpId="0" animBg="1"/>
      <p:bldP spid="10" grpId="0" animBg="1"/>
      <p:bldP spid="11" grpId="0" animBg="1"/>
      <p:bldP spid="12" grpId="0" animBg="1"/>
      <p:bldP spid="13" grpId="0" animBg="1"/>
      <p:bldP spid="14" grpId="0" animBg="1"/>
      <p:bldP spid="15" grpId="0" animBg="1"/>
      <p:bldP spid="16" grpId="0" animBg="1"/>
      <p:bldP spid="18" grpId="0" animBg="1"/>
      <p:bldP spid="28"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2C874-13DC-CF01-B049-175A53270B06}"/>
              </a:ext>
            </a:extLst>
          </p:cNvPr>
          <p:cNvSpPr>
            <a:spLocks noGrp="1"/>
          </p:cNvSpPr>
          <p:nvPr>
            <p:ph type="title"/>
          </p:nvPr>
        </p:nvSpPr>
        <p:spPr/>
        <p:txBody>
          <a:bodyPr>
            <a:normAutofit fontScale="90000"/>
          </a:bodyPr>
          <a:lstStyle/>
          <a:p>
            <a:r>
              <a:rPr lang="en-US"/>
              <a:t>HIP Runtime Api – Kernel Example</a:t>
            </a:r>
          </a:p>
        </p:txBody>
      </p:sp>
      <p:sp>
        <p:nvSpPr>
          <p:cNvPr id="3" name="Text Placeholder 2">
            <a:extLst>
              <a:ext uri="{FF2B5EF4-FFF2-40B4-BE49-F238E27FC236}">
                <a16:creationId xmlns:a16="http://schemas.microsoft.com/office/drawing/2014/main" id="{55E8838E-9DD7-BFF5-4F28-40F51EAB5AE7}"/>
              </a:ext>
            </a:extLst>
          </p:cNvPr>
          <p:cNvSpPr>
            <a:spLocks noGrp="1"/>
          </p:cNvSpPr>
          <p:nvPr>
            <p:ph type="body" idx="1"/>
          </p:nvPr>
        </p:nvSpPr>
        <p:spPr>
          <a:xfrm>
            <a:off x="274951" y="1266884"/>
            <a:ext cx="5697744" cy="5125603"/>
          </a:xfrm>
        </p:spPr>
        <p:txBody>
          <a:bodyPr>
            <a:normAutofit/>
          </a:bodyPr>
          <a:lstStyle/>
          <a:p>
            <a:pPr marL="0" indent="0">
              <a:buNone/>
            </a:pPr>
            <a:r>
              <a:rPr lang="en-US"/>
              <a:t>A counterpart to the CUDA runtime API</a:t>
            </a:r>
          </a:p>
          <a:p>
            <a:r>
              <a:rPr lang="en-US"/>
              <a:t>Host calls are prefixed with </a:t>
            </a:r>
            <a:r>
              <a:rPr lang="en-US" i="1">
                <a:solidFill>
                  <a:srgbClr val="FFFF00"/>
                </a:solidFill>
              </a:rPr>
              <a:t>hip</a:t>
            </a:r>
            <a:r>
              <a:rPr lang="en-US"/>
              <a:t> instead of </a:t>
            </a:r>
            <a:r>
              <a:rPr lang="en-US" i="1" err="1">
                <a:solidFill>
                  <a:srgbClr val="FFFF00"/>
                </a:solidFill>
              </a:rPr>
              <a:t>cuda</a:t>
            </a:r>
            <a:endParaRPr lang="en-US"/>
          </a:p>
          <a:p>
            <a:endParaRPr lang="en-US"/>
          </a:p>
          <a:p>
            <a:pPr marL="0" indent="0">
              <a:buNone/>
            </a:pPr>
            <a:r>
              <a:rPr lang="en-US"/>
              <a:t>Kernel compatibility</a:t>
            </a:r>
          </a:p>
          <a:p>
            <a:r>
              <a:rPr lang="en-US"/>
              <a:t>Same built-in variables</a:t>
            </a:r>
          </a:p>
          <a:p>
            <a:pPr lvl="1"/>
            <a:r>
              <a:rPr lang="en-US"/>
              <a:t>thread index, block index, and block size</a:t>
            </a:r>
          </a:p>
          <a:p>
            <a:r>
              <a:rPr lang="en-US"/>
              <a:t>Functions specifiers such as </a:t>
            </a:r>
            <a:r>
              <a:rPr lang="en-US">
                <a:solidFill>
                  <a:srgbClr val="FFFF00"/>
                </a:solidFill>
              </a:rPr>
              <a:t>__global__ </a:t>
            </a:r>
            <a:r>
              <a:rPr lang="en-US"/>
              <a:t>and</a:t>
            </a:r>
            <a:r>
              <a:rPr lang="en-US">
                <a:solidFill>
                  <a:srgbClr val="FFFF00"/>
                </a:solidFill>
              </a:rPr>
              <a:t> __device__</a:t>
            </a:r>
          </a:p>
          <a:p>
            <a:r>
              <a:rPr lang="en-US"/>
              <a:t>Kernel launch via </a:t>
            </a:r>
            <a:r>
              <a:rPr lang="en-US">
                <a:solidFill>
                  <a:srgbClr val="FFFF00"/>
                </a:solidFill>
              </a:rPr>
              <a:t>&lt;&lt;&lt;…&gt;&gt;&gt;</a:t>
            </a:r>
            <a:r>
              <a:rPr lang="en-US"/>
              <a:t> specifying the grid and block resolutions</a:t>
            </a:r>
          </a:p>
          <a:p>
            <a:endParaRPr lang="en-US"/>
          </a:p>
        </p:txBody>
      </p:sp>
      <p:sp>
        <p:nvSpPr>
          <p:cNvPr id="6" name="TextBox 5">
            <a:extLst>
              <a:ext uri="{FF2B5EF4-FFF2-40B4-BE49-F238E27FC236}">
                <a16:creationId xmlns:a16="http://schemas.microsoft.com/office/drawing/2014/main" id="{C87169B6-D9C8-80EC-D216-F4141CEC4AF6}"/>
              </a:ext>
            </a:extLst>
          </p:cNvPr>
          <p:cNvSpPr txBox="1"/>
          <p:nvPr/>
        </p:nvSpPr>
        <p:spPr>
          <a:xfrm>
            <a:off x="6234855" y="1292714"/>
            <a:ext cx="5567345" cy="4616648"/>
          </a:xfrm>
          <a:prstGeom prst="rect">
            <a:avLst/>
          </a:prstGeom>
          <a:solidFill>
            <a:srgbClr val="262626"/>
          </a:solidFill>
          <a:ln w="12700" cap="flat">
            <a:solidFill>
              <a:srgbClr val="FFFFFF"/>
            </a:solid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a:solidFill>
                  <a:srgbClr val="C586C0"/>
                </a:solidFill>
                <a:effectLst/>
                <a:latin typeface="Consolas" panose="020B0609020204030204" pitchFamily="49" charset="0"/>
              </a:rPr>
              <a:t>#include</a:t>
            </a:r>
            <a:r>
              <a:rPr lang="en-US" sz="1400" b="0">
                <a:solidFill>
                  <a:srgbClr val="569CD6"/>
                </a:solidFill>
                <a:effectLst/>
                <a:latin typeface="Consolas" panose="020B0609020204030204" pitchFamily="49" charset="0"/>
              </a:rPr>
              <a:t> </a:t>
            </a:r>
            <a:r>
              <a:rPr lang="en-US" sz="1400" b="0">
                <a:solidFill>
                  <a:srgbClr val="CE9178"/>
                </a:solidFill>
                <a:effectLst/>
                <a:latin typeface="Consolas" panose="020B0609020204030204" pitchFamily="49" charset="0"/>
              </a:rPr>
              <a:t>&lt;hip/</a:t>
            </a:r>
            <a:r>
              <a:rPr lang="en-US" sz="1400" b="0" err="1">
                <a:solidFill>
                  <a:srgbClr val="CE9178"/>
                </a:solidFill>
                <a:effectLst/>
                <a:latin typeface="Consolas" panose="020B0609020204030204" pitchFamily="49" charset="0"/>
              </a:rPr>
              <a:t>hip_runtime.h</a:t>
            </a:r>
            <a:r>
              <a:rPr lang="en-US" sz="1400" b="0">
                <a:solidFill>
                  <a:srgbClr val="CE9178"/>
                </a:solidFill>
                <a:effectLst/>
                <a:latin typeface="Consolas" panose="020B0609020204030204" pitchFamily="49" charset="0"/>
              </a:rPr>
              <a:t>&gt;</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CCCCCC"/>
                </a:solidFill>
                <a:effectLst/>
                <a:latin typeface="Consolas" panose="020B0609020204030204" pitchFamily="49" charset="0"/>
              </a:rPr>
              <a:t>__device__ </a:t>
            </a:r>
            <a:r>
              <a:rPr lang="en-US" sz="1400" b="0">
                <a:solidFill>
                  <a:srgbClr val="569CD6"/>
                </a:solidFill>
                <a:effectLst/>
                <a:latin typeface="Consolas" panose="020B0609020204030204" pitchFamily="49" charset="0"/>
              </a:rPr>
              <a:t>int</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threadIndex</a:t>
            </a:r>
            <a:r>
              <a:rPr lang="en-US" sz="1400" b="0">
                <a:solidFill>
                  <a:srgbClr val="CCCCCC"/>
                </a:solidFill>
                <a:effectLst/>
                <a:latin typeface="Consolas" panose="020B0609020204030204" pitchFamily="49" charset="0"/>
              </a:rPr>
              <a:t>() </a:t>
            </a:r>
          </a:p>
          <a:p>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return</a:t>
            </a:r>
            <a:r>
              <a:rPr lang="en-US" sz="1400" b="0">
                <a:solidFill>
                  <a:srgbClr val="CCCCCC"/>
                </a:solidFill>
                <a:effectLst/>
                <a:latin typeface="Consolas" panose="020B0609020204030204" pitchFamily="49" charset="0"/>
              </a:rPr>
              <a:t> </a:t>
            </a:r>
            <a:r>
              <a:rPr lang="en-US" sz="1400" b="0" err="1">
                <a:solidFill>
                  <a:srgbClr val="CCCCCC"/>
                </a:solidFill>
                <a:effectLst/>
                <a:latin typeface="Consolas" panose="020B0609020204030204" pitchFamily="49" charset="0"/>
              </a:rPr>
              <a:t>threadIdx.x</a:t>
            </a:r>
            <a:r>
              <a:rPr lang="en-US" sz="1400" b="0">
                <a:solidFill>
                  <a:srgbClr val="CCCCCC"/>
                </a:solidFill>
                <a:effectLst/>
                <a:latin typeface="Consolas" panose="020B0609020204030204" pitchFamily="49" charset="0"/>
              </a:rPr>
              <a:t> + </a:t>
            </a:r>
            <a:r>
              <a:rPr lang="en-US" sz="1400" b="0" err="1">
                <a:solidFill>
                  <a:srgbClr val="CCCCCC"/>
                </a:solidFill>
                <a:effectLst/>
                <a:latin typeface="Consolas" panose="020B0609020204030204" pitchFamily="49" charset="0"/>
              </a:rPr>
              <a:t>blockIdx.x</a:t>
            </a:r>
            <a:r>
              <a:rPr lang="en-US" sz="1400" b="0">
                <a:solidFill>
                  <a:srgbClr val="CCCCCC"/>
                </a:solidFill>
                <a:effectLst/>
                <a:latin typeface="Consolas" panose="020B0609020204030204" pitchFamily="49" charset="0"/>
              </a:rPr>
              <a:t> * </a:t>
            </a:r>
            <a:r>
              <a:rPr lang="en-US" sz="1400" b="0" err="1">
                <a:solidFill>
                  <a:srgbClr val="CCCCCC"/>
                </a:solidFill>
                <a:effectLst/>
                <a:latin typeface="Consolas" panose="020B0609020204030204" pitchFamily="49" charset="0"/>
              </a:rPr>
              <a:t>blockDim.x</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CCCCCC"/>
                </a:solidFill>
                <a:effectLst/>
                <a:latin typeface="Consolas" panose="020B0609020204030204" pitchFamily="49" charset="0"/>
              </a:rPr>
              <a:t>__global__ </a:t>
            </a:r>
            <a:r>
              <a:rPr lang="en-US" sz="1400" b="0">
                <a:solidFill>
                  <a:srgbClr val="569CD6"/>
                </a:solidFill>
                <a:effectLst/>
                <a:latin typeface="Consolas" panose="020B0609020204030204" pitchFamily="49" charset="0"/>
              </a:rPr>
              <a:t>void</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Kernel</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int</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out)</a:t>
            </a:r>
          </a:p>
          <a:p>
            <a:r>
              <a:rPr lang="en-US" sz="1400" b="0">
                <a:solidFill>
                  <a:srgbClr val="CCCCCC"/>
                </a:solidFill>
                <a:effectLst/>
                <a:latin typeface="Consolas" panose="020B0609020204030204" pitchFamily="49" charset="0"/>
              </a:rPr>
              <a:t>{ </a:t>
            </a:r>
          </a:p>
          <a:p>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int</a:t>
            </a:r>
            <a:r>
              <a:rPr lang="en-US" sz="1400" b="0">
                <a:solidFill>
                  <a:srgbClr val="CCCCCC"/>
                </a:solidFill>
                <a:effectLst/>
                <a:latin typeface="Consolas" panose="020B0609020204030204" pitchFamily="49" charset="0"/>
              </a:rPr>
              <a:t> index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threadIndex</a:t>
            </a:r>
            <a:r>
              <a:rPr lang="en-US" sz="1400" b="0">
                <a:solidFill>
                  <a:srgbClr val="CCCCCC"/>
                </a:solidFill>
                <a:effectLst/>
                <a:latin typeface="Consolas" panose="020B0609020204030204" pitchFamily="49" charset="0"/>
              </a:rPr>
              <a:t>(); </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(index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out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CCCCCC"/>
                </a:solidFill>
                <a:effectLst/>
                <a:latin typeface="Consolas" panose="020B0609020204030204" pitchFamily="49" charset="0"/>
              </a:rPr>
              <a:t>warpSize</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int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main</a:t>
            </a:r>
            <a:r>
              <a:rPr lang="en-US" sz="1400" b="0">
                <a:solidFill>
                  <a:srgbClr val="CCCCCC"/>
                </a:solidFill>
                <a:effectLst/>
                <a:latin typeface="Consolas" panose="020B0609020204030204" pitchFamily="49" charset="0"/>
              </a:rPr>
              <a:t>() </a:t>
            </a:r>
          </a:p>
          <a:p>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int</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out;</a:t>
            </a:r>
          </a:p>
          <a:p>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hipMalloc</a:t>
            </a:r>
            <a:r>
              <a:rPr lang="en-US" sz="1400" b="0">
                <a:solidFill>
                  <a:srgbClr val="CCCCCC"/>
                </a:solidFill>
                <a:effectLst/>
                <a:latin typeface="Consolas" panose="020B0609020204030204" pitchFamily="49" charset="0"/>
              </a:rPr>
              <a:t>(</a:t>
            </a:r>
            <a:r>
              <a:rPr lang="en-US" sz="1400" b="0">
                <a:solidFill>
                  <a:srgbClr val="D4D4D4"/>
                </a:solidFill>
                <a:effectLst/>
                <a:latin typeface="Consolas" panose="020B0609020204030204" pitchFamily="49" charset="0"/>
              </a:rPr>
              <a:t>&amp;</a:t>
            </a:r>
            <a:r>
              <a:rPr lang="en-US" sz="1400" b="0">
                <a:solidFill>
                  <a:srgbClr val="CCCCCC"/>
                </a:solidFill>
                <a:effectLst/>
                <a:latin typeface="Consolas" panose="020B0609020204030204" pitchFamily="49" charset="0"/>
              </a:rPr>
              <a:t>out, </a:t>
            </a:r>
            <a:r>
              <a:rPr lang="en-US" sz="1400" b="0" err="1">
                <a:solidFill>
                  <a:srgbClr val="569CD6"/>
                </a:solidFill>
                <a:effectLst/>
                <a:latin typeface="Consolas" panose="020B0609020204030204" pitchFamily="49" charset="0"/>
              </a:rPr>
              <a:t>sizeof</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Kernel</a:t>
            </a:r>
            <a:r>
              <a:rPr lang="en-US" sz="1400" b="0">
                <a:solidFill>
                  <a:srgbClr val="D4D4D4"/>
                </a:solidFill>
                <a:effectLst/>
                <a:latin typeface="Consolas" panose="020B0609020204030204" pitchFamily="49" charset="0"/>
              </a:rPr>
              <a:t>&lt;&lt;&lt;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64</a:t>
            </a:r>
            <a:r>
              <a:rPr lang="en-US" sz="1400" b="0">
                <a:solidFill>
                  <a:srgbClr val="D4D4D4"/>
                </a:solidFill>
                <a:effectLst/>
                <a:latin typeface="Consolas" panose="020B0609020204030204" pitchFamily="49" charset="0"/>
              </a:rPr>
              <a:t>&gt;&gt;&gt;</a:t>
            </a:r>
            <a:r>
              <a:rPr lang="en-US" sz="1400" b="0">
                <a:solidFill>
                  <a:srgbClr val="CCCCCC"/>
                </a:solidFill>
                <a:effectLst/>
                <a:latin typeface="Consolas" panose="020B0609020204030204" pitchFamily="49" charset="0"/>
              </a:rPr>
              <a:t>(out);</a:t>
            </a:r>
          </a:p>
          <a:p>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hipFree</a:t>
            </a:r>
            <a:r>
              <a:rPr lang="en-US" sz="1400" b="0">
                <a:solidFill>
                  <a:srgbClr val="CCCCCC"/>
                </a:solidFill>
                <a:effectLst/>
                <a:latin typeface="Consolas" panose="020B0609020204030204" pitchFamily="49" charset="0"/>
              </a:rPr>
              <a:t>(out);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return</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a:t>
            </a:r>
          </a:p>
        </p:txBody>
      </p:sp>
      <p:sp>
        <p:nvSpPr>
          <p:cNvPr id="5" name="Slide Number Placeholder 4">
            <a:extLst>
              <a:ext uri="{FF2B5EF4-FFF2-40B4-BE49-F238E27FC236}">
                <a16:creationId xmlns:a16="http://schemas.microsoft.com/office/drawing/2014/main" id="{4CF8B23D-BF23-BD50-3E61-0CE7E21AD517}"/>
              </a:ext>
            </a:extLst>
          </p:cNvPr>
          <p:cNvSpPr>
            <a:spLocks noGrp="1"/>
          </p:cNvSpPr>
          <p:nvPr>
            <p:ph type="sldNum" sz="quarter" idx="2"/>
          </p:nvPr>
        </p:nvSpPr>
        <p:spPr/>
        <p:txBody>
          <a:bodyPr/>
          <a:lstStyle/>
          <a:p>
            <a:fld id="{86CB4B4D-7CA3-9044-876B-883B54F8677D}" type="slidenum">
              <a:rPr lang="en-US" smtClean="0"/>
              <a:t>8</a:t>
            </a:fld>
            <a:endParaRPr lang="en-US"/>
          </a:p>
        </p:txBody>
      </p:sp>
      <p:sp>
        <p:nvSpPr>
          <p:cNvPr id="7" name="Rectangle 6">
            <a:extLst>
              <a:ext uri="{FF2B5EF4-FFF2-40B4-BE49-F238E27FC236}">
                <a16:creationId xmlns:a16="http://schemas.microsoft.com/office/drawing/2014/main" id="{562C7C1D-D8DD-4EC7-C9C3-E1807B4FC43F}"/>
              </a:ext>
            </a:extLst>
          </p:cNvPr>
          <p:cNvSpPr/>
          <p:nvPr/>
        </p:nvSpPr>
        <p:spPr>
          <a:xfrm>
            <a:off x="6672308" y="4741570"/>
            <a:ext cx="3054700" cy="668215"/>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grpSp>
        <p:nvGrpSpPr>
          <p:cNvPr id="10" name="Group 9">
            <a:extLst>
              <a:ext uri="{FF2B5EF4-FFF2-40B4-BE49-F238E27FC236}">
                <a16:creationId xmlns:a16="http://schemas.microsoft.com/office/drawing/2014/main" id="{BFB0FF4C-59F4-BADB-B84D-C4FCC71A5682}"/>
              </a:ext>
            </a:extLst>
          </p:cNvPr>
          <p:cNvGrpSpPr/>
          <p:nvPr/>
        </p:nvGrpSpPr>
        <p:grpSpPr>
          <a:xfrm>
            <a:off x="6300517" y="1744098"/>
            <a:ext cx="4888524" cy="1328925"/>
            <a:chOff x="6300517" y="1744098"/>
            <a:chExt cx="4888524" cy="1328925"/>
          </a:xfrm>
        </p:grpSpPr>
        <p:sp>
          <p:nvSpPr>
            <p:cNvPr id="8" name="Rectangle 7">
              <a:extLst>
                <a:ext uri="{FF2B5EF4-FFF2-40B4-BE49-F238E27FC236}">
                  <a16:creationId xmlns:a16="http://schemas.microsoft.com/office/drawing/2014/main" id="{609080AD-2969-A4DE-244E-C721637C37CD}"/>
                </a:ext>
              </a:extLst>
            </p:cNvPr>
            <p:cNvSpPr/>
            <p:nvPr/>
          </p:nvSpPr>
          <p:spPr>
            <a:xfrm>
              <a:off x="6300518" y="1744098"/>
              <a:ext cx="1040005" cy="271306"/>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9" name="Rectangle 8">
              <a:extLst>
                <a:ext uri="{FF2B5EF4-FFF2-40B4-BE49-F238E27FC236}">
                  <a16:creationId xmlns:a16="http://schemas.microsoft.com/office/drawing/2014/main" id="{9AA0F936-BF40-15F4-D8E1-08A12617DE45}"/>
                </a:ext>
              </a:extLst>
            </p:cNvPr>
            <p:cNvSpPr/>
            <p:nvPr/>
          </p:nvSpPr>
          <p:spPr>
            <a:xfrm>
              <a:off x="7340523" y="2114157"/>
              <a:ext cx="3848518" cy="299776"/>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1" name="Rectangle 10">
              <a:extLst>
                <a:ext uri="{FF2B5EF4-FFF2-40B4-BE49-F238E27FC236}">
                  <a16:creationId xmlns:a16="http://schemas.microsoft.com/office/drawing/2014/main" id="{FED3BAE9-376F-D1CA-74C2-172F9A558883}"/>
                </a:ext>
              </a:extLst>
            </p:cNvPr>
            <p:cNvSpPr/>
            <p:nvPr/>
          </p:nvSpPr>
          <p:spPr>
            <a:xfrm>
              <a:off x="6300517" y="2801717"/>
              <a:ext cx="1040005" cy="271306"/>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grpSp>
      <p:sp>
        <p:nvSpPr>
          <p:cNvPr id="12" name="Arrow: Left-Right 11">
            <a:extLst>
              <a:ext uri="{FF2B5EF4-FFF2-40B4-BE49-F238E27FC236}">
                <a16:creationId xmlns:a16="http://schemas.microsoft.com/office/drawing/2014/main" id="{E9207E70-90C7-5976-1971-D5B52D401ADE}"/>
              </a:ext>
            </a:extLst>
          </p:cNvPr>
          <p:cNvSpPr/>
          <p:nvPr/>
        </p:nvSpPr>
        <p:spPr>
          <a:xfrm rot="18743197">
            <a:off x="9760325" y="4682571"/>
            <a:ext cx="341832" cy="188008"/>
          </a:xfrm>
          <a:prstGeom prst="leftRightArrow">
            <a:avLst/>
          </a:prstGeom>
          <a:solidFill>
            <a:srgbClr val="FFFFFF"/>
          </a:solidFill>
          <a:ln w="12700" cap="flat">
            <a:noFill/>
            <a:prstDash val="solid"/>
            <a:miter lim="800000"/>
          </a:ln>
          <a:effectLst>
            <a:outerShdw blurRad="63500" sx="102000" sy="102000" algn="ctr"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4" name="TextBox 13">
            <a:extLst>
              <a:ext uri="{FF2B5EF4-FFF2-40B4-BE49-F238E27FC236}">
                <a16:creationId xmlns:a16="http://schemas.microsoft.com/office/drawing/2014/main" id="{578A0DC7-E4BF-305D-2A0E-529240695A1A}"/>
              </a:ext>
            </a:extLst>
          </p:cNvPr>
          <p:cNvSpPr txBox="1"/>
          <p:nvPr/>
        </p:nvSpPr>
        <p:spPr>
          <a:xfrm>
            <a:off x="8876944" y="3918000"/>
            <a:ext cx="3138443" cy="646331"/>
          </a:xfrm>
          <a:prstGeom prst="rect">
            <a:avLst/>
          </a:prstGeom>
          <a:solidFill>
            <a:schemeClr val="tx1">
              <a:lumMod val="75000"/>
              <a:lumOff val="25000"/>
            </a:schemeClr>
          </a:solidFill>
          <a:ln w="12700" cap="flat">
            <a:solidFill>
              <a:srgbClr val="00B050"/>
            </a:solidFill>
            <a:miter lim="400000"/>
          </a:ln>
          <a:effectLst>
            <a:outerShdw blurRad="63500" sx="102000" sy="102000" algn="ctr" rotWithShape="0">
              <a:prstClr val="black">
                <a:alpha val="40000"/>
              </a:prstClr>
            </a:outerShdw>
          </a:effectLst>
          <a:sp3d/>
        </p:spPr>
        <p:style>
          <a:lnRef idx="0">
            <a:scrgbClr r="0" g="0" b="0"/>
          </a:lnRef>
          <a:fillRef idx="0">
            <a:scrgbClr r="0" g="0" b="0"/>
          </a:fillRef>
          <a:effectRef idx="0">
            <a:scrgbClr r="0" g="0" b="0"/>
          </a:effectRef>
          <a:fontRef idx="none"/>
        </p:style>
        <p:txBody>
          <a:bodyPr wrap="square">
            <a:spAutoFit/>
          </a:bodyPr>
          <a:lstStyle/>
          <a:p>
            <a:r>
              <a:rPr lang="en-US" sz="1200" b="0">
                <a:solidFill>
                  <a:srgbClr val="DCDCAA"/>
                </a:solidFill>
                <a:effectLst/>
                <a:latin typeface="Consolas" panose="020B0609020204030204" pitchFamily="49" charset="0"/>
              </a:rPr>
              <a:t>    </a:t>
            </a:r>
            <a:r>
              <a:rPr lang="en-US" sz="1200" b="0" err="1">
                <a:solidFill>
                  <a:srgbClr val="DCDCAA"/>
                </a:solidFill>
                <a:effectLst/>
                <a:latin typeface="Consolas" panose="020B0609020204030204" pitchFamily="49" charset="0"/>
              </a:rPr>
              <a:t>cudaMalloc</a:t>
            </a:r>
            <a:r>
              <a:rPr lang="en-US" sz="1200" b="0">
                <a:solidFill>
                  <a:srgbClr val="CCCCCC"/>
                </a:solidFill>
                <a:effectLst/>
                <a:latin typeface="Consolas" panose="020B0609020204030204" pitchFamily="49" charset="0"/>
              </a:rPr>
              <a:t>(</a:t>
            </a:r>
            <a:r>
              <a:rPr lang="en-US" sz="1200" b="0">
                <a:solidFill>
                  <a:srgbClr val="D4D4D4"/>
                </a:solidFill>
                <a:effectLst/>
                <a:latin typeface="Consolas" panose="020B0609020204030204" pitchFamily="49" charset="0"/>
              </a:rPr>
              <a:t>&amp;</a:t>
            </a:r>
            <a:r>
              <a:rPr lang="en-US" sz="1200" b="0">
                <a:solidFill>
                  <a:srgbClr val="CCCCCC"/>
                </a:solidFill>
                <a:effectLst/>
                <a:latin typeface="Consolas" panose="020B0609020204030204" pitchFamily="49" charset="0"/>
              </a:rPr>
              <a:t>out, </a:t>
            </a:r>
            <a:r>
              <a:rPr lang="en-US" sz="1200" b="0" err="1">
                <a:solidFill>
                  <a:srgbClr val="569CD6"/>
                </a:solidFill>
                <a:effectLst/>
                <a:latin typeface="Consolas" panose="020B0609020204030204" pitchFamily="49" charset="0"/>
              </a:rPr>
              <a:t>sizeof</a:t>
            </a:r>
            <a:r>
              <a:rPr lang="en-US" sz="1200" b="0">
                <a:solidFill>
                  <a:srgbClr val="CCCCCC"/>
                </a:solidFill>
                <a:effectLst/>
                <a:latin typeface="Consolas" panose="020B0609020204030204" pitchFamily="49" charset="0"/>
              </a:rPr>
              <a:t>(</a:t>
            </a:r>
            <a:r>
              <a:rPr lang="en-US" sz="1200" b="0">
                <a:solidFill>
                  <a:srgbClr val="569CD6"/>
                </a:solidFill>
                <a:effectLst/>
                <a:latin typeface="Consolas" panose="020B0609020204030204" pitchFamily="49" charset="0"/>
              </a:rPr>
              <a:t>int</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Kernel</a:t>
            </a:r>
            <a:r>
              <a:rPr lang="en-US" sz="1200" b="0">
                <a:solidFill>
                  <a:srgbClr val="D4D4D4"/>
                </a:solidFill>
                <a:effectLst/>
                <a:latin typeface="Consolas" panose="020B0609020204030204" pitchFamily="49" charset="0"/>
              </a:rPr>
              <a:t>&lt;&lt;&lt;</a:t>
            </a:r>
            <a:r>
              <a:rPr lang="en-US" sz="1200" b="0">
                <a:solidFill>
                  <a:srgbClr val="B5CEA8"/>
                </a:solidFill>
                <a:effectLst/>
                <a:latin typeface="Consolas" panose="020B0609020204030204" pitchFamily="49" charset="0"/>
              </a:rPr>
              <a:t>1</a:t>
            </a:r>
            <a:r>
              <a:rPr lang="en-US" sz="1200" b="0">
                <a:solidFill>
                  <a:srgbClr val="CCCCCC"/>
                </a:solidFill>
                <a:effectLst/>
                <a:latin typeface="Consolas" panose="020B0609020204030204" pitchFamily="49" charset="0"/>
              </a:rPr>
              <a:t>, </a:t>
            </a:r>
            <a:r>
              <a:rPr lang="en-US" sz="1200" b="0">
                <a:solidFill>
                  <a:srgbClr val="B5CEA8"/>
                </a:solidFill>
                <a:effectLst/>
                <a:latin typeface="Consolas" panose="020B0609020204030204" pitchFamily="49" charset="0"/>
              </a:rPr>
              <a:t>64</a:t>
            </a:r>
            <a:r>
              <a:rPr lang="en-US" sz="1200" b="0">
                <a:solidFill>
                  <a:srgbClr val="D4D4D4"/>
                </a:solidFill>
                <a:effectLst/>
                <a:latin typeface="Consolas" panose="020B0609020204030204" pitchFamily="49" charset="0"/>
              </a:rPr>
              <a:t>&gt;&gt;&gt;</a:t>
            </a:r>
            <a:r>
              <a:rPr lang="en-US" sz="1200" b="0">
                <a:solidFill>
                  <a:srgbClr val="CCCCCC"/>
                </a:solidFill>
                <a:effectLst/>
                <a:latin typeface="Consolas" panose="020B0609020204030204" pitchFamily="49" charset="0"/>
              </a:rPr>
              <a:t>(out);</a:t>
            </a:r>
          </a:p>
          <a:p>
            <a:r>
              <a:rPr lang="en-US" sz="1200" b="0">
                <a:solidFill>
                  <a:srgbClr val="CCCCCC"/>
                </a:solidFill>
                <a:effectLst/>
                <a:latin typeface="Consolas" panose="020B0609020204030204" pitchFamily="49" charset="0"/>
              </a:rPr>
              <a:t>    </a:t>
            </a:r>
            <a:r>
              <a:rPr lang="en-US" sz="1200" err="1">
                <a:solidFill>
                  <a:srgbClr val="DCDCAA"/>
                </a:solidFill>
                <a:latin typeface="Consolas" panose="020B0609020204030204" pitchFamily="49" charset="0"/>
              </a:rPr>
              <a:t>cuda</a:t>
            </a:r>
            <a:r>
              <a:rPr lang="en-US" sz="1200" b="0" err="1">
                <a:solidFill>
                  <a:srgbClr val="DCDCAA"/>
                </a:solidFill>
                <a:effectLst/>
                <a:latin typeface="Consolas" panose="020B0609020204030204" pitchFamily="49" charset="0"/>
              </a:rPr>
              <a:t>Free</a:t>
            </a:r>
            <a:r>
              <a:rPr lang="en-US" sz="1200" b="0">
                <a:solidFill>
                  <a:srgbClr val="CCCCCC"/>
                </a:solidFill>
                <a:effectLst/>
                <a:latin typeface="Consolas" panose="020B0609020204030204" pitchFamily="49" charset="0"/>
              </a:rPr>
              <a:t>(out);</a:t>
            </a:r>
          </a:p>
        </p:txBody>
      </p:sp>
    </p:spTree>
    <p:extLst>
      <p:ext uri="{BB962C8B-B14F-4D97-AF65-F5344CB8AC3E}">
        <p14:creationId xmlns:p14="http://schemas.microsoft.com/office/powerpoint/2010/main" val="4242837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4"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val 18">
            <a:extLst>
              <a:ext uri="{FF2B5EF4-FFF2-40B4-BE49-F238E27FC236}">
                <a16:creationId xmlns:a16="http://schemas.microsoft.com/office/drawing/2014/main" id="{77FA4AE4-831E-5C2C-0788-5C99E324C835}"/>
              </a:ext>
            </a:extLst>
          </p:cNvPr>
          <p:cNvSpPr/>
          <p:nvPr/>
        </p:nvSpPr>
        <p:spPr>
          <a:xfrm>
            <a:off x="10591168" y="3091532"/>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7</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92" name="Oval 91">
            <a:extLst>
              <a:ext uri="{FF2B5EF4-FFF2-40B4-BE49-F238E27FC236}">
                <a16:creationId xmlns:a16="http://schemas.microsoft.com/office/drawing/2014/main" id="{29F931BB-AB88-5835-0EF5-24EB05343BF8}"/>
              </a:ext>
            </a:extLst>
          </p:cNvPr>
          <p:cNvSpPr/>
          <p:nvPr/>
        </p:nvSpPr>
        <p:spPr>
          <a:xfrm>
            <a:off x="10591167" y="3082634"/>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29</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7" name="Oval 16">
            <a:extLst>
              <a:ext uri="{FF2B5EF4-FFF2-40B4-BE49-F238E27FC236}">
                <a16:creationId xmlns:a16="http://schemas.microsoft.com/office/drawing/2014/main" id="{07AC24EE-194B-B8CF-A05F-76E905167B3D}"/>
              </a:ext>
            </a:extLst>
          </p:cNvPr>
          <p:cNvSpPr/>
          <p:nvPr/>
        </p:nvSpPr>
        <p:spPr>
          <a:xfrm>
            <a:off x="7256358" y="309095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11</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91" name="Oval 90">
            <a:extLst>
              <a:ext uri="{FF2B5EF4-FFF2-40B4-BE49-F238E27FC236}">
                <a16:creationId xmlns:a16="http://schemas.microsoft.com/office/drawing/2014/main" id="{C93BABB5-8849-8C20-F27B-2EDA666FE7D5}"/>
              </a:ext>
            </a:extLst>
          </p:cNvPr>
          <p:cNvSpPr/>
          <p:nvPr/>
        </p:nvSpPr>
        <p:spPr>
          <a:xfrm>
            <a:off x="7259340" y="3082634"/>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9</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4" name="Oval 33">
            <a:extLst>
              <a:ext uri="{FF2B5EF4-FFF2-40B4-BE49-F238E27FC236}">
                <a16:creationId xmlns:a16="http://schemas.microsoft.com/office/drawing/2014/main" id="{BF314EFE-E693-5062-2F99-0FE70585108F}"/>
              </a:ext>
            </a:extLst>
          </p:cNvPr>
          <p:cNvSpPr/>
          <p:nvPr/>
        </p:nvSpPr>
        <p:spPr>
          <a:xfrm>
            <a:off x="10591167" y="4559380"/>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36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3" name="Oval 42">
            <a:extLst>
              <a:ext uri="{FF2B5EF4-FFF2-40B4-BE49-F238E27FC236}">
                <a16:creationId xmlns:a16="http://schemas.microsoft.com/office/drawing/2014/main" id="{4F4486DE-989B-2B20-946B-4FEE7F8CE75B}"/>
              </a:ext>
            </a:extLst>
          </p:cNvPr>
          <p:cNvSpPr/>
          <p:nvPr/>
        </p:nvSpPr>
        <p:spPr>
          <a:xfrm>
            <a:off x="10586404" y="4559380"/>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0</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 name="Slide Number Placeholder 1">
            <a:extLst>
              <a:ext uri="{FF2B5EF4-FFF2-40B4-BE49-F238E27FC236}">
                <a16:creationId xmlns:a16="http://schemas.microsoft.com/office/drawing/2014/main" id="{B170E0A4-6968-D0B6-AEE4-16E51C415760}"/>
              </a:ext>
            </a:extLst>
          </p:cNvPr>
          <p:cNvSpPr>
            <a:spLocks noGrp="1"/>
          </p:cNvSpPr>
          <p:nvPr>
            <p:ph type="sldNum" sz="quarter" idx="2"/>
          </p:nvPr>
        </p:nvSpPr>
        <p:spPr/>
        <p:txBody>
          <a:bodyPr/>
          <a:lstStyle/>
          <a:p>
            <a:fld id="{86CB4B4D-7CA3-9044-876B-883B54F8677D}" type="slidenum">
              <a:rPr lang="en-US" smtClean="0"/>
              <a:t>80</a:t>
            </a:fld>
            <a:endParaRPr lang="en-US"/>
          </a:p>
        </p:txBody>
      </p:sp>
      <p:sp>
        <p:nvSpPr>
          <p:cNvPr id="3" name="Title 2">
            <a:extLst>
              <a:ext uri="{FF2B5EF4-FFF2-40B4-BE49-F238E27FC236}">
                <a16:creationId xmlns:a16="http://schemas.microsoft.com/office/drawing/2014/main" id="{C03C1405-2A0D-5193-0134-5707A62AAC07}"/>
              </a:ext>
            </a:extLst>
          </p:cNvPr>
          <p:cNvSpPr>
            <a:spLocks noGrp="1"/>
          </p:cNvSpPr>
          <p:nvPr>
            <p:ph type="title"/>
          </p:nvPr>
        </p:nvSpPr>
        <p:spPr/>
        <p:txBody>
          <a:bodyPr>
            <a:normAutofit fontScale="90000"/>
          </a:bodyPr>
          <a:lstStyle/>
          <a:p>
            <a:r>
              <a:rPr lang="en-US" err="1"/>
              <a:t>Blelloch’s</a:t>
            </a:r>
            <a:r>
              <a:rPr lang="en-US"/>
              <a:t> Algorithm</a:t>
            </a:r>
          </a:p>
        </p:txBody>
      </p:sp>
      <p:sp>
        <p:nvSpPr>
          <p:cNvPr id="4" name="Text Placeholder 3">
            <a:extLst>
              <a:ext uri="{FF2B5EF4-FFF2-40B4-BE49-F238E27FC236}">
                <a16:creationId xmlns:a16="http://schemas.microsoft.com/office/drawing/2014/main" id="{6B15E864-C744-D8A4-4211-D3C7BA0ECAE6}"/>
              </a:ext>
            </a:extLst>
          </p:cNvPr>
          <p:cNvSpPr>
            <a:spLocks noGrp="1"/>
          </p:cNvSpPr>
          <p:nvPr>
            <p:ph type="body" idx="1"/>
          </p:nvPr>
        </p:nvSpPr>
        <p:spPr/>
        <p:txBody>
          <a:bodyPr/>
          <a:lstStyle/>
          <a:p>
            <a:r>
              <a:rPr lang="en-US"/>
              <a:t>Exclusive prefix scan</a:t>
            </a:r>
          </a:p>
          <a:p>
            <a:r>
              <a:rPr lang="en-US"/>
              <a:t>Computational steps</a:t>
            </a:r>
          </a:p>
          <a:p>
            <a:r>
              <a:rPr lang="en-US"/>
              <a:t>Two passes</a:t>
            </a:r>
          </a:p>
          <a:p>
            <a:pPr lvl="1"/>
            <a:r>
              <a:rPr lang="en-US"/>
              <a:t>Up-sweep</a:t>
            </a:r>
          </a:p>
          <a:p>
            <a:pPr lvl="1"/>
            <a:r>
              <a:rPr lang="en-US"/>
              <a:t>Down-sweep</a:t>
            </a:r>
          </a:p>
          <a:p>
            <a:pPr lvl="2"/>
            <a:r>
              <a:rPr lang="en-US"/>
              <a:t>Root ← identity element</a:t>
            </a:r>
          </a:p>
          <a:p>
            <a:pPr lvl="2"/>
            <a:r>
              <a:rPr lang="en-US"/>
              <a:t>Right child ← </a:t>
            </a:r>
            <a:r>
              <a:rPr lang="en-US">
                <a:sym typeface="Wingdings" panose="05000000000000000000" pitchFamily="2" charset="2"/>
              </a:rPr>
              <a:t>parent and left child</a:t>
            </a:r>
          </a:p>
          <a:p>
            <a:pPr lvl="2"/>
            <a:r>
              <a:rPr lang="en-US">
                <a:sym typeface="Wingdings" panose="05000000000000000000" pitchFamily="2" charset="2"/>
              </a:rPr>
              <a:t>Left child </a:t>
            </a:r>
            <a:r>
              <a:rPr lang="en-US"/>
              <a:t>←</a:t>
            </a:r>
            <a:r>
              <a:rPr lang="en-US">
                <a:sym typeface="Wingdings" panose="05000000000000000000" pitchFamily="2" charset="2"/>
              </a:rPr>
              <a:t> parent</a:t>
            </a:r>
            <a:endParaRPr lang="en-US"/>
          </a:p>
          <a:p>
            <a:endParaRPr lang="en-US"/>
          </a:p>
        </p:txBody>
      </p:sp>
      <p:sp>
        <p:nvSpPr>
          <p:cNvPr id="5" name="Text Placeholder 4">
            <a:extLst>
              <a:ext uri="{FF2B5EF4-FFF2-40B4-BE49-F238E27FC236}">
                <a16:creationId xmlns:a16="http://schemas.microsoft.com/office/drawing/2014/main" id="{9E4A1AF0-23BF-AE5A-190B-DD87E1C59A1B}"/>
              </a:ext>
            </a:extLst>
          </p:cNvPr>
          <p:cNvSpPr>
            <a:spLocks noGrp="1"/>
          </p:cNvSpPr>
          <p:nvPr>
            <p:ph type="body" sz="quarter" idx="13"/>
          </p:nvPr>
        </p:nvSpPr>
        <p:spPr/>
        <p:txBody>
          <a:bodyPr>
            <a:normAutofit fontScale="77500" lnSpcReduction="20000"/>
          </a:bodyPr>
          <a:lstStyle/>
          <a:p>
            <a:endParaRPr lang="en-US"/>
          </a:p>
        </p:txBody>
      </p:sp>
      <p:sp>
        <p:nvSpPr>
          <p:cNvPr id="8" name="Oval 7">
            <a:extLst>
              <a:ext uri="{FF2B5EF4-FFF2-40B4-BE49-F238E27FC236}">
                <a16:creationId xmlns:a16="http://schemas.microsoft.com/office/drawing/2014/main" id="{D6909098-AC29-2C3D-1588-2D9C6B5DAB7A}"/>
              </a:ext>
            </a:extLst>
          </p:cNvPr>
          <p:cNvSpPr/>
          <p:nvPr/>
        </p:nvSpPr>
        <p:spPr>
          <a:xfrm>
            <a:off x="4756574" y="2341621"/>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8</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9" name="Oval 8">
            <a:extLst>
              <a:ext uri="{FF2B5EF4-FFF2-40B4-BE49-F238E27FC236}">
                <a16:creationId xmlns:a16="http://schemas.microsoft.com/office/drawing/2014/main" id="{7EE1E551-4179-5101-7220-2AEDB3292641}"/>
              </a:ext>
            </a:extLst>
          </p:cNvPr>
          <p:cNvSpPr/>
          <p:nvPr/>
        </p:nvSpPr>
        <p:spPr>
          <a:xfrm>
            <a:off x="5590541" y="2341621"/>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0" name="Oval 9">
            <a:extLst>
              <a:ext uri="{FF2B5EF4-FFF2-40B4-BE49-F238E27FC236}">
                <a16:creationId xmlns:a16="http://schemas.microsoft.com/office/drawing/2014/main" id="{DDB8704C-B292-3B4C-0F70-AFEB99B73811}"/>
              </a:ext>
            </a:extLst>
          </p:cNvPr>
          <p:cNvSpPr/>
          <p:nvPr/>
        </p:nvSpPr>
        <p:spPr>
          <a:xfrm>
            <a:off x="6424508" y="2341621"/>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7</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1" name="Oval 10">
            <a:extLst>
              <a:ext uri="{FF2B5EF4-FFF2-40B4-BE49-F238E27FC236}">
                <a16:creationId xmlns:a16="http://schemas.microsoft.com/office/drawing/2014/main" id="{79895DFF-E214-9955-061F-7058E102E23C}"/>
              </a:ext>
            </a:extLst>
          </p:cNvPr>
          <p:cNvSpPr/>
          <p:nvPr/>
        </p:nvSpPr>
        <p:spPr>
          <a:xfrm>
            <a:off x="7258475" y="2341621"/>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4</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2" name="Oval 11">
            <a:extLst>
              <a:ext uri="{FF2B5EF4-FFF2-40B4-BE49-F238E27FC236}">
                <a16:creationId xmlns:a16="http://schemas.microsoft.com/office/drawing/2014/main" id="{64707A8D-C976-9B78-E5AE-B24480D1BD5E}"/>
              </a:ext>
            </a:extLst>
          </p:cNvPr>
          <p:cNvSpPr/>
          <p:nvPr/>
        </p:nvSpPr>
        <p:spPr>
          <a:xfrm>
            <a:off x="8092442" y="2341621"/>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3" name="Oval 12">
            <a:extLst>
              <a:ext uri="{FF2B5EF4-FFF2-40B4-BE49-F238E27FC236}">
                <a16:creationId xmlns:a16="http://schemas.microsoft.com/office/drawing/2014/main" id="{E20C2FE2-A92C-7259-9F93-35555FD5590D}"/>
              </a:ext>
            </a:extLst>
          </p:cNvPr>
          <p:cNvSpPr/>
          <p:nvPr/>
        </p:nvSpPr>
        <p:spPr>
          <a:xfrm>
            <a:off x="8922175" y="2341621"/>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3</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4" name="Oval 13">
            <a:extLst>
              <a:ext uri="{FF2B5EF4-FFF2-40B4-BE49-F238E27FC236}">
                <a16:creationId xmlns:a16="http://schemas.microsoft.com/office/drawing/2014/main" id="{E54A7D88-C6D3-2D4D-EC59-72E08F046D30}"/>
              </a:ext>
            </a:extLst>
          </p:cNvPr>
          <p:cNvSpPr/>
          <p:nvPr/>
        </p:nvSpPr>
        <p:spPr>
          <a:xfrm>
            <a:off x="9751908" y="2341621"/>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5</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5" name="Oval 14">
            <a:extLst>
              <a:ext uri="{FF2B5EF4-FFF2-40B4-BE49-F238E27FC236}">
                <a16:creationId xmlns:a16="http://schemas.microsoft.com/office/drawing/2014/main" id="{41135E7C-FA18-09F8-1A8E-194F61DE6377}"/>
              </a:ext>
            </a:extLst>
          </p:cNvPr>
          <p:cNvSpPr/>
          <p:nvPr/>
        </p:nvSpPr>
        <p:spPr>
          <a:xfrm>
            <a:off x="10581641" y="2341621"/>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2</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6" name="Oval 15">
            <a:extLst>
              <a:ext uri="{FF2B5EF4-FFF2-40B4-BE49-F238E27FC236}">
                <a16:creationId xmlns:a16="http://schemas.microsoft.com/office/drawing/2014/main" id="{BA2A7002-9C54-C0FB-239B-747F0A9C8354}"/>
              </a:ext>
            </a:extLst>
          </p:cNvPr>
          <p:cNvSpPr/>
          <p:nvPr/>
        </p:nvSpPr>
        <p:spPr>
          <a:xfrm>
            <a:off x="5591597" y="3098217"/>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9</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8" name="Oval 17">
            <a:extLst>
              <a:ext uri="{FF2B5EF4-FFF2-40B4-BE49-F238E27FC236}">
                <a16:creationId xmlns:a16="http://schemas.microsoft.com/office/drawing/2014/main" id="{E50CC369-A9C2-3561-EAA3-DE87ED707627}"/>
              </a:ext>
            </a:extLst>
          </p:cNvPr>
          <p:cNvSpPr/>
          <p:nvPr/>
        </p:nvSpPr>
        <p:spPr>
          <a:xfrm>
            <a:off x="8926219" y="3089054"/>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9</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cxnSp>
        <p:nvCxnSpPr>
          <p:cNvPr id="20" name="Straight Arrow Connector 19">
            <a:extLst>
              <a:ext uri="{FF2B5EF4-FFF2-40B4-BE49-F238E27FC236}">
                <a16:creationId xmlns:a16="http://schemas.microsoft.com/office/drawing/2014/main" id="{142D9418-5BBA-3B3B-9305-89D2A480AAC5}"/>
              </a:ext>
            </a:extLst>
          </p:cNvPr>
          <p:cNvCxnSpPr>
            <a:cxnSpLocks/>
            <a:stCxn id="9" idx="4"/>
            <a:endCxn id="16" idx="0"/>
          </p:cNvCxnSpPr>
          <p:nvPr/>
        </p:nvCxnSpPr>
        <p:spPr>
          <a:xfrm>
            <a:off x="5781041" y="2731131"/>
            <a:ext cx="1056" cy="367086"/>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AECE491A-B83B-0FB7-8DA5-7D108672899E}"/>
              </a:ext>
            </a:extLst>
          </p:cNvPr>
          <p:cNvCxnSpPr>
            <a:cxnSpLocks/>
            <a:stCxn id="8" idx="4"/>
            <a:endCxn id="16" idx="0"/>
          </p:cNvCxnSpPr>
          <p:nvPr/>
        </p:nvCxnSpPr>
        <p:spPr>
          <a:xfrm>
            <a:off x="4947074" y="2731131"/>
            <a:ext cx="835023" cy="367086"/>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2" name="Straight Arrow Connector 21">
            <a:extLst>
              <a:ext uri="{FF2B5EF4-FFF2-40B4-BE49-F238E27FC236}">
                <a16:creationId xmlns:a16="http://schemas.microsoft.com/office/drawing/2014/main" id="{05E7BB21-66C0-AF44-3ACD-CA3E262C3AF4}"/>
              </a:ext>
            </a:extLst>
          </p:cNvPr>
          <p:cNvCxnSpPr>
            <a:cxnSpLocks/>
            <a:stCxn id="11" idx="4"/>
            <a:endCxn id="17" idx="0"/>
          </p:cNvCxnSpPr>
          <p:nvPr/>
        </p:nvCxnSpPr>
        <p:spPr>
          <a:xfrm flipH="1">
            <a:off x="7446858" y="2731131"/>
            <a:ext cx="2117" cy="359824"/>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3" name="Straight Arrow Connector 22">
            <a:extLst>
              <a:ext uri="{FF2B5EF4-FFF2-40B4-BE49-F238E27FC236}">
                <a16:creationId xmlns:a16="http://schemas.microsoft.com/office/drawing/2014/main" id="{E71C9DC6-3F88-CA87-FA2E-E5861E077E51}"/>
              </a:ext>
            </a:extLst>
          </p:cNvPr>
          <p:cNvCxnSpPr>
            <a:cxnSpLocks/>
            <a:stCxn id="10" idx="4"/>
            <a:endCxn id="17" idx="0"/>
          </p:cNvCxnSpPr>
          <p:nvPr/>
        </p:nvCxnSpPr>
        <p:spPr>
          <a:xfrm>
            <a:off x="6615008" y="2731131"/>
            <a:ext cx="831850" cy="359824"/>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4" name="Straight Arrow Connector 23">
            <a:extLst>
              <a:ext uri="{FF2B5EF4-FFF2-40B4-BE49-F238E27FC236}">
                <a16:creationId xmlns:a16="http://schemas.microsoft.com/office/drawing/2014/main" id="{534326EB-2140-92CE-7E42-D0063DECACE9}"/>
              </a:ext>
            </a:extLst>
          </p:cNvPr>
          <p:cNvCxnSpPr>
            <a:cxnSpLocks/>
            <a:stCxn id="13" idx="4"/>
            <a:endCxn id="18" idx="0"/>
          </p:cNvCxnSpPr>
          <p:nvPr/>
        </p:nvCxnSpPr>
        <p:spPr>
          <a:xfrm>
            <a:off x="9112675" y="2731131"/>
            <a:ext cx="4044" cy="357923"/>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5" name="Straight Arrow Connector 24">
            <a:extLst>
              <a:ext uri="{FF2B5EF4-FFF2-40B4-BE49-F238E27FC236}">
                <a16:creationId xmlns:a16="http://schemas.microsoft.com/office/drawing/2014/main" id="{9A620931-CC59-2B99-ADAF-2BB7F51FCF59}"/>
              </a:ext>
            </a:extLst>
          </p:cNvPr>
          <p:cNvCxnSpPr>
            <a:cxnSpLocks/>
            <a:stCxn id="12" idx="4"/>
            <a:endCxn id="18" idx="0"/>
          </p:cNvCxnSpPr>
          <p:nvPr/>
        </p:nvCxnSpPr>
        <p:spPr>
          <a:xfrm>
            <a:off x="8282942" y="2731131"/>
            <a:ext cx="833777" cy="357923"/>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6" name="Straight Arrow Connector 25">
            <a:extLst>
              <a:ext uri="{FF2B5EF4-FFF2-40B4-BE49-F238E27FC236}">
                <a16:creationId xmlns:a16="http://schemas.microsoft.com/office/drawing/2014/main" id="{327914A8-E08A-0947-2AA7-C80F51E727F6}"/>
              </a:ext>
            </a:extLst>
          </p:cNvPr>
          <p:cNvCxnSpPr>
            <a:cxnSpLocks/>
            <a:stCxn id="15" idx="4"/>
            <a:endCxn id="19" idx="0"/>
          </p:cNvCxnSpPr>
          <p:nvPr/>
        </p:nvCxnSpPr>
        <p:spPr>
          <a:xfrm>
            <a:off x="10772141" y="2731131"/>
            <a:ext cx="9527" cy="360401"/>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7" name="Straight Arrow Connector 26">
            <a:extLst>
              <a:ext uri="{FF2B5EF4-FFF2-40B4-BE49-F238E27FC236}">
                <a16:creationId xmlns:a16="http://schemas.microsoft.com/office/drawing/2014/main" id="{03042E2B-37FA-4B8C-ABCC-5822F6301B14}"/>
              </a:ext>
            </a:extLst>
          </p:cNvPr>
          <p:cNvCxnSpPr>
            <a:cxnSpLocks/>
            <a:stCxn id="14" idx="4"/>
            <a:endCxn id="19" idx="0"/>
          </p:cNvCxnSpPr>
          <p:nvPr/>
        </p:nvCxnSpPr>
        <p:spPr>
          <a:xfrm>
            <a:off x="9942408" y="2731131"/>
            <a:ext cx="839260" cy="360401"/>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28" name="Oval 27">
            <a:extLst>
              <a:ext uri="{FF2B5EF4-FFF2-40B4-BE49-F238E27FC236}">
                <a16:creationId xmlns:a16="http://schemas.microsoft.com/office/drawing/2014/main" id="{0C4E0E30-32CA-39D2-78F2-179BCF175C22}"/>
              </a:ext>
            </a:extLst>
          </p:cNvPr>
          <p:cNvSpPr/>
          <p:nvPr/>
        </p:nvSpPr>
        <p:spPr>
          <a:xfrm>
            <a:off x="7258475" y="3816558"/>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20</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9" name="Oval 28">
            <a:extLst>
              <a:ext uri="{FF2B5EF4-FFF2-40B4-BE49-F238E27FC236}">
                <a16:creationId xmlns:a16="http://schemas.microsoft.com/office/drawing/2014/main" id="{A448E124-D63A-865F-B5BA-B11CB01E3805}"/>
              </a:ext>
            </a:extLst>
          </p:cNvPr>
          <p:cNvSpPr/>
          <p:nvPr/>
        </p:nvSpPr>
        <p:spPr>
          <a:xfrm>
            <a:off x="10583759" y="3809980"/>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16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cxnSp>
        <p:nvCxnSpPr>
          <p:cNvPr id="30" name="Straight Arrow Connector 29">
            <a:extLst>
              <a:ext uri="{FF2B5EF4-FFF2-40B4-BE49-F238E27FC236}">
                <a16:creationId xmlns:a16="http://schemas.microsoft.com/office/drawing/2014/main" id="{3C852DEF-F6E0-22EE-C75E-FCAE1E061786}"/>
              </a:ext>
            </a:extLst>
          </p:cNvPr>
          <p:cNvCxnSpPr>
            <a:cxnSpLocks/>
            <a:stCxn id="16" idx="4"/>
            <a:endCxn id="28" idx="0"/>
          </p:cNvCxnSpPr>
          <p:nvPr/>
        </p:nvCxnSpPr>
        <p:spPr>
          <a:xfrm>
            <a:off x="5782097" y="3487727"/>
            <a:ext cx="1666878" cy="328831"/>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1" name="Straight Arrow Connector 30">
            <a:extLst>
              <a:ext uri="{FF2B5EF4-FFF2-40B4-BE49-F238E27FC236}">
                <a16:creationId xmlns:a16="http://schemas.microsoft.com/office/drawing/2014/main" id="{F391BFCF-C44F-0346-EE53-1B9289E876A3}"/>
              </a:ext>
            </a:extLst>
          </p:cNvPr>
          <p:cNvCxnSpPr>
            <a:cxnSpLocks/>
            <a:stCxn id="18" idx="4"/>
            <a:endCxn id="29" idx="0"/>
          </p:cNvCxnSpPr>
          <p:nvPr/>
        </p:nvCxnSpPr>
        <p:spPr>
          <a:xfrm>
            <a:off x="9116719" y="3478564"/>
            <a:ext cx="1657540" cy="331416"/>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27489D0D-8906-950B-AE9D-9D40F3E2A784}"/>
              </a:ext>
            </a:extLst>
          </p:cNvPr>
          <p:cNvCxnSpPr>
            <a:cxnSpLocks/>
            <a:stCxn id="17" idx="4"/>
            <a:endCxn id="28" idx="0"/>
          </p:cNvCxnSpPr>
          <p:nvPr/>
        </p:nvCxnSpPr>
        <p:spPr>
          <a:xfrm>
            <a:off x="7446858" y="3480465"/>
            <a:ext cx="2117" cy="336093"/>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3" name="Straight Arrow Connector 32">
            <a:extLst>
              <a:ext uri="{FF2B5EF4-FFF2-40B4-BE49-F238E27FC236}">
                <a16:creationId xmlns:a16="http://schemas.microsoft.com/office/drawing/2014/main" id="{272755E3-1936-5104-2157-D923EA7A8313}"/>
              </a:ext>
            </a:extLst>
          </p:cNvPr>
          <p:cNvCxnSpPr>
            <a:cxnSpLocks/>
            <a:stCxn id="19" idx="4"/>
            <a:endCxn id="29" idx="0"/>
          </p:cNvCxnSpPr>
          <p:nvPr/>
        </p:nvCxnSpPr>
        <p:spPr>
          <a:xfrm flipH="1">
            <a:off x="10774259" y="3481042"/>
            <a:ext cx="7409" cy="32893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5" name="Straight Arrow Connector 34">
            <a:extLst>
              <a:ext uri="{FF2B5EF4-FFF2-40B4-BE49-F238E27FC236}">
                <a16:creationId xmlns:a16="http://schemas.microsoft.com/office/drawing/2014/main" id="{05226B7C-173E-ECB2-A0B3-5CCB1D05CB2C}"/>
              </a:ext>
            </a:extLst>
          </p:cNvPr>
          <p:cNvCxnSpPr>
            <a:cxnSpLocks/>
            <a:stCxn id="28" idx="4"/>
            <a:endCxn id="34" idx="0"/>
          </p:cNvCxnSpPr>
          <p:nvPr/>
        </p:nvCxnSpPr>
        <p:spPr>
          <a:xfrm>
            <a:off x="7448975" y="4206068"/>
            <a:ext cx="3332692" cy="353312"/>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38" name="Oval 37">
            <a:extLst>
              <a:ext uri="{FF2B5EF4-FFF2-40B4-BE49-F238E27FC236}">
                <a16:creationId xmlns:a16="http://schemas.microsoft.com/office/drawing/2014/main" id="{38D3C49C-01C9-DEC9-916E-8DAEC2DA6E88}"/>
              </a:ext>
            </a:extLst>
          </p:cNvPr>
          <p:cNvSpPr/>
          <p:nvPr/>
        </p:nvSpPr>
        <p:spPr>
          <a:xfrm>
            <a:off x="10581640" y="5284917"/>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0</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cxnSp>
        <p:nvCxnSpPr>
          <p:cNvPr id="40" name="Straight Arrow Connector 39">
            <a:extLst>
              <a:ext uri="{FF2B5EF4-FFF2-40B4-BE49-F238E27FC236}">
                <a16:creationId xmlns:a16="http://schemas.microsoft.com/office/drawing/2014/main" id="{9A5AC25E-FAE9-EECE-459D-647C86E656D0}"/>
              </a:ext>
            </a:extLst>
          </p:cNvPr>
          <p:cNvCxnSpPr>
            <a:cxnSpLocks/>
            <a:stCxn id="38" idx="0"/>
            <a:endCxn id="43" idx="4"/>
          </p:cNvCxnSpPr>
          <p:nvPr/>
        </p:nvCxnSpPr>
        <p:spPr>
          <a:xfrm flipV="1">
            <a:off x="10772140" y="4948890"/>
            <a:ext cx="4764" cy="336027"/>
          </a:xfrm>
          <a:prstGeom prst="straightConnector1">
            <a:avLst/>
          </a:prstGeom>
          <a:noFill/>
          <a:ln w="12700" cap="flat">
            <a:solidFill>
              <a:srgbClr val="FFFFFF"/>
            </a:solidFill>
            <a:prstDash val="dash"/>
            <a:miter lim="800000"/>
            <a:tailEnd type="triangle"/>
          </a:ln>
          <a:effectLst/>
          <a:sp3d/>
        </p:spPr>
        <p:style>
          <a:lnRef idx="0">
            <a:scrgbClr r="0" g="0" b="0"/>
          </a:lnRef>
          <a:fillRef idx="0">
            <a:scrgbClr r="0" g="0" b="0"/>
          </a:fillRef>
          <a:effectRef idx="0">
            <a:scrgbClr r="0" g="0" b="0"/>
          </a:effectRef>
          <a:fontRef idx="none"/>
        </p:style>
      </p:cxnSp>
      <p:cxnSp>
        <p:nvCxnSpPr>
          <p:cNvPr id="36" name="Straight Arrow Connector 35">
            <a:extLst>
              <a:ext uri="{FF2B5EF4-FFF2-40B4-BE49-F238E27FC236}">
                <a16:creationId xmlns:a16="http://schemas.microsoft.com/office/drawing/2014/main" id="{49897E52-8B62-D4EB-92D0-707E04A132D5}"/>
              </a:ext>
            </a:extLst>
          </p:cNvPr>
          <p:cNvCxnSpPr>
            <a:cxnSpLocks/>
            <a:stCxn id="29" idx="4"/>
            <a:endCxn id="34" idx="0"/>
          </p:cNvCxnSpPr>
          <p:nvPr/>
        </p:nvCxnSpPr>
        <p:spPr>
          <a:xfrm>
            <a:off x="10774259" y="4199490"/>
            <a:ext cx="7408" cy="35989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50" name="Straight Arrow Connector 49">
            <a:extLst>
              <a:ext uri="{FF2B5EF4-FFF2-40B4-BE49-F238E27FC236}">
                <a16:creationId xmlns:a16="http://schemas.microsoft.com/office/drawing/2014/main" id="{7CD4ED7C-4DF6-4520-A022-47DDC2DEA5AC}"/>
              </a:ext>
            </a:extLst>
          </p:cNvPr>
          <p:cNvCxnSpPr>
            <a:cxnSpLocks/>
            <a:stCxn id="58" idx="6"/>
            <a:endCxn id="62" idx="2"/>
          </p:cNvCxnSpPr>
          <p:nvPr/>
        </p:nvCxnSpPr>
        <p:spPr>
          <a:xfrm>
            <a:off x="7646808" y="4007682"/>
            <a:ext cx="2934832" cy="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51" name="Straight Arrow Connector 50">
            <a:extLst>
              <a:ext uri="{FF2B5EF4-FFF2-40B4-BE49-F238E27FC236}">
                <a16:creationId xmlns:a16="http://schemas.microsoft.com/office/drawing/2014/main" id="{451FD083-903A-1C46-C238-2B1C20107F2C}"/>
              </a:ext>
            </a:extLst>
          </p:cNvPr>
          <p:cNvCxnSpPr>
            <a:cxnSpLocks/>
            <a:stCxn id="43" idx="0"/>
            <a:endCxn id="62" idx="4"/>
          </p:cNvCxnSpPr>
          <p:nvPr/>
        </p:nvCxnSpPr>
        <p:spPr>
          <a:xfrm flipH="1" flipV="1">
            <a:off x="10772140" y="4202437"/>
            <a:ext cx="4764" cy="356943"/>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58" name="Oval 57">
            <a:extLst>
              <a:ext uri="{FF2B5EF4-FFF2-40B4-BE49-F238E27FC236}">
                <a16:creationId xmlns:a16="http://schemas.microsoft.com/office/drawing/2014/main" id="{8243D4DB-49EB-DACB-5F0D-50A492F5221C}"/>
              </a:ext>
            </a:extLst>
          </p:cNvPr>
          <p:cNvSpPr/>
          <p:nvPr/>
        </p:nvSpPr>
        <p:spPr>
          <a:xfrm>
            <a:off x="7265809" y="3812927"/>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0</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cxnSp>
        <p:nvCxnSpPr>
          <p:cNvPr id="59" name="Straight Arrow Connector 58">
            <a:extLst>
              <a:ext uri="{FF2B5EF4-FFF2-40B4-BE49-F238E27FC236}">
                <a16:creationId xmlns:a16="http://schemas.microsoft.com/office/drawing/2014/main" id="{49AA610A-8A57-C93A-9911-C47721B85753}"/>
              </a:ext>
            </a:extLst>
          </p:cNvPr>
          <p:cNvCxnSpPr>
            <a:cxnSpLocks/>
            <a:stCxn id="43" idx="0"/>
            <a:endCxn id="58" idx="4"/>
          </p:cNvCxnSpPr>
          <p:nvPr/>
        </p:nvCxnSpPr>
        <p:spPr>
          <a:xfrm flipH="1" flipV="1">
            <a:off x="7456309" y="4202437"/>
            <a:ext cx="3320595" cy="356943"/>
          </a:xfrm>
          <a:prstGeom prst="straightConnector1">
            <a:avLst/>
          </a:prstGeom>
          <a:noFill/>
          <a:ln w="12700" cap="flat">
            <a:solidFill>
              <a:srgbClr val="FFFFFF"/>
            </a:solidFill>
            <a:prstDash val="dash"/>
            <a:miter lim="800000"/>
            <a:tailEnd type="triangle"/>
          </a:ln>
          <a:effectLst/>
          <a:sp3d/>
        </p:spPr>
        <p:style>
          <a:lnRef idx="0">
            <a:scrgbClr r="0" g="0" b="0"/>
          </a:lnRef>
          <a:fillRef idx="0">
            <a:scrgbClr r="0" g="0" b="0"/>
          </a:fillRef>
          <a:effectRef idx="0">
            <a:scrgbClr r="0" g="0" b="0"/>
          </a:effectRef>
          <a:fontRef idx="none"/>
        </p:style>
      </p:cxnSp>
      <p:sp>
        <p:nvSpPr>
          <p:cNvPr id="62" name="Oval 61">
            <a:extLst>
              <a:ext uri="{FF2B5EF4-FFF2-40B4-BE49-F238E27FC236}">
                <a16:creationId xmlns:a16="http://schemas.microsoft.com/office/drawing/2014/main" id="{CFA628DD-B672-7CE7-144D-B5911258BF2B}"/>
              </a:ext>
            </a:extLst>
          </p:cNvPr>
          <p:cNvSpPr/>
          <p:nvPr/>
        </p:nvSpPr>
        <p:spPr>
          <a:xfrm>
            <a:off x="10581640" y="3812927"/>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20</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63" name="Oval 62">
            <a:extLst>
              <a:ext uri="{FF2B5EF4-FFF2-40B4-BE49-F238E27FC236}">
                <a16:creationId xmlns:a16="http://schemas.microsoft.com/office/drawing/2014/main" id="{C2BC67AC-E30D-0831-F701-B10829C9F4F2}"/>
              </a:ext>
            </a:extLst>
          </p:cNvPr>
          <p:cNvSpPr/>
          <p:nvPr/>
        </p:nvSpPr>
        <p:spPr>
          <a:xfrm>
            <a:off x="5599223" y="3096402"/>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0</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64" name="Oval 63">
            <a:extLst>
              <a:ext uri="{FF2B5EF4-FFF2-40B4-BE49-F238E27FC236}">
                <a16:creationId xmlns:a16="http://schemas.microsoft.com/office/drawing/2014/main" id="{D1636C65-6C29-D856-3CDD-5270B01CCD5C}"/>
              </a:ext>
            </a:extLst>
          </p:cNvPr>
          <p:cNvSpPr/>
          <p:nvPr/>
        </p:nvSpPr>
        <p:spPr>
          <a:xfrm>
            <a:off x="8922642" y="3089053"/>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20</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cxnSp>
        <p:nvCxnSpPr>
          <p:cNvPr id="65" name="Straight Arrow Connector 64">
            <a:extLst>
              <a:ext uri="{FF2B5EF4-FFF2-40B4-BE49-F238E27FC236}">
                <a16:creationId xmlns:a16="http://schemas.microsoft.com/office/drawing/2014/main" id="{4FA7DB77-E01F-3942-B5DF-B0CB2A03F9ED}"/>
              </a:ext>
            </a:extLst>
          </p:cNvPr>
          <p:cNvCxnSpPr>
            <a:cxnSpLocks/>
            <a:stCxn id="58" idx="0"/>
            <a:endCxn id="91" idx="4"/>
          </p:cNvCxnSpPr>
          <p:nvPr/>
        </p:nvCxnSpPr>
        <p:spPr>
          <a:xfrm flipH="1" flipV="1">
            <a:off x="7449840" y="3472144"/>
            <a:ext cx="6469" cy="340783"/>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66" name="Straight Arrow Connector 65">
            <a:extLst>
              <a:ext uri="{FF2B5EF4-FFF2-40B4-BE49-F238E27FC236}">
                <a16:creationId xmlns:a16="http://schemas.microsoft.com/office/drawing/2014/main" id="{44D59EFF-1033-CA56-2F4C-DA6AB9E3BFEE}"/>
              </a:ext>
            </a:extLst>
          </p:cNvPr>
          <p:cNvCxnSpPr>
            <a:cxnSpLocks/>
            <a:stCxn id="63" idx="6"/>
            <a:endCxn id="91" idx="2"/>
          </p:cNvCxnSpPr>
          <p:nvPr/>
        </p:nvCxnSpPr>
        <p:spPr>
          <a:xfrm flipV="1">
            <a:off x="5980222" y="3277389"/>
            <a:ext cx="1279118" cy="1376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67" name="Straight Arrow Connector 66">
            <a:extLst>
              <a:ext uri="{FF2B5EF4-FFF2-40B4-BE49-F238E27FC236}">
                <a16:creationId xmlns:a16="http://schemas.microsoft.com/office/drawing/2014/main" id="{35B3A4E7-DFC3-90DA-FB07-9F9456B5473B}"/>
              </a:ext>
            </a:extLst>
          </p:cNvPr>
          <p:cNvCxnSpPr>
            <a:cxnSpLocks/>
            <a:stCxn id="64" idx="6"/>
            <a:endCxn id="92" idx="2"/>
          </p:cNvCxnSpPr>
          <p:nvPr/>
        </p:nvCxnSpPr>
        <p:spPr>
          <a:xfrm flipV="1">
            <a:off x="9303641" y="3277389"/>
            <a:ext cx="1287526" cy="641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68" name="Straight Arrow Connector 67">
            <a:extLst>
              <a:ext uri="{FF2B5EF4-FFF2-40B4-BE49-F238E27FC236}">
                <a16:creationId xmlns:a16="http://schemas.microsoft.com/office/drawing/2014/main" id="{FE3CE652-C844-132A-534C-2E9CA8E4A081}"/>
              </a:ext>
            </a:extLst>
          </p:cNvPr>
          <p:cNvCxnSpPr>
            <a:cxnSpLocks/>
            <a:stCxn id="62" idx="0"/>
            <a:endCxn id="92" idx="4"/>
          </p:cNvCxnSpPr>
          <p:nvPr/>
        </p:nvCxnSpPr>
        <p:spPr>
          <a:xfrm flipV="1">
            <a:off x="10772140" y="3472144"/>
            <a:ext cx="9527" cy="340783"/>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89" name="Straight Arrow Connector 88">
            <a:extLst>
              <a:ext uri="{FF2B5EF4-FFF2-40B4-BE49-F238E27FC236}">
                <a16:creationId xmlns:a16="http://schemas.microsoft.com/office/drawing/2014/main" id="{5D48F39E-D73E-6B0A-FDED-295FD63BB5E5}"/>
              </a:ext>
            </a:extLst>
          </p:cNvPr>
          <p:cNvCxnSpPr>
            <a:cxnSpLocks/>
            <a:stCxn id="62" idx="0"/>
            <a:endCxn id="64" idx="4"/>
          </p:cNvCxnSpPr>
          <p:nvPr/>
        </p:nvCxnSpPr>
        <p:spPr>
          <a:xfrm flipH="1" flipV="1">
            <a:off x="9113142" y="3478563"/>
            <a:ext cx="1658998" cy="334364"/>
          </a:xfrm>
          <a:prstGeom prst="straightConnector1">
            <a:avLst/>
          </a:prstGeom>
          <a:noFill/>
          <a:ln w="12700" cap="flat">
            <a:solidFill>
              <a:srgbClr val="FFFFFF"/>
            </a:solidFill>
            <a:prstDash val="dash"/>
            <a:miter lim="800000"/>
            <a:tailEnd type="triangle"/>
          </a:ln>
          <a:effectLst/>
          <a:sp3d/>
        </p:spPr>
        <p:style>
          <a:lnRef idx="0">
            <a:scrgbClr r="0" g="0" b="0"/>
          </a:lnRef>
          <a:fillRef idx="0">
            <a:scrgbClr r="0" g="0" b="0"/>
          </a:fillRef>
          <a:effectRef idx="0">
            <a:scrgbClr r="0" g="0" b="0"/>
          </a:effectRef>
          <a:fontRef idx="none"/>
        </p:style>
      </p:cxnSp>
      <p:cxnSp>
        <p:nvCxnSpPr>
          <p:cNvPr id="90" name="Straight Arrow Connector 89">
            <a:extLst>
              <a:ext uri="{FF2B5EF4-FFF2-40B4-BE49-F238E27FC236}">
                <a16:creationId xmlns:a16="http://schemas.microsoft.com/office/drawing/2014/main" id="{251578D9-609A-2600-CD36-1133FBDA4A8D}"/>
              </a:ext>
            </a:extLst>
          </p:cNvPr>
          <p:cNvCxnSpPr>
            <a:cxnSpLocks/>
            <a:stCxn id="58" idx="0"/>
            <a:endCxn id="63" idx="4"/>
          </p:cNvCxnSpPr>
          <p:nvPr/>
        </p:nvCxnSpPr>
        <p:spPr>
          <a:xfrm flipH="1" flipV="1">
            <a:off x="5789723" y="3485912"/>
            <a:ext cx="1666586" cy="327015"/>
          </a:xfrm>
          <a:prstGeom prst="straightConnector1">
            <a:avLst/>
          </a:prstGeom>
          <a:noFill/>
          <a:ln w="12700" cap="flat">
            <a:solidFill>
              <a:srgbClr val="FFFFFF"/>
            </a:solidFill>
            <a:prstDash val="dash"/>
            <a:miter lim="800000"/>
            <a:tailEnd type="triangle"/>
          </a:ln>
          <a:effectLst/>
          <a:sp3d/>
        </p:spPr>
        <p:style>
          <a:lnRef idx="0">
            <a:scrgbClr r="0" g="0" b="0"/>
          </a:lnRef>
          <a:fillRef idx="0">
            <a:scrgbClr r="0" g="0" b="0"/>
          </a:fillRef>
          <a:effectRef idx="0">
            <a:scrgbClr r="0" g="0" b="0"/>
          </a:effectRef>
          <a:fontRef idx="none"/>
        </p:style>
      </p:cxnSp>
      <p:cxnSp>
        <p:nvCxnSpPr>
          <p:cNvPr id="97" name="Straight Arrow Connector 96">
            <a:extLst>
              <a:ext uri="{FF2B5EF4-FFF2-40B4-BE49-F238E27FC236}">
                <a16:creationId xmlns:a16="http://schemas.microsoft.com/office/drawing/2014/main" id="{397D0A22-793C-C0FF-BA58-B0ACEE7C019E}"/>
              </a:ext>
            </a:extLst>
          </p:cNvPr>
          <p:cNvCxnSpPr>
            <a:cxnSpLocks/>
            <a:stCxn id="63" idx="0"/>
            <a:endCxn id="53" idx="4"/>
          </p:cNvCxnSpPr>
          <p:nvPr/>
        </p:nvCxnSpPr>
        <p:spPr>
          <a:xfrm flipH="1" flipV="1">
            <a:off x="5774340" y="2724348"/>
            <a:ext cx="15383" cy="372054"/>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98" name="Straight Arrow Connector 97">
            <a:extLst>
              <a:ext uri="{FF2B5EF4-FFF2-40B4-BE49-F238E27FC236}">
                <a16:creationId xmlns:a16="http://schemas.microsoft.com/office/drawing/2014/main" id="{A60FE93D-3860-2526-29DE-A067B9E41AEF}"/>
              </a:ext>
            </a:extLst>
          </p:cNvPr>
          <p:cNvCxnSpPr>
            <a:cxnSpLocks/>
            <a:stCxn id="37" idx="6"/>
            <a:endCxn id="48" idx="2"/>
          </p:cNvCxnSpPr>
          <p:nvPr/>
        </p:nvCxnSpPr>
        <p:spPr>
          <a:xfrm>
            <a:off x="6807940" y="2532745"/>
            <a:ext cx="450207" cy="1663"/>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99" name="Straight Arrow Connector 98">
            <a:extLst>
              <a:ext uri="{FF2B5EF4-FFF2-40B4-BE49-F238E27FC236}">
                <a16:creationId xmlns:a16="http://schemas.microsoft.com/office/drawing/2014/main" id="{CAB3BA1B-13D6-6691-2999-FFE756F4D3E4}"/>
              </a:ext>
            </a:extLst>
          </p:cNvPr>
          <p:cNvCxnSpPr>
            <a:cxnSpLocks/>
            <a:stCxn id="6" idx="6"/>
            <a:endCxn id="53" idx="2"/>
          </p:cNvCxnSpPr>
          <p:nvPr/>
        </p:nvCxnSpPr>
        <p:spPr>
          <a:xfrm flipV="1">
            <a:off x="5146255" y="2529593"/>
            <a:ext cx="437585" cy="6782"/>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00" name="Straight Arrow Connector 99">
            <a:extLst>
              <a:ext uri="{FF2B5EF4-FFF2-40B4-BE49-F238E27FC236}">
                <a16:creationId xmlns:a16="http://schemas.microsoft.com/office/drawing/2014/main" id="{FB47C2AB-32E5-A181-511D-7C743AF123D0}"/>
              </a:ext>
            </a:extLst>
          </p:cNvPr>
          <p:cNvCxnSpPr>
            <a:cxnSpLocks/>
            <a:stCxn id="41" idx="6"/>
            <a:endCxn id="52" idx="2"/>
          </p:cNvCxnSpPr>
          <p:nvPr/>
        </p:nvCxnSpPr>
        <p:spPr>
          <a:xfrm flipV="1">
            <a:off x="10136485" y="2523551"/>
            <a:ext cx="439184" cy="12824"/>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01" name="Straight Arrow Connector 100">
            <a:extLst>
              <a:ext uri="{FF2B5EF4-FFF2-40B4-BE49-F238E27FC236}">
                <a16:creationId xmlns:a16="http://schemas.microsoft.com/office/drawing/2014/main" id="{0B7E49F7-E140-6BC5-9688-6C2599C19C1E}"/>
              </a:ext>
            </a:extLst>
          </p:cNvPr>
          <p:cNvCxnSpPr>
            <a:cxnSpLocks/>
            <a:stCxn id="91" idx="0"/>
            <a:endCxn id="48" idx="4"/>
          </p:cNvCxnSpPr>
          <p:nvPr/>
        </p:nvCxnSpPr>
        <p:spPr>
          <a:xfrm flipH="1" flipV="1">
            <a:off x="7448647" y="2729163"/>
            <a:ext cx="1193" cy="353471"/>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02" name="Straight Arrow Connector 101">
            <a:extLst>
              <a:ext uri="{FF2B5EF4-FFF2-40B4-BE49-F238E27FC236}">
                <a16:creationId xmlns:a16="http://schemas.microsoft.com/office/drawing/2014/main" id="{2767FE5A-C928-539B-35D6-0CA67F30EA4A}"/>
              </a:ext>
            </a:extLst>
          </p:cNvPr>
          <p:cNvCxnSpPr>
            <a:cxnSpLocks/>
            <a:stCxn id="39" idx="6"/>
            <a:endCxn id="49" idx="2"/>
          </p:cNvCxnSpPr>
          <p:nvPr/>
        </p:nvCxnSpPr>
        <p:spPr>
          <a:xfrm flipV="1">
            <a:off x="8479785" y="2529593"/>
            <a:ext cx="447200" cy="4815"/>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03" name="Straight Arrow Connector 102">
            <a:extLst>
              <a:ext uri="{FF2B5EF4-FFF2-40B4-BE49-F238E27FC236}">
                <a16:creationId xmlns:a16="http://schemas.microsoft.com/office/drawing/2014/main" id="{0649D0A4-45B8-6206-8055-F0B7F96314D9}"/>
              </a:ext>
            </a:extLst>
          </p:cNvPr>
          <p:cNvCxnSpPr>
            <a:cxnSpLocks/>
            <a:stCxn id="92" idx="0"/>
            <a:endCxn id="52" idx="4"/>
          </p:cNvCxnSpPr>
          <p:nvPr/>
        </p:nvCxnSpPr>
        <p:spPr>
          <a:xfrm flipH="1" flipV="1">
            <a:off x="10766169" y="2718306"/>
            <a:ext cx="15498" cy="36432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04" name="Straight Arrow Connector 103">
            <a:extLst>
              <a:ext uri="{FF2B5EF4-FFF2-40B4-BE49-F238E27FC236}">
                <a16:creationId xmlns:a16="http://schemas.microsoft.com/office/drawing/2014/main" id="{3375BC40-D9AD-1D0C-82E5-99D7222FAADD}"/>
              </a:ext>
            </a:extLst>
          </p:cNvPr>
          <p:cNvCxnSpPr>
            <a:cxnSpLocks/>
            <a:stCxn id="64" idx="0"/>
            <a:endCxn id="49" idx="4"/>
          </p:cNvCxnSpPr>
          <p:nvPr/>
        </p:nvCxnSpPr>
        <p:spPr>
          <a:xfrm flipV="1">
            <a:off x="9113142" y="2724348"/>
            <a:ext cx="4343" cy="364705"/>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6" name="Oval 5">
            <a:extLst>
              <a:ext uri="{FF2B5EF4-FFF2-40B4-BE49-F238E27FC236}">
                <a16:creationId xmlns:a16="http://schemas.microsoft.com/office/drawing/2014/main" id="{4770C938-B8D6-1E7A-AB6F-799F8F3A68BF}"/>
              </a:ext>
            </a:extLst>
          </p:cNvPr>
          <p:cNvSpPr/>
          <p:nvPr/>
        </p:nvSpPr>
        <p:spPr>
          <a:xfrm>
            <a:off x="4765256" y="2341620"/>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0</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7" name="Oval 36">
            <a:extLst>
              <a:ext uri="{FF2B5EF4-FFF2-40B4-BE49-F238E27FC236}">
                <a16:creationId xmlns:a16="http://schemas.microsoft.com/office/drawing/2014/main" id="{175E5F80-5F46-C043-ABF4-65C64C5B7773}"/>
              </a:ext>
            </a:extLst>
          </p:cNvPr>
          <p:cNvSpPr/>
          <p:nvPr/>
        </p:nvSpPr>
        <p:spPr>
          <a:xfrm>
            <a:off x="6426941" y="2337990"/>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9</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9" name="Oval 38">
            <a:extLst>
              <a:ext uri="{FF2B5EF4-FFF2-40B4-BE49-F238E27FC236}">
                <a16:creationId xmlns:a16="http://schemas.microsoft.com/office/drawing/2014/main" id="{3DD14924-61D1-BD9C-44EA-349171577959}"/>
              </a:ext>
            </a:extLst>
          </p:cNvPr>
          <p:cNvSpPr/>
          <p:nvPr/>
        </p:nvSpPr>
        <p:spPr>
          <a:xfrm>
            <a:off x="8098786" y="2339653"/>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20</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1" name="Oval 40">
            <a:extLst>
              <a:ext uri="{FF2B5EF4-FFF2-40B4-BE49-F238E27FC236}">
                <a16:creationId xmlns:a16="http://schemas.microsoft.com/office/drawing/2014/main" id="{35D7C9B8-BE2F-7906-79D9-8284CB2B1256}"/>
              </a:ext>
            </a:extLst>
          </p:cNvPr>
          <p:cNvSpPr/>
          <p:nvPr/>
        </p:nvSpPr>
        <p:spPr>
          <a:xfrm>
            <a:off x="9755486" y="2341620"/>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29</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cxnSp>
        <p:nvCxnSpPr>
          <p:cNvPr id="42" name="Straight Arrow Connector 41">
            <a:extLst>
              <a:ext uri="{FF2B5EF4-FFF2-40B4-BE49-F238E27FC236}">
                <a16:creationId xmlns:a16="http://schemas.microsoft.com/office/drawing/2014/main" id="{B1AA2683-E4F6-D715-BD68-2001CED6A47C}"/>
              </a:ext>
            </a:extLst>
          </p:cNvPr>
          <p:cNvCxnSpPr>
            <a:cxnSpLocks/>
            <a:stCxn id="92" idx="0"/>
            <a:endCxn id="41" idx="4"/>
          </p:cNvCxnSpPr>
          <p:nvPr/>
        </p:nvCxnSpPr>
        <p:spPr>
          <a:xfrm flipH="1" flipV="1">
            <a:off x="9945986" y="2731130"/>
            <a:ext cx="835681" cy="351504"/>
          </a:xfrm>
          <a:prstGeom prst="straightConnector1">
            <a:avLst/>
          </a:prstGeom>
          <a:noFill/>
          <a:ln w="12700" cap="flat">
            <a:solidFill>
              <a:srgbClr val="FFFFFF"/>
            </a:solidFill>
            <a:prstDash val="dash"/>
            <a:miter lim="800000"/>
            <a:tailEnd type="triangle"/>
          </a:ln>
          <a:effectLst/>
          <a:sp3d/>
        </p:spPr>
        <p:style>
          <a:lnRef idx="0">
            <a:scrgbClr r="0" g="0" b="0"/>
          </a:lnRef>
          <a:fillRef idx="0">
            <a:scrgbClr r="0" g="0" b="0"/>
          </a:fillRef>
          <a:effectRef idx="0">
            <a:scrgbClr r="0" g="0" b="0"/>
          </a:effectRef>
          <a:fontRef idx="none"/>
        </p:style>
      </p:cxnSp>
      <p:cxnSp>
        <p:nvCxnSpPr>
          <p:cNvPr id="45" name="Straight Arrow Connector 44">
            <a:extLst>
              <a:ext uri="{FF2B5EF4-FFF2-40B4-BE49-F238E27FC236}">
                <a16:creationId xmlns:a16="http://schemas.microsoft.com/office/drawing/2014/main" id="{3AC9DD53-E5CE-2744-A275-EC084996F03A}"/>
              </a:ext>
            </a:extLst>
          </p:cNvPr>
          <p:cNvCxnSpPr>
            <a:cxnSpLocks/>
            <a:stCxn id="64" idx="0"/>
            <a:endCxn id="39" idx="4"/>
          </p:cNvCxnSpPr>
          <p:nvPr/>
        </p:nvCxnSpPr>
        <p:spPr>
          <a:xfrm flipH="1" flipV="1">
            <a:off x="8289286" y="2729163"/>
            <a:ext cx="823856" cy="359890"/>
          </a:xfrm>
          <a:prstGeom prst="straightConnector1">
            <a:avLst/>
          </a:prstGeom>
          <a:noFill/>
          <a:ln w="12700" cap="flat">
            <a:solidFill>
              <a:srgbClr val="FFFFFF"/>
            </a:solidFill>
            <a:prstDash val="dash"/>
            <a:miter lim="800000"/>
            <a:tailEnd type="triangle"/>
          </a:ln>
          <a:effectLst/>
          <a:sp3d/>
        </p:spPr>
        <p:style>
          <a:lnRef idx="0">
            <a:scrgbClr r="0" g="0" b="0"/>
          </a:lnRef>
          <a:fillRef idx="0">
            <a:scrgbClr r="0" g="0" b="0"/>
          </a:fillRef>
          <a:effectRef idx="0">
            <a:scrgbClr r="0" g="0" b="0"/>
          </a:effectRef>
          <a:fontRef idx="none"/>
        </p:style>
      </p:cxnSp>
      <p:cxnSp>
        <p:nvCxnSpPr>
          <p:cNvPr id="46" name="Straight Arrow Connector 45">
            <a:extLst>
              <a:ext uri="{FF2B5EF4-FFF2-40B4-BE49-F238E27FC236}">
                <a16:creationId xmlns:a16="http://schemas.microsoft.com/office/drawing/2014/main" id="{EB526975-EE4A-A56A-5526-FF0336BBD969}"/>
              </a:ext>
            </a:extLst>
          </p:cNvPr>
          <p:cNvCxnSpPr>
            <a:cxnSpLocks/>
            <a:stCxn id="91" idx="0"/>
            <a:endCxn id="37" idx="4"/>
          </p:cNvCxnSpPr>
          <p:nvPr/>
        </p:nvCxnSpPr>
        <p:spPr>
          <a:xfrm flipH="1" flipV="1">
            <a:off x="6617441" y="2727500"/>
            <a:ext cx="832399" cy="355134"/>
          </a:xfrm>
          <a:prstGeom prst="straightConnector1">
            <a:avLst/>
          </a:prstGeom>
          <a:noFill/>
          <a:ln w="12700" cap="flat">
            <a:solidFill>
              <a:srgbClr val="FFFFFF"/>
            </a:solidFill>
            <a:prstDash val="dash"/>
            <a:miter lim="800000"/>
            <a:tailEnd type="triangle"/>
          </a:ln>
          <a:effectLst/>
          <a:sp3d/>
        </p:spPr>
        <p:style>
          <a:lnRef idx="0">
            <a:scrgbClr r="0" g="0" b="0"/>
          </a:lnRef>
          <a:fillRef idx="0">
            <a:scrgbClr r="0" g="0" b="0"/>
          </a:fillRef>
          <a:effectRef idx="0">
            <a:scrgbClr r="0" g="0" b="0"/>
          </a:effectRef>
          <a:fontRef idx="none"/>
        </p:style>
      </p:cxnSp>
      <p:cxnSp>
        <p:nvCxnSpPr>
          <p:cNvPr id="47" name="Straight Arrow Connector 46">
            <a:extLst>
              <a:ext uri="{FF2B5EF4-FFF2-40B4-BE49-F238E27FC236}">
                <a16:creationId xmlns:a16="http://schemas.microsoft.com/office/drawing/2014/main" id="{10037AC3-7562-EB8F-8745-86403C9B7BBA}"/>
              </a:ext>
            </a:extLst>
          </p:cNvPr>
          <p:cNvCxnSpPr>
            <a:cxnSpLocks/>
            <a:stCxn id="63" idx="0"/>
            <a:endCxn id="6" idx="4"/>
          </p:cNvCxnSpPr>
          <p:nvPr/>
        </p:nvCxnSpPr>
        <p:spPr>
          <a:xfrm flipH="1" flipV="1">
            <a:off x="4955756" y="2731130"/>
            <a:ext cx="833967" cy="365272"/>
          </a:xfrm>
          <a:prstGeom prst="straightConnector1">
            <a:avLst/>
          </a:prstGeom>
          <a:noFill/>
          <a:ln w="12700" cap="flat">
            <a:solidFill>
              <a:srgbClr val="FFFFFF"/>
            </a:solidFill>
            <a:prstDash val="dash"/>
            <a:miter lim="800000"/>
            <a:tailEnd type="triangle"/>
          </a:ln>
          <a:effectLst/>
          <a:sp3d/>
        </p:spPr>
        <p:style>
          <a:lnRef idx="0">
            <a:scrgbClr r="0" g="0" b="0"/>
          </a:lnRef>
          <a:fillRef idx="0">
            <a:scrgbClr r="0" g="0" b="0"/>
          </a:fillRef>
          <a:effectRef idx="0">
            <a:scrgbClr r="0" g="0" b="0"/>
          </a:effectRef>
          <a:fontRef idx="none"/>
        </p:style>
      </p:cxnSp>
      <p:sp>
        <p:nvSpPr>
          <p:cNvPr id="48" name="Oval 47">
            <a:extLst>
              <a:ext uri="{FF2B5EF4-FFF2-40B4-BE49-F238E27FC236}">
                <a16:creationId xmlns:a16="http://schemas.microsoft.com/office/drawing/2014/main" id="{59DA3779-03FA-5419-B415-5F15C4DB0420}"/>
              </a:ext>
            </a:extLst>
          </p:cNvPr>
          <p:cNvSpPr/>
          <p:nvPr/>
        </p:nvSpPr>
        <p:spPr>
          <a:xfrm>
            <a:off x="7258147" y="2339653"/>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9" name="Oval 48">
            <a:extLst>
              <a:ext uri="{FF2B5EF4-FFF2-40B4-BE49-F238E27FC236}">
                <a16:creationId xmlns:a16="http://schemas.microsoft.com/office/drawing/2014/main" id="{A5277A2F-5097-34E7-BFC1-53B62FB67EE8}"/>
              </a:ext>
            </a:extLst>
          </p:cNvPr>
          <p:cNvSpPr/>
          <p:nvPr/>
        </p:nvSpPr>
        <p:spPr>
          <a:xfrm>
            <a:off x="8926985" y="2334838"/>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26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52" name="Oval 51">
            <a:extLst>
              <a:ext uri="{FF2B5EF4-FFF2-40B4-BE49-F238E27FC236}">
                <a16:creationId xmlns:a16="http://schemas.microsoft.com/office/drawing/2014/main" id="{782FE5C6-5B2B-D230-492D-9E86591B7815}"/>
              </a:ext>
            </a:extLst>
          </p:cNvPr>
          <p:cNvSpPr/>
          <p:nvPr/>
        </p:nvSpPr>
        <p:spPr>
          <a:xfrm>
            <a:off x="10575669" y="2328796"/>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34</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53" name="Oval 52">
            <a:extLst>
              <a:ext uri="{FF2B5EF4-FFF2-40B4-BE49-F238E27FC236}">
                <a16:creationId xmlns:a16="http://schemas.microsoft.com/office/drawing/2014/main" id="{B639FBBE-9D01-1547-6A18-66C939093E2C}"/>
              </a:ext>
            </a:extLst>
          </p:cNvPr>
          <p:cNvSpPr/>
          <p:nvPr/>
        </p:nvSpPr>
        <p:spPr>
          <a:xfrm>
            <a:off x="5583840" y="2334838"/>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8</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77" name="TextBox 76">
            <a:extLst>
              <a:ext uri="{FF2B5EF4-FFF2-40B4-BE49-F238E27FC236}">
                <a16:creationId xmlns:a16="http://schemas.microsoft.com/office/drawing/2014/main" id="{BC9806D5-3B09-E36C-5FDC-58B55877A3C0}"/>
              </a:ext>
            </a:extLst>
          </p:cNvPr>
          <p:cNvSpPr txBox="1"/>
          <p:nvPr/>
        </p:nvSpPr>
        <p:spPr>
          <a:xfrm>
            <a:off x="6737774" y="1808998"/>
            <a:ext cx="202778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a:solidFill>
                  <a:srgbClr val="FFFFFF"/>
                </a:solidFill>
                <a:latin typeface="+mj-lt"/>
                <a:ea typeface="+mj-ea"/>
                <a:cs typeface="+mj-cs"/>
                <a:sym typeface="Calibri"/>
              </a:rPr>
              <a:t>Down</a:t>
            </a:r>
            <a:r>
              <a:rPr kumimoji="0" lang="en-US" sz="1800" b="0" i="0" u="none" strike="noStrike" cap="none" spc="0" normalizeH="0" baseline="0">
                <a:ln>
                  <a:noFill/>
                </a:ln>
                <a:solidFill>
                  <a:srgbClr val="FFFFFF"/>
                </a:solidFill>
                <a:effectLst/>
                <a:uFillTx/>
                <a:latin typeface="+mj-lt"/>
                <a:ea typeface="+mj-ea"/>
                <a:cs typeface="+mj-cs"/>
                <a:sym typeface="Calibri"/>
              </a:rPr>
              <a:t>-sweep</a:t>
            </a:r>
            <a:r>
              <a:rPr kumimoji="0" lang="en-US" sz="1800" b="0" i="0" u="none" strike="noStrike" cap="none" spc="0" normalizeH="0">
                <a:ln>
                  <a:noFill/>
                </a:ln>
                <a:solidFill>
                  <a:srgbClr val="FFFFFF"/>
                </a:solidFill>
                <a:effectLst/>
                <a:uFillTx/>
                <a:latin typeface="+mj-lt"/>
                <a:ea typeface="+mj-ea"/>
                <a:cs typeface="+mj-cs"/>
                <a:sym typeface="Calibri"/>
              </a:rPr>
              <a:t> phase</a:t>
            </a:r>
            <a:endParaRPr kumimoji="0" lang="en-US" sz="1800" b="0" i="0" u="none" strike="noStrike" cap="none" spc="0" normalizeH="0" baseline="0">
              <a:ln>
                <a:noFill/>
              </a:ln>
              <a:solidFill>
                <a:srgbClr val="FFFFFF"/>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85D046FF-7B0F-321F-3528-E917F085374E}"/>
                  </a:ext>
                </a:extLst>
              </p:cNvPr>
              <p:cNvSpPr txBox="1"/>
              <p:nvPr/>
            </p:nvSpPr>
            <p:spPr>
              <a:xfrm>
                <a:off x="2659566" y="1657516"/>
                <a:ext cx="58767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lang="en-DE" smtClean="0">
                          <a:solidFill>
                            <a:srgbClr val="FFFFFF"/>
                          </a:solidFill>
                          <a:latin typeface="Cambria Math" panose="02040503050406030204" pitchFamily="18" charset="0"/>
                        </a:rPr>
                        <m:t>𝒪</m:t>
                      </m:r>
                      <m:d>
                        <m:dPr>
                          <m:ctrlPr>
                            <a:rPr lang="en-DE" i="1">
                              <a:solidFill>
                                <a:srgbClr val="FFFFFF"/>
                              </a:solidFill>
                              <a:latin typeface="Cambria Math" panose="02040503050406030204" pitchFamily="18" charset="0"/>
                            </a:rPr>
                          </m:ctrlPr>
                        </m:dPr>
                        <m:e>
                          <m:r>
                            <a:rPr lang="en-DE" i="1">
                              <a:solidFill>
                                <a:srgbClr val="FFFFFF"/>
                              </a:solidFill>
                              <a:latin typeface="Cambria Math" panose="02040503050406030204" pitchFamily="18" charset="0"/>
                            </a:rPr>
                            <m:t>𝑛</m:t>
                          </m:r>
                        </m:e>
                      </m:d>
                    </m:oMath>
                  </m:oMathPara>
                </a14:m>
                <a:endParaRPr lang="en-DE">
                  <a:solidFill>
                    <a:srgbClr val="FFFFFF"/>
                  </a:solidFill>
                </a:endParaRPr>
              </a:p>
            </p:txBody>
          </p:sp>
        </mc:Choice>
        <mc:Fallback xmlns="">
          <p:sp>
            <p:nvSpPr>
              <p:cNvPr id="44" name="TextBox 43">
                <a:extLst>
                  <a:ext uri="{FF2B5EF4-FFF2-40B4-BE49-F238E27FC236}">
                    <a16:creationId xmlns:a16="http://schemas.microsoft.com/office/drawing/2014/main" id="{85D046FF-7B0F-321F-3528-E917F085374E}"/>
                  </a:ext>
                </a:extLst>
              </p:cNvPr>
              <p:cNvSpPr txBox="1">
                <a:spLocks noRot="1" noChangeAspect="1" noMove="1" noResize="1" noEditPoints="1" noAdjustHandles="1" noChangeArrowheads="1" noChangeShapeType="1" noTextEdit="1"/>
              </p:cNvSpPr>
              <p:nvPr/>
            </p:nvSpPr>
            <p:spPr>
              <a:xfrm>
                <a:off x="2659566" y="1657516"/>
                <a:ext cx="587670" cy="369332"/>
              </a:xfrm>
              <a:prstGeom prst="rect">
                <a:avLst/>
              </a:prstGeom>
              <a:blipFill>
                <a:blip r:embed="rId3"/>
                <a:stretch>
                  <a:fillRect/>
                </a:stretch>
              </a:blipFill>
              <a:ln w="12700" cap="flat">
                <a:no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397108285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par>
                                <p:cTn id="13" presetID="1" presetClass="exit"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35"/>
                                        </p:tgtEl>
                                      </p:cBhvr>
                                    </p:animEffect>
                                    <p:set>
                                      <p:cBhvr>
                                        <p:cTn id="21" dur="1" fill="hold">
                                          <p:stCondLst>
                                            <p:cond delay="499"/>
                                          </p:stCondLst>
                                        </p:cTn>
                                        <p:tgtEl>
                                          <p:spTgt spid="35"/>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36"/>
                                        </p:tgtEl>
                                      </p:cBhvr>
                                    </p:animEffect>
                                    <p:set>
                                      <p:cBhvr>
                                        <p:cTn id="24" dur="1" fill="hold">
                                          <p:stCondLst>
                                            <p:cond delay="499"/>
                                          </p:stCondLst>
                                        </p:cTn>
                                        <p:tgtEl>
                                          <p:spTgt spid="3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par>
                                <p:cTn id="31" presetID="10" presetClass="entr" presetSubtype="0" fill="hold"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fade">
                                      <p:cBhvr>
                                        <p:cTn id="33" dur="500"/>
                                        <p:tgtEl>
                                          <p:spTgt spid="51"/>
                                        </p:tgtEl>
                                      </p:cBhvr>
                                    </p:animEffect>
                                  </p:childTnLst>
                                </p:cTn>
                              </p:par>
                              <p:par>
                                <p:cTn id="34" presetID="10" presetClass="entr" presetSubtype="0" fill="hold" nodeType="with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fade">
                                      <p:cBhvr>
                                        <p:cTn id="36" dur="500"/>
                                        <p:tgtEl>
                                          <p:spTgt spid="5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9"/>
                                        </p:tgtEl>
                                        <p:attrNameLst>
                                          <p:attrName>style.visibility</p:attrName>
                                        </p:attrNameLst>
                                      </p:cBhvr>
                                      <p:to>
                                        <p:strVal val="visible"/>
                                      </p:to>
                                    </p:set>
                                    <p:animEffect transition="in" filter="fade">
                                      <p:cBhvr>
                                        <p:cTn id="41" dur="500"/>
                                        <p:tgtEl>
                                          <p:spTgt spid="59"/>
                                        </p:tgtEl>
                                      </p:cBhvr>
                                    </p:animEffect>
                                  </p:childTnLst>
                                </p:cTn>
                              </p:par>
                              <p:par>
                                <p:cTn id="42" presetID="1" presetClass="entr" presetSubtype="0" fill="hold" grpId="0" nodeType="withEffect">
                                  <p:stCondLst>
                                    <p:cond delay="0"/>
                                  </p:stCondLst>
                                  <p:childTnLst>
                                    <p:set>
                                      <p:cBhvr>
                                        <p:cTn id="43" dur="1" fill="hold">
                                          <p:stCondLst>
                                            <p:cond delay="0"/>
                                          </p:stCondLst>
                                        </p:cTn>
                                        <p:tgtEl>
                                          <p:spTgt spid="58"/>
                                        </p:tgtEl>
                                        <p:attrNameLst>
                                          <p:attrName>style.visibility</p:attrName>
                                        </p:attrNameLst>
                                      </p:cBhvr>
                                      <p:to>
                                        <p:strVal val="visible"/>
                                      </p:to>
                                    </p:set>
                                  </p:childTnLst>
                                </p:cTn>
                              </p:par>
                              <p:par>
                                <p:cTn id="44" presetID="1" presetClass="exit" presetSubtype="0" fill="hold" grpId="0" nodeType="withEffect">
                                  <p:stCondLst>
                                    <p:cond delay="0"/>
                                  </p:stCondLst>
                                  <p:childTnLst>
                                    <p:set>
                                      <p:cBhvr>
                                        <p:cTn id="45" dur="1" fill="hold">
                                          <p:stCondLst>
                                            <p:cond delay="0"/>
                                          </p:stCondLst>
                                        </p:cTn>
                                        <p:tgtEl>
                                          <p:spTgt spid="28"/>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500"/>
                                        <p:tgtEl>
                                          <p:spTgt spid="33"/>
                                        </p:tgtEl>
                                      </p:cBhvr>
                                    </p:animEffect>
                                    <p:set>
                                      <p:cBhvr>
                                        <p:cTn id="50" dur="1" fill="hold">
                                          <p:stCondLst>
                                            <p:cond delay="499"/>
                                          </p:stCondLst>
                                        </p:cTn>
                                        <p:tgtEl>
                                          <p:spTgt spid="33"/>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31"/>
                                        </p:tgtEl>
                                      </p:cBhvr>
                                    </p:animEffect>
                                    <p:set>
                                      <p:cBhvr>
                                        <p:cTn id="53" dur="1" fill="hold">
                                          <p:stCondLst>
                                            <p:cond delay="499"/>
                                          </p:stCondLst>
                                        </p:cTn>
                                        <p:tgtEl>
                                          <p:spTgt spid="31"/>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32"/>
                                        </p:tgtEl>
                                      </p:cBhvr>
                                    </p:animEffect>
                                    <p:set>
                                      <p:cBhvr>
                                        <p:cTn id="56" dur="1" fill="hold">
                                          <p:stCondLst>
                                            <p:cond delay="499"/>
                                          </p:stCondLst>
                                        </p:cTn>
                                        <p:tgtEl>
                                          <p:spTgt spid="32"/>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30"/>
                                        </p:tgtEl>
                                      </p:cBhvr>
                                    </p:animEffect>
                                    <p:set>
                                      <p:cBhvr>
                                        <p:cTn id="59" dur="1" fill="hold">
                                          <p:stCondLst>
                                            <p:cond delay="499"/>
                                          </p:stCondLst>
                                        </p:cTn>
                                        <p:tgtEl>
                                          <p:spTgt spid="30"/>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68"/>
                                        </p:tgtEl>
                                        <p:attrNameLst>
                                          <p:attrName>style.visibility</p:attrName>
                                        </p:attrNameLst>
                                      </p:cBhvr>
                                      <p:to>
                                        <p:strVal val="visible"/>
                                      </p:to>
                                    </p:set>
                                    <p:animEffect transition="in" filter="fade">
                                      <p:cBhvr>
                                        <p:cTn id="64" dur="500"/>
                                        <p:tgtEl>
                                          <p:spTgt spid="68"/>
                                        </p:tgtEl>
                                      </p:cBhvr>
                                    </p:animEffect>
                                  </p:childTnLst>
                                </p:cTn>
                              </p:par>
                              <p:par>
                                <p:cTn id="65" presetID="10" presetClass="entr" presetSubtype="0" fill="hold" nodeType="withEffect">
                                  <p:stCondLst>
                                    <p:cond delay="0"/>
                                  </p:stCondLst>
                                  <p:childTnLst>
                                    <p:set>
                                      <p:cBhvr>
                                        <p:cTn id="66" dur="1" fill="hold">
                                          <p:stCondLst>
                                            <p:cond delay="0"/>
                                          </p:stCondLst>
                                        </p:cTn>
                                        <p:tgtEl>
                                          <p:spTgt spid="67"/>
                                        </p:tgtEl>
                                        <p:attrNameLst>
                                          <p:attrName>style.visibility</p:attrName>
                                        </p:attrNameLst>
                                      </p:cBhvr>
                                      <p:to>
                                        <p:strVal val="visible"/>
                                      </p:to>
                                    </p:set>
                                    <p:animEffect transition="in" filter="fade">
                                      <p:cBhvr>
                                        <p:cTn id="67" dur="500"/>
                                        <p:tgtEl>
                                          <p:spTgt spid="67"/>
                                        </p:tgtEl>
                                      </p:cBhvr>
                                    </p:animEffect>
                                  </p:childTnLst>
                                </p:cTn>
                              </p:par>
                              <p:par>
                                <p:cTn id="68" presetID="10" presetClass="entr" presetSubtype="0" fill="hold" nodeType="withEffect">
                                  <p:stCondLst>
                                    <p:cond delay="0"/>
                                  </p:stCondLst>
                                  <p:childTnLst>
                                    <p:set>
                                      <p:cBhvr>
                                        <p:cTn id="69" dur="1" fill="hold">
                                          <p:stCondLst>
                                            <p:cond delay="0"/>
                                          </p:stCondLst>
                                        </p:cTn>
                                        <p:tgtEl>
                                          <p:spTgt spid="66"/>
                                        </p:tgtEl>
                                        <p:attrNameLst>
                                          <p:attrName>style.visibility</p:attrName>
                                        </p:attrNameLst>
                                      </p:cBhvr>
                                      <p:to>
                                        <p:strVal val="visible"/>
                                      </p:to>
                                    </p:set>
                                    <p:animEffect transition="in" filter="fade">
                                      <p:cBhvr>
                                        <p:cTn id="70" dur="500"/>
                                        <p:tgtEl>
                                          <p:spTgt spid="66"/>
                                        </p:tgtEl>
                                      </p:cBhvr>
                                    </p:animEffect>
                                  </p:childTnLst>
                                </p:cTn>
                              </p:par>
                              <p:par>
                                <p:cTn id="71" presetID="10" presetClass="entr" presetSubtype="0" fill="hold" nodeType="withEffect">
                                  <p:stCondLst>
                                    <p:cond delay="0"/>
                                  </p:stCondLst>
                                  <p:childTnLst>
                                    <p:set>
                                      <p:cBhvr>
                                        <p:cTn id="72" dur="1" fill="hold">
                                          <p:stCondLst>
                                            <p:cond delay="0"/>
                                          </p:stCondLst>
                                        </p:cTn>
                                        <p:tgtEl>
                                          <p:spTgt spid="65"/>
                                        </p:tgtEl>
                                        <p:attrNameLst>
                                          <p:attrName>style.visibility</p:attrName>
                                        </p:attrNameLst>
                                      </p:cBhvr>
                                      <p:to>
                                        <p:strVal val="visible"/>
                                      </p:to>
                                    </p:set>
                                    <p:animEffect transition="in" filter="fade">
                                      <p:cBhvr>
                                        <p:cTn id="73" dur="500"/>
                                        <p:tgtEl>
                                          <p:spTgt spid="65"/>
                                        </p:tgtEl>
                                      </p:cBhvr>
                                    </p:animEffect>
                                  </p:childTnLst>
                                </p:cTn>
                              </p:par>
                              <p:par>
                                <p:cTn id="74" presetID="1" presetClass="exit" presetSubtype="0" fill="hold" grpId="0" nodeType="withEffect">
                                  <p:stCondLst>
                                    <p:cond delay="0"/>
                                  </p:stCondLst>
                                  <p:childTnLst>
                                    <p:set>
                                      <p:cBhvr>
                                        <p:cTn id="75" dur="1" fill="hold">
                                          <p:stCondLst>
                                            <p:cond delay="0"/>
                                          </p:stCondLst>
                                        </p:cTn>
                                        <p:tgtEl>
                                          <p:spTgt spid="17"/>
                                        </p:tgtEl>
                                        <p:attrNameLst>
                                          <p:attrName>style.visibility</p:attrName>
                                        </p:attrNameLst>
                                      </p:cBhvr>
                                      <p:to>
                                        <p:strVal val="hidden"/>
                                      </p:to>
                                    </p:set>
                                  </p:childTnLst>
                                </p:cTn>
                              </p:par>
                              <p:par>
                                <p:cTn id="76" presetID="1" presetClass="exit" presetSubtype="0" fill="hold" grpId="0" nodeType="withEffect">
                                  <p:stCondLst>
                                    <p:cond delay="0"/>
                                  </p:stCondLst>
                                  <p:childTnLst>
                                    <p:set>
                                      <p:cBhvr>
                                        <p:cTn id="77" dur="1" fill="hold">
                                          <p:stCondLst>
                                            <p:cond delay="0"/>
                                          </p:stCondLst>
                                        </p:cTn>
                                        <p:tgtEl>
                                          <p:spTgt spid="19"/>
                                        </p:tgtEl>
                                        <p:attrNameLst>
                                          <p:attrName>style.visibility</p:attrName>
                                        </p:attrNameLst>
                                      </p:cBhvr>
                                      <p:to>
                                        <p:strVal val="hidden"/>
                                      </p:to>
                                    </p:set>
                                  </p:childTnLst>
                                </p:cTn>
                              </p:par>
                              <p:par>
                                <p:cTn id="78" presetID="1" presetClass="entr" presetSubtype="0" fill="hold" grpId="0" nodeType="withEffect">
                                  <p:stCondLst>
                                    <p:cond delay="0"/>
                                  </p:stCondLst>
                                  <p:childTnLst>
                                    <p:set>
                                      <p:cBhvr>
                                        <p:cTn id="79" dur="1" fill="hold">
                                          <p:stCondLst>
                                            <p:cond delay="0"/>
                                          </p:stCondLst>
                                        </p:cTn>
                                        <p:tgtEl>
                                          <p:spTgt spid="91"/>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92"/>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89"/>
                                        </p:tgtEl>
                                        <p:attrNameLst>
                                          <p:attrName>style.visibility</p:attrName>
                                        </p:attrNameLst>
                                      </p:cBhvr>
                                      <p:to>
                                        <p:strVal val="visible"/>
                                      </p:to>
                                    </p:set>
                                    <p:animEffect transition="in" filter="fade">
                                      <p:cBhvr>
                                        <p:cTn id="86" dur="500"/>
                                        <p:tgtEl>
                                          <p:spTgt spid="89"/>
                                        </p:tgtEl>
                                      </p:cBhvr>
                                    </p:animEffect>
                                  </p:childTnLst>
                                </p:cTn>
                              </p:par>
                              <p:par>
                                <p:cTn id="87" presetID="10" presetClass="entr" presetSubtype="0" fill="hold" nodeType="withEffect">
                                  <p:stCondLst>
                                    <p:cond delay="0"/>
                                  </p:stCondLst>
                                  <p:childTnLst>
                                    <p:set>
                                      <p:cBhvr>
                                        <p:cTn id="88" dur="1" fill="hold">
                                          <p:stCondLst>
                                            <p:cond delay="0"/>
                                          </p:stCondLst>
                                        </p:cTn>
                                        <p:tgtEl>
                                          <p:spTgt spid="90"/>
                                        </p:tgtEl>
                                        <p:attrNameLst>
                                          <p:attrName>style.visibility</p:attrName>
                                        </p:attrNameLst>
                                      </p:cBhvr>
                                      <p:to>
                                        <p:strVal val="visible"/>
                                      </p:to>
                                    </p:set>
                                    <p:animEffect transition="in" filter="fade">
                                      <p:cBhvr>
                                        <p:cTn id="89" dur="500"/>
                                        <p:tgtEl>
                                          <p:spTgt spid="90"/>
                                        </p:tgtEl>
                                      </p:cBhvr>
                                    </p:animEffect>
                                  </p:childTnLst>
                                </p:cTn>
                              </p:par>
                              <p:par>
                                <p:cTn id="90" presetID="1" presetClass="entr" presetSubtype="0" fill="hold" grpId="0" nodeType="withEffect">
                                  <p:stCondLst>
                                    <p:cond delay="0"/>
                                  </p:stCondLst>
                                  <p:childTnLst>
                                    <p:set>
                                      <p:cBhvr>
                                        <p:cTn id="91" dur="1" fill="hold">
                                          <p:stCondLst>
                                            <p:cond delay="0"/>
                                          </p:stCondLst>
                                        </p:cTn>
                                        <p:tgtEl>
                                          <p:spTgt spid="63"/>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64"/>
                                        </p:tgtEl>
                                        <p:attrNameLst>
                                          <p:attrName>style.visibility</p:attrName>
                                        </p:attrNameLst>
                                      </p:cBhvr>
                                      <p:to>
                                        <p:strVal val="visible"/>
                                      </p:to>
                                    </p:set>
                                  </p:childTnLst>
                                </p:cTn>
                              </p:par>
                              <p:par>
                                <p:cTn id="94" presetID="1" presetClass="exit" presetSubtype="0" fill="hold" grpId="0" nodeType="withEffect">
                                  <p:stCondLst>
                                    <p:cond delay="0"/>
                                  </p:stCondLst>
                                  <p:childTnLst>
                                    <p:set>
                                      <p:cBhvr>
                                        <p:cTn id="95" dur="1" fill="hold">
                                          <p:stCondLst>
                                            <p:cond delay="0"/>
                                          </p:stCondLst>
                                        </p:cTn>
                                        <p:tgtEl>
                                          <p:spTgt spid="18"/>
                                        </p:tgtEl>
                                        <p:attrNameLst>
                                          <p:attrName>style.visibility</p:attrName>
                                        </p:attrNameLst>
                                      </p:cBhvr>
                                      <p:to>
                                        <p:strVal val="hidden"/>
                                      </p:to>
                                    </p:set>
                                  </p:childTnLst>
                                </p:cTn>
                              </p:par>
                              <p:par>
                                <p:cTn id="96" presetID="1" presetClass="exit" presetSubtype="0" fill="hold" grpId="0" nodeType="withEffect">
                                  <p:stCondLst>
                                    <p:cond delay="0"/>
                                  </p:stCondLst>
                                  <p:childTnLst>
                                    <p:set>
                                      <p:cBhvr>
                                        <p:cTn id="97" dur="1" fill="hold">
                                          <p:stCondLst>
                                            <p:cond delay="0"/>
                                          </p:stCondLst>
                                        </p:cTn>
                                        <p:tgtEl>
                                          <p:spTgt spid="16"/>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nodeType="clickEffect">
                                  <p:stCondLst>
                                    <p:cond delay="0"/>
                                  </p:stCondLst>
                                  <p:childTnLst>
                                    <p:animEffect transition="out" filter="fade">
                                      <p:cBhvr>
                                        <p:cTn id="101" dur="500"/>
                                        <p:tgtEl>
                                          <p:spTgt spid="21"/>
                                        </p:tgtEl>
                                      </p:cBhvr>
                                    </p:animEffect>
                                    <p:set>
                                      <p:cBhvr>
                                        <p:cTn id="102" dur="1" fill="hold">
                                          <p:stCondLst>
                                            <p:cond delay="499"/>
                                          </p:stCondLst>
                                        </p:cTn>
                                        <p:tgtEl>
                                          <p:spTgt spid="21"/>
                                        </p:tgtEl>
                                        <p:attrNameLst>
                                          <p:attrName>style.visibility</p:attrName>
                                        </p:attrNameLst>
                                      </p:cBhvr>
                                      <p:to>
                                        <p:strVal val="hidden"/>
                                      </p:to>
                                    </p:set>
                                  </p:childTnLst>
                                </p:cTn>
                              </p:par>
                              <p:par>
                                <p:cTn id="103" presetID="10" presetClass="exit" presetSubtype="0" fill="hold" nodeType="withEffect">
                                  <p:stCondLst>
                                    <p:cond delay="0"/>
                                  </p:stCondLst>
                                  <p:childTnLst>
                                    <p:animEffect transition="out" filter="fade">
                                      <p:cBhvr>
                                        <p:cTn id="104" dur="500"/>
                                        <p:tgtEl>
                                          <p:spTgt spid="20"/>
                                        </p:tgtEl>
                                      </p:cBhvr>
                                    </p:animEffect>
                                    <p:set>
                                      <p:cBhvr>
                                        <p:cTn id="105" dur="1" fill="hold">
                                          <p:stCondLst>
                                            <p:cond delay="499"/>
                                          </p:stCondLst>
                                        </p:cTn>
                                        <p:tgtEl>
                                          <p:spTgt spid="20"/>
                                        </p:tgtEl>
                                        <p:attrNameLst>
                                          <p:attrName>style.visibility</p:attrName>
                                        </p:attrNameLst>
                                      </p:cBhvr>
                                      <p:to>
                                        <p:strVal val="hidden"/>
                                      </p:to>
                                    </p:set>
                                  </p:childTnLst>
                                </p:cTn>
                              </p:par>
                              <p:par>
                                <p:cTn id="106" presetID="10" presetClass="exit" presetSubtype="0" fill="hold" nodeType="withEffect">
                                  <p:stCondLst>
                                    <p:cond delay="0"/>
                                  </p:stCondLst>
                                  <p:childTnLst>
                                    <p:animEffect transition="out" filter="fade">
                                      <p:cBhvr>
                                        <p:cTn id="107" dur="500"/>
                                        <p:tgtEl>
                                          <p:spTgt spid="23"/>
                                        </p:tgtEl>
                                      </p:cBhvr>
                                    </p:animEffect>
                                    <p:set>
                                      <p:cBhvr>
                                        <p:cTn id="108" dur="1" fill="hold">
                                          <p:stCondLst>
                                            <p:cond delay="499"/>
                                          </p:stCondLst>
                                        </p:cTn>
                                        <p:tgtEl>
                                          <p:spTgt spid="23"/>
                                        </p:tgtEl>
                                        <p:attrNameLst>
                                          <p:attrName>style.visibility</p:attrName>
                                        </p:attrNameLst>
                                      </p:cBhvr>
                                      <p:to>
                                        <p:strVal val="hidden"/>
                                      </p:to>
                                    </p:set>
                                  </p:childTnLst>
                                </p:cTn>
                              </p:par>
                              <p:par>
                                <p:cTn id="109" presetID="10" presetClass="exit" presetSubtype="0" fill="hold" nodeType="withEffect">
                                  <p:stCondLst>
                                    <p:cond delay="0"/>
                                  </p:stCondLst>
                                  <p:childTnLst>
                                    <p:animEffect transition="out" filter="fade">
                                      <p:cBhvr>
                                        <p:cTn id="110" dur="500"/>
                                        <p:tgtEl>
                                          <p:spTgt spid="22"/>
                                        </p:tgtEl>
                                      </p:cBhvr>
                                    </p:animEffect>
                                    <p:set>
                                      <p:cBhvr>
                                        <p:cTn id="111" dur="1" fill="hold">
                                          <p:stCondLst>
                                            <p:cond delay="499"/>
                                          </p:stCondLst>
                                        </p:cTn>
                                        <p:tgtEl>
                                          <p:spTgt spid="22"/>
                                        </p:tgtEl>
                                        <p:attrNameLst>
                                          <p:attrName>style.visibility</p:attrName>
                                        </p:attrNameLst>
                                      </p:cBhvr>
                                      <p:to>
                                        <p:strVal val="hidden"/>
                                      </p:to>
                                    </p:set>
                                  </p:childTnLst>
                                </p:cTn>
                              </p:par>
                              <p:par>
                                <p:cTn id="112" presetID="10" presetClass="exit" presetSubtype="0" fill="hold" nodeType="withEffect">
                                  <p:stCondLst>
                                    <p:cond delay="0"/>
                                  </p:stCondLst>
                                  <p:childTnLst>
                                    <p:animEffect transition="out" filter="fade">
                                      <p:cBhvr>
                                        <p:cTn id="113" dur="500"/>
                                        <p:tgtEl>
                                          <p:spTgt spid="25"/>
                                        </p:tgtEl>
                                      </p:cBhvr>
                                    </p:animEffect>
                                    <p:set>
                                      <p:cBhvr>
                                        <p:cTn id="114" dur="1" fill="hold">
                                          <p:stCondLst>
                                            <p:cond delay="499"/>
                                          </p:stCondLst>
                                        </p:cTn>
                                        <p:tgtEl>
                                          <p:spTgt spid="25"/>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24"/>
                                        </p:tgtEl>
                                      </p:cBhvr>
                                    </p:animEffect>
                                    <p:set>
                                      <p:cBhvr>
                                        <p:cTn id="117" dur="1" fill="hold">
                                          <p:stCondLst>
                                            <p:cond delay="499"/>
                                          </p:stCondLst>
                                        </p:cTn>
                                        <p:tgtEl>
                                          <p:spTgt spid="24"/>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27"/>
                                        </p:tgtEl>
                                      </p:cBhvr>
                                    </p:animEffect>
                                    <p:set>
                                      <p:cBhvr>
                                        <p:cTn id="120" dur="1" fill="hold">
                                          <p:stCondLst>
                                            <p:cond delay="499"/>
                                          </p:stCondLst>
                                        </p:cTn>
                                        <p:tgtEl>
                                          <p:spTgt spid="27"/>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500"/>
                                        <p:tgtEl>
                                          <p:spTgt spid="26"/>
                                        </p:tgtEl>
                                      </p:cBhvr>
                                    </p:animEffect>
                                    <p:set>
                                      <p:cBhvr>
                                        <p:cTn id="123" dur="1" fill="hold">
                                          <p:stCondLst>
                                            <p:cond delay="499"/>
                                          </p:stCondLst>
                                        </p:cTn>
                                        <p:tgtEl>
                                          <p:spTgt spid="26"/>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99"/>
                                        </p:tgtEl>
                                        <p:attrNameLst>
                                          <p:attrName>style.visibility</p:attrName>
                                        </p:attrNameLst>
                                      </p:cBhvr>
                                      <p:to>
                                        <p:strVal val="visible"/>
                                      </p:to>
                                    </p:set>
                                    <p:animEffect transition="in" filter="fade">
                                      <p:cBhvr>
                                        <p:cTn id="128" dur="500"/>
                                        <p:tgtEl>
                                          <p:spTgt spid="99"/>
                                        </p:tgtEl>
                                      </p:cBhvr>
                                    </p:animEffect>
                                  </p:childTnLst>
                                </p:cTn>
                              </p:par>
                              <p:par>
                                <p:cTn id="129" presetID="10" presetClass="entr" presetSubtype="0" fill="hold" nodeType="withEffect">
                                  <p:stCondLst>
                                    <p:cond delay="0"/>
                                  </p:stCondLst>
                                  <p:childTnLst>
                                    <p:set>
                                      <p:cBhvr>
                                        <p:cTn id="130" dur="1" fill="hold">
                                          <p:stCondLst>
                                            <p:cond delay="0"/>
                                          </p:stCondLst>
                                        </p:cTn>
                                        <p:tgtEl>
                                          <p:spTgt spid="97"/>
                                        </p:tgtEl>
                                        <p:attrNameLst>
                                          <p:attrName>style.visibility</p:attrName>
                                        </p:attrNameLst>
                                      </p:cBhvr>
                                      <p:to>
                                        <p:strVal val="visible"/>
                                      </p:to>
                                    </p:set>
                                    <p:animEffect transition="in" filter="fade">
                                      <p:cBhvr>
                                        <p:cTn id="131" dur="500"/>
                                        <p:tgtEl>
                                          <p:spTgt spid="97"/>
                                        </p:tgtEl>
                                      </p:cBhvr>
                                    </p:animEffect>
                                  </p:childTnLst>
                                </p:cTn>
                              </p:par>
                              <p:par>
                                <p:cTn id="132" presetID="10" presetClass="entr" presetSubtype="0" fill="hold" nodeType="withEffect">
                                  <p:stCondLst>
                                    <p:cond delay="0"/>
                                  </p:stCondLst>
                                  <p:childTnLst>
                                    <p:set>
                                      <p:cBhvr>
                                        <p:cTn id="133" dur="1" fill="hold">
                                          <p:stCondLst>
                                            <p:cond delay="0"/>
                                          </p:stCondLst>
                                        </p:cTn>
                                        <p:tgtEl>
                                          <p:spTgt spid="98"/>
                                        </p:tgtEl>
                                        <p:attrNameLst>
                                          <p:attrName>style.visibility</p:attrName>
                                        </p:attrNameLst>
                                      </p:cBhvr>
                                      <p:to>
                                        <p:strVal val="visible"/>
                                      </p:to>
                                    </p:set>
                                    <p:animEffect transition="in" filter="fade">
                                      <p:cBhvr>
                                        <p:cTn id="134" dur="500"/>
                                        <p:tgtEl>
                                          <p:spTgt spid="98"/>
                                        </p:tgtEl>
                                      </p:cBhvr>
                                    </p:animEffect>
                                  </p:childTnLst>
                                </p:cTn>
                              </p:par>
                              <p:par>
                                <p:cTn id="135" presetID="10" presetClass="entr" presetSubtype="0" fill="hold" nodeType="withEffect">
                                  <p:stCondLst>
                                    <p:cond delay="0"/>
                                  </p:stCondLst>
                                  <p:childTnLst>
                                    <p:set>
                                      <p:cBhvr>
                                        <p:cTn id="136" dur="1" fill="hold">
                                          <p:stCondLst>
                                            <p:cond delay="0"/>
                                          </p:stCondLst>
                                        </p:cTn>
                                        <p:tgtEl>
                                          <p:spTgt spid="101"/>
                                        </p:tgtEl>
                                        <p:attrNameLst>
                                          <p:attrName>style.visibility</p:attrName>
                                        </p:attrNameLst>
                                      </p:cBhvr>
                                      <p:to>
                                        <p:strVal val="visible"/>
                                      </p:to>
                                    </p:set>
                                    <p:animEffect transition="in" filter="fade">
                                      <p:cBhvr>
                                        <p:cTn id="137" dur="500"/>
                                        <p:tgtEl>
                                          <p:spTgt spid="101"/>
                                        </p:tgtEl>
                                      </p:cBhvr>
                                    </p:animEffect>
                                  </p:childTnLst>
                                </p:cTn>
                              </p:par>
                              <p:par>
                                <p:cTn id="138" presetID="10" presetClass="entr" presetSubtype="0" fill="hold" nodeType="withEffect">
                                  <p:stCondLst>
                                    <p:cond delay="0"/>
                                  </p:stCondLst>
                                  <p:childTnLst>
                                    <p:set>
                                      <p:cBhvr>
                                        <p:cTn id="139" dur="1" fill="hold">
                                          <p:stCondLst>
                                            <p:cond delay="0"/>
                                          </p:stCondLst>
                                        </p:cTn>
                                        <p:tgtEl>
                                          <p:spTgt spid="102"/>
                                        </p:tgtEl>
                                        <p:attrNameLst>
                                          <p:attrName>style.visibility</p:attrName>
                                        </p:attrNameLst>
                                      </p:cBhvr>
                                      <p:to>
                                        <p:strVal val="visible"/>
                                      </p:to>
                                    </p:set>
                                    <p:animEffect transition="in" filter="fade">
                                      <p:cBhvr>
                                        <p:cTn id="140" dur="500"/>
                                        <p:tgtEl>
                                          <p:spTgt spid="102"/>
                                        </p:tgtEl>
                                      </p:cBhvr>
                                    </p:animEffect>
                                  </p:childTnLst>
                                </p:cTn>
                              </p:par>
                              <p:par>
                                <p:cTn id="141" presetID="10" presetClass="entr" presetSubtype="0" fill="hold" nodeType="withEffect">
                                  <p:stCondLst>
                                    <p:cond delay="0"/>
                                  </p:stCondLst>
                                  <p:childTnLst>
                                    <p:set>
                                      <p:cBhvr>
                                        <p:cTn id="142" dur="1" fill="hold">
                                          <p:stCondLst>
                                            <p:cond delay="0"/>
                                          </p:stCondLst>
                                        </p:cTn>
                                        <p:tgtEl>
                                          <p:spTgt spid="104"/>
                                        </p:tgtEl>
                                        <p:attrNameLst>
                                          <p:attrName>style.visibility</p:attrName>
                                        </p:attrNameLst>
                                      </p:cBhvr>
                                      <p:to>
                                        <p:strVal val="visible"/>
                                      </p:to>
                                    </p:set>
                                    <p:animEffect transition="in" filter="fade">
                                      <p:cBhvr>
                                        <p:cTn id="143" dur="500"/>
                                        <p:tgtEl>
                                          <p:spTgt spid="104"/>
                                        </p:tgtEl>
                                      </p:cBhvr>
                                    </p:animEffect>
                                  </p:childTnLst>
                                </p:cTn>
                              </p:par>
                              <p:par>
                                <p:cTn id="144" presetID="10" presetClass="entr" presetSubtype="0" fill="hold" nodeType="withEffect">
                                  <p:stCondLst>
                                    <p:cond delay="0"/>
                                  </p:stCondLst>
                                  <p:childTnLst>
                                    <p:set>
                                      <p:cBhvr>
                                        <p:cTn id="145" dur="1" fill="hold">
                                          <p:stCondLst>
                                            <p:cond delay="0"/>
                                          </p:stCondLst>
                                        </p:cTn>
                                        <p:tgtEl>
                                          <p:spTgt spid="103"/>
                                        </p:tgtEl>
                                        <p:attrNameLst>
                                          <p:attrName>style.visibility</p:attrName>
                                        </p:attrNameLst>
                                      </p:cBhvr>
                                      <p:to>
                                        <p:strVal val="visible"/>
                                      </p:to>
                                    </p:set>
                                    <p:animEffect transition="in" filter="fade">
                                      <p:cBhvr>
                                        <p:cTn id="146" dur="500"/>
                                        <p:tgtEl>
                                          <p:spTgt spid="103"/>
                                        </p:tgtEl>
                                      </p:cBhvr>
                                    </p:animEffect>
                                  </p:childTnLst>
                                </p:cTn>
                              </p:par>
                              <p:par>
                                <p:cTn id="147" presetID="10" presetClass="entr" presetSubtype="0" fill="hold" nodeType="withEffect">
                                  <p:stCondLst>
                                    <p:cond delay="0"/>
                                  </p:stCondLst>
                                  <p:childTnLst>
                                    <p:set>
                                      <p:cBhvr>
                                        <p:cTn id="148" dur="1" fill="hold">
                                          <p:stCondLst>
                                            <p:cond delay="0"/>
                                          </p:stCondLst>
                                        </p:cTn>
                                        <p:tgtEl>
                                          <p:spTgt spid="100"/>
                                        </p:tgtEl>
                                        <p:attrNameLst>
                                          <p:attrName>style.visibility</p:attrName>
                                        </p:attrNameLst>
                                      </p:cBhvr>
                                      <p:to>
                                        <p:strVal val="visible"/>
                                      </p:to>
                                    </p:set>
                                    <p:animEffect transition="in" filter="fade">
                                      <p:cBhvr>
                                        <p:cTn id="149" dur="500"/>
                                        <p:tgtEl>
                                          <p:spTgt spid="100"/>
                                        </p:tgtEl>
                                      </p:cBhvr>
                                    </p:animEffect>
                                  </p:childTnLst>
                                </p:cTn>
                              </p:par>
                              <p:par>
                                <p:cTn id="150" presetID="1" presetClass="exit" presetSubtype="0" fill="hold" grpId="0" nodeType="withEffect">
                                  <p:stCondLst>
                                    <p:cond delay="0"/>
                                  </p:stCondLst>
                                  <p:childTnLst>
                                    <p:set>
                                      <p:cBhvr>
                                        <p:cTn id="151" dur="1" fill="hold">
                                          <p:stCondLst>
                                            <p:cond delay="0"/>
                                          </p:stCondLst>
                                        </p:cTn>
                                        <p:tgtEl>
                                          <p:spTgt spid="15"/>
                                        </p:tgtEl>
                                        <p:attrNameLst>
                                          <p:attrName>style.visibility</p:attrName>
                                        </p:attrNameLst>
                                      </p:cBhvr>
                                      <p:to>
                                        <p:strVal val="hidden"/>
                                      </p:to>
                                    </p:set>
                                  </p:childTnLst>
                                </p:cTn>
                              </p:par>
                              <p:par>
                                <p:cTn id="152" presetID="1" presetClass="exit" presetSubtype="0" fill="hold" grpId="0" nodeType="withEffect">
                                  <p:stCondLst>
                                    <p:cond delay="0"/>
                                  </p:stCondLst>
                                  <p:childTnLst>
                                    <p:set>
                                      <p:cBhvr>
                                        <p:cTn id="153" dur="1" fill="hold">
                                          <p:stCondLst>
                                            <p:cond delay="0"/>
                                          </p:stCondLst>
                                        </p:cTn>
                                        <p:tgtEl>
                                          <p:spTgt spid="13"/>
                                        </p:tgtEl>
                                        <p:attrNameLst>
                                          <p:attrName>style.visibility</p:attrName>
                                        </p:attrNameLst>
                                      </p:cBhvr>
                                      <p:to>
                                        <p:strVal val="hidden"/>
                                      </p:to>
                                    </p:set>
                                  </p:childTnLst>
                                </p:cTn>
                              </p:par>
                              <p:par>
                                <p:cTn id="154" presetID="1" presetClass="exit" presetSubtype="0" fill="hold" grpId="0" nodeType="withEffect">
                                  <p:stCondLst>
                                    <p:cond delay="0"/>
                                  </p:stCondLst>
                                  <p:childTnLst>
                                    <p:set>
                                      <p:cBhvr>
                                        <p:cTn id="155" dur="1" fill="hold">
                                          <p:stCondLst>
                                            <p:cond delay="0"/>
                                          </p:stCondLst>
                                        </p:cTn>
                                        <p:tgtEl>
                                          <p:spTgt spid="11"/>
                                        </p:tgtEl>
                                        <p:attrNameLst>
                                          <p:attrName>style.visibility</p:attrName>
                                        </p:attrNameLst>
                                      </p:cBhvr>
                                      <p:to>
                                        <p:strVal val="hidden"/>
                                      </p:to>
                                    </p:set>
                                  </p:childTnLst>
                                </p:cTn>
                              </p:par>
                              <p:par>
                                <p:cTn id="156" presetID="1" presetClass="exit" presetSubtype="0" fill="hold" grpId="0" nodeType="withEffect">
                                  <p:stCondLst>
                                    <p:cond delay="0"/>
                                  </p:stCondLst>
                                  <p:childTnLst>
                                    <p:set>
                                      <p:cBhvr>
                                        <p:cTn id="157" dur="1" fill="hold">
                                          <p:stCondLst>
                                            <p:cond delay="0"/>
                                          </p:stCondLst>
                                        </p:cTn>
                                        <p:tgtEl>
                                          <p:spTgt spid="9"/>
                                        </p:tgtEl>
                                        <p:attrNameLst>
                                          <p:attrName>style.visibility</p:attrName>
                                        </p:attrNameLst>
                                      </p:cBhvr>
                                      <p:to>
                                        <p:strVal val="hidden"/>
                                      </p:to>
                                    </p:set>
                                  </p:childTnLst>
                                </p:cTn>
                              </p:par>
                              <p:par>
                                <p:cTn id="158" presetID="1" presetClass="entr" presetSubtype="0" fill="hold" grpId="0" nodeType="withEffect">
                                  <p:stCondLst>
                                    <p:cond delay="0"/>
                                  </p:stCondLst>
                                  <p:childTnLst>
                                    <p:set>
                                      <p:cBhvr>
                                        <p:cTn id="159" dur="1" fill="hold">
                                          <p:stCondLst>
                                            <p:cond delay="0"/>
                                          </p:stCondLst>
                                        </p:cTn>
                                        <p:tgtEl>
                                          <p:spTgt spid="53"/>
                                        </p:tgtEl>
                                        <p:attrNameLst>
                                          <p:attrName>style.visibility</p:attrName>
                                        </p:attrNameLst>
                                      </p:cBhvr>
                                      <p:to>
                                        <p:strVal val="visible"/>
                                      </p:to>
                                    </p:set>
                                  </p:childTnLst>
                                </p:cTn>
                              </p:par>
                              <p:par>
                                <p:cTn id="160" presetID="1" presetClass="entr" presetSubtype="0" fill="hold" grpId="0" nodeType="withEffect">
                                  <p:stCondLst>
                                    <p:cond delay="0"/>
                                  </p:stCondLst>
                                  <p:childTnLst>
                                    <p:set>
                                      <p:cBhvr>
                                        <p:cTn id="161" dur="1" fill="hold">
                                          <p:stCondLst>
                                            <p:cond delay="0"/>
                                          </p:stCondLst>
                                        </p:cTn>
                                        <p:tgtEl>
                                          <p:spTgt spid="48"/>
                                        </p:tgtEl>
                                        <p:attrNameLst>
                                          <p:attrName>style.visibility</p:attrName>
                                        </p:attrNameLst>
                                      </p:cBhvr>
                                      <p:to>
                                        <p:strVal val="visible"/>
                                      </p:to>
                                    </p:set>
                                  </p:childTnLst>
                                </p:cTn>
                              </p:par>
                              <p:par>
                                <p:cTn id="162" presetID="1" presetClass="entr" presetSubtype="0" fill="hold" grpId="0" nodeType="withEffect">
                                  <p:stCondLst>
                                    <p:cond delay="0"/>
                                  </p:stCondLst>
                                  <p:childTnLst>
                                    <p:set>
                                      <p:cBhvr>
                                        <p:cTn id="163" dur="1" fill="hold">
                                          <p:stCondLst>
                                            <p:cond delay="0"/>
                                          </p:stCondLst>
                                        </p:cTn>
                                        <p:tgtEl>
                                          <p:spTgt spid="49"/>
                                        </p:tgtEl>
                                        <p:attrNameLst>
                                          <p:attrName>style.visibility</p:attrName>
                                        </p:attrNameLst>
                                      </p:cBhvr>
                                      <p:to>
                                        <p:strVal val="visible"/>
                                      </p:to>
                                    </p:set>
                                  </p:childTnLst>
                                </p:cTn>
                              </p:par>
                              <p:par>
                                <p:cTn id="164" presetID="1" presetClass="entr" presetSubtype="0" fill="hold" grpId="0" nodeType="withEffect">
                                  <p:stCondLst>
                                    <p:cond delay="0"/>
                                  </p:stCondLst>
                                  <p:childTnLst>
                                    <p:set>
                                      <p:cBhvr>
                                        <p:cTn id="165" dur="1" fill="hold">
                                          <p:stCondLst>
                                            <p:cond delay="0"/>
                                          </p:stCondLst>
                                        </p:cTn>
                                        <p:tgtEl>
                                          <p:spTgt spid="52"/>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10" presetClass="entr" presetSubtype="0" fill="hold" nodeType="clickEffect">
                                  <p:stCondLst>
                                    <p:cond delay="0"/>
                                  </p:stCondLst>
                                  <p:childTnLst>
                                    <p:set>
                                      <p:cBhvr>
                                        <p:cTn id="169" dur="1" fill="hold">
                                          <p:stCondLst>
                                            <p:cond delay="0"/>
                                          </p:stCondLst>
                                        </p:cTn>
                                        <p:tgtEl>
                                          <p:spTgt spid="47"/>
                                        </p:tgtEl>
                                        <p:attrNameLst>
                                          <p:attrName>style.visibility</p:attrName>
                                        </p:attrNameLst>
                                      </p:cBhvr>
                                      <p:to>
                                        <p:strVal val="visible"/>
                                      </p:to>
                                    </p:set>
                                    <p:animEffect transition="in" filter="fade">
                                      <p:cBhvr>
                                        <p:cTn id="170" dur="500"/>
                                        <p:tgtEl>
                                          <p:spTgt spid="47"/>
                                        </p:tgtEl>
                                      </p:cBhvr>
                                    </p:animEffect>
                                  </p:childTnLst>
                                </p:cTn>
                              </p:par>
                              <p:par>
                                <p:cTn id="171" presetID="10" presetClass="entr" presetSubtype="0" fill="hold" nodeType="withEffect">
                                  <p:stCondLst>
                                    <p:cond delay="0"/>
                                  </p:stCondLst>
                                  <p:childTnLst>
                                    <p:set>
                                      <p:cBhvr>
                                        <p:cTn id="172" dur="1" fill="hold">
                                          <p:stCondLst>
                                            <p:cond delay="0"/>
                                          </p:stCondLst>
                                        </p:cTn>
                                        <p:tgtEl>
                                          <p:spTgt spid="46"/>
                                        </p:tgtEl>
                                        <p:attrNameLst>
                                          <p:attrName>style.visibility</p:attrName>
                                        </p:attrNameLst>
                                      </p:cBhvr>
                                      <p:to>
                                        <p:strVal val="visible"/>
                                      </p:to>
                                    </p:set>
                                    <p:animEffect transition="in" filter="fade">
                                      <p:cBhvr>
                                        <p:cTn id="173" dur="500"/>
                                        <p:tgtEl>
                                          <p:spTgt spid="46"/>
                                        </p:tgtEl>
                                      </p:cBhvr>
                                    </p:animEffect>
                                  </p:childTnLst>
                                </p:cTn>
                              </p:par>
                              <p:par>
                                <p:cTn id="174" presetID="10" presetClass="entr" presetSubtype="0" fill="hold" nodeType="withEffect">
                                  <p:stCondLst>
                                    <p:cond delay="0"/>
                                  </p:stCondLst>
                                  <p:childTnLst>
                                    <p:set>
                                      <p:cBhvr>
                                        <p:cTn id="175" dur="1" fill="hold">
                                          <p:stCondLst>
                                            <p:cond delay="0"/>
                                          </p:stCondLst>
                                        </p:cTn>
                                        <p:tgtEl>
                                          <p:spTgt spid="45"/>
                                        </p:tgtEl>
                                        <p:attrNameLst>
                                          <p:attrName>style.visibility</p:attrName>
                                        </p:attrNameLst>
                                      </p:cBhvr>
                                      <p:to>
                                        <p:strVal val="visible"/>
                                      </p:to>
                                    </p:set>
                                    <p:animEffect transition="in" filter="fade">
                                      <p:cBhvr>
                                        <p:cTn id="176" dur="500"/>
                                        <p:tgtEl>
                                          <p:spTgt spid="45"/>
                                        </p:tgtEl>
                                      </p:cBhvr>
                                    </p:animEffect>
                                  </p:childTnLst>
                                </p:cTn>
                              </p:par>
                              <p:par>
                                <p:cTn id="177" presetID="10" presetClass="entr" presetSubtype="0" fill="hold" nodeType="withEffect">
                                  <p:stCondLst>
                                    <p:cond delay="0"/>
                                  </p:stCondLst>
                                  <p:childTnLst>
                                    <p:set>
                                      <p:cBhvr>
                                        <p:cTn id="178" dur="1" fill="hold">
                                          <p:stCondLst>
                                            <p:cond delay="0"/>
                                          </p:stCondLst>
                                        </p:cTn>
                                        <p:tgtEl>
                                          <p:spTgt spid="42"/>
                                        </p:tgtEl>
                                        <p:attrNameLst>
                                          <p:attrName>style.visibility</p:attrName>
                                        </p:attrNameLst>
                                      </p:cBhvr>
                                      <p:to>
                                        <p:strVal val="visible"/>
                                      </p:to>
                                    </p:set>
                                    <p:animEffect transition="in" filter="fade">
                                      <p:cBhvr>
                                        <p:cTn id="179" dur="500"/>
                                        <p:tgtEl>
                                          <p:spTgt spid="42"/>
                                        </p:tgtEl>
                                      </p:cBhvr>
                                    </p:animEffect>
                                  </p:childTnLst>
                                </p:cTn>
                              </p:par>
                              <p:par>
                                <p:cTn id="180" presetID="1" presetClass="entr" presetSubtype="0" fill="hold" grpId="0" nodeType="withEffect">
                                  <p:stCondLst>
                                    <p:cond delay="0"/>
                                  </p:stCondLst>
                                  <p:childTnLst>
                                    <p:set>
                                      <p:cBhvr>
                                        <p:cTn id="181" dur="1" fill="hold">
                                          <p:stCondLst>
                                            <p:cond delay="0"/>
                                          </p:stCondLst>
                                        </p:cTn>
                                        <p:tgtEl>
                                          <p:spTgt spid="6"/>
                                        </p:tgtEl>
                                        <p:attrNameLst>
                                          <p:attrName>style.visibility</p:attrName>
                                        </p:attrNameLst>
                                      </p:cBhvr>
                                      <p:to>
                                        <p:strVal val="visible"/>
                                      </p:to>
                                    </p:set>
                                  </p:childTnLst>
                                </p:cTn>
                              </p:par>
                              <p:par>
                                <p:cTn id="182" presetID="1" presetClass="entr" presetSubtype="0" fill="hold" grpId="0" nodeType="withEffect">
                                  <p:stCondLst>
                                    <p:cond delay="0"/>
                                  </p:stCondLst>
                                  <p:childTnLst>
                                    <p:set>
                                      <p:cBhvr>
                                        <p:cTn id="183" dur="1" fill="hold">
                                          <p:stCondLst>
                                            <p:cond delay="0"/>
                                          </p:stCondLst>
                                        </p:cTn>
                                        <p:tgtEl>
                                          <p:spTgt spid="37"/>
                                        </p:tgtEl>
                                        <p:attrNameLst>
                                          <p:attrName>style.visibility</p:attrName>
                                        </p:attrNameLst>
                                      </p:cBhvr>
                                      <p:to>
                                        <p:strVal val="visible"/>
                                      </p:to>
                                    </p:set>
                                  </p:childTnLst>
                                </p:cTn>
                              </p:par>
                              <p:par>
                                <p:cTn id="184" presetID="1" presetClass="entr" presetSubtype="0" fill="hold" grpId="0" nodeType="withEffect">
                                  <p:stCondLst>
                                    <p:cond delay="0"/>
                                  </p:stCondLst>
                                  <p:childTnLst>
                                    <p:set>
                                      <p:cBhvr>
                                        <p:cTn id="185" dur="1" fill="hold">
                                          <p:stCondLst>
                                            <p:cond delay="0"/>
                                          </p:stCondLst>
                                        </p:cTn>
                                        <p:tgtEl>
                                          <p:spTgt spid="39"/>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41"/>
                                        </p:tgtEl>
                                        <p:attrNameLst>
                                          <p:attrName>style.visibility</p:attrName>
                                        </p:attrNameLst>
                                      </p:cBhvr>
                                      <p:to>
                                        <p:strVal val="visible"/>
                                      </p:to>
                                    </p:set>
                                  </p:childTnLst>
                                </p:cTn>
                              </p:par>
                              <p:par>
                                <p:cTn id="188" presetID="1" presetClass="exit" presetSubtype="0" fill="hold" grpId="0" nodeType="withEffect">
                                  <p:stCondLst>
                                    <p:cond delay="0"/>
                                  </p:stCondLst>
                                  <p:childTnLst>
                                    <p:set>
                                      <p:cBhvr>
                                        <p:cTn id="189" dur="1" fill="hold">
                                          <p:stCondLst>
                                            <p:cond delay="0"/>
                                          </p:stCondLst>
                                        </p:cTn>
                                        <p:tgtEl>
                                          <p:spTgt spid="8"/>
                                        </p:tgtEl>
                                        <p:attrNameLst>
                                          <p:attrName>style.visibility</p:attrName>
                                        </p:attrNameLst>
                                      </p:cBhvr>
                                      <p:to>
                                        <p:strVal val="hidden"/>
                                      </p:to>
                                    </p:set>
                                  </p:childTnLst>
                                </p:cTn>
                              </p:par>
                              <p:par>
                                <p:cTn id="190" presetID="1" presetClass="exit" presetSubtype="0" fill="hold" grpId="0" nodeType="withEffect">
                                  <p:stCondLst>
                                    <p:cond delay="0"/>
                                  </p:stCondLst>
                                  <p:childTnLst>
                                    <p:set>
                                      <p:cBhvr>
                                        <p:cTn id="191" dur="1" fill="hold">
                                          <p:stCondLst>
                                            <p:cond delay="0"/>
                                          </p:stCondLst>
                                        </p:cTn>
                                        <p:tgtEl>
                                          <p:spTgt spid="10"/>
                                        </p:tgtEl>
                                        <p:attrNameLst>
                                          <p:attrName>style.visibility</p:attrName>
                                        </p:attrNameLst>
                                      </p:cBhvr>
                                      <p:to>
                                        <p:strVal val="hidden"/>
                                      </p:to>
                                    </p:set>
                                  </p:childTnLst>
                                </p:cTn>
                              </p:par>
                              <p:par>
                                <p:cTn id="192" presetID="1" presetClass="exit" presetSubtype="0" fill="hold" grpId="0" nodeType="withEffect">
                                  <p:stCondLst>
                                    <p:cond delay="0"/>
                                  </p:stCondLst>
                                  <p:childTnLst>
                                    <p:set>
                                      <p:cBhvr>
                                        <p:cTn id="193" dur="1" fill="hold">
                                          <p:stCondLst>
                                            <p:cond delay="0"/>
                                          </p:stCondLst>
                                        </p:cTn>
                                        <p:tgtEl>
                                          <p:spTgt spid="12"/>
                                        </p:tgtEl>
                                        <p:attrNameLst>
                                          <p:attrName>style.visibility</p:attrName>
                                        </p:attrNameLst>
                                      </p:cBhvr>
                                      <p:to>
                                        <p:strVal val="hidden"/>
                                      </p:to>
                                    </p:set>
                                  </p:childTnLst>
                                </p:cTn>
                              </p:par>
                              <p:par>
                                <p:cTn id="194" presetID="1" presetClass="exit" presetSubtype="0" fill="hold" grpId="0" nodeType="withEffect">
                                  <p:stCondLst>
                                    <p:cond delay="0"/>
                                  </p:stCondLst>
                                  <p:childTnLst>
                                    <p:set>
                                      <p:cBhvr>
                                        <p:cTn id="195"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92" grpId="0" animBg="1"/>
      <p:bldP spid="17" grpId="0" animBg="1"/>
      <p:bldP spid="91" grpId="0" animBg="1"/>
      <p:bldP spid="34" grpId="0" animBg="1"/>
      <p:bldP spid="43" grpId="0" animBg="1"/>
      <p:bldP spid="8" grpId="0" animBg="1"/>
      <p:bldP spid="9" grpId="0" animBg="1"/>
      <p:bldP spid="10" grpId="0" animBg="1"/>
      <p:bldP spid="11" grpId="0" animBg="1"/>
      <p:bldP spid="12" grpId="0" animBg="1"/>
      <p:bldP spid="13" grpId="0" animBg="1"/>
      <p:bldP spid="14" grpId="0" animBg="1"/>
      <p:bldP spid="15" grpId="0" animBg="1"/>
      <p:bldP spid="16" grpId="0" animBg="1"/>
      <p:bldP spid="18" grpId="0" animBg="1"/>
      <p:bldP spid="28" grpId="0" animBg="1"/>
      <p:bldP spid="29" grpId="0" animBg="1"/>
      <p:bldP spid="38" grpId="0" animBg="1"/>
      <p:bldP spid="58" grpId="0" animBg="1"/>
      <p:bldP spid="62" grpId="0" animBg="1"/>
      <p:bldP spid="63" grpId="0" animBg="1"/>
      <p:bldP spid="64" grpId="0" animBg="1"/>
      <p:bldP spid="6" grpId="0" animBg="1"/>
      <p:bldP spid="37" grpId="0" animBg="1"/>
      <p:bldP spid="39" grpId="0" animBg="1"/>
      <p:bldP spid="41" grpId="0" animBg="1"/>
      <p:bldP spid="48" grpId="0" animBg="1"/>
      <p:bldP spid="49" grpId="0" animBg="1"/>
      <p:bldP spid="52" grpId="0" animBg="1"/>
      <p:bldP spid="53"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38D9A-EB6D-365D-6580-63DF62568B57}"/>
              </a:ext>
            </a:extLst>
          </p:cNvPr>
          <p:cNvSpPr>
            <a:spLocks noGrp="1"/>
          </p:cNvSpPr>
          <p:nvPr>
            <p:ph type="title"/>
          </p:nvPr>
        </p:nvSpPr>
        <p:spPr/>
        <p:txBody>
          <a:bodyPr>
            <a:normAutofit fontScale="90000"/>
          </a:bodyPr>
          <a:lstStyle/>
          <a:p>
            <a:r>
              <a:rPr lang="en-US" err="1"/>
              <a:t>Blelloch’s</a:t>
            </a:r>
            <a:r>
              <a:rPr lang="en-US"/>
              <a:t> Algorithm – Implementation</a:t>
            </a:r>
          </a:p>
        </p:txBody>
      </p:sp>
      <p:sp>
        <p:nvSpPr>
          <p:cNvPr id="14" name="TextBox 13">
            <a:extLst>
              <a:ext uri="{FF2B5EF4-FFF2-40B4-BE49-F238E27FC236}">
                <a16:creationId xmlns:a16="http://schemas.microsoft.com/office/drawing/2014/main" id="{38635048-0AC5-B4DD-C0E0-8D913359B17D}"/>
              </a:ext>
            </a:extLst>
          </p:cNvPr>
          <p:cNvSpPr txBox="1"/>
          <p:nvPr/>
        </p:nvSpPr>
        <p:spPr>
          <a:xfrm>
            <a:off x="261054" y="1569316"/>
            <a:ext cx="5093442" cy="3693319"/>
          </a:xfrm>
          <a:prstGeom prst="rect">
            <a:avLst/>
          </a:prstGeom>
          <a:solidFill>
            <a:srgbClr val="262626"/>
          </a:solidFill>
          <a:ln w="12700" cap="flat">
            <a:solidFill>
              <a:srgbClr val="FFFFFF"/>
            </a:solid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300" b="0">
                <a:solidFill>
                  <a:srgbClr val="569CD6"/>
                </a:solidFill>
                <a:effectLst/>
                <a:latin typeface="Consolas" panose="020B0609020204030204" pitchFamily="49" charset="0"/>
              </a:rPr>
              <a:t>template</a:t>
            </a:r>
            <a:r>
              <a:rPr lang="en-US" sz="1300" b="0">
                <a:solidFill>
                  <a:srgbClr val="D4D4D4"/>
                </a:solidFill>
                <a:effectLst/>
                <a:latin typeface="Consolas" panose="020B0609020204030204" pitchFamily="49" charset="0"/>
              </a:rPr>
              <a:t>&lt;</a:t>
            </a:r>
            <a:r>
              <a:rPr lang="en-US" sz="1300" b="0" err="1">
                <a:solidFill>
                  <a:srgbClr val="569CD6"/>
                </a:solidFill>
                <a:effectLst/>
                <a:latin typeface="Consolas" panose="020B0609020204030204" pitchFamily="49" charset="0"/>
              </a:rPr>
              <a:t>typename</a:t>
            </a:r>
            <a:r>
              <a:rPr lang="en-US" sz="1300" b="0">
                <a:solidFill>
                  <a:srgbClr val="D4D4D4"/>
                </a:solidFill>
                <a:effectLst/>
                <a:latin typeface="Consolas" panose="020B0609020204030204" pitchFamily="49" charset="0"/>
              </a:rPr>
              <a:t> </a:t>
            </a:r>
            <a:r>
              <a:rPr lang="en-US" sz="1300" b="0">
                <a:solidFill>
                  <a:srgbClr val="4EC9B0"/>
                </a:solidFill>
                <a:effectLst/>
                <a:latin typeface="Consolas" panose="020B0609020204030204" pitchFamily="49" charset="0"/>
              </a:rPr>
              <a:t>T</a:t>
            </a:r>
            <a:r>
              <a:rPr lang="en-US" sz="1300" b="0">
                <a:solidFill>
                  <a:srgbClr val="D4D4D4"/>
                </a:solidFill>
                <a:effectLst/>
                <a:latin typeface="Consolas" panose="020B0609020204030204" pitchFamily="49" charset="0"/>
              </a:rPr>
              <a:t>&gt;</a:t>
            </a:r>
          </a:p>
          <a:p>
            <a:r>
              <a:rPr lang="en-US" sz="1300" b="0">
                <a:solidFill>
                  <a:srgbClr val="D4D4D4"/>
                </a:solidFill>
                <a:effectLst/>
                <a:latin typeface="Consolas" panose="020B0609020204030204" pitchFamily="49" charset="0"/>
              </a:rPr>
              <a:t>__device__ </a:t>
            </a:r>
            <a:r>
              <a:rPr lang="en-US" sz="1300" b="0">
                <a:solidFill>
                  <a:srgbClr val="569CD6"/>
                </a:solidFill>
                <a:effectLst/>
                <a:latin typeface="Consolas" panose="020B0609020204030204" pitchFamily="49" charset="0"/>
              </a:rPr>
              <a:t>void</a:t>
            </a:r>
            <a:r>
              <a:rPr lang="en-US" sz="1300" b="0">
                <a:solidFill>
                  <a:srgbClr val="D4D4D4"/>
                </a:solidFill>
                <a:effectLst/>
                <a:latin typeface="Consolas" panose="020B0609020204030204" pitchFamily="49" charset="0"/>
              </a:rPr>
              <a:t> </a:t>
            </a:r>
            <a:r>
              <a:rPr lang="en-US" sz="1300" b="0" err="1">
                <a:solidFill>
                  <a:srgbClr val="DCDCAA"/>
                </a:solidFill>
                <a:effectLst/>
                <a:latin typeface="Consolas" panose="020B0609020204030204" pitchFamily="49" charset="0"/>
              </a:rPr>
              <a:t>ReduceUpSweep</a:t>
            </a:r>
            <a:r>
              <a:rPr lang="en-US" sz="1300" b="0">
                <a:solidFill>
                  <a:srgbClr val="D4D4D4"/>
                </a:solidFill>
                <a:effectLst/>
                <a:latin typeface="Consolas" panose="020B0609020204030204" pitchFamily="49" charset="0"/>
              </a:rPr>
              <a:t>(</a:t>
            </a:r>
            <a:r>
              <a:rPr lang="en-US" sz="1300" b="0">
                <a:solidFill>
                  <a:srgbClr val="4EC9B0"/>
                </a:solidFill>
                <a:effectLst/>
                <a:latin typeface="Consolas" panose="020B0609020204030204" pitchFamily="49" charset="0"/>
              </a:rPr>
              <a:t>T</a:t>
            </a:r>
            <a:r>
              <a:rPr lang="en-US" sz="1300" b="0">
                <a:solidFill>
                  <a:srgbClr val="D4D4D4"/>
                </a:solidFill>
                <a:effectLst/>
                <a:latin typeface="Consolas" panose="020B0609020204030204" pitchFamily="49" charset="0"/>
              </a:rPr>
              <a:t> </a:t>
            </a:r>
            <a:r>
              <a:rPr lang="en-US" sz="1300" b="0" err="1">
                <a:solidFill>
                  <a:srgbClr val="D4D4D4"/>
                </a:solidFill>
                <a:effectLst/>
                <a:latin typeface="Consolas" panose="020B0609020204030204" pitchFamily="49" charset="0"/>
              </a:rPr>
              <a:t>val</a:t>
            </a:r>
            <a:r>
              <a:rPr lang="en-US" sz="1300" b="0">
                <a:solidFill>
                  <a:srgbClr val="D4D4D4"/>
                </a:solidFill>
                <a:effectLst/>
                <a:latin typeface="Consolas" panose="020B0609020204030204" pitchFamily="49" charset="0"/>
              </a:rPr>
              <a:t>, </a:t>
            </a:r>
            <a:r>
              <a:rPr lang="en-US" sz="1300" b="0">
                <a:solidFill>
                  <a:srgbClr val="4EC9B0"/>
                </a:solidFill>
                <a:effectLst/>
                <a:latin typeface="Consolas" panose="020B0609020204030204" pitchFamily="49" charset="0"/>
              </a:rPr>
              <a:t>T</a:t>
            </a:r>
            <a:r>
              <a:rPr lang="en-US" sz="1300" b="0">
                <a:solidFill>
                  <a:srgbClr val="D4D4D4"/>
                </a:solidFill>
                <a:effectLst/>
                <a:latin typeface="Consolas" panose="020B0609020204030204" pitchFamily="49" charset="0"/>
              </a:rPr>
              <a:t>* </a:t>
            </a:r>
            <a:r>
              <a:rPr lang="en-US" sz="1200" b="0" err="1">
                <a:solidFill>
                  <a:srgbClr val="D4D4D4"/>
                </a:solidFill>
                <a:effectLst/>
                <a:latin typeface="Consolas" panose="020B0609020204030204" pitchFamily="49" charset="0"/>
              </a:rPr>
              <a:t>smem</a:t>
            </a:r>
            <a:r>
              <a:rPr lang="en-US" sz="1300" b="0">
                <a:solidFill>
                  <a:srgbClr val="D4D4D4"/>
                </a:solidFill>
                <a:effectLst/>
                <a:latin typeface="Consolas" panose="020B0609020204030204" pitchFamily="49" charset="0"/>
              </a:rPr>
              <a:t>)</a:t>
            </a:r>
          </a:p>
          <a:p>
            <a:r>
              <a:rPr lang="en-US" sz="1300" b="0">
                <a:solidFill>
                  <a:srgbClr val="D4D4D4"/>
                </a:solidFill>
                <a:effectLst/>
                <a:latin typeface="Consolas" panose="020B0609020204030204" pitchFamily="49" charset="0"/>
              </a:rPr>
              <a:t>{</a:t>
            </a:r>
          </a:p>
          <a:p>
            <a:r>
              <a:rPr lang="en-US" sz="1300" b="0">
                <a:solidFill>
                  <a:srgbClr val="D4D4D4"/>
                </a:solidFill>
                <a:effectLst/>
                <a:latin typeface="Consolas" panose="020B0609020204030204" pitchFamily="49" charset="0"/>
              </a:rPr>
              <a:t>    </a:t>
            </a:r>
            <a:r>
              <a:rPr lang="en-US" sz="1200" b="0" err="1">
                <a:solidFill>
                  <a:srgbClr val="D4D4D4"/>
                </a:solidFill>
                <a:effectLst/>
                <a:latin typeface="Consolas" panose="020B0609020204030204" pitchFamily="49" charset="0"/>
              </a:rPr>
              <a:t>smem</a:t>
            </a:r>
            <a:r>
              <a:rPr lang="en-US" sz="1300" b="0">
                <a:solidFill>
                  <a:srgbClr val="CCCCCC"/>
                </a:solidFill>
                <a:effectLst/>
                <a:latin typeface="Consolas" panose="020B0609020204030204" pitchFamily="49" charset="0"/>
              </a:rPr>
              <a:t>[</a:t>
            </a:r>
            <a:r>
              <a:rPr lang="en-US" sz="1300" b="0" err="1">
                <a:solidFill>
                  <a:srgbClr val="CCCCCC"/>
                </a:solidFill>
                <a:effectLst/>
                <a:latin typeface="Consolas" panose="020B0609020204030204" pitchFamily="49" charset="0"/>
              </a:rPr>
              <a:t>threadIdx.x</a:t>
            </a:r>
            <a:r>
              <a:rPr lang="en-US" sz="1300" b="0">
                <a:solidFill>
                  <a:srgbClr val="CCCCCC"/>
                </a:solidFill>
                <a:effectLst/>
                <a:latin typeface="Consolas" panose="020B0609020204030204" pitchFamily="49" charset="0"/>
              </a:rPr>
              <a:t>]</a:t>
            </a:r>
            <a:r>
              <a:rPr lang="en-US" sz="1300" b="0">
                <a:solidFill>
                  <a:srgbClr val="D4D4D4"/>
                </a:solidFill>
                <a:effectLst/>
                <a:latin typeface="Consolas" panose="020B0609020204030204" pitchFamily="49" charset="0"/>
              </a:rPr>
              <a:t> = </a:t>
            </a:r>
            <a:r>
              <a:rPr lang="en-US" sz="1300" b="0" err="1">
                <a:solidFill>
                  <a:srgbClr val="D4D4D4"/>
                </a:solidFill>
                <a:effectLst/>
                <a:latin typeface="Consolas" panose="020B0609020204030204" pitchFamily="49" charset="0"/>
              </a:rPr>
              <a:t>val</a:t>
            </a:r>
            <a:r>
              <a:rPr lang="en-US" sz="1300" b="0">
                <a:solidFill>
                  <a:srgbClr val="D4D4D4"/>
                </a:solidFill>
                <a:effectLst/>
                <a:latin typeface="Consolas" panose="020B0609020204030204" pitchFamily="49" charset="0"/>
              </a:rPr>
              <a:t>;</a:t>
            </a:r>
          </a:p>
          <a:p>
            <a:r>
              <a:rPr lang="en-US" sz="1300" b="0">
                <a:solidFill>
                  <a:srgbClr val="D4D4D4"/>
                </a:solidFill>
                <a:effectLst/>
                <a:latin typeface="Consolas" panose="020B0609020204030204" pitchFamily="49" charset="0"/>
              </a:rPr>
              <a:t>    </a:t>
            </a:r>
            <a:r>
              <a:rPr lang="en-US" sz="1300" b="0">
                <a:solidFill>
                  <a:srgbClr val="DCDCAA"/>
                </a:solidFill>
                <a:effectLst/>
                <a:latin typeface="Consolas" panose="020B0609020204030204" pitchFamily="49" charset="0"/>
              </a:rPr>
              <a:t>__</a:t>
            </a:r>
            <a:r>
              <a:rPr lang="en-US" sz="1300" b="0" err="1">
                <a:solidFill>
                  <a:srgbClr val="DCDCAA"/>
                </a:solidFill>
                <a:effectLst/>
                <a:latin typeface="Consolas" panose="020B0609020204030204" pitchFamily="49" charset="0"/>
              </a:rPr>
              <a:t>syncthreads</a:t>
            </a:r>
            <a:r>
              <a:rPr lang="en-US" sz="1300" b="0">
                <a:solidFill>
                  <a:srgbClr val="D4D4D4"/>
                </a:solidFill>
                <a:effectLst/>
                <a:latin typeface="Consolas" panose="020B0609020204030204" pitchFamily="49" charset="0"/>
              </a:rPr>
              <a:t>();</a:t>
            </a:r>
          </a:p>
          <a:p>
            <a:r>
              <a:rPr lang="en-US" sz="1300" b="0">
                <a:solidFill>
                  <a:srgbClr val="D4D4D4"/>
                </a:solidFill>
                <a:effectLst/>
                <a:latin typeface="Consolas" panose="020B0609020204030204" pitchFamily="49" charset="0"/>
              </a:rPr>
              <a:t>    </a:t>
            </a:r>
            <a:r>
              <a:rPr lang="en-US" sz="1300" b="0">
                <a:solidFill>
                  <a:srgbClr val="569CD6"/>
                </a:solidFill>
                <a:effectLst/>
                <a:latin typeface="Consolas" panose="020B0609020204030204" pitchFamily="49" charset="0"/>
              </a:rPr>
              <a:t>int</a:t>
            </a:r>
            <a:r>
              <a:rPr lang="en-US" sz="1300" b="0">
                <a:solidFill>
                  <a:srgbClr val="D4D4D4"/>
                </a:solidFill>
                <a:effectLst/>
                <a:latin typeface="Consolas" panose="020B0609020204030204" pitchFamily="49" charset="0"/>
              </a:rPr>
              <a:t> active = </a:t>
            </a:r>
            <a:r>
              <a:rPr lang="en-US" sz="1300" b="0" err="1">
                <a:solidFill>
                  <a:srgbClr val="CCCCCC"/>
                </a:solidFill>
                <a:effectLst/>
                <a:latin typeface="Consolas" panose="020B0609020204030204" pitchFamily="49" charset="0"/>
              </a:rPr>
              <a:t>blockDim.x</a:t>
            </a:r>
            <a:r>
              <a:rPr lang="en-US" sz="1300" b="0">
                <a:solidFill>
                  <a:srgbClr val="D4D4D4"/>
                </a:solidFill>
                <a:effectLst/>
                <a:latin typeface="Consolas" panose="020B0609020204030204" pitchFamily="49" charset="0"/>
              </a:rPr>
              <a:t> </a:t>
            </a:r>
            <a:r>
              <a:rPr lang="en-US" sz="1300">
                <a:solidFill>
                  <a:srgbClr val="D4D4D4"/>
                </a:solidFill>
                <a:latin typeface="Consolas" panose="020B0609020204030204" pitchFamily="49" charset="0"/>
              </a:rPr>
              <a:t>&lt;&lt;</a:t>
            </a:r>
            <a:r>
              <a:rPr lang="en-US" sz="1300" b="0">
                <a:solidFill>
                  <a:srgbClr val="D4D4D4"/>
                </a:solidFill>
                <a:effectLst/>
                <a:latin typeface="Consolas" panose="020B0609020204030204" pitchFamily="49" charset="0"/>
              </a:rPr>
              <a:t> </a:t>
            </a:r>
            <a:r>
              <a:rPr lang="en-US" sz="1300" b="0">
                <a:solidFill>
                  <a:srgbClr val="B5CEA8"/>
                </a:solidFill>
                <a:effectLst/>
                <a:latin typeface="Consolas" panose="020B0609020204030204" pitchFamily="49" charset="0"/>
              </a:rPr>
              <a:t>1</a:t>
            </a:r>
            <a:r>
              <a:rPr lang="en-US" sz="1300" b="0">
                <a:solidFill>
                  <a:srgbClr val="D4D4D4"/>
                </a:solidFill>
                <a:effectLst/>
                <a:latin typeface="Consolas" panose="020B0609020204030204" pitchFamily="49" charset="0"/>
              </a:rPr>
              <a:t>;</a:t>
            </a:r>
          </a:p>
          <a:p>
            <a:r>
              <a:rPr lang="en-US" sz="1300" b="0">
                <a:solidFill>
                  <a:srgbClr val="D4D4D4"/>
                </a:solidFill>
                <a:effectLst/>
                <a:latin typeface="Consolas" panose="020B0609020204030204" pitchFamily="49" charset="0"/>
              </a:rPr>
              <a:t>    </a:t>
            </a:r>
            <a:r>
              <a:rPr lang="en-US" sz="1300" b="0">
                <a:solidFill>
                  <a:srgbClr val="C586C0"/>
                </a:solidFill>
                <a:effectLst/>
                <a:latin typeface="Consolas" panose="020B0609020204030204" pitchFamily="49" charset="0"/>
              </a:rPr>
              <a:t>for </a:t>
            </a:r>
            <a:r>
              <a:rPr lang="en-US" sz="1300" b="0">
                <a:solidFill>
                  <a:srgbClr val="D4D4D4"/>
                </a:solidFill>
                <a:effectLst/>
                <a:latin typeface="Consolas" panose="020B0609020204030204" pitchFamily="49" charset="0"/>
              </a:rPr>
              <a:t>(</a:t>
            </a:r>
            <a:r>
              <a:rPr lang="en-US" sz="1300" b="0">
                <a:solidFill>
                  <a:srgbClr val="569CD6"/>
                </a:solidFill>
                <a:effectLst/>
                <a:latin typeface="Consolas" panose="020B0609020204030204" pitchFamily="49" charset="0"/>
              </a:rPr>
              <a:t>int</a:t>
            </a:r>
            <a:r>
              <a:rPr lang="en-US" sz="1300" b="0">
                <a:solidFill>
                  <a:srgbClr val="D4D4D4"/>
                </a:solidFill>
                <a:effectLst/>
                <a:latin typeface="Consolas" panose="020B0609020204030204" pitchFamily="49" charset="0"/>
              </a:rPr>
              <a:t> </a:t>
            </a:r>
            <a:r>
              <a:rPr lang="en-US" sz="1300" b="0" err="1">
                <a:solidFill>
                  <a:srgbClr val="D4D4D4"/>
                </a:solidFill>
                <a:effectLst/>
                <a:latin typeface="Consolas" panose="020B0609020204030204" pitchFamily="49" charset="0"/>
              </a:rPr>
              <a:t>i</a:t>
            </a:r>
            <a:r>
              <a:rPr lang="en-US" sz="1300" b="0">
                <a:solidFill>
                  <a:srgbClr val="D4D4D4"/>
                </a:solidFill>
                <a:effectLst/>
                <a:latin typeface="Consolas" panose="020B0609020204030204" pitchFamily="49" charset="0"/>
              </a:rPr>
              <a:t> = </a:t>
            </a:r>
            <a:r>
              <a:rPr lang="en-US" sz="1300" b="0">
                <a:solidFill>
                  <a:srgbClr val="B5CEA8"/>
                </a:solidFill>
                <a:effectLst/>
                <a:latin typeface="Consolas" panose="020B0609020204030204" pitchFamily="49" charset="0"/>
              </a:rPr>
              <a:t>1</a:t>
            </a:r>
            <a:r>
              <a:rPr lang="en-US" sz="1300" b="0">
                <a:solidFill>
                  <a:srgbClr val="D4D4D4"/>
                </a:solidFill>
                <a:effectLst/>
                <a:latin typeface="Consolas" panose="020B0609020204030204" pitchFamily="49" charset="0"/>
              </a:rPr>
              <a:t>; </a:t>
            </a:r>
            <a:r>
              <a:rPr lang="en-US" sz="1300" b="0" err="1">
                <a:solidFill>
                  <a:srgbClr val="D4D4D4"/>
                </a:solidFill>
                <a:effectLst/>
                <a:latin typeface="Consolas" panose="020B0609020204030204" pitchFamily="49" charset="0"/>
              </a:rPr>
              <a:t>i</a:t>
            </a:r>
            <a:r>
              <a:rPr lang="en-US" sz="1300" b="0">
                <a:solidFill>
                  <a:srgbClr val="D4D4D4"/>
                </a:solidFill>
                <a:effectLst/>
                <a:latin typeface="Consolas" panose="020B0609020204030204" pitchFamily="49" charset="0"/>
              </a:rPr>
              <a:t> &lt; </a:t>
            </a:r>
            <a:r>
              <a:rPr lang="en-US" sz="1300" b="0" err="1">
                <a:solidFill>
                  <a:srgbClr val="CCCCCC"/>
                </a:solidFill>
                <a:effectLst/>
                <a:latin typeface="Consolas" panose="020B0609020204030204" pitchFamily="49" charset="0"/>
              </a:rPr>
              <a:t>blockDim.x</a:t>
            </a:r>
            <a:r>
              <a:rPr lang="en-US" sz="1300" b="0">
                <a:solidFill>
                  <a:srgbClr val="D4D4D4"/>
                </a:solidFill>
                <a:effectLst/>
                <a:latin typeface="Consolas" panose="020B0609020204030204" pitchFamily="49" charset="0"/>
              </a:rPr>
              <a:t>; I </a:t>
            </a:r>
            <a:r>
              <a:rPr lang="en-US" sz="1300">
                <a:solidFill>
                  <a:srgbClr val="D4D4D4"/>
                </a:solidFill>
                <a:latin typeface="Consolas" panose="020B0609020204030204" pitchFamily="49" charset="0"/>
              </a:rPr>
              <a:t>&lt;&lt;</a:t>
            </a:r>
            <a:r>
              <a:rPr lang="en-US" sz="1300" b="0">
                <a:solidFill>
                  <a:srgbClr val="D4D4D4"/>
                </a:solidFill>
                <a:effectLst/>
                <a:latin typeface="Consolas" panose="020B0609020204030204" pitchFamily="49" charset="0"/>
              </a:rPr>
              <a:t>= </a:t>
            </a:r>
            <a:r>
              <a:rPr lang="en-US" sz="1300" b="0">
                <a:solidFill>
                  <a:srgbClr val="B5CEA8"/>
                </a:solidFill>
                <a:effectLst/>
                <a:latin typeface="Consolas" panose="020B0609020204030204" pitchFamily="49" charset="0"/>
              </a:rPr>
              <a:t>1</a:t>
            </a:r>
            <a:r>
              <a:rPr lang="en-US" sz="1300" b="0">
                <a:solidFill>
                  <a:srgbClr val="D4D4D4"/>
                </a:solidFill>
                <a:effectLst/>
                <a:latin typeface="Consolas" panose="020B0609020204030204" pitchFamily="49" charset="0"/>
              </a:rPr>
              <a:t>)</a:t>
            </a:r>
          </a:p>
          <a:p>
            <a:r>
              <a:rPr lang="en-US" sz="1300" b="0">
                <a:solidFill>
                  <a:srgbClr val="D4D4D4"/>
                </a:solidFill>
                <a:effectLst/>
                <a:latin typeface="Consolas" panose="020B0609020204030204" pitchFamily="49" charset="0"/>
              </a:rPr>
              <a:t>    {</a:t>
            </a:r>
          </a:p>
          <a:p>
            <a:r>
              <a:rPr lang="en-US" sz="1300" b="0">
                <a:solidFill>
                  <a:srgbClr val="D4D4D4"/>
                </a:solidFill>
                <a:effectLst/>
                <a:latin typeface="Consolas" panose="020B0609020204030204" pitchFamily="49" charset="0"/>
              </a:rPr>
              <a:t>        </a:t>
            </a:r>
            <a:r>
              <a:rPr lang="en-US" sz="1300" b="0">
                <a:solidFill>
                  <a:srgbClr val="C586C0"/>
                </a:solidFill>
                <a:effectLst/>
                <a:latin typeface="Consolas" panose="020B0609020204030204" pitchFamily="49" charset="0"/>
              </a:rPr>
              <a:t>if </a:t>
            </a:r>
            <a:r>
              <a:rPr lang="en-US" sz="1300" b="0">
                <a:solidFill>
                  <a:srgbClr val="D4D4D4"/>
                </a:solidFill>
                <a:effectLst/>
                <a:latin typeface="Consolas" panose="020B0609020204030204" pitchFamily="49" charset="0"/>
              </a:rPr>
              <a:t>(</a:t>
            </a:r>
            <a:r>
              <a:rPr lang="en-US" sz="1300" b="0" err="1">
                <a:solidFill>
                  <a:srgbClr val="CCCCCC"/>
                </a:solidFill>
                <a:effectLst/>
                <a:latin typeface="Consolas" panose="020B0609020204030204" pitchFamily="49" charset="0"/>
              </a:rPr>
              <a:t>threadIdx.x</a:t>
            </a:r>
            <a:r>
              <a:rPr lang="en-US" sz="1300" b="0">
                <a:solidFill>
                  <a:srgbClr val="D4D4D4"/>
                </a:solidFill>
                <a:effectLst/>
                <a:latin typeface="Consolas" panose="020B0609020204030204" pitchFamily="49" charset="0"/>
              </a:rPr>
              <a:t> &lt; active)</a:t>
            </a:r>
          </a:p>
          <a:p>
            <a:r>
              <a:rPr lang="en-US" sz="1300" b="0">
                <a:solidFill>
                  <a:srgbClr val="D4D4D4"/>
                </a:solidFill>
                <a:effectLst/>
                <a:latin typeface="Consolas" panose="020B0609020204030204" pitchFamily="49" charset="0"/>
              </a:rPr>
              <a:t>        {</a:t>
            </a:r>
          </a:p>
          <a:p>
            <a:r>
              <a:rPr lang="en-US" sz="1300" b="0">
                <a:solidFill>
                  <a:srgbClr val="D4D4D4"/>
                </a:solidFill>
                <a:effectLst/>
                <a:latin typeface="Consolas" panose="020B0609020204030204" pitchFamily="49" charset="0"/>
              </a:rPr>
              <a:t>            </a:t>
            </a:r>
            <a:r>
              <a:rPr lang="en-US" sz="1300" b="0">
                <a:solidFill>
                  <a:srgbClr val="569CD6"/>
                </a:solidFill>
                <a:effectLst/>
                <a:latin typeface="Consolas" panose="020B0609020204030204" pitchFamily="49" charset="0"/>
              </a:rPr>
              <a:t>int</a:t>
            </a:r>
            <a:r>
              <a:rPr lang="en-US" sz="1300" b="0">
                <a:solidFill>
                  <a:srgbClr val="D4D4D4"/>
                </a:solidFill>
                <a:effectLst/>
                <a:latin typeface="Consolas" panose="020B0609020204030204" pitchFamily="49" charset="0"/>
              </a:rPr>
              <a:t> L = </a:t>
            </a:r>
            <a:r>
              <a:rPr lang="en-US" sz="1300" b="0" err="1">
                <a:solidFill>
                  <a:srgbClr val="D4D4D4"/>
                </a:solidFill>
                <a:effectLst/>
                <a:latin typeface="Consolas" panose="020B0609020204030204" pitchFamily="49" charset="0"/>
              </a:rPr>
              <a:t>i</a:t>
            </a:r>
            <a:r>
              <a:rPr lang="en-US" sz="1300" b="0">
                <a:solidFill>
                  <a:srgbClr val="D4D4D4"/>
                </a:solidFill>
                <a:effectLst/>
                <a:latin typeface="Consolas" panose="020B0609020204030204" pitchFamily="49" charset="0"/>
              </a:rPr>
              <a:t> * (</a:t>
            </a:r>
            <a:r>
              <a:rPr lang="en-US" sz="1300" b="0">
                <a:solidFill>
                  <a:srgbClr val="B5CEA8"/>
                </a:solidFill>
                <a:effectLst/>
                <a:latin typeface="Consolas" panose="020B0609020204030204" pitchFamily="49" charset="0"/>
              </a:rPr>
              <a:t>2</a:t>
            </a:r>
            <a:r>
              <a:rPr lang="en-US" sz="1300" b="0">
                <a:solidFill>
                  <a:srgbClr val="D4D4D4"/>
                </a:solidFill>
                <a:effectLst/>
                <a:latin typeface="Consolas" panose="020B0609020204030204" pitchFamily="49" charset="0"/>
              </a:rPr>
              <a:t> * </a:t>
            </a:r>
            <a:r>
              <a:rPr lang="en-US" sz="1300" b="0" err="1">
                <a:solidFill>
                  <a:srgbClr val="CCCCCC"/>
                </a:solidFill>
                <a:effectLst/>
                <a:latin typeface="Consolas" panose="020B0609020204030204" pitchFamily="49" charset="0"/>
              </a:rPr>
              <a:t>threadIdx.x</a:t>
            </a:r>
            <a:r>
              <a:rPr lang="en-US" sz="1300" b="0">
                <a:solidFill>
                  <a:srgbClr val="D4D4D4"/>
                </a:solidFill>
                <a:effectLst/>
                <a:latin typeface="Consolas" panose="020B0609020204030204" pitchFamily="49" charset="0"/>
              </a:rPr>
              <a:t> + </a:t>
            </a:r>
            <a:r>
              <a:rPr lang="en-US" sz="1300" b="0">
                <a:solidFill>
                  <a:srgbClr val="B5CEA8"/>
                </a:solidFill>
                <a:effectLst/>
                <a:latin typeface="Consolas" panose="020B0609020204030204" pitchFamily="49" charset="0"/>
              </a:rPr>
              <a:t>1</a:t>
            </a:r>
            <a:r>
              <a:rPr lang="en-US" sz="1300" b="0">
                <a:solidFill>
                  <a:srgbClr val="D4D4D4"/>
                </a:solidFill>
                <a:effectLst/>
                <a:latin typeface="Consolas" panose="020B0609020204030204" pitchFamily="49" charset="0"/>
              </a:rPr>
              <a:t>) - </a:t>
            </a:r>
            <a:r>
              <a:rPr lang="en-US" sz="1300" b="0">
                <a:solidFill>
                  <a:srgbClr val="B5CEA8"/>
                </a:solidFill>
                <a:effectLst/>
                <a:latin typeface="Consolas" panose="020B0609020204030204" pitchFamily="49" charset="0"/>
              </a:rPr>
              <a:t>1</a:t>
            </a:r>
            <a:r>
              <a:rPr lang="en-US" sz="1300" b="0">
                <a:solidFill>
                  <a:srgbClr val="D4D4D4"/>
                </a:solidFill>
                <a:effectLst/>
                <a:latin typeface="Consolas" panose="020B0609020204030204" pitchFamily="49" charset="0"/>
              </a:rPr>
              <a:t>;</a:t>
            </a:r>
          </a:p>
          <a:p>
            <a:r>
              <a:rPr lang="en-US" sz="1300" b="0">
                <a:solidFill>
                  <a:srgbClr val="D4D4D4"/>
                </a:solidFill>
                <a:effectLst/>
                <a:latin typeface="Consolas" panose="020B0609020204030204" pitchFamily="49" charset="0"/>
              </a:rPr>
              <a:t>            </a:t>
            </a:r>
            <a:r>
              <a:rPr lang="en-US" sz="1300" b="0">
                <a:solidFill>
                  <a:srgbClr val="569CD6"/>
                </a:solidFill>
                <a:effectLst/>
                <a:latin typeface="Consolas" panose="020B0609020204030204" pitchFamily="49" charset="0"/>
              </a:rPr>
              <a:t>int</a:t>
            </a:r>
            <a:r>
              <a:rPr lang="en-US" sz="1300" b="0">
                <a:solidFill>
                  <a:srgbClr val="D4D4D4"/>
                </a:solidFill>
                <a:effectLst/>
                <a:latin typeface="Consolas" panose="020B0609020204030204" pitchFamily="49" charset="0"/>
              </a:rPr>
              <a:t> R = </a:t>
            </a:r>
            <a:r>
              <a:rPr lang="en-US" sz="1300" b="0" err="1">
                <a:solidFill>
                  <a:srgbClr val="D4D4D4"/>
                </a:solidFill>
                <a:effectLst/>
                <a:latin typeface="Consolas" panose="020B0609020204030204" pitchFamily="49" charset="0"/>
              </a:rPr>
              <a:t>i</a:t>
            </a:r>
            <a:r>
              <a:rPr lang="en-US" sz="1300" b="0">
                <a:solidFill>
                  <a:srgbClr val="D4D4D4"/>
                </a:solidFill>
                <a:effectLst/>
                <a:latin typeface="Consolas" panose="020B0609020204030204" pitchFamily="49" charset="0"/>
              </a:rPr>
              <a:t> * (</a:t>
            </a:r>
            <a:r>
              <a:rPr lang="en-US" sz="1300" b="0">
                <a:solidFill>
                  <a:srgbClr val="B5CEA8"/>
                </a:solidFill>
                <a:effectLst/>
                <a:latin typeface="Consolas" panose="020B0609020204030204" pitchFamily="49" charset="0"/>
              </a:rPr>
              <a:t>2</a:t>
            </a:r>
            <a:r>
              <a:rPr lang="en-US" sz="1300" b="0">
                <a:solidFill>
                  <a:srgbClr val="D4D4D4"/>
                </a:solidFill>
                <a:effectLst/>
                <a:latin typeface="Consolas" panose="020B0609020204030204" pitchFamily="49" charset="0"/>
              </a:rPr>
              <a:t> * </a:t>
            </a:r>
            <a:r>
              <a:rPr lang="en-US" sz="1300" b="0" err="1">
                <a:solidFill>
                  <a:srgbClr val="CCCCCC"/>
                </a:solidFill>
                <a:effectLst/>
                <a:latin typeface="Consolas" panose="020B0609020204030204" pitchFamily="49" charset="0"/>
              </a:rPr>
              <a:t>threadIdx.x</a:t>
            </a:r>
            <a:r>
              <a:rPr lang="en-US" sz="1300" b="0">
                <a:solidFill>
                  <a:srgbClr val="D4D4D4"/>
                </a:solidFill>
                <a:effectLst/>
                <a:latin typeface="Consolas" panose="020B0609020204030204" pitchFamily="49" charset="0"/>
              </a:rPr>
              <a:t> + </a:t>
            </a:r>
            <a:r>
              <a:rPr lang="en-US" sz="1300" b="0">
                <a:solidFill>
                  <a:srgbClr val="B5CEA8"/>
                </a:solidFill>
                <a:effectLst/>
                <a:latin typeface="Consolas" panose="020B0609020204030204" pitchFamily="49" charset="0"/>
              </a:rPr>
              <a:t>2</a:t>
            </a:r>
            <a:r>
              <a:rPr lang="en-US" sz="1300" b="0">
                <a:solidFill>
                  <a:srgbClr val="D4D4D4"/>
                </a:solidFill>
                <a:effectLst/>
                <a:latin typeface="Consolas" panose="020B0609020204030204" pitchFamily="49" charset="0"/>
              </a:rPr>
              <a:t>) - </a:t>
            </a:r>
            <a:r>
              <a:rPr lang="en-US" sz="1300" b="0">
                <a:solidFill>
                  <a:srgbClr val="B5CEA8"/>
                </a:solidFill>
                <a:effectLst/>
                <a:latin typeface="Consolas" panose="020B0609020204030204" pitchFamily="49" charset="0"/>
              </a:rPr>
              <a:t>1</a:t>
            </a:r>
            <a:r>
              <a:rPr lang="en-US" sz="1300" b="0">
                <a:solidFill>
                  <a:srgbClr val="D4D4D4"/>
                </a:solidFill>
                <a:effectLst/>
                <a:latin typeface="Consolas" panose="020B0609020204030204" pitchFamily="49" charset="0"/>
              </a:rPr>
              <a:t>;</a:t>
            </a:r>
          </a:p>
          <a:p>
            <a:r>
              <a:rPr lang="en-US" sz="1300" b="0">
                <a:solidFill>
                  <a:srgbClr val="D4D4D4"/>
                </a:solidFill>
                <a:effectLst/>
                <a:latin typeface="Consolas" panose="020B0609020204030204" pitchFamily="49" charset="0"/>
              </a:rPr>
              <a:t>            </a:t>
            </a:r>
            <a:r>
              <a:rPr lang="en-US" sz="1200" b="0" err="1">
                <a:solidFill>
                  <a:srgbClr val="D4D4D4"/>
                </a:solidFill>
                <a:effectLst/>
                <a:latin typeface="Consolas" panose="020B0609020204030204" pitchFamily="49" charset="0"/>
              </a:rPr>
              <a:t>smem</a:t>
            </a:r>
            <a:r>
              <a:rPr lang="en-US" sz="1300" b="0">
                <a:solidFill>
                  <a:srgbClr val="CCCCCC"/>
                </a:solidFill>
                <a:effectLst/>
                <a:latin typeface="Consolas" panose="020B0609020204030204" pitchFamily="49" charset="0"/>
              </a:rPr>
              <a:t>[R] += </a:t>
            </a:r>
            <a:r>
              <a:rPr lang="en-US" sz="1200" b="0" err="1">
                <a:solidFill>
                  <a:srgbClr val="D4D4D4"/>
                </a:solidFill>
                <a:effectLst/>
                <a:latin typeface="Consolas" panose="020B0609020204030204" pitchFamily="49" charset="0"/>
              </a:rPr>
              <a:t>smem</a:t>
            </a:r>
            <a:r>
              <a:rPr lang="en-US" sz="1300" b="0">
                <a:solidFill>
                  <a:srgbClr val="D4D4D4"/>
                </a:solidFill>
                <a:effectLst/>
                <a:latin typeface="Consolas" panose="020B0609020204030204" pitchFamily="49" charset="0"/>
              </a:rPr>
              <a:t>[L];</a:t>
            </a:r>
          </a:p>
          <a:p>
            <a:r>
              <a:rPr lang="en-US" sz="1300" b="0">
                <a:solidFill>
                  <a:srgbClr val="D4D4D4"/>
                </a:solidFill>
                <a:effectLst/>
                <a:latin typeface="Consolas" panose="020B0609020204030204" pitchFamily="49" charset="0"/>
              </a:rPr>
              <a:t>        }</a:t>
            </a:r>
          </a:p>
          <a:p>
            <a:r>
              <a:rPr lang="en-US" sz="1300" b="0">
                <a:solidFill>
                  <a:srgbClr val="D4D4D4"/>
                </a:solidFill>
                <a:effectLst/>
                <a:latin typeface="Consolas" panose="020B0609020204030204" pitchFamily="49" charset="0"/>
              </a:rPr>
              <a:t>        active </a:t>
            </a:r>
            <a:r>
              <a:rPr lang="en-US" sz="1300" b="0">
                <a:solidFill>
                  <a:srgbClr val="CCCCCC"/>
                </a:solidFill>
                <a:effectLst/>
                <a:latin typeface="Consolas" panose="020B0609020204030204" pitchFamily="49" charset="0"/>
              </a:rPr>
              <a:t>&gt;&gt;=</a:t>
            </a:r>
            <a:r>
              <a:rPr lang="en-US" sz="1300" b="0">
                <a:solidFill>
                  <a:srgbClr val="B5CEA8"/>
                </a:solidFill>
                <a:effectLst/>
                <a:latin typeface="Consolas" panose="020B0609020204030204" pitchFamily="49" charset="0"/>
              </a:rPr>
              <a:t> 1</a:t>
            </a:r>
            <a:r>
              <a:rPr lang="en-US" sz="1300" b="0">
                <a:solidFill>
                  <a:srgbClr val="D4D4D4"/>
                </a:solidFill>
                <a:effectLst/>
                <a:latin typeface="Consolas" panose="020B0609020204030204" pitchFamily="49" charset="0"/>
              </a:rPr>
              <a:t>;</a:t>
            </a:r>
          </a:p>
          <a:p>
            <a:r>
              <a:rPr lang="en-US" sz="1300" b="0">
                <a:solidFill>
                  <a:srgbClr val="D4D4D4"/>
                </a:solidFill>
                <a:effectLst/>
                <a:latin typeface="Consolas" panose="020B0609020204030204" pitchFamily="49" charset="0"/>
              </a:rPr>
              <a:t>        </a:t>
            </a:r>
            <a:r>
              <a:rPr lang="en-US" sz="1300" b="0">
                <a:solidFill>
                  <a:srgbClr val="DCDCAA"/>
                </a:solidFill>
                <a:effectLst/>
                <a:latin typeface="Consolas" panose="020B0609020204030204" pitchFamily="49" charset="0"/>
              </a:rPr>
              <a:t>__</a:t>
            </a:r>
            <a:r>
              <a:rPr lang="en-US" sz="1300" b="0" err="1">
                <a:solidFill>
                  <a:srgbClr val="DCDCAA"/>
                </a:solidFill>
                <a:effectLst/>
                <a:latin typeface="Consolas" panose="020B0609020204030204" pitchFamily="49" charset="0"/>
              </a:rPr>
              <a:t>syncthreads</a:t>
            </a:r>
            <a:r>
              <a:rPr lang="en-US" sz="1300" b="0">
                <a:solidFill>
                  <a:srgbClr val="D4D4D4"/>
                </a:solidFill>
                <a:effectLst/>
                <a:latin typeface="Consolas" panose="020B0609020204030204" pitchFamily="49" charset="0"/>
              </a:rPr>
              <a:t>();</a:t>
            </a:r>
          </a:p>
          <a:p>
            <a:r>
              <a:rPr lang="en-US" sz="1300" b="0">
                <a:solidFill>
                  <a:srgbClr val="D4D4D4"/>
                </a:solidFill>
                <a:effectLst/>
                <a:latin typeface="Consolas" panose="020B0609020204030204" pitchFamily="49" charset="0"/>
              </a:rPr>
              <a:t>    }</a:t>
            </a:r>
          </a:p>
          <a:p>
            <a:r>
              <a:rPr lang="en-US" sz="1300" b="0">
                <a:solidFill>
                  <a:srgbClr val="D4D4D4"/>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845BE095-0AFC-3D4A-F9EC-9ADB1BC5F7C9}"/>
              </a:ext>
            </a:extLst>
          </p:cNvPr>
          <p:cNvSpPr txBox="1"/>
          <p:nvPr/>
        </p:nvSpPr>
        <p:spPr>
          <a:xfrm>
            <a:off x="261054" y="810268"/>
            <a:ext cx="427487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solidFill>
                  <a:srgbClr val="FFFF00"/>
                </a:solidFill>
                <a:latin typeface="+mj-lt"/>
                <a:ea typeface="+mj-ea"/>
                <a:cs typeface="+mj-cs"/>
                <a:sym typeface="Calibri"/>
              </a:rPr>
              <a:t>Up-sweep</a:t>
            </a:r>
            <a:r>
              <a:rPr lang="en-US">
                <a:solidFill>
                  <a:srgbClr val="FFFFFF"/>
                </a:solidFill>
                <a:latin typeface="+mj-lt"/>
                <a:ea typeface="+mj-ea"/>
                <a:cs typeface="+mj-cs"/>
                <a:sym typeface="Calibri"/>
              </a:rPr>
              <a:t> phase</a:t>
            </a:r>
            <a:endParaRPr kumimoji="0" lang="en-US" sz="1800" b="0" i="0" u="none" strike="noStrike" cap="none" spc="0" normalizeH="0" baseline="0">
              <a:ln>
                <a:noFill/>
              </a:ln>
              <a:solidFill>
                <a:srgbClr val="FFFFFF"/>
              </a:solidFill>
              <a:effectLst/>
              <a:uFillTx/>
              <a:latin typeface="+mj-lt"/>
              <a:ea typeface="+mj-ea"/>
              <a:cs typeface="+mj-cs"/>
              <a:sym typeface="Calibri"/>
            </a:endParaRPr>
          </a:p>
        </p:txBody>
      </p:sp>
      <p:sp>
        <p:nvSpPr>
          <p:cNvPr id="20" name="Slide Number Placeholder 19">
            <a:extLst>
              <a:ext uri="{FF2B5EF4-FFF2-40B4-BE49-F238E27FC236}">
                <a16:creationId xmlns:a16="http://schemas.microsoft.com/office/drawing/2014/main" id="{D389DF05-584E-23C2-CED3-DCCC4214AA63}"/>
              </a:ext>
            </a:extLst>
          </p:cNvPr>
          <p:cNvSpPr>
            <a:spLocks noGrp="1"/>
          </p:cNvSpPr>
          <p:nvPr>
            <p:ph type="sldNum" sz="quarter" idx="2"/>
          </p:nvPr>
        </p:nvSpPr>
        <p:spPr/>
        <p:txBody>
          <a:bodyPr/>
          <a:lstStyle/>
          <a:p>
            <a:fld id="{86CB4B4D-7CA3-9044-876B-883B54F8677D}" type="slidenum">
              <a:rPr lang="en-US" smtClean="0"/>
              <a:t>81</a:t>
            </a:fld>
            <a:endParaRPr lang="en-US"/>
          </a:p>
        </p:txBody>
      </p:sp>
      <p:sp>
        <p:nvSpPr>
          <p:cNvPr id="45" name="Oval 44">
            <a:extLst>
              <a:ext uri="{FF2B5EF4-FFF2-40B4-BE49-F238E27FC236}">
                <a16:creationId xmlns:a16="http://schemas.microsoft.com/office/drawing/2014/main" id="{691259B0-975A-57B2-9A6F-0488C7E31CE7}"/>
              </a:ext>
            </a:extLst>
          </p:cNvPr>
          <p:cNvSpPr/>
          <p:nvPr/>
        </p:nvSpPr>
        <p:spPr>
          <a:xfrm>
            <a:off x="6600843" y="1569316"/>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7" name="TextBox 46">
            <a:extLst>
              <a:ext uri="{FF2B5EF4-FFF2-40B4-BE49-F238E27FC236}">
                <a16:creationId xmlns:a16="http://schemas.microsoft.com/office/drawing/2014/main" id="{5CAA580F-34EF-ECBF-A0A2-E79AA46C9B31}"/>
              </a:ext>
            </a:extLst>
          </p:cNvPr>
          <p:cNvSpPr txBox="1"/>
          <p:nvPr/>
        </p:nvSpPr>
        <p:spPr>
          <a:xfrm>
            <a:off x="6677755" y="1577862"/>
            <a:ext cx="24782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8</a:t>
            </a:r>
          </a:p>
        </p:txBody>
      </p:sp>
      <p:sp>
        <p:nvSpPr>
          <p:cNvPr id="48" name="Oval 47">
            <a:extLst>
              <a:ext uri="{FF2B5EF4-FFF2-40B4-BE49-F238E27FC236}">
                <a16:creationId xmlns:a16="http://schemas.microsoft.com/office/drawing/2014/main" id="{7809F20F-FC0B-BD41-8904-3C1B3B615DF7}"/>
              </a:ext>
            </a:extLst>
          </p:cNvPr>
          <p:cNvSpPr/>
          <p:nvPr/>
        </p:nvSpPr>
        <p:spPr>
          <a:xfrm>
            <a:off x="7222194" y="1577862"/>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9" name="TextBox 48">
            <a:extLst>
              <a:ext uri="{FF2B5EF4-FFF2-40B4-BE49-F238E27FC236}">
                <a16:creationId xmlns:a16="http://schemas.microsoft.com/office/drawing/2014/main" id="{0570A0B6-81FD-563C-A33D-568CEDC96B4F}"/>
              </a:ext>
            </a:extLst>
          </p:cNvPr>
          <p:cNvSpPr txBox="1"/>
          <p:nvPr/>
        </p:nvSpPr>
        <p:spPr>
          <a:xfrm>
            <a:off x="7299106" y="1586408"/>
            <a:ext cx="24782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1</a:t>
            </a:r>
          </a:p>
        </p:txBody>
      </p:sp>
      <p:sp>
        <p:nvSpPr>
          <p:cNvPr id="50" name="Oval 49">
            <a:extLst>
              <a:ext uri="{FF2B5EF4-FFF2-40B4-BE49-F238E27FC236}">
                <a16:creationId xmlns:a16="http://schemas.microsoft.com/office/drawing/2014/main" id="{12AE0AD4-3563-8B9A-A1B0-2BD3D1B6B778}"/>
              </a:ext>
            </a:extLst>
          </p:cNvPr>
          <p:cNvSpPr/>
          <p:nvPr/>
        </p:nvSpPr>
        <p:spPr>
          <a:xfrm>
            <a:off x="7857059" y="1577862"/>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51" name="TextBox 50">
            <a:extLst>
              <a:ext uri="{FF2B5EF4-FFF2-40B4-BE49-F238E27FC236}">
                <a16:creationId xmlns:a16="http://schemas.microsoft.com/office/drawing/2014/main" id="{7D67E683-45CF-FE85-7D32-D86D17764161}"/>
              </a:ext>
            </a:extLst>
          </p:cNvPr>
          <p:cNvSpPr txBox="1"/>
          <p:nvPr/>
        </p:nvSpPr>
        <p:spPr>
          <a:xfrm>
            <a:off x="7933971" y="1586408"/>
            <a:ext cx="24782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7</a:t>
            </a:r>
          </a:p>
        </p:txBody>
      </p:sp>
      <p:sp>
        <p:nvSpPr>
          <p:cNvPr id="52" name="Oval 51">
            <a:extLst>
              <a:ext uri="{FF2B5EF4-FFF2-40B4-BE49-F238E27FC236}">
                <a16:creationId xmlns:a16="http://schemas.microsoft.com/office/drawing/2014/main" id="{62BC8A13-CFAA-4837-4580-89E0547144F8}"/>
              </a:ext>
            </a:extLst>
          </p:cNvPr>
          <p:cNvSpPr/>
          <p:nvPr/>
        </p:nvSpPr>
        <p:spPr>
          <a:xfrm>
            <a:off x="8514086" y="1577862"/>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53" name="TextBox 52">
            <a:extLst>
              <a:ext uri="{FF2B5EF4-FFF2-40B4-BE49-F238E27FC236}">
                <a16:creationId xmlns:a16="http://schemas.microsoft.com/office/drawing/2014/main" id="{D2AD7544-D070-AE26-2D5C-3BD05060CBAA}"/>
              </a:ext>
            </a:extLst>
          </p:cNvPr>
          <p:cNvSpPr txBox="1"/>
          <p:nvPr/>
        </p:nvSpPr>
        <p:spPr>
          <a:xfrm>
            <a:off x="8590998" y="1586408"/>
            <a:ext cx="24782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4</a:t>
            </a:r>
          </a:p>
        </p:txBody>
      </p:sp>
      <p:sp>
        <p:nvSpPr>
          <p:cNvPr id="70" name="Oval 69">
            <a:extLst>
              <a:ext uri="{FF2B5EF4-FFF2-40B4-BE49-F238E27FC236}">
                <a16:creationId xmlns:a16="http://schemas.microsoft.com/office/drawing/2014/main" id="{CE7676CB-F2C5-1EC5-A449-50A17E16CF73}"/>
              </a:ext>
            </a:extLst>
          </p:cNvPr>
          <p:cNvSpPr/>
          <p:nvPr/>
        </p:nvSpPr>
        <p:spPr>
          <a:xfrm>
            <a:off x="9196751" y="1586408"/>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1" name="TextBox 70">
            <a:extLst>
              <a:ext uri="{FF2B5EF4-FFF2-40B4-BE49-F238E27FC236}">
                <a16:creationId xmlns:a16="http://schemas.microsoft.com/office/drawing/2014/main" id="{DDBE9BAB-5479-7820-78BE-E2DC1F2247B5}"/>
              </a:ext>
            </a:extLst>
          </p:cNvPr>
          <p:cNvSpPr txBox="1"/>
          <p:nvPr/>
        </p:nvSpPr>
        <p:spPr>
          <a:xfrm>
            <a:off x="9273663" y="1594954"/>
            <a:ext cx="24782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6</a:t>
            </a:r>
          </a:p>
        </p:txBody>
      </p:sp>
      <p:sp>
        <p:nvSpPr>
          <p:cNvPr id="72" name="Oval 71">
            <a:extLst>
              <a:ext uri="{FF2B5EF4-FFF2-40B4-BE49-F238E27FC236}">
                <a16:creationId xmlns:a16="http://schemas.microsoft.com/office/drawing/2014/main" id="{78D60EAC-3AB8-EC0E-66B6-12EE292D9628}"/>
              </a:ext>
            </a:extLst>
          </p:cNvPr>
          <p:cNvSpPr/>
          <p:nvPr/>
        </p:nvSpPr>
        <p:spPr>
          <a:xfrm>
            <a:off x="9818102" y="1594954"/>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3" name="TextBox 72">
            <a:extLst>
              <a:ext uri="{FF2B5EF4-FFF2-40B4-BE49-F238E27FC236}">
                <a16:creationId xmlns:a16="http://schemas.microsoft.com/office/drawing/2014/main" id="{660AFEC1-6FE2-ED9E-71AF-22989148933C}"/>
              </a:ext>
            </a:extLst>
          </p:cNvPr>
          <p:cNvSpPr txBox="1"/>
          <p:nvPr/>
        </p:nvSpPr>
        <p:spPr>
          <a:xfrm>
            <a:off x="9895014" y="1603500"/>
            <a:ext cx="24782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3</a:t>
            </a:r>
          </a:p>
        </p:txBody>
      </p:sp>
      <p:sp>
        <p:nvSpPr>
          <p:cNvPr id="74" name="Oval 73">
            <a:extLst>
              <a:ext uri="{FF2B5EF4-FFF2-40B4-BE49-F238E27FC236}">
                <a16:creationId xmlns:a16="http://schemas.microsoft.com/office/drawing/2014/main" id="{616FA240-7A81-1D45-ADFA-757178257C9F}"/>
              </a:ext>
            </a:extLst>
          </p:cNvPr>
          <p:cNvSpPr/>
          <p:nvPr/>
        </p:nvSpPr>
        <p:spPr>
          <a:xfrm>
            <a:off x="10452967" y="1594954"/>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5" name="TextBox 74">
            <a:extLst>
              <a:ext uri="{FF2B5EF4-FFF2-40B4-BE49-F238E27FC236}">
                <a16:creationId xmlns:a16="http://schemas.microsoft.com/office/drawing/2014/main" id="{50B85747-F04C-190C-E4A5-4A537F0812EB}"/>
              </a:ext>
            </a:extLst>
          </p:cNvPr>
          <p:cNvSpPr txBox="1"/>
          <p:nvPr/>
        </p:nvSpPr>
        <p:spPr>
          <a:xfrm>
            <a:off x="10529879" y="1603500"/>
            <a:ext cx="24782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5</a:t>
            </a:r>
          </a:p>
        </p:txBody>
      </p:sp>
      <p:sp>
        <p:nvSpPr>
          <p:cNvPr id="76" name="Oval 75">
            <a:extLst>
              <a:ext uri="{FF2B5EF4-FFF2-40B4-BE49-F238E27FC236}">
                <a16:creationId xmlns:a16="http://schemas.microsoft.com/office/drawing/2014/main" id="{48699CB1-B942-E1AE-D150-5603194E47E4}"/>
              </a:ext>
            </a:extLst>
          </p:cNvPr>
          <p:cNvSpPr/>
          <p:nvPr/>
        </p:nvSpPr>
        <p:spPr>
          <a:xfrm>
            <a:off x="11135632" y="1594954"/>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7" name="TextBox 76">
            <a:extLst>
              <a:ext uri="{FF2B5EF4-FFF2-40B4-BE49-F238E27FC236}">
                <a16:creationId xmlns:a16="http://schemas.microsoft.com/office/drawing/2014/main" id="{CAB676B1-BE6A-3E33-00C0-3C7224760F7F}"/>
              </a:ext>
            </a:extLst>
          </p:cNvPr>
          <p:cNvSpPr txBox="1"/>
          <p:nvPr/>
        </p:nvSpPr>
        <p:spPr>
          <a:xfrm>
            <a:off x="11212544" y="1603500"/>
            <a:ext cx="24782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2</a:t>
            </a:r>
          </a:p>
        </p:txBody>
      </p:sp>
      <p:sp>
        <p:nvSpPr>
          <p:cNvPr id="80" name="TextBox 79">
            <a:extLst>
              <a:ext uri="{FF2B5EF4-FFF2-40B4-BE49-F238E27FC236}">
                <a16:creationId xmlns:a16="http://schemas.microsoft.com/office/drawing/2014/main" id="{E90B99A8-382C-5991-F975-B506161CD108}"/>
              </a:ext>
            </a:extLst>
          </p:cNvPr>
          <p:cNvSpPr txBox="1"/>
          <p:nvPr/>
        </p:nvSpPr>
        <p:spPr>
          <a:xfrm>
            <a:off x="6626479" y="1180706"/>
            <a:ext cx="393061"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[0]</a:t>
            </a:r>
          </a:p>
        </p:txBody>
      </p:sp>
      <p:sp>
        <p:nvSpPr>
          <p:cNvPr id="81" name="TextBox 80">
            <a:extLst>
              <a:ext uri="{FF2B5EF4-FFF2-40B4-BE49-F238E27FC236}">
                <a16:creationId xmlns:a16="http://schemas.microsoft.com/office/drawing/2014/main" id="{59245DE3-76DA-9ED2-A010-182667588FA8}"/>
              </a:ext>
            </a:extLst>
          </p:cNvPr>
          <p:cNvSpPr txBox="1"/>
          <p:nvPr/>
        </p:nvSpPr>
        <p:spPr>
          <a:xfrm>
            <a:off x="7265989" y="1187828"/>
            <a:ext cx="393061"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[1]</a:t>
            </a:r>
          </a:p>
        </p:txBody>
      </p:sp>
      <p:sp>
        <p:nvSpPr>
          <p:cNvPr id="82" name="TextBox 81">
            <a:extLst>
              <a:ext uri="{FF2B5EF4-FFF2-40B4-BE49-F238E27FC236}">
                <a16:creationId xmlns:a16="http://schemas.microsoft.com/office/drawing/2014/main" id="{66AC3C02-95A8-AA9F-DC98-9695C17131E0}"/>
              </a:ext>
            </a:extLst>
          </p:cNvPr>
          <p:cNvSpPr txBox="1"/>
          <p:nvPr/>
        </p:nvSpPr>
        <p:spPr>
          <a:xfrm>
            <a:off x="7889833" y="1179282"/>
            <a:ext cx="393061"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[2]</a:t>
            </a:r>
          </a:p>
        </p:txBody>
      </p:sp>
      <p:sp>
        <p:nvSpPr>
          <p:cNvPr id="83" name="TextBox 82">
            <a:extLst>
              <a:ext uri="{FF2B5EF4-FFF2-40B4-BE49-F238E27FC236}">
                <a16:creationId xmlns:a16="http://schemas.microsoft.com/office/drawing/2014/main" id="{FFA1B941-7D11-DD58-6AC2-E6F08E9E00C7}"/>
              </a:ext>
            </a:extLst>
          </p:cNvPr>
          <p:cNvSpPr txBox="1"/>
          <p:nvPr/>
        </p:nvSpPr>
        <p:spPr>
          <a:xfrm>
            <a:off x="8537889" y="1177858"/>
            <a:ext cx="393061"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[3]</a:t>
            </a:r>
          </a:p>
        </p:txBody>
      </p:sp>
      <p:sp>
        <p:nvSpPr>
          <p:cNvPr id="84" name="TextBox 83">
            <a:extLst>
              <a:ext uri="{FF2B5EF4-FFF2-40B4-BE49-F238E27FC236}">
                <a16:creationId xmlns:a16="http://schemas.microsoft.com/office/drawing/2014/main" id="{3C8AC0B7-5A97-319E-5F8C-E549DB69CA15}"/>
              </a:ext>
            </a:extLst>
          </p:cNvPr>
          <p:cNvSpPr txBox="1"/>
          <p:nvPr/>
        </p:nvSpPr>
        <p:spPr>
          <a:xfrm>
            <a:off x="9222976" y="1179282"/>
            <a:ext cx="393061"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[4]</a:t>
            </a:r>
          </a:p>
        </p:txBody>
      </p:sp>
      <p:sp>
        <p:nvSpPr>
          <p:cNvPr id="85" name="TextBox 84">
            <a:extLst>
              <a:ext uri="{FF2B5EF4-FFF2-40B4-BE49-F238E27FC236}">
                <a16:creationId xmlns:a16="http://schemas.microsoft.com/office/drawing/2014/main" id="{D7584331-C713-50AB-10B8-8E1ECC9D6621}"/>
              </a:ext>
            </a:extLst>
          </p:cNvPr>
          <p:cNvSpPr txBox="1"/>
          <p:nvPr/>
        </p:nvSpPr>
        <p:spPr>
          <a:xfrm>
            <a:off x="9862486" y="1186404"/>
            <a:ext cx="393061"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[5]</a:t>
            </a:r>
          </a:p>
        </p:txBody>
      </p:sp>
      <p:sp>
        <p:nvSpPr>
          <p:cNvPr id="86" name="TextBox 85">
            <a:extLst>
              <a:ext uri="{FF2B5EF4-FFF2-40B4-BE49-F238E27FC236}">
                <a16:creationId xmlns:a16="http://schemas.microsoft.com/office/drawing/2014/main" id="{AAA2260F-1E0D-84D7-1761-985A49DD2A53}"/>
              </a:ext>
            </a:extLst>
          </p:cNvPr>
          <p:cNvSpPr txBox="1"/>
          <p:nvPr/>
        </p:nvSpPr>
        <p:spPr>
          <a:xfrm>
            <a:off x="10486330" y="1177858"/>
            <a:ext cx="393061"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[6]</a:t>
            </a:r>
          </a:p>
        </p:txBody>
      </p:sp>
      <p:sp>
        <p:nvSpPr>
          <p:cNvPr id="87" name="TextBox 86">
            <a:extLst>
              <a:ext uri="{FF2B5EF4-FFF2-40B4-BE49-F238E27FC236}">
                <a16:creationId xmlns:a16="http://schemas.microsoft.com/office/drawing/2014/main" id="{2E802C8E-020E-2B63-C698-DA2A636B5D41}"/>
              </a:ext>
            </a:extLst>
          </p:cNvPr>
          <p:cNvSpPr txBox="1"/>
          <p:nvPr/>
        </p:nvSpPr>
        <p:spPr>
          <a:xfrm>
            <a:off x="11160024" y="1176434"/>
            <a:ext cx="393061"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[7]</a:t>
            </a:r>
          </a:p>
        </p:txBody>
      </p:sp>
      <p:cxnSp>
        <p:nvCxnSpPr>
          <p:cNvPr id="89" name="Straight Arrow Connector 88">
            <a:extLst>
              <a:ext uri="{FF2B5EF4-FFF2-40B4-BE49-F238E27FC236}">
                <a16:creationId xmlns:a16="http://schemas.microsoft.com/office/drawing/2014/main" id="{A8AEED07-89B7-898C-DF19-08335230C894}"/>
              </a:ext>
            </a:extLst>
          </p:cNvPr>
          <p:cNvCxnSpPr>
            <a:cxnSpLocks/>
          </p:cNvCxnSpPr>
          <p:nvPr/>
        </p:nvCxnSpPr>
        <p:spPr>
          <a:xfrm>
            <a:off x="7423020" y="2007014"/>
            <a:ext cx="0" cy="582362"/>
          </a:xfrm>
          <a:prstGeom prst="straightConnector1">
            <a:avLst/>
          </a:prstGeom>
          <a:noFill/>
          <a:ln w="381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94" name="Oval 93">
            <a:extLst>
              <a:ext uri="{FF2B5EF4-FFF2-40B4-BE49-F238E27FC236}">
                <a16:creationId xmlns:a16="http://schemas.microsoft.com/office/drawing/2014/main" id="{53E856BB-0916-7A04-6980-90E87E9163CF}"/>
              </a:ext>
            </a:extLst>
          </p:cNvPr>
          <p:cNvSpPr/>
          <p:nvPr/>
        </p:nvSpPr>
        <p:spPr>
          <a:xfrm>
            <a:off x="7195132" y="2627571"/>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95" name="TextBox 94">
            <a:extLst>
              <a:ext uri="{FF2B5EF4-FFF2-40B4-BE49-F238E27FC236}">
                <a16:creationId xmlns:a16="http://schemas.microsoft.com/office/drawing/2014/main" id="{DB0DD577-7146-0CFD-B04D-27233C5929FB}"/>
              </a:ext>
            </a:extLst>
          </p:cNvPr>
          <p:cNvSpPr txBox="1"/>
          <p:nvPr/>
        </p:nvSpPr>
        <p:spPr>
          <a:xfrm>
            <a:off x="7272044" y="2636117"/>
            <a:ext cx="24782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9</a:t>
            </a:r>
          </a:p>
        </p:txBody>
      </p:sp>
      <p:cxnSp>
        <p:nvCxnSpPr>
          <p:cNvPr id="96" name="Straight Arrow Connector 95">
            <a:extLst>
              <a:ext uri="{FF2B5EF4-FFF2-40B4-BE49-F238E27FC236}">
                <a16:creationId xmlns:a16="http://schemas.microsoft.com/office/drawing/2014/main" id="{4075D813-9689-D0AC-9251-6D029B746734}"/>
              </a:ext>
            </a:extLst>
          </p:cNvPr>
          <p:cNvCxnSpPr>
            <a:cxnSpLocks/>
          </p:cNvCxnSpPr>
          <p:nvPr/>
        </p:nvCxnSpPr>
        <p:spPr>
          <a:xfrm>
            <a:off x="8703464" y="2031226"/>
            <a:ext cx="0" cy="582362"/>
          </a:xfrm>
          <a:prstGeom prst="straightConnector1">
            <a:avLst/>
          </a:prstGeom>
          <a:noFill/>
          <a:ln w="381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98" name="Oval 97">
            <a:extLst>
              <a:ext uri="{FF2B5EF4-FFF2-40B4-BE49-F238E27FC236}">
                <a16:creationId xmlns:a16="http://schemas.microsoft.com/office/drawing/2014/main" id="{CF778D05-6B75-3B5F-AAF4-A3F70A3CE878}"/>
              </a:ext>
            </a:extLst>
          </p:cNvPr>
          <p:cNvSpPr/>
          <p:nvPr/>
        </p:nvSpPr>
        <p:spPr>
          <a:xfrm>
            <a:off x="8475576" y="2651783"/>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99" name="TextBox 98">
            <a:extLst>
              <a:ext uri="{FF2B5EF4-FFF2-40B4-BE49-F238E27FC236}">
                <a16:creationId xmlns:a16="http://schemas.microsoft.com/office/drawing/2014/main" id="{B1B7CC73-21FA-38FB-4C33-49B85435E0A4}"/>
              </a:ext>
            </a:extLst>
          </p:cNvPr>
          <p:cNvSpPr txBox="1"/>
          <p:nvPr/>
        </p:nvSpPr>
        <p:spPr>
          <a:xfrm>
            <a:off x="8526850" y="2694512"/>
            <a:ext cx="404099"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11</a:t>
            </a:r>
          </a:p>
        </p:txBody>
      </p:sp>
      <p:sp>
        <p:nvSpPr>
          <p:cNvPr id="102" name="TextBox 101">
            <a:extLst>
              <a:ext uri="{FF2B5EF4-FFF2-40B4-BE49-F238E27FC236}">
                <a16:creationId xmlns:a16="http://schemas.microsoft.com/office/drawing/2014/main" id="{AFB935F3-1E63-9FBA-AF21-8C0FC236240B}"/>
              </a:ext>
            </a:extLst>
          </p:cNvPr>
          <p:cNvSpPr txBox="1"/>
          <p:nvPr/>
        </p:nvSpPr>
        <p:spPr>
          <a:xfrm>
            <a:off x="6603763" y="1956055"/>
            <a:ext cx="47215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800" b="0">
                <a:solidFill>
                  <a:srgbClr val="FFFF00"/>
                </a:solidFill>
                <a:effectLst/>
                <a:latin typeface="Consolas" panose="020B0609020204030204" pitchFamily="49" charset="0"/>
              </a:rPr>
              <a:t>L</a:t>
            </a:r>
            <a:endParaRPr lang="en-US">
              <a:solidFill>
                <a:srgbClr val="FFFF00"/>
              </a:solidFill>
            </a:endParaRPr>
          </a:p>
        </p:txBody>
      </p:sp>
      <p:sp>
        <p:nvSpPr>
          <p:cNvPr id="103" name="TextBox 102">
            <a:extLst>
              <a:ext uri="{FF2B5EF4-FFF2-40B4-BE49-F238E27FC236}">
                <a16:creationId xmlns:a16="http://schemas.microsoft.com/office/drawing/2014/main" id="{0CB87244-BE51-261F-5510-373F4D32AB53}"/>
              </a:ext>
            </a:extLst>
          </p:cNvPr>
          <p:cNvSpPr txBox="1"/>
          <p:nvPr/>
        </p:nvSpPr>
        <p:spPr>
          <a:xfrm>
            <a:off x="7413162" y="1962280"/>
            <a:ext cx="47215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800" b="0">
                <a:solidFill>
                  <a:srgbClr val="FFFF00"/>
                </a:solidFill>
                <a:effectLst/>
                <a:latin typeface="Consolas" panose="020B0609020204030204" pitchFamily="49" charset="0"/>
              </a:rPr>
              <a:t>R</a:t>
            </a:r>
            <a:endParaRPr lang="en-US">
              <a:solidFill>
                <a:srgbClr val="FFFF00"/>
              </a:solidFill>
            </a:endParaRPr>
          </a:p>
        </p:txBody>
      </p:sp>
      <p:cxnSp>
        <p:nvCxnSpPr>
          <p:cNvPr id="106" name="Straight Arrow Connector 105">
            <a:extLst>
              <a:ext uri="{FF2B5EF4-FFF2-40B4-BE49-F238E27FC236}">
                <a16:creationId xmlns:a16="http://schemas.microsoft.com/office/drawing/2014/main" id="{54B961C8-B02D-7BDA-7CB4-B7278812A68D}"/>
              </a:ext>
            </a:extLst>
          </p:cNvPr>
          <p:cNvCxnSpPr>
            <a:cxnSpLocks/>
          </p:cNvCxnSpPr>
          <p:nvPr/>
        </p:nvCxnSpPr>
        <p:spPr>
          <a:xfrm>
            <a:off x="9996982" y="2039813"/>
            <a:ext cx="0" cy="582362"/>
          </a:xfrm>
          <a:prstGeom prst="straightConnector1">
            <a:avLst/>
          </a:prstGeom>
          <a:noFill/>
          <a:ln w="381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08" name="Oval 107">
            <a:extLst>
              <a:ext uri="{FF2B5EF4-FFF2-40B4-BE49-F238E27FC236}">
                <a16:creationId xmlns:a16="http://schemas.microsoft.com/office/drawing/2014/main" id="{636389CF-BFED-B968-AC07-96565C830421}"/>
              </a:ext>
            </a:extLst>
          </p:cNvPr>
          <p:cNvSpPr/>
          <p:nvPr/>
        </p:nvSpPr>
        <p:spPr>
          <a:xfrm>
            <a:off x="9760548" y="2668916"/>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09" name="TextBox 108">
            <a:extLst>
              <a:ext uri="{FF2B5EF4-FFF2-40B4-BE49-F238E27FC236}">
                <a16:creationId xmlns:a16="http://schemas.microsoft.com/office/drawing/2014/main" id="{06D924C9-1A80-FC2E-04F2-407C6751C7E6}"/>
              </a:ext>
            </a:extLst>
          </p:cNvPr>
          <p:cNvSpPr txBox="1"/>
          <p:nvPr/>
        </p:nvSpPr>
        <p:spPr>
          <a:xfrm>
            <a:off x="9837460" y="2668915"/>
            <a:ext cx="40409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b="0" i="0" u="none" strike="noStrike" cap="none" spc="0" normalizeH="0" baseline="0">
                <a:ln>
                  <a:noFill/>
                </a:ln>
                <a:solidFill>
                  <a:srgbClr val="FFFFFF"/>
                </a:solidFill>
                <a:effectLst/>
                <a:uFillTx/>
                <a:latin typeface="+mj-lt"/>
                <a:ea typeface="+mj-ea"/>
                <a:cs typeface="+mj-cs"/>
                <a:sym typeface="Calibri"/>
              </a:rPr>
              <a:t>9</a:t>
            </a:r>
          </a:p>
        </p:txBody>
      </p:sp>
      <p:cxnSp>
        <p:nvCxnSpPr>
          <p:cNvPr id="111" name="Straight Arrow Connector 110">
            <a:extLst>
              <a:ext uri="{FF2B5EF4-FFF2-40B4-BE49-F238E27FC236}">
                <a16:creationId xmlns:a16="http://schemas.microsoft.com/office/drawing/2014/main" id="{B7ECC219-7BB9-76A4-1361-0BD09B819DAE}"/>
              </a:ext>
            </a:extLst>
          </p:cNvPr>
          <p:cNvCxnSpPr>
            <a:cxnSpLocks/>
          </p:cNvCxnSpPr>
          <p:nvPr/>
        </p:nvCxnSpPr>
        <p:spPr>
          <a:xfrm>
            <a:off x="6905002" y="2032048"/>
            <a:ext cx="356785" cy="559629"/>
          </a:xfrm>
          <a:prstGeom prst="straightConnector1">
            <a:avLst/>
          </a:prstGeom>
          <a:noFill/>
          <a:ln w="381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16" name="Straight Arrow Connector 115">
            <a:extLst>
              <a:ext uri="{FF2B5EF4-FFF2-40B4-BE49-F238E27FC236}">
                <a16:creationId xmlns:a16="http://schemas.microsoft.com/office/drawing/2014/main" id="{862E2874-A668-B88B-362B-ECF235114221}"/>
              </a:ext>
            </a:extLst>
          </p:cNvPr>
          <p:cNvCxnSpPr>
            <a:cxnSpLocks/>
          </p:cNvCxnSpPr>
          <p:nvPr/>
        </p:nvCxnSpPr>
        <p:spPr>
          <a:xfrm>
            <a:off x="8159809" y="2058113"/>
            <a:ext cx="356785" cy="559629"/>
          </a:xfrm>
          <a:prstGeom prst="straightConnector1">
            <a:avLst/>
          </a:prstGeom>
          <a:noFill/>
          <a:ln w="381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17" name="Straight Arrow Connector 116">
            <a:extLst>
              <a:ext uri="{FF2B5EF4-FFF2-40B4-BE49-F238E27FC236}">
                <a16:creationId xmlns:a16="http://schemas.microsoft.com/office/drawing/2014/main" id="{9F0BD6E0-117B-CEE2-414E-B340CA4BFC85}"/>
              </a:ext>
            </a:extLst>
          </p:cNvPr>
          <p:cNvCxnSpPr>
            <a:cxnSpLocks/>
          </p:cNvCxnSpPr>
          <p:nvPr/>
        </p:nvCxnSpPr>
        <p:spPr>
          <a:xfrm>
            <a:off x="9486150" y="2042495"/>
            <a:ext cx="356785" cy="559629"/>
          </a:xfrm>
          <a:prstGeom prst="straightConnector1">
            <a:avLst/>
          </a:prstGeom>
          <a:noFill/>
          <a:ln w="381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18" name="Straight Arrow Connector 117">
            <a:extLst>
              <a:ext uri="{FF2B5EF4-FFF2-40B4-BE49-F238E27FC236}">
                <a16:creationId xmlns:a16="http://schemas.microsoft.com/office/drawing/2014/main" id="{FA838944-D329-8EFD-269C-D4CD24251C5B}"/>
              </a:ext>
            </a:extLst>
          </p:cNvPr>
          <p:cNvCxnSpPr>
            <a:cxnSpLocks/>
          </p:cNvCxnSpPr>
          <p:nvPr/>
        </p:nvCxnSpPr>
        <p:spPr>
          <a:xfrm>
            <a:off x="11320751" y="2043493"/>
            <a:ext cx="0" cy="582362"/>
          </a:xfrm>
          <a:prstGeom prst="straightConnector1">
            <a:avLst/>
          </a:prstGeom>
          <a:noFill/>
          <a:ln w="381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19" name="Oval 118">
            <a:extLst>
              <a:ext uri="{FF2B5EF4-FFF2-40B4-BE49-F238E27FC236}">
                <a16:creationId xmlns:a16="http://schemas.microsoft.com/office/drawing/2014/main" id="{C8E86263-7B2F-DDC1-21A1-37F53E982BC3}"/>
              </a:ext>
            </a:extLst>
          </p:cNvPr>
          <p:cNvSpPr/>
          <p:nvPr/>
        </p:nvSpPr>
        <p:spPr>
          <a:xfrm>
            <a:off x="11084317" y="2672596"/>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20" name="TextBox 119">
            <a:extLst>
              <a:ext uri="{FF2B5EF4-FFF2-40B4-BE49-F238E27FC236}">
                <a16:creationId xmlns:a16="http://schemas.microsoft.com/office/drawing/2014/main" id="{D0521C8A-91D9-8555-1E9F-E71A66A1EFF1}"/>
              </a:ext>
            </a:extLst>
          </p:cNvPr>
          <p:cNvSpPr txBox="1"/>
          <p:nvPr/>
        </p:nvSpPr>
        <p:spPr>
          <a:xfrm>
            <a:off x="11161229" y="2672595"/>
            <a:ext cx="40409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b="0" i="0" u="none" strike="noStrike" cap="none" spc="0" normalizeH="0" baseline="0">
                <a:ln>
                  <a:noFill/>
                </a:ln>
                <a:solidFill>
                  <a:srgbClr val="FFFFFF"/>
                </a:solidFill>
                <a:effectLst/>
                <a:uFillTx/>
                <a:latin typeface="+mj-lt"/>
                <a:ea typeface="+mj-ea"/>
                <a:cs typeface="+mj-cs"/>
                <a:sym typeface="Calibri"/>
              </a:rPr>
              <a:t>7</a:t>
            </a:r>
          </a:p>
        </p:txBody>
      </p:sp>
      <p:cxnSp>
        <p:nvCxnSpPr>
          <p:cNvPr id="121" name="Straight Arrow Connector 120">
            <a:extLst>
              <a:ext uri="{FF2B5EF4-FFF2-40B4-BE49-F238E27FC236}">
                <a16:creationId xmlns:a16="http://schemas.microsoft.com/office/drawing/2014/main" id="{E072F11B-7ECE-991C-D5ED-D600651066C2}"/>
              </a:ext>
            </a:extLst>
          </p:cNvPr>
          <p:cNvCxnSpPr>
            <a:cxnSpLocks/>
          </p:cNvCxnSpPr>
          <p:nvPr/>
        </p:nvCxnSpPr>
        <p:spPr>
          <a:xfrm>
            <a:off x="10809919" y="2046175"/>
            <a:ext cx="356785" cy="559629"/>
          </a:xfrm>
          <a:prstGeom prst="straightConnector1">
            <a:avLst/>
          </a:prstGeom>
          <a:noFill/>
          <a:ln w="381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22" name="TextBox 121">
            <a:extLst>
              <a:ext uri="{FF2B5EF4-FFF2-40B4-BE49-F238E27FC236}">
                <a16:creationId xmlns:a16="http://schemas.microsoft.com/office/drawing/2014/main" id="{3CDAF081-75CA-B842-30CA-730D97A1C06E}"/>
              </a:ext>
            </a:extLst>
          </p:cNvPr>
          <p:cNvSpPr txBox="1"/>
          <p:nvPr/>
        </p:nvSpPr>
        <p:spPr>
          <a:xfrm>
            <a:off x="5970405" y="2138680"/>
            <a:ext cx="59033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err="1">
                <a:solidFill>
                  <a:srgbClr val="FFFFFF"/>
                </a:solidFill>
                <a:latin typeface="+mj-lt"/>
                <a:ea typeface="+mj-ea"/>
                <a:cs typeface="+mj-cs"/>
                <a:sym typeface="Calibri"/>
              </a:rPr>
              <a:t>i</a:t>
            </a:r>
            <a:r>
              <a:rPr lang="en-US">
                <a:solidFill>
                  <a:srgbClr val="FFFFFF"/>
                </a:solidFill>
                <a:latin typeface="+mj-lt"/>
                <a:ea typeface="+mj-ea"/>
                <a:cs typeface="+mj-cs"/>
                <a:sym typeface="Calibri"/>
              </a:rPr>
              <a:t> = 1</a:t>
            </a:r>
            <a:endParaRPr kumimoji="0" lang="en-US" sz="1800" b="0" i="0" u="none" strike="noStrike" cap="none" spc="0" normalizeH="0" baseline="0">
              <a:ln>
                <a:noFill/>
              </a:ln>
              <a:solidFill>
                <a:srgbClr val="FFFFFF"/>
              </a:solidFill>
              <a:effectLst/>
              <a:uFillTx/>
              <a:latin typeface="+mj-lt"/>
              <a:ea typeface="+mj-ea"/>
              <a:cs typeface="+mj-cs"/>
              <a:sym typeface="Calibri"/>
            </a:endParaRPr>
          </a:p>
        </p:txBody>
      </p:sp>
      <p:sp>
        <p:nvSpPr>
          <p:cNvPr id="123" name="TextBox 122">
            <a:extLst>
              <a:ext uri="{FF2B5EF4-FFF2-40B4-BE49-F238E27FC236}">
                <a16:creationId xmlns:a16="http://schemas.microsoft.com/office/drawing/2014/main" id="{C438A5EA-A7ED-19A7-ADC6-3C87D81559C9}"/>
              </a:ext>
            </a:extLst>
          </p:cNvPr>
          <p:cNvSpPr txBox="1"/>
          <p:nvPr/>
        </p:nvSpPr>
        <p:spPr>
          <a:xfrm>
            <a:off x="5980099" y="3266307"/>
            <a:ext cx="59033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err="1">
                <a:solidFill>
                  <a:srgbClr val="FFFFFF"/>
                </a:solidFill>
                <a:latin typeface="+mj-lt"/>
                <a:ea typeface="+mj-ea"/>
                <a:cs typeface="+mj-cs"/>
                <a:sym typeface="Calibri"/>
              </a:rPr>
              <a:t>i</a:t>
            </a:r>
            <a:r>
              <a:rPr lang="en-US">
                <a:solidFill>
                  <a:srgbClr val="FFFFFF"/>
                </a:solidFill>
                <a:latin typeface="+mj-lt"/>
                <a:ea typeface="+mj-ea"/>
                <a:cs typeface="+mj-cs"/>
                <a:sym typeface="Calibri"/>
              </a:rPr>
              <a:t> = 2</a:t>
            </a:r>
            <a:endParaRPr kumimoji="0" lang="en-US" sz="1800" b="0" i="0" u="none" strike="noStrike" cap="none" spc="0" normalizeH="0" baseline="0">
              <a:ln>
                <a:noFill/>
              </a:ln>
              <a:solidFill>
                <a:srgbClr val="FFFFFF"/>
              </a:solidFill>
              <a:effectLst/>
              <a:uFillTx/>
              <a:latin typeface="+mj-lt"/>
              <a:ea typeface="+mj-ea"/>
              <a:cs typeface="+mj-cs"/>
              <a:sym typeface="Calibri"/>
            </a:endParaRPr>
          </a:p>
        </p:txBody>
      </p:sp>
      <p:cxnSp>
        <p:nvCxnSpPr>
          <p:cNvPr id="124" name="Straight Arrow Connector 123">
            <a:extLst>
              <a:ext uri="{FF2B5EF4-FFF2-40B4-BE49-F238E27FC236}">
                <a16:creationId xmlns:a16="http://schemas.microsoft.com/office/drawing/2014/main" id="{4373E05B-5C0E-0D8D-E90A-8D3E4574209F}"/>
              </a:ext>
            </a:extLst>
          </p:cNvPr>
          <p:cNvCxnSpPr>
            <a:cxnSpLocks/>
          </p:cNvCxnSpPr>
          <p:nvPr/>
        </p:nvCxnSpPr>
        <p:spPr>
          <a:xfrm>
            <a:off x="8665062" y="3139330"/>
            <a:ext cx="0" cy="582362"/>
          </a:xfrm>
          <a:prstGeom prst="straightConnector1">
            <a:avLst/>
          </a:prstGeom>
          <a:noFill/>
          <a:ln w="381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25" name="Oval 124">
            <a:extLst>
              <a:ext uri="{FF2B5EF4-FFF2-40B4-BE49-F238E27FC236}">
                <a16:creationId xmlns:a16="http://schemas.microsoft.com/office/drawing/2014/main" id="{9F3C95AC-3B5D-1541-E0C2-762CDE3793EC}"/>
              </a:ext>
            </a:extLst>
          </p:cNvPr>
          <p:cNvSpPr/>
          <p:nvPr/>
        </p:nvSpPr>
        <p:spPr>
          <a:xfrm>
            <a:off x="8437174" y="3759887"/>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26" name="TextBox 125">
            <a:extLst>
              <a:ext uri="{FF2B5EF4-FFF2-40B4-BE49-F238E27FC236}">
                <a16:creationId xmlns:a16="http://schemas.microsoft.com/office/drawing/2014/main" id="{00985E45-C024-584A-C87C-1053A9500B1F}"/>
              </a:ext>
            </a:extLst>
          </p:cNvPr>
          <p:cNvSpPr txBox="1"/>
          <p:nvPr/>
        </p:nvSpPr>
        <p:spPr>
          <a:xfrm>
            <a:off x="8496993" y="3802616"/>
            <a:ext cx="472155"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20</a:t>
            </a:r>
          </a:p>
        </p:txBody>
      </p:sp>
      <p:sp>
        <p:nvSpPr>
          <p:cNvPr id="127" name="TextBox 126">
            <a:extLst>
              <a:ext uri="{FF2B5EF4-FFF2-40B4-BE49-F238E27FC236}">
                <a16:creationId xmlns:a16="http://schemas.microsoft.com/office/drawing/2014/main" id="{FFC558D1-2002-2135-4916-2BC9FF5EC76D}"/>
              </a:ext>
            </a:extLst>
          </p:cNvPr>
          <p:cNvSpPr txBox="1"/>
          <p:nvPr/>
        </p:nvSpPr>
        <p:spPr>
          <a:xfrm>
            <a:off x="7242490" y="3060394"/>
            <a:ext cx="47215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800" b="0">
                <a:solidFill>
                  <a:srgbClr val="FFFF00"/>
                </a:solidFill>
                <a:effectLst/>
                <a:latin typeface="Consolas" panose="020B0609020204030204" pitchFamily="49" charset="0"/>
              </a:rPr>
              <a:t>L</a:t>
            </a:r>
            <a:endParaRPr lang="en-US">
              <a:solidFill>
                <a:srgbClr val="FFFF00"/>
              </a:solidFill>
            </a:endParaRPr>
          </a:p>
        </p:txBody>
      </p:sp>
      <p:sp>
        <p:nvSpPr>
          <p:cNvPr id="128" name="TextBox 127">
            <a:extLst>
              <a:ext uri="{FF2B5EF4-FFF2-40B4-BE49-F238E27FC236}">
                <a16:creationId xmlns:a16="http://schemas.microsoft.com/office/drawing/2014/main" id="{3289BA0E-F63B-7839-2073-AF8D351F5E00}"/>
              </a:ext>
            </a:extLst>
          </p:cNvPr>
          <p:cNvSpPr txBox="1"/>
          <p:nvPr/>
        </p:nvSpPr>
        <p:spPr>
          <a:xfrm>
            <a:off x="8655204" y="3094596"/>
            <a:ext cx="47215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800" b="0">
                <a:solidFill>
                  <a:srgbClr val="FFFF00"/>
                </a:solidFill>
                <a:effectLst/>
                <a:latin typeface="Consolas" panose="020B0609020204030204" pitchFamily="49" charset="0"/>
              </a:rPr>
              <a:t>R</a:t>
            </a:r>
            <a:endParaRPr lang="en-US">
              <a:solidFill>
                <a:srgbClr val="FFFF00"/>
              </a:solidFill>
            </a:endParaRPr>
          </a:p>
        </p:txBody>
      </p:sp>
      <p:cxnSp>
        <p:nvCxnSpPr>
          <p:cNvPr id="129" name="Straight Arrow Connector 128">
            <a:extLst>
              <a:ext uri="{FF2B5EF4-FFF2-40B4-BE49-F238E27FC236}">
                <a16:creationId xmlns:a16="http://schemas.microsoft.com/office/drawing/2014/main" id="{F678D9CD-5CDD-FB0C-F8C9-EF5476F3DD57}"/>
              </a:ext>
            </a:extLst>
          </p:cNvPr>
          <p:cNvCxnSpPr>
            <a:cxnSpLocks/>
          </p:cNvCxnSpPr>
          <p:nvPr/>
        </p:nvCxnSpPr>
        <p:spPr>
          <a:xfrm>
            <a:off x="7519872" y="3067760"/>
            <a:ext cx="983957" cy="640993"/>
          </a:xfrm>
          <a:prstGeom prst="straightConnector1">
            <a:avLst/>
          </a:prstGeom>
          <a:noFill/>
          <a:ln w="381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33" name="Straight Arrow Connector 132">
            <a:extLst>
              <a:ext uri="{FF2B5EF4-FFF2-40B4-BE49-F238E27FC236}">
                <a16:creationId xmlns:a16="http://schemas.microsoft.com/office/drawing/2014/main" id="{4499E3B9-5DBC-64E4-8ED5-81A2C3170490}"/>
              </a:ext>
            </a:extLst>
          </p:cNvPr>
          <p:cNvCxnSpPr>
            <a:cxnSpLocks/>
          </p:cNvCxnSpPr>
          <p:nvPr/>
        </p:nvCxnSpPr>
        <p:spPr>
          <a:xfrm>
            <a:off x="11302758" y="3101167"/>
            <a:ext cx="0" cy="582362"/>
          </a:xfrm>
          <a:prstGeom prst="straightConnector1">
            <a:avLst/>
          </a:prstGeom>
          <a:noFill/>
          <a:ln w="381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34" name="Oval 133">
            <a:extLst>
              <a:ext uri="{FF2B5EF4-FFF2-40B4-BE49-F238E27FC236}">
                <a16:creationId xmlns:a16="http://schemas.microsoft.com/office/drawing/2014/main" id="{FDBA8160-1E17-7DFD-BFDF-ADA170AAF7DC}"/>
              </a:ext>
            </a:extLst>
          </p:cNvPr>
          <p:cNvSpPr/>
          <p:nvPr/>
        </p:nvSpPr>
        <p:spPr>
          <a:xfrm>
            <a:off x="11074870" y="3721724"/>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35" name="TextBox 134">
            <a:extLst>
              <a:ext uri="{FF2B5EF4-FFF2-40B4-BE49-F238E27FC236}">
                <a16:creationId xmlns:a16="http://schemas.microsoft.com/office/drawing/2014/main" id="{87EFE848-4BBE-A6A3-0817-A8DABA7B8035}"/>
              </a:ext>
            </a:extLst>
          </p:cNvPr>
          <p:cNvSpPr txBox="1"/>
          <p:nvPr/>
        </p:nvSpPr>
        <p:spPr>
          <a:xfrm>
            <a:off x="11126145" y="3755907"/>
            <a:ext cx="36578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16</a:t>
            </a:r>
          </a:p>
        </p:txBody>
      </p:sp>
      <p:cxnSp>
        <p:nvCxnSpPr>
          <p:cNvPr id="138" name="Straight Arrow Connector 137">
            <a:extLst>
              <a:ext uri="{FF2B5EF4-FFF2-40B4-BE49-F238E27FC236}">
                <a16:creationId xmlns:a16="http://schemas.microsoft.com/office/drawing/2014/main" id="{AD8A0A4C-3AFF-6873-F779-5D82228D9054}"/>
              </a:ext>
            </a:extLst>
          </p:cNvPr>
          <p:cNvCxnSpPr>
            <a:cxnSpLocks/>
          </p:cNvCxnSpPr>
          <p:nvPr/>
        </p:nvCxnSpPr>
        <p:spPr>
          <a:xfrm>
            <a:off x="10215952" y="3067631"/>
            <a:ext cx="925573" cy="602959"/>
          </a:xfrm>
          <a:prstGeom prst="straightConnector1">
            <a:avLst/>
          </a:prstGeom>
          <a:noFill/>
          <a:ln w="381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40" name="Straight Arrow Connector 139">
            <a:extLst>
              <a:ext uri="{FF2B5EF4-FFF2-40B4-BE49-F238E27FC236}">
                <a16:creationId xmlns:a16="http://schemas.microsoft.com/office/drawing/2014/main" id="{792E9917-B69F-5EA3-3993-78C8A2481DBA}"/>
              </a:ext>
            </a:extLst>
          </p:cNvPr>
          <p:cNvCxnSpPr>
            <a:cxnSpLocks/>
          </p:cNvCxnSpPr>
          <p:nvPr/>
        </p:nvCxnSpPr>
        <p:spPr>
          <a:xfrm>
            <a:off x="11314471" y="4197238"/>
            <a:ext cx="0" cy="582362"/>
          </a:xfrm>
          <a:prstGeom prst="straightConnector1">
            <a:avLst/>
          </a:prstGeom>
          <a:noFill/>
          <a:ln w="381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41" name="Oval 140">
            <a:extLst>
              <a:ext uri="{FF2B5EF4-FFF2-40B4-BE49-F238E27FC236}">
                <a16:creationId xmlns:a16="http://schemas.microsoft.com/office/drawing/2014/main" id="{3C5F5009-3621-9989-BA1A-76341938D26A}"/>
              </a:ext>
            </a:extLst>
          </p:cNvPr>
          <p:cNvSpPr/>
          <p:nvPr/>
        </p:nvSpPr>
        <p:spPr>
          <a:xfrm>
            <a:off x="11086583" y="4817795"/>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42" name="TextBox 141">
            <a:extLst>
              <a:ext uri="{FF2B5EF4-FFF2-40B4-BE49-F238E27FC236}">
                <a16:creationId xmlns:a16="http://schemas.microsoft.com/office/drawing/2014/main" id="{3BA4255D-6924-EA6E-9ED5-DD39656BF87F}"/>
              </a:ext>
            </a:extLst>
          </p:cNvPr>
          <p:cNvSpPr txBox="1"/>
          <p:nvPr/>
        </p:nvSpPr>
        <p:spPr>
          <a:xfrm>
            <a:off x="11137858" y="4851978"/>
            <a:ext cx="36578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36</a:t>
            </a:r>
          </a:p>
        </p:txBody>
      </p:sp>
      <p:cxnSp>
        <p:nvCxnSpPr>
          <p:cNvPr id="143" name="Straight Arrow Connector 142">
            <a:extLst>
              <a:ext uri="{FF2B5EF4-FFF2-40B4-BE49-F238E27FC236}">
                <a16:creationId xmlns:a16="http://schemas.microsoft.com/office/drawing/2014/main" id="{1B500A14-7757-BCE0-304E-3DD5DAE58808}"/>
              </a:ext>
            </a:extLst>
          </p:cNvPr>
          <p:cNvCxnSpPr>
            <a:cxnSpLocks/>
          </p:cNvCxnSpPr>
          <p:nvPr/>
        </p:nvCxnSpPr>
        <p:spPr>
          <a:xfrm>
            <a:off x="8802168" y="4170348"/>
            <a:ext cx="2351070" cy="596313"/>
          </a:xfrm>
          <a:prstGeom prst="straightConnector1">
            <a:avLst/>
          </a:prstGeom>
          <a:noFill/>
          <a:ln w="381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45" name="TextBox 144">
            <a:extLst>
              <a:ext uri="{FF2B5EF4-FFF2-40B4-BE49-F238E27FC236}">
                <a16:creationId xmlns:a16="http://schemas.microsoft.com/office/drawing/2014/main" id="{5F78C36C-0F41-3369-CC3D-C62ECEEA5DBF}"/>
              </a:ext>
            </a:extLst>
          </p:cNvPr>
          <p:cNvSpPr txBox="1"/>
          <p:nvPr/>
        </p:nvSpPr>
        <p:spPr>
          <a:xfrm>
            <a:off x="8443346" y="4151604"/>
            <a:ext cx="47215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800" b="0">
                <a:solidFill>
                  <a:srgbClr val="FFFF00"/>
                </a:solidFill>
                <a:effectLst/>
                <a:latin typeface="Consolas" panose="020B0609020204030204" pitchFamily="49" charset="0"/>
              </a:rPr>
              <a:t>L</a:t>
            </a:r>
            <a:endParaRPr lang="en-US">
              <a:solidFill>
                <a:srgbClr val="FFFF00"/>
              </a:solidFill>
            </a:endParaRPr>
          </a:p>
        </p:txBody>
      </p:sp>
      <p:sp>
        <p:nvSpPr>
          <p:cNvPr id="146" name="TextBox 145">
            <a:extLst>
              <a:ext uri="{FF2B5EF4-FFF2-40B4-BE49-F238E27FC236}">
                <a16:creationId xmlns:a16="http://schemas.microsoft.com/office/drawing/2014/main" id="{6E40846C-4A1C-CAD7-A2DD-881784B9B350}"/>
              </a:ext>
            </a:extLst>
          </p:cNvPr>
          <p:cNvSpPr txBox="1"/>
          <p:nvPr/>
        </p:nvSpPr>
        <p:spPr>
          <a:xfrm>
            <a:off x="11026834" y="4117440"/>
            <a:ext cx="47215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800" b="0">
                <a:solidFill>
                  <a:srgbClr val="FFFF00"/>
                </a:solidFill>
                <a:effectLst/>
                <a:latin typeface="Consolas" panose="020B0609020204030204" pitchFamily="49" charset="0"/>
              </a:rPr>
              <a:t>R</a:t>
            </a:r>
            <a:endParaRPr lang="en-US">
              <a:solidFill>
                <a:srgbClr val="FFFF00"/>
              </a:solidFill>
            </a:endParaRPr>
          </a:p>
        </p:txBody>
      </p:sp>
      <p:sp>
        <p:nvSpPr>
          <p:cNvPr id="147" name="TextBox 146">
            <a:extLst>
              <a:ext uri="{FF2B5EF4-FFF2-40B4-BE49-F238E27FC236}">
                <a16:creationId xmlns:a16="http://schemas.microsoft.com/office/drawing/2014/main" id="{4D105388-F077-01E8-9DE8-FBAF04C778AF}"/>
              </a:ext>
            </a:extLst>
          </p:cNvPr>
          <p:cNvSpPr txBox="1"/>
          <p:nvPr/>
        </p:nvSpPr>
        <p:spPr>
          <a:xfrm>
            <a:off x="5997884" y="4287162"/>
            <a:ext cx="59033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err="1">
                <a:solidFill>
                  <a:srgbClr val="FFFFFF"/>
                </a:solidFill>
                <a:latin typeface="+mj-lt"/>
                <a:ea typeface="+mj-ea"/>
                <a:cs typeface="+mj-cs"/>
                <a:sym typeface="Calibri"/>
              </a:rPr>
              <a:t>i</a:t>
            </a:r>
            <a:r>
              <a:rPr lang="en-US">
                <a:solidFill>
                  <a:srgbClr val="FFFFFF"/>
                </a:solidFill>
                <a:latin typeface="+mj-lt"/>
                <a:ea typeface="+mj-ea"/>
                <a:cs typeface="+mj-cs"/>
                <a:sym typeface="Calibri"/>
              </a:rPr>
              <a:t> = 4</a:t>
            </a:r>
            <a:endParaRPr kumimoji="0" lang="en-US" sz="1800" b="0" i="0" u="none" strike="noStrike" cap="none" spc="0" normalizeH="0" baseline="0">
              <a:ln>
                <a:noFill/>
              </a:ln>
              <a:solidFill>
                <a:srgbClr val="FFFFFF"/>
              </a:solidFill>
              <a:effectLst/>
              <a:uFillTx/>
              <a:latin typeface="+mj-lt"/>
              <a:ea typeface="+mj-ea"/>
              <a:cs typeface="+mj-cs"/>
              <a:sym typeface="Calibri"/>
            </a:endParaRPr>
          </a:p>
        </p:txBody>
      </p:sp>
      <p:sp>
        <p:nvSpPr>
          <p:cNvPr id="149" name="Rectangle 148">
            <a:extLst>
              <a:ext uri="{FF2B5EF4-FFF2-40B4-BE49-F238E27FC236}">
                <a16:creationId xmlns:a16="http://schemas.microsoft.com/office/drawing/2014/main" id="{A49BF18C-5F5D-408D-26D5-3D2C19E32A07}"/>
              </a:ext>
            </a:extLst>
          </p:cNvPr>
          <p:cNvSpPr/>
          <p:nvPr/>
        </p:nvSpPr>
        <p:spPr>
          <a:xfrm>
            <a:off x="669401" y="2796937"/>
            <a:ext cx="3774412" cy="236819"/>
          </a:xfrm>
          <a:prstGeom prst="rect">
            <a:avLst/>
          </a:prstGeom>
          <a:noFill/>
          <a:ln w="381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51" name="Left Brace 150">
            <a:extLst>
              <a:ext uri="{FF2B5EF4-FFF2-40B4-BE49-F238E27FC236}">
                <a16:creationId xmlns:a16="http://schemas.microsoft.com/office/drawing/2014/main" id="{5ADCD038-3863-9D72-3A43-E9186944971C}"/>
              </a:ext>
            </a:extLst>
          </p:cNvPr>
          <p:cNvSpPr/>
          <p:nvPr/>
        </p:nvSpPr>
        <p:spPr>
          <a:xfrm>
            <a:off x="5691601" y="2138681"/>
            <a:ext cx="306283" cy="2821212"/>
          </a:xfrm>
          <a:prstGeom prst="leftBrace">
            <a:avLst>
              <a:gd name="adj1" fmla="val 41815"/>
              <a:gd name="adj2" fmla="val 26898"/>
            </a:avLst>
          </a:prstGeom>
          <a:noFill/>
          <a:ln w="28575"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69" name="TextBox 168">
            <a:extLst>
              <a:ext uri="{FF2B5EF4-FFF2-40B4-BE49-F238E27FC236}">
                <a16:creationId xmlns:a16="http://schemas.microsoft.com/office/drawing/2014/main" id="{B825311D-F34C-31A3-946B-DC3F3B8C3354}"/>
              </a:ext>
            </a:extLst>
          </p:cNvPr>
          <p:cNvSpPr txBox="1"/>
          <p:nvPr/>
        </p:nvSpPr>
        <p:spPr>
          <a:xfrm>
            <a:off x="6100154" y="2385701"/>
            <a:ext cx="1958102" cy="415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50" b="0" i="0" u="none" strike="noStrike" cap="none" spc="0" normalizeH="0" baseline="0">
                <a:ln>
                  <a:noFill/>
                </a:ln>
                <a:solidFill>
                  <a:srgbClr val="FFFFFF"/>
                </a:solidFill>
                <a:effectLst/>
                <a:uFillTx/>
                <a:latin typeface="+mj-lt"/>
                <a:ea typeface="+mj-ea"/>
                <a:cs typeface="+mj-cs"/>
                <a:sym typeface="Calibri"/>
              </a:rPr>
              <a:t>Threads </a:t>
            </a:r>
          </a:p>
          <a:p>
            <a:pPr marL="0" marR="0" indent="0" algn="l" defTabSz="914400" rtl="0" fontAlgn="auto" latinLnBrk="0" hangingPunct="0">
              <a:lnSpc>
                <a:spcPct val="100000"/>
              </a:lnSpc>
              <a:spcBef>
                <a:spcPts val="0"/>
              </a:spcBef>
              <a:spcAft>
                <a:spcPts val="0"/>
              </a:spcAft>
              <a:buClrTx/>
              <a:buSzTx/>
              <a:buFontTx/>
              <a:buNone/>
              <a:tabLst/>
            </a:pPr>
            <a:r>
              <a:rPr kumimoji="0" lang="en-US" sz="1050" b="0" i="0" u="none" strike="noStrike" cap="none" spc="0" normalizeH="0" baseline="0">
                <a:ln>
                  <a:noFill/>
                </a:ln>
                <a:solidFill>
                  <a:srgbClr val="FFFFFF"/>
                </a:solidFill>
                <a:effectLst/>
                <a:uFillTx/>
                <a:latin typeface="+mj-lt"/>
                <a:ea typeface="+mj-ea"/>
                <a:cs typeface="+mj-cs"/>
                <a:sym typeface="Calibri"/>
              </a:rPr>
              <a:t>= {0, 1, 2, 3}</a:t>
            </a:r>
          </a:p>
        </p:txBody>
      </p:sp>
      <p:sp>
        <p:nvSpPr>
          <p:cNvPr id="170" name="TextBox 169">
            <a:extLst>
              <a:ext uri="{FF2B5EF4-FFF2-40B4-BE49-F238E27FC236}">
                <a16:creationId xmlns:a16="http://schemas.microsoft.com/office/drawing/2014/main" id="{42102125-0E1C-4448-CD72-2D660CC185BB}"/>
              </a:ext>
            </a:extLst>
          </p:cNvPr>
          <p:cNvSpPr txBox="1"/>
          <p:nvPr/>
        </p:nvSpPr>
        <p:spPr>
          <a:xfrm>
            <a:off x="6132630" y="3539013"/>
            <a:ext cx="1958102" cy="415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50" b="0" i="0" u="none" strike="noStrike" cap="none" spc="0" normalizeH="0" baseline="0">
                <a:ln>
                  <a:noFill/>
                </a:ln>
                <a:solidFill>
                  <a:srgbClr val="FFFFFF"/>
                </a:solidFill>
                <a:effectLst/>
                <a:uFillTx/>
                <a:latin typeface="+mj-lt"/>
                <a:ea typeface="+mj-ea"/>
                <a:cs typeface="+mj-cs"/>
                <a:sym typeface="Calibri"/>
              </a:rPr>
              <a:t>Threads </a:t>
            </a:r>
          </a:p>
          <a:p>
            <a:pPr marL="0" marR="0" indent="0" algn="l" defTabSz="914400" rtl="0" fontAlgn="auto" latinLnBrk="0" hangingPunct="0">
              <a:lnSpc>
                <a:spcPct val="100000"/>
              </a:lnSpc>
              <a:spcBef>
                <a:spcPts val="0"/>
              </a:spcBef>
              <a:spcAft>
                <a:spcPts val="0"/>
              </a:spcAft>
              <a:buClrTx/>
              <a:buSzTx/>
              <a:buFontTx/>
              <a:buNone/>
              <a:tabLst/>
            </a:pPr>
            <a:r>
              <a:rPr kumimoji="0" lang="en-US" sz="1050" b="0" i="0" u="none" strike="noStrike" cap="none" spc="0" normalizeH="0" baseline="0">
                <a:ln>
                  <a:noFill/>
                </a:ln>
                <a:solidFill>
                  <a:srgbClr val="FFFFFF"/>
                </a:solidFill>
                <a:effectLst/>
                <a:uFillTx/>
                <a:latin typeface="+mj-lt"/>
                <a:ea typeface="+mj-ea"/>
                <a:cs typeface="+mj-cs"/>
                <a:sym typeface="Calibri"/>
              </a:rPr>
              <a:t>= {0, 1}</a:t>
            </a:r>
          </a:p>
        </p:txBody>
      </p:sp>
      <p:sp>
        <p:nvSpPr>
          <p:cNvPr id="171" name="TextBox 170">
            <a:extLst>
              <a:ext uri="{FF2B5EF4-FFF2-40B4-BE49-F238E27FC236}">
                <a16:creationId xmlns:a16="http://schemas.microsoft.com/office/drawing/2014/main" id="{09E8ED7D-A46A-B64D-E7C8-D2B901C3A073}"/>
              </a:ext>
            </a:extLst>
          </p:cNvPr>
          <p:cNvSpPr txBox="1"/>
          <p:nvPr/>
        </p:nvSpPr>
        <p:spPr>
          <a:xfrm>
            <a:off x="6189281" y="4544397"/>
            <a:ext cx="1958102" cy="415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50" b="0" i="0" u="none" strike="noStrike" cap="none" spc="0" normalizeH="0" baseline="0">
                <a:ln>
                  <a:noFill/>
                </a:ln>
                <a:solidFill>
                  <a:srgbClr val="FFFFFF"/>
                </a:solidFill>
                <a:effectLst/>
                <a:uFillTx/>
                <a:latin typeface="+mj-lt"/>
                <a:ea typeface="+mj-ea"/>
                <a:cs typeface="+mj-cs"/>
                <a:sym typeface="Calibri"/>
              </a:rPr>
              <a:t>Threads </a:t>
            </a:r>
          </a:p>
          <a:p>
            <a:pPr marL="0" marR="0" indent="0" algn="l" defTabSz="914400" rtl="0" fontAlgn="auto" latinLnBrk="0" hangingPunct="0">
              <a:lnSpc>
                <a:spcPct val="100000"/>
              </a:lnSpc>
              <a:spcBef>
                <a:spcPts val="0"/>
              </a:spcBef>
              <a:spcAft>
                <a:spcPts val="0"/>
              </a:spcAft>
              <a:buClrTx/>
              <a:buSzTx/>
              <a:buFontTx/>
              <a:buNone/>
              <a:tabLst/>
            </a:pPr>
            <a:r>
              <a:rPr kumimoji="0" lang="en-US" sz="1050" b="0" i="0" u="none" strike="noStrike" cap="none" spc="0" normalizeH="0" baseline="0">
                <a:ln>
                  <a:noFill/>
                </a:ln>
                <a:solidFill>
                  <a:srgbClr val="FFFFFF"/>
                </a:solidFill>
                <a:effectLst/>
                <a:uFillTx/>
                <a:latin typeface="+mj-lt"/>
                <a:ea typeface="+mj-ea"/>
                <a:cs typeface="+mj-cs"/>
                <a:sym typeface="Calibri"/>
              </a:rPr>
              <a:t>= {0}</a:t>
            </a:r>
          </a:p>
        </p:txBody>
      </p:sp>
      <p:sp>
        <p:nvSpPr>
          <p:cNvPr id="180" name="Arrow: Down 179">
            <a:extLst>
              <a:ext uri="{FF2B5EF4-FFF2-40B4-BE49-F238E27FC236}">
                <a16:creationId xmlns:a16="http://schemas.microsoft.com/office/drawing/2014/main" id="{2FAE3FF6-BDF7-155F-9087-63AF98DC70CE}"/>
              </a:ext>
            </a:extLst>
          </p:cNvPr>
          <p:cNvSpPr/>
          <p:nvPr/>
        </p:nvSpPr>
        <p:spPr>
          <a:xfrm>
            <a:off x="5456049" y="2428145"/>
            <a:ext cx="237920" cy="2355616"/>
          </a:xfrm>
          <a:prstGeom prst="downArrow">
            <a:avLst>
              <a:gd name="adj1" fmla="val 33986"/>
              <a:gd name="adj2" fmla="val 197267"/>
            </a:avLst>
          </a:prstGeom>
          <a:solidFill>
            <a:srgbClr val="0070C0"/>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cxnSp>
        <p:nvCxnSpPr>
          <p:cNvPr id="153" name="Straight Connector 152">
            <a:extLst>
              <a:ext uri="{FF2B5EF4-FFF2-40B4-BE49-F238E27FC236}">
                <a16:creationId xmlns:a16="http://schemas.microsoft.com/office/drawing/2014/main" id="{34B96E23-D44E-0AF4-840B-09B4CB6D8CCD}"/>
              </a:ext>
            </a:extLst>
          </p:cNvPr>
          <p:cNvCxnSpPr>
            <a:cxnSpLocks/>
            <a:stCxn id="149" idx="3"/>
            <a:endCxn id="151" idx="1"/>
          </p:cNvCxnSpPr>
          <p:nvPr/>
        </p:nvCxnSpPr>
        <p:spPr>
          <a:xfrm flipV="1">
            <a:off x="4443813" y="2897531"/>
            <a:ext cx="1247788" cy="17816"/>
          </a:xfrm>
          <a:prstGeom prst="line">
            <a:avLst/>
          </a:prstGeom>
          <a:noFill/>
          <a:ln w="19050" cap="flat">
            <a:solidFill>
              <a:srgbClr val="FFFFFF"/>
            </a:solidFill>
            <a:prstDash val="solid"/>
            <a:miter lim="800000"/>
          </a:ln>
          <a:effectLst/>
          <a:sp3d/>
        </p:spPr>
        <p:style>
          <a:lnRef idx="0">
            <a:scrgbClr r="0" g="0" b="0"/>
          </a:lnRef>
          <a:fillRef idx="0">
            <a:scrgbClr r="0" g="0" b="0"/>
          </a:fillRef>
          <a:effectRef idx="0">
            <a:scrgbClr r="0" g="0" b="0"/>
          </a:effectRef>
          <a:fontRef idx="none"/>
        </p:style>
      </p:cxnSp>
      <p:grpSp>
        <p:nvGrpSpPr>
          <p:cNvPr id="18" name="Group 17">
            <a:extLst>
              <a:ext uri="{FF2B5EF4-FFF2-40B4-BE49-F238E27FC236}">
                <a16:creationId xmlns:a16="http://schemas.microsoft.com/office/drawing/2014/main" id="{BAB3A633-8B0A-47D8-D386-39DCDE12107C}"/>
              </a:ext>
            </a:extLst>
          </p:cNvPr>
          <p:cNvGrpSpPr/>
          <p:nvPr/>
        </p:nvGrpSpPr>
        <p:grpSpPr>
          <a:xfrm>
            <a:off x="6563680" y="1542570"/>
            <a:ext cx="5193625" cy="4328589"/>
            <a:chOff x="6563680" y="1542570"/>
            <a:chExt cx="5193625" cy="4328589"/>
          </a:xfrm>
        </p:grpSpPr>
        <p:grpSp>
          <p:nvGrpSpPr>
            <p:cNvPr id="15" name="Group 14">
              <a:extLst>
                <a:ext uri="{FF2B5EF4-FFF2-40B4-BE49-F238E27FC236}">
                  <a16:creationId xmlns:a16="http://schemas.microsoft.com/office/drawing/2014/main" id="{6AAA8A68-4AA9-233A-6F88-BD60DB8ACE03}"/>
                </a:ext>
              </a:extLst>
            </p:cNvPr>
            <p:cNvGrpSpPr/>
            <p:nvPr/>
          </p:nvGrpSpPr>
          <p:grpSpPr>
            <a:xfrm>
              <a:off x="6563680" y="1542570"/>
              <a:ext cx="4946268" cy="3691133"/>
              <a:chOff x="6563680" y="1542570"/>
              <a:chExt cx="4946268" cy="3691133"/>
            </a:xfrm>
          </p:grpSpPr>
          <p:sp>
            <p:nvSpPr>
              <p:cNvPr id="3" name="Rectangle 2">
                <a:extLst>
                  <a:ext uri="{FF2B5EF4-FFF2-40B4-BE49-F238E27FC236}">
                    <a16:creationId xmlns:a16="http://schemas.microsoft.com/office/drawing/2014/main" id="{E8CEE2B5-27B7-58F4-578D-1713FB416670}"/>
                  </a:ext>
                </a:extLst>
              </p:cNvPr>
              <p:cNvSpPr/>
              <p:nvPr/>
            </p:nvSpPr>
            <p:spPr>
              <a:xfrm>
                <a:off x="6563680" y="1542570"/>
                <a:ext cx="455852" cy="446250"/>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 name="Rectangle 3">
                <a:extLst>
                  <a:ext uri="{FF2B5EF4-FFF2-40B4-BE49-F238E27FC236}">
                    <a16:creationId xmlns:a16="http://schemas.microsoft.com/office/drawing/2014/main" id="{292D1D7D-0AA5-4FDA-42F2-89FD8D56EDA4}"/>
                  </a:ext>
                </a:extLst>
              </p:cNvPr>
              <p:cNvSpPr/>
              <p:nvPr/>
            </p:nvSpPr>
            <p:spPr>
              <a:xfrm>
                <a:off x="7158040" y="2601750"/>
                <a:ext cx="455852" cy="446250"/>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 name="Rectangle 6">
                <a:extLst>
                  <a:ext uri="{FF2B5EF4-FFF2-40B4-BE49-F238E27FC236}">
                    <a16:creationId xmlns:a16="http://schemas.microsoft.com/office/drawing/2014/main" id="{DB8E0B0D-F137-ED6E-1316-77208880FAFC}"/>
                  </a:ext>
                </a:extLst>
              </p:cNvPr>
              <p:cNvSpPr/>
              <p:nvPr/>
            </p:nvSpPr>
            <p:spPr>
              <a:xfrm>
                <a:off x="7836093" y="1557790"/>
                <a:ext cx="455852" cy="446250"/>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8" name="Rectangle 7">
                <a:extLst>
                  <a:ext uri="{FF2B5EF4-FFF2-40B4-BE49-F238E27FC236}">
                    <a16:creationId xmlns:a16="http://schemas.microsoft.com/office/drawing/2014/main" id="{C330C357-6E8D-7D99-8A42-606D4A341B8C}"/>
                  </a:ext>
                </a:extLst>
              </p:cNvPr>
              <p:cNvSpPr/>
              <p:nvPr/>
            </p:nvSpPr>
            <p:spPr>
              <a:xfrm>
                <a:off x="8400216" y="3728813"/>
                <a:ext cx="455852" cy="446250"/>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0" name="Rectangle 9">
                <a:extLst>
                  <a:ext uri="{FF2B5EF4-FFF2-40B4-BE49-F238E27FC236}">
                    <a16:creationId xmlns:a16="http://schemas.microsoft.com/office/drawing/2014/main" id="{26808CA5-B209-CD1E-2224-B2E59AA5A46A}"/>
                  </a:ext>
                </a:extLst>
              </p:cNvPr>
              <p:cNvSpPr/>
              <p:nvPr/>
            </p:nvSpPr>
            <p:spPr>
              <a:xfrm>
                <a:off x="9161075" y="1565977"/>
                <a:ext cx="455852" cy="446250"/>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1" name="Rectangle 10">
                <a:extLst>
                  <a:ext uri="{FF2B5EF4-FFF2-40B4-BE49-F238E27FC236}">
                    <a16:creationId xmlns:a16="http://schemas.microsoft.com/office/drawing/2014/main" id="{FDF664E8-DFBB-FB33-0ED8-B43C86710BA3}"/>
                  </a:ext>
                </a:extLst>
              </p:cNvPr>
              <p:cNvSpPr/>
              <p:nvPr/>
            </p:nvSpPr>
            <p:spPr>
              <a:xfrm>
                <a:off x="9722738" y="2625274"/>
                <a:ext cx="455852" cy="446250"/>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2" name="Rectangle 11">
                <a:extLst>
                  <a:ext uri="{FF2B5EF4-FFF2-40B4-BE49-F238E27FC236}">
                    <a16:creationId xmlns:a16="http://schemas.microsoft.com/office/drawing/2014/main" id="{CFEA4C8E-E61D-80CB-5724-99AB00F1EB33}"/>
                  </a:ext>
                </a:extLst>
              </p:cNvPr>
              <p:cNvSpPr/>
              <p:nvPr/>
            </p:nvSpPr>
            <p:spPr>
              <a:xfrm>
                <a:off x="10411725" y="1584348"/>
                <a:ext cx="455852" cy="446250"/>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3" name="Rectangle 12">
                <a:extLst>
                  <a:ext uri="{FF2B5EF4-FFF2-40B4-BE49-F238E27FC236}">
                    <a16:creationId xmlns:a16="http://schemas.microsoft.com/office/drawing/2014/main" id="{842F4F97-0679-3DD0-8A0A-6F5E6EFBF4A5}"/>
                  </a:ext>
                </a:extLst>
              </p:cNvPr>
              <p:cNvSpPr/>
              <p:nvPr/>
            </p:nvSpPr>
            <p:spPr>
              <a:xfrm>
                <a:off x="11054096" y="4787453"/>
                <a:ext cx="455852" cy="446250"/>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grpSp>
        <p:sp>
          <p:nvSpPr>
            <p:cNvPr id="17" name="Speech Bubble: Oval 16">
              <a:extLst>
                <a:ext uri="{FF2B5EF4-FFF2-40B4-BE49-F238E27FC236}">
                  <a16:creationId xmlns:a16="http://schemas.microsoft.com/office/drawing/2014/main" id="{EDB05EF9-41A4-7BF9-8CA2-916A13E5EB3B}"/>
                </a:ext>
              </a:extLst>
            </p:cNvPr>
            <p:cNvSpPr/>
            <p:nvPr/>
          </p:nvSpPr>
          <p:spPr>
            <a:xfrm>
              <a:off x="8736783" y="5481649"/>
              <a:ext cx="3020522" cy="389510"/>
            </a:xfrm>
            <a:prstGeom prst="wedgeEllipseCallout">
              <a:avLst>
                <a:gd name="adj1" fmla="val 27182"/>
                <a:gd name="adj2" fmla="val -98067"/>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rgbClr val="000000"/>
                  </a:solidFill>
                  <a:latin typeface="+mj-lt"/>
                  <a:ea typeface="+mj-ea"/>
                  <a:cs typeface="+mj-cs"/>
                  <a:sym typeface="Calibri"/>
                </a:rPr>
                <a:t>Keep the intermediate results</a:t>
              </a:r>
              <a:endParaRPr kumimoji="0" lang="en-US" sz="1200" b="0" i="0" u="none" strike="noStrike" cap="none" spc="0" normalizeH="0" baseline="0">
                <a:ln>
                  <a:noFill/>
                </a:ln>
                <a:solidFill>
                  <a:srgbClr val="000000"/>
                </a:solidFill>
                <a:effectLst/>
                <a:uFillTx/>
                <a:latin typeface="+mj-lt"/>
                <a:ea typeface="+mj-ea"/>
                <a:cs typeface="+mj-cs"/>
                <a:sym typeface="Calibri"/>
              </a:endParaRPr>
            </a:p>
          </p:txBody>
        </p:sp>
      </p:grpSp>
    </p:spTree>
    <p:extLst>
      <p:ext uri="{BB962C8B-B14F-4D97-AF65-F5344CB8AC3E}">
        <p14:creationId xmlns:p14="http://schemas.microsoft.com/office/powerpoint/2010/main" val="2661615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38D9A-EB6D-365D-6580-63DF62568B57}"/>
              </a:ext>
            </a:extLst>
          </p:cNvPr>
          <p:cNvSpPr>
            <a:spLocks noGrp="1"/>
          </p:cNvSpPr>
          <p:nvPr>
            <p:ph type="title"/>
          </p:nvPr>
        </p:nvSpPr>
        <p:spPr/>
        <p:txBody>
          <a:bodyPr>
            <a:normAutofit fontScale="90000"/>
          </a:bodyPr>
          <a:lstStyle/>
          <a:p>
            <a:r>
              <a:rPr lang="en-US" err="1"/>
              <a:t>Blelloch’s</a:t>
            </a:r>
            <a:r>
              <a:rPr lang="en-US"/>
              <a:t> Algorithm – Implementation</a:t>
            </a:r>
          </a:p>
        </p:txBody>
      </p:sp>
      <p:sp>
        <p:nvSpPr>
          <p:cNvPr id="20" name="Slide Number Placeholder 19">
            <a:extLst>
              <a:ext uri="{FF2B5EF4-FFF2-40B4-BE49-F238E27FC236}">
                <a16:creationId xmlns:a16="http://schemas.microsoft.com/office/drawing/2014/main" id="{D389DF05-584E-23C2-CED3-DCCC4214AA63}"/>
              </a:ext>
            </a:extLst>
          </p:cNvPr>
          <p:cNvSpPr>
            <a:spLocks noGrp="1"/>
          </p:cNvSpPr>
          <p:nvPr>
            <p:ph type="sldNum" sz="quarter" idx="2"/>
          </p:nvPr>
        </p:nvSpPr>
        <p:spPr/>
        <p:txBody>
          <a:bodyPr/>
          <a:lstStyle/>
          <a:p>
            <a:fld id="{86CB4B4D-7CA3-9044-876B-883B54F8677D}" type="slidenum">
              <a:rPr lang="en-US" smtClean="0"/>
              <a:t>82</a:t>
            </a:fld>
            <a:endParaRPr lang="en-US"/>
          </a:p>
        </p:txBody>
      </p:sp>
      <p:sp>
        <p:nvSpPr>
          <p:cNvPr id="4" name="TextBox 3">
            <a:extLst>
              <a:ext uri="{FF2B5EF4-FFF2-40B4-BE49-F238E27FC236}">
                <a16:creationId xmlns:a16="http://schemas.microsoft.com/office/drawing/2014/main" id="{C9BE1022-084B-96F8-44FC-E109CD6B2B28}"/>
              </a:ext>
            </a:extLst>
          </p:cNvPr>
          <p:cNvSpPr txBox="1"/>
          <p:nvPr/>
        </p:nvSpPr>
        <p:spPr>
          <a:xfrm>
            <a:off x="92996" y="1176434"/>
            <a:ext cx="5255917" cy="4893647"/>
          </a:xfrm>
          <a:prstGeom prst="rect">
            <a:avLst/>
          </a:prstGeom>
          <a:solidFill>
            <a:srgbClr val="262626"/>
          </a:solidFill>
          <a:ln w="12700" cap="flat">
            <a:solidFill>
              <a:srgbClr val="CCCCCC"/>
            </a:solid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300" b="0">
                <a:solidFill>
                  <a:srgbClr val="569CD6"/>
                </a:solidFill>
                <a:effectLst/>
                <a:latin typeface="Consolas" panose="020B0609020204030204" pitchFamily="49" charset="0"/>
              </a:rPr>
              <a:t>template</a:t>
            </a:r>
            <a:r>
              <a:rPr lang="en-US" sz="1300" b="0">
                <a:solidFill>
                  <a:srgbClr val="D4D4D4"/>
                </a:solidFill>
                <a:effectLst/>
                <a:latin typeface="Consolas" panose="020B0609020204030204" pitchFamily="49" charset="0"/>
              </a:rPr>
              <a:t>&lt;</a:t>
            </a:r>
            <a:r>
              <a:rPr lang="en-US" sz="1300" b="0" err="1">
                <a:solidFill>
                  <a:srgbClr val="569CD6"/>
                </a:solidFill>
                <a:effectLst/>
                <a:latin typeface="Consolas" panose="020B0609020204030204" pitchFamily="49" charset="0"/>
              </a:rPr>
              <a:t>typename</a:t>
            </a:r>
            <a:r>
              <a:rPr lang="en-US" sz="1300" b="0">
                <a:solidFill>
                  <a:srgbClr val="D4D4D4"/>
                </a:solidFill>
                <a:effectLst/>
                <a:latin typeface="Consolas" panose="020B0609020204030204" pitchFamily="49" charset="0"/>
              </a:rPr>
              <a:t> </a:t>
            </a:r>
            <a:r>
              <a:rPr lang="en-US" sz="1300" b="0">
                <a:solidFill>
                  <a:srgbClr val="4EC9B0"/>
                </a:solidFill>
                <a:effectLst/>
                <a:latin typeface="Consolas" panose="020B0609020204030204" pitchFamily="49" charset="0"/>
              </a:rPr>
              <a:t>T</a:t>
            </a:r>
            <a:r>
              <a:rPr lang="en-US" sz="1300" b="0">
                <a:solidFill>
                  <a:srgbClr val="D4D4D4"/>
                </a:solidFill>
                <a:effectLst/>
                <a:latin typeface="Consolas" panose="020B0609020204030204" pitchFamily="49" charset="0"/>
              </a:rPr>
              <a:t>&gt;</a:t>
            </a:r>
          </a:p>
          <a:p>
            <a:r>
              <a:rPr lang="en-US" sz="1300" b="0">
                <a:solidFill>
                  <a:srgbClr val="D4D4D4"/>
                </a:solidFill>
                <a:effectLst/>
                <a:latin typeface="Consolas" panose="020B0609020204030204" pitchFamily="49" charset="0"/>
              </a:rPr>
              <a:t>__device__ </a:t>
            </a:r>
            <a:r>
              <a:rPr lang="en-US" sz="1300" b="0">
                <a:solidFill>
                  <a:srgbClr val="4EC9B0"/>
                </a:solidFill>
                <a:effectLst/>
                <a:latin typeface="Consolas" panose="020B0609020204030204" pitchFamily="49" charset="0"/>
              </a:rPr>
              <a:t>T</a:t>
            </a:r>
            <a:r>
              <a:rPr lang="en-US" sz="1300" b="0">
                <a:solidFill>
                  <a:srgbClr val="D4D4D4"/>
                </a:solidFill>
                <a:effectLst/>
                <a:latin typeface="Consolas" panose="020B0609020204030204" pitchFamily="49" charset="0"/>
              </a:rPr>
              <a:t> </a:t>
            </a:r>
            <a:r>
              <a:rPr lang="en-US" sz="1300" b="0" err="1">
                <a:solidFill>
                  <a:srgbClr val="DCDCAA"/>
                </a:solidFill>
                <a:effectLst/>
                <a:latin typeface="Consolas" panose="020B0609020204030204" pitchFamily="49" charset="0"/>
              </a:rPr>
              <a:t>ScanBlock_Blelloch</a:t>
            </a:r>
            <a:r>
              <a:rPr lang="en-US" sz="1300" b="0">
                <a:solidFill>
                  <a:srgbClr val="D4D4D4"/>
                </a:solidFill>
                <a:effectLst/>
                <a:latin typeface="Consolas" panose="020B0609020204030204" pitchFamily="49" charset="0"/>
              </a:rPr>
              <a:t>(</a:t>
            </a:r>
            <a:r>
              <a:rPr lang="en-US" sz="1300" b="0">
                <a:solidFill>
                  <a:srgbClr val="4EC9B0"/>
                </a:solidFill>
                <a:effectLst/>
                <a:latin typeface="Consolas" panose="020B0609020204030204" pitchFamily="49" charset="0"/>
              </a:rPr>
              <a:t>T</a:t>
            </a:r>
            <a:r>
              <a:rPr lang="en-US" sz="1300" b="0">
                <a:solidFill>
                  <a:srgbClr val="D4D4D4"/>
                </a:solidFill>
                <a:effectLst/>
                <a:latin typeface="Consolas" panose="020B0609020204030204" pitchFamily="49" charset="0"/>
              </a:rPr>
              <a:t> </a:t>
            </a:r>
            <a:r>
              <a:rPr lang="en-US" sz="1300" b="0" err="1">
                <a:solidFill>
                  <a:srgbClr val="D4D4D4"/>
                </a:solidFill>
                <a:effectLst/>
                <a:latin typeface="Consolas" panose="020B0609020204030204" pitchFamily="49" charset="0"/>
              </a:rPr>
              <a:t>val</a:t>
            </a:r>
            <a:r>
              <a:rPr lang="en-US" sz="1300" b="0">
                <a:solidFill>
                  <a:srgbClr val="D4D4D4"/>
                </a:solidFill>
                <a:effectLst/>
                <a:latin typeface="Consolas" panose="020B0609020204030204" pitchFamily="49" charset="0"/>
              </a:rPr>
              <a:t>, </a:t>
            </a:r>
            <a:r>
              <a:rPr lang="en-US" sz="1300" b="0">
                <a:solidFill>
                  <a:srgbClr val="4EC9B0"/>
                </a:solidFill>
                <a:effectLst/>
                <a:latin typeface="Consolas" panose="020B0609020204030204" pitchFamily="49" charset="0"/>
              </a:rPr>
              <a:t>T</a:t>
            </a:r>
            <a:r>
              <a:rPr lang="en-US" sz="1300" b="0">
                <a:solidFill>
                  <a:srgbClr val="D4D4D4"/>
                </a:solidFill>
                <a:effectLst/>
                <a:latin typeface="Consolas" panose="020B0609020204030204" pitchFamily="49" charset="0"/>
              </a:rPr>
              <a:t>* </a:t>
            </a:r>
            <a:r>
              <a:rPr lang="en-US" sz="1200" b="0" err="1">
                <a:solidFill>
                  <a:srgbClr val="D4D4D4"/>
                </a:solidFill>
                <a:effectLst/>
                <a:latin typeface="Consolas" panose="020B0609020204030204" pitchFamily="49" charset="0"/>
              </a:rPr>
              <a:t>smem</a:t>
            </a:r>
            <a:r>
              <a:rPr lang="en-US" sz="1300" b="0">
                <a:solidFill>
                  <a:srgbClr val="D4D4D4"/>
                </a:solidFill>
                <a:effectLst/>
                <a:latin typeface="Consolas" panose="020B0609020204030204" pitchFamily="49" charset="0"/>
              </a:rPr>
              <a:t>)</a:t>
            </a:r>
          </a:p>
          <a:p>
            <a:r>
              <a:rPr lang="en-US" sz="1300" b="0">
                <a:solidFill>
                  <a:srgbClr val="D4D4D4"/>
                </a:solidFill>
                <a:effectLst/>
                <a:latin typeface="Consolas" panose="020B0609020204030204" pitchFamily="49" charset="0"/>
              </a:rPr>
              <a:t>{</a:t>
            </a:r>
          </a:p>
          <a:p>
            <a:r>
              <a:rPr lang="en-US" sz="1300" b="0">
                <a:solidFill>
                  <a:srgbClr val="D4D4D4"/>
                </a:solidFill>
                <a:effectLst/>
                <a:latin typeface="Consolas" panose="020B0609020204030204" pitchFamily="49" charset="0"/>
              </a:rPr>
              <a:t>    </a:t>
            </a:r>
            <a:r>
              <a:rPr lang="en-US" sz="1300" b="0" err="1">
                <a:solidFill>
                  <a:srgbClr val="DCDCAA"/>
                </a:solidFill>
                <a:effectLst/>
                <a:latin typeface="Consolas" panose="020B0609020204030204" pitchFamily="49" charset="0"/>
              </a:rPr>
              <a:t>ReduceUpSweep</a:t>
            </a:r>
            <a:r>
              <a:rPr lang="en-US" sz="1300" b="0">
                <a:solidFill>
                  <a:srgbClr val="D4D4D4"/>
                </a:solidFill>
                <a:effectLst/>
                <a:latin typeface="Consolas" panose="020B0609020204030204" pitchFamily="49" charset="0"/>
              </a:rPr>
              <a:t>(</a:t>
            </a:r>
            <a:r>
              <a:rPr lang="en-US" sz="1300" b="0" err="1">
                <a:solidFill>
                  <a:srgbClr val="D4D4D4"/>
                </a:solidFill>
                <a:effectLst/>
                <a:latin typeface="Consolas" panose="020B0609020204030204" pitchFamily="49" charset="0"/>
              </a:rPr>
              <a:t>val</a:t>
            </a:r>
            <a:r>
              <a:rPr lang="en-US" sz="1300" b="0">
                <a:solidFill>
                  <a:srgbClr val="D4D4D4"/>
                </a:solidFill>
                <a:effectLst/>
                <a:latin typeface="Consolas" panose="020B0609020204030204" pitchFamily="49" charset="0"/>
              </a:rPr>
              <a:t>, </a:t>
            </a:r>
            <a:r>
              <a:rPr lang="en-US" sz="1200" b="0" err="1">
                <a:solidFill>
                  <a:srgbClr val="D4D4D4"/>
                </a:solidFill>
                <a:effectLst/>
                <a:latin typeface="Consolas" panose="020B0609020204030204" pitchFamily="49" charset="0"/>
              </a:rPr>
              <a:t>smem</a:t>
            </a:r>
            <a:r>
              <a:rPr lang="en-US" sz="1300" b="0">
                <a:solidFill>
                  <a:srgbClr val="D4D4D4"/>
                </a:solidFill>
                <a:effectLst/>
                <a:latin typeface="Consolas" panose="020B0609020204030204" pitchFamily="49" charset="0"/>
              </a:rPr>
              <a:t>);</a:t>
            </a:r>
          </a:p>
          <a:p>
            <a:r>
              <a:rPr lang="en-US" sz="1300" b="0">
                <a:solidFill>
                  <a:srgbClr val="D4D4D4"/>
                </a:solidFill>
                <a:effectLst/>
                <a:latin typeface="Consolas" panose="020B0609020204030204" pitchFamily="49" charset="0"/>
              </a:rPr>
              <a:t>    </a:t>
            </a:r>
            <a:r>
              <a:rPr lang="en-US" sz="1300" b="0">
                <a:solidFill>
                  <a:srgbClr val="C586C0"/>
                </a:solidFill>
                <a:effectLst/>
                <a:latin typeface="Consolas" panose="020B0609020204030204" pitchFamily="49" charset="0"/>
              </a:rPr>
              <a:t>if </a:t>
            </a:r>
            <a:r>
              <a:rPr lang="en-US" sz="1300" b="0">
                <a:solidFill>
                  <a:srgbClr val="D4D4D4"/>
                </a:solidFill>
                <a:effectLst/>
                <a:latin typeface="Consolas" panose="020B0609020204030204" pitchFamily="49" charset="0"/>
              </a:rPr>
              <a:t>(</a:t>
            </a:r>
            <a:r>
              <a:rPr lang="en-US" sz="1300" b="0" err="1">
                <a:solidFill>
                  <a:srgbClr val="CCCCCC"/>
                </a:solidFill>
                <a:effectLst/>
                <a:latin typeface="Consolas" panose="020B0609020204030204" pitchFamily="49" charset="0"/>
              </a:rPr>
              <a:t>threadIdx.x</a:t>
            </a:r>
            <a:r>
              <a:rPr lang="en-US" sz="1300" b="0">
                <a:solidFill>
                  <a:srgbClr val="D4D4D4"/>
                </a:solidFill>
                <a:effectLst/>
                <a:latin typeface="Consolas" panose="020B0609020204030204" pitchFamily="49" charset="0"/>
              </a:rPr>
              <a:t> == </a:t>
            </a:r>
            <a:r>
              <a:rPr lang="en-US" sz="1300" b="0">
                <a:solidFill>
                  <a:srgbClr val="B5CEA8"/>
                </a:solidFill>
                <a:effectLst/>
                <a:latin typeface="Consolas" panose="020B0609020204030204" pitchFamily="49" charset="0"/>
              </a:rPr>
              <a:t>0</a:t>
            </a:r>
            <a:r>
              <a:rPr lang="en-US" sz="1300" b="0">
                <a:solidFill>
                  <a:srgbClr val="D4D4D4"/>
                </a:solidFill>
                <a:effectLst/>
                <a:latin typeface="Consolas" panose="020B0609020204030204" pitchFamily="49" charset="0"/>
              </a:rPr>
              <a:t>)</a:t>
            </a:r>
          </a:p>
          <a:p>
            <a:r>
              <a:rPr lang="en-US" sz="1300" b="0">
                <a:solidFill>
                  <a:srgbClr val="D4D4D4"/>
                </a:solidFill>
                <a:effectLst/>
                <a:latin typeface="Consolas" panose="020B0609020204030204" pitchFamily="49" charset="0"/>
              </a:rPr>
              <a:t>        </a:t>
            </a:r>
            <a:r>
              <a:rPr lang="en-US" sz="1200" b="0" err="1">
                <a:solidFill>
                  <a:srgbClr val="D4D4D4"/>
                </a:solidFill>
                <a:effectLst/>
                <a:latin typeface="Consolas" panose="020B0609020204030204" pitchFamily="49" charset="0"/>
              </a:rPr>
              <a:t>smem</a:t>
            </a:r>
            <a:r>
              <a:rPr lang="en-US" sz="1300" b="0">
                <a:solidFill>
                  <a:srgbClr val="CCCCCC"/>
                </a:solidFill>
                <a:effectLst/>
                <a:latin typeface="Consolas" panose="020B0609020204030204" pitchFamily="49" charset="0"/>
              </a:rPr>
              <a:t>[</a:t>
            </a:r>
            <a:r>
              <a:rPr lang="en-US" sz="1300" b="0" err="1">
                <a:solidFill>
                  <a:srgbClr val="CCCCCC"/>
                </a:solidFill>
                <a:effectLst/>
                <a:latin typeface="Consolas" panose="020B0609020204030204" pitchFamily="49" charset="0"/>
              </a:rPr>
              <a:t>blockDim.x</a:t>
            </a:r>
            <a:r>
              <a:rPr lang="en-US" sz="1300" b="0">
                <a:solidFill>
                  <a:srgbClr val="D4D4D4"/>
                </a:solidFill>
                <a:effectLst/>
                <a:latin typeface="Consolas" panose="020B0609020204030204" pitchFamily="49" charset="0"/>
              </a:rPr>
              <a:t> - </a:t>
            </a:r>
            <a:r>
              <a:rPr lang="en-US" sz="1300" b="0">
                <a:solidFill>
                  <a:srgbClr val="B5CEA8"/>
                </a:solidFill>
                <a:effectLst/>
                <a:latin typeface="Consolas" panose="020B0609020204030204" pitchFamily="49" charset="0"/>
              </a:rPr>
              <a:t>1</a:t>
            </a:r>
            <a:r>
              <a:rPr lang="en-US" sz="1300" b="0">
                <a:solidFill>
                  <a:srgbClr val="D4D4D4"/>
                </a:solidFill>
                <a:effectLst/>
                <a:latin typeface="Consolas" panose="020B0609020204030204" pitchFamily="49" charset="0"/>
              </a:rPr>
              <a:t>] = </a:t>
            </a:r>
            <a:r>
              <a:rPr lang="en-US" sz="1300" b="0" err="1">
                <a:solidFill>
                  <a:srgbClr val="569CD6"/>
                </a:solidFill>
                <a:effectLst/>
                <a:latin typeface="Consolas" panose="020B0609020204030204" pitchFamily="49" charset="0"/>
              </a:rPr>
              <a:t>static_cast</a:t>
            </a:r>
            <a:r>
              <a:rPr lang="en-US" sz="1300" b="0">
                <a:solidFill>
                  <a:srgbClr val="D4D4D4"/>
                </a:solidFill>
                <a:effectLst/>
                <a:latin typeface="Consolas" panose="020B0609020204030204" pitchFamily="49" charset="0"/>
              </a:rPr>
              <a:t>&lt;</a:t>
            </a:r>
            <a:r>
              <a:rPr lang="en-US" sz="1300" b="0">
                <a:solidFill>
                  <a:srgbClr val="4EC9B0"/>
                </a:solidFill>
                <a:effectLst/>
                <a:latin typeface="Consolas" panose="020B0609020204030204" pitchFamily="49" charset="0"/>
              </a:rPr>
              <a:t>T</a:t>
            </a:r>
            <a:r>
              <a:rPr lang="en-US" sz="1300" b="0">
                <a:solidFill>
                  <a:srgbClr val="D4D4D4"/>
                </a:solidFill>
                <a:effectLst/>
                <a:latin typeface="Consolas" panose="020B0609020204030204" pitchFamily="49" charset="0"/>
              </a:rPr>
              <a:t>&gt;(</a:t>
            </a:r>
            <a:r>
              <a:rPr lang="en-US" sz="1300" b="0">
                <a:solidFill>
                  <a:srgbClr val="B5CEA8"/>
                </a:solidFill>
                <a:effectLst/>
                <a:latin typeface="Consolas" panose="020B0609020204030204" pitchFamily="49" charset="0"/>
              </a:rPr>
              <a:t>0</a:t>
            </a:r>
            <a:r>
              <a:rPr lang="en-US" sz="1300" b="0">
                <a:solidFill>
                  <a:srgbClr val="D4D4D4"/>
                </a:solidFill>
                <a:effectLst/>
                <a:latin typeface="Consolas" panose="020B0609020204030204" pitchFamily="49" charset="0"/>
              </a:rPr>
              <a:t>);</a:t>
            </a:r>
          </a:p>
          <a:p>
            <a:r>
              <a:rPr lang="en-US" sz="1300" b="0">
                <a:solidFill>
                  <a:srgbClr val="D4D4D4"/>
                </a:solidFill>
                <a:effectLst/>
                <a:latin typeface="Consolas" panose="020B0609020204030204" pitchFamily="49" charset="0"/>
              </a:rPr>
              <a:t>    </a:t>
            </a:r>
            <a:r>
              <a:rPr lang="en-US" sz="1300" b="0">
                <a:solidFill>
                  <a:srgbClr val="DCDCAA"/>
                </a:solidFill>
                <a:effectLst/>
                <a:latin typeface="Consolas" panose="020B0609020204030204" pitchFamily="49" charset="0"/>
              </a:rPr>
              <a:t>__</a:t>
            </a:r>
            <a:r>
              <a:rPr lang="en-US" sz="1300" b="0" err="1">
                <a:solidFill>
                  <a:srgbClr val="DCDCAA"/>
                </a:solidFill>
                <a:effectLst/>
                <a:latin typeface="Consolas" panose="020B0609020204030204" pitchFamily="49" charset="0"/>
              </a:rPr>
              <a:t>syncthreads</a:t>
            </a:r>
            <a:r>
              <a:rPr lang="en-US" sz="1300" b="0">
                <a:solidFill>
                  <a:srgbClr val="D4D4D4"/>
                </a:solidFill>
                <a:effectLst/>
                <a:latin typeface="Consolas" panose="020B0609020204030204" pitchFamily="49" charset="0"/>
              </a:rPr>
              <a:t>();</a:t>
            </a:r>
          </a:p>
          <a:p>
            <a:r>
              <a:rPr lang="en-US" sz="1300" b="0">
                <a:solidFill>
                  <a:srgbClr val="D4D4D4"/>
                </a:solidFill>
                <a:effectLst/>
                <a:latin typeface="Consolas" panose="020B0609020204030204" pitchFamily="49" charset="0"/>
              </a:rPr>
              <a:t>    </a:t>
            </a:r>
            <a:r>
              <a:rPr lang="en-US" sz="1300" b="0">
                <a:solidFill>
                  <a:srgbClr val="569CD6"/>
                </a:solidFill>
                <a:effectLst/>
                <a:latin typeface="Consolas" panose="020B0609020204030204" pitchFamily="49" charset="0"/>
              </a:rPr>
              <a:t>int</a:t>
            </a:r>
            <a:r>
              <a:rPr lang="en-US" sz="1300" b="0">
                <a:solidFill>
                  <a:srgbClr val="D4D4D4"/>
                </a:solidFill>
                <a:effectLst/>
                <a:latin typeface="Consolas" panose="020B0609020204030204" pitchFamily="49" charset="0"/>
              </a:rPr>
              <a:t> active = </a:t>
            </a:r>
            <a:r>
              <a:rPr lang="en-US" sz="1300" b="0">
                <a:solidFill>
                  <a:srgbClr val="B5CEA8"/>
                </a:solidFill>
                <a:effectLst/>
                <a:latin typeface="Consolas" panose="020B0609020204030204" pitchFamily="49" charset="0"/>
              </a:rPr>
              <a:t>1</a:t>
            </a:r>
            <a:r>
              <a:rPr lang="en-US" sz="1300" b="0">
                <a:solidFill>
                  <a:srgbClr val="D4D4D4"/>
                </a:solidFill>
                <a:effectLst/>
                <a:latin typeface="Consolas" panose="020B0609020204030204" pitchFamily="49" charset="0"/>
              </a:rPr>
              <a:t>;</a:t>
            </a:r>
          </a:p>
          <a:p>
            <a:r>
              <a:rPr lang="en-US" sz="1300" b="0">
                <a:solidFill>
                  <a:srgbClr val="D4D4D4"/>
                </a:solidFill>
                <a:effectLst/>
                <a:latin typeface="Consolas" panose="020B0609020204030204" pitchFamily="49" charset="0"/>
              </a:rPr>
              <a:t>    </a:t>
            </a:r>
            <a:r>
              <a:rPr lang="en-US" sz="1300" b="0">
                <a:solidFill>
                  <a:srgbClr val="C586C0"/>
                </a:solidFill>
                <a:effectLst/>
                <a:latin typeface="Consolas" panose="020B0609020204030204" pitchFamily="49" charset="0"/>
              </a:rPr>
              <a:t>for </a:t>
            </a:r>
            <a:r>
              <a:rPr lang="en-US" sz="1300" b="0">
                <a:solidFill>
                  <a:srgbClr val="D4D4D4"/>
                </a:solidFill>
                <a:effectLst/>
                <a:latin typeface="Consolas" panose="020B0609020204030204" pitchFamily="49" charset="0"/>
              </a:rPr>
              <a:t>(</a:t>
            </a:r>
            <a:r>
              <a:rPr lang="en-US" sz="1300" b="0">
                <a:solidFill>
                  <a:srgbClr val="569CD6"/>
                </a:solidFill>
                <a:effectLst/>
                <a:latin typeface="Consolas" panose="020B0609020204030204" pitchFamily="49" charset="0"/>
              </a:rPr>
              <a:t>int</a:t>
            </a:r>
            <a:r>
              <a:rPr lang="en-US" sz="1300" b="0">
                <a:solidFill>
                  <a:srgbClr val="D4D4D4"/>
                </a:solidFill>
                <a:effectLst/>
                <a:latin typeface="Consolas" panose="020B0609020204030204" pitchFamily="49" charset="0"/>
              </a:rPr>
              <a:t> </a:t>
            </a:r>
            <a:r>
              <a:rPr lang="en-US" sz="1300" b="0" err="1">
                <a:solidFill>
                  <a:srgbClr val="D4D4D4"/>
                </a:solidFill>
                <a:effectLst/>
                <a:latin typeface="Consolas" panose="020B0609020204030204" pitchFamily="49" charset="0"/>
              </a:rPr>
              <a:t>i</a:t>
            </a:r>
            <a:r>
              <a:rPr lang="en-US" sz="1300" b="0">
                <a:solidFill>
                  <a:srgbClr val="D4D4D4"/>
                </a:solidFill>
                <a:effectLst/>
                <a:latin typeface="Consolas" panose="020B0609020204030204" pitchFamily="49" charset="0"/>
              </a:rPr>
              <a:t> = </a:t>
            </a:r>
            <a:r>
              <a:rPr lang="en-US" sz="1300" b="0" err="1">
                <a:solidFill>
                  <a:srgbClr val="CCCCCC"/>
                </a:solidFill>
                <a:effectLst/>
                <a:latin typeface="Consolas" panose="020B0609020204030204" pitchFamily="49" charset="0"/>
              </a:rPr>
              <a:t>blockDim.x</a:t>
            </a:r>
            <a:r>
              <a:rPr lang="en-US" sz="1300" b="0">
                <a:solidFill>
                  <a:srgbClr val="D4D4D4"/>
                </a:solidFill>
                <a:effectLst/>
                <a:latin typeface="Consolas" panose="020B0609020204030204" pitchFamily="49" charset="0"/>
              </a:rPr>
              <a:t> &gt;&gt; 1; </a:t>
            </a:r>
            <a:r>
              <a:rPr lang="en-US" sz="1300" b="0" err="1">
                <a:solidFill>
                  <a:srgbClr val="D4D4D4"/>
                </a:solidFill>
                <a:effectLst/>
                <a:latin typeface="Consolas" panose="020B0609020204030204" pitchFamily="49" charset="0"/>
              </a:rPr>
              <a:t>i</a:t>
            </a:r>
            <a:r>
              <a:rPr lang="en-US" sz="1300" b="0">
                <a:solidFill>
                  <a:srgbClr val="D4D4D4"/>
                </a:solidFill>
                <a:effectLst/>
                <a:latin typeface="Consolas" panose="020B0609020204030204" pitchFamily="49" charset="0"/>
              </a:rPr>
              <a:t> &gt;= </a:t>
            </a:r>
            <a:r>
              <a:rPr lang="en-US" sz="1300" b="0">
                <a:solidFill>
                  <a:srgbClr val="B5CEA8"/>
                </a:solidFill>
                <a:effectLst/>
                <a:latin typeface="Consolas" panose="020B0609020204030204" pitchFamily="49" charset="0"/>
              </a:rPr>
              <a:t>1</a:t>
            </a:r>
            <a:r>
              <a:rPr lang="en-US" sz="1300" b="0">
                <a:solidFill>
                  <a:srgbClr val="D4D4D4"/>
                </a:solidFill>
                <a:effectLst/>
                <a:latin typeface="Consolas" panose="020B0609020204030204" pitchFamily="49" charset="0"/>
              </a:rPr>
              <a:t>; </a:t>
            </a:r>
            <a:r>
              <a:rPr lang="en-US" sz="1300" b="0" err="1">
                <a:solidFill>
                  <a:srgbClr val="D4D4D4"/>
                </a:solidFill>
                <a:effectLst/>
                <a:latin typeface="Consolas" panose="020B0609020204030204" pitchFamily="49" charset="0"/>
              </a:rPr>
              <a:t>i</a:t>
            </a:r>
            <a:r>
              <a:rPr lang="en-US" sz="1300" b="0">
                <a:solidFill>
                  <a:srgbClr val="D4D4D4"/>
                </a:solidFill>
                <a:effectLst/>
                <a:latin typeface="Consolas" panose="020B0609020204030204" pitchFamily="49" charset="0"/>
              </a:rPr>
              <a:t> &gt;&gt;</a:t>
            </a:r>
            <a:r>
              <a:rPr lang="en-US" sz="1300">
                <a:solidFill>
                  <a:srgbClr val="D4D4D4"/>
                </a:solidFill>
                <a:latin typeface="Consolas" panose="020B0609020204030204" pitchFamily="49" charset="0"/>
              </a:rPr>
              <a:t>=</a:t>
            </a:r>
            <a:r>
              <a:rPr lang="en-US" sz="1300" b="0">
                <a:solidFill>
                  <a:srgbClr val="D4D4D4"/>
                </a:solidFill>
                <a:effectLst/>
                <a:latin typeface="Consolas" panose="020B0609020204030204" pitchFamily="49" charset="0"/>
              </a:rPr>
              <a:t> 1)</a:t>
            </a:r>
          </a:p>
          <a:p>
            <a:r>
              <a:rPr lang="en-US" sz="1300" b="0">
                <a:solidFill>
                  <a:srgbClr val="D4D4D4"/>
                </a:solidFill>
                <a:effectLst/>
                <a:latin typeface="Consolas" panose="020B0609020204030204" pitchFamily="49" charset="0"/>
              </a:rPr>
              <a:t>    {</a:t>
            </a:r>
          </a:p>
          <a:p>
            <a:r>
              <a:rPr lang="en-US" sz="1300" b="0">
                <a:solidFill>
                  <a:srgbClr val="D4D4D4"/>
                </a:solidFill>
                <a:effectLst/>
                <a:latin typeface="Consolas" panose="020B0609020204030204" pitchFamily="49" charset="0"/>
              </a:rPr>
              <a:t>        </a:t>
            </a:r>
            <a:r>
              <a:rPr lang="en-US" sz="1300" b="0">
                <a:solidFill>
                  <a:srgbClr val="C586C0"/>
                </a:solidFill>
                <a:effectLst/>
                <a:latin typeface="Consolas" panose="020B0609020204030204" pitchFamily="49" charset="0"/>
              </a:rPr>
              <a:t>if </a:t>
            </a:r>
            <a:r>
              <a:rPr lang="en-US" sz="1300" b="0">
                <a:solidFill>
                  <a:srgbClr val="D4D4D4"/>
                </a:solidFill>
                <a:effectLst/>
                <a:latin typeface="Consolas" panose="020B0609020204030204" pitchFamily="49" charset="0"/>
              </a:rPr>
              <a:t>(</a:t>
            </a:r>
            <a:r>
              <a:rPr lang="en-US" sz="1300" b="0" err="1">
                <a:solidFill>
                  <a:srgbClr val="CCCCCC"/>
                </a:solidFill>
                <a:effectLst/>
                <a:latin typeface="Consolas" panose="020B0609020204030204" pitchFamily="49" charset="0"/>
              </a:rPr>
              <a:t>threadIdx.x</a:t>
            </a:r>
            <a:r>
              <a:rPr lang="en-US" sz="1300" b="0">
                <a:solidFill>
                  <a:srgbClr val="D4D4D4"/>
                </a:solidFill>
                <a:effectLst/>
                <a:latin typeface="Consolas" panose="020B0609020204030204" pitchFamily="49" charset="0"/>
              </a:rPr>
              <a:t> &lt; active)</a:t>
            </a:r>
          </a:p>
          <a:p>
            <a:r>
              <a:rPr lang="en-US" sz="1300" b="0">
                <a:solidFill>
                  <a:srgbClr val="D4D4D4"/>
                </a:solidFill>
                <a:effectLst/>
                <a:latin typeface="Consolas" panose="020B0609020204030204" pitchFamily="49" charset="0"/>
              </a:rPr>
              <a:t>        {</a:t>
            </a:r>
          </a:p>
          <a:p>
            <a:r>
              <a:rPr lang="en-US" sz="1300" b="0">
                <a:solidFill>
                  <a:srgbClr val="D4D4D4"/>
                </a:solidFill>
                <a:effectLst/>
                <a:latin typeface="Consolas" panose="020B0609020204030204" pitchFamily="49" charset="0"/>
              </a:rPr>
              <a:t>            </a:t>
            </a:r>
            <a:r>
              <a:rPr lang="en-US" sz="1300" b="0">
                <a:solidFill>
                  <a:srgbClr val="569CD6"/>
                </a:solidFill>
                <a:effectLst/>
                <a:latin typeface="Consolas" panose="020B0609020204030204" pitchFamily="49" charset="0"/>
              </a:rPr>
              <a:t>int</a:t>
            </a:r>
            <a:r>
              <a:rPr lang="en-US" sz="1300" b="0">
                <a:solidFill>
                  <a:srgbClr val="D4D4D4"/>
                </a:solidFill>
                <a:effectLst/>
                <a:latin typeface="Consolas" panose="020B0609020204030204" pitchFamily="49" charset="0"/>
              </a:rPr>
              <a:t> L = </a:t>
            </a:r>
            <a:r>
              <a:rPr lang="en-US" sz="1300" b="0" err="1">
                <a:solidFill>
                  <a:srgbClr val="D4D4D4"/>
                </a:solidFill>
                <a:effectLst/>
                <a:latin typeface="Consolas" panose="020B0609020204030204" pitchFamily="49" charset="0"/>
              </a:rPr>
              <a:t>i</a:t>
            </a:r>
            <a:r>
              <a:rPr lang="en-US" sz="1300" b="0">
                <a:solidFill>
                  <a:srgbClr val="D4D4D4"/>
                </a:solidFill>
                <a:effectLst/>
                <a:latin typeface="Consolas" panose="020B0609020204030204" pitchFamily="49" charset="0"/>
              </a:rPr>
              <a:t> * (</a:t>
            </a:r>
            <a:r>
              <a:rPr lang="en-US" sz="1300" b="0">
                <a:solidFill>
                  <a:srgbClr val="B5CEA8"/>
                </a:solidFill>
                <a:effectLst/>
                <a:latin typeface="Consolas" panose="020B0609020204030204" pitchFamily="49" charset="0"/>
              </a:rPr>
              <a:t>2</a:t>
            </a:r>
            <a:r>
              <a:rPr lang="en-US" sz="1300" b="0">
                <a:solidFill>
                  <a:srgbClr val="D4D4D4"/>
                </a:solidFill>
                <a:effectLst/>
                <a:latin typeface="Consolas" panose="020B0609020204030204" pitchFamily="49" charset="0"/>
              </a:rPr>
              <a:t> * </a:t>
            </a:r>
            <a:r>
              <a:rPr lang="en-US" sz="1300" b="0" err="1">
                <a:solidFill>
                  <a:srgbClr val="CCCCCC"/>
                </a:solidFill>
                <a:effectLst/>
                <a:latin typeface="Consolas" panose="020B0609020204030204" pitchFamily="49" charset="0"/>
              </a:rPr>
              <a:t>threadIdx.x</a:t>
            </a:r>
            <a:r>
              <a:rPr lang="en-US" sz="1300" b="0">
                <a:solidFill>
                  <a:srgbClr val="D4D4D4"/>
                </a:solidFill>
                <a:effectLst/>
                <a:latin typeface="Consolas" panose="020B0609020204030204" pitchFamily="49" charset="0"/>
              </a:rPr>
              <a:t> + </a:t>
            </a:r>
            <a:r>
              <a:rPr lang="en-US" sz="1300" b="0">
                <a:solidFill>
                  <a:srgbClr val="B5CEA8"/>
                </a:solidFill>
                <a:effectLst/>
                <a:latin typeface="Consolas" panose="020B0609020204030204" pitchFamily="49" charset="0"/>
              </a:rPr>
              <a:t>1</a:t>
            </a:r>
            <a:r>
              <a:rPr lang="en-US" sz="1300" b="0">
                <a:solidFill>
                  <a:srgbClr val="D4D4D4"/>
                </a:solidFill>
                <a:effectLst/>
                <a:latin typeface="Consolas" panose="020B0609020204030204" pitchFamily="49" charset="0"/>
              </a:rPr>
              <a:t>) - </a:t>
            </a:r>
            <a:r>
              <a:rPr lang="en-US" sz="1300" b="0">
                <a:solidFill>
                  <a:srgbClr val="B5CEA8"/>
                </a:solidFill>
                <a:effectLst/>
                <a:latin typeface="Consolas" panose="020B0609020204030204" pitchFamily="49" charset="0"/>
              </a:rPr>
              <a:t>1</a:t>
            </a:r>
            <a:r>
              <a:rPr lang="en-US" sz="1300" b="0">
                <a:solidFill>
                  <a:srgbClr val="D4D4D4"/>
                </a:solidFill>
                <a:effectLst/>
                <a:latin typeface="Consolas" panose="020B0609020204030204" pitchFamily="49" charset="0"/>
              </a:rPr>
              <a:t>;</a:t>
            </a:r>
          </a:p>
          <a:p>
            <a:r>
              <a:rPr lang="en-US" sz="1300" b="0">
                <a:solidFill>
                  <a:srgbClr val="D4D4D4"/>
                </a:solidFill>
                <a:effectLst/>
                <a:latin typeface="Consolas" panose="020B0609020204030204" pitchFamily="49" charset="0"/>
              </a:rPr>
              <a:t>            </a:t>
            </a:r>
            <a:r>
              <a:rPr lang="en-US" sz="1300" b="0">
                <a:solidFill>
                  <a:srgbClr val="569CD6"/>
                </a:solidFill>
                <a:effectLst/>
                <a:latin typeface="Consolas" panose="020B0609020204030204" pitchFamily="49" charset="0"/>
              </a:rPr>
              <a:t>int</a:t>
            </a:r>
            <a:r>
              <a:rPr lang="en-US" sz="1300" b="0">
                <a:solidFill>
                  <a:srgbClr val="D4D4D4"/>
                </a:solidFill>
                <a:effectLst/>
                <a:latin typeface="Consolas" panose="020B0609020204030204" pitchFamily="49" charset="0"/>
              </a:rPr>
              <a:t> R = </a:t>
            </a:r>
            <a:r>
              <a:rPr lang="en-US" sz="1300" b="0" err="1">
                <a:solidFill>
                  <a:srgbClr val="D4D4D4"/>
                </a:solidFill>
                <a:effectLst/>
                <a:latin typeface="Consolas" panose="020B0609020204030204" pitchFamily="49" charset="0"/>
              </a:rPr>
              <a:t>i</a:t>
            </a:r>
            <a:r>
              <a:rPr lang="en-US" sz="1300" b="0">
                <a:solidFill>
                  <a:srgbClr val="D4D4D4"/>
                </a:solidFill>
                <a:effectLst/>
                <a:latin typeface="Consolas" panose="020B0609020204030204" pitchFamily="49" charset="0"/>
              </a:rPr>
              <a:t> * (</a:t>
            </a:r>
            <a:r>
              <a:rPr lang="en-US" sz="1300" b="0">
                <a:solidFill>
                  <a:srgbClr val="B5CEA8"/>
                </a:solidFill>
                <a:effectLst/>
                <a:latin typeface="Consolas" panose="020B0609020204030204" pitchFamily="49" charset="0"/>
              </a:rPr>
              <a:t>2</a:t>
            </a:r>
            <a:r>
              <a:rPr lang="en-US" sz="1300" b="0">
                <a:solidFill>
                  <a:srgbClr val="D4D4D4"/>
                </a:solidFill>
                <a:effectLst/>
                <a:latin typeface="Consolas" panose="020B0609020204030204" pitchFamily="49" charset="0"/>
              </a:rPr>
              <a:t> * </a:t>
            </a:r>
            <a:r>
              <a:rPr lang="en-US" sz="1300" b="0" err="1">
                <a:solidFill>
                  <a:srgbClr val="CCCCCC"/>
                </a:solidFill>
                <a:effectLst/>
                <a:latin typeface="Consolas" panose="020B0609020204030204" pitchFamily="49" charset="0"/>
              </a:rPr>
              <a:t>threadIdx.x</a:t>
            </a:r>
            <a:r>
              <a:rPr lang="en-US" sz="1300" b="0">
                <a:solidFill>
                  <a:srgbClr val="D4D4D4"/>
                </a:solidFill>
                <a:effectLst/>
                <a:latin typeface="Consolas" panose="020B0609020204030204" pitchFamily="49" charset="0"/>
              </a:rPr>
              <a:t> + </a:t>
            </a:r>
            <a:r>
              <a:rPr lang="en-US" sz="1300" b="0">
                <a:solidFill>
                  <a:srgbClr val="B5CEA8"/>
                </a:solidFill>
                <a:effectLst/>
                <a:latin typeface="Consolas" panose="020B0609020204030204" pitchFamily="49" charset="0"/>
              </a:rPr>
              <a:t>2</a:t>
            </a:r>
            <a:r>
              <a:rPr lang="en-US" sz="1300" b="0">
                <a:solidFill>
                  <a:srgbClr val="D4D4D4"/>
                </a:solidFill>
                <a:effectLst/>
                <a:latin typeface="Consolas" panose="020B0609020204030204" pitchFamily="49" charset="0"/>
              </a:rPr>
              <a:t>) - </a:t>
            </a:r>
            <a:r>
              <a:rPr lang="en-US" sz="1300" b="0">
                <a:solidFill>
                  <a:srgbClr val="B5CEA8"/>
                </a:solidFill>
                <a:effectLst/>
                <a:latin typeface="Consolas" panose="020B0609020204030204" pitchFamily="49" charset="0"/>
              </a:rPr>
              <a:t>1</a:t>
            </a:r>
            <a:r>
              <a:rPr lang="en-US" sz="1300" b="0">
                <a:solidFill>
                  <a:srgbClr val="D4D4D4"/>
                </a:solidFill>
                <a:effectLst/>
                <a:latin typeface="Consolas" panose="020B0609020204030204" pitchFamily="49" charset="0"/>
              </a:rPr>
              <a:t>;</a:t>
            </a:r>
          </a:p>
          <a:p>
            <a:r>
              <a:rPr lang="en-US" sz="1300" b="0">
                <a:solidFill>
                  <a:srgbClr val="D4D4D4"/>
                </a:solidFill>
                <a:effectLst/>
                <a:latin typeface="Consolas" panose="020B0609020204030204" pitchFamily="49" charset="0"/>
              </a:rPr>
              <a:t>            </a:t>
            </a:r>
            <a:r>
              <a:rPr lang="en-US" sz="1300" b="0">
                <a:solidFill>
                  <a:srgbClr val="4EC9B0"/>
                </a:solidFill>
                <a:effectLst/>
                <a:latin typeface="Consolas" panose="020B0609020204030204" pitchFamily="49" charset="0"/>
              </a:rPr>
              <a:t>T</a:t>
            </a:r>
            <a:r>
              <a:rPr lang="en-US" sz="1300" b="0">
                <a:solidFill>
                  <a:srgbClr val="D4D4D4"/>
                </a:solidFill>
                <a:effectLst/>
                <a:latin typeface="Consolas" panose="020B0609020204030204" pitchFamily="49" charset="0"/>
              </a:rPr>
              <a:t> parent = </a:t>
            </a:r>
            <a:r>
              <a:rPr lang="en-US" sz="1200" b="0" err="1">
                <a:solidFill>
                  <a:srgbClr val="D4D4D4"/>
                </a:solidFill>
                <a:effectLst/>
                <a:latin typeface="Consolas" panose="020B0609020204030204" pitchFamily="49" charset="0"/>
              </a:rPr>
              <a:t>smem</a:t>
            </a:r>
            <a:r>
              <a:rPr lang="en-US" sz="1300" b="0">
                <a:solidFill>
                  <a:srgbClr val="D4D4D4"/>
                </a:solidFill>
                <a:effectLst/>
                <a:latin typeface="Consolas" panose="020B0609020204030204" pitchFamily="49" charset="0"/>
              </a:rPr>
              <a:t>[R];</a:t>
            </a:r>
          </a:p>
          <a:p>
            <a:r>
              <a:rPr lang="en-US" sz="1300">
                <a:solidFill>
                  <a:srgbClr val="D4D4D4"/>
                </a:solidFill>
                <a:latin typeface="Consolas" panose="020B0609020204030204" pitchFamily="49" charset="0"/>
              </a:rPr>
              <a:t>            </a:t>
            </a:r>
            <a:r>
              <a:rPr lang="en-US" sz="1300" b="0">
                <a:solidFill>
                  <a:srgbClr val="4EC9B0"/>
                </a:solidFill>
                <a:effectLst/>
                <a:latin typeface="Consolas" panose="020B0609020204030204" pitchFamily="49" charset="0"/>
              </a:rPr>
              <a:t>T</a:t>
            </a:r>
            <a:r>
              <a:rPr lang="en-US" sz="1300" b="0">
                <a:solidFill>
                  <a:srgbClr val="D4D4D4"/>
                </a:solidFill>
                <a:effectLst/>
                <a:latin typeface="Consolas" panose="020B0609020204030204" pitchFamily="49" charset="0"/>
              </a:rPr>
              <a:t> </a:t>
            </a:r>
            <a:r>
              <a:rPr lang="en-US" sz="1300" err="1">
                <a:solidFill>
                  <a:srgbClr val="D4D4D4"/>
                </a:solidFill>
                <a:latin typeface="Consolas" panose="020B0609020204030204" pitchFamily="49" charset="0"/>
              </a:rPr>
              <a:t>L</a:t>
            </a:r>
            <a:r>
              <a:rPr lang="en-US" sz="1300" b="0" err="1">
                <a:solidFill>
                  <a:srgbClr val="D4D4D4"/>
                </a:solidFill>
                <a:effectLst/>
                <a:latin typeface="Consolas" panose="020B0609020204030204" pitchFamily="49" charset="0"/>
              </a:rPr>
              <a:t>value</a:t>
            </a:r>
            <a:r>
              <a:rPr lang="en-US" sz="1300" b="0">
                <a:solidFill>
                  <a:srgbClr val="D4D4D4"/>
                </a:solidFill>
                <a:effectLst/>
                <a:latin typeface="Consolas" panose="020B0609020204030204" pitchFamily="49" charset="0"/>
              </a:rPr>
              <a:t> = </a:t>
            </a:r>
            <a:r>
              <a:rPr lang="en-US" sz="1200" b="0" err="1">
                <a:solidFill>
                  <a:srgbClr val="D4D4D4"/>
                </a:solidFill>
                <a:effectLst/>
                <a:latin typeface="Consolas" panose="020B0609020204030204" pitchFamily="49" charset="0"/>
              </a:rPr>
              <a:t>smem</a:t>
            </a:r>
            <a:r>
              <a:rPr lang="en-US" sz="1300" b="0">
                <a:solidFill>
                  <a:srgbClr val="D4D4D4"/>
                </a:solidFill>
                <a:effectLst/>
                <a:latin typeface="Consolas" panose="020B0609020204030204" pitchFamily="49" charset="0"/>
              </a:rPr>
              <a:t>[</a:t>
            </a:r>
            <a:r>
              <a:rPr lang="en-US" sz="1300">
                <a:solidFill>
                  <a:srgbClr val="D4D4D4"/>
                </a:solidFill>
                <a:latin typeface="Consolas" panose="020B0609020204030204" pitchFamily="49" charset="0"/>
              </a:rPr>
              <a:t>L</a:t>
            </a:r>
            <a:r>
              <a:rPr lang="en-US" sz="1300" b="0">
                <a:solidFill>
                  <a:srgbClr val="D4D4D4"/>
                </a:solidFill>
                <a:effectLst/>
                <a:latin typeface="Consolas" panose="020B0609020204030204" pitchFamily="49" charset="0"/>
              </a:rPr>
              <a:t>];</a:t>
            </a:r>
          </a:p>
          <a:p>
            <a:r>
              <a:rPr lang="en-US" sz="1300" b="0">
                <a:solidFill>
                  <a:srgbClr val="D4D4D4"/>
                </a:solidFill>
                <a:effectLst/>
                <a:latin typeface="Consolas" panose="020B0609020204030204" pitchFamily="49" charset="0"/>
              </a:rPr>
              <a:t>            </a:t>
            </a:r>
            <a:r>
              <a:rPr lang="en-US" sz="1400" err="1">
                <a:solidFill>
                  <a:srgbClr val="D4D4D4"/>
                </a:solidFill>
                <a:latin typeface="Consolas" panose="020B0609020204030204" pitchFamily="49" charset="0"/>
              </a:rPr>
              <a:t>smem</a:t>
            </a:r>
            <a:r>
              <a:rPr lang="en-US" sz="1300" b="0">
                <a:solidFill>
                  <a:srgbClr val="D4D4D4"/>
                </a:solidFill>
                <a:effectLst/>
                <a:latin typeface="Consolas" panose="020B0609020204030204" pitchFamily="49" charset="0"/>
              </a:rPr>
              <a:t>[R] = parent + </a:t>
            </a:r>
            <a:r>
              <a:rPr lang="en-US" sz="1300" err="1">
                <a:solidFill>
                  <a:srgbClr val="D4D4D4"/>
                </a:solidFill>
                <a:latin typeface="Consolas" panose="020B0609020204030204" pitchFamily="49" charset="0"/>
              </a:rPr>
              <a:t>L</a:t>
            </a:r>
            <a:r>
              <a:rPr lang="en-US" sz="1300" b="0" err="1">
                <a:solidFill>
                  <a:srgbClr val="D4D4D4"/>
                </a:solidFill>
                <a:effectLst/>
                <a:latin typeface="Consolas" panose="020B0609020204030204" pitchFamily="49" charset="0"/>
              </a:rPr>
              <a:t>value</a:t>
            </a:r>
            <a:r>
              <a:rPr lang="en-US" sz="1300" b="0">
                <a:solidFill>
                  <a:srgbClr val="D4D4D4"/>
                </a:solidFill>
                <a:effectLst/>
                <a:latin typeface="Consolas" panose="020B0609020204030204" pitchFamily="49" charset="0"/>
              </a:rPr>
              <a:t>;</a:t>
            </a:r>
          </a:p>
          <a:p>
            <a:r>
              <a:rPr lang="en-US" sz="1300" b="0">
                <a:solidFill>
                  <a:srgbClr val="D4D4D4"/>
                </a:solidFill>
                <a:effectLst/>
                <a:latin typeface="Consolas" panose="020B0609020204030204" pitchFamily="49" charset="0"/>
              </a:rPr>
              <a:t>            </a:t>
            </a:r>
            <a:r>
              <a:rPr lang="en-US" sz="1400" err="1">
                <a:solidFill>
                  <a:srgbClr val="D4D4D4"/>
                </a:solidFill>
                <a:latin typeface="Consolas" panose="020B0609020204030204" pitchFamily="49" charset="0"/>
              </a:rPr>
              <a:t>smem</a:t>
            </a:r>
            <a:r>
              <a:rPr lang="en-US" sz="1300" b="0">
                <a:solidFill>
                  <a:srgbClr val="D4D4D4"/>
                </a:solidFill>
                <a:effectLst/>
                <a:latin typeface="Consolas" panose="020B0609020204030204" pitchFamily="49" charset="0"/>
              </a:rPr>
              <a:t>[L] = parent;</a:t>
            </a:r>
          </a:p>
          <a:p>
            <a:r>
              <a:rPr lang="en-US" sz="1300" b="0">
                <a:solidFill>
                  <a:srgbClr val="D4D4D4"/>
                </a:solidFill>
                <a:effectLst/>
                <a:latin typeface="Consolas" panose="020B0609020204030204" pitchFamily="49" charset="0"/>
              </a:rPr>
              <a:t>        }</a:t>
            </a:r>
          </a:p>
          <a:p>
            <a:r>
              <a:rPr lang="en-US" sz="1300" b="0">
                <a:solidFill>
                  <a:srgbClr val="D4D4D4"/>
                </a:solidFill>
                <a:effectLst/>
                <a:latin typeface="Consolas" panose="020B0609020204030204" pitchFamily="49" charset="0"/>
              </a:rPr>
              <a:t>        active &lt;&lt;</a:t>
            </a:r>
            <a:r>
              <a:rPr lang="en-US" sz="1300">
                <a:solidFill>
                  <a:srgbClr val="D4D4D4"/>
                </a:solidFill>
                <a:latin typeface="Consolas" panose="020B0609020204030204" pitchFamily="49" charset="0"/>
              </a:rPr>
              <a:t>= 1</a:t>
            </a:r>
            <a:r>
              <a:rPr lang="en-US" sz="1300" b="0">
                <a:solidFill>
                  <a:srgbClr val="D4D4D4"/>
                </a:solidFill>
                <a:effectLst/>
                <a:latin typeface="Consolas" panose="020B0609020204030204" pitchFamily="49" charset="0"/>
              </a:rPr>
              <a:t>;</a:t>
            </a:r>
          </a:p>
          <a:p>
            <a:r>
              <a:rPr lang="en-US" sz="1300" b="0">
                <a:solidFill>
                  <a:srgbClr val="D4D4D4"/>
                </a:solidFill>
                <a:effectLst/>
                <a:latin typeface="Consolas" panose="020B0609020204030204" pitchFamily="49" charset="0"/>
              </a:rPr>
              <a:t>        </a:t>
            </a:r>
            <a:r>
              <a:rPr lang="en-US" sz="1300" b="0">
                <a:solidFill>
                  <a:srgbClr val="DCDCAA"/>
                </a:solidFill>
                <a:effectLst/>
                <a:latin typeface="Consolas" panose="020B0609020204030204" pitchFamily="49" charset="0"/>
              </a:rPr>
              <a:t>__</a:t>
            </a:r>
            <a:r>
              <a:rPr lang="en-US" sz="1300" b="0" err="1">
                <a:solidFill>
                  <a:srgbClr val="DCDCAA"/>
                </a:solidFill>
                <a:effectLst/>
                <a:latin typeface="Consolas" panose="020B0609020204030204" pitchFamily="49" charset="0"/>
              </a:rPr>
              <a:t>syncthreads</a:t>
            </a:r>
            <a:r>
              <a:rPr lang="en-US" sz="1300" b="0">
                <a:solidFill>
                  <a:srgbClr val="D4D4D4"/>
                </a:solidFill>
                <a:effectLst/>
                <a:latin typeface="Consolas" panose="020B0609020204030204" pitchFamily="49" charset="0"/>
              </a:rPr>
              <a:t>();</a:t>
            </a:r>
          </a:p>
          <a:p>
            <a:r>
              <a:rPr lang="en-US" sz="1300" b="0">
                <a:solidFill>
                  <a:srgbClr val="D4D4D4"/>
                </a:solidFill>
                <a:effectLst/>
                <a:latin typeface="Consolas" panose="020B0609020204030204" pitchFamily="49" charset="0"/>
              </a:rPr>
              <a:t>    }</a:t>
            </a:r>
          </a:p>
          <a:p>
            <a:r>
              <a:rPr lang="en-US" sz="1300" b="0">
                <a:solidFill>
                  <a:srgbClr val="D4D4D4"/>
                </a:solidFill>
                <a:effectLst/>
                <a:latin typeface="Consolas" panose="020B0609020204030204" pitchFamily="49" charset="0"/>
              </a:rPr>
              <a:t>    </a:t>
            </a:r>
            <a:r>
              <a:rPr lang="en-US" sz="1300" b="0">
                <a:solidFill>
                  <a:srgbClr val="C586C0"/>
                </a:solidFill>
                <a:effectLst/>
                <a:latin typeface="Consolas" panose="020B0609020204030204" pitchFamily="49" charset="0"/>
              </a:rPr>
              <a:t>return</a:t>
            </a:r>
            <a:r>
              <a:rPr lang="en-US" sz="1300" b="0">
                <a:solidFill>
                  <a:srgbClr val="D4D4D4"/>
                </a:solidFill>
                <a:effectLst/>
                <a:latin typeface="Consolas" panose="020B0609020204030204" pitchFamily="49" charset="0"/>
              </a:rPr>
              <a:t> </a:t>
            </a:r>
            <a:r>
              <a:rPr lang="en-US" sz="1200" b="0" err="1">
                <a:solidFill>
                  <a:srgbClr val="D4D4D4"/>
                </a:solidFill>
                <a:effectLst/>
                <a:latin typeface="Consolas" panose="020B0609020204030204" pitchFamily="49" charset="0"/>
              </a:rPr>
              <a:t>smem</a:t>
            </a:r>
            <a:r>
              <a:rPr lang="en-US" sz="1300" b="0">
                <a:solidFill>
                  <a:srgbClr val="D4D4D4"/>
                </a:solidFill>
                <a:effectLst/>
                <a:latin typeface="Consolas" panose="020B0609020204030204" pitchFamily="49" charset="0"/>
              </a:rPr>
              <a:t>[</a:t>
            </a:r>
            <a:r>
              <a:rPr lang="en-US" sz="1300" b="0" err="1">
                <a:solidFill>
                  <a:srgbClr val="CCCCCC"/>
                </a:solidFill>
                <a:effectLst/>
                <a:latin typeface="Consolas" panose="020B0609020204030204" pitchFamily="49" charset="0"/>
              </a:rPr>
              <a:t>threadIdx.x</a:t>
            </a:r>
            <a:r>
              <a:rPr lang="en-US" sz="1300" b="0">
                <a:solidFill>
                  <a:srgbClr val="D4D4D4"/>
                </a:solidFill>
                <a:effectLst/>
                <a:latin typeface="Consolas" panose="020B0609020204030204" pitchFamily="49" charset="0"/>
              </a:rPr>
              <a:t>] + </a:t>
            </a:r>
            <a:r>
              <a:rPr lang="en-US" sz="1300" b="0" err="1">
                <a:solidFill>
                  <a:srgbClr val="D4D4D4"/>
                </a:solidFill>
                <a:effectLst/>
                <a:latin typeface="Consolas" panose="020B0609020204030204" pitchFamily="49" charset="0"/>
              </a:rPr>
              <a:t>val</a:t>
            </a:r>
            <a:r>
              <a:rPr lang="en-US" sz="1300" b="0">
                <a:solidFill>
                  <a:srgbClr val="D4D4D4"/>
                </a:solidFill>
                <a:effectLst/>
                <a:latin typeface="Consolas" panose="020B0609020204030204" pitchFamily="49" charset="0"/>
              </a:rPr>
              <a:t>;</a:t>
            </a:r>
          </a:p>
          <a:p>
            <a:r>
              <a:rPr lang="en-US" sz="1300" b="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CE1C9361-E026-6645-EF40-1B351D445143}"/>
              </a:ext>
            </a:extLst>
          </p:cNvPr>
          <p:cNvSpPr txBox="1"/>
          <p:nvPr/>
        </p:nvSpPr>
        <p:spPr>
          <a:xfrm>
            <a:off x="262464" y="807151"/>
            <a:ext cx="566651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US">
                <a:solidFill>
                  <a:srgbClr val="FFFF00"/>
                </a:solidFill>
                <a:latin typeface="+mj-lt"/>
                <a:ea typeface="+mj-ea"/>
                <a:cs typeface="+mj-cs"/>
                <a:sym typeface="Calibri"/>
              </a:rPr>
              <a:t>Down-sweep</a:t>
            </a:r>
            <a:r>
              <a:rPr lang="en-US">
                <a:solidFill>
                  <a:srgbClr val="FFFFFF"/>
                </a:solidFill>
                <a:latin typeface="+mj-lt"/>
                <a:ea typeface="+mj-ea"/>
                <a:cs typeface="+mj-cs"/>
                <a:sym typeface="Calibri"/>
              </a:rPr>
              <a:t> phase</a:t>
            </a:r>
            <a:endParaRPr kumimoji="0" lang="en-US" sz="1800" b="0" i="0" u="none" strike="noStrike" cap="none" spc="0" normalizeH="0" baseline="0">
              <a:ln>
                <a:noFill/>
              </a:ln>
              <a:solidFill>
                <a:srgbClr val="FFFFFF"/>
              </a:solidFill>
              <a:effectLst/>
              <a:uFillTx/>
              <a:latin typeface="+mj-lt"/>
              <a:ea typeface="+mj-ea"/>
              <a:cs typeface="+mj-cs"/>
              <a:sym typeface="Calibri"/>
            </a:endParaRPr>
          </a:p>
        </p:txBody>
      </p:sp>
      <p:sp>
        <p:nvSpPr>
          <p:cNvPr id="45" name="Oval 44">
            <a:extLst>
              <a:ext uri="{FF2B5EF4-FFF2-40B4-BE49-F238E27FC236}">
                <a16:creationId xmlns:a16="http://schemas.microsoft.com/office/drawing/2014/main" id="{691259B0-975A-57B2-9A6F-0488C7E31CE7}"/>
              </a:ext>
            </a:extLst>
          </p:cNvPr>
          <p:cNvSpPr/>
          <p:nvPr/>
        </p:nvSpPr>
        <p:spPr>
          <a:xfrm>
            <a:off x="6600843" y="1569316"/>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7" name="TextBox 46">
            <a:extLst>
              <a:ext uri="{FF2B5EF4-FFF2-40B4-BE49-F238E27FC236}">
                <a16:creationId xmlns:a16="http://schemas.microsoft.com/office/drawing/2014/main" id="{5CAA580F-34EF-ECBF-A0A2-E79AA46C9B31}"/>
              </a:ext>
            </a:extLst>
          </p:cNvPr>
          <p:cNvSpPr txBox="1"/>
          <p:nvPr/>
        </p:nvSpPr>
        <p:spPr>
          <a:xfrm>
            <a:off x="6921595" y="1577862"/>
            <a:ext cx="24782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chemeClr val="accent1"/>
                </a:solidFill>
                <a:effectLst/>
                <a:uFillTx/>
                <a:latin typeface="+mj-lt"/>
                <a:ea typeface="+mj-ea"/>
                <a:cs typeface="+mj-cs"/>
                <a:sym typeface="Calibri"/>
              </a:rPr>
              <a:t>8</a:t>
            </a:r>
          </a:p>
        </p:txBody>
      </p:sp>
      <p:sp>
        <p:nvSpPr>
          <p:cNvPr id="48" name="Oval 47">
            <a:extLst>
              <a:ext uri="{FF2B5EF4-FFF2-40B4-BE49-F238E27FC236}">
                <a16:creationId xmlns:a16="http://schemas.microsoft.com/office/drawing/2014/main" id="{7809F20F-FC0B-BD41-8904-3C1B3B615DF7}"/>
              </a:ext>
            </a:extLst>
          </p:cNvPr>
          <p:cNvSpPr/>
          <p:nvPr/>
        </p:nvSpPr>
        <p:spPr>
          <a:xfrm>
            <a:off x="7222194" y="1577862"/>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9" name="TextBox 48">
            <a:extLst>
              <a:ext uri="{FF2B5EF4-FFF2-40B4-BE49-F238E27FC236}">
                <a16:creationId xmlns:a16="http://schemas.microsoft.com/office/drawing/2014/main" id="{0570A0B6-81FD-563C-A33D-568CEDC96B4F}"/>
              </a:ext>
            </a:extLst>
          </p:cNvPr>
          <p:cNvSpPr txBox="1"/>
          <p:nvPr/>
        </p:nvSpPr>
        <p:spPr>
          <a:xfrm>
            <a:off x="7542946" y="1586408"/>
            <a:ext cx="24782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chemeClr val="accent1"/>
                </a:solidFill>
                <a:effectLst/>
                <a:uFillTx/>
                <a:latin typeface="+mj-lt"/>
                <a:ea typeface="+mj-ea"/>
                <a:cs typeface="+mj-cs"/>
                <a:sym typeface="Calibri"/>
              </a:rPr>
              <a:t>1</a:t>
            </a:r>
          </a:p>
        </p:txBody>
      </p:sp>
      <p:sp>
        <p:nvSpPr>
          <p:cNvPr id="50" name="Oval 49">
            <a:extLst>
              <a:ext uri="{FF2B5EF4-FFF2-40B4-BE49-F238E27FC236}">
                <a16:creationId xmlns:a16="http://schemas.microsoft.com/office/drawing/2014/main" id="{12AE0AD4-3563-8B9A-A1B0-2BD3D1B6B778}"/>
              </a:ext>
            </a:extLst>
          </p:cNvPr>
          <p:cNvSpPr/>
          <p:nvPr/>
        </p:nvSpPr>
        <p:spPr>
          <a:xfrm>
            <a:off x="7857059" y="1577862"/>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51" name="TextBox 50">
            <a:extLst>
              <a:ext uri="{FF2B5EF4-FFF2-40B4-BE49-F238E27FC236}">
                <a16:creationId xmlns:a16="http://schemas.microsoft.com/office/drawing/2014/main" id="{7D67E683-45CF-FE85-7D32-D86D17764161}"/>
              </a:ext>
            </a:extLst>
          </p:cNvPr>
          <p:cNvSpPr txBox="1"/>
          <p:nvPr/>
        </p:nvSpPr>
        <p:spPr>
          <a:xfrm>
            <a:off x="8177811" y="1586408"/>
            <a:ext cx="24782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chemeClr val="accent1"/>
                </a:solidFill>
                <a:effectLst/>
                <a:uFillTx/>
                <a:latin typeface="+mj-lt"/>
                <a:ea typeface="+mj-ea"/>
                <a:cs typeface="+mj-cs"/>
                <a:sym typeface="Calibri"/>
              </a:rPr>
              <a:t>7</a:t>
            </a:r>
          </a:p>
        </p:txBody>
      </p:sp>
      <p:sp>
        <p:nvSpPr>
          <p:cNvPr id="52" name="Oval 51">
            <a:extLst>
              <a:ext uri="{FF2B5EF4-FFF2-40B4-BE49-F238E27FC236}">
                <a16:creationId xmlns:a16="http://schemas.microsoft.com/office/drawing/2014/main" id="{62BC8A13-CFAA-4837-4580-89E0547144F8}"/>
              </a:ext>
            </a:extLst>
          </p:cNvPr>
          <p:cNvSpPr/>
          <p:nvPr/>
        </p:nvSpPr>
        <p:spPr>
          <a:xfrm>
            <a:off x="8514086" y="1577862"/>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53" name="TextBox 52">
            <a:extLst>
              <a:ext uri="{FF2B5EF4-FFF2-40B4-BE49-F238E27FC236}">
                <a16:creationId xmlns:a16="http://schemas.microsoft.com/office/drawing/2014/main" id="{D2AD7544-D070-AE26-2D5C-3BD05060CBAA}"/>
              </a:ext>
            </a:extLst>
          </p:cNvPr>
          <p:cNvSpPr txBox="1"/>
          <p:nvPr/>
        </p:nvSpPr>
        <p:spPr>
          <a:xfrm>
            <a:off x="8834838" y="1586408"/>
            <a:ext cx="24782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chemeClr val="accent1"/>
                </a:solidFill>
                <a:effectLst/>
                <a:uFillTx/>
                <a:latin typeface="+mj-lt"/>
                <a:ea typeface="+mj-ea"/>
                <a:cs typeface="+mj-cs"/>
                <a:sym typeface="Calibri"/>
              </a:rPr>
              <a:t>4</a:t>
            </a:r>
          </a:p>
        </p:txBody>
      </p:sp>
      <p:sp>
        <p:nvSpPr>
          <p:cNvPr id="70" name="Oval 69">
            <a:extLst>
              <a:ext uri="{FF2B5EF4-FFF2-40B4-BE49-F238E27FC236}">
                <a16:creationId xmlns:a16="http://schemas.microsoft.com/office/drawing/2014/main" id="{CE7676CB-F2C5-1EC5-A449-50A17E16CF73}"/>
              </a:ext>
            </a:extLst>
          </p:cNvPr>
          <p:cNvSpPr/>
          <p:nvPr/>
        </p:nvSpPr>
        <p:spPr>
          <a:xfrm>
            <a:off x="9196751" y="1586408"/>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1" name="TextBox 70">
            <a:extLst>
              <a:ext uri="{FF2B5EF4-FFF2-40B4-BE49-F238E27FC236}">
                <a16:creationId xmlns:a16="http://schemas.microsoft.com/office/drawing/2014/main" id="{DDBE9BAB-5479-7820-78BE-E2DC1F2247B5}"/>
              </a:ext>
            </a:extLst>
          </p:cNvPr>
          <p:cNvSpPr txBox="1"/>
          <p:nvPr/>
        </p:nvSpPr>
        <p:spPr>
          <a:xfrm>
            <a:off x="9517503" y="1594954"/>
            <a:ext cx="24782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chemeClr val="accent1"/>
                </a:solidFill>
                <a:effectLst/>
                <a:uFillTx/>
                <a:latin typeface="+mj-lt"/>
                <a:ea typeface="+mj-ea"/>
                <a:cs typeface="+mj-cs"/>
                <a:sym typeface="Calibri"/>
              </a:rPr>
              <a:t>6</a:t>
            </a:r>
          </a:p>
        </p:txBody>
      </p:sp>
      <p:sp>
        <p:nvSpPr>
          <p:cNvPr id="72" name="Oval 71">
            <a:extLst>
              <a:ext uri="{FF2B5EF4-FFF2-40B4-BE49-F238E27FC236}">
                <a16:creationId xmlns:a16="http://schemas.microsoft.com/office/drawing/2014/main" id="{78D60EAC-3AB8-EC0E-66B6-12EE292D9628}"/>
              </a:ext>
            </a:extLst>
          </p:cNvPr>
          <p:cNvSpPr/>
          <p:nvPr/>
        </p:nvSpPr>
        <p:spPr>
          <a:xfrm>
            <a:off x="9818102" y="1594954"/>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3" name="TextBox 72">
            <a:extLst>
              <a:ext uri="{FF2B5EF4-FFF2-40B4-BE49-F238E27FC236}">
                <a16:creationId xmlns:a16="http://schemas.microsoft.com/office/drawing/2014/main" id="{660AFEC1-6FE2-ED9E-71AF-22989148933C}"/>
              </a:ext>
            </a:extLst>
          </p:cNvPr>
          <p:cNvSpPr txBox="1"/>
          <p:nvPr/>
        </p:nvSpPr>
        <p:spPr>
          <a:xfrm>
            <a:off x="10138854" y="1603500"/>
            <a:ext cx="24782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chemeClr val="accent1"/>
                </a:solidFill>
                <a:effectLst/>
                <a:uFillTx/>
                <a:latin typeface="+mj-lt"/>
                <a:ea typeface="+mj-ea"/>
                <a:cs typeface="+mj-cs"/>
                <a:sym typeface="Calibri"/>
              </a:rPr>
              <a:t>3</a:t>
            </a:r>
          </a:p>
        </p:txBody>
      </p:sp>
      <p:sp>
        <p:nvSpPr>
          <p:cNvPr id="74" name="Oval 73">
            <a:extLst>
              <a:ext uri="{FF2B5EF4-FFF2-40B4-BE49-F238E27FC236}">
                <a16:creationId xmlns:a16="http://schemas.microsoft.com/office/drawing/2014/main" id="{616FA240-7A81-1D45-ADFA-757178257C9F}"/>
              </a:ext>
            </a:extLst>
          </p:cNvPr>
          <p:cNvSpPr/>
          <p:nvPr/>
        </p:nvSpPr>
        <p:spPr>
          <a:xfrm>
            <a:off x="10452967" y="1594954"/>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5" name="TextBox 74">
            <a:extLst>
              <a:ext uri="{FF2B5EF4-FFF2-40B4-BE49-F238E27FC236}">
                <a16:creationId xmlns:a16="http://schemas.microsoft.com/office/drawing/2014/main" id="{50B85747-F04C-190C-E4A5-4A537F0812EB}"/>
              </a:ext>
            </a:extLst>
          </p:cNvPr>
          <p:cNvSpPr txBox="1"/>
          <p:nvPr/>
        </p:nvSpPr>
        <p:spPr>
          <a:xfrm>
            <a:off x="10773719" y="1603500"/>
            <a:ext cx="24782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chemeClr val="accent1"/>
                </a:solidFill>
                <a:effectLst/>
                <a:uFillTx/>
                <a:latin typeface="+mj-lt"/>
                <a:ea typeface="+mj-ea"/>
                <a:cs typeface="+mj-cs"/>
                <a:sym typeface="Calibri"/>
              </a:rPr>
              <a:t>5</a:t>
            </a:r>
          </a:p>
        </p:txBody>
      </p:sp>
      <p:sp>
        <p:nvSpPr>
          <p:cNvPr id="76" name="Oval 75">
            <a:extLst>
              <a:ext uri="{FF2B5EF4-FFF2-40B4-BE49-F238E27FC236}">
                <a16:creationId xmlns:a16="http://schemas.microsoft.com/office/drawing/2014/main" id="{48699CB1-B942-E1AE-D150-5603194E47E4}"/>
              </a:ext>
            </a:extLst>
          </p:cNvPr>
          <p:cNvSpPr/>
          <p:nvPr/>
        </p:nvSpPr>
        <p:spPr>
          <a:xfrm>
            <a:off x="11135632" y="1594954"/>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7" name="TextBox 76">
            <a:extLst>
              <a:ext uri="{FF2B5EF4-FFF2-40B4-BE49-F238E27FC236}">
                <a16:creationId xmlns:a16="http://schemas.microsoft.com/office/drawing/2014/main" id="{CAB676B1-BE6A-3E33-00C0-3C7224760F7F}"/>
              </a:ext>
            </a:extLst>
          </p:cNvPr>
          <p:cNvSpPr txBox="1"/>
          <p:nvPr/>
        </p:nvSpPr>
        <p:spPr>
          <a:xfrm>
            <a:off x="11456384" y="1603500"/>
            <a:ext cx="24782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chemeClr val="accent1"/>
                </a:solidFill>
                <a:effectLst/>
                <a:uFillTx/>
                <a:latin typeface="+mj-lt"/>
                <a:ea typeface="+mj-ea"/>
                <a:cs typeface="+mj-cs"/>
                <a:sym typeface="Calibri"/>
              </a:rPr>
              <a:t>2</a:t>
            </a:r>
          </a:p>
        </p:txBody>
      </p:sp>
      <p:sp>
        <p:nvSpPr>
          <p:cNvPr id="80" name="TextBox 79">
            <a:extLst>
              <a:ext uri="{FF2B5EF4-FFF2-40B4-BE49-F238E27FC236}">
                <a16:creationId xmlns:a16="http://schemas.microsoft.com/office/drawing/2014/main" id="{E90B99A8-382C-5991-F975-B506161CD108}"/>
              </a:ext>
            </a:extLst>
          </p:cNvPr>
          <p:cNvSpPr txBox="1"/>
          <p:nvPr/>
        </p:nvSpPr>
        <p:spPr>
          <a:xfrm>
            <a:off x="6626479" y="1180706"/>
            <a:ext cx="393061"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[0]</a:t>
            </a:r>
          </a:p>
        </p:txBody>
      </p:sp>
      <p:sp>
        <p:nvSpPr>
          <p:cNvPr id="81" name="TextBox 80">
            <a:extLst>
              <a:ext uri="{FF2B5EF4-FFF2-40B4-BE49-F238E27FC236}">
                <a16:creationId xmlns:a16="http://schemas.microsoft.com/office/drawing/2014/main" id="{59245DE3-76DA-9ED2-A010-182667588FA8}"/>
              </a:ext>
            </a:extLst>
          </p:cNvPr>
          <p:cNvSpPr txBox="1"/>
          <p:nvPr/>
        </p:nvSpPr>
        <p:spPr>
          <a:xfrm>
            <a:off x="7265989" y="1187828"/>
            <a:ext cx="393061"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[1]</a:t>
            </a:r>
          </a:p>
        </p:txBody>
      </p:sp>
      <p:sp>
        <p:nvSpPr>
          <p:cNvPr id="82" name="TextBox 81">
            <a:extLst>
              <a:ext uri="{FF2B5EF4-FFF2-40B4-BE49-F238E27FC236}">
                <a16:creationId xmlns:a16="http://schemas.microsoft.com/office/drawing/2014/main" id="{66AC3C02-95A8-AA9F-DC98-9695C17131E0}"/>
              </a:ext>
            </a:extLst>
          </p:cNvPr>
          <p:cNvSpPr txBox="1"/>
          <p:nvPr/>
        </p:nvSpPr>
        <p:spPr>
          <a:xfrm>
            <a:off x="7889833" y="1179282"/>
            <a:ext cx="393061"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[2]</a:t>
            </a:r>
          </a:p>
        </p:txBody>
      </p:sp>
      <p:sp>
        <p:nvSpPr>
          <p:cNvPr id="83" name="TextBox 82">
            <a:extLst>
              <a:ext uri="{FF2B5EF4-FFF2-40B4-BE49-F238E27FC236}">
                <a16:creationId xmlns:a16="http://schemas.microsoft.com/office/drawing/2014/main" id="{FFA1B941-7D11-DD58-6AC2-E6F08E9E00C7}"/>
              </a:ext>
            </a:extLst>
          </p:cNvPr>
          <p:cNvSpPr txBox="1"/>
          <p:nvPr/>
        </p:nvSpPr>
        <p:spPr>
          <a:xfrm>
            <a:off x="8537889" y="1177858"/>
            <a:ext cx="393061"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[3]</a:t>
            </a:r>
          </a:p>
        </p:txBody>
      </p:sp>
      <p:sp>
        <p:nvSpPr>
          <p:cNvPr id="84" name="TextBox 83">
            <a:extLst>
              <a:ext uri="{FF2B5EF4-FFF2-40B4-BE49-F238E27FC236}">
                <a16:creationId xmlns:a16="http://schemas.microsoft.com/office/drawing/2014/main" id="{3C8AC0B7-5A97-319E-5F8C-E549DB69CA15}"/>
              </a:ext>
            </a:extLst>
          </p:cNvPr>
          <p:cNvSpPr txBox="1"/>
          <p:nvPr/>
        </p:nvSpPr>
        <p:spPr>
          <a:xfrm>
            <a:off x="9222976" y="1179282"/>
            <a:ext cx="393061"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[4]</a:t>
            </a:r>
          </a:p>
        </p:txBody>
      </p:sp>
      <p:sp>
        <p:nvSpPr>
          <p:cNvPr id="85" name="TextBox 84">
            <a:extLst>
              <a:ext uri="{FF2B5EF4-FFF2-40B4-BE49-F238E27FC236}">
                <a16:creationId xmlns:a16="http://schemas.microsoft.com/office/drawing/2014/main" id="{D7584331-C713-50AB-10B8-8E1ECC9D6621}"/>
              </a:ext>
            </a:extLst>
          </p:cNvPr>
          <p:cNvSpPr txBox="1"/>
          <p:nvPr/>
        </p:nvSpPr>
        <p:spPr>
          <a:xfrm>
            <a:off x="9862486" y="1186404"/>
            <a:ext cx="393061"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[5]</a:t>
            </a:r>
          </a:p>
        </p:txBody>
      </p:sp>
      <p:sp>
        <p:nvSpPr>
          <p:cNvPr id="86" name="TextBox 85">
            <a:extLst>
              <a:ext uri="{FF2B5EF4-FFF2-40B4-BE49-F238E27FC236}">
                <a16:creationId xmlns:a16="http://schemas.microsoft.com/office/drawing/2014/main" id="{AAA2260F-1E0D-84D7-1761-985A49DD2A53}"/>
              </a:ext>
            </a:extLst>
          </p:cNvPr>
          <p:cNvSpPr txBox="1"/>
          <p:nvPr/>
        </p:nvSpPr>
        <p:spPr>
          <a:xfrm>
            <a:off x="10486330" y="1177858"/>
            <a:ext cx="393061"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[6]</a:t>
            </a:r>
          </a:p>
        </p:txBody>
      </p:sp>
      <p:sp>
        <p:nvSpPr>
          <p:cNvPr id="87" name="TextBox 86">
            <a:extLst>
              <a:ext uri="{FF2B5EF4-FFF2-40B4-BE49-F238E27FC236}">
                <a16:creationId xmlns:a16="http://schemas.microsoft.com/office/drawing/2014/main" id="{2E802C8E-020E-2B63-C698-DA2A636B5D41}"/>
              </a:ext>
            </a:extLst>
          </p:cNvPr>
          <p:cNvSpPr txBox="1"/>
          <p:nvPr/>
        </p:nvSpPr>
        <p:spPr>
          <a:xfrm>
            <a:off x="11160024" y="1176434"/>
            <a:ext cx="393061"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[7]</a:t>
            </a:r>
          </a:p>
        </p:txBody>
      </p:sp>
      <p:cxnSp>
        <p:nvCxnSpPr>
          <p:cNvPr id="89" name="Straight Arrow Connector 88">
            <a:extLst>
              <a:ext uri="{FF2B5EF4-FFF2-40B4-BE49-F238E27FC236}">
                <a16:creationId xmlns:a16="http://schemas.microsoft.com/office/drawing/2014/main" id="{A8AEED07-89B7-898C-DF19-08335230C894}"/>
              </a:ext>
            </a:extLst>
          </p:cNvPr>
          <p:cNvCxnSpPr>
            <a:cxnSpLocks/>
          </p:cNvCxnSpPr>
          <p:nvPr/>
        </p:nvCxnSpPr>
        <p:spPr>
          <a:xfrm>
            <a:off x="7423020" y="2007014"/>
            <a:ext cx="0" cy="582362"/>
          </a:xfrm>
          <a:prstGeom prst="straightConnector1">
            <a:avLst/>
          </a:prstGeom>
          <a:noFill/>
          <a:ln w="38100" cap="flat">
            <a:solidFill>
              <a:srgbClr val="FFFFFF"/>
            </a:solidFill>
            <a:prstDash val="solid"/>
            <a:miter lim="800000"/>
            <a:headEnd type="triangle" w="med" len="med"/>
            <a:tailEnd type="none" w="med" len="med"/>
          </a:ln>
          <a:effectLst/>
          <a:sp3d/>
        </p:spPr>
        <p:style>
          <a:lnRef idx="0">
            <a:scrgbClr r="0" g="0" b="0"/>
          </a:lnRef>
          <a:fillRef idx="0">
            <a:scrgbClr r="0" g="0" b="0"/>
          </a:fillRef>
          <a:effectRef idx="0">
            <a:scrgbClr r="0" g="0" b="0"/>
          </a:effectRef>
          <a:fontRef idx="none"/>
        </p:style>
      </p:cxnSp>
      <p:sp>
        <p:nvSpPr>
          <p:cNvPr id="94" name="Oval 93">
            <a:extLst>
              <a:ext uri="{FF2B5EF4-FFF2-40B4-BE49-F238E27FC236}">
                <a16:creationId xmlns:a16="http://schemas.microsoft.com/office/drawing/2014/main" id="{53E856BB-0916-7A04-6980-90E87E9163CF}"/>
              </a:ext>
            </a:extLst>
          </p:cNvPr>
          <p:cNvSpPr/>
          <p:nvPr/>
        </p:nvSpPr>
        <p:spPr>
          <a:xfrm>
            <a:off x="7195132" y="2627571"/>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95" name="TextBox 94">
            <a:extLst>
              <a:ext uri="{FF2B5EF4-FFF2-40B4-BE49-F238E27FC236}">
                <a16:creationId xmlns:a16="http://schemas.microsoft.com/office/drawing/2014/main" id="{DB0DD577-7146-0CFD-B04D-27233C5929FB}"/>
              </a:ext>
            </a:extLst>
          </p:cNvPr>
          <p:cNvSpPr txBox="1"/>
          <p:nvPr/>
        </p:nvSpPr>
        <p:spPr>
          <a:xfrm>
            <a:off x="7572540" y="2635136"/>
            <a:ext cx="24782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chemeClr val="accent1"/>
                </a:solidFill>
                <a:effectLst/>
                <a:uFillTx/>
                <a:latin typeface="+mj-lt"/>
                <a:ea typeface="+mj-ea"/>
                <a:cs typeface="+mj-cs"/>
                <a:sym typeface="Calibri"/>
              </a:rPr>
              <a:t>9</a:t>
            </a:r>
          </a:p>
        </p:txBody>
      </p:sp>
      <p:cxnSp>
        <p:nvCxnSpPr>
          <p:cNvPr id="96" name="Straight Arrow Connector 95">
            <a:extLst>
              <a:ext uri="{FF2B5EF4-FFF2-40B4-BE49-F238E27FC236}">
                <a16:creationId xmlns:a16="http://schemas.microsoft.com/office/drawing/2014/main" id="{4075D813-9689-D0AC-9251-6D029B746734}"/>
              </a:ext>
            </a:extLst>
          </p:cNvPr>
          <p:cNvCxnSpPr>
            <a:cxnSpLocks/>
          </p:cNvCxnSpPr>
          <p:nvPr/>
        </p:nvCxnSpPr>
        <p:spPr>
          <a:xfrm>
            <a:off x="8703464" y="2031226"/>
            <a:ext cx="0" cy="582362"/>
          </a:xfrm>
          <a:prstGeom prst="straightConnector1">
            <a:avLst/>
          </a:prstGeom>
          <a:noFill/>
          <a:ln w="38100" cap="flat">
            <a:solidFill>
              <a:srgbClr val="FFFFFF"/>
            </a:solidFill>
            <a:prstDash val="solid"/>
            <a:miter lim="800000"/>
            <a:headEnd type="triangle" w="med" len="med"/>
            <a:tailEnd type="none" w="med" len="med"/>
          </a:ln>
          <a:effectLst/>
          <a:sp3d/>
        </p:spPr>
        <p:style>
          <a:lnRef idx="0">
            <a:scrgbClr r="0" g="0" b="0"/>
          </a:lnRef>
          <a:fillRef idx="0">
            <a:scrgbClr r="0" g="0" b="0"/>
          </a:fillRef>
          <a:effectRef idx="0">
            <a:scrgbClr r="0" g="0" b="0"/>
          </a:effectRef>
          <a:fontRef idx="none"/>
        </p:style>
      </p:cxnSp>
      <p:sp>
        <p:nvSpPr>
          <p:cNvPr id="98" name="Oval 97">
            <a:extLst>
              <a:ext uri="{FF2B5EF4-FFF2-40B4-BE49-F238E27FC236}">
                <a16:creationId xmlns:a16="http://schemas.microsoft.com/office/drawing/2014/main" id="{CF778D05-6B75-3B5F-AAF4-A3F70A3CE878}"/>
              </a:ext>
            </a:extLst>
          </p:cNvPr>
          <p:cNvSpPr/>
          <p:nvPr/>
        </p:nvSpPr>
        <p:spPr>
          <a:xfrm>
            <a:off x="8475576" y="2651783"/>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99" name="TextBox 98">
            <a:extLst>
              <a:ext uri="{FF2B5EF4-FFF2-40B4-BE49-F238E27FC236}">
                <a16:creationId xmlns:a16="http://schemas.microsoft.com/office/drawing/2014/main" id="{B1B7CC73-21FA-38FB-4C33-49B85435E0A4}"/>
              </a:ext>
            </a:extLst>
          </p:cNvPr>
          <p:cNvSpPr txBox="1"/>
          <p:nvPr/>
        </p:nvSpPr>
        <p:spPr>
          <a:xfrm>
            <a:off x="8838826" y="2680817"/>
            <a:ext cx="404099"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chemeClr val="accent1"/>
                </a:solidFill>
                <a:effectLst/>
                <a:uFillTx/>
                <a:latin typeface="+mj-lt"/>
                <a:ea typeface="+mj-ea"/>
                <a:cs typeface="+mj-cs"/>
                <a:sym typeface="Calibri"/>
              </a:rPr>
              <a:t>11</a:t>
            </a:r>
          </a:p>
        </p:txBody>
      </p:sp>
      <p:sp>
        <p:nvSpPr>
          <p:cNvPr id="102" name="TextBox 101">
            <a:extLst>
              <a:ext uri="{FF2B5EF4-FFF2-40B4-BE49-F238E27FC236}">
                <a16:creationId xmlns:a16="http://schemas.microsoft.com/office/drawing/2014/main" id="{AFB935F3-1E63-9FBA-AF21-8C0FC236240B}"/>
              </a:ext>
            </a:extLst>
          </p:cNvPr>
          <p:cNvSpPr txBox="1"/>
          <p:nvPr/>
        </p:nvSpPr>
        <p:spPr>
          <a:xfrm>
            <a:off x="6603763" y="1956055"/>
            <a:ext cx="47215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800" b="0">
                <a:solidFill>
                  <a:srgbClr val="FFFF00"/>
                </a:solidFill>
                <a:effectLst/>
                <a:latin typeface="Consolas" panose="020B0609020204030204" pitchFamily="49" charset="0"/>
              </a:rPr>
              <a:t>L</a:t>
            </a:r>
            <a:endParaRPr lang="en-US">
              <a:solidFill>
                <a:srgbClr val="FFFF00"/>
              </a:solidFill>
            </a:endParaRPr>
          </a:p>
        </p:txBody>
      </p:sp>
      <p:sp>
        <p:nvSpPr>
          <p:cNvPr id="103" name="TextBox 102">
            <a:extLst>
              <a:ext uri="{FF2B5EF4-FFF2-40B4-BE49-F238E27FC236}">
                <a16:creationId xmlns:a16="http://schemas.microsoft.com/office/drawing/2014/main" id="{0CB87244-BE51-261F-5510-373F4D32AB53}"/>
              </a:ext>
            </a:extLst>
          </p:cNvPr>
          <p:cNvSpPr txBox="1"/>
          <p:nvPr/>
        </p:nvSpPr>
        <p:spPr>
          <a:xfrm>
            <a:off x="7413162" y="1962280"/>
            <a:ext cx="47215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800" b="0">
                <a:solidFill>
                  <a:srgbClr val="FFFF00"/>
                </a:solidFill>
                <a:effectLst/>
                <a:latin typeface="Consolas" panose="020B0609020204030204" pitchFamily="49" charset="0"/>
              </a:rPr>
              <a:t>R</a:t>
            </a:r>
            <a:endParaRPr lang="en-US">
              <a:solidFill>
                <a:srgbClr val="FFFF00"/>
              </a:solidFill>
            </a:endParaRPr>
          </a:p>
        </p:txBody>
      </p:sp>
      <p:cxnSp>
        <p:nvCxnSpPr>
          <p:cNvPr id="106" name="Straight Arrow Connector 105">
            <a:extLst>
              <a:ext uri="{FF2B5EF4-FFF2-40B4-BE49-F238E27FC236}">
                <a16:creationId xmlns:a16="http://schemas.microsoft.com/office/drawing/2014/main" id="{54B961C8-B02D-7BDA-7CB4-B7278812A68D}"/>
              </a:ext>
            </a:extLst>
          </p:cNvPr>
          <p:cNvCxnSpPr>
            <a:cxnSpLocks/>
          </p:cNvCxnSpPr>
          <p:nvPr/>
        </p:nvCxnSpPr>
        <p:spPr>
          <a:xfrm>
            <a:off x="9996982" y="2039813"/>
            <a:ext cx="0" cy="582362"/>
          </a:xfrm>
          <a:prstGeom prst="straightConnector1">
            <a:avLst/>
          </a:prstGeom>
          <a:noFill/>
          <a:ln w="38100" cap="flat">
            <a:solidFill>
              <a:srgbClr val="FFFFFF"/>
            </a:solidFill>
            <a:prstDash val="solid"/>
            <a:miter lim="800000"/>
            <a:headEnd type="triangle" w="med" len="med"/>
            <a:tailEnd type="none" w="med" len="med"/>
          </a:ln>
          <a:effectLst/>
          <a:sp3d/>
        </p:spPr>
        <p:style>
          <a:lnRef idx="0">
            <a:scrgbClr r="0" g="0" b="0"/>
          </a:lnRef>
          <a:fillRef idx="0">
            <a:scrgbClr r="0" g="0" b="0"/>
          </a:fillRef>
          <a:effectRef idx="0">
            <a:scrgbClr r="0" g="0" b="0"/>
          </a:effectRef>
          <a:fontRef idx="none"/>
        </p:style>
      </p:cxnSp>
      <p:sp>
        <p:nvSpPr>
          <p:cNvPr id="108" name="Oval 107">
            <a:extLst>
              <a:ext uri="{FF2B5EF4-FFF2-40B4-BE49-F238E27FC236}">
                <a16:creationId xmlns:a16="http://schemas.microsoft.com/office/drawing/2014/main" id="{636389CF-BFED-B968-AC07-96565C830421}"/>
              </a:ext>
            </a:extLst>
          </p:cNvPr>
          <p:cNvSpPr/>
          <p:nvPr/>
        </p:nvSpPr>
        <p:spPr>
          <a:xfrm>
            <a:off x="9760548" y="2668916"/>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09" name="TextBox 108">
            <a:extLst>
              <a:ext uri="{FF2B5EF4-FFF2-40B4-BE49-F238E27FC236}">
                <a16:creationId xmlns:a16="http://schemas.microsoft.com/office/drawing/2014/main" id="{06D924C9-1A80-FC2E-04F2-407C6751C7E6}"/>
              </a:ext>
            </a:extLst>
          </p:cNvPr>
          <p:cNvSpPr txBox="1"/>
          <p:nvPr/>
        </p:nvSpPr>
        <p:spPr>
          <a:xfrm>
            <a:off x="10170845" y="2664227"/>
            <a:ext cx="40409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b="0" i="0" u="none" strike="noStrike" cap="none" spc="0" normalizeH="0" baseline="0">
                <a:ln>
                  <a:noFill/>
                </a:ln>
                <a:solidFill>
                  <a:schemeClr val="accent1"/>
                </a:solidFill>
                <a:effectLst/>
                <a:uFillTx/>
                <a:latin typeface="+mj-lt"/>
                <a:ea typeface="+mj-ea"/>
                <a:cs typeface="+mj-cs"/>
                <a:sym typeface="Calibri"/>
              </a:rPr>
              <a:t>9</a:t>
            </a:r>
          </a:p>
        </p:txBody>
      </p:sp>
      <p:cxnSp>
        <p:nvCxnSpPr>
          <p:cNvPr id="116" name="Straight Arrow Connector 115">
            <a:extLst>
              <a:ext uri="{FF2B5EF4-FFF2-40B4-BE49-F238E27FC236}">
                <a16:creationId xmlns:a16="http://schemas.microsoft.com/office/drawing/2014/main" id="{862E2874-A668-B88B-362B-ECF235114221}"/>
              </a:ext>
            </a:extLst>
          </p:cNvPr>
          <p:cNvCxnSpPr>
            <a:cxnSpLocks/>
          </p:cNvCxnSpPr>
          <p:nvPr/>
        </p:nvCxnSpPr>
        <p:spPr>
          <a:xfrm>
            <a:off x="8159809" y="2058113"/>
            <a:ext cx="356785" cy="559629"/>
          </a:xfrm>
          <a:prstGeom prst="straightConnector1">
            <a:avLst/>
          </a:prstGeom>
          <a:noFill/>
          <a:ln w="38100" cap="flat">
            <a:solidFill>
              <a:srgbClr val="FFFFFF"/>
            </a:solidFill>
            <a:prstDash val="solid"/>
            <a:miter lim="800000"/>
            <a:headEnd type="triangle" w="med" len="med"/>
            <a:tailEnd type="none" w="med" len="med"/>
          </a:ln>
          <a:effectLst/>
          <a:sp3d/>
        </p:spPr>
        <p:style>
          <a:lnRef idx="0">
            <a:scrgbClr r="0" g="0" b="0"/>
          </a:lnRef>
          <a:fillRef idx="0">
            <a:scrgbClr r="0" g="0" b="0"/>
          </a:fillRef>
          <a:effectRef idx="0">
            <a:scrgbClr r="0" g="0" b="0"/>
          </a:effectRef>
          <a:fontRef idx="none"/>
        </p:style>
      </p:cxnSp>
      <p:cxnSp>
        <p:nvCxnSpPr>
          <p:cNvPr id="117" name="Straight Arrow Connector 116">
            <a:extLst>
              <a:ext uri="{FF2B5EF4-FFF2-40B4-BE49-F238E27FC236}">
                <a16:creationId xmlns:a16="http://schemas.microsoft.com/office/drawing/2014/main" id="{9F0BD6E0-117B-CEE2-414E-B340CA4BFC85}"/>
              </a:ext>
            </a:extLst>
          </p:cNvPr>
          <p:cNvCxnSpPr>
            <a:cxnSpLocks/>
          </p:cNvCxnSpPr>
          <p:nvPr/>
        </p:nvCxnSpPr>
        <p:spPr>
          <a:xfrm>
            <a:off x="9486150" y="2042495"/>
            <a:ext cx="356785" cy="559629"/>
          </a:xfrm>
          <a:prstGeom prst="straightConnector1">
            <a:avLst/>
          </a:prstGeom>
          <a:noFill/>
          <a:ln w="38100" cap="flat">
            <a:solidFill>
              <a:srgbClr val="FFFFFF"/>
            </a:solidFill>
            <a:prstDash val="solid"/>
            <a:miter lim="800000"/>
            <a:headEnd type="triangle" w="med" len="med"/>
            <a:tailEnd type="none" w="med" len="med"/>
          </a:ln>
          <a:effectLst/>
          <a:sp3d/>
        </p:spPr>
        <p:style>
          <a:lnRef idx="0">
            <a:scrgbClr r="0" g="0" b="0"/>
          </a:lnRef>
          <a:fillRef idx="0">
            <a:scrgbClr r="0" g="0" b="0"/>
          </a:fillRef>
          <a:effectRef idx="0">
            <a:scrgbClr r="0" g="0" b="0"/>
          </a:effectRef>
          <a:fontRef idx="none"/>
        </p:style>
      </p:cxnSp>
      <p:cxnSp>
        <p:nvCxnSpPr>
          <p:cNvPr id="118" name="Straight Arrow Connector 117">
            <a:extLst>
              <a:ext uri="{FF2B5EF4-FFF2-40B4-BE49-F238E27FC236}">
                <a16:creationId xmlns:a16="http://schemas.microsoft.com/office/drawing/2014/main" id="{FA838944-D329-8EFD-269C-D4CD24251C5B}"/>
              </a:ext>
            </a:extLst>
          </p:cNvPr>
          <p:cNvCxnSpPr>
            <a:cxnSpLocks/>
          </p:cNvCxnSpPr>
          <p:nvPr/>
        </p:nvCxnSpPr>
        <p:spPr>
          <a:xfrm>
            <a:off x="11320751" y="2043493"/>
            <a:ext cx="0" cy="582362"/>
          </a:xfrm>
          <a:prstGeom prst="straightConnector1">
            <a:avLst/>
          </a:prstGeom>
          <a:noFill/>
          <a:ln w="38100" cap="flat">
            <a:solidFill>
              <a:srgbClr val="FFFFFF"/>
            </a:solidFill>
            <a:prstDash val="solid"/>
            <a:miter lim="800000"/>
            <a:headEnd type="triangle" w="med" len="med"/>
            <a:tailEnd type="none" w="med" len="med"/>
          </a:ln>
          <a:effectLst/>
          <a:sp3d/>
        </p:spPr>
        <p:style>
          <a:lnRef idx="0">
            <a:scrgbClr r="0" g="0" b="0"/>
          </a:lnRef>
          <a:fillRef idx="0">
            <a:scrgbClr r="0" g="0" b="0"/>
          </a:fillRef>
          <a:effectRef idx="0">
            <a:scrgbClr r="0" g="0" b="0"/>
          </a:effectRef>
          <a:fontRef idx="none"/>
        </p:style>
      </p:cxnSp>
      <p:sp>
        <p:nvSpPr>
          <p:cNvPr id="119" name="Oval 118">
            <a:extLst>
              <a:ext uri="{FF2B5EF4-FFF2-40B4-BE49-F238E27FC236}">
                <a16:creationId xmlns:a16="http://schemas.microsoft.com/office/drawing/2014/main" id="{C8E86263-7B2F-DDC1-21A1-37F53E982BC3}"/>
              </a:ext>
            </a:extLst>
          </p:cNvPr>
          <p:cNvSpPr/>
          <p:nvPr/>
        </p:nvSpPr>
        <p:spPr>
          <a:xfrm>
            <a:off x="11084317" y="2672596"/>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cxnSp>
        <p:nvCxnSpPr>
          <p:cNvPr id="121" name="Straight Arrow Connector 120">
            <a:extLst>
              <a:ext uri="{FF2B5EF4-FFF2-40B4-BE49-F238E27FC236}">
                <a16:creationId xmlns:a16="http://schemas.microsoft.com/office/drawing/2014/main" id="{E072F11B-7ECE-991C-D5ED-D600651066C2}"/>
              </a:ext>
            </a:extLst>
          </p:cNvPr>
          <p:cNvCxnSpPr>
            <a:cxnSpLocks/>
          </p:cNvCxnSpPr>
          <p:nvPr/>
        </p:nvCxnSpPr>
        <p:spPr>
          <a:xfrm>
            <a:off x="10809919" y="2046175"/>
            <a:ext cx="356785" cy="559629"/>
          </a:xfrm>
          <a:prstGeom prst="straightConnector1">
            <a:avLst/>
          </a:prstGeom>
          <a:noFill/>
          <a:ln w="38100" cap="flat">
            <a:solidFill>
              <a:srgbClr val="FFFFFF"/>
            </a:solidFill>
            <a:prstDash val="solid"/>
            <a:miter lim="800000"/>
            <a:headEnd type="triangle" w="med" len="med"/>
            <a:tailEnd type="none" w="med" len="med"/>
          </a:ln>
          <a:effectLst/>
          <a:sp3d/>
        </p:spPr>
        <p:style>
          <a:lnRef idx="0">
            <a:scrgbClr r="0" g="0" b="0"/>
          </a:lnRef>
          <a:fillRef idx="0">
            <a:scrgbClr r="0" g="0" b="0"/>
          </a:fillRef>
          <a:effectRef idx="0">
            <a:scrgbClr r="0" g="0" b="0"/>
          </a:effectRef>
          <a:fontRef idx="none"/>
        </p:style>
      </p:cxnSp>
      <p:cxnSp>
        <p:nvCxnSpPr>
          <p:cNvPr id="124" name="Straight Arrow Connector 123">
            <a:extLst>
              <a:ext uri="{FF2B5EF4-FFF2-40B4-BE49-F238E27FC236}">
                <a16:creationId xmlns:a16="http://schemas.microsoft.com/office/drawing/2014/main" id="{4373E05B-5C0E-0D8D-E90A-8D3E4574209F}"/>
              </a:ext>
            </a:extLst>
          </p:cNvPr>
          <p:cNvCxnSpPr>
            <a:cxnSpLocks/>
          </p:cNvCxnSpPr>
          <p:nvPr/>
        </p:nvCxnSpPr>
        <p:spPr>
          <a:xfrm>
            <a:off x="8665062" y="3139330"/>
            <a:ext cx="0" cy="582362"/>
          </a:xfrm>
          <a:prstGeom prst="straightConnector1">
            <a:avLst/>
          </a:prstGeom>
          <a:noFill/>
          <a:ln w="38100" cap="flat">
            <a:solidFill>
              <a:srgbClr val="FFFFFF"/>
            </a:solidFill>
            <a:prstDash val="solid"/>
            <a:miter lim="800000"/>
            <a:headEnd type="triangle" w="med" len="med"/>
            <a:tailEnd type="none" w="med" len="med"/>
          </a:ln>
          <a:effectLst/>
          <a:sp3d/>
        </p:spPr>
        <p:style>
          <a:lnRef idx="0">
            <a:scrgbClr r="0" g="0" b="0"/>
          </a:lnRef>
          <a:fillRef idx="0">
            <a:scrgbClr r="0" g="0" b="0"/>
          </a:fillRef>
          <a:effectRef idx="0">
            <a:scrgbClr r="0" g="0" b="0"/>
          </a:effectRef>
          <a:fontRef idx="none"/>
        </p:style>
      </p:cxnSp>
      <p:sp>
        <p:nvSpPr>
          <p:cNvPr id="125" name="Oval 124">
            <a:extLst>
              <a:ext uri="{FF2B5EF4-FFF2-40B4-BE49-F238E27FC236}">
                <a16:creationId xmlns:a16="http://schemas.microsoft.com/office/drawing/2014/main" id="{9F3C95AC-3B5D-1541-E0C2-762CDE3793EC}"/>
              </a:ext>
            </a:extLst>
          </p:cNvPr>
          <p:cNvSpPr/>
          <p:nvPr/>
        </p:nvSpPr>
        <p:spPr>
          <a:xfrm>
            <a:off x="8437174" y="3759887"/>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26" name="TextBox 125">
            <a:extLst>
              <a:ext uri="{FF2B5EF4-FFF2-40B4-BE49-F238E27FC236}">
                <a16:creationId xmlns:a16="http://schemas.microsoft.com/office/drawing/2014/main" id="{00985E45-C024-584A-C87C-1053A9500B1F}"/>
              </a:ext>
            </a:extLst>
          </p:cNvPr>
          <p:cNvSpPr txBox="1"/>
          <p:nvPr/>
        </p:nvSpPr>
        <p:spPr>
          <a:xfrm>
            <a:off x="8874568" y="3789344"/>
            <a:ext cx="472155"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chemeClr val="accent1"/>
                </a:solidFill>
                <a:effectLst/>
                <a:uFillTx/>
                <a:latin typeface="+mj-lt"/>
                <a:ea typeface="+mj-ea"/>
                <a:cs typeface="+mj-cs"/>
                <a:sym typeface="Calibri"/>
              </a:rPr>
              <a:t>20</a:t>
            </a:r>
          </a:p>
        </p:txBody>
      </p:sp>
      <p:sp>
        <p:nvSpPr>
          <p:cNvPr id="127" name="TextBox 126">
            <a:extLst>
              <a:ext uri="{FF2B5EF4-FFF2-40B4-BE49-F238E27FC236}">
                <a16:creationId xmlns:a16="http://schemas.microsoft.com/office/drawing/2014/main" id="{FFC558D1-2002-2135-4916-2BC9FF5EC76D}"/>
              </a:ext>
            </a:extLst>
          </p:cNvPr>
          <p:cNvSpPr txBox="1"/>
          <p:nvPr/>
        </p:nvSpPr>
        <p:spPr>
          <a:xfrm>
            <a:off x="7242490" y="3060394"/>
            <a:ext cx="47215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800" b="0">
                <a:solidFill>
                  <a:srgbClr val="FFFF00"/>
                </a:solidFill>
                <a:effectLst/>
                <a:latin typeface="Consolas" panose="020B0609020204030204" pitchFamily="49" charset="0"/>
              </a:rPr>
              <a:t>L</a:t>
            </a:r>
            <a:endParaRPr lang="en-US">
              <a:solidFill>
                <a:srgbClr val="FFFF00"/>
              </a:solidFill>
            </a:endParaRPr>
          </a:p>
        </p:txBody>
      </p:sp>
      <p:sp>
        <p:nvSpPr>
          <p:cNvPr id="128" name="TextBox 127">
            <a:extLst>
              <a:ext uri="{FF2B5EF4-FFF2-40B4-BE49-F238E27FC236}">
                <a16:creationId xmlns:a16="http://schemas.microsoft.com/office/drawing/2014/main" id="{3289BA0E-F63B-7839-2073-AF8D351F5E00}"/>
              </a:ext>
            </a:extLst>
          </p:cNvPr>
          <p:cNvSpPr txBox="1"/>
          <p:nvPr/>
        </p:nvSpPr>
        <p:spPr>
          <a:xfrm>
            <a:off x="8655204" y="3094596"/>
            <a:ext cx="47215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800" b="0">
                <a:solidFill>
                  <a:srgbClr val="FFFF00"/>
                </a:solidFill>
                <a:effectLst/>
                <a:latin typeface="Consolas" panose="020B0609020204030204" pitchFamily="49" charset="0"/>
              </a:rPr>
              <a:t>R</a:t>
            </a:r>
            <a:endParaRPr lang="en-US">
              <a:solidFill>
                <a:srgbClr val="FFFF00"/>
              </a:solidFill>
            </a:endParaRPr>
          </a:p>
        </p:txBody>
      </p:sp>
      <p:cxnSp>
        <p:nvCxnSpPr>
          <p:cNvPr id="129" name="Straight Arrow Connector 128">
            <a:extLst>
              <a:ext uri="{FF2B5EF4-FFF2-40B4-BE49-F238E27FC236}">
                <a16:creationId xmlns:a16="http://schemas.microsoft.com/office/drawing/2014/main" id="{F678D9CD-5CDD-FB0C-F8C9-EF5476F3DD57}"/>
              </a:ext>
            </a:extLst>
          </p:cNvPr>
          <p:cNvCxnSpPr>
            <a:cxnSpLocks/>
          </p:cNvCxnSpPr>
          <p:nvPr/>
        </p:nvCxnSpPr>
        <p:spPr>
          <a:xfrm>
            <a:off x="7519872" y="3067760"/>
            <a:ext cx="983957" cy="640993"/>
          </a:xfrm>
          <a:prstGeom prst="straightConnector1">
            <a:avLst/>
          </a:prstGeom>
          <a:noFill/>
          <a:ln w="38100" cap="flat">
            <a:solidFill>
              <a:srgbClr val="FFFFFF"/>
            </a:solidFill>
            <a:prstDash val="solid"/>
            <a:miter lim="800000"/>
            <a:headEnd type="triangle" w="med" len="med"/>
            <a:tailEnd type="none" w="med" len="med"/>
          </a:ln>
          <a:effectLst/>
          <a:sp3d/>
        </p:spPr>
        <p:style>
          <a:lnRef idx="0">
            <a:scrgbClr r="0" g="0" b="0"/>
          </a:lnRef>
          <a:fillRef idx="0">
            <a:scrgbClr r="0" g="0" b="0"/>
          </a:fillRef>
          <a:effectRef idx="0">
            <a:scrgbClr r="0" g="0" b="0"/>
          </a:effectRef>
          <a:fontRef idx="none"/>
        </p:style>
      </p:cxnSp>
      <p:cxnSp>
        <p:nvCxnSpPr>
          <p:cNvPr id="133" name="Straight Arrow Connector 132">
            <a:extLst>
              <a:ext uri="{FF2B5EF4-FFF2-40B4-BE49-F238E27FC236}">
                <a16:creationId xmlns:a16="http://schemas.microsoft.com/office/drawing/2014/main" id="{4499E3B9-5DBC-64E4-8ED5-81A2C3170490}"/>
              </a:ext>
            </a:extLst>
          </p:cNvPr>
          <p:cNvCxnSpPr>
            <a:cxnSpLocks/>
          </p:cNvCxnSpPr>
          <p:nvPr/>
        </p:nvCxnSpPr>
        <p:spPr>
          <a:xfrm>
            <a:off x="11302758" y="3101167"/>
            <a:ext cx="0" cy="582362"/>
          </a:xfrm>
          <a:prstGeom prst="straightConnector1">
            <a:avLst/>
          </a:prstGeom>
          <a:noFill/>
          <a:ln w="38100" cap="flat">
            <a:solidFill>
              <a:srgbClr val="FFFFFF"/>
            </a:solidFill>
            <a:prstDash val="solid"/>
            <a:miter lim="800000"/>
            <a:headEnd type="triangle" w="med" len="med"/>
            <a:tailEnd type="none" w="med" len="med"/>
          </a:ln>
          <a:effectLst/>
          <a:sp3d/>
        </p:spPr>
        <p:style>
          <a:lnRef idx="0">
            <a:scrgbClr r="0" g="0" b="0"/>
          </a:lnRef>
          <a:fillRef idx="0">
            <a:scrgbClr r="0" g="0" b="0"/>
          </a:fillRef>
          <a:effectRef idx="0">
            <a:scrgbClr r="0" g="0" b="0"/>
          </a:effectRef>
          <a:fontRef idx="none"/>
        </p:style>
      </p:cxnSp>
      <p:sp>
        <p:nvSpPr>
          <p:cNvPr id="134" name="Oval 133">
            <a:extLst>
              <a:ext uri="{FF2B5EF4-FFF2-40B4-BE49-F238E27FC236}">
                <a16:creationId xmlns:a16="http://schemas.microsoft.com/office/drawing/2014/main" id="{FDBA8160-1E17-7DFD-BFDF-ADA170AAF7DC}"/>
              </a:ext>
            </a:extLst>
          </p:cNvPr>
          <p:cNvSpPr/>
          <p:nvPr/>
        </p:nvSpPr>
        <p:spPr>
          <a:xfrm>
            <a:off x="11074870" y="3721724"/>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cxnSp>
        <p:nvCxnSpPr>
          <p:cNvPr id="138" name="Straight Arrow Connector 137">
            <a:extLst>
              <a:ext uri="{FF2B5EF4-FFF2-40B4-BE49-F238E27FC236}">
                <a16:creationId xmlns:a16="http://schemas.microsoft.com/office/drawing/2014/main" id="{AD8A0A4C-3AFF-6873-F779-5D82228D9054}"/>
              </a:ext>
            </a:extLst>
          </p:cNvPr>
          <p:cNvCxnSpPr>
            <a:cxnSpLocks/>
          </p:cNvCxnSpPr>
          <p:nvPr/>
        </p:nvCxnSpPr>
        <p:spPr>
          <a:xfrm>
            <a:off x="10215952" y="3067631"/>
            <a:ext cx="925573" cy="602959"/>
          </a:xfrm>
          <a:prstGeom prst="straightConnector1">
            <a:avLst/>
          </a:prstGeom>
          <a:noFill/>
          <a:ln w="38100" cap="flat">
            <a:solidFill>
              <a:srgbClr val="FFFFFF"/>
            </a:solidFill>
            <a:prstDash val="solid"/>
            <a:miter lim="800000"/>
            <a:headEnd type="triangle" w="med" len="med"/>
            <a:tailEnd type="none" w="med" len="med"/>
          </a:ln>
          <a:effectLst/>
          <a:sp3d/>
        </p:spPr>
        <p:style>
          <a:lnRef idx="0">
            <a:scrgbClr r="0" g="0" b="0"/>
          </a:lnRef>
          <a:fillRef idx="0">
            <a:scrgbClr r="0" g="0" b="0"/>
          </a:fillRef>
          <a:effectRef idx="0">
            <a:scrgbClr r="0" g="0" b="0"/>
          </a:effectRef>
          <a:fontRef idx="none"/>
        </p:style>
      </p:cxnSp>
      <p:cxnSp>
        <p:nvCxnSpPr>
          <p:cNvPr id="140" name="Straight Arrow Connector 139">
            <a:extLst>
              <a:ext uri="{FF2B5EF4-FFF2-40B4-BE49-F238E27FC236}">
                <a16:creationId xmlns:a16="http://schemas.microsoft.com/office/drawing/2014/main" id="{792E9917-B69F-5EA3-3993-78C8A2481DBA}"/>
              </a:ext>
            </a:extLst>
          </p:cNvPr>
          <p:cNvCxnSpPr>
            <a:cxnSpLocks/>
          </p:cNvCxnSpPr>
          <p:nvPr/>
        </p:nvCxnSpPr>
        <p:spPr>
          <a:xfrm>
            <a:off x="11314471" y="4197238"/>
            <a:ext cx="0" cy="582362"/>
          </a:xfrm>
          <a:prstGeom prst="straightConnector1">
            <a:avLst/>
          </a:prstGeom>
          <a:noFill/>
          <a:ln w="38100" cap="flat">
            <a:solidFill>
              <a:srgbClr val="FFFFFF"/>
            </a:solidFill>
            <a:prstDash val="solid"/>
            <a:miter lim="800000"/>
            <a:headEnd type="triangle" w="med" len="med"/>
            <a:tailEnd type="none" w="med" len="med"/>
          </a:ln>
          <a:effectLst/>
          <a:sp3d/>
        </p:spPr>
        <p:style>
          <a:lnRef idx="0">
            <a:scrgbClr r="0" g="0" b="0"/>
          </a:lnRef>
          <a:fillRef idx="0">
            <a:scrgbClr r="0" g="0" b="0"/>
          </a:fillRef>
          <a:effectRef idx="0">
            <a:scrgbClr r="0" g="0" b="0"/>
          </a:effectRef>
          <a:fontRef idx="none"/>
        </p:style>
      </p:cxnSp>
      <p:sp>
        <p:nvSpPr>
          <p:cNvPr id="141" name="Oval 140">
            <a:extLst>
              <a:ext uri="{FF2B5EF4-FFF2-40B4-BE49-F238E27FC236}">
                <a16:creationId xmlns:a16="http://schemas.microsoft.com/office/drawing/2014/main" id="{3C5F5009-3621-9989-BA1A-76341938D26A}"/>
              </a:ext>
            </a:extLst>
          </p:cNvPr>
          <p:cNvSpPr/>
          <p:nvPr/>
        </p:nvSpPr>
        <p:spPr>
          <a:xfrm>
            <a:off x="11086583" y="4817795"/>
            <a:ext cx="381936" cy="381936"/>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42" name="TextBox 141">
            <a:extLst>
              <a:ext uri="{FF2B5EF4-FFF2-40B4-BE49-F238E27FC236}">
                <a16:creationId xmlns:a16="http://schemas.microsoft.com/office/drawing/2014/main" id="{3BA4255D-6924-EA6E-9ED5-DD39656BF87F}"/>
              </a:ext>
            </a:extLst>
          </p:cNvPr>
          <p:cNvSpPr txBox="1"/>
          <p:nvPr/>
        </p:nvSpPr>
        <p:spPr>
          <a:xfrm>
            <a:off x="11183578" y="4859598"/>
            <a:ext cx="36578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0</a:t>
            </a:r>
          </a:p>
        </p:txBody>
      </p:sp>
      <p:sp>
        <p:nvSpPr>
          <p:cNvPr id="145" name="TextBox 144">
            <a:extLst>
              <a:ext uri="{FF2B5EF4-FFF2-40B4-BE49-F238E27FC236}">
                <a16:creationId xmlns:a16="http://schemas.microsoft.com/office/drawing/2014/main" id="{5F78C36C-0F41-3369-CC3D-C62ECEEA5DBF}"/>
              </a:ext>
            </a:extLst>
          </p:cNvPr>
          <p:cNvSpPr txBox="1"/>
          <p:nvPr/>
        </p:nvSpPr>
        <p:spPr>
          <a:xfrm>
            <a:off x="8443346" y="4151604"/>
            <a:ext cx="47215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800" b="0">
                <a:solidFill>
                  <a:srgbClr val="FFFF00"/>
                </a:solidFill>
                <a:effectLst/>
                <a:latin typeface="Consolas" panose="020B0609020204030204" pitchFamily="49" charset="0"/>
              </a:rPr>
              <a:t>L</a:t>
            </a:r>
            <a:endParaRPr lang="en-US">
              <a:solidFill>
                <a:srgbClr val="FFFF00"/>
              </a:solidFill>
            </a:endParaRPr>
          </a:p>
        </p:txBody>
      </p:sp>
      <p:sp>
        <p:nvSpPr>
          <p:cNvPr id="146" name="TextBox 145">
            <a:extLst>
              <a:ext uri="{FF2B5EF4-FFF2-40B4-BE49-F238E27FC236}">
                <a16:creationId xmlns:a16="http://schemas.microsoft.com/office/drawing/2014/main" id="{6E40846C-4A1C-CAD7-A2DD-881784B9B350}"/>
              </a:ext>
            </a:extLst>
          </p:cNvPr>
          <p:cNvSpPr txBox="1"/>
          <p:nvPr/>
        </p:nvSpPr>
        <p:spPr>
          <a:xfrm>
            <a:off x="11026834" y="4117440"/>
            <a:ext cx="47215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800" b="0">
                <a:solidFill>
                  <a:srgbClr val="FFFF00"/>
                </a:solidFill>
                <a:effectLst/>
                <a:latin typeface="Consolas" panose="020B0609020204030204" pitchFamily="49" charset="0"/>
              </a:rPr>
              <a:t>R</a:t>
            </a:r>
            <a:endParaRPr lang="en-US">
              <a:solidFill>
                <a:srgbClr val="FFFF00"/>
              </a:solidFill>
            </a:endParaRPr>
          </a:p>
        </p:txBody>
      </p:sp>
      <p:sp>
        <p:nvSpPr>
          <p:cNvPr id="9" name="Rectangle 8">
            <a:extLst>
              <a:ext uri="{FF2B5EF4-FFF2-40B4-BE49-F238E27FC236}">
                <a16:creationId xmlns:a16="http://schemas.microsoft.com/office/drawing/2014/main" id="{8BB0990A-0FB2-9AE8-10D0-C8FB9EE9B7B0}"/>
              </a:ext>
            </a:extLst>
          </p:cNvPr>
          <p:cNvSpPr/>
          <p:nvPr/>
        </p:nvSpPr>
        <p:spPr>
          <a:xfrm>
            <a:off x="476429" y="2805104"/>
            <a:ext cx="4235224" cy="236819"/>
          </a:xfrm>
          <a:prstGeom prst="rect">
            <a:avLst/>
          </a:prstGeom>
          <a:noFill/>
          <a:ln w="381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cxnSp>
        <p:nvCxnSpPr>
          <p:cNvPr id="12" name="Straight Arrow Connector 11">
            <a:extLst>
              <a:ext uri="{FF2B5EF4-FFF2-40B4-BE49-F238E27FC236}">
                <a16:creationId xmlns:a16="http://schemas.microsoft.com/office/drawing/2014/main" id="{993A19C7-2644-DE29-7D4B-904DB32102A6}"/>
              </a:ext>
            </a:extLst>
          </p:cNvPr>
          <p:cNvCxnSpPr>
            <a:cxnSpLocks/>
          </p:cNvCxnSpPr>
          <p:nvPr/>
        </p:nvCxnSpPr>
        <p:spPr>
          <a:xfrm>
            <a:off x="6898054" y="2022993"/>
            <a:ext cx="356785" cy="559629"/>
          </a:xfrm>
          <a:prstGeom prst="straightConnector1">
            <a:avLst/>
          </a:prstGeom>
          <a:noFill/>
          <a:ln w="38100" cap="flat">
            <a:solidFill>
              <a:srgbClr val="FFFFFF"/>
            </a:solidFill>
            <a:prstDash val="solid"/>
            <a:miter lim="800000"/>
            <a:headEnd type="triangle" w="med" len="med"/>
            <a:tailEnd type="none" w="med" len="med"/>
          </a:ln>
          <a:effectLst/>
          <a:sp3d/>
        </p:spPr>
        <p:style>
          <a:lnRef idx="0">
            <a:scrgbClr r="0" g="0" b="0"/>
          </a:lnRef>
          <a:fillRef idx="0">
            <a:scrgbClr r="0" g="0" b="0"/>
          </a:fillRef>
          <a:effectRef idx="0">
            <a:scrgbClr r="0" g="0" b="0"/>
          </a:effectRef>
          <a:fontRef idx="none"/>
        </p:style>
      </p:cxnSp>
      <p:sp>
        <p:nvSpPr>
          <p:cNvPr id="13" name="TextBox 12">
            <a:extLst>
              <a:ext uri="{FF2B5EF4-FFF2-40B4-BE49-F238E27FC236}">
                <a16:creationId xmlns:a16="http://schemas.microsoft.com/office/drawing/2014/main" id="{274D9603-1D32-8463-B081-2A1DD14935C9}"/>
              </a:ext>
            </a:extLst>
          </p:cNvPr>
          <p:cNvSpPr txBox="1"/>
          <p:nvPr/>
        </p:nvSpPr>
        <p:spPr>
          <a:xfrm>
            <a:off x="5970405" y="2138680"/>
            <a:ext cx="59033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err="1">
                <a:solidFill>
                  <a:srgbClr val="FFFFFF"/>
                </a:solidFill>
                <a:latin typeface="+mj-lt"/>
                <a:ea typeface="+mj-ea"/>
                <a:cs typeface="+mj-cs"/>
                <a:sym typeface="Calibri"/>
              </a:rPr>
              <a:t>i</a:t>
            </a:r>
            <a:r>
              <a:rPr lang="en-US">
                <a:solidFill>
                  <a:srgbClr val="FFFFFF"/>
                </a:solidFill>
                <a:latin typeface="+mj-lt"/>
                <a:ea typeface="+mj-ea"/>
                <a:cs typeface="+mj-cs"/>
                <a:sym typeface="Calibri"/>
              </a:rPr>
              <a:t> = 1</a:t>
            </a:r>
            <a:endParaRPr kumimoji="0" lang="en-US" sz="1800" b="0" i="0" u="none" strike="noStrike" cap="none" spc="0" normalizeH="0" baseline="0">
              <a:ln>
                <a:noFill/>
              </a:ln>
              <a:solidFill>
                <a:srgbClr val="FFFFFF"/>
              </a:solidFill>
              <a:effectLst/>
              <a:uFillTx/>
              <a:latin typeface="+mj-lt"/>
              <a:ea typeface="+mj-ea"/>
              <a:cs typeface="+mj-cs"/>
              <a:sym typeface="Calibri"/>
            </a:endParaRPr>
          </a:p>
        </p:txBody>
      </p:sp>
      <p:sp>
        <p:nvSpPr>
          <p:cNvPr id="15" name="TextBox 14">
            <a:extLst>
              <a:ext uri="{FF2B5EF4-FFF2-40B4-BE49-F238E27FC236}">
                <a16:creationId xmlns:a16="http://schemas.microsoft.com/office/drawing/2014/main" id="{534849D1-7D8D-7A37-1666-7E37DD55A841}"/>
              </a:ext>
            </a:extLst>
          </p:cNvPr>
          <p:cNvSpPr txBox="1"/>
          <p:nvPr/>
        </p:nvSpPr>
        <p:spPr>
          <a:xfrm>
            <a:off x="5980099" y="3266307"/>
            <a:ext cx="59033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err="1">
                <a:solidFill>
                  <a:srgbClr val="FFFFFF"/>
                </a:solidFill>
                <a:latin typeface="+mj-lt"/>
                <a:ea typeface="+mj-ea"/>
                <a:cs typeface="+mj-cs"/>
                <a:sym typeface="Calibri"/>
              </a:rPr>
              <a:t>i</a:t>
            </a:r>
            <a:r>
              <a:rPr lang="en-US">
                <a:solidFill>
                  <a:srgbClr val="FFFFFF"/>
                </a:solidFill>
                <a:latin typeface="+mj-lt"/>
                <a:ea typeface="+mj-ea"/>
                <a:cs typeface="+mj-cs"/>
                <a:sym typeface="Calibri"/>
              </a:rPr>
              <a:t> = 2</a:t>
            </a:r>
            <a:endParaRPr kumimoji="0" lang="en-US" sz="1800" b="0" i="0" u="none" strike="noStrike" cap="none" spc="0" normalizeH="0" baseline="0">
              <a:ln>
                <a:noFill/>
              </a:ln>
              <a:solidFill>
                <a:srgbClr val="FFFFFF"/>
              </a:solidFill>
              <a:effectLst/>
              <a:uFillTx/>
              <a:latin typeface="+mj-lt"/>
              <a:ea typeface="+mj-ea"/>
              <a:cs typeface="+mj-cs"/>
              <a:sym typeface="Calibri"/>
            </a:endParaRPr>
          </a:p>
        </p:txBody>
      </p:sp>
      <p:sp>
        <p:nvSpPr>
          <p:cNvPr id="17" name="TextBox 16">
            <a:extLst>
              <a:ext uri="{FF2B5EF4-FFF2-40B4-BE49-F238E27FC236}">
                <a16:creationId xmlns:a16="http://schemas.microsoft.com/office/drawing/2014/main" id="{2AAA91EF-3AE4-4433-BDC3-79DDB9DB264C}"/>
              </a:ext>
            </a:extLst>
          </p:cNvPr>
          <p:cNvSpPr txBox="1"/>
          <p:nvPr/>
        </p:nvSpPr>
        <p:spPr>
          <a:xfrm>
            <a:off x="5997884" y="4287162"/>
            <a:ext cx="59033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err="1">
                <a:solidFill>
                  <a:srgbClr val="FFFFFF"/>
                </a:solidFill>
                <a:latin typeface="+mj-lt"/>
                <a:ea typeface="+mj-ea"/>
                <a:cs typeface="+mj-cs"/>
                <a:sym typeface="Calibri"/>
              </a:rPr>
              <a:t>i</a:t>
            </a:r>
            <a:r>
              <a:rPr lang="en-US">
                <a:solidFill>
                  <a:srgbClr val="FFFFFF"/>
                </a:solidFill>
                <a:latin typeface="+mj-lt"/>
                <a:ea typeface="+mj-ea"/>
                <a:cs typeface="+mj-cs"/>
                <a:sym typeface="Calibri"/>
              </a:rPr>
              <a:t> = 4</a:t>
            </a:r>
            <a:endParaRPr kumimoji="0" lang="en-US" sz="1800" b="0" i="0" u="none" strike="noStrike" cap="none" spc="0" normalizeH="0" baseline="0">
              <a:ln>
                <a:noFill/>
              </a:ln>
              <a:solidFill>
                <a:srgbClr val="FFFFFF"/>
              </a:solidFill>
              <a:effectLst/>
              <a:uFillTx/>
              <a:latin typeface="+mj-lt"/>
              <a:ea typeface="+mj-ea"/>
              <a:cs typeface="+mj-cs"/>
              <a:sym typeface="Calibri"/>
            </a:endParaRPr>
          </a:p>
        </p:txBody>
      </p:sp>
      <p:sp>
        <p:nvSpPr>
          <p:cNvPr id="18" name="Left Brace 17">
            <a:extLst>
              <a:ext uri="{FF2B5EF4-FFF2-40B4-BE49-F238E27FC236}">
                <a16:creationId xmlns:a16="http://schemas.microsoft.com/office/drawing/2014/main" id="{04494E14-FA28-F833-1E67-6535ABB733C8}"/>
              </a:ext>
            </a:extLst>
          </p:cNvPr>
          <p:cNvSpPr/>
          <p:nvPr/>
        </p:nvSpPr>
        <p:spPr>
          <a:xfrm>
            <a:off x="5691601" y="2138681"/>
            <a:ext cx="306283" cy="2821212"/>
          </a:xfrm>
          <a:prstGeom prst="leftBrace">
            <a:avLst>
              <a:gd name="adj1" fmla="val 41815"/>
              <a:gd name="adj2" fmla="val 27807"/>
            </a:avLst>
          </a:prstGeom>
          <a:noFill/>
          <a:ln w="28575"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21" name="Arrow: Down 20">
            <a:extLst>
              <a:ext uri="{FF2B5EF4-FFF2-40B4-BE49-F238E27FC236}">
                <a16:creationId xmlns:a16="http://schemas.microsoft.com/office/drawing/2014/main" id="{11EBC548-AAC3-2C23-A165-2207B38A4271}"/>
              </a:ext>
            </a:extLst>
          </p:cNvPr>
          <p:cNvSpPr/>
          <p:nvPr/>
        </p:nvSpPr>
        <p:spPr>
          <a:xfrm rot="10800000">
            <a:off x="5410485" y="2329929"/>
            <a:ext cx="237920" cy="2355616"/>
          </a:xfrm>
          <a:prstGeom prst="downArrow">
            <a:avLst>
              <a:gd name="adj1" fmla="val 33986"/>
              <a:gd name="adj2" fmla="val 197267"/>
            </a:avLst>
          </a:prstGeom>
          <a:solidFill>
            <a:srgbClr val="0070C0"/>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6" name="Rectangle 25">
            <a:extLst>
              <a:ext uri="{FF2B5EF4-FFF2-40B4-BE49-F238E27FC236}">
                <a16:creationId xmlns:a16="http://schemas.microsoft.com/office/drawing/2014/main" id="{8DB3EF52-EAE6-AD16-070A-B64332F2B757}"/>
              </a:ext>
            </a:extLst>
          </p:cNvPr>
          <p:cNvSpPr/>
          <p:nvPr/>
        </p:nvSpPr>
        <p:spPr>
          <a:xfrm>
            <a:off x="883810" y="2206304"/>
            <a:ext cx="3714571" cy="236819"/>
          </a:xfrm>
          <a:prstGeom prst="rect">
            <a:avLst/>
          </a:prstGeom>
          <a:noFill/>
          <a:ln w="381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7" name="Speech Bubble: Oval 26">
            <a:extLst>
              <a:ext uri="{FF2B5EF4-FFF2-40B4-BE49-F238E27FC236}">
                <a16:creationId xmlns:a16="http://schemas.microsoft.com/office/drawing/2014/main" id="{1E2364AE-D814-0EC3-2F0F-B381BBFD2368}"/>
              </a:ext>
            </a:extLst>
          </p:cNvPr>
          <p:cNvSpPr/>
          <p:nvPr/>
        </p:nvSpPr>
        <p:spPr>
          <a:xfrm>
            <a:off x="11434536" y="4493997"/>
            <a:ext cx="757464" cy="389510"/>
          </a:xfrm>
          <a:prstGeom prst="wedgeEllipseCallout">
            <a:avLst>
              <a:gd name="adj1" fmla="val -52918"/>
              <a:gd name="adj2" fmla="val 62350"/>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rgbClr val="000000"/>
                </a:solidFill>
                <a:latin typeface="+mj-lt"/>
                <a:ea typeface="+mj-ea"/>
                <a:cs typeface="+mj-cs"/>
                <a:sym typeface="Calibri"/>
              </a:rPr>
              <a:t>Set 0</a:t>
            </a:r>
            <a:endParaRPr kumimoji="0" lang="en-US" sz="1200" b="0" i="0" u="none" strike="noStrike" cap="none" spc="0" normalizeH="0" baseline="0">
              <a:ln>
                <a:noFill/>
              </a:ln>
              <a:solidFill>
                <a:srgbClr val="000000"/>
              </a:solidFill>
              <a:effectLst/>
              <a:uFillTx/>
              <a:latin typeface="+mj-lt"/>
              <a:ea typeface="+mj-ea"/>
              <a:cs typeface="+mj-cs"/>
              <a:sym typeface="Calibri"/>
            </a:endParaRPr>
          </a:p>
        </p:txBody>
      </p:sp>
      <p:sp>
        <p:nvSpPr>
          <p:cNvPr id="28" name="TextBox 27">
            <a:extLst>
              <a:ext uri="{FF2B5EF4-FFF2-40B4-BE49-F238E27FC236}">
                <a16:creationId xmlns:a16="http://schemas.microsoft.com/office/drawing/2014/main" id="{68D2FC26-BC63-A6FC-CAB3-47046DF5617D}"/>
              </a:ext>
            </a:extLst>
          </p:cNvPr>
          <p:cNvSpPr txBox="1"/>
          <p:nvPr/>
        </p:nvSpPr>
        <p:spPr>
          <a:xfrm>
            <a:off x="6100154" y="2385701"/>
            <a:ext cx="1958102" cy="415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50" b="0" i="0" u="none" strike="noStrike" cap="none" spc="0" normalizeH="0" baseline="0">
                <a:ln>
                  <a:noFill/>
                </a:ln>
                <a:solidFill>
                  <a:srgbClr val="FFFFFF"/>
                </a:solidFill>
                <a:effectLst/>
                <a:uFillTx/>
                <a:latin typeface="+mj-lt"/>
                <a:ea typeface="+mj-ea"/>
                <a:cs typeface="+mj-cs"/>
                <a:sym typeface="Calibri"/>
              </a:rPr>
              <a:t>Threads </a:t>
            </a:r>
          </a:p>
          <a:p>
            <a:pPr marL="0" marR="0" indent="0" algn="l" defTabSz="914400" rtl="0" fontAlgn="auto" latinLnBrk="0" hangingPunct="0">
              <a:lnSpc>
                <a:spcPct val="100000"/>
              </a:lnSpc>
              <a:spcBef>
                <a:spcPts val="0"/>
              </a:spcBef>
              <a:spcAft>
                <a:spcPts val="0"/>
              </a:spcAft>
              <a:buClrTx/>
              <a:buSzTx/>
              <a:buFontTx/>
              <a:buNone/>
              <a:tabLst/>
            </a:pPr>
            <a:r>
              <a:rPr kumimoji="0" lang="en-US" sz="1050" b="0" i="0" u="none" strike="noStrike" cap="none" spc="0" normalizeH="0" baseline="0">
                <a:ln>
                  <a:noFill/>
                </a:ln>
                <a:solidFill>
                  <a:srgbClr val="FFFFFF"/>
                </a:solidFill>
                <a:effectLst/>
                <a:uFillTx/>
                <a:latin typeface="+mj-lt"/>
                <a:ea typeface="+mj-ea"/>
                <a:cs typeface="+mj-cs"/>
                <a:sym typeface="Calibri"/>
              </a:rPr>
              <a:t>= {0, 1, 2, 3}</a:t>
            </a:r>
          </a:p>
        </p:txBody>
      </p:sp>
      <p:sp>
        <p:nvSpPr>
          <p:cNvPr id="29" name="TextBox 28">
            <a:extLst>
              <a:ext uri="{FF2B5EF4-FFF2-40B4-BE49-F238E27FC236}">
                <a16:creationId xmlns:a16="http://schemas.microsoft.com/office/drawing/2014/main" id="{B2C159A7-9595-130C-EF3A-91E7E925D89A}"/>
              </a:ext>
            </a:extLst>
          </p:cNvPr>
          <p:cNvSpPr txBox="1"/>
          <p:nvPr/>
        </p:nvSpPr>
        <p:spPr>
          <a:xfrm>
            <a:off x="6132630" y="3539013"/>
            <a:ext cx="1958102" cy="415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50" b="0" i="0" u="none" strike="noStrike" cap="none" spc="0" normalizeH="0" baseline="0">
                <a:ln>
                  <a:noFill/>
                </a:ln>
                <a:solidFill>
                  <a:srgbClr val="FFFFFF"/>
                </a:solidFill>
                <a:effectLst/>
                <a:uFillTx/>
                <a:latin typeface="+mj-lt"/>
                <a:ea typeface="+mj-ea"/>
                <a:cs typeface="+mj-cs"/>
                <a:sym typeface="Calibri"/>
              </a:rPr>
              <a:t>Threads </a:t>
            </a:r>
          </a:p>
          <a:p>
            <a:pPr marL="0" marR="0" indent="0" algn="l" defTabSz="914400" rtl="0" fontAlgn="auto" latinLnBrk="0" hangingPunct="0">
              <a:lnSpc>
                <a:spcPct val="100000"/>
              </a:lnSpc>
              <a:spcBef>
                <a:spcPts val="0"/>
              </a:spcBef>
              <a:spcAft>
                <a:spcPts val="0"/>
              </a:spcAft>
              <a:buClrTx/>
              <a:buSzTx/>
              <a:buFontTx/>
              <a:buNone/>
              <a:tabLst/>
            </a:pPr>
            <a:r>
              <a:rPr kumimoji="0" lang="en-US" sz="1050" b="0" i="0" u="none" strike="noStrike" cap="none" spc="0" normalizeH="0" baseline="0">
                <a:ln>
                  <a:noFill/>
                </a:ln>
                <a:solidFill>
                  <a:srgbClr val="FFFFFF"/>
                </a:solidFill>
                <a:effectLst/>
                <a:uFillTx/>
                <a:latin typeface="+mj-lt"/>
                <a:ea typeface="+mj-ea"/>
                <a:cs typeface="+mj-cs"/>
                <a:sym typeface="Calibri"/>
              </a:rPr>
              <a:t>= {0, 1}</a:t>
            </a:r>
          </a:p>
        </p:txBody>
      </p:sp>
      <p:sp>
        <p:nvSpPr>
          <p:cNvPr id="30" name="TextBox 29">
            <a:extLst>
              <a:ext uri="{FF2B5EF4-FFF2-40B4-BE49-F238E27FC236}">
                <a16:creationId xmlns:a16="http://schemas.microsoft.com/office/drawing/2014/main" id="{461237E5-0466-8C50-52B8-711B15A67538}"/>
              </a:ext>
            </a:extLst>
          </p:cNvPr>
          <p:cNvSpPr txBox="1"/>
          <p:nvPr/>
        </p:nvSpPr>
        <p:spPr>
          <a:xfrm>
            <a:off x="6189281" y="4544397"/>
            <a:ext cx="1958102" cy="415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50" b="0" i="0" u="none" strike="noStrike" cap="none" spc="0" normalizeH="0" baseline="0">
                <a:ln>
                  <a:noFill/>
                </a:ln>
                <a:solidFill>
                  <a:srgbClr val="FFFFFF"/>
                </a:solidFill>
                <a:effectLst/>
                <a:uFillTx/>
                <a:latin typeface="+mj-lt"/>
                <a:ea typeface="+mj-ea"/>
                <a:cs typeface="+mj-cs"/>
                <a:sym typeface="Calibri"/>
              </a:rPr>
              <a:t>Threads </a:t>
            </a:r>
          </a:p>
          <a:p>
            <a:pPr marL="0" marR="0" indent="0" algn="l" defTabSz="914400" rtl="0" fontAlgn="auto" latinLnBrk="0" hangingPunct="0">
              <a:lnSpc>
                <a:spcPct val="100000"/>
              </a:lnSpc>
              <a:spcBef>
                <a:spcPts val="0"/>
              </a:spcBef>
              <a:spcAft>
                <a:spcPts val="0"/>
              </a:spcAft>
              <a:buClrTx/>
              <a:buSzTx/>
              <a:buFontTx/>
              <a:buNone/>
              <a:tabLst/>
            </a:pPr>
            <a:r>
              <a:rPr kumimoji="0" lang="en-US" sz="1050" b="0" i="0" u="none" strike="noStrike" cap="none" spc="0" normalizeH="0" baseline="0">
                <a:ln>
                  <a:noFill/>
                </a:ln>
                <a:solidFill>
                  <a:srgbClr val="FFFFFF"/>
                </a:solidFill>
                <a:effectLst/>
                <a:uFillTx/>
                <a:latin typeface="+mj-lt"/>
                <a:ea typeface="+mj-ea"/>
                <a:cs typeface="+mj-cs"/>
                <a:sym typeface="Calibri"/>
              </a:rPr>
              <a:t>= {0}</a:t>
            </a:r>
          </a:p>
        </p:txBody>
      </p:sp>
      <p:sp>
        <p:nvSpPr>
          <p:cNvPr id="33" name="TextBox 32">
            <a:extLst>
              <a:ext uri="{FF2B5EF4-FFF2-40B4-BE49-F238E27FC236}">
                <a16:creationId xmlns:a16="http://schemas.microsoft.com/office/drawing/2014/main" id="{55365E36-CA46-4B18-D851-DE07069EF12C}"/>
              </a:ext>
            </a:extLst>
          </p:cNvPr>
          <p:cNvSpPr txBox="1"/>
          <p:nvPr/>
        </p:nvSpPr>
        <p:spPr>
          <a:xfrm>
            <a:off x="11050948" y="3789441"/>
            <a:ext cx="579819"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a:ln>
                  <a:noFill/>
                </a:ln>
                <a:solidFill>
                  <a:srgbClr val="FFFFFF"/>
                </a:solidFill>
                <a:effectLst/>
                <a:uFillTx/>
                <a:latin typeface="+mj-lt"/>
                <a:ea typeface="+mj-ea"/>
                <a:cs typeface="+mj-cs"/>
                <a:sym typeface="Calibri"/>
              </a:rPr>
              <a:t>0 + 20</a:t>
            </a:r>
          </a:p>
        </p:txBody>
      </p:sp>
      <p:sp>
        <p:nvSpPr>
          <p:cNvPr id="34" name="TextBox 33">
            <a:extLst>
              <a:ext uri="{FF2B5EF4-FFF2-40B4-BE49-F238E27FC236}">
                <a16:creationId xmlns:a16="http://schemas.microsoft.com/office/drawing/2014/main" id="{BC097E80-EC5E-E27A-F1D0-184A2A268018}"/>
              </a:ext>
            </a:extLst>
          </p:cNvPr>
          <p:cNvSpPr txBox="1"/>
          <p:nvPr/>
        </p:nvSpPr>
        <p:spPr>
          <a:xfrm>
            <a:off x="8548040" y="3811696"/>
            <a:ext cx="345194"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0</a:t>
            </a:r>
          </a:p>
        </p:txBody>
      </p:sp>
      <p:cxnSp>
        <p:nvCxnSpPr>
          <p:cNvPr id="37" name="Straight Arrow Connector 36">
            <a:extLst>
              <a:ext uri="{FF2B5EF4-FFF2-40B4-BE49-F238E27FC236}">
                <a16:creationId xmlns:a16="http://schemas.microsoft.com/office/drawing/2014/main" id="{10B0DC05-EF0F-49EC-0622-28BACDC4E18F}"/>
              </a:ext>
            </a:extLst>
          </p:cNvPr>
          <p:cNvCxnSpPr>
            <a:cxnSpLocks/>
          </p:cNvCxnSpPr>
          <p:nvPr/>
        </p:nvCxnSpPr>
        <p:spPr>
          <a:xfrm>
            <a:off x="8802168" y="4170348"/>
            <a:ext cx="2351070" cy="596313"/>
          </a:xfrm>
          <a:prstGeom prst="straightConnector1">
            <a:avLst/>
          </a:prstGeom>
          <a:noFill/>
          <a:ln w="38100" cap="flat">
            <a:solidFill>
              <a:srgbClr val="FFFFFF"/>
            </a:solidFill>
            <a:prstDash val="solid"/>
            <a:miter lim="800000"/>
            <a:headEnd type="triangle" w="med" len="med"/>
            <a:tailEnd type="none" w="med" len="med"/>
          </a:ln>
          <a:effectLst/>
          <a:sp3d/>
        </p:spPr>
        <p:style>
          <a:lnRef idx="0">
            <a:scrgbClr r="0" g="0" b="0"/>
          </a:lnRef>
          <a:fillRef idx="0">
            <a:scrgbClr r="0" g="0" b="0"/>
          </a:fillRef>
          <a:effectRef idx="0">
            <a:scrgbClr r="0" g="0" b="0"/>
          </a:effectRef>
          <a:fontRef idx="none"/>
        </p:style>
      </p:cxnSp>
      <p:cxnSp>
        <p:nvCxnSpPr>
          <p:cNvPr id="38" name="Straight Arrow Connector 37">
            <a:extLst>
              <a:ext uri="{FF2B5EF4-FFF2-40B4-BE49-F238E27FC236}">
                <a16:creationId xmlns:a16="http://schemas.microsoft.com/office/drawing/2014/main" id="{3EE0B7CF-49FB-236A-9807-554921FDF1D0}"/>
              </a:ext>
            </a:extLst>
          </p:cNvPr>
          <p:cNvCxnSpPr>
            <a:cxnSpLocks/>
          </p:cNvCxnSpPr>
          <p:nvPr/>
        </p:nvCxnSpPr>
        <p:spPr>
          <a:xfrm flipH="1" flipV="1">
            <a:off x="9196751" y="3943231"/>
            <a:ext cx="1728360" cy="19169"/>
          </a:xfrm>
          <a:prstGeom prst="straightConnector1">
            <a:avLst/>
          </a:prstGeom>
          <a:noFill/>
          <a:ln w="38100" cap="flat">
            <a:solidFill>
              <a:srgbClr val="FFFFFF"/>
            </a:solidFill>
            <a:prstDash val="solid"/>
            <a:miter lim="800000"/>
            <a:headEnd type="triangle" w="med" len="med"/>
            <a:tailEnd type="none" w="med" len="med"/>
          </a:ln>
          <a:effectLst/>
          <a:sp3d/>
        </p:spPr>
        <p:style>
          <a:lnRef idx="0">
            <a:scrgbClr r="0" g="0" b="0"/>
          </a:lnRef>
          <a:fillRef idx="0">
            <a:scrgbClr r="0" g="0" b="0"/>
          </a:fillRef>
          <a:effectRef idx="0">
            <a:scrgbClr r="0" g="0" b="0"/>
          </a:effectRef>
          <a:fontRef idx="none"/>
        </p:style>
      </p:cxnSp>
      <p:sp>
        <p:nvSpPr>
          <p:cNvPr id="42" name="TextBox 41">
            <a:extLst>
              <a:ext uri="{FF2B5EF4-FFF2-40B4-BE49-F238E27FC236}">
                <a16:creationId xmlns:a16="http://schemas.microsoft.com/office/drawing/2014/main" id="{FB476071-9BEE-A976-A156-EE88D6733E0C}"/>
              </a:ext>
            </a:extLst>
          </p:cNvPr>
          <p:cNvSpPr txBox="1"/>
          <p:nvPr/>
        </p:nvSpPr>
        <p:spPr>
          <a:xfrm>
            <a:off x="7275360" y="2635136"/>
            <a:ext cx="24782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0</a:t>
            </a:r>
          </a:p>
        </p:txBody>
      </p:sp>
      <p:sp>
        <p:nvSpPr>
          <p:cNvPr id="44" name="TextBox 43">
            <a:extLst>
              <a:ext uri="{FF2B5EF4-FFF2-40B4-BE49-F238E27FC236}">
                <a16:creationId xmlns:a16="http://schemas.microsoft.com/office/drawing/2014/main" id="{E1B6644E-8219-E932-6F46-070A8AEEFF63}"/>
              </a:ext>
            </a:extLst>
          </p:cNvPr>
          <p:cNvSpPr txBox="1"/>
          <p:nvPr/>
        </p:nvSpPr>
        <p:spPr>
          <a:xfrm>
            <a:off x="8489453" y="2714778"/>
            <a:ext cx="441498"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a:ln>
                  <a:noFill/>
                </a:ln>
                <a:solidFill>
                  <a:srgbClr val="FFFFFF"/>
                </a:solidFill>
                <a:effectLst/>
                <a:uFillTx/>
                <a:latin typeface="+mj-lt"/>
                <a:ea typeface="+mj-ea"/>
                <a:cs typeface="+mj-cs"/>
                <a:sym typeface="Calibri"/>
              </a:rPr>
              <a:t>0 + 9</a:t>
            </a:r>
          </a:p>
        </p:txBody>
      </p:sp>
      <p:cxnSp>
        <p:nvCxnSpPr>
          <p:cNvPr id="46" name="Straight Arrow Connector 45">
            <a:extLst>
              <a:ext uri="{FF2B5EF4-FFF2-40B4-BE49-F238E27FC236}">
                <a16:creationId xmlns:a16="http://schemas.microsoft.com/office/drawing/2014/main" id="{922E066E-6C71-B64D-C1D1-CCAD56E233D8}"/>
              </a:ext>
            </a:extLst>
          </p:cNvPr>
          <p:cNvCxnSpPr>
            <a:cxnSpLocks/>
          </p:cNvCxnSpPr>
          <p:nvPr/>
        </p:nvCxnSpPr>
        <p:spPr>
          <a:xfrm flipH="1" flipV="1">
            <a:off x="7794671" y="2830711"/>
            <a:ext cx="611982" cy="659"/>
          </a:xfrm>
          <a:prstGeom prst="straightConnector1">
            <a:avLst/>
          </a:prstGeom>
          <a:noFill/>
          <a:ln w="38100" cap="flat">
            <a:solidFill>
              <a:srgbClr val="FFFFFF"/>
            </a:solidFill>
            <a:prstDash val="solid"/>
            <a:miter lim="800000"/>
            <a:headEnd type="triangle" w="med" len="med"/>
            <a:tailEnd type="none" w="med" len="med"/>
          </a:ln>
          <a:effectLst/>
          <a:sp3d/>
        </p:spPr>
        <p:style>
          <a:lnRef idx="0">
            <a:scrgbClr r="0" g="0" b="0"/>
          </a:lnRef>
          <a:fillRef idx="0">
            <a:scrgbClr r="0" g="0" b="0"/>
          </a:fillRef>
          <a:effectRef idx="0">
            <a:scrgbClr r="0" g="0" b="0"/>
          </a:effectRef>
          <a:fontRef idx="none"/>
        </p:style>
      </p:cxnSp>
      <p:cxnSp>
        <p:nvCxnSpPr>
          <p:cNvPr id="55" name="Straight Arrow Connector 54">
            <a:extLst>
              <a:ext uri="{FF2B5EF4-FFF2-40B4-BE49-F238E27FC236}">
                <a16:creationId xmlns:a16="http://schemas.microsoft.com/office/drawing/2014/main" id="{340B2650-BB20-11E2-EB81-50651EF0B757}"/>
              </a:ext>
            </a:extLst>
          </p:cNvPr>
          <p:cNvCxnSpPr>
            <a:cxnSpLocks/>
          </p:cNvCxnSpPr>
          <p:nvPr/>
        </p:nvCxnSpPr>
        <p:spPr>
          <a:xfrm flipH="1" flipV="1">
            <a:off x="9128171" y="2830711"/>
            <a:ext cx="611982" cy="659"/>
          </a:xfrm>
          <a:prstGeom prst="straightConnector1">
            <a:avLst/>
          </a:prstGeom>
          <a:noFill/>
          <a:ln w="38100" cap="flat">
            <a:solidFill>
              <a:srgbClr val="FFFFFF"/>
            </a:solidFill>
            <a:prstDash val="solid"/>
            <a:miter lim="800000"/>
            <a:headEnd type="triangle" w="med" len="med"/>
            <a:tailEnd type="none" w="med" len="med"/>
          </a:ln>
          <a:effectLst/>
          <a:sp3d/>
        </p:spPr>
        <p:style>
          <a:lnRef idx="0">
            <a:scrgbClr r="0" g="0" b="0"/>
          </a:lnRef>
          <a:fillRef idx="0">
            <a:scrgbClr r="0" g="0" b="0"/>
          </a:fillRef>
          <a:effectRef idx="0">
            <a:scrgbClr r="0" g="0" b="0"/>
          </a:effectRef>
          <a:fontRef idx="none"/>
        </p:style>
      </p:cxnSp>
      <p:sp>
        <p:nvSpPr>
          <p:cNvPr id="56" name="TextBox 55">
            <a:extLst>
              <a:ext uri="{FF2B5EF4-FFF2-40B4-BE49-F238E27FC236}">
                <a16:creationId xmlns:a16="http://schemas.microsoft.com/office/drawing/2014/main" id="{48519554-799B-A5ED-E821-11308C7C884E}"/>
              </a:ext>
            </a:extLst>
          </p:cNvPr>
          <p:cNvSpPr txBox="1"/>
          <p:nvPr/>
        </p:nvSpPr>
        <p:spPr>
          <a:xfrm>
            <a:off x="9814049" y="2714778"/>
            <a:ext cx="441498"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20</a:t>
            </a:r>
          </a:p>
        </p:txBody>
      </p:sp>
      <p:cxnSp>
        <p:nvCxnSpPr>
          <p:cNvPr id="57" name="Straight Arrow Connector 56">
            <a:extLst>
              <a:ext uri="{FF2B5EF4-FFF2-40B4-BE49-F238E27FC236}">
                <a16:creationId xmlns:a16="http://schemas.microsoft.com/office/drawing/2014/main" id="{F11DDDF7-E468-8B88-119E-8F8EA2086051}"/>
              </a:ext>
            </a:extLst>
          </p:cNvPr>
          <p:cNvCxnSpPr>
            <a:cxnSpLocks/>
          </p:cNvCxnSpPr>
          <p:nvPr/>
        </p:nvCxnSpPr>
        <p:spPr>
          <a:xfrm flipH="1" flipV="1">
            <a:off x="10415951" y="2853571"/>
            <a:ext cx="611982" cy="659"/>
          </a:xfrm>
          <a:prstGeom prst="straightConnector1">
            <a:avLst/>
          </a:prstGeom>
          <a:noFill/>
          <a:ln w="38100" cap="flat">
            <a:solidFill>
              <a:srgbClr val="FFFFFF"/>
            </a:solidFill>
            <a:prstDash val="solid"/>
            <a:miter lim="800000"/>
            <a:headEnd type="triangle" w="med" len="med"/>
            <a:tailEnd type="none" w="med" len="med"/>
          </a:ln>
          <a:effectLst/>
          <a:sp3d/>
        </p:spPr>
        <p:style>
          <a:lnRef idx="0">
            <a:scrgbClr r="0" g="0" b="0"/>
          </a:lnRef>
          <a:fillRef idx="0">
            <a:scrgbClr r="0" g="0" b="0"/>
          </a:fillRef>
          <a:effectRef idx="0">
            <a:scrgbClr r="0" g="0" b="0"/>
          </a:effectRef>
          <a:fontRef idx="none"/>
        </p:style>
      </p:cxnSp>
      <p:sp>
        <p:nvSpPr>
          <p:cNvPr id="58" name="TextBox 57">
            <a:extLst>
              <a:ext uri="{FF2B5EF4-FFF2-40B4-BE49-F238E27FC236}">
                <a16:creationId xmlns:a16="http://schemas.microsoft.com/office/drawing/2014/main" id="{AE8A5F2C-F78F-0E80-4E21-C5C0AAFAEACB}"/>
              </a:ext>
            </a:extLst>
          </p:cNvPr>
          <p:cNvSpPr txBox="1"/>
          <p:nvPr/>
        </p:nvSpPr>
        <p:spPr>
          <a:xfrm>
            <a:off x="11061457" y="2738183"/>
            <a:ext cx="579819"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100">
                <a:solidFill>
                  <a:srgbClr val="FFFFFF"/>
                </a:solidFill>
                <a:latin typeface="+mj-lt"/>
                <a:ea typeface="+mj-ea"/>
                <a:cs typeface="+mj-cs"/>
                <a:sym typeface="Calibri"/>
              </a:rPr>
              <a:t>9</a:t>
            </a:r>
            <a:r>
              <a:rPr kumimoji="0" lang="en-US" sz="1100" b="0" i="0" u="none" strike="noStrike" cap="none" spc="0" normalizeH="0" baseline="0">
                <a:ln>
                  <a:noFill/>
                </a:ln>
                <a:solidFill>
                  <a:srgbClr val="FFFFFF"/>
                </a:solidFill>
                <a:effectLst/>
                <a:uFillTx/>
                <a:latin typeface="+mj-lt"/>
                <a:ea typeface="+mj-ea"/>
                <a:cs typeface="+mj-cs"/>
                <a:sym typeface="Calibri"/>
              </a:rPr>
              <a:t> + 20</a:t>
            </a:r>
          </a:p>
        </p:txBody>
      </p:sp>
      <p:sp>
        <p:nvSpPr>
          <p:cNvPr id="59" name="TextBox 58">
            <a:extLst>
              <a:ext uri="{FF2B5EF4-FFF2-40B4-BE49-F238E27FC236}">
                <a16:creationId xmlns:a16="http://schemas.microsoft.com/office/drawing/2014/main" id="{44CD8BDF-67CB-7E98-5180-64D2543722B6}"/>
              </a:ext>
            </a:extLst>
          </p:cNvPr>
          <p:cNvSpPr txBox="1"/>
          <p:nvPr/>
        </p:nvSpPr>
        <p:spPr>
          <a:xfrm>
            <a:off x="6673380" y="1575956"/>
            <a:ext cx="24782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0</a:t>
            </a:r>
          </a:p>
        </p:txBody>
      </p:sp>
      <p:sp>
        <p:nvSpPr>
          <p:cNvPr id="60" name="TextBox 59">
            <a:extLst>
              <a:ext uri="{FF2B5EF4-FFF2-40B4-BE49-F238E27FC236}">
                <a16:creationId xmlns:a16="http://schemas.microsoft.com/office/drawing/2014/main" id="{2AAB95B4-9516-2C22-4795-DF0FEC1BEFFD}"/>
              </a:ext>
            </a:extLst>
          </p:cNvPr>
          <p:cNvSpPr txBox="1"/>
          <p:nvPr/>
        </p:nvSpPr>
        <p:spPr>
          <a:xfrm>
            <a:off x="7945684" y="1575619"/>
            <a:ext cx="23212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b="0" i="0" u="none" strike="noStrike" cap="none" spc="0" normalizeH="0" baseline="0">
                <a:ln>
                  <a:noFill/>
                </a:ln>
                <a:solidFill>
                  <a:srgbClr val="FFFFFF"/>
                </a:solidFill>
                <a:effectLst/>
                <a:uFillTx/>
                <a:latin typeface="+mj-lt"/>
                <a:ea typeface="+mj-ea"/>
                <a:cs typeface="+mj-cs"/>
                <a:sym typeface="Calibri"/>
              </a:rPr>
              <a:t>9</a:t>
            </a:r>
          </a:p>
        </p:txBody>
      </p:sp>
      <p:sp>
        <p:nvSpPr>
          <p:cNvPr id="61" name="Speech Bubble: Oval 60">
            <a:extLst>
              <a:ext uri="{FF2B5EF4-FFF2-40B4-BE49-F238E27FC236}">
                <a16:creationId xmlns:a16="http://schemas.microsoft.com/office/drawing/2014/main" id="{F8ECBF2F-D325-6F3C-3EF8-3E13BEEFFF8C}"/>
              </a:ext>
            </a:extLst>
          </p:cNvPr>
          <p:cNvSpPr/>
          <p:nvPr/>
        </p:nvSpPr>
        <p:spPr>
          <a:xfrm>
            <a:off x="9110645" y="3246286"/>
            <a:ext cx="757464" cy="584267"/>
          </a:xfrm>
          <a:prstGeom prst="wedgeEllipseCallout">
            <a:avLst>
              <a:gd name="adj1" fmla="val -52918"/>
              <a:gd name="adj2" fmla="val 62350"/>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050" b="1">
                <a:solidFill>
                  <a:schemeClr val="accent1"/>
                </a:solidFill>
                <a:latin typeface="+mj-lt"/>
                <a:ea typeface="+mj-ea"/>
                <a:cs typeface="+mj-cs"/>
                <a:sym typeface="Calibri"/>
              </a:rPr>
              <a:t>Original value</a:t>
            </a:r>
            <a:endParaRPr kumimoji="0" lang="en-US" sz="1050" b="1" i="0" u="none" strike="noStrike" cap="none" spc="0" normalizeH="0" baseline="0">
              <a:ln>
                <a:noFill/>
              </a:ln>
              <a:solidFill>
                <a:schemeClr val="accent1"/>
              </a:solidFill>
              <a:effectLst/>
              <a:uFillTx/>
              <a:latin typeface="+mj-lt"/>
              <a:ea typeface="+mj-ea"/>
              <a:cs typeface="+mj-cs"/>
              <a:sym typeface="Calibri"/>
            </a:endParaRPr>
          </a:p>
        </p:txBody>
      </p:sp>
      <p:sp>
        <p:nvSpPr>
          <p:cNvPr id="62" name="TextBox 61">
            <a:extLst>
              <a:ext uri="{FF2B5EF4-FFF2-40B4-BE49-F238E27FC236}">
                <a16:creationId xmlns:a16="http://schemas.microsoft.com/office/drawing/2014/main" id="{50CCC225-5581-94CF-E029-D714F2630FD7}"/>
              </a:ext>
            </a:extLst>
          </p:cNvPr>
          <p:cNvSpPr txBox="1"/>
          <p:nvPr/>
        </p:nvSpPr>
        <p:spPr>
          <a:xfrm>
            <a:off x="9252578" y="1612606"/>
            <a:ext cx="312595"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20</a:t>
            </a:r>
          </a:p>
        </p:txBody>
      </p:sp>
      <p:sp>
        <p:nvSpPr>
          <p:cNvPr id="63" name="TextBox 62">
            <a:extLst>
              <a:ext uri="{FF2B5EF4-FFF2-40B4-BE49-F238E27FC236}">
                <a16:creationId xmlns:a16="http://schemas.microsoft.com/office/drawing/2014/main" id="{34802F78-1906-29D2-67B7-0EFA33C7A834}"/>
              </a:ext>
            </a:extLst>
          </p:cNvPr>
          <p:cNvSpPr txBox="1"/>
          <p:nvPr/>
        </p:nvSpPr>
        <p:spPr>
          <a:xfrm>
            <a:off x="10496082" y="1628578"/>
            <a:ext cx="312595"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mj-lt"/>
                <a:ea typeface="+mj-ea"/>
                <a:cs typeface="+mj-cs"/>
                <a:sym typeface="Calibri"/>
              </a:rPr>
              <a:t>29</a:t>
            </a:r>
          </a:p>
        </p:txBody>
      </p:sp>
      <p:cxnSp>
        <p:nvCxnSpPr>
          <p:cNvPr id="64" name="Straight Arrow Connector 63">
            <a:extLst>
              <a:ext uri="{FF2B5EF4-FFF2-40B4-BE49-F238E27FC236}">
                <a16:creationId xmlns:a16="http://schemas.microsoft.com/office/drawing/2014/main" id="{F20D9A92-5536-D7F0-DEEE-57577269A1FE}"/>
              </a:ext>
            </a:extLst>
          </p:cNvPr>
          <p:cNvCxnSpPr>
            <a:cxnSpLocks/>
          </p:cNvCxnSpPr>
          <p:nvPr/>
        </p:nvCxnSpPr>
        <p:spPr>
          <a:xfrm flipH="1">
            <a:off x="7016500" y="1631692"/>
            <a:ext cx="167890" cy="0"/>
          </a:xfrm>
          <a:prstGeom prst="straightConnector1">
            <a:avLst/>
          </a:prstGeom>
          <a:noFill/>
          <a:ln w="12700" cap="flat">
            <a:solidFill>
              <a:srgbClr val="FFFFFF"/>
            </a:solidFill>
            <a:prstDash val="solid"/>
            <a:miter lim="800000"/>
            <a:headEnd type="triangle" w="med" len="med"/>
            <a:tailEnd type="none" w="med" len="med"/>
          </a:ln>
          <a:effectLst/>
          <a:sp3d/>
        </p:spPr>
        <p:style>
          <a:lnRef idx="0">
            <a:scrgbClr r="0" g="0" b="0"/>
          </a:lnRef>
          <a:fillRef idx="0">
            <a:scrgbClr r="0" g="0" b="0"/>
          </a:fillRef>
          <a:effectRef idx="0">
            <a:scrgbClr r="0" g="0" b="0"/>
          </a:effectRef>
          <a:fontRef idx="none"/>
        </p:style>
      </p:cxnSp>
      <p:cxnSp>
        <p:nvCxnSpPr>
          <p:cNvPr id="69" name="Straight Arrow Connector 68">
            <a:extLst>
              <a:ext uri="{FF2B5EF4-FFF2-40B4-BE49-F238E27FC236}">
                <a16:creationId xmlns:a16="http://schemas.microsoft.com/office/drawing/2014/main" id="{6C043BC1-B923-B976-147C-CBF794078573}"/>
              </a:ext>
            </a:extLst>
          </p:cNvPr>
          <p:cNvCxnSpPr>
            <a:cxnSpLocks/>
          </p:cNvCxnSpPr>
          <p:nvPr/>
        </p:nvCxnSpPr>
        <p:spPr>
          <a:xfrm flipH="1">
            <a:off x="7666860" y="1628578"/>
            <a:ext cx="167890" cy="0"/>
          </a:xfrm>
          <a:prstGeom prst="straightConnector1">
            <a:avLst/>
          </a:prstGeom>
          <a:noFill/>
          <a:ln w="12700" cap="flat">
            <a:solidFill>
              <a:srgbClr val="FFFFFF"/>
            </a:solidFill>
            <a:prstDash val="solid"/>
            <a:miter lim="800000"/>
            <a:headEnd type="triangle" w="med" len="med"/>
            <a:tailEnd type="none" w="med" len="med"/>
          </a:ln>
          <a:effectLst/>
          <a:sp3d/>
        </p:spPr>
        <p:style>
          <a:lnRef idx="0">
            <a:scrgbClr r="0" g="0" b="0"/>
          </a:lnRef>
          <a:fillRef idx="0">
            <a:scrgbClr r="0" g="0" b="0"/>
          </a:fillRef>
          <a:effectRef idx="0">
            <a:scrgbClr r="0" g="0" b="0"/>
          </a:effectRef>
          <a:fontRef idx="none"/>
        </p:style>
      </p:cxnSp>
      <p:cxnSp>
        <p:nvCxnSpPr>
          <p:cNvPr id="78" name="Straight Arrow Connector 77">
            <a:extLst>
              <a:ext uri="{FF2B5EF4-FFF2-40B4-BE49-F238E27FC236}">
                <a16:creationId xmlns:a16="http://schemas.microsoft.com/office/drawing/2014/main" id="{41C91091-4A19-221B-95A7-B13AB70E968D}"/>
              </a:ext>
            </a:extLst>
          </p:cNvPr>
          <p:cNvCxnSpPr>
            <a:cxnSpLocks/>
          </p:cNvCxnSpPr>
          <p:nvPr/>
        </p:nvCxnSpPr>
        <p:spPr>
          <a:xfrm flipH="1">
            <a:off x="8348991" y="1631692"/>
            <a:ext cx="167890" cy="0"/>
          </a:xfrm>
          <a:prstGeom prst="straightConnector1">
            <a:avLst/>
          </a:prstGeom>
          <a:noFill/>
          <a:ln w="12700" cap="flat">
            <a:solidFill>
              <a:srgbClr val="FFFFFF"/>
            </a:solidFill>
            <a:prstDash val="solid"/>
            <a:miter lim="800000"/>
            <a:headEnd type="triangle" w="med" len="med"/>
            <a:tailEnd type="none" w="med" len="med"/>
          </a:ln>
          <a:effectLst/>
          <a:sp3d/>
        </p:spPr>
        <p:style>
          <a:lnRef idx="0">
            <a:scrgbClr r="0" g="0" b="0"/>
          </a:lnRef>
          <a:fillRef idx="0">
            <a:scrgbClr r="0" g="0" b="0"/>
          </a:fillRef>
          <a:effectRef idx="0">
            <a:scrgbClr r="0" g="0" b="0"/>
          </a:effectRef>
          <a:fontRef idx="none"/>
        </p:style>
      </p:cxnSp>
      <p:cxnSp>
        <p:nvCxnSpPr>
          <p:cNvPr id="79" name="Straight Arrow Connector 78">
            <a:extLst>
              <a:ext uri="{FF2B5EF4-FFF2-40B4-BE49-F238E27FC236}">
                <a16:creationId xmlns:a16="http://schemas.microsoft.com/office/drawing/2014/main" id="{8BF192B2-6C23-8F99-667E-B141D06FDE41}"/>
              </a:ext>
            </a:extLst>
          </p:cNvPr>
          <p:cNvCxnSpPr>
            <a:cxnSpLocks/>
          </p:cNvCxnSpPr>
          <p:nvPr/>
        </p:nvCxnSpPr>
        <p:spPr>
          <a:xfrm flipH="1">
            <a:off x="8999351" y="1628578"/>
            <a:ext cx="167890" cy="0"/>
          </a:xfrm>
          <a:prstGeom prst="straightConnector1">
            <a:avLst/>
          </a:prstGeom>
          <a:noFill/>
          <a:ln w="12700" cap="flat">
            <a:solidFill>
              <a:srgbClr val="FFFFFF"/>
            </a:solidFill>
            <a:prstDash val="solid"/>
            <a:miter lim="800000"/>
            <a:headEnd type="triangle" w="med" len="med"/>
            <a:tailEnd type="none" w="med" len="med"/>
          </a:ln>
          <a:effectLst/>
          <a:sp3d/>
        </p:spPr>
        <p:style>
          <a:lnRef idx="0">
            <a:scrgbClr r="0" g="0" b="0"/>
          </a:lnRef>
          <a:fillRef idx="0">
            <a:scrgbClr r="0" g="0" b="0"/>
          </a:fillRef>
          <a:effectRef idx="0">
            <a:scrgbClr r="0" g="0" b="0"/>
          </a:effectRef>
          <a:fontRef idx="none"/>
        </p:style>
      </p:cxnSp>
      <p:cxnSp>
        <p:nvCxnSpPr>
          <p:cNvPr id="88" name="Straight Arrow Connector 87">
            <a:extLst>
              <a:ext uri="{FF2B5EF4-FFF2-40B4-BE49-F238E27FC236}">
                <a16:creationId xmlns:a16="http://schemas.microsoft.com/office/drawing/2014/main" id="{244BA780-2A67-C828-E839-7FA67C0330C3}"/>
              </a:ext>
            </a:extLst>
          </p:cNvPr>
          <p:cNvCxnSpPr>
            <a:cxnSpLocks/>
          </p:cNvCxnSpPr>
          <p:nvPr/>
        </p:nvCxnSpPr>
        <p:spPr>
          <a:xfrm flipH="1">
            <a:off x="9634717" y="1631692"/>
            <a:ext cx="167890" cy="0"/>
          </a:xfrm>
          <a:prstGeom prst="straightConnector1">
            <a:avLst/>
          </a:prstGeom>
          <a:noFill/>
          <a:ln w="12700" cap="flat">
            <a:solidFill>
              <a:srgbClr val="FFFFFF"/>
            </a:solidFill>
            <a:prstDash val="solid"/>
            <a:miter lim="800000"/>
            <a:headEnd type="triangle" w="med" len="med"/>
            <a:tailEnd type="none" w="med" len="med"/>
          </a:ln>
          <a:effectLst/>
          <a:sp3d/>
        </p:spPr>
        <p:style>
          <a:lnRef idx="0">
            <a:scrgbClr r="0" g="0" b="0"/>
          </a:lnRef>
          <a:fillRef idx="0">
            <a:scrgbClr r="0" g="0" b="0"/>
          </a:fillRef>
          <a:effectRef idx="0">
            <a:scrgbClr r="0" g="0" b="0"/>
          </a:effectRef>
          <a:fontRef idx="none"/>
        </p:style>
      </p:cxnSp>
      <p:cxnSp>
        <p:nvCxnSpPr>
          <p:cNvPr id="90" name="Straight Arrow Connector 89">
            <a:extLst>
              <a:ext uri="{FF2B5EF4-FFF2-40B4-BE49-F238E27FC236}">
                <a16:creationId xmlns:a16="http://schemas.microsoft.com/office/drawing/2014/main" id="{E83DDA08-AB77-7092-9FB1-D93B7A0CB8FB}"/>
              </a:ext>
            </a:extLst>
          </p:cNvPr>
          <p:cNvCxnSpPr>
            <a:cxnSpLocks/>
          </p:cNvCxnSpPr>
          <p:nvPr/>
        </p:nvCxnSpPr>
        <p:spPr>
          <a:xfrm flipH="1">
            <a:off x="10285077" y="1628578"/>
            <a:ext cx="167890" cy="0"/>
          </a:xfrm>
          <a:prstGeom prst="straightConnector1">
            <a:avLst/>
          </a:prstGeom>
          <a:noFill/>
          <a:ln w="12700" cap="flat">
            <a:solidFill>
              <a:srgbClr val="FFFFFF"/>
            </a:solidFill>
            <a:prstDash val="solid"/>
            <a:miter lim="800000"/>
            <a:headEnd type="triangle" w="med" len="med"/>
            <a:tailEnd type="none" w="med" len="med"/>
          </a:ln>
          <a:effectLst/>
          <a:sp3d/>
        </p:spPr>
        <p:style>
          <a:lnRef idx="0">
            <a:scrgbClr r="0" g="0" b="0"/>
          </a:lnRef>
          <a:fillRef idx="0">
            <a:scrgbClr r="0" g="0" b="0"/>
          </a:fillRef>
          <a:effectRef idx="0">
            <a:scrgbClr r="0" g="0" b="0"/>
          </a:effectRef>
          <a:fontRef idx="none"/>
        </p:style>
      </p:cxnSp>
      <p:cxnSp>
        <p:nvCxnSpPr>
          <p:cNvPr id="91" name="Straight Arrow Connector 90">
            <a:extLst>
              <a:ext uri="{FF2B5EF4-FFF2-40B4-BE49-F238E27FC236}">
                <a16:creationId xmlns:a16="http://schemas.microsoft.com/office/drawing/2014/main" id="{3538CD50-51A0-96E6-0815-AE46C6B6FACC}"/>
              </a:ext>
            </a:extLst>
          </p:cNvPr>
          <p:cNvCxnSpPr>
            <a:cxnSpLocks/>
          </p:cNvCxnSpPr>
          <p:nvPr/>
        </p:nvCxnSpPr>
        <p:spPr>
          <a:xfrm flipH="1">
            <a:off x="10935952" y="1644453"/>
            <a:ext cx="167890" cy="0"/>
          </a:xfrm>
          <a:prstGeom prst="straightConnector1">
            <a:avLst/>
          </a:prstGeom>
          <a:noFill/>
          <a:ln w="12700" cap="flat">
            <a:solidFill>
              <a:srgbClr val="FFFFFF"/>
            </a:solidFill>
            <a:prstDash val="solid"/>
            <a:miter lim="800000"/>
            <a:headEnd type="triangle" w="med" len="med"/>
            <a:tailEnd type="none" w="med" len="med"/>
          </a:ln>
          <a:effectLst/>
          <a:sp3d/>
        </p:spPr>
        <p:style>
          <a:lnRef idx="0">
            <a:scrgbClr r="0" g="0" b="0"/>
          </a:lnRef>
          <a:fillRef idx="0">
            <a:scrgbClr r="0" g="0" b="0"/>
          </a:fillRef>
          <a:effectRef idx="0">
            <a:scrgbClr r="0" g="0" b="0"/>
          </a:effectRef>
          <a:fontRef idx="none"/>
        </p:style>
      </p:cxnSp>
      <p:sp>
        <p:nvSpPr>
          <p:cNvPr id="92" name="TextBox 91">
            <a:extLst>
              <a:ext uri="{FF2B5EF4-FFF2-40B4-BE49-F238E27FC236}">
                <a16:creationId xmlns:a16="http://schemas.microsoft.com/office/drawing/2014/main" id="{FD9D68C6-DE60-9200-906C-262BD7A0D0D7}"/>
              </a:ext>
            </a:extLst>
          </p:cNvPr>
          <p:cNvSpPr txBox="1"/>
          <p:nvPr/>
        </p:nvSpPr>
        <p:spPr>
          <a:xfrm>
            <a:off x="7253249" y="1626250"/>
            <a:ext cx="579819"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a:ln>
                  <a:noFill/>
                </a:ln>
                <a:solidFill>
                  <a:srgbClr val="FFFFFF"/>
                </a:solidFill>
                <a:effectLst/>
                <a:uFillTx/>
                <a:latin typeface="+mj-lt"/>
                <a:ea typeface="+mj-ea"/>
                <a:cs typeface="+mj-cs"/>
                <a:sym typeface="Calibri"/>
              </a:rPr>
              <a:t>8+1</a:t>
            </a:r>
          </a:p>
        </p:txBody>
      </p:sp>
      <p:sp>
        <p:nvSpPr>
          <p:cNvPr id="93" name="TextBox 92">
            <a:extLst>
              <a:ext uri="{FF2B5EF4-FFF2-40B4-BE49-F238E27FC236}">
                <a16:creationId xmlns:a16="http://schemas.microsoft.com/office/drawing/2014/main" id="{1BA26709-9EEE-91DA-C7A1-0A6E5BE4AC6E}"/>
              </a:ext>
            </a:extLst>
          </p:cNvPr>
          <p:cNvSpPr txBox="1"/>
          <p:nvPr/>
        </p:nvSpPr>
        <p:spPr>
          <a:xfrm>
            <a:off x="8553890" y="1632600"/>
            <a:ext cx="357627"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a:ln>
                  <a:noFill/>
                </a:ln>
                <a:solidFill>
                  <a:srgbClr val="FFFFFF"/>
                </a:solidFill>
                <a:effectLst/>
                <a:uFillTx/>
                <a:latin typeface="+mj-lt"/>
                <a:ea typeface="+mj-ea"/>
                <a:cs typeface="+mj-cs"/>
                <a:sym typeface="Calibri"/>
              </a:rPr>
              <a:t>7+9</a:t>
            </a:r>
          </a:p>
        </p:txBody>
      </p:sp>
      <p:sp>
        <p:nvSpPr>
          <p:cNvPr id="97" name="TextBox 96">
            <a:extLst>
              <a:ext uri="{FF2B5EF4-FFF2-40B4-BE49-F238E27FC236}">
                <a16:creationId xmlns:a16="http://schemas.microsoft.com/office/drawing/2014/main" id="{D461422C-B9CD-6C7A-0583-A8B131F7F9A5}"/>
              </a:ext>
            </a:extLst>
          </p:cNvPr>
          <p:cNvSpPr txBox="1"/>
          <p:nvPr/>
        </p:nvSpPr>
        <p:spPr>
          <a:xfrm>
            <a:off x="9823464" y="1645534"/>
            <a:ext cx="428681"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a:ln>
                  <a:noFill/>
                </a:ln>
                <a:solidFill>
                  <a:srgbClr val="FFFFFF"/>
                </a:solidFill>
                <a:effectLst/>
                <a:uFillTx/>
                <a:latin typeface="+mj-lt"/>
                <a:ea typeface="+mj-ea"/>
                <a:cs typeface="+mj-cs"/>
                <a:sym typeface="Calibri"/>
              </a:rPr>
              <a:t>6+20</a:t>
            </a:r>
          </a:p>
        </p:txBody>
      </p:sp>
      <p:sp>
        <p:nvSpPr>
          <p:cNvPr id="100" name="TextBox 99">
            <a:extLst>
              <a:ext uri="{FF2B5EF4-FFF2-40B4-BE49-F238E27FC236}">
                <a16:creationId xmlns:a16="http://schemas.microsoft.com/office/drawing/2014/main" id="{21778212-E9A9-7FA6-1E39-984D33B06426}"/>
              </a:ext>
            </a:extLst>
          </p:cNvPr>
          <p:cNvSpPr txBox="1"/>
          <p:nvPr/>
        </p:nvSpPr>
        <p:spPr>
          <a:xfrm>
            <a:off x="11141525" y="1649506"/>
            <a:ext cx="428681"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a:ln>
                  <a:noFill/>
                </a:ln>
                <a:solidFill>
                  <a:srgbClr val="FFFFFF"/>
                </a:solidFill>
                <a:effectLst/>
                <a:uFillTx/>
                <a:latin typeface="+mj-lt"/>
                <a:ea typeface="+mj-ea"/>
                <a:cs typeface="+mj-cs"/>
                <a:sym typeface="Calibri"/>
              </a:rPr>
              <a:t>5+29</a:t>
            </a:r>
          </a:p>
        </p:txBody>
      </p:sp>
      <p:grpSp>
        <p:nvGrpSpPr>
          <p:cNvPr id="113" name="Group 112">
            <a:extLst>
              <a:ext uri="{FF2B5EF4-FFF2-40B4-BE49-F238E27FC236}">
                <a16:creationId xmlns:a16="http://schemas.microsoft.com/office/drawing/2014/main" id="{AF532398-1E54-B27E-FBE7-A03CF5AF8074}"/>
              </a:ext>
            </a:extLst>
          </p:cNvPr>
          <p:cNvGrpSpPr/>
          <p:nvPr/>
        </p:nvGrpSpPr>
        <p:grpSpPr>
          <a:xfrm>
            <a:off x="2869857" y="4779600"/>
            <a:ext cx="2815981" cy="640993"/>
            <a:chOff x="2902128" y="4896929"/>
            <a:chExt cx="2815981" cy="640993"/>
          </a:xfrm>
        </p:grpSpPr>
        <p:sp>
          <p:nvSpPr>
            <p:cNvPr id="110" name="Speech Bubble: Oval 109">
              <a:extLst>
                <a:ext uri="{FF2B5EF4-FFF2-40B4-BE49-F238E27FC236}">
                  <a16:creationId xmlns:a16="http://schemas.microsoft.com/office/drawing/2014/main" id="{4452EE94-F1C0-3E01-0FA1-93AD545C1D01}"/>
                </a:ext>
              </a:extLst>
            </p:cNvPr>
            <p:cNvSpPr/>
            <p:nvPr/>
          </p:nvSpPr>
          <p:spPr>
            <a:xfrm>
              <a:off x="2902128" y="4896929"/>
              <a:ext cx="2815981" cy="640993"/>
            </a:xfrm>
            <a:prstGeom prst="wedgeEllipseCallout">
              <a:avLst>
                <a:gd name="adj1" fmla="val -37108"/>
                <a:gd name="adj2" fmla="val -62365"/>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lvl="2"/>
              <a:endParaRPr lang="en-US"/>
            </a:p>
          </p:txBody>
        </p:sp>
        <p:sp>
          <p:nvSpPr>
            <p:cNvPr id="112" name="TextBox 111">
              <a:extLst>
                <a:ext uri="{FF2B5EF4-FFF2-40B4-BE49-F238E27FC236}">
                  <a16:creationId xmlns:a16="http://schemas.microsoft.com/office/drawing/2014/main" id="{07586883-FE71-6566-48E2-7278741B470F}"/>
                </a:ext>
              </a:extLst>
            </p:cNvPr>
            <p:cNvSpPr txBox="1"/>
            <p:nvPr/>
          </p:nvSpPr>
          <p:spPr>
            <a:xfrm>
              <a:off x="3324105" y="4960456"/>
              <a:ext cx="2138256"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defTabSz="914400" rtl="0" fontAlgn="auto" latinLnBrk="0" hangingPunct="0">
                <a:lnSpc>
                  <a:spcPct val="100000"/>
                </a:lnSpc>
                <a:spcBef>
                  <a:spcPts val="0"/>
                </a:spcBef>
                <a:spcAft>
                  <a:spcPts val="0"/>
                </a:spcAft>
                <a:buClrTx/>
                <a:buSzTx/>
                <a:buFontTx/>
                <a:buNone/>
                <a:tabLst/>
              </a:pPr>
              <a:r>
                <a:rPr lang="en-US" sz="1400">
                  <a:solidFill>
                    <a:srgbClr val="000000"/>
                  </a:solidFill>
                  <a:latin typeface="+mj-lt"/>
                  <a:ea typeface="+mj-ea"/>
                  <a:cs typeface="+mj-cs"/>
                  <a:sym typeface="Calibri"/>
                </a:rPr>
                <a:t>Right </a:t>
              </a:r>
              <a:r>
                <a:rPr kumimoji="0" lang="en-US" sz="1400" b="0" i="0" u="none" strike="noStrike" cap="none" spc="0" normalizeH="0" baseline="0">
                  <a:ln>
                    <a:noFill/>
                  </a:ln>
                  <a:solidFill>
                    <a:srgbClr val="000000"/>
                  </a:solidFill>
                  <a:effectLst/>
                  <a:uFillTx/>
                  <a:latin typeface="+mj-lt"/>
                  <a:ea typeface="+mj-ea"/>
                  <a:cs typeface="+mj-cs"/>
                  <a:sym typeface="Calibri"/>
                </a:rPr>
                <a:t>← Parent + Left child</a:t>
              </a:r>
            </a:p>
            <a:p>
              <a:pPr marL="0" marR="0" indent="0"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000000"/>
                  </a:solidFill>
                  <a:effectLst/>
                  <a:uFillTx/>
                  <a:latin typeface="+mj-lt"/>
                  <a:ea typeface="+mj-ea"/>
                  <a:cs typeface="+mj-cs"/>
                  <a:sym typeface="Calibri"/>
                </a:rPr>
                <a:t>Left   ← </a:t>
              </a:r>
              <a:r>
                <a:rPr lang="en-US" sz="1400">
                  <a:solidFill>
                    <a:srgbClr val="000000"/>
                  </a:solidFill>
                  <a:latin typeface="+mj-lt"/>
                  <a:ea typeface="+mj-ea"/>
                  <a:cs typeface="+mj-cs"/>
                  <a:sym typeface="Calibri"/>
                </a:rPr>
                <a:t>P</a:t>
              </a:r>
              <a:r>
                <a:rPr kumimoji="0" lang="en-US" sz="1400" b="0" i="0" u="none" strike="noStrike" cap="none" spc="0" normalizeH="0" baseline="0">
                  <a:ln>
                    <a:noFill/>
                  </a:ln>
                  <a:solidFill>
                    <a:srgbClr val="000000"/>
                  </a:solidFill>
                  <a:effectLst/>
                  <a:uFillTx/>
                  <a:latin typeface="+mj-lt"/>
                  <a:ea typeface="+mj-ea"/>
                  <a:cs typeface="+mj-cs"/>
                  <a:sym typeface="Calibri"/>
                </a:rPr>
                <a:t>arent</a:t>
              </a:r>
            </a:p>
          </p:txBody>
        </p:sp>
      </p:grpSp>
      <p:cxnSp>
        <p:nvCxnSpPr>
          <p:cNvPr id="114" name="Straight Connector 113">
            <a:extLst>
              <a:ext uri="{FF2B5EF4-FFF2-40B4-BE49-F238E27FC236}">
                <a16:creationId xmlns:a16="http://schemas.microsoft.com/office/drawing/2014/main" id="{B3C1130D-CF0A-B948-8C44-A843764EB259}"/>
              </a:ext>
            </a:extLst>
          </p:cNvPr>
          <p:cNvCxnSpPr>
            <a:cxnSpLocks/>
            <a:endCxn id="18" idx="1"/>
          </p:cNvCxnSpPr>
          <p:nvPr/>
        </p:nvCxnSpPr>
        <p:spPr>
          <a:xfrm>
            <a:off x="4711653" y="2923175"/>
            <a:ext cx="979948" cy="0"/>
          </a:xfrm>
          <a:prstGeom prst="line">
            <a:avLst/>
          </a:prstGeom>
          <a:noFill/>
          <a:ln w="19050" cap="flat">
            <a:solidFill>
              <a:srgbClr val="FFFFFF"/>
            </a:solidFill>
            <a:prstDash val="solid"/>
            <a:miter lim="800000"/>
          </a:ln>
          <a:effectLst/>
          <a:sp3d/>
        </p:spPr>
        <p:style>
          <a:lnRef idx="0">
            <a:scrgbClr r="0" g="0" b="0"/>
          </a:lnRef>
          <a:fillRef idx="0">
            <a:scrgbClr r="0" g="0" b="0"/>
          </a:fillRef>
          <a:effectRef idx="0">
            <a:scrgbClr r="0" g="0" b="0"/>
          </a:effectRef>
          <a:fontRef idx="none"/>
        </p:style>
      </p:cxnSp>
      <p:sp>
        <p:nvSpPr>
          <p:cNvPr id="131" name="Speech Bubble: Oval 130">
            <a:extLst>
              <a:ext uri="{FF2B5EF4-FFF2-40B4-BE49-F238E27FC236}">
                <a16:creationId xmlns:a16="http://schemas.microsoft.com/office/drawing/2014/main" id="{6658B691-ECA1-AD59-CDD9-38D8B2E8D426}"/>
              </a:ext>
            </a:extLst>
          </p:cNvPr>
          <p:cNvSpPr/>
          <p:nvPr/>
        </p:nvSpPr>
        <p:spPr>
          <a:xfrm>
            <a:off x="2915115" y="6027232"/>
            <a:ext cx="2530351" cy="389510"/>
          </a:xfrm>
          <a:prstGeom prst="wedgeEllipseCallout">
            <a:avLst>
              <a:gd name="adj1" fmla="val -36239"/>
              <a:gd name="adj2" fmla="val -80259"/>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rgbClr val="000000"/>
                </a:solidFill>
                <a:latin typeface="+mj-lt"/>
                <a:ea typeface="+mj-ea"/>
                <a:cs typeface="+mj-cs"/>
                <a:sym typeface="Calibri"/>
              </a:rPr>
              <a:t>Add </a:t>
            </a:r>
            <a:r>
              <a:rPr lang="en-US" sz="1200" err="1">
                <a:solidFill>
                  <a:srgbClr val="000000"/>
                </a:solidFill>
                <a:latin typeface="+mj-lt"/>
                <a:ea typeface="+mj-ea"/>
                <a:cs typeface="+mj-cs"/>
                <a:sym typeface="Calibri"/>
              </a:rPr>
              <a:t>val</a:t>
            </a:r>
            <a:r>
              <a:rPr lang="en-US" sz="1200">
                <a:solidFill>
                  <a:srgbClr val="000000"/>
                </a:solidFill>
                <a:latin typeface="+mj-lt"/>
                <a:ea typeface="+mj-ea"/>
                <a:cs typeface="+mj-cs"/>
                <a:sym typeface="Calibri"/>
              </a:rPr>
              <a:t> for inclusive scan</a:t>
            </a:r>
            <a:endParaRPr kumimoji="0" lang="en-US" sz="1200" b="0" i="0" u="none" strike="noStrike" cap="none" spc="0" normalizeH="0" baseline="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17598467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61" grpId="0" animBg="1"/>
      <p:bldP spid="131"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4FB7CE-6BC1-3983-023A-2A45EA420F86}"/>
              </a:ext>
            </a:extLst>
          </p:cNvPr>
          <p:cNvSpPr>
            <a:spLocks noGrp="1"/>
          </p:cNvSpPr>
          <p:nvPr>
            <p:ph type="sldNum" sz="quarter" idx="2"/>
          </p:nvPr>
        </p:nvSpPr>
        <p:spPr/>
        <p:txBody>
          <a:bodyPr/>
          <a:lstStyle/>
          <a:p>
            <a:fld id="{86CB4B4D-7CA3-9044-876B-883B54F8677D}" type="slidenum">
              <a:rPr lang="en-US" smtClean="0"/>
              <a:t>83</a:t>
            </a:fld>
            <a:endParaRPr lang="en-US"/>
          </a:p>
        </p:txBody>
      </p:sp>
      <p:sp>
        <p:nvSpPr>
          <p:cNvPr id="3" name="Title 2">
            <a:extLst>
              <a:ext uri="{FF2B5EF4-FFF2-40B4-BE49-F238E27FC236}">
                <a16:creationId xmlns:a16="http://schemas.microsoft.com/office/drawing/2014/main" id="{1C5BD34C-3FC2-F21C-C8DF-F48BED389F54}"/>
              </a:ext>
            </a:extLst>
          </p:cNvPr>
          <p:cNvSpPr>
            <a:spLocks noGrp="1"/>
          </p:cNvSpPr>
          <p:nvPr>
            <p:ph type="title"/>
          </p:nvPr>
        </p:nvSpPr>
        <p:spPr/>
        <p:txBody>
          <a:bodyPr>
            <a:normAutofit fontScale="90000"/>
          </a:bodyPr>
          <a:lstStyle/>
          <a:p>
            <a:r>
              <a:rPr lang="en-US"/>
              <a:t>Prefix Scan – Complement</a:t>
            </a:r>
          </a:p>
        </p:txBody>
      </p:sp>
      <p:sp>
        <p:nvSpPr>
          <p:cNvPr id="4" name="Text Placeholder 3">
            <a:extLst>
              <a:ext uri="{FF2B5EF4-FFF2-40B4-BE49-F238E27FC236}">
                <a16:creationId xmlns:a16="http://schemas.microsoft.com/office/drawing/2014/main" id="{DDB66362-48E6-2A3D-39BD-A6FA81ADA978}"/>
              </a:ext>
            </a:extLst>
          </p:cNvPr>
          <p:cNvSpPr>
            <a:spLocks noGrp="1"/>
          </p:cNvSpPr>
          <p:nvPr>
            <p:ph type="body" idx="1"/>
          </p:nvPr>
        </p:nvSpPr>
        <p:spPr>
          <a:xfrm>
            <a:off x="274951" y="1266884"/>
            <a:ext cx="11646370" cy="972549"/>
          </a:xfrm>
        </p:spPr>
        <p:txBody>
          <a:bodyPr/>
          <a:lstStyle/>
          <a:p>
            <a:r>
              <a:rPr lang="en-US"/>
              <a:t>Prefix scan of                                                 for arbitrary    </a:t>
            </a:r>
          </a:p>
          <a:p>
            <a:r>
              <a:rPr lang="en-US"/>
              <a:t>Can be easily extracted from the prefix scan of                             as</a:t>
            </a:r>
          </a:p>
        </p:txBody>
      </p:sp>
      <p:sp>
        <p:nvSpPr>
          <p:cNvPr id="5" name="Text Placeholder 4">
            <a:extLst>
              <a:ext uri="{FF2B5EF4-FFF2-40B4-BE49-F238E27FC236}">
                <a16:creationId xmlns:a16="http://schemas.microsoft.com/office/drawing/2014/main" id="{704E52C2-21FF-2209-F07C-BB486FB1AFCA}"/>
              </a:ext>
            </a:extLst>
          </p:cNvPr>
          <p:cNvSpPr>
            <a:spLocks noGrp="1"/>
          </p:cNvSpPr>
          <p:nvPr>
            <p:ph type="body" sz="quarter" idx="13"/>
          </p:nvPr>
        </p:nvSpPr>
        <p:spPr/>
        <p:txBody>
          <a:bodyPr>
            <a:normAutofit fontScale="77500" lnSpcReduction="20000"/>
          </a:bodyPr>
          <a:lstStyle/>
          <a:p>
            <a:endParaRPr lang="en-US"/>
          </a:p>
        </p:txBody>
      </p:sp>
      <p:sp>
        <p:nvSpPr>
          <p:cNvPr id="6" name="Oval 5">
            <a:extLst>
              <a:ext uri="{FF2B5EF4-FFF2-40B4-BE49-F238E27FC236}">
                <a16:creationId xmlns:a16="http://schemas.microsoft.com/office/drawing/2014/main" id="{3DB3ABC9-E212-CB6A-E01B-519E3EB3A480}"/>
              </a:ext>
            </a:extLst>
          </p:cNvPr>
          <p:cNvSpPr/>
          <p:nvPr/>
        </p:nvSpPr>
        <p:spPr>
          <a:xfrm>
            <a:off x="3643207" y="3334322"/>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7" name="Oval 6">
            <a:extLst>
              <a:ext uri="{FF2B5EF4-FFF2-40B4-BE49-F238E27FC236}">
                <a16:creationId xmlns:a16="http://schemas.microsoft.com/office/drawing/2014/main" id="{5F7A6E6A-20CA-8C73-7437-F4B205BC70BF}"/>
              </a:ext>
            </a:extLst>
          </p:cNvPr>
          <p:cNvSpPr/>
          <p:nvPr/>
        </p:nvSpPr>
        <p:spPr>
          <a:xfrm>
            <a:off x="4477174" y="3334322"/>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0</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8" name="Oval 7">
            <a:extLst>
              <a:ext uri="{FF2B5EF4-FFF2-40B4-BE49-F238E27FC236}">
                <a16:creationId xmlns:a16="http://schemas.microsoft.com/office/drawing/2014/main" id="{516B6785-6964-A503-3B95-8DC8F3B9FC1B}"/>
              </a:ext>
            </a:extLst>
          </p:cNvPr>
          <p:cNvSpPr/>
          <p:nvPr/>
        </p:nvSpPr>
        <p:spPr>
          <a:xfrm>
            <a:off x="5311141" y="3334322"/>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9" name="Oval 8">
            <a:extLst>
              <a:ext uri="{FF2B5EF4-FFF2-40B4-BE49-F238E27FC236}">
                <a16:creationId xmlns:a16="http://schemas.microsoft.com/office/drawing/2014/main" id="{047FA745-0612-9558-AC5E-E19924245F1E}"/>
              </a:ext>
            </a:extLst>
          </p:cNvPr>
          <p:cNvSpPr/>
          <p:nvPr/>
        </p:nvSpPr>
        <p:spPr>
          <a:xfrm>
            <a:off x="6145108" y="3334322"/>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0" name="Oval 9">
            <a:extLst>
              <a:ext uri="{FF2B5EF4-FFF2-40B4-BE49-F238E27FC236}">
                <a16:creationId xmlns:a16="http://schemas.microsoft.com/office/drawing/2014/main" id="{DA4AC4D4-857D-DAF5-39B7-A93B21E637CA}"/>
              </a:ext>
            </a:extLst>
          </p:cNvPr>
          <p:cNvSpPr/>
          <p:nvPr/>
        </p:nvSpPr>
        <p:spPr>
          <a:xfrm>
            <a:off x="6979075" y="3334322"/>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0</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1" name="Oval 10">
            <a:extLst>
              <a:ext uri="{FF2B5EF4-FFF2-40B4-BE49-F238E27FC236}">
                <a16:creationId xmlns:a16="http://schemas.microsoft.com/office/drawing/2014/main" id="{76FD01A2-9743-7A10-0E46-EF85376CEC52}"/>
              </a:ext>
            </a:extLst>
          </p:cNvPr>
          <p:cNvSpPr/>
          <p:nvPr/>
        </p:nvSpPr>
        <p:spPr>
          <a:xfrm>
            <a:off x="7808808" y="3334322"/>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0</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2" name="Oval 11">
            <a:extLst>
              <a:ext uri="{FF2B5EF4-FFF2-40B4-BE49-F238E27FC236}">
                <a16:creationId xmlns:a16="http://schemas.microsoft.com/office/drawing/2014/main" id="{4626D2B3-F35B-80D0-9D21-B10AB11FC826}"/>
              </a:ext>
            </a:extLst>
          </p:cNvPr>
          <p:cNvSpPr/>
          <p:nvPr/>
        </p:nvSpPr>
        <p:spPr>
          <a:xfrm>
            <a:off x="8638541" y="3334322"/>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3" name="Oval 12">
            <a:extLst>
              <a:ext uri="{FF2B5EF4-FFF2-40B4-BE49-F238E27FC236}">
                <a16:creationId xmlns:a16="http://schemas.microsoft.com/office/drawing/2014/main" id="{E2722AE0-D89A-6990-6866-4A1F7DF61B07}"/>
              </a:ext>
            </a:extLst>
          </p:cNvPr>
          <p:cNvSpPr/>
          <p:nvPr/>
        </p:nvSpPr>
        <p:spPr>
          <a:xfrm>
            <a:off x="9468274" y="3334322"/>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0</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4" name="Oval 13">
            <a:extLst>
              <a:ext uri="{FF2B5EF4-FFF2-40B4-BE49-F238E27FC236}">
                <a16:creationId xmlns:a16="http://schemas.microsoft.com/office/drawing/2014/main" id="{89A6585E-8E1E-353D-2E98-B863F36E1D9D}"/>
              </a:ext>
            </a:extLst>
          </p:cNvPr>
          <p:cNvSpPr/>
          <p:nvPr/>
        </p:nvSpPr>
        <p:spPr>
          <a:xfrm>
            <a:off x="3634431" y="4183610"/>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5" name="Oval 14">
            <a:extLst>
              <a:ext uri="{FF2B5EF4-FFF2-40B4-BE49-F238E27FC236}">
                <a16:creationId xmlns:a16="http://schemas.microsoft.com/office/drawing/2014/main" id="{EE44AB84-9717-E143-9159-5BF64A153BB1}"/>
              </a:ext>
            </a:extLst>
          </p:cNvPr>
          <p:cNvSpPr/>
          <p:nvPr/>
        </p:nvSpPr>
        <p:spPr>
          <a:xfrm>
            <a:off x="4468398" y="4183610"/>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6" name="Oval 15">
            <a:extLst>
              <a:ext uri="{FF2B5EF4-FFF2-40B4-BE49-F238E27FC236}">
                <a16:creationId xmlns:a16="http://schemas.microsoft.com/office/drawing/2014/main" id="{5CF86935-D9D2-8A43-34C9-C85F5E7EE7FC}"/>
              </a:ext>
            </a:extLst>
          </p:cNvPr>
          <p:cNvSpPr/>
          <p:nvPr/>
        </p:nvSpPr>
        <p:spPr>
          <a:xfrm>
            <a:off x="5302365" y="4183610"/>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2</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7" name="Oval 16">
            <a:extLst>
              <a:ext uri="{FF2B5EF4-FFF2-40B4-BE49-F238E27FC236}">
                <a16:creationId xmlns:a16="http://schemas.microsoft.com/office/drawing/2014/main" id="{4A0E529E-678F-3568-4863-01384B7190A7}"/>
              </a:ext>
            </a:extLst>
          </p:cNvPr>
          <p:cNvSpPr/>
          <p:nvPr/>
        </p:nvSpPr>
        <p:spPr>
          <a:xfrm>
            <a:off x="6136332" y="4183610"/>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3</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8" name="Oval 17">
            <a:extLst>
              <a:ext uri="{FF2B5EF4-FFF2-40B4-BE49-F238E27FC236}">
                <a16:creationId xmlns:a16="http://schemas.microsoft.com/office/drawing/2014/main" id="{234E7EC5-F046-F0D5-7A70-DE631B46A606}"/>
              </a:ext>
            </a:extLst>
          </p:cNvPr>
          <p:cNvSpPr/>
          <p:nvPr/>
        </p:nvSpPr>
        <p:spPr>
          <a:xfrm>
            <a:off x="6970299" y="4183610"/>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3</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19" name="Oval 18">
            <a:extLst>
              <a:ext uri="{FF2B5EF4-FFF2-40B4-BE49-F238E27FC236}">
                <a16:creationId xmlns:a16="http://schemas.microsoft.com/office/drawing/2014/main" id="{2A9882B2-3A5E-ADD8-087C-45CDF9FDAB9B}"/>
              </a:ext>
            </a:extLst>
          </p:cNvPr>
          <p:cNvSpPr/>
          <p:nvPr/>
        </p:nvSpPr>
        <p:spPr>
          <a:xfrm>
            <a:off x="7800032" y="4183610"/>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3</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0" name="Oval 19">
            <a:extLst>
              <a:ext uri="{FF2B5EF4-FFF2-40B4-BE49-F238E27FC236}">
                <a16:creationId xmlns:a16="http://schemas.microsoft.com/office/drawing/2014/main" id="{5CAC46E7-233B-8CC9-618E-8F12CF405EB3}"/>
              </a:ext>
            </a:extLst>
          </p:cNvPr>
          <p:cNvSpPr/>
          <p:nvPr/>
        </p:nvSpPr>
        <p:spPr>
          <a:xfrm>
            <a:off x="8629765" y="4183610"/>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4</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1" name="Oval 20">
            <a:extLst>
              <a:ext uri="{FF2B5EF4-FFF2-40B4-BE49-F238E27FC236}">
                <a16:creationId xmlns:a16="http://schemas.microsoft.com/office/drawing/2014/main" id="{535A7418-B5A7-6F04-6A37-A48BA5CCC9A0}"/>
              </a:ext>
            </a:extLst>
          </p:cNvPr>
          <p:cNvSpPr/>
          <p:nvPr/>
        </p:nvSpPr>
        <p:spPr>
          <a:xfrm>
            <a:off x="9459498" y="4183610"/>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4</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22" name="TextBox 21">
            <a:extLst>
              <a:ext uri="{FF2B5EF4-FFF2-40B4-BE49-F238E27FC236}">
                <a16:creationId xmlns:a16="http://schemas.microsoft.com/office/drawing/2014/main" id="{04AD49E5-428B-178C-4CC0-8C8D27CC2DE9}"/>
              </a:ext>
            </a:extLst>
          </p:cNvPr>
          <p:cNvSpPr txBox="1"/>
          <p:nvPr/>
        </p:nvSpPr>
        <p:spPr>
          <a:xfrm>
            <a:off x="582331" y="4155631"/>
            <a:ext cx="202778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mj-lt"/>
                <a:ea typeface="+mj-ea"/>
                <a:cs typeface="+mj-cs"/>
                <a:sym typeface="Calibri"/>
              </a:rPr>
              <a:t>Inclusive prefix scan</a:t>
            </a:r>
          </a:p>
        </p:txBody>
      </p:sp>
      <p:cxnSp>
        <p:nvCxnSpPr>
          <p:cNvPr id="23" name="Straight Arrow Connector 22">
            <a:extLst>
              <a:ext uri="{FF2B5EF4-FFF2-40B4-BE49-F238E27FC236}">
                <a16:creationId xmlns:a16="http://schemas.microsoft.com/office/drawing/2014/main" id="{22FE5DD3-7215-038D-81EB-9A1DB0149654}"/>
              </a:ext>
            </a:extLst>
          </p:cNvPr>
          <p:cNvCxnSpPr>
            <a:cxnSpLocks/>
            <a:endCxn id="14" idx="0"/>
          </p:cNvCxnSpPr>
          <p:nvPr/>
        </p:nvCxnSpPr>
        <p:spPr>
          <a:xfrm flipH="1">
            <a:off x="3824931" y="3723832"/>
            <a:ext cx="8776" cy="45977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4" name="Straight Arrow Connector 23">
            <a:extLst>
              <a:ext uri="{FF2B5EF4-FFF2-40B4-BE49-F238E27FC236}">
                <a16:creationId xmlns:a16="http://schemas.microsoft.com/office/drawing/2014/main" id="{781689B5-AAE1-F5ED-BB78-71EF9F3D9A4E}"/>
              </a:ext>
            </a:extLst>
          </p:cNvPr>
          <p:cNvCxnSpPr>
            <a:cxnSpLocks/>
            <a:endCxn id="15" idx="0"/>
          </p:cNvCxnSpPr>
          <p:nvPr/>
        </p:nvCxnSpPr>
        <p:spPr>
          <a:xfrm flipH="1">
            <a:off x="4658898" y="3723832"/>
            <a:ext cx="13163" cy="45977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5" name="Straight Arrow Connector 24">
            <a:extLst>
              <a:ext uri="{FF2B5EF4-FFF2-40B4-BE49-F238E27FC236}">
                <a16:creationId xmlns:a16="http://schemas.microsoft.com/office/drawing/2014/main" id="{D588E504-090B-B28D-EB09-A169B6CFFA03}"/>
              </a:ext>
            </a:extLst>
          </p:cNvPr>
          <p:cNvCxnSpPr>
            <a:cxnSpLocks/>
            <a:stCxn id="14" idx="6"/>
            <a:endCxn id="15" idx="2"/>
          </p:cNvCxnSpPr>
          <p:nvPr/>
        </p:nvCxnSpPr>
        <p:spPr>
          <a:xfrm>
            <a:off x="4015430" y="4378365"/>
            <a:ext cx="452968" cy="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6" name="Straight Arrow Connector 25">
            <a:extLst>
              <a:ext uri="{FF2B5EF4-FFF2-40B4-BE49-F238E27FC236}">
                <a16:creationId xmlns:a16="http://schemas.microsoft.com/office/drawing/2014/main" id="{40DB6886-1095-4DC6-D4D0-0E138B43260B}"/>
              </a:ext>
            </a:extLst>
          </p:cNvPr>
          <p:cNvCxnSpPr>
            <a:cxnSpLocks/>
            <a:endCxn id="16" idx="0"/>
          </p:cNvCxnSpPr>
          <p:nvPr/>
        </p:nvCxnSpPr>
        <p:spPr>
          <a:xfrm flipH="1">
            <a:off x="5492865" y="3737216"/>
            <a:ext cx="19471" cy="446394"/>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7" name="Straight Arrow Connector 26">
            <a:extLst>
              <a:ext uri="{FF2B5EF4-FFF2-40B4-BE49-F238E27FC236}">
                <a16:creationId xmlns:a16="http://schemas.microsoft.com/office/drawing/2014/main" id="{FB17826A-731A-7104-386D-2816CA2B6B44}"/>
              </a:ext>
            </a:extLst>
          </p:cNvPr>
          <p:cNvCxnSpPr>
            <a:cxnSpLocks/>
          </p:cNvCxnSpPr>
          <p:nvPr/>
        </p:nvCxnSpPr>
        <p:spPr>
          <a:xfrm>
            <a:off x="4855705" y="4391749"/>
            <a:ext cx="452968" cy="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C5F106A1-DA4F-41F7-B454-C7BDAD892450}"/>
              </a:ext>
            </a:extLst>
          </p:cNvPr>
          <p:cNvCxnSpPr>
            <a:cxnSpLocks/>
            <a:endCxn id="17" idx="0"/>
          </p:cNvCxnSpPr>
          <p:nvPr/>
        </p:nvCxnSpPr>
        <p:spPr>
          <a:xfrm flipH="1">
            <a:off x="6326832" y="3723832"/>
            <a:ext cx="8536" cy="45977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9" name="Straight Arrow Connector 28">
            <a:extLst>
              <a:ext uri="{FF2B5EF4-FFF2-40B4-BE49-F238E27FC236}">
                <a16:creationId xmlns:a16="http://schemas.microsoft.com/office/drawing/2014/main" id="{4C629E3F-ED66-9732-DDD1-8838A7A19AA4}"/>
              </a:ext>
            </a:extLst>
          </p:cNvPr>
          <p:cNvCxnSpPr>
            <a:cxnSpLocks/>
          </p:cNvCxnSpPr>
          <p:nvPr/>
        </p:nvCxnSpPr>
        <p:spPr>
          <a:xfrm>
            <a:off x="5678737" y="4378365"/>
            <a:ext cx="452968" cy="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0" name="Straight Arrow Connector 29">
            <a:extLst>
              <a:ext uri="{FF2B5EF4-FFF2-40B4-BE49-F238E27FC236}">
                <a16:creationId xmlns:a16="http://schemas.microsoft.com/office/drawing/2014/main" id="{A342F916-42B8-77F6-1721-BE4B348704DA}"/>
              </a:ext>
            </a:extLst>
          </p:cNvPr>
          <p:cNvCxnSpPr>
            <a:cxnSpLocks/>
            <a:endCxn id="18" idx="0"/>
          </p:cNvCxnSpPr>
          <p:nvPr/>
        </p:nvCxnSpPr>
        <p:spPr>
          <a:xfrm flipH="1">
            <a:off x="7160799" y="3722211"/>
            <a:ext cx="21152" cy="46139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1" name="Straight Arrow Connector 30">
            <a:extLst>
              <a:ext uri="{FF2B5EF4-FFF2-40B4-BE49-F238E27FC236}">
                <a16:creationId xmlns:a16="http://schemas.microsoft.com/office/drawing/2014/main" id="{FF1AB14D-1ACB-D394-83E7-2DBD62DFDC21}"/>
              </a:ext>
            </a:extLst>
          </p:cNvPr>
          <p:cNvCxnSpPr>
            <a:cxnSpLocks/>
          </p:cNvCxnSpPr>
          <p:nvPr/>
        </p:nvCxnSpPr>
        <p:spPr>
          <a:xfrm>
            <a:off x="6525320" y="4376744"/>
            <a:ext cx="452968" cy="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4CB291EB-5786-3AAE-2134-B9F94EBB6ECB}"/>
              </a:ext>
            </a:extLst>
          </p:cNvPr>
          <p:cNvCxnSpPr>
            <a:cxnSpLocks/>
            <a:endCxn id="19" idx="0"/>
          </p:cNvCxnSpPr>
          <p:nvPr/>
        </p:nvCxnSpPr>
        <p:spPr>
          <a:xfrm>
            <a:off x="7985750" y="3722895"/>
            <a:ext cx="4782" cy="460715"/>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3" name="Straight Arrow Connector 32">
            <a:extLst>
              <a:ext uri="{FF2B5EF4-FFF2-40B4-BE49-F238E27FC236}">
                <a16:creationId xmlns:a16="http://schemas.microsoft.com/office/drawing/2014/main" id="{D22F06BA-94DE-E5DF-C122-1D92EC228484}"/>
              </a:ext>
            </a:extLst>
          </p:cNvPr>
          <p:cNvCxnSpPr>
            <a:cxnSpLocks/>
          </p:cNvCxnSpPr>
          <p:nvPr/>
        </p:nvCxnSpPr>
        <p:spPr>
          <a:xfrm>
            <a:off x="7329119" y="4377428"/>
            <a:ext cx="452968" cy="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4" name="Straight Arrow Connector 33">
            <a:extLst>
              <a:ext uri="{FF2B5EF4-FFF2-40B4-BE49-F238E27FC236}">
                <a16:creationId xmlns:a16="http://schemas.microsoft.com/office/drawing/2014/main" id="{8FFCF127-1DAB-7471-B1C1-43459C1A18F7}"/>
              </a:ext>
            </a:extLst>
          </p:cNvPr>
          <p:cNvCxnSpPr>
            <a:cxnSpLocks/>
            <a:endCxn id="20" idx="0"/>
          </p:cNvCxnSpPr>
          <p:nvPr/>
        </p:nvCxnSpPr>
        <p:spPr>
          <a:xfrm flipH="1">
            <a:off x="8820265" y="3722211"/>
            <a:ext cx="14142" cy="461399"/>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5" name="Straight Arrow Connector 34">
            <a:extLst>
              <a:ext uri="{FF2B5EF4-FFF2-40B4-BE49-F238E27FC236}">
                <a16:creationId xmlns:a16="http://schemas.microsoft.com/office/drawing/2014/main" id="{6E79F2A5-7C0C-0762-8D9C-C75F0096D7E3}"/>
              </a:ext>
            </a:extLst>
          </p:cNvPr>
          <p:cNvCxnSpPr>
            <a:cxnSpLocks/>
          </p:cNvCxnSpPr>
          <p:nvPr/>
        </p:nvCxnSpPr>
        <p:spPr>
          <a:xfrm>
            <a:off x="8177776" y="4376744"/>
            <a:ext cx="452968" cy="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6" name="Straight Arrow Connector 35">
            <a:extLst>
              <a:ext uri="{FF2B5EF4-FFF2-40B4-BE49-F238E27FC236}">
                <a16:creationId xmlns:a16="http://schemas.microsoft.com/office/drawing/2014/main" id="{5F0C1880-807B-BA75-1491-BD153D2E39E7}"/>
              </a:ext>
            </a:extLst>
          </p:cNvPr>
          <p:cNvCxnSpPr>
            <a:cxnSpLocks/>
          </p:cNvCxnSpPr>
          <p:nvPr/>
        </p:nvCxnSpPr>
        <p:spPr>
          <a:xfrm flipH="1">
            <a:off x="9659752" y="3716711"/>
            <a:ext cx="8776" cy="459778"/>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7" name="Straight Arrow Connector 36">
            <a:extLst>
              <a:ext uri="{FF2B5EF4-FFF2-40B4-BE49-F238E27FC236}">
                <a16:creationId xmlns:a16="http://schemas.microsoft.com/office/drawing/2014/main" id="{20E9F97C-139E-16AA-A9C4-4A91FC62DD3E}"/>
              </a:ext>
            </a:extLst>
          </p:cNvPr>
          <p:cNvCxnSpPr>
            <a:cxnSpLocks/>
          </p:cNvCxnSpPr>
          <p:nvPr/>
        </p:nvCxnSpPr>
        <p:spPr>
          <a:xfrm>
            <a:off x="9011897" y="4371244"/>
            <a:ext cx="452968" cy="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38" name="Oval 37">
            <a:extLst>
              <a:ext uri="{FF2B5EF4-FFF2-40B4-BE49-F238E27FC236}">
                <a16:creationId xmlns:a16="http://schemas.microsoft.com/office/drawing/2014/main" id="{984DA05D-44D2-B33A-10A2-13CCA3EB73FB}"/>
              </a:ext>
            </a:extLst>
          </p:cNvPr>
          <p:cNvSpPr/>
          <p:nvPr/>
        </p:nvSpPr>
        <p:spPr>
          <a:xfrm>
            <a:off x="3648573" y="2496080"/>
            <a:ext cx="380999" cy="389510"/>
          </a:xfrm>
          <a:prstGeom prst="ellipse">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1</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39" name="Oval 38">
            <a:extLst>
              <a:ext uri="{FF2B5EF4-FFF2-40B4-BE49-F238E27FC236}">
                <a16:creationId xmlns:a16="http://schemas.microsoft.com/office/drawing/2014/main" id="{70B6811A-2E59-4408-DB4A-52A4CE2A9C07}"/>
              </a:ext>
            </a:extLst>
          </p:cNvPr>
          <p:cNvSpPr/>
          <p:nvPr/>
        </p:nvSpPr>
        <p:spPr>
          <a:xfrm>
            <a:off x="4482540" y="2496080"/>
            <a:ext cx="380999" cy="389510"/>
          </a:xfrm>
          <a:prstGeom prst="ellipse">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2</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0" name="Oval 39">
            <a:extLst>
              <a:ext uri="{FF2B5EF4-FFF2-40B4-BE49-F238E27FC236}">
                <a16:creationId xmlns:a16="http://schemas.microsoft.com/office/drawing/2014/main" id="{CFD9694F-8542-B3F6-BF38-FE5274AA9003}"/>
              </a:ext>
            </a:extLst>
          </p:cNvPr>
          <p:cNvSpPr/>
          <p:nvPr/>
        </p:nvSpPr>
        <p:spPr>
          <a:xfrm>
            <a:off x="5316507" y="2496080"/>
            <a:ext cx="380999" cy="389510"/>
          </a:xfrm>
          <a:prstGeom prst="ellipse">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3</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1" name="Oval 40">
            <a:extLst>
              <a:ext uri="{FF2B5EF4-FFF2-40B4-BE49-F238E27FC236}">
                <a16:creationId xmlns:a16="http://schemas.microsoft.com/office/drawing/2014/main" id="{B7AC3F2F-76D3-9702-C4BC-956EF8E95AA7}"/>
              </a:ext>
            </a:extLst>
          </p:cNvPr>
          <p:cNvSpPr/>
          <p:nvPr/>
        </p:nvSpPr>
        <p:spPr>
          <a:xfrm>
            <a:off x="6150474" y="2496080"/>
            <a:ext cx="380999" cy="389510"/>
          </a:xfrm>
          <a:prstGeom prst="ellipse">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4</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2" name="Oval 41">
            <a:extLst>
              <a:ext uri="{FF2B5EF4-FFF2-40B4-BE49-F238E27FC236}">
                <a16:creationId xmlns:a16="http://schemas.microsoft.com/office/drawing/2014/main" id="{3B5ACF7D-ED2E-8FFE-A184-C0A98BDD59BA}"/>
              </a:ext>
            </a:extLst>
          </p:cNvPr>
          <p:cNvSpPr/>
          <p:nvPr/>
        </p:nvSpPr>
        <p:spPr>
          <a:xfrm>
            <a:off x="6984441" y="2496080"/>
            <a:ext cx="380999" cy="389510"/>
          </a:xfrm>
          <a:prstGeom prst="ellipse">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5</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3" name="Oval 42">
            <a:extLst>
              <a:ext uri="{FF2B5EF4-FFF2-40B4-BE49-F238E27FC236}">
                <a16:creationId xmlns:a16="http://schemas.microsoft.com/office/drawing/2014/main" id="{8C1A7812-1618-F467-A60F-9EA3EE571F6E}"/>
              </a:ext>
            </a:extLst>
          </p:cNvPr>
          <p:cNvSpPr/>
          <p:nvPr/>
        </p:nvSpPr>
        <p:spPr>
          <a:xfrm>
            <a:off x="7814174" y="2496080"/>
            <a:ext cx="380999" cy="389510"/>
          </a:xfrm>
          <a:prstGeom prst="ellipse">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6</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4" name="Oval 43">
            <a:extLst>
              <a:ext uri="{FF2B5EF4-FFF2-40B4-BE49-F238E27FC236}">
                <a16:creationId xmlns:a16="http://schemas.microsoft.com/office/drawing/2014/main" id="{E81EB90E-6036-3A60-7249-00FE95E77E0C}"/>
              </a:ext>
            </a:extLst>
          </p:cNvPr>
          <p:cNvSpPr/>
          <p:nvPr/>
        </p:nvSpPr>
        <p:spPr>
          <a:xfrm>
            <a:off x="8643907" y="2496080"/>
            <a:ext cx="380999" cy="389510"/>
          </a:xfrm>
          <a:prstGeom prst="ellipse">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7</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5" name="Oval 44">
            <a:extLst>
              <a:ext uri="{FF2B5EF4-FFF2-40B4-BE49-F238E27FC236}">
                <a16:creationId xmlns:a16="http://schemas.microsoft.com/office/drawing/2014/main" id="{2129A571-37CB-A96A-567B-6A415D0CE389}"/>
              </a:ext>
            </a:extLst>
          </p:cNvPr>
          <p:cNvSpPr/>
          <p:nvPr/>
        </p:nvSpPr>
        <p:spPr>
          <a:xfrm>
            <a:off x="9473640" y="2496080"/>
            <a:ext cx="380999" cy="389510"/>
          </a:xfrm>
          <a:prstGeom prst="ellipse">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8</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8" name="Oval 47">
            <a:extLst>
              <a:ext uri="{FF2B5EF4-FFF2-40B4-BE49-F238E27FC236}">
                <a16:creationId xmlns:a16="http://schemas.microsoft.com/office/drawing/2014/main" id="{CC1FB0C8-9671-6C81-4E3E-83D0CFECF961}"/>
              </a:ext>
            </a:extLst>
          </p:cNvPr>
          <p:cNvSpPr/>
          <p:nvPr/>
        </p:nvSpPr>
        <p:spPr>
          <a:xfrm>
            <a:off x="3632428" y="501698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0</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49" name="Oval 48">
            <a:extLst>
              <a:ext uri="{FF2B5EF4-FFF2-40B4-BE49-F238E27FC236}">
                <a16:creationId xmlns:a16="http://schemas.microsoft.com/office/drawing/2014/main" id="{39D916BA-8117-A97C-61C7-439661E1D7A5}"/>
              </a:ext>
            </a:extLst>
          </p:cNvPr>
          <p:cNvSpPr/>
          <p:nvPr/>
        </p:nvSpPr>
        <p:spPr>
          <a:xfrm>
            <a:off x="4466395" y="501698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50" name="Oval 49">
            <a:extLst>
              <a:ext uri="{FF2B5EF4-FFF2-40B4-BE49-F238E27FC236}">
                <a16:creationId xmlns:a16="http://schemas.microsoft.com/office/drawing/2014/main" id="{13A155E6-4328-D9C7-7753-AB0F9607BD73}"/>
              </a:ext>
            </a:extLst>
          </p:cNvPr>
          <p:cNvSpPr/>
          <p:nvPr/>
        </p:nvSpPr>
        <p:spPr>
          <a:xfrm>
            <a:off x="5300362" y="501698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51" name="Oval 50">
            <a:extLst>
              <a:ext uri="{FF2B5EF4-FFF2-40B4-BE49-F238E27FC236}">
                <a16:creationId xmlns:a16="http://schemas.microsoft.com/office/drawing/2014/main" id="{BC67EBDB-B20B-2CD4-A88C-6A2DBACA206D}"/>
              </a:ext>
            </a:extLst>
          </p:cNvPr>
          <p:cNvSpPr/>
          <p:nvPr/>
        </p:nvSpPr>
        <p:spPr>
          <a:xfrm>
            <a:off x="6134329" y="501698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52" name="Oval 51">
            <a:extLst>
              <a:ext uri="{FF2B5EF4-FFF2-40B4-BE49-F238E27FC236}">
                <a16:creationId xmlns:a16="http://schemas.microsoft.com/office/drawing/2014/main" id="{8326A0C4-8400-8C7A-7498-31868ECB1E4A}"/>
              </a:ext>
            </a:extLst>
          </p:cNvPr>
          <p:cNvSpPr/>
          <p:nvPr/>
        </p:nvSpPr>
        <p:spPr>
          <a:xfrm>
            <a:off x="6968296" y="501698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2</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53" name="Oval 52">
            <a:extLst>
              <a:ext uri="{FF2B5EF4-FFF2-40B4-BE49-F238E27FC236}">
                <a16:creationId xmlns:a16="http://schemas.microsoft.com/office/drawing/2014/main" id="{E5F0AF3F-605D-DBED-5371-ACBDAE0EB3C0}"/>
              </a:ext>
            </a:extLst>
          </p:cNvPr>
          <p:cNvSpPr/>
          <p:nvPr/>
        </p:nvSpPr>
        <p:spPr>
          <a:xfrm>
            <a:off x="7798029" y="501698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3</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54" name="Oval 53">
            <a:extLst>
              <a:ext uri="{FF2B5EF4-FFF2-40B4-BE49-F238E27FC236}">
                <a16:creationId xmlns:a16="http://schemas.microsoft.com/office/drawing/2014/main" id="{31E6B37F-9C5B-4F85-99A8-3AF60E9F6325}"/>
              </a:ext>
            </a:extLst>
          </p:cNvPr>
          <p:cNvSpPr/>
          <p:nvPr/>
        </p:nvSpPr>
        <p:spPr>
          <a:xfrm>
            <a:off x="8627762" y="501698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3</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55" name="Oval 54">
            <a:extLst>
              <a:ext uri="{FF2B5EF4-FFF2-40B4-BE49-F238E27FC236}">
                <a16:creationId xmlns:a16="http://schemas.microsoft.com/office/drawing/2014/main" id="{2698CDCE-FE5F-C004-B6AD-00E00B36D0EE}"/>
              </a:ext>
            </a:extLst>
          </p:cNvPr>
          <p:cNvSpPr/>
          <p:nvPr/>
        </p:nvSpPr>
        <p:spPr>
          <a:xfrm>
            <a:off x="9457495" y="5016985"/>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4</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64" name="Oval 63">
            <a:extLst>
              <a:ext uri="{FF2B5EF4-FFF2-40B4-BE49-F238E27FC236}">
                <a16:creationId xmlns:a16="http://schemas.microsoft.com/office/drawing/2014/main" id="{98E9727B-812A-C758-1E84-8B83EC2AD991}"/>
              </a:ext>
            </a:extLst>
          </p:cNvPr>
          <p:cNvSpPr/>
          <p:nvPr/>
        </p:nvSpPr>
        <p:spPr>
          <a:xfrm>
            <a:off x="3630734" y="5884222"/>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0</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65" name="Oval 64">
            <a:extLst>
              <a:ext uri="{FF2B5EF4-FFF2-40B4-BE49-F238E27FC236}">
                <a16:creationId xmlns:a16="http://schemas.microsoft.com/office/drawing/2014/main" id="{E05837FC-ED9A-B8D2-DFA9-D33E44E66765}"/>
              </a:ext>
            </a:extLst>
          </p:cNvPr>
          <p:cNvSpPr/>
          <p:nvPr/>
        </p:nvSpPr>
        <p:spPr>
          <a:xfrm>
            <a:off x="4464701" y="5884222"/>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66" name="Oval 65">
            <a:extLst>
              <a:ext uri="{FF2B5EF4-FFF2-40B4-BE49-F238E27FC236}">
                <a16:creationId xmlns:a16="http://schemas.microsoft.com/office/drawing/2014/main" id="{246E8983-266E-F80C-1538-25AB1A5F2839}"/>
              </a:ext>
            </a:extLst>
          </p:cNvPr>
          <p:cNvSpPr/>
          <p:nvPr/>
        </p:nvSpPr>
        <p:spPr>
          <a:xfrm>
            <a:off x="5298668" y="5884222"/>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0</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67" name="Oval 66">
            <a:extLst>
              <a:ext uri="{FF2B5EF4-FFF2-40B4-BE49-F238E27FC236}">
                <a16:creationId xmlns:a16="http://schemas.microsoft.com/office/drawing/2014/main" id="{314B0600-545F-8C98-751B-8685959765FF}"/>
              </a:ext>
            </a:extLst>
          </p:cNvPr>
          <p:cNvSpPr/>
          <p:nvPr/>
        </p:nvSpPr>
        <p:spPr>
          <a:xfrm>
            <a:off x="6132635" y="5884222"/>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0</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68" name="Oval 67">
            <a:extLst>
              <a:ext uri="{FF2B5EF4-FFF2-40B4-BE49-F238E27FC236}">
                <a16:creationId xmlns:a16="http://schemas.microsoft.com/office/drawing/2014/main" id="{998E5811-B6F9-2B6E-2C84-EEA70631B458}"/>
              </a:ext>
            </a:extLst>
          </p:cNvPr>
          <p:cNvSpPr/>
          <p:nvPr/>
        </p:nvSpPr>
        <p:spPr>
          <a:xfrm>
            <a:off x="6966602" y="5884222"/>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a:solidFill>
                  <a:schemeClr val="tx2">
                    <a:lumMod val="20000"/>
                    <a:lumOff val="80000"/>
                  </a:schemeClr>
                </a:solidFill>
                <a:latin typeface="+mj-lt"/>
                <a:ea typeface="+mj-ea"/>
                <a:cs typeface="+mj-cs"/>
                <a:sym typeface="Calibri"/>
              </a:rPr>
              <a:t>1</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69" name="Oval 68">
            <a:extLst>
              <a:ext uri="{FF2B5EF4-FFF2-40B4-BE49-F238E27FC236}">
                <a16:creationId xmlns:a16="http://schemas.microsoft.com/office/drawing/2014/main" id="{DB080C42-6DBF-CF09-F492-0D12719D774D}"/>
              </a:ext>
            </a:extLst>
          </p:cNvPr>
          <p:cNvSpPr/>
          <p:nvPr/>
        </p:nvSpPr>
        <p:spPr>
          <a:xfrm>
            <a:off x="7796335" y="5884222"/>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70" name="Oval 69">
            <a:extLst>
              <a:ext uri="{FF2B5EF4-FFF2-40B4-BE49-F238E27FC236}">
                <a16:creationId xmlns:a16="http://schemas.microsoft.com/office/drawing/2014/main" id="{5E18553B-6637-0C4E-8C18-D599921F4110}"/>
              </a:ext>
            </a:extLst>
          </p:cNvPr>
          <p:cNvSpPr/>
          <p:nvPr/>
        </p:nvSpPr>
        <p:spPr>
          <a:xfrm>
            <a:off x="8626068" y="5884222"/>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0</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71" name="Oval 70">
            <a:extLst>
              <a:ext uri="{FF2B5EF4-FFF2-40B4-BE49-F238E27FC236}">
                <a16:creationId xmlns:a16="http://schemas.microsoft.com/office/drawing/2014/main" id="{CE5F70B6-73F5-C90C-CF96-2C17A683688C}"/>
              </a:ext>
            </a:extLst>
          </p:cNvPr>
          <p:cNvSpPr/>
          <p:nvPr/>
        </p:nvSpPr>
        <p:spPr>
          <a:xfrm>
            <a:off x="9455801" y="5884222"/>
            <a:ext cx="380999" cy="389510"/>
          </a:xfrm>
          <a:prstGeom prst="ellipse">
            <a:avLst/>
          </a:prstGeom>
          <a:solidFill>
            <a:srgbClr val="C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lumMod val="20000"/>
                    <a:lumOff val="80000"/>
                  </a:schemeClr>
                </a:solidFill>
                <a:effectLst/>
                <a:uFillTx/>
                <a:latin typeface="+mj-lt"/>
                <a:ea typeface="+mj-ea"/>
                <a:cs typeface="+mj-cs"/>
                <a:sym typeface="Calibri"/>
              </a:rPr>
              <a:t>1</a:t>
            </a:r>
            <a:endParaRPr kumimoji="0" lang="en-US" sz="1600" b="0" i="0" u="none" strike="noStrike" cap="none" spc="0" normalizeH="0" baseline="0">
              <a:ln>
                <a:noFill/>
              </a:ln>
              <a:solidFill>
                <a:schemeClr val="tx2">
                  <a:lumMod val="20000"/>
                  <a:lumOff val="80000"/>
                </a:schemeClr>
              </a:solidFill>
              <a:effectLst/>
              <a:uFillTx/>
              <a:latin typeface="+mj-lt"/>
              <a:ea typeface="+mj-ea"/>
              <a:cs typeface="+mj-cs"/>
              <a:sym typeface="Calibri"/>
            </a:endParaRPr>
          </a:p>
        </p:txBody>
      </p:sp>
      <p:sp>
        <p:nvSpPr>
          <p:cNvPr id="74" name="TextBox 73">
            <a:extLst>
              <a:ext uri="{FF2B5EF4-FFF2-40B4-BE49-F238E27FC236}">
                <a16:creationId xmlns:a16="http://schemas.microsoft.com/office/drawing/2014/main" id="{2EE517B4-994A-5B6B-FB17-2ED44B0D900C}"/>
              </a:ext>
            </a:extLst>
          </p:cNvPr>
          <p:cNvSpPr txBox="1"/>
          <p:nvPr/>
        </p:nvSpPr>
        <p:spPr>
          <a:xfrm>
            <a:off x="582331" y="4996614"/>
            <a:ext cx="265556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err="1">
                <a:ln>
                  <a:noFill/>
                </a:ln>
                <a:solidFill>
                  <a:srgbClr val="FFFFFF"/>
                </a:solidFill>
                <a:effectLst/>
                <a:uFillTx/>
                <a:latin typeface="+mj-lt"/>
                <a:ea typeface="+mj-ea"/>
                <a:cs typeface="+mj-cs"/>
                <a:sym typeface="Calibri"/>
              </a:rPr>
              <a:t>Compl</a:t>
            </a:r>
            <a:r>
              <a:rPr kumimoji="0" lang="en-US" sz="1800" b="0" i="0" u="none" strike="noStrike" cap="none" spc="0" normalizeH="0" baseline="0">
                <a:ln>
                  <a:noFill/>
                </a:ln>
                <a:solidFill>
                  <a:srgbClr val="FFFFFF"/>
                </a:solidFill>
                <a:effectLst/>
                <a:uFillTx/>
                <a:latin typeface="+mj-lt"/>
                <a:ea typeface="+mj-ea"/>
                <a:cs typeface="+mj-cs"/>
                <a:sym typeface="Calibri"/>
              </a:rPr>
              <a:t>. prefix scan</a:t>
            </a:r>
          </a:p>
        </p:txBody>
      </p:sp>
      <p:cxnSp>
        <p:nvCxnSpPr>
          <p:cNvPr id="96" name="Straight Arrow Connector 95">
            <a:extLst>
              <a:ext uri="{FF2B5EF4-FFF2-40B4-BE49-F238E27FC236}">
                <a16:creationId xmlns:a16="http://schemas.microsoft.com/office/drawing/2014/main" id="{085100E0-8A96-E919-92CD-FFAD897A1D83}"/>
              </a:ext>
            </a:extLst>
          </p:cNvPr>
          <p:cNvCxnSpPr>
            <a:cxnSpLocks/>
            <a:stCxn id="64" idx="0"/>
            <a:endCxn id="48" idx="4"/>
          </p:cNvCxnSpPr>
          <p:nvPr/>
        </p:nvCxnSpPr>
        <p:spPr>
          <a:xfrm flipV="1">
            <a:off x="3821234" y="5406495"/>
            <a:ext cx="1694" cy="477727"/>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00" name="Straight Arrow Connector 99">
            <a:extLst>
              <a:ext uri="{FF2B5EF4-FFF2-40B4-BE49-F238E27FC236}">
                <a16:creationId xmlns:a16="http://schemas.microsoft.com/office/drawing/2014/main" id="{46C51201-E6A3-AA73-4215-FB4AE22CCC89}"/>
              </a:ext>
            </a:extLst>
          </p:cNvPr>
          <p:cNvCxnSpPr>
            <a:cxnSpLocks/>
            <a:stCxn id="65" idx="0"/>
            <a:endCxn id="49" idx="4"/>
          </p:cNvCxnSpPr>
          <p:nvPr/>
        </p:nvCxnSpPr>
        <p:spPr>
          <a:xfrm flipV="1">
            <a:off x="4655201" y="5406495"/>
            <a:ext cx="1694" cy="477727"/>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03" name="Straight Arrow Connector 102">
            <a:extLst>
              <a:ext uri="{FF2B5EF4-FFF2-40B4-BE49-F238E27FC236}">
                <a16:creationId xmlns:a16="http://schemas.microsoft.com/office/drawing/2014/main" id="{AEB091B3-8450-E17B-AE96-4FF881B75B13}"/>
              </a:ext>
            </a:extLst>
          </p:cNvPr>
          <p:cNvCxnSpPr>
            <a:cxnSpLocks/>
            <a:stCxn id="66" idx="0"/>
            <a:endCxn id="50" idx="4"/>
          </p:cNvCxnSpPr>
          <p:nvPr/>
        </p:nvCxnSpPr>
        <p:spPr>
          <a:xfrm flipV="1">
            <a:off x="5489168" y="5406495"/>
            <a:ext cx="1694" cy="477727"/>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06" name="Straight Arrow Connector 105">
            <a:extLst>
              <a:ext uri="{FF2B5EF4-FFF2-40B4-BE49-F238E27FC236}">
                <a16:creationId xmlns:a16="http://schemas.microsoft.com/office/drawing/2014/main" id="{39CBBF98-1C36-D168-3FBA-88F8623B7CFA}"/>
              </a:ext>
            </a:extLst>
          </p:cNvPr>
          <p:cNvCxnSpPr>
            <a:cxnSpLocks/>
            <a:stCxn id="67" idx="0"/>
            <a:endCxn id="51" idx="4"/>
          </p:cNvCxnSpPr>
          <p:nvPr/>
        </p:nvCxnSpPr>
        <p:spPr>
          <a:xfrm flipV="1">
            <a:off x="6323135" y="5406495"/>
            <a:ext cx="1694" cy="477727"/>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09" name="Straight Arrow Connector 108">
            <a:extLst>
              <a:ext uri="{FF2B5EF4-FFF2-40B4-BE49-F238E27FC236}">
                <a16:creationId xmlns:a16="http://schemas.microsoft.com/office/drawing/2014/main" id="{9EF20393-FA52-A1F9-8DCC-9EBD14925638}"/>
              </a:ext>
            </a:extLst>
          </p:cNvPr>
          <p:cNvCxnSpPr>
            <a:cxnSpLocks/>
            <a:stCxn id="68" idx="0"/>
            <a:endCxn id="52" idx="4"/>
          </p:cNvCxnSpPr>
          <p:nvPr/>
        </p:nvCxnSpPr>
        <p:spPr>
          <a:xfrm flipV="1">
            <a:off x="7157102" y="5406495"/>
            <a:ext cx="1694" cy="477727"/>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12" name="Straight Arrow Connector 111">
            <a:extLst>
              <a:ext uri="{FF2B5EF4-FFF2-40B4-BE49-F238E27FC236}">
                <a16:creationId xmlns:a16="http://schemas.microsoft.com/office/drawing/2014/main" id="{C9D8C3B5-8A05-768C-BDAC-CEBB32DFAF83}"/>
              </a:ext>
            </a:extLst>
          </p:cNvPr>
          <p:cNvCxnSpPr>
            <a:cxnSpLocks/>
            <a:stCxn id="69" idx="0"/>
            <a:endCxn id="53" idx="4"/>
          </p:cNvCxnSpPr>
          <p:nvPr/>
        </p:nvCxnSpPr>
        <p:spPr>
          <a:xfrm flipV="1">
            <a:off x="7986835" y="5406495"/>
            <a:ext cx="1694" cy="477727"/>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15" name="Straight Arrow Connector 114">
            <a:extLst>
              <a:ext uri="{FF2B5EF4-FFF2-40B4-BE49-F238E27FC236}">
                <a16:creationId xmlns:a16="http://schemas.microsoft.com/office/drawing/2014/main" id="{FC095E0B-BF17-7799-A1B9-19C9495FBD14}"/>
              </a:ext>
            </a:extLst>
          </p:cNvPr>
          <p:cNvCxnSpPr>
            <a:cxnSpLocks/>
            <a:stCxn id="70" idx="0"/>
            <a:endCxn id="54" idx="4"/>
          </p:cNvCxnSpPr>
          <p:nvPr/>
        </p:nvCxnSpPr>
        <p:spPr>
          <a:xfrm flipV="1">
            <a:off x="8816568" y="5406495"/>
            <a:ext cx="1694" cy="477727"/>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18" name="Straight Arrow Connector 117">
            <a:extLst>
              <a:ext uri="{FF2B5EF4-FFF2-40B4-BE49-F238E27FC236}">
                <a16:creationId xmlns:a16="http://schemas.microsoft.com/office/drawing/2014/main" id="{FE7D8DD1-153F-2451-5373-AE55D6FBDD47}"/>
              </a:ext>
            </a:extLst>
          </p:cNvPr>
          <p:cNvCxnSpPr>
            <a:cxnSpLocks/>
            <a:stCxn id="71" idx="0"/>
            <a:endCxn id="55" idx="4"/>
          </p:cNvCxnSpPr>
          <p:nvPr/>
        </p:nvCxnSpPr>
        <p:spPr>
          <a:xfrm flipV="1">
            <a:off x="9646301" y="5406495"/>
            <a:ext cx="1694" cy="477727"/>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21" name="Straight Arrow Connector 120">
            <a:extLst>
              <a:ext uri="{FF2B5EF4-FFF2-40B4-BE49-F238E27FC236}">
                <a16:creationId xmlns:a16="http://schemas.microsoft.com/office/drawing/2014/main" id="{574910C8-24D0-4196-DA75-9E0ABA50E0F5}"/>
              </a:ext>
            </a:extLst>
          </p:cNvPr>
          <p:cNvCxnSpPr>
            <a:cxnSpLocks/>
            <a:stCxn id="54" idx="6"/>
            <a:endCxn id="55" idx="2"/>
          </p:cNvCxnSpPr>
          <p:nvPr/>
        </p:nvCxnSpPr>
        <p:spPr>
          <a:xfrm>
            <a:off x="9008761" y="5211740"/>
            <a:ext cx="448734" cy="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24" name="Straight Arrow Connector 123">
            <a:extLst>
              <a:ext uri="{FF2B5EF4-FFF2-40B4-BE49-F238E27FC236}">
                <a16:creationId xmlns:a16="http://schemas.microsoft.com/office/drawing/2014/main" id="{2AC80132-9C4C-0145-7829-174A4721DF63}"/>
              </a:ext>
            </a:extLst>
          </p:cNvPr>
          <p:cNvCxnSpPr>
            <a:cxnSpLocks/>
            <a:stCxn id="53" idx="6"/>
            <a:endCxn id="54" idx="2"/>
          </p:cNvCxnSpPr>
          <p:nvPr/>
        </p:nvCxnSpPr>
        <p:spPr>
          <a:xfrm>
            <a:off x="8179028" y="5211740"/>
            <a:ext cx="448734" cy="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27" name="Straight Arrow Connector 126">
            <a:extLst>
              <a:ext uri="{FF2B5EF4-FFF2-40B4-BE49-F238E27FC236}">
                <a16:creationId xmlns:a16="http://schemas.microsoft.com/office/drawing/2014/main" id="{A161B434-B742-C9C6-F38A-E1A653194199}"/>
              </a:ext>
            </a:extLst>
          </p:cNvPr>
          <p:cNvCxnSpPr>
            <a:cxnSpLocks/>
            <a:stCxn id="52" idx="6"/>
            <a:endCxn id="53" idx="2"/>
          </p:cNvCxnSpPr>
          <p:nvPr/>
        </p:nvCxnSpPr>
        <p:spPr>
          <a:xfrm>
            <a:off x="7349295" y="5211740"/>
            <a:ext cx="448734" cy="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30" name="Straight Arrow Connector 129">
            <a:extLst>
              <a:ext uri="{FF2B5EF4-FFF2-40B4-BE49-F238E27FC236}">
                <a16:creationId xmlns:a16="http://schemas.microsoft.com/office/drawing/2014/main" id="{2191444C-B776-C70E-FF0F-A4D457386964}"/>
              </a:ext>
            </a:extLst>
          </p:cNvPr>
          <p:cNvCxnSpPr>
            <a:cxnSpLocks/>
            <a:stCxn id="51" idx="6"/>
            <a:endCxn id="52" idx="2"/>
          </p:cNvCxnSpPr>
          <p:nvPr/>
        </p:nvCxnSpPr>
        <p:spPr>
          <a:xfrm>
            <a:off x="6515328" y="5211740"/>
            <a:ext cx="452968" cy="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33" name="Straight Arrow Connector 132">
            <a:extLst>
              <a:ext uri="{FF2B5EF4-FFF2-40B4-BE49-F238E27FC236}">
                <a16:creationId xmlns:a16="http://schemas.microsoft.com/office/drawing/2014/main" id="{3AE9791D-74C1-1EBF-6BFD-1B071CD2D4B4}"/>
              </a:ext>
            </a:extLst>
          </p:cNvPr>
          <p:cNvCxnSpPr>
            <a:cxnSpLocks/>
            <a:stCxn id="50" idx="6"/>
            <a:endCxn id="51" idx="2"/>
          </p:cNvCxnSpPr>
          <p:nvPr/>
        </p:nvCxnSpPr>
        <p:spPr>
          <a:xfrm>
            <a:off x="5681361" y="5211740"/>
            <a:ext cx="452968" cy="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36" name="Straight Arrow Connector 135">
            <a:extLst>
              <a:ext uri="{FF2B5EF4-FFF2-40B4-BE49-F238E27FC236}">
                <a16:creationId xmlns:a16="http://schemas.microsoft.com/office/drawing/2014/main" id="{5EF8120B-D5F8-FC3F-FFA7-5202972E4CEA}"/>
              </a:ext>
            </a:extLst>
          </p:cNvPr>
          <p:cNvCxnSpPr>
            <a:cxnSpLocks/>
            <a:stCxn id="49" idx="6"/>
            <a:endCxn id="50" idx="2"/>
          </p:cNvCxnSpPr>
          <p:nvPr/>
        </p:nvCxnSpPr>
        <p:spPr>
          <a:xfrm>
            <a:off x="4847394" y="5211740"/>
            <a:ext cx="452968" cy="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39" name="Straight Arrow Connector 138">
            <a:extLst>
              <a:ext uri="{FF2B5EF4-FFF2-40B4-BE49-F238E27FC236}">
                <a16:creationId xmlns:a16="http://schemas.microsoft.com/office/drawing/2014/main" id="{5AF6488D-71E8-D51E-3684-FE8033287D08}"/>
              </a:ext>
            </a:extLst>
          </p:cNvPr>
          <p:cNvCxnSpPr>
            <a:cxnSpLocks/>
            <a:stCxn id="48" idx="6"/>
            <a:endCxn id="49" idx="2"/>
          </p:cNvCxnSpPr>
          <p:nvPr/>
        </p:nvCxnSpPr>
        <p:spPr>
          <a:xfrm>
            <a:off x="4013427" y="5211740"/>
            <a:ext cx="452968" cy="0"/>
          </a:xfrm>
          <a:prstGeom prst="straightConnector1">
            <a:avLst/>
          </a:prstGeom>
          <a:noFill/>
          <a:ln w="12700" cap="flat">
            <a:solidFill>
              <a:srgbClr val="FFFFFF"/>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66" name="Speech Bubble: Oval 165">
            <a:extLst>
              <a:ext uri="{FF2B5EF4-FFF2-40B4-BE49-F238E27FC236}">
                <a16:creationId xmlns:a16="http://schemas.microsoft.com/office/drawing/2014/main" id="{2E427BFC-CB69-C548-1F41-F97ED3C7E1CB}"/>
              </a:ext>
            </a:extLst>
          </p:cNvPr>
          <p:cNvSpPr/>
          <p:nvPr/>
        </p:nvSpPr>
        <p:spPr>
          <a:xfrm>
            <a:off x="560674" y="3104840"/>
            <a:ext cx="1881744" cy="908861"/>
          </a:xfrm>
          <a:prstGeom prst="wedgeEllipseCallout">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a:solidFill>
                  <a:srgbClr val="000000"/>
                </a:solidFill>
                <a:latin typeface="+mj-lt"/>
                <a:ea typeface="+mj-ea"/>
                <a:cs typeface="+mj-cs"/>
                <a:sym typeface="Calibri"/>
              </a:rPr>
              <a:t>Similarly for exclusive PPS</a:t>
            </a: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67" name="Speech Bubble: Oval 166">
            <a:extLst>
              <a:ext uri="{FF2B5EF4-FFF2-40B4-BE49-F238E27FC236}">
                <a16:creationId xmlns:a16="http://schemas.microsoft.com/office/drawing/2014/main" id="{163F6FE6-229C-F6B6-3E4C-E2AF2642BCBF}"/>
              </a:ext>
            </a:extLst>
          </p:cNvPr>
          <p:cNvSpPr/>
          <p:nvPr/>
        </p:nvSpPr>
        <p:spPr>
          <a:xfrm>
            <a:off x="9019540" y="553357"/>
            <a:ext cx="2461033" cy="908861"/>
          </a:xfrm>
          <a:prstGeom prst="wedgeEllipseCallout">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a:solidFill>
                  <a:srgbClr val="000000"/>
                </a:solidFill>
                <a:latin typeface="+mj-lt"/>
                <a:ea typeface="+mj-ea"/>
                <a:cs typeface="+mj-cs"/>
                <a:sym typeface="Calibri"/>
              </a:rPr>
              <a:t>We don’t need two PPSs</a:t>
            </a:r>
            <a:endParaRPr kumimoji="0" lang="en-US" sz="1800" b="0" i="0" strike="noStrike" cap="none" spc="0" normalizeH="0" baseline="0">
              <a:ln>
                <a:noFill/>
              </a:ln>
              <a:solidFill>
                <a:srgbClr val="000000"/>
              </a:solidFill>
              <a:effectLst/>
              <a:uFillTx/>
              <a:latin typeface="+mj-lt"/>
              <a:ea typeface="+mj-ea"/>
              <a:cs typeface="+mj-cs"/>
              <a:sym typeface="Calibri"/>
            </a:endParaRPr>
          </a:p>
        </p:txBody>
      </p: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559115A4-AE82-9CF6-AADA-FC808E76AD19}"/>
                  </a:ext>
                </a:extLst>
              </p:cNvPr>
              <p:cNvSpPr txBox="1"/>
              <p:nvPr/>
            </p:nvSpPr>
            <p:spPr>
              <a:xfrm>
                <a:off x="1819991" y="1249086"/>
                <a:ext cx="2984877"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lang="en-DE" i="1" smtClean="0">
                          <a:solidFill>
                            <a:srgbClr val="FFFFFF"/>
                          </a:solidFill>
                          <a:latin typeface="Cambria Math" panose="02040503050406030204" pitchFamily="18" charset="0"/>
                        </a:rPr>
                        <m:t>𝑘</m:t>
                      </m:r>
                      <m:r>
                        <a:rPr lang="en-DE" i="0">
                          <a:solidFill>
                            <a:srgbClr val="FFFFFF"/>
                          </a:solidFill>
                          <a:latin typeface="Cambria Math" panose="02040503050406030204" pitchFamily="18" charset="0"/>
                        </a:rPr>
                        <m:t>−</m:t>
                      </m:r>
                      <m:sSub>
                        <m:sSubPr>
                          <m:ctrlPr>
                            <a:rPr lang="en-DE" i="1">
                              <a:solidFill>
                                <a:srgbClr val="FFFFFF"/>
                              </a:solidFill>
                              <a:latin typeface="Cambria Math" panose="02040503050406030204" pitchFamily="18" charset="0"/>
                            </a:rPr>
                          </m:ctrlPr>
                        </m:sSubPr>
                        <m:e>
                          <m:r>
                            <a:rPr lang="en-DE" i="1">
                              <a:solidFill>
                                <a:srgbClr val="FFFFFF"/>
                              </a:solidFill>
                              <a:latin typeface="Cambria Math" panose="02040503050406030204" pitchFamily="18" charset="0"/>
                            </a:rPr>
                            <m:t>𝑎</m:t>
                          </m:r>
                        </m:e>
                        <m:sub>
                          <m:r>
                            <a:rPr lang="en-DE" i="0">
                              <a:solidFill>
                                <a:srgbClr val="FFFFFF"/>
                              </a:solidFill>
                              <a:latin typeface="Cambria Math" panose="02040503050406030204" pitchFamily="18" charset="0"/>
                            </a:rPr>
                            <m:t>0</m:t>
                          </m:r>
                        </m:sub>
                      </m:sSub>
                      <m:r>
                        <a:rPr lang="en-DE" i="0">
                          <a:solidFill>
                            <a:srgbClr val="FFFFFF"/>
                          </a:solidFill>
                          <a:latin typeface="Cambria Math" panose="02040503050406030204" pitchFamily="18" charset="0"/>
                        </a:rPr>
                        <m:t>,</m:t>
                      </m:r>
                      <m:r>
                        <a:rPr lang="en-DE" i="1">
                          <a:solidFill>
                            <a:srgbClr val="FFFFFF"/>
                          </a:solidFill>
                          <a:latin typeface="Cambria Math" panose="02040503050406030204" pitchFamily="18" charset="0"/>
                        </a:rPr>
                        <m:t>𝑘</m:t>
                      </m:r>
                      <m:r>
                        <a:rPr lang="en-DE" i="0">
                          <a:solidFill>
                            <a:srgbClr val="FFFFFF"/>
                          </a:solidFill>
                          <a:latin typeface="Cambria Math" panose="02040503050406030204" pitchFamily="18" charset="0"/>
                        </a:rPr>
                        <m:t>−</m:t>
                      </m:r>
                      <m:sSub>
                        <m:sSubPr>
                          <m:ctrlPr>
                            <a:rPr lang="en-DE" i="1">
                              <a:solidFill>
                                <a:srgbClr val="FFFFFF"/>
                              </a:solidFill>
                              <a:latin typeface="Cambria Math" panose="02040503050406030204" pitchFamily="18" charset="0"/>
                            </a:rPr>
                          </m:ctrlPr>
                        </m:sSubPr>
                        <m:e>
                          <m:r>
                            <a:rPr lang="en-DE" i="1">
                              <a:solidFill>
                                <a:srgbClr val="FFFFFF"/>
                              </a:solidFill>
                              <a:latin typeface="Cambria Math" panose="02040503050406030204" pitchFamily="18" charset="0"/>
                            </a:rPr>
                            <m:t>𝑎</m:t>
                          </m:r>
                        </m:e>
                        <m:sub>
                          <m:r>
                            <a:rPr lang="en-DE" i="0">
                              <a:solidFill>
                                <a:srgbClr val="FFFFFF"/>
                              </a:solidFill>
                              <a:latin typeface="Cambria Math" panose="02040503050406030204" pitchFamily="18" charset="0"/>
                            </a:rPr>
                            <m:t>1</m:t>
                          </m:r>
                        </m:sub>
                      </m:sSub>
                      <m:r>
                        <a:rPr lang="en-DE" i="0">
                          <a:solidFill>
                            <a:srgbClr val="FFFFFF"/>
                          </a:solidFill>
                          <a:latin typeface="Cambria Math" panose="02040503050406030204" pitchFamily="18" charset="0"/>
                        </a:rPr>
                        <m:t>,…,</m:t>
                      </m:r>
                      <m:r>
                        <a:rPr lang="en-DE" i="1">
                          <a:solidFill>
                            <a:srgbClr val="FFFFFF"/>
                          </a:solidFill>
                          <a:latin typeface="Cambria Math" panose="02040503050406030204" pitchFamily="18" charset="0"/>
                        </a:rPr>
                        <m:t>𝑘</m:t>
                      </m:r>
                      <m:r>
                        <a:rPr lang="en-DE" i="0">
                          <a:solidFill>
                            <a:srgbClr val="FFFFFF"/>
                          </a:solidFill>
                          <a:latin typeface="Cambria Math" panose="02040503050406030204" pitchFamily="18" charset="0"/>
                        </a:rPr>
                        <m:t>−</m:t>
                      </m:r>
                      <m:sSub>
                        <m:sSubPr>
                          <m:ctrlPr>
                            <a:rPr lang="en-DE" i="1">
                              <a:solidFill>
                                <a:srgbClr val="FFFFFF"/>
                              </a:solidFill>
                              <a:latin typeface="Cambria Math" panose="02040503050406030204" pitchFamily="18" charset="0"/>
                            </a:rPr>
                          </m:ctrlPr>
                        </m:sSubPr>
                        <m:e>
                          <m:r>
                            <a:rPr lang="en-DE" i="1">
                              <a:solidFill>
                                <a:srgbClr val="FFFFFF"/>
                              </a:solidFill>
                              <a:latin typeface="Cambria Math" panose="02040503050406030204" pitchFamily="18" charset="0"/>
                            </a:rPr>
                            <m:t>𝑎</m:t>
                          </m:r>
                        </m:e>
                        <m:sub>
                          <m:r>
                            <a:rPr lang="en-DE" i="1">
                              <a:solidFill>
                                <a:srgbClr val="FFFFFF"/>
                              </a:solidFill>
                              <a:latin typeface="Cambria Math" panose="02040503050406030204" pitchFamily="18" charset="0"/>
                            </a:rPr>
                            <m:t>𝑛</m:t>
                          </m:r>
                          <m:r>
                            <a:rPr lang="en-DE" i="0">
                              <a:solidFill>
                                <a:srgbClr val="FFFFFF"/>
                              </a:solidFill>
                              <a:latin typeface="Cambria Math" panose="02040503050406030204" pitchFamily="18" charset="0"/>
                            </a:rPr>
                            <m:t>−1</m:t>
                          </m:r>
                        </m:sub>
                      </m:sSub>
                    </m:oMath>
                  </m:oMathPara>
                </a14:m>
                <a:endParaRPr lang="en-DE">
                  <a:solidFill>
                    <a:srgbClr val="FFFFFF"/>
                  </a:solidFill>
                </a:endParaRPr>
              </a:p>
            </p:txBody>
          </p:sp>
        </mc:Choice>
        <mc:Fallback xmlns="">
          <p:sp>
            <p:nvSpPr>
              <p:cNvPr id="62" name="TextBox 61">
                <a:extLst>
                  <a:ext uri="{FF2B5EF4-FFF2-40B4-BE49-F238E27FC236}">
                    <a16:creationId xmlns:a16="http://schemas.microsoft.com/office/drawing/2014/main" id="{559115A4-AE82-9CF6-AADA-FC808E76AD19}"/>
                  </a:ext>
                </a:extLst>
              </p:cNvPr>
              <p:cNvSpPr txBox="1">
                <a:spLocks noRot="1" noChangeAspect="1" noMove="1" noResize="1" noEditPoints="1" noAdjustHandles="1" noChangeArrowheads="1" noChangeShapeType="1" noTextEdit="1"/>
              </p:cNvSpPr>
              <p:nvPr/>
            </p:nvSpPr>
            <p:spPr>
              <a:xfrm>
                <a:off x="1819991" y="1249086"/>
                <a:ext cx="2984877" cy="369332"/>
              </a:xfrm>
              <a:prstGeom prst="rect">
                <a:avLst/>
              </a:prstGeom>
              <a:blipFill>
                <a:blip r:embed="rId3"/>
                <a:stretch>
                  <a:fillRect b="-1667"/>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5B098B14-5353-2BF6-182D-92A9463CE08A}"/>
                  </a:ext>
                </a:extLst>
              </p:cNvPr>
              <p:cNvSpPr txBox="1"/>
              <p:nvPr/>
            </p:nvSpPr>
            <p:spPr>
              <a:xfrm>
                <a:off x="772779" y="2487470"/>
                <a:ext cx="773606"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lang="en-DE" i="1" smtClean="0">
                          <a:solidFill>
                            <a:srgbClr val="FFFFFF"/>
                          </a:solidFill>
                          <a:latin typeface="Cambria Math" panose="02040503050406030204" pitchFamily="18" charset="0"/>
                        </a:rPr>
                        <m:t>𝑘</m:t>
                      </m:r>
                      <m:r>
                        <a:rPr lang="en-DE" i="0">
                          <a:solidFill>
                            <a:srgbClr val="FFFFFF"/>
                          </a:solidFill>
                          <a:latin typeface="Cambria Math" panose="02040503050406030204" pitchFamily="18" charset="0"/>
                        </a:rPr>
                        <m:t>=1</m:t>
                      </m:r>
                    </m:oMath>
                  </m:oMathPara>
                </a14:m>
                <a:endParaRPr lang="en-DE">
                  <a:solidFill>
                    <a:srgbClr val="FFFFFF"/>
                  </a:solidFill>
                </a:endParaRPr>
              </a:p>
            </p:txBody>
          </p:sp>
        </mc:Choice>
        <mc:Fallback xmlns="">
          <p:sp>
            <p:nvSpPr>
              <p:cNvPr id="76" name="TextBox 75">
                <a:extLst>
                  <a:ext uri="{FF2B5EF4-FFF2-40B4-BE49-F238E27FC236}">
                    <a16:creationId xmlns:a16="http://schemas.microsoft.com/office/drawing/2014/main" id="{5B098B14-5353-2BF6-182D-92A9463CE08A}"/>
                  </a:ext>
                </a:extLst>
              </p:cNvPr>
              <p:cNvSpPr txBox="1">
                <a:spLocks noRot="1" noChangeAspect="1" noMove="1" noResize="1" noEditPoints="1" noAdjustHandles="1" noChangeArrowheads="1" noChangeShapeType="1" noTextEdit="1"/>
              </p:cNvSpPr>
              <p:nvPr/>
            </p:nvSpPr>
            <p:spPr>
              <a:xfrm>
                <a:off x="772779" y="2487470"/>
                <a:ext cx="773606" cy="369332"/>
              </a:xfrm>
              <a:prstGeom prst="rect">
                <a:avLst/>
              </a:prstGeom>
              <a:blipFill>
                <a:blip r:embed="rId4"/>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224EA70D-5F39-3B0D-6683-86FBB9A1FCA2}"/>
                  </a:ext>
                </a:extLst>
              </p:cNvPr>
              <p:cNvSpPr txBox="1"/>
              <p:nvPr/>
            </p:nvSpPr>
            <p:spPr>
              <a:xfrm>
                <a:off x="5353855" y="1612828"/>
                <a:ext cx="162443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DE" i="1" smtClean="0">
                              <a:solidFill>
                                <a:srgbClr val="FFFFFF"/>
                              </a:solidFill>
                              <a:latin typeface="Cambria Math" panose="02040503050406030204" pitchFamily="18" charset="0"/>
                            </a:rPr>
                          </m:ctrlPr>
                        </m:sSubPr>
                        <m:e>
                          <m:r>
                            <a:rPr lang="en-DE" i="1">
                              <a:solidFill>
                                <a:srgbClr val="FFFFFF"/>
                              </a:solidFill>
                              <a:latin typeface="Cambria Math" panose="02040503050406030204" pitchFamily="18" charset="0"/>
                            </a:rPr>
                            <m:t>𝑎</m:t>
                          </m:r>
                        </m:e>
                        <m:sub>
                          <m:r>
                            <a:rPr lang="en-DE" i="0">
                              <a:solidFill>
                                <a:srgbClr val="FFFFFF"/>
                              </a:solidFill>
                              <a:latin typeface="Cambria Math" panose="02040503050406030204" pitchFamily="18" charset="0"/>
                            </a:rPr>
                            <m:t>0</m:t>
                          </m:r>
                        </m:sub>
                      </m:sSub>
                      <m:r>
                        <a:rPr lang="en-DE" i="0">
                          <a:solidFill>
                            <a:srgbClr val="FFFFFF"/>
                          </a:solidFill>
                          <a:latin typeface="Cambria Math" panose="02040503050406030204" pitchFamily="18" charset="0"/>
                        </a:rPr>
                        <m:t>,</m:t>
                      </m:r>
                      <m:sSub>
                        <m:sSubPr>
                          <m:ctrlPr>
                            <a:rPr lang="en-DE" i="1">
                              <a:solidFill>
                                <a:srgbClr val="FFFFFF"/>
                              </a:solidFill>
                              <a:latin typeface="Cambria Math" panose="02040503050406030204" pitchFamily="18" charset="0"/>
                            </a:rPr>
                          </m:ctrlPr>
                        </m:sSubPr>
                        <m:e>
                          <m:r>
                            <a:rPr lang="en-DE" i="1">
                              <a:solidFill>
                                <a:srgbClr val="FFFFFF"/>
                              </a:solidFill>
                              <a:latin typeface="Cambria Math" panose="02040503050406030204" pitchFamily="18" charset="0"/>
                            </a:rPr>
                            <m:t>𝑎</m:t>
                          </m:r>
                        </m:e>
                        <m:sub>
                          <m:r>
                            <a:rPr lang="en-DE" i="0">
                              <a:solidFill>
                                <a:srgbClr val="FFFFFF"/>
                              </a:solidFill>
                              <a:latin typeface="Cambria Math" panose="02040503050406030204" pitchFamily="18" charset="0"/>
                            </a:rPr>
                            <m:t>1</m:t>
                          </m:r>
                        </m:sub>
                      </m:sSub>
                      <m:r>
                        <a:rPr lang="en-DE" i="0">
                          <a:solidFill>
                            <a:srgbClr val="FFFFFF"/>
                          </a:solidFill>
                          <a:latin typeface="Cambria Math" panose="02040503050406030204" pitchFamily="18" charset="0"/>
                        </a:rPr>
                        <m:t>,…,</m:t>
                      </m:r>
                      <m:sSub>
                        <m:sSubPr>
                          <m:ctrlPr>
                            <a:rPr lang="en-DE" i="1">
                              <a:solidFill>
                                <a:srgbClr val="FFFFFF"/>
                              </a:solidFill>
                              <a:latin typeface="Cambria Math" panose="02040503050406030204" pitchFamily="18" charset="0"/>
                            </a:rPr>
                          </m:ctrlPr>
                        </m:sSubPr>
                        <m:e>
                          <m:r>
                            <a:rPr lang="en-DE" i="1">
                              <a:solidFill>
                                <a:srgbClr val="FFFFFF"/>
                              </a:solidFill>
                              <a:latin typeface="Cambria Math" panose="02040503050406030204" pitchFamily="18" charset="0"/>
                            </a:rPr>
                            <m:t>𝑎</m:t>
                          </m:r>
                        </m:e>
                        <m:sub>
                          <m:r>
                            <a:rPr lang="en-DE" i="1">
                              <a:solidFill>
                                <a:srgbClr val="FFFFFF"/>
                              </a:solidFill>
                              <a:latin typeface="Cambria Math" panose="02040503050406030204" pitchFamily="18" charset="0"/>
                            </a:rPr>
                            <m:t>𝑛</m:t>
                          </m:r>
                          <m:r>
                            <a:rPr lang="en-DE" i="0">
                              <a:solidFill>
                                <a:srgbClr val="FFFFFF"/>
                              </a:solidFill>
                              <a:latin typeface="Cambria Math" panose="02040503050406030204" pitchFamily="18" charset="0"/>
                            </a:rPr>
                            <m:t>−1</m:t>
                          </m:r>
                        </m:sub>
                      </m:sSub>
                    </m:oMath>
                  </m:oMathPara>
                </a14:m>
                <a:endParaRPr lang="en-DE">
                  <a:solidFill>
                    <a:srgbClr val="FFFFFF"/>
                  </a:solidFill>
                </a:endParaRPr>
              </a:p>
            </p:txBody>
          </p:sp>
        </mc:Choice>
        <mc:Fallback xmlns="">
          <p:sp>
            <p:nvSpPr>
              <p:cNvPr id="78" name="TextBox 77">
                <a:extLst>
                  <a:ext uri="{FF2B5EF4-FFF2-40B4-BE49-F238E27FC236}">
                    <a16:creationId xmlns:a16="http://schemas.microsoft.com/office/drawing/2014/main" id="{224EA70D-5F39-3B0D-6683-86FBB9A1FCA2}"/>
                  </a:ext>
                </a:extLst>
              </p:cNvPr>
              <p:cNvSpPr txBox="1">
                <a:spLocks noRot="1" noChangeAspect="1" noMove="1" noResize="1" noEditPoints="1" noAdjustHandles="1" noChangeArrowheads="1" noChangeShapeType="1" noTextEdit="1"/>
              </p:cNvSpPr>
              <p:nvPr/>
            </p:nvSpPr>
            <p:spPr>
              <a:xfrm>
                <a:off x="5353855" y="1612828"/>
                <a:ext cx="1624433" cy="369332"/>
              </a:xfrm>
              <a:prstGeom prst="rect">
                <a:avLst/>
              </a:prstGeom>
              <a:blipFill>
                <a:blip r:embed="rId5"/>
                <a:stretch>
                  <a:fillRect b="-1667"/>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207B48CE-2E71-6955-6456-5048FD1D204B}"/>
                  </a:ext>
                </a:extLst>
              </p:cNvPr>
              <p:cNvSpPr txBox="1"/>
              <p:nvPr/>
            </p:nvSpPr>
            <p:spPr>
              <a:xfrm>
                <a:off x="7112628" y="1341407"/>
                <a:ext cx="2932327" cy="9121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nary>
                        <m:naryPr>
                          <m:chr m:val="∑"/>
                          <m:limLoc m:val="undOvr"/>
                          <m:ctrlPr>
                            <a:rPr lang="en-DE" i="1" smtClean="0">
                              <a:solidFill>
                                <a:srgbClr val="FFFFFF"/>
                              </a:solidFill>
                              <a:latin typeface="Cambria Math" panose="02040503050406030204" pitchFamily="18" charset="0"/>
                            </a:rPr>
                          </m:ctrlPr>
                        </m:naryPr>
                        <m:sub>
                          <m:r>
                            <a:rPr lang="en-DE" i="1">
                              <a:solidFill>
                                <a:srgbClr val="FFFFFF"/>
                              </a:solidFill>
                              <a:latin typeface="Cambria Math" panose="02040503050406030204" pitchFamily="18" charset="0"/>
                            </a:rPr>
                            <m:t>𝑗</m:t>
                          </m:r>
                          <m:r>
                            <a:rPr lang="en-DE" i="1">
                              <a:solidFill>
                                <a:srgbClr val="FFFFFF"/>
                              </a:solidFill>
                              <a:latin typeface="Cambria Math" panose="02040503050406030204" pitchFamily="18" charset="0"/>
                            </a:rPr>
                            <m:t>=0</m:t>
                          </m:r>
                        </m:sub>
                        <m:sup>
                          <m:r>
                            <a:rPr lang="en-DE" i="1">
                              <a:solidFill>
                                <a:srgbClr val="FFFFFF"/>
                              </a:solidFill>
                              <a:latin typeface="Cambria Math" panose="02040503050406030204" pitchFamily="18" charset="0"/>
                            </a:rPr>
                            <m:t>𝑖</m:t>
                          </m:r>
                        </m:sup>
                        <m:e>
                          <m:d>
                            <m:dPr>
                              <m:ctrlPr>
                                <a:rPr lang="en-DE" i="1">
                                  <a:solidFill>
                                    <a:srgbClr val="FFFFFF"/>
                                  </a:solidFill>
                                  <a:latin typeface="Cambria Math" panose="02040503050406030204" pitchFamily="18" charset="0"/>
                                </a:rPr>
                              </m:ctrlPr>
                            </m:dPr>
                            <m:e>
                              <m:r>
                                <a:rPr lang="en-DE" i="1">
                                  <a:solidFill>
                                    <a:srgbClr val="FFFFFF"/>
                                  </a:solidFill>
                                  <a:latin typeface="Cambria Math" panose="02040503050406030204" pitchFamily="18" charset="0"/>
                                </a:rPr>
                                <m:t>𝑘</m:t>
                              </m:r>
                              <m:r>
                                <a:rPr lang="en-DE" i="1">
                                  <a:solidFill>
                                    <a:srgbClr val="FFFFFF"/>
                                  </a:solidFill>
                                  <a:latin typeface="Cambria Math" panose="02040503050406030204" pitchFamily="18" charset="0"/>
                                </a:rPr>
                                <m:t>−</m:t>
                              </m:r>
                              <m:sSub>
                                <m:sSubPr>
                                  <m:ctrlPr>
                                    <a:rPr lang="en-DE" i="1">
                                      <a:solidFill>
                                        <a:srgbClr val="FFFFFF"/>
                                      </a:solidFill>
                                      <a:latin typeface="Cambria Math" panose="02040503050406030204" pitchFamily="18" charset="0"/>
                                    </a:rPr>
                                  </m:ctrlPr>
                                </m:sSubPr>
                                <m:e>
                                  <m:r>
                                    <a:rPr lang="en-DE" i="1">
                                      <a:solidFill>
                                        <a:srgbClr val="FFFFFF"/>
                                      </a:solidFill>
                                      <a:latin typeface="Cambria Math" panose="02040503050406030204" pitchFamily="18" charset="0"/>
                                    </a:rPr>
                                    <m:t>𝑎</m:t>
                                  </m:r>
                                </m:e>
                                <m:sub>
                                  <m:r>
                                    <a:rPr lang="en-DE" i="1">
                                      <a:solidFill>
                                        <a:srgbClr val="FFFFFF"/>
                                      </a:solidFill>
                                      <a:latin typeface="Cambria Math" panose="02040503050406030204" pitchFamily="18" charset="0"/>
                                    </a:rPr>
                                    <m:t>𝑗</m:t>
                                  </m:r>
                                </m:sub>
                              </m:sSub>
                            </m:e>
                          </m:d>
                        </m:e>
                      </m:nary>
                      <m:r>
                        <a:rPr lang="en-DE" i="1">
                          <a:solidFill>
                            <a:srgbClr val="FFFFFF"/>
                          </a:solidFill>
                          <a:latin typeface="Cambria Math" panose="02040503050406030204" pitchFamily="18" charset="0"/>
                        </a:rPr>
                        <m:t>=</m:t>
                      </m:r>
                      <m:r>
                        <a:rPr lang="en-DE" i="1">
                          <a:solidFill>
                            <a:srgbClr val="FFFFFF"/>
                          </a:solidFill>
                          <a:latin typeface="Cambria Math" panose="02040503050406030204" pitchFamily="18" charset="0"/>
                        </a:rPr>
                        <m:t>𝑘𝑖</m:t>
                      </m:r>
                      <m:r>
                        <a:rPr lang="en-DE" i="1">
                          <a:solidFill>
                            <a:srgbClr val="FFFFFF"/>
                          </a:solidFill>
                          <a:latin typeface="Cambria Math" panose="02040503050406030204" pitchFamily="18" charset="0"/>
                        </a:rPr>
                        <m:t>−</m:t>
                      </m:r>
                      <m:nary>
                        <m:naryPr>
                          <m:chr m:val="∑"/>
                          <m:limLoc m:val="undOvr"/>
                          <m:ctrlPr>
                            <a:rPr lang="en-DE" i="1">
                              <a:solidFill>
                                <a:srgbClr val="FFFFFF"/>
                              </a:solidFill>
                              <a:latin typeface="Cambria Math" panose="02040503050406030204" pitchFamily="18" charset="0"/>
                            </a:rPr>
                          </m:ctrlPr>
                        </m:naryPr>
                        <m:sub>
                          <m:r>
                            <a:rPr lang="en-DE" i="1">
                              <a:solidFill>
                                <a:srgbClr val="FFFFFF"/>
                              </a:solidFill>
                              <a:latin typeface="Cambria Math" panose="02040503050406030204" pitchFamily="18" charset="0"/>
                            </a:rPr>
                            <m:t>𝑗</m:t>
                          </m:r>
                          <m:r>
                            <a:rPr lang="en-DE" i="1">
                              <a:solidFill>
                                <a:srgbClr val="FFFFFF"/>
                              </a:solidFill>
                              <a:latin typeface="Cambria Math" panose="02040503050406030204" pitchFamily="18" charset="0"/>
                            </a:rPr>
                            <m:t>=0</m:t>
                          </m:r>
                        </m:sub>
                        <m:sup>
                          <m:r>
                            <a:rPr lang="en-DE" i="1">
                              <a:solidFill>
                                <a:srgbClr val="FFFFFF"/>
                              </a:solidFill>
                              <a:latin typeface="Cambria Math" panose="02040503050406030204" pitchFamily="18" charset="0"/>
                            </a:rPr>
                            <m:t>𝑖</m:t>
                          </m:r>
                        </m:sup>
                        <m:e>
                          <m:sSub>
                            <m:sSubPr>
                              <m:ctrlPr>
                                <a:rPr lang="en-DE" i="1">
                                  <a:solidFill>
                                    <a:srgbClr val="FFFFFF"/>
                                  </a:solidFill>
                                  <a:latin typeface="Cambria Math" panose="02040503050406030204" pitchFamily="18" charset="0"/>
                                </a:rPr>
                              </m:ctrlPr>
                            </m:sSubPr>
                            <m:e>
                              <m:r>
                                <a:rPr lang="en-DE" i="1">
                                  <a:solidFill>
                                    <a:srgbClr val="FFFFFF"/>
                                  </a:solidFill>
                                  <a:latin typeface="Cambria Math" panose="02040503050406030204" pitchFamily="18" charset="0"/>
                                </a:rPr>
                                <m:t>𝑎</m:t>
                              </m:r>
                            </m:e>
                            <m:sub>
                              <m:r>
                                <a:rPr lang="en-DE" i="1">
                                  <a:solidFill>
                                    <a:srgbClr val="FFFFFF"/>
                                  </a:solidFill>
                                  <a:latin typeface="Cambria Math" panose="02040503050406030204" pitchFamily="18" charset="0"/>
                                </a:rPr>
                                <m:t>𝑗</m:t>
                              </m:r>
                            </m:sub>
                          </m:sSub>
                        </m:e>
                      </m:nary>
                    </m:oMath>
                  </m:oMathPara>
                </a14:m>
                <a:endParaRPr lang="en-DE">
                  <a:solidFill>
                    <a:srgbClr val="FFFFFF"/>
                  </a:solidFill>
                </a:endParaRPr>
              </a:p>
            </p:txBody>
          </p:sp>
        </mc:Choice>
        <mc:Fallback xmlns="">
          <p:sp>
            <p:nvSpPr>
              <p:cNvPr id="91" name="TextBox 90">
                <a:extLst>
                  <a:ext uri="{FF2B5EF4-FFF2-40B4-BE49-F238E27FC236}">
                    <a16:creationId xmlns:a16="http://schemas.microsoft.com/office/drawing/2014/main" id="{207B48CE-2E71-6955-6456-5048FD1D204B}"/>
                  </a:ext>
                </a:extLst>
              </p:cNvPr>
              <p:cNvSpPr txBox="1">
                <a:spLocks noRot="1" noChangeAspect="1" noMove="1" noResize="1" noEditPoints="1" noAdjustHandles="1" noChangeArrowheads="1" noChangeShapeType="1" noTextEdit="1"/>
              </p:cNvSpPr>
              <p:nvPr/>
            </p:nvSpPr>
            <p:spPr>
              <a:xfrm>
                <a:off x="7112628" y="1341407"/>
                <a:ext cx="2932327" cy="912173"/>
              </a:xfrm>
              <a:prstGeom prst="rect">
                <a:avLst/>
              </a:prstGeom>
              <a:blipFill>
                <a:blip r:embed="rId6"/>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CFEBA88B-FAB1-E297-F891-3C2FBC79A830}"/>
                  </a:ext>
                </a:extLst>
              </p:cNvPr>
              <p:cNvSpPr txBox="1"/>
              <p:nvPr/>
            </p:nvSpPr>
            <p:spPr>
              <a:xfrm>
                <a:off x="2565627" y="2506169"/>
                <a:ext cx="23529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lang="en-DE" i="1" smtClean="0">
                          <a:solidFill>
                            <a:srgbClr val="FFFFFF"/>
                          </a:solidFill>
                          <a:latin typeface="Cambria Math" panose="02040503050406030204" pitchFamily="18" charset="0"/>
                        </a:rPr>
                        <m:t>𝑖</m:t>
                      </m:r>
                    </m:oMath>
                  </m:oMathPara>
                </a14:m>
                <a:endParaRPr lang="en-DE">
                  <a:solidFill>
                    <a:srgbClr val="FFFFFF"/>
                  </a:solidFill>
                </a:endParaRPr>
              </a:p>
            </p:txBody>
          </p:sp>
        </mc:Choice>
        <mc:Fallback xmlns="">
          <p:sp>
            <p:nvSpPr>
              <p:cNvPr id="93" name="TextBox 92">
                <a:extLst>
                  <a:ext uri="{FF2B5EF4-FFF2-40B4-BE49-F238E27FC236}">
                    <a16:creationId xmlns:a16="http://schemas.microsoft.com/office/drawing/2014/main" id="{CFEBA88B-FAB1-E297-F891-3C2FBC79A830}"/>
                  </a:ext>
                </a:extLst>
              </p:cNvPr>
              <p:cNvSpPr txBox="1">
                <a:spLocks noRot="1" noChangeAspect="1" noMove="1" noResize="1" noEditPoints="1" noAdjustHandles="1" noChangeArrowheads="1" noChangeShapeType="1" noTextEdit="1"/>
              </p:cNvSpPr>
              <p:nvPr/>
            </p:nvSpPr>
            <p:spPr>
              <a:xfrm>
                <a:off x="2565627" y="2506169"/>
                <a:ext cx="235290" cy="369332"/>
              </a:xfrm>
              <a:prstGeom prst="rect">
                <a:avLst/>
              </a:prstGeom>
              <a:blipFill>
                <a:blip r:embed="rId7"/>
                <a:stretch>
                  <a:fillRect r="-7895"/>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C022BC0C-C015-7D70-CD2C-A4EB2C43FFD5}"/>
                  </a:ext>
                </a:extLst>
              </p:cNvPr>
              <p:cNvSpPr txBox="1"/>
              <p:nvPr/>
            </p:nvSpPr>
            <p:spPr>
              <a:xfrm>
                <a:off x="2554493" y="3314646"/>
                <a:ext cx="34680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DE" i="1" smtClean="0">
                              <a:solidFill>
                                <a:srgbClr val="FFFFFF"/>
                              </a:solidFill>
                              <a:latin typeface="Cambria Math" panose="02040503050406030204" pitchFamily="18" charset="0"/>
                            </a:rPr>
                          </m:ctrlPr>
                        </m:sSubPr>
                        <m:e>
                          <m:r>
                            <a:rPr lang="en-DE" i="1">
                              <a:solidFill>
                                <a:srgbClr val="FFFFFF"/>
                              </a:solidFill>
                              <a:latin typeface="Cambria Math" panose="02040503050406030204" pitchFamily="18" charset="0"/>
                            </a:rPr>
                            <m:t>𝑎</m:t>
                          </m:r>
                        </m:e>
                        <m:sub>
                          <m:r>
                            <a:rPr lang="en-DE" i="1">
                              <a:solidFill>
                                <a:srgbClr val="FFFFFF"/>
                              </a:solidFill>
                              <a:latin typeface="Cambria Math" panose="02040503050406030204" pitchFamily="18" charset="0"/>
                            </a:rPr>
                            <m:t>𝑖</m:t>
                          </m:r>
                        </m:sub>
                      </m:sSub>
                    </m:oMath>
                  </m:oMathPara>
                </a14:m>
                <a:endParaRPr lang="en-DE">
                  <a:solidFill>
                    <a:srgbClr val="FFFFFF"/>
                  </a:solidFill>
                </a:endParaRPr>
              </a:p>
            </p:txBody>
          </p:sp>
        </mc:Choice>
        <mc:Fallback xmlns="">
          <p:sp>
            <p:nvSpPr>
              <p:cNvPr id="95" name="TextBox 94">
                <a:extLst>
                  <a:ext uri="{FF2B5EF4-FFF2-40B4-BE49-F238E27FC236}">
                    <a16:creationId xmlns:a16="http://schemas.microsoft.com/office/drawing/2014/main" id="{C022BC0C-C015-7D70-CD2C-A4EB2C43FFD5}"/>
                  </a:ext>
                </a:extLst>
              </p:cNvPr>
              <p:cNvSpPr txBox="1">
                <a:spLocks noRot="1" noChangeAspect="1" noMove="1" noResize="1" noEditPoints="1" noAdjustHandles="1" noChangeArrowheads="1" noChangeShapeType="1" noTextEdit="1"/>
              </p:cNvSpPr>
              <p:nvPr/>
            </p:nvSpPr>
            <p:spPr>
              <a:xfrm>
                <a:off x="2554493" y="3314646"/>
                <a:ext cx="346803" cy="369332"/>
              </a:xfrm>
              <a:prstGeom prst="rect">
                <a:avLst/>
              </a:prstGeom>
              <a:blipFill>
                <a:blip r:embed="rId8"/>
                <a:stretch>
                  <a:fillRect b="-3333"/>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03C0C5CD-4EEB-9485-8B66-FADC3D0505CD}"/>
                  </a:ext>
                </a:extLst>
              </p:cNvPr>
              <p:cNvSpPr txBox="1"/>
              <p:nvPr/>
            </p:nvSpPr>
            <p:spPr>
              <a:xfrm>
                <a:off x="2552724" y="3846758"/>
                <a:ext cx="732860" cy="9121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nary>
                        <m:naryPr>
                          <m:chr m:val="∑"/>
                          <m:limLoc m:val="undOvr"/>
                          <m:ctrlPr>
                            <a:rPr lang="en-DE" i="1" smtClean="0">
                              <a:solidFill>
                                <a:srgbClr val="FFFFFF"/>
                              </a:solidFill>
                              <a:latin typeface="Cambria Math" panose="02040503050406030204" pitchFamily="18" charset="0"/>
                            </a:rPr>
                          </m:ctrlPr>
                        </m:naryPr>
                        <m:sub>
                          <m:r>
                            <a:rPr lang="en-DE" i="1">
                              <a:solidFill>
                                <a:srgbClr val="FFFFFF"/>
                              </a:solidFill>
                              <a:latin typeface="Cambria Math" panose="02040503050406030204" pitchFamily="18" charset="0"/>
                            </a:rPr>
                            <m:t>𝑗</m:t>
                          </m:r>
                          <m:r>
                            <a:rPr lang="en-DE" i="1">
                              <a:solidFill>
                                <a:srgbClr val="FFFFFF"/>
                              </a:solidFill>
                              <a:latin typeface="Cambria Math" panose="02040503050406030204" pitchFamily="18" charset="0"/>
                            </a:rPr>
                            <m:t>=0</m:t>
                          </m:r>
                        </m:sub>
                        <m:sup>
                          <m:r>
                            <a:rPr lang="en-DE" i="1">
                              <a:solidFill>
                                <a:srgbClr val="FFFFFF"/>
                              </a:solidFill>
                              <a:latin typeface="Cambria Math" panose="02040503050406030204" pitchFamily="18" charset="0"/>
                            </a:rPr>
                            <m:t>𝑖</m:t>
                          </m:r>
                        </m:sup>
                        <m:e>
                          <m:sSub>
                            <m:sSubPr>
                              <m:ctrlPr>
                                <a:rPr lang="en-DE" i="1">
                                  <a:solidFill>
                                    <a:srgbClr val="FFFFFF"/>
                                  </a:solidFill>
                                  <a:latin typeface="Cambria Math" panose="02040503050406030204" pitchFamily="18" charset="0"/>
                                </a:rPr>
                              </m:ctrlPr>
                            </m:sSubPr>
                            <m:e>
                              <m:r>
                                <a:rPr lang="en-DE" i="1">
                                  <a:solidFill>
                                    <a:srgbClr val="FFFFFF"/>
                                  </a:solidFill>
                                  <a:latin typeface="Cambria Math" panose="02040503050406030204" pitchFamily="18" charset="0"/>
                                </a:rPr>
                                <m:t>𝑎</m:t>
                              </m:r>
                            </m:e>
                            <m:sub>
                              <m:r>
                                <a:rPr lang="en-DE" i="1">
                                  <a:solidFill>
                                    <a:srgbClr val="FFFFFF"/>
                                  </a:solidFill>
                                  <a:latin typeface="Cambria Math" panose="02040503050406030204" pitchFamily="18" charset="0"/>
                                </a:rPr>
                                <m:t>𝑗</m:t>
                              </m:r>
                            </m:sub>
                          </m:sSub>
                        </m:e>
                      </m:nary>
                    </m:oMath>
                  </m:oMathPara>
                </a14:m>
                <a:endParaRPr lang="en-DE">
                  <a:solidFill>
                    <a:srgbClr val="FFFFFF"/>
                  </a:solidFill>
                </a:endParaRPr>
              </a:p>
            </p:txBody>
          </p:sp>
        </mc:Choice>
        <mc:Fallback xmlns="">
          <p:sp>
            <p:nvSpPr>
              <p:cNvPr id="101" name="TextBox 100">
                <a:extLst>
                  <a:ext uri="{FF2B5EF4-FFF2-40B4-BE49-F238E27FC236}">
                    <a16:creationId xmlns:a16="http://schemas.microsoft.com/office/drawing/2014/main" id="{03C0C5CD-4EEB-9485-8B66-FADC3D0505CD}"/>
                  </a:ext>
                </a:extLst>
              </p:cNvPr>
              <p:cNvSpPr txBox="1">
                <a:spLocks noRot="1" noChangeAspect="1" noMove="1" noResize="1" noEditPoints="1" noAdjustHandles="1" noChangeArrowheads="1" noChangeShapeType="1" noTextEdit="1"/>
              </p:cNvSpPr>
              <p:nvPr/>
            </p:nvSpPr>
            <p:spPr>
              <a:xfrm>
                <a:off x="2552724" y="3846758"/>
                <a:ext cx="732860" cy="912173"/>
              </a:xfrm>
              <a:prstGeom prst="rect">
                <a:avLst/>
              </a:prstGeom>
              <a:blipFill>
                <a:blip r:embed="rId9"/>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07C8AFEC-A4C9-82F4-9A5C-C991DB9477A4}"/>
                  </a:ext>
                </a:extLst>
              </p:cNvPr>
              <p:cNvSpPr txBox="1"/>
              <p:nvPr/>
            </p:nvSpPr>
            <p:spPr>
              <a:xfrm>
                <a:off x="2479554" y="4733185"/>
                <a:ext cx="1139342" cy="9121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nary>
                        <m:naryPr>
                          <m:chr m:val="∑"/>
                          <m:limLoc m:val="undOvr"/>
                          <m:ctrlPr>
                            <a:rPr lang="en-DE" i="1" smtClean="0">
                              <a:solidFill>
                                <a:srgbClr val="FFFFFF"/>
                              </a:solidFill>
                              <a:latin typeface="Cambria Math" panose="02040503050406030204" pitchFamily="18" charset="0"/>
                            </a:rPr>
                          </m:ctrlPr>
                        </m:naryPr>
                        <m:sub>
                          <m:r>
                            <a:rPr lang="en-DE" i="1">
                              <a:solidFill>
                                <a:srgbClr val="FFFFFF"/>
                              </a:solidFill>
                              <a:latin typeface="Cambria Math" panose="02040503050406030204" pitchFamily="18" charset="0"/>
                            </a:rPr>
                            <m:t>𝑗</m:t>
                          </m:r>
                          <m:r>
                            <a:rPr lang="en-DE" i="0">
                              <a:solidFill>
                                <a:srgbClr val="FFFFFF"/>
                              </a:solidFill>
                              <a:latin typeface="Cambria Math" panose="02040503050406030204" pitchFamily="18" charset="0"/>
                            </a:rPr>
                            <m:t>=0</m:t>
                          </m:r>
                        </m:sub>
                        <m:sup>
                          <m:r>
                            <a:rPr lang="en-DE" i="1">
                              <a:solidFill>
                                <a:srgbClr val="FFFFFF"/>
                              </a:solidFill>
                              <a:latin typeface="Cambria Math" panose="02040503050406030204" pitchFamily="18" charset="0"/>
                            </a:rPr>
                            <m:t>𝑖</m:t>
                          </m:r>
                        </m:sup>
                        <m:e>
                          <m:r>
                            <a:rPr lang="en-DE" i="1">
                              <a:solidFill>
                                <a:srgbClr val="FFFFFF"/>
                              </a:solidFill>
                              <a:latin typeface="Cambria Math" panose="02040503050406030204" pitchFamily="18" charset="0"/>
                            </a:rPr>
                            <m:t>𝑘</m:t>
                          </m:r>
                        </m:e>
                      </m:nary>
                      <m:r>
                        <a:rPr lang="en-DE" i="0">
                          <a:solidFill>
                            <a:srgbClr val="FFFFFF"/>
                          </a:solidFill>
                          <a:latin typeface="Cambria Math" panose="02040503050406030204" pitchFamily="18" charset="0"/>
                        </a:rPr>
                        <m:t>−</m:t>
                      </m:r>
                      <m:sSub>
                        <m:sSubPr>
                          <m:ctrlPr>
                            <a:rPr lang="en-DE" i="1">
                              <a:solidFill>
                                <a:srgbClr val="FFFFFF"/>
                              </a:solidFill>
                              <a:latin typeface="Cambria Math" panose="02040503050406030204" pitchFamily="18" charset="0"/>
                            </a:rPr>
                          </m:ctrlPr>
                        </m:sSubPr>
                        <m:e>
                          <m:r>
                            <a:rPr lang="en-DE" i="1">
                              <a:solidFill>
                                <a:srgbClr val="FFFFFF"/>
                              </a:solidFill>
                              <a:latin typeface="Cambria Math" panose="02040503050406030204" pitchFamily="18" charset="0"/>
                            </a:rPr>
                            <m:t>𝑎</m:t>
                          </m:r>
                        </m:e>
                        <m:sub>
                          <m:r>
                            <a:rPr lang="en-DE" i="1">
                              <a:solidFill>
                                <a:srgbClr val="FFFFFF"/>
                              </a:solidFill>
                              <a:latin typeface="Cambria Math" panose="02040503050406030204" pitchFamily="18" charset="0"/>
                            </a:rPr>
                            <m:t>𝑗</m:t>
                          </m:r>
                        </m:sub>
                      </m:sSub>
                    </m:oMath>
                  </m:oMathPara>
                </a14:m>
                <a:endParaRPr lang="en-DE">
                  <a:solidFill>
                    <a:srgbClr val="FFFFFF"/>
                  </a:solidFill>
                </a:endParaRPr>
              </a:p>
            </p:txBody>
          </p:sp>
        </mc:Choice>
        <mc:Fallback xmlns="">
          <p:sp>
            <p:nvSpPr>
              <p:cNvPr id="104" name="TextBox 103">
                <a:extLst>
                  <a:ext uri="{FF2B5EF4-FFF2-40B4-BE49-F238E27FC236}">
                    <a16:creationId xmlns:a16="http://schemas.microsoft.com/office/drawing/2014/main" id="{07C8AFEC-A4C9-82F4-9A5C-C991DB9477A4}"/>
                  </a:ext>
                </a:extLst>
              </p:cNvPr>
              <p:cNvSpPr txBox="1">
                <a:spLocks noRot="1" noChangeAspect="1" noMove="1" noResize="1" noEditPoints="1" noAdjustHandles="1" noChangeArrowheads="1" noChangeShapeType="1" noTextEdit="1"/>
              </p:cNvSpPr>
              <p:nvPr/>
            </p:nvSpPr>
            <p:spPr>
              <a:xfrm>
                <a:off x="2479554" y="4733185"/>
                <a:ext cx="1139342" cy="912173"/>
              </a:xfrm>
              <a:prstGeom prst="rect">
                <a:avLst/>
              </a:prstGeom>
              <a:blipFill>
                <a:blip r:embed="rId10"/>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6F0E18AB-9E4D-BDC7-CF1E-610E227F9F91}"/>
                  </a:ext>
                </a:extLst>
              </p:cNvPr>
              <p:cNvSpPr txBox="1"/>
              <p:nvPr/>
            </p:nvSpPr>
            <p:spPr>
              <a:xfrm>
                <a:off x="2610113" y="5883041"/>
                <a:ext cx="855299"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DE" i="1" smtClean="0">
                              <a:solidFill>
                                <a:srgbClr val="FFFFFF"/>
                              </a:solidFill>
                              <a:latin typeface="Cambria Math" panose="02040503050406030204" pitchFamily="18" charset="0"/>
                            </a:rPr>
                          </m:ctrlPr>
                        </m:sSubPr>
                        <m:e>
                          <m:r>
                            <a:rPr lang="en-DE" i="1">
                              <a:solidFill>
                                <a:srgbClr val="FFFFFF"/>
                              </a:solidFill>
                              <a:latin typeface="Cambria Math" panose="02040503050406030204" pitchFamily="18" charset="0"/>
                            </a:rPr>
                            <m:t>𝑎</m:t>
                          </m:r>
                        </m:e>
                        <m:sub>
                          <m:r>
                            <a:rPr lang="en-DE" i="1">
                              <a:solidFill>
                                <a:srgbClr val="FFFFFF"/>
                              </a:solidFill>
                              <a:latin typeface="Cambria Math" panose="02040503050406030204" pitchFamily="18" charset="0"/>
                            </a:rPr>
                            <m:t>𝑖</m:t>
                          </m:r>
                        </m:sub>
                      </m:sSub>
                      <m:r>
                        <a:rPr lang="en-DE" i="0">
                          <a:solidFill>
                            <a:srgbClr val="FFFFFF"/>
                          </a:solidFill>
                          <a:latin typeface="Cambria Math" panose="02040503050406030204" pitchFamily="18" charset="0"/>
                        </a:rPr>
                        <m:t>−</m:t>
                      </m:r>
                      <m:r>
                        <a:rPr lang="en-DE" i="1">
                          <a:solidFill>
                            <a:srgbClr val="FFFFFF"/>
                          </a:solidFill>
                          <a:latin typeface="Cambria Math" panose="02040503050406030204" pitchFamily="18" charset="0"/>
                        </a:rPr>
                        <m:t>𝑘</m:t>
                      </m:r>
                    </m:oMath>
                  </m:oMathPara>
                </a14:m>
                <a:endParaRPr lang="en-DE">
                  <a:solidFill>
                    <a:srgbClr val="FFFFFF"/>
                  </a:solidFill>
                </a:endParaRPr>
              </a:p>
            </p:txBody>
          </p:sp>
        </mc:Choice>
        <mc:Fallback xmlns="">
          <p:sp>
            <p:nvSpPr>
              <p:cNvPr id="107" name="TextBox 106">
                <a:extLst>
                  <a:ext uri="{FF2B5EF4-FFF2-40B4-BE49-F238E27FC236}">
                    <a16:creationId xmlns:a16="http://schemas.microsoft.com/office/drawing/2014/main" id="{6F0E18AB-9E4D-BDC7-CF1E-610E227F9F91}"/>
                  </a:ext>
                </a:extLst>
              </p:cNvPr>
              <p:cNvSpPr txBox="1">
                <a:spLocks noRot="1" noChangeAspect="1" noMove="1" noResize="1" noEditPoints="1" noAdjustHandles="1" noChangeArrowheads="1" noChangeShapeType="1" noTextEdit="1"/>
              </p:cNvSpPr>
              <p:nvPr/>
            </p:nvSpPr>
            <p:spPr>
              <a:xfrm>
                <a:off x="2610113" y="5883041"/>
                <a:ext cx="855299" cy="369332"/>
              </a:xfrm>
              <a:prstGeom prst="rect">
                <a:avLst/>
              </a:prstGeom>
              <a:blipFill>
                <a:blip r:embed="rId11"/>
                <a:stretch>
                  <a:fillRect b="-1639"/>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24B0E113-A430-C798-6B3B-66D9338A74BD}"/>
                  </a:ext>
                </a:extLst>
              </p:cNvPr>
              <p:cNvSpPr txBox="1"/>
              <p:nvPr/>
            </p:nvSpPr>
            <p:spPr>
              <a:xfrm>
                <a:off x="5981381" y="1233360"/>
                <a:ext cx="32745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lang="en-DE" i="1" smtClean="0">
                          <a:solidFill>
                            <a:srgbClr val="FFFFFF"/>
                          </a:solidFill>
                          <a:latin typeface="Cambria Math" panose="02040503050406030204" pitchFamily="18" charset="0"/>
                        </a:rPr>
                        <m:t>𝑘</m:t>
                      </m:r>
                    </m:oMath>
                  </m:oMathPara>
                </a14:m>
                <a:endParaRPr lang="en-DE">
                  <a:solidFill>
                    <a:srgbClr val="FFFFFF"/>
                  </a:solidFill>
                </a:endParaRPr>
              </a:p>
            </p:txBody>
          </p:sp>
        </mc:Choice>
        <mc:Fallback xmlns="">
          <p:sp>
            <p:nvSpPr>
              <p:cNvPr id="108" name="TextBox 107">
                <a:extLst>
                  <a:ext uri="{FF2B5EF4-FFF2-40B4-BE49-F238E27FC236}">
                    <a16:creationId xmlns:a16="http://schemas.microsoft.com/office/drawing/2014/main" id="{24B0E113-A430-C798-6B3B-66D9338A74BD}"/>
                  </a:ext>
                </a:extLst>
              </p:cNvPr>
              <p:cNvSpPr txBox="1">
                <a:spLocks noRot="1" noChangeAspect="1" noMove="1" noResize="1" noEditPoints="1" noAdjustHandles="1" noChangeArrowheads="1" noChangeShapeType="1" noTextEdit="1"/>
              </p:cNvSpPr>
              <p:nvPr/>
            </p:nvSpPr>
            <p:spPr>
              <a:xfrm>
                <a:off x="5981381" y="1233360"/>
                <a:ext cx="327453" cy="369332"/>
              </a:xfrm>
              <a:prstGeom prst="rect">
                <a:avLst/>
              </a:prstGeom>
              <a:blipFill>
                <a:blip r:embed="rId12"/>
                <a:stretch>
                  <a:fillRect/>
                </a:stretch>
              </a:blipFill>
              <a:ln w="12700" cap="flat">
                <a:no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267851568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par>
                                <p:cTn id="56" presetID="10" presetClass="entr" presetSubtype="0" fill="hold"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500"/>
                                        <p:tgtEl>
                                          <p:spTgt spid="23"/>
                                        </p:tgtEl>
                                      </p:cBhvr>
                                    </p:animEffect>
                                  </p:childTnLst>
                                </p:cTn>
                              </p:par>
                              <p:par>
                                <p:cTn id="59" presetID="10"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fade">
                                      <p:cBhvr>
                                        <p:cTn id="61" dur="500"/>
                                        <p:tgtEl>
                                          <p:spTgt spid="24"/>
                                        </p:tgtEl>
                                      </p:cBhvr>
                                    </p:animEffect>
                                  </p:childTnLst>
                                </p:cTn>
                              </p:par>
                              <p:par>
                                <p:cTn id="62" presetID="10" presetClass="entr" presetSubtype="0"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par>
                                <p:cTn id="65" presetID="10" presetClass="entr" presetSubtype="0" fill="hold"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500"/>
                                        <p:tgtEl>
                                          <p:spTgt spid="26"/>
                                        </p:tgtEl>
                                      </p:cBhvr>
                                    </p:animEffect>
                                  </p:childTnLst>
                                </p:cTn>
                              </p:par>
                              <p:par>
                                <p:cTn id="68" presetID="10" presetClass="entr" presetSubtype="0" fill="hold"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fade">
                                      <p:cBhvr>
                                        <p:cTn id="70" dur="500"/>
                                        <p:tgtEl>
                                          <p:spTgt spid="27"/>
                                        </p:tgtEl>
                                      </p:cBhvr>
                                    </p:animEffect>
                                  </p:childTnLst>
                                </p:cTn>
                              </p:par>
                              <p:par>
                                <p:cTn id="71" presetID="10" presetClass="entr" presetSubtype="0" fill="hold" nodeType="with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fade">
                                      <p:cBhvr>
                                        <p:cTn id="73" dur="500"/>
                                        <p:tgtEl>
                                          <p:spTgt spid="28"/>
                                        </p:tgtEl>
                                      </p:cBhvr>
                                    </p:animEffect>
                                  </p:childTnLst>
                                </p:cTn>
                              </p:par>
                              <p:par>
                                <p:cTn id="74" presetID="10" presetClass="entr" presetSubtype="0" fill="hold"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fade">
                                      <p:cBhvr>
                                        <p:cTn id="76" dur="500"/>
                                        <p:tgtEl>
                                          <p:spTgt spid="29"/>
                                        </p:tgtEl>
                                      </p:cBhvr>
                                    </p:animEffect>
                                  </p:childTnLst>
                                </p:cTn>
                              </p:par>
                              <p:par>
                                <p:cTn id="77" presetID="10" presetClass="entr" presetSubtype="0" fill="hold" nodeType="with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fade">
                                      <p:cBhvr>
                                        <p:cTn id="79" dur="500"/>
                                        <p:tgtEl>
                                          <p:spTgt spid="30"/>
                                        </p:tgtEl>
                                      </p:cBhvr>
                                    </p:animEffect>
                                  </p:childTnLst>
                                </p:cTn>
                              </p:par>
                              <p:par>
                                <p:cTn id="80" presetID="10" presetClass="entr" presetSubtype="0" fill="hold" nodeType="with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fade">
                                      <p:cBhvr>
                                        <p:cTn id="82" dur="500"/>
                                        <p:tgtEl>
                                          <p:spTgt spid="31"/>
                                        </p:tgtEl>
                                      </p:cBhvr>
                                    </p:animEffect>
                                  </p:childTnLst>
                                </p:cTn>
                              </p:par>
                              <p:par>
                                <p:cTn id="83" presetID="10" presetClass="entr" presetSubtype="0" fill="hold" nodeType="withEffect">
                                  <p:stCondLst>
                                    <p:cond delay="0"/>
                                  </p:stCondLst>
                                  <p:childTnLst>
                                    <p:set>
                                      <p:cBhvr>
                                        <p:cTn id="84" dur="1" fill="hold">
                                          <p:stCondLst>
                                            <p:cond delay="0"/>
                                          </p:stCondLst>
                                        </p:cTn>
                                        <p:tgtEl>
                                          <p:spTgt spid="32"/>
                                        </p:tgtEl>
                                        <p:attrNameLst>
                                          <p:attrName>style.visibility</p:attrName>
                                        </p:attrNameLst>
                                      </p:cBhvr>
                                      <p:to>
                                        <p:strVal val="visible"/>
                                      </p:to>
                                    </p:set>
                                    <p:animEffect transition="in" filter="fade">
                                      <p:cBhvr>
                                        <p:cTn id="85" dur="500"/>
                                        <p:tgtEl>
                                          <p:spTgt spid="32"/>
                                        </p:tgtEl>
                                      </p:cBhvr>
                                    </p:animEffect>
                                  </p:childTnLst>
                                </p:cTn>
                              </p:par>
                              <p:par>
                                <p:cTn id="86" presetID="10" presetClass="entr" presetSubtype="0" fill="hold" nodeType="withEffect">
                                  <p:stCondLst>
                                    <p:cond delay="0"/>
                                  </p:stCondLst>
                                  <p:childTnLst>
                                    <p:set>
                                      <p:cBhvr>
                                        <p:cTn id="87" dur="1" fill="hold">
                                          <p:stCondLst>
                                            <p:cond delay="0"/>
                                          </p:stCondLst>
                                        </p:cTn>
                                        <p:tgtEl>
                                          <p:spTgt spid="33"/>
                                        </p:tgtEl>
                                        <p:attrNameLst>
                                          <p:attrName>style.visibility</p:attrName>
                                        </p:attrNameLst>
                                      </p:cBhvr>
                                      <p:to>
                                        <p:strVal val="visible"/>
                                      </p:to>
                                    </p:set>
                                    <p:animEffect transition="in" filter="fade">
                                      <p:cBhvr>
                                        <p:cTn id="88" dur="500"/>
                                        <p:tgtEl>
                                          <p:spTgt spid="33"/>
                                        </p:tgtEl>
                                      </p:cBhvr>
                                    </p:animEffect>
                                  </p:childTnLst>
                                </p:cTn>
                              </p:par>
                              <p:par>
                                <p:cTn id="89" presetID="10" presetClass="entr" presetSubtype="0" fill="hold" nodeType="withEffect">
                                  <p:stCondLst>
                                    <p:cond delay="0"/>
                                  </p:stCondLst>
                                  <p:childTnLst>
                                    <p:set>
                                      <p:cBhvr>
                                        <p:cTn id="90" dur="1" fill="hold">
                                          <p:stCondLst>
                                            <p:cond delay="0"/>
                                          </p:stCondLst>
                                        </p:cTn>
                                        <p:tgtEl>
                                          <p:spTgt spid="34"/>
                                        </p:tgtEl>
                                        <p:attrNameLst>
                                          <p:attrName>style.visibility</p:attrName>
                                        </p:attrNameLst>
                                      </p:cBhvr>
                                      <p:to>
                                        <p:strVal val="visible"/>
                                      </p:to>
                                    </p:set>
                                    <p:animEffect transition="in" filter="fade">
                                      <p:cBhvr>
                                        <p:cTn id="91" dur="500"/>
                                        <p:tgtEl>
                                          <p:spTgt spid="34"/>
                                        </p:tgtEl>
                                      </p:cBhvr>
                                    </p:animEffect>
                                  </p:childTnLst>
                                </p:cTn>
                              </p:par>
                              <p:par>
                                <p:cTn id="92" presetID="10" presetClass="entr" presetSubtype="0" fill="hold" nodeType="withEffect">
                                  <p:stCondLst>
                                    <p:cond delay="0"/>
                                  </p:stCondLst>
                                  <p:childTnLst>
                                    <p:set>
                                      <p:cBhvr>
                                        <p:cTn id="93" dur="1" fill="hold">
                                          <p:stCondLst>
                                            <p:cond delay="0"/>
                                          </p:stCondLst>
                                        </p:cTn>
                                        <p:tgtEl>
                                          <p:spTgt spid="35"/>
                                        </p:tgtEl>
                                        <p:attrNameLst>
                                          <p:attrName>style.visibility</p:attrName>
                                        </p:attrNameLst>
                                      </p:cBhvr>
                                      <p:to>
                                        <p:strVal val="visible"/>
                                      </p:to>
                                    </p:set>
                                    <p:animEffect transition="in" filter="fade">
                                      <p:cBhvr>
                                        <p:cTn id="94" dur="500"/>
                                        <p:tgtEl>
                                          <p:spTgt spid="35"/>
                                        </p:tgtEl>
                                      </p:cBhvr>
                                    </p:animEffect>
                                  </p:childTnLst>
                                </p:cTn>
                              </p:par>
                              <p:par>
                                <p:cTn id="95" presetID="10" presetClass="entr" presetSubtype="0" fill="hold" nodeType="withEffect">
                                  <p:stCondLst>
                                    <p:cond delay="0"/>
                                  </p:stCondLst>
                                  <p:childTnLst>
                                    <p:set>
                                      <p:cBhvr>
                                        <p:cTn id="96" dur="1" fill="hold">
                                          <p:stCondLst>
                                            <p:cond delay="0"/>
                                          </p:stCondLst>
                                        </p:cTn>
                                        <p:tgtEl>
                                          <p:spTgt spid="36"/>
                                        </p:tgtEl>
                                        <p:attrNameLst>
                                          <p:attrName>style.visibility</p:attrName>
                                        </p:attrNameLst>
                                      </p:cBhvr>
                                      <p:to>
                                        <p:strVal val="visible"/>
                                      </p:to>
                                    </p:set>
                                    <p:animEffect transition="in" filter="fade">
                                      <p:cBhvr>
                                        <p:cTn id="97" dur="500"/>
                                        <p:tgtEl>
                                          <p:spTgt spid="36"/>
                                        </p:tgtEl>
                                      </p:cBhvr>
                                    </p:animEffect>
                                  </p:childTnLst>
                                </p:cTn>
                              </p:par>
                              <p:par>
                                <p:cTn id="98" presetID="10" presetClass="entr" presetSubtype="0" fill="hold" nodeType="withEffect">
                                  <p:stCondLst>
                                    <p:cond delay="0"/>
                                  </p:stCondLst>
                                  <p:childTnLst>
                                    <p:set>
                                      <p:cBhvr>
                                        <p:cTn id="99" dur="1" fill="hold">
                                          <p:stCondLst>
                                            <p:cond delay="0"/>
                                          </p:stCondLst>
                                        </p:cTn>
                                        <p:tgtEl>
                                          <p:spTgt spid="37"/>
                                        </p:tgtEl>
                                        <p:attrNameLst>
                                          <p:attrName>style.visibility</p:attrName>
                                        </p:attrNameLst>
                                      </p:cBhvr>
                                      <p:to>
                                        <p:strVal val="visible"/>
                                      </p:to>
                                    </p:set>
                                    <p:animEffect transition="in" filter="fade">
                                      <p:cBhvr>
                                        <p:cTn id="100" dur="500"/>
                                        <p:tgtEl>
                                          <p:spTgt spid="37"/>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8"/>
                                        </p:tgtEl>
                                        <p:attrNameLst>
                                          <p:attrName>style.visibility</p:attrName>
                                        </p:attrNameLst>
                                      </p:cBhvr>
                                      <p:to>
                                        <p:strVal val="visible"/>
                                      </p:to>
                                    </p:set>
                                    <p:animEffect transition="in" filter="fade">
                                      <p:cBhvr>
                                        <p:cTn id="103" dur="500"/>
                                        <p:tgtEl>
                                          <p:spTgt spid="38"/>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39"/>
                                        </p:tgtEl>
                                        <p:attrNameLst>
                                          <p:attrName>style.visibility</p:attrName>
                                        </p:attrNameLst>
                                      </p:cBhvr>
                                      <p:to>
                                        <p:strVal val="visible"/>
                                      </p:to>
                                    </p:set>
                                    <p:animEffect transition="in" filter="fade">
                                      <p:cBhvr>
                                        <p:cTn id="106" dur="500"/>
                                        <p:tgtEl>
                                          <p:spTgt spid="39"/>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40"/>
                                        </p:tgtEl>
                                        <p:attrNameLst>
                                          <p:attrName>style.visibility</p:attrName>
                                        </p:attrNameLst>
                                      </p:cBhvr>
                                      <p:to>
                                        <p:strVal val="visible"/>
                                      </p:to>
                                    </p:set>
                                    <p:animEffect transition="in" filter="fade">
                                      <p:cBhvr>
                                        <p:cTn id="109" dur="500"/>
                                        <p:tgtEl>
                                          <p:spTgt spid="40"/>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41"/>
                                        </p:tgtEl>
                                        <p:attrNameLst>
                                          <p:attrName>style.visibility</p:attrName>
                                        </p:attrNameLst>
                                      </p:cBhvr>
                                      <p:to>
                                        <p:strVal val="visible"/>
                                      </p:to>
                                    </p:set>
                                    <p:animEffect transition="in" filter="fade">
                                      <p:cBhvr>
                                        <p:cTn id="112" dur="500"/>
                                        <p:tgtEl>
                                          <p:spTgt spid="41"/>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2"/>
                                        </p:tgtEl>
                                        <p:attrNameLst>
                                          <p:attrName>style.visibility</p:attrName>
                                        </p:attrNameLst>
                                      </p:cBhvr>
                                      <p:to>
                                        <p:strVal val="visible"/>
                                      </p:to>
                                    </p:set>
                                    <p:animEffect transition="in" filter="fade">
                                      <p:cBhvr>
                                        <p:cTn id="115" dur="500"/>
                                        <p:tgtEl>
                                          <p:spTgt spid="42"/>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43"/>
                                        </p:tgtEl>
                                        <p:attrNameLst>
                                          <p:attrName>style.visibility</p:attrName>
                                        </p:attrNameLst>
                                      </p:cBhvr>
                                      <p:to>
                                        <p:strVal val="visible"/>
                                      </p:to>
                                    </p:set>
                                    <p:animEffect transition="in" filter="fade">
                                      <p:cBhvr>
                                        <p:cTn id="118" dur="500"/>
                                        <p:tgtEl>
                                          <p:spTgt spid="43"/>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44"/>
                                        </p:tgtEl>
                                        <p:attrNameLst>
                                          <p:attrName>style.visibility</p:attrName>
                                        </p:attrNameLst>
                                      </p:cBhvr>
                                      <p:to>
                                        <p:strVal val="visible"/>
                                      </p:to>
                                    </p:set>
                                    <p:animEffect transition="in" filter="fade">
                                      <p:cBhvr>
                                        <p:cTn id="121" dur="500"/>
                                        <p:tgtEl>
                                          <p:spTgt spid="44"/>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45"/>
                                        </p:tgtEl>
                                        <p:attrNameLst>
                                          <p:attrName>style.visibility</p:attrName>
                                        </p:attrNameLst>
                                      </p:cBhvr>
                                      <p:to>
                                        <p:strVal val="visible"/>
                                      </p:to>
                                    </p:set>
                                    <p:animEffect transition="in" filter="fade">
                                      <p:cBhvr>
                                        <p:cTn id="124" dur="500"/>
                                        <p:tgtEl>
                                          <p:spTgt spid="45"/>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grpId="0" nodeType="clickEffect">
                                  <p:stCondLst>
                                    <p:cond delay="0"/>
                                  </p:stCondLst>
                                  <p:childTnLst>
                                    <p:set>
                                      <p:cBhvr>
                                        <p:cTn id="128" dur="1" fill="hold">
                                          <p:stCondLst>
                                            <p:cond delay="0"/>
                                          </p:stCondLst>
                                        </p:cTn>
                                        <p:tgtEl>
                                          <p:spTgt spid="48"/>
                                        </p:tgtEl>
                                        <p:attrNameLst>
                                          <p:attrName>style.visibility</p:attrName>
                                        </p:attrNameLst>
                                      </p:cBhvr>
                                      <p:to>
                                        <p:strVal val="visible"/>
                                      </p:to>
                                    </p:set>
                                    <p:animEffect transition="in" filter="fade">
                                      <p:cBhvr>
                                        <p:cTn id="129" dur="500"/>
                                        <p:tgtEl>
                                          <p:spTgt spid="48"/>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49"/>
                                        </p:tgtEl>
                                        <p:attrNameLst>
                                          <p:attrName>style.visibility</p:attrName>
                                        </p:attrNameLst>
                                      </p:cBhvr>
                                      <p:to>
                                        <p:strVal val="visible"/>
                                      </p:to>
                                    </p:set>
                                    <p:animEffect transition="in" filter="fade">
                                      <p:cBhvr>
                                        <p:cTn id="132" dur="500"/>
                                        <p:tgtEl>
                                          <p:spTgt spid="49"/>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50"/>
                                        </p:tgtEl>
                                        <p:attrNameLst>
                                          <p:attrName>style.visibility</p:attrName>
                                        </p:attrNameLst>
                                      </p:cBhvr>
                                      <p:to>
                                        <p:strVal val="visible"/>
                                      </p:to>
                                    </p:set>
                                    <p:animEffect transition="in" filter="fade">
                                      <p:cBhvr>
                                        <p:cTn id="135" dur="500"/>
                                        <p:tgtEl>
                                          <p:spTgt spid="50"/>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51"/>
                                        </p:tgtEl>
                                        <p:attrNameLst>
                                          <p:attrName>style.visibility</p:attrName>
                                        </p:attrNameLst>
                                      </p:cBhvr>
                                      <p:to>
                                        <p:strVal val="visible"/>
                                      </p:to>
                                    </p:set>
                                    <p:animEffect transition="in" filter="fade">
                                      <p:cBhvr>
                                        <p:cTn id="138" dur="500"/>
                                        <p:tgtEl>
                                          <p:spTgt spid="51"/>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52"/>
                                        </p:tgtEl>
                                        <p:attrNameLst>
                                          <p:attrName>style.visibility</p:attrName>
                                        </p:attrNameLst>
                                      </p:cBhvr>
                                      <p:to>
                                        <p:strVal val="visible"/>
                                      </p:to>
                                    </p:set>
                                    <p:animEffect transition="in" filter="fade">
                                      <p:cBhvr>
                                        <p:cTn id="141" dur="500"/>
                                        <p:tgtEl>
                                          <p:spTgt spid="52"/>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53"/>
                                        </p:tgtEl>
                                        <p:attrNameLst>
                                          <p:attrName>style.visibility</p:attrName>
                                        </p:attrNameLst>
                                      </p:cBhvr>
                                      <p:to>
                                        <p:strVal val="visible"/>
                                      </p:to>
                                    </p:set>
                                    <p:animEffect transition="in" filter="fade">
                                      <p:cBhvr>
                                        <p:cTn id="144" dur="500"/>
                                        <p:tgtEl>
                                          <p:spTgt spid="53"/>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54"/>
                                        </p:tgtEl>
                                        <p:attrNameLst>
                                          <p:attrName>style.visibility</p:attrName>
                                        </p:attrNameLst>
                                      </p:cBhvr>
                                      <p:to>
                                        <p:strVal val="visible"/>
                                      </p:to>
                                    </p:set>
                                    <p:animEffect transition="in" filter="fade">
                                      <p:cBhvr>
                                        <p:cTn id="147" dur="500"/>
                                        <p:tgtEl>
                                          <p:spTgt spid="54"/>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55"/>
                                        </p:tgtEl>
                                        <p:attrNameLst>
                                          <p:attrName>style.visibility</p:attrName>
                                        </p:attrNameLst>
                                      </p:cBhvr>
                                      <p:to>
                                        <p:strVal val="visible"/>
                                      </p:to>
                                    </p:set>
                                    <p:animEffect transition="in" filter="fade">
                                      <p:cBhvr>
                                        <p:cTn id="150" dur="500"/>
                                        <p:tgtEl>
                                          <p:spTgt spid="55"/>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64"/>
                                        </p:tgtEl>
                                        <p:attrNameLst>
                                          <p:attrName>style.visibility</p:attrName>
                                        </p:attrNameLst>
                                      </p:cBhvr>
                                      <p:to>
                                        <p:strVal val="visible"/>
                                      </p:to>
                                    </p:set>
                                    <p:animEffect transition="in" filter="fade">
                                      <p:cBhvr>
                                        <p:cTn id="153" dur="500"/>
                                        <p:tgtEl>
                                          <p:spTgt spid="64"/>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65"/>
                                        </p:tgtEl>
                                        <p:attrNameLst>
                                          <p:attrName>style.visibility</p:attrName>
                                        </p:attrNameLst>
                                      </p:cBhvr>
                                      <p:to>
                                        <p:strVal val="visible"/>
                                      </p:to>
                                    </p:set>
                                    <p:animEffect transition="in" filter="fade">
                                      <p:cBhvr>
                                        <p:cTn id="156" dur="500"/>
                                        <p:tgtEl>
                                          <p:spTgt spid="65"/>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66"/>
                                        </p:tgtEl>
                                        <p:attrNameLst>
                                          <p:attrName>style.visibility</p:attrName>
                                        </p:attrNameLst>
                                      </p:cBhvr>
                                      <p:to>
                                        <p:strVal val="visible"/>
                                      </p:to>
                                    </p:set>
                                    <p:animEffect transition="in" filter="fade">
                                      <p:cBhvr>
                                        <p:cTn id="159" dur="500"/>
                                        <p:tgtEl>
                                          <p:spTgt spid="66"/>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67"/>
                                        </p:tgtEl>
                                        <p:attrNameLst>
                                          <p:attrName>style.visibility</p:attrName>
                                        </p:attrNameLst>
                                      </p:cBhvr>
                                      <p:to>
                                        <p:strVal val="visible"/>
                                      </p:to>
                                    </p:set>
                                    <p:animEffect transition="in" filter="fade">
                                      <p:cBhvr>
                                        <p:cTn id="162" dur="500"/>
                                        <p:tgtEl>
                                          <p:spTgt spid="67"/>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68"/>
                                        </p:tgtEl>
                                        <p:attrNameLst>
                                          <p:attrName>style.visibility</p:attrName>
                                        </p:attrNameLst>
                                      </p:cBhvr>
                                      <p:to>
                                        <p:strVal val="visible"/>
                                      </p:to>
                                    </p:set>
                                    <p:animEffect transition="in" filter="fade">
                                      <p:cBhvr>
                                        <p:cTn id="165" dur="500"/>
                                        <p:tgtEl>
                                          <p:spTgt spid="68"/>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69"/>
                                        </p:tgtEl>
                                        <p:attrNameLst>
                                          <p:attrName>style.visibility</p:attrName>
                                        </p:attrNameLst>
                                      </p:cBhvr>
                                      <p:to>
                                        <p:strVal val="visible"/>
                                      </p:to>
                                    </p:set>
                                    <p:animEffect transition="in" filter="fade">
                                      <p:cBhvr>
                                        <p:cTn id="168" dur="500"/>
                                        <p:tgtEl>
                                          <p:spTgt spid="69"/>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70"/>
                                        </p:tgtEl>
                                        <p:attrNameLst>
                                          <p:attrName>style.visibility</p:attrName>
                                        </p:attrNameLst>
                                      </p:cBhvr>
                                      <p:to>
                                        <p:strVal val="visible"/>
                                      </p:to>
                                    </p:set>
                                    <p:animEffect transition="in" filter="fade">
                                      <p:cBhvr>
                                        <p:cTn id="171" dur="500"/>
                                        <p:tgtEl>
                                          <p:spTgt spid="70"/>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71"/>
                                        </p:tgtEl>
                                        <p:attrNameLst>
                                          <p:attrName>style.visibility</p:attrName>
                                        </p:attrNameLst>
                                      </p:cBhvr>
                                      <p:to>
                                        <p:strVal val="visible"/>
                                      </p:to>
                                    </p:set>
                                    <p:animEffect transition="in" filter="fade">
                                      <p:cBhvr>
                                        <p:cTn id="174" dur="500"/>
                                        <p:tgtEl>
                                          <p:spTgt spid="71"/>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74"/>
                                        </p:tgtEl>
                                        <p:attrNameLst>
                                          <p:attrName>style.visibility</p:attrName>
                                        </p:attrNameLst>
                                      </p:cBhvr>
                                      <p:to>
                                        <p:strVal val="visible"/>
                                      </p:to>
                                    </p:set>
                                    <p:animEffect transition="in" filter="fade">
                                      <p:cBhvr>
                                        <p:cTn id="177" dur="500"/>
                                        <p:tgtEl>
                                          <p:spTgt spid="74"/>
                                        </p:tgtEl>
                                      </p:cBhvr>
                                    </p:animEffect>
                                  </p:childTnLst>
                                </p:cTn>
                              </p:par>
                              <p:par>
                                <p:cTn id="178" presetID="10" presetClass="entr" presetSubtype="0" fill="hold" nodeType="withEffect">
                                  <p:stCondLst>
                                    <p:cond delay="0"/>
                                  </p:stCondLst>
                                  <p:childTnLst>
                                    <p:set>
                                      <p:cBhvr>
                                        <p:cTn id="179" dur="1" fill="hold">
                                          <p:stCondLst>
                                            <p:cond delay="0"/>
                                          </p:stCondLst>
                                        </p:cTn>
                                        <p:tgtEl>
                                          <p:spTgt spid="96"/>
                                        </p:tgtEl>
                                        <p:attrNameLst>
                                          <p:attrName>style.visibility</p:attrName>
                                        </p:attrNameLst>
                                      </p:cBhvr>
                                      <p:to>
                                        <p:strVal val="visible"/>
                                      </p:to>
                                    </p:set>
                                    <p:animEffect transition="in" filter="fade">
                                      <p:cBhvr>
                                        <p:cTn id="180" dur="500"/>
                                        <p:tgtEl>
                                          <p:spTgt spid="96"/>
                                        </p:tgtEl>
                                      </p:cBhvr>
                                    </p:animEffect>
                                  </p:childTnLst>
                                </p:cTn>
                              </p:par>
                              <p:par>
                                <p:cTn id="181" presetID="10" presetClass="entr" presetSubtype="0" fill="hold" nodeType="withEffect">
                                  <p:stCondLst>
                                    <p:cond delay="0"/>
                                  </p:stCondLst>
                                  <p:childTnLst>
                                    <p:set>
                                      <p:cBhvr>
                                        <p:cTn id="182" dur="1" fill="hold">
                                          <p:stCondLst>
                                            <p:cond delay="0"/>
                                          </p:stCondLst>
                                        </p:cTn>
                                        <p:tgtEl>
                                          <p:spTgt spid="100"/>
                                        </p:tgtEl>
                                        <p:attrNameLst>
                                          <p:attrName>style.visibility</p:attrName>
                                        </p:attrNameLst>
                                      </p:cBhvr>
                                      <p:to>
                                        <p:strVal val="visible"/>
                                      </p:to>
                                    </p:set>
                                    <p:animEffect transition="in" filter="fade">
                                      <p:cBhvr>
                                        <p:cTn id="183" dur="500"/>
                                        <p:tgtEl>
                                          <p:spTgt spid="100"/>
                                        </p:tgtEl>
                                      </p:cBhvr>
                                    </p:animEffect>
                                  </p:childTnLst>
                                </p:cTn>
                              </p:par>
                              <p:par>
                                <p:cTn id="184" presetID="10" presetClass="entr" presetSubtype="0" fill="hold" nodeType="withEffect">
                                  <p:stCondLst>
                                    <p:cond delay="0"/>
                                  </p:stCondLst>
                                  <p:childTnLst>
                                    <p:set>
                                      <p:cBhvr>
                                        <p:cTn id="185" dur="1" fill="hold">
                                          <p:stCondLst>
                                            <p:cond delay="0"/>
                                          </p:stCondLst>
                                        </p:cTn>
                                        <p:tgtEl>
                                          <p:spTgt spid="103"/>
                                        </p:tgtEl>
                                        <p:attrNameLst>
                                          <p:attrName>style.visibility</p:attrName>
                                        </p:attrNameLst>
                                      </p:cBhvr>
                                      <p:to>
                                        <p:strVal val="visible"/>
                                      </p:to>
                                    </p:set>
                                    <p:animEffect transition="in" filter="fade">
                                      <p:cBhvr>
                                        <p:cTn id="186" dur="500"/>
                                        <p:tgtEl>
                                          <p:spTgt spid="103"/>
                                        </p:tgtEl>
                                      </p:cBhvr>
                                    </p:animEffect>
                                  </p:childTnLst>
                                </p:cTn>
                              </p:par>
                              <p:par>
                                <p:cTn id="187" presetID="10" presetClass="entr" presetSubtype="0" fill="hold" nodeType="withEffect">
                                  <p:stCondLst>
                                    <p:cond delay="0"/>
                                  </p:stCondLst>
                                  <p:childTnLst>
                                    <p:set>
                                      <p:cBhvr>
                                        <p:cTn id="188" dur="1" fill="hold">
                                          <p:stCondLst>
                                            <p:cond delay="0"/>
                                          </p:stCondLst>
                                        </p:cTn>
                                        <p:tgtEl>
                                          <p:spTgt spid="106"/>
                                        </p:tgtEl>
                                        <p:attrNameLst>
                                          <p:attrName>style.visibility</p:attrName>
                                        </p:attrNameLst>
                                      </p:cBhvr>
                                      <p:to>
                                        <p:strVal val="visible"/>
                                      </p:to>
                                    </p:set>
                                    <p:animEffect transition="in" filter="fade">
                                      <p:cBhvr>
                                        <p:cTn id="189" dur="500"/>
                                        <p:tgtEl>
                                          <p:spTgt spid="106"/>
                                        </p:tgtEl>
                                      </p:cBhvr>
                                    </p:animEffect>
                                  </p:childTnLst>
                                </p:cTn>
                              </p:par>
                              <p:par>
                                <p:cTn id="190" presetID="10" presetClass="entr" presetSubtype="0" fill="hold" nodeType="withEffect">
                                  <p:stCondLst>
                                    <p:cond delay="0"/>
                                  </p:stCondLst>
                                  <p:childTnLst>
                                    <p:set>
                                      <p:cBhvr>
                                        <p:cTn id="191" dur="1" fill="hold">
                                          <p:stCondLst>
                                            <p:cond delay="0"/>
                                          </p:stCondLst>
                                        </p:cTn>
                                        <p:tgtEl>
                                          <p:spTgt spid="109"/>
                                        </p:tgtEl>
                                        <p:attrNameLst>
                                          <p:attrName>style.visibility</p:attrName>
                                        </p:attrNameLst>
                                      </p:cBhvr>
                                      <p:to>
                                        <p:strVal val="visible"/>
                                      </p:to>
                                    </p:set>
                                    <p:animEffect transition="in" filter="fade">
                                      <p:cBhvr>
                                        <p:cTn id="192" dur="500"/>
                                        <p:tgtEl>
                                          <p:spTgt spid="109"/>
                                        </p:tgtEl>
                                      </p:cBhvr>
                                    </p:animEffect>
                                  </p:childTnLst>
                                </p:cTn>
                              </p:par>
                              <p:par>
                                <p:cTn id="193" presetID="10" presetClass="entr" presetSubtype="0" fill="hold" nodeType="withEffect">
                                  <p:stCondLst>
                                    <p:cond delay="0"/>
                                  </p:stCondLst>
                                  <p:childTnLst>
                                    <p:set>
                                      <p:cBhvr>
                                        <p:cTn id="194" dur="1" fill="hold">
                                          <p:stCondLst>
                                            <p:cond delay="0"/>
                                          </p:stCondLst>
                                        </p:cTn>
                                        <p:tgtEl>
                                          <p:spTgt spid="112"/>
                                        </p:tgtEl>
                                        <p:attrNameLst>
                                          <p:attrName>style.visibility</p:attrName>
                                        </p:attrNameLst>
                                      </p:cBhvr>
                                      <p:to>
                                        <p:strVal val="visible"/>
                                      </p:to>
                                    </p:set>
                                    <p:animEffect transition="in" filter="fade">
                                      <p:cBhvr>
                                        <p:cTn id="195" dur="500"/>
                                        <p:tgtEl>
                                          <p:spTgt spid="112"/>
                                        </p:tgtEl>
                                      </p:cBhvr>
                                    </p:animEffect>
                                  </p:childTnLst>
                                </p:cTn>
                              </p:par>
                              <p:par>
                                <p:cTn id="196" presetID="10" presetClass="entr" presetSubtype="0" fill="hold" nodeType="withEffect">
                                  <p:stCondLst>
                                    <p:cond delay="0"/>
                                  </p:stCondLst>
                                  <p:childTnLst>
                                    <p:set>
                                      <p:cBhvr>
                                        <p:cTn id="197" dur="1" fill="hold">
                                          <p:stCondLst>
                                            <p:cond delay="0"/>
                                          </p:stCondLst>
                                        </p:cTn>
                                        <p:tgtEl>
                                          <p:spTgt spid="115"/>
                                        </p:tgtEl>
                                        <p:attrNameLst>
                                          <p:attrName>style.visibility</p:attrName>
                                        </p:attrNameLst>
                                      </p:cBhvr>
                                      <p:to>
                                        <p:strVal val="visible"/>
                                      </p:to>
                                    </p:set>
                                    <p:animEffect transition="in" filter="fade">
                                      <p:cBhvr>
                                        <p:cTn id="198" dur="500"/>
                                        <p:tgtEl>
                                          <p:spTgt spid="115"/>
                                        </p:tgtEl>
                                      </p:cBhvr>
                                    </p:animEffect>
                                  </p:childTnLst>
                                </p:cTn>
                              </p:par>
                              <p:par>
                                <p:cTn id="199" presetID="10" presetClass="entr" presetSubtype="0" fill="hold" nodeType="withEffect">
                                  <p:stCondLst>
                                    <p:cond delay="0"/>
                                  </p:stCondLst>
                                  <p:childTnLst>
                                    <p:set>
                                      <p:cBhvr>
                                        <p:cTn id="200" dur="1" fill="hold">
                                          <p:stCondLst>
                                            <p:cond delay="0"/>
                                          </p:stCondLst>
                                        </p:cTn>
                                        <p:tgtEl>
                                          <p:spTgt spid="118"/>
                                        </p:tgtEl>
                                        <p:attrNameLst>
                                          <p:attrName>style.visibility</p:attrName>
                                        </p:attrNameLst>
                                      </p:cBhvr>
                                      <p:to>
                                        <p:strVal val="visible"/>
                                      </p:to>
                                    </p:set>
                                    <p:animEffect transition="in" filter="fade">
                                      <p:cBhvr>
                                        <p:cTn id="201" dur="500"/>
                                        <p:tgtEl>
                                          <p:spTgt spid="118"/>
                                        </p:tgtEl>
                                      </p:cBhvr>
                                    </p:animEffect>
                                  </p:childTnLst>
                                </p:cTn>
                              </p:par>
                              <p:par>
                                <p:cTn id="202" presetID="10" presetClass="entr" presetSubtype="0" fill="hold" nodeType="withEffect">
                                  <p:stCondLst>
                                    <p:cond delay="0"/>
                                  </p:stCondLst>
                                  <p:childTnLst>
                                    <p:set>
                                      <p:cBhvr>
                                        <p:cTn id="203" dur="1" fill="hold">
                                          <p:stCondLst>
                                            <p:cond delay="0"/>
                                          </p:stCondLst>
                                        </p:cTn>
                                        <p:tgtEl>
                                          <p:spTgt spid="121"/>
                                        </p:tgtEl>
                                        <p:attrNameLst>
                                          <p:attrName>style.visibility</p:attrName>
                                        </p:attrNameLst>
                                      </p:cBhvr>
                                      <p:to>
                                        <p:strVal val="visible"/>
                                      </p:to>
                                    </p:set>
                                    <p:animEffect transition="in" filter="fade">
                                      <p:cBhvr>
                                        <p:cTn id="204" dur="500"/>
                                        <p:tgtEl>
                                          <p:spTgt spid="121"/>
                                        </p:tgtEl>
                                      </p:cBhvr>
                                    </p:animEffect>
                                  </p:childTnLst>
                                </p:cTn>
                              </p:par>
                              <p:par>
                                <p:cTn id="205" presetID="10" presetClass="entr" presetSubtype="0" fill="hold" nodeType="withEffect">
                                  <p:stCondLst>
                                    <p:cond delay="0"/>
                                  </p:stCondLst>
                                  <p:childTnLst>
                                    <p:set>
                                      <p:cBhvr>
                                        <p:cTn id="206" dur="1" fill="hold">
                                          <p:stCondLst>
                                            <p:cond delay="0"/>
                                          </p:stCondLst>
                                        </p:cTn>
                                        <p:tgtEl>
                                          <p:spTgt spid="124"/>
                                        </p:tgtEl>
                                        <p:attrNameLst>
                                          <p:attrName>style.visibility</p:attrName>
                                        </p:attrNameLst>
                                      </p:cBhvr>
                                      <p:to>
                                        <p:strVal val="visible"/>
                                      </p:to>
                                    </p:set>
                                    <p:animEffect transition="in" filter="fade">
                                      <p:cBhvr>
                                        <p:cTn id="207" dur="500"/>
                                        <p:tgtEl>
                                          <p:spTgt spid="124"/>
                                        </p:tgtEl>
                                      </p:cBhvr>
                                    </p:animEffect>
                                  </p:childTnLst>
                                </p:cTn>
                              </p:par>
                              <p:par>
                                <p:cTn id="208" presetID="10" presetClass="entr" presetSubtype="0" fill="hold" nodeType="withEffect">
                                  <p:stCondLst>
                                    <p:cond delay="0"/>
                                  </p:stCondLst>
                                  <p:childTnLst>
                                    <p:set>
                                      <p:cBhvr>
                                        <p:cTn id="209" dur="1" fill="hold">
                                          <p:stCondLst>
                                            <p:cond delay="0"/>
                                          </p:stCondLst>
                                        </p:cTn>
                                        <p:tgtEl>
                                          <p:spTgt spid="127"/>
                                        </p:tgtEl>
                                        <p:attrNameLst>
                                          <p:attrName>style.visibility</p:attrName>
                                        </p:attrNameLst>
                                      </p:cBhvr>
                                      <p:to>
                                        <p:strVal val="visible"/>
                                      </p:to>
                                    </p:set>
                                    <p:animEffect transition="in" filter="fade">
                                      <p:cBhvr>
                                        <p:cTn id="210" dur="500"/>
                                        <p:tgtEl>
                                          <p:spTgt spid="127"/>
                                        </p:tgtEl>
                                      </p:cBhvr>
                                    </p:animEffect>
                                  </p:childTnLst>
                                </p:cTn>
                              </p:par>
                              <p:par>
                                <p:cTn id="211" presetID="10" presetClass="entr" presetSubtype="0" fill="hold" nodeType="withEffect">
                                  <p:stCondLst>
                                    <p:cond delay="0"/>
                                  </p:stCondLst>
                                  <p:childTnLst>
                                    <p:set>
                                      <p:cBhvr>
                                        <p:cTn id="212" dur="1" fill="hold">
                                          <p:stCondLst>
                                            <p:cond delay="0"/>
                                          </p:stCondLst>
                                        </p:cTn>
                                        <p:tgtEl>
                                          <p:spTgt spid="130"/>
                                        </p:tgtEl>
                                        <p:attrNameLst>
                                          <p:attrName>style.visibility</p:attrName>
                                        </p:attrNameLst>
                                      </p:cBhvr>
                                      <p:to>
                                        <p:strVal val="visible"/>
                                      </p:to>
                                    </p:set>
                                    <p:animEffect transition="in" filter="fade">
                                      <p:cBhvr>
                                        <p:cTn id="213" dur="500"/>
                                        <p:tgtEl>
                                          <p:spTgt spid="130"/>
                                        </p:tgtEl>
                                      </p:cBhvr>
                                    </p:animEffect>
                                  </p:childTnLst>
                                </p:cTn>
                              </p:par>
                              <p:par>
                                <p:cTn id="214" presetID="10" presetClass="entr" presetSubtype="0" fill="hold" nodeType="withEffect">
                                  <p:stCondLst>
                                    <p:cond delay="0"/>
                                  </p:stCondLst>
                                  <p:childTnLst>
                                    <p:set>
                                      <p:cBhvr>
                                        <p:cTn id="215" dur="1" fill="hold">
                                          <p:stCondLst>
                                            <p:cond delay="0"/>
                                          </p:stCondLst>
                                        </p:cTn>
                                        <p:tgtEl>
                                          <p:spTgt spid="133"/>
                                        </p:tgtEl>
                                        <p:attrNameLst>
                                          <p:attrName>style.visibility</p:attrName>
                                        </p:attrNameLst>
                                      </p:cBhvr>
                                      <p:to>
                                        <p:strVal val="visible"/>
                                      </p:to>
                                    </p:set>
                                    <p:animEffect transition="in" filter="fade">
                                      <p:cBhvr>
                                        <p:cTn id="216" dur="500"/>
                                        <p:tgtEl>
                                          <p:spTgt spid="133"/>
                                        </p:tgtEl>
                                      </p:cBhvr>
                                    </p:animEffect>
                                  </p:childTnLst>
                                </p:cTn>
                              </p:par>
                              <p:par>
                                <p:cTn id="217" presetID="10" presetClass="entr" presetSubtype="0" fill="hold" nodeType="withEffect">
                                  <p:stCondLst>
                                    <p:cond delay="0"/>
                                  </p:stCondLst>
                                  <p:childTnLst>
                                    <p:set>
                                      <p:cBhvr>
                                        <p:cTn id="218" dur="1" fill="hold">
                                          <p:stCondLst>
                                            <p:cond delay="0"/>
                                          </p:stCondLst>
                                        </p:cTn>
                                        <p:tgtEl>
                                          <p:spTgt spid="136"/>
                                        </p:tgtEl>
                                        <p:attrNameLst>
                                          <p:attrName>style.visibility</p:attrName>
                                        </p:attrNameLst>
                                      </p:cBhvr>
                                      <p:to>
                                        <p:strVal val="visible"/>
                                      </p:to>
                                    </p:set>
                                    <p:animEffect transition="in" filter="fade">
                                      <p:cBhvr>
                                        <p:cTn id="219" dur="500"/>
                                        <p:tgtEl>
                                          <p:spTgt spid="136"/>
                                        </p:tgtEl>
                                      </p:cBhvr>
                                    </p:animEffect>
                                  </p:childTnLst>
                                </p:cTn>
                              </p:par>
                              <p:par>
                                <p:cTn id="220" presetID="10" presetClass="entr" presetSubtype="0" fill="hold" nodeType="withEffect">
                                  <p:stCondLst>
                                    <p:cond delay="0"/>
                                  </p:stCondLst>
                                  <p:childTnLst>
                                    <p:set>
                                      <p:cBhvr>
                                        <p:cTn id="221" dur="1" fill="hold">
                                          <p:stCondLst>
                                            <p:cond delay="0"/>
                                          </p:stCondLst>
                                        </p:cTn>
                                        <p:tgtEl>
                                          <p:spTgt spid="139"/>
                                        </p:tgtEl>
                                        <p:attrNameLst>
                                          <p:attrName>style.visibility</p:attrName>
                                        </p:attrNameLst>
                                      </p:cBhvr>
                                      <p:to>
                                        <p:strVal val="visible"/>
                                      </p:to>
                                    </p:set>
                                    <p:animEffect transition="in" filter="fade">
                                      <p:cBhvr>
                                        <p:cTn id="222" dur="500"/>
                                        <p:tgtEl>
                                          <p:spTgt spid="139"/>
                                        </p:tgtEl>
                                      </p:cBhvr>
                                    </p:animEffec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grpId="0" nodeType="clickEffect">
                                  <p:stCondLst>
                                    <p:cond delay="0"/>
                                  </p:stCondLst>
                                  <p:childTnLst>
                                    <p:set>
                                      <p:cBhvr>
                                        <p:cTn id="226" dur="1" fill="hold">
                                          <p:stCondLst>
                                            <p:cond delay="0"/>
                                          </p:stCondLst>
                                        </p:cTn>
                                        <p:tgtEl>
                                          <p:spTgt spid="166"/>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1" presetClass="entr" presetSubtype="0" fill="hold" grpId="0" nodeType="clickEffect">
                                  <p:stCondLst>
                                    <p:cond delay="0"/>
                                  </p:stCondLst>
                                  <p:childTnLst>
                                    <p:set>
                                      <p:cBhvr>
                                        <p:cTn id="230"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p:bldP spid="38" grpId="0"/>
      <p:bldP spid="39" grpId="0"/>
      <p:bldP spid="40" grpId="0"/>
      <p:bldP spid="41" grpId="0"/>
      <p:bldP spid="42" grpId="0"/>
      <p:bldP spid="43" grpId="0"/>
      <p:bldP spid="44" grpId="0"/>
      <p:bldP spid="45" grpId="0"/>
      <p:bldP spid="48" grpId="0" animBg="1"/>
      <p:bldP spid="49" grpId="0" animBg="1"/>
      <p:bldP spid="50" grpId="0" animBg="1"/>
      <p:bldP spid="51" grpId="0" animBg="1"/>
      <p:bldP spid="52" grpId="0" animBg="1"/>
      <p:bldP spid="53" grpId="0" animBg="1"/>
      <p:bldP spid="54" grpId="0" animBg="1"/>
      <p:bldP spid="55" grpId="0" animBg="1"/>
      <p:bldP spid="64" grpId="0" animBg="1"/>
      <p:bldP spid="65" grpId="0" animBg="1"/>
      <p:bldP spid="66" grpId="0" animBg="1"/>
      <p:bldP spid="67" grpId="0" animBg="1"/>
      <p:bldP spid="68" grpId="0" animBg="1"/>
      <p:bldP spid="69" grpId="0" animBg="1"/>
      <p:bldP spid="70" grpId="0" animBg="1"/>
      <p:bldP spid="71" grpId="0" animBg="1"/>
      <p:bldP spid="74" grpId="0"/>
      <p:bldP spid="166" grpId="0" animBg="1"/>
      <p:bldP spid="167"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 name="Picture 134">
            <a:extLst>
              <a:ext uri="{FF2B5EF4-FFF2-40B4-BE49-F238E27FC236}">
                <a16:creationId xmlns:a16="http://schemas.microsoft.com/office/drawing/2014/main" id="{53FCBCD3-DED1-005F-AFDD-81ACC3C573A0}"/>
              </a:ext>
            </a:extLst>
          </p:cNvPr>
          <p:cNvPicPr>
            <a:picLocks noChangeAspect="1"/>
          </p:cNvPicPr>
          <p:nvPr/>
        </p:nvPicPr>
        <p:blipFill rotWithShape="1">
          <a:blip r:embed="rId3"/>
          <a:srcRect l="68100" r="-1126"/>
          <a:stretch/>
        </p:blipFill>
        <p:spPr>
          <a:xfrm>
            <a:off x="945218" y="4022577"/>
            <a:ext cx="1793620" cy="1171903"/>
          </a:xfrm>
          <a:prstGeom prst="rect">
            <a:avLst/>
          </a:prstGeom>
        </p:spPr>
      </p:pic>
      <p:sp>
        <p:nvSpPr>
          <p:cNvPr id="265" name="Oval 264">
            <a:extLst>
              <a:ext uri="{FF2B5EF4-FFF2-40B4-BE49-F238E27FC236}">
                <a16:creationId xmlns:a16="http://schemas.microsoft.com/office/drawing/2014/main" id="{A51C1D0E-A6EF-0CDE-A647-AF0CD9979F3D}"/>
              </a:ext>
            </a:extLst>
          </p:cNvPr>
          <p:cNvSpPr/>
          <p:nvPr/>
        </p:nvSpPr>
        <p:spPr>
          <a:xfrm>
            <a:off x="5585461" y="3586514"/>
            <a:ext cx="5916902" cy="2707606"/>
          </a:xfrm>
          <a:prstGeom prst="ellipse">
            <a:avLst/>
          </a:prstGeom>
          <a:noFill/>
          <a:ln w="38100" cap="flat">
            <a:solidFill>
              <a:schemeClr val="accent4">
                <a:lumMod val="75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55" name="Oval 254">
            <a:extLst>
              <a:ext uri="{FF2B5EF4-FFF2-40B4-BE49-F238E27FC236}">
                <a16:creationId xmlns:a16="http://schemas.microsoft.com/office/drawing/2014/main" id="{BA1D6AA8-8220-C10E-9145-8C42BFA2B344}"/>
              </a:ext>
            </a:extLst>
          </p:cNvPr>
          <p:cNvSpPr/>
          <p:nvPr/>
        </p:nvSpPr>
        <p:spPr>
          <a:xfrm>
            <a:off x="4515273" y="232117"/>
            <a:ext cx="6668541" cy="3538937"/>
          </a:xfrm>
          <a:prstGeom prst="ellipse">
            <a:avLst/>
          </a:prstGeom>
          <a:noFill/>
          <a:ln w="38100" cap="flat">
            <a:solidFill>
              <a:schemeClr val="accent1">
                <a:lumMod val="5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54" name="Oval 253">
            <a:extLst>
              <a:ext uri="{FF2B5EF4-FFF2-40B4-BE49-F238E27FC236}">
                <a16:creationId xmlns:a16="http://schemas.microsoft.com/office/drawing/2014/main" id="{B4CFC6CF-E95D-67E3-6FC3-8ADAACC95F0D}"/>
              </a:ext>
            </a:extLst>
          </p:cNvPr>
          <p:cNvSpPr/>
          <p:nvPr/>
        </p:nvSpPr>
        <p:spPr>
          <a:xfrm>
            <a:off x="496690" y="2464724"/>
            <a:ext cx="5894876" cy="3451860"/>
          </a:xfrm>
          <a:prstGeom prst="ellipse">
            <a:avLst/>
          </a:prstGeom>
          <a:noFill/>
          <a:ln w="38100" cap="flat">
            <a:solidFill>
              <a:srgbClr val="C0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 name="Slide Number Placeholder 1">
            <a:extLst>
              <a:ext uri="{FF2B5EF4-FFF2-40B4-BE49-F238E27FC236}">
                <a16:creationId xmlns:a16="http://schemas.microsoft.com/office/drawing/2014/main" id="{A09B7BA0-D7F4-3F37-66BC-097132F35CD0}"/>
              </a:ext>
            </a:extLst>
          </p:cNvPr>
          <p:cNvSpPr>
            <a:spLocks noGrp="1"/>
          </p:cNvSpPr>
          <p:nvPr>
            <p:ph type="sldNum" sz="quarter" idx="2"/>
          </p:nvPr>
        </p:nvSpPr>
        <p:spPr/>
        <p:txBody>
          <a:bodyPr/>
          <a:lstStyle/>
          <a:p>
            <a:fld id="{86CB4B4D-7CA3-9044-876B-883B54F8677D}" type="slidenum">
              <a:rPr lang="en-US" smtClean="0"/>
              <a:t>84</a:t>
            </a:fld>
            <a:endParaRPr lang="en-US"/>
          </a:p>
        </p:txBody>
      </p:sp>
      <p:pic>
        <p:nvPicPr>
          <p:cNvPr id="106" name="Picture 105">
            <a:extLst>
              <a:ext uri="{FF2B5EF4-FFF2-40B4-BE49-F238E27FC236}">
                <a16:creationId xmlns:a16="http://schemas.microsoft.com/office/drawing/2014/main" id="{5834D963-2D12-A0CC-498F-A495AE7F283E}"/>
              </a:ext>
            </a:extLst>
          </p:cNvPr>
          <p:cNvPicPr>
            <a:picLocks noChangeAspect="1"/>
          </p:cNvPicPr>
          <p:nvPr/>
        </p:nvPicPr>
        <p:blipFill rotWithShape="1">
          <a:blip r:embed="rId3"/>
          <a:srcRect l="34261" r="32713"/>
          <a:stretch/>
        </p:blipFill>
        <p:spPr>
          <a:xfrm>
            <a:off x="2037294" y="2819137"/>
            <a:ext cx="2094143" cy="1368257"/>
          </a:xfrm>
          <a:prstGeom prst="rect">
            <a:avLst/>
          </a:prstGeom>
        </p:spPr>
      </p:pic>
      <p:pic>
        <p:nvPicPr>
          <p:cNvPr id="136" name="Picture 135">
            <a:extLst>
              <a:ext uri="{FF2B5EF4-FFF2-40B4-BE49-F238E27FC236}">
                <a16:creationId xmlns:a16="http://schemas.microsoft.com/office/drawing/2014/main" id="{44B583A6-87EB-8AEC-58BC-1FD6DC637DB8}"/>
              </a:ext>
            </a:extLst>
          </p:cNvPr>
          <p:cNvPicPr>
            <a:picLocks noChangeAspect="1"/>
          </p:cNvPicPr>
          <p:nvPr/>
        </p:nvPicPr>
        <p:blipFill rotWithShape="1">
          <a:blip r:embed="rId3"/>
          <a:srcRect l="2789" r="71443"/>
          <a:stretch/>
        </p:blipFill>
        <p:spPr>
          <a:xfrm>
            <a:off x="3825465" y="3623313"/>
            <a:ext cx="1633871" cy="1368257"/>
          </a:xfrm>
          <a:prstGeom prst="rect">
            <a:avLst/>
          </a:prstGeom>
          <a:effectLst/>
        </p:spPr>
      </p:pic>
      <p:pic>
        <p:nvPicPr>
          <p:cNvPr id="253" name="Picture 252">
            <a:extLst>
              <a:ext uri="{FF2B5EF4-FFF2-40B4-BE49-F238E27FC236}">
                <a16:creationId xmlns:a16="http://schemas.microsoft.com/office/drawing/2014/main" id="{F0629CD5-6958-92E3-EF6C-F3C74A81C65F}"/>
              </a:ext>
            </a:extLst>
          </p:cNvPr>
          <p:cNvPicPr>
            <a:picLocks noChangeAspect="1"/>
          </p:cNvPicPr>
          <p:nvPr/>
        </p:nvPicPr>
        <p:blipFill>
          <a:blip r:embed="rId4"/>
          <a:stretch>
            <a:fillRect/>
          </a:stretch>
        </p:blipFill>
        <p:spPr>
          <a:xfrm>
            <a:off x="6683843" y="4456483"/>
            <a:ext cx="2655133" cy="1516612"/>
          </a:xfrm>
          <a:prstGeom prst="rect">
            <a:avLst/>
          </a:prstGeom>
        </p:spPr>
      </p:pic>
      <p:pic>
        <p:nvPicPr>
          <p:cNvPr id="134" name="Picture 133">
            <a:extLst>
              <a:ext uri="{FF2B5EF4-FFF2-40B4-BE49-F238E27FC236}">
                <a16:creationId xmlns:a16="http://schemas.microsoft.com/office/drawing/2014/main" id="{AF838779-6CCF-4699-0919-0D4F6C6E88D0}"/>
              </a:ext>
            </a:extLst>
          </p:cNvPr>
          <p:cNvPicPr>
            <a:picLocks noChangeAspect="1"/>
          </p:cNvPicPr>
          <p:nvPr/>
        </p:nvPicPr>
        <p:blipFill>
          <a:blip r:embed="rId5"/>
          <a:stretch>
            <a:fillRect/>
          </a:stretch>
        </p:blipFill>
        <p:spPr>
          <a:xfrm>
            <a:off x="8207733" y="926249"/>
            <a:ext cx="1714744" cy="1578950"/>
          </a:xfrm>
          <a:prstGeom prst="rect">
            <a:avLst/>
          </a:prstGeom>
        </p:spPr>
      </p:pic>
      <p:sp>
        <p:nvSpPr>
          <p:cNvPr id="259" name="TextBox 258">
            <a:extLst>
              <a:ext uri="{FF2B5EF4-FFF2-40B4-BE49-F238E27FC236}">
                <a16:creationId xmlns:a16="http://schemas.microsoft.com/office/drawing/2014/main" id="{FB4DE999-D992-7510-9508-E0B7886B394B}"/>
              </a:ext>
            </a:extLst>
          </p:cNvPr>
          <p:cNvSpPr txBox="1"/>
          <p:nvPr/>
        </p:nvSpPr>
        <p:spPr>
          <a:xfrm>
            <a:off x="538397" y="447215"/>
            <a:ext cx="4342496" cy="1384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a:ln>
                  <a:noFill/>
                </a:ln>
                <a:solidFill>
                  <a:srgbClr val="FFFFFF"/>
                </a:solidFill>
                <a:effectLst/>
                <a:uFillTx/>
                <a:latin typeface="Arial Black" panose="020B0A04020102020204" pitchFamily="34" charset="0"/>
                <a:ea typeface="+mj-ea"/>
                <a:cs typeface="+mj-cs"/>
                <a:sym typeface="Calibri"/>
              </a:rPr>
              <a:t>GPU Programming Primitives for Computer Graphics</a:t>
            </a:r>
          </a:p>
        </p:txBody>
      </p:sp>
      <p:pic>
        <p:nvPicPr>
          <p:cNvPr id="268" name="Picture 267">
            <a:extLst>
              <a:ext uri="{FF2B5EF4-FFF2-40B4-BE49-F238E27FC236}">
                <a16:creationId xmlns:a16="http://schemas.microsoft.com/office/drawing/2014/main" id="{E9D59311-0A78-369E-BB6E-366A341984E4}"/>
              </a:ext>
            </a:extLst>
          </p:cNvPr>
          <p:cNvPicPr>
            <a:picLocks noChangeAspect="1"/>
          </p:cNvPicPr>
          <p:nvPr/>
        </p:nvPicPr>
        <p:blipFill>
          <a:blip r:embed="rId6"/>
          <a:stretch>
            <a:fillRect/>
          </a:stretch>
        </p:blipFill>
        <p:spPr>
          <a:xfrm>
            <a:off x="9461183" y="4485204"/>
            <a:ext cx="1793620" cy="859385"/>
          </a:xfrm>
          <a:prstGeom prst="rect">
            <a:avLst/>
          </a:prstGeom>
        </p:spPr>
      </p:pic>
      <p:pic>
        <p:nvPicPr>
          <p:cNvPr id="270" name="Picture 269">
            <a:extLst>
              <a:ext uri="{FF2B5EF4-FFF2-40B4-BE49-F238E27FC236}">
                <a16:creationId xmlns:a16="http://schemas.microsoft.com/office/drawing/2014/main" id="{24A4775C-CEDF-6952-3CA7-5C37B2EC126C}"/>
              </a:ext>
            </a:extLst>
          </p:cNvPr>
          <p:cNvPicPr>
            <a:picLocks noChangeAspect="1"/>
          </p:cNvPicPr>
          <p:nvPr/>
        </p:nvPicPr>
        <p:blipFill>
          <a:blip r:embed="rId7"/>
          <a:stretch>
            <a:fillRect/>
          </a:stretch>
        </p:blipFill>
        <p:spPr>
          <a:xfrm>
            <a:off x="6480795" y="2332795"/>
            <a:ext cx="1007420" cy="932694"/>
          </a:xfrm>
          <a:prstGeom prst="rect">
            <a:avLst/>
          </a:prstGeom>
        </p:spPr>
      </p:pic>
      <p:sp>
        <p:nvSpPr>
          <p:cNvPr id="3" name="Rectangle 2">
            <a:extLst>
              <a:ext uri="{FF2B5EF4-FFF2-40B4-BE49-F238E27FC236}">
                <a16:creationId xmlns:a16="http://schemas.microsoft.com/office/drawing/2014/main" id="{FC2A7382-7364-DEDC-09C6-AE948228874A}"/>
              </a:ext>
            </a:extLst>
          </p:cNvPr>
          <p:cNvSpPr/>
          <p:nvPr/>
        </p:nvSpPr>
        <p:spPr>
          <a:xfrm>
            <a:off x="9824730" y="2613495"/>
            <a:ext cx="1714744" cy="528946"/>
          </a:xfrm>
          <a:prstGeom prst="rect">
            <a:avLst/>
          </a:prstGeom>
          <a:solidFill>
            <a:srgbClr val="000000">
              <a:alpha val="50196"/>
            </a:srgbClr>
          </a:solidFill>
          <a:ln w="12700" cap="flat">
            <a:noFill/>
            <a:prstDash val="solid"/>
            <a:miter lim="800000"/>
          </a:ln>
          <a:effectLst>
            <a:softEdge rad="63500"/>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64" name="TextBox 263">
            <a:extLst>
              <a:ext uri="{FF2B5EF4-FFF2-40B4-BE49-F238E27FC236}">
                <a16:creationId xmlns:a16="http://schemas.microsoft.com/office/drawing/2014/main" id="{47EBF26F-0B4C-9619-8742-3EE9661B7630}"/>
              </a:ext>
            </a:extLst>
          </p:cNvPr>
          <p:cNvSpPr txBox="1"/>
          <p:nvPr/>
        </p:nvSpPr>
        <p:spPr>
          <a:xfrm>
            <a:off x="8214963" y="2651727"/>
            <a:ext cx="3977037" cy="461663"/>
          </a:xfrm>
          <a:prstGeom prst="rect">
            <a:avLst/>
          </a:prstGeom>
          <a:noFill/>
          <a:ln w="12700" cap="flat">
            <a:noFill/>
            <a:miter lim="400000"/>
          </a:ln>
          <a:effectLst>
            <a:outerShdw blurRad="63500" sx="102000" sy="102000" algn="ctr"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a:ln>
                  <a:noFill/>
                </a:ln>
                <a:solidFill>
                  <a:srgbClr val="FFFFFF"/>
                </a:solidFill>
                <a:effectLst/>
                <a:uFillTx/>
                <a:latin typeface="Arial Black" panose="020B0A04020102020204" pitchFamily="34" charset="0"/>
                <a:ea typeface="+mj-ea"/>
                <a:cs typeface="+mj-cs"/>
                <a:sym typeface="Calibri"/>
              </a:rPr>
              <a:t>Parallel Algorithms</a:t>
            </a:r>
          </a:p>
        </p:txBody>
      </p:sp>
      <p:sp>
        <p:nvSpPr>
          <p:cNvPr id="4" name="Rectangle 3">
            <a:extLst>
              <a:ext uri="{FF2B5EF4-FFF2-40B4-BE49-F238E27FC236}">
                <a16:creationId xmlns:a16="http://schemas.microsoft.com/office/drawing/2014/main" id="{4AC4E680-A14E-A9CB-F8EB-4FDEED1DBC03}"/>
              </a:ext>
            </a:extLst>
          </p:cNvPr>
          <p:cNvSpPr/>
          <p:nvPr/>
        </p:nvSpPr>
        <p:spPr>
          <a:xfrm>
            <a:off x="9704833" y="3779073"/>
            <a:ext cx="1714744" cy="528946"/>
          </a:xfrm>
          <a:prstGeom prst="rect">
            <a:avLst/>
          </a:prstGeom>
          <a:solidFill>
            <a:srgbClr val="000000">
              <a:alpha val="50196"/>
            </a:srgbClr>
          </a:solidFill>
          <a:ln w="12700" cap="flat">
            <a:noFill/>
            <a:prstDash val="solid"/>
            <a:miter lim="800000"/>
          </a:ln>
          <a:effectLst>
            <a:softEdge rad="63500"/>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63" name="TextBox 262">
            <a:extLst>
              <a:ext uri="{FF2B5EF4-FFF2-40B4-BE49-F238E27FC236}">
                <a16:creationId xmlns:a16="http://schemas.microsoft.com/office/drawing/2014/main" id="{9BE046BB-7264-88EB-BD74-C79360585182}"/>
              </a:ext>
            </a:extLst>
          </p:cNvPr>
          <p:cNvSpPr txBox="1"/>
          <p:nvPr/>
        </p:nvSpPr>
        <p:spPr>
          <a:xfrm>
            <a:off x="8697978" y="3841776"/>
            <a:ext cx="2281749" cy="461663"/>
          </a:xfrm>
          <a:prstGeom prst="rect">
            <a:avLst/>
          </a:prstGeom>
          <a:noFill/>
          <a:ln w="12700" cap="flat">
            <a:noFill/>
            <a:miter lim="400000"/>
          </a:ln>
          <a:effectLst>
            <a:outerShdw blurRad="63500" sx="102000" sy="102000" algn="ctr"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a:ln>
                  <a:noFill/>
                </a:ln>
                <a:solidFill>
                  <a:srgbClr val="FFFFFF"/>
                </a:solidFill>
                <a:effectLst/>
                <a:uFillTx/>
                <a:latin typeface="Arial Black" panose="020B0A04020102020204" pitchFamily="34" charset="0"/>
                <a:ea typeface="+mj-ea"/>
                <a:cs typeface="+mj-cs"/>
                <a:sym typeface="Calibri"/>
              </a:rPr>
              <a:t>Optimization</a:t>
            </a:r>
          </a:p>
        </p:txBody>
      </p:sp>
      <p:sp>
        <p:nvSpPr>
          <p:cNvPr id="5" name="Rectangle 4">
            <a:extLst>
              <a:ext uri="{FF2B5EF4-FFF2-40B4-BE49-F238E27FC236}">
                <a16:creationId xmlns:a16="http://schemas.microsoft.com/office/drawing/2014/main" id="{D2F19848-BAA0-1716-9BAF-DFB4256D87F7}"/>
              </a:ext>
            </a:extLst>
          </p:cNvPr>
          <p:cNvSpPr/>
          <p:nvPr/>
        </p:nvSpPr>
        <p:spPr>
          <a:xfrm>
            <a:off x="1006641" y="5469426"/>
            <a:ext cx="2436527" cy="447158"/>
          </a:xfrm>
          <a:prstGeom prst="rect">
            <a:avLst/>
          </a:prstGeom>
          <a:solidFill>
            <a:srgbClr val="000000">
              <a:alpha val="50196"/>
            </a:srgbClr>
          </a:solidFill>
          <a:ln w="12700" cap="flat">
            <a:noFill/>
            <a:prstDash val="solid"/>
            <a:miter lim="800000"/>
          </a:ln>
          <a:effectLst>
            <a:softEdge rad="63500"/>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62" name="TextBox 261">
            <a:extLst>
              <a:ext uri="{FF2B5EF4-FFF2-40B4-BE49-F238E27FC236}">
                <a16:creationId xmlns:a16="http://schemas.microsoft.com/office/drawing/2014/main" id="{F6D744FB-7CCC-0B94-CBB5-C9EB244F1A53}"/>
              </a:ext>
            </a:extLst>
          </p:cNvPr>
          <p:cNvSpPr txBox="1"/>
          <p:nvPr/>
        </p:nvSpPr>
        <p:spPr>
          <a:xfrm>
            <a:off x="508553" y="5420188"/>
            <a:ext cx="3669454" cy="461663"/>
          </a:xfrm>
          <a:prstGeom prst="rect">
            <a:avLst/>
          </a:prstGeom>
          <a:noFill/>
          <a:ln w="12700" cap="flat">
            <a:noFill/>
            <a:miter lim="400000"/>
          </a:ln>
          <a:effectLst>
            <a:outerShdw blurRad="63500" sx="102000" sy="102000" algn="ctr"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a:ln>
                  <a:noFill/>
                </a:ln>
                <a:solidFill>
                  <a:srgbClr val="FFFFFF"/>
                </a:solidFill>
                <a:effectLst/>
                <a:uFillTx/>
                <a:latin typeface="Arial Black" panose="020B0A04020102020204" pitchFamily="34" charset="0"/>
                <a:ea typeface="+mj-ea"/>
                <a:cs typeface="+mj-cs"/>
                <a:sym typeface="Calibri"/>
              </a:rPr>
              <a:t>Key Components</a:t>
            </a:r>
          </a:p>
        </p:txBody>
      </p:sp>
      <p:sp>
        <p:nvSpPr>
          <p:cNvPr id="6" name="Rectangle 5">
            <a:extLst>
              <a:ext uri="{FF2B5EF4-FFF2-40B4-BE49-F238E27FC236}">
                <a16:creationId xmlns:a16="http://schemas.microsoft.com/office/drawing/2014/main" id="{5A3A2330-8C4D-AB92-E8BA-558148988102}"/>
              </a:ext>
            </a:extLst>
          </p:cNvPr>
          <p:cNvSpPr/>
          <p:nvPr/>
        </p:nvSpPr>
        <p:spPr>
          <a:xfrm>
            <a:off x="126610" y="6226149"/>
            <a:ext cx="1681088" cy="467827"/>
          </a:xfrm>
          <a:prstGeom prst="rect">
            <a:avLst/>
          </a:prstGeom>
          <a:solidFill>
            <a:srgbClr val="0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 name="Rectangle 6">
            <a:extLst>
              <a:ext uri="{FF2B5EF4-FFF2-40B4-BE49-F238E27FC236}">
                <a16:creationId xmlns:a16="http://schemas.microsoft.com/office/drawing/2014/main" id="{57B00949-3DCF-5E6C-D10C-6285BA35ED75}"/>
              </a:ext>
            </a:extLst>
          </p:cNvPr>
          <p:cNvSpPr/>
          <p:nvPr/>
        </p:nvSpPr>
        <p:spPr>
          <a:xfrm>
            <a:off x="8674014" y="6422532"/>
            <a:ext cx="3051408" cy="315662"/>
          </a:xfrm>
          <a:prstGeom prst="rect">
            <a:avLst/>
          </a:prstGeom>
          <a:solidFill>
            <a:srgbClr val="0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pic>
        <p:nvPicPr>
          <p:cNvPr id="11" name="Picture 10">
            <a:extLst>
              <a:ext uri="{FF2B5EF4-FFF2-40B4-BE49-F238E27FC236}">
                <a16:creationId xmlns:a16="http://schemas.microsoft.com/office/drawing/2014/main" id="{1E688B44-E9FF-CC5A-0774-DD93A8C2E1C0}"/>
              </a:ext>
            </a:extLst>
          </p:cNvPr>
          <p:cNvPicPr>
            <a:picLocks noChangeAspect="1"/>
          </p:cNvPicPr>
          <p:nvPr/>
        </p:nvPicPr>
        <p:blipFill>
          <a:blip r:embed="rId8"/>
          <a:stretch>
            <a:fillRect/>
          </a:stretch>
        </p:blipFill>
        <p:spPr>
          <a:xfrm>
            <a:off x="5247731" y="945591"/>
            <a:ext cx="2872224" cy="1242251"/>
          </a:xfrm>
          <a:prstGeom prst="rect">
            <a:avLst/>
          </a:prstGeom>
        </p:spPr>
      </p:pic>
      <p:sp>
        <p:nvSpPr>
          <p:cNvPr id="16" name="Rectangle 15">
            <a:extLst>
              <a:ext uri="{FF2B5EF4-FFF2-40B4-BE49-F238E27FC236}">
                <a16:creationId xmlns:a16="http://schemas.microsoft.com/office/drawing/2014/main" id="{ACBDD013-B88F-1795-6536-36FFAC109D52}"/>
              </a:ext>
            </a:extLst>
          </p:cNvPr>
          <p:cNvSpPr/>
          <p:nvPr/>
        </p:nvSpPr>
        <p:spPr>
          <a:xfrm>
            <a:off x="8674014" y="4679114"/>
            <a:ext cx="563085" cy="298276"/>
          </a:xfrm>
          <a:prstGeom prst="rect">
            <a:avLst/>
          </a:prstGeom>
          <a:solidFill>
            <a:schemeClr val="bg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grpSp>
        <p:nvGrpSpPr>
          <p:cNvPr id="15" name="Group 14">
            <a:extLst>
              <a:ext uri="{FF2B5EF4-FFF2-40B4-BE49-F238E27FC236}">
                <a16:creationId xmlns:a16="http://schemas.microsoft.com/office/drawing/2014/main" id="{6C3D636D-A3DA-1030-D58D-7A3CA03A6CBE}"/>
              </a:ext>
            </a:extLst>
          </p:cNvPr>
          <p:cNvGrpSpPr/>
          <p:nvPr/>
        </p:nvGrpSpPr>
        <p:grpSpPr>
          <a:xfrm>
            <a:off x="8663118" y="4631484"/>
            <a:ext cx="525942" cy="272859"/>
            <a:chOff x="8363669" y="4183625"/>
            <a:chExt cx="804365" cy="417305"/>
          </a:xfrm>
        </p:grpSpPr>
        <p:cxnSp>
          <p:nvCxnSpPr>
            <p:cNvPr id="10" name="Straight Connector 9">
              <a:extLst>
                <a:ext uri="{FF2B5EF4-FFF2-40B4-BE49-F238E27FC236}">
                  <a16:creationId xmlns:a16="http://schemas.microsoft.com/office/drawing/2014/main" id="{043EADD7-3D70-18CE-EDB0-C968C0438412}"/>
                </a:ext>
              </a:extLst>
            </p:cNvPr>
            <p:cNvCxnSpPr/>
            <p:nvPr/>
          </p:nvCxnSpPr>
          <p:spPr>
            <a:xfrm>
              <a:off x="8363669" y="4551044"/>
              <a:ext cx="220328" cy="0"/>
            </a:xfrm>
            <a:prstGeom prst="line">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cxnSp>
        <p:cxnSp>
          <p:nvCxnSpPr>
            <p:cNvPr id="12" name="Straight Connector 11">
              <a:extLst>
                <a:ext uri="{FF2B5EF4-FFF2-40B4-BE49-F238E27FC236}">
                  <a16:creationId xmlns:a16="http://schemas.microsoft.com/office/drawing/2014/main" id="{AC19363C-FB61-D05E-2820-34174BE2A5FF}"/>
                </a:ext>
              </a:extLst>
            </p:cNvPr>
            <p:cNvCxnSpPr/>
            <p:nvPr/>
          </p:nvCxnSpPr>
          <p:spPr>
            <a:xfrm>
              <a:off x="8363669" y="4449444"/>
              <a:ext cx="220328" cy="0"/>
            </a:xfrm>
            <a:prstGeom prst="line">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cxnSp>
        <p:cxnSp>
          <p:nvCxnSpPr>
            <p:cNvPr id="13" name="Straight Connector 12">
              <a:extLst>
                <a:ext uri="{FF2B5EF4-FFF2-40B4-BE49-F238E27FC236}">
                  <a16:creationId xmlns:a16="http://schemas.microsoft.com/office/drawing/2014/main" id="{F5D23F56-4A39-8853-CAD3-FEE594470F7C}"/>
                </a:ext>
              </a:extLst>
            </p:cNvPr>
            <p:cNvCxnSpPr/>
            <p:nvPr/>
          </p:nvCxnSpPr>
          <p:spPr>
            <a:xfrm>
              <a:off x="8363669" y="4501230"/>
              <a:ext cx="220328" cy="0"/>
            </a:xfrm>
            <a:prstGeom prst="line">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cxnSp>
        <p:pic>
          <p:nvPicPr>
            <p:cNvPr id="14" name="Picture 13">
              <a:extLst>
                <a:ext uri="{FF2B5EF4-FFF2-40B4-BE49-F238E27FC236}">
                  <a16:creationId xmlns:a16="http://schemas.microsoft.com/office/drawing/2014/main" id="{4454CECE-C172-56CF-A385-68313DE6ED97}"/>
                </a:ext>
              </a:extLst>
            </p:cNvPr>
            <p:cNvPicPr>
              <a:picLocks noChangeAspect="1"/>
            </p:cNvPicPr>
            <p:nvPr/>
          </p:nvPicPr>
          <p:blipFill>
            <a:blip r:embed="rId9"/>
            <a:srcRect/>
            <a:stretch/>
          </p:blipFill>
          <p:spPr>
            <a:xfrm>
              <a:off x="8407345" y="4183625"/>
              <a:ext cx="760689" cy="417305"/>
            </a:xfrm>
            <a:prstGeom prst="rect">
              <a:avLst/>
            </a:prstGeom>
          </p:spPr>
        </p:pic>
      </p:grpSp>
    </p:spTree>
    <p:extLst>
      <p:ext uri="{BB962C8B-B14F-4D97-AF65-F5344CB8AC3E}">
        <p14:creationId xmlns:p14="http://schemas.microsoft.com/office/powerpoint/2010/main" val="2700456440"/>
      </p:ext>
    </p:extLst>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Oval 264">
            <a:extLst>
              <a:ext uri="{FF2B5EF4-FFF2-40B4-BE49-F238E27FC236}">
                <a16:creationId xmlns:a16="http://schemas.microsoft.com/office/drawing/2014/main" id="{A51C1D0E-A6EF-0CDE-A647-AF0CD9979F3D}"/>
              </a:ext>
            </a:extLst>
          </p:cNvPr>
          <p:cNvSpPr/>
          <p:nvPr/>
        </p:nvSpPr>
        <p:spPr>
          <a:xfrm>
            <a:off x="5585461" y="3586514"/>
            <a:ext cx="5916902" cy="2707606"/>
          </a:xfrm>
          <a:prstGeom prst="ellipse">
            <a:avLst/>
          </a:prstGeom>
          <a:noFill/>
          <a:ln w="38100" cap="flat">
            <a:solidFill>
              <a:schemeClr val="accent4">
                <a:lumMod val="75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55" name="Oval 254">
            <a:extLst>
              <a:ext uri="{FF2B5EF4-FFF2-40B4-BE49-F238E27FC236}">
                <a16:creationId xmlns:a16="http://schemas.microsoft.com/office/drawing/2014/main" id="{BA1D6AA8-8220-C10E-9145-8C42BFA2B344}"/>
              </a:ext>
            </a:extLst>
          </p:cNvPr>
          <p:cNvSpPr/>
          <p:nvPr/>
        </p:nvSpPr>
        <p:spPr>
          <a:xfrm>
            <a:off x="4515273" y="232117"/>
            <a:ext cx="6668541" cy="3538937"/>
          </a:xfrm>
          <a:prstGeom prst="ellipse">
            <a:avLst/>
          </a:prstGeom>
          <a:noFill/>
          <a:ln w="38100" cap="flat">
            <a:solidFill>
              <a:schemeClr val="accent1">
                <a:lumMod val="5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54" name="Oval 253">
            <a:extLst>
              <a:ext uri="{FF2B5EF4-FFF2-40B4-BE49-F238E27FC236}">
                <a16:creationId xmlns:a16="http://schemas.microsoft.com/office/drawing/2014/main" id="{B4CFC6CF-E95D-67E3-6FC3-8ADAACC95F0D}"/>
              </a:ext>
            </a:extLst>
          </p:cNvPr>
          <p:cNvSpPr/>
          <p:nvPr/>
        </p:nvSpPr>
        <p:spPr>
          <a:xfrm>
            <a:off x="496690" y="2464724"/>
            <a:ext cx="5894876" cy="3451860"/>
          </a:xfrm>
          <a:prstGeom prst="ellipse">
            <a:avLst/>
          </a:prstGeom>
          <a:noFill/>
          <a:ln w="38100" cap="flat">
            <a:solidFill>
              <a:srgbClr val="C0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 name="Slide Number Placeholder 1">
            <a:extLst>
              <a:ext uri="{FF2B5EF4-FFF2-40B4-BE49-F238E27FC236}">
                <a16:creationId xmlns:a16="http://schemas.microsoft.com/office/drawing/2014/main" id="{A09B7BA0-D7F4-3F37-66BC-097132F35CD0}"/>
              </a:ext>
            </a:extLst>
          </p:cNvPr>
          <p:cNvSpPr>
            <a:spLocks noGrp="1"/>
          </p:cNvSpPr>
          <p:nvPr>
            <p:ph type="sldNum" sz="quarter" idx="2"/>
          </p:nvPr>
        </p:nvSpPr>
        <p:spPr/>
        <p:txBody>
          <a:bodyPr/>
          <a:lstStyle/>
          <a:p>
            <a:fld id="{86CB4B4D-7CA3-9044-876B-883B54F8677D}" type="slidenum">
              <a:rPr lang="en-US" smtClean="0"/>
              <a:t>85</a:t>
            </a:fld>
            <a:endParaRPr lang="en-US"/>
          </a:p>
        </p:txBody>
      </p:sp>
      <p:sp>
        <p:nvSpPr>
          <p:cNvPr id="259" name="TextBox 258">
            <a:extLst>
              <a:ext uri="{FF2B5EF4-FFF2-40B4-BE49-F238E27FC236}">
                <a16:creationId xmlns:a16="http://schemas.microsoft.com/office/drawing/2014/main" id="{FB4DE999-D992-7510-9508-E0B7886B394B}"/>
              </a:ext>
            </a:extLst>
          </p:cNvPr>
          <p:cNvSpPr txBox="1"/>
          <p:nvPr/>
        </p:nvSpPr>
        <p:spPr>
          <a:xfrm>
            <a:off x="538397" y="447215"/>
            <a:ext cx="4342496" cy="1384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a:ln>
                  <a:noFill/>
                </a:ln>
                <a:solidFill>
                  <a:srgbClr val="FFFFFF"/>
                </a:solidFill>
                <a:effectLst/>
                <a:uFillTx/>
                <a:latin typeface="Arial Black" panose="020B0A04020102020204" pitchFamily="34" charset="0"/>
                <a:ea typeface="+mj-ea"/>
                <a:cs typeface="+mj-cs"/>
                <a:sym typeface="Calibri"/>
              </a:rPr>
              <a:t>GPU Programming Primitives for Computer Graphics</a:t>
            </a:r>
          </a:p>
        </p:txBody>
      </p:sp>
      <p:sp>
        <p:nvSpPr>
          <p:cNvPr id="6" name="Rectangle 5">
            <a:extLst>
              <a:ext uri="{FF2B5EF4-FFF2-40B4-BE49-F238E27FC236}">
                <a16:creationId xmlns:a16="http://schemas.microsoft.com/office/drawing/2014/main" id="{5A3A2330-8C4D-AB92-E8BA-558148988102}"/>
              </a:ext>
            </a:extLst>
          </p:cNvPr>
          <p:cNvSpPr/>
          <p:nvPr/>
        </p:nvSpPr>
        <p:spPr>
          <a:xfrm>
            <a:off x="126610" y="6226149"/>
            <a:ext cx="1681088" cy="467827"/>
          </a:xfrm>
          <a:prstGeom prst="rect">
            <a:avLst/>
          </a:prstGeom>
          <a:solidFill>
            <a:srgbClr val="0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 name="Rectangle 6">
            <a:extLst>
              <a:ext uri="{FF2B5EF4-FFF2-40B4-BE49-F238E27FC236}">
                <a16:creationId xmlns:a16="http://schemas.microsoft.com/office/drawing/2014/main" id="{57B00949-3DCF-5E6C-D10C-6285BA35ED75}"/>
              </a:ext>
            </a:extLst>
          </p:cNvPr>
          <p:cNvSpPr/>
          <p:nvPr/>
        </p:nvSpPr>
        <p:spPr>
          <a:xfrm>
            <a:off x="8674014" y="6422532"/>
            <a:ext cx="3051408" cy="315662"/>
          </a:xfrm>
          <a:prstGeom prst="rect">
            <a:avLst/>
          </a:prstGeom>
          <a:solidFill>
            <a:srgbClr val="0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3337636554"/>
      </p:ext>
    </p:extLst>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 name="Picture 134">
            <a:extLst>
              <a:ext uri="{FF2B5EF4-FFF2-40B4-BE49-F238E27FC236}">
                <a16:creationId xmlns:a16="http://schemas.microsoft.com/office/drawing/2014/main" id="{53FCBCD3-DED1-005F-AFDD-81ACC3C573A0}"/>
              </a:ext>
            </a:extLst>
          </p:cNvPr>
          <p:cNvPicPr>
            <a:picLocks noChangeAspect="1"/>
          </p:cNvPicPr>
          <p:nvPr/>
        </p:nvPicPr>
        <p:blipFill rotWithShape="1">
          <a:blip r:embed="rId3"/>
          <a:srcRect l="68100" r="-1126"/>
          <a:stretch/>
        </p:blipFill>
        <p:spPr>
          <a:xfrm>
            <a:off x="945218" y="4022577"/>
            <a:ext cx="1793620" cy="1171903"/>
          </a:xfrm>
          <a:prstGeom prst="rect">
            <a:avLst/>
          </a:prstGeom>
        </p:spPr>
      </p:pic>
      <p:sp>
        <p:nvSpPr>
          <p:cNvPr id="265" name="Oval 264">
            <a:extLst>
              <a:ext uri="{FF2B5EF4-FFF2-40B4-BE49-F238E27FC236}">
                <a16:creationId xmlns:a16="http://schemas.microsoft.com/office/drawing/2014/main" id="{A51C1D0E-A6EF-0CDE-A647-AF0CD9979F3D}"/>
              </a:ext>
            </a:extLst>
          </p:cNvPr>
          <p:cNvSpPr/>
          <p:nvPr/>
        </p:nvSpPr>
        <p:spPr>
          <a:xfrm>
            <a:off x="5585461" y="3586514"/>
            <a:ext cx="5916902" cy="2707606"/>
          </a:xfrm>
          <a:prstGeom prst="ellipse">
            <a:avLst/>
          </a:prstGeom>
          <a:noFill/>
          <a:ln w="38100" cap="flat">
            <a:solidFill>
              <a:schemeClr val="accent4">
                <a:lumMod val="75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55" name="Oval 254">
            <a:extLst>
              <a:ext uri="{FF2B5EF4-FFF2-40B4-BE49-F238E27FC236}">
                <a16:creationId xmlns:a16="http://schemas.microsoft.com/office/drawing/2014/main" id="{BA1D6AA8-8220-C10E-9145-8C42BFA2B344}"/>
              </a:ext>
            </a:extLst>
          </p:cNvPr>
          <p:cNvSpPr/>
          <p:nvPr/>
        </p:nvSpPr>
        <p:spPr>
          <a:xfrm>
            <a:off x="4515273" y="232117"/>
            <a:ext cx="6668541" cy="3538937"/>
          </a:xfrm>
          <a:prstGeom prst="ellipse">
            <a:avLst/>
          </a:prstGeom>
          <a:noFill/>
          <a:ln w="38100" cap="flat">
            <a:solidFill>
              <a:schemeClr val="accent1">
                <a:lumMod val="5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54" name="Oval 253">
            <a:extLst>
              <a:ext uri="{FF2B5EF4-FFF2-40B4-BE49-F238E27FC236}">
                <a16:creationId xmlns:a16="http://schemas.microsoft.com/office/drawing/2014/main" id="{B4CFC6CF-E95D-67E3-6FC3-8ADAACC95F0D}"/>
              </a:ext>
            </a:extLst>
          </p:cNvPr>
          <p:cNvSpPr/>
          <p:nvPr/>
        </p:nvSpPr>
        <p:spPr>
          <a:xfrm>
            <a:off x="496690" y="2464724"/>
            <a:ext cx="5894876" cy="3451860"/>
          </a:xfrm>
          <a:prstGeom prst="ellipse">
            <a:avLst/>
          </a:prstGeom>
          <a:noFill/>
          <a:ln w="38100" cap="flat">
            <a:solidFill>
              <a:srgbClr val="C0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 name="Slide Number Placeholder 1">
            <a:extLst>
              <a:ext uri="{FF2B5EF4-FFF2-40B4-BE49-F238E27FC236}">
                <a16:creationId xmlns:a16="http://schemas.microsoft.com/office/drawing/2014/main" id="{A09B7BA0-D7F4-3F37-66BC-097132F35CD0}"/>
              </a:ext>
            </a:extLst>
          </p:cNvPr>
          <p:cNvSpPr>
            <a:spLocks noGrp="1"/>
          </p:cNvSpPr>
          <p:nvPr>
            <p:ph type="sldNum" sz="quarter" idx="2"/>
          </p:nvPr>
        </p:nvSpPr>
        <p:spPr/>
        <p:txBody>
          <a:bodyPr/>
          <a:lstStyle/>
          <a:p>
            <a:fld id="{86CB4B4D-7CA3-9044-876B-883B54F8677D}" type="slidenum">
              <a:rPr lang="en-US" smtClean="0"/>
              <a:t>86</a:t>
            </a:fld>
            <a:endParaRPr lang="en-US"/>
          </a:p>
        </p:txBody>
      </p:sp>
      <p:pic>
        <p:nvPicPr>
          <p:cNvPr id="106" name="Picture 105">
            <a:extLst>
              <a:ext uri="{FF2B5EF4-FFF2-40B4-BE49-F238E27FC236}">
                <a16:creationId xmlns:a16="http://schemas.microsoft.com/office/drawing/2014/main" id="{5834D963-2D12-A0CC-498F-A495AE7F283E}"/>
              </a:ext>
            </a:extLst>
          </p:cNvPr>
          <p:cNvPicPr>
            <a:picLocks noChangeAspect="1"/>
          </p:cNvPicPr>
          <p:nvPr/>
        </p:nvPicPr>
        <p:blipFill rotWithShape="1">
          <a:blip r:embed="rId3"/>
          <a:srcRect l="34261" r="32713"/>
          <a:stretch/>
        </p:blipFill>
        <p:spPr>
          <a:xfrm>
            <a:off x="2037294" y="2819137"/>
            <a:ext cx="2094143" cy="1368257"/>
          </a:xfrm>
          <a:prstGeom prst="rect">
            <a:avLst/>
          </a:prstGeom>
        </p:spPr>
      </p:pic>
      <p:pic>
        <p:nvPicPr>
          <p:cNvPr id="136" name="Picture 135">
            <a:extLst>
              <a:ext uri="{FF2B5EF4-FFF2-40B4-BE49-F238E27FC236}">
                <a16:creationId xmlns:a16="http://schemas.microsoft.com/office/drawing/2014/main" id="{44B583A6-87EB-8AEC-58BC-1FD6DC637DB8}"/>
              </a:ext>
            </a:extLst>
          </p:cNvPr>
          <p:cNvPicPr>
            <a:picLocks noChangeAspect="1"/>
          </p:cNvPicPr>
          <p:nvPr/>
        </p:nvPicPr>
        <p:blipFill rotWithShape="1">
          <a:blip r:embed="rId3"/>
          <a:srcRect l="2789" r="71443"/>
          <a:stretch/>
        </p:blipFill>
        <p:spPr>
          <a:xfrm>
            <a:off x="3825465" y="3623313"/>
            <a:ext cx="1633871" cy="1368257"/>
          </a:xfrm>
          <a:prstGeom prst="rect">
            <a:avLst/>
          </a:prstGeom>
          <a:effectLst/>
        </p:spPr>
      </p:pic>
      <p:pic>
        <p:nvPicPr>
          <p:cNvPr id="253" name="Picture 252">
            <a:extLst>
              <a:ext uri="{FF2B5EF4-FFF2-40B4-BE49-F238E27FC236}">
                <a16:creationId xmlns:a16="http://schemas.microsoft.com/office/drawing/2014/main" id="{F0629CD5-6958-92E3-EF6C-F3C74A81C65F}"/>
              </a:ext>
            </a:extLst>
          </p:cNvPr>
          <p:cNvPicPr>
            <a:picLocks noChangeAspect="1"/>
          </p:cNvPicPr>
          <p:nvPr/>
        </p:nvPicPr>
        <p:blipFill>
          <a:blip r:embed="rId4"/>
          <a:stretch>
            <a:fillRect/>
          </a:stretch>
        </p:blipFill>
        <p:spPr>
          <a:xfrm>
            <a:off x="6683843" y="4456483"/>
            <a:ext cx="2655133" cy="1516612"/>
          </a:xfrm>
          <a:prstGeom prst="rect">
            <a:avLst/>
          </a:prstGeom>
        </p:spPr>
      </p:pic>
      <p:pic>
        <p:nvPicPr>
          <p:cNvPr id="134" name="Picture 133">
            <a:extLst>
              <a:ext uri="{FF2B5EF4-FFF2-40B4-BE49-F238E27FC236}">
                <a16:creationId xmlns:a16="http://schemas.microsoft.com/office/drawing/2014/main" id="{AF838779-6CCF-4699-0919-0D4F6C6E88D0}"/>
              </a:ext>
            </a:extLst>
          </p:cNvPr>
          <p:cNvPicPr>
            <a:picLocks noChangeAspect="1"/>
          </p:cNvPicPr>
          <p:nvPr/>
        </p:nvPicPr>
        <p:blipFill>
          <a:blip r:embed="rId5"/>
          <a:stretch>
            <a:fillRect/>
          </a:stretch>
        </p:blipFill>
        <p:spPr>
          <a:xfrm>
            <a:off x="8207733" y="926249"/>
            <a:ext cx="1714744" cy="1578950"/>
          </a:xfrm>
          <a:prstGeom prst="rect">
            <a:avLst/>
          </a:prstGeom>
        </p:spPr>
      </p:pic>
      <p:pic>
        <p:nvPicPr>
          <p:cNvPr id="268" name="Picture 267">
            <a:extLst>
              <a:ext uri="{FF2B5EF4-FFF2-40B4-BE49-F238E27FC236}">
                <a16:creationId xmlns:a16="http://schemas.microsoft.com/office/drawing/2014/main" id="{E9D59311-0A78-369E-BB6E-366A341984E4}"/>
              </a:ext>
            </a:extLst>
          </p:cNvPr>
          <p:cNvPicPr>
            <a:picLocks noChangeAspect="1"/>
          </p:cNvPicPr>
          <p:nvPr/>
        </p:nvPicPr>
        <p:blipFill>
          <a:blip r:embed="rId6"/>
          <a:stretch>
            <a:fillRect/>
          </a:stretch>
        </p:blipFill>
        <p:spPr>
          <a:xfrm>
            <a:off x="9461183" y="4485204"/>
            <a:ext cx="1793620" cy="859385"/>
          </a:xfrm>
          <a:prstGeom prst="rect">
            <a:avLst/>
          </a:prstGeom>
        </p:spPr>
      </p:pic>
      <p:pic>
        <p:nvPicPr>
          <p:cNvPr id="270" name="Picture 269">
            <a:extLst>
              <a:ext uri="{FF2B5EF4-FFF2-40B4-BE49-F238E27FC236}">
                <a16:creationId xmlns:a16="http://schemas.microsoft.com/office/drawing/2014/main" id="{24A4775C-CEDF-6952-3CA7-5C37B2EC126C}"/>
              </a:ext>
            </a:extLst>
          </p:cNvPr>
          <p:cNvPicPr>
            <a:picLocks noChangeAspect="1"/>
          </p:cNvPicPr>
          <p:nvPr/>
        </p:nvPicPr>
        <p:blipFill>
          <a:blip r:embed="rId7"/>
          <a:stretch>
            <a:fillRect/>
          </a:stretch>
        </p:blipFill>
        <p:spPr>
          <a:xfrm>
            <a:off x="6480795" y="2332795"/>
            <a:ext cx="1007420" cy="932694"/>
          </a:xfrm>
          <a:prstGeom prst="rect">
            <a:avLst/>
          </a:prstGeom>
        </p:spPr>
      </p:pic>
      <p:sp>
        <p:nvSpPr>
          <p:cNvPr id="3" name="Rectangle 2">
            <a:extLst>
              <a:ext uri="{FF2B5EF4-FFF2-40B4-BE49-F238E27FC236}">
                <a16:creationId xmlns:a16="http://schemas.microsoft.com/office/drawing/2014/main" id="{FC2A7382-7364-DEDC-09C6-AE948228874A}"/>
              </a:ext>
            </a:extLst>
          </p:cNvPr>
          <p:cNvSpPr/>
          <p:nvPr/>
        </p:nvSpPr>
        <p:spPr>
          <a:xfrm>
            <a:off x="9824730" y="2613495"/>
            <a:ext cx="1714744" cy="528946"/>
          </a:xfrm>
          <a:prstGeom prst="rect">
            <a:avLst/>
          </a:prstGeom>
          <a:solidFill>
            <a:srgbClr val="000000">
              <a:alpha val="50196"/>
            </a:srgbClr>
          </a:solidFill>
          <a:ln w="12700" cap="flat">
            <a:noFill/>
            <a:prstDash val="solid"/>
            <a:miter lim="800000"/>
          </a:ln>
          <a:effectLst>
            <a:softEdge rad="63500"/>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64" name="TextBox 263">
            <a:extLst>
              <a:ext uri="{FF2B5EF4-FFF2-40B4-BE49-F238E27FC236}">
                <a16:creationId xmlns:a16="http://schemas.microsoft.com/office/drawing/2014/main" id="{47EBF26F-0B4C-9619-8742-3EE9661B7630}"/>
              </a:ext>
            </a:extLst>
          </p:cNvPr>
          <p:cNvSpPr txBox="1"/>
          <p:nvPr/>
        </p:nvSpPr>
        <p:spPr>
          <a:xfrm>
            <a:off x="8214963" y="2651727"/>
            <a:ext cx="3977037" cy="461663"/>
          </a:xfrm>
          <a:prstGeom prst="rect">
            <a:avLst/>
          </a:prstGeom>
          <a:noFill/>
          <a:ln w="12700" cap="flat">
            <a:noFill/>
            <a:miter lim="400000"/>
          </a:ln>
          <a:effectLst>
            <a:outerShdw blurRad="63500" sx="102000" sy="102000" algn="ctr"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a:ln>
                  <a:noFill/>
                </a:ln>
                <a:solidFill>
                  <a:srgbClr val="FFFFFF"/>
                </a:solidFill>
                <a:effectLst/>
                <a:uFillTx/>
                <a:latin typeface="Arial Black" panose="020B0A04020102020204" pitchFamily="34" charset="0"/>
                <a:ea typeface="+mj-ea"/>
                <a:cs typeface="+mj-cs"/>
                <a:sym typeface="Calibri"/>
              </a:rPr>
              <a:t>Parallel Algorithms</a:t>
            </a:r>
          </a:p>
        </p:txBody>
      </p:sp>
      <p:sp>
        <p:nvSpPr>
          <p:cNvPr id="4" name="Rectangle 3">
            <a:extLst>
              <a:ext uri="{FF2B5EF4-FFF2-40B4-BE49-F238E27FC236}">
                <a16:creationId xmlns:a16="http://schemas.microsoft.com/office/drawing/2014/main" id="{4AC4E680-A14E-A9CB-F8EB-4FDEED1DBC03}"/>
              </a:ext>
            </a:extLst>
          </p:cNvPr>
          <p:cNvSpPr/>
          <p:nvPr/>
        </p:nvSpPr>
        <p:spPr>
          <a:xfrm>
            <a:off x="9704833" y="3779073"/>
            <a:ext cx="1714744" cy="528946"/>
          </a:xfrm>
          <a:prstGeom prst="rect">
            <a:avLst/>
          </a:prstGeom>
          <a:solidFill>
            <a:srgbClr val="000000">
              <a:alpha val="50196"/>
            </a:srgbClr>
          </a:solidFill>
          <a:ln w="12700" cap="flat">
            <a:noFill/>
            <a:prstDash val="solid"/>
            <a:miter lim="800000"/>
          </a:ln>
          <a:effectLst>
            <a:softEdge rad="63500"/>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63" name="TextBox 262">
            <a:extLst>
              <a:ext uri="{FF2B5EF4-FFF2-40B4-BE49-F238E27FC236}">
                <a16:creationId xmlns:a16="http://schemas.microsoft.com/office/drawing/2014/main" id="{9BE046BB-7264-88EB-BD74-C79360585182}"/>
              </a:ext>
            </a:extLst>
          </p:cNvPr>
          <p:cNvSpPr txBox="1"/>
          <p:nvPr/>
        </p:nvSpPr>
        <p:spPr>
          <a:xfrm>
            <a:off x="8697978" y="3841776"/>
            <a:ext cx="2281749" cy="461663"/>
          </a:xfrm>
          <a:prstGeom prst="rect">
            <a:avLst/>
          </a:prstGeom>
          <a:noFill/>
          <a:ln w="12700" cap="flat">
            <a:noFill/>
            <a:miter lim="400000"/>
          </a:ln>
          <a:effectLst>
            <a:outerShdw blurRad="63500" sx="102000" sy="102000" algn="ctr"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a:ln>
                  <a:noFill/>
                </a:ln>
                <a:solidFill>
                  <a:srgbClr val="FFFFFF"/>
                </a:solidFill>
                <a:effectLst/>
                <a:uFillTx/>
                <a:latin typeface="Arial Black" panose="020B0A04020102020204" pitchFamily="34" charset="0"/>
                <a:ea typeface="+mj-ea"/>
                <a:cs typeface="+mj-cs"/>
                <a:sym typeface="Calibri"/>
              </a:rPr>
              <a:t>Optimization</a:t>
            </a:r>
          </a:p>
        </p:txBody>
      </p:sp>
      <p:sp>
        <p:nvSpPr>
          <p:cNvPr id="5" name="Rectangle 4">
            <a:extLst>
              <a:ext uri="{FF2B5EF4-FFF2-40B4-BE49-F238E27FC236}">
                <a16:creationId xmlns:a16="http://schemas.microsoft.com/office/drawing/2014/main" id="{D2F19848-BAA0-1716-9BAF-DFB4256D87F7}"/>
              </a:ext>
            </a:extLst>
          </p:cNvPr>
          <p:cNvSpPr/>
          <p:nvPr/>
        </p:nvSpPr>
        <p:spPr>
          <a:xfrm>
            <a:off x="1006641" y="5469426"/>
            <a:ext cx="2436527" cy="447158"/>
          </a:xfrm>
          <a:prstGeom prst="rect">
            <a:avLst/>
          </a:prstGeom>
          <a:solidFill>
            <a:srgbClr val="000000">
              <a:alpha val="50196"/>
            </a:srgbClr>
          </a:solidFill>
          <a:ln w="12700" cap="flat">
            <a:noFill/>
            <a:prstDash val="solid"/>
            <a:miter lim="800000"/>
          </a:ln>
          <a:effectLst>
            <a:softEdge rad="63500"/>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62" name="TextBox 261">
            <a:extLst>
              <a:ext uri="{FF2B5EF4-FFF2-40B4-BE49-F238E27FC236}">
                <a16:creationId xmlns:a16="http://schemas.microsoft.com/office/drawing/2014/main" id="{F6D744FB-7CCC-0B94-CBB5-C9EB244F1A53}"/>
              </a:ext>
            </a:extLst>
          </p:cNvPr>
          <p:cNvSpPr txBox="1"/>
          <p:nvPr/>
        </p:nvSpPr>
        <p:spPr>
          <a:xfrm>
            <a:off x="508553" y="5420188"/>
            <a:ext cx="3669454" cy="461663"/>
          </a:xfrm>
          <a:prstGeom prst="rect">
            <a:avLst/>
          </a:prstGeom>
          <a:noFill/>
          <a:ln w="12700" cap="flat">
            <a:noFill/>
            <a:miter lim="400000"/>
          </a:ln>
          <a:effectLst>
            <a:outerShdw blurRad="63500" sx="102000" sy="102000" algn="ctr"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a:ln>
                  <a:noFill/>
                </a:ln>
                <a:solidFill>
                  <a:srgbClr val="FFFFFF"/>
                </a:solidFill>
                <a:effectLst/>
                <a:uFillTx/>
                <a:latin typeface="Arial Black" panose="020B0A04020102020204" pitchFamily="34" charset="0"/>
                <a:ea typeface="+mj-ea"/>
                <a:cs typeface="+mj-cs"/>
                <a:sym typeface="Calibri"/>
              </a:rPr>
              <a:t>Key Components</a:t>
            </a:r>
          </a:p>
        </p:txBody>
      </p:sp>
      <p:sp>
        <p:nvSpPr>
          <p:cNvPr id="6" name="Rectangle 5">
            <a:extLst>
              <a:ext uri="{FF2B5EF4-FFF2-40B4-BE49-F238E27FC236}">
                <a16:creationId xmlns:a16="http://schemas.microsoft.com/office/drawing/2014/main" id="{5A3A2330-8C4D-AB92-E8BA-558148988102}"/>
              </a:ext>
            </a:extLst>
          </p:cNvPr>
          <p:cNvSpPr/>
          <p:nvPr/>
        </p:nvSpPr>
        <p:spPr>
          <a:xfrm>
            <a:off x="126610" y="6226149"/>
            <a:ext cx="1681088" cy="467827"/>
          </a:xfrm>
          <a:prstGeom prst="rect">
            <a:avLst/>
          </a:prstGeom>
          <a:solidFill>
            <a:srgbClr val="0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7" name="Rectangle 6">
            <a:extLst>
              <a:ext uri="{FF2B5EF4-FFF2-40B4-BE49-F238E27FC236}">
                <a16:creationId xmlns:a16="http://schemas.microsoft.com/office/drawing/2014/main" id="{57B00949-3DCF-5E6C-D10C-6285BA35ED75}"/>
              </a:ext>
            </a:extLst>
          </p:cNvPr>
          <p:cNvSpPr/>
          <p:nvPr/>
        </p:nvSpPr>
        <p:spPr>
          <a:xfrm>
            <a:off x="8674014" y="6422532"/>
            <a:ext cx="3051408" cy="315662"/>
          </a:xfrm>
          <a:prstGeom prst="rect">
            <a:avLst/>
          </a:prstGeom>
          <a:solidFill>
            <a:srgbClr val="000000"/>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pic>
        <p:nvPicPr>
          <p:cNvPr id="11" name="Picture 10">
            <a:extLst>
              <a:ext uri="{FF2B5EF4-FFF2-40B4-BE49-F238E27FC236}">
                <a16:creationId xmlns:a16="http://schemas.microsoft.com/office/drawing/2014/main" id="{1E688B44-E9FF-CC5A-0774-DD93A8C2E1C0}"/>
              </a:ext>
            </a:extLst>
          </p:cNvPr>
          <p:cNvPicPr>
            <a:picLocks noChangeAspect="1"/>
          </p:cNvPicPr>
          <p:nvPr/>
        </p:nvPicPr>
        <p:blipFill>
          <a:blip r:embed="rId8"/>
          <a:stretch>
            <a:fillRect/>
          </a:stretch>
        </p:blipFill>
        <p:spPr>
          <a:xfrm>
            <a:off x="5247731" y="945591"/>
            <a:ext cx="2872224" cy="1242251"/>
          </a:xfrm>
          <a:prstGeom prst="rect">
            <a:avLst/>
          </a:prstGeom>
        </p:spPr>
      </p:pic>
      <p:sp>
        <p:nvSpPr>
          <p:cNvPr id="16" name="Rectangle 15">
            <a:extLst>
              <a:ext uri="{FF2B5EF4-FFF2-40B4-BE49-F238E27FC236}">
                <a16:creationId xmlns:a16="http://schemas.microsoft.com/office/drawing/2014/main" id="{ACBDD013-B88F-1795-6536-36FFAC109D52}"/>
              </a:ext>
            </a:extLst>
          </p:cNvPr>
          <p:cNvSpPr/>
          <p:nvPr/>
        </p:nvSpPr>
        <p:spPr>
          <a:xfrm>
            <a:off x="8674014" y="4679114"/>
            <a:ext cx="563085" cy="298276"/>
          </a:xfrm>
          <a:prstGeom prst="rect">
            <a:avLst/>
          </a:prstGeom>
          <a:solidFill>
            <a:schemeClr val="bg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grpSp>
        <p:nvGrpSpPr>
          <p:cNvPr id="15" name="Group 14">
            <a:extLst>
              <a:ext uri="{FF2B5EF4-FFF2-40B4-BE49-F238E27FC236}">
                <a16:creationId xmlns:a16="http://schemas.microsoft.com/office/drawing/2014/main" id="{6C3D636D-A3DA-1030-D58D-7A3CA03A6CBE}"/>
              </a:ext>
            </a:extLst>
          </p:cNvPr>
          <p:cNvGrpSpPr/>
          <p:nvPr/>
        </p:nvGrpSpPr>
        <p:grpSpPr>
          <a:xfrm>
            <a:off x="8663118" y="4631484"/>
            <a:ext cx="525942" cy="272859"/>
            <a:chOff x="8363669" y="4183625"/>
            <a:chExt cx="804365" cy="417305"/>
          </a:xfrm>
        </p:grpSpPr>
        <p:cxnSp>
          <p:nvCxnSpPr>
            <p:cNvPr id="10" name="Straight Connector 9">
              <a:extLst>
                <a:ext uri="{FF2B5EF4-FFF2-40B4-BE49-F238E27FC236}">
                  <a16:creationId xmlns:a16="http://schemas.microsoft.com/office/drawing/2014/main" id="{043EADD7-3D70-18CE-EDB0-C968C0438412}"/>
                </a:ext>
              </a:extLst>
            </p:cNvPr>
            <p:cNvCxnSpPr/>
            <p:nvPr/>
          </p:nvCxnSpPr>
          <p:spPr>
            <a:xfrm>
              <a:off x="8363669" y="4551044"/>
              <a:ext cx="220328" cy="0"/>
            </a:xfrm>
            <a:prstGeom prst="line">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cxnSp>
        <p:cxnSp>
          <p:nvCxnSpPr>
            <p:cNvPr id="12" name="Straight Connector 11">
              <a:extLst>
                <a:ext uri="{FF2B5EF4-FFF2-40B4-BE49-F238E27FC236}">
                  <a16:creationId xmlns:a16="http://schemas.microsoft.com/office/drawing/2014/main" id="{AC19363C-FB61-D05E-2820-34174BE2A5FF}"/>
                </a:ext>
              </a:extLst>
            </p:cNvPr>
            <p:cNvCxnSpPr/>
            <p:nvPr/>
          </p:nvCxnSpPr>
          <p:spPr>
            <a:xfrm>
              <a:off x="8363669" y="4449444"/>
              <a:ext cx="220328" cy="0"/>
            </a:xfrm>
            <a:prstGeom prst="line">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cxnSp>
        <p:cxnSp>
          <p:nvCxnSpPr>
            <p:cNvPr id="13" name="Straight Connector 12">
              <a:extLst>
                <a:ext uri="{FF2B5EF4-FFF2-40B4-BE49-F238E27FC236}">
                  <a16:creationId xmlns:a16="http://schemas.microsoft.com/office/drawing/2014/main" id="{F5D23F56-4A39-8853-CAD3-FEE594470F7C}"/>
                </a:ext>
              </a:extLst>
            </p:cNvPr>
            <p:cNvCxnSpPr/>
            <p:nvPr/>
          </p:nvCxnSpPr>
          <p:spPr>
            <a:xfrm>
              <a:off x="8363669" y="4501230"/>
              <a:ext cx="220328" cy="0"/>
            </a:xfrm>
            <a:prstGeom prst="line">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cxnSp>
        <p:pic>
          <p:nvPicPr>
            <p:cNvPr id="14" name="Picture 13">
              <a:extLst>
                <a:ext uri="{FF2B5EF4-FFF2-40B4-BE49-F238E27FC236}">
                  <a16:creationId xmlns:a16="http://schemas.microsoft.com/office/drawing/2014/main" id="{4454CECE-C172-56CF-A385-68313DE6ED97}"/>
                </a:ext>
              </a:extLst>
            </p:cNvPr>
            <p:cNvPicPr>
              <a:picLocks noChangeAspect="1"/>
            </p:cNvPicPr>
            <p:nvPr/>
          </p:nvPicPr>
          <p:blipFill>
            <a:blip r:embed="rId9"/>
            <a:srcRect/>
            <a:stretch/>
          </p:blipFill>
          <p:spPr>
            <a:xfrm>
              <a:off x="8407345" y="4183625"/>
              <a:ext cx="760689" cy="417305"/>
            </a:xfrm>
            <a:prstGeom prst="rect">
              <a:avLst/>
            </a:prstGeom>
          </p:spPr>
        </p:pic>
      </p:grpSp>
    </p:spTree>
    <p:extLst>
      <p:ext uri="{BB962C8B-B14F-4D97-AF65-F5344CB8AC3E}">
        <p14:creationId xmlns:p14="http://schemas.microsoft.com/office/powerpoint/2010/main" val="301802879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2C874-13DC-CF01-B049-175A53270B06}"/>
              </a:ext>
            </a:extLst>
          </p:cNvPr>
          <p:cNvSpPr>
            <a:spLocks noGrp="1"/>
          </p:cNvSpPr>
          <p:nvPr>
            <p:ph type="title"/>
          </p:nvPr>
        </p:nvSpPr>
        <p:spPr/>
        <p:txBody>
          <a:bodyPr>
            <a:normAutofit fontScale="90000"/>
          </a:bodyPr>
          <a:lstStyle/>
          <a:p>
            <a:r>
              <a:rPr lang="en-US"/>
              <a:t>Hip Driver API – Kernel Example</a:t>
            </a:r>
          </a:p>
        </p:txBody>
      </p:sp>
      <p:sp>
        <p:nvSpPr>
          <p:cNvPr id="4" name="Text Placeholder 3">
            <a:extLst>
              <a:ext uri="{FF2B5EF4-FFF2-40B4-BE49-F238E27FC236}">
                <a16:creationId xmlns:a16="http://schemas.microsoft.com/office/drawing/2014/main" id="{54672A5A-35EB-2D21-9B4A-82D81BDC13E6}"/>
              </a:ext>
            </a:extLst>
          </p:cNvPr>
          <p:cNvSpPr>
            <a:spLocks noGrp="1"/>
          </p:cNvSpPr>
          <p:nvPr>
            <p:ph type="body" sz="quarter" idx="13"/>
          </p:nvPr>
        </p:nvSpPr>
        <p:spPr/>
        <p:txBody>
          <a:bodyPr>
            <a:normAutofit fontScale="77500" lnSpcReduction="20000"/>
          </a:bodyPr>
          <a:lstStyle/>
          <a:p>
            <a:endParaRPr lang="en-US"/>
          </a:p>
        </p:txBody>
      </p:sp>
      <p:sp>
        <p:nvSpPr>
          <p:cNvPr id="3" name="Text Placeholder 2">
            <a:extLst>
              <a:ext uri="{FF2B5EF4-FFF2-40B4-BE49-F238E27FC236}">
                <a16:creationId xmlns:a16="http://schemas.microsoft.com/office/drawing/2014/main" id="{55E8838E-9DD7-BFF5-4F28-40F51EAB5AE7}"/>
              </a:ext>
            </a:extLst>
          </p:cNvPr>
          <p:cNvSpPr>
            <a:spLocks noGrp="1"/>
          </p:cNvSpPr>
          <p:nvPr>
            <p:ph type="body" idx="1"/>
          </p:nvPr>
        </p:nvSpPr>
        <p:spPr>
          <a:xfrm>
            <a:off x="274951" y="1266884"/>
            <a:ext cx="5697744" cy="5125603"/>
          </a:xfrm>
        </p:spPr>
        <p:txBody>
          <a:bodyPr>
            <a:normAutofit/>
          </a:bodyPr>
          <a:lstStyle/>
          <a:p>
            <a:pPr marL="0" indent="0">
              <a:buNone/>
            </a:pPr>
            <a:r>
              <a:rPr lang="en-US"/>
              <a:t>A counterpart to the CUDA driver API</a:t>
            </a:r>
          </a:p>
          <a:p>
            <a:r>
              <a:rPr lang="en-US"/>
              <a:t>Host calls are prefixed with </a:t>
            </a:r>
            <a:r>
              <a:rPr lang="en-US" i="1">
                <a:solidFill>
                  <a:srgbClr val="FFFF00"/>
                </a:solidFill>
              </a:rPr>
              <a:t>hip</a:t>
            </a:r>
            <a:r>
              <a:rPr lang="en-US">
                <a:solidFill>
                  <a:srgbClr val="FFFF00"/>
                </a:solidFill>
              </a:rPr>
              <a:t> </a:t>
            </a:r>
            <a:r>
              <a:rPr lang="en-US"/>
              <a:t>or</a:t>
            </a:r>
            <a:r>
              <a:rPr lang="en-US">
                <a:solidFill>
                  <a:srgbClr val="FFFF00"/>
                </a:solidFill>
              </a:rPr>
              <a:t> </a:t>
            </a:r>
            <a:r>
              <a:rPr lang="en-US" i="1" err="1">
                <a:solidFill>
                  <a:srgbClr val="FFFF00"/>
                </a:solidFill>
              </a:rPr>
              <a:t>hiprtc</a:t>
            </a:r>
            <a:r>
              <a:rPr lang="en-US">
                <a:solidFill>
                  <a:srgbClr val="FFFF00"/>
                </a:solidFill>
              </a:rPr>
              <a:t> </a:t>
            </a:r>
            <a:r>
              <a:rPr lang="en-US"/>
              <a:t>instead of </a:t>
            </a:r>
            <a:r>
              <a:rPr lang="en-US" i="1">
                <a:solidFill>
                  <a:srgbClr val="FFFF00"/>
                </a:solidFill>
              </a:rPr>
              <a:t>cu</a:t>
            </a:r>
            <a:r>
              <a:rPr lang="en-US"/>
              <a:t> and </a:t>
            </a:r>
            <a:r>
              <a:rPr lang="en-US" i="1" err="1">
                <a:solidFill>
                  <a:srgbClr val="FFFF00"/>
                </a:solidFill>
              </a:rPr>
              <a:t>nvrtc</a:t>
            </a:r>
            <a:endParaRPr lang="en-US" i="1">
              <a:solidFill>
                <a:srgbClr val="FFFF00"/>
              </a:solidFill>
            </a:endParaRPr>
          </a:p>
          <a:p>
            <a:r>
              <a:rPr lang="en-US"/>
              <a:t>Kernels compiled in runtime via </a:t>
            </a:r>
            <a:r>
              <a:rPr lang="en-US" i="1" err="1">
                <a:solidFill>
                  <a:srgbClr val="FFFF00"/>
                </a:solidFill>
              </a:rPr>
              <a:t>hiprtc</a:t>
            </a:r>
            <a:r>
              <a:rPr lang="en-US"/>
              <a:t> (similar to </a:t>
            </a:r>
            <a:r>
              <a:rPr lang="en-US" i="1" err="1">
                <a:solidFill>
                  <a:srgbClr val="FFFF00"/>
                </a:solidFill>
              </a:rPr>
              <a:t>nvrtc</a:t>
            </a:r>
            <a:r>
              <a:rPr lang="en-US"/>
              <a:t>) and launched via </a:t>
            </a:r>
            <a:r>
              <a:rPr lang="en-US" i="1" err="1">
                <a:solidFill>
                  <a:srgbClr val="FFFF00"/>
                </a:solidFill>
              </a:rPr>
              <a:t>hipModuleLaunchKernel</a:t>
            </a:r>
            <a:endParaRPr lang="en-US" i="1">
              <a:solidFill>
                <a:srgbClr val="FFFF00"/>
              </a:solidFill>
            </a:endParaRPr>
          </a:p>
          <a:p>
            <a:endParaRPr lang="en-US"/>
          </a:p>
        </p:txBody>
      </p:sp>
      <p:sp>
        <p:nvSpPr>
          <p:cNvPr id="5" name="Slide Number Placeholder 4">
            <a:extLst>
              <a:ext uri="{FF2B5EF4-FFF2-40B4-BE49-F238E27FC236}">
                <a16:creationId xmlns:a16="http://schemas.microsoft.com/office/drawing/2014/main" id="{4CF8B23D-BF23-BD50-3E61-0CE7E21AD517}"/>
              </a:ext>
            </a:extLst>
          </p:cNvPr>
          <p:cNvSpPr>
            <a:spLocks noGrp="1"/>
          </p:cNvSpPr>
          <p:nvPr>
            <p:ph type="sldNum" sz="quarter" idx="2"/>
          </p:nvPr>
        </p:nvSpPr>
        <p:spPr/>
        <p:txBody>
          <a:bodyPr/>
          <a:lstStyle/>
          <a:p>
            <a:fld id="{86CB4B4D-7CA3-9044-876B-883B54F8677D}" type="slidenum">
              <a:rPr lang="en-US" smtClean="0"/>
              <a:t>9</a:t>
            </a:fld>
            <a:endParaRPr lang="en-US"/>
          </a:p>
        </p:txBody>
      </p:sp>
      <p:sp>
        <p:nvSpPr>
          <p:cNvPr id="9" name="TextBox 8">
            <a:extLst>
              <a:ext uri="{FF2B5EF4-FFF2-40B4-BE49-F238E27FC236}">
                <a16:creationId xmlns:a16="http://schemas.microsoft.com/office/drawing/2014/main" id="{857F9477-C251-9B00-C5D1-18A85CD9FB6A}"/>
              </a:ext>
            </a:extLst>
          </p:cNvPr>
          <p:cNvSpPr txBox="1"/>
          <p:nvPr/>
        </p:nvSpPr>
        <p:spPr>
          <a:xfrm>
            <a:off x="6391418" y="1184843"/>
            <a:ext cx="5567345" cy="5047536"/>
          </a:xfrm>
          <a:prstGeom prst="rect">
            <a:avLst/>
          </a:prstGeom>
          <a:solidFill>
            <a:srgbClr val="262626"/>
          </a:solidFill>
          <a:ln w="12700" cap="flat">
            <a:solidFill>
              <a:srgbClr val="FFFFFF"/>
            </a:solid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a:solidFill>
                  <a:srgbClr val="569CD6"/>
                </a:solidFill>
                <a:effectLst/>
                <a:latin typeface="Consolas" panose="020B0609020204030204" pitchFamily="49" charset="0"/>
              </a:rPr>
              <a:t>const</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char</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code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r>
              <a:rPr lang="en-US" sz="1400" b="0">
                <a:solidFill>
                  <a:srgbClr val="569CD6"/>
                </a:solidFill>
                <a:effectLst/>
                <a:latin typeface="Consolas" panose="020B0609020204030204" pitchFamily="49" charset="0"/>
              </a:rPr>
              <a:t>const</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char</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CCCCCC"/>
                </a:solidFill>
                <a:effectLst/>
                <a:latin typeface="Consolas" panose="020B0609020204030204" pitchFamily="49" charset="0"/>
              </a:rPr>
              <a:t>funcname</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err="1">
                <a:solidFill>
                  <a:srgbClr val="4EC9B0"/>
                </a:solidFill>
                <a:effectLst/>
                <a:latin typeface="Consolas" panose="020B0609020204030204" pitchFamily="49" charset="0"/>
              </a:rPr>
              <a:t>hiprtcProgram</a:t>
            </a:r>
            <a:r>
              <a:rPr lang="en-US" sz="1400" b="0">
                <a:solidFill>
                  <a:srgbClr val="CCCCCC"/>
                </a:solidFill>
                <a:effectLst/>
                <a:latin typeface="Consolas" panose="020B0609020204030204" pitchFamily="49" charset="0"/>
              </a:rPr>
              <a:t> prog;</a:t>
            </a:r>
          </a:p>
          <a:p>
            <a:r>
              <a:rPr lang="en-US" sz="1400" err="1">
                <a:solidFill>
                  <a:srgbClr val="DCDCAA"/>
                </a:solidFill>
                <a:latin typeface="Consolas" panose="020B0609020204030204" pitchFamily="49" charset="0"/>
              </a:rPr>
              <a:t>hip</a:t>
            </a:r>
            <a:r>
              <a:rPr lang="en-US" sz="1400" b="0" err="1">
                <a:solidFill>
                  <a:srgbClr val="DCDCAA"/>
                </a:solidFill>
                <a:effectLst/>
                <a:latin typeface="Consolas" panose="020B0609020204030204" pitchFamily="49" charset="0"/>
              </a:rPr>
              <a:t>rtcCreateProgram</a:t>
            </a:r>
            <a:r>
              <a:rPr lang="en-US" sz="1400" b="0">
                <a:solidFill>
                  <a:srgbClr val="CCCCCC"/>
                </a:solidFill>
                <a:effectLst/>
                <a:latin typeface="Consolas" panose="020B0609020204030204" pitchFamily="49" charset="0"/>
              </a:rPr>
              <a:t>(</a:t>
            </a:r>
          </a:p>
          <a:p>
            <a:r>
              <a:rPr lang="en-US" sz="1400">
                <a:solidFill>
                  <a:srgbClr val="D4D4D4"/>
                </a:solidFill>
                <a:latin typeface="Consolas" panose="020B0609020204030204" pitchFamily="49" charset="0"/>
              </a:rPr>
              <a:t>    </a:t>
            </a:r>
            <a:r>
              <a:rPr lang="en-US" sz="1400" b="0">
                <a:solidFill>
                  <a:srgbClr val="D4D4D4"/>
                </a:solidFill>
                <a:effectLst/>
                <a:latin typeface="Consolas" panose="020B0609020204030204" pitchFamily="49" charset="0"/>
              </a:rPr>
              <a:t>&amp;</a:t>
            </a:r>
            <a:r>
              <a:rPr lang="en-US" sz="1400" b="0">
                <a:solidFill>
                  <a:srgbClr val="CCCCCC"/>
                </a:solidFill>
                <a:effectLst/>
                <a:latin typeface="Consolas" panose="020B0609020204030204" pitchFamily="49" charset="0"/>
              </a:rPr>
              <a:t>prog, code, </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err="1">
                <a:solidFill>
                  <a:srgbClr val="569CD6"/>
                </a:solidFill>
                <a:effectLst/>
                <a:latin typeface="Consolas" panose="020B0609020204030204" pitchFamily="49" charset="0"/>
              </a:rPr>
              <a:t>nullptr</a:t>
            </a:r>
            <a:r>
              <a:rPr lang="en-US" sz="1400" b="0">
                <a:solidFill>
                  <a:srgbClr val="CCCCCC"/>
                </a:solidFill>
                <a:effectLst/>
                <a:latin typeface="Consolas" panose="020B0609020204030204" pitchFamily="49" charset="0"/>
              </a:rPr>
              <a:t>, </a:t>
            </a:r>
            <a:r>
              <a:rPr lang="en-US" sz="1400" b="0" err="1">
                <a:solidFill>
                  <a:srgbClr val="569CD6"/>
                </a:solidFill>
                <a:effectLst/>
                <a:latin typeface="Consolas" panose="020B0609020204030204" pitchFamily="49" charset="0"/>
              </a:rPr>
              <a:t>nullptr</a:t>
            </a:r>
            <a:r>
              <a:rPr lang="en-US" sz="1400" b="0">
                <a:solidFill>
                  <a:srgbClr val="CCCCCC"/>
                </a:solidFill>
                <a:effectLst/>
                <a:latin typeface="Consolas" panose="020B0609020204030204" pitchFamily="49" charset="0"/>
              </a:rPr>
              <a:t>);</a:t>
            </a:r>
          </a:p>
          <a:p>
            <a:r>
              <a:rPr lang="en-US" sz="1400" err="1">
                <a:solidFill>
                  <a:srgbClr val="DCDCAA"/>
                </a:solidFill>
                <a:latin typeface="Consolas" panose="020B0609020204030204" pitchFamily="49" charset="0"/>
              </a:rPr>
              <a:t>hip</a:t>
            </a:r>
            <a:r>
              <a:rPr lang="en-US" sz="1400" b="0" err="1">
                <a:solidFill>
                  <a:srgbClr val="DCDCAA"/>
                </a:solidFill>
                <a:effectLst/>
                <a:latin typeface="Consolas" panose="020B0609020204030204" pitchFamily="49" charset="0"/>
              </a:rPr>
              <a:t>rtcCompileProgram</a:t>
            </a:r>
            <a:r>
              <a:rPr lang="en-US" sz="1400" b="0">
                <a:solidFill>
                  <a:srgbClr val="CCCCCC"/>
                </a:solidFill>
                <a:effectLst/>
                <a:latin typeface="Consolas" panose="020B0609020204030204" pitchFamily="49" charset="0"/>
              </a:rPr>
              <a:t>(prog,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err="1">
                <a:solidFill>
                  <a:srgbClr val="569CD6"/>
                </a:solidFill>
                <a:effectLst/>
                <a:latin typeface="Consolas" panose="020B0609020204030204" pitchFamily="49" charset="0"/>
              </a:rPr>
              <a:t>nullptr</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err="1">
                <a:solidFill>
                  <a:srgbClr val="4EC9B0"/>
                </a:solidFill>
                <a:effectLst/>
                <a:latin typeface="Consolas" panose="020B0609020204030204" pitchFamily="49" charset="0"/>
              </a:rPr>
              <a:t>size_t</a:t>
            </a:r>
            <a:r>
              <a:rPr lang="en-US" sz="1400" b="0">
                <a:solidFill>
                  <a:srgbClr val="CCCCCC"/>
                </a:solidFill>
                <a:effectLst/>
                <a:latin typeface="Consolas" panose="020B0609020204030204" pitchFamily="49" charset="0"/>
              </a:rPr>
              <a:t> </a:t>
            </a:r>
            <a:r>
              <a:rPr lang="en-US" sz="1400" b="0" err="1">
                <a:solidFill>
                  <a:srgbClr val="CCCCCC"/>
                </a:solidFill>
                <a:effectLst/>
                <a:latin typeface="Consolas" panose="020B0609020204030204" pitchFamily="49" charset="0"/>
              </a:rPr>
              <a:t>binarySize</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a:t>
            </a:r>
          </a:p>
          <a:p>
            <a:r>
              <a:rPr lang="en-US" sz="1400" err="1">
                <a:solidFill>
                  <a:srgbClr val="DCDCAA"/>
                </a:solidFill>
                <a:latin typeface="Consolas" panose="020B0609020204030204" pitchFamily="49" charset="0"/>
              </a:rPr>
              <a:t>hip</a:t>
            </a:r>
            <a:r>
              <a:rPr lang="en-US" sz="1400" b="0" err="1">
                <a:solidFill>
                  <a:srgbClr val="DCDCAA"/>
                </a:solidFill>
                <a:effectLst/>
                <a:latin typeface="Consolas" panose="020B0609020204030204" pitchFamily="49" charset="0"/>
              </a:rPr>
              <a:t>rtcGetCodeSize</a:t>
            </a:r>
            <a:r>
              <a:rPr lang="en-US" sz="1400" b="0">
                <a:solidFill>
                  <a:srgbClr val="CCCCCC"/>
                </a:solidFill>
                <a:effectLst/>
                <a:latin typeface="Consolas" panose="020B0609020204030204" pitchFamily="49" charset="0"/>
              </a:rPr>
              <a:t>(prog, </a:t>
            </a:r>
            <a:r>
              <a:rPr lang="en-US" sz="1400" b="0">
                <a:solidFill>
                  <a:srgbClr val="D4D4D4"/>
                </a:solidFill>
                <a:effectLst/>
                <a:latin typeface="Consolas" panose="020B0609020204030204" pitchFamily="49" charset="0"/>
              </a:rPr>
              <a:t>&amp;</a:t>
            </a:r>
            <a:r>
              <a:rPr lang="en-US" sz="1400" b="0" err="1">
                <a:solidFill>
                  <a:srgbClr val="CCCCCC"/>
                </a:solidFill>
                <a:effectLst/>
                <a:latin typeface="Consolas" panose="020B0609020204030204" pitchFamily="49" charset="0"/>
              </a:rPr>
              <a:t>binarySize</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CCCCCC"/>
                </a:solidFill>
                <a:effectLst/>
                <a:latin typeface="Consolas" panose="020B0609020204030204" pitchFamily="49" charset="0"/>
              </a:rPr>
              <a:t>std::</a:t>
            </a:r>
            <a:r>
              <a:rPr lang="en-US" sz="1400" b="0">
                <a:solidFill>
                  <a:srgbClr val="4EC9B0"/>
                </a:solidFill>
                <a:effectLst/>
                <a:latin typeface="Consolas" panose="020B0609020204030204" pitchFamily="49" charset="0"/>
              </a:rPr>
              <a:t>vector</a:t>
            </a:r>
            <a:r>
              <a:rPr lang="en-US" sz="1400" b="0">
                <a:solidFill>
                  <a:srgbClr val="D4D4D4"/>
                </a:solidFill>
                <a:effectLst/>
                <a:latin typeface="Consolas" panose="020B0609020204030204" pitchFamily="49" charset="0"/>
              </a:rPr>
              <a:t>&lt;std::</a:t>
            </a:r>
            <a:r>
              <a:rPr lang="en-US" sz="1400">
                <a:solidFill>
                  <a:srgbClr val="4EC9B0"/>
                </a:solidFill>
                <a:latin typeface="Consolas" panose="020B0609020204030204" pitchFamily="49" charset="0"/>
              </a:rPr>
              <a:t>byte</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binary</a:t>
            </a:r>
            <a:r>
              <a:rPr lang="en-US" sz="1400" b="0">
                <a:solidFill>
                  <a:srgbClr val="CCCCCC"/>
                </a:solidFill>
                <a:effectLst/>
                <a:latin typeface="Consolas" panose="020B0609020204030204" pitchFamily="49" charset="0"/>
              </a:rPr>
              <a:t>(</a:t>
            </a:r>
            <a:r>
              <a:rPr lang="en-US" sz="1400" b="0" err="1">
                <a:solidFill>
                  <a:srgbClr val="CCCCCC"/>
                </a:solidFill>
                <a:effectLst/>
                <a:latin typeface="Consolas" panose="020B0609020204030204" pitchFamily="49" charset="0"/>
              </a:rPr>
              <a:t>binarySize</a:t>
            </a:r>
            <a:r>
              <a:rPr lang="en-US" sz="1400">
                <a:solidFill>
                  <a:srgbClr val="CCCCCC"/>
                </a:solidFill>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err="1">
                <a:solidFill>
                  <a:srgbClr val="DCDCAA"/>
                </a:solidFill>
                <a:latin typeface="Consolas" panose="020B0609020204030204" pitchFamily="49" charset="0"/>
              </a:rPr>
              <a:t>hip</a:t>
            </a:r>
            <a:r>
              <a:rPr lang="en-US" sz="1400" b="0" err="1">
                <a:solidFill>
                  <a:srgbClr val="DCDCAA"/>
                </a:solidFill>
                <a:effectLst/>
                <a:latin typeface="Consolas" panose="020B0609020204030204" pitchFamily="49" charset="0"/>
              </a:rPr>
              <a:t>rtcGetCode</a:t>
            </a:r>
            <a:r>
              <a:rPr lang="en-US" sz="1400" b="0">
                <a:solidFill>
                  <a:srgbClr val="CCCCCC"/>
                </a:solidFill>
                <a:effectLst/>
                <a:latin typeface="Consolas" panose="020B0609020204030204" pitchFamily="49" charset="0"/>
              </a:rPr>
              <a:t>(prog, </a:t>
            </a:r>
            <a:r>
              <a:rPr lang="en-US" sz="1400" b="0" err="1">
                <a:solidFill>
                  <a:srgbClr val="CCCCCC"/>
                </a:solidFill>
                <a:effectLst/>
                <a:latin typeface="Consolas" panose="020B0609020204030204" pitchFamily="49" charset="0"/>
              </a:rPr>
              <a:t>binary.</a:t>
            </a:r>
            <a:r>
              <a:rPr lang="en-US" sz="1400" b="0" err="1">
                <a:solidFill>
                  <a:srgbClr val="DCDCAA"/>
                </a:solidFill>
                <a:effectLst/>
                <a:latin typeface="Consolas" panose="020B0609020204030204" pitchFamily="49" charset="0"/>
              </a:rPr>
              <a:t>data</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p>
          <a:p>
            <a:r>
              <a:rPr lang="en-US" sz="1400" err="1">
                <a:solidFill>
                  <a:srgbClr val="4EC9B0"/>
                </a:solidFill>
                <a:latin typeface="Consolas" panose="020B0609020204030204" pitchFamily="49" charset="0"/>
              </a:rPr>
              <a:t>hip</a:t>
            </a:r>
            <a:r>
              <a:rPr lang="en-US" sz="1400" b="0" err="1">
                <a:solidFill>
                  <a:srgbClr val="4EC9B0"/>
                </a:solidFill>
                <a:effectLst/>
                <a:latin typeface="Consolas" panose="020B0609020204030204" pitchFamily="49" charset="0"/>
              </a:rPr>
              <a:t>Module_t</a:t>
            </a:r>
            <a:r>
              <a:rPr lang="en-US" sz="1400" b="0">
                <a:solidFill>
                  <a:srgbClr val="CCCCCC"/>
                </a:solidFill>
                <a:effectLst/>
                <a:latin typeface="Consolas" panose="020B0609020204030204" pitchFamily="49" charset="0"/>
              </a:rPr>
              <a:t> module;</a:t>
            </a:r>
          </a:p>
          <a:p>
            <a:r>
              <a:rPr lang="en-US" sz="1400" err="1">
                <a:solidFill>
                  <a:srgbClr val="DCDCAA"/>
                </a:solidFill>
                <a:latin typeface="Consolas" panose="020B0609020204030204" pitchFamily="49" charset="0"/>
              </a:rPr>
              <a:t>hip</a:t>
            </a:r>
            <a:r>
              <a:rPr lang="en-US" sz="1400" b="0" err="1">
                <a:solidFill>
                  <a:srgbClr val="DCDCAA"/>
                </a:solidFill>
                <a:effectLst/>
                <a:latin typeface="Consolas" panose="020B0609020204030204" pitchFamily="49" charset="0"/>
              </a:rPr>
              <a:t>ModuleLoadData</a:t>
            </a:r>
            <a:r>
              <a:rPr lang="en-US" sz="1400" b="0">
                <a:solidFill>
                  <a:srgbClr val="CCCCCC"/>
                </a:solidFill>
                <a:effectLst/>
                <a:latin typeface="Consolas" panose="020B0609020204030204" pitchFamily="49" charset="0"/>
              </a:rPr>
              <a:t>(</a:t>
            </a:r>
            <a:r>
              <a:rPr lang="en-US" sz="1400" b="0">
                <a:solidFill>
                  <a:srgbClr val="D4D4D4"/>
                </a:solidFill>
                <a:effectLst/>
                <a:latin typeface="Consolas" panose="020B0609020204030204" pitchFamily="49" charset="0"/>
              </a:rPr>
              <a:t>&amp;</a:t>
            </a:r>
            <a:r>
              <a:rPr lang="en-US" sz="1400" b="0">
                <a:solidFill>
                  <a:srgbClr val="CCCCCC"/>
                </a:solidFill>
                <a:effectLst/>
                <a:latin typeface="Consolas" panose="020B0609020204030204" pitchFamily="49" charset="0"/>
              </a:rPr>
              <a:t>module, </a:t>
            </a:r>
            <a:r>
              <a:rPr lang="en-US" sz="1400" b="0" err="1">
                <a:solidFill>
                  <a:srgbClr val="CCCCCC"/>
                </a:solidFill>
                <a:effectLst/>
                <a:latin typeface="Consolas" panose="020B0609020204030204" pitchFamily="49" charset="0"/>
              </a:rPr>
              <a:t>binary.</a:t>
            </a:r>
            <a:r>
              <a:rPr lang="en-US" sz="1400" b="0" err="1">
                <a:solidFill>
                  <a:srgbClr val="DCDCAA"/>
                </a:solidFill>
                <a:effectLst/>
                <a:latin typeface="Consolas" panose="020B0609020204030204" pitchFamily="49" charset="0"/>
              </a:rPr>
              <a:t>data</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err="1">
                <a:solidFill>
                  <a:srgbClr val="4EC9B0"/>
                </a:solidFill>
                <a:latin typeface="Consolas" panose="020B0609020204030204" pitchFamily="49" charset="0"/>
              </a:rPr>
              <a:t>hip</a:t>
            </a:r>
            <a:r>
              <a:rPr lang="en-US" sz="1400" b="0" err="1">
                <a:solidFill>
                  <a:srgbClr val="4EC9B0"/>
                </a:solidFill>
                <a:effectLst/>
                <a:latin typeface="Consolas" panose="020B0609020204030204" pitchFamily="49" charset="0"/>
              </a:rPr>
              <a:t>Function_t</a:t>
            </a:r>
            <a:r>
              <a:rPr lang="en-US" sz="1400" b="0">
                <a:solidFill>
                  <a:srgbClr val="CCCCCC"/>
                </a:solidFill>
                <a:effectLst/>
                <a:latin typeface="Consolas" panose="020B0609020204030204" pitchFamily="49" charset="0"/>
              </a:rPr>
              <a:t> </a:t>
            </a:r>
            <a:r>
              <a:rPr lang="en-US" sz="1400" b="0" err="1">
                <a:solidFill>
                  <a:srgbClr val="CCCCCC"/>
                </a:solidFill>
                <a:effectLst/>
                <a:latin typeface="Consolas" panose="020B0609020204030204" pitchFamily="49" charset="0"/>
              </a:rPr>
              <a:t>func</a:t>
            </a:r>
            <a:r>
              <a:rPr lang="en-US" sz="1400" b="0">
                <a:solidFill>
                  <a:srgbClr val="CCCCCC"/>
                </a:solidFill>
                <a:effectLst/>
                <a:latin typeface="Consolas" panose="020B0609020204030204" pitchFamily="49" charset="0"/>
              </a:rPr>
              <a:t>;</a:t>
            </a:r>
          </a:p>
          <a:p>
            <a:r>
              <a:rPr lang="en-US" sz="1400" err="1">
                <a:solidFill>
                  <a:srgbClr val="DCDCAA"/>
                </a:solidFill>
                <a:latin typeface="Consolas" panose="020B0609020204030204" pitchFamily="49" charset="0"/>
              </a:rPr>
              <a:t>hip</a:t>
            </a:r>
            <a:r>
              <a:rPr lang="en-US" sz="1400" b="0" err="1">
                <a:solidFill>
                  <a:srgbClr val="DCDCAA"/>
                </a:solidFill>
                <a:effectLst/>
                <a:latin typeface="Consolas" panose="020B0609020204030204" pitchFamily="49" charset="0"/>
              </a:rPr>
              <a:t>ModuleGetFunction</a:t>
            </a:r>
            <a:r>
              <a:rPr lang="en-US" sz="1400" b="0">
                <a:solidFill>
                  <a:srgbClr val="CCCCCC"/>
                </a:solidFill>
                <a:effectLst/>
                <a:latin typeface="Consolas" panose="020B0609020204030204" pitchFamily="49" charset="0"/>
              </a:rPr>
              <a:t>(</a:t>
            </a:r>
            <a:r>
              <a:rPr lang="en-US" sz="1400" b="0">
                <a:solidFill>
                  <a:srgbClr val="D4D4D4"/>
                </a:solidFill>
                <a:effectLst/>
                <a:latin typeface="Consolas" panose="020B0609020204030204" pitchFamily="49" charset="0"/>
              </a:rPr>
              <a:t>&amp;</a:t>
            </a:r>
            <a:r>
              <a:rPr lang="en-US" sz="1400" b="0" err="1">
                <a:solidFill>
                  <a:srgbClr val="CCCCCC"/>
                </a:solidFill>
                <a:effectLst/>
                <a:latin typeface="Consolas" panose="020B0609020204030204" pitchFamily="49" charset="0"/>
              </a:rPr>
              <a:t>func</a:t>
            </a:r>
            <a:r>
              <a:rPr lang="en-US" sz="1400" b="0">
                <a:solidFill>
                  <a:srgbClr val="CCCCCC"/>
                </a:solidFill>
                <a:effectLst/>
                <a:latin typeface="Consolas" panose="020B0609020204030204" pitchFamily="49" charset="0"/>
              </a:rPr>
              <a:t>, module, </a:t>
            </a:r>
            <a:r>
              <a:rPr lang="en-US" sz="1400" b="0" err="1">
                <a:solidFill>
                  <a:srgbClr val="CCCCCC"/>
                </a:solidFill>
                <a:effectLst/>
                <a:latin typeface="Consolas" panose="020B0609020204030204" pitchFamily="49" charset="0"/>
              </a:rPr>
              <a:t>funcname</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void</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CCCCCC"/>
                </a:solidFill>
                <a:effectLst/>
                <a:latin typeface="Consolas" panose="020B0609020204030204" pitchFamily="49" charset="0"/>
              </a:rPr>
              <a:t>args</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 </a:t>
            </a:r>
            <a:r>
              <a:rPr lang="en-US" sz="1400" b="0">
                <a:solidFill>
                  <a:srgbClr val="D4D4D4"/>
                </a:solidFill>
                <a:effectLst/>
                <a:latin typeface="Consolas" panose="020B0609020204030204" pitchFamily="49" charset="0"/>
              </a:rPr>
              <a:t>&amp;</a:t>
            </a:r>
            <a:r>
              <a:rPr lang="en-US" sz="1400" b="0">
                <a:solidFill>
                  <a:srgbClr val="CCCCCC"/>
                </a:solidFill>
                <a:effectLst/>
                <a:latin typeface="Consolas" panose="020B0609020204030204" pitchFamily="49" charset="0"/>
              </a:rPr>
              <a:t>out };</a:t>
            </a:r>
          </a:p>
          <a:p>
            <a:r>
              <a:rPr lang="en-US" sz="1400" err="1">
                <a:solidFill>
                  <a:srgbClr val="DCDCAA"/>
                </a:solidFill>
                <a:latin typeface="Consolas" panose="020B0609020204030204" pitchFamily="49" charset="0"/>
              </a:rPr>
              <a:t>hip</a:t>
            </a:r>
            <a:r>
              <a:rPr lang="en-US" sz="1400" b="0" err="1">
                <a:solidFill>
                  <a:srgbClr val="DCDCAA"/>
                </a:solidFill>
                <a:effectLst/>
                <a:latin typeface="Consolas" panose="020B0609020204030204" pitchFamily="49" charset="0"/>
              </a:rPr>
              <a:t>ModuleLaunchKernel</a:t>
            </a:r>
            <a:r>
              <a:rPr lang="en-US" sz="1400" b="0">
                <a:solidFill>
                  <a:srgbClr val="CCCCCC"/>
                </a:solidFill>
                <a:effectLst/>
                <a:latin typeface="Consolas" panose="020B0609020204030204" pitchFamily="49" charset="0"/>
              </a:rPr>
              <a:t>(</a:t>
            </a:r>
            <a:r>
              <a:rPr lang="en-US" sz="1400" b="0" err="1">
                <a:solidFill>
                  <a:srgbClr val="CCCCCC"/>
                </a:solidFill>
                <a:effectLst/>
                <a:latin typeface="Consolas" panose="020B0609020204030204" pitchFamily="49" charset="0"/>
              </a:rPr>
              <a:t>func</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64</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err="1">
                <a:solidFill>
                  <a:srgbClr val="569CD6"/>
                </a:solidFill>
                <a:effectLst/>
                <a:latin typeface="Consolas" panose="020B0609020204030204" pitchFamily="49" charset="0"/>
              </a:rPr>
              <a:t>reinterpret_cast</a:t>
            </a:r>
            <a:r>
              <a:rPr lang="en-US" sz="1400" b="0">
                <a:solidFill>
                  <a:srgbClr val="D4D4D4"/>
                </a:solidFill>
                <a:effectLst/>
                <a:latin typeface="Consolas" panose="020B0609020204030204" pitchFamily="49" charset="0"/>
              </a:rPr>
              <a:t>&lt;</a:t>
            </a:r>
            <a:r>
              <a:rPr lang="en-US" sz="1400" b="0">
                <a:solidFill>
                  <a:srgbClr val="569CD6"/>
                </a:solidFill>
                <a:effectLst/>
                <a:latin typeface="Consolas" panose="020B0609020204030204" pitchFamily="49" charset="0"/>
              </a:rPr>
              <a:t>void</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a:t>
            </a:r>
            <a:r>
              <a:rPr lang="en-US" sz="1400" b="0" err="1">
                <a:solidFill>
                  <a:srgbClr val="CCCCCC"/>
                </a:solidFill>
                <a:effectLst/>
                <a:latin typeface="Consolas" panose="020B0609020204030204" pitchFamily="49" charset="0"/>
              </a:rPr>
              <a:t>args</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a:t>
            </a:r>
          </a:p>
        </p:txBody>
      </p:sp>
      <p:grpSp>
        <p:nvGrpSpPr>
          <p:cNvPr id="23" name="Group 22">
            <a:extLst>
              <a:ext uri="{FF2B5EF4-FFF2-40B4-BE49-F238E27FC236}">
                <a16:creationId xmlns:a16="http://schemas.microsoft.com/office/drawing/2014/main" id="{D8EE6151-3630-7213-FE62-BACB78D8520B}"/>
              </a:ext>
            </a:extLst>
          </p:cNvPr>
          <p:cNvGrpSpPr/>
          <p:nvPr/>
        </p:nvGrpSpPr>
        <p:grpSpPr>
          <a:xfrm>
            <a:off x="6438723" y="1543658"/>
            <a:ext cx="5631150" cy="4617860"/>
            <a:chOff x="6438723" y="1543658"/>
            <a:chExt cx="5631150" cy="4617860"/>
          </a:xfrm>
        </p:grpSpPr>
        <p:sp>
          <p:nvSpPr>
            <p:cNvPr id="18" name="Rectangle 17">
              <a:extLst>
                <a:ext uri="{FF2B5EF4-FFF2-40B4-BE49-F238E27FC236}">
                  <a16:creationId xmlns:a16="http://schemas.microsoft.com/office/drawing/2014/main" id="{8887FDDB-82CD-624B-E97D-CC82E8F39FFC}"/>
                </a:ext>
              </a:extLst>
            </p:cNvPr>
            <p:cNvSpPr/>
            <p:nvPr/>
          </p:nvSpPr>
          <p:spPr>
            <a:xfrm>
              <a:off x="6450117" y="5724336"/>
              <a:ext cx="4915789" cy="437182"/>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5" name="TextBox 14">
              <a:extLst>
                <a:ext uri="{FF2B5EF4-FFF2-40B4-BE49-F238E27FC236}">
                  <a16:creationId xmlns:a16="http://schemas.microsoft.com/office/drawing/2014/main" id="{923D12FE-D3BE-6E9B-B33C-DAACCDFF043C}"/>
                </a:ext>
              </a:extLst>
            </p:cNvPr>
            <p:cNvSpPr txBox="1"/>
            <p:nvPr/>
          </p:nvSpPr>
          <p:spPr>
            <a:xfrm>
              <a:off x="8633689" y="4476289"/>
              <a:ext cx="2788066" cy="276999"/>
            </a:xfrm>
            <a:prstGeom prst="rect">
              <a:avLst/>
            </a:prstGeom>
            <a:solidFill>
              <a:schemeClr val="tx1">
                <a:lumMod val="75000"/>
                <a:lumOff val="25000"/>
              </a:schemeClr>
            </a:solidFill>
            <a:ln w="12700" cap="flat">
              <a:solidFill>
                <a:srgbClr val="00B050"/>
              </a:solidFill>
              <a:miter lim="400000"/>
            </a:ln>
            <a:effectLst>
              <a:outerShdw blurRad="63500" sx="102000" sy="102000" algn="ctr" rotWithShape="0">
                <a:prstClr val="black"/>
              </a:outerShdw>
            </a:effectLst>
            <a:sp3d/>
          </p:spPr>
          <p:style>
            <a:lnRef idx="0">
              <a:scrgbClr r="0" g="0" b="0"/>
            </a:lnRef>
            <a:fillRef idx="0">
              <a:scrgbClr r="0" g="0" b="0"/>
            </a:fillRef>
            <a:effectRef idx="0">
              <a:scrgbClr r="0" g="0" b="0"/>
            </a:effectRef>
            <a:fontRef idx="none"/>
          </p:style>
          <p:txBody>
            <a:bodyPr wrap="square">
              <a:spAutoFit/>
            </a:bodyPr>
            <a:lstStyle/>
            <a:p>
              <a:r>
                <a:rPr lang="en-US" sz="1200" dirty="0" err="1">
                  <a:solidFill>
                    <a:srgbClr val="DCDCAA"/>
                  </a:solidFill>
                  <a:latin typeface="Consolas" panose="020B0609020204030204" pitchFamily="49" charset="0"/>
                </a:rPr>
                <a:t>cuModuleGetFunction</a:t>
              </a:r>
              <a:r>
                <a:rPr lang="en-US" sz="1200" dirty="0">
                  <a:solidFill>
                    <a:srgbClr val="CCCCCC"/>
                  </a:solidFill>
                  <a:latin typeface="Consolas" panose="020B0609020204030204" pitchFamily="49" charset="0"/>
                </a:rPr>
                <a:t>(</a:t>
              </a:r>
              <a:r>
                <a:rPr lang="en-US" sz="1200" dirty="0">
                  <a:solidFill>
                    <a:srgbClr val="D4D4D4"/>
                  </a:solidFill>
                  <a:latin typeface="Consolas" panose="020B0609020204030204" pitchFamily="49" charset="0"/>
                </a:rPr>
                <a:t>&amp;</a:t>
              </a:r>
              <a:r>
                <a:rPr lang="en-US" sz="1200" dirty="0" err="1">
                  <a:solidFill>
                    <a:schemeClr val="tx2">
                      <a:lumMod val="20000"/>
                      <a:lumOff val="80000"/>
                    </a:schemeClr>
                  </a:solidFill>
                  <a:latin typeface="Consolas" panose="020B0609020204030204" pitchFamily="49" charset="0"/>
                </a:rPr>
                <a:t>func</a:t>
              </a:r>
              <a:r>
                <a:rPr lang="en-US" sz="1200" dirty="0">
                  <a:solidFill>
                    <a:srgbClr val="CCCCCC"/>
                  </a:solidFill>
                  <a:latin typeface="Consolas" panose="020B0609020204030204" pitchFamily="49" charset="0"/>
                </a:rPr>
                <a:t>, …</a:t>
              </a:r>
              <a:endParaRPr lang="en-US" sz="1200" b="0" dirty="0">
                <a:solidFill>
                  <a:srgbClr val="CCCCCC"/>
                </a:solidFill>
                <a:effectLst/>
                <a:latin typeface="Consolas" panose="020B0609020204030204" pitchFamily="49" charset="0"/>
              </a:endParaRPr>
            </a:p>
          </p:txBody>
        </p:sp>
        <p:sp>
          <p:nvSpPr>
            <p:cNvPr id="16" name="Arrow: Left-Right 15">
              <a:extLst>
                <a:ext uri="{FF2B5EF4-FFF2-40B4-BE49-F238E27FC236}">
                  <a16:creationId xmlns:a16="http://schemas.microsoft.com/office/drawing/2014/main" id="{5435F54D-AB54-9102-82CE-F9EBEA673E2D}"/>
                </a:ext>
              </a:extLst>
            </p:cNvPr>
            <p:cNvSpPr/>
            <p:nvPr/>
          </p:nvSpPr>
          <p:spPr>
            <a:xfrm rot="18743197">
              <a:off x="8742070" y="5579154"/>
              <a:ext cx="341832" cy="188008"/>
            </a:xfrm>
            <a:prstGeom prst="leftRightArrow">
              <a:avLst/>
            </a:prstGeom>
            <a:solidFill>
              <a:srgbClr val="FFFFFF"/>
            </a:solidFill>
            <a:ln w="12700" cap="flat">
              <a:noFill/>
              <a:prstDash val="solid"/>
              <a:miter lim="800000"/>
            </a:ln>
            <a:effectLst>
              <a:outerShdw blurRad="63500" sx="102000" sy="102000" algn="ctr" rotWithShape="0">
                <a:prstClr val="black"/>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9" name="Rectangle 18">
              <a:extLst>
                <a:ext uri="{FF2B5EF4-FFF2-40B4-BE49-F238E27FC236}">
                  <a16:creationId xmlns:a16="http://schemas.microsoft.com/office/drawing/2014/main" id="{ECDBC66C-34D6-EA33-7E17-BD471EE5F468}"/>
                </a:ext>
              </a:extLst>
            </p:cNvPr>
            <p:cNvSpPr/>
            <p:nvPr/>
          </p:nvSpPr>
          <p:spPr>
            <a:xfrm>
              <a:off x="6448692" y="4868332"/>
              <a:ext cx="4915789" cy="437182"/>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7" name="TextBox 16">
              <a:extLst>
                <a:ext uri="{FF2B5EF4-FFF2-40B4-BE49-F238E27FC236}">
                  <a16:creationId xmlns:a16="http://schemas.microsoft.com/office/drawing/2014/main" id="{AA739A7E-AB3B-B8BF-5F02-ECC9F9C3202F}"/>
                </a:ext>
              </a:extLst>
            </p:cNvPr>
            <p:cNvSpPr txBox="1"/>
            <p:nvPr/>
          </p:nvSpPr>
          <p:spPr>
            <a:xfrm>
              <a:off x="9124628" y="5294465"/>
              <a:ext cx="2945245" cy="276999"/>
            </a:xfrm>
            <a:prstGeom prst="rect">
              <a:avLst/>
            </a:prstGeom>
            <a:solidFill>
              <a:schemeClr val="tx1">
                <a:lumMod val="75000"/>
                <a:lumOff val="25000"/>
              </a:schemeClr>
            </a:solidFill>
            <a:ln w="12700" cap="flat">
              <a:solidFill>
                <a:srgbClr val="00B050"/>
              </a:solidFill>
              <a:miter lim="400000"/>
            </a:ln>
            <a:effectLst>
              <a:outerShdw blurRad="63500" sx="102000" sy="102000" algn="ctr" rotWithShape="0">
                <a:prstClr val="black"/>
              </a:outerShdw>
            </a:effectLst>
            <a:sp3d/>
          </p:spPr>
          <p:style>
            <a:lnRef idx="0">
              <a:scrgbClr r="0" g="0" b="0"/>
            </a:lnRef>
            <a:fillRef idx="0">
              <a:scrgbClr r="0" g="0" b="0"/>
            </a:fillRef>
            <a:effectRef idx="0">
              <a:scrgbClr r="0" g="0" b="0"/>
            </a:effectRef>
            <a:fontRef idx="none"/>
          </p:style>
          <p:txBody>
            <a:bodyPr wrap="square">
              <a:spAutoFit/>
            </a:bodyPr>
            <a:lstStyle/>
            <a:p>
              <a:r>
                <a:rPr lang="en-US" sz="1200" err="1">
                  <a:solidFill>
                    <a:srgbClr val="DCDCAA"/>
                  </a:solidFill>
                  <a:latin typeface="Consolas" panose="020B0609020204030204" pitchFamily="49" charset="0"/>
                </a:rPr>
                <a:t>cuLaunchKernel</a:t>
              </a:r>
              <a:r>
                <a:rPr lang="en-US" sz="1200">
                  <a:solidFill>
                    <a:srgbClr val="DCDCAA"/>
                  </a:solidFill>
                  <a:latin typeface="Consolas" panose="020B0609020204030204" pitchFamily="49" charset="0"/>
                </a:rPr>
                <a:t>(</a:t>
              </a:r>
              <a:r>
                <a:rPr lang="en-US" sz="1200" err="1">
                  <a:solidFill>
                    <a:srgbClr val="CCCCCC"/>
                  </a:solidFill>
                  <a:latin typeface="Consolas" panose="020B0609020204030204" pitchFamily="49" charset="0"/>
                </a:rPr>
                <a:t>func</a:t>
              </a:r>
              <a:r>
                <a:rPr lang="en-US" sz="1200">
                  <a:solidFill>
                    <a:srgbClr val="CCCCCC"/>
                  </a:solidFill>
                  <a:latin typeface="Consolas" panose="020B0609020204030204" pitchFamily="49" charset="0"/>
                </a:rPr>
                <a:t>, </a:t>
              </a:r>
              <a:r>
                <a:rPr lang="en-US" sz="1200">
                  <a:solidFill>
                    <a:srgbClr val="B5CEA8"/>
                  </a:solidFill>
                  <a:latin typeface="Consolas" panose="020B0609020204030204" pitchFamily="49" charset="0"/>
                </a:rPr>
                <a:t>1</a:t>
              </a:r>
              <a:r>
                <a:rPr lang="en-US" sz="1200">
                  <a:solidFill>
                    <a:srgbClr val="CCCCCC"/>
                  </a:solidFill>
                  <a:latin typeface="Consolas" panose="020B0609020204030204" pitchFamily="49" charset="0"/>
                </a:rPr>
                <a:t>, </a:t>
              </a:r>
              <a:r>
                <a:rPr lang="en-US" sz="1200">
                  <a:solidFill>
                    <a:srgbClr val="B5CEA8"/>
                  </a:solidFill>
                  <a:latin typeface="Consolas" panose="020B0609020204030204" pitchFamily="49" charset="0"/>
                </a:rPr>
                <a:t>1</a:t>
              </a:r>
              <a:r>
                <a:rPr lang="en-US" sz="1200">
                  <a:solidFill>
                    <a:srgbClr val="CCCCCC"/>
                  </a:solidFill>
                  <a:latin typeface="Consolas" panose="020B0609020204030204" pitchFamily="49" charset="0"/>
                </a:rPr>
                <a:t>, </a:t>
              </a:r>
              <a:r>
                <a:rPr lang="en-US" sz="1200">
                  <a:solidFill>
                    <a:srgbClr val="B5CEA8"/>
                  </a:solidFill>
                  <a:latin typeface="Consolas" panose="020B0609020204030204" pitchFamily="49" charset="0"/>
                </a:rPr>
                <a:t>1</a:t>
              </a:r>
              <a:r>
                <a:rPr lang="en-US" sz="1200">
                  <a:solidFill>
                    <a:srgbClr val="CCCCCC"/>
                  </a:solidFill>
                  <a:latin typeface="Consolas" panose="020B0609020204030204" pitchFamily="49" charset="0"/>
                </a:rPr>
                <a:t>, …</a:t>
              </a:r>
              <a:endParaRPr lang="en-US" sz="1200" b="0">
                <a:solidFill>
                  <a:srgbClr val="CCCCCC"/>
                </a:solidFill>
                <a:effectLst/>
                <a:latin typeface="Consolas" panose="020B0609020204030204" pitchFamily="49" charset="0"/>
              </a:endParaRPr>
            </a:p>
          </p:txBody>
        </p:sp>
        <p:sp>
          <p:nvSpPr>
            <p:cNvPr id="14" name="Arrow: Left-Right 13">
              <a:extLst>
                <a:ext uri="{FF2B5EF4-FFF2-40B4-BE49-F238E27FC236}">
                  <a16:creationId xmlns:a16="http://schemas.microsoft.com/office/drawing/2014/main" id="{C1B8FD7E-7DF9-F7F9-5997-D422F6D488C1}"/>
                </a:ext>
              </a:extLst>
            </p:cNvPr>
            <p:cNvSpPr/>
            <p:nvPr/>
          </p:nvSpPr>
          <p:spPr>
            <a:xfrm rot="18743197">
              <a:off x="8536307" y="4848896"/>
              <a:ext cx="341832" cy="188008"/>
            </a:xfrm>
            <a:prstGeom prst="leftRightArrow">
              <a:avLst/>
            </a:prstGeom>
            <a:solidFill>
              <a:srgbClr val="FFFFFF"/>
            </a:solidFill>
            <a:ln w="12700" cap="flat">
              <a:noFill/>
              <a:prstDash val="solid"/>
              <a:miter lim="800000"/>
            </a:ln>
            <a:effectLst>
              <a:outerShdw blurRad="63500" sx="102000" sy="102000" algn="ctr"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0" name="Rectangle 19">
              <a:extLst>
                <a:ext uri="{FF2B5EF4-FFF2-40B4-BE49-F238E27FC236}">
                  <a16:creationId xmlns:a16="http://schemas.microsoft.com/office/drawing/2014/main" id="{FCC4FECB-1E09-B885-01A0-28F71907205F}"/>
                </a:ext>
              </a:extLst>
            </p:cNvPr>
            <p:cNvSpPr/>
            <p:nvPr/>
          </p:nvSpPr>
          <p:spPr>
            <a:xfrm>
              <a:off x="6438723" y="2098071"/>
              <a:ext cx="4294796" cy="437182"/>
            </a:xfrm>
            <a:prstGeom prst="rect">
              <a:avLst/>
            </a:prstGeom>
            <a:noFill/>
            <a:ln w="12700" cap="flat">
              <a:solidFill>
                <a:srgbClr val="FFFF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1" name="TextBox 20">
              <a:extLst>
                <a:ext uri="{FF2B5EF4-FFF2-40B4-BE49-F238E27FC236}">
                  <a16:creationId xmlns:a16="http://schemas.microsoft.com/office/drawing/2014/main" id="{41E06314-2D2E-C9AF-AE7B-2769DA71BE7B}"/>
                </a:ext>
              </a:extLst>
            </p:cNvPr>
            <p:cNvSpPr txBox="1"/>
            <p:nvPr/>
          </p:nvSpPr>
          <p:spPr>
            <a:xfrm>
              <a:off x="9085192" y="1543658"/>
              <a:ext cx="2788066" cy="276999"/>
            </a:xfrm>
            <a:prstGeom prst="rect">
              <a:avLst/>
            </a:prstGeom>
            <a:solidFill>
              <a:schemeClr val="tx1">
                <a:lumMod val="75000"/>
                <a:lumOff val="25000"/>
              </a:schemeClr>
            </a:solidFill>
            <a:ln w="12700" cap="flat">
              <a:solidFill>
                <a:srgbClr val="00B050"/>
              </a:solidFill>
              <a:miter lim="400000"/>
            </a:ln>
            <a:effectLst>
              <a:outerShdw blurRad="63500" sx="102000" sy="102000" algn="ctr" rotWithShape="0">
                <a:prstClr val="black"/>
              </a:outerShdw>
            </a:effectLst>
            <a:sp3d/>
          </p:spPr>
          <p:style>
            <a:lnRef idx="0">
              <a:scrgbClr r="0" g="0" b="0"/>
            </a:lnRef>
            <a:fillRef idx="0">
              <a:scrgbClr r="0" g="0" b="0"/>
            </a:fillRef>
            <a:effectRef idx="0">
              <a:scrgbClr r="0" g="0" b="0"/>
            </a:effectRef>
            <a:fontRef idx="none"/>
          </p:style>
          <p:txBody>
            <a:bodyPr wrap="square">
              <a:spAutoFit/>
            </a:bodyPr>
            <a:lstStyle/>
            <a:p>
              <a:r>
                <a:rPr lang="en-US" sz="1200" dirty="0" err="1">
                  <a:solidFill>
                    <a:srgbClr val="DCDCAA"/>
                  </a:solidFill>
                  <a:latin typeface="Consolas" panose="020B0609020204030204" pitchFamily="49" charset="0"/>
                </a:rPr>
                <a:t>nvrtcCreateProgram</a:t>
              </a:r>
              <a:r>
                <a:rPr lang="en-US" sz="1200" dirty="0">
                  <a:solidFill>
                    <a:srgbClr val="CCCCCC"/>
                  </a:solidFill>
                  <a:latin typeface="Consolas" panose="020B0609020204030204" pitchFamily="49" charset="0"/>
                </a:rPr>
                <a:t>(</a:t>
              </a:r>
              <a:r>
                <a:rPr lang="en-US" sz="1200" dirty="0">
                  <a:solidFill>
                    <a:srgbClr val="D4D4D4"/>
                  </a:solidFill>
                  <a:latin typeface="Consolas" panose="020B0609020204030204" pitchFamily="49" charset="0"/>
                </a:rPr>
                <a:t>&amp;</a:t>
              </a:r>
              <a:r>
                <a:rPr lang="en-US" sz="1200" dirty="0">
                  <a:solidFill>
                    <a:schemeClr val="tx2">
                      <a:lumMod val="20000"/>
                      <a:lumOff val="80000"/>
                    </a:schemeClr>
                  </a:solidFill>
                  <a:latin typeface="Consolas" panose="020B0609020204030204" pitchFamily="49" charset="0"/>
                </a:rPr>
                <a:t>prog</a:t>
              </a:r>
              <a:r>
                <a:rPr lang="en-US" sz="1200" dirty="0">
                  <a:solidFill>
                    <a:srgbClr val="CCCCCC"/>
                  </a:solidFill>
                  <a:latin typeface="Consolas" panose="020B0609020204030204" pitchFamily="49" charset="0"/>
                </a:rPr>
                <a:t>, …</a:t>
              </a:r>
              <a:endParaRPr lang="en-US" sz="1200" b="0" dirty="0">
                <a:solidFill>
                  <a:srgbClr val="CCCCCC"/>
                </a:solidFill>
                <a:effectLst/>
                <a:latin typeface="Consolas" panose="020B0609020204030204" pitchFamily="49" charset="0"/>
              </a:endParaRPr>
            </a:p>
          </p:txBody>
        </p:sp>
        <p:sp>
          <p:nvSpPr>
            <p:cNvPr id="22" name="Arrow: Left-Right 21">
              <a:extLst>
                <a:ext uri="{FF2B5EF4-FFF2-40B4-BE49-F238E27FC236}">
                  <a16:creationId xmlns:a16="http://schemas.microsoft.com/office/drawing/2014/main" id="{A2CECDFE-FEC5-3D4A-65AD-C412CCD4A44E}"/>
                </a:ext>
              </a:extLst>
            </p:cNvPr>
            <p:cNvSpPr/>
            <p:nvPr/>
          </p:nvSpPr>
          <p:spPr>
            <a:xfrm rot="18743197">
              <a:off x="8987810" y="1916265"/>
              <a:ext cx="341832" cy="188008"/>
            </a:xfrm>
            <a:prstGeom prst="leftRightArrow">
              <a:avLst/>
            </a:prstGeom>
            <a:solidFill>
              <a:srgbClr val="FFFFFF"/>
            </a:solidFill>
            <a:ln w="12700" cap="flat">
              <a:noFill/>
              <a:prstDash val="solid"/>
              <a:miter lim="800000"/>
            </a:ln>
            <a:effectLst>
              <a:outerShdw blurRad="63500" sx="102000" sy="102000" algn="ctr" rotWithShape="0">
                <a:prstClr val="black"/>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grpSp>
    </p:spTree>
    <p:extLst>
      <p:ext uri="{BB962C8B-B14F-4D97-AF65-F5344CB8AC3E}">
        <p14:creationId xmlns:p14="http://schemas.microsoft.com/office/powerpoint/2010/main" val="31342296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Theme">
      <a:dk1>
        <a:srgbClr val="000000"/>
      </a:dk1>
      <a:lt1>
        <a:srgbClr val="000000"/>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template" id="{157215B1-EFA8-3D40-AB5A-50053C59535D}" vid="{FBB6528D-EED6-E843-ACC3-679290F98D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78FA43CB1C55647B2DB31B2C59530D4" ma:contentTypeVersion="12" ma:contentTypeDescription="Create a new document." ma:contentTypeScope="" ma:versionID="33aadf96a70570f518a6e3223832efa0">
  <xsd:schema xmlns:xsd="http://www.w3.org/2001/XMLSchema" xmlns:xs="http://www.w3.org/2001/XMLSchema" xmlns:p="http://schemas.microsoft.com/office/2006/metadata/properties" xmlns:ns3="8501612d-4cfb-4f6f-ba22-e3bbf1d0a491" xmlns:ns4="23e76a83-638e-4781-ae89-7e8ed3dade43" targetNamespace="http://schemas.microsoft.com/office/2006/metadata/properties" ma:root="true" ma:fieldsID="43ba4a4f1167bc64b3c92cbe4a2c9074" ns3:_="" ns4:_="">
    <xsd:import namespace="8501612d-4cfb-4f6f-ba22-e3bbf1d0a491"/>
    <xsd:import namespace="23e76a83-638e-4781-ae89-7e8ed3dade43"/>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01612d-4cfb-4f6f-ba22-e3bbf1d0a4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_activity" ma:index="19"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e76a83-638e-4781-ae89-7e8ed3dade4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8501612d-4cfb-4f6f-ba22-e3bbf1d0a491" xsi:nil="true"/>
  </documentManagement>
</p:properties>
</file>

<file path=customXml/itemProps1.xml><?xml version="1.0" encoding="utf-8"?>
<ds:datastoreItem xmlns:ds="http://schemas.openxmlformats.org/officeDocument/2006/customXml" ds:itemID="{07AC3352-2EF5-408B-87FF-6215CD750CE9}">
  <ds:schemaRefs>
    <ds:schemaRef ds:uri="http://schemas.microsoft.com/sharepoint/v3/contenttype/forms"/>
  </ds:schemaRefs>
</ds:datastoreItem>
</file>

<file path=customXml/itemProps2.xml><?xml version="1.0" encoding="utf-8"?>
<ds:datastoreItem xmlns:ds="http://schemas.openxmlformats.org/officeDocument/2006/customXml" ds:itemID="{A62EC0E2-8E49-4EB8-9237-2F0FF3BCFA56}">
  <ds:schemaRefs>
    <ds:schemaRef ds:uri="23e76a83-638e-4781-ae89-7e8ed3dade43"/>
    <ds:schemaRef ds:uri="8501612d-4cfb-4f6f-ba22-e3bbf1d0a49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73ADE73-5A7C-4E54-8174-83F7999E66BF}">
  <ds:schemaRefs>
    <ds:schemaRef ds:uri="http://purl.org/dc/terms/"/>
    <ds:schemaRef ds:uri="http://schemas.microsoft.com/office/2006/documentManagement/types"/>
    <ds:schemaRef ds:uri="http://purl.org/dc/elements/1.1/"/>
    <ds:schemaRef ds:uri="http://schemas.openxmlformats.org/package/2006/metadata/core-properties"/>
    <ds:schemaRef ds:uri="http://schemas.microsoft.com/office/infopath/2007/PartnerControls"/>
    <ds:schemaRef ds:uri="http://schemas.microsoft.com/office/2006/metadata/properties"/>
    <ds:schemaRef ds:uri="8501612d-4cfb-4f6f-ba22-e3bbf1d0a491"/>
    <ds:schemaRef ds:uri="http://www.w3.org/XML/1998/namespace"/>
    <ds:schemaRef ds:uri="23e76a83-638e-4781-ae89-7e8ed3dade43"/>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template</Template>
  <TotalTime>0</TotalTime>
  <Words>18856</Words>
  <Application>Microsoft Office PowerPoint</Application>
  <PresentationFormat>Widescreen</PresentationFormat>
  <Paragraphs>3055</Paragraphs>
  <Slides>86</Slides>
  <Notes>85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86</vt:i4>
      </vt:variant>
    </vt:vector>
  </HeadingPairs>
  <TitlesOfParts>
    <vt:vector size="97" baseType="lpstr">
      <vt:lpstr>Calibri (Body)</vt:lpstr>
      <vt:lpstr>Effra Light</vt:lpstr>
      <vt:lpstr>Effra Medium</vt:lpstr>
      <vt:lpstr>Arial</vt:lpstr>
      <vt:lpstr>Arial Black</vt:lpstr>
      <vt:lpstr>Calibri</vt:lpstr>
      <vt:lpstr>Calibri Light</vt:lpstr>
      <vt:lpstr>Cambria Math</vt:lpstr>
      <vt:lpstr>Consolas</vt:lpstr>
      <vt:lpstr>Helvetica</vt:lpstr>
      <vt:lpstr>1_Office Theme</vt:lpstr>
      <vt:lpstr>GPU Programming Primitives for Computer Graphics</vt:lpstr>
      <vt:lpstr>PowerPoint Presentation</vt:lpstr>
      <vt:lpstr>Course Syllabus</vt:lpstr>
      <vt:lpstr>Motivation</vt:lpstr>
      <vt:lpstr>Course Resources</vt:lpstr>
      <vt:lpstr>Q&amp;A</vt:lpstr>
      <vt:lpstr>HIP (Heterogeneous-Compute Interface for Portability)</vt:lpstr>
      <vt:lpstr>HIP Runtime Api – Kernel Example</vt:lpstr>
      <vt:lpstr>Hip Driver API – Kernel Example</vt:lpstr>
      <vt:lpstr>Orochi</vt:lpstr>
      <vt:lpstr>Orochi – Kernel Example</vt:lpstr>
      <vt:lpstr>HIP/CUDA – Programming Model</vt:lpstr>
      <vt:lpstr>HIP/CUDA – Memory Model</vt:lpstr>
      <vt:lpstr>HIP/CUDA – Execution Model</vt:lpstr>
      <vt:lpstr>HIP Key Components</vt:lpstr>
      <vt:lpstr>Atomic operations</vt:lpstr>
      <vt:lpstr>Shared Memory</vt:lpstr>
      <vt:lpstr>Warp-level primitives</vt:lpstr>
      <vt:lpstr>PowerPoint Presentation</vt:lpstr>
      <vt:lpstr>Parallel Reduction (PR)</vt:lpstr>
      <vt:lpstr>Parallel Reduction (PR) – Time Complexity</vt:lpstr>
      <vt:lpstr>Parallel Reduction (PR) – Axis-Aligned Bounding Box</vt:lpstr>
      <vt:lpstr>Parallel Reduction (PR) – Implementation</vt:lpstr>
      <vt:lpstr>Parallel Reduction (PR) – Implementation</vt:lpstr>
      <vt:lpstr>Prefix Scan</vt:lpstr>
      <vt:lpstr>Parallel Prefix Scan (PPS) – Time Complexity</vt:lpstr>
      <vt:lpstr>Hillis-SteelE Algorithm</vt:lpstr>
      <vt:lpstr>Hillis-Steele Algorithm – Implementation</vt:lpstr>
      <vt:lpstr>Hillis-SteelE Algorithm – Implementation</vt:lpstr>
      <vt:lpstr>Warp-wise Binary PPS – Implementation</vt:lpstr>
      <vt:lpstr>Device-Wise Parallel Prefix Scan – Hierarchical Approach</vt:lpstr>
      <vt:lpstr>Device-Wise Parallel Prefix Scan – Partially Sequential Approach</vt:lpstr>
      <vt:lpstr>Device-Wise Parallel Prefix Scan – Implementation </vt:lpstr>
      <vt:lpstr>PowerPoint Presentation</vt:lpstr>
      <vt:lpstr>Parallel enqueuing</vt:lpstr>
      <vt:lpstr>Parallel enqueuing – Implementation </vt:lpstr>
      <vt:lpstr>Parallel enqueuing – Complement </vt:lpstr>
      <vt:lpstr>Bottom-Up Traversal</vt:lpstr>
      <vt:lpstr>Bottom-Up Traversal - Implementation</vt:lpstr>
      <vt:lpstr>Waterfall scheme</vt:lpstr>
      <vt:lpstr>Waterfall scheme - Device-Wise Parallel Prefix Scan</vt:lpstr>
      <vt:lpstr>Waterfall scheme – Top-Down Tree Build</vt:lpstr>
      <vt:lpstr>Persistent Threads</vt:lpstr>
      <vt:lpstr>Persistent Threads</vt:lpstr>
      <vt:lpstr>Parallel Pool Allocator</vt:lpstr>
      <vt:lpstr>Parallel Pool Allocator</vt:lpstr>
      <vt:lpstr>PowerPoint Presentation</vt:lpstr>
      <vt:lpstr>Linear Probing</vt:lpstr>
      <vt:lpstr>Linear Probing - Insertion</vt:lpstr>
      <vt:lpstr>Parallel Linear Probing - Insertion </vt:lpstr>
      <vt:lpstr>Linear Probing – High Load Factor Issue</vt:lpstr>
      <vt:lpstr>Bidirectional Linear Probing </vt:lpstr>
      <vt:lpstr>Bidirectional Linear Probing - sEARCH</vt:lpstr>
      <vt:lpstr>Bidirectional Linear Probing - Insertion</vt:lpstr>
      <vt:lpstr>Parallel Bidirectional Linear Probing - Insertion</vt:lpstr>
      <vt:lpstr>Parallel Bidirectional Linear Probing - Insertion (Summary)</vt:lpstr>
      <vt:lpstr>Performance</vt:lpstr>
      <vt:lpstr>Spinlock on GPU</vt:lpstr>
      <vt:lpstr>Spinlock on GPU</vt:lpstr>
      <vt:lpstr>PowerPoint Presentation</vt:lpstr>
      <vt:lpstr>Radix Sort - Basics</vt:lpstr>
      <vt:lpstr>Radix Sort - Basics</vt:lpstr>
      <vt:lpstr>Radix Sort - GPU-friendly implementation (Overview)</vt:lpstr>
      <vt:lpstr>Radix Sort – Count</vt:lpstr>
      <vt:lpstr>Radix Sort – Prefix Scan</vt:lpstr>
      <vt:lpstr>Radix Sort – Prefix Scan</vt:lpstr>
      <vt:lpstr>Radix sort - Reorder</vt:lpstr>
      <vt:lpstr>Radix sort - Reorder / How to guarantee Stable sort</vt:lpstr>
      <vt:lpstr>PowerPoint Presentation</vt:lpstr>
      <vt:lpstr>Coalesced Memory Access To Global Memory</vt:lpstr>
      <vt:lpstr>Coalesced Memory Access To Global Memory</vt:lpstr>
      <vt:lpstr>Coalesced Memory Access To Global Memory</vt:lpstr>
      <vt:lpstr>Bank Conflicts in Shared Memory</vt:lpstr>
      <vt:lpstr>Bank Conflicts in Shared Memory</vt:lpstr>
      <vt:lpstr>Bank Conflicts in Shared Memory</vt:lpstr>
      <vt:lpstr>Occupancy</vt:lpstr>
      <vt:lpstr>Thank you for your attention!</vt:lpstr>
      <vt:lpstr>PowerPoint Presentation</vt:lpstr>
      <vt:lpstr>Blelloch’s Algorithm</vt:lpstr>
      <vt:lpstr>Blelloch’s Algorithm</vt:lpstr>
      <vt:lpstr>Blelloch’s Algorithm – Implementation</vt:lpstr>
      <vt:lpstr>Blelloch’s Algorithm – Implementation</vt:lpstr>
      <vt:lpstr>Prefix Scan – Complement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Meister;Atsushi Yoshimura;Chih-Chen Kao</dc:creator>
  <cp:lastModifiedBy>Meister, Daniel</cp:lastModifiedBy>
  <cp:revision>1</cp:revision>
  <dcterms:created xsi:type="dcterms:W3CDTF">2022-08-29T23:14:24Z</dcterms:created>
  <dcterms:modified xsi:type="dcterms:W3CDTF">2023-12-13T03:18:56Z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4e4cbe8-b4f6-45dc-bcba-6123dfd2d8bf_Enabled">
    <vt:lpwstr>true</vt:lpwstr>
  </property>
  <property fmtid="{D5CDD505-2E9C-101B-9397-08002B2CF9AE}" pid="3" name="MSIP_Label_64e4cbe8-b4f6-45dc-bcba-6123dfd2d8bf_SetDate">
    <vt:lpwstr>2023-06-23T09:07:40Z</vt:lpwstr>
  </property>
  <property fmtid="{D5CDD505-2E9C-101B-9397-08002B2CF9AE}" pid="4" name="MSIP_Label_64e4cbe8-b4f6-45dc-bcba-6123dfd2d8bf_Method">
    <vt:lpwstr>Privileged</vt:lpwstr>
  </property>
  <property fmtid="{D5CDD505-2E9C-101B-9397-08002B2CF9AE}" pid="5" name="MSIP_Label_64e4cbe8-b4f6-45dc-bcba-6123dfd2d8bf_Name">
    <vt:lpwstr>Non-Business-AIP 2.0</vt:lpwstr>
  </property>
  <property fmtid="{D5CDD505-2E9C-101B-9397-08002B2CF9AE}" pid="6" name="MSIP_Label_64e4cbe8-b4f6-45dc-bcba-6123dfd2d8bf_SiteId">
    <vt:lpwstr>3dd8961f-e488-4e60-8e11-a82d994e183d</vt:lpwstr>
  </property>
  <property fmtid="{D5CDD505-2E9C-101B-9397-08002B2CF9AE}" pid="7" name="MSIP_Label_64e4cbe8-b4f6-45dc-bcba-6123dfd2d8bf_ActionId">
    <vt:lpwstr>7eaa9260-8b12-4b41-ae22-ed6c33d0708c</vt:lpwstr>
  </property>
  <property fmtid="{D5CDD505-2E9C-101B-9397-08002B2CF9AE}" pid="8" name="MSIP_Label_64e4cbe8-b4f6-45dc-bcba-6123dfd2d8bf_ContentBits">
    <vt:lpwstr>0</vt:lpwstr>
  </property>
  <property fmtid="{D5CDD505-2E9C-101B-9397-08002B2CF9AE}" pid="9" name="ContentTypeId">
    <vt:lpwstr>0x010100578FA43CB1C55647B2DB31B2C59530D4</vt:lpwstr>
  </property>
</Properties>
</file>