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6f0ca811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6f0ca811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f0ca811f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6f0ca811f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6f0ca811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6f0ca811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6f0ca811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6f0ca811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f0ca811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f0ca811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6f0ca811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6f0ca811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f0ca811f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6f0ca811f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6f0ca811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6f0ca811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6f0ca811f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6f0ca811f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6f0ca811f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6f0ca811f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6f0ca811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6f0ca811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f0ca8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f0ca8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6f0ca81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6f0ca81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f0ca81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f0ca81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6f0ca81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6f0ca81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f0ca811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6f0ca811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f0ca811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f0ca811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6f0ca811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6f0ca811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6f0ca811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6f0ca811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github.com/gpuberos/brief-medbdd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47196" y="577200"/>
            <a:ext cx="3676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36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BRIEF</a:t>
            </a:r>
            <a:b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Création d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’un site web dynamique qui interagit avec une base de données relationnelle en PHP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412" y="4672400"/>
            <a:ext cx="3676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1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rPr>
              <a:t>Réalisé par Guy-Philippe Uberos</a:t>
            </a:r>
            <a:endParaRPr sz="1100">
              <a:solidFill>
                <a:srgbClr val="7274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0462" l="19042" r="9478" t="9119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47192" y="29031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59" name="Google Shape;59;p13"/>
          <p:cNvGrpSpPr/>
          <p:nvPr/>
        </p:nvGrpSpPr>
        <p:grpSpPr>
          <a:xfrm>
            <a:off x="447200" y="3164651"/>
            <a:ext cx="3478625" cy="274250"/>
            <a:chOff x="447200" y="3349251"/>
            <a:chExt cx="3478625" cy="274250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897625" y="3393976"/>
              <a:ext cx="302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D1D3DB"/>
                  </a:solidFill>
                  <a:uFill>
                    <a:noFill/>
                  </a:uFill>
                  <a:latin typeface="Poppins Light"/>
                  <a:ea typeface="Poppins Light"/>
                  <a:cs typeface="Poppins Light"/>
                  <a:sym typeface="Poppins Light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github.com/gpuberos/brief-medbdd</a:t>
              </a:r>
              <a:endParaRPr sz="12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5">
              <a:alphaModFix amt="80000"/>
            </a:blip>
            <a:stretch>
              <a:fillRect/>
            </a:stretch>
          </p:blipFill>
          <p:spPr>
            <a:xfrm>
              <a:off x="447200" y="3349251"/>
              <a:ext cx="280359" cy="274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47199" y="1661013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retourne les informations de la page dont l’URL correspond à l’URL courante.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41714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2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410850" y="2718925"/>
            <a:ext cx="3916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Titre de la page (SEO)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Meta description (SEO)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Meta keywords (SEO)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BodyId (id à ajouter au body de la page)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10850" y="2346575"/>
            <a:ext cx="3829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en lui passant le paramètre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 résultat est stocké dans la variable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Ensuite on affiche les valeurs, nous utilisons un short echo tag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&lt;?= $pageInfo[‘page_title’] ?&gt;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39871" t="0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/>
          <p:nvPr/>
        </p:nvCxnSpPr>
        <p:spPr>
          <a:xfrm>
            <a:off x="410842" y="18509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47199" y="1661013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affiche la section avec son titre et sa description en fonction de la catégorie que nous passons en paramètre.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32786" t="0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10850" y="2346575"/>
            <a:ext cx="3829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affiche la section avec son titre et sa description.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lui passe deux paramètres, en premier la connexion bdd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en second paramètre la catégorie de la section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que nous souhaitons afficher.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410842" y="18509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1076" r="32033" t="0"/>
          <a:stretch/>
        </p:blipFill>
        <p:spPr>
          <a:xfrm>
            <a:off x="4572000" y="-125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10849" y="1661013"/>
            <a:ext cx="3676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$navName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génère un tableau de liens de navigation pour une catégorie de navigation spécifiée (navbar, footernav).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Elle retourne le titre de la page, son URL et mets la class active si le lien correspond à la page courante.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8" name="Google Shape;198;p26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32786" t="0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410850" y="2036475"/>
            <a:ext cx="382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utilisons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$navName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pour récupérer les liens de navigation associés à une catégorie depuis la base de données.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t/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Ensuite, la boucle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parcourt chaque élément du tableau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$navbarLinks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génère un élément de liste avec un lien. Si le lien correspond  à la page actuelle, nous ajoutons la classe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active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>
            <a:off x="410842" y="16959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56379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7"/>
          <p:cNvGrpSpPr/>
          <p:nvPr/>
        </p:nvGrpSpPr>
        <p:grpSpPr>
          <a:xfrm>
            <a:off x="6487500" y="3073225"/>
            <a:ext cx="694200" cy="450300"/>
            <a:chOff x="6487500" y="3073225"/>
            <a:chExt cx="694200" cy="450300"/>
          </a:xfrm>
        </p:grpSpPr>
        <p:sp>
          <p:nvSpPr>
            <p:cNvPr id="210" name="Google Shape;210;p27"/>
            <p:cNvSpPr txBox="1"/>
            <p:nvPr/>
          </p:nvSpPr>
          <p:spPr>
            <a:xfrm>
              <a:off x="6487500" y="3073225"/>
              <a:ext cx="694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727479"/>
                  </a:solidFill>
                  <a:latin typeface="Poppins"/>
                  <a:ea typeface="Poppins"/>
                  <a:cs typeface="Poppins"/>
                  <a:sym typeface="Poppins"/>
                </a:rPr>
                <a:t>Footer</a:t>
              </a:r>
              <a:endParaRPr sz="1200">
                <a:solidFill>
                  <a:srgbClr val="72747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11" name="Google Shape;211;p27"/>
            <p:cNvCxnSpPr>
              <a:stCxn id="210" idx="2"/>
            </p:cNvCxnSpPr>
            <p:nvPr/>
          </p:nvCxnSpPr>
          <p:spPr>
            <a:xfrm flipH="1">
              <a:off x="6834000" y="3383425"/>
              <a:ext cx="600" cy="14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10849" y="1661013"/>
            <a:ext cx="36762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est générique et permet d’exécuter n’importe quelle requête SQL pour récupérer des données de la base de données.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Elle prend en premier paramètre la connexion à la bdd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en second la requête SQL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Cette fonction est utile pour éviter la duplication de code.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56249" t="0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10850" y="2184175"/>
            <a:ext cx="3829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qui nous retourne dans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$products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le résultat de la requête $productsQuery.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utilise ensuite une boucle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générer à chaque itération une carte produit. On utilise la même fonction pour les cartes docteurs.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8" name="Google Shape;228;p29"/>
          <p:cNvCxnSpPr/>
          <p:nvPr/>
        </p:nvCxnSpPr>
        <p:spPr>
          <a:xfrm>
            <a:off x="410842" y="17697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0" l="355" r="55763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447196" y="577200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Doc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umentations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47199" y="1604750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Dans le répertoire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docs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se trouve les différentes documentations (référentiel) au format markdown.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23075" y="2673325"/>
            <a:ext cx="4152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STRUCTURE.md 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description des différents fichiers et répertoires.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DATABASE.md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documentation sur la base de données.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FUNCTION.md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documentation détaillée sur les fonctions utilisées sur le site.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>
            <a:off x="447192" y="123077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 b="2210" l="0" r="55818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447200" y="658425"/>
            <a:ext cx="3947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36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Merci</a:t>
            </a:r>
            <a:r>
              <a:rPr b="1" lang="fr" sz="36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pour votre attention</a:t>
            </a:r>
            <a:endParaRPr b="1"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447199" y="3033225"/>
            <a:ext cx="367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36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 questions ?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716334" y="562427"/>
            <a:ext cx="1827606" cy="166225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F4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1"/>
          <p:cNvCxnSpPr/>
          <p:nvPr/>
        </p:nvCxnSpPr>
        <p:spPr>
          <a:xfrm>
            <a:off x="447192" y="222467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47196" y="527880"/>
            <a:ext cx="3676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Réorganisation</a:t>
            </a: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de la</a:t>
            </a:r>
            <a:b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structure du site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47200" y="1800566"/>
            <a:ext cx="36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structure en répertoire permet d’organiser les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manière logique et cohérente.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 séparant les fichiers en fonctionnalités, en stockant dans des sous-répertoires les éléments récurrents.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447192" y="15398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447200" y="3335850"/>
            <a:ext cx="36762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Organisation 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et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clarté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Maintenance facilitée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Réutilisation du code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Évolutivité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2197" l="0" r="40223" t="4905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71000" y="726200"/>
            <a:ext cx="4152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Réflexion</a:t>
            </a: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sur les données</a:t>
            </a:r>
            <a:b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et les fonctionnalités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0974" y="2063788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est crucial de réfléchir en profondeur aux données que nous devons stocker et aux fonctionnalités que le système doit prendre en charge.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4718070" y="707508"/>
            <a:ext cx="4200705" cy="785100"/>
            <a:chOff x="4705795" y="543770"/>
            <a:chExt cx="4200705" cy="7851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5587000" y="54377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COMPRÉHENSION DES BESOINS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Identifiez les besoins spécifiques du système et les informations stockées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</a:t>
              </a:r>
              <a:endParaRPr sz="120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705795" y="65927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4718076" y="2040698"/>
            <a:ext cx="4200705" cy="785100"/>
            <a:chOff x="4705795" y="1876960"/>
            <a:chExt cx="4200705" cy="7851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5587000" y="187696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SCÉNARIOS D’UTILISATION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Pensez aux différentes actions que les utilisateurs effectueront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</a:t>
              </a:r>
              <a:endParaRPr sz="1200"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4705795" y="199246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718082" y="3373888"/>
            <a:ext cx="4200703" cy="1062000"/>
            <a:chOff x="4705807" y="3210150"/>
            <a:chExt cx="4200703" cy="106200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5587010" y="3210150"/>
              <a:ext cx="33195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ANTICIPATION ET NORMALISATION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Prévoir les évolutions futures et comment organiser les données de manière à minimiser les redondances.</a:t>
              </a:r>
              <a:endParaRPr sz="1200"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4705807" y="346410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cxnSp>
        <p:nvCxnSpPr>
          <p:cNvPr id="87" name="Google Shape;87;p15"/>
          <p:cNvCxnSpPr/>
          <p:nvPr/>
        </p:nvCxnSpPr>
        <p:spPr>
          <a:xfrm>
            <a:off x="370992" y="1758633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8" name="Google Shape;88;p15"/>
          <p:cNvSpPr/>
          <p:nvPr/>
        </p:nvSpPr>
        <p:spPr>
          <a:xfrm flipH="1">
            <a:off x="4367425" y="-50"/>
            <a:ext cx="20400" cy="5143500"/>
          </a:xfrm>
          <a:prstGeom prst="rect">
            <a:avLst/>
          </a:prstGeom>
          <a:gradFill>
            <a:gsLst>
              <a:gs pos="0">
                <a:srgbClr val="B1BAC6">
                  <a:alpha val="0"/>
                </a:srgbClr>
              </a:gs>
              <a:gs pos="20540">
                <a:srgbClr val="B1BAC6">
                  <a:alpha val="29803"/>
                </a:srgbClr>
              </a:gs>
              <a:gs pos="49390">
                <a:srgbClr val="B1BAC6">
                  <a:alpha val="59607"/>
                </a:srgbClr>
              </a:gs>
              <a:gs pos="72970">
                <a:srgbClr val="B1BAC6">
                  <a:alpha val="29803"/>
                </a:srgbClr>
              </a:gs>
              <a:gs pos="100000">
                <a:srgbClr val="B1BAC6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5"/>
          <p:cNvSpPr/>
          <p:nvPr/>
        </p:nvSpPr>
        <p:spPr>
          <a:xfrm flipH="1">
            <a:off x="4326927" y="2382561"/>
            <a:ext cx="101400" cy="101400"/>
          </a:xfrm>
          <a:prstGeom prst="ellipse">
            <a:avLst/>
          </a:prstGeom>
          <a:solidFill>
            <a:srgbClr val="A0A2A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5"/>
          <p:cNvSpPr/>
          <p:nvPr/>
        </p:nvSpPr>
        <p:spPr>
          <a:xfrm flipH="1">
            <a:off x="4326927" y="1031003"/>
            <a:ext cx="101400" cy="101400"/>
          </a:xfrm>
          <a:prstGeom prst="ellipse">
            <a:avLst/>
          </a:prstGeom>
          <a:solidFill>
            <a:srgbClr val="3F41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5"/>
          <p:cNvSpPr/>
          <p:nvPr/>
        </p:nvSpPr>
        <p:spPr>
          <a:xfrm flipH="1">
            <a:off x="4326927" y="3854203"/>
            <a:ext cx="101400" cy="101400"/>
          </a:xfrm>
          <a:prstGeom prst="ellipse">
            <a:avLst/>
          </a:prstGeom>
          <a:solidFill>
            <a:srgbClr val="3F41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447149" y="279650"/>
            <a:ext cx="2920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Création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Schéma UML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367650" y="279650"/>
            <a:ext cx="534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Pages et Catégories de Navigation  :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 Many-to-One</a:t>
            </a:r>
            <a:endParaRPr sz="1200">
              <a:solidFill>
                <a:srgbClr val="FF32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Sections et Catégories de section    :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 One-to-Many</a:t>
            </a:r>
            <a:endParaRPr sz="1200">
              <a:solidFill>
                <a:srgbClr val="FF32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Produits et Catégories de produits   :  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One-to-Many</a:t>
            </a:r>
            <a:endParaRPr sz="1200">
              <a:solidFill>
                <a:srgbClr val="FF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426767" y="9447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" y="1503225"/>
            <a:ext cx="8344999" cy="325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47196" y="577200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Création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de la base de données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7199" y="2078650"/>
            <a:ext cx="367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Utilisation du terminal SQL pour créer la structure de la base de données et insérer les données dans les tables.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était tout à fait possible d’utiliser PhpMyAdmin afin d’y insérer la requête de création de base de données et de l’exécuter.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22624" t="0"/>
          <a:stretch/>
        </p:blipFill>
        <p:spPr>
          <a:xfrm>
            <a:off x="4572000" y="-125"/>
            <a:ext cx="457199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>
            <a:off x="447192" y="15398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96296" y="8476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require_once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 ()</a:t>
            </a:r>
            <a:r>
              <a:rPr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dans le header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6299" y="1751884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inclut les différents fichiers nécessaires au bon fonctionnement du site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La particularité de require_once() c’est si le fichier a déjà été inclus, il ne le sera pas une deuxième fois.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9049" l="0" r="38168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>
            <a:off x="396292" y="1438356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396300" y="3081200"/>
            <a:ext cx="3916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config des chemins par défaut et de la config de la base de données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fonctions Database, Header et Frontend.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47196" y="4362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getPDOlink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47199" y="1188413"/>
            <a:ext cx="36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getPDOlink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établit la connexion à la base de données en récupérant les informations du fichier de configuration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database.cfg.php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qui se trouve dans le répertoire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config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46213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>
            <a:off x="447192" y="9509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8" name="Google Shape;128;p19"/>
          <p:cNvSpPr txBox="1"/>
          <p:nvPr/>
        </p:nvSpPr>
        <p:spPr>
          <a:xfrm>
            <a:off x="410850" y="2718925"/>
            <a:ext cx="3916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Construction du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DSN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Tentative de connexion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Try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Création nouvelle instance de l’objet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PDO </a:t>
            </a:r>
            <a:r>
              <a:rPr lang="fr" sz="12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rPr>
              <a:t>*</a:t>
            </a:r>
            <a:endParaRPr sz="1200">
              <a:solidFill>
                <a:srgbClr val="72747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Choix mode de récupération par défaut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retourne la connexion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Sinon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catch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l’erreur et on l’affiche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23550" y="4599375"/>
            <a:ext cx="4003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727479"/>
                </a:solidFill>
                <a:latin typeface="Poppins"/>
                <a:ea typeface="Poppins"/>
                <a:cs typeface="Poppins"/>
                <a:sym typeface="Poppins"/>
              </a:rPr>
              <a:t>* PDO (PHP Data Objects) ou Objets de données PHP</a:t>
            </a:r>
            <a:endParaRPr i="1" sz="1100">
              <a:solidFill>
                <a:srgbClr val="7274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360975" y="622825"/>
            <a:ext cx="41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Requête </a:t>
            </a: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préparées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60974" y="1694750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C’est un modèle compilé pour le SQL qui peut être personnalisable en utilisant des variables comme paramètres.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170995" y="622832"/>
            <a:ext cx="3319505" cy="1467050"/>
            <a:chOff x="388845" y="2697170"/>
            <a:chExt cx="3319505" cy="1467050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388850" y="337912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Qu’est ce que c’est ?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C’est un modèle SQL optimisé, avec des paramètres personnalisé.</a:t>
              </a:r>
              <a:endParaRPr sz="1200"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388845" y="269717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5134076" y="2700023"/>
            <a:ext cx="3319505" cy="1467050"/>
            <a:chOff x="4464670" y="2697160"/>
            <a:chExt cx="3319505" cy="1467050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4464675" y="337911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Pourquoi les utiliser ?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Economie de ressources (mieux optimisés), sécurité contre l’injection SQL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1200"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4464670" y="269716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cxnSp>
        <p:nvCxnSpPr>
          <p:cNvPr id="142" name="Google Shape;142;p20"/>
          <p:cNvCxnSpPr/>
          <p:nvPr/>
        </p:nvCxnSpPr>
        <p:spPr>
          <a:xfrm>
            <a:off x="360967" y="12877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123075" y="2717625"/>
            <a:ext cx="4152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requête n’est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analysée qu’une seule fois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, mais peut être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exécutée plusieurs fois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avec des paramètres différents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base de données optimise son plan d’exécution pour la requête, ce qui améliore les performances. (elle met en cache la requête).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4547350" y="474450"/>
            <a:ext cx="0" cy="4230900"/>
          </a:xfrm>
          <a:prstGeom prst="straightConnector1">
            <a:avLst/>
          </a:prstGeom>
          <a:noFill/>
          <a:ln cap="flat" cmpd="sng" w="12700">
            <a:solidFill>
              <a:srgbClr val="F6F9FF">
                <a:alpha val="1961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getCurrentScriptPath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7199" y="2194413"/>
            <a:ext cx="367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getCurrentScriptPath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retourne le chemin du script en cours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d'exécution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utilise la variable superglobale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$_SERVER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on lui ajoute la clé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SCRIPT_NAME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avoir le chemin du script PHP.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20748" l="0" r="49210" t="3165"/>
          <a:stretch/>
        </p:blipFill>
        <p:spPr>
          <a:xfrm>
            <a:off x="4572000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>
            <a:off x="410842" y="17871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