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  <p:sldMasterId id="2147483661" r:id="rId3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78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5" r:id="rId18"/>
    <p:sldId id="273" r:id="rId19"/>
    <p:sldId id="274" r:id="rId20"/>
    <p:sldId id="276" r:id="rId21"/>
    <p:sldId id="277" r:id="rId22"/>
    <p:sldId id="271" r:id="rId23"/>
    <p:sldId id="272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17187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2454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80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222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724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3151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1195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6791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372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6725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2532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494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2731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11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782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30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0712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0712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2400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5734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69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479413" y="2247899"/>
            <a:ext cx="6634451" cy="974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rgbClr val="17AF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484174" y="3293269"/>
            <a:ext cx="5019003" cy="900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1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45719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668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6679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&amp; bullets with graphic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229870" y="1600200"/>
            <a:ext cx="8535980" cy="46972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1915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31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1439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668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6679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241300" y="1041400"/>
            <a:ext cx="8496300" cy="4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310"/>
              <a:buFont typeface="Arial"/>
              <a:buNone/>
              <a:defRPr sz="2200" b="1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88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78681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with graphic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12725" y="103188"/>
            <a:ext cx="855874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28599" y="981075"/>
            <a:ext cx="8286751" cy="53919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1915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31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1439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668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6679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- no graphic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78681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78681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 no graphic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12725" y="103188"/>
            <a:ext cx="7762875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1300" y="1041400"/>
            <a:ext cx="8204200" cy="4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310"/>
              <a:buFont typeface="Arial"/>
              <a:buNone/>
              <a:defRPr sz="2200" b="1" i="1" u="none" strike="noStrike" cap="none">
                <a:solidFill>
                  <a:srgbClr val="007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88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&amp; bullets no graphic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12725" y="103188"/>
            <a:ext cx="7762875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229870" y="1600200"/>
            <a:ext cx="8253730" cy="46972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1915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31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1439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668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6679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241300" y="1041400"/>
            <a:ext cx="8204200" cy="4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310"/>
              <a:buFont typeface="Arial"/>
              <a:buNone/>
              <a:defRPr sz="2200" b="1" i="1" u="none" strike="noStrike" cap="none">
                <a:solidFill>
                  <a:srgbClr val="007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88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with sub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12725" y="103188"/>
            <a:ext cx="7750175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41300" y="1041400"/>
            <a:ext cx="8204200" cy="4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310"/>
              <a:buFont typeface="Arial"/>
              <a:buNone/>
              <a:defRPr sz="2200" b="1" i="1" u="none" strike="noStrike" cap="none">
                <a:solidFill>
                  <a:srgbClr val="007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88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41299" y="1574801"/>
            <a:ext cx="3873501" cy="4798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1915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31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1439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668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6679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495799" y="1574801"/>
            <a:ext cx="3873501" cy="4798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1915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31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1439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668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6679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12725" y="103188"/>
            <a:ext cx="855874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41299" y="981075"/>
            <a:ext cx="3886201" cy="53919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1915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31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1439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668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6679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495799" y="981075"/>
            <a:ext cx="3886201" cy="53919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1915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31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1439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668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6679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with Graphic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78681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New Sail-fin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7912" y="5143500"/>
            <a:ext cx="1724025" cy="172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 descr="New Sail-final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3137" y="-38100"/>
            <a:ext cx="6908800" cy="6904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78681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222250" y="981075"/>
            <a:ext cx="8532812" cy="51736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1915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31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45719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668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6679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 descr="New Sail-final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27912" y="5143500"/>
            <a:ext cx="1724025" cy="17224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78681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22250" y="981075"/>
            <a:ext cx="8532812" cy="51736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1915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31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45719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668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6679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 descr="New Sail-fin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7912" y="5143500"/>
            <a:ext cx="1724025" cy="172243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8089900" y="0"/>
            <a:ext cx="1054100" cy="83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78681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222250" y="981075"/>
            <a:ext cx="8532812" cy="51736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81915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31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45719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6680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6679" algn="l" rtl="0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6679" algn="l" rtl="0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chemeClr val="hlink"/>
              </a:buClr>
              <a:buSzPts val="192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pansar@us.ibm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www.vldb.org/pvldb/vol9/p1425-boehm.pdf" TargetMode="External"/><Relationship Id="rId4" Type="http://schemas.openxmlformats.org/officeDocument/2006/relationships/hyperlink" Target="http://systemml.apache.or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ache.github.io/systemml/jmlc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493712" y="1635125"/>
            <a:ext cx="8002587" cy="974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15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7AF4B"/>
              </a:buClr>
              <a:buSzPts val="3400"/>
              <a:buFont typeface="Arial"/>
              <a:buNone/>
            </a:pPr>
            <a:r>
              <a:rPr lang="en-US"/>
              <a:t>What is </a:t>
            </a:r>
            <a:r>
              <a:rPr lang="en-US" sz="3400" b="0" i="0" u="none" strike="noStrike" cap="none">
                <a:solidFill>
                  <a:srgbClr val="17AF4B"/>
                </a:solidFill>
                <a:latin typeface="Arial"/>
                <a:ea typeface="Arial"/>
                <a:cs typeface="Arial"/>
                <a:sym typeface="Arial"/>
              </a:rPr>
              <a:t>SystemML</a:t>
            </a:r>
            <a:r>
              <a:rPr lang="en-US"/>
              <a:t> (in a nutshell)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493712" y="2438400"/>
            <a:ext cx="6299100" cy="89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6679" algn="l" rtl="0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endParaRPr sz="1600"/>
          </a:p>
          <a:p>
            <a:pPr marL="0" marR="0" lvl="0" indent="-106679" algn="l" rtl="0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endParaRPr sz="1600"/>
          </a:p>
          <a:p>
            <a:pPr marL="0" marR="0" lvl="0" indent="-106679" algn="l" rtl="0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</a:p>
          <a:p>
            <a:pPr marL="0" marR="0" lvl="0" indent="-106679" algn="l" rtl="0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Niketan Pansare</a:t>
            </a:r>
          </a:p>
          <a:p>
            <a:pPr marL="0" marR="0" lvl="0" indent="-106679" algn="l" rtl="0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IBM Research - Almaden</a:t>
            </a:r>
          </a:p>
          <a:p>
            <a:pPr marL="0" marR="0" lvl="0" indent="-106679" algn="l" rtl="0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rPr lang="en-US" sz="1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npansar@us.ibm.com</a:t>
            </a:r>
          </a:p>
          <a:p>
            <a:pPr marL="0" marR="0" lvl="0" indent="-106679" algn="l" rtl="0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6679" algn="l" rtl="0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rPr lang="en-US" sz="1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http://systemml.apache.org/</a:t>
            </a:r>
          </a:p>
          <a:p>
            <a:pPr marL="0" marR="0" lvl="0" indent="-106679" algn="l" rtl="0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rPr lang="en-US" sz="1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http://www.vldb.org/pvldb/vol9/p1425-boehm.pdf</a:t>
            </a:r>
          </a:p>
          <a:p>
            <a:pPr marL="0" marR="0" lvl="0" indent="-106679" algn="l" rtl="0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6679" algn="l" rtl="0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46962" y="0"/>
            <a:ext cx="1443037" cy="144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55821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Invoking SystemML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228600" y="981075"/>
            <a:ext cx="8286750" cy="539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on disk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In-memory single node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 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228600" y="2386012"/>
            <a:ext cx="8730552" cy="8783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 b="1" i="0" u="none" dirty="0">
                <a:solidFill>
                  <a:schemeClr val="dk1"/>
                </a:solidFill>
                <a:sym typeface="Arial"/>
              </a:rPr>
              <a:t>Hadoop Command Line: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hadoop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jar SystemML.jar \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–f </a:t>
            </a:r>
            <a:r>
              <a:rPr lang="en-US" sz="1800" b="0" i="0" u="none" dirty="0" err="1">
                <a:solidFill>
                  <a:srgbClr val="2BB2FF"/>
                </a:solidFill>
                <a:latin typeface="Consolas"/>
                <a:ea typeface="Consolas"/>
                <a:cs typeface="Consolas"/>
                <a:sym typeface="Consolas"/>
              </a:rPr>
              <a:t>LinearRegCG.dml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–exec hybrid –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nvargs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X=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X.mtx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Y=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Y.mtx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B=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B.mtx</a:t>
            </a:r>
            <a:endParaRPr lang="en-US" sz="18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55821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Invoking SystemML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228600" y="981075"/>
            <a:ext cx="8286750" cy="539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on disk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In-memory single node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228600" y="2782506"/>
            <a:ext cx="7716265" cy="739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 b="1" i="0" u="none" dirty="0">
                <a:solidFill>
                  <a:schemeClr val="dk1"/>
                </a:solidFill>
                <a:sym typeface="Arial"/>
              </a:rPr>
              <a:t>Spark Command Line: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spark-submit --master yarn-client SystemML.jar \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–f </a:t>
            </a:r>
            <a:r>
              <a:rPr lang="en-US" sz="1800" b="0" i="0" u="none" dirty="0" err="1">
                <a:solidFill>
                  <a:srgbClr val="2BB2FF"/>
                </a:solidFill>
                <a:latin typeface="Consolas"/>
                <a:ea typeface="Consolas"/>
                <a:cs typeface="Consolas"/>
                <a:sym typeface="Consolas"/>
              </a:rPr>
              <a:t>LinearRegCG.dml</a:t>
            </a:r>
            <a:r>
              <a:rPr lang="en-US" sz="1800" b="0" i="0" u="none" dirty="0">
                <a:solidFill>
                  <a:srgbClr val="2BB2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nvargs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X=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X.mtx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Y=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Y.mtx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B=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B.mtx</a:t>
            </a:r>
            <a:endParaRPr lang="en-US" sz="18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55821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Invoking SystemML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28600" y="981075"/>
            <a:ext cx="8286750" cy="539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on disk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In-memory single node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RDD/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endParaRPr lang="en-US"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517143" y="3082734"/>
            <a:ext cx="7949375" cy="22324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spark-shell --jars SystemML.jar –-driver-memory 3g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sym typeface="Arial"/>
              </a:rPr>
              <a:t>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org.apache.sysml.api.mlcontext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._</a:t>
            </a:r>
            <a:b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org.apache.sysml.api.mlcontext.ScriptFactory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._</a:t>
            </a:r>
            <a:b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ml = new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MLContext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X = // ... RDD, 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DataFrame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etc.</a:t>
            </a:r>
            <a:b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script =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dmlFromFile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800" i="0" u="none" dirty="0" err="1">
                <a:solidFill>
                  <a:srgbClr val="2BB2FF"/>
                </a:solidFill>
                <a:latin typeface="Consolas"/>
                <a:ea typeface="Consolas"/>
                <a:cs typeface="Consolas"/>
                <a:sym typeface="Consolas"/>
              </a:rPr>
              <a:t>LinearRegCG.dml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").in("</a:t>
            </a:r>
            <a:r>
              <a:rPr lang="en-US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 b="0" i="0" u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in(...).out("</a:t>
            </a:r>
            <a:r>
              <a:rPr lang="en-US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b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 =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ml.execute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(script).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getDataFrame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55821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Invoking SystemML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228600" y="981075"/>
            <a:ext cx="8286750" cy="539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on disk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In-memory single node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RDD/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SciPy</a:t>
            </a:r>
            <a:endParaRPr lang="en-US"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MLContext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API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697357" y="3484880"/>
            <a:ext cx="8558211" cy="22484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 install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systemml</a:t>
            </a:r>
            <a:endParaRPr lang="en-US" sz="18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pyspark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–-driver-memory 3g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sym typeface="Arial"/>
              </a:rPr>
              <a:t>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systemml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import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MLContext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dmlFromFile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ml =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MLContext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 = // ... RDD, 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DataFrame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Scipy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etc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b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script =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dmlFromFile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800" dirty="0" err="1">
                <a:solidFill>
                  <a:srgbClr val="2BB2FF"/>
                </a:solidFill>
                <a:latin typeface="Consolas"/>
                <a:ea typeface="Consolas"/>
                <a:cs typeface="Consolas"/>
                <a:sym typeface="Consolas"/>
              </a:rPr>
              <a:t>LinearRegCG.dml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").input("</a:t>
            </a:r>
            <a:r>
              <a:rPr lang="en-US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 b="0" i="0" u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sz="1800" b="0" i="0" u="non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 b="0" i="0" u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input(...).output("</a:t>
            </a:r>
            <a:r>
              <a:rPr lang="en-US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b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ml.execute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(script).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getDataFrame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8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55821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Invoking SystemML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228600" y="981075"/>
            <a:ext cx="8286750" cy="539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on disk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In-memory single node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RDD/Dataframe/NumPy/SciPy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MLContext API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MLLearn API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962152" y="3848482"/>
            <a:ext cx="5435219" cy="11880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 install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systemml</a:t>
            </a:r>
            <a:endParaRPr lang="en-US" sz="18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pyspark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–-driver-memory </a:t>
            </a:r>
            <a:r>
              <a:rPr lang="en-US" sz="1800" b="0" i="0" u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3g</a:t>
            </a:r>
            <a:endParaRPr lang="en-US" sz="1800" b="0" i="0" u="none" dirty="0">
              <a:solidFill>
                <a:schemeClr val="dk1"/>
              </a:solidFill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systemml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import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LinearRegression</a:t>
            </a:r>
            <a:endParaRPr lang="en-US" sz="18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962152" y="4876993"/>
            <a:ext cx="4178554" cy="9801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train_df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= // ... RDD, </a:t>
            </a:r>
            <a:r>
              <a:rPr lang="en-US" sz="1800" b="0" i="0" u="non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regr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800" b="0" i="0" u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LinearRegression</a:t>
            </a:r>
            <a:r>
              <a:rPr lang="en-US" sz="1800" b="0" i="0" u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(spark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regr.fit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train_df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regr.predict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test_df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55821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Invoking SystemML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228600" y="981075"/>
            <a:ext cx="8286750" cy="539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on disk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In-memory single node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RDD/Dataframe/NumPy/SciPy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MLContext API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MLLearn API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962152" y="3848482"/>
            <a:ext cx="5435219" cy="11880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 install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systemml</a:t>
            </a:r>
            <a:endParaRPr lang="en-US" sz="18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pyspark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–-driver-memory </a:t>
            </a:r>
            <a:r>
              <a:rPr lang="en-US" sz="1800" b="0" i="0" u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3g</a:t>
            </a:r>
            <a:endParaRPr lang="en-US" sz="1800" b="0" i="0" u="none" dirty="0">
              <a:solidFill>
                <a:schemeClr val="dk1"/>
              </a:solidFill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systemml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import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LinearRegression</a:t>
            </a:r>
            <a:endParaRPr lang="en-US" sz="18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962152" y="4854133"/>
            <a:ext cx="4910328" cy="10624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X_train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y_train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= // </a:t>
            </a:r>
            <a:r>
              <a:rPr lang="en-US" sz="1800" b="0" i="0" u="non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1800" b="0" i="0" u="none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Scipy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regr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LinearRegression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(spark)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regr.fit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X_train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y_train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regr.predict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X_test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8219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55821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Invoking SystemML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28600" y="981075"/>
            <a:ext cx="8286750" cy="539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on disk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In-memory single node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RDD/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SciPy</a:t>
            </a:r>
            <a:endParaRPr lang="en-US"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MLContext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API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MLLearn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API (experimental APIs: Keras2DML, Caffe2DML)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961040" y="3825016"/>
            <a:ext cx="5480939" cy="122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 install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systemml</a:t>
            </a:r>
            <a:endParaRPr lang="en-US" sz="18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pyspark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–-driver-memory 3g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sym typeface="Arial"/>
              </a:rPr>
              <a:t>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systemml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import </a:t>
            </a:r>
            <a:r>
              <a:rPr lang="en-US" sz="1800" b="0" i="0" u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Keras2DML</a:t>
            </a:r>
            <a:endParaRPr lang="en-US" sz="18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961040" y="5127195"/>
            <a:ext cx="6226144" cy="1169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train_df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= // ... RDD, </a:t>
            </a:r>
            <a:r>
              <a:rPr lang="en-US" sz="1800" b="0" i="0" u="none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DataFrame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sysml_model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Keras2DML(spark,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keras_model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…)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sysml_model.fit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train_df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sysml_model.predict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test_df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5472112" y="3062287"/>
            <a:ext cx="4572000" cy="276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https://apache.github.io/systemml/deep-learning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4919472" y="5477256"/>
            <a:ext cx="1399032" cy="2377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03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55821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Invoking SystemML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28600" y="981075"/>
            <a:ext cx="8286750" cy="539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on disk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In-memory single node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RDD/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SciPy</a:t>
            </a:r>
            <a:endParaRPr lang="en-US"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MLContext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API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MLLearn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API (experimental APIs: Keras2DML, Caffe2DML)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961040" y="3825016"/>
            <a:ext cx="5480939" cy="122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 install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systemml</a:t>
            </a:r>
            <a:endParaRPr lang="en-US" sz="18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pyspark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–-driver-memory 3g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sym typeface="Arial"/>
              </a:rPr>
              <a:t>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systemml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import </a:t>
            </a:r>
            <a:r>
              <a:rPr lang="en-US" sz="1800" b="0" i="0" u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Keras2DML</a:t>
            </a:r>
            <a:endParaRPr lang="en-US" sz="18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961040" y="5050566"/>
            <a:ext cx="6070696" cy="12303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X_train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y_train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= // ... 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Scipy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sysml_model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Keras2DML(spark,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keras_model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…)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sysml_model.fit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X_train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y_train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sysml_model.predict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X_test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5472112" y="3062287"/>
            <a:ext cx="4572000" cy="276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https://apache.github.io/systemml/deep-learning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4919472" y="5404104"/>
            <a:ext cx="1399032" cy="2377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91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55821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Invoking SystemML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28600" y="981075"/>
            <a:ext cx="8286750" cy="539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on disk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In-memory single node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RDD/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SciPy</a:t>
            </a:r>
            <a:endParaRPr lang="en-US"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MLContext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API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MLLearn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API (experimental APIs: Keras2DML, Caffe2DML)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961040" y="3825016"/>
            <a:ext cx="5480939" cy="122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 install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systemml</a:t>
            </a:r>
            <a:endParaRPr lang="en-US" sz="18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pyspark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–-driver-memory 3g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sym typeface="Arial"/>
              </a:rPr>
              <a:t>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systemml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import </a:t>
            </a:r>
            <a:r>
              <a:rPr lang="en-US" sz="1800" b="0" i="0" u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Caffe2DML</a:t>
            </a:r>
            <a:endParaRPr lang="en-US" sz="18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961040" y="5127195"/>
            <a:ext cx="6797072" cy="12466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88900">
              <a:buClr>
                <a:schemeClr val="dk1"/>
              </a:buClr>
              <a:buSzPts val="1400"/>
            </a:pP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train_df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= // ... RDD, </a:t>
            </a:r>
            <a:r>
              <a:rPr lang="en-US" sz="1800" b="0" i="0" u="none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DataFrame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sysml_model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Caffe2DML(spark, ‘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solver.proto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’, …)</a:t>
            </a:r>
            <a:endParaRPr lang="en-US" sz="18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sysml_model.fit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train_df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sysml_model.predict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test_df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5472112" y="3062287"/>
            <a:ext cx="4572000" cy="276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https://apache.github.io/systemml/deep-learning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919472" y="5477256"/>
            <a:ext cx="1773936" cy="2468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2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55821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Invoking SystemML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28600" y="981075"/>
            <a:ext cx="8286750" cy="539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on disk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In-memory single node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RDD/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SciPy</a:t>
            </a:r>
            <a:endParaRPr lang="en-US"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MLContext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API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MLLearn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API (experimental APIs: Keras2DML, Caffe2DML)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961040" y="3825016"/>
            <a:ext cx="5480939" cy="122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 install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systemml</a:t>
            </a:r>
            <a:endParaRPr lang="en-US" sz="18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pyspark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–-driver-memory 3g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sym typeface="Arial"/>
              </a:rPr>
              <a:t> 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systemml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import </a:t>
            </a:r>
            <a:r>
              <a:rPr lang="en-US" sz="1800" b="0" i="0" u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Caffe2DML</a:t>
            </a:r>
            <a:endParaRPr lang="en-US" sz="18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961040" y="5050567"/>
            <a:ext cx="6371622" cy="12130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88900">
              <a:buClr>
                <a:schemeClr val="dk1"/>
              </a:buClr>
              <a:buSzPts val="1400"/>
            </a:pP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X_train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y_train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= // ... 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Scipy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sysml_model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Caffe2DML(spark, ‘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solver.proto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’, …)</a:t>
            </a:r>
            <a:endParaRPr lang="en-US" sz="18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sysml_model.fit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X_train</a:t>
            </a:r>
            <a:r>
              <a:rPr lang="en-US" sz="1800" b="0" i="0" u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y_train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lang="en-US" sz="18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sysml_model.predict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X_test</a:t>
            </a:r>
            <a:r>
              <a:rPr lang="en-U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5472112" y="3062287"/>
            <a:ext cx="4572000" cy="276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https://apache.github.io/systemml/deep-learning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919472" y="5404231"/>
            <a:ext cx="1773936" cy="2468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3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55821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What is SystemML (in a nutshell)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28600" y="981075"/>
            <a:ext cx="8648700" cy="539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 R-like language (DML) for data scientists to implement machine learning algorithms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Shape 81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7450" y="1792526"/>
            <a:ext cx="6183145" cy="7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hape 224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1648" y="420624"/>
            <a:ext cx="5102352" cy="386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55821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Invoking SystemML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228600" y="981075"/>
            <a:ext cx="8286750" cy="539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on disk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In-memory single node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RDD/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SciPy</a:t>
            </a:r>
            <a:endParaRPr lang="en-US"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Also, Python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MLContext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API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[] []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JMLC API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https://apache.github.io/systemml/jmlc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Especially useful for scoring and embeddable application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3676650" y="2857500"/>
            <a:ext cx="1722437" cy="708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55821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What is SystemML (in a nutshell)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228600" y="981075"/>
            <a:ext cx="8648700" cy="539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 R-like language (DML) for data scientists to implement machine learning algorithms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comes with approx. 20+ algorithms pre-implemented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Shape 89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750" y="1890712"/>
            <a:ext cx="70104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55821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What is SystemML (in a nutshell)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228600" y="981075"/>
            <a:ext cx="8648700" cy="539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Provides a R-like language (DML) for data scientists to implement machine learning algorithms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Compiles execution plans ranging from single node (scale up) to clusters (scale out on data parallel platforms MapReduce, Spark)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Shape 97"/>
          <p:cNvCxnSpPr/>
          <p:nvPr/>
        </p:nvCxnSpPr>
        <p:spPr>
          <a:xfrm flipH="1">
            <a:off x="2432050" y="4584700"/>
            <a:ext cx="1266825" cy="4206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98" name="Shape 98"/>
          <p:cNvCxnSpPr/>
          <p:nvPr/>
        </p:nvCxnSpPr>
        <p:spPr>
          <a:xfrm>
            <a:off x="6604000" y="4394200"/>
            <a:ext cx="914400" cy="9144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99" name="Shape 99"/>
          <p:cNvSpPr txBox="1"/>
          <p:nvPr/>
        </p:nvSpPr>
        <p:spPr>
          <a:xfrm>
            <a:off x="4527550" y="5005387"/>
            <a:ext cx="2819400" cy="646112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 or Spark Cluster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(scale-out)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22350" y="5005387"/>
            <a:ext cx="2819400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In-Memory Single Node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(scale-up)</a:t>
            </a:r>
          </a:p>
        </p:txBody>
      </p:sp>
      <p:sp>
        <p:nvSpPr>
          <p:cNvPr id="101" name="Shape 101"/>
          <p:cNvSpPr/>
          <p:nvPr/>
        </p:nvSpPr>
        <p:spPr>
          <a:xfrm>
            <a:off x="2906712" y="4114800"/>
            <a:ext cx="2514600" cy="469900"/>
          </a:xfrm>
          <a:prstGeom prst="flowChartAlternateProcess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Runtime</a:t>
            </a:r>
          </a:p>
        </p:txBody>
      </p:sp>
      <p:sp>
        <p:nvSpPr>
          <p:cNvPr id="102" name="Shape 102"/>
          <p:cNvSpPr/>
          <p:nvPr/>
        </p:nvSpPr>
        <p:spPr>
          <a:xfrm>
            <a:off x="2906712" y="3567112"/>
            <a:ext cx="2514600" cy="471487"/>
          </a:xfrm>
          <a:prstGeom prst="flowChartAlternateProcess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</a:p>
        </p:txBody>
      </p:sp>
      <p:sp>
        <p:nvSpPr>
          <p:cNvPr id="103" name="Shape 103"/>
          <p:cNvSpPr/>
          <p:nvPr/>
        </p:nvSpPr>
        <p:spPr>
          <a:xfrm>
            <a:off x="2906712" y="3033712"/>
            <a:ext cx="2514600" cy="471487"/>
          </a:xfrm>
          <a:prstGeom prst="flowChartAlternateProcess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</a:p>
        </p:txBody>
      </p:sp>
      <p:cxnSp>
        <p:nvCxnSpPr>
          <p:cNvPr id="104" name="Shape 104"/>
          <p:cNvCxnSpPr/>
          <p:nvPr/>
        </p:nvCxnSpPr>
        <p:spPr>
          <a:xfrm>
            <a:off x="4659312" y="4602162"/>
            <a:ext cx="1277937" cy="403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05" name="Shape 105"/>
          <p:cNvSpPr txBox="1"/>
          <p:nvPr/>
        </p:nvSpPr>
        <p:spPr>
          <a:xfrm>
            <a:off x="3363912" y="2482850"/>
            <a:ext cx="1600200" cy="3381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DML Scripts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4164012" y="2820987"/>
            <a:ext cx="0" cy="212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grpSp>
        <p:nvGrpSpPr>
          <p:cNvPr id="107" name="Shape 107"/>
          <p:cNvGrpSpPr/>
          <p:nvPr/>
        </p:nvGrpSpPr>
        <p:grpSpPr>
          <a:xfrm>
            <a:off x="477837" y="5621337"/>
            <a:ext cx="1089025" cy="1139825"/>
            <a:chOff x="0" y="0"/>
            <a:chExt cx="2147483647" cy="2147483646"/>
          </a:xfrm>
        </p:grpSpPr>
        <p:pic>
          <p:nvPicPr>
            <p:cNvPr id="108" name="Shape 108" descr="Product 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2234501" y="349795251"/>
              <a:ext cx="1591454695" cy="15216503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Shape 109" descr="http://upload.wikimedia.org/wikipedia/commons/thumb/a/a4/Java_logo_and_wordmark.svg/100px-Java_logo_and_wordmark.sv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73741889" y="0"/>
              <a:ext cx="463418283" cy="6995921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Shape 110"/>
            <p:cNvSpPr txBox="1"/>
            <p:nvPr/>
          </p:nvSpPr>
          <p:spPr>
            <a:xfrm>
              <a:off x="0" y="1567852826"/>
              <a:ext cx="2147483647" cy="5796308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since 2012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4173537" y="5421312"/>
            <a:ext cx="1222375" cy="1347787"/>
            <a:chOff x="0" y="0"/>
            <a:chExt cx="2147483647" cy="2147483647"/>
          </a:xfrm>
        </p:grpSpPr>
        <p:pic>
          <p:nvPicPr>
            <p:cNvPr id="112" name="Shape 112" descr="http://www.sas.com/content/dam/SAS/sv_se/image/logo2/hadoop_elephant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2147483647" cy="462963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Shape 113" descr="http://www.nersc.gov/assets/ImageGallery/Computational-Systems/_resampled/resizedimage250247-Magellan1.jp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82223831" y="485731749"/>
              <a:ext cx="1174142748" cy="1054086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Shape 114"/>
            <p:cNvSpPr txBox="1"/>
            <p:nvPr/>
          </p:nvSpPr>
          <p:spPr>
            <a:xfrm>
              <a:off x="111438239" y="1657008141"/>
              <a:ext cx="1912747141" cy="4904755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since 2010</a:t>
              </a: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6332537" y="5294312"/>
            <a:ext cx="1089025" cy="1485900"/>
            <a:chOff x="0" y="0"/>
            <a:chExt cx="2147483647" cy="2147483647"/>
          </a:xfrm>
        </p:grpSpPr>
        <p:pic>
          <p:nvPicPr>
            <p:cNvPr id="116" name="Shape 116" descr="http://upload.wikimedia.org/wikipedia/commons/e/ea/Spark-logo-192x100px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69355861" y="0"/>
              <a:ext cx="1578127109" cy="603519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Shape 117" descr="http://www.nersc.gov/assets/ImageGallery/Computational-Systems/_resampled/resizedimage250247-Magellan1.jp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69355861" y="659507355"/>
              <a:ext cx="1401497609" cy="10165188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Shape 118"/>
            <p:cNvSpPr txBox="1"/>
            <p:nvPr/>
          </p:nvSpPr>
          <p:spPr>
            <a:xfrm>
              <a:off x="0" y="1702588895"/>
              <a:ext cx="2147483647" cy="4448947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since 2015</a:t>
              </a:r>
            </a:p>
          </p:txBody>
        </p:sp>
      </p:grpSp>
      <p:grpSp>
        <p:nvGrpSpPr>
          <p:cNvPr id="119" name="Shape 119"/>
          <p:cNvGrpSpPr/>
          <p:nvPr/>
        </p:nvGrpSpPr>
        <p:grpSpPr>
          <a:xfrm>
            <a:off x="2176462" y="5807075"/>
            <a:ext cx="1122362" cy="965200"/>
            <a:chOff x="0" y="0"/>
            <a:chExt cx="2147483647" cy="2147483647"/>
          </a:xfrm>
        </p:grpSpPr>
        <p:pic>
          <p:nvPicPr>
            <p:cNvPr id="120" name="Shape 120" descr="Image result for nvidia gpu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89422412" y="0"/>
              <a:ext cx="1958061234" cy="13592967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Shape 121"/>
            <p:cNvSpPr txBox="1"/>
            <p:nvPr/>
          </p:nvSpPr>
          <p:spPr>
            <a:xfrm>
              <a:off x="0" y="1462705659"/>
              <a:ext cx="2082477514" cy="6847779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since 2017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55821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What is SystemML (in a nutshell)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228600" y="981075"/>
            <a:ext cx="8648700" cy="539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Provides a R-like language (DML) for data scientists to implement machine learning algorithms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Compiles execution plans ranging from single node (scale up) to clusters (scale out on data parallel platforms MapReduce, Spark)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Runs in embeddable, standalone, and cluster (hybrid)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various APIs (Scala/Python/Java)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39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558212" cy="769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Invoking SystemML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7332662" y="6507162"/>
            <a:ext cx="425450" cy="2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75" y="966374"/>
            <a:ext cx="7027863" cy="554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900025" y="3775075"/>
            <a:ext cx="6990000" cy="405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81225" y="5043000"/>
            <a:ext cx="6990000" cy="55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81213" y="2748825"/>
            <a:ext cx="6990000" cy="55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5581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Invoking SystemML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28600" y="981075"/>
            <a:ext cx="8286600" cy="539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on disk/HDFS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In-memory single node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Hadoop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Spark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/>
              <a:t>RDD/DataFrame/NumPy/Scipy</a:t>
            </a:r>
          </a:p>
          <a:p>
            <a:pPr marL="2286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/>
              <a:t>double [][]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7332662" y="6507162"/>
            <a:ext cx="425400" cy="2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3776471"/>
            <a:ext cx="8778240" cy="2597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12725" y="103187"/>
            <a:ext cx="85581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Invoking SystemML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228600" y="981075"/>
            <a:ext cx="8286600" cy="539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1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on disk/HDFS</a:t>
            </a:r>
          </a:p>
          <a:p>
            <a:pPr marL="742950" marR="0" lvl="1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In-memory single node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7332662" y="6507162"/>
            <a:ext cx="425400" cy="2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212726" y="1975230"/>
            <a:ext cx="8931274" cy="22492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sym typeface="Arial"/>
              </a:rPr>
              <a:t>Java Command Line: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java 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SystemML.jar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org.apache.sysml.api.DMLScript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\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–f </a:t>
            </a:r>
            <a:r>
              <a:rPr lang="en-US" sz="1800" b="0" i="0" u="none" strike="noStrike" cap="none" dirty="0" err="1">
                <a:solidFill>
                  <a:srgbClr val="2BB2FF"/>
                </a:solidFill>
                <a:latin typeface="Consolas"/>
                <a:ea typeface="Consolas"/>
                <a:cs typeface="Consolas"/>
                <a:sym typeface="Consolas"/>
              </a:rPr>
              <a:t>LinearRegCG.dml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–exec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singlenode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–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nvargs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X=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X.mtx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Y=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Y.mtx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B=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B.mtx</a:t>
            </a:r>
            <a:endParaRPr lang="en-US"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java 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systemml-1.0.0-standalone.jar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org.apache.sysml.api.DMLScript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\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–f </a:t>
            </a:r>
            <a:r>
              <a:rPr lang="en-US" sz="1800" b="0" i="0" u="none" strike="noStrike" cap="none" dirty="0" err="1">
                <a:solidFill>
                  <a:srgbClr val="2BB2FF"/>
                </a:solidFill>
                <a:latin typeface="Consolas"/>
                <a:ea typeface="Consolas"/>
                <a:cs typeface="Consolas"/>
                <a:sym typeface="Consolas"/>
              </a:rPr>
              <a:t>LinearRegCG.dml</a:t>
            </a:r>
            <a:r>
              <a:rPr lang="en-US" sz="1800" b="0" i="0" u="none" strike="noStrike" cap="none" dirty="0">
                <a:solidFill>
                  <a:srgbClr val="2BB2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nvargs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X=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X.mtx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Y=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Y.mtx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B=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B.mtx</a:t>
            </a:r>
            <a:endParaRPr lang="en-US"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Arial"/>
              </a:rPr>
              <a:t>(Latter command preserves rewrites, but may spawn local MR jobs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296862" y="6507162"/>
            <a:ext cx="7461200" cy="3508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https://github.com/apache/systemml/blob/master/scripts/algorithms/LinearRegCG.dml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1_IOD2013 StandardTemplate_021813">
  <a:themeElements>
    <a:clrScheme name="IBM Insight 2014">
      <a:dk1>
        <a:srgbClr val="000000"/>
      </a:dk1>
      <a:lt1>
        <a:srgbClr val="FFFFFF"/>
      </a:lt1>
      <a:dk2>
        <a:srgbClr val="007670"/>
      </a:dk2>
      <a:lt2>
        <a:srgbClr val="00649D"/>
      </a:lt2>
      <a:accent1>
        <a:srgbClr val="17AF4B"/>
      </a:accent1>
      <a:accent2>
        <a:srgbClr val="EE3E96"/>
      </a:accent2>
      <a:accent3>
        <a:srgbClr val="00B2EF"/>
      </a:accent3>
      <a:accent4>
        <a:srgbClr val="AB1A86"/>
      </a:accent4>
      <a:accent5>
        <a:srgbClr val="8CC63F"/>
      </a:accent5>
      <a:accent6>
        <a:srgbClr val="F19027"/>
      </a:accent6>
      <a:hlink>
        <a:srgbClr val="D9182D"/>
      </a:hlink>
      <a:folHlink>
        <a:srgbClr val="7F1C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D2013 StandardTemplate_021813">
  <a:themeElements>
    <a:clrScheme name="IBM Insight 2014">
      <a:dk1>
        <a:srgbClr val="000000"/>
      </a:dk1>
      <a:lt1>
        <a:srgbClr val="FFFFFF"/>
      </a:lt1>
      <a:dk2>
        <a:srgbClr val="007670"/>
      </a:dk2>
      <a:lt2>
        <a:srgbClr val="00649D"/>
      </a:lt2>
      <a:accent1>
        <a:srgbClr val="17AF4B"/>
      </a:accent1>
      <a:accent2>
        <a:srgbClr val="EE3E96"/>
      </a:accent2>
      <a:accent3>
        <a:srgbClr val="00B2EF"/>
      </a:accent3>
      <a:accent4>
        <a:srgbClr val="AB1A86"/>
      </a:accent4>
      <a:accent5>
        <a:srgbClr val="8CC63F"/>
      </a:accent5>
      <a:accent6>
        <a:srgbClr val="F19027"/>
      </a:accent6>
      <a:hlink>
        <a:srgbClr val="D9182D"/>
      </a:hlink>
      <a:folHlink>
        <a:srgbClr val="7F1C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IOD2013 StandardTemplate_021813">
  <a:themeElements>
    <a:clrScheme name="IBM Insight 2014">
      <a:dk1>
        <a:srgbClr val="000000"/>
      </a:dk1>
      <a:lt1>
        <a:srgbClr val="FFFFFF"/>
      </a:lt1>
      <a:dk2>
        <a:srgbClr val="007670"/>
      </a:dk2>
      <a:lt2>
        <a:srgbClr val="00649D"/>
      </a:lt2>
      <a:accent1>
        <a:srgbClr val="17AF4B"/>
      </a:accent1>
      <a:accent2>
        <a:srgbClr val="EE3E96"/>
      </a:accent2>
      <a:accent3>
        <a:srgbClr val="00B2EF"/>
      </a:accent3>
      <a:accent4>
        <a:srgbClr val="AB1A86"/>
      </a:accent4>
      <a:accent5>
        <a:srgbClr val="8CC63F"/>
      </a:accent5>
      <a:accent6>
        <a:srgbClr val="F19027"/>
      </a:accent6>
      <a:hlink>
        <a:srgbClr val="D9182D"/>
      </a:hlink>
      <a:folHlink>
        <a:srgbClr val="7F1C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724</Words>
  <Application>Microsoft Office PowerPoint</Application>
  <PresentationFormat>On-screen Show (4:3)</PresentationFormat>
  <Paragraphs>209</Paragraphs>
  <Slides>21</Slides>
  <Notes>20</Notes>
  <HiddenSlides>20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Noto Sans Symbols</vt:lpstr>
      <vt:lpstr>1_IOD2013 StandardTemplate_021813</vt:lpstr>
      <vt:lpstr>IOD2013 StandardTemplate_021813</vt:lpstr>
      <vt:lpstr>4_IOD2013 StandardTemplate_021813</vt:lpstr>
      <vt:lpstr>What is SystemML (in a nutshell)</vt:lpstr>
      <vt:lpstr>What is SystemML (in a nutshell)</vt:lpstr>
      <vt:lpstr>What is SystemML (in a nutshell)</vt:lpstr>
      <vt:lpstr>What is SystemML (in a nutshell)</vt:lpstr>
      <vt:lpstr>What is SystemML (in a nutshell)</vt:lpstr>
      <vt:lpstr>PowerPoint Presentation</vt:lpstr>
      <vt:lpstr>Invoking SystemML</vt:lpstr>
      <vt:lpstr>Invoking SystemML</vt:lpstr>
      <vt:lpstr>Invoking SystemML</vt:lpstr>
      <vt:lpstr>Invoking SystemML</vt:lpstr>
      <vt:lpstr>Invoking SystemML</vt:lpstr>
      <vt:lpstr>Invoking SystemML</vt:lpstr>
      <vt:lpstr>Invoking SystemML</vt:lpstr>
      <vt:lpstr>Invoking SystemML</vt:lpstr>
      <vt:lpstr>Invoking SystemML</vt:lpstr>
      <vt:lpstr>Invoking SystemML</vt:lpstr>
      <vt:lpstr>Invoking SystemML</vt:lpstr>
      <vt:lpstr>Invoking SystemML</vt:lpstr>
      <vt:lpstr>Invoking SystemML</vt:lpstr>
      <vt:lpstr>Invoking SystemML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SystemML (in a nutshell)</dc:title>
  <cp:lastModifiedBy>Niketan Pansare</cp:lastModifiedBy>
  <cp:revision>24</cp:revision>
  <dcterms:modified xsi:type="dcterms:W3CDTF">2017-12-28T21:00:17Z</dcterms:modified>
</cp:coreProperties>
</file>