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s" ContentType="video/unknown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7"/>
  </p:notesMasterIdLst>
  <p:sldIdLst>
    <p:sldId id="256" r:id="rId2"/>
    <p:sldId id="289" r:id="rId3"/>
    <p:sldId id="290" r:id="rId4"/>
    <p:sldId id="283" r:id="rId5"/>
    <p:sldId id="258" r:id="rId6"/>
    <p:sldId id="291" r:id="rId7"/>
    <p:sldId id="257" r:id="rId8"/>
    <p:sldId id="260" r:id="rId9"/>
    <p:sldId id="264" r:id="rId10"/>
    <p:sldId id="284" r:id="rId11"/>
    <p:sldId id="263" r:id="rId12"/>
    <p:sldId id="265" r:id="rId13"/>
    <p:sldId id="267" r:id="rId14"/>
    <p:sldId id="293" r:id="rId15"/>
    <p:sldId id="292" r:id="rId16"/>
    <p:sldId id="270" r:id="rId17"/>
    <p:sldId id="272" r:id="rId18"/>
    <p:sldId id="274" r:id="rId19"/>
    <p:sldId id="273" r:id="rId20"/>
    <p:sldId id="275" r:id="rId21"/>
    <p:sldId id="294" r:id="rId22"/>
    <p:sldId id="295" r:id="rId23"/>
    <p:sldId id="296" r:id="rId24"/>
    <p:sldId id="298" r:id="rId25"/>
    <p:sldId id="276" r:id="rId26"/>
    <p:sldId id="288" r:id="rId27"/>
    <p:sldId id="277" r:id="rId28"/>
    <p:sldId id="281" r:id="rId29"/>
    <p:sldId id="286" r:id="rId30"/>
    <p:sldId id="279" r:id="rId31"/>
    <p:sldId id="287" r:id="rId32"/>
    <p:sldId id="299" r:id="rId33"/>
    <p:sldId id="300" r:id="rId34"/>
    <p:sldId id="280" r:id="rId35"/>
    <p:sldId id="26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30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DCF75-9FA8-4B5E-89AC-8EA488A0C9C6}" type="datetimeFigureOut">
              <a:rPr lang="fr-FR" smtClean="0"/>
              <a:pPr/>
              <a:t>06/03/2019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8C684-0D5A-433E-9D44-475EB8B197B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55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E59B-5C64-43F7-8C6E-B6D55727013B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10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7310-A2B9-453F-B8C9-E4AF9BAE9154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30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8A15-35D6-493E-9F10-B8B588A234CB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588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C17A-5CFA-49C2-BB3B-5D9FF30025E3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26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75D8-7325-4F59-BFBB-049E3EBEDE05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4582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8D4F-82A2-420E-9539-E6B4344E7EB5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781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12AF-7665-4477-9DE9-8EBB376AFBCC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243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798C-9309-4115-9B7F-44F81B239286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66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B3FA-EDAF-41B8-AF88-73A626AF5D94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48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92E9-568D-4E9D-8F58-E2EE5036913B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63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40B-5157-494A-AB4D-8F6B5DABA2C6}" type="datetime1">
              <a:rPr lang="fr-FR" smtClean="0"/>
              <a:t>06/03/2019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81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1ABC-777F-47A8-9355-E9BE8F9EE6BB}" type="datetime1">
              <a:rPr lang="fr-FR" smtClean="0"/>
              <a:t>06/03/2019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50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CD18-36AC-487E-9AA3-5FD0527C7D62}" type="datetime1">
              <a:rPr lang="fr-FR" smtClean="0"/>
              <a:t>06/03/2019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30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84C0-D701-48EB-8B1F-F1827A6FA8A2}" type="datetime1">
              <a:rPr lang="fr-FR" smtClean="0"/>
              <a:t>06/03/2019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19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F5B-26BD-4A66-B55F-9595895F2A43}" type="datetime1">
              <a:rPr lang="fr-FR" smtClean="0"/>
              <a:t>06/03/2019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59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B4D3-308F-4EF4-A4A6-E27857A75307}" type="datetime1">
              <a:rPr lang="fr-FR" smtClean="0"/>
              <a:t>06/03/2019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85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8F12-2BB5-4EB8-BFA2-693E909DD195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01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ts"/><Relationship Id="rId1" Type="http://schemas.microsoft.com/office/2007/relationships/media" Target="../media/media1.ts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ts"/><Relationship Id="rId1" Type="http://schemas.microsoft.com/office/2007/relationships/media" Target="../media/media2.ts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94223-47F8-483F-851A-7E3A556F8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706" y="1813580"/>
            <a:ext cx="7766936" cy="901894"/>
          </a:xfrm>
        </p:spPr>
        <p:txBody>
          <a:bodyPr/>
          <a:lstStyle/>
          <a:p>
            <a:r>
              <a:rPr lang="fr-FR" dirty="0"/>
              <a:t>Soutenance de PIE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A00830-AA12-447D-AEB8-C4E3C5AE3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7826" y="2771254"/>
            <a:ext cx="7766936" cy="1096899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Analyse de schémas numériques d’intégration temporelle pour les simulations aux grandes échelles avec des méthodes spectrales discontinues d’ordre élevé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EDFDBB-9CE5-4EB2-93E2-08AFF19C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DE4DEE-F829-471F-8977-4709C98EE80C}"/>
              </a:ext>
            </a:extLst>
          </p:cNvPr>
          <p:cNvSpPr txBox="1"/>
          <p:nvPr/>
        </p:nvSpPr>
        <p:spPr>
          <a:xfrm>
            <a:off x="6211925" y="4068600"/>
            <a:ext cx="2689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Fourtout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Jean-Baptiste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Reboul Louis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Seize Pierre</a:t>
            </a:r>
          </a:p>
          <a:p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Barassa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-Ramos Sara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Maes Théo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86FC23-1D75-4167-9115-93889C193D4A}"/>
              </a:ext>
            </a:extLst>
          </p:cNvPr>
          <p:cNvSpPr txBox="1"/>
          <p:nvPr/>
        </p:nvSpPr>
        <p:spPr>
          <a:xfrm>
            <a:off x="1871512" y="4055633"/>
            <a:ext cx="2117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Vasseur Xavier</a:t>
            </a:r>
          </a:p>
          <a:p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Puigt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Guillaume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933015A-A5B4-4C92-AC26-D1627C3C4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914" y="161186"/>
            <a:ext cx="2327945" cy="141339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E577CD2-55D3-40FE-8E6A-C4C8AB30CE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5" t="34773" r="7437" b="36950"/>
          <a:stretch/>
        </p:blipFill>
        <p:spPr>
          <a:xfrm>
            <a:off x="1606858" y="477681"/>
            <a:ext cx="3524436" cy="10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07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24EC0-D904-421A-A85B-AB0678AF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Gestion des communications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D2C893-42EC-4C2F-9BF0-7AF360B0F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Organisation : </a:t>
            </a: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Whatsapp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>
                <a:solidFill>
                  <a:schemeClr val="tx1"/>
                </a:solidFill>
              </a:rPr>
              <a:t>Mail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Outils de travail </a:t>
            </a:r>
            <a:r>
              <a:rPr lang="fr-FR" dirty="0" err="1">
                <a:solidFill>
                  <a:schemeClr val="tx1"/>
                </a:solidFill>
              </a:rPr>
              <a:t>colaboratifs</a:t>
            </a:r>
            <a:r>
              <a:rPr lang="fr-FR" dirty="0">
                <a:solidFill>
                  <a:schemeClr val="tx1"/>
                </a:solidFill>
              </a:rPr>
              <a:t> :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Plateforme </a:t>
            </a:r>
            <a:r>
              <a:rPr lang="fr-FR" dirty="0" err="1">
                <a:solidFill>
                  <a:schemeClr val="tx1"/>
                </a:solidFill>
              </a:rPr>
              <a:t>Github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Overleaf</a:t>
            </a: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8C3BA0-0EAA-456B-BEC4-324DD889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ABA8D2B-0636-4F98-BD1D-4DA30349F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00" y="1634311"/>
            <a:ext cx="1852476" cy="32932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1B89AF8-E04C-43C2-BF45-E1F582FCC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805" y="1347786"/>
            <a:ext cx="4944535" cy="35061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3758EF-6D62-4DF0-8724-2F5B284AF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75" y="5176024"/>
            <a:ext cx="94583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8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89" y="110971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dirty="0"/>
              <a:t>Diagramme de Gantt initial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AF5DA36B-4B61-44E0-B6CA-383B78BFE8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9796" y="1331986"/>
            <a:ext cx="11523215" cy="5253114"/>
          </a:xfrm>
          <a:prstGeom prst="rect">
            <a:avLst/>
          </a:prstGeom>
          <a:ln/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0AF4EB-5793-4C57-B071-C30C5F47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8C3D01-1D63-4D9D-9EF4-1CAA07409453}"/>
              </a:ext>
            </a:extLst>
          </p:cNvPr>
          <p:cNvSpPr/>
          <p:nvPr/>
        </p:nvSpPr>
        <p:spPr>
          <a:xfrm>
            <a:off x="428989" y="5577420"/>
            <a:ext cx="9522879" cy="594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12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89" y="110971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dirty="0"/>
              <a:t>Diagramme de Gantt « final »</a:t>
            </a:r>
          </a:p>
        </p:txBody>
      </p:sp>
      <p:pic>
        <p:nvPicPr>
          <p:cNvPr id="6" name="Espace réservé du contenu 7">
            <a:extLst>
              <a:ext uri="{FF2B5EF4-FFF2-40B4-BE49-F238E27FC236}">
                <a16:creationId xmlns:a16="http://schemas.microsoft.com/office/drawing/2014/main" id="{30805947-EB13-4CE1-AA67-545007F33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9" y="1322773"/>
            <a:ext cx="11079331" cy="5356094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A83639-8372-4E05-9712-D39DF24D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DCE439-3197-4096-B170-A6CF016FD06B}"/>
              </a:ext>
            </a:extLst>
          </p:cNvPr>
          <p:cNvSpPr/>
          <p:nvPr/>
        </p:nvSpPr>
        <p:spPr>
          <a:xfrm>
            <a:off x="878889" y="5486400"/>
            <a:ext cx="9010835" cy="554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679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0D8F0-6DB9-4391-BE2E-594E0C99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Approche Equation Différentielles Ordinaires (EDO)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80CE79-11C7-4557-A919-4162E267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3376"/>
          </a:xfrm>
        </p:spPr>
        <p:txBody>
          <a:bodyPr>
            <a:normAutofit/>
          </a:bodyPr>
          <a:lstStyle/>
          <a:p>
            <a:r>
              <a:rPr lang="fr-FR" dirty="0"/>
              <a:t>Focalisation de la partie temporelle              EDO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Lien avec notre problématique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C2BB3B-6CC6-4471-BB84-A24DAA84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F88506D-9AF1-496C-9F8F-DB4A4ECAABDF}"/>
              </a:ext>
            </a:extLst>
          </p:cNvPr>
          <p:cNvSpPr/>
          <p:nvPr/>
        </p:nvSpPr>
        <p:spPr>
          <a:xfrm>
            <a:off x="4975668" y="2160589"/>
            <a:ext cx="568170" cy="363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269B806-8A3C-4570-BFD5-B81B6A109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2956033"/>
            <a:ext cx="2473912" cy="119149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8154A51-F846-4988-8646-924AD16A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204" y="5194151"/>
            <a:ext cx="2917796" cy="92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1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BBB250-90FC-412E-B000-E3E8CB1A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Méthodes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304DA-64E6-416D-862B-2F61A1B53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Problèmes complexes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Notions Essentielles :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Consistance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Stabilité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DCEFD4-AD71-428F-BB7D-24AC7A5F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337AE4-C90F-4C59-A3B4-72B27122A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08" y="3026037"/>
            <a:ext cx="1421693" cy="3373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FC0A600-A096-4EA6-8D7E-665508594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51" y="3026037"/>
            <a:ext cx="2422923" cy="613068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A3D1F05-F8B8-4D3D-805A-A55F172B64A0}"/>
              </a:ext>
            </a:extLst>
          </p:cNvPr>
          <p:cNvSpPr/>
          <p:nvPr/>
        </p:nvSpPr>
        <p:spPr>
          <a:xfrm>
            <a:off x="3879542" y="3107184"/>
            <a:ext cx="763479" cy="337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73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0D8F0-6DB9-4391-BE2E-594E0C99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5115"/>
          </a:xfrm>
        </p:spPr>
        <p:txBody>
          <a:bodyPr/>
          <a:lstStyle/>
          <a:p>
            <a:pPr algn="ctr"/>
            <a:r>
              <a:rPr lang="fr-FR" dirty="0"/>
              <a:t>Méthodes Implicites/ Explicites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80CE79-11C7-4557-A919-4162E267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3376"/>
          </a:xfrm>
        </p:spPr>
        <p:txBody>
          <a:bodyPr>
            <a:normAutofit/>
          </a:bodyPr>
          <a:lstStyle/>
          <a:p>
            <a:r>
              <a:rPr lang="fr-FR" dirty="0"/>
              <a:t>Méthodes Explicites :</a:t>
            </a:r>
          </a:p>
          <a:p>
            <a:pPr lvl="1"/>
            <a:r>
              <a:rPr lang="fr-FR" dirty="0"/>
              <a:t>Calculs simples</a:t>
            </a:r>
          </a:p>
          <a:p>
            <a:pPr lvl="1"/>
            <a:r>
              <a:rPr lang="fr-FR" dirty="0"/>
              <a:t>Stabilité restreinte           </a:t>
            </a:r>
          </a:p>
          <a:p>
            <a:pPr marL="457200" lvl="1" indent="0">
              <a:buNone/>
            </a:pPr>
            <a:r>
              <a:rPr lang="fr-FR" dirty="0"/>
              <a:t>   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Méthodes Implicites </a:t>
            </a:r>
          </a:p>
          <a:p>
            <a:pPr lvl="1"/>
            <a:r>
              <a:rPr lang="fr-FR" dirty="0"/>
              <a:t>Calculs lourds ( Inversion de système )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Stabilité accrue</a:t>
            </a:r>
            <a:endParaRPr lang="fr-F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C2BB3B-6CC6-4471-BB84-A24DAA84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1F5E5CB-393D-4512-AEE3-F43BC2AF6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279" y="3286957"/>
            <a:ext cx="2830604" cy="84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96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7F7EC2-0586-4160-9928-A4EF8825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B8FA9-1870-407A-90FB-C7E257C08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Méthode RK 4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EE3265-4692-4A3D-80F0-270100CDF9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Méthode à pas multiples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Explicite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r>
              <a:rPr lang="fr-FR" dirty="0"/>
              <a:t>Ordre élevé </a:t>
            </a:r>
          </a:p>
          <a:p>
            <a:endParaRPr lang="fr-FR" dirty="0"/>
          </a:p>
          <a:p>
            <a:r>
              <a:rPr lang="fr-FR" dirty="0"/>
              <a:t>Conditionnellement Stable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5FB07D-4021-4680-A6A5-0A6F94CB2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Méthodes de </a:t>
            </a:r>
            <a:r>
              <a:rPr lang="fr-FR" dirty="0" err="1"/>
              <a:t>Gear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51E412D-6B17-4628-91FC-F8E869BA2B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FR" dirty="0"/>
              <a:t>Méthodes à pas multiples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Construit à partir de polynôme d’interpolation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Très utilisées pour résoudre des équations différentielles raides </a:t>
            </a:r>
          </a:p>
          <a:p>
            <a:pPr marL="0" indent="0">
              <a:buNone/>
            </a:pPr>
            <a:r>
              <a:rPr lang="fr-FR" dirty="0"/>
              <a:t> 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8ED3CB3-2C93-4EAE-8F9A-7629B520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711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ED35E-B5E2-42FE-91D3-D2A5FA10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81D1FA0-349C-4443-BC5E-69EDD6078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77" y="451513"/>
            <a:ext cx="11425046" cy="6045693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F00673-4004-4E0E-87DB-D70CF191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17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66CAD6-93A2-4CBA-9AF7-DDBB43894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60" y="2931160"/>
            <a:ext cx="7550572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2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9DDC9A-9353-42C8-BE38-B481E27D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DF85D-AA4E-422E-B886-386CF8D1C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 non linéaire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EE9FCD8-B323-492D-910B-EA0F46695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02" y="337707"/>
            <a:ext cx="10164932" cy="6624864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F4A2E6-E711-495C-9A18-2BA5B95E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18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80AF47-050A-4D31-93D8-1A3676CE1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24" y="3166566"/>
            <a:ext cx="4661695" cy="119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0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E14FB8-2A04-4BF7-830E-E1F70CC4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63DCC6C1-B4A5-4CF6-A55E-7F89B39E9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782472"/>
          </a:xfrm>
        </p:spPr>
        <p:txBody>
          <a:bodyPr/>
          <a:lstStyle/>
          <a:p>
            <a:r>
              <a:rPr lang="fr-FR" dirty="0"/>
              <a:t>Domaine de stabilité méthodes RK et BDF</a:t>
            </a:r>
          </a:p>
          <a:p>
            <a:pPr lvl="1"/>
            <a:r>
              <a:rPr lang="fr-FR" dirty="0"/>
              <a:t>A-stabilité pour des EDO </a:t>
            </a:r>
          </a:p>
          <a:p>
            <a:pPr lvl="1">
              <a:buNone/>
            </a:pPr>
            <a:r>
              <a:rPr lang="fr-FR" dirty="0"/>
              <a:t>	linéaires, par exemple :</a:t>
            </a:r>
          </a:p>
          <a:p>
            <a:pPr lvl="1">
              <a:buNone/>
            </a:pPr>
            <a:endParaRPr lang="fr-FR" dirty="0"/>
          </a:p>
          <a:p>
            <a:pPr lvl="1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grpSp>
        <p:nvGrpSpPr>
          <p:cNvPr id="12" name="11 Grupo"/>
          <p:cNvGrpSpPr/>
          <p:nvPr/>
        </p:nvGrpSpPr>
        <p:grpSpPr>
          <a:xfrm>
            <a:off x="1411149" y="3554481"/>
            <a:ext cx="2193441" cy="1419083"/>
            <a:chOff x="1278629" y="3501473"/>
            <a:chExt cx="2505075" cy="162070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64987" y="3501473"/>
              <a:ext cx="2238375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78629" y="4023691"/>
              <a:ext cx="2505075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56497" y="4598298"/>
              <a:ext cx="22288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63DCC6C1-B4A5-4CF6-A55E-7F89B39E94EE}"/>
              </a:ext>
            </a:extLst>
          </p:cNvPr>
          <p:cNvSpPr txBox="1">
            <a:spLocks/>
          </p:cNvSpPr>
          <p:nvPr/>
        </p:nvSpPr>
        <p:spPr>
          <a:xfrm>
            <a:off x="670710" y="4923674"/>
            <a:ext cx="8596668" cy="9337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Définition de stabilité pour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des EDP non-linéaires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7" name="16 Grupo"/>
          <p:cNvGrpSpPr/>
          <p:nvPr/>
        </p:nvGrpSpPr>
        <p:grpSpPr>
          <a:xfrm>
            <a:off x="4531672" y="2451657"/>
            <a:ext cx="6831963" cy="3908762"/>
            <a:chOff x="4432775" y="2557673"/>
            <a:chExt cx="6831963" cy="3908762"/>
          </a:xfrm>
        </p:grpSpPr>
        <p:pic>
          <p:nvPicPr>
            <p:cNvPr id="18" name="Image 6">
              <a:extLst>
                <a:ext uri="{FF2B5EF4-FFF2-40B4-BE49-F238E27FC236}">
                  <a16:creationId xmlns:a16="http://schemas.microsoft.com/office/drawing/2014/main" id="{4AB8479D-1181-4F7E-8648-B639C85E4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2775" y="3123072"/>
              <a:ext cx="6798474" cy="2909475"/>
            </a:xfrm>
            <a:prstGeom prst="rect">
              <a:avLst/>
            </a:prstGeom>
          </p:spPr>
        </p:pic>
        <p:sp>
          <p:nvSpPr>
            <p:cNvPr id="19" name="18 CuadroTexto"/>
            <p:cNvSpPr txBox="1"/>
            <p:nvPr/>
          </p:nvSpPr>
          <p:spPr>
            <a:xfrm>
              <a:off x="4439868" y="2557673"/>
              <a:ext cx="682487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/>
                <a:t>RK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i="1" dirty="0"/>
            </a:p>
            <a:p>
              <a:endParaRPr lang="fr-FR" i="1" dirty="0"/>
            </a:p>
            <a:p>
              <a:endParaRPr lang="fr-FR" i="1" dirty="0"/>
            </a:p>
            <a:p>
              <a:endParaRPr lang="fr-FR" i="1" dirty="0"/>
            </a:p>
            <a:p>
              <a:pPr algn="ctr"/>
              <a:r>
                <a:rPr lang="fr-FR" i="1" dirty="0"/>
                <a:t>Source : ???</a:t>
              </a:r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4602453" y="2206497"/>
            <a:ext cx="6824870" cy="4401205"/>
            <a:chOff x="4457985" y="2312513"/>
            <a:chExt cx="6824870" cy="4401205"/>
          </a:xfrm>
        </p:grpSpPr>
        <p:pic>
          <p:nvPicPr>
            <p:cNvPr id="21" name="Image 4">
              <a:extLst>
                <a:ext uri="{FF2B5EF4-FFF2-40B4-BE49-F238E27FC236}">
                  <a16:creationId xmlns:a16="http://schemas.microsoft.com/office/drawing/2014/main" id="{D4F82992-7DDF-4A24-8514-DB781371A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521" y="2753419"/>
              <a:ext cx="5406983" cy="3648781"/>
            </a:xfrm>
            <a:prstGeom prst="rect">
              <a:avLst/>
            </a:prstGeom>
          </p:spPr>
        </p:pic>
        <p:sp>
          <p:nvSpPr>
            <p:cNvPr id="22" name="21 CuadroTexto"/>
            <p:cNvSpPr txBox="1"/>
            <p:nvPr/>
          </p:nvSpPr>
          <p:spPr>
            <a:xfrm>
              <a:off x="4457985" y="2312513"/>
              <a:ext cx="6824870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/>
                <a:t>BDF</a:t>
              </a:r>
            </a:p>
            <a:p>
              <a:pPr algn="ctr"/>
              <a:endParaRPr lang="fr-FR" sz="3200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i="1" dirty="0"/>
            </a:p>
            <a:p>
              <a:endParaRPr lang="fr-FR" i="1" dirty="0"/>
            </a:p>
            <a:p>
              <a:endParaRPr lang="fr-FR" i="1" dirty="0"/>
            </a:p>
            <a:p>
              <a:endParaRPr lang="fr-FR" i="1" dirty="0"/>
            </a:p>
            <a:p>
              <a:pPr algn="ctr"/>
              <a:r>
                <a:rPr lang="fr-FR" i="1" dirty="0"/>
                <a:t>Source : ???</a:t>
              </a: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DC7370F-444E-49BC-834F-AC27F9DC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71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A5382-AF7A-45DB-A3C9-1FF389D7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 -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BB90C-0673-4948-8D47-9D0CF42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Modélisation de la physique </a:t>
            </a:r>
          </a:p>
          <a:p>
            <a:endParaRPr lang="fr-FR" dirty="0"/>
          </a:p>
          <a:p>
            <a:r>
              <a:rPr lang="fr-FR" dirty="0" err="1"/>
              <a:t>Computational</a:t>
            </a:r>
            <a:r>
              <a:rPr lang="fr-FR" dirty="0"/>
              <a:t> </a:t>
            </a:r>
            <a:r>
              <a:rPr lang="fr-FR" dirty="0" err="1"/>
              <a:t>Fluid</a:t>
            </a:r>
            <a:r>
              <a:rPr lang="fr-FR" dirty="0"/>
              <a:t> Dynamics (CFD)  </a:t>
            </a:r>
          </a:p>
          <a:p>
            <a:endParaRPr lang="fr-FR" dirty="0"/>
          </a:p>
          <a:p>
            <a:r>
              <a:rPr lang="fr-FR" dirty="0"/>
              <a:t>Projet </a:t>
            </a:r>
            <a:r>
              <a:rPr lang="fr-FR" dirty="0" err="1"/>
              <a:t>Onera</a:t>
            </a:r>
            <a:r>
              <a:rPr lang="fr-FR" dirty="0"/>
              <a:t> Jaguar 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A46DE8-2FD9-44F5-AE39-029199A0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ECD4CCB-CBE3-457F-8E78-FDA4CFD1A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0" y="1412240"/>
            <a:ext cx="6522720" cy="403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5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48989-5D71-406C-AC15-390DA2F5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DCB18D-0E24-4E2D-A04E-C2DDFCD7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Position du problème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Formule de Duhamel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0598DC-BD47-40F1-AA1A-6DAACCE3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20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BFCC921-86C1-403E-A37D-1F676108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3" y="2802029"/>
            <a:ext cx="2491666" cy="28351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7B0F51-716D-4FBC-80A5-0D7E47477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52" y="4208633"/>
            <a:ext cx="6278014" cy="93247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5CB720B-AB12-4FBF-A5B4-2E861474C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90" y="2711907"/>
            <a:ext cx="1488906" cy="71709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8CDA15E-29AD-4B7C-BD2E-537E3A50D6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413" y="5443144"/>
            <a:ext cx="6859141" cy="831411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885E8C7-F920-42AE-B4B6-083572737BA5}"/>
              </a:ext>
            </a:extLst>
          </p:cNvPr>
          <p:cNvSpPr/>
          <p:nvPr/>
        </p:nvSpPr>
        <p:spPr>
          <a:xfrm>
            <a:off x="944721" y="5645785"/>
            <a:ext cx="727969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286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1F872-F6E3-4035-94AF-FC06412E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0525"/>
          </a:xfrm>
        </p:spPr>
        <p:txBody>
          <a:bodyPr/>
          <a:lstStyle/>
          <a:p>
            <a:pPr algn="ctr"/>
            <a:r>
              <a:rPr lang="fr-FR" dirty="0"/>
              <a:t>Calcul de quadrature : Runge-</a:t>
            </a:r>
            <a:r>
              <a:rPr lang="fr-FR" dirty="0" err="1"/>
              <a:t>Kutta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3EE48B-CB47-4FC8-BDFD-8113AA40E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3391"/>
            <a:ext cx="8596668" cy="4327972"/>
          </a:xfrm>
        </p:spPr>
        <p:txBody>
          <a:bodyPr/>
          <a:lstStyle/>
          <a:p>
            <a:r>
              <a:rPr lang="fr-FR" dirty="0"/>
              <a:t>Méthode de Runge-</a:t>
            </a:r>
            <a:r>
              <a:rPr lang="fr-FR" dirty="0" err="1"/>
              <a:t>Kutta</a:t>
            </a:r>
            <a:r>
              <a:rPr lang="fr-FR" dirty="0"/>
              <a:t> :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Fonctions constantes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CAD857-D5F8-4086-AFB0-CE812913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21</a:t>
            </a:fld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602637C-27FC-4BCE-A37C-BBABE2912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22" y="5144609"/>
            <a:ext cx="3254022" cy="1257409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1C8DA7F-0945-481D-9BEA-13A8030932AD}"/>
              </a:ext>
            </a:extLst>
          </p:cNvPr>
          <p:cNvSpPr/>
          <p:nvPr/>
        </p:nvSpPr>
        <p:spPr>
          <a:xfrm rot="5400000">
            <a:off x="2663984" y="5196727"/>
            <a:ext cx="370107" cy="232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CE2DA7B9-0622-40C0-A16A-39F13E3F7515}"/>
              </a:ext>
            </a:extLst>
          </p:cNvPr>
          <p:cNvSpPr/>
          <p:nvPr/>
        </p:nvSpPr>
        <p:spPr>
          <a:xfrm>
            <a:off x="4766961" y="5691149"/>
            <a:ext cx="391388" cy="268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80F4DC7-64CD-46A1-8447-684823B8E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37" y="5497875"/>
            <a:ext cx="3525128" cy="74419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7C21554-9642-4335-86DB-71A8EE02E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65" y="4533808"/>
            <a:ext cx="4066096" cy="52641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C4FFB81-90E3-4059-99B8-9B9B46C650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201" y="2152545"/>
            <a:ext cx="3854690" cy="186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49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7D21E3-EFDC-4EFA-9E9D-70B76B1B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Calcul de quadrature : Taylor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0F6AE0-B355-48B6-8382-3E855A7FB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Méthode de Taylor 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BB1B8C-A61F-4E1F-A085-9DE1DD52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143B15C-2DB7-42C7-8F6E-611E488C9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2" y="2654867"/>
            <a:ext cx="4556352" cy="99840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EEC3F0B-4D31-4DD3-878A-C9656E616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86" y="3773767"/>
            <a:ext cx="2348882" cy="654415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BA5020C8-E4C3-4086-BD0B-11E506DF718B}"/>
              </a:ext>
            </a:extLst>
          </p:cNvPr>
          <p:cNvSpPr/>
          <p:nvPr/>
        </p:nvSpPr>
        <p:spPr>
          <a:xfrm>
            <a:off x="4781094" y="3915052"/>
            <a:ext cx="536630" cy="291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2F2BBA7-F736-4CAE-B346-74877946A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74" y="2605298"/>
            <a:ext cx="4113858" cy="143404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D6CEC42-D9B0-42CE-B657-472A0DB23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204" y="4269529"/>
            <a:ext cx="3664798" cy="67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62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B6210-8421-433C-8146-A3FAF54B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Exponentielle 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CA8113-D017-4A05-95C8-DE76FF134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Schéma le plus simple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Correction du schéma Euler explicite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A33F7F-ADD9-41BA-B7D4-803B9DE1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76A9212-604F-4836-A461-321642577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374" y="2894121"/>
            <a:ext cx="5558496" cy="119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11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D09B47-23AA-4324-B27B-E244F3E2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Décomposition linéaire/non linéaire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BAED6D-B233-41AA-A3D1-AF82EC008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Méthode standard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Méthode </a:t>
            </a:r>
            <a:r>
              <a:rPr lang="fr-FR" dirty="0" err="1"/>
              <a:t>Rosenbrock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7B8F3D-5264-4529-88F2-AE14CC20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302B6A-D93E-491C-B1B2-5F4091A8B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83" y="2738568"/>
            <a:ext cx="6371076" cy="838940"/>
          </a:xfrm>
          <a:prstGeom prst="rect">
            <a:avLst/>
          </a:prstGeom>
        </p:spPr>
      </p:pic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168D07E-0A22-4453-822D-D1D2B2232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553" y="4453321"/>
            <a:ext cx="5652019" cy="112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69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B3ACA20D-C8BA-48AC-8A1B-D5BF49DC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2CBCEE-73BF-41CE-94D4-7F72DCE62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4085"/>
            <a:ext cx="8596668" cy="3880773"/>
          </a:xfrm>
        </p:spPr>
        <p:txBody>
          <a:bodyPr/>
          <a:lstStyle/>
          <a:p>
            <a:r>
              <a:rPr lang="fr-FR" dirty="0"/>
              <a:t>Calcul d’exponentielle d’une matrice,   , de taille </a:t>
            </a:r>
          </a:p>
          <a:p>
            <a:pPr lvl="1"/>
            <a:r>
              <a:rPr lang="fr-FR" dirty="0"/>
              <a:t>Module </a:t>
            </a:r>
            <a:r>
              <a:rPr lang="fr-FR" dirty="0" err="1"/>
              <a:t>Scipy</a:t>
            </a:r>
            <a:r>
              <a:rPr lang="fr-FR" dirty="0"/>
              <a:t>        </a:t>
            </a:r>
            <a:r>
              <a:rPr lang="es-ES" dirty="0" err="1"/>
              <a:t>Scaling</a:t>
            </a:r>
            <a:r>
              <a:rPr lang="es-ES" dirty="0"/>
              <a:t> and </a:t>
            </a:r>
            <a:r>
              <a:rPr lang="es-ES" dirty="0" err="1"/>
              <a:t>Squaring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 (</a:t>
            </a:r>
            <a:r>
              <a:rPr lang="en-US" dirty="0"/>
              <a:t>A.H. Al-</a:t>
            </a:r>
            <a:r>
              <a:rPr lang="en-US" dirty="0" err="1"/>
              <a:t>Mohy</a:t>
            </a:r>
            <a:r>
              <a:rPr lang="en-US" dirty="0"/>
              <a:t> &amp; N.J. </a:t>
            </a:r>
            <a:r>
              <a:rPr lang="en-US" dirty="0" err="1"/>
              <a:t>Higham</a:t>
            </a:r>
            <a:r>
              <a:rPr lang="es-ES" dirty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s-ES" dirty="0" err="1"/>
              <a:t>Précision</a:t>
            </a:r>
            <a:r>
              <a:rPr lang="es-ES" dirty="0"/>
              <a:t> </a:t>
            </a:r>
            <a:r>
              <a:rPr lang="es-ES" dirty="0" err="1"/>
              <a:t>très</a:t>
            </a:r>
            <a:r>
              <a:rPr lang="es-ES" dirty="0"/>
              <a:t> </a:t>
            </a:r>
            <a:r>
              <a:rPr lang="es-ES" dirty="0" err="1"/>
              <a:t>élevée</a:t>
            </a:r>
            <a:r>
              <a:rPr lang="es-ES" dirty="0"/>
              <a:t> (</a:t>
            </a:r>
            <a:r>
              <a:rPr lang="es-ES" dirty="0" err="1"/>
              <a:t>référence</a:t>
            </a:r>
            <a:r>
              <a:rPr lang="es-ES" dirty="0"/>
              <a:t>)</a:t>
            </a:r>
            <a:endParaRPr lang="fr-FR" dirty="0"/>
          </a:p>
          <a:p>
            <a:pPr lvl="1"/>
            <a:r>
              <a:rPr lang="fr-FR" dirty="0"/>
              <a:t>Méthode de Krylov </a:t>
            </a:r>
          </a:p>
          <a:p>
            <a:pPr lvl="2">
              <a:buFont typeface="Wingdings" pitchFamily="2" charset="2"/>
              <a:buChar char="§"/>
            </a:pPr>
            <a:r>
              <a:rPr lang="fr-FR" dirty="0"/>
              <a:t>Gain de temps</a:t>
            </a:r>
          </a:p>
          <a:p>
            <a:r>
              <a:rPr lang="fr-FR" dirty="0"/>
              <a:t>Base de la méthode de Krylov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Décomposition d’</a:t>
            </a:r>
            <a:r>
              <a:rPr lang="fr-FR" dirty="0" err="1"/>
              <a:t>Arnoldi</a:t>
            </a:r>
            <a:r>
              <a:rPr lang="fr-FR" dirty="0"/>
              <a:t>         Base orthogonale et bien conditionnée</a:t>
            </a:r>
          </a:p>
          <a:p>
            <a:pPr lvl="1"/>
            <a:r>
              <a:rPr lang="fr-FR" dirty="0"/>
              <a:t>Exponentielle d’une matrice de </a:t>
            </a:r>
            <a:r>
              <a:rPr lang="fr-FR" dirty="0" err="1"/>
              <a:t>Hessenberg</a:t>
            </a:r>
            <a:r>
              <a:rPr lang="fr-FR" dirty="0"/>
              <a:t>,       , de taille </a:t>
            </a:r>
          </a:p>
          <a:p>
            <a:endParaRPr lang="fr-FR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2769703" y="2716696"/>
            <a:ext cx="3180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888" y="4333463"/>
            <a:ext cx="1753842" cy="89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4488" y="4473026"/>
            <a:ext cx="4275275" cy="60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13 Conector recto de flecha"/>
          <p:cNvCxnSpPr/>
          <p:nvPr/>
        </p:nvCxnSpPr>
        <p:spPr>
          <a:xfrm>
            <a:off x="3041371" y="4777384"/>
            <a:ext cx="3180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3856371" y="5340596"/>
            <a:ext cx="3180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/>
          <a:srcRect l="13228" t="4" r="6924"/>
          <a:stretch>
            <a:fillRect/>
          </a:stretch>
        </p:blipFill>
        <p:spPr bwMode="auto">
          <a:xfrm>
            <a:off x="5582983" y="5526157"/>
            <a:ext cx="397942" cy="35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73352" y="5617754"/>
            <a:ext cx="881314" cy="22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/>
          <a:srcRect l="12952" t="25778" r="82686" b="33944"/>
          <a:stretch>
            <a:fillRect/>
          </a:stretch>
        </p:blipFill>
        <p:spPr bwMode="auto">
          <a:xfrm>
            <a:off x="5050258" y="2182084"/>
            <a:ext cx="186505" cy="2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5"/>
          <a:srcRect l="78866" t="-1840"/>
          <a:stretch>
            <a:fillRect/>
          </a:stretch>
        </p:blipFill>
        <p:spPr bwMode="auto">
          <a:xfrm>
            <a:off x="6263726" y="2234786"/>
            <a:ext cx="186256" cy="224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AAC13A0-7F57-498D-996B-C0F1A3D7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638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CA20D-C8BA-48AC-8A1B-D5BF49DC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2CBCEE-73BF-41CE-94D4-7F72DCE62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Amélioration du temps de calcul de la méthode (</a:t>
            </a:r>
            <a:r>
              <a:rPr lang="fr-FR" dirty="0">
                <a:solidFill>
                  <a:srgbClr val="FF0000"/>
                </a:solidFill>
              </a:rPr>
              <a:t>Virer erreur absolue si ça fait de la merde)</a:t>
            </a:r>
          </a:p>
          <a:p>
            <a:r>
              <a:rPr lang="fr-FR" dirty="0">
                <a:solidFill>
                  <a:srgbClr val="FF0000"/>
                </a:solidFill>
              </a:rPr>
              <a:t>Voir le moment ou Krylov n’est plus rentable avec l’augmentation de la dimension ( dire que du coup on va rester sur des problèmes de </a:t>
            </a:r>
            <a:r>
              <a:rPr lang="fr-FR" dirty="0" err="1">
                <a:solidFill>
                  <a:srgbClr val="FF0000"/>
                </a:solidFill>
              </a:rPr>
              <a:t>dim</a:t>
            </a:r>
            <a:r>
              <a:rPr lang="fr-FR" dirty="0">
                <a:solidFill>
                  <a:srgbClr val="FF0000"/>
                </a:solidFill>
              </a:rPr>
              <a:t> raisonnable) </a:t>
            </a:r>
          </a:p>
          <a:p>
            <a:r>
              <a:rPr lang="fr-FR" dirty="0">
                <a:solidFill>
                  <a:srgbClr val="FF0000"/>
                </a:solidFill>
              </a:rPr>
              <a:t>Comment on choisit le paramètre m de Krylov ? </a:t>
            </a:r>
          </a:p>
          <a:p>
            <a:r>
              <a:rPr lang="fr-FR" dirty="0">
                <a:solidFill>
                  <a:srgbClr val="FF0000"/>
                </a:solidFill>
              </a:rPr>
              <a:t>Quel gain ? </a:t>
            </a:r>
          </a:p>
          <a:p>
            <a:r>
              <a:rPr lang="fr-FR" dirty="0">
                <a:solidFill>
                  <a:srgbClr val="FF0000"/>
                </a:solidFill>
              </a:rPr>
              <a:t>Raisonnement à l’envers j’ai X espace mémoire dispo quel valeur de mon paramètre de Krylov je prend ?  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https://lh3.googleusercontent.com/9uI-o7le6bMVd2swCsPRnGWjIVobJZS6AHCRcRk31hs1euU42v5lElfT4mgJpqSyqVOz1TRILKo8WXElp97gSdab7Lh3Vd1ToTZD6sceA2aRRvOEetXKh6rOFe_z5BHrMzbqHTG-3jZeIQ">
            <a:extLst>
              <a:ext uri="{FF2B5EF4-FFF2-40B4-BE49-F238E27FC236}">
                <a16:creationId xmlns:a16="http://schemas.microsoft.com/office/drawing/2014/main" id="{E6606883-82CD-4DA3-94CE-3AEC53ED6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927" y="5392020"/>
            <a:ext cx="7101488" cy="122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5359D9-45F9-4A60-A2CF-ABEBE8F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63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D297D-408C-4DCC-A83F-3991F010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ECEC932-1CBA-496B-A497-0EEBE4276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8" y="3864868"/>
            <a:ext cx="4734884" cy="157829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A8C6809-1D91-4B3D-BECB-23D7EFEEC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26" y="1195740"/>
            <a:ext cx="11663680" cy="608806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99714B-70B7-4356-B765-062BAD9A1EB4}"/>
              </a:ext>
            </a:extLst>
          </p:cNvPr>
          <p:cNvSpPr txBox="1"/>
          <p:nvPr/>
        </p:nvSpPr>
        <p:spPr>
          <a:xfrm>
            <a:off x="1645920" y="2326640"/>
            <a:ext cx="358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ATTENTION repris de la bibliographie donc  CI à rajouter et </a:t>
            </a:r>
            <a:r>
              <a:rPr lang="fr-FR" dirty="0" err="1">
                <a:solidFill>
                  <a:srgbClr val="FF0000"/>
                </a:solidFill>
              </a:rPr>
              <a:t>fprime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F3ACBF-5648-4DC3-BB5F-8CC74562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98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2E8A6-5CD7-447B-9FF9-CCAB7F9B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76D6BBB-CCA8-4B44-A5C8-A0620C129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277" y="3588580"/>
            <a:ext cx="4034142" cy="17002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63D94C4-FA55-4EFF-BE37-693B6A250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494" y="1270000"/>
            <a:ext cx="11358880" cy="5788733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B1A001-3647-4E9B-A473-0E496DC8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92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C22873-F9F0-4BC1-BA9D-6F5016FB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71870C-2422-492A-96DA-4E72932D2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Expliquer en quoi ce problème est plus dur que le précédent </a:t>
            </a:r>
          </a:p>
          <a:p>
            <a:r>
              <a:rPr lang="fr-FR" dirty="0">
                <a:solidFill>
                  <a:srgbClr val="FF0000"/>
                </a:solidFill>
              </a:rPr>
              <a:t>Explose en temps fini (t=10) </a:t>
            </a:r>
          </a:p>
          <a:p>
            <a:r>
              <a:rPr lang="fr-FR" dirty="0">
                <a:solidFill>
                  <a:srgbClr val="FF0000"/>
                </a:solidFill>
              </a:rPr>
              <a:t>Tester avec une initialisation au pas 6 ou 8 si ca change la solution obtenue</a:t>
            </a: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A06B5D-2D1D-4F4E-80EC-DB45BBB2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29</a:t>
            </a:fld>
            <a:endParaRPr lang="fr-FR"/>
          </a:p>
        </p:txBody>
      </p:sp>
      <p:pic>
        <p:nvPicPr>
          <p:cNvPr id="5" name="Espace réservé du contenu 3">
            <a:extLst>
              <a:ext uri="{FF2B5EF4-FFF2-40B4-BE49-F238E27FC236}">
                <a16:creationId xmlns:a16="http://schemas.microsoft.com/office/drawing/2014/main" id="{4B4083B4-391E-4787-9BE0-3397253F8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277" y="3588580"/>
            <a:ext cx="4034142" cy="17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9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A5382-AF7A-45DB-A3C9-1FF389D7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 - Introduction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BB90C-0673-4948-8D47-9D0CF42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Equation aux dérivées partielles </a:t>
            </a:r>
          </a:p>
          <a:p>
            <a:endParaRPr lang="fr-FR" dirty="0"/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Couplage spatial-temporel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A46DE8-2FD9-44F5-AE39-029199A0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971A2E0-C554-4B4E-849E-D606D5D37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394" y="2778710"/>
            <a:ext cx="3745212" cy="94279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F99DAF-2259-49CC-8DB3-6D6DD8B5D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788" y="4620588"/>
            <a:ext cx="2420012" cy="68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77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D297D-408C-4DCC-A83F-3991F010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01C720-3BA3-4CC0-9BD8-6DAFA23F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Test sur EDP </a:t>
            </a:r>
          </a:p>
          <a:p>
            <a:endParaRPr lang="fr-FR" dirty="0"/>
          </a:p>
          <a:p>
            <a:r>
              <a:rPr lang="fr-FR" dirty="0"/>
              <a:t>Equation de Burgers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Différents CFL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32230D8-B3A3-41BD-925A-1E390CFE5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6" y="182873"/>
            <a:ext cx="11896368" cy="64922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6D0F9D-E201-4CEA-ADB4-91536E300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6" y="182873"/>
            <a:ext cx="11896368" cy="649225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C1C44DA-FC67-4D0A-B6CF-2DA9A645F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6" y="182873"/>
            <a:ext cx="11896368" cy="6492253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6378C0-05E7-4CAF-ABA7-16D08897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0ACAC-985A-4B07-9143-EAD1C2C4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E0AF9-9385-49B3-8D88-2F9C238B4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Plutôt faire un film </a:t>
            </a:r>
          </a:p>
          <a:p>
            <a:r>
              <a:rPr lang="fr-FR" dirty="0">
                <a:solidFill>
                  <a:srgbClr val="FF0000"/>
                </a:solidFill>
              </a:rPr>
              <a:t>Sur toutes les méthodes </a:t>
            </a:r>
          </a:p>
          <a:p>
            <a:r>
              <a:rPr lang="fr-FR" dirty="0">
                <a:solidFill>
                  <a:srgbClr val="FF0000"/>
                </a:solidFill>
              </a:rPr>
              <a:t>Voir même l’explosion des schémas 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+Slides perspectives </a:t>
            </a:r>
          </a:p>
          <a:p>
            <a:r>
              <a:rPr lang="fr-FR" dirty="0">
                <a:solidFill>
                  <a:srgbClr val="FF0000"/>
                </a:solidFill>
              </a:rPr>
              <a:t>+Slide recommandation </a:t>
            </a:r>
          </a:p>
          <a:p>
            <a:r>
              <a:rPr lang="fr-FR">
                <a:solidFill>
                  <a:srgbClr val="FF0000"/>
                </a:solidFill>
              </a:rPr>
              <a:t>+Conclusion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606221-F579-45A8-A843-87EDD1AC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046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F0AD97-191D-4FAA-9C4E-653C5ACD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6338"/>
          </a:xfrm>
        </p:spPr>
        <p:txBody>
          <a:bodyPr/>
          <a:lstStyle/>
          <a:p>
            <a:pPr algn="ctr"/>
            <a:r>
              <a:rPr lang="fr-FR" dirty="0"/>
              <a:t>Différences Finies et Spectrales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C01062-9B67-495F-84D3-728A2839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32</a:t>
            </a:fld>
            <a:endParaRPr lang="fr-FR"/>
          </a:p>
        </p:txBody>
      </p:sp>
      <p:pic>
        <p:nvPicPr>
          <p:cNvPr id="17" name="conv_diff_fd_vs_sd">
            <a:hlinkClick r:id="" action="ppaction://media"/>
            <a:extLst>
              <a:ext uri="{FF2B5EF4-FFF2-40B4-BE49-F238E27FC236}">
                <a16:creationId xmlns:a16="http://schemas.microsoft.com/office/drawing/2014/main" id="{C77BE691-9EB9-48C3-B5F9-0593C1D30D3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0989" y="1358284"/>
            <a:ext cx="7811343" cy="4470677"/>
          </a:xfrm>
        </p:spPr>
      </p:pic>
    </p:spTree>
    <p:extLst>
      <p:ext uri="{BB962C8B-B14F-4D97-AF65-F5344CB8AC3E}">
        <p14:creationId xmlns:p14="http://schemas.microsoft.com/office/powerpoint/2010/main" val="243936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9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77B80-F2B7-49E6-AD89-AA5B001E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Convection/Diffusion</a:t>
            </a:r>
          </a:p>
        </p:txBody>
      </p:sp>
      <p:pic>
        <p:nvPicPr>
          <p:cNvPr id="5" name="conv_diff_rk_vs_bdf_vs_exp">
            <a:hlinkClick r:id="" action="ppaction://media"/>
            <a:extLst>
              <a:ext uri="{FF2B5EF4-FFF2-40B4-BE49-F238E27FC236}">
                <a16:creationId xmlns:a16="http://schemas.microsoft.com/office/drawing/2014/main" id="{EB25B0AD-8AC2-4A0B-94B0-9A2D69135CF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4767" y="1745502"/>
            <a:ext cx="7505896" cy="429586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A640B1-3083-41B7-AF54-EBA0BD42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31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AA958-7EF5-4EB0-806C-74836A2B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78EE0A-709D-4E6A-9A69-97A1C1F54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Méthodes usuelles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AB1664-5A63-444A-BC52-5D2B293703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Conditionnellement stable </a:t>
            </a:r>
          </a:p>
          <a:p>
            <a:endParaRPr lang="fr-FR" dirty="0"/>
          </a:p>
          <a:p>
            <a:r>
              <a:rPr lang="fr-FR" dirty="0"/>
              <a:t>Erreurs dues aux schémas numériques</a:t>
            </a:r>
          </a:p>
          <a:p>
            <a:endParaRPr lang="fr-FR" dirty="0"/>
          </a:p>
          <a:p>
            <a:r>
              <a:rPr lang="fr-FR" dirty="0"/>
              <a:t>Condition CFL à respecter (pas de temps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B3B4E8-F4B8-474F-ADF7-691CCDBA6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Méthodes exponentielle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7F8C92-21F6-4243-BC10-2A53A7E5303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Grand pas de temps </a:t>
            </a:r>
          </a:p>
          <a:p>
            <a:endParaRPr lang="fr-FR" dirty="0"/>
          </a:p>
          <a:p>
            <a:r>
              <a:rPr lang="fr-FR" dirty="0"/>
              <a:t>Aucune erreur sur des problèmes linéaire (précision machine)</a:t>
            </a:r>
          </a:p>
          <a:p>
            <a:endParaRPr lang="fr-FR" dirty="0"/>
          </a:p>
          <a:p>
            <a:r>
              <a:rPr lang="fr-FR" dirty="0"/>
              <a:t>Inconditionnellement stable sur pb de CFD classique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49305E3-2AE4-48AE-BADF-ECC78354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307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pPr algn="ctr"/>
            <a:r>
              <a:rPr lang="fr-FR" dirty="0"/>
              <a:t>Conclusion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C42D89-DA06-4B88-A1AF-550229405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Fourniture de la maquette Python avec la documentation. 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Un rapport sur les préconisations de l’emploi des différentes méthodes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Etudes de problèmes non linéaires 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Ouverture sur le potentiel des espaces de Krylov </a:t>
            </a:r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>
              <a:solidFill>
                <a:srgbClr val="FF0000"/>
              </a:solidFill>
            </a:endParaRPr>
          </a:p>
          <a:p>
            <a:pPr lvl="0"/>
            <a:endParaRPr lang="fr-FR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2D4A30-1663-492F-AD8A-461A6BC6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24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7D80A-963A-4039-9510-0B6C6071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8482"/>
          </a:xfrm>
        </p:spPr>
        <p:txBody>
          <a:bodyPr/>
          <a:lstStyle/>
          <a:p>
            <a:pPr algn="ctr"/>
            <a:r>
              <a:rPr lang="fr-FR" dirty="0"/>
              <a:t>Différences Spectrales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B1B833-0C3E-4B64-82BD-D739D3ED2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Truc DW/</a:t>
            </a:r>
            <a:r>
              <a:rPr lang="fr-FR" dirty="0" err="1">
                <a:solidFill>
                  <a:srgbClr val="FF0000"/>
                </a:solidFill>
              </a:rPr>
              <a:t>dt</a:t>
            </a:r>
            <a:r>
              <a:rPr lang="fr-FR" dirty="0">
                <a:solidFill>
                  <a:srgbClr val="FF0000"/>
                </a:solidFill>
              </a:rPr>
              <a:t>= P …(SD </a:t>
            </a:r>
            <a:r>
              <a:rPr lang="fr-FR" dirty="0" err="1">
                <a:solidFill>
                  <a:srgbClr val="FF0000"/>
                </a:solidFill>
              </a:rPr>
              <a:t>equation</a:t>
            </a:r>
            <a:r>
              <a:rPr lang="fr-FR" dirty="0">
                <a:solidFill>
                  <a:srgbClr val="FF0000"/>
                </a:solidFill>
              </a:rPr>
              <a:t> for</a:t>
            </a:r>
          </a:p>
          <a:p>
            <a:r>
              <a:rPr lang="fr-FR" dirty="0">
                <a:solidFill>
                  <a:srgbClr val="FF0000"/>
                </a:solidFill>
              </a:rPr>
              <a:t>Expliquer lien entre temporel et spatial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0569D3D-C3BB-4780-B0B7-7AC724C3E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238" y="1949125"/>
            <a:ext cx="5847396" cy="386204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4BE81E-A13E-462D-BB3F-726E7C0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34BC452-F9F1-4E8D-A6AD-DFC4146B9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88" y="3759454"/>
            <a:ext cx="2420012" cy="68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5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98500-3E71-4B6B-BECF-27066BD9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 -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9AEF68-C286-46F0-A42E-2550BE47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  <a:p>
            <a:r>
              <a:rPr lang="fr-FR" dirty="0">
                <a:solidFill>
                  <a:srgbClr val="FF0000"/>
                </a:solidFill>
              </a:rPr>
              <a:t>Pourquoi on fait cette étude ? </a:t>
            </a:r>
          </a:p>
          <a:p>
            <a:r>
              <a:rPr lang="fr-FR" dirty="0">
                <a:solidFill>
                  <a:srgbClr val="FF0000"/>
                </a:solidFill>
              </a:rPr>
              <a:t>Quelles sont les difficultés ? </a:t>
            </a:r>
          </a:p>
          <a:p>
            <a:r>
              <a:rPr lang="fr-FR" dirty="0">
                <a:solidFill>
                  <a:srgbClr val="FF0000"/>
                </a:solidFill>
              </a:rPr>
              <a:t>Contexte CFD </a:t>
            </a:r>
          </a:p>
          <a:p>
            <a:endParaRPr lang="fr-FR" dirty="0"/>
          </a:p>
          <a:p>
            <a:r>
              <a:rPr lang="fr-FR" dirty="0"/>
              <a:t>Amélioration des performances du solveur CFD JAGUAR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63C543-9DC2-458A-9059-B0871E5F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30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DD995-17C9-406E-9BE1-FB3FEDD0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17B54F-53D4-4ADB-8F5D-F2E6F71D0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Implémenter une méthode temporelle adaptée</a:t>
            </a:r>
          </a:p>
          <a:p>
            <a:endParaRPr lang="fr-FR" dirty="0"/>
          </a:p>
          <a:p>
            <a:r>
              <a:rPr lang="fr-FR" dirty="0"/>
              <a:t>Investigation sur les méthodes exponentielles </a:t>
            </a:r>
          </a:p>
          <a:p>
            <a:endParaRPr lang="fr-FR" dirty="0"/>
          </a:p>
          <a:p>
            <a:r>
              <a:rPr lang="fr-FR" dirty="0"/>
              <a:t>Gérer efficacement le couplage Temporel-Spatial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0071A7-BC1B-47DC-BCF5-2184848B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59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8E597-641E-4559-B633-702BBC9C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7DE30-3AD2-4874-BED4-F10455D3C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 – Introduction </a:t>
            </a:r>
          </a:p>
          <a:p>
            <a:endParaRPr lang="fr-FR" dirty="0"/>
          </a:p>
          <a:p>
            <a:r>
              <a:rPr lang="fr-FR" dirty="0"/>
              <a:t>II – Gestion de projet </a:t>
            </a:r>
          </a:p>
          <a:p>
            <a:endParaRPr lang="fr-FR" dirty="0"/>
          </a:p>
          <a:p>
            <a:r>
              <a:rPr lang="fr-FR" dirty="0"/>
              <a:t>III – Méthodes numériques temporelles usuelles </a:t>
            </a:r>
          </a:p>
          <a:p>
            <a:endParaRPr lang="fr-FR" dirty="0"/>
          </a:p>
          <a:p>
            <a:r>
              <a:rPr lang="fr-FR" dirty="0"/>
              <a:t>IV – Méthodes numériques exponentielles </a:t>
            </a:r>
          </a:p>
          <a:p>
            <a:endParaRPr lang="fr-FR" dirty="0"/>
          </a:p>
          <a:p>
            <a:r>
              <a:rPr lang="fr-FR" dirty="0"/>
              <a:t>V – Bilan des préconisations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D22D32-C001-47A4-B0C8-5D4C8904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59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A8248-2FC7-4DB4-B76F-CE3FEE66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0EDACD-AC7E-4944-A8DC-529FEE578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Etat de l’art, analyse bibliographique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Implémentation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Méthodes classiques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Méthodes exponentielles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Couplage et développement du code informatique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BF3ACC-650B-47C0-B56A-D817F3D6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1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4E9914-A102-49E3-9B09-BB7A13F4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</a:t>
            </a:r>
            <a:br>
              <a:rPr lang="fr-FR" dirty="0"/>
            </a:br>
            <a:r>
              <a:rPr lang="fr-FR" sz="2800" dirty="0"/>
              <a:t>Organisation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412395-3E7D-4827-B89D-D10AF7A53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2228254"/>
            <a:ext cx="3487882" cy="576263"/>
          </a:xfrm>
        </p:spPr>
        <p:txBody>
          <a:bodyPr/>
          <a:lstStyle/>
          <a:p>
            <a:r>
              <a:rPr lang="fr-FR" dirty="0"/>
              <a:t>Répartition en 2 équipes </a:t>
            </a:r>
          </a:p>
          <a:p>
            <a:endParaRPr lang="fr-FR" dirty="0"/>
          </a:p>
        </p:txBody>
      </p:sp>
      <p:pic>
        <p:nvPicPr>
          <p:cNvPr id="7" name="image6.png">
            <a:extLst>
              <a:ext uri="{FF2B5EF4-FFF2-40B4-BE49-F238E27FC236}">
                <a16:creationId xmlns:a16="http://schemas.microsoft.com/office/drawing/2014/main" id="{C0C77CD7-A252-41BA-924C-91383B1D9AA9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>
          <a:xfrm>
            <a:off x="2353616" y="2804517"/>
            <a:ext cx="5076994" cy="3516384"/>
          </a:xfrm>
          <a:prstGeom prst="rect">
            <a:avLst/>
          </a:prstGeom>
          <a:ln/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4AD553-1959-43E0-B79D-B4616E5D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746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1009</TotalTime>
  <Words>749</Words>
  <Application>Microsoft Office PowerPoint</Application>
  <PresentationFormat>Grand écran</PresentationFormat>
  <Paragraphs>292</Paragraphs>
  <Slides>35</Slides>
  <Notes>0</Notes>
  <HiddenSlides>0</HiddenSlides>
  <MMClips>2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1" baseType="lpstr">
      <vt:lpstr>Arial</vt:lpstr>
      <vt:lpstr>Calibri</vt:lpstr>
      <vt:lpstr>Trebuchet MS</vt:lpstr>
      <vt:lpstr>Wingdings</vt:lpstr>
      <vt:lpstr>Wingdings 3</vt:lpstr>
      <vt:lpstr>Facette</vt:lpstr>
      <vt:lpstr>Soutenance de PIE</vt:lpstr>
      <vt:lpstr>I - Introduction</vt:lpstr>
      <vt:lpstr>I - Introduction </vt:lpstr>
      <vt:lpstr>Différences Spectrales</vt:lpstr>
      <vt:lpstr>I - Introduction</vt:lpstr>
      <vt:lpstr>Objectifs</vt:lpstr>
      <vt:lpstr>Sommaire</vt:lpstr>
      <vt:lpstr>II – Gestion de projet  </vt:lpstr>
      <vt:lpstr>II – Gestion de projet Organisation</vt:lpstr>
      <vt:lpstr>Gestion des communications</vt:lpstr>
      <vt:lpstr>II – Gestion de projet  Diagramme de Gantt initial</vt:lpstr>
      <vt:lpstr>II – Gestion de projet  Diagramme de Gantt « final »</vt:lpstr>
      <vt:lpstr>III – Approche Equation Différentielles Ordinaires (EDO) </vt:lpstr>
      <vt:lpstr>Méthodes numériques</vt:lpstr>
      <vt:lpstr>Méthodes Implicites/ Explicites </vt:lpstr>
      <vt:lpstr>III - Méthodes numériques temporelles usuelles </vt:lpstr>
      <vt:lpstr>III - Méthodes numériques temporelles usuelles </vt:lpstr>
      <vt:lpstr>III - Méthodes numériques temporelles usuelles </vt:lpstr>
      <vt:lpstr>III - Méthodes numériques temporelles usuelles </vt:lpstr>
      <vt:lpstr>IV – Méthodes numériques exponentielles</vt:lpstr>
      <vt:lpstr>Calcul de quadrature : Runge-Kutta</vt:lpstr>
      <vt:lpstr>Calcul de quadrature : Taylor</vt:lpstr>
      <vt:lpstr>Exponentielle Euler</vt:lpstr>
      <vt:lpstr>Décomposition linéaire/non linéaire</vt:lpstr>
      <vt:lpstr>IV – Méthodes numériques exponentielles</vt:lpstr>
      <vt:lpstr>IV – Méthodes numériques exponentielles</vt:lpstr>
      <vt:lpstr>IV – Méthodes numériques exponentielles</vt:lpstr>
      <vt:lpstr>IV – Méthodes numériques exponentielles</vt:lpstr>
      <vt:lpstr>Présentation PowerPoint</vt:lpstr>
      <vt:lpstr>IV – Méthodes numériques exponentielles</vt:lpstr>
      <vt:lpstr>Présentation PowerPoint</vt:lpstr>
      <vt:lpstr>Différences Finies et Spectrales</vt:lpstr>
      <vt:lpstr>Convection/Diffusion</vt:lpstr>
      <vt:lpstr>IV – Méthodes numériques exponentielles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Maes Theo</dc:creator>
  <cp:lastModifiedBy>Maes Theo</cp:lastModifiedBy>
  <cp:revision>148</cp:revision>
  <dcterms:created xsi:type="dcterms:W3CDTF">2019-02-09T17:09:18Z</dcterms:created>
  <dcterms:modified xsi:type="dcterms:W3CDTF">2019-03-06T22:31:44Z</dcterms:modified>
</cp:coreProperties>
</file>