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6" r:id="rId11"/>
    <p:sldId id="267" r:id="rId12"/>
    <p:sldId id="270" r:id="rId13"/>
    <p:sldId id="272" r:id="rId14"/>
    <p:sldId id="274" r:id="rId15"/>
    <p:sldId id="273" r:id="rId16"/>
    <p:sldId id="275" r:id="rId17"/>
    <p:sldId id="276" r:id="rId18"/>
    <p:sldId id="277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69F-C10C-45E2-9AFD-1BC34CAE6126}" type="datetimeFigureOut">
              <a:rPr lang="fr-FR" smtClean="0"/>
              <a:t>10/02/2019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104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69F-C10C-45E2-9AFD-1BC34CAE6126}" type="datetimeFigureOut">
              <a:rPr lang="fr-FR" smtClean="0"/>
              <a:t>10/02/2019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30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69F-C10C-45E2-9AFD-1BC34CAE6126}" type="datetimeFigureOut">
              <a:rPr lang="fr-FR" smtClean="0"/>
              <a:t>10/02/2019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1588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69F-C10C-45E2-9AFD-1BC34CAE6126}" type="datetimeFigureOut">
              <a:rPr lang="fr-FR" smtClean="0"/>
              <a:t>10/02/2019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268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69F-C10C-45E2-9AFD-1BC34CAE6126}" type="datetimeFigureOut">
              <a:rPr lang="fr-FR" smtClean="0"/>
              <a:t>10/02/2019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4582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69F-C10C-45E2-9AFD-1BC34CAE6126}" type="datetimeFigureOut">
              <a:rPr lang="fr-FR" smtClean="0"/>
              <a:t>10/02/2019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781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69F-C10C-45E2-9AFD-1BC34CAE6126}" type="datetimeFigureOut">
              <a:rPr lang="fr-FR" smtClean="0"/>
              <a:t>10/02/2019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243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69F-C10C-45E2-9AFD-1BC34CAE6126}" type="datetimeFigureOut">
              <a:rPr lang="fr-FR" smtClean="0"/>
              <a:t>10/02/2019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566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69F-C10C-45E2-9AFD-1BC34CAE6126}" type="datetimeFigureOut">
              <a:rPr lang="fr-FR" smtClean="0"/>
              <a:t>10/02/2019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48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69F-C10C-45E2-9AFD-1BC34CAE6126}" type="datetimeFigureOut">
              <a:rPr lang="fr-FR" smtClean="0"/>
              <a:t>10/02/2019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63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69F-C10C-45E2-9AFD-1BC34CAE6126}" type="datetimeFigureOut">
              <a:rPr lang="fr-FR" smtClean="0"/>
              <a:t>10/02/2019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81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69F-C10C-45E2-9AFD-1BC34CAE6126}" type="datetimeFigureOut">
              <a:rPr lang="fr-FR" smtClean="0"/>
              <a:t>10/02/2019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50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69F-C10C-45E2-9AFD-1BC34CAE6126}" type="datetimeFigureOut">
              <a:rPr lang="fr-FR" smtClean="0"/>
              <a:t>10/02/2019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30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69F-C10C-45E2-9AFD-1BC34CAE6126}" type="datetimeFigureOut">
              <a:rPr lang="fr-FR" smtClean="0"/>
              <a:t>10/02/2019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19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69F-C10C-45E2-9AFD-1BC34CAE6126}" type="datetimeFigureOut">
              <a:rPr lang="fr-FR" smtClean="0"/>
              <a:t>10/02/2019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59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69F-C10C-45E2-9AFD-1BC34CAE6126}" type="datetimeFigureOut">
              <a:rPr lang="fr-FR" smtClean="0"/>
              <a:t>10/02/2019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85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1A69F-C10C-45E2-9AFD-1BC34CAE6126}" type="datetimeFigureOut">
              <a:rPr lang="fr-FR" smtClean="0"/>
              <a:t>10/02/2019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0982F6-AAAD-4258-B115-44D8EC280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01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894223-47F8-483F-851A-7E3A556F81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Soutenance Blanche de PIE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A00830-AA12-447D-AEB8-C4E3C5AE36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Implémentation de nouveaux schémas numériques</a:t>
            </a:r>
          </a:p>
        </p:txBody>
      </p:sp>
    </p:spTree>
    <p:extLst>
      <p:ext uri="{BB962C8B-B14F-4D97-AF65-F5344CB8AC3E}">
        <p14:creationId xmlns:p14="http://schemas.microsoft.com/office/powerpoint/2010/main" val="453207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08D9E1-CEC9-4B88-AE35-3ECF4E31C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II – Gestion de projet</a:t>
            </a:r>
            <a:br>
              <a:rPr lang="fr-FR" dirty="0"/>
            </a:br>
            <a:r>
              <a:rPr lang="fr-FR" sz="2800" dirty="0"/>
              <a:t>Conclusion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A29769-64FE-41E1-8464-629C5513B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Satisfaction client </a:t>
            </a:r>
          </a:p>
          <a:p>
            <a:endParaRPr lang="fr-FR" dirty="0"/>
          </a:p>
          <a:p>
            <a:r>
              <a:rPr lang="fr-FR" dirty="0"/>
              <a:t>Investigation sur des problèmes plus complexes </a:t>
            </a:r>
          </a:p>
          <a:p>
            <a:endParaRPr lang="fr-FR" dirty="0"/>
          </a:p>
          <a:p>
            <a:r>
              <a:rPr lang="fr-FR" dirty="0"/>
              <a:t>Préconisation sur l’emploi des méthodes selon le problème à traiter</a:t>
            </a:r>
          </a:p>
          <a:p>
            <a:endParaRPr lang="fr-FR" dirty="0"/>
          </a:p>
          <a:p>
            <a:r>
              <a:rPr lang="fr-FR" dirty="0"/>
              <a:t>Ouverture sur de nouvelles problématiques </a:t>
            </a:r>
          </a:p>
        </p:txBody>
      </p:sp>
    </p:spTree>
    <p:extLst>
      <p:ext uri="{BB962C8B-B14F-4D97-AF65-F5344CB8AC3E}">
        <p14:creationId xmlns:p14="http://schemas.microsoft.com/office/powerpoint/2010/main" val="3356429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A0D8F0-6DB9-4391-BE2E-594E0C99C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- Méthodes numériques temporelles usuelles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80CE79-11C7-4557-A919-4162E2677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73376"/>
          </a:xfrm>
        </p:spPr>
        <p:txBody>
          <a:bodyPr/>
          <a:lstStyle/>
          <a:p>
            <a:r>
              <a:rPr lang="fr-FR" dirty="0"/>
              <a:t>Méthodes Explicites </a:t>
            </a:r>
          </a:p>
          <a:p>
            <a:pPr lvl="1"/>
            <a:r>
              <a:rPr lang="fr-FR" dirty="0"/>
              <a:t>Cher en temps de calcul, nombres d’opérations, mémoire nécessaire</a:t>
            </a:r>
          </a:p>
          <a:p>
            <a:pPr lvl="1"/>
            <a:r>
              <a:rPr lang="fr-FR" dirty="0"/>
              <a:t>Plutôt utilisée dans le cadre de phénomène à courte durée du type chocs</a:t>
            </a:r>
          </a:p>
          <a:p>
            <a:pPr lvl="1"/>
            <a:r>
              <a:rPr lang="fr-FR" dirty="0"/>
              <a:t>Pas toujours stable (vérifier lipschitzienne) 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Méthodes Implicites </a:t>
            </a:r>
          </a:p>
          <a:p>
            <a:pPr lvl="1"/>
            <a:r>
              <a:rPr lang="fr-FR" dirty="0"/>
              <a:t>Méthodes toujours stables </a:t>
            </a:r>
          </a:p>
          <a:p>
            <a:pPr lvl="1"/>
            <a:r>
              <a:rPr lang="fr-FR" dirty="0"/>
              <a:t>Moins de coût de mémoire </a:t>
            </a:r>
          </a:p>
          <a:p>
            <a:pPr lvl="1"/>
            <a:endParaRPr lang="fr-FR" dirty="0"/>
          </a:p>
          <a:p>
            <a:r>
              <a:rPr lang="fr-FR" dirty="0"/>
              <a:t>Les méthodes les plus utilisées en CFD actuellement sont Runge-</a:t>
            </a:r>
            <a:r>
              <a:rPr lang="fr-FR" dirty="0" err="1"/>
              <a:t>Kutta</a:t>
            </a:r>
            <a:r>
              <a:rPr lang="fr-FR" dirty="0"/>
              <a:t> et </a:t>
            </a:r>
            <a:r>
              <a:rPr lang="fr-FR" dirty="0" err="1"/>
              <a:t>Gear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9610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7F7EC2-0586-4160-9928-A4EF8825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- Méthodes numériques temporelles usuelles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2B8FA9-1870-407A-90FB-C7E257C081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Méthode RK 4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7EE3265-4692-4A3D-80F0-270100CDF9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Méthode à un pas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Implicite ou explicite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r>
              <a:rPr lang="fr-FR" dirty="0"/>
              <a:t>Ordre élevé </a:t>
            </a:r>
          </a:p>
          <a:p>
            <a:endParaRPr lang="fr-FR" dirty="0"/>
          </a:p>
          <a:p>
            <a:r>
              <a:rPr lang="fr-FR" dirty="0"/>
              <a:t>Conditionnellement Stable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35FB07D-4021-4680-A6A5-0A6F94CB2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Méthodes de </a:t>
            </a:r>
            <a:r>
              <a:rPr lang="fr-FR" dirty="0" err="1"/>
              <a:t>Gear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51E412D-6B17-4628-91FC-F8E869BA2B4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Méthodes à pas multiples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Construit à partir de polynôme d’interpolation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Très utilisées pour résoudre des équations différentielles raides 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3711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8ED35E-B5E2-42FE-91D3-D2A5FA10D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- Méthodes numériques temporelles usuelles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B27D9D4-1775-4B49-BA1F-2CAB303CA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27" y="609600"/>
            <a:ext cx="10244830" cy="6105143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660A3EF-5FB2-4CB1-9E42-3217F955C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76" y="2845777"/>
            <a:ext cx="4430384" cy="147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2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9DDC9A-9353-42C8-BE38-B481E27D4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- Méthodes numériques temporelles usuelles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DF85D-AA4E-422E-B886-386CF8D1C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Problème non linéaire 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C174396-3F5C-4728-AD53-601599108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233383"/>
            <a:ext cx="3117936" cy="131407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8018B64-B8C3-43F2-9801-7F04CF2BB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6" y="428636"/>
            <a:ext cx="10969414" cy="621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0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E14FB8-2A04-4BF7-830E-E1F70CC4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- Méthodes numériques temporelles usuelles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DCC6C1-B4A5-4CF6-A55E-7F89B39E9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Domaine de stabilité méthodes RK et BDF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4F82992-7DDF-4A24-8514-DB781371A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608" y="2511895"/>
            <a:ext cx="6043184" cy="407810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AB8479D-1181-4F7E-8648-B639C85E4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638" y="3013805"/>
            <a:ext cx="6798474" cy="290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1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D48989-5D71-406C-AC15-390DA2F5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– Méthodes numériques exponentielles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DCB18D-0E24-4E2D-A04E-C2DDFCD78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Méthode Taylor exponentielle </a:t>
            </a:r>
          </a:p>
          <a:p>
            <a:pPr lvl="1"/>
            <a:r>
              <a:rPr lang="fr-FR" dirty="0"/>
              <a:t>Basé sur une matrice augmentée</a:t>
            </a:r>
          </a:p>
          <a:p>
            <a:pPr lvl="1"/>
            <a:r>
              <a:rPr lang="fr-FR" dirty="0"/>
              <a:t>Calculée à chaque itérations</a:t>
            </a:r>
          </a:p>
          <a:p>
            <a:endParaRPr lang="fr-FR" dirty="0"/>
          </a:p>
          <a:p>
            <a:r>
              <a:rPr lang="fr-FR" dirty="0"/>
              <a:t>Méthode </a:t>
            </a:r>
            <a:r>
              <a:rPr lang="fr-FR" dirty="0" err="1"/>
              <a:t>Rosenbroch</a:t>
            </a:r>
            <a:endParaRPr lang="fr-FR" dirty="0"/>
          </a:p>
          <a:p>
            <a:pPr lvl="1"/>
            <a:r>
              <a:rPr lang="fr-FR" dirty="0"/>
              <a:t>Basé sur une matrice augmentée</a:t>
            </a:r>
          </a:p>
          <a:p>
            <a:pPr lvl="1"/>
            <a:r>
              <a:rPr lang="fr-FR" dirty="0"/>
              <a:t>Calculée une seule fois </a:t>
            </a:r>
          </a:p>
          <a:p>
            <a:endParaRPr lang="fr-FR" dirty="0"/>
          </a:p>
          <a:p>
            <a:r>
              <a:rPr lang="fr-FR" dirty="0"/>
              <a:t>Méthode exponentielle RK </a:t>
            </a:r>
          </a:p>
          <a:p>
            <a:pPr lvl="1"/>
            <a:r>
              <a:rPr lang="fr-FR" dirty="0"/>
              <a:t>Début d’étude </a:t>
            </a:r>
          </a:p>
        </p:txBody>
      </p:sp>
    </p:spTree>
    <p:extLst>
      <p:ext uri="{BB962C8B-B14F-4D97-AF65-F5344CB8AC3E}">
        <p14:creationId xmlns:p14="http://schemas.microsoft.com/office/powerpoint/2010/main" val="861286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ACA20D-C8BA-48AC-8A1B-D5BF49DC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– Méthodes numériques exponentielles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2CBCEE-73BF-41CE-94D4-7F72DCE62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Calcul d’exponentielle de matrice en python</a:t>
            </a:r>
          </a:p>
          <a:p>
            <a:endParaRPr lang="fr-FR" dirty="0"/>
          </a:p>
          <a:p>
            <a:r>
              <a:rPr lang="fr-FR" dirty="0"/>
              <a:t>Utilisation du module </a:t>
            </a:r>
            <a:r>
              <a:rPr lang="fr-FR" dirty="0" err="1"/>
              <a:t>Scipy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Implémentation de la méthode de Krylov </a:t>
            </a:r>
          </a:p>
          <a:p>
            <a:endParaRPr lang="fr-FR" dirty="0"/>
          </a:p>
          <a:p>
            <a:r>
              <a:rPr lang="fr-FR" dirty="0"/>
              <a:t>   Amélioration du temps de calcul de la méthode </a:t>
            </a:r>
          </a:p>
          <a:p>
            <a:endParaRPr lang="fr-FR" dirty="0"/>
          </a:p>
          <a:p>
            <a:r>
              <a:rPr lang="fr-FR" dirty="0"/>
              <a:t>(Il faudrait un screen permettant de mettre en avant cela) </a:t>
            </a: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2953CAF0-33E8-4AF1-8E58-14EA48335686}"/>
              </a:ext>
            </a:extLst>
          </p:cNvPr>
          <p:cNvSpPr/>
          <p:nvPr/>
        </p:nvSpPr>
        <p:spPr>
          <a:xfrm>
            <a:off x="677334" y="4592320"/>
            <a:ext cx="457200" cy="355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638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AD297D-408C-4DCC-A83F-3991F010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– Méthodes numériques exponentielles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01C720-3BA3-4CC0-9BD8-6DAFA23FE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Screens de comparaison des méthodes entre elles sur des problèmes donnés </a:t>
            </a:r>
          </a:p>
        </p:txBody>
      </p:sp>
    </p:spTree>
    <p:extLst>
      <p:ext uri="{BB962C8B-B14F-4D97-AF65-F5344CB8AC3E}">
        <p14:creationId xmlns:p14="http://schemas.microsoft.com/office/powerpoint/2010/main" val="883981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AD297D-408C-4DCC-A83F-3991F010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– Méthodes numériques exponentielles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01C720-3BA3-4CC0-9BD8-6DAFA23FE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Screens de comparaison avec les méthodes usuelles entre elles sur des problèmes donnés </a:t>
            </a:r>
          </a:p>
        </p:txBody>
      </p:sp>
    </p:spTree>
    <p:extLst>
      <p:ext uri="{BB962C8B-B14F-4D97-AF65-F5344CB8AC3E}">
        <p14:creationId xmlns:p14="http://schemas.microsoft.com/office/powerpoint/2010/main" val="3454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8E597-641E-4559-B633-702BBC9C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F7DE30-3AD2-4874-BED4-F10455D3C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 – Introduction </a:t>
            </a:r>
          </a:p>
          <a:p>
            <a:endParaRPr lang="fr-FR" dirty="0"/>
          </a:p>
          <a:p>
            <a:r>
              <a:rPr lang="fr-FR" dirty="0"/>
              <a:t>II – Gestion de projet </a:t>
            </a:r>
          </a:p>
          <a:p>
            <a:endParaRPr lang="fr-FR" dirty="0"/>
          </a:p>
          <a:p>
            <a:r>
              <a:rPr lang="fr-FR" dirty="0"/>
              <a:t>III – Méthodes numériques temporelles usuelles </a:t>
            </a:r>
          </a:p>
          <a:p>
            <a:endParaRPr lang="fr-FR" dirty="0"/>
          </a:p>
          <a:p>
            <a:r>
              <a:rPr lang="fr-FR" dirty="0"/>
              <a:t>IV – Méthodes numériques exponentielles </a:t>
            </a:r>
          </a:p>
          <a:p>
            <a:endParaRPr lang="fr-FR" dirty="0"/>
          </a:p>
          <a:p>
            <a:r>
              <a:rPr lang="fr-FR" dirty="0"/>
              <a:t>V – Bilan des préconisations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3595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8AA958-7EF5-4EB0-806C-74836A2B6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– Méthodes numériques exponentielles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78EE0A-709D-4E6A-9A69-97A1C1F54D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Méthodes usuelles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AB1664-5A63-444A-BC52-5D2B293703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Conditionnellement stable </a:t>
            </a:r>
          </a:p>
          <a:p>
            <a:endParaRPr lang="fr-FR" dirty="0"/>
          </a:p>
          <a:p>
            <a:r>
              <a:rPr lang="fr-FR" dirty="0"/>
              <a:t>Erreurs dues aux schémas numériques</a:t>
            </a:r>
          </a:p>
          <a:p>
            <a:endParaRPr lang="fr-FR" dirty="0"/>
          </a:p>
          <a:p>
            <a:r>
              <a:rPr lang="fr-FR" dirty="0"/>
              <a:t>Condition CFL à respecter (pas de temps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8B3B4E8-F4B8-474F-ADF7-691CCDBA6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Méthodes exponentielle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C7F8C92-21F6-4243-BC10-2A53A7E5303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Grand pas de temps </a:t>
            </a:r>
          </a:p>
          <a:p>
            <a:endParaRPr lang="fr-FR" dirty="0"/>
          </a:p>
          <a:p>
            <a:r>
              <a:rPr lang="fr-FR" dirty="0"/>
              <a:t>Aucune erreur sur des problèmes autonome (précision machine)</a:t>
            </a:r>
          </a:p>
          <a:p>
            <a:endParaRPr lang="fr-FR" dirty="0"/>
          </a:p>
          <a:p>
            <a:r>
              <a:rPr lang="fr-FR" dirty="0"/>
              <a:t>Inconditionnellement stable sur pb de CFD classique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030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D98500-3E71-4B6B-BECF-27066BD9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 - 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9AEF68-C286-46F0-A42E-2550BE479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Contexte de travail :</a:t>
            </a:r>
          </a:p>
          <a:p>
            <a:pPr lvl="1"/>
            <a:r>
              <a:rPr lang="fr-FR" dirty="0"/>
              <a:t>Cadre d’un projet étudiant 400h de travail allouées </a:t>
            </a:r>
          </a:p>
          <a:p>
            <a:pPr lvl="1"/>
            <a:r>
              <a:rPr lang="fr-FR" dirty="0"/>
              <a:t>Groupe de 5</a:t>
            </a:r>
          </a:p>
          <a:p>
            <a:pPr lvl="1"/>
            <a:r>
              <a:rPr lang="fr-FR" dirty="0"/>
              <a:t>Projet  Recherche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Besoin exprimer par le client l’ONERA </a:t>
            </a:r>
          </a:p>
          <a:p>
            <a:endParaRPr lang="fr-FR" dirty="0"/>
          </a:p>
          <a:p>
            <a:r>
              <a:rPr lang="fr-FR" dirty="0"/>
              <a:t>Amélioration des performances du solveur CFD JAGUAR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2305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5AD2DE-CFF0-475B-98D6-8249214AA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36955"/>
          </a:xfrm>
        </p:spPr>
        <p:txBody>
          <a:bodyPr/>
          <a:lstStyle/>
          <a:p>
            <a:pPr algn="ctr"/>
            <a:r>
              <a:rPr lang="fr-FR" dirty="0"/>
              <a:t>I - 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CBA7287-84B3-424D-9ABF-037BCE2D2D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𝑅𝐻𝑆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fr-FR" b="0" dirty="0"/>
              </a:p>
              <a:p>
                <a:endParaRPr lang="fr-FR" dirty="0"/>
              </a:p>
              <a:p>
                <a:r>
                  <a:rPr lang="fr-FR" dirty="0"/>
                  <a:t>Implémentation de schémas numériques pour la résolution temporelle</a:t>
                </a:r>
              </a:p>
              <a:p>
                <a:endParaRPr lang="fr-FR" dirty="0"/>
              </a:p>
              <a:p>
                <a:r>
                  <a:rPr lang="fr-FR" dirty="0"/>
                  <a:t>Investigation sur les méthodes exponentielles </a:t>
                </a:r>
              </a:p>
              <a:p>
                <a:endParaRPr lang="fr-FR" dirty="0"/>
              </a:p>
              <a:p>
                <a:r>
                  <a:rPr lang="fr-FR" dirty="0"/>
                  <a:t>Programmation en python </a:t>
                </a:r>
              </a:p>
              <a:p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CBA7287-84B3-424D-9ABF-037BCE2D2D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136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AA8248-2FC7-4DB4-B76F-CE3FEE666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II – Gestion de projet </a:t>
            </a:r>
            <a:br>
              <a:rPr lang="fr-FR" dirty="0"/>
            </a:br>
            <a:r>
              <a:rPr lang="fr-FR" sz="2800" dirty="0"/>
              <a:t>Objectifs client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0EDACD-AC7E-4944-A8DC-529FEE578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Implémenter au moins une méthode d’intégration temporelle du type exponentielle</a:t>
            </a:r>
          </a:p>
          <a:p>
            <a:pPr marL="0" lvl="0" indent="0">
              <a:buNone/>
            </a:pPr>
            <a:endParaRPr lang="fr-FR" dirty="0"/>
          </a:p>
          <a:p>
            <a:pPr lvl="0"/>
            <a:r>
              <a:rPr lang="fr-FR" dirty="0"/>
              <a:t>Coupler cette méthode avec la méthode spatiale des SD</a:t>
            </a:r>
          </a:p>
          <a:p>
            <a:pPr marL="0" lvl="0" indent="0">
              <a:buNone/>
            </a:pPr>
            <a:endParaRPr lang="fr-FR" dirty="0"/>
          </a:p>
          <a:p>
            <a:pPr lvl="0"/>
            <a:r>
              <a:rPr lang="fr-FR" dirty="0"/>
              <a:t>Fournir et commenter le code</a:t>
            </a:r>
          </a:p>
          <a:p>
            <a:pPr marL="0" lvl="0" indent="0">
              <a:buNone/>
            </a:pPr>
            <a:endParaRPr lang="fr-FR" dirty="0"/>
          </a:p>
          <a:p>
            <a:pPr lvl="0"/>
            <a:r>
              <a:rPr lang="fr-FR" dirty="0"/>
              <a:t>Donner les avantages et les inconvénients de la méthode par rapport aux méthodes classiques.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017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B6E984-1000-41D0-9BAD-8224D1D5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II – Gestion de projet </a:t>
            </a:r>
            <a:br>
              <a:rPr lang="fr-FR" dirty="0"/>
            </a:br>
            <a:r>
              <a:rPr lang="fr-FR" sz="2800" dirty="0"/>
              <a:t>Livrables attendus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C42D89-DA06-4B88-A1AF-550229405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Une maquette (python) dans laquelle les schémas sont implantés (à gérer sous GitHub) 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Plusieurs cas test  </a:t>
            </a:r>
          </a:p>
          <a:p>
            <a:pPr marL="0" lvl="0" indent="0">
              <a:buNone/>
            </a:pPr>
            <a:endParaRPr lang="fr-FR" dirty="0"/>
          </a:p>
          <a:p>
            <a:pPr lvl="0"/>
            <a:r>
              <a:rPr lang="fr-FR" dirty="0"/>
              <a:t>Un rapport sur la comparaison croisée des schémas numériques (liste de recommandations ) 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Une présentation orale du travail effectué au cours du projet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2246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4E9914-A102-49E3-9B09-BB7A13F49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II – Gestion de projet</a:t>
            </a:r>
            <a:br>
              <a:rPr lang="fr-FR" dirty="0"/>
            </a:br>
            <a:r>
              <a:rPr lang="fr-FR" sz="2800" dirty="0"/>
              <a:t>Organisation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412395-3E7D-4827-B89D-D10AF7A53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160983"/>
            <a:ext cx="4185623" cy="3880379"/>
          </a:xfrm>
        </p:spPr>
        <p:txBody>
          <a:bodyPr/>
          <a:lstStyle/>
          <a:p>
            <a:r>
              <a:rPr lang="fr-FR" dirty="0"/>
              <a:t>Répartition en 2 équipes </a:t>
            </a:r>
          </a:p>
          <a:p>
            <a:r>
              <a:rPr lang="fr-FR" dirty="0"/>
              <a:t>Répondre aux 2 principaux objectifs du client </a:t>
            </a:r>
          </a:p>
          <a:p>
            <a:r>
              <a:rPr lang="fr-FR" dirty="0"/>
              <a:t>Gain de temps sur la partie couplage</a:t>
            </a:r>
          </a:p>
          <a:p>
            <a:r>
              <a:rPr lang="fr-FR" dirty="0"/>
              <a:t>Difficulté sur la partie implémentation d’une méthode</a:t>
            </a:r>
          </a:p>
          <a:p>
            <a:r>
              <a:rPr lang="fr-FR" dirty="0"/>
              <a:t>   Changement temporaire d’équipe.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6.png">
            <a:extLst>
              <a:ext uri="{FF2B5EF4-FFF2-40B4-BE49-F238E27FC236}">
                <a16:creationId xmlns:a16="http://schemas.microsoft.com/office/drawing/2014/main" id="{C0C77CD7-A252-41BA-924C-91383B1D9AA9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>
          <a:xfrm>
            <a:off x="5141204" y="2160983"/>
            <a:ext cx="4934951" cy="3304116"/>
          </a:xfrm>
          <a:prstGeom prst="rect">
            <a:avLst/>
          </a:prstGeom>
          <a:ln/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4F1978B8-9DC2-4CC4-87B0-445F4B061D10}"/>
              </a:ext>
            </a:extLst>
          </p:cNvPr>
          <p:cNvSpPr/>
          <p:nvPr/>
        </p:nvSpPr>
        <p:spPr>
          <a:xfrm>
            <a:off x="765794" y="4640663"/>
            <a:ext cx="470516" cy="348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74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B6E984-1000-41D0-9BAD-8224D1D5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089" y="110971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II – Gestion de projet </a:t>
            </a:r>
            <a:br>
              <a:rPr lang="fr-FR" dirty="0"/>
            </a:br>
            <a:r>
              <a:rPr lang="fr-FR" dirty="0"/>
              <a:t>Diagramme de Gantt initial</a:t>
            </a:r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AF5DA36B-4B61-44E0-B6CA-383B78BFE83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8676" y="1431771"/>
            <a:ext cx="11523215" cy="525311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880120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B6E984-1000-41D0-9BAD-8224D1D5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089" y="110971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II – Gestion de projet </a:t>
            </a:r>
            <a:br>
              <a:rPr lang="fr-FR" dirty="0"/>
            </a:br>
            <a:r>
              <a:rPr lang="fr-FR" dirty="0"/>
              <a:t>Diagramme de Gantt « final »</a:t>
            </a:r>
          </a:p>
        </p:txBody>
      </p:sp>
      <p:pic>
        <p:nvPicPr>
          <p:cNvPr id="6" name="Espace réservé du contenu 7">
            <a:extLst>
              <a:ext uri="{FF2B5EF4-FFF2-40B4-BE49-F238E27FC236}">
                <a16:creationId xmlns:a16="http://schemas.microsoft.com/office/drawing/2014/main" id="{30805947-EB13-4CE1-AA67-545007F33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9" y="1322773"/>
            <a:ext cx="11079331" cy="5356094"/>
          </a:xfrm>
        </p:spPr>
      </p:pic>
    </p:spTree>
    <p:extLst>
      <p:ext uri="{BB962C8B-B14F-4D97-AF65-F5344CB8AC3E}">
        <p14:creationId xmlns:p14="http://schemas.microsoft.com/office/powerpoint/2010/main" val="8496794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205</TotalTime>
  <Words>542</Words>
  <Application>Microsoft Office PowerPoint</Application>
  <PresentationFormat>Grand écran</PresentationFormat>
  <Paragraphs>133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Cambria Math</vt:lpstr>
      <vt:lpstr>Trebuchet MS</vt:lpstr>
      <vt:lpstr>Wingdings 3</vt:lpstr>
      <vt:lpstr>Facette</vt:lpstr>
      <vt:lpstr>Soutenance Blanche de PIE</vt:lpstr>
      <vt:lpstr>Sommaire</vt:lpstr>
      <vt:lpstr>I - Introduction</vt:lpstr>
      <vt:lpstr>I - Introduction</vt:lpstr>
      <vt:lpstr>II – Gestion de projet  Objectifs client</vt:lpstr>
      <vt:lpstr>II – Gestion de projet  Livrables attendus</vt:lpstr>
      <vt:lpstr>II – Gestion de projet Organisation</vt:lpstr>
      <vt:lpstr>II – Gestion de projet  Diagramme de Gantt initial</vt:lpstr>
      <vt:lpstr>II – Gestion de projet  Diagramme de Gantt « final »</vt:lpstr>
      <vt:lpstr>II – Gestion de projet Conclusion</vt:lpstr>
      <vt:lpstr>III - Méthodes numériques temporelles usuelles </vt:lpstr>
      <vt:lpstr>III - Méthodes numériques temporelles usuelles </vt:lpstr>
      <vt:lpstr>III - Méthodes numériques temporelles usuelles </vt:lpstr>
      <vt:lpstr>III - Méthodes numériques temporelles usuelles </vt:lpstr>
      <vt:lpstr>III - Méthodes numériques temporelles usuelles </vt:lpstr>
      <vt:lpstr>IV – Méthodes numériques exponentielles</vt:lpstr>
      <vt:lpstr>IV – Méthodes numériques exponentielles</vt:lpstr>
      <vt:lpstr>IV – Méthodes numériques exponentielles</vt:lpstr>
      <vt:lpstr>IV – Méthodes numériques exponentielles</vt:lpstr>
      <vt:lpstr>IV – Méthodes numériques exponentielles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Maes Theo</dc:creator>
  <cp:lastModifiedBy>Maes Theo</cp:lastModifiedBy>
  <cp:revision>35</cp:revision>
  <dcterms:created xsi:type="dcterms:W3CDTF">2019-02-09T17:09:18Z</dcterms:created>
  <dcterms:modified xsi:type="dcterms:W3CDTF">2019-02-10T12:46:15Z</dcterms:modified>
</cp:coreProperties>
</file>