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289" r:id="rId3"/>
    <p:sldId id="290" r:id="rId4"/>
    <p:sldId id="283" r:id="rId5"/>
    <p:sldId id="258" r:id="rId6"/>
    <p:sldId id="291" r:id="rId7"/>
    <p:sldId id="257" r:id="rId8"/>
    <p:sldId id="260" r:id="rId9"/>
    <p:sldId id="264" r:id="rId10"/>
    <p:sldId id="284" r:id="rId11"/>
    <p:sldId id="263" r:id="rId12"/>
    <p:sldId id="265" r:id="rId13"/>
    <p:sldId id="267" r:id="rId14"/>
    <p:sldId id="293" r:id="rId15"/>
    <p:sldId id="292" r:id="rId16"/>
    <p:sldId id="270" r:id="rId17"/>
    <p:sldId id="272" r:id="rId18"/>
    <p:sldId id="274" r:id="rId19"/>
    <p:sldId id="273" r:id="rId20"/>
    <p:sldId id="275" r:id="rId21"/>
    <p:sldId id="294" r:id="rId22"/>
    <p:sldId id="295" r:id="rId23"/>
    <p:sldId id="296" r:id="rId24"/>
    <p:sldId id="298" r:id="rId25"/>
    <p:sldId id="276" r:id="rId26"/>
    <p:sldId id="288" r:id="rId27"/>
    <p:sldId id="277" r:id="rId28"/>
    <p:sldId id="281" r:id="rId29"/>
    <p:sldId id="286" r:id="rId30"/>
    <p:sldId id="279" r:id="rId31"/>
    <p:sldId id="287" r:id="rId32"/>
    <p:sldId id="280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06/03/2019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06/03/2019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06/03/2019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06/03/2019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06/03/2019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06/03/2019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06/03/2019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049628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71826"/>
            <a:ext cx="7766936" cy="1096899"/>
          </a:xfrm>
        </p:spPr>
        <p:txBody>
          <a:bodyPr/>
          <a:lstStyle/>
          <a:p>
            <a:r>
              <a:rPr lang="fr-FR" dirty="0"/>
              <a:t>Intégration </a:t>
            </a:r>
            <a:r>
              <a:rPr lang="fr-FR"/>
              <a:t>numérique temporelle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1091953" y="3923934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Fourtout</a:t>
            </a:r>
            <a:r>
              <a:rPr lang="fr-FR" dirty="0"/>
              <a:t> Jean-Baptiste</a:t>
            </a:r>
          </a:p>
          <a:p>
            <a:r>
              <a:rPr lang="fr-FR" dirty="0"/>
              <a:t>Reboul Louis</a:t>
            </a:r>
          </a:p>
          <a:p>
            <a:r>
              <a:rPr lang="fr-FR" dirty="0"/>
              <a:t>Seize Pierre</a:t>
            </a:r>
          </a:p>
          <a:p>
            <a:r>
              <a:rPr lang="fr-FR" dirty="0" err="1"/>
              <a:t>Barassa</a:t>
            </a:r>
            <a:r>
              <a:rPr lang="fr-FR" dirty="0"/>
              <a:t>-Ramos Sara</a:t>
            </a:r>
          </a:p>
          <a:p>
            <a:r>
              <a:rPr lang="fr-FR" dirty="0"/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6573914" y="4754931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Vasseur Xavier</a:t>
            </a:r>
          </a:p>
          <a:p>
            <a:r>
              <a:rPr lang="fr-FR" dirty="0" err="1"/>
              <a:t>Puigt</a:t>
            </a:r>
            <a:r>
              <a:rPr lang="fr-FR" dirty="0"/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8" y="1634311"/>
            <a:ext cx="6078291" cy="43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67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Approche Equation Différentielles Ordinaires (EDO)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B250-90FC-412E-B000-E3E8CB1A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D304DA-64E6-416D-862B-2F61A1B5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DCEFD4-AD71-428F-BB7D-24AC7A5F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7AE4-C90F-4C59-A3B4-72B27122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08" y="3026037"/>
            <a:ext cx="1421693" cy="3373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C0A600-A096-4EA6-8D7E-66550859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51" y="3026037"/>
            <a:ext cx="2422923" cy="613068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A3D1F05-F8B8-4D3D-805A-A55F172B64A0}"/>
              </a:ext>
            </a:extLst>
          </p:cNvPr>
          <p:cNvSpPr/>
          <p:nvPr/>
        </p:nvSpPr>
        <p:spPr>
          <a:xfrm>
            <a:off x="3879542" y="3107184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79" y="3286957"/>
            <a:ext cx="2830604" cy="8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F7EC2-0586-4160-9928-A4EF882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B8FA9-1870-407A-90FB-C7E257C08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 RK 4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EE3265-4692-4A3D-80F0-270100CDF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Explicite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Ordre élevé </a:t>
            </a:r>
          </a:p>
          <a:p>
            <a:endParaRPr lang="fr-FR" dirty="0"/>
          </a:p>
          <a:p>
            <a:r>
              <a:rPr lang="fr-FR" dirty="0"/>
              <a:t>Conditionnellement Stable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FB07D-4021-4680-A6A5-0A6F94CB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de </a:t>
            </a:r>
            <a:r>
              <a:rPr lang="fr-FR" dirty="0" err="1"/>
              <a:t>Gear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1E412D-6B17-4628-91FC-F8E869BA2B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Méthodes à pas multiples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Construit à partir de polynôme d’interpolation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Très utilisées pour résoudre des équations différentielles raides </a:t>
            </a:r>
          </a:p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8ED3CB3-2C93-4EAE-8F9A-7629B52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1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81D1FA0-349C-4443-BC5E-69EDD607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702371"/>
            <a:ext cx="11425046" cy="60456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6CAD6-93A2-4CBA-9AF7-DDBB4389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82" y="2768600"/>
            <a:ext cx="73737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2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non linéaire </a:t>
            </a:r>
          </a:p>
          <a:p>
            <a:r>
              <a:rPr lang="fr-FR" dirty="0">
                <a:solidFill>
                  <a:srgbClr val="FF0000"/>
                </a:solidFill>
              </a:rPr>
              <a:t>Attention abscisse en t pas en x </a:t>
            </a:r>
          </a:p>
          <a:p>
            <a:r>
              <a:rPr lang="fr-FR" dirty="0">
                <a:solidFill>
                  <a:srgbClr val="FF0000"/>
                </a:solidFill>
              </a:rPr>
              <a:t>Montrer les différence d’ordre de grandeur dans l’explication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9FCD8-B323-492D-910B-EA0F4669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0" y="609600"/>
            <a:ext cx="5204090" cy="617839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80AF47-050A-4D31-93D8-1A3676CE1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66" y="4030462"/>
            <a:ext cx="4661695" cy="11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531672" y="2451657"/>
            <a:ext cx="6831963" cy="3908762"/>
            <a:chOff x="4432775" y="2557673"/>
            <a:chExt cx="6831963" cy="3908762"/>
          </a:xfrm>
        </p:grpSpPr>
        <p:pic>
          <p:nvPicPr>
            <p:cNvPr id="18" name="Image 6">
              <a:extLst>
                <a:ext uri="{FF2B5EF4-FFF2-40B4-BE49-F238E27FC236}">
                  <a16:creationId xmlns:a16="http://schemas.microsoft.com/office/drawing/2014/main" id="{4AB8479D-1181-4F7E-8648-B639C85E4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775" y="3123072"/>
              <a:ext cx="6798474" cy="2909475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439868" y="2557673"/>
              <a:ext cx="682487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RK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602453" y="2206497"/>
            <a:ext cx="6824870" cy="4401205"/>
            <a:chOff x="4457985" y="2312513"/>
            <a:chExt cx="6824870" cy="4401205"/>
          </a:xfrm>
        </p:grpSpPr>
        <p:pic>
          <p:nvPicPr>
            <p:cNvPr id="21" name="Image 4">
              <a:extLst>
                <a:ext uri="{FF2B5EF4-FFF2-40B4-BE49-F238E27FC236}">
                  <a16:creationId xmlns:a16="http://schemas.microsoft.com/office/drawing/2014/main" id="{D4F82992-7DDF-4A24-8514-DB781371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521" y="2753419"/>
              <a:ext cx="5406983" cy="3648781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457985" y="2312513"/>
              <a:ext cx="682487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/>
                <a:t>BDF</a:t>
              </a:r>
            </a:p>
            <a:p>
              <a:pPr algn="ctr"/>
              <a:endParaRPr lang="fr-FR" sz="3200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endParaRPr lang="fr-FR" i="1" dirty="0"/>
            </a:p>
            <a:p>
              <a:pPr algn="ctr"/>
              <a:r>
                <a:rPr lang="fr-FR" i="1" dirty="0"/>
                <a:t>Source : ???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(Rajout image) </a:t>
            </a:r>
          </a:p>
          <a:p>
            <a:endParaRPr lang="fr-FR" dirty="0"/>
          </a:p>
          <a:p>
            <a:r>
              <a:rPr lang="fr-FR" dirty="0"/>
              <a:t>Projet </a:t>
            </a:r>
            <a:r>
              <a:rPr lang="fr-FR" dirty="0" err="1"/>
              <a:t>Onera</a:t>
            </a:r>
            <a:r>
              <a:rPr lang="fr-FR" dirty="0"/>
              <a:t>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Position du problème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Formule de Duhamel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802029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2" y="4208633"/>
            <a:ext cx="6278014" cy="9324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CB720B-AB12-4FBF-A5B4-2E861474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2711907"/>
            <a:ext cx="1488906" cy="717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DA15E-29AD-4B7C-BD2E-537E3A50D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3" y="5443144"/>
            <a:ext cx="6859141" cy="83141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885E8C7-F920-42AE-B4B6-083572737BA5}"/>
              </a:ext>
            </a:extLst>
          </p:cNvPr>
          <p:cNvSpPr/>
          <p:nvPr/>
        </p:nvSpPr>
        <p:spPr>
          <a:xfrm>
            <a:off x="944721" y="5645785"/>
            <a:ext cx="727969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F872-F6E3-4035-94AF-FC06412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25"/>
          </a:xfrm>
        </p:spPr>
        <p:txBody>
          <a:bodyPr/>
          <a:lstStyle/>
          <a:p>
            <a:pPr algn="ctr"/>
            <a:r>
              <a:rPr lang="fr-FR" dirty="0"/>
              <a:t>Calcul de quadrature : Runge-</a:t>
            </a:r>
            <a:r>
              <a:rPr lang="fr-FR" dirty="0" err="1"/>
              <a:t>Kutta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E48B-CB47-4FC8-BDFD-8113AA40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1"/>
            <a:ext cx="8596668" cy="4327972"/>
          </a:xfrm>
        </p:spPr>
        <p:txBody>
          <a:bodyPr/>
          <a:lstStyle/>
          <a:p>
            <a:r>
              <a:rPr lang="fr-FR" dirty="0"/>
              <a:t>Méthode de Runge-</a:t>
            </a:r>
            <a:r>
              <a:rPr lang="fr-FR" dirty="0" err="1"/>
              <a:t>Kutta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Fonctions constantes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AD857-D5F8-4086-AFB0-CE8129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183C93-746A-4C46-9B02-58CFBEA3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6" y="2140547"/>
            <a:ext cx="3824062" cy="18453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2153E4-E387-4AF2-9837-63DC90CFC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0" y="5492891"/>
            <a:ext cx="3147942" cy="66456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96795C-B4FE-40C1-8F26-37FBEA9FB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0" y="4658527"/>
            <a:ext cx="3754562" cy="4860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02637C-27FC-4BCE-A37C-BBABE2912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22" y="5144609"/>
            <a:ext cx="3254022" cy="1257409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C8DA7F-0945-481D-9BEA-13A8030932AD}"/>
              </a:ext>
            </a:extLst>
          </p:cNvPr>
          <p:cNvSpPr/>
          <p:nvPr/>
        </p:nvSpPr>
        <p:spPr>
          <a:xfrm rot="5400000">
            <a:off x="2663984" y="5196727"/>
            <a:ext cx="370107" cy="23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E2DA7B9-0622-40C0-A16A-39F13E3F7515}"/>
              </a:ext>
            </a:extLst>
          </p:cNvPr>
          <p:cNvSpPr/>
          <p:nvPr/>
        </p:nvSpPr>
        <p:spPr>
          <a:xfrm>
            <a:off x="4766961" y="5691149"/>
            <a:ext cx="391388" cy="26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4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21E3-EFDC-4EFA-9E9D-70B76B1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quadrature : Taylor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F6AE0-B355-48B6-8382-3E855A7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Taylor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B1B8C-A61F-4E1F-A085-9DE1DD5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3B15C-2DB7-42C7-8F6E-611E488C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" y="2654867"/>
            <a:ext cx="4556352" cy="9984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82C64B-0BAC-4B66-AEF2-FE94CF7F0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4" y="4556143"/>
            <a:ext cx="3536134" cy="6544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11AC792-52CD-4A4A-AE96-944A17FCE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04" y="2687954"/>
            <a:ext cx="4291690" cy="15182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EC3F0B-4D31-4DD3-878A-C9656E616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" y="3773767"/>
            <a:ext cx="2348882" cy="654415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5020C8-E4C3-4086-BD0B-11E506DF718B}"/>
              </a:ext>
            </a:extLst>
          </p:cNvPr>
          <p:cNvSpPr/>
          <p:nvPr/>
        </p:nvSpPr>
        <p:spPr>
          <a:xfrm>
            <a:off x="4781094" y="3915052"/>
            <a:ext cx="536630" cy="2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06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B6210-8421-433C-8146-A3FAF54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Exponentielle 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A8113-D017-4A05-95C8-DE76FF1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le plus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Correction du schéma Euler explicite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33F7F-ADD9-41BA-B7D4-803B9D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6A9212-604F-4836-A461-32164257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4" y="2894121"/>
            <a:ext cx="5558496" cy="11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9B47-23AA-4324-B27B-E244F3E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linéaire/non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AED6D-B233-41AA-A3D1-AF82EC0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standard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B8F3D-5264-4529-88F2-AE14CC2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02B6A-D93E-491C-B1B2-5F4091A8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3" y="2738568"/>
            <a:ext cx="6371076" cy="83894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68D07E-0A22-4453-822D-D1D2B223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53" y="4453321"/>
            <a:ext cx="5652019" cy="11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/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  <a:p>
            <a:endParaRPr lang="fr-F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4488" y="4473026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6371" y="53405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582983" y="5526157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Amélioration du temps de calcul de la méthode (</a:t>
            </a:r>
            <a:r>
              <a:rPr lang="fr-FR" dirty="0">
                <a:solidFill>
                  <a:srgbClr val="FF0000"/>
                </a:solidFill>
              </a:rPr>
              <a:t>Virer erreur absolue si ça fait de la merde)</a:t>
            </a:r>
          </a:p>
          <a:p>
            <a:r>
              <a:rPr lang="fr-FR" dirty="0">
                <a:solidFill>
                  <a:srgbClr val="FF0000"/>
                </a:solidFill>
              </a:rPr>
              <a:t>Voir le moment ou Krylov n’est plus rentable avec l’augmentation de la dimension ( dire que du coup on va rester sur des problèmes de </a:t>
            </a:r>
            <a:r>
              <a:rPr lang="fr-FR" dirty="0" err="1">
                <a:solidFill>
                  <a:srgbClr val="FF0000"/>
                </a:solidFill>
              </a:rPr>
              <a:t>dim</a:t>
            </a:r>
            <a:r>
              <a:rPr lang="fr-FR" dirty="0">
                <a:solidFill>
                  <a:srgbClr val="FF0000"/>
                </a:solidFill>
              </a:rPr>
              <a:t> raisonnable) </a:t>
            </a:r>
          </a:p>
          <a:p>
            <a:r>
              <a:rPr lang="fr-FR" dirty="0">
                <a:solidFill>
                  <a:srgbClr val="FF0000"/>
                </a:solidFill>
              </a:rPr>
              <a:t>Comment on choisit le paramètre m de Krylov ? </a:t>
            </a:r>
          </a:p>
          <a:p>
            <a:r>
              <a:rPr lang="fr-FR" dirty="0">
                <a:solidFill>
                  <a:srgbClr val="FF0000"/>
                </a:solidFill>
              </a:rPr>
              <a:t>Quel gain ? </a:t>
            </a:r>
          </a:p>
          <a:p>
            <a:r>
              <a:rPr lang="fr-FR" dirty="0">
                <a:solidFill>
                  <a:srgbClr val="FF0000"/>
                </a:solidFill>
              </a:rPr>
              <a:t>Raisonnement à l’envers j’ai X espace mémoire dispo quel valeur de mon paramètre de Krylov je prend ?  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lh3.googleusercontent.com/9uI-o7le6bMVd2swCsPRnGWjIVobJZS6AHCRcRk31hs1euU42v5lElfT4mgJpqSyqVOz1TRILKo8WXElp97gSdab7Lh3Vd1ToTZD6sceA2aRRvOEetXKh6rOFe_z5BHrMzbqHTG-3jZeIQ">
            <a:extLst>
              <a:ext uri="{FF2B5EF4-FFF2-40B4-BE49-F238E27FC236}">
                <a16:creationId xmlns:a16="http://schemas.microsoft.com/office/drawing/2014/main" id="{E6606883-82CD-4DA3-94CE-3AEC53ED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7" y="5392020"/>
            <a:ext cx="7101488" cy="12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359D9-45F9-4A60-A2CF-ABEBE8F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CEC932-1CBA-496B-A497-0EEBE4276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8" y="3864868"/>
            <a:ext cx="4734884" cy="15782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8C6809-1D91-4B3D-BECB-23D7EFEEC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6" y="1195740"/>
            <a:ext cx="11663680" cy="60880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99714B-70B7-4356-B765-062BAD9A1EB4}"/>
              </a:ext>
            </a:extLst>
          </p:cNvPr>
          <p:cNvSpPr txBox="1"/>
          <p:nvPr/>
        </p:nvSpPr>
        <p:spPr>
          <a:xfrm>
            <a:off x="1645920" y="2326640"/>
            <a:ext cx="358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ATTENTION repris de la bibliographie donc  CI à rajouter et </a:t>
            </a:r>
            <a:r>
              <a:rPr lang="fr-FR" dirty="0" err="1">
                <a:solidFill>
                  <a:srgbClr val="FF0000"/>
                </a:solidFill>
              </a:rPr>
              <a:t>fprime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F3ACBF-5648-4DC3-BB5F-8CC74562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76D6BBB-CCA8-4B44-A5C8-A0620C129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3D94C4-FA55-4EFF-BE37-693B6A25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4" y="1270000"/>
            <a:ext cx="11358880" cy="57887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22873-F9F0-4BC1-BA9D-6F5016F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1870C-2422-492A-96DA-4E72932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Expliquer en quoi ce problème est plus dur que le précédent </a:t>
            </a:r>
          </a:p>
          <a:p>
            <a:r>
              <a:rPr lang="fr-FR" dirty="0">
                <a:solidFill>
                  <a:srgbClr val="FF0000"/>
                </a:solidFill>
              </a:rPr>
              <a:t>Explose en temps fini (t=10) </a:t>
            </a:r>
          </a:p>
          <a:p>
            <a:r>
              <a:rPr lang="fr-FR" dirty="0">
                <a:solidFill>
                  <a:srgbClr val="FF0000"/>
                </a:solidFill>
              </a:rPr>
              <a:t>Tester avec une initialisation au pas 6 ou 8 si ca change la solution obtenue</a:t>
            </a: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A06B5D-2D1D-4F4E-80EC-DB45BBB2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B4083B4-391E-4787-9BE0-3397253F8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77" y="3588580"/>
            <a:ext cx="4034142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71A2E0-C554-4B4E-849E-D606D5D3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94" y="2778710"/>
            <a:ext cx="3745212" cy="942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D297D-408C-4DCC-A83F-3991F01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1C720-3BA3-4CC0-9BD8-6DAFA23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 sur EDP </a:t>
            </a:r>
          </a:p>
          <a:p>
            <a:endParaRPr lang="fr-FR" dirty="0"/>
          </a:p>
          <a:p>
            <a:r>
              <a:rPr lang="fr-FR" dirty="0"/>
              <a:t>Equation de Burgers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Différents CFL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2230D8-B3A3-41BD-925A-1E390CFE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D0F9D-E201-4CEA-ADB4-91536E30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1C44DA-FC67-4D0A-B6CF-2DA9A645F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378C0-05E7-4CAF-ABA7-16D08897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0ACAC-985A-4B07-9143-EAD1C2C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E0AF9-9385-49B3-8D88-2F9C238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Plutôt faire un film </a:t>
            </a:r>
          </a:p>
          <a:p>
            <a:r>
              <a:rPr lang="fr-FR" dirty="0">
                <a:solidFill>
                  <a:srgbClr val="FF0000"/>
                </a:solidFill>
              </a:rPr>
              <a:t>Sur toutes les méthodes </a:t>
            </a:r>
          </a:p>
          <a:p>
            <a:r>
              <a:rPr lang="fr-FR" dirty="0">
                <a:solidFill>
                  <a:srgbClr val="FF0000"/>
                </a:solidFill>
              </a:rPr>
              <a:t>Voir même l’explosion des schémas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+Slides perspectives </a:t>
            </a:r>
          </a:p>
          <a:p>
            <a:r>
              <a:rPr lang="fr-FR" dirty="0">
                <a:solidFill>
                  <a:srgbClr val="FF0000"/>
                </a:solidFill>
              </a:rPr>
              <a:t>+Slide recommandation </a:t>
            </a:r>
          </a:p>
          <a:p>
            <a:r>
              <a:rPr lang="fr-FR">
                <a:solidFill>
                  <a:srgbClr val="FF0000"/>
                </a:solidFill>
              </a:rPr>
              <a:t>+Conclusion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06221-F579-45A8-A843-87EDD1A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4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42D89-DA06-4B88-A1AF-55022940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Fourniture de la maquette Python avec la documentation. 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Un rapport sur les préconisations de l’emploi des différentes méthodes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Etudes de problèmes non linéaires 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Ouverture sur le potentiel des espaces </a:t>
            </a:r>
            <a:r>
              <a:rPr lang="fr-FR"/>
              <a:t>de Krylov </a:t>
            </a:r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pPr lvl="0"/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2D4A30-1663-492F-AD8A-461A6BC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4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Truc DW/</a:t>
            </a:r>
            <a:r>
              <a:rPr lang="fr-FR" dirty="0" err="1">
                <a:solidFill>
                  <a:srgbClr val="FF0000"/>
                </a:solidFill>
              </a:rPr>
              <a:t>dt</a:t>
            </a:r>
            <a:r>
              <a:rPr lang="fr-FR" dirty="0">
                <a:solidFill>
                  <a:srgbClr val="FF0000"/>
                </a:solidFill>
              </a:rPr>
              <a:t>= P …(SD </a:t>
            </a:r>
            <a:r>
              <a:rPr lang="fr-FR" dirty="0" err="1">
                <a:solidFill>
                  <a:srgbClr val="FF0000"/>
                </a:solidFill>
              </a:rPr>
              <a:t>equation</a:t>
            </a:r>
            <a:r>
              <a:rPr lang="fr-FR" dirty="0">
                <a:solidFill>
                  <a:srgbClr val="FF0000"/>
                </a:solidFill>
              </a:rPr>
              <a:t> for</a:t>
            </a:r>
          </a:p>
          <a:p>
            <a:r>
              <a:rPr lang="fr-FR" dirty="0">
                <a:solidFill>
                  <a:srgbClr val="FF0000"/>
                </a:solidFill>
              </a:rPr>
              <a:t>Expliquer lien entre temporel et spatial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0569D3D-C3BB-4780-B0B7-7AC724C3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38" y="1949125"/>
            <a:ext cx="5847396" cy="38620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88" y="3759454"/>
            <a:ext cx="2420012" cy="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98500-3E71-4B6B-BECF-27066BD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AEF68-C286-46F0-A42E-2550BE47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>
                <a:solidFill>
                  <a:srgbClr val="FF0000"/>
                </a:solidFill>
              </a:rPr>
              <a:t>Pourquoi on fait cette étude ? </a:t>
            </a:r>
          </a:p>
          <a:p>
            <a:r>
              <a:rPr lang="fr-FR" dirty="0">
                <a:solidFill>
                  <a:srgbClr val="FF0000"/>
                </a:solidFill>
              </a:rPr>
              <a:t>Quelles sont les difficultés ? </a:t>
            </a:r>
          </a:p>
          <a:p>
            <a:r>
              <a:rPr lang="fr-FR" dirty="0">
                <a:solidFill>
                  <a:srgbClr val="FF0000"/>
                </a:solidFill>
              </a:rPr>
              <a:t>Contexte CFD </a:t>
            </a:r>
          </a:p>
          <a:p>
            <a:endParaRPr lang="fr-FR" dirty="0"/>
          </a:p>
          <a:p>
            <a:r>
              <a:rPr lang="fr-FR" dirty="0"/>
              <a:t>Amélioration des performances du solveur CFD JAGUAR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63C543-9DC2-458A-9059-B0871E5F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3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Implémenter une méthode temporelle adaptée</a:t>
            </a:r>
          </a:p>
          <a:p>
            <a:endParaRPr lang="fr-FR" dirty="0"/>
          </a:p>
          <a:p>
            <a:r>
              <a:rPr lang="fr-FR" dirty="0"/>
              <a:t>Investigation sur les méthodes exponentielles </a:t>
            </a:r>
          </a:p>
          <a:p>
            <a:endParaRPr lang="fr-FR" dirty="0"/>
          </a:p>
          <a:p>
            <a:r>
              <a:rPr lang="fr-FR" dirty="0"/>
              <a:t>Gérer efficacement le couplage Temporel-Spatial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940</TotalTime>
  <Words>743</Words>
  <Application>Microsoft Office PowerPoint</Application>
  <PresentationFormat>Grand écran</PresentationFormat>
  <Paragraphs>291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Différences Spectrales</vt:lpstr>
      <vt:lpstr>I - Introduction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 – Gestion de projet  Diagramme de Gantt « final »</vt:lpstr>
      <vt:lpstr>III – Approche Equation Différentielles Ordinaires (EDO) </vt:lpstr>
      <vt:lpstr>Méthodes numériques</vt:lpstr>
      <vt:lpstr>Méthodes Implicites/ Explicites 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IV – Méthodes numériques exponentielles</vt:lpstr>
      <vt:lpstr>Calcul de quadrature : Runge-Kutta</vt:lpstr>
      <vt:lpstr>Calcul de quadrature : Taylor</vt:lpstr>
      <vt:lpstr>Exponentielle Euler</vt:lpstr>
      <vt:lpstr>Décomposition linéaire/non linéaire</vt:lpstr>
      <vt:lpstr>IV – Méthodes numériques exponentielles</vt:lpstr>
      <vt:lpstr>IV – Méthodes numériques exponentielles</vt:lpstr>
      <vt:lpstr>IV – Méthodes numériques exponentielles</vt:lpstr>
      <vt:lpstr>IV – Méthodes numériques exponentielles</vt:lpstr>
      <vt:lpstr>Présentation PowerPoint</vt:lpstr>
      <vt:lpstr>IV – Méthodes numériques exponentielles</vt:lpstr>
      <vt:lpstr>Présentation PowerPoint</vt:lpstr>
      <vt:lpstr>IV – Méthodes numériques exponentielles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133</cp:revision>
  <dcterms:created xsi:type="dcterms:W3CDTF">2019-02-09T17:09:18Z</dcterms:created>
  <dcterms:modified xsi:type="dcterms:W3CDTF">2019-03-06T20:24:05Z</dcterms:modified>
</cp:coreProperties>
</file>