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8"/>
  </p:notesMasterIdLst>
  <p:sldIdLst>
    <p:sldId id="256" r:id="rId2"/>
    <p:sldId id="258" r:id="rId3"/>
    <p:sldId id="259" r:id="rId4"/>
    <p:sldId id="283" r:id="rId5"/>
    <p:sldId id="257" r:id="rId6"/>
    <p:sldId id="260" r:id="rId7"/>
    <p:sldId id="284" r:id="rId8"/>
    <p:sldId id="261" r:id="rId9"/>
    <p:sldId id="264" r:id="rId10"/>
    <p:sldId id="263" r:id="rId11"/>
    <p:sldId id="285" r:id="rId12"/>
    <p:sldId id="265" r:id="rId13"/>
    <p:sldId id="266" r:id="rId14"/>
    <p:sldId id="267" r:id="rId15"/>
    <p:sldId id="270" r:id="rId16"/>
    <p:sldId id="272" r:id="rId17"/>
    <p:sldId id="274" r:id="rId18"/>
    <p:sldId id="273" r:id="rId19"/>
    <p:sldId id="275" r:id="rId20"/>
    <p:sldId id="276" r:id="rId21"/>
    <p:sldId id="277" r:id="rId22"/>
    <p:sldId id="281" r:id="rId23"/>
    <p:sldId id="286" r:id="rId24"/>
    <p:sldId id="279" r:id="rId25"/>
    <p:sldId id="287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DCF75-9FA8-4B5E-89AC-8EA488A0C9C6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8C684-0D5A-433E-9D44-475EB8B197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550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9712-09E9-407E-A1FD-F5C2C5E766F2}" type="datetime1">
              <a:rPr lang="fr-FR" smtClean="0"/>
              <a:t>12/02/2019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104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71E9-F197-408D-A002-C7CB11937ADF}" type="datetime1">
              <a:rPr lang="fr-FR" smtClean="0"/>
              <a:t>12/02/2019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30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AC79-BDEC-4E9A-8490-EFD625A2113C}" type="datetime1">
              <a:rPr lang="fr-FR" smtClean="0"/>
              <a:t>12/02/2019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1588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D02D-B74E-4E50-ACE1-7DC01A48810E}" type="datetime1">
              <a:rPr lang="fr-FR" smtClean="0"/>
              <a:t>12/02/2019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268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6CB9-D7B5-4C0B-B0D6-2259E77C28C5}" type="datetime1">
              <a:rPr lang="fr-FR" smtClean="0"/>
              <a:t>12/02/2019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4582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9D92-D288-4ABD-A423-47AFF391697D}" type="datetime1">
              <a:rPr lang="fr-FR" smtClean="0"/>
              <a:t>12/02/2019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781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6C4E-CE6B-4126-99D6-47659C184675}" type="datetime1">
              <a:rPr lang="fr-FR" smtClean="0"/>
              <a:t>12/02/2019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243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B9D7-346C-4256-8C4C-EAA818213197}" type="datetime1">
              <a:rPr lang="fr-FR" smtClean="0"/>
              <a:t>12/02/2019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566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8263-D0D8-4843-B368-33B7ADDF127F}" type="datetime1">
              <a:rPr lang="fr-FR" smtClean="0"/>
              <a:t>12/02/2019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48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D74D-FFEA-4245-8886-A6F8268ED21E}" type="datetime1">
              <a:rPr lang="fr-FR" smtClean="0"/>
              <a:t>12/02/2019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63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9A4A-35AF-4856-B170-4C5751F1F7EF}" type="datetime1">
              <a:rPr lang="fr-FR" smtClean="0"/>
              <a:t>12/02/2019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811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8825-794F-4804-8130-41EB5FB3BA95}" type="datetime1">
              <a:rPr lang="fr-FR" smtClean="0"/>
              <a:t>12/02/2019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50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FD62-CB2E-47E0-B9F3-AF4CD676DF0D}" type="datetime1">
              <a:rPr lang="fr-FR" smtClean="0"/>
              <a:t>12/02/2019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30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6E0C-EAC5-4FFC-9610-27148E22261B}" type="datetime1">
              <a:rPr lang="fr-FR" smtClean="0"/>
              <a:t>12/02/2019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19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91DC3-B044-4F76-A85E-C7113341B796}" type="datetime1">
              <a:rPr lang="fr-FR" smtClean="0"/>
              <a:t>12/02/2019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59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0B72-BCB4-4E5C-A06A-C621F15D31CF}" type="datetime1">
              <a:rPr lang="fr-FR" smtClean="0"/>
              <a:t>12/02/2019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85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392F4-30E2-47AE-AE4F-34A92428D3A6}" type="datetime1">
              <a:rPr lang="fr-FR" smtClean="0"/>
              <a:t>12/02/2019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0982F6-AAAD-4258-B115-44D8EC280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01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894223-47F8-483F-851A-7E3A556F81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Soutenance Blanche de PIE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A00830-AA12-447D-AEB8-C4E3C5AE36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Implémentation de nouveaux schémas numériques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9EDFDBB-9CE5-4EB2-93E2-08AFF19C6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207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B6E984-1000-41D0-9BAD-8224D1D5B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089" y="110971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II – Gestion de projet </a:t>
            </a:r>
            <a:br>
              <a:rPr lang="fr-FR" dirty="0"/>
            </a:br>
            <a:r>
              <a:rPr lang="fr-FR" dirty="0"/>
              <a:t>Diagramme de Gantt initial</a:t>
            </a:r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AF5DA36B-4B61-44E0-B6CA-383B78BFE83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440196" y="1431771"/>
            <a:ext cx="11523215" cy="5253114"/>
          </a:xfrm>
          <a:prstGeom prst="rect">
            <a:avLst/>
          </a:prstGeom>
          <a:ln/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C0AF4EB-5793-4C57-B071-C30C5F47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120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2842C6-85BF-428F-BA64-3F1746AE7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F8BA25-1C85-430F-81BD-3862B01F3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Prendre 2 exemple sur le GANTT un qui va être détruit et un qui va rester inchangé</a:t>
            </a:r>
          </a:p>
          <a:p>
            <a:r>
              <a:rPr lang="fr-FR" dirty="0">
                <a:solidFill>
                  <a:srgbClr val="FF0000"/>
                </a:solidFill>
              </a:rPr>
              <a:t>Mieux expliquer le changement d’équipe  </a:t>
            </a:r>
          </a:p>
        </p:txBody>
      </p:sp>
      <p:pic>
        <p:nvPicPr>
          <p:cNvPr id="5" name="image3.png">
            <a:extLst>
              <a:ext uri="{FF2B5EF4-FFF2-40B4-BE49-F238E27FC236}">
                <a16:creationId xmlns:a16="http://schemas.microsoft.com/office/drawing/2014/main" id="{E390200B-D712-4A8C-A169-7FE01C42F22E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765039" y="1270000"/>
            <a:ext cx="7325361" cy="5253114"/>
          </a:xfrm>
          <a:prstGeom prst="rect">
            <a:avLst/>
          </a:prstGeom>
          <a:ln/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B5E105-71E2-4565-8ADB-9C935C94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4326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B6E984-1000-41D0-9BAD-8224D1D5B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089" y="110971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II – Gestion de projet </a:t>
            </a:r>
            <a:br>
              <a:rPr lang="fr-FR" dirty="0"/>
            </a:br>
            <a:r>
              <a:rPr lang="fr-FR" dirty="0"/>
              <a:t>Diagramme de Gantt « final »</a:t>
            </a:r>
          </a:p>
        </p:txBody>
      </p:sp>
      <p:pic>
        <p:nvPicPr>
          <p:cNvPr id="6" name="Espace réservé du contenu 7">
            <a:extLst>
              <a:ext uri="{FF2B5EF4-FFF2-40B4-BE49-F238E27FC236}">
                <a16:creationId xmlns:a16="http://schemas.microsoft.com/office/drawing/2014/main" id="{30805947-EB13-4CE1-AA67-545007F33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9" y="1322773"/>
            <a:ext cx="11079331" cy="5356094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A83639-8372-4E05-9712-D39DF24D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679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08D9E1-CEC9-4B88-AE35-3ECF4E31C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II – Gestion de projet</a:t>
            </a:r>
            <a:br>
              <a:rPr lang="fr-FR" dirty="0"/>
            </a:br>
            <a:r>
              <a:rPr lang="fr-FR" sz="2800" dirty="0"/>
              <a:t>Conclusion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A29769-64FE-41E1-8464-629C5513B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Satisfaction client </a:t>
            </a:r>
          </a:p>
          <a:p>
            <a:endParaRPr lang="fr-FR" dirty="0"/>
          </a:p>
          <a:p>
            <a:r>
              <a:rPr lang="fr-FR" dirty="0"/>
              <a:t>Investigation sur des problèmes plus complexes </a:t>
            </a:r>
          </a:p>
          <a:p>
            <a:endParaRPr lang="fr-FR" dirty="0"/>
          </a:p>
          <a:p>
            <a:r>
              <a:rPr lang="fr-FR" dirty="0"/>
              <a:t>Préconisation sur l’emploi des méthodes selon le problème à traiter</a:t>
            </a:r>
          </a:p>
          <a:p>
            <a:endParaRPr lang="fr-FR" dirty="0"/>
          </a:p>
          <a:p>
            <a:r>
              <a:rPr lang="fr-FR" dirty="0"/>
              <a:t>Ouverture sur de nouvelles problématiques </a:t>
            </a:r>
          </a:p>
          <a:p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Rien à faire là plutôt en fin pour la conclusion générale.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6E6FB1-EE2B-4829-8DA7-FB30143A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429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A0D8F0-6DB9-4391-BE2E-594E0C99C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- Méthodes numériques temporelles usuelles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80CE79-11C7-4557-A919-4162E2677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73376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Méthodes Explicites </a:t>
            </a:r>
          </a:p>
          <a:p>
            <a:pPr lvl="1"/>
            <a:r>
              <a:rPr lang="fr-FR" dirty="0"/>
              <a:t>Problème de stabilité               CFL restrictive (coût de calcul) </a:t>
            </a:r>
          </a:p>
          <a:p>
            <a:pPr lvl="1"/>
            <a:r>
              <a:rPr lang="fr-FR" dirty="0"/>
              <a:t>Plutôt utilisée dans le cadre de phénomène à courte durée du type chocs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Méthodes Implicites </a:t>
            </a:r>
          </a:p>
          <a:p>
            <a:pPr lvl="1"/>
            <a:r>
              <a:rPr lang="fr-FR" dirty="0"/>
              <a:t>Meilleures conditions de stabilité (ordre inférieur à 2 )</a:t>
            </a:r>
          </a:p>
          <a:p>
            <a:pPr lvl="1"/>
            <a:r>
              <a:rPr lang="fr-FR" dirty="0"/>
              <a:t>CFL plus grand   </a:t>
            </a:r>
            <a:r>
              <a:rPr lang="fr-FR" dirty="0">
                <a:solidFill>
                  <a:srgbClr val="FF0000"/>
                </a:solidFill>
              </a:rPr>
              <a:t>Inconditionnellement stable  mais plus long 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Expliquer dans l’introduction les notions de Implicite/Explicite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Référence auteur et année </a:t>
            </a:r>
          </a:p>
          <a:p>
            <a:r>
              <a:rPr lang="fr-FR" dirty="0">
                <a:solidFill>
                  <a:srgbClr val="FF0000"/>
                </a:solidFill>
              </a:rPr>
              <a:t>Expliquer le terme de stabilité </a:t>
            </a:r>
          </a:p>
          <a:p>
            <a:r>
              <a:rPr lang="fr-FR" dirty="0">
                <a:solidFill>
                  <a:srgbClr val="FF0000"/>
                </a:solidFill>
              </a:rPr>
              <a:t>Contenu scientifique ( ce qu’on a fait nous ) 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B0B5884-6582-4CAD-AEFC-7E4E82508A8A}"/>
              </a:ext>
            </a:extLst>
          </p:cNvPr>
          <p:cNvSpPr/>
          <p:nvPr/>
        </p:nvSpPr>
        <p:spPr>
          <a:xfrm>
            <a:off x="3693111" y="2636668"/>
            <a:ext cx="452761" cy="2308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C2BB3B-6CC6-4471-BB84-A24DAA84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610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7F7EC2-0586-4160-9928-A4EF8825E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- Méthodes numériques temporelles usuelles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2B8FA9-1870-407A-90FB-C7E257C081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Méthode RK 4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7EE3265-4692-4A3D-80F0-270100CDF9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/>
              <a:t>Méthode à pas multiples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Explicite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r>
              <a:rPr lang="fr-FR" dirty="0"/>
              <a:t>Ordre élevé </a:t>
            </a:r>
          </a:p>
          <a:p>
            <a:endParaRPr lang="fr-FR" dirty="0"/>
          </a:p>
          <a:p>
            <a:r>
              <a:rPr lang="fr-FR" dirty="0"/>
              <a:t>Conditionnellement Stable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35FB07D-4021-4680-A6A5-0A6F94CB2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Méthodes de </a:t>
            </a:r>
            <a:r>
              <a:rPr lang="fr-FR" dirty="0" err="1"/>
              <a:t>Gear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51E412D-6B17-4628-91FC-F8E869BA2B4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fr-FR" dirty="0"/>
              <a:t>Méthodes à pas multiples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Construit à partir de polynôme d’interpolation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Très utilisées pour résoudre des équations différentielles raides </a:t>
            </a:r>
          </a:p>
          <a:p>
            <a:pPr marL="0" indent="0">
              <a:buNone/>
            </a:pPr>
            <a:r>
              <a:rPr lang="fr-FR" dirty="0"/>
              <a:t>  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8ED3CB3-2C93-4EAE-8F9A-7629B520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711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8ED35E-B5E2-42FE-91D3-D2A5FA10D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- Méthodes numériques temporelles usuelles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660A3EF-5FB2-4CB1-9E42-3217F955C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76" y="2845777"/>
            <a:ext cx="4430384" cy="1476794"/>
          </a:xfrm>
          <a:prstGeom prst="rect">
            <a:avLst/>
          </a:prstGeom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C81D1FA0-349C-4443-BC5E-69EDD6078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77" y="609600"/>
            <a:ext cx="11425046" cy="6045693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F00673-4004-4E0E-87DB-D70CF191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662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9DDC9A-9353-42C8-BE38-B481E27D4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- Méthodes numériques temporelles usuelles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FDF85D-AA4E-422E-B886-386CF8D1C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Problème non linéaire </a:t>
            </a:r>
          </a:p>
          <a:p>
            <a:r>
              <a:rPr lang="fr-FR" dirty="0">
                <a:solidFill>
                  <a:srgbClr val="FF0000"/>
                </a:solidFill>
              </a:rPr>
              <a:t>Attention abscisse en t pas en x </a:t>
            </a:r>
          </a:p>
          <a:p>
            <a:r>
              <a:rPr lang="fr-FR" dirty="0">
                <a:solidFill>
                  <a:srgbClr val="FF0000"/>
                </a:solidFill>
              </a:rPr>
              <a:t>Montrer les différence d’ordre de grandeur dans l’explication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C174396-3F5C-4728-AD53-601599108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338" y="4727289"/>
            <a:ext cx="3117936" cy="131407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EE9FCD8-B323-492D-910B-EA0F46695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520" y="679608"/>
            <a:ext cx="11755120" cy="6178392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F4A2E6-E711-495C-9A18-2BA5B95E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850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E14FB8-2A04-4BF7-830E-E1F70CC4D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- Méthodes numériques temporelles usuelles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DCC6C1-B4A5-4CF6-A55E-7F89B39E9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Domaine de stabilité méthodes RK et BDF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4F82992-7DDF-4A24-8514-DB781371A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608" y="2511895"/>
            <a:ext cx="6043184" cy="407810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AB8479D-1181-4F7E-8648-B639C85E4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638" y="3013805"/>
            <a:ext cx="6798474" cy="2909475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4D931B-CFDB-41C1-B492-4F3E72F5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71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D48989-5D71-406C-AC15-390DA2F5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 – Méthodes numériques exponentielles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DCB18D-0E24-4E2D-A04E-C2DDFCD78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Méthode Taylor exponentielle </a:t>
            </a:r>
          </a:p>
          <a:p>
            <a:pPr lvl="1"/>
            <a:r>
              <a:rPr lang="fr-FR" dirty="0"/>
              <a:t>Basé sur une matrice augmentée</a:t>
            </a:r>
          </a:p>
          <a:p>
            <a:pPr lvl="1"/>
            <a:r>
              <a:rPr lang="fr-FR" dirty="0"/>
              <a:t>Calculée une seule fois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Méthode </a:t>
            </a:r>
            <a:r>
              <a:rPr lang="fr-FR" dirty="0" err="1"/>
              <a:t>Rosenbroch</a:t>
            </a:r>
            <a:endParaRPr lang="fr-FR" dirty="0"/>
          </a:p>
          <a:p>
            <a:pPr lvl="1"/>
            <a:r>
              <a:rPr lang="fr-FR" dirty="0"/>
              <a:t>Basé sur une matrice augmentée</a:t>
            </a:r>
          </a:p>
          <a:p>
            <a:pPr lvl="1"/>
            <a:r>
              <a:rPr lang="fr-FR" dirty="0"/>
              <a:t>Calculée à chaque itération</a:t>
            </a:r>
          </a:p>
          <a:p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Faut mettre des équations pour la partie linéaire et non linéaire</a:t>
            </a:r>
          </a:p>
          <a:p>
            <a:r>
              <a:rPr lang="fr-FR" dirty="0">
                <a:solidFill>
                  <a:srgbClr val="FF0000"/>
                </a:solidFill>
              </a:rPr>
              <a:t>Faut mettre toute la théorie Méthode </a:t>
            </a:r>
            <a:r>
              <a:rPr lang="fr-FR" dirty="0" err="1">
                <a:solidFill>
                  <a:srgbClr val="FF0000"/>
                </a:solidFill>
              </a:rPr>
              <a:t>exp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fr-FR" dirty="0" err="1">
                <a:solidFill>
                  <a:srgbClr val="FF0000"/>
                </a:solidFill>
                <a:sym typeface="Wingdings" panose="05000000000000000000" pitchFamily="2" charset="2"/>
              </a:rPr>
              <a:t>Exp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 de matrice à calculer  </a:t>
            </a:r>
            <a:r>
              <a:rPr lang="fr-FR" dirty="0" err="1">
                <a:solidFill>
                  <a:srgbClr val="FF0000"/>
                </a:solidFill>
                <a:sym typeface="Wingdings" panose="05000000000000000000" pitchFamily="2" charset="2"/>
              </a:rPr>
              <a:t>Scipy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  Mais on voit que coûte cher  Ce qui motive l’étude de calcul par Krylov ( fera naturellement apparaître la comparaison entre </a:t>
            </a:r>
            <a:r>
              <a:rPr lang="fr-FR" dirty="0" err="1">
                <a:solidFill>
                  <a:srgbClr val="FF0000"/>
                </a:solidFill>
                <a:sym typeface="Wingdings" panose="05000000000000000000" pitchFamily="2" charset="2"/>
              </a:rPr>
              <a:t>expm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 et Krylov. </a:t>
            </a:r>
            <a:endParaRPr lang="fr-FR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D82F776-85DB-4C84-AED1-07693A0AD7BD}"/>
                  </a:ext>
                </a:extLst>
              </p:cNvPr>
              <p:cNvSpPr txBox="1"/>
              <p:nvPr/>
            </p:nvSpPr>
            <p:spPr>
              <a:xfrm>
                <a:off x="5750560" y="2296627"/>
                <a:ext cx="4307840" cy="1173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F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FF0000"/>
                  </a:solidFill>
                </a:endParaRPr>
              </a:p>
              <a:p>
                <a:endParaRPr lang="fr-FR" dirty="0">
                  <a:solidFill>
                    <a:srgbClr val="FF0000"/>
                  </a:solidFill>
                </a:endParaRPr>
              </a:p>
              <a:p>
                <a:r>
                  <a:rPr lang="fr-FR" dirty="0">
                    <a:solidFill>
                      <a:srgbClr val="FF0000"/>
                    </a:solidFill>
                  </a:rPr>
                  <a:t>Et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D82F776-85DB-4C84-AED1-07693A0AD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560" y="2296627"/>
                <a:ext cx="4307840" cy="1173013"/>
              </a:xfrm>
              <a:prstGeom prst="rect">
                <a:avLst/>
              </a:prstGeom>
              <a:blipFill>
                <a:blip r:embed="rId2"/>
                <a:stretch>
                  <a:fillRect l="-1132" b="-72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286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D98500-3E71-4B6B-BECF-27066BD96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 - 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9AEF68-C286-46F0-A42E-2550BE479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Cadre d’un projet étudiant 400h de travail allouées 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Besoin exprimer par le client l’ONERA </a:t>
            </a:r>
          </a:p>
          <a:p>
            <a:r>
              <a:rPr lang="fr-FR" dirty="0">
                <a:solidFill>
                  <a:srgbClr val="FF0000"/>
                </a:solidFill>
              </a:rPr>
              <a:t>Pourquoi on fait cette étude ? </a:t>
            </a:r>
          </a:p>
          <a:p>
            <a:r>
              <a:rPr lang="fr-FR" dirty="0">
                <a:solidFill>
                  <a:srgbClr val="FF0000"/>
                </a:solidFill>
              </a:rPr>
              <a:t>Quelles sont les difficultés ? </a:t>
            </a:r>
          </a:p>
          <a:p>
            <a:r>
              <a:rPr lang="fr-FR" dirty="0">
                <a:solidFill>
                  <a:srgbClr val="FF0000"/>
                </a:solidFill>
              </a:rPr>
              <a:t>Contexte CFD </a:t>
            </a:r>
          </a:p>
          <a:p>
            <a:endParaRPr lang="fr-FR" dirty="0"/>
          </a:p>
          <a:p>
            <a:r>
              <a:rPr lang="fr-FR" dirty="0"/>
              <a:t>Amélioration des performances du solveur CFD JAGUAR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63C543-9DC2-458A-9059-B0871E5F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305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ACA20D-C8BA-48AC-8A1B-D5BF49DC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 – Méthodes numériques exponentielles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2CBCEE-73BF-41CE-94D4-7F72DCE62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Calcul d’exponentielle de matrice en python</a:t>
            </a:r>
          </a:p>
          <a:p>
            <a:endParaRPr lang="fr-FR" dirty="0"/>
          </a:p>
          <a:p>
            <a:r>
              <a:rPr lang="fr-FR" dirty="0"/>
              <a:t>Utilisation du module </a:t>
            </a:r>
            <a:r>
              <a:rPr lang="fr-FR" dirty="0" err="1"/>
              <a:t>Scipy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Implémentation de la méthode de Krylov </a:t>
            </a:r>
          </a:p>
          <a:p>
            <a:endParaRPr lang="fr-FR" dirty="0"/>
          </a:p>
          <a:p>
            <a:r>
              <a:rPr lang="fr-FR" dirty="0"/>
              <a:t>   Amélioration du temps de calcul de la méthode (</a:t>
            </a:r>
            <a:r>
              <a:rPr lang="fr-FR" dirty="0">
                <a:solidFill>
                  <a:srgbClr val="FF0000"/>
                </a:solidFill>
              </a:rPr>
              <a:t>Virer erreur absolue si ça fait de la merde)</a:t>
            </a:r>
          </a:p>
          <a:p>
            <a:r>
              <a:rPr lang="fr-FR" dirty="0">
                <a:solidFill>
                  <a:srgbClr val="FF0000"/>
                </a:solidFill>
              </a:rPr>
              <a:t>Voir le moment ou Krylov n’est plus rentable avec l’augmentation de la dimension ( dire que du coup on va rester sur des problèmes de </a:t>
            </a:r>
            <a:r>
              <a:rPr lang="fr-FR" dirty="0" err="1">
                <a:solidFill>
                  <a:srgbClr val="FF0000"/>
                </a:solidFill>
              </a:rPr>
              <a:t>dim</a:t>
            </a:r>
            <a:r>
              <a:rPr lang="fr-FR" dirty="0">
                <a:solidFill>
                  <a:srgbClr val="FF0000"/>
                </a:solidFill>
              </a:rPr>
              <a:t> raisonnable) </a:t>
            </a:r>
          </a:p>
          <a:p>
            <a:r>
              <a:rPr lang="fr-FR" dirty="0">
                <a:solidFill>
                  <a:srgbClr val="FF0000"/>
                </a:solidFill>
              </a:rPr>
              <a:t>Comment on choisit le paramètre m de Krylov ? </a:t>
            </a:r>
          </a:p>
          <a:p>
            <a:r>
              <a:rPr lang="fr-FR" dirty="0">
                <a:solidFill>
                  <a:srgbClr val="FF0000"/>
                </a:solidFill>
              </a:rPr>
              <a:t>Quel gain ? </a:t>
            </a:r>
          </a:p>
          <a:p>
            <a:r>
              <a:rPr lang="fr-FR" dirty="0">
                <a:solidFill>
                  <a:srgbClr val="FF0000"/>
                </a:solidFill>
              </a:rPr>
              <a:t>Raisonnement à l’envers j’ai X espace mémoire dispo quel valeur de mon paramètre de Krylov je prend ?  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2953CAF0-33E8-4AF1-8E58-14EA48335686}"/>
              </a:ext>
            </a:extLst>
          </p:cNvPr>
          <p:cNvSpPr/>
          <p:nvPr/>
        </p:nvSpPr>
        <p:spPr>
          <a:xfrm>
            <a:off x="677334" y="4592320"/>
            <a:ext cx="457200" cy="355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https://lh3.googleusercontent.com/9uI-o7le6bMVd2swCsPRnGWjIVobJZS6AHCRcRk31hs1euU42v5lElfT4mgJpqSyqVOz1TRILKo8WXElp97gSdab7Lh3Vd1ToTZD6sceA2aRRvOEetXKh6rOFe_z5BHrMzbqHTG-3jZeIQ">
            <a:extLst>
              <a:ext uri="{FF2B5EF4-FFF2-40B4-BE49-F238E27FC236}">
                <a16:creationId xmlns:a16="http://schemas.microsoft.com/office/drawing/2014/main" id="{E6606883-82CD-4DA3-94CE-3AEC53ED6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241" y="2256934"/>
            <a:ext cx="7101488" cy="122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5359D9-45F9-4A60-A2CF-ABEBE8F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463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AD297D-408C-4DCC-A83F-3991F010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 – Méthodes numériques exponentielles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BECEC932-1CBA-496B-A497-0EEBE4276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577" y="3312161"/>
            <a:ext cx="4734884" cy="157829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A8C6809-1D91-4B3D-BECB-23D7EFEEC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240" y="1548288"/>
            <a:ext cx="11663680" cy="608806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899714B-70B7-4356-B765-062BAD9A1EB4}"/>
              </a:ext>
            </a:extLst>
          </p:cNvPr>
          <p:cNvSpPr txBox="1"/>
          <p:nvPr/>
        </p:nvSpPr>
        <p:spPr>
          <a:xfrm>
            <a:off x="1645920" y="2326640"/>
            <a:ext cx="3586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ATTENTION repris de la bibliographie donc  CI à rajouter et </a:t>
            </a:r>
            <a:r>
              <a:rPr lang="fr-FR" dirty="0" err="1">
                <a:solidFill>
                  <a:srgbClr val="FF0000"/>
                </a:solidFill>
              </a:rPr>
              <a:t>fprime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F3ACBF-5648-4DC3-BB5F-8CC74562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398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2E8A6-5CD7-447B-9FF9-CCAB7F9B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 – Méthodes numériques exponentielles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F76D6BBB-CCA8-4B44-A5C8-A0620C129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277" y="3588580"/>
            <a:ext cx="4034142" cy="170021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63D94C4-FA55-4EFF-BE37-693B6A250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494" y="1270000"/>
            <a:ext cx="11358880" cy="5788733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8B1A001-3647-4E9B-A473-0E496DC8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492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C22873-F9F0-4BC1-BA9D-6F5016FB6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71870C-2422-492A-96DA-4E72932D2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Expliquer en quoi ce problème est plus dur que le précédent </a:t>
            </a:r>
          </a:p>
          <a:p>
            <a:r>
              <a:rPr lang="fr-FR" dirty="0">
                <a:solidFill>
                  <a:srgbClr val="FF0000"/>
                </a:solidFill>
              </a:rPr>
              <a:t>Explose en temps fini (t=10) </a:t>
            </a:r>
          </a:p>
          <a:p>
            <a:r>
              <a:rPr lang="fr-FR" dirty="0">
                <a:solidFill>
                  <a:srgbClr val="FF0000"/>
                </a:solidFill>
              </a:rPr>
              <a:t>Tester avec une initialisation au pas 6 ou 8 si ca change la solution obtenue</a:t>
            </a:r>
          </a:p>
          <a:p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A06B5D-2D1D-4F4E-80EC-DB45BBB2E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23</a:t>
            </a:fld>
            <a:endParaRPr lang="fr-FR"/>
          </a:p>
        </p:txBody>
      </p:sp>
      <p:pic>
        <p:nvPicPr>
          <p:cNvPr id="5" name="Espace réservé du contenu 3">
            <a:extLst>
              <a:ext uri="{FF2B5EF4-FFF2-40B4-BE49-F238E27FC236}">
                <a16:creationId xmlns:a16="http://schemas.microsoft.com/office/drawing/2014/main" id="{4B4083B4-391E-4787-9BE0-3397253F8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277" y="3588580"/>
            <a:ext cx="4034142" cy="17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59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AD297D-408C-4DCC-A83F-3991F010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 – Méthodes numériques exponentielles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01C720-3BA3-4CC0-9BD8-6DAFA23FE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Test sur EDP </a:t>
            </a:r>
          </a:p>
          <a:p>
            <a:endParaRPr lang="fr-FR" dirty="0"/>
          </a:p>
          <a:p>
            <a:r>
              <a:rPr lang="fr-FR" dirty="0"/>
              <a:t>Equation de Burgers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Différents CFL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32230D8-B3A3-41BD-925A-1E390CFE5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16" y="182873"/>
            <a:ext cx="11896368" cy="649225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D6D0F9D-E201-4CEA-ADB4-91536E300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16" y="182873"/>
            <a:ext cx="11896368" cy="649225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C1C44DA-FC67-4D0A-B6CF-2DA9A645F6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16" y="182873"/>
            <a:ext cx="11896368" cy="6492253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6378C0-05E7-4CAF-ABA7-16D08897F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A0ACAC-985A-4B07-9143-EAD1C2C47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4E0AF9-9385-49B3-8D88-2F9C238B4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Plutôt faire un film </a:t>
            </a:r>
          </a:p>
          <a:p>
            <a:r>
              <a:rPr lang="fr-FR" dirty="0">
                <a:solidFill>
                  <a:srgbClr val="FF0000"/>
                </a:solidFill>
              </a:rPr>
              <a:t>Sur toutes les méthodes </a:t>
            </a:r>
          </a:p>
          <a:p>
            <a:r>
              <a:rPr lang="fr-FR" dirty="0">
                <a:solidFill>
                  <a:srgbClr val="FF0000"/>
                </a:solidFill>
              </a:rPr>
              <a:t>Voir même l’explosion des schémas 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+Slides perspectives </a:t>
            </a:r>
          </a:p>
          <a:p>
            <a:r>
              <a:rPr lang="fr-FR" dirty="0">
                <a:solidFill>
                  <a:srgbClr val="FF0000"/>
                </a:solidFill>
              </a:rPr>
              <a:t>+Slide recommandation </a:t>
            </a:r>
          </a:p>
          <a:p>
            <a:r>
              <a:rPr lang="fr-FR">
                <a:solidFill>
                  <a:srgbClr val="FF0000"/>
                </a:solidFill>
              </a:rPr>
              <a:t>+Conclusion 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606221-F579-45A8-A843-87EDD1ACB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046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8AA958-7EF5-4EB0-806C-74836A2B6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 – Méthodes numériques exponentielles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78EE0A-709D-4E6A-9A69-97A1C1F54D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Méthodes usuelles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AB1664-5A63-444A-BC52-5D2B293703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Conditionnellement stable </a:t>
            </a:r>
          </a:p>
          <a:p>
            <a:endParaRPr lang="fr-FR" dirty="0"/>
          </a:p>
          <a:p>
            <a:r>
              <a:rPr lang="fr-FR" dirty="0"/>
              <a:t>Erreurs dues aux schémas numériques</a:t>
            </a:r>
          </a:p>
          <a:p>
            <a:endParaRPr lang="fr-FR" dirty="0"/>
          </a:p>
          <a:p>
            <a:r>
              <a:rPr lang="fr-FR" dirty="0"/>
              <a:t>Condition CFL à respecter (pas de temps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8B3B4E8-F4B8-474F-ADF7-691CCDBA6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Méthodes exponentielle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C7F8C92-21F6-4243-BC10-2A53A7E5303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/>
              <a:t>Grand pas de temps </a:t>
            </a:r>
          </a:p>
          <a:p>
            <a:endParaRPr lang="fr-FR" dirty="0"/>
          </a:p>
          <a:p>
            <a:r>
              <a:rPr lang="fr-FR" dirty="0"/>
              <a:t>Aucune erreur sur des problèmes linéaire (précision machine)</a:t>
            </a:r>
          </a:p>
          <a:p>
            <a:endParaRPr lang="fr-FR" dirty="0"/>
          </a:p>
          <a:p>
            <a:r>
              <a:rPr lang="fr-FR" dirty="0"/>
              <a:t>Inconditionnellement stable sur pb de CFD classique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49305E3-2AE4-48AE-BADF-ECC783546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307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5AD2DE-CFF0-475B-98D6-8249214AA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36955"/>
          </a:xfrm>
        </p:spPr>
        <p:txBody>
          <a:bodyPr/>
          <a:lstStyle/>
          <a:p>
            <a:pPr algn="ctr"/>
            <a:r>
              <a:rPr lang="fr-FR" dirty="0"/>
              <a:t>I - 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CBA7287-84B3-424D-9ABF-037BCE2D2D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fr-FR" b="0" dirty="0"/>
              </a:p>
              <a:p>
                <a:pPr marL="0" indent="0">
                  <a:buNone/>
                </a:pPr>
                <a:endParaRPr lang="fr-FR" dirty="0"/>
              </a:p>
              <a:p>
                <a:r>
                  <a:rPr lang="fr-FR" dirty="0"/>
                  <a:t>Implémentation de schémas numériques pour la résolution temporelle</a:t>
                </a:r>
              </a:p>
              <a:p>
                <a:endParaRPr lang="fr-FR" dirty="0"/>
              </a:p>
              <a:p>
                <a:r>
                  <a:rPr lang="fr-FR" dirty="0"/>
                  <a:t>Investigation sur les méthodes exponentielles </a:t>
                </a:r>
              </a:p>
              <a:p>
                <a:endParaRPr lang="fr-FR" dirty="0"/>
              </a:p>
              <a:p>
                <a:r>
                  <a:rPr lang="fr-FR" dirty="0"/>
                  <a:t>Programmation en python </a:t>
                </a:r>
              </a:p>
              <a:p>
                <a:endParaRPr lang="fr-FR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𝑅𝐻𝑆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CBA7287-84B3-424D-9ABF-037BCE2D2D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499F10-CC09-4721-80D2-753B2B7F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136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47D80A-963A-4039-9510-0B6C60716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B1B833-0C3E-4B64-82BD-D739D3ED2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Truc DW/</a:t>
            </a:r>
            <a:r>
              <a:rPr lang="fr-FR" dirty="0" err="1">
                <a:solidFill>
                  <a:srgbClr val="FF0000"/>
                </a:solidFill>
              </a:rPr>
              <a:t>dt</a:t>
            </a:r>
            <a:r>
              <a:rPr lang="fr-FR" dirty="0">
                <a:solidFill>
                  <a:srgbClr val="FF0000"/>
                </a:solidFill>
              </a:rPr>
              <a:t>= P …(SD </a:t>
            </a:r>
            <a:r>
              <a:rPr lang="fr-FR" dirty="0" err="1">
                <a:solidFill>
                  <a:srgbClr val="FF0000"/>
                </a:solidFill>
              </a:rPr>
              <a:t>equation</a:t>
            </a:r>
            <a:r>
              <a:rPr lang="fr-FR" dirty="0">
                <a:solidFill>
                  <a:srgbClr val="FF0000"/>
                </a:solidFill>
              </a:rPr>
              <a:t> forte)</a:t>
            </a:r>
          </a:p>
          <a:p>
            <a:r>
              <a:rPr lang="fr-FR" dirty="0">
                <a:solidFill>
                  <a:srgbClr val="FF0000"/>
                </a:solidFill>
              </a:rPr>
              <a:t>Expliquer lien entre temporel et spatial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60569D3D-C3BB-4780-B0B7-7AC724C3E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988" y="2179314"/>
            <a:ext cx="5847396" cy="386204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4BE81E-A13E-462D-BB3F-726E7C0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959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8E597-641E-4559-B633-702BBC9C3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F7DE30-3AD2-4874-BED4-F10455D3C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 – Introduction </a:t>
            </a:r>
          </a:p>
          <a:p>
            <a:endParaRPr lang="fr-FR" dirty="0"/>
          </a:p>
          <a:p>
            <a:r>
              <a:rPr lang="fr-FR" dirty="0"/>
              <a:t>II – Gestion de projet </a:t>
            </a:r>
          </a:p>
          <a:p>
            <a:endParaRPr lang="fr-FR" dirty="0"/>
          </a:p>
          <a:p>
            <a:r>
              <a:rPr lang="fr-FR" dirty="0"/>
              <a:t>III – Méthodes numériques temporelles usuelles </a:t>
            </a:r>
          </a:p>
          <a:p>
            <a:endParaRPr lang="fr-FR" dirty="0"/>
          </a:p>
          <a:p>
            <a:r>
              <a:rPr lang="fr-FR" dirty="0"/>
              <a:t>IV – Méthodes numériques exponentielles </a:t>
            </a:r>
          </a:p>
          <a:p>
            <a:endParaRPr lang="fr-FR" dirty="0"/>
          </a:p>
          <a:p>
            <a:r>
              <a:rPr lang="fr-FR" dirty="0"/>
              <a:t>V – Bilan des préconisations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D22D32-C001-47A4-B0C8-5D4C8904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595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AA8248-2FC7-4DB4-B76F-CE3FEE666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II – Gestion de projet </a:t>
            </a:r>
            <a:br>
              <a:rPr lang="fr-FR" dirty="0"/>
            </a:br>
            <a:r>
              <a:rPr lang="fr-FR" sz="2800" dirty="0"/>
              <a:t>Objectifs client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0EDACD-AC7E-4944-A8DC-529FEE578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Implémenter au moins une méthode d’intégration temporelle du type exponentielle</a:t>
            </a:r>
          </a:p>
          <a:p>
            <a:pPr marL="0" lvl="0" indent="0">
              <a:buNone/>
            </a:pPr>
            <a:endParaRPr lang="fr-FR" dirty="0"/>
          </a:p>
          <a:p>
            <a:pPr lvl="0"/>
            <a:r>
              <a:rPr lang="fr-FR" dirty="0"/>
              <a:t>Coupler cette méthode avec la méthode spatiale des SD</a:t>
            </a:r>
          </a:p>
          <a:p>
            <a:pPr marL="0" lvl="0" indent="0">
              <a:buNone/>
            </a:pPr>
            <a:endParaRPr lang="fr-FR" dirty="0"/>
          </a:p>
          <a:p>
            <a:pPr lvl="0"/>
            <a:r>
              <a:rPr lang="fr-FR" dirty="0"/>
              <a:t>Fournir et commenter le code</a:t>
            </a:r>
          </a:p>
          <a:p>
            <a:r>
              <a:rPr lang="fr-FR" dirty="0">
                <a:solidFill>
                  <a:srgbClr val="FF0000"/>
                </a:solidFill>
              </a:rPr>
              <a:t>Ces trois objectifs sont à mettre un peu en fin de l’intro 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La gestion de projet doit commencer par la stratégie mise en place 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0BF3ACC-650B-47C0-B56A-D817F3D6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17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24EC0-D904-421A-A85B-AB0678AF0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D2C893-42EC-4C2F-9BF0-7AF360B0F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Création d’une conversation </a:t>
            </a:r>
            <a:r>
              <a:rPr lang="fr-FR" dirty="0" err="1">
                <a:solidFill>
                  <a:srgbClr val="FF0000"/>
                </a:solidFill>
              </a:rPr>
              <a:t>whatsapp</a:t>
            </a:r>
            <a:r>
              <a:rPr lang="fr-FR" dirty="0">
                <a:solidFill>
                  <a:srgbClr val="FF0000"/>
                </a:solidFill>
              </a:rPr>
              <a:t> 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Plateforme </a:t>
            </a:r>
            <a:r>
              <a:rPr lang="fr-FR" dirty="0" err="1">
                <a:solidFill>
                  <a:srgbClr val="FF0000"/>
                </a:solidFill>
              </a:rPr>
              <a:t>Github</a:t>
            </a:r>
            <a:r>
              <a:rPr lang="fr-FR" dirty="0">
                <a:solidFill>
                  <a:srgbClr val="FF0000"/>
                </a:solidFill>
              </a:rPr>
              <a:t> 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Mail </a:t>
            </a:r>
            <a:r>
              <a:rPr lang="fr-FR" dirty="0" err="1">
                <a:solidFill>
                  <a:srgbClr val="FF0000"/>
                </a:solidFill>
              </a:rPr>
              <a:t>etc</a:t>
            </a:r>
            <a:r>
              <a:rPr lang="fr-FR" dirty="0">
                <a:solidFill>
                  <a:srgbClr val="FF0000"/>
                </a:solidFill>
              </a:rPr>
              <a:t> .. 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Développer les choses un peu comme dans le plan de développement.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88C3BA0-0EAA-456B-BEC4-324DD889E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182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B6E984-1000-41D0-9BAD-8224D1D5B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II – Gestion de projet </a:t>
            </a:r>
            <a:br>
              <a:rPr lang="fr-FR" dirty="0"/>
            </a:br>
            <a:r>
              <a:rPr lang="fr-FR" sz="2800" dirty="0"/>
              <a:t>Livrables attendus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C42D89-DA06-4B88-A1AF-550229405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Une maquette (python) dans laquelle les schémas sont implantés (à gérer sous GitHub) 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Plusieurs cas test  </a:t>
            </a:r>
          </a:p>
          <a:p>
            <a:pPr marL="0" lvl="0" indent="0">
              <a:buNone/>
            </a:pPr>
            <a:endParaRPr lang="fr-FR" dirty="0"/>
          </a:p>
          <a:p>
            <a:pPr lvl="0"/>
            <a:r>
              <a:rPr lang="fr-FR" dirty="0"/>
              <a:t>Un rapport sur la comparaison croisée des schémas numériques (liste de recommandations ) </a:t>
            </a:r>
          </a:p>
          <a:p>
            <a:pPr marL="0" lvl="0" indent="0">
              <a:buNone/>
            </a:pPr>
            <a:endParaRPr lang="fr-FR" dirty="0"/>
          </a:p>
          <a:p>
            <a:pPr lvl="0"/>
            <a:r>
              <a:rPr lang="fr-FR" dirty="0">
                <a:solidFill>
                  <a:srgbClr val="FF0000"/>
                </a:solidFill>
              </a:rPr>
              <a:t>Pareil ca dégage plutôt en conclusion générale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2D4A30-1663-492F-AD8A-461A6BC6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246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4E9914-A102-49E3-9B09-BB7A13F49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II – Gestion de projet</a:t>
            </a:r>
            <a:br>
              <a:rPr lang="fr-FR" dirty="0"/>
            </a:br>
            <a:r>
              <a:rPr lang="fr-FR" sz="2800" dirty="0"/>
              <a:t>Organisation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412395-3E7D-4827-B89D-D10AF7A53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160983"/>
            <a:ext cx="4185623" cy="3880379"/>
          </a:xfrm>
        </p:spPr>
        <p:txBody>
          <a:bodyPr/>
          <a:lstStyle/>
          <a:p>
            <a:r>
              <a:rPr lang="fr-FR" dirty="0"/>
              <a:t>Répartition en 2 équipes </a:t>
            </a:r>
          </a:p>
          <a:p>
            <a:r>
              <a:rPr lang="fr-FR" dirty="0"/>
              <a:t>Répondre aux 2 principaux objectifs du client </a:t>
            </a:r>
          </a:p>
          <a:p>
            <a:r>
              <a:rPr lang="fr-FR" dirty="0"/>
              <a:t>Gain de temps sur la partie couplage</a:t>
            </a:r>
          </a:p>
          <a:p>
            <a:r>
              <a:rPr lang="fr-FR" dirty="0"/>
              <a:t>Difficulté sur la partie implémentation d’une méthode</a:t>
            </a:r>
          </a:p>
          <a:p>
            <a:r>
              <a:rPr lang="fr-FR" dirty="0"/>
              <a:t>   Changement temporaire d’équipe. </a:t>
            </a:r>
          </a:p>
          <a:p>
            <a:r>
              <a:rPr lang="fr-FR" dirty="0">
                <a:solidFill>
                  <a:srgbClr val="FF0000"/>
                </a:solidFill>
              </a:rPr>
              <a:t>Ne pas l’écrire là mais plutôt pendant le Gantt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image6.png">
            <a:extLst>
              <a:ext uri="{FF2B5EF4-FFF2-40B4-BE49-F238E27FC236}">
                <a16:creationId xmlns:a16="http://schemas.microsoft.com/office/drawing/2014/main" id="{C0C77CD7-A252-41BA-924C-91383B1D9AA9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2"/>
          <a:srcRect/>
          <a:stretch>
            <a:fillRect/>
          </a:stretch>
        </p:blipFill>
        <p:spPr>
          <a:xfrm>
            <a:off x="5141204" y="2160983"/>
            <a:ext cx="4934951" cy="3304116"/>
          </a:xfrm>
          <a:prstGeom prst="rect">
            <a:avLst/>
          </a:prstGeom>
          <a:ln/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4F1978B8-9DC2-4CC4-87B0-445F4B061D10}"/>
              </a:ext>
            </a:extLst>
          </p:cNvPr>
          <p:cNvSpPr/>
          <p:nvPr/>
        </p:nvSpPr>
        <p:spPr>
          <a:xfrm>
            <a:off x="765794" y="4640663"/>
            <a:ext cx="470516" cy="348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4AD553-1959-43E0-B79D-B4616E5D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746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543</TotalTime>
  <Words>871</Words>
  <Application>Microsoft Office PowerPoint</Application>
  <PresentationFormat>Grand écran</PresentationFormat>
  <Paragraphs>202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Cambria Math</vt:lpstr>
      <vt:lpstr>Trebuchet MS</vt:lpstr>
      <vt:lpstr>Wingdings 3</vt:lpstr>
      <vt:lpstr>Facette</vt:lpstr>
      <vt:lpstr>Soutenance Blanche de PIE</vt:lpstr>
      <vt:lpstr>I - Introduction</vt:lpstr>
      <vt:lpstr>I - Introduction</vt:lpstr>
      <vt:lpstr>Présentation PowerPoint</vt:lpstr>
      <vt:lpstr>Sommaire</vt:lpstr>
      <vt:lpstr>II – Gestion de projet  Objectifs client</vt:lpstr>
      <vt:lpstr>Présentation PowerPoint</vt:lpstr>
      <vt:lpstr>II – Gestion de projet  Livrables attendus</vt:lpstr>
      <vt:lpstr>II – Gestion de projet Organisation</vt:lpstr>
      <vt:lpstr>II – Gestion de projet  Diagramme de Gantt initial</vt:lpstr>
      <vt:lpstr>Présentation PowerPoint</vt:lpstr>
      <vt:lpstr>II – Gestion de projet  Diagramme de Gantt « final »</vt:lpstr>
      <vt:lpstr>II – Gestion de projet Conclusion</vt:lpstr>
      <vt:lpstr>III - Méthodes numériques temporelles usuelles </vt:lpstr>
      <vt:lpstr>III - Méthodes numériques temporelles usuelles </vt:lpstr>
      <vt:lpstr>III - Méthodes numériques temporelles usuelles </vt:lpstr>
      <vt:lpstr>III - Méthodes numériques temporelles usuelles </vt:lpstr>
      <vt:lpstr>III - Méthodes numériques temporelles usuelles </vt:lpstr>
      <vt:lpstr>IV – Méthodes numériques exponentielles</vt:lpstr>
      <vt:lpstr>IV – Méthodes numériques exponentielles</vt:lpstr>
      <vt:lpstr>IV – Méthodes numériques exponentielles</vt:lpstr>
      <vt:lpstr>IV – Méthodes numériques exponentielles</vt:lpstr>
      <vt:lpstr>Présentation PowerPoint</vt:lpstr>
      <vt:lpstr>IV – Méthodes numériques exponentielles</vt:lpstr>
      <vt:lpstr>Présentation PowerPoint</vt:lpstr>
      <vt:lpstr>IV – Méthodes numériques exponentielles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Maes Theo</dc:creator>
  <cp:lastModifiedBy>Maes Theo</cp:lastModifiedBy>
  <cp:revision>59</cp:revision>
  <dcterms:created xsi:type="dcterms:W3CDTF">2019-02-09T17:09:18Z</dcterms:created>
  <dcterms:modified xsi:type="dcterms:W3CDTF">2019-02-12T14:57:40Z</dcterms:modified>
</cp:coreProperties>
</file>