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s" ContentType="video/unknow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56" r:id="rId2"/>
    <p:sldId id="289" r:id="rId3"/>
    <p:sldId id="290" r:id="rId4"/>
    <p:sldId id="267" r:id="rId5"/>
    <p:sldId id="304" r:id="rId6"/>
    <p:sldId id="283" r:id="rId7"/>
    <p:sldId id="299" r:id="rId8"/>
    <p:sldId id="292" r:id="rId9"/>
    <p:sldId id="291" r:id="rId10"/>
    <p:sldId id="257" r:id="rId11"/>
    <p:sldId id="260" r:id="rId12"/>
    <p:sldId id="264" r:id="rId13"/>
    <p:sldId id="284" r:id="rId14"/>
    <p:sldId id="263" r:id="rId15"/>
    <p:sldId id="301" r:id="rId16"/>
    <p:sldId id="302" r:id="rId17"/>
    <p:sldId id="303" r:id="rId18"/>
    <p:sldId id="273" r:id="rId19"/>
    <p:sldId id="305" r:id="rId20"/>
    <p:sldId id="275" r:id="rId21"/>
    <p:sldId id="294" r:id="rId22"/>
    <p:sldId id="295" r:id="rId23"/>
    <p:sldId id="296" r:id="rId24"/>
    <p:sldId id="298" r:id="rId25"/>
    <p:sldId id="307" r:id="rId26"/>
    <p:sldId id="276" r:id="rId27"/>
    <p:sldId id="306" r:id="rId28"/>
    <p:sldId id="265" r:id="rId29"/>
    <p:sldId id="272" r:id="rId30"/>
    <p:sldId id="274" r:id="rId31"/>
    <p:sldId id="277" r:id="rId32"/>
    <p:sldId id="281" r:id="rId33"/>
    <p:sldId id="300" r:id="rId34"/>
    <p:sldId id="310" r:id="rId35"/>
    <p:sldId id="280" r:id="rId36"/>
    <p:sldId id="30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11/03/2019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11/03/2019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11/03/2019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11/03/2019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11/03/2019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ts"/><Relationship Id="rId1" Type="http://schemas.microsoft.com/office/2007/relationships/media" Target="../media/media2.ts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ts"/><Relationship Id="rId1" Type="http://schemas.microsoft.com/office/2007/relationships/media" Target="../media/media1.ts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06" y="1813580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826" y="2771254"/>
            <a:ext cx="7766936" cy="10968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Analyse de schémas numériques d’intégration temporelle pour les simulations aux grandes échelles avec des méthodes spectrales discontinues d’ordre élevé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6211925" y="4068600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Fourtout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Jean-Baptiste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Reboul Louis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Seize Pierre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Barassa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-Ramos Sara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1871512" y="4055633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Vasseur Xavier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Puigt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et Résultats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23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Explicite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Implicite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 EDO   </a:t>
            </a:r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EDP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05" y="1347786"/>
            <a:ext cx="4944535" cy="3506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3758EF-6D62-4DF0-8724-2F5B284AF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6" y="5157790"/>
            <a:ext cx="9458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239796" y="3835153"/>
            <a:ext cx="6640398" cy="674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782A6-232F-B049-9CAE-D33F53B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4E18D-9B48-B44E-AF41-B1AD5B4A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4326467" cy="4110961"/>
          </a:xfrm>
        </p:spPr>
        <p:txBody>
          <a:bodyPr>
            <a:normAutofit/>
          </a:bodyPr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r>
              <a:rPr lang="fr-FR" dirty="0"/>
              <a:t> (RK):</a:t>
            </a:r>
          </a:p>
          <a:p>
            <a:pPr lvl="1"/>
            <a:r>
              <a:rPr lang="fr-FR" dirty="0"/>
              <a:t>Méthode élaborée par Carl Runge et Martin W. </a:t>
            </a:r>
            <a:r>
              <a:rPr lang="fr-FR" dirty="0" err="1"/>
              <a:t>Kutta</a:t>
            </a:r>
            <a:r>
              <a:rPr lang="fr-FR" dirty="0"/>
              <a:t> en 1901</a:t>
            </a:r>
          </a:p>
          <a:p>
            <a:pPr lvl="1"/>
            <a:r>
              <a:rPr lang="fr-FR" dirty="0"/>
              <a:t>Méthode Explicite</a:t>
            </a:r>
          </a:p>
          <a:p>
            <a:pPr lvl="1"/>
            <a:r>
              <a:rPr lang="fr-FR" dirty="0"/>
              <a:t>Conditionnellement Stable</a:t>
            </a:r>
          </a:p>
          <a:p>
            <a:r>
              <a:rPr lang="fr-FR" dirty="0" err="1"/>
              <a:t>Backward</a:t>
            </a:r>
            <a:r>
              <a:rPr lang="fr-FR" dirty="0"/>
              <a:t> </a:t>
            </a:r>
            <a:r>
              <a:rPr lang="fr-FR" dirty="0" err="1"/>
              <a:t>Differentiation</a:t>
            </a:r>
            <a:r>
              <a:rPr lang="fr-FR" dirty="0"/>
              <a:t> Formula (BDF):</a:t>
            </a:r>
          </a:p>
          <a:p>
            <a:pPr lvl="1"/>
            <a:r>
              <a:rPr lang="fr-FR" dirty="0"/>
              <a:t>Méthode établie par Bill C. W. </a:t>
            </a:r>
            <a:r>
              <a:rPr lang="fr-FR" dirty="0" err="1"/>
              <a:t>Gear</a:t>
            </a:r>
            <a:r>
              <a:rPr lang="fr-FR" dirty="0"/>
              <a:t> en 2007</a:t>
            </a:r>
          </a:p>
          <a:p>
            <a:pPr lvl="1"/>
            <a:r>
              <a:rPr lang="fr-FR" dirty="0"/>
              <a:t>Méthode Implicite</a:t>
            </a:r>
          </a:p>
          <a:p>
            <a:pPr lvl="1"/>
            <a:r>
              <a:rPr lang="fr-FR" dirty="0"/>
              <a:t>Inconditionnellement Stable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C5808-3175-8F4A-BE20-FCFC116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2A2C74A-77C9-6F46-A6B6-E6539B2C4B18}"/>
                  </a:ext>
                </a:extLst>
              </p:cNvPr>
              <p:cNvSpPr txBox="1"/>
              <p:nvPr/>
            </p:nvSpPr>
            <p:spPr>
              <a:xfrm>
                <a:off x="5003800" y="1930400"/>
                <a:ext cx="4610100" cy="434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Méthode Explicite</a:t>
                </a: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Détermine la solution a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en fonction de la fonction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Coût de calcul provient du respect de la condition de stabilité (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suffisamment petit</a:t>
                </a:r>
                <a:r>
                  <a:rPr lang="fr-FR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</a:t>
                </a:r>
              </a:p>
              <a:p>
                <a:pPr lvl="1">
                  <a:spcBef>
                    <a:spcPts val="1000"/>
                  </a:spcBef>
                  <a:buClr>
                    <a:srgbClr val="5FCBEF"/>
                  </a:buClr>
                  <a:buSzPct val="80000"/>
                </a:pPr>
                <a:endParaRPr lang="fr-FR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342900" lvl="0" indent="-34290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Méthode Implicite :</a:t>
                </a: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Détermine la solution a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en résolvant une équation prenant en compte la valeur de la fonction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et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Cout de calcul provient de la résolution de l’équation implicite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2A2C74A-77C9-6F46-A6B6-E6539B2C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930400"/>
                <a:ext cx="4610100" cy="4349909"/>
              </a:xfrm>
              <a:prstGeom prst="rect">
                <a:avLst/>
              </a:prstGeom>
              <a:blipFill>
                <a:blip r:embed="rId2"/>
                <a:stretch>
                  <a:fillRect t="-421" r="-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8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82917B-98E7-C442-8F69-7968E288F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644098" cy="4697411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Considérons le problème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Méthode RK4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Méthode d'ordre 4 (erreur de l’ordre</a:t>
                </a:r>
              </a:p>
              <a:p>
                <a:pPr marL="457200" lvl="1" indent="0">
                  <a:buNone/>
                </a:pPr>
                <a:r>
                  <a:rPr lang="fr-FR" dirty="0"/>
                  <a:t>de Δt</a:t>
                </a:r>
                <a:r>
                  <a:rPr lang="fr-FR" baseline="30000" dirty="0"/>
                  <a:t>4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Méthode à </a:t>
                </a:r>
                <a:r>
                  <a:rPr lang="fr-FR" dirty="0" err="1">
                    <a:solidFill>
                      <a:schemeClr val="tx1"/>
                    </a:solidFill>
                  </a:rPr>
                  <a:t>sous-pas</a:t>
                </a:r>
                <a:r>
                  <a:rPr lang="fr-FR" dirty="0">
                    <a:solidFill>
                      <a:schemeClr val="tx1"/>
                    </a:solidFill>
                  </a:rPr>
                  <a:t> multiple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82917B-98E7-C442-8F69-7968E288F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644098" cy="4697411"/>
              </a:xfrm>
              <a:blipFill>
                <a:blip r:embed="rId2"/>
                <a:stretch>
                  <a:fillRect l="-141" t="-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D9A85341-C4F9-D640-93C6-90BAF84B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C589B3-C27C-3C46-955D-F78B34EA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45EC7E-9110-4941-ACC6-BC64D3C3F206}"/>
              </a:ext>
            </a:extLst>
          </p:cNvPr>
          <p:cNvSpPr txBox="1">
            <a:spLocks/>
          </p:cNvSpPr>
          <p:nvPr/>
        </p:nvSpPr>
        <p:spPr>
          <a:xfrm>
            <a:off x="4999383" y="2160588"/>
            <a:ext cx="4322049" cy="388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C13EE5-85C8-4972-905E-36CB61C83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9" y="1270000"/>
            <a:ext cx="5302520" cy="53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0947E-03DE-43A2-88C5-AA280635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2028C67-0E89-43EC-BD89-C80F55A6B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Méthode BDF4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Utilisées pour résoudre des équations différentielles raides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Méthode d’ordre 4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Méthode à pas de temps multiple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/>
                  <a:t>Construit à partir de polynôme d’interpolation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2028C67-0E89-43EC-BD89-C80F55A6B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D9385F-DE46-4315-8DFB-A2472191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4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6614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6BDCC2-6C88-4D7B-B46F-5D16CC832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94" y="2646239"/>
            <a:ext cx="9184978" cy="2763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309178-7DDE-4615-8D77-EE9C97872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3" y="2375296"/>
            <a:ext cx="9004918" cy="33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239796" y="4483223"/>
            <a:ext cx="8596668" cy="852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6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</a:t>
            </a:r>
          </a:p>
          <a:p>
            <a:endParaRPr lang="fr-FR" dirty="0"/>
          </a:p>
          <a:p>
            <a:r>
              <a:rPr lang="fr-FR" dirty="0"/>
              <a:t>Projet code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FF7E619-3530-4DB5-95F9-05201D59BAA0}"/>
              </a:ext>
            </a:extLst>
          </p:cNvPr>
          <p:cNvGrpSpPr/>
          <p:nvPr/>
        </p:nvGrpSpPr>
        <p:grpSpPr>
          <a:xfrm>
            <a:off x="5242560" y="1412240"/>
            <a:ext cx="6522720" cy="4331320"/>
            <a:chOff x="5242560" y="1412240"/>
            <a:chExt cx="6522720" cy="433132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ECD4CCB-CBE3-457F-8E78-FDA4CFD1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560" y="1412240"/>
              <a:ext cx="6522720" cy="403352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D19B8D1-82ED-4BB9-B80E-ABB3D33922DC}"/>
                </a:ext>
              </a:extLst>
            </p:cNvPr>
            <p:cNvSpPr txBox="1"/>
            <p:nvPr/>
          </p:nvSpPr>
          <p:spPr>
            <a:xfrm>
              <a:off x="7575736" y="5503857"/>
              <a:ext cx="2349499" cy="23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Image issue du site thermoflow.com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Position du problème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Formule de Duhamel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802029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52" y="4208633"/>
            <a:ext cx="6278014" cy="9324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CB720B-AB12-4FBF-A5B4-2E861474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0" y="2711907"/>
            <a:ext cx="1488906" cy="7170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DA15E-29AD-4B7C-BD2E-537E3A50D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13" y="5443144"/>
            <a:ext cx="6859141" cy="83141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885E8C7-F920-42AE-B4B6-083572737BA5}"/>
              </a:ext>
            </a:extLst>
          </p:cNvPr>
          <p:cNvSpPr/>
          <p:nvPr/>
        </p:nvSpPr>
        <p:spPr>
          <a:xfrm>
            <a:off x="944721" y="5645785"/>
            <a:ext cx="727969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F872-F6E3-4035-94AF-FC06412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25"/>
          </a:xfrm>
        </p:spPr>
        <p:txBody>
          <a:bodyPr/>
          <a:lstStyle/>
          <a:p>
            <a:pPr algn="ctr"/>
            <a:r>
              <a:rPr lang="fr-FR" dirty="0"/>
              <a:t>Calcul de quadrature : Runge-</a:t>
            </a:r>
            <a:r>
              <a:rPr lang="fr-FR" dirty="0" err="1"/>
              <a:t>Kutta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EE48B-CB47-4FC8-BDFD-8113AA40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91"/>
            <a:ext cx="8596668" cy="4327972"/>
          </a:xfrm>
        </p:spPr>
        <p:txBody>
          <a:bodyPr/>
          <a:lstStyle/>
          <a:p>
            <a:r>
              <a:rPr lang="fr-FR" dirty="0"/>
              <a:t>Méthode de Runge-</a:t>
            </a:r>
            <a:r>
              <a:rPr lang="fr-FR" dirty="0" err="1"/>
              <a:t>Kutta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Fonctions constantes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AD857-D5F8-4086-AFB0-CE81291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602637C-27FC-4BCE-A37C-BBABE291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22" y="5144609"/>
            <a:ext cx="3254022" cy="1257409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C8DA7F-0945-481D-9BEA-13A8030932AD}"/>
              </a:ext>
            </a:extLst>
          </p:cNvPr>
          <p:cNvSpPr/>
          <p:nvPr/>
        </p:nvSpPr>
        <p:spPr>
          <a:xfrm rot="5400000">
            <a:off x="2663984" y="5196727"/>
            <a:ext cx="370107" cy="23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E2DA7B9-0622-40C0-A16A-39F13E3F7515}"/>
              </a:ext>
            </a:extLst>
          </p:cNvPr>
          <p:cNvSpPr/>
          <p:nvPr/>
        </p:nvSpPr>
        <p:spPr>
          <a:xfrm>
            <a:off x="4766961" y="5691149"/>
            <a:ext cx="391388" cy="268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0F4DC7-64CD-46A1-8447-684823B8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37" y="5497875"/>
            <a:ext cx="3525128" cy="7441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C21554-9642-4335-86DB-71A8EE02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5" y="4533808"/>
            <a:ext cx="4066096" cy="5264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4FFB81-90E3-4059-99B8-9B9B46C6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1" y="2152545"/>
            <a:ext cx="3854690" cy="18601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A0D0CF-6473-40B1-86DB-17117A5DA88F}"/>
              </a:ext>
            </a:extLst>
          </p:cNvPr>
          <p:cNvSpPr txBox="1"/>
          <p:nvPr/>
        </p:nvSpPr>
        <p:spPr>
          <a:xfrm>
            <a:off x="1264351" y="6478175"/>
            <a:ext cx="5938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Issu de l’article « A short course on </a:t>
            </a:r>
            <a:r>
              <a:rPr lang="fr-FR" sz="1000" dirty="0" err="1"/>
              <a:t>exponential</a:t>
            </a:r>
            <a:r>
              <a:rPr lang="fr-FR" sz="1000" dirty="0"/>
              <a:t> </a:t>
            </a:r>
            <a:r>
              <a:rPr lang="fr-FR" sz="1000" dirty="0" err="1"/>
              <a:t>integrators</a:t>
            </a:r>
            <a:r>
              <a:rPr lang="fr-FR" sz="1000" dirty="0"/>
              <a:t> » de Marlis </a:t>
            </a:r>
            <a:r>
              <a:rPr lang="fr-FR" sz="1000" dirty="0" err="1"/>
              <a:t>Hockbruck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244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D21E3-EFDC-4EFA-9E9D-70B76B1B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 quadrature : Taylor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F6AE0-B355-48B6-8382-3E855A7F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 Taylor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B1B8C-A61F-4E1F-A085-9DE1DD5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z="1200" smtClean="0"/>
              <a:pPr/>
              <a:t>22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3B15C-2DB7-42C7-8F6E-611E488C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" y="2654867"/>
            <a:ext cx="4556352" cy="9984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EC3F0B-4D31-4DD3-878A-C9656E61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" y="3773767"/>
            <a:ext cx="2348882" cy="654415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A5020C8-E4C3-4086-BD0B-11E506DF718B}"/>
              </a:ext>
            </a:extLst>
          </p:cNvPr>
          <p:cNvSpPr/>
          <p:nvPr/>
        </p:nvSpPr>
        <p:spPr>
          <a:xfrm>
            <a:off x="4781094" y="3915052"/>
            <a:ext cx="536630" cy="291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F2BBA7-F736-4CAE-B346-74877946A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4" y="2605298"/>
            <a:ext cx="4113858" cy="14340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6CEC42-D9B0-42CE-B657-472A0DB2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4" y="4269529"/>
            <a:ext cx="3664798" cy="6782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25DE3B-9E0D-435A-81AF-418A377ABFF6}"/>
              </a:ext>
            </a:extLst>
          </p:cNvPr>
          <p:cNvSpPr txBox="1"/>
          <p:nvPr/>
        </p:nvSpPr>
        <p:spPr>
          <a:xfrm>
            <a:off x="1235433" y="6161858"/>
            <a:ext cx="679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Issu de l’article scientifique « Computers and </a:t>
            </a:r>
            <a:r>
              <a:rPr lang="fr-FR" sz="1000" dirty="0" err="1"/>
              <a:t>Mathematics</a:t>
            </a:r>
            <a:r>
              <a:rPr lang="fr-FR" sz="1000" dirty="0"/>
              <a:t> </a:t>
            </a:r>
            <a:r>
              <a:rPr lang="fr-FR" sz="1000" dirty="0" err="1"/>
              <a:t>with</a:t>
            </a:r>
            <a:r>
              <a:rPr lang="fr-FR" sz="1000" dirty="0"/>
              <a:t> applications » d’</a:t>
            </a:r>
            <a:r>
              <a:rPr lang="fr-FR" sz="1000" dirty="0" err="1"/>
              <a:t>Antti</a:t>
            </a:r>
            <a:r>
              <a:rPr lang="fr-FR" sz="1000" dirty="0"/>
              <a:t> </a:t>
            </a:r>
            <a:r>
              <a:rPr lang="fr-FR" sz="1000" dirty="0" err="1"/>
              <a:t>Koskela</a:t>
            </a:r>
            <a:r>
              <a:rPr lang="fr-FR" sz="1000" dirty="0"/>
              <a:t> et Alexander Ostermann</a:t>
            </a:r>
          </a:p>
        </p:txBody>
      </p:sp>
    </p:spTree>
    <p:extLst>
      <p:ext uri="{BB962C8B-B14F-4D97-AF65-F5344CB8AC3E}">
        <p14:creationId xmlns:p14="http://schemas.microsoft.com/office/powerpoint/2010/main" val="323106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B6210-8421-433C-8146-A3FAF54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Exponentielle 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A8113-D017-4A05-95C8-DE76FF13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le plus simple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Correction du schéma Euler explicite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33F7F-ADD9-41BA-B7D4-803B9DE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6A9212-604F-4836-A461-32164257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4" y="2894121"/>
            <a:ext cx="5558496" cy="1194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D29E8D-0FB8-4E23-926C-BD657FA2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05" y="4930937"/>
            <a:ext cx="3663519" cy="3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9B47-23AA-4324-B27B-E244F3E2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Passage en non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AED6D-B233-41AA-A3D1-AF82EC00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standard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B8F3D-5264-4529-88F2-AE14CC2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02B6A-D93E-491C-B1B2-5F4091A8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3" y="2738568"/>
            <a:ext cx="6371076" cy="83894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68D07E-0A22-4453-822D-D1D2B223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53" y="4453321"/>
            <a:ext cx="5652019" cy="11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E6CB-4F6E-498D-9DA3-41B01A29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992"/>
          </a:xfrm>
        </p:spPr>
        <p:txBody>
          <a:bodyPr/>
          <a:lstStyle/>
          <a:p>
            <a:pPr algn="ctr"/>
            <a:r>
              <a:rPr lang="fr-FR" dirty="0"/>
              <a:t>Matrice augmentée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CDC37C3-24F2-403F-894A-3A4B11BA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3" y="2352582"/>
            <a:ext cx="8568332" cy="23078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565CC-66D0-4501-A68A-F8CE470E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10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0"/>
          </a:xfrm>
        </p:spPr>
        <p:txBody>
          <a:bodyPr/>
          <a:lstStyle/>
          <a:p>
            <a:pPr algn="ctr"/>
            <a:r>
              <a:rPr lang="fr-FR" dirty="0"/>
              <a:t>Espace de Krylov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2064" y="4363875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909637" y="5115169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609701" y="5549020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7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65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" y="609600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6CAD6-93A2-4CBA-9AF7-DDBB4389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931160"/>
            <a:ext cx="75505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7FDD80-0CA7-4F2F-84B9-AF86611D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44" y="2844691"/>
            <a:ext cx="4753650" cy="6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337707"/>
            <a:ext cx="10164932" cy="66248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80AF47-050A-4D31-93D8-1A3676CE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24" y="3166566"/>
            <a:ext cx="4661695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5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8A60D4D-9971-4A43-9581-FFEF65A1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34" y="3384372"/>
            <a:ext cx="7196630" cy="1203018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E85D1B-2AEF-4BD8-8E60-5AEAACC0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6" y="307767"/>
            <a:ext cx="11789546" cy="65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pPr algn="ctr"/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151E7E7-719A-4588-91BD-9943A245E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1" y="2939601"/>
            <a:ext cx="6137783" cy="1436939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E470FD-F7AF-47BF-86E1-68501B91C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5" y="170840"/>
            <a:ext cx="11620870" cy="65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7B80-F2B7-49E6-AD89-AA5B001E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Convection/Diffusion</a:t>
            </a:r>
          </a:p>
        </p:txBody>
      </p:sp>
      <p:pic>
        <p:nvPicPr>
          <p:cNvPr id="5" name="conv_diff_rk_vs_bdf_vs_exp">
            <a:hlinkClick r:id="" action="ppaction://media"/>
            <a:extLst>
              <a:ext uri="{FF2B5EF4-FFF2-40B4-BE49-F238E27FC236}">
                <a16:creationId xmlns:a16="http://schemas.microsoft.com/office/drawing/2014/main" id="{EB25B0AD-8AC2-4A0B-94B0-9A2D69135CF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767" y="1745502"/>
            <a:ext cx="7505896" cy="42958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A640B1-3083-41B7-AF54-EBA0BD4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3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B802E-DCE4-4D8F-96EE-A32AEC5D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Krylov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36B87C-19AE-4398-AD0E-3D7187F4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4" y="1420412"/>
            <a:ext cx="11194572" cy="51309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A37E3D-9377-40BE-AA7A-1A8ED4BC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2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A50E0-9007-497C-9665-D1A03FB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274BE-F605-4CE0-AD36-4BAB9F3B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Parfaite résolution des problèmes linéaires </a:t>
            </a:r>
          </a:p>
          <a:p>
            <a:endParaRPr lang="fr-FR" dirty="0"/>
          </a:p>
          <a:p>
            <a:r>
              <a:rPr lang="fr-FR" dirty="0"/>
              <a:t>Donc problème d’advection/diffusion résolu exactement </a:t>
            </a:r>
          </a:p>
          <a:p>
            <a:endParaRPr lang="fr-FR" dirty="0"/>
          </a:p>
          <a:p>
            <a:r>
              <a:rPr lang="fr-FR" dirty="0"/>
              <a:t>Equation non-linéaire du type Burgers </a:t>
            </a:r>
            <a:r>
              <a:rPr lang="fr-FR" dirty="0">
                <a:sym typeface="Wingdings" panose="05000000000000000000" pitchFamily="2" charset="2"/>
              </a:rPr>
              <a:t> Difficile de conclure car c’est en dehors des hypothèses d’applications de la théorie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Les espaces de Krylov semble </a:t>
            </a:r>
            <a:r>
              <a:rPr lang="fr-FR" dirty="0" err="1">
                <a:sym typeface="Wingdings" panose="05000000000000000000" pitchFamily="2" charset="2"/>
              </a:rPr>
              <a:t>necessair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DDE9B-4449-4A1B-AAEC-1C35912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32631-363D-4E39-99F4-9BE74CCC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Consistance et stabilité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AA418-3196-4513-B3B5-760782875C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A378F8-2DCB-48AE-A158-4A9F1E66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743" y="2045494"/>
            <a:ext cx="4184034" cy="3880773"/>
          </a:xfrm>
        </p:spPr>
        <p:txBody>
          <a:bodyPr>
            <a:normAutofit/>
          </a:bodyPr>
          <a:lstStyle/>
          <a:p>
            <a:r>
              <a:rPr lang="fr-FR" dirty="0"/>
              <a:t>Vidéo de Pierre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5BD6DE-F525-4EF7-8143-CE19A6A9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E429C1-9A10-4041-966E-91536071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3" y="2741952"/>
            <a:ext cx="1421693" cy="337351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A831582-7065-4F0E-973F-A502AEE43F9D}"/>
              </a:ext>
            </a:extLst>
          </p:cNvPr>
          <p:cNvSpPr/>
          <p:nvPr/>
        </p:nvSpPr>
        <p:spPr>
          <a:xfrm>
            <a:off x="2536256" y="2741952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1F146B-3F3D-43AE-98AA-036C30827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80" y="2604093"/>
            <a:ext cx="2422923" cy="6130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B8B437-80BC-44AC-9F85-B7F93DA24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6" y="3305244"/>
            <a:ext cx="1435360" cy="3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4" y="3203689"/>
            <a:ext cx="2420012" cy="68304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10985F2-4DB3-4D2E-8B68-4343478279BA}"/>
              </a:ext>
            </a:extLst>
          </p:cNvPr>
          <p:cNvGrpSpPr/>
          <p:nvPr/>
        </p:nvGrpSpPr>
        <p:grpSpPr>
          <a:xfrm>
            <a:off x="3335961" y="1756336"/>
            <a:ext cx="6749072" cy="4285026"/>
            <a:chOff x="5268238" y="1949125"/>
            <a:chExt cx="6123208" cy="4073512"/>
          </a:xfrm>
        </p:grpSpPr>
        <p:pic>
          <p:nvPicPr>
            <p:cNvPr id="4" name="Espace réservé du contenu 4">
              <a:extLst>
                <a:ext uri="{FF2B5EF4-FFF2-40B4-BE49-F238E27FC236}">
                  <a16:creationId xmlns:a16="http://schemas.microsoft.com/office/drawing/2014/main" id="{60569D3D-C3BB-4780-B0B7-7AC724C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238" y="1949125"/>
              <a:ext cx="5847396" cy="3862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5982BC-822D-478E-AB35-98ECC9DF8425}"/>
                </a:ext>
              </a:extLst>
            </p:cNvPr>
            <p:cNvSpPr txBox="1"/>
            <p:nvPr/>
          </p:nvSpPr>
          <p:spPr>
            <a:xfrm>
              <a:off x="6473217" y="5776416"/>
              <a:ext cx="4918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Image issu du rapport de projet de l’année précédente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0AD97-191D-4FAA-9C4E-653C5ACD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pPr algn="ctr"/>
            <a:r>
              <a:rPr lang="fr-FR" dirty="0"/>
              <a:t>Différences Finies et Spectrales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01062-9B67-495F-84D3-728A283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7" name="conv_diff_fd_vs_sd">
            <a:hlinkClick r:id="" action="ppaction://media"/>
            <a:extLst>
              <a:ext uri="{FF2B5EF4-FFF2-40B4-BE49-F238E27FC236}">
                <a16:creationId xmlns:a16="http://schemas.microsoft.com/office/drawing/2014/main" id="{C77BE691-9EB9-48C3-B5F9-0593C1D30D3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8262" y="1455937"/>
            <a:ext cx="7811343" cy="447067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1D77962-950D-4CBC-8B17-AD0CFF6E90F4}"/>
              </a:ext>
            </a:extLst>
          </p:cNvPr>
          <p:cNvSpPr txBox="1"/>
          <p:nvPr/>
        </p:nvSpPr>
        <p:spPr>
          <a:xfrm>
            <a:off x="763480" y="2077375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Ordre 1 </a:t>
            </a:r>
          </a:p>
        </p:txBody>
      </p:sp>
    </p:spTree>
    <p:extLst>
      <p:ext uri="{BB962C8B-B14F-4D97-AF65-F5344CB8AC3E}">
        <p14:creationId xmlns:p14="http://schemas.microsoft.com/office/powerpoint/2010/main" val="24393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48" y="2881914"/>
            <a:ext cx="2830604" cy="8455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F9B923-88FE-4156-99F3-1C662A0FD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2" y="674703"/>
            <a:ext cx="11232496" cy="59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Jaguar utilise actuellement une méthode explicite en temps 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« Y-a-t-il un intérêt à utiliser des méthodes implicites ? »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« Qu’en est-il des nouvelles méthodes  exponentielles  ? »</a:t>
            </a:r>
          </a:p>
          <a:p>
            <a:pPr marL="457200" lvl="1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815</Words>
  <Application>Microsoft Office PowerPoint</Application>
  <PresentationFormat>Grand écran</PresentationFormat>
  <Paragraphs>271</Paragraphs>
  <Slides>36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I - Introduction</vt:lpstr>
      <vt:lpstr>Consistance et stabilité</vt:lpstr>
      <vt:lpstr>Différences Spectrales</vt:lpstr>
      <vt:lpstr>Différences Finies et Spectrales</vt:lpstr>
      <vt:lpstr>Méthodes Implicites/ Explicites 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 – Gestion de projet  Diagramme de Gantt initial</vt:lpstr>
      <vt:lpstr>IV – Méthodes numériques exponentielles</vt:lpstr>
      <vt:lpstr>Calcul de quadrature : Runge-Kutta</vt:lpstr>
      <vt:lpstr>Calcul de quadrature : Taylor</vt:lpstr>
      <vt:lpstr>Exponentielle Euler</vt:lpstr>
      <vt:lpstr>Passage en non linéaire</vt:lpstr>
      <vt:lpstr>Matrice augmentée</vt:lpstr>
      <vt:lpstr>Espace de Krylov</vt:lpstr>
      <vt:lpstr>II – Gestion de projet  Diagramme de Gantt initial</vt:lpstr>
      <vt:lpstr>II – Gestion de projet  Diagramme de Gantt « final »</vt:lpstr>
      <vt:lpstr>III - Méthodes numériques temporelles usuelles </vt:lpstr>
      <vt:lpstr>III - Méthodes numériques temporelles usuelles </vt:lpstr>
      <vt:lpstr>Résultats</vt:lpstr>
      <vt:lpstr>Résultats</vt:lpstr>
      <vt:lpstr>Convection/Diffusion</vt:lpstr>
      <vt:lpstr>Krylov </vt:lpstr>
      <vt:lpstr>Conclusion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194</cp:revision>
  <dcterms:created xsi:type="dcterms:W3CDTF">2019-02-09T17:09:18Z</dcterms:created>
  <dcterms:modified xsi:type="dcterms:W3CDTF">2019-03-11T17:37:35Z</dcterms:modified>
</cp:coreProperties>
</file>