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AA2FCAC-B0FC-4561-97A2-3A4896B6BEB0}" type="datetimeFigureOut">
              <a:rPr lang="en-US" smtClean="0"/>
              <a:t>6/13/2020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362995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6/13/2020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579919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6/13/2020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72664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6/13/2020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4080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6/13/2020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58221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6/13/2020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07536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6/13/2020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60310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73938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9522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4752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0084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6/13/2020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8875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6/13/2020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65492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6/13/2020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80843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6/13/2020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162690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6/13/2020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79157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6/13/2020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309071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AA2FCAC-B0FC-4561-97A2-3A4896B6BEB0}" type="datetimeFigureOut">
              <a:rPr lang="en-US" smtClean="0"/>
              <a:t>6/13/2020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381572460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o-viz.com/blog/business-aspects-recommender-systems%3c"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a:t>
            </a:r>
            <a:r>
              <a:rPr lang="en-US" sz="4800" b="1" dirty="0" smtClean="0"/>
              <a:t>Groceries Contractor</a:t>
            </a:r>
            <a:endParaRPr lang="en-US" sz="4800" dirty="0"/>
          </a:p>
        </p:txBody>
      </p:sp>
      <p:sp>
        <p:nvSpPr>
          <p:cNvPr id="3" name="Subtitle 2"/>
          <p:cNvSpPr>
            <a:spLocks noGrp="1"/>
          </p:cNvSpPr>
          <p:nvPr>
            <p:ph type="subTitle" idx="1"/>
          </p:nvPr>
        </p:nvSpPr>
        <p:spPr/>
        <p:txBody>
          <a:bodyPr>
            <a:normAutofit/>
          </a:bodyPr>
          <a:lstStyle/>
          <a:p>
            <a:r>
              <a:rPr lang="en-US" dirty="0"/>
              <a:t>Applied Data Science Capstone</a:t>
            </a:r>
          </a:p>
          <a:p>
            <a:r>
              <a:rPr lang="it-IT" dirty="0"/>
              <a:t>IBM Data Science Professional </a:t>
            </a:r>
            <a:r>
              <a:rPr lang="it-IT" dirty="0" smtClean="0"/>
              <a:t>Certificate</a:t>
            </a:r>
          </a:p>
          <a:p>
            <a:r>
              <a:rPr lang="it-IT" dirty="0" smtClean="0"/>
              <a:t>Pranay krishna</a:t>
            </a:r>
            <a:endParaRPr lang="it-IT" dirty="0"/>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a:t>
            </a:r>
            <a:r>
              <a:rPr lang="en-US" b="1" dirty="0" smtClean="0"/>
              <a:t>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556992" y="2500454"/>
            <a:ext cx="11074840" cy="3290747"/>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val="88133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141411" y="1892670"/>
            <a:ext cx="9129526" cy="1935528"/>
          </a:xfrm>
          <a:prstGeom prst="rect">
            <a:avLst/>
          </a:prstGeom>
        </p:spPr>
      </p:pic>
      <p:pic>
        <p:nvPicPr>
          <p:cNvPr id="6" name="Picture 5"/>
          <p:cNvPicPr>
            <a:picLocks noChangeAspect="1"/>
          </p:cNvPicPr>
          <p:nvPr/>
        </p:nvPicPr>
        <p:blipFill>
          <a:blip r:embed="rId3"/>
          <a:stretch>
            <a:fillRect/>
          </a:stretch>
        </p:blipFill>
        <p:spPr>
          <a:xfrm>
            <a:off x="1141411" y="4205784"/>
            <a:ext cx="10917690"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sp>
        <p:nvSpPr>
          <p:cNvPr id="3" name="Content Placeholder 2"/>
          <p:cNvSpPr>
            <a:spLocks noGrp="1"/>
          </p:cNvSpPr>
          <p:nvPr>
            <p:ph idx="1"/>
          </p:nvPr>
        </p:nvSpPr>
        <p:spPr>
          <a:xfrm>
            <a:off x="1141412" y="1255594"/>
            <a:ext cx="10459185"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1550615" y="1637731"/>
            <a:ext cx="9087594" cy="4135272"/>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5" name="Content Placeholder 4"/>
          <p:cNvPicPr>
            <a:picLocks noGrp="1" noChangeAspect="1"/>
          </p:cNvPicPr>
          <p:nvPr>
            <p:ph idx="1"/>
          </p:nvPr>
        </p:nvPicPr>
        <p:blipFill>
          <a:blip r:embed="rId2"/>
          <a:stretch>
            <a:fillRect/>
          </a:stretch>
        </p:blipFill>
        <p:spPr>
          <a:xfrm>
            <a:off x="3785441" y="1255594"/>
            <a:ext cx="4617942" cy="5262308"/>
          </a:xfrm>
          <a:prstGeom prst="rect">
            <a:avLst/>
          </a:prstGeom>
        </p:spPr>
      </p:pic>
    </p:spTree>
    <p:extLst>
      <p:ext uri="{BB962C8B-B14F-4D97-AF65-F5344CB8AC3E}">
        <p14:creationId xmlns:p14="http://schemas.microsoft.com/office/powerpoint/2010/main" val="25768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618526" y="1733265"/>
            <a:ext cx="10951772" cy="4258102"/>
          </a:xfrm>
          <a:prstGeom prst="rect">
            <a:avLst/>
          </a:prstGeom>
        </p:spPr>
      </p:pic>
    </p:spTree>
    <p:extLst>
      <p:ext uri="{BB962C8B-B14F-4D97-AF65-F5344CB8AC3E}">
        <p14:creationId xmlns:p14="http://schemas.microsoft.com/office/powerpoint/2010/main" val="3758379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A Recommender System for Groceries </a:t>
            </a:r>
            <a:r>
              <a:rPr lang="en-US" sz="3200" b="1" dirty="0" smtClean="0"/>
              <a:t>Contractor</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9366" y="1838656"/>
            <a:ext cx="8343009" cy="3893404"/>
          </a:xfrm>
        </p:spPr>
      </p:pic>
      <p:sp>
        <p:nvSpPr>
          <p:cNvPr id="5" name="Rectangle 4"/>
          <p:cNvSpPr/>
          <p:nvPr/>
        </p:nvSpPr>
        <p:spPr>
          <a:xfrm>
            <a:off x="1419365" y="5732060"/>
            <a:ext cx="8343009" cy="646331"/>
          </a:xfrm>
          <a:prstGeom prst="rect">
            <a:avLst/>
          </a:prstGeom>
        </p:spPr>
        <p:txBody>
          <a:bodyPr wrap="square">
            <a:spAutoFit/>
          </a:bodyPr>
          <a:lstStyle/>
          <a:p>
            <a:r>
              <a:rPr lang="en-US" b="1" dirty="0"/>
              <a:t>Image is from this site: </a:t>
            </a:r>
            <a:r>
              <a:rPr lang="en-US" b="1" dirty="0">
                <a:hlinkClick r:id="rId3"/>
              </a:rPr>
              <a:t>https://www.geo-viz.com/blog/business-aspects-recommender-systems&lt;</a:t>
            </a:r>
            <a:endParaRPr lang="en-US" b="1" dirty="0"/>
          </a:p>
        </p:txBody>
      </p:sp>
    </p:spTree>
    <p:extLst>
      <p:ext uri="{BB962C8B-B14F-4D97-AF65-F5344CB8AC3E}">
        <p14:creationId xmlns:p14="http://schemas.microsoft.com/office/powerpoint/2010/main" val="1211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lstStyle/>
          <a:p>
            <a:r>
              <a:rPr lang="en-US" dirty="0" smtClean="0"/>
              <a:t>Synopsis</a:t>
            </a:r>
            <a:endParaRPr lang="en-US" dirty="0"/>
          </a:p>
        </p:txBody>
      </p:sp>
      <p:sp>
        <p:nvSpPr>
          <p:cNvPr id="3" name="Content Placeholder 2"/>
          <p:cNvSpPr>
            <a:spLocks noGrp="1"/>
          </p:cNvSpPr>
          <p:nvPr>
            <p:ph idx="1"/>
          </p:nvPr>
        </p:nvSpPr>
        <p:spPr>
          <a:xfrm>
            <a:off x="1141412" y="1378424"/>
            <a:ext cx="9905999" cy="4412777"/>
          </a:xfrm>
        </p:spPr>
        <p:txBody>
          <a:bodyPr>
            <a:normAutofit/>
          </a:bodyPr>
          <a:lstStyle/>
          <a:p>
            <a:r>
              <a:rPr lang="en-US" dirty="0" smtClean="0"/>
              <a:t>Part 1: </a:t>
            </a:r>
            <a:r>
              <a:rPr lang="en-US" b="1" dirty="0"/>
              <a:t>Problem </a:t>
            </a:r>
            <a:r>
              <a:rPr lang="en-US" b="1" dirty="0" smtClean="0"/>
              <a:t>Description</a:t>
            </a:r>
          </a:p>
          <a:p>
            <a:pPr marL="0" indent="0">
              <a:buNone/>
            </a:pPr>
            <a:r>
              <a:rPr lang="en-US" b="1" dirty="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r>
              <a:rPr lang="en-US" b="1" dirty="0" smtClean="0"/>
              <a:t>.</a:t>
            </a:r>
            <a:endParaRPr lang="en-US" b="1" dirty="0"/>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smtClean="0"/>
              <a:t>Synopsis</a:t>
            </a:r>
            <a:endParaRPr lang="en-US" dirty="0"/>
          </a:p>
        </p:txBody>
      </p:sp>
      <p:sp>
        <p:nvSpPr>
          <p:cNvPr id="3" name="Content Placeholder 2"/>
          <p:cNvSpPr>
            <a:spLocks noGrp="1"/>
          </p:cNvSpPr>
          <p:nvPr>
            <p:ph idx="1"/>
          </p:nvPr>
        </p:nvSpPr>
        <p:spPr>
          <a:xfrm>
            <a:off x="1141412" y="1337482"/>
            <a:ext cx="9905999" cy="5213444"/>
          </a:xfrm>
        </p:spPr>
        <p:txBody>
          <a:bodyPr/>
          <a:lstStyle/>
          <a:p>
            <a:r>
              <a:rPr lang="en-US" dirty="0" smtClean="0"/>
              <a:t>Part 2: </a:t>
            </a:r>
            <a:r>
              <a:rPr lang="en-US" b="1" dirty="0"/>
              <a:t>Data We Need</a:t>
            </a:r>
          </a:p>
          <a:p>
            <a:pPr marL="457200" indent="-457200">
              <a:buFont typeface="Arial" panose="020B0604020202020204" pitchFamily="34" charset="0"/>
              <a:buAutoNum type="alphaLcParenR"/>
            </a:pPr>
            <a:r>
              <a:rPr lang="en-US" b="1" dirty="0" smtClean="0"/>
              <a:t>We </a:t>
            </a:r>
            <a:r>
              <a:rPr lang="en-US" b="1" dirty="0"/>
              <a:t>will need geo-locational information about that specific borough and the neighborhoods in that borough. </a:t>
            </a:r>
            <a:r>
              <a:rPr lang="en-US" b="1" dirty="0" smtClean="0"/>
              <a:t>We </a:t>
            </a:r>
            <a:r>
              <a:rPr lang="en-US" b="1" dirty="0"/>
              <a:t>assume </a:t>
            </a:r>
            <a:r>
              <a:rPr lang="en-US" b="1" dirty="0" smtClean="0"/>
              <a:t>it </a:t>
            </a:r>
            <a:r>
              <a:rPr lang="en-US" b="1" dirty="0"/>
              <a:t>is "Scarborough" in Toronto. This is easily provided for us by the contractor, because the contractor has already made up his mind about the borough.</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6" name="Picture 5"/>
          <p:cNvPicPr>
            <a:picLocks noChangeAspect="1"/>
          </p:cNvPicPr>
          <p:nvPr/>
        </p:nvPicPr>
        <p:blipFill>
          <a:blip r:embed="rId2"/>
          <a:stretch>
            <a:fillRect/>
          </a:stretch>
        </p:blipFill>
        <p:spPr>
          <a:xfrm>
            <a:off x="1141411" y="3944203"/>
            <a:ext cx="6727806" cy="2415653"/>
          </a:xfrm>
          <a:prstGeom prst="rect">
            <a:avLst/>
          </a:prstGeom>
        </p:spPr>
      </p:pic>
      <p:sp>
        <p:nvSpPr>
          <p:cNvPr id="7" name="Rectangle 6"/>
          <p:cNvSpPr/>
          <p:nvPr/>
        </p:nvSpPr>
        <p:spPr>
          <a:xfrm>
            <a:off x="7973248" y="4736530"/>
            <a:ext cx="2485489" cy="830997"/>
          </a:xfrm>
          <a:prstGeom prst="rect">
            <a:avLst/>
          </a:prstGeom>
        </p:spPr>
        <p:txBody>
          <a:bodyPr wrap="none">
            <a:spAutoFit/>
          </a:bodyPr>
          <a:lstStyle/>
          <a:p>
            <a:r>
              <a:rPr lang="en-US" sz="2400" dirty="0"/>
              <a:t>image is retrieved </a:t>
            </a:r>
            <a:endParaRPr lang="en-US" sz="2400" dirty="0" smtClean="0"/>
          </a:p>
          <a:p>
            <a:r>
              <a:rPr lang="en-US" sz="2400" dirty="0" smtClean="0"/>
              <a:t>from </a:t>
            </a:r>
            <a:r>
              <a:rPr lang="en-US" sz="2400" dirty="0"/>
              <a:t>google.com</a:t>
            </a:r>
          </a:p>
        </p:txBody>
      </p:sp>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smtClean="0"/>
              <a:t>Synopsis</a:t>
            </a:r>
            <a:endParaRPr lang="en-US" dirty="0"/>
          </a:p>
        </p:txBody>
      </p:sp>
      <p:sp>
        <p:nvSpPr>
          <p:cNvPr id="3" name="Content Placeholder 2"/>
          <p:cNvSpPr>
            <a:spLocks noGrp="1"/>
          </p:cNvSpPr>
          <p:nvPr>
            <p:ph idx="1"/>
          </p:nvPr>
        </p:nvSpPr>
        <p:spPr>
          <a:xfrm>
            <a:off x="1141412" y="1337482"/>
            <a:ext cx="9905999" cy="5213444"/>
          </a:xfrm>
        </p:spPr>
        <p:txBody>
          <a:bodyPr/>
          <a:lstStyle/>
          <a:p>
            <a:r>
              <a:rPr lang="en-US" dirty="0" smtClean="0"/>
              <a:t>Part 2: </a:t>
            </a:r>
            <a:r>
              <a:rPr lang="en-US" b="1" dirty="0"/>
              <a:t>Data We Need</a:t>
            </a:r>
          </a:p>
          <a:p>
            <a:pPr marL="0" indent="0">
              <a:buNone/>
            </a:pPr>
            <a:r>
              <a:rPr lang="en-US" sz="2800" b="1" dirty="0" smtClean="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1346198" y="3944204"/>
            <a:ext cx="9496425" cy="2400300"/>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4" name="Picture 3"/>
          <p:cNvPicPr>
            <a:picLocks noChangeAspect="1"/>
          </p:cNvPicPr>
          <p:nvPr/>
        </p:nvPicPr>
        <p:blipFill>
          <a:blip r:embed="rId2"/>
          <a:stretch>
            <a:fillRect/>
          </a:stretch>
        </p:blipFill>
        <p:spPr>
          <a:xfrm>
            <a:off x="3093041" y="1892670"/>
            <a:ext cx="6010016" cy="4754912"/>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5" name="Picture 4"/>
          <p:cNvPicPr>
            <a:picLocks noChangeAspect="1"/>
          </p:cNvPicPr>
          <p:nvPr/>
        </p:nvPicPr>
        <p:blipFill>
          <a:blip r:embed="rId2"/>
          <a:stretch>
            <a:fillRect/>
          </a:stretch>
        </p:blipFill>
        <p:spPr>
          <a:xfrm>
            <a:off x="2478891" y="1892670"/>
            <a:ext cx="7791050" cy="4869406"/>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2: Connecting to Foursquare and Retrieving Locational </a:t>
            </a:r>
            <a:r>
              <a:rPr lang="en-US" b="1" dirty="0" smtClean="0"/>
              <a:t>Data</a:t>
            </a:r>
            <a:r>
              <a:rPr lang="en-US" dirty="0"/>
              <a:t> </a:t>
            </a:r>
            <a:r>
              <a:rPr lang="en-US" b="1" dirty="0"/>
              <a:t>for Each Venue in Every </a:t>
            </a:r>
            <a:r>
              <a:rPr lang="en-US" b="1" dirty="0" smtClean="0"/>
              <a:t>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r>
              <a:rPr lang="en-US" b="1" dirty="0" smtClean="0"/>
              <a:t>.</a:t>
            </a:r>
            <a:endParaRPr lang="en-US" b="1" dirty="0"/>
          </a:p>
        </p:txBody>
      </p:sp>
    </p:spTree>
    <p:extLst>
      <p:ext uri="{BB962C8B-B14F-4D97-AF65-F5344CB8AC3E}">
        <p14:creationId xmlns:p14="http://schemas.microsoft.com/office/powerpoint/2010/main" val="818901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Circuit</Template>
  <TotalTime>301</TotalTime>
  <Words>596</Words>
  <Application>Microsoft Office PowerPoint</Application>
  <PresentationFormat>Widescreen</PresentationFormat>
  <Paragraphs>41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Tw Cen MT</vt:lpstr>
      <vt:lpstr>Circuit</vt:lpstr>
      <vt:lpstr>A Recommender System for Groceries Contractor</vt:lpstr>
      <vt:lpstr>A Recommender System for Groceries Contractor</vt:lpstr>
      <vt:lpstr>Synopsis</vt:lpstr>
      <vt:lpstr>Synopsis</vt:lpstr>
      <vt:lpstr>Synopsis</vt:lpstr>
      <vt:lpstr>Main Article</vt:lpstr>
      <vt:lpstr>Main Article</vt:lpstr>
      <vt:lpstr>Main Article</vt:lpstr>
      <vt:lpstr>Main Article</vt:lpstr>
      <vt:lpstr>Main Article</vt:lpstr>
      <vt:lpstr>PowerPoint Presentation</vt:lpstr>
      <vt:lpstr>Main Article</vt:lpstr>
      <vt:lpstr>Decision Making and Reporting Results</vt:lpstr>
      <vt:lpstr>Decision Making and Reporting Results</vt:lpstr>
      <vt:lpstr>Decision Making and Reporting Results</vt:lpstr>
      <vt:lpstr>Decision Making and Reporting Results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G S RAO</cp:lastModifiedBy>
  <cp:revision>10</cp:revision>
  <dcterms:created xsi:type="dcterms:W3CDTF">2018-09-09T09:14:01Z</dcterms:created>
  <dcterms:modified xsi:type="dcterms:W3CDTF">2020-06-13T02:08:56Z</dcterms:modified>
</cp:coreProperties>
</file>