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3" r:id="rId6"/>
    <p:sldId id="270" r:id="rId7"/>
    <p:sldId id="271" r:id="rId8"/>
    <p:sldId id="272" r:id="rId9"/>
    <p:sldId id="266" r:id="rId10"/>
    <p:sldId id="267" r:id="rId11"/>
    <p:sldId id="268" r:id="rId12"/>
    <p:sldId id="273" r:id="rId13"/>
    <p:sldId id="274" r:id="rId14"/>
    <p:sldId id="275"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512" y="-9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5F545-9A40-4816-8B0D-D9766373D9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12097DCF-2FB0-47CA-BB8C-BA7597AFBA03}">
      <dgm:prSet phldrT="[Text]" custT="1"/>
      <dgm:spPr>
        <a:noFill/>
        <a:ln>
          <a:solidFill>
            <a:schemeClr val="tx1"/>
          </a:solidFill>
        </a:ln>
      </dgm:spPr>
      <dgm:t>
        <a:bodyPr/>
        <a:lstStyle/>
        <a:p>
          <a:r>
            <a:rPr lang="en-US" sz="2800" b="1" dirty="0" smtClean="0">
              <a:solidFill>
                <a:schemeClr val="tx1"/>
              </a:solidFill>
            </a:rPr>
            <a:t>PEO1</a:t>
          </a:r>
          <a:endParaRPr lang="en-IN" sz="2800" b="1" dirty="0">
            <a:solidFill>
              <a:schemeClr val="tx1"/>
            </a:solidFill>
          </a:endParaRPr>
        </a:p>
      </dgm:t>
    </dgm:pt>
    <dgm:pt modelId="{292F207E-09AE-45EA-B5D2-C4E4AEFCB411}" type="parTrans" cxnId="{E6594047-F309-484B-BA48-8F24EE5F2E5F}">
      <dgm:prSet/>
      <dgm:spPr/>
      <dgm:t>
        <a:bodyPr/>
        <a:lstStyle/>
        <a:p>
          <a:endParaRPr lang="en-IN"/>
        </a:p>
      </dgm:t>
    </dgm:pt>
    <dgm:pt modelId="{106D4A6D-3260-4E0B-8840-1668B1324421}" type="sibTrans" cxnId="{E6594047-F309-484B-BA48-8F24EE5F2E5F}">
      <dgm:prSet/>
      <dgm:spPr/>
      <dgm:t>
        <a:bodyPr/>
        <a:lstStyle/>
        <a:p>
          <a:endParaRPr lang="en-IN"/>
        </a:p>
      </dgm:t>
    </dgm:pt>
    <dgm:pt modelId="{3F98E0BC-6248-46C7-B4CD-27332047D302}">
      <dgm:prSet phldrT="[Text]"/>
      <dgm:spPr>
        <a:noFill/>
      </dgm:spPr>
      <dgm:t>
        <a:bodyPr/>
        <a:lstStyle/>
        <a:p>
          <a:r>
            <a:rPr lang="en-US" dirty="0" smtClean="0"/>
            <a:t>To produce best diploma students as computer engineering technicians by correlating growing need of the industries in modern topics with the academic input  and giving the technical knowledge  for further learning and to provide better career in this field.</a:t>
          </a:r>
          <a:endParaRPr lang="en-IN" dirty="0"/>
        </a:p>
      </dgm:t>
    </dgm:pt>
    <dgm:pt modelId="{4757F716-C920-4246-A7F6-AE0D2AA15362}" type="parTrans" cxnId="{0A0CBDD0-8564-4AF9-929B-F18D250B2560}">
      <dgm:prSet/>
      <dgm:spPr/>
      <dgm:t>
        <a:bodyPr/>
        <a:lstStyle/>
        <a:p>
          <a:endParaRPr lang="en-IN"/>
        </a:p>
      </dgm:t>
    </dgm:pt>
    <dgm:pt modelId="{E92E085C-DBD8-47F0-AEA1-E4BD9DEC4101}" type="sibTrans" cxnId="{0A0CBDD0-8564-4AF9-929B-F18D250B2560}">
      <dgm:prSet/>
      <dgm:spPr/>
      <dgm:t>
        <a:bodyPr/>
        <a:lstStyle/>
        <a:p>
          <a:endParaRPr lang="en-IN"/>
        </a:p>
      </dgm:t>
    </dgm:pt>
    <dgm:pt modelId="{01B61E44-47F8-4D5F-8469-DC28BC2B4765}">
      <dgm:prSet phldrT="[Text]" custT="1"/>
      <dgm:spPr>
        <a:noFill/>
        <a:ln>
          <a:solidFill>
            <a:schemeClr val="tx1"/>
          </a:solidFill>
        </a:ln>
      </dgm:spPr>
      <dgm:t>
        <a:bodyPr/>
        <a:lstStyle/>
        <a:p>
          <a:r>
            <a:rPr lang="en-US" sz="2800" b="1" dirty="0" smtClean="0">
              <a:solidFill>
                <a:schemeClr val="tx1"/>
              </a:solidFill>
            </a:rPr>
            <a:t>PEO2</a:t>
          </a:r>
          <a:endParaRPr lang="en-IN" sz="2800" b="1" dirty="0">
            <a:solidFill>
              <a:schemeClr val="tx1"/>
            </a:solidFill>
          </a:endParaRPr>
        </a:p>
      </dgm:t>
    </dgm:pt>
    <dgm:pt modelId="{047AA98D-A2AE-41D2-B255-D9D3EB965F7B}" type="parTrans" cxnId="{1FE2CDF7-1926-4016-B5F1-051E9465B09E}">
      <dgm:prSet/>
      <dgm:spPr/>
      <dgm:t>
        <a:bodyPr/>
        <a:lstStyle/>
        <a:p>
          <a:endParaRPr lang="en-IN"/>
        </a:p>
      </dgm:t>
    </dgm:pt>
    <dgm:pt modelId="{08EC3F57-5776-493C-9C68-4A9466D4A03A}" type="sibTrans" cxnId="{1FE2CDF7-1926-4016-B5F1-051E9465B09E}">
      <dgm:prSet/>
      <dgm:spPr/>
      <dgm:t>
        <a:bodyPr/>
        <a:lstStyle/>
        <a:p>
          <a:endParaRPr lang="en-IN"/>
        </a:p>
      </dgm:t>
    </dgm:pt>
    <dgm:pt modelId="{55CFC52D-6590-419F-B32A-31919AC49567}">
      <dgm:prSet phldrT="[Text]"/>
      <dgm:spPr>
        <a:noFill/>
      </dgm:spPr>
      <dgm:t>
        <a:bodyPr/>
        <a:lstStyle/>
        <a:p>
          <a:r>
            <a:rPr lang="en-US" dirty="0" smtClean="0"/>
            <a:t>To prepare the students as  productive computer engineer s , possessing , supportive and leadership skills in multi disciplinary domain  expertise in practical orientation , communication skills and latest developments.</a:t>
          </a:r>
          <a:endParaRPr lang="en-IN" dirty="0"/>
        </a:p>
      </dgm:t>
    </dgm:pt>
    <dgm:pt modelId="{D423440C-8435-435E-85E6-F4D74A634AC7}" type="parTrans" cxnId="{53BD22D0-C191-4E9A-ACC4-215500D059A7}">
      <dgm:prSet/>
      <dgm:spPr/>
      <dgm:t>
        <a:bodyPr/>
        <a:lstStyle/>
        <a:p>
          <a:endParaRPr lang="en-IN"/>
        </a:p>
      </dgm:t>
    </dgm:pt>
    <dgm:pt modelId="{DC4262B1-69F9-4D34-B313-D675270C4382}" type="sibTrans" cxnId="{53BD22D0-C191-4E9A-ACC4-215500D059A7}">
      <dgm:prSet/>
      <dgm:spPr/>
      <dgm:t>
        <a:bodyPr/>
        <a:lstStyle/>
        <a:p>
          <a:endParaRPr lang="en-IN"/>
        </a:p>
      </dgm:t>
    </dgm:pt>
    <dgm:pt modelId="{A5F8EE76-4F47-4A15-B6FF-1F03848B1BB9}">
      <dgm:prSet phldrT="[Text]" custT="1"/>
      <dgm:spPr>
        <a:noFill/>
        <a:ln>
          <a:solidFill>
            <a:schemeClr val="tx1"/>
          </a:solidFill>
        </a:ln>
      </dgm:spPr>
      <dgm:t>
        <a:bodyPr/>
        <a:lstStyle/>
        <a:p>
          <a:r>
            <a:rPr lang="en-US" sz="2800" b="1" dirty="0" smtClean="0">
              <a:solidFill>
                <a:schemeClr val="tx1"/>
              </a:solidFill>
            </a:rPr>
            <a:t>PEO3</a:t>
          </a:r>
          <a:endParaRPr lang="en-IN" sz="2800" b="1" dirty="0">
            <a:solidFill>
              <a:schemeClr val="tx1"/>
            </a:solidFill>
          </a:endParaRPr>
        </a:p>
      </dgm:t>
    </dgm:pt>
    <dgm:pt modelId="{7C2E9D17-5BF9-4815-A09D-D78AEB064F52}" type="parTrans" cxnId="{5B1C84AD-4ADA-4B67-B006-D7A7126BBD0F}">
      <dgm:prSet/>
      <dgm:spPr/>
      <dgm:t>
        <a:bodyPr/>
        <a:lstStyle/>
        <a:p>
          <a:endParaRPr lang="en-IN"/>
        </a:p>
      </dgm:t>
    </dgm:pt>
    <dgm:pt modelId="{AE75DAF9-B178-4F5A-B4ED-84EFFA3E2B3B}" type="sibTrans" cxnId="{5B1C84AD-4ADA-4B67-B006-D7A7126BBD0F}">
      <dgm:prSet/>
      <dgm:spPr/>
      <dgm:t>
        <a:bodyPr/>
        <a:lstStyle/>
        <a:p>
          <a:endParaRPr lang="en-IN"/>
        </a:p>
      </dgm:t>
    </dgm:pt>
    <dgm:pt modelId="{BF47CBC6-DE48-4821-94E5-9209696BE9B1}">
      <dgm:prSet phldrT="[Text]"/>
      <dgm:spPr>
        <a:noFill/>
      </dgm:spPr>
      <dgm:t>
        <a:bodyPr/>
        <a:lstStyle/>
        <a:p>
          <a:r>
            <a:rPr lang="en-US" dirty="0" smtClean="0"/>
            <a:t>To give  the depth of related  skills and expertise in a single field  and the ability to collaborate  with other disciplines and work at the supervisory cadre.</a:t>
          </a:r>
          <a:endParaRPr lang="en-IN" dirty="0"/>
        </a:p>
      </dgm:t>
    </dgm:pt>
    <dgm:pt modelId="{3A8CBADF-6CD9-4359-93B7-8C500AF3BD68}" type="parTrans" cxnId="{6A721E1D-DD55-48CD-ACF8-42B0F959E465}">
      <dgm:prSet/>
      <dgm:spPr/>
      <dgm:t>
        <a:bodyPr/>
        <a:lstStyle/>
        <a:p>
          <a:endParaRPr lang="en-IN"/>
        </a:p>
      </dgm:t>
    </dgm:pt>
    <dgm:pt modelId="{749D0CF7-72FE-407C-B157-2C12CCDBBC30}" type="sibTrans" cxnId="{6A721E1D-DD55-48CD-ACF8-42B0F959E465}">
      <dgm:prSet/>
      <dgm:spPr/>
      <dgm:t>
        <a:bodyPr/>
        <a:lstStyle/>
        <a:p>
          <a:endParaRPr lang="en-IN"/>
        </a:p>
      </dgm:t>
    </dgm:pt>
    <dgm:pt modelId="{AF0A9040-9BE4-4185-BF58-CEA1CF53A672}" type="pres">
      <dgm:prSet presAssocID="{3C85F545-9A40-4816-8B0D-D9766373D98C}" presName="linear" presStyleCnt="0">
        <dgm:presLayoutVars>
          <dgm:dir/>
          <dgm:animLvl val="lvl"/>
          <dgm:resizeHandles val="exact"/>
        </dgm:presLayoutVars>
      </dgm:prSet>
      <dgm:spPr/>
      <dgm:t>
        <a:bodyPr/>
        <a:lstStyle/>
        <a:p>
          <a:endParaRPr lang="en-IN"/>
        </a:p>
      </dgm:t>
    </dgm:pt>
    <dgm:pt modelId="{ECE41634-92B8-460B-BDDB-9015E3031A8F}" type="pres">
      <dgm:prSet presAssocID="{12097DCF-2FB0-47CA-BB8C-BA7597AFBA03}" presName="parentLin" presStyleCnt="0"/>
      <dgm:spPr/>
    </dgm:pt>
    <dgm:pt modelId="{7F402DE8-9BB6-41F7-927A-AC42311D55E4}" type="pres">
      <dgm:prSet presAssocID="{12097DCF-2FB0-47CA-BB8C-BA7597AFBA03}" presName="parentLeftMargin" presStyleLbl="node1" presStyleIdx="0" presStyleCnt="3"/>
      <dgm:spPr/>
      <dgm:t>
        <a:bodyPr/>
        <a:lstStyle/>
        <a:p>
          <a:endParaRPr lang="en-IN"/>
        </a:p>
      </dgm:t>
    </dgm:pt>
    <dgm:pt modelId="{79184431-B7B0-431A-AA64-1C46F78645E7}" type="pres">
      <dgm:prSet presAssocID="{12097DCF-2FB0-47CA-BB8C-BA7597AFBA03}" presName="parentText" presStyleLbl="node1" presStyleIdx="0" presStyleCnt="3" custScaleY="144635">
        <dgm:presLayoutVars>
          <dgm:chMax val="0"/>
          <dgm:bulletEnabled val="1"/>
        </dgm:presLayoutVars>
      </dgm:prSet>
      <dgm:spPr/>
      <dgm:t>
        <a:bodyPr/>
        <a:lstStyle/>
        <a:p>
          <a:endParaRPr lang="en-IN"/>
        </a:p>
      </dgm:t>
    </dgm:pt>
    <dgm:pt modelId="{52554AC5-5F60-4C1B-A559-71CAD2123C83}" type="pres">
      <dgm:prSet presAssocID="{12097DCF-2FB0-47CA-BB8C-BA7597AFBA03}" presName="negativeSpace" presStyleCnt="0"/>
      <dgm:spPr/>
    </dgm:pt>
    <dgm:pt modelId="{0ECF43D3-177E-4E16-9DD8-0EAC2962757B}" type="pres">
      <dgm:prSet presAssocID="{12097DCF-2FB0-47CA-BB8C-BA7597AFBA03}" presName="childText" presStyleLbl="conFgAcc1" presStyleIdx="0" presStyleCnt="3">
        <dgm:presLayoutVars>
          <dgm:bulletEnabled val="1"/>
        </dgm:presLayoutVars>
      </dgm:prSet>
      <dgm:spPr/>
      <dgm:t>
        <a:bodyPr/>
        <a:lstStyle/>
        <a:p>
          <a:endParaRPr lang="en-IN"/>
        </a:p>
      </dgm:t>
    </dgm:pt>
    <dgm:pt modelId="{202CFD69-D48B-48E8-BF46-014526C671CD}" type="pres">
      <dgm:prSet presAssocID="{106D4A6D-3260-4E0B-8840-1668B1324421}" presName="spaceBetweenRectangles" presStyleCnt="0"/>
      <dgm:spPr/>
    </dgm:pt>
    <dgm:pt modelId="{F0B3DD10-0990-4A8F-A153-B49C4591A6DD}" type="pres">
      <dgm:prSet presAssocID="{01B61E44-47F8-4D5F-8469-DC28BC2B4765}" presName="parentLin" presStyleCnt="0"/>
      <dgm:spPr/>
    </dgm:pt>
    <dgm:pt modelId="{E12F9C31-7B8B-4C67-A1BB-745EA6ED4365}" type="pres">
      <dgm:prSet presAssocID="{01B61E44-47F8-4D5F-8469-DC28BC2B4765}" presName="parentLeftMargin" presStyleLbl="node1" presStyleIdx="0" presStyleCnt="3"/>
      <dgm:spPr/>
      <dgm:t>
        <a:bodyPr/>
        <a:lstStyle/>
        <a:p>
          <a:endParaRPr lang="en-IN"/>
        </a:p>
      </dgm:t>
    </dgm:pt>
    <dgm:pt modelId="{390BCAFA-10D4-49FD-9CAA-6638BE5A0A27}" type="pres">
      <dgm:prSet presAssocID="{01B61E44-47F8-4D5F-8469-DC28BC2B4765}" presName="parentText" presStyleLbl="node1" presStyleIdx="1" presStyleCnt="3" custScaleY="138190" custLinFactNeighborX="-30555" custLinFactNeighborY="-7914">
        <dgm:presLayoutVars>
          <dgm:chMax val="0"/>
          <dgm:bulletEnabled val="1"/>
        </dgm:presLayoutVars>
      </dgm:prSet>
      <dgm:spPr/>
      <dgm:t>
        <a:bodyPr/>
        <a:lstStyle/>
        <a:p>
          <a:endParaRPr lang="en-IN"/>
        </a:p>
      </dgm:t>
    </dgm:pt>
    <dgm:pt modelId="{5FEB5BE7-03AD-4B5C-9DD4-75B51221853D}" type="pres">
      <dgm:prSet presAssocID="{01B61E44-47F8-4D5F-8469-DC28BC2B4765}" presName="negativeSpace" presStyleCnt="0"/>
      <dgm:spPr/>
    </dgm:pt>
    <dgm:pt modelId="{53C701CD-2471-4714-8EAB-926DAAB8ED4E}" type="pres">
      <dgm:prSet presAssocID="{01B61E44-47F8-4D5F-8469-DC28BC2B4765}" presName="childText" presStyleLbl="conFgAcc1" presStyleIdx="1" presStyleCnt="3">
        <dgm:presLayoutVars>
          <dgm:bulletEnabled val="1"/>
        </dgm:presLayoutVars>
      </dgm:prSet>
      <dgm:spPr/>
      <dgm:t>
        <a:bodyPr/>
        <a:lstStyle/>
        <a:p>
          <a:endParaRPr lang="en-IN"/>
        </a:p>
      </dgm:t>
    </dgm:pt>
    <dgm:pt modelId="{56749F15-32EE-45E9-BA74-174CF38A2D88}" type="pres">
      <dgm:prSet presAssocID="{08EC3F57-5776-493C-9C68-4A9466D4A03A}" presName="spaceBetweenRectangles" presStyleCnt="0"/>
      <dgm:spPr/>
    </dgm:pt>
    <dgm:pt modelId="{E107A743-6639-4CCC-8322-98CA75B2EE33}" type="pres">
      <dgm:prSet presAssocID="{A5F8EE76-4F47-4A15-B6FF-1F03848B1BB9}" presName="parentLin" presStyleCnt="0"/>
      <dgm:spPr/>
    </dgm:pt>
    <dgm:pt modelId="{C49B4EA6-1B76-4F9C-926A-764676E01B3E}" type="pres">
      <dgm:prSet presAssocID="{A5F8EE76-4F47-4A15-B6FF-1F03848B1BB9}" presName="parentLeftMargin" presStyleLbl="node1" presStyleIdx="1" presStyleCnt="3"/>
      <dgm:spPr/>
      <dgm:t>
        <a:bodyPr/>
        <a:lstStyle/>
        <a:p>
          <a:endParaRPr lang="en-IN"/>
        </a:p>
      </dgm:t>
    </dgm:pt>
    <dgm:pt modelId="{88E99480-435A-4BF9-B97F-661A6953DF3C}" type="pres">
      <dgm:prSet presAssocID="{A5F8EE76-4F47-4A15-B6FF-1F03848B1BB9}" presName="parentText" presStyleLbl="node1" presStyleIdx="2" presStyleCnt="3" custScaleY="159918">
        <dgm:presLayoutVars>
          <dgm:chMax val="0"/>
          <dgm:bulletEnabled val="1"/>
        </dgm:presLayoutVars>
      </dgm:prSet>
      <dgm:spPr/>
      <dgm:t>
        <a:bodyPr/>
        <a:lstStyle/>
        <a:p>
          <a:endParaRPr lang="en-IN"/>
        </a:p>
      </dgm:t>
    </dgm:pt>
    <dgm:pt modelId="{4896354E-B997-4AC5-9E51-81067B0201E5}" type="pres">
      <dgm:prSet presAssocID="{A5F8EE76-4F47-4A15-B6FF-1F03848B1BB9}" presName="negativeSpace" presStyleCnt="0"/>
      <dgm:spPr/>
    </dgm:pt>
    <dgm:pt modelId="{37E79D1C-F356-4E97-B635-295BE32E05A9}" type="pres">
      <dgm:prSet presAssocID="{A5F8EE76-4F47-4A15-B6FF-1F03848B1BB9}" presName="childText" presStyleLbl="conFgAcc1" presStyleIdx="2" presStyleCnt="3" custScaleY="135876">
        <dgm:presLayoutVars>
          <dgm:bulletEnabled val="1"/>
        </dgm:presLayoutVars>
      </dgm:prSet>
      <dgm:spPr/>
      <dgm:t>
        <a:bodyPr/>
        <a:lstStyle/>
        <a:p>
          <a:endParaRPr lang="en-IN"/>
        </a:p>
      </dgm:t>
    </dgm:pt>
  </dgm:ptLst>
  <dgm:cxnLst>
    <dgm:cxn modelId="{5B1C84AD-4ADA-4B67-B006-D7A7126BBD0F}" srcId="{3C85F545-9A40-4816-8B0D-D9766373D98C}" destId="{A5F8EE76-4F47-4A15-B6FF-1F03848B1BB9}" srcOrd="2" destOrd="0" parTransId="{7C2E9D17-5BF9-4815-A09D-D78AEB064F52}" sibTransId="{AE75DAF9-B178-4F5A-B4ED-84EFFA3E2B3B}"/>
    <dgm:cxn modelId="{6A721E1D-DD55-48CD-ACF8-42B0F959E465}" srcId="{A5F8EE76-4F47-4A15-B6FF-1F03848B1BB9}" destId="{BF47CBC6-DE48-4821-94E5-9209696BE9B1}" srcOrd="0" destOrd="0" parTransId="{3A8CBADF-6CD9-4359-93B7-8C500AF3BD68}" sibTransId="{749D0CF7-72FE-407C-B157-2C12CCDBBC30}"/>
    <dgm:cxn modelId="{ECD98560-830C-424F-9873-AB86FDDEA53F}" type="presOf" srcId="{12097DCF-2FB0-47CA-BB8C-BA7597AFBA03}" destId="{7F402DE8-9BB6-41F7-927A-AC42311D55E4}" srcOrd="0" destOrd="0" presId="urn:microsoft.com/office/officeart/2005/8/layout/list1"/>
    <dgm:cxn modelId="{F72E5A18-AC2E-48F2-8398-E53BB639BD15}" type="presOf" srcId="{55CFC52D-6590-419F-B32A-31919AC49567}" destId="{53C701CD-2471-4714-8EAB-926DAAB8ED4E}" srcOrd="0" destOrd="0" presId="urn:microsoft.com/office/officeart/2005/8/layout/list1"/>
    <dgm:cxn modelId="{1FE2CDF7-1926-4016-B5F1-051E9465B09E}" srcId="{3C85F545-9A40-4816-8B0D-D9766373D98C}" destId="{01B61E44-47F8-4D5F-8469-DC28BC2B4765}" srcOrd="1" destOrd="0" parTransId="{047AA98D-A2AE-41D2-B255-D9D3EB965F7B}" sibTransId="{08EC3F57-5776-493C-9C68-4A9466D4A03A}"/>
    <dgm:cxn modelId="{53BD22D0-C191-4E9A-ACC4-215500D059A7}" srcId="{01B61E44-47F8-4D5F-8469-DC28BC2B4765}" destId="{55CFC52D-6590-419F-B32A-31919AC49567}" srcOrd="0" destOrd="0" parTransId="{D423440C-8435-435E-85E6-F4D74A634AC7}" sibTransId="{DC4262B1-69F9-4D34-B313-D675270C4382}"/>
    <dgm:cxn modelId="{6CA6A43F-4A52-4A88-904F-EC094D19DA46}" type="presOf" srcId="{BF47CBC6-DE48-4821-94E5-9209696BE9B1}" destId="{37E79D1C-F356-4E97-B635-295BE32E05A9}" srcOrd="0" destOrd="0" presId="urn:microsoft.com/office/officeart/2005/8/layout/list1"/>
    <dgm:cxn modelId="{CC110A73-656A-43DD-9C60-12E50436123C}" type="presOf" srcId="{3C85F545-9A40-4816-8B0D-D9766373D98C}" destId="{AF0A9040-9BE4-4185-BF58-CEA1CF53A672}" srcOrd="0" destOrd="0" presId="urn:microsoft.com/office/officeart/2005/8/layout/list1"/>
    <dgm:cxn modelId="{84FD8B82-DA4A-437F-A9B0-FA906238D05B}" type="presOf" srcId="{01B61E44-47F8-4D5F-8469-DC28BC2B4765}" destId="{390BCAFA-10D4-49FD-9CAA-6638BE5A0A27}" srcOrd="1" destOrd="0" presId="urn:microsoft.com/office/officeart/2005/8/layout/list1"/>
    <dgm:cxn modelId="{60696733-04DB-43CA-BABE-D6C36ADF5927}" type="presOf" srcId="{01B61E44-47F8-4D5F-8469-DC28BC2B4765}" destId="{E12F9C31-7B8B-4C67-A1BB-745EA6ED4365}" srcOrd="0" destOrd="0" presId="urn:microsoft.com/office/officeart/2005/8/layout/list1"/>
    <dgm:cxn modelId="{E6594047-F309-484B-BA48-8F24EE5F2E5F}" srcId="{3C85F545-9A40-4816-8B0D-D9766373D98C}" destId="{12097DCF-2FB0-47CA-BB8C-BA7597AFBA03}" srcOrd="0" destOrd="0" parTransId="{292F207E-09AE-45EA-B5D2-C4E4AEFCB411}" sibTransId="{106D4A6D-3260-4E0B-8840-1668B1324421}"/>
    <dgm:cxn modelId="{0A0CBDD0-8564-4AF9-929B-F18D250B2560}" srcId="{12097DCF-2FB0-47CA-BB8C-BA7597AFBA03}" destId="{3F98E0BC-6248-46C7-B4CD-27332047D302}" srcOrd="0" destOrd="0" parTransId="{4757F716-C920-4246-A7F6-AE0D2AA15362}" sibTransId="{E92E085C-DBD8-47F0-AEA1-E4BD9DEC4101}"/>
    <dgm:cxn modelId="{191A58B8-8518-41DA-975A-F08D71BB761C}" type="presOf" srcId="{A5F8EE76-4F47-4A15-B6FF-1F03848B1BB9}" destId="{C49B4EA6-1B76-4F9C-926A-764676E01B3E}" srcOrd="0" destOrd="0" presId="urn:microsoft.com/office/officeart/2005/8/layout/list1"/>
    <dgm:cxn modelId="{E01790D6-AB92-40A5-9AEA-4137FC1FF800}" type="presOf" srcId="{A5F8EE76-4F47-4A15-B6FF-1F03848B1BB9}" destId="{88E99480-435A-4BF9-B97F-661A6953DF3C}" srcOrd="1" destOrd="0" presId="urn:microsoft.com/office/officeart/2005/8/layout/list1"/>
    <dgm:cxn modelId="{49E997A8-3447-4479-8492-28DAB4A7C6F0}" type="presOf" srcId="{3F98E0BC-6248-46C7-B4CD-27332047D302}" destId="{0ECF43D3-177E-4E16-9DD8-0EAC2962757B}" srcOrd="0" destOrd="0" presId="urn:microsoft.com/office/officeart/2005/8/layout/list1"/>
    <dgm:cxn modelId="{3CA6C4B6-AB6E-41FE-AEBA-A8E18028BC15}" type="presOf" srcId="{12097DCF-2FB0-47CA-BB8C-BA7597AFBA03}" destId="{79184431-B7B0-431A-AA64-1C46F78645E7}" srcOrd="1" destOrd="0" presId="urn:microsoft.com/office/officeart/2005/8/layout/list1"/>
    <dgm:cxn modelId="{140CD0DE-58F6-4835-A612-8B3FB3AAA46F}" type="presParOf" srcId="{AF0A9040-9BE4-4185-BF58-CEA1CF53A672}" destId="{ECE41634-92B8-460B-BDDB-9015E3031A8F}" srcOrd="0" destOrd="0" presId="urn:microsoft.com/office/officeart/2005/8/layout/list1"/>
    <dgm:cxn modelId="{5915A47F-90DD-4078-92B8-D6F1CB93730A}" type="presParOf" srcId="{ECE41634-92B8-460B-BDDB-9015E3031A8F}" destId="{7F402DE8-9BB6-41F7-927A-AC42311D55E4}" srcOrd="0" destOrd="0" presId="urn:microsoft.com/office/officeart/2005/8/layout/list1"/>
    <dgm:cxn modelId="{7FE4AE18-11EC-4F88-9D52-16C68D33EFC0}" type="presParOf" srcId="{ECE41634-92B8-460B-BDDB-9015E3031A8F}" destId="{79184431-B7B0-431A-AA64-1C46F78645E7}" srcOrd="1" destOrd="0" presId="urn:microsoft.com/office/officeart/2005/8/layout/list1"/>
    <dgm:cxn modelId="{BEC0B320-4105-4A2C-8456-253D062AAC38}" type="presParOf" srcId="{AF0A9040-9BE4-4185-BF58-CEA1CF53A672}" destId="{52554AC5-5F60-4C1B-A559-71CAD2123C83}" srcOrd="1" destOrd="0" presId="urn:microsoft.com/office/officeart/2005/8/layout/list1"/>
    <dgm:cxn modelId="{65E07DBC-F1E5-470A-B082-36FB92BD9D7B}" type="presParOf" srcId="{AF0A9040-9BE4-4185-BF58-CEA1CF53A672}" destId="{0ECF43D3-177E-4E16-9DD8-0EAC2962757B}" srcOrd="2" destOrd="0" presId="urn:microsoft.com/office/officeart/2005/8/layout/list1"/>
    <dgm:cxn modelId="{E124549B-2CC6-46F6-934F-0793AF863692}" type="presParOf" srcId="{AF0A9040-9BE4-4185-BF58-CEA1CF53A672}" destId="{202CFD69-D48B-48E8-BF46-014526C671CD}" srcOrd="3" destOrd="0" presId="urn:microsoft.com/office/officeart/2005/8/layout/list1"/>
    <dgm:cxn modelId="{9D114B95-B9C3-491D-A76C-787E6AACF2BC}" type="presParOf" srcId="{AF0A9040-9BE4-4185-BF58-CEA1CF53A672}" destId="{F0B3DD10-0990-4A8F-A153-B49C4591A6DD}" srcOrd="4" destOrd="0" presId="urn:microsoft.com/office/officeart/2005/8/layout/list1"/>
    <dgm:cxn modelId="{999ADB4F-80B1-4128-9952-901B3341EF25}" type="presParOf" srcId="{F0B3DD10-0990-4A8F-A153-B49C4591A6DD}" destId="{E12F9C31-7B8B-4C67-A1BB-745EA6ED4365}" srcOrd="0" destOrd="0" presId="urn:microsoft.com/office/officeart/2005/8/layout/list1"/>
    <dgm:cxn modelId="{877229D8-0CF7-49EC-85DE-B436EF4CDDB2}" type="presParOf" srcId="{F0B3DD10-0990-4A8F-A153-B49C4591A6DD}" destId="{390BCAFA-10D4-49FD-9CAA-6638BE5A0A27}" srcOrd="1" destOrd="0" presId="urn:microsoft.com/office/officeart/2005/8/layout/list1"/>
    <dgm:cxn modelId="{6FF6340D-09BC-4452-B108-D91496AFC243}" type="presParOf" srcId="{AF0A9040-9BE4-4185-BF58-CEA1CF53A672}" destId="{5FEB5BE7-03AD-4B5C-9DD4-75B51221853D}" srcOrd="5" destOrd="0" presId="urn:microsoft.com/office/officeart/2005/8/layout/list1"/>
    <dgm:cxn modelId="{4E916686-EF79-4F27-B4FB-C7BB30B135A3}" type="presParOf" srcId="{AF0A9040-9BE4-4185-BF58-CEA1CF53A672}" destId="{53C701CD-2471-4714-8EAB-926DAAB8ED4E}" srcOrd="6" destOrd="0" presId="urn:microsoft.com/office/officeart/2005/8/layout/list1"/>
    <dgm:cxn modelId="{ACB98178-A70E-4F02-8778-BD20C828A90D}" type="presParOf" srcId="{AF0A9040-9BE4-4185-BF58-CEA1CF53A672}" destId="{56749F15-32EE-45E9-BA74-174CF38A2D88}" srcOrd="7" destOrd="0" presId="urn:microsoft.com/office/officeart/2005/8/layout/list1"/>
    <dgm:cxn modelId="{292CC704-1555-4E40-B71D-39DC18162223}" type="presParOf" srcId="{AF0A9040-9BE4-4185-BF58-CEA1CF53A672}" destId="{E107A743-6639-4CCC-8322-98CA75B2EE33}" srcOrd="8" destOrd="0" presId="urn:microsoft.com/office/officeart/2005/8/layout/list1"/>
    <dgm:cxn modelId="{ABC9A2DF-B88D-4E37-95B9-7668E03FB514}" type="presParOf" srcId="{E107A743-6639-4CCC-8322-98CA75B2EE33}" destId="{C49B4EA6-1B76-4F9C-926A-764676E01B3E}" srcOrd="0" destOrd="0" presId="urn:microsoft.com/office/officeart/2005/8/layout/list1"/>
    <dgm:cxn modelId="{8D001F3A-7868-4995-9362-964F23FCCD5D}" type="presParOf" srcId="{E107A743-6639-4CCC-8322-98CA75B2EE33}" destId="{88E99480-435A-4BF9-B97F-661A6953DF3C}" srcOrd="1" destOrd="0" presId="urn:microsoft.com/office/officeart/2005/8/layout/list1"/>
    <dgm:cxn modelId="{445129BF-7B53-4A7F-BAE7-0E2A6D44CEC9}" type="presParOf" srcId="{AF0A9040-9BE4-4185-BF58-CEA1CF53A672}" destId="{4896354E-B997-4AC5-9E51-81067B0201E5}" srcOrd="9" destOrd="0" presId="urn:microsoft.com/office/officeart/2005/8/layout/list1"/>
    <dgm:cxn modelId="{96A3DC9B-EEB1-4CBB-A0FD-E8565EC75B9D}" type="presParOf" srcId="{AF0A9040-9BE4-4185-BF58-CEA1CF53A672}" destId="{37E79D1C-F356-4E97-B635-295BE32E05A9}" srcOrd="10"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532F3DAA-80ED-4FA3-86A0-E43130CB282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ACA9C4FA-AA7D-43B4-9C9D-F37D055B0149}">
      <dgm:prSet phldrT="[Text]" custT="1"/>
      <dgm:spPr>
        <a:noFill/>
        <a:ln>
          <a:solidFill>
            <a:schemeClr val="tx1"/>
          </a:solidFill>
        </a:ln>
      </dgm:spPr>
      <dgm:t>
        <a:bodyPr/>
        <a:lstStyle/>
        <a:p>
          <a:endParaRPr lang="en-IN" sz="2800" b="1" dirty="0">
            <a:solidFill>
              <a:schemeClr val="tx1"/>
            </a:solidFill>
          </a:endParaRPr>
        </a:p>
      </dgm:t>
    </dgm:pt>
    <dgm:pt modelId="{2C7FDAAA-D9B4-4763-8020-2935C63C8864}" type="parTrans" cxnId="{2D500D26-5DD7-4AA0-8396-83D6B0D4E77D}">
      <dgm:prSet/>
      <dgm:spPr/>
      <dgm:t>
        <a:bodyPr/>
        <a:lstStyle/>
        <a:p>
          <a:endParaRPr lang="en-IN"/>
        </a:p>
      </dgm:t>
    </dgm:pt>
    <dgm:pt modelId="{8AE2AD93-3579-4007-8CB9-E8066AD85483}" type="sibTrans" cxnId="{2D500D26-5DD7-4AA0-8396-83D6B0D4E77D}">
      <dgm:prSet/>
      <dgm:spPr/>
      <dgm:t>
        <a:bodyPr/>
        <a:lstStyle/>
        <a:p>
          <a:endParaRPr lang="en-IN"/>
        </a:p>
      </dgm:t>
    </dgm:pt>
    <dgm:pt modelId="{75ABD836-CE12-4D65-A058-C28808AA180C}">
      <dgm:prSet phldrT="[Text]"/>
      <dgm:spPr>
        <a:noFill/>
      </dgm:spPr>
      <dgm:t>
        <a:bodyPr/>
        <a:lstStyle/>
        <a:p>
          <a:r>
            <a:rPr lang="en-US" dirty="0" smtClean="0"/>
            <a:t>To promote the students in professionalism, by successful completion of the Diploma in Computer Engineering by empasizing field practice in industry oriented activities.</a:t>
          </a:r>
          <a:endParaRPr lang="en-IN" dirty="0"/>
        </a:p>
      </dgm:t>
    </dgm:pt>
    <dgm:pt modelId="{5854983D-AE68-4186-9861-7801FCCEE754}" type="parTrans" cxnId="{7C8288F9-3BBF-4AB0-BCB1-534B04AF9CAE}">
      <dgm:prSet/>
      <dgm:spPr/>
      <dgm:t>
        <a:bodyPr/>
        <a:lstStyle/>
        <a:p>
          <a:endParaRPr lang="en-IN"/>
        </a:p>
      </dgm:t>
    </dgm:pt>
    <dgm:pt modelId="{2BDC3E32-1234-4E56-85F6-45415B981D9A}" type="sibTrans" cxnId="{7C8288F9-3BBF-4AB0-BCB1-534B04AF9CAE}">
      <dgm:prSet/>
      <dgm:spPr/>
      <dgm:t>
        <a:bodyPr/>
        <a:lstStyle/>
        <a:p>
          <a:endParaRPr lang="en-IN"/>
        </a:p>
      </dgm:t>
    </dgm:pt>
    <dgm:pt modelId="{34CAD941-9FE7-4B33-937C-359BA83AE391}">
      <dgm:prSet phldrT="[Text]" custT="1"/>
      <dgm:spPr>
        <a:noFill/>
        <a:ln>
          <a:solidFill>
            <a:schemeClr val="tx1"/>
          </a:solidFill>
        </a:ln>
      </dgm:spPr>
      <dgm:t>
        <a:bodyPr/>
        <a:lstStyle/>
        <a:p>
          <a:r>
            <a:rPr lang="en-US" sz="2800" b="1" dirty="0" smtClean="0">
              <a:solidFill>
                <a:schemeClr val="tx1"/>
              </a:solidFill>
            </a:rPr>
            <a:t>PEO5</a:t>
          </a:r>
          <a:endParaRPr lang="en-IN" sz="2800" b="1" dirty="0">
            <a:solidFill>
              <a:schemeClr val="tx1"/>
            </a:solidFill>
          </a:endParaRPr>
        </a:p>
      </dgm:t>
    </dgm:pt>
    <dgm:pt modelId="{F1542D20-340D-4F69-B26D-76A93C80F862}" type="parTrans" cxnId="{9CE1A4B1-135B-4C14-BCE2-8649B07D97F2}">
      <dgm:prSet/>
      <dgm:spPr/>
      <dgm:t>
        <a:bodyPr/>
        <a:lstStyle/>
        <a:p>
          <a:endParaRPr lang="en-IN"/>
        </a:p>
      </dgm:t>
    </dgm:pt>
    <dgm:pt modelId="{25D59A63-C56C-4D5A-90DA-6DB9968C39B0}" type="sibTrans" cxnId="{9CE1A4B1-135B-4C14-BCE2-8649B07D97F2}">
      <dgm:prSet/>
      <dgm:spPr/>
      <dgm:t>
        <a:bodyPr/>
        <a:lstStyle/>
        <a:p>
          <a:endParaRPr lang="en-IN"/>
        </a:p>
      </dgm:t>
    </dgm:pt>
    <dgm:pt modelId="{E2E604AA-3AA3-4B8E-81DD-C76F1E715B24}">
      <dgm:prSet phldrT="[Text]"/>
      <dgm:spPr>
        <a:noFill/>
      </dgm:spPr>
      <dgm:t>
        <a:bodyPr/>
        <a:lstStyle/>
        <a:p>
          <a:r>
            <a:rPr lang="en-US" dirty="0" smtClean="0"/>
            <a:t>To sensitize the students on social and economic commitment and to inculcate a nature to gaurd the values of community and protect environment</a:t>
          </a:r>
          <a:endParaRPr lang="en-IN" dirty="0"/>
        </a:p>
      </dgm:t>
    </dgm:pt>
    <dgm:pt modelId="{FC9EE51B-BD3E-4728-9327-B05907E1CF98}" type="parTrans" cxnId="{FC438F84-E273-432B-B2FD-0F81B92DE4D8}">
      <dgm:prSet/>
      <dgm:spPr/>
      <dgm:t>
        <a:bodyPr/>
        <a:lstStyle/>
        <a:p>
          <a:endParaRPr lang="en-IN"/>
        </a:p>
      </dgm:t>
    </dgm:pt>
    <dgm:pt modelId="{264FD91F-519F-4161-87D6-77AFFE5C8C09}" type="sibTrans" cxnId="{FC438F84-E273-432B-B2FD-0F81B92DE4D8}">
      <dgm:prSet/>
      <dgm:spPr/>
      <dgm:t>
        <a:bodyPr/>
        <a:lstStyle/>
        <a:p>
          <a:endParaRPr lang="en-IN"/>
        </a:p>
      </dgm:t>
    </dgm:pt>
    <dgm:pt modelId="{9E28EDA4-8742-4A55-A4FB-AF9507CE0923}">
      <dgm:prSet phldrT="[Text]"/>
      <dgm:spPr>
        <a:noFill/>
      </dgm:spPr>
      <dgm:t>
        <a:bodyPr/>
        <a:lstStyle/>
        <a:p>
          <a:endParaRPr lang="en-IN" dirty="0"/>
        </a:p>
      </dgm:t>
    </dgm:pt>
    <dgm:pt modelId="{277B1285-3A7E-474B-B673-179CDF3C5173}" type="parTrans" cxnId="{267BBB50-B74B-4978-9301-C719DE332BBF}">
      <dgm:prSet/>
      <dgm:spPr/>
      <dgm:t>
        <a:bodyPr/>
        <a:lstStyle/>
        <a:p>
          <a:endParaRPr lang="en-IN"/>
        </a:p>
      </dgm:t>
    </dgm:pt>
    <dgm:pt modelId="{0368B74E-9EC7-425D-968D-B0B7CE29C285}" type="sibTrans" cxnId="{267BBB50-B74B-4978-9301-C719DE332BBF}">
      <dgm:prSet/>
      <dgm:spPr/>
      <dgm:t>
        <a:bodyPr/>
        <a:lstStyle/>
        <a:p>
          <a:endParaRPr lang="en-IN"/>
        </a:p>
      </dgm:t>
    </dgm:pt>
    <dgm:pt modelId="{00784E89-1801-4ABF-8A94-3B9E2AE82C74}">
      <dgm:prSet phldrT="[Text]"/>
      <dgm:spPr>
        <a:noFill/>
      </dgm:spPr>
      <dgm:t>
        <a:bodyPr/>
        <a:lstStyle/>
        <a:p>
          <a:endParaRPr lang="en-IN" dirty="0"/>
        </a:p>
      </dgm:t>
    </dgm:pt>
    <dgm:pt modelId="{7964D9F7-1A6D-4851-B90A-17F2F831408C}" type="parTrans" cxnId="{1B9493A9-AE64-464A-9EFC-3F4A4588833F}">
      <dgm:prSet/>
      <dgm:spPr/>
      <dgm:t>
        <a:bodyPr/>
        <a:lstStyle/>
        <a:p>
          <a:endParaRPr lang="en-IN"/>
        </a:p>
      </dgm:t>
    </dgm:pt>
    <dgm:pt modelId="{7D65BDCE-6EC4-4CA6-9128-77901667BD8C}" type="sibTrans" cxnId="{1B9493A9-AE64-464A-9EFC-3F4A4588833F}">
      <dgm:prSet/>
      <dgm:spPr/>
      <dgm:t>
        <a:bodyPr/>
        <a:lstStyle/>
        <a:p>
          <a:endParaRPr lang="en-IN"/>
        </a:p>
      </dgm:t>
    </dgm:pt>
    <dgm:pt modelId="{2B2F7576-D8AF-4F33-98FC-5546E4C83D53}" type="pres">
      <dgm:prSet presAssocID="{532F3DAA-80ED-4FA3-86A0-E43130CB2820}" presName="linear" presStyleCnt="0">
        <dgm:presLayoutVars>
          <dgm:dir/>
          <dgm:animLvl val="lvl"/>
          <dgm:resizeHandles val="exact"/>
        </dgm:presLayoutVars>
      </dgm:prSet>
      <dgm:spPr/>
      <dgm:t>
        <a:bodyPr/>
        <a:lstStyle/>
        <a:p>
          <a:endParaRPr lang="en-IN"/>
        </a:p>
      </dgm:t>
    </dgm:pt>
    <dgm:pt modelId="{9B4B2FE3-09F7-4C02-AC55-6F91712EA151}" type="pres">
      <dgm:prSet presAssocID="{ACA9C4FA-AA7D-43B4-9C9D-F37D055B0149}" presName="parentLin" presStyleCnt="0"/>
      <dgm:spPr/>
    </dgm:pt>
    <dgm:pt modelId="{5D3DF1EA-0537-4ED8-8EA6-D5AB948546D7}" type="pres">
      <dgm:prSet presAssocID="{ACA9C4FA-AA7D-43B4-9C9D-F37D055B0149}" presName="parentLeftMargin" presStyleLbl="node1" presStyleIdx="0" presStyleCnt="2"/>
      <dgm:spPr/>
      <dgm:t>
        <a:bodyPr/>
        <a:lstStyle/>
        <a:p>
          <a:endParaRPr lang="en-IN"/>
        </a:p>
      </dgm:t>
    </dgm:pt>
    <dgm:pt modelId="{A8DAD64E-C073-4313-803A-AB73CCAE7BB5}" type="pres">
      <dgm:prSet presAssocID="{ACA9C4FA-AA7D-43B4-9C9D-F37D055B0149}" presName="parentText" presStyleLbl="node1" presStyleIdx="0" presStyleCnt="2" custScaleX="114881" custScaleY="60820" custLinFactNeighborX="4167" custLinFactNeighborY="-17395">
        <dgm:presLayoutVars>
          <dgm:chMax val="0"/>
          <dgm:bulletEnabled val="1"/>
        </dgm:presLayoutVars>
      </dgm:prSet>
      <dgm:spPr/>
      <dgm:t>
        <a:bodyPr/>
        <a:lstStyle/>
        <a:p>
          <a:endParaRPr lang="en-IN"/>
        </a:p>
      </dgm:t>
    </dgm:pt>
    <dgm:pt modelId="{6800F60F-D4B1-4F45-910E-CB1E0FF6426B}" type="pres">
      <dgm:prSet presAssocID="{ACA9C4FA-AA7D-43B4-9C9D-F37D055B0149}" presName="negativeSpace" presStyleCnt="0"/>
      <dgm:spPr/>
    </dgm:pt>
    <dgm:pt modelId="{3BF3DA9A-A94D-44EA-A0E5-7D6940E95AE2}" type="pres">
      <dgm:prSet presAssocID="{ACA9C4FA-AA7D-43B4-9C9D-F37D055B0149}" presName="childText" presStyleLbl="conFgAcc1" presStyleIdx="0" presStyleCnt="2" custScaleY="43258" custLinFactNeighborX="868" custLinFactNeighborY="-93223">
        <dgm:presLayoutVars>
          <dgm:bulletEnabled val="1"/>
        </dgm:presLayoutVars>
      </dgm:prSet>
      <dgm:spPr/>
      <dgm:t>
        <a:bodyPr/>
        <a:lstStyle/>
        <a:p>
          <a:endParaRPr lang="en-IN"/>
        </a:p>
      </dgm:t>
    </dgm:pt>
    <dgm:pt modelId="{AF667F06-E7C7-4C28-89A5-FDFEBB310EC8}" type="pres">
      <dgm:prSet presAssocID="{8AE2AD93-3579-4007-8CB9-E8066AD85483}" presName="spaceBetweenRectangles" presStyleCnt="0"/>
      <dgm:spPr/>
    </dgm:pt>
    <dgm:pt modelId="{EE820C95-E89B-4A9F-9FB2-690271BC5C8A}" type="pres">
      <dgm:prSet presAssocID="{34CAD941-9FE7-4B33-937C-359BA83AE391}" presName="parentLin" presStyleCnt="0"/>
      <dgm:spPr/>
    </dgm:pt>
    <dgm:pt modelId="{C136161E-F9A3-42FC-BBE5-1FF260A0337C}" type="pres">
      <dgm:prSet presAssocID="{34CAD941-9FE7-4B33-937C-359BA83AE391}" presName="parentLeftMargin" presStyleLbl="node1" presStyleIdx="0" presStyleCnt="2"/>
      <dgm:spPr/>
      <dgm:t>
        <a:bodyPr/>
        <a:lstStyle/>
        <a:p>
          <a:endParaRPr lang="en-IN"/>
        </a:p>
      </dgm:t>
    </dgm:pt>
    <dgm:pt modelId="{1C5A96AF-FB66-4B72-9FC5-F0E7814C663A}" type="pres">
      <dgm:prSet presAssocID="{34CAD941-9FE7-4B33-937C-359BA83AE391}" presName="parentText" presStyleLbl="node1" presStyleIdx="1" presStyleCnt="2" custScaleY="70496" custLinFactNeighborX="21529" custLinFactNeighborY="-24086">
        <dgm:presLayoutVars>
          <dgm:chMax val="0"/>
          <dgm:bulletEnabled val="1"/>
        </dgm:presLayoutVars>
      </dgm:prSet>
      <dgm:spPr/>
      <dgm:t>
        <a:bodyPr/>
        <a:lstStyle/>
        <a:p>
          <a:endParaRPr lang="en-IN"/>
        </a:p>
      </dgm:t>
    </dgm:pt>
    <dgm:pt modelId="{F69564F6-115C-4C3E-8F2B-36DA5B65D4B1}" type="pres">
      <dgm:prSet presAssocID="{34CAD941-9FE7-4B33-937C-359BA83AE391}" presName="negativeSpace" presStyleCnt="0"/>
      <dgm:spPr/>
    </dgm:pt>
    <dgm:pt modelId="{218ADFF7-415F-4241-B583-0FCD8BEDA346}" type="pres">
      <dgm:prSet presAssocID="{34CAD941-9FE7-4B33-937C-359BA83AE391}" presName="childText" presStyleLbl="conFgAcc1" presStyleIdx="1" presStyleCnt="2" custScaleY="53924">
        <dgm:presLayoutVars>
          <dgm:bulletEnabled val="1"/>
        </dgm:presLayoutVars>
      </dgm:prSet>
      <dgm:spPr/>
      <dgm:t>
        <a:bodyPr/>
        <a:lstStyle/>
        <a:p>
          <a:endParaRPr lang="en-IN"/>
        </a:p>
      </dgm:t>
    </dgm:pt>
  </dgm:ptLst>
  <dgm:cxnLst>
    <dgm:cxn modelId="{7C8288F9-3BBF-4AB0-BCB1-534B04AF9CAE}" srcId="{ACA9C4FA-AA7D-43B4-9C9D-F37D055B0149}" destId="{75ABD836-CE12-4D65-A058-C28808AA180C}" srcOrd="1" destOrd="0" parTransId="{5854983D-AE68-4186-9861-7801FCCEE754}" sibTransId="{2BDC3E32-1234-4E56-85F6-45415B981D9A}"/>
    <dgm:cxn modelId="{57668B43-AA0C-434B-815E-89A424678F2D}" type="presOf" srcId="{75ABD836-CE12-4D65-A058-C28808AA180C}" destId="{3BF3DA9A-A94D-44EA-A0E5-7D6940E95AE2}" srcOrd="0" destOrd="1" presId="urn:microsoft.com/office/officeart/2005/8/layout/list1"/>
    <dgm:cxn modelId="{1B9493A9-AE64-464A-9EFC-3F4A4588833F}" srcId="{34CAD941-9FE7-4B33-937C-359BA83AE391}" destId="{00784E89-1801-4ABF-8A94-3B9E2AE82C74}" srcOrd="0" destOrd="0" parTransId="{7964D9F7-1A6D-4851-B90A-17F2F831408C}" sibTransId="{7D65BDCE-6EC4-4CA6-9128-77901667BD8C}"/>
    <dgm:cxn modelId="{9CE1A4B1-135B-4C14-BCE2-8649B07D97F2}" srcId="{532F3DAA-80ED-4FA3-86A0-E43130CB2820}" destId="{34CAD941-9FE7-4B33-937C-359BA83AE391}" srcOrd="1" destOrd="0" parTransId="{F1542D20-340D-4F69-B26D-76A93C80F862}" sibTransId="{25D59A63-C56C-4D5A-90DA-6DB9968C39B0}"/>
    <dgm:cxn modelId="{F23FBDB5-9190-4886-976D-E65A5F1FBF51}" type="presOf" srcId="{34CAD941-9FE7-4B33-937C-359BA83AE391}" destId="{1C5A96AF-FB66-4B72-9FC5-F0E7814C663A}" srcOrd="1" destOrd="0" presId="urn:microsoft.com/office/officeart/2005/8/layout/list1"/>
    <dgm:cxn modelId="{67C12A4E-63D0-434D-B61E-701FAF587A51}" type="presOf" srcId="{ACA9C4FA-AA7D-43B4-9C9D-F37D055B0149}" destId="{5D3DF1EA-0537-4ED8-8EA6-D5AB948546D7}" srcOrd="0" destOrd="0" presId="urn:microsoft.com/office/officeart/2005/8/layout/list1"/>
    <dgm:cxn modelId="{0C515CDC-589F-424C-8767-7F2EE499E7DE}" type="presOf" srcId="{00784E89-1801-4ABF-8A94-3B9E2AE82C74}" destId="{218ADFF7-415F-4241-B583-0FCD8BEDA346}" srcOrd="0" destOrd="0" presId="urn:microsoft.com/office/officeart/2005/8/layout/list1"/>
    <dgm:cxn modelId="{FC438F84-E273-432B-B2FD-0F81B92DE4D8}" srcId="{34CAD941-9FE7-4B33-937C-359BA83AE391}" destId="{E2E604AA-3AA3-4B8E-81DD-C76F1E715B24}" srcOrd="1" destOrd="0" parTransId="{FC9EE51B-BD3E-4728-9327-B05907E1CF98}" sibTransId="{264FD91F-519F-4161-87D6-77AFFE5C8C09}"/>
    <dgm:cxn modelId="{2D500D26-5DD7-4AA0-8396-83D6B0D4E77D}" srcId="{532F3DAA-80ED-4FA3-86A0-E43130CB2820}" destId="{ACA9C4FA-AA7D-43B4-9C9D-F37D055B0149}" srcOrd="0" destOrd="0" parTransId="{2C7FDAAA-D9B4-4763-8020-2935C63C8864}" sibTransId="{8AE2AD93-3579-4007-8CB9-E8066AD85483}"/>
    <dgm:cxn modelId="{267BBB50-B74B-4978-9301-C719DE332BBF}" srcId="{ACA9C4FA-AA7D-43B4-9C9D-F37D055B0149}" destId="{9E28EDA4-8742-4A55-A4FB-AF9507CE0923}" srcOrd="0" destOrd="0" parTransId="{277B1285-3A7E-474B-B673-179CDF3C5173}" sibTransId="{0368B74E-9EC7-425D-968D-B0B7CE29C285}"/>
    <dgm:cxn modelId="{C53206E7-6800-4A57-9C76-CF0B24B1071F}" type="presOf" srcId="{ACA9C4FA-AA7D-43B4-9C9D-F37D055B0149}" destId="{A8DAD64E-C073-4313-803A-AB73CCAE7BB5}" srcOrd="1" destOrd="0" presId="urn:microsoft.com/office/officeart/2005/8/layout/list1"/>
    <dgm:cxn modelId="{379C1FD0-1870-4AF4-ABC1-9B43581B9370}" type="presOf" srcId="{532F3DAA-80ED-4FA3-86A0-E43130CB2820}" destId="{2B2F7576-D8AF-4F33-98FC-5546E4C83D53}" srcOrd="0" destOrd="0" presId="urn:microsoft.com/office/officeart/2005/8/layout/list1"/>
    <dgm:cxn modelId="{37C3ED9F-0C00-48E7-BCFB-BDCEE1B2298A}" type="presOf" srcId="{E2E604AA-3AA3-4B8E-81DD-C76F1E715B24}" destId="{218ADFF7-415F-4241-B583-0FCD8BEDA346}" srcOrd="0" destOrd="1" presId="urn:microsoft.com/office/officeart/2005/8/layout/list1"/>
    <dgm:cxn modelId="{255ED42E-456B-4926-8B10-1079A99E76FF}" type="presOf" srcId="{34CAD941-9FE7-4B33-937C-359BA83AE391}" destId="{C136161E-F9A3-42FC-BBE5-1FF260A0337C}" srcOrd="0" destOrd="0" presId="urn:microsoft.com/office/officeart/2005/8/layout/list1"/>
    <dgm:cxn modelId="{21103D73-441C-44CA-BA06-3B9FCEA51387}" type="presOf" srcId="{9E28EDA4-8742-4A55-A4FB-AF9507CE0923}" destId="{3BF3DA9A-A94D-44EA-A0E5-7D6940E95AE2}" srcOrd="0" destOrd="0" presId="urn:microsoft.com/office/officeart/2005/8/layout/list1"/>
    <dgm:cxn modelId="{42FF9428-02AE-4C74-9805-8D6F59FEA45C}" type="presParOf" srcId="{2B2F7576-D8AF-4F33-98FC-5546E4C83D53}" destId="{9B4B2FE3-09F7-4C02-AC55-6F91712EA151}" srcOrd="0" destOrd="0" presId="urn:microsoft.com/office/officeart/2005/8/layout/list1"/>
    <dgm:cxn modelId="{57353937-1C17-40C9-A95E-26543286F8A3}" type="presParOf" srcId="{9B4B2FE3-09F7-4C02-AC55-6F91712EA151}" destId="{5D3DF1EA-0537-4ED8-8EA6-D5AB948546D7}" srcOrd="0" destOrd="0" presId="urn:microsoft.com/office/officeart/2005/8/layout/list1"/>
    <dgm:cxn modelId="{7C8F8161-6CC3-48A8-97D5-490310BFA884}" type="presParOf" srcId="{9B4B2FE3-09F7-4C02-AC55-6F91712EA151}" destId="{A8DAD64E-C073-4313-803A-AB73CCAE7BB5}" srcOrd="1" destOrd="0" presId="urn:microsoft.com/office/officeart/2005/8/layout/list1"/>
    <dgm:cxn modelId="{A4D8DC58-CFD3-4BA8-9C0A-43B51513260E}" type="presParOf" srcId="{2B2F7576-D8AF-4F33-98FC-5546E4C83D53}" destId="{6800F60F-D4B1-4F45-910E-CB1E0FF6426B}" srcOrd="1" destOrd="0" presId="urn:microsoft.com/office/officeart/2005/8/layout/list1"/>
    <dgm:cxn modelId="{F98E5E9F-C3EB-4FDE-8934-92218D5E76FE}" type="presParOf" srcId="{2B2F7576-D8AF-4F33-98FC-5546E4C83D53}" destId="{3BF3DA9A-A94D-44EA-A0E5-7D6940E95AE2}" srcOrd="2" destOrd="0" presId="urn:microsoft.com/office/officeart/2005/8/layout/list1"/>
    <dgm:cxn modelId="{E55A5C4A-AE3A-4BD2-9659-BD822B7B7F1F}" type="presParOf" srcId="{2B2F7576-D8AF-4F33-98FC-5546E4C83D53}" destId="{AF667F06-E7C7-4C28-89A5-FDFEBB310EC8}" srcOrd="3" destOrd="0" presId="urn:microsoft.com/office/officeart/2005/8/layout/list1"/>
    <dgm:cxn modelId="{9C296B51-C20A-4A3A-89C2-4A90F9395564}" type="presParOf" srcId="{2B2F7576-D8AF-4F33-98FC-5546E4C83D53}" destId="{EE820C95-E89B-4A9F-9FB2-690271BC5C8A}" srcOrd="4" destOrd="0" presId="urn:microsoft.com/office/officeart/2005/8/layout/list1"/>
    <dgm:cxn modelId="{BFEDD363-0E7F-45BA-80D8-A9B8F95487DE}" type="presParOf" srcId="{EE820C95-E89B-4A9F-9FB2-690271BC5C8A}" destId="{C136161E-F9A3-42FC-BBE5-1FF260A0337C}" srcOrd="0" destOrd="0" presId="urn:microsoft.com/office/officeart/2005/8/layout/list1"/>
    <dgm:cxn modelId="{000B1FA8-D87E-4B63-AD16-A0D45D50E8B8}" type="presParOf" srcId="{EE820C95-E89B-4A9F-9FB2-690271BC5C8A}" destId="{1C5A96AF-FB66-4B72-9FC5-F0E7814C663A}" srcOrd="1" destOrd="0" presId="urn:microsoft.com/office/officeart/2005/8/layout/list1"/>
    <dgm:cxn modelId="{3BCA8D6B-AD82-465B-BF3D-645EBE1C31EA}" type="presParOf" srcId="{2B2F7576-D8AF-4F33-98FC-5546E4C83D53}" destId="{F69564F6-115C-4C3E-8F2B-36DA5B65D4B1}" srcOrd="5" destOrd="0" presId="urn:microsoft.com/office/officeart/2005/8/layout/list1"/>
    <dgm:cxn modelId="{8FCE7712-1353-48D9-9F7E-AEA6E2AF2300}" type="presParOf" srcId="{2B2F7576-D8AF-4F33-98FC-5546E4C83D53}" destId="{218ADFF7-415F-4241-B583-0FCD8BEDA346}" srcOrd="6"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60CE46-3553-4C55-9AC8-1BA36AC48B50}" type="datetimeFigureOut">
              <a:rPr lang="en-US" smtClean="0"/>
              <a:pPr/>
              <a:t>12/14/2023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A761A-E1BC-4D95-A28A-0E616C9A16C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AB22B-AFDC-4588-9DA2-F6D00B39E6BE}" type="datetimeFigureOut">
              <a:rPr lang="en-US" smtClean="0"/>
              <a:pPr/>
              <a:t>12/14/2023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9731EC-9E4A-4350-8E2D-09A86C0D5B4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AB22B-AFDC-4588-9DA2-F6D00B39E6BE}" type="datetimeFigureOut">
              <a:rPr lang="en-US" smtClean="0"/>
              <a:pPr/>
              <a:t>12/14/2023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731EC-9E4A-4350-8E2D-09A86C0D5B4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4" name="Title 3"/>
          <p:cNvSpPr>
            <a:spLocks noGrp="1"/>
          </p:cNvSpPr>
          <p:nvPr>
            <p:ph type="ctrTitle"/>
          </p:nvPr>
        </p:nvSpPr>
        <p:spPr>
          <a:xfrm>
            <a:off x="685800" y="571481"/>
            <a:ext cx="7772400" cy="1428759"/>
          </a:xfrm>
        </p:spPr>
        <p:txBody>
          <a:bodyPr>
            <a:normAutofit/>
          </a:bodyPr>
          <a:lstStyle/>
          <a:p>
            <a:r>
              <a:rPr lang="en-US" sz="3600" dirty="0" smtClean="0">
                <a:solidFill>
                  <a:schemeClr val="accent6">
                    <a:lumMod val="50000"/>
                  </a:schemeClr>
                </a:solidFill>
                <a:latin typeface="Arial Narrow" pitchFamily="34" charset="0"/>
              </a:rPr>
              <a:t>Government polytechnic for women kadapa</a:t>
            </a:r>
            <a:r>
              <a:rPr lang="en-US" sz="9600" dirty="0" smtClean="0">
                <a:latin typeface="Arial Narrow" pitchFamily="34" charset="0"/>
              </a:rPr>
              <a:t/>
            </a:r>
            <a:br>
              <a:rPr lang="en-US" sz="9600" dirty="0" smtClean="0">
                <a:latin typeface="Arial Narrow" pitchFamily="34" charset="0"/>
              </a:rPr>
            </a:br>
            <a:r>
              <a:rPr lang="en-US" sz="2800" dirty="0" smtClean="0">
                <a:solidFill>
                  <a:schemeClr val="accent1"/>
                </a:solidFill>
                <a:latin typeface="Arial Narrow" pitchFamily="34" charset="0"/>
              </a:rPr>
              <a:t>Approved by AICTE, New Delhi &amp;Affiliated to </a:t>
            </a:r>
            <a:r>
              <a:rPr lang="en-US" sz="2800" dirty="0" smtClean="0">
                <a:solidFill>
                  <a:schemeClr val="accent1"/>
                </a:solidFill>
                <a:latin typeface="Arial Narrow" pitchFamily="34" charset="0"/>
              </a:rPr>
              <a:t>SBET  A</a:t>
            </a:r>
            <a:r>
              <a:rPr lang="en-US" sz="2800" dirty="0" smtClean="0">
                <a:solidFill>
                  <a:schemeClr val="accent1"/>
                </a:solidFill>
                <a:latin typeface="Arial Narrow" pitchFamily="34" charset="0"/>
              </a:rPr>
              <a:t>T</a:t>
            </a:r>
            <a:r>
              <a:rPr lang="en-US" sz="2800" dirty="0" smtClean="0">
                <a:solidFill>
                  <a:schemeClr val="accent1"/>
                </a:solidFill>
                <a:latin typeface="Arial Narrow" pitchFamily="34" charset="0"/>
              </a:rPr>
              <a:t>P</a:t>
            </a:r>
            <a:endParaRPr lang="en-IN" sz="2800" dirty="0">
              <a:solidFill>
                <a:schemeClr val="accent1"/>
              </a:solidFill>
            </a:endParaRPr>
          </a:p>
        </p:txBody>
      </p:sp>
      <p:sp>
        <p:nvSpPr>
          <p:cNvPr id="5" name="Subtitle 4"/>
          <p:cNvSpPr>
            <a:spLocks noGrp="1"/>
          </p:cNvSpPr>
          <p:nvPr>
            <p:ph type="subTitle" idx="1"/>
          </p:nvPr>
        </p:nvSpPr>
        <p:spPr>
          <a:xfrm>
            <a:off x="1371600" y="1928802"/>
            <a:ext cx="6400800" cy="1000132"/>
          </a:xfrm>
        </p:spPr>
        <p:txBody>
          <a:bodyPr/>
          <a:lstStyle/>
          <a:p>
            <a:r>
              <a:rPr lang="en-IN" sz="5400" b="1" dirty="0" smtClean="0">
                <a:solidFill>
                  <a:schemeClr val="tx1"/>
                </a:solidFill>
                <a:latin typeface="Algerian" pitchFamily="82" charset="0"/>
                <a:ea typeface="Cambria Math" pitchFamily="18" charset="0"/>
              </a:rPr>
              <a:t>COMPUTECHIE</a:t>
            </a:r>
          </a:p>
          <a:p>
            <a:endParaRPr lang="en-IN" dirty="0"/>
          </a:p>
        </p:txBody>
      </p:sp>
      <p:sp>
        <p:nvSpPr>
          <p:cNvPr id="12290" name="AutoShape 2" descr="Best PPT Background Images, Download Free Powerpoint Background Pictures  For Your Presentation - Pngt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3286116" y="3143248"/>
            <a:ext cx="264320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accent2"/>
                </a:solidFill>
              </a:rPr>
              <a:t>Half yearly Magzine</a:t>
            </a:r>
          </a:p>
          <a:p>
            <a:pPr algn="ctr"/>
            <a:endParaRPr lang="en-IN" dirty="0">
              <a:solidFill>
                <a:schemeClr val="accent2"/>
              </a:solidFill>
            </a:endParaRPr>
          </a:p>
        </p:txBody>
      </p:sp>
      <p:sp>
        <p:nvSpPr>
          <p:cNvPr id="10" name="Rectangle 9"/>
          <p:cNvSpPr/>
          <p:nvPr/>
        </p:nvSpPr>
        <p:spPr>
          <a:xfrm>
            <a:off x="3500430" y="3429000"/>
            <a:ext cx="2101857" cy="369332"/>
          </a:xfrm>
          <a:prstGeom prst="rect">
            <a:avLst/>
          </a:prstGeom>
        </p:spPr>
        <p:txBody>
          <a:bodyPr wrap="square">
            <a:spAutoFit/>
          </a:bodyPr>
          <a:lstStyle/>
          <a:p>
            <a:pPr algn="ctr"/>
            <a:r>
              <a:rPr lang="en-US" dirty="0" smtClean="0">
                <a:solidFill>
                  <a:schemeClr val="accent2"/>
                </a:solidFill>
              </a:rPr>
              <a:t>July-December 2023</a:t>
            </a:r>
            <a:endParaRPr lang="en-US" dirty="0">
              <a:solidFill>
                <a:schemeClr val="accent2"/>
              </a:solidFill>
            </a:endParaRPr>
          </a:p>
        </p:txBody>
      </p:sp>
      <p:sp>
        <p:nvSpPr>
          <p:cNvPr id="12" name="Rectangle 11"/>
          <p:cNvSpPr/>
          <p:nvPr/>
        </p:nvSpPr>
        <p:spPr>
          <a:xfrm>
            <a:off x="2285984" y="3857628"/>
            <a:ext cx="4572000" cy="830997"/>
          </a:xfrm>
          <a:prstGeom prst="rect">
            <a:avLst/>
          </a:prstGeom>
        </p:spPr>
        <p:txBody>
          <a:bodyPr>
            <a:spAutoFit/>
          </a:bodyPr>
          <a:lstStyle/>
          <a:p>
            <a:pPr algn="ctr"/>
            <a:r>
              <a:rPr lang="en-US" sz="2400" dirty="0" smtClean="0">
                <a:solidFill>
                  <a:schemeClr val="accent2"/>
                </a:solidFill>
              </a:rPr>
              <a:t>Department of</a:t>
            </a:r>
          </a:p>
          <a:p>
            <a:pPr algn="ctr"/>
            <a:r>
              <a:rPr lang="en-US" sz="2400" dirty="0" smtClean="0">
                <a:solidFill>
                  <a:schemeClr val="accent2"/>
                </a:solidFill>
              </a:rPr>
              <a:t>Computer   Engineering</a:t>
            </a:r>
            <a:endParaRPr lang="en-US" sz="2400" dirty="0">
              <a:solidFill>
                <a:schemeClr val="accent2"/>
              </a:solidFill>
            </a:endParaRPr>
          </a:p>
        </p:txBody>
      </p:sp>
      <p:sp>
        <p:nvSpPr>
          <p:cNvPr id="13" name="Rectangle 12"/>
          <p:cNvSpPr/>
          <p:nvPr/>
        </p:nvSpPr>
        <p:spPr>
          <a:xfrm>
            <a:off x="3428992" y="4714884"/>
            <a:ext cx="2542556" cy="461665"/>
          </a:xfrm>
          <a:prstGeom prst="rect">
            <a:avLst/>
          </a:prstGeom>
        </p:spPr>
        <p:txBody>
          <a:bodyPr wrap="none">
            <a:spAutoFit/>
          </a:bodyPr>
          <a:lstStyle/>
          <a:p>
            <a:pPr algn="ctr"/>
            <a:r>
              <a:rPr lang="en-US" sz="2400" dirty="0" smtClean="0">
                <a:solidFill>
                  <a:schemeClr val="accent2"/>
                </a:solidFill>
              </a:rPr>
              <a:t>Volume - </a:t>
            </a:r>
            <a:r>
              <a:rPr lang="en-US" sz="2400" dirty="0" smtClean="0">
                <a:solidFill>
                  <a:schemeClr val="accent2"/>
                </a:solidFill>
              </a:rPr>
              <a:t>2 </a:t>
            </a:r>
            <a:r>
              <a:rPr lang="en-US" sz="2400" dirty="0" smtClean="0">
                <a:solidFill>
                  <a:schemeClr val="accent2"/>
                </a:solidFill>
              </a:rPr>
              <a:t>issue- 1</a:t>
            </a:r>
            <a:endParaRPr lang="en-US" sz="24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4" name="Rounded Rectangle 3"/>
          <p:cNvSpPr/>
          <p:nvPr/>
        </p:nvSpPr>
        <p:spPr>
          <a:xfrm>
            <a:off x="2857488" y="571480"/>
            <a:ext cx="3143272"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2428860" y="500042"/>
            <a:ext cx="3357586" cy="582594"/>
          </a:xfrm>
        </p:spPr>
        <p:txBody>
          <a:bodyPr>
            <a:noAutofit/>
          </a:bodyPr>
          <a:lstStyle/>
          <a:p>
            <a:r>
              <a:rPr lang="en-IN" sz="3200" b="1" dirty="0" smtClean="0">
                <a:solidFill>
                  <a:schemeClr val="bg1"/>
                </a:solidFill>
              </a:rPr>
              <a:t>        </a:t>
            </a:r>
            <a:r>
              <a:rPr lang="en-IN" sz="3200" b="1" dirty="0" smtClean="0"/>
              <a:t>Virtual </a:t>
            </a:r>
            <a:r>
              <a:rPr lang="en-IN" sz="3200" b="1" dirty="0" smtClean="0"/>
              <a:t>Reality</a:t>
            </a:r>
            <a:endParaRPr lang="en-IN" sz="3200" b="1" dirty="0"/>
          </a:p>
        </p:txBody>
      </p:sp>
      <p:sp>
        <p:nvSpPr>
          <p:cNvPr id="3" name="Content Placeholder 2"/>
          <p:cNvSpPr>
            <a:spLocks noGrp="1"/>
          </p:cNvSpPr>
          <p:nvPr>
            <p:ph idx="1"/>
          </p:nvPr>
        </p:nvSpPr>
        <p:spPr>
          <a:xfrm>
            <a:off x="214282" y="1428736"/>
            <a:ext cx="8715436" cy="5214974"/>
          </a:xfrm>
        </p:spPr>
        <p:txBody>
          <a:bodyPr>
            <a:normAutofit/>
          </a:bodyPr>
          <a:lstStyle/>
          <a:p>
            <a:r>
              <a:rPr lang="en-IN" sz="1800" dirty="0" smtClean="0"/>
              <a:t>Virtual reality refers to the use of computer technology to create a simulated environment that can be experienced by an individual through sensory stimuli, such as visual, auditory, and </a:t>
            </a:r>
            <a:r>
              <a:rPr lang="en-IN" sz="1800" dirty="0" err="1" smtClean="0"/>
              <a:t>haptic</a:t>
            </a:r>
            <a:r>
              <a:rPr lang="en-IN" sz="1800" dirty="0" smtClean="0"/>
              <a:t> feedback. It involves wearing a special device, such as a headset or goggles, that tracks the user's movements and provides a three-dimensional immersive experience. By presenting a digital alternate reality, virtual reality can transport users to different places, times, or situations that may be fictional or based on real-life scenarios. It can be used for various purposes, including entertainment, gaming, education, training, therapy, and even research. Virtual reality has the potential to create highly realistic and interactive experiences that can engage multiple senses and provide a sense of presence in a virtual world.</a:t>
            </a:r>
            <a:endParaRPr lang="en-IN" sz="1800" dirty="0"/>
          </a:p>
        </p:txBody>
      </p:sp>
      <p:sp>
        <p:nvSpPr>
          <p:cNvPr id="6" name="Rectangle 5"/>
          <p:cNvSpPr/>
          <p:nvPr/>
        </p:nvSpPr>
        <p:spPr>
          <a:xfrm>
            <a:off x="1643042" y="6488668"/>
            <a:ext cx="5715040"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5" name="Rounded Rectangle 4"/>
          <p:cNvSpPr/>
          <p:nvPr/>
        </p:nvSpPr>
        <p:spPr>
          <a:xfrm>
            <a:off x="2786050" y="357166"/>
            <a:ext cx="3286148" cy="500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2285984" y="214290"/>
            <a:ext cx="4114800" cy="785818"/>
          </a:xfrm>
        </p:spPr>
        <p:txBody>
          <a:bodyPr>
            <a:noAutofit/>
          </a:bodyPr>
          <a:lstStyle/>
          <a:p>
            <a:r>
              <a:rPr lang="en-IN" sz="2800" b="1" dirty="0" smtClean="0">
                <a:latin typeface="Monotype Corsiva" pitchFamily="66" charset="0"/>
              </a:rPr>
              <a:t>Student article</a:t>
            </a:r>
            <a:br>
              <a:rPr lang="en-IN" sz="2800" b="1" dirty="0" smtClean="0">
                <a:latin typeface="Monotype Corsiva" pitchFamily="66" charset="0"/>
              </a:rPr>
            </a:br>
            <a:r>
              <a:rPr lang="en-IN" sz="2800" b="1" dirty="0" smtClean="0">
                <a:latin typeface="Monotype Corsiva" pitchFamily="66" charset="0"/>
              </a:rPr>
              <a:t>5G wireless technology</a:t>
            </a:r>
            <a:br>
              <a:rPr lang="en-IN" sz="2800" b="1" dirty="0" smtClean="0">
                <a:latin typeface="Monotype Corsiva" pitchFamily="66" charset="0"/>
              </a:rPr>
            </a:br>
            <a:endParaRPr lang="en-IN" sz="2800" b="1" dirty="0">
              <a:latin typeface="Monotype Corsiva" pitchFamily="66" charset="0"/>
            </a:endParaRPr>
          </a:p>
        </p:txBody>
      </p:sp>
      <p:sp>
        <p:nvSpPr>
          <p:cNvPr id="3" name="Content Placeholder 2"/>
          <p:cNvSpPr>
            <a:spLocks noGrp="1"/>
          </p:cNvSpPr>
          <p:nvPr>
            <p:ph idx="1"/>
          </p:nvPr>
        </p:nvSpPr>
        <p:spPr>
          <a:xfrm>
            <a:off x="457200" y="1000108"/>
            <a:ext cx="8229600" cy="5643602"/>
          </a:xfrm>
        </p:spPr>
        <p:txBody>
          <a:bodyPr>
            <a:noAutofit/>
          </a:bodyPr>
          <a:lstStyle/>
          <a:p>
            <a:r>
              <a:rPr lang="en-IN" sz="1600" dirty="0" smtClean="0"/>
              <a:t>5G wireless technology refers to the fifth generation of wireless communication technology. It is designed to provide faster data speeds, lower latency, increased capacity, and more reliable connections compared to previous generations. Here are some key characteristics of 5G technology:</a:t>
            </a:r>
          </a:p>
          <a:p>
            <a:endParaRPr lang="en-IN" sz="1600" dirty="0" smtClean="0"/>
          </a:p>
          <a:p>
            <a:r>
              <a:rPr lang="en-IN" sz="1600" dirty="0" smtClean="0"/>
              <a:t>1. Faster Speeds: 5G is capable of delivering significantly faster download and upload speeds compared to 4G. It can theoretically reach up to 10 gigabits per second (</a:t>
            </a:r>
            <a:r>
              <a:rPr lang="en-IN" sz="1600" dirty="0" err="1" smtClean="0"/>
              <a:t>Gbps</a:t>
            </a:r>
            <a:r>
              <a:rPr lang="en-IN" sz="1600" dirty="0" smtClean="0"/>
              <a:t>), allowing for quick streaming, downloading, and uploading of large files.</a:t>
            </a:r>
          </a:p>
          <a:p>
            <a:endParaRPr lang="en-IN" sz="1600" dirty="0" smtClean="0"/>
          </a:p>
          <a:p>
            <a:r>
              <a:rPr lang="en-IN" sz="1600" dirty="0" smtClean="0"/>
              <a:t>2. Low Latency: Latency refers to the time it takes for data to travel from the source to the destination. 5G aims to reduce latency to less than 1 millisecond, which is crucial for real-time applications like gaming, autonomous driving, and remote surgeries.</a:t>
            </a:r>
          </a:p>
          <a:p>
            <a:endParaRPr lang="en-IN" sz="1600" dirty="0" smtClean="0"/>
          </a:p>
          <a:p>
            <a:r>
              <a:rPr lang="en-IN" sz="1600" dirty="0" smtClean="0"/>
              <a:t>3. Increased Capacity: 5G uses wider bandwidths and more advanced antenna technologies to support an increased number of connected devices simultaneously. This is particularly important in densely populated areas where the demand for network capacity is high.</a:t>
            </a:r>
          </a:p>
          <a:p>
            <a:endParaRPr lang="en-IN" sz="1600" dirty="0" smtClean="0"/>
          </a:p>
          <a:p>
            <a:r>
              <a:rPr lang="en-IN" sz="1600" dirty="0" smtClean="0"/>
              <a:t>4. Improved Reliability: With 5G, connections are expected to be more reliable and stable, minimizing disruptions and dropped calls. This is achieved through better signal quality, multiple input and multiple output (MIMO) antennas, and advanced network management techniques.</a:t>
            </a:r>
          </a:p>
          <a:p>
            <a:endParaRPr lang="en-IN" sz="1200" dirty="0" smtClean="0"/>
          </a:p>
        </p:txBody>
      </p:sp>
      <p:sp>
        <p:nvSpPr>
          <p:cNvPr id="8" name="Rectangle 7"/>
          <p:cNvSpPr/>
          <p:nvPr/>
        </p:nvSpPr>
        <p:spPr>
          <a:xfrm>
            <a:off x="1000100" y="6488668"/>
            <a:ext cx="7286676"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4" name="Snip and Round Single Corner Rectangle 3"/>
          <p:cNvSpPr/>
          <p:nvPr/>
        </p:nvSpPr>
        <p:spPr>
          <a:xfrm>
            <a:off x="1357290" y="0"/>
            <a:ext cx="6000792" cy="642942"/>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428728" y="0"/>
            <a:ext cx="5929354" cy="642918"/>
          </a:xfrm>
        </p:spPr>
        <p:txBody>
          <a:bodyPr>
            <a:normAutofit fontScale="90000"/>
          </a:bodyPr>
          <a:lstStyle/>
          <a:p>
            <a:r>
              <a:rPr lang="en-IN" dirty="0" smtClean="0"/>
              <a:t>MACHINE LEARNING</a:t>
            </a:r>
            <a:endParaRPr lang="en-IN" dirty="0"/>
          </a:p>
        </p:txBody>
      </p:sp>
      <p:sp>
        <p:nvSpPr>
          <p:cNvPr id="3" name="Content Placeholder 2"/>
          <p:cNvSpPr>
            <a:spLocks noGrp="1"/>
          </p:cNvSpPr>
          <p:nvPr>
            <p:ph idx="1"/>
          </p:nvPr>
        </p:nvSpPr>
        <p:spPr>
          <a:xfrm>
            <a:off x="0" y="714356"/>
            <a:ext cx="8858280" cy="6143644"/>
          </a:xfrm>
        </p:spPr>
        <p:txBody>
          <a:bodyPr>
            <a:noAutofit/>
          </a:bodyPr>
          <a:lstStyle/>
          <a:p>
            <a:pPr>
              <a:buNone/>
            </a:pPr>
            <a:r>
              <a:rPr lang="en-IN" sz="1600" dirty="0" smtClean="0"/>
              <a:t>               Machine </a:t>
            </a:r>
            <a:r>
              <a:rPr lang="en-IN" sz="1600" dirty="0" smtClean="0"/>
              <a:t>learning is a subset of artificial intelligence (AI) that focuses on giving computers the ability to learn and make decisions without explicit programming. It involves developing algorithms and models that enable computers to automatically learn and improve from experience, without being explicitly programmed for each specific task.</a:t>
            </a:r>
          </a:p>
          <a:p>
            <a:pPr>
              <a:buNone/>
            </a:pPr>
            <a:r>
              <a:rPr lang="en-IN" sz="1600" dirty="0" smtClean="0"/>
              <a:t>                 The </a:t>
            </a:r>
            <a:r>
              <a:rPr lang="en-IN" sz="1600" dirty="0" smtClean="0"/>
              <a:t>core idea of machine learning is to build and train models using large amounts of data, teaching the computer to recognize patterns and make predictions or decisions based on that data. These models learn from the data by identifying patterns, relationships, and correlations, and then make predictions or take actions based on this learned knowledge.</a:t>
            </a:r>
          </a:p>
          <a:p>
            <a:pPr>
              <a:buNone/>
            </a:pPr>
            <a:r>
              <a:rPr lang="en-IN" sz="1600" dirty="0" smtClean="0"/>
              <a:t>                 There </a:t>
            </a:r>
            <a:r>
              <a:rPr lang="en-IN" sz="1600" dirty="0" smtClean="0"/>
              <a:t>are different types of machine learning algorithms, such as supervised learning, unsupervised learning, and reinforcement learning. In supervised learning, the algorithm learns from </a:t>
            </a:r>
            <a:r>
              <a:rPr lang="en-IN" sz="1600" dirty="0" err="1" smtClean="0"/>
              <a:t>labeled</a:t>
            </a:r>
            <a:r>
              <a:rPr lang="en-IN" sz="1600" dirty="0" smtClean="0"/>
              <a:t> data, where the correct answer or output is known. It then uses this knowledge to predict the output for new, unseen data points. Unsupervised learning, on the other hand, involves finding hidden patterns or structures in unlabeled data, without any predefined outputs. Lastly, reinforcement learning focuses on training algorithms to make decisions in an environment, learning from feedback or rewards received for the actions </a:t>
            </a:r>
            <a:r>
              <a:rPr lang="en-IN" sz="1600" dirty="0" smtClean="0"/>
              <a:t>taken.</a:t>
            </a:r>
          </a:p>
          <a:p>
            <a:pPr>
              <a:buNone/>
            </a:pPr>
            <a:r>
              <a:rPr lang="en-IN" sz="1600" dirty="0" smtClean="0"/>
              <a:t> </a:t>
            </a:r>
            <a:r>
              <a:rPr lang="en-IN" sz="1600" dirty="0" smtClean="0"/>
              <a:t>                 Machine </a:t>
            </a:r>
            <a:r>
              <a:rPr lang="en-IN" sz="1600" dirty="0" smtClean="0"/>
              <a:t>learning has a wide range of applications across various fields such as finance, healthcare, retail, manufacturing, and more. It has the capability to analyze large and complex datasets, identify trends, detect anomalies, make predictions, automate processes, improve efficiency, and enhance decision-making.</a:t>
            </a:r>
          </a:p>
          <a:p>
            <a:pPr>
              <a:buNone/>
            </a:pPr>
            <a:r>
              <a:rPr lang="en-IN" sz="1600" dirty="0" smtClean="0"/>
              <a:t>                   However</a:t>
            </a:r>
            <a:r>
              <a:rPr lang="en-IN" sz="1600" dirty="0" smtClean="0"/>
              <a:t>, machine learning models can be challenging to build and require careful data preparation, feature engineering, and model tuning. It also requires extensive computational resources for training complex models. Additionally, ethical considerations, biases, and interpretability of the models are important factors to address when implementing machine learning solutions.</a:t>
            </a:r>
          </a:p>
          <a:p>
            <a:pPr>
              <a:buNone/>
            </a:pPr>
            <a:endParaRPr lang="en-IN" sz="16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3" name="Rectangle 2"/>
          <p:cNvSpPr/>
          <p:nvPr/>
        </p:nvSpPr>
        <p:spPr>
          <a:xfrm>
            <a:off x="714348" y="500042"/>
            <a:ext cx="7215238" cy="857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smtClean="0">
                <a:solidFill>
                  <a:schemeClr val="tx1"/>
                </a:solidFill>
                <a:latin typeface="Algerian" pitchFamily="82" charset="0"/>
              </a:rPr>
              <a:t>TECHFEST</a:t>
            </a:r>
            <a:endParaRPr lang="en-IN" sz="4400" dirty="0">
              <a:solidFill>
                <a:schemeClr val="tx1"/>
              </a:solidFill>
              <a:latin typeface="Algerian" pitchFamily="82" charset="0"/>
            </a:endParaRPr>
          </a:p>
        </p:txBody>
      </p:sp>
      <p:pic>
        <p:nvPicPr>
          <p:cNvPr id="26626" name="Picture 2" descr="C:\Users\SDC-10\Downloads\IMG-20231213-WA0096.jpg"/>
          <p:cNvPicPr>
            <a:picLocks noChangeAspect="1" noChangeArrowheads="1"/>
          </p:cNvPicPr>
          <p:nvPr/>
        </p:nvPicPr>
        <p:blipFill>
          <a:blip r:embed="rId3"/>
          <a:srcRect/>
          <a:stretch>
            <a:fillRect/>
          </a:stretch>
        </p:blipFill>
        <p:spPr bwMode="auto">
          <a:xfrm>
            <a:off x="500034" y="1643050"/>
            <a:ext cx="4071965" cy="3357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7" name="Picture 3" descr="C:\Users\SDC-10\Downloads\WhatsApp Image 2023-12-03 at 08.47.34.jpeg"/>
          <p:cNvPicPr>
            <a:picLocks noChangeAspect="1" noChangeArrowheads="1"/>
          </p:cNvPicPr>
          <p:nvPr/>
        </p:nvPicPr>
        <p:blipFill>
          <a:blip r:embed="rId4"/>
          <a:srcRect/>
          <a:stretch>
            <a:fillRect/>
          </a:stretch>
        </p:blipFill>
        <p:spPr bwMode="auto">
          <a:xfrm>
            <a:off x="4929190" y="1571612"/>
            <a:ext cx="3786214" cy="3429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428596" y="5214950"/>
            <a:ext cx="8286808" cy="1285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tx1"/>
                </a:solidFill>
                <a:latin typeface="Baskerville Old Face" pitchFamily="18" charset="0"/>
              </a:rPr>
              <a:t>Fatigue Detection using Computer  Vision</a:t>
            </a:r>
          </a:p>
          <a:p>
            <a:r>
              <a:rPr lang="en-IN" sz="2400" dirty="0" smtClean="0">
                <a:solidFill>
                  <a:schemeClr val="tx1"/>
                </a:solidFill>
                <a:latin typeface="Baskerville Old Face" pitchFamily="18" charset="0"/>
              </a:rPr>
              <a:t>    by </a:t>
            </a:r>
            <a:r>
              <a:rPr lang="en-US" sz="2400" dirty="0" smtClean="0">
                <a:solidFill>
                  <a:schemeClr val="tx1"/>
                </a:solidFill>
                <a:latin typeface="Baskerville Old Face" pitchFamily="18" charset="0"/>
              </a:rPr>
              <a:t>G. Hemamalini ,   K.G.Neetu shahee , S. Sana tasleem</a:t>
            </a:r>
            <a:endParaRPr lang="en-IN" sz="2400" dirty="0">
              <a:solidFill>
                <a:schemeClr val="tx1"/>
              </a:solidFill>
              <a:latin typeface="Baskerville Old Face" pitchFamily="18" charset="0"/>
            </a:endParaRPr>
          </a:p>
        </p:txBody>
      </p:sp>
      <p:sp>
        <p:nvSpPr>
          <p:cNvPr id="7" name="Rectangle 6"/>
          <p:cNvSpPr/>
          <p:nvPr/>
        </p:nvSpPr>
        <p:spPr>
          <a:xfrm>
            <a:off x="1857356" y="6488668"/>
            <a:ext cx="5786478"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Rectangle 2"/>
          <p:cNvSpPr/>
          <p:nvPr/>
        </p:nvSpPr>
        <p:spPr>
          <a:xfrm>
            <a:off x="1142976" y="357166"/>
            <a:ext cx="6286544" cy="928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smtClean="0">
                <a:solidFill>
                  <a:schemeClr val="tx1"/>
                </a:solidFill>
                <a:latin typeface="Algerian" pitchFamily="82" charset="0"/>
              </a:rPr>
              <a:t>OTHER CURRICULAR ACTIVITIES</a:t>
            </a:r>
            <a:endParaRPr lang="en-IN" sz="4400" dirty="0">
              <a:solidFill>
                <a:schemeClr val="tx1"/>
              </a:solidFill>
              <a:latin typeface="Algerian" pitchFamily="82" charset="0"/>
            </a:endParaRPr>
          </a:p>
        </p:txBody>
      </p:sp>
      <p:pic>
        <p:nvPicPr>
          <p:cNvPr id="27650" name="Picture 2" descr="C:\Users\SDC-10\Downloads\1702545479367.jpg"/>
          <p:cNvPicPr>
            <a:picLocks noChangeAspect="1" noChangeArrowheads="1"/>
          </p:cNvPicPr>
          <p:nvPr/>
        </p:nvPicPr>
        <p:blipFill>
          <a:blip r:embed="rId3"/>
          <a:srcRect/>
          <a:stretch>
            <a:fillRect/>
          </a:stretch>
        </p:blipFill>
        <p:spPr bwMode="auto">
          <a:xfrm>
            <a:off x="500035" y="1500174"/>
            <a:ext cx="3929089" cy="2143140"/>
          </a:xfrm>
          <a:prstGeom prst="rect">
            <a:avLst/>
          </a:prstGeom>
          <a:noFill/>
        </p:spPr>
      </p:pic>
      <p:pic>
        <p:nvPicPr>
          <p:cNvPr id="27651" name="Picture 3" descr="C:\Users\SDC-10\Downloads\1702545277388.jpg"/>
          <p:cNvPicPr>
            <a:picLocks noChangeAspect="1" noChangeArrowheads="1"/>
          </p:cNvPicPr>
          <p:nvPr/>
        </p:nvPicPr>
        <p:blipFill>
          <a:blip r:embed="rId4"/>
          <a:srcRect/>
          <a:stretch>
            <a:fillRect/>
          </a:stretch>
        </p:blipFill>
        <p:spPr bwMode="auto">
          <a:xfrm>
            <a:off x="4786314" y="1500174"/>
            <a:ext cx="3786214" cy="2143140"/>
          </a:xfrm>
          <a:prstGeom prst="rect">
            <a:avLst/>
          </a:prstGeom>
          <a:noFill/>
        </p:spPr>
      </p:pic>
      <p:pic>
        <p:nvPicPr>
          <p:cNvPr id="27652" name="Picture 4" descr="C:\Users\SDC-10\Downloads\1702544764921.jpg"/>
          <p:cNvPicPr>
            <a:picLocks noChangeAspect="1" noChangeArrowheads="1"/>
          </p:cNvPicPr>
          <p:nvPr/>
        </p:nvPicPr>
        <p:blipFill>
          <a:blip r:embed="rId5"/>
          <a:srcRect/>
          <a:stretch>
            <a:fillRect/>
          </a:stretch>
        </p:blipFill>
        <p:spPr bwMode="auto">
          <a:xfrm>
            <a:off x="500034" y="3857628"/>
            <a:ext cx="3929090" cy="2214578"/>
          </a:xfrm>
          <a:prstGeom prst="rect">
            <a:avLst/>
          </a:prstGeom>
          <a:noFill/>
        </p:spPr>
      </p:pic>
      <p:pic>
        <p:nvPicPr>
          <p:cNvPr id="27653" name="Picture 5" descr="C:\Users\SDC-10\Downloads\1702544783928.jpg"/>
          <p:cNvPicPr>
            <a:picLocks noChangeAspect="1" noChangeArrowheads="1"/>
          </p:cNvPicPr>
          <p:nvPr/>
        </p:nvPicPr>
        <p:blipFill>
          <a:blip r:embed="rId6"/>
          <a:srcRect/>
          <a:stretch>
            <a:fillRect/>
          </a:stretch>
        </p:blipFill>
        <p:spPr bwMode="auto">
          <a:xfrm>
            <a:off x="4786314" y="3857628"/>
            <a:ext cx="3786214" cy="2214578"/>
          </a:xfrm>
          <a:prstGeom prst="rect">
            <a:avLst/>
          </a:prstGeom>
          <a:noFill/>
        </p:spPr>
      </p:pic>
      <p:sp>
        <p:nvSpPr>
          <p:cNvPr id="9" name="Rectangle 8"/>
          <p:cNvSpPr/>
          <p:nvPr/>
        </p:nvSpPr>
        <p:spPr>
          <a:xfrm>
            <a:off x="1785918" y="6488668"/>
            <a:ext cx="5500726"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3" name="Rectangle 2"/>
          <p:cNvSpPr/>
          <p:nvPr/>
        </p:nvSpPr>
        <p:spPr>
          <a:xfrm>
            <a:off x="714348" y="2000240"/>
            <a:ext cx="7929618" cy="2286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dirty="0" smtClean="0">
                <a:solidFill>
                  <a:schemeClr val="accent4"/>
                </a:solidFill>
                <a:latin typeface="Algerian" pitchFamily="82" charset="0"/>
              </a:rPr>
              <a:t>THANK YOU</a:t>
            </a:r>
            <a:endParaRPr lang="en-IN" sz="8000" dirty="0">
              <a:solidFill>
                <a:schemeClr val="accent4"/>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2" name="Title 1"/>
          <p:cNvSpPr>
            <a:spLocks noGrp="1"/>
          </p:cNvSpPr>
          <p:nvPr>
            <p:ph type="title"/>
          </p:nvPr>
        </p:nvSpPr>
        <p:spPr/>
        <p:txBody>
          <a:bodyPr/>
          <a:lstStyle/>
          <a:p>
            <a:r>
              <a:rPr lang="en-US" dirty="0" smtClean="0">
                <a:latin typeface="Script MT Bold" pitchFamily="66" charset="0"/>
              </a:rPr>
              <a:t>Department Vision</a:t>
            </a:r>
            <a:endParaRPr lang="en-IN" dirty="0">
              <a:latin typeface="Script MT Bold" pitchFamily="66" charset="0"/>
            </a:endParaRPr>
          </a:p>
        </p:txBody>
      </p:sp>
      <p:sp>
        <p:nvSpPr>
          <p:cNvPr id="3" name="Content Placeholder 2"/>
          <p:cNvSpPr>
            <a:spLocks noGrp="1"/>
          </p:cNvSpPr>
          <p:nvPr>
            <p:ph idx="1"/>
          </p:nvPr>
        </p:nvSpPr>
        <p:spPr/>
        <p:txBody>
          <a:bodyPr>
            <a:normAutofit fontScale="62500" lnSpcReduction="20000"/>
          </a:bodyPr>
          <a:lstStyle/>
          <a:p>
            <a:r>
              <a:rPr lang="en-US" dirty="0" smtClean="0"/>
              <a:t>Develop computer engineers to be technologically adept, innovative, self-motivated, responsible citizen with human values, high  quality skill and to contribute significantly towards ever changing computer technologies. </a:t>
            </a:r>
          </a:p>
          <a:p>
            <a:pPr algn="ctr">
              <a:buNone/>
            </a:pPr>
            <a:r>
              <a:rPr lang="en-US" sz="6000" dirty="0" smtClean="0">
                <a:latin typeface="Monotype Corsiva" pitchFamily="66" charset="0"/>
              </a:rPr>
              <a:t> </a:t>
            </a:r>
            <a:r>
              <a:rPr lang="en-US" sz="6000" dirty="0" smtClean="0">
                <a:latin typeface="Script MT Bold" pitchFamily="66" charset="0"/>
              </a:rPr>
              <a:t>Department Mission</a:t>
            </a:r>
          </a:p>
          <a:p>
            <a:pPr>
              <a:buNone/>
            </a:pPr>
            <a:r>
              <a:rPr lang="en-US" sz="4000" dirty="0" smtClean="0"/>
              <a:t>M1: </a:t>
            </a:r>
            <a:r>
              <a:rPr lang="en-US" dirty="0" smtClean="0"/>
              <a:t>To provide opportunity  to Diploma students who are capable of playing pivotal role in wide aspects of modern computer engineering.</a:t>
            </a:r>
          </a:p>
          <a:p>
            <a:pPr>
              <a:buNone/>
            </a:pPr>
            <a:r>
              <a:rPr lang="en-US" sz="4000" dirty="0"/>
              <a:t>M2</a:t>
            </a:r>
            <a:r>
              <a:rPr lang="en-US" sz="4000" dirty="0" smtClean="0"/>
              <a:t>: </a:t>
            </a:r>
            <a:r>
              <a:rPr lang="en-US" dirty="0" smtClean="0">
                <a:latin typeface="Algerian" pitchFamily="82" charset="0"/>
              </a:rPr>
              <a:t>T</a:t>
            </a:r>
            <a:r>
              <a:rPr lang="en-US" dirty="0" smtClean="0"/>
              <a:t>o make the students understand basic concepts underlie in computer engineering and able to apply them creatively in different fields of engineering.</a:t>
            </a:r>
          </a:p>
          <a:p>
            <a:pPr>
              <a:buNone/>
            </a:pPr>
            <a:r>
              <a:rPr lang="en-US" sz="4000" dirty="0"/>
              <a:t>M3</a:t>
            </a:r>
            <a:r>
              <a:rPr lang="en-US" sz="4000" dirty="0" smtClean="0"/>
              <a:t>: </a:t>
            </a:r>
            <a:r>
              <a:rPr lang="en-US" dirty="0" smtClean="0"/>
              <a:t>To train the students sensitive to  the environment ,safety and economic context.</a:t>
            </a:r>
          </a:p>
          <a:p>
            <a:pPr>
              <a:buNone/>
            </a:pPr>
            <a:r>
              <a:rPr lang="en-US" sz="4000" dirty="0" smtClean="0"/>
              <a:t>M4: </a:t>
            </a:r>
            <a:r>
              <a:rPr lang="en-US" dirty="0" smtClean="0"/>
              <a:t>To produce technically skilled students through intensive training in computer engineering tools and applications  and to  prepare the for professional career  and  further  research.</a:t>
            </a:r>
          </a:p>
          <a:p>
            <a:pPr algn="ctr">
              <a:buNone/>
            </a:pPr>
            <a:endParaRPr lang="en-US" dirty="0">
              <a:latin typeface="Monotype Corsiva" pitchFamily="66" charset="0"/>
            </a:endParaRPr>
          </a:p>
        </p:txBody>
      </p:sp>
      <p:sp>
        <p:nvSpPr>
          <p:cNvPr id="5" name="Rectangle 4"/>
          <p:cNvSpPr/>
          <p:nvPr/>
        </p:nvSpPr>
        <p:spPr>
          <a:xfrm>
            <a:off x="1785918" y="6488668"/>
            <a:ext cx="5715040"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2" name="Title 1"/>
          <p:cNvSpPr>
            <a:spLocks noGrp="1"/>
          </p:cNvSpPr>
          <p:nvPr>
            <p:ph type="title"/>
          </p:nvPr>
        </p:nvSpPr>
        <p:spPr/>
        <p:txBody>
          <a:bodyPr/>
          <a:lstStyle/>
          <a:p>
            <a:r>
              <a:rPr lang="en-US" dirty="0" smtClean="0">
                <a:latin typeface="Monotype Corsiva" pitchFamily="66" charset="0"/>
              </a:rPr>
              <a:t>About Department</a:t>
            </a:r>
            <a:endParaRPr lang="en-IN"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smtClean="0">
                <a:solidFill>
                  <a:schemeClr val="tx1"/>
                </a:solidFill>
              </a:rPr>
              <a:t>The Department of Computer Engineering was established in the year 2008, offering “Diploma in Computer </a:t>
            </a:r>
            <a:r>
              <a:rPr lang="en-US" dirty="0" err="1" smtClean="0">
                <a:solidFill>
                  <a:schemeClr val="tx1"/>
                </a:solidFill>
              </a:rPr>
              <a:t>Engg</a:t>
            </a:r>
            <a:r>
              <a:rPr lang="en-US" dirty="0" smtClean="0">
                <a:solidFill>
                  <a:schemeClr val="tx1"/>
                </a:solidFill>
              </a:rPr>
              <a:t>” with intake 50, affiliated to SBTET, AP, </a:t>
            </a:r>
            <a:r>
              <a:rPr lang="en-US" dirty="0" err="1" smtClean="0">
                <a:solidFill>
                  <a:schemeClr val="tx1"/>
                </a:solidFill>
              </a:rPr>
              <a:t>Mangalagiri</a:t>
            </a:r>
            <a:r>
              <a:rPr lang="en-US" dirty="0" smtClean="0">
                <a:solidFill>
                  <a:schemeClr val="tx1"/>
                </a:solidFill>
              </a:rPr>
              <a:t>.    The Diploma in Computer </a:t>
            </a:r>
            <a:r>
              <a:rPr lang="en-US" dirty="0" err="1" smtClean="0">
                <a:solidFill>
                  <a:schemeClr val="tx1"/>
                </a:solidFill>
              </a:rPr>
              <a:t>Engg</a:t>
            </a:r>
            <a:r>
              <a:rPr lang="en-US" dirty="0" smtClean="0">
                <a:solidFill>
                  <a:schemeClr val="tx1"/>
                </a:solidFill>
              </a:rPr>
              <a:t>  </a:t>
            </a:r>
            <a:r>
              <a:rPr lang="en-US" dirty="0" err="1" smtClean="0">
                <a:solidFill>
                  <a:schemeClr val="tx1"/>
                </a:solidFill>
              </a:rPr>
              <a:t>Programme</a:t>
            </a:r>
            <a:r>
              <a:rPr lang="en-US" dirty="0" smtClean="0">
                <a:solidFill>
                  <a:schemeClr val="tx1"/>
                </a:solidFill>
              </a:rPr>
              <a:t> has a   comprehensive curriculum on topics related to all aspects of Computer Hardware and Software with an emphasis on practical learning. The course structure is up-to-date and includes courses on nascent topics to equip our students with the latest developments in Computer Science and Engineering.</a:t>
            </a:r>
          </a:p>
          <a:p>
            <a:pPr>
              <a:buFont typeface="Wingdings" pitchFamily="2" charset="2"/>
              <a:buChar char="Ø"/>
            </a:pPr>
            <a:r>
              <a:rPr lang="en-US" dirty="0" smtClean="0">
                <a:solidFill>
                  <a:schemeClr val="tx1"/>
                </a:solidFill>
              </a:rPr>
              <a:t>It has consistently fulfilled its role of producing Computer Engineers ready to meet the demands of the IT world. The department has always attracted the best of engineering girl aspirants from all over the </a:t>
            </a:r>
            <a:r>
              <a:rPr lang="en-US" dirty="0" err="1" smtClean="0">
                <a:solidFill>
                  <a:schemeClr val="tx1"/>
                </a:solidFill>
              </a:rPr>
              <a:t>Rayalaseema</a:t>
            </a:r>
            <a:r>
              <a:rPr lang="en-US" smtClean="0">
                <a:solidFill>
                  <a:schemeClr val="tx1"/>
                </a:solidFill>
              </a:rPr>
              <a:t> Region of Andhra Pradesh</a:t>
            </a:r>
          </a:p>
          <a:p>
            <a:endParaRPr lang="en-IN"/>
          </a:p>
        </p:txBody>
      </p:sp>
      <p:sp>
        <p:nvSpPr>
          <p:cNvPr id="10242" name="AutoShape 2" descr="Professional PowerPoint Backgrounds &amp; Templates for Power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6" name="AutoShape 6" descr="Professional PowerPoint Backgrounds &amp; Templates for Power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8" name="AutoShape 8" descr="Professional PowerPoint Backgrounds &amp; Templates for Power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50" name="AutoShape 10" descr="Free Purple Background Templat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643042" y="6357958"/>
            <a:ext cx="5786478"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2" name="Title 1"/>
          <p:cNvSpPr>
            <a:spLocks noGrp="1"/>
          </p:cNvSpPr>
          <p:nvPr>
            <p:ph type="title"/>
          </p:nvPr>
        </p:nvSpPr>
        <p:spPr/>
        <p:txBody>
          <a:bodyPr/>
          <a:lstStyle/>
          <a:p>
            <a:r>
              <a:rPr lang="en-US" dirty="0" smtClean="0">
                <a:latin typeface="Monotype Corsiva" pitchFamily="66" charset="0"/>
              </a:rPr>
              <a:t>Program Educational Outcomes</a:t>
            </a:r>
            <a:endParaRPr lang="en-IN" dirty="0"/>
          </a:p>
        </p:txBody>
      </p:sp>
      <p:graphicFrame>
        <p:nvGraphicFramePr>
          <p:cNvPr id="4" name="Content Placeholder 3"/>
          <p:cNvGraphicFramePr>
            <a:graphicFrameLocks noGrp="1"/>
          </p:cNvGraphicFramePr>
          <p:nvPr>
            <p:ph idx="1"/>
          </p:nvPr>
        </p:nvGraphicFramePr>
        <p:xfrm>
          <a:off x="428596" y="1500174"/>
          <a:ext cx="822960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357290" y="6488668"/>
            <a:ext cx="5929354"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2" name="Title 1"/>
          <p:cNvSpPr>
            <a:spLocks noGrp="1"/>
          </p:cNvSpPr>
          <p:nvPr>
            <p:ph type="title"/>
          </p:nvPr>
        </p:nvSpPr>
        <p:spPr>
          <a:xfrm>
            <a:off x="12573056" y="274638"/>
            <a:ext cx="642942" cy="654032"/>
          </a:xfrm>
        </p:spPr>
        <p:txBody>
          <a:bodyPr>
            <a:normAutofit fontScale="90000"/>
          </a:bodyPr>
          <a:lstStyle/>
          <a:p>
            <a:endParaRPr lang="en-IN" dirty="0"/>
          </a:p>
        </p:txBody>
      </p:sp>
      <p:graphicFrame>
        <p:nvGraphicFramePr>
          <p:cNvPr id="4" name="Content Placeholder 3"/>
          <p:cNvGraphicFramePr>
            <a:graphicFrameLocks noGrp="1"/>
          </p:cNvGraphicFramePr>
          <p:nvPr>
            <p:ph idx="1"/>
          </p:nvPr>
        </p:nvGraphicFramePr>
        <p:xfrm>
          <a:off x="285720" y="785794"/>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1285852" y="6488668"/>
            <a:ext cx="5929354"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
        <p:nvSpPr>
          <p:cNvPr id="8" name="TextBox 7"/>
          <p:cNvSpPr txBox="1"/>
          <p:nvPr/>
        </p:nvSpPr>
        <p:spPr>
          <a:xfrm>
            <a:off x="928662" y="357166"/>
            <a:ext cx="2214578" cy="523220"/>
          </a:xfrm>
          <a:prstGeom prst="rect">
            <a:avLst/>
          </a:prstGeom>
          <a:noFill/>
        </p:spPr>
        <p:txBody>
          <a:bodyPr wrap="square" rtlCol="0">
            <a:spAutoFit/>
          </a:bodyPr>
          <a:lstStyle/>
          <a:p>
            <a:r>
              <a:rPr lang="en-IN" sz="2800" b="1" dirty="0" smtClean="0"/>
              <a:t>PEO4</a:t>
            </a:r>
            <a:endParaRPr lang="en-IN"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Rounded Rectangle 1"/>
          <p:cNvSpPr/>
          <p:nvPr/>
        </p:nvSpPr>
        <p:spPr>
          <a:xfrm>
            <a:off x="357158" y="285728"/>
            <a:ext cx="285752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Algerian" pitchFamily="82" charset="0"/>
              </a:rPr>
              <a:t>MESSAGE</a:t>
            </a:r>
            <a:endParaRPr lang="en-IN" sz="2800" dirty="0">
              <a:solidFill>
                <a:schemeClr val="tx1"/>
              </a:solidFill>
            </a:endParaRPr>
          </a:p>
        </p:txBody>
      </p:sp>
      <p:sp>
        <p:nvSpPr>
          <p:cNvPr id="3" name="Snip and Round Single Corner Rectangle 2"/>
          <p:cNvSpPr/>
          <p:nvPr/>
        </p:nvSpPr>
        <p:spPr>
          <a:xfrm>
            <a:off x="571472" y="1142984"/>
            <a:ext cx="4214842" cy="500066"/>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PRINCIPAL’s MESSAGE</a:t>
            </a:r>
          </a:p>
        </p:txBody>
      </p:sp>
      <p:sp>
        <p:nvSpPr>
          <p:cNvPr id="4" name="Round Single Corner Rectangle 3"/>
          <p:cNvSpPr/>
          <p:nvPr/>
        </p:nvSpPr>
        <p:spPr>
          <a:xfrm>
            <a:off x="642910" y="1857364"/>
            <a:ext cx="4000528" cy="571504"/>
          </a:xfrm>
          <a:prstGeom prst="round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Smt</a:t>
            </a:r>
            <a:r>
              <a:rPr lang="en-US" dirty="0" smtClean="0">
                <a:solidFill>
                  <a:schemeClr val="tx1"/>
                </a:solidFill>
              </a:rPr>
              <a:t> . C.H.JYOTHI, </a:t>
            </a:r>
          </a:p>
          <a:p>
            <a:pPr algn="ctr"/>
            <a:r>
              <a:rPr lang="en-US" dirty="0" smtClean="0">
                <a:solidFill>
                  <a:schemeClr val="tx1"/>
                </a:solidFill>
              </a:rPr>
              <a:t>M .Tech</a:t>
            </a:r>
          </a:p>
        </p:txBody>
      </p:sp>
      <p:sp>
        <p:nvSpPr>
          <p:cNvPr id="5" name="Rectangle 4"/>
          <p:cNvSpPr/>
          <p:nvPr/>
        </p:nvSpPr>
        <p:spPr>
          <a:xfrm>
            <a:off x="428596" y="2214554"/>
            <a:ext cx="8429684" cy="44291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800" dirty="0" smtClean="0"/>
              <a:t>It gives me immense pleasure to pen a few words as prologue to the half yearly technical magazine COMPUTECHIE exclusively meant for churning out the latent writing talent which bears immense potentially of sharpening the students skills as part of their overall personality development .I congratulate all the contributors for bringing out such a beautiful magazine.</a:t>
            </a:r>
          </a:p>
        </p:txBody>
      </p:sp>
      <p:pic>
        <p:nvPicPr>
          <p:cNvPr id="7" name="Picture Placeholder 8" descr="PRINCIPLE.png"/>
          <p:cNvPicPr>
            <a:picLocks noChangeAspect="1"/>
          </p:cNvPicPr>
          <p:nvPr/>
        </p:nvPicPr>
        <p:blipFill>
          <a:blip r:embed="rId3"/>
          <a:stretch>
            <a:fillRect/>
          </a:stretch>
        </p:blipFill>
        <p:spPr>
          <a:xfrm>
            <a:off x="6429388" y="357166"/>
            <a:ext cx="2286000" cy="22669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Rectangle 9"/>
          <p:cNvSpPr/>
          <p:nvPr/>
        </p:nvSpPr>
        <p:spPr>
          <a:xfrm>
            <a:off x="1857356" y="6488668"/>
            <a:ext cx="5857916"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2" name="Rectangle 1"/>
          <p:cNvSpPr/>
          <p:nvPr/>
        </p:nvSpPr>
        <p:spPr>
          <a:xfrm>
            <a:off x="357158" y="285728"/>
            <a:ext cx="3500462"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HOD’s MESSAGE</a:t>
            </a:r>
            <a:r>
              <a:rPr lang="en-US" dirty="0" smtClean="0"/>
              <a:t/>
            </a:r>
            <a:br>
              <a:rPr lang="en-US" dirty="0" smtClean="0"/>
            </a:br>
            <a:endParaRPr lang="en-IN" dirty="0"/>
          </a:p>
        </p:txBody>
      </p:sp>
      <p:sp>
        <p:nvSpPr>
          <p:cNvPr id="3" name="Snip and Round Single Corner Rectangle 2"/>
          <p:cNvSpPr/>
          <p:nvPr/>
        </p:nvSpPr>
        <p:spPr>
          <a:xfrm>
            <a:off x="500034" y="1142984"/>
            <a:ext cx="3571900" cy="428628"/>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Smt.K. </a:t>
            </a:r>
            <a:r>
              <a:rPr lang="en-US" dirty="0" smtClean="0">
                <a:solidFill>
                  <a:schemeClr val="tx1"/>
                </a:solidFill>
              </a:rPr>
              <a:t>SUDHARANI </a:t>
            </a:r>
            <a:r>
              <a:rPr lang="en-US" dirty="0" err="1" smtClean="0">
                <a:solidFill>
                  <a:schemeClr val="tx1"/>
                </a:solidFill>
              </a:rPr>
              <a:t>M.tech</a:t>
            </a:r>
            <a:endParaRPr lang="en-IN" dirty="0">
              <a:solidFill>
                <a:schemeClr val="tx1"/>
              </a:solidFill>
            </a:endParaRPr>
          </a:p>
        </p:txBody>
      </p:sp>
      <p:sp>
        <p:nvSpPr>
          <p:cNvPr id="12" name="Rectangle 11"/>
          <p:cNvSpPr/>
          <p:nvPr/>
        </p:nvSpPr>
        <p:spPr>
          <a:xfrm>
            <a:off x="357158" y="1785926"/>
            <a:ext cx="7858180" cy="3847207"/>
          </a:xfrm>
          <a:prstGeom prst="rect">
            <a:avLst/>
          </a:prstGeom>
        </p:spPr>
        <p:txBody>
          <a:bodyPr wrap="square">
            <a:spAutoFit/>
          </a:bodyPr>
          <a:lstStyle/>
          <a:p>
            <a:r>
              <a:rPr lang="en-US" sz="2400" dirty="0" smtClean="0"/>
              <a:t>It is a occasion of great pride and satisfaction for the department of CME, GPW  to bring out the issue of the half yearly of the </a:t>
            </a:r>
            <a:r>
              <a:rPr lang="en-US" sz="2800" dirty="0" smtClean="0"/>
              <a:t>Technical</a:t>
            </a:r>
            <a:r>
              <a:rPr lang="en-US" sz="2400" dirty="0" smtClean="0"/>
              <a:t> magazine COMPUTECHIE. It gives me immense pleasure to note that the response to the magazine has been overwhelming .The wide  spectrum of articles gives us a sense of pride that our students and faculty possess creative potential and original thinking in ample measures. Each article is entertaining interesting and absorbing .I applaud the contributors for their stimulated thoughts and varied hues in articles contributed by </a:t>
            </a:r>
            <a:r>
              <a:rPr lang="en-US" sz="2400" dirty="0" smtClean="0"/>
              <a:t>them.</a:t>
            </a:r>
            <a:endParaRPr lang="en-IN" sz="2400" dirty="0"/>
          </a:p>
        </p:txBody>
      </p:sp>
      <p:pic>
        <p:nvPicPr>
          <p:cNvPr id="13" name="Picture 12" descr="ksr.jpg"/>
          <p:cNvPicPr>
            <a:picLocks noChangeAspect="1"/>
          </p:cNvPicPr>
          <p:nvPr/>
        </p:nvPicPr>
        <p:blipFill>
          <a:blip r:embed="rId3"/>
          <a:stretch>
            <a:fillRect/>
          </a:stretch>
        </p:blipFill>
        <p:spPr>
          <a:xfrm>
            <a:off x="7000892" y="428604"/>
            <a:ext cx="1714512" cy="15001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Rectangle 13"/>
          <p:cNvSpPr/>
          <p:nvPr/>
        </p:nvSpPr>
        <p:spPr>
          <a:xfrm>
            <a:off x="1928794" y="6488668"/>
            <a:ext cx="5572164"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285784" y="0"/>
            <a:ext cx="9144000" cy="6858000"/>
          </a:xfrm>
          <a:prstGeom prst="rect">
            <a:avLst/>
          </a:prstGeom>
          <a:noFill/>
        </p:spPr>
      </p:pic>
      <p:sp>
        <p:nvSpPr>
          <p:cNvPr id="3" name="Snip and Round Single Corner Rectangle 2"/>
          <p:cNvSpPr/>
          <p:nvPr/>
        </p:nvSpPr>
        <p:spPr>
          <a:xfrm>
            <a:off x="1142976" y="285728"/>
            <a:ext cx="6357982" cy="1143008"/>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latin typeface="Monotype Corsiva" pitchFamily="66" charset="0"/>
              </a:rPr>
              <a:t>EDITORIAL TEAM</a:t>
            </a:r>
            <a:endParaRPr lang="en-IN" sz="3600" b="1" dirty="0">
              <a:solidFill>
                <a:schemeClr val="tx1"/>
              </a:solidFill>
            </a:endParaRPr>
          </a:p>
        </p:txBody>
      </p:sp>
      <p:sp>
        <p:nvSpPr>
          <p:cNvPr id="5" name="Rectangle 4"/>
          <p:cNvSpPr/>
          <p:nvPr/>
        </p:nvSpPr>
        <p:spPr>
          <a:xfrm>
            <a:off x="1714480" y="6488668"/>
            <a:ext cx="5500726" cy="369332"/>
          </a:xfrm>
          <a:prstGeom prst="rect">
            <a:avLst/>
          </a:prstGeom>
        </p:spPr>
        <p:txBody>
          <a:bodyPr wrap="square">
            <a:spAutoFit/>
          </a:bodyPr>
          <a:lstStyle/>
          <a:p>
            <a:pPr algn="ctr"/>
            <a:r>
              <a:rPr lang="en-US" b="1" dirty="0" smtClean="0">
                <a:latin typeface="Algerian" pitchFamily="82" charset="0"/>
              </a:rPr>
              <a:t>GOVERNMENT POLYTECHNIC FOR WOMEN, KADAPA</a:t>
            </a:r>
            <a:endParaRPr lang="en-US" b="1" dirty="0">
              <a:latin typeface="Algerian" pitchFamily="82" charset="0"/>
            </a:endParaRPr>
          </a:p>
        </p:txBody>
      </p:sp>
      <p:pic>
        <p:nvPicPr>
          <p:cNvPr id="5121" name="Picture 1" descr="C:\Users\SDC-10\Downloads\IMG-20230610-WA0021.jpg"/>
          <p:cNvPicPr>
            <a:picLocks noChangeAspect="1" noChangeArrowheads="1"/>
          </p:cNvPicPr>
          <p:nvPr/>
        </p:nvPicPr>
        <p:blipFill>
          <a:blip r:embed="rId3" cstate="print"/>
          <a:srcRect/>
          <a:stretch>
            <a:fillRect/>
          </a:stretch>
        </p:blipFill>
        <p:spPr bwMode="auto">
          <a:xfrm>
            <a:off x="1142976" y="2000240"/>
            <a:ext cx="1428760" cy="1500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357158" y="3643314"/>
            <a:ext cx="335758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28596" y="3714752"/>
            <a:ext cx="3929090" cy="369332"/>
          </a:xfrm>
          <a:prstGeom prst="rect">
            <a:avLst/>
          </a:prstGeom>
          <a:noFill/>
        </p:spPr>
        <p:txBody>
          <a:bodyPr wrap="square" rtlCol="0">
            <a:spAutoFit/>
          </a:bodyPr>
          <a:lstStyle/>
          <a:p>
            <a:r>
              <a:rPr lang="en-IN" dirty="0" smtClean="0"/>
              <a:t>Kum . M. Prameelamma, L/DCME</a:t>
            </a:r>
            <a:endParaRPr lang="en-IN" dirty="0"/>
          </a:p>
        </p:txBody>
      </p:sp>
      <p:pic>
        <p:nvPicPr>
          <p:cNvPr id="8" name="Picture 3"/>
          <p:cNvPicPr>
            <a:picLocks noChangeAspect="1" noChangeArrowheads="1"/>
          </p:cNvPicPr>
          <p:nvPr/>
        </p:nvPicPr>
        <p:blipFill>
          <a:blip r:embed="rId4" cstate="print"/>
          <a:srcRect/>
          <a:stretch>
            <a:fillRect/>
          </a:stretch>
        </p:blipFill>
        <p:spPr bwMode="auto">
          <a:xfrm>
            <a:off x="1357290" y="4286256"/>
            <a:ext cx="1142996" cy="1581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642910" y="6000768"/>
            <a:ext cx="3429024"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785786" y="5929330"/>
            <a:ext cx="3143272" cy="369332"/>
          </a:xfrm>
          <a:prstGeom prst="rect">
            <a:avLst/>
          </a:prstGeom>
          <a:noFill/>
        </p:spPr>
        <p:txBody>
          <a:bodyPr wrap="square" rtlCol="0">
            <a:spAutoFit/>
          </a:bodyPr>
          <a:lstStyle/>
          <a:p>
            <a:r>
              <a:rPr lang="en-IN" dirty="0" smtClean="0"/>
              <a:t>K. Sunanda ,DCME,II year</a:t>
            </a:r>
            <a:endParaRPr lang="en-US" dirty="0"/>
          </a:p>
        </p:txBody>
      </p:sp>
      <p:sp>
        <p:nvSpPr>
          <p:cNvPr id="5123" name="AutoShape 3" descr="cours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5" name="AutoShape 5" descr="cours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126" name="Picture 6" descr="C:\Users\SDC-10\Downloads\LEE.jpg"/>
          <p:cNvPicPr>
            <a:picLocks noChangeAspect="1" noChangeArrowheads="1"/>
          </p:cNvPicPr>
          <p:nvPr/>
        </p:nvPicPr>
        <p:blipFill>
          <a:blip r:embed="rId5"/>
          <a:srcRect/>
          <a:stretch>
            <a:fillRect/>
          </a:stretch>
        </p:blipFill>
        <p:spPr bwMode="auto">
          <a:xfrm>
            <a:off x="5715008" y="1714488"/>
            <a:ext cx="1571636" cy="1571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Rectangle 13"/>
          <p:cNvSpPr/>
          <p:nvPr/>
        </p:nvSpPr>
        <p:spPr>
          <a:xfrm>
            <a:off x="4643438" y="3500438"/>
            <a:ext cx="3357586"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4643438" y="3571876"/>
            <a:ext cx="4000528" cy="369332"/>
          </a:xfrm>
          <a:prstGeom prst="rect">
            <a:avLst/>
          </a:prstGeom>
          <a:noFill/>
        </p:spPr>
        <p:txBody>
          <a:bodyPr wrap="square" rtlCol="0">
            <a:spAutoFit/>
          </a:bodyPr>
          <a:lstStyle/>
          <a:p>
            <a:r>
              <a:rPr lang="en-IN" dirty="0" smtClean="0"/>
              <a:t>Smt. B .Leela Padmavathi , L/DCME</a:t>
            </a:r>
            <a:endParaRPr lang="en-IN" dirty="0"/>
          </a:p>
        </p:txBody>
      </p:sp>
      <p:pic>
        <p:nvPicPr>
          <p:cNvPr id="5127" name="Picture 7" descr="C:\Users\SDC-10\Downloads\Screenshot_20231214-173047_Gallery.jpg"/>
          <p:cNvPicPr>
            <a:picLocks noChangeAspect="1" noChangeArrowheads="1"/>
          </p:cNvPicPr>
          <p:nvPr/>
        </p:nvPicPr>
        <p:blipFill>
          <a:blip r:embed="rId6" cstate="print"/>
          <a:srcRect/>
          <a:stretch>
            <a:fillRect/>
          </a:stretch>
        </p:blipFill>
        <p:spPr bwMode="auto">
          <a:xfrm>
            <a:off x="6000760" y="4143380"/>
            <a:ext cx="1357322" cy="16430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p:nvPr/>
        </p:nvSpPr>
        <p:spPr>
          <a:xfrm>
            <a:off x="4714876" y="5929330"/>
            <a:ext cx="3429024"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4857752" y="6000768"/>
            <a:ext cx="3643338" cy="646331"/>
          </a:xfrm>
          <a:prstGeom prst="rect">
            <a:avLst/>
          </a:prstGeom>
          <a:noFill/>
        </p:spPr>
        <p:txBody>
          <a:bodyPr wrap="square" rtlCol="0">
            <a:spAutoFit/>
          </a:bodyPr>
          <a:lstStyle/>
          <a:p>
            <a:r>
              <a:rPr lang="en-IN" dirty="0" smtClean="0"/>
              <a:t>A. Baby Sravanthi , </a:t>
            </a:r>
            <a:r>
              <a:rPr lang="en-IN" dirty="0" smtClean="0"/>
              <a:t>DCME,II year</a:t>
            </a:r>
            <a:endParaRPr lang="en-US"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Best PPT Background Images, Download Free Powerpoint Background Pictures  For Your Presentation - Pngtree"/>
          <p:cNvPicPr>
            <a:picLocks noChangeAspect="1" noChangeArrowheads="1"/>
          </p:cNvPicPr>
          <p:nvPr/>
        </p:nvPicPr>
        <p:blipFill>
          <a:blip r:embed="rId2"/>
          <a:srcRect/>
          <a:stretch>
            <a:fillRect/>
          </a:stretch>
        </p:blipFill>
        <p:spPr bwMode="auto">
          <a:xfrm>
            <a:off x="1" y="0"/>
            <a:ext cx="9144000" cy="6858000"/>
          </a:xfrm>
          <a:prstGeom prst="rect">
            <a:avLst/>
          </a:prstGeom>
          <a:noFill/>
        </p:spPr>
      </p:pic>
      <p:sp>
        <p:nvSpPr>
          <p:cNvPr id="2" name="Title 1"/>
          <p:cNvSpPr>
            <a:spLocks noGrp="1"/>
          </p:cNvSpPr>
          <p:nvPr>
            <p:ph type="title"/>
          </p:nvPr>
        </p:nvSpPr>
        <p:spPr>
          <a:xfrm>
            <a:off x="2571736" y="0"/>
            <a:ext cx="3186106" cy="582594"/>
          </a:xfrm>
        </p:spPr>
        <p:txBody>
          <a:bodyPr>
            <a:normAutofit/>
          </a:bodyPr>
          <a:lstStyle/>
          <a:p>
            <a:r>
              <a:rPr lang="en-IN" sz="2400" b="1" dirty="0" smtClean="0">
                <a:latin typeface="Monotype Corsiva" pitchFamily="66" charset="0"/>
              </a:rPr>
              <a:t>FACULTY ARTICLES</a:t>
            </a:r>
            <a:endParaRPr lang="en-IN" sz="2400" b="1" dirty="0">
              <a:latin typeface="Monotype Corsiva" pitchFamily="66" charset="0"/>
            </a:endParaRPr>
          </a:p>
        </p:txBody>
      </p:sp>
      <p:sp>
        <p:nvSpPr>
          <p:cNvPr id="3" name="Content Placeholder 2"/>
          <p:cNvSpPr>
            <a:spLocks noGrp="1"/>
          </p:cNvSpPr>
          <p:nvPr>
            <p:ph idx="1"/>
          </p:nvPr>
        </p:nvSpPr>
        <p:spPr>
          <a:xfrm>
            <a:off x="0" y="1357298"/>
            <a:ext cx="8858280" cy="5286412"/>
          </a:xfrm>
        </p:spPr>
        <p:txBody>
          <a:bodyPr>
            <a:noAutofit/>
          </a:bodyPr>
          <a:lstStyle/>
          <a:p>
            <a:pPr>
              <a:buNone/>
            </a:pPr>
            <a:r>
              <a:rPr lang="en-US" sz="1400" dirty="0" smtClean="0"/>
              <a:t>                     Human-Computer Interaction (HCI) is the study and practice of designing, implementing, and evaluating user interfaces between humans and computers. It focuses on ensuring that computer systems are usable, efficient, and enjoyable for users to interact with.</a:t>
            </a:r>
          </a:p>
          <a:p>
            <a:pPr>
              <a:buNone/>
            </a:pPr>
            <a:r>
              <a:rPr lang="en-US" sz="1400" dirty="0" smtClean="0"/>
              <a:t>                      HCI considers the entire user experience, encompassing not only the graphical user interface (GUI) but also the underlying technology and how it is integrated into people's lives. It takes into account the cognitive, emotional, social, and physical aspects of human interaction with computers.</a:t>
            </a:r>
          </a:p>
          <a:p>
            <a:pPr>
              <a:buNone/>
            </a:pPr>
            <a:r>
              <a:rPr lang="en-US" sz="1400" dirty="0" smtClean="0"/>
              <a:t>                      The goal of HCI is to facilitate effective and efficient use of computer systems, enhance user satisfaction and productivity, and improve overall user experience. It aims to bridge the gap between human behavior and computer capabilities, ultimately making technology more accessible, user-friendly, and personalized to individual needs.</a:t>
            </a:r>
          </a:p>
          <a:p>
            <a:pPr>
              <a:buNone/>
            </a:pPr>
            <a:r>
              <a:rPr lang="en-US" sz="1400" dirty="0" smtClean="0"/>
              <a:t>                       HCI draws upon various disciplines such as psychology, cognitive science, design, ergonomics, and computer science to inform the design process. It emphasizes user-centered design principles, involving users in the design process through user research, user testing, and iterative prototyping.</a:t>
            </a:r>
          </a:p>
          <a:p>
            <a:pPr>
              <a:buNone/>
            </a:pPr>
            <a:r>
              <a:rPr lang="en-US" sz="1400" dirty="0" smtClean="0"/>
              <a:t>                       Key concepts in HCI include:</a:t>
            </a:r>
          </a:p>
          <a:p>
            <a:pPr>
              <a:buNone/>
            </a:pPr>
            <a:r>
              <a:rPr lang="en-US" sz="1400" dirty="0" smtClean="0"/>
              <a:t>               1. Usability: The extent to which a system is easy to use and learn. It focuses on factors like </a:t>
            </a:r>
            <a:r>
              <a:rPr lang="en-US" sz="1400" dirty="0" err="1" smtClean="0"/>
              <a:t>learnability</a:t>
            </a:r>
            <a:r>
              <a:rPr lang="en-US" sz="1400" dirty="0" smtClean="0"/>
              <a:t>, efficiency, </a:t>
            </a:r>
            <a:r>
              <a:rPr lang="en-US" sz="1400" dirty="0" err="1" smtClean="0"/>
              <a:t>memorability</a:t>
            </a:r>
            <a:r>
              <a:rPr lang="en-US" sz="1400" dirty="0" smtClean="0"/>
              <a:t>, error prevention, and user satisfaction.</a:t>
            </a:r>
          </a:p>
          <a:p>
            <a:pPr>
              <a:buNone/>
            </a:pPr>
            <a:r>
              <a:rPr lang="en-US" sz="1400" dirty="0" smtClean="0"/>
              <a:t>                2. User Experience (UX): The overall experience and perception of a user when interacting with a system. It involves elements such as aesthetics, emotions, pleasure, engagement, and satisfaction.</a:t>
            </a:r>
          </a:p>
          <a:p>
            <a:pPr>
              <a:buNone/>
            </a:pPr>
            <a:r>
              <a:rPr lang="en-US" sz="1400" dirty="0" smtClean="0"/>
              <a:t>                 3. Interaction Design: The process of defining the behavior, appearance, and layout of a computer system's user interface. It considers principles like affordance, feedback, consistency, and simplicity to create intuitive and effective user interactions.</a:t>
            </a:r>
          </a:p>
          <a:p>
            <a:pPr>
              <a:buNone/>
            </a:pPr>
            <a:r>
              <a:rPr lang="en-US" sz="1400" dirty="0" smtClean="0"/>
              <a:t>                  4. Accessibility: Ensuring that computer systems are usable by individuals with disabilities or impairments. It involves considerations for users with visual, hearing, motor, and cognitive limitations.</a:t>
            </a:r>
          </a:p>
        </p:txBody>
      </p:sp>
      <p:sp>
        <p:nvSpPr>
          <p:cNvPr id="4" name="Snip and Round Single Corner Rectangle 3"/>
          <p:cNvSpPr/>
          <p:nvPr/>
        </p:nvSpPr>
        <p:spPr>
          <a:xfrm>
            <a:off x="2428860" y="642918"/>
            <a:ext cx="5214974" cy="571504"/>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Algerian" pitchFamily="82" charset="0"/>
              </a:rPr>
              <a:t>HUMAN COMPUTER </a:t>
            </a:r>
            <a:r>
              <a:rPr lang="en-IN" sz="2400" dirty="0" smtClean="0">
                <a:solidFill>
                  <a:schemeClr val="tx1"/>
                </a:solidFill>
                <a:latin typeface="Algerian" pitchFamily="82" charset="0"/>
              </a:rPr>
              <a:t>INTERACTION</a:t>
            </a:r>
            <a:endParaRPr lang="en-US" sz="2400" dirty="0">
              <a:solidFill>
                <a:schemeClr val="tx1"/>
              </a:solidFill>
              <a:latin typeface="Algerian" pitchFamily="8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1675</Words>
  <Application>Microsoft Office PowerPoint</Application>
  <PresentationFormat>On-screen Show (4:3)</PresentationFormat>
  <Paragraphs>86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Government polytechnic for women kadapa Approved by AICTE, New Delhi &amp;Affiliated to SBET  ATP</vt:lpstr>
      <vt:lpstr>Department Vision</vt:lpstr>
      <vt:lpstr>About Department</vt:lpstr>
      <vt:lpstr>Program Educational Outcomes</vt:lpstr>
      <vt:lpstr>Slide 5</vt:lpstr>
      <vt:lpstr>Slide 6</vt:lpstr>
      <vt:lpstr>Slide 7</vt:lpstr>
      <vt:lpstr>Slide 8</vt:lpstr>
      <vt:lpstr>FACULTY ARTICLES</vt:lpstr>
      <vt:lpstr>        Virtual Reality</vt:lpstr>
      <vt:lpstr>Student article 5G wireless technology </vt:lpstr>
      <vt:lpstr>MACHINE LEARNING</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SDC-10</cp:lastModifiedBy>
  <cp:revision>56</cp:revision>
  <dcterms:created xsi:type="dcterms:W3CDTF">2023-12-13T10:20:51Z</dcterms:created>
  <dcterms:modified xsi:type="dcterms:W3CDTF">2023-12-14T13:00:12Z</dcterms:modified>
</cp:coreProperties>
</file>