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4" r:id="rId10"/>
    <p:sldId id="265" r:id="rId11"/>
    <p:sldId id="266" r:id="rId12"/>
    <p:sldId id="267" r:id="rId13"/>
    <p:sldId id="269" r:id="rId14"/>
    <p:sldId id="27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05E7C-BD1B-4B58-9EA0-8B510CD25E1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3ED7EF7-4CB4-44CF-AC0B-E23206654740}">
      <dgm:prSet phldrT="[Text]">
        <dgm:style>
          <a:lnRef idx="2">
            <a:schemeClr val="accent2"/>
          </a:lnRef>
          <a:fillRef idx="1">
            <a:schemeClr val="lt1"/>
          </a:fillRef>
          <a:effectRef idx="0">
            <a:schemeClr val="accent2"/>
          </a:effectRef>
          <a:fontRef idx="minor">
            <a:schemeClr val="dk1"/>
          </a:fontRef>
        </dgm:style>
      </dgm:prSet>
      <dgm:spPr>
        <a:noFill/>
        <a:ln>
          <a:solidFill>
            <a:schemeClr val="tx1"/>
          </a:solidFill>
        </a:ln>
      </dgm:spPr>
      <dgm:t>
        <a:bodyPr/>
        <a:lstStyle/>
        <a:p>
          <a:r>
            <a:rPr lang="en-US" dirty="0" smtClean="0">
              <a:solidFill>
                <a:schemeClr val="bg1"/>
              </a:solidFill>
            </a:rPr>
            <a:t>PEO1</a:t>
          </a:r>
          <a:endParaRPr lang="en-US" dirty="0">
            <a:solidFill>
              <a:schemeClr val="bg1"/>
            </a:solidFill>
          </a:endParaRPr>
        </a:p>
      </dgm:t>
    </dgm:pt>
    <dgm:pt modelId="{6C1EAE23-70B6-4296-B9C4-61BD028B98AE}" type="parTrans" cxnId="{51661D82-8936-4DFB-9D39-1B06BF871CE7}">
      <dgm:prSet/>
      <dgm:spPr/>
      <dgm:t>
        <a:bodyPr/>
        <a:lstStyle/>
        <a:p>
          <a:endParaRPr lang="en-US"/>
        </a:p>
      </dgm:t>
    </dgm:pt>
    <dgm:pt modelId="{14543AF4-2EB6-4691-B58B-32C9ED298910}" type="sibTrans" cxnId="{51661D82-8936-4DFB-9D39-1B06BF871CE7}">
      <dgm:prSet/>
      <dgm:spPr/>
      <dgm:t>
        <a:bodyPr/>
        <a:lstStyle/>
        <a:p>
          <a:endParaRPr lang="en-US"/>
        </a:p>
      </dgm:t>
    </dgm:pt>
    <dgm:pt modelId="{E5A663EE-D303-47A2-BCFE-CA3E8D608785}">
      <dgm:prSet phldrT="[Text]"/>
      <dgm:spPr>
        <a:noFill/>
        <a:ln>
          <a:solidFill>
            <a:schemeClr val="tx1"/>
          </a:solidFill>
        </a:ln>
      </dgm:spPr>
      <dgm:t>
        <a:bodyPr/>
        <a:lstStyle/>
        <a:p>
          <a:r>
            <a:rPr lang="en-US" dirty="0" smtClean="0"/>
            <a:t>To produce best diploma students as computer engineering technicians by correlating growing need of the industries in modern topics with the academic input  and giving the technical knowledge  for further learning and to provide better career in this field.</a:t>
          </a:r>
          <a:endParaRPr lang="en-US" dirty="0"/>
        </a:p>
      </dgm:t>
    </dgm:pt>
    <dgm:pt modelId="{F7B05592-41DA-4B39-A799-55757A14F830}" type="parTrans" cxnId="{FEE174E0-79AF-4798-B77B-2952AFFBC504}">
      <dgm:prSet/>
      <dgm:spPr/>
      <dgm:t>
        <a:bodyPr/>
        <a:lstStyle/>
        <a:p>
          <a:endParaRPr lang="en-US"/>
        </a:p>
      </dgm:t>
    </dgm:pt>
    <dgm:pt modelId="{3B76E48D-CE55-4E35-BCC8-E3051EDD8D43}" type="sibTrans" cxnId="{FEE174E0-79AF-4798-B77B-2952AFFBC504}">
      <dgm:prSet/>
      <dgm:spPr/>
      <dgm:t>
        <a:bodyPr/>
        <a:lstStyle/>
        <a:p>
          <a:endParaRPr lang="en-US"/>
        </a:p>
      </dgm:t>
    </dgm:pt>
    <dgm:pt modelId="{E667855D-11C3-4296-BF58-FDEB059DABDC}">
      <dgm:prSet phldrT="[Text]"/>
      <dgm:spPr>
        <a:noFill/>
        <a:ln>
          <a:solidFill>
            <a:schemeClr val="tx1"/>
          </a:solidFill>
        </a:ln>
      </dgm:spPr>
      <dgm:t>
        <a:bodyPr/>
        <a:lstStyle/>
        <a:p>
          <a:r>
            <a:rPr lang="en-US" dirty="0" smtClean="0"/>
            <a:t>PEO2</a:t>
          </a:r>
          <a:endParaRPr lang="en-US" dirty="0"/>
        </a:p>
      </dgm:t>
    </dgm:pt>
    <dgm:pt modelId="{F04256BC-8147-49B2-AEEC-9CB127D6DA5E}" type="parTrans" cxnId="{3EAE8FEE-8796-4B97-9592-1C6388C41D35}">
      <dgm:prSet/>
      <dgm:spPr/>
      <dgm:t>
        <a:bodyPr/>
        <a:lstStyle/>
        <a:p>
          <a:endParaRPr lang="en-US"/>
        </a:p>
      </dgm:t>
    </dgm:pt>
    <dgm:pt modelId="{A2E78D9F-8EA0-47B8-A917-965C48EBC4ED}" type="sibTrans" cxnId="{3EAE8FEE-8796-4B97-9592-1C6388C41D35}">
      <dgm:prSet/>
      <dgm:spPr/>
      <dgm:t>
        <a:bodyPr/>
        <a:lstStyle/>
        <a:p>
          <a:endParaRPr lang="en-US"/>
        </a:p>
      </dgm:t>
    </dgm:pt>
    <dgm:pt modelId="{3B1BC2CB-CBC6-40F4-88B8-AF6FCC6FCB5E}">
      <dgm:prSet phldrT="[Text]"/>
      <dgm:spPr>
        <a:noFill/>
        <a:ln>
          <a:solidFill>
            <a:schemeClr val="tx1"/>
          </a:solidFill>
        </a:ln>
      </dgm:spPr>
      <dgm:t>
        <a:bodyPr/>
        <a:lstStyle/>
        <a:p>
          <a:r>
            <a:rPr lang="en-US" dirty="0" smtClean="0"/>
            <a:t>To prepare the students as  productive computer engineer s , possessing , supportive and leadership skills in multi disciplinary domain  expertise in practical orientation , communication skills and latest developments.</a:t>
          </a:r>
          <a:endParaRPr lang="en-US" dirty="0"/>
        </a:p>
      </dgm:t>
    </dgm:pt>
    <dgm:pt modelId="{29526F74-0CD4-4904-97BB-A1DECD58B91D}" type="parTrans" cxnId="{A017AEB1-2275-44AA-B0AF-2CF84C5A34C7}">
      <dgm:prSet/>
      <dgm:spPr/>
      <dgm:t>
        <a:bodyPr/>
        <a:lstStyle/>
        <a:p>
          <a:endParaRPr lang="en-US"/>
        </a:p>
      </dgm:t>
    </dgm:pt>
    <dgm:pt modelId="{C06C0884-6861-40AC-8FCE-92DEA6E0530C}" type="sibTrans" cxnId="{A017AEB1-2275-44AA-B0AF-2CF84C5A34C7}">
      <dgm:prSet/>
      <dgm:spPr/>
      <dgm:t>
        <a:bodyPr/>
        <a:lstStyle/>
        <a:p>
          <a:endParaRPr lang="en-US"/>
        </a:p>
      </dgm:t>
    </dgm:pt>
    <dgm:pt modelId="{F35E880F-8EC4-4E52-AD4D-833853D4D3F6}">
      <dgm:prSet phldrT="[Text]"/>
      <dgm:spPr>
        <a:noFill/>
        <a:ln>
          <a:solidFill>
            <a:schemeClr val="tx1"/>
          </a:solidFill>
        </a:ln>
      </dgm:spPr>
      <dgm:t>
        <a:bodyPr/>
        <a:lstStyle/>
        <a:p>
          <a:r>
            <a:rPr lang="en-US" dirty="0" smtClean="0"/>
            <a:t>PEO3</a:t>
          </a:r>
          <a:endParaRPr lang="en-US" dirty="0"/>
        </a:p>
      </dgm:t>
    </dgm:pt>
    <dgm:pt modelId="{D5C19588-C68B-43A7-9A7C-C9769E5B2437}" type="parTrans" cxnId="{64A3C8D6-74D9-45BC-86F8-C51288DB3DA3}">
      <dgm:prSet/>
      <dgm:spPr/>
      <dgm:t>
        <a:bodyPr/>
        <a:lstStyle/>
        <a:p>
          <a:endParaRPr lang="en-US"/>
        </a:p>
      </dgm:t>
    </dgm:pt>
    <dgm:pt modelId="{646C1450-4227-442D-8FE3-ACFB9C7D6A4D}" type="sibTrans" cxnId="{64A3C8D6-74D9-45BC-86F8-C51288DB3DA3}">
      <dgm:prSet/>
      <dgm:spPr/>
      <dgm:t>
        <a:bodyPr/>
        <a:lstStyle/>
        <a:p>
          <a:endParaRPr lang="en-US"/>
        </a:p>
      </dgm:t>
    </dgm:pt>
    <dgm:pt modelId="{0E47AA56-92C2-4626-80AD-001BD2AA4967}">
      <dgm:prSet phldrT="[Text]"/>
      <dgm:spPr>
        <a:noFill/>
        <a:ln>
          <a:solidFill>
            <a:schemeClr val="tx1"/>
          </a:solidFill>
        </a:ln>
      </dgm:spPr>
      <dgm:t>
        <a:bodyPr/>
        <a:lstStyle/>
        <a:p>
          <a:r>
            <a:rPr lang="en-US" dirty="0" smtClean="0"/>
            <a:t>To give  the depth of related  skills and expertise in a single field  and the ability to collaborate  with other disciplines and work at the supervisory cadre.</a:t>
          </a:r>
          <a:endParaRPr lang="en-US" dirty="0"/>
        </a:p>
      </dgm:t>
    </dgm:pt>
    <dgm:pt modelId="{A381DF1C-328A-43CD-9920-A644CCA54399}" type="parTrans" cxnId="{49DC7EBB-B191-4418-97C2-39105387FCE8}">
      <dgm:prSet/>
      <dgm:spPr/>
      <dgm:t>
        <a:bodyPr/>
        <a:lstStyle/>
        <a:p>
          <a:endParaRPr lang="en-US"/>
        </a:p>
      </dgm:t>
    </dgm:pt>
    <dgm:pt modelId="{4C723138-0B76-4535-9426-812C366526C3}" type="sibTrans" cxnId="{49DC7EBB-B191-4418-97C2-39105387FCE8}">
      <dgm:prSet/>
      <dgm:spPr/>
      <dgm:t>
        <a:bodyPr/>
        <a:lstStyle/>
        <a:p>
          <a:endParaRPr lang="en-US"/>
        </a:p>
      </dgm:t>
    </dgm:pt>
    <dgm:pt modelId="{006559EA-D5FD-4991-B525-3C19A97AF4EE}" type="pres">
      <dgm:prSet presAssocID="{FDA05E7C-BD1B-4B58-9EA0-8B510CD25E1E}" presName="linearFlow" presStyleCnt="0">
        <dgm:presLayoutVars>
          <dgm:dir/>
          <dgm:animLvl val="lvl"/>
          <dgm:resizeHandles val="exact"/>
        </dgm:presLayoutVars>
      </dgm:prSet>
      <dgm:spPr/>
      <dgm:t>
        <a:bodyPr/>
        <a:lstStyle/>
        <a:p>
          <a:endParaRPr lang="en-US"/>
        </a:p>
      </dgm:t>
    </dgm:pt>
    <dgm:pt modelId="{B5300C15-7A55-4ED5-9D92-ACFF53007C67}" type="pres">
      <dgm:prSet presAssocID="{33ED7EF7-4CB4-44CF-AC0B-E23206654740}" presName="composite" presStyleCnt="0"/>
      <dgm:spPr/>
    </dgm:pt>
    <dgm:pt modelId="{B9323B05-F7D7-40E9-B033-50790DFA0007}" type="pres">
      <dgm:prSet presAssocID="{33ED7EF7-4CB4-44CF-AC0B-E23206654740}" presName="parentText" presStyleLbl="alignNode1" presStyleIdx="0" presStyleCnt="3" custLinFactNeighborX="-2495" custLinFactNeighborY="2589">
        <dgm:presLayoutVars>
          <dgm:chMax val="1"/>
          <dgm:bulletEnabled val="1"/>
        </dgm:presLayoutVars>
      </dgm:prSet>
      <dgm:spPr/>
      <dgm:t>
        <a:bodyPr/>
        <a:lstStyle/>
        <a:p>
          <a:endParaRPr lang="en-US"/>
        </a:p>
      </dgm:t>
    </dgm:pt>
    <dgm:pt modelId="{3A5F41C1-7EE0-4427-BC1F-137665DA2581}" type="pres">
      <dgm:prSet presAssocID="{33ED7EF7-4CB4-44CF-AC0B-E23206654740}" presName="descendantText" presStyleLbl="alignAcc1" presStyleIdx="0" presStyleCnt="3">
        <dgm:presLayoutVars>
          <dgm:bulletEnabled val="1"/>
        </dgm:presLayoutVars>
      </dgm:prSet>
      <dgm:spPr/>
      <dgm:t>
        <a:bodyPr/>
        <a:lstStyle/>
        <a:p>
          <a:endParaRPr lang="en-US"/>
        </a:p>
      </dgm:t>
    </dgm:pt>
    <dgm:pt modelId="{44691E9A-51AF-4CCF-8BB1-052DB95EAEF8}" type="pres">
      <dgm:prSet presAssocID="{14543AF4-2EB6-4691-B58B-32C9ED298910}" presName="sp" presStyleCnt="0"/>
      <dgm:spPr/>
    </dgm:pt>
    <dgm:pt modelId="{612A3CC2-9F89-4B63-81D2-2615449F30BD}" type="pres">
      <dgm:prSet presAssocID="{E667855D-11C3-4296-BF58-FDEB059DABDC}" presName="composite" presStyleCnt="0"/>
      <dgm:spPr/>
    </dgm:pt>
    <dgm:pt modelId="{28C4393B-4935-4084-8845-D18F6BCF305A}" type="pres">
      <dgm:prSet presAssocID="{E667855D-11C3-4296-BF58-FDEB059DABDC}" presName="parentText" presStyleLbl="alignNode1" presStyleIdx="1" presStyleCnt="3">
        <dgm:presLayoutVars>
          <dgm:chMax val="1"/>
          <dgm:bulletEnabled val="1"/>
        </dgm:presLayoutVars>
      </dgm:prSet>
      <dgm:spPr/>
      <dgm:t>
        <a:bodyPr/>
        <a:lstStyle/>
        <a:p>
          <a:endParaRPr lang="en-US"/>
        </a:p>
      </dgm:t>
    </dgm:pt>
    <dgm:pt modelId="{56CEFCB3-7E9B-4E82-B399-1834909DA52A}" type="pres">
      <dgm:prSet presAssocID="{E667855D-11C3-4296-BF58-FDEB059DABDC}" presName="descendantText" presStyleLbl="alignAcc1" presStyleIdx="1" presStyleCnt="3" custLinFactNeighborY="2310">
        <dgm:presLayoutVars>
          <dgm:bulletEnabled val="1"/>
        </dgm:presLayoutVars>
      </dgm:prSet>
      <dgm:spPr/>
      <dgm:t>
        <a:bodyPr/>
        <a:lstStyle/>
        <a:p>
          <a:endParaRPr lang="en-US"/>
        </a:p>
      </dgm:t>
    </dgm:pt>
    <dgm:pt modelId="{99FB7FCA-3971-4C1A-9620-C49244A2AEE3}" type="pres">
      <dgm:prSet presAssocID="{A2E78D9F-8EA0-47B8-A917-965C48EBC4ED}" presName="sp" presStyleCnt="0"/>
      <dgm:spPr/>
    </dgm:pt>
    <dgm:pt modelId="{C26336EF-5752-4968-9273-AE32BBB8C879}" type="pres">
      <dgm:prSet presAssocID="{F35E880F-8EC4-4E52-AD4D-833853D4D3F6}" presName="composite" presStyleCnt="0"/>
      <dgm:spPr/>
    </dgm:pt>
    <dgm:pt modelId="{0EBF5128-1D4E-4444-920A-D47EC87F66F0}" type="pres">
      <dgm:prSet presAssocID="{F35E880F-8EC4-4E52-AD4D-833853D4D3F6}" presName="parentText" presStyleLbl="alignNode1" presStyleIdx="2" presStyleCnt="3">
        <dgm:presLayoutVars>
          <dgm:chMax val="1"/>
          <dgm:bulletEnabled val="1"/>
        </dgm:presLayoutVars>
      </dgm:prSet>
      <dgm:spPr/>
      <dgm:t>
        <a:bodyPr/>
        <a:lstStyle/>
        <a:p>
          <a:endParaRPr lang="en-US"/>
        </a:p>
      </dgm:t>
    </dgm:pt>
    <dgm:pt modelId="{A0642117-D394-4ADA-8A88-FEC70C8CA993}" type="pres">
      <dgm:prSet presAssocID="{F35E880F-8EC4-4E52-AD4D-833853D4D3F6}" presName="descendantText" presStyleLbl="alignAcc1" presStyleIdx="2" presStyleCnt="3" custScaleY="97666">
        <dgm:presLayoutVars>
          <dgm:bulletEnabled val="1"/>
        </dgm:presLayoutVars>
      </dgm:prSet>
      <dgm:spPr/>
      <dgm:t>
        <a:bodyPr/>
        <a:lstStyle/>
        <a:p>
          <a:endParaRPr lang="en-US"/>
        </a:p>
      </dgm:t>
    </dgm:pt>
  </dgm:ptLst>
  <dgm:cxnLst>
    <dgm:cxn modelId="{71A6CA47-E165-476C-AFC2-85F7F023F6E5}" type="presOf" srcId="{FDA05E7C-BD1B-4B58-9EA0-8B510CD25E1E}" destId="{006559EA-D5FD-4991-B525-3C19A97AF4EE}" srcOrd="0" destOrd="0" presId="urn:microsoft.com/office/officeart/2005/8/layout/chevron2"/>
    <dgm:cxn modelId="{FEE174E0-79AF-4798-B77B-2952AFFBC504}" srcId="{33ED7EF7-4CB4-44CF-AC0B-E23206654740}" destId="{E5A663EE-D303-47A2-BCFE-CA3E8D608785}" srcOrd="0" destOrd="0" parTransId="{F7B05592-41DA-4B39-A799-55757A14F830}" sibTransId="{3B76E48D-CE55-4E35-BCC8-E3051EDD8D43}"/>
    <dgm:cxn modelId="{A017AEB1-2275-44AA-B0AF-2CF84C5A34C7}" srcId="{E667855D-11C3-4296-BF58-FDEB059DABDC}" destId="{3B1BC2CB-CBC6-40F4-88B8-AF6FCC6FCB5E}" srcOrd="0" destOrd="0" parTransId="{29526F74-0CD4-4904-97BB-A1DECD58B91D}" sibTransId="{C06C0884-6861-40AC-8FCE-92DEA6E0530C}"/>
    <dgm:cxn modelId="{72668B36-25AB-4492-8A84-758498354D3A}" type="presOf" srcId="{33ED7EF7-4CB4-44CF-AC0B-E23206654740}" destId="{B9323B05-F7D7-40E9-B033-50790DFA0007}" srcOrd="0" destOrd="0" presId="urn:microsoft.com/office/officeart/2005/8/layout/chevron2"/>
    <dgm:cxn modelId="{49DC7EBB-B191-4418-97C2-39105387FCE8}" srcId="{F35E880F-8EC4-4E52-AD4D-833853D4D3F6}" destId="{0E47AA56-92C2-4626-80AD-001BD2AA4967}" srcOrd="0" destOrd="0" parTransId="{A381DF1C-328A-43CD-9920-A644CCA54399}" sibTransId="{4C723138-0B76-4535-9426-812C366526C3}"/>
    <dgm:cxn modelId="{EC9662FA-FBA3-4575-AE6F-FF5F48BED762}" type="presOf" srcId="{E667855D-11C3-4296-BF58-FDEB059DABDC}" destId="{28C4393B-4935-4084-8845-D18F6BCF305A}" srcOrd="0" destOrd="0" presId="urn:microsoft.com/office/officeart/2005/8/layout/chevron2"/>
    <dgm:cxn modelId="{51661D82-8936-4DFB-9D39-1B06BF871CE7}" srcId="{FDA05E7C-BD1B-4B58-9EA0-8B510CD25E1E}" destId="{33ED7EF7-4CB4-44CF-AC0B-E23206654740}" srcOrd="0" destOrd="0" parTransId="{6C1EAE23-70B6-4296-B9C4-61BD028B98AE}" sibTransId="{14543AF4-2EB6-4691-B58B-32C9ED298910}"/>
    <dgm:cxn modelId="{64A3C8D6-74D9-45BC-86F8-C51288DB3DA3}" srcId="{FDA05E7C-BD1B-4B58-9EA0-8B510CD25E1E}" destId="{F35E880F-8EC4-4E52-AD4D-833853D4D3F6}" srcOrd="2" destOrd="0" parTransId="{D5C19588-C68B-43A7-9A7C-C9769E5B2437}" sibTransId="{646C1450-4227-442D-8FE3-ACFB9C7D6A4D}"/>
    <dgm:cxn modelId="{D67DB8DA-A540-406F-BFDC-18BBBBF15C80}" type="presOf" srcId="{3B1BC2CB-CBC6-40F4-88B8-AF6FCC6FCB5E}" destId="{56CEFCB3-7E9B-4E82-B399-1834909DA52A}" srcOrd="0" destOrd="0" presId="urn:microsoft.com/office/officeart/2005/8/layout/chevron2"/>
    <dgm:cxn modelId="{29AB2EAE-BA64-4B1C-90D1-C2F359C255D1}" type="presOf" srcId="{0E47AA56-92C2-4626-80AD-001BD2AA4967}" destId="{A0642117-D394-4ADA-8A88-FEC70C8CA993}" srcOrd="0" destOrd="0" presId="urn:microsoft.com/office/officeart/2005/8/layout/chevron2"/>
    <dgm:cxn modelId="{D4E74594-4001-46C0-AF51-12F2ED8ECAC0}" type="presOf" srcId="{E5A663EE-D303-47A2-BCFE-CA3E8D608785}" destId="{3A5F41C1-7EE0-4427-BC1F-137665DA2581}" srcOrd="0" destOrd="0" presId="urn:microsoft.com/office/officeart/2005/8/layout/chevron2"/>
    <dgm:cxn modelId="{FD9DC0D4-FB72-4594-8997-01AB256AA279}" type="presOf" srcId="{F35E880F-8EC4-4E52-AD4D-833853D4D3F6}" destId="{0EBF5128-1D4E-4444-920A-D47EC87F66F0}" srcOrd="0" destOrd="0" presId="urn:microsoft.com/office/officeart/2005/8/layout/chevron2"/>
    <dgm:cxn modelId="{3EAE8FEE-8796-4B97-9592-1C6388C41D35}" srcId="{FDA05E7C-BD1B-4B58-9EA0-8B510CD25E1E}" destId="{E667855D-11C3-4296-BF58-FDEB059DABDC}" srcOrd="1" destOrd="0" parTransId="{F04256BC-8147-49B2-AEEC-9CB127D6DA5E}" sibTransId="{A2E78D9F-8EA0-47B8-A917-965C48EBC4ED}"/>
    <dgm:cxn modelId="{3C532E56-3647-4AEE-9C52-8217AC63CFD6}" type="presParOf" srcId="{006559EA-D5FD-4991-B525-3C19A97AF4EE}" destId="{B5300C15-7A55-4ED5-9D92-ACFF53007C67}" srcOrd="0" destOrd="0" presId="urn:microsoft.com/office/officeart/2005/8/layout/chevron2"/>
    <dgm:cxn modelId="{CA32CD86-A4EB-4D57-BDFA-F5D292005A4A}" type="presParOf" srcId="{B5300C15-7A55-4ED5-9D92-ACFF53007C67}" destId="{B9323B05-F7D7-40E9-B033-50790DFA0007}" srcOrd="0" destOrd="0" presId="urn:microsoft.com/office/officeart/2005/8/layout/chevron2"/>
    <dgm:cxn modelId="{D6734401-D125-4F86-90BC-6CF291F3EC10}" type="presParOf" srcId="{B5300C15-7A55-4ED5-9D92-ACFF53007C67}" destId="{3A5F41C1-7EE0-4427-BC1F-137665DA2581}" srcOrd="1" destOrd="0" presId="urn:microsoft.com/office/officeart/2005/8/layout/chevron2"/>
    <dgm:cxn modelId="{E6BEBA0F-E85E-4C25-AA69-5B72282AFD3F}" type="presParOf" srcId="{006559EA-D5FD-4991-B525-3C19A97AF4EE}" destId="{44691E9A-51AF-4CCF-8BB1-052DB95EAEF8}" srcOrd="1" destOrd="0" presId="urn:microsoft.com/office/officeart/2005/8/layout/chevron2"/>
    <dgm:cxn modelId="{93BFAEC5-FF03-4974-A311-AEE8D57E00C3}" type="presParOf" srcId="{006559EA-D5FD-4991-B525-3C19A97AF4EE}" destId="{612A3CC2-9F89-4B63-81D2-2615449F30BD}" srcOrd="2" destOrd="0" presId="urn:microsoft.com/office/officeart/2005/8/layout/chevron2"/>
    <dgm:cxn modelId="{072E9AEA-69DD-442D-8972-542CBB428613}" type="presParOf" srcId="{612A3CC2-9F89-4B63-81D2-2615449F30BD}" destId="{28C4393B-4935-4084-8845-D18F6BCF305A}" srcOrd="0" destOrd="0" presId="urn:microsoft.com/office/officeart/2005/8/layout/chevron2"/>
    <dgm:cxn modelId="{3F6192B4-98F3-4B44-BC14-1A9605D77B1E}" type="presParOf" srcId="{612A3CC2-9F89-4B63-81D2-2615449F30BD}" destId="{56CEFCB3-7E9B-4E82-B399-1834909DA52A}" srcOrd="1" destOrd="0" presId="urn:microsoft.com/office/officeart/2005/8/layout/chevron2"/>
    <dgm:cxn modelId="{5460FDB7-6271-476A-B5B0-24D8C425B11F}" type="presParOf" srcId="{006559EA-D5FD-4991-B525-3C19A97AF4EE}" destId="{99FB7FCA-3971-4C1A-9620-C49244A2AEE3}" srcOrd="3" destOrd="0" presId="urn:microsoft.com/office/officeart/2005/8/layout/chevron2"/>
    <dgm:cxn modelId="{54914692-4641-44C2-BE7F-73789675AD3A}" type="presParOf" srcId="{006559EA-D5FD-4991-B525-3C19A97AF4EE}" destId="{C26336EF-5752-4968-9273-AE32BBB8C879}" srcOrd="4" destOrd="0" presId="urn:microsoft.com/office/officeart/2005/8/layout/chevron2"/>
    <dgm:cxn modelId="{E4E24BBA-9B8C-4A06-A925-B8905E496360}" type="presParOf" srcId="{C26336EF-5752-4968-9273-AE32BBB8C879}" destId="{0EBF5128-1D4E-4444-920A-D47EC87F66F0}" srcOrd="0" destOrd="0" presId="urn:microsoft.com/office/officeart/2005/8/layout/chevron2"/>
    <dgm:cxn modelId="{4AEDE882-3959-4613-99EF-FDA999988911}" type="presParOf" srcId="{C26336EF-5752-4968-9273-AE32BBB8C879}" destId="{A0642117-D394-4ADA-8A88-FEC70C8CA99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2A0B4CD1-253A-485F-AA3C-345ADBF408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0354F27-94C5-48B9-A8F3-5EB11537065C}">
      <dgm:prSet phldrT="[Text]"/>
      <dgm:spPr>
        <a:noFill/>
        <a:ln>
          <a:solidFill>
            <a:schemeClr val="tx1"/>
          </a:solidFill>
        </a:ln>
      </dgm:spPr>
      <dgm:t>
        <a:bodyPr/>
        <a:lstStyle/>
        <a:p>
          <a:r>
            <a:rPr lang="en-US" dirty="0"/>
            <a:t>PEO4</a:t>
          </a:r>
        </a:p>
      </dgm:t>
    </dgm:pt>
    <dgm:pt modelId="{7ED74B2C-3CBA-44A8-89AC-BCE4CD84666F}" type="parTrans" cxnId="{21F41691-B72F-4AEB-96A1-5B0131B49224}">
      <dgm:prSet/>
      <dgm:spPr/>
      <dgm:t>
        <a:bodyPr/>
        <a:lstStyle/>
        <a:p>
          <a:endParaRPr lang="en-US"/>
        </a:p>
      </dgm:t>
    </dgm:pt>
    <dgm:pt modelId="{D7705C06-521E-4DFD-93F1-E912B0701EA3}" type="sibTrans" cxnId="{21F41691-B72F-4AEB-96A1-5B0131B49224}">
      <dgm:prSet/>
      <dgm:spPr/>
      <dgm:t>
        <a:bodyPr/>
        <a:lstStyle/>
        <a:p>
          <a:endParaRPr lang="en-US"/>
        </a:p>
      </dgm:t>
    </dgm:pt>
    <dgm:pt modelId="{720C76D9-68E7-46E9-BCF4-4D68B9F40891}">
      <dgm:prSet phldrT="[Text]" custT="1"/>
      <dgm:spPr>
        <a:noFill/>
        <a:ln>
          <a:solidFill>
            <a:schemeClr val="tx1"/>
          </a:solidFill>
        </a:ln>
      </dgm:spPr>
      <dgm:t>
        <a:bodyPr/>
        <a:lstStyle/>
        <a:p>
          <a:r>
            <a:rPr lang="en-US" sz="1600" dirty="0" smtClean="0"/>
            <a:t>To promote the students in professionalism, by successful completion of the Diploma in Computer Engineering by empasizing field practice in industry oriented activities.</a:t>
          </a:r>
          <a:endParaRPr lang="en-US" sz="1600" dirty="0"/>
        </a:p>
      </dgm:t>
    </dgm:pt>
    <dgm:pt modelId="{ACF5E17F-F235-4848-9310-F349B9377E58}" type="parTrans" cxnId="{1716FDF7-7B3B-401F-9B27-455C50235FAB}">
      <dgm:prSet/>
      <dgm:spPr/>
      <dgm:t>
        <a:bodyPr/>
        <a:lstStyle/>
        <a:p>
          <a:endParaRPr lang="en-US"/>
        </a:p>
      </dgm:t>
    </dgm:pt>
    <dgm:pt modelId="{977E1440-4052-41CE-975D-2A77759AC461}" type="sibTrans" cxnId="{1716FDF7-7B3B-401F-9B27-455C50235FAB}">
      <dgm:prSet/>
      <dgm:spPr/>
      <dgm:t>
        <a:bodyPr/>
        <a:lstStyle/>
        <a:p>
          <a:endParaRPr lang="en-US"/>
        </a:p>
      </dgm:t>
    </dgm:pt>
    <dgm:pt modelId="{2E1B26AC-3343-4EEB-B266-6F5092B4AD73}">
      <dgm:prSet phldrT="[Text]"/>
      <dgm:spPr>
        <a:noFill/>
        <a:ln>
          <a:solidFill>
            <a:schemeClr val="tx1"/>
          </a:solidFill>
        </a:ln>
      </dgm:spPr>
      <dgm:t>
        <a:bodyPr/>
        <a:lstStyle/>
        <a:p>
          <a:r>
            <a:rPr lang="en-US" dirty="0"/>
            <a:t>PEO5</a:t>
          </a:r>
        </a:p>
      </dgm:t>
    </dgm:pt>
    <dgm:pt modelId="{E7866EB0-9D4A-4B8E-BF1D-DFA36163DD68}" type="parTrans" cxnId="{B63E0190-6793-47E0-839C-18D54CD7D367}">
      <dgm:prSet/>
      <dgm:spPr/>
      <dgm:t>
        <a:bodyPr/>
        <a:lstStyle/>
        <a:p>
          <a:endParaRPr lang="en-US"/>
        </a:p>
      </dgm:t>
    </dgm:pt>
    <dgm:pt modelId="{89218E0A-992B-4748-9303-134AAF5721EF}" type="sibTrans" cxnId="{B63E0190-6793-47E0-839C-18D54CD7D367}">
      <dgm:prSet/>
      <dgm:spPr/>
      <dgm:t>
        <a:bodyPr/>
        <a:lstStyle/>
        <a:p>
          <a:endParaRPr lang="en-US"/>
        </a:p>
      </dgm:t>
    </dgm:pt>
    <dgm:pt modelId="{E6946C62-5E04-4572-8D61-8C09ACD174A1}">
      <dgm:prSet phldrT="[Text]" custT="1"/>
      <dgm:spPr>
        <a:noFill/>
        <a:ln>
          <a:solidFill>
            <a:schemeClr val="tx1"/>
          </a:solidFill>
        </a:ln>
      </dgm:spPr>
      <dgm:t>
        <a:bodyPr/>
        <a:lstStyle/>
        <a:p>
          <a:r>
            <a:rPr lang="en-US" sz="1600" dirty="0"/>
            <a:t>To sensitize the students on social and economic commitment and to inculcate a nature to gaurd the values of community and protect environment</a:t>
          </a:r>
        </a:p>
      </dgm:t>
    </dgm:pt>
    <dgm:pt modelId="{79499DAE-C53E-42A1-8DCC-6FB534A29561}" type="parTrans" cxnId="{73D88ADE-8E5E-44A3-B1BE-88E3C2595CF3}">
      <dgm:prSet/>
      <dgm:spPr/>
      <dgm:t>
        <a:bodyPr/>
        <a:lstStyle/>
        <a:p>
          <a:endParaRPr lang="en-US"/>
        </a:p>
      </dgm:t>
    </dgm:pt>
    <dgm:pt modelId="{A5049AA2-8525-465A-8CF9-F557B8F8321E}" type="sibTrans" cxnId="{73D88ADE-8E5E-44A3-B1BE-88E3C2595CF3}">
      <dgm:prSet/>
      <dgm:spPr/>
      <dgm:t>
        <a:bodyPr/>
        <a:lstStyle/>
        <a:p>
          <a:endParaRPr lang="en-US"/>
        </a:p>
      </dgm:t>
    </dgm:pt>
    <dgm:pt modelId="{21371376-E3C8-4F2A-A419-18ADFA893969}" type="pres">
      <dgm:prSet presAssocID="{2A0B4CD1-253A-485F-AA3C-345ADBF40802}" presName="linearFlow" presStyleCnt="0">
        <dgm:presLayoutVars>
          <dgm:dir/>
          <dgm:animLvl val="lvl"/>
          <dgm:resizeHandles val="exact"/>
        </dgm:presLayoutVars>
      </dgm:prSet>
      <dgm:spPr/>
      <dgm:t>
        <a:bodyPr/>
        <a:lstStyle/>
        <a:p>
          <a:endParaRPr lang="en-US"/>
        </a:p>
      </dgm:t>
    </dgm:pt>
    <dgm:pt modelId="{9B2BC49D-127D-4EAA-AEE6-8B42119C5706}" type="pres">
      <dgm:prSet presAssocID="{D0354F27-94C5-48B9-A8F3-5EB11537065C}" presName="composite" presStyleCnt="0"/>
      <dgm:spPr/>
    </dgm:pt>
    <dgm:pt modelId="{22A8810F-154E-4433-9471-9C4F44439B8A}" type="pres">
      <dgm:prSet presAssocID="{D0354F27-94C5-48B9-A8F3-5EB11537065C}" presName="parentText" presStyleLbl="alignNode1" presStyleIdx="0" presStyleCnt="2" custLinFactNeighborY="-125">
        <dgm:presLayoutVars>
          <dgm:chMax val="1"/>
          <dgm:bulletEnabled val="1"/>
        </dgm:presLayoutVars>
      </dgm:prSet>
      <dgm:spPr/>
      <dgm:t>
        <a:bodyPr/>
        <a:lstStyle/>
        <a:p>
          <a:endParaRPr lang="en-US"/>
        </a:p>
      </dgm:t>
    </dgm:pt>
    <dgm:pt modelId="{C89FBA3A-DE5B-4951-8DAB-C5EEAFB61AB4}" type="pres">
      <dgm:prSet presAssocID="{D0354F27-94C5-48B9-A8F3-5EB11537065C}" presName="descendantText" presStyleLbl="alignAcc1" presStyleIdx="0" presStyleCnt="2" custLinFactNeighborX="-143" custLinFactNeighborY="-46">
        <dgm:presLayoutVars>
          <dgm:bulletEnabled val="1"/>
        </dgm:presLayoutVars>
      </dgm:prSet>
      <dgm:spPr/>
      <dgm:t>
        <a:bodyPr/>
        <a:lstStyle/>
        <a:p>
          <a:endParaRPr lang="en-US"/>
        </a:p>
      </dgm:t>
    </dgm:pt>
    <dgm:pt modelId="{9806748E-EDCB-4973-904B-13B7D36387AE}" type="pres">
      <dgm:prSet presAssocID="{D7705C06-521E-4DFD-93F1-E912B0701EA3}" presName="sp" presStyleCnt="0"/>
      <dgm:spPr/>
    </dgm:pt>
    <dgm:pt modelId="{9DD721A4-31E5-4593-937C-82906B70C9D7}" type="pres">
      <dgm:prSet presAssocID="{2E1B26AC-3343-4EEB-B266-6F5092B4AD73}" presName="composite" presStyleCnt="0"/>
      <dgm:spPr/>
    </dgm:pt>
    <dgm:pt modelId="{6BF5B1E6-EA61-4D10-9B64-E4448AB4C09A}" type="pres">
      <dgm:prSet presAssocID="{2E1B26AC-3343-4EEB-B266-6F5092B4AD73}" presName="parentText" presStyleLbl="alignNode1" presStyleIdx="1" presStyleCnt="2">
        <dgm:presLayoutVars>
          <dgm:chMax val="1"/>
          <dgm:bulletEnabled val="1"/>
        </dgm:presLayoutVars>
      </dgm:prSet>
      <dgm:spPr/>
      <dgm:t>
        <a:bodyPr/>
        <a:lstStyle/>
        <a:p>
          <a:endParaRPr lang="en-US"/>
        </a:p>
      </dgm:t>
    </dgm:pt>
    <dgm:pt modelId="{DBBC6DDF-F577-4514-88C5-B8FD351EBE80}" type="pres">
      <dgm:prSet presAssocID="{2E1B26AC-3343-4EEB-B266-6F5092B4AD73}" presName="descendantText" presStyleLbl="alignAcc1" presStyleIdx="1" presStyleCnt="2">
        <dgm:presLayoutVars>
          <dgm:bulletEnabled val="1"/>
        </dgm:presLayoutVars>
      </dgm:prSet>
      <dgm:spPr/>
      <dgm:t>
        <a:bodyPr/>
        <a:lstStyle/>
        <a:p>
          <a:endParaRPr lang="en-US"/>
        </a:p>
      </dgm:t>
    </dgm:pt>
  </dgm:ptLst>
  <dgm:cxnLst>
    <dgm:cxn modelId="{73D88ADE-8E5E-44A3-B1BE-88E3C2595CF3}" srcId="{2E1B26AC-3343-4EEB-B266-6F5092B4AD73}" destId="{E6946C62-5E04-4572-8D61-8C09ACD174A1}" srcOrd="0" destOrd="0" parTransId="{79499DAE-C53E-42A1-8DCC-6FB534A29561}" sibTransId="{A5049AA2-8525-465A-8CF9-F557B8F8321E}"/>
    <dgm:cxn modelId="{DB870AA2-5602-4284-AC9F-E6A1E18C30C6}" type="presOf" srcId="{2E1B26AC-3343-4EEB-B266-6F5092B4AD73}" destId="{6BF5B1E6-EA61-4D10-9B64-E4448AB4C09A}" srcOrd="0" destOrd="0" presId="urn:microsoft.com/office/officeart/2005/8/layout/chevron2"/>
    <dgm:cxn modelId="{B63E0190-6793-47E0-839C-18D54CD7D367}" srcId="{2A0B4CD1-253A-485F-AA3C-345ADBF40802}" destId="{2E1B26AC-3343-4EEB-B266-6F5092B4AD73}" srcOrd="1" destOrd="0" parTransId="{E7866EB0-9D4A-4B8E-BF1D-DFA36163DD68}" sibTransId="{89218E0A-992B-4748-9303-134AAF5721EF}"/>
    <dgm:cxn modelId="{1716FDF7-7B3B-401F-9B27-455C50235FAB}" srcId="{D0354F27-94C5-48B9-A8F3-5EB11537065C}" destId="{720C76D9-68E7-46E9-BCF4-4D68B9F40891}" srcOrd="0" destOrd="0" parTransId="{ACF5E17F-F235-4848-9310-F349B9377E58}" sibTransId="{977E1440-4052-41CE-975D-2A77759AC461}"/>
    <dgm:cxn modelId="{CF24A5F8-D3DB-4744-A1B6-E4C0A0B2BB44}" type="presOf" srcId="{E6946C62-5E04-4572-8D61-8C09ACD174A1}" destId="{DBBC6DDF-F577-4514-88C5-B8FD351EBE80}" srcOrd="0" destOrd="0" presId="urn:microsoft.com/office/officeart/2005/8/layout/chevron2"/>
    <dgm:cxn modelId="{21F41691-B72F-4AEB-96A1-5B0131B49224}" srcId="{2A0B4CD1-253A-485F-AA3C-345ADBF40802}" destId="{D0354F27-94C5-48B9-A8F3-5EB11537065C}" srcOrd="0" destOrd="0" parTransId="{7ED74B2C-3CBA-44A8-89AC-BCE4CD84666F}" sibTransId="{D7705C06-521E-4DFD-93F1-E912B0701EA3}"/>
    <dgm:cxn modelId="{CEAACFC2-0976-4D23-9A7A-1AEFF5E88D29}" type="presOf" srcId="{720C76D9-68E7-46E9-BCF4-4D68B9F40891}" destId="{C89FBA3A-DE5B-4951-8DAB-C5EEAFB61AB4}" srcOrd="0" destOrd="0" presId="urn:microsoft.com/office/officeart/2005/8/layout/chevron2"/>
    <dgm:cxn modelId="{49541975-68D2-4685-AF1B-ABE448B9F300}" type="presOf" srcId="{D0354F27-94C5-48B9-A8F3-5EB11537065C}" destId="{22A8810F-154E-4433-9471-9C4F44439B8A}" srcOrd="0" destOrd="0" presId="urn:microsoft.com/office/officeart/2005/8/layout/chevron2"/>
    <dgm:cxn modelId="{A9705C27-C417-459F-8500-1F5486BB7796}" type="presOf" srcId="{2A0B4CD1-253A-485F-AA3C-345ADBF40802}" destId="{21371376-E3C8-4F2A-A419-18ADFA893969}" srcOrd="0" destOrd="0" presId="urn:microsoft.com/office/officeart/2005/8/layout/chevron2"/>
    <dgm:cxn modelId="{2D1D5B64-E501-4035-9F6F-B17726024F74}" type="presParOf" srcId="{21371376-E3C8-4F2A-A419-18ADFA893969}" destId="{9B2BC49D-127D-4EAA-AEE6-8B42119C5706}" srcOrd="0" destOrd="0" presId="urn:microsoft.com/office/officeart/2005/8/layout/chevron2"/>
    <dgm:cxn modelId="{B0BCAAD3-78ED-4516-AD69-261CC10568B1}" type="presParOf" srcId="{9B2BC49D-127D-4EAA-AEE6-8B42119C5706}" destId="{22A8810F-154E-4433-9471-9C4F44439B8A}" srcOrd="0" destOrd="0" presId="urn:microsoft.com/office/officeart/2005/8/layout/chevron2"/>
    <dgm:cxn modelId="{A759427D-E010-4B9E-A3D4-D760E6229E1C}" type="presParOf" srcId="{9B2BC49D-127D-4EAA-AEE6-8B42119C5706}" destId="{C89FBA3A-DE5B-4951-8DAB-C5EEAFB61AB4}" srcOrd="1" destOrd="0" presId="urn:microsoft.com/office/officeart/2005/8/layout/chevron2"/>
    <dgm:cxn modelId="{3D239EA9-6972-44FC-B9FE-54DE25E66200}" type="presParOf" srcId="{21371376-E3C8-4F2A-A419-18ADFA893969}" destId="{9806748E-EDCB-4973-904B-13B7D36387AE}" srcOrd="1" destOrd="0" presId="urn:microsoft.com/office/officeart/2005/8/layout/chevron2"/>
    <dgm:cxn modelId="{35F156F8-4ABD-45C6-BEC3-B39EFDE5F9B3}" type="presParOf" srcId="{21371376-E3C8-4F2A-A419-18ADFA893969}" destId="{9DD721A4-31E5-4593-937C-82906B70C9D7}" srcOrd="2" destOrd="0" presId="urn:microsoft.com/office/officeart/2005/8/layout/chevron2"/>
    <dgm:cxn modelId="{7CC6B676-0EF6-4AC5-AA0B-C36F0D6C7C9E}" type="presParOf" srcId="{9DD721A4-31E5-4593-937C-82906B70C9D7}" destId="{6BF5B1E6-EA61-4D10-9B64-E4448AB4C09A}" srcOrd="0" destOrd="0" presId="urn:microsoft.com/office/officeart/2005/8/layout/chevron2"/>
    <dgm:cxn modelId="{751D03AC-2B33-40EE-9DAB-324B7D1B22E5}" type="presParOf" srcId="{9DD721A4-31E5-4593-937C-82906B70C9D7}" destId="{DBBC6DDF-F577-4514-88C5-B8FD351EBE80}" srcOrd="1" destOrd="0" presId="urn:microsoft.com/office/officeart/2005/8/layout/chevron2"/>
  </dgm:cxnLst>
  <dgm:bg>
    <a:noFill/>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7237A-64F3-4059-976F-323876B0C5D7}"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1BA0-2EDD-4444-AF28-7512FE0C4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7237A-64F3-4059-976F-323876B0C5D7}" type="datetimeFigureOut">
              <a:rPr lang="en-US" smtClean="0"/>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B1BA0-2EDD-4444-AF28-7512FE0C4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6000"/>
          </a:schemeClr>
        </a:solidFill>
        <a:effectLst/>
      </p:bgPr>
    </p:bg>
    <p:spTree>
      <p:nvGrpSpPr>
        <p:cNvPr id="1" name=""/>
        <p:cNvGrpSpPr/>
        <p:nvPr/>
      </p:nvGrpSpPr>
      <p:grpSpPr>
        <a:xfrm>
          <a:off x="0" y="0"/>
          <a:ext cx="0" cy="0"/>
          <a:chOff x="0" y="0"/>
          <a:chExt cx="0" cy="0"/>
        </a:xfrm>
      </p:grpSpPr>
      <p:pic>
        <p:nvPicPr>
          <p:cNvPr id="12304" name="Picture 16" descr="Artificial Intelligence In Healthcare - New AI Applications In Medicine -  Digital Entity And Medical Icons - Innovative Technologies In The Medical  Fields - Conceptual Illustration Stock Photo, Picture and Royalty Free  Image. Image 179603072."/>
          <p:cNvPicPr>
            <a:picLocks noChangeAspect="1" noChangeArrowheads="1"/>
          </p:cNvPicPr>
          <p:nvPr/>
        </p:nvPicPr>
        <p:blipFill>
          <a:blip r:embed="rId2">
            <a:lum bright="14000" contrast="-53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714348" y="-285776"/>
            <a:ext cx="7743852" cy="2071702"/>
          </a:xfrm>
        </p:spPr>
        <p:txBody>
          <a:bodyPr>
            <a:noAutofit/>
          </a:bodyPr>
          <a:lstStyle/>
          <a:p>
            <a:r>
              <a:rPr lang="en-US" sz="3600" dirty="0" smtClean="0">
                <a:solidFill>
                  <a:srgbClr val="FFFF00"/>
                </a:solidFill>
                <a:latin typeface="Arial Narrow" pitchFamily="34" charset="0"/>
              </a:rPr>
              <a:t/>
            </a:r>
            <a:br>
              <a:rPr lang="en-US" sz="3600" dirty="0" smtClean="0">
                <a:solidFill>
                  <a:srgbClr val="FFFF00"/>
                </a:solidFill>
                <a:latin typeface="Arial Narrow" pitchFamily="34" charset="0"/>
              </a:rPr>
            </a:br>
            <a:r>
              <a:rPr lang="en-US" sz="3600" dirty="0" smtClean="0">
                <a:solidFill>
                  <a:srgbClr val="FFFF00"/>
                </a:solidFill>
                <a:latin typeface="Arial Narrow" pitchFamily="34" charset="0"/>
              </a:rPr>
              <a:t>Government polytechnic for women kadapa</a:t>
            </a:r>
            <a:r>
              <a:rPr lang="en-US" sz="6600" dirty="0" smtClean="0">
                <a:latin typeface="Arial Narrow" pitchFamily="34" charset="0"/>
              </a:rPr>
              <a:t/>
            </a:r>
            <a:br>
              <a:rPr lang="en-US" sz="6600" dirty="0" smtClean="0">
                <a:latin typeface="Arial Narrow" pitchFamily="34" charset="0"/>
              </a:rPr>
            </a:br>
            <a:r>
              <a:rPr lang="en-US" sz="2400" dirty="0" smtClean="0">
                <a:solidFill>
                  <a:schemeClr val="bg1"/>
                </a:solidFill>
                <a:latin typeface="Arial Narrow" pitchFamily="34" charset="0"/>
              </a:rPr>
              <a:t>Approved by AICTE, New Delhi &amp;Affiliated to SBTET  AP</a:t>
            </a:r>
            <a:endParaRPr lang="en-US" sz="2400" dirty="0">
              <a:latin typeface="Monotype Corsiva" pitchFamily="66" charset="0"/>
            </a:endParaRPr>
          </a:p>
        </p:txBody>
      </p:sp>
      <p:sp>
        <p:nvSpPr>
          <p:cNvPr id="3" name="Subtitle 2"/>
          <p:cNvSpPr>
            <a:spLocks noGrp="1"/>
          </p:cNvSpPr>
          <p:nvPr>
            <p:ph type="subTitle" idx="1"/>
          </p:nvPr>
        </p:nvSpPr>
        <p:spPr>
          <a:xfrm>
            <a:off x="285720" y="1357298"/>
            <a:ext cx="8643998" cy="5500702"/>
          </a:xfrm>
        </p:spPr>
        <p:txBody>
          <a:bodyPr>
            <a:normAutofit fontScale="77500" lnSpcReduction="20000"/>
          </a:bodyPr>
          <a:lstStyle/>
          <a:p>
            <a:endParaRPr lang="en-IN" sz="4800" b="1" dirty="0" smtClean="0">
              <a:solidFill>
                <a:schemeClr val="tx1"/>
              </a:solidFill>
              <a:latin typeface="Cambria Math" pitchFamily="18" charset="0"/>
              <a:ea typeface="Cambria Math" pitchFamily="18" charset="0"/>
            </a:endParaRPr>
          </a:p>
          <a:p>
            <a:endParaRPr lang="en-IN" sz="4800" b="1" dirty="0" smtClean="0">
              <a:solidFill>
                <a:schemeClr val="tx1"/>
              </a:solidFill>
              <a:latin typeface="Algerian" pitchFamily="82" charset="0"/>
              <a:ea typeface="Cambria Math" pitchFamily="18" charset="0"/>
            </a:endParaRPr>
          </a:p>
          <a:p>
            <a:r>
              <a:rPr lang="en-IN" sz="5200" b="1" dirty="0" smtClean="0">
                <a:solidFill>
                  <a:schemeClr val="tx1"/>
                </a:solidFill>
                <a:latin typeface="Algerian" pitchFamily="82" charset="0"/>
                <a:ea typeface="Cambria Math" pitchFamily="18" charset="0"/>
              </a:rPr>
              <a:t>COMPUTECHIE</a:t>
            </a:r>
          </a:p>
          <a:p>
            <a:endParaRPr lang="en-IN" sz="2800" dirty="0" smtClean="0">
              <a:solidFill>
                <a:schemeClr val="bg1"/>
              </a:solidFill>
            </a:endParaRP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Half yearly Magzine</a:t>
            </a:r>
          </a:p>
          <a:p>
            <a:endParaRPr lang="en-US" sz="2400" dirty="0" smtClean="0">
              <a:solidFill>
                <a:schemeClr val="bg1"/>
              </a:solidFill>
            </a:endParaRPr>
          </a:p>
          <a:p>
            <a:r>
              <a:rPr lang="en-US" sz="2400" dirty="0" smtClean="0">
                <a:solidFill>
                  <a:schemeClr val="bg1"/>
                </a:solidFill>
              </a:rPr>
              <a:t>Jan-May2023</a:t>
            </a:r>
          </a:p>
          <a:p>
            <a:endParaRPr lang="en-IN" sz="2400" dirty="0" smtClean="0">
              <a:solidFill>
                <a:schemeClr val="bg1"/>
              </a:solidFill>
            </a:endParaRPr>
          </a:p>
          <a:p>
            <a:r>
              <a:rPr lang="en-US" sz="2400" dirty="0" smtClean="0">
                <a:solidFill>
                  <a:schemeClr val="bg1"/>
                </a:solidFill>
              </a:rPr>
              <a:t>Department of</a:t>
            </a:r>
          </a:p>
          <a:p>
            <a:r>
              <a:rPr lang="en-US" sz="2400" dirty="0" smtClean="0">
                <a:solidFill>
                  <a:schemeClr val="bg1"/>
                </a:solidFill>
              </a:rPr>
              <a:t>Computer   Engineering</a:t>
            </a:r>
          </a:p>
          <a:p>
            <a:endParaRPr lang="en-US" sz="2400" dirty="0" smtClean="0">
              <a:solidFill>
                <a:schemeClr val="bg1"/>
              </a:solidFill>
            </a:endParaRPr>
          </a:p>
          <a:p>
            <a:endParaRPr lang="en-US" sz="2400" dirty="0" smtClean="0">
              <a:solidFill>
                <a:schemeClr val="bg1"/>
              </a:solidFill>
            </a:endParaRPr>
          </a:p>
          <a:p>
            <a:r>
              <a:rPr lang="en-US" sz="2400" dirty="0" smtClean="0">
                <a:solidFill>
                  <a:schemeClr val="bg1"/>
                </a:solidFill>
              </a:rPr>
              <a:t>Volume - 1 issue- 2</a:t>
            </a:r>
          </a:p>
          <a:p>
            <a:endParaRPr lang="en-IN" sz="2800" dirty="0" smtClean="0">
              <a:solidFill>
                <a:schemeClr val="bg1"/>
              </a:solidFill>
            </a:endParaRPr>
          </a:p>
          <a:p>
            <a:endParaRPr lang="en-IN" sz="4800" b="1" dirty="0" smtClean="0">
              <a:solidFill>
                <a:schemeClr val="tx1"/>
              </a:solidFill>
              <a:latin typeface="Cambria Math" pitchFamily="18" charset="0"/>
              <a:ea typeface="Cambria Math" pitchFamily="18" charset="0"/>
            </a:endParaRPr>
          </a:p>
          <a:p>
            <a:endParaRPr lang="en-US" sz="4800" b="1" dirty="0" smtClean="0">
              <a:solidFill>
                <a:schemeClr val="tx1"/>
              </a:solidFill>
              <a:latin typeface="Cambria Math" pitchFamily="18" charset="0"/>
              <a:ea typeface="Cambria Math" pitchFamily="18" charset="0"/>
            </a:endParaRPr>
          </a:p>
          <a:p>
            <a:endParaRPr lang="en-US" dirty="0"/>
          </a:p>
        </p:txBody>
      </p:sp>
      <p:sp>
        <p:nvSpPr>
          <p:cNvPr id="12294" name="AutoShape 6" descr="Artificial intelligence (AI) vs. Computer science engineering, Which is  best? — JIET Jodhp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6" name="AutoShape 8" descr="Artificial intelligence (AI) vs. Computer science engineering, Which is  best? — JIET Jodhp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8" name="AutoShape 10" descr="Artificial intelligence (AI) vs. Computer science engineering, Which is  best? — JIET Jodhp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300" name="AutoShape 12" descr="Artificial intelligence (AI) vs. Computer science engineering, Which is  best? — JIET Jodhp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214338" cy="6872068"/>
          </a:xfrm>
          <a:prstGeom prst="rect">
            <a:avLst/>
          </a:prstGeom>
          <a:noFill/>
        </p:spPr>
      </p:pic>
      <p:sp>
        <p:nvSpPr>
          <p:cNvPr id="4" name="Text Placeholder 3"/>
          <p:cNvSpPr>
            <a:spLocks noGrp="1"/>
          </p:cNvSpPr>
          <p:nvPr>
            <p:ph type="body" sz="half" idx="2"/>
          </p:nvPr>
        </p:nvSpPr>
        <p:spPr>
          <a:xfrm>
            <a:off x="142844" y="1357274"/>
            <a:ext cx="9001156" cy="5500726"/>
          </a:xfrm>
        </p:spPr>
        <p:txBody>
          <a:bodyPr>
            <a:normAutofit/>
          </a:bodyPr>
          <a:lstStyle/>
          <a:p>
            <a:r>
              <a:rPr lang="en-US" dirty="0" smtClean="0"/>
              <a:t>       Hacking refers to unauthorized access or intrusion into computer systems, networks, or digital devices with the purpose of gaining information, manipulating data, or causing disruptions. It typically involves exploiting vulnerabilities or weaknesses in computer systems or networks.</a:t>
            </a:r>
          </a:p>
          <a:p>
            <a:r>
              <a:rPr lang="en-US" dirty="0" smtClean="0"/>
              <a:t>       There are several types of hacking:</a:t>
            </a:r>
          </a:p>
          <a:p>
            <a:r>
              <a:rPr lang="en-US" dirty="0" smtClean="0"/>
              <a:t>1. Black Hat Hacking: This refers to hacking carried out by malicious individuals or groups with malicious intent, such as stealing personal information, financial data, or conducting cyber-attacks. It is illegal and unethical.</a:t>
            </a:r>
          </a:p>
          <a:p>
            <a:r>
              <a:rPr lang="en-US" dirty="0" smtClean="0"/>
              <a:t>2. White Hat Hacking: Also known as ethical hacking, this type of hacking is done by cybersecurity professionals authorized to test the security of computer systems and networks. They identify vulnerabilities and report them to the system owners to enhance security.</a:t>
            </a:r>
          </a:p>
          <a:p>
            <a:r>
              <a:rPr lang="en-US" dirty="0" smtClean="0"/>
              <a:t>3. Grey Hat Hacking: This involves hacking where the hacker does not have malicious intent but may exploit vulnerabilities without permission. These hackers often expose flaws with the intention of helping organizations improve their security, but their actions are still illegal.</a:t>
            </a:r>
          </a:p>
          <a:p>
            <a:r>
              <a:rPr lang="en-US" dirty="0" smtClean="0"/>
              <a:t>4. Phishing: It involves tricking individuals into revealing sensitive information, such as passwords or credit card details, by impersonating a legitimate entity through emails, fake websites, or messages.</a:t>
            </a:r>
          </a:p>
          <a:p>
            <a:r>
              <a:rPr lang="en-US" dirty="0" smtClean="0"/>
              <a:t>5. Ransomware: This involves infecting computer systems with malicious software that encrypts files, blocking access to them until a ransom is paid to the attacker.</a:t>
            </a:r>
          </a:p>
          <a:p>
            <a:r>
              <a:rPr lang="en-US" dirty="0" smtClean="0"/>
              <a:t>6. Denial of Service (DoS) and Distributed Denial of Service (DDoS) Attacks: These attacks overload a computer system or network with an excessive amount of traffic or requests, causing it to become unavailable or crash.</a:t>
            </a:r>
          </a:p>
          <a:p>
            <a:r>
              <a:rPr lang="en-US" dirty="0" smtClean="0"/>
              <a:t>7. SQL Injection: This involves manipulating database queries on a website to gain unauthorized access to data or exploit vulnerabilities.</a:t>
            </a:r>
          </a:p>
          <a:p>
            <a:r>
              <a:rPr lang="en-US" dirty="0" smtClean="0"/>
              <a:t>8. Social Engineering: This type of hacking relies on psychological manipulation and deception to trick individuals into revealing sensitive information or performing certain actions.</a:t>
            </a:r>
          </a:p>
          <a:p>
            <a:endParaRPr lang="en-US" dirty="0" smtClean="0"/>
          </a:p>
        </p:txBody>
      </p:sp>
      <p:sp>
        <p:nvSpPr>
          <p:cNvPr id="5" name="Rounded Rectangle 4"/>
          <p:cNvSpPr/>
          <p:nvPr/>
        </p:nvSpPr>
        <p:spPr>
          <a:xfrm>
            <a:off x="2071670" y="214290"/>
            <a:ext cx="5072098" cy="7858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latin typeface="Algerian" pitchFamily="82" charset="0"/>
              </a:rPr>
              <a:t>HACKING</a:t>
            </a:r>
            <a:endParaRPr lang="en-US" sz="4400" dirty="0">
              <a:solidFill>
                <a:schemeClr val="tx1"/>
              </a:solidFill>
              <a:latin typeface="Algerian" pitchFamily="82" charset="0"/>
            </a:endParaRPr>
          </a:p>
        </p:txBody>
      </p:sp>
      <p:sp>
        <p:nvSpPr>
          <p:cNvPr id="2058" name="AutoShape 10" descr="Hacking background abstract system hacker Vecto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1714480" y="6488668"/>
            <a:ext cx="5715040"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214282" y="142852"/>
            <a:ext cx="2643206" cy="500066"/>
          </a:xfrm>
        </p:spPr>
        <p:txBody>
          <a:bodyPr>
            <a:normAutofit/>
          </a:bodyPr>
          <a:lstStyle/>
          <a:p>
            <a:r>
              <a:rPr lang="en-US" dirty="0" smtClean="0">
                <a:latin typeface="Monotype Corsiva" pitchFamily="66" charset="0"/>
              </a:rPr>
              <a:t>Student’s  articles</a:t>
            </a:r>
            <a:endParaRPr lang="en-US" dirty="0">
              <a:latin typeface="Monotype Corsiva" pitchFamily="66" charset="0"/>
            </a:endParaRPr>
          </a:p>
        </p:txBody>
      </p:sp>
      <p:sp>
        <p:nvSpPr>
          <p:cNvPr id="4" name="Text Placeholder 3"/>
          <p:cNvSpPr>
            <a:spLocks noGrp="1"/>
          </p:cNvSpPr>
          <p:nvPr>
            <p:ph type="body" sz="half" idx="2"/>
          </p:nvPr>
        </p:nvSpPr>
        <p:spPr>
          <a:xfrm>
            <a:off x="142844" y="1214398"/>
            <a:ext cx="9001156" cy="5643602"/>
          </a:xfrm>
        </p:spPr>
        <p:txBody>
          <a:bodyPr>
            <a:normAutofit/>
          </a:bodyPr>
          <a:lstStyle/>
          <a:p>
            <a:r>
              <a:rPr lang="en-US" dirty="0" smtClean="0"/>
              <a:t>IoT, which stands for Internet of Things, refers to a network of physical devices, vehicles, appliances, and other objects that are embedded with sensors, software, and connectivity capabilities. These devices are able to collect and exchange data with each other over the internet, often without requiring human intervention.</a:t>
            </a:r>
          </a:p>
          <a:p>
            <a:r>
              <a:rPr lang="en-US" dirty="0" smtClean="0"/>
              <a:t>       The concept of IoT revolves around the idea of connecting these devices to create a seamless and interconnected ecosystem. The devices within this network can range from everyday objects like home appliances, wearables, and vehicles, to industrial equipment, medical devices, and infrastructure elements.</a:t>
            </a:r>
          </a:p>
          <a:p>
            <a:r>
              <a:rPr lang="en-US" dirty="0" smtClean="0"/>
              <a:t>      The key components of IoT include the devices themselves, sensors that enable data collection, connectivity technologies such as wireless or cellular networks, and cloud computing platforms that facilitate data processing and storage. In some cases, artificial intelligence and machine learning algorithms are also used to analyze the vast amounts of data gathered by IoT devices.</a:t>
            </a:r>
          </a:p>
          <a:p>
            <a:r>
              <a:rPr lang="en-US" dirty="0" smtClean="0"/>
              <a:t>        IoT has the potential to revolutionize various aspects of life and industries. In the home, IoT devices can automate tasks, provide remote control and monitoring capabilities, and enhance energy efficiency. In healthcare, IoT devices enable remote patient monitoring, smart medication management, and improved healthcare delivery. In agriculture, IoT can optimize irrigation systems, monitor soil conditions, and enhance crop yields. Industrial applications include asset tracking, predictive maintenance, and supply chain optimization.</a:t>
            </a:r>
          </a:p>
          <a:p>
            <a:r>
              <a:rPr lang="en-US" dirty="0" smtClean="0"/>
              <a:t>        However, the proliferation of IoT also raises concerns about privacy, security, and the ethical implications of collecting and analyzing vast amounts of personal data. Safeguarding data, ensuring interoperability be addressed to fully realize the potential benefits of IoT.</a:t>
            </a:r>
          </a:p>
          <a:p>
            <a:r>
              <a:rPr lang="en-US" dirty="0" smtClean="0"/>
              <a:t>         Overall, IoT is a rapidly evolving technology that has the potential to transform various industries and improve efficiency, among devices, and addressing potential vulnerabilities are important challenges that need to  convenience, and sustainability in everyday life. It offers a future where connected devices seamlessly interact with each other, creating a smart and interconnected world.</a:t>
            </a:r>
            <a:endParaRPr lang="en-US" dirty="0"/>
          </a:p>
        </p:txBody>
      </p:sp>
      <p:sp>
        <p:nvSpPr>
          <p:cNvPr id="5" name="Rounded Rectangle 4"/>
          <p:cNvSpPr/>
          <p:nvPr/>
        </p:nvSpPr>
        <p:spPr>
          <a:xfrm>
            <a:off x="2571736" y="357166"/>
            <a:ext cx="5786478"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latin typeface="Algerian" pitchFamily="82" charset="0"/>
              </a:rPr>
              <a:t>INTERNET OF THINGS</a:t>
            </a:r>
            <a:endParaRPr lang="en-US" sz="4000" dirty="0">
              <a:solidFill>
                <a:schemeClr val="tx1"/>
              </a:solidFill>
              <a:latin typeface="Algerian" pitchFamily="82" charset="0"/>
            </a:endParaRPr>
          </a:p>
        </p:txBody>
      </p:sp>
      <p:sp>
        <p:nvSpPr>
          <p:cNvPr id="6" name="Rectangle 5"/>
          <p:cNvSpPr/>
          <p:nvPr/>
        </p:nvSpPr>
        <p:spPr>
          <a:xfrm>
            <a:off x="1285852" y="6488668"/>
            <a:ext cx="592935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4638"/>
            <a:ext cx="8229600" cy="725470"/>
          </a:xfrm>
        </p:spPr>
        <p:txBody>
          <a:bodyPr>
            <a:normAutofit fontScale="90000"/>
          </a:bodyPr>
          <a:lstStyle/>
          <a:p>
            <a:r>
              <a:rPr lang="en-IN" dirty="0" smtClean="0">
                <a:latin typeface="Algerian" pitchFamily="82" charset="0"/>
              </a:rPr>
              <a:t>ARTIFICIAL NEURAL NETWORK SYSTEM</a:t>
            </a:r>
            <a:endParaRPr lang="en-US" dirty="0">
              <a:latin typeface="Algerian" pitchFamily="82" charset="0"/>
            </a:endParaRPr>
          </a:p>
        </p:txBody>
      </p:sp>
      <p:sp>
        <p:nvSpPr>
          <p:cNvPr id="4" name="Rectangle 3"/>
          <p:cNvSpPr/>
          <p:nvPr/>
        </p:nvSpPr>
        <p:spPr>
          <a:xfrm>
            <a:off x="0" y="1428736"/>
            <a:ext cx="9144000" cy="4801314"/>
          </a:xfrm>
          <a:prstGeom prst="rect">
            <a:avLst/>
          </a:prstGeom>
        </p:spPr>
        <p:txBody>
          <a:bodyPr wrap="square">
            <a:spAutoFit/>
          </a:bodyPr>
          <a:lstStyle/>
          <a:p>
            <a:r>
              <a:rPr lang="en-US" dirty="0" smtClean="0"/>
              <a:t>An artificial neural network system is a computational model inspired by the structure and function of biological neural networks. It consists of interconnected nodes, called artificial neurons or nodes, which are organized in layers. The system takes input data and processes it through these interconnected layers to produce output.</a:t>
            </a:r>
          </a:p>
          <a:p>
            <a:endParaRPr lang="en-US" dirty="0" smtClean="0"/>
          </a:p>
          <a:p>
            <a:r>
              <a:rPr lang="en-US" dirty="0" smtClean="0"/>
              <a:t>The system is designed to learn and recognize patterns in data. It learns through a process called training, where it adjusts the strength of connections between nodes based on the input data. This allows the system to adapt and improve its ability to recognize patterns over time.</a:t>
            </a:r>
          </a:p>
          <a:p>
            <a:endParaRPr lang="en-US" dirty="0" smtClean="0"/>
          </a:p>
          <a:p>
            <a:r>
              <a:rPr lang="en-US" dirty="0" smtClean="0"/>
              <a:t>Artificial neural network systems have been used in various fields, including image and speech recognition, natural language processing, recommender systems, and more. They have shown great success in solving complex problems and are particularly useful in domains where traditional rule-based programming falls short.</a:t>
            </a:r>
          </a:p>
          <a:p>
            <a:endParaRPr lang="en-US" dirty="0" smtClean="0"/>
          </a:p>
          <a:p>
            <a:r>
              <a:rPr lang="en-US" dirty="0" smtClean="0"/>
              <a:t>Overall, artificial neural network systems have revolutionized many fields by providing powerful tools for data analysis, pattern recognition, and decision-making. They have opened up new opportunities and continue to be a rapidly evolving area of research and development.</a:t>
            </a:r>
            <a:endParaRPr lang="en-US" dirty="0"/>
          </a:p>
        </p:txBody>
      </p:sp>
      <p:sp>
        <p:nvSpPr>
          <p:cNvPr id="5" name="Rectangle 4"/>
          <p:cNvSpPr/>
          <p:nvPr/>
        </p:nvSpPr>
        <p:spPr>
          <a:xfrm>
            <a:off x="1857356" y="6488668"/>
            <a:ext cx="5500726"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44000" cy="6858000"/>
          </a:xfrm>
          <a:prstGeom prst="rect">
            <a:avLst/>
          </a:prstGeom>
          <a:noFill/>
        </p:spPr>
      </p:pic>
      <p:sp>
        <p:nvSpPr>
          <p:cNvPr id="6" name="Rectangle 5"/>
          <p:cNvSpPr/>
          <p:nvPr/>
        </p:nvSpPr>
        <p:spPr>
          <a:xfrm>
            <a:off x="428596" y="357166"/>
            <a:ext cx="8286808"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solidFill>
                  <a:schemeClr val="tx1"/>
                </a:solidFill>
                <a:latin typeface="Algerian" pitchFamily="82" charset="0"/>
              </a:rPr>
              <a:t>INDUSTRIAL VISIT TO BSNL OFFICE</a:t>
            </a:r>
            <a:endParaRPr lang="en-IN" sz="4000" dirty="0">
              <a:solidFill>
                <a:schemeClr val="tx1"/>
              </a:solidFill>
              <a:latin typeface="Algerian" pitchFamily="82" charset="0"/>
            </a:endParaRPr>
          </a:p>
        </p:txBody>
      </p:sp>
      <p:pic>
        <p:nvPicPr>
          <p:cNvPr id="7" name="Picture 6" descr="C:\Users\B.DAMODARAM\Downloads\WhatsApp Image 2023-10-30 at 14.41.48.jpeg"/>
          <p:cNvPicPr/>
          <p:nvPr/>
        </p:nvPicPr>
        <p:blipFill>
          <a:blip r:embed="rId3"/>
          <a:srcRect/>
          <a:stretch>
            <a:fillRect/>
          </a:stretch>
        </p:blipFill>
        <p:spPr bwMode="auto">
          <a:xfrm>
            <a:off x="500034" y="1214422"/>
            <a:ext cx="3571900" cy="27146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descr="C:\Users\B.DAMODARAM\Downloads\WhatsApp Image 2023-10-30 at 14.41.36.jpeg"/>
          <p:cNvPicPr/>
          <p:nvPr/>
        </p:nvPicPr>
        <p:blipFill>
          <a:blip r:embed="rId4"/>
          <a:srcRect/>
          <a:stretch>
            <a:fillRect/>
          </a:stretch>
        </p:blipFill>
        <p:spPr bwMode="auto">
          <a:xfrm>
            <a:off x="4643438" y="1285860"/>
            <a:ext cx="3643338" cy="26432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descr="C:\Users\B.DAMODARAM\Downloads\WhatsApp Image 2023-10-30 at 14.41.41.jpeg"/>
          <p:cNvPicPr/>
          <p:nvPr/>
        </p:nvPicPr>
        <p:blipFill>
          <a:blip r:embed="rId5"/>
          <a:srcRect/>
          <a:stretch>
            <a:fillRect/>
          </a:stretch>
        </p:blipFill>
        <p:spPr bwMode="auto">
          <a:xfrm>
            <a:off x="2428860" y="4214818"/>
            <a:ext cx="3929090" cy="20717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Rectangle 9"/>
          <p:cNvSpPr/>
          <p:nvPr/>
        </p:nvSpPr>
        <p:spPr>
          <a:xfrm>
            <a:off x="1714480" y="6488668"/>
            <a:ext cx="592935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44000" cy="6858000"/>
          </a:xfrm>
          <a:prstGeom prst="rect">
            <a:avLst/>
          </a:prstGeom>
          <a:noFill/>
        </p:spPr>
      </p:pic>
      <p:sp>
        <p:nvSpPr>
          <p:cNvPr id="5" name="Rectangle 4"/>
          <p:cNvSpPr/>
          <p:nvPr/>
        </p:nvSpPr>
        <p:spPr>
          <a:xfrm>
            <a:off x="357158" y="214290"/>
            <a:ext cx="835824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solidFill>
                  <a:schemeClr val="tx1"/>
                </a:solidFill>
                <a:latin typeface="Algerian" pitchFamily="82" charset="0"/>
              </a:rPr>
              <a:t>workshop</a:t>
            </a:r>
            <a:endParaRPr lang="en-IN" sz="4800" dirty="0">
              <a:solidFill>
                <a:schemeClr val="tx1"/>
              </a:solidFill>
              <a:latin typeface="Algerian" pitchFamily="82" charset="0"/>
            </a:endParaRPr>
          </a:p>
        </p:txBody>
      </p:sp>
      <p:pic>
        <p:nvPicPr>
          <p:cNvPr id="1026" name="Picture 2" descr="C:\Users\SDC-10\Downloads\IMG-20231213-WA0098.jpg"/>
          <p:cNvPicPr>
            <a:picLocks noChangeAspect="1" noChangeArrowheads="1"/>
          </p:cNvPicPr>
          <p:nvPr/>
        </p:nvPicPr>
        <p:blipFill>
          <a:blip r:embed="rId3"/>
          <a:srcRect/>
          <a:stretch>
            <a:fillRect/>
          </a:stretch>
        </p:blipFill>
        <p:spPr bwMode="auto">
          <a:xfrm>
            <a:off x="500034" y="1428736"/>
            <a:ext cx="3500462" cy="24110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27" name="Picture 3" descr="C:\Users\SDC-10\Downloads\IMG-20231213-WA0103.jpg"/>
          <p:cNvPicPr>
            <a:picLocks noChangeAspect="1" noChangeArrowheads="1"/>
          </p:cNvPicPr>
          <p:nvPr/>
        </p:nvPicPr>
        <p:blipFill>
          <a:blip r:embed="rId4"/>
          <a:srcRect/>
          <a:stretch>
            <a:fillRect/>
          </a:stretch>
        </p:blipFill>
        <p:spPr bwMode="auto">
          <a:xfrm>
            <a:off x="4572000" y="1428736"/>
            <a:ext cx="3642610" cy="24288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28" name="Picture 4" descr="C:\Users\SDC-10\Downloads\WhatsApp Image 2023-12-03 at 08.23.11.jpeg"/>
          <p:cNvPicPr>
            <a:picLocks noChangeAspect="1" noChangeArrowheads="1"/>
          </p:cNvPicPr>
          <p:nvPr/>
        </p:nvPicPr>
        <p:blipFill>
          <a:blip r:embed="rId5" cstate="print"/>
          <a:srcRect/>
          <a:stretch>
            <a:fillRect/>
          </a:stretch>
        </p:blipFill>
        <p:spPr bwMode="auto">
          <a:xfrm>
            <a:off x="428596" y="4071942"/>
            <a:ext cx="3571900" cy="22860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29" name="Picture 5" descr="C:\Users\SDC-10\Downloads\WhatsApp Image 2023-12-03 at 08.23.12 (1) (1).jpeg"/>
          <p:cNvPicPr>
            <a:picLocks noChangeAspect="1" noChangeArrowheads="1"/>
          </p:cNvPicPr>
          <p:nvPr/>
        </p:nvPicPr>
        <p:blipFill>
          <a:blip r:embed="rId6"/>
          <a:srcRect/>
          <a:stretch>
            <a:fillRect/>
          </a:stretch>
        </p:blipFill>
        <p:spPr bwMode="auto">
          <a:xfrm>
            <a:off x="4643438" y="4071942"/>
            <a:ext cx="3643274" cy="24109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Rectangle 9"/>
          <p:cNvSpPr/>
          <p:nvPr/>
        </p:nvSpPr>
        <p:spPr>
          <a:xfrm>
            <a:off x="1500166" y="6488668"/>
            <a:ext cx="557216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28596" y="2428868"/>
            <a:ext cx="8229600" cy="1143000"/>
          </a:xfrm>
        </p:spPr>
        <p:txBody>
          <a:bodyPr>
            <a:noAutofit/>
          </a:bodyPr>
          <a:lstStyle/>
          <a:p>
            <a:r>
              <a:rPr lang="en-IN" sz="7200" dirty="0" smtClean="0">
                <a:latin typeface="Monotype Corsiva" pitchFamily="66" charset="0"/>
              </a:rPr>
              <a:t>THANK YOU!</a:t>
            </a:r>
            <a:endParaRPr lang="en-US" sz="7200" dirty="0">
              <a:latin typeface="Monotype Corsiva"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29932" cy="6858000"/>
          </a:xfrm>
          <a:prstGeom prst="rect">
            <a:avLst/>
          </a:prstGeom>
          <a:noFill/>
        </p:spPr>
      </p:pic>
      <p:sp>
        <p:nvSpPr>
          <p:cNvPr id="2" name="Title 1"/>
          <p:cNvSpPr>
            <a:spLocks noGrp="1"/>
          </p:cNvSpPr>
          <p:nvPr>
            <p:ph type="title"/>
          </p:nvPr>
        </p:nvSpPr>
        <p:spPr>
          <a:xfrm>
            <a:off x="457200" y="214290"/>
            <a:ext cx="8229600" cy="785818"/>
          </a:xfrm>
        </p:spPr>
        <p:txBody>
          <a:bodyPr>
            <a:normAutofit/>
          </a:bodyPr>
          <a:lstStyle/>
          <a:p>
            <a:r>
              <a:rPr lang="en-US" dirty="0" smtClean="0">
                <a:latin typeface="Monotype Corsiva" pitchFamily="66" charset="0"/>
              </a:rPr>
              <a:t>Department Vision</a:t>
            </a:r>
            <a:endParaRPr lang="en-US" dirty="0"/>
          </a:p>
        </p:txBody>
      </p:sp>
      <p:sp>
        <p:nvSpPr>
          <p:cNvPr id="3" name="Content Placeholder 2"/>
          <p:cNvSpPr>
            <a:spLocks noGrp="1"/>
          </p:cNvSpPr>
          <p:nvPr>
            <p:ph idx="1"/>
          </p:nvPr>
        </p:nvSpPr>
        <p:spPr>
          <a:xfrm>
            <a:off x="457200" y="1142984"/>
            <a:ext cx="8229600" cy="4983179"/>
          </a:xfrm>
        </p:spPr>
        <p:txBody>
          <a:bodyPr>
            <a:normAutofit fontScale="92500" lnSpcReduction="10000"/>
          </a:bodyPr>
          <a:lstStyle/>
          <a:p>
            <a:r>
              <a:rPr lang="en-US" sz="2000" dirty="0" smtClean="0"/>
              <a:t>Develop computer engineers to be technologically adept, innovative, self-motivated, responsible citizen with human values, high  quality skill and to contribute significantly towards ever changing computer technologies. </a:t>
            </a:r>
          </a:p>
          <a:p>
            <a:pPr algn="ctr">
              <a:buNone/>
            </a:pPr>
            <a:r>
              <a:rPr lang="en-US" sz="4400" dirty="0" smtClean="0">
                <a:latin typeface="Monotype Corsiva" pitchFamily="66" charset="0"/>
              </a:rPr>
              <a:t> Department Mission</a:t>
            </a:r>
          </a:p>
          <a:p>
            <a:pPr>
              <a:buNone/>
            </a:pPr>
            <a:r>
              <a:rPr lang="en-US" sz="2600" dirty="0" smtClean="0"/>
              <a:t>M1:</a:t>
            </a:r>
            <a:r>
              <a:rPr lang="en-US" sz="2000" dirty="0" smtClean="0"/>
              <a:t>To provide opportunity  to Diploma students who are capable of playing pivotal role in wide aspects of modern computer engineering.</a:t>
            </a:r>
          </a:p>
          <a:p>
            <a:pPr>
              <a:buNone/>
            </a:pPr>
            <a:r>
              <a:rPr lang="en-US" sz="2600" dirty="0" smtClean="0">
                <a:latin typeface="+mj-lt"/>
              </a:rPr>
              <a:t>M2:</a:t>
            </a:r>
            <a:r>
              <a:rPr lang="en-US" sz="2000" dirty="0" smtClean="0">
                <a:latin typeface="Algerian" pitchFamily="82" charset="0"/>
              </a:rPr>
              <a:t>T</a:t>
            </a:r>
            <a:r>
              <a:rPr lang="en-US" sz="2000" dirty="0" smtClean="0"/>
              <a:t>o make the students understand basic concepts underlie in computer engineering and able to apply them creatively in different fields of engineering.</a:t>
            </a:r>
          </a:p>
          <a:p>
            <a:pPr>
              <a:buNone/>
            </a:pPr>
            <a:r>
              <a:rPr lang="en-US" sz="2600" dirty="0" smtClean="0">
                <a:latin typeface="+mj-lt"/>
              </a:rPr>
              <a:t>M3:</a:t>
            </a:r>
            <a:r>
              <a:rPr lang="en-US" sz="2000" dirty="0" smtClean="0"/>
              <a:t>To train the students sensitive to  the environment ,safety and economic context.</a:t>
            </a:r>
          </a:p>
          <a:p>
            <a:pPr>
              <a:buNone/>
            </a:pPr>
            <a:r>
              <a:rPr lang="en-US" sz="2600" dirty="0" smtClean="0"/>
              <a:t>M4:</a:t>
            </a:r>
            <a:r>
              <a:rPr lang="en-US" sz="2000" dirty="0" smtClean="0"/>
              <a:t>To produce technically skilled students through intensive training in computer engineering tools and applications  and to  prepare the for professional career  and  further  research.</a:t>
            </a:r>
          </a:p>
          <a:p>
            <a:pPr algn="ctr">
              <a:buNone/>
            </a:pPr>
            <a:endParaRPr lang="en-US" sz="2000" dirty="0">
              <a:latin typeface="Monotype Corsiva" pitchFamily="66" charset="0"/>
            </a:endParaRPr>
          </a:p>
        </p:txBody>
      </p:sp>
      <p:sp>
        <p:nvSpPr>
          <p:cNvPr id="6" name="Rectangle 5"/>
          <p:cNvSpPr/>
          <p:nvPr/>
        </p:nvSpPr>
        <p:spPr>
          <a:xfrm>
            <a:off x="1500166" y="6488668"/>
            <a:ext cx="5857916"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lockchain HD wallpapers | Pxfuel"/>
          <p:cNvPicPr>
            <a:picLocks noChangeAspect="1" noChangeArrowheads="1"/>
          </p:cNvPicPr>
          <p:nvPr/>
        </p:nvPicPr>
        <p:blipFill>
          <a:blip r:embed="rId2">
            <a:lum bright="45000" contrast="-10000"/>
          </a:blip>
          <a:srcRect/>
          <a:stretch>
            <a:fillRect/>
          </a:stretch>
        </p:blipFill>
        <p:spPr bwMode="auto">
          <a:xfrm>
            <a:off x="-1143039" y="1"/>
            <a:ext cx="10287039" cy="6857999"/>
          </a:xfrm>
          <a:prstGeom prst="rect">
            <a:avLst/>
          </a:prstGeom>
          <a:noFill/>
        </p:spPr>
      </p:pic>
      <p:sp>
        <p:nvSpPr>
          <p:cNvPr id="2" name="Title 1"/>
          <p:cNvSpPr>
            <a:spLocks noGrp="1"/>
          </p:cNvSpPr>
          <p:nvPr>
            <p:ph type="ctrTitle"/>
          </p:nvPr>
        </p:nvSpPr>
        <p:spPr>
          <a:xfrm>
            <a:off x="685800" y="285729"/>
            <a:ext cx="7772400" cy="642941"/>
          </a:xfrm>
        </p:spPr>
        <p:txBody>
          <a:bodyPr>
            <a:noAutofit/>
          </a:bodyPr>
          <a:lstStyle/>
          <a:p>
            <a:r>
              <a:rPr lang="en-US" dirty="0" smtClean="0">
                <a:latin typeface="Monotype Corsiva" pitchFamily="66" charset="0"/>
              </a:rPr>
              <a:t>About Department</a:t>
            </a:r>
            <a:endParaRPr lang="en-US" dirty="0">
              <a:latin typeface="Monotype Corsiva" pitchFamily="66" charset="0"/>
            </a:endParaRPr>
          </a:p>
        </p:txBody>
      </p:sp>
      <p:sp>
        <p:nvSpPr>
          <p:cNvPr id="3" name="Subtitle 2"/>
          <p:cNvSpPr>
            <a:spLocks noGrp="1"/>
          </p:cNvSpPr>
          <p:nvPr>
            <p:ph type="subTitle" idx="1"/>
          </p:nvPr>
        </p:nvSpPr>
        <p:spPr>
          <a:xfrm>
            <a:off x="0" y="1214422"/>
            <a:ext cx="8215370" cy="4786346"/>
          </a:xfrm>
        </p:spPr>
        <p:txBody>
          <a:bodyPr>
            <a:normAutofit/>
          </a:bodyPr>
          <a:lstStyle/>
          <a:p>
            <a:pPr algn="l">
              <a:buFont typeface="Wingdings" pitchFamily="2" charset="2"/>
              <a:buChar char="Ø"/>
            </a:pPr>
            <a:r>
              <a:rPr lang="en-US" sz="2000" dirty="0" smtClean="0">
                <a:solidFill>
                  <a:schemeClr val="tx1"/>
                </a:solidFill>
              </a:rPr>
              <a:t>The Department of Computer Engineering was established in the year 2008, offering “Diploma in Computer Engg” with intake 50, affiliated to SBTET, AP, Mangalagiri.    The Diploma in Computer Engg  Programme has a   comprehensive curriculum on topics related to all aspects of Computer Hardware and Software with an emphasis on practical learning. The course structure is up-to-date and includes courses on nascent topics to equip our students with the latest developments in Computer Science and Engineering.</a:t>
            </a:r>
          </a:p>
          <a:p>
            <a:pPr algn="l">
              <a:buFont typeface="Wingdings" pitchFamily="2" charset="2"/>
              <a:buChar char="Ø"/>
            </a:pPr>
            <a:r>
              <a:rPr lang="en-US" sz="2000" dirty="0" smtClean="0">
                <a:solidFill>
                  <a:schemeClr val="tx1"/>
                </a:solidFill>
              </a:rPr>
              <a:t>It has consistently fulfilled its role of producing Computer Engineers ready to meet the demands of the IT world. The department has always attracted the best of engineering girl aspirants from all over the Rayalaseema Region of Andhra Pradesh</a:t>
            </a:r>
            <a:endParaRPr lang="en-US" sz="2000" dirty="0">
              <a:solidFill>
                <a:schemeClr val="tx1"/>
              </a:solidFill>
            </a:endParaRPr>
          </a:p>
        </p:txBody>
      </p:sp>
      <p:sp>
        <p:nvSpPr>
          <p:cNvPr id="5" name="Rectangle 4"/>
          <p:cNvSpPr/>
          <p:nvPr/>
        </p:nvSpPr>
        <p:spPr>
          <a:xfrm>
            <a:off x="928662" y="6488668"/>
            <a:ext cx="628654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Blockchain HD wallpapers | Pxfuel"/>
          <p:cNvPicPr>
            <a:picLocks noChangeAspect="1" noChangeArrowheads="1"/>
          </p:cNvPicPr>
          <p:nvPr/>
        </p:nvPicPr>
        <p:blipFill>
          <a:blip r:embed="rId2">
            <a:lum bright="45000" contrast="-10000"/>
          </a:blip>
          <a:srcRect/>
          <a:stretch>
            <a:fillRect/>
          </a:stretch>
        </p:blipFill>
        <p:spPr bwMode="auto">
          <a:xfrm>
            <a:off x="0" y="-14068"/>
            <a:ext cx="9144000" cy="6872069"/>
          </a:xfrm>
          <a:prstGeom prst="rect">
            <a:avLst/>
          </a:prstGeom>
          <a:noFill/>
        </p:spPr>
      </p:pic>
      <p:sp>
        <p:nvSpPr>
          <p:cNvPr id="2" name="Title 1"/>
          <p:cNvSpPr>
            <a:spLocks noGrp="1"/>
          </p:cNvSpPr>
          <p:nvPr>
            <p:ph type="title"/>
          </p:nvPr>
        </p:nvSpPr>
        <p:spPr>
          <a:xfrm>
            <a:off x="457200" y="274638"/>
            <a:ext cx="8229600" cy="654032"/>
          </a:xfrm>
        </p:spPr>
        <p:txBody>
          <a:bodyPr>
            <a:normAutofit fontScale="90000"/>
          </a:bodyPr>
          <a:lstStyle/>
          <a:p>
            <a:r>
              <a:rPr lang="en-US" dirty="0" smtClean="0">
                <a:latin typeface="Monotype Corsiva" pitchFamily="66" charset="0"/>
              </a:rPr>
              <a:t>Program Educational Outcomes</a:t>
            </a:r>
            <a:endParaRPr lang="en-US" dirty="0">
              <a:latin typeface="Monotype Corsiva" pitchFamily="66" charset="0"/>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857356" y="6488668"/>
            <a:ext cx="5643602"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44000" cy="6858000"/>
          </a:xfrm>
          <a:prstGeom prst="rect">
            <a:avLst/>
          </a:prstGeom>
          <a:noFill/>
        </p:spPr>
      </p:pic>
      <p:graphicFrame>
        <p:nvGraphicFramePr>
          <p:cNvPr id="2" name="Diagram 1"/>
          <p:cNvGraphicFramePr/>
          <p:nvPr/>
        </p:nvGraphicFramePr>
        <p:xfrm>
          <a:off x="714348" y="1571612"/>
          <a:ext cx="7929618" cy="3000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1500166" y="6488668"/>
            <a:ext cx="5786478"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786974" cy="6858000"/>
          </a:xfrm>
          <a:prstGeom prst="rect">
            <a:avLst/>
          </a:prstGeom>
          <a:noFill/>
        </p:spPr>
      </p:pic>
      <p:sp>
        <p:nvSpPr>
          <p:cNvPr id="2" name="Title 1"/>
          <p:cNvSpPr>
            <a:spLocks noGrp="1"/>
          </p:cNvSpPr>
          <p:nvPr>
            <p:ph type="title"/>
          </p:nvPr>
        </p:nvSpPr>
        <p:spPr>
          <a:xfrm>
            <a:off x="428596" y="0"/>
            <a:ext cx="5486400" cy="566738"/>
          </a:xfrm>
        </p:spPr>
        <p:txBody>
          <a:bodyPr/>
          <a:lstStyle/>
          <a:p>
            <a:r>
              <a:rPr lang="en-US" dirty="0" smtClean="0">
                <a:latin typeface="Algerian" pitchFamily="82" charset="0"/>
              </a:rPr>
              <a:t>MESSAGE</a:t>
            </a:r>
            <a:endParaRPr lang="en-US" dirty="0"/>
          </a:p>
        </p:txBody>
      </p:sp>
      <p:pic>
        <p:nvPicPr>
          <p:cNvPr id="9" name="Picture Placeholder 8" descr="PRINCIPLE.png"/>
          <p:cNvPicPr>
            <a:picLocks noGrp="1" noChangeAspect="1"/>
          </p:cNvPicPr>
          <p:nvPr>
            <p:ph type="pic" idx="1"/>
          </p:nvPr>
        </p:nvPicPr>
        <p:blipFill>
          <a:blip r:embed="rId3"/>
          <a:stretch>
            <a:fillRect/>
          </a:stretch>
        </p:blipFill>
        <p:spPr>
          <a:xfrm>
            <a:off x="6429388" y="357166"/>
            <a:ext cx="2286000" cy="1857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p:cNvSpPr>
            <a:spLocks noGrp="1"/>
          </p:cNvSpPr>
          <p:nvPr>
            <p:ph type="body" sz="half" idx="2"/>
          </p:nvPr>
        </p:nvSpPr>
        <p:spPr>
          <a:xfrm>
            <a:off x="428596" y="2786058"/>
            <a:ext cx="8143932" cy="3857652"/>
          </a:xfrm>
        </p:spPr>
        <p:txBody>
          <a:bodyPr/>
          <a:lstStyle/>
          <a:p>
            <a:r>
              <a:rPr lang="en-US" sz="2800" dirty="0" smtClean="0"/>
              <a:t>It gives me immense pleasure to pen a few words as prologue to the half yearly technical magazine COMPUTECHIE exclusively meant for churning out the latent writing talent which bears immense potentially of sharpening the students skills as part of their overall personality development .I congratulate all the contributors for bringing out such a beautiful magazine</a:t>
            </a:r>
            <a:r>
              <a:rPr lang="en-US" dirty="0" smtClean="0"/>
              <a:t>.</a:t>
            </a:r>
          </a:p>
          <a:p>
            <a:endParaRPr lang="en-US" dirty="0"/>
          </a:p>
        </p:txBody>
      </p:sp>
      <p:sp>
        <p:nvSpPr>
          <p:cNvPr id="5" name="Rounded Rectangle 4"/>
          <p:cNvSpPr/>
          <p:nvPr/>
        </p:nvSpPr>
        <p:spPr>
          <a:xfrm>
            <a:off x="500034" y="714356"/>
            <a:ext cx="3571900" cy="500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00034" y="1357298"/>
            <a:ext cx="4357718" cy="7858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85786" y="785794"/>
            <a:ext cx="2857520" cy="646331"/>
          </a:xfrm>
          <a:prstGeom prst="rect">
            <a:avLst/>
          </a:prstGeom>
          <a:noFill/>
        </p:spPr>
        <p:txBody>
          <a:bodyPr wrap="square" rtlCol="0">
            <a:spAutoFit/>
          </a:bodyPr>
          <a:lstStyle/>
          <a:p>
            <a:r>
              <a:rPr lang="en-US" dirty="0" smtClean="0"/>
              <a:t>PRINCIPAL’s MESSAGE</a:t>
            </a:r>
          </a:p>
          <a:p>
            <a:endParaRPr lang="en-US" dirty="0"/>
          </a:p>
        </p:txBody>
      </p:sp>
      <p:sp>
        <p:nvSpPr>
          <p:cNvPr id="8" name="TextBox 7"/>
          <p:cNvSpPr txBox="1"/>
          <p:nvPr/>
        </p:nvSpPr>
        <p:spPr>
          <a:xfrm>
            <a:off x="857224" y="1428736"/>
            <a:ext cx="3286148" cy="923330"/>
          </a:xfrm>
          <a:prstGeom prst="rect">
            <a:avLst/>
          </a:prstGeom>
          <a:noFill/>
        </p:spPr>
        <p:txBody>
          <a:bodyPr wrap="square" rtlCol="0">
            <a:spAutoFit/>
          </a:bodyPr>
          <a:lstStyle/>
          <a:p>
            <a:pPr algn="ctr"/>
            <a:r>
              <a:rPr lang="en-US" dirty="0" smtClean="0"/>
              <a:t>Smt . C.H.JYOTHI, </a:t>
            </a:r>
          </a:p>
          <a:p>
            <a:pPr algn="ctr"/>
            <a:r>
              <a:rPr lang="en-US" dirty="0" smtClean="0"/>
              <a:t>M .Tech</a:t>
            </a:r>
          </a:p>
          <a:p>
            <a:endParaRPr lang="en-US" dirty="0"/>
          </a:p>
        </p:txBody>
      </p:sp>
      <p:sp>
        <p:nvSpPr>
          <p:cNvPr id="10" name="Rectangle 9"/>
          <p:cNvSpPr/>
          <p:nvPr/>
        </p:nvSpPr>
        <p:spPr>
          <a:xfrm>
            <a:off x="1571604" y="6488668"/>
            <a:ext cx="592935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lockchain HD wallpapers | Pxfuel"/>
          <p:cNvPicPr>
            <a:picLocks noChangeAspect="1" noChangeArrowheads="1"/>
          </p:cNvPicPr>
          <p:nvPr/>
        </p:nvPicPr>
        <p:blipFill>
          <a:blip r:embed="rId2">
            <a:lum bright="45000" contrast="-10000"/>
          </a:blip>
          <a:srcRect/>
          <a:stretch>
            <a:fillRect/>
          </a:stretch>
        </p:blipFill>
        <p:spPr bwMode="auto">
          <a:xfrm>
            <a:off x="1" y="0"/>
            <a:ext cx="9143999" cy="6858000"/>
          </a:xfrm>
          <a:prstGeom prst="rect">
            <a:avLst/>
          </a:prstGeom>
          <a:noFill/>
        </p:spPr>
      </p:pic>
      <p:sp>
        <p:nvSpPr>
          <p:cNvPr id="5" name="Rounded Rectangle 4"/>
          <p:cNvSpPr/>
          <p:nvPr/>
        </p:nvSpPr>
        <p:spPr>
          <a:xfrm>
            <a:off x="214282" y="500042"/>
            <a:ext cx="2357454"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8596" y="642918"/>
            <a:ext cx="5486400" cy="566738"/>
          </a:xfrm>
        </p:spPr>
        <p:txBody>
          <a:bodyPr>
            <a:normAutofit fontScale="90000"/>
          </a:bodyPr>
          <a:lstStyle/>
          <a:p>
            <a:r>
              <a:rPr lang="en-US" dirty="0" smtClean="0"/>
              <a:t>HOD’s MESSAGE</a:t>
            </a:r>
            <a:br>
              <a:rPr lang="en-US" dirty="0" smtClean="0"/>
            </a:br>
            <a:endParaRPr lang="en-US" dirty="0"/>
          </a:p>
        </p:txBody>
      </p:sp>
      <p:sp>
        <p:nvSpPr>
          <p:cNvPr id="4" name="Text Placeholder 3"/>
          <p:cNvSpPr>
            <a:spLocks noGrp="1"/>
          </p:cNvSpPr>
          <p:nvPr>
            <p:ph type="body" sz="half" idx="2"/>
          </p:nvPr>
        </p:nvSpPr>
        <p:spPr>
          <a:xfrm>
            <a:off x="357158" y="3000372"/>
            <a:ext cx="8501122" cy="3671894"/>
          </a:xfrm>
        </p:spPr>
        <p:txBody>
          <a:bodyPr/>
          <a:lstStyle/>
          <a:p>
            <a:r>
              <a:rPr lang="en-US" sz="2400" dirty="0" smtClean="0"/>
              <a:t>It is a occasion of great pride and satisfaction for the department of CME, GPW  to bring out the issue of the half yearly of the Technical magazine COMPUTECHIE. It gives me immense pleasure to note that the response to the magazine has been overwhelming .The wide  spectrum of articles gives us a sense of pride that our students and faculty possess creative potential and original thinking in ample measures. Each article is entertaining interesting and absorbing .I applaud the contributors for their stimulated thoughts and varied hues in articles contributed by them</a:t>
            </a:r>
            <a:r>
              <a:rPr lang="en-US" dirty="0" smtClean="0"/>
              <a:t>.</a:t>
            </a:r>
          </a:p>
          <a:p>
            <a:endParaRPr lang="en-US" dirty="0"/>
          </a:p>
        </p:txBody>
      </p:sp>
      <p:sp>
        <p:nvSpPr>
          <p:cNvPr id="6" name="Rounded Rectangle 5"/>
          <p:cNvSpPr/>
          <p:nvPr/>
        </p:nvSpPr>
        <p:spPr>
          <a:xfrm>
            <a:off x="214282" y="1571612"/>
            <a:ext cx="4071966" cy="857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4348" y="1857364"/>
            <a:ext cx="2857520" cy="646331"/>
          </a:xfrm>
          <a:prstGeom prst="rect">
            <a:avLst/>
          </a:prstGeom>
          <a:noFill/>
        </p:spPr>
        <p:txBody>
          <a:bodyPr wrap="square" rtlCol="0">
            <a:spAutoFit/>
          </a:bodyPr>
          <a:lstStyle/>
          <a:p>
            <a:r>
              <a:rPr lang="en-US" dirty="0" smtClean="0"/>
              <a:t>            Smt.K. SUDHARANI</a:t>
            </a:r>
          </a:p>
          <a:p>
            <a:endParaRPr lang="en-US" dirty="0"/>
          </a:p>
        </p:txBody>
      </p:sp>
      <p:pic>
        <p:nvPicPr>
          <p:cNvPr id="10" name="Picture 9" descr="ksr.jpg"/>
          <p:cNvPicPr>
            <a:picLocks noChangeAspect="1"/>
          </p:cNvPicPr>
          <p:nvPr/>
        </p:nvPicPr>
        <p:blipFill>
          <a:blip r:embed="rId3"/>
          <a:stretch>
            <a:fillRect/>
          </a:stretch>
        </p:blipFill>
        <p:spPr>
          <a:xfrm>
            <a:off x="6429388" y="428604"/>
            <a:ext cx="1928826" cy="16430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tangle 8"/>
          <p:cNvSpPr/>
          <p:nvPr/>
        </p:nvSpPr>
        <p:spPr>
          <a:xfrm>
            <a:off x="1428728" y="6488668"/>
            <a:ext cx="5715040"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lockchain HD wallpapers | Pxfuel"/>
          <p:cNvPicPr>
            <a:picLocks noChangeAspect="1" noChangeArrowheads="1"/>
          </p:cNvPicPr>
          <p:nvPr/>
        </p:nvPicPr>
        <p:blipFill>
          <a:blip r:embed="rId2">
            <a:lum bright="45000" contras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500034" y="0"/>
            <a:ext cx="8229600" cy="654032"/>
          </a:xfrm>
        </p:spPr>
        <p:txBody>
          <a:bodyPr>
            <a:normAutofit fontScale="90000"/>
          </a:bodyPr>
          <a:lstStyle/>
          <a:p>
            <a:r>
              <a:rPr lang="en-US" dirty="0" smtClean="0">
                <a:latin typeface="Monotype Corsiva" pitchFamily="66" charset="0"/>
              </a:rPr>
              <a:t>EDITORIAL TEAM</a:t>
            </a:r>
            <a:endParaRPr lang="en-US" dirty="0">
              <a:latin typeface="Monotype Corsiva" pitchFamily="66" charset="0"/>
            </a:endParaRPr>
          </a:p>
        </p:txBody>
      </p:sp>
      <p:sp>
        <p:nvSpPr>
          <p:cNvPr id="4" name="Rectangle 3"/>
          <p:cNvSpPr/>
          <p:nvPr/>
        </p:nvSpPr>
        <p:spPr>
          <a:xfrm>
            <a:off x="4000496" y="857232"/>
            <a:ext cx="1244060" cy="523220"/>
          </a:xfrm>
          <a:prstGeom prst="rect">
            <a:avLst/>
          </a:prstGeom>
        </p:spPr>
        <p:txBody>
          <a:bodyPr wrap="none">
            <a:spAutoFit/>
          </a:bodyPr>
          <a:lstStyle/>
          <a:p>
            <a:pPr algn="ctr"/>
            <a:r>
              <a:rPr lang="en-IN" sz="2800" b="1" dirty="0" smtClean="0"/>
              <a:t>Faculty</a:t>
            </a:r>
          </a:p>
        </p:txBody>
      </p:sp>
      <p:pic>
        <p:nvPicPr>
          <p:cNvPr id="5" name="Picture 4" descr="WhatsApp Image 2023-08-03 at 10.48.45 AM.jpeg"/>
          <p:cNvPicPr/>
          <p:nvPr/>
        </p:nvPicPr>
        <p:blipFill>
          <a:blip r:embed="rId3"/>
          <a:stretch>
            <a:fillRect/>
          </a:stretch>
        </p:blipFill>
        <p:spPr>
          <a:xfrm>
            <a:off x="1285852" y="1285860"/>
            <a:ext cx="1476375" cy="1762125"/>
          </a:xfrm>
          <a:prstGeom prst="rect">
            <a:avLst/>
          </a:prstGeom>
        </p:spPr>
      </p:pic>
      <p:pic>
        <p:nvPicPr>
          <p:cNvPr id="6" name="Picture 5" descr="E:\prasad certificates\IMG_20190813_122603.jpg"/>
          <p:cNvPicPr/>
          <p:nvPr/>
        </p:nvPicPr>
        <p:blipFill>
          <a:blip r:embed="rId4" cstate="print"/>
          <a:srcRect/>
          <a:stretch>
            <a:fillRect/>
          </a:stretch>
        </p:blipFill>
        <p:spPr bwMode="auto">
          <a:xfrm>
            <a:off x="6286512" y="1357298"/>
            <a:ext cx="1419225" cy="1808356"/>
          </a:xfrm>
          <a:prstGeom prst="rect">
            <a:avLst/>
          </a:prstGeom>
          <a:noFill/>
          <a:ln w="9525">
            <a:noFill/>
            <a:miter lim="800000"/>
            <a:headEnd/>
            <a:tailEnd/>
          </a:ln>
        </p:spPr>
      </p:pic>
      <p:sp>
        <p:nvSpPr>
          <p:cNvPr id="7" name="Rectangle 6"/>
          <p:cNvSpPr/>
          <p:nvPr/>
        </p:nvSpPr>
        <p:spPr>
          <a:xfrm>
            <a:off x="714348" y="3143248"/>
            <a:ext cx="2786082"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72132" y="3214686"/>
            <a:ext cx="335758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SRI. Y . Venkata Prasad L/CME</a:t>
            </a:r>
            <a:endParaRPr lang="en-US" dirty="0">
              <a:solidFill>
                <a:schemeClr val="tx1"/>
              </a:solidFill>
            </a:endParaRPr>
          </a:p>
        </p:txBody>
      </p:sp>
      <p:sp>
        <p:nvSpPr>
          <p:cNvPr id="9" name="TextBox 8"/>
          <p:cNvSpPr txBox="1"/>
          <p:nvPr/>
        </p:nvSpPr>
        <p:spPr>
          <a:xfrm>
            <a:off x="857224" y="3143248"/>
            <a:ext cx="2643206" cy="369332"/>
          </a:xfrm>
          <a:prstGeom prst="rect">
            <a:avLst/>
          </a:prstGeom>
          <a:noFill/>
        </p:spPr>
        <p:txBody>
          <a:bodyPr wrap="square" rtlCol="0">
            <a:spAutoFit/>
          </a:bodyPr>
          <a:lstStyle/>
          <a:p>
            <a:r>
              <a:rPr lang="en-IN" dirty="0" smtClean="0"/>
              <a:t>Smt. B. Jyothsna , L/CME</a:t>
            </a:r>
            <a:endParaRPr lang="en-US" dirty="0"/>
          </a:p>
        </p:txBody>
      </p:sp>
      <p:sp>
        <p:nvSpPr>
          <p:cNvPr id="10" name="Rectangle 9"/>
          <p:cNvSpPr/>
          <p:nvPr/>
        </p:nvSpPr>
        <p:spPr>
          <a:xfrm>
            <a:off x="4071934" y="3786190"/>
            <a:ext cx="1299779" cy="400110"/>
          </a:xfrm>
          <a:prstGeom prst="rect">
            <a:avLst/>
          </a:prstGeom>
        </p:spPr>
        <p:txBody>
          <a:bodyPr wrap="none">
            <a:spAutoFit/>
          </a:bodyPr>
          <a:lstStyle/>
          <a:p>
            <a:r>
              <a:rPr lang="en-IN" sz="2000" b="1" dirty="0" smtClean="0"/>
              <a:t>STUDENTS</a:t>
            </a:r>
          </a:p>
        </p:txBody>
      </p:sp>
      <p:sp>
        <p:nvSpPr>
          <p:cNvPr id="11" name="Rectangle 10"/>
          <p:cNvSpPr/>
          <p:nvPr/>
        </p:nvSpPr>
        <p:spPr>
          <a:xfrm>
            <a:off x="1571604" y="6488668"/>
            <a:ext cx="5715040"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pic>
        <p:nvPicPr>
          <p:cNvPr id="12" name="Picture 1"/>
          <p:cNvPicPr>
            <a:picLocks noChangeAspect="1" noChangeArrowheads="1"/>
          </p:cNvPicPr>
          <p:nvPr/>
        </p:nvPicPr>
        <p:blipFill>
          <a:blip r:embed="rId5" cstate="print"/>
          <a:srcRect/>
          <a:stretch>
            <a:fillRect/>
          </a:stretch>
        </p:blipFill>
        <p:spPr bwMode="auto">
          <a:xfrm>
            <a:off x="1285852" y="3857628"/>
            <a:ext cx="1409692" cy="1500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12"/>
          <p:cNvSpPr/>
          <p:nvPr/>
        </p:nvSpPr>
        <p:spPr>
          <a:xfrm>
            <a:off x="785786" y="5572140"/>
            <a:ext cx="335758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928662" y="5572140"/>
            <a:ext cx="4071966" cy="369332"/>
          </a:xfrm>
          <a:prstGeom prst="rect">
            <a:avLst/>
          </a:prstGeom>
          <a:noFill/>
        </p:spPr>
        <p:txBody>
          <a:bodyPr wrap="square" rtlCol="0">
            <a:spAutoFit/>
          </a:bodyPr>
          <a:lstStyle/>
          <a:p>
            <a:r>
              <a:rPr lang="en-IN" dirty="0" smtClean="0"/>
              <a:t>K. V. Sushma Reddy, DCME,II year</a:t>
            </a:r>
            <a:endParaRPr lang="en-US" dirty="0"/>
          </a:p>
        </p:txBody>
      </p:sp>
      <p:pic>
        <p:nvPicPr>
          <p:cNvPr id="2050" name="Picture 2" descr="C:\Users\SDC-10\Downloads\IMG-20231126-WA0029.jpg"/>
          <p:cNvPicPr>
            <a:picLocks noChangeAspect="1" noChangeArrowheads="1"/>
          </p:cNvPicPr>
          <p:nvPr/>
        </p:nvPicPr>
        <p:blipFill>
          <a:blip r:embed="rId6" cstate="print"/>
          <a:srcRect/>
          <a:stretch>
            <a:fillRect/>
          </a:stretch>
        </p:blipFill>
        <p:spPr bwMode="auto">
          <a:xfrm>
            <a:off x="6429388" y="3786190"/>
            <a:ext cx="1381115" cy="1604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Rectangle 17"/>
          <p:cNvSpPr/>
          <p:nvPr/>
        </p:nvSpPr>
        <p:spPr>
          <a:xfrm>
            <a:off x="5357818" y="5643578"/>
            <a:ext cx="335758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5500694" y="5643578"/>
            <a:ext cx="2928958" cy="369332"/>
          </a:xfrm>
          <a:prstGeom prst="rect">
            <a:avLst/>
          </a:prstGeom>
          <a:noFill/>
        </p:spPr>
        <p:txBody>
          <a:bodyPr wrap="square" rtlCol="0">
            <a:spAutoFit/>
          </a:bodyPr>
          <a:lstStyle/>
          <a:p>
            <a:r>
              <a:rPr lang="en-IN" dirty="0" smtClean="0"/>
              <a:t> P. Uma Devi DCME,II </a:t>
            </a:r>
            <a:r>
              <a:rPr lang="en-IN" dirty="0" smtClean="0"/>
              <a:t>year</a:t>
            </a:r>
            <a:r>
              <a:rPr lang="en-IN" dirty="0" smtClean="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ybersecurity-A-paradigm-shift-in-last-decade"/>
          <p:cNvPicPr>
            <a:picLocks noChangeAspect="1" noChangeArrowheads="1"/>
          </p:cNvPicPr>
          <p:nvPr/>
        </p:nvPicPr>
        <p:blipFill>
          <a:blip r:embed="rId2"/>
          <a:srcRect/>
          <a:stretch>
            <a:fillRect/>
          </a:stretch>
        </p:blipFill>
        <p:spPr bwMode="auto">
          <a:xfrm>
            <a:off x="-142908" y="1"/>
            <a:ext cx="9286908" cy="6858000"/>
          </a:xfrm>
          <a:prstGeom prst="rect">
            <a:avLst/>
          </a:prstGeom>
          <a:noFill/>
        </p:spPr>
      </p:pic>
      <p:pic>
        <p:nvPicPr>
          <p:cNvPr id="3074" name="Picture 2" descr="Blockchain HD wallpapers | Pxfuel"/>
          <p:cNvPicPr>
            <a:picLocks noChangeAspect="1" noChangeArrowheads="1"/>
          </p:cNvPicPr>
          <p:nvPr/>
        </p:nvPicPr>
        <p:blipFill>
          <a:blip r:embed="rId3">
            <a:lum bright="45000" contrast="-10000"/>
          </a:blip>
          <a:srcRect/>
          <a:stretch>
            <a:fillRect/>
          </a:stretch>
        </p:blipFill>
        <p:spPr bwMode="auto">
          <a:xfrm>
            <a:off x="-142908" y="0"/>
            <a:ext cx="9286908" cy="6858000"/>
          </a:xfrm>
          <a:prstGeom prst="rect">
            <a:avLst/>
          </a:prstGeom>
          <a:noFill/>
        </p:spPr>
      </p:pic>
      <p:sp>
        <p:nvSpPr>
          <p:cNvPr id="2" name="Title 1"/>
          <p:cNvSpPr>
            <a:spLocks noGrp="1"/>
          </p:cNvSpPr>
          <p:nvPr>
            <p:ph type="title"/>
          </p:nvPr>
        </p:nvSpPr>
        <p:spPr>
          <a:xfrm>
            <a:off x="357158" y="0"/>
            <a:ext cx="2571768" cy="500042"/>
          </a:xfrm>
        </p:spPr>
        <p:txBody>
          <a:bodyPr/>
          <a:lstStyle/>
          <a:p>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notype Corsiva" pitchFamily="66" charset="0"/>
              </a:rPr>
              <a:t>FACULTY  ARTICLES</a:t>
            </a:r>
            <a:endParaRPr lang="en-US" dirty="0">
              <a:latin typeface="Monotype Corsiva" pitchFamily="66" charset="0"/>
            </a:endParaRPr>
          </a:p>
        </p:txBody>
      </p:sp>
      <p:sp>
        <p:nvSpPr>
          <p:cNvPr id="4" name="Text Placeholder 3"/>
          <p:cNvSpPr>
            <a:spLocks noGrp="1"/>
          </p:cNvSpPr>
          <p:nvPr>
            <p:ph type="body" sz="half" idx="2"/>
          </p:nvPr>
        </p:nvSpPr>
        <p:spPr>
          <a:xfrm>
            <a:off x="0" y="1214422"/>
            <a:ext cx="9001156" cy="5500726"/>
          </a:xfrm>
        </p:spPr>
        <p:txBody>
          <a:bodyPr>
            <a:normAutofit fontScale="77500" lnSpcReduction="20000"/>
          </a:bodyPr>
          <a:lstStyle/>
          <a:p>
            <a:pPr algn="just"/>
            <a:r>
              <a:rPr lang="en-US" dirty="0" smtClean="0"/>
              <a:t>       </a:t>
            </a:r>
            <a:r>
              <a:rPr lang="en-US" sz="1900" dirty="0" smtClean="0"/>
              <a:t>Cybersecurity is the practice of protecting computers, servers, mobile devices, electronic systems, networks, and any digital infrastructure from unauthorized access, data breaches, theft, damage, or disruption. It encompasses various technologies, processes, and measures designed to ensure the confidentiality, integrity, and availability of information in the digital realm.</a:t>
            </a:r>
          </a:p>
          <a:p>
            <a:pPr algn="just"/>
            <a:r>
              <a:rPr lang="en-US" sz="1900" dirty="0" smtClean="0"/>
              <a:t>     The importance of cyber security has grown significantly with the increasing reliance on digital technologies in various aspects of our lives, including businesses, healthcare, finance, communication, and even government operations. Cyber threats have evolved and continue to evolve, becoming more sophisticated and damaging. They include malware, phishing attacks, ran somware, social engineering, hacking, denial of service attacks, and insider threats.</a:t>
            </a:r>
          </a:p>
          <a:p>
            <a:pPr algn="just"/>
            <a:r>
              <a:rPr lang="en-US" sz="1900" dirty="0" smtClean="0"/>
              <a:t>       To counter these threats, cyber security employs several layers of defense mechanisms, such as:</a:t>
            </a:r>
          </a:p>
          <a:p>
            <a:pPr algn="just"/>
            <a:r>
              <a:rPr lang="en-US" sz="1900" dirty="0" smtClean="0"/>
              <a:t>1. Network Security: Implementing firewalls, intrusion detection and prevention systems, and virtual private networks (VPNs) to secure networks and protect against external threats.</a:t>
            </a:r>
          </a:p>
          <a:p>
            <a:pPr algn="just"/>
            <a:r>
              <a:rPr lang="en-US" sz="1900" dirty="0" smtClean="0"/>
              <a:t>2. Endpoint Protection: Using antivirus software, encryption, and access controls to safeguard individual devices like computers, laptops, mobiles, and IoT devices.</a:t>
            </a:r>
          </a:p>
          <a:p>
            <a:pPr algn="just"/>
            <a:r>
              <a:rPr lang="en-US" sz="1900" dirty="0" smtClean="0"/>
              <a:t>3. Application Security: Developing secure software applications, regularly patching and updating them, and conducting thorough testing to prevent vulnerabilities that can be exploited by attackers.</a:t>
            </a:r>
          </a:p>
          <a:p>
            <a:pPr algn="just"/>
            <a:r>
              <a:rPr lang="en-US" sz="1900" dirty="0" smtClean="0"/>
              <a:t>4. Data Protection: Encrypting sensitive information, maintaining backup systems, controlling access with strong authentication mechanisms, and ensuring compliance with privacy regulations.</a:t>
            </a:r>
          </a:p>
          <a:p>
            <a:pPr algn="just"/>
            <a:r>
              <a:rPr lang="en-US" sz="1900" dirty="0" smtClean="0"/>
              <a:t>5. Incident Response: Developing incident response plans and protocols to effectively identify, contain, and mitigate the effects of cyber incidents, such as data breaches or system compromises.</a:t>
            </a:r>
          </a:p>
          <a:p>
            <a:pPr algn="just"/>
            <a:r>
              <a:rPr lang="en-US" sz="1900" dirty="0" smtClean="0"/>
              <a:t>6. User Education and Awareness: Educating users about safe computing practices, training them to recognize and report potential threats, and promoting a security-conscious culture throughout an organization.</a:t>
            </a:r>
          </a:p>
          <a:p>
            <a:pPr algn="just"/>
            <a:r>
              <a:rPr lang="en-US" sz="1900" dirty="0" smtClean="0"/>
              <a:t>7. Physical Security: Protecting physical infrastructure, such as servers and data centers, with measures like access controls, surveillance systems, and environmental controls.</a:t>
            </a:r>
          </a:p>
          <a:p>
            <a:pPr algn="just"/>
            <a:r>
              <a:rPr lang="en-US" dirty="0" smtClean="0"/>
              <a:t>            </a:t>
            </a:r>
            <a:endParaRPr lang="en-US" dirty="0"/>
          </a:p>
        </p:txBody>
      </p:sp>
      <p:sp>
        <p:nvSpPr>
          <p:cNvPr id="5" name="Rounded Rectangle 4"/>
          <p:cNvSpPr/>
          <p:nvPr/>
        </p:nvSpPr>
        <p:spPr>
          <a:xfrm>
            <a:off x="2285984" y="500042"/>
            <a:ext cx="4786346"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latin typeface="Algerian" pitchFamily="82" charset="0"/>
              </a:rPr>
              <a:t>CYBER SECURITY</a:t>
            </a:r>
            <a:endParaRPr lang="en-US" sz="4000" dirty="0">
              <a:solidFill>
                <a:schemeClr val="tx1"/>
              </a:solidFill>
              <a:latin typeface="Algerian" pitchFamily="82" charset="0"/>
            </a:endParaRPr>
          </a:p>
        </p:txBody>
      </p:sp>
      <p:sp>
        <p:nvSpPr>
          <p:cNvPr id="3084" name="AutoShape 12" descr="C:\Users\SDC-27\Downloads\cyber security.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098" name="AutoShape 2" descr="Cybersecurity: A paradigm shift in last decade | Adamas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857356" y="6488668"/>
            <a:ext cx="5643602"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1872</Words>
  <Application>Microsoft Office PowerPoint</Application>
  <PresentationFormat>On-screen Show (4:3)</PresentationFormat>
  <Paragraphs>110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Government polytechnic for women kadapa Approved by AICTE, New Delhi &amp;Affiliated to SBTET  AP</vt:lpstr>
      <vt:lpstr>Department Vision</vt:lpstr>
      <vt:lpstr>About Department</vt:lpstr>
      <vt:lpstr>Program Educational Outcomes</vt:lpstr>
      <vt:lpstr>Slide 5</vt:lpstr>
      <vt:lpstr>MESSAGE</vt:lpstr>
      <vt:lpstr>HOD’s MESSAGE </vt:lpstr>
      <vt:lpstr>EDITORIAL TEAM</vt:lpstr>
      <vt:lpstr>FACULTY  ARTICLES</vt:lpstr>
      <vt:lpstr>Slide 10</vt:lpstr>
      <vt:lpstr>Student’s  articles</vt:lpstr>
      <vt:lpstr>ARTIFICIAL NEURAL NETWORK SYSTEM</vt:lpstr>
      <vt:lpstr>Slide 13</vt:lpstr>
      <vt:lpstr>Slide 14</vt:lpstr>
      <vt:lpstr>THANK YOU!</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Eamcet 5</dc:creator>
  <cp:lastModifiedBy>SDC-10</cp:lastModifiedBy>
  <cp:revision>55</cp:revision>
  <dcterms:created xsi:type="dcterms:W3CDTF">2023-12-08T10:49:47Z</dcterms:created>
  <dcterms:modified xsi:type="dcterms:W3CDTF">2023-12-14T13:00:05Z</dcterms:modified>
</cp:coreProperties>
</file>