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7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0" r:id="rId3"/>
    <p:sldId id="259" r:id="rId4"/>
    <p:sldId id="262" r:id="rId5"/>
    <p:sldId id="263" r:id="rId6"/>
    <p:sldId id="266" r:id="rId7"/>
    <p:sldId id="268" r:id="rId8"/>
    <p:sldId id="269" r:id="rId9"/>
    <p:sldId id="271" r:id="rId10"/>
    <p:sldId id="272" r:id="rId11"/>
    <p:sldId id="273" r:id="rId12"/>
    <p:sldId id="275" r:id="rId13"/>
    <p:sldId id="278" r:id="rId14"/>
    <p:sldId id="276" r:id="rId15"/>
    <p:sldId id="267" r:id="rId16"/>
    <p:sldId id="277" r:id="rId17"/>
    <p:sldId id="279" r:id="rId18"/>
    <p:sldId id="264" r:id="rId19"/>
    <p:sldId id="280" r:id="rId20"/>
    <p:sldId id="281" r:id="rId21"/>
    <p:sldId id="282" r:id="rId22"/>
  </p:sldIdLst>
  <p:sldSz cx="9144000" cy="5143500" type="screen16x9"/>
  <p:notesSz cx="6973888" cy="9236075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342900"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685800"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028700"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371600"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A00"/>
    <a:srgbClr val="99999A"/>
    <a:srgbClr val="929D9E"/>
    <a:srgbClr val="FF485F"/>
    <a:srgbClr val="0F629F"/>
    <a:srgbClr val="336699"/>
    <a:srgbClr val="0099CC"/>
    <a:srgbClr val="C2AF00"/>
    <a:srgbClr val="FF6600"/>
    <a:srgbClr val="F4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59" autoAdjust="0"/>
  </p:normalViewPr>
  <p:slideViewPr>
    <p:cSldViewPr snapToGrid="0" snapToObjects="1">
      <p:cViewPr varScale="1">
        <p:scale>
          <a:sx n="208" d="100"/>
          <a:sy n="208" d="100"/>
        </p:scale>
        <p:origin x="298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24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997797-1ABE-4A72-9FF7-676155694732}" type="datetimeFigureOut">
              <a:rPr lang="en-US"/>
              <a:pPr>
                <a:defRPr/>
              </a:pPr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500B-2526-4398-8265-643DCA6C2F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49700" y="8772525"/>
            <a:ext cx="30226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0568B-5A0F-4CE6-B4E7-5D3EB18C6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2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389D80-713B-482A-83C0-C3EC02F7B7F5}" type="datetimeFigureOut">
              <a:rPr lang="en-US"/>
              <a:pPr>
                <a:defRPr/>
              </a:pPr>
              <a:t>10/7/2019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04" tIns="46303" rIns="92604" bIns="4630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04" tIns="46303" rIns="92604" bIns="4630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04" tIns="46303" rIns="92604" bIns="463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50A926-ADC0-4A4D-9C3E-36CD02D0A5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5509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BDAA887-5F8E-4FB7-8AC9-E6FD2BD1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5" y="1463040"/>
            <a:ext cx="6932750" cy="993775"/>
          </a:xfrm>
        </p:spPr>
        <p:txBody>
          <a:bodyPr>
            <a:normAutofit/>
          </a:bodyPr>
          <a:lstStyle>
            <a:lvl1pPr marL="0" indent="0" algn="l" defTabSz="914400" rtl="0" eaLnBrk="0" fontAlgn="base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4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E699685-5F91-4F29-A453-8F1C359D1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384" y="2846159"/>
            <a:ext cx="6932751" cy="832224"/>
          </a:xfrm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 smtClean="0">
                <a:solidFill>
                  <a:srgbClr val="00567D"/>
                </a:solidFill>
                <a:latin typeface="Avenir LT Std 45 Book" panose="020B0502020203020204" pitchFamily="34" charset="0"/>
                <a:ea typeface="+mn-ea"/>
                <a:cs typeface="+mn-cs"/>
              </a:defRPr>
            </a:lvl2pPr>
            <a:lvl3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 smtClean="0">
                <a:solidFill>
                  <a:srgbClr val="00567D"/>
                </a:solidFill>
                <a:latin typeface="Avenir LT Std 45 Book" panose="020B0502020203020204" pitchFamily="34" charset="0"/>
                <a:ea typeface="+mn-ea"/>
                <a:cs typeface="+mn-cs"/>
              </a:defRPr>
            </a:lvl3pPr>
            <a:lvl4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 smtClean="0">
                <a:solidFill>
                  <a:srgbClr val="00567D"/>
                </a:solidFill>
                <a:latin typeface="Avenir LT Std 45 Book" panose="020B0502020203020204" pitchFamily="34" charset="0"/>
                <a:ea typeface="+mn-ea"/>
                <a:cs typeface="+mn-cs"/>
              </a:defRPr>
            </a:lvl4pPr>
            <a:lvl5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rgbClr val="00567D"/>
                </a:solidFill>
                <a:latin typeface="Avenir LT Std 45 Book" panose="020B05020202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CCDDF-5111-44E1-A445-9AAE6025C506}"/>
              </a:ext>
            </a:extLst>
          </p:cNvPr>
          <p:cNvSpPr/>
          <p:nvPr userDrawn="1"/>
        </p:nvSpPr>
        <p:spPr>
          <a:xfrm>
            <a:off x="0" y="4790557"/>
            <a:ext cx="9144000" cy="4571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10AAE6-BE9A-473D-803C-3A0179113E66}"/>
              </a:ext>
            </a:extLst>
          </p:cNvPr>
          <p:cNvSpPr/>
          <p:nvPr userDrawn="1"/>
        </p:nvSpPr>
        <p:spPr>
          <a:xfrm>
            <a:off x="0" y="4835890"/>
            <a:ext cx="9144000" cy="30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E64618-43C1-48FD-AFBF-6C79A8C1F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4582" y="3456683"/>
            <a:ext cx="2776321" cy="1272865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FBDAA887-5F8E-4FB7-8AC9-E6FD2BD1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5" y="1463040"/>
            <a:ext cx="6932750" cy="993775"/>
          </a:xfrm>
        </p:spPr>
        <p:txBody>
          <a:bodyPr>
            <a:normAutofit/>
          </a:bodyPr>
          <a:lstStyle>
            <a:lvl1pPr marL="0" indent="0" algn="l" defTabSz="914400" rtl="0" eaLnBrk="0" fontAlgn="base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4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E699685-5F91-4F29-A453-8F1C359D1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384" y="2846159"/>
            <a:ext cx="6932751" cy="832224"/>
          </a:xfrm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 smtClean="0">
                <a:solidFill>
                  <a:srgbClr val="00567D"/>
                </a:solidFill>
                <a:latin typeface="Avenir LT Std 45 Book" panose="020B0502020203020204" pitchFamily="34" charset="0"/>
                <a:ea typeface="+mn-ea"/>
                <a:cs typeface="+mn-cs"/>
              </a:defRPr>
            </a:lvl2pPr>
            <a:lvl3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 smtClean="0">
                <a:solidFill>
                  <a:srgbClr val="00567D"/>
                </a:solidFill>
                <a:latin typeface="Avenir LT Std 45 Book" panose="020B0502020203020204" pitchFamily="34" charset="0"/>
                <a:ea typeface="+mn-ea"/>
                <a:cs typeface="+mn-cs"/>
              </a:defRPr>
            </a:lvl3pPr>
            <a:lvl4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 smtClean="0">
                <a:solidFill>
                  <a:srgbClr val="00567D"/>
                </a:solidFill>
                <a:latin typeface="Avenir LT Std 45 Book" panose="020B0502020203020204" pitchFamily="34" charset="0"/>
                <a:ea typeface="+mn-ea"/>
                <a:cs typeface="+mn-cs"/>
              </a:defRPr>
            </a:lvl4pPr>
            <a:lvl5pPr marL="0" indent="0" algn="l" defTabSz="9144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rgbClr val="00567D"/>
                </a:solidFill>
                <a:latin typeface="Avenir LT Std 45 Book" panose="020B05020202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95AA0E-D42D-4C11-B0F3-5C7DD7432175}"/>
              </a:ext>
            </a:extLst>
          </p:cNvPr>
          <p:cNvSpPr/>
          <p:nvPr userDrawn="1"/>
        </p:nvSpPr>
        <p:spPr>
          <a:xfrm>
            <a:off x="0" y="4790557"/>
            <a:ext cx="6583680" cy="45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348FB-CAF8-4CD0-943F-54127446E134}"/>
              </a:ext>
            </a:extLst>
          </p:cNvPr>
          <p:cNvSpPr/>
          <p:nvPr userDrawn="1"/>
        </p:nvSpPr>
        <p:spPr>
          <a:xfrm>
            <a:off x="0" y="4835890"/>
            <a:ext cx="9144000" cy="30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E99B4-2046-496C-AE91-85B3173051C8}"/>
              </a:ext>
            </a:extLst>
          </p:cNvPr>
          <p:cNvSpPr/>
          <p:nvPr userDrawn="1"/>
        </p:nvSpPr>
        <p:spPr>
          <a:xfrm>
            <a:off x="6367680" y="4790171"/>
            <a:ext cx="2776320" cy="4571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04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4E040A-368C-433B-B343-8A7282D689A4}"/>
              </a:ext>
            </a:extLst>
          </p:cNvPr>
          <p:cNvSpPr/>
          <p:nvPr userDrawn="1"/>
        </p:nvSpPr>
        <p:spPr>
          <a:xfrm>
            <a:off x="0" y="4790557"/>
            <a:ext cx="7863840" cy="45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FF59B-43F3-4BA2-B160-B2FF4ED12851}"/>
              </a:ext>
            </a:extLst>
          </p:cNvPr>
          <p:cNvSpPr/>
          <p:nvPr userDrawn="1"/>
        </p:nvSpPr>
        <p:spPr>
          <a:xfrm>
            <a:off x="0" y="4835890"/>
            <a:ext cx="9144000" cy="30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B6A6B7-A987-4214-9B06-B69830A89E17}"/>
              </a:ext>
            </a:extLst>
          </p:cNvPr>
          <p:cNvSpPr/>
          <p:nvPr userDrawn="1"/>
        </p:nvSpPr>
        <p:spPr>
          <a:xfrm>
            <a:off x="7702560" y="4790171"/>
            <a:ext cx="1444752" cy="4571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B544998-F173-4B14-A91E-85AF9E2ECA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1120" y="4059059"/>
            <a:ext cx="1391187" cy="637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B1A66-5757-4B1F-B8AC-6AD6478D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9346"/>
          </a:xfrm>
        </p:spPr>
        <p:txBody>
          <a:bodyPr>
            <a:normAutofit/>
          </a:bodyPr>
          <a:lstStyle>
            <a:lvl1pPr mar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4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46A2-4DED-45A8-A063-78F29C7695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" y="1072996"/>
            <a:ext cx="7886700" cy="35396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9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4E040A-368C-433B-B343-8A7282D689A4}"/>
              </a:ext>
            </a:extLst>
          </p:cNvPr>
          <p:cNvSpPr/>
          <p:nvPr userDrawn="1"/>
        </p:nvSpPr>
        <p:spPr>
          <a:xfrm>
            <a:off x="0" y="4790557"/>
            <a:ext cx="7863840" cy="45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FF59B-43F3-4BA2-B160-B2FF4ED12851}"/>
              </a:ext>
            </a:extLst>
          </p:cNvPr>
          <p:cNvSpPr/>
          <p:nvPr userDrawn="1"/>
        </p:nvSpPr>
        <p:spPr>
          <a:xfrm>
            <a:off x="0" y="4835890"/>
            <a:ext cx="9144000" cy="30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B6A6B7-A987-4214-9B06-B69830A89E17}"/>
              </a:ext>
            </a:extLst>
          </p:cNvPr>
          <p:cNvSpPr/>
          <p:nvPr userDrawn="1"/>
        </p:nvSpPr>
        <p:spPr>
          <a:xfrm>
            <a:off x="7702560" y="4790171"/>
            <a:ext cx="1444752" cy="4571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B544998-F173-4B14-A91E-85AF9E2ECA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1120" y="4059059"/>
            <a:ext cx="1391187" cy="637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B1A66-5757-4B1F-B8AC-6AD6478D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9346"/>
          </a:xfrm>
        </p:spPr>
        <p:txBody>
          <a:bodyPr>
            <a:normAutofit/>
          </a:bodyPr>
          <a:lstStyle>
            <a:lvl1pPr mar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4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B57F3A-3F8B-4B86-9DEA-7F735A366C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" y="1082357"/>
            <a:ext cx="3821430" cy="361452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C4CD5-E715-4F9B-A551-07DD1CEFC8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0" y="1082357"/>
            <a:ext cx="3943350" cy="361505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0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D8B6E-FAA9-449B-8045-40FF348A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ED3B-23AC-479E-8CA5-7876B157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FFF5-F97B-4C86-8A9E-10EA9033E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D76D-AA38-49B9-A8C3-86B18F4C28EF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9A8A-759B-449A-8256-412AFC9A4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2A21-1DD3-4B5A-A745-B4DBC1146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A492-1D16-466B-B4E4-BA8D14DB5E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1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19" r:id="rId2"/>
    <p:sldLayoutId id="2147484232" r:id="rId3"/>
    <p:sldLayoutId id="214748423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pwa-com/WSIA201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merical_Pyth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netflix-techblog/notebook-innovation-591ee3221233" TargetMode="External"/><Relationship Id="rId4" Type="http://schemas.openxmlformats.org/officeDocument/2006/relationships/hyperlink" Target="https://www.casact.org/community/affiliates/camar/1016/Sahasrabuddh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wa-com/WSIA2019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gpwa@gpwa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B0F17DE0-DEBF-41E6-919A-AB9F707D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96" y="1508256"/>
            <a:ext cx="3270902" cy="1499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6FD37A-5183-4DF7-9C38-A99E7B1C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9" y="1086036"/>
            <a:ext cx="5429895" cy="993775"/>
          </a:xfrm>
        </p:spPr>
        <p:txBody>
          <a:bodyPr>
            <a:noAutofit/>
          </a:bodyPr>
          <a:lstStyle/>
          <a:p>
            <a:pPr lvl="0" defTabSz="342900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accent6"/>
                </a:solidFill>
                <a:cs typeface="Times New Roman" panose="02020603050405020304" pitchFamily="18" charset="0"/>
              </a:rPr>
              <a:t>Wholesale &amp; Specialty Insurance Symposium: Risky Business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49E7-9AF5-4210-ABFF-408963EA8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579" y="2026022"/>
            <a:ext cx="6932751" cy="1640737"/>
          </a:xfrm>
        </p:spPr>
        <p:txBody>
          <a:bodyPr anchor="ctr">
            <a:noAutofit/>
          </a:bodyPr>
          <a:lstStyle/>
          <a:p>
            <a:r>
              <a:rPr lang="es-ES" sz="1600" i="1" dirty="0">
                <a:solidFill>
                  <a:schemeClr val="accent6"/>
                </a:solidFill>
              </a:rPr>
              <a:t>Hosted by Arizona </a:t>
            </a:r>
            <a:r>
              <a:rPr lang="en-US" sz="1600" i="1" dirty="0">
                <a:solidFill>
                  <a:schemeClr val="accent6"/>
                </a:solidFill>
              </a:rPr>
              <a:t>State</a:t>
            </a:r>
            <a:r>
              <a:rPr lang="es-ES" sz="1600" i="1" dirty="0">
                <a:solidFill>
                  <a:schemeClr val="accent6"/>
                </a:solidFill>
              </a:rPr>
              <a:t> </a:t>
            </a:r>
            <a:r>
              <a:rPr lang="en-US" sz="1600" i="1" dirty="0">
                <a:solidFill>
                  <a:schemeClr val="accent6"/>
                </a:solidFill>
              </a:rPr>
              <a:t>University</a:t>
            </a:r>
          </a:p>
          <a:p>
            <a:endParaRPr lang="es-ES" b="1" dirty="0"/>
          </a:p>
          <a:p>
            <a:endParaRPr lang="es-ES" b="1" dirty="0">
              <a:solidFill>
                <a:schemeClr val="accent1"/>
              </a:solidFill>
            </a:endParaRPr>
          </a:p>
          <a:p>
            <a:r>
              <a:rPr lang="es-ES" sz="1600" b="1" dirty="0">
                <a:solidFill>
                  <a:schemeClr val="accent1"/>
                </a:solidFill>
              </a:rPr>
              <a:t>Phoenix, Arizona</a:t>
            </a:r>
            <a:endParaRPr lang="es-ES" sz="1600" b="1" dirty="0"/>
          </a:p>
          <a:p>
            <a:r>
              <a:rPr lang="en-US" sz="1600" b="1" dirty="0"/>
              <a:t>October</a:t>
            </a:r>
            <a:r>
              <a:rPr lang="es-ES" sz="1600" b="1" dirty="0"/>
              <a:t> 10-11</a:t>
            </a:r>
            <a:r>
              <a:rPr lang="es-ES" sz="1600" b="1" dirty="0">
                <a:solidFill>
                  <a:schemeClr val="accent1"/>
                </a:solidFill>
              </a:rPr>
              <a:t>, 2019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16D686-7E6D-4FD7-B646-7FB89234067B}"/>
              </a:ext>
            </a:extLst>
          </p:cNvPr>
          <p:cNvCxnSpPr/>
          <p:nvPr/>
        </p:nvCxnSpPr>
        <p:spPr>
          <a:xfrm>
            <a:off x="5547984" y="943793"/>
            <a:ext cx="0" cy="2834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1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10E59-9652-4374-A3F4-0BBAC7A8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70" y="514171"/>
            <a:ext cx="7030059" cy="4115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F3C5E-EEAF-4165-B19D-668D3DCBEFB4}"/>
              </a:ext>
            </a:extLst>
          </p:cNvPr>
          <p:cNvSpPr txBox="1"/>
          <p:nvPr/>
        </p:nvSpPr>
        <p:spPr>
          <a:xfrm>
            <a:off x="77074" y="4323255"/>
            <a:ext cx="412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929D9E"/>
                </a:solidFill>
              </a:rPr>
              <a:t>Source: Stack Overflow 2019 Developer Survey</a:t>
            </a:r>
          </a:p>
          <a:p>
            <a:r>
              <a:rPr lang="en-US" sz="1200" i="1" dirty="0">
                <a:solidFill>
                  <a:srgbClr val="929D9E"/>
                </a:solidFill>
              </a:rPr>
              <a:t>https://insights.stackoverflow.com/survey/2019#technology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3D90FE-C5D5-447C-90F0-563FD825AAB6}"/>
              </a:ext>
            </a:extLst>
          </p:cNvPr>
          <p:cNvSpPr/>
          <p:nvPr/>
        </p:nvSpPr>
        <p:spPr>
          <a:xfrm>
            <a:off x="3473801" y="1888838"/>
            <a:ext cx="615727" cy="284585"/>
          </a:xfrm>
          <a:custGeom>
            <a:avLst/>
            <a:gdLst>
              <a:gd name="connsiteX0" fmla="*/ 387194 w 615727"/>
              <a:gd name="connsiteY0" fmla="*/ 0 h 284585"/>
              <a:gd name="connsiteX1" fmla="*/ 617 w 615727"/>
              <a:gd name="connsiteY1" fmla="*/ 179736 h 284585"/>
              <a:gd name="connsiteX2" fmla="*/ 305308 w 615727"/>
              <a:gd name="connsiteY2" fmla="*/ 284583 h 284585"/>
              <a:gd name="connsiteX3" fmla="*/ 615712 w 615727"/>
              <a:gd name="connsiteY3" fmla="*/ 182233 h 284585"/>
              <a:gd name="connsiteX4" fmla="*/ 318639 w 615727"/>
              <a:gd name="connsiteY4" fmla="*/ 27459 h 284585"/>
              <a:gd name="connsiteX5" fmla="*/ 265317 w 615727"/>
              <a:gd name="connsiteY5" fmla="*/ 0 h 28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727" h="284585" extrusionOk="0">
                <a:moveTo>
                  <a:pt x="387194" y="0"/>
                </a:moveTo>
                <a:cubicBezTo>
                  <a:pt x="222503" y="39810"/>
                  <a:pt x="15527" y="131925"/>
                  <a:pt x="617" y="179736"/>
                </a:cubicBezTo>
                <a:cubicBezTo>
                  <a:pt x="-6245" y="226962"/>
                  <a:pt x="201292" y="268580"/>
                  <a:pt x="305308" y="284583"/>
                </a:cubicBezTo>
                <a:cubicBezTo>
                  <a:pt x="406644" y="289397"/>
                  <a:pt x="622776" y="223602"/>
                  <a:pt x="615712" y="182233"/>
                </a:cubicBezTo>
                <a:cubicBezTo>
                  <a:pt x="621512" y="139657"/>
                  <a:pt x="364046" y="51163"/>
                  <a:pt x="318639" y="27459"/>
                </a:cubicBezTo>
                <a:cubicBezTo>
                  <a:pt x="262085" y="-3365"/>
                  <a:pt x="273376" y="4028"/>
                  <a:pt x="265317" y="0"/>
                </a:cubicBezTo>
              </a:path>
            </a:pathLst>
          </a:custGeom>
          <a:noFill/>
          <a:ln w="22225">
            <a:solidFill>
              <a:srgbClr val="EDAA00"/>
            </a:solidFill>
            <a:extLst>
              <a:ext uri="{C807C97D-BFC1-408E-A445-0C87EB9F89A2}">
                <ask:lineSketchStyleProps xmlns:ask="http://schemas.microsoft.com/office/drawing/2018/sketchyshapes" sd="1143945275">
                  <a:custGeom>
                    <a:avLst/>
                    <a:gdLst>
                      <a:gd name="connsiteX0" fmla="*/ 804149 w 1480458"/>
                      <a:gd name="connsiteY0" fmla="*/ 27570 h 533909"/>
                      <a:gd name="connsiteX1" fmla="*/ 29 w 1480458"/>
                      <a:gd name="connsiteY1" fmla="*/ 266508 h 533909"/>
                      <a:gd name="connsiteX2" fmla="*/ 776579 w 1480458"/>
                      <a:gd name="connsiteY2" fmla="*/ 533017 h 533909"/>
                      <a:gd name="connsiteX3" fmla="*/ 1479610 w 1480458"/>
                      <a:gd name="connsiteY3" fmla="*/ 340028 h 533909"/>
                      <a:gd name="connsiteX4" fmla="*/ 634135 w 1480458"/>
                      <a:gd name="connsiteY4" fmla="*/ 0 h 533909"/>
                      <a:gd name="connsiteX0" fmla="*/ 808744 w 1485055"/>
                      <a:gd name="connsiteY0" fmla="*/ 27570 h 533021"/>
                      <a:gd name="connsiteX1" fmla="*/ 29 w 1485055"/>
                      <a:gd name="connsiteY1" fmla="*/ 335433 h 533021"/>
                      <a:gd name="connsiteX2" fmla="*/ 781174 w 1485055"/>
                      <a:gd name="connsiteY2" fmla="*/ 533017 h 533021"/>
                      <a:gd name="connsiteX3" fmla="*/ 1484205 w 1485055"/>
                      <a:gd name="connsiteY3" fmla="*/ 340028 h 533021"/>
                      <a:gd name="connsiteX4" fmla="*/ 638730 w 1485055"/>
                      <a:gd name="connsiteY4" fmla="*/ 0 h 533021"/>
                      <a:gd name="connsiteX0" fmla="*/ 933609 w 1485855"/>
                      <a:gd name="connsiteY0" fmla="*/ 4595 h 533021"/>
                      <a:gd name="connsiteX1" fmla="*/ 829 w 1485855"/>
                      <a:gd name="connsiteY1" fmla="*/ 335433 h 533021"/>
                      <a:gd name="connsiteX2" fmla="*/ 781974 w 1485855"/>
                      <a:gd name="connsiteY2" fmla="*/ 533017 h 533021"/>
                      <a:gd name="connsiteX3" fmla="*/ 1485005 w 1485855"/>
                      <a:gd name="connsiteY3" fmla="*/ 340028 h 533021"/>
                      <a:gd name="connsiteX4" fmla="*/ 639530 w 1485855"/>
                      <a:gd name="connsiteY4" fmla="*/ 0 h 533021"/>
                      <a:gd name="connsiteX0" fmla="*/ 933609 w 1485855"/>
                      <a:gd name="connsiteY0" fmla="*/ 0 h 528426"/>
                      <a:gd name="connsiteX1" fmla="*/ 829 w 1485855"/>
                      <a:gd name="connsiteY1" fmla="*/ 330838 h 528426"/>
                      <a:gd name="connsiteX2" fmla="*/ 781974 w 1485855"/>
                      <a:gd name="connsiteY2" fmla="*/ 528422 h 528426"/>
                      <a:gd name="connsiteX3" fmla="*/ 1485005 w 1485855"/>
                      <a:gd name="connsiteY3" fmla="*/ 335433 h 528426"/>
                      <a:gd name="connsiteX4" fmla="*/ 639530 w 1485855"/>
                      <a:gd name="connsiteY4" fmla="*/ 0 h 528426"/>
                      <a:gd name="connsiteX0" fmla="*/ 934271 w 1486033"/>
                      <a:gd name="connsiteY0" fmla="*/ 0 h 523831"/>
                      <a:gd name="connsiteX1" fmla="*/ 1491 w 1486033"/>
                      <a:gd name="connsiteY1" fmla="*/ 330838 h 523831"/>
                      <a:gd name="connsiteX2" fmla="*/ 736687 w 1486033"/>
                      <a:gd name="connsiteY2" fmla="*/ 523827 h 523831"/>
                      <a:gd name="connsiteX3" fmla="*/ 1485667 w 1486033"/>
                      <a:gd name="connsiteY3" fmla="*/ 335433 h 523831"/>
                      <a:gd name="connsiteX4" fmla="*/ 640192 w 1486033"/>
                      <a:gd name="connsiteY4" fmla="*/ 0 h 523831"/>
                      <a:gd name="connsiteX0" fmla="*/ 934271 w 1485703"/>
                      <a:gd name="connsiteY0" fmla="*/ 0 h 523830"/>
                      <a:gd name="connsiteX1" fmla="*/ 1491 w 1485703"/>
                      <a:gd name="connsiteY1" fmla="*/ 330838 h 523830"/>
                      <a:gd name="connsiteX2" fmla="*/ 736687 w 1485703"/>
                      <a:gd name="connsiteY2" fmla="*/ 523827 h 523830"/>
                      <a:gd name="connsiteX3" fmla="*/ 1485667 w 1485703"/>
                      <a:gd name="connsiteY3" fmla="*/ 335433 h 523830"/>
                      <a:gd name="connsiteX4" fmla="*/ 768852 w 1485703"/>
                      <a:gd name="connsiteY4" fmla="*/ 50544 h 523830"/>
                      <a:gd name="connsiteX5" fmla="*/ 640192 w 1485703"/>
                      <a:gd name="connsiteY5" fmla="*/ 0 h 523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85703" h="523830">
                        <a:moveTo>
                          <a:pt x="934271" y="0"/>
                        </a:moveTo>
                        <a:cubicBezTo>
                          <a:pt x="534508" y="77348"/>
                          <a:pt x="34422" y="243534"/>
                          <a:pt x="1491" y="330838"/>
                        </a:cubicBezTo>
                        <a:cubicBezTo>
                          <a:pt x="-31440" y="418143"/>
                          <a:pt x="489324" y="523061"/>
                          <a:pt x="736687" y="523827"/>
                        </a:cubicBezTo>
                        <a:cubicBezTo>
                          <a:pt x="984050" y="524593"/>
                          <a:pt x="1480306" y="414313"/>
                          <a:pt x="1485667" y="335433"/>
                        </a:cubicBezTo>
                        <a:cubicBezTo>
                          <a:pt x="1491028" y="256553"/>
                          <a:pt x="909764" y="106449"/>
                          <a:pt x="768852" y="50544"/>
                        </a:cubicBezTo>
                        <a:cubicBezTo>
                          <a:pt x="627940" y="-5361"/>
                          <a:pt x="658572" y="9190"/>
                          <a:pt x="640192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2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F50305-D30C-49A2-AD9A-3C71823D944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5935" y="482599"/>
            <a:ext cx="6610121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F6F40-855B-483A-B597-3DF5DA962F9F}"/>
              </a:ext>
            </a:extLst>
          </p:cNvPr>
          <p:cNvSpPr txBox="1"/>
          <p:nvPr/>
        </p:nvSpPr>
        <p:spPr>
          <a:xfrm>
            <a:off x="77074" y="4323255"/>
            <a:ext cx="412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929D9E"/>
                </a:solidFill>
              </a:rPr>
              <a:t>Source: Stack Overflow 2019 Developer Survey</a:t>
            </a:r>
          </a:p>
          <a:p>
            <a:r>
              <a:rPr lang="en-US" sz="1200" i="1" dirty="0">
                <a:solidFill>
                  <a:srgbClr val="929D9E"/>
                </a:solidFill>
              </a:rPr>
              <a:t>https://insights.stackoverflow.com/survey/2019#technology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694E3F4-06D3-4CAC-B16F-A25F181789F3}"/>
              </a:ext>
            </a:extLst>
          </p:cNvPr>
          <p:cNvSpPr/>
          <p:nvPr/>
        </p:nvSpPr>
        <p:spPr>
          <a:xfrm>
            <a:off x="3368116" y="1475290"/>
            <a:ext cx="615727" cy="284585"/>
          </a:xfrm>
          <a:custGeom>
            <a:avLst/>
            <a:gdLst>
              <a:gd name="connsiteX0" fmla="*/ 387194 w 615727"/>
              <a:gd name="connsiteY0" fmla="*/ 0 h 284585"/>
              <a:gd name="connsiteX1" fmla="*/ 617 w 615727"/>
              <a:gd name="connsiteY1" fmla="*/ 179736 h 284585"/>
              <a:gd name="connsiteX2" fmla="*/ 305308 w 615727"/>
              <a:gd name="connsiteY2" fmla="*/ 284583 h 284585"/>
              <a:gd name="connsiteX3" fmla="*/ 615712 w 615727"/>
              <a:gd name="connsiteY3" fmla="*/ 182233 h 284585"/>
              <a:gd name="connsiteX4" fmla="*/ 318639 w 615727"/>
              <a:gd name="connsiteY4" fmla="*/ 27459 h 284585"/>
              <a:gd name="connsiteX5" fmla="*/ 265317 w 615727"/>
              <a:gd name="connsiteY5" fmla="*/ 0 h 28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727" h="284585" extrusionOk="0">
                <a:moveTo>
                  <a:pt x="387194" y="0"/>
                </a:moveTo>
                <a:cubicBezTo>
                  <a:pt x="222503" y="39810"/>
                  <a:pt x="15527" y="131925"/>
                  <a:pt x="617" y="179736"/>
                </a:cubicBezTo>
                <a:cubicBezTo>
                  <a:pt x="-6245" y="226962"/>
                  <a:pt x="201292" y="268580"/>
                  <a:pt x="305308" y="284583"/>
                </a:cubicBezTo>
                <a:cubicBezTo>
                  <a:pt x="406644" y="289397"/>
                  <a:pt x="622776" y="223602"/>
                  <a:pt x="615712" y="182233"/>
                </a:cubicBezTo>
                <a:cubicBezTo>
                  <a:pt x="621512" y="139657"/>
                  <a:pt x="364046" y="51163"/>
                  <a:pt x="318639" y="27459"/>
                </a:cubicBezTo>
                <a:cubicBezTo>
                  <a:pt x="262085" y="-3365"/>
                  <a:pt x="273376" y="4028"/>
                  <a:pt x="265317" y="0"/>
                </a:cubicBezTo>
              </a:path>
            </a:pathLst>
          </a:custGeom>
          <a:noFill/>
          <a:ln w="22225">
            <a:solidFill>
              <a:srgbClr val="EDAA00"/>
            </a:solidFill>
            <a:extLst>
              <a:ext uri="{C807C97D-BFC1-408E-A445-0C87EB9F89A2}">
                <ask:lineSketchStyleProps xmlns:ask="http://schemas.microsoft.com/office/drawing/2018/sketchyshapes" sd="1143945275">
                  <a:custGeom>
                    <a:avLst/>
                    <a:gdLst>
                      <a:gd name="connsiteX0" fmla="*/ 804149 w 1480458"/>
                      <a:gd name="connsiteY0" fmla="*/ 27570 h 533909"/>
                      <a:gd name="connsiteX1" fmla="*/ 29 w 1480458"/>
                      <a:gd name="connsiteY1" fmla="*/ 266508 h 533909"/>
                      <a:gd name="connsiteX2" fmla="*/ 776579 w 1480458"/>
                      <a:gd name="connsiteY2" fmla="*/ 533017 h 533909"/>
                      <a:gd name="connsiteX3" fmla="*/ 1479610 w 1480458"/>
                      <a:gd name="connsiteY3" fmla="*/ 340028 h 533909"/>
                      <a:gd name="connsiteX4" fmla="*/ 634135 w 1480458"/>
                      <a:gd name="connsiteY4" fmla="*/ 0 h 533909"/>
                      <a:gd name="connsiteX0" fmla="*/ 808744 w 1485055"/>
                      <a:gd name="connsiteY0" fmla="*/ 27570 h 533021"/>
                      <a:gd name="connsiteX1" fmla="*/ 29 w 1485055"/>
                      <a:gd name="connsiteY1" fmla="*/ 335433 h 533021"/>
                      <a:gd name="connsiteX2" fmla="*/ 781174 w 1485055"/>
                      <a:gd name="connsiteY2" fmla="*/ 533017 h 533021"/>
                      <a:gd name="connsiteX3" fmla="*/ 1484205 w 1485055"/>
                      <a:gd name="connsiteY3" fmla="*/ 340028 h 533021"/>
                      <a:gd name="connsiteX4" fmla="*/ 638730 w 1485055"/>
                      <a:gd name="connsiteY4" fmla="*/ 0 h 533021"/>
                      <a:gd name="connsiteX0" fmla="*/ 933609 w 1485855"/>
                      <a:gd name="connsiteY0" fmla="*/ 4595 h 533021"/>
                      <a:gd name="connsiteX1" fmla="*/ 829 w 1485855"/>
                      <a:gd name="connsiteY1" fmla="*/ 335433 h 533021"/>
                      <a:gd name="connsiteX2" fmla="*/ 781974 w 1485855"/>
                      <a:gd name="connsiteY2" fmla="*/ 533017 h 533021"/>
                      <a:gd name="connsiteX3" fmla="*/ 1485005 w 1485855"/>
                      <a:gd name="connsiteY3" fmla="*/ 340028 h 533021"/>
                      <a:gd name="connsiteX4" fmla="*/ 639530 w 1485855"/>
                      <a:gd name="connsiteY4" fmla="*/ 0 h 533021"/>
                      <a:gd name="connsiteX0" fmla="*/ 933609 w 1485855"/>
                      <a:gd name="connsiteY0" fmla="*/ 0 h 528426"/>
                      <a:gd name="connsiteX1" fmla="*/ 829 w 1485855"/>
                      <a:gd name="connsiteY1" fmla="*/ 330838 h 528426"/>
                      <a:gd name="connsiteX2" fmla="*/ 781974 w 1485855"/>
                      <a:gd name="connsiteY2" fmla="*/ 528422 h 528426"/>
                      <a:gd name="connsiteX3" fmla="*/ 1485005 w 1485855"/>
                      <a:gd name="connsiteY3" fmla="*/ 335433 h 528426"/>
                      <a:gd name="connsiteX4" fmla="*/ 639530 w 1485855"/>
                      <a:gd name="connsiteY4" fmla="*/ 0 h 528426"/>
                      <a:gd name="connsiteX0" fmla="*/ 934271 w 1486033"/>
                      <a:gd name="connsiteY0" fmla="*/ 0 h 523831"/>
                      <a:gd name="connsiteX1" fmla="*/ 1491 w 1486033"/>
                      <a:gd name="connsiteY1" fmla="*/ 330838 h 523831"/>
                      <a:gd name="connsiteX2" fmla="*/ 736687 w 1486033"/>
                      <a:gd name="connsiteY2" fmla="*/ 523827 h 523831"/>
                      <a:gd name="connsiteX3" fmla="*/ 1485667 w 1486033"/>
                      <a:gd name="connsiteY3" fmla="*/ 335433 h 523831"/>
                      <a:gd name="connsiteX4" fmla="*/ 640192 w 1486033"/>
                      <a:gd name="connsiteY4" fmla="*/ 0 h 523831"/>
                      <a:gd name="connsiteX0" fmla="*/ 934271 w 1485703"/>
                      <a:gd name="connsiteY0" fmla="*/ 0 h 523830"/>
                      <a:gd name="connsiteX1" fmla="*/ 1491 w 1485703"/>
                      <a:gd name="connsiteY1" fmla="*/ 330838 h 523830"/>
                      <a:gd name="connsiteX2" fmla="*/ 736687 w 1485703"/>
                      <a:gd name="connsiteY2" fmla="*/ 523827 h 523830"/>
                      <a:gd name="connsiteX3" fmla="*/ 1485667 w 1485703"/>
                      <a:gd name="connsiteY3" fmla="*/ 335433 h 523830"/>
                      <a:gd name="connsiteX4" fmla="*/ 768852 w 1485703"/>
                      <a:gd name="connsiteY4" fmla="*/ 50544 h 523830"/>
                      <a:gd name="connsiteX5" fmla="*/ 640192 w 1485703"/>
                      <a:gd name="connsiteY5" fmla="*/ 0 h 523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85703" h="523830">
                        <a:moveTo>
                          <a:pt x="934271" y="0"/>
                        </a:moveTo>
                        <a:cubicBezTo>
                          <a:pt x="534508" y="77348"/>
                          <a:pt x="34422" y="243534"/>
                          <a:pt x="1491" y="330838"/>
                        </a:cubicBezTo>
                        <a:cubicBezTo>
                          <a:pt x="-31440" y="418143"/>
                          <a:pt x="489324" y="523061"/>
                          <a:pt x="736687" y="523827"/>
                        </a:cubicBezTo>
                        <a:cubicBezTo>
                          <a:pt x="984050" y="524593"/>
                          <a:pt x="1480306" y="414313"/>
                          <a:pt x="1485667" y="335433"/>
                        </a:cubicBezTo>
                        <a:cubicBezTo>
                          <a:pt x="1491028" y="256553"/>
                          <a:pt x="909764" y="106449"/>
                          <a:pt x="768852" y="50544"/>
                        </a:cubicBezTo>
                        <a:cubicBezTo>
                          <a:pt x="627940" y="-5361"/>
                          <a:pt x="658572" y="9190"/>
                          <a:pt x="640192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2767-4734-452E-BB46-91566CFC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pic>
        <p:nvPicPr>
          <p:cNvPr id="4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881A525F-FFEF-4306-9738-16C825079E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8450" y="1993084"/>
            <a:ext cx="1847100" cy="18471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4337B-C3B2-46A5-96C9-97FA5653C94A}"/>
              </a:ext>
            </a:extLst>
          </p:cNvPr>
          <p:cNvSpPr txBox="1"/>
          <p:nvPr/>
        </p:nvSpPr>
        <p:spPr>
          <a:xfrm>
            <a:off x="628650" y="933985"/>
            <a:ext cx="448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AA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https://github.com/gpwa-com/WSIA2019</a:t>
            </a:r>
            <a:endParaRPr lang="en-US" dirty="0">
              <a:solidFill>
                <a:srgbClr val="EDA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4AFF-72EF-4E5D-AAEF-F920087C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9346"/>
          </a:xfrm>
        </p:spPr>
        <p:txBody>
          <a:bodyPr/>
          <a:lstStyle/>
          <a:p>
            <a:r>
              <a:rPr lang="en-US" dirty="0"/>
              <a:t>Google Colab Shortcuts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E19FE8-A5AD-40C3-BE83-9D7FCC6534B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0512582"/>
              </p:ext>
            </p:extLst>
          </p:nvPr>
        </p:nvGraphicFramePr>
        <p:xfrm>
          <a:off x="628650" y="1012149"/>
          <a:ext cx="78867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69829877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783043954"/>
                    </a:ext>
                  </a:extLst>
                </a:gridCol>
              </a:tblGrid>
              <a:tr h="297831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54116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Run cell and select next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 + 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14361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Insert code cell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32742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Insert code cell 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30118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Comment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93087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Delete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55395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Convert to code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02267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Convert to text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56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Show keyboard 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AC47-3F5B-429A-B9A6-9DA32DCE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NumPy</a:t>
            </a:r>
          </a:p>
        </p:txBody>
      </p:sp>
      <p:pic>
        <p:nvPicPr>
          <p:cNvPr id="4" name="Content Placeholder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F5A0AA3-6110-402F-A07E-00D34036B4B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8650" y="1282303"/>
            <a:ext cx="7886700" cy="31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4AFF-72EF-4E5D-AAEF-F920087C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9346"/>
          </a:xfrm>
        </p:spPr>
        <p:txBody>
          <a:bodyPr/>
          <a:lstStyle/>
          <a:p>
            <a:r>
              <a:rPr lang="en-US" dirty="0"/>
              <a:t>Google Colab Shortcuts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E19FE8-A5AD-40C3-BE83-9D7FCC6534B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00120482"/>
              </p:ext>
            </p:extLst>
          </p:nvPr>
        </p:nvGraphicFramePr>
        <p:xfrm>
          <a:off x="628650" y="1012149"/>
          <a:ext cx="78867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69829877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783043954"/>
                    </a:ext>
                  </a:extLst>
                </a:gridCol>
              </a:tblGrid>
              <a:tr h="297831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54116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Run cell and select next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 + 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14361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Insert code cell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32742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Insert code cell 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30118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Comment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93087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Delete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55395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Convert to code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02267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Convert to text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56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Show keyboard 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44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4D65-6289-4C54-B868-7AE2283C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Pandas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DD693-4B63-4107-B105-B6D176E9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69" y="1938249"/>
            <a:ext cx="581106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2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4AFF-72EF-4E5D-AAEF-F920087C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9346"/>
          </a:xfrm>
        </p:spPr>
        <p:txBody>
          <a:bodyPr/>
          <a:lstStyle/>
          <a:p>
            <a:r>
              <a:rPr lang="en-US" dirty="0"/>
              <a:t>Google Colab Shortcuts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E19FE8-A5AD-40C3-BE83-9D7FCC6534B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71559410"/>
              </p:ext>
            </p:extLst>
          </p:nvPr>
        </p:nvGraphicFramePr>
        <p:xfrm>
          <a:off x="628650" y="1012149"/>
          <a:ext cx="78867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69829877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783043954"/>
                    </a:ext>
                  </a:extLst>
                </a:gridCol>
              </a:tblGrid>
              <a:tr h="297831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54116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Run cell and select next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 + 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14361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Insert code cell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32742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Insert code cell 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30118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Comment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93087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Delete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55395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Convert to code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02267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Convert to text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56"/>
                  </a:ext>
                </a:extLst>
              </a:tr>
              <a:tr h="297831">
                <a:tc>
                  <a:txBody>
                    <a:bodyPr/>
                    <a:lstStyle/>
                    <a:p>
                      <a:r>
                        <a:rPr lang="en-US" sz="1600" dirty="0"/>
                        <a:t>Show keyboard 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M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66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4675-F9EA-4200-A61C-938A4FDB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pic>
        <p:nvPicPr>
          <p:cNvPr id="1026" name="Picture 2" descr="Automation">
            <a:extLst>
              <a:ext uri="{FF2B5EF4-FFF2-40B4-BE49-F238E27FC236}">
                <a16:creationId xmlns:a16="http://schemas.microsoft.com/office/drawing/2014/main" id="{99194F89-DC82-4877-8532-8EA7D8F6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94" y="1163657"/>
            <a:ext cx="3071791" cy="310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s It Worth the Time?">
            <a:extLst>
              <a:ext uri="{FF2B5EF4-FFF2-40B4-BE49-F238E27FC236}">
                <a16:creationId xmlns:a16="http://schemas.microsoft.com/office/drawing/2014/main" id="{D193560D-A83F-4D87-801F-2C21A1A6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63656"/>
            <a:ext cx="3817586" cy="310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4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44D3-D758-485F-9A31-29632449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0F3F-207E-4C8A-AF19-2A19CDB3E0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" y="1072996"/>
            <a:ext cx="7886700" cy="3539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https://docs.python.org/3/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https://jakevdp.github.io/PythonDataScienceHandbook/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</a:t>
            </a:r>
          </a:p>
          <a:p>
            <a:pPr marL="457200" lvl="1" indent="0">
              <a:buNone/>
            </a:pPr>
            <a:r>
              <a:rPr lang="en-US" dirty="0"/>
              <a:t>Practical Application of R to Actuarial Work</a:t>
            </a:r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https://www.casact.org/community/affiliates/camar/1016/Sahasrabuddhe.pdf</a:t>
            </a:r>
            <a:endParaRPr lang="en-US" dirty="0"/>
          </a:p>
          <a:p>
            <a:pPr marL="914400" lvl="2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dirty="0"/>
              <a:t>Beyond Interactive: Notebook Innovation at Netflix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https://medium.com/netflix-techblog/notebook-innovation-591ee3221233</a:t>
            </a:r>
            <a:endParaRPr lang="en-US" dirty="0"/>
          </a:p>
          <a:p>
            <a:pPr lvl="1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1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2C00E9-C6A1-4F42-AC05-E485E689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5" y="1463040"/>
            <a:ext cx="6932750" cy="993775"/>
          </a:xfrm>
        </p:spPr>
        <p:txBody>
          <a:bodyPr/>
          <a:lstStyle/>
          <a:p>
            <a:r>
              <a:rPr lang="en-US" dirty="0"/>
              <a:t>Actuaries in Action</a:t>
            </a:r>
            <a:br>
              <a:rPr lang="en-US" dirty="0"/>
            </a:br>
            <a:r>
              <a:rPr lang="en-US" sz="1800" dirty="0"/>
              <a:t>Python in specialty products insurance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04273-B28D-47D4-8CEF-7DD905B6D9CB}"/>
              </a:ext>
            </a:extLst>
          </p:cNvPr>
          <p:cNvSpPr txBox="1"/>
          <p:nvPr/>
        </p:nvSpPr>
        <p:spPr>
          <a:xfrm>
            <a:off x="912384" y="4069080"/>
            <a:ext cx="40326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b="1" dirty="0">
                <a:solidFill>
                  <a:schemeClr val="accent6"/>
                </a:solidFill>
                <a:latin typeface="Arial" panose="020B0604020202020204" pitchFamily="34" charset="0"/>
              </a:rPr>
              <a:t>Wholesale &amp; Specialty Insurance Symposium: Risky Business</a:t>
            </a:r>
            <a:endParaRPr lang="en-US" sz="9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900" i="1" dirty="0">
                <a:solidFill>
                  <a:schemeClr val="accent6"/>
                </a:solidFill>
                <a:latin typeface="Arial" panose="020B0604020202020204" pitchFamily="34" charset="0"/>
              </a:rPr>
              <a:t>Arizona State University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solidFill>
                  <a:schemeClr val="accent1"/>
                </a:solidFill>
                <a:latin typeface="Arial" panose="020B0604020202020204" pitchFamily="34" charset="0"/>
              </a:rPr>
              <a:t>Phoenix, Arizona | October 10-11, 2019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6DF318-9C4D-4C34-AEDC-407667973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384" y="2846159"/>
            <a:ext cx="6932751" cy="832224"/>
          </a:xfrm>
        </p:spPr>
        <p:txBody>
          <a:bodyPr/>
          <a:lstStyle/>
          <a:p>
            <a:r>
              <a:rPr lang="en-US" dirty="0"/>
              <a:t>Zachary Luety ACAS, MAAA</a:t>
            </a:r>
          </a:p>
        </p:txBody>
      </p:sp>
    </p:spTree>
    <p:extLst>
      <p:ext uri="{BB962C8B-B14F-4D97-AF65-F5344CB8AC3E}">
        <p14:creationId xmlns:p14="http://schemas.microsoft.com/office/powerpoint/2010/main" val="4152409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3CD-4840-4B06-B40C-74BEF004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5953-174F-4528-BB81-DF5DE85B77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" y="1072996"/>
            <a:ext cx="7886700" cy="3539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Contact:</a:t>
            </a:r>
          </a:p>
          <a:p>
            <a:pPr marL="0" indent="0">
              <a:buNone/>
            </a:pPr>
            <a:r>
              <a:rPr lang="en-US" dirty="0"/>
              <a:t>	Zach Luety</a:t>
            </a:r>
          </a:p>
          <a:p>
            <a:pPr marL="0" indent="0">
              <a:buNone/>
            </a:pPr>
            <a:r>
              <a:rPr lang="en-US" dirty="0"/>
              <a:t>	zluety@gpwa.com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available at </a:t>
            </a:r>
            <a:r>
              <a:rPr lang="en-US" dirty="0">
                <a:hlinkClick r:id="rId2"/>
              </a:rPr>
              <a:t>https://github.com/gpwa-com/WSIA2019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8ADD-C270-4457-89EF-2F16BB3E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4D85-C951-4284-92F0-492B20CEE8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 resumes to </a:t>
            </a:r>
            <a:r>
              <a:rPr lang="en-US" dirty="0">
                <a:hlinkClick r:id="rId2"/>
              </a:rPr>
              <a:t>gpwa@gpwa.com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2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Image result for sql logo">
            <a:extLst>
              <a:ext uri="{FF2B5EF4-FFF2-40B4-BE49-F238E27FC236}">
                <a16:creationId xmlns:a16="http://schemas.microsoft.com/office/drawing/2014/main" id="{A54042F9-1EA1-4A7A-87C8-CF337258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675" y="1331036"/>
            <a:ext cx="2365170" cy="109657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0412E4-3043-4FD7-B979-841CB4DF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our toolbox?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9297-A562-4C5B-AED2-FCFDB7F2FE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Excel</a:t>
            </a:r>
          </a:p>
          <a:p>
            <a:pPr marL="0" indent="0">
              <a:buNone/>
            </a:pPr>
            <a:r>
              <a:rPr lang="en-US" dirty="0"/>
              <a:t>Tableau/Power BI</a:t>
            </a:r>
          </a:p>
          <a:p>
            <a:pPr marL="0" indent="0">
              <a:buNone/>
            </a:pPr>
            <a:r>
              <a:rPr lang="en-US" dirty="0"/>
              <a:t>SQL</a:t>
            </a:r>
          </a:p>
        </p:txBody>
      </p:sp>
      <p:pic>
        <p:nvPicPr>
          <p:cNvPr id="1028" name="Picture 4" descr="Image result for tableau logo">
            <a:extLst>
              <a:ext uri="{FF2B5EF4-FFF2-40B4-BE49-F238E27FC236}">
                <a16:creationId xmlns:a16="http://schemas.microsoft.com/office/drawing/2014/main" id="{63C8E056-CFF9-4F8F-9DB4-66E1AF45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050" y="2348788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BE2A4-1826-486D-B9FE-C3FA43B27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207" y="1800499"/>
            <a:ext cx="1096579" cy="10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AE8E-7B38-4E69-BF27-6A429E2C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soft skills?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97FC-1405-4BF9-8ACB-7433FE3B83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Communication</a:t>
            </a:r>
          </a:p>
          <a:p>
            <a:pPr marL="0" indent="0">
              <a:buNone/>
            </a:pPr>
            <a:r>
              <a:rPr lang="en-US" dirty="0"/>
              <a:t>Attention to Detail</a:t>
            </a:r>
          </a:p>
          <a:p>
            <a:pPr marL="0" indent="0">
              <a:buNone/>
            </a:pPr>
            <a:r>
              <a:rPr lang="en-US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39121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836A-8D98-46AC-9087-B7661B0F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programming?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5624445-D2CC-4DCB-865A-4D710DBC3E97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1" b="44710"/>
          <a:stretch/>
        </p:blipFill>
        <p:spPr bwMode="auto">
          <a:xfrm>
            <a:off x="2801937" y="1471448"/>
            <a:ext cx="3540125" cy="15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48ECA-B54D-43DB-9B2A-8B085689F87E}"/>
              </a:ext>
            </a:extLst>
          </p:cNvPr>
          <p:cNvSpPr txBox="1"/>
          <p:nvPr/>
        </p:nvSpPr>
        <p:spPr>
          <a:xfrm>
            <a:off x="746234" y="1222703"/>
            <a:ext cx="151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before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A5CBF-B392-4623-AA3F-41B5E6E1F2F0}"/>
              </a:ext>
            </a:extLst>
          </p:cNvPr>
          <p:cNvSpPr txBox="1"/>
          <p:nvPr/>
        </p:nvSpPr>
        <p:spPr>
          <a:xfrm>
            <a:off x="6728372" y="1077310"/>
            <a:ext cx="151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after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D4DFB-BB01-4FF0-9D4C-9AC786852590}"/>
              </a:ext>
            </a:extLst>
          </p:cNvPr>
          <p:cNvSpPr txBox="1"/>
          <p:nvPr/>
        </p:nvSpPr>
        <p:spPr>
          <a:xfrm>
            <a:off x="3596290" y="3330028"/>
            <a:ext cx="15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01C092-32D0-4D0E-BDB0-49DEEC29197F}"/>
              </a:ext>
            </a:extLst>
          </p:cNvPr>
          <p:cNvCxnSpPr>
            <a:stCxn id="4" idx="2"/>
            <a:endCxn id="2050" idx="1"/>
          </p:cNvCxnSpPr>
          <p:nvPr/>
        </p:nvCxnSpPr>
        <p:spPr>
          <a:xfrm>
            <a:off x="1504731" y="1869034"/>
            <a:ext cx="1297206" cy="381932"/>
          </a:xfrm>
          <a:prstGeom prst="straightConnector1">
            <a:avLst/>
          </a:prstGeom>
          <a:ln w="38100">
            <a:solidFill>
              <a:srgbClr val="EDA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F3E23E-54C7-469F-86EB-005382D9FB0B}"/>
              </a:ext>
            </a:extLst>
          </p:cNvPr>
          <p:cNvCxnSpPr>
            <a:cxnSpLocks/>
          </p:cNvCxnSpPr>
          <p:nvPr/>
        </p:nvCxnSpPr>
        <p:spPr>
          <a:xfrm flipH="1" flipV="1">
            <a:off x="4354787" y="2676634"/>
            <a:ext cx="3503" cy="653394"/>
          </a:xfrm>
          <a:prstGeom prst="straightConnector1">
            <a:avLst/>
          </a:prstGeom>
          <a:ln w="38100">
            <a:solidFill>
              <a:srgbClr val="EDA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FF5D3D-2AF8-4CD6-A5E4-B4271F884D7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57464" y="1400476"/>
            <a:ext cx="670908" cy="526421"/>
          </a:xfrm>
          <a:prstGeom prst="straightConnector1">
            <a:avLst/>
          </a:prstGeom>
          <a:ln w="38100">
            <a:solidFill>
              <a:srgbClr val="EDA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4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3DBC-572F-4E26-8D22-0634D0E0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1BBB-8DAF-401C-B454-1DCB13462E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Automate reporting</a:t>
            </a:r>
          </a:p>
          <a:p>
            <a:pPr marL="0" indent="0">
              <a:buNone/>
            </a:pPr>
            <a:r>
              <a:rPr lang="en-US" dirty="0"/>
              <a:t>Minimize errors</a:t>
            </a:r>
          </a:p>
          <a:p>
            <a:pPr marL="0" indent="0">
              <a:buNone/>
            </a:pPr>
            <a:r>
              <a:rPr lang="en-US" dirty="0"/>
              <a:t>Delegation</a:t>
            </a:r>
          </a:p>
        </p:txBody>
      </p:sp>
    </p:spTree>
    <p:extLst>
      <p:ext uri="{BB962C8B-B14F-4D97-AF65-F5344CB8AC3E}">
        <p14:creationId xmlns:p14="http://schemas.microsoft.com/office/powerpoint/2010/main" val="22730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946A-F65B-444E-B686-6230AB78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D631-F55D-47D6-8DB5-0C5A09E331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data from web</a:t>
            </a:r>
          </a:p>
          <a:p>
            <a:pPr marL="0" indent="0">
              <a:buNone/>
            </a:pPr>
            <a:r>
              <a:rPr lang="en-US" dirty="0"/>
              <a:t>Use open-source tools to dive into novel approaches</a:t>
            </a:r>
          </a:p>
          <a:p>
            <a:pPr marL="457200" lvl="1" indent="0">
              <a:buNone/>
            </a:pPr>
            <a:r>
              <a:rPr lang="en-US" dirty="0"/>
              <a:t>Machine learning techniques</a:t>
            </a:r>
          </a:p>
          <a:p>
            <a:pPr marL="457200" lvl="1" indent="0">
              <a:buNone/>
            </a:pPr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6700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097F-4CF7-4C67-8AFF-DF5452A4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00D8-5A7D-41B6-B754-C1647E11E6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Its fun!</a:t>
            </a:r>
          </a:p>
        </p:txBody>
      </p:sp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CA8208F5-CA3D-4F0E-BD11-60D5DA02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2875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9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71B8-0E8A-4E05-9309-E46E2F4A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DC5DF-D0D9-424F-9EAD-6CA451C5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27" y="933985"/>
            <a:ext cx="3593005" cy="3618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74304-7741-41DA-BF3B-B687A2768106}"/>
              </a:ext>
            </a:extLst>
          </p:cNvPr>
          <p:cNvSpPr txBox="1"/>
          <p:nvPr/>
        </p:nvSpPr>
        <p:spPr>
          <a:xfrm>
            <a:off x="77074" y="4148083"/>
            <a:ext cx="412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929D9E"/>
                </a:solidFill>
              </a:rPr>
              <a:t>Source: TIOBOE Index for October 2019</a:t>
            </a:r>
          </a:p>
          <a:p>
            <a:r>
              <a:rPr lang="en-US" sz="1200" i="1" dirty="0">
                <a:solidFill>
                  <a:srgbClr val="929D9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https://www.tiobe.com/tiobe-index/</a:t>
            </a:r>
            <a:endParaRPr lang="en-US" sz="1200" i="1" dirty="0">
              <a:solidFill>
                <a:srgbClr val="929D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0699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67D"/>
      </a:accent1>
      <a:accent2>
        <a:srgbClr val="99999A"/>
      </a:accent2>
      <a:accent3>
        <a:srgbClr val="00263D"/>
      </a:accent3>
      <a:accent4>
        <a:srgbClr val="B6BD00"/>
      </a:accent4>
      <a:accent5>
        <a:srgbClr val="B3282D"/>
      </a:accent5>
      <a:accent6>
        <a:srgbClr val="EDAA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473</Words>
  <Application>Microsoft Office PowerPoint</Application>
  <PresentationFormat>On-screen Show (16:9)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LT Std 45 Book</vt:lpstr>
      <vt:lpstr>Calibri</vt:lpstr>
      <vt:lpstr>Calibri Light</vt:lpstr>
      <vt:lpstr>1_Custom Design</vt:lpstr>
      <vt:lpstr>Wholesale &amp; Specialty Insurance Symposium: Risky Business</vt:lpstr>
      <vt:lpstr>Actuaries in Action Python in specialty products insurance</vt:lpstr>
      <vt:lpstr>What’s in our toolbox?</vt:lpstr>
      <vt:lpstr>What about soft skills?</vt:lpstr>
      <vt:lpstr>Why learn programming?</vt:lpstr>
      <vt:lpstr>Why learn programming?</vt:lpstr>
      <vt:lpstr>Why learn programming?</vt:lpstr>
      <vt:lpstr>Why learn programming?</vt:lpstr>
      <vt:lpstr>Choosing a language</vt:lpstr>
      <vt:lpstr>PowerPoint Presentation</vt:lpstr>
      <vt:lpstr>PowerPoint Presentation</vt:lpstr>
      <vt:lpstr>Intro to Python</vt:lpstr>
      <vt:lpstr>Google Colab Shortcuts</vt:lpstr>
      <vt:lpstr>Intro to NumPy</vt:lpstr>
      <vt:lpstr>Google Colab Shortcuts</vt:lpstr>
      <vt:lpstr>Intro to Pandas</vt:lpstr>
      <vt:lpstr>Google Colab Shortcuts</vt:lpstr>
      <vt:lpstr>Cautions</vt:lpstr>
      <vt:lpstr>Further Reading</vt:lpstr>
      <vt:lpstr>Questions</vt:lpstr>
      <vt:lpstr>Internship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 &amp; Specialty Insurance Symposium: Risky Business</dc:title>
  <dc:creator>Zach Luety (GPWA)</dc:creator>
  <cp:lastModifiedBy>Zach Luety (GPWA)</cp:lastModifiedBy>
  <cp:revision>13</cp:revision>
  <dcterms:created xsi:type="dcterms:W3CDTF">2019-10-05T21:11:36Z</dcterms:created>
  <dcterms:modified xsi:type="dcterms:W3CDTF">2019-10-07T15:42:41Z</dcterms:modified>
</cp:coreProperties>
</file>