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7" r:id="rId12"/>
    <p:sldId id="278" r:id="rId13"/>
    <p:sldId id="265" r:id="rId14"/>
    <p:sldId id="266" r:id="rId15"/>
    <p:sldId id="279" r:id="rId16"/>
    <p:sldId id="268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sv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A39E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96875" y="1905000"/>
            <a:ext cx="12192000" cy="2533650"/>
            <a:chOff x="0" y="1905000"/>
            <a:chExt cx="12192000" cy="2533650"/>
          </a:xfrm>
        </p:grpSpPr>
        <p:sp>
          <p:nvSpPr>
            <p:cNvPr id="4" name="矩形 3"/>
            <p:cNvSpPr/>
            <p:nvPr/>
          </p:nvSpPr>
          <p:spPr>
            <a:xfrm>
              <a:off x="0" y="43053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9050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095500"/>
              <a:ext cx="12192000" cy="2133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38450" y="2066836"/>
            <a:ext cx="6515100" cy="1649912"/>
            <a:chOff x="2838450" y="2317162"/>
            <a:chExt cx="6515100" cy="1649912"/>
          </a:xfrm>
        </p:grpSpPr>
        <p:sp>
          <p:nvSpPr>
            <p:cNvPr id="7" name="文本框 6"/>
            <p:cNvSpPr txBox="1"/>
            <p:nvPr/>
          </p:nvSpPr>
          <p:spPr>
            <a:xfrm>
              <a:off x="2838450" y="2317162"/>
              <a:ext cx="651510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rgbClr val="3FA39E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shell</a:t>
              </a:r>
              <a:r>
                <a:rPr lang="zh-CN" altLang="en-US" sz="7200" dirty="0">
                  <a:solidFill>
                    <a:srgbClr val="3FA39E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项目</a:t>
              </a:r>
              <a:endParaRPr lang="zh-CN" altLang="en-US" sz="7200" dirty="0">
                <a:solidFill>
                  <a:srgbClr val="3FA39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352801" y="3628619"/>
              <a:ext cx="5452767" cy="338455"/>
              <a:chOff x="6734629" y="3817257"/>
              <a:chExt cx="3004457" cy="39920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003339" y="3818755"/>
                <a:ext cx="2390050" cy="397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sz="1600" dirty="0">
                    <a:solidFill>
                      <a:srgbClr val="3FA39E"/>
                    </a:solidFill>
                    <a:latin typeface="Arial" panose="020B0604020202020204" pitchFamily="34" charset="0"/>
                  </a:rPr>
                  <a:t>Simulation  </a:t>
                </a:r>
                <a:r>
                  <a:rPr lang="en-US" altLang="zh-CN" sz="1600" dirty="0">
                    <a:solidFill>
                      <a:srgbClr val="3FA39E"/>
                    </a:solidFill>
                    <a:latin typeface="Arial" panose="020B0604020202020204" pitchFamily="34" charset="0"/>
                  </a:rPr>
                  <a:t>Tasks</a:t>
                </a:r>
                <a:endParaRPr lang="en-US" altLang="zh-CN" sz="1600" dirty="0">
                  <a:solidFill>
                    <a:srgbClr val="3FA39E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6734629" y="3817257"/>
                <a:ext cx="3004457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6734629" y="4209143"/>
                <a:ext cx="3004457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/>
          <p:cNvSpPr txBox="1"/>
          <p:nvPr/>
        </p:nvSpPr>
        <p:spPr>
          <a:xfrm>
            <a:off x="4210050" y="3841228"/>
            <a:ext cx="377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FA3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答辩人：龚秦</a:t>
            </a:r>
            <a:r>
              <a:rPr lang="en-US" altLang="zh-CN" dirty="0">
                <a:solidFill>
                  <a:srgbClr val="3FA3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3FA3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周慧敏</a:t>
            </a:r>
            <a:endParaRPr lang="zh-CN" altLang="en-US" dirty="0">
              <a:solidFill>
                <a:srgbClr val="3FA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6770" y="28194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16000" y="1179830"/>
            <a:ext cx="86728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具体进度</a:t>
            </a:r>
            <a:r>
              <a:rPr lang="en-US" altLang="zh-CN"/>
              <a:t>——</a:t>
            </a:r>
            <a:r>
              <a:rPr lang="zh-CN" altLang="en-US"/>
              <a:t>实现了：</a:t>
            </a:r>
            <a:endParaRPr lang="zh-CN" altLang="en-US"/>
          </a:p>
          <a:p>
            <a:endParaRPr lang="zh-CN" altLang="en-US"/>
          </a:p>
          <a:p>
            <a:pPr indent="457200"/>
            <a:r>
              <a:rPr lang="zh-CN" altLang="en-US">
                <a:sym typeface="+mn-ea"/>
              </a:rPr>
              <a:t>1. shell 程序能够提供命令的输入，执行并显示执行结果的功能。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r>
              <a:rPr lang="zh-CN" altLang="en-US">
                <a:sym typeface="+mn-ea"/>
              </a:rPr>
              <a:t>2. shell 程序能够提供可 shell 编程的功能，能够执行简单的 shell 脚本。</a:t>
            </a:r>
            <a:endParaRPr lang="zh-CN" altLang="en-US">
              <a:sym typeface="+mn-ea"/>
            </a:endParaRPr>
          </a:p>
          <a:p>
            <a:pPr indent="457200"/>
            <a:endParaRPr lang="zh-CN" altLang="en-US"/>
          </a:p>
          <a:p>
            <a:pPr indent="457200"/>
            <a:r>
              <a:rPr lang="en-US" altLang="zh-CN"/>
              <a:t>3.</a:t>
            </a:r>
            <a:r>
              <a:rPr lang="zh-CN" altLang="en-US"/>
              <a:t>变量的存储，</a:t>
            </a:r>
            <a:r>
              <a:rPr lang="zh-CN" altLang="en-US"/>
              <a:t>个性化设置。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6000" y="3277235"/>
            <a:ext cx="1073277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具体文件：</a:t>
            </a:r>
            <a:endParaRPr lang="zh-CN" altLang="en-US"/>
          </a:p>
          <a:p>
            <a:pPr indent="457200"/>
            <a:r>
              <a:rPr lang="en-US" altLang="zh-CN" sz="1600"/>
              <a:t>main.cpp——</a:t>
            </a:r>
            <a:r>
              <a:rPr lang="zh-CN" altLang="en-US" sz="1600"/>
              <a:t>主函数</a:t>
            </a:r>
            <a:endParaRPr lang="en-US" altLang="zh-CN" sz="1600"/>
          </a:p>
          <a:p>
            <a:pPr indent="457200"/>
            <a:r>
              <a:rPr lang="en-US" altLang="zh-CN" sz="1600"/>
              <a:t>execute.cpp——创建一个子进程来执行指定的外部命令，并在执行过程中传递特定的环境变量。</a:t>
            </a:r>
            <a:endParaRPr lang="en-US" altLang="zh-CN" sz="1600"/>
          </a:p>
          <a:p>
            <a:pPr indent="457200"/>
            <a:r>
              <a:rPr lang="en-US" altLang="zh-CN" sz="1600"/>
              <a:t>process.cpp——根据用户输入的命令类型（控制结构命令、内建命令</a:t>
            </a:r>
            <a:r>
              <a:rPr lang="zh-CN" altLang="en-US" sz="1600"/>
              <a:t>等</a:t>
            </a:r>
            <a:r>
              <a:rPr lang="en-US" altLang="zh-CN" sz="1600"/>
              <a:t>）选择并执行相应的处理函数。</a:t>
            </a:r>
            <a:endParaRPr lang="en-US" altLang="zh-CN" sz="1600"/>
          </a:p>
          <a:p>
            <a:pPr indent="457200"/>
            <a:r>
              <a:rPr lang="en-US" altLang="zh-CN" sz="1600"/>
              <a:t>splitline.cpp——提示用户输入命令、解析命令行参数、    动态分配内存以及释放内存等操作。</a:t>
            </a:r>
            <a:endParaRPr lang="en-US" altLang="zh-CN" sz="1600"/>
          </a:p>
          <a:p>
            <a:pPr indent="457200"/>
            <a:r>
              <a:rPr lang="en-US" altLang="zh-CN" sz="1600"/>
              <a:t>varlib.cpp——模拟了shell中的环境变量操作，允许你存储、查找、导出和列出环境变量</a:t>
            </a:r>
            <a:r>
              <a:rPr lang="zh-CN" altLang="en-US" sz="1600"/>
              <a:t>。</a:t>
            </a:r>
            <a:endParaRPr lang="en-US" altLang="zh-CN" sz="1600"/>
          </a:p>
          <a:p>
            <a:pPr indent="457200"/>
            <a:r>
              <a:rPr lang="en-US" altLang="zh-CN" sz="1600"/>
              <a:t>controlflow.cpp——管理和处理简单 Shell 程序中的控制结构命令（如 if、then、fi）</a:t>
            </a:r>
            <a:r>
              <a:rPr lang="zh-CN" altLang="en-US" sz="1600"/>
              <a:t>。</a:t>
            </a:r>
            <a:endParaRPr lang="en-US" altLang="zh-CN" sz="1600"/>
          </a:p>
          <a:p>
            <a:pPr indent="457200"/>
            <a:r>
              <a:rPr lang="en-US" altLang="zh-CN" sz="1600"/>
              <a:t>builtin.cpp——对内建命令的识别和执行，以及变量赋值操作的合法性检查</a:t>
            </a:r>
            <a:r>
              <a:rPr lang="zh-CN" altLang="en-US" sz="1600"/>
              <a:t>。</a:t>
            </a:r>
            <a:endParaRPr lang="en-US" altLang="zh-CN" sz="1600"/>
          </a:p>
          <a:p>
            <a:pPr indent="457200"/>
            <a:endParaRPr lang="en-US" altLang="zh-CN"/>
          </a:p>
          <a:p>
            <a:pPr indent="457200"/>
            <a:r>
              <a:rPr lang="en-US" altLang="zh-CN"/>
              <a:t>varlib.h</a:t>
            </a:r>
            <a:endParaRPr lang="en-US" altLang="zh-CN"/>
          </a:p>
          <a:p>
            <a:pPr indent="457200"/>
            <a:r>
              <a:rPr lang="en-US" altLang="zh-CN"/>
              <a:t>smsh.h</a:t>
            </a:r>
            <a:endParaRPr lang="zh-CN" altLang="en-US"/>
          </a:p>
          <a:p>
            <a:endParaRPr lang="en-US" altLang="zh-CN"/>
          </a:p>
          <a:p>
            <a:pPr indent="457200"/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矩形 64"/>
          <p:cNvSpPr/>
          <p:nvPr/>
        </p:nvSpPr>
        <p:spPr>
          <a:xfrm>
            <a:off x="-10541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black"/>
              </a:solidFill>
              <a:sym typeface="Wingdings" panose="05000000000000000000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6770" y="28194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9210" y="1349375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r>
              <a:rPr lang="zh-CN" altLang="en-US"/>
              <a:t>命令：</a:t>
            </a:r>
            <a:endParaRPr lang="zh-CN" altLang="en-US"/>
          </a:p>
          <a:p>
            <a:pPr marL="914400" lvl="2" indent="457200"/>
            <a:endParaRPr lang="zh-CN" altLang="en-US"/>
          </a:p>
          <a:p>
            <a:pPr marL="914400" lvl="2" indent="457200"/>
            <a:r>
              <a:rPr lang="en-US" altLang="zh-CN"/>
              <a:t>ls</a:t>
            </a:r>
            <a:endParaRPr lang="en-US" altLang="zh-CN"/>
          </a:p>
          <a:p>
            <a:pPr marL="914400" lvl="2" indent="457200"/>
            <a:r>
              <a:rPr lang="en-US" altLang="zh-CN"/>
              <a:t>cat</a:t>
            </a:r>
            <a:endParaRPr lang="en-US" altLang="zh-CN"/>
          </a:p>
          <a:p>
            <a:pPr marL="914400" lvl="2" indent="457200"/>
            <a:r>
              <a:rPr lang="en-US" altLang="zh-CN"/>
              <a:t>vim</a:t>
            </a:r>
            <a:endParaRPr lang="en-US" altLang="zh-CN"/>
          </a:p>
          <a:p>
            <a:pPr marL="914400" lvl="2" indent="457200"/>
            <a:r>
              <a:rPr lang="en-US" altLang="zh-CN"/>
              <a:t>exit</a:t>
            </a:r>
            <a:endParaRPr lang="en-US" altLang="zh-CN"/>
          </a:p>
          <a:p>
            <a:pPr marL="914400" lvl="2" indent="457200"/>
            <a:r>
              <a:rPr lang="en-US" altLang="zh-CN"/>
              <a:t>cd</a:t>
            </a:r>
            <a:endParaRPr lang="en-US" altLang="zh-CN"/>
          </a:p>
          <a:p>
            <a:pPr marL="914400" lvl="2" indent="457200"/>
            <a:r>
              <a:rPr lang="en-US" altLang="zh-CN"/>
              <a:t>pwd</a:t>
            </a:r>
            <a:endParaRPr lang="en-US" altLang="zh-CN"/>
          </a:p>
          <a:p>
            <a:pPr marL="914400" lvl="2" indent="457200"/>
            <a:r>
              <a:rPr lang="en-US" altLang="zh-CN"/>
              <a:t>......</a:t>
            </a:r>
            <a:endParaRPr lang="en-US" altLang="zh-CN"/>
          </a:p>
          <a:p>
            <a:pPr marL="914400" lvl="2" indent="457200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99210" y="4325620"/>
            <a:ext cx="84562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其中</a:t>
            </a:r>
            <a:r>
              <a:rPr lang="en-US" altLang="zh-CN" b="1"/>
              <a:t>exit</a:t>
            </a:r>
            <a:r>
              <a:rPr lang="zh-CN" altLang="en-US" b="1"/>
              <a:t>命令，</a:t>
            </a:r>
            <a:r>
              <a:rPr lang="en-US" altLang="zh-CN" b="1"/>
              <a:t>cd</a:t>
            </a:r>
            <a:r>
              <a:rPr lang="zh-CN" altLang="en-US" b="1"/>
              <a:t>命令为内置命令，需要自己实现而不能使用</a:t>
            </a:r>
            <a:r>
              <a:rPr lang="en-US" altLang="zh-CN" b="1"/>
              <a:t>exec</a:t>
            </a:r>
            <a:r>
              <a:rPr lang="zh-CN" altLang="en-US" b="1"/>
              <a:t>家族函数来处理。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>
                <a:sym typeface="Wingdings" panose="05000000000000000000" charset="0"/>
              </a:rPr>
              <a:t></a:t>
            </a:r>
            <a:r>
              <a:rPr lang="en-US" altLang="zh-CN">
                <a:sym typeface="Wingdings" panose="05000000000000000000" charset="0"/>
              </a:rPr>
              <a:t>  </a:t>
            </a:r>
            <a:r>
              <a:rPr lang="zh-CN" altLang="en-US">
                <a:sym typeface="Wingdings" panose="05000000000000000000" charset="0"/>
              </a:rPr>
              <a:t>内置命令：由Shell自身直接实现，不需要创建子进程。</a:t>
            </a:r>
            <a:endParaRPr lang="zh-CN" altLang="en-US">
              <a:sym typeface="Wingdings" panose="05000000000000000000" charset="0"/>
            </a:endParaRPr>
          </a:p>
          <a:p>
            <a:endParaRPr lang="zh-CN" altLang="en-US">
              <a:sym typeface="Wingdings" panose="05000000000000000000" charset="0"/>
            </a:endParaRPr>
          </a:p>
          <a:p>
            <a:r>
              <a:rPr lang="zh-CN" altLang="en-US">
                <a:sym typeface="Wingdings" panose="05000000000000000000" charset="0"/>
              </a:rPr>
              <a:t></a:t>
            </a:r>
            <a:r>
              <a:rPr lang="en-US" altLang="zh-CN">
                <a:sym typeface="Wingdings" panose="05000000000000000000" charset="0"/>
              </a:rPr>
              <a:t>  </a:t>
            </a:r>
            <a:r>
              <a:rPr lang="zh-CN" altLang="en-US">
                <a:sym typeface="Wingdings" panose="05000000000000000000" charset="0"/>
              </a:rPr>
              <a:t>独立的可执行文件，通过Shell创建子进程来运行。</a:t>
            </a:r>
            <a:endParaRPr lang="zh-CN" altLang="en-US"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340328" y="3373716"/>
            <a:ext cx="35356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6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6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2289" y="1601182"/>
            <a:ext cx="1647422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3028" y="1601182"/>
            <a:ext cx="665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737" y="254215"/>
            <a:ext cx="2015313" cy="521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项目</a:t>
            </a:r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总结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395" y="9721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收获：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270635" y="1501775"/>
            <a:ext cx="10241915" cy="5063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</a:t>
            </a:r>
            <a:r>
              <a:rPr lang="zh-CN" altLang="en-US"/>
              <a:t>系统调用和库函数：</a:t>
            </a:r>
            <a:endParaRPr lang="zh-CN" altLang="en-US"/>
          </a:p>
          <a:p>
            <a:pPr indent="457200"/>
            <a:r>
              <a:rPr lang="zh-CN" altLang="en-US"/>
              <a:t>学习如何使用系统调用（例如 fork, exec, wait, pipe 等）来管理进程。</a:t>
            </a:r>
            <a:endParaRPr lang="zh-CN" altLang="en-US"/>
          </a:p>
          <a:p>
            <a:pPr indent="457200"/>
            <a:r>
              <a:rPr lang="zh-CN" altLang="en-US"/>
              <a:t>了解标准 C </a:t>
            </a:r>
            <a:r>
              <a:rPr lang="en-US" altLang="zh-CN"/>
              <a:t>++</a:t>
            </a:r>
            <a:r>
              <a:rPr lang="zh-CN" altLang="en-US"/>
              <a:t>库函数的使用</a:t>
            </a:r>
            <a:endParaRPr lang="zh-CN" altLang="en-US"/>
          </a:p>
          <a:p>
            <a:pPr indent="457200"/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进程管理：</a:t>
            </a:r>
            <a:endParaRPr lang="zh-CN" altLang="en-US"/>
          </a:p>
          <a:p>
            <a:pPr indent="457200"/>
            <a:r>
              <a:rPr lang="zh-CN" altLang="en-US"/>
              <a:t>理解如何创建子进程并在父子进程之间进行通信。</a:t>
            </a:r>
            <a:endParaRPr lang="zh-CN" altLang="en-US"/>
          </a:p>
          <a:p>
            <a:pPr indent="457200"/>
            <a:r>
              <a:rPr lang="zh-CN" altLang="en-US"/>
              <a:t>掌握进程的生命周期管理，包括启动、等待和终止。</a:t>
            </a:r>
            <a:endParaRPr lang="zh-CN" altLang="en-US"/>
          </a:p>
          <a:p>
            <a:pPr indent="457200"/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输入/输出处理：</a:t>
            </a:r>
            <a:endParaRPr lang="zh-CN" altLang="en-US"/>
          </a:p>
          <a:p>
            <a:pPr indent="457200"/>
            <a:r>
              <a:rPr lang="zh-CN" altLang="en-US"/>
              <a:t>学会处理用户输入，并将其解析成可以执行的命令和参数。</a:t>
            </a:r>
            <a:endParaRPr lang="zh-CN" altLang="en-US"/>
          </a:p>
          <a:p>
            <a:pPr indent="457200"/>
            <a:r>
              <a:rPr lang="zh-CN" altLang="en-US"/>
              <a:t>熟悉标准输入输出重定向和管道操作。</a:t>
            </a:r>
            <a:endParaRPr lang="zh-CN" altLang="en-US"/>
          </a:p>
          <a:p>
            <a:pPr indent="457200"/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字符串处理：</a:t>
            </a:r>
            <a:endParaRPr lang="zh-CN" altLang="en-US"/>
          </a:p>
          <a:p>
            <a:pPr indent="457200"/>
            <a:r>
              <a:rPr lang="zh-CN" altLang="en-US"/>
              <a:t>掌握字符串的分割、拼接和其他操作，这在解析命令行时尤为重要。</a:t>
            </a:r>
            <a:endParaRPr lang="zh-CN" altLang="en-US"/>
          </a:p>
          <a:p>
            <a:pPr indent="457200"/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文件系统操作：</a:t>
            </a:r>
            <a:endParaRPr lang="zh-CN" altLang="en-US"/>
          </a:p>
          <a:p>
            <a:pPr indent="457200"/>
            <a:r>
              <a:rPr lang="zh-CN" altLang="en-US"/>
              <a:t>了解如何在程序中访问和操作文件系统，例如改变当前工作目录、列出目录内容等。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737" y="254215"/>
            <a:ext cx="2015313" cy="521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项目</a:t>
            </a:r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总结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0160" y="1369060"/>
            <a:ext cx="8636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6.</a:t>
            </a:r>
            <a:r>
              <a:rPr lang="zh-CN" altLang="en-US"/>
              <a:t>错误处理：</a:t>
            </a:r>
            <a:endParaRPr lang="zh-CN" altLang="en-US"/>
          </a:p>
          <a:p>
            <a:pPr indent="457200"/>
            <a:r>
              <a:rPr lang="zh-CN" altLang="en-US"/>
              <a:t>学习如何检测和处理各种可能出现的错误情况，提高程序的鲁棒性。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7.</a:t>
            </a:r>
            <a:r>
              <a:rPr lang="zh-CN" altLang="en-US"/>
              <a:t>扩展和模块化设计：</a:t>
            </a:r>
            <a:endParaRPr lang="zh-CN" altLang="en-US"/>
          </a:p>
          <a:p>
            <a:pPr indent="457200"/>
            <a:r>
              <a:rPr lang="zh-CN" altLang="en-US"/>
              <a:t>通过实现内置命令、外部命令、脚本解释等功能，理解如何设计和扩展软件。</a:t>
            </a:r>
            <a:endParaRPr lang="zh-CN" altLang="en-US"/>
          </a:p>
          <a:p>
            <a:pPr indent="457200"/>
            <a:r>
              <a:rPr lang="zh-CN" altLang="en-US"/>
              <a:t>学会设计模块化代码，使得每个组件独立且易于测试和维护。</a:t>
            </a:r>
            <a:endParaRPr lang="zh-CN" altLang="en-US"/>
          </a:p>
          <a:p>
            <a:pPr indent="457200"/>
            <a:endParaRPr lang="zh-CN" altLang="en-US"/>
          </a:p>
          <a:p>
            <a:r>
              <a:rPr lang="en-US" altLang="zh-CN"/>
              <a:t>8.</a:t>
            </a:r>
            <a:r>
              <a:rPr lang="zh-CN" altLang="en-US"/>
              <a:t>调试和测试：</a:t>
            </a:r>
            <a:endParaRPr lang="zh-CN" altLang="en-US"/>
          </a:p>
          <a:p>
            <a:pPr indent="457200"/>
            <a:r>
              <a:rPr lang="zh-CN" altLang="en-US"/>
              <a:t>在开发过程中学习和应用调试技巧，以找出并修复错误。</a:t>
            </a:r>
            <a:endParaRPr lang="zh-CN" altLang="en-US"/>
          </a:p>
          <a:p>
            <a:pPr indent="457200"/>
            <a:r>
              <a:rPr lang="zh-CN" altLang="en-US"/>
              <a:t>了解如何设计测试用例来验证Shell的各项功能。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A39E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1905000"/>
            <a:ext cx="12192000" cy="2533650"/>
            <a:chOff x="0" y="1905000"/>
            <a:chExt cx="12192000" cy="2533650"/>
          </a:xfrm>
        </p:grpSpPr>
        <p:sp>
          <p:nvSpPr>
            <p:cNvPr id="4" name="矩形 3"/>
            <p:cNvSpPr/>
            <p:nvPr/>
          </p:nvSpPr>
          <p:spPr>
            <a:xfrm>
              <a:off x="0" y="43053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9050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095500"/>
              <a:ext cx="12192000" cy="2133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286000" y="2320834"/>
            <a:ext cx="7620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3FA39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感谢聆听</a:t>
            </a:r>
            <a:endParaRPr lang="zh-CN" altLang="en-US" sz="7200" dirty="0">
              <a:solidFill>
                <a:srgbClr val="3FA39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067052" y="3632291"/>
            <a:ext cx="6076948" cy="346072"/>
            <a:chOff x="6734629" y="3817257"/>
            <a:chExt cx="3033485" cy="408187"/>
          </a:xfrm>
        </p:grpSpPr>
        <p:sp>
          <p:nvSpPr>
            <p:cNvPr id="9" name="矩形 8"/>
            <p:cNvSpPr/>
            <p:nvPr/>
          </p:nvSpPr>
          <p:spPr>
            <a:xfrm>
              <a:off x="6753531" y="3818425"/>
              <a:ext cx="3014583" cy="407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dirty="0" smtClean="0">
                  <a:solidFill>
                    <a:srgbClr val="3FA39E"/>
                  </a:solidFill>
                  <a:latin typeface="Arial" panose="020B0604020202020204" pitchFamily="34" charset="0"/>
                </a:rPr>
                <a:t>THANK YOU FOR YOUR LISTENING!</a:t>
              </a:r>
              <a:endParaRPr lang="zh-CN" altLang="en-US" sz="1600" dirty="0">
                <a:solidFill>
                  <a:srgbClr val="3FA39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34629" y="3817257"/>
              <a:ext cx="300445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734629" y="4209143"/>
              <a:ext cx="300445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321731"/>
            <a:ext cx="12192000" cy="2218269"/>
            <a:chOff x="0" y="1905000"/>
            <a:chExt cx="12192000" cy="2533650"/>
          </a:xfrm>
        </p:grpSpPr>
        <p:sp>
          <p:nvSpPr>
            <p:cNvPr id="4" name="矩形 3"/>
            <p:cNvSpPr/>
            <p:nvPr/>
          </p:nvSpPr>
          <p:spPr>
            <a:xfrm>
              <a:off x="0" y="43053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9050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095500"/>
              <a:ext cx="12192000" cy="2133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838450" y="519758"/>
            <a:ext cx="651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3FA39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目录</a:t>
            </a:r>
            <a:endParaRPr lang="zh-CN" altLang="en-US" sz="7200" dirty="0">
              <a:solidFill>
                <a:srgbClr val="3FA39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545543" y="1831215"/>
            <a:ext cx="3071245" cy="346072"/>
            <a:chOff x="6734629" y="3817257"/>
            <a:chExt cx="3004457" cy="408187"/>
          </a:xfrm>
        </p:grpSpPr>
        <p:sp>
          <p:nvSpPr>
            <p:cNvPr id="9" name="矩形 8"/>
            <p:cNvSpPr/>
            <p:nvPr/>
          </p:nvSpPr>
          <p:spPr>
            <a:xfrm>
              <a:off x="7216539" y="3818425"/>
              <a:ext cx="2088564" cy="407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3FA39E"/>
                  </a:solidFill>
                  <a:latin typeface="Arial" panose="020B0604020202020204" pitchFamily="34" charset="0"/>
                </a:rPr>
                <a:t>CONTENT</a:t>
              </a:r>
              <a:endParaRPr lang="zh-CN" altLang="en-US" sz="1600" dirty="0">
                <a:solidFill>
                  <a:srgbClr val="3FA39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34629" y="3817257"/>
              <a:ext cx="300445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734629" y="4209143"/>
              <a:ext cx="300445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5398304" y="3244334"/>
            <a:ext cx="3579979" cy="3693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endParaRPr lang="zh-CN" altLang="en-US" sz="18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6239672" y="3198168"/>
            <a:ext cx="189724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16004" y="3290491"/>
            <a:ext cx="1914660" cy="488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</a:endParaRPr>
          </a:p>
        </p:txBody>
      </p:sp>
      <p:sp>
        <p:nvSpPr>
          <p:cNvPr id="17" name="文本框 10"/>
          <p:cNvSpPr txBox="1">
            <a:spLocks noChangeArrowheads="1"/>
          </p:cNvSpPr>
          <p:nvPr/>
        </p:nvSpPr>
        <p:spPr bwMode="auto">
          <a:xfrm>
            <a:off x="3479070" y="3304134"/>
            <a:ext cx="138852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8"/>
          <p:cNvSpPr>
            <a:spLocks noChangeArrowheads="1"/>
          </p:cNvSpPr>
          <p:nvPr/>
        </p:nvSpPr>
        <p:spPr bwMode="auto">
          <a:xfrm>
            <a:off x="5398304" y="4015462"/>
            <a:ext cx="3579979" cy="3693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endParaRPr lang="zh-CN" altLang="en-US" sz="18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black">
          <a:xfrm>
            <a:off x="6239672" y="3969296"/>
            <a:ext cx="189724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16004" y="3950891"/>
            <a:ext cx="1914660" cy="488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 kern="0">
              <a:solidFill>
                <a:prstClr val="white"/>
              </a:solidFill>
            </a:endParaRPr>
          </a:p>
        </p:txBody>
      </p:sp>
      <p:sp>
        <p:nvSpPr>
          <p:cNvPr id="21" name="文本框 17"/>
          <p:cNvSpPr txBox="1">
            <a:spLocks noChangeArrowheads="1"/>
          </p:cNvSpPr>
          <p:nvPr/>
        </p:nvSpPr>
        <p:spPr bwMode="auto">
          <a:xfrm>
            <a:off x="3479070" y="3964534"/>
            <a:ext cx="138852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5"/>
          <p:cNvSpPr>
            <a:spLocks noChangeArrowheads="1"/>
          </p:cNvSpPr>
          <p:nvPr/>
        </p:nvSpPr>
        <p:spPr bwMode="auto">
          <a:xfrm>
            <a:off x="5393729" y="4675862"/>
            <a:ext cx="3584554" cy="3693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endParaRPr lang="zh-CN" altLang="en-US" sz="18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black">
          <a:xfrm>
            <a:off x="6237385" y="4629696"/>
            <a:ext cx="189724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13717" y="4611291"/>
            <a:ext cx="1914659" cy="488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 kern="0">
              <a:solidFill>
                <a:prstClr val="white"/>
              </a:solidFill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3477926" y="4624934"/>
            <a:ext cx="138624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32"/>
          <p:cNvSpPr>
            <a:spLocks noChangeArrowheads="1"/>
          </p:cNvSpPr>
          <p:nvPr/>
        </p:nvSpPr>
        <p:spPr bwMode="auto">
          <a:xfrm>
            <a:off x="5393729" y="5336262"/>
            <a:ext cx="3584554" cy="3693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endParaRPr lang="zh-CN" altLang="en-US" sz="18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black">
          <a:xfrm>
            <a:off x="6237385" y="5290096"/>
            <a:ext cx="189724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13717" y="5271691"/>
            <a:ext cx="1914659" cy="488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 kern="0">
              <a:solidFill>
                <a:prstClr val="white"/>
              </a:solidFill>
            </a:endParaRPr>
          </a:p>
        </p:txBody>
      </p:sp>
      <p:sp>
        <p:nvSpPr>
          <p:cNvPr id="29" name="文本框 31"/>
          <p:cNvSpPr txBox="1">
            <a:spLocks noChangeArrowheads="1"/>
          </p:cNvSpPr>
          <p:nvPr/>
        </p:nvSpPr>
        <p:spPr bwMode="auto">
          <a:xfrm>
            <a:off x="3477926" y="5285334"/>
            <a:ext cx="138624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340328" y="3373716"/>
            <a:ext cx="35356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6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  <a:endParaRPr lang="zh-CN" altLang="en-US" sz="6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2289" y="1601182"/>
            <a:ext cx="1647422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3028" y="1601182"/>
            <a:ext cx="665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737" y="254215"/>
            <a:ext cx="2015313" cy="521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项目</a:t>
            </a:r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分工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3645" y="1208405"/>
            <a:ext cx="79184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周慧敏:</a:t>
            </a:r>
            <a:endParaRPr lang="zh-CN" altLang="en-US"/>
          </a:p>
          <a:p>
            <a:endParaRPr lang="zh-CN" altLang="en-US"/>
          </a:p>
          <a:p>
            <a:pPr indent="457200"/>
            <a:r>
              <a:rPr lang="zh-CN" altLang="en-US"/>
              <a:t>编写读取用户输入命令的代码。</a:t>
            </a:r>
            <a:endParaRPr lang="zh-CN" altLang="en-US"/>
          </a:p>
          <a:p>
            <a:pPr indent="457200"/>
            <a:r>
              <a:rPr lang="zh-CN" altLang="en-US"/>
              <a:t>实现命令解析，将命令和参数分离。</a:t>
            </a:r>
            <a:endParaRPr lang="zh-CN" altLang="en-US"/>
          </a:p>
          <a:p>
            <a:pPr indent="457200"/>
            <a:r>
              <a:rPr lang="zh-CN" altLang="en-US"/>
              <a:t>编写执行命令的函数，包括处理内建命令（如 cd, exit 等）。</a:t>
            </a:r>
            <a:endParaRPr lang="zh-CN" altLang="en-US"/>
          </a:p>
          <a:p>
            <a:pPr indent="457200"/>
            <a:r>
              <a:rPr lang="zh-CN" altLang="en-US"/>
              <a:t>测试和调试命令输入与执行功能。</a:t>
            </a:r>
            <a:endParaRPr lang="zh-CN" altLang="en-US"/>
          </a:p>
          <a:p>
            <a:pPr indent="457200"/>
            <a:r>
              <a:rPr lang="en-US" altLang="zh-CN"/>
              <a:t>ppt</a:t>
            </a:r>
            <a:r>
              <a:rPr lang="zh-CN" altLang="en-US"/>
              <a:t>编写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龚秦:</a:t>
            </a:r>
            <a:endParaRPr lang="zh-CN" altLang="en-US"/>
          </a:p>
          <a:p>
            <a:endParaRPr lang="zh-CN" altLang="en-US"/>
          </a:p>
          <a:p>
            <a:pPr indent="457200"/>
            <a:r>
              <a:rPr lang="zh-CN" altLang="en-US"/>
              <a:t>负责设计如何读取和执行 shell 脚本文件。</a:t>
            </a:r>
            <a:endParaRPr lang="zh-CN" altLang="en-US"/>
          </a:p>
          <a:p>
            <a:pPr indent="457200"/>
            <a:r>
              <a:rPr lang="zh-CN" altLang="en-US"/>
              <a:t>实现脚本的读取和逐行执行。</a:t>
            </a:r>
            <a:endParaRPr lang="zh-CN" altLang="en-US"/>
          </a:p>
          <a:p>
            <a:pPr indent="457200"/>
            <a:r>
              <a:rPr lang="zh-CN" altLang="en-US"/>
              <a:t>编写处理脚本中的控制结构（如循环、条件判断）的逻辑。</a:t>
            </a:r>
            <a:endParaRPr lang="zh-CN" altLang="en-US"/>
          </a:p>
          <a:p>
            <a:pPr indent="457200"/>
            <a:r>
              <a:rPr lang="zh-CN" altLang="en-US"/>
              <a:t>测试和调试 shell 脚本执行功能。</a:t>
            </a:r>
            <a:endParaRPr lang="zh-CN" altLang="en-US"/>
          </a:p>
          <a:p>
            <a:pPr indent="457200"/>
            <a:r>
              <a:rPr lang="zh-CN" altLang="en-US"/>
              <a:t>变量存储与环境改变的</a:t>
            </a:r>
            <a:r>
              <a:rPr lang="zh-CN" altLang="en-US"/>
              <a:t>个性化定制</a:t>
            </a:r>
            <a:endParaRPr lang="zh-CN" altLang="en-US"/>
          </a:p>
          <a:p>
            <a:pPr indent="457200"/>
            <a:r>
              <a:rPr lang="zh-CN" altLang="en-US"/>
              <a:t>视频</a:t>
            </a:r>
            <a:r>
              <a:rPr lang="zh-CN" altLang="en-US"/>
              <a:t>录制</a:t>
            </a:r>
            <a:endParaRPr lang="zh-CN" altLang="en-US"/>
          </a:p>
          <a:p>
            <a:pPr indent="457200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163798" y="3373716"/>
            <a:ext cx="388874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6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6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6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2289" y="1601182"/>
            <a:ext cx="1647422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3028" y="1601182"/>
            <a:ext cx="665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560" y="254000"/>
            <a:ext cx="6413500" cy="521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探索 Shell 语言的基本特征及其功能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8160" y="1447800"/>
            <a:ext cx="9550400" cy="4763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Shell 语言是操作系统中的重要组成部分，经过多年的发展，已成为与系统交互的强大且多功能的工具。 我们将探讨 Shell 语言的基本特征及其功能，以了解它在编程和系统管理领域的重要性。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Shell 语言的特点</a:t>
            </a:r>
            <a:r>
              <a:rPr lang="zh-CN" altLang="en-US"/>
              <a:t>是作为命令解释器，为用户提供与操作系统交互的界面。 其主要功能之一是能够顺序或并行执行命令，使您能够自动执行任务并简化工作流程。 此外，Shell 语言还允许处理变量、使用条件和循环、重定向输入和输出以及操作文件和目录。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Shell 语言的主要功能之一</a:t>
            </a:r>
            <a:r>
              <a:rPr lang="zh-CN" altLang="en-US"/>
              <a:t>是执行程序和命令的能力 的操作系统。 这允许用户有效地与系统交互并执行不同的任务，例如创建文件和目录、操作文本、管理进程等。 Shell 语言还提供通过创建脚本来自定义和自动化任务的能力，这对于系统管理员和开发人员特别有用。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总之，Shell 语言是一种多功能工具，可让您与操作系统进行交互。 有效的方法。 凭借其命令执行、变量处理和文件操作等基本功能，Shell 语言已成为程序员和系统管理员不可或缺的资源。</a:t>
            </a:r>
            <a:endParaRPr lang="zh-CN" altLang="en-US"/>
          </a:p>
        </p:txBody>
      </p:sp>
      <p:pic>
        <p:nvPicPr>
          <p:cNvPr id="9" name="图片 8" descr="上课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63320" y="1642110"/>
            <a:ext cx="508635" cy="508635"/>
          </a:xfrm>
          <a:prstGeom prst="rect">
            <a:avLst/>
          </a:prstGeom>
        </p:spPr>
      </p:pic>
      <p:pic>
        <p:nvPicPr>
          <p:cNvPr id="11" name="图片 10" descr="上课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320" y="3017520"/>
            <a:ext cx="508635" cy="508635"/>
          </a:xfrm>
          <a:prstGeom prst="rect">
            <a:avLst/>
          </a:prstGeom>
        </p:spPr>
      </p:pic>
      <p:pic>
        <p:nvPicPr>
          <p:cNvPr id="12" name="图片 11" descr="上课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320" y="4392930"/>
            <a:ext cx="508635" cy="508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35" y="0"/>
            <a:ext cx="1224915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任意多边形 28"/>
          <p:cNvSpPr/>
          <p:nvPr>
            <p:custDataLst>
              <p:tags r:id="rId1"/>
            </p:custDataLst>
          </p:nvPr>
        </p:nvSpPr>
        <p:spPr>
          <a:xfrm rot="10800000">
            <a:off x="7844155" y="4669155"/>
            <a:ext cx="4212590" cy="20574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8" h="324">
                <a:moveTo>
                  <a:pt x="0" y="0"/>
                </a:moveTo>
                <a:lnTo>
                  <a:pt x="2878" y="0"/>
                </a:lnTo>
                <a:lnTo>
                  <a:pt x="2878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349250" y="2700655"/>
            <a:ext cx="9022080" cy="119189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08" h="1877">
                <a:moveTo>
                  <a:pt x="0" y="0"/>
                </a:moveTo>
                <a:lnTo>
                  <a:pt x="9514" y="0"/>
                </a:lnTo>
                <a:lnTo>
                  <a:pt x="9789" y="0"/>
                </a:lnTo>
                <a:lnTo>
                  <a:pt x="12264" y="0"/>
                </a:lnTo>
                <a:lnTo>
                  <a:pt x="12995" y="0"/>
                </a:lnTo>
                <a:lnTo>
                  <a:pt x="13270" y="0"/>
                </a:lnTo>
                <a:cubicBezTo>
                  <a:pt x="13788" y="0"/>
                  <a:pt x="14208" y="420"/>
                  <a:pt x="14208" y="939"/>
                </a:cubicBezTo>
                <a:cubicBezTo>
                  <a:pt x="14208" y="1457"/>
                  <a:pt x="13788" y="1877"/>
                  <a:pt x="13270" y="1877"/>
                </a:cubicBezTo>
                <a:lnTo>
                  <a:pt x="12995" y="1877"/>
                </a:lnTo>
                <a:lnTo>
                  <a:pt x="12264" y="1877"/>
                </a:lnTo>
                <a:lnTo>
                  <a:pt x="11925" y="1877"/>
                </a:lnTo>
                <a:lnTo>
                  <a:pt x="11650" y="1877"/>
                </a:lnTo>
                <a:lnTo>
                  <a:pt x="11650" y="1874"/>
                </a:lnTo>
                <a:lnTo>
                  <a:pt x="10672" y="1874"/>
                </a:lnTo>
                <a:lnTo>
                  <a:pt x="9568" y="1874"/>
                </a:lnTo>
                <a:lnTo>
                  <a:pt x="9568" y="1550"/>
                </a:lnTo>
                <a:lnTo>
                  <a:pt x="10672" y="1550"/>
                </a:lnTo>
                <a:lnTo>
                  <a:pt x="11677" y="1550"/>
                </a:lnTo>
                <a:lnTo>
                  <a:pt x="11781" y="1550"/>
                </a:lnTo>
                <a:lnTo>
                  <a:pt x="11781" y="1553"/>
                </a:lnTo>
                <a:lnTo>
                  <a:pt x="11925" y="1553"/>
                </a:lnTo>
                <a:lnTo>
                  <a:pt x="12264" y="1553"/>
                </a:lnTo>
                <a:lnTo>
                  <a:pt x="12973" y="1553"/>
                </a:lnTo>
                <a:cubicBezTo>
                  <a:pt x="12989" y="1553"/>
                  <a:pt x="13005" y="1552"/>
                  <a:pt x="13020" y="1551"/>
                </a:cubicBezTo>
                <a:lnTo>
                  <a:pt x="13027" y="1551"/>
                </a:lnTo>
                <a:lnTo>
                  <a:pt x="13027" y="1553"/>
                </a:lnTo>
                <a:lnTo>
                  <a:pt x="13248" y="1553"/>
                </a:lnTo>
                <a:cubicBezTo>
                  <a:pt x="13588" y="1553"/>
                  <a:pt x="13863" y="1278"/>
                  <a:pt x="13863" y="939"/>
                </a:cubicBezTo>
                <a:cubicBezTo>
                  <a:pt x="13863" y="599"/>
                  <a:pt x="13588" y="324"/>
                  <a:pt x="13248" y="324"/>
                </a:cubicBezTo>
                <a:lnTo>
                  <a:pt x="13027" y="324"/>
                </a:lnTo>
                <a:lnTo>
                  <a:pt x="13027" y="326"/>
                </a:lnTo>
                <a:lnTo>
                  <a:pt x="13020" y="326"/>
                </a:lnTo>
                <a:cubicBezTo>
                  <a:pt x="13005" y="325"/>
                  <a:pt x="12989" y="324"/>
                  <a:pt x="12973" y="324"/>
                </a:cubicBezTo>
                <a:lnTo>
                  <a:pt x="12264" y="324"/>
                </a:lnTo>
                <a:lnTo>
                  <a:pt x="9789" y="324"/>
                </a:lnTo>
                <a:lnTo>
                  <a:pt x="9514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>
            <p:custDataLst>
              <p:tags r:id="rId3"/>
            </p:custDataLst>
          </p:nvPr>
        </p:nvSpPr>
        <p:spPr>
          <a:xfrm>
            <a:off x="3267075" y="3683635"/>
            <a:ext cx="4340225" cy="119316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5" h="1879">
                <a:moveTo>
                  <a:pt x="938" y="0"/>
                </a:moveTo>
                <a:lnTo>
                  <a:pt x="2318" y="0"/>
                </a:lnTo>
                <a:lnTo>
                  <a:pt x="2318" y="2"/>
                </a:lnTo>
                <a:lnTo>
                  <a:pt x="2462" y="2"/>
                </a:lnTo>
                <a:lnTo>
                  <a:pt x="2831" y="2"/>
                </a:lnTo>
                <a:lnTo>
                  <a:pt x="2831" y="2"/>
                </a:lnTo>
                <a:lnTo>
                  <a:pt x="2839" y="2"/>
                </a:lnTo>
                <a:lnTo>
                  <a:pt x="4461" y="2"/>
                </a:lnTo>
                <a:lnTo>
                  <a:pt x="4973" y="2"/>
                </a:lnTo>
                <a:lnTo>
                  <a:pt x="4973" y="326"/>
                </a:lnTo>
                <a:lnTo>
                  <a:pt x="4461" y="326"/>
                </a:lnTo>
                <a:lnTo>
                  <a:pt x="2839" y="326"/>
                </a:lnTo>
                <a:lnTo>
                  <a:pt x="2831" y="326"/>
                </a:lnTo>
                <a:lnTo>
                  <a:pt x="2831" y="326"/>
                </a:lnTo>
                <a:lnTo>
                  <a:pt x="2462" y="326"/>
                </a:lnTo>
                <a:lnTo>
                  <a:pt x="1702" y="326"/>
                </a:lnTo>
                <a:lnTo>
                  <a:pt x="1702" y="324"/>
                </a:lnTo>
                <a:lnTo>
                  <a:pt x="960" y="324"/>
                </a:lnTo>
                <a:cubicBezTo>
                  <a:pt x="620" y="324"/>
                  <a:pt x="345" y="599"/>
                  <a:pt x="345" y="938"/>
                </a:cubicBezTo>
                <a:cubicBezTo>
                  <a:pt x="345" y="1278"/>
                  <a:pt x="620" y="1553"/>
                  <a:pt x="960" y="1553"/>
                </a:cubicBezTo>
                <a:lnTo>
                  <a:pt x="3790" y="1553"/>
                </a:lnTo>
                <a:lnTo>
                  <a:pt x="3790" y="1552"/>
                </a:lnTo>
                <a:lnTo>
                  <a:pt x="4955" y="1552"/>
                </a:lnTo>
                <a:lnTo>
                  <a:pt x="4955" y="1553"/>
                </a:lnTo>
                <a:lnTo>
                  <a:pt x="6835" y="1553"/>
                </a:lnTo>
                <a:lnTo>
                  <a:pt x="6835" y="1877"/>
                </a:lnTo>
                <a:lnTo>
                  <a:pt x="4955" y="1877"/>
                </a:lnTo>
                <a:lnTo>
                  <a:pt x="4955" y="1879"/>
                </a:lnTo>
                <a:lnTo>
                  <a:pt x="4955" y="1879"/>
                </a:lnTo>
                <a:lnTo>
                  <a:pt x="2462" y="1879"/>
                </a:lnTo>
                <a:lnTo>
                  <a:pt x="1702" y="1879"/>
                </a:lnTo>
                <a:lnTo>
                  <a:pt x="1702" y="1877"/>
                </a:lnTo>
                <a:lnTo>
                  <a:pt x="938" y="1877"/>
                </a:lnTo>
                <a:cubicBezTo>
                  <a:pt x="420" y="1877"/>
                  <a:pt x="0" y="1457"/>
                  <a:pt x="0" y="938"/>
                </a:cubicBezTo>
                <a:cubicBezTo>
                  <a:pt x="0" y="420"/>
                  <a:pt x="420" y="0"/>
                  <a:pt x="9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52" name="序号"/>
          <p:cNvSpPr/>
          <p:nvPr>
            <p:custDataLst>
              <p:tags r:id="rId4"/>
            </p:custDataLst>
          </p:nvPr>
        </p:nvSpPr>
        <p:spPr>
          <a:xfrm>
            <a:off x="4538345" y="2550160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1</a:t>
            </a:r>
            <a:endParaRPr lang="en-US" altLang="zh-CN" sz="14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4" name="序号"/>
          <p:cNvSpPr/>
          <p:nvPr>
            <p:custDataLst>
              <p:tags r:id="rId5"/>
            </p:custDataLst>
          </p:nvPr>
        </p:nvSpPr>
        <p:spPr>
          <a:xfrm>
            <a:off x="6047740" y="3552190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2</a:t>
            </a:r>
            <a:endParaRPr lang="en-US" altLang="zh-CN" sz="1400" b="1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6" name="序号"/>
          <p:cNvSpPr/>
          <p:nvPr>
            <p:custDataLst>
              <p:tags r:id="rId6"/>
            </p:custDataLst>
          </p:nvPr>
        </p:nvSpPr>
        <p:spPr>
          <a:xfrm>
            <a:off x="7553325" y="4535805"/>
            <a:ext cx="492760" cy="492760"/>
          </a:xfrm>
          <a:prstGeom prst="ellipse">
            <a:avLst/>
          </a:prstGeom>
          <a:solidFill>
            <a:srgbClr val="FFFFFF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accent3"/>
                </a:solidFill>
                <a:latin typeface="+mn-ea"/>
                <a:cs typeface="+mn-ea"/>
                <a:sym typeface="+mn-ea"/>
              </a:rPr>
              <a:t>3</a:t>
            </a:r>
            <a:endParaRPr lang="en-US" altLang="zh-CN" sz="1400" b="1">
              <a:solidFill>
                <a:schemeClr val="accent3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5181600" y="4933315"/>
            <a:ext cx="2226310" cy="40830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Shell Bash及其影响</a:t>
            </a:r>
            <a:endParaRPr lang="zh-CN" altLang="en-US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3488055" y="1926590"/>
            <a:ext cx="4558030" cy="760730"/>
          </a:xfrm>
          <a:prstGeom prst="rect">
            <a:avLst/>
          </a:prstGeom>
          <a:ln w="6350" cap="flat" cmpd="sng" algn="ctr">
            <a:solidFill>
              <a:schemeClr val="accent3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lIns="0" tIns="0" rIns="0" bIns="0" rtlCol="0" anchor="t" anchorCtr="0">
            <a:noAutofit/>
          </a:bodyPr>
          <a:p>
            <a:pPr indent="457200"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Unix 开发的先驱之一 Ken Thompson 被公认为第一个具有 Shell 功能的命令解释器的创建者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3487320" y="1329689"/>
            <a:ext cx="2703367" cy="43370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Shell语言的起源</a:t>
            </a:r>
            <a:endParaRPr lang="zh-CN" altLang="en-US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6816090" y="3552190"/>
            <a:ext cx="4391025" cy="895985"/>
          </a:xfrm>
          <a:prstGeom prst="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lIns="0" tIns="0" rIns="0" bIns="0" rtlCol="0" anchor="t" anchorCtr="0">
            <a:noAutofit/>
          </a:bodyPr>
          <a:p>
            <a:pPr indent="457200"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Stephen Bourne 在 1970 世纪 XNUMX 年代开发，引入了环境变量、循环和条件等新功能。 后来出现了Korn Shell（KornShell）和C Shell。</a:t>
            </a:r>
            <a:endParaRPr lang="zh-CN" altLang="en-US" sz="16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5382260" y="3001645"/>
            <a:ext cx="1824355" cy="43688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Shell语言的演变</a:t>
            </a:r>
            <a:endParaRPr lang="zh-CN" altLang="en-US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85740" y="5398135"/>
            <a:ext cx="6651625" cy="1476375"/>
          </a:xfrm>
          <a:prstGeom prst="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zh-CN" altLang="en-US" dirty="0">
                <a:latin typeface="+mn-ea"/>
                <a:cs typeface="+mn-ea"/>
                <a:sym typeface="+mn-ea"/>
              </a:rPr>
              <a:t>Shell 语言在任务自动化和系统管理中发挥着至关重要的作用。 它的不断发展使用户能够与他们的工作环境进行有效的交互，并充分利用基于 Unix 的操作系统。 从 Ken Thompson 的卑微起步到各种可用的 Shell 目前，</a:t>
            </a:r>
            <a:r>
              <a:rPr lang="en-US" altLang="zh-CN" dirty="0">
                <a:latin typeface="+mn-ea"/>
                <a:cs typeface="+mn-ea"/>
                <a:sym typeface="+mn-ea"/>
              </a:rPr>
              <a:t>Shell</a:t>
            </a:r>
            <a:r>
              <a:rPr lang="zh-CN" altLang="en-US" dirty="0">
                <a:latin typeface="+mn-ea"/>
                <a:cs typeface="+mn-ea"/>
                <a:sym typeface="+mn-ea"/>
              </a:rPr>
              <a:t> 语言仍然是计算世界的基石。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6690" y="16192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>
                <a:latin typeface="+mj-lt"/>
                <a:ea typeface="+mj-ea"/>
                <a:cs typeface="+mj-cs"/>
              </a:rPr>
              <a:t>Shell的生平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069693" y="3373716"/>
            <a:ext cx="607695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6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项目内容及展示</a:t>
            </a:r>
            <a:endParaRPr lang="en-US" altLang="zh-CN" sz="6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2289" y="1601182"/>
            <a:ext cx="1647422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3028" y="1601182"/>
            <a:ext cx="665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737" y="254215"/>
            <a:ext cx="2015313" cy="521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项目内容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5905" y="2143760"/>
            <a:ext cx="82765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 shell 程序能够提供命令的输入，执行并显示执行结果的功能。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shell 程序能够提供可 shell 编程的功能，能够执行简单的 shell 脚本。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shell 程序能够提供 I/O 重定向和管道的功能。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0730" y="14065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功能目标：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760730" y="40417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其他目标：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525905" y="4703445"/>
            <a:ext cx="7256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深入了解操作系统、系统调用和进程管理等底层概念。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5_2*m_h_i*1_3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433.4802490234375,&quot;left&quot;:0,&quot;top&quot;:94.28483611820248,&quot;width&quot;:937.2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7"/>
  <p:tag name="KSO_WM_UNIT_FILL_FORE_SCHEMECOLOR_INDEX_BRIGHTNESS" val="0"/>
</p:tagLst>
</file>

<file path=ppt/tags/tag1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065_2*m_h_f*1_2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22"/>
  <p:tag name="KSO_WM_DIAGRAM_MAX_ITEMCNT" val="6"/>
  <p:tag name="KSO_WM_DIAGRAM_MIN_ITEMCNT" val="2"/>
  <p:tag name="KSO_WM_DIAGRAM_VIRTUALLY_FRAME" val="{&quot;height&quot;:433.4802490234375,&quot;left&quot;:0,&quot;top&quot;:94.28483611820248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065_2*m_h_a*1_2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14"/>
  <p:tag name="KSO_WM_DIAGRAM_MAX_ITEMCNT" val="6"/>
  <p:tag name="KSO_WM_DIAGRAM_MIN_ITEMCNT" val="2"/>
  <p:tag name="KSO_WM_DIAGRAM_VIRTUALLY_FRAME" val="{&quot;height&quot;:433.4802490234375,&quot;left&quot;:0,&quot;top&quot;:94.28483611820248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31065"/>
</p:tagLst>
</file>

<file path=ppt/tags/tag13.xml><?xml version="1.0" encoding="utf-8"?>
<p:tagLst xmlns:p="http://schemas.openxmlformats.org/presentationml/2006/main">
  <p:tag name="commondata" val="eyJjb3VudCI6MiwiaGRpZCI6ImRhN2NiNzk0ZTUwNTY1MGRmNTRiNzUzODVmYTBiODdiIiwidXNlckNvdW50Ijoy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5_2*m_h_i*1_1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433.4802490234375,&quot;left&quot;:0,&quot;top&quot;:94.28483611820248,&quot;width&quot;:937.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5_2*m_h_i*1_2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433.4802490234375,&quot;left&quot;:0,&quot;top&quot;:94.28483611820248,&quot;width&quot;:937.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20231065_2*m_h_i*1_1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433.4802490234375,&quot;left&quot;:0,&quot;top&quot;:94.28483611820248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1"/>
  <p:tag name="KSO_WM_UNIT_LINE_FORE_SCHEMECOLOR_INDEX" val="5"/>
  <p:tag name="KSO_WM_UNIT_TEXT_FILL_FORE_SCHEMECOLOR_INDEX" val="1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20231065_2*m_h_i*1_2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433.4802490234375,&quot;left&quot;:0,&quot;top&quot;:94.28483611820248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2"/>
  <p:tag name="KSO_WM_UNIT_LINE_FORE_SCHEMECOLOR_INDEX" val="6"/>
  <p:tag name="KSO_WM_UNIT_TEXT_FILL_FORE_SCHEMECOLOR_INDEX" val="1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20231065_2*m_h_i*1_3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433.4802490234375,&quot;left&quot;:0,&quot;top&quot;:94.28483611820248,&quot;width&quot;:937.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PRESET_TEXT" val="3"/>
  <p:tag name="KSO_WM_UNIT_LINE_FORE_SCHEMECOLOR_INDEX" val="7"/>
  <p:tag name="KSO_WM_UNIT_TEXT_FILL_FORE_SCHEMECOLOR_INDEX" val="1"/>
  <p:tag name="KSO_WM_UNIT_TEXT_FILL_TYPE" val="1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065_2*m_h_a*1_3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11"/>
  <p:tag name="KSO_WM_DIAGRAM_MAX_ITEMCNT" val="6"/>
  <p:tag name="KSO_WM_DIAGRAM_MIN_ITEMCNT" val="2"/>
  <p:tag name="KSO_WM_DIAGRAM_VIRTUALLY_FRAME" val="{&quot;height&quot;:433.4802490234375,&quot;left&quot;:0,&quot;top&quot;:94.28483611820248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</p:tagLst>
</file>

<file path=ppt/tags/tag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065_2*m_h_f*1_1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DIAGRAM_MAX_ITEMCNT" val="6"/>
  <p:tag name="KSO_WM_DIAGRAM_MIN_ITEMCNT" val="2"/>
  <p:tag name="KSO_WM_DIAGRAM_VIRTUALLY_FRAME" val="{&quot;height&quot;:433.4802490234375,&quot;left&quot;:0,&quot;top&quot;:94.28483611820248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5_2*m_h_a*1_1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33"/>
  <p:tag name="KSO_WM_DIAGRAM_MAX_ITEMCNT" val="6"/>
  <p:tag name="KSO_WM_DIAGRAM_MIN_ITEMCNT" val="2"/>
  <p:tag name="KSO_WM_DIAGRAM_VIRTUALLY_FRAME" val="{&quot;height&quot;:433.4802490234375,&quot;left&quot;:0,&quot;top&quot;:94.28483611820248,&quot;width&quot;:937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</p:tagLst>
</file>

<file path=ppt/theme/theme1.xml><?xml version="1.0" encoding="utf-8"?>
<a:theme xmlns:a="http://schemas.openxmlformats.org/drawingml/2006/main" name="1_Office 主题">
  <a:themeElements>
    <a:clrScheme name="自定义 1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FA39E"/>
      </a:accent1>
      <a:accent2>
        <a:srgbClr val="3FA39E"/>
      </a:accent2>
      <a:accent3>
        <a:srgbClr val="6AC5C0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2254</Words>
  <Application>WPS 演示</Application>
  <PresentationFormat>宽屏</PresentationFormat>
  <Paragraphs>191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华康俪金黑W8(P)</vt:lpstr>
      <vt:lpstr>方正黑体_GBK</vt:lpstr>
      <vt:lpstr>微软雅黑</vt:lpstr>
      <vt:lpstr>Calibri</vt:lpstr>
      <vt:lpstr>Trebuchet MS</vt:lpstr>
      <vt:lpstr>Arial Unicode MS</vt:lpstr>
      <vt:lpstr>Calibri Light</vt:lpstr>
      <vt:lpstr>Wingdings</vt:lpstr>
      <vt:lpstr>MT Extra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林巧媚</dc:creator>
  <cp:lastModifiedBy>root</cp:lastModifiedBy>
  <cp:revision>10</cp:revision>
  <dcterms:created xsi:type="dcterms:W3CDTF">2024-06-23T15:43:15Z</dcterms:created>
  <dcterms:modified xsi:type="dcterms:W3CDTF">2024-06-23T15:43:15Z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KSOTemplateUUID">
    <vt:lpwstr>v1.0_mb_FXECmSnV5Lksdm1kfliBmg==</vt:lpwstr>
  </property>
  <property fmtid="{D5CDD505-2E9C-101B-9397-08002B2CF9AE}" pid="4" name="ICV">
    <vt:lpwstr>D093601C2F914C0AA27113FB3ABE334A_11</vt:lpwstr>
  </property>
</Properties>
</file>